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notesSlides/notesSlide1.xml" ContentType="application/vnd.openxmlformats-officedocument.presentationml.notesSlide+xml"/>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 id="2147483923" r:id="rId2"/>
    <p:sldMasterId id="2147483942" r:id="rId3"/>
  </p:sldMasterIdLst>
  <p:notesMasterIdLst>
    <p:notesMasterId r:id="rId75"/>
  </p:notesMasterIdLst>
  <p:sldIdLst>
    <p:sldId id="411" r:id="rId4"/>
    <p:sldId id="399" r:id="rId5"/>
    <p:sldId id="342" r:id="rId6"/>
    <p:sldId id="400" r:id="rId7"/>
    <p:sldId id="345" r:id="rId8"/>
    <p:sldId id="402" r:id="rId9"/>
    <p:sldId id="403" r:id="rId10"/>
    <p:sldId id="404" r:id="rId11"/>
    <p:sldId id="344" r:id="rId12"/>
    <p:sldId id="405" r:id="rId13"/>
    <p:sldId id="406" r:id="rId14"/>
    <p:sldId id="407" r:id="rId15"/>
    <p:sldId id="408" r:id="rId16"/>
    <p:sldId id="409" r:id="rId17"/>
    <p:sldId id="410" r:id="rId18"/>
    <p:sldId id="348" r:id="rId19"/>
    <p:sldId id="384" r:id="rId20"/>
    <p:sldId id="372" r:id="rId21"/>
    <p:sldId id="315" r:id="rId22"/>
    <p:sldId id="316" r:id="rId23"/>
    <p:sldId id="317" r:id="rId24"/>
    <p:sldId id="320" r:id="rId25"/>
    <p:sldId id="321" r:id="rId26"/>
    <p:sldId id="323" r:id="rId27"/>
    <p:sldId id="324" r:id="rId28"/>
    <p:sldId id="325"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3" r:id="rId43"/>
    <p:sldId id="413" r:id="rId44"/>
    <p:sldId id="346" r:id="rId45"/>
    <p:sldId id="375" r:id="rId46"/>
    <p:sldId id="376" r:id="rId47"/>
    <p:sldId id="357" r:id="rId48"/>
    <p:sldId id="359" r:id="rId49"/>
    <p:sldId id="360" r:id="rId50"/>
    <p:sldId id="361" r:id="rId51"/>
    <p:sldId id="362" r:id="rId52"/>
    <p:sldId id="364" r:id="rId53"/>
    <p:sldId id="365" r:id="rId54"/>
    <p:sldId id="368" r:id="rId55"/>
    <p:sldId id="257" r:id="rId56"/>
    <p:sldId id="259" r:id="rId57"/>
    <p:sldId id="261" r:id="rId58"/>
    <p:sldId id="262" r:id="rId59"/>
    <p:sldId id="263" r:id="rId60"/>
    <p:sldId id="264" r:id="rId61"/>
    <p:sldId id="265" r:id="rId62"/>
    <p:sldId id="414" r:id="rId63"/>
    <p:sldId id="266" r:id="rId64"/>
    <p:sldId id="416" r:id="rId65"/>
    <p:sldId id="417" r:id="rId66"/>
    <p:sldId id="267" r:id="rId67"/>
    <p:sldId id="268" r:id="rId68"/>
    <p:sldId id="269" r:id="rId69"/>
    <p:sldId id="418" r:id="rId70"/>
    <p:sldId id="270" r:id="rId71"/>
    <p:sldId id="271" r:id="rId72"/>
    <p:sldId id="272" r:id="rId73"/>
    <p:sldId id="415"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660"/>
  </p:normalViewPr>
  <p:slideViewPr>
    <p:cSldViewPr>
      <p:cViewPr varScale="1">
        <p:scale>
          <a:sx n="74" d="100"/>
          <a:sy n="74"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80519A17-D36E-42E0-B0CD-CE11AAD16F4E}" type="datetimeFigureOut">
              <a:rPr lang="en-US"/>
              <a:pPr>
                <a:defRPr/>
              </a:pPr>
              <a:t>10/7/2021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12D6A9F8-2828-48E2-B52A-0F0753D99030}" type="slidenum">
              <a:rPr lang="en-US"/>
              <a:pPr>
                <a:defRPr/>
              </a:pPr>
              <a:t>‹#›</a:t>
            </a:fld>
            <a:endParaRPr lang="en-US"/>
          </a:p>
        </p:txBody>
      </p:sp>
    </p:spTree>
    <p:extLst>
      <p:ext uri="{BB962C8B-B14F-4D97-AF65-F5344CB8AC3E}">
        <p14:creationId xmlns:p14="http://schemas.microsoft.com/office/powerpoint/2010/main" val="329206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6A9F8-2828-48E2-B52A-0F0753D990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90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D7E286C3-15EF-4EA3-AADA-3443B15C4423}"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2376632-FC7D-4A26-9CA6-96D1611486A8}" type="slidenum">
              <a:rPr lang="en-US" smtClean="0"/>
              <a:pPr>
                <a:defRPr/>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1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813C946-7BE6-4FA7-B68A-FCF89238B1B1}"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B08153-2046-409C-AD72-424E127E0E95}" type="slidenum">
              <a:rPr lang="en-US" smtClean="0"/>
              <a:pPr>
                <a:defRPr/>
              </a:pPr>
              <a:t>‹#›</a:t>
            </a:fld>
            <a:endParaRPr lang="en-US"/>
          </a:p>
        </p:txBody>
      </p:sp>
    </p:spTree>
    <p:extLst>
      <p:ext uri="{BB962C8B-B14F-4D97-AF65-F5344CB8AC3E}">
        <p14:creationId xmlns:p14="http://schemas.microsoft.com/office/powerpoint/2010/main" val="52704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3253838-10E6-4F45-BAC7-A9EBF7EDB186}"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F91B36-4F97-4DDA-8AAE-06B2596833AC}" type="slidenum">
              <a:rPr lang="en-US" smtClean="0"/>
              <a:pPr>
                <a:defRPr/>
              </a:pPr>
              <a:t>‹#›</a:t>
            </a:fld>
            <a:endParaRPr lang="en-US"/>
          </a:p>
        </p:txBody>
      </p:sp>
    </p:spTree>
    <p:extLst>
      <p:ext uri="{BB962C8B-B14F-4D97-AF65-F5344CB8AC3E}">
        <p14:creationId xmlns:p14="http://schemas.microsoft.com/office/powerpoint/2010/main" val="361946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7836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7680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3562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5926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7641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0012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1333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7201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7BE3810-953A-47F8-A9FD-5D93FE18C88F}"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0BA7F0-F7D9-4595-8A97-937BE5A78E86}" type="slidenum">
              <a:rPr lang="en-US" smtClean="0"/>
              <a:pPr>
                <a:defRPr/>
              </a:pPr>
              <a:t>‹#›</a:t>
            </a:fld>
            <a:endParaRPr lang="en-US"/>
          </a:p>
        </p:txBody>
      </p:sp>
    </p:spTree>
    <p:extLst>
      <p:ext uri="{BB962C8B-B14F-4D97-AF65-F5344CB8AC3E}">
        <p14:creationId xmlns:p14="http://schemas.microsoft.com/office/powerpoint/2010/main" val="1379517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86150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09088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00628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76243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16366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55611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6585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03616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71733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44500" y="1193037"/>
            <a:ext cx="8255000"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38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F8ACAD-21A2-4C1E-B1C9-535B093C3744}"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36EBD1-5E76-4AB2-A8DF-5C935FCF829F}" type="slidenum">
              <a:rPr lang="en-US" smtClean="0"/>
              <a:pPr>
                <a:defRPr/>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83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F4B9FFC-833C-4D38-857A-7AE2220E2A5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833914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B9FFC-833C-4D38-857A-7AE2220E2A5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3680907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B9FFC-833C-4D38-857A-7AE2220E2A5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92311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B9FFC-833C-4D38-857A-7AE2220E2A5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241023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4B9FFC-833C-4D38-857A-7AE2220E2A51}"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3582149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B9FFC-833C-4D38-857A-7AE2220E2A51}"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1564226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B9FFC-833C-4D38-857A-7AE2220E2A51}"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2163823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4B9FFC-833C-4D38-857A-7AE2220E2A5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4035912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4B9FFC-833C-4D38-857A-7AE2220E2A5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245321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B9FFC-833C-4D38-857A-7AE2220E2A5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197078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B0F258C-29D5-415E-A3A7-2C3ED61D75C5}"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7E9623-E8F1-47E7-B84E-D77C392D71D8}" type="slidenum">
              <a:rPr lang="en-US" smtClean="0"/>
              <a:pPr>
                <a:defRPr/>
              </a:pPr>
              <a:t>‹#›</a:t>
            </a:fld>
            <a:endParaRPr lang="en-US"/>
          </a:p>
        </p:txBody>
      </p:sp>
    </p:spTree>
    <p:extLst>
      <p:ext uri="{BB962C8B-B14F-4D97-AF65-F5344CB8AC3E}">
        <p14:creationId xmlns:p14="http://schemas.microsoft.com/office/powerpoint/2010/main" val="1491730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B9FFC-833C-4D38-857A-7AE2220E2A5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F21-6987-441B-8511-F87B94781D1F}" type="slidenum">
              <a:rPr lang="en-US" smtClean="0"/>
              <a:t>‹#›</a:t>
            </a:fld>
            <a:endParaRPr lang="en-US"/>
          </a:p>
        </p:txBody>
      </p:sp>
    </p:spTree>
    <p:extLst>
      <p:ext uri="{BB962C8B-B14F-4D97-AF65-F5344CB8AC3E}">
        <p14:creationId xmlns:p14="http://schemas.microsoft.com/office/powerpoint/2010/main" val="119509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258B83F-568B-40F7-B769-4977303FB463}" type="datetimeFigureOut">
              <a:rPr lang="en-US" smtClean="0"/>
              <a:pPr>
                <a:defRPr/>
              </a:pPr>
              <a:t>10/7/2021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B30942-B0FE-46A7-B600-F9133ECC5DA6}" type="slidenum">
              <a:rPr lang="en-US" smtClean="0"/>
              <a:pPr>
                <a:defRPr/>
              </a:pPr>
              <a:t>‹#›</a:t>
            </a:fld>
            <a:endParaRPr lang="en-US"/>
          </a:p>
        </p:txBody>
      </p:sp>
    </p:spTree>
    <p:extLst>
      <p:ext uri="{BB962C8B-B14F-4D97-AF65-F5344CB8AC3E}">
        <p14:creationId xmlns:p14="http://schemas.microsoft.com/office/powerpoint/2010/main" val="330433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D1A2A66-9953-4AAB-BCE3-10CCE2F88378}" type="datetimeFigureOut">
              <a:rPr lang="en-US" smtClean="0"/>
              <a:pPr>
                <a:defRPr/>
              </a:pPr>
              <a:t>10/7/2021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7177702-E7A3-4110-9D0B-394F0594EAEE}" type="slidenum">
              <a:rPr lang="en-US" smtClean="0"/>
              <a:pPr>
                <a:defRPr/>
              </a:pPr>
              <a:t>‹#›</a:t>
            </a:fld>
            <a:endParaRPr lang="en-US"/>
          </a:p>
        </p:txBody>
      </p:sp>
    </p:spTree>
    <p:extLst>
      <p:ext uri="{BB962C8B-B14F-4D97-AF65-F5344CB8AC3E}">
        <p14:creationId xmlns:p14="http://schemas.microsoft.com/office/powerpoint/2010/main" val="28798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65B3AD-29ED-4598-9823-1CCB3DD0FEE8}" type="datetimeFigureOut">
              <a:rPr lang="en-US" smtClean="0"/>
              <a:pPr>
                <a:defRPr/>
              </a:pPr>
              <a:t>10/7/2021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EB59633-798A-49AC-9FFE-16C72BB52D25}" type="slidenum">
              <a:rPr lang="en-US" smtClean="0"/>
              <a:pPr>
                <a:defRPr/>
              </a:pPr>
              <a:t>‹#›</a:t>
            </a:fld>
            <a:endParaRPr lang="en-US"/>
          </a:p>
        </p:txBody>
      </p:sp>
    </p:spTree>
    <p:extLst>
      <p:ext uri="{BB962C8B-B14F-4D97-AF65-F5344CB8AC3E}">
        <p14:creationId xmlns:p14="http://schemas.microsoft.com/office/powerpoint/2010/main" val="398638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801C351-4983-49C6-937C-E82E177EC1BC}"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A8E1A2-5EC0-426E-B1C9-C01727167F78}" type="slidenum">
              <a:rPr lang="en-US" smtClean="0"/>
              <a:pPr>
                <a:defRPr/>
              </a:pPr>
              <a:t>‹#›</a:t>
            </a:fld>
            <a:endParaRPr lang="en-US"/>
          </a:p>
        </p:txBody>
      </p:sp>
    </p:spTree>
    <p:extLst>
      <p:ext uri="{BB962C8B-B14F-4D97-AF65-F5344CB8AC3E}">
        <p14:creationId xmlns:p14="http://schemas.microsoft.com/office/powerpoint/2010/main" val="1339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336403F-1582-4FCE-92AB-B9ECDD1EA78A}"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2D846D-B3D5-45F6-A0B8-C19E60277E36}" type="slidenum">
              <a:rPr lang="en-US" smtClean="0"/>
              <a:pPr>
                <a:defRPr/>
              </a:pPr>
              <a:t>‹#›</a:t>
            </a:fld>
            <a:endParaRPr lang="en-US"/>
          </a:p>
        </p:txBody>
      </p:sp>
    </p:spTree>
    <p:extLst>
      <p:ext uri="{BB962C8B-B14F-4D97-AF65-F5344CB8AC3E}">
        <p14:creationId xmlns:p14="http://schemas.microsoft.com/office/powerpoint/2010/main" val="87081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9523EE5A-67CE-4232-A06A-06A976F1A323}" type="datetimeFigureOut">
              <a:rPr lang="en-US" smtClean="0"/>
              <a:pPr>
                <a:defRPr/>
              </a:pPr>
              <a:t>10/7/2021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1CD34218-F3CD-4786-B1CA-60D9F48570C1}" type="slidenum">
              <a:rPr lang="en-US" smtClean="0"/>
              <a:pPr>
                <a:defRPr/>
              </a:pPr>
              <a:t>‹#›</a:t>
            </a:fld>
            <a:endParaRPr lang="en-US"/>
          </a:p>
        </p:txBody>
      </p:sp>
    </p:spTree>
    <p:extLst>
      <p:ext uri="{BB962C8B-B14F-4D97-AF65-F5344CB8AC3E}">
        <p14:creationId xmlns:p14="http://schemas.microsoft.com/office/powerpoint/2010/main" val="95055123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10/7/2021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96899491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4B9FFC-833C-4D38-857A-7AE2220E2A51}" type="datetimeFigureOut">
              <a:rPr lang="en-US" smtClean="0"/>
              <a:t>10/7/2021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B95F21-6987-441B-8511-F87B94781D1F}" type="slidenum">
              <a:rPr lang="en-US" smtClean="0"/>
              <a:t>‹#›</a:t>
            </a:fld>
            <a:endParaRPr lang="en-US"/>
          </a:p>
        </p:txBody>
      </p:sp>
    </p:spTree>
    <p:extLst>
      <p:ext uri="{BB962C8B-B14F-4D97-AF65-F5344CB8AC3E}">
        <p14:creationId xmlns:p14="http://schemas.microsoft.com/office/powerpoint/2010/main" val="199563128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675BE6-B0A5-4076-B39A-CBCBD6CD9B3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 xmlns:a16="http://schemas.microsoft.com/office/drawing/2014/main" id="{0DC32429-D7ED-41DB-ACE7-B3167AFE30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763000" cy="6858000"/>
          </a:xfrm>
        </p:spPr>
      </p:pic>
    </p:spTree>
    <p:extLst>
      <p:ext uri="{BB962C8B-B14F-4D97-AF65-F5344CB8AC3E}">
        <p14:creationId xmlns:p14="http://schemas.microsoft.com/office/powerpoint/2010/main" val="76238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B78180-7995-4397-AD07-298243B5896C}"/>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Gastric Adenocarcinoma</a:t>
            </a:r>
            <a:endParaRPr lang="en-US" dirty="0"/>
          </a:p>
        </p:txBody>
      </p:sp>
      <p:sp>
        <p:nvSpPr>
          <p:cNvPr id="3" name="Content Placeholder 2">
            <a:extLst>
              <a:ext uri="{FF2B5EF4-FFF2-40B4-BE49-F238E27FC236}">
                <a16:creationId xmlns="" xmlns:a16="http://schemas.microsoft.com/office/drawing/2014/main" id="{8A11ADB7-94CA-491B-9316-24BF34F8C74A}"/>
              </a:ext>
            </a:extLst>
          </p:cNvPr>
          <p:cNvSpPr>
            <a:spLocks noGrp="1"/>
          </p:cNvSpPr>
          <p:nvPr>
            <p:ph idx="1"/>
          </p:nvPr>
        </p:nvSpPr>
        <p:spPr/>
        <p:txBody>
          <a:bodyPr>
            <a:normAutofit fontScale="92500"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Risk Factors</a:t>
            </a:r>
            <a:endParaRPr lang="en-US" b="0" dirty="0">
              <a:effectLst/>
            </a:endParaRPr>
          </a:p>
          <a:p>
            <a:pPr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Historical studies suggest that gastric carcinoma , especially of the </a:t>
            </a:r>
            <a:r>
              <a:rPr lang="en-US" sz="2400" b="0" i="0" u="none" strike="noStrike" dirty="0">
                <a:solidFill>
                  <a:srgbClr val="FF0000"/>
                </a:solidFill>
                <a:effectLst/>
                <a:latin typeface="Calibri" panose="020F0502020204030204" pitchFamily="34" charset="0"/>
              </a:rPr>
              <a:t>intestinal subtype </a:t>
            </a:r>
            <a:r>
              <a:rPr lang="en-US" sz="2400" b="0" i="0" u="none" strike="noStrike" dirty="0">
                <a:solidFill>
                  <a:srgbClr val="000000"/>
                </a:solidFill>
                <a:effectLst/>
                <a:latin typeface="Calibri" panose="020F0502020204030204" pitchFamily="34" charset="0"/>
              </a:rPr>
              <a:t>, frequently develops in the presence of </a:t>
            </a:r>
            <a:r>
              <a:rPr lang="en-US" sz="2400" b="0" i="0" u="none" strike="noStrike" dirty="0">
                <a:solidFill>
                  <a:srgbClr val="FF0000"/>
                </a:solidFill>
                <a:effectLst/>
                <a:latin typeface="Calibri" panose="020F0502020204030204" pitchFamily="34" charset="0"/>
              </a:rPr>
              <a:t>chronic atrophic gastritis and associated metaplasia</a:t>
            </a:r>
            <a:endParaRPr lang="en-US" sz="2400" b="0" i="0" u="none" strike="noStrike" dirty="0">
              <a:solidFill>
                <a:srgbClr val="FF0000"/>
              </a:solidFill>
              <a:effectLst/>
              <a:latin typeface="Arial" panose="020B0604020202020204" pitchFamily="34" charset="0"/>
            </a:endParaRPr>
          </a:p>
          <a:p>
            <a:pPr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(It is generally assumed that adenocarcinoma of the distal stomach progresses from </a:t>
            </a:r>
            <a:r>
              <a:rPr lang="en-US" sz="2400" b="0" i="0" u="none" strike="noStrike" dirty="0">
                <a:solidFill>
                  <a:srgbClr val="FF0000"/>
                </a:solidFill>
                <a:effectLst/>
                <a:latin typeface="Calibri" panose="020F0502020204030204" pitchFamily="34" charset="0"/>
              </a:rPr>
              <a:t>chronic gastritis to metaplasia </a:t>
            </a:r>
            <a:r>
              <a:rPr lang="en-US" sz="2400" b="0" i="0" u="none" strike="noStrike" dirty="0">
                <a:solidFill>
                  <a:srgbClr val="000000"/>
                </a:solidFill>
                <a:effectLst/>
                <a:latin typeface="Calibri" panose="020F0502020204030204" pitchFamily="34" charset="0"/>
              </a:rPr>
              <a:t>through teratogenic influence of environmental factors (nitrates &amp; </a:t>
            </a:r>
            <a:r>
              <a:rPr lang="en-US" sz="2400" b="0" i="0" u="none" strike="noStrike" dirty="0" err="1">
                <a:solidFill>
                  <a:srgbClr val="000000"/>
                </a:solidFill>
                <a:effectLst/>
                <a:latin typeface="Calibri" panose="020F0502020204030204" pitchFamily="34" charset="0"/>
              </a:rPr>
              <a:t>nitrose</a:t>
            </a:r>
            <a:r>
              <a:rPr lang="en-US" sz="2400" b="0" i="0" u="none" strike="noStrike" dirty="0">
                <a:solidFill>
                  <a:srgbClr val="000000"/>
                </a:solidFill>
                <a:effectLst/>
                <a:latin typeface="Calibri" panose="020F0502020204030204" pitchFamily="34" charset="0"/>
              </a:rPr>
              <a:t> compounds in salted, smoked or pickled food)) </a:t>
            </a:r>
            <a:r>
              <a:rPr lang="en-US" sz="2400" b="1" i="1" u="sng" strike="noStrike" dirty="0">
                <a:solidFill>
                  <a:srgbClr val="000000"/>
                </a:solidFill>
                <a:effectLst/>
                <a:latin typeface="Calibri" panose="020F0502020204030204" pitchFamily="34" charset="0"/>
              </a:rPr>
              <a:t>NO CONCLUSIVE STUDY</a:t>
            </a:r>
            <a:endParaRPr lang="en-US" sz="2400" b="0" i="0" u="none" strike="noStrike" dirty="0">
              <a:solidFill>
                <a:srgbClr val="000000"/>
              </a:solidFill>
              <a:effectLst/>
              <a:latin typeface="Arial" panose="020B0604020202020204" pitchFamily="34" charset="0"/>
            </a:endParaRPr>
          </a:p>
          <a:p>
            <a:pPr rtl="0" fontAlgn="base">
              <a:spcBef>
                <a:spcPts val="50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Intestinal subtype may arise in the absence of metaplasia</a:t>
            </a:r>
            <a:endParaRPr lang="en-US" sz="2400" b="0" i="0" u="none" strike="noStrike" dirty="0">
              <a:solidFill>
                <a:srgbClr val="000000"/>
              </a:solidFill>
              <a:effectLst/>
              <a:latin typeface="Arial" panose="020B0604020202020204" pitchFamily="34" charset="0"/>
            </a:endParaRPr>
          </a:p>
          <a:p>
            <a:r>
              <a:rPr lang="en-US" b="0" dirty="0">
                <a:effectLst/>
              </a:rPr>
              <a:t/>
            </a:r>
            <a:br>
              <a:rPr lang="en-US" b="0" dirty="0">
                <a:effectLst/>
              </a:rPr>
            </a:br>
            <a:r>
              <a:rPr lang="en-US" b="0" dirty="0">
                <a:effectLst/>
              </a:rPr>
              <a:t/>
            </a:r>
            <a:br>
              <a:rPr lang="en-US" b="0" dirty="0">
                <a:effectLst/>
              </a:rPr>
            </a:br>
            <a:endParaRPr lang="en-US" dirty="0"/>
          </a:p>
        </p:txBody>
      </p:sp>
      <p:sp>
        <p:nvSpPr>
          <p:cNvPr id="5" name="TextBox 4">
            <a:extLst>
              <a:ext uri="{FF2B5EF4-FFF2-40B4-BE49-F238E27FC236}">
                <a16:creationId xmlns="" xmlns:a16="http://schemas.microsoft.com/office/drawing/2014/main" id="{DEEBB905-1E69-43A0-9935-DDC03A8A4F72}"/>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407250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14FA35-5595-4975-BFE9-046474F3377B}"/>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C2733E2-D0CD-47E0-85D8-5AC3BE550B04}"/>
              </a:ext>
            </a:extLst>
          </p:cNvPr>
          <p:cNvSpPr>
            <a:spLocks noGrp="1"/>
          </p:cNvSpPr>
          <p:nvPr>
            <p:ph idx="1"/>
          </p:nvPr>
        </p:nvSpPr>
        <p:spPr/>
        <p:txBody>
          <a:bodyPr>
            <a:normAutofit/>
          </a:bodyPr>
          <a:lstStyle/>
          <a:p>
            <a:pPr indent="-342900" rtl="0">
              <a:spcBef>
                <a:spcPts val="0"/>
              </a:spcBef>
              <a:spcAft>
                <a:spcPts val="0"/>
              </a:spcAft>
            </a:pPr>
            <a:r>
              <a:rPr lang="en-US" sz="3200" b="1" i="0" u="sng" dirty="0">
                <a:solidFill>
                  <a:srgbClr val="000000"/>
                </a:solidFill>
                <a:effectLst/>
                <a:latin typeface="Calibri" panose="020F0502020204030204" pitchFamily="34" charset="0"/>
              </a:rPr>
              <a:t>Risk Factors</a:t>
            </a:r>
            <a:endParaRPr lang="en-US" b="0" dirty="0">
              <a:effectLst/>
            </a:endParaRPr>
          </a:p>
          <a:p>
            <a:pPr rtl="0" fontAlgn="base">
              <a:spcBef>
                <a:spcPts val="5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Strong association between </a:t>
            </a:r>
            <a:r>
              <a:rPr lang="en-US" sz="2400" b="0" i="1" u="none" strike="noStrike" dirty="0">
                <a:solidFill>
                  <a:srgbClr val="000000"/>
                </a:solidFill>
                <a:effectLst/>
                <a:latin typeface="Calibri" panose="020F0502020204030204" pitchFamily="34" charset="0"/>
              </a:rPr>
              <a:t>H. pylori</a:t>
            </a:r>
            <a:r>
              <a:rPr lang="en-US" sz="2400" b="0" i="0" u="none" strike="noStrike" dirty="0">
                <a:solidFill>
                  <a:srgbClr val="000000"/>
                </a:solidFill>
                <a:effectLst/>
                <a:latin typeface="Calibri" panose="020F0502020204030204" pitchFamily="34" charset="0"/>
              </a:rPr>
              <a:t> infection and gastric cancer (</a:t>
            </a:r>
            <a:r>
              <a:rPr lang="en-US" sz="2400" b="0" i="0" u="none" strike="noStrike" dirty="0" err="1">
                <a:solidFill>
                  <a:srgbClr val="000000"/>
                </a:solidFill>
                <a:effectLst/>
                <a:latin typeface="Calibri" panose="020F0502020204030204" pitchFamily="34" charset="0"/>
              </a:rPr>
              <a:t>sero</a:t>
            </a:r>
            <a:r>
              <a:rPr lang="en-US" sz="2400" b="0" i="0" u="none" strike="noStrike" dirty="0">
                <a:solidFill>
                  <a:srgbClr val="000000"/>
                </a:solidFill>
                <a:effectLst/>
                <a:latin typeface="Calibri" panose="020F0502020204030204" pitchFamily="34" charset="0"/>
              </a:rPr>
              <a:t>-positive </a:t>
            </a:r>
            <a:r>
              <a:rPr lang="en-US" sz="2400" b="0" i="0" u="none" strike="noStrike" dirty="0" err="1">
                <a:solidFill>
                  <a:srgbClr val="000000"/>
                </a:solidFill>
                <a:effectLst/>
                <a:latin typeface="Calibri" panose="020F0502020204030204" pitchFamily="34" charset="0"/>
              </a:rPr>
              <a:t>positive</a:t>
            </a:r>
            <a:r>
              <a:rPr lang="en-US" sz="2400" b="0" i="0" u="none" strike="noStrike" dirty="0">
                <a:solidFill>
                  <a:srgbClr val="000000"/>
                </a:solidFill>
                <a:effectLst/>
                <a:latin typeface="Calibri" panose="020F0502020204030204" pitchFamily="34" charset="0"/>
              </a:rPr>
              <a:t> persons are 3 – 6 times more likely to have gastric cancer than persons who are </a:t>
            </a:r>
            <a:r>
              <a:rPr lang="en-US" sz="2400" b="0" i="0" u="none" strike="noStrike" dirty="0" err="1">
                <a:solidFill>
                  <a:srgbClr val="000000"/>
                </a:solidFill>
                <a:effectLst/>
                <a:latin typeface="Calibri" panose="020F0502020204030204" pitchFamily="34" charset="0"/>
              </a:rPr>
              <a:t>sero</a:t>
            </a:r>
            <a:r>
              <a:rPr lang="en-US" sz="2400" b="0" i="0" u="none" strike="noStrike" dirty="0">
                <a:solidFill>
                  <a:srgbClr val="000000"/>
                </a:solidFill>
                <a:effectLst/>
                <a:latin typeface="Calibri" panose="020F0502020204030204" pitchFamily="34" charset="0"/>
              </a:rPr>
              <a:t>-negative)</a:t>
            </a:r>
            <a:endParaRPr lang="en-US" sz="2400" b="0" i="0" u="none" strike="noStrike" dirty="0">
              <a:solidFill>
                <a:srgbClr val="000000"/>
              </a:solidFill>
              <a:effectLst/>
              <a:latin typeface="Arial" panose="020B0604020202020204" pitchFamily="34" charset="0"/>
            </a:endParaRPr>
          </a:p>
          <a:p>
            <a:pPr rtl="0" fontAlgn="base">
              <a:spcBef>
                <a:spcPts val="5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Small fraction of infected persons have gastric cancer</a:t>
            </a:r>
            <a:endParaRPr lang="en-US" sz="2400" b="0" i="0" u="none" strike="noStrike" dirty="0">
              <a:solidFill>
                <a:srgbClr val="000000"/>
              </a:solidFill>
              <a:effectLst/>
              <a:latin typeface="Arial" panose="020B0604020202020204" pitchFamily="34" charset="0"/>
            </a:endParaRPr>
          </a:p>
          <a:p>
            <a:pPr rtl="0" fontAlgn="base">
              <a:spcBef>
                <a:spcPts val="540"/>
              </a:spcBef>
              <a:spcAft>
                <a:spcPts val="0"/>
              </a:spcAft>
              <a:buFont typeface="Arial" panose="020B0604020202020204" pitchFamily="34" charset="0"/>
              <a:buChar char="•"/>
            </a:pPr>
            <a:r>
              <a:rPr lang="en-US" sz="2400" b="1" i="1" u="none" strike="noStrike" dirty="0">
                <a:solidFill>
                  <a:srgbClr val="000000"/>
                </a:solidFill>
                <a:effectLst/>
                <a:latin typeface="Calibri" panose="020F0502020204030204" pitchFamily="34" charset="0"/>
              </a:rPr>
              <a:t>H. pylori </a:t>
            </a:r>
            <a:r>
              <a:rPr lang="en-US" sz="2400" b="1" i="0" u="none" strike="noStrike" dirty="0">
                <a:solidFill>
                  <a:srgbClr val="000000"/>
                </a:solidFill>
                <a:effectLst/>
                <a:latin typeface="Calibri" panose="020F0502020204030204" pitchFamily="34" charset="0"/>
              </a:rPr>
              <a:t>infection </a:t>
            </a:r>
            <a:r>
              <a:rPr lang="en-US" sz="2400" b="0" i="0" u="none" strike="noStrike" dirty="0">
                <a:solidFill>
                  <a:srgbClr val="000000"/>
                </a:solidFill>
                <a:effectLst/>
                <a:latin typeface="Calibri" panose="020F0502020204030204" pitchFamily="34" charset="0"/>
              </a:rPr>
              <a:t>of gastric mucosa leads to state of chronic active inflammation that lasts for decades. This inflammation process appear to be modulated by multiple forces including </a:t>
            </a:r>
            <a:r>
              <a:rPr lang="en-US" sz="2400" b="1" i="0" u="none" strike="noStrike" dirty="0">
                <a:solidFill>
                  <a:srgbClr val="000000"/>
                </a:solidFill>
                <a:effectLst/>
                <a:latin typeface="Calibri" panose="020F0502020204030204" pitchFamily="34" charset="0"/>
              </a:rPr>
              <a:t>Genetic</a:t>
            </a:r>
            <a:r>
              <a:rPr lang="en-US" sz="2400" b="0" i="0" u="none" strike="noStrike" dirty="0">
                <a:solidFill>
                  <a:srgbClr val="000000"/>
                </a:solidFill>
                <a:effectLst/>
                <a:latin typeface="Calibri" panose="020F0502020204030204" pitchFamily="34" charset="0"/>
              </a:rPr>
              <a:t> &amp; </a:t>
            </a:r>
            <a:r>
              <a:rPr lang="en-US" sz="2400" b="1" i="0" u="none" strike="noStrike" dirty="0">
                <a:solidFill>
                  <a:srgbClr val="000000"/>
                </a:solidFill>
                <a:effectLst/>
                <a:latin typeface="Calibri" panose="020F0502020204030204" pitchFamily="34" charset="0"/>
              </a:rPr>
              <a:t>Environmental factors)</a:t>
            </a:r>
            <a:endParaRPr lang="en-US" sz="2400" b="1" i="1"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417968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33CFE9-1A44-40C3-B1BD-3AF89C057BE9}"/>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Gastric Adenocarcinoma</a:t>
            </a:r>
            <a:endParaRPr lang="en-US" dirty="0"/>
          </a:p>
        </p:txBody>
      </p:sp>
      <p:sp>
        <p:nvSpPr>
          <p:cNvPr id="3" name="Content Placeholder 2">
            <a:extLst>
              <a:ext uri="{FF2B5EF4-FFF2-40B4-BE49-F238E27FC236}">
                <a16:creationId xmlns="" xmlns:a16="http://schemas.microsoft.com/office/drawing/2014/main" id="{41963BC9-32A4-44D7-9D2C-B9F005959CA9}"/>
              </a:ext>
            </a:extLst>
          </p:cNvPr>
          <p:cNvSpPr>
            <a:spLocks noGrp="1"/>
          </p:cNvSpPr>
          <p:nvPr>
            <p:ph idx="1"/>
          </p:nvPr>
        </p:nvSpPr>
        <p:spPr/>
        <p:txBody>
          <a:bodyPr/>
          <a:lstStyle/>
          <a:p>
            <a:pPr indent="-342900" rtl="0">
              <a:spcBef>
                <a:spcPts val="0"/>
              </a:spcBef>
              <a:spcAft>
                <a:spcPts val="0"/>
              </a:spcAft>
            </a:pPr>
            <a:r>
              <a:rPr lang="en-US" sz="2400" b="1" i="0" u="sng" dirty="0">
                <a:solidFill>
                  <a:srgbClr val="000000"/>
                </a:solidFill>
                <a:effectLst/>
                <a:latin typeface="Calibri" panose="020F0502020204030204" pitchFamily="34" charset="0"/>
              </a:rPr>
              <a:t>Risk Factors</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1</a:t>
            </a:r>
            <a:r>
              <a:rPr lang="en-US" sz="2400" b="0" i="0" u="none" strike="noStrike" baseline="30000" dirty="0">
                <a:solidFill>
                  <a:srgbClr val="000000"/>
                </a:solidFill>
                <a:effectLst/>
                <a:latin typeface="Calibri" panose="020F0502020204030204" pitchFamily="34" charset="0"/>
              </a:rPr>
              <a:t>st</a:t>
            </a:r>
            <a:r>
              <a:rPr lang="en-US" sz="2400" b="0" i="0" u="none" strike="noStrike" dirty="0">
                <a:solidFill>
                  <a:srgbClr val="000000"/>
                </a:solidFill>
                <a:effectLst/>
                <a:latin typeface="Calibri" panose="020F0502020204030204" pitchFamily="34" charset="0"/>
              </a:rPr>
              <a:t> degree relatives of gastric cancer patients have 2 – 3 times higher relative risk of contracting the disease</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Gastric irritants may be promoters</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Antioxidants (fruits &amp; vegetables) may have a protective effect</a:t>
            </a: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12338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51677-5ADA-424F-9ADB-D3F6049B561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27624C4-2CB4-423D-8736-0BD2CB6146B9}"/>
              </a:ext>
            </a:extLst>
          </p:cNvPr>
          <p:cNvSpPr>
            <a:spLocks noGrp="1"/>
          </p:cNvSpPr>
          <p:nvPr>
            <p:ph idx="1"/>
          </p:nvPr>
        </p:nvSpPr>
        <p:spPr/>
        <p:txBody>
          <a:bodyPr/>
          <a:lstStyle/>
          <a:p>
            <a:pPr indent="-342900" rtl="0">
              <a:spcBef>
                <a:spcPts val="0"/>
              </a:spcBef>
              <a:spcAft>
                <a:spcPts val="0"/>
              </a:spcAft>
            </a:pPr>
            <a:r>
              <a:rPr lang="en-US" sz="2400" b="1" i="0" u="sng" dirty="0">
                <a:solidFill>
                  <a:srgbClr val="000000"/>
                </a:solidFill>
                <a:effectLst/>
                <a:latin typeface="Calibri" panose="020F0502020204030204" pitchFamily="34" charset="0"/>
              </a:rPr>
              <a:t>Risk Factors</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FF0000"/>
                </a:solidFill>
                <a:effectLst/>
                <a:latin typeface="Calibri" panose="020F0502020204030204" pitchFamily="34" charset="0"/>
              </a:rPr>
              <a:t>Diffuse</a:t>
            </a:r>
            <a:r>
              <a:rPr lang="en-US" sz="2400" b="0" i="0" u="none" strike="noStrike" dirty="0">
                <a:solidFill>
                  <a:srgbClr val="000000"/>
                </a:solidFill>
                <a:effectLst/>
                <a:latin typeface="Calibri" panose="020F0502020204030204" pitchFamily="34" charset="0"/>
              </a:rPr>
              <a:t> adenocarcinoma of the stomach is more common in </a:t>
            </a:r>
            <a:r>
              <a:rPr lang="en-US" sz="2400" b="0" i="0" u="none" strike="noStrike" dirty="0">
                <a:solidFill>
                  <a:srgbClr val="FF0000"/>
                </a:solidFill>
                <a:effectLst/>
                <a:latin typeface="Calibri" panose="020F0502020204030204" pitchFamily="34" charset="0"/>
              </a:rPr>
              <a:t>young</a:t>
            </a:r>
            <a:r>
              <a:rPr lang="en-US" sz="2400" b="0" i="0" u="none" strike="noStrike" dirty="0">
                <a:solidFill>
                  <a:srgbClr val="000000"/>
                </a:solidFill>
                <a:effectLst/>
                <a:latin typeface="Calibri" panose="020F0502020204030204" pitchFamily="34" charset="0"/>
              </a:rPr>
              <a:t> patients</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FF0000"/>
                </a:solidFill>
                <a:effectLst/>
                <a:latin typeface="Calibri" panose="020F0502020204030204" pitchFamily="34" charset="0"/>
              </a:rPr>
              <a:t>No precursor lesion</a:t>
            </a:r>
            <a:endParaRPr lang="en-US" sz="2400" b="0" i="0" u="none" strike="noStrike" dirty="0">
              <a:solidFill>
                <a:srgbClr val="FF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The incidence of genetically associated diffuse cancer is estimated to be in the range of 5% - 10% </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Patients with </a:t>
            </a:r>
            <a:r>
              <a:rPr lang="en-US" sz="2400" b="0" i="0" u="none" strike="noStrike" dirty="0">
                <a:solidFill>
                  <a:schemeClr val="accent4"/>
                </a:solidFill>
                <a:effectLst/>
                <a:latin typeface="Calibri" panose="020F0502020204030204" pitchFamily="34" charset="0"/>
              </a:rPr>
              <a:t>blood group A </a:t>
            </a:r>
            <a:r>
              <a:rPr lang="en-US" sz="2400" b="0" i="0" u="none" strike="noStrike" dirty="0">
                <a:solidFill>
                  <a:srgbClr val="000000"/>
                </a:solidFill>
                <a:effectLst/>
                <a:latin typeface="Calibri" panose="020F0502020204030204" pitchFamily="34" charset="0"/>
              </a:rPr>
              <a:t>have 16% - 20% increased risk of gastric cancer</a:t>
            </a: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29964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F13649-2DEB-4673-BFFD-0801D0734142}"/>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 xmlns:a16="http://schemas.microsoft.com/office/drawing/2014/main" id="{FA90A915-8A05-41B3-B077-4DF6EBF5EB8C}"/>
              </a:ext>
            </a:extLst>
          </p:cNvPr>
          <p:cNvSpPr>
            <a:spLocks noGrp="1"/>
          </p:cNvSpPr>
          <p:nvPr>
            <p:ph idx="1"/>
          </p:nvPr>
        </p:nvSpPr>
        <p:spPr/>
        <p:txBody>
          <a:bodyPr>
            <a:normAutofit/>
          </a:bodyPr>
          <a:lstStyle/>
          <a:p>
            <a:r>
              <a:rPr lang="en-US" dirty="0">
                <a:solidFill>
                  <a:schemeClr val="tx1"/>
                </a:solidFill>
              </a:rPr>
              <a:t>The disease is usually diagnosed at late stage due to vague and often mild symptoms it gives</a:t>
            </a:r>
          </a:p>
          <a:p>
            <a:r>
              <a:rPr lang="en-US" dirty="0">
                <a:solidFill>
                  <a:schemeClr val="tx1"/>
                </a:solidFill>
              </a:rPr>
              <a:t>It may presented with :</a:t>
            </a:r>
          </a:p>
          <a:p>
            <a:r>
              <a:rPr lang="en-US" dirty="0">
                <a:solidFill>
                  <a:srgbClr val="FF0000"/>
                </a:solidFill>
              </a:rPr>
              <a:t>1) dyspepsia group </a:t>
            </a:r>
            <a:r>
              <a:rPr lang="en-US" dirty="0">
                <a:solidFill>
                  <a:schemeClr val="tx1"/>
                </a:solidFill>
              </a:rPr>
              <a:t>: person above 40 who starts to complain of dyspepsia should be fully investigated of stomach cancer .. It differs from chronic gastric ulcer in :</a:t>
            </a:r>
          </a:p>
          <a:p>
            <a:r>
              <a:rPr lang="en-US" dirty="0">
                <a:solidFill>
                  <a:schemeClr val="tx1"/>
                </a:solidFill>
              </a:rPr>
              <a:t>A.no periodicity      B. PAIN is more severe and continuous </a:t>
            </a:r>
          </a:p>
          <a:p>
            <a:r>
              <a:rPr lang="en-US" dirty="0">
                <a:solidFill>
                  <a:schemeClr val="tx1"/>
                </a:solidFill>
              </a:rPr>
              <a:t>C. anorexia              D. vomiting doesn’t relieve pain </a:t>
            </a:r>
          </a:p>
          <a:p>
            <a:endParaRPr lang="en-US" dirty="0">
              <a:solidFill>
                <a:schemeClr val="tx1"/>
              </a:solidFill>
            </a:endParaRPr>
          </a:p>
          <a:p>
            <a:r>
              <a:rPr lang="en-US" dirty="0">
                <a:solidFill>
                  <a:srgbClr val="FF0000"/>
                </a:solidFill>
              </a:rPr>
              <a:t>2) vague symptoms </a:t>
            </a:r>
            <a:r>
              <a:rPr lang="en-US" dirty="0">
                <a:solidFill>
                  <a:schemeClr val="tx1"/>
                </a:solidFill>
              </a:rPr>
              <a:t>: anemia , asthenia , anorexia (anemia in elderly should raise possibility of </a:t>
            </a:r>
            <a:r>
              <a:rPr lang="en-US" dirty="0" err="1">
                <a:solidFill>
                  <a:schemeClr val="tx1"/>
                </a:solidFill>
              </a:rPr>
              <a:t>malignany</a:t>
            </a:r>
            <a:r>
              <a:rPr lang="en-US" dirty="0">
                <a:solidFill>
                  <a:schemeClr val="tx1"/>
                </a:solidFill>
              </a:rPr>
              <a:t> )</a:t>
            </a:r>
          </a:p>
        </p:txBody>
      </p:sp>
    </p:spTree>
    <p:extLst>
      <p:ext uri="{BB962C8B-B14F-4D97-AF65-F5344CB8AC3E}">
        <p14:creationId xmlns:p14="http://schemas.microsoft.com/office/powerpoint/2010/main" val="3827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21CB32-1761-4CE6-8B6F-54C2F4F0B44F}"/>
              </a:ext>
            </a:extLst>
          </p:cNvPr>
          <p:cNvSpPr>
            <a:spLocks noGrp="1"/>
          </p:cNvSpPr>
          <p:nvPr>
            <p:ph type="title"/>
          </p:nvPr>
        </p:nvSpPr>
        <p:spPr>
          <a:xfrm>
            <a:off x="628650" y="152400"/>
            <a:ext cx="7886700" cy="1325563"/>
          </a:xfrm>
        </p:spPr>
        <p:txBody>
          <a:bodyPr/>
          <a:lstStyle/>
          <a:p>
            <a:r>
              <a:rPr lang="en-US" dirty="0"/>
              <a:t>Clinical features :</a:t>
            </a:r>
          </a:p>
        </p:txBody>
      </p:sp>
      <p:sp>
        <p:nvSpPr>
          <p:cNvPr id="3" name="Content Placeholder 2">
            <a:extLst>
              <a:ext uri="{FF2B5EF4-FFF2-40B4-BE49-F238E27FC236}">
                <a16:creationId xmlns="" xmlns:a16="http://schemas.microsoft.com/office/drawing/2014/main" id="{2A86E2DD-E025-4C04-89CB-EA3FE9D8D134}"/>
              </a:ext>
            </a:extLst>
          </p:cNvPr>
          <p:cNvSpPr>
            <a:spLocks noGrp="1"/>
          </p:cNvSpPr>
          <p:nvPr>
            <p:ph idx="1"/>
          </p:nvPr>
        </p:nvSpPr>
        <p:spPr>
          <a:xfrm>
            <a:off x="628650" y="1219200"/>
            <a:ext cx="7886700" cy="5334000"/>
          </a:xfrm>
        </p:spPr>
        <p:txBody>
          <a:bodyPr>
            <a:normAutofit fontScale="92500" lnSpcReduction="20000"/>
          </a:bodyPr>
          <a:lstStyle/>
          <a:p>
            <a:r>
              <a:rPr lang="en-US" dirty="0">
                <a:solidFill>
                  <a:srgbClr val="FF0000"/>
                </a:solidFill>
              </a:rPr>
              <a:t>3) obstructive type:</a:t>
            </a:r>
          </a:p>
          <a:p>
            <a:pPr marL="0" indent="0">
              <a:buNone/>
            </a:pPr>
            <a:r>
              <a:rPr lang="en-US" dirty="0"/>
              <a:t>   </a:t>
            </a:r>
            <a:r>
              <a:rPr lang="en-US" dirty="0">
                <a:solidFill>
                  <a:schemeClr val="tx1"/>
                </a:solidFill>
              </a:rPr>
              <a:t>a. tumors at cardia &gt;&gt;&gt; dysphagia</a:t>
            </a:r>
          </a:p>
          <a:p>
            <a:pPr marL="0" indent="0">
              <a:buNone/>
            </a:pPr>
            <a:r>
              <a:rPr lang="en-US" dirty="0">
                <a:solidFill>
                  <a:schemeClr val="tx1"/>
                </a:solidFill>
              </a:rPr>
              <a:t>   b. tumors at pylorus &gt;&gt;&gt; malignant pyloric obstruction </a:t>
            </a:r>
          </a:p>
          <a:p>
            <a:pPr marL="0" indent="0">
              <a:buNone/>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FF0000"/>
                </a:solidFill>
                <a:latin typeface="Calibri"/>
              </a:rPr>
              <a:t>4) mass </a:t>
            </a:r>
            <a:r>
              <a:rPr lang="en-US" dirty="0">
                <a:solidFill>
                  <a:prstClr val="black"/>
                </a:solidFill>
                <a:latin typeface="Calibri"/>
              </a:rPr>
              <a:t>( DDx epigastric mass)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FF0000"/>
                </a:solidFill>
                <a:latin typeface="Calibri"/>
              </a:rPr>
              <a:t>5) metastatic group </a:t>
            </a:r>
            <a:r>
              <a:rPr lang="en-US" dirty="0">
                <a:solidFill>
                  <a:prstClr val="black"/>
                </a:solidFill>
                <a:latin typeface="Calibri"/>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1800" dirty="0">
                <a:solidFill>
                  <a:prstClr val="black"/>
                </a:solidFill>
                <a:latin typeface="Calibri"/>
                <a:ea typeface="SimSun" pitchFamily="2" charset="-122"/>
              </a:rPr>
              <a:t>To liver : jaundice , malignant ascites </a:t>
            </a:r>
            <a:endParaRPr lang="en-US" dirty="0">
              <a:solidFill>
                <a:prstClr val="black"/>
              </a:solidFill>
              <a:latin typeface="Calibri"/>
            </a:endParaRP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Palpable supraclavicular (Virchow’s) LN</a:t>
            </a: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Palpable periumbilical (Sister May Joseph’s) LN</a:t>
            </a: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Peritoneal </a:t>
            </a:r>
            <a:r>
              <a:rPr kumimoji="0" lang="en-US" altLang="zh-CN" sz="1800" b="0" i="0" u="none" strike="noStrike" kern="1200" cap="none" spc="0" normalizeH="0" baseline="0" noProof="0" dirty="0" err="1">
                <a:ln>
                  <a:noFill/>
                </a:ln>
                <a:solidFill>
                  <a:prstClr val="black"/>
                </a:solidFill>
                <a:effectLst/>
                <a:uLnTx/>
                <a:uFillTx/>
                <a:latin typeface="Calibri"/>
                <a:ea typeface="SimSun" pitchFamily="2" charset="-122"/>
                <a:cs typeface="+mn-cs"/>
              </a:rPr>
              <a:t>mets</a:t>
            </a: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 palpable by rectal exam (Blumer’s shelf)</a:t>
            </a:r>
          </a:p>
          <a:p>
            <a:pPr marL="514350"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Palpable ovarian mass (</a:t>
            </a:r>
            <a:r>
              <a:rPr kumimoji="0" lang="en-US" altLang="zh-CN" sz="1800" b="0" i="0" u="none" strike="noStrike" kern="1200" cap="none" spc="0" normalizeH="0" baseline="0" noProof="0" dirty="0" err="1">
                <a:ln>
                  <a:noFill/>
                </a:ln>
                <a:solidFill>
                  <a:prstClr val="black"/>
                </a:solidFill>
                <a:effectLst/>
                <a:uLnTx/>
                <a:uFillTx/>
                <a:latin typeface="Calibri"/>
                <a:ea typeface="SimSun" pitchFamily="2" charset="-122"/>
                <a:cs typeface="+mn-cs"/>
              </a:rPr>
              <a:t>Krukenberg’s</a:t>
            </a: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 tumor)</a:t>
            </a:r>
          </a:p>
          <a:p>
            <a:pPr marL="0" marR="0" lvl="0" indent="0" algn="l" defTabSz="685800" rtl="0" eaLnBrk="1" fontAlgn="auto" latinLnBrk="0" hangingPunct="1">
              <a:lnSpc>
                <a:spcPct val="90000"/>
              </a:lnSpc>
              <a:spcBef>
                <a:spcPts val="750"/>
              </a:spcBef>
              <a:spcAft>
                <a:spcPts val="0"/>
              </a:spcAft>
              <a:buClrTx/>
              <a:buSzTx/>
              <a:buNone/>
              <a:tabLst/>
              <a:defRPr/>
            </a:pPr>
            <a:endParaRPr lang="en-US" dirty="0">
              <a:solidFill>
                <a:prstClr val="black"/>
              </a:solidFill>
              <a:latin typeface="Calibri"/>
            </a:endParaRP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srgbClr val="FF0000"/>
                </a:solidFill>
                <a:latin typeface="Calibri"/>
              </a:rPr>
              <a:t>6) others:</a:t>
            </a: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prstClr val="black"/>
                </a:solidFill>
                <a:latin typeface="Calibri"/>
              </a:rPr>
              <a:t>Hematemesis and melena ( uncommon)</a:t>
            </a: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prstClr val="black"/>
                </a:solidFill>
                <a:latin typeface="Calibri"/>
              </a:rPr>
              <a:t>Patient known to have PU who becomes resistant to treatment </a:t>
            </a:r>
          </a:p>
          <a:p>
            <a:pPr marL="0" marR="0" lvl="0" indent="0" algn="l" defTabSz="685800" rtl="0" eaLnBrk="1" fontAlgn="auto" latinLnBrk="0" hangingPunct="1">
              <a:lnSpc>
                <a:spcPct val="90000"/>
              </a:lnSpc>
              <a:spcBef>
                <a:spcPts val="750"/>
              </a:spcBef>
              <a:spcAft>
                <a:spcPts val="0"/>
              </a:spcAft>
              <a:buClrTx/>
              <a:buSzTx/>
              <a:buNone/>
              <a:tabLst/>
              <a:defRPr/>
            </a:pPr>
            <a:r>
              <a:rPr lang="en-US" dirty="0">
                <a:solidFill>
                  <a:prstClr val="black"/>
                </a:solidFill>
                <a:latin typeface="Calibri"/>
              </a:rPr>
              <a:t>Superficial thrombophlebitis (Trousseau’s sign)</a:t>
            </a:r>
          </a:p>
          <a:p>
            <a:pPr marL="0" marR="0" lvl="0" indent="0" algn="l" defTabSz="685800" rtl="0" eaLnBrk="1" fontAlgn="auto" latinLnBrk="0" hangingPunct="1">
              <a:lnSpc>
                <a:spcPct val="90000"/>
              </a:lnSpc>
              <a:spcBef>
                <a:spcPts val="750"/>
              </a:spcBef>
              <a:spcAft>
                <a:spcPts val="0"/>
              </a:spcAft>
              <a:buClrTx/>
              <a:buSzTx/>
              <a:buNone/>
              <a:tabLst/>
              <a:defRPr/>
            </a:pPr>
            <a:endParaRPr lang="en-US" dirty="0">
              <a:solidFill>
                <a:prstClr val="black"/>
              </a:solidFill>
              <a:latin typeface="Calibri"/>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dirty="0"/>
          </a:p>
        </p:txBody>
      </p:sp>
    </p:spTree>
    <p:extLst>
      <p:ext uri="{BB962C8B-B14F-4D97-AF65-F5344CB8AC3E}">
        <p14:creationId xmlns:p14="http://schemas.microsoft.com/office/powerpoint/2010/main" val="236794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fontAlgn="auto" hangingPunct="1">
              <a:spcAft>
                <a:spcPts val="0"/>
              </a:spcAft>
              <a:defRPr/>
            </a:pPr>
            <a:r>
              <a:rPr altLang="zh-CN">
                <a:ea typeface="SimSun" pitchFamily="2" charset="-122"/>
              </a:rPr>
              <a:t>Bormann classifications</a:t>
            </a:r>
            <a:endParaRPr lang="zh-CN" altLang="en-US">
              <a:ea typeface="SimSun" pitchFamily="2" charset="-122"/>
            </a:endParaRPr>
          </a:p>
        </p:txBody>
      </p:sp>
      <p:sp>
        <p:nvSpPr>
          <p:cNvPr id="78851" name="Rectangle 3"/>
          <p:cNvSpPr>
            <a:spLocks noGrp="1" noChangeArrowheads="1"/>
          </p:cNvSpPr>
          <p:nvPr>
            <p:ph idx="1"/>
          </p:nvPr>
        </p:nvSpPr>
        <p:spPr>
          <a:xfrm>
            <a:off x="125413" y="1382713"/>
            <a:ext cx="4643437" cy="4953000"/>
          </a:xfrm>
        </p:spPr>
        <p:txBody>
          <a:bodyPr/>
          <a:lstStyle/>
          <a:p>
            <a:pPr algn="l" rtl="0" eaLnBrk="1" hangingPunct="1"/>
            <a:r>
              <a:rPr kumimoji="1" lang="en-US" altLang="zh-CN" sz="2800" b="1">
                <a:ea typeface="SimSun" pitchFamily="2" charset="-122"/>
              </a:rPr>
              <a:t>Gross classification</a:t>
            </a:r>
          </a:p>
          <a:p>
            <a:pPr algn="l" rtl="0" eaLnBrk="1" hangingPunct="1">
              <a:buFont typeface="Wingdings" pitchFamily="2" charset="2"/>
              <a:buNone/>
            </a:pPr>
            <a:r>
              <a:rPr kumimoji="1" lang="en-US" altLang="zh-CN" sz="2800" b="1">
                <a:ea typeface="SimSun" pitchFamily="2" charset="-122"/>
              </a:rPr>
              <a:t>   </a:t>
            </a:r>
          </a:p>
          <a:p>
            <a:pPr algn="l" rtl="0" eaLnBrk="1" hangingPunct="1">
              <a:buFont typeface="Wingdings" pitchFamily="2" charset="2"/>
              <a:buNone/>
            </a:pPr>
            <a:r>
              <a:rPr kumimoji="1" lang="en-US" altLang="zh-CN" sz="2800" b="1">
                <a:ea typeface="SimSun" pitchFamily="2" charset="-122"/>
              </a:rPr>
              <a:t> </a:t>
            </a:r>
            <a:r>
              <a:rPr lang="en-US" sz="2800" b="1"/>
              <a:t>Polypoid </a:t>
            </a:r>
            <a:r>
              <a:rPr kumimoji="1" lang="en-US" altLang="zh-CN" sz="2800" b="1">
                <a:ea typeface="SimSun" pitchFamily="2" charset="-122"/>
              </a:rPr>
              <a:t>type</a:t>
            </a:r>
          </a:p>
          <a:p>
            <a:pPr algn="l" rtl="0" eaLnBrk="1" hangingPunct="1">
              <a:buFont typeface="Wingdings" pitchFamily="2" charset="2"/>
              <a:buNone/>
            </a:pPr>
            <a:r>
              <a:rPr kumimoji="1" lang="en-US" altLang="zh-CN" sz="2800" b="1">
                <a:ea typeface="SimSun" pitchFamily="2" charset="-122"/>
              </a:rPr>
              <a:t>   ulcerative type</a:t>
            </a:r>
          </a:p>
          <a:p>
            <a:pPr algn="l" rtl="0" eaLnBrk="1" hangingPunct="1">
              <a:buFont typeface="Wingdings" pitchFamily="2" charset="2"/>
              <a:buNone/>
            </a:pPr>
            <a:r>
              <a:rPr kumimoji="1" lang="en-US" altLang="zh-CN" sz="2800" b="1">
                <a:ea typeface="SimSun" pitchFamily="2" charset="-122"/>
              </a:rPr>
              <a:t>   infiltrative ulcerative</a:t>
            </a:r>
          </a:p>
          <a:p>
            <a:pPr algn="l" rtl="0" eaLnBrk="1" hangingPunct="1">
              <a:buFont typeface="Wingdings" pitchFamily="2" charset="2"/>
              <a:buNone/>
            </a:pPr>
            <a:r>
              <a:rPr kumimoji="1" lang="en-US" altLang="zh-CN" sz="2800" b="1">
                <a:ea typeface="SimSun" pitchFamily="2" charset="-122"/>
              </a:rPr>
              <a:t>   diffuse infiltrative type</a:t>
            </a:r>
            <a:endParaRPr kumimoji="1" lang="zh-CN" altLang="en-US" sz="2800" b="1">
              <a:ea typeface="SimSun" pitchFamily="2" charset="-122"/>
            </a:endParaRPr>
          </a:p>
          <a:p>
            <a:pPr algn="l" rtl="0" eaLnBrk="1" hangingPunct="1"/>
            <a:endParaRPr kumimoji="1" lang="zh-CN" altLang="en-US" sz="2800" b="1">
              <a:ea typeface="SimSun" pitchFamily="2" charset="-122"/>
            </a:endParaRPr>
          </a:p>
        </p:txBody>
      </p:sp>
      <p:pic>
        <p:nvPicPr>
          <p:cNvPr id="78852" name="Picture 4"/>
          <p:cNvPicPr>
            <a:picLocks noChangeAspect="1" noChangeArrowheads="1"/>
          </p:cNvPicPr>
          <p:nvPr/>
        </p:nvPicPr>
        <p:blipFill>
          <a:blip r:embed="rId2"/>
          <a:srcRect/>
          <a:stretch>
            <a:fillRect/>
          </a:stretch>
        </p:blipFill>
        <p:spPr bwMode="auto">
          <a:xfrm rot="5400000">
            <a:off x="5237163" y="930275"/>
            <a:ext cx="2859088" cy="4598987"/>
          </a:xfrm>
          <a:prstGeom prst="rect">
            <a:avLst/>
          </a:prstGeom>
          <a:noFill/>
          <a:ln w="12700" cap="sq">
            <a:noFill/>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fontAlgn="auto" hangingPunct="1">
              <a:spcAft>
                <a:spcPts val="0"/>
              </a:spcAft>
              <a:defRPr/>
            </a:pPr>
            <a:r>
              <a:rPr altLang="zh-CN">
                <a:ea typeface="SimSun" pitchFamily="2" charset="-122"/>
              </a:rPr>
              <a:t>Spread Patterns</a:t>
            </a:r>
            <a:endParaRPr lang="zh-CN" altLang="en-US">
              <a:ea typeface="SimSun" pitchFamily="2" charset="-122"/>
            </a:endParaRPr>
          </a:p>
        </p:txBody>
      </p:sp>
      <p:sp>
        <p:nvSpPr>
          <p:cNvPr id="86019" name="Rectangle 3"/>
          <p:cNvSpPr>
            <a:spLocks noGrp="1" noChangeArrowheads="1"/>
          </p:cNvSpPr>
          <p:nvPr>
            <p:ph idx="1"/>
          </p:nvPr>
        </p:nvSpPr>
        <p:spPr>
          <a:xfrm>
            <a:off x="533400" y="1593850"/>
            <a:ext cx="8229600" cy="4953000"/>
          </a:xfrm>
          <a:ln>
            <a:solidFill>
              <a:schemeClr val="bg2"/>
            </a:solidFill>
          </a:ln>
        </p:spPr>
        <p:txBody>
          <a:bodyPr/>
          <a:lstStyle/>
          <a:p>
            <a:pPr algn="l" rtl="0" eaLnBrk="1" hangingPunct="1"/>
            <a:r>
              <a:rPr kumimoji="1" lang="en-US" altLang="zh-CN" sz="2400">
                <a:ea typeface="SimSun" pitchFamily="2" charset="-122"/>
              </a:rPr>
              <a:t>Direct invasion</a:t>
            </a:r>
          </a:p>
          <a:p>
            <a:pPr algn="l" rtl="0" eaLnBrk="1" hangingPunct="1"/>
            <a:r>
              <a:rPr lang="en-US" altLang="zh-CN" sz="2400">
                <a:ea typeface="SimSun" pitchFamily="2" charset="-122"/>
              </a:rPr>
              <a:t>Lymph node dissemination</a:t>
            </a:r>
          </a:p>
          <a:p>
            <a:pPr algn="l" rtl="0" eaLnBrk="1" hangingPunct="1"/>
            <a:r>
              <a:rPr lang="en-US" altLang="zh-CN" sz="2400">
                <a:ea typeface="SimSun" pitchFamily="2" charset="-122"/>
              </a:rPr>
              <a:t>Blood spread</a:t>
            </a:r>
          </a:p>
          <a:p>
            <a:pPr algn="l" rtl="0" eaLnBrk="1" hangingPunct="1"/>
            <a:r>
              <a:rPr lang="en-US" altLang="zh-CN" sz="2400">
                <a:ea typeface="SimSun" pitchFamily="2" charset="-122"/>
              </a:rPr>
              <a:t>Transperitoneal colonization</a:t>
            </a:r>
            <a:endParaRPr lang="de-DE" altLang="ja-JP" sz="2400">
              <a:ea typeface="SimSun" pitchFamily="2" charset="-122"/>
            </a:endParaRPr>
          </a:p>
          <a:p>
            <a:pPr algn="l" rtl="0" eaLnBrk="1" hangingPunct="1"/>
            <a:endParaRPr lang="zh-CN" altLang="en-US" sz="2400">
              <a:ea typeface="SimSun" pitchFamily="2" charset="-122"/>
            </a:endParaRPr>
          </a:p>
        </p:txBody>
      </p:sp>
      <p:pic>
        <p:nvPicPr>
          <p:cNvPr id="86020" name="Picture 5" descr="02301"/>
          <p:cNvPicPr>
            <a:picLocks noChangeAspect="1" noChangeArrowheads="1"/>
          </p:cNvPicPr>
          <p:nvPr/>
        </p:nvPicPr>
        <p:blipFill>
          <a:blip r:embed="rId2"/>
          <a:srcRect/>
          <a:stretch>
            <a:fillRect/>
          </a:stretch>
        </p:blipFill>
        <p:spPr bwMode="auto">
          <a:xfrm>
            <a:off x="5148263" y="1458913"/>
            <a:ext cx="2698750" cy="38052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t>Laboratory tests</a:t>
            </a:r>
          </a:p>
        </p:txBody>
      </p:sp>
      <p:sp>
        <p:nvSpPr>
          <p:cNvPr id="37890" name="Content Placeholder 1"/>
          <p:cNvSpPr>
            <a:spLocks noGrp="1"/>
          </p:cNvSpPr>
          <p:nvPr>
            <p:ph idx="1"/>
          </p:nvPr>
        </p:nvSpPr>
        <p:spPr>
          <a:xfrm>
            <a:off x="457200" y="1481138"/>
            <a:ext cx="8229600" cy="4995862"/>
          </a:xfrm>
        </p:spPr>
        <p:txBody>
          <a:bodyPr>
            <a:normAutofit/>
          </a:bodyPr>
          <a:lstStyle/>
          <a:p>
            <a:pPr marL="274320" indent="-274320" algn="l" rtl="0" eaLnBrk="1" fontAlgn="auto" hangingPunct="1">
              <a:spcAft>
                <a:spcPts val="0"/>
              </a:spcAft>
              <a:buFont typeface="Wingdings 2"/>
              <a:buChar char=""/>
              <a:defRPr/>
            </a:pPr>
            <a:r>
              <a:rPr lang="en-US" dirty="0">
                <a:solidFill>
                  <a:schemeClr val="tx1"/>
                </a:solidFill>
              </a:rPr>
              <a:t>Assists in determining optimal therapy.</a:t>
            </a:r>
          </a:p>
          <a:p>
            <a:pPr marL="274320" indent="-274320" algn="l" rtl="0" eaLnBrk="1" fontAlgn="auto" hangingPunct="1">
              <a:spcAft>
                <a:spcPts val="0"/>
              </a:spcAft>
              <a:buFont typeface="Wingdings 2"/>
              <a:buChar char=""/>
              <a:defRPr/>
            </a:pPr>
            <a:endParaRPr lang="en-US" dirty="0">
              <a:solidFill>
                <a:schemeClr val="tx1"/>
              </a:solidFill>
            </a:endParaRPr>
          </a:p>
          <a:p>
            <a:pPr marL="274320" indent="-274320" algn="l" rtl="0" eaLnBrk="1" fontAlgn="auto" hangingPunct="1">
              <a:spcAft>
                <a:spcPts val="0"/>
              </a:spcAft>
              <a:buFont typeface="Wingdings 2"/>
              <a:buChar char=""/>
              <a:defRPr/>
            </a:pPr>
            <a:r>
              <a:rPr lang="en-US" dirty="0">
                <a:solidFill>
                  <a:schemeClr val="tx1"/>
                </a:solidFill>
              </a:rPr>
              <a:t>CBC identifies anemia ,with maybe caused by bleeding ,liver dysfunction, or poor nutrition.</a:t>
            </a:r>
          </a:p>
          <a:p>
            <a:pPr marL="274320" indent="-274320" algn="l" rtl="0" eaLnBrk="1" fontAlgn="auto" hangingPunct="1">
              <a:spcAft>
                <a:spcPts val="0"/>
              </a:spcAft>
              <a:buFont typeface="Wingdings 2"/>
              <a:buChar char=""/>
              <a:defRPr/>
            </a:pPr>
            <a:endParaRPr lang="en-US" dirty="0">
              <a:solidFill>
                <a:schemeClr val="tx1"/>
              </a:solidFill>
            </a:endParaRPr>
          </a:p>
          <a:p>
            <a:pPr marL="274320" indent="-274320" algn="l" rtl="0" eaLnBrk="1" fontAlgn="auto" hangingPunct="1">
              <a:spcAft>
                <a:spcPts val="0"/>
              </a:spcAft>
              <a:buFont typeface="Wingdings 2"/>
              <a:buChar char=""/>
              <a:defRPr/>
            </a:pPr>
            <a:r>
              <a:rPr lang="en-US" dirty="0">
                <a:solidFill>
                  <a:schemeClr val="tx1"/>
                </a:solidFill>
              </a:rPr>
              <a:t>15-20%  have anemia .</a:t>
            </a:r>
          </a:p>
          <a:p>
            <a:pPr marL="274320" indent="-274320" algn="l" rtl="0" eaLnBrk="1" fontAlgn="auto" hangingPunct="1">
              <a:spcAft>
                <a:spcPts val="0"/>
              </a:spcAft>
              <a:buFont typeface="Wingdings 2"/>
              <a:buChar char=""/>
              <a:defRPr/>
            </a:pPr>
            <a:endParaRPr lang="en-US" dirty="0">
              <a:solidFill>
                <a:schemeClr val="tx1"/>
              </a:solidFill>
            </a:endParaRPr>
          </a:p>
          <a:p>
            <a:pPr marL="274320" indent="-274320" algn="l" rtl="0" eaLnBrk="1" fontAlgn="auto" hangingPunct="1">
              <a:spcAft>
                <a:spcPts val="0"/>
              </a:spcAft>
              <a:buFont typeface="Wingdings 2"/>
              <a:buChar char=""/>
              <a:defRPr/>
            </a:pPr>
            <a:r>
              <a:rPr lang="en-US" dirty="0">
                <a:solidFill>
                  <a:srgbClr val="FF0000"/>
                </a:solidFill>
              </a:rPr>
              <a:t>Tumor markers </a:t>
            </a:r>
            <a:r>
              <a:rPr lang="en-US" dirty="0">
                <a:solidFill>
                  <a:schemeClr val="tx1"/>
                </a:solidFill>
              </a:rPr>
              <a:t>:</a:t>
            </a:r>
          </a:p>
          <a:p>
            <a:pPr marL="274320" indent="-274320" algn="l" rtl="0" eaLnBrk="1" fontAlgn="auto" hangingPunct="1">
              <a:spcAft>
                <a:spcPts val="0"/>
              </a:spcAft>
              <a:buFont typeface="Wingdings 3" pitchFamily="18" charset="2"/>
              <a:buNone/>
              <a:defRPr/>
            </a:pPr>
            <a:r>
              <a:rPr lang="en-US" dirty="0">
                <a:solidFill>
                  <a:schemeClr val="tx1"/>
                </a:solidFill>
              </a:rPr>
              <a:t>1-CEA :</a:t>
            </a:r>
            <a:r>
              <a:rPr lang="en-US" dirty="0" err="1">
                <a:solidFill>
                  <a:schemeClr val="tx1"/>
                </a:solidFill>
              </a:rPr>
              <a:t>carcino</a:t>
            </a:r>
            <a:r>
              <a:rPr lang="en-US" dirty="0">
                <a:solidFill>
                  <a:schemeClr val="tx1"/>
                </a:solidFill>
              </a:rPr>
              <a:t>-embryonic antigen</a:t>
            </a:r>
          </a:p>
          <a:p>
            <a:pPr marL="274320" indent="-274320" algn="l" rtl="0" eaLnBrk="1" fontAlgn="auto" hangingPunct="1">
              <a:spcAft>
                <a:spcPts val="0"/>
              </a:spcAft>
              <a:buFont typeface="Wingdings 3" pitchFamily="18" charset="2"/>
              <a:buNone/>
              <a:defRPr/>
            </a:pPr>
            <a:r>
              <a:rPr lang="en-US" dirty="0">
                <a:solidFill>
                  <a:schemeClr val="tx1"/>
                </a:solidFill>
              </a:rPr>
              <a:t>2-CA19-9:carbohydrte Antigen</a:t>
            </a:r>
          </a:p>
          <a:p>
            <a:pPr marL="274320" indent="-274320" algn="l" rtl="0" eaLnBrk="1" fontAlgn="auto" hangingPunct="1">
              <a:spcAft>
                <a:spcPts val="0"/>
              </a:spcAft>
              <a:buFont typeface="Wingdings 3" pitchFamily="18" charset="2"/>
              <a:buNone/>
              <a:defRPr/>
            </a:pPr>
            <a:r>
              <a:rPr lang="en-US" dirty="0">
                <a:solidFill>
                  <a:schemeClr val="tx1"/>
                </a:solidFill>
              </a:rPr>
              <a:t>3-CA724: carbohydrate Antigen</a:t>
            </a:r>
          </a:p>
          <a:p>
            <a:pPr marL="274320" indent="-274320" algn="l" rtl="0" eaLnBrk="1" fontAlgn="auto" hangingPunct="1">
              <a:spcAft>
                <a:spcPts val="0"/>
              </a:spcAft>
              <a:buFont typeface="Wingdings 2"/>
              <a:buChar char=""/>
              <a:defRPr/>
            </a:pPr>
            <a:endParaRPr lang="en-US" dirty="0"/>
          </a:p>
          <a:p>
            <a:pPr marL="274320" indent="-274320" algn="l" rtl="0" eaLnBrk="1" fontAlgn="auto" hangingPunct="1">
              <a:spcAft>
                <a:spcPts val="0"/>
              </a:spcAft>
              <a:buFont typeface="Wingdings 2"/>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89177"/>
            <a:ext cx="3804285" cy="788035"/>
          </a:xfrm>
          <a:prstGeom prst="rect">
            <a:avLst/>
          </a:prstGeom>
        </p:spPr>
        <p:txBody>
          <a:bodyPr vert="horz" wrap="square" lIns="0" tIns="13335" rIns="0" bIns="0" rtlCol="0">
            <a:spAutoFit/>
          </a:bodyPr>
          <a:lstStyle/>
          <a:p>
            <a:pPr marL="12700">
              <a:lnSpc>
                <a:spcPct val="100000"/>
              </a:lnSpc>
              <a:spcBef>
                <a:spcPts val="105"/>
              </a:spcBef>
            </a:pPr>
            <a:r>
              <a:rPr sz="5000" dirty="0"/>
              <a:t>II.</a:t>
            </a:r>
            <a:r>
              <a:rPr sz="5000" spc="-80" dirty="0"/>
              <a:t> </a:t>
            </a:r>
            <a:r>
              <a:rPr sz="5000" dirty="0"/>
              <a:t>Endoscopy</a:t>
            </a:r>
            <a:endParaRPr sz="5000"/>
          </a:p>
        </p:txBody>
      </p:sp>
      <p:sp>
        <p:nvSpPr>
          <p:cNvPr id="3" name="object 3"/>
          <p:cNvSpPr/>
          <p:nvPr/>
        </p:nvSpPr>
        <p:spPr>
          <a:xfrm>
            <a:off x="457200" y="1536191"/>
            <a:ext cx="3779520" cy="0"/>
          </a:xfrm>
          <a:custGeom>
            <a:avLst/>
            <a:gdLst/>
            <a:ahLst/>
            <a:cxnLst/>
            <a:rect l="l" t="t" r="r" b="b"/>
            <a:pathLst>
              <a:path w="3779520">
                <a:moveTo>
                  <a:pt x="0" y="0"/>
                </a:moveTo>
                <a:lnTo>
                  <a:pt x="3779520" y="0"/>
                </a:lnTo>
              </a:path>
            </a:pathLst>
          </a:custGeom>
          <a:ln w="60960">
            <a:solidFill>
              <a:srgbClr val="0460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535940" y="4682109"/>
            <a:ext cx="7494905" cy="1223010"/>
          </a:xfrm>
          <a:prstGeom prst="rect">
            <a:avLst/>
          </a:prstGeom>
        </p:spPr>
        <p:txBody>
          <a:bodyPr vert="horz" wrap="square" lIns="0" tIns="12700" rIns="0" bIns="0" rtlCol="0">
            <a:spAutoFit/>
          </a:bodyPr>
          <a:lstStyle/>
          <a:p>
            <a:pPr marL="1449705" marR="0" lvl="0" indent="0" algn="l" defTabSz="457200" rtl="0" eaLnBrk="1" fontAlgn="auto" latinLnBrk="0" hangingPunct="1">
              <a:lnSpc>
                <a:spcPct val="100000"/>
              </a:lnSpc>
              <a:spcBef>
                <a:spcPts val="100"/>
              </a:spcBef>
              <a:spcAft>
                <a:spcPts val="0"/>
              </a:spcAft>
              <a:buClrTx/>
              <a:buSzTx/>
              <a:buFontTx/>
              <a:buNone/>
              <a:tabLst/>
              <a:defRPr/>
            </a:pPr>
            <a:r>
              <a:rPr kumimoji="0" sz="1700" b="1" i="1" u="none" strike="noStrike" kern="1200" cap="none" spc="125" normalizeH="0" baseline="0" noProof="0" dirty="0">
                <a:ln>
                  <a:noFill/>
                </a:ln>
                <a:solidFill>
                  <a:prstClr val="white"/>
                </a:solidFill>
                <a:effectLst/>
                <a:uLnTx/>
                <a:uFillTx/>
                <a:latin typeface="Times New Roman"/>
                <a:ea typeface="+mn-ea"/>
                <a:cs typeface="Times New Roman"/>
              </a:rPr>
              <a:t>Room</a:t>
            </a:r>
            <a:r>
              <a:rPr kumimoji="0" sz="1700" b="1" i="1" u="none" strike="noStrike" kern="1200" cap="none" spc="-7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14" normalizeH="0" baseline="0" noProof="0" dirty="0">
                <a:ln>
                  <a:noFill/>
                </a:ln>
                <a:solidFill>
                  <a:prstClr val="white"/>
                </a:solidFill>
                <a:effectLst/>
                <a:uLnTx/>
                <a:uFillTx/>
                <a:latin typeface="Times New Roman"/>
                <a:ea typeface="+mn-ea"/>
                <a:cs typeface="Times New Roman"/>
              </a:rPr>
              <a:t>set-up</a:t>
            </a:r>
            <a:r>
              <a:rPr kumimoji="0" sz="17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25" normalizeH="0" baseline="0" noProof="0" dirty="0">
                <a:ln>
                  <a:noFill/>
                </a:ln>
                <a:solidFill>
                  <a:prstClr val="white"/>
                </a:solidFill>
                <a:effectLst/>
                <a:uLnTx/>
                <a:uFillTx/>
                <a:latin typeface="Times New Roman"/>
                <a:ea typeface="+mn-ea"/>
                <a:cs typeface="Times New Roman"/>
              </a:rPr>
              <a:t>and</a:t>
            </a:r>
            <a:r>
              <a:rPr kumimoji="0" sz="17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50" normalizeH="0" baseline="0" noProof="0" dirty="0">
                <a:ln>
                  <a:noFill/>
                </a:ln>
                <a:solidFill>
                  <a:prstClr val="white"/>
                </a:solidFill>
                <a:effectLst/>
                <a:uLnTx/>
                <a:uFillTx/>
                <a:latin typeface="Times New Roman"/>
                <a:ea typeface="+mn-ea"/>
                <a:cs typeface="Times New Roman"/>
              </a:rPr>
              <a:t>patient</a:t>
            </a:r>
            <a:r>
              <a:rPr kumimoji="0" sz="17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20" normalizeH="0" baseline="0" noProof="0" dirty="0">
                <a:ln>
                  <a:noFill/>
                </a:ln>
                <a:solidFill>
                  <a:prstClr val="white"/>
                </a:solidFill>
                <a:effectLst/>
                <a:uLnTx/>
                <a:uFillTx/>
                <a:latin typeface="Times New Roman"/>
                <a:ea typeface="+mn-ea"/>
                <a:cs typeface="Times New Roman"/>
              </a:rPr>
              <a:t>positioning</a:t>
            </a:r>
            <a:r>
              <a:rPr kumimoji="0" sz="17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90" normalizeH="0" baseline="0" noProof="0" dirty="0">
                <a:ln>
                  <a:noFill/>
                </a:ln>
                <a:solidFill>
                  <a:prstClr val="white"/>
                </a:solidFill>
                <a:effectLst/>
                <a:uLnTx/>
                <a:uFillTx/>
                <a:latin typeface="Times New Roman"/>
                <a:ea typeface="+mn-ea"/>
                <a:cs typeface="Times New Roman"/>
              </a:rPr>
              <a:t>for</a:t>
            </a:r>
            <a:r>
              <a:rPr kumimoji="0" sz="17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700" b="1" i="1" u="none" strike="noStrike" kern="1200" cap="none" spc="114" normalizeH="0" baseline="0" noProof="0" dirty="0">
                <a:ln>
                  <a:noFill/>
                </a:ln>
                <a:solidFill>
                  <a:prstClr val="white"/>
                </a:solidFill>
                <a:effectLst/>
                <a:uLnTx/>
                <a:uFillTx/>
                <a:latin typeface="Times New Roman"/>
                <a:ea typeface="+mn-ea"/>
                <a:cs typeface="Times New Roman"/>
              </a:rPr>
              <a:t>endoscopy</a:t>
            </a:r>
            <a:endParaRPr kumimoji="0" sz="17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50"/>
              </a:spcBef>
              <a:spcAft>
                <a:spcPts val="0"/>
              </a:spcAft>
              <a:buClrTx/>
              <a:buSzTx/>
              <a:buFontTx/>
              <a:buNone/>
              <a:tabLst/>
              <a:defRPr/>
            </a:pPr>
            <a:endParaRPr kumimoji="0" sz="22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ts val="2375"/>
              </a:lnSpc>
              <a:spcBef>
                <a:spcPts val="0"/>
              </a:spcBef>
              <a:spcAft>
                <a:spcPts val="0"/>
              </a:spcAft>
              <a:buClr>
                <a:srgbClr val="0AD0D9"/>
              </a:buClr>
              <a:buSzPct val="95454"/>
              <a:buFont typeface="Wingdings"/>
              <a:buChar char=""/>
              <a:tabLst>
                <a:tab pos="287020" algn="l"/>
              </a:tabLst>
              <a:defRPr/>
            </a:pPr>
            <a:r>
              <a:rPr kumimoji="0" sz="2200" b="0" i="0" u="none" strike="noStrike" kern="1200" cap="none" spc="-5" normalizeH="0" baseline="0" noProof="0" dirty="0">
                <a:ln>
                  <a:noFill/>
                </a:ln>
                <a:solidFill>
                  <a:prstClr val="white"/>
                </a:solidFill>
                <a:effectLst/>
                <a:uLnTx/>
                <a:uFillTx/>
                <a:latin typeface="Times New Roman"/>
                <a:ea typeface="+mn-ea"/>
                <a:cs typeface="Times New Roman"/>
              </a:rPr>
              <a:t>Upper GI endoscopy is the diagnostic procedure of choice in</a:t>
            </a:r>
            <a:r>
              <a:rPr kumimoji="0" sz="22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200" b="0" i="0" u="none" strike="noStrike" kern="1200" cap="none" spc="-5" normalizeH="0" baseline="0" noProof="0" dirty="0">
                <a:ln>
                  <a:noFill/>
                </a:ln>
                <a:solidFill>
                  <a:prstClr val="white"/>
                </a:solidFill>
                <a:effectLst/>
                <a:uLnTx/>
                <a:uFillTx/>
                <a:latin typeface="Times New Roman"/>
                <a:ea typeface="+mn-ea"/>
                <a:cs typeface="Times New Roman"/>
              </a:rPr>
              <a:t>the</a:t>
            </a:r>
            <a:endParaRPr kumimoji="0" sz="2200" b="0" i="0" u="none" strike="noStrike" kern="1200" cap="none" spc="0" normalizeH="0" baseline="0" noProof="0">
              <a:ln>
                <a:noFill/>
              </a:ln>
              <a:solidFill>
                <a:prstClr val="white"/>
              </a:solidFill>
              <a:effectLst/>
              <a:uLnTx/>
              <a:uFillTx/>
              <a:latin typeface="Times New Roman"/>
              <a:ea typeface="+mn-ea"/>
              <a:cs typeface="Times New Roman"/>
            </a:endParaRPr>
          </a:p>
          <a:p>
            <a:pPr marL="286385" marR="0" lvl="0" indent="0" algn="l" defTabSz="457200" rtl="0" eaLnBrk="1" fontAlgn="auto" latinLnBrk="0" hangingPunct="1">
              <a:lnSpc>
                <a:spcPts val="2375"/>
              </a:lnSpc>
              <a:spcBef>
                <a:spcPts val="0"/>
              </a:spcBef>
              <a:spcAft>
                <a:spcPts val="0"/>
              </a:spcAft>
              <a:buClrTx/>
              <a:buSzTx/>
              <a:buFontTx/>
              <a:buNone/>
              <a:tabLst/>
              <a:defRPr/>
            </a:pPr>
            <a:r>
              <a:rPr kumimoji="0" sz="2200" b="0" i="0" u="none" strike="noStrike" kern="1200" cap="none" spc="-5" normalizeH="0" baseline="0" noProof="0" dirty="0">
                <a:ln>
                  <a:noFill/>
                </a:ln>
                <a:solidFill>
                  <a:prstClr val="white"/>
                </a:solidFill>
                <a:effectLst/>
                <a:uLnTx/>
                <a:uFillTx/>
                <a:latin typeface="Times New Roman"/>
                <a:ea typeface="+mn-ea"/>
                <a:cs typeface="Times New Roman"/>
              </a:rPr>
              <a:t>work-up of gastric carcinoma.</a:t>
            </a:r>
            <a:endParaRPr kumimoji="0" sz="22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p:nvPr/>
        </p:nvSpPr>
        <p:spPr>
          <a:xfrm>
            <a:off x="4312920" y="1821620"/>
            <a:ext cx="3717925" cy="2651252"/>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81B05FB-481E-4437-8F77-BF40A1BF4B58}"/>
              </a:ext>
            </a:extLst>
          </p:cNvPr>
          <p:cNvSpPr>
            <a:spLocks noGrp="1"/>
          </p:cNvSpPr>
          <p:nvPr>
            <p:ph idx="1"/>
          </p:nvPr>
        </p:nvSpPr>
        <p:spPr>
          <a:xfrm>
            <a:off x="628650" y="914400"/>
            <a:ext cx="7886700" cy="6157132"/>
          </a:xfrm>
        </p:spPr>
        <p:txBody>
          <a:bodyPr>
            <a:normAutofit/>
          </a:bodyPr>
          <a:lstStyle/>
          <a:p>
            <a:pPr algn="l"/>
            <a:r>
              <a:rPr lang="en-US" b="0" i="0" dirty="0">
                <a:solidFill>
                  <a:srgbClr val="FF0000"/>
                </a:solidFill>
                <a:effectLst/>
                <a:latin typeface="Arial" panose="020B0604020202020204" pitchFamily="34" charset="0"/>
              </a:rPr>
              <a:t>Cancer</a:t>
            </a:r>
            <a:r>
              <a:rPr lang="en-US" b="0" i="0" dirty="0">
                <a:solidFill>
                  <a:srgbClr val="3C4245"/>
                </a:solidFill>
                <a:effectLst/>
                <a:latin typeface="Arial" panose="020B0604020202020204" pitchFamily="34" charset="0"/>
              </a:rPr>
              <a:t> is a leading cause of death worldwide, accounting for nearly </a:t>
            </a:r>
            <a:r>
              <a:rPr lang="en-US" b="0" i="0" dirty="0">
                <a:solidFill>
                  <a:srgbClr val="FF0000"/>
                </a:solidFill>
                <a:effectLst/>
                <a:latin typeface="Arial" panose="020B0604020202020204" pitchFamily="34" charset="0"/>
              </a:rPr>
              <a:t>10 million deaths in 2020 </a:t>
            </a:r>
            <a:r>
              <a:rPr lang="en-US" b="0" i="0" dirty="0">
                <a:solidFill>
                  <a:srgbClr val="3C4245"/>
                </a:solidFill>
                <a:effectLst/>
                <a:latin typeface="Arial" panose="020B0604020202020204" pitchFamily="34" charset="0"/>
              </a:rPr>
              <a:t>(1). The </a:t>
            </a:r>
            <a:r>
              <a:rPr lang="en-US" b="0" i="0" dirty="0">
                <a:solidFill>
                  <a:srgbClr val="FF0000"/>
                </a:solidFill>
                <a:effectLst/>
                <a:latin typeface="Arial" panose="020B0604020202020204" pitchFamily="34" charset="0"/>
              </a:rPr>
              <a:t>most common </a:t>
            </a:r>
            <a:r>
              <a:rPr lang="en-US" b="0" i="0" dirty="0">
                <a:solidFill>
                  <a:srgbClr val="3C4245"/>
                </a:solidFill>
                <a:effectLst/>
                <a:latin typeface="Arial" panose="020B0604020202020204" pitchFamily="34" charset="0"/>
              </a:rPr>
              <a:t>in 2020 (in terms of new cases of cancer) were: ( WHO)</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breast (2.26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lung (2.21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colon and rectum (1.93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prostate (1.41 million cases);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skin (non-melanoma) (1.20 million cases); and</a:t>
            </a:r>
          </a:p>
          <a:p>
            <a:pPr algn="l">
              <a:buFont typeface="Arial" panose="020B0604020202020204" pitchFamily="34" charset="0"/>
              <a:buChar char="•"/>
            </a:pPr>
            <a:r>
              <a:rPr lang="en-US" sz="1600" b="0" i="0" dirty="0">
                <a:solidFill>
                  <a:srgbClr val="00B050"/>
                </a:solidFill>
                <a:effectLst/>
                <a:latin typeface="Arial" panose="020B0604020202020204" pitchFamily="34" charset="0"/>
              </a:rPr>
              <a:t>stomach</a:t>
            </a:r>
            <a:r>
              <a:rPr lang="en-US" sz="1600" b="0" i="0" dirty="0">
                <a:solidFill>
                  <a:srgbClr val="3C4245"/>
                </a:solidFill>
                <a:effectLst/>
                <a:latin typeface="Arial" panose="020B0604020202020204" pitchFamily="34" charset="0"/>
              </a:rPr>
              <a:t> (1.09 million cases).</a:t>
            </a:r>
          </a:p>
          <a:p>
            <a:pPr algn="l">
              <a:buFont typeface="Arial" panose="020B0604020202020204" pitchFamily="34" charset="0"/>
              <a:buChar char="•"/>
            </a:pPr>
            <a:endParaRPr lang="en-US" b="0" i="0" dirty="0">
              <a:solidFill>
                <a:srgbClr val="3C4245"/>
              </a:solidFill>
              <a:effectLst/>
              <a:latin typeface="Arial" panose="020B0604020202020204" pitchFamily="34" charset="0"/>
            </a:endParaRPr>
          </a:p>
          <a:p>
            <a:pPr algn="l"/>
            <a:r>
              <a:rPr lang="en-US" b="0" i="0" dirty="0">
                <a:solidFill>
                  <a:srgbClr val="3C4245"/>
                </a:solidFill>
                <a:effectLst/>
                <a:latin typeface="Arial" panose="020B0604020202020204" pitchFamily="34" charset="0"/>
              </a:rPr>
              <a:t>The most common causes of </a:t>
            </a:r>
            <a:r>
              <a:rPr lang="en-US" b="0" i="0" dirty="0">
                <a:solidFill>
                  <a:srgbClr val="FF0000"/>
                </a:solidFill>
                <a:effectLst/>
                <a:latin typeface="Arial" panose="020B0604020202020204" pitchFamily="34" charset="0"/>
              </a:rPr>
              <a:t>cancer death in 2020 </a:t>
            </a:r>
            <a:r>
              <a:rPr lang="en-US" b="0" i="0" dirty="0">
                <a:solidFill>
                  <a:srgbClr val="3C4245"/>
                </a:solidFill>
                <a:effectLst/>
                <a:latin typeface="Arial" panose="020B0604020202020204" pitchFamily="34" charset="0"/>
              </a:rPr>
              <a:t>were:</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lung (1.80 million deaths);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colon and rectum (935 000 deaths);</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liver (830 000 deaths);</a:t>
            </a:r>
          </a:p>
          <a:p>
            <a:pPr algn="l">
              <a:buFont typeface="Arial" panose="020B0604020202020204" pitchFamily="34" charset="0"/>
              <a:buChar char="•"/>
            </a:pPr>
            <a:r>
              <a:rPr lang="en-US" sz="1600" b="0" i="0" dirty="0">
                <a:solidFill>
                  <a:srgbClr val="00B050"/>
                </a:solidFill>
                <a:effectLst/>
                <a:latin typeface="Arial" panose="020B0604020202020204" pitchFamily="34" charset="0"/>
              </a:rPr>
              <a:t>stomach </a:t>
            </a:r>
            <a:r>
              <a:rPr lang="en-US" sz="1600" b="0" i="0" dirty="0">
                <a:solidFill>
                  <a:srgbClr val="3C4245"/>
                </a:solidFill>
                <a:effectLst/>
                <a:latin typeface="Arial" panose="020B0604020202020204" pitchFamily="34" charset="0"/>
              </a:rPr>
              <a:t>(769 000 deaths); and</a:t>
            </a:r>
          </a:p>
          <a:p>
            <a:pPr algn="l">
              <a:buFont typeface="Arial" panose="020B0604020202020204" pitchFamily="34" charset="0"/>
              <a:buChar char="•"/>
            </a:pPr>
            <a:r>
              <a:rPr lang="en-US" sz="1600" b="0" i="0" dirty="0">
                <a:solidFill>
                  <a:srgbClr val="3C4245"/>
                </a:solidFill>
                <a:effectLst/>
                <a:latin typeface="Arial" panose="020B0604020202020204" pitchFamily="34" charset="0"/>
              </a:rPr>
              <a:t>breast (685 000 deaths).</a:t>
            </a:r>
          </a:p>
          <a:p>
            <a:endParaRPr lang="en-US" dirty="0"/>
          </a:p>
        </p:txBody>
      </p:sp>
    </p:spTree>
    <p:extLst>
      <p:ext uri="{BB962C8B-B14F-4D97-AF65-F5344CB8AC3E}">
        <p14:creationId xmlns:p14="http://schemas.microsoft.com/office/powerpoint/2010/main" val="19356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25130" cy="3583673"/>
          </a:xfrm>
          <a:prstGeom prst="rect">
            <a:avLst/>
          </a:prstGeom>
        </p:spPr>
        <p:txBody>
          <a:bodyPr vert="horz" wrap="square" lIns="0" tIns="13335" rIns="0" bIns="0" rtlCol="0">
            <a:spAutoFit/>
          </a:bodyPr>
          <a:lstStyle/>
          <a:p>
            <a:pPr marL="287020" marR="10795"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Multiple biopsy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specimens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(7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more)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be</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obtained  from any visually suspicious</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areas.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
                <a:srgbClr val="0AD0D9"/>
              </a:buClr>
              <a:buSzTx/>
              <a:buFont typeface="Wingdings"/>
              <a:buChar char=""/>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Repeated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at the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same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tissue site, reaching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deeper  into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wall.</a:t>
            </a:r>
          </a:p>
          <a:p>
            <a:pPr marL="0" marR="0" lvl="0" indent="0" algn="l" defTabSz="457200" rtl="0" eaLnBrk="1" fontAlgn="auto" latinLnBrk="0" hangingPunct="1">
              <a:lnSpc>
                <a:spcPct val="100000"/>
              </a:lnSpc>
              <a:spcBef>
                <a:spcPts val="0"/>
              </a:spcBef>
              <a:spcAft>
                <a:spcPts val="0"/>
              </a:spcAft>
              <a:buClr>
                <a:srgbClr val="0AD0D9"/>
              </a:buClr>
              <a:buSzTx/>
              <a:buFont typeface="Wingdings"/>
              <a:buChar char=""/>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64516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Multiple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be obtained around the</a:t>
            </a:r>
            <a:r>
              <a:rPr kumimoji="0" sz="2600" b="0" i="0" u="none" strike="noStrike" kern="1200" cap="none" spc="-10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ulcer</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240282"/>
            <a:ext cx="4418330" cy="998350"/>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Lesions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a:t>
            </a:r>
            <a:r>
              <a:rPr kumimoji="0" sz="26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2362200"/>
            <a:ext cx="3162300" cy="422909"/>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tab pos="527685" algn="l"/>
              </a:tabLst>
              <a:defRPr/>
            </a:pPr>
            <a:r>
              <a:rPr kumimoji="0" lang="en-US" sz="2450" b="0" i="0" u="none" strike="noStrike" kern="1200" cap="none" spc="5" normalizeH="0" baseline="0" noProof="0" dirty="0">
                <a:ln>
                  <a:noFill/>
                </a:ln>
                <a:solidFill>
                  <a:srgbClr val="0AD0D9"/>
                </a:solidFill>
                <a:effectLst/>
                <a:uLnTx/>
                <a:uFillTx/>
                <a:latin typeface="Times New Roman"/>
                <a:ea typeface="+mn-ea"/>
                <a:cs typeface="Times New Roman"/>
              </a:rPr>
              <a:t>1</a:t>
            </a:r>
            <a:r>
              <a:rPr kumimoji="0" sz="2450" b="0" i="0" u="none" strike="noStrike" kern="1200" cap="none" spc="5" normalizeH="0" baseline="0" noProof="0" dirty="0">
                <a:ln>
                  <a:noFill/>
                </a:ln>
                <a:solidFill>
                  <a:srgbClr val="0AD0D9"/>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Mucosal</a:t>
            </a:r>
            <a:r>
              <a:rPr kumimoji="0" sz="2600" b="0" i="0" u="none" strike="noStrike" kern="1200" cap="none" spc="-7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ulceration.</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5" name="object 5"/>
          <p:cNvSpPr txBox="1"/>
          <p:nvPr/>
        </p:nvSpPr>
        <p:spPr>
          <a:xfrm>
            <a:off x="523908" y="3276600"/>
            <a:ext cx="5227955" cy="42227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527685" algn="l"/>
              </a:tabLst>
              <a:defRPr/>
            </a:pPr>
            <a:r>
              <a:rPr kumimoji="0" lang="en-US" sz="2450" b="0" i="0" u="none" strike="noStrike" kern="1200" cap="none" spc="5" normalizeH="0" baseline="0" noProof="0" dirty="0">
                <a:ln>
                  <a:noFill/>
                </a:ln>
                <a:solidFill>
                  <a:srgbClr val="0AD0D9"/>
                </a:solidFill>
                <a:effectLst/>
                <a:uLnTx/>
                <a:uFillTx/>
                <a:latin typeface="Times New Roman"/>
                <a:ea typeface="+mn-ea"/>
                <a:cs typeface="Times New Roman"/>
              </a:rPr>
              <a:t>2.</a:t>
            </a:r>
            <a:r>
              <a:rPr kumimoji="0" sz="2450" b="0" i="0" u="none" strike="noStrike" kern="1200" cap="none" spc="5" normalizeH="0" baseline="0" noProof="0" dirty="0">
                <a:ln>
                  <a:noFill/>
                </a:ln>
                <a:solidFill>
                  <a:srgbClr val="0AD0D9"/>
                </a:solidFill>
                <a:effectLst/>
                <a:uLnTx/>
                <a:uFillTx/>
                <a:latin typeface="Times New Roman"/>
                <a:ea typeface="+mn-ea"/>
                <a:cs typeface="Times New Roman"/>
              </a:rPr>
              <a:t>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Diffuse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infiltrative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(linitis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plastica).</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33600" y="914400"/>
            <a:ext cx="4495800" cy="35814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1426844" y="5046345"/>
            <a:ext cx="5986145" cy="33083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2000" b="1" i="1" u="none" strike="noStrike" kern="1200" cap="none" spc="100" normalizeH="0" baseline="0" noProof="0" dirty="0">
                <a:ln>
                  <a:noFill/>
                </a:ln>
                <a:solidFill>
                  <a:prstClr val="white"/>
                </a:solidFill>
                <a:effectLst/>
                <a:uLnTx/>
                <a:uFillTx/>
                <a:latin typeface="Times New Roman"/>
                <a:ea typeface="+mn-ea"/>
                <a:cs typeface="Times New Roman"/>
              </a:rPr>
              <a:t>Endoscopic</a:t>
            </a:r>
            <a:r>
              <a:rPr kumimoji="0" sz="20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35" normalizeH="0" baseline="0" noProof="0" dirty="0">
                <a:ln>
                  <a:noFill/>
                </a:ln>
                <a:solidFill>
                  <a:prstClr val="white"/>
                </a:solidFill>
                <a:effectLst/>
                <a:uLnTx/>
                <a:uFillTx/>
                <a:latin typeface="Times New Roman"/>
                <a:ea typeface="+mn-ea"/>
                <a:cs typeface="Times New Roman"/>
              </a:rPr>
              <a:t>view</a:t>
            </a:r>
            <a:r>
              <a:rPr kumimoji="0" sz="20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05"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an</a:t>
            </a:r>
            <a:r>
              <a:rPr kumimoji="0" sz="20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25" normalizeH="0" baseline="0" noProof="0" dirty="0">
                <a:ln>
                  <a:noFill/>
                </a:ln>
                <a:solidFill>
                  <a:prstClr val="white"/>
                </a:solidFill>
                <a:effectLst/>
                <a:uLnTx/>
                <a:uFillTx/>
                <a:latin typeface="Times New Roman"/>
                <a:ea typeface="+mn-ea"/>
                <a:cs typeface="Times New Roman"/>
              </a:rPr>
              <a:t>ulcerating</a:t>
            </a:r>
            <a:r>
              <a:rPr kumimoji="0" sz="20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adenocarcinoma</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236" y="500837"/>
            <a:ext cx="7981315" cy="711835"/>
          </a:xfrm>
          <a:prstGeom prst="rect">
            <a:avLst/>
          </a:prstGeom>
        </p:spPr>
        <p:txBody>
          <a:bodyPr vert="horz" wrap="square" lIns="0" tIns="12700" rIns="0" bIns="0" rtlCol="0">
            <a:spAutoFit/>
          </a:bodyPr>
          <a:lstStyle/>
          <a:p>
            <a:pPr marL="12700">
              <a:lnSpc>
                <a:spcPct val="100000"/>
              </a:lnSpc>
              <a:spcBef>
                <a:spcPts val="100"/>
              </a:spcBef>
            </a:pPr>
            <a:r>
              <a:rPr sz="4500" dirty="0"/>
              <a:t>III. Endoscopic</a:t>
            </a:r>
            <a:r>
              <a:rPr sz="4500" spc="-105" dirty="0"/>
              <a:t> </a:t>
            </a:r>
            <a:r>
              <a:rPr sz="4500" dirty="0"/>
              <a:t>ultrasonography</a:t>
            </a:r>
            <a:endParaRPr sz="4500"/>
          </a:p>
        </p:txBody>
      </p:sp>
      <p:sp>
        <p:nvSpPr>
          <p:cNvPr id="4" name="object 4"/>
          <p:cNvSpPr txBox="1"/>
          <p:nvPr/>
        </p:nvSpPr>
        <p:spPr>
          <a:xfrm>
            <a:off x="5715000" y="1321473"/>
            <a:ext cx="1519555" cy="71120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4500" b="1" i="0" u="none" strike="noStrike" kern="1200" cap="none" spc="0" normalizeH="0" baseline="0" noProof="0" dirty="0">
                <a:ln>
                  <a:noFill/>
                </a:ln>
                <a:solidFill>
                  <a:prstClr val="white"/>
                </a:solidFill>
                <a:effectLst/>
                <a:uLnTx/>
                <a:uFillTx/>
                <a:latin typeface="Times New Roman"/>
                <a:ea typeface="+mn-ea"/>
                <a:cs typeface="Times New Roman"/>
              </a:rPr>
              <a:t>(</a:t>
            </a:r>
            <a:r>
              <a:rPr kumimoji="0" sz="4500" b="1" i="0" u="none" strike="noStrike" kern="1200" cap="none" spc="-5" normalizeH="0" baseline="0" noProof="0" dirty="0">
                <a:ln>
                  <a:noFill/>
                </a:ln>
                <a:solidFill>
                  <a:prstClr val="white"/>
                </a:solidFill>
                <a:effectLst/>
                <a:uLnTx/>
                <a:uFillTx/>
                <a:latin typeface="Times New Roman"/>
                <a:ea typeface="+mn-ea"/>
                <a:cs typeface="Times New Roman"/>
              </a:rPr>
              <a:t>EU</a:t>
            </a:r>
            <a:r>
              <a:rPr kumimoji="0" sz="4500" b="1" i="0" u="none" strike="noStrike" kern="1200" cap="none" spc="0" normalizeH="0" baseline="0" noProof="0" dirty="0">
                <a:ln>
                  <a:noFill/>
                </a:ln>
                <a:solidFill>
                  <a:prstClr val="white"/>
                </a:solidFill>
                <a:effectLst/>
                <a:uLnTx/>
                <a:uFillTx/>
                <a:latin typeface="Times New Roman"/>
                <a:ea typeface="+mn-ea"/>
                <a:cs typeface="Times New Roman"/>
              </a:rPr>
              <a:t>S)</a:t>
            </a:r>
            <a:endParaRPr kumimoji="0" sz="45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5" name="object 5"/>
          <p:cNvSpPr/>
          <p:nvPr/>
        </p:nvSpPr>
        <p:spPr>
          <a:xfrm>
            <a:off x="5741035" y="2052954"/>
            <a:ext cx="1493520" cy="0"/>
          </a:xfrm>
          <a:custGeom>
            <a:avLst/>
            <a:gdLst/>
            <a:ahLst/>
            <a:cxnLst/>
            <a:rect l="l" t="t" r="r" b="b"/>
            <a:pathLst>
              <a:path w="1493520">
                <a:moveTo>
                  <a:pt x="0" y="0"/>
                </a:moveTo>
                <a:lnTo>
                  <a:pt x="1493519" y="0"/>
                </a:lnTo>
              </a:path>
            </a:pathLst>
          </a:custGeom>
          <a:ln w="54863">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object 6"/>
          <p:cNvSpPr txBox="1"/>
          <p:nvPr/>
        </p:nvSpPr>
        <p:spPr>
          <a:xfrm>
            <a:off x="535940" y="2432431"/>
            <a:ext cx="7259320" cy="42227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EUS helps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determine the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depth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tumor</a:t>
            </a:r>
            <a:r>
              <a:rPr kumimoji="0" sz="2600" b="0"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invasion.</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7" name="object 7"/>
          <p:cNvSpPr txBox="1"/>
          <p:nvPr/>
        </p:nvSpPr>
        <p:spPr>
          <a:xfrm>
            <a:off x="535940" y="3858844"/>
            <a:ext cx="4561205" cy="422909"/>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 be used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guide for</a:t>
            </a:r>
            <a:r>
              <a:rPr kumimoji="0" sz="2600" b="0" i="0" u="none" strike="noStrike" kern="1200" cap="none" spc="-10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biopsy.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8" name="object 8"/>
          <p:cNvSpPr txBox="1"/>
          <p:nvPr/>
        </p:nvSpPr>
        <p:spPr>
          <a:xfrm>
            <a:off x="535940" y="5285638"/>
            <a:ext cx="8042909" cy="81915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Has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ability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detect sarcomas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other tumors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arising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from the submucosa and the musculosa</a:t>
            </a:r>
            <a:r>
              <a:rPr kumimoji="0" sz="2600" b="0" i="0" u="none" strike="noStrike" kern="1200" cap="none" spc="-9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(GIST).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621282"/>
            <a:ext cx="7751445" cy="81915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36830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EUS cannot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permit assessment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tissue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beyond a</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depth  of about 5</a:t>
            </a:r>
            <a:r>
              <a:rPr kumimoji="0" sz="2600" b="0"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cm.</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3444366"/>
            <a:ext cx="8041005" cy="42227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used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assess distant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nodal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a:t>
            </a:r>
            <a:r>
              <a:rPr kumimoji="0" sz="2600" b="0" i="0" u="none" strike="noStrike" kern="1200" cap="none" spc="-8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535940" y="4871084"/>
            <a:ext cx="7277100" cy="819150"/>
          </a:xfrm>
          <a:prstGeom prst="rect">
            <a:avLst/>
          </a:prstGeom>
        </p:spPr>
        <p:txBody>
          <a:bodyPr vert="horz" wrap="square" lIns="0" tIns="12700" rIns="0" bIns="0" rtlCol="0">
            <a:spAutoFit/>
          </a:bodyPr>
          <a:lstStyle/>
          <a:p>
            <a:pPr marL="287020" marR="5080" lvl="0" indent="-274320" algn="l" defTabSz="457200" rtl="0" eaLnBrk="1" fontAlgn="auto" latinLnBrk="0" hangingPunct="1">
              <a:lnSpc>
                <a:spcPct val="100000"/>
              </a:lnSpc>
              <a:spcBef>
                <a:spcPts val="10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Can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not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differentiates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between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malignant and</a:t>
            </a:r>
            <a:r>
              <a:rPr kumimoji="0" sz="2600" b="0" i="0" u="none" strike="noStrike" kern="1200" cap="none" spc="-100" normalizeH="0" baseline="0" noProof="0" dirty="0">
                <a:ln>
                  <a:noFill/>
                </a:ln>
                <a:solidFill>
                  <a:srgbClr val="0D0D0D"/>
                </a:solidFill>
                <a:effectLst/>
                <a:uLnTx/>
                <a:uFillTx/>
                <a:latin typeface="Times New Roman"/>
                <a:ea typeface="+mn-ea"/>
                <a:cs typeface="Times New Roman"/>
              </a:rPr>
              <a:t>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benign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ulcers.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403" y="175935"/>
            <a:ext cx="3723004" cy="788035"/>
          </a:xfrm>
          <a:prstGeom prst="rect">
            <a:avLst/>
          </a:prstGeom>
        </p:spPr>
        <p:txBody>
          <a:bodyPr vert="horz" wrap="square" lIns="0" tIns="13335" rIns="0" bIns="0" rtlCol="0">
            <a:spAutoFit/>
          </a:bodyPr>
          <a:lstStyle/>
          <a:p>
            <a:pPr marL="12700">
              <a:lnSpc>
                <a:spcPct val="100000"/>
              </a:lnSpc>
              <a:spcBef>
                <a:spcPts val="105"/>
              </a:spcBef>
            </a:pPr>
            <a:r>
              <a:rPr sz="5000" spc="-220" dirty="0"/>
              <a:t>IV.</a:t>
            </a:r>
            <a:r>
              <a:rPr sz="5000" spc="-60" dirty="0"/>
              <a:t> </a:t>
            </a:r>
            <a:r>
              <a:rPr sz="5000" dirty="0"/>
              <a:t>Radiology</a:t>
            </a:r>
          </a:p>
        </p:txBody>
      </p:sp>
      <p:sp>
        <p:nvSpPr>
          <p:cNvPr id="3" name="object 3"/>
          <p:cNvSpPr/>
          <p:nvPr/>
        </p:nvSpPr>
        <p:spPr>
          <a:xfrm>
            <a:off x="457200" y="1796795"/>
            <a:ext cx="3697604" cy="0"/>
          </a:xfrm>
          <a:custGeom>
            <a:avLst/>
            <a:gdLst/>
            <a:ahLst/>
            <a:cxnLst/>
            <a:rect l="l" t="t" r="r" b="b"/>
            <a:pathLst>
              <a:path w="3697604">
                <a:moveTo>
                  <a:pt x="0" y="0"/>
                </a:moveTo>
                <a:lnTo>
                  <a:pt x="3697224" y="0"/>
                </a:lnTo>
              </a:path>
            </a:pathLst>
          </a:custGeom>
          <a:ln w="60960">
            <a:solidFill>
              <a:srgbClr val="0460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535940" y="1956562"/>
            <a:ext cx="7226934" cy="2166620"/>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Barium</a:t>
            </a:r>
            <a:r>
              <a:rPr kumimoji="0" sz="2600" b="1" i="1" u="none" strike="noStrike" kern="1200" cap="none" spc="-15" normalizeH="0" baseline="0" noProof="0" dirty="0">
                <a:ln>
                  <a:noFill/>
                </a:ln>
                <a:solidFill>
                  <a:prstClr val="white"/>
                </a:solidFill>
                <a:effectLst/>
                <a:uLnTx/>
                <a:uFillTx/>
                <a:latin typeface="Times New Roman"/>
                <a:ea typeface="+mn-ea"/>
                <a:cs typeface="Times New Roman"/>
              </a:rPr>
              <a:t> </a:t>
            </a: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study</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Provides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preliminary information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help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determine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if 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lesion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has benign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malignant  features.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5" name="object 5"/>
          <p:cNvSpPr txBox="1"/>
          <p:nvPr/>
        </p:nvSpPr>
        <p:spPr>
          <a:xfrm>
            <a:off x="535940" y="5127497"/>
            <a:ext cx="7538720" cy="818515"/>
          </a:xfrm>
          <a:prstGeom prst="rect">
            <a:avLst/>
          </a:prstGeom>
        </p:spPr>
        <p:txBody>
          <a:bodyPr vert="horz" wrap="square" lIns="0" tIns="12700" rIns="0" bIns="0" rtlCol="0">
            <a:spAutoFit/>
          </a:bodyPr>
          <a:lstStyle/>
          <a:p>
            <a:pPr marL="287020" marR="5080" lvl="0" indent="-274320" algn="l" defTabSz="457200" rtl="0" eaLnBrk="1" fontAlgn="auto" latinLnBrk="0" hangingPunct="1">
              <a:lnSpc>
                <a:spcPct val="100000"/>
              </a:lnSpc>
              <a:spcBef>
                <a:spcPts val="10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show thickened or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enlarged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folds,</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filling  defects,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mass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or</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ulcer.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1121" y="4819269"/>
            <a:ext cx="8058784" cy="574040"/>
          </a:xfrm>
          <a:prstGeom prst="rect">
            <a:avLst/>
          </a:prstGeom>
        </p:spPr>
        <p:txBody>
          <a:bodyPr vert="horz" wrap="square" lIns="0" tIns="12700" rIns="0" bIns="0" rtlCol="0">
            <a:spAutoFit/>
          </a:bodyPr>
          <a:lstStyle/>
          <a:p>
            <a:pPr marL="340360" marR="5080" lvl="0" indent="-328295"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Barim</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study</a:t>
            </a:r>
            <a:r>
              <a:rPr kumimoji="0" sz="1800" b="1" i="1" u="none" strike="noStrike" kern="1200" cap="none" spc="-2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of</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upper</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0" normalizeH="0" baseline="0" noProof="0" dirty="0">
                <a:ln>
                  <a:noFill/>
                </a:ln>
                <a:solidFill>
                  <a:prstClr val="white"/>
                </a:solidFill>
                <a:effectLst/>
                <a:uLnTx/>
                <a:uFillTx/>
                <a:latin typeface="Times New Roman"/>
                <a:ea typeface="+mn-ea"/>
                <a:cs typeface="Times New Roman"/>
              </a:rPr>
              <a:t>gastrointestinal</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study</a:t>
            </a:r>
            <a:r>
              <a:rPr kumimoji="0" sz="1800" b="1" i="1" u="none" strike="noStrike" kern="1200" cap="none" spc="-2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5" normalizeH="0" baseline="0" noProof="0" dirty="0">
                <a:ln>
                  <a:noFill/>
                </a:ln>
                <a:solidFill>
                  <a:prstClr val="white"/>
                </a:solidFill>
                <a:effectLst/>
                <a:uLnTx/>
                <a:uFillTx/>
                <a:latin typeface="Times New Roman"/>
                <a:ea typeface="+mn-ea"/>
                <a:cs typeface="Times New Roman"/>
              </a:rPr>
              <a:t>shows</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a</a:t>
            </a:r>
            <a:r>
              <a:rPr kumimoji="0" sz="18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superficial</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ulcer</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in</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the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gastric</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55" normalizeH="0" baseline="0" noProof="0" dirty="0">
                <a:ln>
                  <a:noFill/>
                </a:ln>
                <a:solidFill>
                  <a:prstClr val="white"/>
                </a:solidFill>
                <a:effectLst/>
                <a:uLnTx/>
                <a:uFillTx/>
                <a:latin typeface="Times New Roman"/>
                <a:ea typeface="+mn-ea"/>
                <a:cs typeface="Times New Roman"/>
              </a:rPr>
              <a:t>antrum</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0" normalizeH="0" baseline="0" noProof="0" dirty="0">
                <a:ln>
                  <a:noFill/>
                </a:ln>
                <a:solidFill>
                  <a:prstClr val="white"/>
                </a:solidFill>
                <a:effectLst/>
                <a:uLnTx/>
                <a:uFillTx/>
                <a:latin typeface="Times New Roman"/>
                <a:ea typeface="+mn-ea"/>
                <a:cs typeface="Times New Roman"/>
              </a:rPr>
              <a:t>(arrow)</a:t>
            </a:r>
            <a:r>
              <a:rPr kumimoji="0" sz="1800" b="1" i="1" u="none" strike="noStrike" kern="1200" cap="none" spc="-7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with</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0" normalizeH="0" baseline="0" noProof="0" dirty="0">
                <a:ln>
                  <a:noFill/>
                </a:ln>
                <a:solidFill>
                  <a:prstClr val="white"/>
                </a:solidFill>
                <a:effectLst/>
                <a:uLnTx/>
                <a:uFillTx/>
                <a:latin typeface="Times New Roman"/>
                <a:ea typeface="+mn-ea"/>
                <a:cs typeface="Times New Roman"/>
              </a:rPr>
              <a:t>thickened</a:t>
            </a:r>
            <a:r>
              <a:rPr kumimoji="0" sz="18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5" normalizeH="0" baseline="0" noProof="0" dirty="0">
                <a:ln>
                  <a:noFill/>
                </a:ln>
                <a:solidFill>
                  <a:prstClr val="white"/>
                </a:solidFill>
                <a:effectLst/>
                <a:uLnTx/>
                <a:uFillTx/>
                <a:latin typeface="Times New Roman"/>
                <a:ea typeface="+mn-ea"/>
                <a:cs typeface="Times New Roman"/>
              </a:rPr>
              <a:t>folds</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5" normalizeH="0" baseline="0" noProof="0" dirty="0">
                <a:ln>
                  <a:noFill/>
                </a:ln>
                <a:solidFill>
                  <a:prstClr val="white"/>
                </a:solidFill>
                <a:effectLst/>
                <a:uLnTx/>
                <a:uFillTx/>
                <a:latin typeface="Times New Roman"/>
                <a:ea typeface="+mn-ea"/>
                <a:cs typeface="Times New Roman"/>
              </a:rPr>
              <a:t>radiating</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5" normalizeH="0" baseline="0" noProof="0" dirty="0">
                <a:ln>
                  <a:noFill/>
                </a:ln>
                <a:solidFill>
                  <a:prstClr val="white"/>
                </a:solidFill>
                <a:effectLst/>
                <a:uLnTx/>
                <a:uFillTx/>
                <a:latin typeface="Times New Roman"/>
                <a:ea typeface="+mn-ea"/>
                <a:cs typeface="Times New Roman"/>
              </a:rPr>
              <a:t>towards</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ulcer</a:t>
            </a:r>
            <a:endParaRPr kumimoji="0"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p:nvPr/>
        </p:nvSpPr>
        <p:spPr>
          <a:xfrm>
            <a:off x="2743200" y="914400"/>
            <a:ext cx="3352800" cy="38100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00" y="914400"/>
            <a:ext cx="3810000" cy="38100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117449" y="4819269"/>
            <a:ext cx="8681720" cy="848994"/>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Barium</a:t>
            </a:r>
            <a:r>
              <a:rPr kumimoji="0" sz="18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0" normalizeH="0" baseline="0" noProof="0" dirty="0">
                <a:ln>
                  <a:noFill/>
                </a:ln>
                <a:solidFill>
                  <a:prstClr val="white"/>
                </a:solidFill>
                <a:effectLst/>
                <a:uLnTx/>
                <a:uFillTx/>
                <a:latin typeface="Times New Roman"/>
                <a:ea typeface="+mn-ea"/>
                <a:cs typeface="Times New Roman"/>
              </a:rPr>
              <a:t>meal</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showing</a:t>
            </a:r>
            <a:r>
              <a:rPr kumimoji="0" sz="18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infiltrating</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gastric</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carcinoma</a:t>
            </a:r>
            <a:r>
              <a:rPr kumimoji="0" sz="18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in</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5" normalizeH="0" baseline="0" noProof="0" dirty="0">
                <a:ln>
                  <a:noFill/>
                </a:ln>
                <a:solidFill>
                  <a:prstClr val="white"/>
                </a:solidFill>
                <a:effectLst/>
                <a:uLnTx/>
                <a:uFillTx/>
                <a:latin typeface="Times New Roman"/>
                <a:ea typeface="+mn-ea"/>
                <a:cs typeface="Times New Roman"/>
              </a:rPr>
              <a:t>region</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of</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incisura.</a:t>
            </a:r>
            <a:endParaRPr kumimoji="0" sz="1800" b="0" i="0" u="none" strike="noStrike" kern="1200" cap="none" spc="0" normalizeH="0" baseline="0" noProof="0">
              <a:ln>
                <a:noFill/>
              </a:ln>
              <a:solidFill>
                <a:prstClr val="white"/>
              </a:solidFill>
              <a:effectLst/>
              <a:uLnTx/>
              <a:uFillTx/>
              <a:latin typeface="Times New Roman"/>
              <a:ea typeface="+mn-ea"/>
              <a:cs typeface="Times New Roman"/>
            </a:endParaRPr>
          </a:p>
          <a:p>
            <a:pPr marL="3180080" marR="113030" lvl="0" indent="-2788285" algn="l" defTabSz="457200" rtl="0" eaLnBrk="1" fontAlgn="auto" latinLnBrk="0" hangingPunct="1">
              <a:lnSpc>
                <a:spcPct val="100000"/>
              </a:lnSpc>
              <a:spcBef>
                <a:spcPts val="0"/>
              </a:spcBef>
              <a:spcAft>
                <a:spcPts val="0"/>
              </a:spcAft>
              <a:buClrTx/>
              <a:buSzTx/>
              <a:buFontTx/>
              <a:buNone/>
              <a:tabLst/>
              <a:defRPr/>
            </a:pPr>
            <a:r>
              <a:rPr kumimoji="0" sz="1800" b="1" i="1" u="none" strike="noStrike" kern="1200" cap="none" spc="80" normalizeH="0" baseline="0" noProof="0" dirty="0">
                <a:ln>
                  <a:noFill/>
                </a:ln>
                <a:solidFill>
                  <a:prstClr val="white"/>
                </a:solidFill>
                <a:effectLst/>
                <a:uLnTx/>
                <a:uFillTx/>
                <a:latin typeface="Times New Roman"/>
                <a:ea typeface="+mn-ea"/>
                <a:cs typeface="Times New Roman"/>
              </a:rPr>
              <a:t>There</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5" normalizeH="0" baseline="0" noProof="0" dirty="0">
                <a:ln>
                  <a:noFill/>
                </a:ln>
                <a:solidFill>
                  <a:prstClr val="white"/>
                </a:solidFill>
                <a:effectLst/>
                <a:uLnTx/>
                <a:uFillTx/>
                <a:latin typeface="Times New Roman"/>
                <a:ea typeface="+mn-ea"/>
                <a:cs typeface="Times New Roman"/>
              </a:rPr>
              <a:t>is</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irregular</a:t>
            </a:r>
            <a:r>
              <a:rPr kumimoji="0" sz="1800" b="1" i="1" u="none" strike="noStrike" kern="1200" cap="none" spc="-5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narrowing</a:t>
            </a:r>
            <a:r>
              <a:rPr kumimoji="0" sz="18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5" normalizeH="0" baseline="0" noProof="0" dirty="0">
                <a:ln>
                  <a:noFill/>
                </a:ln>
                <a:solidFill>
                  <a:prstClr val="white"/>
                </a:solidFill>
                <a:effectLst/>
                <a:uLnTx/>
                <a:uFillTx/>
                <a:latin typeface="Times New Roman"/>
                <a:ea typeface="+mn-ea"/>
                <a:cs typeface="Times New Roman"/>
              </a:rPr>
              <a:t>affecting</a:t>
            </a:r>
            <a:r>
              <a:rPr kumimoji="0" sz="1800" b="1" i="1" u="none" strike="noStrike" kern="1200" cap="none" spc="-6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both</a:t>
            </a:r>
            <a:r>
              <a:rPr kumimoji="0" sz="1800" b="1" i="1" u="none" strike="noStrike" kern="1200" cap="none" spc="-3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45" normalizeH="0" baseline="0" noProof="0" dirty="0">
                <a:ln>
                  <a:noFill/>
                </a:ln>
                <a:solidFill>
                  <a:prstClr val="white"/>
                </a:solidFill>
                <a:effectLst/>
                <a:uLnTx/>
                <a:uFillTx/>
                <a:latin typeface="Times New Roman"/>
                <a:ea typeface="+mn-ea"/>
                <a:cs typeface="Times New Roman"/>
              </a:rPr>
              <a:t>the</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lesser</a:t>
            </a:r>
            <a:r>
              <a:rPr kumimoji="0" sz="1800" b="1" i="1" u="none" strike="noStrike" kern="1200" cap="none" spc="-1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0" normalizeH="0" baseline="0" noProof="0" dirty="0">
                <a:ln>
                  <a:noFill/>
                </a:ln>
                <a:solidFill>
                  <a:prstClr val="white"/>
                </a:solidFill>
                <a:effectLst/>
                <a:uLnTx/>
                <a:uFillTx/>
                <a:latin typeface="Times New Roman"/>
                <a:ea typeface="+mn-ea"/>
                <a:cs typeface="Times New Roman"/>
              </a:rPr>
              <a:t>and</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20" normalizeH="0" baseline="0" noProof="0" dirty="0">
                <a:ln>
                  <a:noFill/>
                </a:ln>
                <a:solidFill>
                  <a:prstClr val="white"/>
                </a:solidFill>
                <a:effectLst/>
                <a:uLnTx/>
                <a:uFillTx/>
                <a:latin typeface="Times New Roman"/>
                <a:ea typeface="+mn-ea"/>
                <a:cs typeface="Times New Roman"/>
              </a:rPr>
              <a:t>greater</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curvatures  </a:t>
            </a:r>
            <a:r>
              <a:rPr kumimoji="0" sz="1800" b="1" i="1" u="none" strike="noStrike" kern="1200" cap="none" spc="40" normalizeH="0" baseline="0" noProof="0" dirty="0">
                <a:ln>
                  <a:noFill/>
                </a:ln>
                <a:solidFill>
                  <a:prstClr val="white"/>
                </a:solidFill>
                <a:effectLst/>
                <a:uLnTx/>
                <a:uFillTx/>
                <a:latin typeface="Arial"/>
                <a:ea typeface="+mn-ea"/>
                <a:cs typeface="Arial"/>
              </a:rPr>
              <a:t>(arrow) </a:t>
            </a:r>
            <a:r>
              <a:rPr kumimoji="0" sz="1800" b="1" i="1" u="none" strike="noStrike" kern="1200" cap="none" spc="-80" normalizeH="0" baseline="0" noProof="0" dirty="0">
                <a:ln>
                  <a:noFill/>
                </a:ln>
                <a:solidFill>
                  <a:prstClr val="white"/>
                </a:solidFill>
                <a:effectLst/>
                <a:uLnTx/>
                <a:uFillTx/>
                <a:latin typeface="Arial"/>
                <a:ea typeface="+mn-ea"/>
                <a:cs typeface="Arial"/>
              </a:rPr>
              <a:t>‘Apple </a:t>
            </a:r>
            <a:r>
              <a:rPr kumimoji="0" sz="1800" b="1" i="1" u="none" strike="noStrike" kern="1200" cap="none" spc="-50" normalizeH="0" baseline="0" noProof="0" dirty="0">
                <a:ln>
                  <a:noFill/>
                </a:ln>
                <a:solidFill>
                  <a:prstClr val="white"/>
                </a:solidFill>
                <a:effectLst/>
                <a:uLnTx/>
                <a:uFillTx/>
                <a:latin typeface="Arial"/>
                <a:ea typeface="+mn-ea"/>
                <a:cs typeface="Arial"/>
              </a:rPr>
              <a:t>core</a:t>
            </a:r>
            <a:r>
              <a:rPr kumimoji="0" sz="1800" b="1" i="1" u="none" strike="noStrike" kern="1200" cap="none" spc="-280" normalizeH="0" baseline="0" noProof="0" dirty="0">
                <a:ln>
                  <a:noFill/>
                </a:ln>
                <a:solidFill>
                  <a:prstClr val="white"/>
                </a:solidFill>
                <a:effectLst/>
                <a:uLnTx/>
                <a:uFillTx/>
                <a:latin typeface="Arial"/>
                <a:ea typeface="+mn-ea"/>
                <a:cs typeface="Arial"/>
              </a:rPr>
              <a:t> </a:t>
            </a:r>
            <a:r>
              <a:rPr kumimoji="0" sz="1800" b="1" i="1" u="none" strike="noStrike" kern="1200" cap="none" spc="-95" normalizeH="0" baseline="0" noProof="0" dirty="0">
                <a:ln>
                  <a:noFill/>
                </a:ln>
                <a:solidFill>
                  <a:prstClr val="white"/>
                </a:solidFill>
                <a:effectLst/>
                <a:uLnTx/>
                <a:uFillTx/>
                <a:latin typeface="Arial"/>
                <a:ea typeface="+mn-ea"/>
                <a:cs typeface="Arial"/>
              </a:rPr>
              <a:t>sign”</a:t>
            </a:r>
            <a:endParaRPr kumimoji="0" sz="1800" b="0" i="0" u="none" strike="noStrike" kern="1200" cap="none" spc="0" normalizeH="0" baseline="0" noProof="0">
              <a:ln>
                <a:noFill/>
              </a:ln>
              <a:solidFill>
                <a:prstClr val="white"/>
              </a:solidFill>
              <a:effectLst/>
              <a:uLnTx/>
              <a:uFillTx/>
              <a:latin typeface="Arial"/>
              <a:ea typeface="+mn-ea"/>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4784217"/>
            <a:ext cx="7814945" cy="1558925"/>
          </a:xfrm>
          <a:prstGeom prst="rect">
            <a:avLst/>
          </a:prstGeom>
        </p:spPr>
        <p:txBody>
          <a:bodyPr vert="horz" wrap="square" lIns="0" tIns="12700" rIns="0" bIns="0" rtlCol="0">
            <a:spAutoFit/>
          </a:bodyPr>
          <a:lstStyle/>
          <a:p>
            <a:pPr marL="963294" marR="0" lvl="0" indent="0" algn="l" defTabSz="457200" rtl="0" eaLnBrk="1" fontAlgn="auto" latinLnBrk="0" hangingPunct="1">
              <a:lnSpc>
                <a:spcPct val="100000"/>
              </a:lnSpc>
              <a:spcBef>
                <a:spcPts val="100"/>
              </a:spcBef>
              <a:spcAft>
                <a:spcPts val="0"/>
              </a:spcAft>
              <a:buClrTx/>
              <a:buSzTx/>
              <a:buFontTx/>
              <a:buNone/>
              <a:tabLst/>
              <a:defRPr/>
            </a:pPr>
            <a:r>
              <a:rPr kumimoji="0" sz="2400" b="1" i="1" u="none" strike="noStrike" kern="1200" cap="none" spc="-180" normalizeH="0" baseline="0" noProof="0" dirty="0">
                <a:ln>
                  <a:noFill/>
                </a:ln>
                <a:solidFill>
                  <a:prstClr val="white"/>
                </a:solidFill>
                <a:effectLst/>
                <a:uLnTx/>
                <a:uFillTx/>
                <a:latin typeface="Arial"/>
                <a:ea typeface="+mn-ea"/>
                <a:cs typeface="Arial"/>
              </a:rPr>
              <a:t>Linitis </a:t>
            </a:r>
            <a:r>
              <a:rPr kumimoji="0" sz="2400" b="1" i="1" u="none" strike="noStrike" kern="1200" cap="none" spc="-160" normalizeH="0" baseline="0" noProof="0" dirty="0">
                <a:ln>
                  <a:noFill/>
                </a:ln>
                <a:solidFill>
                  <a:prstClr val="white"/>
                </a:solidFill>
                <a:effectLst/>
                <a:uLnTx/>
                <a:uFillTx/>
                <a:latin typeface="Arial"/>
                <a:ea typeface="+mn-ea"/>
                <a:cs typeface="Arial"/>
              </a:rPr>
              <a:t>plastica </a:t>
            </a:r>
            <a:r>
              <a:rPr kumimoji="0" sz="2400" b="1" i="1" u="none" strike="noStrike" kern="1200" cap="none" spc="-120" normalizeH="0" baseline="0" noProof="0" dirty="0">
                <a:ln>
                  <a:noFill/>
                </a:ln>
                <a:solidFill>
                  <a:prstClr val="white"/>
                </a:solidFill>
                <a:effectLst/>
                <a:uLnTx/>
                <a:uFillTx/>
                <a:latin typeface="Arial"/>
                <a:ea typeface="+mn-ea"/>
                <a:cs typeface="Arial"/>
              </a:rPr>
              <a:t>"leather-flask" </a:t>
            </a:r>
            <a:r>
              <a:rPr kumimoji="0" sz="2400" b="1" i="1" u="none" strike="noStrike" kern="1200" cap="none" spc="-145" normalizeH="0" baseline="0" noProof="0" dirty="0">
                <a:ln>
                  <a:noFill/>
                </a:ln>
                <a:solidFill>
                  <a:prstClr val="white"/>
                </a:solidFill>
                <a:effectLst/>
                <a:uLnTx/>
                <a:uFillTx/>
                <a:latin typeface="Arial"/>
                <a:ea typeface="+mn-ea"/>
                <a:cs typeface="Arial"/>
              </a:rPr>
              <a:t>appearing</a:t>
            </a:r>
            <a:r>
              <a:rPr kumimoji="0" sz="2400" b="1" i="1" u="none" strike="noStrike" kern="1200" cap="none" spc="-110" normalizeH="0" baseline="0" noProof="0" dirty="0">
                <a:ln>
                  <a:noFill/>
                </a:ln>
                <a:solidFill>
                  <a:prstClr val="white"/>
                </a:solidFill>
                <a:effectLst/>
                <a:uLnTx/>
                <a:uFillTx/>
                <a:latin typeface="Arial"/>
                <a:ea typeface="+mn-ea"/>
                <a:cs typeface="Arial"/>
              </a:rPr>
              <a:t> </a:t>
            </a:r>
            <a:r>
              <a:rPr kumimoji="0" sz="2400" b="1" i="1" u="none" strike="noStrike" kern="1200" cap="none" spc="-210" normalizeH="0" baseline="0" noProof="0" dirty="0">
                <a:ln>
                  <a:noFill/>
                </a:ln>
                <a:solidFill>
                  <a:prstClr val="white"/>
                </a:solidFill>
                <a:effectLst/>
                <a:uLnTx/>
                <a:uFillTx/>
                <a:latin typeface="Arial"/>
                <a:ea typeface="+mn-ea"/>
                <a:cs typeface="Arial"/>
              </a:rPr>
              <a:t>stomach</a:t>
            </a:r>
            <a:endParaRPr kumimoji="0" sz="24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457200" rtl="0" eaLnBrk="1" fontAlgn="auto" latinLnBrk="0" hangingPunct="1">
              <a:lnSpc>
                <a:spcPct val="100000"/>
              </a:lnSpc>
              <a:spcBef>
                <a:spcPts val="40"/>
              </a:spcBef>
              <a:spcAft>
                <a:spcPts val="0"/>
              </a:spcAft>
              <a:buClrTx/>
              <a:buSzTx/>
              <a:buFontTx/>
              <a:buNone/>
              <a:tabLst/>
              <a:defRPr/>
            </a:pPr>
            <a:endParaRPr kumimoji="0" sz="29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0"/>
              </a:spcBef>
              <a:spcAft>
                <a:spcPts val="0"/>
              </a:spcAft>
              <a:buClr>
                <a:srgbClr val="0AD0D9"/>
              </a:buClr>
              <a:buSzPct val="93750"/>
              <a:buFont typeface="Wingdings"/>
              <a:buChar char=""/>
              <a:tabLst>
                <a:tab pos="287020" algn="l"/>
              </a:tabLst>
              <a:defRPr/>
            </a:pP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tumor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tend to infiltrate the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submucosa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muscularis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propria, superficial </a:t>
            </a:r>
            <a:r>
              <a:rPr kumimoji="0" sz="2400" b="0" i="0" u="none" strike="noStrike" kern="1200" cap="none" spc="-5" normalizeH="0" baseline="0" noProof="0" dirty="0">
                <a:ln>
                  <a:noFill/>
                </a:ln>
                <a:solidFill>
                  <a:prstClr val="white"/>
                </a:solidFill>
                <a:effectLst/>
                <a:uLnTx/>
                <a:uFillTx/>
                <a:latin typeface="Times New Roman"/>
                <a:ea typeface="+mn-ea"/>
                <a:cs typeface="Times New Roman"/>
              </a:rPr>
              <a:t>mucosal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biopsies </a:t>
            </a:r>
            <a:r>
              <a:rPr kumimoji="0" sz="2400" b="0" i="0" u="none" strike="noStrike" kern="1200" cap="none" spc="-10" normalizeH="0" baseline="0" noProof="0" dirty="0">
                <a:ln>
                  <a:noFill/>
                </a:ln>
                <a:solidFill>
                  <a:prstClr val="white"/>
                </a:solidFill>
                <a:effectLst/>
                <a:uLnTx/>
                <a:uFillTx/>
                <a:latin typeface="Times New Roman"/>
                <a:ea typeface="+mn-ea"/>
                <a:cs typeface="Times New Roman"/>
              </a:rPr>
              <a:t>may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be falsely</a:t>
            </a:r>
            <a:r>
              <a:rPr kumimoji="0" sz="2400" b="0" i="0" u="none" strike="noStrike" kern="1200" cap="none" spc="-145" normalizeH="0" baseline="0" noProof="0" dirty="0">
                <a:ln>
                  <a:noFill/>
                </a:ln>
                <a:solidFill>
                  <a:prstClr val="white"/>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negative.</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p:nvPr/>
        </p:nvSpPr>
        <p:spPr>
          <a:xfrm>
            <a:off x="2514600" y="685800"/>
            <a:ext cx="4191000" cy="38862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874521"/>
            <a:ext cx="7599680" cy="4980305"/>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Computed </a:t>
            </a:r>
            <a:r>
              <a:rPr kumimoji="0" sz="2600" b="1" i="1" u="none" strike="noStrike" kern="1200" cap="none" spc="-20" normalizeH="0" baseline="0" noProof="0" dirty="0">
                <a:ln>
                  <a:noFill/>
                </a:ln>
                <a:solidFill>
                  <a:prstClr val="white"/>
                </a:solidFill>
                <a:effectLst/>
                <a:uLnTx/>
                <a:uFillTx/>
                <a:latin typeface="Times New Roman"/>
                <a:ea typeface="+mn-ea"/>
                <a:cs typeface="Times New Roman"/>
              </a:rPr>
              <a:t>Tomograohy</a:t>
            </a:r>
            <a:r>
              <a:rPr kumimoji="0" sz="2600" b="1" i="1" u="none" strike="noStrike" kern="1200" cap="none" spc="-80" normalizeH="0" baseline="0" noProof="0" dirty="0">
                <a:ln>
                  <a:noFill/>
                </a:ln>
                <a:solidFill>
                  <a:prstClr val="white"/>
                </a:solidFill>
                <a:effectLst/>
                <a:uLnTx/>
                <a:uFillTx/>
                <a:latin typeface="Times New Roman"/>
                <a:ea typeface="+mn-ea"/>
                <a:cs typeface="Times New Roman"/>
              </a:rPr>
              <a:t> </a:t>
            </a:r>
            <a:r>
              <a:rPr kumimoji="0" sz="2600" b="1" i="1" u="none" strike="noStrike" kern="1200" cap="none" spc="0" normalizeH="0" baseline="0" noProof="0" dirty="0">
                <a:ln>
                  <a:noFill/>
                </a:ln>
                <a:solidFill>
                  <a:prstClr val="white"/>
                </a:solidFill>
                <a:effectLst/>
                <a:uLnTx/>
                <a:uFillTx/>
                <a:latin typeface="Times New Roman"/>
                <a:ea typeface="+mn-ea"/>
                <a:cs typeface="Times New Roman"/>
              </a:rPr>
              <a:t>(CT)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5"/>
              </a:spcBef>
              <a:spcAft>
                <a:spcPts val="0"/>
              </a:spcAft>
              <a:buClrTx/>
              <a:buSzTx/>
              <a:buFontTx/>
              <a:buNone/>
              <a:tabLst/>
              <a:defRPr/>
            </a:pPr>
            <a:endParaRPr kumimoji="0" sz="32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It is widely used for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tumor</a:t>
            </a:r>
            <a:r>
              <a:rPr kumimoji="0" sz="2600" b="0" i="0" u="none" strike="noStrike" kern="1200" cap="none" spc="-75" normalizeH="0" baseline="0" noProof="0" dirty="0">
                <a:ln>
                  <a:noFill/>
                </a:ln>
                <a:solidFill>
                  <a:srgbClr val="0D0D0D"/>
                </a:solidFill>
                <a:effectLst/>
                <a:uLnTx/>
                <a:uFillTx/>
                <a:latin typeface="Times New Roman"/>
                <a:ea typeface="+mn-ea"/>
                <a:cs typeface="Times New Roman"/>
              </a:rPr>
              <a:t>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staging.</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15"/>
              </a:spcBef>
              <a:spcAft>
                <a:spcPts val="0"/>
              </a:spcAft>
              <a:buClr>
                <a:srgbClr val="0AD0D9"/>
              </a:buClr>
              <a:buSzTx/>
              <a:buFont typeface="Wingdings"/>
              <a:buChar char=""/>
              <a:tabLst/>
              <a:defRPr/>
            </a:pPr>
            <a:endParaRPr kumimoji="0" sz="3550" b="0" i="0" u="none" strike="noStrike" kern="1200" cap="none" spc="0" normalizeH="0" baseline="0" noProof="0">
              <a:ln>
                <a:noFill/>
              </a:ln>
              <a:solidFill>
                <a:prstClr val="white"/>
              </a:solidFill>
              <a:effectLst/>
              <a:uLnTx/>
              <a:uFillTx/>
              <a:latin typeface="Times New Roman"/>
              <a:ea typeface="+mn-ea"/>
              <a:cs typeface="Times New Roman"/>
            </a:endParaRPr>
          </a:p>
          <a:p>
            <a:pPr marL="287020" marR="344170" lvl="0" indent="-274320" algn="l" defTabSz="457200" rtl="0" eaLnBrk="1" fontAlgn="auto" latinLnBrk="0" hangingPunct="1">
              <a:lnSpc>
                <a:spcPts val="2810"/>
              </a:lnSpc>
              <a:spcBef>
                <a:spcPts val="0"/>
              </a:spcBef>
              <a:spcAft>
                <a:spcPts val="0"/>
              </a:spcAft>
              <a:buClr>
                <a:srgbClr val="0AD0D9"/>
              </a:buClr>
              <a:buSzPct val="94230"/>
              <a:buFont typeface="Wingdings"/>
              <a:buChar char=""/>
              <a:tabLst>
                <a:tab pos="287020" algn="l"/>
                <a:tab pos="370205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Demonstrates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accurately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size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location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a:t>
            </a:r>
            <a:r>
              <a:rPr kumimoji="0" sz="2600" b="0" i="0" u="none" strike="noStrike" kern="1200" cap="none" spc="-8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tumor.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30"/>
              </a:spcBef>
              <a:spcAft>
                <a:spcPts val="0"/>
              </a:spcAft>
              <a:buClr>
                <a:srgbClr val="0AD0D9"/>
              </a:buClr>
              <a:buSzTx/>
              <a:buFont typeface="Wingdings"/>
              <a:buChar char=""/>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ts val="281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Helps to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assess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presence of nodal 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visceral</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spread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involvement of other peritoneal structures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(e.g.,  ovaries,</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liver).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20"/>
              </a:spcBef>
              <a:spcAft>
                <a:spcPts val="0"/>
              </a:spcAft>
              <a:buClr>
                <a:srgbClr val="0AD0D9"/>
              </a:buClr>
              <a:buSzTx/>
              <a:buFont typeface="Wingdings"/>
              <a:buChar char=""/>
              <a:tabLst/>
              <a:defRPr/>
            </a:pPr>
            <a:endParaRPr kumimoji="0" sz="32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Can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not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detect </a:t>
            </a:r>
            <a:r>
              <a:rPr kumimoji="0" sz="2600" b="0" i="0" u="none" strike="noStrike" kern="1200" cap="none" spc="-10" normalizeH="0" baseline="0" noProof="0" dirty="0">
                <a:ln>
                  <a:noFill/>
                </a:ln>
                <a:solidFill>
                  <a:srgbClr val="0D0D0D"/>
                </a:solidFill>
                <a:effectLst/>
                <a:uLnTx/>
                <a:uFillTx/>
                <a:latin typeface="Times New Roman"/>
                <a:ea typeface="+mn-ea"/>
                <a:cs typeface="Times New Roman"/>
              </a:rPr>
              <a:t>metastases </a:t>
            </a:r>
            <a:r>
              <a:rPr kumimoji="0" sz="2600" b="0" i="0" u="none" strike="noStrike" kern="1200" cap="none" spc="-5" normalizeH="0" baseline="0" noProof="0" dirty="0">
                <a:ln>
                  <a:noFill/>
                </a:ln>
                <a:solidFill>
                  <a:srgbClr val="0D0D0D"/>
                </a:solidFill>
                <a:effectLst/>
                <a:uLnTx/>
                <a:uFillTx/>
                <a:latin typeface="Times New Roman"/>
                <a:ea typeface="+mn-ea"/>
                <a:cs typeface="Times New Roman"/>
              </a:rPr>
              <a:t>smaller </a:t>
            </a:r>
            <a:r>
              <a:rPr kumimoji="0" sz="2600" b="0" i="0" u="none" strike="noStrike" kern="1200" cap="none" spc="0" normalizeH="0" baseline="0" noProof="0" dirty="0">
                <a:ln>
                  <a:noFill/>
                </a:ln>
                <a:solidFill>
                  <a:srgbClr val="0D0D0D"/>
                </a:solidFill>
                <a:effectLst/>
                <a:uLnTx/>
                <a:uFillTx/>
                <a:latin typeface="Times New Roman"/>
                <a:ea typeface="+mn-ea"/>
                <a:cs typeface="Times New Roman"/>
              </a:rPr>
              <a:t>than 5 </a:t>
            </a:r>
            <a:r>
              <a:rPr kumimoji="0" sz="2600" b="0" i="0" u="none" strike="noStrike" kern="1200" cap="none" spc="-10" normalizeH="0" baseline="0" noProof="0" dirty="0">
                <a:ln>
                  <a:noFill/>
                </a:ln>
                <a:solidFill>
                  <a:srgbClr val="0D0D0D"/>
                </a:solidFill>
                <a:effectLst/>
                <a:uLnTx/>
                <a:uFillTx/>
                <a:latin typeface="Times New Roman"/>
                <a:ea typeface="+mn-ea"/>
                <a:cs typeface="Times New Roman"/>
              </a:rPr>
              <a:t>mm.</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altLang="zh-CN" sz="4000">
                <a:solidFill>
                  <a:schemeClr val="tx1"/>
                </a:solidFill>
                <a:latin typeface="Verdana" pitchFamily="34" charset="0"/>
              </a:rPr>
              <a:t>Gastric Cancer(GC)</a:t>
            </a:r>
            <a:br>
              <a:rPr altLang="zh-CN" sz="4000">
                <a:solidFill>
                  <a:schemeClr val="tx1"/>
                </a:solidFill>
                <a:latin typeface="Verdana" pitchFamily="34" charset="0"/>
              </a:rPr>
            </a:br>
            <a:endParaRPr u="sng">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marL="274320" indent="-274320" algn="l" rtl="0" eaLnBrk="1" fontAlgn="auto" hangingPunct="1">
              <a:spcAft>
                <a:spcPts val="0"/>
              </a:spcAft>
              <a:buFont typeface="Wingdings 2"/>
              <a:buNone/>
              <a:defRPr/>
            </a:pPr>
            <a:r>
              <a:rPr lang="en-US" dirty="0"/>
              <a:t> </a:t>
            </a:r>
            <a:r>
              <a:rPr lang="en-US" b="1" dirty="0">
                <a:solidFill>
                  <a:srgbClr val="FF0000"/>
                </a:solidFill>
              </a:rPr>
              <a:t>Common Primary  </a:t>
            </a:r>
          </a:p>
          <a:p>
            <a:pPr marL="640080" lvl="1" indent="-274320" algn="l" rtl="0" eaLnBrk="1" fontAlgn="auto" hangingPunct="1">
              <a:spcAft>
                <a:spcPts val="0"/>
              </a:spcAft>
              <a:buClr>
                <a:schemeClr val="accent2">
                  <a:shade val="75000"/>
                </a:schemeClr>
              </a:buClr>
              <a:buFont typeface="Wingdings 2"/>
              <a:buChar char=""/>
              <a:defRPr/>
            </a:pPr>
            <a:r>
              <a:rPr lang="en-US" dirty="0"/>
              <a:t> </a:t>
            </a:r>
            <a:r>
              <a:rPr lang="en-US" b="1" dirty="0" err="1"/>
              <a:t>Adenocarcinoma</a:t>
            </a:r>
            <a:r>
              <a:rPr lang="en-US" b="1" dirty="0"/>
              <a:t> (95%),</a:t>
            </a:r>
          </a:p>
          <a:p>
            <a:pPr marL="640080" lvl="1" indent="-274320" algn="l" rtl="0" eaLnBrk="1" fontAlgn="auto" hangingPunct="1">
              <a:spcAft>
                <a:spcPts val="0"/>
              </a:spcAft>
              <a:buClr>
                <a:schemeClr val="accent2">
                  <a:shade val="75000"/>
                </a:schemeClr>
              </a:buClr>
              <a:buFont typeface="Wingdings 2"/>
              <a:buChar char=""/>
              <a:defRPr/>
            </a:pPr>
            <a:r>
              <a:rPr lang="en-US" b="1" dirty="0"/>
              <a:t> Lymphoma (4%),  </a:t>
            </a:r>
          </a:p>
          <a:p>
            <a:pPr marL="640080" lvl="1" indent="-274320" algn="l" rtl="0" eaLnBrk="1" fontAlgn="auto" hangingPunct="1">
              <a:spcAft>
                <a:spcPts val="0"/>
              </a:spcAft>
              <a:buClr>
                <a:schemeClr val="accent2">
                  <a:shade val="75000"/>
                </a:schemeClr>
              </a:buClr>
              <a:buFont typeface="Wingdings 2"/>
              <a:buChar char=""/>
              <a:defRPr/>
            </a:pPr>
            <a:r>
              <a:rPr lang="en-US" b="1" dirty="0"/>
              <a:t>Malignant GIST (1%) </a:t>
            </a:r>
          </a:p>
          <a:p>
            <a:pPr marL="274320" indent="-274320" algn="l" rtl="0" eaLnBrk="1" fontAlgn="auto" hangingPunct="1">
              <a:spcAft>
                <a:spcPts val="0"/>
              </a:spcAft>
              <a:buFont typeface="Wingdings 2"/>
              <a:buNone/>
              <a:defRPr/>
            </a:pPr>
            <a:r>
              <a:rPr lang="en-US" b="1" dirty="0">
                <a:solidFill>
                  <a:srgbClr val="FF0000"/>
                </a:solidFill>
              </a:rPr>
              <a:t> Rare Primary </a:t>
            </a:r>
          </a:p>
          <a:p>
            <a:pPr marL="640080" lvl="1" indent="-274320" algn="l" rtl="0" eaLnBrk="1" fontAlgn="auto" hangingPunct="1">
              <a:spcAft>
                <a:spcPts val="0"/>
              </a:spcAft>
              <a:buClr>
                <a:schemeClr val="accent2">
                  <a:shade val="75000"/>
                </a:schemeClr>
              </a:buClr>
              <a:buFont typeface="Wingdings 2"/>
              <a:buChar char=""/>
              <a:defRPr/>
            </a:pPr>
            <a:r>
              <a:rPr lang="en-US" b="1" dirty="0"/>
              <a:t> </a:t>
            </a:r>
            <a:r>
              <a:rPr lang="en-US" b="1" dirty="0" err="1"/>
              <a:t>Carcinoid</a:t>
            </a:r>
            <a:r>
              <a:rPr lang="en-US" b="1" dirty="0"/>
              <a:t>, </a:t>
            </a:r>
            <a:r>
              <a:rPr lang="en-US" b="1" dirty="0" err="1"/>
              <a:t>Angiosarcoma</a:t>
            </a:r>
            <a:r>
              <a:rPr lang="en-US" b="1" dirty="0"/>
              <a:t>, </a:t>
            </a:r>
            <a:r>
              <a:rPr lang="en-US" b="1" dirty="0" err="1"/>
              <a:t>Carcinosarcoma</a:t>
            </a:r>
            <a:r>
              <a:rPr lang="en-US" b="1" dirty="0"/>
              <a:t>, and </a:t>
            </a:r>
            <a:r>
              <a:rPr lang="en-US" b="1" dirty="0" err="1"/>
              <a:t>Squamous</a:t>
            </a:r>
            <a:r>
              <a:rPr lang="en-US" b="1" dirty="0"/>
              <a:t> cell carcinoma</a:t>
            </a:r>
          </a:p>
          <a:p>
            <a:pPr marL="274320" indent="-274320" algn="l" rtl="0" eaLnBrk="1" fontAlgn="auto" hangingPunct="1">
              <a:spcAft>
                <a:spcPts val="0"/>
              </a:spcAft>
              <a:buFont typeface="Wingdings 2"/>
              <a:buNone/>
              <a:defRPr/>
            </a:pPr>
            <a:r>
              <a:rPr lang="en-US" dirty="0"/>
              <a:t> </a:t>
            </a:r>
          </a:p>
          <a:p>
            <a:pPr marL="274320" indent="-274320" algn="l" rtl="0" eaLnBrk="1" fontAlgn="auto" hangingPunct="1">
              <a:spcAft>
                <a:spcPts val="0"/>
              </a:spcAft>
              <a:buFont typeface="Wingdings 2"/>
              <a:buNone/>
              <a:defRPr/>
            </a:pPr>
            <a:r>
              <a:rPr lang="en-US" dirty="0"/>
              <a:t>  </a:t>
            </a:r>
            <a:r>
              <a:rPr lang="en-US" b="1" u="sng" dirty="0">
                <a:solidFill>
                  <a:srgbClr val="FF0000"/>
                </a:solidFill>
              </a:rPr>
              <a:t>Secondary</a:t>
            </a:r>
            <a:r>
              <a:rPr lang="en-US" dirty="0"/>
              <a:t>   </a:t>
            </a:r>
            <a:r>
              <a:rPr lang="en-US" b="1" u="sng" dirty="0">
                <a:solidFill>
                  <a:srgbClr val="FF0000"/>
                </a:solidFill>
              </a:rPr>
              <a:t>From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Melanoma , Breast(</a:t>
            </a:r>
            <a:r>
              <a:rPr lang="en-US" b="1" u="sng" dirty="0"/>
              <a:t>Blood</a:t>
            </a:r>
            <a:r>
              <a:rPr lang="en-US" b="1" dirty="0"/>
              <a:t> born)</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Colon or Pancreas (</a:t>
            </a:r>
            <a:r>
              <a:rPr lang="en-US" b="1" u="sng" dirty="0"/>
              <a:t>Direct</a:t>
            </a:r>
            <a:r>
              <a:rPr lang="en-US" b="1" dirty="0"/>
              <a:t> ext.)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Ovary (By </a:t>
            </a:r>
            <a:r>
              <a:rPr lang="en-US" b="1" u="sng" dirty="0"/>
              <a:t>peritoneal</a:t>
            </a:r>
            <a:r>
              <a:rPr lang="en-US" b="1" dirty="0"/>
              <a:t> seeding )</a:t>
            </a:r>
          </a:p>
          <a:p>
            <a:pPr marL="274320" indent="-274320" algn="l" rtl="0" eaLnBrk="1" fontAlgn="auto" hangingPunct="1">
              <a:spcAft>
                <a:spcPts val="0"/>
              </a:spcAft>
              <a:buFont typeface="Wingdings 2"/>
              <a:buChar char=""/>
              <a:defRPr/>
            </a:pPr>
            <a:endParaRPr lang="en-US" b="1" dirty="0"/>
          </a:p>
        </p:txBody>
      </p:sp>
      <p:sp>
        <p:nvSpPr>
          <p:cNvPr id="5" name="TextBox 4">
            <a:extLst>
              <a:ext uri="{FF2B5EF4-FFF2-40B4-BE49-F238E27FC236}">
                <a16:creationId xmlns="" xmlns:a16="http://schemas.microsoft.com/office/drawing/2014/main" id="{98F14521-1297-4EF4-BB6F-8E70EFB3D264}"/>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 xmlns:a16="http://schemas.microsoft.com/office/drawing/2014/main" id="{A1E09AF9-FFF5-4D91-B23B-0E32A883C73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 xmlns:a16="http://schemas.microsoft.com/office/drawing/2014/main" id="{048D737F-0CC8-471E-B3CB-3694246BD021}"/>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 xmlns:a16="http://schemas.microsoft.com/office/drawing/2014/main" id="{E15991B4-DA48-4F4F-B392-F3739231590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438269"/>
            <a:ext cx="3696970" cy="29972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285" normalizeH="0" baseline="0" noProof="0" dirty="0">
                <a:ln>
                  <a:noFill/>
                </a:ln>
                <a:solidFill>
                  <a:prstClr val="white"/>
                </a:solidFill>
                <a:effectLst/>
                <a:uLnTx/>
                <a:uFillTx/>
                <a:latin typeface="Arial"/>
                <a:ea typeface="+mn-ea"/>
                <a:cs typeface="Arial"/>
              </a:rPr>
              <a:t>CT </a:t>
            </a:r>
            <a:r>
              <a:rPr kumimoji="0" sz="1800" b="1" i="1" u="none" strike="noStrike" kern="1200" cap="none" spc="-195" normalizeH="0" baseline="0" noProof="0" dirty="0">
                <a:ln>
                  <a:noFill/>
                </a:ln>
                <a:solidFill>
                  <a:prstClr val="white"/>
                </a:solidFill>
                <a:effectLst/>
                <a:uLnTx/>
                <a:uFillTx/>
                <a:latin typeface="Arial"/>
                <a:ea typeface="+mn-ea"/>
                <a:cs typeface="Arial"/>
              </a:rPr>
              <a:t>scan </a:t>
            </a:r>
            <a:r>
              <a:rPr kumimoji="0" sz="1800" b="1" i="1" u="none" strike="noStrike" kern="1200" cap="none" spc="-150" normalizeH="0" baseline="0" noProof="0" dirty="0">
                <a:ln>
                  <a:noFill/>
                </a:ln>
                <a:solidFill>
                  <a:prstClr val="white"/>
                </a:solidFill>
                <a:effectLst/>
                <a:uLnTx/>
                <a:uFillTx/>
                <a:latin typeface="Arial"/>
                <a:ea typeface="+mn-ea"/>
                <a:cs typeface="Arial"/>
              </a:rPr>
              <a:t>showing </a:t>
            </a:r>
            <a:r>
              <a:rPr kumimoji="0" sz="1800" b="1" i="1" u="none" strike="noStrike" kern="1200" cap="none" spc="-65" normalizeH="0" baseline="0" noProof="0" dirty="0">
                <a:ln>
                  <a:noFill/>
                </a:ln>
                <a:solidFill>
                  <a:prstClr val="white"/>
                </a:solidFill>
                <a:effectLst/>
                <a:uLnTx/>
                <a:uFillTx/>
                <a:latin typeface="Arial"/>
                <a:ea typeface="+mn-ea"/>
                <a:cs typeface="Arial"/>
              </a:rPr>
              <a:t>infiltrating</a:t>
            </a:r>
            <a:r>
              <a:rPr kumimoji="0" sz="1800" b="1" i="1" u="none" strike="noStrike" kern="1200" cap="none" spc="-50" normalizeH="0" baseline="0" noProof="0" dirty="0">
                <a:ln>
                  <a:noFill/>
                </a:ln>
                <a:solidFill>
                  <a:prstClr val="white"/>
                </a:solidFill>
                <a:effectLst/>
                <a:uLnTx/>
                <a:uFillTx/>
                <a:latin typeface="Arial"/>
                <a:ea typeface="+mn-ea"/>
                <a:cs typeface="Arial"/>
              </a:rPr>
              <a:t> </a:t>
            </a:r>
            <a:r>
              <a:rPr kumimoji="0" sz="1800" b="1" i="1" u="none" strike="noStrike" kern="1200" cap="none" spc="-135" normalizeH="0" baseline="0" noProof="0" dirty="0">
                <a:ln>
                  <a:noFill/>
                </a:ln>
                <a:solidFill>
                  <a:prstClr val="white"/>
                </a:solidFill>
                <a:effectLst/>
                <a:uLnTx/>
                <a:uFillTx/>
                <a:latin typeface="Arial"/>
                <a:ea typeface="+mn-ea"/>
                <a:cs typeface="Arial"/>
              </a:rPr>
              <a:t>carcinoma</a:t>
            </a:r>
            <a:endParaRPr kumimoji="0" sz="1800" b="0" i="0" u="none" strike="noStrike" kern="1200" cap="none" spc="0" normalizeH="0" baseline="0" noProof="0">
              <a:ln>
                <a:noFill/>
              </a:ln>
              <a:solidFill>
                <a:prstClr val="white"/>
              </a:solidFill>
              <a:effectLst/>
              <a:uLnTx/>
              <a:uFillTx/>
              <a:latin typeface="Arial"/>
              <a:ea typeface="+mn-ea"/>
              <a:cs typeface="Arial"/>
            </a:endParaRPr>
          </a:p>
        </p:txBody>
      </p:sp>
      <p:sp>
        <p:nvSpPr>
          <p:cNvPr id="3" name="object 3"/>
          <p:cNvSpPr txBox="1"/>
          <p:nvPr/>
        </p:nvSpPr>
        <p:spPr>
          <a:xfrm>
            <a:off x="5319140" y="4438269"/>
            <a:ext cx="3238500" cy="574040"/>
          </a:xfrm>
          <a:prstGeom prst="rect">
            <a:avLst/>
          </a:prstGeom>
        </p:spPr>
        <p:txBody>
          <a:bodyPr vert="horz" wrap="square" lIns="0" tIns="12700" rIns="0" bIns="0" rtlCol="0">
            <a:spAutoFit/>
          </a:bodyPr>
          <a:lstStyle/>
          <a:p>
            <a:pPr marL="966469" marR="5080" lvl="0" indent="-954405"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150" normalizeH="0" baseline="0" noProof="0" dirty="0">
                <a:ln>
                  <a:noFill/>
                </a:ln>
                <a:solidFill>
                  <a:prstClr val="white"/>
                </a:solidFill>
                <a:effectLst/>
                <a:uLnTx/>
                <a:uFillTx/>
                <a:latin typeface="Arial"/>
                <a:ea typeface="+mn-ea"/>
                <a:cs typeface="Arial"/>
              </a:rPr>
              <a:t>Carcinoma </a:t>
            </a:r>
            <a:r>
              <a:rPr kumimoji="0" sz="1800" b="1" i="1" u="none" strike="noStrike" kern="1200" cap="none" spc="-95" normalizeH="0" baseline="0" noProof="0" dirty="0">
                <a:ln>
                  <a:noFill/>
                </a:ln>
                <a:solidFill>
                  <a:prstClr val="white"/>
                </a:solidFill>
                <a:effectLst/>
                <a:uLnTx/>
                <a:uFillTx/>
                <a:latin typeface="Arial"/>
                <a:ea typeface="+mn-ea"/>
                <a:cs typeface="Arial"/>
              </a:rPr>
              <a:t>of </a:t>
            </a:r>
            <a:r>
              <a:rPr kumimoji="0" sz="1800" b="1" i="1" u="none" strike="noStrike" kern="1200" cap="none" spc="-85" normalizeH="0" baseline="0" noProof="0" dirty="0">
                <a:ln>
                  <a:noFill/>
                </a:ln>
                <a:solidFill>
                  <a:prstClr val="white"/>
                </a:solidFill>
                <a:effectLst/>
                <a:uLnTx/>
                <a:uFillTx/>
                <a:latin typeface="Arial"/>
                <a:ea typeface="+mn-ea"/>
                <a:cs typeface="Arial"/>
              </a:rPr>
              <a:t>the </a:t>
            </a:r>
            <a:r>
              <a:rPr kumimoji="0" sz="1800" b="1" i="1" u="none" strike="noStrike" kern="1200" cap="none" spc="-110" normalizeH="0" baseline="0" noProof="0" dirty="0">
                <a:ln>
                  <a:noFill/>
                </a:ln>
                <a:solidFill>
                  <a:prstClr val="white"/>
                </a:solidFill>
                <a:effectLst/>
                <a:uLnTx/>
                <a:uFillTx/>
                <a:latin typeface="Arial"/>
                <a:ea typeface="+mn-ea"/>
                <a:cs typeface="Arial"/>
              </a:rPr>
              <a:t>cardia </a:t>
            </a:r>
            <a:r>
              <a:rPr kumimoji="0" sz="1800" b="1" i="1" u="none" strike="noStrike" kern="1200" cap="none" spc="-65" normalizeH="0" baseline="0" noProof="0" dirty="0">
                <a:ln>
                  <a:noFill/>
                </a:ln>
                <a:solidFill>
                  <a:prstClr val="white"/>
                </a:solidFill>
                <a:effectLst/>
                <a:uLnTx/>
                <a:uFillTx/>
                <a:latin typeface="Arial"/>
                <a:ea typeface="+mn-ea"/>
                <a:cs typeface="Arial"/>
              </a:rPr>
              <a:t>with </a:t>
            </a:r>
            <a:r>
              <a:rPr kumimoji="0" sz="1800" b="1" i="1" u="none" strike="noStrike" kern="1200" cap="none" spc="-95" normalizeH="0" baseline="0" noProof="0" dirty="0">
                <a:ln>
                  <a:noFill/>
                </a:ln>
                <a:solidFill>
                  <a:prstClr val="white"/>
                </a:solidFill>
                <a:effectLst/>
                <a:uLnTx/>
                <a:uFillTx/>
                <a:latin typeface="Arial"/>
                <a:ea typeface="+mn-ea"/>
                <a:cs typeface="Arial"/>
              </a:rPr>
              <a:t>liver  </a:t>
            </a:r>
            <a:r>
              <a:rPr kumimoji="0" sz="1800" b="1" i="1" u="none" strike="noStrike" kern="1200" cap="none" spc="-135" normalizeH="0" baseline="0" noProof="0" dirty="0">
                <a:ln>
                  <a:noFill/>
                </a:ln>
                <a:solidFill>
                  <a:prstClr val="white"/>
                </a:solidFill>
                <a:effectLst/>
                <a:uLnTx/>
                <a:uFillTx/>
                <a:latin typeface="Arial"/>
                <a:ea typeface="+mn-ea"/>
                <a:cs typeface="Arial"/>
              </a:rPr>
              <a:t>metastasis</a:t>
            </a:r>
            <a:endParaRPr kumimoji="0" sz="1800" b="0" i="0" u="none" strike="noStrike" kern="1200" cap="none" spc="0" normalizeH="0" baseline="0" noProof="0">
              <a:ln>
                <a:noFill/>
              </a:ln>
              <a:solidFill>
                <a:prstClr val="white"/>
              </a:solidFill>
              <a:effectLst/>
              <a:uLnTx/>
              <a:uFillTx/>
              <a:latin typeface="Arial"/>
              <a:ea typeface="+mn-ea"/>
              <a:cs typeface="Arial"/>
            </a:endParaRPr>
          </a:p>
        </p:txBody>
      </p:sp>
      <p:sp>
        <p:nvSpPr>
          <p:cNvPr id="4" name="object 4"/>
          <p:cNvSpPr/>
          <p:nvPr/>
        </p:nvSpPr>
        <p:spPr>
          <a:xfrm>
            <a:off x="838200" y="1447800"/>
            <a:ext cx="2857500" cy="2428875"/>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object 5"/>
          <p:cNvSpPr txBox="1">
            <a:spLocks noGrp="1"/>
          </p:cNvSpPr>
          <p:nvPr>
            <p:ph type="title"/>
          </p:nvPr>
        </p:nvSpPr>
        <p:spPr>
          <a:xfrm>
            <a:off x="535940" y="850138"/>
            <a:ext cx="1304290" cy="422275"/>
          </a:xfrm>
          <a:prstGeom prst="rect">
            <a:avLst/>
          </a:prstGeom>
        </p:spPr>
        <p:txBody>
          <a:bodyPr vert="horz" wrap="square" lIns="0" tIns="13335" rIns="0" bIns="0" rtlCol="0">
            <a:spAutoFit/>
          </a:bodyPr>
          <a:lstStyle/>
          <a:p>
            <a:pPr marL="12700">
              <a:lnSpc>
                <a:spcPct val="100000"/>
              </a:lnSpc>
              <a:spcBef>
                <a:spcPts val="105"/>
              </a:spcBef>
            </a:pPr>
            <a:r>
              <a:rPr sz="2600" spc="-120" dirty="0"/>
              <a:t>T</a:t>
            </a:r>
            <a:r>
              <a:rPr sz="2600" spc="-160" dirty="0"/>
              <a:t> </a:t>
            </a:r>
            <a:r>
              <a:rPr sz="2600" spc="-114" dirty="0">
                <a:latin typeface="Trebuchet MS"/>
                <a:cs typeface="Trebuchet MS"/>
              </a:rPr>
              <a:t>Staging</a:t>
            </a:r>
            <a:endParaRPr sz="2600">
              <a:latin typeface="Trebuchet MS"/>
              <a:cs typeface="Trebuchet MS"/>
            </a:endParaRPr>
          </a:p>
        </p:txBody>
      </p:sp>
      <p:sp>
        <p:nvSpPr>
          <p:cNvPr id="6" name="object 6"/>
          <p:cNvSpPr/>
          <p:nvPr/>
        </p:nvSpPr>
        <p:spPr>
          <a:xfrm>
            <a:off x="5334000" y="1524000"/>
            <a:ext cx="3001899" cy="243840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909573"/>
            <a:ext cx="1416685" cy="452120"/>
          </a:xfrm>
          <a:prstGeom prst="rect">
            <a:avLst/>
          </a:prstGeom>
        </p:spPr>
        <p:txBody>
          <a:bodyPr vert="horz" wrap="square" lIns="0" tIns="12065" rIns="0" bIns="0" rtlCol="0">
            <a:spAutoFit/>
          </a:bodyPr>
          <a:lstStyle/>
          <a:p>
            <a:pPr marL="12700">
              <a:lnSpc>
                <a:spcPct val="100000"/>
              </a:lnSpc>
              <a:spcBef>
                <a:spcPts val="95"/>
              </a:spcBef>
            </a:pPr>
            <a:r>
              <a:rPr sz="2800" spc="-30" dirty="0">
                <a:latin typeface="Trebuchet MS"/>
                <a:cs typeface="Trebuchet MS"/>
              </a:rPr>
              <a:t>N</a:t>
            </a:r>
            <a:r>
              <a:rPr sz="2800" spc="-290" dirty="0">
                <a:latin typeface="Trebuchet MS"/>
                <a:cs typeface="Trebuchet MS"/>
              </a:rPr>
              <a:t> </a:t>
            </a:r>
            <a:r>
              <a:rPr sz="2800" spc="-125" dirty="0">
                <a:latin typeface="Trebuchet MS"/>
                <a:cs typeface="Trebuchet MS"/>
              </a:rPr>
              <a:t>Staging</a:t>
            </a:r>
            <a:endParaRPr sz="2800">
              <a:latin typeface="Trebuchet MS"/>
              <a:cs typeface="Trebuchet MS"/>
            </a:endParaRPr>
          </a:p>
        </p:txBody>
      </p:sp>
      <p:sp>
        <p:nvSpPr>
          <p:cNvPr id="3" name="object 3"/>
          <p:cNvSpPr/>
          <p:nvPr/>
        </p:nvSpPr>
        <p:spPr>
          <a:xfrm>
            <a:off x="2514600" y="1752600"/>
            <a:ext cx="4048125" cy="3267075"/>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781304" y="5275021"/>
            <a:ext cx="7501890" cy="636270"/>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000" b="1" i="1" u="none" strike="noStrike" kern="1200" cap="none" spc="120" normalizeH="0" baseline="0" noProof="0" dirty="0">
                <a:ln>
                  <a:noFill/>
                </a:ln>
                <a:solidFill>
                  <a:prstClr val="white"/>
                </a:solidFill>
                <a:effectLst/>
                <a:uLnTx/>
                <a:uFillTx/>
                <a:latin typeface="Times New Roman"/>
                <a:ea typeface="+mn-ea"/>
                <a:cs typeface="Times New Roman"/>
              </a:rPr>
              <a:t>Carcinoma</a:t>
            </a:r>
            <a:r>
              <a:rPr kumimoji="0" sz="2000" b="1" i="1" u="none" strike="noStrike" kern="1200" cap="none" spc="-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05"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60" normalizeH="0" baseline="0" noProof="0" dirty="0">
                <a:ln>
                  <a:noFill/>
                </a:ln>
                <a:solidFill>
                  <a:prstClr val="white"/>
                </a:solidFill>
                <a:effectLst/>
                <a:uLnTx/>
                <a:uFillTx/>
                <a:latin typeface="Times New Roman"/>
                <a:ea typeface="+mn-ea"/>
                <a:cs typeface="Times New Roman"/>
              </a:rPr>
              <a:t>the</a:t>
            </a:r>
            <a:r>
              <a:rPr kumimoji="0" sz="20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55" normalizeH="0" baseline="0" noProof="0" dirty="0">
                <a:ln>
                  <a:noFill/>
                </a:ln>
                <a:solidFill>
                  <a:prstClr val="white"/>
                </a:solidFill>
                <a:effectLst/>
                <a:uLnTx/>
                <a:uFillTx/>
                <a:latin typeface="Times New Roman"/>
                <a:ea typeface="+mn-ea"/>
                <a:cs typeface="Times New Roman"/>
              </a:rPr>
              <a:t>body</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05"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60" normalizeH="0" baseline="0" noProof="0" dirty="0">
                <a:ln>
                  <a:noFill/>
                </a:ln>
                <a:solidFill>
                  <a:prstClr val="white"/>
                </a:solidFill>
                <a:effectLst/>
                <a:uLnTx/>
                <a:uFillTx/>
                <a:latin typeface="Times New Roman"/>
                <a:ea typeface="+mn-ea"/>
                <a:cs typeface="Times New Roman"/>
              </a:rPr>
              <a:t>the</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60" normalizeH="0" baseline="0" noProof="0" dirty="0">
                <a:ln>
                  <a:noFill/>
                </a:ln>
                <a:solidFill>
                  <a:prstClr val="white"/>
                </a:solidFill>
                <a:effectLst/>
                <a:uLnTx/>
                <a:uFillTx/>
                <a:latin typeface="Times New Roman"/>
                <a:ea typeface="+mn-ea"/>
                <a:cs typeface="Times New Roman"/>
              </a:rPr>
              <a:t>stomach</a:t>
            </a:r>
            <a:r>
              <a:rPr kumimoji="0" sz="2000" b="1" i="1" u="none" strike="noStrike" kern="1200" cap="none" spc="-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5" normalizeH="0" baseline="0" noProof="0" dirty="0">
                <a:ln>
                  <a:noFill/>
                </a:ln>
                <a:solidFill>
                  <a:prstClr val="white"/>
                </a:solidFill>
                <a:effectLst/>
                <a:uLnTx/>
                <a:uFillTx/>
                <a:latin typeface="Times New Roman"/>
                <a:ea typeface="+mn-ea"/>
                <a:cs typeface="Times New Roman"/>
              </a:rPr>
              <a:t>associated</a:t>
            </a:r>
            <a:r>
              <a:rPr kumimoji="0" sz="2000" b="1" i="1" u="none" strike="noStrike" kern="1200" cap="none" spc="-6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55" normalizeH="0" baseline="0" noProof="0" dirty="0">
                <a:ln>
                  <a:noFill/>
                </a:ln>
                <a:solidFill>
                  <a:prstClr val="white"/>
                </a:solidFill>
                <a:effectLst/>
                <a:uLnTx/>
                <a:uFillTx/>
                <a:latin typeface="Times New Roman"/>
                <a:ea typeface="+mn-ea"/>
                <a:cs typeface="Times New Roman"/>
              </a:rPr>
              <a:t>with</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20" normalizeH="0" baseline="0" noProof="0" dirty="0">
                <a:ln>
                  <a:noFill/>
                </a:ln>
                <a:solidFill>
                  <a:prstClr val="white"/>
                </a:solidFill>
                <a:effectLst/>
                <a:uLnTx/>
                <a:uFillTx/>
                <a:latin typeface="Times New Roman"/>
                <a:ea typeface="+mn-ea"/>
                <a:cs typeface="Times New Roman"/>
              </a:rPr>
              <a:t>regional</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a:p>
            <a:pPr marL="2117090" marR="0" lvl="0" indent="0" algn="l" defTabSz="457200" rtl="0" eaLnBrk="1" fontAlgn="auto" latinLnBrk="0" hangingPunct="1">
              <a:lnSpc>
                <a:spcPct val="100000"/>
              </a:lnSpc>
              <a:spcBef>
                <a:spcPts val="0"/>
              </a:spcBef>
              <a:spcAft>
                <a:spcPts val="0"/>
              </a:spcAft>
              <a:buClrTx/>
              <a:buSzTx/>
              <a:buFontTx/>
              <a:buNone/>
              <a:tabLst/>
              <a:defRPr/>
            </a:pPr>
            <a:r>
              <a:rPr kumimoji="0" sz="2000" b="1" i="1" u="none" strike="noStrike" kern="1200" cap="none" spc="150" normalizeH="0" baseline="0" noProof="0" dirty="0">
                <a:ln>
                  <a:noFill/>
                </a:ln>
                <a:solidFill>
                  <a:prstClr val="white"/>
                </a:solidFill>
                <a:effectLst/>
                <a:uLnTx/>
                <a:uFillTx/>
                <a:latin typeface="Times New Roman"/>
                <a:ea typeface="+mn-ea"/>
                <a:cs typeface="Times New Roman"/>
              </a:rPr>
              <a:t>lymphadenopathy and</a:t>
            </a:r>
            <a:r>
              <a:rPr kumimoji="0" sz="2000" b="1" i="1" u="none" strike="noStrike" kern="1200" cap="none" spc="-2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ascites</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879093"/>
            <a:ext cx="8250555" cy="1554480"/>
          </a:xfrm>
          <a:prstGeom prst="rect">
            <a:avLst/>
          </a:prstGeom>
        </p:spPr>
        <p:txBody>
          <a:bodyPr vert="horz" wrap="square" lIns="0" tIns="12065" rIns="0" bIns="0" rtlCol="0">
            <a:spAutoFit/>
          </a:bodyPr>
          <a:lstStyle/>
          <a:p>
            <a:pPr marL="12700">
              <a:lnSpc>
                <a:spcPct val="100000"/>
              </a:lnSpc>
              <a:spcBef>
                <a:spcPts val="95"/>
              </a:spcBef>
            </a:pPr>
            <a:r>
              <a:rPr sz="2800" spc="355" dirty="0">
                <a:latin typeface="Trebuchet MS"/>
                <a:cs typeface="Trebuchet MS"/>
              </a:rPr>
              <a:t>M</a:t>
            </a:r>
            <a:r>
              <a:rPr sz="2800" spc="-220" dirty="0">
                <a:latin typeface="Trebuchet MS"/>
                <a:cs typeface="Trebuchet MS"/>
              </a:rPr>
              <a:t> </a:t>
            </a:r>
            <a:r>
              <a:rPr sz="2800" spc="-125" dirty="0">
                <a:latin typeface="Trebuchet MS"/>
                <a:cs typeface="Trebuchet MS"/>
              </a:rPr>
              <a:t>Staging</a:t>
            </a:r>
            <a:endParaRPr sz="2800">
              <a:latin typeface="Trebuchet MS"/>
              <a:cs typeface="Trebuchet MS"/>
            </a:endParaRPr>
          </a:p>
          <a:p>
            <a:pPr marL="12700" marR="5080">
              <a:lnSpc>
                <a:spcPct val="99000"/>
              </a:lnSpc>
              <a:spcBef>
                <a:spcPts val="130"/>
              </a:spcBef>
            </a:pPr>
            <a:r>
              <a:rPr sz="2400" b="0" dirty="0">
                <a:latin typeface="Times New Roman"/>
                <a:cs typeface="Times New Roman"/>
              </a:rPr>
              <a:t>The liver </a:t>
            </a:r>
            <a:r>
              <a:rPr sz="2400" b="0" spc="-5" dirty="0">
                <a:latin typeface="Times New Roman"/>
                <a:cs typeface="Times New Roman"/>
              </a:rPr>
              <a:t>is </a:t>
            </a:r>
            <a:r>
              <a:rPr sz="2400" b="0" dirty="0">
                <a:latin typeface="Times New Roman"/>
                <a:cs typeface="Times New Roman"/>
              </a:rPr>
              <a:t>the </a:t>
            </a:r>
            <a:r>
              <a:rPr sz="2400" b="0" spc="-10" dirty="0">
                <a:latin typeface="Times New Roman"/>
                <a:cs typeface="Times New Roman"/>
              </a:rPr>
              <a:t>most common </a:t>
            </a:r>
            <a:r>
              <a:rPr sz="2400" b="0" dirty="0">
                <a:latin typeface="Times New Roman"/>
                <a:cs typeface="Times New Roman"/>
              </a:rPr>
              <a:t>site for </a:t>
            </a:r>
            <a:r>
              <a:rPr sz="2400" b="0" spc="-5" dirty="0">
                <a:latin typeface="Times New Roman"/>
                <a:cs typeface="Times New Roman"/>
              </a:rPr>
              <a:t>hematogenous metastases.  Less </a:t>
            </a:r>
            <a:r>
              <a:rPr sz="2400" b="0" spc="-10" dirty="0">
                <a:latin typeface="Times New Roman"/>
                <a:cs typeface="Times New Roman"/>
              </a:rPr>
              <a:t>common </a:t>
            </a:r>
            <a:r>
              <a:rPr sz="2400" b="0" dirty="0">
                <a:latin typeface="Times New Roman"/>
                <a:cs typeface="Times New Roman"/>
              </a:rPr>
              <a:t>sites are the lungs, adrenal glands, kidneys, bone</a:t>
            </a:r>
            <a:r>
              <a:rPr sz="2400" b="0" spc="-130" dirty="0">
                <a:latin typeface="Times New Roman"/>
                <a:cs typeface="Times New Roman"/>
              </a:rPr>
              <a:t> </a:t>
            </a:r>
            <a:r>
              <a:rPr sz="2400" b="0" dirty="0">
                <a:latin typeface="Times New Roman"/>
                <a:cs typeface="Times New Roman"/>
              </a:rPr>
              <a:t>and  brain.</a:t>
            </a:r>
            <a:endParaRPr sz="2400">
              <a:latin typeface="Times New Roman"/>
              <a:cs typeface="Times New Roman"/>
            </a:endParaRPr>
          </a:p>
        </p:txBody>
      </p:sp>
      <p:sp>
        <p:nvSpPr>
          <p:cNvPr id="3" name="object 3"/>
          <p:cNvSpPr/>
          <p:nvPr/>
        </p:nvSpPr>
        <p:spPr>
          <a:xfrm>
            <a:off x="2667000" y="2438400"/>
            <a:ext cx="3533775" cy="30099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2176652" y="5581599"/>
            <a:ext cx="5094605" cy="29972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Pulmonary</a:t>
            </a:r>
            <a:r>
              <a:rPr kumimoji="0" sz="1800" b="1" i="1" u="none" strike="noStrike" kern="1200" cap="none" spc="-5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50" normalizeH="0" baseline="0" noProof="0" dirty="0">
                <a:ln>
                  <a:noFill/>
                </a:ln>
                <a:solidFill>
                  <a:prstClr val="white"/>
                </a:solidFill>
                <a:effectLst/>
                <a:uLnTx/>
                <a:uFillTx/>
                <a:latin typeface="Times New Roman"/>
                <a:ea typeface="+mn-ea"/>
                <a:cs typeface="Times New Roman"/>
              </a:rPr>
              <a:t>metastases</a:t>
            </a:r>
            <a:r>
              <a:rPr kumimoji="0" sz="1800" b="1" i="1" u="none" strike="noStrike" kern="1200" cap="none" spc="-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30" normalizeH="0" baseline="0" noProof="0" dirty="0">
                <a:ln>
                  <a:noFill/>
                </a:ln>
                <a:solidFill>
                  <a:prstClr val="white"/>
                </a:solidFill>
                <a:effectLst/>
                <a:uLnTx/>
                <a:uFillTx/>
                <a:latin typeface="Times New Roman"/>
                <a:ea typeface="+mn-ea"/>
                <a:cs typeface="Times New Roman"/>
              </a:rPr>
              <a:t>and</a:t>
            </a:r>
            <a:r>
              <a:rPr kumimoji="0" sz="1800" b="1" i="1" u="none" strike="noStrike" kern="1200" cap="none" spc="-25"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14" normalizeH="0" baseline="0" noProof="0" dirty="0">
                <a:ln>
                  <a:noFill/>
                </a:ln>
                <a:solidFill>
                  <a:prstClr val="white"/>
                </a:solidFill>
                <a:effectLst/>
                <a:uLnTx/>
                <a:uFillTx/>
                <a:latin typeface="Times New Roman"/>
                <a:ea typeface="+mn-ea"/>
                <a:cs typeface="Times New Roman"/>
              </a:rPr>
              <a:t>left</a:t>
            </a:r>
            <a:r>
              <a:rPr kumimoji="0" sz="1800" b="1" i="1" u="none" strike="noStrike" kern="1200" cap="none" spc="-3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100" normalizeH="0" baseline="0" noProof="0" dirty="0">
                <a:ln>
                  <a:noFill/>
                </a:ln>
                <a:solidFill>
                  <a:prstClr val="white"/>
                </a:solidFill>
                <a:effectLst/>
                <a:uLnTx/>
                <a:uFillTx/>
                <a:latin typeface="Times New Roman"/>
                <a:ea typeface="+mn-ea"/>
                <a:cs typeface="Times New Roman"/>
              </a:rPr>
              <a:t>pleural</a:t>
            </a:r>
            <a:r>
              <a:rPr kumimoji="0" sz="1800" b="1" i="1" u="none" strike="noStrike" kern="1200" cap="none" spc="-40" normalizeH="0" baseline="0" noProof="0" dirty="0">
                <a:ln>
                  <a:noFill/>
                </a:ln>
                <a:solidFill>
                  <a:prstClr val="white"/>
                </a:solidFill>
                <a:effectLst/>
                <a:uLnTx/>
                <a:uFillTx/>
                <a:latin typeface="Times New Roman"/>
                <a:ea typeface="+mn-ea"/>
                <a:cs typeface="Times New Roman"/>
              </a:rPr>
              <a:t> </a:t>
            </a:r>
            <a:r>
              <a:rPr kumimoji="0" sz="1800" b="1" i="1" u="none" strike="noStrike" kern="1200" cap="none" spc="90" normalizeH="0" baseline="0" noProof="0" dirty="0">
                <a:ln>
                  <a:noFill/>
                </a:ln>
                <a:solidFill>
                  <a:prstClr val="white"/>
                </a:solidFill>
                <a:effectLst/>
                <a:uLnTx/>
                <a:uFillTx/>
                <a:latin typeface="Times New Roman"/>
                <a:ea typeface="+mn-ea"/>
                <a:cs typeface="Times New Roman"/>
              </a:rPr>
              <a:t>effusion</a:t>
            </a:r>
            <a:endParaRPr kumimoji="0" sz="18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667" y="152400"/>
            <a:ext cx="6442075" cy="788035"/>
          </a:xfrm>
          <a:prstGeom prst="rect">
            <a:avLst/>
          </a:prstGeom>
        </p:spPr>
        <p:txBody>
          <a:bodyPr vert="horz" wrap="square" lIns="0" tIns="13335" rIns="0" bIns="0" rtlCol="0">
            <a:spAutoFit/>
          </a:bodyPr>
          <a:lstStyle/>
          <a:p>
            <a:pPr marL="12700">
              <a:lnSpc>
                <a:spcPct val="100000"/>
              </a:lnSpc>
              <a:spcBef>
                <a:spcPts val="105"/>
              </a:spcBef>
            </a:pPr>
            <a:r>
              <a:rPr sz="5000" spc="-220" dirty="0"/>
              <a:t>IV. </a:t>
            </a:r>
            <a:r>
              <a:rPr sz="5000" dirty="0"/>
              <a:t>Staging</a:t>
            </a:r>
            <a:r>
              <a:rPr sz="5000" spc="150" dirty="0"/>
              <a:t> </a:t>
            </a:r>
            <a:r>
              <a:rPr sz="5000" spc="-10" dirty="0"/>
              <a:t>laparoscopy</a:t>
            </a:r>
            <a:endParaRPr sz="5000" dirty="0"/>
          </a:p>
        </p:txBody>
      </p:sp>
      <p:sp>
        <p:nvSpPr>
          <p:cNvPr id="3" name="object 3"/>
          <p:cNvSpPr/>
          <p:nvPr/>
        </p:nvSpPr>
        <p:spPr>
          <a:xfrm>
            <a:off x="457200" y="1796795"/>
            <a:ext cx="6419215" cy="0"/>
          </a:xfrm>
          <a:custGeom>
            <a:avLst/>
            <a:gdLst/>
            <a:ahLst/>
            <a:cxnLst/>
            <a:rect l="l" t="t" r="r" b="b"/>
            <a:pathLst>
              <a:path w="6419215">
                <a:moveTo>
                  <a:pt x="0" y="0"/>
                </a:moveTo>
                <a:lnTo>
                  <a:pt x="6419088" y="0"/>
                </a:lnTo>
              </a:path>
            </a:pathLst>
          </a:custGeom>
          <a:ln w="60960">
            <a:solidFill>
              <a:srgbClr val="0460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object 4"/>
          <p:cNvSpPr txBox="1"/>
          <p:nvPr/>
        </p:nvSpPr>
        <p:spPr>
          <a:xfrm>
            <a:off x="535940" y="1916938"/>
            <a:ext cx="3513454" cy="42227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More invasive</a:t>
            </a:r>
            <a:r>
              <a:rPr kumimoji="0" sz="2600" b="0" i="0" u="none" strike="noStrike" kern="1200" cap="none" spc="-1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modality.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2233929" y="5826963"/>
            <a:ext cx="4675505" cy="33083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2000" b="1" i="1" u="none" strike="noStrike" kern="1200" cap="none" spc="114" normalizeH="0" baseline="0" noProof="0" dirty="0">
                <a:ln>
                  <a:noFill/>
                </a:ln>
                <a:solidFill>
                  <a:prstClr val="white"/>
                </a:solidFill>
                <a:effectLst/>
                <a:uLnTx/>
                <a:uFillTx/>
                <a:latin typeface="Times New Roman"/>
                <a:ea typeface="+mn-ea"/>
                <a:cs typeface="Times New Roman"/>
              </a:rPr>
              <a:t>Laparoscopic</a:t>
            </a:r>
            <a:r>
              <a:rPr kumimoji="0" sz="2000" b="1" i="1" u="none" strike="noStrike" kern="1200" cap="none" spc="-70"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40" normalizeH="0" baseline="0" noProof="0" dirty="0">
                <a:ln>
                  <a:noFill/>
                </a:ln>
                <a:solidFill>
                  <a:prstClr val="white"/>
                </a:solidFill>
                <a:effectLst/>
                <a:uLnTx/>
                <a:uFillTx/>
                <a:latin typeface="Times New Roman"/>
                <a:ea typeface="+mn-ea"/>
                <a:cs typeface="Times New Roman"/>
              </a:rPr>
              <a:t>evaluation</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10" normalizeH="0" baseline="0" noProof="0" dirty="0">
                <a:ln>
                  <a:noFill/>
                </a:ln>
                <a:solidFill>
                  <a:prstClr val="white"/>
                </a:solidFill>
                <a:effectLst/>
                <a:uLnTx/>
                <a:uFillTx/>
                <a:latin typeface="Times New Roman"/>
                <a:ea typeface="+mn-ea"/>
                <a:cs typeface="Times New Roman"/>
              </a:rPr>
              <a:t>of</a:t>
            </a:r>
            <a:r>
              <a:rPr kumimoji="0" sz="2000" b="1" i="1" u="none" strike="noStrike" kern="1200" cap="none" spc="-45" normalizeH="0" baseline="0" noProof="0" dirty="0">
                <a:ln>
                  <a:noFill/>
                </a:ln>
                <a:solidFill>
                  <a:prstClr val="white"/>
                </a:solidFill>
                <a:effectLst/>
                <a:uLnTx/>
                <a:uFillTx/>
                <a:latin typeface="Times New Roman"/>
                <a:ea typeface="+mn-ea"/>
                <a:cs typeface="Times New Roman"/>
              </a:rPr>
              <a:t> </a:t>
            </a:r>
            <a:r>
              <a:rPr kumimoji="0" sz="2000" b="1" i="1" u="none" strike="noStrike" kern="1200" cap="none" spc="155" normalizeH="0" baseline="0" noProof="0" dirty="0">
                <a:ln>
                  <a:noFill/>
                </a:ln>
                <a:solidFill>
                  <a:prstClr val="white"/>
                </a:solidFill>
                <a:effectLst/>
                <a:uLnTx/>
                <a:uFillTx/>
                <a:latin typeface="Times New Roman"/>
                <a:ea typeface="+mn-ea"/>
                <a:cs typeface="Times New Roman"/>
              </a:rPr>
              <a:t>metastasis.</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6" name="object 6"/>
          <p:cNvSpPr/>
          <p:nvPr/>
        </p:nvSpPr>
        <p:spPr>
          <a:xfrm>
            <a:off x="1447800" y="2514600"/>
            <a:ext cx="6477000" cy="30480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7985759" cy="121539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 pos="25222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Has the advantage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directly visualizing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 surface,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peritoneum,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local lymph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nodes and other abdominal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4176140"/>
            <a:ext cx="7392034" cy="818515"/>
          </a:xfrm>
          <a:prstGeom prst="rect">
            <a:avLst/>
          </a:prstGeom>
        </p:spPr>
        <p:txBody>
          <a:bodyPr vert="horz" wrap="square" lIns="0" tIns="12700" rIns="0" bIns="0" rtlCol="0">
            <a:spAutoFit/>
          </a:bodyPr>
          <a:lstStyle/>
          <a:p>
            <a:pPr marL="287020" marR="5080" lvl="0" indent="-274320" algn="l" defTabSz="457200" rtl="0" eaLnBrk="1" fontAlgn="auto" latinLnBrk="0" hangingPunct="1">
              <a:lnSpc>
                <a:spcPct val="100000"/>
              </a:lnSpc>
              <a:spcBef>
                <a:spcPts val="100"/>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Peritoneal cytology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done, which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increases</a:t>
            </a:r>
            <a:r>
              <a:rPr kumimoji="0" sz="2600" b="0" i="0" u="none" strike="noStrike" kern="1200" cap="none" spc="-1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sensitivity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laparoscopy.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3429635"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TNM</a:t>
            </a:r>
            <a:r>
              <a:rPr sz="5000" b="0" spc="-100" dirty="0">
                <a:latin typeface="Times New Roman"/>
                <a:cs typeface="Times New Roman"/>
              </a:rPr>
              <a:t> </a:t>
            </a:r>
            <a:r>
              <a:rPr sz="5000" b="0" dirty="0">
                <a:latin typeface="Times New Roman"/>
                <a:cs typeface="Times New Roman"/>
              </a:rPr>
              <a:t>staging</a:t>
            </a:r>
            <a:endParaRPr sz="5000">
              <a:latin typeface="Times New Roman"/>
              <a:cs typeface="Times New Roman"/>
            </a:endParaRPr>
          </a:p>
        </p:txBody>
      </p:sp>
      <p:graphicFrame>
        <p:nvGraphicFramePr>
          <p:cNvPr id="3" name="object 3"/>
          <p:cNvGraphicFramePr>
            <a:graphicFrameLocks noGrp="1"/>
          </p:cNvGraphicFramePr>
          <p:nvPr/>
        </p:nvGraphicFramePr>
        <p:xfrm>
          <a:off x="516890" y="2481140"/>
          <a:ext cx="8110219" cy="762000"/>
        </p:xfrm>
        <a:graphic>
          <a:graphicData uri="http://schemas.openxmlformats.org/drawingml/2006/table">
            <a:tbl>
              <a:tblPr firstRow="1" bandRow="1">
                <a:tableStyleId>{2D5ABB26-0587-4C30-8999-92F81FD0307C}</a:tableStyleId>
              </a:tblPr>
              <a:tblGrid>
                <a:gridCol w="3341370">
                  <a:extLst>
                    <a:ext uri="{9D8B030D-6E8A-4147-A177-3AD203B41FA5}">
                      <a16:colId xmlns="" xmlns:a16="http://schemas.microsoft.com/office/drawing/2014/main" val="20000"/>
                    </a:ext>
                  </a:extLst>
                </a:gridCol>
                <a:gridCol w="2251075">
                  <a:extLst>
                    <a:ext uri="{9D8B030D-6E8A-4147-A177-3AD203B41FA5}">
                      <a16:colId xmlns="" xmlns:a16="http://schemas.microsoft.com/office/drawing/2014/main" val="20001"/>
                    </a:ext>
                  </a:extLst>
                </a:gridCol>
                <a:gridCol w="1696720">
                  <a:extLst>
                    <a:ext uri="{9D8B030D-6E8A-4147-A177-3AD203B41FA5}">
                      <a16:colId xmlns="" xmlns:a16="http://schemas.microsoft.com/office/drawing/2014/main" val="20002"/>
                    </a:ext>
                  </a:extLst>
                </a:gridCol>
                <a:gridCol w="821054">
                  <a:extLst>
                    <a:ext uri="{9D8B030D-6E8A-4147-A177-3AD203B41FA5}">
                      <a16:colId xmlns="" xmlns:a16="http://schemas.microsoft.com/office/drawing/2014/main" val="20003"/>
                    </a:ext>
                  </a:extLst>
                </a:gridCol>
              </a:tblGrid>
              <a:tr h="381000">
                <a:tc>
                  <a:txBody>
                    <a:bodyPr/>
                    <a:lstStyle/>
                    <a:p>
                      <a:pPr marL="31750">
                        <a:lnSpc>
                          <a:spcPts val="2840"/>
                        </a:lnSpc>
                        <a:tabLst>
                          <a:tab pos="837565" algn="l"/>
                          <a:tab pos="2085975" algn="l"/>
                        </a:tabLst>
                      </a:pPr>
                      <a:r>
                        <a:rPr sz="2600" dirty="0">
                          <a:latin typeface="Times New Roman"/>
                          <a:cs typeface="Times New Roman"/>
                        </a:rPr>
                        <a:t>The	staging	</a:t>
                      </a:r>
                      <a:r>
                        <a:rPr sz="2600" spc="-5" dirty="0">
                          <a:latin typeface="Times New Roman"/>
                          <a:cs typeface="Times New Roman"/>
                        </a:rPr>
                        <a:t>schema</a:t>
                      </a:r>
                      <a:endParaRPr sz="2600">
                        <a:latin typeface="Times New Roman"/>
                        <a:cs typeface="Times New Roman"/>
                      </a:endParaRPr>
                    </a:p>
                  </a:txBody>
                  <a:tcPr marL="0" marR="0" marT="0" marB="0"/>
                </a:tc>
                <a:tc>
                  <a:txBody>
                    <a:bodyPr/>
                    <a:lstStyle/>
                    <a:p>
                      <a:pPr marR="145415" algn="r">
                        <a:lnSpc>
                          <a:spcPts val="2840"/>
                        </a:lnSpc>
                        <a:tabLst>
                          <a:tab pos="568325" algn="l"/>
                          <a:tab pos="1263015" algn="l"/>
                        </a:tabLst>
                      </a:pPr>
                      <a:r>
                        <a:rPr sz="2600" spc="5" dirty="0">
                          <a:latin typeface="Times New Roman"/>
                          <a:cs typeface="Times New Roman"/>
                        </a:rPr>
                        <a:t>o</a:t>
                      </a:r>
                      <a:r>
                        <a:rPr sz="2600" dirty="0">
                          <a:latin typeface="Times New Roman"/>
                          <a:cs typeface="Times New Roman"/>
                        </a:rPr>
                        <a:t>f	the	AJCC</a:t>
                      </a:r>
                      <a:endParaRPr sz="2600">
                        <a:latin typeface="Times New Roman"/>
                        <a:cs typeface="Times New Roman"/>
                      </a:endParaRPr>
                    </a:p>
                  </a:txBody>
                  <a:tcPr marL="0" marR="0" marT="0" marB="0"/>
                </a:tc>
                <a:tc>
                  <a:txBody>
                    <a:bodyPr/>
                    <a:lstStyle/>
                    <a:p>
                      <a:pPr marL="139700">
                        <a:lnSpc>
                          <a:spcPts val="2840"/>
                        </a:lnSpc>
                      </a:pPr>
                      <a:r>
                        <a:rPr sz="2600" spc="-5" dirty="0">
                          <a:latin typeface="Times New Roman"/>
                          <a:cs typeface="Times New Roman"/>
                        </a:rPr>
                        <a:t>(American</a:t>
                      </a:r>
                      <a:endParaRPr sz="2600">
                        <a:latin typeface="Times New Roman"/>
                        <a:cs typeface="Times New Roman"/>
                      </a:endParaRPr>
                    </a:p>
                  </a:txBody>
                  <a:tcPr marL="0" marR="0" marT="0" marB="0"/>
                </a:tc>
                <a:tc>
                  <a:txBody>
                    <a:bodyPr/>
                    <a:lstStyle/>
                    <a:p>
                      <a:pPr marL="145415">
                        <a:lnSpc>
                          <a:spcPts val="2840"/>
                        </a:lnSpc>
                      </a:pPr>
                      <a:r>
                        <a:rPr sz="2600" dirty="0">
                          <a:latin typeface="Times New Roman"/>
                          <a:cs typeface="Times New Roman"/>
                        </a:rPr>
                        <a:t>Joint</a:t>
                      </a:r>
                      <a:endParaRPr sz="2600">
                        <a:latin typeface="Times New Roman"/>
                        <a:cs typeface="Times New Roman"/>
                      </a:endParaRPr>
                    </a:p>
                  </a:txBody>
                  <a:tcPr marL="0" marR="0" marT="0" marB="0"/>
                </a:tc>
                <a:extLst>
                  <a:ext uri="{0D108BD9-81ED-4DB2-BD59-A6C34878D82A}">
                    <a16:rowId xmlns="" xmlns:a16="http://schemas.microsoft.com/office/drawing/2014/main" val="10000"/>
                  </a:ext>
                </a:extLst>
              </a:tr>
              <a:tr h="381000">
                <a:tc>
                  <a:txBody>
                    <a:bodyPr/>
                    <a:lstStyle/>
                    <a:p>
                      <a:pPr marL="305435">
                        <a:lnSpc>
                          <a:spcPts val="2900"/>
                        </a:lnSpc>
                      </a:pPr>
                      <a:r>
                        <a:rPr sz="2600" spc="-5" dirty="0">
                          <a:latin typeface="Times New Roman"/>
                          <a:cs typeface="Times New Roman"/>
                        </a:rPr>
                        <a:t>Committee </a:t>
                      </a:r>
                      <a:r>
                        <a:rPr sz="2600" dirty="0">
                          <a:latin typeface="Times New Roman"/>
                          <a:cs typeface="Times New Roman"/>
                        </a:rPr>
                        <a:t>on</a:t>
                      </a:r>
                      <a:r>
                        <a:rPr sz="2600" spc="-50" dirty="0">
                          <a:latin typeface="Times New Roman"/>
                          <a:cs typeface="Times New Roman"/>
                        </a:rPr>
                        <a:t> </a:t>
                      </a:r>
                      <a:r>
                        <a:rPr sz="2600" dirty="0">
                          <a:latin typeface="Times New Roman"/>
                          <a:cs typeface="Times New Roman"/>
                        </a:rPr>
                        <a:t>Cancer)</a:t>
                      </a:r>
                      <a:endParaRPr sz="2600">
                        <a:latin typeface="Times New Roman"/>
                        <a:cs typeface="Times New Roman"/>
                      </a:endParaRPr>
                    </a:p>
                  </a:txBody>
                  <a:tcPr marL="0" marR="0" marT="0" marB="0"/>
                </a:tc>
                <a:tc>
                  <a:txBody>
                    <a:bodyPr/>
                    <a:lstStyle/>
                    <a:p>
                      <a:pPr marR="132080" algn="r">
                        <a:lnSpc>
                          <a:spcPts val="2900"/>
                        </a:lnSpc>
                      </a:pPr>
                      <a:r>
                        <a:rPr sz="2600" spc="-5" dirty="0">
                          <a:latin typeface="Times New Roman"/>
                          <a:cs typeface="Times New Roman"/>
                        </a:rPr>
                        <a:t>is </a:t>
                      </a:r>
                      <a:r>
                        <a:rPr sz="2600" dirty="0">
                          <a:latin typeface="Times New Roman"/>
                          <a:cs typeface="Times New Roman"/>
                        </a:rPr>
                        <a:t>based</a:t>
                      </a:r>
                      <a:r>
                        <a:rPr sz="2600" spc="-85" dirty="0">
                          <a:latin typeface="Times New Roman"/>
                          <a:cs typeface="Times New Roman"/>
                        </a:rPr>
                        <a:t> </a:t>
                      </a:r>
                      <a:r>
                        <a:rPr sz="2600" spc="5" dirty="0">
                          <a:latin typeface="Times New Roman"/>
                          <a:cs typeface="Times New Roman"/>
                        </a:rPr>
                        <a:t>upon:</a:t>
                      </a:r>
                      <a:endParaRPr sz="2600">
                        <a:latin typeface="Times New Roman"/>
                        <a:cs typeface="Times New Roman"/>
                      </a:endParaRPr>
                    </a:p>
                  </a:txBody>
                  <a:tcPr marL="0" marR="0" marT="0" marB="0"/>
                </a:tc>
                <a:tc>
                  <a:txBody>
                    <a:bodyPr/>
                    <a:lstStyle/>
                    <a:p>
                      <a:pPr>
                        <a:lnSpc>
                          <a:spcPct val="100000"/>
                        </a:lnSpc>
                      </a:pPr>
                      <a:endParaRPr sz="2400">
                        <a:latin typeface="Times New Roman"/>
                        <a:cs typeface="Times New Roman"/>
                      </a:endParaRPr>
                    </a:p>
                  </a:txBody>
                  <a:tcPr marL="0" marR="0" marT="0" marB="0"/>
                </a:tc>
                <a:tc>
                  <a:txBody>
                    <a:bodyPr/>
                    <a:lstStyle/>
                    <a:p>
                      <a:pPr>
                        <a:lnSpc>
                          <a:spcPct val="100000"/>
                        </a:lnSpc>
                      </a:pPr>
                      <a:endParaRPr sz="2400">
                        <a:latin typeface="Times New Roman"/>
                        <a:cs typeface="Times New Roman"/>
                      </a:endParaRPr>
                    </a:p>
                  </a:txBody>
                  <a:tcPr marL="0" marR="0" marT="0" marB="0"/>
                </a:tc>
                <a:extLst>
                  <a:ext uri="{0D108BD9-81ED-4DB2-BD59-A6C34878D82A}">
                    <a16:rowId xmlns="" xmlns:a16="http://schemas.microsoft.com/office/drawing/2014/main" val="10001"/>
                  </a:ext>
                </a:extLst>
              </a:tr>
            </a:tbl>
          </a:graphicData>
        </a:graphic>
      </p:graphicFrame>
      <p:sp>
        <p:nvSpPr>
          <p:cNvPr id="4" name="object 4"/>
          <p:cNvSpPr txBox="1"/>
          <p:nvPr/>
        </p:nvSpPr>
        <p:spPr>
          <a:xfrm>
            <a:off x="610616" y="3700946"/>
            <a:ext cx="3114040" cy="1452245"/>
          </a:xfrm>
          <a:prstGeom prst="rect">
            <a:avLst/>
          </a:prstGeom>
        </p:spPr>
        <p:txBody>
          <a:bodyPr vert="horz" wrap="square" lIns="0" tIns="92075" rIns="0" bIns="0" rtlCol="0">
            <a:spAutoFit/>
          </a:bodyPr>
          <a:lstStyle/>
          <a:p>
            <a:pPr marL="12700" marR="0" lvl="0" indent="0" algn="l" defTabSz="457200" rtl="0" eaLnBrk="1" fontAlgn="auto" latinLnBrk="0" hangingPunct="1">
              <a:lnSpc>
                <a:spcPct val="100000"/>
              </a:lnSpc>
              <a:spcBef>
                <a:spcPts val="725"/>
              </a:spcBef>
              <a:spcAft>
                <a:spcPts val="0"/>
              </a:spcAft>
              <a:buClrTx/>
              <a:buSzTx/>
              <a:buFontTx/>
              <a:buNone/>
              <a:tabLst/>
              <a:defRPr/>
            </a:pP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Tumor</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18415" marR="5080" lvl="0" indent="0" algn="l" defTabSz="457200" rtl="0" eaLnBrk="1" fontAlgn="auto" latinLnBrk="0" hangingPunct="1">
              <a:lnSpc>
                <a:spcPct val="120000"/>
              </a:lnSpc>
              <a:spcBef>
                <a:spcPts val="0"/>
              </a:spcBef>
              <a:spcAft>
                <a:spcPts val="0"/>
              </a:spcAft>
              <a:buClrTx/>
              <a:buSzTx/>
              <a:buFontTx/>
              <a:buNone/>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Nodal involvement</a:t>
            </a:r>
            <a:r>
              <a:rPr kumimoji="0" sz="2600" b="0" i="0" u="none" strike="noStrike" kern="1200" cap="none" spc="-10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Metastasis</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7717155" cy="819150"/>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stage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dependent on depth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tumor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invasion and</a:t>
            </a:r>
            <a:r>
              <a:rPr kumimoji="0" sz="2600" b="0" i="0" u="none" strike="noStrike" kern="1200" cap="none" spc="-1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size.</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3779596"/>
            <a:ext cx="7733030" cy="1215390"/>
          </a:xfrm>
          <a:prstGeom prst="rect">
            <a:avLst/>
          </a:prstGeom>
        </p:spPr>
        <p:txBody>
          <a:bodyPr vert="horz" wrap="square" lIns="0" tIns="13335" rIns="0" bIns="0" rtlCol="0">
            <a:spAutoFit/>
          </a:bodyPr>
          <a:lstStyle/>
          <a:p>
            <a:pPr marL="287020" marR="5080" lvl="0" indent="-274320" algn="just"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Nodal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stage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based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upon the number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positive</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lymph  nodes 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proximity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the nodes to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primary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tumor.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783082"/>
            <a:ext cx="7706359" cy="561149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Regional nodes include those</a:t>
            </a:r>
            <a:r>
              <a:rPr kumimoji="0" sz="2600" b="0" i="0" u="none" strike="noStrike" kern="1200" cap="none" spc="-11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located:</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10"/>
              </a:spcBef>
              <a:spcAft>
                <a:spcPts val="0"/>
              </a:spcAft>
              <a:buClr>
                <a:srgbClr val="0AD0D9"/>
              </a:buClr>
              <a:buSzTx/>
              <a:buFont typeface="Wingdings"/>
              <a:buChar char=""/>
              <a:tabLst/>
              <a:defRPr/>
            </a:pPr>
            <a:endParaRPr kumimoji="0" sz="3750" b="0" i="0" u="none" strike="noStrike" kern="1200" cap="none" spc="0" normalizeH="0" baseline="0" noProof="0">
              <a:ln>
                <a:noFill/>
              </a:ln>
              <a:solidFill>
                <a:prstClr val="white"/>
              </a:solidFill>
              <a:effectLst/>
              <a:uLnTx/>
              <a:uFillTx/>
              <a:latin typeface="Times New Roman"/>
              <a:ea typeface="+mn-ea"/>
              <a:cs typeface="Times New Roman"/>
            </a:endParaRPr>
          </a:p>
          <a:p>
            <a:pPr marL="652780" marR="1076960" lvl="1" indent="-247015" algn="l" defTabSz="457200" rtl="0" eaLnBrk="1" fontAlgn="auto" latinLnBrk="0" hangingPunct="1">
              <a:lnSpc>
                <a:spcPct val="100000"/>
              </a:lnSpc>
              <a:spcBef>
                <a:spcPts val="5"/>
              </a:spcBef>
              <a:spcAft>
                <a:spcPts val="0"/>
              </a:spcAft>
              <a:buClr>
                <a:srgbClr val="0E6EC5"/>
              </a:buClr>
              <a:buSzPct val="85416"/>
              <a:buFont typeface="Courier New"/>
              <a:buChar char="o"/>
              <a:tabLst>
                <a:tab pos="653415" algn="l"/>
              </a:tabLst>
              <a:defRPr/>
            </a:pP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Along the </a:t>
            </a:r>
            <a:r>
              <a:rPr kumimoji="0" sz="2400" b="1" i="0" u="none" strike="noStrike" kern="1200" cap="none" spc="-10" normalizeH="0" baseline="0" noProof="0" dirty="0">
                <a:ln>
                  <a:noFill/>
                </a:ln>
                <a:solidFill>
                  <a:prstClr val="white"/>
                </a:solidFill>
                <a:effectLst/>
                <a:uLnTx/>
                <a:uFillTx/>
                <a:latin typeface="Times New Roman"/>
                <a:ea typeface="+mn-ea"/>
                <a:cs typeface="Times New Roman"/>
              </a:rPr>
              <a:t>greater </a:t>
            </a: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15" normalizeH="0" baseline="0" noProof="0" dirty="0">
                <a:ln>
                  <a:noFill/>
                </a:ln>
                <a:solidFill>
                  <a:prstClr val="white"/>
                </a:solidFill>
                <a:effectLst/>
                <a:uLnTx/>
                <a:uFillTx/>
                <a:latin typeface="Times New Roman"/>
                <a:ea typeface="+mn-ea"/>
                <a:cs typeface="Times New Roman"/>
              </a:rPr>
              <a:t>(greater</a:t>
            </a:r>
            <a:r>
              <a:rPr kumimoji="0" sz="2400" b="0" i="1" u="none" strike="noStrike" kern="1200" cap="none" spc="-105"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10"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5" normalizeH="0" baseline="0" noProof="0" dirty="0">
                <a:ln>
                  <a:noFill/>
                </a:ln>
                <a:solidFill>
                  <a:prstClr val="white"/>
                </a:solidFill>
                <a:effectLst/>
                <a:uLnTx/>
                <a:uFillTx/>
                <a:latin typeface="Times New Roman"/>
                <a:ea typeface="+mn-ea"/>
                <a:cs typeface="Times New Roman"/>
              </a:rPr>
              <a:t>gastroduodenal,</a:t>
            </a:r>
            <a:r>
              <a:rPr kumimoji="0" sz="2400" b="0" i="1" u="none" strike="noStrike" kern="1200" cap="none" spc="-40"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5" normalizeH="0" baseline="0" noProof="0" dirty="0">
                <a:ln>
                  <a:noFill/>
                </a:ln>
                <a:solidFill>
                  <a:prstClr val="white"/>
                </a:solidFill>
                <a:effectLst/>
                <a:uLnTx/>
                <a:uFillTx/>
                <a:latin typeface="Times New Roman"/>
                <a:ea typeface="+mn-ea"/>
                <a:cs typeface="Times New Roman"/>
              </a:rPr>
              <a:t>gastroepiploic)</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10"/>
              </a:spcBef>
              <a:spcAft>
                <a:spcPts val="0"/>
              </a:spcAft>
              <a:buClr>
                <a:srgbClr val="0E6EC5"/>
              </a:buClr>
              <a:buSzTx/>
              <a:buFont typeface="Courier New"/>
              <a:buChar char="o"/>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652780" marR="5080" lvl="1" indent="-247015" algn="l" defTabSz="457200" rtl="0" eaLnBrk="1" fontAlgn="auto" latinLnBrk="0" hangingPunct="1">
              <a:lnSpc>
                <a:spcPct val="100000"/>
              </a:lnSpc>
              <a:spcBef>
                <a:spcPts val="0"/>
              </a:spcBef>
              <a:spcAft>
                <a:spcPts val="0"/>
              </a:spcAft>
              <a:buClr>
                <a:srgbClr val="0E6EC5"/>
              </a:buClr>
              <a:buSzPct val="85416"/>
              <a:buFont typeface="Courier New"/>
              <a:buChar char="o"/>
              <a:tabLst>
                <a:tab pos="653415" algn="l"/>
              </a:tabLst>
              <a:defRPr/>
            </a:pP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Along the </a:t>
            </a:r>
            <a:r>
              <a:rPr kumimoji="0" sz="2400" b="1" i="0" u="none" strike="noStrike" kern="1200" cap="none" spc="0" normalizeH="0" baseline="0" noProof="0" dirty="0">
                <a:ln>
                  <a:noFill/>
                </a:ln>
                <a:solidFill>
                  <a:prstClr val="white"/>
                </a:solidFill>
                <a:effectLst/>
                <a:uLnTx/>
                <a:uFillTx/>
                <a:latin typeface="Times New Roman"/>
                <a:ea typeface="+mn-ea"/>
                <a:cs typeface="Times New Roman"/>
              </a:rPr>
              <a:t>lesser </a:t>
            </a: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5" normalizeH="0" baseline="0" noProof="0" dirty="0">
                <a:ln>
                  <a:noFill/>
                </a:ln>
                <a:solidFill>
                  <a:prstClr val="white"/>
                </a:solidFill>
                <a:effectLst/>
                <a:uLnTx/>
                <a:uFillTx/>
                <a:latin typeface="Times New Roman"/>
                <a:ea typeface="+mn-ea"/>
                <a:cs typeface="Times New Roman"/>
              </a:rPr>
              <a:t>(lesser </a:t>
            </a:r>
            <a:r>
              <a:rPr kumimoji="0" sz="2400" b="0" i="1" u="none" strike="noStrike" kern="1200" cap="none" spc="-10" normalizeH="0" baseline="0" noProof="0" dirty="0">
                <a:ln>
                  <a:noFill/>
                </a:ln>
                <a:solidFill>
                  <a:prstClr val="white"/>
                </a:solidFill>
                <a:effectLst/>
                <a:uLnTx/>
                <a:uFillTx/>
                <a:latin typeface="Times New Roman"/>
                <a:ea typeface="+mn-ea"/>
                <a:cs typeface="Times New Roman"/>
              </a:rPr>
              <a:t>curvature, </a:t>
            </a:r>
            <a:r>
              <a:rPr kumimoji="0" sz="2400" b="0" i="1" u="none" strike="noStrike" kern="1200" cap="none" spc="0" normalizeH="0" baseline="0" noProof="0" dirty="0">
                <a:ln>
                  <a:noFill/>
                </a:ln>
                <a:solidFill>
                  <a:prstClr val="white"/>
                </a:solidFill>
                <a:effectLst/>
                <a:uLnTx/>
                <a:uFillTx/>
                <a:latin typeface="Times New Roman"/>
                <a:ea typeface="+mn-ea"/>
                <a:cs typeface="Times New Roman"/>
              </a:rPr>
              <a:t>left</a:t>
            </a:r>
            <a:r>
              <a:rPr kumimoji="0" sz="2400" b="0" i="1" u="none" strike="noStrike" kern="1200" cap="none" spc="-155"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0" normalizeH="0" baseline="0" noProof="0" dirty="0">
                <a:ln>
                  <a:noFill/>
                </a:ln>
                <a:solidFill>
                  <a:prstClr val="white"/>
                </a:solidFill>
                <a:effectLst/>
                <a:uLnTx/>
                <a:uFillTx/>
                <a:latin typeface="Times New Roman"/>
                <a:ea typeface="+mn-ea"/>
                <a:cs typeface="Times New Roman"/>
              </a:rPr>
              <a:t>gastric,  common hepatic,</a:t>
            </a:r>
            <a:r>
              <a:rPr kumimoji="0" sz="2400" b="0" i="1" u="none" strike="noStrike" kern="1200" cap="none" spc="-30" normalizeH="0" baseline="0" noProof="0" dirty="0">
                <a:ln>
                  <a:noFill/>
                </a:ln>
                <a:solidFill>
                  <a:prstClr val="white"/>
                </a:solidFill>
                <a:effectLst/>
                <a:uLnTx/>
                <a:uFillTx/>
                <a:latin typeface="Times New Roman"/>
                <a:ea typeface="+mn-ea"/>
                <a:cs typeface="Times New Roman"/>
              </a:rPr>
              <a:t> </a:t>
            </a:r>
            <a:r>
              <a:rPr kumimoji="0" sz="2400" b="0" i="1" u="none" strike="noStrike" kern="1200" cap="none" spc="0" normalizeH="0" baseline="0" noProof="0" dirty="0">
                <a:ln>
                  <a:noFill/>
                </a:ln>
                <a:solidFill>
                  <a:prstClr val="white"/>
                </a:solidFill>
                <a:effectLst/>
                <a:uLnTx/>
                <a:uFillTx/>
                <a:latin typeface="Times New Roman"/>
                <a:ea typeface="+mn-ea"/>
                <a:cs typeface="Times New Roman"/>
              </a:rPr>
              <a:t>celiac)</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5"/>
              </a:spcBef>
              <a:spcAft>
                <a:spcPts val="0"/>
              </a:spcAft>
              <a:buClr>
                <a:srgbClr val="0E6EC5"/>
              </a:buClr>
              <a:buSzTx/>
              <a:buFont typeface="Courier New"/>
              <a:buChar char="o"/>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652780" marR="0" lvl="1" indent="-247015" algn="l" defTabSz="457200" rtl="0" eaLnBrk="1" fontAlgn="auto" latinLnBrk="0" hangingPunct="1">
              <a:lnSpc>
                <a:spcPct val="100000"/>
              </a:lnSpc>
              <a:spcBef>
                <a:spcPts val="5"/>
              </a:spcBef>
              <a:spcAft>
                <a:spcPts val="0"/>
              </a:spcAft>
              <a:buClr>
                <a:srgbClr val="0E6EC5"/>
              </a:buClr>
              <a:buSzPct val="85416"/>
              <a:buFont typeface="Courier New"/>
              <a:buChar char="o"/>
              <a:tabLst>
                <a:tab pos="653415" algn="l"/>
              </a:tabLst>
              <a:defRPr/>
            </a:pP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Pancreatic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400" b="1" i="0" u="none" strike="noStrike" kern="1200" cap="none" spc="-5" normalizeH="0" baseline="0" noProof="0" dirty="0">
                <a:ln>
                  <a:noFill/>
                </a:ln>
                <a:solidFill>
                  <a:prstClr val="white"/>
                </a:solidFill>
                <a:effectLst/>
                <a:uLnTx/>
                <a:uFillTx/>
                <a:latin typeface="Times New Roman"/>
                <a:ea typeface="+mn-ea"/>
                <a:cs typeface="Times New Roman"/>
              </a:rPr>
              <a:t>splenic</a:t>
            </a:r>
            <a:r>
              <a:rPr kumimoji="0" sz="2400" b="1"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white"/>
                </a:solidFill>
                <a:effectLst/>
                <a:uLnTx/>
                <a:uFillTx/>
                <a:latin typeface="Times New Roman"/>
                <a:ea typeface="+mn-ea"/>
                <a:cs typeface="Times New Roman"/>
              </a:rPr>
              <a:t>area</a:t>
            </a:r>
            <a:endParaRPr kumimoji="0" sz="2400" b="0" i="0" u="none" strike="noStrike" kern="1200" cap="none" spc="0" normalizeH="0" baseline="0" noProof="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45"/>
              </a:spcBef>
              <a:spcAft>
                <a:spcPts val="0"/>
              </a:spcAft>
              <a:buClr>
                <a:srgbClr val="0E6EC5"/>
              </a:buClr>
              <a:buSzTx/>
              <a:buFont typeface="Courier New"/>
              <a:buChar char="o"/>
              <a:tabLst/>
              <a:defRPr/>
            </a:pPr>
            <a:endParaRPr kumimoji="0" sz="35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634" lvl="0" indent="-274320" algn="l" defTabSz="457200" rtl="0" eaLnBrk="1" fontAlgn="auto" latinLnBrk="0" hangingPunct="1">
              <a:lnSpc>
                <a:spcPct val="100000"/>
              </a:lnSpc>
              <a:spcBef>
                <a:spcPts val="5"/>
              </a:spcBef>
              <a:spcAft>
                <a:spcPts val="0"/>
              </a:spcAft>
              <a:buClr>
                <a:srgbClr val="0AD0D9"/>
              </a:buClr>
              <a:buSzPct val="94230"/>
              <a:buFont typeface="Wingdings"/>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Involvement of </a:t>
            </a: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intraabdominal nodal </a:t>
            </a:r>
            <a:r>
              <a:rPr kumimoji="0" sz="2600" b="1" i="0" u="none" strike="noStrike" kern="1200" cap="none" spc="-10" normalizeH="0" baseline="0" noProof="0" dirty="0">
                <a:ln>
                  <a:noFill/>
                </a:ln>
                <a:solidFill>
                  <a:prstClr val="white"/>
                </a:solidFill>
                <a:effectLst/>
                <a:uLnTx/>
                <a:uFillTx/>
                <a:latin typeface="Times New Roman"/>
                <a:ea typeface="+mn-ea"/>
                <a:cs typeface="Times New Roman"/>
              </a:rPr>
              <a:t>groups</a:t>
            </a:r>
            <a:r>
              <a:rPr kumimoji="0" sz="2600" b="1" i="0" u="none" strike="noStrike" kern="1200" cap="none" spc="-105" normalizeH="0" baseline="0" noProof="0" dirty="0">
                <a:ln>
                  <a:noFill/>
                </a:ln>
                <a:solidFill>
                  <a:prstClr val="white"/>
                </a:solidFill>
                <a:effectLst/>
                <a:uLnTx/>
                <a:uFillTx/>
                <a:latin typeface="Times New Roman"/>
                <a:ea typeface="+mn-ea"/>
                <a:cs typeface="Times New Roman"/>
              </a:rPr>
              <a:t> </a:t>
            </a:r>
            <a:r>
              <a:rPr kumimoji="0" sz="2600" b="0" i="1" u="none" strike="noStrike" kern="1200" cap="none" spc="-5" normalizeH="0" baseline="0" noProof="0" dirty="0">
                <a:ln>
                  <a:noFill/>
                </a:ln>
                <a:solidFill>
                  <a:prstClr val="white"/>
                </a:solidFill>
                <a:effectLst/>
                <a:uLnTx/>
                <a:uFillTx/>
                <a:latin typeface="Times New Roman"/>
                <a:ea typeface="+mn-ea"/>
                <a:cs typeface="Times New Roman"/>
              </a:rPr>
              <a:t>(e.g.  </a:t>
            </a:r>
            <a:r>
              <a:rPr kumimoji="0" sz="2600" b="0" i="1" u="none" strike="noStrike" kern="1200" cap="none" spc="-20" normalizeH="0" baseline="0" noProof="0" dirty="0">
                <a:ln>
                  <a:noFill/>
                </a:ln>
                <a:solidFill>
                  <a:prstClr val="white"/>
                </a:solidFill>
                <a:effectLst/>
                <a:uLnTx/>
                <a:uFillTx/>
                <a:latin typeface="Times New Roman"/>
                <a:ea typeface="+mn-ea"/>
                <a:cs typeface="Times New Roman"/>
              </a:rPr>
              <a:t>retropancreatic, </a:t>
            </a:r>
            <a:r>
              <a:rPr kumimoji="0" sz="2600" b="0" i="1" u="none" strike="noStrike" kern="1200" cap="none" spc="0" normalizeH="0" baseline="0" noProof="0" dirty="0">
                <a:ln>
                  <a:noFill/>
                </a:ln>
                <a:solidFill>
                  <a:prstClr val="white"/>
                </a:solidFill>
                <a:effectLst/>
                <a:uLnTx/>
                <a:uFillTx/>
                <a:latin typeface="Times New Roman"/>
                <a:ea typeface="+mn-ea"/>
                <a:cs typeface="Times New Roman"/>
              </a:rPr>
              <a:t>portal, </a:t>
            </a:r>
            <a:r>
              <a:rPr kumimoji="0" sz="2600" b="0" i="1" u="none" strike="noStrike" kern="1200" cap="none" spc="-5" normalizeH="0" baseline="0" noProof="0" dirty="0">
                <a:ln>
                  <a:noFill/>
                </a:ln>
                <a:solidFill>
                  <a:prstClr val="white"/>
                </a:solidFill>
                <a:effectLst/>
                <a:uLnTx/>
                <a:uFillTx/>
                <a:latin typeface="Times New Roman"/>
                <a:ea typeface="+mn-ea"/>
                <a:cs typeface="Times New Roman"/>
              </a:rPr>
              <a:t>mesenteric, </a:t>
            </a:r>
            <a:r>
              <a:rPr kumimoji="0" sz="2600" b="0" i="1" u="none" strike="noStrike" kern="1200" cap="none" spc="5" normalizeH="0" baseline="0" noProof="0" dirty="0">
                <a:ln>
                  <a:noFill/>
                </a:ln>
                <a:solidFill>
                  <a:prstClr val="white"/>
                </a:solidFill>
                <a:effectLst/>
                <a:uLnTx/>
                <a:uFillTx/>
                <a:latin typeface="Times New Roman"/>
                <a:ea typeface="+mn-ea"/>
                <a:cs typeface="Times New Roman"/>
              </a:rPr>
              <a:t>and</a:t>
            </a:r>
            <a:r>
              <a:rPr kumimoji="0" sz="2600" b="0" i="1"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1" u="none" strike="noStrike" kern="1200" cap="none" spc="0" normalizeH="0" baseline="0" noProof="0" dirty="0">
                <a:ln>
                  <a:noFill/>
                </a:ln>
                <a:solidFill>
                  <a:prstClr val="white"/>
                </a:solidFill>
                <a:effectLst/>
                <a:uLnTx/>
                <a:uFillTx/>
                <a:latin typeface="Times New Roman"/>
                <a:ea typeface="+mn-ea"/>
                <a:cs typeface="Times New Roman"/>
              </a:rPr>
              <a:t>paraaortic)</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341630" marR="0" lvl="0" indent="0" algn="l" defTabSz="457200" rtl="0" eaLnBrk="1" fontAlgn="auto" latinLnBrk="0" hangingPunct="1">
              <a:lnSpc>
                <a:spcPct val="100000"/>
              </a:lnSpc>
              <a:spcBef>
                <a:spcPts val="620"/>
              </a:spcBef>
              <a:spcAft>
                <a:spcPts val="0"/>
              </a:spcAft>
              <a:buClrTx/>
              <a:buSzTx/>
              <a:buFontTx/>
              <a:buNone/>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classified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distant 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46785" y="455117"/>
            <a:ext cx="7106616" cy="1379865"/>
          </a:xfrm>
          <a:prstGeom prst="rect">
            <a:avLst/>
          </a:prstGeom>
        </p:spPr>
        <p:txBody>
          <a:bodyPr vert="horz" wrap="square" lIns="0" tIns="45720" rIns="0" bIns="0" rtlCol="0">
            <a:spAutoFit/>
          </a:bodyPr>
          <a:lstStyle/>
          <a:p>
            <a:pPr marL="1697989" marR="5080" indent="-1685925">
              <a:lnSpc>
                <a:spcPts val="5180"/>
              </a:lnSpc>
              <a:spcBef>
                <a:spcPts val="360"/>
              </a:spcBef>
            </a:pPr>
            <a:r>
              <a:rPr sz="4400" b="0" dirty="0">
                <a:latin typeface="Times New Roman"/>
                <a:cs typeface="Times New Roman"/>
              </a:rPr>
              <a:t>The 20</a:t>
            </a:r>
            <a:r>
              <a:rPr lang="en-US" sz="4400" b="0" dirty="0">
                <a:latin typeface="Times New Roman"/>
                <a:cs typeface="Times New Roman"/>
              </a:rPr>
              <a:t>1</a:t>
            </a:r>
            <a:r>
              <a:rPr lang="en-US" sz="4400" dirty="0">
                <a:latin typeface="Times New Roman"/>
                <a:cs typeface="Times New Roman"/>
              </a:rPr>
              <a:t>0</a:t>
            </a:r>
            <a:r>
              <a:rPr sz="4400" b="0" dirty="0">
                <a:latin typeface="Times New Roman"/>
                <a:cs typeface="Times New Roman"/>
              </a:rPr>
              <a:t> AJCC TNM staging</a:t>
            </a:r>
            <a:r>
              <a:rPr sz="4400" b="0" spc="-465" dirty="0">
                <a:latin typeface="Times New Roman"/>
                <a:cs typeface="Times New Roman"/>
              </a:rPr>
              <a:t> </a:t>
            </a:r>
            <a:r>
              <a:rPr sz="4400" b="0" dirty="0">
                <a:latin typeface="Times New Roman"/>
                <a:cs typeface="Times New Roman"/>
              </a:rPr>
              <a:t>of  gastric</a:t>
            </a:r>
            <a:r>
              <a:rPr sz="4400" b="0" spc="-40" dirty="0">
                <a:latin typeface="Times New Roman"/>
                <a:cs typeface="Times New Roman"/>
              </a:rPr>
              <a:t> </a:t>
            </a:r>
            <a:r>
              <a:rPr sz="4400" b="0" dirty="0">
                <a:latin typeface="Times New Roman"/>
                <a:cs typeface="Times New Roman"/>
              </a:rPr>
              <a:t>carcinoma</a:t>
            </a:r>
            <a:endParaRPr sz="4400" dirty="0">
              <a:latin typeface="Times New Roman"/>
              <a:cs typeface="Times New Roman"/>
            </a:endParaRPr>
          </a:p>
        </p:txBody>
      </p:sp>
      <p:sp>
        <p:nvSpPr>
          <p:cNvPr id="4" name="object 4"/>
          <p:cNvSpPr txBox="1"/>
          <p:nvPr/>
        </p:nvSpPr>
        <p:spPr>
          <a:xfrm>
            <a:off x="535940" y="2401951"/>
            <a:ext cx="2351405" cy="330835"/>
          </a:xfrm>
          <a:prstGeom prst="rect">
            <a:avLst/>
          </a:prstGeom>
        </p:spPr>
        <p:txBody>
          <a:bodyPr vert="horz" wrap="square" lIns="0" tIns="13335" rIns="0" bIns="0" rtlCol="0">
            <a:spAutoFit/>
          </a:bodyPr>
          <a:lstStyle/>
          <a:p>
            <a:pPr marL="287020" marR="0" lvl="0" indent="-274320" algn="l" defTabSz="457200" rtl="0" eaLnBrk="1" fontAlgn="auto" latinLnBrk="0" hangingPunct="1">
              <a:lnSpc>
                <a:spcPct val="100000"/>
              </a:lnSpc>
              <a:spcBef>
                <a:spcPts val="105"/>
              </a:spcBef>
              <a:spcAft>
                <a:spcPts val="0"/>
              </a:spcAft>
              <a:buClr>
                <a:srgbClr val="0AD0D9"/>
              </a:buClr>
              <a:buSzPct val="95000"/>
              <a:buFont typeface="Wingdings"/>
              <a:buChar char=""/>
              <a:tabLst>
                <a:tab pos="287020" algn="l"/>
              </a:tabLst>
              <a:defRPr/>
            </a:pPr>
            <a:r>
              <a:rPr kumimoji="0" sz="2000" b="1" i="0" u="none" strike="noStrike" kern="1200" cap="none" spc="0" normalizeH="0" baseline="0" noProof="0" dirty="0">
                <a:ln>
                  <a:noFill/>
                </a:ln>
                <a:solidFill>
                  <a:prstClr val="white"/>
                </a:solidFill>
                <a:effectLst/>
                <a:uLnTx/>
                <a:uFillTx/>
                <a:latin typeface="Times New Roman"/>
                <a:ea typeface="+mn-ea"/>
                <a:cs typeface="Times New Roman"/>
              </a:rPr>
              <a:t>Primary tumor</a:t>
            </a:r>
            <a:r>
              <a:rPr kumimoji="0" sz="2000" b="1" i="0" u="none" strike="noStrike" kern="1200" cap="none" spc="-175" normalizeH="0" baseline="0" noProof="0" dirty="0">
                <a:ln>
                  <a:noFill/>
                </a:ln>
                <a:solidFill>
                  <a:prstClr val="white"/>
                </a:solidFill>
                <a:effectLst/>
                <a:uLnTx/>
                <a:uFillTx/>
                <a:latin typeface="Times New Roman"/>
                <a:ea typeface="+mn-ea"/>
                <a:cs typeface="Times New Roman"/>
              </a:rPr>
              <a:t> </a:t>
            </a:r>
            <a:r>
              <a:rPr kumimoji="0" sz="2000" b="1" i="0" u="none" strike="noStrike" kern="1200" cap="none" spc="0" normalizeH="0" baseline="0" noProof="0" dirty="0">
                <a:ln>
                  <a:noFill/>
                </a:ln>
                <a:solidFill>
                  <a:prstClr val="white"/>
                </a:solidFill>
                <a:effectLst/>
                <a:uLnTx/>
                <a:uFillTx/>
                <a:latin typeface="Times New Roman"/>
                <a:ea typeface="+mn-ea"/>
                <a:cs typeface="Times New Roman"/>
              </a:rPr>
              <a:t>(T)</a:t>
            </a:r>
            <a:endParaRPr kumimoji="0" sz="20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535940" y="3619322"/>
            <a:ext cx="7865745" cy="3041650"/>
          </a:xfrm>
          <a:prstGeom prst="rect">
            <a:avLst/>
          </a:prstGeom>
        </p:spPr>
        <p:txBody>
          <a:bodyPr vert="horz" wrap="square" lIns="0" tIns="13335" rIns="0" bIns="0" rtlCol="0">
            <a:spAutoFit/>
          </a:bodyPr>
          <a:lstStyle/>
          <a:p>
            <a:pPr marL="287020" marR="0" lvl="0" indent="-287020" algn="l" defTabSz="457200" rtl="0" eaLnBrk="1" fontAlgn="auto" latinLnBrk="0" hangingPunct="1">
              <a:lnSpc>
                <a:spcPct val="100000"/>
              </a:lnSpc>
              <a:spcBef>
                <a:spcPts val="105"/>
              </a:spcBef>
              <a:spcAft>
                <a:spcPts val="0"/>
              </a:spcAft>
              <a:buClr>
                <a:srgbClr val="0AD0D9"/>
              </a:buClr>
              <a:buSzPct val="93478"/>
              <a:buFont typeface="Arial"/>
              <a:buChar char=""/>
              <a:tabLst>
                <a:tab pos="287020" algn="l"/>
              </a:tabLst>
              <a:defRPr/>
            </a:pP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TX -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Primary tumor (T)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cannot be</a:t>
            </a:r>
            <a:r>
              <a:rPr kumimoji="0" sz="2300" b="0" i="0" u="none" strike="noStrike" kern="1200" cap="none" spc="-55"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assessed</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0"/>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T0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No evidence of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primary</a:t>
            </a:r>
            <a:r>
              <a:rPr kumimoji="0" sz="23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tumor</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87020" algn="l" defTabSz="457200" rtl="0" eaLnBrk="1" fontAlgn="auto" latinLnBrk="0" hangingPunct="1">
              <a:lnSpc>
                <a:spcPts val="2210"/>
              </a:lnSpc>
              <a:spcBef>
                <a:spcPts val="535"/>
              </a:spcBef>
              <a:spcAft>
                <a:spcPts val="0"/>
              </a:spcAft>
              <a:buClr>
                <a:srgbClr val="0AD0D9"/>
              </a:buClr>
              <a:buSzPct val="93478"/>
              <a:buFont typeface="Arial"/>
              <a:buChar char=""/>
              <a:tabLst>
                <a:tab pos="287020" algn="l"/>
              </a:tabLst>
              <a:defRPr/>
            </a:pPr>
            <a:r>
              <a:rPr kumimoji="0" sz="2300" b="0" i="0" u="none" strike="noStrike" kern="1200" cap="none" spc="-30" normalizeH="0" baseline="0" noProof="0" dirty="0">
                <a:ln>
                  <a:noFill/>
                </a:ln>
                <a:solidFill>
                  <a:prstClr val="white"/>
                </a:solidFill>
                <a:effectLst/>
                <a:uLnTx/>
                <a:uFillTx/>
                <a:latin typeface="Times New Roman"/>
                <a:ea typeface="+mn-ea"/>
                <a:cs typeface="Times New Roman"/>
              </a:rPr>
              <a:t>Tis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Carcinoma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situ, intraepithelial tumor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without invasion </a:t>
            </a:r>
            <a:r>
              <a:rPr kumimoji="0" sz="2300" b="0" i="0" u="none" strike="noStrike" kern="1200" cap="none" spc="-395" normalizeH="0" baseline="0" noProof="0" dirty="0">
                <a:ln>
                  <a:noFill/>
                </a:ln>
                <a:solidFill>
                  <a:prstClr val="white"/>
                </a:solidFill>
                <a:effectLst/>
                <a:uLnTx/>
                <a:uFillTx/>
                <a:latin typeface="Times New Roman"/>
                <a:ea typeface="+mn-ea"/>
                <a:cs typeface="Times New Roman"/>
              </a:rPr>
              <a:t>of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lamina</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propria</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15"/>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T1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invades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lamina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propria or</a:t>
            </a:r>
            <a:r>
              <a:rPr kumimoji="0" sz="2300" b="0"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submucosa</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0"/>
              </a:spcBef>
              <a:spcAft>
                <a:spcPts val="0"/>
              </a:spcAft>
              <a:buClr>
                <a:srgbClr val="0AD0D9"/>
              </a:buClr>
              <a:buSzPct val="93478"/>
              <a:buFont typeface="Arial"/>
              <a:buChar char=""/>
              <a:tabLst>
                <a:tab pos="287020" algn="l"/>
              </a:tabLst>
              <a:defRPr/>
            </a:pP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T2 -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invades muscularis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propria or</a:t>
            </a:r>
            <a:r>
              <a:rPr kumimoji="0" sz="23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subserosa</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258445" lvl="0" indent="-287020" algn="l" defTabSz="457200" rtl="0" eaLnBrk="1" fontAlgn="auto" latinLnBrk="0" hangingPunct="1">
              <a:lnSpc>
                <a:spcPct val="80000"/>
              </a:lnSpc>
              <a:spcBef>
                <a:spcPts val="555"/>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T3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penetrates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serosa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(ie,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visceral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peritoneum) </a:t>
            </a:r>
            <a:r>
              <a:rPr kumimoji="0" sz="2300" b="0" i="0" u="none" strike="noStrike" kern="1200" cap="none" spc="-400" normalizeH="0" baseline="0" noProof="0" dirty="0">
                <a:ln>
                  <a:noFill/>
                </a:ln>
                <a:solidFill>
                  <a:prstClr val="white"/>
                </a:solidFill>
                <a:effectLst/>
                <a:uLnTx/>
                <a:uFillTx/>
                <a:latin typeface="Times New Roman"/>
                <a:ea typeface="+mn-ea"/>
                <a:cs typeface="Times New Roman"/>
              </a:rPr>
              <a:t>without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invasion of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adjacent</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structures</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87020" algn="l" defTabSz="457200" rtl="0" eaLnBrk="1" fontAlgn="auto" latinLnBrk="0" hangingPunct="1">
              <a:lnSpc>
                <a:spcPct val="100000"/>
              </a:lnSpc>
              <a:spcBef>
                <a:spcPts val="0"/>
              </a:spcBef>
              <a:spcAft>
                <a:spcPts val="0"/>
              </a:spcAft>
              <a:buClr>
                <a:srgbClr val="0AD0D9"/>
              </a:buClr>
              <a:buSzPct val="93478"/>
              <a:buFont typeface="Arial"/>
              <a:buChar char=""/>
              <a:tabLst>
                <a:tab pos="287020" algn="l"/>
              </a:tabLst>
              <a:defRPr/>
            </a:pP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T4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20" normalizeH="0" baseline="0" noProof="0" dirty="0">
                <a:ln>
                  <a:noFill/>
                </a:ln>
                <a:solidFill>
                  <a:prstClr val="white"/>
                </a:solidFill>
                <a:effectLst/>
                <a:uLnTx/>
                <a:uFillTx/>
                <a:latin typeface="Times New Roman"/>
                <a:ea typeface="+mn-ea"/>
                <a:cs typeface="Times New Roman"/>
              </a:rPr>
              <a:t>Tumor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invades </a:t>
            </a:r>
            <a:r>
              <a:rPr kumimoji="0" sz="2300" b="0" i="0" u="none" strike="noStrike" kern="1200" cap="none" spc="-5" normalizeH="0" baseline="0" noProof="0" dirty="0">
                <a:ln>
                  <a:noFill/>
                </a:ln>
                <a:solidFill>
                  <a:prstClr val="white"/>
                </a:solidFill>
                <a:effectLst/>
                <a:uLnTx/>
                <a:uFillTx/>
                <a:latin typeface="Times New Roman"/>
                <a:ea typeface="+mn-ea"/>
                <a:cs typeface="Times New Roman"/>
              </a:rPr>
              <a:t>adjacent</a:t>
            </a:r>
            <a:r>
              <a:rPr kumimoji="0" sz="23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300" b="0" i="0" u="none" strike="noStrike" kern="1200" cap="none" spc="0" normalizeH="0" baseline="0" noProof="0" dirty="0">
                <a:ln>
                  <a:noFill/>
                </a:ln>
                <a:solidFill>
                  <a:prstClr val="white"/>
                </a:solidFill>
                <a:effectLst/>
                <a:uLnTx/>
                <a:uFillTx/>
                <a:latin typeface="Times New Roman"/>
                <a:ea typeface="+mn-ea"/>
                <a:cs typeface="Times New Roman"/>
              </a:rPr>
              <a:t>structures</a:t>
            </a:r>
            <a:endParaRPr kumimoji="0" sz="23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9740" y="1005488"/>
            <a:ext cx="6744970" cy="4882106"/>
          </a:xfrm>
          <a:prstGeom prst="rect">
            <a:avLst/>
          </a:prstGeom>
        </p:spPr>
        <p:txBody>
          <a:bodyPr vert="horz" wrap="square" lIns="0" tIns="95250" rIns="0" bIns="0" rtlCol="0">
            <a:spAutoFit/>
          </a:bodyPr>
          <a:lstStyle/>
          <a:p>
            <a:pPr marL="287020" marR="0" lvl="0" indent="-274320" algn="l" defTabSz="457200" rtl="0" eaLnBrk="1" fontAlgn="auto" latinLnBrk="0" hangingPunct="1">
              <a:lnSpc>
                <a:spcPct val="100000"/>
              </a:lnSpc>
              <a:spcBef>
                <a:spcPts val="750"/>
              </a:spcBef>
              <a:spcAft>
                <a:spcPts val="0"/>
              </a:spcAft>
              <a:buClr>
                <a:srgbClr val="0AD0D9"/>
              </a:buClr>
              <a:buSzPct val="94230"/>
              <a:buFont typeface="Wingdings"/>
              <a:buChar char=""/>
              <a:tabLst>
                <a:tab pos="287020" algn="l"/>
              </a:tabLst>
              <a:defRPr/>
            </a:pP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Regional lymph nodes</a:t>
            </a:r>
            <a:r>
              <a:rPr kumimoji="0" sz="2600" b="1" i="0" u="none" strike="noStrike" kern="1200" cap="none" spc="-80" normalizeH="0" baseline="0" noProof="0" dirty="0">
                <a:ln>
                  <a:noFill/>
                </a:ln>
                <a:solidFill>
                  <a:prstClr val="white"/>
                </a:solidFill>
                <a:effectLst/>
                <a:uLnTx/>
                <a:uFillTx/>
                <a:latin typeface="Times New Roman"/>
                <a:ea typeface="+mn-ea"/>
                <a:cs typeface="Times New Roman"/>
              </a:rPr>
              <a:t> </a:t>
            </a: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(N)</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2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NX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nodes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cannot be</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 assessed</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N0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No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N1 - Metastasis in 1-</a:t>
            </a:r>
            <a:r>
              <a:rPr kumimoji="0" lang="en-US" sz="2100" b="0" i="0" u="none" strike="noStrike" kern="1200" cap="none" spc="0" normalizeH="0" baseline="0" noProof="0" dirty="0">
                <a:ln>
                  <a:noFill/>
                </a:ln>
                <a:solidFill>
                  <a:prstClr val="white"/>
                </a:solidFill>
                <a:effectLst/>
                <a:uLnTx/>
                <a:uFillTx/>
                <a:latin typeface="Times New Roman"/>
                <a:ea typeface="+mn-ea"/>
                <a:cs typeface="Times New Roman"/>
              </a:rPr>
              <a:t>2</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a:t>
            </a:r>
            <a:r>
              <a:rPr kumimoji="0" sz="21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nodes</a:t>
            </a: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N2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Metastasis in </a:t>
            </a:r>
            <a:r>
              <a:rPr kumimoji="0" lang="en-US" sz="2100" b="0" i="0" u="none" strike="noStrike" kern="1200" cap="none" spc="0" normalizeH="0" baseline="0" noProof="0" dirty="0">
                <a:ln>
                  <a:noFill/>
                </a:ln>
                <a:solidFill>
                  <a:prstClr val="white"/>
                </a:solidFill>
                <a:effectLst/>
                <a:uLnTx/>
                <a:uFillTx/>
                <a:latin typeface="Times New Roman"/>
                <a:ea typeface="+mn-ea"/>
                <a:cs typeface="Times New Roman"/>
              </a:rPr>
              <a:t>3-6</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a:t>
            </a:r>
            <a:r>
              <a:rPr kumimoji="0" sz="21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nodes</a:t>
            </a:r>
          </a:p>
          <a:p>
            <a:pPr marL="927100" marR="0" lvl="1" indent="-247015" algn="l" defTabSz="457200" rtl="0" eaLnBrk="1" fontAlgn="auto" latinLnBrk="0" hangingPunct="1">
              <a:lnSpc>
                <a:spcPct val="100000"/>
              </a:lnSpc>
              <a:spcBef>
                <a:spcPts val="505"/>
              </a:spcBef>
              <a:spcAft>
                <a:spcPts val="0"/>
              </a:spcAft>
              <a:buClr>
                <a:srgbClr val="009DD9"/>
              </a:buClr>
              <a:buSzPct val="69047"/>
              <a:buFont typeface="Arial"/>
              <a:buChar char=""/>
              <a:tabLst>
                <a:tab pos="927100" algn="l"/>
                <a:tab pos="927735" algn="l"/>
              </a:tabLst>
              <a:defRPr/>
            </a:pP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N3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Metastasis in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more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than </a:t>
            </a:r>
            <a:r>
              <a:rPr kumimoji="0" lang="en-US" sz="2100" b="0" i="0" u="none" strike="noStrike" kern="1200" cap="none" spc="0" normalizeH="0" baseline="0" noProof="0" dirty="0">
                <a:ln>
                  <a:noFill/>
                </a:ln>
                <a:solidFill>
                  <a:prstClr val="white"/>
                </a:solidFill>
                <a:effectLst/>
                <a:uLnTx/>
                <a:uFillTx/>
                <a:latin typeface="Times New Roman"/>
                <a:ea typeface="+mn-ea"/>
                <a:cs typeface="Times New Roman"/>
              </a:rPr>
              <a:t>7</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regional </a:t>
            </a:r>
            <a:r>
              <a:rPr kumimoji="0" sz="2100" b="0" i="0" u="none" strike="noStrike" kern="1200" cap="none" spc="-10" normalizeH="0" baseline="0" noProof="0" dirty="0">
                <a:ln>
                  <a:noFill/>
                </a:ln>
                <a:solidFill>
                  <a:prstClr val="white"/>
                </a:solidFill>
                <a:effectLst/>
                <a:uLnTx/>
                <a:uFillTx/>
                <a:latin typeface="Times New Roman"/>
                <a:ea typeface="+mn-ea"/>
                <a:cs typeface="Times New Roman"/>
              </a:rPr>
              <a:t>lymph</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 nodes</a:t>
            </a:r>
          </a:p>
          <a:p>
            <a:pPr marL="457200" marR="0" lvl="1" indent="0" algn="l" defTabSz="457200" rtl="0" eaLnBrk="1" fontAlgn="auto" latinLnBrk="0" hangingPunct="1">
              <a:lnSpc>
                <a:spcPct val="100000"/>
              </a:lnSpc>
              <a:spcBef>
                <a:spcPts val="0"/>
              </a:spcBef>
              <a:spcAft>
                <a:spcPts val="0"/>
              </a:spcAft>
              <a:buClr>
                <a:srgbClr val="009DD9"/>
              </a:buClr>
              <a:buSzTx/>
              <a:buFont typeface="Arial"/>
              <a:buChar char=""/>
              <a:tabLst/>
              <a:defRPr/>
            </a:pPr>
            <a:endParaRPr kumimoji="0" sz="2300" b="0" i="0" u="none" strike="noStrike" kern="1200" cap="none" spc="0" normalizeH="0" baseline="0" noProof="0" dirty="0">
              <a:ln>
                <a:noFill/>
              </a:ln>
              <a:solidFill>
                <a:prstClr val="white"/>
              </a:solidFill>
              <a:effectLst/>
              <a:uLnTx/>
              <a:uFillTx/>
              <a:latin typeface="Times New Roman"/>
              <a:ea typeface="+mn-ea"/>
              <a:cs typeface="Times New Roman"/>
            </a:endParaRPr>
          </a:p>
          <a:p>
            <a:pPr marL="457200" marR="0" lvl="1" indent="0" algn="l" defTabSz="457200" rtl="0" eaLnBrk="1" fontAlgn="auto" latinLnBrk="0" hangingPunct="1">
              <a:lnSpc>
                <a:spcPct val="100000"/>
              </a:lnSpc>
              <a:spcBef>
                <a:spcPts val="0"/>
              </a:spcBef>
              <a:spcAft>
                <a:spcPts val="0"/>
              </a:spcAft>
              <a:buClr>
                <a:srgbClr val="009DD9"/>
              </a:buClr>
              <a:buSzTx/>
              <a:buFont typeface="Arial"/>
              <a:buChar char=""/>
              <a:tabLst/>
              <a:defRPr/>
            </a:pPr>
            <a:endParaRPr kumimoji="0" sz="23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1365"/>
              </a:spcBef>
              <a:spcAft>
                <a:spcPts val="0"/>
              </a:spcAft>
              <a:buClr>
                <a:srgbClr val="0AD0D9"/>
              </a:buClr>
              <a:buSzPct val="94230"/>
              <a:buFont typeface="Wingdings"/>
              <a:buChar char=""/>
              <a:tabLst>
                <a:tab pos="287020" algn="l"/>
              </a:tabLst>
              <a:defRPr/>
            </a:pP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Distant metastasis</a:t>
            </a:r>
            <a:r>
              <a:rPr kumimoji="0" sz="2600" b="1" i="0" u="none" strike="noStrike" kern="1200" cap="none" spc="-60" normalizeH="0" baseline="0" noProof="0" dirty="0">
                <a:ln>
                  <a:noFill/>
                </a:ln>
                <a:solidFill>
                  <a:prstClr val="white"/>
                </a:solidFill>
                <a:effectLst/>
                <a:uLnTx/>
                <a:uFillTx/>
                <a:latin typeface="Times New Roman"/>
                <a:ea typeface="+mn-ea"/>
                <a:cs typeface="Times New Roman"/>
              </a:rPr>
              <a:t> </a:t>
            </a:r>
            <a:r>
              <a:rPr kumimoji="0" sz="2600" b="1" i="0" u="none" strike="noStrike" kern="1200" cap="none" spc="0" normalizeH="0" baseline="0" noProof="0" dirty="0">
                <a:ln>
                  <a:noFill/>
                </a:ln>
                <a:solidFill>
                  <a:prstClr val="white"/>
                </a:solidFill>
                <a:effectLst/>
                <a:uLnTx/>
                <a:uFillTx/>
                <a:latin typeface="Times New Roman"/>
                <a:ea typeface="+mn-ea"/>
                <a:cs typeface="Times New Roman"/>
              </a:rPr>
              <a:t>(M)</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25"/>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MX -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Distant metastasis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cannot be</a:t>
            </a:r>
            <a:r>
              <a:rPr kumimoji="0" sz="2100" b="0" i="0" u="none" strike="noStrike" kern="1200" cap="none" spc="-1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assessed</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0"/>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M0 -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No </a:t>
            </a: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distant</a:t>
            </a:r>
            <a:r>
              <a:rPr kumimoji="0" sz="21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metastasis</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a:p>
            <a:pPr marL="927100" marR="0" lvl="1" indent="-247015" algn="l" defTabSz="457200" rtl="0" eaLnBrk="1" fontAlgn="auto" latinLnBrk="0" hangingPunct="1">
              <a:lnSpc>
                <a:spcPct val="100000"/>
              </a:lnSpc>
              <a:spcBef>
                <a:spcPts val="509"/>
              </a:spcBef>
              <a:spcAft>
                <a:spcPts val="0"/>
              </a:spcAft>
              <a:buClr>
                <a:srgbClr val="009DD9"/>
              </a:buClr>
              <a:buSzPct val="69047"/>
              <a:buFont typeface="Arial"/>
              <a:buChar char=""/>
              <a:tabLst>
                <a:tab pos="927100" algn="l"/>
                <a:tab pos="927735" algn="l"/>
              </a:tabLst>
              <a:defRPr/>
            </a:pPr>
            <a:r>
              <a:rPr kumimoji="0" sz="2100" b="0" i="0" u="none" strike="noStrike" kern="1200" cap="none" spc="0" normalizeH="0" baseline="0" noProof="0" dirty="0">
                <a:ln>
                  <a:noFill/>
                </a:ln>
                <a:solidFill>
                  <a:prstClr val="white"/>
                </a:solidFill>
                <a:effectLst/>
                <a:uLnTx/>
                <a:uFillTx/>
                <a:latin typeface="Times New Roman"/>
                <a:ea typeface="+mn-ea"/>
                <a:cs typeface="Times New Roman"/>
              </a:rPr>
              <a:t>M1 -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Distant</a:t>
            </a:r>
            <a:r>
              <a:rPr kumimoji="0" sz="21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100" b="0" i="0" u="none" strike="noStrike" kern="1200" cap="none" spc="-5" normalizeH="0" baseline="0" noProof="0" dirty="0">
                <a:ln>
                  <a:noFill/>
                </a:ln>
                <a:solidFill>
                  <a:prstClr val="white"/>
                </a:solidFill>
                <a:effectLst/>
                <a:uLnTx/>
                <a:uFillTx/>
                <a:latin typeface="Times New Roman"/>
                <a:ea typeface="+mn-ea"/>
                <a:cs typeface="Times New Roman"/>
              </a:rPr>
              <a:t>metastasis</a:t>
            </a:r>
            <a:endParaRPr kumimoji="0" sz="21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4A1D6F-F102-4D2E-9D9B-DC3BDD37525B}"/>
              </a:ext>
            </a:extLst>
          </p:cNvPr>
          <p:cNvSpPr>
            <a:spLocks noGrp="1"/>
          </p:cNvSpPr>
          <p:nvPr>
            <p:ph type="title"/>
          </p:nvPr>
        </p:nvSpPr>
        <p:spPr/>
        <p:txBody>
          <a:bodyPr>
            <a:normAutofit fontScale="90000"/>
          </a:bodyPr>
          <a:lstStyle/>
          <a:p>
            <a:pPr rtl="0">
              <a:spcBef>
                <a:spcPts val="0"/>
              </a:spcBef>
              <a:spcAft>
                <a:spcPts val="0"/>
              </a:spcAft>
            </a:pPr>
            <a:r>
              <a:rPr lang="en-US" sz="3600" b="0" i="0" u="none" strike="noStrike" dirty="0">
                <a:solidFill>
                  <a:srgbClr val="000000"/>
                </a:solidFill>
                <a:effectLst/>
                <a:latin typeface="Calibri" panose="020F0502020204030204" pitchFamily="34" charset="0"/>
              </a:rPr>
              <a:t>Gastric Adenocarcinoma </a:t>
            </a:r>
            <a:r>
              <a:rPr lang="en-US" b="0" dirty="0">
                <a:effectLst/>
              </a:rPr>
              <a:t/>
            </a:r>
            <a:br>
              <a:rPr lang="en-US" b="0" dirty="0">
                <a:effectLst/>
              </a:rPr>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755A423E-8CFB-491E-A1A2-2E6133629082}"/>
              </a:ext>
            </a:extLst>
          </p:cNvPr>
          <p:cNvSpPr>
            <a:spLocks noGrp="1"/>
          </p:cNvSpPr>
          <p:nvPr>
            <p:ph idx="1"/>
          </p:nvPr>
        </p:nvSpPr>
        <p:spPr>
          <a:xfrm>
            <a:off x="628650" y="1219200"/>
            <a:ext cx="7886700" cy="5029200"/>
          </a:xfrm>
        </p:spPr>
        <p:txBody>
          <a:bodyPr>
            <a:normAutofit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Incidence &amp; Epidemiology </a:t>
            </a:r>
            <a:endParaRPr lang="en-US" b="0" dirty="0">
              <a:effectLst/>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Significant geographical variability</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Disease most common in </a:t>
            </a:r>
            <a:r>
              <a:rPr lang="en-US" sz="2400" b="0" i="0" u="none" strike="noStrike" dirty="0">
                <a:solidFill>
                  <a:srgbClr val="FF0000"/>
                </a:solidFill>
                <a:effectLst/>
                <a:latin typeface="Calibri" panose="020F0502020204030204" pitchFamily="34" charset="0"/>
              </a:rPr>
              <a:t>Japan &amp; China</a:t>
            </a:r>
            <a:endParaRPr lang="en-US" sz="2400" b="0" i="0" u="none" strike="noStrike" dirty="0">
              <a:solidFill>
                <a:srgbClr val="FF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High rates of occurrence in Central and South America, East Europe, and parts of the Middle East.</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Gastric Carcinoma is relatively uncommon in more developed countries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The overall incidence has decreased in the past few decades</a:t>
            </a:r>
            <a:endParaRPr lang="en-US" sz="2400" b="0" i="0" u="none" strike="noStrike" dirty="0">
              <a:solidFill>
                <a:srgbClr val="000000"/>
              </a:solidFill>
              <a:effectLst/>
              <a:latin typeface="Arial" panose="020B0604020202020204" pitchFamily="34" charset="0"/>
            </a:endParaRPr>
          </a:p>
          <a:p>
            <a:pPr rtl="0" fontAlgn="base">
              <a:spcBef>
                <a:spcPts val="56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Occurs 1.5 to 2.5 times more frequently  in males</a:t>
            </a:r>
            <a:endParaRPr lang="en-US" sz="2400" b="0" i="0" u="none" strike="noStrike" dirty="0">
              <a:solidFill>
                <a:srgbClr val="000000"/>
              </a:solidFill>
              <a:effectLst/>
              <a:latin typeface="Arial" panose="020B0604020202020204" pitchFamily="34" charset="0"/>
            </a:endParaRPr>
          </a:p>
          <a:p>
            <a:pPr rtl="0" fontAlgn="base">
              <a:spcBef>
                <a:spcPts val="56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Rarely diagnosed before the age of 40</a:t>
            </a:r>
            <a:endParaRPr lang="en-US" sz="2400" b="0" i="0" u="none" strike="noStrike" dirty="0">
              <a:solidFill>
                <a:srgbClr val="000000"/>
              </a:solidFill>
              <a:effectLst/>
              <a:latin typeface="Arial" panose="020B0604020202020204" pitchFamily="34" charset="0"/>
            </a:endParaRPr>
          </a:p>
          <a:p>
            <a:pPr rtl="0" fontAlgn="base">
              <a:spcBef>
                <a:spcPts val="56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Incidence peaks in seventh decade of life</a:t>
            </a:r>
            <a:endParaRPr lang="en-US" sz="24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Shift in the distribution of primary lesion sites within the stomach</a:t>
            </a:r>
            <a:r>
              <a:rPr lang="en-US" sz="2400" dirty="0">
                <a:solidFill>
                  <a:srgbClr val="000000"/>
                </a:solidFill>
                <a:latin typeface="Arial" panose="020B0604020202020204" pitchFamily="34" charset="0"/>
              </a:rPr>
              <a:t> </a:t>
            </a:r>
            <a:r>
              <a:rPr lang="en-US" sz="2400" b="0" i="0" u="none" strike="noStrike" dirty="0">
                <a:solidFill>
                  <a:srgbClr val="000000"/>
                </a:solidFill>
                <a:effectLst/>
                <a:latin typeface="Calibri" panose="020F0502020204030204" pitchFamily="34" charset="0"/>
              </a:rPr>
              <a:t>From Antrum to Cardia </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640255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52600" y="1600200"/>
            <a:ext cx="4924425" cy="1400175"/>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2879090" cy="788035"/>
          </a:xfrm>
          <a:prstGeom prst="rect">
            <a:avLst/>
          </a:prstGeom>
        </p:spPr>
        <p:txBody>
          <a:bodyPr vert="horz" wrap="square" lIns="0" tIns="13335" rIns="0" bIns="0" rtlCol="0">
            <a:spAutoFit/>
          </a:bodyPr>
          <a:lstStyle/>
          <a:p>
            <a:pPr marL="12700">
              <a:lnSpc>
                <a:spcPct val="100000"/>
              </a:lnSpc>
              <a:spcBef>
                <a:spcPts val="105"/>
              </a:spcBef>
            </a:pPr>
            <a:r>
              <a:rPr sz="5000" b="0" spc="-235" dirty="0">
                <a:latin typeface="Trebuchet MS"/>
                <a:cs typeface="Trebuchet MS"/>
              </a:rPr>
              <a:t>Operability</a:t>
            </a:r>
            <a:endParaRPr sz="5000">
              <a:latin typeface="Trebuchet MS"/>
              <a:cs typeface="Trebuchet MS"/>
            </a:endParaRPr>
          </a:p>
        </p:txBody>
      </p:sp>
      <p:sp>
        <p:nvSpPr>
          <p:cNvPr id="3" name="object 3"/>
          <p:cNvSpPr txBox="1"/>
          <p:nvPr/>
        </p:nvSpPr>
        <p:spPr>
          <a:xfrm>
            <a:off x="535940" y="1956562"/>
            <a:ext cx="8072755" cy="3999172"/>
          </a:xfrm>
          <a:prstGeom prst="rect">
            <a:avLst/>
          </a:prstGeom>
        </p:spPr>
        <p:txBody>
          <a:bodyPr vert="horz" wrap="square" lIns="0" tIns="13335" rIns="0" bIns="0" rtlCol="0">
            <a:spAutoFit/>
          </a:bodyPr>
          <a:lstStyle/>
          <a:p>
            <a:pPr marL="287020" marR="5080" lvl="0" indent="-274320" algn="l" defTabSz="457200" rtl="0" eaLnBrk="1" fontAlgn="auto" latinLnBrk="0" hangingPunct="1">
              <a:lnSpc>
                <a:spcPct val="100000"/>
              </a:lnSpc>
              <a:spcBef>
                <a:spcPts val="105"/>
              </a:spcBef>
              <a:spcAft>
                <a:spcPts val="0"/>
              </a:spcAft>
              <a:buClr>
                <a:srgbClr val="0AD0D9"/>
              </a:buClr>
              <a:buSzPct val="94230"/>
              <a:buFont typeface="Wingdings"/>
              <a:buChar char=""/>
              <a:tabLst>
                <a:tab pos="374015"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Patients 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incurable disease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be subjected to  radical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surgery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that cannot help</a:t>
            </a:r>
            <a:r>
              <a:rPr kumimoji="0" sz="2600" b="0" i="0" u="none" strike="noStrike" kern="1200" cap="none" spc="-7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them.</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93345" marR="0" lvl="0" indent="0" algn="l" defTabSz="457200" rtl="0" eaLnBrk="1" fontAlgn="auto" latinLnBrk="0" hangingPunct="1">
              <a:lnSpc>
                <a:spcPct val="100000"/>
              </a:lnSpc>
              <a:spcBef>
                <a:spcPts val="625"/>
              </a:spcBef>
              <a:spcAft>
                <a:spcPts val="0"/>
              </a:spcAft>
              <a:buClrTx/>
              <a:buSzTx/>
              <a:buFontTx/>
              <a:buNone/>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Incurable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are those</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a:t>
            </a: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Haematogenous</a:t>
            </a:r>
            <a:r>
              <a:rPr kumimoji="0" sz="2600" b="0" i="0" u="none" strike="noStrike" kern="1200" cap="none" spc="-5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Involvement of the distant</a:t>
            </a:r>
            <a:r>
              <a:rPr kumimoji="0" sz="2600" b="0" i="0" u="none" strike="noStrike" kern="1200" cap="none" spc="-8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peritoneum</a:t>
            </a: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N4 nodal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disease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disease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beyond the N4</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nodes</a:t>
            </a:r>
            <a:endParaRPr kumimoji="0" lang="en-US"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Remaining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patients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are considered operable and</a:t>
            </a:r>
            <a:r>
              <a:rPr kumimoji="0" lang="en-US" sz="2600" b="0" i="0" u="none" strike="noStrike" kern="1200" cap="none" spc="509"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should  </a:t>
            </a:r>
            <a:r>
              <a:rPr kumimoji="0" lang="en-US" sz="2600" b="0" i="0" u="none" strike="noStrike" kern="1200" cap="none" spc="-10" normalizeH="0" baseline="0" noProof="0" dirty="0">
                <a:ln>
                  <a:noFill/>
                </a:ln>
                <a:solidFill>
                  <a:prstClr val="white"/>
                </a:solidFill>
                <a:effectLst/>
                <a:uLnTx/>
                <a:uFillTx/>
                <a:latin typeface="Times New Roman"/>
                <a:ea typeface="+mn-ea"/>
                <a:cs typeface="Times New Roman"/>
              </a:rPr>
              <a:t>undergo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curative resection.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Most of the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patients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should  have </a:t>
            </a:r>
            <a:r>
              <a:rPr kumimoji="0" lang="en-US" sz="2600" b="0" i="0" u="none" strike="noStrike" kern="1200" cap="none" spc="0" normalizeH="0" baseline="0" noProof="0" dirty="0" err="1">
                <a:ln>
                  <a:noFill/>
                </a:ln>
                <a:solidFill>
                  <a:prstClr val="white"/>
                </a:solidFill>
                <a:effectLst/>
                <a:uLnTx/>
                <a:uFillTx/>
                <a:latin typeface="Times New Roman"/>
                <a:ea typeface="+mn-ea"/>
                <a:cs typeface="Times New Roman"/>
              </a:rPr>
              <a:t>neoadjuvant</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5" normalizeH="0" baseline="0" noProof="0" dirty="0">
                <a:ln>
                  <a:noFill/>
                </a:ln>
                <a:solidFill>
                  <a:prstClr val="white"/>
                </a:solidFill>
                <a:effectLst/>
                <a:uLnTx/>
                <a:uFillTx/>
                <a:latin typeface="Times New Roman"/>
                <a:ea typeface="+mn-ea"/>
                <a:cs typeface="Times New Roman"/>
              </a:rPr>
              <a:t>chemotherapy as it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improves</a:t>
            </a:r>
            <a:r>
              <a:rPr kumimoji="0" lang="en-US"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survival.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579620" cy="788035"/>
          </a:xfrm>
          <a:prstGeom prst="rect">
            <a:avLst/>
          </a:prstGeom>
        </p:spPr>
        <p:txBody>
          <a:bodyPr vert="horz" wrap="square" lIns="0" tIns="13335" rIns="0" bIns="0" rtlCol="0">
            <a:spAutoFit/>
          </a:bodyPr>
          <a:lstStyle/>
          <a:p>
            <a:pPr marL="12700">
              <a:lnSpc>
                <a:spcPct val="100000"/>
              </a:lnSpc>
              <a:spcBef>
                <a:spcPts val="105"/>
              </a:spcBef>
            </a:pPr>
            <a:r>
              <a:rPr sz="5000" b="0" spc="-380" dirty="0">
                <a:latin typeface="Trebuchet MS"/>
                <a:cs typeface="Trebuchet MS"/>
              </a:rPr>
              <a:t>Total</a:t>
            </a:r>
            <a:r>
              <a:rPr sz="5000" b="0" spc="-425" dirty="0">
                <a:latin typeface="Trebuchet MS"/>
                <a:cs typeface="Trebuchet MS"/>
              </a:rPr>
              <a:t> </a:t>
            </a:r>
            <a:r>
              <a:rPr sz="5000" b="0" spc="-245" dirty="0">
                <a:latin typeface="Trebuchet MS"/>
                <a:cs typeface="Trebuchet MS"/>
              </a:rPr>
              <a:t>gastrectomy</a:t>
            </a:r>
            <a:endParaRPr sz="5000">
              <a:latin typeface="Trebuchet MS"/>
              <a:cs typeface="Trebuchet MS"/>
            </a:endParaRPr>
          </a:p>
        </p:txBody>
      </p:sp>
      <p:sp>
        <p:nvSpPr>
          <p:cNvPr id="3" name="object 3"/>
          <p:cNvSpPr txBox="1">
            <a:spLocks noGrp="1"/>
          </p:cNvSpPr>
          <p:nvPr>
            <p:ph idx="1"/>
          </p:nvPr>
        </p:nvSpPr>
        <p:spPr>
          <a:xfrm>
            <a:off x="827700" y="2052925"/>
            <a:ext cx="6711654" cy="2014013"/>
          </a:xfrm>
          <a:prstGeom prst="rect">
            <a:avLst/>
          </a:prstGeom>
        </p:spPr>
        <p:txBody>
          <a:bodyPr vert="horz" wrap="square" lIns="0" tIns="13335" rIns="0" bIns="0" rtlCol="0">
            <a:spAutoFit/>
          </a:bodyPr>
          <a:lstStyle/>
          <a:p>
            <a:pPr marL="286385" marR="6985" indent="-274320">
              <a:lnSpc>
                <a:spcPct val="100000"/>
              </a:lnSpc>
              <a:spcBef>
                <a:spcPts val="105"/>
              </a:spcBef>
              <a:tabLst>
                <a:tab pos="732155" algn="l"/>
                <a:tab pos="2184400" algn="l"/>
                <a:tab pos="2609850" algn="l"/>
                <a:tab pos="3347720" algn="l"/>
                <a:tab pos="4928235" algn="l"/>
                <a:tab pos="6160770" algn="l"/>
                <a:tab pos="6513195" algn="l"/>
                <a:tab pos="7307580" algn="l"/>
              </a:tabLst>
            </a:pPr>
            <a:r>
              <a:rPr dirty="0"/>
              <a:t>The	</a:t>
            </a:r>
            <a:r>
              <a:rPr lang="en-US" dirty="0"/>
              <a:t> </a:t>
            </a:r>
            <a:r>
              <a:rPr dirty="0"/>
              <a:t>oper</a:t>
            </a:r>
            <a:r>
              <a:rPr spc="-15" dirty="0"/>
              <a:t>a</a:t>
            </a:r>
            <a:r>
              <a:rPr spc="-20" dirty="0"/>
              <a:t>t</a:t>
            </a:r>
            <a:r>
              <a:rPr dirty="0"/>
              <a:t>ion	</a:t>
            </a:r>
            <a:r>
              <a:rPr spc="-5" dirty="0"/>
              <a:t>i</a:t>
            </a:r>
            <a:r>
              <a:rPr dirty="0"/>
              <a:t>s	best	perfor</a:t>
            </a:r>
            <a:r>
              <a:rPr spc="-15" dirty="0"/>
              <a:t>m</a:t>
            </a:r>
            <a:r>
              <a:rPr spc="-20" dirty="0"/>
              <a:t>e</a:t>
            </a:r>
            <a:r>
              <a:rPr dirty="0"/>
              <a:t>d	thro</a:t>
            </a:r>
            <a:r>
              <a:rPr spc="-15" dirty="0"/>
              <a:t>u</a:t>
            </a:r>
            <a:r>
              <a:rPr dirty="0"/>
              <a:t>gh	a	lo</a:t>
            </a:r>
            <a:r>
              <a:rPr spc="5" dirty="0"/>
              <a:t>n</a:t>
            </a:r>
            <a:r>
              <a:rPr dirty="0"/>
              <a:t>g</a:t>
            </a:r>
            <a:r>
              <a:rPr lang="en-US" dirty="0"/>
              <a:t> </a:t>
            </a:r>
            <a:r>
              <a:rPr dirty="0"/>
              <a:t>upp</a:t>
            </a:r>
            <a:r>
              <a:rPr spc="-15" dirty="0"/>
              <a:t>e</a:t>
            </a:r>
            <a:r>
              <a:rPr dirty="0"/>
              <a:t>r  </a:t>
            </a:r>
            <a:r>
              <a:rPr spc="-5" dirty="0"/>
              <a:t>midline </a:t>
            </a:r>
            <a:r>
              <a:rPr dirty="0"/>
              <a:t>incision.</a:t>
            </a:r>
          </a:p>
          <a:p>
            <a:pPr marL="287020" marR="5080" indent="-274320">
              <a:lnSpc>
                <a:spcPct val="100000"/>
              </a:lnSpc>
              <a:spcBef>
                <a:spcPts val="625"/>
              </a:spcBef>
              <a:buClr>
                <a:srgbClr val="0AD0D9"/>
              </a:buClr>
              <a:buSzPct val="94230"/>
              <a:buFont typeface="Arial"/>
              <a:buChar char=""/>
              <a:tabLst>
                <a:tab pos="287020" algn="l"/>
              </a:tabLst>
            </a:pPr>
            <a:r>
              <a:rPr dirty="0"/>
              <a:t>The </a:t>
            </a:r>
            <a:r>
              <a:rPr spc="-5" dirty="0"/>
              <a:t>stomach is removed, </a:t>
            </a:r>
            <a:r>
              <a:rPr dirty="0"/>
              <a:t>including the </a:t>
            </a:r>
            <a:r>
              <a:rPr spc="-5" dirty="0"/>
              <a:t>tissues </a:t>
            </a:r>
            <a:r>
              <a:rPr spc="-434" dirty="0"/>
              <a:t>of  </a:t>
            </a:r>
            <a:r>
              <a:rPr lang="en-US" spc="-434" dirty="0"/>
              <a:t>      </a:t>
            </a:r>
            <a:r>
              <a:rPr dirty="0"/>
              <a:t>the </a:t>
            </a:r>
            <a:r>
              <a:rPr spc="-5" dirty="0"/>
              <a:t>entire greater </a:t>
            </a:r>
            <a:r>
              <a:rPr dirty="0"/>
              <a:t>omentum and </a:t>
            </a:r>
            <a:r>
              <a:rPr spc="-5" dirty="0"/>
              <a:t>lesser</a:t>
            </a:r>
            <a:r>
              <a:rPr spc="-60" dirty="0"/>
              <a:t> </a:t>
            </a:r>
            <a:r>
              <a:rPr dirty="0"/>
              <a:t>omentum.</a:t>
            </a:r>
          </a:p>
          <a:p>
            <a:pPr marL="287020" marR="6350" indent="-274320">
              <a:lnSpc>
                <a:spcPct val="100000"/>
              </a:lnSpc>
              <a:spcBef>
                <a:spcPts val="625"/>
              </a:spcBef>
              <a:buClr>
                <a:srgbClr val="0AD0D9"/>
              </a:buClr>
              <a:buSzPct val="94230"/>
              <a:buFont typeface="Arial"/>
              <a:buChar char=""/>
              <a:tabLst>
                <a:tab pos="287020" algn="l"/>
                <a:tab pos="972819" algn="l"/>
                <a:tab pos="2481580" algn="l"/>
                <a:tab pos="3388360" algn="l"/>
                <a:tab pos="3782060" algn="l"/>
                <a:tab pos="5421630" algn="l"/>
                <a:tab pos="6840855" algn="l"/>
                <a:tab pos="7654925" algn="l"/>
              </a:tabLst>
            </a:pPr>
            <a:r>
              <a:rPr dirty="0"/>
              <a:t>The</a:t>
            </a:r>
            <a:r>
              <a:rPr lang="en-US" dirty="0"/>
              <a:t> </a:t>
            </a:r>
            <a:r>
              <a:rPr dirty="0"/>
              <a:t>tr</a:t>
            </a:r>
            <a:r>
              <a:rPr spc="-15" dirty="0"/>
              <a:t>a</a:t>
            </a:r>
            <a:r>
              <a:rPr dirty="0"/>
              <a:t>nsv</a:t>
            </a:r>
            <a:r>
              <a:rPr spc="-15" dirty="0"/>
              <a:t>e</a:t>
            </a:r>
            <a:r>
              <a:rPr dirty="0"/>
              <a:t>r</a:t>
            </a:r>
            <a:r>
              <a:rPr spc="-10" dirty="0"/>
              <a:t>s</a:t>
            </a:r>
            <a:r>
              <a:rPr dirty="0"/>
              <a:t>e</a:t>
            </a:r>
            <a:r>
              <a:rPr lang="en-US" dirty="0"/>
              <a:t> </a:t>
            </a:r>
            <a:r>
              <a:rPr dirty="0"/>
              <a:t>colon</a:t>
            </a:r>
            <a:r>
              <a:rPr lang="en-US" dirty="0"/>
              <a:t> </a:t>
            </a:r>
            <a:r>
              <a:rPr spc="-5" dirty="0"/>
              <a:t>i</a:t>
            </a:r>
            <a:r>
              <a:rPr dirty="0"/>
              <a:t>s</a:t>
            </a:r>
            <a:r>
              <a:rPr lang="en-US" dirty="0"/>
              <a:t> </a:t>
            </a:r>
            <a:r>
              <a:rPr dirty="0"/>
              <a:t>co</a:t>
            </a:r>
            <a:r>
              <a:rPr spc="-10" dirty="0"/>
              <a:t>m</a:t>
            </a:r>
            <a:r>
              <a:rPr dirty="0"/>
              <a:t>plet</a:t>
            </a:r>
            <a:r>
              <a:rPr spc="-15" dirty="0"/>
              <a:t>e</a:t>
            </a:r>
            <a:r>
              <a:rPr dirty="0"/>
              <a:t>ly</a:t>
            </a:r>
            <a:r>
              <a:rPr lang="en-US" dirty="0"/>
              <a:t> </a:t>
            </a:r>
            <a:r>
              <a:rPr dirty="0"/>
              <a:t>s</a:t>
            </a:r>
            <a:r>
              <a:rPr spc="-15" dirty="0"/>
              <a:t>e</a:t>
            </a:r>
            <a:r>
              <a:rPr dirty="0"/>
              <a:t>para</a:t>
            </a:r>
            <a:r>
              <a:rPr spc="-15" dirty="0"/>
              <a:t>t</a:t>
            </a:r>
            <a:r>
              <a:rPr dirty="0"/>
              <a:t>ed</a:t>
            </a:r>
            <a:r>
              <a:rPr lang="en-US" dirty="0"/>
              <a:t> f</a:t>
            </a:r>
            <a:r>
              <a:rPr dirty="0"/>
              <a:t>rom</a:t>
            </a:r>
            <a:r>
              <a:rPr lang="en-US" dirty="0"/>
              <a:t> </a:t>
            </a:r>
            <a:r>
              <a:rPr spc="5" dirty="0"/>
              <a:t>t</a:t>
            </a:r>
            <a:r>
              <a:rPr dirty="0"/>
              <a:t>he </a:t>
            </a:r>
            <a:r>
              <a:rPr spc="-5" dirty="0"/>
              <a:t>greater</a:t>
            </a:r>
            <a:r>
              <a:rPr spc="-35" dirty="0"/>
              <a:t> </a:t>
            </a:r>
            <a:r>
              <a:rPr dirty="0"/>
              <a:t>omentum.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ea typeface="SimSun" pitchFamily="2" charset="-122"/>
              </a:rPr>
              <a:t>Gastric carcinoma: Lymphadenectomy</a:t>
            </a:r>
            <a:endParaRPr lang="en-US" dirty="0"/>
          </a:p>
        </p:txBody>
      </p:sp>
      <p:sp>
        <p:nvSpPr>
          <p:cNvPr id="3" name="Content Placeholder 2"/>
          <p:cNvSpPr>
            <a:spLocks noGrp="1"/>
          </p:cNvSpPr>
          <p:nvPr>
            <p:ph idx="1"/>
          </p:nvPr>
        </p:nvSpPr>
        <p:spPr/>
        <p:txBody>
          <a:bodyPr/>
          <a:lstStyle/>
          <a:p>
            <a:pPr>
              <a:lnSpc>
                <a:spcPct val="90000"/>
              </a:lnSpc>
            </a:pPr>
            <a:r>
              <a:rPr lang="en-US" altLang="zh-CN" dirty="0">
                <a:ea typeface="SimSun" pitchFamily="2" charset="-122"/>
              </a:rPr>
              <a:t>Current recommendation is D1 dissection</a:t>
            </a:r>
          </a:p>
          <a:p>
            <a:pPr>
              <a:lnSpc>
                <a:spcPct val="90000"/>
              </a:lnSpc>
            </a:pPr>
            <a:endParaRPr lang="en-US" altLang="zh-CN" dirty="0">
              <a:ea typeface="SimSun" pitchFamily="2" charset="-122"/>
            </a:endParaRPr>
          </a:p>
          <a:p>
            <a:pPr>
              <a:lnSpc>
                <a:spcPct val="90000"/>
              </a:lnSpc>
            </a:pPr>
            <a:r>
              <a:rPr lang="en-US" altLang="zh-CN" b="1" dirty="0">
                <a:ea typeface="SimSun" pitchFamily="2" charset="-122"/>
              </a:rPr>
              <a:t>D1:</a:t>
            </a:r>
            <a:r>
              <a:rPr lang="en-US" altLang="zh-CN" dirty="0">
                <a:ea typeface="SimSun" pitchFamily="2" charset="-122"/>
              </a:rPr>
              <a:t> removal of all nodal tissue within 3 cm of the primary tumor</a:t>
            </a:r>
          </a:p>
          <a:p>
            <a:pPr>
              <a:lnSpc>
                <a:spcPct val="90000"/>
              </a:lnSpc>
            </a:pPr>
            <a:r>
              <a:rPr lang="en-US" altLang="zh-CN" b="1" dirty="0">
                <a:ea typeface="SimSun" pitchFamily="2" charset="-122"/>
              </a:rPr>
              <a:t>D2:</a:t>
            </a:r>
            <a:r>
              <a:rPr lang="en-US" altLang="zh-CN" dirty="0">
                <a:ea typeface="SimSun" pitchFamily="2" charset="-122"/>
              </a:rPr>
              <a:t> D1 + removal of hepatic, splenic, celiac, and left gastric lymph nodes; </a:t>
            </a:r>
            <a:r>
              <a:rPr lang="en-US" altLang="zh-CN" sz="1800" dirty="0">
                <a:ea typeface="SimSun" pitchFamily="2" charset="-122"/>
              </a:rPr>
              <a:t>involves splenectomy and partial </a:t>
            </a:r>
            <a:r>
              <a:rPr lang="en-US" altLang="zh-CN" sz="1800" dirty="0" err="1">
                <a:ea typeface="SimSun" pitchFamily="2" charset="-122"/>
              </a:rPr>
              <a:t>pancreatectomy</a:t>
            </a:r>
            <a:r>
              <a:rPr lang="en-US" altLang="zh-CN" sz="1800" dirty="0">
                <a:ea typeface="SimSun" pitchFamily="2" charset="-122"/>
              </a:rPr>
              <a:t> to remove </a:t>
            </a:r>
            <a:r>
              <a:rPr lang="en-US" altLang="zh-CN" sz="1800" dirty="0" err="1">
                <a:ea typeface="SimSun" pitchFamily="2" charset="-122"/>
              </a:rPr>
              <a:t>parasplenic</a:t>
            </a:r>
            <a:r>
              <a:rPr lang="en-US" altLang="zh-CN" sz="1800" dirty="0">
                <a:ea typeface="SimSun" pitchFamily="2" charset="-122"/>
              </a:rPr>
              <a:t> and </a:t>
            </a:r>
            <a:r>
              <a:rPr lang="en-US" altLang="zh-CN" sz="1800" dirty="0" err="1">
                <a:ea typeface="SimSun" pitchFamily="2" charset="-122"/>
              </a:rPr>
              <a:t>parapancreatic</a:t>
            </a:r>
            <a:r>
              <a:rPr lang="en-US" altLang="zh-CN" sz="1800" dirty="0">
                <a:ea typeface="SimSun" pitchFamily="2" charset="-122"/>
              </a:rPr>
              <a:t> nodes when these are drainage sites of primary</a:t>
            </a:r>
          </a:p>
          <a:p>
            <a:pPr>
              <a:lnSpc>
                <a:spcPct val="90000"/>
              </a:lnSpc>
            </a:pPr>
            <a:r>
              <a:rPr lang="en-US" altLang="zh-CN" b="1" dirty="0">
                <a:ea typeface="SimSun" pitchFamily="2" charset="-122"/>
              </a:rPr>
              <a:t>D3:</a:t>
            </a:r>
            <a:r>
              <a:rPr lang="en-US" altLang="zh-CN" dirty="0">
                <a:ea typeface="SimSun" pitchFamily="2" charset="-122"/>
              </a:rPr>
              <a:t> D2 + removal of para-aortic nodes</a:t>
            </a:r>
          </a:p>
          <a:p>
            <a:pPr>
              <a:lnSpc>
                <a:spcPct val="90000"/>
              </a:lnSpc>
            </a:pPr>
            <a:endParaRPr lang="en-US" altLang="zh-CN" sz="1600" dirty="0">
              <a:ea typeface="SimSun" pitchFamily="2" charset="-122"/>
            </a:endParaRPr>
          </a:p>
          <a:p>
            <a:endParaRPr lang="en-US" dirty="0"/>
          </a:p>
        </p:txBody>
      </p:sp>
    </p:spTree>
    <p:extLst>
      <p:ext uri="{BB962C8B-B14F-4D97-AF65-F5344CB8AC3E}">
        <p14:creationId xmlns:p14="http://schemas.microsoft.com/office/powerpoint/2010/main" val="3248799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 Operations for gastric carcinoma"/>
          <p:cNvPicPr>
            <a:picLocks noGrp="1" noChangeAspect="1" noChangeArrowheads="1"/>
          </p:cNvPicPr>
          <p:nvPr>
            <p:ph idx="1"/>
          </p:nvPr>
        </p:nvPicPr>
        <p:blipFill>
          <a:blip r:embed="rId2"/>
          <a:srcRect/>
          <a:stretch>
            <a:fillRect/>
          </a:stretch>
        </p:blipFill>
        <p:spPr bwMode="auto">
          <a:xfrm>
            <a:off x="828140" y="452718"/>
            <a:ext cx="6711950" cy="3202559"/>
          </a:xfrm>
          <a:prstGeom prst="rect">
            <a:avLst/>
          </a:prstGeom>
          <a:noFill/>
          <a:ln w="9525">
            <a:noFill/>
            <a:miter lim="800000"/>
            <a:headEnd/>
            <a:tailEnd/>
          </a:ln>
        </p:spPr>
      </p:pic>
      <p:pic>
        <p:nvPicPr>
          <p:cNvPr id="5" name="Picture 5" descr=" Operations for gastric carcinoma"/>
          <p:cNvPicPr>
            <a:picLocks noChangeAspect="1" noChangeArrowheads="1"/>
          </p:cNvPicPr>
          <p:nvPr/>
        </p:nvPicPr>
        <p:blipFill>
          <a:blip r:embed="rId3"/>
          <a:srcRect/>
          <a:stretch>
            <a:fillRect/>
          </a:stretch>
        </p:blipFill>
        <p:spPr bwMode="auto">
          <a:xfrm>
            <a:off x="828140" y="3655277"/>
            <a:ext cx="6667500" cy="3181350"/>
          </a:xfrm>
          <a:prstGeom prst="rect">
            <a:avLst/>
          </a:prstGeom>
          <a:noFill/>
          <a:ln w="9525">
            <a:noFill/>
            <a:miter lim="800000"/>
            <a:headEnd/>
            <a:tailEnd/>
          </a:ln>
        </p:spPr>
      </p:pic>
    </p:spTree>
    <p:extLst>
      <p:ext uri="{BB962C8B-B14F-4D97-AF65-F5344CB8AC3E}">
        <p14:creationId xmlns:p14="http://schemas.microsoft.com/office/powerpoint/2010/main" val="3752363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5489575" cy="788035"/>
          </a:xfrm>
          <a:prstGeom prst="rect">
            <a:avLst/>
          </a:prstGeom>
        </p:spPr>
        <p:txBody>
          <a:bodyPr vert="horz" wrap="square" lIns="0" tIns="13335" rIns="0" bIns="0" rtlCol="0">
            <a:spAutoFit/>
          </a:bodyPr>
          <a:lstStyle/>
          <a:p>
            <a:pPr marL="12700">
              <a:lnSpc>
                <a:spcPct val="100000"/>
              </a:lnSpc>
              <a:spcBef>
                <a:spcPts val="105"/>
              </a:spcBef>
            </a:pPr>
            <a:r>
              <a:rPr sz="5000" b="0" spc="-215" dirty="0">
                <a:latin typeface="Trebuchet MS"/>
                <a:cs typeface="Trebuchet MS"/>
              </a:rPr>
              <a:t>Subtotal</a:t>
            </a:r>
            <a:r>
              <a:rPr sz="5000" b="0" spc="-450" dirty="0">
                <a:latin typeface="Trebuchet MS"/>
                <a:cs typeface="Trebuchet MS"/>
              </a:rPr>
              <a:t> </a:t>
            </a:r>
            <a:r>
              <a:rPr sz="5000" b="0" spc="-245" dirty="0">
                <a:latin typeface="Trebuchet MS"/>
                <a:cs typeface="Trebuchet MS"/>
              </a:rPr>
              <a:t>gastrectomy</a:t>
            </a:r>
            <a:endParaRPr sz="5000">
              <a:latin typeface="Trebuchet MS"/>
              <a:cs typeface="Trebuchet MS"/>
            </a:endParaRPr>
          </a:p>
        </p:txBody>
      </p:sp>
      <p:sp>
        <p:nvSpPr>
          <p:cNvPr id="3" name="object 3"/>
          <p:cNvSpPr txBox="1"/>
          <p:nvPr/>
        </p:nvSpPr>
        <p:spPr>
          <a:xfrm>
            <a:off x="535940" y="1956562"/>
            <a:ext cx="8074659" cy="2008505"/>
          </a:xfrm>
          <a:prstGeom prst="rect">
            <a:avLst/>
          </a:prstGeom>
        </p:spPr>
        <p:txBody>
          <a:bodyPr vert="horz" wrap="square" lIns="0" tIns="13335" rIns="0" bIns="0" rtlCol="0">
            <a:spAutoFit/>
          </a:bodyPr>
          <a:lstStyle/>
          <a:p>
            <a:pPr marL="286385" marR="5080" lvl="0" indent="-274320" algn="just" defTabSz="457200" rtl="0" eaLnBrk="1" fontAlgn="auto" latinLnBrk="0" hangingPunct="1">
              <a:lnSpc>
                <a:spcPct val="100000"/>
              </a:lnSpc>
              <a:spcBef>
                <a:spcPts val="105"/>
              </a:spcBef>
              <a:spcAft>
                <a:spcPts val="0"/>
              </a:spcAft>
              <a:buClrTx/>
              <a:buSzTx/>
              <a:buFontTx/>
              <a:buNone/>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tumours distally placed in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it </a:t>
            </a:r>
            <a:r>
              <a:rPr kumimoji="0" sz="2600" b="0" i="0" u="none" strike="noStrike" kern="1200" cap="none" spc="-90" normalizeH="0" baseline="0" noProof="0" dirty="0">
                <a:ln>
                  <a:noFill/>
                </a:ln>
                <a:solidFill>
                  <a:prstClr val="white"/>
                </a:solidFill>
                <a:effectLst/>
                <a:uLnTx/>
                <a:uFillTx/>
                <a:latin typeface="Times New Roman"/>
                <a:ea typeface="+mn-ea"/>
                <a:cs typeface="Times New Roman"/>
              </a:rPr>
              <a:t>seems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unnecessary to remove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whole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operation  is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very similar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total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gastrectomy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except that the most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proximal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part of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is preserved,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blood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supply being derived from the short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a:t>
            </a:r>
            <a:r>
              <a:rPr kumimoji="0" sz="2600" b="0" i="0" u="none" strike="noStrike" kern="1200" cap="none" spc="-114"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arteries.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565650" cy="788035"/>
          </a:xfrm>
          <a:prstGeom prst="rect">
            <a:avLst/>
          </a:prstGeom>
        </p:spPr>
        <p:txBody>
          <a:bodyPr vert="horz" wrap="square" lIns="0" tIns="13335" rIns="0" bIns="0" rtlCol="0">
            <a:spAutoFit/>
          </a:bodyPr>
          <a:lstStyle/>
          <a:p>
            <a:pPr marL="12700">
              <a:lnSpc>
                <a:spcPct val="100000"/>
              </a:lnSpc>
              <a:spcBef>
                <a:spcPts val="105"/>
              </a:spcBef>
            </a:pPr>
            <a:r>
              <a:rPr sz="5000" b="0" spc="-285" dirty="0">
                <a:latin typeface="Trebuchet MS"/>
                <a:cs typeface="Trebuchet MS"/>
              </a:rPr>
              <a:t>Palliative</a:t>
            </a:r>
            <a:r>
              <a:rPr sz="5000" b="0" spc="-425" dirty="0">
                <a:latin typeface="Trebuchet MS"/>
                <a:cs typeface="Trebuchet MS"/>
              </a:rPr>
              <a:t> </a:t>
            </a:r>
            <a:r>
              <a:rPr sz="5000" b="0" spc="-225" dirty="0">
                <a:latin typeface="Trebuchet MS"/>
                <a:cs typeface="Trebuchet MS"/>
              </a:rPr>
              <a:t>surgery:</a:t>
            </a:r>
            <a:endParaRPr sz="5000">
              <a:latin typeface="Trebuchet MS"/>
              <a:cs typeface="Trebuchet MS"/>
            </a:endParaRPr>
          </a:p>
        </p:txBody>
      </p:sp>
      <p:sp>
        <p:nvSpPr>
          <p:cNvPr id="3" name="object 3"/>
          <p:cNvSpPr txBox="1"/>
          <p:nvPr/>
        </p:nvSpPr>
        <p:spPr>
          <a:xfrm>
            <a:off x="535940" y="1956562"/>
            <a:ext cx="8072755" cy="2008505"/>
          </a:xfrm>
          <a:prstGeom prst="rect">
            <a:avLst/>
          </a:prstGeom>
        </p:spPr>
        <p:txBody>
          <a:bodyPr vert="horz" wrap="square" lIns="0" tIns="13335" rIns="0" bIns="0" rtlCol="0">
            <a:spAutoFit/>
          </a:bodyPr>
          <a:lstStyle/>
          <a:p>
            <a:pPr marL="287020" marR="5080" lvl="0" indent="-274320" algn="just" defTabSz="457200" rtl="0" eaLnBrk="1" fontAlgn="auto" latinLnBrk="0" hangingPunct="1">
              <a:lnSpc>
                <a:spcPct val="100000"/>
              </a:lnSpc>
              <a:spcBef>
                <a:spcPts val="105"/>
              </a:spcBef>
              <a:spcAft>
                <a:spcPts val="0"/>
              </a:spcAft>
              <a:buClr>
                <a:srgbClr val="0AD0D9"/>
              </a:buClr>
              <a:buSzPct val="90384"/>
              <a:buFont typeface="Wingdings"/>
              <a:buChar char=""/>
              <a:tabLst>
                <a:tab pos="29337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inoperable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resectable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tumours having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significant symptoms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either obstruction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bleeding,  palliative resection is appropriate.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gastrectomy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need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be radical and it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sufficient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remove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tumour 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reconstruct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gastrointestinal</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tract.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659" cy="2491067"/>
          </a:xfrm>
          <a:prstGeom prst="rect">
            <a:avLst/>
          </a:prstGeom>
        </p:spPr>
        <p:txBody>
          <a:bodyPr vert="horz" wrap="square" lIns="0" tIns="13335" rIns="0" bIns="0" rtlCol="0">
            <a:spAutoFit/>
          </a:bodyPr>
          <a:lstStyle/>
          <a:p>
            <a:pPr marL="287020" marR="5715" lvl="0" indent="-274320" algn="just" defTabSz="457200" rtl="0" eaLnBrk="1" fontAlgn="auto" latinLnBrk="0" hangingPunct="1">
              <a:lnSpc>
                <a:spcPct val="100000"/>
              </a:lnSpc>
              <a:spcBef>
                <a:spcPts val="105"/>
              </a:spcBef>
              <a:spcAft>
                <a:spcPts val="0"/>
              </a:spcAft>
              <a:buClr>
                <a:srgbClr val="0AD0D9"/>
              </a:buClr>
              <a:buSzPct val="90384"/>
              <a:buFont typeface="Wingdings"/>
              <a:buChar char=""/>
              <a:tabLst>
                <a:tab pos="29337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inoperable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non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resectable tumours  obstructing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distal stomach,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other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procedures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need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to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considered.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procedures</a:t>
            </a:r>
            <a:r>
              <a:rPr kumimoji="0" sz="2600" b="0" i="0" u="none" strike="noStrike" kern="1200" cap="none" spc="-9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include:</a:t>
            </a:r>
          </a:p>
          <a:p>
            <a:pPr marL="527685" marR="5715" lvl="0" indent="-514984" algn="just" defTabSz="457200" rtl="0" eaLnBrk="1" fontAlgn="auto" latinLnBrk="0" hangingPunct="1">
              <a:lnSpc>
                <a:spcPct val="100000"/>
              </a:lnSpc>
              <a:spcBef>
                <a:spcPts val="625"/>
              </a:spcBef>
              <a:spcAft>
                <a:spcPts val="0"/>
              </a:spcAft>
              <a:buClr>
                <a:srgbClr val="0AD0D9"/>
              </a:buClr>
              <a:buSzPct val="94230"/>
              <a:buFontTx/>
              <a:buAutoNum type="arabicPeriod"/>
              <a:tabLst>
                <a:tab pos="5283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Roux loop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wide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anastomosis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between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  stomach and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jejunum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a</a:t>
            </a: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n</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option,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even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though this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allow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stomach to empty</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well.</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2120" cy="2598788"/>
          </a:xfrm>
          <a:prstGeom prst="rect">
            <a:avLst/>
          </a:prstGeom>
        </p:spPr>
        <p:txBody>
          <a:bodyPr vert="horz" wrap="square" lIns="0" tIns="13335" rIns="0" bIns="0" rtlCol="0">
            <a:spAutoFit/>
          </a:bodyPr>
          <a:lstStyle/>
          <a:p>
            <a:pPr marL="527685" marR="5080" lvl="0" indent="-515620" algn="l" defTabSz="457200" rtl="0" eaLnBrk="1" fontAlgn="auto" latinLnBrk="0" hangingPunct="1">
              <a:lnSpc>
                <a:spcPct val="100000"/>
              </a:lnSpc>
              <a:spcBef>
                <a:spcPts val="105"/>
              </a:spcBef>
              <a:spcAft>
                <a:spcPts val="0"/>
              </a:spcAft>
              <a:buClrTx/>
              <a:buSzTx/>
              <a:buFontTx/>
              <a:buNone/>
              <a:tabLst>
                <a:tab pos="440690" algn="l"/>
              </a:tabLst>
              <a:defRPr/>
            </a:pPr>
            <a:r>
              <a:rPr kumimoji="0" lang="en-US" sz="2600" b="0" i="0" u="none" strike="noStrike" kern="1200" cap="none" spc="0" normalizeH="0" baseline="0" noProof="0" dirty="0">
                <a:ln>
                  <a:noFill/>
                </a:ln>
                <a:solidFill>
                  <a:prstClr val="white"/>
                </a:solidFill>
                <a:effectLst/>
                <a:uLnTx/>
                <a:uFillTx/>
                <a:latin typeface="Times New Roman"/>
                <a:ea typeface="+mn-ea"/>
                <a:cs typeface="Times New Roman"/>
              </a:rPr>
              <a:t>2</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exclusion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and oesophagojejunostomy is practiced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some</a:t>
            </a:r>
            <a:r>
              <a:rPr kumimoji="0" sz="2600" b="0" i="0" u="none" strike="noStrike" kern="1200" cap="none" spc="-4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surgeons.</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3800" b="0" i="0" u="none" strike="noStrike" kern="1200" cap="none" spc="0" normalizeH="0" baseline="0" noProof="0" dirty="0">
              <a:ln>
                <a:noFill/>
              </a:ln>
              <a:solidFill>
                <a:prstClr val="white"/>
              </a:solidFill>
              <a:effectLst/>
              <a:uLnTx/>
              <a:uFillTx/>
              <a:latin typeface="Times New Roman"/>
              <a:ea typeface="+mn-ea"/>
              <a:cs typeface="Times New Roman"/>
            </a:endParaRPr>
          </a:p>
          <a:p>
            <a:pPr marL="287020" marR="5080" lvl="0" indent="-274320" algn="just" defTabSz="457200" rtl="0" eaLnBrk="1" fontAlgn="auto" latinLnBrk="0" hangingPunct="1">
              <a:lnSpc>
                <a:spcPct val="100000"/>
              </a:lnSpc>
              <a:spcBef>
                <a:spcPts val="0"/>
              </a:spcBef>
              <a:spcAft>
                <a:spcPts val="0"/>
              </a:spcAft>
              <a:buClr>
                <a:srgbClr val="0AD0D9"/>
              </a:buClr>
              <a:buSzPct val="90384"/>
              <a:buFont typeface="Wingdings"/>
              <a:buChar char=""/>
              <a:tabLst>
                <a:tab pos="293370" algn="l"/>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inoperable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non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resectable tumours  situated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cardia, either palliative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intubation,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stenting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or another form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recanalisation can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a:t>
            </a:r>
            <a:r>
              <a:rPr kumimoji="0" sz="2600" b="0" i="0" u="none" strike="noStrike" kern="1200" cap="none" spc="-8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used.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5074920" cy="711835"/>
          </a:xfrm>
          <a:prstGeom prst="rect">
            <a:avLst/>
          </a:prstGeom>
        </p:spPr>
        <p:txBody>
          <a:bodyPr vert="horz" wrap="square" lIns="0" tIns="12700" rIns="0" bIns="0" rtlCol="0">
            <a:spAutoFit/>
          </a:bodyPr>
          <a:lstStyle/>
          <a:p>
            <a:pPr marL="12700">
              <a:lnSpc>
                <a:spcPct val="100000"/>
              </a:lnSpc>
              <a:spcBef>
                <a:spcPts val="100"/>
              </a:spcBef>
            </a:pPr>
            <a:r>
              <a:rPr sz="4500" b="0" spc="-170" dirty="0">
                <a:latin typeface="Trebuchet MS"/>
                <a:cs typeface="Trebuchet MS"/>
              </a:rPr>
              <a:t>Endoscopic</a:t>
            </a:r>
            <a:r>
              <a:rPr sz="4500" b="0" spc="-459" dirty="0">
                <a:latin typeface="Trebuchet MS"/>
                <a:cs typeface="Trebuchet MS"/>
              </a:rPr>
              <a:t> </a:t>
            </a:r>
            <a:r>
              <a:rPr sz="4500" b="0" spc="-215" dirty="0">
                <a:latin typeface="Trebuchet MS"/>
                <a:cs typeface="Trebuchet MS"/>
              </a:rPr>
              <a:t>resection:</a:t>
            </a:r>
            <a:endParaRPr sz="4500">
              <a:latin typeface="Trebuchet MS"/>
              <a:cs typeface="Trebuchet MS"/>
            </a:endParaRPr>
          </a:p>
        </p:txBody>
      </p:sp>
      <p:sp>
        <p:nvSpPr>
          <p:cNvPr id="3" name="object 3"/>
          <p:cNvSpPr txBox="1"/>
          <p:nvPr/>
        </p:nvSpPr>
        <p:spPr>
          <a:xfrm>
            <a:off x="535940" y="1956562"/>
            <a:ext cx="8074659" cy="4306570"/>
          </a:xfrm>
          <a:prstGeom prst="rect">
            <a:avLst/>
          </a:prstGeom>
        </p:spPr>
        <p:txBody>
          <a:bodyPr vert="horz" wrap="square" lIns="0" tIns="13335" rIns="0" bIns="0" rtlCol="0">
            <a:spAutoFit/>
          </a:bodyPr>
          <a:lstStyle/>
          <a:p>
            <a:pPr marL="286385" marR="5080" lvl="0" indent="-274320" algn="just" defTabSz="457200" rtl="0" eaLnBrk="1" fontAlgn="auto" latinLnBrk="0" hangingPunct="1">
              <a:lnSpc>
                <a:spcPct val="100000"/>
              </a:lnSpc>
              <a:spcBef>
                <a:spcPts val="105"/>
              </a:spcBef>
              <a:spcAft>
                <a:spcPts val="0"/>
              </a:spcAft>
              <a:buClrTx/>
              <a:buSzTx/>
              <a:buFontTx/>
              <a:buNone/>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has been demonstrated in some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centers that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some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early 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cancer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can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adequately treated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by </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an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endoscopic mucosal resection.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addition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laparoscopic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lymph node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sampling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considered in  selected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procedure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be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limited to  patients</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Tumors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less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than 2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cm in</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size</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Negative lymph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node</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sampling</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Confined to the mucosa on endoscopic</a:t>
            </a:r>
            <a:r>
              <a:rPr kumimoji="0" sz="2600" b="0" i="0" u="none" strike="noStrike" kern="1200" cap="none" spc="-1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ultrasonogrophy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Absence of other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a:t>
            </a:r>
            <a:r>
              <a:rPr kumimoji="0" sz="2600" b="0" i="0" u="none" strike="noStrike" kern="1200" cap="none" spc="-7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lesions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25450" y="796925"/>
            <a:ext cx="7859713" cy="358775"/>
          </a:xfrm>
        </p:spPr>
        <p:txBody>
          <a:bodyPr>
            <a:normAutofit fontScale="90000"/>
          </a:bodyPr>
          <a:lstStyle/>
          <a:p>
            <a:pPr eaLnBrk="1" fontAlgn="auto" hangingPunct="1">
              <a:spcAft>
                <a:spcPts val="0"/>
              </a:spcAft>
              <a:defRPr/>
            </a:pPr>
            <a:r>
              <a:rPr lang="de-DE" altLang="zh-CN">
                <a:ea typeface="SimSun" pitchFamily="2" charset="-122"/>
              </a:rPr>
              <a:t>Precancerous changes</a:t>
            </a:r>
            <a:r>
              <a:rPr lang="de-DE" altLang="ja-JP">
                <a:ea typeface="SimSun" pitchFamily="2" charset="-122"/>
              </a:rPr>
              <a:t/>
            </a:r>
            <a:br>
              <a:rPr lang="de-DE" altLang="ja-JP">
                <a:ea typeface="SimSun" pitchFamily="2" charset="-122"/>
              </a:rPr>
            </a:br>
            <a:r>
              <a:rPr lang="zh-CN" altLang="en-US">
                <a:ea typeface="SimSun" pitchFamily="2" charset="-122"/>
              </a:rPr>
              <a:t/>
            </a:r>
            <a:br>
              <a:rPr lang="zh-CN" altLang="en-US">
                <a:ea typeface="SimSun" pitchFamily="2" charset="-122"/>
              </a:rPr>
            </a:br>
            <a:endParaRPr lang="zh-CN" altLang="en-US">
              <a:ea typeface="SimSun" pitchFamily="2" charset="-122"/>
            </a:endParaRPr>
          </a:p>
        </p:txBody>
      </p:sp>
      <p:sp>
        <p:nvSpPr>
          <p:cNvPr id="75779" name="Rectangle 3"/>
          <p:cNvSpPr>
            <a:spLocks noGrp="1" noChangeArrowheads="1"/>
          </p:cNvSpPr>
          <p:nvPr>
            <p:ph idx="1"/>
          </p:nvPr>
        </p:nvSpPr>
        <p:spPr>
          <a:xfrm>
            <a:off x="304800" y="1295400"/>
            <a:ext cx="7404653" cy="4038600"/>
          </a:xfrm>
        </p:spPr>
        <p:txBody>
          <a:bodyPr/>
          <a:lstStyle/>
          <a:p>
            <a:pPr algn="l" rtl="0" eaLnBrk="1" hangingPunct="1"/>
            <a:r>
              <a:rPr lang="en-US" altLang="zh-CN" sz="3200" dirty="0">
                <a:solidFill>
                  <a:srgbClr val="0000FF"/>
                </a:solidFill>
                <a:latin typeface="SimSun" pitchFamily="2" charset="-122"/>
                <a:ea typeface="SimSun" pitchFamily="2" charset="-122"/>
              </a:rPr>
              <a:t>precancerous diseases</a:t>
            </a:r>
          </a:p>
          <a:p>
            <a:pPr lvl="1" algn="l" rtl="0" eaLnBrk="1" hangingPunct="1"/>
            <a:r>
              <a:rPr lang="en-US" altLang="zh-CN" dirty="0">
                <a:solidFill>
                  <a:schemeClr val="tx1"/>
                </a:solidFill>
                <a:ea typeface="SimSun" pitchFamily="2" charset="-122"/>
              </a:rPr>
              <a:t>  </a:t>
            </a:r>
            <a:r>
              <a:rPr kumimoji="1" lang="en-US" altLang="zh-CN" sz="2200" dirty="0">
                <a:solidFill>
                  <a:schemeClr val="tx1"/>
                </a:solidFill>
                <a:ea typeface="SimSun" pitchFamily="2" charset="-122"/>
              </a:rPr>
              <a:t>chronic atrophic gastritis (M.C precursor)</a:t>
            </a:r>
          </a:p>
          <a:p>
            <a:pPr lvl="1" algn="l" rtl="0" eaLnBrk="1" hangingPunct="1"/>
            <a:r>
              <a:rPr kumimoji="1" lang="en-US" altLang="zh-CN" sz="2200" dirty="0">
                <a:solidFill>
                  <a:schemeClr val="tx1"/>
                </a:solidFill>
                <a:ea typeface="SimSun" pitchFamily="2" charset="-122"/>
              </a:rPr>
              <a:t>  gastric ulcer</a:t>
            </a:r>
          </a:p>
          <a:p>
            <a:pPr lvl="1" algn="l" rtl="0" eaLnBrk="1" hangingPunct="1"/>
            <a:r>
              <a:rPr kumimoji="1" lang="en-US" altLang="zh-CN" sz="2200" dirty="0">
                <a:solidFill>
                  <a:schemeClr val="tx1"/>
                </a:solidFill>
                <a:ea typeface="SimSun" pitchFamily="2" charset="-122"/>
              </a:rPr>
              <a:t>  gastric polyps</a:t>
            </a:r>
          </a:p>
          <a:p>
            <a:pPr lvl="1" algn="l" rtl="0" eaLnBrk="1" hangingPunct="1"/>
            <a:r>
              <a:rPr kumimoji="1" lang="en-US" altLang="zh-CN" sz="2200" dirty="0">
                <a:solidFill>
                  <a:schemeClr val="tx1"/>
                </a:solidFill>
                <a:ea typeface="SimSun" pitchFamily="2" charset="-122"/>
              </a:rPr>
              <a:t>  gastric remnant</a:t>
            </a:r>
            <a:r>
              <a:rPr kumimoji="1" lang="en-US" altLang="zh-CN" sz="2200" dirty="0">
                <a:solidFill>
                  <a:schemeClr val="tx1"/>
                </a:solidFill>
                <a:latin typeface="Times New Roman" pitchFamily="18" charset="0"/>
                <a:ea typeface="SimSun" pitchFamily="2" charset="-122"/>
              </a:rPr>
              <a:t> </a:t>
            </a:r>
            <a:r>
              <a:rPr lang="en-US" altLang="zh-CN" dirty="0">
                <a:ea typeface="SimSun" pitchFamily="2" charset="-122"/>
              </a:rPr>
              <a:t> </a:t>
            </a:r>
          </a:p>
          <a:p>
            <a:pPr lvl="1" algn="l" rtl="0" eaLnBrk="1" hangingPunct="1"/>
            <a:r>
              <a:rPr lang="en-US" dirty="0">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Ménétrier's</a:t>
            </a:r>
            <a:r>
              <a:rPr lang="en-US" dirty="0">
                <a:solidFill>
                  <a:schemeClr val="tx1"/>
                </a:solidFill>
                <a:latin typeface="Times New Roman" pitchFamily="18" charset="0"/>
                <a:cs typeface="Times New Roman" pitchFamily="18" charset="0"/>
              </a:rPr>
              <a:t> disease</a:t>
            </a:r>
            <a:endParaRPr lang="en-US" altLang="zh-CN" dirty="0">
              <a:solidFill>
                <a:schemeClr val="tx1"/>
              </a:solidFill>
              <a:ea typeface="SimSun" pitchFamily="2" charset="-122"/>
            </a:endParaRPr>
          </a:p>
          <a:p>
            <a:pPr algn="l" rtl="0" eaLnBrk="1" hangingPunct="1"/>
            <a:r>
              <a:rPr lang="en-US" altLang="zh-CN" sz="3200" dirty="0">
                <a:solidFill>
                  <a:srgbClr val="0000FF"/>
                </a:solidFill>
                <a:latin typeface="SimSun" pitchFamily="2" charset="-122"/>
                <a:ea typeface="SimSun" pitchFamily="2" charset="-122"/>
              </a:rPr>
              <a:t>precancerous lesion</a:t>
            </a:r>
          </a:p>
          <a:p>
            <a:pPr lvl="1" algn="l" rtl="0" eaLnBrk="1" hangingPunct="1"/>
            <a:r>
              <a:rPr lang="en-US" altLang="zh-CN" dirty="0">
                <a:solidFill>
                  <a:schemeClr val="tx1"/>
                </a:solidFill>
                <a:ea typeface="SimSun" pitchFamily="2" charset="-122"/>
              </a:rPr>
              <a:t>  </a:t>
            </a:r>
            <a:r>
              <a:rPr kumimoji="1" lang="en-US" altLang="zh-CN" sz="2200" dirty="0">
                <a:solidFill>
                  <a:schemeClr val="tx1"/>
                </a:solidFill>
                <a:ea typeface="SimSun" pitchFamily="2" charset="-122"/>
              </a:rPr>
              <a:t>atypical hyperplasia </a:t>
            </a:r>
          </a:p>
          <a:p>
            <a:pPr algn="l" rtl="0" eaLnBrk="1" hangingPunct="1"/>
            <a:endParaRPr kumimoji="1" lang="zh-CN" altLang="en-US" sz="2400" dirty="0">
              <a:ea typeface="SimSun" pitchFamily="2" charset="-122"/>
            </a:endParaRPr>
          </a:p>
        </p:txBody>
      </p:sp>
      <p:pic>
        <p:nvPicPr>
          <p:cNvPr id="75780" name="Picture 2"/>
          <p:cNvPicPr>
            <a:picLocks noChangeAspect="1" noChangeArrowheads="1"/>
          </p:cNvPicPr>
          <p:nvPr/>
        </p:nvPicPr>
        <p:blipFill>
          <a:blip r:embed="rId2"/>
          <a:srcRect/>
          <a:stretch>
            <a:fillRect/>
          </a:stretch>
        </p:blipFill>
        <p:spPr bwMode="auto">
          <a:xfrm>
            <a:off x="5410200" y="2254624"/>
            <a:ext cx="3429000" cy="416858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6420485" cy="711835"/>
          </a:xfrm>
          <a:prstGeom prst="rect">
            <a:avLst/>
          </a:prstGeom>
        </p:spPr>
        <p:txBody>
          <a:bodyPr vert="horz" wrap="square" lIns="0" tIns="12700" rIns="0" bIns="0" rtlCol="0">
            <a:spAutoFit/>
          </a:bodyPr>
          <a:lstStyle/>
          <a:p>
            <a:pPr marL="12700">
              <a:lnSpc>
                <a:spcPct val="100000"/>
              </a:lnSpc>
              <a:spcBef>
                <a:spcPts val="100"/>
              </a:spcBef>
            </a:pPr>
            <a:r>
              <a:rPr sz="4500" b="0" spc="-170" dirty="0">
                <a:latin typeface="Trebuchet MS"/>
                <a:cs typeface="Trebuchet MS"/>
              </a:rPr>
              <a:t>Other </a:t>
            </a:r>
            <a:r>
              <a:rPr sz="4500" b="0" spc="-225" dirty="0">
                <a:latin typeface="Trebuchet MS"/>
                <a:cs typeface="Trebuchet MS"/>
              </a:rPr>
              <a:t>treatment</a:t>
            </a:r>
            <a:r>
              <a:rPr sz="4500" b="0" spc="-575" dirty="0">
                <a:latin typeface="Trebuchet MS"/>
                <a:cs typeface="Trebuchet MS"/>
              </a:rPr>
              <a:t> </a:t>
            </a:r>
            <a:r>
              <a:rPr sz="4500" b="0" spc="-190" dirty="0">
                <a:latin typeface="Trebuchet MS"/>
                <a:cs typeface="Trebuchet MS"/>
              </a:rPr>
              <a:t>modalities</a:t>
            </a:r>
            <a:endParaRPr sz="4500">
              <a:latin typeface="Trebuchet MS"/>
              <a:cs typeface="Trebuchet MS"/>
            </a:endParaRPr>
          </a:p>
        </p:txBody>
      </p:sp>
      <p:sp>
        <p:nvSpPr>
          <p:cNvPr id="3" name="object 3"/>
          <p:cNvSpPr txBox="1"/>
          <p:nvPr/>
        </p:nvSpPr>
        <p:spPr>
          <a:xfrm>
            <a:off x="535940" y="1956562"/>
            <a:ext cx="8074659" cy="3752215"/>
          </a:xfrm>
          <a:prstGeom prst="rect">
            <a:avLst/>
          </a:prstGeom>
        </p:spPr>
        <p:txBody>
          <a:bodyPr vert="horz" wrap="square" lIns="0" tIns="13335" rIns="0" bIns="0" rtlCol="0">
            <a:spAutoFit/>
          </a:bodyPr>
          <a:lstStyle/>
          <a:p>
            <a:pPr marL="286385" marR="5080" lvl="0" indent="-274320" algn="just" defTabSz="457200" rtl="0" eaLnBrk="1" fontAlgn="auto" latinLnBrk="0" hangingPunct="1">
              <a:lnSpc>
                <a:spcPct val="100000"/>
              </a:lnSpc>
              <a:spcBef>
                <a:spcPts val="105"/>
              </a:spcBef>
              <a:spcAft>
                <a:spcPts val="0"/>
              </a:spcAft>
              <a:buClrTx/>
              <a:buSzTx/>
              <a:buFontTx/>
              <a:buNone/>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In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with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advanced 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cancer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where radical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surgery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not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curative, radiotherapy and chemotherapy  may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used.</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92735" marR="0" lvl="0" indent="-280035" algn="l" defTabSz="457200" rtl="0" eaLnBrk="1" fontAlgn="auto" latinLnBrk="0" hangingPunct="1">
              <a:lnSpc>
                <a:spcPct val="100000"/>
              </a:lnSpc>
              <a:spcBef>
                <a:spcPts val="625"/>
              </a:spcBef>
              <a:spcAft>
                <a:spcPts val="0"/>
              </a:spcAft>
              <a:buClr>
                <a:srgbClr val="0AD0D9"/>
              </a:buClr>
              <a:buSzPct val="90384"/>
              <a:buFont typeface="Wingdings"/>
              <a:buChar char=""/>
              <a:tabLst>
                <a:tab pos="29337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Radiotherapy:</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6385" marR="5080" lvl="0" indent="-274320" algn="just" defTabSz="457200" rtl="0" eaLnBrk="1" fontAlgn="auto" latinLnBrk="0" hangingPunct="1">
              <a:lnSpc>
                <a:spcPct val="100000"/>
              </a:lnSpc>
              <a:spcBef>
                <a:spcPts val="625"/>
              </a:spcBef>
              <a:spcAft>
                <a:spcPts val="0"/>
              </a:spcAft>
              <a:buClrTx/>
              <a:buSzTx/>
              <a:buFontTx/>
              <a:buNone/>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use is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controversial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there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are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number </a:t>
            </a:r>
            <a:r>
              <a:rPr kumimoji="0" sz="2600" b="0" i="0" u="none" strike="noStrike" kern="1200" cap="none" spc="-415"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radiosensitive tissues in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region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the gastric bed,  which limits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dose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that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can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be given. </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However,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may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have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role in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palliative treatment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painful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bony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metastases.</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877542"/>
            <a:ext cx="8074025" cy="2647520"/>
          </a:xfrm>
          <a:prstGeom prst="rect">
            <a:avLst/>
          </a:prstGeom>
        </p:spPr>
        <p:txBody>
          <a:bodyPr vert="horz" wrap="square" lIns="0" tIns="92075" rIns="0" bIns="0" rtlCol="0">
            <a:spAutoFit/>
          </a:bodyPr>
          <a:lstStyle/>
          <a:p>
            <a:pPr marL="292735" marR="0" lvl="0" indent="-280035" algn="l" defTabSz="457200" rtl="0" eaLnBrk="1" fontAlgn="auto" latinLnBrk="0" hangingPunct="1">
              <a:lnSpc>
                <a:spcPct val="100000"/>
              </a:lnSpc>
              <a:spcBef>
                <a:spcPts val="725"/>
              </a:spcBef>
              <a:spcAft>
                <a:spcPts val="0"/>
              </a:spcAft>
              <a:buClr>
                <a:srgbClr val="0AD0D9"/>
              </a:buClr>
              <a:buSzPct val="90384"/>
              <a:buFont typeface="Wingdings"/>
              <a:buChar char=""/>
              <a:tabLst>
                <a:tab pos="29337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Chemotherapy:</a:t>
            </a:r>
          </a:p>
          <a:p>
            <a:pPr marL="286385" marR="5080" lvl="0" indent="54610" algn="just" defTabSz="457200" rtl="0" eaLnBrk="1" fontAlgn="auto" latinLnBrk="0" hangingPunct="1">
              <a:lnSpc>
                <a:spcPct val="100000"/>
              </a:lnSpc>
              <a:spcBef>
                <a:spcPts val="625"/>
              </a:spcBef>
              <a:spcAft>
                <a:spcPts val="0"/>
              </a:spcAft>
              <a:buClrTx/>
              <a:buSzTx/>
              <a:buFontTx/>
              <a:buNone/>
              <a:tabLst/>
              <a:defRPr/>
            </a:pP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Gastric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cancer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may respond well to combination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cytotoxic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chemotherapy and neoadjuvant chemotherapy improves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outcome following</a:t>
            </a:r>
            <a:r>
              <a:rPr kumimoji="0" sz="2600" b="0" i="0" u="none" strike="noStrike" kern="1200" cap="none" spc="-4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surgery.</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a:p>
            <a:pPr marL="286385" marR="5080" lvl="0" indent="-274320" algn="just" defTabSz="457200" rtl="0" eaLnBrk="1" fontAlgn="auto" latinLnBrk="0" hangingPunct="1">
              <a:lnSpc>
                <a:spcPct val="100000"/>
              </a:lnSpc>
              <a:spcBef>
                <a:spcPts val="630"/>
              </a:spcBef>
              <a:spcAft>
                <a:spcPts val="0"/>
              </a:spcAft>
              <a:buClrTx/>
              <a:buSzTx/>
              <a:buFontTx/>
              <a:buNone/>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operable tumours, patients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should  </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receive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chemotherapy before </a:t>
            </a:r>
            <a:r>
              <a:rPr kumimoji="0" sz="2600" b="0" i="0" u="none" strike="noStrike" kern="1200" cap="none" spc="-30" normalizeH="0" baseline="0" noProof="0" dirty="0">
                <a:ln>
                  <a:noFill/>
                </a:ln>
                <a:solidFill>
                  <a:prstClr val="white"/>
                </a:solidFill>
                <a:effectLst/>
                <a:uLnTx/>
                <a:uFillTx/>
                <a:latin typeface="Times New Roman"/>
                <a:ea typeface="+mn-ea"/>
                <a:cs typeface="Times New Roman"/>
              </a:rPr>
              <a:t>surgery</a:t>
            </a:r>
            <a:r>
              <a:rPr kumimoji="0" lang="en-US" sz="2600" b="0" i="0" u="none" strike="noStrike" kern="1200" cap="none" spc="-30" normalizeH="0" baseline="0" noProof="0" dirty="0">
                <a:ln>
                  <a:noFill/>
                </a:ln>
                <a:solidFill>
                  <a:prstClr val="white"/>
                </a:solidFill>
                <a:effectLst/>
                <a:uLnTx/>
                <a:uFillTx/>
                <a:latin typeface="Times New Roman"/>
                <a:ea typeface="+mn-ea"/>
                <a:cs typeface="Times New Roman"/>
              </a:rPr>
              <a:t> (</a:t>
            </a:r>
            <a:r>
              <a:rPr kumimoji="0" lang="en-US" sz="2600" b="0" i="0" u="none" strike="noStrike" kern="1200" cap="none" spc="-30" normalizeH="0" baseline="0" noProof="0" dirty="0" err="1">
                <a:ln>
                  <a:noFill/>
                </a:ln>
                <a:solidFill>
                  <a:prstClr val="white"/>
                </a:solidFill>
                <a:effectLst/>
                <a:uLnTx/>
                <a:uFillTx/>
                <a:latin typeface="Times New Roman"/>
                <a:ea typeface="+mn-ea"/>
                <a:cs typeface="Times New Roman"/>
              </a:rPr>
              <a:t>neoadjuvant</a:t>
            </a:r>
            <a:r>
              <a:rPr kumimoji="0" lang="en-US" sz="2600" b="0" i="0" u="none" strike="noStrike" kern="1200" cap="none" spc="-30" normalizeH="0" baseline="0" noProof="0" dirty="0">
                <a:ln>
                  <a:noFill/>
                </a:ln>
                <a:solidFill>
                  <a:prstClr val="white"/>
                </a:solidFill>
                <a:effectLst/>
                <a:uLnTx/>
                <a:uFillTx/>
                <a:latin typeface="Times New Roman"/>
                <a:ea typeface="+mn-ea"/>
                <a:cs typeface="Times New Roman"/>
              </a:rPr>
              <a:t> therapy)</a:t>
            </a:r>
            <a:endParaRPr kumimoji="0" sz="2600" b="0"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6519545" cy="422275"/>
          </a:xfrm>
          <a:prstGeom prst="rect">
            <a:avLst/>
          </a:prstGeom>
        </p:spPr>
        <p:txBody>
          <a:bodyPr vert="horz" wrap="square" lIns="0" tIns="13335" rIns="0" bIns="0" rtlCol="0">
            <a:spAutoFit/>
          </a:bodyPr>
          <a:lstStyle/>
          <a:p>
            <a:pPr marL="292735" marR="0" lvl="0" indent="-280035" algn="l" defTabSz="457200" rtl="0" eaLnBrk="1" fontAlgn="auto" latinLnBrk="0" hangingPunct="1">
              <a:lnSpc>
                <a:spcPct val="100000"/>
              </a:lnSpc>
              <a:spcBef>
                <a:spcPts val="105"/>
              </a:spcBef>
              <a:spcAft>
                <a:spcPts val="0"/>
              </a:spcAft>
              <a:buClr>
                <a:srgbClr val="0AD0D9"/>
              </a:buClr>
              <a:buSzPct val="90384"/>
              <a:buFont typeface="Wingdings"/>
              <a:buChar char=""/>
              <a:tabLst>
                <a:tab pos="293370"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Pattern of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relapse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following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surgical</a:t>
            </a:r>
            <a:r>
              <a:rPr kumimoji="0" sz="2600" b="0" i="0" u="none" strike="noStrike" kern="1200" cap="none" spc="-10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treatment:</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object 4"/>
          <p:cNvSpPr txBox="1"/>
          <p:nvPr/>
        </p:nvSpPr>
        <p:spPr>
          <a:xfrm>
            <a:off x="535940" y="2432431"/>
            <a:ext cx="6943725" cy="422275"/>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tab pos="1030605" algn="l"/>
                <a:tab pos="1902460" algn="l"/>
                <a:tab pos="3288029" algn="l"/>
                <a:tab pos="3975100" algn="l"/>
                <a:tab pos="4481195" algn="l"/>
                <a:tab pos="5645785" algn="l"/>
              </a:tabLst>
              <a:defRPr/>
            </a:pPr>
            <a:r>
              <a:rPr kumimoji="0" sz="2450" b="0" i="0" u="none" strike="noStrike" kern="1200" cap="none" spc="-625" normalizeH="0" baseline="0" noProof="0" dirty="0">
                <a:ln>
                  <a:noFill/>
                </a:ln>
                <a:solidFill>
                  <a:srgbClr val="0AD0D9"/>
                </a:solidFill>
                <a:effectLst/>
                <a:uLnTx/>
                <a:uFillTx/>
                <a:latin typeface="Arial"/>
                <a:ea typeface="+mn-ea"/>
                <a:cs typeface="Arial"/>
              </a:rPr>
              <a:t></a:t>
            </a:r>
            <a:r>
              <a:rPr kumimoji="0" sz="2450" b="0" i="0" u="none" strike="noStrike" kern="1200" cap="none" spc="105" normalizeH="0" baseline="0" noProof="0" dirty="0">
                <a:ln>
                  <a:noFill/>
                </a:ln>
                <a:solidFill>
                  <a:srgbClr val="0AD0D9"/>
                </a:solidFill>
                <a:effectLst/>
                <a:uLnTx/>
                <a:uFillTx/>
                <a:latin typeface="Arial"/>
                <a:ea typeface="+mn-ea"/>
                <a:cs typeface="Arial"/>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The	</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ost	co</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on	s</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f	re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l</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apse	follow</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ng</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object 5"/>
          <p:cNvSpPr txBox="1"/>
          <p:nvPr/>
        </p:nvSpPr>
        <p:spPr>
          <a:xfrm>
            <a:off x="7686293" y="2432431"/>
            <a:ext cx="921385" cy="422275"/>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d</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c</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al</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6" name="object 6"/>
          <p:cNvSpPr txBox="1"/>
          <p:nvPr/>
        </p:nvSpPr>
        <p:spPr>
          <a:xfrm>
            <a:off x="535940" y="2828670"/>
            <a:ext cx="8074659" cy="2562225"/>
          </a:xfrm>
          <a:prstGeom prst="rect">
            <a:avLst/>
          </a:prstGeom>
        </p:spPr>
        <p:txBody>
          <a:bodyPr vert="horz" wrap="square" lIns="0" tIns="13335" rIns="0" bIns="0" rtlCol="0">
            <a:spAutoFit/>
          </a:bodyPr>
          <a:lstStyle/>
          <a:p>
            <a:pPr marL="286385" marR="7620" lvl="0" indent="0" algn="l" defTabSz="457200" rtl="0" eaLnBrk="1" fontAlgn="auto" latinLnBrk="0" hangingPunct="1">
              <a:lnSpc>
                <a:spcPct val="100000"/>
              </a:lnSpc>
              <a:spcBef>
                <a:spcPts val="105"/>
              </a:spcBef>
              <a:spcAft>
                <a:spcPts val="0"/>
              </a:spcAft>
              <a:buClrTx/>
              <a:buSzTx/>
              <a:buFontTx/>
              <a:buNone/>
              <a:tabLst>
                <a:tab pos="2176780" algn="l"/>
                <a:tab pos="2672080" algn="l"/>
                <a:tab pos="3352165" algn="l"/>
                <a:tab pos="4508500" algn="l"/>
                <a:tab pos="5344160" algn="l"/>
                <a:tab pos="6095365" algn="l"/>
                <a:tab pos="6628765"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gast</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c</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to</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y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i</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	the	gast</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ic	b</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	due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	inad</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qua</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  extirpation of the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primary</a:t>
            </a:r>
            <a:r>
              <a:rPr kumimoji="0" sz="2600" b="0" i="0" u="none" strike="noStrike" kern="1200" cap="none" spc="-6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tumor.</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8255"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 pos="2039620" algn="l"/>
                <a:tab pos="2964815" algn="l"/>
                <a:tab pos="4649470" algn="l"/>
                <a:tab pos="5720715" algn="l"/>
                <a:tab pos="6645909" algn="l"/>
              </a:tabLst>
              <a:defRPr/>
            </a:pPr>
            <a:r>
              <a:rPr kumimoji="0" sz="2600" b="0" i="0" u="none" strike="noStrike" kern="1200" cap="none" spc="-105" normalizeH="0" baseline="0" noProof="0" dirty="0">
                <a:ln>
                  <a:noFill/>
                </a:ln>
                <a:solidFill>
                  <a:prstClr val="white"/>
                </a:solidFill>
                <a:effectLst/>
                <a:uLnTx/>
                <a:uFillTx/>
                <a:latin typeface="Times New Roman"/>
                <a:ea typeface="+mn-ea"/>
                <a:cs typeface="Times New Roman"/>
              </a:rPr>
              <a:t>W</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ide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p</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r</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	nodal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s,	dis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ant	nodal	</a:t>
            </a:r>
            <a:r>
              <a:rPr kumimoji="0" sz="2600" b="0" i="0" u="none" strike="noStrike" kern="1200" cap="none" spc="-10"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as</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es  and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 metastases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are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all</a:t>
            </a:r>
            <a:r>
              <a:rPr kumimoji="0" sz="2600" b="0" i="0" u="none" strike="noStrike" kern="1200" cap="none" spc="-25" normalizeH="0" baseline="0" noProof="0" dirty="0">
                <a:ln>
                  <a:noFill/>
                </a:ln>
                <a:solidFill>
                  <a:prstClr val="white"/>
                </a:solidFill>
                <a:effectLst/>
                <a:uLnTx/>
                <a:uFillTx/>
                <a:latin typeface="Times New Roman"/>
                <a:ea typeface="+mn-ea"/>
                <a:cs typeface="Times New Roman"/>
              </a:rPr>
              <a:t>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common.</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a:p>
            <a:pPr marL="287020" marR="5080" lvl="0" indent="-274320" algn="l" defTabSz="457200" rtl="0" eaLnBrk="1" fontAlgn="auto" latinLnBrk="0" hangingPunct="1">
              <a:lnSpc>
                <a:spcPct val="100000"/>
              </a:lnSpc>
              <a:spcBef>
                <a:spcPts val="625"/>
              </a:spcBef>
              <a:spcAft>
                <a:spcPts val="0"/>
              </a:spcAft>
              <a:buClr>
                <a:srgbClr val="0AD0D9"/>
              </a:buClr>
              <a:buSzPct val="94230"/>
              <a:buFont typeface="Arial"/>
              <a:buChar char=""/>
              <a:tabLst>
                <a:tab pos="287020" algn="l"/>
                <a:tab pos="2360930" algn="l"/>
                <a:tab pos="2783840" algn="l"/>
                <a:tab pos="3350260" algn="l"/>
                <a:tab pos="4103370" algn="l"/>
                <a:tab pos="4743450" algn="l"/>
                <a:tab pos="5679440" algn="l"/>
                <a:tab pos="6430645" algn="l"/>
                <a:tab pos="7456805" algn="l"/>
              </a:tabLst>
              <a:defRPr/>
            </a:pP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Dis</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s</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m</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inati</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o</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n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o	the	lung	a</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n</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d	bones	only	oc</a:t>
            </a:r>
            <a:r>
              <a:rPr kumimoji="0" sz="2600" b="0" i="0" u="none" strike="noStrike" kern="1200" cap="none" spc="-20" normalizeH="0" baseline="0" noProof="0" dirty="0">
                <a:ln>
                  <a:noFill/>
                </a:ln>
                <a:solidFill>
                  <a:prstClr val="white"/>
                </a:solidFill>
                <a:effectLst/>
                <a:uLnTx/>
                <a:uFillTx/>
                <a:latin typeface="Times New Roman"/>
                <a:ea typeface="+mn-ea"/>
                <a:cs typeface="Times New Roman"/>
              </a:rPr>
              <a:t>c</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urs	af</a:t>
            </a:r>
            <a:r>
              <a:rPr kumimoji="0" sz="2600" b="0" i="0" u="none" strike="noStrike" kern="1200" cap="none" spc="-15" normalizeH="0" baseline="0" noProof="0" dirty="0">
                <a:ln>
                  <a:noFill/>
                </a:ln>
                <a:solidFill>
                  <a:prstClr val="white"/>
                </a:solidFill>
                <a:effectLst/>
                <a:uLnTx/>
                <a:uFillTx/>
                <a:latin typeface="Times New Roman"/>
                <a:ea typeface="+mn-ea"/>
                <a:cs typeface="Times New Roman"/>
              </a:rPr>
              <a:t>t</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er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liver metastases </a:t>
            </a:r>
            <a:r>
              <a:rPr kumimoji="0" sz="2600" b="0" i="0" u="none" strike="noStrike" kern="1200" cap="none" spc="0" normalizeH="0" baseline="0" noProof="0" dirty="0">
                <a:ln>
                  <a:noFill/>
                </a:ln>
                <a:solidFill>
                  <a:prstClr val="white"/>
                </a:solidFill>
                <a:effectLst/>
                <a:uLnTx/>
                <a:uFillTx/>
                <a:latin typeface="Times New Roman"/>
                <a:ea typeface="+mn-ea"/>
                <a:cs typeface="Times New Roman"/>
              </a:rPr>
              <a:t>are </a:t>
            </a:r>
            <a:r>
              <a:rPr kumimoji="0" sz="2600" b="0" i="0" u="none" strike="noStrike" kern="1200" cap="none" spc="-5" normalizeH="0" baseline="0" noProof="0" dirty="0">
                <a:ln>
                  <a:noFill/>
                </a:ln>
                <a:solidFill>
                  <a:prstClr val="white"/>
                </a:solidFill>
                <a:effectLst/>
                <a:uLnTx/>
                <a:uFillTx/>
                <a:latin typeface="Times New Roman"/>
                <a:ea typeface="+mn-ea"/>
                <a:cs typeface="Times New Roman"/>
              </a:rPr>
              <a:t>already established.</a:t>
            </a:r>
            <a:endParaRPr kumimoji="0" sz="2600" b="0" i="0" u="none" strike="noStrike" kern="1200" cap="none" spc="0" normalizeH="0" baseline="0" noProof="0">
              <a:ln>
                <a:noFill/>
              </a:ln>
              <a:solidFill>
                <a:prstClr val="white"/>
              </a:solidFill>
              <a:effectLst/>
              <a:uLnTx/>
              <a:uFillTx/>
              <a:latin typeface="Times New Roman"/>
              <a:ea typeface="+mn-ea"/>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418372" y="1312380"/>
            <a:ext cx="5631656" cy="528991"/>
          </a:xfrm>
          <a:prstGeom prst="rect">
            <a:avLst/>
          </a:prstGeom>
        </p:spPr>
        <p:txBody>
          <a:bodyPr vert="horz" wrap="square" lIns="0" tIns="9525" rIns="0" bIns="0" rtlCol="0" anchor="ctr">
            <a:spAutoFit/>
          </a:bodyPr>
          <a:lstStyle/>
          <a:p>
            <a:pPr marL="9525">
              <a:lnSpc>
                <a:spcPct val="100000"/>
              </a:lnSpc>
              <a:spcBef>
                <a:spcPts val="75"/>
              </a:spcBef>
            </a:pPr>
            <a:r>
              <a:rPr sz="3375" spc="-113" dirty="0">
                <a:latin typeface="Trebuchet MS"/>
                <a:cs typeface="Trebuchet MS"/>
              </a:rPr>
              <a:t>Outlook </a:t>
            </a:r>
            <a:r>
              <a:rPr sz="3375" spc="-191" dirty="0">
                <a:latin typeface="Trebuchet MS"/>
                <a:cs typeface="Trebuchet MS"/>
              </a:rPr>
              <a:t>after </a:t>
            </a:r>
            <a:r>
              <a:rPr sz="3375" spc="-158" dirty="0">
                <a:latin typeface="Trebuchet MS"/>
                <a:cs typeface="Trebuchet MS"/>
              </a:rPr>
              <a:t>surgical</a:t>
            </a:r>
            <a:r>
              <a:rPr sz="3375" spc="-491" dirty="0">
                <a:latin typeface="Trebuchet MS"/>
                <a:cs typeface="Trebuchet MS"/>
              </a:rPr>
              <a:t> </a:t>
            </a:r>
            <a:r>
              <a:rPr sz="3375" spc="-169" dirty="0">
                <a:latin typeface="Trebuchet MS"/>
                <a:cs typeface="Trebuchet MS"/>
              </a:rPr>
              <a:t>treatment</a:t>
            </a:r>
            <a:endParaRPr sz="3375" dirty="0">
              <a:latin typeface="Trebuchet MS"/>
              <a:cs typeface="Trebuchet MS"/>
            </a:endParaRPr>
          </a:p>
        </p:txBody>
      </p:sp>
      <p:graphicFrame>
        <p:nvGraphicFramePr>
          <p:cNvPr id="8" name="object 4"/>
          <p:cNvGraphicFramePr>
            <a:graphicFrameLocks noGrp="1"/>
          </p:cNvGraphicFramePr>
          <p:nvPr/>
        </p:nvGraphicFramePr>
        <p:xfrm>
          <a:off x="1578596" y="2331208"/>
          <a:ext cx="5311208" cy="2077871"/>
        </p:xfrm>
        <a:graphic>
          <a:graphicData uri="http://schemas.openxmlformats.org/drawingml/2006/table">
            <a:tbl>
              <a:tblPr firstRow="1" bandRow="1">
                <a:tableStyleId>{2D5ABB26-0587-4C30-8999-92F81FD0307C}</a:tableStyleId>
              </a:tblPr>
              <a:tblGrid>
                <a:gridCol w="2155397">
                  <a:extLst>
                    <a:ext uri="{9D8B030D-6E8A-4147-A177-3AD203B41FA5}">
                      <a16:colId xmlns="" xmlns:a16="http://schemas.microsoft.com/office/drawing/2014/main" val="20000"/>
                    </a:ext>
                  </a:extLst>
                </a:gridCol>
                <a:gridCol w="1438363">
                  <a:extLst>
                    <a:ext uri="{9D8B030D-6E8A-4147-A177-3AD203B41FA5}">
                      <a16:colId xmlns="" xmlns:a16="http://schemas.microsoft.com/office/drawing/2014/main" val="20001"/>
                    </a:ext>
                  </a:extLst>
                </a:gridCol>
                <a:gridCol w="1717448">
                  <a:extLst>
                    <a:ext uri="{9D8B030D-6E8A-4147-A177-3AD203B41FA5}">
                      <a16:colId xmlns="" xmlns:a16="http://schemas.microsoft.com/office/drawing/2014/main" val="20002"/>
                    </a:ext>
                  </a:extLst>
                </a:gridCol>
              </a:tblGrid>
              <a:tr h="707645">
                <a:tc>
                  <a:txBody>
                    <a:bodyPr/>
                    <a:lstStyle/>
                    <a:p>
                      <a:pPr>
                        <a:lnSpc>
                          <a:spcPct val="100000"/>
                        </a:lnSpc>
                      </a:pPr>
                      <a:endParaRPr sz="1900" dirty="0">
                        <a:solidFill>
                          <a:schemeClr val="bg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tc>
                  <a:txBody>
                    <a:bodyPr/>
                    <a:lstStyle/>
                    <a:p>
                      <a:pPr marL="98425">
                        <a:lnSpc>
                          <a:spcPct val="100000"/>
                        </a:lnSpc>
                        <a:spcBef>
                          <a:spcPts val="240"/>
                        </a:spcBef>
                      </a:pPr>
                      <a:r>
                        <a:rPr sz="1400" b="1" spc="20" dirty="0">
                          <a:solidFill>
                            <a:schemeClr val="bg1"/>
                          </a:solidFill>
                          <a:latin typeface="Times New Roman"/>
                          <a:cs typeface="Times New Roman"/>
                        </a:rPr>
                        <a:t>Japan</a:t>
                      </a:r>
                      <a:endParaRPr sz="1400">
                        <a:solidFill>
                          <a:schemeClr val="bg1"/>
                        </a:solidFill>
                        <a:latin typeface="Times New Roman"/>
                        <a:cs typeface="Times New Roman"/>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tc>
                  <a:txBody>
                    <a:bodyPr/>
                    <a:lstStyle/>
                    <a:p>
                      <a:pPr marL="98425">
                        <a:lnSpc>
                          <a:spcPct val="100000"/>
                        </a:lnSpc>
                        <a:spcBef>
                          <a:spcPts val="240"/>
                        </a:spcBef>
                      </a:pPr>
                      <a:r>
                        <a:rPr sz="1400" b="1" spc="55" dirty="0">
                          <a:solidFill>
                            <a:schemeClr val="bg1"/>
                          </a:solidFill>
                          <a:latin typeface="Times New Roman"/>
                          <a:cs typeface="Times New Roman"/>
                        </a:rPr>
                        <a:t>West</a:t>
                      </a:r>
                      <a:endParaRPr sz="1400">
                        <a:solidFill>
                          <a:schemeClr val="bg1"/>
                        </a:solidFill>
                        <a:latin typeface="Times New Roman"/>
                        <a:cs typeface="Times New Roman"/>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extLst>
                  <a:ext uri="{0D108BD9-81ED-4DB2-BD59-A6C34878D82A}">
                    <a16:rowId xmlns="" xmlns:a16="http://schemas.microsoft.com/office/drawing/2014/main" val="10000"/>
                  </a:ext>
                </a:extLst>
              </a:tr>
              <a:tr h="685113">
                <a:tc>
                  <a:txBody>
                    <a:bodyPr/>
                    <a:lstStyle/>
                    <a:p>
                      <a:pPr marL="97790">
                        <a:lnSpc>
                          <a:spcPct val="100000"/>
                        </a:lnSpc>
                        <a:spcBef>
                          <a:spcPts val="245"/>
                        </a:spcBef>
                      </a:pPr>
                      <a:r>
                        <a:rPr sz="1400" spc="35" dirty="0">
                          <a:solidFill>
                            <a:schemeClr val="bg1"/>
                          </a:solidFill>
                          <a:latin typeface="Times New Roman"/>
                          <a:cs typeface="Times New Roman"/>
                        </a:rPr>
                        <a:t>Curative</a:t>
                      </a:r>
                      <a:r>
                        <a:rPr sz="1400" spc="-75" dirty="0">
                          <a:solidFill>
                            <a:schemeClr val="bg1"/>
                          </a:solidFill>
                          <a:latin typeface="Times New Roman"/>
                          <a:cs typeface="Times New Roman"/>
                        </a:rPr>
                        <a:t> </a:t>
                      </a:r>
                      <a:r>
                        <a:rPr sz="1400" spc="55" dirty="0">
                          <a:solidFill>
                            <a:schemeClr val="bg1"/>
                          </a:solidFill>
                          <a:latin typeface="Times New Roman"/>
                          <a:cs typeface="Times New Roman"/>
                        </a:rPr>
                        <a:t>resection(%)</a:t>
                      </a:r>
                      <a:endParaRPr sz="1400" dirty="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spc="-40" dirty="0">
                          <a:solidFill>
                            <a:schemeClr val="bg1"/>
                          </a:solidFill>
                          <a:latin typeface="Times New Roman"/>
                          <a:cs typeface="Times New Roman"/>
                        </a:rPr>
                        <a:t>75%</a:t>
                      </a:r>
                      <a:endParaRPr sz="140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spc="-40" dirty="0">
                          <a:solidFill>
                            <a:schemeClr val="bg1"/>
                          </a:solidFill>
                          <a:latin typeface="Times New Roman"/>
                          <a:cs typeface="Times New Roman"/>
                        </a:rPr>
                        <a:t>25% </a:t>
                      </a:r>
                      <a:r>
                        <a:rPr sz="1400" spc="45" dirty="0">
                          <a:solidFill>
                            <a:schemeClr val="bg1"/>
                          </a:solidFill>
                          <a:latin typeface="Times New Roman"/>
                          <a:cs typeface="Times New Roman"/>
                        </a:rPr>
                        <a:t>-</a:t>
                      </a:r>
                      <a:r>
                        <a:rPr sz="1400" spc="10" dirty="0">
                          <a:solidFill>
                            <a:schemeClr val="bg1"/>
                          </a:solidFill>
                          <a:latin typeface="Times New Roman"/>
                          <a:cs typeface="Times New Roman"/>
                        </a:rPr>
                        <a:t> </a:t>
                      </a:r>
                      <a:r>
                        <a:rPr sz="1400" dirty="0">
                          <a:solidFill>
                            <a:schemeClr val="bg1"/>
                          </a:solidFill>
                          <a:latin typeface="Times New Roman"/>
                          <a:cs typeface="Times New Roman"/>
                        </a:rPr>
                        <a:t>50%</a:t>
                      </a:r>
                      <a:endParaRPr sz="140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extLst>
                  <a:ext uri="{0D108BD9-81ED-4DB2-BD59-A6C34878D82A}">
                    <a16:rowId xmlns="" xmlns:a16="http://schemas.microsoft.com/office/drawing/2014/main" val="10001"/>
                  </a:ext>
                </a:extLst>
              </a:tr>
              <a:tr h="685113">
                <a:tc>
                  <a:txBody>
                    <a:bodyPr/>
                    <a:lstStyle/>
                    <a:p>
                      <a:pPr marL="97790" marR="777240">
                        <a:lnSpc>
                          <a:spcPct val="100000"/>
                        </a:lnSpc>
                        <a:spcBef>
                          <a:spcPts val="245"/>
                        </a:spcBef>
                      </a:pPr>
                      <a:r>
                        <a:rPr sz="1400" spc="-20" dirty="0">
                          <a:solidFill>
                            <a:schemeClr val="bg1"/>
                          </a:solidFill>
                          <a:latin typeface="Times New Roman"/>
                          <a:cs typeface="Times New Roman"/>
                        </a:rPr>
                        <a:t>Five </a:t>
                      </a:r>
                      <a:r>
                        <a:rPr sz="1400" spc="30" dirty="0">
                          <a:solidFill>
                            <a:schemeClr val="bg1"/>
                          </a:solidFill>
                          <a:latin typeface="Times New Roman"/>
                          <a:cs typeface="Times New Roman"/>
                        </a:rPr>
                        <a:t>year</a:t>
                      </a:r>
                      <a:r>
                        <a:rPr sz="1400" spc="-250" dirty="0">
                          <a:solidFill>
                            <a:schemeClr val="bg1"/>
                          </a:solidFill>
                          <a:latin typeface="Times New Roman"/>
                          <a:cs typeface="Times New Roman"/>
                        </a:rPr>
                        <a:t> </a:t>
                      </a:r>
                      <a:r>
                        <a:rPr sz="1400" spc="30" dirty="0">
                          <a:solidFill>
                            <a:schemeClr val="bg1"/>
                          </a:solidFill>
                          <a:latin typeface="Times New Roman"/>
                          <a:cs typeface="Times New Roman"/>
                        </a:rPr>
                        <a:t>survival  </a:t>
                      </a:r>
                      <a:r>
                        <a:rPr sz="1400" spc="55" dirty="0">
                          <a:solidFill>
                            <a:schemeClr val="bg1"/>
                          </a:solidFill>
                          <a:latin typeface="Times New Roman"/>
                          <a:cs typeface="Times New Roman"/>
                        </a:rPr>
                        <a:t>rate(%)</a:t>
                      </a:r>
                      <a:endParaRPr sz="1400" dirty="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dirty="0">
                          <a:solidFill>
                            <a:schemeClr val="bg1"/>
                          </a:solidFill>
                          <a:latin typeface="Times New Roman"/>
                          <a:cs typeface="Times New Roman"/>
                        </a:rPr>
                        <a:t>50% </a:t>
                      </a:r>
                      <a:r>
                        <a:rPr sz="1400" spc="45" dirty="0">
                          <a:solidFill>
                            <a:schemeClr val="bg1"/>
                          </a:solidFill>
                          <a:latin typeface="Times New Roman"/>
                          <a:cs typeface="Times New Roman"/>
                        </a:rPr>
                        <a:t>-</a:t>
                      </a:r>
                      <a:r>
                        <a:rPr sz="1400" spc="-35" dirty="0">
                          <a:solidFill>
                            <a:schemeClr val="bg1"/>
                          </a:solidFill>
                          <a:latin typeface="Times New Roman"/>
                          <a:cs typeface="Times New Roman"/>
                        </a:rPr>
                        <a:t> </a:t>
                      </a:r>
                      <a:r>
                        <a:rPr sz="1400" dirty="0">
                          <a:solidFill>
                            <a:schemeClr val="bg1"/>
                          </a:solidFill>
                          <a:latin typeface="Times New Roman"/>
                          <a:cs typeface="Times New Roman"/>
                        </a:rPr>
                        <a:t>70%</a:t>
                      </a:r>
                      <a:endParaRPr sz="140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400" spc="-40" dirty="0">
                          <a:solidFill>
                            <a:schemeClr val="bg1"/>
                          </a:solidFill>
                          <a:latin typeface="Times New Roman"/>
                          <a:cs typeface="Times New Roman"/>
                        </a:rPr>
                        <a:t>25% </a:t>
                      </a:r>
                      <a:r>
                        <a:rPr sz="1400" spc="45" dirty="0">
                          <a:solidFill>
                            <a:schemeClr val="bg1"/>
                          </a:solidFill>
                          <a:latin typeface="Times New Roman"/>
                          <a:cs typeface="Times New Roman"/>
                        </a:rPr>
                        <a:t>-</a:t>
                      </a:r>
                      <a:r>
                        <a:rPr sz="1400" spc="10" dirty="0">
                          <a:solidFill>
                            <a:schemeClr val="bg1"/>
                          </a:solidFill>
                          <a:latin typeface="Times New Roman"/>
                          <a:cs typeface="Times New Roman"/>
                        </a:rPr>
                        <a:t> </a:t>
                      </a:r>
                      <a:r>
                        <a:rPr sz="1400" spc="-15" dirty="0">
                          <a:solidFill>
                            <a:schemeClr val="bg1"/>
                          </a:solidFill>
                          <a:latin typeface="Times New Roman"/>
                          <a:cs typeface="Times New Roman"/>
                        </a:rPr>
                        <a:t>30%</a:t>
                      </a:r>
                      <a:endParaRPr sz="1400" dirty="0">
                        <a:solidFill>
                          <a:schemeClr val="bg1"/>
                        </a:solidFill>
                        <a:latin typeface="Times New Roman"/>
                        <a:cs typeface="Times New Roman"/>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extLst>
                  <a:ext uri="{0D108BD9-81ED-4DB2-BD59-A6C34878D82A}">
                    <a16:rowId xmlns="" xmlns:a16="http://schemas.microsoft.com/office/drawing/2014/main" val="10002"/>
                  </a:ext>
                </a:extLst>
              </a:tr>
            </a:tbl>
          </a:graphicData>
        </a:graphic>
      </p:graphicFrame>
      <p:sp>
        <p:nvSpPr>
          <p:cNvPr id="9" name="object 3"/>
          <p:cNvSpPr txBox="1"/>
          <p:nvPr/>
        </p:nvSpPr>
        <p:spPr>
          <a:xfrm>
            <a:off x="994985" y="4662371"/>
            <a:ext cx="6055043" cy="610263"/>
          </a:xfrm>
          <a:prstGeom prst="rect">
            <a:avLst/>
          </a:prstGeom>
        </p:spPr>
        <p:txBody>
          <a:bodyPr vert="horz" wrap="square" lIns="0" tIns="10001" rIns="0" bIns="0" rtlCol="0">
            <a:spAutoFit/>
          </a:bodyPr>
          <a:lstStyle/>
          <a:p>
            <a:pPr marL="214789" marR="3810" indent="-205740" defTabSz="685800">
              <a:spcBef>
                <a:spcPts val="79"/>
              </a:spcBef>
            </a:pPr>
            <a:r>
              <a:rPr sz="1838" spc="-469" dirty="0">
                <a:solidFill>
                  <a:srgbClr val="0AD0D9"/>
                </a:solidFill>
                <a:latin typeface="Arial"/>
                <a:cs typeface="Arial"/>
              </a:rPr>
              <a:t> </a:t>
            </a:r>
            <a:r>
              <a:rPr sz="1950" dirty="0">
                <a:solidFill>
                  <a:prstClr val="black"/>
                </a:solidFill>
                <a:latin typeface="Times New Roman"/>
                <a:cs typeface="Times New Roman"/>
              </a:rPr>
              <a:t>The </a:t>
            </a:r>
            <a:r>
              <a:rPr sz="1950" spc="-8" dirty="0">
                <a:solidFill>
                  <a:prstClr val="black"/>
                </a:solidFill>
                <a:latin typeface="Times New Roman"/>
                <a:cs typeface="Times New Roman"/>
              </a:rPr>
              <a:t>difference </a:t>
            </a:r>
            <a:r>
              <a:rPr sz="1950" dirty="0">
                <a:solidFill>
                  <a:prstClr val="black"/>
                </a:solidFill>
                <a:latin typeface="Times New Roman"/>
                <a:cs typeface="Times New Roman"/>
              </a:rPr>
              <a:t>in </a:t>
            </a:r>
            <a:r>
              <a:rPr sz="1950" spc="-4" dirty="0">
                <a:solidFill>
                  <a:prstClr val="black"/>
                </a:solidFill>
                <a:latin typeface="Times New Roman"/>
                <a:cs typeface="Times New Roman"/>
              </a:rPr>
              <a:t>staging and </a:t>
            </a:r>
            <a:r>
              <a:rPr sz="1950" dirty="0">
                <a:solidFill>
                  <a:prstClr val="black"/>
                </a:solidFill>
                <a:latin typeface="Times New Roman"/>
                <a:cs typeface="Times New Roman"/>
              </a:rPr>
              <a:t>a higher </a:t>
            </a:r>
            <a:r>
              <a:rPr sz="1950" spc="-4" dirty="0">
                <a:solidFill>
                  <a:prstClr val="black"/>
                </a:solidFill>
                <a:latin typeface="Times New Roman"/>
                <a:cs typeface="Times New Roman"/>
              </a:rPr>
              <a:t>standard of  </a:t>
            </a:r>
            <a:r>
              <a:rPr sz="1950" spc="-53" dirty="0">
                <a:solidFill>
                  <a:prstClr val="black"/>
                </a:solidFill>
                <a:latin typeface="Times New Roman"/>
                <a:cs typeface="Times New Roman"/>
              </a:rPr>
              <a:t>surgery </a:t>
            </a:r>
            <a:r>
              <a:rPr sz="1950" spc="-4" dirty="0">
                <a:solidFill>
                  <a:prstClr val="black"/>
                </a:solidFill>
                <a:latin typeface="Times New Roman"/>
                <a:cs typeface="Times New Roman"/>
              </a:rPr>
              <a:t>in Japan </a:t>
            </a:r>
            <a:r>
              <a:rPr sz="1950" dirty="0">
                <a:solidFill>
                  <a:prstClr val="black"/>
                </a:solidFill>
                <a:latin typeface="Times New Roman"/>
                <a:cs typeface="Times New Roman"/>
              </a:rPr>
              <a:t>probably accounts for these</a:t>
            </a:r>
            <a:r>
              <a:rPr sz="1950" spc="-4" dirty="0">
                <a:solidFill>
                  <a:prstClr val="black"/>
                </a:solidFill>
                <a:latin typeface="Times New Roman"/>
                <a:cs typeface="Times New Roman"/>
              </a:rPr>
              <a:t> results.</a:t>
            </a:r>
            <a:endParaRPr sz="1950" dirty="0">
              <a:solidFill>
                <a:prstClr val="black"/>
              </a:solidFill>
              <a:latin typeface="Times New Roman"/>
              <a:cs typeface="Times New Roman"/>
            </a:endParaRPr>
          </a:p>
        </p:txBody>
      </p:sp>
    </p:spTree>
    <p:extLst>
      <p:ext uri="{BB962C8B-B14F-4D97-AF65-F5344CB8AC3E}">
        <p14:creationId xmlns:p14="http://schemas.microsoft.com/office/powerpoint/2010/main" val="1920400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4063" y="1393309"/>
            <a:ext cx="4230529" cy="425116"/>
          </a:xfrm>
          <a:prstGeom prst="rect">
            <a:avLst/>
          </a:prstGeom>
        </p:spPr>
        <p:txBody>
          <a:bodyPr vert="horz" wrap="square" lIns="0" tIns="9525" rIns="0" bIns="0" rtlCol="0" anchor="ctr">
            <a:spAutoFit/>
          </a:bodyPr>
          <a:lstStyle/>
          <a:p>
            <a:pPr marL="9525">
              <a:lnSpc>
                <a:spcPct val="100000"/>
              </a:lnSpc>
              <a:spcBef>
                <a:spcPts val="75"/>
              </a:spcBef>
            </a:pPr>
            <a:r>
              <a:rPr sz="2700" spc="-143" dirty="0">
                <a:latin typeface="Trebuchet MS"/>
                <a:cs typeface="Trebuchet MS"/>
              </a:rPr>
              <a:t>Complications </a:t>
            </a:r>
            <a:r>
              <a:rPr sz="2700" spc="-113" dirty="0">
                <a:latin typeface="Trebuchet MS"/>
                <a:cs typeface="Trebuchet MS"/>
              </a:rPr>
              <a:t>of</a:t>
            </a:r>
            <a:r>
              <a:rPr sz="2700" spc="-296" dirty="0">
                <a:latin typeface="Trebuchet MS"/>
                <a:cs typeface="Trebuchet MS"/>
              </a:rPr>
              <a:t> </a:t>
            </a:r>
            <a:r>
              <a:rPr sz="2700" spc="-158" dirty="0">
                <a:latin typeface="Trebuchet MS"/>
                <a:cs typeface="Trebuchet MS"/>
              </a:rPr>
              <a:t>gastrectomy</a:t>
            </a:r>
            <a:endParaRPr sz="2700" dirty="0">
              <a:latin typeface="Trebuchet MS"/>
              <a:cs typeface="Trebuchet MS"/>
            </a:endParaRPr>
          </a:p>
        </p:txBody>
      </p:sp>
      <p:sp>
        <p:nvSpPr>
          <p:cNvPr id="3" name="object 3"/>
          <p:cNvSpPr txBox="1"/>
          <p:nvPr/>
        </p:nvSpPr>
        <p:spPr>
          <a:xfrm>
            <a:off x="184246" y="1983190"/>
            <a:ext cx="6202907" cy="3473226"/>
          </a:xfrm>
          <a:prstGeom prst="rect">
            <a:avLst/>
          </a:prstGeom>
        </p:spPr>
        <p:txBody>
          <a:bodyPr vert="horz" wrap="square" lIns="0" tIns="69056" rIns="0" bIns="0" rtlCol="0">
            <a:spAutoFit/>
          </a:bodyPr>
          <a:lstStyle/>
          <a:p>
            <a:pPr marL="215265" indent="-205740" defTabSz="685800">
              <a:spcBef>
                <a:spcPts val="544"/>
              </a:spcBef>
              <a:buClr>
                <a:srgbClr val="0AD0D9"/>
              </a:buClr>
              <a:buSzPct val="94230"/>
              <a:buFont typeface="Arial"/>
              <a:buChar char=""/>
              <a:tabLst>
                <a:tab pos="215265" algn="l"/>
              </a:tabLst>
            </a:pPr>
            <a:r>
              <a:rPr sz="2400" b="1" dirty="0">
                <a:solidFill>
                  <a:prstClr val="black"/>
                </a:solidFill>
                <a:latin typeface="Times New Roman"/>
                <a:cs typeface="Times New Roman"/>
              </a:rPr>
              <a:t>Dumping</a:t>
            </a:r>
            <a:r>
              <a:rPr sz="2400" b="1" spc="-26" dirty="0">
                <a:solidFill>
                  <a:prstClr val="black"/>
                </a:solidFill>
                <a:latin typeface="Times New Roman"/>
                <a:cs typeface="Times New Roman"/>
              </a:rPr>
              <a:t> </a:t>
            </a:r>
            <a:r>
              <a:rPr sz="2400" b="1" spc="-4" dirty="0">
                <a:solidFill>
                  <a:prstClr val="black"/>
                </a:solidFill>
                <a:latin typeface="Times New Roman"/>
                <a:cs typeface="Times New Roman"/>
              </a:rPr>
              <a:t>syndrome</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spc="-8" dirty="0">
                <a:solidFill>
                  <a:prstClr val="black"/>
                </a:solidFill>
                <a:latin typeface="Times New Roman"/>
                <a:cs typeface="Times New Roman"/>
              </a:rPr>
              <a:t>Afferent </a:t>
            </a:r>
            <a:r>
              <a:rPr sz="2400" b="1" dirty="0">
                <a:solidFill>
                  <a:prstClr val="black"/>
                </a:solidFill>
                <a:latin typeface="Times New Roman"/>
                <a:cs typeface="Times New Roman"/>
              </a:rPr>
              <a:t>loop</a:t>
            </a:r>
            <a:r>
              <a:rPr sz="2400" b="1" spc="-26" dirty="0">
                <a:solidFill>
                  <a:prstClr val="black"/>
                </a:solidFill>
                <a:latin typeface="Times New Roman"/>
                <a:cs typeface="Times New Roman"/>
              </a:rPr>
              <a:t> </a:t>
            </a:r>
            <a:r>
              <a:rPr sz="2400" b="1" spc="-4" dirty="0">
                <a:solidFill>
                  <a:prstClr val="black"/>
                </a:solidFill>
                <a:latin typeface="Times New Roman"/>
                <a:cs typeface="Times New Roman"/>
              </a:rPr>
              <a:t>syndrome</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Bilious</a:t>
            </a:r>
            <a:r>
              <a:rPr sz="2400" b="1" spc="-11" dirty="0">
                <a:solidFill>
                  <a:prstClr val="black"/>
                </a:solidFill>
                <a:latin typeface="Times New Roman"/>
                <a:cs typeface="Times New Roman"/>
              </a:rPr>
              <a:t> </a:t>
            </a:r>
            <a:r>
              <a:rPr sz="2400" b="1" dirty="0">
                <a:solidFill>
                  <a:prstClr val="black"/>
                </a:solidFill>
                <a:latin typeface="Times New Roman"/>
                <a:cs typeface="Times New Roman"/>
              </a:rPr>
              <a:t>vomiting</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spc="-4" dirty="0">
                <a:solidFill>
                  <a:prstClr val="black"/>
                </a:solidFill>
                <a:latin typeface="Times New Roman"/>
                <a:cs typeface="Times New Roman"/>
              </a:rPr>
              <a:t>Blind </a:t>
            </a:r>
            <a:r>
              <a:rPr sz="2400" b="1" dirty="0">
                <a:solidFill>
                  <a:prstClr val="black"/>
                </a:solidFill>
                <a:latin typeface="Times New Roman"/>
                <a:cs typeface="Times New Roman"/>
              </a:rPr>
              <a:t>loop</a:t>
            </a:r>
            <a:r>
              <a:rPr sz="2400" b="1" spc="-4" dirty="0">
                <a:solidFill>
                  <a:prstClr val="black"/>
                </a:solidFill>
                <a:latin typeface="Times New Roman"/>
                <a:cs typeface="Times New Roman"/>
              </a:rPr>
              <a:t> syndrome</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spc="-19" dirty="0">
                <a:solidFill>
                  <a:prstClr val="black"/>
                </a:solidFill>
                <a:latin typeface="Times New Roman"/>
                <a:cs typeface="Times New Roman"/>
              </a:rPr>
              <a:t>Weight </a:t>
            </a:r>
            <a:r>
              <a:rPr sz="2400" b="1" dirty="0">
                <a:solidFill>
                  <a:prstClr val="black"/>
                </a:solidFill>
                <a:latin typeface="Times New Roman"/>
                <a:cs typeface="Times New Roman"/>
              </a:rPr>
              <a:t>loss</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Reactive</a:t>
            </a:r>
            <a:r>
              <a:rPr sz="2400" b="1" spc="-38" dirty="0">
                <a:solidFill>
                  <a:prstClr val="black"/>
                </a:solidFill>
                <a:latin typeface="Times New Roman"/>
                <a:cs typeface="Times New Roman"/>
              </a:rPr>
              <a:t> </a:t>
            </a:r>
            <a:r>
              <a:rPr sz="2400" b="1" dirty="0">
                <a:solidFill>
                  <a:prstClr val="black"/>
                </a:solidFill>
                <a:latin typeface="Times New Roman"/>
                <a:cs typeface="Times New Roman"/>
              </a:rPr>
              <a:t>hypoglycemia</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Anemia</a:t>
            </a:r>
            <a:endParaRPr sz="24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400" b="1" dirty="0">
                <a:solidFill>
                  <a:prstClr val="black"/>
                </a:solidFill>
                <a:latin typeface="Times New Roman"/>
                <a:cs typeface="Times New Roman"/>
              </a:rPr>
              <a:t>Softening and bending of the</a:t>
            </a:r>
            <a:r>
              <a:rPr sz="2400" b="1" spc="-53" dirty="0">
                <a:solidFill>
                  <a:prstClr val="black"/>
                </a:solidFill>
                <a:latin typeface="Times New Roman"/>
                <a:cs typeface="Times New Roman"/>
              </a:rPr>
              <a:t> </a:t>
            </a:r>
            <a:r>
              <a:rPr sz="2400" b="1" spc="-49" dirty="0">
                <a:solidFill>
                  <a:prstClr val="black"/>
                </a:solidFill>
                <a:latin typeface="Times New Roman"/>
                <a:cs typeface="Times New Roman"/>
              </a:rPr>
              <a:t>bones</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2336742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590" y="959947"/>
            <a:ext cx="3802380" cy="587180"/>
          </a:xfrm>
          <a:prstGeom prst="rect">
            <a:avLst/>
          </a:prstGeom>
        </p:spPr>
        <p:txBody>
          <a:bodyPr vert="horz" wrap="square" lIns="0" tIns="10001" rIns="0" bIns="0" rtlCol="0" anchor="ctr">
            <a:spAutoFit/>
          </a:bodyPr>
          <a:lstStyle/>
          <a:p>
            <a:pPr marL="9525">
              <a:lnSpc>
                <a:spcPct val="100000"/>
              </a:lnSpc>
              <a:spcBef>
                <a:spcPts val="79"/>
              </a:spcBef>
            </a:pPr>
            <a:r>
              <a:rPr sz="3750" spc="-105" dirty="0">
                <a:latin typeface="Trebuchet MS"/>
                <a:cs typeface="Trebuchet MS"/>
              </a:rPr>
              <a:t>Dumping</a:t>
            </a:r>
            <a:r>
              <a:rPr sz="3750" spc="-344" dirty="0">
                <a:latin typeface="Trebuchet MS"/>
                <a:cs typeface="Trebuchet MS"/>
              </a:rPr>
              <a:t> </a:t>
            </a:r>
            <a:r>
              <a:rPr sz="3750" spc="-131" dirty="0">
                <a:latin typeface="Trebuchet MS"/>
                <a:cs typeface="Trebuchet MS"/>
              </a:rPr>
              <a:t>syndrome</a:t>
            </a:r>
            <a:endParaRPr sz="3750" dirty="0">
              <a:latin typeface="Trebuchet MS"/>
              <a:cs typeface="Trebuchet MS"/>
            </a:endParaRPr>
          </a:p>
        </p:txBody>
      </p:sp>
      <p:sp>
        <p:nvSpPr>
          <p:cNvPr id="3" name="object 3"/>
          <p:cNvSpPr txBox="1"/>
          <p:nvPr/>
        </p:nvSpPr>
        <p:spPr>
          <a:xfrm>
            <a:off x="317311" y="1549051"/>
            <a:ext cx="6871030" cy="3716241"/>
          </a:xfrm>
          <a:prstGeom prst="rect">
            <a:avLst/>
          </a:prstGeom>
        </p:spPr>
        <p:txBody>
          <a:bodyPr vert="horz" wrap="square" lIns="0" tIns="10001" rIns="0" bIns="0" rtlCol="0">
            <a:spAutoFit/>
          </a:bodyPr>
          <a:lstStyle/>
          <a:p>
            <a:pPr marL="215265" marR="3810" indent="-205740" defTabSz="685800">
              <a:spcBef>
                <a:spcPts val="79"/>
              </a:spcBef>
              <a:buClr>
                <a:srgbClr val="0AD0D9"/>
              </a:buClr>
              <a:buSzPct val="94230"/>
              <a:buFont typeface="Arial"/>
              <a:buChar char=""/>
              <a:tabLst>
                <a:tab pos="215265" algn="l"/>
              </a:tabLst>
            </a:pPr>
            <a:r>
              <a:rPr sz="2400" spc="45" dirty="0">
                <a:solidFill>
                  <a:prstClr val="black"/>
                </a:solidFill>
                <a:latin typeface="Times New Roman"/>
                <a:cs typeface="Times New Roman"/>
              </a:rPr>
              <a:t>Food</a:t>
            </a:r>
            <a:r>
              <a:rPr sz="2400" spc="-23" dirty="0">
                <a:solidFill>
                  <a:prstClr val="black"/>
                </a:solidFill>
                <a:latin typeface="Times New Roman"/>
                <a:cs typeface="Times New Roman"/>
              </a:rPr>
              <a:t> </a:t>
            </a:r>
            <a:r>
              <a:rPr sz="2400" spc="19" dirty="0">
                <a:solidFill>
                  <a:prstClr val="black"/>
                </a:solidFill>
                <a:latin typeface="Times New Roman"/>
                <a:cs typeface="Times New Roman"/>
              </a:rPr>
              <a:t>is</a:t>
            </a:r>
            <a:r>
              <a:rPr sz="2400" spc="-75" dirty="0">
                <a:solidFill>
                  <a:prstClr val="black"/>
                </a:solidFill>
                <a:latin typeface="Times New Roman"/>
                <a:cs typeface="Times New Roman"/>
              </a:rPr>
              <a:t> </a:t>
            </a:r>
            <a:r>
              <a:rPr sz="2400" spc="45" dirty="0">
                <a:solidFill>
                  <a:prstClr val="black"/>
                </a:solidFill>
                <a:latin typeface="Times New Roman"/>
                <a:cs typeface="Times New Roman"/>
              </a:rPr>
              <a:t>rapidly</a:t>
            </a:r>
            <a:r>
              <a:rPr sz="2400" spc="-98" dirty="0">
                <a:solidFill>
                  <a:prstClr val="black"/>
                </a:solidFill>
                <a:latin typeface="Times New Roman"/>
                <a:cs typeface="Times New Roman"/>
              </a:rPr>
              <a:t> </a:t>
            </a:r>
            <a:r>
              <a:rPr sz="2400" spc="124" dirty="0">
                <a:solidFill>
                  <a:prstClr val="black"/>
                </a:solidFill>
                <a:latin typeface="Times New Roman"/>
                <a:cs typeface="Times New Roman"/>
              </a:rPr>
              <a:t>dumped</a:t>
            </a:r>
            <a:r>
              <a:rPr sz="2400" spc="-8" dirty="0">
                <a:solidFill>
                  <a:prstClr val="black"/>
                </a:solidFill>
                <a:latin typeface="Times New Roman"/>
                <a:cs typeface="Times New Roman"/>
              </a:rPr>
              <a:t> </a:t>
            </a:r>
            <a:r>
              <a:rPr sz="2400" spc="90" dirty="0">
                <a:solidFill>
                  <a:prstClr val="black"/>
                </a:solidFill>
                <a:latin typeface="Times New Roman"/>
                <a:cs typeface="Times New Roman"/>
              </a:rPr>
              <a:t>into</a:t>
            </a:r>
            <a:r>
              <a:rPr sz="2400" spc="-79" dirty="0">
                <a:solidFill>
                  <a:prstClr val="black"/>
                </a:solidFill>
                <a:latin typeface="Times New Roman"/>
                <a:cs typeface="Times New Roman"/>
              </a:rPr>
              <a:t> </a:t>
            </a:r>
            <a:r>
              <a:rPr sz="2400" spc="120" dirty="0">
                <a:solidFill>
                  <a:prstClr val="black"/>
                </a:solidFill>
                <a:latin typeface="Times New Roman"/>
                <a:cs typeface="Times New Roman"/>
              </a:rPr>
              <a:t>the</a:t>
            </a:r>
            <a:r>
              <a:rPr sz="2400" spc="-83" dirty="0">
                <a:solidFill>
                  <a:prstClr val="black"/>
                </a:solidFill>
                <a:latin typeface="Times New Roman"/>
                <a:cs typeface="Times New Roman"/>
              </a:rPr>
              <a:t> </a:t>
            </a:r>
            <a:r>
              <a:rPr sz="2400" spc="56" dirty="0">
                <a:solidFill>
                  <a:prstClr val="black"/>
                </a:solidFill>
                <a:latin typeface="Times New Roman"/>
                <a:cs typeface="Times New Roman"/>
              </a:rPr>
              <a:t>small</a:t>
            </a:r>
            <a:r>
              <a:rPr sz="2400" spc="-15" dirty="0">
                <a:solidFill>
                  <a:prstClr val="black"/>
                </a:solidFill>
                <a:latin typeface="Times New Roman"/>
                <a:cs typeface="Times New Roman"/>
              </a:rPr>
              <a:t> </a:t>
            </a:r>
            <a:r>
              <a:rPr sz="2400" spc="83" dirty="0">
                <a:solidFill>
                  <a:prstClr val="black"/>
                </a:solidFill>
                <a:latin typeface="Times New Roman"/>
                <a:cs typeface="Times New Roman"/>
              </a:rPr>
              <a:t>intestine</a:t>
            </a:r>
            <a:r>
              <a:rPr sz="2400" spc="-75" dirty="0">
                <a:solidFill>
                  <a:prstClr val="black"/>
                </a:solidFill>
                <a:latin typeface="Times New Roman"/>
                <a:cs typeface="Times New Roman"/>
              </a:rPr>
              <a:t> </a:t>
            </a:r>
            <a:r>
              <a:rPr sz="2400" spc="11" dirty="0">
                <a:solidFill>
                  <a:prstClr val="black"/>
                </a:solidFill>
                <a:latin typeface="Times New Roman"/>
                <a:cs typeface="Times New Roman"/>
              </a:rPr>
              <a:t>from  </a:t>
            </a:r>
            <a:r>
              <a:rPr sz="2400" spc="120" dirty="0">
                <a:solidFill>
                  <a:prstClr val="black"/>
                </a:solidFill>
                <a:latin typeface="Times New Roman"/>
                <a:cs typeface="Times New Roman"/>
              </a:rPr>
              <a:t>the</a:t>
            </a:r>
            <a:r>
              <a:rPr sz="2400" spc="-101" dirty="0">
                <a:solidFill>
                  <a:prstClr val="black"/>
                </a:solidFill>
                <a:latin typeface="Times New Roman"/>
                <a:cs typeface="Times New Roman"/>
              </a:rPr>
              <a:t> </a:t>
            </a:r>
            <a:r>
              <a:rPr sz="2400" spc="83" dirty="0">
                <a:solidFill>
                  <a:prstClr val="black"/>
                </a:solidFill>
                <a:latin typeface="Times New Roman"/>
                <a:cs typeface="Times New Roman"/>
              </a:rPr>
              <a:t>stomach.</a:t>
            </a:r>
            <a:endParaRPr lang="en-US" sz="2400" spc="83" dirty="0">
              <a:solidFill>
                <a:prstClr val="black"/>
              </a:solidFill>
              <a:latin typeface="Times New Roman"/>
              <a:cs typeface="Times New Roman"/>
            </a:endParaRPr>
          </a:p>
          <a:p>
            <a:pPr marL="215265" marR="3810" indent="-205740" defTabSz="685800">
              <a:spcBef>
                <a:spcPts val="79"/>
              </a:spcBef>
              <a:buClr>
                <a:srgbClr val="0AD0D9"/>
              </a:buClr>
              <a:buSzPct val="94230"/>
              <a:buFont typeface="Arial"/>
              <a:buChar char=""/>
              <a:tabLst>
                <a:tab pos="215265" algn="l"/>
              </a:tabLst>
            </a:pPr>
            <a:r>
              <a:rPr lang="en-US" sz="2400" spc="60" dirty="0">
                <a:solidFill>
                  <a:prstClr val="black"/>
                </a:solidFill>
                <a:latin typeface="Times New Roman"/>
                <a:cs typeface="Times New Roman"/>
              </a:rPr>
              <a:t>Treated</a:t>
            </a:r>
            <a:r>
              <a:rPr lang="en-US" sz="2400" spc="-15" dirty="0">
                <a:solidFill>
                  <a:prstClr val="black"/>
                </a:solidFill>
                <a:latin typeface="Times New Roman"/>
                <a:cs typeface="Times New Roman"/>
              </a:rPr>
              <a:t> </a:t>
            </a:r>
            <a:r>
              <a:rPr lang="en-US" sz="2400" spc="30" dirty="0">
                <a:solidFill>
                  <a:prstClr val="black"/>
                </a:solidFill>
                <a:latin typeface="Times New Roman"/>
                <a:cs typeface="Times New Roman"/>
              </a:rPr>
              <a:t>by</a:t>
            </a:r>
            <a:r>
              <a:rPr lang="en-US" sz="2400" spc="-98" dirty="0">
                <a:solidFill>
                  <a:prstClr val="black"/>
                </a:solidFill>
                <a:latin typeface="Times New Roman"/>
                <a:cs typeface="Times New Roman"/>
              </a:rPr>
              <a:t> </a:t>
            </a:r>
            <a:r>
              <a:rPr lang="en-US" sz="2400" spc="75" dirty="0">
                <a:solidFill>
                  <a:prstClr val="black"/>
                </a:solidFill>
                <a:latin typeface="Times New Roman"/>
                <a:cs typeface="Times New Roman"/>
              </a:rPr>
              <a:t>adjusting</a:t>
            </a:r>
            <a:r>
              <a:rPr lang="en-US" sz="2400" spc="-41" dirty="0">
                <a:solidFill>
                  <a:prstClr val="black"/>
                </a:solidFill>
                <a:latin typeface="Times New Roman"/>
                <a:cs typeface="Times New Roman"/>
              </a:rPr>
              <a:t> </a:t>
            </a:r>
            <a:r>
              <a:rPr lang="en-US" sz="2400" spc="120" dirty="0">
                <a:solidFill>
                  <a:prstClr val="black"/>
                </a:solidFill>
                <a:latin typeface="Times New Roman"/>
                <a:cs typeface="Times New Roman"/>
              </a:rPr>
              <a:t>the</a:t>
            </a:r>
            <a:r>
              <a:rPr lang="en-US" sz="2400" spc="-109" dirty="0">
                <a:solidFill>
                  <a:prstClr val="black"/>
                </a:solidFill>
                <a:latin typeface="Times New Roman"/>
                <a:cs typeface="Times New Roman"/>
              </a:rPr>
              <a:t> </a:t>
            </a:r>
            <a:r>
              <a:rPr lang="en-US" sz="2400" spc="86" dirty="0">
                <a:solidFill>
                  <a:prstClr val="black"/>
                </a:solidFill>
                <a:latin typeface="Times New Roman"/>
                <a:cs typeface="Times New Roman"/>
              </a:rPr>
              <a:t>diet</a:t>
            </a:r>
            <a:r>
              <a:rPr lang="en-US" sz="2400" spc="-38" dirty="0">
                <a:solidFill>
                  <a:prstClr val="black"/>
                </a:solidFill>
                <a:latin typeface="Times New Roman"/>
                <a:cs typeface="Times New Roman"/>
              </a:rPr>
              <a:t> </a:t>
            </a:r>
            <a:r>
              <a:rPr lang="en-US" sz="2400" spc="75" dirty="0">
                <a:solidFill>
                  <a:prstClr val="black"/>
                </a:solidFill>
                <a:latin typeface="Times New Roman"/>
                <a:cs typeface="Times New Roman"/>
              </a:rPr>
              <a:t>(eating</a:t>
            </a:r>
            <a:r>
              <a:rPr lang="en-US" sz="2400" spc="-41" dirty="0">
                <a:solidFill>
                  <a:prstClr val="black"/>
                </a:solidFill>
                <a:latin typeface="Times New Roman"/>
                <a:cs typeface="Times New Roman"/>
              </a:rPr>
              <a:t> </a:t>
            </a:r>
            <a:r>
              <a:rPr lang="en-US" sz="2400" spc="38" dirty="0">
                <a:solidFill>
                  <a:prstClr val="black"/>
                </a:solidFill>
                <a:latin typeface="Times New Roman"/>
                <a:cs typeface="Times New Roman"/>
              </a:rPr>
              <a:t>smaller,</a:t>
            </a:r>
            <a:r>
              <a:rPr lang="en-US" sz="2400" spc="-19" dirty="0">
                <a:solidFill>
                  <a:prstClr val="black"/>
                </a:solidFill>
                <a:latin typeface="Times New Roman"/>
                <a:cs typeface="Times New Roman"/>
              </a:rPr>
              <a:t> </a:t>
            </a:r>
            <a:r>
              <a:rPr lang="en-US" sz="2400" spc="15" dirty="0">
                <a:solidFill>
                  <a:prstClr val="black"/>
                </a:solidFill>
                <a:latin typeface="Times New Roman"/>
                <a:cs typeface="Times New Roman"/>
              </a:rPr>
              <a:t>more  </a:t>
            </a:r>
            <a:r>
              <a:rPr lang="en-US" sz="2400" spc="86" dirty="0">
                <a:solidFill>
                  <a:prstClr val="black"/>
                </a:solidFill>
                <a:latin typeface="Times New Roman"/>
                <a:cs typeface="Times New Roman"/>
              </a:rPr>
              <a:t>frequent</a:t>
            </a:r>
            <a:r>
              <a:rPr lang="en-US" sz="2400" spc="-75" dirty="0">
                <a:solidFill>
                  <a:prstClr val="black"/>
                </a:solidFill>
                <a:latin typeface="Times New Roman"/>
                <a:cs typeface="Times New Roman"/>
              </a:rPr>
              <a:t> </a:t>
            </a:r>
            <a:r>
              <a:rPr lang="en-US" sz="2400" spc="68" dirty="0">
                <a:solidFill>
                  <a:prstClr val="black"/>
                </a:solidFill>
                <a:latin typeface="Times New Roman"/>
                <a:cs typeface="Times New Roman"/>
              </a:rPr>
              <a:t>meals</a:t>
            </a:r>
            <a:r>
              <a:rPr lang="en-US" sz="2400" spc="-101" dirty="0">
                <a:solidFill>
                  <a:prstClr val="black"/>
                </a:solidFill>
                <a:latin typeface="Times New Roman"/>
                <a:cs typeface="Times New Roman"/>
              </a:rPr>
              <a:t> </a:t>
            </a:r>
            <a:r>
              <a:rPr lang="en-US" sz="2400" spc="120" dirty="0">
                <a:solidFill>
                  <a:prstClr val="black"/>
                </a:solidFill>
                <a:latin typeface="Times New Roman"/>
                <a:cs typeface="Times New Roman"/>
              </a:rPr>
              <a:t>and</a:t>
            </a:r>
            <a:r>
              <a:rPr lang="en-US" sz="2400" dirty="0">
                <a:solidFill>
                  <a:prstClr val="black"/>
                </a:solidFill>
                <a:latin typeface="Times New Roman"/>
                <a:cs typeface="Times New Roman"/>
              </a:rPr>
              <a:t> </a:t>
            </a:r>
            <a:r>
              <a:rPr lang="en-US" sz="2400" spc="64" dirty="0">
                <a:solidFill>
                  <a:prstClr val="black"/>
                </a:solidFill>
                <a:latin typeface="Times New Roman"/>
                <a:cs typeface="Times New Roman"/>
              </a:rPr>
              <a:t>limiting</a:t>
            </a:r>
            <a:r>
              <a:rPr lang="en-US" sz="2400" spc="-15" dirty="0">
                <a:solidFill>
                  <a:prstClr val="black"/>
                </a:solidFill>
                <a:latin typeface="Times New Roman"/>
                <a:cs typeface="Times New Roman"/>
              </a:rPr>
              <a:t> </a:t>
            </a:r>
            <a:r>
              <a:rPr lang="en-US" sz="2400" spc="56" dirty="0">
                <a:solidFill>
                  <a:prstClr val="black"/>
                </a:solidFill>
                <a:latin typeface="Times New Roman"/>
                <a:cs typeface="Times New Roman"/>
              </a:rPr>
              <a:t>liquids).</a:t>
            </a:r>
            <a:r>
              <a:rPr lang="en-US" sz="2400" spc="83" dirty="0">
                <a:solidFill>
                  <a:prstClr val="black"/>
                </a:solidFill>
                <a:latin typeface="Times New Roman"/>
                <a:cs typeface="Times New Roman"/>
              </a:rPr>
              <a:t/>
            </a:r>
            <a:br>
              <a:rPr lang="en-US" sz="2400" spc="83" dirty="0">
                <a:solidFill>
                  <a:prstClr val="black"/>
                </a:solidFill>
                <a:latin typeface="Times New Roman"/>
                <a:cs typeface="Times New Roman"/>
              </a:rPr>
            </a:br>
            <a:endParaRPr lang="en-US" sz="2400" dirty="0">
              <a:solidFill>
                <a:prstClr val="black"/>
              </a:solidFill>
              <a:latin typeface="Times New Roman"/>
              <a:cs typeface="Times New Roman"/>
            </a:endParaRPr>
          </a:p>
          <a:p>
            <a:pPr marL="205740" indent="-205740" defTabSz="685800">
              <a:buFont typeface="Wingdings 2"/>
              <a:buChar char=""/>
              <a:defRPr/>
            </a:pPr>
            <a:r>
              <a:rPr lang="en-US" sz="2400" b="1" u="sng" dirty="0">
                <a:solidFill>
                  <a:prstClr val="black"/>
                </a:solidFill>
                <a:latin typeface="Times New Roman"/>
                <a:cs typeface="Times New Roman"/>
              </a:rPr>
              <a:t>Early dumping syndrome:</a:t>
            </a:r>
            <a:br>
              <a:rPr lang="en-US" sz="2400" b="1" u="sng" dirty="0">
                <a:solidFill>
                  <a:prstClr val="black"/>
                </a:solidFill>
                <a:latin typeface="Times New Roman"/>
                <a:cs typeface="Times New Roman"/>
              </a:rPr>
            </a:br>
            <a:r>
              <a:rPr lang="en-US" sz="2400" dirty="0">
                <a:solidFill>
                  <a:prstClr val="black"/>
                </a:solidFill>
                <a:latin typeface="Calibri" panose="020F0502020204030204"/>
              </a:rPr>
              <a:t>Symptoms occurs 15 minutes after meal.</a:t>
            </a:r>
          </a:p>
          <a:p>
            <a:pPr marL="205740" indent="-205740" defTabSz="685800">
              <a:buFont typeface="Wingdings 2"/>
              <a:buChar char=""/>
              <a:defRPr/>
            </a:pPr>
            <a:r>
              <a:rPr lang="en-US" sz="2400" dirty="0">
                <a:solidFill>
                  <a:prstClr val="black"/>
                </a:solidFill>
                <a:latin typeface="Calibri" panose="020F0502020204030204"/>
              </a:rPr>
              <a:t>S/S:</a:t>
            </a:r>
          </a:p>
          <a:p>
            <a:pPr marL="205740" indent="-205740" defTabSz="685800">
              <a:buFont typeface="Wingdings 2"/>
              <a:buChar char=""/>
              <a:defRPr/>
            </a:pPr>
            <a:r>
              <a:rPr lang="en-US" sz="2400" dirty="0" smtClean="0">
                <a:solidFill>
                  <a:prstClr val="black"/>
                </a:solidFill>
                <a:latin typeface="Calibri" panose="020F0502020204030204"/>
              </a:rPr>
              <a:t>Bloated </a:t>
            </a:r>
            <a:r>
              <a:rPr lang="en-US" sz="2400" dirty="0" err="1" smtClean="0">
                <a:solidFill>
                  <a:prstClr val="black"/>
                </a:solidFill>
                <a:latin typeface="Calibri" panose="020F0502020204030204"/>
              </a:rPr>
              <a:t>feeling,nausea,vomiting,diarrhea</a:t>
            </a:r>
            <a:r>
              <a:rPr lang="en-US" sz="2400" dirty="0" smtClean="0">
                <a:solidFill>
                  <a:prstClr val="black"/>
                </a:solidFill>
                <a:latin typeface="Calibri" panose="020F0502020204030204"/>
              </a:rPr>
              <a:t> . . </a:t>
            </a:r>
            <a:r>
              <a:rPr lang="en-US" sz="2400" dirty="0" err="1" smtClean="0">
                <a:solidFill>
                  <a:prstClr val="black"/>
                </a:solidFill>
                <a:latin typeface="Calibri" panose="020F0502020204030204"/>
              </a:rPr>
              <a:t>Tachycardia,lightheadness</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580951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95033"/>
            <a:ext cx="7886700" cy="4294940"/>
          </a:xfrm>
        </p:spPr>
        <p:txBody>
          <a:bodyPr/>
          <a:lstStyle/>
          <a:p>
            <a:pPr marL="0" indent="0">
              <a:buNone/>
            </a:pPr>
            <a:endParaRPr lang="en-US" dirty="0"/>
          </a:p>
          <a:p>
            <a:pPr marL="0" indent="0">
              <a:buNone/>
            </a:pPr>
            <a:r>
              <a:rPr lang="en-US" dirty="0"/>
              <a:t>Late dumping syndrome:</a:t>
            </a:r>
          </a:p>
          <a:p>
            <a:r>
              <a:rPr lang="en-US" dirty="0"/>
              <a:t>Symptoms begin 3 hours after meals.</a:t>
            </a:r>
          </a:p>
          <a:p>
            <a:r>
              <a:rPr lang="en-US" dirty="0"/>
              <a:t>S/S:</a:t>
            </a:r>
          </a:p>
          <a:p>
            <a:pPr marL="205740" indent="-205740">
              <a:buFont typeface="Wingdings 2"/>
              <a:buChar char=""/>
              <a:defRPr/>
            </a:pPr>
            <a:r>
              <a:rPr lang="en-US" sz="2000" dirty="0" err="1">
                <a:solidFill>
                  <a:prstClr val="black"/>
                </a:solidFill>
              </a:rPr>
              <a:t>Weakness,sweating,confusion,tremors</a:t>
            </a:r>
            <a:r>
              <a:rPr lang="en-US" sz="2000" dirty="0">
                <a:solidFill>
                  <a:prstClr val="black"/>
                </a:solidFill>
              </a:rPr>
              <a:t>..</a:t>
            </a:r>
            <a:endParaRPr lang="en-US" sz="2000" dirty="0">
              <a:solidFill>
                <a:prstClr val="black"/>
              </a:solidFill>
              <a:latin typeface="Times New Roman"/>
              <a:cs typeface="Times New Roman"/>
            </a:endParaRPr>
          </a:p>
          <a:p>
            <a:r>
              <a:rPr lang="en-US" dirty="0" smtClean="0"/>
              <a:t>It </a:t>
            </a:r>
            <a:r>
              <a:rPr lang="en-US" dirty="0"/>
              <a:t>is not associated with </a:t>
            </a:r>
            <a:r>
              <a:rPr lang="en-US" dirty="0" err="1"/>
              <a:t>borborygm</a:t>
            </a:r>
            <a:r>
              <a:rPr lang="en-US" dirty="0"/>
              <a:t> or diarrhea.</a:t>
            </a:r>
          </a:p>
        </p:txBody>
      </p:sp>
    </p:spTree>
    <p:extLst>
      <p:ext uri="{BB962C8B-B14F-4D97-AF65-F5344CB8AC3E}">
        <p14:creationId xmlns:p14="http://schemas.microsoft.com/office/powerpoint/2010/main" val="2759219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304800"/>
            <a:ext cx="3996690" cy="587180"/>
          </a:xfrm>
          <a:prstGeom prst="rect">
            <a:avLst/>
          </a:prstGeom>
        </p:spPr>
        <p:txBody>
          <a:bodyPr vert="horz" wrap="square" lIns="0" tIns="10001" rIns="0" bIns="0" rtlCol="0" anchor="ctr">
            <a:spAutoFit/>
          </a:bodyPr>
          <a:lstStyle/>
          <a:p>
            <a:pPr marL="9525">
              <a:lnSpc>
                <a:spcPct val="100000"/>
              </a:lnSpc>
              <a:spcBef>
                <a:spcPts val="79"/>
              </a:spcBef>
            </a:pPr>
            <a:r>
              <a:rPr sz="3750" spc="-146" dirty="0">
                <a:latin typeface="Trebuchet MS"/>
                <a:cs typeface="Trebuchet MS"/>
              </a:rPr>
              <a:t>Blind </a:t>
            </a:r>
            <a:r>
              <a:rPr sz="3750" spc="-105" dirty="0">
                <a:latin typeface="Trebuchet MS"/>
                <a:cs typeface="Trebuchet MS"/>
              </a:rPr>
              <a:t>loop</a:t>
            </a:r>
            <a:r>
              <a:rPr sz="3750" spc="-476" dirty="0">
                <a:latin typeface="Trebuchet MS"/>
                <a:cs typeface="Trebuchet MS"/>
              </a:rPr>
              <a:t> </a:t>
            </a:r>
            <a:r>
              <a:rPr sz="3750" spc="-131" dirty="0">
                <a:latin typeface="Trebuchet MS"/>
                <a:cs typeface="Trebuchet MS"/>
              </a:rPr>
              <a:t>syndrome</a:t>
            </a:r>
            <a:endParaRPr sz="3750" dirty="0">
              <a:latin typeface="Trebuchet MS"/>
              <a:cs typeface="Trebuchet MS"/>
            </a:endParaRPr>
          </a:p>
        </p:txBody>
      </p:sp>
      <p:sp>
        <p:nvSpPr>
          <p:cNvPr id="3" name="object 3"/>
          <p:cNvSpPr txBox="1"/>
          <p:nvPr/>
        </p:nvSpPr>
        <p:spPr>
          <a:xfrm>
            <a:off x="157766" y="1143000"/>
            <a:ext cx="8991600" cy="5496857"/>
          </a:xfrm>
          <a:prstGeom prst="rect">
            <a:avLst/>
          </a:prstGeom>
        </p:spPr>
        <p:txBody>
          <a:bodyPr vert="horz" wrap="square" lIns="0" tIns="69056" rIns="0" bIns="0" rtlCol="0">
            <a:spAutoFit/>
          </a:bodyPr>
          <a:lstStyle/>
          <a:p>
            <a:pPr marL="9525" defTabSz="685800">
              <a:spcBef>
                <a:spcPts val="544"/>
              </a:spcBef>
              <a:buClr>
                <a:srgbClr val="0AD0D9"/>
              </a:buClr>
              <a:buSzPct val="94230"/>
              <a:tabLst>
                <a:tab pos="215265" algn="l"/>
              </a:tabLst>
            </a:pPr>
            <a:r>
              <a:rPr lang="en-US" sz="2400" dirty="0" smtClean="0"/>
              <a:t>Blind </a:t>
            </a:r>
            <a:r>
              <a:rPr lang="en-US" sz="2400" dirty="0"/>
              <a:t>loop syndrome occurs when food doesn't follow the normal digestion route and bypasses a section of your intestine. It can be caused by abdominal surgery, diverticulitis, inflammatory bowel disease, peptic ulcer disease, or an infection. One of the main symptoms of blind loop syndrome is unexplained weight </a:t>
            </a:r>
            <a:r>
              <a:rPr lang="en-US" sz="2400" dirty="0" smtClean="0"/>
              <a:t>loss</a:t>
            </a:r>
            <a:br>
              <a:rPr lang="en-US" sz="2400" dirty="0" smtClean="0"/>
            </a:br>
            <a:r>
              <a:rPr lang="en-US" sz="2400" spc="83" dirty="0" smtClean="0">
                <a:solidFill>
                  <a:prstClr val="black"/>
                </a:solidFill>
                <a:latin typeface="Times New Roman"/>
                <a:cs typeface="Times New Roman"/>
              </a:rPr>
              <a:t/>
            </a:r>
            <a:br>
              <a:rPr lang="en-US" sz="2400" spc="83" dirty="0" smtClean="0">
                <a:solidFill>
                  <a:prstClr val="black"/>
                </a:solidFill>
                <a:latin typeface="Times New Roman"/>
                <a:cs typeface="Times New Roman"/>
              </a:rPr>
            </a:br>
            <a:r>
              <a:rPr lang="en-US" sz="2400" spc="83" dirty="0" smtClean="0">
                <a:solidFill>
                  <a:prstClr val="black"/>
                </a:solidFill>
                <a:latin typeface="Times New Roman"/>
                <a:cs typeface="Times New Roman"/>
              </a:rPr>
              <a:t>- </a:t>
            </a:r>
            <a:r>
              <a:rPr sz="2400" spc="83" dirty="0" smtClean="0">
                <a:solidFill>
                  <a:prstClr val="black"/>
                </a:solidFill>
                <a:latin typeface="Times New Roman"/>
                <a:cs typeface="Times New Roman"/>
              </a:rPr>
              <a:t>Patients</a:t>
            </a:r>
            <a:r>
              <a:rPr sz="2400" spc="-344" dirty="0" smtClean="0">
                <a:solidFill>
                  <a:prstClr val="black"/>
                </a:solidFill>
                <a:latin typeface="Times New Roman"/>
                <a:cs typeface="Times New Roman"/>
              </a:rPr>
              <a:t> </a:t>
            </a:r>
            <a:r>
              <a:rPr sz="2400" spc="56" dirty="0" smtClean="0">
                <a:solidFill>
                  <a:prstClr val="black"/>
                </a:solidFill>
                <a:latin typeface="Times New Roman"/>
                <a:cs typeface="Times New Roman"/>
              </a:rPr>
              <a:t>may </a:t>
            </a:r>
            <a:r>
              <a:rPr sz="2400" spc="38" dirty="0" smtClean="0">
                <a:solidFill>
                  <a:prstClr val="black"/>
                </a:solidFill>
                <a:latin typeface="Times New Roman"/>
                <a:cs typeface="Times New Roman"/>
              </a:rPr>
              <a:t>suffer </a:t>
            </a:r>
            <a:r>
              <a:rPr sz="2400" spc="45" dirty="0" smtClean="0">
                <a:solidFill>
                  <a:prstClr val="black"/>
                </a:solidFill>
                <a:latin typeface="Times New Roman"/>
                <a:cs typeface="Times New Roman"/>
              </a:rPr>
              <a:t>from:</a:t>
            </a:r>
            <a:endParaRPr sz="2400" dirty="0" smtClean="0">
              <a:solidFill>
                <a:prstClr val="black"/>
              </a:solidFill>
              <a:latin typeface="Times New Roman"/>
              <a:cs typeface="Times New Roman"/>
            </a:endParaRPr>
          </a:p>
          <a:p>
            <a:pPr marL="478155" lvl="1" indent="-386715" defTabSz="685800">
              <a:spcBef>
                <a:spcPts val="469"/>
              </a:spcBef>
              <a:buClr>
                <a:srgbClr val="0AD0D9"/>
              </a:buClr>
              <a:buSzPct val="94230"/>
              <a:buFontTx/>
              <a:buAutoNum type="arabicPeriod"/>
              <a:tabLst>
                <a:tab pos="478155" algn="l"/>
                <a:tab pos="478631" algn="l"/>
              </a:tabLst>
            </a:pPr>
            <a:r>
              <a:rPr sz="2400" spc="86" dirty="0" smtClean="0">
                <a:solidFill>
                  <a:prstClr val="black"/>
                </a:solidFill>
                <a:latin typeface="Times New Roman"/>
                <a:cs typeface="Times New Roman"/>
              </a:rPr>
              <a:t>Sudden </a:t>
            </a:r>
            <a:r>
              <a:rPr sz="2400" spc="94" dirty="0">
                <a:solidFill>
                  <a:prstClr val="black"/>
                </a:solidFill>
                <a:latin typeface="Times New Roman"/>
                <a:cs typeface="Times New Roman"/>
              </a:rPr>
              <a:t>onset</a:t>
            </a:r>
            <a:r>
              <a:rPr sz="2400" spc="-323" dirty="0">
                <a:solidFill>
                  <a:prstClr val="black"/>
                </a:solidFill>
                <a:latin typeface="Times New Roman"/>
                <a:cs typeface="Times New Roman"/>
              </a:rPr>
              <a:t> </a:t>
            </a:r>
            <a:r>
              <a:rPr sz="2400" spc="15" dirty="0">
                <a:solidFill>
                  <a:prstClr val="black"/>
                </a:solidFill>
                <a:latin typeface="Times New Roman"/>
                <a:cs typeface="Times New Roman"/>
              </a:rPr>
              <a:t>of </a:t>
            </a:r>
            <a:r>
              <a:rPr sz="2400" spc="79" dirty="0">
                <a:solidFill>
                  <a:prstClr val="black"/>
                </a:solidFill>
                <a:latin typeface="Times New Roman"/>
                <a:cs typeface="Times New Roman"/>
              </a:rPr>
              <a:t>diahrrea</a:t>
            </a:r>
            <a:endParaRPr sz="2400" dirty="0">
              <a:solidFill>
                <a:prstClr val="black"/>
              </a:solidFill>
              <a:latin typeface="Times New Roman"/>
              <a:cs typeface="Times New Roman"/>
            </a:endParaRPr>
          </a:p>
          <a:p>
            <a:pPr marL="478155" lvl="1" indent="-386715" defTabSz="685800">
              <a:spcBef>
                <a:spcPts val="469"/>
              </a:spcBef>
              <a:buClr>
                <a:srgbClr val="0AD0D9"/>
              </a:buClr>
              <a:buSzPct val="94230"/>
              <a:buFontTx/>
              <a:buAutoNum type="arabicPeriod"/>
              <a:tabLst>
                <a:tab pos="478155" algn="l"/>
                <a:tab pos="478631" algn="l"/>
              </a:tabLst>
            </a:pPr>
            <a:r>
              <a:rPr sz="2400" spc="75" dirty="0">
                <a:solidFill>
                  <a:prstClr val="black"/>
                </a:solidFill>
                <a:latin typeface="Times New Roman"/>
                <a:cs typeface="Times New Roman"/>
              </a:rPr>
              <a:t>Malabsorption</a:t>
            </a:r>
            <a:r>
              <a:rPr sz="2400" spc="-71" dirty="0">
                <a:solidFill>
                  <a:prstClr val="black"/>
                </a:solidFill>
                <a:latin typeface="Times New Roman"/>
                <a:cs typeface="Times New Roman"/>
              </a:rPr>
              <a:t> </a:t>
            </a:r>
            <a:r>
              <a:rPr sz="2400" spc="64" dirty="0">
                <a:solidFill>
                  <a:prstClr val="black"/>
                </a:solidFill>
                <a:latin typeface="Times New Roman"/>
                <a:cs typeface="Times New Roman"/>
              </a:rPr>
              <a:t>features</a:t>
            </a:r>
            <a:endParaRPr sz="2400" dirty="0">
              <a:solidFill>
                <a:prstClr val="black"/>
              </a:solidFill>
              <a:latin typeface="Times New Roman"/>
              <a:cs typeface="Times New Roman"/>
            </a:endParaRPr>
          </a:p>
          <a:p>
            <a:pPr marL="478155" lvl="1" indent="-386715" defTabSz="685800">
              <a:spcBef>
                <a:spcPts val="469"/>
              </a:spcBef>
              <a:buClr>
                <a:srgbClr val="0AD0D9"/>
              </a:buClr>
              <a:buSzPct val="94230"/>
              <a:buFontTx/>
              <a:buAutoNum type="arabicPeriod"/>
              <a:tabLst>
                <a:tab pos="478155" algn="l"/>
                <a:tab pos="478631" algn="l"/>
              </a:tabLst>
            </a:pPr>
            <a:r>
              <a:rPr sz="2400" spc="19" dirty="0">
                <a:solidFill>
                  <a:prstClr val="black"/>
                </a:solidFill>
                <a:latin typeface="Times New Roman"/>
                <a:cs typeface="Times New Roman"/>
              </a:rPr>
              <a:t>low</a:t>
            </a:r>
            <a:r>
              <a:rPr sz="2400" spc="-120" dirty="0">
                <a:solidFill>
                  <a:prstClr val="black"/>
                </a:solidFill>
                <a:latin typeface="Times New Roman"/>
                <a:cs typeface="Times New Roman"/>
              </a:rPr>
              <a:t> </a:t>
            </a:r>
            <a:r>
              <a:rPr sz="2400" spc="75" dirty="0">
                <a:solidFill>
                  <a:prstClr val="black"/>
                </a:solidFill>
                <a:latin typeface="Times New Roman"/>
                <a:cs typeface="Times New Roman"/>
              </a:rPr>
              <a:t>vitamin</a:t>
            </a:r>
            <a:r>
              <a:rPr sz="2400" spc="-45" dirty="0">
                <a:solidFill>
                  <a:prstClr val="black"/>
                </a:solidFill>
                <a:latin typeface="Times New Roman"/>
                <a:cs typeface="Times New Roman"/>
              </a:rPr>
              <a:t> </a:t>
            </a:r>
            <a:r>
              <a:rPr sz="2400" spc="-176" dirty="0">
                <a:solidFill>
                  <a:prstClr val="black"/>
                </a:solidFill>
                <a:latin typeface="Times New Roman"/>
                <a:cs typeface="Times New Roman"/>
              </a:rPr>
              <a:t>B12</a:t>
            </a:r>
            <a:r>
              <a:rPr sz="2400" spc="-53" dirty="0">
                <a:solidFill>
                  <a:prstClr val="black"/>
                </a:solidFill>
                <a:latin typeface="Times New Roman"/>
                <a:cs typeface="Times New Roman"/>
              </a:rPr>
              <a:t> </a:t>
            </a:r>
            <a:r>
              <a:rPr lang="en-US" sz="2400" spc="-53" dirty="0">
                <a:solidFill>
                  <a:prstClr val="black"/>
                </a:solidFill>
                <a:latin typeface="Times New Roman"/>
                <a:cs typeface="Times New Roman"/>
              </a:rPr>
              <a:t>- Vitamin B12 deficiency may occur because the extra bacteria that form in the blind loop use up this </a:t>
            </a:r>
            <a:r>
              <a:rPr lang="en-US" sz="2400" spc="-53" dirty="0" smtClean="0">
                <a:solidFill>
                  <a:prstClr val="black"/>
                </a:solidFill>
                <a:latin typeface="Times New Roman"/>
                <a:cs typeface="Times New Roman"/>
              </a:rPr>
              <a:t>vitamin-</a:t>
            </a:r>
            <a:endParaRPr lang="en-US" sz="2400" spc="-53" dirty="0">
              <a:solidFill>
                <a:prstClr val="black"/>
              </a:solidFill>
              <a:latin typeface="Times New Roman"/>
              <a:cs typeface="Times New Roman"/>
            </a:endParaRPr>
          </a:p>
          <a:p>
            <a:pPr marL="91440" lvl="1" defTabSz="685800">
              <a:spcBef>
                <a:spcPts val="469"/>
              </a:spcBef>
              <a:buClr>
                <a:srgbClr val="0AD0D9"/>
              </a:buClr>
              <a:buSzPct val="94230"/>
              <a:tabLst>
                <a:tab pos="478155" algn="l"/>
                <a:tab pos="478631" algn="l"/>
              </a:tabLst>
            </a:pPr>
            <a:r>
              <a:rPr lang="en-US" sz="2400" spc="-53" dirty="0">
                <a:solidFill>
                  <a:prstClr val="black"/>
                </a:solidFill>
                <a:latin typeface="Times New Roman"/>
                <a:cs typeface="Times New Roman"/>
              </a:rPr>
              <a:t/>
            </a:r>
            <a:br>
              <a:rPr lang="en-US" sz="2400" spc="-53" dirty="0">
                <a:solidFill>
                  <a:prstClr val="black"/>
                </a:solidFill>
                <a:latin typeface="Times New Roman"/>
                <a:cs typeface="Times New Roman"/>
              </a:rPr>
            </a:br>
            <a:r>
              <a:rPr sz="2400" spc="109" dirty="0">
                <a:solidFill>
                  <a:prstClr val="black"/>
                </a:solidFill>
                <a:latin typeface="Times New Roman"/>
                <a:cs typeface="Times New Roman"/>
              </a:rPr>
              <a:t>due</a:t>
            </a:r>
            <a:r>
              <a:rPr sz="2400" spc="-83" dirty="0">
                <a:solidFill>
                  <a:prstClr val="black"/>
                </a:solidFill>
                <a:latin typeface="Times New Roman"/>
                <a:cs typeface="Times New Roman"/>
              </a:rPr>
              <a:t> </a:t>
            </a:r>
            <a:r>
              <a:rPr sz="2400" spc="101" dirty="0">
                <a:solidFill>
                  <a:prstClr val="black"/>
                </a:solidFill>
                <a:latin typeface="Times New Roman"/>
                <a:cs typeface="Times New Roman"/>
              </a:rPr>
              <a:t>to</a:t>
            </a:r>
            <a:r>
              <a:rPr sz="2400" spc="-116" dirty="0">
                <a:solidFill>
                  <a:prstClr val="black"/>
                </a:solidFill>
                <a:latin typeface="Times New Roman"/>
                <a:cs typeface="Times New Roman"/>
              </a:rPr>
              <a:t> </a:t>
            </a:r>
            <a:r>
              <a:rPr sz="2400" spc="75" dirty="0">
                <a:solidFill>
                  <a:prstClr val="black"/>
                </a:solidFill>
                <a:latin typeface="Times New Roman"/>
                <a:cs typeface="Times New Roman"/>
              </a:rPr>
              <a:t>decreased</a:t>
            </a:r>
            <a:r>
              <a:rPr sz="2400" spc="-49" dirty="0">
                <a:solidFill>
                  <a:prstClr val="black"/>
                </a:solidFill>
                <a:latin typeface="Times New Roman"/>
                <a:cs typeface="Times New Roman"/>
              </a:rPr>
              <a:t> </a:t>
            </a:r>
            <a:r>
              <a:rPr sz="2400" spc="49" dirty="0">
                <a:solidFill>
                  <a:prstClr val="black"/>
                </a:solidFill>
                <a:latin typeface="Times New Roman"/>
                <a:cs typeface="Times New Roman"/>
              </a:rPr>
              <a:t>acidity</a:t>
            </a:r>
            <a:r>
              <a:rPr sz="2400" spc="-101" dirty="0">
                <a:solidFill>
                  <a:prstClr val="black"/>
                </a:solidFill>
                <a:latin typeface="Times New Roman"/>
                <a:cs typeface="Times New Roman"/>
              </a:rPr>
              <a:t> </a:t>
            </a:r>
            <a:r>
              <a:rPr sz="2400" spc="120" dirty="0">
                <a:solidFill>
                  <a:prstClr val="black"/>
                </a:solidFill>
                <a:latin typeface="Times New Roman"/>
                <a:cs typeface="Times New Roman"/>
              </a:rPr>
              <a:t>and</a:t>
            </a:r>
            <a:r>
              <a:rPr sz="2400" spc="-4" dirty="0">
                <a:solidFill>
                  <a:prstClr val="black"/>
                </a:solidFill>
                <a:latin typeface="Times New Roman"/>
                <a:cs typeface="Times New Roman"/>
              </a:rPr>
              <a:t> </a:t>
            </a:r>
            <a:r>
              <a:rPr sz="2400" spc="68" dirty="0">
                <a:solidFill>
                  <a:prstClr val="black"/>
                </a:solidFill>
                <a:latin typeface="Times New Roman"/>
                <a:cs typeface="Times New Roman"/>
              </a:rPr>
              <a:t>increased</a:t>
            </a:r>
            <a:r>
              <a:rPr sz="2400" spc="4" dirty="0">
                <a:solidFill>
                  <a:prstClr val="black"/>
                </a:solidFill>
                <a:latin typeface="Times New Roman"/>
                <a:cs typeface="Times New Roman"/>
              </a:rPr>
              <a:t> </a:t>
            </a:r>
            <a:r>
              <a:rPr sz="2400" spc="34" dirty="0">
                <a:solidFill>
                  <a:prstClr val="black"/>
                </a:solidFill>
                <a:latin typeface="Times New Roman"/>
                <a:cs typeface="Times New Roman"/>
              </a:rPr>
              <a:t>bacterial  </a:t>
            </a:r>
            <a:r>
              <a:rPr sz="2400" spc="53" dirty="0">
                <a:solidFill>
                  <a:prstClr val="black"/>
                </a:solidFill>
                <a:latin typeface="Times New Roman"/>
                <a:cs typeface="Times New Roman"/>
              </a:rPr>
              <a:t>overgrowth</a:t>
            </a:r>
            <a:r>
              <a:rPr sz="2400" spc="-64" dirty="0">
                <a:solidFill>
                  <a:prstClr val="black"/>
                </a:solidFill>
                <a:latin typeface="Times New Roman"/>
                <a:cs typeface="Times New Roman"/>
              </a:rPr>
              <a:t> </a:t>
            </a:r>
            <a:r>
              <a:rPr sz="2400" spc="83" dirty="0">
                <a:solidFill>
                  <a:prstClr val="black"/>
                </a:solidFill>
                <a:latin typeface="Times New Roman"/>
                <a:cs typeface="Times New Roman"/>
              </a:rPr>
              <a:t>in</a:t>
            </a:r>
            <a:r>
              <a:rPr sz="2400" spc="-45" dirty="0">
                <a:solidFill>
                  <a:prstClr val="black"/>
                </a:solidFill>
                <a:latin typeface="Times New Roman"/>
                <a:cs typeface="Times New Roman"/>
              </a:rPr>
              <a:t> </a:t>
            </a:r>
            <a:r>
              <a:rPr sz="2400" spc="120" dirty="0">
                <a:solidFill>
                  <a:prstClr val="black"/>
                </a:solidFill>
                <a:latin typeface="Times New Roman"/>
                <a:cs typeface="Times New Roman"/>
              </a:rPr>
              <a:t>the</a:t>
            </a:r>
            <a:r>
              <a:rPr sz="2400" spc="-53" dirty="0">
                <a:solidFill>
                  <a:prstClr val="black"/>
                </a:solidFill>
                <a:latin typeface="Times New Roman"/>
                <a:cs typeface="Times New Roman"/>
              </a:rPr>
              <a:t> </a:t>
            </a:r>
            <a:r>
              <a:rPr sz="2400" spc="79" dirty="0">
                <a:solidFill>
                  <a:prstClr val="black"/>
                </a:solidFill>
                <a:latin typeface="Times New Roman"/>
                <a:cs typeface="Times New Roman"/>
              </a:rPr>
              <a:t>blind</a:t>
            </a:r>
            <a:r>
              <a:rPr sz="2400" spc="-64" dirty="0">
                <a:solidFill>
                  <a:prstClr val="black"/>
                </a:solidFill>
                <a:latin typeface="Times New Roman"/>
                <a:cs typeface="Times New Roman"/>
              </a:rPr>
              <a:t> </a:t>
            </a:r>
            <a:r>
              <a:rPr sz="2400" spc="113" dirty="0">
                <a:solidFill>
                  <a:prstClr val="black"/>
                </a:solidFill>
                <a:latin typeface="Times New Roman"/>
                <a:cs typeface="Times New Roman"/>
              </a:rPr>
              <a:t>ended</a:t>
            </a:r>
            <a:r>
              <a:rPr sz="2400" dirty="0">
                <a:solidFill>
                  <a:prstClr val="black"/>
                </a:solidFill>
                <a:latin typeface="Times New Roman"/>
                <a:cs typeface="Times New Roman"/>
              </a:rPr>
              <a:t> </a:t>
            </a:r>
            <a:r>
              <a:rPr sz="2400" spc="71" dirty="0">
                <a:solidFill>
                  <a:prstClr val="black"/>
                </a:solidFill>
                <a:latin typeface="Times New Roman"/>
                <a:cs typeface="Times New Roman"/>
              </a:rPr>
              <a:t>loop</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3200079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0" y="381000"/>
            <a:ext cx="3559016" cy="587180"/>
          </a:xfrm>
          <a:prstGeom prst="rect">
            <a:avLst/>
          </a:prstGeom>
        </p:spPr>
        <p:txBody>
          <a:bodyPr vert="horz" wrap="square" lIns="0" tIns="10001" rIns="0" bIns="0" rtlCol="0" anchor="ctr">
            <a:spAutoFit/>
          </a:bodyPr>
          <a:lstStyle/>
          <a:p>
            <a:pPr marL="9525">
              <a:lnSpc>
                <a:spcPct val="100000"/>
              </a:lnSpc>
              <a:spcBef>
                <a:spcPts val="79"/>
              </a:spcBef>
            </a:pPr>
            <a:r>
              <a:rPr sz="3750" spc="-150" dirty="0">
                <a:latin typeface="Trebuchet MS"/>
                <a:cs typeface="Trebuchet MS"/>
              </a:rPr>
              <a:t>Pernicious</a:t>
            </a:r>
            <a:r>
              <a:rPr sz="3750" spc="-334" dirty="0">
                <a:latin typeface="Trebuchet MS"/>
                <a:cs typeface="Trebuchet MS"/>
              </a:rPr>
              <a:t> </a:t>
            </a:r>
            <a:r>
              <a:rPr sz="3750" spc="-158" dirty="0">
                <a:latin typeface="Trebuchet MS"/>
                <a:cs typeface="Trebuchet MS"/>
              </a:rPr>
              <a:t>anemia</a:t>
            </a:r>
            <a:endParaRPr sz="3750" dirty="0">
              <a:latin typeface="Trebuchet MS"/>
              <a:cs typeface="Trebuchet MS"/>
            </a:endParaRPr>
          </a:p>
        </p:txBody>
      </p:sp>
      <p:sp>
        <p:nvSpPr>
          <p:cNvPr id="3" name="object 3"/>
          <p:cNvSpPr txBox="1"/>
          <p:nvPr/>
        </p:nvSpPr>
        <p:spPr>
          <a:xfrm>
            <a:off x="152400" y="1295400"/>
            <a:ext cx="8827342" cy="5031986"/>
          </a:xfrm>
          <a:prstGeom prst="rect">
            <a:avLst/>
          </a:prstGeom>
        </p:spPr>
        <p:txBody>
          <a:bodyPr vert="horz" wrap="square" lIns="0" tIns="10001" rIns="0" bIns="0" rtlCol="0">
            <a:spAutoFit/>
          </a:bodyPr>
          <a:lstStyle/>
          <a:p>
            <a:pPr marL="215265" marR="3810" indent="-205740" defTabSz="685800">
              <a:spcBef>
                <a:spcPts val="79"/>
              </a:spcBef>
              <a:buClr>
                <a:srgbClr val="0AD0D9"/>
              </a:buClr>
              <a:buSzPct val="94230"/>
              <a:buFont typeface="Arial"/>
              <a:buChar char=""/>
              <a:tabLst>
                <a:tab pos="215265" algn="l"/>
              </a:tabLst>
            </a:pPr>
            <a:r>
              <a:rPr lang="en-US" sz="2800" b="1" dirty="0" smtClean="0"/>
              <a:t>pernicious </a:t>
            </a:r>
            <a:r>
              <a:rPr lang="en-US" sz="2800" b="1" dirty="0"/>
              <a:t>anemia</a:t>
            </a:r>
            <a:r>
              <a:rPr lang="en-US" sz="2800" dirty="0"/>
              <a:t> is a type of blood disorder caused when the body does not make enough red blood cells due to lack of vitamin B12.</a:t>
            </a:r>
            <a:endParaRPr lang="en-US" sz="2800" spc="34" dirty="0" smtClean="0">
              <a:solidFill>
                <a:prstClr val="black"/>
              </a:solidFill>
              <a:latin typeface="Times New Roman"/>
              <a:cs typeface="Times New Roman"/>
            </a:endParaRPr>
          </a:p>
          <a:p>
            <a:pPr marL="215265" marR="3810" indent="-205740" defTabSz="685800">
              <a:spcBef>
                <a:spcPts val="79"/>
              </a:spcBef>
              <a:buClr>
                <a:srgbClr val="0AD0D9"/>
              </a:buClr>
              <a:buSzPct val="94230"/>
              <a:buFont typeface="Arial"/>
              <a:buChar char=""/>
              <a:tabLst>
                <a:tab pos="215265" algn="l"/>
              </a:tabLst>
            </a:pPr>
            <a:endParaRPr lang="en-US" sz="2800" spc="34" dirty="0" smtClean="0">
              <a:solidFill>
                <a:prstClr val="black"/>
              </a:solidFill>
              <a:latin typeface="Times New Roman"/>
              <a:cs typeface="Times New Roman"/>
            </a:endParaRPr>
          </a:p>
          <a:p>
            <a:pPr marL="215265" marR="3810" indent="-205740" defTabSz="685800">
              <a:spcBef>
                <a:spcPts val="79"/>
              </a:spcBef>
              <a:buClr>
                <a:srgbClr val="0AD0D9"/>
              </a:buClr>
              <a:buSzPct val="94230"/>
              <a:buFont typeface="Arial"/>
              <a:buChar char=""/>
              <a:tabLst>
                <a:tab pos="215265" algn="l"/>
              </a:tabLst>
            </a:pPr>
            <a:r>
              <a:rPr sz="2800" spc="34" dirty="0" smtClean="0">
                <a:solidFill>
                  <a:prstClr val="black"/>
                </a:solidFill>
                <a:latin typeface="Times New Roman"/>
                <a:cs typeface="Times New Roman"/>
              </a:rPr>
              <a:t>loss </a:t>
            </a:r>
            <a:r>
              <a:rPr sz="2800" spc="15" dirty="0">
                <a:solidFill>
                  <a:prstClr val="black"/>
                </a:solidFill>
                <a:latin typeface="Times New Roman"/>
                <a:cs typeface="Times New Roman"/>
              </a:rPr>
              <a:t>of </a:t>
            </a:r>
            <a:r>
              <a:rPr sz="2800" spc="120" dirty="0">
                <a:solidFill>
                  <a:prstClr val="black"/>
                </a:solidFill>
                <a:latin typeface="Times New Roman"/>
                <a:cs typeface="Times New Roman"/>
              </a:rPr>
              <a:t>the </a:t>
            </a:r>
            <a:r>
              <a:rPr sz="2800" spc="68" dirty="0">
                <a:solidFill>
                  <a:prstClr val="black"/>
                </a:solidFill>
                <a:latin typeface="Times New Roman"/>
                <a:cs typeface="Times New Roman"/>
              </a:rPr>
              <a:t>intrinsic </a:t>
            </a:r>
            <a:r>
              <a:rPr sz="2800" spc="60" dirty="0">
                <a:solidFill>
                  <a:prstClr val="black"/>
                </a:solidFill>
                <a:latin typeface="Times New Roman"/>
                <a:cs typeface="Times New Roman"/>
              </a:rPr>
              <a:t>factor </a:t>
            </a:r>
            <a:r>
              <a:rPr sz="2800" spc="30" dirty="0">
                <a:solidFill>
                  <a:prstClr val="black"/>
                </a:solidFill>
                <a:latin typeface="Times New Roman"/>
                <a:cs typeface="Times New Roman"/>
              </a:rPr>
              <a:t>(IF) </a:t>
            </a:r>
            <a:r>
              <a:rPr sz="2800" spc="68" dirty="0">
                <a:solidFill>
                  <a:prstClr val="black"/>
                </a:solidFill>
                <a:latin typeface="Times New Roman"/>
                <a:cs typeface="Times New Roman"/>
              </a:rPr>
              <a:t>secreting </a:t>
            </a:r>
            <a:r>
              <a:rPr sz="2800" spc="71" dirty="0">
                <a:solidFill>
                  <a:prstClr val="black"/>
                </a:solidFill>
                <a:latin typeface="Times New Roman"/>
                <a:cs typeface="Times New Roman"/>
              </a:rPr>
              <a:t>parietal </a:t>
            </a:r>
            <a:r>
              <a:rPr sz="2800" spc="-41" dirty="0">
                <a:solidFill>
                  <a:prstClr val="black"/>
                </a:solidFill>
                <a:latin typeface="Times New Roman"/>
                <a:cs typeface="Times New Roman"/>
              </a:rPr>
              <a:t>cells  </a:t>
            </a:r>
            <a:r>
              <a:rPr sz="2800" spc="83" dirty="0">
                <a:solidFill>
                  <a:prstClr val="black"/>
                </a:solidFill>
                <a:latin typeface="Times New Roman"/>
                <a:cs typeface="Times New Roman"/>
              </a:rPr>
              <a:t>in</a:t>
            </a:r>
            <a:r>
              <a:rPr sz="2800" spc="-64" dirty="0">
                <a:solidFill>
                  <a:prstClr val="black"/>
                </a:solidFill>
                <a:latin typeface="Times New Roman"/>
                <a:cs typeface="Times New Roman"/>
              </a:rPr>
              <a:t> </a:t>
            </a:r>
            <a:r>
              <a:rPr sz="2800" spc="120" dirty="0">
                <a:solidFill>
                  <a:prstClr val="black"/>
                </a:solidFill>
                <a:latin typeface="Times New Roman"/>
                <a:cs typeface="Times New Roman"/>
              </a:rPr>
              <a:t>the</a:t>
            </a:r>
            <a:r>
              <a:rPr sz="2800" spc="-86" dirty="0">
                <a:solidFill>
                  <a:prstClr val="black"/>
                </a:solidFill>
                <a:latin typeface="Times New Roman"/>
                <a:cs typeface="Times New Roman"/>
              </a:rPr>
              <a:t> </a:t>
            </a:r>
            <a:r>
              <a:rPr sz="2800" spc="94" dirty="0">
                <a:solidFill>
                  <a:prstClr val="black"/>
                </a:solidFill>
                <a:latin typeface="Times New Roman"/>
                <a:cs typeface="Times New Roman"/>
              </a:rPr>
              <a:t>stomach</a:t>
            </a:r>
            <a:r>
              <a:rPr sz="2800" spc="-56" dirty="0">
                <a:solidFill>
                  <a:prstClr val="black"/>
                </a:solidFill>
                <a:latin typeface="Times New Roman"/>
                <a:cs typeface="Times New Roman"/>
              </a:rPr>
              <a:t> </a:t>
            </a:r>
            <a:r>
              <a:rPr sz="2800" spc="41" dirty="0">
                <a:solidFill>
                  <a:prstClr val="black"/>
                </a:solidFill>
                <a:latin typeface="Times New Roman"/>
                <a:cs typeface="Times New Roman"/>
              </a:rPr>
              <a:t>lining.</a:t>
            </a:r>
            <a:endParaRPr sz="28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800" spc="-11" dirty="0">
                <a:solidFill>
                  <a:prstClr val="black"/>
                </a:solidFill>
                <a:latin typeface="Times New Roman"/>
                <a:cs typeface="Times New Roman"/>
              </a:rPr>
              <a:t>IF </a:t>
            </a:r>
            <a:r>
              <a:rPr sz="2800" spc="19" dirty="0">
                <a:solidFill>
                  <a:prstClr val="black"/>
                </a:solidFill>
                <a:latin typeface="Times New Roman"/>
                <a:cs typeface="Times New Roman"/>
              </a:rPr>
              <a:t>is</a:t>
            </a:r>
            <a:r>
              <a:rPr sz="2800" spc="-98" dirty="0">
                <a:solidFill>
                  <a:prstClr val="black"/>
                </a:solidFill>
                <a:latin typeface="Times New Roman"/>
                <a:cs typeface="Times New Roman"/>
              </a:rPr>
              <a:t> </a:t>
            </a:r>
            <a:r>
              <a:rPr sz="2800" spc="64" dirty="0">
                <a:solidFill>
                  <a:prstClr val="black"/>
                </a:solidFill>
                <a:latin typeface="Times New Roman"/>
                <a:cs typeface="Times New Roman"/>
              </a:rPr>
              <a:t>essential</a:t>
            </a:r>
            <a:r>
              <a:rPr sz="2800" spc="-23" dirty="0">
                <a:solidFill>
                  <a:prstClr val="black"/>
                </a:solidFill>
                <a:latin typeface="Times New Roman"/>
                <a:cs typeface="Times New Roman"/>
              </a:rPr>
              <a:t> </a:t>
            </a:r>
            <a:r>
              <a:rPr sz="2800" spc="38" dirty="0">
                <a:solidFill>
                  <a:prstClr val="black"/>
                </a:solidFill>
                <a:latin typeface="Times New Roman"/>
                <a:cs typeface="Times New Roman"/>
              </a:rPr>
              <a:t>for</a:t>
            </a:r>
            <a:r>
              <a:rPr sz="2800" spc="-86" dirty="0">
                <a:solidFill>
                  <a:prstClr val="black"/>
                </a:solidFill>
                <a:latin typeface="Times New Roman"/>
                <a:cs typeface="Times New Roman"/>
              </a:rPr>
              <a:t> </a:t>
            </a:r>
            <a:r>
              <a:rPr sz="2800" spc="120" dirty="0">
                <a:solidFill>
                  <a:prstClr val="black"/>
                </a:solidFill>
                <a:latin typeface="Times New Roman"/>
                <a:cs typeface="Times New Roman"/>
              </a:rPr>
              <a:t>the</a:t>
            </a:r>
            <a:r>
              <a:rPr sz="2800" spc="-79" dirty="0">
                <a:solidFill>
                  <a:prstClr val="black"/>
                </a:solidFill>
                <a:latin typeface="Times New Roman"/>
                <a:cs typeface="Times New Roman"/>
              </a:rPr>
              <a:t> </a:t>
            </a:r>
            <a:r>
              <a:rPr sz="2800" spc="90" dirty="0">
                <a:solidFill>
                  <a:prstClr val="black"/>
                </a:solidFill>
                <a:latin typeface="Times New Roman"/>
                <a:cs typeface="Times New Roman"/>
              </a:rPr>
              <a:t>uptake</a:t>
            </a:r>
            <a:r>
              <a:rPr sz="2800" spc="-116" dirty="0">
                <a:solidFill>
                  <a:prstClr val="black"/>
                </a:solidFill>
                <a:latin typeface="Times New Roman"/>
                <a:cs typeface="Times New Roman"/>
              </a:rPr>
              <a:t> </a:t>
            </a:r>
            <a:r>
              <a:rPr sz="2800" spc="15" dirty="0">
                <a:solidFill>
                  <a:prstClr val="black"/>
                </a:solidFill>
                <a:latin typeface="Times New Roman"/>
                <a:cs typeface="Times New Roman"/>
              </a:rPr>
              <a:t>of</a:t>
            </a:r>
            <a:r>
              <a:rPr sz="2800" spc="-19" dirty="0">
                <a:solidFill>
                  <a:prstClr val="black"/>
                </a:solidFill>
                <a:latin typeface="Times New Roman"/>
                <a:cs typeface="Times New Roman"/>
              </a:rPr>
              <a:t> </a:t>
            </a:r>
            <a:r>
              <a:rPr sz="2800" spc="75" dirty="0">
                <a:solidFill>
                  <a:prstClr val="black"/>
                </a:solidFill>
                <a:latin typeface="Times New Roman"/>
                <a:cs typeface="Times New Roman"/>
              </a:rPr>
              <a:t>vitamin</a:t>
            </a:r>
            <a:r>
              <a:rPr sz="2800" spc="-45" dirty="0">
                <a:solidFill>
                  <a:prstClr val="black"/>
                </a:solidFill>
                <a:latin typeface="Times New Roman"/>
                <a:cs typeface="Times New Roman"/>
              </a:rPr>
              <a:t> </a:t>
            </a:r>
            <a:r>
              <a:rPr sz="2800" spc="-135" dirty="0">
                <a:solidFill>
                  <a:prstClr val="black"/>
                </a:solidFill>
                <a:latin typeface="Times New Roman"/>
                <a:cs typeface="Times New Roman"/>
              </a:rPr>
              <a:t>B12.</a:t>
            </a:r>
            <a:endParaRPr sz="2800" dirty="0">
              <a:solidFill>
                <a:prstClr val="black"/>
              </a:solidFill>
              <a:latin typeface="Times New Roman"/>
              <a:cs typeface="Times New Roman"/>
            </a:endParaRPr>
          </a:p>
          <a:p>
            <a:pPr marL="215265" indent="-205740" defTabSz="685800">
              <a:spcBef>
                <a:spcPts val="469"/>
              </a:spcBef>
              <a:buClr>
                <a:srgbClr val="0AD0D9"/>
              </a:buClr>
              <a:buSzPct val="94230"/>
              <a:buFont typeface="Arial"/>
              <a:buChar char=""/>
              <a:tabLst>
                <a:tab pos="215265" algn="l"/>
              </a:tabLst>
            </a:pPr>
            <a:r>
              <a:rPr sz="2800" spc="98" dirty="0">
                <a:solidFill>
                  <a:prstClr val="black"/>
                </a:solidFill>
                <a:latin typeface="Times New Roman"/>
                <a:cs typeface="Times New Roman"/>
              </a:rPr>
              <a:t>patient</a:t>
            </a:r>
            <a:r>
              <a:rPr sz="2800" spc="-124" dirty="0">
                <a:solidFill>
                  <a:prstClr val="black"/>
                </a:solidFill>
                <a:latin typeface="Times New Roman"/>
                <a:cs typeface="Times New Roman"/>
              </a:rPr>
              <a:t> </a:t>
            </a:r>
            <a:r>
              <a:rPr sz="2800" spc="11" dirty="0">
                <a:solidFill>
                  <a:prstClr val="black"/>
                </a:solidFill>
                <a:latin typeface="Times New Roman"/>
                <a:cs typeface="Times New Roman"/>
              </a:rPr>
              <a:t>will</a:t>
            </a:r>
            <a:r>
              <a:rPr sz="2800" spc="-49" dirty="0">
                <a:solidFill>
                  <a:prstClr val="black"/>
                </a:solidFill>
                <a:latin typeface="Times New Roman"/>
                <a:cs typeface="Times New Roman"/>
              </a:rPr>
              <a:t> </a:t>
            </a:r>
            <a:r>
              <a:rPr sz="2800" spc="38" dirty="0">
                <a:solidFill>
                  <a:prstClr val="black"/>
                </a:solidFill>
                <a:latin typeface="Times New Roman"/>
                <a:cs typeface="Times New Roman"/>
              </a:rPr>
              <a:t>suffer</a:t>
            </a:r>
            <a:r>
              <a:rPr sz="2800" spc="-94" dirty="0">
                <a:solidFill>
                  <a:prstClr val="black"/>
                </a:solidFill>
                <a:latin typeface="Times New Roman"/>
                <a:cs typeface="Times New Roman"/>
              </a:rPr>
              <a:t> </a:t>
            </a:r>
            <a:r>
              <a:rPr sz="2800" spc="68" dirty="0">
                <a:solidFill>
                  <a:prstClr val="black"/>
                </a:solidFill>
                <a:latin typeface="Times New Roman"/>
                <a:cs typeface="Times New Roman"/>
              </a:rPr>
              <a:t>from</a:t>
            </a:r>
            <a:r>
              <a:rPr sz="2800" spc="-86" dirty="0">
                <a:solidFill>
                  <a:prstClr val="black"/>
                </a:solidFill>
                <a:latin typeface="Times New Roman"/>
                <a:cs typeface="Times New Roman"/>
              </a:rPr>
              <a:t> </a:t>
            </a:r>
            <a:r>
              <a:rPr sz="2800" spc="71" dirty="0">
                <a:solidFill>
                  <a:prstClr val="black"/>
                </a:solidFill>
                <a:latin typeface="Times New Roman"/>
                <a:cs typeface="Times New Roman"/>
              </a:rPr>
              <a:t>a</a:t>
            </a:r>
            <a:r>
              <a:rPr sz="2800" spc="-105" dirty="0">
                <a:solidFill>
                  <a:prstClr val="black"/>
                </a:solidFill>
                <a:latin typeface="Times New Roman"/>
                <a:cs typeface="Times New Roman"/>
              </a:rPr>
              <a:t> </a:t>
            </a:r>
            <a:r>
              <a:rPr sz="2800" spc="75" dirty="0">
                <a:solidFill>
                  <a:prstClr val="black"/>
                </a:solidFill>
                <a:latin typeface="Times New Roman"/>
                <a:cs typeface="Times New Roman"/>
              </a:rPr>
              <a:t>vitamin</a:t>
            </a:r>
            <a:r>
              <a:rPr sz="2800" spc="-45" dirty="0">
                <a:solidFill>
                  <a:prstClr val="black"/>
                </a:solidFill>
                <a:latin typeface="Times New Roman"/>
                <a:cs typeface="Times New Roman"/>
              </a:rPr>
              <a:t> </a:t>
            </a:r>
            <a:r>
              <a:rPr sz="2800" spc="-180" dirty="0">
                <a:solidFill>
                  <a:prstClr val="black"/>
                </a:solidFill>
                <a:latin typeface="Times New Roman"/>
                <a:cs typeface="Times New Roman"/>
              </a:rPr>
              <a:t>B12</a:t>
            </a:r>
            <a:r>
              <a:rPr sz="2800" spc="-68" dirty="0">
                <a:solidFill>
                  <a:prstClr val="black"/>
                </a:solidFill>
                <a:latin typeface="Times New Roman"/>
                <a:cs typeface="Times New Roman"/>
              </a:rPr>
              <a:t> </a:t>
            </a:r>
            <a:r>
              <a:rPr sz="2800" spc="26" dirty="0">
                <a:solidFill>
                  <a:prstClr val="black"/>
                </a:solidFill>
                <a:latin typeface="Times New Roman"/>
                <a:cs typeface="Times New Roman"/>
              </a:rPr>
              <a:t>deficiency.</a:t>
            </a:r>
            <a:endParaRPr sz="2800" dirty="0">
              <a:solidFill>
                <a:prstClr val="black"/>
              </a:solidFill>
              <a:latin typeface="Times New Roman"/>
              <a:cs typeface="Times New Roman"/>
            </a:endParaRPr>
          </a:p>
          <a:p>
            <a:pPr marL="215265" marR="542925" indent="-205740" defTabSz="685800">
              <a:spcBef>
                <a:spcPts val="469"/>
              </a:spcBef>
              <a:buClr>
                <a:srgbClr val="0AD0D9"/>
              </a:buClr>
              <a:buSzPct val="94230"/>
              <a:buFont typeface="Arial"/>
              <a:buChar char=""/>
              <a:tabLst>
                <a:tab pos="215265" algn="l"/>
              </a:tabLst>
            </a:pPr>
            <a:r>
              <a:rPr sz="2800" spc="49" dirty="0">
                <a:solidFill>
                  <a:prstClr val="black"/>
                </a:solidFill>
                <a:latin typeface="Times New Roman"/>
                <a:cs typeface="Times New Roman"/>
              </a:rPr>
              <a:t>This</a:t>
            </a:r>
            <a:r>
              <a:rPr sz="2800" spc="-98" dirty="0">
                <a:solidFill>
                  <a:prstClr val="black"/>
                </a:solidFill>
                <a:latin typeface="Times New Roman"/>
                <a:cs typeface="Times New Roman"/>
              </a:rPr>
              <a:t> </a:t>
            </a:r>
            <a:r>
              <a:rPr sz="2800" spc="86" dirty="0">
                <a:solidFill>
                  <a:prstClr val="black"/>
                </a:solidFill>
                <a:latin typeface="Times New Roman"/>
                <a:cs typeface="Times New Roman"/>
              </a:rPr>
              <a:t>can</a:t>
            </a:r>
            <a:r>
              <a:rPr sz="2800" spc="-34" dirty="0">
                <a:solidFill>
                  <a:prstClr val="black"/>
                </a:solidFill>
                <a:latin typeface="Times New Roman"/>
                <a:cs typeface="Times New Roman"/>
              </a:rPr>
              <a:t> </a:t>
            </a:r>
            <a:r>
              <a:rPr sz="2800" spc="68" dirty="0">
                <a:solidFill>
                  <a:prstClr val="black"/>
                </a:solidFill>
                <a:latin typeface="Times New Roman"/>
                <a:cs typeface="Times New Roman"/>
              </a:rPr>
              <a:t>lead</a:t>
            </a:r>
            <a:r>
              <a:rPr sz="2800" spc="-19" dirty="0">
                <a:solidFill>
                  <a:prstClr val="black"/>
                </a:solidFill>
                <a:latin typeface="Times New Roman"/>
                <a:cs typeface="Times New Roman"/>
              </a:rPr>
              <a:t> </a:t>
            </a:r>
            <a:r>
              <a:rPr sz="2800" spc="101" dirty="0">
                <a:solidFill>
                  <a:prstClr val="black"/>
                </a:solidFill>
                <a:latin typeface="Times New Roman"/>
                <a:cs typeface="Times New Roman"/>
              </a:rPr>
              <a:t>to</a:t>
            </a:r>
            <a:r>
              <a:rPr sz="2800" spc="-94" dirty="0">
                <a:solidFill>
                  <a:prstClr val="black"/>
                </a:solidFill>
                <a:latin typeface="Times New Roman"/>
                <a:cs typeface="Times New Roman"/>
              </a:rPr>
              <a:t> </a:t>
            </a:r>
            <a:r>
              <a:rPr sz="2800" spc="71" dirty="0">
                <a:solidFill>
                  <a:prstClr val="black"/>
                </a:solidFill>
                <a:latin typeface="Times New Roman"/>
                <a:cs typeface="Times New Roman"/>
              </a:rPr>
              <a:t>pernicious</a:t>
            </a:r>
            <a:r>
              <a:rPr sz="2800" spc="-86" dirty="0">
                <a:solidFill>
                  <a:prstClr val="black"/>
                </a:solidFill>
                <a:latin typeface="Times New Roman"/>
                <a:cs typeface="Times New Roman"/>
              </a:rPr>
              <a:t> </a:t>
            </a:r>
            <a:r>
              <a:rPr sz="2800" spc="90" dirty="0">
                <a:solidFill>
                  <a:prstClr val="black"/>
                </a:solidFill>
                <a:latin typeface="Times New Roman"/>
                <a:cs typeface="Times New Roman"/>
              </a:rPr>
              <a:t>anemia</a:t>
            </a:r>
            <a:r>
              <a:rPr sz="2800" spc="-101" dirty="0">
                <a:solidFill>
                  <a:prstClr val="black"/>
                </a:solidFill>
                <a:latin typeface="Times New Roman"/>
                <a:cs typeface="Times New Roman"/>
              </a:rPr>
              <a:t> </a:t>
            </a:r>
            <a:r>
              <a:rPr sz="2800" spc="71" dirty="0">
                <a:solidFill>
                  <a:prstClr val="black"/>
                </a:solidFill>
                <a:latin typeface="Times New Roman"/>
                <a:cs typeface="Times New Roman"/>
              </a:rPr>
              <a:t>which</a:t>
            </a:r>
            <a:r>
              <a:rPr sz="2800" spc="-68" dirty="0">
                <a:solidFill>
                  <a:prstClr val="black"/>
                </a:solidFill>
                <a:latin typeface="Times New Roman"/>
                <a:cs typeface="Times New Roman"/>
              </a:rPr>
              <a:t> </a:t>
            </a:r>
            <a:r>
              <a:rPr sz="2800" spc="-19" dirty="0">
                <a:solidFill>
                  <a:prstClr val="black"/>
                </a:solidFill>
                <a:latin typeface="Times New Roman"/>
                <a:cs typeface="Times New Roman"/>
              </a:rPr>
              <a:t>severely  </a:t>
            </a:r>
            <a:r>
              <a:rPr sz="2800" spc="71" dirty="0">
                <a:solidFill>
                  <a:prstClr val="black"/>
                </a:solidFill>
                <a:latin typeface="Times New Roman"/>
                <a:cs typeface="Times New Roman"/>
              </a:rPr>
              <a:t>reduces</a:t>
            </a:r>
            <a:r>
              <a:rPr sz="2800" spc="-116" dirty="0">
                <a:solidFill>
                  <a:prstClr val="black"/>
                </a:solidFill>
                <a:latin typeface="Times New Roman"/>
                <a:cs typeface="Times New Roman"/>
              </a:rPr>
              <a:t> </a:t>
            </a:r>
            <a:r>
              <a:rPr sz="2800" spc="60" dirty="0">
                <a:solidFill>
                  <a:prstClr val="black"/>
                </a:solidFill>
                <a:latin typeface="Times New Roman"/>
                <a:cs typeface="Times New Roman"/>
              </a:rPr>
              <a:t>erythropoiesis.</a:t>
            </a:r>
            <a:endParaRPr sz="2800" dirty="0">
              <a:solidFill>
                <a:prstClr val="black"/>
              </a:solidFill>
              <a:latin typeface="Times New Roman"/>
              <a:cs typeface="Times New Roman"/>
            </a:endParaRPr>
          </a:p>
          <a:p>
            <a:pPr marL="215265" marR="406718" indent="-205740" defTabSz="685800">
              <a:spcBef>
                <a:spcPts val="469"/>
              </a:spcBef>
              <a:buClr>
                <a:srgbClr val="0AD0D9"/>
              </a:buClr>
              <a:buSzPct val="94230"/>
              <a:buFont typeface="Arial"/>
              <a:buChar char=""/>
              <a:tabLst>
                <a:tab pos="215265" algn="l"/>
              </a:tabLst>
            </a:pPr>
            <a:r>
              <a:rPr sz="2800" spc="60" dirty="0">
                <a:solidFill>
                  <a:prstClr val="black"/>
                </a:solidFill>
                <a:latin typeface="Times New Roman"/>
                <a:cs typeface="Times New Roman"/>
              </a:rPr>
              <a:t>Treated</a:t>
            </a:r>
            <a:r>
              <a:rPr sz="2800" spc="-15" dirty="0">
                <a:solidFill>
                  <a:prstClr val="black"/>
                </a:solidFill>
                <a:latin typeface="Times New Roman"/>
                <a:cs typeface="Times New Roman"/>
              </a:rPr>
              <a:t> </a:t>
            </a:r>
            <a:r>
              <a:rPr sz="2800" spc="26" dirty="0">
                <a:solidFill>
                  <a:prstClr val="black"/>
                </a:solidFill>
                <a:latin typeface="Times New Roman"/>
                <a:cs typeface="Times New Roman"/>
              </a:rPr>
              <a:t>by</a:t>
            </a:r>
            <a:r>
              <a:rPr sz="2800" spc="-98" dirty="0">
                <a:solidFill>
                  <a:prstClr val="black"/>
                </a:solidFill>
                <a:latin typeface="Times New Roman"/>
                <a:cs typeface="Times New Roman"/>
              </a:rPr>
              <a:t> </a:t>
            </a:r>
            <a:r>
              <a:rPr sz="2800" spc="26" dirty="0">
                <a:solidFill>
                  <a:prstClr val="black"/>
                </a:solidFill>
                <a:latin typeface="Times New Roman"/>
                <a:cs typeface="Times New Roman"/>
              </a:rPr>
              <a:t>giving</a:t>
            </a:r>
            <a:r>
              <a:rPr sz="2800" spc="-19" dirty="0">
                <a:solidFill>
                  <a:prstClr val="black"/>
                </a:solidFill>
                <a:latin typeface="Times New Roman"/>
                <a:cs typeface="Times New Roman"/>
              </a:rPr>
              <a:t> </a:t>
            </a:r>
            <a:r>
              <a:rPr sz="2800" spc="120" dirty="0">
                <a:solidFill>
                  <a:prstClr val="black"/>
                </a:solidFill>
                <a:latin typeface="Times New Roman"/>
                <a:cs typeface="Times New Roman"/>
              </a:rPr>
              <a:t>the</a:t>
            </a:r>
            <a:r>
              <a:rPr sz="2800" spc="-79" dirty="0">
                <a:solidFill>
                  <a:prstClr val="black"/>
                </a:solidFill>
                <a:latin typeface="Times New Roman"/>
                <a:cs typeface="Times New Roman"/>
              </a:rPr>
              <a:t> </a:t>
            </a:r>
            <a:r>
              <a:rPr sz="2800" spc="98" dirty="0">
                <a:solidFill>
                  <a:prstClr val="black"/>
                </a:solidFill>
                <a:latin typeface="Times New Roman"/>
                <a:cs typeface="Times New Roman"/>
              </a:rPr>
              <a:t>patient</a:t>
            </a:r>
            <a:r>
              <a:rPr sz="2800" spc="-109" dirty="0">
                <a:solidFill>
                  <a:prstClr val="black"/>
                </a:solidFill>
                <a:latin typeface="Times New Roman"/>
                <a:cs typeface="Times New Roman"/>
              </a:rPr>
              <a:t> </a:t>
            </a:r>
            <a:r>
              <a:rPr sz="2800" spc="75" dirty="0">
                <a:solidFill>
                  <a:prstClr val="black"/>
                </a:solidFill>
                <a:latin typeface="Times New Roman"/>
                <a:cs typeface="Times New Roman"/>
              </a:rPr>
              <a:t>direct</a:t>
            </a:r>
            <a:r>
              <a:rPr sz="2800" spc="-45" dirty="0">
                <a:solidFill>
                  <a:prstClr val="black"/>
                </a:solidFill>
                <a:latin typeface="Times New Roman"/>
                <a:cs typeface="Times New Roman"/>
              </a:rPr>
              <a:t> </a:t>
            </a:r>
            <a:r>
              <a:rPr sz="2800" spc="64" dirty="0">
                <a:solidFill>
                  <a:prstClr val="black"/>
                </a:solidFill>
                <a:latin typeface="Times New Roman"/>
                <a:cs typeface="Times New Roman"/>
              </a:rPr>
              <a:t>injections</a:t>
            </a:r>
            <a:r>
              <a:rPr sz="2800" spc="-105" dirty="0">
                <a:solidFill>
                  <a:prstClr val="black"/>
                </a:solidFill>
                <a:latin typeface="Times New Roman"/>
                <a:cs typeface="Times New Roman"/>
              </a:rPr>
              <a:t> </a:t>
            </a:r>
            <a:r>
              <a:rPr sz="2800" spc="15" dirty="0">
                <a:solidFill>
                  <a:prstClr val="black"/>
                </a:solidFill>
                <a:latin typeface="Times New Roman"/>
                <a:cs typeface="Times New Roman"/>
              </a:rPr>
              <a:t>of</a:t>
            </a:r>
            <a:r>
              <a:rPr sz="2800" spc="-26" dirty="0">
                <a:solidFill>
                  <a:prstClr val="black"/>
                </a:solidFill>
                <a:latin typeface="Times New Roman"/>
                <a:cs typeface="Times New Roman"/>
              </a:rPr>
              <a:t> </a:t>
            </a:r>
            <a:r>
              <a:rPr sz="2800" spc="-229" dirty="0">
                <a:solidFill>
                  <a:prstClr val="black"/>
                </a:solidFill>
                <a:latin typeface="Times New Roman"/>
                <a:cs typeface="Times New Roman"/>
              </a:rPr>
              <a:t>vit  </a:t>
            </a:r>
            <a:r>
              <a:rPr sz="2800" spc="-180" dirty="0">
                <a:solidFill>
                  <a:prstClr val="black"/>
                </a:solidFill>
                <a:latin typeface="Times New Roman"/>
                <a:cs typeface="Times New Roman"/>
              </a:rPr>
              <a:t>B12</a:t>
            </a:r>
            <a:endParaRPr sz="2800" dirty="0">
              <a:solidFill>
                <a:prstClr val="black"/>
              </a:solidFill>
              <a:latin typeface="Times New Roman"/>
              <a:cs typeface="Times New Roman"/>
            </a:endParaRPr>
          </a:p>
        </p:txBody>
      </p:sp>
    </p:spTree>
    <p:extLst>
      <p:ext uri="{BB962C8B-B14F-4D97-AF65-F5344CB8AC3E}">
        <p14:creationId xmlns:p14="http://schemas.microsoft.com/office/powerpoint/2010/main" val="2957840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466" y="1419573"/>
            <a:ext cx="6102191" cy="528991"/>
          </a:xfrm>
          <a:prstGeom prst="rect">
            <a:avLst/>
          </a:prstGeom>
        </p:spPr>
        <p:txBody>
          <a:bodyPr vert="horz" wrap="square" lIns="0" tIns="9525" rIns="0" bIns="0" rtlCol="0" anchor="ctr">
            <a:spAutoFit/>
          </a:bodyPr>
          <a:lstStyle/>
          <a:p>
            <a:pPr marL="9525">
              <a:lnSpc>
                <a:spcPct val="100000"/>
              </a:lnSpc>
              <a:spcBef>
                <a:spcPts val="75"/>
              </a:spcBef>
              <a:tabLst>
                <a:tab pos="4460081" algn="l"/>
              </a:tabLst>
            </a:pPr>
            <a:r>
              <a:rPr sz="3375" dirty="0">
                <a:latin typeface="Times New Roman"/>
                <a:cs typeface="Times New Roman"/>
              </a:rPr>
              <a:t>Softening and</a:t>
            </a:r>
            <a:r>
              <a:rPr sz="3375" spc="-23" dirty="0">
                <a:latin typeface="Times New Roman"/>
                <a:cs typeface="Times New Roman"/>
              </a:rPr>
              <a:t> </a:t>
            </a:r>
            <a:r>
              <a:rPr sz="3375" dirty="0">
                <a:latin typeface="Times New Roman"/>
                <a:cs typeface="Times New Roman"/>
              </a:rPr>
              <a:t>bending</a:t>
            </a:r>
            <a:r>
              <a:rPr sz="3375" spc="-8" dirty="0">
                <a:latin typeface="Times New Roman"/>
                <a:cs typeface="Times New Roman"/>
              </a:rPr>
              <a:t> </a:t>
            </a:r>
            <a:r>
              <a:rPr sz="3375" dirty="0">
                <a:latin typeface="Times New Roman"/>
                <a:cs typeface="Times New Roman"/>
              </a:rPr>
              <a:t>of	the</a:t>
            </a:r>
            <a:r>
              <a:rPr sz="3375" spc="-64" dirty="0">
                <a:latin typeface="Times New Roman"/>
                <a:cs typeface="Times New Roman"/>
              </a:rPr>
              <a:t> </a:t>
            </a:r>
            <a:r>
              <a:rPr sz="3375" dirty="0">
                <a:latin typeface="Times New Roman"/>
                <a:cs typeface="Times New Roman"/>
              </a:rPr>
              <a:t>bones</a:t>
            </a:r>
          </a:p>
        </p:txBody>
      </p:sp>
      <p:sp>
        <p:nvSpPr>
          <p:cNvPr id="3" name="object 3"/>
          <p:cNvSpPr txBox="1"/>
          <p:nvPr/>
        </p:nvSpPr>
        <p:spPr>
          <a:xfrm>
            <a:off x="408779" y="2309728"/>
            <a:ext cx="5901213" cy="2690961"/>
          </a:xfrm>
          <a:prstGeom prst="rect">
            <a:avLst/>
          </a:prstGeom>
        </p:spPr>
        <p:txBody>
          <a:bodyPr vert="horz" wrap="square" lIns="0" tIns="69056" rIns="0" bIns="0" rtlCol="0">
            <a:spAutoFit/>
          </a:bodyPr>
          <a:lstStyle/>
          <a:p>
            <a:pPr marL="215265" indent="-205740" defTabSz="685800">
              <a:spcBef>
                <a:spcPts val="544"/>
              </a:spcBef>
              <a:buClr>
                <a:srgbClr val="0AD0D9"/>
              </a:buClr>
              <a:buSzPct val="94230"/>
              <a:buFont typeface="Arial"/>
              <a:buChar char=""/>
              <a:tabLst>
                <a:tab pos="215265" algn="l"/>
              </a:tabLst>
            </a:pPr>
            <a:r>
              <a:rPr sz="2700" spc="38" dirty="0">
                <a:solidFill>
                  <a:prstClr val="black"/>
                </a:solidFill>
                <a:latin typeface="Times New Roman"/>
                <a:cs typeface="Times New Roman"/>
              </a:rPr>
              <a:t>Deficiency</a:t>
            </a:r>
            <a:r>
              <a:rPr sz="2700" spc="-101" dirty="0">
                <a:solidFill>
                  <a:prstClr val="black"/>
                </a:solidFill>
                <a:latin typeface="Times New Roman"/>
                <a:cs typeface="Times New Roman"/>
              </a:rPr>
              <a:t> </a:t>
            </a:r>
            <a:r>
              <a:rPr sz="2700" spc="15" dirty="0">
                <a:solidFill>
                  <a:prstClr val="black"/>
                </a:solidFill>
                <a:latin typeface="Times New Roman"/>
                <a:cs typeface="Times New Roman"/>
              </a:rPr>
              <a:t>of</a:t>
            </a:r>
            <a:r>
              <a:rPr sz="2700" spc="-19" dirty="0">
                <a:solidFill>
                  <a:prstClr val="black"/>
                </a:solidFill>
                <a:latin typeface="Times New Roman"/>
                <a:cs typeface="Times New Roman"/>
              </a:rPr>
              <a:t> </a:t>
            </a:r>
            <a:r>
              <a:rPr sz="2700" spc="68" dirty="0">
                <a:solidFill>
                  <a:prstClr val="black"/>
                </a:solidFill>
                <a:latin typeface="Times New Roman"/>
                <a:cs typeface="Times New Roman"/>
              </a:rPr>
              <a:t>Vitamin</a:t>
            </a:r>
            <a:r>
              <a:rPr sz="2700" spc="-30" dirty="0">
                <a:solidFill>
                  <a:prstClr val="black"/>
                </a:solidFill>
                <a:latin typeface="Times New Roman"/>
                <a:cs typeface="Times New Roman"/>
              </a:rPr>
              <a:t> </a:t>
            </a:r>
            <a:r>
              <a:rPr sz="2700" spc="56" dirty="0">
                <a:solidFill>
                  <a:prstClr val="black"/>
                </a:solidFill>
                <a:latin typeface="Times New Roman"/>
                <a:cs typeface="Times New Roman"/>
              </a:rPr>
              <a:t>D</a:t>
            </a:r>
            <a:r>
              <a:rPr sz="2700" spc="-60" dirty="0">
                <a:solidFill>
                  <a:prstClr val="black"/>
                </a:solidFill>
                <a:latin typeface="Times New Roman"/>
                <a:cs typeface="Times New Roman"/>
              </a:rPr>
              <a:t> </a:t>
            </a:r>
            <a:r>
              <a:rPr sz="2700" spc="120" dirty="0">
                <a:solidFill>
                  <a:prstClr val="black"/>
                </a:solidFill>
                <a:latin typeface="Times New Roman"/>
                <a:cs typeface="Times New Roman"/>
              </a:rPr>
              <a:t>and</a:t>
            </a:r>
            <a:r>
              <a:rPr sz="2700" spc="-53" dirty="0">
                <a:solidFill>
                  <a:prstClr val="black"/>
                </a:solidFill>
                <a:latin typeface="Times New Roman"/>
                <a:cs typeface="Times New Roman"/>
              </a:rPr>
              <a:t> </a:t>
            </a:r>
            <a:r>
              <a:rPr sz="2700" spc="56" dirty="0">
                <a:solidFill>
                  <a:prstClr val="black"/>
                </a:solidFill>
                <a:latin typeface="Times New Roman"/>
                <a:cs typeface="Times New Roman"/>
              </a:rPr>
              <a:t>calcium.</a:t>
            </a:r>
            <a:endParaRPr sz="2700" dirty="0">
              <a:solidFill>
                <a:prstClr val="black"/>
              </a:solidFill>
              <a:latin typeface="Times New Roman"/>
              <a:cs typeface="Times New Roman"/>
            </a:endParaRPr>
          </a:p>
          <a:p>
            <a:pPr marL="215265" marR="3810" indent="-205740" defTabSz="685800">
              <a:spcBef>
                <a:spcPts val="469"/>
              </a:spcBef>
              <a:buClr>
                <a:srgbClr val="0AD0D9"/>
              </a:buClr>
              <a:buSzPct val="94230"/>
              <a:buFont typeface="Arial"/>
              <a:buChar char=""/>
              <a:tabLst>
                <a:tab pos="215265" algn="l"/>
              </a:tabLst>
            </a:pPr>
            <a:r>
              <a:rPr sz="2700" spc="53" dirty="0">
                <a:solidFill>
                  <a:prstClr val="black"/>
                </a:solidFill>
                <a:latin typeface="Times New Roman"/>
                <a:cs typeface="Times New Roman"/>
              </a:rPr>
              <a:t>Softening</a:t>
            </a:r>
            <a:r>
              <a:rPr sz="2700" spc="-68" dirty="0">
                <a:solidFill>
                  <a:prstClr val="black"/>
                </a:solidFill>
                <a:latin typeface="Times New Roman"/>
                <a:cs typeface="Times New Roman"/>
              </a:rPr>
              <a:t> </a:t>
            </a:r>
            <a:r>
              <a:rPr sz="2700" spc="120" dirty="0">
                <a:solidFill>
                  <a:prstClr val="black"/>
                </a:solidFill>
                <a:latin typeface="Times New Roman"/>
                <a:cs typeface="Times New Roman"/>
              </a:rPr>
              <a:t>and</a:t>
            </a:r>
            <a:r>
              <a:rPr sz="2700" spc="-4" dirty="0">
                <a:solidFill>
                  <a:prstClr val="black"/>
                </a:solidFill>
                <a:latin typeface="Times New Roman"/>
                <a:cs typeface="Times New Roman"/>
              </a:rPr>
              <a:t> </a:t>
            </a:r>
            <a:r>
              <a:rPr sz="2700" spc="90" dirty="0">
                <a:solidFill>
                  <a:prstClr val="black"/>
                </a:solidFill>
                <a:latin typeface="Times New Roman"/>
                <a:cs typeface="Times New Roman"/>
              </a:rPr>
              <a:t>bending</a:t>
            </a:r>
            <a:r>
              <a:rPr sz="2700" spc="-41" dirty="0">
                <a:solidFill>
                  <a:prstClr val="black"/>
                </a:solidFill>
                <a:latin typeface="Times New Roman"/>
                <a:cs typeface="Times New Roman"/>
              </a:rPr>
              <a:t> </a:t>
            </a:r>
            <a:r>
              <a:rPr sz="2700" spc="15" dirty="0">
                <a:solidFill>
                  <a:prstClr val="black"/>
                </a:solidFill>
                <a:latin typeface="Times New Roman"/>
                <a:cs typeface="Times New Roman"/>
              </a:rPr>
              <a:t>of</a:t>
            </a:r>
            <a:r>
              <a:rPr sz="2700" spc="11" dirty="0">
                <a:solidFill>
                  <a:prstClr val="black"/>
                </a:solidFill>
                <a:latin typeface="Times New Roman"/>
                <a:cs typeface="Times New Roman"/>
              </a:rPr>
              <a:t> </a:t>
            </a:r>
            <a:r>
              <a:rPr sz="2700" spc="120" dirty="0">
                <a:solidFill>
                  <a:prstClr val="black"/>
                </a:solidFill>
                <a:latin typeface="Times New Roman"/>
                <a:cs typeface="Times New Roman"/>
              </a:rPr>
              <a:t>the</a:t>
            </a:r>
            <a:r>
              <a:rPr sz="2700" spc="-53" dirty="0">
                <a:solidFill>
                  <a:prstClr val="black"/>
                </a:solidFill>
                <a:latin typeface="Times New Roman"/>
                <a:cs typeface="Times New Roman"/>
              </a:rPr>
              <a:t> </a:t>
            </a:r>
            <a:r>
              <a:rPr sz="2700" spc="86" dirty="0">
                <a:solidFill>
                  <a:prstClr val="black"/>
                </a:solidFill>
                <a:latin typeface="Times New Roman"/>
                <a:cs typeface="Times New Roman"/>
              </a:rPr>
              <a:t>bones</a:t>
            </a:r>
            <a:r>
              <a:rPr sz="2700" spc="-94" dirty="0">
                <a:solidFill>
                  <a:prstClr val="black"/>
                </a:solidFill>
                <a:latin typeface="Times New Roman"/>
                <a:cs typeface="Times New Roman"/>
              </a:rPr>
              <a:t> </a:t>
            </a:r>
            <a:r>
              <a:rPr sz="2700" spc="86" dirty="0">
                <a:solidFill>
                  <a:prstClr val="black"/>
                </a:solidFill>
                <a:latin typeface="Times New Roman"/>
                <a:cs typeface="Times New Roman"/>
              </a:rPr>
              <a:t>can</a:t>
            </a:r>
            <a:r>
              <a:rPr sz="2700" spc="-64" dirty="0">
                <a:solidFill>
                  <a:prstClr val="black"/>
                </a:solidFill>
                <a:latin typeface="Times New Roman"/>
                <a:cs typeface="Times New Roman"/>
              </a:rPr>
              <a:t> </a:t>
            </a:r>
            <a:r>
              <a:rPr sz="2700" spc="83" dirty="0">
                <a:solidFill>
                  <a:prstClr val="black"/>
                </a:solidFill>
                <a:latin typeface="Times New Roman"/>
                <a:cs typeface="Times New Roman"/>
              </a:rPr>
              <a:t>produce</a:t>
            </a:r>
            <a:r>
              <a:rPr sz="2700" spc="-90" dirty="0">
                <a:solidFill>
                  <a:prstClr val="black"/>
                </a:solidFill>
                <a:latin typeface="Times New Roman"/>
                <a:cs typeface="Times New Roman"/>
              </a:rPr>
              <a:t> </a:t>
            </a:r>
            <a:r>
              <a:rPr sz="2700" spc="30" dirty="0">
                <a:solidFill>
                  <a:prstClr val="black"/>
                </a:solidFill>
                <a:latin typeface="Times New Roman"/>
                <a:cs typeface="Times New Roman"/>
              </a:rPr>
              <a:t>pain  </a:t>
            </a:r>
            <a:r>
              <a:rPr sz="2700" spc="120" dirty="0">
                <a:solidFill>
                  <a:prstClr val="black"/>
                </a:solidFill>
                <a:latin typeface="Times New Roman"/>
                <a:cs typeface="Times New Roman"/>
              </a:rPr>
              <a:t>and</a:t>
            </a:r>
            <a:r>
              <a:rPr sz="2700" spc="-64" dirty="0">
                <a:solidFill>
                  <a:prstClr val="black"/>
                </a:solidFill>
                <a:latin typeface="Times New Roman"/>
                <a:cs typeface="Times New Roman"/>
              </a:rPr>
              <a:t> </a:t>
            </a:r>
            <a:r>
              <a:rPr sz="2700" spc="56" dirty="0">
                <a:solidFill>
                  <a:prstClr val="black"/>
                </a:solidFill>
                <a:latin typeface="Times New Roman"/>
                <a:cs typeface="Times New Roman"/>
              </a:rPr>
              <a:t>osteoporosis.</a:t>
            </a:r>
            <a:endParaRPr sz="2700" dirty="0">
              <a:solidFill>
                <a:prstClr val="black"/>
              </a:solidFill>
              <a:latin typeface="Times New Roman"/>
              <a:cs typeface="Times New Roman"/>
            </a:endParaRPr>
          </a:p>
          <a:p>
            <a:pPr marL="215265" marR="223361" indent="-205740" defTabSz="685800">
              <a:spcBef>
                <a:spcPts val="469"/>
              </a:spcBef>
              <a:buClr>
                <a:srgbClr val="0AD0D9"/>
              </a:buClr>
              <a:buSzPct val="94230"/>
              <a:buFont typeface="Arial"/>
              <a:buChar char=""/>
              <a:tabLst>
                <a:tab pos="271939" algn="l"/>
                <a:tab pos="272415" algn="l"/>
              </a:tabLst>
            </a:pPr>
            <a:r>
              <a:rPr sz="2700" spc="34" dirty="0">
                <a:solidFill>
                  <a:prstClr val="black"/>
                </a:solidFill>
                <a:latin typeface="Times New Roman"/>
                <a:cs typeface="Times New Roman"/>
              </a:rPr>
              <a:t>According</a:t>
            </a:r>
            <a:r>
              <a:rPr sz="2700" spc="-26" dirty="0">
                <a:solidFill>
                  <a:prstClr val="black"/>
                </a:solidFill>
                <a:latin typeface="Times New Roman"/>
                <a:cs typeface="Times New Roman"/>
              </a:rPr>
              <a:t> </a:t>
            </a:r>
            <a:r>
              <a:rPr sz="2700" spc="98" dirty="0">
                <a:solidFill>
                  <a:prstClr val="black"/>
                </a:solidFill>
                <a:latin typeface="Times New Roman"/>
                <a:cs typeface="Times New Roman"/>
              </a:rPr>
              <a:t>to</a:t>
            </a:r>
            <a:r>
              <a:rPr sz="2700" spc="-113" dirty="0">
                <a:solidFill>
                  <a:prstClr val="black"/>
                </a:solidFill>
                <a:latin typeface="Times New Roman"/>
                <a:cs typeface="Times New Roman"/>
              </a:rPr>
              <a:t> </a:t>
            </a:r>
            <a:r>
              <a:rPr sz="2700" spc="101" dirty="0">
                <a:solidFill>
                  <a:prstClr val="black"/>
                </a:solidFill>
                <a:latin typeface="Times New Roman"/>
                <a:cs typeface="Times New Roman"/>
              </a:rPr>
              <a:t>one</a:t>
            </a:r>
            <a:r>
              <a:rPr sz="2700" spc="-86" dirty="0">
                <a:solidFill>
                  <a:prstClr val="black"/>
                </a:solidFill>
                <a:latin typeface="Times New Roman"/>
                <a:cs typeface="Times New Roman"/>
              </a:rPr>
              <a:t> </a:t>
            </a:r>
            <a:r>
              <a:rPr sz="2700" spc="38" dirty="0">
                <a:solidFill>
                  <a:prstClr val="black"/>
                </a:solidFill>
                <a:latin typeface="Times New Roman"/>
                <a:cs typeface="Times New Roman"/>
              </a:rPr>
              <a:t>study,</a:t>
            </a:r>
            <a:r>
              <a:rPr sz="2700" spc="-53" dirty="0">
                <a:solidFill>
                  <a:prstClr val="black"/>
                </a:solidFill>
                <a:latin typeface="Times New Roman"/>
                <a:cs typeface="Times New Roman"/>
              </a:rPr>
              <a:t> </a:t>
            </a:r>
            <a:r>
              <a:rPr sz="2700" spc="120" dirty="0">
                <a:solidFill>
                  <a:prstClr val="black"/>
                </a:solidFill>
                <a:latin typeface="Times New Roman"/>
                <a:cs typeface="Times New Roman"/>
              </a:rPr>
              <a:t>the</a:t>
            </a:r>
            <a:r>
              <a:rPr sz="2700" spc="-79" dirty="0">
                <a:solidFill>
                  <a:prstClr val="black"/>
                </a:solidFill>
                <a:latin typeface="Times New Roman"/>
                <a:cs typeface="Times New Roman"/>
              </a:rPr>
              <a:t> </a:t>
            </a:r>
            <a:r>
              <a:rPr sz="2700" spc="49" dirty="0">
                <a:solidFill>
                  <a:prstClr val="black"/>
                </a:solidFill>
                <a:latin typeface="Times New Roman"/>
                <a:cs typeface="Times New Roman"/>
              </a:rPr>
              <a:t>risk</a:t>
            </a:r>
            <a:r>
              <a:rPr sz="2700" spc="-38" dirty="0">
                <a:solidFill>
                  <a:prstClr val="black"/>
                </a:solidFill>
                <a:latin typeface="Times New Roman"/>
                <a:cs typeface="Times New Roman"/>
              </a:rPr>
              <a:t> </a:t>
            </a:r>
            <a:r>
              <a:rPr sz="2700" spc="38" dirty="0">
                <a:solidFill>
                  <a:prstClr val="black"/>
                </a:solidFill>
                <a:latin typeface="Times New Roman"/>
                <a:cs typeface="Times New Roman"/>
              </a:rPr>
              <a:t>for</a:t>
            </a:r>
            <a:r>
              <a:rPr sz="2700" spc="-109" dirty="0">
                <a:solidFill>
                  <a:prstClr val="black"/>
                </a:solidFill>
                <a:latin typeface="Times New Roman"/>
                <a:cs typeface="Times New Roman"/>
              </a:rPr>
              <a:t> </a:t>
            </a:r>
            <a:r>
              <a:rPr sz="2700" spc="64" dirty="0">
                <a:solidFill>
                  <a:prstClr val="black"/>
                </a:solidFill>
                <a:latin typeface="Times New Roman"/>
                <a:cs typeface="Times New Roman"/>
              </a:rPr>
              <a:t>spinal</a:t>
            </a:r>
            <a:r>
              <a:rPr sz="2700" spc="-26" dirty="0">
                <a:solidFill>
                  <a:prstClr val="black"/>
                </a:solidFill>
                <a:latin typeface="Times New Roman"/>
                <a:cs typeface="Times New Roman"/>
              </a:rPr>
              <a:t> </a:t>
            </a:r>
            <a:r>
              <a:rPr sz="2700" spc="64" dirty="0">
                <a:solidFill>
                  <a:prstClr val="black"/>
                </a:solidFill>
                <a:latin typeface="Times New Roman"/>
                <a:cs typeface="Times New Roman"/>
              </a:rPr>
              <a:t>fractures  </a:t>
            </a:r>
            <a:r>
              <a:rPr sz="2700" spc="56" dirty="0">
                <a:solidFill>
                  <a:prstClr val="black"/>
                </a:solidFill>
                <a:latin typeface="Times New Roman"/>
                <a:cs typeface="Times New Roman"/>
              </a:rPr>
              <a:t>may</a:t>
            </a:r>
            <a:r>
              <a:rPr sz="2700" spc="-75" dirty="0">
                <a:solidFill>
                  <a:prstClr val="black"/>
                </a:solidFill>
                <a:latin typeface="Times New Roman"/>
                <a:cs typeface="Times New Roman"/>
              </a:rPr>
              <a:t> </a:t>
            </a:r>
            <a:r>
              <a:rPr sz="2700" spc="90" dirty="0">
                <a:solidFill>
                  <a:prstClr val="black"/>
                </a:solidFill>
                <a:latin typeface="Times New Roman"/>
                <a:cs typeface="Times New Roman"/>
              </a:rPr>
              <a:t>be</a:t>
            </a:r>
            <a:r>
              <a:rPr sz="2700" spc="-94" dirty="0">
                <a:solidFill>
                  <a:prstClr val="black"/>
                </a:solidFill>
                <a:latin typeface="Times New Roman"/>
                <a:cs typeface="Times New Roman"/>
              </a:rPr>
              <a:t> </a:t>
            </a:r>
            <a:r>
              <a:rPr sz="2700" spc="53" dirty="0">
                <a:solidFill>
                  <a:prstClr val="black"/>
                </a:solidFill>
                <a:latin typeface="Times New Roman"/>
                <a:cs typeface="Times New Roman"/>
              </a:rPr>
              <a:t>as</a:t>
            </a:r>
            <a:r>
              <a:rPr sz="2700" spc="-38" dirty="0">
                <a:solidFill>
                  <a:prstClr val="black"/>
                </a:solidFill>
                <a:latin typeface="Times New Roman"/>
                <a:cs typeface="Times New Roman"/>
              </a:rPr>
              <a:t> </a:t>
            </a:r>
            <a:r>
              <a:rPr sz="2700" spc="79" dirty="0">
                <a:solidFill>
                  <a:prstClr val="black"/>
                </a:solidFill>
                <a:latin typeface="Times New Roman"/>
                <a:cs typeface="Times New Roman"/>
              </a:rPr>
              <a:t>high</a:t>
            </a:r>
            <a:r>
              <a:rPr sz="2700" spc="-75" dirty="0">
                <a:solidFill>
                  <a:prstClr val="black"/>
                </a:solidFill>
                <a:latin typeface="Times New Roman"/>
                <a:cs typeface="Times New Roman"/>
              </a:rPr>
              <a:t> </a:t>
            </a:r>
            <a:r>
              <a:rPr sz="2700" spc="53" dirty="0">
                <a:solidFill>
                  <a:prstClr val="black"/>
                </a:solidFill>
                <a:latin typeface="Times New Roman"/>
                <a:cs typeface="Times New Roman"/>
              </a:rPr>
              <a:t>as</a:t>
            </a:r>
            <a:r>
              <a:rPr sz="2700" spc="-38" dirty="0">
                <a:solidFill>
                  <a:prstClr val="black"/>
                </a:solidFill>
                <a:latin typeface="Times New Roman"/>
                <a:cs typeface="Times New Roman"/>
              </a:rPr>
              <a:t> </a:t>
            </a:r>
            <a:r>
              <a:rPr sz="2700" dirty="0">
                <a:solidFill>
                  <a:prstClr val="black"/>
                </a:solidFill>
                <a:latin typeface="Times New Roman"/>
                <a:cs typeface="Times New Roman"/>
              </a:rPr>
              <a:t>50%</a:t>
            </a:r>
            <a:r>
              <a:rPr sz="2700" spc="-53" dirty="0">
                <a:solidFill>
                  <a:prstClr val="black"/>
                </a:solidFill>
                <a:latin typeface="Times New Roman"/>
                <a:cs typeface="Times New Roman"/>
              </a:rPr>
              <a:t> </a:t>
            </a:r>
            <a:r>
              <a:rPr sz="2700" spc="60" dirty="0">
                <a:solidFill>
                  <a:prstClr val="black"/>
                </a:solidFill>
                <a:latin typeface="Times New Roman"/>
                <a:cs typeface="Times New Roman"/>
              </a:rPr>
              <a:t>after</a:t>
            </a:r>
            <a:r>
              <a:rPr sz="2700" spc="-131" dirty="0">
                <a:solidFill>
                  <a:prstClr val="black"/>
                </a:solidFill>
                <a:latin typeface="Times New Roman"/>
                <a:cs typeface="Times New Roman"/>
              </a:rPr>
              <a:t> </a:t>
            </a:r>
            <a:r>
              <a:rPr sz="2700" spc="45" dirty="0">
                <a:solidFill>
                  <a:prstClr val="black"/>
                </a:solidFill>
                <a:latin typeface="Times New Roman"/>
                <a:cs typeface="Times New Roman"/>
              </a:rPr>
              <a:t>gastrectomy.</a:t>
            </a:r>
            <a:endParaRPr sz="2700" dirty="0">
              <a:solidFill>
                <a:prstClr val="black"/>
              </a:solidFill>
              <a:latin typeface="Times New Roman"/>
              <a:cs typeface="Times New Roman"/>
            </a:endParaRPr>
          </a:p>
        </p:txBody>
      </p:sp>
    </p:spTree>
    <p:extLst>
      <p:ext uri="{BB962C8B-B14F-4D97-AF65-F5344CB8AC3E}">
        <p14:creationId xmlns:p14="http://schemas.microsoft.com/office/powerpoint/2010/main" val="419478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A25647-41EC-4D9F-919C-5E09F6B56A45}"/>
              </a:ext>
            </a:extLst>
          </p:cNvPr>
          <p:cNvSpPr>
            <a:spLocks noGrp="1"/>
          </p:cNvSpPr>
          <p:nvPr>
            <p:ph type="title"/>
          </p:nvPr>
        </p:nvSpPr>
        <p:spPr>
          <a:xfrm>
            <a:off x="630088" y="457200"/>
            <a:ext cx="7886700" cy="914401"/>
          </a:xfrm>
        </p:spPr>
        <p:txBody>
          <a:bodyPr>
            <a:normAutofit/>
          </a:bodyPr>
          <a:lstStyle/>
          <a:p>
            <a:r>
              <a:rPr lang="en-US" sz="3600" b="0" i="0" u="none" strike="noStrike" dirty="0">
                <a:solidFill>
                  <a:srgbClr val="000000"/>
                </a:solidFill>
                <a:effectLst/>
                <a:latin typeface="Calibri" panose="020F0502020204030204" pitchFamily="34" charset="0"/>
              </a:rPr>
              <a:t>Gastric Adenocarcinoma</a:t>
            </a:r>
            <a:endParaRPr lang="en-US" dirty="0"/>
          </a:p>
        </p:txBody>
      </p:sp>
      <p:sp>
        <p:nvSpPr>
          <p:cNvPr id="3" name="Content Placeholder 2">
            <a:extLst>
              <a:ext uri="{FF2B5EF4-FFF2-40B4-BE49-F238E27FC236}">
                <a16:creationId xmlns="" xmlns:a16="http://schemas.microsoft.com/office/drawing/2014/main" id="{AA257CF0-D6D0-48E8-BBDA-4378862C790C}"/>
              </a:ext>
            </a:extLst>
          </p:cNvPr>
          <p:cNvSpPr>
            <a:spLocks noGrp="1"/>
          </p:cNvSpPr>
          <p:nvPr>
            <p:ph idx="1"/>
          </p:nvPr>
        </p:nvSpPr>
        <p:spPr>
          <a:xfrm>
            <a:off x="533400" y="1524000"/>
            <a:ext cx="7886700" cy="5414963"/>
          </a:xfrm>
        </p:spPr>
        <p:txBody>
          <a:bodyPr>
            <a:normAutofit/>
          </a:bodyPr>
          <a:lstStyle/>
          <a:p>
            <a:pPr indent="-342900" rtl="0">
              <a:spcBef>
                <a:spcPts val="0"/>
              </a:spcBef>
              <a:spcAft>
                <a:spcPts val="0"/>
              </a:spcAft>
            </a:pPr>
            <a:r>
              <a:rPr lang="en-US" sz="2400" b="1" i="0" u="sng" dirty="0">
                <a:solidFill>
                  <a:srgbClr val="000000"/>
                </a:solidFill>
                <a:effectLst/>
                <a:latin typeface="Calibri" panose="020F0502020204030204" pitchFamily="34" charset="0"/>
              </a:rPr>
              <a:t>Classification</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Two histologic subtypes</a:t>
            </a:r>
            <a:endParaRPr lang="en-US" sz="2400" b="0" i="0" u="none" strike="noStrike" dirty="0">
              <a:solidFill>
                <a:srgbClr val="000000"/>
              </a:solidFill>
              <a:effectLst/>
              <a:latin typeface="Arial" panose="020B0604020202020204" pitchFamily="34" charset="0"/>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Intestinal </a:t>
            </a:r>
            <a:r>
              <a:rPr lang="en-US" sz="2400" b="0" i="0" u="none" strike="noStrike" dirty="0">
                <a:solidFill>
                  <a:srgbClr val="000000"/>
                </a:solidFill>
                <a:effectLst/>
                <a:latin typeface="Calibri" panose="020F0502020204030204" pitchFamily="34" charset="0"/>
              </a:rPr>
              <a:t>and </a:t>
            </a:r>
            <a:r>
              <a:rPr lang="en-US" sz="2400" b="1" i="0" u="none" strike="noStrike" dirty="0">
                <a:solidFill>
                  <a:srgbClr val="000000"/>
                </a:solidFill>
                <a:effectLst/>
                <a:latin typeface="Calibri" panose="020F0502020204030204" pitchFamily="34" charset="0"/>
              </a:rPr>
              <a:t>Diffuse </a:t>
            </a:r>
            <a:endParaRPr lang="en-US" b="0" dirty="0">
              <a:effectLst/>
            </a:endParaRPr>
          </a:p>
          <a:p>
            <a:pPr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Each sub-type has unique </a:t>
            </a:r>
            <a:endParaRPr lang="en-US" sz="2400" b="0" i="0" u="none" strike="noStrike" dirty="0">
              <a:solidFill>
                <a:srgbClr val="000000"/>
              </a:solidFill>
              <a:effectLst/>
              <a:latin typeface="Arial" panose="020B0604020202020204" pitchFamily="34" charset="0"/>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pathologic</a:t>
            </a:r>
            <a:endParaRPr lang="en-US" b="0" dirty="0">
              <a:effectLst/>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Epidemiologic</a:t>
            </a:r>
            <a:endParaRPr lang="en-US" b="0" dirty="0">
              <a:effectLst/>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Etiologic</a:t>
            </a:r>
            <a:endParaRPr lang="en-US" b="0" dirty="0">
              <a:effectLst/>
            </a:endParaRPr>
          </a:p>
          <a:p>
            <a:pPr indent="-342900" rtl="0">
              <a:spcBef>
                <a:spcPts val="640"/>
              </a:spcBef>
              <a:spcAft>
                <a:spcPts val="0"/>
              </a:spcAft>
            </a:pPr>
            <a:r>
              <a:rPr lang="en-US" sz="2400" b="1" i="0" u="none" strike="noStrike" dirty="0">
                <a:solidFill>
                  <a:srgbClr val="000000"/>
                </a:solidFill>
                <a:effectLst/>
                <a:latin typeface="Calibri" panose="020F0502020204030204" pitchFamily="34" charset="0"/>
              </a:rPr>
              <a:t>      Prognostic features</a:t>
            </a:r>
            <a:endParaRPr lang="en-US" b="0" dirty="0">
              <a:effectLst/>
            </a:endParaRPr>
          </a:p>
          <a:p>
            <a:pPr marL="34290" indent="0">
              <a:buNone/>
            </a:pPr>
            <a:r>
              <a:rPr lang="en-US" b="0" dirty="0">
                <a:effectLst/>
              </a:rPr>
              <a:t/>
            </a:r>
            <a:br>
              <a:rPr lang="en-US" b="0" dirty="0">
                <a:effectLst/>
              </a:rPr>
            </a:br>
            <a:endParaRPr lang="en-US" dirty="0"/>
          </a:p>
        </p:txBody>
      </p:sp>
    </p:spTree>
    <p:extLst>
      <p:ext uri="{BB962C8B-B14F-4D97-AF65-F5344CB8AC3E}">
        <p14:creationId xmlns:p14="http://schemas.microsoft.com/office/powerpoint/2010/main" val="394312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altLang="zh-CN" sz="4000">
                <a:solidFill>
                  <a:schemeClr val="tx1"/>
                </a:solidFill>
                <a:latin typeface="Verdana" pitchFamily="34" charset="0"/>
              </a:rPr>
              <a:t>Gastric Cancer(GC)</a:t>
            </a:r>
            <a:br>
              <a:rPr altLang="zh-CN" sz="4000">
                <a:solidFill>
                  <a:schemeClr val="tx1"/>
                </a:solidFill>
                <a:latin typeface="Verdana" pitchFamily="34" charset="0"/>
              </a:rPr>
            </a:br>
            <a:endParaRPr u="sng">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marL="274320" indent="-274320" algn="l" rtl="0" eaLnBrk="1" fontAlgn="auto" hangingPunct="1">
              <a:spcAft>
                <a:spcPts val="0"/>
              </a:spcAft>
              <a:buFont typeface="Wingdings 2"/>
              <a:buNone/>
              <a:defRPr/>
            </a:pPr>
            <a:r>
              <a:rPr lang="en-US" dirty="0"/>
              <a:t> </a:t>
            </a:r>
            <a:r>
              <a:rPr lang="en-US" b="1" dirty="0">
                <a:solidFill>
                  <a:srgbClr val="FF0000"/>
                </a:solidFill>
              </a:rPr>
              <a:t>Common Primary  </a:t>
            </a:r>
          </a:p>
          <a:p>
            <a:pPr marL="640080" lvl="1" indent="-274320" algn="l" rtl="0" eaLnBrk="1" fontAlgn="auto" hangingPunct="1">
              <a:spcAft>
                <a:spcPts val="0"/>
              </a:spcAft>
              <a:buClr>
                <a:schemeClr val="accent2">
                  <a:shade val="75000"/>
                </a:schemeClr>
              </a:buClr>
              <a:buFont typeface="Wingdings 2"/>
              <a:buChar char=""/>
              <a:defRPr/>
            </a:pPr>
            <a:r>
              <a:rPr lang="en-US" dirty="0"/>
              <a:t> </a:t>
            </a:r>
            <a:r>
              <a:rPr lang="en-US" b="1" dirty="0" err="1"/>
              <a:t>Adenocarcinoma</a:t>
            </a:r>
            <a:r>
              <a:rPr lang="en-US" b="1" dirty="0"/>
              <a:t> (95%),</a:t>
            </a:r>
          </a:p>
          <a:p>
            <a:pPr marL="640080" lvl="1" indent="-274320" algn="l" rtl="0" eaLnBrk="1" fontAlgn="auto" hangingPunct="1">
              <a:spcAft>
                <a:spcPts val="0"/>
              </a:spcAft>
              <a:buClr>
                <a:schemeClr val="accent2">
                  <a:shade val="75000"/>
                </a:schemeClr>
              </a:buClr>
              <a:buFont typeface="Wingdings 2"/>
              <a:buChar char=""/>
              <a:defRPr/>
            </a:pPr>
            <a:r>
              <a:rPr lang="en-US" b="1" dirty="0"/>
              <a:t> Lymphoma (4%),  </a:t>
            </a:r>
          </a:p>
          <a:p>
            <a:pPr marL="640080" lvl="1" indent="-274320" algn="l" rtl="0" eaLnBrk="1" fontAlgn="auto" hangingPunct="1">
              <a:spcAft>
                <a:spcPts val="0"/>
              </a:spcAft>
              <a:buClr>
                <a:schemeClr val="accent2">
                  <a:shade val="75000"/>
                </a:schemeClr>
              </a:buClr>
              <a:buFont typeface="Wingdings 2"/>
              <a:buChar char=""/>
              <a:defRPr/>
            </a:pPr>
            <a:r>
              <a:rPr lang="en-US" b="1" dirty="0"/>
              <a:t>Malignant GIST (1%) </a:t>
            </a:r>
          </a:p>
          <a:p>
            <a:pPr marL="274320" indent="-274320" algn="l" rtl="0" eaLnBrk="1" fontAlgn="auto" hangingPunct="1">
              <a:spcAft>
                <a:spcPts val="0"/>
              </a:spcAft>
              <a:buFont typeface="Wingdings 2"/>
              <a:buNone/>
              <a:defRPr/>
            </a:pPr>
            <a:r>
              <a:rPr lang="en-US" b="1" dirty="0">
                <a:solidFill>
                  <a:srgbClr val="FF0000"/>
                </a:solidFill>
              </a:rPr>
              <a:t> Rare Primary </a:t>
            </a:r>
          </a:p>
          <a:p>
            <a:pPr marL="640080" lvl="1" indent="-274320" algn="l" rtl="0" eaLnBrk="1" fontAlgn="auto" hangingPunct="1">
              <a:spcAft>
                <a:spcPts val="0"/>
              </a:spcAft>
              <a:buClr>
                <a:schemeClr val="accent2">
                  <a:shade val="75000"/>
                </a:schemeClr>
              </a:buClr>
              <a:buFont typeface="Wingdings 2"/>
              <a:buChar char=""/>
              <a:defRPr/>
            </a:pPr>
            <a:r>
              <a:rPr lang="en-US" b="1" dirty="0"/>
              <a:t> </a:t>
            </a:r>
            <a:r>
              <a:rPr lang="en-US" b="1" dirty="0" err="1"/>
              <a:t>Carcinoid</a:t>
            </a:r>
            <a:r>
              <a:rPr lang="en-US" b="1" dirty="0"/>
              <a:t>, </a:t>
            </a:r>
            <a:r>
              <a:rPr lang="en-US" b="1" dirty="0" err="1"/>
              <a:t>Angiosarcoma</a:t>
            </a:r>
            <a:r>
              <a:rPr lang="en-US" b="1" dirty="0"/>
              <a:t>, </a:t>
            </a:r>
            <a:r>
              <a:rPr lang="en-US" b="1" dirty="0" err="1"/>
              <a:t>Carcinosarcoma</a:t>
            </a:r>
            <a:r>
              <a:rPr lang="en-US" b="1" dirty="0"/>
              <a:t>, and </a:t>
            </a:r>
            <a:r>
              <a:rPr lang="en-US" b="1" dirty="0" err="1"/>
              <a:t>Squamous</a:t>
            </a:r>
            <a:r>
              <a:rPr lang="en-US" b="1" dirty="0"/>
              <a:t> cell carcinoma</a:t>
            </a:r>
          </a:p>
          <a:p>
            <a:pPr marL="274320" indent="-274320" algn="l" rtl="0" eaLnBrk="1" fontAlgn="auto" hangingPunct="1">
              <a:spcAft>
                <a:spcPts val="0"/>
              </a:spcAft>
              <a:buFont typeface="Wingdings 2"/>
              <a:buNone/>
              <a:defRPr/>
            </a:pPr>
            <a:r>
              <a:rPr lang="en-US" dirty="0"/>
              <a:t> </a:t>
            </a:r>
          </a:p>
          <a:p>
            <a:pPr marL="274320" indent="-274320" algn="l" rtl="0" eaLnBrk="1" fontAlgn="auto" hangingPunct="1">
              <a:spcAft>
                <a:spcPts val="0"/>
              </a:spcAft>
              <a:buFont typeface="Wingdings 2"/>
              <a:buNone/>
              <a:defRPr/>
            </a:pPr>
            <a:r>
              <a:rPr lang="en-US" dirty="0"/>
              <a:t>  </a:t>
            </a:r>
            <a:r>
              <a:rPr lang="en-US" b="1" u="sng" dirty="0">
                <a:solidFill>
                  <a:srgbClr val="FF0000"/>
                </a:solidFill>
              </a:rPr>
              <a:t>Secondary</a:t>
            </a:r>
            <a:r>
              <a:rPr lang="en-US" dirty="0"/>
              <a:t>   </a:t>
            </a:r>
            <a:r>
              <a:rPr lang="en-US" b="1" u="sng" dirty="0">
                <a:solidFill>
                  <a:srgbClr val="FF0000"/>
                </a:solidFill>
              </a:rPr>
              <a:t>From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Melanoma , Breast(</a:t>
            </a:r>
            <a:r>
              <a:rPr lang="en-US" b="1" u="sng" dirty="0"/>
              <a:t>Blood</a:t>
            </a:r>
            <a:r>
              <a:rPr lang="en-US" b="1" dirty="0"/>
              <a:t> born)</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Colon or Pancreas (</a:t>
            </a:r>
            <a:r>
              <a:rPr lang="en-US" b="1" u="sng" dirty="0"/>
              <a:t>Direct</a:t>
            </a:r>
            <a:r>
              <a:rPr lang="en-US" b="1" dirty="0"/>
              <a:t> ext.) </a:t>
            </a:r>
          </a:p>
          <a:p>
            <a:pPr marL="640080" lvl="1" indent="-274320" algn="l" rtl="0" eaLnBrk="1" fontAlgn="auto" hangingPunct="1">
              <a:spcAft>
                <a:spcPts val="0"/>
              </a:spcAft>
              <a:buClr>
                <a:schemeClr val="accent2">
                  <a:shade val="75000"/>
                </a:schemeClr>
              </a:buClr>
              <a:buFont typeface="Wingdings" pitchFamily="2" charset="2"/>
              <a:buChar char="Ø"/>
              <a:defRPr/>
            </a:pPr>
            <a:r>
              <a:rPr lang="en-US" b="1" dirty="0"/>
              <a:t>  Ovary (By </a:t>
            </a:r>
            <a:r>
              <a:rPr lang="en-US" b="1" u="sng" dirty="0"/>
              <a:t>peritoneal</a:t>
            </a:r>
            <a:r>
              <a:rPr lang="en-US" b="1" dirty="0"/>
              <a:t> seeding )</a:t>
            </a:r>
          </a:p>
          <a:p>
            <a:pPr marL="274320" indent="-274320" algn="l" rtl="0" eaLnBrk="1" fontAlgn="auto" hangingPunct="1">
              <a:spcAft>
                <a:spcPts val="0"/>
              </a:spcAft>
              <a:buFont typeface="Wingdings 2"/>
              <a:buChar char=""/>
              <a:defRPr/>
            </a:pPr>
            <a:endParaRPr lang="en-US" b="1" dirty="0"/>
          </a:p>
        </p:txBody>
      </p:sp>
      <p:sp>
        <p:nvSpPr>
          <p:cNvPr id="5" name="TextBox 4">
            <a:extLst>
              <a:ext uri="{FF2B5EF4-FFF2-40B4-BE49-F238E27FC236}">
                <a16:creationId xmlns="" xmlns:a16="http://schemas.microsoft.com/office/drawing/2014/main" id="{98F14521-1297-4EF4-BB6F-8E70EFB3D264}"/>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 xmlns:a16="http://schemas.microsoft.com/office/drawing/2014/main" id="{A1E09AF9-FFF5-4D91-B23B-0E32A883C73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 xmlns:a16="http://schemas.microsoft.com/office/drawing/2014/main" id="{048D737F-0CC8-471E-B3CB-3694246BD021}"/>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 xmlns:a16="http://schemas.microsoft.com/office/drawing/2014/main" id="{E15991B4-DA48-4F4F-B392-F3739231590E}"/>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771738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438400" y="381000"/>
            <a:ext cx="7886700" cy="994172"/>
          </a:xfrm>
        </p:spPr>
        <p:txBody>
          <a:bodyPr>
            <a:normAutofit/>
          </a:bodyPr>
          <a:lstStyle/>
          <a:p>
            <a:pPr>
              <a:defRPr/>
            </a:pPr>
            <a:r>
              <a:rPr lang="en-IE" sz="3600" b="1" dirty="0"/>
              <a:t>Gastric</a:t>
            </a:r>
            <a:r>
              <a:rPr lang="en-IE" b="1" dirty="0"/>
              <a:t> lymphoma</a:t>
            </a:r>
            <a:endParaRPr b="1" dirty="0"/>
          </a:p>
        </p:txBody>
      </p:sp>
      <p:sp>
        <p:nvSpPr>
          <p:cNvPr id="106499" name="Rectangle 3"/>
          <p:cNvSpPr>
            <a:spLocks noGrp="1" noChangeArrowheads="1"/>
          </p:cNvSpPr>
          <p:nvPr>
            <p:ph type="body" idx="1"/>
          </p:nvPr>
        </p:nvSpPr>
        <p:spPr>
          <a:xfrm>
            <a:off x="457200" y="1350486"/>
            <a:ext cx="7886700" cy="5355113"/>
          </a:xfrm>
        </p:spPr>
        <p:txBody>
          <a:bodyPr>
            <a:noAutofit/>
          </a:bodyPr>
          <a:lstStyle/>
          <a:p>
            <a:r>
              <a:rPr lang="en-US" sz="2800" dirty="0"/>
              <a:t>Gastric lymphoma is the second most common malignancy of the </a:t>
            </a:r>
            <a:r>
              <a:rPr lang="en-US" sz="2800" dirty="0" smtClean="0"/>
              <a:t>stomach</a:t>
            </a:r>
            <a:endParaRPr lang="en-IE" sz="2800" dirty="0" smtClean="0"/>
          </a:p>
          <a:p>
            <a:pPr algn="l" rtl="0" eaLnBrk="1" hangingPunct="1"/>
            <a:r>
              <a:rPr lang="en-IE" sz="2800" dirty="0" smtClean="0"/>
              <a:t>The </a:t>
            </a:r>
            <a:r>
              <a:rPr lang="en-IE" sz="2800" dirty="0"/>
              <a:t>Stomach is the commonest </a:t>
            </a:r>
            <a:r>
              <a:rPr lang="en-IE" sz="2800" dirty="0" err="1"/>
              <a:t>extranodal</a:t>
            </a:r>
            <a:r>
              <a:rPr lang="en-IE" sz="2800" dirty="0"/>
              <a:t> primary site for non-Hodgkin's lymphoma </a:t>
            </a:r>
          </a:p>
          <a:p>
            <a:pPr algn="l" rtl="0" eaLnBrk="1" hangingPunct="1"/>
            <a:r>
              <a:rPr lang="en-IE" sz="2800" dirty="0"/>
              <a:t>Secondary Lymphoma is commonly seen in stomach from another site</a:t>
            </a:r>
          </a:p>
          <a:p>
            <a:pPr algn="l" rtl="0" eaLnBrk="1" hangingPunct="1"/>
            <a:r>
              <a:rPr lang="en-IE" sz="2800" dirty="0"/>
              <a:t>Accounts for less than 5% of gastric malignancies </a:t>
            </a:r>
          </a:p>
        </p:txBody>
      </p:sp>
    </p:spTree>
    <p:extLst>
      <p:ext uri="{BB962C8B-B14F-4D97-AF65-F5344CB8AC3E}">
        <p14:creationId xmlns:p14="http://schemas.microsoft.com/office/powerpoint/2010/main" val="1168652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14437"/>
            <a:ext cx="7886700" cy="5643563"/>
          </a:xfrm>
        </p:spPr>
        <p:txBody>
          <a:bodyPr>
            <a:noAutofit/>
          </a:bodyPr>
          <a:lstStyle/>
          <a:p>
            <a:r>
              <a:rPr lang="en-IE" sz="2000" dirty="0"/>
              <a:t>Presentation is similar to gastric carcinoma</a:t>
            </a:r>
          </a:p>
          <a:p>
            <a:pPr lvl="1"/>
            <a:r>
              <a:rPr lang="en-IE" dirty="0"/>
              <a:t>Anaemia and epigastric mass are common .. So </a:t>
            </a:r>
            <a:r>
              <a:rPr lang="en-US" dirty="0"/>
              <a:t>Like those of gastric adenocarcinoma</a:t>
            </a:r>
          </a:p>
          <a:p>
            <a:pPr lvl="1"/>
            <a:r>
              <a:rPr lang="en-US" dirty="0"/>
              <a:t>Fever and night sweats are relatively rare</a:t>
            </a:r>
          </a:p>
          <a:p>
            <a:pPr lvl="1"/>
            <a:endParaRPr lang="en-IE" dirty="0"/>
          </a:p>
          <a:p>
            <a:r>
              <a:rPr lang="en-IE" sz="2000" dirty="0"/>
              <a:t>Age of presentation is </a:t>
            </a:r>
            <a:r>
              <a:rPr lang="en-IE" sz="2000" dirty="0" err="1"/>
              <a:t>approx</a:t>
            </a:r>
            <a:r>
              <a:rPr lang="en-IE" sz="2000" dirty="0"/>
              <a:t> 60 years</a:t>
            </a:r>
          </a:p>
          <a:p>
            <a:r>
              <a:rPr lang="en-IE" sz="2400" dirty="0"/>
              <a:t>Investigations</a:t>
            </a:r>
          </a:p>
          <a:p>
            <a:pPr lvl="1"/>
            <a:r>
              <a:rPr lang="en-IE" sz="2400" dirty="0"/>
              <a:t>Endoscopy </a:t>
            </a:r>
          </a:p>
          <a:p>
            <a:pPr lvl="1"/>
            <a:r>
              <a:rPr lang="en-IE" sz="2000" dirty="0"/>
              <a:t>EUS is the best modality</a:t>
            </a:r>
          </a:p>
          <a:p>
            <a:pPr lvl="1"/>
            <a:endParaRPr lang="en-US" dirty="0"/>
          </a:p>
          <a:p>
            <a:endParaRPr lang="en-US" sz="3200" dirty="0"/>
          </a:p>
        </p:txBody>
      </p:sp>
    </p:spTree>
    <p:extLst>
      <p:ext uri="{BB962C8B-B14F-4D97-AF65-F5344CB8AC3E}">
        <p14:creationId xmlns:p14="http://schemas.microsoft.com/office/powerpoint/2010/main" val="500653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Gastric Lymphoma</a:t>
            </a:r>
          </a:p>
        </p:txBody>
      </p:sp>
      <p:sp>
        <p:nvSpPr>
          <p:cNvPr id="31747" name="Content Placeholder 2"/>
          <p:cNvSpPr>
            <a:spLocks noGrp="1"/>
          </p:cNvSpPr>
          <p:nvPr>
            <p:ph idx="1"/>
          </p:nvPr>
        </p:nvSpPr>
        <p:spPr/>
        <p:txBody>
          <a:bodyPr/>
          <a:lstStyle/>
          <a:p>
            <a:pPr eaLnBrk="1" hangingPunct="1">
              <a:buFont typeface="Arial" panose="020B0604020202020204" pitchFamily="34" charset="0"/>
              <a:buNone/>
            </a:pPr>
            <a:r>
              <a:rPr lang="en-US" altLang="en-US" b="1" u="sng" smtClean="0"/>
              <a:t>Staging and Prognosis</a:t>
            </a:r>
          </a:p>
          <a:p>
            <a:pPr eaLnBrk="1" hangingPunct="1"/>
            <a:r>
              <a:rPr lang="en-US" altLang="en-US" smtClean="0"/>
              <a:t>For surgeons, the most important determination is whether the NHL</a:t>
            </a:r>
          </a:p>
          <a:p>
            <a:pPr eaLnBrk="1" hangingPunct="1"/>
            <a:r>
              <a:rPr lang="en-US" altLang="en-US" smtClean="0"/>
              <a:t>(1)is confined to the stomach and perigastric nodes, stage 1 &amp; 2</a:t>
            </a:r>
          </a:p>
          <a:p>
            <a:pPr eaLnBrk="1" hangingPunct="1"/>
            <a:r>
              <a:rPr lang="en-US" altLang="en-US" smtClean="0"/>
              <a:t>(2)Involves other intra-abdominal nodes &amp; organs, stage 3</a:t>
            </a:r>
          </a:p>
          <a:p>
            <a:pPr eaLnBrk="1" hangingPunct="1"/>
            <a:r>
              <a:rPr lang="en-US" altLang="en-US" smtClean="0"/>
              <a:t>(3)Extends outside the abdomen, stage 4</a:t>
            </a:r>
          </a:p>
        </p:txBody>
      </p:sp>
    </p:spTree>
    <p:extLst>
      <p:ext uri="{BB962C8B-B14F-4D97-AF65-F5344CB8AC3E}">
        <p14:creationId xmlns:p14="http://schemas.microsoft.com/office/powerpoint/2010/main" val="1591371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307325" y="1100386"/>
            <a:ext cx="7886700" cy="994172"/>
          </a:xfrm>
        </p:spPr>
        <p:txBody>
          <a:bodyPr/>
          <a:lstStyle/>
          <a:p>
            <a:pPr>
              <a:defRPr/>
            </a:pPr>
            <a:r>
              <a:rPr dirty="0"/>
              <a:t>Gastric Lymphoma</a:t>
            </a:r>
          </a:p>
        </p:txBody>
      </p:sp>
      <p:sp>
        <p:nvSpPr>
          <p:cNvPr id="107523" name="Rectangle 3"/>
          <p:cNvSpPr>
            <a:spLocks noGrp="1" noChangeArrowheads="1"/>
          </p:cNvSpPr>
          <p:nvPr>
            <p:ph type="body" idx="1"/>
          </p:nvPr>
        </p:nvSpPr>
        <p:spPr/>
        <p:txBody>
          <a:bodyPr>
            <a:normAutofit/>
          </a:bodyPr>
          <a:lstStyle/>
          <a:p>
            <a:pPr algn="l" rtl="0" eaLnBrk="1" hangingPunct="1"/>
            <a:r>
              <a:rPr lang="en-IE" sz="2700" dirty="0"/>
              <a:t>Treatment </a:t>
            </a:r>
          </a:p>
          <a:p>
            <a:pPr lvl="1" algn="l" rtl="0" eaLnBrk="1" hangingPunct="1"/>
            <a:r>
              <a:rPr lang="en-IE" sz="2400" dirty="0"/>
              <a:t>70% of tumours are </a:t>
            </a:r>
            <a:r>
              <a:rPr lang="en-IE" sz="2400" dirty="0" err="1"/>
              <a:t>resectable</a:t>
            </a:r>
            <a:r>
              <a:rPr lang="en-IE" sz="2400" dirty="0"/>
              <a:t> </a:t>
            </a:r>
          </a:p>
          <a:p>
            <a:pPr lvl="1" algn="l" rtl="0" eaLnBrk="1" hangingPunct="1"/>
            <a:r>
              <a:rPr lang="en-IE" sz="2400" dirty="0"/>
              <a:t>Treatments range from chemotherapy alone, H pylori eradication or surgery and chemotherapy may be useful</a:t>
            </a:r>
            <a:endParaRPr lang="en-US" sz="2400" dirty="0"/>
          </a:p>
        </p:txBody>
      </p:sp>
    </p:spTree>
    <p:extLst>
      <p:ext uri="{BB962C8B-B14F-4D97-AF65-F5344CB8AC3E}">
        <p14:creationId xmlns:p14="http://schemas.microsoft.com/office/powerpoint/2010/main" val="1066576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685800"/>
            <a:ext cx="10401300" cy="994172"/>
          </a:xfrm>
        </p:spPr>
        <p:txBody>
          <a:bodyPr>
            <a:normAutofit fontScale="90000"/>
          </a:bodyPr>
          <a:lstStyle/>
          <a:p>
            <a:pPr algn="ctr">
              <a:defRPr/>
            </a:pPr>
            <a:r>
              <a:rPr dirty="0"/>
              <a:t>MALT </a:t>
            </a:r>
            <a:r>
              <a:rPr dirty="0" smtClean="0"/>
              <a:t>lymphoma</a:t>
            </a:r>
            <a:r>
              <a:rPr lang="en-US" dirty="0" smtClean="0"/>
              <a:t/>
            </a:r>
            <a:br>
              <a:rPr lang="en-US" dirty="0" smtClean="0"/>
            </a:br>
            <a:r>
              <a:rPr lang="en-US" dirty="0" smtClean="0"/>
              <a:t> </a:t>
            </a:r>
            <a:r>
              <a:rPr lang="en-US" sz="1800" dirty="0"/>
              <a:t>(</a:t>
            </a:r>
            <a:r>
              <a:rPr lang="en-US" sz="1800" dirty="0" err="1"/>
              <a:t>extranodal</a:t>
            </a:r>
            <a:r>
              <a:rPr lang="en-US" sz="1800" dirty="0"/>
              <a:t> marginal zone lymphoma of mucosa-associated lymphoid tissue)</a:t>
            </a:r>
            <a:endParaRPr sz="1800" dirty="0"/>
          </a:p>
        </p:txBody>
      </p:sp>
      <p:sp>
        <p:nvSpPr>
          <p:cNvPr id="108547" name="Rectangle 3"/>
          <p:cNvSpPr>
            <a:spLocks noGrp="1" noChangeArrowheads="1"/>
          </p:cNvSpPr>
          <p:nvPr>
            <p:ph type="body" idx="1"/>
          </p:nvPr>
        </p:nvSpPr>
        <p:spPr>
          <a:xfrm>
            <a:off x="286603" y="1905000"/>
            <a:ext cx="8177568" cy="3605444"/>
          </a:xfrm>
        </p:spPr>
        <p:txBody>
          <a:bodyPr>
            <a:normAutofit lnSpcReduction="10000"/>
          </a:bodyPr>
          <a:lstStyle/>
          <a:p>
            <a:pPr algn="l" rtl="0" eaLnBrk="1" hangingPunct="1">
              <a:lnSpc>
                <a:spcPct val="90000"/>
              </a:lnSpc>
            </a:pPr>
            <a:r>
              <a:rPr lang="en-US" dirty="0"/>
              <a:t>A type of primary gastric </a:t>
            </a:r>
            <a:r>
              <a:rPr lang="en-US" dirty="0" smtClean="0"/>
              <a:t>lymphoma</a:t>
            </a:r>
          </a:p>
          <a:p>
            <a:pPr>
              <a:defRPr/>
            </a:pPr>
            <a:r>
              <a:rPr lang="en-US" dirty="0"/>
              <a:t>45% of gastric lymphoma are low grade MALT lymphoma</a:t>
            </a:r>
          </a:p>
          <a:p>
            <a:pPr>
              <a:defRPr/>
            </a:pPr>
            <a:r>
              <a:rPr lang="en-US" dirty="0"/>
              <a:t>Shift away from surgical therapy, even in relatively localized</a:t>
            </a:r>
            <a:endParaRPr lang="en-US" dirty="0"/>
          </a:p>
          <a:p>
            <a:pPr algn="l" rtl="0" eaLnBrk="1" hangingPunct="1">
              <a:lnSpc>
                <a:spcPct val="90000"/>
              </a:lnSpc>
            </a:pPr>
            <a:r>
              <a:rPr lang="en-US" dirty="0"/>
              <a:t>The stomach does not usually contain lymphoid tissue</a:t>
            </a:r>
          </a:p>
          <a:p>
            <a:pPr algn="l" rtl="0" eaLnBrk="1" hangingPunct="1">
              <a:lnSpc>
                <a:spcPct val="90000"/>
              </a:lnSpc>
            </a:pPr>
            <a:r>
              <a:rPr lang="en-US" dirty="0"/>
              <a:t>MALT follicles found in the stomach are associated with H pylori infection</a:t>
            </a:r>
          </a:p>
          <a:p>
            <a:pPr algn="l" rtl="0" eaLnBrk="1" hangingPunct="1">
              <a:lnSpc>
                <a:spcPct val="90000"/>
              </a:lnSpc>
            </a:pPr>
            <a:r>
              <a:rPr lang="en-US" dirty="0"/>
              <a:t>Patients can be completely cured by H pylori eradication or else use it in conjunction with </a:t>
            </a:r>
            <a:r>
              <a:rPr lang="en-US" dirty="0" smtClean="0"/>
              <a:t>chemotherapy</a:t>
            </a:r>
          </a:p>
          <a:p>
            <a:r>
              <a:rPr lang="en-US" dirty="0"/>
              <a:t>Surgery no longer plays a role in the therapy of gastric MALT lymphoma except for very rare complications such as perforation or bleeding that cannot be controlled </a:t>
            </a:r>
            <a:r>
              <a:rPr lang="en-US" dirty="0" err="1"/>
              <a:t>endoscopically</a:t>
            </a:r>
            <a:endParaRPr lang="en-US" dirty="0"/>
          </a:p>
        </p:txBody>
      </p:sp>
    </p:spTree>
    <p:extLst>
      <p:ext uri="{BB962C8B-B14F-4D97-AF65-F5344CB8AC3E}">
        <p14:creationId xmlns:p14="http://schemas.microsoft.com/office/powerpoint/2010/main" val="1124481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78725" y="533400"/>
            <a:ext cx="8079475" cy="5638800"/>
          </a:xfrm>
        </p:spPr>
        <p:txBody>
          <a:bodyPr>
            <a:noAutofit/>
          </a:bodyPr>
          <a:lstStyle/>
          <a:p>
            <a:pPr marL="205740" indent="-205740" algn="ctr">
              <a:buNone/>
              <a:defRPr/>
            </a:pPr>
            <a:r>
              <a:rPr lang="en-US" sz="2400" b="1" dirty="0">
                <a:latin typeface="Baskerville Old Face" pitchFamily="18" charset="0"/>
              </a:rPr>
              <a:t>  Gastrointestinal Stromal Tumor ‘GIST’</a:t>
            </a:r>
          </a:p>
          <a:p>
            <a:pPr marL="205740" indent="-205740">
              <a:buNone/>
              <a:defRPr/>
            </a:pPr>
            <a:endParaRPr lang="en-US" dirty="0">
              <a:latin typeface="Baskerville Old Face" pitchFamily="18" charset="0"/>
            </a:endParaRPr>
          </a:p>
          <a:p>
            <a:pPr marL="428625" indent="-428625">
              <a:buClr>
                <a:srgbClr val="CC00CC"/>
              </a:buClr>
              <a:buNone/>
              <a:defRPr/>
            </a:pPr>
            <a:r>
              <a:rPr lang="en-US" sz="2400" dirty="0"/>
              <a:t> gastrointestinal stromal tumor (GIST) is a type of tumor that </a:t>
            </a:r>
            <a:r>
              <a:rPr lang="en-US" sz="2400" b="1" dirty="0"/>
              <a:t>occurs in the gastrointestinal tract</a:t>
            </a:r>
            <a:r>
              <a:rPr lang="en-US" sz="2400" dirty="0"/>
              <a:t>, most commonly in the stomach or small intestine. This type of tumor is thought to grow from specialized cells found in the gastrointestinal tract called interstitial cells of </a:t>
            </a:r>
            <a:r>
              <a:rPr lang="en-US" sz="2400" dirty="0" err="1"/>
              <a:t>Cajal</a:t>
            </a:r>
            <a:r>
              <a:rPr lang="en-US" sz="2400" dirty="0"/>
              <a:t> (ICCs) or precursors to these </a:t>
            </a:r>
            <a:r>
              <a:rPr lang="en-US" sz="2400" dirty="0" smtClean="0"/>
              <a:t>cells</a:t>
            </a:r>
          </a:p>
          <a:p>
            <a:pPr marL="428625" indent="-428625">
              <a:buClr>
                <a:srgbClr val="CC00CC"/>
              </a:buClr>
              <a:buNone/>
              <a:defRPr/>
            </a:pPr>
            <a:endParaRPr lang="en-US" sz="2400" dirty="0">
              <a:latin typeface="Baskerville Old Face" pitchFamily="18" charset="0"/>
            </a:endParaRPr>
          </a:p>
          <a:p>
            <a:pPr marL="428625" indent="-428625">
              <a:buClr>
                <a:srgbClr val="CC00CC"/>
              </a:buClr>
              <a:buNone/>
              <a:defRPr/>
            </a:pPr>
            <a:r>
              <a:rPr lang="en-US" sz="2400" dirty="0" smtClean="0">
                <a:latin typeface="Baskerville Old Face" pitchFamily="18" charset="0"/>
              </a:rPr>
              <a:t>The </a:t>
            </a:r>
            <a:r>
              <a:rPr lang="en-US" sz="2400" dirty="0">
                <a:latin typeface="Baskerville Old Face" pitchFamily="18" charset="0"/>
              </a:rPr>
              <a:t>distinction b\w benign &amp; malignant is unclear. In general terms, the larger the tumor &amp; greater mitotic activity, the more likely to metastases.</a:t>
            </a:r>
          </a:p>
          <a:p>
            <a:pPr marL="428625" indent="-428625">
              <a:buClr>
                <a:srgbClr val="CC00CC"/>
              </a:buClr>
              <a:buNone/>
              <a:defRPr/>
            </a:pPr>
            <a:r>
              <a:rPr lang="en-US" sz="2400" dirty="0">
                <a:latin typeface="Baskerville Old Face" pitchFamily="18" charset="0"/>
              </a:rPr>
              <a:t>The stomach is the most common site of GIST.</a:t>
            </a:r>
          </a:p>
          <a:p>
            <a:pPr marL="205740" indent="-205740">
              <a:buNone/>
              <a:defRPr/>
            </a:pPr>
            <a:r>
              <a:rPr lang="en-US" dirty="0">
                <a:latin typeface="Baskerville Old Face" pitchFamily="18" charset="0"/>
              </a:rPr>
              <a:t> </a:t>
            </a:r>
          </a:p>
        </p:txBody>
      </p:sp>
    </p:spTree>
    <p:extLst>
      <p:ext uri="{BB962C8B-B14F-4D97-AF65-F5344CB8AC3E}">
        <p14:creationId xmlns:p14="http://schemas.microsoft.com/office/powerpoint/2010/main" val="4166513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Gastrointestinal Stromal Tumor</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en-US" b="1" u="sng" dirty="0" smtClean="0"/>
              <a:t>Clinical Evaluation</a:t>
            </a:r>
          </a:p>
          <a:p>
            <a:pPr eaLnBrk="1" fontAlgn="auto" hangingPunct="1">
              <a:spcAft>
                <a:spcPts val="0"/>
              </a:spcAft>
              <a:defRPr/>
            </a:pPr>
            <a:r>
              <a:rPr lang="en-US" dirty="0" smtClean="0"/>
              <a:t>Median age 63 years</a:t>
            </a:r>
          </a:p>
          <a:p>
            <a:pPr eaLnBrk="1" fontAlgn="auto" hangingPunct="1">
              <a:spcAft>
                <a:spcPts val="0"/>
              </a:spcAft>
              <a:defRPr/>
            </a:pPr>
            <a:r>
              <a:rPr lang="en-US" dirty="0" smtClean="0"/>
              <a:t>Tumor between 0.5 – 44cm </a:t>
            </a:r>
          </a:p>
          <a:p>
            <a:pPr eaLnBrk="1" fontAlgn="auto" hangingPunct="1">
              <a:spcAft>
                <a:spcPts val="0"/>
              </a:spcAft>
              <a:defRPr/>
            </a:pPr>
            <a:r>
              <a:rPr lang="en-US" dirty="0" smtClean="0"/>
              <a:t>Mass related symptoms (</a:t>
            </a:r>
            <a:r>
              <a:rPr lang="en-US" dirty="0" err="1" smtClean="0"/>
              <a:t>abd</a:t>
            </a:r>
            <a:r>
              <a:rPr lang="en-US" dirty="0" smtClean="0"/>
              <a:t>. Pain, bloating &amp; early satiety)</a:t>
            </a:r>
          </a:p>
          <a:p>
            <a:pPr eaLnBrk="1" fontAlgn="auto" hangingPunct="1">
              <a:spcAft>
                <a:spcPts val="0"/>
              </a:spcAft>
              <a:defRPr/>
            </a:pPr>
            <a:r>
              <a:rPr lang="en-US" dirty="0" smtClean="0"/>
              <a:t>Malena, ulcerated overlying mucosa</a:t>
            </a:r>
          </a:p>
          <a:p>
            <a:pPr eaLnBrk="1" fontAlgn="auto" hangingPunct="1">
              <a:spcAft>
                <a:spcPts val="0"/>
              </a:spcAft>
              <a:defRPr/>
            </a:pPr>
            <a:r>
              <a:rPr lang="en-US" dirty="0" smtClean="0"/>
              <a:t>Peritonitis from tumor rupture and subsequent hemorrhage</a:t>
            </a:r>
          </a:p>
          <a:p>
            <a:pPr eaLnBrk="1" fontAlgn="auto" hangingPunct="1">
              <a:spcAft>
                <a:spcPts val="0"/>
              </a:spcAft>
              <a:defRPr/>
            </a:pPr>
            <a:r>
              <a:rPr lang="en-US" dirty="0" smtClean="0"/>
              <a:t>Incidentally discovered during operation </a:t>
            </a:r>
          </a:p>
          <a:p>
            <a:pPr eaLnBrk="1" fontAlgn="auto" hangingPunct="1">
              <a:spcAft>
                <a:spcPts val="0"/>
              </a:spcAft>
              <a:defRPr/>
            </a:pPr>
            <a:endParaRPr lang="en-US" dirty="0"/>
          </a:p>
        </p:txBody>
      </p:sp>
    </p:spTree>
    <p:extLst>
      <p:ext uri="{BB962C8B-B14F-4D97-AF65-F5344CB8AC3E}">
        <p14:creationId xmlns:p14="http://schemas.microsoft.com/office/powerpoint/2010/main" val="2584353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911238" y="1049208"/>
            <a:ext cx="7886700" cy="994172"/>
          </a:xfrm>
        </p:spPr>
        <p:txBody>
          <a:bodyPr/>
          <a:lstStyle/>
          <a:p>
            <a:pPr>
              <a:defRPr/>
            </a:pPr>
            <a:r>
              <a:rPr dirty="0"/>
              <a:t>GIST </a:t>
            </a:r>
            <a:r>
              <a:rPr dirty="0" err="1"/>
              <a:t>tumours</a:t>
            </a:r>
            <a:endParaRPr dirty="0"/>
          </a:p>
        </p:txBody>
      </p:sp>
      <p:sp>
        <p:nvSpPr>
          <p:cNvPr id="110595" name="Rectangle 3"/>
          <p:cNvSpPr>
            <a:spLocks noGrp="1" noChangeArrowheads="1"/>
          </p:cNvSpPr>
          <p:nvPr>
            <p:ph type="body" idx="1"/>
          </p:nvPr>
        </p:nvSpPr>
        <p:spPr/>
        <p:txBody>
          <a:bodyPr>
            <a:normAutofit/>
          </a:bodyPr>
          <a:lstStyle/>
          <a:p>
            <a:pPr algn="l" rtl="0" eaLnBrk="1" hangingPunct="1">
              <a:lnSpc>
                <a:spcPct val="90000"/>
              </a:lnSpc>
            </a:pPr>
            <a:r>
              <a:rPr lang="en-US" dirty="0"/>
              <a:t>Presentation</a:t>
            </a:r>
          </a:p>
          <a:p>
            <a:pPr lvl="1" algn="l" rtl="0" eaLnBrk="1" hangingPunct="1">
              <a:lnSpc>
                <a:spcPct val="90000"/>
              </a:lnSpc>
            </a:pPr>
            <a:r>
              <a:rPr lang="en-US" dirty="0" err="1"/>
              <a:t>Haemetemsis</a:t>
            </a:r>
            <a:endParaRPr lang="en-US" dirty="0"/>
          </a:p>
          <a:p>
            <a:pPr lvl="1" algn="l" rtl="0" eaLnBrk="1" hangingPunct="1">
              <a:lnSpc>
                <a:spcPct val="90000"/>
              </a:lnSpc>
            </a:pPr>
            <a:r>
              <a:rPr lang="en-US" dirty="0" err="1"/>
              <a:t>Melaena</a:t>
            </a:r>
            <a:endParaRPr lang="en-US" dirty="0"/>
          </a:p>
          <a:p>
            <a:pPr lvl="1" algn="l" rtl="0" eaLnBrk="1" hangingPunct="1">
              <a:lnSpc>
                <a:spcPct val="90000"/>
              </a:lnSpc>
            </a:pPr>
            <a:r>
              <a:rPr lang="en-US" dirty="0"/>
              <a:t>Epigastric mass</a:t>
            </a:r>
          </a:p>
          <a:p>
            <a:pPr algn="l" rtl="0" eaLnBrk="1" hangingPunct="1">
              <a:lnSpc>
                <a:spcPct val="90000"/>
              </a:lnSpc>
            </a:pPr>
            <a:r>
              <a:rPr lang="en-US" dirty="0"/>
              <a:t>Investigation</a:t>
            </a:r>
          </a:p>
          <a:p>
            <a:pPr lvl="1" algn="l" rtl="0" eaLnBrk="1" hangingPunct="1">
              <a:lnSpc>
                <a:spcPct val="90000"/>
              </a:lnSpc>
            </a:pPr>
            <a:r>
              <a:rPr lang="en-US" dirty="0"/>
              <a:t>EUS + biopsy</a:t>
            </a:r>
          </a:p>
          <a:p>
            <a:pPr lvl="1" algn="l" rtl="0" eaLnBrk="1" hangingPunct="1">
              <a:lnSpc>
                <a:spcPct val="90000"/>
              </a:lnSpc>
            </a:pPr>
            <a:r>
              <a:rPr lang="en-US" dirty="0" smtClean="0"/>
              <a:t>Endoscopy</a:t>
            </a:r>
            <a:endParaRPr lang="en-US" b="1" u="sng" dirty="0"/>
          </a:p>
          <a:p>
            <a:pPr>
              <a:defRPr/>
            </a:pPr>
            <a:r>
              <a:rPr lang="en-US" dirty="0"/>
              <a:t>Abdomen and pelvis CT scan or MRI</a:t>
            </a:r>
          </a:p>
          <a:p>
            <a:pPr lvl="1" algn="l" rtl="0" eaLnBrk="1" hangingPunct="1">
              <a:lnSpc>
                <a:spcPct val="90000"/>
              </a:lnSpc>
            </a:pPr>
            <a:endParaRPr lang="en-US" dirty="0" smtClean="0"/>
          </a:p>
          <a:p>
            <a:pPr lvl="1" algn="l" rtl="0" eaLnBrk="1" hangingPunct="1">
              <a:lnSpc>
                <a:spcPct val="90000"/>
              </a:lnSpc>
            </a:pPr>
            <a:endParaRPr lang="en-US" dirty="0"/>
          </a:p>
        </p:txBody>
      </p:sp>
    </p:spTree>
    <p:extLst>
      <p:ext uri="{BB962C8B-B14F-4D97-AF65-F5344CB8AC3E}">
        <p14:creationId xmlns:p14="http://schemas.microsoft.com/office/powerpoint/2010/main" val="4194482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300199" y="1191354"/>
            <a:ext cx="7886700" cy="994172"/>
          </a:xfrm>
        </p:spPr>
        <p:txBody>
          <a:bodyPr/>
          <a:lstStyle/>
          <a:p>
            <a:pPr>
              <a:defRPr/>
            </a:pPr>
            <a:r>
              <a:rPr dirty="0"/>
              <a:t>GIST </a:t>
            </a:r>
            <a:r>
              <a:rPr dirty="0" err="1"/>
              <a:t>tumours</a:t>
            </a:r>
            <a:endParaRPr dirty="0"/>
          </a:p>
        </p:txBody>
      </p:sp>
      <p:sp>
        <p:nvSpPr>
          <p:cNvPr id="111619" name="Rectangle 3"/>
          <p:cNvSpPr>
            <a:spLocks noGrp="1" noChangeArrowheads="1"/>
          </p:cNvSpPr>
          <p:nvPr>
            <p:ph type="body" idx="1"/>
          </p:nvPr>
        </p:nvSpPr>
        <p:spPr/>
        <p:txBody>
          <a:bodyPr/>
          <a:lstStyle/>
          <a:p>
            <a:pPr algn="l" rtl="0" eaLnBrk="1" hangingPunct="1"/>
            <a:r>
              <a:rPr lang="en-US" dirty="0"/>
              <a:t>Treatment</a:t>
            </a:r>
          </a:p>
          <a:p>
            <a:pPr lvl="1" algn="l" rtl="0" eaLnBrk="1" hangingPunct="1"/>
            <a:r>
              <a:rPr lang="en-US" dirty="0"/>
              <a:t>Surgery-local excision of tumor</a:t>
            </a:r>
          </a:p>
          <a:p>
            <a:pPr lvl="1" algn="l" rtl="0" eaLnBrk="1" hangingPunct="1"/>
            <a:r>
              <a:rPr lang="en-US" dirty="0"/>
              <a:t>Lymph node clearance unnecessary as spread is not common</a:t>
            </a:r>
          </a:p>
          <a:p>
            <a:r>
              <a:rPr lang="en-US" altLang="en-US" dirty="0"/>
              <a:t>If tumor has metastasized or has advanced locally</a:t>
            </a:r>
          </a:p>
          <a:p>
            <a:r>
              <a:rPr lang="en-US" altLang="en-US" dirty="0"/>
              <a:t>Tyrosine Kinase Inhibitor </a:t>
            </a:r>
            <a:r>
              <a:rPr lang="en-US" altLang="en-US" b="1" dirty="0" err="1"/>
              <a:t>Imatinib</a:t>
            </a:r>
            <a:endParaRPr lang="en-US" dirty="0"/>
          </a:p>
        </p:txBody>
      </p:sp>
    </p:spTree>
    <p:extLst>
      <p:ext uri="{BB962C8B-B14F-4D97-AF65-F5344CB8AC3E}">
        <p14:creationId xmlns:p14="http://schemas.microsoft.com/office/powerpoint/2010/main" val="264072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EA1B91-EA75-4EA2-9AC5-4853E7454C71}"/>
              </a:ext>
            </a:extLst>
          </p:cNvPr>
          <p:cNvSpPr>
            <a:spLocks noGrp="1"/>
          </p:cNvSpPr>
          <p:nvPr>
            <p:ph type="title"/>
          </p:nvPr>
        </p:nvSpPr>
        <p:spPr/>
        <p:txBody>
          <a:bodyPr/>
          <a:lstStyle/>
          <a:p>
            <a:r>
              <a:rPr lang="en-US" sz="3600" b="0" i="0" u="none" strike="noStrike" dirty="0">
                <a:solidFill>
                  <a:srgbClr val="000000"/>
                </a:solidFill>
                <a:effectLst/>
                <a:latin typeface="Calibri" panose="020F0502020204030204" pitchFamily="34" charset="0"/>
              </a:rPr>
              <a:t>Gastric Adenocarcinoma</a:t>
            </a:r>
            <a:endParaRPr lang="en-US" dirty="0"/>
          </a:p>
        </p:txBody>
      </p:sp>
      <p:sp>
        <p:nvSpPr>
          <p:cNvPr id="3" name="Content Placeholder 2">
            <a:extLst>
              <a:ext uri="{FF2B5EF4-FFF2-40B4-BE49-F238E27FC236}">
                <a16:creationId xmlns="" xmlns:a16="http://schemas.microsoft.com/office/drawing/2014/main" id="{D5F2E600-47F6-49FF-8940-6E7D54E543F6}"/>
              </a:ext>
            </a:extLst>
          </p:cNvPr>
          <p:cNvSpPr>
            <a:spLocks noGrp="1"/>
          </p:cNvSpPr>
          <p:nvPr>
            <p:ph idx="1"/>
          </p:nvPr>
        </p:nvSpPr>
        <p:spPr>
          <a:xfrm>
            <a:off x="643027" y="1690689"/>
            <a:ext cx="7886700" cy="4351338"/>
          </a:xfrm>
        </p:spPr>
        <p:txBody>
          <a:bodyPr>
            <a:normAutofit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Classification</a:t>
            </a:r>
            <a:endParaRPr lang="en-US" b="0" dirty="0">
              <a:effectLst/>
            </a:endParaRPr>
          </a:p>
          <a:p>
            <a:pPr indent="-342900" rtl="0">
              <a:spcBef>
                <a:spcPts val="520"/>
              </a:spcBef>
              <a:spcAft>
                <a:spcPts val="0"/>
              </a:spcAft>
            </a:pPr>
            <a:r>
              <a:rPr lang="en-US" sz="2400" b="1" i="0" u="none" strike="noStrike" dirty="0">
                <a:solidFill>
                  <a:srgbClr val="000000"/>
                </a:solidFill>
                <a:effectLst/>
                <a:latin typeface="Calibri" panose="020F0502020204030204" pitchFamily="34" charset="0"/>
              </a:rPr>
              <a:t>(1) Intestinal (or Glandular sub-type)</a:t>
            </a:r>
            <a:endParaRPr lang="en-US" b="0" dirty="0">
              <a:effectLst/>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Usually arise in distal stomach (often after prolonged pre-cancerous phase)</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More common in elderly patient … men &gt; women</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Closely associated with atrophic gastritis and diets high in nitrates and </a:t>
            </a:r>
            <a:r>
              <a:rPr lang="en-US" sz="2400" b="0" i="0" u="none" strike="noStrike" dirty="0" err="1">
                <a:solidFill>
                  <a:srgbClr val="000000"/>
                </a:solidFill>
                <a:effectLst/>
                <a:latin typeface="Calibri" panose="020F0502020204030204" pitchFamily="34" charset="0"/>
              </a:rPr>
              <a:t>nitrose</a:t>
            </a:r>
            <a:r>
              <a:rPr lang="en-US" sz="2400" b="0" i="0" u="none" strike="noStrike" dirty="0">
                <a:solidFill>
                  <a:srgbClr val="000000"/>
                </a:solidFill>
                <a:effectLst/>
                <a:latin typeface="Calibri" panose="020F0502020204030204" pitchFamily="34" charset="0"/>
              </a:rPr>
              <a:t> compounds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Histology: cohesive neoplastic cells that form </a:t>
            </a:r>
            <a:r>
              <a:rPr lang="en-US" sz="2400" b="0" i="0" u="none" strike="noStrike" dirty="0">
                <a:solidFill>
                  <a:srgbClr val="FF0000"/>
                </a:solidFill>
                <a:effectLst/>
                <a:latin typeface="Calibri" panose="020F0502020204030204" pitchFamily="34" charset="0"/>
              </a:rPr>
              <a:t>gland like tubular structures</a:t>
            </a:r>
            <a:endParaRPr lang="en-US" sz="2400" b="0" i="0" u="none" strike="noStrike" dirty="0">
              <a:solidFill>
                <a:srgbClr val="FF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Better prognosis </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Seen more frequently in regions with high incidence</a:t>
            </a:r>
          </a:p>
          <a:p>
            <a:pPr rtl="0" fontAlgn="base">
              <a:spcBef>
                <a:spcPts val="520"/>
              </a:spcBef>
              <a:spcAft>
                <a:spcPts val="0"/>
              </a:spcAft>
              <a:buFont typeface="Arial" panose="020B0604020202020204" pitchFamily="34" charset="0"/>
              <a:buChar char="•"/>
            </a:pPr>
            <a:r>
              <a:rPr lang="en-US" sz="2400" dirty="0">
                <a:solidFill>
                  <a:srgbClr val="000000"/>
                </a:solidFill>
                <a:latin typeface="Calibri" panose="020F0502020204030204" pitchFamily="34" charset="0"/>
              </a:rPr>
              <a:t>(hematogenous spread)</a:t>
            </a:r>
            <a:endParaRPr lang="en-US" sz="24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263615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5056" y="1294185"/>
            <a:ext cx="2218373" cy="574677"/>
          </a:xfrm>
          <a:prstGeom prst="rect">
            <a:avLst/>
          </a:prstGeom>
        </p:spPr>
        <p:txBody>
          <a:bodyPr vert="horz" wrap="square" lIns="0" tIns="9049" rIns="0" bIns="0" rtlCol="0" anchor="ctr">
            <a:spAutoFit/>
          </a:bodyPr>
          <a:lstStyle/>
          <a:p>
            <a:pPr marL="9525">
              <a:lnSpc>
                <a:spcPct val="100000"/>
              </a:lnSpc>
              <a:spcBef>
                <a:spcPts val="71"/>
              </a:spcBef>
            </a:pPr>
            <a:r>
              <a:rPr sz="3675" spc="-4" dirty="0"/>
              <a:t>Thank</a:t>
            </a:r>
            <a:r>
              <a:rPr sz="3675" spc="-199" dirty="0"/>
              <a:t> </a:t>
            </a:r>
            <a:r>
              <a:rPr sz="3675" spc="-139" dirty="0"/>
              <a:t>You</a:t>
            </a:r>
            <a:endParaRPr sz="3675" dirty="0"/>
          </a:p>
        </p:txBody>
      </p:sp>
      <p:sp>
        <p:nvSpPr>
          <p:cNvPr id="4" name="object 4"/>
          <p:cNvSpPr/>
          <p:nvPr/>
        </p:nvSpPr>
        <p:spPr>
          <a:xfrm>
            <a:off x="2905269" y="1797241"/>
            <a:ext cx="3321844" cy="3886198"/>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5" name="object 5"/>
          <p:cNvSpPr/>
          <p:nvPr/>
        </p:nvSpPr>
        <p:spPr>
          <a:xfrm>
            <a:off x="5712762" y="3257636"/>
            <a:ext cx="1028700" cy="1108710"/>
          </a:xfrm>
          <a:custGeom>
            <a:avLst/>
            <a:gdLst/>
            <a:ahLst/>
            <a:cxnLst/>
            <a:rect l="l" t="t" r="r" b="b"/>
            <a:pathLst>
              <a:path w="1371600" h="1478279">
                <a:moveTo>
                  <a:pt x="342900" y="792480"/>
                </a:moveTo>
                <a:lnTo>
                  <a:pt x="0" y="1135380"/>
                </a:lnTo>
                <a:lnTo>
                  <a:pt x="342900" y="1478280"/>
                </a:lnTo>
                <a:lnTo>
                  <a:pt x="342900" y="1306830"/>
                </a:lnTo>
                <a:lnTo>
                  <a:pt x="771525" y="1306830"/>
                </a:lnTo>
                <a:lnTo>
                  <a:pt x="818427" y="1305024"/>
                </a:lnTo>
                <a:lnTo>
                  <a:pt x="864342" y="1299698"/>
                </a:lnTo>
                <a:lnTo>
                  <a:pt x="909134" y="1290984"/>
                </a:lnTo>
                <a:lnTo>
                  <a:pt x="952672" y="1279015"/>
                </a:lnTo>
                <a:lnTo>
                  <a:pt x="994820" y="1263925"/>
                </a:lnTo>
                <a:lnTo>
                  <a:pt x="1035448" y="1245847"/>
                </a:lnTo>
                <a:lnTo>
                  <a:pt x="1074420" y="1224915"/>
                </a:lnTo>
                <a:lnTo>
                  <a:pt x="1111603" y="1201260"/>
                </a:lnTo>
                <a:lnTo>
                  <a:pt x="1146865" y="1175018"/>
                </a:lnTo>
                <a:lnTo>
                  <a:pt x="1180072" y="1146321"/>
                </a:lnTo>
                <a:lnTo>
                  <a:pt x="1211091" y="1115302"/>
                </a:lnTo>
                <a:lnTo>
                  <a:pt x="1239788" y="1082095"/>
                </a:lnTo>
                <a:lnTo>
                  <a:pt x="1266030" y="1046833"/>
                </a:lnTo>
                <a:lnTo>
                  <a:pt x="1289684" y="1009650"/>
                </a:lnTo>
                <a:lnTo>
                  <a:pt x="1310617" y="970678"/>
                </a:lnTo>
                <a:lnTo>
                  <a:pt x="1313620" y="963930"/>
                </a:lnTo>
                <a:lnTo>
                  <a:pt x="342900" y="963930"/>
                </a:lnTo>
                <a:lnTo>
                  <a:pt x="342900" y="792480"/>
                </a:lnTo>
                <a:close/>
              </a:path>
              <a:path w="1371600" h="1478279">
                <a:moveTo>
                  <a:pt x="1371600" y="0"/>
                </a:moveTo>
                <a:lnTo>
                  <a:pt x="1028700" y="0"/>
                </a:lnTo>
                <a:lnTo>
                  <a:pt x="1028700" y="706755"/>
                </a:lnTo>
                <a:lnTo>
                  <a:pt x="1024554" y="752969"/>
                </a:lnTo>
                <a:lnTo>
                  <a:pt x="1012604" y="796472"/>
                </a:lnTo>
                <a:lnTo>
                  <a:pt x="993577" y="836534"/>
                </a:lnTo>
                <a:lnTo>
                  <a:pt x="968199" y="872429"/>
                </a:lnTo>
                <a:lnTo>
                  <a:pt x="937199" y="903429"/>
                </a:lnTo>
                <a:lnTo>
                  <a:pt x="901304" y="928807"/>
                </a:lnTo>
                <a:lnTo>
                  <a:pt x="861242" y="947834"/>
                </a:lnTo>
                <a:lnTo>
                  <a:pt x="817739" y="959784"/>
                </a:lnTo>
                <a:lnTo>
                  <a:pt x="771525" y="963930"/>
                </a:lnTo>
                <a:lnTo>
                  <a:pt x="1313620" y="963930"/>
                </a:lnTo>
                <a:lnTo>
                  <a:pt x="1343785" y="887902"/>
                </a:lnTo>
                <a:lnTo>
                  <a:pt x="1355754" y="844364"/>
                </a:lnTo>
                <a:lnTo>
                  <a:pt x="1364468" y="799572"/>
                </a:lnTo>
                <a:lnTo>
                  <a:pt x="1369794" y="753657"/>
                </a:lnTo>
                <a:lnTo>
                  <a:pt x="1371600" y="706755"/>
                </a:lnTo>
                <a:lnTo>
                  <a:pt x="1371600" y="0"/>
                </a:lnTo>
                <a:close/>
              </a:path>
            </a:pathLst>
          </a:custGeom>
          <a:solidFill>
            <a:srgbClr val="0E6EC5"/>
          </a:solidFill>
        </p:spPr>
        <p:txBody>
          <a:bodyPr wrap="square" lIns="0" tIns="0" rIns="0" bIns="0" rtlCol="0"/>
          <a:lstStyle/>
          <a:p>
            <a:pPr defTabSz="685800"/>
            <a:endParaRPr sz="1350">
              <a:solidFill>
                <a:prstClr val="black"/>
              </a:solidFill>
              <a:latin typeface="Calibri" panose="020F0502020204030204"/>
            </a:endParaRPr>
          </a:p>
        </p:txBody>
      </p:sp>
    </p:spTree>
    <p:extLst>
      <p:ext uri="{BB962C8B-B14F-4D97-AF65-F5344CB8AC3E}">
        <p14:creationId xmlns:p14="http://schemas.microsoft.com/office/powerpoint/2010/main" val="1654790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140074"/>
          </a:xfrm>
        </p:spPr>
        <p:txBody>
          <a:bodyPr/>
          <a:lstStyle/>
          <a:p>
            <a:r>
              <a:rPr lang="en-US" dirty="0" smtClean="0"/>
              <a:t>interstitial </a:t>
            </a:r>
            <a:r>
              <a:rPr lang="en-US" dirty="0"/>
              <a:t>cells of </a:t>
            </a:r>
            <a:r>
              <a:rPr lang="en-US" dirty="0" err="1"/>
              <a:t>Cajal</a:t>
            </a:r>
            <a:r>
              <a:rPr lang="en-US" dirty="0"/>
              <a:t> (ICC) are </a:t>
            </a:r>
            <a:r>
              <a:rPr lang="en-US" b="1" dirty="0"/>
              <a:t>mesenchymal cells located within the muscle layers of the alimentary tract</a:t>
            </a:r>
            <a:r>
              <a:rPr lang="en-US" dirty="0"/>
              <a:t> that mediate communication between the autonomic nervous system and smooth muscle</a:t>
            </a:r>
            <a:endParaRPr lang="en-US" dirty="0"/>
          </a:p>
        </p:txBody>
      </p:sp>
    </p:spTree>
    <p:extLst>
      <p:ext uri="{BB962C8B-B14F-4D97-AF65-F5344CB8AC3E}">
        <p14:creationId xmlns:p14="http://schemas.microsoft.com/office/powerpoint/2010/main" val="277755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5D941-AE03-45B9-8CE2-BDA057C43C6B}"/>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Gastric Adenocarcinoma</a:t>
            </a:r>
            <a:endParaRPr lang="en-US" dirty="0"/>
          </a:p>
        </p:txBody>
      </p:sp>
      <p:sp>
        <p:nvSpPr>
          <p:cNvPr id="3" name="Content Placeholder 2">
            <a:extLst>
              <a:ext uri="{FF2B5EF4-FFF2-40B4-BE49-F238E27FC236}">
                <a16:creationId xmlns="" xmlns:a16="http://schemas.microsoft.com/office/drawing/2014/main" id="{BD35CE18-BA07-4EE0-893B-8F4742EF0EB2}"/>
              </a:ext>
            </a:extLst>
          </p:cNvPr>
          <p:cNvSpPr>
            <a:spLocks noGrp="1"/>
          </p:cNvSpPr>
          <p:nvPr>
            <p:ph idx="1"/>
          </p:nvPr>
        </p:nvSpPr>
        <p:spPr>
          <a:xfrm>
            <a:off x="647341" y="1707942"/>
            <a:ext cx="7886700" cy="4351338"/>
          </a:xfrm>
        </p:spPr>
        <p:txBody>
          <a:bodyPr>
            <a:normAutofit lnSpcReduction="10000"/>
          </a:bodyPr>
          <a:lstStyle/>
          <a:p>
            <a:pPr indent="-342900" rtl="0">
              <a:spcBef>
                <a:spcPts val="0"/>
              </a:spcBef>
              <a:spcAft>
                <a:spcPts val="0"/>
              </a:spcAft>
            </a:pPr>
            <a:r>
              <a:rPr lang="en-US" sz="2800" b="1" i="0" u="sng" dirty="0">
                <a:solidFill>
                  <a:srgbClr val="000000"/>
                </a:solidFill>
                <a:effectLst/>
                <a:latin typeface="Calibri" panose="020F0502020204030204" pitchFamily="34" charset="0"/>
              </a:rPr>
              <a:t>Classification</a:t>
            </a:r>
            <a:endParaRPr lang="en-US" b="0" dirty="0">
              <a:effectLst/>
            </a:endParaRPr>
          </a:p>
          <a:p>
            <a:pPr indent="-342900" rtl="0">
              <a:spcBef>
                <a:spcPts val="540"/>
              </a:spcBef>
              <a:spcAft>
                <a:spcPts val="0"/>
              </a:spcAft>
            </a:pPr>
            <a:r>
              <a:rPr lang="en-US" sz="2400" b="1" i="0" u="none" strike="noStrike" dirty="0">
                <a:solidFill>
                  <a:srgbClr val="000000"/>
                </a:solidFill>
                <a:effectLst/>
                <a:latin typeface="Calibri" panose="020F0502020204030204" pitchFamily="34" charset="0"/>
              </a:rPr>
              <a:t>(2) Diffuse sub-type</a:t>
            </a:r>
            <a:endParaRPr lang="en-US" b="0" dirty="0">
              <a:effectLst/>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Occurs more frequently in younger patients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No identifiable precursor lesion</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It may develop in any part of the stomach, but shows a predilection for the cardia</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Cell cohesion is absent, thus, individual cells infiltrate and thicken the stomach wall without forming a discrete ulcer or mass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Worse prognosis</a:t>
            </a:r>
            <a:endParaRPr lang="en-US" sz="2400" b="0" i="0" u="none" strike="noStrike" dirty="0">
              <a:solidFill>
                <a:srgbClr val="000000"/>
              </a:solidFill>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Constant among various population throughout the world</a:t>
            </a:r>
            <a:endParaRPr lang="en-US" sz="2400" b="0" i="0" u="none" strike="noStrike" dirty="0">
              <a:solidFill>
                <a:srgbClr val="000000"/>
              </a:solidFill>
              <a:effectLst/>
              <a:latin typeface="Arial" panose="020B0604020202020204" pitchFamily="34" charset="0"/>
            </a:endParaRPr>
          </a:p>
          <a:p>
            <a:pPr marL="365760" marR="0" lvl="1" indent="0" algn="l" defTabSz="685800" rtl="0" eaLnBrk="1" fontAlgn="auto" latinLnBrk="0" hangingPunct="1">
              <a:lnSpc>
                <a:spcPct val="90000"/>
              </a:lnSpc>
              <a:spcBef>
                <a:spcPts val="375"/>
              </a:spcBef>
              <a:spcAft>
                <a:spcPts val="0"/>
              </a:spcAft>
              <a:buClr>
                <a:srgbClr val="ED7D31">
                  <a:shade val="75000"/>
                </a:srgbClr>
              </a:buClr>
              <a:buSzTx/>
              <a:buNone/>
              <a:tabLst/>
              <a:defRPr/>
            </a:pPr>
            <a:r>
              <a:rPr lang="en-US" altLang="zh-CN" sz="2400" dirty="0">
                <a:solidFill>
                  <a:prstClr val="black"/>
                </a:solidFill>
                <a:latin typeface="Calibri"/>
                <a:ea typeface="SimSun" pitchFamily="2" charset="-122"/>
              </a:rPr>
              <a:t>(</a:t>
            </a:r>
            <a:r>
              <a:rPr kumimoji="0" lang="en-US" altLang="zh-CN" sz="2400" b="0" i="0" u="none" strike="noStrike" kern="1200" cap="none" spc="0" normalizeH="0" baseline="0" noProof="0" dirty="0">
                <a:ln>
                  <a:noFill/>
                </a:ln>
                <a:solidFill>
                  <a:prstClr val="black"/>
                </a:solidFill>
                <a:effectLst/>
                <a:uLnTx/>
                <a:uFillTx/>
                <a:latin typeface="Calibri"/>
                <a:ea typeface="SimSun" pitchFamily="2" charset="-122"/>
                <a:cs typeface="+mn-cs"/>
              </a:rPr>
              <a:t>Transmural / lymphatic spread)</a:t>
            </a:r>
          </a:p>
          <a:p>
            <a:endParaRPr lang="en-US" dirty="0"/>
          </a:p>
        </p:txBody>
      </p:sp>
    </p:spTree>
    <p:extLst>
      <p:ext uri="{BB962C8B-B14F-4D97-AF65-F5344CB8AC3E}">
        <p14:creationId xmlns:p14="http://schemas.microsoft.com/office/powerpoint/2010/main" val="197227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43"/>
          <p:cNvGrpSpPr>
            <a:grpSpLocks/>
          </p:cNvGrpSpPr>
          <p:nvPr/>
        </p:nvGrpSpPr>
        <p:grpSpPr bwMode="auto">
          <a:xfrm>
            <a:off x="2173288" y="1754188"/>
            <a:ext cx="4238625" cy="4238625"/>
            <a:chOff x="2640" y="1168"/>
            <a:chExt cx="2520" cy="2520"/>
          </a:xfrm>
        </p:grpSpPr>
        <p:sp>
          <p:nvSpPr>
            <p:cNvPr id="73746" name="Oval 44"/>
            <p:cNvSpPr>
              <a:spLocks noChangeArrowheads="1"/>
            </p:cNvSpPr>
            <p:nvPr/>
          </p:nvSpPr>
          <p:spPr bwMode="auto">
            <a:xfrm>
              <a:off x="2640" y="1168"/>
              <a:ext cx="2520" cy="2520"/>
            </a:xfrm>
            <a:prstGeom prst="ellipse">
              <a:avLst/>
            </a:prstGeom>
            <a:noFill/>
            <a:ln w="38100" algn="ctr">
              <a:solidFill>
                <a:srgbClr val="0000FF">
                  <a:alpha val="25098"/>
                </a:srgbClr>
              </a:solidFill>
              <a:round/>
              <a:headEnd/>
              <a:tailEnd/>
            </a:ln>
          </p:spPr>
          <p:txBody>
            <a:bodyPr wrap="none" anchor="ctr"/>
            <a:lstStyle/>
            <a:p>
              <a:pPr algn="l" rtl="0"/>
              <a:endParaRPr lang="ar-JO">
                <a:latin typeface="Constantia" pitchFamily="18" charset="0"/>
                <a:cs typeface="Times New Roman" pitchFamily="18" charset="0"/>
              </a:endParaRPr>
            </a:p>
          </p:txBody>
        </p:sp>
        <p:sp>
          <p:nvSpPr>
            <p:cNvPr id="73747" name="Line 45"/>
            <p:cNvSpPr>
              <a:spLocks noChangeShapeType="1"/>
            </p:cNvSpPr>
            <p:nvPr/>
          </p:nvSpPr>
          <p:spPr bwMode="auto">
            <a:xfrm flipV="1">
              <a:off x="3880" y="1680"/>
              <a:ext cx="0" cy="344"/>
            </a:xfrm>
            <a:prstGeom prst="line">
              <a:avLst/>
            </a:prstGeom>
            <a:noFill/>
            <a:ln w="38100">
              <a:solidFill>
                <a:srgbClr val="0000FF">
                  <a:alpha val="25098"/>
                </a:srgbClr>
              </a:solidFill>
              <a:round/>
              <a:headEnd/>
              <a:tailEnd/>
            </a:ln>
          </p:spPr>
          <p:txBody>
            <a:bodyPr/>
            <a:lstStyle/>
            <a:p>
              <a:endParaRPr lang="ar-JO"/>
            </a:p>
          </p:txBody>
        </p:sp>
        <p:sp>
          <p:nvSpPr>
            <p:cNvPr id="73748" name="Line 46"/>
            <p:cNvSpPr>
              <a:spLocks noChangeShapeType="1"/>
            </p:cNvSpPr>
            <p:nvPr/>
          </p:nvSpPr>
          <p:spPr bwMode="auto">
            <a:xfrm>
              <a:off x="4072" y="2784"/>
              <a:ext cx="240" cy="240"/>
            </a:xfrm>
            <a:prstGeom prst="line">
              <a:avLst/>
            </a:prstGeom>
            <a:noFill/>
            <a:ln w="38100">
              <a:solidFill>
                <a:srgbClr val="0000FF">
                  <a:alpha val="25098"/>
                </a:srgbClr>
              </a:solidFill>
              <a:round/>
              <a:headEnd/>
              <a:tailEnd/>
            </a:ln>
          </p:spPr>
          <p:txBody>
            <a:bodyPr/>
            <a:lstStyle/>
            <a:p>
              <a:endParaRPr lang="ar-JO"/>
            </a:p>
          </p:txBody>
        </p:sp>
        <p:sp>
          <p:nvSpPr>
            <p:cNvPr id="73749" name="Line 47"/>
            <p:cNvSpPr>
              <a:spLocks noChangeShapeType="1"/>
            </p:cNvSpPr>
            <p:nvPr/>
          </p:nvSpPr>
          <p:spPr bwMode="auto">
            <a:xfrm flipH="1">
              <a:off x="3440" y="2784"/>
              <a:ext cx="240" cy="240"/>
            </a:xfrm>
            <a:prstGeom prst="line">
              <a:avLst/>
            </a:prstGeom>
            <a:noFill/>
            <a:ln w="38100">
              <a:solidFill>
                <a:srgbClr val="0000FF">
                  <a:alpha val="25098"/>
                </a:srgbClr>
              </a:solidFill>
              <a:round/>
              <a:headEnd/>
              <a:tailEnd/>
            </a:ln>
          </p:spPr>
          <p:txBody>
            <a:bodyPr/>
            <a:lstStyle/>
            <a:p>
              <a:endParaRPr lang="ar-JO"/>
            </a:p>
          </p:txBody>
        </p:sp>
        <p:sp>
          <p:nvSpPr>
            <p:cNvPr id="73750" name="Line 48"/>
            <p:cNvSpPr>
              <a:spLocks noChangeShapeType="1"/>
            </p:cNvSpPr>
            <p:nvPr/>
          </p:nvSpPr>
          <p:spPr bwMode="auto">
            <a:xfrm rot="-2009536" flipH="1" flipV="1">
              <a:off x="3192" y="2160"/>
              <a:ext cx="240" cy="240"/>
            </a:xfrm>
            <a:prstGeom prst="line">
              <a:avLst/>
            </a:prstGeom>
            <a:noFill/>
            <a:ln w="38100">
              <a:solidFill>
                <a:srgbClr val="0000FF">
                  <a:alpha val="25098"/>
                </a:srgbClr>
              </a:solidFill>
              <a:round/>
              <a:headEnd/>
              <a:tailEnd/>
            </a:ln>
          </p:spPr>
          <p:txBody>
            <a:bodyPr/>
            <a:lstStyle/>
            <a:p>
              <a:endParaRPr lang="ar-JO"/>
            </a:p>
          </p:txBody>
        </p:sp>
        <p:sp>
          <p:nvSpPr>
            <p:cNvPr id="73751" name="Line 49"/>
            <p:cNvSpPr>
              <a:spLocks noChangeShapeType="1"/>
            </p:cNvSpPr>
            <p:nvPr/>
          </p:nvSpPr>
          <p:spPr bwMode="auto">
            <a:xfrm rot="2009536" flipV="1">
              <a:off x="4312" y="2160"/>
              <a:ext cx="240" cy="240"/>
            </a:xfrm>
            <a:prstGeom prst="line">
              <a:avLst/>
            </a:prstGeom>
            <a:noFill/>
            <a:ln w="38100">
              <a:solidFill>
                <a:srgbClr val="0000FF">
                  <a:alpha val="25098"/>
                </a:srgbClr>
              </a:solidFill>
              <a:round/>
              <a:headEnd/>
              <a:tailEnd/>
            </a:ln>
          </p:spPr>
          <p:txBody>
            <a:bodyPr/>
            <a:lstStyle/>
            <a:p>
              <a:endParaRPr lang="ar-JO"/>
            </a:p>
          </p:txBody>
        </p:sp>
      </p:grpSp>
      <p:sp>
        <p:nvSpPr>
          <p:cNvPr id="35890" name="Oval 50"/>
          <p:cNvSpPr>
            <a:spLocks noChangeArrowheads="1"/>
          </p:cNvSpPr>
          <p:nvPr/>
        </p:nvSpPr>
        <p:spPr bwMode="gray">
          <a:xfrm>
            <a:off x="3400425" y="2944813"/>
            <a:ext cx="2439988" cy="1736725"/>
          </a:xfrm>
          <a:prstGeom prst="ellipse">
            <a:avLst/>
          </a:prstGeom>
          <a:gradFill rotWithShape="1">
            <a:gsLst>
              <a:gs pos="0">
                <a:schemeClr val="tx1"/>
              </a:gs>
              <a:gs pos="50000">
                <a:schemeClr val="tx2"/>
              </a:gs>
              <a:gs pos="100000">
                <a:schemeClr val="tx1"/>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1" name="Oval 51"/>
          <p:cNvSpPr>
            <a:spLocks noChangeArrowheads="1"/>
          </p:cNvSpPr>
          <p:nvPr/>
        </p:nvSpPr>
        <p:spPr bwMode="ltGray">
          <a:xfrm>
            <a:off x="3463925" y="3076575"/>
            <a:ext cx="2125663" cy="1460500"/>
          </a:xfrm>
          <a:prstGeom prst="ellipse">
            <a:avLst/>
          </a:prstGeom>
          <a:gradFill rotWithShape="1">
            <a:gsLst>
              <a:gs pos="0">
                <a:schemeClr val="tx2"/>
              </a:gs>
              <a:gs pos="50000">
                <a:schemeClr val="folHlink"/>
              </a:gs>
              <a:gs pos="100000">
                <a:schemeClr val="tx2"/>
              </a:gs>
            </a:gsLst>
            <a:lin ang="0" scaled="1"/>
          </a:gradFill>
          <a:ln w="9525" algn="ctr">
            <a:noFill/>
            <a:round/>
            <a:headEnd/>
            <a:tailEnd/>
          </a:ln>
          <a:effectLst/>
        </p:spPr>
        <p:txBody>
          <a:bodyPr wrap="none" anchor="ctr"/>
          <a:lstStyle/>
          <a:p>
            <a:pPr marL="342900" indent="-342900" algn="ctr" rtl="0" fontAlgn="auto">
              <a:spcBef>
                <a:spcPts val="0"/>
              </a:spcBef>
              <a:spcAft>
                <a:spcPts val="0"/>
              </a:spcAft>
              <a:defRPr/>
            </a:pPr>
            <a:r>
              <a:rPr lang="de-DE" altLang="zh-CN">
                <a:solidFill>
                  <a:srgbClr val="0000FF"/>
                </a:solidFill>
                <a:latin typeface="+mn-lt"/>
                <a:cs typeface="+mn-cs"/>
              </a:rPr>
              <a:t> </a:t>
            </a:r>
            <a:r>
              <a:rPr lang="de-DE" altLang="ja-JP">
                <a:solidFill>
                  <a:srgbClr val="0000FF"/>
                </a:solidFill>
                <a:latin typeface="+mn-lt"/>
                <a:cs typeface="+mn-cs"/>
              </a:rPr>
              <a:t>Gastric  </a:t>
            </a:r>
          </a:p>
          <a:p>
            <a:pPr marL="342900" indent="-342900" algn="ctr" rtl="0" fontAlgn="auto">
              <a:spcBef>
                <a:spcPts val="0"/>
              </a:spcBef>
              <a:spcAft>
                <a:spcPts val="0"/>
              </a:spcAft>
              <a:defRPr/>
            </a:pPr>
            <a:r>
              <a:rPr lang="de-DE" altLang="ja-JP">
                <a:solidFill>
                  <a:srgbClr val="0000FF"/>
                </a:solidFill>
                <a:latin typeface="+mn-lt"/>
                <a:cs typeface="+mn-cs"/>
              </a:rPr>
              <a:t>Cancer</a:t>
            </a:r>
            <a:r>
              <a:rPr lang="de-DE" altLang="zh-CN">
                <a:solidFill>
                  <a:srgbClr val="0000FF"/>
                </a:solidFill>
                <a:latin typeface="+mn-lt"/>
                <a:cs typeface="+mn-cs"/>
              </a:rPr>
              <a:t> </a:t>
            </a:r>
            <a:endParaRPr lang="zh-CN" altLang="en-US">
              <a:solidFill>
                <a:srgbClr val="0000FF"/>
              </a:solidFill>
              <a:latin typeface="+mn-lt"/>
              <a:cs typeface="+mn-cs"/>
            </a:endParaRPr>
          </a:p>
        </p:txBody>
      </p:sp>
      <p:sp>
        <p:nvSpPr>
          <p:cNvPr id="35892" name="Oval 52"/>
          <p:cNvSpPr>
            <a:spLocks noChangeArrowheads="1"/>
          </p:cNvSpPr>
          <p:nvPr/>
        </p:nvSpPr>
        <p:spPr bwMode="gray">
          <a:xfrm>
            <a:off x="1785938" y="2778125"/>
            <a:ext cx="1458912" cy="1458913"/>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3" name="Oval 53"/>
          <p:cNvSpPr>
            <a:spLocks noChangeArrowheads="1"/>
          </p:cNvSpPr>
          <p:nvPr/>
        </p:nvSpPr>
        <p:spPr bwMode="gray">
          <a:xfrm>
            <a:off x="4465638" y="4816475"/>
            <a:ext cx="1458912" cy="1458913"/>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5" name="Oval 55"/>
          <p:cNvSpPr>
            <a:spLocks noChangeArrowheads="1"/>
          </p:cNvSpPr>
          <p:nvPr/>
        </p:nvSpPr>
        <p:spPr bwMode="gray">
          <a:xfrm>
            <a:off x="3103563" y="1284288"/>
            <a:ext cx="2330450" cy="1417637"/>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6" name="Oval 56"/>
          <p:cNvSpPr>
            <a:spLocks noChangeArrowheads="1"/>
          </p:cNvSpPr>
          <p:nvPr/>
        </p:nvSpPr>
        <p:spPr bwMode="gray">
          <a:xfrm>
            <a:off x="3178175" y="1355725"/>
            <a:ext cx="2303463" cy="1028700"/>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eaLnBrk="0" fontAlgn="auto" hangingPunct="0">
              <a:spcAft>
                <a:spcPts val="0"/>
              </a:spcAft>
              <a:defRPr/>
            </a:pPr>
            <a:r>
              <a:rPr lang="de-DE" altLang="ja-JP" sz="2400">
                <a:solidFill>
                  <a:schemeClr val="bg1"/>
                </a:solidFill>
                <a:latin typeface="+mn-lt"/>
                <a:cs typeface="+mn-cs"/>
              </a:rPr>
              <a:t>H. pylori</a:t>
            </a:r>
          </a:p>
          <a:p>
            <a:pPr marL="342900" indent="-342900" algn="ctr" rtl="0" fontAlgn="auto">
              <a:spcBef>
                <a:spcPts val="0"/>
              </a:spcBef>
              <a:spcAft>
                <a:spcPts val="0"/>
              </a:spcAft>
              <a:defRPr/>
            </a:pPr>
            <a:endParaRPr lang="zh-CN" altLang="en-US" sz="2400">
              <a:solidFill>
                <a:schemeClr val="bg1"/>
              </a:solidFill>
              <a:latin typeface="+mn-lt"/>
              <a:cs typeface="+mn-cs"/>
            </a:endParaRPr>
          </a:p>
        </p:txBody>
      </p:sp>
      <p:sp>
        <p:nvSpPr>
          <p:cNvPr id="35897" name="Oval 57"/>
          <p:cNvSpPr>
            <a:spLocks noChangeArrowheads="1"/>
          </p:cNvSpPr>
          <p:nvPr/>
        </p:nvSpPr>
        <p:spPr bwMode="gray">
          <a:xfrm>
            <a:off x="1976438" y="4708525"/>
            <a:ext cx="1458912" cy="1458913"/>
          </a:xfrm>
          <a:prstGeom prst="ellipse">
            <a:avLst/>
          </a:prstGeom>
          <a:gradFill rotWithShape="1">
            <a:gsLst>
              <a:gs pos="0">
                <a:schemeClr val="folHlink"/>
              </a:gs>
              <a:gs pos="50000">
                <a:srgbClr val="EDFFBB"/>
              </a:gs>
              <a:gs pos="100000">
                <a:schemeClr val="folHlink"/>
              </a:gs>
            </a:gsLst>
            <a:lin ang="5400000" scaled="1"/>
          </a:gradFill>
          <a:ln w="38100" algn="ctr">
            <a:noFill/>
            <a:round/>
            <a:headEnd/>
            <a:tailEnd/>
          </a:ln>
          <a:effectLst/>
        </p:spPr>
        <p:txBody>
          <a:bodyPr wrap="none" anchor="ctr"/>
          <a:lstStyle/>
          <a:p>
            <a:pPr algn="l" rtl="0" fontAlgn="auto">
              <a:spcBef>
                <a:spcPts val="0"/>
              </a:spcBef>
              <a:spcAft>
                <a:spcPts val="0"/>
              </a:spcAft>
              <a:defRPr/>
            </a:pPr>
            <a:endParaRPr lang="ar-JO">
              <a:latin typeface="+mn-lt"/>
              <a:cs typeface="+mn-cs"/>
            </a:endParaRPr>
          </a:p>
        </p:txBody>
      </p:sp>
      <p:sp>
        <p:nvSpPr>
          <p:cNvPr id="35898" name="Oval 58"/>
          <p:cNvSpPr>
            <a:spLocks noChangeArrowheads="1"/>
          </p:cNvSpPr>
          <p:nvPr/>
        </p:nvSpPr>
        <p:spPr bwMode="gray">
          <a:xfrm>
            <a:off x="4119563" y="5014913"/>
            <a:ext cx="2306637" cy="1109662"/>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eaLnBrk="0" fontAlgn="auto" hangingPunct="0">
              <a:spcAft>
                <a:spcPts val="0"/>
              </a:spcAft>
              <a:defRPr/>
            </a:pPr>
            <a:endParaRPr lang="de-DE" altLang="zh-CN" sz="2000">
              <a:solidFill>
                <a:schemeClr val="bg1"/>
              </a:solidFill>
              <a:latin typeface="+mn-lt"/>
              <a:cs typeface="+mn-cs"/>
            </a:endParaRPr>
          </a:p>
          <a:p>
            <a:pPr marL="342900" indent="-342900" algn="ctr" rtl="0" eaLnBrk="0" fontAlgn="auto" hangingPunct="0">
              <a:spcAft>
                <a:spcPts val="0"/>
              </a:spcAft>
              <a:defRPr/>
            </a:pPr>
            <a:r>
              <a:rPr lang="de-DE" altLang="zh-CN" sz="2400">
                <a:solidFill>
                  <a:schemeClr val="bg1"/>
                </a:solidFill>
                <a:latin typeface="+mn-lt"/>
                <a:cs typeface="+mn-cs"/>
              </a:rPr>
              <a:t>Precancerous</a:t>
            </a:r>
          </a:p>
          <a:p>
            <a:pPr marL="342900" indent="-342900" algn="ctr" rtl="0" eaLnBrk="0" fontAlgn="auto" hangingPunct="0">
              <a:spcAft>
                <a:spcPts val="0"/>
              </a:spcAft>
              <a:defRPr/>
            </a:pPr>
            <a:r>
              <a:rPr lang="de-DE" altLang="zh-CN" sz="2400">
                <a:solidFill>
                  <a:schemeClr val="bg1"/>
                </a:solidFill>
                <a:latin typeface="+mn-lt"/>
                <a:cs typeface="+mn-cs"/>
              </a:rPr>
              <a:t> changes</a:t>
            </a:r>
            <a:endParaRPr lang="de-DE" altLang="ja-JP" sz="2400">
              <a:solidFill>
                <a:schemeClr val="bg1"/>
              </a:solidFill>
              <a:latin typeface="+mn-lt"/>
              <a:cs typeface="+mn-cs"/>
            </a:endParaRPr>
          </a:p>
          <a:p>
            <a:pPr marL="342900" indent="-342900" algn="ctr" rtl="0" fontAlgn="auto">
              <a:spcBef>
                <a:spcPts val="0"/>
              </a:spcBef>
              <a:spcAft>
                <a:spcPts val="0"/>
              </a:spcAft>
              <a:defRPr/>
            </a:pPr>
            <a:endParaRPr lang="zh-CN" altLang="en-US" sz="2400">
              <a:latin typeface="+mn-lt"/>
              <a:cs typeface="+mn-cs"/>
            </a:endParaRPr>
          </a:p>
        </p:txBody>
      </p:sp>
      <p:sp>
        <p:nvSpPr>
          <p:cNvPr id="35900" name="Oval 60"/>
          <p:cNvSpPr>
            <a:spLocks noChangeArrowheads="1"/>
          </p:cNvSpPr>
          <p:nvPr/>
        </p:nvSpPr>
        <p:spPr bwMode="gray">
          <a:xfrm>
            <a:off x="1225550" y="4705350"/>
            <a:ext cx="2263775" cy="1239838"/>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fontAlgn="auto">
              <a:spcBef>
                <a:spcPts val="0"/>
              </a:spcBef>
              <a:spcAft>
                <a:spcPts val="0"/>
              </a:spcAft>
              <a:defRPr/>
            </a:pPr>
            <a:r>
              <a:rPr lang="de-DE" altLang="ja-JP" sz="2400">
                <a:solidFill>
                  <a:schemeClr val="bg1"/>
                </a:solidFill>
                <a:latin typeface="+mn-lt"/>
                <a:cs typeface="+mn-cs"/>
              </a:rPr>
              <a:t>Genetic factors</a:t>
            </a:r>
            <a:endParaRPr lang="zh-CN" altLang="en-US" sz="2400">
              <a:solidFill>
                <a:schemeClr val="bg1"/>
              </a:solidFill>
              <a:latin typeface="+mn-lt"/>
              <a:cs typeface="+mn-cs"/>
            </a:endParaRPr>
          </a:p>
        </p:txBody>
      </p:sp>
      <p:sp>
        <p:nvSpPr>
          <p:cNvPr id="35901" name="Oval 61"/>
          <p:cNvSpPr>
            <a:spLocks noChangeArrowheads="1"/>
          </p:cNvSpPr>
          <p:nvPr/>
        </p:nvSpPr>
        <p:spPr bwMode="gray">
          <a:xfrm>
            <a:off x="1104900" y="2938463"/>
            <a:ext cx="2238375" cy="1100137"/>
          </a:xfrm>
          <a:prstGeom prst="ellipse">
            <a:avLst/>
          </a:prstGeom>
          <a:gradFill rotWithShape="1">
            <a:gsLst>
              <a:gs pos="0">
                <a:schemeClr val="tx2"/>
              </a:gs>
              <a:gs pos="50000">
                <a:schemeClr val="tx1"/>
              </a:gs>
              <a:gs pos="100000">
                <a:schemeClr val="tx2"/>
              </a:gs>
            </a:gsLst>
            <a:lin ang="5400000" scaled="1"/>
          </a:gradFill>
          <a:ln w="9525" algn="ctr">
            <a:noFill/>
            <a:round/>
            <a:headEnd/>
            <a:tailEnd/>
          </a:ln>
          <a:effectLst/>
        </p:spPr>
        <p:txBody>
          <a:bodyPr wrap="none" anchor="ctr"/>
          <a:lstStyle/>
          <a:p>
            <a:pPr marL="342900" indent="-342900" algn="ctr" rtl="0" fontAlgn="auto">
              <a:spcBef>
                <a:spcPts val="0"/>
              </a:spcBef>
              <a:spcAft>
                <a:spcPts val="0"/>
              </a:spcAft>
              <a:buClr>
                <a:schemeClr val="tx2"/>
              </a:buClr>
              <a:buSzPct val="90000"/>
              <a:buFont typeface="Symbol" pitchFamily="18" charset="2"/>
              <a:buNone/>
              <a:defRPr/>
            </a:pPr>
            <a:r>
              <a:rPr lang="en-US" altLang="zh-CN" sz="2400">
                <a:solidFill>
                  <a:schemeClr val="bg1"/>
                </a:solidFill>
                <a:latin typeface="+mn-lt"/>
                <a:cs typeface="+mn-cs"/>
              </a:rPr>
              <a:t>Diet</a:t>
            </a:r>
          </a:p>
          <a:p>
            <a:pPr marL="342900" indent="-342900" algn="ctr" rtl="0" eaLnBrk="0" fontAlgn="auto" hangingPunct="0">
              <a:spcAft>
                <a:spcPts val="0"/>
              </a:spcAft>
              <a:defRPr/>
            </a:pPr>
            <a:endParaRPr lang="de-DE" altLang="zh-CN" sz="2000">
              <a:solidFill>
                <a:schemeClr val="bg1"/>
              </a:solidFill>
              <a:latin typeface="+mn-lt"/>
              <a:cs typeface="+mn-cs"/>
            </a:endParaRPr>
          </a:p>
        </p:txBody>
      </p:sp>
      <p:sp>
        <p:nvSpPr>
          <p:cNvPr id="73741" name="Rectangle 63"/>
          <p:cNvSpPr>
            <a:spLocks noChangeArrowheads="1"/>
          </p:cNvSpPr>
          <p:nvPr/>
        </p:nvSpPr>
        <p:spPr bwMode="white">
          <a:xfrm>
            <a:off x="0" y="2443163"/>
            <a:ext cx="2884488" cy="1746250"/>
          </a:xfrm>
          <a:prstGeom prst="rect">
            <a:avLst/>
          </a:prstGeom>
          <a:noFill/>
          <a:ln w="9525">
            <a:noFill/>
            <a:miter lim="800000"/>
            <a:headEnd/>
            <a:tailEnd/>
          </a:ln>
        </p:spPr>
        <p:txBody>
          <a:bodyPr anchor="ctr"/>
          <a:lstStyle/>
          <a:p>
            <a:pPr algn="l" rtl="0">
              <a:lnSpc>
                <a:spcPct val="130000"/>
              </a:lnSpc>
            </a:pPr>
            <a:r>
              <a:rPr lang="en-US" altLang="ko-KR" sz="2200">
                <a:latin typeface="Verdana" pitchFamily="34" charset="0"/>
                <a:ea typeface="Gulim" pitchFamily="34" charset="-127"/>
              </a:rPr>
              <a:t/>
            </a:r>
            <a:br>
              <a:rPr lang="en-US" altLang="ko-KR" sz="2200">
                <a:latin typeface="Verdana" pitchFamily="34" charset="0"/>
                <a:ea typeface="Gulim" pitchFamily="34" charset="-127"/>
              </a:rPr>
            </a:br>
            <a:endParaRPr lang="en-US" altLang="ko-KR" sz="2200">
              <a:latin typeface="Verdana" pitchFamily="34" charset="0"/>
              <a:ea typeface="Gulim" pitchFamily="34" charset="-127"/>
            </a:endParaRPr>
          </a:p>
        </p:txBody>
      </p:sp>
      <p:sp>
        <p:nvSpPr>
          <p:cNvPr id="73742" name="Rectangle 64"/>
          <p:cNvSpPr>
            <a:spLocks noChangeArrowheads="1"/>
          </p:cNvSpPr>
          <p:nvPr/>
        </p:nvSpPr>
        <p:spPr bwMode="white">
          <a:xfrm>
            <a:off x="5745163" y="1770063"/>
            <a:ext cx="1258887" cy="403225"/>
          </a:xfrm>
          <a:prstGeom prst="rect">
            <a:avLst/>
          </a:prstGeom>
          <a:noFill/>
          <a:ln w="9525">
            <a:noFill/>
            <a:miter lim="800000"/>
            <a:headEnd/>
            <a:tailEnd/>
          </a:ln>
        </p:spPr>
        <p:txBody>
          <a:bodyPr anchor="ctr"/>
          <a:lstStyle/>
          <a:p>
            <a:pPr algn="l" rtl="0"/>
            <a:r>
              <a:rPr lang="en-US" altLang="ko-KR" sz="2200">
                <a:solidFill>
                  <a:schemeClr val="bg1"/>
                </a:solidFill>
                <a:latin typeface="Verdana" pitchFamily="34" charset="0"/>
                <a:ea typeface="Gulim" pitchFamily="34" charset="-127"/>
              </a:rPr>
              <a:t> </a:t>
            </a:r>
            <a:endParaRPr lang="ko-KR" altLang="en-US" sz="2200">
              <a:solidFill>
                <a:schemeClr val="bg1"/>
              </a:solidFill>
              <a:latin typeface="Verdana" pitchFamily="34" charset="0"/>
              <a:ea typeface="Gulim" pitchFamily="34" charset="-127"/>
            </a:endParaRPr>
          </a:p>
        </p:txBody>
      </p:sp>
      <p:sp>
        <p:nvSpPr>
          <p:cNvPr id="73743" name="Rectangle 72"/>
          <p:cNvSpPr>
            <a:spLocks noChangeArrowheads="1"/>
          </p:cNvSpPr>
          <p:nvPr/>
        </p:nvSpPr>
        <p:spPr bwMode="auto">
          <a:xfrm>
            <a:off x="152400" y="363538"/>
            <a:ext cx="5867400" cy="474662"/>
          </a:xfrm>
          <a:prstGeom prst="rect">
            <a:avLst/>
          </a:prstGeom>
          <a:noFill/>
          <a:ln w="9525">
            <a:noFill/>
            <a:miter lim="800000"/>
            <a:headEnd/>
            <a:tailEnd/>
          </a:ln>
        </p:spPr>
        <p:txBody>
          <a:bodyPr anchor="ctr"/>
          <a:lstStyle/>
          <a:p>
            <a:pPr algn="l" rtl="0"/>
            <a:endParaRPr lang="en-US" altLang="ko-KR" sz="3600">
              <a:latin typeface="Verdana" pitchFamily="34" charset="0"/>
              <a:ea typeface="Gulim" pitchFamily="34" charset="-127"/>
            </a:endParaRPr>
          </a:p>
        </p:txBody>
      </p:sp>
      <p:sp>
        <p:nvSpPr>
          <p:cNvPr id="35928" name="Text Box 88"/>
          <p:cNvSpPr txBox="1">
            <a:spLocks noGrp="1" noChangeArrowheads="1"/>
          </p:cNvSpPr>
          <p:nvPr>
            <p:ph type="title"/>
          </p:nvPr>
        </p:nvSpPr>
        <p:spPr bwMode="auto">
          <a:xfrm>
            <a:off x="173038" y="366713"/>
            <a:ext cx="7848600" cy="609600"/>
          </a:xfrm>
        </p:spPr>
        <p:txBody>
          <a:bodyPr>
            <a:normAutofit/>
          </a:bodyPr>
          <a:lstStyle/>
          <a:p>
            <a:pPr algn="ctr" fontAlgn="auto">
              <a:spcBef>
                <a:spcPct val="30000"/>
              </a:spcBef>
              <a:spcAft>
                <a:spcPts val="0"/>
              </a:spcAft>
              <a:defRPr/>
            </a:pPr>
            <a:r>
              <a:rPr lang="de-DE" altLang="ja-JP" sz="3600">
                <a:ea typeface="SimSun" pitchFamily="2" charset="-122"/>
              </a:rPr>
              <a:t>Etiological Factors of G</a:t>
            </a:r>
            <a:r>
              <a:rPr lang="de-DE" altLang="zh-CN" sz="3600">
                <a:ea typeface="SimSun" pitchFamily="2" charset="-122"/>
              </a:rPr>
              <a:t>C</a:t>
            </a:r>
            <a:endParaRPr lang="de-DE" altLang="ja-JP" sz="3600">
              <a:ea typeface="SimSun" pitchFamily="2" charset="-122"/>
            </a:endParaRPr>
          </a:p>
        </p:txBody>
      </p:sp>
      <p:sp>
        <p:nvSpPr>
          <p:cNvPr id="73745" name="Oval 92"/>
          <p:cNvSpPr>
            <a:spLocks noChangeArrowheads="1"/>
          </p:cNvSpPr>
          <p:nvPr/>
        </p:nvSpPr>
        <p:spPr bwMode="auto">
          <a:xfrm>
            <a:off x="990600" y="1038225"/>
            <a:ext cx="2028825" cy="1247775"/>
          </a:xfrm>
          <a:prstGeom prst="ellipse">
            <a:avLst/>
          </a:prstGeom>
          <a:noFill/>
          <a:ln w="9525">
            <a:noFill/>
            <a:round/>
            <a:headEnd/>
            <a:tailEnd/>
          </a:ln>
        </p:spPr>
        <p:txBody>
          <a:bodyPr wrap="none" anchor="ctr"/>
          <a:lstStyle/>
          <a:p>
            <a:pPr algn="l" rtl="0"/>
            <a:endParaRPr lang="ar-JO">
              <a:latin typeface="Constantia" pitchFamily="18" charset="0"/>
              <a:cs typeface="Times New Roman"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959</TotalTime>
  <Words>2665</Words>
  <Application>Microsoft Office PowerPoint</Application>
  <PresentationFormat>On-screen Show (4:3)</PresentationFormat>
  <Paragraphs>434</Paragraphs>
  <Slides>71</Slides>
  <Notes>1</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71</vt:i4>
      </vt:variant>
    </vt:vector>
  </HeadingPairs>
  <TitlesOfParts>
    <vt:vector size="94" baseType="lpstr">
      <vt:lpstr>ＭＳ ゴシック</vt:lpstr>
      <vt:lpstr>宋体</vt:lpstr>
      <vt:lpstr>宋体</vt:lpstr>
      <vt:lpstr>Arial</vt:lpstr>
      <vt:lpstr>Baskerville Old Face</vt:lpstr>
      <vt:lpstr>Calibri</vt:lpstr>
      <vt:lpstr>Calibri Light</vt:lpstr>
      <vt:lpstr>Century Gothic</vt:lpstr>
      <vt:lpstr>Constantia</vt:lpstr>
      <vt:lpstr>Corbel</vt:lpstr>
      <vt:lpstr>Courier New</vt:lpstr>
      <vt:lpstr>Gulim</vt:lpstr>
      <vt:lpstr>Symbol</vt:lpstr>
      <vt:lpstr>Tahoma</vt:lpstr>
      <vt:lpstr>Times New Roman</vt:lpstr>
      <vt:lpstr>Trebuchet MS</vt:lpstr>
      <vt:lpstr>Verdana</vt:lpstr>
      <vt:lpstr>Wingdings</vt:lpstr>
      <vt:lpstr>Wingdings 2</vt:lpstr>
      <vt:lpstr>Wingdings 3</vt:lpstr>
      <vt:lpstr>Basis</vt:lpstr>
      <vt:lpstr>Ion</vt:lpstr>
      <vt:lpstr>Office Theme</vt:lpstr>
      <vt:lpstr>PowerPoint Presentation</vt:lpstr>
      <vt:lpstr>PowerPoint Presentation</vt:lpstr>
      <vt:lpstr>Gastric Cancer(GC) </vt:lpstr>
      <vt:lpstr>Gastric Adenocarcinoma   </vt:lpstr>
      <vt:lpstr>Precancerous changes  </vt:lpstr>
      <vt:lpstr>Gastric Adenocarcinoma</vt:lpstr>
      <vt:lpstr>Gastric Adenocarcinoma</vt:lpstr>
      <vt:lpstr>Gastric Adenocarcinoma</vt:lpstr>
      <vt:lpstr>Etiological Factors of GC</vt:lpstr>
      <vt:lpstr>Gastric Adenocarcinoma</vt:lpstr>
      <vt:lpstr>PowerPoint Presentation</vt:lpstr>
      <vt:lpstr>Gastric Adenocarcinoma</vt:lpstr>
      <vt:lpstr>PowerPoint Presentation</vt:lpstr>
      <vt:lpstr>Clinical features :</vt:lpstr>
      <vt:lpstr>Clinical features :</vt:lpstr>
      <vt:lpstr>Bormann classifications</vt:lpstr>
      <vt:lpstr>Spread Patterns</vt:lpstr>
      <vt:lpstr>Laboratory tests</vt:lpstr>
      <vt:lpstr>II. Endoscopy</vt:lpstr>
      <vt:lpstr>PowerPoint Presentation</vt:lpstr>
      <vt:lpstr>PowerPoint Presentation</vt:lpstr>
      <vt:lpstr>PowerPoint Presentation</vt:lpstr>
      <vt:lpstr>III. Endoscopic ultrasonography</vt:lpstr>
      <vt:lpstr>PowerPoint Presentation</vt:lpstr>
      <vt:lpstr>IV. Radiology</vt:lpstr>
      <vt:lpstr>PowerPoint Presentation</vt:lpstr>
      <vt:lpstr>PowerPoint Presentation</vt:lpstr>
      <vt:lpstr>PowerPoint Presentation</vt:lpstr>
      <vt:lpstr>PowerPoint Presentation</vt:lpstr>
      <vt:lpstr>T Staging</vt:lpstr>
      <vt:lpstr>N Staging</vt:lpstr>
      <vt:lpstr>M Staging The liver is the most common site for hematogenous metastases.  Less common sites are the lungs, adrenal glands, kidneys, bone and  brain.</vt:lpstr>
      <vt:lpstr>IV. Staging laparoscopy</vt:lpstr>
      <vt:lpstr>PowerPoint Presentation</vt:lpstr>
      <vt:lpstr>TNM staging</vt:lpstr>
      <vt:lpstr>PowerPoint Presentation</vt:lpstr>
      <vt:lpstr>PowerPoint Presentation</vt:lpstr>
      <vt:lpstr>The 2010 AJCC TNM staging of  gastric carcinoma</vt:lpstr>
      <vt:lpstr>PowerPoint Presentation</vt:lpstr>
      <vt:lpstr>PowerPoint Presentation</vt:lpstr>
      <vt:lpstr>Operability</vt:lpstr>
      <vt:lpstr>Total gastrectomy</vt:lpstr>
      <vt:lpstr>Gastric carcinoma: Lymphadenectomy</vt:lpstr>
      <vt:lpstr>PowerPoint Presentation</vt:lpstr>
      <vt:lpstr>Subtotal gastrectomy</vt:lpstr>
      <vt:lpstr>Palliative surgery:</vt:lpstr>
      <vt:lpstr>PowerPoint Presentation</vt:lpstr>
      <vt:lpstr>PowerPoint Presentation</vt:lpstr>
      <vt:lpstr>Endoscopic resection:</vt:lpstr>
      <vt:lpstr>Other treatment modalities</vt:lpstr>
      <vt:lpstr>PowerPoint Presentation</vt:lpstr>
      <vt:lpstr>PowerPoint Presentation</vt:lpstr>
      <vt:lpstr>Outlook after surgical treatment</vt:lpstr>
      <vt:lpstr>Complications of gastrectomy</vt:lpstr>
      <vt:lpstr>Dumping syndrome</vt:lpstr>
      <vt:lpstr>PowerPoint Presentation</vt:lpstr>
      <vt:lpstr>Blind loop syndrome</vt:lpstr>
      <vt:lpstr>Pernicious anemia</vt:lpstr>
      <vt:lpstr>Softening and bending of the bones</vt:lpstr>
      <vt:lpstr>Gastric Cancer(GC) </vt:lpstr>
      <vt:lpstr>Gastric lymphoma</vt:lpstr>
      <vt:lpstr>PowerPoint Presentation</vt:lpstr>
      <vt:lpstr>Gastric Lymphoma</vt:lpstr>
      <vt:lpstr>Gastric Lymphoma</vt:lpstr>
      <vt:lpstr>MALT lymphoma  (extranodal marginal zone lymphoma of mucosa-associated lymphoid tissue)</vt:lpstr>
      <vt:lpstr>PowerPoint Presentation</vt:lpstr>
      <vt:lpstr>Gastrointestinal Stromal Tumor</vt:lpstr>
      <vt:lpstr>GIST tumours</vt:lpstr>
      <vt:lpstr>GIST tumours</vt:lpstr>
      <vt:lpstr>Thank You</vt:lpstr>
      <vt:lpstr>interstitial cells of Cajal (ICC) are mesenchymal cells located within the muscle layers of the alimentary tract that mediate communication between the autonomic nervous system and smooth muscle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STOMACH ANATOMY</dc:title>
  <dc:creator>User</dc:creator>
  <cp:lastModifiedBy>zedan al saleh</cp:lastModifiedBy>
  <cp:revision>123</cp:revision>
  <dcterms:created xsi:type="dcterms:W3CDTF">2006-08-16T00:00:00Z</dcterms:created>
  <dcterms:modified xsi:type="dcterms:W3CDTF">2021-10-07T03:59:25Z</dcterms:modified>
</cp:coreProperties>
</file>