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08" r:id="rId4"/>
    <p:sldId id="258" r:id="rId5"/>
    <p:sldId id="267" r:id="rId6"/>
    <p:sldId id="289" r:id="rId7"/>
    <p:sldId id="301" r:id="rId8"/>
    <p:sldId id="286" r:id="rId9"/>
    <p:sldId id="287" r:id="rId10"/>
    <p:sldId id="290" r:id="rId11"/>
    <p:sldId id="313" r:id="rId12"/>
    <p:sldId id="314" r:id="rId13"/>
    <p:sldId id="293" r:id="rId14"/>
    <p:sldId id="292" r:id="rId15"/>
    <p:sldId id="297" r:id="rId16"/>
    <p:sldId id="299" r:id="rId17"/>
    <p:sldId id="312" r:id="rId18"/>
    <p:sldId id="296" r:id="rId19"/>
    <p:sldId id="279" r:id="rId20"/>
    <p:sldId id="309" r:id="rId21"/>
    <p:sldId id="276" r:id="rId22"/>
    <p:sldId id="277" r:id="rId23"/>
    <p:sldId id="278" r:id="rId24"/>
    <p:sldId id="265" r:id="rId25"/>
    <p:sldId id="305" r:id="rId26"/>
    <p:sldId id="306" r:id="rId27"/>
    <p:sldId id="316" r:id="rId28"/>
    <p:sldId id="263" r:id="rId29"/>
    <p:sldId id="281" r:id="rId30"/>
    <p:sldId id="282" r:id="rId31"/>
    <p:sldId id="283" r:id="rId32"/>
    <p:sldId id="284" r:id="rId33"/>
    <p:sldId id="310" r:id="rId34"/>
    <p:sldId id="315"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9E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1" autoAdjust="0"/>
    <p:restoredTop sz="87455" autoAdjust="0"/>
  </p:normalViewPr>
  <p:slideViewPr>
    <p:cSldViewPr snapToGrid="0">
      <p:cViewPr varScale="1">
        <p:scale>
          <a:sx n="64" d="100"/>
          <a:sy n="64"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49D9B-8CD3-4510-A28E-637CF0668D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92FA81-B17C-4615-9C0C-494335F31C4C}">
      <dgm:prSet/>
      <dgm:spPr/>
      <dgm:t>
        <a:bodyPr/>
        <a:lstStyle/>
        <a:p>
          <a:pPr algn="l">
            <a:lnSpc>
              <a:spcPct val="100000"/>
            </a:lnSpc>
          </a:pPr>
          <a:r>
            <a:rPr lang="en-GB" b="1" dirty="0"/>
            <a:t>There is no single cut-off point.</a:t>
          </a:r>
          <a:endParaRPr lang="en-US" dirty="0"/>
        </a:p>
      </dgm:t>
    </dgm:pt>
    <dgm:pt modelId="{F9507BDE-3D69-41FA-9D0B-ED5E0863C53B}" type="parTrans" cxnId="{FEB2348D-7B48-4AB0-B972-3C396792AF18}">
      <dgm:prSet/>
      <dgm:spPr/>
      <dgm:t>
        <a:bodyPr/>
        <a:lstStyle/>
        <a:p>
          <a:endParaRPr lang="en-US"/>
        </a:p>
      </dgm:t>
    </dgm:pt>
    <dgm:pt modelId="{6D93797B-3FF4-4B2D-867B-B2840DF5C604}" type="sibTrans" cxnId="{FEB2348D-7B48-4AB0-B972-3C396792AF18}">
      <dgm:prSet/>
      <dgm:spPr/>
      <dgm:t>
        <a:bodyPr/>
        <a:lstStyle/>
        <a:p>
          <a:endParaRPr lang="en-US"/>
        </a:p>
      </dgm:t>
    </dgm:pt>
    <dgm:pt modelId="{C9FFF3B7-E23F-4798-AB31-807971DCF60A}">
      <dgm:prSet/>
      <dgm:spPr/>
      <dgm:t>
        <a:bodyPr/>
        <a:lstStyle/>
        <a:p>
          <a:pPr>
            <a:lnSpc>
              <a:spcPct val="100000"/>
            </a:lnSpc>
          </a:pPr>
          <a:r>
            <a:rPr lang="en-GB" b="1" dirty="0"/>
            <a:t>The lowest point on the health-disease spectrum is death and the highest point corresponds to the WHO definition of positive health. </a:t>
          </a:r>
          <a:endParaRPr lang="en-US" dirty="0"/>
        </a:p>
      </dgm:t>
    </dgm:pt>
    <dgm:pt modelId="{D93CA2C3-EA00-40B5-A5C4-4495B57617AC}" type="parTrans" cxnId="{70AA2403-1E2B-44E4-87D7-200563755F54}">
      <dgm:prSet/>
      <dgm:spPr/>
      <dgm:t>
        <a:bodyPr/>
        <a:lstStyle/>
        <a:p>
          <a:endParaRPr lang="en-US"/>
        </a:p>
      </dgm:t>
    </dgm:pt>
    <dgm:pt modelId="{0E983A9F-3B11-499D-942F-39CA1A2B9AEB}" type="sibTrans" cxnId="{70AA2403-1E2B-44E4-87D7-200563755F54}">
      <dgm:prSet/>
      <dgm:spPr/>
      <dgm:t>
        <a:bodyPr/>
        <a:lstStyle/>
        <a:p>
          <a:endParaRPr lang="en-US"/>
        </a:p>
      </dgm:t>
    </dgm:pt>
    <dgm:pt modelId="{920AD550-48A2-42BA-9D5E-3C047658075E}">
      <dgm:prSet/>
      <dgm:spPr/>
      <dgm:t>
        <a:bodyPr/>
        <a:lstStyle/>
        <a:p>
          <a:pPr>
            <a:lnSpc>
              <a:spcPct val="100000"/>
            </a:lnSpc>
          </a:pPr>
          <a:r>
            <a:rPr lang="en-GB" b="1"/>
            <a:t>There are degrees or "levels of health", as there are degrees or severity of illness.</a:t>
          </a:r>
          <a:endParaRPr lang="en-US"/>
        </a:p>
      </dgm:t>
    </dgm:pt>
    <dgm:pt modelId="{E8BF33F6-2A85-4559-82E8-E6FDAD2937E6}" type="parTrans" cxnId="{DEF93DFB-A705-4C1C-AC64-DDB49A7981E9}">
      <dgm:prSet/>
      <dgm:spPr/>
      <dgm:t>
        <a:bodyPr/>
        <a:lstStyle/>
        <a:p>
          <a:endParaRPr lang="en-US"/>
        </a:p>
      </dgm:t>
    </dgm:pt>
    <dgm:pt modelId="{B25CDB7E-2382-4C4A-874A-B59E1495C653}" type="sibTrans" cxnId="{DEF93DFB-A705-4C1C-AC64-DDB49A7981E9}">
      <dgm:prSet/>
      <dgm:spPr/>
      <dgm:t>
        <a:bodyPr/>
        <a:lstStyle/>
        <a:p>
          <a:endParaRPr lang="en-US"/>
        </a:p>
      </dgm:t>
    </dgm:pt>
    <dgm:pt modelId="{AE6943D8-5408-4FF6-90BB-54033819A7B9}">
      <dgm:prSet/>
      <dgm:spPr/>
      <dgm:t>
        <a:bodyPr/>
        <a:lstStyle/>
        <a:p>
          <a:pPr>
            <a:lnSpc>
              <a:spcPct val="100000"/>
            </a:lnSpc>
          </a:pPr>
          <a:r>
            <a:rPr lang="en-GB" b="1" dirty="0"/>
            <a:t>Health is a state, </a:t>
          </a:r>
          <a:r>
            <a:rPr lang="en-GB" b="1" u="sng" dirty="0"/>
            <a:t>not to be </a:t>
          </a:r>
          <a:r>
            <a:rPr lang="en-GB" b="1" dirty="0"/>
            <a:t>attained once and for all, but ever to be promoted, preserved, and restored when impaired.</a:t>
          </a:r>
          <a:endParaRPr lang="en-US" dirty="0"/>
        </a:p>
      </dgm:t>
    </dgm:pt>
    <dgm:pt modelId="{944FBD9F-46BC-4A35-B321-9AA2BE7A22FE}" type="parTrans" cxnId="{ADB08B46-F5E9-42D0-9437-A0634B0B50DB}">
      <dgm:prSet/>
      <dgm:spPr/>
      <dgm:t>
        <a:bodyPr/>
        <a:lstStyle/>
        <a:p>
          <a:endParaRPr lang="en-US"/>
        </a:p>
      </dgm:t>
    </dgm:pt>
    <dgm:pt modelId="{79BEC01C-735F-4A30-8625-88BFBFBEC998}" type="sibTrans" cxnId="{ADB08B46-F5E9-42D0-9437-A0634B0B50DB}">
      <dgm:prSet/>
      <dgm:spPr/>
      <dgm:t>
        <a:bodyPr/>
        <a:lstStyle/>
        <a:p>
          <a:endParaRPr lang="en-US"/>
        </a:p>
      </dgm:t>
    </dgm:pt>
    <dgm:pt modelId="{F09E720D-EB1F-4A32-930D-6455F33579B3}" type="pres">
      <dgm:prSet presAssocID="{7F749D9B-8CD3-4510-A28E-637CF0668D59}" presName="root" presStyleCnt="0">
        <dgm:presLayoutVars>
          <dgm:dir/>
          <dgm:resizeHandles val="exact"/>
        </dgm:presLayoutVars>
      </dgm:prSet>
      <dgm:spPr/>
      <dgm:t>
        <a:bodyPr/>
        <a:lstStyle/>
        <a:p>
          <a:endParaRPr lang="en-GB"/>
        </a:p>
      </dgm:t>
    </dgm:pt>
    <dgm:pt modelId="{6DBFB074-B2BD-4F7F-B466-512029FDD75A}" type="pres">
      <dgm:prSet presAssocID="{4A92FA81-B17C-4615-9C0C-494335F31C4C}" presName="compNode" presStyleCnt="0"/>
      <dgm:spPr/>
    </dgm:pt>
    <dgm:pt modelId="{73511B1D-A2AA-465E-A0AB-3D88A377CED1}" type="pres">
      <dgm:prSet presAssocID="{4A92FA81-B17C-4615-9C0C-494335F31C4C}" presName="bgRect" presStyleLbl="bgShp" presStyleIdx="0" presStyleCnt="4"/>
      <dgm:spPr/>
    </dgm:pt>
    <dgm:pt modelId="{11396792-C997-44FB-B66F-FEBF17AE788C}" type="pres">
      <dgm:prSet presAssocID="{4A92FA81-B17C-4615-9C0C-494335F31C4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GB"/>
        </a:p>
      </dgm:t>
      <dgm:extLst>
        <a:ext uri="{E40237B7-FDA0-4F09-8148-C483321AD2D9}">
          <dgm14:cNvPr xmlns:dgm14="http://schemas.microsoft.com/office/drawing/2010/diagram" id="0" name="" descr="Scissors"/>
        </a:ext>
      </dgm:extLst>
    </dgm:pt>
    <dgm:pt modelId="{838A7F0B-3931-47B8-BF93-DCB44F5A11CF}" type="pres">
      <dgm:prSet presAssocID="{4A92FA81-B17C-4615-9C0C-494335F31C4C}" presName="spaceRect" presStyleCnt="0"/>
      <dgm:spPr/>
    </dgm:pt>
    <dgm:pt modelId="{F3DB881C-7F04-4D96-945A-0DF93A583A21}" type="pres">
      <dgm:prSet presAssocID="{4A92FA81-B17C-4615-9C0C-494335F31C4C}" presName="parTx" presStyleLbl="revTx" presStyleIdx="0" presStyleCnt="4">
        <dgm:presLayoutVars>
          <dgm:chMax val="0"/>
          <dgm:chPref val="0"/>
        </dgm:presLayoutVars>
      </dgm:prSet>
      <dgm:spPr/>
      <dgm:t>
        <a:bodyPr/>
        <a:lstStyle/>
        <a:p>
          <a:endParaRPr lang="en-GB"/>
        </a:p>
      </dgm:t>
    </dgm:pt>
    <dgm:pt modelId="{56899C9C-D60A-409B-9F91-6263CEA4E2DF}" type="pres">
      <dgm:prSet presAssocID="{6D93797B-3FF4-4B2D-867B-B2840DF5C604}" presName="sibTrans" presStyleCnt="0"/>
      <dgm:spPr/>
    </dgm:pt>
    <dgm:pt modelId="{85022D3C-7CFB-4E36-BC7B-7406FD9CC027}" type="pres">
      <dgm:prSet presAssocID="{C9FFF3B7-E23F-4798-AB31-807971DCF60A}" presName="compNode" presStyleCnt="0"/>
      <dgm:spPr/>
    </dgm:pt>
    <dgm:pt modelId="{D1AAC75B-E1FB-4EB6-BAF9-380E68EFB907}" type="pres">
      <dgm:prSet presAssocID="{C9FFF3B7-E23F-4798-AB31-807971DCF60A}" presName="bgRect" presStyleLbl="bgShp" presStyleIdx="1" presStyleCnt="4"/>
      <dgm:spPr/>
    </dgm:pt>
    <dgm:pt modelId="{7AC3EA03-A3E8-4A09-8330-AA0774F8B9A0}" type="pres">
      <dgm:prSet presAssocID="{C9FFF3B7-E23F-4798-AB31-807971DCF60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GB"/>
        </a:p>
      </dgm:t>
      <dgm:extLst>
        <a:ext uri="{E40237B7-FDA0-4F09-8148-C483321AD2D9}">
          <dgm14:cNvPr xmlns:dgm14="http://schemas.microsoft.com/office/drawing/2010/diagram" id="0" name="" descr="Stethoscope"/>
        </a:ext>
      </dgm:extLst>
    </dgm:pt>
    <dgm:pt modelId="{01AA60F8-E9B8-487B-8C51-5BAF50E21F81}" type="pres">
      <dgm:prSet presAssocID="{C9FFF3B7-E23F-4798-AB31-807971DCF60A}" presName="spaceRect" presStyleCnt="0"/>
      <dgm:spPr/>
    </dgm:pt>
    <dgm:pt modelId="{F1D82A31-68EB-499F-BE2B-7BA45E3039CE}" type="pres">
      <dgm:prSet presAssocID="{C9FFF3B7-E23F-4798-AB31-807971DCF60A}" presName="parTx" presStyleLbl="revTx" presStyleIdx="1" presStyleCnt="4">
        <dgm:presLayoutVars>
          <dgm:chMax val="0"/>
          <dgm:chPref val="0"/>
        </dgm:presLayoutVars>
      </dgm:prSet>
      <dgm:spPr/>
      <dgm:t>
        <a:bodyPr/>
        <a:lstStyle/>
        <a:p>
          <a:endParaRPr lang="en-GB"/>
        </a:p>
      </dgm:t>
    </dgm:pt>
    <dgm:pt modelId="{F8A8C616-3F8C-47CD-BF57-BE92231415DC}" type="pres">
      <dgm:prSet presAssocID="{0E983A9F-3B11-499D-942F-39CA1A2B9AEB}" presName="sibTrans" presStyleCnt="0"/>
      <dgm:spPr/>
    </dgm:pt>
    <dgm:pt modelId="{E0E18589-A591-454F-AF29-CF00095EB71E}" type="pres">
      <dgm:prSet presAssocID="{920AD550-48A2-42BA-9D5E-3C047658075E}" presName="compNode" presStyleCnt="0"/>
      <dgm:spPr/>
    </dgm:pt>
    <dgm:pt modelId="{854205DC-06AC-4459-9F69-631905482593}" type="pres">
      <dgm:prSet presAssocID="{920AD550-48A2-42BA-9D5E-3C047658075E}" presName="bgRect" presStyleLbl="bgShp" presStyleIdx="2" presStyleCnt="4"/>
      <dgm:spPr/>
    </dgm:pt>
    <dgm:pt modelId="{2F423E9D-A87E-4BFC-8C41-9E3FAE627284}" type="pres">
      <dgm:prSet presAssocID="{920AD550-48A2-42BA-9D5E-3C047658075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GB"/>
        </a:p>
      </dgm:t>
      <dgm:extLst>
        <a:ext uri="{E40237B7-FDA0-4F09-8148-C483321AD2D9}">
          <dgm14:cNvPr xmlns:dgm14="http://schemas.microsoft.com/office/drawing/2010/diagram" id="0" name="" descr="Hospital"/>
        </a:ext>
      </dgm:extLst>
    </dgm:pt>
    <dgm:pt modelId="{38A9EADB-5E6D-4F12-9527-579517A39062}" type="pres">
      <dgm:prSet presAssocID="{920AD550-48A2-42BA-9D5E-3C047658075E}" presName="spaceRect" presStyleCnt="0"/>
      <dgm:spPr/>
    </dgm:pt>
    <dgm:pt modelId="{C5B775C2-D41A-4A1A-A9B3-4F48F766E99F}" type="pres">
      <dgm:prSet presAssocID="{920AD550-48A2-42BA-9D5E-3C047658075E}" presName="parTx" presStyleLbl="revTx" presStyleIdx="2" presStyleCnt="4">
        <dgm:presLayoutVars>
          <dgm:chMax val="0"/>
          <dgm:chPref val="0"/>
        </dgm:presLayoutVars>
      </dgm:prSet>
      <dgm:spPr/>
      <dgm:t>
        <a:bodyPr/>
        <a:lstStyle/>
        <a:p>
          <a:endParaRPr lang="en-GB"/>
        </a:p>
      </dgm:t>
    </dgm:pt>
    <dgm:pt modelId="{3E913CA3-88F4-4683-A4BD-3D941200085B}" type="pres">
      <dgm:prSet presAssocID="{B25CDB7E-2382-4C4A-874A-B59E1495C653}" presName="sibTrans" presStyleCnt="0"/>
      <dgm:spPr/>
    </dgm:pt>
    <dgm:pt modelId="{8B5F071D-BD38-4FEA-AB5A-75DAA63CC981}" type="pres">
      <dgm:prSet presAssocID="{AE6943D8-5408-4FF6-90BB-54033819A7B9}" presName="compNode" presStyleCnt="0"/>
      <dgm:spPr/>
    </dgm:pt>
    <dgm:pt modelId="{AEDBD5B1-8D48-4E94-9FD9-F33876629994}" type="pres">
      <dgm:prSet presAssocID="{AE6943D8-5408-4FF6-90BB-54033819A7B9}" presName="bgRect" presStyleLbl="bgShp" presStyleIdx="3" presStyleCnt="4"/>
      <dgm:spPr/>
    </dgm:pt>
    <dgm:pt modelId="{8E7B61E8-D097-42C8-9CD4-2F3B84EB8BD8}" type="pres">
      <dgm:prSet presAssocID="{AE6943D8-5408-4FF6-90BB-54033819A7B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GB"/>
        </a:p>
      </dgm:t>
      <dgm:extLst>
        <a:ext uri="{E40237B7-FDA0-4F09-8148-C483321AD2D9}">
          <dgm14:cNvPr xmlns:dgm14="http://schemas.microsoft.com/office/drawing/2010/diagram" id="0" name="" descr="Gavel"/>
        </a:ext>
      </dgm:extLst>
    </dgm:pt>
    <dgm:pt modelId="{05F58F60-7F95-4660-AFD8-1E16CBA54351}" type="pres">
      <dgm:prSet presAssocID="{AE6943D8-5408-4FF6-90BB-54033819A7B9}" presName="spaceRect" presStyleCnt="0"/>
      <dgm:spPr/>
    </dgm:pt>
    <dgm:pt modelId="{9AA14BC3-3486-4FF9-8F5C-B2922E366242}" type="pres">
      <dgm:prSet presAssocID="{AE6943D8-5408-4FF6-90BB-54033819A7B9}" presName="parTx" presStyleLbl="revTx" presStyleIdx="3" presStyleCnt="4">
        <dgm:presLayoutVars>
          <dgm:chMax val="0"/>
          <dgm:chPref val="0"/>
        </dgm:presLayoutVars>
      </dgm:prSet>
      <dgm:spPr/>
      <dgm:t>
        <a:bodyPr/>
        <a:lstStyle/>
        <a:p>
          <a:endParaRPr lang="en-GB"/>
        </a:p>
      </dgm:t>
    </dgm:pt>
  </dgm:ptLst>
  <dgm:cxnLst>
    <dgm:cxn modelId="{FEB2348D-7B48-4AB0-B972-3C396792AF18}" srcId="{7F749D9B-8CD3-4510-A28E-637CF0668D59}" destId="{4A92FA81-B17C-4615-9C0C-494335F31C4C}" srcOrd="0" destOrd="0" parTransId="{F9507BDE-3D69-41FA-9D0B-ED5E0863C53B}" sibTransId="{6D93797B-3FF4-4B2D-867B-B2840DF5C604}"/>
    <dgm:cxn modelId="{C9D5134B-BEB8-482F-BE43-455AA3B70831}" type="presOf" srcId="{4A92FA81-B17C-4615-9C0C-494335F31C4C}" destId="{F3DB881C-7F04-4D96-945A-0DF93A583A21}" srcOrd="0" destOrd="0" presId="urn:microsoft.com/office/officeart/2018/2/layout/IconVerticalSolidList"/>
    <dgm:cxn modelId="{ADB08B46-F5E9-42D0-9437-A0634B0B50DB}" srcId="{7F749D9B-8CD3-4510-A28E-637CF0668D59}" destId="{AE6943D8-5408-4FF6-90BB-54033819A7B9}" srcOrd="3" destOrd="0" parTransId="{944FBD9F-46BC-4A35-B321-9AA2BE7A22FE}" sibTransId="{79BEC01C-735F-4A30-8625-88BFBFBEC998}"/>
    <dgm:cxn modelId="{70AA2403-1E2B-44E4-87D7-200563755F54}" srcId="{7F749D9B-8CD3-4510-A28E-637CF0668D59}" destId="{C9FFF3B7-E23F-4798-AB31-807971DCF60A}" srcOrd="1" destOrd="0" parTransId="{D93CA2C3-EA00-40B5-A5C4-4495B57617AC}" sibTransId="{0E983A9F-3B11-499D-942F-39CA1A2B9AEB}"/>
    <dgm:cxn modelId="{5A267359-CF40-4919-A333-62636D0D57D2}" type="presOf" srcId="{7F749D9B-8CD3-4510-A28E-637CF0668D59}" destId="{F09E720D-EB1F-4A32-930D-6455F33579B3}" srcOrd="0" destOrd="0" presId="urn:microsoft.com/office/officeart/2018/2/layout/IconVerticalSolidList"/>
    <dgm:cxn modelId="{DE764B15-924E-4CA9-8247-80F8DF421A1C}" type="presOf" srcId="{AE6943D8-5408-4FF6-90BB-54033819A7B9}" destId="{9AA14BC3-3486-4FF9-8F5C-B2922E366242}" srcOrd="0" destOrd="0" presId="urn:microsoft.com/office/officeart/2018/2/layout/IconVerticalSolidList"/>
    <dgm:cxn modelId="{6124AF42-438E-4132-9546-61E8AC42C620}" type="presOf" srcId="{C9FFF3B7-E23F-4798-AB31-807971DCF60A}" destId="{F1D82A31-68EB-499F-BE2B-7BA45E3039CE}" srcOrd="0" destOrd="0" presId="urn:microsoft.com/office/officeart/2018/2/layout/IconVerticalSolidList"/>
    <dgm:cxn modelId="{DEF93DFB-A705-4C1C-AC64-DDB49A7981E9}" srcId="{7F749D9B-8CD3-4510-A28E-637CF0668D59}" destId="{920AD550-48A2-42BA-9D5E-3C047658075E}" srcOrd="2" destOrd="0" parTransId="{E8BF33F6-2A85-4559-82E8-E6FDAD2937E6}" sibTransId="{B25CDB7E-2382-4C4A-874A-B59E1495C653}"/>
    <dgm:cxn modelId="{E1AF3121-570F-4F65-9B8F-5B2EB8490E20}" type="presOf" srcId="{920AD550-48A2-42BA-9D5E-3C047658075E}" destId="{C5B775C2-D41A-4A1A-A9B3-4F48F766E99F}" srcOrd="0" destOrd="0" presId="urn:microsoft.com/office/officeart/2018/2/layout/IconVerticalSolidList"/>
    <dgm:cxn modelId="{F690F196-55FF-4EF6-89DB-B16F7011F081}" type="presParOf" srcId="{F09E720D-EB1F-4A32-930D-6455F33579B3}" destId="{6DBFB074-B2BD-4F7F-B466-512029FDD75A}" srcOrd="0" destOrd="0" presId="urn:microsoft.com/office/officeart/2018/2/layout/IconVerticalSolidList"/>
    <dgm:cxn modelId="{F28E7F1F-0C92-4F14-B774-BA3659D3CDCA}" type="presParOf" srcId="{6DBFB074-B2BD-4F7F-B466-512029FDD75A}" destId="{73511B1D-A2AA-465E-A0AB-3D88A377CED1}" srcOrd="0" destOrd="0" presId="urn:microsoft.com/office/officeart/2018/2/layout/IconVerticalSolidList"/>
    <dgm:cxn modelId="{83D3697D-A8A3-4F15-B3D5-68097C90A8BE}" type="presParOf" srcId="{6DBFB074-B2BD-4F7F-B466-512029FDD75A}" destId="{11396792-C997-44FB-B66F-FEBF17AE788C}" srcOrd="1" destOrd="0" presId="urn:microsoft.com/office/officeart/2018/2/layout/IconVerticalSolidList"/>
    <dgm:cxn modelId="{FA3DAD91-39B3-4825-9A68-D6966380E8A8}" type="presParOf" srcId="{6DBFB074-B2BD-4F7F-B466-512029FDD75A}" destId="{838A7F0B-3931-47B8-BF93-DCB44F5A11CF}" srcOrd="2" destOrd="0" presId="urn:microsoft.com/office/officeart/2018/2/layout/IconVerticalSolidList"/>
    <dgm:cxn modelId="{4F8BAB5E-5385-46E3-B960-050AA7A1E6FB}" type="presParOf" srcId="{6DBFB074-B2BD-4F7F-B466-512029FDD75A}" destId="{F3DB881C-7F04-4D96-945A-0DF93A583A21}" srcOrd="3" destOrd="0" presId="urn:microsoft.com/office/officeart/2018/2/layout/IconVerticalSolidList"/>
    <dgm:cxn modelId="{F2B91646-557E-4D69-ABC6-1C82CC5B5BAF}" type="presParOf" srcId="{F09E720D-EB1F-4A32-930D-6455F33579B3}" destId="{56899C9C-D60A-409B-9F91-6263CEA4E2DF}" srcOrd="1" destOrd="0" presId="urn:microsoft.com/office/officeart/2018/2/layout/IconVerticalSolidList"/>
    <dgm:cxn modelId="{B2FEEDBB-7903-4990-ADA0-1CD7B592F9B1}" type="presParOf" srcId="{F09E720D-EB1F-4A32-930D-6455F33579B3}" destId="{85022D3C-7CFB-4E36-BC7B-7406FD9CC027}" srcOrd="2" destOrd="0" presId="urn:microsoft.com/office/officeart/2018/2/layout/IconVerticalSolidList"/>
    <dgm:cxn modelId="{A25B6D1C-44F5-48BF-BD6C-11767DBFFC77}" type="presParOf" srcId="{85022D3C-7CFB-4E36-BC7B-7406FD9CC027}" destId="{D1AAC75B-E1FB-4EB6-BAF9-380E68EFB907}" srcOrd="0" destOrd="0" presId="urn:microsoft.com/office/officeart/2018/2/layout/IconVerticalSolidList"/>
    <dgm:cxn modelId="{14CF13F4-4BDF-41C4-AD8B-4B49C1E6181B}" type="presParOf" srcId="{85022D3C-7CFB-4E36-BC7B-7406FD9CC027}" destId="{7AC3EA03-A3E8-4A09-8330-AA0774F8B9A0}" srcOrd="1" destOrd="0" presId="urn:microsoft.com/office/officeart/2018/2/layout/IconVerticalSolidList"/>
    <dgm:cxn modelId="{25228002-BE92-43DA-872A-ED8D36CB12D7}" type="presParOf" srcId="{85022D3C-7CFB-4E36-BC7B-7406FD9CC027}" destId="{01AA60F8-E9B8-487B-8C51-5BAF50E21F81}" srcOrd="2" destOrd="0" presId="urn:microsoft.com/office/officeart/2018/2/layout/IconVerticalSolidList"/>
    <dgm:cxn modelId="{6189C849-DAA7-40B6-8647-3C7F0406C17A}" type="presParOf" srcId="{85022D3C-7CFB-4E36-BC7B-7406FD9CC027}" destId="{F1D82A31-68EB-499F-BE2B-7BA45E3039CE}" srcOrd="3" destOrd="0" presId="urn:microsoft.com/office/officeart/2018/2/layout/IconVerticalSolidList"/>
    <dgm:cxn modelId="{6CF71972-BAB4-411C-8716-71E0ABBD0350}" type="presParOf" srcId="{F09E720D-EB1F-4A32-930D-6455F33579B3}" destId="{F8A8C616-3F8C-47CD-BF57-BE92231415DC}" srcOrd="3" destOrd="0" presId="urn:microsoft.com/office/officeart/2018/2/layout/IconVerticalSolidList"/>
    <dgm:cxn modelId="{5C343F57-07BD-4A6E-9C55-4BBB3E2E38FF}" type="presParOf" srcId="{F09E720D-EB1F-4A32-930D-6455F33579B3}" destId="{E0E18589-A591-454F-AF29-CF00095EB71E}" srcOrd="4" destOrd="0" presId="urn:microsoft.com/office/officeart/2018/2/layout/IconVerticalSolidList"/>
    <dgm:cxn modelId="{2ED1B702-6839-4085-9B0F-0196D7B3F3A6}" type="presParOf" srcId="{E0E18589-A591-454F-AF29-CF00095EB71E}" destId="{854205DC-06AC-4459-9F69-631905482593}" srcOrd="0" destOrd="0" presId="urn:microsoft.com/office/officeart/2018/2/layout/IconVerticalSolidList"/>
    <dgm:cxn modelId="{CEDD6660-00BC-4D78-98F6-47549285DE13}" type="presParOf" srcId="{E0E18589-A591-454F-AF29-CF00095EB71E}" destId="{2F423E9D-A87E-4BFC-8C41-9E3FAE627284}" srcOrd="1" destOrd="0" presId="urn:microsoft.com/office/officeart/2018/2/layout/IconVerticalSolidList"/>
    <dgm:cxn modelId="{E8E05D37-1F29-4B0D-9743-F62363893F4E}" type="presParOf" srcId="{E0E18589-A591-454F-AF29-CF00095EB71E}" destId="{38A9EADB-5E6D-4F12-9527-579517A39062}" srcOrd="2" destOrd="0" presId="urn:microsoft.com/office/officeart/2018/2/layout/IconVerticalSolidList"/>
    <dgm:cxn modelId="{4239FACB-7558-4D67-9932-C25918A3FD77}" type="presParOf" srcId="{E0E18589-A591-454F-AF29-CF00095EB71E}" destId="{C5B775C2-D41A-4A1A-A9B3-4F48F766E99F}" srcOrd="3" destOrd="0" presId="urn:microsoft.com/office/officeart/2018/2/layout/IconVerticalSolidList"/>
    <dgm:cxn modelId="{F81B5834-374A-46F6-AEBB-C3F3967E416E}" type="presParOf" srcId="{F09E720D-EB1F-4A32-930D-6455F33579B3}" destId="{3E913CA3-88F4-4683-A4BD-3D941200085B}" srcOrd="5" destOrd="0" presId="urn:microsoft.com/office/officeart/2018/2/layout/IconVerticalSolidList"/>
    <dgm:cxn modelId="{8C5F5F92-2897-41DC-9CF4-91CA8C129CB8}" type="presParOf" srcId="{F09E720D-EB1F-4A32-930D-6455F33579B3}" destId="{8B5F071D-BD38-4FEA-AB5A-75DAA63CC981}" srcOrd="6" destOrd="0" presId="urn:microsoft.com/office/officeart/2018/2/layout/IconVerticalSolidList"/>
    <dgm:cxn modelId="{EF723681-74A0-4977-8D59-4B74AF5C7818}" type="presParOf" srcId="{8B5F071D-BD38-4FEA-AB5A-75DAA63CC981}" destId="{AEDBD5B1-8D48-4E94-9FD9-F33876629994}" srcOrd="0" destOrd="0" presId="urn:microsoft.com/office/officeart/2018/2/layout/IconVerticalSolidList"/>
    <dgm:cxn modelId="{CB591D81-E8BC-4AFB-B003-63BB24BCFE80}" type="presParOf" srcId="{8B5F071D-BD38-4FEA-AB5A-75DAA63CC981}" destId="{8E7B61E8-D097-42C8-9CD4-2F3B84EB8BD8}" srcOrd="1" destOrd="0" presId="urn:microsoft.com/office/officeart/2018/2/layout/IconVerticalSolidList"/>
    <dgm:cxn modelId="{CD23F327-801E-4817-9083-6E9B0A600426}" type="presParOf" srcId="{8B5F071D-BD38-4FEA-AB5A-75DAA63CC981}" destId="{05F58F60-7F95-4660-AFD8-1E16CBA54351}" srcOrd="2" destOrd="0" presId="urn:microsoft.com/office/officeart/2018/2/layout/IconVerticalSolidList"/>
    <dgm:cxn modelId="{641F474D-6A22-4CD9-B6D2-A28F7EF21648}" type="presParOf" srcId="{8B5F071D-BD38-4FEA-AB5A-75DAA63CC981}" destId="{9AA14BC3-3486-4FF9-8F5C-B2922E36624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11B1D-A2AA-465E-A0AB-3D88A377CED1}">
      <dsp:nvSpPr>
        <dsp:cNvPr id="0" name=""/>
        <dsp:cNvSpPr/>
      </dsp:nvSpPr>
      <dsp:spPr>
        <a:xfrm>
          <a:off x="0" y="1790"/>
          <a:ext cx="5108149" cy="9074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96792-C997-44FB-B66F-FEBF17AE788C}">
      <dsp:nvSpPr>
        <dsp:cNvPr id="0" name=""/>
        <dsp:cNvSpPr/>
      </dsp:nvSpPr>
      <dsp:spPr>
        <a:xfrm>
          <a:off x="274493" y="205958"/>
          <a:ext cx="499078" cy="4990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B881C-7F04-4D96-945A-0DF93A583A21}">
      <dsp:nvSpPr>
        <dsp:cNvPr id="0" name=""/>
        <dsp:cNvSpPr/>
      </dsp:nvSpPr>
      <dsp:spPr>
        <a:xfrm>
          <a:off x="1048065" y="1790"/>
          <a:ext cx="4060083" cy="90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35" tIns="96035" rIns="96035" bIns="96035" numCol="1" spcCol="1270" anchor="ctr" anchorCtr="0">
          <a:noAutofit/>
        </a:bodyPr>
        <a:lstStyle/>
        <a:p>
          <a:pPr lvl="0" algn="l" defTabSz="666750">
            <a:lnSpc>
              <a:spcPct val="100000"/>
            </a:lnSpc>
            <a:spcBef>
              <a:spcPct val="0"/>
            </a:spcBef>
            <a:spcAft>
              <a:spcPct val="35000"/>
            </a:spcAft>
          </a:pPr>
          <a:r>
            <a:rPr lang="en-GB" sz="1500" b="1" kern="1200" dirty="0"/>
            <a:t>There is no single cut-off point.</a:t>
          </a:r>
          <a:endParaRPr lang="en-US" sz="1500" kern="1200" dirty="0"/>
        </a:p>
      </dsp:txBody>
      <dsp:txXfrm>
        <a:off x="1048065" y="1790"/>
        <a:ext cx="4060083" cy="907415"/>
      </dsp:txXfrm>
    </dsp:sp>
    <dsp:sp modelId="{D1AAC75B-E1FB-4EB6-BAF9-380E68EFB907}">
      <dsp:nvSpPr>
        <dsp:cNvPr id="0" name=""/>
        <dsp:cNvSpPr/>
      </dsp:nvSpPr>
      <dsp:spPr>
        <a:xfrm>
          <a:off x="0" y="1136059"/>
          <a:ext cx="5108149" cy="9074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3EA03-A3E8-4A09-8330-AA0774F8B9A0}">
      <dsp:nvSpPr>
        <dsp:cNvPr id="0" name=""/>
        <dsp:cNvSpPr/>
      </dsp:nvSpPr>
      <dsp:spPr>
        <a:xfrm>
          <a:off x="274493" y="1340228"/>
          <a:ext cx="499078" cy="49907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82A31-68EB-499F-BE2B-7BA45E3039CE}">
      <dsp:nvSpPr>
        <dsp:cNvPr id="0" name=""/>
        <dsp:cNvSpPr/>
      </dsp:nvSpPr>
      <dsp:spPr>
        <a:xfrm>
          <a:off x="1048065" y="1136059"/>
          <a:ext cx="4060083" cy="90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35" tIns="96035" rIns="96035" bIns="96035" numCol="1" spcCol="1270" anchor="ctr" anchorCtr="0">
          <a:noAutofit/>
        </a:bodyPr>
        <a:lstStyle/>
        <a:p>
          <a:pPr lvl="0" algn="l" defTabSz="666750">
            <a:lnSpc>
              <a:spcPct val="100000"/>
            </a:lnSpc>
            <a:spcBef>
              <a:spcPct val="0"/>
            </a:spcBef>
            <a:spcAft>
              <a:spcPct val="35000"/>
            </a:spcAft>
          </a:pPr>
          <a:r>
            <a:rPr lang="en-GB" sz="1500" b="1" kern="1200" dirty="0"/>
            <a:t>The lowest point on the health-disease spectrum is death and the highest point corresponds to the WHO definition of positive health. </a:t>
          </a:r>
          <a:endParaRPr lang="en-US" sz="1500" kern="1200" dirty="0"/>
        </a:p>
      </dsp:txBody>
      <dsp:txXfrm>
        <a:off x="1048065" y="1136059"/>
        <a:ext cx="4060083" cy="907415"/>
      </dsp:txXfrm>
    </dsp:sp>
    <dsp:sp modelId="{854205DC-06AC-4459-9F69-631905482593}">
      <dsp:nvSpPr>
        <dsp:cNvPr id="0" name=""/>
        <dsp:cNvSpPr/>
      </dsp:nvSpPr>
      <dsp:spPr>
        <a:xfrm>
          <a:off x="0" y="2270329"/>
          <a:ext cx="5108149" cy="9074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423E9D-A87E-4BFC-8C41-9E3FAE627284}">
      <dsp:nvSpPr>
        <dsp:cNvPr id="0" name=""/>
        <dsp:cNvSpPr/>
      </dsp:nvSpPr>
      <dsp:spPr>
        <a:xfrm>
          <a:off x="274493" y="2474497"/>
          <a:ext cx="499078" cy="49907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775C2-D41A-4A1A-A9B3-4F48F766E99F}">
      <dsp:nvSpPr>
        <dsp:cNvPr id="0" name=""/>
        <dsp:cNvSpPr/>
      </dsp:nvSpPr>
      <dsp:spPr>
        <a:xfrm>
          <a:off x="1048065" y="2270329"/>
          <a:ext cx="4060083" cy="90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35" tIns="96035" rIns="96035" bIns="96035" numCol="1" spcCol="1270" anchor="ctr" anchorCtr="0">
          <a:noAutofit/>
        </a:bodyPr>
        <a:lstStyle/>
        <a:p>
          <a:pPr lvl="0" algn="l" defTabSz="666750">
            <a:lnSpc>
              <a:spcPct val="100000"/>
            </a:lnSpc>
            <a:spcBef>
              <a:spcPct val="0"/>
            </a:spcBef>
            <a:spcAft>
              <a:spcPct val="35000"/>
            </a:spcAft>
          </a:pPr>
          <a:r>
            <a:rPr lang="en-GB" sz="1500" b="1" kern="1200"/>
            <a:t>There are degrees or "levels of health", as there are degrees or severity of illness.</a:t>
          </a:r>
          <a:endParaRPr lang="en-US" sz="1500" kern="1200"/>
        </a:p>
      </dsp:txBody>
      <dsp:txXfrm>
        <a:off x="1048065" y="2270329"/>
        <a:ext cx="4060083" cy="907415"/>
      </dsp:txXfrm>
    </dsp:sp>
    <dsp:sp modelId="{AEDBD5B1-8D48-4E94-9FD9-F33876629994}">
      <dsp:nvSpPr>
        <dsp:cNvPr id="0" name=""/>
        <dsp:cNvSpPr/>
      </dsp:nvSpPr>
      <dsp:spPr>
        <a:xfrm>
          <a:off x="0" y="3404598"/>
          <a:ext cx="5108149" cy="9074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B61E8-D097-42C8-9CD4-2F3B84EB8BD8}">
      <dsp:nvSpPr>
        <dsp:cNvPr id="0" name=""/>
        <dsp:cNvSpPr/>
      </dsp:nvSpPr>
      <dsp:spPr>
        <a:xfrm>
          <a:off x="274493" y="3608767"/>
          <a:ext cx="499078" cy="49907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14BC3-3486-4FF9-8F5C-B2922E366242}">
      <dsp:nvSpPr>
        <dsp:cNvPr id="0" name=""/>
        <dsp:cNvSpPr/>
      </dsp:nvSpPr>
      <dsp:spPr>
        <a:xfrm>
          <a:off x="1048065" y="3404598"/>
          <a:ext cx="4060083" cy="90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35" tIns="96035" rIns="96035" bIns="96035" numCol="1" spcCol="1270" anchor="ctr" anchorCtr="0">
          <a:noAutofit/>
        </a:bodyPr>
        <a:lstStyle/>
        <a:p>
          <a:pPr lvl="0" algn="l" defTabSz="666750">
            <a:lnSpc>
              <a:spcPct val="100000"/>
            </a:lnSpc>
            <a:spcBef>
              <a:spcPct val="0"/>
            </a:spcBef>
            <a:spcAft>
              <a:spcPct val="35000"/>
            </a:spcAft>
          </a:pPr>
          <a:r>
            <a:rPr lang="en-GB" sz="1500" b="1" kern="1200" dirty="0"/>
            <a:t>Health is a state, </a:t>
          </a:r>
          <a:r>
            <a:rPr lang="en-GB" sz="1500" b="1" u="sng" kern="1200" dirty="0"/>
            <a:t>not to be </a:t>
          </a:r>
          <a:r>
            <a:rPr lang="en-GB" sz="1500" b="1" kern="1200" dirty="0"/>
            <a:t>attained once and for all, but ever to be promoted, preserved, and restored when impaired.</a:t>
          </a:r>
          <a:endParaRPr lang="en-US" sz="1500" kern="1200" dirty="0"/>
        </a:p>
      </dsp:txBody>
      <dsp:txXfrm>
        <a:off x="1048065" y="3404598"/>
        <a:ext cx="4060083" cy="9074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F32EE-CCFC-4251-987E-3652BDF06DBE}"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7F04-8042-4043-ACFE-7D5F126177EE}" type="slidenum">
              <a:rPr lang="en-GB" smtClean="0"/>
              <a:t>‹#›</a:t>
            </a:fld>
            <a:endParaRPr lang="en-GB"/>
          </a:p>
        </p:txBody>
      </p:sp>
    </p:spTree>
    <p:extLst>
      <p:ext uri="{BB962C8B-B14F-4D97-AF65-F5344CB8AC3E}">
        <p14:creationId xmlns:p14="http://schemas.microsoft.com/office/powerpoint/2010/main" val="292669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C07F04-8042-4043-ACFE-7D5F126177EE}" type="slidenum">
              <a:rPr lang="en-GB" smtClean="0"/>
              <a:t>1</a:t>
            </a:fld>
            <a:endParaRPr lang="en-GB"/>
          </a:p>
        </p:txBody>
      </p:sp>
    </p:spTree>
    <p:extLst>
      <p:ext uri="{BB962C8B-B14F-4D97-AF65-F5344CB8AC3E}">
        <p14:creationId xmlns:p14="http://schemas.microsoft.com/office/powerpoint/2010/main" val="186065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idealistic, different</a:t>
            </a:r>
            <a:r>
              <a:rPr lang="en-GB" baseline="0" dirty="0"/>
              <a:t> perceptions of health to different people, differentiate physical and mental, difficult to measure (operationalise)!</a:t>
            </a:r>
            <a:endParaRPr lang="en-GB" dirty="0"/>
          </a:p>
        </p:txBody>
      </p:sp>
      <p:sp>
        <p:nvSpPr>
          <p:cNvPr id="4" name="Slide Number Placeholder 3"/>
          <p:cNvSpPr>
            <a:spLocks noGrp="1"/>
          </p:cNvSpPr>
          <p:nvPr>
            <p:ph type="sldNum" sz="quarter" idx="10"/>
          </p:nvPr>
        </p:nvSpPr>
        <p:spPr/>
        <p:txBody>
          <a:bodyPr/>
          <a:lstStyle/>
          <a:p>
            <a:fld id="{C7C07F04-8042-4043-ACFE-7D5F126177EE}" type="slidenum">
              <a:rPr lang="en-GB" smtClean="0"/>
              <a:t>5</a:t>
            </a:fld>
            <a:endParaRPr lang="en-GB"/>
          </a:p>
        </p:txBody>
      </p:sp>
    </p:spTree>
    <p:extLst>
      <p:ext uri="{BB962C8B-B14F-4D97-AF65-F5344CB8AC3E}">
        <p14:creationId xmlns:p14="http://schemas.microsoft.com/office/powerpoint/2010/main" val="185374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72197"/>
            <a:ext cx="5367130" cy="3091095"/>
          </a:xfrm>
        </p:spPr>
        <p:txBody>
          <a:bodyPr/>
          <a:lstStyle/>
          <a:p>
            <a:pPr defTabSz="902239">
              <a:defRPr/>
            </a:pPr>
            <a:endParaRPr lang="en-US" sz="110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418310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pPr lvl="1"/>
            <a:endParaRPr lang="en-US" dirty="0"/>
          </a:p>
        </p:txBody>
      </p:sp>
    </p:spTree>
    <p:extLst>
      <p:ext uri="{BB962C8B-B14F-4D97-AF65-F5344CB8AC3E}">
        <p14:creationId xmlns:p14="http://schemas.microsoft.com/office/powerpoint/2010/main" val="255483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486400" cy="3170773"/>
          </a:xfrm>
        </p:spPr>
        <p:txBody>
          <a:bodyPr/>
          <a:lstStyle/>
          <a:p>
            <a:pPr defTabSz="902289">
              <a:defRPr/>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31</a:t>
            </a:fld>
            <a:endParaRPr lang="en-US" dirty="0"/>
          </a:p>
        </p:txBody>
      </p:sp>
    </p:spTree>
    <p:extLst>
      <p:ext uri="{BB962C8B-B14F-4D97-AF65-F5344CB8AC3E}">
        <p14:creationId xmlns:p14="http://schemas.microsoft.com/office/powerpoint/2010/main" val="90583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19812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99710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40699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46664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51002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C15FB-0A7C-4C9D-8C41-713DA5EB675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23351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FC15FB-0A7C-4C9D-8C41-713DA5EB675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5396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FC15FB-0A7C-4C9D-8C41-713DA5EB675E}" type="datetimeFigureOut">
              <a:rPr lang="en-GB" smtClean="0"/>
              <a:t>07/10/2022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80568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FC15FB-0A7C-4C9D-8C41-713DA5EB675E}" type="datetimeFigureOut">
              <a:rPr lang="en-GB" smtClean="0"/>
              <a:t>07/10/2022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71310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C15FB-0A7C-4C9D-8C41-713DA5EB675E}" type="datetimeFigureOut">
              <a:rPr lang="en-GB" smtClean="0"/>
              <a:t>07/10/2022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61226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602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4698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C15FB-0A7C-4C9D-8C41-713DA5EB675E}" type="datetimeFigureOut">
              <a:rPr lang="en-GB" smtClean="0"/>
              <a:t>07/10/2022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0CFC8-0E46-42B7-843F-750BBFF6DBA3}" type="slidenum">
              <a:rPr lang="en-GB" smtClean="0"/>
              <a:t>‹#›</a:t>
            </a:fld>
            <a:endParaRPr lang="en-GB"/>
          </a:p>
        </p:txBody>
      </p:sp>
    </p:spTree>
    <p:extLst>
      <p:ext uri="{BB962C8B-B14F-4D97-AF65-F5344CB8AC3E}">
        <p14:creationId xmlns:p14="http://schemas.microsoft.com/office/powerpoint/2010/main" val="279398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gradFill>
            <a:gsLst>
              <a:gs pos="0">
                <a:srgbClr val="DFB9E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00050" y="4008911"/>
            <a:ext cx="9279461" cy="1221398"/>
          </a:xfrm>
          <a:effectLst>
            <a:outerShdw blurRad="50800" dist="38100" dir="2700000" algn="tl" rotWithShape="0">
              <a:prstClr val="black">
                <a:alpha val="40000"/>
              </a:prstClr>
            </a:outerShdw>
          </a:effectLst>
        </p:spPr>
        <p:txBody>
          <a:bodyPr>
            <a:noAutofit/>
          </a:bodyPr>
          <a:lstStyle/>
          <a:p>
            <a:r>
              <a:rPr lang="en-US" altLang="en-US" sz="6600" b="1" dirty="0">
                <a:effectLst>
                  <a:outerShdw blurRad="38100" dist="38100" dir="2700000" algn="tl">
                    <a:srgbClr val="000000">
                      <a:alpha val="43137"/>
                    </a:srgbClr>
                  </a:outerShdw>
                </a:effectLst>
              </a:rPr>
              <a:t>Introduction</a:t>
            </a:r>
            <a:br>
              <a:rPr lang="en-US" altLang="en-US" sz="6600" b="1" dirty="0">
                <a:effectLst>
                  <a:outerShdw blurRad="38100" dist="38100" dir="2700000" algn="tl">
                    <a:srgbClr val="000000">
                      <a:alpha val="43137"/>
                    </a:srgbClr>
                  </a:outerShdw>
                </a:effectLst>
              </a:rPr>
            </a:br>
            <a:r>
              <a:rPr lang="en-US" altLang="en-US" sz="6600" b="1" dirty="0">
                <a:effectLst>
                  <a:outerShdw blurRad="38100" dist="38100" dir="2700000" algn="tl">
                    <a:srgbClr val="000000">
                      <a:alpha val="43137"/>
                    </a:srgbClr>
                  </a:outerShdw>
                </a:effectLst>
              </a:rPr>
              <a:t>What is Public Health?</a:t>
            </a:r>
            <a:endParaRPr lang="en-GB" sz="6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00050" y="5343359"/>
            <a:ext cx="8838429" cy="1360837"/>
          </a:xfrm>
          <a:effectLst>
            <a:outerShdw blurRad="50800" dist="38100" dir="2700000" algn="tl" rotWithShape="0">
              <a:prstClr val="black">
                <a:alpha val="40000"/>
              </a:prstClr>
            </a:outerShdw>
          </a:effectLst>
        </p:spPr>
        <p:txBody>
          <a:bodyPr>
            <a:noAutofit/>
          </a:bodyPr>
          <a:lstStyle/>
          <a:p>
            <a:r>
              <a:rPr lang="en-US" sz="2000" dirty="0">
                <a:solidFill>
                  <a:schemeClr val="bg1"/>
                </a:solidFill>
                <a:cs typeface="+mj-cs"/>
              </a:rPr>
              <a:t>Dr. Israa Al-</a:t>
            </a:r>
            <a:r>
              <a:rPr lang="en-US" sz="2000" dirty="0" err="1">
                <a:solidFill>
                  <a:schemeClr val="bg1"/>
                </a:solidFill>
                <a:cs typeface="+mj-cs"/>
              </a:rPr>
              <a:t>Rawashdeh</a:t>
            </a:r>
            <a:r>
              <a:rPr lang="en-US" sz="2000" dirty="0">
                <a:solidFill>
                  <a:schemeClr val="bg1"/>
                </a:solidFill>
                <a:cs typeface="+mj-cs"/>
              </a:rPr>
              <a:t> </a:t>
            </a:r>
            <a:r>
              <a:rPr lang="en-US" sz="2000" dirty="0" err="1">
                <a:solidFill>
                  <a:schemeClr val="bg1"/>
                </a:solidFill>
                <a:cs typeface="+mj-cs"/>
              </a:rPr>
              <a:t>MD,MPH,PhD</a:t>
            </a:r>
            <a:endParaRPr lang="en-US" sz="2000" dirty="0">
              <a:solidFill>
                <a:schemeClr val="bg1"/>
              </a:solidFill>
              <a:cs typeface="+mj-cs"/>
            </a:endParaRPr>
          </a:p>
          <a:p>
            <a:r>
              <a:rPr lang="en-US" sz="2000" dirty="0">
                <a:solidFill>
                  <a:schemeClr val="bg1"/>
                </a:solidFill>
                <a:cs typeface="+mj-cs"/>
              </a:rPr>
              <a:t>Faculty of Medicine</a:t>
            </a:r>
          </a:p>
          <a:p>
            <a:r>
              <a:rPr lang="en-US" sz="2000" dirty="0">
                <a:solidFill>
                  <a:schemeClr val="bg1"/>
                </a:solidFill>
                <a:cs typeface="+mj-cs"/>
              </a:rPr>
              <a:t>Mutah University</a:t>
            </a:r>
          </a:p>
          <a:p>
            <a:r>
              <a:rPr lang="en-GB" sz="2000" dirty="0" smtClean="0">
                <a:solidFill>
                  <a:schemeClr val="bg1"/>
                </a:solidFill>
                <a:cs typeface="+mj-cs"/>
              </a:rPr>
              <a:t>2022</a:t>
            </a:r>
            <a:endParaRPr lang="en-GB" sz="2000" dirty="0">
              <a:solidFill>
                <a:schemeClr val="bg1"/>
              </a:solidFill>
              <a:cs typeface="+mj-cs"/>
            </a:endParaRPr>
          </a:p>
        </p:txBody>
      </p:sp>
      <p:pic>
        <p:nvPicPr>
          <p:cNvPr id="5" name="Picture 4"/>
          <p:cNvPicPr>
            <a:picLocks noChangeAspect="1"/>
          </p:cNvPicPr>
          <p:nvPr/>
        </p:nvPicPr>
        <p:blipFill>
          <a:blip r:embed="rId3"/>
          <a:stretch>
            <a:fillRect/>
          </a:stretch>
        </p:blipFill>
        <p:spPr>
          <a:xfrm>
            <a:off x="1499016" y="0"/>
            <a:ext cx="8880495" cy="3391214"/>
          </a:xfrm>
          <a:prstGeom prst="rect">
            <a:avLst/>
          </a:prstGeom>
        </p:spPr>
      </p:pic>
    </p:spTree>
    <p:extLst>
      <p:ext uri="{BB962C8B-B14F-4D97-AF65-F5344CB8AC3E}">
        <p14:creationId xmlns:p14="http://schemas.microsoft.com/office/powerpoint/2010/main" val="34054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721526" y="0"/>
            <a:ext cx="9337305" cy="6733845"/>
          </a:xfrm>
          <a:prstGeom prst="rect">
            <a:avLst/>
          </a:prstGeom>
        </p:spPr>
      </p:pic>
    </p:spTree>
    <p:extLst>
      <p:ext uri="{BB962C8B-B14F-4D97-AF65-F5344CB8AC3E}">
        <p14:creationId xmlns:p14="http://schemas.microsoft.com/office/powerpoint/2010/main" val="2048899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255"/>
          </a:xfrm>
        </p:spPr>
        <p:txBody>
          <a:bodyPr>
            <a:normAutofit fontScale="90000"/>
          </a:bodyPr>
          <a:lstStyle/>
          <a:p>
            <a:r>
              <a:rPr lang="en-US" dirty="0"/>
              <a:t>DETERMINANTS OF HEALTH</a:t>
            </a:r>
          </a:p>
        </p:txBody>
      </p:sp>
      <p:sp>
        <p:nvSpPr>
          <p:cNvPr id="3" name="Content Placeholder 2"/>
          <p:cNvSpPr>
            <a:spLocks noGrp="1"/>
          </p:cNvSpPr>
          <p:nvPr>
            <p:ph idx="1"/>
          </p:nvPr>
        </p:nvSpPr>
        <p:spPr>
          <a:xfrm>
            <a:off x="284813" y="1079292"/>
            <a:ext cx="11068987" cy="5516380"/>
          </a:xfrm>
        </p:spPr>
        <p:txBody>
          <a:bodyPr>
            <a:normAutofit fontScale="92500" lnSpcReduction="20000"/>
          </a:bodyPr>
          <a:lstStyle/>
          <a:p>
            <a:pPr>
              <a:buFont typeface="Wingdings" panose="05000000000000000000" pitchFamily="2" charset="2"/>
              <a:buChar char="ü"/>
            </a:pPr>
            <a:r>
              <a:rPr lang="en-US" b="1" u="sng" dirty="0">
                <a:solidFill>
                  <a:srgbClr val="FF0000"/>
                </a:solidFill>
              </a:rPr>
              <a:t>Human </a:t>
            </a:r>
            <a:r>
              <a:rPr lang="en-US" b="1" u="sng" dirty="0" smtClean="0">
                <a:solidFill>
                  <a:srgbClr val="FF0000"/>
                </a:solidFill>
              </a:rPr>
              <a:t>biology:  </a:t>
            </a:r>
            <a:r>
              <a:rPr lang="en-US" dirty="0"/>
              <a:t>includes all those aspects of health, both physical and mental, which are developed within the human </a:t>
            </a:r>
            <a:r>
              <a:rPr lang="en-US" dirty="0" smtClean="0"/>
              <a:t>body. For </a:t>
            </a:r>
            <a:r>
              <a:rPr lang="en-US" dirty="0"/>
              <a:t>example, </a:t>
            </a:r>
            <a:r>
              <a:rPr lang="en-US" dirty="0" smtClean="0"/>
              <a:t>age, gender, genetic inheritance.</a:t>
            </a:r>
          </a:p>
          <a:p>
            <a:pPr>
              <a:buFont typeface="Wingdings" panose="05000000000000000000" pitchFamily="2" charset="2"/>
              <a:buChar char="ü"/>
            </a:pPr>
            <a:r>
              <a:rPr lang="en-US" b="1" u="sng" dirty="0">
                <a:solidFill>
                  <a:srgbClr val="FF0000"/>
                </a:solidFill>
              </a:rPr>
              <a:t>Environment</a:t>
            </a:r>
            <a:r>
              <a:rPr lang="en-US" dirty="0" smtClean="0"/>
              <a:t> </a:t>
            </a:r>
            <a:r>
              <a:rPr lang="en-US" dirty="0"/>
              <a:t>includes </a:t>
            </a:r>
            <a:r>
              <a:rPr lang="en-US" dirty="0" smtClean="0"/>
              <a:t>factors related </a:t>
            </a:r>
            <a:r>
              <a:rPr lang="en-US" dirty="0"/>
              <a:t>to health which are external to the human body and </a:t>
            </a:r>
            <a:r>
              <a:rPr lang="en-US" dirty="0" smtClean="0"/>
              <a:t>the </a:t>
            </a:r>
            <a:r>
              <a:rPr lang="en-US" dirty="0"/>
              <a:t>individual has little or no </a:t>
            </a:r>
            <a:r>
              <a:rPr lang="en-US" dirty="0" smtClean="0"/>
              <a:t>control on them. </a:t>
            </a:r>
            <a:r>
              <a:rPr lang="en-US" dirty="0"/>
              <a:t>E</a:t>
            </a:r>
            <a:r>
              <a:rPr lang="en-US" dirty="0" smtClean="0"/>
              <a:t>xamples : geography</a:t>
            </a:r>
            <a:r>
              <a:rPr lang="en-US" dirty="0"/>
              <a:t>, climate, industrial development and the </a:t>
            </a:r>
            <a:r>
              <a:rPr lang="en-US" dirty="0" smtClean="0"/>
              <a:t>economy (</a:t>
            </a:r>
            <a:r>
              <a:rPr lang="en-GB" dirty="0" smtClean="0"/>
              <a:t>income </a:t>
            </a:r>
            <a:r>
              <a:rPr lang="en-GB" dirty="0"/>
              <a:t>level, </a:t>
            </a:r>
            <a:r>
              <a:rPr lang="en-GB" dirty="0" smtClean="0"/>
              <a:t>crowding</a:t>
            </a:r>
            <a:r>
              <a:rPr lang="en-GB" dirty="0"/>
              <a:t>, place of </a:t>
            </a:r>
            <a:r>
              <a:rPr lang="en-GB" dirty="0" smtClean="0"/>
              <a:t>residence). Socio-cultural </a:t>
            </a:r>
            <a:r>
              <a:rPr lang="en-GB" dirty="0"/>
              <a:t>determinants  include the beliefs, traditions, and social customs in the </a:t>
            </a:r>
            <a:r>
              <a:rPr lang="en-GB" dirty="0" smtClean="0"/>
              <a:t>community.</a:t>
            </a:r>
          </a:p>
          <a:p>
            <a:pPr>
              <a:buFont typeface="Wingdings" panose="05000000000000000000" pitchFamily="2" charset="2"/>
              <a:buChar char="ü"/>
            </a:pPr>
            <a:r>
              <a:rPr lang="en-US" b="1" u="sng" dirty="0">
                <a:solidFill>
                  <a:srgbClr val="FF0000"/>
                </a:solidFill>
              </a:rPr>
              <a:t>Lifestyle : </a:t>
            </a:r>
            <a:r>
              <a:rPr lang="en-US" dirty="0" smtClean="0"/>
              <a:t>is </a:t>
            </a:r>
            <a:r>
              <a:rPr lang="en-US" dirty="0"/>
              <a:t>made up of the habits and usual practices of human beings which affect their </a:t>
            </a:r>
            <a:r>
              <a:rPr lang="en-US" dirty="0" smtClean="0"/>
              <a:t>health. The individual can have control over them. </a:t>
            </a:r>
            <a:r>
              <a:rPr lang="en-US" dirty="0"/>
              <a:t>For example people who </a:t>
            </a:r>
            <a:r>
              <a:rPr lang="en-US" dirty="0" smtClean="0"/>
              <a:t>smoke are </a:t>
            </a:r>
            <a:r>
              <a:rPr lang="en-US" dirty="0"/>
              <a:t>at more risk of </a:t>
            </a:r>
            <a:r>
              <a:rPr lang="en-US" dirty="0" smtClean="0"/>
              <a:t>acquiring lung cancer. Other examples: </a:t>
            </a:r>
            <a:r>
              <a:rPr lang="en-GB" dirty="0" smtClean="0"/>
              <a:t>Unsafe </a:t>
            </a:r>
            <a:r>
              <a:rPr lang="en-GB" dirty="0"/>
              <a:t>sport practice ,Eating contaminated food, etc. </a:t>
            </a:r>
            <a:endParaRPr lang="en-US" dirty="0" smtClean="0"/>
          </a:p>
          <a:p>
            <a:pPr>
              <a:buFont typeface="Wingdings" panose="05000000000000000000" pitchFamily="2" charset="2"/>
              <a:buChar char="ü"/>
            </a:pPr>
            <a:r>
              <a:rPr lang="en-US" b="1" u="sng" dirty="0">
                <a:solidFill>
                  <a:srgbClr val="FF0000"/>
                </a:solidFill>
              </a:rPr>
              <a:t>Health </a:t>
            </a:r>
            <a:r>
              <a:rPr lang="en-US" b="1" u="sng" dirty="0">
                <a:solidFill>
                  <a:srgbClr val="FF0000"/>
                </a:solidFill>
              </a:rPr>
              <a:t>care </a:t>
            </a:r>
            <a:r>
              <a:rPr lang="en-US" b="1" u="sng" dirty="0" err="1">
                <a:solidFill>
                  <a:srgbClr val="FF0000"/>
                </a:solidFill>
              </a:rPr>
              <a:t>organisation</a:t>
            </a:r>
            <a:r>
              <a:rPr lang="en-US" b="1" u="sng" dirty="0">
                <a:solidFill>
                  <a:srgbClr val="FF0000"/>
                </a:solidFill>
              </a:rPr>
              <a:t> </a:t>
            </a:r>
            <a:r>
              <a:rPr lang="en-US" dirty="0"/>
              <a:t>consists of the arrangement and resources that are used in the provision of healthcare </a:t>
            </a:r>
            <a:r>
              <a:rPr lang="en-US" dirty="0" smtClean="0"/>
              <a:t>(the </a:t>
            </a:r>
            <a:r>
              <a:rPr lang="en-US" dirty="0"/>
              <a:t>healthcare </a:t>
            </a:r>
            <a:r>
              <a:rPr lang="en-US" dirty="0" smtClean="0"/>
              <a:t>system)+ </a:t>
            </a:r>
            <a:r>
              <a:rPr lang="en-GB" dirty="0"/>
              <a:t>Quality of </a:t>
            </a:r>
            <a:r>
              <a:rPr lang="en-GB" dirty="0" smtClean="0"/>
              <a:t>care</a:t>
            </a:r>
            <a:r>
              <a:rPr lang="en-US" dirty="0" smtClean="0"/>
              <a:t>. </a:t>
            </a:r>
            <a:r>
              <a:rPr lang="en-US" dirty="0"/>
              <a:t>For example if someone is sick </a:t>
            </a:r>
            <a:r>
              <a:rPr lang="en-US" dirty="0" smtClean="0"/>
              <a:t>from a disease and </a:t>
            </a:r>
            <a:r>
              <a:rPr lang="en-US" dirty="0"/>
              <a:t>there are no health facilities nearby to treat the patient, the patient is more likely to develop a severe complication and may even die.</a:t>
            </a:r>
          </a:p>
        </p:txBody>
      </p:sp>
    </p:spTree>
    <p:extLst>
      <p:ext uri="{BB962C8B-B14F-4D97-AF65-F5344CB8AC3E}">
        <p14:creationId xmlns:p14="http://schemas.microsoft.com/office/powerpoint/2010/main" val="27176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019"/>
          </a:xfrm>
        </p:spPr>
        <p:txBody>
          <a:bodyPr>
            <a:normAutofit fontScale="90000"/>
          </a:bodyPr>
          <a:lstStyle/>
          <a:p>
            <a:r>
              <a:rPr lang="en-US" dirty="0"/>
              <a:t>Risk </a:t>
            </a:r>
            <a:r>
              <a:rPr lang="en-US" dirty="0" smtClean="0"/>
              <a:t>factors</a:t>
            </a:r>
            <a:r>
              <a:rPr lang="en-US" dirty="0"/>
              <a:t/>
            </a:r>
            <a:br>
              <a:rPr lang="en-US" dirty="0"/>
            </a:br>
            <a:endParaRPr lang="en-US" dirty="0"/>
          </a:p>
        </p:txBody>
      </p:sp>
      <p:sp>
        <p:nvSpPr>
          <p:cNvPr id="3" name="Content Placeholder 2"/>
          <p:cNvSpPr>
            <a:spLocks noGrp="1"/>
          </p:cNvSpPr>
          <p:nvPr>
            <p:ph idx="1"/>
          </p:nvPr>
        </p:nvSpPr>
        <p:spPr>
          <a:xfrm>
            <a:off x="838200" y="914400"/>
            <a:ext cx="10515600" cy="5696262"/>
          </a:xfrm>
        </p:spPr>
        <p:txBody>
          <a:bodyPr>
            <a:normAutofit fontScale="85000" lnSpcReduction="20000"/>
          </a:bodyPr>
          <a:lstStyle/>
          <a:p>
            <a:r>
              <a:rPr lang="en-US" dirty="0" smtClean="0"/>
              <a:t>Risk </a:t>
            </a:r>
            <a:r>
              <a:rPr lang="en-US" dirty="0"/>
              <a:t>factors are those inherited, environmental and </a:t>
            </a:r>
            <a:r>
              <a:rPr lang="en-US" dirty="0" err="1"/>
              <a:t>behavioural</a:t>
            </a:r>
            <a:r>
              <a:rPr lang="en-US" dirty="0"/>
              <a:t> influences which are known or thought to increase the likelihood of </a:t>
            </a:r>
            <a:r>
              <a:rPr lang="en-US" dirty="0" smtClean="0"/>
              <a:t>illness. </a:t>
            </a:r>
          </a:p>
          <a:p>
            <a:r>
              <a:rPr lang="en-US" dirty="0" smtClean="0"/>
              <a:t>Risk </a:t>
            </a:r>
            <a:r>
              <a:rPr lang="en-US" dirty="0"/>
              <a:t>factors are </a:t>
            </a:r>
            <a:r>
              <a:rPr lang="en-US" dirty="0" smtClean="0"/>
              <a:t>determined across </a:t>
            </a:r>
            <a:r>
              <a:rPr lang="en-US" dirty="0"/>
              <a:t>a large population of </a:t>
            </a:r>
            <a:r>
              <a:rPr lang="en-US" dirty="0" smtClean="0"/>
              <a:t>people. However, not </a:t>
            </a:r>
            <a:r>
              <a:rPr lang="en-US" dirty="0"/>
              <a:t>everyone will be equally affected. For example someone might drive dangerously and never have an accident, or </a:t>
            </a:r>
            <a:r>
              <a:rPr lang="en-US" dirty="0" smtClean="0"/>
              <a:t>smoke  </a:t>
            </a:r>
            <a:r>
              <a:rPr lang="en-US" dirty="0"/>
              <a:t>too </a:t>
            </a:r>
            <a:r>
              <a:rPr lang="en-US" dirty="0" smtClean="0"/>
              <a:t>much </a:t>
            </a:r>
            <a:r>
              <a:rPr lang="en-US" dirty="0"/>
              <a:t>and never get </a:t>
            </a:r>
            <a:r>
              <a:rPr lang="en-US" dirty="0" smtClean="0"/>
              <a:t>lung cancer.</a:t>
            </a:r>
          </a:p>
          <a:p>
            <a:pPr marL="0" indent="0">
              <a:buNone/>
            </a:pPr>
            <a:endParaRPr lang="en-US" dirty="0" smtClean="0"/>
          </a:p>
          <a:p>
            <a:r>
              <a:rPr lang="en-US" b="1" u="sng" dirty="0" smtClean="0"/>
              <a:t>Risk </a:t>
            </a:r>
            <a:r>
              <a:rPr lang="en-US" b="1" u="sng" dirty="0"/>
              <a:t>factors can be divided into two categories:</a:t>
            </a:r>
          </a:p>
          <a:p>
            <a:r>
              <a:rPr lang="en-US" b="1" u="sng" dirty="0">
                <a:solidFill>
                  <a:srgbClr val="FF0000"/>
                </a:solidFill>
              </a:rPr>
              <a:t>Non-modifiable (non-changeable or non-controllable) risk </a:t>
            </a:r>
            <a:r>
              <a:rPr lang="en-US" b="1" u="sng" dirty="0" smtClean="0">
                <a:solidFill>
                  <a:srgbClr val="FF0000"/>
                </a:solidFill>
              </a:rPr>
              <a:t>factors: </a:t>
            </a:r>
            <a:r>
              <a:rPr lang="en-US" dirty="0"/>
              <a:t>These are </a:t>
            </a:r>
            <a:r>
              <a:rPr lang="en-US" dirty="0" smtClean="0"/>
              <a:t>things </a:t>
            </a:r>
            <a:r>
              <a:rPr lang="en-US" dirty="0"/>
              <a:t>that individuals cannot change or do not have control </a:t>
            </a:r>
            <a:r>
              <a:rPr lang="en-US" dirty="0" smtClean="0"/>
              <a:t>over</a:t>
            </a:r>
            <a:r>
              <a:rPr lang="en-US" dirty="0"/>
              <a:t> </a:t>
            </a:r>
            <a:r>
              <a:rPr lang="en-US" dirty="0" smtClean="0"/>
              <a:t>(</a:t>
            </a:r>
            <a:r>
              <a:rPr lang="en-US" dirty="0"/>
              <a:t>factors such as age, sex and inherited </a:t>
            </a:r>
            <a:r>
              <a:rPr lang="en-US" dirty="0" smtClean="0"/>
              <a:t>genes)</a:t>
            </a:r>
            <a:endParaRPr lang="en-US" dirty="0"/>
          </a:p>
          <a:p>
            <a:r>
              <a:rPr lang="en-US" b="1" u="sng" dirty="0">
                <a:solidFill>
                  <a:srgbClr val="FF0000"/>
                </a:solidFill>
              </a:rPr>
              <a:t>Modifiable (changeable or controllable) risk </a:t>
            </a:r>
            <a:r>
              <a:rPr lang="en-US" b="1" u="sng" dirty="0">
                <a:solidFill>
                  <a:srgbClr val="FF0000"/>
                </a:solidFill>
              </a:rPr>
              <a:t>factors: </a:t>
            </a:r>
            <a:r>
              <a:rPr lang="en-US" dirty="0" smtClean="0"/>
              <a:t>These </a:t>
            </a:r>
            <a:r>
              <a:rPr lang="en-US" dirty="0"/>
              <a:t>are things that individuals can change and control </a:t>
            </a:r>
            <a:r>
              <a:rPr lang="en-US" dirty="0" smtClean="0"/>
              <a:t>. Example: their </a:t>
            </a:r>
            <a:r>
              <a:rPr lang="en-US" dirty="0"/>
              <a:t>sedentary lifestyle, smoking, drinking alcohol </a:t>
            </a:r>
            <a:r>
              <a:rPr lang="en-US" dirty="0" smtClean="0"/>
              <a:t>,unsafe </a:t>
            </a:r>
            <a:r>
              <a:rPr lang="en-US" dirty="0" err="1" smtClean="0"/>
              <a:t>behaviours</a:t>
            </a:r>
            <a:r>
              <a:rPr lang="en-US" dirty="0" smtClean="0"/>
              <a:t> </a:t>
            </a:r>
            <a:r>
              <a:rPr lang="en-US" dirty="0"/>
              <a:t>or poor dietary </a:t>
            </a:r>
            <a:r>
              <a:rPr lang="en-US" dirty="0" smtClean="0"/>
              <a:t>habits..</a:t>
            </a:r>
            <a:endParaRPr lang="en-US" dirty="0"/>
          </a:p>
          <a:p>
            <a:r>
              <a:rPr lang="en-US" dirty="0" smtClean="0"/>
              <a:t>These </a:t>
            </a:r>
            <a:r>
              <a:rPr lang="en-US" dirty="0"/>
              <a:t>two categories of risk factors </a:t>
            </a:r>
            <a:r>
              <a:rPr lang="en-US" dirty="0" smtClean="0"/>
              <a:t>can be interrelated </a:t>
            </a:r>
            <a:r>
              <a:rPr lang="en-US" dirty="0"/>
              <a:t>and </a:t>
            </a:r>
            <a:r>
              <a:rPr lang="en-US" dirty="0" smtClean="0"/>
              <a:t>combined ( example: If </a:t>
            </a:r>
            <a:r>
              <a:rPr lang="en-US" dirty="0"/>
              <a:t>an old person </a:t>
            </a:r>
            <a:r>
              <a:rPr lang="en-US" dirty="0" smtClean="0"/>
              <a:t>(non-modifiable </a:t>
            </a:r>
            <a:r>
              <a:rPr lang="en-US" dirty="0"/>
              <a:t>factor) smokes and </a:t>
            </a:r>
            <a:r>
              <a:rPr lang="en-US" dirty="0" smtClean="0"/>
              <a:t>eats unhealthy food (modifiable </a:t>
            </a:r>
            <a:r>
              <a:rPr lang="en-US" dirty="0"/>
              <a:t>risk factors) </a:t>
            </a:r>
            <a:r>
              <a:rPr lang="en-US" dirty="0" smtClean="0"/>
              <a:t>the likelihood of become </a:t>
            </a:r>
            <a:r>
              <a:rPr lang="en-US" dirty="0"/>
              <a:t>ill </a:t>
            </a:r>
            <a:r>
              <a:rPr lang="en-US" dirty="0" smtClean="0"/>
              <a:t>is higher than with individual risk factors.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295224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1808"/>
          </a:xfrm>
          <a:solidFill>
            <a:srgbClr val="92D050"/>
          </a:solidFill>
        </p:spPr>
        <p:txBody>
          <a:bodyPr/>
          <a:lstStyle/>
          <a:p>
            <a:pPr algn="ctr"/>
            <a:r>
              <a:rPr lang="en-GB" dirty="0"/>
              <a:t>What is a </a:t>
            </a:r>
            <a:r>
              <a:rPr lang="en-GB" dirty="0" smtClean="0"/>
              <a:t>population/community?</a:t>
            </a:r>
            <a:endParaRPr lang="en-GB" dirty="0"/>
          </a:p>
        </p:txBody>
      </p:sp>
      <p:sp>
        <p:nvSpPr>
          <p:cNvPr id="3" name="Content Placeholder 2"/>
          <p:cNvSpPr>
            <a:spLocks noGrp="1"/>
          </p:cNvSpPr>
          <p:nvPr>
            <p:ph idx="1"/>
          </p:nvPr>
        </p:nvSpPr>
        <p:spPr>
          <a:xfrm>
            <a:off x="838200" y="1490132"/>
            <a:ext cx="10515600" cy="5002741"/>
          </a:xfrm>
          <a:solidFill>
            <a:schemeClr val="accent4">
              <a:lumMod val="20000"/>
              <a:lumOff val="80000"/>
            </a:schemeClr>
          </a:solidFill>
        </p:spPr>
        <p:txBody>
          <a:bodyPr>
            <a:normAutofit/>
          </a:bodyPr>
          <a:lstStyle/>
          <a:p>
            <a:r>
              <a:rPr lang="en-US" dirty="0"/>
              <a:t>“Population” describes a </a:t>
            </a:r>
            <a:r>
              <a:rPr lang="en-US" dirty="0" smtClean="0"/>
              <a:t>group of people with </a:t>
            </a:r>
            <a:r>
              <a:rPr lang="en-US" dirty="0"/>
              <a:t>a similar characteristic. </a:t>
            </a:r>
            <a:r>
              <a:rPr lang="en-US" dirty="0"/>
              <a:t>T</a:t>
            </a:r>
            <a:r>
              <a:rPr lang="en-US" dirty="0" smtClean="0"/>
              <a:t>hat </a:t>
            </a:r>
            <a:r>
              <a:rPr lang="en-US" dirty="0"/>
              <a:t>characteristic can vary: </a:t>
            </a:r>
            <a:r>
              <a:rPr lang="en-US" dirty="0" smtClean="0"/>
              <a:t>age (elderly, children, mothers..), </a:t>
            </a:r>
            <a:r>
              <a:rPr lang="en-US" dirty="0"/>
              <a:t>geographic </a:t>
            </a:r>
            <a:r>
              <a:rPr lang="en-US" dirty="0" smtClean="0"/>
              <a:t>area (rural, urban..), </a:t>
            </a:r>
            <a:r>
              <a:rPr lang="en-US" dirty="0"/>
              <a:t>similar </a:t>
            </a:r>
            <a:r>
              <a:rPr lang="en-US" dirty="0" smtClean="0"/>
              <a:t>diagnosis (Cancer, Diabetes, TB…), </a:t>
            </a:r>
            <a:r>
              <a:rPr lang="en-US" dirty="0"/>
              <a:t>employees of the same </a:t>
            </a:r>
            <a:r>
              <a:rPr lang="en-US" dirty="0" smtClean="0"/>
              <a:t>company (workers, students…), </a:t>
            </a:r>
            <a:r>
              <a:rPr lang="en-US" dirty="0"/>
              <a:t>disabled persons, or groups based on socioeconomic status or ethnicity are all examples of populations. </a:t>
            </a:r>
            <a:endParaRPr lang="en-US" dirty="0" smtClean="0"/>
          </a:p>
        </p:txBody>
      </p:sp>
      <p:sp>
        <p:nvSpPr>
          <p:cNvPr id="4" name="TextBox 3">
            <a:extLst>
              <a:ext uri="{FF2B5EF4-FFF2-40B4-BE49-F238E27FC236}">
                <a16:creationId xmlns:a16="http://schemas.microsoft.com/office/drawing/2014/main" id="{130BBD27-1771-4AE8-B1E0-6BCC3E9625AC}"/>
              </a:ext>
            </a:extLst>
          </p:cNvPr>
          <p:cNvSpPr txBox="1"/>
          <p:nvPr/>
        </p:nvSpPr>
        <p:spPr>
          <a:xfrm>
            <a:off x="1468966" y="4775200"/>
            <a:ext cx="9254067" cy="1107996"/>
          </a:xfrm>
          <a:prstGeom prst="rect">
            <a:avLst/>
          </a:prstGeom>
          <a:solidFill>
            <a:srgbClr val="FF66FF"/>
          </a:solidFill>
        </p:spPr>
        <p:txBody>
          <a:bodyPr wrap="square" rtlCol="0">
            <a:spAutoFit/>
          </a:bodyPr>
          <a:lstStyle/>
          <a:p>
            <a:r>
              <a:rPr lang="en-GB" sz="2400" i="1" dirty="0"/>
              <a:t>Aim of public health: provide everyone, everywhere the best chance to live long, healthy, fulfilling lives from the beginning to the vey end!</a:t>
            </a:r>
          </a:p>
          <a:p>
            <a:endParaRPr lang="en-GB" dirty="0"/>
          </a:p>
        </p:txBody>
      </p:sp>
    </p:spTree>
    <p:extLst>
      <p:ext uri="{BB962C8B-B14F-4D97-AF65-F5344CB8AC3E}">
        <p14:creationId xmlns:p14="http://schemas.microsoft.com/office/powerpoint/2010/main" val="1148544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825625"/>
            <a:ext cx="11734800" cy="4351338"/>
          </a:xfrm>
        </p:spPr>
        <p:txBody>
          <a:bodyPr>
            <a:normAutofit/>
          </a:bodyPr>
          <a:lstStyle/>
          <a:p>
            <a:pPr marL="0" indent="0" algn="ctr">
              <a:buNone/>
            </a:pPr>
            <a:r>
              <a:rPr lang="en-GB" sz="8000" dirty="0">
                <a:solidFill>
                  <a:srgbClr val="FF0000"/>
                </a:solidFill>
                <a:effectLst>
                  <a:outerShdw blurRad="38100" dist="38100" dir="2700000" algn="tl">
                    <a:srgbClr val="000000">
                      <a:alpha val="43137"/>
                    </a:srgbClr>
                  </a:outerShdw>
                </a:effectLst>
              </a:rPr>
              <a:t>Now: What is Public Health?</a:t>
            </a:r>
          </a:p>
        </p:txBody>
      </p:sp>
    </p:spTree>
    <p:extLst>
      <p:ext uri="{BB962C8B-B14F-4D97-AF65-F5344CB8AC3E}">
        <p14:creationId xmlns:p14="http://schemas.microsoft.com/office/powerpoint/2010/main" val="172973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7175" y="1414462"/>
            <a:ext cx="11096625" cy="5214937"/>
          </a:xfrm>
        </p:spPr>
        <p:txBody>
          <a:bodyPr>
            <a:normAutofit/>
          </a:bodyPr>
          <a:lstStyle/>
          <a:p>
            <a:pPr marL="0" indent="0">
              <a:buNone/>
            </a:pPr>
            <a:r>
              <a:rPr lang="en-GB" b="1" dirty="0">
                <a:solidFill>
                  <a:srgbClr val="00B050"/>
                </a:solidFill>
              </a:rPr>
              <a:t>Imagine yourself a clinician in your clinic:</a:t>
            </a:r>
          </a:p>
          <a:p>
            <a:pPr>
              <a:buFont typeface="Wingdings" panose="05000000000000000000" pitchFamily="2" charset="2"/>
              <a:buChar char="§"/>
            </a:pPr>
            <a:r>
              <a:rPr lang="en-GB" dirty="0"/>
              <a:t>You make all you can to make the </a:t>
            </a:r>
          </a:p>
          <a:p>
            <a:pPr marL="0" indent="0">
              <a:buNone/>
            </a:pPr>
            <a:r>
              <a:rPr lang="en-GB" u="sng" dirty="0"/>
              <a:t>sick individual </a:t>
            </a:r>
            <a:r>
              <a:rPr lang="en-GB" dirty="0"/>
              <a:t>in front of you better!</a:t>
            </a:r>
          </a:p>
          <a:p>
            <a:pPr>
              <a:buFont typeface="Wingdings" panose="05000000000000000000" pitchFamily="2" charset="2"/>
              <a:buChar char="§"/>
            </a:pPr>
            <a:r>
              <a:rPr lang="en-GB" dirty="0"/>
              <a:t>You are committed to your job and </a:t>
            </a:r>
          </a:p>
          <a:p>
            <a:pPr marL="0" indent="0">
              <a:buNone/>
            </a:pPr>
            <a:r>
              <a:rPr lang="en-GB" dirty="0"/>
              <a:t>very busy </a:t>
            </a:r>
            <a:r>
              <a:rPr lang="en-GB" u="sng" dirty="0"/>
              <a:t>treating those who come </a:t>
            </a:r>
            <a:r>
              <a:rPr lang="en-GB" dirty="0"/>
              <a:t>for help!</a:t>
            </a:r>
          </a:p>
          <a:p>
            <a:pPr>
              <a:buFont typeface="Wingdings" panose="05000000000000000000" pitchFamily="2" charset="2"/>
              <a:buChar char="§"/>
            </a:pPr>
            <a:r>
              <a:rPr lang="en-GB" dirty="0"/>
              <a:t>You </a:t>
            </a:r>
            <a:r>
              <a:rPr lang="en-GB" u="sng" dirty="0"/>
              <a:t>have similar attitude for other patients </a:t>
            </a:r>
            <a:r>
              <a:rPr lang="en-GB" dirty="0"/>
              <a:t>sitting outside </a:t>
            </a:r>
          </a:p>
          <a:p>
            <a:pPr marL="0" indent="0">
              <a:buNone/>
            </a:pPr>
            <a:r>
              <a:rPr lang="en-GB" dirty="0"/>
              <a:t>In the waiting room</a:t>
            </a:r>
            <a:r>
              <a:rPr lang="en-GB" dirty="0" smtClean="0"/>
              <a:t>!</a:t>
            </a:r>
          </a:p>
          <a:p>
            <a:pPr marL="0" indent="0">
              <a:buNone/>
            </a:pPr>
            <a:endParaRPr lang="en-GB" dirty="0"/>
          </a:p>
          <a:p>
            <a:pPr marL="0" indent="0">
              <a:buNone/>
            </a:pPr>
            <a:r>
              <a:rPr lang="en-GB" dirty="0"/>
              <a:t>                        </a:t>
            </a:r>
            <a:r>
              <a:rPr lang="en-GB" b="1" i="1" dirty="0">
                <a:solidFill>
                  <a:srgbClr val="FF0000"/>
                </a:solidFill>
              </a:rPr>
              <a:t>BUT, what about those who have not come to you?</a:t>
            </a:r>
          </a:p>
          <a:p>
            <a:pPr marL="0" indent="0">
              <a:buNone/>
            </a:pPr>
            <a:endParaRPr lang="en-GB" dirty="0"/>
          </a:p>
        </p:txBody>
      </p:sp>
      <p:pic>
        <p:nvPicPr>
          <p:cNvPr id="4" name="Picture 3"/>
          <p:cNvPicPr>
            <a:picLocks noChangeAspect="1"/>
          </p:cNvPicPr>
          <p:nvPr/>
        </p:nvPicPr>
        <p:blipFill>
          <a:blip r:embed="rId2"/>
          <a:stretch>
            <a:fillRect/>
          </a:stretch>
        </p:blipFill>
        <p:spPr>
          <a:xfrm>
            <a:off x="7132370" y="111125"/>
            <a:ext cx="4941096" cy="3294064"/>
          </a:xfrm>
          <a:prstGeom prst="rect">
            <a:avLst/>
          </a:prstGeom>
        </p:spPr>
      </p:pic>
    </p:spTree>
    <p:extLst>
      <p:ext uri="{BB962C8B-B14F-4D97-AF65-F5344CB8AC3E}">
        <p14:creationId xmlns:p14="http://schemas.microsoft.com/office/powerpoint/2010/main" val="4083856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rikanth Gundlapalli on Twitter: &amp;quot;The concept of Iceberg phenomenon applies  best to Hypertension @myadla #ECNeph… &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2" y="0"/>
            <a:ext cx="7400925" cy="697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14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91" y="365126"/>
            <a:ext cx="7405140" cy="1166802"/>
          </a:xfrm>
        </p:spPr>
        <p:txBody>
          <a:bodyPr>
            <a:normAutofit fontScale="90000"/>
          </a:bodyPr>
          <a:lstStyle/>
          <a:p>
            <a:r>
              <a:rPr lang="en-GB" dirty="0"/>
              <a:t>Clinical Medicine and Public Health</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148" t="20338" r="43395" b="18596"/>
          <a:stretch/>
        </p:blipFill>
        <p:spPr>
          <a:xfrm>
            <a:off x="148547" y="316056"/>
            <a:ext cx="4597539" cy="2952730"/>
          </a:xfrm>
          <a:prstGeom prst="rect">
            <a:avLst/>
          </a:prstGeom>
        </p:spPr>
      </p:pic>
      <p:sp>
        <p:nvSpPr>
          <p:cNvPr id="5" name="Content Placeholder 2"/>
          <p:cNvSpPr txBox="1">
            <a:spLocks/>
          </p:cNvSpPr>
          <p:nvPr/>
        </p:nvSpPr>
        <p:spPr>
          <a:xfrm>
            <a:off x="4965431" y="1825626"/>
            <a:ext cx="6864619" cy="4670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u="sng" dirty="0" smtClean="0"/>
              <a:t>Clinical medicine </a:t>
            </a:r>
            <a:r>
              <a:rPr lang="en-GB" dirty="0" smtClean="0"/>
              <a:t>is concerned with diagnosing and treating diseases in </a:t>
            </a:r>
            <a:r>
              <a:rPr lang="en-GB" i="1" dirty="0" smtClean="0">
                <a:solidFill>
                  <a:schemeClr val="accent2">
                    <a:lumMod val="75000"/>
                  </a:schemeClr>
                </a:solidFill>
              </a:rPr>
              <a:t>individual patients</a:t>
            </a:r>
            <a:r>
              <a:rPr lang="en-GB" dirty="0" smtClean="0"/>
              <a:t>. It has evolved from primarily a medical and nursing service to involve a highly complex team of professionals.</a:t>
            </a:r>
          </a:p>
          <a:p>
            <a:r>
              <a:rPr lang="en-GB" u="sng" dirty="0" smtClean="0"/>
              <a:t>Public health </a:t>
            </a:r>
            <a:r>
              <a:rPr lang="en-GB" dirty="0" smtClean="0"/>
              <a:t>refers to the health status of a defined </a:t>
            </a:r>
            <a:r>
              <a:rPr lang="en-GB" i="1" dirty="0" smtClean="0">
                <a:solidFill>
                  <a:schemeClr val="accent2">
                    <a:lumMod val="75000"/>
                  </a:schemeClr>
                </a:solidFill>
              </a:rPr>
              <a:t>group of people </a:t>
            </a:r>
            <a:r>
              <a:rPr lang="en-GB" dirty="0" smtClean="0"/>
              <a:t>and the governmental actions and conditions to promote, protect and preserve their health.</a:t>
            </a:r>
            <a:endParaRPr lang="en-GB" dirty="0"/>
          </a:p>
        </p:txBody>
      </p:sp>
      <p:pic>
        <p:nvPicPr>
          <p:cNvPr id="6" name="Picture 5"/>
          <p:cNvPicPr>
            <a:picLocks noChangeAspect="1"/>
          </p:cNvPicPr>
          <p:nvPr/>
        </p:nvPicPr>
        <p:blipFill rotWithShape="1">
          <a:blip r:embed="rId3"/>
          <a:srcRect l="2342" t="19108" r="34753" b="16957"/>
          <a:stretch/>
        </p:blipFill>
        <p:spPr>
          <a:xfrm>
            <a:off x="107080" y="3403723"/>
            <a:ext cx="5004566" cy="3386015"/>
          </a:xfrm>
          <a:prstGeom prst="rect">
            <a:avLst/>
          </a:prstGeom>
        </p:spPr>
      </p:pic>
    </p:spTree>
    <p:extLst>
      <p:ext uri="{BB962C8B-B14F-4D97-AF65-F5344CB8AC3E}">
        <p14:creationId xmlns:p14="http://schemas.microsoft.com/office/powerpoint/2010/main" val="1511625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B9E0"/>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2769977"/>
              </p:ext>
            </p:extLst>
          </p:nvPr>
        </p:nvGraphicFramePr>
        <p:xfrm>
          <a:off x="299802" y="1040342"/>
          <a:ext cx="11617377" cy="5688930"/>
        </p:xfrm>
        <a:graphic>
          <a:graphicData uri="http://schemas.openxmlformats.org/drawingml/2006/table">
            <a:tbl>
              <a:tblPr firstRow="1" bandRow="1">
                <a:tableStyleId>{5C22544A-7EE6-4342-B048-85BDC9FD1C3A}</a:tableStyleId>
              </a:tblPr>
              <a:tblGrid>
                <a:gridCol w="3244492">
                  <a:extLst>
                    <a:ext uri="{9D8B030D-6E8A-4147-A177-3AD203B41FA5}">
                      <a16:colId xmlns:a16="http://schemas.microsoft.com/office/drawing/2014/main" val="20000"/>
                    </a:ext>
                  </a:extLst>
                </a:gridCol>
                <a:gridCol w="4124460">
                  <a:extLst>
                    <a:ext uri="{9D8B030D-6E8A-4147-A177-3AD203B41FA5}">
                      <a16:colId xmlns:a16="http://schemas.microsoft.com/office/drawing/2014/main" val="20001"/>
                    </a:ext>
                  </a:extLst>
                </a:gridCol>
                <a:gridCol w="4248425">
                  <a:extLst>
                    <a:ext uri="{9D8B030D-6E8A-4147-A177-3AD203B41FA5}">
                      <a16:colId xmlns:a16="http://schemas.microsoft.com/office/drawing/2014/main" val="20002"/>
                    </a:ext>
                  </a:extLst>
                </a:gridCol>
              </a:tblGrid>
              <a:tr h="473909">
                <a:tc>
                  <a:txBody>
                    <a:bodyPr/>
                    <a:lstStyle/>
                    <a:p>
                      <a:pPr marL="0" marR="0" algn="ctr" rtl="0">
                        <a:lnSpc>
                          <a:spcPct val="150000"/>
                        </a:lnSpc>
                        <a:spcBef>
                          <a:spcPts val="0"/>
                        </a:spcBef>
                        <a:spcAft>
                          <a:spcPts val="0"/>
                        </a:spcAft>
                      </a:pPr>
                      <a:r>
                        <a:rPr lang="en-US" sz="2000" b="1" dirty="0">
                          <a:latin typeface="+mn-lt"/>
                          <a:ea typeface="Calibri"/>
                          <a:cs typeface="Arial"/>
                        </a:rPr>
                        <a:t>Items</a:t>
                      </a:r>
                      <a:endParaRPr lang="en-US" sz="2000" dirty="0">
                        <a:latin typeface="+mn-lt"/>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2000" b="1" dirty="0">
                          <a:latin typeface="+mn-lt"/>
                          <a:ea typeface="Calibri"/>
                          <a:cs typeface="Arial"/>
                        </a:rPr>
                        <a:t>Public health</a:t>
                      </a:r>
                      <a:endParaRPr lang="en-US" sz="2000" dirty="0">
                        <a:latin typeface="+mn-lt"/>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2000" b="1" dirty="0">
                          <a:latin typeface="+mn-lt"/>
                          <a:ea typeface="Calibri"/>
                          <a:cs typeface="Arial"/>
                        </a:rPr>
                        <a:t>Clinical medicine</a:t>
                      </a:r>
                      <a:endParaRPr lang="en-US" sz="2000" dirty="0">
                        <a:latin typeface="+mn-lt"/>
                        <a:ea typeface="Calibri"/>
                        <a:cs typeface="Arial"/>
                      </a:endParaRPr>
                    </a:p>
                  </a:txBody>
                  <a:tcPr marL="68580" marR="68580" marT="0" marB="0"/>
                </a:tc>
                <a:extLst>
                  <a:ext uri="{0D108BD9-81ED-4DB2-BD59-A6C34878D82A}">
                    <a16:rowId xmlns:a16="http://schemas.microsoft.com/office/drawing/2014/main" val="10000"/>
                  </a:ext>
                </a:extLst>
              </a:tr>
              <a:tr h="561670">
                <a:tc>
                  <a:txBody>
                    <a:bodyPr/>
                    <a:lstStyle/>
                    <a:p>
                      <a:pPr marL="0" marR="0" algn="just" rtl="0">
                        <a:lnSpc>
                          <a:spcPct val="150000"/>
                        </a:lnSpc>
                        <a:spcBef>
                          <a:spcPts val="0"/>
                        </a:spcBef>
                        <a:spcAft>
                          <a:spcPts val="0"/>
                        </a:spcAft>
                      </a:pPr>
                      <a:r>
                        <a:rPr lang="en-US" sz="2000" b="1" dirty="0">
                          <a:solidFill>
                            <a:srgbClr val="C00000"/>
                          </a:solidFill>
                          <a:effectLst>
                            <a:outerShdw blurRad="38100" dist="38100" dir="2700000" algn="tl">
                              <a:srgbClr val="000000">
                                <a:alpha val="43137"/>
                              </a:srgbClr>
                            </a:outerShdw>
                          </a:effectLst>
                          <a:latin typeface="+mn-lt"/>
                          <a:ea typeface="Calibri"/>
                          <a:cs typeface="Arial"/>
                        </a:rPr>
                        <a:t>Objective</a:t>
                      </a:r>
                    </a:p>
                  </a:txBody>
                  <a:tcPr marL="68580" marR="68580" marT="0" marB="0"/>
                </a:tc>
                <a:tc>
                  <a:txBody>
                    <a:bodyPr/>
                    <a:lstStyle/>
                    <a:p>
                      <a:pPr marL="0" marR="0" algn="l" rtl="0">
                        <a:lnSpc>
                          <a:spcPct val="100000"/>
                        </a:lnSpc>
                        <a:spcBef>
                          <a:spcPts val="0"/>
                        </a:spcBef>
                        <a:spcAft>
                          <a:spcPts val="0"/>
                        </a:spcAft>
                      </a:pPr>
                      <a:r>
                        <a:rPr lang="en-US" sz="2000" b="1" dirty="0">
                          <a:solidFill>
                            <a:srgbClr val="C00000"/>
                          </a:solidFill>
                          <a:latin typeface="+mn-lt"/>
                          <a:ea typeface="Calibri"/>
                          <a:cs typeface="Arial"/>
                        </a:rPr>
                        <a:t> prevent diseases</a:t>
                      </a:r>
                    </a:p>
                  </a:txBody>
                  <a:tcPr marL="68580" marR="68580" marT="0" marB="0"/>
                </a:tc>
                <a:tc>
                  <a:txBody>
                    <a:bodyPr/>
                    <a:lstStyle/>
                    <a:p>
                      <a:pPr marL="0" marR="0" algn="l" rtl="0">
                        <a:lnSpc>
                          <a:spcPct val="100000"/>
                        </a:lnSpc>
                        <a:spcBef>
                          <a:spcPts val="0"/>
                        </a:spcBef>
                        <a:spcAft>
                          <a:spcPts val="0"/>
                        </a:spcAft>
                      </a:pPr>
                      <a:r>
                        <a:rPr lang="en-US" sz="2000" b="1" dirty="0">
                          <a:solidFill>
                            <a:srgbClr val="C00000"/>
                          </a:solidFill>
                          <a:latin typeface="+mn-lt"/>
                          <a:ea typeface="Calibri"/>
                          <a:cs typeface="Arial"/>
                        </a:rPr>
                        <a:t> cure diseases</a:t>
                      </a:r>
                    </a:p>
                    <a:p>
                      <a:pPr marL="0" marR="0" algn="l" rtl="0">
                        <a:lnSpc>
                          <a:spcPct val="100000"/>
                        </a:lnSpc>
                        <a:spcBef>
                          <a:spcPts val="0"/>
                        </a:spcBef>
                        <a:spcAft>
                          <a:spcPts val="0"/>
                        </a:spcAft>
                      </a:pPr>
                      <a:endParaRPr lang="en-US" sz="2000" b="1" dirty="0">
                        <a:solidFill>
                          <a:srgbClr val="C00000"/>
                        </a:solidFill>
                        <a:latin typeface="+mn-lt"/>
                        <a:ea typeface="Calibri"/>
                        <a:cs typeface="Arial"/>
                      </a:endParaRPr>
                    </a:p>
                  </a:txBody>
                  <a:tcPr marL="68580" marR="68580" marT="0" marB="0"/>
                </a:tc>
                <a:extLst>
                  <a:ext uri="{0D108BD9-81ED-4DB2-BD59-A6C34878D82A}">
                    <a16:rowId xmlns:a16="http://schemas.microsoft.com/office/drawing/2014/main" val="10001"/>
                  </a:ext>
                </a:extLst>
              </a:tr>
              <a:tr h="947821">
                <a:tc>
                  <a:txBody>
                    <a:bodyPr/>
                    <a:lstStyle/>
                    <a:p>
                      <a:pPr marL="0" marR="0" algn="just" rtl="0">
                        <a:lnSpc>
                          <a:spcPct val="150000"/>
                        </a:lnSpc>
                        <a:spcBef>
                          <a:spcPts val="0"/>
                        </a:spcBef>
                        <a:spcAft>
                          <a:spcPts val="0"/>
                        </a:spcAft>
                      </a:pPr>
                      <a:r>
                        <a:rPr lang="en-US" sz="2000" b="1" dirty="0">
                          <a:effectLst>
                            <a:outerShdw blurRad="38100" dist="38100" dir="2700000" algn="tl">
                              <a:srgbClr val="000000">
                                <a:alpha val="43137"/>
                              </a:srgbClr>
                            </a:outerShdw>
                          </a:effectLst>
                          <a:latin typeface="+mn-lt"/>
                          <a:ea typeface="Calibri"/>
                          <a:cs typeface="Arial"/>
                        </a:rPr>
                        <a:t>Customers</a:t>
                      </a:r>
                    </a:p>
                    <a:p>
                      <a:pPr marL="0" marR="0" algn="just" rtl="0">
                        <a:lnSpc>
                          <a:spcPct val="150000"/>
                        </a:lnSpc>
                        <a:spcBef>
                          <a:spcPts val="0"/>
                        </a:spcBef>
                        <a:spcAft>
                          <a:spcPts val="0"/>
                        </a:spcAft>
                      </a:pPr>
                      <a:endParaRPr lang="en-US" sz="2000" b="1" dirty="0">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All community</a:t>
                      </a:r>
                    </a:p>
                    <a:p>
                      <a:pPr marL="0" marR="0" algn="l" rtl="0">
                        <a:lnSpc>
                          <a:spcPct val="100000"/>
                        </a:lnSpc>
                        <a:spcBef>
                          <a:spcPts val="0"/>
                        </a:spcBef>
                        <a:spcAft>
                          <a:spcPts val="0"/>
                        </a:spcAft>
                      </a:pPr>
                      <a:r>
                        <a:rPr lang="en-US" sz="2000" b="1" dirty="0">
                          <a:latin typeface="+mn-lt"/>
                          <a:ea typeface="Calibri"/>
                          <a:cs typeface="Arial"/>
                        </a:rPr>
                        <a:t>(healthy and diseased)</a:t>
                      </a: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Individuals</a:t>
                      </a:r>
                    </a:p>
                    <a:p>
                      <a:pPr marL="0" marR="0" algn="l" rtl="0">
                        <a:lnSpc>
                          <a:spcPct val="100000"/>
                        </a:lnSpc>
                        <a:spcBef>
                          <a:spcPts val="0"/>
                        </a:spcBef>
                        <a:spcAft>
                          <a:spcPts val="0"/>
                        </a:spcAft>
                      </a:pPr>
                      <a:r>
                        <a:rPr lang="en-US" sz="2000" b="1" dirty="0">
                          <a:latin typeface="+mn-lt"/>
                          <a:ea typeface="Calibri"/>
                          <a:cs typeface="Arial"/>
                        </a:rPr>
                        <a:t>(diseased only)</a:t>
                      </a:r>
                    </a:p>
                  </a:txBody>
                  <a:tcPr marL="68580" marR="68580" marT="0" marB="0"/>
                </a:tc>
                <a:extLst>
                  <a:ext uri="{0D108BD9-81ED-4DB2-BD59-A6C34878D82A}">
                    <a16:rowId xmlns:a16="http://schemas.microsoft.com/office/drawing/2014/main" val="10002"/>
                  </a:ext>
                </a:extLst>
              </a:tr>
              <a:tr h="1085925">
                <a:tc>
                  <a:txBody>
                    <a:bodyPr/>
                    <a:lstStyle/>
                    <a:p>
                      <a:pPr marL="0" marR="0" algn="just" rtl="0">
                        <a:lnSpc>
                          <a:spcPct val="150000"/>
                        </a:lnSpc>
                        <a:spcBef>
                          <a:spcPts val="0"/>
                        </a:spcBef>
                        <a:spcAft>
                          <a:spcPts val="0"/>
                        </a:spcAft>
                      </a:pPr>
                      <a:r>
                        <a:rPr lang="en-US" sz="2000" b="1" dirty="0">
                          <a:solidFill>
                            <a:srgbClr val="0070C0"/>
                          </a:solidFill>
                          <a:effectLst>
                            <a:outerShdw blurRad="38100" dist="38100" dir="2700000" algn="tl">
                              <a:srgbClr val="000000">
                                <a:alpha val="43137"/>
                              </a:srgbClr>
                            </a:outerShdw>
                          </a:effectLst>
                          <a:latin typeface="+mn-lt"/>
                          <a:ea typeface="Calibri"/>
                          <a:cs typeface="Arial"/>
                        </a:rPr>
                        <a:t>Methods of diagnosis</a:t>
                      </a:r>
                    </a:p>
                  </a:txBody>
                  <a:tcPr marL="68580" marR="68580" marT="0" marB="0"/>
                </a:tc>
                <a:tc>
                  <a:txBody>
                    <a:bodyPr/>
                    <a:lstStyle/>
                    <a:p>
                      <a:pPr marL="0" marR="0" algn="l" rtl="0">
                        <a:lnSpc>
                          <a:spcPct val="100000"/>
                        </a:lnSpc>
                        <a:spcBef>
                          <a:spcPts val="0"/>
                        </a:spcBef>
                        <a:spcAft>
                          <a:spcPts val="0"/>
                        </a:spcAft>
                      </a:pPr>
                      <a:r>
                        <a:rPr lang="en-US" sz="2000" b="1" dirty="0">
                          <a:solidFill>
                            <a:srgbClr val="0070C0"/>
                          </a:solidFill>
                          <a:latin typeface="+mn-lt"/>
                          <a:ea typeface="Calibri"/>
                          <a:cs typeface="Arial"/>
                        </a:rPr>
                        <a:t>Demographics</a:t>
                      </a:r>
                    </a:p>
                    <a:p>
                      <a:pPr marL="0" marR="0" algn="l" rtl="0">
                        <a:lnSpc>
                          <a:spcPct val="100000"/>
                        </a:lnSpc>
                        <a:spcBef>
                          <a:spcPts val="0"/>
                        </a:spcBef>
                        <a:spcAft>
                          <a:spcPts val="0"/>
                        </a:spcAft>
                      </a:pPr>
                      <a:r>
                        <a:rPr lang="en-US" sz="2000" b="1" dirty="0">
                          <a:solidFill>
                            <a:srgbClr val="0070C0"/>
                          </a:solidFill>
                          <a:latin typeface="+mn-lt"/>
                          <a:ea typeface="Calibri"/>
                          <a:cs typeface="Arial"/>
                        </a:rPr>
                        <a:t>Vital statistics</a:t>
                      </a:r>
                    </a:p>
                    <a:p>
                      <a:pPr marL="0" marR="0" algn="l" rtl="0">
                        <a:lnSpc>
                          <a:spcPct val="100000"/>
                        </a:lnSpc>
                        <a:spcBef>
                          <a:spcPts val="0"/>
                        </a:spcBef>
                        <a:spcAft>
                          <a:spcPts val="0"/>
                        </a:spcAft>
                      </a:pPr>
                      <a:r>
                        <a:rPr lang="en-US" sz="2000" b="1" dirty="0">
                          <a:solidFill>
                            <a:srgbClr val="0070C0"/>
                          </a:solidFill>
                          <a:latin typeface="+mn-lt"/>
                          <a:ea typeface="Calibri"/>
                          <a:cs typeface="Arial"/>
                        </a:rPr>
                        <a:t>Epidemiology</a:t>
                      </a:r>
                    </a:p>
                    <a:p>
                      <a:pPr marL="0" marR="0" algn="l" rtl="0">
                        <a:lnSpc>
                          <a:spcPct val="100000"/>
                        </a:lnSpc>
                        <a:spcBef>
                          <a:spcPts val="0"/>
                        </a:spcBef>
                        <a:spcAft>
                          <a:spcPts val="0"/>
                        </a:spcAft>
                      </a:pPr>
                      <a:endParaRPr lang="en-US" sz="2000" b="1" dirty="0">
                        <a:solidFill>
                          <a:srgbClr val="0070C0"/>
                        </a:solidFill>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2000" b="1" dirty="0">
                          <a:solidFill>
                            <a:srgbClr val="0070C0"/>
                          </a:solidFill>
                          <a:latin typeface="+mn-lt"/>
                          <a:ea typeface="Calibri"/>
                          <a:cs typeface="Arial"/>
                        </a:rPr>
                        <a:t>Individual</a:t>
                      </a:r>
                      <a:r>
                        <a:rPr lang="en-US" sz="2000" b="1" baseline="0" dirty="0">
                          <a:solidFill>
                            <a:srgbClr val="0070C0"/>
                          </a:solidFill>
                          <a:latin typeface="+mn-lt"/>
                          <a:ea typeface="Calibri"/>
                          <a:cs typeface="Arial"/>
                        </a:rPr>
                        <a:t> data: </a:t>
                      </a:r>
                      <a:r>
                        <a:rPr lang="en-US" sz="2000" b="1" dirty="0">
                          <a:solidFill>
                            <a:srgbClr val="0070C0"/>
                          </a:solidFill>
                          <a:latin typeface="+mn-lt"/>
                          <a:ea typeface="Calibri"/>
                          <a:cs typeface="Arial"/>
                        </a:rPr>
                        <a:t>History, clinical exam, laboratory investigations</a:t>
                      </a:r>
                    </a:p>
                  </a:txBody>
                  <a:tcPr marL="68580" marR="68580" marT="0" marB="0"/>
                </a:tc>
                <a:extLst>
                  <a:ext uri="{0D108BD9-81ED-4DB2-BD59-A6C34878D82A}">
                    <a16:rowId xmlns:a16="http://schemas.microsoft.com/office/drawing/2014/main" val="10003"/>
                  </a:ext>
                </a:extLst>
              </a:tr>
              <a:tr h="561670">
                <a:tc>
                  <a:txBody>
                    <a:bodyPr/>
                    <a:lstStyle/>
                    <a:p>
                      <a:pPr marL="0" marR="0" algn="just" rtl="0">
                        <a:lnSpc>
                          <a:spcPct val="150000"/>
                        </a:lnSpc>
                        <a:spcBef>
                          <a:spcPts val="0"/>
                        </a:spcBef>
                        <a:spcAft>
                          <a:spcPts val="0"/>
                        </a:spcAft>
                      </a:pPr>
                      <a:r>
                        <a:rPr lang="en-US" sz="2000" b="1" dirty="0">
                          <a:effectLst>
                            <a:outerShdw blurRad="38100" dist="38100" dir="2700000" algn="tl">
                              <a:srgbClr val="000000">
                                <a:alpha val="43137"/>
                              </a:srgbClr>
                            </a:outerShdw>
                          </a:effectLst>
                          <a:latin typeface="+mn-lt"/>
                          <a:ea typeface="Calibri"/>
                          <a:cs typeface="Arial"/>
                        </a:rPr>
                        <a:t>Management</a:t>
                      </a: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Community health programs</a:t>
                      </a:r>
                    </a:p>
                    <a:p>
                      <a:pPr marL="0" marR="0" algn="l" rtl="0">
                        <a:lnSpc>
                          <a:spcPct val="100000"/>
                        </a:lnSpc>
                        <a:spcBef>
                          <a:spcPts val="0"/>
                        </a:spcBef>
                        <a:spcAft>
                          <a:spcPts val="0"/>
                        </a:spcAft>
                      </a:pPr>
                      <a:endParaRPr lang="en-US" sz="2000" b="1" dirty="0">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Medical/surgical treatment</a:t>
                      </a:r>
                    </a:p>
                  </a:txBody>
                  <a:tcPr marL="68580" marR="68580" marT="0" marB="0"/>
                </a:tc>
                <a:extLst>
                  <a:ext uri="{0D108BD9-81ED-4DB2-BD59-A6C34878D82A}">
                    <a16:rowId xmlns:a16="http://schemas.microsoft.com/office/drawing/2014/main" val="10004"/>
                  </a:ext>
                </a:extLst>
              </a:tr>
              <a:tr h="842507">
                <a:tc>
                  <a:txBody>
                    <a:bodyPr/>
                    <a:lstStyle/>
                    <a:p>
                      <a:pPr marL="0" marR="0" algn="just" rtl="0">
                        <a:lnSpc>
                          <a:spcPct val="150000"/>
                        </a:lnSpc>
                        <a:spcBef>
                          <a:spcPts val="0"/>
                        </a:spcBef>
                        <a:spcAft>
                          <a:spcPts val="0"/>
                        </a:spcAft>
                      </a:pPr>
                      <a:r>
                        <a:rPr lang="en-US" sz="2000" b="1" dirty="0">
                          <a:solidFill>
                            <a:srgbClr val="0070C0"/>
                          </a:solidFill>
                          <a:effectLst>
                            <a:outerShdw blurRad="38100" dist="38100" dir="2700000" algn="tl">
                              <a:srgbClr val="000000">
                                <a:alpha val="43137"/>
                              </a:srgbClr>
                            </a:outerShdw>
                          </a:effectLst>
                          <a:latin typeface="+mn-lt"/>
                          <a:ea typeface="Calibri"/>
                          <a:cs typeface="Arial"/>
                        </a:rPr>
                        <a:t>Evaluation</a:t>
                      </a:r>
                    </a:p>
                  </a:txBody>
                  <a:tcPr marL="68580" marR="68580" marT="0" marB="0"/>
                </a:tc>
                <a:tc>
                  <a:txBody>
                    <a:bodyPr/>
                    <a:lstStyle/>
                    <a:p>
                      <a:pPr marL="0" marR="0" algn="l" rtl="0">
                        <a:lnSpc>
                          <a:spcPct val="100000"/>
                        </a:lnSpc>
                        <a:spcBef>
                          <a:spcPts val="0"/>
                        </a:spcBef>
                        <a:spcAft>
                          <a:spcPts val="0"/>
                        </a:spcAft>
                      </a:pPr>
                      <a:r>
                        <a:rPr lang="en-US" sz="2000" b="1" dirty="0">
                          <a:solidFill>
                            <a:srgbClr val="0070C0"/>
                          </a:solidFill>
                          <a:latin typeface="+mn-lt"/>
                          <a:ea typeface="Calibri"/>
                          <a:cs typeface="Arial"/>
                        </a:rPr>
                        <a:t>Assessment of health programs and health status of a community</a:t>
                      </a:r>
                    </a:p>
                  </a:txBody>
                  <a:tcPr marL="68580" marR="68580" marT="0" marB="0"/>
                </a:tc>
                <a:tc>
                  <a:txBody>
                    <a:bodyPr/>
                    <a:lstStyle/>
                    <a:p>
                      <a:pPr marL="0" marR="0" algn="l" rtl="0">
                        <a:lnSpc>
                          <a:spcPct val="100000"/>
                        </a:lnSpc>
                        <a:spcBef>
                          <a:spcPts val="0"/>
                        </a:spcBef>
                        <a:spcAft>
                          <a:spcPts val="0"/>
                        </a:spcAft>
                      </a:pPr>
                      <a:r>
                        <a:rPr lang="en-US" sz="2000" b="1" dirty="0">
                          <a:solidFill>
                            <a:srgbClr val="0070C0"/>
                          </a:solidFill>
                          <a:latin typeface="+mn-lt"/>
                          <a:ea typeface="Calibri"/>
                          <a:cs typeface="Arial"/>
                        </a:rPr>
                        <a:t>Follow up of patients</a:t>
                      </a:r>
                    </a:p>
                    <a:p>
                      <a:pPr marL="0" marR="0" algn="l" rtl="0">
                        <a:lnSpc>
                          <a:spcPct val="100000"/>
                        </a:lnSpc>
                        <a:spcBef>
                          <a:spcPts val="0"/>
                        </a:spcBef>
                        <a:spcAft>
                          <a:spcPts val="0"/>
                        </a:spcAft>
                      </a:pPr>
                      <a:endParaRPr lang="en-US" sz="2000" b="1" dirty="0">
                        <a:solidFill>
                          <a:srgbClr val="0070C0"/>
                        </a:solidFill>
                        <a:latin typeface="+mn-lt"/>
                        <a:ea typeface="Calibri"/>
                        <a:cs typeface="Arial"/>
                      </a:endParaRPr>
                    </a:p>
                    <a:p>
                      <a:pPr marL="0" marR="0" algn="l" rtl="0">
                        <a:lnSpc>
                          <a:spcPct val="100000"/>
                        </a:lnSpc>
                        <a:spcBef>
                          <a:spcPts val="0"/>
                        </a:spcBef>
                        <a:spcAft>
                          <a:spcPts val="0"/>
                        </a:spcAft>
                      </a:pPr>
                      <a:endParaRPr lang="en-US" sz="2000" b="1" dirty="0">
                        <a:solidFill>
                          <a:srgbClr val="0070C0"/>
                        </a:solidFill>
                        <a:latin typeface="+mn-lt"/>
                        <a:ea typeface="Calibri"/>
                        <a:cs typeface="Arial"/>
                      </a:endParaRPr>
                    </a:p>
                  </a:txBody>
                  <a:tcPr marL="68580" marR="68580" marT="0" marB="0"/>
                </a:tc>
                <a:extLst>
                  <a:ext uri="{0D108BD9-81ED-4DB2-BD59-A6C34878D82A}">
                    <a16:rowId xmlns:a16="http://schemas.microsoft.com/office/drawing/2014/main" val="10005"/>
                  </a:ext>
                </a:extLst>
              </a:tr>
              <a:tr h="842507">
                <a:tc>
                  <a:txBody>
                    <a:bodyPr/>
                    <a:lstStyle/>
                    <a:p>
                      <a:pPr marL="0" marR="0" algn="just" rtl="0">
                        <a:lnSpc>
                          <a:spcPct val="150000"/>
                        </a:lnSpc>
                        <a:spcBef>
                          <a:spcPts val="0"/>
                        </a:spcBef>
                        <a:spcAft>
                          <a:spcPts val="0"/>
                        </a:spcAft>
                      </a:pPr>
                      <a:r>
                        <a:rPr lang="en-US" sz="2000" b="1" dirty="0">
                          <a:effectLst>
                            <a:outerShdw blurRad="38100" dist="38100" dir="2700000" algn="tl">
                              <a:srgbClr val="000000">
                                <a:alpha val="43137"/>
                              </a:srgbClr>
                            </a:outerShdw>
                          </a:effectLst>
                          <a:latin typeface="+mn-lt"/>
                          <a:ea typeface="Calibri"/>
                          <a:cs typeface="Arial"/>
                        </a:rPr>
                        <a:t>Branches</a:t>
                      </a: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Epidemiology, environmental health, management, health services, statistics……</a:t>
                      </a:r>
                    </a:p>
                  </a:txBody>
                  <a:tcPr marL="68580" marR="68580" marT="0" marB="0"/>
                </a:tc>
                <a:tc>
                  <a:txBody>
                    <a:bodyPr/>
                    <a:lstStyle/>
                    <a:p>
                      <a:pPr marL="0" marR="0" algn="l" rtl="0">
                        <a:lnSpc>
                          <a:spcPct val="100000"/>
                        </a:lnSpc>
                        <a:spcBef>
                          <a:spcPts val="0"/>
                        </a:spcBef>
                        <a:spcAft>
                          <a:spcPts val="0"/>
                        </a:spcAft>
                      </a:pPr>
                      <a:r>
                        <a:rPr lang="en-US" sz="2000" b="1" dirty="0">
                          <a:latin typeface="+mn-lt"/>
                          <a:ea typeface="Calibri"/>
                          <a:cs typeface="Arial"/>
                        </a:rPr>
                        <a:t>Internal medicine, surgery, pediatrics, gynecology…</a:t>
                      </a:r>
                    </a:p>
                  </a:txBody>
                  <a:tcPr marL="68580" marR="68580" marT="0" marB="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801612" y="220136"/>
            <a:ext cx="10515600" cy="820208"/>
          </a:xfrm>
        </p:spPr>
        <p:txBody>
          <a:bodyPr>
            <a:normAutofit/>
          </a:bodyPr>
          <a:lstStyle/>
          <a:p>
            <a:pPr algn="ctr">
              <a:defRPr/>
            </a:pPr>
            <a:r>
              <a:rPr lang="en-US" sz="3600" b="1" u="sng" dirty="0">
                <a:solidFill>
                  <a:schemeClr val="accent1">
                    <a:lumMod val="75000"/>
                  </a:schemeClr>
                </a:solidFill>
              </a:rPr>
              <a:t>Clinical medicine Vs Public health</a:t>
            </a:r>
          </a:p>
        </p:txBody>
      </p:sp>
      <p:sp>
        <p:nvSpPr>
          <p:cNvPr id="5" name="Slide Number Placeholder 4"/>
          <p:cNvSpPr>
            <a:spLocks noGrp="1"/>
          </p:cNvSpPr>
          <p:nvPr>
            <p:ph type="sldNum" sz="quarter" idx="12"/>
          </p:nvPr>
        </p:nvSpPr>
        <p:spPr/>
        <p:txBody>
          <a:bodyPr/>
          <a:lstStyle/>
          <a:p>
            <a:fld id="{4F925D94-CA64-476B-81ED-3418A858162E}" type="slidenum">
              <a:rPr lang="en-US" smtClean="0"/>
              <a:pPr/>
              <a:t>18</a:t>
            </a:fld>
            <a:endParaRPr lang="en-US"/>
          </a:p>
        </p:txBody>
      </p:sp>
    </p:spTree>
    <p:extLst>
      <p:ext uri="{BB962C8B-B14F-4D97-AF65-F5344CB8AC3E}">
        <p14:creationId xmlns:p14="http://schemas.microsoft.com/office/powerpoint/2010/main" val="1072075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9049" y="1357299"/>
            <a:ext cx="6145213" cy="5364176"/>
          </a:xfrm>
        </p:spPr>
        <p:txBody>
          <a:bodyPr>
            <a:noAutofit/>
          </a:bodyPr>
          <a:lstStyle/>
          <a:p>
            <a:pPr marL="0" indent="0">
              <a:buNone/>
            </a:pPr>
            <a:r>
              <a:rPr lang="en-US" sz="2800" dirty="0">
                <a:latin typeface="+mj-lt"/>
              </a:rPr>
              <a:t>“The science and art of preventing disease, prolonging life, and promoting health through the </a:t>
            </a:r>
            <a:r>
              <a:rPr lang="en-GB" sz="2800" dirty="0">
                <a:latin typeface="+mj-lt"/>
              </a:rPr>
              <a:t>organised</a:t>
            </a:r>
            <a:r>
              <a:rPr lang="en-US" sz="2800" dirty="0">
                <a:latin typeface="+mj-lt"/>
              </a:rPr>
              <a:t> efforts and informed choices of society, organizations, public and private communities, and individuals.”</a:t>
            </a:r>
          </a:p>
          <a:p>
            <a:pPr marL="0" indent="0" algn="r">
              <a:buNone/>
            </a:pPr>
            <a:r>
              <a:rPr lang="en-US" dirty="0">
                <a:solidFill>
                  <a:srgbClr val="0039A6"/>
                </a:solidFill>
                <a:latin typeface="Century Gothic" panose="020B0502020202020204" pitchFamily="34" charset="0"/>
              </a:rPr>
              <a:t>—CEA Winslow</a:t>
            </a:r>
          </a:p>
        </p:txBody>
      </p:sp>
      <p:sp>
        <p:nvSpPr>
          <p:cNvPr id="10" name="TextBox 9"/>
          <p:cNvSpPr txBox="1"/>
          <p:nvPr/>
        </p:nvSpPr>
        <p:spPr>
          <a:xfrm>
            <a:off x="2013717" y="541742"/>
            <a:ext cx="8197082"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Public Health Defined</a:t>
            </a:r>
          </a:p>
        </p:txBody>
      </p:sp>
      <p:cxnSp>
        <p:nvCxnSpPr>
          <p:cNvPr id="9" name="Straight Connector 8"/>
          <p:cNvCxnSpPr/>
          <p:nvPr/>
        </p:nvCxnSpPr>
        <p:spPr>
          <a:xfrm>
            <a:off x="2079659"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6232368"/>
            <a:ext cx="7787640" cy="246221"/>
          </a:xfrm>
          <a:prstGeom prst="rect">
            <a:avLst/>
          </a:prstGeom>
          <a:noFill/>
        </p:spPr>
        <p:txBody>
          <a:bodyPr wrap="square" rtlCol="0">
            <a:spAutoFit/>
          </a:bodyPr>
          <a:lstStyle/>
          <a:p>
            <a:r>
              <a:rPr lang="en-US" sz="1000" dirty="0">
                <a:latin typeface="Arial" pitchFamily="34" charset="0"/>
                <a:cs typeface="Arial" pitchFamily="34" charset="0"/>
              </a:rPr>
              <a:t>Winslow CEA. The untilled field of public health. Mod Med 1920;2:183–91.</a:t>
            </a:r>
          </a:p>
        </p:txBody>
      </p:sp>
      <p:pic>
        <p:nvPicPr>
          <p:cNvPr id="47106" name="Picture 2" descr="https://news.yale.edu/sites/default/files/d6_files/imce/Winslow720.jpg"/>
          <p:cNvPicPr>
            <a:picLocks noChangeAspect="1" noChangeArrowheads="1"/>
          </p:cNvPicPr>
          <p:nvPr/>
        </p:nvPicPr>
        <p:blipFill>
          <a:blip r:embed="rId3" cstate="print"/>
          <a:srcRect/>
          <a:stretch>
            <a:fillRect/>
          </a:stretch>
        </p:blipFill>
        <p:spPr bwMode="auto">
          <a:xfrm>
            <a:off x="2166910" y="1785926"/>
            <a:ext cx="2782716" cy="2928958"/>
          </a:xfrm>
          <a:prstGeom prst="rect">
            <a:avLst/>
          </a:prstGeom>
          <a:noFill/>
        </p:spPr>
      </p:pic>
      <p:sp>
        <p:nvSpPr>
          <p:cNvPr id="13" name="Slide Number Placeholder 12"/>
          <p:cNvSpPr>
            <a:spLocks noGrp="1"/>
          </p:cNvSpPr>
          <p:nvPr>
            <p:ph type="sldNum" sz="quarter" idx="12"/>
          </p:nvPr>
        </p:nvSpPr>
        <p:spPr/>
        <p:txBody>
          <a:bodyPr/>
          <a:lstStyle/>
          <a:p>
            <a:fld id="{4F925D94-CA64-476B-81ED-3418A858162E}" type="slidenum">
              <a:rPr lang="en-US" smtClean="0"/>
              <a:pPr/>
              <a:t>19</a:t>
            </a:fld>
            <a:endParaRPr lang="en-US"/>
          </a:p>
        </p:txBody>
      </p:sp>
      <p:sp>
        <p:nvSpPr>
          <p:cNvPr id="2" name="TextBox 1"/>
          <p:cNvSpPr txBox="1"/>
          <p:nvPr/>
        </p:nvSpPr>
        <p:spPr>
          <a:xfrm>
            <a:off x="9854523" y="5446852"/>
            <a:ext cx="1827808" cy="461665"/>
          </a:xfrm>
          <a:prstGeom prst="rect">
            <a:avLst/>
          </a:prstGeom>
          <a:noFill/>
        </p:spPr>
        <p:txBody>
          <a:bodyPr wrap="none" rtlCol="0">
            <a:spAutoFit/>
          </a:bodyPr>
          <a:lstStyle>
            <a:defPPr>
              <a:defRPr lang="en-US"/>
            </a:defPPr>
            <a:lvl1pPr>
              <a:defRPr sz="2400"/>
            </a:lvl1pPr>
          </a:lstStyle>
          <a:p>
            <a:r>
              <a:rPr lang="en-GB" b="1" dirty="0">
                <a:solidFill>
                  <a:srgbClr val="FF0000"/>
                </a:solidFill>
              </a:rPr>
              <a:t>PROTECTION</a:t>
            </a:r>
            <a:endParaRPr lang="en-US" b="1" dirty="0">
              <a:solidFill>
                <a:srgbClr val="FF0000"/>
              </a:solidFill>
            </a:endParaRPr>
          </a:p>
        </p:txBody>
      </p:sp>
      <p:sp>
        <p:nvSpPr>
          <p:cNvPr id="4" name="TextBox 3"/>
          <p:cNvSpPr txBox="1"/>
          <p:nvPr/>
        </p:nvSpPr>
        <p:spPr>
          <a:xfrm>
            <a:off x="6445770" y="5446852"/>
            <a:ext cx="1851789" cy="461665"/>
          </a:xfrm>
          <a:prstGeom prst="rect">
            <a:avLst/>
          </a:prstGeom>
          <a:noFill/>
        </p:spPr>
        <p:txBody>
          <a:bodyPr wrap="none" rtlCol="0">
            <a:spAutoFit/>
          </a:bodyPr>
          <a:lstStyle>
            <a:defPPr>
              <a:defRPr lang="en-US"/>
            </a:defPPr>
            <a:lvl1pPr>
              <a:defRPr sz="2400" b="1">
                <a:solidFill>
                  <a:srgbClr val="FF0000"/>
                </a:solidFill>
              </a:defRPr>
            </a:lvl1pPr>
          </a:lstStyle>
          <a:p>
            <a:r>
              <a:rPr lang="en-GB" dirty="0"/>
              <a:t>PREVENTION</a:t>
            </a:r>
            <a:endParaRPr lang="en-US" dirty="0"/>
          </a:p>
        </p:txBody>
      </p:sp>
      <p:sp>
        <p:nvSpPr>
          <p:cNvPr id="5" name="TextBox 4"/>
          <p:cNvSpPr txBox="1"/>
          <p:nvPr/>
        </p:nvSpPr>
        <p:spPr>
          <a:xfrm>
            <a:off x="8228929" y="6033586"/>
            <a:ext cx="1842043" cy="461665"/>
          </a:xfrm>
          <a:prstGeom prst="rect">
            <a:avLst/>
          </a:prstGeom>
          <a:noFill/>
        </p:spPr>
        <p:txBody>
          <a:bodyPr wrap="none" rtlCol="0">
            <a:spAutoFit/>
          </a:bodyPr>
          <a:lstStyle/>
          <a:p>
            <a:r>
              <a:rPr lang="en-GB" sz="2400" b="1" dirty="0">
                <a:solidFill>
                  <a:srgbClr val="FF0000"/>
                </a:solidFill>
              </a:rPr>
              <a:t>PROMOTION</a:t>
            </a:r>
            <a:endParaRPr lang="en-US" sz="2400" b="1" dirty="0">
              <a:solidFill>
                <a:srgbClr val="FF0000"/>
              </a:solidFill>
            </a:endParaRPr>
          </a:p>
        </p:txBody>
      </p:sp>
    </p:spTree>
    <p:extLst>
      <p:ext uri="{BB962C8B-B14F-4D97-AF65-F5344CB8AC3E}">
        <p14:creationId xmlns:p14="http://schemas.microsoft.com/office/powerpoint/2010/main" val="34662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8694486" y="2662224"/>
            <a:ext cx="3497515" cy="1200329"/>
          </a:xfrm>
          <a:prstGeom prst="rect">
            <a:avLst/>
          </a:prstGeom>
        </p:spPr>
        <p:txBody>
          <a:bodyPr wrap="square">
            <a:spAutoFit/>
          </a:bodyPr>
          <a:lstStyle/>
          <a:p>
            <a:r>
              <a:rPr lang="en-US" sz="2400" b="1" dirty="0">
                <a:solidFill>
                  <a:srgbClr val="FF0000"/>
                </a:solidFill>
              </a:rPr>
              <a:t>Course title: </a:t>
            </a:r>
            <a:r>
              <a:rPr lang="en-US" sz="2400" dirty="0">
                <a:solidFill>
                  <a:srgbClr val="FF0000"/>
                </a:solidFill>
              </a:rPr>
              <a:t>Public health </a:t>
            </a:r>
            <a:br>
              <a:rPr lang="en-US" sz="2400" dirty="0">
                <a:solidFill>
                  <a:srgbClr val="FF0000"/>
                </a:solidFill>
              </a:rPr>
            </a:br>
            <a:r>
              <a:rPr lang="en-US" sz="2400" b="1" dirty="0">
                <a:solidFill>
                  <a:srgbClr val="FF0000"/>
                </a:solidFill>
              </a:rPr>
              <a:t>Course code: </a:t>
            </a:r>
            <a:r>
              <a:rPr lang="en-US" sz="2400" dirty="0">
                <a:solidFill>
                  <a:srgbClr val="FF0000"/>
                </a:solidFill>
              </a:rPr>
              <a:t>1506202</a:t>
            </a:r>
          </a:p>
          <a:p>
            <a:pPr>
              <a:buFont typeface="Wingdings" pitchFamily="2" charset="2"/>
              <a:buNone/>
            </a:pPr>
            <a:r>
              <a:rPr lang="en-US" sz="2400" b="1" dirty="0">
                <a:solidFill>
                  <a:srgbClr val="FF0000"/>
                </a:solidFill>
              </a:rPr>
              <a:t>Credit hours: </a:t>
            </a:r>
            <a:r>
              <a:rPr lang="en-US" sz="2400" dirty="0">
                <a:solidFill>
                  <a:srgbClr val="FF0000"/>
                </a:solidFill>
              </a:rPr>
              <a:t>2 hours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65689"/>
            <a:ext cx="8694486" cy="5188645"/>
          </a:xfrm>
        </p:spPr>
      </p:pic>
    </p:spTree>
    <p:extLst>
      <p:ext uri="{BB962C8B-B14F-4D97-AF65-F5344CB8AC3E}">
        <p14:creationId xmlns:p14="http://schemas.microsoft.com/office/powerpoint/2010/main" val="158718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7618"/>
          </a:xfrm>
        </p:spPr>
        <p:txBody>
          <a:bodyPr>
            <a:normAutofit fontScale="90000"/>
          </a:bodyPr>
          <a:lstStyle/>
          <a:p>
            <a:r>
              <a:rPr lang="en-US" b="1" dirty="0"/>
              <a:t>Jordan Life Expectancy 1950-2022</a:t>
            </a:r>
            <a:br>
              <a:rPr lang="en-US" b="1" dirty="0"/>
            </a:b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880131" y="6311900"/>
            <a:ext cx="3137141" cy="369332"/>
          </a:xfrm>
          <a:prstGeom prst="rect">
            <a:avLst/>
          </a:prstGeom>
          <a:noFill/>
        </p:spPr>
        <p:txBody>
          <a:bodyPr wrap="none" rtlCol="0">
            <a:spAutoFit/>
          </a:bodyPr>
          <a:lstStyle/>
          <a:p>
            <a:r>
              <a:rPr lang="en-US" dirty="0" smtClean="0"/>
              <a:t>Source: www.macrotrends.net</a:t>
            </a:r>
            <a:endParaRPr lang="en-US" dirty="0"/>
          </a:p>
        </p:txBody>
      </p:sp>
      <p:pic>
        <p:nvPicPr>
          <p:cNvPr id="5" name="Picture 4"/>
          <p:cNvPicPr>
            <a:picLocks noChangeAspect="1"/>
          </p:cNvPicPr>
          <p:nvPr/>
        </p:nvPicPr>
        <p:blipFill rotWithShape="1">
          <a:blip r:embed="rId2"/>
          <a:srcRect l="3147" t="24156" r="26574" b="26439"/>
          <a:stretch/>
        </p:blipFill>
        <p:spPr>
          <a:xfrm>
            <a:off x="162480" y="1262744"/>
            <a:ext cx="11854792" cy="4685465"/>
          </a:xfrm>
          <a:prstGeom prst="rect">
            <a:avLst/>
          </a:prstGeom>
        </p:spPr>
      </p:pic>
      <p:sp>
        <p:nvSpPr>
          <p:cNvPr id="6" name="TextBox 5"/>
          <p:cNvSpPr txBox="1"/>
          <p:nvPr/>
        </p:nvSpPr>
        <p:spPr>
          <a:xfrm rot="20337387">
            <a:off x="7779895" y="687702"/>
            <a:ext cx="3782574" cy="369332"/>
          </a:xfrm>
          <a:prstGeom prst="rect">
            <a:avLst/>
          </a:prstGeom>
          <a:noFill/>
        </p:spPr>
        <p:txBody>
          <a:bodyPr wrap="none" rtlCol="0">
            <a:spAutoFit/>
          </a:bodyPr>
          <a:lstStyle/>
          <a:p>
            <a:r>
              <a:rPr lang="en-GB" b="1" dirty="0" smtClean="0">
                <a:solidFill>
                  <a:srgbClr val="FF0000"/>
                </a:solidFill>
              </a:rPr>
              <a:t>Improving the health of a population!</a:t>
            </a:r>
            <a:endParaRPr lang="en-US" b="1" dirty="0">
              <a:solidFill>
                <a:srgbClr val="FF0000"/>
              </a:solidFill>
            </a:endParaRPr>
          </a:p>
        </p:txBody>
      </p:sp>
    </p:spTree>
    <p:extLst>
      <p:ext uri="{BB962C8B-B14F-4D97-AF65-F5344CB8AC3E}">
        <p14:creationId xmlns:p14="http://schemas.microsoft.com/office/powerpoint/2010/main" val="1580595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8532"/>
            <a:ext cx="10659532" cy="4967817"/>
          </a:xfrm>
          <a:solidFill>
            <a:schemeClr val="tx2">
              <a:lumMod val="20000"/>
              <a:lumOff val="80000"/>
            </a:schemeClr>
          </a:solidFill>
        </p:spPr>
        <p:txBody>
          <a:bodyPr>
            <a:normAutofit fontScale="92500" lnSpcReduction="10000"/>
          </a:bodyPr>
          <a:lstStyle/>
          <a:p>
            <a:r>
              <a:rPr lang="en-GB" dirty="0"/>
              <a:t>The history of public health goes back to almost as long as history of civilization.</a:t>
            </a:r>
            <a:endParaRPr lang="en-GB" b="1" dirty="0"/>
          </a:p>
          <a:p>
            <a:r>
              <a:rPr lang="en-GB" b="1" dirty="0"/>
              <a:t>1800s-1900s</a:t>
            </a:r>
            <a:r>
              <a:rPr lang="en-GB" dirty="0"/>
              <a:t>: The Industrial Revolution--population growth—Insanitary conditions—infectious diseases—emergence of epidemics such as cholera--low life expectancy-- key element in the emergence of the </a:t>
            </a:r>
            <a:r>
              <a:rPr lang="en-GB" b="1" dirty="0"/>
              <a:t>Great Sanitary Awakening.</a:t>
            </a:r>
            <a:endParaRPr lang="en-GB" dirty="0"/>
          </a:p>
          <a:p>
            <a:r>
              <a:rPr lang="en-GB" dirty="0"/>
              <a:t>Edwin Chadwick: Public Health Act 1848-</a:t>
            </a:r>
          </a:p>
          <a:p>
            <a:r>
              <a:rPr lang="en-GB" dirty="0" err="1"/>
              <a:t>Dr.</a:t>
            </a:r>
            <a:r>
              <a:rPr lang="en-GB" dirty="0"/>
              <a:t> John Snow: The outbreak of cholera epidemic 1854 (The Broad Street pump)</a:t>
            </a:r>
          </a:p>
          <a:p>
            <a:r>
              <a:rPr lang="en-GB" dirty="0"/>
              <a:t>Louis Pasteur (The germ theory) 1864 .</a:t>
            </a:r>
          </a:p>
          <a:p>
            <a:r>
              <a:rPr lang="en-GB" dirty="0"/>
              <a:t>The beginning of the modern public health movement.</a:t>
            </a:r>
          </a:p>
          <a:p>
            <a:pPr algn="ctr"/>
            <a:r>
              <a:rPr lang="en-GB" b="1" dirty="0">
                <a:solidFill>
                  <a:schemeClr val="accent2"/>
                </a:solidFill>
              </a:rPr>
              <a:t>Early public health work focused on the prevention of infectious diseases. </a:t>
            </a:r>
          </a:p>
        </p:txBody>
      </p:sp>
      <p:sp>
        <p:nvSpPr>
          <p:cNvPr id="3" name="Title 2"/>
          <p:cNvSpPr>
            <a:spLocks noGrp="1"/>
          </p:cNvSpPr>
          <p:nvPr>
            <p:ph type="title"/>
          </p:nvPr>
        </p:nvSpPr>
        <p:spPr>
          <a:xfrm>
            <a:off x="838201" y="274638"/>
            <a:ext cx="10659532" cy="741362"/>
          </a:xfrm>
        </p:spPr>
        <p:txBody>
          <a:bodyPr>
            <a:normAutofit fontScale="90000"/>
          </a:bodyPr>
          <a:lstStyle/>
          <a:p>
            <a:r>
              <a:rPr lang="en-GB" dirty="0"/>
              <a:t>The Historical Development of Modern Public Health</a:t>
            </a:r>
          </a:p>
        </p:txBody>
      </p:sp>
      <p:sp>
        <p:nvSpPr>
          <p:cNvPr id="6" name="Slide Number Placeholder 5"/>
          <p:cNvSpPr>
            <a:spLocks noGrp="1"/>
          </p:cNvSpPr>
          <p:nvPr>
            <p:ph type="sldNum" sz="quarter" idx="12"/>
          </p:nvPr>
        </p:nvSpPr>
        <p:spPr/>
        <p:txBody>
          <a:bodyPr/>
          <a:lstStyle/>
          <a:p>
            <a:fld id="{4F925D94-CA64-476B-81ED-3418A858162E}" type="slidenum">
              <a:rPr lang="en-US" smtClean="0"/>
              <a:pPr/>
              <a:t>21</a:t>
            </a:fld>
            <a:endParaRPr lang="en-US"/>
          </a:p>
        </p:txBody>
      </p:sp>
    </p:spTree>
    <p:extLst>
      <p:ext uri="{BB962C8B-B14F-4D97-AF65-F5344CB8AC3E}">
        <p14:creationId xmlns:p14="http://schemas.microsoft.com/office/powerpoint/2010/main" val="36530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SColor_Points.png"/>
          <p:cNvPicPr>
            <a:picLocks noGrp="1" noChangeAspect="1"/>
          </p:cNvPicPr>
          <p:nvPr>
            <p:ph idx="1"/>
          </p:nvPr>
        </p:nvPicPr>
        <p:blipFill>
          <a:blip r:embed="rId2"/>
          <a:stretch>
            <a:fillRect/>
          </a:stretch>
        </p:blipFill>
        <p:spPr>
          <a:xfrm>
            <a:off x="654477" y="1254609"/>
            <a:ext cx="7787393" cy="5284303"/>
          </a:xfrm>
        </p:spPr>
      </p:pic>
      <p:sp>
        <p:nvSpPr>
          <p:cNvPr id="3" name="Slide Number Placeholder 2"/>
          <p:cNvSpPr>
            <a:spLocks noGrp="1"/>
          </p:cNvSpPr>
          <p:nvPr>
            <p:ph type="sldNum" sz="quarter" idx="12"/>
          </p:nvPr>
        </p:nvSpPr>
        <p:spPr/>
        <p:txBody>
          <a:bodyPr/>
          <a:lstStyle/>
          <a:p>
            <a:fld id="{4F925D94-CA64-476B-81ED-3418A858162E}" type="slidenum">
              <a:rPr lang="en-US" smtClean="0"/>
              <a:pPr/>
              <a:t>22</a:t>
            </a:fld>
            <a:endParaRPr lang="en-US"/>
          </a:p>
        </p:txBody>
      </p:sp>
      <p:sp>
        <p:nvSpPr>
          <p:cNvPr id="4" name="Title 3"/>
          <p:cNvSpPr>
            <a:spLocks noGrp="1"/>
          </p:cNvSpPr>
          <p:nvPr>
            <p:ph type="title"/>
          </p:nvPr>
        </p:nvSpPr>
        <p:spPr/>
        <p:txBody>
          <a:bodyPr/>
          <a:lstStyle/>
          <a:p>
            <a:r>
              <a:rPr lang="en-GB" dirty="0"/>
              <a:t>The Broad Street pump</a:t>
            </a:r>
          </a:p>
        </p:txBody>
      </p:sp>
      <p:pic>
        <p:nvPicPr>
          <p:cNvPr id="2" name="Picture 1"/>
          <p:cNvPicPr>
            <a:picLocks noChangeAspect="1"/>
          </p:cNvPicPr>
          <p:nvPr/>
        </p:nvPicPr>
        <p:blipFill>
          <a:blip r:embed="rId3"/>
          <a:stretch>
            <a:fillRect/>
          </a:stretch>
        </p:blipFill>
        <p:spPr>
          <a:xfrm>
            <a:off x="8733063" y="2251075"/>
            <a:ext cx="2857500" cy="4105275"/>
          </a:xfrm>
          <a:prstGeom prst="rect">
            <a:avLst/>
          </a:prstGeom>
        </p:spPr>
      </p:pic>
    </p:spTree>
    <p:extLst>
      <p:ext uri="{BB962C8B-B14F-4D97-AF65-F5344CB8AC3E}">
        <p14:creationId xmlns:p14="http://schemas.microsoft.com/office/powerpoint/2010/main" val="4060183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6">
              <a:lumMod val="20000"/>
              <a:lumOff val="80000"/>
            </a:schemeClr>
          </a:solidFill>
        </p:spPr>
        <p:txBody>
          <a:bodyPr>
            <a:normAutofit/>
          </a:bodyPr>
          <a:lstStyle/>
          <a:p>
            <a:pPr>
              <a:defRPr/>
            </a:pPr>
            <a:r>
              <a:rPr lang="en-US" dirty="0">
                <a:effectLst>
                  <a:outerShdw blurRad="38100" dist="38100" dir="2700000" algn="tl">
                    <a:srgbClr val="C0C0C0"/>
                  </a:outerShdw>
                </a:effectLst>
              </a:rPr>
              <a:t>    A new concept of disease etiology </a:t>
            </a:r>
            <a:r>
              <a:rPr lang="en-US" b="1" dirty="0">
                <a:effectLst>
                  <a:outerShdw blurRad="38100" dist="38100" dir="2700000" algn="tl">
                    <a:srgbClr val="C0C0C0"/>
                  </a:outerShdw>
                </a:effectLst>
              </a:rPr>
              <a:t>“multi-factorial</a:t>
            </a:r>
            <a:r>
              <a:rPr lang="en-US" dirty="0">
                <a:effectLst>
                  <a:outerShdw blurRad="38100" dist="38100" dir="2700000" algn="tl">
                    <a:srgbClr val="C0C0C0"/>
                  </a:outerShdw>
                </a:effectLst>
              </a:rPr>
              <a:t> causation” .</a:t>
            </a:r>
          </a:p>
          <a:p>
            <a:pPr marL="571500" indent="-571500">
              <a:defRPr/>
            </a:pPr>
            <a:r>
              <a:rPr lang="en-US" dirty="0">
                <a:effectLst>
                  <a:outerShdw blurRad="38100" dist="38100" dir="2700000" algn="tl">
                    <a:srgbClr val="C0C0C0"/>
                  </a:outerShdw>
                </a:effectLst>
              </a:rPr>
              <a:t>Modern life and risk factors-</a:t>
            </a:r>
            <a:r>
              <a:rPr lang="en-US" dirty="0" err="1">
                <a:effectLst>
                  <a:outerShdw blurRad="38100" dist="38100" dir="2700000" algn="tl">
                    <a:srgbClr val="C0C0C0"/>
                  </a:outerShdw>
                </a:effectLst>
              </a:rPr>
              <a:t>Globalisation</a:t>
            </a:r>
            <a:r>
              <a:rPr lang="en-US" dirty="0">
                <a:effectLst>
                  <a:outerShdw blurRad="38100" dist="38100" dir="2700000" algn="tl">
                    <a:srgbClr val="C0C0C0"/>
                  </a:outerShdw>
                </a:effectLst>
              </a:rPr>
              <a:t>.</a:t>
            </a:r>
          </a:p>
          <a:p>
            <a:pPr marL="0" indent="0" algn="l">
              <a:buNone/>
            </a:pPr>
            <a:r>
              <a:rPr lang="en-GB" sz="2800" b="0" i="0" u="none" strike="noStrike" baseline="0" dirty="0">
                <a:latin typeface="Palatino-Roman"/>
              </a:rPr>
              <a:t>Important features of modern public health include the following characteristic features:</a:t>
            </a:r>
          </a:p>
          <a:p>
            <a:pPr marL="0" indent="0" algn="l">
              <a:buNone/>
            </a:pPr>
            <a:r>
              <a:rPr lang="en-GB" sz="2800" b="0" i="0" u="none" strike="noStrike" baseline="0" dirty="0">
                <a:latin typeface="ZapfDingbats"/>
              </a:rPr>
              <a:t>■ </a:t>
            </a:r>
            <a:r>
              <a:rPr lang="en-GB" sz="2800" b="0" i="0" u="none" strike="noStrike" baseline="0" dirty="0" smtClean="0">
                <a:latin typeface="Palatino-Roman"/>
              </a:rPr>
              <a:t>Multidisciplinary</a:t>
            </a:r>
            <a:r>
              <a:rPr lang="en-GB" sz="2800" b="0" i="0" u="none" strike="noStrike" baseline="0" dirty="0">
                <a:latin typeface="Palatino-Roman"/>
              </a:rPr>
              <a:t>;</a:t>
            </a:r>
          </a:p>
          <a:p>
            <a:pPr marL="0" indent="0" algn="l">
              <a:buNone/>
            </a:pPr>
            <a:r>
              <a:rPr lang="en-GB" sz="2800" b="0" i="0" u="none" strike="noStrike" baseline="0" dirty="0">
                <a:latin typeface="ZapfDingbats"/>
              </a:rPr>
              <a:t>■ </a:t>
            </a:r>
            <a:r>
              <a:rPr lang="en-GB" sz="2800" b="0" i="0" u="none" strike="noStrike" baseline="0" dirty="0" err="1" smtClean="0">
                <a:latin typeface="Palatino-Roman"/>
              </a:rPr>
              <a:t>Multisectoral</a:t>
            </a:r>
            <a:r>
              <a:rPr lang="en-GB" sz="2800" b="0" i="0" u="none" strike="noStrike" baseline="0" dirty="0">
                <a:latin typeface="Palatino-Roman"/>
              </a:rPr>
              <a:t>;</a:t>
            </a:r>
          </a:p>
          <a:p>
            <a:pPr marL="0" indent="0">
              <a:buNone/>
            </a:pPr>
            <a:r>
              <a:rPr lang="en-GB" sz="2800" b="0" i="0" u="none" strike="noStrike" baseline="0" dirty="0">
                <a:latin typeface="ZapfDingbats"/>
              </a:rPr>
              <a:t>■ </a:t>
            </a:r>
            <a:r>
              <a:rPr lang="en-GB" sz="2800" b="0" i="0" u="none" strike="noStrike" baseline="0" dirty="0" smtClean="0">
                <a:latin typeface="Palatino-Roman"/>
              </a:rPr>
              <a:t>Evidence-based</a:t>
            </a:r>
            <a:r>
              <a:rPr lang="en-GB" sz="2800" b="0" i="0" u="none" strike="noStrike" baseline="0" dirty="0">
                <a:latin typeface="Palatino-Roman"/>
              </a:rPr>
              <a:t>;</a:t>
            </a:r>
          </a:p>
          <a:p>
            <a:pPr marL="0" indent="0" algn="l">
              <a:buNone/>
            </a:pPr>
            <a:r>
              <a:rPr lang="en-GB" sz="2800" b="0" i="0" u="none" strike="noStrike" baseline="0" dirty="0">
                <a:latin typeface="ZapfDingbats"/>
              </a:rPr>
              <a:t>■ </a:t>
            </a:r>
            <a:r>
              <a:rPr lang="en-GB" sz="2800" b="0" i="0" u="none" strike="noStrike" baseline="0" dirty="0" smtClean="0">
                <a:latin typeface="Palatino-Roman"/>
              </a:rPr>
              <a:t>Equity-oriented</a:t>
            </a:r>
            <a:r>
              <a:rPr lang="en-GB" sz="2800" b="0" i="0" u="none" strike="noStrike" baseline="0" dirty="0">
                <a:latin typeface="Palatino-Roman"/>
              </a:rPr>
              <a:t>.</a:t>
            </a:r>
            <a:endParaRPr lang="en-GB" dirty="0"/>
          </a:p>
          <a:p>
            <a:pPr marL="0" indent="0">
              <a:buNone/>
              <a:defRPr/>
            </a:pPr>
            <a:endParaRPr lang="en-US" dirty="0">
              <a:effectLst>
                <a:outerShdw blurRad="38100" dist="38100" dir="2700000" algn="tl">
                  <a:srgbClr val="C0C0C0"/>
                </a:outerShdw>
              </a:effectLst>
            </a:endParaRPr>
          </a:p>
          <a:p>
            <a:pPr marL="0" indent="0">
              <a:buNone/>
            </a:pPr>
            <a:endParaRPr lang="en-GB" dirty="0"/>
          </a:p>
        </p:txBody>
      </p:sp>
      <p:sp>
        <p:nvSpPr>
          <p:cNvPr id="3" name="Title 2"/>
          <p:cNvSpPr>
            <a:spLocks noGrp="1"/>
          </p:cNvSpPr>
          <p:nvPr>
            <p:ph type="title"/>
          </p:nvPr>
        </p:nvSpPr>
        <p:spPr/>
        <p:txBody>
          <a:bodyPr>
            <a:normAutofit/>
          </a:bodyPr>
          <a:lstStyle/>
          <a:p>
            <a:r>
              <a:rPr lang="en-GB" dirty="0"/>
              <a:t>The Historical Development of Modern Public Health</a:t>
            </a:r>
          </a:p>
        </p:txBody>
      </p:sp>
      <p:sp>
        <p:nvSpPr>
          <p:cNvPr id="4" name="Slide Number Placeholder 3"/>
          <p:cNvSpPr>
            <a:spLocks noGrp="1"/>
          </p:cNvSpPr>
          <p:nvPr>
            <p:ph type="sldNum" sz="quarter" idx="12"/>
          </p:nvPr>
        </p:nvSpPr>
        <p:spPr/>
        <p:txBody>
          <a:bodyPr/>
          <a:lstStyle/>
          <a:p>
            <a:fld id="{4F925D94-CA64-476B-81ED-3418A858162E}" type="slidenum">
              <a:rPr lang="en-US" smtClean="0"/>
              <a:pPr/>
              <a:t>23</a:t>
            </a:fld>
            <a:endParaRPr lang="en-US"/>
          </a:p>
        </p:txBody>
      </p:sp>
    </p:spTree>
    <p:extLst>
      <p:ext uri="{BB962C8B-B14F-4D97-AF65-F5344CB8AC3E}">
        <p14:creationId xmlns:p14="http://schemas.microsoft.com/office/powerpoint/2010/main" val="391938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GB" sz="6000" b="1" dirty="0">
                <a:solidFill>
                  <a:srgbClr val="FF0000"/>
                </a:solidFill>
                <a:effectLst>
                  <a:outerShdw blurRad="38100" dist="38100" dir="2700000" algn="tl">
                    <a:srgbClr val="000000">
                      <a:alpha val="43137"/>
                    </a:srgbClr>
                  </a:outerShdw>
                </a:effectLst>
              </a:rPr>
              <a:t>Prevention</a:t>
            </a:r>
            <a:br>
              <a:rPr lang="en-GB" sz="6000" b="1" dirty="0">
                <a:solidFill>
                  <a:srgbClr val="FF0000"/>
                </a:solidFill>
                <a:effectLst>
                  <a:outerShdw blurRad="38100" dist="38100" dir="2700000" algn="tl">
                    <a:srgbClr val="000000">
                      <a:alpha val="43137"/>
                    </a:srgbClr>
                  </a:outerShdw>
                </a:effectLst>
              </a:rPr>
            </a:br>
            <a:r>
              <a:rPr lang="en-GB" sz="6000" dirty="0"/>
              <a:t>There are </a:t>
            </a:r>
            <a:r>
              <a:rPr lang="en-GB" sz="6000" i="1" u="sng" dirty="0">
                <a:solidFill>
                  <a:srgbClr val="FF0000"/>
                </a:solidFill>
              </a:rPr>
              <a:t>three levels </a:t>
            </a:r>
            <a:r>
              <a:rPr lang="en-GB" sz="6000" dirty="0"/>
              <a:t>of prevention</a:t>
            </a:r>
            <a:endParaRPr lang="en-GB" sz="6000" b="1" dirty="0">
              <a:solidFill>
                <a:srgbClr val="FF0000"/>
              </a:solidFill>
              <a:effectLst>
                <a:outerShdw blurRad="38100" dist="38100" dir="2700000" algn="tl">
                  <a:srgbClr val="000000">
                    <a:alpha val="43137"/>
                  </a:srgbClr>
                </a:outerShdw>
              </a:effectLst>
            </a:endParaRPr>
          </a:p>
        </p:txBody>
      </p:sp>
      <p:sp>
        <p:nvSpPr>
          <p:cNvPr id="5" name="Content Placeholder 2">
            <a:extLst>
              <a:ext uri="{FF2B5EF4-FFF2-40B4-BE49-F238E27FC236}">
                <a16:creationId xmlns:a16="http://schemas.microsoft.com/office/drawing/2014/main" id="{8C96B352-C384-4A3F-939C-13D2A6B452B7}"/>
              </a:ext>
            </a:extLst>
          </p:cNvPr>
          <p:cNvSpPr txBox="1">
            <a:spLocks/>
          </p:cNvSpPr>
          <p:nvPr/>
        </p:nvSpPr>
        <p:spPr>
          <a:xfrm>
            <a:off x="838200" y="1325563"/>
            <a:ext cx="10515600" cy="4851400"/>
          </a:xfrm>
          <a:prstGeom prst="rect">
            <a:avLst/>
          </a:prstGeom>
          <a:solidFill>
            <a:srgbClr val="DFB9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FF0000"/>
                </a:solidFill>
                <a:latin typeface="GillSans"/>
              </a:rPr>
              <a:t>PRIMARY</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Target </a:t>
            </a:r>
            <a:r>
              <a:rPr lang="en-GB" sz="3600" i="1" dirty="0" smtClean="0">
                <a:latin typeface="Aharoni" panose="02010803020104030203" pitchFamily="2" charset="-79"/>
                <a:cs typeface="Aharoni" panose="02010803020104030203" pitchFamily="2" charset="-79"/>
              </a:rPr>
              <a:t>population </a:t>
            </a:r>
            <a:r>
              <a:rPr lang="en-GB" sz="3600" dirty="0" smtClean="0">
                <a:latin typeface="Aharoni" panose="02010803020104030203" pitchFamily="2" charset="-79"/>
                <a:cs typeface="Aharoni" panose="02010803020104030203" pitchFamily="2" charset="-79"/>
              </a:rPr>
              <a:t>: </a:t>
            </a:r>
            <a:r>
              <a:rPr lang="en-GB" sz="3600" dirty="0">
                <a:latin typeface="Aharoni" panose="02010803020104030203" pitchFamily="2" charset="-79"/>
                <a:cs typeface="Aharoni" panose="02010803020104030203" pitchFamily="2" charset="-79"/>
              </a:rPr>
              <a:t>entire population with special attention to healthy individuals</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Objective</a:t>
            </a:r>
            <a:r>
              <a:rPr lang="en-GB" sz="3600" dirty="0">
                <a:latin typeface="Aharoni" panose="02010803020104030203" pitchFamily="2" charset="-79"/>
                <a:cs typeface="Aharoni" panose="02010803020104030203" pitchFamily="2" charset="-79"/>
              </a:rPr>
              <a:t>: prevent onset of illness</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Methods</a:t>
            </a:r>
            <a:r>
              <a:rPr lang="en-GB" sz="3600" dirty="0">
                <a:latin typeface="Aharoni" panose="02010803020104030203" pitchFamily="2" charset="-79"/>
                <a:cs typeface="Aharoni" panose="02010803020104030203" pitchFamily="2" charset="-79"/>
              </a:rPr>
              <a:t>: education, immunization, nutrition,</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sanitation, etc.</a:t>
            </a:r>
          </a:p>
        </p:txBody>
      </p:sp>
    </p:spTree>
    <p:extLst>
      <p:ext uri="{BB962C8B-B14F-4D97-AF65-F5344CB8AC3E}">
        <p14:creationId xmlns:p14="http://schemas.microsoft.com/office/powerpoint/2010/main" val="2894193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chemeClr val="accent6">
              <a:lumMod val="20000"/>
              <a:lumOff val="80000"/>
            </a:schemeClr>
          </a:solidFill>
        </p:spPr>
        <p:txBody>
          <a:bodyPr>
            <a:normAutofit/>
          </a:bodyPr>
          <a:lstStyle/>
          <a:p>
            <a:pPr algn="ctr"/>
            <a:r>
              <a:rPr lang="en-GB" sz="6000" b="1" dirty="0">
                <a:solidFill>
                  <a:srgbClr val="FF0000"/>
                </a:solidFill>
                <a:effectLst>
                  <a:outerShdw blurRad="38100" dist="38100" dir="2700000" algn="tl">
                    <a:srgbClr val="000000">
                      <a:alpha val="43137"/>
                    </a:srgbClr>
                  </a:outerShdw>
                </a:effectLst>
              </a:rPr>
              <a:t>Prevention</a:t>
            </a:r>
          </a:p>
        </p:txBody>
      </p:sp>
      <p:sp>
        <p:nvSpPr>
          <p:cNvPr id="5" name="Content Placeholder 2">
            <a:extLst>
              <a:ext uri="{FF2B5EF4-FFF2-40B4-BE49-F238E27FC236}">
                <a16:creationId xmlns:a16="http://schemas.microsoft.com/office/drawing/2014/main" id="{8C96B352-C384-4A3F-939C-13D2A6B452B7}"/>
              </a:ext>
            </a:extLst>
          </p:cNvPr>
          <p:cNvSpPr txBox="1">
            <a:spLocks/>
          </p:cNvSpPr>
          <p:nvPr/>
        </p:nvSpPr>
        <p:spPr>
          <a:xfrm>
            <a:off x="838200" y="1325563"/>
            <a:ext cx="10515600" cy="4851400"/>
          </a:xfrm>
          <a:prstGeom prst="rect">
            <a:avLst/>
          </a:prstGeom>
          <a:solidFill>
            <a:srgbClr val="DFB9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400" b="1" i="0" u="none" strike="noStrike" baseline="0" dirty="0">
                <a:solidFill>
                  <a:srgbClr val="FF0000"/>
                </a:solidFill>
                <a:latin typeface="GillSans"/>
              </a:rPr>
              <a:t>SECONDARY</a:t>
            </a:r>
          </a:p>
          <a:p>
            <a:pPr marL="0" indent="0" algn="l">
              <a:buNone/>
            </a:pPr>
            <a:r>
              <a:rPr lang="en-GB" sz="3200" b="0" i="0" u="none" strike="noStrike" baseline="0" dirty="0">
                <a:latin typeface="ZapfDingbats"/>
              </a:rPr>
              <a:t>■ </a:t>
            </a:r>
            <a:r>
              <a:rPr lang="en-GB" sz="3200" b="0" i="1" u="none" strike="noStrike" baseline="0" dirty="0">
                <a:latin typeface="GillSans-Italic"/>
              </a:rPr>
              <a:t>Target population</a:t>
            </a:r>
            <a:r>
              <a:rPr lang="en-GB" sz="3200" b="0" i="0" u="none" strike="noStrike" baseline="0" dirty="0">
                <a:latin typeface="GillSans"/>
              </a:rPr>
              <a:t>: </a:t>
            </a:r>
            <a:r>
              <a:rPr lang="en-GB" sz="3200" b="0" i="0" u="none" strike="noStrike" baseline="0" dirty="0" smtClean="0">
                <a:latin typeface="GillSans"/>
              </a:rPr>
              <a:t>at risk and individuals at early illness</a:t>
            </a:r>
            <a:endParaRPr lang="en-GB" sz="3200" b="0" i="0" u="none" strike="noStrike" baseline="0" dirty="0">
              <a:latin typeface="GillSans"/>
            </a:endParaRPr>
          </a:p>
          <a:p>
            <a:pPr marL="0" indent="0" algn="l">
              <a:buNone/>
            </a:pPr>
            <a:r>
              <a:rPr lang="en-GB" sz="3200" b="0" i="0" u="none" strike="noStrike" baseline="0" dirty="0">
                <a:latin typeface="ZapfDingbats"/>
              </a:rPr>
              <a:t>■ </a:t>
            </a:r>
            <a:r>
              <a:rPr lang="en-GB" sz="3200" b="0" i="1" u="none" strike="noStrike" baseline="0" dirty="0">
                <a:latin typeface="GillSans-Italic"/>
              </a:rPr>
              <a:t>Objective</a:t>
            </a:r>
            <a:r>
              <a:rPr lang="en-GB" sz="3200" b="0" i="0" u="none" strike="noStrike" baseline="0" dirty="0">
                <a:latin typeface="GillSans"/>
              </a:rPr>
              <a:t>: early diagnosis and treatment to prevent</a:t>
            </a:r>
          </a:p>
          <a:p>
            <a:pPr marL="0" indent="0" algn="l">
              <a:buNone/>
            </a:pPr>
            <a:r>
              <a:rPr lang="en-GB" sz="3200" b="0" i="0" u="none" strike="noStrike" baseline="0" dirty="0">
                <a:latin typeface="GillSans"/>
              </a:rPr>
              <a:t>further damage to the individual and in cases of</a:t>
            </a:r>
          </a:p>
          <a:p>
            <a:pPr marL="0" indent="0" algn="l">
              <a:buNone/>
            </a:pPr>
            <a:r>
              <a:rPr lang="en-GB" sz="3200" b="0" i="0" u="none" strike="noStrike" baseline="0" dirty="0">
                <a:latin typeface="GillSans"/>
              </a:rPr>
              <a:t>infectious diseases, spread to the community</a:t>
            </a:r>
          </a:p>
          <a:p>
            <a:pPr marL="0" indent="0" algn="l">
              <a:buNone/>
            </a:pPr>
            <a:r>
              <a:rPr lang="en-GB" sz="3200" b="0" i="0" u="none" strike="noStrike" baseline="0" dirty="0">
                <a:latin typeface="ZapfDingbats"/>
              </a:rPr>
              <a:t>■ </a:t>
            </a:r>
            <a:r>
              <a:rPr lang="en-GB" sz="3200" b="0" i="1" u="none" strike="noStrike" baseline="0" dirty="0">
                <a:latin typeface="GillSans-Italic"/>
              </a:rPr>
              <a:t>Methods</a:t>
            </a:r>
            <a:r>
              <a:rPr lang="en-GB" sz="3200" b="0" i="0" u="none" strike="noStrike" baseline="0" dirty="0">
                <a:latin typeface="GillSans"/>
              </a:rPr>
              <a:t>: screening of high risk groups e.g. Pap</a:t>
            </a:r>
          </a:p>
          <a:p>
            <a:pPr marL="0" indent="0" algn="l">
              <a:buNone/>
            </a:pPr>
            <a:r>
              <a:rPr lang="en-GB" sz="3200" b="0" i="0" u="none" strike="noStrike" baseline="0" dirty="0">
                <a:latin typeface="GillSans"/>
              </a:rPr>
              <a:t>smears, sputum examination for TB; monitoring</a:t>
            </a:r>
          </a:p>
          <a:p>
            <a:pPr marL="0" indent="0" algn="l">
              <a:buNone/>
            </a:pPr>
            <a:r>
              <a:rPr lang="en-GB" sz="3200" b="0" i="0" u="none" strike="noStrike" baseline="0" dirty="0">
                <a:latin typeface="GillSans"/>
              </a:rPr>
              <a:t>of vulnerable groups – children, pregnant women</a:t>
            </a:r>
            <a:endParaRPr lang="en-GB"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4621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C5CC-0B6A-4DD5-A569-06B980664D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71D6E2-03C2-4025-B315-7D683132CF05}"/>
              </a:ext>
            </a:extLst>
          </p:cNvPr>
          <p:cNvSpPr>
            <a:spLocks noGrp="1"/>
          </p:cNvSpPr>
          <p:nvPr>
            <p:ph idx="1"/>
          </p:nvPr>
        </p:nvSpPr>
        <p:spPr>
          <a:solidFill>
            <a:srgbClr val="DFB9E0"/>
          </a:solidFill>
        </p:spPr>
        <p:txBody>
          <a:bodyPr>
            <a:normAutofit/>
          </a:bodyPr>
          <a:lstStyle/>
          <a:p>
            <a:pPr marL="0" indent="0" algn="l">
              <a:buNone/>
            </a:pPr>
            <a:r>
              <a:rPr lang="en-GB" sz="5400" b="0" i="0" u="none" strike="noStrike" baseline="0" dirty="0">
                <a:solidFill>
                  <a:srgbClr val="FF0000"/>
                </a:solidFill>
                <a:latin typeface="GillSans"/>
              </a:rPr>
              <a:t>TERTIARY</a:t>
            </a:r>
          </a:p>
          <a:p>
            <a:pPr marL="0" indent="0" algn="l">
              <a:buNone/>
            </a:pPr>
            <a:r>
              <a:rPr lang="en-GB" sz="4400" b="0" i="0" u="none" strike="noStrike" baseline="0" dirty="0">
                <a:latin typeface="ZapfDingbats"/>
              </a:rPr>
              <a:t>■ </a:t>
            </a:r>
            <a:r>
              <a:rPr lang="en-GB" sz="4400" b="0" i="1" u="none" strike="noStrike" baseline="0" dirty="0">
                <a:latin typeface="GillSans-Italic"/>
              </a:rPr>
              <a:t>Target population</a:t>
            </a:r>
            <a:r>
              <a:rPr lang="en-GB" sz="4400" b="0" i="0" u="none" strike="noStrike" baseline="0" dirty="0">
                <a:latin typeface="GillSans"/>
              </a:rPr>
              <a:t>: sick patients</a:t>
            </a:r>
          </a:p>
          <a:p>
            <a:pPr marL="0" indent="0" algn="l">
              <a:buNone/>
            </a:pPr>
            <a:r>
              <a:rPr lang="en-GB" sz="4400" b="0" i="0" u="none" strike="noStrike" baseline="0" dirty="0">
                <a:latin typeface="ZapfDingbats"/>
              </a:rPr>
              <a:t>■ </a:t>
            </a:r>
            <a:r>
              <a:rPr lang="en-GB" sz="4400" b="0" i="1" u="none" strike="noStrike" baseline="0" dirty="0">
                <a:latin typeface="GillSans-Italic"/>
              </a:rPr>
              <a:t>Objective</a:t>
            </a:r>
            <a:r>
              <a:rPr lang="en-GB" sz="4400" b="0" i="0" u="none" strike="noStrike" baseline="0" dirty="0">
                <a:latin typeface="GillSans"/>
              </a:rPr>
              <a:t>: reduce damage from disease and restore function</a:t>
            </a:r>
          </a:p>
          <a:p>
            <a:pPr marL="0" indent="0" algn="l">
              <a:buNone/>
            </a:pPr>
            <a:r>
              <a:rPr lang="en-GB" sz="4400" b="0" i="0" u="none" strike="noStrike" baseline="0" dirty="0">
                <a:latin typeface="ZapfDingbats"/>
              </a:rPr>
              <a:t>■ </a:t>
            </a:r>
            <a:r>
              <a:rPr lang="en-GB" sz="4400" b="0" i="1" u="none" strike="noStrike" baseline="0" dirty="0">
                <a:latin typeface="GillSans-Italic"/>
              </a:rPr>
              <a:t>Method</a:t>
            </a:r>
            <a:r>
              <a:rPr lang="en-GB" sz="4400" b="0" i="0" u="none" strike="noStrike" baseline="0" dirty="0">
                <a:latin typeface="GillSans"/>
              </a:rPr>
              <a:t>: clinical care and rehabilitation</a:t>
            </a:r>
            <a:endParaRPr lang="en-GB" sz="4400" dirty="0"/>
          </a:p>
        </p:txBody>
      </p:sp>
      <p:sp>
        <p:nvSpPr>
          <p:cNvPr id="4" name="Title 1">
            <a:extLst>
              <a:ext uri="{FF2B5EF4-FFF2-40B4-BE49-F238E27FC236}">
                <a16:creationId xmlns:a16="http://schemas.microsoft.com/office/drawing/2014/main" id="{454920F6-C6DD-4C6D-BDBB-CB8F5727163E}"/>
              </a:ext>
            </a:extLst>
          </p:cNvPr>
          <p:cNvSpPr txBox="1">
            <a:spLocks/>
          </p:cNvSpPr>
          <p:nvPr/>
        </p:nvSpPr>
        <p:spPr>
          <a:xfrm>
            <a:off x="838200" y="0"/>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a:solidFill>
                  <a:srgbClr val="FF0000"/>
                </a:solidFill>
                <a:effectLst>
                  <a:outerShdw blurRad="38100" dist="38100" dir="2700000" algn="tl">
                    <a:srgbClr val="000000">
                      <a:alpha val="43137"/>
                    </a:srgbClr>
                  </a:outerShdw>
                </a:effectLst>
              </a:rPr>
              <a:t>Prevention</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46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612934" y="365125"/>
            <a:ext cx="6966132" cy="6102964"/>
          </a:xfrm>
          <a:prstGeom prst="rect">
            <a:avLst/>
          </a:prstGeom>
        </p:spPr>
      </p:pic>
    </p:spTree>
    <p:extLst>
      <p:ext uri="{BB962C8B-B14F-4D97-AF65-F5344CB8AC3E}">
        <p14:creationId xmlns:p14="http://schemas.microsoft.com/office/powerpoint/2010/main" val="102943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793"/>
            <a:ext cx="10515600" cy="972608"/>
          </a:xfrm>
          <a:solidFill>
            <a:schemeClr val="accent6">
              <a:lumMod val="40000"/>
              <a:lumOff val="60000"/>
            </a:schemeClr>
          </a:solidFill>
        </p:spPr>
        <p:txBody>
          <a:bodyPr>
            <a:normAutofit/>
          </a:bodyPr>
          <a:lstStyle/>
          <a:p>
            <a:pPr algn="ctr"/>
            <a:r>
              <a:rPr lang="en-GB" sz="5400" b="1" dirty="0">
                <a:effectLst>
                  <a:outerShdw blurRad="38100" dist="38100" dir="2700000" algn="tl">
                    <a:srgbClr val="000000">
                      <a:alpha val="43137"/>
                    </a:srgbClr>
                  </a:outerShdw>
                </a:effectLst>
              </a:rPr>
              <a:t>Health promotion</a:t>
            </a:r>
          </a:p>
        </p:txBody>
      </p:sp>
      <p:sp>
        <p:nvSpPr>
          <p:cNvPr id="3" name="Content Placeholder 2"/>
          <p:cNvSpPr>
            <a:spLocks noGrp="1"/>
          </p:cNvSpPr>
          <p:nvPr>
            <p:ph idx="1"/>
          </p:nvPr>
        </p:nvSpPr>
        <p:spPr>
          <a:xfrm>
            <a:off x="474133" y="1303867"/>
            <a:ext cx="11446934" cy="5189007"/>
          </a:xfrm>
          <a:solidFill>
            <a:schemeClr val="bg1">
              <a:lumMod val="85000"/>
            </a:schemeClr>
          </a:solidFill>
        </p:spPr>
        <p:txBody>
          <a:bodyPr>
            <a:noAutofit/>
          </a:bodyPr>
          <a:lstStyle/>
          <a:p>
            <a:r>
              <a:rPr lang="en-GB" dirty="0" smtClean="0"/>
              <a:t>Activities </a:t>
            </a:r>
            <a:r>
              <a:rPr lang="en-GB" dirty="0"/>
              <a:t>intended to enhance individual and community health well-being. </a:t>
            </a:r>
          </a:p>
          <a:p>
            <a:r>
              <a:rPr lang="en-GB" dirty="0"/>
              <a:t>It seeks to increase involvement and control of the individual and the community in their own health.</a:t>
            </a:r>
          </a:p>
          <a:p>
            <a:r>
              <a:rPr lang="en-GB" b="1" dirty="0"/>
              <a:t>Health promotion is a key element in public health </a:t>
            </a:r>
            <a:r>
              <a:rPr lang="en-GB" dirty="0"/>
              <a:t>and is </a:t>
            </a:r>
            <a:r>
              <a:rPr lang="en-GB" dirty="0" smtClean="0"/>
              <a:t>done </a:t>
            </a:r>
            <a:r>
              <a:rPr lang="en-GB" dirty="0"/>
              <a:t>in the community, clinics or hospitals, and in all other service </a:t>
            </a:r>
            <a:r>
              <a:rPr lang="en-GB" dirty="0" smtClean="0"/>
              <a:t>settings (schools, universities,..</a:t>
            </a:r>
            <a:r>
              <a:rPr lang="en-GB" dirty="0" err="1" smtClean="0"/>
              <a:t>etc</a:t>
            </a:r>
            <a:r>
              <a:rPr lang="en-GB" dirty="0" smtClean="0"/>
              <a:t>.). </a:t>
            </a:r>
          </a:p>
          <a:p>
            <a:r>
              <a:rPr lang="en-GB" dirty="0" smtClean="0"/>
              <a:t>Raising awareness: informing/teaching </a:t>
            </a:r>
            <a:r>
              <a:rPr lang="en-GB" dirty="0"/>
              <a:t>people about health and lifestyle factors that might put them at </a:t>
            </a:r>
            <a:r>
              <a:rPr lang="en-GB" dirty="0" smtClean="0"/>
              <a:t>risk. </a:t>
            </a:r>
            <a:endParaRPr lang="en-GB" dirty="0"/>
          </a:p>
        </p:txBody>
      </p:sp>
    </p:spTree>
    <p:extLst>
      <p:ext uri="{BB962C8B-B14F-4D97-AF65-F5344CB8AC3E}">
        <p14:creationId xmlns:p14="http://schemas.microsoft.com/office/powerpoint/2010/main" val="377461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t>Public health approach</a:t>
            </a:r>
            <a:br>
              <a:rPr lang="en-GB" sz="4000" dirty="0"/>
            </a:br>
            <a:endParaRPr lang="en-GB" dirty="0"/>
          </a:p>
        </p:txBody>
      </p:sp>
      <p:sp>
        <p:nvSpPr>
          <p:cNvPr id="75778" name="AutoShape 2" descr="Image result for public health approach"/>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p:cNvSpPr>
            <a:spLocks noGrp="1"/>
          </p:cNvSpPr>
          <p:nvPr>
            <p:ph type="sldNum" sz="quarter" idx="12"/>
          </p:nvPr>
        </p:nvSpPr>
        <p:spPr/>
        <p:txBody>
          <a:bodyPr/>
          <a:lstStyle/>
          <a:p>
            <a:fld id="{4F925D94-CA64-476B-81ED-3418A858162E}" type="slidenum">
              <a:rPr lang="en-US" smtClean="0"/>
              <a:pPr/>
              <a:t>29</a:t>
            </a:fld>
            <a:endParaRPr lang="en-US"/>
          </a:p>
        </p:txBody>
      </p:sp>
      <p:sp>
        <p:nvSpPr>
          <p:cNvPr id="2" name="Content Placeholder 1"/>
          <p:cNvSpPr>
            <a:spLocks noGrp="1"/>
          </p:cNvSpPr>
          <p:nvPr>
            <p:ph idx="1"/>
          </p:nvPr>
        </p:nvSpPr>
        <p:spPr/>
        <p:txBody>
          <a:bodyPr/>
          <a:lstStyle/>
          <a:p>
            <a:endParaRPr lang="en-GB"/>
          </a:p>
        </p:txBody>
      </p:sp>
      <p:pic>
        <p:nvPicPr>
          <p:cNvPr id="3074" name="Picture 2" descr="Public_Health_Approa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34" y="1690687"/>
            <a:ext cx="11659994" cy="41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9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365126"/>
            <a:ext cx="11509828" cy="708932"/>
          </a:xfrm>
        </p:spPr>
        <p:txBody>
          <a:bodyPr>
            <a:normAutofit fontScale="90000"/>
          </a:bodyPr>
          <a:lstStyle/>
          <a:p>
            <a:r>
              <a:rPr lang="en-US" b="1" dirty="0" smtClean="0"/>
              <a:t>Tips </a:t>
            </a:r>
            <a:r>
              <a:rPr lang="en-US" b="1" dirty="0"/>
              <a:t>to kick-off the new academic year successfully</a:t>
            </a:r>
            <a:br>
              <a:rPr lang="en-US" b="1" dirty="0"/>
            </a:br>
            <a:endParaRPr lang="en-US" dirty="0"/>
          </a:p>
        </p:txBody>
      </p:sp>
      <p:sp>
        <p:nvSpPr>
          <p:cNvPr id="3" name="Content Placeholder 2"/>
          <p:cNvSpPr>
            <a:spLocks noGrp="1"/>
          </p:cNvSpPr>
          <p:nvPr>
            <p:ph idx="1"/>
          </p:nvPr>
        </p:nvSpPr>
        <p:spPr>
          <a:xfrm>
            <a:off x="333827" y="1074058"/>
            <a:ext cx="5994401" cy="5547632"/>
          </a:xfrm>
        </p:spPr>
        <p:txBody>
          <a:bodyPr>
            <a:normAutofit/>
          </a:bodyPr>
          <a:lstStyle/>
          <a:p>
            <a:r>
              <a:rPr lang="en-US" b="1" dirty="0" smtClean="0"/>
              <a:t>Reflect on </a:t>
            </a:r>
            <a:r>
              <a:rPr lang="en-US" b="1" dirty="0"/>
              <a:t>previous year’s mistakes and draw personal </a:t>
            </a:r>
            <a:r>
              <a:rPr lang="en-US" b="1" dirty="0" smtClean="0"/>
              <a:t>conclusions</a:t>
            </a:r>
            <a:endParaRPr lang="en-US" b="1" dirty="0" smtClean="0">
              <a:cs typeface="+mj-cs"/>
            </a:endParaRPr>
          </a:p>
          <a:p>
            <a:r>
              <a:rPr lang="en-US" b="1" dirty="0" smtClean="0">
                <a:cs typeface="+mj-cs"/>
              </a:rPr>
              <a:t>Plan </a:t>
            </a:r>
            <a:r>
              <a:rPr lang="en-US" b="1" dirty="0">
                <a:cs typeface="+mj-cs"/>
              </a:rPr>
              <a:t>time and set your goals</a:t>
            </a:r>
          </a:p>
          <a:p>
            <a:r>
              <a:rPr lang="en-US" b="1" dirty="0" err="1" smtClean="0">
                <a:cs typeface="+mj-cs"/>
              </a:rPr>
              <a:t>Organise</a:t>
            </a:r>
            <a:r>
              <a:rPr lang="en-US" b="1" dirty="0" smtClean="0">
                <a:cs typeface="+mj-cs"/>
              </a:rPr>
              <a:t> </a:t>
            </a:r>
            <a:r>
              <a:rPr lang="en-US" b="1" dirty="0">
                <a:cs typeface="+mj-cs"/>
              </a:rPr>
              <a:t>your study </a:t>
            </a:r>
            <a:r>
              <a:rPr lang="en-US" b="1" dirty="0" smtClean="0">
                <a:cs typeface="+mj-cs"/>
              </a:rPr>
              <a:t>environment</a:t>
            </a:r>
            <a:endParaRPr lang="ar-JO" b="1" dirty="0" smtClean="0">
              <a:cs typeface="+mj-cs"/>
            </a:endParaRPr>
          </a:p>
          <a:p>
            <a:r>
              <a:rPr lang="en-US" b="1" dirty="0" smtClean="0">
                <a:cs typeface="+mj-cs"/>
              </a:rPr>
              <a:t>Ask </a:t>
            </a:r>
            <a:r>
              <a:rPr lang="en-US" b="1" dirty="0">
                <a:cs typeface="+mj-cs"/>
              </a:rPr>
              <a:t>for </a:t>
            </a:r>
            <a:r>
              <a:rPr lang="en-US" b="1" dirty="0" smtClean="0">
                <a:cs typeface="+mj-cs"/>
              </a:rPr>
              <a:t>help</a:t>
            </a:r>
          </a:p>
          <a:p>
            <a:r>
              <a:rPr lang="en-US" b="1" dirty="0" smtClean="0">
                <a:cs typeface="+mj-cs"/>
              </a:rPr>
              <a:t>Try new things</a:t>
            </a:r>
            <a:endParaRPr lang="en-US" b="1" dirty="0">
              <a:cs typeface="+mj-cs"/>
            </a:endParaRPr>
          </a:p>
          <a:p>
            <a:r>
              <a:rPr lang="en-US" b="1" dirty="0">
                <a:cs typeface="+mj-cs"/>
              </a:rPr>
              <a:t>Develop anti-stress </a:t>
            </a:r>
            <a:r>
              <a:rPr lang="en-US" b="1" dirty="0" smtClean="0">
                <a:cs typeface="+mj-cs"/>
              </a:rPr>
              <a:t>strategies</a:t>
            </a:r>
          </a:p>
          <a:p>
            <a:r>
              <a:rPr lang="en-US" b="1" dirty="0">
                <a:cs typeface="+mj-cs"/>
              </a:rPr>
              <a:t>Attending classes is always better than copying notes from your </a:t>
            </a:r>
            <a:r>
              <a:rPr lang="en-US" b="1" dirty="0" smtClean="0">
                <a:cs typeface="+mj-cs"/>
              </a:rPr>
              <a:t>peers, audio tracks..</a:t>
            </a:r>
            <a:r>
              <a:rPr lang="en-US" b="1" dirty="0" err="1" smtClean="0">
                <a:cs typeface="+mj-cs"/>
              </a:rPr>
              <a:t>etc</a:t>
            </a:r>
            <a:r>
              <a:rPr lang="en-US" b="1" dirty="0" smtClean="0">
                <a:cs typeface="+mj-cs"/>
              </a:rPr>
              <a:t>..</a:t>
            </a:r>
            <a:endParaRPr lang="en-US" b="1" dirty="0">
              <a:cs typeface="+mj-cs"/>
            </a:endParaRPr>
          </a:p>
          <a:p>
            <a:endParaRPr lang="en-US" b="1" dirty="0">
              <a:cs typeface="+mj-cs"/>
            </a:endParaRPr>
          </a:p>
          <a:p>
            <a:endParaRPr lang="en-US" b="1" dirty="0">
              <a:cs typeface="+mj-cs"/>
            </a:endParaRPr>
          </a:p>
        </p:txBody>
      </p:sp>
      <p:pic>
        <p:nvPicPr>
          <p:cNvPr id="4" name="Picture 3"/>
          <p:cNvPicPr>
            <a:picLocks noChangeAspect="1"/>
          </p:cNvPicPr>
          <p:nvPr/>
        </p:nvPicPr>
        <p:blipFill>
          <a:blip r:embed="rId2"/>
          <a:stretch>
            <a:fillRect/>
          </a:stretch>
        </p:blipFill>
        <p:spPr>
          <a:xfrm>
            <a:off x="6191567" y="935489"/>
            <a:ext cx="5652091" cy="4449311"/>
          </a:xfrm>
          <a:prstGeom prst="rect">
            <a:avLst/>
          </a:prstGeom>
        </p:spPr>
      </p:pic>
    </p:spTree>
    <p:extLst>
      <p:ext uri="{BB962C8B-B14F-4D97-AF65-F5344CB8AC3E}">
        <p14:creationId xmlns:p14="http://schemas.microsoft.com/office/powerpoint/2010/main" val="3307097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2" name="Content Placeholder 141"/>
          <p:cNvSpPr>
            <a:spLocks noGrp="1"/>
          </p:cNvSpPr>
          <p:nvPr>
            <p:ph idx="1"/>
          </p:nvPr>
        </p:nvSpPr>
        <p:spPr>
          <a:xfrm>
            <a:off x="838200" y="1474787"/>
            <a:ext cx="10515600" cy="5113338"/>
          </a:xfrm>
          <a:solidFill>
            <a:schemeClr val="bg1">
              <a:lumMod val="95000"/>
            </a:schemeClr>
          </a:solidFill>
        </p:spPr>
        <p:txBody>
          <a:bodyPr/>
          <a:lstStyle/>
          <a:p>
            <a:endParaRPr lang="en-GB" dirty="0"/>
          </a:p>
        </p:txBody>
      </p:sp>
      <p:sp>
        <p:nvSpPr>
          <p:cNvPr id="306178" name="Rectangle 2"/>
          <p:cNvSpPr>
            <a:spLocks noGrp="1" noChangeArrowheads="1"/>
          </p:cNvSpPr>
          <p:nvPr>
            <p:ph type="title"/>
          </p:nvPr>
        </p:nvSpPr>
        <p:spPr>
          <a:xfrm>
            <a:off x="838200" y="365126"/>
            <a:ext cx="10515600" cy="838200"/>
          </a:xfrm>
          <a:solidFill>
            <a:schemeClr val="accent1">
              <a:lumMod val="20000"/>
              <a:lumOff val="80000"/>
            </a:schemeClr>
          </a:solidFill>
        </p:spPr>
        <p:txBody>
          <a:bodyPr>
            <a:noAutofit/>
          </a:bodyPr>
          <a:lstStyle/>
          <a:p>
            <a:pPr algn="ctr"/>
            <a:r>
              <a:rPr lang="en-US" sz="2800" b="1" dirty="0">
                <a:solidFill>
                  <a:srgbClr val="4D4D4D"/>
                </a:solidFill>
              </a:rPr>
              <a:t>A Public Health System Is Complex</a:t>
            </a:r>
            <a:r>
              <a:rPr lang="en-US" sz="2800" b="1" dirty="0">
                <a:solidFill>
                  <a:srgbClr val="4D4D4D"/>
                </a:solidFill>
                <a:latin typeface="Times New Roman" pitchFamily="18" charset="0"/>
              </a:rPr>
              <a:t> </a:t>
            </a:r>
            <a:r>
              <a:rPr lang="en-US" sz="2800" dirty="0">
                <a:solidFill>
                  <a:srgbClr val="4D4D4D"/>
                </a:solidFill>
                <a:latin typeface="Times New Roman" pitchFamily="18" charset="0"/>
              </a:rPr>
              <a:t/>
            </a:r>
            <a:br>
              <a:rPr lang="en-US" sz="2800" dirty="0">
                <a:solidFill>
                  <a:srgbClr val="4D4D4D"/>
                </a:solidFill>
                <a:latin typeface="Times New Roman" pitchFamily="18" charset="0"/>
              </a:rPr>
            </a:br>
            <a:endParaRPr lang="en-US" sz="2800" dirty="0">
              <a:solidFill>
                <a:srgbClr val="4D4D4D"/>
              </a:solidFill>
              <a:latin typeface="Times New Roman" pitchFamily="18" charset="0"/>
            </a:endParaRPr>
          </a:p>
        </p:txBody>
      </p:sp>
      <p:sp>
        <p:nvSpPr>
          <p:cNvPr id="306182" name="Line 6"/>
          <p:cNvSpPr>
            <a:spLocks noChangeShapeType="1"/>
          </p:cNvSpPr>
          <p:nvPr/>
        </p:nvSpPr>
        <p:spPr bwMode="auto">
          <a:xfrm>
            <a:off x="7835901" y="5632450"/>
            <a:ext cx="1666875" cy="0"/>
          </a:xfrm>
          <a:prstGeom prst="line">
            <a:avLst/>
          </a:prstGeom>
          <a:noFill/>
          <a:ln w="12700">
            <a:solidFill>
              <a:srgbClr val="808080"/>
            </a:solidFill>
            <a:round/>
            <a:headEnd/>
            <a:tailEnd/>
          </a:ln>
          <a:effectLst/>
        </p:spPr>
        <p:txBody>
          <a:bodyPr wrap="none" anchor="ctr"/>
          <a:lstStyle/>
          <a:p>
            <a:endParaRPr lang="en-GB"/>
          </a:p>
        </p:txBody>
      </p:sp>
      <p:sp>
        <p:nvSpPr>
          <p:cNvPr id="306195" name="Rectangle 19"/>
          <p:cNvSpPr>
            <a:spLocks noChangeArrowheads="1"/>
          </p:cNvSpPr>
          <p:nvPr/>
        </p:nvSpPr>
        <p:spPr bwMode="auto">
          <a:xfrm>
            <a:off x="3932238" y="3003550"/>
            <a:ext cx="137160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Schools</a:t>
            </a:r>
          </a:p>
        </p:txBody>
      </p:sp>
      <p:sp>
        <p:nvSpPr>
          <p:cNvPr id="306198" name="Line 22"/>
          <p:cNvSpPr>
            <a:spLocks noChangeShapeType="1"/>
          </p:cNvSpPr>
          <p:nvPr/>
        </p:nvSpPr>
        <p:spPr bwMode="auto">
          <a:xfrm flipV="1">
            <a:off x="7788276" y="4800600"/>
            <a:ext cx="2149475" cy="831850"/>
          </a:xfrm>
          <a:prstGeom prst="line">
            <a:avLst/>
          </a:prstGeom>
          <a:noFill/>
          <a:ln w="12700">
            <a:solidFill>
              <a:srgbClr val="808080"/>
            </a:solidFill>
            <a:round/>
            <a:headEnd/>
            <a:tailEnd/>
          </a:ln>
          <a:effectLst/>
        </p:spPr>
        <p:txBody>
          <a:bodyPr wrap="none" anchor="ctr"/>
          <a:lstStyle/>
          <a:p>
            <a:endParaRPr lang="en-GB"/>
          </a:p>
        </p:txBody>
      </p:sp>
      <p:sp>
        <p:nvSpPr>
          <p:cNvPr id="306201" name="Line 25"/>
          <p:cNvSpPr>
            <a:spLocks noChangeShapeType="1"/>
          </p:cNvSpPr>
          <p:nvPr/>
        </p:nvSpPr>
        <p:spPr bwMode="auto">
          <a:xfrm flipV="1">
            <a:off x="6446838" y="4495800"/>
            <a:ext cx="152400" cy="228600"/>
          </a:xfrm>
          <a:prstGeom prst="line">
            <a:avLst/>
          </a:prstGeom>
          <a:noFill/>
          <a:ln w="12700">
            <a:solidFill>
              <a:schemeClr val="folHlink"/>
            </a:solidFill>
            <a:round/>
            <a:headEnd/>
            <a:tailEnd/>
          </a:ln>
          <a:effectLst/>
        </p:spPr>
        <p:txBody>
          <a:bodyPr wrap="none" anchor="ctr"/>
          <a:lstStyle/>
          <a:p>
            <a:endParaRPr lang="en-GB"/>
          </a:p>
        </p:txBody>
      </p:sp>
      <p:pic>
        <p:nvPicPr>
          <p:cNvPr id="306208" name="Picture 32" descr="bd21312_"/>
          <p:cNvPicPr>
            <a:picLocks noChangeAspect="1" noChangeArrowheads="1"/>
          </p:cNvPicPr>
          <p:nvPr/>
        </p:nvPicPr>
        <p:blipFill>
          <a:blip r:embed="rId3"/>
          <a:srcRect/>
          <a:stretch>
            <a:fillRect/>
          </a:stretch>
        </p:blipFill>
        <p:spPr bwMode="auto">
          <a:xfrm>
            <a:off x="3570288" y="4248150"/>
            <a:ext cx="171450" cy="171450"/>
          </a:xfrm>
          <a:prstGeom prst="rect">
            <a:avLst/>
          </a:prstGeom>
          <a:noFill/>
        </p:spPr>
      </p:pic>
      <p:sp>
        <p:nvSpPr>
          <p:cNvPr id="306234" name="Line 58"/>
          <p:cNvSpPr>
            <a:spLocks noChangeShapeType="1"/>
          </p:cNvSpPr>
          <p:nvPr/>
        </p:nvSpPr>
        <p:spPr bwMode="auto">
          <a:xfrm flipV="1">
            <a:off x="9496426" y="4800600"/>
            <a:ext cx="441325" cy="7762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5" name="Line 59"/>
          <p:cNvSpPr>
            <a:spLocks noChangeShapeType="1"/>
          </p:cNvSpPr>
          <p:nvPr/>
        </p:nvSpPr>
        <p:spPr bwMode="auto">
          <a:xfrm>
            <a:off x="2103438" y="5297488"/>
            <a:ext cx="1390650" cy="3349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6" name="Line 60"/>
          <p:cNvSpPr>
            <a:spLocks noChangeShapeType="1"/>
          </p:cNvSpPr>
          <p:nvPr/>
        </p:nvSpPr>
        <p:spPr bwMode="auto">
          <a:xfrm flipV="1">
            <a:off x="2632076" y="3657600"/>
            <a:ext cx="3338513" cy="5730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7" name="Line 61"/>
          <p:cNvSpPr>
            <a:spLocks noChangeShapeType="1"/>
          </p:cNvSpPr>
          <p:nvPr/>
        </p:nvSpPr>
        <p:spPr bwMode="auto">
          <a:xfrm flipV="1">
            <a:off x="2103439" y="4278314"/>
            <a:ext cx="452437" cy="981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8" name="Line 62"/>
          <p:cNvSpPr>
            <a:spLocks noChangeShapeType="1"/>
          </p:cNvSpPr>
          <p:nvPr/>
        </p:nvSpPr>
        <p:spPr bwMode="auto">
          <a:xfrm flipV="1">
            <a:off x="3646489" y="4953000"/>
            <a:ext cx="2797175" cy="623888"/>
          </a:xfrm>
          <a:prstGeom prst="line">
            <a:avLst/>
          </a:prstGeom>
          <a:noFill/>
          <a:ln w="12700">
            <a:solidFill>
              <a:srgbClr val="808080"/>
            </a:solidFill>
            <a:round/>
            <a:headEnd/>
            <a:tailEnd/>
          </a:ln>
          <a:effectLst/>
        </p:spPr>
        <p:txBody>
          <a:bodyPr wrap="none" anchor="ctr"/>
          <a:lstStyle/>
          <a:p>
            <a:endParaRPr lang="en-GB"/>
          </a:p>
        </p:txBody>
      </p:sp>
      <p:sp>
        <p:nvSpPr>
          <p:cNvPr id="306239" name="Line 63"/>
          <p:cNvSpPr>
            <a:spLocks noChangeShapeType="1"/>
          </p:cNvSpPr>
          <p:nvPr/>
        </p:nvSpPr>
        <p:spPr bwMode="auto">
          <a:xfrm flipV="1">
            <a:off x="5727701" y="5718175"/>
            <a:ext cx="2060575" cy="171450"/>
          </a:xfrm>
          <a:prstGeom prst="line">
            <a:avLst/>
          </a:prstGeom>
          <a:noFill/>
          <a:ln w="12700">
            <a:solidFill>
              <a:srgbClr val="808080"/>
            </a:solidFill>
            <a:round/>
            <a:headEnd/>
            <a:tailEnd/>
          </a:ln>
          <a:effectLst/>
        </p:spPr>
        <p:txBody>
          <a:bodyPr wrap="none" anchor="ctr"/>
          <a:lstStyle/>
          <a:p>
            <a:endParaRPr lang="en-GB"/>
          </a:p>
        </p:txBody>
      </p:sp>
      <p:sp>
        <p:nvSpPr>
          <p:cNvPr id="306240" name="Line 64"/>
          <p:cNvSpPr>
            <a:spLocks noChangeShapeType="1"/>
          </p:cNvSpPr>
          <p:nvPr/>
        </p:nvSpPr>
        <p:spPr bwMode="auto">
          <a:xfrm flipV="1">
            <a:off x="5654676" y="4800601"/>
            <a:ext cx="4283075" cy="1089025"/>
          </a:xfrm>
          <a:prstGeom prst="line">
            <a:avLst/>
          </a:prstGeom>
          <a:noFill/>
          <a:ln w="12700">
            <a:solidFill>
              <a:srgbClr val="808080"/>
            </a:solidFill>
            <a:round/>
            <a:headEnd/>
            <a:tailEnd/>
          </a:ln>
          <a:effectLst/>
        </p:spPr>
        <p:txBody>
          <a:bodyPr wrap="none" anchor="ctr"/>
          <a:lstStyle/>
          <a:p>
            <a:endParaRPr lang="en-GB"/>
          </a:p>
        </p:txBody>
      </p:sp>
      <p:sp>
        <p:nvSpPr>
          <p:cNvPr id="306241" name="Line 65"/>
          <p:cNvSpPr>
            <a:spLocks noChangeShapeType="1"/>
          </p:cNvSpPr>
          <p:nvPr/>
        </p:nvSpPr>
        <p:spPr bwMode="auto">
          <a:xfrm flipH="1" flipV="1">
            <a:off x="6443664" y="5011739"/>
            <a:ext cx="1258887" cy="555625"/>
          </a:xfrm>
          <a:prstGeom prst="line">
            <a:avLst/>
          </a:prstGeom>
          <a:noFill/>
          <a:ln w="12700">
            <a:solidFill>
              <a:srgbClr val="808080"/>
            </a:solidFill>
            <a:round/>
            <a:headEnd/>
            <a:tailEnd/>
          </a:ln>
          <a:effectLst/>
        </p:spPr>
        <p:txBody>
          <a:bodyPr wrap="none" anchor="ctr"/>
          <a:lstStyle/>
          <a:p>
            <a:endParaRPr lang="en-GB"/>
          </a:p>
        </p:txBody>
      </p:sp>
      <p:sp>
        <p:nvSpPr>
          <p:cNvPr id="306242" name="Line 66"/>
          <p:cNvSpPr>
            <a:spLocks noChangeShapeType="1"/>
          </p:cNvSpPr>
          <p:nvPr/>
        </p:nvSpPr>
        <p:spPr bwMode="auto">
          <a:xfrm flipV="1">
            <a:off x="2189164" y="4316413"/>
            <a:ext cx="4954587" cy="996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3" name="Line 67"/>
          <p:cNvSpPr>
            <a:spLocks noChangeShapeType="1"/>
          </p:cNvSpPr>
          <p:nvPr/>
        </p:nvSpPr>
        <p:spPr bwMode="auto">
          <a:xfrm>
            <a:off x="3665538" y="5576889"/>
            <a:ext cx="1903412" cy="312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4" name="Line 68"/>
          <p:cNvSpPr>
            <a:spLocks noChangeShapeType="1"/>
          </p:cNvSpPr>
          <p:nvPr/>
        </p:nvSpPr>
        <p:spPr bwMode="auto">
          <a:xfrm flipV="1">
            <a:off x="2189164" y="4375150"/>
            <a:ext cx="1381125" cy="8588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5" name="Line 69"/>
          <p:cNvSpPr>
            <a:spLocks noChangeShapeType="1"/>
          </p:cNvSpPr>
          <p:nvPr/>
        </p:nvSpPr>
        <p:spPr bwMode="auto">
          <a:xfrm flipV="1">
            <a:off x="2103438" y="3657600"/>
            <a:ext cx="3867150" cy="15763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6" name="Line 70"/>
          <p:cNvSpPr>
            <a:spLocks noChangeShapeType="1"/>
          </p:cNvSpPr>
          <p:nvPr/>
        </p:nvSpPr>
        <p:spPr bwMode="auto">
          <a:xfrm flipV="1">
            <a:off x="3646488" y="4419600"/>
            <a:ext cx="0" cy="1212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7" name="Line 71"/>
          <p:cNvSpPr>
            <a:spLocks noChangeShapeType="1"/>
          </p:cNvSpPr>
          <p:nvPr/>
        </p:nvSpPr>
        <p:spPr bwMode="auto">
          <a:xfrm>
            <a:off x="7218364" y="4318000"/>
            <a:ext cx="2243137" cy="1314450"/>
          </a:xfrm>
          <a:prstGeom prst="line">
            <a:avLst/>
          </a:prstGeom>
          <a:noFill/>
          <a:ln w="12700">
            <a:solidFill>
              <a:srgbClr val="808080"/>
            </a:solidFill>
            <a:round/>
            <a:headEnd/>
            <a:tailEnd/>
          </a:ln>
          <a:effectLst/>
        </p:spPr>
        <p:txBody>
          <a:bodyPr wrap="none" anchor="ctr"/>
          <a:lstStyle/>
          <a:p>
            <a:endParaRPr lang="en-GB"/>
          </a:p>
        </p:txBody>
      </p:sp>
      <p:sp>
        <p:nvSpPr>
          <p:cNvPr id="306248" name="Line 72"/>
          <p:cNvSpPr>
            <a:spLocks noChangeShapeType="1"/>
          </p:cNvSpPr>
          <p:nvPr/>
        </p:nvSpPr>
        <p:spPr bwMode="auto">
          <a:xfrm>
            <a:off x="6446838" y="4953000"/>
            <a:ext cx="3014662" cy="679450"/>
          </a:xfrm>
          <a:prstGeom prst="line">
            <a:avLst/>
          </a:prstGeom>
          <a:noFill/>
          <a:ln w="12700">
            <a:solidFill>
              <a:srgbClr val="808080"/>
            </a:solidFill>
            <a:round/>
            <a:headEnd/>
            <a:tailEnd/>
          </a:ln>
          <a:effectLst/>
        </p:spPr>
        <p:txBody>
          <a:bodyPr wrap="none" anchor="ctr"/>
          <a:lstStyle/>
          <a:p>
            <a:endParaRPr lang="en-GB"/>
          </a:p>
        </p:txBody>
      </p:sp>
      <p:sp>
        <p:nvSpPr>
          <p:cNvPr id="306249" name="Line 73"/>
          <p:cNvSpPr>
            <a:spLocks noChangeShapeType="1"/>
          </p:cNvSpPr>
          <p:nvPr/>
        </p:nvSpPr>
        <p:spPr bwMode="auto">
          <a:xfrm flipH="1" flipV="1">
            <a:off x="2632076" y="4278314"/>
            <a:ext cx="938213" cy="13541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0" name="Line 74"/>
          <p:cNvSpPr>
            <a:spLocks noChangeShapeType="1"/>
          </p:cNvSpPr>
          <p:nvPr/>
        </p:nvSpPr>
        <p:spPr bwMode="auto">
          <a:xfrm>
            <a:off x="7702550" y="3806826"/>
            <a:ext cx="1758950" cy="1825625"/>
          </a:xfrm>
          <a:prstGeom prst="line">
            <a:avLst/>
          </a:prstGeom>
          <a:noFill/>
          <a:ln w="12700">
            <a:solidFill>
              <a:srgbClr val="808080"/>
            </a:solidFill>
            <a:round/>
            <a:headEnd/>
            <a:tailEnd/>
          </a:ln>
          <a:effectLst/>
        </p:spPr>
        <p:txBody>
          <a:bodyPr wrap="none" anchor="ctr"/>
          <a:lstStyle/>
          <a:p>
            <a:endParaRPr lang="en-GB"/>
          </a:p>
        </p:txBody>
      </p:sp>
      <p:sp>
        <p:nvSpPr>
          <p:cNvPr id="306251" name="Line 75"/>
          <p:cNvSpPr>
            <a:spLocks noChangeShapeType="1"/>
          </p:cNvSpPr>
          <p:nvPr/>
        </p:nvSpPr>
        <p:spPr bwMode="auto">
          <a:xfrm flipV="1">
            <a:off x="5654676" y="5011738"/>
            <a:ext cx="665163" cy="792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2" name="Line 76"/>
          <p:cNvSpPr>
            <a:spLocks noChangeShapeType="1"/>
          </p:cNvSpPr>
          <p:nvPr/>
        </p:nvSpPr>
        <p:spPr bwMode="auto">
          <a:xfrm flipH="1">
            <a:off x="9461500" y="3268664"/>
            <a:ext cx="0" cy="2308225"/>
          </a:xfrm>
          <a:prstGeom prst="line">
            <a:avLst/>
          </a:prstGeom>
          <a:noFill/>
          <a:ln w="12700">
            <a:solidFill>
              <a:srgbClr val="808080"/>
            </a:solidFill>
            <a:round/>
            <a:headEnd/>
            <a:tailEnd/>
          </a:ln>
          <a:effectLst/>
        </p:spPr>
        <p:txBody>
          <a:bodyPr wrap="none" anchor="ctr"/>
          <a:lstStyle/>
          <a:p>
            <a:endParaRPr lang="en-GB"/>
          </a:p>
        </p:txBody>
      </p:sp>
      <p:sp>
        <p:nvSpPr>
          <p:cNvPr id="306253" name="Line 77"/>
          <p:cNvSpPr>
            <a:spLocks noChangeShapeType="1"/>
          </p:cNvSpPr>
          <p:nvPr/>
        </p:nvSpPr>
        <p:spPr bwMode="auto">
          <a:xfrm>
            <a:off x="3646489" y="4316413"/>
            <a:ext cx="2008187" cy="15732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4" name="Line 78"/>
          <p:cNvSpPr>
            <a:spLocks noChangeShapeType="1"/>
          </p:cNvSpPr>
          <p:nvPr/>
        </p:nvSpPr>
        <p:spPr bwMode="auto">
          <a:xfrm flipH="1">
            <a:off x="5654676" y="3721100"/>
            <a:ext cx="315913" cy="20828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5" name="Line 79"/>
          <p:cNvSpPr>
            <a:spLocks noChangeShapeType="1"/>
          </p:cNvSpPr>
          <p:nvPr/>
        </p:nvSpPr>
        <p:spPr bwMode="auto">
          <a:xfrm>
            <a:off x="4583114" y="3494088"/>
            <a:ext cx="985837" cy="2309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6" name="Line 80"/>
          <p:cNvSpPr>
            <a:spLocks noChangeShapeType="1"/>
          </p:cNvSpPr>
          <p:nvPr/>
        </p:nvSpPr>
        <p:spPr bwMode="auto">
          <a:xfrm flipV="1">
            <a:off x="3656013" y="3657600"/>
            <a:ext cx="2235200" cy="1919288"/>
          </a:xfrm>
          <a:prstGeom prst="line">
            <a:avLst/>
          </a:prstGeom>
          <a:noFill/>
          <a:ln w="12700">
            <a:solidFill>
              <a:srgbClr val="808080"/>
            </a:solidFill>
            <a:round/>
            <a:headEnd/>
            <a:tailEnd/>
          </a:ln>
          <a:effectLst/>
        </p:spPr>
        <p:txBody>
          <a:bodyPr wrap="none" anchor="ctr"/>
          <a:lstStyle/>
          <a:p>
            <a:endParaRPr lang="en-GB"/>
          </a:p>
        </p:txBody>
      </p:sp>
      <p:sp>
        <p:nvSpPr>
          <p:cNvPr id="306257" name="Line 81"/>
          <p:cNvSpPr>
            <a:spLocks noChangeShapeType="1"/>
          </p:cNvSpPr>
          <p:nvPr/>
        </p:nvSpPr>
        <p:spPr bwMode="auto">
          <a:xfrm>
            <a:off x="5970588" y="3665538"/>
            <a:ext cx="360362" cy="12303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8" name="Line 82"/>
          <p:cNvSpPr>
            <a:spLocks noChangeShapeType="1"/>
          </p:cNvSpPr>
          <p:nvPr/>
        </p:nvSpPr>
        <p:spPr bwMode="auto">
          <a:xfrm flipH="1">
            <a:off x="6443664" y="3629026"/>
            <a:ext cx="422275" cy="1323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9" name="Line 83"/>
          <p:cNvSpPr>
            <a:spLocks noChangeShapeType="1"/>
          </p:cNvSpPr>
          <p:nvPr/>
        </p:nvSpPr>
        <p:spPr bwMode="auto">
          <a:xfrm>
            <a:off x="6865938" y="3576638"/>
            <a:ext cx="277812"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0" name="Line 84"/>
          <p:cNvSpPr>
            <a:spLocks noChangeShapeType="1"/>
          </p:cNvSpPr>
          <p:nvPr/>
        </p:nvSpPr>
        <p:spPr bwMode="auto">
          <a:xfrm>
            <a:off x="6878639" y="3635375"/>
            <a:ext cx="712787" cy="1714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1" name="Line 85"/>
          <p:cNvSpPr>
            <a:spLocks noChangeShapeType="1"/>
          </p:cNvSpPr>
          <p:nvPr/>
        </p:nvSpPr>
        <p:spPr bwMode="auto">
          <a:xfrm flipV="1">
            <a:off x="6878639" y="3268664"/>
            <a:ext cx="2624137" cy="2809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2" name="Line 86"/>
          <p:cNvSpPr>
            <a:spLocks noChangeShapeType="1"/>
          </p:cNvSpPr>
          <p:nvPr/>
        </p:nvSpPr>
        <p:spPr bwMode="auto">
          <a:xfrm flipV="1">
            <a:off x="7691438" y="3268663"/>
            <a:ext cx="1770062" cy="538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3" name="Line 87"/>
          <p:cNvSpPr>
            <a:spLocks noChangeShapeType="1"/>
          </p:cNvSpPr>
          <p:nvPr/>
        </p:nvSpPr>
        <p:spPr bwMode="auto">
          <a:xfrm flipH="1" flipV="1">
            <a:off x="9461500" y="3268664"/>
            <a:ext cx="476250" cy="1531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4" name="Line 88"/>
          <p:cNvSpPr>
            <a:spLocks noChangeShapeType="1"/>
          </p:cNvSpPr>
          <p:nvPr/>
        </p:nvSpPr>
        <p:spPr bwMode="auto">
          <a:xfrm flipH="1" flipV="1">
            <a:off x="7702550" y="3806826"/>
            <a:ext cx="2178050" cy="9937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5" name="Line 89"/>
          <p:cNvSpPr>
            <a:spLocks noChangeShapeType="1"/>
          </p:cNvSpPr>
          <p:nvPr/>
        </p:nvSpPr>
        <p:spPr bwMode="auto">
          <a:xfrm flipH="1">
            <a:off x="7794626" y="3268664"/>
            <a:ext cx="1666875" cy="2363787"/>
          </a:xfrm>
          <a:prstGeom prst="line">
            <a:avLst/>
          </a:prstGeom>
          <a:noFill/>
          <a:ln w="12700">
            <a:solidFill>
              <a:srgbClr val="808080"/>
            </a:solidFill>
            <a:round/>
            <a:headEnd/>
            <a:tailEnd/>
          </a:ln>
          <a:effectLst/>
        </p:spPr>
        <p:txBody>
          <a:bodyPr wrap="none" anchor="ctr"/>
          <a:lstStyle/>
          <a:p>
            <a:endParaRPr lang="en-GB"/>
          </a:p>
        </p:txBody>
      </p:sp>
      <p:sp>
        <p:nvSpPr>
          <p:cNvPr id="306266" name="Line 90"/>
          <p:cNvSpPr>
            <a:spLocks noChangeShapeType="1"/>
          </p:cNvSpPr>
          <p:nvPr/>
        </p:nvSpPr>
        <p:spPr bwMode="auto">
          <a:xfrm>
            <a:off x="6088063" y="3003550"/>
            <a:ext cx="1700212" cy="2628900"/>
          </a:xfrm>
          <a:prstGeom prst="line">
            <a:avLst/>
          </a:prstGeom>
          <a:noFill/>
          <a:ln w="12700">
            <a:solidFill>
              <a:srgbClr val="808080"/>
            </a:solidFill>
            <a:round/>
            <a:headEnd/>
            <a:tailEnd/>
          </a:ln>
          <a:effectLst/>
        </p:spPr>
        <p:txBody>
          <a:bodyPr wrap="none" anchor="ctr"/>
          <a:lstStyle/>
          <a:p>
            <a:endParaRPr lang="en-GB"/>
          </a:p>
        </p:txBody>
      </p:sp>
      <p:sp>
        <p:nvSpPr>
          <p:cNvPr id="306267" name="Line 91"/>
          <p:cNvSpPr>
            <a:spLocks noChangeShapeType="1"/>
          </p:cNvSpPr>
          <p:nvPr/>
        </p:nvSpPr>
        <p:spPr bwMode="auto">
          <a:xfrm flipV="1">
            <a:off x="2103438" y="3148013"/>
            <a:ext cx="0" cy="20637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8" name="Line 92"/>
          <p:cNvSpPr>
            <a:spLocks noChangeShapeType="1"/>
          </p:cNvSpPr>
          <p:nvPr/>
        </p:nvSpPr>
        <p:spPr bwMode="auto">
          <a:xfrm flipH="1" flipV="1">
            <a:off x="2103438" y="3148014"/>
            <a:ext cx="442912" cy="1074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9" name="Line 93"/>
          <p:cNvSpPr>
            <a:spLocks noChangeShapeType="1"/>
          </p:cNvSpPr>
          <p:nvPr/>
        </p:nvSpPr>
        <p:spPr bwMode="auto">
          <a:xfrm flipH="1" flipV="1">
            <a:off x="2103438" y="3076576"/>
            <a:ext cx="1466850" cy="12366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0" name="Line 94"/>
          <p:cNvSpPr>
            <a:spLocks noChangeShapeType="1"/>
          </p:cNvSpPr>
          <p:nvPr/>
        </p:nvSpPr>
        <p:spPr bwMode="auto">
          <a:xfrm flipH="1">
            <a:off x="2103438" y="2505075"/>
            <a:ext cx="112395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1" name="Line 95"/>
          <p:cNvSpPr>
            <a:spLocks noChangeShapeType="1"/>
          </p:cNvSpPr>
          <p:nvPr/>
        </p:nvSpPr>
        <p:spPr bwMode="auto">
          <a:xfrm flipH="1" flipV="1">
            <a:off x="2189164" y="3076576"/>
            <a:ext cx="1304925" cy="5000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2" name="Line 96"/>
          <p:cNvSpPr>
            <a:spLocks noChangeShapeType="1"/>
          </p:cNvSpPr>
          <p:nvPr/>
        </p:nvSpPr>
        <p:spPr bwMode="auto">
          <a:xfrm flipH="1">
            <a:off x="3646488" y="3494088"/>
            <a:ext cx="800100" cy="8810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3" name="Line 97"/>
          <p:cNvSpPr>
            <a:spLocks noChangeShapeType="1"/>
          </p:cNvSpPr>
          <p:nvPr/>
        </p:nvSpPr>
        <p:spPr bwMode="auto">
          <a:xfrm flipH="1" flipV="1">
            <a:off x="3227388" y="2505075"/>
            <a:ext cx="342900" cy="1123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4" name="Line 98"/>
          <p:cNvSpPr>
            <a:spLocks noChangeShapeType="1"/>
          </p:cNvSpPr>
          <p:nvPr/>
        </p:nvSpPr>
        <p:spPr bwMode="auto">
          <a:xfrm flipV="1">
            <a:off x="3570289" y="1857376"/>
            <a:ext cx="676275" cy="17192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5" name="Line 99"/>
          <p:cNvSpPr>
            <a:spLocks noChangeShapeType="1"/>
          </p:cNvSpPr>
          <p:nvPr/>
        </p:nvSpPr>
        <p:spPr bwMode="auto">
          <a:xfrm flipV="1">
            <a:off x="3646488" y="3494089"/>
            <a:ext cx="800100" cy="1412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6" name="Line 100"/>
          <p:cNvSpPr>
            <a:spLocks noChangeShapeType="1"/>
          </p:cNvSpPr>
          <p:nvPr/>
        </p:nvSpPr>
        <p:spPr bwMode="auto">
          <a:xfrm flipV="1">
            <a:off x="3570288" y="3665538"/>
            <a:ext cx="24003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7" name="Line 101"/>
          <p:cNvSpPr>
            <a:spLocks noChangeShapeType="1"/>
          </p:cNvSpPr>
          <p:nvPr/>
        </p:nvSpPr>
        <p:spPr bwMode="auto">
          <a:xfrm>
            <a:off x="3570288" y="3635375"/>
            <a:ext cx="76200" cy="6810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8" name="Line 102"/>
          <p:cNvSpPr>
            <a:spLocks noChangeShapeType="1"/>
          </p:cNvSpPr>
          <p:nvPr/>
        </p:nvSpPr>
        <p:spPr bwMode="auto">
          <a:xfrm flipH="1">
            <a:off x="2189164" y="3076575"/>
            <a:ext cx="3781425"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9" name="Line 103"/>
          <p:cNvSpPr>
            <a:spLocks noChangeShapeType="1"/>
          </p:cNvSpPr>
          <p:nvPr/>
        </p:nvSpPr>
        <p:spPr bwMode="auto">
          <a:xfrm flipH="1">
            <a:off x="2103439" y="2273300"/>
            <a:ext cx="452437"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0" name="Line 104"/>
          <p:cNvSpPr>
            <a:spLocks noChangeShapeType="1"/>
          </p:cNvSpPr>
          <p:nvPr/>
        </p:nvSpPr>
        <p:spPr bwMode="auto">
          <a:xfrm flipH="1">
            <a:off x="3227389" y="1920876"/>
            <a:ext cx="1019175" cy="5746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1" name="Line 105"/>
          <p:cNvSpPr>
            <a:spLocks noChangeShapeType="1"/>
          </p:cNvSpPr>
          <p:nvPr/>
        </p:nvSpPr>
        <p:spPr bwMode="auto">
          <a:xfrm flipH="1">
            <a:off x="2632075" y="1920875"/>
            <a:ext cx="1614488" cy="2794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2" name="Line 106"/>
          <p:cNvSpPr>
            <a:spLocks noChangeShapeType="1"/>
          </p:cNvSpPr>
          <p:nvPr/>
        </p:nvSpPr>
        <p:spPr bwMode="auto">
          <a:xfrm flipH="1" flipV="1">
            <a:off x="2654301" y="2225676"/>
            <a:ext cx="487363"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3" name="Line 107"/>
          <p:cNvSpPr>
            <a:spLocks noChangeShapeType="1"/>
          </p:cNvSpPr>
          <p:nvPr/>
        </p:nvSpPr>
        <p:spPr bwMode="auto">
          <a:xfrm flipH="1" flipV="1">
            <a:off x="2654300" y="2225676"/>
            <a:ext cx="2374900"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4" name="Line 108"/>
          <p:cNvSpPr>
            <a:spLocks noChangeShapeType="1"/>
          </p:cNvSpPr>
          <p:nvPr/>
        </p:nvSpPr>
        <p:spPr bwMode="auto">
          <a:xfrm flipH="1" flipV="1">
            <a:off x="2654300" y="2200275"/>
            <a:ext cx="3348038" cy="87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5" name="Line 109"/>
          <p:cNvSpPr>
            <a:spLocks noChangeShapeType="1"/>
          </p:cNvSpPr>
          <p:nvPr/>
        </p:nvSpPr>
        <p:spPr bwMode="auto">
          <a:xfrm flipH="1" flipV="1">
            <a:off x="5151438" y="2505075"/>
            <a:ext cx="85090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6" name="Line 110"/>
          <p:cNvSpPr>
            <a:spLocks noChangeShapeType="1"/>
          </p:cNvSpPr>
          <p:nvPr/>
        </p:nvSpPr>
        <p:spPr bwMode="auto">
          <a:xfrm flipH="1">
            <a:off x="4332288" y="1660525"/>
            <a:ext cx="1998662" cy="2603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7" name="Line 111"/>
          <p:cNvSpPr>
            <a:spLocks noChangeShapeType="1"/>
          </p:cNvSpPr>
          <p:nvPr/>
        </p:nvSpPr>
        <p:spPr bwMode="auto">
          <a:xfrm flipH="1">
            <a:off x="5151439" y="1660526"/>
            <a:ext cx="1292225" cy="8175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8" name="Line 112"/>
          <p:cNvSpPr>
            <a:spLocks noChangeShapeType="1"/>
          </p:cNvSpPr>
          <p:nvPr/>
        </p:nvSpPr>
        <p:spPr bwMode="auto">
          <a:xfrm flipH="1">
            <a:off x="6088064" y="2006601"/>
            <a:ext cx="1965325" cy="1069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9" name="Line 113"/>
          <p:cNvSpPr>
            <a:spLocks noChangeShapeType="1"/>
          </p:cNvSpPr>
          <p:nvPr/>
        </p:nvSpPr>
        <p:spPr bwMode="auto">
          <a:xfrm flipV="1">
            <a:off x="5970589" y="3076575"/>
            <a:ext cx="117475"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0" name="Line 114"/>
          <p:cNvSpPr>
            <a:spLocks noChangeShapeType="1"/>
          </p:cNvSpPr>
          <p:nvPr/>
        </p:nvSpPr>
        <p:spPr bwMode="auto">
          <a:xfrm flipV="1">
            <a:off x="6088063" y="3576639"/>
            <a:ext cx="698500" cy="523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1" name="Line 115"/>
          <p:cNvSpPr>
            <a:spLocks noChangeShapeType="1"/>
          </p:cNvSpPr>
          <p:nvPr/>
        </p:nvSpPr>
        <p:spPr bwMode="auto">
          <a:xfrm flipV="1">
            <a:off x="6865939" y="2563813"/>
            <a:ext cx="2498725" cy="9779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2" name="Line 116"/>
          <p:cNvSpPr>
            <a:spLocks noChangeShapeType="1"/>
          </p:cNvSpPr>
          <p:nvPr/>
        </p:nvSpPr>
        <p:spPr bwMode="auto">
          <a:xfrm flipH="1" flipV="1">
            <a:off x="6088063" y="3076575"/>
            <a:ext cx="698500"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3" name="Line 117"/>
          <p:cNvSpPr>
            <a:spLocks noChangeShapeType="1"/>
          </p:cNvSpPr>
          <p:nvPr/>
        </p:nvSpPr>
        <p:spPr bwMode="auto">
          <a:xfrm>
            <a:off x="4246563" y="1920875"/>
            <a:ext cx="227012"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4" name="Line 118"/>
          <p:cNvSpPr>
            <a:spLocks noChangeShapeType="1"/>
          </p:cNvSpPr>
          <p:nvPr/>
        </p:nvSpPr>
        <p:spPr bwMode="auto">
          <a:xfrm flipH="1" flipV="1">
            <a:off x="4618039" y="3494089"/>
            <a:ext cx="1273175" cy="134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5" name="Line 119"/>
          <p:cNvSpPr>
            <a:spLocks noChangeShapeType="1"/>
          </p:cNvSpPr>
          <p:nvPr/>
        </p:nvSpPr>
        <p:spPr bwMode="auto">
          <a:xfrm flipH="1">
            <a:off x="4583113" y="3076575"/>
            <a:ext cx="1460500" cy="323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6" name="Line 120"/>
          <p:cNvSpPr>
            <a:spLocks noChangeShapeType="1"/>
          </p:cNvSpPr>
          <p:nvPr/>
        </p:nvSpPr>
        <p:spPr bwMode="auto">
          <a:xfrm flipH="1">
            <a:off x="4618038" y="1920875"/>
            <a:ext cx="3568700"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7" name="Line 121"/>
          <p:cNvSpPr>
            <a:spLocks noChangeShapeType="1"/>
          </p:cNvSpPr>
          <p:nvPr/>
        </p:nvSpPr>
        <p:spPr bwMode="auto">
          <a:xfrm flipH="1">
            <a:off x="4583113" y="1716088"/>
            <a:ext cx="1860550" cy="16621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8" name="Line 122"/>
          <p:cNvSpPr>
            <a:spLocks noChangeShapeType="1"/>
          </p:cNvSpPr>
          <p:nvPr/>
        </p:nvSpPr>
        <p:spPr bwMode="auto">
          <a:xfrm flipH="1" flipV="1">
            <a:off x="4583114" y="3494088"/>
            <a:ext cx="5297487" cy="13065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9" name="Line 123"/>
          <p:cNvSpPr>
            <a:spLocks noChangeShapeType="1"/>
          </p:cNvSpPr>
          <p:nvPr/>
        </p:nvSpPr>
        <p:spPr bwMode="auto">
          <a:xfrm>
            <a:off x="2632076" y="2238376"/>
            <a:ext cx="938213" cy="3394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0" name="Line 124"/>
          <p:cNvSpPr>
            <a:spLocks noChangeShapeType="1"/>
          </p:cNvSpPr>
          <p:nvPr/>
        </p:nvSpPr>
        <p:spPr bwMode="auto">
          <a:xfrm flipH="1" flipV="1">
            <a:off x="4246564" y="1920876"/>
            <a:ext cx="782637"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1" name="Line 125"/>
          <p:cNvSpPr>
            <a:spLocks noChangeShapeType="1"/>
          </p:cNvSpPr>
          <p:nvPr/>
        </p:nvSpPr>
        <p:spPr bwMode="auto">
          <a:xfrm flipH="1" flipV="1">
            <a:off x="4246564" y="1920876"/>
            <a:ext cx="1724025" cy="16557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2" name="Line 126"/>
          <p:cNvSpPr>
            <a:spLocks noChangeShapeType="1"/>
          </p:cNvSpPr>
          <p:nvPr/>
        </p:nvSpPr>
        <p:spPr bwMode="auto">
          <a:xfrm flipH="1">
            <a:off x="6088063" y="1660526"/>
            <a:ext cx="355600" cy="13430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3" name="Line 127"/>
          <p:cNvSpPr>
            <a:spLocks noChangeShapeType="1"/>
          </p:cNvSpPr>
          <p:nvPr/>
        </p:nvSpPr>
        <p:spPr bwMode="auto">
          <a:xfrm flipH="1">
            <a:off x="6088063" y="2543176"/>
            <a:ext cx="3224212" cy="4603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4" name="Line 128"/>
          <p:cNvSpPr>
            <a:spLocks noChangeShapeType="1"/>
          </p:cNvSpPr>
          <p:nvPr/>
        </p:nvSpPr>
        <p:spPr bwMode="auto">
          <a:xfrm flipH="1" flipV="1">
            <a:off x="6443664" y="1660525"/>
            <a:ext cx="2784475" cy="8826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5" name="Line 129"/>
          <p:cNvSpPr>
            <a:spLocks noChangeShapeType="1"/>
          </p:cNvSpPr>
          <p:nvPr/>
        </p:nvSpPr>
        <p:spPr bwMode="auto">
          <a:xfrm flipH="1" flipV="1">
            <a:off x="8224838" y="2006601"/>
            <a:ext cx="1003300"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6" name="Line 130"/>
          <p:cNvSpPr>
            <a:spLocks noChangeShapeType="1"/>
          </p:cNvSpPr>
          <p:nvPr/>
        </p:nvSpPr>
        <p:spPr bwMode="auto">
          <a:xfrm flipH="1" flipV="1">
            <a:off x="8053388" y="1920875"/>
            <a:ext cx="1408112"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7" name="Line 131"/>
          <p:cNvSpPr>
            <a:spLocks noChangeShapeType="1"/>
          </p:cNvSpPr>
          <p:nvPr/>
        </p:nvSpPr>
        <p:spPr bwMode="auto">
          <a:xfrm flipH="1" flipV="1">
            <a:off x="6443664" y="1660526"/>
            <a:ext cx="3494087" cy="30638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8" name="Line 132"/>
          <p:cNvSpPr>
            <a:spLocks noChangeShapeType="1"/>
          </p:cNvSpPr>
          <p:nvPr/>
        </p:nvSpPr>
        <p:spPr bwMode="auto">
          <a:xfrm flipH="1" flipV="1">
            <a:off x="6446838" y="1660525"/>
            <a:ext cx="1244600" cy="214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9" name="Line 133"/>
          <p:cNvSpPr>
            <a:spLocks noChangeShapeType="1"/>
          </p:cNvSpPr>
          <p:nvPr/>
        </p:nvSpPr>
        <p:spPr bwMode="auto">
          <a:xfrm>
            <a:off x="6088064" y="3076575"/>
            <a:ext cx="3311525" cy="1031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0" name="Line 134"/>
          <p:cNvSpPr>
            <a:spLocks noChangeShapeType="1"/>
          </p:cNvSpPr>
          <p:nvPr/>
        </p:nvSpPr>
        <p:spPr bwMode="auto">
          <a:xfrm>
            <a:off x="6088064" y="3076576"/>
            <a:ext cx="263525" cy="17875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1" name="Line 135"/>
          <p:cNvSpPr>
            <a:spLocks noChangeShapeType="1"/>
          </p:cNvSpPr>
          <p:nvPr/>
        </p:nvSpPr>
        <p:spPr bwMode="auto">
          <a:xfrm>
            <a:off x="3227388" y="2478088"/>
            <a:ext cx="2341562" cy="3325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2" name="Line 136"/>
          <p:cNvSpPr>
            <a:spLocks noChangeShapeType="1"/>
          </p:cNvSpPr>
          <p:nvPr/>
        </p:nvSpPr>
        <p:spPr bwMode="auto">
          <a:xfrm flipH="1">
            <a:off x="4332288" y="1920875"/>
            <a:ext cx="37211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3" name="Line 137"/>
          <p:cNvSpPr>
            <a:spLocks noChangeShapeType="1"/>
          </p:cNvSpPr>
          <p:nvPr/>
        </p:nvSpPr>
        <p:spPr bwMode="auto">
          <a:xfrm flipH="1" flipV="1">
            <a:off x="8186738" y="2006600"/>
            <a:ext cx="1751012" cy="27940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4" name="Line 138"/>
          <p:cNvSpPr>
            <a:spLocks noChangeShapeType="1"/>
          </p:cNvSpPr>
          <p:nvPr/>
        </p:nvSpPr>
        <p:spPr bwMode="auto">
          <a:xfrm>
            <a:off x="4332288" y="1920875"/>
            <a:ext cx="5067300"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5" name="Line 139"/>
          <p:cNvSpPr>
            <a:spLocks noChangeShapeType="1"/>
          </p:cNvSpPr>
          <p:nvPr/>
        </p:nvSpPr>
        <p:spPr bwMode="auto">
          <a:xfrm flipH="1">
            <a:off x="7835900" y="2647950"/>
            <a:ext cx="1392238" cy="2928938"/>
          </a:xfrm>
          <a:prstGeom prst="line">
            <a:avLst/>
          </a:prstGeom>
          <a:noFill/>
          <a:ln w="12700">
            <a:solidFill>
              <a:srgbClr val="808080"/>
            </a:solidFill>
            <a:round/>
            <a:headEnd/>
            <a:tailEnd/>
          </a:ln>
          <a:effectLst/>
        </p:spPr>
        <p:txBody>
          <a:bodyPr wrap="none" anchor="ctr"/>
          <a:lstStyle/>
          <a:p>
            <a:endParaRPr lang="en-GB"/>
          </a:p>
        </p:txBody>
      </p:sp>
      <p:sp>
        <p:nvSpPr>
          <p:cNvPr id="306316" name="Line 140"/>
          <p:cNvSpPr>
            <a:spLocks noChangeShapeType="1"/>
          </p:cNvSpPr>
          <p:nvPr/>
        </p:nvSpPr>
        <p:spPr bwMode="auto">
          <a:xfrm flipV="1">
            <a:off x="2546350" y="2505075"/>
            <a:ext cx="681038" cy="1639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7" name="Line 141"/>
          <p:cNvSpPr>
            <a:spLocks noChangeShapeType="1"/>
          </p:cNvSpPr>
          <p:nvPr/>
        </p:nvSpPr>
        <p:spPr bwMode="auto">
          <a:xfrm>
            <a:off x="4246564" y="1920876"/>
            <a:ext cx="2105025" cy="2974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8" name="Line 142"/>
          <p:cNvSpPr>
            <a:spLocks noChangeShapeType="1"/>
          </p:cNvSpPr>
          <p:nvPr/>
        </p:nvSpPr>
        <p:spPr bwMode="auto">
          <a:xfrm>
            <a:off x="6088064" y="3076575"/>
            <a:ext cx="1055687" cy="1201738"/>
          </a:xfrm>
          <a:prstGeom prst="line">
            <a:avLst/>
          </a:prstGeom>
          <a:noFill/>
          <a:ln w="12700">
            <a:solidFill>
              <a:srgbClr val="808080"/>
            </a:solidFill>
            <a:round/>
            <a:headEnd/>
            <a:tailEnd/>
          </a:ln>
          <a:effectLst/>
        </p:spPr>
        <p:txBody>
          <a:bodyPr wrap="none" anchor="ctr"/>
          <a:lstStyle/>
          <a:p>
            <a:endParaRPr lang="en-GB"/>
          </a:p>
        </p:txBody>
      </p:sp>
      <p:sp>
        <p:nvSpPr>
          <p:cNvPr id="306319" name="Line 143"/>
          <p:cNvSpPr>
            <a:spLocks noChangeShapeType="1"/>
          </p:cNvSpPr>
          <p:nvPr/>
        </p:nvSpPr>
        <p:spPr bwMode="auto">
          <a:xfrm flipV="1">
            <a:off x="3646489" y="3076575"/>
            <a:ext cx="2441575" cy="2470150"/>
          </a:xfrm>
          <a:prstGeom prst="line">
            <a:avLst/>
          </a:prstGeom>
          <a:noFill/>
          <a:ln w="12700">
            <a:solidFill>
              <a:srgbClr val="808080"/>
            </a:solidFill>
            <a:round/>
            <a:headEnd/>
            <a:tailEnd/>
          </a:ln>
          <a:effectLst/>
        </p:spPr>
        <p:txBody>
          <a:bodyPr wrap="none" anchor="ctr"/>
          <a:lstStyle/>
          <a:p>
            <a:endParaRPr lang="en-GB"/>
          </a:p>
        </p:txBody>
      </p:sp>
      <p:pic>
        <p:nvPicPr>
          <p:cNvPr id="306207" name="Picture 31" descr="bd21312_"/>
          <p:cNvPicPr>
            <a:picLocks noChangeAspect="1" noChangeArrowheads="1"/>
          </p:cNvPicPr>
          <p:nvPr/>
        </p:nvPicPr>
        <p:blipFill>
          <a:blip r:embed="rId3"/>
          <a:srcRect/>
          <a:stretch>
            <a:fillRect/>
          </a:stretch>
        </p:blipFill>
        <p:spPr bwMode="auto">
          <a:xfrm>
            <a:off x="3494088" y="5546725"/>
            <a:ext cx="171450" cy="171450"/>
          </a:xfrm>
          <a:prstGeom prst="rect">
            <a:avLst/>
          </a:prstGeom>
          <a:noFill/>
        </p:spPr>
      </p:pic>
      <p:pic>
        <p:nvPicPr>
          <p:cNvPr id="306204" name="Picture 28" descr="bd21312_"/>
          <p:cNvPicPr>
            <a:picLocks noChangeAspect="1" noChangeArrowheads="1"/>
          </p:cNvPicPr>
          <p:nvPr/>
        </p:nvPicPr>
        <p:blipFill>
          <a:blip r:embed="rId3"/>
          <a:srcRect/>
          <a:stretch>
            <a:fillRect/>
          </a:stretch>
        </p:blipFill>
        <p:spPr bwMode="auto">
          <a:xfrm>
            <a:off x="3141663" y="2392363"/>
            <a:ext cx="171450" cy="171450"/>
          </a:xfrm>
          <a:prstGeom prst="rect">
            <a:avLst/>
          </a:prstGeom>
          <a:noFill/>
        </p:spPr>
      </p:pic>
      <p:pic>
        <p:nvPicPr>
          <p:cNvPr id="306205" name="Picture 29" descr="bd21312_"/>
          <p:cNvPicPr>
            <a:picLocks noChangeAspect="1" noChangeArrowheads="1"/>
          </p:cNvPicPr>
          <p:nvPr/>
        </p:nvPicPr>
        <p:blipFill>
          <a:blip r:embed="rId3"/>
          <a:srcRect/>
          <a:stretch>
            <a:fillRect/>
          </a:stretch>
        </p:blipFill>
        <p:spPr bwMode="auto">
          <a:xfrm>
            <a:off x="2460625" y="4144963"/>
            <a:ext cx="171450" cy="171450"/>
          </a:xfrm>
          <a:prstGeom prst="rect">
            <a:avLst/>
          </a:prstGeom>
          <a:noFill/>
        </p:spPr>
      </p:pic>
      <p:pic>
        <p:nvPicPr>
          <p:cNvPr id="306206" name="Picture 30" descr="bd21312_"/>
          <p:cNvPicPr>
            <a:picLocks noChangeAspect="1" noChangeArrowheads="1"/>
          </p:cNvPicPr>
          <p:nvPr/>
        </p:nvPicPr>
        <p:blipFill>
          <a:blip r:embed="rId3"/>
          <a:srcRect/>
          <a:stretch>
            <a:fillRect/>
          </a:stretch>
        </p:blipFill>
        <p:spPr bwMode="auto">
          <a:xfrm>
            <a:off x="2017713" y="5211763"/>
            <a:ext cx="171450" cy="171450"/>
          </a:xfrm>
          <a:prstGeom prst="rect">
            <a:avLst/>
          </a:prstGeom>
          <a:noFill/>
        </p:spPr>
      </p:pic>
      <p:pic>
        <p:nvPicPr>
          <p:cNvPr id="306213" name="Picture 37" descr="bd21312_"/>
          <p:cNvPicPr>
            <a:picLocks noChangeAspect="1" noChangeArrowheads="1"/>
          </p:cNvPicPr>
          <p:nvPr/>
        </p:nvPicPr>
        <p:blipFill>
          <a:blip r:embed="rId3"/>
          <a:srcRect/>
          <a:stretch>
            <a:fillRect/>
          </a:stretch>
        </p:blipFill>
        <p:spPr bwMode="auto">
          <a:xfrm>
            <a:off x="2546350" y="2143125"/>
            <a:ext cx="171450" cy="171450"/>
          </a:xfrm>
          <a:prstGeom prst="rect">
            <a:avLst/>
          </a:prstGeom>
          <a:noFill/>
        </p:spPr>
      </p:pic>
      <p:pic>
        <p:nvPicPr>
          <p:cNvPr id="306214" name="Picture 38" descr="bd21312_"/>
          <p:cNvPicPr>
            <a:picLocks noChangeAspect="1" noChangeArrowheads="1"/>
          </p:cNvPicPr>
          <p:nvPr/>
        </p:nvPicPr>
        <p:blipFill>
          <a:blip r:embed="rId3"/>
          <a:srcRect/>
          <a:stretch>
            <a:fillRect/>
          </a:stretch>
        </p:blipFill>
        <p:spPr bwMode="auto">
          <a:xfrm>
            <a:off x="6351588" y="1581150"/>
            <a:ext cx="171450" cy="171450"/>
          </a:xfrm>
          <a:prstGeom prst="rect">
            <a:avLst/>
          </a:prstGeom>
          <a:noFill/>
        </p:spPr>
      </p:pic>
      <p:pic>
        <p:nvPicPr>
          <p:cNvPr id="306215" name="Picture 39" descr="bd21312_"/>
          <p:cNvPicPr>
            <a:picLocks noChangeAspect="1" noChangeArrowheads="1"/>
          </p:cNvPicPr>
          <p:nvPr/>
        </p:nvPicPr>
        <p:blipFill>
          <a:blip r:embed="rId3"/>
          <a:srcRect/>
          <a:stretch>
            <a:fillRect/>
          </a:stretch>
        </p:blipFill>
        <p:spPr bwMode="auto">
          <a:xfrm>
            <a:off x="2017713" y="2990850"/>
            <a:ext cx="171450" cy="171450"/>
          </a:xfrm>
          <a:prstGeom prst="rect">
            <a:avLst/>
          </a:prstGeom>
          <a:noFill/>
        </p:spPr>
      </p:pic>
      <p:pic>
        <p:nvPicPr>
          <p:cNvPr id="306223" name="Picture 47" descr="bd21312_"/>
          <p:cNvPicPr>
            <a:picLocks noChangeAspect="1" noChangeArrowheads="1"/>
          </p:cNvPicPr>
          <p:nvPr/>
        </p:nvPicPr>
        <p:blipFill>
          <a:blip r:embed="rId3"/>
          <a:srcRect/>
          <a:stretch>
            <a:fillRect/>
          </a:stretch>
        </p:blipFill>
        <p:spPr bwMode="auto">
          <a:xfrm>
            <a:off x="6002338" y="2984500"/>
            <a:ext cx="171450" cy="171450"/>
          </a:xfrm>
          <a:prstGeom prst="rect">
            <a:avLst/>
          </a:prstGeom>
          <a:noFill/>
        </p:spPr>
      </p:pic>
      <p:pic>
        <p:nvPicPr>
          <p:cNvPr id="306224" name="Picture 48" descr="bd21312_"/>
          <p:cNvPicPr>
            <a:picLocks noChangeAspect="1" noChangeArrowheads="1"/>
          </p:cNvPicPr>
          <p:nvPr/>
        </p:nvPicPr>
        <p:blipFill>
          <a:blip r:embed="rId3"/>
          <a:srcRect/>
          <a:stretch>
            <a:fillRect/>
          </a:stretch>
        </p:blipFill>
        <p:spPr bwMode="auto">
          <a:xfrm>
            <a:off x="5029200" y="2392363"/>
            <a:ext cx="171450" cy="171450"/>
          </a:xfrm>
          <a:prstGeom prst="rect">
            <a:avLst/>
          </a:prstGeom>
          <a:noFill/>
        </p:spPr>
      </p:pic>
      <p:pic>
        <p:nvPicPr>
          <p:cNvPr id="306226" name="Picture 50" descr="bd21312_"/>
          <p:cNvPicPr>
            <a:picLocks noChangeAspect="1" noChangeArrowheads="1"/>
          </p:cNvPicPr>
          <p:nvPr/>
        </p:nvPicPr>
        <p:blipFill>
          <a:blip r:embed="rId3"/>
          <a:srcRect/>
          <a:stretch>
            <a:fillRect/>
          </a:stretch>
        </p:blipFill>
        <p:spPr bwMode="auto">
          <a:xfrm>
            <a:off x="4160838" y="1835150"/>
            <a:ext cx="171450" cy="171450"/>
          </a:xfrm>
          <a:prstGeom prst="rect">
            <a:avLst/>
          </a:prstGeom>
          <a:noFill/>
        </p:spPr>
      </p:pic>
      <p:pic>
        <p:nvPicPr>
          <p:cNvPr id="306227" name="Picture 51" descr="bd21312_"/>
          <p:cNvPicPr>
            <a:picLocks noChangeAspect="1" noChangeArrowheads="1"/>
          </p:cNvPicPr>
          <p:nvPr/>
        </p:nvPicPr>
        <p:blipFill>
          <a:blip r:embed="rId3"/>
          <a:srcRect/>
          <a:stretch>
            <a:fillRect/>
          </a:stretch>
        </p:blipFill>
        <p:spPr bwMode="auto">
          <a:xfrm>
            <a:off x="3484563" y="3549650"/>
            <a:ext cx="171450" cy="171450"/>
          </a:xfrm>
          <a:prstGeom prst="rect">
            <a:avLst/>
          </a:prstGeom>
          <a:noFill/>
        </p:spPr>
      </p:pic>
      <p:pic>
        <p:nvPicPr>
          <p:cNvPr id="306210" name="Picture 34" descr="bd21312_"/>
          <p:cNvPicPr>
            <a:picLocks noChangeAspect="1" noChangeArrowheads="1"/>
          </p:cNvPicPr>
          <p:nvPr/>
        </p:nvPicPr>
        <p:blipFill>
          <a:blip r:embed="rId3"/>
          <a:srcRect/>
          <a:stretch>
            <a:fillRect/>
          </a:stretch>
        </p:blipFill>
        <p:spPr bwMode="auto">
          <a:xfrm>
            <a:off x="7118350" y="4222750"/>
            <a:ext cx="196850" cy="196850"/>
          </a:xfrm>
          <a:prstGeom prst="rect">
            <a:avLst/>
          </a:prstGeom>
          <a:noFill/>
        </p:spPr>
      </p:pic>
      <p:pic>
        <p:nvPicPr>
          <p:cNvPr id="306216" name="Picture 40" descr="bd21312_"/>
          <p:cNvPicPr>
            <a:picLocks noChangeAspect="1" noChangeArrowheads="1"/>
          </p:cNvPicPr>
          <p:nvPr/>
        </p:nvPicPr>
        <p:blipFill>
          <a:blip r:embed="rId3"/>
          <a:srcRect/>
          <a:stretch>
            <a:fillRect/>
          </a:stretch>
        </p:blipFill>
        <p:spPr bwMode="auto">
          <a:xfrm>
            <a:off x="9399588" y="3148013"/>
            <a:ext cx="171450" cy="171450"/>
          </a:xfrm>
          <a:prstGeom prst="rect">
            <a:avLst/>
          </a:prstGeom>
          <a:noFill/>
        </p:spPr>
      </p:pic>
      <p:pic>
        <p:nvPicPr>
          <p:cNvPr id="306217" name="Picture 41" descr="bd21312_"/>
          <p:cNvPicPr>
            <a:picLocks noChangeAspect="1" noChangeArrowheads="1"/>
          </p:cNvPicPr>
          <p:nvPr/>
        </p:nvPicPr>
        <p:blipFill>
          <a:blip r:embed="rId3"/>
          <a:srcRect/>
          <a:stretch>
            <a:fillRect/>
          </a:stretch>
        </p:blipFill>
        <p:spPr bwMode="auto">
          <a:xfrm>
            <a:off x="6786563" y="3494088"/>
            <a:ext cx="171450" cy="171450"/>
          </a:xfrm>
          <a:prstGeom prst="rect">
            <a:avLst/>
          </a:prstGeom>
          <a:noFill/>
        </p:spPr>
      </p:pic>
      <p:pic>
        <p:nvPicPr>
          <p:cNvPr id="306218" name="Picture 42" descr="bd21312_"/>
          <p:cNvPicPr>
            <a:picLocks noChangeAspect="1" noChangeArrowheads="1"/>
          </p:cNvPicPr>
          <p:nvPr/>
        </p:nvPicPr>
        <p:blipFill>
          <a:blip r:embed="rId3"/>
          <a:srcRect/>
          <a:stretch>
            <a:fillRect/>
          </a:stretch>
        </p:blipFill>
        <p:spPr bwMode="auto">
          <a:xfrm>
            <a:off x="9399588" y="5562600"/>
            <a:ext cx="171450" cy="171450"/>
          </a:xfrm>
          <a:prstGeom prst="rect">
            <a:avLst/>
          </a:prstGeom>
          <a:noFill/>
        </p:spPr>
      </p:pic>
      <p:pic>
        <p:nvPicPr>
          <p:cNvPr id="306222" name="Picture 46" descr="bd21312_"/>
          <p:cNvPicPr>
            <a:picLocks noChangeAspect="1" noChangeArrowheads="1"/>
          </p:cNvPicPr>
          <p:nvPr/>
        </p:nvPicPr>
        <p:blipFill>
          <a:blip r:embed="rId3"/>
          <a:srcRect/>
          <a:stretch>
            <a:fillRect/>
          </a:stretch>
        </p:blipFill>
        <p:spPr bwMode="auto">
          <a:xfrm>
            <a:off x="9228138" y="2478088"/>
            <a:ext cx="171450" cy="171450"/>
          </a:xfrm>
          <a:prstGeom prst="rect">
            <a:avLst/>
          </a:prstGeom>
          <a:noFill/>
        </p:spPr>
      </p:pic>
      <p:pic>
        <p:nvPicPr>
          <p:cNvPr id="306225" name="Picture 49" descr="bd21312_"/>
          <p:cNvPicPr>
            <a:picLocks noChangeAspect="1" noChangeArrowheads="1"/>
          </p:cNvPicPr>
          <p:nvPr/>
        </p:nvPicPr>
        <p:blipFill>
          <a:blip r:embed="rId3"/>
          <a:srcRect/>
          <a:stretch>
            <a:fillRect/>
          </a:stretch>
        </p:blipFill>
        <p:spPr bwMode="auto">
          <a:xfrm>
            <a:off x="8053388" y="1857375"/>
            <a:ext cx="171450" cy="171450"/>
          </a:xfrm>
          <a:prstGeom prst="rect">
            <a:avLst/>
          </a:prstGeom>
          <a:noFill/>
        </p:spPr>
      </p:pic>
      <p:pic>
        <p:nvPicPr>
          <p:cNvPr id="306230" name="Picture 54" descr="bd21312_"/>
          <p:cNvPicPr>
            <a:picLocks noChangeAspect="1" noChangeArrowheads="1"/>
          </p:cNvPicPr>
          <p:nvPr/>
        </p:nvPicPr>
        <p:blipFill>
          <a:blip r:embed="rId3"/>
          <a:srcRect/>
          <a:stretch>
            <a:fillRect/>
          </a:stretch>
        </p:blipFill>
        <p:spPr bwMode="auto">
          <a:xfrm>
            <a:off x="7591425" y="3746500"/>
            <a:ext cx="196850" cy="196850"/>
          </a:xfrm>
          <a:prstGeom prst="rect">
            <a:avLst/>
          </a:prstGeom>
          <a:noFill/>
        </p:spPr>
      </p:pic>
      <p:pic>
        <p:nvPicPr>
          <p:cNvPr id="306232" name="Picture 56" descr="bd21312_"/>
          <p:cNvPicPr>
            <a:picLocks noChangeAspect="1" noChangeArrowheads="1"/>
          </p:cNvPicPr>
          <p:nvPr/>
        </p:nvPicPr>
        <p:blipFill>
          <a:blip r:embed="rId3"/>
          <a:srcRect/>
          <a:stretch>
            <a:fillRect/>
          </a:stretch>
        </p:blipFill>
        <p:spPr bwMode="auto">
          <a:xfrm>
            <a:off x="9880600" y="4724400"/>
            <a:ext cx="171450" cy="171450"/>
          </a:xfrm>
          <a:prstGeom prst="rect">
            <a:avLst/>
          </a:prstGeom>
          <a:noFill/>
        </p:spPr>
      </p:pic>
      <p:pic>
        <p:nvPicPr>
          <p:cNvPr id="306231" name="Picture 55" descr="bd21312_"/>
          <p:cNvPicPr>
            <a:picLocks noChangeAspect="1" noChangeArrowheads="1"/>
          </p:cNvPicPr>
          <p:nvPr/>
        </p:nvPicPr>
        <p:blipFill>
          <a:blip r:embed="rId3"/>
          <a:srcRect/>
          <a:stretch>
            <a:fillRect/>
          </a:stretch>
        </p:blipFill>
        <p:spPr bwMode="auto">
          <a:xfrm>
            <a:off x="7702550" y="5576888"/>
            <a:ext cx="171450" cy="171450"/>
          </a:xfrm>
          <a:prstGeom prst="rect">
            <a:avLst/>
          </a:prstGeom>
          <a:noFill/>
        </p:spPr>
      </p:pic>
      <p:pic>
        <p:nvPicPr>
          <p:cNvPr id="306209" name="Picture 33" descr="bd21312_"/>
          <p:cNvPicPr>
            <a:picLocks noChangeAspect="1" noChangeArrowheads="1"/>
          </p:cNvPicPr>
          <p:nvPr/>
        </p:nvPicPr>
        <p:blipFill>
          <a:blip r:embed="rId3"/>
          <a:srcRect/>
          <a:stretch>
            <a:fillRect/>
          </a:stretch>
        </p:blipFill>
        <p:spPr bwMode="auto">
          <a:xfrm>
            <a:off x="5568950" y="5803900"/>
            <a:ext cx="171450" cy="171450"/>
          </a:xfrm>
          <a:prstGeom prst="rect">
            <a:avLst/>
          </a:prstGeom>
          <a:noFill/>
        </p:spPr>
      </p:pic>
      <p:pic>
        <p:nvPicPr>
          <p:cNvPr id="306233" name="Picture 57" descr="bd21312_"/>
          <p:cNvPicPr>
            <a:picLocks noChangeAspect="1" noChangeArrowheads="1"/>
          </p:cNvPicPr>
          <p:nvPr/>
        </p:nvPicPr>
        <p:blipFill>
          <a:blip r:embed="rId3"/>
          <a:srcRect/>
          <a:stretch>
            <a:fillRect/>
          </a:stretch>
        </p:blipFill>
        <p:spPr bwMode="auto">
          <a:xfrm>
            <a:off x="6319838" y="4895850"/>
            <a:ext cx="171450" cy="171450"/>
          </a:xfrm>
          <a:prstGeom prst="rect">
            <a:avLst/>
          </a:prstGeom>
          <a:noFill/>
        </p:spPr>
      </p:pic>
      <p:pic>
        <p:nvPicPr>
          <p:cNvPr id="306211" name="Picture 35" descr="bd21312_"/>
          <p:cNvPicPr>
            <a:picLocks noChangeAspect="1" noChangeArrowheads="1"/>
          </p:cNvPicPr>
          <p:nvPr/>
        </p:nvPicPr>
        <p:blipFill>
          <a:blip r:embed="rId3"/>
          <a:srcRect/>
          <a:stretch>
            <a:fillRect/>
          </a:stretch>
        </p:blipFill>
        <p:spPr bwMode="auto">
          <a:xfrm>
            <a:off x="5891213" y="3549650"/>
            <a:ext cx="196850" cy="196850"/>
          </a:xfrm>
          <a:prstGeom prst="rect">
            <a:avLst/>
          </a:prstGeom>
          <a:noFill/>
        </p:spPr>
      </p:pic>
      <p:pic>
        <p:nvPicPr>
          <p:cNvPr id="306228" name="Picture 52" descr="bd21312_"/>
          <p:cNvPicPr>
            <a:picLocks noChangeAspect="1" noChangeArrowheads="1"/>
          </p:cNvPicPr>
          <p:nvPr/>
        </p:nvPicPr>
        <p:blipFill>
          <a:blip r:embed="rId3"/>
          <a:srcRect/>
          <a:stretch>
            <a:fillRect/>
          </a:stretch>
        </p:blipFill>
        <p:spPr bwMode="auto">
          <a:xfrm>
            <a:off x="4446588" y="3378200"/>
            <a:ext cx="171450" cy="171450"/>
          </a:xfrm>
          <a:prstGeom prst="rect">
            <a:avLst/>
          </a:prstGeom>
          <a:noFill/>
        </p:spPr>
      </p:pic>
      <p:sp>
        <p:nvSpPr>
          <p:cNvPr id="306183" name="Rectangle 7"/>
          <p:cNvSpPr>
            <a:spLocks noChangeArrowheads="1"/>
          </p:cNvSpPr>
          <p:nvPr/>
        </p:nvSpPr>
        <p:spPr bwMode="auto">
          <a:xfrm>
            <a:off x="4773614" y="5889625"/>
            <a:ext cx="1673225"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Mental Health</a:t>
            </a:r>
          </a:p>
        </p:txBody>
      </p:sp>
      <p:sp>
        <p:nvSpPr>
          <p:cNvPr id="306184" name="Rectangle 8"/>
          <p:cNvSpPr>
            <a:spLocks noChangeArrowheads="1"/>
          </p:cNvSpPr>
          <p:nvPr/>
        </p:nvSpPr>
        <p:spPr bwMode="auto">
          <a:xfrm>
            <a:off x="2982913" y="5632450"/>
            <a:ext cx="16002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Drug Treatment</a:t>
            </a:r>
          </a:p>
        </p:txBody>
      </p:sp>
      <p:sp>
        <p:nvSpPr>
          <p:cNvPr id="306186" name="Rectangle 10"/>
          <p:cNvSpPr>
            <a:spLocks noChangeArrowheads="1"/>
          </p:cNvSpPr>
          <p:nvPr/>
        </p:nvSpPr>
        <p:spPr bwMode="auto">
          <a:xfrm>
            <a:off x="3398838" y="4467226"/>
            <a:ext cx="1752600" cy="3968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4D4D4D"/>
                </a:solidFill>
                <a:latin typeface="Arial" charset="0"/>
              </a:rPr>
              <a:t>Civic Groups</a:t>
            </a:r>
          </a:p>
        </p:txBody>
      </p:sp>
      <p:sp>
        <p:nvSpPr>
          <p:cNvPr id="306187" name="Rectangle 11"/>
          <p:cNvSpPr>
            <a:spLocks noChangeArrowheads="1"/>
          </p:cNvSpPr>
          <p:nvPr/>
        </p:nvSpPr>
        <p:spPr bwMode="auto">
          <a:xfrm>
            <a:off x="1725614" y="437515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CHCs</a:t>
            </a:r>
          </a:p>
        </p:txBody>
      </p:sp>
      <p:sp>
        <p:nvSpPr>
          <p:cNvPr id="306188" name="Rectangle 12"/>
          <p:cNvSpPr>
            <a:spLocks noChangeArrowheads="1"/>
          </p:cNvSpPr>
          <p:nvPr/>
        </p:nvSpPr>
        <p:spPr bwMode="auto">
          <a:xfrm>
            <a:off x="1570039" y="5486400"/>
            <a:ext cx="1417637"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Laboratory Facilities</a:t>
            </a:r>
          </a:p>
        </p:txBody>
      </p:sp>
      <p:sp>
        <p:nvSpPr>
          <p:cNvPr id="306189" name="Rectangle 13"/>
          <p:cNvSpPr>
            <a:spLocks noChangeArrowheads="1"/>
          </p:cNvSpPr>
          <p:nvPr/>
        </p:nvSpPr>
        <p:spPr bwMode="auto">
          <a:xfrm>
            <a:off x="2460626" y="25908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Hospitals</a:t>
            </a:r>
          </a:p>
        </p:txBody>
      </p:sp>
      <p:sp>
        <p:nvSpPr>
          <p:cNvPr id="306190" name="Rectangle 14"/>
          <p:cNvSpPr>
            <a:spLocks noChangeArrowheads="1"/>
          </p:cNvSpPr>
          <p:nvPr/>
        </p:nvSpPr>
        <p:spPr bwMode="auto">
          <a:xfrm>
            <a:off x="1524001" y="1920876"/>
            <a:ext cx="1463675" cy="705321"/>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Emergency</a:t>
            </a:r>
          </a:p>
        </p:txBody>
      </p:sp>
      <p:sp>
        <p:nvSpPr>
          <p:cNvPr id="306194" name="Rectangle 18"/>
          <p:cNvSpPr>
            <a:spLocks noChangeArrowheads="1"/>
          </p:cNvSpPr>
          <p:nvPr/>
        </p:nvSpPr>
        <p:spPr bwMode="auto">
          <a:xfrm>
            <a:off x="5654675" y="5011738"/>
            <a:ext cx="1671638"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Local Health</a:t>
            </a:r>
          </a:p>
        </p:txBody>
      </p:sp>
      <p:sp>
        <p:nvSpPr>
          <p:cNvPr id="306196" name="Rectangle 20"/>
          <p:cNvSpPr>
            <a:spLocks noChangeArrowheads="1"/>
          </p:cNvSpPr>
          <p:nvPr/>
        </p:nvSpPr>
        <p:spPr bwMode="auto">
          <a:xfrm>
            <a:off x="3009901" y="1660525"/>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Police</a:t>
            </a:r>
          </a:p>
        </p:txBody>
      </p:sp>
      <p:sp>
        <p:nvSpPr>
          <p:cNvPr id="306197" name="Rectangle 21"/>
          <p:cNvSpPr>
            <a:spLocks noChangeArrowheads="1"/>
          </p:cNvSpPr>
          <p:nvPr/>
        </p:nvSpPr>
        <p:spPr bwMode="auto">
          <a:xfrm>
            <a:off x="9631363" y="4840288"/>
            <a:ext cx="116205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Fire</a:t>
            </a:r>
          </a:p>
        </p:txBody>
      </p:sp>
      <p:sp>
        <p:nvSpPr>
          <p:cNvPr id="306199" name="Rectangle 23"/>
          <p:cNvSpPr>
            <a:spLocks noChangeArrowheads="1"/>
          </p:cNvSpPr>
          <p:nvPr/>
        </p:nvSpPr>
        <p:spPr bwMode="auto">
          <a:xfrm>
            <a:off x="6330951" y="3148013"/>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Jails</a:t>
            </a:r>
          </a:p>
        </p:txBody>
      </p:sp>
      <p:sp>
        <p:nvSpPr>
          <p:cNvPr id="306212" name="Text Box 36"/>
          <p:cNvSpPr txBox="1">
            <a:spLocks noChangeArrowheads="1"/>
          </p:cNvSpPr>
          <p:nvPr/>
        </p:nvSpPr>
        <p:spPr bwMode="auto">
          <a:xfrm>
            <a:off x="8940801" y="5748339"/>
            <a:ext cx="1681163" cy="7016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Economic </a:t>
            </a:r>
            <a:br>
              <a:rPr lang="en-US" sz="2000">
                <a:solidFill>
                  <a:srgbClr val="4D4D4D"/>
                </a:solidFill>
                <a:latin typeface="Arial" charset="0"/>
              </a:rPr>
            </a:br>
            <a:r>
              <a:rPr lang="en-US" sz="2000">
                <a:solidFill>
                  <a:srgbClr val="4D4D4D"/>
                </a:solidFill>
                <a:latin typeface="Arial" charset="0"/>
              </a:rPr>
              <a:t>Development</a:t>
            </a:r>
          </a:p>
        </p:txBody>
      </p:sp>
      <p:sp>
        <p:nvSpPr>
          <p:cNvPr id="306219" name="Text Box 43"/>
          <p:cNvSpPr txBox="1">
            <a:spLocks noChangeArrowheads="1"/>
          </p:cNvSpPr>
          <p:nvPr/>
        </p:nvSpPr>
        <p:spPr bwMode="auto">
          <a:xfrm>
            <a:off x="1595438" y="3179764"/>
            <a:ext cx="1058862" cy="3968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Doctors</a:t>
            </a:r>
          </a:p>
        </p:txBody>
      </p:sp>
      <p:sp>
        <p:nvSpPr>
          <p:cNvPr id="306229" name="Text Box 53"/>
          <p:cNvSpPr txBox="1">
            <a:spLocks noChangeArrowheads="1"/>
          </p:cNvSpPr>
          <p:nvPr/>
        </p:nvSpPr>
        <p:spPr bwMode="auto">
          <a:xfrm>
            <a:off x="7143750" y="5734050"/>
            <a:ext cx="1384300"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Employers</a:t>
            </a:r>
          </a:p>
          <a:p>
            <a:endParaRPr lang="en-US"/>
          </a:p>
        </p:txBody>
      </p:sp>
      <p:sp>
        <p:nvSpPr>
          <p:cNvPr id="306193" name="Rectangle 17"/>
          <p:cNvSpPr>
            <a:spLocks noChangeArrowheads="1"/>
          </p:cNvSpPr>
          <p:nvPr/>
        </p:nvSpPr>
        <p:spPr bwMode="auto">
          <a:xfrm>
            <a:off x="5200650" y="3721100"/>
            <a:ext cx="1671638"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Elected Officials</a:t>
            </a:r>
          </a:p>
        </p:txBody>
      </p:sp>
      <p:sp>
        <p:nvSpPr>
          <p:cNvPr id="306179" name="Rectangle 3"/>
          <p:cNvSpPr>
            <a:spLocks noChangeArrowheads="1"/>
          </p:cNvSpPr>
          <p:nvPr/>
        </p:nvSpPr>
        <p:spPr bwMode="auto">
          <a:xfrm>
            <a:off x="4583114" y="2006600"/>
            <a:ext cx="1671637"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Airports</a:t>
            </a:r>
          </a:p>
        </p:txBody>
      </p:sp>
      <p:sp>
        <p:nvSpPr>
          <p:cNvPr id="306180" name="Rectangle 4"/>
          <p:cNvSpPr>
            <a:spLocks noChangeArrowheads="1"/>
          </p:cNvSpPr>
          <p:nvPr/>
        </p:nvSpPr>
        <p:spPr bwMode="auto">
          <a:xfrm>
            <a:off x="8566150" y="3003551"/>
            <a:ext cx="833438" cy="396875"/>
          </a:xfrm>
          <a:prstGeom prst="rect">
            <a:avLst/>
          </a:prstGeom>
          <a:noFill/>
          <a:ln w="9525">
            <a:noFill/>
            <a:miter lim="800000"/>
            <a:headEnd/>
            <a:tailEnd/>
          </a:ln>
          <a:effectLst/>
        </p:spPr>
        <p:txBody>
          <a:bodyPr wrap="none">
            <a:spAutoFit/>
          </a:bodyPr>
          <a:lstStyle/>
          <a:p>
            <a:r>
              <a:rPr lang="en-US" sz="2000">
                <a:solidFill>
                  <a:srgbClr val="4D4D4D"/>
                </a:solidFill>
                <a:latin typeface="Arial" charset="0"/>
              </a:rPr>
              <a:t>Parks</a:t>
            </a:r>
          </a:p>
        </p:txBody>
      </p:sp>
      <p:sp>
        <p:nvSpPr>
          <p:cNvPr id="306181" name="Rectangle 5"/>
          <p:cNvSpPr>
            <a:spLocks noChangeArrowheads="1"/>
          </p:cNvSpPr>
          <p:nvPr/>
        </p:nvSpPr>
        <p:spPr bwMode="auto">
          <a:xfrm>
            <a:off x="7691439" y="37211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Mass Transit</a:t>
            </a:r>
          </a:p>
        </p:txBody>
      </p:sp>
      <p:sp>
        <p:nvSpPr>
          <p:cNvPr id="306191" name="Rectangle 15"/>
          <p:cNvSpPr>
            <a:spLocks noChangeArrowheads="1"/>
          </p:cNvSpPr>
          <p:nvPr/>
        </p:nvSpPr>
        <p:spPr bwMode="auto">
          <a:xfrm>
            <a:off x="5200650" y="2305050"/>
            <a:ext cx="22987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Health Department</a:t>
            </a:r>
          </a:p>
        </p:txBody>
      </p:sp>
      <p:sp>
        <p:nvSpPr>
          <p:cNvPr id="306200" name="Rectangle 24"/>
          <p:cNvSpPr>
            <a:spLocks noChangeArrowheads="1"/>
          </p:cNvSpPr>
          <p:nvPr/>
        </p:nvSpPr>
        <p:spPr bwMode="auto">
          <a:xfrm>
            <a:off x="6946900" y="4313238"/>
            <a:ext cx="19050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Environmental Health</a:t>
            </a:r>
          </a:p>
        </p:txBody>
      </p:sp>
      <p:sp>
        <p:nvSpPr>
          <p:cNvPr id="306202" name="Text Box 26"/>
          <p:cNvSpPr txBox="1">
            <a:spLocks noChangeArrowheads="1"/>
          </p:cNvSpPr>
          <p:nvPr/>
        </p:nvSpPr>
        <p:spPr bwMode="auto">
          <a:xfrm>
            <a:off x="8186739" y="1581151"/>
            <a:ext cx="1506537" cy="98488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Community Centers</a:t>
            </a:r>
          </a:p>
          <a:p>
            <a:endParaRPr lang="en-US"/>
          </a:p>
        </p:txBody>
      </p:sp>
      <p:sp>
        <p:nvSpPr>
          <p:cNvPr id="306203" name="Text Box 27"/>
          <p:cNvSpPr txBox="1">
            <a:spLocks noChangeArrowheads="1"/>
          </p:cNvSpPr>
          <p:nvPr/>
        </p:nvSpPr>
        <p:spPr bwMode="auto">
          <a:xfrm>
            <a:off x="7391401" y="2359026"/>
            <a:ext cx="1666875" cy="396875"/>
          </a:xfrm>
          <a:prstGeom prst="rect">
            <a:avLst/>
          </a:prstGeom>
          <a:noFill/>
          <a:ln w="12700" cap="sq">
            <a:noFill/>
            <a:miter lim="800000"/>
            <a:headEnd type="none" w="sm" len="sm"/>
            <a:tailEnd type="none" w="sm" len="sm"/>
          </a:ln>
          <a:effectLst/>
        </p:spPr>
        <p:txBody>
          <a:bodyPr>
            <a:spAutoFit/>
          </a:bodyPr>
          <a:lstStyle/>
          <a:p>
            <a:r>
              <a:rPr lang="en-US" sz="2000">
                <a:solidFill>
                  <a:srgbClr val="4D4D4D"/>
                </a:solidFill>
                <a:latin typeface="Arial" charset="0"/>
              </a:rPr>
              <a:t>Home Health</a:t>
            </a:r>
          </a:p>
        </p:txBody>
      </p:sp>
      <p:sp>
        <p:nvSpPr>
          <p:cNvPr id="306221" name="Text Box 45"/>
          <p:cNvSpPr txBox="1">
            <a:spLocks noChangeArrowheads="1"/>
          </p:cNvSpPr>
          <p:nvPr/>
        </p:nvSpPr>
        <p:spPr bwMode="auto">
          <a:xfrm>
            <a:off x="6523039" y="1476375"/>
            <a:ext cx="1271587"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dirty="0">
                <a:solidFill>
                  <a:srgbClr val="4D4D4D"/>
                </a:solidFill>
                <a:latin typeface="Arial" charset="0"/>
              </a:rPr>
              <a:t>Mosques</a:t>
            </a:r>
          </a:p>
          <a:p>
            <a:endParaRPr lang="en-US" dirty="0"/>
          </a:p>
        </p:txBody>
      </p:sp>
      <p:sp>
        <p:nvSpPr>
          <p:cNvPr id="143" name="Slide Number Placeholder 142"/>
          <p:cNvSpPr>
            <a:spLocks noGrp="1"/>
          </p:cNvSpPr>
          <p:nvPr>
            <p:ph type="sldNum" sz="quarter" idx="12"/>
          </p:nvPr>
        </p:nvSpPr>
        <p:spPr/>
        <p:txBody>
          <a:bodyPr/>
          <a:lstStyle/>
          <a:p>
            <a:fld id="{4F925D94-CA64-476B-81ED-3418A858162E}" type="slidenum">
              <a:rPr lang="en-US" smtClean="0"/>
              <a:pPr/>
              <a:t>30</a:t>
            </a:fld>
            <a:endParaRPr lang="en-US"/>
          </a:p>
        </p:txBody>
      </p:sp>
    </p:spTree>
    <p:extLst>
      <p:ext uri="{BB962C8B-B14F-4D97-AF65-F5344CB8AC3E}">
        <p14:creationId xmlns:p14="http://schemas.microsoft.com/office/powerpoint/2010/main" val="413099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002006" y="662932"/>
            <a:ext cx="8249713" cy="584775"/>
          </a:xfrm>
          <a:prstGeom prst="rect">
            <a:avLst/>
          </a:prstGeom>
          <a:noFill/>
          <a:ln w="19050">
            <a:noFill/>
          </a:ln>
        </p:spPr>
        <p:txBody>
          <a:bodyPr wrap="square" rtlCol="0">
            <a:spAutoFit/>
          </a:bodyPr>
          <a:lstStyle/>
          <a:p>
            <a:pPr algn="ctr"/>
            <a:r>
              <a:rPr lang="en-US" sz="3200" dirty="0"/>
              <a:t>Three Core Functions of Public Health</a:t>
            </a:r>
            <a:endParaRPr lang="en-US" sz="3000" dirty="0">
              <a:solidFill>
                <a:srgbClr val="0039A6"/>
              </a:solidFill>
              <a:latin typeface="Century Gothic" panose="020B0502020202020204" pitchFamily="34" charset="0"/>
            </a:endParaRPr>
          </a:p>
        </p:txBody>
      </p:sp>
      <p:grpSp>
        <p:nvGrpSpPr>
          <p:cNvPr id="2" name="Group 1"/>
          <p:cNvGrpSpPr/>
          <p:nvPr/>
        </p:nvGrpSpPr>
        <p:grpSpPr>
          <a:xfrm>
            <a:off x="1985441"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Assessment</a:t>
              </a:r>
            </a:p>
          </p:txBody>
        </p:sp>
      </p:grpSp>
      <p:grpSp>
        <p:nvGrpSpPr>
          <p:cNvPr id="4" name="Group 3"/>
          <p:cNvGrpSpPr/>
          <p:nvPr/>
        </p:nvGrpSpPr>
        <p:grpSpPr>
          <a:xfrm>
            <a:off x="2052188" y="4038231"/>
            <a:ext cx="2721593" cy="762000"/>
            <a:chOff x="528187" y="4038600"/>
            <a:chExt cx="2721593" cy="762000"/>
          </a:xfrm>
          <a:solidFill>
            <a:srgbClr val="FF66FF"/>
          </a:solidFill>
        </p:grpSpPr>
        <p:sp>
          <p:nvSpPr>
            <p:cNvPr id="25" name="Rectangle 24"/>
            <p:cNvSpPr/>
            <p:nvPr/>
          </p:nvSpPr>
          <p:spPr bwMode="auto">
            <a:xfrm>
              <a:off x="528187" y="4038600"/>
              <a:ext cx="2721593" cy="762000"/>
            </a:xfrm>
            <a:prstGeom prst="rect">
              <a:avLst/>
            </a:prstGeom>
            <a:grp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sp>
          <p:nvSpPr>
            <p:cNvPr id="26" name="TextBox 25"/>
            <p:cNvSpPr txBox="1"/>
            <p:nvPr/>
          </p:nvSpPr>
          <p:spPr>
            <a:xfrm>
              <a:off x="756310" y="4157990"/>
              <a:ext cx="2362200" cy="461665"/>
            </a:xfrm>
            <a:prstGeom prst="rect">
              <a:avLst/>
            </a:prstGeom>
            <a:grpFill/>
          </p:spPr>
          <p:txBody>
            <a:bodyPr wrap="square" rtlCol="0">
              <a:spAutoFit/>
            </a:bodyPr>
            <a:lstStyle/>
            <a:p>
              <a:pPr algn="ctr"/>
              <a:r>
                <a:rPr lang="en-US" sz="2400" dirty="0">
                  <a:solidFill>
                    <a:schemeClr val="bg1"/>
                  </a:solidFill>
                  <a:latin typeface="Century Gothic" panose="020B0502020202020204" pitchFamily="34" charset="0"/>
                </a:rPr>
                <a:t>Assurance</a:t>
              </a:r>
            </a:p>
          </p:txBody>
        </p:sp>
      </p:grpSp>
      <p:sp>
        <p:nvSpPr>
          <p:cNvPr id="24" name="TextBox 23"/>
          <p:cNvSpPr txBox="1"/>
          <p:nvPr/>
        </p:nvSpPr>
        <p:spPr>
          <a:xfrm>
            <a:off x="1985442" y="2826055"/>
            <a:ext cx="2788340" cy="823637"/>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latin typeface="Century Gothic" panose="020B0502020202020204" pitchFamily="34" charset="0"/>
            </a:endParaRPr>
          </a:p>
        </p:txBody>
      </p:sp>
      <p:sp>
        <p:nvSpPr>
          <p:cNvPr id="27" name="TextBox 26"/>
          <p:cNvSpPr txBox="1"/>
          <p:nvPr/>
        </p:nvSpPr>
        <p:spPr>
          <a:xfrm>
            <a:off x="5931087" y="1370551"/>
            <a:ext cx="5988769" cy="1323439"/>
          </a:xfrm>
          <a:prstGeom prst="rect">
            <a:avLst/>
          </a:prstGeom>
          <a:noFill/>
        </p:spPr>
        <p:txBody>
          <a:bodyPr wrap="square" rtlCol="0">
            <a:spAutoFit/>
          </a:bodyPr>
          <a:lstStyle/>
          <a:p>
            <a:pPr>
              <a:buClr>
                <a:schemeClr val="accent4">
                  <a:lumMod val="75000"/>
                </a:schemeClr>
              </a:buClr>
            </a:pPr>
            <a:r>
              <a:rPr lang="en-US" sz="2000" b="1" dirty="0">
                <a:solidFill>
                  <a:schemeClr val="accent1">
                    <a:lumMod val="75000"/>
                  </a:schemeClr>
                </a:solidFill>
                <a:latin typeface="Century Gothic" panose="020B0502020202020204" pitchFamily="34" charset="0"/>
              </a:rPr>
              <a:t>Systematically collect, analyze, and make available information on healthy communities and </a:t>
            </a:r>
            <a:r>
              <a:rPr lang="en-GB" sz="2000" b="1" dirty="0">
                <a:solidFill>
                  <a:schemeClr val="accent1">
                    <a:lumMod val="75000"/>
                  </a:schemeClr>
                </a:solidFill>
                <a:latin typeface="Century Gothic" panose="020B0502020202020204" pitchFamily="34" charset="0"/>
              </a:rPr>
              <a:t>Identify problems related to the public’s health, and measure their extent </a:t>
            </a:r>
            <a:endParaRPr lang="en-US" sz="2000" b="1" dirty="0">
              <a:solidFill>
                <a:schemeClr val="accent1">
                  <a:lumMod val="75000"/>
                </a:schemeClr>
              </a:solidFill>
              <a:latin typeface="Century Gothic" panose="020B0502020202020204" pitchFamily="34" charset="0"/>
            </a:endParaRPr>
          </a:p>
        </p:txBody>
      </p:sp>
      <p:sp>
        <p:nvSpPr>
          <p:cNvPr id="28" name="TextBox 27"/>
          <p:cNvSpPr txBox="1"/>
          <p:nvPr/>
        </p:nvSpPr>
        <p:spPr>
          <a:xfrm>
            <a:off x="5931087" y="2731361"/>
            <a:ext cx="5988767" cy="1631216"/>
          </a:xfrm>
          <a:prstGeom prst="rect">
            <a:avLst/>
          </a:prstGeom>
          <a:noFill/>
        </p:spPr>
        <p:txBody>
          <a:bodyPr wrap="square" rtlCol="0">
            <a:spAutoFit/>
          </a:bodyPr>
          <a:lstStyle/>
          <a:p>
            <a:pPr>
              <a:buClr>
                <a:schemeClr val="accent4">
                  <a:lumMod val="75000"/>
                </a:schemeClr>
              </a:buClr>
            </a:pPr>
            <a:r>
              <a:rPr lang="en-GB" sz="2000" b="1" dirty="0">
                <a:solidFill>
                  <a:schemeClr val="accent6"/>
                </a:solidFill>
                <a:latin typeface="Century Gothic" panose="020B0502020202020204" pitchFamily="34" charset="0"/>
              </a:rPr>
              <a:t>Prioritize problems, find possible solutions, set regulations to achieve change, and predict effect on the population </a:t>
            </a:r>
            <a:r>
              <a:rPr lang="en-US" sz="2000" b="1" dirty="0">
                <a:solidFill>
                  <a:schemeClr val="accent6"/>
                </a:solidFill>
                <a:latin typeface="Century Gothic" panose="020B0502020202020204" pitchFamily="34" charset="0"/>
              </a:rPr>
              <a:t>using of a scientific knowledge base (Evidence based Public Health) in policy and decision making</a:t>
            </a:r>
          </a:p>
        </p:txBody>
      </p:sp>
      <p:sp>
        <p:nvSpPr>
          <p:cNvPr id="29" name="TextBox 28"/>
          <p:cNvSpPr txBox="1"/>
          <p:nvPr/>
        </p:nvSpPr>
        <p:spPr>
          <a:xfrm>
            <a:off x="5931087" y="4326575"/>
            <a:ext cx="5564226" cy="1631216"/>
          </a:xfrm>
          <a:prstGeom prst="rect">
            <a:avLst/>
          </a:prstGeom>
          <a:noFill/>
        </p:spPr>
        <p:txBody>
          <a:bodyPr wrap="square" rtlCol="0">
            <a:spAutoFit/>
          </a:bodyPr>
          <a:lstStyle/>
          <a:p>
            <a:pPr>
              <a:buClr>
                <a:schemeClr val="accent4">
                  <a:lumMod val="75000"/>
                </a:schemeClr>
              </a:buClr>
            </a:pPr>
            <a:r>
              <a:rPr lang="en-US" sz="2000" b="1" dirty="0">
                <a:solidFill>
                  <a:srgbClr val="FF66FF"/>
                </a:solidFill>
                <a:latin typeface="Century Gothic" panose="020B0502020202020204" pitchFamily="34" charset="0"/>
              </a:rPr>
              <a:t>Ensure provision of services to those in need, widespread adoption and dissemination.</a:t>
            </a:r>
          </a:p>
          <a:p>
            <a:pPr>
              <a:buClr>
                <a:schemeClr val="accent4">
                  <a:lumMod val="75000"/>
                </a:schemeClr>
              </a:buClr>
            </a:pPr>
            <a:r>
              <a:rPr lang="en-US" sz="2000" b="1" dirty="0">
                <a:solidFill>
                  <a:srgbClr val="FF66FF"/>
                </a:solidFill>
                <a:latin typeface="Century Gothic" panose="020B0502020202020204" pitchFamily="34" charset="0"/>
              </a:rPr>
              <a:t>Ensure provision of technical assistance and evaluation.</a:t>
            </a:r>
          </a:p>
        </p:txBody>
      </p:sp>
      <p:sp>
        <p:nvSpPr>
          <p:cNvPr id="15" name="Text Placeholder 3"/>
          <p:cNvSpPr>
            <a:spLocks noGrp="1"/>
          </p:cNvSpPr>
          <p:nvPr>
            <p:ph type="body" sz="quarter" idx="11"/>
          </p:nvPr>
        </p:nvSpPr>
        <p:spPr>
          <a:xfrm>
            <a:off x="1892488" y="6172201"/>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212057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5029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29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31</a:t>
            </a:fld>
            <a:endParaRPr lang="en-US" sz="1400" dirty="0">
              <a:effectLst/>
              <a:latin typeface="Myriad Web Pro"/>
            </a:endParaRPr>
          </a:p>
        </p:txBody>
      </p:sp>
      <p:sp>
        <p:nvSpPr>
          <p:cNvPr id="23" name="TextBox 22"/>
          <p:cNvSpPr txBox="1"/>
          <p:nvPr/>
        </p:nvSpPr>
        <p:spPr>
          <a:xfrm>
            <a:off x="2211779" y="2858780"/>
            <a:ext cx="2362200"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Policy</a:t>
            </a:r>
          </a:p>
          <a:p>
            <a:pPr algn="ctr"/>
            <a:r>
              <a:rPr lang="en-US" sz="2400" dirty="0">
                <a:solidFill>
                  <a:schemeClr val="bg1"/>
                </a:solidFill>
                <a:latin typeface="Century Gothic" panose="020B0502020202020204" pitchFamily="34" charset="0"/>
              </a:rPr>
              <a:t>Development</a:t>
            </a:r>
          </a:p>
        </p:txBody>
      </p:sp>
    </p:spTree>
    <p:extLst>
      <p:ext uri="{BB962C8B-B14F-4D97-AF65-F5344CB8AC3E}">
        <p14:creationId xmlns:p14="http://schemas.microsoft.com/office/powerpoint/2010/main" val="3707960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4075"/>
            <a:ext cx="7135586" cy="1162050"/>
          </a:xfrm>
        </p:spPr>
        <p:txBody>
          <a:bodyPr>
            <a:normAutofit fontScale="90000"/>
          </a:bodyPr>
          <a:lstStyle/>
          <a:p>
            <a:r>
              <a:rPr lang="en-GB" dirty="0"/>
              <a:t>The 10 Essential Public Health Services describe the public health activities that all communities should undertake:</a:t>
            </a:r>
            <a:br>
              <a:rPr lang="en-GB" dirty="0"/>
            </a:br>
            <a:endParaRPr lang="en-GB" dirty="0"/>
          </a:p>
        </p:txBody>
      </p:sp>
      <p:sp>
        <p:nvSpPr>
          <p:cNvPr id="7" name="Text Placeholder 6"/>
          <p:cNvSpPr>
            <a:spLocks noGrp="1"/>
          </p:cNvSpPr>
          <p:nvPr>
            <p:ph type="body" sz="half" idx="2"/>
          </p:nvPr>
        </p:nvSpPr>
        <p:spPr>
          <a:xfrm>
            <a:off x="212271" y="1551214"/>
            <a:ext cx="6772370" cy="5021058"/>
          </a:xfrm>
        </p:spPr>
        <p:txBody>
          <a:bodyPr>
            <a:normAutofit/>
          </a:bodyPr>
          <a:lstStyle/>
          <a:p>
            <a:pPr marL="342900" indent="-342900">
              <a:buFont typeface="+mj-lt"/>
              <a:buAutoNum type="arabicPeriod"/>
            </a:pPr>
            <a:r>
              <a:rPr lang="en-GB" dirty="0"/>
              <a:t>Monitor health status to identify and solve community health problems</a:t>
            </a:r>
          </a:p>
          <a:p>
            <a:pPr marL="342900" indent="-342900">
              <a:buFont typeface="+mj-lt"/>
              <a:buAutoNum type="arabicPeriod"/>
            </a:pPr>
            <a:r>
              <a:rPr lang="en-GB" dirty="0"/>
              <a:t>Diagnose and investigate health problems and health hazards in the community</a:t>
            </a:r>
          </a:p>
          <a:p>
            <a:pPr marL="342900" indent="-342900">
              <a:buFont typeface="+mj-lt"/>
              <a:buAutoNum type="arabicPeriod"/>
            </a:pPr>
            <a:r>
              <a:rPr lang="en-GB" dirty="0"/>
              <a:t>Inform, educate, and empower people about health issues</a:t>
            </a:r>
          </a:p>
          <a:p>
            <a:pPr marL="342900" indent="-342900">
              <a:buFont typeface="+mj-lt"/>
              <a:buAutoNum type="arabicPeriod"/>
            </a:pPr>
            <a:r>
              <a:rPr lang="en-GB" dirty="0"/>
              <a:t>Mobilize community partnerships and action to identify and solve health problems</a:t>
            </a:r>
          </a:p>
          <a:p>
            <a:pPr marL="342900" indent="-342900">
              <a:buFont typeface="+mj-lt"/>
              <a:buAutoNum type="arabicPeriod"/>
            </a:pPr>
            <a:r>
              <a:rPr lang="en-GB" dirty="0"/>
              <a:t>Develop policies and plans that support individual and community health efforts</a:t>
            </a:r>
          </a:p>
          <a:p>
            <a:pPr marL="342900" indent="-342900">
              <a:buFont typeface="+mj-lt"/>
              <a:buAutoNum type="arabicPeriod"/>
            </a:pPr>
            <a:r>
              <a:rPr lang="en-GB" dirty="0"/>
              <a:t>Enforce laws and regulations that protect health and ensure safety</a:t>
            </a:r>
          </a:p>
          <a:p>
            <a:pPr marL="342900" indent="-342900">
              <a:buFont typeface="+mj-lt"/>
              <a:buAutoNum type="arabicPeriod"/>
            </a:pPr>
            <a:r>
              <a:rPr lang="en-GB" dirty="0"/>
              <a:t>Link people to needed personal health services and assure the provision of health care when otherwise unavailable</a:t>
            </a:r>
          </a:p>
          <a:p>
            <a:pPr marL="342900" indent="-342900">
              <a:buFont typeface="+mj-lt"/>
              <a:buAutoNum type="arabicPeriod"/>
            </a:pPr>
            <a:r>
              <a:rPr lang="en-GB" dirty="0"/>
              <a:t>Assure competent public and personal health care workforce</a:t>
            </a:r>
          </a:p>
          <a:p>
            <a:pPr marL="342900" indent="-342900">
              <a:buFont typeface="+mj-lt"/>
              <a:buAutoNum type="arabicPeriod"/>
            </a:pPr>
            <a:r>
              <a:rPr lang="en-GB" dirty="0"/>
              <a:t>Evaluate effectiveness, accessibility, and quality of personal and population-based health services</a:t>
            </a:r>
          </a:p>
          <a:p>
            <a:pPr marL="342900" indent="-342900">
              <a:buFont typeface="+mj-lt"/>
              <a:buAutoNum type="arabicPeriod"/>
            </a:pPr>
            <a:r>
              <a:rPr lang="en-GB" dirty="0"/>
              <a:t>Research for new insights and innovative solutions to health problems</a:t>
            </a:r>
          </a:p>
          <a:p>
            <a:endParaRPr lang="en-GB" dirty="0"/>
          </a:p>
        </p:txBody>
      </p:sp>
      <p:pic>
        <p:nvPicPr>
          <p:cNvPr id="23554" name="Picture 2" descr="Image result for core functions of public health"/>
          <p:cNvPicPr>
            <a:picLocks noChangeAspect="1" noChangeArrowheads="1"/>
          </p:cNvPicPr>
          <p:nvPr/>
        </p:nvPicPr>
        <p:blipFill>
          <a:blip r:embed="rId2"/>
          <a:srcRect/>
          <a:stretch>
            <a:fillRect/>
          </a:stretch>
        </p:blipFill>
        <p:spPr bwMode="auto">
          <a:xfrm>
            <a:off x="6984641" y="854074"/>
            <a:ext cx="5346186" cy="5367111"/>
          </a:xfrm>
          <a:prstGeom prst="rect">
            <a:avLst/>
          </a:prstGeom>
          <a:noFill/>
        </p:spPr>
      </p:pic>
      <p:sp>
        <p:nvSpPr>
          <p:cNvPr id="8" name="Slide Number Placeholder 7"/>
          <p:cNvSpPr>
            <a:spLocks noGrp="1"/>
          </p:cNvSpPr>
          <p:nvPr>
            <p:ph type="sldNum" sz="quarter" idx="12"/>
          </p:nvPr>
        </p:nvSpPr>
        <p:spPr>
          <a:xfrm>
            <a:off x="8610600" y="6389709"/>
            <a:ext cx="2743200" cy="365125"/>
          </a:xfrm>
        </p:spPr>
        <p:txBody>
          <a:bodyPr/>
          <a:lstStyle/>
          <a:p>
            <a:fld id="{4F925D94-CA64-476B-81ED-3418A858162E}" type="slidenum">
              <a:rPr lang="en-US" smtClean="0"/>
              <a:pPr/>
              <a:t>32</a:t>
            </a:fld>
            <a:endParaRPr lang="en-US"/>
          </a:p>
        </p:txBody>
      </p:sp>
    </p:spTree>
    <p:extLst>
      <p:ext uri="{BB962C8B-B14F-4D97-AF65-F5344CB8AC3E}">
        <p14:creationId xmlns:p14="http://schemas.microsoft.com/office/powerpoint/2010/main" val="1972426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great public health achievements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Vaccination </a:t>
            </a:r>
          </a:p>
          <a:p>
            <a:r>
              <a:rPr lang="en-US" dirty="0" smtClean="0"/>
              <a:t>Motor-vehicle </a:t>
            </a:r>
            <a:r>
              <a:rPr lang="en-US" dirty="0"/>
              <a:t>safety </a:t>
            </a:r>
            <a:endParaRPr lang="en-US" dirty="0" smtClean="0"/>
          </a:p>
          <a:p>
            <a:r>
              <a:rPr lang="en-US" dirty="0" smtClean="0"/>
              <a:t>Safer </a:t>
            </a:r>
            <a:r>
              <a:rPr lang="en-US" dirty="0"/>
              <a:t>workplaces </a:t>
            </a:r>
            <a:endParaRPr lang="en-US" dirty="0" smtClean="0"/>
          </a:p>
          <a:p>
            <a:r>
              <a:rPr lang="en-US" dirty="0" smtClean="0"/>
              <a:t>Control </a:t>
            </a:r>
            <a:r>
              <a:rPr lang="en-US" dirty="0"/>
              <a:t>of infectious diseases </a:t>
            </a:r>
            <a:endParaRPr lang="en-US" dirty="0" smtClean="0"/>
          </a:p>
          <a:p>
            <a:r>
              <a:rPr lang="en-US" dirty="0" smtClean="0"/>
              <a:t>Decline </a:t>
            </a:r>
            <a:r>
              <a:rPr lang="en-US" dirty="0"/>
              <a:t>in deaths from coronary heart disease and stroke </a:t>
            </a:r>
            <a:endParaRPr lang="en-US" dirty="0" smtClean="0"/>
          </a:p>
          <a:p>
            <a:r>
              <a:rPr lang="en-US" dirty="0" smtClean="0"/>
              <a:t>Safer </a:t>
            </a:r>
            <a:r>
              <a:rPr lang="en-US" dirty="0"/>
              <a:t>and healthier foods </a:t>
            </a:r>
            <a:endParaRPr lang="en-US" dirty="0" smtClean="0"/>
          </a:p>
          <a:p>
            <a:r>
              <a:rPr lang="en-US" dirty="0" smtClean="0"/>
              <a:t>Healthier </a:t>
            </a:r>
            <a:r>
              <a:rPr lang="en-US" dirty="0"/>
              <a:t>mothers and </a:t>
            </a:r>
            <a:r>
              <a:rPr lang="en-US" dirty="0" smtClean="0"/>
              <a:t>babies </a:t>
            </a:r>
          </a:p>
          <a:p>
            <a:r>
              <a:rPr lang="en-US" dirty="0" smtClean="0"/>
              <a:t>Family </a:t>
            </a:r>
            <a:r>
              <a:rPr lang="en-US" dirty="0"/>
              <a:t>planning </a:t>
            </a:r>
            <a:endParaRPr lang="en-US" dirty="0" smtClean="0"/>
          </a:p>
          <a:p>
            <a:r>
              <a:rPr lang="en-US" dirty="0" smtClean="0"/>
              <a:t>Fluoridation </a:t>
            </a:r>
            <a:r>
              <a:rPr lang="en-US" dirty="0"/>
              <a:t>of drinking water </a:t>
            </a:r>
            <a:endParaRPr lang="en-US" dirty="0" smtClean="0"/>
          </a:p>
          <a:p>
            <a:r>
              <a:rPr lang="en-US" dirty="0" smtClean="0"/>
              <a:t>Recognition </a:t>
            </a:r>
            <a:r>
              <a:rPr lang="en-US" dirty="0"/>
              <a:t>of tobacco use as a health </a:t>
            </a:r>
            <a:r>
              <a:rPr lang="en-US" dirty="0" smtClean="0"/>
              <a:t>hazard</a:t>
            </a:r>
            <a:endParaRPr lang="en-US" dirty="0"/>
          </a:p>
        </p:txBody>
      </p:sp>
      <p:sp>
        <p:nvSpPr>
          <p:cNvPr id="6" name="TextBox 5"/>
          <p:cNvSpPr txBox="1"/>
          <p:nvPr/>
        </p:nvSpPr>
        <p:spPr>
          <a:xfrm>
            <a:off x="262273" y="6311900"/>
            <a:ext cx="1151854" cy="369332"/>
          </a:xfrm>
          <a:prstGeom prst="rect">
            <a:avLst/>
          </a:prstGeom>
          <a:noFill/>
        </p:spPr>
        <p:txBody>
          <a:bodyPr wrap="none" rtlCol="0">
            <a:spAutoFit/>
          </a:bodyPr>
          <a:lstStyle/>
          <a:p>
            <a:r>
              <a:rPr lang="en-GB" dirty="0" smtClean="0"/>
              <a:t>CDC, 1999</a:t>
            </a:r>
            <a:endParaRPr lang="en-US" dirty="0"/>
          </a:p>
        </p:txBody>
      </p:sp>
      <p:pic>
        <p:nvPicPr>
          <p:cNvPr id="7" name="Picture 6"/>
          <p:cNvPicPr>
            <a:picLocks noChangeAspect="1"/>
          </p:cNvPicPr>
          <p:nvPr/>
        </p:nvPicPr>
        <p:blipFill>
          <a:blip r:embed="rId2"/>
          <a:stretch>
            <a:fillRect/>
          </a:stretch>
        </p:blipFill>
        <p:spPr>
          <a:xfrm>
            <a:off x="8473346" y="1482980"/>
            <a:ext cx="3718654" cy="1419850"/>
          </a:xfrm>
          <a:prstGeom prst="rect">
            <a:avLst/>
          </a:prstGeom>
        </p:spPr>
      </p:pic>
    </p:spTree>
    <p:extLst>
      <p:ext uri="{BB962C8B-B14F-4D97-AF65-F5344CB8AC3E}">
        <p14:creationId xmlns:p14="http://schemas.microsoft.com/office/powerpoint/2010/main" val="205205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83564" y="435552"/>
            <a:ext cx="10719216" cy="6344322"/>
          </a:xfrm>
          <a:prstGeom prst="rect">
            <a:avLst/>
          </a:prstGeom>
        </p:spPr>
      </p:pic>
      <p:sp>
        <p:nvSpPr>
          <p:cNvPr id="6" name="TextBox 5"/>
          <p:cNvSpPr txBox="1"/>
          <p:nvPr/>
        </p:nvSpPr>
        <p:spPr>
          <a:xfrm>
            <a:off x="3424968" y="5607018"/>
            <a:ext cx="8713317" cy="923330"/>
          </a:xfrm>
          <a:prstGeom prst="rect">
            <a:avLst/>
          </a:prstGeom>
          <a:solidFill>
            <a:schemeClr val="accent1">
              <a:lumMod val="75000"/>
            </a:schemeClr>
          </a:solidFill>
        </p:spPr>
        <p:txBody>
          <a:bodyPr wrap="square" rtlCol="0">
            <a:spAutoFit/>
          </a:bodyPr>
          <a:lstStyle/>
          <a:p>
            <a:r>
              <a:rPr lang="en-GB" b="1" dirty="0">
                <a:solidFill>
                  <a:schemeClr val="bg1"/>
                </a:solidFill>
              </a:rPr>
              <a:t>Cancer </a:t>
            </a:r>
            <a:r>
              <a:rPr lang="en-GB" b="1" dirty="0" smtClean="0">
                <a:solidFill>
                  <a:schemeClr val="bg1"/>
                </a:solidFill>
              </a:rPr>
              <a:t>screening</a:t>
            </a:r>
          </a:p>
          <a:p>
            <a:r>
              <a:rPr lang="en-US" b="1" dirty="0">
                <a:solidFill>
                  <a:schemeClr val="bg1"/>
                </a:solidFill>
              </a:rPr>
              <a:t>Improved Preparedness and Response to Global Health Threats.</a:t>
            </a:r>
          </a:p>
          <a:p>
            <a:endParaRPr lang="en-US" b="1" dirty="0">
              <a:solidFill>
                <a:schemeClr val="bg1"/>
              </a:solidFill>
            </a:endParaRPr>
          </a:p>
        </p:txBody>
      </p:sp>
    </p:spTree>
    <p:extLst>
      <p:ext uri="{BB962C8B-B14F-4D97-AF65-F5344CB8AC3E}">
        <p14:creationId xmlns:p14="http://schemas.microsoft.com/office/powerpoint/2010/main" val="21362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a:bodyPr>
          <a:lstStyle/>
          <a:p>
            <a:pPr marL="0" indent="0" algn="ctr">
              <a:buNone/>
            </a:pPr>
            <a:r>
              <a:rPr lang="en-GB" sz="9600" dirty="0">
                <a:solidFill>
                  <a:srgbClr val="FF66FF"/>
                </a:solidFill>
                <a:effectLst>
                  <a:outerShdw blurRad="38100" dist="38100" dir="2700000" algn="tl">
                    <a:srgbClr val="000000">
                      <a:alpha val="43137"/>
                    </a:srgbClr>
                  </a:outerShdw>
                </a:effectLst>
              </a:rPr>
              <a:t>Thank you</a:t>
            </a:r>
          </a:p>
        </p:txBody>
      </p:sp>
      <p:pic>
        <p:nvPicPr>
          <p:cNvPr id="2" name="Picture 1"/>
          <p:cNvPicPr>
            <a:picLocks noChangeAspect="1"/>
          </p:cNvPicPr>
          <p:nvPr/>
        </p:nvPicPr>
        <p:blipFill>
          <a:blip r:embed="rId2"/>
          <a:stretch>
            <a:fillRect/>
          </a:stretch>
        </p:blipFill>
        <p:spPr>
          <a:xfrm>
            <a:off x="381000" y="3443288"/>
            <a:ext cx="5689599" cy="3200399"/>
          </a:xfrm>
          <a:prstGeom prst="rect">
            <a:avLst/>
          </a:prstGeom>
        </p:spPr>
      </p:pic>
    </p:spTree>
    <p:extLst>
      <p:ext uri="{BB962C8B-B14F-4D97-AF65-F5344CB8AC3E}">
        <p14:creationId xmlns:p14="http://schemas.microsoft.com/office/powerpoint/2010/main" val="56224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1BA4DF-2BD4-4EC2-B1DB-B27C8AC718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806203"/>
          </a:xfrm>
        </p:spPr>
        <p:txBody>
          <a:bodyPr anchor="b">
            <a:normAutofit/>
          </a:bodyPr>
          <a:lstStyle/>
          <a:p>
            <a:r>
              <a:rPr lang="en-GB" sz="4000" dirty="0"/>
              <a:t>Objectives of this lecture:</a:t>
            </a:r>
          </a:p>
        </p:txBody>
      </p:sp>
      <p:pic>
        <p:nvPicPr>
          <p:cNvPr id="5" name="Picture 4">
            <a:extLst>
              <a:ext uri="{FF2B5EF4-FFF2-40B4-BE49-F238E27FC236}">
                <a16:creationId xmlns:a16="http://schemas.microsoft.com/office/drawing/2014/main" id="{E4D483B8-B060-41B5-BDCF-24E23B378C5E}"/>
              </a:ext>
            </a:extLst>
          </p:cNvPr>
          <p:cNvPicPr>
            <a:picLocks noChangeAspect="1"/>
          </p:cNvPicPr>
          <p:nvPr/>
        </p:nvPicPr>
        <p:blipFill rotWithShape="1">
          <a:blip r:embed="rId2"/>
          <a:srcRect l="36350" r="22804" b="-1"/>
          <a:stretch/>
        </p:blipFill>
        <p:spPr>
          <a:xfrm>
            <a:off x="1" y="10"/>
            <a:ext cx="4196496" cy="6857990"/>
          </a:xfrm>
          <a:prstGeom prst="rect">
            <a:avLst/>
          </a:prstGeom>
          <a:effectLst/>
        </p:spPr>
      </p:pic>
      <p:sp>
        <p:nvSpPr>
          <p:cNvPr id="3" name="Content Placeholder 2"/>
          <p:cNvSpPr>
            <a:spLocks noGrp="1"/>
          </p:cNvSpPr>
          <p:nvPr>
            <p:ph idx="1"/>
          </p:nvPr>
        </p:nvSpPr>
        <p:spPr>
          <a:xfrm>
            <a:off x="4553734" y="1591734"/>
            <a:ext cx="6798539" cy="4523314"/>
          </a:xfrm>
        </p:spPr>
        <p:txBody>
          <a:bodyPr>
            <a:normAutofit/>
          </a:bodyPr>
          <a:lstStyle/>
          <a:p>
            <a:r>
              <a:rPr lang="en-GB" b="1" dirty="0"/>
              <a:t>To identify concepts of health, disease, public health and other related concepts.</a:t>
            </a:r>
          </a:p>
          <a:p>
            <a:r>
              <a:rPr lang="en-GB" b="1" dirty="0"/>
              <a:t>How public health is different from clinical medicine?</a:t>
            </a:r>
          </a:p>
          <a:p>
            <a:r>
              <a:rPr lang="en-GB" b="1" dirty="0"/>
              <a:t>To get introduced to a brief history of public health.</a:t>
            </a:r>
          </a:p>
          <a:p>
            <a:r>
              <a:rPr lang="en-GB" b="1" dirty="0"/>
              <a:t>To acknowledge the importance of public health in a community.</a:t>
            </a:r>
          </a:p>
          <a:p>
            <a:r>
              <a:rPr lang="en-GB" b="1" dirty="0"/>
              <a:t>To identify how public health approach works.</a:t>
            </a:r>
          </a:p>
        </p:txBody>
      </p:sp>
    </p:spTree>
    <p:extLst>
      <p:ext uri="{BB962C8B-B14F-4D97-AF65-F5344CB8AC3E}">
        <p14:creationId xmlns:p14="http://schemas.microsoft.com/office/powerpoint/2010/main" val="4029803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i="1" dirty="0">
                <a:solidFill>
                  <a:srgbClr val="FF0000"/>
                </a:solidFill>
                <a:latin typeface="Algerian" panose="04020705040A02060702" pitchFamily="82" charset="0"/>
              </a:rPr>
              <a:t>First: What is Health?</a:t>
            </a:r>
          </a:p>
        </p:txBody>
      </p:sp>
      <p:sp>
        <p:nvSpPr>
          <p:cNvPr id="3" name="Content Placeholder 2"/>
          <p:cNvSpPr>
            <a:spLocks noGrp="1"/>
          </p:cNvSpPr>
          <p:nvPr>
            <p:ph idx="1"/>
          </p:nvPr>
        </p:nvSpPr>
        <p:spPr>
          <a:xfrm>
            <a:off x="408214" y="1208314"/>
            <a:ext cx="9710148" cy="5208815"/>
          </a:xfrm>
          <a:solidFill>
            <a:schemeClr val="bg2"/>
          </a:solidFill>
        </p:spPr>
        <p:txBody>
          <a:bodyPr>
            <a:normAutofit fontScale="92500" lnSpcReduction="10000"/>
          </a:bodyPr>
          <a:lstStyle/>
          <a:p>
            <a:pPr marL="0" indent="0">
              <a:buNone/>
            </a:pPr>
            <a:r>
              <a:rPr lang="en-GB" sz="3600" b="1" i="1" dirty="0">
                <a:solidFill>
                  <a:srgbClr val="0070C0"/>
                </a:solidFill>
              </a:rPr>
              <a:t>Feeling healthy is core to our everyday lives </a:t>
            </a:r>
          </a:p>
          <a:p>
            <a:pPr marL="0" indent="0">
              <a:buNone/>
            </a:pPr>
            <a:r>
              <a:rPr lang="en-GB" sz="3600" b="1" dirty="0"/>
              <a:t>“A state of complete </a:t>
            </a:r>
            <a:r>
              <a:rPr lang="en-GB" sz="3600" b="1" i="1" dirty="0"/>
              <a:t>physical</a:t>
            </a:r>
            <a:r>
              <a:rPr lang="en-GB" sz="3600" b="1" dirty="0"/>
              <a:t>, </a:t>
            </a:r>
            <a:r>
              <a:rPr lang="en-GB" sz="3600" b="1" i="1" dirty="0"/>
              <a:t>mental</a:t>
            </a:r>
            <a:r>
              <a:rPr lang="en-GB" sz="3600" b="1" dirty="0"/>
              <a:t> and </a:t>
            </a:r>
            <a:r>
              <a:rPr lang="en-GB" sz="3600" b="1" i="1" dirty="0"/>
              <a:t>social</a:t>
            </a:r>
            <a:r>
              <a:rPr lang="en-GB" sz="3600" b="1" dirty="0"/>
              <a:t> well being and not merely the absence of disease or infirmity”.</a:t>
            </a:r>
          </a:p>
          <a:p>
            <a:pPr marL="0" indent="0">
              <a:buNone/>
            </a:pPr>
            <a:r>
              <a:rPr lang="en-GB" sz="3600" dirty="0"/>
              <a:t>                                               The World Health Organization (WHO), 1948</a:t>
            </a:r>
          </a:p>
          <a:p>
            <a:pPr marL="0" indent="0">
              <a:buNone/>
            </a:pPr>
            <a:r>
              <a:rPr lang="en-GB" sz="3600" b="1" dirty="0"/>
              <a:t>Recently this statement has been expanded to include the ability to lead a “socially and economically productive life”.</a:t>
            </a:r>
          </a:p>
          <a:p>
            <a:pPr marL="0" indent="0">
              <a:buNone/>
            </a:pPr>
            <a:endParaRPr lang="en-GB" dirty="0"/>
          </a:p>
          <a:p>
            <a:pPr marL="0" indent="0">
              <a:buNone/>
            </a:pPr>
            <a:r>
              <a:rPr lang="en-GB" dirty="0"/>
              <a:t> </a:t>
            </a:r>
            <a:endParaRPr lang="en-GB" b="1" dirty="0"/>
          </a:p>
        </p:txBody>
      </p:sp>
      <p:pic>
        <p:nvPicPr>
          <p:cNvPr id="1026" name="Picture 2" descr="How You Doin? (Black) by doctorheadly | Friends sketch, Friends poster,  Friends tv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626" y="0"/>
            <a:ext cx="2478374" cy="268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11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929037" cy="1188720"/>
          </a:xfrm>
        </p:spPr>
        <p:txBody>
          <a:bodyPr>
            <a:normAutofit fontScale="90000"/>
          </a:bodyPr>
          <a:lstStyle/>
          <a:p>
            <a:r>
              <a:rPr lang="en-GB" sz="3700" dirty="0"/>
              <a:t>Health </a:t>
            </a:r>
            <a:r>
              <a:rPr lang="en-GB" sz="6700" b="1" dirty="0">
                <a:solidFill>
                  <a:srgbClr val="FF0000"/>
                </a:solidFill>
                <a:effectLst>
                  <a:outerShdw blurRad="38100" dist="38100" dir="2700000" algn="tl">
                    <a:srgbClr val="000000">
                      <a:alpha val="43137"/>
                    </a:srgbClr>
                  </a:outerShdw>
                </a:effectLst>
              </a:rPr>
              <a:t>is multidimensional </a:t>
            </a:r>
            <a:r>
              <a:rPr lang="en-GB" sz="3700" b="1" dirty="0"/>
              <a:t/>
            </a:r>
            <a:br>
              <a:rPr lang="en-GB" sz="3700" b="1" dirty="0"/>
            </a:br>
            <a:endParaRPr lang="en-GB" sz="3700"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The WHO definition mentions three specific dimensions (physical, mental, and social), some other dimensions like spiritual, emotional may also be included. </a:t>
            </a:r>
          </a:p>
          <a:p>
            <a:r>
              <a:rPr lang="en-GB" sz="2400" b="1" dirty="0">
                <a:solidFill>
                  <a:srgbClr val="00B050"/>
                </a:solidFill>
              </a:rPr>
              <a:t>Physical health- </a:t>
            </a:r>
            <a:r>
              <a:rPr lang="en-GB" sz="2400" dirty="0" smtClean="0"/>
              <a:t>anatomical </a:t>
            </a:r>
            <a:r>
              <a:rPr lang="en-GB" sz="2400" dirty="0"/>
              <a:t>integrity and physiological functioning of the body. It means the ability to perform routine tasks without any physical restriction. E.g., Physical fitness is needed to walk from place to place. </a:t>
            </a:r>
          </a:p>
          <a:p>
            <a:r>
              <a:rPr lang="en-GB" sz="2400" dirty="0"/>
              <a:t> </a:t>
            </a:r>
            <a:r>
              <a:rPr lang="en-GB" sz="2400" b="1" dirty="0">
                <a:solidFill>
                  <a:srgbClr val="00B050"/>
                </a:solidFill>
              </a:rPr>
              <a:t>Mental Health- </a:t>
            </a:r>
            <a:r>
              <a:rPr lang="en-GB" sz="2400" dirty="0"/>
              <a:t>is the ability to learn and think clearly and coherently. E.g., a person who is not mentally fit  </a:t>
            </a:r>
            <a:r>
              <a:rPr lang="en-GB" sz="2400" dirty="0" smtClean="0"/>
              <a:t>may </a:t>
            </a:r>
            <a:r>
              <a:rPr lang="en-GB" sz="2400" dirty="0"/>
              <a:t>not learn something new at </a:t>
            </a:r>
            <a:r>
              <a:rPr lang="en-GB" sz="2400" dirty="0" smtClean="0"/>
              <a:t>the same pace </a:t>
            </a:r>
            <a:r>
              <a:rPr lang="en-GB" sz="2400" dirty="0"/>
              <a:t>in which </a:t>
            </a:r>
            <a:r>
              <a:rPr lang="en-GB" sz="2400" dirty="0" smtClean="0"/>
              <a:t>a </a:t>
            </a:r>
            <a:r>
              <a:rPr lang="en-GB" sz="2400" dirty="0" smtClean="0"/>
              <a:t>mentally fit person </a:t>
            </a:r>
            <a:r>
              <a:rPr lang="en-GB" sz="2400" dirty="0"/>
              <a:t>learns.</a:t>
            </a:r>
          </a:p>
        </p:txBody>
      </p:sp>
    </p:spTree>
    <p:extLst>
      <p:ext uri="{BB962C8B-B14F-4D97-AF65-F5344CB8AC3E}">
        <p14:creationId xmlns:p14="http://schemas.microsoft.com/office/powerpoint/2010/main" val="130758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8834-6C92-4099-87DE-428978DCAB13}"/>
              </a:ext>
            </a:extLst>
          </p:cNvPr>
          <p:cNvSpPr>
            <a:spLocks noGrp="1"/>
          </p:cNvSpPr>
          <p:nvPr>
            <p:ph type="title"/>
          </p:nvPr>
        </p:nvSpPr>
        <p:spPr>
          <a:xfrm>
            <a:off x="1653363" y="365760"/>
            <a:ext cx="9367203" cy="1188720"/>
          </a:xfrm>
        </p:spPr>
        <p:txBody>
          <a:bodyPr>
            <a:normAutofit/>
          </a:bodyPr>
          <a:lstStyle/>
          <a:p>
            <a:endParaRPr lang="en-GB"/>
          </a:p>
        </p:txBody>
      </p:sp>
      <p:sp>
        <p:nvSpPr>
          <p:cNvPr id="8"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07D598-5B4A-4FE1-92A0-5C685156520A}"/>
              </a:ext>
            </a:extLst>
          </p:cNvPr>
          <p:cNvSpPr>
            <a:spLocks noGrp="1"/>
          </p:cNvSpPr>
          <p:nvPr>
            <p:ph idx="1"/>
          </p:nvPr>
        </p:nvSpPr>
        <p:spPr>
          <a:xfrm>
            <a:off x="829733" y="1695371"/>
            <a:ext cx="11057467" cy="5044095"/>
          </a:xfrm>
        </p:spPr>
        <p:txBody>
          <a:bodyPr anchor="t">
            <a:normAutofit/>
          </a:bodyPr>
          <a:lstStyle/>
          <a:p>
            <a:r>
              <a:rPr lang="en-GB" sz="2400" b="1" dirty="0">
                <a:solidFill>
                  <a:srgbClr val="00B050"/>
                </a:solidFill>
              </a:rPr>
              <a:t>Social health- </a:t>
            </a:r>
            <a:r>
              <a:rPr lang="en-GB" sz="2400" dirty="0"/>
              <a:t>is the ability to make and maintain acceptable interaction with other people. E.g. to celebrate during festivals; to mourn when a close family member dies; to create and maintain friendship and intimacy, etc.</a:t>
            </a:r>
          </a:p>
          <a:p>
            <a:r>
              <a:rPr lang="en-GB" sz="2400" b="1" dirty="0">
                <a:solidFill>
                  <a:srgbClr val="00B050"/>
                </a:solidFill>
              </a:rPr>
              <a:t>Emotional health - </a:t>
            </a:r>
            <a:r>
              <a:rPr lang="en-GB" sz="2400" dirty="0"/>
              <a:t>is the ability of expressing emotions in the appropriate way, for example to fear, to be happy, and to be angry. The response of the body should be suitable with that of the stimuli. </a:t>
            </a:r>
            <a:r>
              <a:rPr lang="en-GB" sz="2400" dirty="0"/>
              <a:t>It also means maintaining one’s own integrity in the presence of stressful situation such as tension, depression and anxiety. </a:t>
            </a:r>
            <a:r>
              <a:rPr lang="en-GB" sz="2400" dirty="0" smtClean="0"/>
              <a:t>Emotional </a:t>
            </a:r>
            <a:r>
              <a:rPr lang="en-GB" sz="2400" dirty="0"/>
              <a:t>health is related to mental health and includes feelings. </a:t>
            </a:r>
            <a:endParaRPr lang="en-GB" sz="2400" dirty="0" smtClean="0"/>
          </a:p>
          <a:p>
            <a:r>
              <a:rPr lang="en-GB" sz="2400" b="1" dirty="0" smtClean="0">
                <a:solidFill>
                  <a:srgbClr val="00B050"/>
                </a:solidFill>
              </a:rPr>
              <a:t>Spiritual </a:t>
            </a:r>
            <a:r>
              <a:rPr lang="en-GB" sz="2400" b="1" dirty="0">
                <a:solidFill>
                  <a:srgbClr val="00B050"/>
                </a:solidFill>
              </a:rPr>
              <a:t>Health </a:t>
            </a:r>
            <a:r>
              <a:rPr lang="en-GB" sz="2400" dirty="0">
                <a:solidFill>
                  <a:srgbClr val="00B050"/>
                </a:solidFill>
              </a:rPr>
              <a:t>- </a:t>
            </a:r>
            <a:r>
              <a:rPr lang="en-GB" sz="2400" dirty="0"/>
              <a:t>Some people relate health with religion; for others it has to do with personal values, beliefs, principles </a:t>
            </a:r>
            <a:r>
              <a:rPr lang="en-GB" sz="2400" dirty="0" smtClean="0"/>
              <a:t>in </a:t>
            </a:r>
            <a:r>
              <a:rPr lang="en-GB" sz="2400" dirty="0"/>
              <a:t>which all are related to their spiritual wellbeing.</a:t>
            </a:r>
          </a:p>
          <a:p>
            <a:r>
              <a:rPr lang="en-GB" sz="2400" dirty="0"/>
              <a:t>A few other dimensions such as philosophical dimension, cultural dimension, socioeconomic dimension, environmental dimension, educational dimension, nutritional dimension, and so on.</a:t>
            </a:r>
          </a:p>
          <a:p>
            <a:endParaRPr lang="en-GB" sz="2200" dirty="0"/>
          </a:p>
        </p:txBody>
      </p:sp>
      <p:sp>
        <p:nvSpPr>
          <p:cNvPr id="7" name="Title 1">
            <a:extLst>
              <a:ext uri="{FF2B5EF4-FFF2-40B4-BE49-F238E27FC236}">
                <a16:creationId xmlns:a16="http://schemas.microsoft.com/office/drawing/2014/main" id="{065D7709-3878-484A-87F5-7CC5382F11C6}"/>
              </a:ext>
            </a:extLst>
          </p:cNvPr>
          <p:cNvSpPr txBox="1">
            <a:spLocks/>
          </p:cNvSpPr>
          <p:nvPr/>
        </p:nvSpPr>
        <p:spPr>
          <a:xfrm>
            <a:off x="1653363" y="365760"/>
            <a:ext cx="9929037" cy="11887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a:t>Health </a:t>
            </a:r>
            <a:r>
              <a:rPr lang="en-GB" sz="6700" b="1">
                <a:solidFill>
                  <a:srgbClr val="FF0000"/>
                </a:solidFill>
                <a:effectLst>
                  <a:outerShdw blurRad="38100" dist="38100" dir="2700000" algn="tl">
                    <a:srgbClr val="000000">
                      <a:alpha val="43137"/>
                    </a:srgbClr>
                  </a:outerShdw>
                </a:effectLst>
              </a:rPr>
              <a:t>is multidimensional </a:t>
            </a:r>
            <a:r>
              <a:rPr lang="en-GB" sz="3700" b="1"/>
              <a:t/>
            </a:r>
            <a:br>
              <a:rPr lang="en-GB" sz="3700" b="1"/>
            </a:br>
            <a:endParaRPr lang="en-GB" sz="3700" dirty="0"/>
          </a:p>
        </p:txBody>
      </p:sp>
    </p:spTree>
    <p:extLst>
      <p:ext uri="{BB962C8B-B14F-4D97-AF65-F5344CB8AC3E}">
        <p14:creationId xmlns:p14="http://schemas.microsoft.com/office/powerpoint/2010/main" val="61972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254428" y="794475"/>
            <a:ext cx="11615839" cy="1470467"/>
          </a:xfrm>
          <a:prstGeom prst="rect">
            <a:avLst/>
          </a:prstGeom>
          <a:noFill/>
          <a:ln w="9525">
            <a:noFill/>
            <a:miter lim="800000"/>
            <a:headEnd/>
            <a:tailEnd/>
          </a:ln>
          <a:effectLst/>
        </p:spPr>
      </p:pic>
      <p:sp>
        <p:nvSpPr>
          <p:cNvPr id="2" name="Title 1"/>
          <p:cNvSpPr>
            <a:spLocks noGrp="1"/>
          </p:cNvSpPr>
          <p:nvPr>
            <p:ph type="title"/>
          </p:nvPr>
        </p:nvSpPr>
        <p:spPr>
          <a:xfrm>
            <a:off x="409572" y="43022"/>
            <a:ext cx="10515600" cy="905919"/>
          </a:xfrm>
        </p:spPr>
        <p:txBody>
          <a:bodyPr/>
          <a:lstStyle/>
          <a:p>
            <a:pPr algn="ctr"/>
            <a:r>
              <a:rPr lang="en-GB" b="1" i="1" dirty="0">
                <a:solidFill>
                  <a:srgbClr val="00B050"/>
                </a:solidFill>
                <a:latin typeface="Algerian" panose="04020705040A02060702" pitchFamily="82" charset="0"/>
              </a:rPr>
              <a:t>Spectrum of Health</a:t>
            </a:r>
          </a:p>
        </p:txBody>
      </p:sp>
      <p:sp>
        <p:nvSpPr>
          <p:cNvPr id="5" name="TextBox 4"/>
          <p:cNvSpPr txBox="1"/>
          <p:nvPr/>
        </p:nvSpPr>
        <p:spPr>
          <a:xfrm>
            <a:off x="1342858" y="2630389"/>
            <a:ext cx="4450343" cy="830997"/>
          </a:xfrm>
          <a:prstGeom prst="rect">
            <a:avLst/>
          </a:prstGeom>
          <a:noFill/>
        </p:spPr>
        <p:txBody>
          <a:bodyPr wrap="square" rtlCol="0">
            <a:spAutoFit/>
          </a:bodyPr>
          <a:lstStyle/>
          <a:p>
            <a:r>
              <a:rPr lang="en-GB" sz="2400" b="1" dirty="0">
                <a:solidFill>
                  <a:srgbClr val="FF0000"/>
                </a:solidFill>
              </a:rPr>
              <a:t>Health is a dynamic phenomenon</a:t>
            </a:r>
          </a:p>
          <a:p>
            <a:endParaRPr lang="en-GB" sz="2400" dirty="0"/>
          </a:p>
        </p:txBody>
      </p:sp>
      <p:sp>
        <p:nvSpPr>
          <p:cNvPr id="6" name="Slide Number Placeholder 5"/>
          <p:cNvSpPr>
            <a:spLocks noGrp="1"/>
          </p:cNvSpPr>
          <p:nvPr>
            <p:ph type="sldNum" sz="quarter" idx="12"/>
          </p:nvPr>
        </p:nvSpPr>
        <p:spPr/>
        <p:txBody>
          <a:bodyPr/>
          <a:lstStyle/>
          <a:p>
            <a:fld id="{4F925D94-CA64-476B-81ED-3418A858162E}" type="slidenum">
              <a:rPr lang="en-US" smtClean="0"/>
              <a:pPr/>
              <a:t>8</a:t>
            </a:fld>
            <a:endParaRPr lang="en-US"/>
          </a:p>
        </p:txBody>
      </p:sp>
      <p:pic>
        <p:nvPicPr>
          <p:cNvPr id="8" name="Picture 7" descr="concept-of-well-being-spectrum-of-health-and-ecology-of-health-16-638.jpg"/>
          <p:cNvPicPr>
            <a:picLocks noChangeAspect="1"/>
          </p:cNvPicPr>
          <p:nvPr/>
        </p:nvPicPr>
        <p:blipFill>
          <a:blip r:embed="rId3"/>
          <a:srcRect l="50000" r="2978"/>
          <a:stretch>
            <a:fillRect/>
          </a:stretch>
        </p:blipFill>
        <p:spPr>
          <a:xfrm rot="5400000">
            <a:off x="3036098" y="368877"/>
            <a:ext cx="2857520" cy="8929717"/>
          </a:xfrm>
          <a:prstGeom prst="rect">
            <a:avLst/>
          </a:prstGeom>
        </p:spPr>
      </p:pic>
      <p:sp>
        <p:nvSpPr>
          <p:cNvPr id="9" name="TextBox 8"/>
          <p:cNvSpPr txBox="1"/>
          <p:nvPr/>
        </p:nvSpPr>
        <p:spPr>
          <a:xfrm>
            <a:off x="254428" y="5615582"/>
            <a:ext cx="2554086"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solidFill>
                  <a:srgbClr val="C00000"/>
                </a:solidFill>
              </a:rPr>
              <a:t>The primary focus of today’s medical care system is (sick)!</a:t>
            </a:r>
          </a:p>
        </p:txBody>
      </p:sp>
      <p:graphicFrame>
        <p:nvGraphicFramePr>
          <p:cNvPr id="5124" name="TextBox 2">
            <a:extLst>
              <a:ext uri="{FF2B5EF4-FFF2-40B4-BE49-F238E27FC236}">
                <a16:creationId xmlns:a16="http://schemas.microsoft.com/office/drawing/2014/main" id="{48951373-BE0A-484F-BE9A-EA14E1424606}"/>
              </a:ext>
            </a:extLst>
          </p:cNvPr>
          <p:cNvGraphicFramePr/>
          <p:nvPr>
            <p:extLst>
              <p:ext uri="{D42A27DB-BD31-4B8C-83A1-F6EECF244321}">
                <p14:modId xmlns:p14="http://schemas.microsoft.com/office/powerpoint/2010/main" val="4196426204"/>
              </p:ext>
            </p:extLst>
          </p:nvPr>
        </p:nvGraphicFramePr>
        <p:xfrm>
          <a:off x="7016545" y="2419408"/>
          <a:ext cx="5108149" cy="4313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a:srcRect t="67855"/>
          <a:stretch/>
        </p:blipFill>
        <p:spPr>
          <a:xfrm>
            <a:off x="2382811" y="5925469"/>
            <a:ext cx="4560992" cy="767909"/>
          </a:xfrm>
          <a:prstGeom prst="rect">
            <a:avLst/>
          </a:prstGeom>
        </p:spPr>
      </p:pic>
    </p:spTree>
    <p:extLst>
      <p:ext uri="{BB962C8B-B14F-4D97-AF65-F5344CB8AC3E}">
        <p14:creationId xmlns:p14="http://schemas.microsoft.com/office/powerpoint/2010/main" val="7733147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2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646485" y="321734"/>
            <a:ext cx="6902048" cy="1135737"/>
          </a:xfrm>
        </p:spPr>
        <p:txBody>
          <a:bodyPr>
            <a:normAutofit/>
          </a:bodyPr>
          <a:lstStyle/>
          <a:p>
            <a:r>
              <a:rPr lang="en-US" sz="3600" dirty="0"/>
              <a:t>DETERMINANTS OF HEALTH</a:t>
            </a:r>
            <a:endParaRPr lang="en-GB" sz="3600" dirty="0"/>
          </a:p>
        </p:txBody>
      </p:sp>
      <p:pic>
        <p:nvPicPr>
          <p:cNvPr id="6" name="Picture 5">
            <a:extLst>
              <a:ext uri="{FF2B5EF4-FFF2-40B4-BE49-F238E27FC236}">
                <a16:creationId xmlns:a16="http://schemas.microsoft.com/office/drawing/2014/main" id="{F83B2739-52D2-4253-8A9F-0D1A89D88172}"/>
              </a:ext>
            </a:extLst>
          </p:cNvPr>
          <p:cNvPicPr>
            <a:picLocks noChangeAspect="1"/>
          </p:cNvPicPr>
          <p:nvPr/>
        </p:nvPicPr>
        <p:blipFill rotWithShape="1">
          <a:blip r:embed="rId2"/>
          <a:srcRect l="31852" r="23662"/>
          <a:stretch/>
        </p:blipFill>
        <p:spPr>
          <a:xfrm>
            <a:off x="-2" y="10"/>
            <a:ext cx="4067749" cy="6857990"/>
          </a:xfrm>
          <a:prstGeom prst="rect">
            <a:avLst/>
          </a:prstGeom>
        </p:spPr>
      </p:pic>
      <p:grpSp>
        <p:nvGrpSpPr>
          <p:cNvPr id="12" name="Group 11">
            <a:extLst>
              <a:ext uri="{FF2B5EF4-FFF2-40B4-BE49-F238E27FC236}">
                <a16:creationId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p:cNvSpPr>
            <a:spLocks noGrp="1"/>
          </p:cNvSpPr>
          <p:nvPr>
            <p:ph idx="1"/>
          </p:nvPr>
        </p:nvSpPr>
        <p:spPr>
          <a:xfrm>
            <a:off x="4646485" y="1782981"/>
            <a:ext cx="6902047" cy="4393982"/>
          </a:xfrm>
        </p:spPr>
        <p:txBody>
          <a:bodyPr>
            <a:normAutofit/>
          </a:bodyPr>
          <a:lstStyle/>
          <a:p>
            <a:r>
              <a:rPr lang="en-GB" sz="3600" dirty="0"/>
              <a:t>They are the product of a complex interaction of different factors: this </a:t>
            </a:r>
            <a:r>
              <a:rPr lang="en-GB" sz="3600" dirty="0" smtClean="0"/>
              <a:t>works at </a:t>
            </a:r>
            <a:r>
              <a:rPr lang="en-GB" sz="3600" dirty="0"/>
              <a:t>both individual and population levels.</a:t>
            </a:r>
          </a:p>
          <a:p>
            <a:pPr algn="r"/>
            <a:endParaRPr lang="en-GB" sz="3600" dirty="0"/>
          </a:p>
          <a:p>
            <a:r>
              <a:rPr lang="en-GB" sz="3600" dirty="0"/>
              <a:t>These can be grouped into categories:</a:t>
            </a:r>
          </a:p>
        </p:txBody>
      </p:sp>
      <p:sp>
        <p:nvSpPr>
          <p:cNvPr id="3" name="Slide Number Placeholder 2"/>
          <p:cNvSpPr>
            <a:spLocks noGrp="1"/>
          </p:cNvSpPr>
          <p:nvPr>
            <p:ph type="sldNum" sz="quarter" idx="12"/>
          </p:nvPr>
        </p:nvSpPr>
        <p:spPr>
          <a:xfrm>
            <a:off x="8805332" y="6356350"/>
            <a:ext cx="2743200" cy="365125"/>
          </a:xfrm>
        </p:spPr>
        <p:txBody>
          <a:bodyPr>
            <a:normAutofit/>
          </a:bodyPr>
          <a:lstStyle/>
          <a:p>
            <a:pPr>
              <a:spcAft>
                <a:spcPts val="600"/>
              </a:spcAft>
            </a:pPr>
            <a:fld id="{4F925D94-CA64-476B-81ED-3418A858162E}" type="slidenum">
              <a:rPr lang="en-US" smtClean="0"/>
              <a:pPr>
                <a:spcAft>
                  <a:spcPts val="600"/>
                </a:spcAft>
              </a:pPr>
              <a:t>9</a:t>
            </a:fld>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91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820DAA4474E42B4A16DC73892BE67" ma:contentTypeVersion="0" ma:contentTypeDescription="Create a new document." ma:contentTypeScope="" ma:versionID="338f4e93ba690f995c67ba5488eb7312">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FC1B2B-6153-4E7A-81CE-44E39CEACB05}"/>
</file>

<file path=customXml/itemProps2.xml><?xml version="1.0" encoding="utf-8"?>
<ds:datastoreItem xmlns:ds="http://schemas.openxmlformats.org/officeDocument/2006/customXml" ds:itemID="{5C1CD830-E084-4D02-8E0B-80DF0BE47435}"/>
</file>

<file path=customXml/itemProps3.xml><?xml version="1.0" encoding="utf-8"?>
<ds:datastoreItem xmlns:ds="http://schemas.openxmlformats.org/officeDocument/2006/customXml" ds:itemID="{D93E179E-68FD-4F43-8AC7-BA60D8EC09F5}"/>
</file>

<file path=docProps/app.xml><?xml version="1.0" encoding="utf-8"?>
<Properties xmlns="http://schemas.openxmlformats.org/officeDocument/2006/extended-properties" xmlns:vt="http://schemas.openxmlformats.org/officeDocument/2006/docPropsVTypes">
  <TotalTime>2665</TotalTime>
  <Words>2101</Words>
  <Application>Microsoft Office PowerPoint</Application>
  <PresentationFormat>Widescreen</PresentationFormat>
  <Paragraphs>234</Paragraphs>
  <Slides>35</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Aharoni</vt:lpstr>
      <vt:lpstr>Algerian</vt:lpstr>
      <vt:lpstr>Arial</vt:lpstr>
      <vt:lpstr>Calibri</vt:lpstr>
      <vt:lpstr>Calibri Light</vt:lpstr>
      <vt:lpstr>Century Gothic</vt:lpstr>
      <vt:lpstr>Courier New</vt:lpstr>
      <vt:lpstr>GillSans</vt:lpstr>
      <vt:lpstr>GillSans-Italic</vt:lpstr>
      <vt:lpstr>Myriad Web Pro</vt:lpstr>
      <vt:lpstr>Palatino-Roman</vt:lpstr>
      <vt:lpstr>Tahoma</vt:lpstr>
      <vt:lpstr>Times New Roman</vt:lpstr>
      <vt:lpstr>Wingdings</vt:lpstr>
      <vt:lpstr>ZapfDingbats</vt:lpstr>
      <vt:lpstr>Office Theme</vt:lpstr>
      <vt:lpstr>Introduction What is Public Health?</vt:lpstr>
      <vt:lpstr>PowerPoint Presentation</vt:lpstr>
      <vt:lpstr>Tips to kick-off the new academic year successfully </vt:lpstr>
      <vt:lpstr>Objectives of this lecture:</vt:lpstr>
      <vt:lpstr>First: What is Health?</vt:lpstr>
      <vt:lpstr>Health is multidimensional  </vt:lpstr>
      <vt:lpstr>PowerPoint Presentation</vt:lpstr>
      <vt:lpstr>Spectrum of Health</vt:lpstr>
      <vt:lpstr>DETERMINANTS OF HEALTH</vt:lpstr>
      <vt:lpstr>PowerPoint Presentation</vt:lpstr>
      <vt:lpstr>DETERMINANTS OF HEALTH</vt:lpstr>
      <vt:lpstr>Risk factors </vt:lpstr>
      <vt:lpstr>What is a population/community?</vt:lpstr>
      <vt:lpstr>PowerPoint Presentation</vt:lpstr>
      <vt:lpstr>PowerPoint Presentation</vt:lpstr>
      <vt:lpstr>PowerPoint Presentation</vt:lpstr>
      <vt:lpstr>Clinical Medicine and Public Health</vt:lpstr>
      <vt:lpstr>Clinical medicine Vs Public health</vt:lpstr>
      <vt:lpstr>PowerPoint Presentation</vt:lpstr>
      <vt:lpstr>Jordan Life Expectancy 1950-2022 </vt:lpstr>
      <vt:lpstr>The Historical Development of Modern Public Health</vt:lpstr>
      <vt:lpstr>The Broad Street pump</vt:lpstr>
      <vt:lpstr>The Historical Development of Modern Public Health</vt:lpstr>
      <vt:lpstr>Prevention There are three levels of prevention</vt:lpstr>
      <vt:lpstr>Prevention</vt:lpstr>
      <vt:lpstr>PowerPoint Presentation</vt:lpstr>
      <vt:lpstr>PowerPoint Presentation</vt:lpstr>
      <vt:lpstr>Health promotion</vt:lpstr>
      <vt:lpstr>Public health approach </vt:lpstr>
      <vt:lpstr>A Public Health System Is Complex  </vt:lpstr>
      <vt:lpstr>PowerPoint Presentation</vt:lpstr>
      <vt:lpstr>The 10 Essential Public Health Services describe the public health activities that all communities should undertake: </vt:lpstr>
      <vt:lpstr>The great public health achievements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What is Public Health?</dc:title>
  <dc:creator>Judah, Hassan</dc:creator>
  <cp:lastModifiedBy>Admin</cp:lastModifiedBy>
  <cp:revision>128</cp:revision>
  <dcterms:created xsi:type="dcterms:W3CDTF">2020-10-10T17:44:37Z</dcterms:created>
  <dcterms:modified xsi:type="dcterms:W3CDTF">2022-10-09T04:25:48Z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0x010100A6C820DAA4474E42B4A16DC73892BE67</vt:lpwstr>
  </property>
</Properties>
</file>