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0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5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15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0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8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8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78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4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8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9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7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2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0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02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0435" y="830775"/>
            <a:ext cx="5604577" cy="3241919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  <a:cs typeface="Calibri" pitchFamily="34" charset="0"/>
              </a:rPr>
              <a:t>Pelvic and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  <a:cs typeface="Calibri" pitchFamily="34" charset="0"/>
              </a:rPr>
              <a:t>acetabular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  <a:cs typeface="Browallia New" pitchFamily="34" charset="-34"/>
              </a:rPr>
              <a:t> 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  <a:cs typeface="Calibri" pitchFamily="34" charset="0"/>
              </a:rPr>
              <a:t> Fractures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2476" y="5102424"/>
            <a:ext cx="5303022" cy="1405467"/>
          </a:xfrm>
        </p:spPr>
        <p:txBody>
          <a:bodyPr>
            <a:normAutofit fontScale="62500" lnSpcReduction="20000"/>
          </a:bodyPr>
          <a:lstStyle/>
          <a:p>
            <a:r>
              <a:rPr lang="en-US" sz="5400" b="1" dirty="0" err="1">
                <a:solidFill>
                  <a:schemeClr val="tx1">
                    <a:lumMod val="65000"/>
                  </a:schemeClr>
                </a:solidFill>
                <a:latin typeface="Algerian" panose="04020705040A02060702" pitchFamily="82" charset="0"/>
              </a:rPr>
              <a:t>Moh’d</a:t>
            </a:r>
            <a:r>
              <a:rPr lang="en-US" sz="5400" b="1" dirty="0">
                <a:solidFill>
                  <a:schemeClr val="tx1">
                    <a:lumMod val="65000"/>
                  </a:schemeClr>
                </a:solidFill>
                <a:latin typeface="Algerian" panose="04020705040A02060702" pitchFamily="82" charset="0"/>
              </a:rPr>
              <a:t> Said </a:t>
            </a:r>
            <a:r>
              <a:rPr lang="en-US" sz="5400" b="1" dirty="0" err="1">
                <a:solidFill>
                  <a:schemeClr val="tx1">
                    <a:lumMod val="65000"/>
                  </a:schemeClr>
                </a:solidFill>
                <a:latin typeface="Algerian" panose="04020705040A02060702" pitchFamily="82" charset="0"/>
              </a:rPr>
              <a:t>dawod</a:t>
            </a:r>
            <a:r>
              <a:rPr lang="en-US" sz="5400" b="1" dirty="0">
                <a:solidFill>
                  <a:schemeClr val="tx1">
                    <a:lumMod val="65000"/>
                  </a:schemeClr>
                </a:solidFill>
                <a:latin typeface="Algerian" panose="04020705040A02060702" pitchFamily="82" charset="0"/>
              </a:rPr>
              <a:t> m.d.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Algerian" panose="04020705040A02060702" pitchFamily="82" charset="0"/>
              </a:rPr>
              <a:t>Orthopedics and reconstructive surgery consultant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Algerian" panose="04020705040A02060702" pitchFamily="82" charset="0"/>
              </a:rPr>
              <a:t>Faculty of Medicine ,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  <a:latin typeface="Algerian" panose="04020705040A02060702" pitchFamily="82" charset="0"/>
              </a:rPr>
              <a:t>mutah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Algerian" panose="04020705040A02060702" pitchFamily="82" charset="0"/>
              </a:rPr>
              <a:t> University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Algerian" panose="04020705040A02060702" pitchFamily="82" charset="0"/>
              </a:rPr>
              <a:t>Mar. 2020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6" name="Picture 2" descr="Pelvi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5" y="227884"/>
            <a:ext cx="2381250" cy="1924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p Joint Anatomy: Overview, Gross Anato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7"/>
          <a:stretch/>
        </p:blipFill>
        <p:spPr bwMode="auto">
          <a:xfrm>
            <a:off x="348820" y="2570205"/>
            <a:ext cx="2451615" cy="1502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Managment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ATLS </a:t>
            </a:r>
            <a:r>
              <a:rPr lang="en-US" b="1" dirty="0" smtClean="0">
                <a:solidFill>
                  <a:schemeClr val="bg1"/>
                </a:solidFill>
              </a:rPr>
              <a:t>protocols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multi-trauma patient.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Pelvic binder</a:t>
            </a:r>
          </a:p>
        </p:txBody>
      </p:sp>
      <p:pic>
        <p:nvPicPr>
          <p:cNvPr id="6146" name="Picture 2" descr="PELVIC BINDER – sukham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2" y="1330903"/>
            <a:ext cx="2508250" cy="32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lvic binder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82" y="3748847"/>
            <a:ext cx="3234957" cy="31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rauma Airpants With Pressure Relief Valves, Pump Assembly, Cas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0"/>
          <a:stretch/>
        </p:blipFill>
        <p:spPr bwMode="auto">
          <a:xfrm>
            <a:off x="5298752" y="3700252"/>
            <a:ext cx="3793897" cy="31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3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Managment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External </a:t>
            </a:r>
            <a:r>
              <a:rPr lang="en-US" b="1" dirty="0">
                <a:solidFill>
                  <a:schemeClr val="bg1"/>
                </a:solidFill>
              </a:rPr>
              <a:t>fixator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Internal fixation</a:t>
            </a:r>
          </a:p>
          <a:p>
            <a:endParaRPr lang="en-US" dirty="0"/>
          </a:p>
        </p:txBody>
      </p:sp>
      <p:pic>
        <p:nvPicPr>
          <p:cNvPr id="7170" name="Picture 2" descr="Definitive use of external fixation for pelvic ring injuries (ope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52436"/>
          <a:stretch/>
        </p:blipFill>
        <p:spPr bwMode="auto">
          <a:xfrm>
            <a:off x="7961744" y="1976582"/>
            <a:ext cx="3944617" cy="27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lateral segmental pelvic and femoral fractures in a young femal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48" y="3371389"/>
            <a:ext cx="3991552" cy="327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9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Complication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Thromboembolism.</a:t>
            </a:r>
          </a:p>
          <a:p>
            <a:endParaRPr lang="en-GB" dirty="0" smtClean="0"/>
          </a:p>
          <a:p>
            <a:r>
              <a:rPr lang="en-GB" dirty="0" smtClean="0"/>
              <a:t>Sciatic </a:t>
            </a:r>
            <a:r>
              <a:rPr lang="en-GB" dirty="0"/>
              <a:t>nerve </a:t>
            </a:r>
            <a:r>
              <a:rPr lang="en-GB" dirty="0" smtClean="0"/>
              <a:t>injury.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Urogenital </a:t>
            </a:r>
            <a:r>
              <a:rPr lang="en-GB" dirty="0" smtClean="0"/>
              <a:t>problems.</a:t>
            </a:r>
          </a:p>
          <a:p>
            <a:endParaRPr lang="en-GB" dirty="0" smtClean="0"/>
          </a:p>
          <a:p>
            <a:r>
              <a:rPr lang="en-GB" dirty="0" smtClean="0"/>
              <a:t>Persistent </a:t>
            </a:r>
            <a:r>
              <a:rPr lang="en-GB" dirty="0"/>
              <a:t>sacroiliac </a:t>
            </a:r>
            <a:r>
              <a:rPr lang="en-GB" dirty="0" smtClean="0"/>
              <a:t>pain.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57" y="2995027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FRACTURES OF THE ACETABULUM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4338" name="Picture 2" descr="Os coxae (Hüftbein) - Anatomie, Aufbau, Gelenke &amp; Bänder | Kenhu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t="1695" r="14645" b="-1695"/>
          <a:stretch/>
        </p:blipFill>
        <p:spPr bwMode="auto">
          <a:xfrm>
            <a:off x="120073" y="218412"/>
            <a:ext cx="2244436" cy="3269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5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FRACTURES OF THE ACETABULUM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6193415" cy="2121918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</a:schemeClr>
                </a:solidFill>
              </a:rPr>
              <a:t>H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ead </a:t>
            </a:r>
            <a:r>
              <a:rPr lang="en-GB" dirty="0">
                <a:solidFill>
                  <a:schemeClr val="tx1">
                    <a:lumMod val="65000"/>
                  </a:schemeClr>
                </a:solidFill>
              </a:rPr>
              <a:t>of the femur is driven into the pelvis. </a:t>
            </a:r>
            <a:endParaRPr lang="en-GB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Blow </a:t>
            </a:r>
            <a:r>
              <a:rPr lang="en-GB" dirty="0">
                <a:solidFill>
                  <a:schemeClr val="tx1">
                    <a:lumMod val="65000"/>
                  </a:schemeClr>
                </a:solidFill>
              </a:rPr>
              <a:t>on the side (as in a fall from a height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Blow </a:t>
            </a:r>
            <a:r>
              <a:rPr lang="en-GB" dirty="0">
                <a:solidFill>
                  <a:schemeClr val="tx1">
                    <a:lumMod val="65000"/>
                  </a:schemeClr>
                </a:solidFill>
              </a:rPr>
              <a:t>on the front of the knee, usually in a dashboard injury when the femur also may be fractured. </a:t>
            </a:r>
          </a:p>
          <a:p>
            <a:endParaRPr lang="en-US" dirty="0"/>
          </a:p>
        </p:txBody>
      </p:sp>
      <p:pic>
        <p:nvPicPr>
          <p:cNvPr id="8194" name="Picture 2" descr="Acetabulum - an overview | ScienceDirect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09" y="3140364"/>
            <a:ext cx="3204719" cy="36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ower Limb | Clinical 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64" y="3916218"/>
            <a:ext cx="3196176" cy="28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7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Classification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Pelvic and Acetabular Fractures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07" y="1400241"/>
            <a:ext cx="70675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2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Optimizing the Anatomic Reduction of Complex Acetabular Fractu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77" y="2129839"/>
            <a:ext cx="6394589" cy="43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65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Treatment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Conservative</a:t>
            </a:r>
          </a:p>
          <a:p>
            <a:r>
              <a:rPr lang="en-GB" sz="1400" dirty="0" smtClean="0"/>
              <a:t>(1) </a:t>
            </a:r>
            <a:r>
              <a:rPr lang="en-GB" sz="1400" dirty="0" err="1"/>
              <a:t>acetabular</a:t>
            </a:r>
            <a:r>
              <a:rPr lang="en-GB" sz="1400" dirty="0"/>
              <a:t> fractures with minimal displacement (in the </a:t>
            </a:r>
            <a:r>
              <a:rPr lang="en-GB" sz="1400" dirty="0" err="1"/>
              <a:t>weightbearing</a:t>
            </a:r>
            <a:r>
              <a:rPr lang="en-GB" sz="1400" dirty="0"/>
              <a:t> zone, less than </a:t>
            </a:r>
            <a:r>
              <a:rPr lang="en-GB" sz="1400" dirty="0" smtClean="0"/>
              <a:t>3mm.</a:t>
            </a:r>
          </a:p>
          <a:p>
            <a:r>
              <a:rPr lang="en-GB" sz="1400" dirty="0" smtClean="0"/>
              <a:t> </a:t>
            </a:r>
            <a:r>
              <a:rPr lang="en-GB" sz="1400" dirty="0"/>
              <a:t>(2) displaced fractures that do not involve the </a:t>
            </a:r>
            <a:r>
              <a:rPr lang="en-GB" sz="1400" dirty="0" err="1"/>
              <a:t>superomedial</a:t>
            </a:r>
            <a:r>
              <a:rPr lang="en-GB" sz="1400" dirty="0"/>
              <a:t> </a:t>
            </a:r>
            <a:r>
              <a:rPr lang="en-GB" sz="1400" dirty="0" err="1"/>
              <a:t>weightbearing</a:t>
            </a:r>
            <a:r>
              <a:rPr lang="en-GB" sz="1400" dirty="0"/>
              <a:t> segment (roof) of the acetabulum – usually distal anterior column and distal transverse </a:t>
            </a:r>
            <a:r>
              <a:rPr lang="en-GB" sz="1400" dirty="0" smtClean="0"/>
              <a:t>fractures.</a:t>
            </a:r>
          </a:p>
          <a:p>
            <a:r>
              <a:rPr lang="en-GB" sz="1400" dirty="0" smtClean="0"/>
              <a:t> </a:t>
            </a:r>
            <a:r>
              <a:rPr lang="en-GB" sz="1400" dirty="0"/>
              <a:t>(3) a both-column fracture that retains the ball and socket congruence of the hip by virtue of the fracture line lying in the coronal plane and displacement being limited by an intact </a:t>
            </a:r>
            <a:r>
              <a:rPr lang="en-GB" sz="1400" dirty="0" err="1" smtClean="0"/>
              <a:t>labrum</a:t>
            </a:r>
            <a:r>
              <a:rPr lang="en-GB" sz="1400" dirty="0" smtClean="0"/>
              <a:t>.</a:t>
            </a:r>
          </a:p>
          <a:p>
            <a:r>
              <a:rPr lang="en-GB" sz="1400" dirty="0" smtClean="0"/>
              <a:t> </a:t>
            </a:r>
            <a:r>
              <a:rPr lang="en-GB" sz="1400" dirty="0"/>
              <a:t>(4) fractures in elderly patients, where closed reduction seems </a:t>
            </a:r>
            <a:r>
              <a:rPr lang="en-GB" sz="1400" dirty="0" smtClean="0"/>
              <a:t>feasible. </a:t>
            </a:r>
          </a:p>
          <a:p>
            <a:r>
              <a:rPr lang="en-GB" sz="1400" dirty="0" smtClean="0"/>
              <a:t>(</a:t>
            </a:r>
            <a:r>
              <a:rPr lang="en-GB" sz="1400" dirty="0"/>
              <a:t>5) patients with ‘medical’ contraindications to operative treatment (including local sepsis)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154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9"/>
            <a:ext cx="2563524" cy="118904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Operative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Acetabular FracturesNursing File | Nursing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30" y="2447636"/>
            <a:ext cx="5472645" cy="40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0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86" y="1637282"/>
            <a:ext cx="4789488" cy="2805409"/>
          </a:xfrm>
        </p:spPr>
        <p:txBody>
          <a:bodyPr>
            <a:normAutofit/>
          </a:bodyPr>
          <a:lstStyle/>
          <a:p>
            <a:r>
              <a:rPr lang="en-GB" i="1" dirty="0" err="1"/>
              <a:t>Iliofemoral</a:t>
            </a:r>
            <a:r>
              <a:rPr lang="en-GB" i="1" dirty="0"/>
              <a:t> venous </a:t>
            </a:r>
            <a:r>
              <a:rPr lang="en-GB" i="1" dirty="0" smtClean="0"/>
              <a:t>thrombosis.</a:t>
            </a:r>
          </a:p>
          <a:p>
            <a:r>
              <a:rPr lang="en-GB" i="1" dirty="0" smtClean="0"/>
              <a:t> </a:t>
            </a:r>
            <a:r>
              <a:rPr lang="en-GB" i="1" dirty="0"/>
              <a:t>Sciatic nerve </a:t>
            </a:r>
            <a:r>
              <a:rPr lang="en-GB" i="1" dirty="0" smtClean="0"/>
              <a:t>injury.</a:t>
            </a:r>
          </a:p>
          <a:p>
            <a:r>
              <a:rPr lang="en-GB" i="1" dirty="0" err="1" smtClean="0"/>
              <a:t>Hereterotopic</a:t>
            </a:r>
            <a:r>
              <a:rPr lang="en-GB" i="1" dirty="0" smtClean="0"/>
              <a:t> bone formation.</a:t>
            </a:r>
          </a:p>
          <a:p>
            <a:r>
              <a:rPr lang="en-GB" i="1" dirty="0" smtClean="0"/>
              <a:t>Avascular necrosis.</a:t>
            </a:r>
          </a:p>
          <a:p>
            <a:r>
              <a:rPr lang="en-GB" i="1" dirty="0"/>
              <a:t>Loss of joint </a:t>
            </a:r>
            <a:r>
              <a:rPr lang="en-GB" i="1" dirty="0" smtClean="0"/>
              <a:t>movement (stiffness).</a:t>
            </a:r>
          </a:p>
          <a:p>
            <a:r>
              <a:rPr lang="en-GB" i="1" dirty="0"/>
              <a:t>S</a:t>
            </a:r>
            <a:r>
              <a:rPr lang="en-GB" i="1" dirty="0" smtClean="0"/>
              <a:t>econdary </a:t>
            </a:r>
            <a:r>
              <a:rPr lang="en-GB" i="1" dirty="0"/>
              <a:t>osteoarthritis  </a:t>
            </a:r>
          </a:p>
        </p:txBody>
      </p:sp>
      <p:pic>
        <p:nvPicPr>
          <p:cNvPr id="12290" name="Picture 2" descr="Heterotopic Ossification - Physi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60" y="452718"/>
            <a:ext cx="4100947" cy="3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otal hip arthroplasty for the treatment of osteoarthriti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969243"/>
            <a:ext cx="7075920" cy="27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5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48" t="47634" r="34279" b="34760"/>
          <a:stretch/>
        </p:blipFill>
        <p:spPr>
          <a:xfrm>
            <a:off x="5358211" y="395416"/>
            <a:ext cx="6686174" cy="1960606"/>
          </a:xfrm>
          <a:prstGeom prst="rect">
            <a:avLst/>
          </a:prstGeom>
        </p:spPr>
      </p:pic>
      <p:pic>
        <p:nvPicPr>
          <p:cNvPr id="5" name="Picture 2" descr="C:\Users\SFT\Downloads\Anatomy-of-The-Pelvis-The-most-noticeable-differences-are-the-width-of-the-pubic-outlet-the-circular-hole-in-the-middle-of-the-pelvic-bones-and-the-width-of-the-pubic-a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5867"/>
            <a:ext cx="5927211" cy="462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48497" y="395416"/>
            <a:ext cx="3542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Osteology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675" y="2791827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  <a:cs typeface="Calibri" pitchFamily="34" charset="0"/>
              </a:rPr>
              <a:t>Sacral and coccygeal fractures 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3314" name="Picture 2" descr="The Sacrum - Landmarks - Surfaces - Relations - TeachMeAnato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r="30960"/>
          <a:stretch/>
        </p:blipFill>
        <p:spPr bwMode="auto">
          <a:xfrm>
            <a:off x="290512" y="452431"/>
            <a:ext cx="2272145" cy="2388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71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  <a:cs typeface="Calibri" pitchFamily="34" charset="0"/>
              </a:rPr>
              <a:t>Sacral and coccygeal fractures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983452" cy="4195481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Blow from behind of falling down into the tail may fracture the sacrum and coccyx or strain the joint between them.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244" y="2576945"/>
            <a:ext cx="5292029" cy="38798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6025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occyx fracture X-ray. Causes of tailbone pain. http://ehealthstar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96" y="2145001"/>
            <a:ext cx="353991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3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Treatment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Conservative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rubber ring cushion when sitting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Persistent pain, especially on sitting, is common after coccygeal injuries. If the pain is not relieved by the use of a cushion or by the injection of local anaesthetic into the tender area, excision of the coccyx may be considered.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7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61" y="395623"/>
            <a:ext cx="8534400" cy="150706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Clinical 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61" y="2159998"/>
            <a:ext cx="10131425" cy="3978876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Type of injury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low energy </a:t>
            </a:r>
            <a:r>
              <a:rPr lang="en-US" dirty="0" err="1" smtClean="0"/>
              <a:t>vs</a:t>
            </a:r>
            <a:r>
              <a:rPr lang="en-US" dirty="0" smtClean="0"/>
              <a:t> high injury trauma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Hemodynamically</a:t>
            </a:r>
            <a:r>
              <a:rPr lang="en-US" b="1" dirty="0" smtClean="0">
                <a:solidFill>
                  <a:schemeClr val="bg1"/>
                </a:solidFill>
              </a:rPr>
              <a:t> stability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Soft tissue injury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Bladder 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Urethra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Rectum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Neurological </a:t>
            </a:r>
            <a:endParaRPr lang="en-US" dirty="0"/>
          </a:p>
        </p:txBody>
      </p:sp>
      <p:pic>
        <p:nvPicPr>
          <p:cNvPr id="1028" name="Picture 4" descr="Anatomy Of The Pelvic Floor Muscles Flooring : Pelvic Flo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/>
          <a:stretch/>
        </p:blipFill>
        <p:spPr bwMode="auto">
          <a:xfrm>
            <a:off x="5381897" y="1219200"/>
            <a:ext cx="5805045" cy="5456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X-ray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CT scan</a:t>
            </a:r>
            <a:endParaRPr lang="en-US" dirty="0"/>
          </a:p>
        </p:txBody>
      </p:sp>
      <p:pic>
        <p:nvPicPr>
          <p:cNvPr id="1028" name="Picture 4" descr="Anatomy - Pelvis at University of Kansas Medical Center - Study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36" y="1668387"/>
            <a:ext cx="5383003" cy="36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Pelvis CT 3d front 01.jp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81" y="3005346"/>
            <a:ext cx="4690629" cy="35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1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Pelvic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39" y="1947980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Avulsion Fracture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/>
              <a:t>ASIS</a:t>
            </a:r>
          </a:p>
          <a:p>
            <a:r>
              <a:rPr lang="en-US" dirty="0" smtClean="0"/>
              <a:t>AIIS</a:t>
            </a:r>
          </a:p>
          <a:p>
            <a:r>
              <a:rPr lang="en-US" dirty="0" err="1" smtClean="0"/>
              <a:t>Ischial</a:t>
            </a:r>
            <a:r>
              <a:rPr lang="en-US" dirty="0" smtClean="0"/>
              <a:t> tuberosity.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Direct Fracture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Stress Fracture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Avulsion of the Anterior Superior Iliac Spine | Types of fractu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47" y="503138"/>
            <a:ext cx="3746580" cy="28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elvis#2_avuls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600" y="2194772"/>
            <a:ext cx="41211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ull text] Management of injuries in snowboarders: rehabilitati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15" y="4045720"/>
            <a:ext cx="3580637" cy="3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Pelvic Ring Fracture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3" t="21522" r="12951" b="34451"/>
          <a:stretch/>
        </p:blipFill>
        <p:spPr>
          <a:xfrm>
            <a:off x="757937" y="2142837"/>
            <a:ext cx="1133246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Pelvic Ring Fracture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ANTEROPOSTERIOR COMPRESSION (APC) </a:t>
            </a:r>
            <a:r>
              <a:rPr lang="en-US" sz="2400" b="1" dirty="0" smtClean="0">
                <a:solidFill>
                  <a:schemeClr val="bg1"/>
                </a:solidFill>
              </a:rPr>
              <a:t>INJURIES</a:t>
            </a:r>
          </a:p>
          <a:p>
            <a:pPr marL="0" indent="0">
              <a:buNone/>
            </a:pPr>
            <a:r>
              <a:rPr lang="en-GB" sz="1800" i="1" dirty="0"/>
              <a:t>The ‘</a:t>
            </a:r>
            <a:r>
              <a:rPr lang="en-GB" b="1" i="1" dirty="0">
                <a:solidFill>
                  <a:schemeClr val="bg1"/>
                </a:solidFill>
              </a:rPr>
              <a:t>open book</a:t>
            </a:r>
            <a:r>
              <a:rPr lang="en-GB" sz="1800" i="1" dirty="0"/>
              <a:t>’ pattern appears as either diastasis of the pubic </a:t>
            </a:r>
            <a:r>
              <a:rPr lang="en-GB" sz="1800" i="1" dirty="0" err="1"/>
              <a:t>symphysis</a:t>
            </a:r>
            <a:r>
              <a:rPr lang="en-GB" sz="1800" i="1" dirty="0"/>
              <a:t> or fracture(s) of the pubic rami; as the pelvis is sprung open, the posterior (sacroiliac) elements also are strained</a:t>
            </a:r>
            <a:endParaRPr lang="en-US" sz="1800" i="1" dirty="0"/>
          </a:p>
        </p:txBody>
      </p:sp>
      <p:pic>
        <p:nvPicPr>
          <p:cNvPr id="3074" name="Picture 2" descr="emDOCs.net – Emergency Medicine EducationPelvic fractures: E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2"/>
          <a:stretch/>
        </p:blipFill>
        <p:spPr bwMode="auto">
          <a:xfrm>
            <a:off x="7028873" y="3455964"/>
            <a:ext cx="4361584" cy="31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1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Pelvic Ring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2052918"/>
            <a:ext cx="6169892" cy="4195481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LATERAL COMPRESSION (LC) INJURIES </a:t>
            </a: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i="1" dirty="0" smtClean="0"/>
              <a:t>Transverse </a:t>
            </a:r>
            <a:r>
              <a:rPr lang="en-GB" sz="1600" i="1" dirty="0"/>
              <a:t>fracture of the pubic ramus (or rami</a:t>
            </a:r>
            <a:r>
              <a:rPr lang="en-GB" sz="1600" i="1" dirty="0" smtClean="0"/>
              <a:t>).  </a:t>
            </a:r>
            <a:r>
              <a:rPr lang="en-GB" sz="1600" i="1" dirty="0"/>
              <a:t>There may also be </a:t>
            </a:r>
            <a:r>
              <a:rPr lang="en-GB" sz="1600" i="1" dirty="0" smtClean="0"/>
              <a:t>a</a:t>
            </a:r>
          </a:p>
          <a:p>
            <a:pPr marL="0" indent="0">
              <a:buNone/>
            </a:pPr>
            <a:r>
              <a:rPr lang="en-GB" sz="1600" i="1" dirty="0"/>
              <a:t> </a:t>
            </a:r>
            <a:r>
              <a:rPr lang="en-GB" sz="1600" i="1" dirty="0" smtClean="0"/>
              <a:t>    1- </a:t>
            </a:r>
            <a:r>
              <a:rPr lang="en-GB" sz="1600" i="1" dirty="0"/>
              <a:t>compression fracture of the </a:t>
            </a:r>
            <a:r>
              <a:rPr lang="en-GB" sz="1600" i="1" dirty="0" smtClean="0"/>
              <a:t>sacrum.</a:t>
            </a:r>
          </a:p>
          <a:p>
            <a:pPr marL="0" indent="0">
              <a:buNone/>
            </a:pPr>
            <a:r>
              <a:rPr lang="en-GB" sz="1600" i="1" dirty="0"/>
              <a:t> </a:t>
            </a:r>
            <a:r>
              <a:rPr lang="en-GB" sz="1600" i="1" dirty="0" smtClean="0"/>
              <a:t>    2- Or there </a:t>
            </a:r>
            <a:r>
              <a:rPr lang="en-GB" sz="1600" i="1" dirty="0"/>
              <a:t>may be a fracture of the iliac wing on the side of impact</a:t>
            </a:r>
            <a:r>
              <a:rPr lang="en-GB" sz="1600" i="1" dirty="0" smtClean="0"/>
              <a:t>.</a:t>
            </a:r>
          </a:p>
          <a:p>
            <a:pPr marL="0" indent="0">
              <a:buNone/>
            </a:pPr>
            <a:r>
              <a:rPr lang="en-GB" sz="1600" i="1" dirty="0" smtClean="0"/>
              <a:t>     3- Or  </a:t>
            </a:r>
            <a:r>
              <a:rPr lang="en-GB" sz="1600" i="1" dirty="0"/>
              <a:t>an opening </a:t>
            </a:r>
            <a:r>
              <a:rPr lang="en-GB" sz="1600" i="1" dirty="0" err="1"/>
              <a:t>anteroposterior</a:t>
            </a:r>
            <a:r>
              <a:rPr lang="en-GB" sz="1600" i="1" dirty="0"/>
              <a:t> force on the opposite </a:t>
            </a:r>
            <a:r>
              <a:rPr lang="en-GB" sz="1600" i="1" dirty="0" smtClean="0"/>
              <a:t>ili</a:t>
            </a:r>
            <a:r>
              <a:rPr lang="en-GB" sz="1400" i="1" dirty="0" smtClean="0"/>
              <a:t>um</a:t>
            </a:r>
            <a:r>
              <a:rPr lang="en-GB" sz="1400" i="1" dirty="0"/>
              <a:t>.</a:t>
            </a:r>
            <a:endParaRPr lang="en-US" sz="1400" i="1" dirty="0"/>
          </a:p>
        </p:txBody>
      </p:sp>
      <p:pic>
        <p:nvPicPr>
          <p:cNvPr id="4100" name="Picture 4" descr="https://upload.orthobullets.com/topic/1030/images/lc%20ii%20x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08" y="2052918"/>
            <a:ext cx="5636583" cy="448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1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Pelvic Ring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567815" cy="4195481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VERTICAL SHEAR (VS) INJURIES  </a:t>
            </a: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b="1" i="1" dirty="0">
                <a:solidFill>
                  <a:schemeClr val="bg1"/>
                </a:solidFill>
              </a:rPr>
              <a:t>	</a:t>
            </a:r>
            <a:r>
              <a:rPr lang="en-GB" sz="1800" i="1" dirty="0" smtClean="0"/>
              <a:t>The hemi-pelvis is displaced in a cranial direction producing a typically asymmetrical appearance of the </a:t>
            </a:r>
            <a:r>
              <a:rPr lang="en-GB" sz="1800" i="1" dirty="0" err="1" smtClean="0"/>
              <a:t>pelvis.the</a:t>
            </a:r>
            <a:r>
              <a:rPr lang="en-GB" sz="1800" i="1" dirty="0" smtClean="0"/>
              <a:t> </a:t>
            </a:r>
            <a:r>
              <a:rPr lang="en-GB" sz="1800" i="1" dirty="0"/>
              <a:t>hemi-pelvis is totally disconnected and the pelvic ring is </a:t>
            </a:r>
            <a:r>
              <a:rPr lang="en-GB" sz="1800" i="1" dirty="0" smtClean="0"/>
              <a:t>unstable</a:t>
            </a:r>
            <a:r>
              <a:rPr lang="en-GB" sz="1800" i="1" dirty="0"/>
              <a:t>.</a:t>
            </a:r>
            <a:endParaRPr lang="en-US" sz="1800" i="1" dirty="0"/>
          </a:p>
        </p:txBody>
      </p:sp>
      <p:pic>
        <p:nvPicPr>
          <p:cNvPr id="5122" name="Picture 2" descr="Pelvic injuries trauma 20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9" t="42244" b="6538"/>
          <a:stretch/>
        </p:blipFill>
        <p:spPr bwMode="auto">
          <a:xfrm>
            <a:off x="5671127" y="1650655"/>
            <a:ext cx="6123131" cy="45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26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412</TotalTime>
  <Words>494</Words>
  <Application>Microsoft Office PowerPoint</Application>
  <PresentationFormat>Widescreen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Berlin Sans FB Demi</vt:lpstr>
      <vt:lpstr>Browallia New</vt:lpstr>
      <vt:lpstr>Calibri</vt:lpstr>
      <vt:lpstr>Century Gothic</vt:lpstr>
      <vt:lpstr>Wingdings</vt:lpstr>
      <vt:lpstr>Wingdings 3</vt:lpstr>
      <vt:lpstr>Ion</vt:lpstr>
      <vt:lpstr>Pelvic and acetabular  Fractures</vt:lpstr>
      <vt:lpstr>PowerPoint Presentation</vt:lpstr>
      <vt:lpstr>Clinical assessment</vt:lpstr>
      <vt:lpstr>Imaging </vt:lpstr>
      <vt:lpstr>Isolated Pelvic Fracture</vt:lpstr>
      <vt:lpstr>Pelvic Ring Fracture</vt:lpstr>
      <vt:lpstr>Pelvic Ring Fracture</vt:lpstr>
      <vt:lpstr>Pelvic Ring Fracture</vt:lpstr>
      <vt:lpstr>Pelvic Ring Fracture</vt:lpstr>
      <vt:lpstr>Managment</vt:lpstr>
      <vt:lpstr>Managment</vt:lpstr>
      <vt:lpstr>Complication </vt:lpstr>
      <vt:lpstr>PowerPoint Presentation</vt:lpstr>
      <vt:lpstr>FRACTURES OF THE ACETABULUM</vt:lpstr>
      <vt:lpstr>Classification</vt:lpstr>
      <vt:lpstr>PowerPoint Presentation</vt:lpstr>
      <vt:lpstr>Treatment</vt:lpstr>
      <vt:lpstr>Treatment</vt:lpstr>
      <vt:lpstr>Complication</vt:lpstr>
      <vt:lpstr>PowerPoint Presentation</vt:lpstr>
      <vt:lpstr>Sacral and coccygeal fractures  </vt:lpstr>
      <vt:lpstr>PowerPoint Presentation</vt:lpstr>
      <vt:lpstr>Treatment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and acetabular  Fractures</dc:title>
  <dc:creator>HP</dc:creator>
  <cp:lastModifiedBy>Mohd said </cp:lastModifiedBy>
  <cp:revision>25</cp:revision>
  <dcterms:created xsi:type="dcterms:W3CDTF">2020-03-29T08:47:39Z</dcterms:created>
  <dcterms:modified xsi:type="dcterms:W3CDTF">2020-03-30T19:10:40Z</dcterms:modified>
</cp:coreProperties>
</file>