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68" r:id="rId3"/>
    <p:sldId id="353" r:id="rId4"/>
    <p:sldId id="269" r:id="rId5"/>
    <p:sldId id="270" r:id="rId6"/>
    <p:sldId id="271" r:id="rId7"/>
    <p:sldId id="275" r:id="rId8"/>
    <p:sldId id="272" r:id="rId9"/>
    <p:sldId id="354" r:id="rId10"/>
    <p:sldId id="273" r:id="rId11"/>
    <p:sldId id="274" r:id="rId12"/>
    <p:sldId id="277" r:id="rId13"/>
    <p:sldId id="321" r:id="rId14"/>
    <p:sldId id="276" r:id="rId15"/>
    <p:sldId id="304" r:id="rId16"/>
    <p:sldId id="345" r:id="rId17"/>
    <p:sldId id="306" r:id="rId18"/>
    <p:sldId id="305" r:id="rId19"/>
    <p:sldId id="307" r:id="rId20"/>
    <p:sldId id="346" r:id="rId21"/>
    <p:sldId id="355" r:id="rId22"/>
    <p:sldId id="309" r:id="rId23"/>
    <p:sldId id="347" r:id="rId24"/>
    <p:sldId id="310" r:id="rId25"/>
    <p:sldId id="312" r:id="rId26"/>
    <p:sldId id="356" r:id="rId27"/>
    <p:sldId id="313" r:id="rId28"/>
    <p:sldId id="314" r:id="rId29"/>
    <p:sldId id="357" r:id="rId30"/>
    <p:sldId id="349" r:id="rId31"/>
    <p:sldId id="25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4156B-1FF3-4460-A0B8-B38668543AF6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E9A0C-A87C-401C-8406-B775B0A24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44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Clinical features: Small, single lesions are asymptomatic. Large, monostotic lesions may cause pain and bone deformity, or may be discovered only when the patient develops a pathological fracture.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7D16D-CB1F-470F-B5A0-2B6C1349B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449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Imaging:</a:t>
            </a:r>
          </a:p>
          <a:p>
            <a:r>
              <a:rPr lang="en-US" dirty="0"/>
              <a:t>Although this is a solid </a:t>
            </a:r>
            <a:r>
              <a:rPr lang="en-US" dirty="0" err="1"/>
              <a:t>tumour</a:t>
            </a:r>
            <a:r>
              <a:rPr lang="en-US" dirty="0"/>
              <a:t>, it appears on x-ray as a ‘cystic’ (i.e. radiolucent) area situated eccentrically at the end of a long bone. Unlike any of the other ‘cystic’ lesions, it always extends right up to the subchondral bone plate</a:t>
            </a:r>
          </a:p>
          <a:p>
            <a:r>
              <a:rPr lang="en-US" dirty="0"/>
              <a:t>The endosteal margin is usually clear-cut, but in invasive lesions it is ill defined.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7D16D-CB1F-470F-B5A0-2B6C1349B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672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lesions need no treatment. </a:t>
            </a:r>
          </a:p>
          <a:p>
            <a:r>
              <a:rPr lang="en-US" dirty="0"/>
              <a:t>- Those that are large and painful or threatening to fracture (or have fractured) can be curetted and grafted, but there is a strong tendency for the abnormality to recur.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7D16D-CB1F-470F-B5A0-2B6C1349B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347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7D16D-CB1F-470F-B5A0-2B6C1349B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412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X-ray: central (sometimes expanded) radiolucent area near the bone end (distinguished from other cyst like lesions by the presence of tiny flecks of calcifications in the lucent area).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7D16D-CB1F-470F-B5A0-2B6C1349B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876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X-RAYS: a well-defined bony protuberance (exostosis) emerging from the metaphysis. It looks smaller than it feels, why ?</a:t>
            </a:r>
          </a:p>
          <a:p>
            <a:r>
              <a:rPr lang="en-US" dirty="0"/>
              <a:t>large lesions undergo cartilage degeneration and calcification and then the x-ray shows the bony exostosis surrounded by blotches of calcified material.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7D16D-CB1F-470F-B5A0-2B6C1349B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16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X-rays: The characteristic x-ray appearance is of a well-demarcated radiolucent area in the epiphysis.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7D16D-CB1F-470F-B5A0-2B6C1349B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266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X-rays: The appearance on x-ray is of a large bubble inside the bone. It may occupy the entire metaphysis but it does not extend beyond the </a:t>
            </a:r>
            <a:r>
              <a:rPr lang="en-US" dirty="0" err="1"/>
              <a:t>physeal</a:t>
            </a:r>
            <a:r>
              <a:rPr lang="en-US" dirty="0"/>
              <a:t> plate.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7D16D-CB1F-470F-B5A0-2B6C1349B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866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X-rays: </a:t>
            </a:r>
          </a:p>
          <a:p>
            <a:r>
              <a:rPr lang="en-US" dirty="0"/>
              <a:t>In growing tubular bone: the cyst is always situated in the metaphysis and may resemble a simple cyst.</a:t>
            </a:r>
          </a:p>
          <a:p>
            <a:r>
              <a:rPr lang="en-US" dirty="0"/>
              <a:t>In adults: it can be mistaken for giant cell tumor</a:t>
            </a:r>
          </a:p>
          <a:p>
            <a:r>
              <a:rPr lang="en-US" dirty="0"/>
              <a:t>Treatment: the cyst should be curetted and packed with bone grafts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7D16D-CB1F-470F-B5A0-2B6C1349B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822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Histologically the striking feature is an abundance of multinucleated giant cells scattered on a background of stromal cells with little or no visible intercellular tissue.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7D16D-CB1F-470F-B5A0-2B6C1349B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398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58A33-E42F-423F-9909-3FEFF1BD1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90E2A-6BEF-441A-B2C1-1A1E29A87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9534A-076D-450A-8173-AD5EDF86E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98B5-9F94-4CF3-AF94-307FA527089B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EF5F-4F60-47EE-B551-2F70B722D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31820-3E6F-4D2E-9A97-0D51797B3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B312-A8C5-46EE-B1FD-302C4843D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84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6C788-F667-4055-B580-E1BA7A500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17B267-B804-40B8-8862-DECF68FEE1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7F6A0-9812-40C2-BDB4-BA04A419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98B5-9F94-4CF3-AF94-307FA527089B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BCA0C-1661-4553-897D-8D0AE1F7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D21E7-FC17-4C4B-A87C-CFBC5C44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B312-A8C5-46EE-B1FD-302C4843D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9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94DA48-8E59-47D3-9C13-C76B4585AC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807B48-BC60-4E61-B894-AE36726B4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989C4-0AC7-49B6-8567-03FB82AD7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98B5-9F94-4CF3-AF94-307FA527089B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FA58D-B9B2-442A-822D-919C0ABA3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E6195-AF3F-4740-A807-FF730362D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B312-A8C5-46EE-B1FD-302C4843D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77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2BA44-AFDC-456D-AF3A-183DA79E0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4A5E14-B1FD-4B0B-AB1A-BA7B46158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AFE32-7B67-41E0-8381-692603F67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pPr/>
              <a:t>7/22/2022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FB5A6-BB3B-49E8-8613-41378D980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BC89D-4C2C-4CEE-8C68-89F065486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6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1F899-B606-483C-9B84-01AA4F633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FDF00-313D-48E7-A0F6-96B2099B3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30093-AB4F-496D-A586-0808D3AF4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D5D57-16F1-4A21-9B51-9E0DAE243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03B32-A9FC-40AD-BF99-2863DC349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1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CD006-CAC5-4DC8-B355-B83A06846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A401E-0A67-44C6-80D5-1DFCB5E00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A8181-DD1E-4B5F-BDB3-46A9A11A3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28EEC-CAA3-4D99-B6E2-226817A7B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90432-BF22-45F0-9C3F-0760F4E2C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ar-JO" smtClean="0"/>
              <a:pPr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57151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4A555-3638-4057-9D7A-6241DA2E9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11238-4786-4EFF-B3FB-524DDC287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796940-A2D9-4C14-81F0-E1C6AC7B5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6C87D6-B6CE-4DB5-9B3F-A59906578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86AEAB-8391-4DE8-A943-9B03CDA48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FE7C5-6BA4-4080-951D-5F755B28A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3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8F3A8-240F-40AD-88BF-E60612C3B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945E9-F788-45ED-BD4E-A30C677E2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2E2E79-4C73-441B-A4A2-D97AEF1EA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4AD92A-FD4E-4533-8A84-576678B263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36DF74-B442-4949-B9BD-90FC82CD64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E0D0C8-5F0F-47C8-A386-770C8BADF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DFDA09-4571-4ECF-9C6B-F71018956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815D13-5209-4CD2-9F7A-52866BF38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A3A8E-C6F6-429A-8CF8-0A151EAA2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65946A-66F2-40C3-9EB2-4C79BB6C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6DAB94-50AC-4312-8954-1F568194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1B9529-3000-4015-9E61-5EC99480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7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7CE900-5184-4BF7-B3BA-78B4A8E39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681025-E2DF-44D3-83CE-EA525744C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BCF80-567C-434E-B97A-8AA74C308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40EC1-0FF9-4923-8A20-69F16D633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AAC0B-1EBA-48CE-A28F-9596011E6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28056-B698-461E-9C6F-901E745EA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9790F-28D9-4C1E-9477-EB549DAFD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A0ECD-F3BC-4698-8202-C93FECB0C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5C1A0-1074-43D4-885F-57EE5D000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7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8B135-EFAC-453E-A11A-3DA057EB0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0A69D-8FE9-4486-B126-5A37CE273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DD97C-22B2-4D5C-A235-BECF3F2D8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98B5-9F94-4CF3-AF94-307FA527089B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0A877-40D9-481B-9401-4028018BA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D2195-F755-438C-BDFF-6B43006C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B312-A8C5-46EE-B1FD-302C4843D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064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0F5EE-6CF1-430F-A1F9-F908FE9D4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14896E-49DE-4F48-9051-71017EA55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5E6FD2-7421-4336-B7EC-961645152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1F61B0-21C3-4220-9381-88D778786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726AA1-8C7F-407E-BAEF-75B77002F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092B7A-F026-4CBD-80DB-E7BF2626D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8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4E2D2-B48E-4588-B69F-D2719F939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23AC0A-5E7F-421F-9ABC-3FC841F560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7E6A5-5247-4A83-B18C-DFA0FD02F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4F4C9-7437-4F08-A0BC-EAC1B0F1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4F1CE-704C-44A3-89AD-1A4388A5C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6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EAD419-3D96-402A-8ED6-53510FBD8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62891-5F60-450E-B73C-93EE45A10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AB4ED-A79F-4C87-911C-D99AD1192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30CB3-2EBE-42BD-B477-65638D78B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1ABF1-05B6-4663-85FF-7584A5F26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2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7F7D2-D6FA-4632-876D-821FB6903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7CC30-CB18-4DE8-97CB-8B45BC403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A2582-B77F-4179-B7FF-701DECB79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98B5-9F94-4CF3-AF94-307FA527089B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041E3-829B-4A39-88BC-01C158D70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D2094-B918-468F-A248-65E8B5EE0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B312-A8C5-46EE-B1FD-302C4843D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15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A7B45-5767-4CBD-BD1F-EAE007194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749D5-F897-4B6B-9AD5-90C12EFEED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D735F-44DE-4176-A89C-7C7D049FC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68CBC-0D57-40DF-833B-96C159923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98B5-9F94-4CF3-AF94-307FA527089B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18A19D-EE04-4323-B06F-D1D10BA0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A0CB5-A390-49AB-828C-1923B9AA9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B312-A8C5-46EE-B1FD-302C4843D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10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D950C-88F7-479D-897D-41E285D48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54724-8F65-4E6D-9845-166124435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A9524A-BA1B-4292-B630-C0037CCC4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94A0C0-643E-424E-B480-011CBE23F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FDF798-6996-4DC3-96DF-2C80187BAE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7D783B-F829-4483-A668-E4D9CEB4E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98B5-9F94-4CF3-AF94-307FA527089B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6D2612-2D40-41F7-AD42-0FD32310C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661652-D295-4AEB-8DF9-1EA2F1BD0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B312-A8C5-46EE-B1FD-302C4843D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80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7ED14-A793-4A81-8198-D963131C3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3D007B-7C28-4B37-8B02-FFB2834D9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98B5-9F94-4CF3-AF94-307FA527089B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4018DF-2BF0-4297-9CBB-2F940CFAE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6AC344-93C3-466E-AEF2-1009E32C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B312-A8C5-46EE-B1FD-302C4843D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09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7ABE42-2E00-4232-ABA3-628C21268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98B5-9F94-4CF3-AF94-307FA527089B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E5E40D-2AE5-4F05-86C5-836283A80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80C38-94F4-4677-829A-3D8FD0D5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B312-A8C5-46EE-B1FD-302C4843D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9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EA22B-ACCB-453F-A614-8241987EF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EEE0E-0AC4-4A6E-9361-C3D772778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D0834-E176-4326-BD57-9AA5650952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A6600-27AD-484B-AD33-A130568D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98B5-9F94-4CF3-AF94-307FA527089B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A6F74-360A-42DD-B9A4-6756CD70F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97FCB9-DC89-4314-AF2D-333A99E10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B312-A8C5-46EE-B1FD-302C4843D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31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B6190-E2CF-4890-AB2E-A1ABF3B5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E295C7-3CBB-4AD2-B791-6AFD7D66B9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A7EB5-B762-42B1-9FC7-EBCFB566E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4BB494-6554-4A50-91F8-5915ECC49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98B5-9F94-4CF3-AF94-307FA527089B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15B10-CE07-4E83-912E-6C115ECF1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5682F-7EB4-47F8-B8B9-7AA87097B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B312-A8C5-46EE-B1FD-302C4843D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661D17-0732-4DCC-B8CA-1644AC345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0B857-2314-4F53-AAA8-7765BEFD7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4B8E9-0831-4D8B-8A3A-AEA2122D2E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098B5-9F94-4CF3-AF94-307FA527089B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D2680-A00C-443F-8EBA-AD2800D3D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8B2F8-0FAB-4B80-B72B-F7C1501A49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5B312-A8C5-46EE-B1FD-302C4843D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8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F6EFA1-FDCA-462D-99BF-12ED06C53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54576-96FB-46E3-B311-C793EDE17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621AE-BCBC-47C1-9F6F-9398A50F0E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64EED-2E93-4402-A8F3-58D6BB61C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2051C-9E47-426B-81B8-570ED40F4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9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59413" y="381000"/>
            <a:ext cx="6673174" cy="156071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Non-ossifying </a:t>
            </a:r>
            <a:r>
              <a:rPr lang="en-US" sz="4000" dirty="0" err="1"/>
              <a:t>fibroma</a:t>
            </a:r>
            <a:r>
              <a:rPr lang="en-US" sz="4000" dirty="0"/>
              <a:t> (fibrous cortical defect)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6401" y="2286000"/>
            <a:ext cx="8534401" cy="4419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The commonest benign lesion of bone.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Developmental defect, nest of fibrous tissue appear within the bone and persist for years before ossifying.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Clinical features: asymptomatic and is almost always encountered as an incidental finding on x-ray.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Usual sites are metaphysis of long bones.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Chondroma (enchondroma)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tensional tissue is indistinguishable from normal hyaline cartilage, but there is often a central area of degeneration and calcification.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Clinical features: Chondromas are usually asymptomatic and discovered incidentally on x-ray or after a pathological fracture.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524001"/>
            <a:ext cx="6096000" cy="5054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compuer-center\Desktop\3-s2.0-B9780323054713000176-gr18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46668"/>
            <a:ext cx="3962400" cy="5720733"/>
          </a:xfrm>
          <a:prstGeom prst="rect">
            <a:avLst/>
          </a:prstGeom>
          <a:noFill/>
        </p:spPr>
      </p:pic>
      <p:pic>
        <p:nvPicPr>
          <p:cNvPr id="1027" name="Picture 3" descr="C:\Users\compuer-center\Desktop\3-s2.0-B9780323091381002126-f212-008-97803230913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228600"/>
            <a:ext cx="3733800" cy="3124200"/>
          </a:xfrm>
          <a:prstGeom prst="rect">
            <a:avLst/>
          </a:prstGeom>
          <a:noFill/>
        </p:spPr>
      </p:pic>
      <p:pic>
        <p:nvPicPr>
          <p:cNvPr id="1028" name="Picture 4" descr="C:\Users\compuer-center\Desktop\soj-In_Press-In_Press-9155-i001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3429000"/>
            <a:ext cx="3657600" cy="3124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/>
              <a:t>Painful or enlarging or if it presents as a pathological fracture it should be removed as thoroughly as possible with curettage, the defect is filled by bone graft.</a:t>
            </a: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sz="3000" dirty="0"/>
              <a:t>There is a small risk of malignant transformation, suspect in adults if :</a:t>
            </a:r>
          </a:p>
          <a:p>
            <a:pPr marL="0" indent="0">
              <a:buNone/>
            </a:pPr>
            <a:r>
              <a:rPr lang="en-US" sz="3000" dirty="0"/>
              <a:t>1- onset of pain 2-enlargment of the lesion 3- cortical erosions &gt;&gt;&gt;&gt;&gt;&gt; if these features are present especially in older patients the tumor is treated as a low grade malignancy.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8991600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err="1"/>
              <a:t>Osteochondroma</a:t>
            </a:r>
            <a:r>
              <a:rPr lang="en-US" sz="4000" dirty="0"/>
              <a:t> (cartilage capped </a:t>
            </a:r>
            <a:r>
              <a:rPr lang="en-US" sz="4000" dirty="0" err="1"/>
              <a:t>exostosis</a:t>
            </a:r>
            <a:r>
              <a:rPr lang="en-US" sz="40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8838" y="2135529"/>
            <a:ext cx="8086725" cy="472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There is a small risk of malignant transformation.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Clinical features: The patient is usually a teenager or young adult when the lump is first discovered. The exostosis may go on enlarging up to the end of the normal growth period for that bone; </a:t>
            </a:r>
            <a:r>
              <a:rPr lang="en-US" sz="2800" b="1" dirty="0"/>
              <a:t>any further enlargement after that is suggestive of malignant change.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1316874"/>
            <a:ext cx="3089859" cy="5480435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B27BE02-8327-424F-9B88-E0D2250FD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5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0221" y="1828800"/>
            <a:ext cx="8471717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Treatment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If the tumor causes symptoms it should be excised; if, in an adult, it has recently become bigger or painful then operation is urgent, for these features suggest malignancy, even if the histology looks ‘benign’.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err="1"/>
              <a:t>Chondroblastoma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This rare </a:t>
            </a:r>
            <a:r>
              <a:rPr lang="en-US" dirty="0" err="1"/>
              <a:t>tumour</a:t>
            </a:r>
            <a:r>
              <a:rPr lang="en-US" dirty="0"/>
              <a:t> of immature cartilage cells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Is one of the very few lesions to appear primarily in the epiphysis, usually of the proximal </a:t>
            </a:r>
            <a:r>
              <a:rPr lang="en-US" dirty="0" err="1"/>
              <a:t>humerus</a:t>
            </a:r>
            <a:r>
              <a:rPr lang="en-US" dirty="0"/>
              <a:t>, femur or tibia.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Clinical features :The presenting symptom is aching and tenderness adjacent to the joint.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438400"/>
            <a:ext cx="6578600" cy="3486658"/>
          </a:xfrm>
        </p:spPr>
      </p:pic>
    </p:spTree>
    <p:extLst>
      <p:ext uri="{BB962C8B-B14F-4D97-AF65-F5344CB8AC3E}">
        <p14:creationId xmlns:p14="http://schemas.microsoft.com/office/powerpoint/2010/main" val="3893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635D3-01A9-44B4-9C21-B76E92BC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9A4C4-9623-43B3-A8E5-4BD54924E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X-rays: The appearance is unmistakable. There is a more or less oval radiolucent area in or adjacent to the cortex.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Although it looks cystic on x-ray, it is a solid lesion consisting of  unremarkable fibrous tissue.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As the bone grows it heals spontaneously, it may enlarge and cause pathological fracture.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Treatment :except for a pathological fracture treatment is conservative and follow up.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24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202A7-409F-4854-A91F-CEC024FE1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7F405-53E1-43DD-A03D-9D9297457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In children the risk of damage to the </a:t>
            </a:r>
            <a:r>
              <a:rPr lang="en-US" sz="2800" dirty="0" err="1"/>
              <a:t>physis</a:t>
            </a:r>
            <a:r>
              <a:rPr lang="en-US" sz="2800" dirty="0"/>
              <a:t> makes it risky to remove the lesion.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 In adults this is not a problem; however, there is a high risk of recurrence  after incomplete removal, and if this happens repeatedly there may be serious damage to the nearby joint.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32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Simple bone cyst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This is a true solitary or unicameral bone cyst.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It appears during childhood, typically in the metaphysis of one of the long bones and most commonly in the proximal </a:t>
            </a:r>
            <a:r>
              <a:rPr lang="en-US" sz="2400" dirty="0" err="1"/>
              <a:t>humerus</a:t>
            </a:r>
            <a:r>
              <a:rPr lang="en-US" sz="2400" dirty="0"/>
              <a:t> or femur.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It is not a </a:t>
            </a:r>
            <a:r>
              <a:rPr lang="en-US" sz="2400" dirty="0" err="1"/>
              <a:t>tumour</a:t>
            </a:r>
            <a:r>
              <a:rPr lang="en-US" sz="2400" dirty="0"/>
              <a:t>, tends to heal spontaneously and is seldom seen in adults.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Clinical features: The condition is usually discovered after a pathological fracture or as an incidental finding on x-ray.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68346"/>
            <a:ext cx="3742920" cy="5947341"/>
          </a:xfrm>
        </p:spPr>
      </p:pic>
    </p:spTree>
    <p:extLst>
      <p:ext uri="{BB962C8B-B14F-4D97-AF65-F5344CB8AC3E}">
        <p14:creationId xmlns:p14="http://schemas.microsoft.com/office/powerpoint/2010/main" val="20339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Treatment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Asymptomatic lesions in older children can be left alone but the patient should be cautioned to avoid injury which might cause a fracture.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‘Active’ cysts (those in young children, usually abutting against the </a:t>
            </a:r>
            <a:r>
              <a:rPr lang="en-US" sz="2800" dirty="0" err="1"/>
              <a:t>physeal</a:t>
            </a:r>
            <a:r>
              <a:rPr lang="en-US" sz="2800" dirty="0"/>
              <a:t> plate and obviously enlarging in sequential x-rays) should be treated.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228600"/>
            <a:ext cx="6673174" cy="1560716"/>
          </a:xfrm>
        </p:spPr>
        <p:txBody>
          <a:bodyPr/>
          <a:lstStyle/>
          <a:p>
            <a:r>
              <a:rPr lang="en-US" sz="4000" dirty="0"/>
              <a:t>Aneurysmal bone cyst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2209800"/>
            <a:ext cx="7486650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Cystic tumor like lesion, occurs </a:t>
            </a:r>
            <a:r>
              <a:rPr lang="en-US" sz="2400" b="1" dirty="0"/>
              <a:t>chiefly in the spine and metaphysis </a:t>
            </a:r>
            <a:r>
              <a:rPr lang="en-US" sz="2400" dirty="0"/>
              <a:t>of long bones.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Usually affects young adults, </a:t>
            </a:r>
            <a:r>
              <a:rPr lang="en-US" sz="2400" b="1" dirty="0"/>
              <a:t>no risk of malignant transformation.</a:t>
            </a:r>
          </a:p>
          <a:p>
            <a:pPr marL="0" indent="0">
              <a:buNone/>
            </a:pPr>
            <a:r>
              <a:rPr lang="en-US" sz="2400" dirty="0"/>
              <a:t>It may expand and cause marked thinning of the cortex.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Contains </a:t>
            </a:r>
            <a:r>
              <a:rPr lang="en-US" sz="2400" b="1" dirty="0"/>
              <a:t>clotted blood </a:t>
            </a:r>
            <a:r>
              <a:rPr lang="en-US" sz="2400" dirty="0"/>
              <a:t>and lined by a flesh membrane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48E4B-28AD-4B61-9A76-AD6A813D3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D3E07D-290A-478F-8D27-410CCF609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48100" y="365126"/>
            <a:ext cx="4495800" cy="58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7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Giant-cell tumor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Giant-cell tumor is a lesion of uncertain origin that appears after the end of bone growth.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Aggressive lesions have a poorly-defined ‘floor’ and appear to extend into the surrounding bone. </a:t>
            </a:r>
          </a:p>
          <a:p>
            <a:pPr marL="0" indent="0">
              <a:buNone/>
            </a:pP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1" y="1839686"/>
            <a:ext cx="7553325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About one-third of these tumor remain truly benign; one-third become locally invasive and one third metastasize.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i="1" dirty="0"/>
              <a:t>Clinical features: </a:t>
            </a:r>
            <a:r>
              <a:rPr lang="en-US" sz="2800" dirty="0"/>
              <a:t>The patient is usually a young adult who complains of pain at the end of a long bone; sometimes there is slight swelling. Pathological fracture occurs in 10–15% of cases.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C1DD8-7FAF-4404-B2CC-E8AED04A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ED5833-83F4-41C1-BCCF-D32055ACF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32497" y="1825625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6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202FB1-F260-43F7-A89C-466E165A4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0" y="2057400"/>
            <a:ext cx="3752850" cy="3906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47F640-89B4-482D-B0A4-5C5457DCA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58001" y="2057400"/>
            <a:ext cx="2926011" cy="390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9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1" y="1564144"/>
            <a:ext cx="6141057" cy="445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34FC8-F9E1-4A8A-8984-570E857905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A08BCA-039F-4C32-8413-FAE19511EC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07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Fibrous dysplasia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Developmental disorder</a:t>
            </a:r>
            <a:r>
              <a:rPr lang="en-US" sz="4000" dirty="0"/>
              <a:t>.</a:t>
            </a:r>
          </a:p>
          <a:p>
            <a:pPr marL="0" indent="0">
              <a:buNone/>
            </a:pPr>
            <a:r>
              <a:rPr lang="en-US" sz="2800" dirty="0"/>
              <a:t>Areas of </a:t>
            </a:r>
            <a:r>
              <a:rPr lang="en-US" sz="2800" dirty="0" err="1"/>
              <a:t>trabecular</a:t>
            </a:r>
            <a:r>
              <a:rPr lang="en-US" sz="2800" dirty="0"/>
              <a:t> bone are replaced by fibrous tissue, osteoid and woven bone.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The condition may affect one bone (</a:t>
            </a:r>
            <a:r>
              <a:rPr lang="en-US" sz="2800" b="1" dirty="0"/>
              <a:t>monostotic</a:t>
            </a:r>
            <a:r>
              <a:rPr lang="en-US" sz="2800" dirty="0"/>
              <a:t>), one limb (</a:t>
            </a:r>
            <a:r>
              <a:rPr lang="en-US" sz="2800" b="1" dirty="0" err="1"/>
              <a:t>monomelic</a:t>
            </a:r>
            <a:r>
              <a:rPr lang="en-US" sz="2800" dirty="0"/>
              <a:t>) or many bones (</a:t>
            </a:r>
            <a:r>
              <a:rPr lang="en-US" sz="2800" b="1" dirty="0"/>
              <a:t>polyostotic</a:t>
            </a:r>
            <a:r>
              <a:rPr lang="en-US" sz="2800" dirty="0"/>
              <a:t>).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X-rays :Cyst-like areas in the metaphysis or shaft have a hazy (so-called ground-glass) </a:t>
            </a:r>
          </a:p>
          <a:p>
            <a:pPr algn="l"/>
            <a:endParaRPr lang="en-US" sz="2800" dirty="0"/>
          </a:p>
          <a:p>
            <a:pPr algn="l"/>
            <a:r>
              <a:rPr lang="en-US" sz="2800" dirty="0"/>
              <a:t>The weight-bearing bones may be bent, and one of the classic features is the ‘shepherd’s crook’ deformity of the proximal femur.</a:t>
            </a:r>
          </a:p>
          <a:p>
            <a:pPr marL="0" indent="0">
              <a:buNone/>
            </a:pPr>
            <a:endParaRPr lang="en-US" sz="2800" dirty="0"/>
          </a:p>
          <a:p>
            <a:pPr algn="l"/>
            <a:r>
              <a:rPr lang="en-US" sz="2800" dirty="0"/>
              <a:t>Pathology: The histological picture is of cellular fibrous tissue with patches of woven bone and scattered giant cells.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330042"/>
            <a:ext cx="5257800" cy="529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Osteoid </a:t>
            </a:r>
            <a:r>
              <a:rPr lang="en-US" sz="4000" dirty="0" err="1"/>
              <a:t>osteoma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690690"/>
            <a:ext cx="8301958" cy="41706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Benign tumor consisting of osteoid and newly formed bone.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It is small(usually less than 1 cm) round or oval in shape and encased in dense bone.</a:t>
            </a:r>
          </a:p>
          <a:p>
            <a:pPr marL="0" indent="0">
              <a:buNone/>
            </a:pPr>
            <a:r>
              <a:rPr lang="en-US" sz="2800" dirty="0"/>
              <a:t>Usually in patient under 30 years, and over one half of cases occur in the femur or tibia.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Clinical features: the leading symptom is pain which is sometimes sever, usually relieved by aspirin not by rest.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B350C-8910-46F5-A45F-4701993F5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2A35A-A21A-4A8D-9618-DE849FBA7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X-rays: The important feature is a tiny radiolucent area, the so called ‘nidus’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 err="1"/>
              <a:t>DDx</a:t>
            </a:r>
            <a:r>
              <a:rPr lang="en-US" sz="3200" dirty="0"/>
              <a:t>: small Brodie’s abscess (may need biopsy).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Treatment : complete removal of the nidus or Radiofrequency ablation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05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3136" y="1524000"/>
            <a:ext cx="787286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1288</Words>
  <Application>Microsoft Office PowerPoint</Application>
  <PresentationFormat>Widescreen</PresentationFormat>
  <Paragraphs>114</Paragraphs>
  <Slides>30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Office Theme</vt:lpstr>
      <vt:lpstr>1_Office Theme</vt:lpstr>
      <vt:lpstr>Non-ossifying fibroma (fibrous cortical defect)</vt:lpstr>
      <vt:lpstr>PowerPoint Presentation</vt:lpstr>
      <vt:lpstr>PowerPoint Presentation</vt:lpstr>
      <vt:lpstr>Fibrous dysplasia</vt:lpstr>
      <vt:lpstr>PowerPoint Presentation</vt:lpstr>
      <vt:lpstr>PowerPoint Presentation</vt:lpstr>
      <vt:lpstr>Osteoid osteoma</vt:lpstr>
      <vt:lpstr>PowerPoint Presentation</vt:lpstr>
      <vt:lpstr>PowerPoint Presentation</vt:lpstr>
      <vt:lpstr>Chondroma (enchondroma)</vt:lpstr>
      <vt:lpstr>PowerPoint Presentation</vt:lpstr>
      <vt:lpstr>PowerPoint Presentation</vt:lpstr>
      <vt:lpstr>Treatment</vt:lpstr>
      <vt:lpstr>Osteochondroma (cartilage capped exostosis)</vt:lpstr>
      <vt:lpstr>PowerPoint Presentation</vt:lpstr>
      <vt:lpstr>PowerPoint Presentation</vt:lpstr>
      <vt:lpstr>Treatment </vt:lpstr>
      <vt:lpstr>Chondroblastoma</vt:lpstr>
      <vt:lpstr>PowerPoint Presentation</vt:lpstr>
      <vt:lpstr>Treatment</vt:lpstr>
      <vt:lpstr>Simple bone cyst</vt:lpstr>
      <vt:lpstr>PowerPoint Presentation</vt:lpstr>
      <vt:lpstr>Treatment </vt:lpstr>
      <vt:lpstr>Aneurysmal bone cyst</vt:lpstr>
      <vt:lpstr>PowerPoint Presentation</vt:lpstr>
      <vt:lpstr>Giant-cell tumor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Non-ossifying fibroma (fibrous cortical defect)</dc:title>
  <dc:creator>kareem yanall</dc:creator>
  <cp:lastModifiedBy>User</cp:lastModifiedBy>
  <cp:revision>1</cp:revision>
  <dcterms:created xsi:type="dcterms:W3CDTF">2020-10-23T12:15:12Z</dcterms:created>
  <dcterms:modified xsi:type="dcterms:W3CDTF">2022-07-22T11:50:47Z</dcterms:modified>
</cp:coreProperties>
</file>