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8" r:id="rId12"/>
    <p:sldId id="267" r:id="rId13"/>
    <p:sldId id="271" r:id="rId14"/>
    <p:sldId id="274" r:id="rId15"/>
    <p:sldId id="273" r:id="rId16"/>
    <p:sldId id="275" r:id="rId17"/>
    <p:sldId id="276" r:id="rId18"/>
    <p:sldId id="279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نمط متوسط 2 - تميي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3C2FFA5D-87B4-456A-9821-1D502468CF0F}" styleName="نمط ذو نسُق 1 - تميي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بلا نمط، بلا شبكة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75DCB02-9BB8-47FD-8907-85C794F793BA}" styleName="نمط ذو نسُق 1 - تمييز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73" d="100"/>
          <a:sy n="73" d="100"/>
        </p:scale>
        <p:origin x="-42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43BD4B-7661-4451-AF4C-8C215DEBEC1D}" type="datetimeFigureOut">
              <a:rPr lang="en-US" smtClean="0"/>
              <a:pPr/>
              <a:t>4/12/2023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EB1A2C-22D1-4BD2-BE87-F7CA560915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047924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910080" y="359898"/>
            <a:ext cx="987552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910080" y="1850064"/>
            <a:ext cx="987552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6CE7D5-CF57-46EF-B807-FDD0502418D4}" type="datetimeFigureOut">
              <a:rPr lang="en-US" smtClean="0"/>
              <a:pPr/>
              <a:t>4/12/2023</a:t>
            </a:fld>
            <a:endParaRPr lang="en-US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0EA680-D336-4FF7-8B7A-9848BB0A1C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شكل بيضاوي 7"/>
          <p:cNvSpPr/>
          <p:nvPr/>
        </p:nvSpPr>
        <p:spPr>
          <a:xfrm>
            <a:off x="1228577" y="1413802"/>
            <a:ext cx="280416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542901" y="1345016"/>
            <a:ext cx="85344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6CE7D5-CF57-46EF-B807-FDD0502418D4}" type="datetimeFigureOut">
              <a:rPr lang="en-US" smtClean="0"/>
              <a:pPr/>
              <a:t>4/12/2023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0EA680-D336-4FF7-8B7A-9848BB0A1C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9144000" y="274640"/>
            <a:ext cx="24384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524000" y="274641"/>
            <a:ext cx="7416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6CE7D5-CF57-46EF-B807-FDD0502418D4}" type="datetimeFigureOut">
              <a:rPr lang="en-US" smtClean="0"/>
              <a:pPr/>
              <a:t>4/12/2023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0EA680-D336-4FF7-8B7A-9848BB0A1C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6CE7D5-CF57-46EF-B807-FDD0502418D4}" type="datetimeFigureOut">
              <a:rPr lang="en-US" smtClean="0"/>
              <a:pPr/>
              <a:t>4/12/2023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0EA680-D336-4FF7-8B7A-9848BB0A1C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3043853" y="-54"/>
            <a:ext cx="9144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437856" y="2600325"/>
            <a:ext cx="85344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437856" y="1066800"/>
            <a:ext cx="85344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6CE7D5-CF57-46EF-B807-FDD0502418D4}" type="datetimeFigureOut">
              <a:rPr lang="en-US" smtClean="0"/>
              <a:pPr/>
              <a:t>4/12/2023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0EA680-D336-4FF7-8B7A-9848BB0A1C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مستطيل 9"/>
          <p:cNvSpPr/>
          <p:nvPr/>
        </p:nvSpPr>
        <p:spPr bwMode="invGray">
          <a:xfrm>
            <a:off x="3048000" y="0"/>
            <a:ext cx="1016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896428" y="2814656"/>
            <a:ext cx="280416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3210752" y="2745870"/>
            <a:ext cx="85344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91414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703478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6CE7D5-CF57-46EF-B807-FDD0502418D4}" type="datetimeFigureOut">
              <a:rPr lang="en-US" smtClean="0"/>
              <a:pPr/>
              <a:t>4/12/2023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0EA680-D336-4FF7-8B7A-9848BB0A1C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5160336"/>
            <a:ext cx="109728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0960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621792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60960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21792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6CE7D5-CF57-46EF-B807-FDD0502418D4}" type="datetimeFigureOut">
              <a:rPr lang="en-US" smtClean="0"/>
              <a:pPr/>
              <a:t>4/12/2023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0EA680-D336-4FF7-8B7A-9848BB0A1C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6CE7D5-CF57-46EF-B807-FDD0502418D4}" type="datetimeFigureOut">
              <a:rPr lang="en-US" smtClean="0"/>
              <a:pPr/>
              <a:t>4/12/2023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0EA680-D336-4FF7-8B7A-9848BB0A1C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353312" y="0"/>
            <a:ext cx="10838688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6CE7D5-CF57-46EF-B807-FDD0502418D4}" type="datetimeFigureOut">
              <a:rPr lang="en-US" smtClean="0"/>
              <a:pPr/>
              <a:t>4/12/2023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0EA680-D336-4FF7-8B7A-9848BB0A1C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مستطيل 5"/>
          <p:cNvSpPr/>
          <p:nvPr/>
        </p:nvSpPr>
        <p:spPr bwMode="invGray">
          <a:xfrm>
            <a:off x="1353312" y="-54"/>
            <a:ext cx="97536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216778"/>
            <a:ext cx="508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09600" y="1406964"/>
            <a:ext cx="508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609600" y="2133601"/>
            <a:ext cx="108712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6CE7D5-CF57-46EF-B807-FDD0502418D4}" type="datetimeFigureOut">
              <a:rPr lang="en-US" smtClean="0"/>
              <a:pPr/>
              <a:t>4/12/2023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0EA680-D336-4FF7-8B7A-9848BB0A1C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849195" y="1066800"/>
            <a:ext cx="36576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6CE7D5-CF57-46EF-B807-FDD0502418D4}" type="datetimeFigureOut">
              <a:rPr lang="en-US" smtClean="0"/>
              <a:pPr/>
              <a:t>4/12/2023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0EA680-D336-4FF7-8B7A-9848BB0A1C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مستطيل 7"/>
          <p:cNvSpPr/>
          <p:nvPr/>
        </p:nvSpPr>
        <p:spPr>
          <a:xfrm>
            <a:off x="1016000" y="1066800"/>
            <a:ext cx="6096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117600" y="1143004"/>
            <a:ext cx="58928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528967" y="954341"/>
            <a:ext cx="9144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6671556" y="936786"/>
            <a:ext cx="865632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117600" y="4800600"/>
            <a:ext cx="58928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1087902" y="-815922"/>
            <a:ext cx="2185183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25089" y="21103"/>
            <a:ext cx="2269588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243842" y="1055077"/>
            <a:ext cx="1500956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350498" y="-54"/>
            <a:ext cx="10841503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914144" y="274638"/>
            <a:ext cx="999744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914144" y="1447800"/>
            <a:ext cx="999744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846CE7D5-CF57-46EF-B807-FDD0502418D4}" type="datetimeFigureOut">
              <a:rPr lang="en-US" smtClean="0"/>
              <a:pPr/>
              <a:t>4/12/2023</a:t>
            </a:fld>
            <a:endParaRPr lang="en-US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30EA680-D336-4FF7-8B7A-9848BB0A1C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مستطيل 14"/>
          <p:cNvSpPr/>
          <p:nvPr/>
        </p:nvSpPr>
        <p:spPr bwMode="invGray">
          <a:xfrm>
            <a:off x="1353312" y="-54"/>
            <a:ext cx="97536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next.amboss.com/us/article/BN0zWg" TargetMode="External"/><Relationship Id="rId2" Type="http://schemas.openxmlformats.org/officeDocument/2006/relationships/hyperlink" Target="https://next.amboss.com/us/article/tP0XgT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next.amboss.com/us/article/_N05dg" TargetMode="External"/><Relationship Id="rId4" Type="http://schemas.openxmlformats.org/officeDocument/2006/relationships/hyperlink" Target="https://next.amboss.com/us/article/xN0EWg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next.amboss.com/us/article/fH0kph" TargetMode="External"/><Relationship Id="rId2" Type="http://schemas.openxmlformats.org/officeDocument/2006/relationships/hyperlink" Target="https://next.amboss.com/us/article/tP0XgT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hyperlink" Target="https://next.amboss.com/us/article/HJ0KvS" TargetMode="External"/><Relationship Id="rId4" Type="http://schemas.openxmlformats.org/officeDocument/2006/relationships/hyperlink" Target="https://next.amboss.com/us/article/kP0mUT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487111"/>
            <a:ext cx="9144000" cy="914400"/>
          </a:xfrm>
          <a:ln w="19050">
            <a:solidFill>
              <a:srgbClr val="0070C0"/>
            </a:solidFill>
          </a:ln>
        </p:spPr>
        <p:txBody>
          <a:bodyPr>
            <a:noAutofit/>
          </a:bodyPr>
          <a:lstStyle/>
          <a:p>
            <a:r>
              <a:rPr lang="en-US" sz="5400" b="1" dirty="0" smtClean="0">
                <a:solidFill>
                  <a:srgbClr val="C00000"/>
                </a:solidFill>
              </a:rPr>
              <a:t>e</a:t>
            </a:r>
            <a:endParaRPr lang="en-US" sz="5400" b="1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6008914"/>
            <a:ext cx="2720411" cy="830997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/>
              <a:t>Presented </a:t>
            </a:r>
            <a:r>
              <a:rPr lang="en-US" sz="2400" b="1" dirty="0" smtClean="0"/>
              <a:t>by: </a:t>
            </a:r>
            <a:r>
              <a:rPr lang="en-US" sz="2400" b="1" dirty="0" err="1" smtClean="0"/>
              <a:t>Neveen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Masarwah</a:t>
            </a:r>
            <a:endParaRPr lang="en-US" sz="2400" dirty="0">
              <a:solidFill>
                <a:srgbClr val="C00000"/>
              </a:solidFill>
            </a:endParaRPr>
          </a:p>
        </p:txBody>
      </p:sp>
      <p:pic>
        <p:nvPicPr>
          <p:cNvPr id="6" name="صورة 5" descr="photo1681216669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11341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09857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3645" y="410199"/>
            <a:ext cx="10912979" cy="5170646"/>
          </a:xfrm>
          <a:prstGeom prst="rect">
            <a:avLst/>
          </a:prstGeom>
          <a:noFill/>
          <a:ln w="127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</a:rPr>
              <a:t>Treatment:</a:t>
            </a:r>
          </a:p>
          <a:p>
            <a:r>
              <a:rPr lang="en-US" sz="2400" dirty="0"/>
              <a:t>-Since there is no curative treatment, management focuses on alleviating symptoms.</a:t>
            </a:r>
          </a:p>
          <a:p>
            <a:r>
              <a:rPr lang="en-US" sz="2400" dirty="0"/>
              <a:t>-Improve </a:t>
            </a:r>
            <a:r>
              <a:rPr lang="en-US" sz="2400" dirty="0">
                <a:hlinkClick r:id="rId2"/>
              </a:rPr>
              <a:t>sleep hygiene</a:t>
            </a:r>
            <a:r>
              <a:rPr lang="en-US" sz="2400" dirty="0"/>
              <a:t> for better quality of sleep. </a:t>
            </a:r>
          </a:p>
          <a:p>
            <a:r>
              <a:rPr lang="en-US" sz="2400" dirty="0">
                <a:hlinkClick r:id="rId3"/>
              </a:rPr>
              <a:t>-NSAIDs</a:t>
            </a:r>
            <a:r>
              <a:rPr lang="en-US" sz="2400" dirty="0"/>
              <a:t> if </a:t>
            </a:r>
            <a:r>
              <a:rPr lang="en-US" sz="2400" dirty="0">
                <a:hlinkClick r:id="rId4"/>
              </a:rPr>
              <a:t>pain</a:t>
            </a:r>
            <a:r>
              <a:rPr lang="en-US" sz="2400" dirty="0"/>
              <a:t> is present.</a:t>
            </a:r>
          </a:p>
          <a:p>
            <a:r>
              <a:rPr lang="en-US" sz="2400" dirty="0"/>
              <a:t>-Low-dose </a:t>
            </a:r>
            <a:r>
              <a:rPr lang="en-US" sz="2400" dirty="0">
                <a:hlinkClick r:id="rId5"/>
              </a:rPr>
              <a:t>tricyclic antidepressants</a:t>
            </a:r>
            <a:r>
              <a:rPr lang="en-US" sz="2400" dirty="0"/>
              <a:t> </a:t>
            </a:r>
            <a:r>
              <a:rPr lang="en-US" sz="2400" dirty="0" smtClean="0"/>
              <a:t>:</a:t>
            </a:r>
            <a:endParaRPr lang="en-US" sz="24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If nocturnal awakenings persist despite improved </a:t>
            </a:r>
            <a:r>
              <a:rPr lang="en-US" sz="2400" dirty="0">
                <a:hlinkClick r:id="rId2"/>
              </a:rPr>
              <a:t>sleep hygiene</a:t>
            </a:r>
            <a:endParaRPr lang="en-US" sz="24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Can also be used for pain management</a:t>
            </a:r>
          </a:p>
          <a:p>
            <a:r>
              <a:rPr lang="en-US" sz="2400" dirty="0"/>
              <a:t>-Fludrocortisone or atenolol for dizziness.</a:t>
            </a:r>
          </a:p>
          <a:p>
            <a:r>
              <a:rPr lang="en-US" sz="2400" dirty="0"/>
              <a:t>-Individualized exercise.</a:t>
            </a:r>
          </a:p>
          <a:p>
            <a:endParaRPr lang="en-US" sz="2400" dirty="0"/>
          </a:p>
          <a:p>
            <a:r>
              <a:rPr lang="en-US" sz="2400" b="1" dirty="0">
                <a:solidFill>
                  <a:srgbClr val="0070C0"/>
                </a:solidFill>
              </a:rPr>
              <a:t>Prognosis:</a:t>
            </a:r>
          </a:p>
          <a:p>
            <a:r>
              <a:rPr lang="en-US" sz="2400" dirty="0"/>
              <a:t>-In most patients, symptoms improve with treatment but complete resolution of symptoms is rare (∼ 2% of cases).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492485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>
            <a:extLst>
              <a:ext uri="{FF2B5EF4-FFF2-40B4-BE49-F238E27FC236}">
                <a16:creationId xmlns="" xmlns:a16="http://schemas.microsoft.com/office/drawing/2014/main" id="{BAAD92DC-FC76-6D8E-F873-3CC4672197EA}"/>
              </a:ext>
            </a:extLst>
          </p:cNvPr>
          <p:cNvSpPr txBox="1"/>
          <p:nvPr/>
        </p:nvSpPr>
        <p:spPr>
          <a:xfrm>
            <a:off x="106952" y="219463"/>
            <a:ext cx="8643941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600" b="1" dirty="0">
                <a:solidFill>
                  <a:srgbClr val="0070C0"/>
                </a:solidFill>
              </a:rPr>
              <a:t>How to assess F</a:t>
            </a:r>
            <a:r>
              <a:rPr lang="en-US" sz="3600" b="1" dirty="0" smtClean="0">
                <a:solidFill>
                  <a:srgbClr val="0070C0"/>
                </a:solidFill>
              </a:rPr>
              <a:t>atigue patient (Approach) </a:t>
            </a:r>
            <a:endParaRPr lang="ar-JO" sz="3600" b="1" dirty="0">
              <a:solidFill>
                <a:srgbClr val="0070C0"/>
              </a:solidFill>
            </a:endParaRPr>
          </a:p>
        </p:txBody>
      </p:sp>
      <p:sp>
        <p:nvSpPr>
          <p:cNvPr id="3" name="مربع نص 2">
            <a:extLst>
              <a:ext uri="{FF2B5EF4-FFF2-40B4-BE49-F238E27FC236}">
                <a16:creationId xmlns="" xmlns:a16="http://schemas.microsoft.com/office/drawing/2014/main" id="{25E6A489-3585-6432-7E38-F3D9F72F5C02}"/>
              </a:ext>
            </a:extLst>
          </p:cNvPr>
          <p:cNvSpPr txBox="1"/>
          <p:nvPr/>
        </p:nvSpPr>
        <p:spPr>
          <a:xfrm>
            <a:off x="262311" y="1920240"/>
            <a:ext cx="4711840" cy="1692771"/>
          </a:xfrm>
          <a:prstGeom prst="rect">
            <a:avLst/>
          </a:prstGeom>
          <a:noFill/>
          <a:ln w="12700">
            <a:solidFill>
              <a:schemeClr val="accent1">
                <a:lumMod val="75000"/>
              </a:schemeClr>
            </a:solidFill>
          </a:ln>
        </p:spPr>
        <p:txBody>
          <a:bodyPr wrap="square" rtlCol="1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History taking 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Physical examination 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Investigation</a:t>
            </a: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ar-JO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مربع نص 3">
            <a:extLst>
              <a:ext uri="{FF2B5EF4-FFF2-40B4-BE49-F238E27FC236}">
                <a16:creationId xmlns="" xmlns:a16="http://schemas.microsoft.com/office/drawing/2014/main" id="{DA4BDB02-EDC2-A54C-655C-31ED69E8BC79}"/>
              </a:ext>
            </a:extLst>
          </p:cNvPr>
          <p:cNvSpPr txBox="1"/>
          <p:nvPr/>
        </p:nvSpPr>
        <p:spPr>
          <a:xfrm>
            <a:off x="5638800" y="2971800"/>
            <a:ext cx="914400" cy="91440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ar-JO" dirty="0"/>
          </a:p>
        </p:txBody>
      </p:sp>
      <p:sp>
        <p:nvSpPr>
          <p:cNvPr id="5" name="مربع نص 4">
            <a:extLst>
              <a:ext uri="{FF2B5EF4-FFF2-40B4-BE49-F238E27FC236}">
                <a16:creationId xmlns="" xmlns:a16="http://schemas.microsoft.com/office/drawing/2014/main" id="{8CFCED82-100C-3AE5-153A-B69136091C36}"/>
              </a:ext>
            </a:extLst>
          </p:cNvPr>
          <p:cNvSpPr txBox="1"/>
          <p:nvPr/>
        </p:nvSpPr>
        <p:spPr>
          <a:xfrm>
            <a:off x="7633855" y="4770941"/>
            <a:ext cx="803564" cy="6511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ar-JO" dirty="0"/>
          </a:p>
        </p:txBody>
      </p:sp>
      <p:pic>
        <p:nvPicPr>
          <p:cNvPr id="7" name="صورة 6" descr="photo1681213196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17474" y="1397726"/>
            <a:ext cx="6274526" cy="382741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605934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>
            <a:extLst>
              <a:ext uri="{FF2B5EF4-FFF2-40B4-BE49-F238E27FC236}">
                <a16:creationId xmlns="" xmlns:a16="http://schemas.microsoft.com/office/drawing/2014/main" id="{9DBA235C-5576-7D21-927E-AC671E1AD58F}"/>
              </a:ext>
            </a:extLst>
          </p:cNvPr>
          <p:cNvSpPr txBox="1"/>
          <p:nvPr/>
        </p:nvSpPr>
        <p:spPr>
          <a:xfrm>
            <a:off x="456663" y="302359"/>
            <a:ext cx="11143154" cy="6555641"/>
          </a:xfrm>
          <a:prstGeom prst="rect">
            <a:avLst/>
          </a:prstGeom>
          <a:noFill/>
          <a:ln w="12700">
            <a:solidFill>
              <a:srgbClr val="002060"/>
            </a:solidFill>
          </a:ln>
        </p:spPr>
        <p:txBody>
          <a:bodyPr wrap="square" rtlCol="1">
            <a:spAutoFit/>
          </a:bodyPr>
          <a:lstStyle/>
          <a:p>
            <a:r>
              <a:rPr lang="en-US" sz="2800" b="1" u="sng" dirty="0">
                <a:solidFill>
                  <a:srgbClr val="0070C0"/>
                </a:solidFill>
              </a:rPr>
              <a:t>Key aspects of history</a:t>
            </a:r>
          </a:p>
          <a:p>
            <a:r>
              <a:rPr lang="en-US" sz="2400" b="1" dirty="0" smtClean="0"/>
              <a:t>- First </a:t>
            </a:r>
            <a:r>
              <a:rPr lang="en-US" sz="2400" b="1" dirty="0"/>
              <a:t>step in the diagnostic process is assessment of the characteristic of </a:t>
            </a:r>
            <a:r>
              <a:rPr lang="en-US" sz="2400" b="1" dirty="0" smtClean="0"/>
              <a:t>fatigue:</a:t>
            </a:r>
            <a:endParaRPr lang="en-US" sz="2400" b="1" dirty="0"/>
          </a:p>
          <a:p>
            <a:r>
              <a:rPr lang="en-US" sz="2400" dirty="0" smtClean="0"/>
              <a:t>● Onset – Abrupt or gradual, relationship to illness or life event</a:t>
            </a:r>
          </a:p>
          <a:p>
            <a:r>
              <a:rPr lang="en-US" sz="2400" dirty="0" smtClean="0"/>
              <a:t> ● Course – Stable, improving, or worsening</a:t>
            </a:r>
          </a:p>
          <a:p>
            <a:r>
              <a:rPr lang="en-US" sz="2400" dirty="0" smtClean="0"/>
              <a:t> ● Duration and daily pattern </a:t>
            </a:r>
          </a:p>
          <a:p>
            <a:r>
              <a:rPr lang="en-US" sz="2400" dirty="0" smtClean="0"/>
              <a:t>● Factors that alleviate or exacerbate it</a:t>
            </a:r>
          </a:p>
          <a:p>
            <a:r>
              <a:rPr lang="en-US" sz="2400" dirty="0" smtClean="0"/>
              <a:t> ● Impact on daily life – Ability to work, socialize, participate in usual </a:t>
            </a:r>
            <a:r>
              <a:rPr lang="en-US" sz="2400" dirty="0" smtClean="0"/>
              <a:t>activities</a:t>
            </a:r>
          </a:p>
          <a:p>
            <a:endParaRPr lang="en-US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 Medical history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Family &amp; social history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 Drug history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 Sleep d/o assessment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 Psychiatric/Mood assessment</a:t>
            </a:r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>
              <a:solidFill>
                <a:srgbClr val="FF0000"/>
              </a:solidFill>
            </a:endParaRPr>
          </a:p>
          <a:p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u="sng" dirty="0">
                <a:solidFill>
                  <a:srgbClr val="C00000"/>
                </a:solidFill>
              </a:rPr>
              <a:t> </a:t>
            </a:r>
            <a:endParaRPr lang="ar-JO" sz="3200" u="sng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44294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>
            <a:extLst>
              <a:ext uri="{FF2B5EF4-FFF2-40B4-BE49-F238E27FC236}">
                <a16:creationId xmlns="" xmlns:a16="http://schemas.microsoft.com/office/drawing/2014/main" id="{CB6CDCBA-2435-9F43-2380-4803E3F1C729}"/>
              </a:ext>
            </a:extLst>
          </p:cNvPr>
          <p:cNvSpPr txBox="1"/>
          <p:nvPr/>
        </p:nvSpPr>
        <p:spPr>
          <a:xfrm>
            <a:off x="313733" y="1494477"/>
            <a:ext cx="9504219" cy="2369880"/>
          </a:xfrm>
          <a:prstGeom prst="rect">
            <a:avLst/>
          </a:prstGeom>
          <a:noFill/>
          <a:ln w="12700">
            <a:solidFill>
              <a:schemeClr val="accent1">
                <a:lumMod val="75000"/>
              </a:schemeClr>
            </a:solidFill>
          </a:ln>
        </p:spPr>
        <p:txBody>
          <a:bodyPr wrap="square" rtlCol="1">
            <a:spAutoFit/>
          </a:bodyPr>
          <a:lstStyle/>
          <a:p>
            <a:r>
              <a:rPr lang="en-US" sz="2400" dirty="0"/>
              <a:t>▸</a:t>
            </a:r>
            <a:r>
              <a:rPr lang="en-US" sz="2800" dirty="0"/>
              <a:t> </a:t>
            </a:r>
            <a:r>
              <a:rPr lang="en-US" sz="2400" dirty="0"/>
              <a:t>Thorough and systematic physical examination is mandatory</a:t>
            </a:r>
          </a:p>
          <a:p>
            <a:endParaRPr lang="en-US" sz="2400" dirty="0"/>
          </a:p>
          <a:p>
            <a:r>
              <a:rPr lang="en-US" sz="2400" dirty="0"/>
              <a:t>‣ Can identifies signs suggestive of secondary underlying causes</a:t>
            </a:r>
          </a:p>
          <a:p>
            <a:endParaRPr lang="en-US" sz="2400" dirty="0"/>
          </a:p>
          <a:p>
            <a:r>
              <a:rPr lang="en-US" sz="2400" dirty="0"/>
              <a:t>‣ </a:t>
            </a:r>
            <a:r>
              <a:rPr lang="en-US" sz="2400" b="1" u="sng" dirty="0"/>
              <a:t>But no positive physical signs on examination cannot totally exclude organic causes of fatigue</a:t>
            </a:r>
            <a:endParaRPr lang="ar-JO" sz="2400" b="1" u="sng" dirty="0"/>
          </a:p>
        </p:txBody>
      </p:sp>
    </p:spTree>
    <p:extLst>
      <p:ext uri="{BB962C8B-B14F-4D97-AF65-F5344CB8AC3E}">
        <p14:creationId xmlns="" xmlns:p14="http://schemas.microsoft.com/office/powerpoint/2010/main" val="403228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628" y="0"/>
            <a:ext cx="2879221" cy="1181664"/>
          </a:xfrm>
        </p:spPr>
        <p:txBody>
          <a:bodyPr>
            <a:normAutofit fontScale="90000"/>
          </a:bodyPr>
          <a:lstStyle/>
          <a:p>
            <a:r>
              <a:rPr lang="en-US" sz="3600" b="1" i="1" dirty="0">
                <a:solidFill>
                  <a:srgbClr val="0070C0"/>
                </a:solidFill>
              </a:rPr>
              <a:t>I</a:t>
            </a:r>
            <a:r>
              <a:rPr lang="en-US" sz="3600" b="1" i="1" dirty="0" smtClean="0">
                <a:solidFill>
                  <a:srgbClr val="0070C0"/>
                </a:solidFill>
              </a:rPr>
              <a:t>nvestigations</a:t>
            </a:r>
            <a:endParaRPr lang="en-US" sz="3600" b="1" i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168" y="1047957"/>
            <a:ext cx="11879409" cy="5810043"/>
          </a:xfrm>
          <a:ln w="12700">
            <a:solidFill>
              <a:schemeClr val="accent1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en-US" sz="2400" dirty="0"/>
              <a:t>Laboratory testing is likely to identify the cause of chronic fatigue </a:t>
            </a:r>
            <a:r>
              <a:rPr lang="en-US" sz="2400" b="1" u="sng" dirty="0" smtClean="0"/>
              <a:t>in only about 5</a:t>
            </a:r>
            <a:r>
              <a:rPr lang="en-US" sz="2400" b="1" u="sng" dirty="0"/>
              <a:t>% of </a:t>
            </a:r>
            <a:r>
              <a:rPr lang="en-US" sz="2400" b="1" u="sng" dirty="0" smtClean="0"/>
              <a:t>cases.</a:t>
            </a:r>
          </a:p>
          <a:p>
            <a:r>
              <a:rPr lang="en-US" sz="2400" dirty="0" smtClean="0"/>
              <a:t>Beyond </a:t>
            </a:r>
            <a:r>
              <a:rPr lang="en-US" sz="2400" dirty="0"/>
              <a:t>a few standard screening tests, laboratory evaluation should be </a:t>
            </a:r>
            <a:r>
              <a:rPr lang="en-US" sz="2400" b="1" dirty="0"/>
              <a:t>guided by the history and physical examination</a:t>
            </a:r>
            <a:r>
              <a:rPr lang="en-US" sz="2400" dirty="0"/>
              <a:t>; extensive testing is more likely to lead to false-positive results that require explanation and unnecessary follow-up investigation, and should be avoided in lieu of frequent clinical </a:t>
            </a:r>
            <a:r>
              <a:rPr lang="en-US" sz="2400" dirty="0" smtClean="0"/>
              <a:t>follow-up.</a:t>
            </a:r>
          </a:p>
          <a:p>
            <a:r>
              <a:rPr lang="en-US" sz="2400" b="1" dirty="0">
                <a:solidFill>
                  <a:srgbClr val="0070C0"/>
                </a:solidFill>
              </a:rPr>
              <a:t>Basic laboratory tests to exclude other causes</a:t>
            </a:r>
            <a:r>
              <a:rPr lang="en-US" sz="2400" b="1" dirty="0"/>
              <a:t>—consider CBC, LFTs, serum electrolytes, calcium, TSH, erythrocyte sedimentation rate, and HIV testing (if indicated</a:t>
            </a:r>
            <a:r>
              <a:rPr lang="en-US" sz="2400" b="1" dirty="0" smtClean="0"/>
              <a:t>).</a:t>
            </a:r>
          </a:p>
          <a:p>
            <a:r>
              <a:rPr lang="en-US" sz="2400" dirty="0" smtClean="0"/>
              <a:t>Extensive testing other than the above is not indicated.</a:t>
            </a:r>
          </a:p>
          <a:p>
            <a:r>
              <a:rPr lang="en-US" sz="2400" dirty="0" smtClean="0"/>
              <a:t>Additional </a:t>
            </a:r>
            <a:r>
              <a:rPr lang="en-US" sz="2400" dirty="0"/>
              <a:t>unfocused studies, such as whole-body imaging scans, are usually not indicated; in addition to their inconvenience, potential risk, and cost, they often reveal unrelated incidental findings that can prolong the workup unnecessarily.</a:t>
            </a:r>
            <a:endParaRPr lang="en-US" sz="2400" dirty="0" smtClean="0"/>
          </a:p>
          <a:p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="" xmlns:p14="http://schemas.microsoft.com/office/powerpoint/2010/main" val="2584402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969661" y="734939"/>
            <a:ext cx="5366759" cy="461665"/>
          </a:xfrm>
          <a:prstGeom prst="rect">
            <a:avLst/>
          </a:prstGeom>
          <a:noFill/>
          <a:ln w="127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Chronic fatigue more than 6 months</a:t>
            </a:r>
            <a:endParaRPr lang="en-US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80827" y="1910821"/>
            <a:ext cx="6144425" cy="461665"/>
          </a:xfrm>
          <a:prstGeom prst="rect">
            <a:avLst/>
          </a:prstGeom>
          <a:noFill/>
          <a:ln w="127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No red flags S/S suggestive for organic disease</a:t>
            </a:r>
            <a:endParaRPr lang="en-US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93576" y="2917458"/>
            <a:ext cx="5118931" cy="461665"/>
          </a:xfrm>
          <a:prstGeom prst="rect">
            <a:avLst/>
          </a:prstGeom>
          <a:noFill/>
          <a:ln w="952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Normal basic investigations</a:t>
            </a:r>
            <a:endParaRPr lang="en-US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91098" y="4717279"/>
            <a:ext cx="2144994" cy="830997"/>
          </a:xfrm>
          <a:prstGeom prst="rect">
            <a:avLst/>
          </a:prstGeom>
          <a:noFill/>
          <a:ln w="952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Chronic fatigue</a:t>
            </a:r>
          </a:p>
          <a:p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syndrome</a:t>
            </a:r>
            <a:endParaRPr lang="en-US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18117" y="4717279"/>
            <a:ext cx="2522435" cy="830997"/>
          </a:xfrm>
          <a:prstGeom prst="rect">
            <a:avLst/>
          </a:prstGeom>
          <a:noFill/>
          <a:ln w="127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Idiopathic chronic</a:t>
            </a:r>
          </a:p>
          <a:p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fatigue</a:t>
            </a:r>
            <a:endParaRPr lang="en-US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51388" y="1279911"/>
            <a:ext cx="6238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C00000"/>
                </a:solidFill>
              </a:rPr>
              <a:t>+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251387" y="2410222"/>
            <a:ext cx="6238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C00000"/>
                </a:solidFill>
              </a:rPr>
              <a:t>+</a:t>
            </a:r>
            <a:endParaRPr lang="en-US" sz="2400" b="1" dirty="0">
              <a:solidFill>
                <a:srgbClr val="C00000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6887910" y="3546505"/>
            <a:ext cx="957129" cy="957129"/>
          </a:xfrm>
          <a:prstGeom prst="straightConnector1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3478138" y="3546505"/>
            <a:ext cx="974221" cy="1042587"/>
          </a:xfrm>
          <a:prstGeom prst="straightConnector1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056570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907" y="279667"/>
            <a:ext cx="3451789" cy="1053477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>
                <a:solidFill>
                  <a:srgbClr val="0070C0"/>
                </a:solidFill>
              </a:rPr>
              <a:t>How to manage?</a:t>
            </a:r>
            <a:endParaRPr lang="en-US" sz="36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359" y="1757257"/>
            <a:ext cx="6288991" cy="1661062"/>
          </a:xfrm>
          <a:ln w="12700">
            <a:solidFill>
              <a:schemeClr val="accent1">
                <a:lumMod val="75000"/>
              </a:schemeClr>
            </a:solidFill>
          </a:ln>
        </p:spPr>
        <p:txBody>
          <a:bodyPr>
            <a:normAutofit lnSpcReduction="10000"/>
          </a:bodyPr>
          <a:lstStyle/>
          <a:p>
            <a:r>
              <a:rPr lang="en-US" sz="2400" b="1" dirty="0" smtClean="0"/>
              <a:t>Multidisciplinary approach</a:t>
            </a:r>
          </a:p>
          <a:p>
            <a:endParaRPr lang="en-US" sz="2400" b="1" dirty="0"/>
          </a:p>
          <a:p>
            <a:r>
              <a:rPr lang="en-US" sz="2400" b="1" dirty="0" smtClean="0"/>
              <a:t>Good doctor-patient relation ship is important</a:t>
            </a:r>
          </a:p>
          <a:p>
            <a:endParaRPr lang="en-US" dirty="0"/>
          </a:p>
        </p:txBody>
      </p:sp>
      <p:pic>
        <p:nvPicPr>
          <p:cNvPr id="5" name="صورة 4" descr="photo1681215348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71924" y="156754"/>
            <a:ext cx="5711099" cy="6858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504849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9993" y="475389"/>
            <a:ext cx="11581893" cy="5860097"/>
          </a:xfrm>
          <a:ln w="12700">
            <a:solidFill>
              <a:schemeClr val="accent1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en-US" sz="2400" b="1" u="sng" dirty="0"/>
              <a:t>The first priority of treatment is to address the underlying disorder </a:t>
            </a:r>
            <a:r>
              <a:rPr lang="en-US" sz="2400" dirty="0"/>
              <a:t>or disorders that account for fatigue, because this can be curative in select contexts and palliative in </a:t>
            </a:r>
            <a:r>
              <a:rPr lang="en-US" sz="2400" dirty="0" smtClean="0"/>
              <a:t>others.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r>
              <a:rPr lang="en-US" sz="2400" b="1" u="sng" dirty="0" smtClean="0">
                <a:solidFill>
                  <a:srgbClr val="0070C0"/>
                </a:solidFill>
              </a:rPr>
              <a:t>If organic cause is found</a:t>
            </a:r>
            <a:r>
              <a:rPr lang="en-US" sz="2400" dirty="0" smtClean="0"/>
              <a:t>, treat the underlying cause</a:t>
            </a:r>
          </a:p>
          <a:p>
            <a:r>
              <a:rPr lang="en-US" sz="2400" b="1" u="sng" dirty="0" smtClean="0">
                <a:solidFill>
                  <a:srgbClr val="0070C0"/>
                </a:solidFill>
              </a:rPr>
              <a:t>If more in favor of psychiatry</a:t>
            </a:r>
            <a:r>
              <a:rPr lang="en-US" sz="2400" dirty="0" smtClean="0"/>
              <a:t>, refer to psychiatrist for further assessment and treatment(antidepressant, CBT, Exercise therapy)</a:t>
            </a:r>
          </a:p>
          <a:p>
            <a:r>
              <a:rPr lang="en-US" sz="2400" b="1" u="sng" dirty="0" smtClean="0">
                <a:solidFill>
                  <a:srgbClr val="0070C0"/>
                </a:solidFill>
              </a:rPr>
              <a:t>If due physiological and social factors</a:t>
            </a:r>
            <a:r>
              <a:rPr lang="en-US" sz="2400" dirty="0" smtClean="0"/>
              <a:t>, patient education on healthy life style and help to solve difficulties</a:t>
            </a:r>
          </a:p>
          <a:p>
            <a:r>
              <a:rPr lang="en-US" sz="2400" dirty="0" smtClean="0"/>
              <a:t>.</a:t>
            </a:r>
            <a:r>
              <a:rPr lang="en-US" sz="2400" b="1" u="sng" dirty="0" smtClean="0">
                <a:solidFill>
                  <a:srgbClr val="0070C0"/>
                </a:solidFill>
              </a:rPr>
              <a:t> If no cause is identified, </a:t>
            </a:r>
            <a:r>
              <a:rPr lang="en-US" sz="2400" dirty="0" smtClean="0"/>
              <a:t>Patient education and encouragement, exercise therapy</a:t>
            </a:r>
          </a:p>
          <a:p>
            <a:pPr>
              <a:buNone/>
            </a:pPr>
            <a:endParaRPr lang="en-US" sz="2400" b="1" dirty="0" smtClean="0"/>
          </a:p>
          <a:p>
            <a:endParaRPr lang="en-US" sz="24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="" xmlns:p14="http://schemas.microsoft.com/office/powerpoint/2010/main" val="2492248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178" y="236939"/>
            <a:ext cx="3964536" cy="1079114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>
                <a:solidFill>
                  <a:srgbClr val="0070C0"/>
                </a:solidFill>
              </a:rPr>
              <a:t>Take home message</a:t>
            </a:r>
            <a:endParaRPr lang="en-US" sz="36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178" y="1316053"/>
            <a:ext cx="10515600" cy="4298534"/>
          </a:xfrm>
          <a:ln w="12700">
            <a:solidFill>
              <a:schemeClr val="accent1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en-US" sz="2400" dirty="0" smtClean="0"/>
              <a:t>Fatigue </a:t>
            </a:r>
            <a:r>
              <a:rPr lang="en-US" sz="2400" b="1" u="sng" dirty="0" smtClean="0">
                <a:solidFill>
                  <a:srgbClr val="0070C0"/>
                </a:solidFill>
              </a:rPr>
              <a:t>is the most common </a:t>
            </a:r>
            <a:r>
              <a:rPr lang="en-US" sz="2400" dirty="0" smtClean="0"/>
              <a:t>unexplained presenting to OPD clinic.</a:t>
            </a:r>
          </a:p>
          <a:p>
            <a:endParaRPr lang="en-US" sz="2400" dirty="0" smtClean="0"/>
          </a:p>
          <a:p>
            <a:r>
              <a:rPr lang="en-US" sz="2400" dirty="0" smtClean="0"/>
              <a:t>There </a:t>
            </a:r>
            <a:r>
              <a:rPr lang="en-US" sz="2400" b="1" u="sng" dirty="0" smtClean="0">
                <a:solidFill>
                  <a:srgbClr val="0070C0"/>
                </a:solidFill>
              </a:rPr>
              <a:t>is a wide range of possible diagnoses </a:t>
            </a:r>
            <a:r>
              <a:rPr lang="en-US" sz="2400" dirty="0" smtClean="0"/>
              <a:t>from serious disease to just coping a problem.</a:t>
            </a:r>
          </a:p>
          <a:p>
            <a:endParaRPr lang="en-US" sz="2400" dirty="0" smtClean="0"/>
          </a:p>
          <a:p>
            <a:r>
              <a:rPr lang="en-US" sz="2400" b="1" dirty="0" smtClean="0"/>
              <a:t>Analyzing the symptoms and signs and reaching a diagnosis without overestimating is the key(by history and examination)</a:t>
            </a:r>
          </a:p>
          <a:p>
            <a:endParaRPr lang="en-US" sz="2400" b="1" dirty="0" smtClean="0"/>
          </a:p>
          <a:p>
            <a:r>
              <a:rPr lang="en-US" sz="2400" b="1" u="sng" dirty="0" smtClean="0">
                <a:solidFill>
                  <a:srgbClr val="0070C0"/>
                </a:solidFill>
              </a:rPr>
              <a:t>Successful management need </a:t>
            </a:r>
            <a:r>
              <a:rPr lang="en-US" sz="2400" dirty="0" smtClean="0"/>
              <a:t>multidisciplinary team approach and good doctor patient relationship.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319446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265" y="219846"/>
            <a:ext cx="3050137" cy="976565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0070C0"/>
                </a:solidFill>
              </a:rPr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0174" y="1196411"/>
            <a:ext cx="11262645" cy="4351338"/>
          </a:xfrm>
          <a:ln w="12700">
            <a:solidFill>
              <a:schemeClr val="accent1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en-US" sz="2400" b="1" dirty="0"/>
              <a:t>Fatigue is one of the most common symptoms in clinical medicine</a:t>
            </a:r>
            <a:r>
              <a:rPr lang="en-US" sz="2400" b="1" u="sng" dirty="0"/>
              <a:t>.</a:t>
            </a:r>
          </a:p>
          <a:p>
            <a:r>
              <a:rPr lang="en-US" sz="2400" dirty="0" smtClean="0"/>
              <a:t>Fatigue is a symptom, not a condition. For many people, fatigue is caused by a combination of lifestyle, social, psychological and general wellbeing issues rather than an underlying medical condition</a:t>
            </a:r>
            <a:r>
              <a:rPr lang="en-US" sz="2400" dirty="0" smtClean="0"/>
              <a:t>.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In the context of clinical medicine, </a:t>
            </a:r>
            <a:r>
              <a:rPr lang="en-US" sz="2400" b="1" dirty="0"/>
              <a:t>fatigue is most typically and practically </a:t>
            </a:r>
            <a:r>
              <a:rPr lang="en-US" sz="2400" b="1" dirty="0" smtClean="0"/>
              <a:t>defined </a:t>
            </a:r>
            <a:r>
              <a:rPr lang="en-US" sz="2400" dirty="0" smtClean="0"/>
              <a:t>difficulty or inability to initiate activity (subjective sense of weakness); reduced capacity to maintain activity (easy fatigability); or difficulty with concentration, memory, and emotional stability (mental fatigue)</a:t>
            </a:r>
            <a:r>
              <a:rPr lang="en-US" sz="2400" b="1" dirty="0" smtClean="0"/>
              <a:t> </a:t>
            </a:r>
            <a:endParaRPr lang="en-US" sz="2400" b="1" dirty="0"/>
          </a:p>
        </p:txBody>
      </p:sp>
    </p:spTree>
    <p:extLst>
      <p:ext uri="{BB962C8B-B14F-4D97-AF65-F5344CB8AC3E}">
        <p14:creationId xmlns="" xmlns:p14="http://schemas.microsoft.com/office/powerpoint/2010/main" val="4275962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439226"/>
            <a:ext cx="11519731" cy="3416320"/>
          </a:xfrm>
          <a:prstGeom prst="rect">
            <a:avLst/>
          </a:prstGeom>
          <a:noFill/>
          <a:ln w="1270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Fatigue should be </a:t>
            </a:r>
            <a:r>
              <a:rPr lang="en-US" sz="2400" b="1" u="sng" dirty="0">
                <a:solidFill>
                  <a:srgbClr val="0070C0"/>
                </a:solidFill>
              </a:rPr>
              <a:t>distinguished from muscle weakness</a:t>
            </a:r>
            <a:r>
              <a:rPr lang="en-US" sz="2400" dirty="0" smtClean="0"/>
              <a:t>, Weakness is a lack of muscle strength and power and a reduced ability to move your </a:t>
            </a:r>
            <a:r>
              <a:rPr lang="en-US" sz="2400" dirty="0" smtClean="0"/>
              <a:t>body.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Fatigue is also distinct from </a:t>
            </a:r>
            <a:r>
              <a:rPr lang="en-US" sz="2400" b="1" u="sng" dirty="0">
                <a:solidFill>
                  <a:srgbClr val="0070C0"/>
                </a:solidFill>
              </a:rPr>
              <a:t>somnolence</a:t>
            </a:r>
            <a:r>
              <a:rPr lang="en-US" sz="2400" dirty="0"/>
              <a:t>, which refers to sleepiness in the context of disturbed sleep-wake physiology, and from </a:t>
            </a:r>
            <a:r>
              <a:rPr lang="en-US" sz="2400" b="1" u="sng" dirty="0">
                <a:solidFill>
                  <a:srgbClr val="0070C0"/>
                </a:solidFill>
              </a:rPr>
              <a:t>dyspnea on exertion</a:t>
            </a:r>
            <a:r>
              <a:rPr lang="en-US" sz="2400" dirty="0"/>
              <a:t>, although patients may use the word fatigue to describe those symptoms.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pic>
        <p:nvPicPr>
          <p:cNvPr id="6" name="صورة 5" descr="photo1681209777 (2)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029200"/>
            <a:ext cx="2455817" cy="1828800"/>
          </a:xfrm>
          <a:prstGeom prst="rect">
            <a:avLst/>
          </a:prstGeom>
        </p:spPr>
      </p:pic>
      <p:pic>
        <p:nvPicPr>
          <p:cNvPr id="7" name="صورة 6" descr="photo1681209777 (1)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313408" y="5144453"/>
            <a:ext cx="2878592" cy="1713547"/>
          </a:xfrm>
          <a:prstGeom prst="rect">
            <a:avLst/>
          </a:prstGeom>
        </p:spPr>
      </p:pic>
      <p:pic>
        <p:nvPicPr>
          <p:cNvPr id="8" name="صورة 7" descr="photo1681209777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303260" y="5251269"/>
            <a:ext cx="3155632" cy="160673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54744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088" y="501858"/>
            <a:ext cx="6476998" cy="839832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solidFill>
                  <a:srgbClr val="0070C0"/>
                </a:solidFill>
              </a:rPr>
              <a:t>Epidemiology And Global Concerns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0174" y="1586343"/>
            <a:ext cx="10515600" cy="3541134"/>
          </a:xfrm>
          <a:ln w="12700">
            <a:solidFill>
              <a:srgbClr val="0070C0"/>
            </a:solidFill>
          </a:ln>
        </p:spPr>
        <p:txBody>
          <a:bodyPr>
            <a:normAutofit/>
          </a:bodyPr>
          <a:lstStyle/>
          <a:p>
            <a:r>
              <a:rPr lang="en-US" sz="2400" b="1" dirty="0"/>
              <a:t>Variability</a:t>
            </a:r>
            <a:r>
              <a:rPr lang="en-US" sz="2400" dirty="0"/>
              <a:t> in the definitions of fatigue and the survey instruments used in different studies makes it </a:t>
            </a:r>
            <a:r>
              <a:rPr lang="en-US" sz="2400" b="1" dirty="0"/>
              <a:t>difficult to arrive </a:t>
            </a:r>
            <a:r>
              <a:rPr lang="en-US" sz="2400" dirty="0"/>
              <a:t>at precise figures about the global burden of fatigue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r>
              <a:rPr lang="en-US" sz="2400" dirty="0" smtClean="0"/>
              <a:t>• It is one of the top 10 chief complaints leading to family practice office visits</a:t>
            </a:r>
          </a:p>
          <a:p>
            <a:pPr marL="0" indent="0">
              <a:buNone/>
            </a:pPr>
            <a:r>
              <a:rPr lang="en-US" sz="2400" dirty="0" smtClean="0"/>
              <a:t> • Fatigue occurs in up to 20% of patients seeking care</a:t>
            </a:r>
          </a:p>
          <a:p>
            <a:pPr marL="0" indent="0">
              <a:buNone/>
            </a:pPr>
            <a:r>
              <a:rPr lang="en-US" sz="2400" dirty="0" smtClean="0"/>
              <a:t> • Higher in women than in men.</a:t>
            </a:r>
          </a:p>
          <a:p>
            <a:pPr marL="0" indent="0">
              <a:buNone/>
            </a:pPr>
            <a:r>
              <a:rPr lang="en-US" sz="2400" dirty="0" smtClean="0"/>
              <a:t> • Psychiatric illness is present in 60 to 80 % of patients with chronic fatigue</a:t>
            </a:r>
            <a:endParaRPr lang="en-US" sz="2400" dirty="0"/>
          </a:p>
        </p:txBody>
      </p:sp>
    </p:spTree>
    <p:extLst>
      <p:ext uri="{BB962C8B-B14F-4D97-AF65-F5344CB8AC3E}">
        <p14:creationId xmlns="" xmlns:p14="http://schemas.microsoft.com/office/powerpoint/2010/main" val="3348729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356" y="-62166"/>
            <a:ext cx="4998579" cy="1325563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0070C0"/>
                </a:solidFill>
                <a:latin typeface="+mn-lt"/>
              </a:rPr>
              <a:t>Causes of fatigue (DDx)</a:t>
            </a:r>
          </a:p>
        </p:txBody>
      </p:sp>
      <p:pic>
        <p:nvPicPr>
          <p:cNvPr id="6" name="صورة 5" descr="photo1681210334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2960" y="1263422"/>
            <a:ext cx="9810205" cy="526800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66096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445" y="100205"/>
            <a:ext cx="5468596" cy="132556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600" b="1" dirty="0" smtClean="0"/>
              <a:t>- </a:t>
            </a:r>
            <a:r>
              <a:rPr lang="en-US" sz="3200" b="1" dirty="0" smtClean="0"/>
              <a:t>Fatigue </a:t>
            </a:r>
            <a:r>
              <a:rPr lang="en-US" sz="3200" b="1" dirty="0"/>
              <a:t>of unknown etiology</a:t>
            </a:r>
            <a:r>
              <a:rPr lang="en-US" sz="3200" b="1" dirty="0">
                <a:solidFill>
                  <a:srgbClr val="0070C0"/>
                </a:solidFill>
              </a:rPr>
              <a:t>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30271"/>
            <a:ext cx="4502921" cy="1710539"/>
          </a:xfr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40000" lnSpcReduction="20000"/>
          </a:bodyPr>
          <a:lstStyle/>
          <a:p>
            <a:pPr marL="514350" indent="-514350">
              <a:buAutoNum type="arabicParenR"/>
            </a:pPr>
            <a:r>
              <a:rPr lang="en-US" sz="4500" b="1" dirty="0" smtClean="0"/>
              <a:t>Chronic </a:t>
            </a:r>
            <a:r>
              <a:rPr lang="en-US" sz="4500" b="1" dirty="0"/>
              <a:t>fatigue </a:t>
            </a:r>
            <a:r>
              <a:rPr lang="en-US" sz="4500" b="1" dirty="0" smtClean="0"/>
              <a:t>syndrome</a:t>
            </a:r>
          </a:p>
          <a:p>
            <a:pPr marL="514350" indent="-514350">
              <a:buNone/>
            </a:pPr>
            <a:r>
              <a:rPr lang="en-US" dirty="0" smtClean="0"/>
              <a:t> </a:t>
            </a:r>
            <a:r>
              <a:rPr lang="en-US" sz="4200" dirty="0" smtClean="0"/>
              <a:t>(</a:t>
            </a:r>
            <a:r>
              <a:rPr lang="en-US" sz="4200" b="1" u="sng" dirty="0" smtClean="0"/>
              <a:t>CFS is profound fatigue for </a:t>
            </a:r>
            <a:r>
              <a:rPr lang="en-US" sz="4200" b="1" u="sng" dirty="0" smtClean="0">
                <a:solidFill>
                  <a:schemeClr val="accent1">
                    <a:lumMod val="75000"/>
                  </a:schemeClr>
                </a:solidFill>
              </a:rPr>
              <a:t>longer than 6 months,  </a:t>
            </a:r>
            <a:r>
              <a:rPr lang="en-US" sz="4200" dirty="0" smtClean="0"/>
              <a:t>that is not due to a medical or psychiatric disorder.</a:t>
            </a:r>
            <a:r>
              <a:rPr lang="en-US" sz="4200" b="1" u="sng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  <a:endParaRPr lang="en-US" sz="4200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5100" b="1" dirty="0" smtClean="0"/>
              <a:t>2) Idiopathic </a:t>
            </a:r>
            <a:r>
              <a:rPr lang="en-US" sz="5100" b="1" dirty="0"/>
              <a:t>chronic fatigue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2596" y="435301"/>
            <a:ext cx="5982055" cy="603439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3971108"/>
            <a:ext cx="5298392" cy="2862322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-Only 5% of cases are diagnosed as CFS.</a:t>
            </a:r>
          </a:p>
          <a:p>
            <a:r>
              <a:rPr lang="en-US" sz="2000" dirty="0"/>
              <a:t>-Most cases of chronic fatigue are due to depression, anxiety, or both (up to two-thirds of cases). </a:t>
            </a:r>
          </a:p>
          <a:p>
            <a:endParaRPr lang="en-US" sz="2000" dirty="0"/>
          </a:p>
          <a:p>
            <a:r>
              <a:rPr lang="en-US" sz="2000" dirty="0"/>
              <a:t>-Between 20% and 25% of cases are idiopathic, yet do not fit the criteria for CFS. </a:t>
            </a:r>
          </a:p>
          <a:p>
            <a:endParaRPr lang="en-US" sz="2000" dirty="0"/>
          </a:p>
          <a:p>
            <a:r>
              <a:rPr lang="en-US" sz="2000" dirty="0" smtClean="0"/>
              <a:t>-</a:t>
            </a:r>
            <a:endParaRPr lang="en-US" sz="2000" dirty="0"/>
          </a:p>
        </p:txBody>
      </p:sp>
    </p:spTree>
    <p:extLst>
      <p:ext uri="{BB962C8B-B14F-4D97-AF65-F5344CB8AC3E}">
        <p14:creationId xmlns="" xmlns:p14="http://schemas.microsoft.com/office/powerpoint/2010/main" val="2294211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990" y="313851"/>
            <a:ext cx="5477142" cy="822740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solidFill>
                  <a:srgbClr val="0070C0"/>
                </a:solidFill>
                <a:latin typeface="+mn-lt"/>
              </a:rPr>
              <a:t/>
            </a:r>
            <a:br>
              <a:rPr lang="en-US" sz="3600" b="1" dirty="0">
                <a:solidFill>
                  <a:srgbClr val="0070C0"/>
                </a:solidFill>
                <a:latin typeface="+mn-lt"/>
              </a:rPr>
            </a:b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66207"/>
            <a:ext cx="11843760" cy="5796978"/>
          </a:xfrm>
          <a:ln w="127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/>
              <a:t> </a:t>
            </a:r>
            <a:r>
              <a:rPr lang="en-US" sz="2400" dirty="0" smtClean="0"/>
              <a:t>* The </a:t>
            </a:r>
            <a:r>
              <a:rPr lang="en-US" sz="3200" b="1" dirty="0">
                <a:solidFill>
                  <a:srgbClr val="FF0000"/>
                </a:solidFill>
              </a:rPr>
              <a:t>etiology</a:t>
            </a:r>
            <a:r>
              <a:rPr lang="en-US" sz="3200" dirty="0"/>
              <a:t> </a:t>
            </a:r>
            <a:r>
              <a:rPr lang="en-US" sz="2400" dirty="0"/>
              <a:t>of CFS is not completely understood. Factors possibly involved include the </a:t>
            </a:r>
            <a:r>
              <a:rPr lang="en-US" sz="2400" dirty="0" smtClean="0"/>
              <a:t>following: </a:t>
            </a:r>
            <a:endParaRPr lang="en-US" sz="2400" dirty="0"/>
          </a:p>
          <a:p>
            <a:pPr marL="457200" indent="-457200">
              <a:buAutoNum type="arabicParenR"/>
            </a:pPr>
            <a:r>
              <a:rPr lang="en-US" sz="2400" b="1" dirty="0" smtClean="0"/>
              <a:t>Genetics:</a:t>
            </a:r>
            <a:r>
              <a:rPr lang="en-US" sz="2400" dirty="0" smtClean="0"/>
              <a:t> Chronic fatigue syndrome</a:t>
            </a:r>
          </a:p>
          <a:p>
            <a:pPr marL="457200" indent="-457200">
              <a:buNone/>
            </a:pPr>
            <a:r>
              <a:rPr lang="en-US" sz="2400" dirty="0" smtClean="0"/>
              <a:t> appears to run in some families, so some </a:t>
            </a:r>
          </a:p>
          <a:p>
            <a:pPr marL="457200" indent="-457200">
              <a:buNone/>
            </a:pPr>
            <a:r>
              <a:rPr lang="en-US" sz="2400" dirty="0" smtClean="0"/>
              <a:t>people may be born with a higher likelihood </a:t>
            </a:r>
          </a:p>
          <a:p>
            <a:pPr marL="457200" indent="-457200">
              <a:buNone/>
            </a:pPr>
            <a:r>
              <a:rPr lang="en-US" sz="2400" dirty="0" smtClean="0"/>
              <a:t>of developing the disorder.</a:t>
            </a:r>
          </a:p>
          <a:p>
            <a:pPr>
              <a:buNone/>
            </a:pPr>
            <a:r>
              <a:rPr lang="en-US" sz="2400" b="1" dirty="0" smtClean="0"/>
              <a:t>2) Infections : as </a:t>
            </a:r>
            <a:r>
              <a:rPr lang="en-US" sz="2400" dirty="0" smtClean="0"/>
              <a:t>HSV-6, </a:t>
            </a:r>
            <a:r>
              <a:rPr lang="en-US" sz="2400" dirty="0" err="1" smtClean="0"/>
              <a:t>enterovirus</a:t>
            </a:r>
            <a:r>
              <a:rPr lang="en-US" sz="2400" dirty="0" smtClean="0"/>
              <a:t>, HIV.</a:t>
            </a:r>
          </a:p>
          <a:p>
            <a:pPr>
              <a:buNone/>
            </a:pPr>
            <a:r>
              <a:rPr lang="en-US" sz="2400" b="1" dirty="0" smtClean="0"/>
              <a:t>3) Physical or emotional trauma:</a:t>
            </a:r>
            <a:r>
              <a:rPr lang="en-US" sz="2400" dirty="0" smtClean="0"/>
              <a:t> Some people report that </a:t>
            </a:r>
          </a:p>
          <a:p>
            <a:pPr>
              <a:buNone/>
            </a:pPr>
            <a:r>
              <a:rPr lang="en-US" sz="2400" dirty="0" smtClean="0"/>
              <a:t>they experienced an injury, surgery or significant </a:t>
            </a:r>
          </a:p>
          <a:p>
            <a:pPr>
              <a:buNone/>
            </a:pPr>
            <a:r>
              <a:rPr lang="en-US" sz="2400" dirty="0" smtClean="0"/>
              <a:t>emotional stress shortly before their symptoms began.</a:t>
            </a:r>
          </a:p>
          <a:p>
            <a:pPr>
              <a:buNone/>
            </a:pPr>
            <a:r>
              <a:rPr lang="en-US" sz="2400" b="1" dirty="0" smtClean="0"/>
              <a:t>4) Problems with energy usage.</a:t>
            </a:r>
            <a:r>
              <a:rPr lang="en-US" sz="2400" dirty="0" smtClean="0"/>
              <a:t> 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مستطيل 5"/>
          <p:cNvSpPr/>
          <p:nvPr/>
        </p:nvSpPr>
        <p:spPr>
          <a:xfrm>
            <a:off x="0" y="0"/>
            <a:ext cx="690663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- </a:t>
            </a:r>
            <a:r>
              <a:rPr lang="en-US" sz="3200" dirty="0" smtClean="0">
                <a:solidFill>
                  <a:srgbClr val="FF0000"/>
                </a:solidFill>
              </a:rPr>
              <a:t>Chronic fatigue syndrome </a:t>
            </a:r>
            <a:r>
              <a:rPr lang="en-US" sz="3200" b="1" dirty="0" smtClean="0">
                <a:solidFill>
                  <a:srgbClr val="FF0000"/>
                </a:solidFill>
              </a:rPr>
              <a:t>: </a:t>
            </a:r>
            <a:endParaRPr lang="en-US" sz="3200" b="1" dirty="0">
              <a:solidFill>
                <a:srgbClr val="FF0000"/>
              </a:solidFill>
            </a:endParaRPr>
          </a:p>
        </p:txBody>
      </p:sp>
      <p:pic>
        <p:nvPicPr>
          <p:cNvPr id="8" name="صورة 7" descr="339242257_250768423982470_9179074612947268004_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98079" y="1933303"/>
            <a:ext cx="4389119" cy="449362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01373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8186" y="940036"/>
            <a:ext cx="6528987" cy="5078313"/>
          </a:xfrm>
          <a:prstGeom prst="rect">
            <a:avLst/>
          </a:prstGeom>
          <a:noFill/>
          <a:ln w="127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70C0"/>
                </a:solidFill>
              </a:rPr>
              <a:t>Clinical features:</a:t>
            </a:r>
          </a:p>
          <a:p>
            <a:r>
              <a:rPr lang="en-US" sz="2000" b="1" u="sng" dirty="0"/>
              <a:t>Most common symptoms: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Unexplained fatigue that is not relieved by rest 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Post-</a:t>
            </a:r>
            <a:r>
              <a:rPr lang="en-US" sz="2000" dirty="0" err="1"/>
              <a:t>exertional</a:t>
            </a:r>
            <a:r>
              <a:rPr lang="en-US" sz="2000" dirty="0"/>
              <a:t> malaise (</a:t>
            </a:r>
            <a:r>
              <a:rPr lang="en-US" sz="2000" dirty="0" err="1"/>
              <a:t>e.g.,muscle</a:t>
            </a:r>
            <a:r>
              <a:rPr lang="en-US" sz="2000" dirty="0"/>
              <a:t>/joint pain, headache) 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Unrefreshing sleep (daytime </a:t>
            </a:r>
            <a:r>
              <a:rPr lang="en-US" sz="2000" dirty="0">
                <a:hlinkClick r:id="rId2"/>
              </a:rPr>
              <a:t>hypersomnolence</a:t>
            </a:r>
            <a:r>
              <a:rPr lang="en-US" sz="2000" dirty="0"/>
              <a:t> and nighttime insomnia)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Cognitive impairment (e.g., impaired short term memory, decreased attention span)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Orthostatic intolerance (e.g., </a:t>
            </a:r>
            <a:r>
              <a:rPr lang="en-US" sz="2000" dirty="0">
                <a:hlinkClick r:id="rId3"/>
              </a:rPr>
              <a:t>dizziness</a:t>
            </a:r>
            <a:r>
              <a:rPr lang="en-US" sz="2000" dirty="0"/>
              <a:t>, nausea, vomiting)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Psychiatric symptoms (e.g., </a:t>
            </a:r>
            <a:r>
              <a:rPr lang="en-US" sz="2000" dirty="0">
                <a:hlinkClick r:id="rId4"/>
              </a:rPr>
              <a:t>anxiety</a:t>
            </a:r>
            <a:r>
              <a:rPr lang="en-US" sz="2000" dirty="0"/>
              <a:t>, depression)</a:t>
            </a:r>
          </a:p>
          <a:p>
            <a:r>
              <a:rPr lang="en-US" sz="2000" dirty="0"/>
              <a:t>Symptoms are typically exacerbated by excessive physical activity or stress (e.g., infection).</a:t>
            </a:r>
          </a:p>
          <a:p>
            <a:r>
              <a:rPr lang="en-US" sz="2000" dirty="0">
                <a:hlinkClick r:id="rId5"/>
              </a:rPr>
              <a:t>Physical examination</a:t>
            </a:r>
            <a:r>
              <a:rPr lang="en-US" sz="2000" dirty="0"/>
              <a:t> is typically normal.</a:t>
            </a:r>
          </a:p>
          <a:p>
            <a:endParaRPr lang="en-US" sz="1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7703" y="631242"/>
            <a:ext cx="5146230" cy="555792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877732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1096" y="794758"/>
            <a:ext cx="6588808" cy="4708981"/>
          </a:xfrm>
          <a:prstGeom prst="rect">
            <a:avLst/>
          </a:prstGeom>
          <a:noFill/>
          <a:ln w="127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u="sng" dirty="0">
                <a:solidFill>
                  <a:srgbClr val="0070C0"/>
                </a:solidFill>
              </a:rPr>
              <a:t>2015 IOM diagnostic criteria for CFS: </a:t>
            </a:r>
          </a:p>
          <a:p>
            <a:r>
              <a:rPr lang="en-US" sz="2000" dirty="0"/>
              <a:t>-Presence of </a:t>
            </a:r>
            <a:r>
              <a:rPr lang="en-US" sz="2000" b="1" dirty="0"/>
              <a:t>all three</a:t>
            </a:r>
            <a:r>
              <a:rPr lang="en-US" sz="2000" dirty="0"/>
              <a:t> of the following symptoms: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New-onset (not life-long) and often profound fatigue that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dirty="0"/>
              <a:t>Is not alleviated by rest.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dirty="0"/>
              <a:t>Is not the result of excessive exertion.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dirty="0"/>
              <a:t>Substantially impairs academic, professional, leisure, or social function for &gt; 6 months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Post-</a:t>
            </a:r>
            <a:r>
              <a:rPr lang="en-US" sz="2000" dirty="0" err="1"/>
              <a:t>exertional</a:t>
            </a:r>
            <a:r>
              <a:rPr lang="en-US" sz="2000" dirty="0"/>
              <a:t> malaise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Unrefreshing sleep</a:t>
            </a:r>
          </a:p>
          <a:p>
            <a:r>
              <a:rPr lang="en-US" sz="2000" dirty="0"/>
              <a:t>-Presence of </a:t>
            </a:r>
            <a:r>
              <a:rPr lang="en-US" sz="2000" b="1" dirty="0"/>
              <a:t>at least one</a:t>
            </a:r>
            <a:r>
              <a:rPr lang="en-US" sz="2000" dirty="0"/>
              <a:t> of the following two symptoms: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Cognitive impairment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Orthostatic intolerance </a:t>
            </a:r>
          </a:p>
          <a:p>
            <a:r>
              <a:rPr lang="en-US" sz="2000" dirty="0"/>
              <a:t>-Diagnosis should be reassessed if symptoms are not moderate to severe at least 50% of the time.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828089" y="1350362"/>
            <a:ext cx="5161661" cy="3416320"/>
          </a:xfrm>
          <a:prstGeom prst="rect">
            <a:avLst/>
          </a:prstGeom>
          <a:noFill/>
          <a:ln w="127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u="sng" dirty="0">
                <a:solidFill>
                  <a:srgbClr val="0070C0"/>
                </a:solidFill>
              </a:rPr>
              <a:t>Rule out other causes: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CBC with differential</a:t>
            </a:r>
            <a:r>
              <a:rPr lang="en-US" dirty="0"/>
              <a:t> count (to rule out, anemia or leukemia)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Glucose, electrolytes</a:t>
            </a:r>
            <a:r>
              <a:rPr lang="en-US" dirty="0"/>
              <a:t> (to rule out, diabetes mellitus)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Renal function tests (to rule out, adrenal abnormalities), </a:t>
            </a:r>
            <a:r>
              <a:rPr lang="en-US" b="1" dirty="0"/>
              <a:t>liver function tests</a:t>
            </a:r>
            <a:r>
              <a:rPr lang="en-US" dirty="0"/>
              <a:t> (to rule out hepatitis C)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TSH</a:t>
            </a:r>
            <a:r>
              <a:rPr lang="en-US" dirty="0"/>
              <a:t> (to rule out hypothyroidism or hyper)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Creatine kinase</a:t>
            </a:r>
            <a:r>
              <a:rPr lang="en-US" dirty="0"/>
              <a:t> (to rule out  idiopathic inflammatory myopathies)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Sleep study</a:t>
            </a:r>
            <a:r>
              <a:rPr lang="en-US" dirty="0"/>
              <a:t> (to rule out obstructive sleep apnea)</a:t>
            </a:r>
          </a:p>
        </p:txBody>
      </p:sp>
    </p:spTree>
    <p:extLst>
      <p:ext uri="{BB962C8B-B14F-4D97-AF65-F5344CB8AC3E}">
        <p14:creationId xmlns="" xmlns:p14="http://schemas.microsoft.com/office/powerpoint/2010/main" val="2328520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1222</TotalTime>
  <Words>829</Words>
  <Application>Microsoft Office PowerPoint</Application>
  <PresentationFormat>مخصص</PresentationFormat>
  <Paragraphs>145</Paragraphs>
  <Slides>18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18</vt:i4>
      </vt:variant>
    </vt:vector>
  </HeadingPairs>
  <TitlesOfParts>
    <vt:vector size="19" baseType="lpstr">
      <vt:lpstr>انقلاب</vt:lpstr>
      <vt:lpstr>e</vt:lpstr>
      <vt:lpstr>Introduction</vt:lpstr>
      <vt:lpstr>الشريحة 3</vt:lpstr>
      <vt:lpstr>Epidemiology And Global Concerns</vt:lpstr>
      <vt:lpstr>Causes of fatigue (DDx)</vt:lpstr>
      <vt:lpstr>- Fatigue of unknown etiology:</vt:lpstr>
      <vt:lpstr> </vt:lpstr>
      <vt:lpstr>الشريحة 8</vt:lpstr>
      <vt:lpstr>الشريحة 9</vt:lpstr>
      <vt:lpstr>الشريحة 10</vt:lpstr>
      <vt:lpstr>الشريحة 11</vt:lpstr>
      <vt:lpstr>الشريحة 12</vt:lpstr>
      <vt:lpstr>الشريحة 13</vt:lpstr>
      <vt:lpstr>Investigations</vt:lpstr>
      <vt:lpstr>الشريحة 15</vt:lpstr>
      <vt:lpstr>How to manage?</vt:lpstr>
      <vt:lpstr>الشريحة 17</vt:lpstr>
      <vt:lpstr>Take home message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ONE BY ONE</dc:creator>
  <cp:lastModifiedBy>naim.alhusaini@gmail.com</cp:lastModifiedBy>
  <cp:revision>33</cp:revision>
  <dcterms:created xsi:type="dcterms:W3CDTF">2023-02-27T16:26:46Z</dcterms:created>
  <dcterms:modified xsi:type="dcterms:W3CDTF">2023-04-12T13:50:57Z</dcterms:modified>
</cp:coreProperties>
</file>