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1.xml" ContentType="application/vnd.openxmlformats-officedocument.presentationml.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4"/>
  </p:notesMasterIdLst>
  <p:sldIdLst>
    <p:sldId id="400" r:id="rId2"/>
    <p:sldId id="568" r:id="rId3"/>
    <p:sldId id="569" r:id="rId4"/>
    <p:sldId id="541" r:id="rId5"/>
    <p:sldId id="401" r:id="rId6"/>
    <p:sldId id="539" r:id="rId7"/>
    <p:sldId id="402" r:id="rId8"/>
    <p:sldId id="403" r:id="rId9"/>
    <p:sldId id="404" r:id="rId10"/>
    <p:sldId id="405" r:id="rId11"/>
    <p:sldId id="406" r:id="rId12"/>
    <p:sldId id="407" r:id="rId13"/>
    <p:sldId id="408" r:id="rId14"/>
    <p:sldId id="409" r:id="rId15"/>
    <p:sldId id="410" r:id="rId16"/>
    <p:sldId id="411" r:id="rId17"/>
    <p:sldId id="412" r:id="rId18"/>
    <p:sldId id="413" r:id="rId19"/>
    <p:sldId id="414" r:id="rId20"/>
    <p:sldId id="415" r:id="rId21"/>
    <p:sldId id="416" r:id="rId22"/>
    <p:sldId id="417" r:id="rId23"/>
    <p:sldId id="418" r:id="rId24"/>
    <p:sldId id="419" r:id="rId25"/>
    <p:sldId id="420" r:id="rId26"/>
    <p:sldId id="421" r:id="rId27"/>
    <p:sldId id="422" r:id="rId28"/>
    <p:sldId id="471" r:id="rId29"/>
    <p:sldId id="472" r:id="rId30"/>
    <p:sldId id="473" r:id="rId31"/>
    <p:sldId id="474" r:id="rId32"/>
    <p:sldId id="475" r:id="rId33"/>
    <p:sldId id="476" r:id="rId34"/>
    <p:sldId id="477" r:id="rId35"/>
    <p:sldId id="478" r:id="rId36"/>
    <p:sldId id="479" r:id="rId37"/>
    <p:sldId id="481" r:id="rId38"/>
    <p:sldId id="480" r:id="rId39"/>
    <p:sldId id="482" r:id="rId40"/>
    <p:sldId id="484" r:id="rId41"/>
    <p:sldId id="486" r:id="rId42"/>
    <p:sldId id="256" r:id="rId43"/>
    <p:sldId id="257" r:id="rId44"/>
    <p:sldId id="258" r:id="rId45"/>
    <p:sldId id="259" r:id="rId46"/>
    <p:sldId id="260" r:id="rId47"/>
    <p:sldId id="264" r:id="rId48"/>
    <p:sldId id="262" r:id="rId49"/>
    <p:sldId id="261" r:id="rId50"/>
    <p:sldId id="430" r:id="rId51"/>
    <p:sldId id="443" r:id="rId52"/>
    <p:sldId id="432" r:id="rId53"/>
    <p:sldId id="444" r:id="rId54"/>
    <p:sldId id="433" r:id="rId55"/>
    <p:sldId id="435" r:id="rId56"/>
    <p:sldId id="436" r:id="rId57"/>
    <p:sldId id="437" r:id="rId58"/>
    <p:sldId id="438" r:id="rId59"/>
    <p:sldId id="445" r:id="rId60"/>
    <p:sldId id="439" r:id="rId61"/>
    <p:sldId id="447" r:id="rId62"/>
    <p:sldId id="440" r:id="rId63"/>
    <p:sldId id="448" r:id="rId64"/>
    <p:sldId id="441" r:id="rId65"/>
    <p:sldId id="449" r:id="rId66"/>
    <p:sldId id="442" r:id="rId67"/>
    <p:sldId id="450" r:id="rId68"/>
    <p:sldId id="423" r:id="rId69"/>
    <p:sldId id="424" r:id="rId70"/>
    <p:sldId id="425" r:id="rId71"/>
    <p:sldId id="426" r:id="rId72"/>
    <p:sldId id="427" r:id="rId73"/>
    <p:sldId id="428" r:id="rId74"/>
    <p:sldId id="451" r:id="rId75"/>
    <p:sldId id="452" r:id="rId76"/>
    <p:sldId id="453" r:id="rId77"/>
    <p:sldId id="454" r:id="rId78"/>
    <p:sldId id="455" r:id="rId79"/>
    <p:sldId id="456" r:id="rId80"/>
    <p:sldId id="457" r:id="rId81"/>
    <p:sldId id="458" r:id="rId82"/>
    <p:sldId id="459" r:id="rId83"/>
    <p:sldId id="460" r:id="rId84"/>
    <p:sldId id="461" r:id="rId85"/>
    <p:sldId id="462" r:id="rId86"/>
    <p:sldId id="463" r:id="rId87"/>
    <p:sldId id="464" r:id="rId88"/>
    <p:sldId id="465" r:id="rId89"/>
    <p:sldId id="466" r:id="rId90"/>
    <p:sldId id="467" r:id="rId91"/>
    <p:sldId id="468" r:id="rId92"/>
    <p:sldId id="469" r:id="rId93"/>
    <p:sldId id="503" r:id="rId94"/>
    <p:sldId id="504" r:id="rId95"/>
    <p:sldId id="505" r:id="rId96"/>
    <p:sldId id="506" r:id="rId97"/>
    <p:sldId id="507" r:id="rId98"/>
    <p:sldId id="508" r:id="rId99"/>
    <p:sldId id="509" r:id="rId100"/>
    <p:sldId id="510" r:id="rId101"/>
    <p:sldId id="511" r:id="rId102"/>
    <p:sldId id="512" r:id="rId103"/>
    <p:sldId id="513" r:id="rId104"/>
    <p:sldId id="542" r:id="rId105"/>
    <p:sldId id="543" r:id="rId106"/>
    <p:sldId id="544" r:id="rId107"/>
    <p:sldId id="545" r:id="rId108"/>
    <p:sldId id="546" r:id="rId109"/>
    <p:sldId id="547" r:id="rId110"/>
    <p:sldId id="548" r:id="rId111"/>
    <p:sldId id="549" r:id="rId112"/>
    <p:sldId id="550" r:id="rId113"/>
    <p:sldId id="551" r:id="rId114"/>
    <p:sldId id="552" r:id="rId115"/>
    <p:sldId id="553" r:id="rId116"/>
    <p:sldId id="554" r:id="rId117"/>
    <p:sldId id="555" r:id="rId118"/>
    <p:sldId id="556" r:id="rId119"/>
    <p:sldId id="557" r:id="rId120"/>
    <p:sldId id="558" r:id="rId121"/>
    <p:sldId id="559" r:id="rId122"/>
    <p:sldId id="560" r:id="rId123"/>
    <p:sldId id="561" r:id="rId124"/>
    <p:sldId id="562" r:id="rId125"/>
    <p:sldId id="563" r:id="rId126"/>
    <p:sldId id="564" r:id="rId127"/>
    <p:sldId id="565" r:id="rId128"/>
    <p:sldId id="566" r:id="rId129"/>
    <p:sldId id="567" r:id="rId130"/>
    <p:sldId id="286" r:id="rId131"/>
    <p:sldId id="287" r:id="rId132"/>
    <p:sldId id="288" r:id="rId133"/>
    <p:sldId id="289" r:id="rId134"/>
    <p:sldId id="290" r:id="rId135"/>
    <p:sldId id="291" r:id="rId136"/>
    <p:sldId id="292" r:id="rId137"/>
    <p:sldId id="293" r:id="rId138"/>
    <p:sldId id="294" r:id="rId139"/>
    <p:sldId id="295" r:id="rId140"/>
    <p:sldId id="296" r:id="rId141"/>
    <p:sldId id="297" r:id="rId142"/>
    <p:sldId id="298" r:id="rId143"/>
    <p:sldId id="299" r:id="rId144"/>
    <p:sldId id="300" r:id="rId145"/>
    <p:sldId id="301" r:id="rId146"/>
    <p:sldId id="302" r:id="rId147"/>
    <p:sldId id="303" r:id="rId148"/>
    <p:sldId id="304" r:id="rId149"/>
    <p:sldId id="305" r:id="rId150"/>
    <p:sldId id="306" r:id="rId151"/>
    <p:sldId id="307" r:id="rId152"/>
    <p:sldId id="308" r:id="rId153"/>
    <p:sldId id="309" r:id="rId154"/>
    <p:sldId id="310" r:id="rId155"/>
    <p:sldId id="311" r:id="rId156"/>
    <p:sldId id="312" r:id="rId157"/>
    <p:sldId id="313" r:id="rId158"/>
    <p:sldId id="314" r:id="rId159"/>
    <p:sldId id="315" r:id="rId160"/>
    <p:sldId id="316" r:id="rId161"/>
    <p:sldId id="317" r:id="rId162"/>
    <p:sldId id="318" r:id="rId163"/>
    <p:sldId id="319" r:id="rId164"/>
    <p:sldId id="320" r:id="rId165"/>
    <p:sldId id="487" r:id="rId166"/>
    <p:sldId id="488" r:id="rId167"/>
    <p:sldId id="489" r:id="rId168"/>
    <p:sldId id="490" r:id="rId169"/>
    <p:sldId id="491" r:id="rId170"/>
    <p:sldId id="492" r:id="rId171"/>
    <p:sldId id="493" r:id="rId172"/>
    <p:sldId id="494" r:id="rId173"/>
    <p:sldId id="495" r:id="rId174"/>
    <p:sldId id="496" r:id="rId175"/>
    <p:sldId id="497" r:id="rId176"/>
    <p:sldId id="498" r:id="rId177"/>
    <p:sldId id="499" r:id="rId178"/>
    <p:sldId id="500" r:id="rId179"/>
    <p:sldId id="501" r:id="rId180"/>
    <p:sldId id="502" r:id="rId181"/>
    <p:sldId id="340" r:id="rId182"/>
    <p:sldId id="341" r:id="rId183"/>
    <p:sldId id="342" r:id="rId184"/>
    <p:sldId id="343" r:id="rId185"/>
    <p:sldId id="344" r:id="rId186"/>
    <p:sldId id="345" r:id="rId187"/>
    <p:sldId id="346" r:id="rId188"/>
    <p:sldId id="347" r:id="rId189"/>
    <p:sldId id="348" r:id="rId190"/>
    <p:sldId id="349" r:id="rId191"/>
    <p:sldId id="350" r:id="rId192"/>
    <p:sldId id="351" r:id="rId193"/>
    <p:sldId id="352" r:id="rId194"/>
    <p:sldId id="353" r:id="rId195"/>
    <p:sldId id="354" r:id="rId196"/>
    <p:sldId id="514" r:id="rId197"/>
    <p:sldId id="515" r:id="rId198"/>
    <p:sldId id="516" r:id="rId199"/>
    <p:sldId id="517" r:id="rId200"/>
    <p:sldId id="518" r:id="rId201"/>
    <p:sldId id="519" r:id="rId202"/>
    <p:sldId id="520" r:id="rId203"/>
    <p:sldId id="521" r:id="rId204"/>
    <p:sldId id="522" r:id="rId205"/>
    <p:sldId id="523" r:id="rId206"/>
    <p:sldId id="524" r:id="rId207"/>
    <p:sldId id="525" r:id="rId208"/>
    <p:sldId id="526" r:id="rId209"/>
    <p:sldId id="527" r:id="rId210"/>
    <p:sldId id="528" r:id="rId211"/>
    <p:sldId id="529" r:id="rId212"/>
    <p:sldId id="530" r:id="rId213"/>
    <p:sldId id="531" r:id="rId214"/>
    <p:sldId id="532" r:id="rId215"/>
    <p:sldId id="533" r:id="rId216"/>
    <p:sldId id="534" r:id="rId217"/>
    <p:sldId id="535" r:id="rId218"/>
    <p:sldId id="536" r:id="rId219"/>
    <p:sldId id="537" r:id="rId220"/>
    <p:sldId id="538" r:id="rId221"/>
    <p:sldId id="363" r:id="rId222"/>
    <p:sldId id="364" r:id="rId223"/>
    <p:sldId id="365" r:id="rId224"/>
    <p:sldId id="366" r:id="rId225"/>
    <p:sldId id="367" r:id="rId226"/>
    <p:sldId id="470" r:id="rId227"/>
    <p:sldId id="368" r:id="rId228"/>
    <p:sldId id="369" r:id="rId229"/>
    <p:sldId id="370" r:id="rId230"/>
    <p:sldId id="371" r:id="rId231"/>
    <p:sldId id="372" r:id="rId232"/>
    <p:sldId id="373" r:id="rId233"/>
    <p:sldId id="374" r:id="rId234"/>
    <p:sldId id="376" r:id="rId235"/>
    <p:sldId id="377" r:id="rId236"/>
    <p:sldId id="378" r:id="rId237"/>
    <p:sldId id="379" r:id="rId238"/>
    <p:sldId id="380" r:id="rId239"/>
    <p:sldId id="381" r:id="rId240"/>
    <p:sldId id="382" r:id="rId241"/>
    <p:sldId id="383" r:id="rId242"/>
    <p:sldId id="384" r:id="rId2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NOVO" initials="L"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953" autoAdjust="0"/>
    <p:restoredTop sz="88151" autoAdjust="0"/>
  </p:normalViewPr>
  <p:slideViewPr>
    <p:cSldViewPr snapToGrid="0">
      <p:cViewPr>
        <p:scale>
          <a:sx n="60" d="100"/>
          <a:sy n="60" d="100"/>
        </p:scale>
        <p:origin x="-1146" y="-504"/>
      </p:cViewPr>
      <p:guideLst>
        <p:guide orient="horz" pos="2160"/>
        <p:guide pos="3840"/>
      </p:guideLst>
    </p:cSldViewPr>
  </p:slideViewPr>
  <p:notesTextViewPr>
    <p:cViewPr>
      <p:scale>
        <a:sx n="1" d="1"/>
        <a:sy n="1" d="1"/>
      </p:scale>
      <p:origin x="0" y="0"/>
    </p:cViewPr>
  </p:notesTextViewPr>
  <p:sorterViewPr>
    <p:cViewPr>
      <p:scale>
        <a:sx n="100" d="100"/>
        <a:sy n="100" d="100"/>
      </p:scale>
      <p:origin x="0" y="-109986"/>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viewProps" Target="view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3" Type="http://schemas.openxmlformats.org/officeDocument/2006/relationships/slide" Target="slides/slide232.xml"/><Relationship Id="rId238" Type="http://schemas.openxmlformats.org/officeDocument/2006/relationships/slide" Target="slides/slide237.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notesMaster" Target="notesMasters/notesMaster1.xml"/><Relationship Id="rId249"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commentAuthors" Target="commentAuthors.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6" Type="http://schemas.openxmlformats.org/officeDocument/2006/relationships/slide" Target="slides/slide25.xml"/><Relationship Id="rId231" Type="http://schemas.openxmlformats.org/officeDocument/2006/relationships/slide" Target="slides/slide230.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4-06T11:11:06.521" idx="1">
    <p:pos x="10" y="10"/>
    <p:text/>
    <p:extLst>
      <p:ext uri="{C676402C-5697-4E1C-873F-D02D1690AC5C}">
        <p15:threadingInfo xmlns:p15="http://schemas.microsoft.com/office/powerpoint/2012/main" timeZoneBias="-1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37A049-FD13-470A-BE57-8B72E73567FD}" type="datetimeFigureOut">
              <a:rPr lang="en-US" smtClean="0"/>
              <a:t>4/22/2020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CF247C-A34A-40AD-815C-80D15535B628}" type="slidenum">
              <a:rPr lang="en-US" smtClean="0"/>
              <a:t>‹#›</a:t>
            </a:fld>
            <a:endParaRPr lang="en-US"/>
          </a:p>
        </p:txBody>
      </p:sp>
    </p:spTree>
    <p:extLst>
      <p:ext uri="{BB962C8B-B14F-4D97-AF65-F5344CB8AC3E}">
        <p14:creationId xmlns:p14="http://schemas.microsoft.com/office/powerpoint/2010/main" val="769029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6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JO" altLang="en-US" smtClean="0"/>
          </a:p>
        </p:txBody>
      </p:sp>
      <p:sp>
        <p:nvSpPr>
          <p:cNvPr id="496644"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Calibri" pitchFamily="34" charset="0"/>
              </a:defRPr>
            </a:lvl1pPr>
            <a:lvl2pPr marL="742950" indent="-285750" algn="r" rtl="1">
              <a:spcBef>
                <a:spcPct val="30000"/>
              </a:spcBef>
              <a:defRPr sz="1200">
                <a:solidFill>
                  <a:schemeClr val="tx1"/>
                </a:solidFill>
                <a:latin typeface="Calibri" pitchFamily="34" charset="0"/>
              </a:defRPr>
            </a:lvl2pPr>
            <a:lvl3pPr marL="1143000" indent="-228600" algn="r" rtl="1">
              <a:spcBef>
                <a:spcPct val="30000"/>
              </a:spcBef>
              <a:defRPr sz="1200">
                <a:solidFill>
                  <a:schemeClr val="tx1"/>
                </a:solidFill>
                <a:latin typeface="Calibri" pitchFamily="34" charset="0"/>
              </a:defRPr>
            </a:lvl3pPr>
            <a:lvl4pPr marL="1600200" indent="-228600" algn="r" rtl="1">
              <a:spcBef>
                <a:spcPct val="30000"/>
              </a:spcBef>
              <a:defRPr sz="1200">
                <a:solidFill>
                  <a:schemeClr val="tx1"/>
                </a:solidFill>
                <a:latin typeface="Calibri" pitchFamily="34" charset="0"/>
              </a:defRPr>
            </a:lvl4pPr>
            <a:lvl5pPr marL="2057400" indent="-228600" algn="r" rtl="1">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l" rtl="0">
              <a:spcBef>
                <a:spcPct val="0"/>
              </a:spcBef>
            </a:pPr>
            <a:fld id="{754A89C2-6444-4C0D-B339-A9C2191BA212}" type="slidenum">
              <a:rPr lang="ar-JO" altLang="en-US"/>
              <a:pPr algn="l" rtl="0">
                <a:spcBef>
                  <a:spcPct val="0"/>
                </a:spcBef>
              </a:pPr>
              <a:t>3</a:t>
            </a:fld>
            <a:endParaRPr lang="ar-JO"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56EB5F-8450-478B-B72A-325FE054896E}" type="slidenum">
              <a:rPr lang="en-US" smtClean="0">
                <a:solidFill>
                  <a:prstClr val="black"/>
                </a:solidFill>
              </a:rPr>
              <a:pPr/>
              <a:t>66</a:t>
            </a:fld>
            <a:endParaRPr lang="en-US">
              <a:solidFill>
                <a:prstClr val="black"/>
              </a:solidFill>
            </a:endParaRPr>
          </a:p>
        </p:txBody>
      </p:sp>
    </p:spTree>
    <p:extLst>
      <p:ext uri="{BB962C8B-B14F-4D97-AF65-F5344CB8AC3E}">
        <p14:creationId xmlns:p14="http://schemas.microsoft.com/office/powerpoint/2010/main" val="524852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00ACFC-DD50-4777-9AF2-0D2451D94AF5}" type="slidenum">
              <a:rPr lang="en-US" smtClean="0">
                <a:solidFill>
                  <a:prstClr val="black"/>
                </a:solidFill>
              </a:rPr>
              <a:pPr/>
              <a:t>138</a:t>
            </a:fld>
            <a:endParaRPr lang="en-US">
              <a:solidFill>
                <a:prstClr val="black"/>
              </a:solidFill>
            </a:endParaRPr>
          </a:p>
        </p:txBody>
      </p:sp>
    </p:spTree>
    <p:extLst>
      <p:ext uri="{BB962C8B-B14F-4D97-AF65-F5344CB8AC3E}">
        <p14:creationId xmlns:p14="http://schemas.microsoft.com/office/powerpoint/2010/main" val="25706313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3F702B-195F-4584-A00D-27A213357AFD}" type="slidenum">
              <a:rPr lang="en-US" smtClean="0">
                <a:solidFill>
                  <a:prstClr val="black"/>
                </a:solidFill>
              </a:rPr>
              <a:pPr/>
              <a:t>183</a:t>
            </a:fld>
            <a:endParaRPr lang="en-US">
              <a:solidFill>
                <a:prstClr val="black"/>
              </a:solidFill>
            </a:endParaRPr>
          </a:p>
        </p:txBody>
      </p:sp>
    </p:spTree>
    <p:extLst>
      <p:ext uri="{BB962C8B-B14F-4D97-AF65-F5344CB8AC3E}">
        <p14:creationId xmlns:p14="http://schemas.microsoft.com/office/powerpoint/2010/main" val="19060624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23F0FF8E-ADD5-4121-B5AA-D2B012FD4AF0}" type="slidenum">
              <a:rPr lang="en-US" smtClean="0"/>
              <a:t>197</a:t>
            </a:fld>
            <a:endParaRPr lang="en-US"/>
          </a:p>
        </p:txBody>
      </p:sp>
    </p:spTree>
    <p:extLst>
      <p:ext uri="{BB962C8B-B14F-4D97-AF65-F5344CB8AC3E}">
        <p14:creationId xmlns:p14="http://schemas.microsoft.com/office/powerpoint/2010/main" val="6186605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*medical history</a:t>
            </a:r>
            <a:r>
              <a:rPr lang="en-US" baseline="0" dirty="0" smtClean="0"/>
              <a:t> : HTN </a:t>
            </a:r>
          </a:p>
          <a:p>
            <a:r>
              <a:rPr lang="en-US" baseline="0" dirty="0" smtClean="0"/>
              <a:t>                          DM (can cause erectile dysfunction)</a:t>
            </a:r>
          </a:p>
          <a:p>
            <a:r>
              <a:rPr lang="en-US" baseline="0" dirty="0" smtClean="0"/>
              <a:t>*occupation : excessive heat / less frequent intercourse</a:t>
            </a:r>
          </a:p>
          <a:p>
            <a:endParaRPr lang="en-US" dirty="0"/>
          </a:p>
        </p:txBody>
      </p:sp>
      <p:sp>
        <p:nvSpPr>
          <p:cNvPr id="4" name="Slide Number Placeholder 3"/>
          <p:cNvSpPr>
            <a:spLocks noGrp="1"/>
          </p:cNvSpPr>
          <p:nvPr>
            <p:ph type="sldNum" sz="quarter" idx="10"/>
          </p:nvPr>
        </p:nvSpPr>
        <p:spPr/>
        <p:txBody>
          <a:bodyPr/>
          <a:lstStyle/>
          <a:p>
            <a:fld id="{23F0FF8E-ADD5-4121-B5AA-D2B012FD4AF0}" type="slidenum">
              <a:rPr lang="en-US" smtClean="0"/>
              <a:t>199</a:t>
            </a:fld>
            <a:endParaRPr lang="en-US"/>
          </a:p>
        </p:txBody>
      </p:sp>
    </p:spTree>
    <p:extLst>
      <p:ext uri="{BB962C8B-B14F-4D97-AF65-F5344CB8AC3E}">
        <p14:creationId xmlns:p14="http://schemas.microsoft.com/office/powerpoint/2010/main" val="32813945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23F0FF8E-ADD5-4121-B5AA-D2B012FD4AF0}" type="slidenum">
              <a:rPr lang="en-US" smtClean="0"/>
              <a:t>200</a:t>
            </a:fld>
            <a:endParaRPr lang="en-US"/>
          </a:p>
        </p:txBody>
      </p:sp>
    </p:spTree>
    <p:extLst>
      <p:ext uri="{BB962C8B-B14F-4D97-AF65-F5344CB8AC3E}">
        <p14:creationId xmlns:p14="http://schemas.microsoft.com/office/powerpoint/2010/main" val="2374604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F0FF8E-ADD5-4121-B5AA-D2B012FD4AF0}" type="slidenum">
              <a:rPr lang="en-US" smtClean="0"/>
              <a:t>202</a:t>
            </a:fld>
            <a:endParaRPr lang="en-US"/>
          </a:p>
        </p:txBody>
      </p:sp>
    </p:spTree>
    <p:extLst>
      <p:ext uri="{BB962C8B-B14F-4D97-AF65-F5344CB8AC3E}">
        <p14:creationId xmlns:p14="http://schemas.microsoft.com/office/powerpoint/2010/main" val="16259944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F0FF8E-ADD5-4121-B5AA-D2B012FD4AF0}" type="slidenum">
              <a:rPr lang="en-US" smtClean="0"/>
              <a:t>205</a:t>
            </a:fld>
            <a:endParaRPr lang="en-US"/>
          </a:p>
        </p:txBody>
      </p:sp>
    </p:spTree>
    <p:extLst>
      <p:ext uri="{BB962C8B-B14F-4D97-AF65-F5344CB8AC3E}">
        <p14:creationId xmlns:p14="http://schemas.microsoft.com/office/powerpoint/2010/main" val="7188429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abnormal repeated after 3 months because spermatogenesis needs 3 months.</a:t>
            </a:r>
          </a:p>
          <a:p>
            <a:r>
              <a:rPr lang="en-US" baseline="0" dirty="0" smtClean="0"/>
              <a:t>*</a:t>
            </a:r>
            <a:r>
              <a:rPr lang="en-US" baseline="0" dirty="0" err="1" smtClean="0"/>
              <a:t>oligospermia</a:t>
            </a:r>
            <a:r>
              <a:rPr lang="en-US" baseline="0" dirty="0" smtClean="0"/>
              <a:t> : low count</a:t>
            </a:r>
          </a:p>
          <a:p>
            <a:r>
              <a:rPr lang="en-US" baseline="0" dirty="0" smtClean="0"/>
              <a:t>*</a:t>
            </a:r>
            <a:r>
              <a:rPr lang="en-US" baseline="0" dirty="0" err="1" smtClean="0"/>
              <a:t>azospermia</a:t>
            </a:r>
            <a:r>
              <a:rPr lang="en-US" baseline="0" dirty="0" smtClean="0"/>
              <a:t> : count from 0 to 1 million / ml</a:t>
            </a:r>
          </a:p>
          <a:p>
            <a:r>
              <a:rPr lang="en-US" baseline="0" dirty="0" smtClean="0"/>
              <a:t>*</a:t>
            </a:r>
            <a:r>
              <a:rPr lang="en-US" baseline="0" dirty="0" err="1" smtClean="0"/>
              <a:t>aspermia</a:t>
            </a:r>
            <a:r>
              <a:rPr lang="en-US" baseline="0" dirty="0" smtClean="0"/>
              <a:t> : no ejaculation</a:t>
            </a:r>
          </a:p>
          <a:p>
            <a:r>
              <a:rPr lang="en-US" baseline="0" dirty="0" smtClean="0"/>
              <a:t>*motility : total (</a:t>
            </a:r>
            <a:r>
              <a:rPr lang="en-US" baseline="0" dirty="0" err="1" smtClean="0"/>
              <a:t>atleast</a:t>
            </a:r>
            <a:r>
              <a:rPr lang="en-US" baseline="0" dirty="0" smtClean="0"/>
              <a:t> 40%) </a:t>
            </a:r>
            <a:r>
              <a:rPr lang="en-US" baseline="0" dirty="0" err="1" smtClean="0"/>
              <a:t>vs</a:t>
            </a:r>
            <a:r>
              <a:rPr lang="en-US" baseline="0" dirty="0" smtClean="0"/>
              <a:t> rapid progressive ( 32%)</a:t>
            </a:r>
          </a:p>
          <a:p>
            <a:r>
              <a:rPr lang="en-US" baseline="0" dirty="0" smtClean="0"/>
              <a:t>*</a:t>
            </a:r>
            <a:r>
              <a:rPr lang="en-US" baseline="0" dirty="0" err="1" smtClean="0"/>
              <a:t>asthenospermia</a:t>
            </a:r>
            <a:r>
              <a:rPr lang="en-US" baseline="0" dirty="0" smtClean="0"/>
              <a:t> : abnormal motility </a:t>
            </a:r>
          </a:p>
          <a:p>
            <a:r>
              <a:rPr lang="en-US" baseline="0" dirty="0" smtClean="0"/>
              <a:t>*if anything is abnormal repeat after 3 months if still abnormal refer to urologist </a:t>
            </a:r>
          </a:p>
          <a:p>
            <a:r>
              <a:rPr lang="en-US" baseline="0" dirty="0" smtClean="0"/>
              <a:t>*</a:t>
            </a:r>
            <a:r>
              <a:rPr lang="en-US" baseline="0" dirty="0" err="1" smtClean="0"/>
              <a:t>azospermia</a:t>
            </a:r>
            <a:r>
              <a:rPr lang="en-US" baseline="0" dirty="0" smtClean="0"/>
              <a:t> could be obstructive (better/treatable) or non obstructive (usually central : </a:t>
            </a:r>
            <a:r>
              <a:rPr lang="en-US" baseline="0" dirty="0" err="1" smtClean="0"/>
              <a:t>hypogonadotropic</a:t>
            </a:r>
            <a:r>
              <a:rPr lang="en-US" baseline="0" dirty="0" smtClean="0"/>
              <a:t> </a:t>
            </a:r>
            <a:r>
              <a:rPr lang="en-US" baseline="0" dirty="0" err="1" smtClean="0"/>
              <a:t>hypogonadism</a:t>
            </a:r>
            <a:r>
              <a:rPr lang="en-US" baseline="0" dirty="0" smtClean="0"/>
              <a:t>) </a:t>
            </a:r>
          </a:p>
          <a:p>
            <a:endParaRPr lang="en-US" dirty="0"/>
          </a:p>
        </p:txBody>
      </p:sp>
      <p:sp>
        <p:nvSpPr>
          <p:cNvPr id="4" name="Slide Number Placeholder 3"/>
          <p:cNvSpPr>
            <a:spLocks noGrp="1"/>
          </p:cNvSpPr>
          <p:nvPr>
            <p:ph type="sldNum" sz="quarter" idx="10"/>
          </p:nvPr>
        </p:nvSpPr>
        <p:spPr/>
        <p:txBody>
          <a:bodyPr/>
          <a:lstStyle/>
          <a:p>
            <a:fld id="{23F0FF8E-ADD5-4121-B5AA-D2B012FD4AF0}" type="slidenum">
              <a:rPr lang="en-US" smtClean="0"/>
              <a:t>206</a:t>
            </a:fld>
            <a:endParaRPr lang="en-US"/>
          </a:p>
        </p:txBody>
      </p:sp>
    </p:spTree>
    <p:extLst>
      <p:ext uri="{BB962C8B-B14F-4D97-AF65-F5344CB8AC3E}">
        <p14:creationId xmlns:p14="http://schemas.microsoft.com/office/powerpoint/2010/main" val="24892471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*BBT : early morning , each</a:t>
            </a:r>
            <a:r>
              <a:rPr lang="en-US" baseline="0" dirty="0" smtClean="0"/>
              <a:t> day </a:t>
            </a:r>
          </a:p>
          <a:p>
            <a:r>
              <a:rPr lang="en-US" baseline="0" dirty="0" smtClean="0"/>
              <a:t>          ovulatory cycle is biphasic (rise in the 2</a:t>
            </a:r>
            <a:r>
              <a:rPr lang="en-US" baseline="30000" dirty="0" smtClean="0"/>
              <a:t>nd</a:t>
            </a:r>
            <a:r>
              <a:rPr lang="en-US" baseline="0" dirty="0" smtClean="0"/>
              <a:t> half)</a:t>
            </a:r>
          </a:p>
          <a:p>
            <a:r>
              <a:rPr lang="en-US" baseline="0" dirty="0" smtClean="0"/>
              <a:t>          not recommended (time consuming/ needs compliance/not reliable)</a:t>
            </a:r>
          </a:p>
          <a:p>
            <a:r>
              <a:rPr lang="en-US" baseline="0" dirty="0" smtClean="0"/>
              <a:t>*LH,FSH : in irregular cycles , old age .. </a:t>
            </a:r>
          </a:p>
          <a:p>
            <a:r>
              <a:rPr lang="en-US" baseline="0" dirty="0" smtClean="0"/>
              <a:t>               done in early follicular phase (day 2-3 of menstruation)</a:t>
            </a:r>
          </a:p>
          <a:p>
            <a:r>
              <a:rPr lang="en-US" baseline="0" dirty="0" smtClean="0"/>
              <a:t>               in IVF done for ovarian reserve if high </a:t>
            </a:r>
            <a:r>
              <a:rPr lang="en-US" baseline="0" dirty="0" smtClean="0">
                <a:sym typeface="Wingdings" pitchFamily="2" charset="2"/>
              </a:rPr>
              <a:t>bad sign</a:t>
            </a:r>
          </a:p>
          <a:p>
            <a:r>
              <a:rPr lang="en-US" baseline="0" dirty="0" smtClean="0">
                <a:sym typeface="Wingdings" pitchFamily="2" charset="2"/>
              </a:rPr>
              <a:t>               other tests for ovarian reserve : anti-</a:t>
            </a:r>
            <a:r>
              <a:rPr lang="en-US" baseline="0" dirty="0" err="1" smtClean="0">
                <a:sym typeface="Wingdings" pitchFamily="2" charset="2"/>
              </a:rPr>
              <a:t>mullerian</a:t>
            </a:r>
            <a:r>
              <a:rPr lang="en-US" baseline="0" dirty="0" smtClean="0">
                <a:sym typeface="Wingdings" pitchFamily="2" charset="2"/>
              </a:rPr>
              <a:t> hormone </a:t>
            </a:r>
          </a:p>
          <a:p>
            <a:r>
              <a:rPr lang="en-US" baseline="0" dirty="0" smtClean="0">
                <a:sym typeface="Wingdings" pitchFamily="2" charset="2"/>
              </a:rPr>
              <a:t>                                                             ultrasound  follicular tracing </a:t>
            </a:r>
            <a:endParaRPr lang="en-US" baseline="0" dirty="0" smtClean="0"/>
          </a:p>
          <a:p>
            <a:r>
              <a:rPr lang="en-US" baseline="0" dirty="0" smtClean="0"/>
              <a:t>*serum mid-luteal progesterone done on day 21 if 28 days cycle / if 35 days cycle </a:t>
            </a:r>
            <a:r>
              <a:rPr lang="en-US" baseline="0" dirty="0" smtClean="0">
                <a:sym typeface="Wingdings" pitchFamily="2" charset="2"/>
              </a:rPr>
              <a:t> done on day 28 ..</a:t>
            </a:r>
          </a:p>
          <a:p>
            <a:r>
              <a:rPr lang="en-US" baseline="0" dirty="0" smtClean="0">
                <a:sym typeface="Wingdings" pitchFamily="2" charset="2"/>
              </a:rPr>
              <a:t>  luteal phase is constant (14 days) doesn’t change</a:t>
            </a:r>
          </a:p>
          <a:p>
            <a:r>
              <a:rPr lang="en-US" baseline="0" dirty="0" smtClean="0">
                <a:sym typeface="Wingdings" pitchFamily="2" charset="2"/>
              </a:rPr>
              <a:t>  follicular phase can change</a:t>
            </a:r>
          </a:p>
          <a:p>
            <a:r>
              <a:rPr lang="en-US" baseline="0" dirty="0" smtClean="0">
                <a:sym typeface="Wingdings" pitchFamily="2" charset="2"/>
              </a:rPr>
              <a:t>  normal </a:t>
            </a:r>
            <a:r>
              <a:rPr lang="en-US" baseline="0" dirty="0" err="1" smtClean="0">
                <a:sym typeface="Wingdings" pitchFamily="2" charset="2"/>
              </a:rPr>
              <a:t>midluteal</a:t>
            </a:r>
            <a:r>
              <a:rPr lang="en-US" baseline="0" dirty="0" smtClean="0">
                <a:sym typeface="Wingdings" pitchFamily="2" charset="2"/>
              </a:rPr>
              <a:t> </a:t>
            </a:r>
            <a:r>
              <a:rPr lang="en-US" baseline="0" dirty="0" err="1" smtClean="0">
                <a:sym typeface="Wingdings" pitchFamily="2" charset="2"/>
              </a:rPr>
              <a:t>progestrone</a:t>
            </a:r>
            <a:r>
              <a:rPr lang="en-US" baseline="0" dirty="0" smtClean="0">
                <a:sym typeface="Wingdings" pitchFamily="2" charset="2"/>
              </a:rPr>
              <a:t> = 15 </a:t>
            </a:r>
            <a:r>
              <a:rPr lang="en-US" baseline="0" dirty="0" err="1" smtClean="0">
                <a:sym typeface="Wingdings" pitchFamily="2" charset="2"/>
              </a:rPr>
              <a:t>ng</a:t>
            </a:r>
            <a:r>
              <a:rPr lang="en-US" baseline="0" dirty="0" smtClean="0">
                <a:sym typeface="Wingdings" pitchFamily="2" charset="2"/>
              </a:rPr>
              <a:t>/ml</a:t>
            </a:r>
          </a:p>
          <a:p>
            <a:endParaRPr lang="en-US" baseline="0" dirty="0" smtClean="0">
              <a:sym typeface="Wingdings" pitchFamily="2" charset="2"/>
            </a:endParaRPr>
          </a:p>
          <a:p>
            <a:r>
              <a:rPr lang="en-US" baseline="0" dirty="0" smtClean="0">
                <a:sym typeface="Wingdings" pitchFamily="2" charset="2"/>
              </a:rPr>
              <a:t>*if all of these are normal then its an ovulatory cycle and we have to exclude the second most common cause : tubal factor</a:t>
            </a:r>
            <a:endParaRPr lang="en-US" dirty="0"/>
          </a:p>
        </p:txBody>
      </p:sp>
      <p:sp>
        <p:nvSpPr>
          <p:cNvPr id="4" name="Slide Number Placeholder 3"/>
          <p:cNvSpPr>
            <a:spLocks noGrp="1"/>
          </p:cNvSpPr>
          <p:nvPr>
            <p:ph type="sldNum" sz="quarter" idx="10"/>
          </p:nvPr>
        </p:nvSpPr>
        <p:spPr/>
        <p:txBody>
          <a:bodyPr/>
          <a:lstStyle/>
          <a:p>
            <a:fld id="{23F0FF8E-ADD5-4121-B5AA-D2B012FD4AF0}" type="slidenum">
              <a:rPr lang="en-US" smtClean="0"/>
              <a:t>208</a:t>
            </a:fld>
            <a:endParaRPr lang="en-US"/>
          </a:p>
        </p:txBody>
      </p:sp>
    </p:spTree>
    <p:extLst>
      <p:ext uri="{BB962C8B-B14F-4D97-AF65-F5344CB8AC3E}">
        <p14:creationId xmlns:p14="http://schemas.microsoft.com/office/powerpoint/2010/main" val="13311855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56EB5F-8450-478B-B72A-325FE054896E}"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40087247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sym typeface="Wingdings" pitchFamily="2" charset="2"/>
              </a:rPr>
              <a:t> </a:t>
            </a:r>
          </a:p>
          <a:p>
            <a:endParaRPr lang="en-US" dirty="0"/>
          </a:p>
        </p:txBody>
      </p:sp>
      <p:sp>
        <p:nvSpPr>
          <p:cNvPr id="4" name="Slide Number Placeholder 3"/>
          <p:cNvSpPr>
            <a:spLocks noGrp="1"/>
          </p:cNvSpPr>
          <p:nvPr>
            <p:ph type="sldNum" sz="quarter" idx="10"/>
          </p:nvPr>
        </p:nvSpPr>
        <p:spPr/>
        <p:txBody>
          <a:bodyPr/>
          <a:lstStyle/>
          <a:p>
            <a:fld id="{23F0FF8E-ADD5-4121-B5AA-D2B012FD4AF0}" type="slidenum">
              <a:rPr lang="en-US" smtClean="0"/>
              <a:t>210</a:t>
            </a:fld>
            <a:endParaRPr lang="en-US"/>
          </a:p>
        </p:txBody>
      </p:sp>
    </p:spTree>
    <p:extLst>
      <p:ext uri="{BB962C8B-B14F-4D97-AF65-F5344CB8AC3E}">
        <p14:creationId xmlns:p14="http://schemas.microsoft.com/office/powerpoint/2010/main" val="21021226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F0FF8E-ADD5-4121-B5AA-D2B012FD4AF0}" type="slidenum">
              <a:rPr lang="en-US" smtClean="0"/>
              <a:t>212</a:t>
            </a:fld>
            <a:endParaRPr lang="en-US"/>
          </a:p>
        </p:txBody>
      </p:sp>
    </p:spTree>
    <p:extLst>
      <p:ext uri="{BB962C8B-B14F-4D97-AF65-F5344CB8AC3E}">
        <p14:creationId xmlns:p14="http://schemas.microsoft.com/office/powerpoint/2010/main" val="20190643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endParaRPr lang="en-US" baseline="0" dirty="0" smtClean="0"/>
          </a:p>
        </p:txBody>
      </p:sp>
      <p:sp>
        <p:nvSpPr>
          <p:cNvPr id="4" name="Slide Number Placeholder 3"/>
          <p:cNvSpPr>
            <a:spLocks noGrp="1"/>
          </p:cNvSpPr>
          <p:nvPr>
            <p:ph type="sldNum" sz="quarter" idx="10"/>
          </p:nvPr>
        </p:nvSpPr>
        <p:spPr/>
        <p:txBody>
          <a:bodyPr/>
          <a:lstStyle/>
          <a:p>
            <a:fld id="{23F0FF8E-ADD5-4121-B5AA-D2B012FD4AF0}" type="slidenum">
              <a:rPr lang="en-US" smtClean="0"/>
              <a:t>213</a:t>
            </a:fld>
            <a:endParaRPr lang="en-US"/>
          </a:p>
        </p:txBody>
      </p:sp>
    </p:spTree>
    <p:extLst>
      <p:ext uri="{BB962C8B-B14F-4D97-AF65-F5344CB8AC3E}">
        <p14:creationId xmlns:p14="http://schemas.microsoft.com/office/powerpoint/2010/main" val="37515022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F0FF8E-ADD5-4121-B5AA-D2B012FD4AF0}" type="slidenum">
              <a:rPr lang="en-US" smtClean="0"/>
              <a:t>214</a:t>
            </a:fld>
            <a:endParaRPr lang="en-US"/>
          </a:p>
        </p:txBody>
      </p:sp>
    </p:spTree>
    <p:extLst>
      <p:ext uri="{BB962C8B-B14F-4D97-AF65-F5344CB8AC3E}">
        <p14:creationId xmlns:p14="http://schemas.microsoft.com/office/powerpoint/2010/main" val="27740085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endParaRPr lang="en-US" dirty="0"/>
          </a:p>
        </p:txBody>
      </p:sp>
      <p:sp>
        <p:nvSpPr>
          <p:cNvPr id="4" name="Slide Number Placeholder 3"/>
          <p:cNvSpPr>
            <a:spLocks noGrp="1"/>
          </p:cNvSpPr>
          <p:nvPr>
            <p:ph type="sldNum" sz="quarter" idx="10"/>
          </p:nvPr>
        </p:nvSpPr>
        <p:spPr/>
        <p:txBody>
          <a:bodyPr/>
          <a:lstStyle/>
          <a:p>
            <a:fld id="{23F0FF8E-ADD5-4121-B5AA-D2B012FD4AF0}" type="slidenum">
              <a:rPr lang="en-US" smtClean="0"/>
              <a:t>215</a:t>
            </a:fld>
            <a:endParaRPr lang="en-US"/>
          </a:p>
        </p:txBody>
      </p:sp>
    </p:spTree>
    <p:extLst>
      <p:ext uri="{BB962C8B-B14F-4D97-AF65-F5344CB8AC3E}">
        <p14:creationId xmlns:p14="http://schemas.microsoft.com/office/powerpoint/2010/main" val="15361590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endParaRPr lang="en-US" baseline="0" dirty="0" smtClean="0"/>
          </a:p>
          <a:p>
            <a:pPr marL="0" indent="0">
              <a:buFont typeface="Arial" charset="0"/>
              <a:buNone/>
            </a:pPr>
            <a:endParaRPr lang="en-US" dirty="0"/>
          </a:p>
        </p:txBody>
      </p:sp>
      <p:sp>
        <p:nvSpPr>
          <p:cNvPr id="4" name="Slide Number Placeholder 3"/>
          <p:cNvSpPr>
            <a:spLocks noGrp="1"/>
          </p:cNvSpPr>
          <p:nvPr>
            <p:ph type="sldNum" sz="quarter" idx="10"/>
          </p:nvPr>
        </p:nvSpPr>
        <p:spPr/>
        <p:txBody>
          <a:bodyPr/>
          <a:lstStyle/>
          <a:p>
            <a:fld id="{23F0FF8E-ADD5-4121-B5AA-D2B012FD4AF0}" type="slidenum">
              <a:rPr lang="en-US" smtClean="0"/>
              <a:t>217</a:t>
            </a:fld>
            <a:endParaRPr lang="en-US"/>
          </a:p>
        </p:txBody>
      </p:sp>
    </p:spTree>
    <p:extLst>
      <p:ext uri="{BB962C8B-B14F-4D97-AF65-F5344CB8AC3E}">
        <p14:creationId xmlns:p14="http://schemas.microsoft.com/office/powerpoint/2010/main" val="12601018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F0FF8E-ADD5-4121-B5AA-D2B012FD4AF0}" type="slidenum">
              <a:rPr lang="en-US" smtClean="0"/>
              <a:t>218</a:t>
            </a:fld>
            <a:endParaRPr lang="en-US"/>
          </a:p>
        </p:txBody>
      </p:sp>
    </p:spTree>
    <p:extLst>
      <p:ext uri="{BB962C8B-B14F-4D97-AF65-F5344CB8AC3E}">
        <p14:creationId xmlns:p14="http://schemas.microsoft.com/office/powerpoint/2010/main" val="19795116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23F0FF8E-ADD5-4121-B5AA-D2B012FD4AF0}" type="slidenum">
              <a:rPr lang="en-US" smtClean="0"/>
              <a:t>219</a:t>
            </a:fld>
            <a:endParaRPr lang="en-US"/>
          </a:p>
        </p:txBody>
      </p:sp>
    </p:spTree>
    <p:extLst>
      <p:ext uri="{BB962C8B-B14F-4D97-AF65-F5344CB8AC3E}">
        <p14:creationId xmlns:p14="http://schemas.microsoft.com/office/powerpoint/2010/main" val="26963110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p>
          <a:p>
            <a:endParaRPr lang="en-US" dirty="0"/>
          </a:p>
        </p:txBody>
      </p:sp>
      <p:sp>
        <p:nvSpPr>
          <p:cNvPr id="4" name="Slide Number Placeholder 3"/>
          <p:cNvSpPr>
            <a:spLocks noGrp="1"/>
          </p:cNvSpPr>
          <p:nvPr>
            <p:ph type="sldNum" sz="quarter" idx="10"/>
          </p:nvPr>
        </p:nvSpPr>
        <p:spPr/>
        <p:txBody>
          <a:bodyPr/>
          <a:lstStyle/>
          <a:p>
            <a:fld id="{23F0FF8E-ADD5-4121-B5AA-D2B012FD4AF0}" type="slidenum">
              <a:rPr lang="en-US" smtClean="0"/>
              <a:t>220</a:t>
            </a:fld>
            <a:endParaRPr lang="en-US"/>
          </a:p>
        </p:txBody>
      </p:sp>
    </p:spTree>
    <p:extLst>
      <p:ext uri="{BB962C8B-B14F-4D97-AF65-F5344CB8AC3E}">
        <p14:creationId xmlns:p14="http://schemas.microsoft.com/office/powerpoint/2010/main" val="2674687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56EB5F-8450-478B-B72A-325FE054896E}"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17395309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A856EB5F-8450-478B-B72A-325FE054896E}"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2052749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charset="0"/>
              <a:buNone/>
            </a:pPr>
            <a:endParaRPr lang="en-US" dirty="0"/>
          </a:p>
        </p:txBody>
      </p:sp>
      <p:sp>
        <p:nvSpPr>
          <p:cNvPr id="4" name="Slide Number Placeholder 3"/>
          <p:cNvSpPr>
            <a:spLocks noGrp="1"/>
          </p:cNvSpPr>
          <p:nvPr>
            <p:ph type="sldNum" sz="quarter" idx="10"/>
          </p:nvPr>
        </p:nvSpPr>
        <p:spPr/>
        <p:txBody>
          <a:bodyPr/>
          <a:lstStyle/>
          <a:p>
            <a:fld id="{A856EB5F-8450-478B-B72A-325FE054896E}"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1590471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smtClean="0">
              <a:sym typeface="Wingdings" pitchFamily="2" charset="2"/>
            </a:endParaRPr>
          </a:p>
        </p:txBody>
      </p:sp>
      <p:sp>
        <p:nvSpPr>
          <p:cNvPr id="4" name="Slide Number Placeholder 3"/>
          <p:cNvSpPr>
            <a:spLocks noGrp="1"/>
          </p:cNvSpPr>
          <p:nvPr>
            <p:ph type="sldNum" sz="quarter" idx="10"/>
          </p:nvPr>
        </p:nvSpPr>
        <p:spPr/>
        <p:txBody>
          <a:bodyPr/>
          <a:lstStyle/>
          <a:p>
            <a:fld id="{A856EB5F-8450-478B-B72A-325FE054896E}"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19064312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smtClean="0">
              <a:sym typeface="Wingdings" pitchFamily="2" charset="2"/>
            </a:endParaRPr>
          </a:p>
        </p:txBody>
      </p:sp>
      <p:sp>
        <p:nvSpPr>
          <p:cNvPr id="4" name="Slide Number Placeholder 3"/>
          <p:cNvSpPr>
            <a:spLocks noGrp="1"/>
          </p:cNvSpPr>
          <p:nvPr>
            <p:ph type="sldNum" sz="quarter" idx="10"/>
          </p:nvPr>
        </p:nvSpPr>
        <p:spPr/>
        <p:txBody>
          <a:bodyPr/>
          <a:lstStyle/>
          <a:p>
            <a:fld id="{A856EB5F-8450-478B-B72A-325FE054896E}"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12846193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56EB5F-8450-478B-B72A-325FE054896E}" type="slidenum">
              <a:rPr lang="en-US" smtClean="0">
                <a:solidFill>
                  <a:prstClr val="black"/>
                </a:solidFill>
              </a:rPr>
              <a:pPr/>
              <a:t>62</a:t>
            </a:fld>
            <a:endParaRPr lang="en-US">
              <a:solidFill>
                <a:prstClr val="black"/>
              </a:solidFill>
            </a:endParaRPr>
          </a:p>
        </p:txBody>
      </p:sp>
    </p:spTree>
    <p:extLst>
      <p:ext uri="{BB962C8B-B14F-4D97-AF65-F5344CB8AC3E}">
        <p14:creationId xmlns:p14="http://schemas.microsoft.com/office/powerpoint/2010/main" val="3110094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indent="-228600">
              <a:buAutoNum type="arabicParenR"/>
            </a:pPr>
            <a:endParaRPr lang="en-US" dirty="0"/>
          </a:p>
        </p:txBody>
      </p:sp>
      <p:sp>
        <p:nvSpPr>
          <p:cNvPr id="4" name="Slide Number Placeholder 3"/>
          <p:cNvSpPr>
            <a:spLocks noGrp="1"/>
          </p:cNvSpPr>
          <p:nvPr>
            <p:ph type="sldNum" sz="quarter" idx="10"/>
          </p:nvPr>
        </p:nvSpPr>
        <p:spPr/>
        <p:txBody>
          <a:bodyPr/>
          <a:lstStyle/>
          <a:p>
            <a:fld id="{A856EB5F-8450-478B-B72A-325FE054896E}"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618262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86E91BE-5D99-4199-8434-00EEF6448CBB}" type="datetimeFigureOut">
              <a:rPr lang="en-US" smtClean="0">
                <a:solidFill>
                  <a:prstClr val="white">
                    <a:tint val="75000"/>
                  </a:prstClr>
                </a:solidFill>
              </a:rPr>
              <a:pPr/>
              <a:t>4/22/2020</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7A22FCFA-CE1A-4EFE-9330-4CBA89A24E9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0414588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6E91BE-5D99-4199-8434-00EEF6448CBB}" type="datetimeFigureOut">
              <a:rPr lang="en-US" smtClean="0">
                <a:solidFill>
                  <a:prstClr val="white">
                    <a:tint val="75000"/>
                  </a:prstClr>
                </a:solidFill>
              </a:rPr>
              <a:pPr/>
              <a:t>4/22/2020</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7A22FCFA-CE1A-4EFE-9330-4CBA89A24E9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1012920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6E91BE-5D99-4199-8434-00EEF6448CBB}" type="datetimeFigureOut">
              <a:rPr lang="en-US" smtClean="0">
                <a:solidFill>
                  <a:prstClr val="white">
                    <a:tint val="75000"/>
                  </a:prstClr>
                </a:solidFill>
              </a:rPr>
              <a:pPr/>
              <a:t>4/22/2020</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7A22FCFA-CE1A-4EFE-9330-4CBA89A24E9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6492182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6E91BE-5D99-4199-8434-00EEF6448CBB}" type="datetimeFigureOut">
              <a:rPr lang="en-US" smtClean="0">
                <a:solidFill>
                  <a:prstClr val="white">
                    <a:tint val="75000"/>
                  </a:prstClr>
                </a:solidFill>
              </a:rPr>
              <a:pPr/>
              <a:t>4/22/2020</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7A22FCFA-CE1A-4EFE-9330-4CBA89A24E9F}" type="slidenum">
              <a:rPr lang="en-US" smtClean="0">
                <a:solidFill>
                  <a:prstClr val="white">
                    <a:tint val="75000"/>
                  </a:prstClr>
                </a:solidFill>
              </a:rPr>
              <a:pPr/>
              <a:t>‹#›</a:t>
            </a:fld>
            <a:endParaRPr lang="en-US">
              <a:solidFill>
                <a:prstClr val="white">
                  <a:tint val="75000"/>
                </a:prstClr>
              </a:solidFill>
            </a:endParaRPr>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dirty="0">
                <a:solidFill>
                  <a:prstClr val="white"/>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prstClr val="white"/>
                </a:solidFill>
                <a:effectLst/>
              </a:rPr>
              <a:t>”</a:t>
            </a:r>
          </a:p>
        </p:txBody>
      </p:sp>
    </p:spTree>
    <p:extLst>
      <p:ext uri="{BB962C8B-B14F-4D97-AF65-F5344CB8AC3E}">
        <p14:creationId xmlns:p14="http://schemas.microsoft.com/office/powerpoint/2010/main" val="21031711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6E91BE-5D99-4199-8434-00EEF6448CBB}" type="datetimeFigureOut">
              <a:rPr lang="en-US" smtClean="0">
                <a:solidFill>
                  <a:prstClr val="white">
                    <a:tint val="75000"/>
                  </a:prstClr>
                </a:solidFill>
              </a:rPr>
              <a:pPr/>
              <a:t>4/22/2020</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7A22FCFA-CE1A-4EFE-9330-4CBA89A24E9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7056181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586E91BE-5D99-4199-8434-00EEF6448CBB}" type="datetimeFigureOut">
              <a:rPr lang="en-US" smtClean="0">
                <a:solidFill>
                  <a:prstClr val="white">
                    <a:tint val="75000"/>
                  </a:prstClr>
                </a:solidFill>
              </a:rPr>
              <a:pPr/>
              <a:t>4/22/2020</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7A22FCFA-CE1A-4EFE-9330-4CBA89A24E9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4355799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586E91BE-5D99-4199-8434-00EEF6448CBB}" type="datetimeFigureOut">
              <a:rPr lang="en-US" smtClean="0">
                <a:solidFill>
                  <a:prstClr val="white">
                    <a:tint val="75000"/>
                  </a:prstClr>
                </a:solidFill>
              </a:rPr>
              <a:pPr/>
              <a:t>4/22/2020</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7A22FCFA-CE1A-4EFE-9330-4CBA89A24E9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6275014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86E91BE-5D99-4199-8434-00EEF6448CBB}" type="datetimeFigureOut">
              <a:rPr lang="en-US" smtClean="0">
                <a:solidFill>
                  <a:prstClr val="white">
                    <a:tint val="75000"/>
                  </a:prstClr>
                </a:solidFill>
              </a:rPr>
              <a:pPr/>
              <a:t>4/22/2020</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7A22FCFA-CE1A-4EFE-9330-4CBA89A24E9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8144993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86E91BE-5D99-4199-8434-00EEF6448CBB}" type="datetimeFigureOut">
              <a:rPr lang="en-US" smtClean="0">
                <a:solidFill>
                  <a:prstClr val="white">
                    <a:tint val="75000"/>
                  </a:prstClr>
                </a:solidFill>
              </a:rPr>
              <a:pPr/>
              <a:t>4/22/2020</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7A22FCFA-CE1A-4EFE-9330-4CBA89A24E9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411969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86E91BE-5D99-4199-8434-00EEF6448CBB}" type="datetimeFigureOut">
              <a:rPr lang="en-US" smtClean="0">
                <a:solidFill>
                  <a:prstClr val="white">
                    <a:tint val="75000"/>
                  </a:prstClr>
                </a:solidFill>
              </a:rPr>
              <a:pPr/>
              <a:t>4/22/2020</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7A22FCFA-CE1A-4EFE-9330-4CBA89A24E9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672461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smtClean="0"/>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86E91BE-5D99-4199-8434-00EEF6448CBB}" type="datetimeFigureOut">
              <a:rPr lang="en-US" smtClean="0">
                <a:solidFill>
                  <a:prstClr val="white">
                    <a:tint val="75000"/>
                  </a:prstClr>
                </a:solidFill>
              </a:rPr>
              <a:pPr/>
              <a:t>4/22/2020</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7A22FCFA-CE1A-4EFE-9330-4CBA89A24E9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9913023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86E91BE-5D99-4199-8434-00EEF6448CBB}" type="datetimeFigureOut">
              <a:rPr lang="en-US" smtClean="0">
                <a:solidFill>
                  <a:prstClr val="white">
                    <a:tint val="75000"/>
                  </a:prstClr>
                </a:solidFill>
              </a:rPr>
              <a:pPr/>
              <a:t>4/22/2020</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7A22FCFA-CE1A-4EFE-9330-4CBA89A24E9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267784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86E91BE-5D99-4199-8434-00EEF6448CBB}" type="datetimeFigureOut">
              <a:rPr lang="en-US" smtClean="0">
                <a:solidFill>
                  <a:prstClr val="white">
                    <a:tint val="75000"/>
                  </a:prstClr>
                </a:solidFill>
              </a:rPr>
              <a:pPr/>
              <a:t>4/22/2020</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7A22FCFA-CE1A-4EFE-9330-4CBA89A24E9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3745499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86E91BE-5D99-4199-8434-00EEF6448CBB}" type="datetimeFigureOut">
              <a:rPr lang="en-US" smtClean="0">
                <a:solidFill>
                  <a:prstClr val="white">
                    <a:tint val="75000"/>
                  </a:prstClr>
                </a:solidFill>
              </a:rPr>
              <a:pPr/>
              <a:t>4/22/2020</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7A22FCFA-CE1A-4EFE-9330-4CBA89A24E9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336755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6E91BE-5D99-4199-8434-00EEF6448CBB}" type="datetimeFigureOut">
              <a:rPr lang="en-US" smtClean="0">
                <a:solidFill>
                  <a:prstClr val="white">
                    <a:tint val="75000"/>
                  </a:prstClr>
                </a:solidFill>
              </a:rPr>
              <a:pPr/>
              <a:t>4/22/2020</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7A22FCFA-CE1A-4EFE-9330-4CBA89A24E9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3318438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smtClean="0"/>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6E91BE-5D99-4199-8434-00EEF6448CBB}" type="datetimeFigureOut">
              <a:rPr lang="en-US" smtClean="0">
                <a:solidFill>
                  <a:prstClr val="white">
                    <a:tint val="75000"/>
                  </a:prstClr>
                </a:solidFill>
              </a:rPr>
              <a:pPr/>
              <a:t>4/22/2020</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7A22FCFA-CE1A-4EFE-9330-4CBA89A24E9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666042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6E91BE-5D99-4199-8434-00EEF6448CBB}" type="datetimeFigureOut">
              <a:rPr lang="en-US" smtClean="0">
                <a:solidFill>
                  <a:prstClr val="white">
                    <a:tint val="75000"/>
                  </a:prstClr>
                </a:solidFill>
              </a:rPr>
              <a:pPr/>
              <a:t>4/22/2020</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7A22FCFA-CE1A-4EFE-9330-4CBA89A24E9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8181951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586E91BE-5D99-4199-8434-00EEF6448CBB}" type="datetimeFigureOut">
              <a:rPr lang="en-US" smtClean="0">
                <a:solidFill>
                  <a:prstClr val="white">
                    <a:tint val="75000"/>
                  </a:prstClr>
                </a:solidFill>
              </a:rPr>
              <a:pPr/>
              <a:t>4/22/2020</a:t>
            </a:fld>
            <a:endParaRPr lang="en-US">
              <a:solidFill>
                <a:prstClr val="white">
                  <a:tint val="75000"/>
                </a:prstClr>
              </a:solidFill>
            </a:endParaRPr>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7A22FCFA-CE1A-4EFE-9330-4CBA89A24E9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50228947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14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1.wdp"/></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8.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slide" Target="slide93.xml"/><Relationship Id="rId13" Type="http://schemas.openxmlformats.org/officeDocument/2006/relationships/slide" Target="slide196.xml"/><Relationship Id="rId3" Type="http://schemas.openxmlformats.org/officeDocument/2006/relationships/slide" Target="slide28.xml"/><Relationship Id="rId7" Type="http://schemas.openxmlformats.org/officeDocument/2006/relationships/slide" Target="slide74.xml"/><Relationship Id="rId12" Type="http://schemas.openxmlformats.org/officeDocument/2006/relationships/slide" Target="slide181.xml"/><Relationship Id="rId2" Type="http://schemas.openxmlformats.org/officeDocument/2006/relationships/slide" Target="slide7.xml"/><Relationship Id="rId1" Type="http://schemas.openxmlformats.org/officeDocument/2006/relationships/slideLayout" Target="../slideLayouts/slideLayout7.xml"/><Relationship Id="rId6" Type="http://schemas.openxmlformats.org/officeDocument/2006/relationships/slide" Target="slide67.xml"/><Relationship Id="rId11" Type="http://schemas.openxmlformats.org/officeDocument/2006/relationships/slide" Target="slide165.xml"/><Relationship Id="rId5" Type="http://schemas.openxmlformats.org/officeDocument/2006/relationships/slide" Target="slide50.xml"/><Relationship Id="rId15" Type="http://schemas.openxmlformats.org/officeDocument/2006/relationships/slide" Target="slide234.xml"/><Relationship Id="rId10" Type="http://schemas.openxmlformats.org/officeDocument/2006/relationships/slide" Target="slide130.xml"/><Relationship Id="rId4" Type="http://schemas.openxmlformats.org/officeDocument/2006/relationships/slide" Target="slide42.xml"/><Relationship Id="rId9" Type="http://schemas.openxmlformats.org/officeDocument/2006/relationships/slide" Target="slide104.xml"/><Relationship Id="rId14" Type="http://schemas.openxmlformats.org/officeDocument/2006/relationships/slide" Target="slide221.xml"/></Relationships>
</file>

<file path=ppt/slides/_rels/slide6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704288" y="797898"/>
            <a:ext cx="9001462" cy="2387600"/>
          </a:xfrm>
        </p:spPr>
        <p:txBody>
          <a:bodyPr/>
          <a:lstStyle/>
          <a:p>
            <a:r>
              <a:rPr lang="en-US" dirty="0" err="1" smtClean="0">
                <a:solidFill>
                  <a:srgbClr val="6699FF"/>
                </a:solidFill>
              </a:rPr>
              <a:t>Obs</a:t>
            </a:r>
            <a:r>
              <a:rPr lang="en-US" dirty="0" smtClean="0">
                <a:solidFill>
                  <a:srgbClr val="6699FF"/>
                </a:solidFill>
              </a:rPr>
              <a:t> &amp; </a:t>
            </a:r>
            <a:r>
              <a:rPr lang="en-US" dirty="0" err="1" smtClean="0">
                <a:solidFill>
                  <a:srgbClr val="6699FF"/>
                </a:solidFill>
              </a:rPr>
              <a:t>Gyni</a:t>
            </a:r>
            <a:r>
              <a:rPr lang="en-US" dirty="0" smtClean="0">
                <a:solidFill>
                  <a:srgbClr val="6699FF"/>
                </a:solidFill>
              </a:rPr>
              <a:t> online discussions</a:t>
            </a:r>
            <a:endParaRPr lang="en-US" dirty="0">
              <a:solidFill>
                <a:srgbClr val="6699FF"/>
              </a:solidFill>
            </a:endParaRPr>
          </a:p>
        </p:txBody>
      </p:sp>
    </p:spTree>
    <p:extLst>
      <p:ext uri="{BB962C8B-B14F-4D97-AF65-F5344CB8AC3E}">
        <p14:creationId xmlns:p14="http://schemas.microsoft.com/office/powerpoint/2010/main" val="3866987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3795" y="504967"/>
            <a:ext cx="10353762" cy="4126174"/>
          </a:xfrm>
        </p:spPr>
        <p:txBody>
          <a:bodyPr>
            <a:noAutofit/>
          </a:bodyPr>
          <a:lstStyle/>
          <a:p>
            <a:pPr algn="ctr"/>
            <a:r>
              <a:rPr lang="en-US" sz="2800" dirty="0" smtClean="0"/>
              <a:t>Question one : early vaginal bleeding </a:t>
            </a:r>
          </a:p>
          <a:p>
            <a:pPr algn="ctr"/>
            <a:r>
              <a:rPr lang="en-US" sz="2800" dirty="0" smtClean="0"/>
              <a:t>Question two : NOOOO , no enough information </a:t>
            </a:r>
          </a:p>
          <a:p>
            <a:pPr algn="ctr"/>
            <a:r>
              <a:rPr lang="en-US" sz="2800" dirty="0" smtClean="0"/>
              <a:t>Question three :</a:t>
            </a:r>
          </a:p>
          <a:p>
            <a:pPr marL="0" indent="0" algn="ctr">
              <a:buNone/>
            </a:pPr>
            <a:r>
              <a:rPr lang="en-US" sz="2800" dirty="0" smtClean="0"/>
              <a:t>-miscarriage (early pregnancy loss)</a:t>
            </a:r>
          </a:p>
          <a:p>
            <a:pPr marL="0" indent="0" algn="ctr">
              <a:buNone/>
            </a:pPr>
            <a:r>
              <a:rPr lang="en-US" sz="2800" dirty="0" smtClean="0"/>
              <a:t>-ectopic pregnancy </a:t>
            </a:r>
          </a:p>
          <a:p>
            <a:pPr marL="0" indent="0" algn="ctr">
              <a:buNone/>
            </a:pPr>
            <a:r>
              <a:rPr lang="en-US" sz="2800" dirty="0" smtClean="0"/>
              <a:t>-molar pregnancy </a:t>
            </a:r>
          </a:p>
          <a:p>
            <a:pPr algn="ctr">
              <a:buFontTx/>
              <a:buChar char="-"/>
            </a:pPr>
            <a:r>
              <a:rPr lang="en-US" sz="2800" dirty="0" smtClean="0"/>
              <a:t>Local causes:</a:t>
            </a:r>
          </a:p>
          <a:p>
            <a:pPr marL="0" indent="0" algn="ctr">
              <a:buNone/>
            </a:pPr>
            <a:r>
              <a:rPr lang="en-US" sz="2800" dirty="0" smtClean="0"/>
              <a:t>In vagina (laceration , </a:t>
            </a:r>
            <a:r>
              <a:rPr lang="en-US" sz="2800" dirty="0" err="1" smtClean="0"/>
              <a:t>infection,warts</a:t>
            </a:r>
            <a:r>
              <a:rPr lang="en-US" sz="2800" dirty="0" smtClean="0"/>
              <a:t> ,cancer )</a:t>
            </a:r>
          </a:p>
          <a:p>
            <a:pPr marL="0" indent="0" algn="ctr">
              <a:buNone/>
            </a:pPr>
            <a:r>
              <a:rPr lang="en-US" sz="2800" dirty="0" smtClean="0"/>
              <a:t>In cervix (polyp , infection ,</a:t>
            </a:r>
            <a:r>
              <a:rPr lang="en-US" sz="2800" dirty="0" err="1" smtClean="0"/>
              <a:t>ectropion</a:t>
            </a:r>
            <a:r>
              <a:rPr lang="en-US" sz="2800" dirty="0" smtClean="0"/>
              <a:t> ,cancer )</a:t>
            </a:r>
          </a:p>
          <a:p>
            <a:pPr marL="0" indent="0" algn="ctr">
              <a:buNone/>
            </a:pPr>
            <a:r>
              <a:rPr lang="en-US" sz="2800" dirty="0" smtClean="0"/>
              <a:t>Fibroid </a:t>
            </a:r>
          </a:p>
        </p:txBody>
      </p:sp>
    </p:spTree>
    <p:extLst>
      <p:ext uri="{BB962C8B-B14F-4D97-AF65-F5344CB8AC3E}">
        <p14:creationId xmlns:p14="http://schemas.microsoft.com/office/powerpoint/2010/main" val="145679260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B582F92-FE44-4F48-8BA4-CC519F5FCBDB}"/>
              </a:ext>
            </a:extLst>
          </p:cNvPr>
          <p:cNvSpPr>
            <a:spLocks noGrp="1"/>
          </p:cNvSpPr>
          <p:nvPr>
            <p:ph type="title"/>
          </p:nvPr>
        </p:nvSpPr>
        <p:spPr/>
        <p:txBody>
          <a:bodyPr/>
          <a:lstStyle/>
          <a:p>
            <a:r>
              <a:rPr lang="af-ZA" dirty="0" smtClean="0"/>
              <a:t>What is the management of eclampsia ?</a:t>
            </a:r>
            <a:endParaRPr lang="en-US" dirty="0"/>
          </a:p>
        </p:txBody>
      </p:sp>
      <p:pic>
        <p:nvPicPr>
          <p:cNvPr id="4" name="Picture 4">
            <a:extLst>
              <a:ext uri="{FF2B5EF4-FFF2-40B4-BE49-F238E27FC236}">
                <a16:creationId xmlns="" xmlns:a16="http://schemas.microsoft.com/office/drawing/2014/main" id="{8725C8DF-F587-0B4E-8BD9-EFF3DB749A5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19259" y="2379827"/>
            <a:ext cx="7742831" cy="43553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37157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536B888-3416-B745-9490-B1D68A1792FC}"/>
              </a:ext>
            </a:extLst>
          </p:cNvPr>
          <p:cNvSpPr>
            <a:spLocks noGrp="1"/>
          </p:cNvSpPr>
          <p:nvPr>
            <p:ph type="title"/>
          </p:nvPr>
        </p:nvSpPr>
        <p:spPr/>
        <p:txBody>
          <a:bodyPr/>
          <a:lstStyle/>
          <a:p>
            <a:r>
              <a:rPr lang="af-ZA" dirty="0" smtClean="0"/>
              <a:t>What are the side effects of MGSO4 ?</a:t>
            </a:r>
            <a:endParaRPr lang="en-US" dirty="0"/>
          </a:p>
        </p:txBody>
      </p:sp>
      <p:pic>
        <p:nvPicPr>
          <p:cNvPr id="4" name="Picture 4">
            <a:extLst>
              <a:ext uri="{FF2B5EF4-FFF2-40B4-BE49-F238E27FC236}">
                <a16:creationId xmlns="" xmlns:a16="http://schemas.microsoft.com/office/drawing/2014/main" id="{DDB3B06C-AC66-364B-828C-33D93F37E2D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84144" y="2444655"/>
            <a:ext cx="6923963" cy="38947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33695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 xmlns:a16="http://schemas.microsoft.com/office/drawing/2014/main" id="{2A4C80D7-1726-354A-B722-185608C2071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97791" y="1398545"/>
            <a:ext cx="6596418" cy="37125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2062818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4869DA1-90A5-0442-B15C-C1C31BBE5D39}"/>
              </a:ext>
            </a:extLst>
          </p:cNvPr>
          <p:cNvSpPr>
            <a:spLocks noGrp="1"/>
          </p:cNvSpPr>
          <p:nvPr>
            <p:ph type="title"/>
          </p:nvPr>
        </p:nvSpPr>
        <p:spPr>
          <a:xfrm>
            <a:off x="913795" y="609600"/>
            <a:ext cx="10836927" cy="1326321"/>
          </a:xfrm>
        </p:spPr>
        <p:txBody>
          <a:bodyPr/>
          <a:lstStyle/>
          <a:p>
            <a:r>
              <a:rPr lang="af-ZA" dirty="0" smtClean="0"/>
              <a:t>How we delevir preeclampsic patient ?</a:t>
            </a:r>
            <a:endParaRPr lang="en-US" dirty="0"/>
          </a:p>
        </p:txBody>
      </p:sp>
      <p:pic>
        <p:nvPicPr>
          <p:cNvPr id="4" name="Picture 4">
            <a:extLst>
              <a:ext uri="{FF2B5EF4-FFF2-40B4-BE49-F238E27FC236}">
                <a16:creationId xmlns="" xmlns:a16="http://schemas.microsoft.com/office/drawing/2014/main" id="{95675D3F-DA19-9049-AD00-61D96FB5209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48014" y="2110117"/>
            <a:ext cx="4929455" cy="37652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 xmlns:a16="http://schemas.microsoft.com/office/drawing/2014/main" id="{CBE75E3A-4D9E-5C4F-9128-E498E4B11A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3505" y="2110117"/>
            <a:ext cx="5176881" cy="37104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64339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5400" dirty="0" smtClean="0"/>
              <a:t>Medical Problems in Pregnancy</a:t>
            </a:r>
            <a:br>
              <a:rPr lang="en-US" sz="5400" dirty="0" smtClean="0"/>
            </a:br>
            <a:r>
              <a:rPr lang="en-US" sz="5400" dirty="0" smtClean="0"/>
              <a:t>- Cases Discussion</a:t>
            </a:r>
            <a:endParaRPr lang="ar-JO" sz="5400" dirty="0"/>
          </a:p>
        </p:txBody>
      </p:sp>
      <p:sp>
        <p:nvSpPr>
          <p:cNvPr id="3" name="Subtitle 2"/>
          <p:cNvSpPr>
            <a:spLocks noGrp="1"/>
          </p:cNvSpPr>
          <p:nvPr>
            <p:ph type="subTitle" idx="1"/>
          </p:nvPr>
        </p:nvSpPr>
        <p:spPr/>
        <p:txBody>
          <a:bodyPr>
            <a:normAutofit lnSpcReduction="10000"/>
          </a:bodyPr>
          <a:lstStyle/>
          <a:p>
            <a:r>
              <a:rPr lang="en-US" dirty="0" smtClean="0"/>
              <a:t>Dr.Seham Abu </a:t>
            </a:r>
            <a:r>
              <a:rPr lang="en-US" dirty="0" err="1" smtClean="0"/>
              <a:t>freijeh</a:t>
            </a:r>
            <a:endParaRPr lang="ar-JO" dirty="0" smtClean="0"/>
          </a:p>
          <a:p>
            <a:r>
              <a:rPr lang="en-US" dirty="0"/>
              <a:t>Done by: </a:t>
            </a:r>
            <a:r>
              <a:rPr lang="en-US" dirty="0" err="1"/>
              <a:t>Bara'a</a:t>
            </a:r>
            <a:r>
              <a:rPr lang="en-US" dirty="0"/>
              <a:t> </a:t>
            </a:r>
            <a:r>
              <a:rPr lang="en-US" dirty="0" err="1"/>
              <a:t>Rashaydeh</a:t>
            </a:r>
            <a:endParaRPr lang="en-US" dirty="0"/>
          </a:p>
          <a:p>
            <a:r>
              <a:rPr lang="en-US" dirty="0"/>
              <a:t>                </a:t>
            </a:r>
            <a:r>
              <a:rPr lang="en-US" dirty="0" err="1"/>
              <a:t>Ala’a</a:t>
            </a:r>
            <a:r>
              <a:rPr lang="en-US" dirty="0"/>
              <a:t> </a:t>
            </a:r>
            <a:r>
              <a:rPr lang="en-US" dirty="0" err="1"/>
              <a:t>Dmour</a:t>
            </a:r>
            <a:endParaRPr lang="ar-JO" dirty="0"/>
          </a:p>
          <a:p>
            <a:endParaRPr lang="ar-JO" dirty="0" smtClean="0"/>
          </a:p>
          <a:p>
            <a:endParaRPr lang="en-US" dirty="0" smtClean="0"/>
          </a:p>
        </p:txBody>
      </p:sp>
    </p:spTree>
    <p:extLst>
      <p:ext uri="{BB962C8B-B14F-4D97-AF65-F5344CB8AC3E}">
        <p14:creationId xmlns:p14="http://schemas.microsoft.com/office/powerpoint/2010/main" val="28286779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86752" y="4819387"/>
            <a:ext cx="6096000" cy="923330"/>
          </a:xfrm>
          <a:prstGeom prst="rect">
            <a:avLst/>
          </a:prstGeom>
        </p:spPr>
        <p:txBody>
          <a:bodyPr>
            <a:spAutoFit/>
          </a:bodyPr>
          <a:lstStyle/>
          <a:p>
            <a:pPr algn="ctr" rtl="0">
              <a:buFont typeface="Wingdings" panose="05000000000000000000" pitchFamily="2" charset="2"/>
              <a:buChar char="§"/>
            </a:pPr>
            <a:r>
              <a:rPr lang="en-US" b="1" dirty="0">
                <a:solidFill>
                  <a:schemeClr val="accent6">
                    <a:lumMod val="60000"/>
                    <a:lumOff val="40000"/>
                  </a:schemeClr>
                </a:solidFill>
              </a:rPr>
              <a:t>What relevant points in her history you should ask her about?</a:t>
            </a:r>
          </a:p>
          <a:p>
            <a:pPr algn="ctr" rtl="0">
              <a:buFont typeface="Wingdings" panose="05000000000000000000" pitchFamily="2" charset="2"/>
              <a:buChar char="§"/>
            </a:pPr>
            <a:r>
              <a:rPr lang="en-US" b="1" dirty="0" smtClean="0">
                <a:solidFill>
                  <a:schemeClr val="accent6">
                    <a:lumMod val="60000"/>
                    <a:lumOff val="40000"/>
                  </a:schemeClr>
                </a:solidFill>
              </a:rPr>
              <a:t>How </a:t>
            </a:r>
            <a:r>
              <a:rPr lang="en-US" b="1" dirty="0">
                <a:solidFill>
                  <a:schemeClr val="accent6">
                    <a:lumMod val="60000"/>
                    <a:lumOff val="40000"/>
                  </a:schemeClr>
                </a:solidFill>
              </a:rPr>
              <a:t>should her pregnancy be managed?</a:t>
            </a:r>
            <a:endParaRPr lang="ar-JO" b="1" dirty="0">
              <a:solidFill>
                <a:schemeClr val="accent6">
                  <a:lumMod val="60000"/>
                  <a:lumOff val="40000"/>
                </a:schemeClr>
              </a:solidFill>
            </a:endParaRPr>
          </a:p>
        </p:txBody>
      </p:sp>
      <p:sp>
        <p:nvSpPr>
          <p:cNvPr id="5" name="Rounded Rectangle 4"/>
          <p:cNvSpPr/>
          <p:nvPr/>
        </p:nvSpPr>
        <p:spPr>
          <a:xfrm>
            <a:off x="3309582" y="982640"/>
            <a:ext cx="5850340" cy="341194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rtl="0"/>
            <a:r>
              <a:rPr lang="en-US" sz="2400" dirty="0" err="1" smtClean="0"/>
              <a:t>Ca</a:t>
            </a:r>
            <a:r>
              <a:rPr lang="af-ZA" sz="2400" dirty="0" smtClean="0"/>
              <a:t>se 1 </a:t>
            </a:r>
          </a:p>
          <a:p>
            <a:pPr algn="ctr" rtl="0"/>
            <a:r>
              <a:rPr lang="en-US" sz="2400" dirty="0" smtClean="0"/>
              <a:t>A </a:t>
            </a:r>
            <a:r>
              <a:rPr lang="en-US" sz="2400" dirty="0"/>
              <a:t>20 year old woman is referred for preconception clinic. She has a history of </a:t>
            </a:r>
            <a:r>
              <a:rPr lang="en-US" sz="2800" i="1" dirty="0">
                <a:solidFill>
                  <a:schemeClr val="accent6">
                    <a:lumMod val="75000"/>
                  </a:schemeClr>
                </a:solidFill>
              </a:rPr>
              <a:t>epilepsy</a:t>
            </a:r>
            <a:r>
              <a:rPr lang="en-US" sz="2800" dirty="0">
                <a:solidFill>
                  <a:schemeClr val="accent6">
                    <a:lumMod val="75000"/>
                  </a:schemeClr>
                </a:solidFill>
              </a:rPr>
              <a:t> </a:t>
            </a:r>
            <a:r>
              <a:rPr lang="en-US" sz="2400" dirty="0"/>
              <a:t>and is planning for pregnancy.</a:t>
            </a:r>
            <a:endParaRPr lang="ar-JO" sz="2400" dirty="0"/>
          </a:p>
        </p:txBody>
      </p:sp>
    </p:spTree>
    <p:extLst>
      <p:ext uri="{BB962C8B-B14F-4D97-AF65-F5344CB8AC3E}">
        <p14:creationId xmlns:p14="http://schemas.microsoft.com/office/powerpoint/2010/main" val="109532389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rtl="0"/>
            <a:r>
              <a:rPr lang="en-US" dirty="0" smtClean="0">
                <a:solidFill>
                  <a:schemeClr val="accent6">
                    <a:lumMod val="60000"/>
                    <a:lumOff val="40000"/>
                  </a:schemeClr>
                </a:solidFill>
              </a:rPr>
              <a:t>What relevant points in her history you should ask her about?</a:t>
            </a:r>
            <a:endParaRPr lang="ar-JO" dirty="0">
              <a:solidFill>
                <a:schemeClr val="accent6">
                  <a:lumMod val="60000"/>
                  <a:lumOff val="40000"/>
                </a:schemeClr>
              </a:solidFill>
            </a:endParaRPr>
          </a:p>
        </p:txBody>
      </p:sp>
      <p:sp>
        <p:nvSpPr>
          <p:cNvPr id="3" name="Content Placeholder 2"/>
          <p:cNvSpPr>
            <a:spLocks noGrp="1"/>
          </p:cNvSpPr>
          <p:nvPr>
            <p:ph idx="1"/>
          </p:nvPr>
        </p:nvSpPr>
        <p:spPr>
          <a:xfrm>
            <a:off x="1083632" y="1935921"/>
            <a:ext cx="10557908" cy="4440425"/>
          </a:xfrm>
        </p:spPr>
        <p:txBody>
          <a:bodyPr>
            <a:noAutofit/>
          </a:bodyPr>
          <a:lstStyle/>
          <a:p>
            <a:pPr marL="514350" indent="-514350" algn="l" rtl="0">
              <a:buFont typeface="+mj-lt"/>
              <a:buAutoNum type="arabicPeriod"/>
            </a:pPr>
            <a:r>
              <a:rPr lang="en-US" sz="1800" b="1" dirty="0" smtClean="0"/>
              <a:t>Detailed history about her condition </a:t>
            </a:r>
            <a:r>
              <a:rPr lang="en-US" sz="1800" b="1" dirty="0" smtClean="0">
                <a:solidFill>
                  <a:srgbClr val="C00000"/>
                </a:solidFill>
              </a:rPr>
              <a:t>-The more severe the disorder, the more likely it will worsen during pregnancy</a:t>
            </a:r>
            <a:r>
              <a:rPr lang="en-US" sz="1800" b="1" dirty="0" smtClean="0">
                <a:solidFill>
                  <a:srgbClr val="FF0000"/>
                </a:solidFill>
              </a:rPr>
              <a:t>-</a:t>
            </a:r>
            <a:r>
              <a:rPr lang="en-US" sz="1800" b="1" dirty="0" smtClean="0"/>
              <a:t> :</a:t>
            </a:r>
          </a:p>
          <a:p>
            <a:pPr algn="l" rtl="0">
              <a:buFont typeface="Wingdings" panose="05000000000000000000" pitchFamily="2" charset="2"/>
              <a:buChar char="§"/>
            </a:pPr>
            <a:r>
              <a:rPr lang="en-US" sz="1800" b="1" dirty="0" smtClean="0"/>
              <a:t>Duration</a:t>
            </a:r>
          </a:p>
          <a:p>
            <a:pPr algn="l" rtl="0">
              <a:buFont typeface="Wingdings" panose="05000000000000000000" pitchFamily="2" charset="2"/>
              <a:buChar char="§"/>
            </a:pPr>
            <a:r>
              <a:rPr lang="en-US" sz="1800" b="1" dirty="0" smtClean="0"/>
              <a:t>Frequency of seizures</a:t>
            </a:r>
          </a:p>
          <a:p>
            <a:pPr algn="l" rtl="0">
              <a:buFont typeface="Wingdings" panose="05000000000000000000" pitchFamily="2" charset="2"/>
              <a:buChar char="§"/>
            </a:pPr>
            <a:r>
              <a:rPr lang="en-US" sz="1800" b="1" dirty="0" smtClean="0"/>
              <a:t>Type of seizures</a:t>
            </a:r>
          </a:p>
          <a:p>
            <a:pPr algn="l" rtl="0">
              <a:buFont typeface="Wingdings" panose="05000000000000000000" pitchFamily="2" charset="2"/>
              <a:buChar char="§"/>
            </a:pPr>
            <a:r>
              <a:rPr lang="en-US" sz="1800" b="1" dirty="0" smtClean="0"/>
              <a:t>Control and fit-free interval</a:t>
            </a:r>
          </a:p>
          <a:p>
            <a:pPr algn="l" rtl="0">
              <a:buFont typeface="Wingdings" panose="05000000000000000000" pitchFamily="2" charset="2"/>
              <a:buChar char="§"/>
            </a:pPr>
            <a:r>
              <a:rPr lang="en-US" sz="1800" b="1" dirty="0" smtClean="0"/>
              <a:t>Type and dose of medications she's on. –some meds are teratogenic, also Seizure medication clearance may will increase resulting in lower blood levels so she will need a higher dose to control seizures - </a:t>
            </a:r>
          </a:p>
          <a:p>
            <a:pPr marL="0" indent="0" algn="l" rtl="0">
              <a:buNone/>
            </a:pPr>
            <a:r>
              <a:rPr lang="en-US" sz="1800" b="1" dirty="0" smtClean="0"/>
              <a:t> </a:t>
            </a:r>
            <a:r>
              <a:rPr lang="en-US" sz="1800" b="1" dirty="0" smtClean="0">
                <a:solidFill>
                  <a:schemeClr val="accent1"/>
                </a:solidFill>
              </a:rPr>
              <a:t>2.  </a:t>
            </a:r>
            <a:r>
              <a:rPr lang="en-US" sz="1800" b="1" dirty="0" smtClean="0"/>
              <a:t>Obstetric history (detailed)</a:t>
            </a:r>
          </a:p>
          <a:p>
            <a:pPr marL="0" indent="0" algn="l" rtl="0">
              <a:buNone/>
            </a:pPr>
            <a:r>
              <a:rPr lang="en-US" sz="1800" b="1" dirty="0" smtClean="0"/>
              <a:t>Epilepsy in pervious pregnancy, miscarriage, outcome(any </a:t>
            </a:r>
            <a:r>
              <a:rPr lang="en-US" sz="1800" dirty="0" smtClean="0">
                <a:solidFill>
                  <a:schemeClr val="tx1"/>
                </a:solidFill>
              </a:rPr>
              <a:t>abnormality</a:t>
            </a:r>
            <a:r>
              <a:rPr lang="en-US" sz="1800" b="1" dirty="0" smtClean="0"/>
              <a:t>)</a:t>
            </a:r>
            <a:endParaRPr lang="ar-JO" sz="1800" b="1" dirty="0"/>
          </a:p>
        </p:txBody>
      </p:sp>
    </p:spTree>
    <p:extLst>
      <p:ext uri="{BB962C8B-B14F-4D97-AF65-F5344CB8AC3E}">
        <p14:creationId xmlns:p14="http://schemas.microsoft.com/office/powerpoint/2010/main" val="59563608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rtl="0"/>
            <a:r>
              <a:rPr lang="en-US" dirty="0" smtClean="0">
                <a:solidFill>
                  <a:schemeClr val="accent6">
                    <a:lumMod val="60000"/>
                    <a:lumOff val="40000"/>
                  </a:schemeClr>
                </a:solidFill>
              </a:rPr>
              <a:t>How should her pregnancy be managed?</a:t>
            </a:r>
            <a:br>
              <a:rPr lang="en-US" dirty="0" smtClean="0">
                <a:solidFill>
                  <a:schemeClr val="accent6">
                    <a:lumMod val="60000"/>
                    <a:lumOff val="40000"/>
                  </a:schemeClr>
                </a:solidFill>
              </a:rPr>
            </a:br>
            <a:endParaRPr lang="ar-JO" dirty="0">
              <a:solidFill>
                <a:schemeClr val="accent6">
                  <a:lumMod val="60000"/>
                  <a:lumOff val="40000"/>
                </a:schemeClr>
              </a:solidFill>
            </a:endParaRPr>
          </a:p>
        </p:txBody>
      </p:sp>
      <p:sp>
        <p:nvSpPr>
          <p:cNvPr id="3" name="Content Placeholder 2"/>
          <p:cNvSpPr>
            <a:spLocks noGrp="1"/>
          </p:cNvSpPr>
          <p:nvPr>
            <p:ph idx="1"/>
          </p:nvPr>
        </p:nvSpPr>
        <p:spPr>
          <a:xfrm>
            <a:off x="1097279" y="1845734"/>
            <a:ext cx="10748977" cy="4650600"/>
          </a:xfrm>
        </p:spPr>
        <p:txBody>
          <a:bodyPr>
            <a:normAutofit fontScale="85000" lnSpcReduction="10000"/>
          </a:bodyPr>
          <a:lstStyle/>
          <a:p>
            <a:pPr algn="l" rtl="0">
              <a:buFont typeface="Wingdings" panose="05000000000000000000" pitchFamily="2" charset="2"/>
              <a:buChar char="§"/>
            </a:pPr>
            <a:r>
              <a:rPr lang="en-US" b="1" dirty="0" smtClean="0"/>
              <a:t>She should be managed in a </a:t>
            </a:r>
            <a:r>
              <a:rPr lang="en-US" b="1" dirty="0" smtClean="0">
                <a:solidFill>
                  <a:srgbClr val="C00000"/>
                </a:solidFill>
              </a:rPr>
              <a:t>neurology and/or obstetric clinic</a:t>
            </a:r>
            <a:r>
              <a:rPr lang="en-US" b="1" dirty="0" smtClean="0"/>
              <a:t>.</a:t>
            </a:r>
          </a:p>
          <a:p>
            <a:pPr algn="l" rtl="0">
              <a:buFont typeface="Wingdings" panose="05000000000000000000" pitchFamily="2" charset="2"/>
              <a:buChar char="§"/>
            </a:pPr>
            <a:r>
              <a:rPr lang="en-US" b="1" dirty="0" smtClean="0"/>
              <a:t>Achieve </a:t>
            </a:r>
            <a:r>
              <a:rPr lang="en-US" b="1" dirty="0" smtClean="0">
                <a:solidFill>
                  <a:srgbClr val="C00000"/>
                </a:solidFill>
              </a:rPr>
              <a:t>adequate seizure control </a:t>
            </a:r>
            <a:r>
              <a:rPr lang="en-US" b="1" dirty="0" smtClean="0"/>
              <a:t>with a </a:t>
            </a:r>
            <a:r>
              <a:rPr lang="en-US" b="1" dirty="0" smtClean="0">
                <a:solidFill>
                  <a:srgbClr val="C00000"/>
                </a:solidFill>
              </a:rPr>
              <a:t>minimal dose </a:t>
            </a:r>
            <a:r>
              <a:rPr lang="en-US" b="1" dirty="0" smtClean="0"/>
              <a:t>of antiepileptic medication.</a:t>
            </a:r>
          </a:p>
          <a:p>
            <a:pPr algn="l" rtl="0">
              <a:buFont typeface="Wingdings" panose="05000000000000000000" pitchFamily="2" charset="2"/>
              <a:buChar char="§"/>
            </a:pPr>
            <a:r>
              <a:rPr lang="en-US" b="1" dirty="0" smtClean="0">
                <a:solidFill>
                  <a:srgbClr val="C00000"/>
                </a:solidFill>
              </a:rPr>
              <a:t>Folic acid supplementation 5mg</a:t>
            </a:r>
            <a:r>
              <a:rPr lang="en-US" b="1" dirty="0" smtClean="0"/>
              <a:t> (preconception and during embryogenesis , at least for the first 3 months) </a:t>
            </a:r>
          </a:p>
          <a:p>
            <a:pPr algn="l" rtl="0">
              <a:buFont typeface="Wingdings" panose="05000000000000000000" pitchFamily="2" charset="2"/>
              <a:buChar char="§"/>
            </a:pPr>
            <a:r>
              <a:rPr lang="en-US" b="1" dirty="0" smtClean="0"/>
              <a:t>An early pregnancy scan and nuchal screening (n the first trimester) </a:t>
            </a:r>
          </a:p>
          <a:p>
            <a:pPr algn="l" rtl="0">
              <a:buFont typeface="Wingdings" panose="05000000000000000000" pitchFamily="2" charset="2"/>
              <a:buChar char="§"/>
            </a:pPr>
            <a:r>
              <a:rPr lang="en-US" b="1" dirty="0" smtClean="0">
                <a:solidFill>
                  <a:srgbClr val="C00000"/>
                </a:solidFill>
              </a:rPr>
              <a:t>Detailed anomaly scan</a:t>
            </a:r>
            <a:r>
              <a:rPr lang="en-US" b="1" dirty="0" smtClean="0"/>
              <a:t> to rule out major structural abnormalities (between 18-22 weeks) </a:t>
            </a:r>
          </a:p>
          <a:p>
            <a:pPr algn="l" rtl="0">
              <a:buFont typeface="Wingdings" panose="05000000000000000000" pitchFamily="2" charset="2"/>
              <a:buChar char="§"/>
            </a:pPr>
            <a:r>
              <a:rPr lang="en-US" b="1" dirty="0" smtClean="0"/>
              <a:t>In labor: </a:t>
            </a:r>
          </a:p>
          <a:p>
            <a:pPr algn="l" rtl="0">
              <a:buFont typeface="Wingdings" panose="05000000000000000000" pitchFamily="2" charset="2"/>
              <a:buChar char="ü"/>
            </a:pPr>
            <a:r>
              <a:rPr lang="en-US" b="1" dirty="0" smtClean="0"/>
              <a:t> early epidural anesthesia + mouth piece to protect the airways during delivery</a:t>
            </a:r>
            <a:endParaRPr lang="ar-JO" b="1" dirty="0" smtClean="0"/>
          </a:p>
          <a:p>
            <a:pPr algn="l" rtl="0">
              <a:buFont typeface="Wingdings" panose="05000000000000000000" pitchFamily="2" charset="2"/>
              <a:buChar char="ü"/>
            </a:pPr>
            <a:r>
              <a:rPr lang="en-US" b="1" dirty="0" smtClean="0">
                <a:solidFill>
                  <a:srgbClr val="C00000"/>
                </a:solidFill>
              </a:rPr>
              <a:t> vaginal delivery unless there's an indication for CS. </a:t>
            </a:r>
          </a:p>
          <a:p>
            <a:pPr algn="l" rtl="0">
              <a:buFont typeface="Wingdings" panose="05000000000000000000" pitchFamily="2" charset="2"/>
              <a:buChar char="ü"/>
            </a:pPr>
            <a:r>
              <a:rPr lang="en-US" b="1" dirty="0" smtClean="0"/>
              <a:t>During puerperium encourage </a:t>
            </a:r>
            <a:r>
              <a:rPr lang="en-US" b="1" dirty="0" smtClean="0">
                <a:solidFill>
                  <a:srgbClr val="C00000"/>
                </a:solidFill>
              </a:rPr>
              <a:t>breastfeeding</a:t>
            </a:r>
            <a:r>
              <a:rPr lang="en-US" b="1" dirty="0" smtClean="0"/>
              <a:t>.</a:t>
            </a:r>
          </a:p>
          <a:p>
            <a:pPr algn="l" rtl="0">
              <a:buFont typeface="Wingdings" panose="05000000000000000000" pitchFamily="2" charset="2"/>
              <a:buChar char="§"/>
            </a:pPr>
            <a:r>
              <a:rPr lang="en-US" b="1" dirty="0" smtClean="0">
                <a:solidFill>
                  <a:srgbClr val="C00000"/>
                </a:solidFill>
              </a:rPr>
              <a:t>Safe bathing and safe driving.</a:t>
            </a:r>
            <a:endParaRPr lang="ar-JO" b="1" dirty="0">
              <a:solidFill>
                <a:srgbClr val="C00000"/>
              </a:solidFill>
            </a:endParaRPr>
          </a:p>
        </p:txBody>
      </p:sp>
    </p:spTree>
    <p:extLst>
      <p:ext uri="{BB962C8B-B14F-4D97-AF65-F5344CB8AC3E}">
        <p14:creationId xmlns:p14="http://schemas.microsoft.com/office/powerpoint/2010/main" val="85633605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content.famm3-2.fna.fbcdn.net/v/t1.15752-9/93519685_545743543042828_9122482662366248960_n.jpg?_nc_cat=101&amp;_nc_sid=b96e70&amp;_nc_eui2=AeHW7abkeM1z-I6N71OCRCj8osfpZB4bQECix-lkHhtAQNlxj3iW0WL7wdXKr4-MLylhHCbUDcNiSfs6bq8k8up8&amp;_nc_oc=AQnF-c4mdO0XW_BtOzhXX7MK1lvTL-qcjTGReq7_S48bx3ZlGol-SfkGdhVQ-By0lUE&amp;_nc_ht=scontent.famm3-2.fna&amp;oh=019789e25485a609e7c319425e96eaa1&amp;oe=5EBE05A7"/>
          <p:cNvPicPr>
            <a:picLocks noChangeAspect="1" noChangeArrowheads="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l="20231" t="21397" r="5038" b="10548"/>
          <a:stretch/>
        </p:blipFill>
        <p:spPr bwMode="auto">
          <a:xfrm>
            <a:off x="1828800" y="941697"/>
            <a:ext cx="8450238" cy="48095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14263519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ctr" rtl="0">
              <a:buFont typeface="Wingdings" panose="05000000000000000000" pitchFamily="2" charset="2"/>
              <a:buChar char="§"/>
            </a:pPr>
            <a:r>
              <a:rPr lang="en-US" sz="4400" b="1" dirty="0" smtClean="0">
                <a:solidFill>
                  <a:schemeClr val="accent5">
                    <a:lumMod val="20000"/>
                    <a:lumOff val="80000"/>
                  </a:schemeClr>
                </a:solidFill>
              </a:rPr>
              <a:t>What is the most likely diagnosis?</a:t>
            </a:r>
          </a:p>
          <a:p>
            <a:pPr algn="ctr" rtl="0">
              <a:buFont typeface="Wingdings" panose="05000000000000000000" pitchFamily="2" charset="2"/>
              <a:buChar char="§"/>
            </a:pPr>
            <a:r>
              <a:rPr lang="en-US" sz="4400" b="1" dirty="0" smtClean="0">
                <a:solidFill>
                  <a:schemeClr val="accent5">
                    <a:lumMod val="20000"/>
                    <a:lumOff val="80000"/>
                  </a:schemeClr>
                </a:solidFill>
              </a:rPr>
              <a:t>What is the best management for her </a:t>
            </a:r>
            <a:r>
              <a:rPr lang="en-US" sz="4400" b="1" dirty="0" err="1" smtClean="0">
                <a:solidFill>
                  <a:schemeClr val="accent5">
                    <a:lumMod val="20000"/>
                    <a:lumOff val="80000"/>
                  </a:schemeClr>
                </a:solidFill>
              </a:rPr>
              <a:t>condistion</a:t>
            </a:r>
            <a:r>
              <a:rPr lang="en-US" sz="4400" b="1" dirty="0" smtClean="0">
                <a:solidFill>
                  <a:schemeClr val="accent5">
                    <a:lumMod val="20000"/>
                    <a:lumOff val="80000"/>
                  </a:schemeClr>
                </a:solidFill>
              </a:rPr>
              <a:t>?</a:t>
            </a:r>
            <a:endParaRPr lang="ar-JO" sz="4400" b="1" dirty="0">
              <a:solidFill>
                <a:schemeClr val="accent5">
                  <a:lumMod val="20000"/>
                  <a:lumOff val="80000"/>
                </a:schemeClr>
              </a:solidFill>
            </a:endParaRPr>
          </a:p>
        </p:txBody>
      </p:sp>
    </p:spTree>
    <p:extLst>
      <p:ext uri="{BB962C8B-B14F-4D97-AF65-F5344CB8AC3E}">
        <p14:creationId xmlns:p14="http://schemas.microsoft.com/office/powerpoint/2010/main" val="1559250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4530"/>
            <a:ext cx="10515600" cy="1325563"/>
          </a:xfrm>
        </p:spPr>
        <p:txBody>
          <a:bodyPr/>
          <a:lstStyle/>
          <a:p>
            <a:r>
              <a:rPr lang="en-US" dirty="0" smtClean="0">
                <a:solidFill>
                  <a:schemeClr val="accent5">
                    <a:lumMod val="60000"/>
                    <a:lumOff val="40000"/>
                  </a:schemeClr>
                </a:solidFill>
              </a:rPr>
              <a:t>What is the most important points in the </a:t>
            </a:r>
            <a:r>
              <a:rPr lang="en-US" dirty="0" err="1" smtClean="0">
                <a:solidFill>
                  <a:schemeClr val="accent5">
                    <a:lumMod val="60000"/>
                    <a:lumOff val="40000"/>
                  </a:schemeClr>
                </a:solidFill>
              </a:rPr>
              <a:t>hx</a:t>
            </a:r>
            <a:r>
              <a:rPr lang="en-US" dirty="0" smtClean="0">
                <a:solidFill>
                  <a:schemeClr val="accent5">
                    <a:lumMod val="60000"/>
                    <a:lumOff val="40000"/>
                  </a:schemeClr>
                </a:solidFill>
              </a:rPr>
              <a:t> to ask about ?</a:t>
            </a:r>
            <a:endParaRPr lang="en-US" dirty="0">
              <a:solidFill>
                <a:schemeClr val="accent5">
                  <a:lumMod val="60000"/>
                  <a:lumOff val="40000"/>
                </a:schemeClr>
              </a:solidFill>
            </a:endParaRPr>
          </a:p>
        </p:txBody>
      </p:sp>
      <p:sp>
        <p:nvSpPr>
          <p:cNvPr id="3" name="Content Placeholder 2"/>
          <p:cNvSpPr>
            <a:spLocks noGrp="1"/>
          </p:cNvSpPr>
          <p:nvPr>
            <p:ph idx="1"/>
          </p:nvPr>
        </p:nvSpPr>
        <p:spPr>
          <a:xfrm>
            <a:off x="838200" y="1825625"/>
            <a:ext cx="6463352" cy="4351338"/>
          </a:xfrm>
        </p:spPr>
        <p:txBody>
          <a:bodyPr>
            <a:normAutofit/>
          </a:bodyPr>
          <a:lstStyle/>
          <a:p>
            <a:r>
              <a:rPr lang="en-US" sz="1800" dirty="0" smtClean="0"/>
              <a:t>Analysis of the bleeding ( amount , clots ,tissues )</a:t>
            </a:r>
          </a:p>
          <a:p>
            <a:r>
              <a:rPr lang="en-US" sz="1800" dirty="0" smtClean="0"/>
              <a:t>Abdominal pain analysis (for ex miscarriage is cramping pain but ectopic is sharp pain ), any pelvic pain </a:t>
            </a:r>
          </a:p>
          <a:p>
            <a:r>
              <a:rPr lang="en-US" sz="1800" dirty="0" smtClean="0"/>
              <a:t>Any vaginal discharge (PID)</a:t>
            </a:r>
          </a:p>
          <a:p>
            <a:r>
              <a:rPr lang="en-US" sz="1800" dirty="0" smtClean="0"/>
              <a:t>Provoked factors (spontaneous or post coital)</a:t>
            </a:r>
          </a:p>
          <a:p>
            <a:r>
              <a:rPr lang="en-US" sz="1800" dirty="0" smtClean="0"/>
              <a:t>Symptoms of anemia (headache palpitation dyspnea )</a:t>
            </a:r>
          </a:p>
          <a:p>
            <a:r>
              <a:rPr lang="en-US" sz="1800" dirty="0" smtClean="0"/>
              <a:t>Pregnancy symptoms and its exaggerated or normal </a:t>
            </a:r>
          </a:p>
          <a:p>
            <a:r>
              <a:rPr lang="en-US" sz="1800" dirty="0" smtClean="0"/>
              <a:t>This pregnancy is spontaneous or IVF (risk of ectopic is higher is IVF)</a:t>
            </a:r>
          </a:p>
          <a:p>
            <a:r>
              <a:rPr lang="en-US" sz="1800" dirty="0" smtClean="0"/>
              <a:t>Gynecological </a:t>
            </a:r>
            <a:r>
              <a:rPr lang="en-US" sz="1800" dirty="0" err="1" smtClean="0"/>
              <a:t>hx</a:t>
            </a:r>
            <a:r>
              <a:rPr lang="en-US" sz="1800" dirty="0" smtClean="0"/>
              <a:t> (recent pap smear for cervical cancer )</a:t>
            </a:r>
          </a:p>
          <a:p>
            <a:pPr marL="0" indent="0">
              <a:buNone/>
            </a:pPr>
            <a:endParaRPr lang="en-US" sz="1800" dirty="0" smtClean="0"/>
          </a:p>
          <a:p>
            <a:pPr marL="0" indent="0">
              <a:buNone/>
            </a:pPr>
            <a:endParaRPr lang="en-US" sz="1800" dirty="0" smtClean="0"/>
          </a:p>
        </p:txBody>
      </p:sp>
      <p:sp>
        <p:nvSpPr>
          <p:cNvPr id="5" name="Rounded Rectangle 4"/>
          <p:cNvSpPr/>
          <p:nvPr/>
        </p:nvSpPr>
        <p:spPr>
          <a:xfrm>
            <a:off x="8816453" y="2333767"/>
            <a:ext cx="2920621" cy="2852382"/>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solidFill>
                  <a:srgbClr val="C54F71">
                    <a:lumMod val="50000"/>
                  </a:srgbClr>
                </a:solidFill>
              </a:rPr>
              <a:t>Always remember that the first step in evaluation in these cases whether the patient has had an US examination and the results of this examination </a:t>
            </a:r>
            <a:endParaRPr lang="en-US" dirty="0">
              <a:solidFill>
                <a:srgbClr val="C54F71">
                  <a:lumMod val="50000"/>
                </a:srgbClr>
              </a:solidFill>
            </a:endParaRPr>
          </a:p>
        </p:txBody>
      </p:sp>
    </p:spTree>
    <p:extLst>
      <p:ext uri="{BB962C8B-B14F-4D97-AF65-F5344CB8AC3E}">
        <p14:creationId xmlns:p14="http://schemas.microsoft.com/office/powerpoint/2010/main" val="155299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scontent.famm3-1.fna.fbcdn.net/v/t1.15752-9/93204716_700326027380099_617740924230828032_n.jpg?_nc_cat=108&amp;_nc_sid=b96e70&amp;_nc_eui2=AeFl-J_eu0j_wylde_TdCW806YQAsj6SaxbphACyPpJrFiISdsHB_8337S2Y7-8KPQh5T4Dlma40iEm4bMBEYHLK&amp;_nc_oc=AQkBKnO3aN5SoQQMjeyRF42S6Q30_RlPOyQg6dp8ZxSqNpvdTNRt4GMl_pQ66beEOZ8&amp;_nc_ht=scontent.famm3-1.fna&amp;oh=34ba1b50cfd62df5fb1e3eaf44fe5173&amp;oe=5EBF8C51"/>
          <p:cNvPicPr>
            <a:picLocks noChangeAspect="1" noChangeArrowheads="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l="21416" t="19100" r="4284" b="11717"/>
          <a:stretch/>
        </p:blipFill>
        <p:spPr bwMode="auto">
          <a:xfrm>
            <a:off x="2156679" y="827056"/>
            <a:ext cx="8195539" cy="47685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4" name="Rectangle 3"/>
          <p:cNvSpPr/>
          <p:nvPr/>
        </p:nvSpPr>
        <p:spPr>
          <a:xfrm>
            <a:off x="4282671" y="2095670"/>
            <a:ext cx="5236190" cy="400110"/>
          </a:xfrm>
          <a:prstGeom prst="rect">
            <a:avLst/>
          </a:prstGeom>
          <a:ln>
            <a:solidFill>
              <a:srgbClr val="C00000"/>
            </a:solidFill>
          </a:ln>
        </p:spPr>
        <p:txBody>
          <a:bodyPr wrap="square">
            <a:spAutoFit/>
          </a:bodyPr>
          <a:lstStyle/>
          <a:p>
            <a:pPr algn="l"/>
            <a:r>
              <a:rPr lang="en-US" sz="2000" b="1" dirty="0" smtClean="0">
                <a:solidFill>
                  <a:schemeClr val="accent5">
                    <a:lumMod val="75000"/>
                  </a:schemeClr>
                </a:solidFill>
              </a:rPr>
              <a:t>life-threatening hypermetabolic state</a:t>
            </a:r>
            <a:endParaRPr lang="ar-JO" sz="2000" b="1" dirty="0">
              <a:solidFill>
                <a:schemeClr val="accent5">
                  <a:lumMod val="75000"/>
                </a:schemeClr>
              </a:solidFill>
            </a:endParaRPr>
          </a:p>
        </p:txBody>
      </p:sp>
    </p:spTree>
    <p:extLst>
      <p:ext uri="{BB962C8B-B14F-4D97-AF65-F5344CB8AC3E}">
        <p14:creationId xmlns:p14="http://schemas.microsoft.com/office/powerpoint/2010/main" val="210137489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scontent.famm3-2.fna.fbcdn.net/v/t1.15752-9/93615116_2608052126189192_4423293797748703232_n.jpg?_nc_cat=106&amp;_nc_sid=b96e70&amp;_nc_eui2=AeEtGIJyQPAeSFez5LUEUUt-miOS-hfhRwKaI5L6F-FHAq4SLk2O0pLDG3Z9t3m3Rot5vDGJKh4RkD_Rd8Q8flcZ&amp;_nc_oc=AQklHaCX9E3EjrYxc52vrPaC8rRY7P7-1qZb4zl0ywbHRo1yuTjAKEc_pfHLkB6mJRM&amp;_nc_ht=scontent.famm3-2.fna&amp;oh=59869cefc8a5e66b686bfd336f694b61&amp;oe=5EBD6B16"/>
          <p:cNvPicPr>
            <a:picLocks noChangeAspect="1" noChangeArrowheads="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l="21548" t="21243" r="4480" b="12154"/>
          <a:stretch/>
        </p:blipFill>
        <p:spPr bwMode="auto">
          <a:xfrm>
            <a:off x="2101755" y="873457"/>
            <a:ext cx="8516204" cy="47925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5" name="مربع نص 4"/>
          <p:cNvSpPr txBox="1"/>
          <p:nvPr/>
        </p:nvSpPr>
        <p:spPr>
          <a:xfrm>
            <a:off x="2913135" y="4216476"/>
            <a:ext cx="6355080" cy="369332"/>
          </a:xfrm>
          <a:prstGeom prst="rect">
            <a:avLst/>
          </a:prstGeom>
          <a:ln>
            <a:solidFill>
              <a:schemeClr val="accent5">
                <a:lumMod val="40000"/>
                <a:lumOff val="60000"/>
              </a:schemeClr>
            </a:solidFill>
          </a:ln>
        </p:spPr>
        <p:style>
          <a:lnRef idx="2">
            <a:schemeClr val="accent2"/>
          </a:lnRef>
          <a:fillRef idx="1">
            <a:schemeClr val="lt1"/>
          </a:fillRef>
          <a:effectRef idx="0">
            <a:schemeClr val="accent2"/>
          </a:effectRef>
          <a:fontRef idx="minor">
            <a:schemeClr val="dk1"/>
          </a:fontRef>
        </p:style>
        <p:txBody>
          <a:bodyPr wrap="square" rtlCol="1">
            <a:spAutoFit/>
          </a:bodyPr>
          <a:lstStyle/>
          <a:p>
            <a:pPr algn="l" rtl="0"/>
            <a:r>
              <a:rPr lang="en-US" b="1" dirty="0" smtClean="0">
                <a:solidFill>
                  <a:schemeClr val="accent5">
                    <a:lumMod val="75000"/>
                  </a:schemeClr>
                </a:solidFill>
              </a:rPr>
              <a:t>CI in pregnancy---hypothyroidism in fetus</a:t>
            </a:r>
            <a:endParaRPr lang="ar-JO" b="1" dirty="0">
              <a:solidFill>
                <a:schemeClr val="accent5">
                  <a:lumMod val="75000"/>
                </a:schemeClr>
              </a:solidFill>
            </a:endParaRPr>
          </a:p>
        </p:txBody>
      </p:sp>
    </p:spTree>
    <p:extLst>
      <p:ext uri="{BB962C8B-B14F-4D97-AF65-F5344CB8AC3E}">
        <p14:creationId xmlns:p14="http://schemas.microsoft.com/office/powerpoint/2010/main" val="297848229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rtl="0"/>
            <a:r>
              <a:rPr lang="en-US" dirty="0" smtClean="0">
                <a:solidFill>
                  <a:schemeClr val="accent5">
                    <a:lumMod val="20000"/>
                    <a:lumOff val="80000"/>
                  </a:schemeClr>
                </a:solidFill>
              </a:rPr>
              <a:t>What are the complications of  hyperthyroidism in pregnancy:</a:t>
            </a:r>
            <a:br>
              <a:rPr lang="en-US" dirty="0" smtClean="0">
                <a:solidFill>
                  <a:schemeClr val="accent5">
                    <a:lumMod val="20000"/>
                    <a:lumOff val="80000"/>
                  </a:schemeClr>
                </a:solidFill>
              </a:rPr>
            </a:br>
            <a:endParaRPr lang="ar-JO" dirty="0">
              <a:solidFill>
                <a:schemeClr val="accent5">
                  <a:lumMod val="20000"/>
                  <a:lumOff val="80000"/>
                </a:schemeClr>
              </a:solidFill>
            </a:endParaRPr>
          </a:p>
        </p:txBody>
      </p:sp>
      <p:sp>
        <p:nvSpPr>
          <p:cNvPr id="3" name="Content Placeholder 2"/>
          <p:cNvSpPr>
            <a:spLocks noGrp="1"/>
          </p:cNvSpPr>
          <p:nvPr>
            <p:ph idx="1"/>
          </p:nvPr>
        </p:nvSpPr>
        <p:spPr/>
        <p:txBody>
          <a:bodyPr>
            <a:normAutofit fontScale="92500" lnSpcReduction="10000"/>
          </a:bodyPr>
          <a:lstStyle/>
          <a:p>
            <a:pPr marL="514350" indent="-514350" algn="l" rtl="0">
              <a:buFont typeface="+mj-lt"/>
              <a:buAutoNum type="arabicPeriod"/>
            </a:pPr>
            <a:r>
              <a:rPr lang="en-US" sz="2400" b="1" dirty="0" smtClean="0"/>
              <a:t>Thyroid storm</a:t>
            </a:r>
          </a:p>
          <a:p>
            <a:pPr marL="514350" indent="-514350" algn="l" rtl="0">
              <a:buFont typeface="+mj-lt"/>
              <a:buAutoNum type="arabicPeriod"/>
            </a:pPr>
            <a:r>
              <a:rPr lang="en-US" sz="2400" b="1" dirty="0" smtClean="0"/>
              <a:t>Heart disease: Heart failure, arrhythmias, non-immune hydrops </a:t>
            </a:r>
            <a:r>
              <a:rPr lang="en-US" sz="2400" b="1" dirty="0" err="1" smtClean="0"/>
              <a:t>fetalis</a:t>
            </a:r>
            <a:r>
              <a:rPr lang="en-US" sz="2400" b="1" dirty="0" smtClean="0"/>
              <a:t> (other causes of this condition is congenital lung mass, thalassemia).</a:t>
            </a:r>
          </a:p>
          <a:p>
            <a:pPr marL="514350" indent="-514350" algn="l" rtl="0">
              <a:buFont typeface="+mj-lt"/>
              <a:buAutoNum type="arabicPeriod"/>
            </a:pPr>
            <a:r>
              <a:rPr lang="en-US" sz="2400" b="1" dirty="0" smtClean="0"/>
              <a:t>increased spontaneous abortions</a:t>
            </a:r>
          </a:p>
          <a:p>
            <a:pPr marL="514350" indent="-514350" algn="l" rtl="0">
              <a:buFont typeface="+mj-lt"/>
              <a:buAutoNum type="arabicPeriod"/>
            </a:pPr>
            <a:r>
              <a:rPr lang="en-US" sz="2400" b="1" dirty="0" smtClean="0"/>
              <a:t>IUGR due to placental insufficiency</a:t>
            </a:r>
          </a:p>
          <a:p>
            <a:pPr marL="514350" indent="-514350" algn="l" rtl="0">
              <a:buFont typeface="+mj-lt"/>
              <a:buAutoNum type="arabicPeriod"/>
            </a:pPr>
            <a:r>
              <a:rPr lang="en-US" sz="2400" b="1" dirty="0" smtClean="0"/>
              <a:t>Preterm Delivery.</a:t>
            </a:r>
          </a:p>
          <a:p>
            <a:pPr marL="514350" indent="-514350" algn="l" rtl="0">
              <a:buFont typeface="+mj-lt"/>
              <a:buAutoNum type="arabicPeriod"/>
            </a:pPr>
            <a:r>
              <a:rPr lang="en-US" sz="2400" b="1" dirty="0" smtClean="0"/>
              <a:t>perinatal morbidity and mortality</a:t>
            </a:r>
            <a:endParaRPr lang="ar-JO" sz="2400" b="1" dirty="0"/>
          </a:p>
        </p:txBody>
      </p:sp>
    </p:spTree>
    <p:extLst>
      <p:ext uri="{BB962C8B-B14F-4D97-AF65-F5344CB8AC3E}">
        <p14:creationId xmlns:p14="http://schemas.microsoft.com/office/powerpoint/2010/main" val="1662425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anim calcmode="lin" valueType="num">
                                      <p:cBhvr>
                                        <p:cTn id="3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rtl="0"/>
            <a:r>
              <a:rPr lang="en-US" sz="3600" dirty="0" smtClean="0">
                <a:solidFill>
                  <a:schemeClr val="accent5">
                    <a:lumMod val="20000"/>
                    <a:lumOff val="80000"/>
                  </a:schemeClr>
                </a:solidFill>
              </a:rPr>
              <a:t>What is the Management of Hyperthyroidism during Pregnancy?</a:t>
            </a:r>
            <a:br>
              <a:rPr lang="en-US" sz="3600" dirty="0" smtClean="0">
                <a:solidFill>
                  <a:schemeClr val="accent5">
                    <a:lumMod val="20000"/>
                    <a:lumOff val="80000"/>
                  </a:schemeClr>
                </a:solidFill>
              </a:rPr>
            </a:br>
            <a:endParaRPr lang="ar-JO" sz="3600" dirty="0">
              <a:solidFill>
                <a:schemeClr val="accent5">
                  <a:lumMod val="20000"/>
                  <a:lumOff val="80000"/>
                </a:schemeClr>
              </a:solidFill>
            </a:endParaRPr>
          </a:p>
        </p:txBody>
      </p:sp>
      <p:sp>
        <p:nvSpPr>
          <p:cNvPr id="3" name="Content Placeholder 2"/>
          <p:cNvSpPr>
            <a:spLocks noGrp="1"/>
          </p:cNvSpPr>
          <p:nvPr>
            <p:ph idx="1"/>
          </p:nvPr>
        </p:nvSpPr>
        <p:spPr>
          <a:xfrm>
            <a:off x="1097280" y="1845733"/>
            <a:ext cx="10058400" cy="4377645"/>
          </a:xfrm>
        </p:spPr>
        <p:txBody>
          <a:bodyPr>
            <a:normAutofit fontScale="92500" lnSpcReduction="20000"/>
          </a:bodyPr>
          <a:lstStyle/>
          <a:p>
            <a:pPr marL="0" indent="0" algn="l" rtl="0">
              <a:buNone/>
            </a:pPr>
            <a:r>
              <a:rPr lang="en-US" sz="2400" dirty="0" smtClean="0">
                <a:cs typeface="+mj-cs"/>
              </a:rPr>
              <a:t>• Antithyroid medications are the first line of therapy in pregnancy, but can cross the placenta leading to fetal hypothyroidism. PTU and methimazole are </a:t>
            </a:r>
            <a:r>
              <a:rPr lang="en-US" sz="2400" dirty="0" err="1" smtClean="0">
                <a:cs typeface="+mj-cs"/>
              </a:rPr>
              <a:t>thioamides</a:t>
            </a:r>
            <a:r>
              <a:rPr lang="en-US" sz="2400" dirty="0" smtClean="0">
                <a:cs typeface="+mj-cs"/>
              </a:rPr>
              <a:t> that block thyroid hormone synthesis Methimazole so should not be used in the first trimester, though it is acceptable in the second and third. (category D teratogenicity).</a:t>
            </a:r>
          </a:p>
          <a:p>
            <a:pPr algn="l" rtl="0"/>
            <a:r>
              <a:rPr lang="en-US" sz="2400" dirty="0" smtClean="0">
                <a:cs typeface="+mj-cs"/>
              </a:rPr>
              <a:t> PTU has a risk of liver failure (rare) so it should be used only in the first trimester. </a:t>
            </a:r>
          </a:p>
          <a:p>
            <a:pPr marL="0" indent="0" algn="l" rtl="0">
              <a:buNone/>
            </a:pPr>
            <a:r>
              <a:rPr lang="en-US" sz="2400" dirty="0" smtClean="0">
                <a:cs typeface="+mj-cs"/>
              </a:rPr>
              <a:t>• Subtotal thyroidectomy is primarily indicated when antithyroid medical therapy fails and is ideally performed in the second trimester. </a:t>
            </a:r>
          </a:p>
          <a:p>
            <a:pPr marL="0" indent="0" algn="l" rtl="0">
              <a:buNone/>
            </a:pPr>
            <a:r>
              <a:rPr lang="en-US" sz="2400" dirty="0" smtClean="0">
                <a:cs typeface="+mj-cs"/>
              </a:rPr>
              <a:t>• Thyroid ablation with radioactive iodine (I131) is </a:t>
            </a:r>
            <a:r>
              <a:rPr lang="en-US" sz="2400" b="1" u="sng" dirty="0" smtClean="0">
                <a:cs typeface="+mj-cs"/>
              </a:rPr>
              <a:t>contraindicated</a:t>
            </a:r>
            <a:r>
              <a:rPr lang="en-US" sz="2400" dirty="0" smtClean="0">
                <a:cs typeface="+mj-cs"/>
              </a:rPr>
              <a:t> because it can cross the placenta, leading to congenital hypothyroidism.</a:t>
            </a:r>
            <a:endParaRPr lang="ar-JO" sz="2400" dirty="0">
              <a:cs typeface="+mj-cs"/>
            </a:endParaRPr>
          </a:p>
        </p:txBody>
      </p:sp>
    </p:spTree>
    <p:extLst>
      <p:ext uri="{BB962C8B-B14F-4D97-AF65-F5344CB8AC3E}">
        <p14:creationId xmlns:p14="http://schemas.microsoft.com/office/powerpoint/2010/main" val="2226455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047164" y="1045187"/>
            <a:ext cx="8461612" cy="3493827"/>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rtl="0"/>
            <a:r>
              <a:rPr lang="en-US" sz="2400" dirty="0" smtClean="0"/>
              <a:t>Case 3 </a:t>
            </a:r>
          </a:p>
          <a:p>
            <a:pPr algn="ctr" rtl="0"/>
            <a:r>
              <a:rPr lang="en-US" sz="2400" dirty="0" smtClean="0"/>
              <a:t>A </a:t>
            </a:r>
            <a:r>
              <a:rPr lang="en-US" sz="2400" dirty="0"/>
              <a:t>35-year old PG attends the ob. Clinic at 32wks of gestation with itching that worsen at night for the previous 2 wks.</a:t>
            </a:r>
          </a:p>
          <a:p>
            <a:pPr algn="ctr" rtl="0"/>
            <a:r>
              <a:rPr lang="en-US" sz="2400" dirty="0"/>
              <a:t>Clinical Ex. reveals no rash on the body.</a:t>
            </a:r>
            <a:endParaRPr lang="ar-JO" sz="2400" dirty="0"/>
          </a:p>
          <a:p>
            <a:pPr algn="ctr" rtl="0"/>
            <a:endParaRPr lang="ar-JO" sz="2400" dirty="0"/>
          </a:p>
        </p:txBody>
      </p:sp>
    </p:spTree>
    <p:extLst>
      <p:ext uri="{BB962C8B-B14F-4D97-AF65-F5344CB8AC3E}">
        <p14:creationId xmlns:p14="http://schemas.microsoft.com/office/powerpoint/2010/main" val="2586986384"/>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normAutofit/>
          </a:bodyPr>
          <a:lstStyle/>
          <a:p>
            <a:pPr algn="l" rtl="0">
              <a:buFont typeface="Wingdings" pitchFamily="2" charset="2"/>
              <a:buChar char="v"/>
            </a:pPr>
            <a:r>
              <a:rPr lang="en-US" sz="2400" b="1" dirty="0" smtClean="0"/>
              <a:t>What  relevant points in </a:t>
            </a:r>
            <a:r>
              <a:rPr lang="en-US" sz="2400" b="1" dirty="0" err="1" smtClean="0"/>
              <a:t>hx</a:t>
            </a:r>
            <a:r>
              <a:rPr lang="en-US" sz="2400" b="1" dirty="0" smtClean="0"/>
              <a:t>. You should ask?</a:t>
            </a:r>
          </a:p>
          <a:p>
            <a:pPr algn="l" rtl="0">
              <a:buFont typeface="Wingdings" pitchFamily="2" charset="2"/>
              <a:buChar char="v"/>
            </a:pPr>
            <a:r>
              <a:rPr lang="en-US" sz="2400" b="1" dirty="0" smtClean="0"/>
              <a:t> How would you confirm the diagnosis?</a:t>
            </a:r>
          </a:p>
          <a:p>
            <a:pPr algn="l" rtl="0">
              <a:buFont typeface="Wingdings" pitchFamily="2" charset="2"/>
              <a:buChar char="v"/>
            </a:pPr>
            <a:r>
              <a:rPr lang="en-US" sz="2400" b="1" dirty="0" smtClean="0"/>
              <a:t>Enumerate the risks to mother/fetus.</a:t>
            </a:r>
          </a:p>
          <a:p>
            <a:pPr algn="l" rtl="0">
              <a:buFont typeface="Wingdings" pitchFamily="2" charset="2"/>
              <a:buChar char="v"/>
            </a:pPr>
            <a:r>
              <a:rPr lang="en-US" sz="2400" b="1" dirty="0" smtClean="0"/>
              <a:t>What is the treatment in such condition?</a:t>
            </a:r>
            <a:endParaRPr lang="ar-JO" sz="2400" b="1" dirty="0" smtClean="0"/>
          </a:p>
          <a:p>
            <a:pPr algn="l" rtl="0">
              <a:buFont typeface="Wingdings" pitchFamily="2" charset="2"/>
              <a:buChar char="v"/>
            </a:pPr>
            <a:r>
              <a:rPr lang="en-US" sz="2400" b="1" dirty="0" smtClean="0"/>
              <a:t>When would one deliver this woman and why?</a:t>
            </a:r>
            <a:endParaRPr lang="ar-JO" sz="2400" b="1" dirty="0" smtClean="0"/>
          </a:p>
          <a:p>
            <a:pPr algn="l" rtl="0">
              <a:buFont typeface="Wingdings" pitchFamily="2" charset="2"/>
              <a:buChar char="v"/>
            </a:pPr>
            <a:endParaRPr lang="ar-JO" sz="2400" b="1" dirty="0" smtClean="0"/>
          </a:p>
          <a:p>
            <a:pPr algn="l" rtl="0">
              <a:buFont typeface="Wingdings" pitchFamily="2" charset="2"/>
              <a:buChar char="v"/>
            </a:pPr>
            <a:endParaRPr lang="ar-JO" sz="2400" b="1" dirty="0" smtClean="0"/>
          </a:p>
          <a:p>
            <a:pPr algn="l" rtl="0">
              <a:buFont typeface="Wingdings" pitchFamily="2" charset="2"/>
              <a:buChar char="v"/>
            </a:pPr>
            <a:endParaRPr lang="ar-JO" sz="2400" b="1" dirty="0"/>
          </a:p>
        </p:txBody>
      </p:sp>
    </p:spTree>
    <p:extLst>
      <p:ext uri="{BB962C8B-B14F-4D97-AF65-F5344CB8AC3E}">
        <p14:creationId xmlns:p14="http://schemas.microsoft.com/office/powerpoint/2010/main" val="1596148352"/>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097280" y="286603"/>
            <a:ext cx="10424160" cy="1450757"/>
          </a:xfrm>
        </p:spPr>
        <p:txBody>
          <a:bodyPr>
            <a:normAutofit/>
          </a:bodyPr>
          <a:lstStyle/>
          <a:p>
            <a:r>
              <a:rPr lang="en-US" sz="4400" b="1" dirty="0" smtClean="0">
                <a:solidFill>
                  <a:schemeClr val="accent3">
                    <a:lumMod val="40000"/>
                    <a:lumOff val="60000"/>
                  </a:schemeClr>
                </a:solidFill>
              </a:rPr>
              <a:t>What  relevant points in </a:t>
            </a:r>
            <a:r>
              <a:rPr lang="en-US" sz="4400" b="1" dirty="0" err="1" smtClean="0">
                <a:solidFill>
                  <a:schemeClr val="accent3">
                    <a:lumMod val="40000"/>
                    <a:lumOff val="60000"/>
                  </a:schemeClr>
                </a:solidFill>
              </a:rPr>
              <a:t>hx</a:t>
            </a:r>
            <a:r>
              <a:rPr lang="en-US" sz="4400" b="1" dirty="0" smtClean="0">
                <a:solidFill>
                  <a:schemeClr val="accent3">
                    <a:lumMod val="40000"/>
                    <a:lumOff val="60000"/>
                  </a:schemeClr>
                </a:solidFill>
              </a:rPr>
              <a:t>. You should ask? </a:t>
            </a:r>
            <a:endParaRPr lang="ar-JO" sz="4400" b="1" dirty="0">
              <a:solidFill>
                <a:schemeClr val="accent3">
                  <a:lumMod val="40000"/>
                  <a:lumOff val="60000"/>
                </a:schemeClr>
              </a:solidFill>
            </a:endParaRPr>
          </a:p>
        </p:txBody>
      </p:sp>
      <p:sp>
        <p:nvSpPr>
          <p:cNvPr id="3" name="عنصر نائب للمحتوى 2"/>
          <p:cNvSpPr>
            <a:spLocks noGrp="1"/>
          </p:cNvSpPr>
          <p:nvPr>
            <p:ph idx="1"/>
          </p:nvPr>
        </p:nvSpPr>
        <p:spPr>
          <a:xfrm>
            <a:off x="1097280" y="1921934"/>
            <a:ext cx="10058400" cy="4023360"/>
          </a:xfrm>
        </p:spPr>
        <p:txBody>
          <a:bodyPr>
            <a:normAutofit fontScale="92500"/>
          </a:bodyPr>
          <a:lstStyle/>
          <a:p>
            <a:pPr algn="l" rtl="0">
              <a:buFont typeface="Wingdings" pitchFamily="2" charset="2"/>
              <a:buChar char="§"/>
            </a:pPr>
            <a:r>
              <a:rPr lang="en-US" sz="2400" b="1" dirty="0" smtClean="0"/>
              <a:t>Jaundice  / urine and stool color / pain</a:t>
            </a:r>
          </a:p>
          <a:p>
            <a:pPr algn="l" rtl="0">
              <a:buFont typeface="Wingdings" pitchFamily="2" charset="2"/>
              <a:buChar char="§"/>
            </a:pPr>
            <a:r>
              <a:rPr lang="en-US" sz="2400" b="1" dirty="0" smtClean="0"/>
              <a:t>Itching  site: localized/</a:t>
            </a:r>
            <a:r>
              <a:rPr lang="en-US" sz="2400" b="1" dirty="0" err="1" smtClean="0"/>
              <a:t>genralized</a:t>
            </a:r>
            <a:r>
              <a:rPr lang="en-US" sz="2400" b="1" dirty="0" smtClean="0"/>
              <a:t>.</a:t>
            </a:r>
          </a:p>
          <a:p>
            <a:pPr algn="l" rtl="0">
              <a:buFont typeface="Wingdings" pitchFamily="2" charset="2"/>
              <a:buChar char="§"/>
            </a:pPr>
            <a:r>
              <a:rPr lang="en-US" sz="2400" b="1" dirty="0" smtClean="0"/>
              <a:t>Family </a:t>
            </a:r>
            <a:r>
              <a:rPr lang="en-US" sz="2400" b="1" dirty="0" err="1" smtClean="0"/>
              <a:t>hx</a:t>
            </a:r>
            <a:r>
              <a:rPr lang="en-US" sz="2400" b="1" dirty="0" smtClean="0"/>
              <a:t>.</a:t>
            </a:r>
          </a:p>
          <a:p>
            <a:pPr algn="l" rtl="0">
              <a:buFont typeface="Wingdings" pitchFamily="2" charset="2"/>
              <a:buChar char="§"/>
            </a:pPr>
            <a:r>
              <a:rPr lang="en-US" sz="2400" b="1" dirty="0" smtClean="0"/>
              <a:t>Similar symptoms with use of COCP or with pervious pregnancies</a:t>
            </a:r>
          </a:p>
          <a:p>
            <a:pPr algn="l" rtl="0">
              <a:buFont typeface="Wingdings" pitchFamily="2" charset="2"/>
              <a:buChar char="§"/>
            </a:pPr>
            <a:r>
              <a:rPr lang="en-US" sz="2400" b="1" dirty="0" smtClean="0"/>
              <a:t>Drug </a:t>
            </a:r>
            <a:r>
              <a:rPr lang="en-US" sz="2400" b="1" dirty="0" err="1" smtClean="0"/>
              <a:t>hx</a:t>
            </a:r>
            <a:r>
              <a:rPr lang="en-US" sz="2400" b="1" dirty="0" smtClean="0"/>
              <a:t>. (methyldopa) and viral hepatitis should be excluded</a:t>
            </a:r>
          </a:p>
          <a:p>
            <a:pPr algn="l" rtl="0">
              <a:buFont typeface="Wingdings" pitchFamily="2" charset="2"/>
              <a:buChar char="§"/>
            </a:pPr>
            <a:r>
              <a:rPr lang="en-US" sz="2400" b="1" dirty="0" smtClean="0"/>
              <a:t>Alcohol abuse / allergy </a:t>
            </a:r>
          </a:p>
          <a:p>
            <a:pPr algn="l" rtl="0">
              <a:buFont typeface="Wingdings" pitchFamily="2" charset="2"/>
              <a:buChar char="§"/>
            </a:pPr>
            <a:r>
              <a:rPr lang="en-US" sz="2400" b="1" dirty="0" smtClean="0"/>
              <a:t> fetal movement</a:t>
            </a:r>
            <a:endParaRPr lang="ar-JO" sz="2400" b="1" dirty="0"/>
          </a:p>
        </p:txBody>
      </p:sp>
    </p:spTree>
    <p:extLst>
      <p:ext uri="{BB962C8B-B14F-4D97-AF65-F5344CB8AC3E}">
        <p14:creationId xmlns:p14="http://schemas.microsoft.com/office/powerpoint/2010/main" val="215179916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F21281-7FC5-5F43-8952-DFFBF9F01EDD}"/>
              </a:ext>
            </a:extLst>
          </p:cNvPr>
          <p:cNvSpPr>
            <a:spLocks noGrp="1"/>
          </p:cNvSpPr>
          <p:nvPr>
            <p:ph type="title"/>
          </p:nvPr>
        </p:nvSpPr>
        <p:spPr>
          <a:xfrm>
            <a:off x="838200" y="171451"/>
            <a:ext cx="10515600" cy="914399"/>
          </a:xfrm>
          <a:noFill/>
          <a:ln>
            <a:noFill/>
          </a:ln>
        </p:spPr>
        <p:txBody>
          <a:bodyPr>
            <a:normAutofit/>
          </a:bodyPr>
          <a:lstStyle/>
          <a:p>
            <a:r>
              <a:rPr lang="en-US" sz="4000" b="1" dirty="0">
                <a:solidFill>
                  <a:schemeClr val="accent3">
                    <a:lumMod val="20000"/>
                    <a:lumOff val="80000"/>
                  </a:schemeClr>
                </a:solidFill>
                <a:latin typeface="Times New Roman" panose="02020603050405020304" pitchFamily="18" charset="0"/>
                <a:cs typeface="Times New Roman" panose="02020603050405020304" pitchFamily="18" charset="0"/>
              </a:rPr>
              <a:t>What is the most likely diagnosis? </a:t>
            </a:r>
            <a:endParaRPr lang="en-US" sz="4000" dirty="0">
              <a:solidFill>
                <a:schemeClr val="accent3">
                  <a:lumMod val="20000"/>
                  <a:lumOff val="80000"/>
                </a:schemeClr>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xmlns="" id="{3A11F960-429C-534E-A28D-2E90BEAAC542}"/>
              </a:ext>
            </a:extLst>
          </p:cNvPr>
          <p:cNvSpPr>
            <a:spLocks noGrp="1"/>
          </p:cNvSpPr>
          <p:nvPr>
            <p:ph idx="1"/>
          </p:nvPr>
        </p:nvSpPr>
        <p:spPr>
          <a:xfrm>
            <a:off x="838200" y="1914525"/>
            <a:ext cx="10515600" cy="4262438"/>
          </a:xfrm>
        </p:spPr>
        <p:txBody>
          <a:bodyPr>
            <a:normAutofit/>
          </a:bodyPr>
          <a:lstStyle/>
          <a:p>
            <a:pPr algn="l" rtl="0"/>
            <a:r>
              <a:rPr lang="en-US" sz="2800" b="1" dirty="0">
                <a:latin typeface="Times New Roman" panose="02020603050405020304" pitchFamily="18" charset="0"/>
                <a:cs typeface="Times New Roman" panose="02020603050405020304" pitchFamily="18" charset="0"/>
              </a:rPr>
              <a:t>Obstetrics cholestasis.</a:t>
            </a:r>
          </a:p>
          <a:p>
            <a:pPr algn="l" rtl="0"/>
            <a:r>
              <a:rPr lang="en-US" sz="2800" b="1" dirty="0">
                <a:latin typeface="Times New Roman" panose="02020603050405020304" pitchFamily="18" charset="0"/>
                <a:cs typeface="Times New Roman" panose="02020603050405020304" pitchFamily="18" charset="0"/>
              </a:rPr>
              <a:t>Multifactorial.</a:t>
            </a:r>
          </a:p>
          <a:p>
            <a:pPr algn="l" rtl="0"/>
            <a:r>
              <a:rPr lang="en-US" sz="2800" b="1" dirty="0">
                <a:latin typeface="Times New Roman" panose="02020603050405020304" pitchFamily="18" charset="0"/>
                <a:cs typeface="Times New Roman" panose="02020603050405020304" pitchFamily="18" charset="0"/>
              </a:rPr>
              <a:t>The levels of estrogen are highest in the third trimester and this is the time most women will present with this condition </a:t>
            </a:r>
            <a:endParaRPr lang="en-US" sz="2800" b="1" dirty="0">
              <a:effectLst/>
              <a:latin typeface="Times New Roman" panose="02020603050405020304" pitchFamily="18" charset="0"/>
              <a:cs typeface="Times New Roman" panose="02020603050405020304" pitchFamily="18" charset="0"/>
            </a:endParaRPr>
          </a:p>
          <a:p>
            <a:pPr algn="l" rtl="0"/>
            <a:endParaRPr lang="en-US" sz="2800" b="1" dirty="0"/>
          </a:p>
        </p:txBody>
      </p:sp>
    </p:spTree>
    <p:extLst>
      <p:ext uri="{BB962C8B-B14F-4D97-AF65-F5344CB8AC3E}">
        <p14:creationId xmlns:p14="http://schemas.microsoft.com/office/powerpoint/2010/main" val="2752305209"/>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097280" y="286603"/>
            <a:ext cx="10515600" cy="1450757"/>
          </a:xfrm>
        </p:spPr>
        <p:txBody>
          <a:bodyPr>
            <a:normAutofit/>
          </a:bodyPr>
          <a:lstStyle/>
          <a:p>
            <a:r>
              <a:rPr lang="en-US" sz="4400" b="1" dirty="0" smtClean="0">
                <a:solidFill>
                  <a:schemeClr val="accent3">
                    <a:lumMod val="40000"/>
                    <a:lumOff val="60000"/>
                  </a:schemeClr>
                </a:solidFill>
              </a:rPr>
              <a:t>How would you confirm the diagnosis?</a:t>
            </a:r>
            <a:endParaRPr lang="ar-JO" sz="4400" b="1" dirty="0">
              <a:solidFill>
                <a:schemeClr val="accent3">
                  <a:lumMod val="40000"/>
                  <a:lumOff val="60000"/>
                </a:schemeClr>
              </a:solidFill>
            </a:endParaRPr>
          </a:p>
        </p:txBody>
      </p:sp>
      <p:sp>
        <p:nvSpPr>
          <p:cNvPr id="3" name="عنصر نائب للمحتوى 2"/>
          <p:cNvSpPr>
            <a:spLocks noGrp="1"/>
          </p:cNvSpPr>
          <p:nvPr>
            <p:ph idx="1"/>
          </p:nvPr>
        </p:nvSpPr>
        <p:spPr>
          <a:xfrm>
            <a:off x="1112520" y="2013374"/>
            <a:ext cx="10058400" cy="4023360"/>
          </a:xfrm>
        </p:spPr>
        <p:txBody>
          <a:bodyPr>
            <a:normAutofit/>
          </a:bodyPr>
          <a:lstStyle/>
          <a:p>
            <a:pPr marL="457200" indent="-457200" algn="l" rtl="0">
              <a:buFont typeface="Wingdings" pitchFamily="2" charset="2"/>
              <a:buChar char="§"/>
            </a:pPr>
            <a:r>
              <a:rPr lang="en-US" sz="2400" b="1" dirty="0" smtClean="0"/>
              <a:t>LFT (rise in the ALT,AST in upper normal or mildly elevated)</a:t>
            </a:r>
          </a:p>
          <a:p>
            <a:pPr marL="457200" indent="-457200" algn="l" rtl="0">
              <a:buFont typeface="Wingdings" pitchFamily="2" charset="2"/>
              <a:buChar char="§"/>
            </a:pPr>
            <a:r>
              <a:rPr lang="en-US" sz="2400" b="1" dirty="0" smtClean="0"/>
              <a:t>Bile acid level (the most important)</a:t>
            </a:r>
          </a:p>
          <a:p>
            <a:pPr marL="457200" indent="-457200" algn="l" rtl="0">
              <a:buFont typeface="Wingdings" pitchFamily="2" charset="2"/>
              <a:buChar char="§"/>
            </a:pPr>
            <a:r>
              <a:rPr lang="en-US" sz="2400" b="1" dirty="0" smtClean="0"/>
              <a:t>Coagulation profile</a:t>
            </a:r>
          </a:p>
          <a:p>
            <a:pPr marL="457200" indent="-457200" algn="l" rtl="0">
              <a:buFont typeface="Wingdings" pitchFamily="2" charset="2"/>
              <a:buChar char="§"/>
            </a:pPr>
            <a:r>
              <a:rPr lang="en-US" sz="2400" b="1" dirty="0" smtClean="0"/>
              <a:t>Abdominal US to exclude other causes</a:t>
            </a:r>
            <a:endParaRPr lang="ar-JO" sz="2400" b="1" dirty="0"/>
          </a:p>
        </p:txBody>
      </p:sp>
    </p:spTree>
    <p:extLst>
      <p:ext uri="{BB962C8B-B14F-4D97-AF65-F5344CB8AC3E}">
        <p14:creationId xmlns:p14="http://schemas.microsoft.com/office/powerpoint/2010/main" val="288103991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عنصر نائب للمحتوى 4"/>
          <p:cNvGraphicFramePr>
            <a:graphicFrameLocks noGrp="1"/>
          </p:cNvGraphicFramePr>
          <p:nvPr>
            <p:ph idx="1"/>
          </p:nvPr>
        </p:nvGraphicFramePr>
        <p:xfrm>
          <a:off x="1090594" y="2003718"/>
          <a:ext cx="10058400" cy="4419600"/>
        </p:xfrm>
        <a:graphic>
          <a:graphicData uri="http://schemas.openxmlformats.org/drawingml/2006/table">
            <a:tbl>
              <a:tblPr rtl="1" firstRow="1" bandRow="1">
                <a:tableStyleId>{F5AB1C69-6EDB-4FF4-983F-18BD219EF322}</a:tableStyleId>
              </a:tblPr>
              <a:tblGrid>
                <a:gridCol w="5029200"/>
                <a:gridCol w="5029200"/>
              </a:tblGrid>
              <a:tr h="787363">
                <a:tc>
                  <a:txBody>
                    <a:bodyPr/>
                    <a:lstStyle/>
                    <a:p>
                      <a:pPr algn="ctr" rtl="1"/>
                      <a:r>
                        <a:rPr lang="en-US" sz="2800" dirty="0" smtClean="0"/>
                        <a:t>Maternal risks</a:t>
                      </a:r>
                      <a:endParaRPr lang="ar-JO" sz="2800" dirty="0"/>
                    </a:p>
                  </a:txBody>
                  <a:tcPr/>
                </a:tc>
                <a:tc>
                  <a:txBody>
                    <a:bodyPr/>
                    <a:lstStyle/>
                    <a:p>
                      <a:pPr algn="ctr" rtl="1"/>
                      <a:r>
                        <a:rPr lang="en-US" sz="2800" dirty="0" smtClean="0"/>
                        <a:t>Fetal risks</a:t>
                      </a:r>
                      <a:endParaRPr lang="ar-JO" sz="2800" dirty="0"/>
                    </a:p>
                  </a:txBody>
                  <a:tcPr/>
                </a:tc>
              </a:tr>
              <a:tr h="3632237">
                <a:tc>
                  <a:txBody>
                    <a:bodyPr/>
                    <a:lstStyle/>
                    <a:p>
                      <a:pPr algn="l" rtl="0">
                        <a:buFontTx/>
                        <a:buChar char="-"/>
                      </a:pPr>
                      <a:r>
                        <a:rPr lang="en-US" sz="2800" dirty="0" smtClean="0"/>
                        <a:t>Unable to sleep</a:t>
                      </a:r>
                    </a:p>
                    <a:p>
                      <a:pPr marL="0" marR="0" indent="0" algn="l" defTabSz="914400" rtl="0" eaLnBrk="1" fontAlgn="auto" latinLnBrk="0" hangingPunct="1">
                        <a:lnSpc>
                          <a:spcPct val="100000"/>
                        </a:lnSpc>
                        <a:spcBef>
                          <a:spcPts val="0"/>
                        </a:spcBef>
                        <a:spcAft>
                          <a:spcPts val="0"/>
                        </a:spcAft>
                        <a:buClrTx/>
                        <a:buSzTx/>
                        <a:buFontTx/>
                        <a:buChar char="-"/>
                        <a:tabLst/>
                        <a:defRPr/>
                      </a:pPr>
                      <a:r>
                        <a:rPr lang="en-US" sz="2800" dirty="0" smtClean="0"/>
                        <a:t>Preterm labor </a:t>
                      </a:r>
                    </a:p>
                    <a:p>
                      <a:pPr marL="0" marR="0" indent="0" algn="l" defTabSz="914400" rtl="0" eaLnBrk="1" fontAlgn="auto" latinLnBrk="0" hangingPunct="1">
                        <a:lnSpc>
                          <a:spcPct val="100000"/>
                        </a:lnSpc>
                        <a:spcBef>
                          <a:spcPts val="0"/>
                        </a:spcBef>
                        <a:spcAft>
                          <a:spcPts val="0"/>
                        </a:spcAft>
                        <a:buClrTx/>
                        <a:buSzTx/>
                        <a:buFontTx/>
                        <a:buChar char="-"/>
                        <a:tabLst/>
                        <a:defRPr/>
                      </a:pPr>
                      <a:r>
                        <a:rPr lang="en-US" sz="2800" dirty="0" smtClean="0"/>
                        <a:t>DIC ---- increase risk of mortality</a:t>
                      </a:r>
                    </a:p>
                    <a:p>
                      <a:pPr algn="l" rtl="0">
                        <a:buFontTx/>
                        <a:buChar char="-"/>
                      </a:pPr>
                      <a:r>
                        <a:rPr lang="en-US" sz="2800" dirty="0" smtClean="0"/>
                        <a:t>PPH</a:t>
                      </a:r>
                    </a:p>
                    <a:p>
                      <a:pPr algn="l" rtl="0">
                        <a:buFontTx/>
                        <a:buChar char="-"/>
                      </a:pPr>
                      <a:r>
                        <a:rPr lang="en-US" sz="2800" dirty="0" err="1" smtClean="0"/>
                        <a:t>Vit</a:t>
                      </a:r>
                      <a:r>
                        <a:rPr lang="en-US" sz="2800" dirty="0" smtClean="0"/>
                        <a:t>. K deficiency</a:t>
                      </a:r>
                    </a:p>
                    <a:p>
                      <a:pPr algn="l" rtl="0">
                        <a:buFontTx/>
                        <a:buChar char="-"/>
                      </a:pPr>
                      <a:endParaRPr lang="ar-JO" sz="2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Char char="-"/>
                        <a:tabLst/>
                        <a:defRPr/>
                      </a:pPr>
                      <a:r>
                        <a:rPr lang="en-US" sz="2800" baseline="0" dirty="0" smtClean="0"/>
                        <a:t>Intracranial hemorrhage</a:t>
                      </a:r>
                      <a:endParaRPr lang="en-US" sz="2800" dirty="0" smtClean="0"/>
                    </a:p>
                    <a:p>
                      <a:pPr algn="l" rtl="0">
                        <a:buFontTx/>
                        <a:buChar char="-"/>
                      </a:pPr>
                      <a:r>
                        <a:rPr lang="en-US" sz="2800" dirty="0" smtClean="0"/>
                        <a:t>Premature delivery</a:t>
                      </a:r>
                    </a:p>
                    <a:p>
                      <a:pPr algn="l" rtl="0">
                        <a:buFontTx/>
                        <a:buChar char="-"/>
                      </a:pPr>
                      <a:r>
                        <a:rPr lang="en-US" sz="2800" dirty="0" smtClean="0"/>
                        <a:t>Intrauterine</a:t>
                      </a:r>
                      <a:r>
                        <a:rPr lang="en-US" sz="2800" baseline="0" dirty="0" smtClean="0"/>
                        <a:t> death</a:t>
                      </a:r>
                    </a:p>
                    <a:p>
                      <a:pPr algn="l" rtl="0">
                        <a:buFontTx/>
                        <a:buChar char="-"/>
                      </a:pPr>
                      <a:r>
                        <a:rPr lang="en-US" sz="2800" baseline="0" dirty="0" err="1" smtClean="0"/>
                        <a:t>Meconium</a:t>
                      </a:r>
                      <a:r>
                        <a:rPr lang="en-US" sz="2800" baseline="0" dirty="0" smtClean="0"/>
                        <a:t> aspiration</a:t>
                      </a:r>
                    </a:p>
                    <a:p>
                      <a:pPr algn="l" rtl="0">
                        <a:buFontTx/>
                        <a:buChar char="-"/>
                      </a:pPr>
                      <a:r>
                        <a:rPr lang="en-US" sz="2800" baseline="0" dirty="0" smtClean="0"/>
                        <a:t>Fetal distress</a:t>
                      </a:r>
                    </a:p>
                  </a:txBody>
                  <a:tcPr/>
                </a:tc>
              </a:tr>
            </a:tbl>
          </a:graphicData>
        </a:graphic>
      </p:graphicFrame>
      <p:sp>
        <p:nvSpPr>
          <p:cNvPr id="7" name="مستطيل 6"/>
          <p:cNvSpPr/>
          <p:nvPr/>
        </p:nvSpPr>
        <p:spPr>
          <a:xfrm>
            <a:off x="554584" y="499769"/>
            <a:ext cx="9332941" cy="707886"/>
          </a:xfrm>
          <a:prstGeom prst="rect">
            <a:avLst/>
          </a:prstGeom>
        </p:spPr>
        <p:txBody>
          <a:bodyPr wrap="none">
            <a:spAutoFit/>
          </a:bodyPr>
          <a:lstStyle/>
          <a:p>
            <a:r>
              <a:rPr lang="en-US" sz="4000" b="1" dirty="0" smtClean="0">
                <a:solidFill>
                  <a:schemeClr val="accent3">
                    <a:lumMod val="40000"/>
                    <a:lumOff val="60000"/>
                  </a:schemeClr>
                </a:solidFill>
              </a:rPr>
              <a:t>Enumerate the risks to mother/fetus</a:t>
            </a:r>
            <a:endParaRPr lang="ar-JO" sz="4000" b="1" dirty="0">
              <a:solidFill>
                <a:schemeClr val="accent3">
                  <a:lumMod val="40000"/>
                  <a:lumOff val="60000"/>
                </a:schemeClr>
              </a:solidFill>
            </a:endParaRPr>
          </a:p>
        </p:txBody>
      </p:sp>
    </p:spTree>
    <p:extLst>
      <p:ext uri="{BB962C8B-B14F-4D97-AF65-F5344CB8AC3E}">
        <p14:creationId xmlns:p14="http://schemas.microsoft.com/office/powerpoint/2010/main" val="37057662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24585" y="1037230"/>
            <a:ext cx="7519915" cy="4517409"/>
          </a:xfrm>
          <a:prstGeom prst="round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FF0000"/>
                </a:solidFill>
              </a:rPr>
              <a:t>she started to have bright red vaginal spotting one week ago which she thought to be normal in early pregnancy .since then the bleeding is now almost as heavy as period (2</a:t>
            </a:r>
            <a:r>
              <a:rPr lang="en-US" sz="2400" baseline="30000" dirty="0" smtClean="0">
                <a:solidFill>
                  <a:srgbClr val="FF0000"/>
                </a:solidFill>
              </a:rPr>
              <a:t>nd</a:t>
            </a:r>
            <a:r>
              <a:rPr lang="en-US" sz="2400" dirty="0" smtClean="0">
                <a:solidFill>
                  <a:srgbClr val="FF0000"/>
                </a:solidFill>
              </a:rPr>
              <a:t> day ) there are no clots and no tissues </a:t>
            </a:r>
          </a:p>
          <a:p>
            <a:pPr algn="ctr"/>
            <a:r>
              <a:rPr lang="en-US" sz="2400" dirty="0" smtClean="0">
                <a:solidFill>
                  <a:srgbClr val="FF0000"/>
                </a:solidFill>
              </a:rPr>
              <a:t>She has no abdominal pain </a:t>
            </a:r>
          </a:p>
          <a:p>
            <a:pPr algn="ctr"/>
            <a:r>
              <a:rPr lang="en-US" sz="2400" dirty="0" smtClean="0">
                <a:solidFill>
                  <a:srgbClr val="FF0000"/>
                </a:solidFill>
              </a:rPr>
              <a:t>She has felt nausea for weeks and has vomited </a:t>
            </a:r>
            <a:r>
              <a:rPr lang="en-US" sz="2400" dirty="0" err="1" smtClean="0">
                <a:solidFill>
                  <a:srgbClr val="FF0000"/>
                </a:solidFill>
              </a:rPr>
              <a:t>occassionaly</a:t>
            </a:r>
            <a:r>
              <a:rPr lang="en-US" sz="2400" dirty="0" smtClean="0">
                <a:solidFill>
                  <a:srgbClr val="FF0000"/>
                </a:solidFill>
              </a:rPr>
              <a:t> </a:t>
            </a:r>
            <a:endParaRPr lang="en-US" sz="2400" dirty="0">
              <a:solidFill>
                <a:srgbClr val="FF0000"/>
              </a:solidFill>
            </a:endParaRPr>
          </a:p>
        </p:txBody>
      </p:sp>
    </p:spTree>
    <p:extLst>
      <p:ext uri="{BB962C8B-B14F-4D97-AF65-F5344CB8AC3E}">
        <p14:creationId xmlns:p14="http://schemas.microsoft.com/office/powerpoint/2010/main" val="346466761"/>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smtClean="0">
                <a:solidFill>
                  <a:schemeClr val="accent3">
                    <a:lumMod val="40000"/>
                    <a:lumOff val="60000"/>
                  </a:schemeClr>
                </a:solidFill>
              </a:rPr>
              <a:t>What is the </a:t>
            </a:r>
            <a:r>
              <a:rPr lang="en-US" dirty="0" err="1" smtClean="0">
                <a:solidFill>
                  <a:schemeClr val="accent3">
                    <a:lumMod val="40000"/>
                    <a:lumOff val="60000"/>
                  </a:schemeClr>
                </a:solidFill>
              </a:rPr>
              <a:t>ttx</a:t>
            </a:r>
            <a:r>
              <a:rPr lang="en-US" dirty="0" smtClean="0">
                <a:solidFill>
                  <a:schemeClr val="accent3">
                    <a:lumMod val="40000"/>
                    <a:lumOff val="60000"/>
                  </a:schemeClr>
                </a:solidFill>
              </a:rPr>
              <a:t>.?</a:t>
            </a:r>
            <a:endParaRPr lang="ar-JO" dirty="0">
              <a:solidFill>
                <a:schemeClr val="accent3">
                  <a:lumMod val="40000"/>
                  <a:lumOff val="60000"/>
                </a:schemeClr>
              </a:solidFill>
            </a:endParaRPr>
          </a:p>
        </p:txBody>
      </p:sp>
      <p:sp>
        <p:nvSpPr>
          <p:cNvPr id="3" name="عنصر نائب للمحتوى 2"/>
          <p:cNvSpPr>
            <a:spLocks noGrp="1"/>
          </p:cNvSpPr>
          <p:nvPr>
            <p:ph idx="1"/>
          </p:nvPr>
        </p:nvSpPr>
        <p:spPr/>
        <p:txBody>
          <a:bodyPr>
            <a:normAutofit/>
          </a:bodyPr>
          <a:lstStyle/>
          <a:p>
            <a:pPr marL="0" indent="0" algn="l" rtl="0">
              <a:buNone/>
            </a:pPr>
            <a:r>
              <a:rPr lang="en-US" sz="2400" b="1" dirty="0" smtClean="0"/>
              <a:t>First step: Symptomatic relief </a:t>
            </a:r>
          </a:p>
          <a:p>
            <a:pPr marL="514350" indent="-514350" algn="l" rtl="0">
              <a:buFont typeface="Wingdings" pitchFamily="2" charset="2"/>
              <a:buChar char="§"/>
            </a:pPr>
            <a:r>
              <a:rPr lang="en-US" sz="2400" b="1" dirty="0"/>
              <a:t>Antihistamines (</a:t>
            </a:r>
            <a:r>
              <a:rPr lang="en-US" sz="2400" b="1" dirty="0" err="1"/>
              <a:t>chlorpheniramine</a:t>
            </a:r>
            <a:r>
              <a:rPr lang="en-US" sz="2400" b="1" dirty="0"/>
              <a:t>, promethazine</a:t>
            </a:r>
            <a:r>
              <a:rPr lang="en-US" sz="2400" b="1" dirty="0" smtClean="0"/>
              <a:t>).</a:t>
            </a:r>
          </a:p>
          <a:p>
            <a:pPr marL="514350" indent="-514350" algn="l" rtl="0">
              <a:buFont typeface="Wingdings" pitchFamily="2" charset="2"/>
              <a:buChar char="§"/>
            </a:pPr>
            <a:r>
              <a:rPr lang="en-US" sz="2400" b="1" dirty="0" smtClean="0"/>
              <a:t>Topical emollients</a:t>
            </a:r>
          </a:p>
          <a:p>
            <a:pPr marL="514350" indent="-514350" algn="l" rtl="0">
              <a:buFont typeface="Wingdings" pitchFamily="2" charset="2"/>
              <a:buChar char="§"/>
            </a:pPr>
            <a:r>
              <a:rPr lang="en-US" sz="2400" b="1" dirty="0" err="1" smtClean="0"/>
              <a:t>Vit</a:t>
            </a:r>
            <a:r>
              <a:rPr lang="en-US" sz="2400" b="1" dirty="0" smtClean="0"/>
              <a:t>. K (controversial)</a:t>
            </a:r>
          </a:p>
          <a:p>
            <a:pPr marL="514350" indent="-514350" algn="l" rtl="0">
              <a:buFont typeface="Wingdings" pitchFamily="2" charset="2"/>
              <a:buChar char="§"/>
            </a:pPr>
            <a:r>
              <a:rPr lang="en-US" sz="2400" b="1" dirty="0" err="1" smtClean="0"/>
              <a:t>Ursodeoxycholic</a:t>
            </a:r>
            <a:r>
              <a:rPr lang="en-US" sz="2400" b="1" dirty="0" smtClean="0"/>
              <a:t> acid---decrease bile acids in the blood </a:t>
            </a:r>
            <a:r>
              <a:rPr lang="en-US" sz="2400" b="1" dirty="0">
                <a:sym typeface="Wingdings" panose="05000000000000000000" pitchFamily="2" charset="2"/>
              </a:rPr>
              <a:t>improve the pruritus     symptoms and liver function. </a:t>
            </a:r>
          </a:p>
        </p:txBody>
      </p:sp>
    </p:spTree>
    <p:extLst>
      <p:ext uri="{BB962C8B-B14F-4D97-AF65-F5344CB8AC3E}">
        <p14:creationId xmlns:p14="http://schemas.microsoft.com/office/powerpoint/2010/main" val="668136113"/>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descr="20200416_185549.jpg"/>
          <p:cNvPicPr>
            <a:picLocks noChangeAspect="1"/>
          </p:cNvPicPr>
          <p:nvPr/>
        </p:nvPicPr>
        <p:blipFill>
          <a:blip r:embed="rId2">
            <a:duotone>
              <a:schemeClr val="accent3">
                <a:shade val="45000"/>
                <a:satMod val="135000"/>
              </a:schemeClr>
              <a:prstClr val="white"/>
            </a:duotone>
          </a:blip>
          <a:stretch>
            <a:fillRect/>
          </a:stretch>
        </p:blipFill>
        <p:spPr>
          <a:xfrm>
            <a:off x="2254656" y="1061113"/>
            <a:ext cx="7121356" cy="40977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92011790"/>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388357" y="668740"/>
            <a:ext cx="8065828" cy="5145206"/>
          </a:xfrm>
          <a:prstGeom prst="roundRect">
            <a:avLst/>
          </a:prstGeom>
          <a:gradFill flip="none" rotWithShape="1">
            <a:gsLst>
              <a:gs pos="0">
                <a:srgbClr val="CC0099">
                  <a:tint val="66000"/>
                  <a:satMod val="160000"/>
                </a:srgbClr>
              </a:gs>
              <a:gs pos="50000">
                <a:srgbClr val="CC0099">
                  <a:tint val="44500"/>
                  <a:satMod val="160000"/>
                </a:srgbClr>
              </a:gs>
              <a:gs pos="100000">
                <a:srgbClr val="CC0099">
                  <a:tint val="23500"/>
                  <a:satMod val="160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lnSpc>
                <a:spcPct val="120000"/>
              </a:lnSpc>
            </a:pPr>
            <a:r>
              <a:rPr lang="af-ZA" sz="2000" b="1" dirty="0" smtClean="0">
                <a:solidFill>
                  <a:schemeClr val="accent5">
                    <a:lumMod val="75000"/>
                  </a:schemeClr>
                </a:solidFill>
              </a:rPr>
              <a:t>Case 4 </a:t>
            </a:r>
          </a:p>
          <a:p>
            <a:pPr algn="ctr" rtl="0">
              <a:lnSpc>
                <a:spcPct val="120000"/>
              </a:lnSpc>
            </a:pPr>
            <a:endParaRPr lang="af-ZA" sz="2000" b="1" dirty="0">
              <a:solidFill>
                <a:schemeClr val="accent5">
                  <a:lumMod val="75000"/>
                </a:schemeClr>
              </a:solidFill>
              <a:latin typeface="Times New Roman" panose="02020603050405020304" pitchFamily="18" charset="0"/>
              <a:cs typeface="Times New Roman" panose="02020603050405020304" pitchFamily="18" charset="0"/>
            </a:endParaRPr>
          </a:p>
          <a:p>
            <a:pPr algn="ctr" rtl="0">
              <a:lnSpc>
                <a:spcPct val="120000"/>
              </a:lnSpc>
            </a:pPr>
            <a:r>
              <a:rPr lang="en-US" sz="2000" b="1" dirty="0" smtClean="0">
                <a:solidFill>
                  <a:schemeClr val="accent5">
                    <a:lumMod val="75000"/>
                  </a:schemeClr>
                </a:solidFill>
                <a:latin typeface="Times New Roman" panose="02020603050405020304" pitchFamily="18" charset="0"/>
                <a:cs typeface="Times New Roman" panose="02020603050405020304" pitchFamily="18" charset="0"/>
              </a:rPr>
              <a:t>A</a:t>
            </a:r>
            <a:r>
              <a:rPr lang="en-US" sz="2000" b="1" dirty="0" smtClean="0">
                <a:solidFill>
                  <a:schemeClr val="accent5">
                    <a:lumMod val="75000"/>
                  </a:schemeClr>
                </a:solidFill>
              </a:rPr>
              <a:t> </a:t>
            </a:r>
            <a:r>
              <a:rPr lang="en-US" sz="2000" b="1" dirty="0">
                <a:solidFill>
                  <a:schemeClr val="accent5">
                    <a:lumMod val="75000"/>
                  </a:schemeClr>
                </a:solidFill>
              </a:rPr>
              <a:t>3</a:t>
            </a:r>
            <a:r>
              <a:rPr lang="en-US" sz="2000" b="1" dirty="0">
                <a:solidFill>
                  <a:schemeClr val="accent5">
                    <a:lumMod val="75000"/>
                  </a:schemeClr>
                </a:solidFill>
                <a:latin typeface="Times New Roman" panose="02020603050405020304" pitchFamily="18" charset="0"/>
                <a:cs typeface="Times New Roman" panose="02020603050405020304" pitchFamily="18" charset="0"/>
              </a:rPr>
              <a:t>2-year-old</a:t>
            </a:r>
            <a:r>
              <a:rPr lang="en-US" sz="2000" b="1" dirty="0">
                <a:solidFill>
                  <a:schemeClr val="accent5">
                    <a:lumMod val="75000"/>
                  </a:schemeClr>
                </a:solidFill>
              </a:rPr>
              <a:t> </a:t>
            </a:r>
            <a:r>
              <a:rPr lang="en-US" sz="2000" b="1" dirty="0">
                <a:solidFill>
                  <a:schemeClr val="accent5">
                    <a:lumMod val="75000"/>
                  </a:schemeClr>
                </a:solidFill>
                <a:latin typeface="Times New Roman" panose="02020603050405020304" pitchFamily="18" charset="0"/>
                <a:cs typeface="Times New Roman" panose="02020603050405020304" pitchFamily="18" charset="0"/>
              </a:rPr>
              <a:t>PG, presents at 30 weeks of gestation with nausea and vomiting for 1 week. BP is 140/90. </a:t>
            </a:r>
          </a:p>
          <a:p>
            <a:pPr algn="ctr" rtl="0">
              <a:lnSpc>
                <a:spcPct val="120000"/>
              </a:lnSpc>
            </a:pPr>
            <a:endParaRPr lang="ar-SA" sz="2000" b="1" dirty="0">
              <a:solidFill>
                <a:schemeClr val="accent5">
                  <a:lumMod val="75000"/>
                </a:schemeClr>
              </a:solidFill>
              <a:latin typeface="Times New Roman" panose="02020603050405020304" pitchFamily="18" charset="0"/>
              <a:cs typeface="Times New Roman" panose="02020603050405020304" pitchFamily="18" charset="0"/>
            </a:endParaRPr>
          </a:p>
          <a:p>
            <a:pPr algn="ctr" rtl="0">
              <a:lnSpc>
                <a:spcPct val="110000"/>
              </a:lnSpc>
            </a:pPr>
            <a:r>
              <a:rPr lang="en-US" sz="2000" b="1" u="sng" dirty="0">
                <a:solidFill>
                  <a:schemeClr val="accent5">
                    <a:lumMod val="75000"/>
                  </a:schemeClr>
                </a:solidFill>
                <a:latin typeface="Times New Roman" panose="02020603050405020304" pitchFamily="18" charset="0"/>
                <a:cs typeface="Times New Roman" panose="02020603050405020304" pitchFamily="18" charset="0"/>
              </a:rPr>
              <a:t>Investigations shows: </a:t>
            </a:r>
          </a:p>
          <a:p>
            <a:pPr algn="ctr" rtl="0">
              <a:lnSpc>
                <a:spcPct val="110000"/>
              </a:lnSpc>
            </a:pPr>
            <a:r>
              <a:rPr lang="en-US" sz="2000" b="1" dirty="0">
                <a:solidFill>
                  <a:schemeClr val="accent5">
                    <a:lumMod val="75000"/>
                  </a:schemeClr>
                </a:solidFill>
              </a:rPr>
              <a:t>-</a:t>
            </a:r>
            <a:r>
              <a:rPr lang="en-US" sz="2000" b="1" dirty="0">
                <a:solidFill>
                  <a:schemeClr val="accent5">
                    <a:lumMod val="75000"/>
                  </a:schemeClr>
                </a:solidFill>
                <a:latin typeface="Times New Roman" panose="02020603050405020304" pitchFamily="18" charset="0"/>
                <a:cs typeface="Times New Roman" panose="02020603050405020304" pitchFamily="18" charset="0"/>
              </a:rPr>
              <a:t>Ultrasound scan: </a:t>
            </a:r>
            <a:r>
              <a:rPr lang="en-US" sz="2000" b="1" dirty="0" err="1">
                <a:solidFill>
                  <a:schemeClr val="accent5">
                    <a:lumMod val="75000"/>
                  </a:schemeClr>
                </a:solidFill>
                <a:latin typeface="Times New Roman" panose="02020603050405020304" pitchFamily="18" charset="0"/>
                <a:cs typeface="Times New Roman" panose="02020603050405020304" pitchFamily="18" charset="0"/>
              </a:rPr>
              <a:t>oligohydramnios</a:t>
            </a:r>
            <a:r>
              <a:rPr lang="en-US" sz="2000" b="1" dirty="0">
                <a:solidFill>
                  <a:schemeClr val="accent5">
                    <a:lumMod val="75000"/>
                  </a:schemeClr>
                </a:solidFill>
                <a:latin typeface="Times New Roman" panose="02020603050405020304" pitchFamily="18" charset="0"/>
                <a:cs typeface="Times New Roman" panose="02020603050405020304" pitchFamily="18" charset="0"/>
              </a:rPr>
              <a:t>.</a:t>
            </a:r>
          </a:p>
          <a:p>
            <a:pPr algn="ctr" rtl="0">
              <a:lnSpc>
                <a:spcPct val="110000"/>
              </a:lnSpc>
            </a:pPr>
            <a:r>
              <a:rPr lang="en-US" sz="2000" b="1" dirty="0">
                <a:solidFill>
                  <a:schemeClr val="accent5">
                    <a:lumMod val="75000"/>
                  </a:schemeClr>
                </a:solidFill>
              </a:rPr>
              <a:t>-</a:t>
            </a:r>
            <a:r>
              <a:rPr lang="en-US" sz="2000" b="1" dirty="0">
                <a:solidFill>
                  <a:schemeClr val="accent5">
                    <a:lumMod val="75000"/>
                  </a:schemeClr>
                </a:solidFill>
                <a:latin typeface="Times New Roman" panose="02020603050405020304" pitchFamily="18" charset="0"/>
                <a:cs typeface="Times New Roman" panose="02020603050405020304" pitchFamily="18" charset="0"/>
              </a:rPr>
              <a:t>Urine test shows 3+ ketones, and no protein.</a:t>
            </a:r>
          </a:p>
          <a:p>
            <a:pPr algn="ctr" rtl="0">
              <a:lnSpc>
                <a:spcPct val="110000"/>
              </a:lnSpc>
            </a:pPr>
            <a:r>
              <a:rPr lang="en-US" sz="2000" b="1" dirty="0">
                <a:solidFill>
                  <a:schemeClr val="accent5">
                    <a:lumMod val="75000"/>
                  </a:schemeClr>
                </a:solidFill>
              </a:rPr>
              <a:t>-     </a:t>
            </a:r>
            <a:r>
              <a:rPr lang="en-US" sz="2000" b="1" dirty="0">
                <a:solidFill>
                  <a:schemeClr val="accent5">
                    <a:lumMod val="75000"/>
                  </a:schemeClr>
                </a:solidFill>
                <a:latin typeface="Times New Roman" panose="02020603050405020304" pitchFamily="18" charset="0"/>
                <a:cs typeface="Times New Roman" panose="02020603050405020304" pitchFamily="18" charset="0"/>
              </a:rPr>
              <a:t>alanine aminotransferase (512 U/mL), bilirubin (88 </a:t>
            </a:r>
            <a:r>
              <a:rPr lang="el-GR" sz="2000" b="1" dirty="0">
                <a:solidFill>
                  <a:schemeClr val="accent5">
                    <a:lumMod val="75000"/>
                  </a:schemeClr>
                </a:solidFill>
                <a:latin typeface="Times New Roman" panose="02020603050405020304" pitchFamily="18" charset="0"/>
                <a:cs typeface="Times New Roman" panose="02020603050405020304" pitchFamily="18" charset="0"/>
              </a:rPr>
              <a:t>μ</a:t>
            </a:r>
            <a:r>
              <a:rPr lang="en-US" sz="2000" b="1" dirty="0" err="1">
                <a:solidFill>
                  <a:schemeClr val="accent5">
                    <a:lumMod val="75000"/>
                  </a:schemeClr>
                </a:solidFill>
                <a:latin typeface="Times New Roman" panose="02020603050405020304" pitchFamily="18" charset="0"/>
                <a:cs typeface="Times New Roman" panose="02020603050405020304" pitchFamily="18" charset="0"/>
              </a:rPr>
              <a:t>mol</a:t>
            </a:r>
            <a:r>
              <a:rPr lang="en-US" sz="2000" b="1" dirty="0">
                <a:solidFill>
                  <a:schemeClr val="accent5">
                    <a:lumMod val="75000"/>
                  </a:schemeClr>
                </a:solidFill>
                <a:latin typeface="Times New Roman" panose="02020603050405020304" pitchFamily="18" charset="0"/>
                <a:cs typeface="Times New Roman" panose="02020603050405020304" pitchFamily="18" charset="0"/>
              </a:rPr>
              <a:t>/L), alkaline phosphatase (530 U/L), lactate dehydrogenase (848 U/L), urea (7 </a:t>
            </a:r>
            <a:r>
              <a:rPr lang="en-US" sz="2000" b="1" dirty="0" err="1">
                <a:solidFill>
                  <a:schemeClr val="accent5">
                    <a:lumMod val="75000"/>
                  </a:schemeClr>
                </a:solidFill>
                <a:latin typeface="Times New Roman" panose="02020603050405020304" pitchFamily="18" charset="0"/>
                <a:cs typeface="Times New Roman" panose="02020603050405020304" pitchFamily="18" charset="0"/>
              </a:rPr>
              <a:t>mmol</a:t>
            </a:r>
            <a:r>
              <a:rPr lang="en-US" sz="2000" b="1" dirty="0">
                <a:solidFill>
                  <a:schemeClr val="accent5">
                    <a:lumMod val="75000"/>
                  </a:schemeClr>
                </a:solidFill>
                <a:latin typeface="Times New Roman" panose="02020603050405020304" pitchFamily="18" charset="0"/>
                <a:cs typeface="Times New Roman" panose="02020603050405020304" pitchFamily="18" charset="0"/>
              </a:rPr>
              <a:t>/L), creatinine (210 </a:t>
            </a:r>
            <a:r>
              <a:rPr lang="el-GR" sz="2000" b="1" dirty="0">
                <a:solidFill>
                  <a:schemeClr val="accent5">
                    <a:lumMod val="75000"/>
                  </a:schemeClr>
                </a:solidFill>
                <a:latin typeface="Times New Roman" panose="02020603050405020304" pitchFamily="18" charset="0"/>
                <a:cs typeface="Times New Roman" panose="02020603050405020304" pitchFamily="18" charset="0"/>
              </a:rPr>
              <a:t>μ</a:t>
            </a:r>
            <a:r>
              <a:rPr lang="en-US" sz="2000" b="1" dirty="0" err="1">
                <a:solidFill>
                  <a:schemeClr val="accent5">
                    <a:lumMod val="75000"/>
                  </a:schemeClr>
                </a:solidFill>
                <a:latin typeface="Times New Roman" panose="02020603050405020304" pitchFamily="18" charset="0"/>
                <a:cs typeface="Times New Roman" panose="02020603050405020304" pitchFamily="18" charset="0"/>
              </a:rPr>
              <a:t>mol</a:t>
            </a:r>
            <a:r>
              <a:rPr lang="en-US" sz="2000" b="1" dirty="0">
                <a:solidFill>
                  <a:schemeClr val="accent5">
                    <a:lumMod val="75000"/>
                  </a:schemeClr>
                </a:solidFill>
                <a:latin typeface="Times New Roman" panose="02020603050405020304" pitchFamily="18" charset="0"/>
                <a:cs typeface="Times New Roman" panose="02020603050405020304" pitchFamily="18" charset="0"/>
              </a:rPr>
              <a:t>/L).</a:t>
            </a:r>
          </a:p>
          <a:p>
            <a:pPr algn="ctr" rtl="0">
              <a:lnSpc>
                <a:spcPct val="110000"/>
              </a:lnSpc>
            </a:pPr>
            <a:r>
              <a:rPr lang="en-US" sz="2000" b="1" dirty="0">
                <a:solidFill>
                  <a:schemeClr val="accent5">
                    <a:lumMod val="75000"/>
                  </a:schemeClr>
                </a:solidFill>
                <a:latin typeface="Times New Roman" panose="02020603050405020304" pitchFamily="18" charset="0"/>
                <a:cs typeface="Times New Roman" panose="02020603050405020304" pitchFamily="18" charset="0"/>
              </a:rPr>
              <a:t>-PTT: 45 sec, and PT: 15 sec, but normal platelets and hemoglobin.</a:t>
            </a:r>
          </a:p>
          <a:p>
            <a:pPr algn="ctr" rtl="0">
              <a:lnSpc>
                <a:spcPct val="110000"/>
              </a:lnSpc>
            </a:pPr>
            <a:r>
              <a:rPr lang="en-US" sz="2000" b="1" dirty="0">
                <a:solidFill>
                  <a:schemeClr val="accent5">
                    <a:lumMod val="75000"/>
                  </a:schemeClr>
                </a:solidFill>
                <a:latin typeface="Times New Roman" panose="02020603050405020304" pitchFamily="18" charset="0"/>
                <a:cs typeface="Times New Roman" panose="02020603050405020304" pitchFamily="18" charset="0"/>
              </a:rPr>
              <a:t>-Blood glucose is 2.8 </a:t>
            </a:r>
            <a:r>
              <a:rPr lang="en-US" sz="2000" b="1" dirty="0" err="1">
                <a:solidFill>
                  <a:schemeClr val="accent5">
                    <a:lumMod val="75000"/>
                  </a:schemeClr>
                </a:solidFill>
                <a:latin typeface="Times New Roman" panose="02020603050405020304" pitchFamily="18" charset="0"/>
                <a:cs typeface="Times New Roman" panose="02020603050405020304" pitchFamily="18" charset="0"/>
              </a:rPr>
              <a:t>mmol</a:t>
            </a:r>
            <a:r>
              <a:rPr lang="en-US" sz="2000" b="1" dirty="0">
                <a:solidFill>
                  <a:schemeClr val="accent5">
                    <a:lumMod val="75000"/>
                  </a:schemeClr>
                </a:solidFill>
                <a:latin typeface="Times New Roman" panose="02020603050405020304" pitchFamily="18" charset="0"/>
                <a:cs typeface="Times New Roman" panose="02020603050405020304" pitchFamily="18" charset="0"/>
              </a:rPr>
              <a:t>/L. </a:t>
            </a:r>
          </a:p>
          <a:p>
            <a:pPr algn="ctr" rtl="0"/>
            <a:endParaRPr lang="en-US" sz="2000" b="1" dirty="0">
              <a:solidFill>
                <a:schemeClr val="accent5">
                  <a:lumMod val="75000"/>
                </a:schemeClr>
              </a:solidFill>
            </a:endParaRPr>
          </a:p>
          <a:p>
            <a:pPr algn="ctr"/>
            <a:endParaRPr lang="en-US" sz="2000" b="1" dirty="0">
              <a:solidFill>
                <a:schemeClr val="accent5">
                  <a:lumMod val="75000"/>
                </a:schemeClr>
              </a:solidFill>
            </a:endParaRPr>
          </a:p>
        </p:txBody>
      </p:sp>
    </p:spTree>
    <p:extLst>
      <p:ext uri="{BB962C8B-B14F-4D97-AF65-F5344CB8AC3E}">
        <p14:creationId xmlns:p14="http://schemas.microsoft.com/office/powerpoint/2010/main" val="3300861052"/>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9E21DE4B-380D-6044-8712-B4B3C93D0453}"/>
              </a:ext>
            </a:extLst>
          </p:cNvPr>
          <p:cNvSpPr>
            <a:spLocks noGrp="1"/>
          </p:cNvSpPr>
          <p:nvPr>
            <p:ph idx="4294967295"/>
          </p:nvPr>
        </p:nvSpPr>
        <p:spPr>
          <a:xfrm>
            <a:off x="1676400" y="1227138"/>
            <a:ext cx="10515600" cy="4727575"/>
          </a:xfrm>
        </p:spPr>
        <p:txBody>
          <a:bodyPr/>
          <a:lstStyle/>
          <a:p>
            <a:pPr marL="514350" indent="-514350" algn="l" rtl="0">
              <a:buAutoNum type="arabicPeriod"/>
            </a:pPr>
            <a:r>
              <a:rPr lang="en-US" sz="2400" b="1" dirty="0">
                <a:latin typeface="Times New Roman" panose="02020603050405020304" pitchFamily="18" charset="0"/>
                <a:cs typeface="Times New Roman" panose="02020603050405020304" pitchFamily="18" charset="0"/>
              </a:rPr>
              <a:t>What are the differential diagnosis in this case?</a:t>
            </a:r>
          </a:p>
          <a:p>
            <a:pPr marL="0" indent="0" algn="l" rtl="0">
              <a:buNone/>
            </a:pPr>
            <a:endParaRPr lang="en-US" sz="2400" b="1" dirty="0">
              <a:latin typeface="Times New Roman" panose="02020603050405020304" pitchFamily="18" charset="0"/>
              <a:cs typeface="Times New Roman" panose="02020603050405020304" pitchFamily="18" charset="0"/>
            </a:endParaRPr>
          </a:p>
          <a:p>
            <a:pPr marL="0" indent="0" algn="l" rtl="0">
              <a:buNone/>
            </a:pPr>
            <a:r>
              <a:rPr lang="en-US" sz="2400" b="1" dirty="0">
                <a:latin typeface="Times New Roman" panose="02020603050405020304" pitchFamily="18" charset="0"/>
                <a:cs typeface="Times New Roman" panose="02020603050405020304" pitchFamily="18" charset="0"/>
              </a:rPr>
              <a:t>2. What is the most likely diagnosis in this case and explain the pathophysiology behind it?</a:t>
            </a:r>
          </a:p>
          <a:p>
            <a:pPr marL="0" indent="0" algn="l" rtl="0">
              <a:buNone/>
            </a:pPr>
            <a:endParaRPr lang="en-US" sz="2400" b="1" dirty="0">
              <a:latin typeface="Times New Roman" panose="02020603050405020304" pitchFamily="18" charset="0"/>
              <a:cs typeface="Times New Roman" panose="02020603050405020304" pitchFamily="18" charset="0"/>
            </a:endParaRPr>
          </a:p>
          <a:p>
            <a:pPr marL="0" indent="0" algn="l" rtl="0">
              <a:buNone/>
            </a:pPr>
            <a:r>
              <a:rPr lang="en-US" sz="2400" b="1" dirty="0">
                <a:latin typeface="Times New Roman" panose="02020603050405020304" pitchFamily="18" charset="0"/>
                <a:cs typeface="Times New Roman" panose="02020603050405020304" pitchFamily="18" charset="0"/>
              </a:rPr>
              <a:t>3. What is the management plan for this patient?</a:t>
            </a:r>
          </a:p>
          <a:p>
            <a:pPr marL="0" indent="0" algn="l" rtl="0">
              <a:buNone/>
            </a:pPr>
            <a:r>
              <a:rPr lang="en-US" sz="2400" b="1" dirty="0">
                <a:latin typeface="Times New Roman" panose="02020603050405020304" pitchFamily="18" charset="0"/>
                <a:cs typeface="Times New Roman" panose="02020603050405020304" pitchFamily="18" charset="0"/>
              </a:rPr>
              <a:t> </a:t>
            </a:r>
          </a:p>
          <a:p>
            <a:pPr marL="0" indent="0" algn="l" rtl="0">
              <a:buNone/>
            </a:pPr>
            <a:r>
              <a:rPr lang="en-US" sz="2400" b="1" dirty="0">
                <a:latin typeface="Times New Roman" panose="02020603050405020304" pitchFamily="18" charset="0"/>
                <a:cs typeface="Times New Roman" panose="02020603050405020304" pitchFamily="18" charset="0"/>
              </a:rPr>
              <a:t>4. Describe the future implications for this patient. </a:t>
            </a:r>
          </a:p>
          <a:p>
            <a:pPr marL="0" indent="0" algn="l" rtl="0">
              <a:buNone/>
            </a:pPr>
            <a:endParaRPr lang="en-US" b="1" dirty="0"/>
          </a:p>
        </p:txBody>
      </p:sp>
    </p:spTree>
    <p:extLst>
      <p:ext uri="{BB962C8B-B14F-4D97-AF65-F5344CB8AC3E}">
        <p14:creationId xmlns:p14="http://schemas.microsoft.com/office/powerpoint/2010/main" val="60348930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A0B6ED-7E59-4343-8788-541230ED625F}"/>
              </a:ext>
            </a:extLst>
          </p:cNvPr>
          <p:cNvSpPr>
            <a:spLocks noGrp="1"/>
          </p:cNvSpPr>
          <p:nvPr>
            <p:ph type="title"/>
          </p:nvPr>
        </p:nvSpPr>
        <p:spPr>
          <a:xfrm>
            <a:off x="838200" y="624468"/>
            <a:ext cx="10515600" cy="836342"/>
          </a:xfrm>
          <a:noFill/>
          <a:ln>
            <a:noFill/>
          </a:ln>
        </p:spPr>
        <p:txBody>
          <a:bodyPr>
            <a:normAutofit fontScale="90000"/>
          </a:bodyPr>
          <a:lstStyle/>
          <a:p>
            <a:r>
              <a:rPr lang="en-US" dirty="0">
                <a:solidFill>
                  <a:srgbClr val="FF00FF"/>
                </a:solidFill>
                <a:latin typeface="Times New Roman" panose="02020603050405020304" pitchFamily="18" charset="0"/>
                <a:cs typeface="Times New Roman" panose="02020603050405020304" pitchFamily="18" charset="0"/>
              </a:rPr>
              <a:t>What are the differential diagnosis in this case?</a:t>
            </a:r>
            <a:endParaRPr lang="en-US" dirty="0">
              <a:solidFill>
                <a:srgbClr val="FF00FF"/>
              </a:solidFill>
            </a:endParaRPr>
          </a:p>
        </p:txBody>
      </p:sp>
      <p:sp>
        <p:nvSpPr>
          <p:cNvPr id="3" name="Content Placeholder 2">
            <a:extLst>
              <a:ext uri="{FF2B5EF4-FFF2-40B4-BE49-F238E27FC236}">
                <a16:creationId xmlns:a16="http://schemas.microsoft.com/office/drawing/2014/main" xmlns="" id="{6E0E0E7D-BACF-9149-B433-BFE1791F1D17}"/>
              </a:ext>
            </a:extLst>
          </p:cNvPr>
          <p:cNvSpPr>
            <a:spLocks noGrp="1"/>
          </p:cNvSpPr>
          <p:nvPr>
            <p:ph idx="1"/>
          </p:nvPr>
        </p:nvSpPr>
        <p:spPr>
          <a:xfrm>
            <a:off x="838200" y="1761893"/>
            <a:ext cx="10515600" cy="4092497"/>
          </a:xfrm>
        </p:spPr>
        <p:txBody>
          <a:bodyPr/>
          <a:lstStyle/>
          <a:p>
            <a:pPr marL="0" indent="0" algn="l" rtl="0">
              <a:buNone/>
            </a:pPr>
            <a:endParaRPr lang="en-US" dirty="0">
              <a:latin typeface="Times New Roman" panose="02020603050405020304" pitchFamily="18" charset="0"/>
              <a:cs typeface="Times New Roman" panose="02020603050405020304" pitchFamily="18" charset="0"/>
            </a:endParaRPr>
          </a:p>
          <a:p>
            <a:pPr algn="l" rtl="0"/>
            <a:r>
              <a:rPr lang="en-US" dirty="0">
                <a:latin typeface="Times New Roman" panose="02020603050405020304" pitchFamily="18" charset="0"/>
                <a:cs typeface="Times New Roman" panose="02020603050405020304" pitchFamily="18" charset="0"/>
              </a:rPr>
              <a:t>Acute fatty liver of pregnancy (AFLP) </a:t>
            </a:r>
            <a:endParaRPr lang="en-US" dirty="0">
              <a:effectLst/>
              <a:latin typeface="Times New Roman" panose="02020603050405020304" pitchFamily="18" charset="0"/>
              <a:cs typeface="Times New Roman" panose="02020603050405020304" pitchFamily="18" charset="0"/>
            </a:endParaRPr>
          </a:p>
          <a:p>
            <a:pPr algn="l" rtl="0"/>
            <a:r>
              <a:rPr lang="en-US" dirty="0">
                <a:latin typeface="Times New Roman" panose="02020603050405020304" pitchFamily="18" charset="0"/>
                <a:cs typeface="Times New Roman" panose="02020603050405020304" pitchFamily="18" charset="0"/>
              </a:rPr>
              <a:t> Pre-eclampsia </a:t>
            </a:r>
            <a:endParaRPr lang="en-US" dirty="0">
              <a:effectLst/>
              <a:latin typeface="Times New Roman" panose="02020603050405020304" pitchFamily="18" charset="0"/>
              <a:cs typeface="Times New Roman" panose="02020603050405020304" pitchFamily="18" charset="0"/>
            </a:endParaRPr>
          </a:p>
          <a:p>
            <a:pPr algn="l" rtl="0"/>
            <a:r>
              <a:rPr lang="en-US" dirty="0">
                <a:latin typeface="Times New Roman" panose="02020603050405020304" pitchFamily="18" charset="0"/>
                <a:cs typeface="Times New Roman" panose="02020603050405020304" pitchFamily="18" charset="0"/>
              </a:rPr>
              <a:t> HELLP.</a:t>
            </a:r>
          </a:p>
          <a:p>
            <a:pPr algn="l" rtl="0"/>
            <a:r>
              <a:rPr lang="en-US" dirty="0">
                <a:latin typeface="Times New Roman" panose="02020603050405020304" pitchFamily="18" charset="0"/>
                <a:cs typeface="Times New Roman" panose="02020603050405020304" pitchFamily="18" charset="0"/>
              </a:rPr>
              <a:t> Hemolytic uremic syndrome (HUS) </a:t>
            </a:r>
            <a:endParaRPr lang="en-US" dirty="0">
              <a:effectLst/>
              <a:latin typeface="Times New Roman" panose="02020603050405020304" pitchFamily="18" charset="0"/>
              <a:cs typeface="Times New Roman" panose="02020603050405020304" pitchFamily="18" charset="0"/>
            </a:endParaRPr>
          </a:p>
          <a:p>
            <a:pPr algn="l" rtl="0"/>
            <a:r>
              <a:rPr lang="en-US" dirty="0">
                <a:latin typeface="Times New Roman" panose="02020603050405020304" pitchFamily="18" charset="0"/>
                <a:cs typeface="Times New Roman" panose="02020603050405020304" pitchFamily="18" charset="0"/>
              </a:rPr>
              <a:t> Thrombotic thrombocytopenic purpura (TTP) </a:t>
            </a:r>
            <a:endParaRPr lang="en-US" dirty="0">
              <a:effectLst/>
              <a:latin typeface="Times New Roman" panose="02020603050405020304" pitchFamily="18" charset="0"/>
              <a:cs typeface="Times New Roman" panose="02020603050405020304" pitchFamily="18" charset="0"/>
            </a:endParaRPr>
          </a:p>
          <a:p>
            <a:pPr algn="l" rtl="0"/>
            <a:r>
              <a:rPr lang="en-US" dirty="0">
                <a:latin typeface="Times New Roman" panose="02020603050405020304" pitchFamily="18" charset="0"/>
                <a:cs typeface="Times New Roman" panose="02020603050405020304" pitchFamily="18" charset="0"/>
              </a:rPr>
              <a:t> Liver disease </a:t>
            </a:r>
            <a:endParaRPr lang="en-US" dirty="0">
              <a:effectLst/>
              <a:latin typeface="Times New Roman" panose="02020603050405020304" pitchFamily="18" charset="0"/>
              <a:cs typeface="Times New Roman" panose="02020603050405020304" pitchFamily="18" charset="0"/>
            </a:endParaRPr>
          </a:p>
          <a:p>
            <a:pPr marL="0" indent="0" algn="l" rtl="0">
              <a:buNone/>
            </a:pPr>
            <a:endParaRPr lang="en-US" dirty="0"/>
          </a:p>
        </p:txBody>
      </p:sp>
    </p:spTree>
    <p:extLst>
      <p:ext uri="{BB962C8B-B14F-4D97-AF65-F5344CB8AC3E}">
        <p14:creationId xmlns:p14="http://schemas.microsoft.com/office/powerpoint/2010/main" val="1169774300"/>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F21D68-7B74-6943-A366-C3CEE0622C5D}"/>
              </a:ext>
            </a:extLst>
          </p:cNvPr>
          <p:cNvSpPr>
            <a:spLocks noGrp="1"/>
          </p:cNvSpPr>
          <p:nvPr>
            <p:ph type="title"/>
          </p:nvPr>
        </p:nvSpPr>
        <p:spPr>
          <a:xfrm>
            <a:off x="735980" y="501805"/>
            <a:ext cx="10617820" cy="702527"/>
          </a:xfrm>
          <a:noFill/>
          <a:ln>
            <a:noFill/>
          </a:ln>
        </p:spPr>
        <p:txBody>
          <a:bodyPr>
            <a:normAutofit/>
          </a:bodyPr>
          <a:lstStyle/>
          <a:p>
            <a:r>
              <a:rPr lang="en-US" dirty="0">
                <a:solidFill>
                  <a:srgbClr val="FF00FF"/>
                </a:solidFill>
                <a:latin typeface="Times New Roman" panose="02020603050405020304" pitchFamily="18" charset="0"/>
                <a:cs typeface="Times New Roman" panose="02020603050405020304" pitchFamily="18" charset="0"/>
              </a:rPr>
              <a:t>What is the most likely diagnosis?</a:t>
            </a:r>
            <a:endParaRPr lang="en-US" dirty="0">
              <a:solidFill>
                <a:srgbClr val="FF00FF"/>
              </a:solidFill>
            </a:endParaRPr>
          </a:p>
        </p:txBody>
      </p:sp>
      <p:sp>
        <p:nvSpPr>
          <p:cNvPr id="3" name="Content Placeholder 2">
            <a:extLst>
              <a:ext uri="{FF2B5EF4-FFF2-40B4-BE49-F238E27FC236}">
                <a16:creationId xmlns:a16="http://schemas.microsoft.com/office/drawing/2014/main" xmlns="" id="{64CF435D-EA39-CD42-9F8B-1471805BBF4F}"/>
              </a:ext>
            </a:extLst>
          </p:cNvPr>
          <p:cNvSpPr>
            <a:spLocks noGrp="1"/>
          </p:cNvSpPr>
          <p:nvPr>
            <p:ph idx="1"/>
          </p:nvPr>
        </p:nvSpPr>
        <p:spPr>
          <a:xfrm>
            <a:off x="838200" y="1070517"/>
            <a:ext cx="10515600" cy="5106446"/>
          </a:xfrm>
        </p:spPr>
        <p:txBody>
          <a:bodyPr>
            <a:normAutofit/>
          </a:bodyPr>
          <a:lstStyle/>
          <a:p>
            <a:pPr marL="0" indent="0" algn="l" rtl="0">
              <a:buNone/>
            </a:pPr>
            <a:endParaRPr lang="en-US" sz="3200" u="sng" dirty="0">
              <a:solidFill>
                <a:srgbClr val="FF0000"/>
              </a:solidFill>
              <a:latin typeface="Times New Roman" panose="02020603050405020304" pitchFamily="18" charset="0"/>
              <a:cs typeface="Times New Roman" panose="02020603050405020304" pitchFamily="18" charset="0"/>
            </a:endParaRPr>
          </a:p>
          <a:p>
            <a:pPr marL="0" indent="0" algn="l" rtl="0">
              <a:buNone/>
            </a:pPr>
            <a:r>
              <a:rPr lang="en-US" sz="3200" u="sng" dirty="0">
                <a:solidFill>
                  <a:srgbClr val="FF00FF"/>
                </a:solidFill>
                <a:latin typeface="Times New Roman" panose="02020603050405020304" pitchFamily="18" charset="0"/>
                <a:cs typeface="Times New Roman" panose="02020603050405020304" pitchFamily="18" charset="0"/>
              </a:rPr>
              <a:t>AFLP </a:t>
            </a:r>
          </a:p>
          <a:p>
            <a:pPr marL="0" indent="0" algn="l" rtl="0">
              <a:buNone/>
            </a:pPr>
            <a:r>
              <a:rPr lang="en-US" dirty="0">
                <a:latin typeface="Times New Roman" panose="02020603050405020304" pitchFamily="18" charset="0"/>
                <a:cs typeface="Times New Roman" panose="02020603050405020304" pitchFamily="18" charset="0"/>
              </a:rPr>
              <a:t>        - Low blood glucose.</a:t>
            </a:r>
          </a:p>
          <a:p>
            <a:pPr marL="0" indent="0" algn="l" rtl="0">
              <a:buNone/>
            </a:pPr>
            <a:r>
              <a:rPr lang="en-US" dirty="0">
                <a:latin typeface="Times New Roman" panose="02020603050405020304" pitchFamily="18" charset="0"/>
                <a:cs typeface="Times New Roman" panose="02020603050405020304" pitchFamily="18" charset="0"/>
              </a:rPr>
              <a:t>        -      liver function tests (LFTs) and renal function tests (KFTs). </a:t>
            </a:r>
          </a:p>
          <a:p>
            <a:pPr marL="0" indent="0" algn="l" rtl="0">
              <a:buNone/>
            </a:pPr>
            <a:r>
              <a:rPr lang="en-US" dirty="0">
                <a:latin typeface="Times New Roman" panose="02020603050405020304" pitchFamily="18" charset="0"/>
                <a:cs typeface="Times New Roman" panose="02020603050405020304" pitchFamily="18" charset="0"/>
              </a:rPr>
              <a:t>        -  Coagulopathy with normal platelets.</a:t>
            </a:r>
          </a:p>
          <a:p>
            <a:pPr marL="0" indent="0" algn="l" rtl="0">
              <a:buNone/>
            </a:pPr>
            <a:r>
              <a:rPr lang="en-US" dirty="0">
                <a:latin typeface="Times New Roman" panose="02020603050405020304" pitchFamily="18" charset="0"/>
                <a:cs typeface="Times New Roman" panose="02020603050405020304" pitchFamily="18" charset="0"/>
              </a:rPr>
              <a:t>        -  Common in PG. </a:t>
            </a:r>
          </a:p>
          <a:p>
            <a:pPr marL="0" indent="0" algn="l" rtl="0">
              <a:buNone/>
            </a:pPr>
            <a:r>
              <a:rPr lang="en-US" dirty="0">
                <a:latin typeface="Times New Roman" panose="02020603050405020304" pitchFamily="18" charset="0"/>
                <a:cs typeface="Times New Roman" panose="02020603050405020304" pitchFamily="18" charset="0"/>
              </a:rPr>
              <a:t>        - Presents in 3</a:t>
            </a:r>
            <a:r>
              <a:rPr lang="en-US" baseline="30000" dirty="0">
                <a:latin typeface="Times New Roman" panose="02020603050405020304" pitchFamily="18" charset="0"/>
                <a:cs typeface="Times New Roman" panose="02020603050405020304" pitchFamily="18" charset="0"/>
              </a:rPr>
              <a:t>rd</a:t>
            </a:r>
            <a:r>
              <a:rPr lang="en-US" dirty="0">
                <a:latin typeface="Times New Roman" panose="02020603050405020304" pitchFamily="18" charset="0"/>
                <a:cs typeface="Times New Roman" panose="02020603050405020304" pitchFamily="18" charset="0"/>
              </a:rPr>
              <a:t> trimester.</a:t>
            </a:r>
          </a:p>
          <a:p>
            <a:pPr marL="0" indent="0" algn="l" rtl="0">
              <a:buNone/>
            </a:pPr>
            <a:r>
              <a:rPr lang="en-US" dirty="0">
                <a:latin typeface="Times New Roman" panose="02020603050405020304" pitchFamily="18" charset="0"/>
                <a:cs typeface="Times New Roman" panose="02020603050405020304" pitchFamily="18" charset="0"/>
              </a:rPr>
              <a:t>        - Presentation with nausea and vomiting. </a:t>
            </a:r>
            <a:endParaRPr lang="en-US" dirty="0">
              <a:effectLst/>
              <a:latin typeface="Times New Roman" panose="02020603050405020304" pitchFamily="18" charset="0"/>
              <a:cs typeface="Times New Roman" panose="02020603050405020304" pitchFamily="18" charset="0"/>
            </a:endParaRPr>
          </a:p>
          <a:p>
            <a:pPr marL="0" indent="0" algn="l" rtl="0">
              <a:buNone/>
            </a:pPr>
            <a:endParaRPr lang="en-US" dirty="0"/>
          </a:p>
        </p:txBody>
      </p:sp>
      <p:sp>
        <p:nvSpPr>
          <p:cNvPr id="4" name="Up Arrow 3">
            <a:extLst>
              <a:ext uri="{FF2B5EF4-FFF2-40B4-BE49-F238E27FC236}">
                <a16:creationId xmlns:a16="http://schemas.microsoft.com/office/drawing/2014/main" xmlns="" id="{364DC0C3-1DC5-0648-A5B3-591B48DDC404}"/>
              </a:ext>
            </a:extLst>
          </p:cNvPr>
          <p:cNvSpPr/>
          <p:nvPr/>
        </p:nvSpPr>
        <p:spPr>
          <a:xfrm>
            <a:off x="1597316" y="3091964"/>
            <a:ext cx="258782" cy="399122"/>
          </a:xfrm>
          <a:prstGeom prst="upArrow">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48426388"/>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3A2678-28E9-CF44-9E72-39E44D983499}"/>
              </a:ext>
            </a:extLst>
          </p:cNvPr>
          <p:cNvSpPr>
            <a:spLocks noGrp="1"/>
          </p:cNvSpPr>
          <p:nvPr>
            <p:ph type="title"/>
          </p:nvPr>
        </p:nvSpPr>
        <p:spPr>
          <a:xfrm>
            <a:off x="838200" y="735981"/>
            <a:ext cx="10515600" cy="702526"/>
          </a:xfrm>
          <a:noFill/>
          <a:ln>
            <a:noFill/>
          </a:ln>
        </p:spPr>
        <p:txBody>
          <a:bodyPr>
            <a:noAutofit/>
          </a:bodyPr>
          <a:lstStyle/>
          <a:p>
            <a:r>
              <a:rPr lang="en-US" sz="4000" dirty="0">
                <a:solidFill>
                  <a:srgbClr val="FF00FF"/>
                </a:solidFill>
                <a:latin typeface="Times New Roman" panose="02020603050405020304" pitchFamily="18" charset="0"/>
                <a:cs typeface="Times New Roman" panose="02020603050405020304" pitchFamily="18" charset="0"/>
              </a:rPr>
              <a:t>What is the management plan for this patient?</a:t>
            </a:r>
            <a:endParaRPr lang="en-US" sz="4000" dirty="0">
              <a:solidFill>
                <a:srgbClr val="FF00FF"/>
              </a:solidFill>
            </a:endParaRPr>
          </a:p>
        </p:txBody>
      </p:sp>
      <p:sp>
        <p:nvSpPr>
          <p:cNvPr id="3" name="Content Placeholder 2">
            <a:extLst>
              <a:ext uri="{FF2B5EF4-FFF2-40B4-BE49-F238E27FC236}">
                <a16:creationId xmlns:a16="http://schemas.microsoft.com/office/drawing/2014/main" xmlns="" id="{A80870B6-5FAB-D24B-B18A-9BE104E185F9}"/>
              </a:ext>
            </a:extLst>
          </p:cNvPr>
          <p:cNvSpPr>
            <a:spLocks noGrp="1"/>
          </p:cNvSpPr>
          <p:nvPr>
            <p:ph idx="1"/>
          </p:nvPr>
        </p:nvSpPr>
        <p:spPr>
          <a:xfrm>
            <a:off x="838200" y="1438507"/>
            <a:ext cx="10515600" cy="4738456"/>
          </a:xfrm>
        </p:spPr>
        <p:txBody>
          <a:bodyPr/>
          <a:lstStyle/>
          <a:p>
            <a:pPr marL="0" indent="0" algn="l" rtl="0">
              <a:buNone/>
            </a:pPr>
            <a:endParaRPr lang="en-US" dirty="0">
              <a:latin typeface="Times New Roman" panose="02020603050405020304" pitchFamily="18" charset="0"/>
              <a:cs typeface="Times New Roman" panose="02020603050405020304" pitchFamily="18" charset="0"/>
            </a:endParaRPr>
          </a:p>
          <a:p>
            <a:pPr marL="0" indent="0" algn="l" rtl="0">
              <a:buNone/>
            </a:pPr>
            <a:endParaRPr lang="en-US" dirty="0">
              <a:latin typeface="Times New Roman" panose="02020603050405020304" pitchFamily="18" charset="0"/>
              <a:cs typeface="Times New Roman" panose="02020603050405020304" pitchFamily="18" charset="0"/>
            </a:endParaRPr>
          </a:p>
          <a:p>
            <a:pPr marL="0" indent="0" algn="l" rtl="0">
              <a:buNone/>
            </a:pPr>
            <a:r>
              <a:rPr lang="en-US" dirty="0">
                <a:latin typeface="Times New Roman" panose="02020603050405020304" pitchFamily="18" charset="0"/>
                <a:cs typeface="Times New Roman" panose="02020603050405020304" pitchFamily="18" charset="0"/>
              </a:rPr>
              <a:t>- Stabilize and deliver. </a:t>
            </a:r>
            <a:endParaRPr lang="en-US" dirty="0">
              <a:effectLst/>
              <a:latin typeface="Times New Roman" panose="02020603050405020304" pitchFamily="18" charset="0"/>
              <a:cs typeface="Times New Roman" panose="02020603050405020304" pitchFamily="18" charset="0"/>
            </a:endParaRPr>
          </a:p>
          <a:p>
            <a:pPr marL="0" indent="0" algn="l" rtl="0">
              <a:buNone/>
            </a:pPr>
            <a:r>
              <a:rPr lang="en-US" dirty="0">
                <a:latin typeface="Times New Roman" panose="02020603050405020304" pitchFamily="18" charset="0"/>
                <a:cs typeface="Times New Roman" panose="02020603050405020304" pitchFamily="18" charset="0"/>
              </a:rPr>
              <a:t>- Intravenous glucose, fresh frozen plasma [FFP] and albumin. </a:t>
            </a:r>
            <a:endParaRPr lang="en-US" dirty="0">
              <a:effectLst/>
              <a:latin typeface="Times New Roman" panose="02020603050405020304" pitchFamily="18" charset="0"/>
              <a:cs typeface="Times New Roman" panose="02020603050405020304" pitchFamily="18" charset="0"/>
            </a:endParaRPr>
          </a:p>
          <a:p>
            <a:pPr marL="0" indent="0" algn="l" rtl="0">
              <a:buNone/>
            </a:pPr>
            <a:r>
              <a:rPr lang="en-US" dirty="0">
                <a:latin typeface="Times New Roman" panose="02020603050405020304" pitchFamily="18" charset="0"/>
                <a:cs typeface="Times New Roman" panose="02020603050405020304" pitchFamily="18" charset="0"/>
              </a:rPr>
              <a:t>- Multidisciplinary approach. </a:t>
            </a:r>
            <a:endParaRPr lang="en-US" dirty="0">
              <a:effectLst/>
              <a:latin typeface="Times New Roman" panose="02020603050405020304" pitchFamily="18" charset="0"/>
              <a:cs typeface="Times New Roman" panose="02020603050405020304" pitchFamily="18" charset="0"/>
            </a:endParaRPr>
          </a:p>
          <a:p>
            <a:pPr marL="0" indent="0" algn="l" rtl="0">
              <a:buNone/>
            </a:pPr>
            <a:r>
              <a:rPr lang="en-US" dirty="0">
                <a:latin typeface="Times New Roman" panose="02020603050405020304" pitchFamily="18" charset="0"/>
                <a:cs typeface="Times New Roman" panose="02020603050405020304" pitchFamily="18" charset="0"/>
              </a:rPr>
              <a:t>- Transfer to intensive care unit post delivery. </a:t>
            </a:r>
            <a:endParaRPr lang="en-US" dirty="0">
              <a:effectLst/>
              <a:latin typeface="Times New Roman" panose="02020603050405020304" pitchFamily="18" charset="0"/>
              <a:cs typeface="Times New Roman" panose="02020603050405020304" pitchFamily="18" charset="0"/>
            </a:endParaRPr>
          </a:p>
          <a:p>
            <a:pPr marL="0" indent="0" algn="l" rtl="0">
              <a:buNone/>
            </a:pPr>
            <a:endParaRPr lang="en-US" dirty="0"/>
          </a:p>
        </p:txBody>
      </p:sp>
    </p:spTree>
    <p:extLst>
      <p:ext uri="{BB962C8B-B14F-4D97-AF65-F5344CB8AC3E}">
        <p14:creationId xmlns:p14="http://schemas.microsoft.com/office/powerpoint/2010/main" val="3280269316"/>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A55210-835B-2647-B409-C652F97A5906}"/>
              </a:ext>
            </a:extLst>
          </p:cNvPr>
          <p:cNvSpPr>
            <a:spLocks noGrp="1"/>
          </p:cNvSpPr>
          <p:nvPr>
            <p:ph type="title"/>
          </p:nvPr>
        </p:nvSpPr>
        <p:spPr>
          <a:xfrm>
            <a:off x="838200" y="446050"/>
            <a:ext cx="10515600" cy="735980"/>
          </a:xfrm>
          <a:noFill/>
          <a:ln>
            <a:noFill/>
          </a:ln>
        </p:spPr>
        <p:txBody>
          <a:bodyPr>
            <a:normAutofit/>
          </a:bodyPr>
          <a:lstStyle/>
          <a:p>
            <a:r>
              <a:rPr lang="en-US" dirty="0">
                <a:solidFill>
                  <a:srgbClr val="FF00FF"/>
                </a:solidFill>
                <a:latin typeface="Times New Roman" panose="02020603050405020304" pitchFamily="18" charset="0"/>
                <a:cs typeface="Times New Roman" panose="02020603050405020304" pitchFamily="18" charset="0"/>
              </a:rPr>
              <a:t>The future implications for this patient</a:t>
            </a:r>
            <a:endParaRPr lang="en-US" dirty="0">
              <a:solidFill>
                <a:srgbClr val="FF00FF"/>
              </a:solidFill>
            </a:endParaRPr>
          </a:p>
        </p:txBody>
      </p:sp>
      <p:sp>
        <p:nvSpPr>
          <p:cNvPr id="3" name="Content Placeholder 2">
            <a:extLst>
              <a:ext uri="{FF2B5EF4-FFF2-40B4-BE49-F238E27FC236}">
                <a16:creationId xmlns:a16="http://schemas.microsoft.com/office/drawing/2014/main" xmlns="" id="{EAF4890C-5629-E447-AFF0-40052D542AE3}"/>
              </a:ext>
            </a:extLst>
          </p:cNvPr>
          <p:cNvSpPr>
            <a:spLocks noGrp="1"/>
          </p:cNvSpPr>
          <p:nvPr>
            <p:ph idx="1"/>
          </p:nvPr>
        </p:nvSpPr>
        <p:spPr>
          <a:xfrm>
            <a:off x="838200" y="1405054"/>
            <a:ext cx="10515600" cy="4771909"/>
          </a:xfrm>
        </p:spPr>
        <p:txBody>
          <a:bodyPr/>
          <a:lstStyle/>
          <a:p>
            <a:pPr marL="0" indent="0" algn="l" rtl="0">
              <a:buNone/>
            </a:pPr>
            <a:endParaRPr lang="en-US" dirty="0">
              <a:latin typeface="Times New Roman" panose="02020603050405020304" pitchFamily="18" charset="0"/>
              <a:cs typeface="Times New Roman" panose="02020603050405020304" pitchFamily="18" charset="0"/>
            </a:endParaRPr>
          </a:p>
          <a:p>
            <a:pPr marL="0" indent="0" algn="l" rtl="0">
              <a:buNone/>
            </a:pPr>
            <a:endParaRPr lang="en-US" dirty="0">
              <a:latin typeface="Times New Roman" panose="02020603050405020304" pitchFamily="18" charset="0"/>
              <a:cs typeface="Times New Roman" panose="02020603050405020304" pitchFamily="18" charset="0"/>
            </a:endParaRPr>
          </a:p>
          <a:p>
            <a:pPr marL="0" indent="0" algn="l" rtl="0">
              <a:buNone/>
            </a:pPr>
            <a:r>
              <a:rPr lang="en-US" dirty="0">
                <a:latin typeface="Times New Roman" panose="02020603050405020304" pitchFamily="18" charset="0"/>
                <a:cs typeface="Times New Roman" panose="02020603050405020304" pitchFamily="18" charset="0"/>
              </a:rPr>
              <a:t>- Screening for enzyme deficiency. </a:t>
            </a:r>
            <a:endParaRPr lang="en-US" dirty="0">
              <a:effectLst/>
              <a:latin typeface="Times New Roman" panose="02020603050405020304" pitchFamily="18" charset="0"/>
              <a:cs typeface="Times New Roman" panose="02020603050405020304" pitchFamily="18" charset="0"/>
            </a:endParaRPr>
          </a:p>
          <a:p>
            <a:pPr marL="0" indent="0" algn="l" rtl="0">
              <a:buNone/>
            </a:pPr>
            <a:r>
              <a:rPr lang="en-US" dirty="0">
                <a:latin typeface="Times New Roman" panose="02020603050405020304" pitchFamily="18" charset="0"/>
                <a:cs typeface="Times New Roman" panose="02020603050405020304" pitchFamily="18" charset="0"/>
              </a:rPr>
              <a:t>- Chances of recurrence but incidence unknown. </a:t>
            </a:r>
            <a:endParaRPr lang="en-US" dirty="0">
              <a:effectLst/>
              <a:latin typeface="Times New Roman" panose="02020603050405020304" pitchFamily="18" charset="0"/>
              <a:cs typeface="Times New Roman" panose="02020603050405020304" pitchFamily="18" charset="0"/>
            </a:endParaRPr>
          </a:p>
          <a:p>
            <a:pPr marL="0" indent="0" algn="l" rtl="0">
              <a:buNone/>
            </a:pPr>
            <a:r>
              <a:rPr lang="en-US" dirty="0">
                <a:latin typeface="Times New Roman" panose="02020603050405020304" pitchFamily="18" charset="0"/>
                <a:cs typeface="Times New Roman" panose="02020603050405020304" pitchFamily="18" charset="0"/>
              </a:rPr>
              <a:t>- Monitor closely LFTs during next pregnancy. </a:t>
            </a:r>
            <a:endParaRPr lang="en-US" dirty="0">
              <a:effectLst/>
              <a:latin typeface="Times New Roman" panose="02020603050405020304" pitchFamily="18" charset="0"/>
              <a:cs typeface="Times New Roman" panose="02020603050405020304" pitchFamily="18" charset="0"/>
            </a:endParaRPr>
          </a:p>
          <a:p>
            <a:pPr marL="0" indent="0" algn="l" rtl="0">
              <a:buNone/>
            </a:pPr>
            <a:endParaRPr lang="en-US" dirty="0"/>
          </a:p>
        </p:txBody>
      </p:sp>
    </p:spTree>
    <p:extLst>
      <p:ext uri="{BB962C8B-B14F-4D97-AF65-F5344CB8AC3E}">
        <p14:creationId xmlns:p14="http://schemas.microsoft.com/office/powerpoint/2010/main" val="34219796"/>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Acute Fatty liver disease</a:t>
            </a:r>
            <a:endParaRPr lang="ar-JO" dirty="0"/>
          </a:p>
        </p:txBody>
      </p:sp>
      <p:sp>
        <p:nvSpPr>
          <p:cNvPr id="3" name="Content Placeholder 2"/>
          <p:cNvSpPr>
            <a:spLocks noGrp="1"/>
          </p:cNvSpPr>
          <p:nvPr>
            <p:ph idx="1"/>
          </p:nvPr>
        </p:nvSpPr>
        <p:spPr>
          <a:xfrm>
            <a:off x="1097279" y="1845733"/>
            <a:ext cx="10394135" cy="4514123"/>
          </a:xfrm>
        </p:spPr>
        <p:txBody>
          <a:bodyPr>
            <a:normAutofit/>
          </a:bodyPr>
          <a:lstStyle/>
          <a:p>
            <a:pPr algn="l" rtl="0">
              <a:lnSpc>
                <a:spcPct val="110000"/>
              </a:lnSpc>
            </a:pPr>
            <a:r>
              <a:rPr lang="en-US" sz="2400" b="1" dirty="0"/>
              <a:t>Description. This is a rare </a:t>
            </a:r>
            <a:r>
              <a:rPr lang="en-US" sz="2400" b="1" u="sng" dirty="0"/>
              <a:t>life-threatening</a:t>
            </a:r>
            <a:r>
              <a:rPr lang="en-US" sz="2400" b="1" dirty="0"/>
              <a:t> complication of pregnancy that usually occurs in the third trimester. </a:t>
            </a:r>
            <a:endParaRPr lang="en-US" sz="2400" b="1" dirty="0" smtClean="0"/>
          </a:p>
          <a:p>
            <a:pPr algn="l" rtl="0">
              <a:lnSpc>
                <a:spcPct val="110000"/>
              </a:lnSpc>
            </a:pPr>
            <a:r>
              <a:rPr lang="en-US" sz="2400" b="1" dirty="0" smtClean="0">
                <a:solidFill>
                  <a:srgbClr val="FF00FF"/>
                </a:solidFill>
              </a:rPr>
              <a:t>Maternal </a:t>
            </a:r>
            <a:r>
              <a:rPr lang="en-US" sz="2400" b="1" dirty="0">
                <a:solidFill>
                  <a:srgbClr val="FF00FF"/>
                </a:solidFill>
              </a:rPr>
              <a:t>mortality rate is 20</a:t>
            </a:r>
            <a:r>
              <a:rPr lang="en-US" sz="2400" b="1" dirty="0" smtClean="0">
                <a:solidFill>
                  <a:srgbClr val="FF00FF"/>
                </a:solidFill>
              </a:rPr>
              <a:t>%.</a:t>
            </a:r>
          </a:p>
          <a:p>
            <a:pPr algn="l" rtl="0">
              <a:lnSpc>
                <a:spcPct val="110000"/>
              </a:lnSpc>
            </a:pPr>
            <a:r>
              <a:rPr lang="en-US" sz="2400" b="1" dirty="0" smtClean="0"/>
              <a:t> </a:t>
            </a:r>
            <a:r>
              <a:rPr lang="en-US" sz="2400" b="1" dirty="0"/>
              <a:t>It is thought to be caused by </a:t>
            </a:r>
            <a:r>
              <a:rPr lang="en-US" sz="2400" b="1" u="sng" dirty="0">
                <a:solidFill>
                  <a:srgbClr val="FF00FF"/>
                </a:solidFill>
              </a:rPr>
              <a:t>a disordered metabolism of fatty acids by mitochondria in the fetus</a:t>
            </a:r>
            <a:r>
              <a:rPr lang="en-US" sz="2400" b="1" dirty="0"/>
              <a:t>, caused by deficiency in the long-chain 3-hydroxyacyl-coenzyme A dehydrogenase (LCHAD) enzyme. </a:t>
            </a:r>
            <a:endParaRPr lang="en-US" sz="2400" b="1" dirty="0" smtClean="0"/>
          </a:p>
        </p:txBody>
      </p:sp>
    </p:spTree>
    <p:extLst>
      <p:ext uri="{BB962C8B-B14F-4D97-AF65-F5344CB8AC3E}">
        <p14:creationId xmlns:p14="http://schemas.microsoft.com/office/powerpoint/2010/main" val="3274282501"/>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Acute Fatty liver disease</a:t>
            </a:r>
            <a:endParaRPr lang="ar-JO" dirty="0"/>
          </a:p>
        </p:txBody>
      </p:sp>
      <p:sp>
        <p:nvSpPr>
          <p:cNvPr id="3" name="Content Placeholder 2"/>
          <p:cNvSpPr>
            <a:spLocks noGrp="1"/>
          </p:cNvSpPr>
          <p:nvPr>
            <p:ph idx="1"/>
          </p:nvPr>
        </p:nvSpPr>
        <p:spPr/>
        <p:txBody>
          <a:bodyPr>
            <a:normAutofit fontScale="92500" lnSpcReduction="10000"/>
          </a:bodyPr>
          <a:lstStyle/>
          <a:p>
            <a:pPr algn="l" rtl="0">
              <a:lnSpc>
                <a:spcPct val="110000"/>
              </a:lnSpc>
            </a:pPr>
            <a:r>
              <a:rPr lang="en-US" b="1" dirty="0"/>
              <a:t>Findings. Symptom onset </a:t>
            </a:r>
            <a:r>
              <a:rPr lang="en-US" b="1" dirty="0">
                <a:solidFill>
                  <a:srgbClr val="FF00FF"/>
                </a:solidFill>
              </a:rPr>
              <a:t>is </a:t>
            </a:r>
            <a:r>
              <a:rPr lang="en-US" b="1" dirty="0" smtClean="0">
                <a:solidFill>
                  <a:srgbClr val="FF00FF"/>
                </a:solidFill>
              </a:rPr>
              <a:t>gradual</a:t>
            </a:r>
            <a:r>
              <a:rPr lang="en-US" b="1" dirty="0"/>
              <a:t>, with nonspecific flulike symptoms </a:t>
            </a:r>
            <a:r>
              <a:rPr lang="en-US" b="1" dirty="0" smtClean="0"/>
              <a:t>including </a:t>
            </a:r>
            <a:r>
              <a:rPr lang="en-US" b="1" dirty="0" smtClean="0">
                <a:solidFill>
                  <a:srgbClr val="FF00FF"/>
                </a:solidFill>
              </a:rPr>
              <a:t>nausea, vomiting, anorexia, and </a:t>
            </a:r>
            <a:r>
              <a:rPr lang="en-US" b="1" dirty="0" err="1" smtClean="0">
                <a:solidFill>
                  <a:srgbClr val="FF00FF"/>
                </a:solidFill>
              </a:rPr>
              <a:t>epigastric</a:t>
            </a:r>
            <a:r>
              <a:rPr lang="en-US" b="1" dirty="0" smtClean="0">
                <a:solidFill>
                  <a:srgbClr val="FF00FF"/>
                </a:solidFill>
              </a:rPr>
              <a:t> pain</a:t>
            </a:r>
            <a:r>
              <a:rPr lang="en-US" b="1" dirty="0" smtClean="0">
                <a:solidFill>
                  <a:schemeClr val="accent1"/>
                </a:solidFill>
              </a:rPr>
              <a:t>.</a:t>
            </a:r>
            <a:endParaRPr lang="en-US" b="1" dirty="0">
              <a:solidFill>
                <a:schemeClr val="accent1"/>
              </a:solidFill>
            </a:endParaRPr>
          </a:p>
          <a:p>
            <a:pPr algn="l" rtl="0">
              <a:lnSpc>
                <a:spcPct val="110000"/>
              </a:lnSpc>
            </a:pPr>
            <a:r>
              <a:rPr lang="en-US" b="1" dirty="0"/>
              <a:t> </a:t>
            </a:r>
            <a:r>
              <a:rPr lang="en-US" b="1" dirty="0">
                <a:solidFill>
                  <a:srgbClr val="FF00FF"/>
                </a:solidFill>
              </a:rPr>
              <a:t>• Jaundice and fever </a:t>
            </a:r>
            <a:r>
              <a:rPr lang="en-US" b="1" dirty="0"/>
              <a:t>may occur in as many as 70% of patients. </a:t>
            </a:r>
          </a:p>
          <a:p>
            <a:pPr algn="l" rtl="0">
              <a:lnSpc>
                <a:spcPct val="110000"/>
              </a:lnSpc>
            </a:pPr>
            <a:r>
              <a:rPr lang="en-US" b="1" dirty="0">
                <a:solidFill>
                  <a:srgbClr val="FF00FF"/>
                </a:solidFill>
              </a:rPr>
              <a:t>• Hypertension, proteinuria, and edema </a:t>
            </a:r>
            <a:r>
              <a:rPr lang="en-US" b="1" u="sng" dirty="0"/>
              <a:t>can mimic preeclampsia</a:t>
            </a:r>
            <a:r>
              <a:rPr lang="en-US" b="1" dirty="0"/>
              <a:t>. </a:t>
            </a:r>
          </a:p>
          <a:p>
            <a:pPr algn="l" rtl="0">
              <a:lnSpc>
                <a:spcPct val="110000"/>
              </a:lnSpc>
            </a:pPr>
            <a:r>
              <a:rPr lang="en-US" b="1" dirty="0"/>
              <a:t>• This may progress to involvement of additional systems, including </a:t>
            </a:r>
            <a:r>
              <a:rPr lang="en-US" b="1" dirty="0">
                <a:solidFill>
                  <a:srgbClr val="FF00FF"/>
                </a:solidFill>
              </a:rPr>
              <a:t>acute renal failure, pancreatitis, hepatic encephalopathy, and coma. </a:t>
            </a:r>
            <a:endParaRPr lang="en-US" b="1" dirty="0" smtClean="0">
              <a:solidFill>
                <a:srgbClr val="FF00FF"/>
              </a:solidFill>
            </a:endParaRPr>
          </a:p>
          <a:p>
            <a:pPr algn="l" rtl="0">
              <a:lnSpc>
                <a:spcPct val="110000"/>
              </a:lnSpc>
            </a:pPr>
            <a:r>
              <a:rPr lang="en-US" b="1" dirty="0" smtClean="0"/>
              <a:t>Laboratory </a:t>
            </a:r>
            <a:r>
              <a:rPr lang="en-US" b="1" dirty="0"/>
              <a:t>findings may include: </a:t>
            </a:r>
            <a:r>
              <a:rPr lang="en-US" b="1" u="sng" dirty="0"/>
              <a:t>moderate elevation of liver enzymes </a:t>
            </a:r>
            <a:r>
              <a:rPr lang="en-US" b="1" dirty="0"/>
              <a:t>(e.g., ALT, AST, GGT), </a:t>
            </a:r>
            <a:r>
              <a:rPr lang="en-US" b="1" u="sng" dirty="0"/>
              <a:t>hyperbilirubinemia</a:t>
            </a:r>
            <a:r>
              <a:rPr lang="en-US" b="1" dirty="0"/>
              <a:t>, </a:t>
            </a:r>
            <a:r>
              <a:rPr lang="en-US" b="1" u="sng" dirty="0"/>
              <a:t>DIC</a:t>
            </a:r>
            <a:r>
              <a:rPr lang="en-US" b="1" dirty="0"/>
              <a:t>.</a:t>
            </a:r>
          </a:p>
          <a:p>
            <a:pPr algn="l" rtl="0">
              <a:lnSpc>
                <a:spcPct val="110000"/>
              </a:lnSpc>
            </a:pPr>
            <a:r>
              <a:rPr lang="en-US" b="1" dirty="0"/>
              <a:t> • </a:t>
            </a:r>
            <a:r>
              <a:rPr lang="en-US" b="1" u="sng" dirty="0"/>
              <a:t>Hypoglycemia</a:t>
            </a:r>
            <a:r>
              <a:rPr lang="en-US" b="1" dirty="0"/>
              <a:t> and increased serum ammonia are unique laboratory abnormalities</a:t>
            </a:r>
            <a:endParaRPr lang="ar-JO" b="1" dirty="0"/>
          </a:p>
          <a:p>
            <a:endParaRPr lang="ar-JO" dirty="0"/>
          </a:p>
        </p:txBody>
      </p:sp>
    </p:spTree>
    <p:extLst>
      <p:ext uri="{BB962C8B-B14F-4D97-AF65-F5344CB8AC3E}">
        <p14:creationId xmlns:p14="http://schemas.microsoft.com/office/powerpoint/2010/main" val="7564795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What is your </a:t>
            </a:r>
            <a:r>
              <a:rPr lang="en-US" dirty="0" err="1" smtClean="0">
                <a:solidFill>
                  <a:srgbClr val="FF0000"/>
                </a:solidFill>
              </a:rPr>
              <a:t>ddx</a:t>
            </a:r>
            <a:r>
              <a:rPr lang="en-US" dirty="0" smtClean="0">
                <a:solidFill>
                  <a:srgbClr val="FF0000"/>
                </a:solidFill>
              </a:rPr>
              <a:t> now ?</a:t>
            </a:r>
            <a:endParaRPr lang="en-US" dirty="0">
              <a:solidFill>
                <a:srgbClr val="FF0000"/>
              </a:solidFill>
            </a:endParaRPr>
          </a:p>
        </p:txBody>
      </p:sp>
      <p:sp>
        <p:nvSpPr>
          <p:cNvPr id="3" name="Content Placeholder 2"/>
          <p:cNvSpPr>
            <a:spLocks noGrp="1"/>
          </p:cNvSpPr>
          <p:nvPr>
            <p:ph idx="1"/>
          </p:nvPr>
        </p:nvSpPr>
        <p:spPr>
          <a:xfrm>
            <a:off x="838199" y="1825625"/>
            <a:ext cx="4716439" cy="4351338"/>
          </a:xfrm>
        </p:spPr>
        <p:txBody>
          <a:bodyPr>
            <a:noAutofit/>
          </a:bodyPr>
          <a:lstStyle/>
          <a:p>
            <a:r>
              <a:rPr lang="en-US" dirty="0" smtClean="0"/>
              <a:t>According to miscarriage </a:t>
            </a:r>
          </a:p>
          <a:p>
            <a:pPr marL="0" indent="0">
              <a:buNone/>
            </a:pPr>
            <a:r>
              <a:rPr lang="en-US" dirty="0" smtClean="0"/>
              <a:t>-we exclude complete (must have scant bleeding and mild cramping)</a:t>
            </a:r>
          </a:p>
          <a:p>
            <a:pPr marL="0" indent="0">
              <a:buNone/>
            </a:pPr>
            <a:r>
              <a:rPr lang="en-US" dirty="0" smtClean="0"/>
              <a:t>-we exclude missed (must have minimal bleeding with no pregnancy symptoms)</a:t>
            </a:r>
          </a:p>
          <a:p>
            <a:pPr marL="0" indent="0">
              <a:buNone/>
            </a:pPr>
            <a:r>
              <a:rPr lang="en-US" dirty="0" smtClean="0"/>
              <a:t>-we exclude inevitable (must have abdominal pain)</a:t>
            </a:r>
          </a:p>
          <a:p>
            <a:r>
              <a:rPr lang="en-US" dirty="0" smtClean="0"/>
              <a:t>According to ectopic we exclude it (must have abdominal pain and mild bleeding )</a:t>
            </a:r>
          </a:p>
          <a:p>
            <a:endParaRPr lang="en-US" dirty="0"/>
          </a:p>
          <a:p>
            <a:pPr marL="0" indent="0">
              <a:buNone/>
            </a:pPr>
            <a:endParaRPr lang="en-US" dirty="0" smtClean="0"/>
          </a:p>
        </p:txBody>
      </p:sp>
      <p:sp>
        <p:nvSpPr>
          <p:cNvPr id="4" name="TextBox 3"/>
          <p:cNvSpPr txBox="1"/>
          <p:nvPr/>
        </p:nvSpPr>
        <p:spPr>
          <a:xfrm>
            <a:off x="6469039" y="1825625"/>
            <a:ext cx="5227092" cy="4401205"/>
          </a:xfrm>
          <a:prstGeom prst="rect">
            <a:avLst/>
          </a:prstGeom>
          <a:noFill/>
        </p:spPr>
        <p:txBody>
          <a:bodyPr wrap="square" rtlCol="0">
            <a:spAutoFit/>
          </a:bodyPr>
          <a:lstStyle/>
          <a:p>
            <a:pPr algn="ctr"/>
            <a:r>
              <a:rPr lang="en-US" sz="3200" dirty="0" smtClean="0">
                <a:solidFill>
                  <a:srgbClr val="FF0000"/>
                </a:solidFill>
              </a:rPr>
              <a:t>So the </a:t>
            </a:r>
            <a:r>
              <a:rPr lang="en-US" sz="3200" dirty="0" err="1" smtClean="0">
                <a:solidFill>
                  <a:srgbClr val="FF0000"/>
                </a:solidFill>
              </a:rPr>
              <a:t>ddx</a:t>
            </a:r>
            <a:r>
              <a:rPr lang="en-US" sz="3200" dirty="0" smtClean="0">
                <a:solidFill>
                  <a:srgbClr val="FF0000"/>
                </a:solidFill>
              </a:rPr>
              <a:t> now is </a:t>
            </a:r>
          </a:p>
          <a:p>
            <a:pPr marL="285750" indent="-285750" algn="ctr">
              <a:buFont typeface="Wingdings" panose="05000000000000000000" pitchFamily="2" charset="2"/>
              <a:buChar char="q"/>
            </a:pPr>
            <a:r>
              <a:rPr lang="en-US" sz="2000" dirty="0" smtClean="0">
                <a:solidFill>
                  <a:prstClr val="white"/>
                </a:solidFill>
              </a:rPr>
              <a:t>threatened miscarriage </a:t>
            </a:r>
          </a:p>
          <a:p>
            <a:pPr marL="285750" indent="-285750" algn="ctr">
              <a:buFont typeface="Wingdings" panose="05000000000000000000" pitchFamily="2" charset="2"/>
              <a:buChar char="q"/>
            </a:pPr>
            <a:endParaRPr lang="en-US" sz="2000" dirty="0">
              <a:solidFill>
                <a:prstClr val="white"/>
              </a:solidFill>
            </a:endParaRPr>
          </a:p>
          <a:p>
            <a:pPr marL="285750" indent="-285750" algn="ctr">
              <a:buFont typeface="Wingdings" panose="05000000000000000000" pitchFamily="2" charset="2"/>
              <a:buChar char="q"/>
            </a:pPr>
            <a:r>
              <a:rPr lang="en-US" sz="2400" dirty="0" smtClean="0">
                <a:solidFill>
                  <a:prstClr val="white"/>
                </a:solidFill>
              </a:rPr>
              <a:t>molar pregnancy </a:t>
            </a:r>
          </a:p>
          <a:p>
            <a:pPr algn="ctr"/>
            <a:r>
              <a:rPr lang="en-US" sz="1600" dirty="0" smtClean="0">
                <a:solidFill>
                  <a:prstClr val="white"/>
                </a:solidFill>
              </a:rPr>
              <a:t>most common presentations is :</a:t>
            </a:r>
          </a:p>
          <a:p>
            <a:pPr algn="ctr"/>
            <a:r>
              <a:rPr lang="en-US" sz="1600" dirty="0" smtClean="0">
                <a:solidFill>
                  <a:prstClr val="white"/>
                </a:solidFill>
              </a:rPr>
              <a:t>-85%vaginal bleeding and increasing more in 2</a:t>
            </a:r>
            <a:r>
              <a:rPr lang="en-US" sz="1600" baseline="30000" dirty="0" smtClean="0">
                <a:solidFill>
                  <a:prstClr val="white"/>
                </a:solidFill>
              </a:rPr>
              <a:t>nd</a:t>
            </a:r>
            <a:r>
              <a:rPr lang="en-US" sz="1600" dirty="0" smtClean="0">
                <a:solidFill>
                  <a:prstClr val="white"/>
                </a:solidFill>
              </a:rPr>
              <a:t> trimester </a:t>
            </a:r>
          </a:p>
          <a:p>
            <a:pPr algn="ctr"/>
            <a:r>
              <a:rPr lang="en-US" sz="1600" dirty="0" smtClean="0">
                <a:solidFill>
                  <a:prstClr val="white"/>
                </a:solidFill>
              </a:rPr>
              <a:t>-large for date uterus in complete mole</a:t>
            </a:r>
          </a:p>
          <a:p>
            <a:pPr algn="ctr"/>
            <a:r>
              <a:rPr lang="en-US" sz="1600" dirty="0" smtClean="0">
                <a:solidFill>
                  <a:prstClr val="white"/>
                </a:solidFill>
              </a:rPr>
              <a:t>Because IUGR in partial mole </a:t>
            </a:r>
          </a:p>
          <a:p>
            <a:pPr algn="ctr"/>
            <a:r>
              <a:rPr lang="en-US" sz="1600" dirty="0" smtClean="0">
                <a:solidFill>
                  <a:prstClr val="white"/>
                </a:solidFill>
              </a:rPr>
              <a:t>-hyperemesis </a:t>
            </a:r>
            <a:r>
              <a:rPr lang="en-US" sz="1600" dirty="0" err="1" smtClean="0">
                <a:solidFill>
                  <a:prstClr val="white"/>
                </a:solidFill>
              </a:rPr>
              <a:t>gravidarum</a:t>
            </a:r>
            <a:r>
              <a:rPr lang="en-US" sz="1600" dirty="0" smtClean="0">
                <a:solidFill>
                  <a:prstClr val="white"/>
                </a:solidFill>
              </a:rPr>
              <a:t> </a:t>
            </a:r>
          </a:p>
          <a:p>
            <a:pPr algn="ctr"/>
            <a:r>
              <a:rPr lang="en-US" sz="1600" dirty="0" smtClean="0">
                <a:solidFill>
                  <a:prstClr val="white"/>
                </a:solidFill>
              </a:rPr>
              <a:t>-passage of vesicles (rare)</a:t>
            </a:r>
          </a:p>
          <a:p>
            <a:pPr algn="ctr"/>
            <a:r>
              <a:rPr lang="en-US" sz="1600" dirty="0" smtClean="0">
                <a:solidFill>
                  <a:prstClr val="white"/>
                </a:solidFill>
              </a:rPr>
              <a:t>-abdominal pain not very common</a:t>
            </a:r>
          </a:p>
          <a:p>
            <a:pPr algn="ctr"/>
            <a:r>
              <a:rPr lang="en-US" sz="1600" dirty="0" smtClean="0">
                <a:solidFill>
                  <a:prstClr val="white"/>
                </a:solidFill>
              </a:rPr>
              <a:t>-and sometimes as missed miscarriage</a:t>
            </a:r>
          </a:p>
          <a:p>
            <a:pPr algn="ctr"/>
            <a:r>
              <a:rPr lang="en-US" sz="1600" dirty="0" smtClean="0">
                <a:solidFill>
                  <a:prstClr val="white"/>
                </a:solidFill>
              </a:rPr>
              <a:t> </a:t>
            </a:r>
          </a:p>
          <a:p>
            <a:pPr marL="285750" indent="-285750" algn="ctr">
              <a:buFont typeface="Wingdings" panose="05000000000000000000" pitchFamily="2" charset="2"/>
              <a:buChar char="q"/>
            </a:pPr>
            <a:r>
              <a:rPr lang="en-US" sz="2400" dirty="0" smtClean="0">
                <a:solidFill>
                  <a:prstClr val="white"/>
                </a:solidFill>
              </a:rPr>
              <a:t>local causes </a:t>
            </a:r>
          </a:p>
        </p:txBody>
      </p:sp>
    </p:spTree>
    <p:extLst>
      <p:ext uri="{BB962C8B-B14F-4D97-AF65-F5344CB8AC3E}">
        <p14:creationId xmlns:p14="http://schemas.microsoft.com/office/powerpoint/2010/main" val="787098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 calcmode="lin" valueType="num">
                                      <p:cBhvr additive="base">
                                        <p:cTn id="2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0" end="0"/>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
                                            <p:txEl>
                                              <p:pRg st="1" end="1"/>
                                            </p:txEl>
                                          </p:spTgt>
                                        </p:tgtEl>
                                        <p:attrNameLst>
                                          <p:attrName>style.visibility</p:attrName>
                                        </p:attrNameLst>
                                      </p:cBhvr>
                                      <p:to>
                                        <p:strVal val="visible"/>
                                      </p:to>
                                    </p:set>
                                    <p:anim calcmode="lin" valueType="num">
                                      <p:cBhvr additive="base">
                                        <p:cTn id="3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1" end="1"/>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 calcmode="lin" valueType="num">
                                      <p:cBhvr additive="base">
                                        <p:cTn id="3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3" end="3"/>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
                                            <p:txEl>
                                              <p:pRg st="4" end="4"/>
                                            </p:txEl>
                                          </p:spTgt>
                                        </p:tgtEl>
                                        <p:attrNameLst>
                                          <p:attrName>style.visibility</p:attrName>
                                        </p:attrNameLst>
                                      </p:cBhvr>
                                      <p:to>
                                        <p:strVal val="visible"/>
                                      </p:to>
                                    </p:set>
                                    <p:anim calcmode="lin" valueType="num">
                                      <p:cBhvr additive="base">
                                        <p:cTn id="4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4" end="4"/>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4">
                                            <p:txEl>
                                              <p:pRg st="5" end="5"/>
                                            </p:txEl>
                                          </p:spTgt>
                                        </p:tgtEl>
                                        <p:attrNameLst>
                                          <p:attrName>style.visibility</p:attrName>
                                        </p:attrNameLst>
                                      </p:cBhvr>
                                      <p:to>
                                        <p:strVal val="visible"/>
                                      </p:to>
                                    </p:set>
                                    <p:anim calcmode="lin" valueType="num">
                                      <p:cBhvr additive="base">
                                        <p:cTn id="45"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4">
                                            <p:txEl>
                                              <p:pRg st="5" end="5"/>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 calcmode="lin" valueType="num">
                                      <p:cBhvr additive="base">
                                        <p:cTn id="49"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6" end="6"/>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4">
                                            <p:txEl>
                                              <p:pRg st="7" end="7"/>
                                            </p:txEl>
                                          </p:spTgt>
                                        </p:tgtEl>
                                        <p:attrNameLst>
                                          <p:attrName>style.visibility</p:attrName>
                                        </p:attrNameLst>
                                      </p:cBhvr>
                                      <p:to>
                                        <p:strVal val="visible"/>
                                      </p:to>
                                    </p:set>
                                    <p:anim calcmode="lin" valueType="num">
                                      <p:cBhvr additive="base">
                                        <p:cTn id="53"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4">
                                            <p:txEl>
                                              <p:pRg st="7" end="7"/>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4">
                                            <p:txEl>
                                              <p:pRg st="8" end="8"/>
                                            </p:txEl>
                                          </p:spTgt>
                                        </p:tgtEl>
                                        <p:attrNameLst>
                                          <p:attrName>style.visibility</p:attrName>
                                        </p:attrNameLst>
                                      </p:cBhvr>
                                      <p:to>
                                        <p:strVal val="visible"/>
                                      </p:to>
                                    </p:set>
                                    <p:anim calcmode="lin" valueType="num">
                                      <p:cBhvr additive="base">
                                        <p:cTn id="57"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4">
                                            <p:txEl>
                                              <p:pRg st="8" end="8"/>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4">
                                            <p:txEl>
                                              <p:pRg st="9" end="9"/>
                                            </p:txEl>
                                          </p:spTgt>
                                        </p:tgtEl>
                                        <p:attrNameLst>
                                          <p:attrName>style.visibility</p:attrName>
                                        </p:attrNameLst>
                                      </p:cBhvr>
                                      <p:to>
                                        <p:strVal val="visible"/>
                                      </p:to>
                                    </p:set>
                                    <p:anim calcmode="lin" valueType="num">
                                      <p:cBhvr additive="base">
                                        <p:cTn id="61"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4">
                                            <p:txEl>
                                              <p:pRg st="9" end="9"/>
                                            </p:txEl>
                                          </p:spTgt>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4">
                                            <p:txEl>
                                              <p:pRg st="10" end="10"/>
                                            </p:txEl>
                                          </p:spTgt>
                                        </p:tgtEl>
                                        <p:attrNameLst>
                                          <p:attrName>style.visibility</p:attrName>
                                        </p:attrNameLst>
                                      </p:cBhvr>
                                      <p:to>
                                        <p:strVal val="visible"/>
                                      </p:to>
                                    </p:set>
                                    <p:anim calcmode="lin" valueType="num">
                                      <p:cBhvr additive="base">
                                        <p:cTn id="65"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4">
                                            <p:txEl>
                                              <p:pRg st="10" end="10"/>
                                            </p:txEl>
                                          </p:spTgt>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4">
                                            <p:txEl>
                                              <p:pRg st="11" end="11"/>
                                            </p:txEl>
                                          </p:spTgt>
                                        </p:tgtEl>
                                        <p:attrNameLst>
                                          <p:attrName>style.visibility</p:attrName>
                                        </p:attrNameLst>
                                      </p:cBhvr>
                                      <p:to>
                                        <p:strVal val="visible"/>
                                      </p:to>
                                    </p:set>
                                    <p:anim calcmode="lin" valueType="num">
                                      <p:cBhvr additive="base">
                                        <p:cTn id="69" dur="500" fill="hold"/>
                                        <p:tgtEl>
                                          <p:spTgt spid="4">
                                            <p:txEl>
                                              <p:pRg st="11" end="11"/>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4">
                                            <p:txEl>
                                              <p:pRg st="11" end="11"/>
                                            </p:txEl>
                                          </p:spTgt>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4">
                                            <p:txEl>
                                              <p:pRg st="12" end="12"/>
                                            </p:txEl>
                                          </p:spTgt>
                                        </p:tgtEl>
                                        <p:attrNameLst>
                                          <p:attrName>style.visibility</p:attrName>
                                        </p:attrNameLst>
                                      </p:cBhvr>
                                      <p:to>
                                        <p:strVal val="visible"/>
                                      </p:to>
                                    </p:set>
                                    <p:anim calcmode="lin" valueType="num">
                                      <p:cBhvr additive="base">
                                        <p:cTn id="73" dur="500" fill="hold"/>
                                        <p:tgtEl>
                                          <p:spTgt spid="4">
                                            <p:txEl>
                                              <p:pRg st="12" end="12"/>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4">
                                            <p:txEl>
                                              <p:pRg st="12" end="12"/>
                                            </p:txEl>
                                          </p:spTgt>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4">
                                            <p:txEl>
                                              <p:pRg st="13" end="13"/>
                                            </p:txEl>
                                          </p:spTgt>
                                        </p:tgtEl>
                                        <p:attrNameLst>
                                          <p:attrName>style.visibility</p:attrName>
                                        </p:attrNameLst>
                                      </p:cBhvr>
                                      <p:to>
                                        <p:strVal val="visible"/>
                                      </p:to>
                                    </p:set>
                                    <p:anim calcmode="lin" valueType="num">
                                      <p:cBhvr additive="base">
                                        <p:cTn id="77" dur="500" fill="hold"/>
                                        <p:tgtEl>
                                          <p:spTgt spid="4">
                                            <p:txEl>
                                              <p:pRg st="13" end="13"/>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4">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55069" y="1964816"/>
            <a:ext cx="8689976" cy="2509213"/>
          </a:xfrm>
        </p:spPr>
        <p:txBody>
          <a:bodyPr>
            <a:normAutofit fontScale="90000"/>
          </a:bodyPr>
          <a:lstStyle/>
          <a:p>
            <a:r>
              <a:rPr lang="en-US" dirty="0" err="1" smtClean="0"/>
              <a:t>Obs</a:t>
            </a:r>
            <a:r>
              <a:rPr lang="en-US" dirty="0" smtClean="0"/>
              <a:t> &amp; </a:t>
            </a:r>
            <a:r>
              <a:rPr lang="en-US" dirty="0" err="1" smtClean="0"/>
              <a:t>gyni</a:t>
            </a:r>
            <a:r>
              <a:rPr lang="en-US" dirty="0" smtClean="0"/>
              <a:t> </a:t>
            </a:r>
            <a:br>
              <a:rPr lang="en-US" dirty="0" smtClean="0"/>
            </a:br>
            <a:r>
              <a:rPr lang="en-US" dirty="0" smtClean="0"/>
              <a:t>Dr. Hashem online clinical discussion </a:t>
            </a:r>
            <a:br>
              <a:rPr lang="en-US" dirty="0" smtClean="0"/>
            </a:br>
            <a:r>
              <a:rPr lang="en-US" dirty="0" smtClean="0"/>
              <a:t/>
            </a:r>
            <a:br>
              <a:rPr lang="en-US" dirty="0" smtClean="0"/>
            </a:br>
            <a:r>
              <a:rPr lang="en-US" u="sng" dirty="0" smtClean="0"/>
              <a:t>fibroid</a:t>
            </a:r>
            <a:r>
              <a:rPr lang="en-US" dirty="0" smtClean="0"/>
              <a:t> </a:t>
            </a:r>
            <a:endParaRPr lang="en-US" dirty="0"/>
          </a:p>
        </p:txBody>
      </p:sp>
      <p:sp>
        <p:nvSpPr>
          <p:cNvPr id="3" name="Subtitle 2"/>
          <p:cNvSpPr>
            <a:spLocks noGrp="1"/>
          </p:cNvSpPr>
          <p:nvPr>
            <p:ph type="subTitle" idx="1"/>
          </p:nvPr>
        </p:nvSpPr>
        <p:spPr>
          <a:xfrm>
            <a:off x="1555069" y="4576666"/>
            <a:ext cx="8689976" cy="1371599"/>
          </a:xfrm>
        </p:spPr>
        <p:txBody>
          <a:bodyPr/>
          <a:lstStyle/>
          <a:p>
            <a:r>
              <a:rPr lang="en-US" dirty="0" smtClean="0"/>
              <a:t>Done by : </a:t>
            </a:r>
            <a:r>
              <a:rPr lang="en-US" dirty="0" err="1" smtClean="0"/>
              <a:t>sreen</a:t>
            </a:r>
            <a:r>
              <a:rPr lang="en-US" dirty="0" smtClean="0"/>
              <a:t> </a:t>
            </a:r>
            <a:r>
              <a:rPr lang="en-US" dirty="0" err="1" smtClean="0"/>
              <a:t>saleh</a:t>
            </a:r>
            <a:r>
              <a:rPr lang="en-US" dirty="0" smtClean="0"/>
              <a:t> </a:t>
            </a:r>
            <a:endParaRPr lang="en-US" dirty="0"/>
          </a:p>
        </p:txBody>
      </p:sp>
    </p:spTree>
    <p:extLst>
      <p:ext uri="{BB962C8B-B14F-4D97-AF65-F5344CB8AC3E}">
        <p14:creationId xmlns:p14="http://schemas.microsoft.com/office/powerpoint/2010/main" val="4074411302"/>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255" y="0"/>
            <a:ext cx="10515600" cy="1325563"/>
          </a:xfrm>
        </p:spPr>
        <p:txBody>
          <a:bodyPr/>
          <a:lstStyle/>
          <a:p>
            <a:r>
              <a:rPr lang="en-US" dirty="0" smtClean="0"/>
              <a:t>Case 1 </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97346" y="1122812"/>
            <a:ext cx="7447870" cy="5341401"/>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3761119503"/>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 the following questions </a:t>
            </a:r>
            <a:endParaRPr lang="en-US" dirty="0"/>
          </a:p>
        </p:txBody>
      </p:sp>
      <p:sp>
        <p:nvSpPr>
          <p:cNvPr id="3" name="Content Placeholder 2"/>
          <p:cNvSpPr>
            <a:spLocks noGrp="1"/>
          </p:cNvSpPr>
          <p:nvPr>
            <p:ph idx="1"/>
          </p:nvPr>
        </p:nvSpPr>
        <p:spPr/>
        <p:txBody>
          <a:bodyPr/>
          <a:lstStyle/>
          <a:p>
            <a:r>
              <a:rPr lang="en-US" dirty="0" smtClean="0"/>
              <a:t>1. summarize the case .</a:t>
            </a:r>
          </a:p>
          <a:p>
            <a:r>
              <a:rPr lang="en-US" dirty="0" smtClean="0"/>
              <a:t>2.what is your diagnosis ?</a:t>
            </a:r>
          </a:p>
          <a:p>
            <a:r>
              <a:rPr lang="en-US" dirty="0" smtClean="0"/>
              <a:t>3. what is your approach ?</a:t>
            </a:r>
          </a:p>
          <a:p>
            <a:r>
              <a:rPr lang="en-US" dirty="0" smtClean="0"/>
              <a:t>4. what are the types of fibroid ?</a:t>
            </a:r>
          </a:p>
          <a:p>
            <a:r>
              <a:rPr lang="en-US" dirty="0" smtClean="0"/>
              <a:t>5. what is the old and the new classification ?</a:t>
            </a:r>
          </a:p>
          <a:p>
            <a:r>
              <a:rPr lang="en-US" dirty="0" smtClean="0"/>
              <a:t>6.what is the management ?</a:t>
            </a:r>
          </a:p>
          <a:p>
            <a:pPr marL="0" indent="0">
              <a:buNone/>
            </a:pPr>
            <a:endParaRPr lang="en-US" dirty="0" smtClean="0"/>
          </a:p>
        </p:txBody>
      </p:sp>
    </p:spTree>
    <p:extLst>
      <p:ext uri="{BB962C8B-B14F-4D97-AF65-F5344CB8AC3E}">
        <p14:creationId xmlns:p14="http://schemas.microsoft.com/office/powerpoint/2010/main" val="3005992672"/>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981" y="0"/>
            <a:ext cx="10515600" cy="1325563"/>
          </a:xfrm>
        </p:spPr>
        <p:txBody>
          <a:bodyPr/>
          <a:lstStyle/>
          <a:p>
            <a:r>
              <a:rPr lang="en-US" dirty="0" smtClean="0"/>
              <a:t>Summary </a:t>
            </a:r>
            <a:endParaRPr lang="en-US"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36190" b="46765"/>
          <a:stretch/>
        </p:blipFill>
        <p:spPr>
          <a:xfrm>
            <a:off x="251927" y="1679510"/>
            <a:ext cx="5784979" cy="3778898"/>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5" name="TextBox 4"/>
          <p:cNvSpPr txBox="1"/>
          <p:nvPr/>
        </p:nvSpPr>
        <p:spPr>
          <a:xfrm>
            <a:off x="6288833" y="1156997"/>
            <a:ext cx="5685922" cy="5632311"/>
          </a:xfrm>
          <a:prstGeom prst="rect">
            <a:avLst/>
          </a:prstGeom>
          <a:noFill/>
        </p:spPr>
        <p:txBody>
          <a:bodyPr wrap="square" rtlCol="0">
            <a:spAutoFit/>
          </a:bodyPr>
          <a:lstStyle/>
          <a:p>
            <a:r>
              <a:rPr lang="en-US" b="1" u="sng" dirty="0" smtClean="0">
                <a:solidFill>
                  <a:prstClr val="white"/>
                </a:solidFill>
              </a:rPr>
              <a:t>Most important information to be mentioned in the summary :</a:t>
            </a:r>
          </a:p>
          <a:p>
            <a:endParaRPr lang="en-US" b="1" u="sng" dirty="0" smtClean="0">
              <a:solidFill>
                <a:prstClr val="white"/>
              </a:solidFill>
            </a:endParaRPr>
          </a:p>
          <a:p>
            <a:r>
              <a:rPr lang="en-US" dirty="0" smtClean="0">
                <a:solidFill>
                  <a:prstClr val="white"/>
                </a:solidFill>
              </a:rPr>
              <a:t>*NSAIDS was tried </a:t>
            </a:r>
          </a:p>
          <a:p>
            <a:endParaRPr lang="en-US" dirty="0" smtClean="0">
              <a:solidFill>
                <a:prstClr val="white"/>
              </a:solidFill>
            </a:endParaRPr>
          </a:p>
          <a:p>
            <a:r>
              <a:rPr lang="en-US" dirty="0" smtClean="0">
                <a:solidFill>
                  <a:prstClr val="white"/>
                </a:solidFill>
              </a:rPr>
              <a:t>*D&amp;C was done </a:t>
            </a:r>
          </a:p>
          <a:p>
            <a:r>
              <a:rPr lang="en-US" dirty="0" smtClean="0">
                <a:solidFill>
                  <a:prstClr val="white"/>
                </a:solidFill>
              </a:rPr>
              <a:t>*Conjugation with cervix indicate the relation with fibroid </a:t>
            </a:r>
          </a:p>
          <a:p>
            <a:endParaRPr lang="en-US" dirty="0" smtClean="0">
              <a:solidFill>
                <a:prstClr val="white"/>
              </a:solidFill>
            </a:endParaRPr>
          </a:p>
          <a:p>
            <a:r>
              <a:rPr lang="en-US" dirty="0" smtClean="0">
                <a:solidFill>
                  <a:prstClr val="white"/>
                </a:solidFill>
              </a:rPr>
              <a:t>*Midline site (lateral site indicates adnexal mass or broad </a:t>
            </a:r>
            <a:r>
              <a:rPr lang="en-US" dirty="0" err="1" smtClean="0">
                <a:solidFill>
                  <a:prstClr val="white"/>
                </a:solidFill>
              </a:rPr>
              <a:t>lig</a:t>
            </a:r>
            <a:r>
              <a:rPr lang="en-US" dirty="0" smtClean="0">
                <a:solidFill>
                  <a:prstClr val="white"/>
                </a:solidFill>
              </a:rPr>
              <a:t>.)</a:t>
            </a:r>
          </a:p>
          <a:p>
            <a:endParaRPr lang="en-US" dirty="0" smtClean="0">
              <a:solidFill>
                <a:prstClr val="white"/>
              </a:solidFill>
            </a:endParaRPr>
          </a:p>
          <a:p>
            <a:r>
              <a:rPr lang="en-US" dirty="0" smtClean="0">
                <a:solidFill>
                  <a:prstClr val="white"/>
                </a:solidFill>
              </a:rPr>
              <a:t>*Size may aid in the choice of drug (add </a:t>
            </a:r>
            <a:r>
              <a:rPr lang="en-US" dirty="0" err="1" smtClean="0">
                <a:solidFill>
                  <a:prstClr val="white"/>
                </a:solidFill>
              </a:rPr>
              <a:t>provera</a:t>
            </a:r>
            <a:r>
              <a:rPr lang="en-US" dirty="0" smtClean="0">
                <a:solidFill>
                  <a:prstClr val="white"/>
                </a:solidFill>
              </a:rPr>
              <a:t> or </a:t>
            </a:r>
            <a:r>
              <a:rPr lang="en-US" dirty="0" err="1" smtClean="0">
                <a:solidFill>
                  <a:prstClr val="white"/>
                </a:solidFill>
              </a:rPr>
              <a:t>medroxy</a:t>
            </a:r>
            <a:r>
              <a:rPr lang="en-US" dirty="0" smtClean="0">
                <a:solidFill>
                  <a:prstClr val="white"/>
                </a:solidFill>
              </a:rPr>
              <a:t> progesterone to decrease the size )</a:t>
            </a:r>
          </a:p>
          <a:p>
            <a:endParaRPr lang="en-US" dirty="0" smtClean="0">
              <a:solidFill>
                <a:prstClr val="white"/>
              </a:solidFill>
            </a:endParaRPr>
          </a:p>
          <a:p>
            <a:r>
              <a:rPr lang="en-US" dirty="0" smtClean="0">
                <a:solidFill>
                  <a:prstClr val="white"/>
                </a:solidFill>
              </a:rPr>
              <a:t>*Other </a:t>
            </a:r>
            <a:r>
              <a:rPr lang="en-US" dirty="0" err="1" smtClean="0">
                <a:solidFill>
                  <a:prstClr val="white"/>
                </a:solidFill>
              </a:rPr>
              <a:t>assosciated</a:t>
            </a:r>
            <a:r>
              <a:rPr lang="en-US" dirty="0" smtClean="0">
                <a:solidFill>
                  <a:prstClr val="white"/>
                </a:solidFill>
              </a:rPr>
              <a:t> symptoms (inter. </a:t>
            </a:r>
            <a:r>
              <a:rPr lang="en-US" dirty="0" err="1" smtClean="0">
                <a:solidFill>
                  <a:prstClr val="white"/>
                </a:solidFill>
              </a:rPr>
              <a:t>Mens</a:t>
            </a:r>
            <a:r>
              <a:rPr lang="en-US" dirty="0" smtClean="0">
                <a:solidFill>
                  <a:prstClr val="white"/>
                </a:solidFill>
              </a:rPr>
              <a:t>. Bleeding may raise suspicion to polyps or endometrial hyperplasia )</a:t>
            </a:r>
          </a:p>
          <a:p>
            <a:endParaRPr lang="en-US" dirty="0" smtClean="0">
              <a:solidFill>
                <a:prstClr val="white"/>
              </a:solidFill>
            </a:endParaRPr>
          </a:p>
          <a:p>
            <a:r>
              <a:rPr lang="en-US" dirty="0" smtClean="0">
                <a:solidFill>
                  <a:prstClr val="white"/>
                </a:solidFill>
              </a:rPr>
              <a:t>*The patient is anemic &gt; indication for intervention  </a:t>
            </a:r>
            <a:endParaRPr lang="en-US" dirty="0">
              <a:solidFill>
                <a:prstClr val="white"/>
              </a:solidFill>
            </a:endParaRPr>
          </a:p>
        </p:txBody>
      </p:sp>
    </p:spTree>
    <p:extLst>
      <p:ext uri="{BB962C8B-B14F-4D97-AF65-F5344CB8AC3E}">
        <p14:creationId xmlns:p14="http://schemas.microsoft.com/office/powerpoint/2010/main" val="3020913487"/>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2497" y="133739"/>
            <a:ext cx="10353761" cy="1326321"/>
          </a:xfrm>
        </p:spPr>
        <p:txBody>
          <a:bodyPr/>
          <a:lstStyle/>
          <a:p>
            <a:r>
              <a:rPr lang="en-US" dirty="0" smtClean="0"/>
              <a:t>Diagnosis </a:t>
            </a:r>
            <a:endParaRPr lang="en-US" dirty="0"/>
          </a:p>
        </p:txBody>
      </p:sp>
      <p:sp>
        <p:nvSpPr>
          <p:cNvPr id="3" name="Content Placeholder 2"/>
          <p:cNvSpPr>
            <a:spLocks noGrp="1"/>
          </p:cNvSpPr>
          <p:nvPr>
            <p:ph idx="1"/>
          </p:nvPr>
        </p:nvSpPr>
        <p:spPr>
          <a:xfrm>
            <a:off x="717852" y="1460060"/>
            <a:ext cx="10353762" cy="4814596"/>
          </a:xfrm>
        </p:spPr>
        <p:txBody>
          <a:bodyPr>
            <a:noAutofit/>
          </a:bodyPr>
          <a:lstStyle/>
          <a:p>
            <a:r>
              <a:rPr lang="en-US" sz="3200" b="1" u="sng" dirty="0" smtClean="0"/>
              <a:t>Symptomatic large uterine fibroid </a:t>
            </a:r>
          </a:p>
          <a:p>
            <a:r>
              <a:rPr lang="en-US" sz="1600" dirty="0" smtClean="0"/>
              <a:t>(its mostly submucosal but the doctor said don’t mention the type unless US was done and revealed the type )</a:t>
            </a:r>
          </a:p>
          <a:p>
            <a:r>
              <a:rPr lang="en-US" sz="1600" dirty="0" smtClean="0"/>
              <a:t>Its monoclonal proliferation of smooth muscle </a:t>
            </a:r>
          </a:p>
          <a:p>
            <a:r>
              <a:rPr lang="en-US" sz="1600" dirty="0" smtClean="0"/>
              <a:t>Commoner in Black &gt; white </a:t>
            </a:r>
          </a:p>
          <a:p>
            <a:endParaRPr lang="en-US" sz="1600" dirty="0"/>
          </a:p>
          <a:p>
            <a:r>
              <a:rPr lang="en-US" sz="1600" dirty="0" smtClean="0"/>
              <a:t>The fibroid could be asymptomatic but the Most common symptom is menorrhagia  .. So why fibroid cause bleeding ?</a:t>
            </a:r>
          </a:p>
          <a:p>
            <a:pPr marL="0" indent="0">
              <a:buNone/>
            </a:pPr>
            <a:r>
              <a:rPr lang="en-US" sz="1600" dirty="0" smtClean="0"/>
              <a:t>-hormonal effect (hyper-estrogen state )</a:t>
            </a:r>
          </a:p>
          <a:p>
            <a:pPr marL="0" indent="0">
              <a:buNone/>
            </a:pPr>
            <a:r>
              <a:rPr lang="en-US" sz="1600" dirty="0" smtClean="0"/>
              <a:t>-surface area </a:t>
            </a:r>
          </a:p>
          <a:p>
            <a:pPr marL="0" indent="0">
              <a:buNone/>
            </a:pPr>
            <a:r>
              <a:rPr lang="en-US" sz="1600" dirty="0" smtClean="0"/>
              <a:t>-blood supply </a:t>
            </a:r>
          </a:p>
          <a:p>
            <a:r>
              <a:rPr lang="en-US" sz="1600" dirty="0" smtClean="0"/>
              <a:t> One of the most common causes of menorrhagia in reproductive age  </a:t>
            </a:r>
            <a:endParaRPr lang="en-US" sz="1600" dirty="0"/>
          </a:p>
        </p:txBody>
      </p:sp>
    </p:spTree>
    <p:extLst>
      <p:ext uri="{BB962C8B-B14F-4D97-AF65-F5344CB8AC3E}">
        <p14:creationId xmlns:p14="http://schemas.microsoft.com/office/powerpoint/2010/main" val="692440636"/>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Clinical approach </a:t>
            </a:r>
            <a:endParaRPr lang="en-US" dirty="0"/>
          </a:p>
        </p:txBody>
      </p:sp>
      <p:sp>
        <p:nvSpPr>
          <p:cNvPr id="3" name="Content Placeholder 2"/>
          <p:cNvSpPr>
            <a:spLocks noGrp="1"/>
          </p:cNvSpPr>
          <p:nvPr>
            <p:ph idx="1"/>
          </p:nvPr>
        </p:nvSpPr>
        <p:spPr/>
        <p:txBody>
          <a:bodyPr/>
          <a:lstStyle/>
          <a:p>
            <a:r>
              <a:rPr lang="en-US" dirty="0" smtClean="0"/>
              <a:t>Full Physical examination</a:t>
            </a:r>
            <a:r>
              <a:rPr lang="en-US" dirty="0"/>
              <a:t> </a:t>
            </a:r>
            <a:r>
              <a:rPr lang="en-US" dirty="0" smtClean="0"/>
              <a:t>: its important to mention vital signs abdominal examination and pelvic examination </a:t>
            </a:r>
          </a:p>
          <a:p>
            <a:r>
              <a:rPr lang="en-US" dirty="0" smtClean="0"/>
              <a:t>Transvaginal US is your first choice , CT and MRI </a:t>
            </a:r>
          </a:p>
          <a:p>
            <a:r>
              <a:rPr lang="en-US" dirty="0" smtClean="0"/>
              <a:t>CBC is very important for ANEMIA</a:t>
            </a:r>
          </a:p>
          <a:p>
            <a:r>
              <a:rPr lang="en-US" dirty="0" smtClean="0"/>
              <a:t>**** </a:t>
            </a:r>
            <a:r>
              <a:rPr lang="en-US" u="sng" dirty="0" smtClean="0"/>
              <a:t>and make sure that your diagnosis is consistent with the history because fibroid may be asymptomatic *** </a:t>
            </a:r>
            <a:endParaRPr lang="en-US" u="sng" dirty="0"/>
          </a:p>
        </p:txBody>
      </p:sp>
    </p:spTree>
    <p:extLst>
      <p:ext uri="{BB962C8B-B14F-4D97-AF65-F5344CB8AC3E}">
        <p14:creationId xmlns:p14="http://schemas.microsoft.com/office/powerpoint/2010/main" val="122879423"/>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(very important )</a:t>
            </a:r>
            <a:endParaRPr lang="en-US" dirty="0"/>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81756" y="2119896"/>
            <a:ext cx="4808919" cy="4351338"/>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3" name="TextBox 2"/>
          <p:cNvSpPr txBox="1"/>
          <p:nvPr/>
        </p:nvSpPr>
        <p:spPr>
          <a:xfrm>
            <a:off x="6890957" y="3141403"/>
            <a:ext cx="2976466" cy="2308324"/>
          </a:xfrm>
          <a:prstGeom prst="rect">
            <a:avLst/>
          </a:prstGeom>
          <a:noFill/>
        </p:spPr>
        <p:txBody>
          <a:bodyPr wrap="square" rtlCol="0">
            <a:spAutoFit/>
          </a:bodyPr>
          <a:lstStyle/>
          <a:p>
            <a:r>
              <a:rPr lang="en-US" dirty="0" smtClean="0">
                <a:solidFill>
                  <a:prstClr val="white"/>
                </a:solidFill>
              </a:rPr>
              <a:t>Other types </a:t>
            </a:r>
          </a:p>
          <a:p>
            <a:endParaRPr lang="en-US" dirty="0">
              <a:solidFill>
                <a:prstClr val="white"/>
              </a:solidFill>
            </a:endParaRPr>
          </a:p>
          <a:p>
            <a:r>
              <a:rPr lang="en-US" dirty="0" smtClean="0">
                <a:solidFill>
                  <a:prstClr val="white"/>
                </a:solidFill>
              </a:rPr>
              <a:t>-Types according to shape </a:t>
            </a:r>
          </a:p>
          <a:p>
            <a:r>
              <a:rPr lang="en-US" dirty="0" smtClean="0">
                <a:solidFill>
                  <a:prstClr val="white"/>
                </a:solidFill>
              </a:rPr>
              <a:t>Sessile or pedunculated </a:t>
            </a:r>
          </a:p>
          <a:p>
            <a:endParaRPr lang="en-US" dirty="0" smtClean="0">
              <a:solidFill>
                <a:prstClr val="white"/>
              </a:solidFill>
            </a:endParaRPr>
          </a:p>
          <a:p>
            <a:r>
              <a:rPr lang="en-US" dirty="0" smtClean="0">
                <a:solidFill>
                  <a:prstClr val="white"/>
                </a:solidFill>
              </a:rPr>
              <a:t>-Types according to location anterior posterior lateral </a:t>
            </a:r>
            <a:endParaRPr lang="en-US" dirty="0">
              <a:solidFill>
                <a:prstClr val="white"/>
              </a:solidFill>
            </a:endParaRPr>
          </a:p>
        </p:txBody>
      </p:sp>
    </p:spTree>
    <p:extLst>
      <p:ext uri="{BB962C8B-B14F-4D97-AF65-F5344CB8AC3E}">
        <p14:creationId xmlns:p14="http://schemas.microsoft.com/office/powerpoint/2010/main" val="4102437561"/>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701" y="0"/>
            <a:ext cx="10515600" cy="1325563"/>
          </a:xfrm>
        </p:spPr>
        <p:txBody>
          <a:bodyPr/>
          <a:lstStyle/>
          <a:p>
            <a:r>
              <a:rPr lang="en-US" dirty="0" smtClean="0"/>
              <a:t>Classifications </a:t>
            </a:r>
            <a:endParaRPr lang="en-US"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838" t="37206" r="1838" b="38244"/>
          <a:stretch/>
        </p:blipFill>
        <p:spPr>
          <a:xfrm>
            <a:off x="-45567" y="1950376"/>
            <a:ext cx="4404613" cy="3750627"/>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36177" b="37472"/>
          <a:stretch/>
        </p:blipFill>
        <p:spPr>
          <a:xfrm>
            <a:off x="7744822" y="1884784"/>
            <a:ext cx="4447178" cy="369492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6" name="TextBox 5"/>
          <p:cNvSpPr txBox="1"/>
          <p:nvPr/>
        </p:nvSpPr>
        <p:spPr>
          <a:xfrm>
            <a:off x="4359046" y="1950377"/>
            <a:ext cx="3254734" cy="3970318"/>
          </a:xfrm>
          <a:prstGeom prst="rect">
            <a:avLst/>
          </a:prstGeom>
          <a:noFill/>
        </p:spPr>
        <p:txBody>
          <a:bodyPr wrap="square" rtlCol="0">
            <a:spAutoFit/>
          </a:bodyPr>
          <a:lstStyle/>
          <a:p>
            <a:pPr algn="ctr"/>
            <a:r>
              <a:rPr lang="en-US" dirty="0" smtClean="0">
                <a:solidFill>
                  <a:prstClr val="white"/>
                </a:solidFill>
              </a:rPr>
              <a:t>The old &amp; the new classification the doctor said memorize both </a:t>
            </a:r>
          </a:p>
          <a:p>
            <a:pPr algn="ctr"/>
            <a:endParaRPr lang="en-US" dirty="0" smtClean="0">
              <a:solidFill>
                <a:prstClr val="white"/>
              </a:solidFill>
            </a:endParaRPr>
          </a:p>
          <a:p>
            <a:pPr algn="ctr"/>
            <a:r>
              <a:rPr lang="en-US" dirty="0" smtClean="0">
                <a:solidFill>
                  <a:prstClr val="white"/>
                </a:solidFill>
              </a:rPr>
              <a:t>-ESGE (outside </a:t>
            </a:r>
            <a:r>
              <a:rPr lang="en-US" dirty="0" err="1" smtClean="0">
                <a:solidFill>
                  <a:prstClr val="white"/>
                </a:solidFill>
              </a:rPr>
              <a:t>myometrial</a:t>
            </a:r>
            <a:r>
              <a:rPr lang="en-US" dirty="0" smtClean="0">
                <a:solidFill>
                  <a:prstClr val="white"/>
                </a:solidFill>
              </a:rPr>
              <a:t> surface to determine management)</a:t>
            </a:r>
          </a:p>
          <a:p>
            <a:pPr algn="ctr"/>
            <a:endParaRPr lang="en-US" dirty="0" smtClean="0">
              <a:solidFill>
                <a:prstClr val="white"/>
              </a:solidFill>
            </a:endParaRPr>
          </a:p>
          <a:p>
            <a:pPr algn="ctr"/>
            <a:r>
              <a:rPr lang="en-US" dirty="0">
                <a:solidFill>
                  <a:prstClr val="white"/>
                </a:solidFill>
              </a:rPr>
              <a:t>-</a:t>
            </a:r>
            <a:r>
              <a:rPr lang="en-US" dirty="0" smtClean="0">
                <a:solidFill>
                  <a:prstClr val="white"/>
                </a:solidFill>
              </a:rPr>
              <a:t>FIGO </a:t>
            </a:r>
          </a:p>
          <a:p>
            <a:pPr algn="ctr"/>
            <a:r>
              <a:rPr lang="en-US" dirty="0" smtClean="0">
                <a:solidFill>
                  <a:prstClr val="white"/>
                </a:solidFill>
              </a:rPr>
              <a:t>0,1,2 (submucosal )</a:t>
            </a:r>
          </a:p>
          <a:p>
            <a:pPr algn="ctr"/>
            <a:r>
              <a:rPr lang="en-US" dirty="0" smtClean="0">
                <a:solidFill>
                  <a:prstClr val="white"/>
                </a:solidFill>
              </a:rPr>
              <a:t>3(intramural with endometrium contact)</a:t>
            </a:r>
          </a:p>
          <a:p>
            <a:pPr algn="ctr"/>
            <a:r>
              <a:rPr lang="en-US" dirty="0" smtClean="0">
                <a:solidFill>
                  <a:prstClr val="white"/>
                </a:solidFill>
              </a:rPr>
              <a:t>4(intramural with no contact )</a:t>
            </a:r>
          </a:p>
          <a:p>
            <a:pPr algn="ctr"/>
            <a:r>
              <a:rPr lang="en-US" dirty="0" smtClean="0">
                <a:solidFill>
                  <a:prstClr val="white"/>
                </a:solidFill>
              </a:rPr>
              <a:t>5,6,7 (</a:t>
            </a:r>
            <a:r>
              <a:rPr lang="en-US" dirty="0" err="1" smtClean="0">
                <a:solidFill>
                  <a:prstClr val="white"/>
                </a:solidFill>
              </a:rPr>
              <a:t>subserosal</a:t>
            </a:r>
            <a:r>
              <a:rPr lang="en-US" dirty="0" smtClean="0">
                <a:solidFill>
                  <a:prstClr val="white"/>
                </a:solidFill>
              </a:rPr>
              <a:t> )</a:t>
            </a:r>
            <a:endParaRPr lang="en-US" dirty="0">
              <a:solidFill>
                <a:prstClr val="white"/>
              </a:solidFill>
            </a:endParaRPr>
          </a:p>
        </p:txBody>
      </p:sp>
    </p:spTree>
    <p:extLst>
      <p:ext uri="{BB962C8B-B14F-4D97-AF65-F5344CB8AC3E}">
        <p14:creationId xmlns:p14="http://schemas.microsoft.com/office/powerpoint/2010/main" val="2657514352"/>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565" y="304749"/>
            <a:ext cx="10515600" cy="1325563"/>
          </a:xfrm>
        </p:spPr>
        <p:txBody>
          <a:bodyPr/>
          <a:lstStyle/>
          <a:p>
            <a:r>
              <a:rPr lang="en-US" dirty="0" smtClean="0"/>
              <a:t>Management </a:t>
            </a:r>
            <a:endParaRPr lang="en-US" dirty="0"/>
          </a:p>
        </p:txBody>
      </p:sp>
      <p:sp>
        <p:nvSpPr>
          <p:cNvPr id="7" name="TextBox 6"/>
          <p:cNvSpPr txBox="1"/>
          <p:nvPr/>
        </p:nvSpPr>
        <p:spPr>
          <a:xfrm>
            <a:off x="556821" y="1639739"/>
            <a:ext cx="11181089" cy="4524315"/>
          </a:xfrm>
          <a:prstGeom prst="rect">
            <a:avLst/>
          </a:prstGeom>
          <a:noFill/>
        </p:spPr>
        <p:txBody>
          <a:bodyPr wrap="square" rtlCol="0">
            <a:spAutoFit/>
          </a:bodyPr>
          <a:lstStyle/>
          <a:p>
            <a:pPr marL="285750" indent="-285750" algn="ctr">
              <a:buFont typeface="Wingdings" panose="05000000000000000000" pitchFamily="2" charset="2"/>
              <a:buChar char="v"/>
            </a:pPr>
            <a:r>
              <a:rPr lang="en-US" dirty="0" smtClean="0">
                <a:solidFill>
                  <a:prstClr val="white"/>
                </a:solidFill>
              </a:rPr>
              <a:t>Expectant </a:t>
            </a:r>
          </a:p>
          <a:p>
            <a:pPr algn="ctr"/>
            <a:endParaRPr lang="en-US" dirty="0" smtClean="0">
              <a:solidFill>
                <a:prstClr val="white"/>
              </a:solidFill>
            </a:endParaRPr>
          </a:p>
          <a:p>
            <a:pPr marL="285750" indent="-285750" algn="ctr">
              <a:buFont typeface="Wingdings" panose="05000000000000000000" pitchFamily="2" charset="2"/>
              <a:buChar char="v"/>
            </a:pPr>
            <a:r>
              <a:rPr lang="en-US" dirty="0" smtClean="0">
                <a:solidFill>
                  <a:prstClr val="white"/>
                </a:solidFill>
              </a:rPr>
              <a:t>Medical </a:t>
            </a:r>
          </a:p>
          <a:p>
            <a:pPr algn="ctr"/>
            <a:r>
              <a:rPr lang="en-US" dirty="0" smtClean="0">
                <a:solidFill>
                  <a:prstClr val="white"/>
                </a:solidFill>
              </a:rPr>
              <a:t>1- non hormonal (</a:t>
            </a:r>
            <a:r>
              <a:rPr lang="en-US" dirty="0" err="1" smtClean="0">
                <a:solidFill>
                  <a:prstClr val="white"/>
                </a:solidFill>
              </a:rPr>
              <a:t>tranexamic</a:t>
            </a:r>
            <a:r>
              <a:rPr lang="en-US" dirty="0" smtClean="0">
                <a:solidFill>
                  <a:prstClr val="white"/>
                </a:solidFill>
              </a:rPr>
              <a:t> acid , NSAIDS )</a:t>
            </a:r>
          </a:p>
          <a:p>
            <a:pPr algn="ctr"/>
            <a:endParaRPr lang="en-US" dirty="0" smtClean="0">
              <a:solidFill>
                <a:prstClr val="white"/>
              </a:solidFill>
            </a:endParaRPr>
          </a:p>
          <a:p>
            <a:pPr algn="ctr"/>
            <a:r>
              <a:rPr lang="en-US" dirty="0" smtClean="0">
                <a:solidFill>
                  <a:prstClr val="white"/>
                </a:solidFill>
              </a:rPr>
              <a:t>2- hormonal ( progesterone , </a:t>
            </a:r>
            <a:r>
              <a:rPr lang="en-US" dirty="0" err="1" smtClean="0">
                <a:solidFill>
                  <a:prstClr val="white"/>
                </a:solidFill>
              </a:rPr>
              <a:t>GnRH</a:t>
            </a:r>
            <a:r>
              <a:rPr lang="en-US" dirty="0" smtClean="0">
                <a:solidFill>
                  <a:prstClr val="white"/>
                </a:solidFill>
              </a:rPr>
              <a:t> analogue ,</a:t>
            </a:r>
            <a:r>
              <a:rPr lang="en-US" dirty="0" err="1" smtClean="0">
                <a:solidFill>
                  <a:prstClr val="white"/>
                </a:solidFill>
              </a:rPr>
              <a:t>mirena</a:t>
            </a:r>
            <a:r>
              <a:rPr lang="en-US" dirty="0" smtClean="0">
                <a:solidFill>
                  <a:prstClr val="white"/>
                </a:solidFill>
              </a:rPr>
              <a:t> , COP , </a:t>
            </a:r>
            <a:r>
              <a:rPr lang="en-US" dirty="0" err="1" smtClean="0">
                <a:solidFill>
                  <a:prstClr val="white"/>
                </a:solidFill>
              </a:rPr>
              <a:t>provera</a:t>
            </a:r>
            <a:r>
              <a:rPr lang="en-US" dirty="0" smtClean="0">
                <a:solidFill>
                  <a:prstClr val="white"/>
                </a:solidFill>
              </a:rPr>
              <a:t> )</a:t>
            </a:r>
          </a:p>
          <a:p>
            <a:pPr algn="ctr"/>
            <a:r>
              <a:rPr lang="ar-JO" b="1" u="sng" dirty="0" smtClean="0">
                <a:solidFill>
                  <a:prstClr val="white"/>
                </a:solidFill>
              </a:rPr>
              <a:t>مهم </a:t>
            </a:r>
            <a:r>
              <a:rPr lang="en-US" b="1" u="sng" dirty="0" smtClean="0">
                <a:solidFill>
                  <a:prstClr val="white"/>
                </a:solidFill>
              </a:rPr>
              <a:t>New hormonal </a:t>
            </a:r>
            <a:r>
              <a:rPr lang="en-US" dirty="0" smtClean="0">
                <a:solidFill>
                  <a:prstClr val="white"/>
                </a:solidFill>
              </a:rPr>
              <a:t> selective progesterone receptor modulator (SPRM) </a:t>
            </a:r>
            <a:r>
              <a:rPr lang="en-US" dirty="0" err="1" smtClean="0">
                <a:solidFill>
                  <a:prstClr val="white"/>
                </a:solidFill>
              </a:rPr>
              <a:t>ulipristal</a:t>
            </a:r>
            <a:r>
              <a:rPr lang="en-US" dirty="0" smtClean="0">
                <a:solidFill>
                  <a:prstClr val="white"/>
                </a:solidFill>
              </a:rPr>
              <a:t> acetate </a:t>
            </a:r>
          </a:p>
          <a:p>
            <a:pPr algn="ctr"/>
            <a:r>
              <a:rPr lang="en-US" b="1" u="sng" dirty="0" smtClean="0">
                <a:solidFill>
                  <a:prstClr val="white"/>
                </a:solidFill>
              </a:rPr>
              <a:t>New hormonal </a:t>
            </a:r>
            <a:r>
              <a:rPr lang="en-US" dirty="0" smtClean="0">
                <a:solidFill>
                  <a:prstClr val="white"/>
                </a:solidFill>
              </a:rPr>
              <a:t>selective estrogen receptor modulator (SERM) tamoxifen </a:t>
            </a:r>
          </a:p>
          <a:p>
            <a:pPr algn="ctr"/>
            <a:endParaRPr lang="en-US" dirty="0">
              <a:solidFill>
                <a:prstClr val="white"/>
              </a:solidFill>
            </a:endParaRPr>
          </a:p>
          <a:p>
            <a:pPr marL="285750" indent="-285750" algn="ctr">
              <a:buFont typeface="Wingdings" panose="05000000000000000000" pitchFamily="2" charset="2"/>
              <a:buChar char="v"/>
            </a:pPr>
            <a:r>
              <a:rPr lang="en-US" dirty="0" smtClean="0">
                <a:solidFill>
                  <a:prstClr val="white"/>
                </a:solidFill>
              </a:rPr>
              <a:t>Non invasive</a:t>
            </a:r>
          </a:p>
          <a:p>
            <a:pPr algn="ctr"/>
            <a:r>
              <a:rPr lang="en-US" dirty="0" smtClean="0">
                <a:solidFill>
                  <a:prstClr val="white"/>
                </a:solidFill>
              </a:rPr>
              <a:t> uterine fibroid embolization , radiofrequency  ablation </a:t>
            </a:r>
          </a:p>
          <a:p>
            <a:pPr algn="ctr"/>
            <a:endParaRPr lang="en-US" dirty="0">
              <a:solidFill>
                <a:prstClr val="white"/>
              </a:solidFill>
            </a:endParaRPr>
          </a:p>
          <a:p>
            <a:pPr marL="285750" indent="-285750" algn="ctr">
              <a:buFont typeface="Wingdings" panose="05000000000000000000" pitchFamily="2" charset="2"/>
              <a:buChar char="v"/>
            </a:pPr>
            <a:r>
              <a:rPr lang="en-US" dirty="0" smtClean="0">
                <a:solidFill>
                  <a:prstClr val="white"/>
                </a:solidFill>
              </a:rPr>
              <a:t>Surgical </a:t>
            </a:r>
          </a:p>
          <a:p>
            <a:pPr algn="ctr"/>
            <a:r>
              <a:rPr lang="en-US" dirty="0" smtClean="0">
                <a:solidFill>
                  <a:prstClr val="white"/>
                </a:solidFill>
              </a:rPr>
              <a:t>endometrial ablation</a:t>
            </a:r>
          </a:p>
          <a:p>
            <a:pPr algn="ctr"/>
            <a:r>
              <a:rPr lang="en-US" dirty="0" smtClean="0">
                <a:solidFill>
                  <a:prstClr val="white"/>
                </a:solidFill>
              </a:rPr>
              <a:t>Myomectomy ( by laparoscope , hysteroscopy , open )</a:t>
            </a:r>
          </a:p>
          <a:p>
            <a:pPr algn="ctr"/>
            <a:r>
              <a:rPr lang="en-US" dirty="0" smtClean="0">
                <a:solidFill>
                  <a:prstClr val="white"/>
                </a:solidFill>
              </a:rPr>
              <a:t>Hysterectomy ( by laparoscope , hysteroscopy , open )</a:t>
            </a:r>
            <a:endParaRPr lang="en-US" dirty="0">
              <a:solidFill>
                <a:prstClr val="white"/>
              </a:solidFill>
            </a:endParaRPr>
          </a:p>
        </p:txBody>
      </p:sp>
    </p:spTree>
    <p:extLst>
      <p:ext uri="{BB962C8B-B14F-4D97-AF65-F5344CB8AC3E}">
        <p14:creationId xmlns:p14="http://schemas.microsoft.com/office/powerpoint/2010/main" val="796396507"/>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6498" y="37707"/>
            <a:ext cx="11956170" cy="7316498"/>
          </a:xfrm>
          <a:prstGeom prst="rect">
            <a:avLst/>
          </a:prstGeom>
        </p:spPr>
        <p:txBody>
          <a:bodyPr wrap="square">
            <a:spAutoFit/>
          </a:bodyPr>
          <a:lstStyle/>
          <a:p>
            <a:pPr algn="ctr"/>
            <a:r>
              <a:rPr lang="en-US" sz="2000" b="1" u="sng" dirty="0" smtClean="0">
                <a:solidFill>
                  <a:prstClr val="white"/>
                </a:solidFill>
              </a:rPr>
              <a:t>Medical </a:t>
            </a:r>
            <a:r>
              <a:rPr lang="en-US" sz="2000" b="1" u="sng" dirty="0">
                <a:solidFill>
                  <a:prstClr val="white"/>
                </a:solidFill>
              </a:rPr>
              <a:t>over surgical ?</a:t>
            </a:r>
          </a:p>
          <a:p>
            <a:pPr algn="ctr"/>
            <a:r>
              <a:rPr lang="en-US" dirty="0">
                <a:solidFill>
                  <a:prstClr val="white"/>
                </a:solidFill>
              </a:rPr>
              <a:t>-if perimenopause </a:t>
            </a:r>
          </a:p>
          <a:p>
            <a:pPr algn="ctr"/>
            <a:r>
              <a:rPr lang="en-US" dirty="0">
                <a:solidFill>
                  <a:prstClr val="white"/>
                </a:solidFill>
              </a:rPr>
              <a:t>-if not fit for surgery </a:t>
            </a:r>
          </a:p>
          <a:p>
            <a:pPr algn="ctr"/>
            <a:r>
              <a:rPr lang="en-US" dirty="0">
                <a:solidFill>
                  <a:prstClr val="white"/>
                </a:solidFill>
              </a:rPr>
              <a:t>-if large fibroid (to shrink its size )</a:t>
            </a:r>
          </a:p>
          <a:p>
            <a:pPr algn="ctr"/>
            <a:r>
              <a:rPr lang="en-US" dirty="0">
                <a:solidFill>
                  <a:prstClr val="white"/>
                </a:solidFill>
              </a:rPr>
              <a:t>-if anemic ( to correct anemia )</a:t>
            </a:r>
          </a:p>
          <a:p>
            <a:pPr algn="ctr"/>
            <a:endParaRPr lang="en-US" dirty="0">
              <a:solidFill>
                <a:prstClr val="white"/>
              </a:solidFill>
            </a:endParaRPr>
          </a:p>
          <a:p>
            <a:pPr algn="ctr"/>
            <a:r>
              <a:rPr lang="en-US" sz="2400" b="1" u="sng" dirty="0" err="1">
                <a:solidFill>
                  <a:prstClr val="white"/>
                </a:solidFill>
              </a:rPr>
              <a:t>GnRH</a:t>
            </a:r>
            <a:r>
              <a:rPr lang="en-US" dirty="0">
                <a:solidFill>
                  <a:prstClr val="white"/>
                </a:solidFill>
              </a:rPr>
              <a:t> </a:t>
            </a:r>
            <a:endParaRPr lang="en-US" dirty="0" smtClean="0">
              <a:solidFill>
                <a:prstClr val="white"/>
              </a:solidFill>
            </a:endParaRPr>
          </a:p>
          <a:p>
            <a:pPr algn="ctr"/>
            <a:r>
              <a:rPr lang="en-US" dirty="0" smtClean="0">
                <a:solidFill>
                  <a:prstClr val="white"/>
                </a:solidFill>
              </a:rPr>
              <a:t>is </a:t>
            </a:r>
            <a:r>
              <a:rPr lang="en-US" dirty="0">
                <a:solidFill>
                  <a:prstClr val="white"/>
                </a:solidFill>
              </a:rPr>
              <a:t>given for 6 months to shrink the fibroid size and decrease bleeding 90% </a:t>
            </a:r>
          </a:p>
          <a:p>
            <a:pPr algn="ctr"/>
            <a:r>
              <a:rPr lang="en-US" dirty="0">
                <a:solidFill>
                  <a:prstClr val="white"/>
                </a:solidFill>
              </a:rPr>
              <a:t>But be AWARE from its </a:t>
            </a:r>
            <a:r>
              <a:rPr lang="en-US" dirty="0" err="1">
                <a:solidFill>
                  <a:prstClr val="white"/>
                </a:solidFill>
              </a:rPr>
              <a:t>sideffect</a:t>
            </a:r>
            <a:r>
              <a:rPr lang="en-US" dirty="0">
                <a:solidFill>
                  <a:prstClr val="white"/>
                </a:solidFill>
              </a:rPr>
              <a:t> (osteoporosis and sweating )</a:t>
            </a:r>
          </a:p>
          <a:p>
            <a:pPr algn="ctr"/>
            <a:endParaRPr lang="en-US" dirty="0">
              <a:solidFill>
                <a:prstClr val="white"/>
              </a:solidFill>
            </a:endParaRPr>
          </a:p>
          <a:p>
            <a:pPr algn="ctr"/>
            <a:r>
              <a:rPr lang="en-US" sz="2400" b="1" u="sng" dirty="0" err="1">
                <a:solidFill>
                  <a:prstClr val="white"/>
                </a:solidFill>
              </a:rPr>
              <a:t>Hysterscopic</a:t>
            </a:r>
            <a:r>
              <a:rPr lang="en-US" sz="2400" b="1" u="sng" dirty="0">
                <a:solidFill>
                  <a:prstClr val="white"/>
                </a:solidFill>
              </a:rPr>
              <a:t> myomectomy ?</a:t>
            </a:r>
          </a:p>
          <a:p>
            <a:pPr algn="ctr"/>
            <a:r>
              <a:rPr lang="en-US" dirty="0">
                <a:solidFill>
                  <a:prstClr val="white"/>
                </a:solidFill>
              </a:rPr>
              <a:t>-if pedunculated </a:t>
            </a:r>
          </a:p>
          <a:p>
            <a:pPr algn="ctr"/>
            <a:r>
              <a:rPr lang="en-US" dirty="0">
                <a:solidFill>
                  <a:prstClr val="white"/>
                </a:solidFill>
              </a:rPr>
              <a:t>-if submucosal </a:t>
            </a:r>
          </a:p>
          <a:p>
            <a:pPr algn="ctr"/>
            <a:r>
              <a:rPr lang="en-US" dirty="0">
                <a:solidFill>
                  <a:prstClr val="white"/>
                </a:solidFill>
              </a:rPr>
              <a:t>-if type 1,2 intramural </a:t>
            </a:r>
          </a:p>
          <a:p>
            <a:pPr algn="ctr"/>
            <a:endParaRPr lang="en-US" dirty="0">
              <a:solidFill>
                <a:prstClr val="white"/>
              </a:solidFill>
            </a:endParaRPr>
          </a:p>
          <a:p>
            <a:pPr algn="ctr"/>
            <a:r>
              <a:rPr lang="en-US" sz="2400" b="1" u="sng" dirty="0">
                <a:solidFill>
                  <a:prstClr val="white"/>
                </a:solidFill>
              </a:rPr>
              <a:t>Endometrial ablation</a:t>
            </a:r>
            <a:r>
              <a:rPr lang="en-US" dirty="0">
                <a:solidFill>
                  <a:prstClr val="white"/>
                </a:solidFill>
              </a:rPr>
              <a:t> </a:t>
            </a:r>
            <a:endParaRPr lang="en-US" dirty="0" smtClean="0">
              <a:solidFill>
                <a:prstClr val="white"/>
              </a:solidFill>
            </a:endParaRPr>
          </a:p>
          <a:p>
            <a:pPr algn="ctr"/>
            <a:r>
              <a:rPr lang="en-US" dirty="0" smtClean="0">
                <a:solidFill>
                  <a:prstClr val="white"/>
                </a:solidFill>
              </a:rPr>
              <a:t>is contraindicated </a:t>
            </a:r>
            <a:r>
              <a:rPr lang="en-US" dirty="0">
                <a:solidFill>
                  <a:prstClr val="white"/>
                </a:solidFill>
              </a:rPr>
              <a:t>in large </a:t>
            </a:r>
            <a:r>
              <a:rPr lang="en-US" dirty="0" err="1">
                <a:solidFill>
                  <a:prstClr val="white"/>
                </a:solidFill>
              </a:rPr>
              <a:t>subserosal</a:t>
            </a:r>
            <a:r>
              <a:rPr lang="en-US" dirty="0">
                <a:solidFill>
                  <a:prstClr val="white"/>
                </a:solidFill>
              </a:rPr>
              <a:t> and intramural </a:t>
            </a:r>
            <a:r>
              <a:rPr lang="en-US" dirty="0" smtClean="0">
                <a:solidFill>
                  <a:prstClr val="white"/>
                </a:solidFill>
              </a:rPr>
              <a:t>fibroid</a:t>
            </a:r>
          </a:p>
          <a:p>
            <a:pPr algn="ctr"/>
            <a:r>
              <a:rPr lang="en-US" dirty="0" smtClean="0">
                <a:solidFill>
                  <a:prstClr val="white"/>
                </a:solidFill>
              </a:rPr>
              <a:t> </a:t>
            </a:r>
            <a:endParaRPr lang="en-US" dirty="0">
              <a:solidFill>
                <a:prstClr val="white"/>
              </a:solidFill>
            </a:endParaRPr>
          </a:p>
          <a:p>
            <a:pPr algn="ctr"/>
            <a:r>
              <a:rPr lang="en-US" dirty="0" smtClean="0">
                <a:solidFill>
                  <a:prstClr val="white"/>
                </a:solidFill>
              </a:rPr>
              <a:t>It </a:t>
            </a:r>
            <a:r>
              <a:rPr lang="en-US" dirty="0">
                <a:solidFill>
                  <a:prstClr val="white"/>
                </a:solidFill>
              </a:rPr>
              <a:t>damages the basalis layer that may lead to some complications :</a:t>
            </a:r>
          </a:p>
          <a:p>
            <a:pPr algn="ctr"/>
            <a:r>
              <a:rPr lang="en-US" dirty="0">
                <a:solidFill>
                  <a:prstClr val="white"/>
                </a:solidFill>
              </a:rPr>
              <a:t>-light menses </a:t>
            </a:r>
          </a:p>
          <a:p>
            <a:pPr algn="ctr"/>
            <a:r>
              <a:rPr lang="en-US" dirty="0">
                <a:solidFill>
                  <a:prstClr val="white"/>
                </a:solidFill>
              </a:rPr>
              <a:t>-subfertility </a:t>
            </a:r>
          </a:p>
          <a:p>
            <a:pPr algn="ctr"/>
            <a:r>
              <a:rPr lang="en-US" dirty="0">
                <a:solidFill>
                  <a:prstClr val="white"/>
                </a:solidFill>
              </a:rPr>
              <a:t>-if the patient got pregnant may lead uterine rupture , </a:t>
            </a:r>
            <a:r>
              <a:rPr lang="en-US" dirty="0" smtClean="0">
                <a:solidFill>
                  <a:prstClr val="white"/>
                </a:solidFill>
              </a:rPr>
              <a:t>miscarriage</a:t>
            </a:r>
          </a:p>
          <a:p>
            <a:pPr algn="ctr"/>
            <a:r>
              <a:rPr lang="en-US" dirty="0" smtClean="0">
                <a:solidFill>
                  <a:prstClr val="white"/>
                </a:solidFill>
              </a:rPr>
              <a:t>**Used </a:t>
            </a:r>
            <a:r>
              <a:rPr lang="en-US" dirty="0">
                <a:solidFill>
                  <a:prstClr val="white"/>
                </a:solidFill>
              </a:rPr>
              <a:t>also in dysfunctional uterine bleeding </a:t>
            </a:r>
          </a:p>
          <a:p>
            <a:pPr algn="ctr"/>
            <a:endParaRPr lang="en-US" dirty="0">
              <a:solidFill>
                <a:prstClr val="white"/>
              </a:solidFill>
            </a:endParaRPr>
          </a:p>
        </p:txBody>
      </p:sp>
    </p:spTree>
    <p:extLst>
      <p:ext uri="{BB962C8B-B14F-4D97-AF65-F5344CB8AC3E}">
        <p14:creationId xmlns:p14="http://schemas.microsoft.com/office/powerpoint/2010/main" val="33123443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What is the most important points in the examination to focus on ?</a:t>
            </a:r>
            <a:endParaRPr lang="en-US" dirty="0">
              <a:solidFill>
                <a:srgbClr val="FF0000"/>
              </a:solidFill>
            </a:endParaRPr>
          </a:p>
        </p:txBody>
      </p:sp>
      <p:sp>
        <p:nvSpPr>
          <p:cNvPr id="3" name="Content Placeholder 2"/>
          <p:cNvSpPr>
            <a:spLocks noGrp="1"/>
          </p:cNvSpPr>
          <p:nvPr>
            <p:ph idx="1"/>
          </p:nvPr>
        </p:nvSpPr>
        <p:spPr>
          <a:xfrm>
            <a:off x="838200" y="1825625"/>
            <a:ext cx="5917442" cy="4351338"/>
          </a:xfrm>
        </p:spPr>
        <p:txBody>
          <a:bodyPr>
            <a:normAutofit fontScale="85000" lnSpcReduction="20000"/>
          </a:bodyPr>
          <a:lstStyle/>
          <a:p>
            <a:r>
              <a:rPr lang="en-US" dirty="0" smtClean="0"/>
              <a:t>Vital signs (stability to assess severity)</a:t>
            </a:r>
          </a:p>
          <a:p>
            <a:r>
              <a:rPr lang="en-US" dirty="0" smtClean="0"/>
              <a:t>Signs of anemia </a:t>
            </a:r>
          </a:p>
          <a:p>
            <a:r>
              <a:rPr lang="en-US" dirty="0" smtClean="0"/>
              <a:t>Thyroid examination </a:t>
            </a:r>
          </a:p>
          <a:p>
            <a:r>
              <a:rPr lang="en-US" dirty="0" smtClean="0"/>
              <a:t>Abdominal examination </a:t>
            </a:r>
          </a:p>
          <a:p>
            <a:pPr marL="0" indent="0">
              <a:buNone/>
            </a:pPr>
            <a:r>
              <a:rPr lang="en-US" dirty="0" smtClean="0"/>
              <a:t>-tenderness (in miscarriage its minimal </a:t>
            </a:r>
            <a:r>
              <a:rPr lang="en-US" dirty="0" err="1" smtClean="0"/>
              <a:t>suprapubic</a:t>
            </a:r>
            <a:r>
              <a:rPr lang="en-US" dirty="0" smtClean="0"/>
              <a:t> ,in ectopic its unilateral and adnexal tenderness )</a:t>
            </a:r>
          </a:p>
          <a:p>
            <a:pPr marL="0" indent="0">
              <a:buNone/>
            </a:pPr>
            <a:r>
              <a:rPr lang="en-US" dirty="0" smtClean="0"/>
              <a:t>-uterine size by fundal height </a:t>
            </a:r>
          </a:p>
          <a:p>
            <a:pPr marL="0" indent="0">
              <a:buNone/>
            </a:pPr>
            <a:r>
              <a:rPr lang="en-US" dirty="0" smtClean="0"/>
              <a:t>If its larger than date suspect molar pregnancy (because the blood is collected inside the uterus )</a:t>
            </a:r>
          </a:p>
          <a:p>
            <a:pPr marL="0" indent="0">
              <a:buNone/>
            </a:pPr>
            <a:r>
              <a:rPr lang="en-US" dirty="0" smtClean="0"/>
              <a:t>BUT put in your mind it could be normal pregnancy with multiple fetuses  </a:t>
            </a:r>
          </a:p>
          <a:p>
            <a:pPr marL="0" indent="0">
              <a:buNone/>
            </a:pPr>
            <a:r>
              <a:rPr lang="en-US" dirty="0" smtClean="0"/>
              <a:t>-auscultation by Doppler US </a:t>
            </a:r>
            <a:endParaRPr lang="en-US" dirty="0"/>
          </a:p>
        </p:txBody>
      </p:sp>
      <p:sp>
        <p:nvSpPr>
          <p:cNvPr id="4" name="TextBox 3"/>
          <p:cNvSpPr txBox="1"/>
          <p:nvPr/>
        </p:nvSpPr>
        <p:spPr>
          <a:xfrm>
            <a:off x="7861110" y="1801504"/>
            <a:ext cx="3753135" cy="4524315"/>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prstClr val="white"/>
                </a:solidFill>
              </a:rPr>
              <a:t>Vaginal examination </a:t>
            </a:r>
          </a:p>
          <a:p>
            <a:r>
              <a:rPr lang="en-US" dirty="0" smtClean="0">
                <a:solidFill>
                  <a:prstClr val="white"/>
                </a:solidFill>
              </a:rPr>
              <a:t>-inspection for any visible bleeding to determine its heavy or not </a:t>
            </a:r>
          </a:p>
          <a:p>
            <a:r>
              <a:rPr lang="en-US" dirty="0" smtClean="0">
                <a:solidFill>
                  <a:prstClr val="white"/>
                </a:solidFill>
              </a:rPr>
              <a:t>-speculum for any local causes infection laceration warts </a:t>
            </a:r>
          </a:p>
          <a:p>
            <a:r>
              <a:rPr lang="en-US" dirty="0" smtClean="0">
                <a:solidFill>
                  <a:prstClr val="white"/>
                </a:solidFill>
              </a:rPr>
              <a:t>Any cervical </a:t>
            </a:r>
            <a:r>
              <a:rPr lang="en-US" dirty="0" err="1" smtClean="0">
                <a:solidFill>
                  <a:prstClr val="white"/>
                </a:solidFill>
              </a:rPr>
              <a:t>diltation</a:t>
            </a:r>
            <a:r>
              <a:rPr lang="en-US" dirty="0" smtClean="0">
                <a:solidFill>
                  <a:prstClr val="white"/>
                </a:solidFill>
              </a:rPr>
              <a:t> by visualizing and blood or tissues through the cervix </a:t>
            </a:r>
          </a:p>
          <a:p>
            <a:r>
              <a:rPr lang="en-US" dirty="0" smtClean="0">
                <a:solidFill>
                  <a:prstClr val="white"/>
                </a:solidFill>
              </a:rPr>
              <a:t>-digital examination </a:t>
            </a:r>
          </a:p>
          <a:p>
            <a:r>
              <a:rPr lang="en-US" dirty="0" smtClean="0">
                <a:solidFill>
                  <a:prstClr val="white"/>
                </a:solidFill>
              </a:rPr>
              <a:t>In threatened &amp; local causes the cervix closed   </a:t>
            </a:r>
          </a:p>
          <a:p>
            <a:r>
              <a:rPr lang="en-US" dirty="0" smtClean="0">
                <a:solidFill>
                  <a:prstClr val="white"/>
                </a:solidFill>
              </a:rPr>
              <a:t>In molar could be open or closed </a:t>
            </a:r>
          </a:p>
          <a:p>
            <a:r>
              <a:rPr lang="en-US" dirty="0" smtClean="0">
                <a:solidFill>
                  <a:prstClr val="white"/>
                </a:solidFill>
              </a:rPr>
              <a:t>-bimanual examination </a:t>
            </a:r>
          </a:p>
          <a:p>
            <a:r>
              <a:rPr lang="en-US" dirty="0" smtClean="0">
                <a:solidFill>
                  <a:prstClr val="white"/>
                </a:solidFill>
              </a:rPr>
              <a:t>Uterine size </a:t>
            </a:r>
          </a:p>
          <a:p>
            <a:r>
              <a:rPr lang="en-US" dirty="0" smtClean="0">
                <a:solidFill>
                  <a:prstClr val="white"/>
                </a:solidFill>
              </a:rPr>
              <a:t>Cervical motion tenderness </a:t>
            </a:r>
          </a:p>
          <a:p>
            <a:r>
              <a:rPr lang="en-US" dirty="0" smtClean="0">
                <a:solidFill>
                  <a:prstClr val="white"/>
                </a:solidFill>
              </a:rPr>
              <a:t>Adnexal tenderness </a:t>
            </a:r>
            <a:endParaRPr lang="en-US" dirty="0">
              <a:solidFill>
                <a:prstClr val="white"/>
              </a:solidFill>
            </a:endParaRPr>
          </a:p>
        </p:txBody>
      </p:sp>
    </p:spTree>
    <p:extLst>
      <p:ext uri="{BB962C8B-B14F-4D97-AF65-F5344CB8AC3E}">
        <p14:creationId xmlns:p14="http://schemas.microsoft.com/office/powerpoint/2010/main" val="1150695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 calcmode="lin" valueType="num">
                                      <p:cBhvr additive="base">
                                        <p:cTn id="3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4">
                                            <p:txEl>
                                              <p:pRg st="0" end="0"/>
                                            </p:txEl>
                                          </p:spTgt>
                                        </p:tgtEl>
                                        <p:attrNameLst>
                                          <p:attrName>style.visibility</p:attrName>
                                        </p:attrNameLst>
                                      </p:cBhvr>
                                      <p:to>
                                        <p:strVal val="visible"/>
                                      </p:to>
                                    </p:set>
                                    <p:anim calcmode="lin" valueType="num">
                                      <p:cBhvr additive="base">
                                        <p:cTn id="4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4">
                                            <p:txEl>
                                              <p:pRg st="0" end="0"/>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4">
                                            <p:txEl>
                                              <p:pRg st="1" end="1"/>
                                            </p:txEl>
                                          </p:spTgt>
                                        </p:tgtEl>
                                        <p:attrNameLst>
                                          <p:attrName>style.visibility</p:attrName>
                                        </p:attrNameLst>
                                      </p:cBhvr>
                                      <p:to>
                                        <p:strVal val="visible"/>
                                      </p:to>
                                    </p:set>
                                    <p:anim calcmode="lin" valueType="num">
                                      <p:cBhvr additive="base">
                                        <p:cTn id="4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1" end="1"/>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4">
                                            <p:txEl>
                                              <p:pRg st="2" end="2"/>
                                            </p:txEl>
                                          </p:spTgt>
                                        </p:tgtEl>
                                        <p:attrNameLst>
                                          <p:attrName>style.visibility</p:attrName>
                                        </p:attrNameLst>
                                      </p:cBhvr>
                                      <p:to>
                                        <p:strVal val="visible"/>
                                      </p:to>
                                    </p:set>
                                    <p:anim calcmode="lin" valueType="num">
                                      <p:cBhvr additive="base">
                                        <p:cTn id="5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4">
                                            <p:txEl>
                                              <p:pRg st="2" end="2"/>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4">
                                            <p:txEl>
                                              <p:pRg st="3" end="3"/>
                                            </p:txEl>
                                          </p:spTgt>
                                        </p:tgtEl>
                                        <p:attrNameLst>
                                          <p:attrName>style.visibility</p:attrName>
                                        </p:attrNameLst>
                                      </p:cBhvr>
                                      <p:to>
                                        <p:strVal val="visible"/>
                                      </p:to>
                                    </p:set>
                                    <p:anim calcmode="lin" valueType="num">
                                      <p:cBhvr additive="base">
                                        <p:cTn id="5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4">
                                            <p:txEl>
                                              <p:pRg st="3" end="3"/>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4">
                                            <p:txEl>
                                              <p:pRg st="4" end="4"/>
                                            </p:txEl>
                                          </p:spTgt>
                                        </p:tgtEl>
                                        <p:attrNameLst>
                                          <p:attrName>style.visibility</p:attrName>
                                        </p:attrNameLst>
                                      </p:cBhvr>
                                      <p:to>
                                        <p:strVal val="visible"/>
                                      </p:to>
                                    </p:set>
                                    <p:anim calcmode="lin" valueType="num">
                                      <p:cBhvr additive="base">
                                        <p:cTn id="6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4">
                                            <p:txEl>
                                              <p:pRg st="4" end="4"/>
                                            </p:txEl>
                                          </p:spTgt>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4">
                                            <p:txEl>
                                              <p:pRg st="5" end="5"/>
                                            </p:txEl>
                                          </p:spTgt>
                                        </p:tgtEl>
                                        <p:attrNameLst>
                                          <p:attrName>style.visibility</p:attrName>
                                        </p:attrNameLst>
                                      </p:cBhvr>
                                      <p:to>
                                        <p:strVal val="visible"/>
                                      </p:to>
                                    </p:set>
                                    <p:anim calcmode="lin" valueType="num">
                                      <p:cBhvr additive="base">
                                        <p:cTn id="65"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4">
                                            <p:txEl>
                                              <p:pRg st="5" end="5"/>
                                            </p:txEl>
                                          </p:spTgt>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4">
                                            <p:txEl>
                                              <p:pRg st="6" end="6"/>
                                            </p:txEl>
                                          </p:spTgt>
                                        </p:tgtEl>
                                        <p:attrNameLst>
                                          <p:attrName>style.visibility</p:attrName>
                                        </p:attrNameLst>
                                      </p:cBhvr>
                                      <p:to>
                                        <p:strVal val="visible"/>
                                      </p:to>
                                    </p:set>
                                    <p:anim calcmode="lin" valueType="num">
                                      <p:cBhvr additive="base">
                                        <p:cTn id="69"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4">
                                            <p:txEl>
                                              <p:pRg st="6" end="6"/>
                                            </p:txEl>
                                          </p:spTgt>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4">
                                            <p:txEl>
                                              <p:pRg st="7" end="7"/>
                                            </p:txEl>
                                          </p:spTgt>
                                        </p:tgtEl>
                                        <p:attrNameLst>
                                          <p:attrName>style.visibility</p:attrName>
                                        </p:attrNameLst>
                                      </p:cBhvr>
                                      <p:to>
                                        <p:strVal val="visible"/>
                                      </p:to>
                                    </p:set>
                                    <p:anim calcmode="lin" valueType="num">
                                      <p:cBhvr additive="base">
                                        <p:cTn id="73"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4">
                                            <p:txEl>
                                              <p:pRg st="7" end="7"/>
                                            </p:txEl>
                                          </p:spTgt>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4">
                                            <p:txEl>
                                              <p:pRg st="8" end="8"/>
                                            </p:txEl>
                                          </p:spTgt>
                                        </p:tgtEl>
                                        <p:attrNameLst>
                                          <p:attrName>style.visibility</p:attrName>
                                        </p:attrNameLst>
                                      </p:cBhvr>
                                      <p:to>
                                        <p:strVal val="visible"/>
                                      </p:to>
                                    </p:set>
                                    <p:anim calcmode="lin" valueType="num">
                                      <p:cBhvr additive="base">
                                        <p:cTn id="77"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4">
                                            <p:txEl>
                                              <p:pRg st="8" end="8"/>
                                            </p:txEl>
                                          </p:spTgt>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4">
                                            <p:txEl>
                                              <p:pRg st="9" end="9"/>
                                            </p:txEl>
                                          </p:spTgt>
                                        </p:tgtEl>
                                        <p:attrNameLst>
                                          <p:attrName>style.visibility</p:attrName>
                                        </p:attrNameLst>
                                      </p:cBhvr>
                                      <p:to>
                                        <p:strVal val="visible"/>
                                      </p:to>
                                    </p:set>
                                    <p:anim calcmode="lin" valueType="num">
                                      <p:cBhvr additive="base">
                                        <p:cTn id="81"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82" dur="500" fill="hold"/>
                                        <p:tgtEl>
                                          <p:spTgt spid="4">
                                            <p:txEl>
                                              <p:pRg st="9" end="9"/>
                                            </p:txEl>
                                          </p:spTgt>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4">
                                            <p:txEl>
                                              <p:pRg st="10" end="10"/>
                                            </p:txEl>
                                          </p:spTgt>
                                        </p:tgtEl>
                                        <p:attrNameLst>
                                          <p:attrName>style.visibility</p:attrName>
                                        </p:attrNameLst>
                                      </p:cBhvr>
                                      <p:to>
                                        <p:strVal val="visible"/>
                                      </p:to>
                                    </p:set>
                                    <p:anim calcmode="lin" valueType="num">
                                      <p:cBhvr additive="base">
                                        <p:cTn id="85"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4">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35636" b="38091"/>
          <a:stretch/>
        </p:blipFill>
        <p:spPr>
          <a:xfrm>
            <a:off x="5465034" y="363795"/>
            <a:ext cx="6478727" cy="561700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5" name="TextBox 4"/>
          <p:cNvSpPr txBox="1"/>
          <p:nvPr/>
        </p:nvSpPr>
        <p:spPr>
          <a:xfrm>
            <a:off x="94268" y="363795"/>
            <a:ext cx="5467546" cy="6247864"/>
          </a:xfrm>
          <a:prstGeom prst="rect">
            <a:avLst/>
          </a:prstGeom>
          <a:noFill/>
        </p:spPr>
        <p:txBody>
          <a:bodyPr wrap="square" rtlCol="0">
            <a:spAutoFit/>
          </a:bodyPr>
          <a:lstStyle/>
          <a:p>
            <a:r>
              <a:rPr lang="en-US" sz="2000" b="1" u="sng" dirty="0" smtClean="0">
                <a:solidFill>
                  <a:prstClr val="white"/>
                </a:solidFill>
              </a:rPr>
              <a:t>Uterine artery embolization </a:t>
            </a:r>
          </a:p>
          <a:p>
            <a:r>
              <a:rPr lang="en-US" sz="2000" b="1" u="sng" dirty="0" smtClean="0">
                <a:solidFill>
                  <a:prstClr val="white"/>
                </a:solidFill>
              </a:rPr>
              <a:t>(now called fibroid artery embolization )</a:t>
            </a:r>
          </a:p>
          <a:p>
            <a:endParaRPr lang="en-US" sz="1600" dirty="0" smtClean="0">
              <a:solidFill>
                <a:prstClr val="white"/>
              </a:solidFill>
            </a:endParaRPr>
          </a:p>
          <a:p>
            <a:r>
              <a:rPr lang="en-US" sz="1600" dirty="0" smtClean="0">
                <a:solidFill>
                  <a:prstClr val="white"/>
                </a:solidFill>
              </a:rPr>
              <a:t>Done by interventional radiologist </a:t>
            </a:r>
          </a:p>
          <a:p>
            <a:r>
              <a:rPr lang="en-US" b="1" u="sng" dirty="0" smtClean="0">
                <a:solidFill>
                  <a:prstClr val="white"/>
                </a:solidFill>
              </a:rPr>
              <a:t>indications :</a:t>
            </a:r>
          </a:p>
          <a:p>
            <a:r>
              <a:rPr lang="en-US" sz="1600" dirty="0" smtClean="0">
                <a:solidFill>
                  <a:prstClr val="white"/>
                </a:solidFill>
              </a:rPr>
              <a:t>-decrease the size </a:t>
            </a:r>
          </a:p>
          <a:p>
            <a:r>
              <a:rPr lang="en-US" sz="1600" dirty="0" smtClean="0">
                <a:solidFill>
                  <a:prstClr val="white"/>
                </a:solidFill>
              </a:rPr>
              <a:t>-un fit for surgery </a:t>
            </a:r>
          </a:p>
          <a:p>
            <a:r>
              <a:rPr lang="en-US" sz="1600" dirty="0" smtClean="0">
                <a:solidFill>
                  <a:prstClr val="white"/>
                </a:solidFill>
              </a:rPr>
              <a:t>-pressure </a:t>
            </a:r>
            <a:r>
              <a:rPr lang="en-US" sz="1600" dirty="0" err="1" smtClean="0">
                <a:solidFill>
                  <a:prstClr val="white"/>
                </a:solidFill>
              </a:rPr>
              <a:t>symp</a:t>
            </a:r>
            <a:r>
              <a:rPr lang="en-US" sz="1600" dirty="0" smtClean="0">
                <a:solidFill>
                  <a:prstClr val="white"/>
                </a:solidFill>
              </a:rPr>
              <a:t>.</a:t>
            </a:r>
          </a:p>
          <a:p>
            <a:r>
              <a:rPr lang="en-US" sz="1600" dirty="0" smtClean="0">
                <a:solidFill>
                  <a:prstClr val="white"/>
                </a:solidFill>
              </a:rPr>
              <a:t>-complete family </a:t>
            </a:r>
          </a:p>
          <a:p>
            <a:endParaRPr lang="en-US" sz="1600" dirty="0" smtClean="0">
              <a:solidFill>
                <a:prstClr val="white"/>
              </a:solidFill>
            </a:endParaRPr>
          </a:p>
          <a:p>
            <a:r>
              <a:rPr lang="en-US" b="1" u="sng" dirty="0" smtClean="0">
                <a:solidFill>
                  <a:prstClr val="white"/>
                </a:solidFill>
              </a:rPr>
              <a:t>Advantages :</a:t>
            </a:r>
          </a:p>
          <a:p>
            <a:r>
              <a:rPr lang="en-US" sz="1600" dirty="0" smtClean="0">
                <a:solidFill>
                  <a:prstClr val="white"/>
                </a:solidFill>
              </a:rPr>
              <a:t>-It’s a day case the patient is discharged in the same day </a:t>
            </a:r>
          </a:p>
          <a:p>
            <a:r>
              <a:rPr lang="en-US" sz="1600" dirty="0" smtClean="0">
                <a:solidFill>
                  <a:prstClr val="white"/>
                </a:solidFill>
              </a:rPr>
              <a:t>-minor complications </a:t>
            </a:r>
          </a:p>
          <a:p>
            <a:r>
              <a:rPr lang="en-US" sz="1600" dirty="0" smtClean="0">
                <a:solidFill>
                  <a:prstClr val="white"/>
                </a:solidFill>
              </a:rPr>
              <a:t>-less bleeding </a:t>
            </a:r>
          </a:p>
          <a:p>
            <a:endParaRPr lang="en-US" b="1" u="sng" dirty="0" smtClean="0">
              <a:solidFill>
                <a:prstClr val="white"/>
              </a:solidFill>
            </a:endParaRPr>
          </a:p>
          <a:p>
            <a:r>
              <a:rPr lang="en-US" b="1" u="sng" dirty="0" smtClean="0">
                <a:solidFill>
                  <a:prstClr val="white"/>
                </a:solidFill>
              </a:rPr>
              <a:t>Complications :</a:t>
            </a:r>
          </a:p>
          <a:p>
            <a:r>
              <a:rPr lang="en-US" sz="1600" dirty="0" smtClean="0">
                <a:solidFill>
                  <a:prstClr val="white"/>
                </a:solidFill>
              </a:rPr>
              <a:t>-high recurrence rate </a:t>
            </a:r>
          </a:p>
          <a:p>
            <a:r>
              <a:rPr lang="en-US" sz="1600" dirty="0" smtClean="0">
                <a:solidFill>
                  <a:prstClr val="white"/>
                </a:solidFill>
              </a:rPr>
              <a:t>-post embolic syndrome (fever , discharge , abdominal pain , nausea, vomiting )</a:t>
            </a:r>
          </a:p>
          <a:p>
            <a:pPr marL="285750" indent="-285750">
              <a:buFontTx/>
              <a:buChar char="-"/>
            </a:pPr>
            <a:r>
              <a:rPr lang="en-US" sz="1600" dirty="0" smtClean="0">
                <a:solidFill>
                  <a:prstClr val="white"/>
                </a:solidFill>
              </a:rPr>
              <a:t>If the fibroid is submucosal it might separate after the procedure and become situated in the abdomen or the cervix )</a:t>
            </a:r>
          </a:p>
          <a:p>
            <a:pPr marL="285750" indent="-285750">
              <a:buFontTx/>
              <a:buChar char="-"/>
            </a:pPr>
            <a:r>
              <a:rPr lang="en-US" sz="1600" dirty="0" smtClean="0">
                <a:solidFill>
                  <a:prstClr val="white"/>
                </a:solidFill>
              </a:rPr>
              <a:t>May need further intervention as hysterectomy </a:t>
            </a:r>
          </a:p>
          <a:p>
            <a:endParaRPr lang="en-US" sz="1600" dirty="0" smtClean="0">
              <a:solidFill>
                <a:prstClr val="white"/>
              </a:solidFill>
            </a:endParaRPr>
          </a:p>
        </p:txBody>
      </p:sp>
    </p:spTree>
    <p:extLst>
      <p:ext uri="{BB962C8B-B14F-4D97-AF65-F5344CB8AC3E}">
        <p14:creationId xmlns:p14="http://schemas.microsoft.com/office/powerpoint/2010/main" val="2501444389"/>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21174" y="1535575"/>
            <a:ext cx="3628105" cy="4351338"/>
          </a:xfrm>
        </p:spPr>
        <p:txBody>
          <a:bodyPr>
            <a:normAutofit/>
          </a:bodyPr>
          <a:lstStyle/>
          <a:p>
            <a:pPr algn="ctr"/>
            <a:r>
              <a:rPr lang="en-US" sz="2400" dirty="0" smtClean="0"/>
              <a:t>MRI guided focus US by </a:t>
            </a:r>
            <a:r>
              <a:rPr lang="en-US" sz="2400" dirty="0" err="1" smtClean="0"/>
              <a:t>denaturating</a:t>
            </a:r>
            <a:r>
              <a:rPr lang="en-US" sz="2400" dirty="0" smtClean="0"/>
              <a:t>   the protein if the fibroid (</a:t>
            </a:r>
            <a:r>
              <a:rPr lang="en-US" sz="2400" dirty="0" err="1" smtClean="0"/>
              <a:t>myolysis</a:t>
            </a:r>
            <a:r>
              <a:rPr lang="en-US" sz="2400" dirty="0" smtClean="0"/>
              <a:t>)</a:t>
            </a:r>
          </a:p>
          <a:p>
            <a:pPr algn="ctr"/>
            <a:r>
              <a:rPr lang="en-US" sz="2400" dirty="0" smtClean="0"/>
              <a:t>The patient in prone position </a:t>
            </a:r>
            <a:endParaRPr lang="en-US" sz="2400" dirty="0"/>
          </a:p>
        </p:txBody>
      </p:sp>
      <p:pic>
        <p:nvPicPr>
          <p:cNvPr id="1026" name="Picture 2" descr="Focused ultrasound surgery for uterine fibroids - Mayo Clin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323" y="160764"/>
            <a:ext cx="6019800" cy="656272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spTree>
    <p:extLst>
      <p:ext uri="{BB962C8B-B14F-4D97-AF65-F5344CB8AC3E}">
        <p14:creationId xmlns:p14="http://schemas.microsoft.com/office/powerpoint/2010/main" val="1578231300"/>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Identify these types </a:t>
            </a:r>
            <a:endParaRPr lang="en-US"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35635" b="46218"/>
          <a:stretch/>
        </p:blipFill>
        <p:spPr>
          <a:xfrm>
            <a:off x="709126" y="2240848"/>
            <a:ext cx="4226661" cy="279905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5" name="TextBox 4"/>
          <p:cNvSpPr txBox="1"/>
          <p:nvPr/>
        </p:nvSpPr>
        <p:spPr>
          <a:xfrm>
            <a:off x="1896917" y="5344827"/>
            <a:ext cx="3114964" cy="1200329"/>
          </a:xfrm>
          <a:prstGeom prst="rect">
            <a:avLst/>
          </a:prstGeom>
          <a:noFill/>
        </p:spPr>
        <p:txBody>
          <a:bodyPr wrap="square" rtlCol="0">
            <a:spAutoFit/>
          </a:bodyPr>
          <a:lstStyle/>
          <a:p>
            <a:r>
              <a:rPr lang="en-US" dirty="0" smtClean="0">
                <a:solidFill>
                  <a:prstClr val="white"/>
                </a:solidFill>
              </a:rPr>
              <a:t>Type 6 </a:t>
            </a:r>
          </a:p>
          <a:p>
            <a:r>
              <a:rPr lang="en-US" dirty="0" smtClean="0">
                <a:solidFill>
                  <a:prstClr val="white"/>
                </a:solidFill>
              </a:rPr>
              <a:t>Pedunculated </a:t>
            </a:r>
            <a:r>
              <a:rPr lang="en-US" dirty="0" err="1" smtClean="0">
                <a:solidFill>
                  <a:prstClr val="white"/>
                </a:solidFill>
              </a:rPr>
              <a:t>subserosal</a:t>
            </a:r>
            <a:r>
              <a:rPr lang="en-US" dirty="0" smtClean="0">
                <a:solidFill>
                  <a:prstClr val="white"/>
                </a:solidFill>
              </a:rPr>
              <a:t> fibroid after hysterectomy specimen </a:t>
            </a:r>
            <a:endParaRPr lang="en-US" dirty="0">
              <a:solidFill>
                <a:prstClr val="white"/>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7484" t="30169" r="20006" b="31852"/>
          <a:stretch/>
        </p:blipFill>
        <p:spPr>
          <a:xfrm>
            <a:off x="7492480" y="2221405"/>
            <a:ext cx="4385389" cy="279905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7" name="TextBox 6"/>
          <p:cNvSpPr txBox="1"/>
          <p:nvPr/>
        </p:nvSpPr>
        <p:spPr>
          <a:xfrm>
            <a:off x="7899711" y="5652996"/>
            <a:ext cx="2771775" cy="923330"/>
          </a:xfrm>
          <a:prstGeom prst="rect">
            <a:avLst/>
          </a:prstGeom>
          <a:noFill/>
        </p:spPr>
        <p:txBody>
          <a:bodyPr wrap="square" rtlCol="0">
            <a:spAutoFit/>
          </a:bodyPr>
          <a:lstStyle/>
          <a:p>
            <a:r>
              <a:rPr lang="en-US" dirty="0" smtClean="0">
                <a:solidFill>
                  <a:prstClr val="white"/>
                </a:solidFill>
              </a:rPr>
              <a:t>Multiple fibroids with multiple sizes </a:t>
            </a:r>
            <a:r>
              <a:rPr lang="en-US" dirty="0" err="1" smtClean="0">
                <a:solidFill>
                  <a:prstClr val="white"/>
                </a:solidFill>
              </a:rPr>
              <a:t>wih</a:t>
            </a:r>
            <a:r>
              <a:rPr lang="en-US" dirty="0" smtClean="0">
                <a:solidFill>
                  <a:prstClr val="white"/>
                </a:solidFill>
              </a:rPr>
              <a:t> it own capsule </a:t>
            </a:r>
            <a:endParaRPr lang="en-US" dirty="0">
              <a:solidFill>
                <a:prstClr val="white"/>
              </a:solidFill>
            </a:endParaRPr>
          </a:p>
        </p:txBody>
      </p:sp>
    </p:spTree>
    <p:extLst>
      <p:ext uri="{BB962C8B-B14F-4D97-AF65-F5344CB8AC3E}">
        <p14:creationId xmlns:p14="http://schemas.microsoft.com/office/powerpoint/2010/main" val="3677158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fade">
                                      <p:cBhvr>
                                        <p:cTn id="19" dur="1000"/>
                                        <p:tgtEl>
                                          <p:spTgt spid="7">
                                            <p:txEl>
                                              <p:pRg st="0" end="0"/>
                                            </p:txEl>
                                          </p:spTgt>
                                        </p:tgtEl>
                                      </p:cBhvr>
                                    </p:animEffect>
                                    <p:anim calcmode="lin" valueType="num">
                                      <p:cBhvr>
                                        <p:cTn id="20"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40947" b="40785"/>
          <a:stretch/>
        </p:blipFill>
        <p:spPr>
          <a:xfrm>
            <a:off x="716160" y="2267339"/>
            <a:ext cx="6063330" cy="239796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7" name="TextBox 6"/>
          <p:cNvSpPr txBox="1"/>
          <p:nvPr/>
        </p:nvSpPr>
        <p:spPr>
          <a:xfrm>
            <a:off x="7241308" y="2738919"/>
            <a:ext cx="4719783" cy="1200329"/>
          </a:xfrm>
          <a:prstGeom prst="rect">
            <a:avLst/>
          </a:prstGeom>
          <a:noFill/>
        </p:spPr>
        <p:txBody>
          <a:bodyPr wrap="square" rtlCol="0">
            <a:spAutoFit/>
          </a:bodyPr>
          <a:lstStyle/>
          <a:p>
            <a:r>
              <a:rPr lang="en-US" dirty="0" smtClean="0">
                <a:solidFill>
                  <a:prstClr val="white"/>
                </a:solidFill>
              </a:rPr>
              <a:t>HIGH YEILD </a:t>
            </a:r>
          </a:p>
          <a:p>
            <a:r>
              <a:rPr lang="en-US" dirty="0" smtClean="0">
                <a:solidFill>
                  <a:prstClr val="white"/>
                </a:solidFill>
              </a:rPr>
              <a:t>Transvaginal US (the hyperechoic &gt;endometrium </a:t>
            </a:r>
          </a:p>
          <a:p>
            <a:r>
              <a:rPr lang="en-US" dirty="0" smtClean="0">
                <a:solidFill>
                  <a:prstClr val="white"/>
                </a:solidFill>
              </a:rPr>
              <a:t>Type 4 </a:t>
            </a:r>
          </a:p>
          <a:p>
            <a:r>
              <a:rPr lang="en-US" dirty="0" smtClean="0">
                <a:solidFill>
                  <a:prstClr val="white"/>
                </a:solidFill>
              </a:rPr>
              <a:t>Search for sign of ectopic and ring of fire </a:t>
            </a:r>
            <a:endParaRPr lang="en-US" dirty="0">
              <a:solidFill>
                <a:prstClr val="white"/>
              </a:solidFill>
            </a:endParaRPr>
          </a:p>
        </p:txBody>
      </p:sp>
    </p:spTree>
    <p:extLst>
      <p:ext uri="{BB962C8B-B14F-4D97-AF65-F5344CB8AC3E}">
        <p14:creationId xmlns:p14="http://schemas.microsoft.com/office/powerpoint/2010/main" val="382883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1000"/>
                                        <p:tgtEl>
                                          <p:spTgt spid="7">
                                            <p:txEl>
                                              <p:pRg st="1" end="1"/>
                                            </p:txEl>
                                          </p:spTgt>
                                        </p:tgtEl>
                                      </p:cBhvr>
                                    </p:animEffect>
                                    <p:anim calcmode="lin" valueType="num">
                                      <p:cBhvr>
                                        <p:cTn id="13"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1000"/>
                                        <p:tgtEl>
                                          <p:spTgt spid="7">
                                            <p:txEl>
                                              <p:pRg st="2" end="2"/>
                                            </p:txEl>
                                          </p:spTgt>
                                        </p:tgtEl>
                                      </p:cBhvr>
                                    </p:animEffect>
                                    <p:anim calcmode="lin" valueType="num">
                                      <p:cBhvr>
                                        <p:cTn id="18"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1000"/>
                                        <p:tgtEl>
                                          <p:spTgt spid="7">
                                            <p:txEl>
                                              <p:pRg st="3" end="3"/>
                                            </p:txEl>
                                          </p:spTgt>
                                        </p:tgtEl>
                                      </p:cBhvr>
                                    </p:animEffect>
                                    <p:anim calcmode="lin" valueType="num">
                                      <p:cBhvr>
                                        <p:cTn id="23"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9941" t="38544" r="26897" b="38804"/>
          <a:stretch/>
        </p:blipFill>
        <p:spPr>
          <a:xfrm>
            <a:off x="480621" y="618969"/>
            <a:ext cx="3368351" cy="310709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5" name="TextBox 4"/>
          <p:cNvSpPr txBox="1"/>
          <p:nvPr/>
        </p:nvSpPr>
        <p:spPr>
          <a:xfrm>
            <a:off x="505409" y="3941979"/>
            <a:ext cx="3343563" cy="1477328"/>
          </a:xfrm>
          <a:prstGeom prst="rect">
            <a:avLst/>
          </a:prstGeom>
          <a:noFill/>
        </p:spPr>
        <p:txBody>
          <a:bodyPr wrap="square" rtlCol="0">
            <a:spAutoFit/>
          </a:bodyPr>
          <a:lstStyle/>
          <a:p>
            <a:r>
              <a:rPr lang="en-US" dirty="0" smtClean="0">
                <a:solidFill>
                  <a:prstClr val="white"/>
                </a:solidFill>
              </a:rPr>
              <a:t>MRI lateral view with multiple fibroid (arrows )</a:t>
            </a:r>
          </a:p>
          <a:p>
            <a:r>
              <a:rPr lang="en-US" dirty="0" smtClean="0">
                <a:solidFill>
                  <a:prstClr val="white"/>
                </a:solidFill>
              </a:rPr>
              <a:t>To identify the uterus (first </a:t>
            </a:r>
            <a:r>
              <a:rPr lang="en-US" dirty="0" err="1" smtClean="0">
                <a:solidFill>
                  <a:prstClr val="white"/>
                </a:solidFill>
              </a:rPr>
              <a:t>indentify</a:t>
            </a:r>
            <a:r>
              <a:rPr lang="en-US" dirty="0" smtClean="0">
                <a:solidFill>
                  <a:prstClr val="white"/>
                </a:solidFill>
              </a:rPr>
              <a:t> the bladder (white filled )yellow  circle </a:t>
            </a:r>
          </a:p>
        </p:txBody>
      </p:sp>
      <p:sp>
        <p:nvSpPr>
          <p:cNvPr id="6" name="Oval 5"/>
          <p:cNvSpPr/>
          <p:nvPr/>
        </p:nvSpPr>
        <p:spPr>
          <a:xfrm>
            <a:off x="892769" y="1484606"/>
            <a:ext cx="314037" cy="17549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l="2349" t="42314" r="7737" b="40068"/>
          <a:stretch/>
        </p:blipFill>
        <p:spPr>
          <a:xfrm>
            <a:off x="5688114" y="2667040"/>
            <a:ext cx="6011064" cy="254987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8" name="Rectangle 7"/>
          <p:cNvSpPr/>
          <p:nvPr/>
        </p:nvSpPr>
        <p:spPr>
          <a:xfrm>
            <a:off x="5688114" y="1059932"/>
            <a:ext cx="4130775" cy="1200329"/>
          </a:xfrm>
          <a:prstGeom prst="rect">
            <a:avLst/>
          </a:prstGeom>
        </p:spPr>
        <p:txBody>
          <a:bodyPr wrap="square">
            <a:spAutoFit/>
          </a:bodyPr>
          <a:lstStyle/>
          <a:p>
            <a:r>
              <a:rPr lang="en-US" dirty="0" smtClean="0">
                <a:solidFill>
                  <a:prstClr val="white"/>
                </a:solidFill>
              </a:rPr>
              <a:t>Saline infusion sonography + dynamic US</a:t>
            </a:r>
          </a:p>
          <a:p>
            <a:r>
              <a:rPr lang="en-US" dirty="0" smtClean="0">
                <a:solidFill>
                  <a:prstClr val="white"/>
                </a:solidFill>
              </a:rPr>
              <a:t>TVUS is better than saline infusion (because it need more preparations and have many complications  </a:t>
            </a:r>
            <a:endParaRPr lang="en-US" dirty="0">
              <a:solidFill>
                <a:prstClr val="white"/>
              </a:solidFill>
            </a:endParaRPr>
          </a:p>
        </p:txBody>
      </p:sp>
    </p:spTree>
    <p:extLst>
      <p:ext uri="{BB962C8B-B14F-4D97-AF65-F5344CB8AC3E}">
        <p14:creationId xmlns:p14="http://schemas.microsoft.com/office/powerpoint/2010/main" val="4032141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1000"/>
                                        <p:tgtEl>
                                          <p:spTgt spid="8">
                                            <p:txEl>
                                              <p:pRg st="0" end="0"/>
                                            </p:txEl>
                                          </p:spTgt>
                                        </p:tgtEl>
                                      </p:cBhvr>
                                    </p:animEffect>
                                    <p:anim calcmode="lin" valueType="num">
                                      <p:cBhvr>
                                        <p:cTn id="1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8">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fade">
                                      <p:cBhvr>
                                        <p:cTn id="22" dur="1000"/>
                                        <p:tgtEl>
                                          <p:spTgt spid="8">
                                            <p:txEl>
                                              <p:pRg st="1" end="1"/>
                                            </p:txEl>
                                          </p:spTgt>
                                        </p:tgtEl>
                                      </p:cBhvr>
                                    </p:animEffect>
                                    <p:anim calcmode="lin" valueType="num">
                                      <p:cBhvr>
                                        <p:cTn id="23"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3027" t="41885" r="8297" b="40337"/>
          <a:stretch/>
        </p:blipFill>
        <p:spPr>
          <a:xfrm>
            <a:off x="401216" y="934699"/>
            <a:ext cx="5316470" cy="275070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8" name="TextBox 7"/>
          <p:cNvSpPr txBox="1"/>
          <p:nvPr/>
        </p:nvSpPr>
        <p:spPr>
          <a:xfrm>
            <a:off x="1434157" y="4083938"/>
            <a:ext cx="3250587" cy="1200329"/>
          </a:xfrm>
          <a:prstGeom prst="rect">
            <a:avLst/>
          </a:prstGeom>
          <a:noFill/>
        </p:spPr>
        <p:txBody>
          <a:bodyPr wrap="square" rtlCol="0">
            <a:spAutoFit/>
          </a:bodyPr>
          <a:lstStyle/>
          <a:p>
            <a:pPr algn="ctr"/>
            <a:r>
              <a:rPr lang="en-US" dirty="0" err="1" smtClean="0">
                <a:solidFill>
                  <a:prstClr val="white"/>
                </a:solidFill>
              </a:rPr>
              <a:t>Hysteroscopic</a:t>
            </a:r>
            <a:r>
              <a:rPr lang="en-US" dirty="0" smtClean="0">
                <a:solidFill>
                  <a:prstClr val="white"/>
                </a:solidFill>
              </a:rPr>
              <a:t> view </a:t>
            </a:r>
          </a:p>
          <a:p>
            <a:pPr algn="ctr"/>
            <a:r>
              <a:rPr lang="en-US" dirty="0" smtClean="0">
                <a:solidFill>
                  <a:prstClr val="white"/>
                </a:solidFill>
              </a:rPr>
              <a:t>The white curved line in the middle picture in the </a:t>
            </a:r>
            <a:r>
              <a:rPr lang="en-US" dirty="0" err="1" smtClean="0">
                <a:solidFill>
                  <a:prstClr val="white"/>
                </a:solidFill>
              </a:rPr>
              <a:t>resectoscope</a:t>
            </a:r>
            <a:r>
              <a:rPr lang="en-US" dirty="0" smtClean="0">
                <a:solidFill>
                  <a:prstClr val="white"/>
                </a:solidFill>
              </a:rPr>
              <a:t> </a:t>
            </a:r>
            <a:endParaRPr lang="en-US" dirty="0">
              <a:solidFill>
                <a:prstClr val="white"/>
              </a:solidFill>
            </a:endParaRP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2624" t="40956" r="10388" b="42088"/>
          <a:stretch/>
        </p:blipFill>
        <p:spPr>
          <a:xfrm>
            <a:off x="6170602" y="934699"/>
            <a:ext cx="5672113" cy="275070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0" name="TextBox 9"/>
          <p:cNvSpPr txBox="1"/>
          <p:nvPr/>
        </p:nvSpPr>
        <p:spPr>
          <a:xfrm>
            <a:off x="7477590" y="3943754"/>
            <a:ext cx="3278910" cy="646331"/>
          </a:xfrm>
          <a:prstGeom prst="rect">
            <a:avLst/>
          </a:prstGeom>
          <a:noFill/>
        </p:spPr>
        <p:txBody>
          <a:bodyPr wrap="square" rtlCol="0">
            <a:spAutoFit/>
          </a:bodyPr>
          <a:lstStyle/>
          <a:p>
            <a:pPr algn="ctr"/>
            <a:r>
              <a:rPr lang="en-US" dirty="0" err="1" smtClean="0">
                <a:solidFill>
                  <a:prstClr val="white"/>
                </a:solidFill>
              </a:rPr>
              <a:t>Laprascopic</a:t>
            </a:r>
            <a:r>
              <a:rPr lang="en-US" dirty="0" smtClean="0">
                <a:solidFill>
                  <a:prstClr val="white"/>
                </a:solidFill>
              </a:rPr>
              <a:t> view multiple intramural fibroids </a:t>
            </a:r>
            <a:endParaRPr lang="en-US" dirty="0">
              <a:solidFill>
                <a:prstClr val="white"/>
              </a:solidFill>
            </a:endParaRPr>
          </a:p>
        </p:txBody>
      </p:sp>
    </p:spTree>
    <p:extLst>
      <p:ext uri="{BB962C8B-B14F-4D97-AF65-F5344CB8AC3E}">
        <p14:creationId xmlns:p14="http://schemas.microsoft.com/office/powerpoint/2010/main" val="1876322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 calcmode="lin" valueType="num">
                                      <p:cBhvr additive="base">
                                        <p:cTn id="11"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1000"/>
                                        <p:tgtEl>
                                          <p:spTgt spid="10">
                                            <p:txEl>
                                              <p:pRg st="0" end="0"/>
                                            </p:txEl>
                                          </p:spTgt>
                                        </p:tgtEl>
                                      </p:cBhvr>
                                    </p:animEffect>
                                    <p:anim calcmode="lin" valueType="num">
                                      <p:cBhvr>
                                        <p:cTn id="1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2423" y="550506"/>
            <a:ext cx="10515600" cy="1325563"/>
          </a:xfrm>
        </p:spPr>
        <p:txBody>
          <a:bodyPr>
            <a:normAutofit fontScale="90000"/>
          </a:bodyPr>
          <a:lstStyle/>
          <a:p>
            <a:r>
              <a:rPr lang="en-US" dirty="0" smtClean="0"/>
              <a:t>Case 2</a:t>
            </a:r>
            <a:br>
              <a:rPr lang="en-US" dirty="0" smtClean="0"/>
            </a:br>
            <a:r>
              <a:rPr lang="en-US" dirty="0" smtClean="0"/>
              <a:t>  </a:t>
            </a:r>
            <a:br>
              <a:rPr lang="en-US" dirty="0" smtClean="0"/>
            </a:br>
            <a:r>
              <a:rPr lang="en-US" b="0" u="sng" dirty="0" smtClean="0"/>
              <a:t>start  a slide show </a:t>
            </a:r>
            <a:br>
              <a:rPr lang="en-US" b="0" u="sng" dirty="0" smtClean="0"/>
            </a:br>
            <a:r>
              <a:rPr lang="en-US" dirty="0" smtClean="0"/>
              <a:t>to have the chance to test yourself before seeing the answer </a:t>
            </a:r>
            <a:endParaRPr lang="en-US" dirty="0"/>
          </a:p>
        </p:txBody>
      </p:sp>
      <p:sp>
        <p:nvSpPr>
          <p:cNvPr id="6" name="Rounded Rectangle 5"/>
          <p:cNvSpPr/>
          <p:nvPr/>
        </p:nvSpPr>
        <p:spPr>
          <a:xfrm>
            <a:off x="1774513" y="2526429"/>
            <a:ext cx="8526483" cy="331585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dirty="0" smtClean="0">
                <a:solidFill>
                  <a:prstClr val="black"/>
                </a:solidFill>
                <a:effectLst>
                  <a:glow rad="139700">
                    <a:srgbClr val="C54F71">
                      <a:satMod val="175000"/>
                      <a:alpha val="40000"/>
                    </a:srgbClr>
                  </a:glow>
                </a:effectLst>
              </a:rPr>
              <a:t>A 45 years old lady </a:t>
            </a:r>
            <a:r>
              <a:rPr lang="en-US" dirty="0" err="1" smtClean="0">
                <a:solidFill>
                  <a:prstClr val="black"/>
                </a:solidFill>
                <a:effectLst>
                  <a:glow rad="139700">
                    <a:srgbClr val="C54F71">
                      <a:satMod val="175000"/>
                      <a:alpha val="40000"/>
                    </a:srgbClr>
                  </a:glow>
                </a:effectLst>
              </a:rPr>
              <a:t>mrs</a:t>
            </a:r>
            <a:r>
              <a:rPr lang="en-US" dirty="0" smtClean="0">
                <a:solidFill>
                  <a:prstClr val="black"/>
                </a:solidFill>
                <a:effectLst>
                  <a:glow rad="139700">
                    <a:srgbClr val="C54F71">
                      <a:satMod val="175000"/>
                      <a:alpha val="40000"/>
                    </a:srgbClr>
                  </a:glow>
                </a:effectLst>
              </a:rPr>
              <a:t> P presented with heavy </a:t>
            </a:r>
            <a:r>
              <a:rPr lang="en-US" dirty="0" err="1" smtClean="0">
                <a:solidFill>
                  <a:prstClr val="black"/>
                </a:solidFill>
                <a:effectLst>
                  <a:glow rad="139700">
                    <a:srgbClr val="C54F71">
                      <a:satMod val="175000"/>
                      <a:alpha val="40000"/>
                    </a:srgbClr>
                  </a:glow>
                </a:effectLst>
              </a:rPr>
              <a:t>mens</a:t>
            </a:r>
            <a:r>
              <a:rPr lang="en-US" dirty="0" smtClean="0">
                <a:solidFill>
                  <a:prstClr val="black"/>
                </a:solidFill>
                <a:effectLst>
                  <a:glow rad="139700">
                    <a:srgbClr val="C54F71">
                      <a:satMod val="175000"/>
                      <a:alpha val="40000"/>
                    </a:srgbClr>
                  </a:glow>
                </a:effectLst>
              </a:rPr>
              <a:t> bleeding of 6 months duration . On examination uterus was enlarged equivalent in size to 20 weeks pregnancy .</a:t>
            </a:r>
          </a:p>
          <a:p>
            <a:pPr algn="ctr"/>
            <a:r>
              <a:rPr lang="en-US" dirty="0" smtClean="0">
                <a:solidFill>
                  <a:prstClr val="black"/>
                </a:solidFill>
                <a:effectLst>
                  <a:glow rad="139700">
                    <a:srgbClr val="C54F71">
                      <a:satMod val="175000"/>
                      <a:alpha val="40000"/>
                    </a:srgbClr>
                  </a:glow>
                </a:effectLst>
              </a:rPr>
              <a:t>US revealed multiple fibroids in the uterus </a:t>
            </a:r>
          </a:p>
          <a:p>
            <a:pPr algn="ctr"/>
            <a:r>
              <a:rPr lang="en-US" dirty="0" smtClean="0">
                <a:solidFill>
                  <a:prstClr val="black"/>
                </a:solidFill>
                <a:effectLst>
                  <a:glow rad="139700">
                    <a:srgbClr val="C54F71">
                      <a:satMod val="175000"/>
                      <a:alpha val="40000"/>
                    </a:srgbClr>
                  </a:glow>
                </a:effectLst>
              </a:rPr>
              <a:t>Answer the following questions </a:t>
            </a:r>
            <a:endParaRPr lang="en-US" dirty="0">
              <a:solidFill>
                <a:prstClr val="black"/>
              </a:solidFill>
              <a:effectLst>
                <a:glow rad="139700">
                  <a:srgbClr val="C54F71">
                    <a:satMod val="175000"/>
                    <a:alpha val="40000"/>
                  </a:srgbClr>
                </a:glow>
              </a:effectLst>
            </a:endParaRPr>
          </a:p>
        </p:txBody>
      </p:sp>
    </p:spTree>
    <p:extLst>
      <p:ext uri="{BB962C8B-B14F-4D97-AF65-F5344CB8AC3E}">
        <p14:creationId xmlns:p14="http://schemas.microsoft.com/office/powerpoint/2010/main" val="3839715129"/>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563285" y="1484846"/>
            <a:ext cx="5387109" cy="4351338"/>
          </a:xfrm>
        </p:spPr>
        <p:txBody>
          <a:bodyPr>
            <a:noAutofit/>
          </a:bodyPr>
          <a:lstStyle/>
          <a:p>
            <a:pPr marL="0" indent="0" algn="ctr">
              <a:buNone/>
            </a:pPr>
            <a:r>
              <a:rPr lang="en-US" sz="1800" b="1" u="sng" dirty="0" err="1" smtClean="0">
                <a:effectLst/>
              </a:rPr>
              <a:t>Qst</a:t>
            </a:r>
            <a:r>
              <a:rPr lang="en-US" sz="1800" b="1" u="sng" dirty="0" smtClean="0">
                <a:effectLst/>
              </a:rPr>
              <a:t> 2 What are the most important points in the examination ?</a:t>
            </a:r>
          </a:p>
          <a:p>
            <a:pPr marL="0" indent="0" algn="ctr">
              <a:buNone/>
            </a:pPr>
            <a:r>
              <a:rPr lang="en-US" sz="1400" dirty="0" smtClean="0"/>
              <a:t>-cachexia weight loss</a:t>
            </a:r>
          </a:p>
          <a:p>
            <a:pPr marL="0" indent="0" algn="ctr">
              <a:buNone/>
            </a:pPr>
            <a:r>
              <a:rPr lang="en-US" sz="1400" dirty="0" smtClean="0"/>
              <a:t>-look for anemic signs (pallor)</a:t>
            </a:r>
          </a:p>
          <a:p>
            <a:pPr marL="0" indent="0" algn="ctr">
              <a:buNone/>
            </a:pPr>
            <a:r>
              <a:rPr lang="en-US" sz="1400" dirty="0" smtClean="0"/>
              <a:t>-vitals (pulse weak rapid small volume throbbing )</a:t>
            </a:r>
          </a:p>
          <a:p>
            <a:pPr marL="0" indent="0" algn="ctr">
              <a:buNone/>
            </a:pPr>
            <a:r>
              <a:rPr lang="en-US" sz="1400" dirty="0" smtClean="0"/>
              <a:t>-thyroid examination</a:t>
            </a:r>
          </a:p>
          <a:p>
            <a:pPr marL="0" indent="0" algn="ctr">
              <a:buNone/>
            </a:pPr>
            <a:r>
              <a:rPr lang="en-US" sz="1400" dirty="0" smtClean="0"/>
              <a:t>-Abdominal examination (inspection ,</a:t>
            </a:r>
            <a:r>
              <a:rPr lang="en-US" sz="1400" dirty="0" err="1" smtClean="0"/>
              <a:t>plapation</a:t>
            </a:r>
            <a:r>
              <a:rPr lang="en-US" sz="1400" dirty="0" smtClean="0"/>
              <a:t> (tenderness and mases )</a:t>
            </a:r>
          </a:p>
          <a:p>
            <a:pPr marL="0" indent="0" algn="ctr">
              <a:buNone/>
            </a:pPr>
            <a:r>
              <a:rPr lang="en-US" sz="1400" dirty="0" smtClean="0"/>
              <a:t>-genital examination (inspection for visible bleeding , nodules , polyps , </a:t>
            </a:r>
            <a:r>
              <a:rPr lang="en-US" sz="1400" dirty="0" err="1" smtClean="0"/>
              <a:t>prolabse</a:t>
            </a:r>
            <a:r>
              <a:rPr lang="en-US" sz="1400" dirty="0" smtClean="0"/>
              <a:t> , fissures </a:t>
            </a:r>
          </a:p>
          <a:p>
            <a:pPr marL="0" indent="0" algn="ctr">
              <a:buNone/>
            </a:pPr>
            <a:r>
              <a:rPr lang="en-US" sz="1400" dirty="0" smtClean="0"/>
              <a:t>Bimanual examination (uterine mobility and size )</a:t>
            </a:r>
          </a:p>
          <a:p>
            <a:pPr marL="0" indent="0" algn="ctr">
              <a:buNone/>
            </a:pPr>
            <a:r>
              <a:rPr lang="en-US" sz="1400" dirty="0" smtClean="0"/>
              <a:t>Speculum </a:t>
            </a:r>
            <a:endParaRPr lang="en-US" sz="1400" dirty="0"/>
          </a:p>
          <a:p>
            <a:pPr marL="0" indent="0" algn="ctr">
              <a:buNone/>
            </a:pPr>
            <a:r>
              <a:rPr lang="en-US" sz="1400" dirty="0" smtClean="0"/>
              <a:t>**on vaginal examination (if a space is felt between the mass and the uterus &gt;&gt; could be </a:t>
            </a:r>
            <a:r>
              <a:rPr lang="en-US" sz="1400" dirty="0" err="1" smtClean="0"/>
              <a:t>anteverted</a:t>
            </a:r>
            <a:r>
              <a:rPr lang="en-US" sz="1400" dirty="0" smtClean="0"/>
              <a:t> uterus ,exclude uterine mass )</a:t>
            </a:r>
          </a:p>
        </p:txBody>
      </p:sp>
      <p:sp>
        <p:nvSpPr>
          <p:cNvPr id="4" name="Rectangle 3"/>
          <p:cNvSpPr/>
          <p:nvPr/>
        </p:nvSpPr>
        <p:spPr>
          <a:xfrm>
            <a:off x="511063" y="1486693"/>
            <a:ext cx="5368636" cy="3139321"/>
          </a:xfrm>
          <a:prstGeom prst="rect">
            <a:avLst/>
          </a:prstGeom>
        </p:spPr>
        <p:txBody>
          <a:bodyPr wrap="square">
            <a:spAutoFit/>
          </a:bodyPr>
          <a:lstStyle/>
          <a:p>
            <a:pPr algn="ctr"/>
            <a:r>
              <a:rPr lang="en-US" b="1" u="sng" dirty="0" err="1" smtClean="0">
                <a:solidFill>
                  <a:prstClr val="white"/>
                </a:solidFill>
                <a:effectLst>
                  <a:outerShdw blurRad="38100" dist="38100" dir="2700000" algn="tl">
                    <a:srgbClr val="000000">
                      <a:alpha val="43137"/>
                    </a:srgbClr>
                  </a:outerShdw>
                </a:effectLst>
              </a:rPr>
              <a:t>Qst</a:t>
            </a:r>
            <a:r>
              <a:rPr lang="en-US" b="1" u="sng" dirty="0" smtClean="0">
                <a:solidFill>
                  <a:prstClr val="white"/>
                </a:solidFill>
                <a:effectLst>
                  <a:outerShdw blurRad="38100" dist="38100" dir="2700000" algn="tl">
                    <a:srgbClr val="000000">
                      <a:alpha val="43137"/>
                    </a:srgbClr>
                  </a:outerShdw>
                </a:effectLst>
              </a:rPr>
              <a:t> 1 what are the important points to ask  in the history ?</a:t>
            </a:r>
          </a:p>
          <a:p>
            <a:pPr algn="ctr"/>
            <a:endParaRPr lang="en-US" b="1" u="sng" dirty="0" smtClean="0">
              <a:solidFill>
                <a:prstClr val="white"/>
              </a:solidFill>
              <a:effectLst>
                <a:outerShdw blurRad="38100" dist="38100" dir="2700000" algn="tl">
                  <a:srgbClr val="000000">
                    <a:alpha val="43137"/>
                  </a:srgbClr>
                </a:outerShdw>
              </a:effectLst>
            </a:endParaRPr>
          </a:p>
          <a:p>
            <a:pPr algn="ctr"/>
            <a:r>
              <a:rPr lang="en-US" dirty="0" smtClean="0">
                <a:solidFill>
                  <a:prstClr val="white"/>
                </a:solidFill>
              </a:rPr>
              <a:t>Age , parity , analysis of the chief complain (clots ,pads , </a:t>
            </a:r>
            <a:r>
              <a:rPr lang="en-US" dirty="0" err="1" smtClean="0">
                <a:solidFill>
                  <a:prstClr val="white"/>
                </a:solidFill>
              </a:rPr>
              <a:t>colour</a:t>
            </a:r>
            <a:r>
              <a:rPr lang="en-US" dirty="0" smtClean="0">
                <a:solidFill>
                  <a:prstClr val="white"/>
                </a:solidFill>
              </a:rPr>
              <a:t> , timing , pain , discharge ..)</a:t>
            </a:r>
          </a:p>
          <a:p>
            <a:pPr algn="ctr"/>
            <a:r>
              <a:rPr lang="en-US" dirty="0" err="1" smtClean="0">
                <a:solidFill>
                  <a:prstClr val="white"/>
                </a:solidFill>
              </a:rPr>
              <a:t>Infertilty</a:t>
            </a:r>
            <a:r>
              <a:rPr lang="en-US" dirty="0" smtClean="0">
                <a:solidFill>
                  <a:prstClr val="white"/>
                </a:solidFill>
              </a:rPr>
              <a:t> </a:t>
            </a:r>
          </a:p>
          <a:p>
            <a:pPr algn="ctr"/>
            <a:r>
              <a:rPr lang="en-US" dirty="0" smtClean="0">
                <a:solidFill>
                  <a:prstClr val="white"/>
                </a:solidFill>
              </a:rPr>
              <a:t>Pressure </a:t>
            </a:r>
            <a:r>
              <a:rPr lang="en-US" dirty="0" err="1" smtClean="0">
                <a:solidFill>
                  <a:prstClr val="white"/>
                </a:solidFill>
              </a:rPr>
              <a:t>symp</a:t>
            </a:r>
            <a:r>
              <a:rPr lang="en-US" dirty="0" smtClean="0">
                <a:solidFill>
                  <a:prstClr val="white"/>
                </a:solidFill>
              </a:rPr>
              <a:t>. </a:t>
            </a:r>
          </a:p>
          <a:p>
            <a:pPr algn="ctr"/>
            <a:r>
              <a:rPr lang="en-US" dirty="0" smtClean="0">
                <a:solidFill>
                  <a:prstClr val="white"/>
                </a:solidFill>
              </a:rPr>
              <a:t>Suggestive anemia </a:t>
            </a:r>
          </a:p>
          <a:p>
            <a:pPr algn="ctr"/>
            <a:r>
              <a:rPr lang="en-US" dirty="0" smtClean="0">
                <a:solidFill>
                  <a:prstClr val="white"/>
                </a:solidFill>
              </a:rPr>
              <a:t>Malignancy </a:t>
            </a:r>
            <a:r>
              <a:rPr lang="en-US" dirty="0" err="1" smtClean="0">
                <a:solidFill>
                  <a:prstClr val="white"/>
                </a:solidFill>
              </a:rPr>
              <a:t>symp</a:t>
            </a:r>
            <a:r>
              <a:rPr lang="en-US" dirty="0" smtClean="0">
                <a:solidFill>
                  <a:prstClr val="white"/>
                </a:solidFill>
              </a:rPr>
              <a:t>(weight loss )</a:t>
            </a:r>
          </a:p>
          <a:p>
            <a:pPr algn="ctr"/>
            <a:r>
              <a:rPr lang="en-US" dirty="0" err="1" smtClean="0">
                <a:solidFill>
                  <a:prstClr val="white"/>
                </a:solidFill>
              </a:rPr>
              <a:t>Mens</a:t>
            </a:r>
            <a:r>
              <a:rPr lang="en-US" dirty="0" smtClean="0">
                <a:solidFill>
                  <a:prstClr val="white"/>
                </a:solidFill>
              </a:rPr>
              <a:t> </a:t>
            </a:r>
            <a:r>
              <a:rPr lang="en-US" dirty="0" err="1" smtClean="0">
                <a:solidFill>
                  <a:prstClr val="white"/>
                </a:solidFill>
              </a:rPr>
              <a:t>hx</a:t>
            </a:r>
            <a:r>
              <a:rPr lang="en-US" dirty="0" smtClean="0">
                <a:solidFill>
                  <a:prstClr val="white"/>
                </a:solidFill>
              </a:rPr>
              <a:t> (</a:t>
            </a:r>
            <a:r>
              <a:rPr lang="en-US" dirty="0" err="1" smtClean="0">
                <a:solidFill>
                  <a:prstClr val="white"/>
                </a:solidFill>
              </a:rPr>
              <a:t>intermens</a:t>
            </a:r>
            <a:r>
              <a:rPr lang="en-US" dirty="0" smtClean="0">
                <a:solidFill>
                  <a:prstClr val="white"/>
                </a:solidFill>
              </a:rPr>
              <a:t>. Bleeding and regularity )</a:t>
            </a:r>
          </a:p>
          <a:p>
            <a:pPr algn="ctr"/>
            <a:r>
              <a:rPr lang="en-US" dirty="0" smtClean="0">
                <a:solidFill>
                  <a:prstClr val="white"/>
                </a:solidFill>
              </a:rPr>
              <a:t>First attack </a:t>
            </a:r>
            <a:endParaRPr lang="en-US" dirty="0">
              <a:solidFill>
                <a:prstClr val="white"/>
              </a:solidFill>
            </a:endParaRPr>
          </a:p>
        </p:txBody>
      </p:sp>
      <p:sp>
        <p:nvSpPr>
          <p:cNvPr id="2" name="TextBox 1"/>
          <p:cNvSpPr txBox="1"/>
          <p:nvPr/>
        </p:nvSpPr>
        <p:spPr>
          <a:xfrm>
            <a:off x="270587" y="130629"/>
            <a:ext cx="11439331" cy="1354217"/>
          </a:xfrm>
          <a:prstGeom prst="rect">
            <a:avLst/>
          </a:prstGeom>
          <a:noFill/>
        </p:spPr>
        <p:txBody>
          <a:bodyPr wrap="square" rtlCol="0">
            <a:spAutoFit/>
          </a:bodyPr>
          <a:lstStyle/>
          <a:p>
            <a:pPr algn="ctr"/>
            <a:r>
              <a:rPr lang="en-US" sz="3200" b="1" u="sng" dirty="0" smtClean="0">
                <a:solidFill>
                  <a:srgbClr val="C54F71">
                    <a:lumMod val="60000"/>
                    <a:lumOff val="40000"/>
                  </a:srgbClr>
                </a:solidFill>
                <a:effectLst>
                  <a:outerShdw blurRad="38100" dist="38100" dir="2700000" algn="tl">
                    <a:srgbClr val="000000">
                      <a:alpha val="43137"/>
                    </a:srgbClr>
                  </a:outerShdw>
                </a:effectLst>
              </a:rPr>
              <a:t>Question 1  What are the important things to ask in the history and to do in the physical examination ?</a:t>
            </a:r>
          </a:p>
          <a:p>
            <a:pPr algn="ctr"/>
            <a:endParaRPr lang="en-US" b="1" u="sng" dirty="0">
              <a:solidFill>
                <a:prstClr val="whit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08430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3302" y="1102244"/>
            <a:ext cx="5011036" cy="1325563"/>
          </a:xfrm>
        </p:spPr>
        <p:txBody>
          <a:bodyPr>
            <a:normAutofit fontScale="90000"/>
          </a:bodyPr>
          <a:lstStyle/>
          <a:p>
            <a:r>
              <a:rPr lang="en-US" u="sng" dirty="0" err="1" smtClean="0">
                <a:solidFill>
                  <a:schemeClr val="accent5">
                    <a:lumMod val="60000"/>
                    <a:lumOff val="40000"/>
                  </a:schemeClr>
                </a:solidFill>
              </a:rPr>
              <a:t>Qst</a:t>
            </a:r>
            <a:r>
              <a:rPr lang="en-US" u="sng" dirty="0" smtClean="0">
                <a:solidFill>
                  <a:schemeClr val="accent5">
                    <a:lumMod val="60000"/>
                    <a:lumOff val="40000"/>
                  </a:schemeClr>
                </a:solidFill>
              </a:rPr>
              <a:t> 3</a:t>
            </a:r>
            <a:br>
              <a:rPr lang="en-US" u="sng" dirty="0" smtClean="0">
                <a:solidFill>
                  <a:schemeClr val="accent5">
                    <a:lumMod val="60000"/>
                    <a:lumOff val="40000"/>
                  </a:schemeClr>
                </a:solidFill>
              </a:rPr>
            </a:br>
            <a:r>
              <a:rPr lang="en-US" u="sng" dirty="0" smtClean="0">
                <a:solidFill>
                  <a:schemeClr val="accent5">
                    <a:lumMod val="60000"/>
                    <a:lumOff val="40000"/>
                  </a:schemeClr>
                </a:solidFill>
              </a:rPr>
              <a:t> What's your differential diagnosis ?</a:t>
            </a:r>
            <a:r>
              <a:rPr lang="en-US" dirty="0" smtClean="0"/>
              <a:t/>
            </a:r>
            <a:br>
              <a:rPr lang="en-US" dirty="0" smtClean="0"/>
            </a:b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8651" b="24742"/>
          <a:stretch/>
        </p:blipFill>
        <p:spPr>
          <a:xfrm>
            <a:off x="709908" y="1651518"/>
            <a:ext cx="5124835" cy="243529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5" name="TextBox 4"/>
          <p:cNvSpPr txBox="1"/>
          <p:nvPr/>
        </p:nvSpPr>
        <p:spPr>
          <a:xfrm>
            <a:off x="6606073" y="2696548"/>
            <a:ext cx="4404049" cy="2031325"/>
          </a:xfrm>
          <a:prstGeom prst="rect">
            <a:avLst/>
          </a:prstGeom>
          <a:noFill/>
        </p:spPr>
        <p:txBody>
          <a:bodyPr wrap="square" rtlCol="0">
            <a:spAutoFit/>
          </a:bodyPr>
          <a:lstStyle/>
          <a:p>
            <a:pPr algn="ctr"/>
            <a:r>
              <a:rPr lang="en-US" dirty="0" smtClean="0">
                <a:solidFill>
                  <a:prstClr val="white"/>
                </a:solidFill>
              </a:rPr>
              <a:t>Pregnancy </a:t>
            </a:r>
          </a:p>
          <a:p>
            <a:pPr algn="ctr"/>
            <a:r>
              <a:rPr lang="en-US" dirty="0" smtClean="0">
                <a:solidFill>
                  <a:prstClr val="white"/>
                </a:solidFill>
              </a:rPr>
              <a:t>Fibroid</a:t>
            </a:r>
          </a:p>
          <a:p>
            <a:pPr algn="ctr"/>
            <a:r>
              <a:rPr lang="en-US" dirty="0" err="1" smtClean="0">
                <a:solidFill>
                  <a:prstClr val="white"/>
                </a:solidFill>
              </a:rPr>
              <a:t>Adenomyosis</a:t>
            </a:r>
            <a:r>
              <a:rPr lang="en-US" dirty="0" smtClean="0">
                <a:solidFill>
                  <a:prstClr val="white"/>
                </a:solidFill>
              </a:rPr>
              <a:t> </a:t>
            </a:r>
          </a:p>
          <a:p>
            <a:pPr algn="ctr"/>
            <a:r>
              <a:rPr lang="en-US" dirty="0" smtClean="0">
                <a:solidFill>
                  <a:prstClr val="white"/>
                </a:solidFill>
              </a:rPr>
              <a:t>Polyp </a:t>
            </a:r>
          </a:p>
          <a:p>
            <a:pPr algn="ctr"/>
            <a:r>
              <a:rPr lang="en-US" dirty="0" smtClean="0">
                <a:solidFill>
                  <a:prstClr val="white"/>
                </a:solidFill>
              </a:rPr>
              <a:t>Malignancy </a:t>
            </a:r>
          </a:p>
          <a:p>
            <a:pPr algn="ctr"/>
            <a:r>
              <a:rPr lang="en-US" dirty="0" smtClean="0">
                <a:solidFill>
                  <a:prstClr val="white"/>
                </a:solidFill>
              </a:rPr>
              <a:t>Uterine sarcoma (suspect it when fibroid enlarges in short duration )</a:t>
            </a:r>
            <a:endParaRPr lang="en-US" dirty="0">
              <a:solidFill>
                <a:prstClr val="white"/>
              </a:solidFill>
            </a:endParaRPr>
          </a:p>
        </p:txBody>
      </p:sp>
    </p:spTree>
    <p:extLst>
      <p:ext uri="{BB962C8B-B14F-4D97-AF65-F5344CB8AC3E}">
        <p14:creationId xmlns:p14="http://schemas.microsoft.com/office/powerpoint/2010/main" val="1556133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770501"/>
            <a:ext cx="10515600" cy="1325563"/>
          </a:xfrm>
        </p:spPr>
        <p:txBody>
          <a:bodyPr>
            <a:normAutofit fontScale="90000"/>
          </a:bodyPr>
          <a:lstStyle/>
          <a:p>
            <a:r>
              <a:rPr lang="en-US" u="sng" dirty="0" err="1" smtClean="0">
                <a:solidFill>
                  <a:schemeClr val="accent5">
                    <a:lumMod val="60000"/>
                    <a:lumOff val="40000"/>
                  </a:schemeClr>
                </a:solidFill>
              </a:rPr>
              <a:t>Qst</a:t>
            </a:r>
            <a:r>
              <a:rPr lang="en-US" u="sng" dirty="0" smtClean="0">
                <a:solidFill>
                  <a:schemeClr val="accent5">
                    <a:lumMod val="60000"/>
                    <a:lumOff val="40000"/>
                  </a:schemeClr>
                </a:solidFill>
              </a:rPr>
              <a:t> 4 What are the most important Investigations ?</a:t>
            </a:r>
            <a:br>
              <a:rPr lang="en-US" u="sng" dirty="0" smtClean="0">
                <a:solidFill>
                  <a:schemeClr val="accent5">
                    <a:lumMod val="60000"/>
                    <a:lumOff val="40000"/>
                  </a:schemeClr>
                </a:solidFill>
              </a:rPr>
            </a:br>
            <a:endParaRPr lang="en-US" u="sng" dirty="0">
              <a:solidFill>
                <a:schemeClr val="accent5">
                  <a:lumMod val="60000"/>
                  <a:lumOff val="40000"/>
                </a:schemeClr>
              </a:solidFill>
            </a:endParaRPr>
          </a:p>
        </p:txBody>
      </p:sp>
      <p:sp>
        <p:nvSpPr>
          <p:cNvPr id="3" name="Content Placeholder 2"/>
          <p:cNvSpPr>
            <a:spLocks noGrp="1"/>
          </p:cNvSpPr>
          <p:nvPr>
            <p:ph idx="1"/>
          </p:nvPr>
        </p:nvSpPr>
        <p:spPr/>
        <p:txBody>
          <a:bodyPr>
            <a:normAutofit/>
          </a:bodyPr>
          <a:lstStyle/>
          <a:p>
            <a:pPr algn="ctr"/>
            <a:r>
              <a:rPr lang="en-US" dirty="0" smtClean="0"/>
              <a:t>CBC </a:t>
            </a:r>
          </a:p>
          <a:p>
            <a:pPr algn="ctr"/>
            <a:r>
              <a:rPr lang="en-US" dirty="0" smtClean="0"/>
              <a:t>Pregnancy test </a:t>
            </a:r>
          </a:p>
          <a:p>
            <a:pPr algn="ctr"/>
            <a:r>
              <a:rPr lang="en-US" dirty="0" smtClean="0"/>
              <a:t>Thyroid function test </a:t>
            </a:r>
          </a:p>
          <a:p>
            <a:pPr algn="ctr"/>
            <a:r>
              <a:rPr lang="en-US" dirty="0" smtClean="0"/>
              <a:t>US transvaginal (visualize the cervix , endometrial </a:t>
            </a:r>
            <a:r>
              <a:rPr lang="en-US" dirty="0" err="1" smtClean="0"/>
              <a:t>thickness,adnexal</a:t>
            </a:r>
            <a:r>
              <a:rPr lang="en-US" dirty="0" smtClean="0"/>
              <a:t> mass , </a:t>
            </a:r>
            <a:r>
              <a:rPr lang="en-US" dirty="0" err="1" smtClean="0"/>
              <a:t>fiboroid</a:t>
            </a:r>
            <a:r>
              <a:rPr lang="en-US" dirty="0" smtClean="0"/>
              <a:t> size ,</a:t>
            </a:r>
            <a:r>
              <a:rPr lang="en-US" dirty="0" err="1" smtClean="0"/>
              <a:t>location,type</a:t>
            </a:r>
            <a:r>
              <a:rPr lang="en-US" dirty="0" smtClean="0"/>
              <a:t> )</a:t>
            </a:r>
          </a:p>
          <a:p>
            <a:pPr algn="ctr"/>
            <a:r>
              <a:rPr lang="en-US" dirty="0" smtClean="0"/>
              <a:t>Pap smear </a:t>
            </a:r>
          </a:p>
          <a:p>
            <a:pPr algn="ctr"/>
            <a:r>
              <a:rPr lang="en-US" dirty="0" err="1" smtClean="0"/>
              <a:t>Biobsy</a:t>
            </a:r>
            <a:r>
              <a:rPr lang="en-US" dirty="0" smtClean="0"/>
              <a:t> </a:t>
            </a:r>
            <a:endParaRPr lang="en-US" dirty="0"/>
          </a:p>
        </p:txBody>
      </p:sp>
    </p:spTree>
    <p:extLst>
      <p:ext uri="{BB962C8B-B14F-4D97-AF65-F5344CB8AC3E}">
        <p14:creationId xmlns:p14="http://schemas.microsoft.com/office/powerpoint/2010/main" val="3495387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92825" y="1078173"/>
            <a:ext cx="7533564" cy="4312693"/>
          </a:xfrm>
          <a:prstGeom prst="round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9A66CA">
                    <a:lumMod val="75000"/>
                  </a:srgbClr>
                </a:solidFill>
              </a:rPr>
              <a:t>On examination </a:t>
            </a:r>
          </a:p>
          <a:p>
            <a:pPr algn="ctr"/>
            <a:r>
              <a:rPr lang="en-US" dirty="0" smtClean="0">
                <a:solidFill>
                  <a:srgbClr val="9A66CA">
                    <a:lumMod val="75000"/>
                  </a:srgbClr>
                </a:solidFill>
              </a:rPr>
              <a:t>Her pulse 70bpm BP 105/70</a:t>
            </a:r>
          </a:p>
          <a:p>
            <a:pPr algn="ctr"/>
            <a:r>
              <a:rPr lang="en-US" dirty="0" smtClean="0">
                <a:solidFill>
                  <a:srgbClr val="9A66CA">
                    <a:lumMod val="75000"/>
                  </a:srgbClr>
                </a:solidFill>
              </a:rPr>
              <a:t>The abdomen is soft and non tender </a:t>
            </a:r>
          </a:p>
          <a:p>
            <a:pPr algn="ctr"/>
            <a:r>
              <a:rPr lang="en-US" dirty="0" smtClean="0">
                <a:solidFill>
                  <a:srgbClr val="9A66CA">
                    <a:lumMod val="75000"/>
                  </a:srgbClr>
                </a:solidFill>
              </a:rPr>
              <a:t>Speculum examination :</a:t>
            </a:r>
          </a:p>
          <a:p>
            <a:pPr algn="ctr"/>
            <a:r>
              <a:rPr lang="en-US" dirty="0" smtClean="0">
                <a:solidFill>
                  <a:srgbClr val="9A66CA">
                    <a:lumMod val="75000"/>
                  </a:srgbClr>
                </a:solidFill>
              </a:rPr>
              <a:t>normal closed cervix with a small amount of fresh blood coming through the cervix </a:t>
            </a:r>
          </a:p>
          <a:p>
            <a:pPr algn="ctr"/>
            <a:r>
              <a:rPr lang="en-US" dirty="0" smtClean="0">
                <a:solidFill>
                  <a:srgbClr val="9A66CA">
                    <a:lumMod val="75000"/>
                  </a:srgbClr>
                </a:solidFill>
              </a:rPr>
              <a:t>On bimanual examination :</a:t>
            </a:r>
          </a:p>
          <a:p>
            <a:pPr algn="ctr"/>
            <a:r>
              <a:rPr lang="en-US" dirty="0" smtClean="0">
                <a:solidFill>
                  <a:srgbClr val="9A66CA">
                    <a:lumMod val="75000"/>
                  </a:srgbClr>
                </a:solidFill>
              </a:rPr>
              <a:t>bulky soft uterus about 10 weeks in size no cervical excitation or adnexal tenderness </a:t>
            </a:r>
            <a:endParaRPr lang="en-US" dirty="0">
              <a:solidFill>
                <a:srgbClr val="9A66CA">
                  <a:lumMod val="75000"/>
                </a:srgbClr>
              </a:solidFill>
            </a:endParaRPr>
          </a:p>
        </p:txBody>
      </p:sp>
    </p:spTree>
    <p:extLst>
      <p:ext uri="{BB962C8B-B14F-4D97-AF65-F5344CB8AC3E}">
        <p14:creationId xmlns:p14="http://schemas.microsoft.com/office/powerpoint/2010/main" val="64770228"/>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335902"/>
            <a:ext cx="10730809" cy="1600019"/>
          </a:xfrm>
        </p:spPr>
        <p:txBody>
          <a:bodyPr>
            <a:normAutofit/>
          </a:bodyPr>
          <a:lstStyle/>
          <a:p>
            <a:r>
              <a:rPr lang="en-US" u="sng" dirty="0" err="1" smtClean="0">
                <a:solidFill>
                  <a:schemeClr val="accent5">
                    <a:lumMod val="60000"/>
                    <a:lumOff val="40000"/>
                  </a:schemeClr>
                </a:solidFill>
              </a:rPr>
              <a:t>Qst</a:t>
            </a:r>
            <a:r>
              <a:rPr lang="en-US" u="sng" dirty="0" smtClean="0">
                <a:solidFill>
                  <a:schemeClr val="accent5">
                    <a:lumMod val="60000"/>
                    <a:lumOff val="40000"/>
                  </a:schemeClr>
                </a:solidFill>
              </a:rPr>
              <a:t> 5</a:t>
            </a:r>
            <a:br>
              <a:rPr lang="en-US" u="sng" dirty="0" smtClean="0">
                <a:solidFill>
                  <a:schemeClr val="accent5">
                    <a:lumMod val="60000"/>
                    <a:lumOff val="40000"/>
                  </a:schemeClr>
                </a:solidFill>
              </a:rPr>
            </a:br>
            <a:r>
              <a:rPr lang="en-US" u="sng" dirty="0" smtClean="0">
                <a:solidFill>
                  <a:schemeClr val="accent5">
                    <a:lumMod val="60000"/>
                    <a:lumOff val="40000"/>
                  </a:schemeClr>
                </a:solidFill>
              </a:rPr>
              <a:t> What are the Complications for fibroid  ?</a:t>
            </a:r>
            <a:endParaRPr lang="en-US" u="sng" dirty="0">
              <a:solidFill>
                <a:schemeClr val="accent5">
                  <a:lumMod val="60000"/>
                  <a:lumOff val="40000"/>
                </a:schemeClr>
              </a:solidFill>
            </a:endParaRPr>
          </a:p>
        </p:txBody>
      </p:sp>
      <p:sp>
        <p:nvSpPr>
          <p:cNvPr id="3" name="Content Placeholder 2"/>
          <p:cNvSpPr>
            <a:spLocks noGrp="1"/>
          </p:cNvSpPr>
          <p:nvPr>
            <p:ph idx="1"/>
          </p:nvPr>
        </p:nvSpPr>
        <p:spPr/>
        <p:txBody>
          <a:bodyPr>
            <a:normAutofit/>
          </a:bodyPr>
          <a:lstStyle/>
          <a:p>
            <a:pPr algn="ctr"/>
            <a:r>
              <a:rPr lang="en-US" dirty="0" err="1" smtClean="0"/>
              <a:t>Degenerarion</a:t>
            </a:r>
            <a:r>
              <a:rPr lang="en-US" dirty="0" smtClean="0"/>
              <a:t> (hyaline , red , calcific , </a:t>
            </a:r>
            <a:r>
              <a:rPr lang="en-US" dirty="0" err="1" smtClean="0"/>
              <a:t>myxoid</a:t>
            </a:r>
            <a:r>
              <a:rPr lang="en-US" dirty="0" smtClean="0"/>
              <a:t> )</a:t>
            </a:r>
          </a:p>
          <a:p>
            <a:pPr algn="ctr"/>
            <a:r>
              <a:rPr lang="en-US" dirty="0" err="1" smtClean="0"/>
              <a:t>Infertilty</a:t>
            </a:r>
            <a:r>
              <a:rPr lang="en-US" dirty="0" smtClean="0"/>
              <a:t> </a:t>
            </a:r>
          </a:p>
          <a:p>
            <a:pPr algn="ctr"/>
            <a:r>
              <a:rPr lang="en-US" dirty="0" smtClean="0"/>
              <a:t>Torsion </a:t>
            </a:r>
          </a:p>
          <a:p>
            <a:pPr algn="ctr"/>
            <a:r>
              <a:rPr lang="en-US" dirty="0" smtClean="0"/>
              <a:t>Anemia (hemorrhage when capsule ruptures )</a:t>
            </a:r>
          </a:p>
          <a:p>
            <a:pPr algn="ctr"/>
            <a:r>
              <a:rPr lang="en-US" dirty="0" smtClean="0"/>
              <a:t>Infection (necrosis )</a:t>
            </a:r>
          </a:p>
          <a:p>
            <a:pPr algn="ctr"/>
            <a:r>
              <a:rPr lang="en-US" dirty="0" smtClean="0"/>
              <a:t>Pressure symptoms </a:t>
            </a:r>
          </a:p>
          <a:p>
            <a:pPr algn="ctr"/>
            <a:r>
              <a:rPr lang="en-US" dirty="0" smtClean="0"/>
              <a:t>Malignancy (sarcoma)</a:t>
            </a:r>
            <a:endParaRPr lang="en-US" dirty="0"/>
          </a:p>
        </p:txBody>
      </p:sp>
    </p:spTree>
    <p:extLst>
      <p:ext uri="{BB962C8B-B14F-4D97-AF65-F5344CB8AC3E}">
        <p14:creationId xmlns:p14="http://schemas.microsoft.com/office/powerpoint/2010/main" val="3221677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667069"/>
          </a:xfrm>
        </p:spPr>
        <p:txBody>
          <a:bodyPr>
            <a:normAutofit fontScale="90000"/>
          </a:bodyPr>
          <a:lstStyle/>
          <a:p>
            <a:r>
              <a:rPr lang="en-US" u="sng" dirty="0" err="1" smtClean="0">
                <a:solidFill>
                  <a:schemeClr val="accent5">
                    <a:lumMod val="60000"/>
                    <a:lumOff val="40000"/>
                  </a:schemeClr>
                </a:solidFill>
              </a:rPr>
              <a:t>Qst</a:t>
            </a:r>
            <a:r>
              <a:rPr lang="en-US" u="sng" dirty="0" smtClean="0">
                <a:solidFill>
                  <a:schemeClr val="accent5">
                    <a:lumMod val="60000"/>
                    <a:lumOff val="40000"/>
                  </a:schemeClr>
                </a:solidFill>
              </a:rPr>
              <a:t> 6</a:t>
            </a:r>
            <a:br>
              <a:rPr lang="en-US" u="sng" dirty="0" smtClean="0">
                <a:solidFill>
                  <a:schemeClr val="accent5">
                    <a:lumMod val="60000"/>
                    <a:lumOff val="40000"/>
                  </a:schemeClr>
                </a:solidFill>
              </a:rPr>
            </a:br>
            <a:r>
              <a:rPr lang="en-US" u="sng" dirty="0" smtClean="0">
                <a:solidFill>
                  <a:schemeClr val="accent5">
                    <a:lumMod val="60000"/>
                    <a:lumOff val="40000"/>
                  </a:schemeClr>
                </a:solidFill>
              </a:rPr>
              <a:t> If US revealed multiple fibroid what are the indication for treatment ?</a:t>
            </a:r>
            <a:br>
              <a:rPr lang="en-US" u="sng" dirty="0" smtClean="0">
                <a:solidFill>
                  <a:schemeClr val="accent5">
                    <a:lumMod val="60000"/>
                    <a:lumOff val="40000"/>
                  </a:schemeClr>
                </a:solidFill>
              </a:rPr>
            </a:br>
            <a:endParaRPr lang="en-US" u="sng" dirty="0">
              <a:solidFill>
                <a:schemeClr val="accent5">
                  <a:lumMod val="60000"/>
                  <a:lumOff val="40000"/>
                </a:schemeClr>
              </a:solidFill>
            </a:endParaRPr>
          </a:p>
        </p:txBody>
      </p:sp>
      <p:sp>
        <p:nvSpPr>
          <p:cNvPr id="3" name="Content Placeholder 2"/>
          <p:cNvSpPr>
            <a:spLocks noGrp="1"/>
          </p:cNvSpPr>
          <p:nvPr>
            <p:ph idx="1"/>
          </p:nvPr>
        </p:nvSpPr>
        <p:spPr/>
        <p:txBody>
          <a:bodyPr>
            <a:normAutofit/>
          </a:bodyPr>
          <a:lstStyle/>
          <a:p>
            <a:pPr algn="ctr"/>
            <a:r>
              <a:rPr lang="en-US" dirty="0" smtClean="0"/>
              <a:t>Abnormal uterine bleeding</a:t>
            </a:r>
          </a:p>
          <a:p>
            <a:pPr algn="ctr"/>
            <a:r>
              <a:rPr lang="en-US" dirty="0" smtClean="0"/>
              <a:t>Pressure symptoms </a:t>
            </a:r>
          </a:p>
          <a:p>
            <a:pPr algn="ctr"/>
            <a:r>
              <a:rPr lang="en-US" dirty="0" err="1" smtClean="0"/>
              <a:t>Fertilty</a:t>
            </a:r>
            <a:r>
              <a:rPr lang="en-US" dirty="0" smtClean="0"/>
              <a:t> seeking (BUT after excluding other causes )</a:t>
            </a:r>
          </a:p>
          <a:p>
            <a:pPr algn="ctr"/>
            <a:r>
              <a:rPr lang="en-US" dirty="0" smtClean="0"/>
              <a:t>Abdominal pain (degeneration )</a:t>
            </a:r>
          </a:p>
          <a:p>
            <a:pPr algn="ctr"/>
            <a:r>
              <a:rPr lang="en-US" dirty="0" err="1" smtClean="0"/>
              <a:t>Recuurent</a:t>
            </a:r>
            <a:r>
              <a:rPr lang="en-US" dirty="0" smtClean="0"/>
              <a:t> pregnancy loss</a:t>
            </a:r>
          </a:p>
          <a:p>
            <a:pPr algn="ctr"/>
            <a:r>
              <a:rPr lang="en-US" dirty="0" smtClean="0"/>
              <a:t>Size &gt;12 weeks </a:t>
            </a:r>
          </a:p>
          <a:p>
            <a:pPr algn="ctr"/>
            <a:r>
              <a:rPr lang="en-US" dirty="0" smtClean="0"/>
              <a:t>Rapid growth </a:t>
            </a:r>
            <a:endParaRPr lang="en-US" dirty="0"/>
          </a:p>
        </p:txBody>
      </p:sp>
    </p:spTree>
    <p:extLst>
      <p:ext uri="{BB962C8B-B14F-4D97-AF65-F5344CB8AC3E}">
        <p14:creationId xmlns:p14="http://schemas.microsoft.com/office/powerpoint/2010/main" val="1561697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u="sng" dirty="0" err="1" smtClean="0">
                <a:solidFill>
                  <a:schemeClr val="accent5">
                    <a:lumMod val="60000"/>
                    <a:lumOff val="40000"/>
                  </a:schemeClr>
                </a:solidFill>
              </a:rPr>
              <a:t>Qst</a:t>
            </a:r>
            <a:r>
              <a:rPr lang="en-US" u="sng" dirty="0" smtClean="0">
                <a:solidFill>
                  <a:schemeClr val="accent5">
                    <a:lumMod val="60000"/>
                    <a:lumOff val="40000"/>
                  </a:schemeClr>
                </a:solidFill>
              </a:rPr>
              <a:t> 7 </a:t>
            </a:r>
            <a:br>
              <a:rPr lang="en-US" u="sng" dirty="0" smtClean="0">
                <a:solidFill>
                  <a:schemeClr val="accent5">
                    <a:lumMod val="60000"/>
                    <a:lumOff val="40000"/>
                  </a:schemeClr>
                </a:solidFill>
              </a:rPr>
            </a:br>
            <a:r>
              <a:rPr lang="en-US" u="sng" dirty="0" smtClean="0">
                <a:solidFill>
                  <a:schemeClr val="accent5">
                    <a:lumMod val="60000"/>
                    <a:lumOff val="40000"/>
                  </a:schemeClr>
                </a:solidFill>
              </a:rPr>
              <a:t>What is the role of medical management in uterine fibroid ?</a:t>
            </a:r>
            <a:endParaRPr lang="en-US" u="sng" dirty="0">
              <a:solidFill>
                <a:schemeClr val="accent5">
                  <a:lumMod val="60000"/>
                  <a:lumOff val="40000"/>
                </a:schemeClr>
              </a:solidFill>
            </a:endParaRPr>
          </a:p>
        </p:txBody>
      </p:sp>
      <p:sp>
        <p:nvSpPr>
          <p:cNvPr id="3" name="Content Placeholder 2"/>
          <p:cNvSpPr>
            <a:spLocks noGrp="1"/>
          </p:cNvSpPr>
          <p:nvPr>
            <p:ph idx="1"/>
          </p:nvPr>
        </p:nvSpPr>
        <p:spPr/>
        <p:txBody>
          <a:bodyPr/>
          <a:lstStyle/>
          <a:p>
            <a:pPr algn="ctr"/>
            <a:r>
              <a:rPr lang="en-US" dirty="0" smtClean="0"/>
              <a:t>Pre op for downregulation </a:t>
            </a:r>
          </a:p>
          <a:p>
            <a:pPr algn="ctr"/>
            <a:r>
              <a:rPr lang="en-US" dirty="0" smtClean="0"/>
              <a:t>If not fit for surgery </a:t>
            </a:r>
          </a:p>
          <a:p>
            <a:pPr algn="ctr"/>
            <a:r>
              <a:rPr lang="en-US" dirty="0" smtClean="0"/>
              <a:t>Perimenopause </a:t>
            </a:r>
          </a:p>
          <a:p>
            <a:pPr algn="ctr"/>
            <a:r>
              <a:rPr lang="en-US" dirty="0" smtClean="0"/>
              <a:t>To correct anemia </a:t>
            </a:r>
            <a:endParaRPr lang="en-US" dirty="0"/>
          </a:p>
        </p:txBody>
      </p:sp>
    </p:spTree>
    <p:extLst>
      <p:ext uri="{BB962C8B-B14F-4D97-AF65-F5344CB8AC3E}">
        <p14:creationId xmlns:p14="http://schemas.microsoft.com/office/powerpoint/2010/main" val="18780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err="1" smtClean="0">
                <a:solidFill>
                  <a:schemeClr val="accent5">
                    <a:lumMod val="60000"/>
                    <a:lumOff val="40000"/>
                  </a:schemeClr>
                </a:solidFill>
              </a:rPr>
              <a:t>Qst</a:t>
            </a:r>
            <a:r>
              <a:rPr lang="en-US" u="sng" dirty="0" smtClean="0">
                <a:solidFill>
                  <a:schemeClr val="accent5">
                    <a:lumMod val="60000"/>
                    <a:lumOff val="40000"/>
                  </a:schemeClr>
                </a:solidFill>
              </a:rPr>
              <a:t> 8 </a:t>
            </a:r>
            <a:br>
              <a:rPr lang="en-US" u="sng" dirty="0" smtClean="0">
                <a:solidFill>
                  <a:schemeClr val="accent5">
                    <a:lumMod val="60000"/>
                    <a:lumOff val="40000"/>
                  </a:schemeClr>
                </a:solidFill>
              </a:rPr>
            </a:br>
            <a:r>
              <a:rPr lang="en-US" u="sng" dirty="0" smtClean="0">
                <a:solidFill>
                  <a:schemeClr val="accent5">
                    <a:lumMod val="60000"/>
                    <a:lumOff val="40000"/>
                  </a:schemeClr>
                </a:solidFill>
              </a:rPr>
              <a:t>Define </a:t>
            </a:r>
            <a:r>
              <a:rPr lang="en-US" u="sng" dirty="0" err="1" smtClean="0">
                <a:solidFill>
                  <a:schemeClr val="accent5">
                    <a:lumMod val="60000"/>
                    <a:lumOff val="40000"/>
                  </a:schemeClr>
                </a:solidFill>
              </a:rPr>
              <a:t>myolysis</a:t>
            </a:r>
            <a:r>
              <a:rPr lang="en-US" u="sng" dirty="0" smtClean="0">
                <a:solidFill>
                  <a:schemeClr val="accent5">
                    <a:lumMod val="60000"/>
                    <a:lumOff val="40000"/>
                  </a:schemeClr>
                </a:solidFill>
              </a:rPr>
              <a:t> ?</a:t>
            </a:r>
            <a:endParaRPr lang="en-US" u="sng" dirty="0">
              <a:solidFill>
                <a:schemeClr val="accent5">
                  <a:lumMod val="60000"/>
                  <a:lumOff val="40000"/>
                </a:schemeClr>
              </a:solidFill>
            </a:endParaRPr>
          </a:p>
        </p:txBody>
      </p:sp>
      <p:sp>
        <p:nvSpPr>
          <p:cNvPr id="3" name="Content Placeholder 2"/>
          <p:cNvSpPr>
            <a:spLocks noGrp="1"/>
          </p:cNvSpPr>
          <p:nvPr>
            <p:ph idx="1"/>
          </p:nvPr>
        </p:nvSpPr>
        <p:spPr/>
        <p:txBody>
          <a:bodyPr/>
          <a:lstStyle/>
          <a:p>
            <a:pPr algn="ctr"/>
            <a:r>
              <a:rPr lang="en-US" dirty="0" err="1" smtClean="0"/>
              <a:t>Laproscopic</a:t>
            </a:r>
            <a:r>
              <a:rPr lang="en-US" dirty="0" smtClean="0"/>
              <a:t> procedure for treating uterine fibroid that involves coagulation </a:t>
            </a:r>
          </a:p>
          <a:p>
            <a:pPr marL="0" indent="0" algn="ctr">
              <a:buNone/>
            </a:pPr>
            <a:r>
              <a:rPr lang="en-US" dirty="0" smtClean="0"/>
              <a:t>(by electric current ) of blood vessels supplying the fibroid (&gt;14weeks )with </a:t>
            </a:r>
            <a:r>
              <a:rPr lang="en-US" dirty="0" err="1" smtClean="0"/>
              <a:t>supsequent</a:t>
            </a:r>
            <a:r>
              <a:rPr lang="en-US" dirty="0" smtClean="0"/>
              <a:t> shrinkage </a:t>
            </a:r>
          </a:p>
          <a:p>
            <a:pPr algn="ctr"/>
            <a:endParaRPr lang="en-US" dirty="0"/>
          </a:p>
          <a:p>
            <a:pPr algn="ctr"/>
            <a:r>
              <a:rPr lang="en-US" dirty="0" smtClean="0"/>
              <a:t>Have high recurrence rate and May lead to extensive adhesion formation </a:t>
            </a:r>
            <a:endParaRPr lang="en-US" dirty="0"/>
          </a:p>
        </p:txBody>
      </p:sp>
    </p:spTree>
    <p:extLst>
      <p:ext uri="{BB962C8B-B14F-4D97-AF65-F5344CB8AC3E}">
        <p14:creationId xmlns:p14="http://schemas.microsoft.com/office/powerpoint/2010/main" val="4041237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u="sng" dirty="0" err="1" smtClean="0">
                <a:solidFill>
                  <a:schemeClr val="accent5">
                    <a:lumMod val="60000"/>
                    <a:lumOff val="40000"/>
                  </a:schemeClr>
                </a:solidFill>
              </a:rPr>
              <a:t>Qst</a:t>
            </a:r>
            <a:r>
              <a:rPr lang="en-US" u="sng" dirty="0" smtClean="0">
                <a:solidFill>
                  <a:schemeClr val="accent5">
                    <a:lumMod val="60000"/>
                    <a:lumOff val="40000"/>
                  </a:schemeClr>
                </a:solidFill>
              </a:rPr>
              <a:t> 9 </a:t>
            </a:r>
            <a:br>
              <a:rPr lang="en-US" u="sng" dirty="0" smtClean="0">
                <a:solidFill>
                  <a:schemeClr val="accent5">
                    <a:lumMod val="60000"/>
                    <a:lumOff val="40000"/>
                  </a:schemeClr>
                </a:solidFill>
              </a:rPr>
            </a:br>
            <a:r>
              <a:rPr lang="en-US" u="sng" dirty="0" smtClean="0">
                <a:solidFill>
                  <a:schemeClr val="accent5">
                    <a:lumMod val="60000"/>
                    <a:lumOff val="40000"/>
                  </a:schemeClr>
                </a:solidFill>
              </a:rPr>
              <a:t>What are the indications for emergency hysterectomy? </a:t>
            </a:r>
            <a:endParaRPr lang="en-US" u="sng" dirty="0">
              <a:solidFill>
                <a:schemeClr val="accent5">
                  <a:lumMod val="60000"/>
                  <a:lumOff val="40000"/>
                </a:schemeClr>
              </a:solidFill>
            </a:endParaRPr>
          </a:p>
        </p:txBody>
      </p:sp>
      <p:sp>
        <p:nvSpPr>
          <p:cNvPr id="3" name="Content Placeholder 2"/>
          <p:cNvSpPr>
            <a:spLocks noGrp="1"/>
          </p:cNvSpPr>
          <p:nvPr>
            <p:ph idx="1"/>
          </p:nvPr>
        </p:nvSpPr>
        <p:spPr/>
        <p:txBody>
          <a:bodyPr/>
          <a:lstStyle/>
          <a:p>
            <a:pPr algn="ctr"/>
            <a:r>
              <a:rPr lang="en-US" dirty="0" smtClean="0"/>
              <a:t>Unstable patient (hemorrhagic shock )</a:t>
            </a:r>
          </a:p>
          <a:p>
            <a:pPr algn="ctr"/>
            <a:r>
              <a:rPr lang="en-US" dirty="0" smtClean="0"/>
              <a:t>If it led to acute abdomen </a:t>
            </a:r>
          </a:p>
          <a:p>
            <a:pPr algn="ctr"/>
            <a:r>
              <a:rPr lang="en-US" dirty="0" smtClean="0"/>
              <a:t>Ruptured capsule leading to intraperitoneal hemorrhage </a:t>
            </a:r>
            <a:endParaRPr lang="en-US" dirty="0"/>
          </a:p>
        </p:txBody>
      </p:sp>
    </p:spTree>
    <p:extLst>
      <p:ext uri="{BB962C8B-B14F-4D97-AF65-F5344CB8AC3E}">
        <p14:creationId xmlns:p14="http://schemas.microsoft.com/office/powerpoint/2010/main" val="170009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6" y="618930"/>
            <a:ext cx="10353761" cy="1326321"/>
          </a:xfrm>
        </p:spPr>
        <p:txBody>
          <a:bodyPr>
            <a:normAutofit fontScale="90000"/>
          </a:bodyPr>
          <a:lstStyle/>
          <a:p>
            <a:r>
              <a:rPr lang="en-US" u="sng" dirty="0" err="1" smtClean="0">
                <a:solidFill>
                  <a:schemeClr val="accent5">
                    <a:lumMod val="60000"/>
                    <a:lumOff val="40000"/>
                  </a:schemeClr>
                </a:solidFill>
              </a:rPr>
              <a:t>Qst</a:t>
            </a:r>
            <a:r>
              <a:rPr lang="en-US" u="sng" dirty="0" smtClean="0">
                <a:solidFill>
                  <a:schemeClr val="accent5">
                    <a:lumMod val="60000"/>
                    <a:lumOff val="40000"/>
                  </a:schemeClr>
                </a:solidFill>
              </a:rPr>
              <a:t> 10 </a:t>
            </a:r>
            <a:br>
              <a:rPr lang="en-US" u="sng" dirty="0" smtClean="0">
                <a:solidFill>
                  <a:schemeClr val="accent5">
                    <a:lumMod val="60000"/>
                    <a:lumOff val="40000"/>
                  </a:schemeClr>
                </a:solidFill>
              </a:rPr>
            </a:br>
            <a:r>
              <a:rPr lang="en-US" u="sng" dirty="0" smtClean="0">
                <a:solidFill>
                  <a:schemeClr val="accent5">
                    <a:lumMod val="60000"/>
                    <a:lumOff val="40000"/>
                  </a:schemeClr>
                </a:solidFill>
              </a:rPr>
              <a:t>what are the complication of fibroid during pregnancy ?</a:t>
            </a:r>
            <a:endParaRPr lang="en-US" u="sng" dirty="0">
              <a:solidFill>
                <a:schemeClr val="accent5">
                  <a:lumMod val="60000"/>
                  <a:lumOff val="40000"/>
                </a:schemeClr>
              </a:solidFill>
            </a:endParaRPr>
          </a:p>
        </p:txBody>
      </p:sp>
      <p:sp>
        <p:nvSpPr>
          <p:cNvPr id="3" name="Content Placeholder 2"/>
          <p:cNvSpPr>
            <a:spLocks noGrp="1"/>
          </p:cNvSpPr>
          <p:nvPr>
            <p:ph idx="1"/>
          </p:nvPr>
        </p:nvSpPr>
        <p:spPr/>
        <p:txBody>
          <a:bodyPr>
            <a:normAutofit/>
          </a:bodyPr>
          <a:lstStyle/>
          <a:p>
            <a:pPr algn="ctr"/>
            <a:r>
              <a:rPr lang="en-US" dirty="0" smtClean="0"/>
              <a:t>Preterm labor </a:t>
            </a:r>
          </a:p>
          <a:p>
            <a:pPr algn="ctr"/>
            <a:r>
              <a:rPr lang="en-US" dirty="0" err="1" smtClean="0"/>
              <a:t>Miscarrige</a:t>
            </a:r>
            <a:r>
              <a:rPr lang="en-US" dirty="0" smtClean="0"/>
              <a:t> (pressure effect and defective implantation )</a:t>
            </a:r>
          </a:p>
          <a:p>
            <a:pPr algn="ctr"/>
            <a:r>
              <a:rPr lang="en-US" dirty="0" err="1" smtClean="0"/>
              <a:t>Antipartum</a:t>
            </a:r>
            <a:r>
              <a:rPr lang="en-US" dirty="0" smtClean="0"/>
              <a:t> hemorrhage </a:t>
            </a:r>
          </a:p>
          <a:p>
            <a:pPr algn="ctr"/>
            <a:r>
              <a:rPr lang="en-US" dirty="0" smtClean="0"/>
              <a:t>Postpartum hemorrhage </a:t>
            </a:r>
          </a:p>
          <a:p>
            <a:pPr algn="ctr"/>
            <a:r>
              <a:rPr lang="en-US" dirty="0" smtClean="0"/>
              <a:t>Congenital malformation</a:t>
            </a:r>
          </a:p>
          <a:p>
            <a:pPr algn="ctr"/>
            <a:r>
              <a:rPr lang="en-US" dirty="0" smtClean="0"/>
              <a:t>Deformity </a:t>
            </a:r>
          </a:p>
          <a:p>
            <a:pPr algn="ctr"/>
            <a:r>
              <a:rPr lang="en-US" dirty="0" smtClean="0"/>
              <a:t>Placental abnormality </a:t>
            </a:r>
          </a:p>
        </p:txBody>
      </p:sp>
    </p:spTree>
    <p:extLst>
      <p:ext uri="{BB962C8B-B14F-4D97-AF65-F5344CB8AC3E}">
        <p14:creationId xmlns:p14="http://schemas.microsoft.com/office/powerpoint/2010/main" val="3194981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u="sng" dirty="0" err="1" smtClean="0">
                <a:solidFill>
                  <a:schemeClr val="accent5">
                    <a:lumMod val="60000"/>
                    <a:lumOff val="40000"/>
                  </a:schemeClr>
                </a:solidFill>
              </a:rPr>
              <a:t>Qst</a:t>
            </a:r>
            <a:r>
              <a:rPr lang="en-US" u="sng" dirty="0" smtClean="0">
                <a:solidFill>
                  <a:schemeClr val="accent5">
                    <a:lumMod val="60000"/>
                    <a:lumOff val="40000"/>
                  </a:schemeClr>
                </a:solidFill>
              </a:rPr>
              <a:t> 11 </a:t>
            </a:r>
            <a:br>
              <a:rPr lang="en-US" u="sng" dirty="0" smtClean="0">
                <a:solidFill>
                  <a:schemeClr val="accent5">
                    <a:lumMod val="60000"/>
                    <a:lumOff val="40000"/>
                  </a:schemeClr>
                </a:solidFill>
              </a:rPr>
            </a:br>
            <a:r>
              <a:rPr lang="en-US" u="sng" dirty="0" smtClean="0">
                <a:solidFill>
                  <a:schemeClr val="accent5">
                    <a:lumMod val="60000"/>
                    <a:lumOff val="40000"/>
                  </a:schemeClr>
                </a:solidFill>
              </a:rPr>
              <a:t>what are the changes that occur to fibroids during pregnancy ?</a:t>
            </a:r>
            <a:endParaRPr lang="en-US" u="sng" dirty="0">
              <a:solidFill>
                <a:schemeClr val="accent5">
                  <a:lumMod val="60000"/>
                  <a:lumOff val="40000"/>
                </a:schemeClr>
              </a:solidFill>
            </a:endParaRPr>
          </a:p>
        </p:txBody>
      </p:sp>
      <p:sp>
        <p:nvSpPr>
          <p:cNvPr id="3" name="Content Placeholder 2"/>
          <p:cNvSpPr>
            <a:spLocks noGrp="1"/>
          </p:cNvSpPr>
          <p:nvPr>
            <p:ph idx="1"/>
          </p:nvPr>
        </p:nvSpPr>
        <p:spPr/>
        <p:txBody>
          <a:bodyPr>
            <a:normAutofit/>
          </a:bodyPr>
          <a:lstStyle/>
          <a:p>
            <a:pPr algn="ctr"/>
            <a:r>
              <a:rPr lang="en-US" dirty="0" smtClean="0"/>
              <a:t>Rule of 1/3 </a:t>
            </a:r>
          </a:p>
          <a:p>
            <a:pPr algn="ctr"/>
            <a:r>
              <a:rPr lang="en-US" dirty="0" smtClean="0"/>
              <a:t>1/3 increase</a:t>
            </a:r>
          </a:p>
          <a:p>
            <a:pPr algn="ctr"/>
            <a:r>
              <a:rPr lang="en-US" dirty="0" smtClean="0"/>
              <a:t>1/3 decrease </a:t>
            </a:r>
          </a:p>
          <a:p>
            <a:pPr algn="ctr"/>
            <a:r>
              <a:rPr lang="en-US" dirty="0" smtClean="0"/>
              <a:t>1/3 red degeneration (increase in size but without increasing blood supply )</a:t>
            </a:r>
          </a:p>
          <a:p>
            <a:pPr algn="ctr"/>
            <a:r>
              <a:rPr lang="en-US" dirty="0" smtClean="0"/>
              <a:t>Changing in shape </a:t>
            </a:r>
          </a:p>
          <a:p>
            <a:pPr algn="ctr"/>
            <a:r>
              <a:rPr lang="en-US" dirty="0" smtClean="0"/>
              <a:t>Infection </a:t>
            </a:r>
          </a:p>
          <a:p>
            <a:pPr algn="ctr"/>
            <a:r>
              <a:rPr lang="en-US" dirty="0" smtClean="0"/>
              <a:t>Torsion </a:t>
            </a:r>
          </a:p>
          <a:p>
            <a:pPr algn="ctr"/>
            <a:endParaRPr lang="en-US" dirty="0"/>
          </a:p>
        </p:txBody>
      </p:sp>
    </p:spTree>
    <p:extLst>
      <p:ext uri="{BB962C8B-B14F-4D97-AF65-F5344CB8AC3E}">
        <p14:creationId xmlns:p14="http://schemas.microsoft.com/office/powerpoint/2010/main" val="3688496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u="sng" dirty="0" err="1" smtClean="0">
                <a:solidFill>
                  <a:schemeClr val="accent5">
                    <a:lumMod val="60000"/>
                    <a:lumOff val="40000"/>
                  </a:schemeClr>
                </a:solidFill>
              </a:rPr>
              <a:t>Qst</a:t>
            </a:r>
            <a:r>
              <a:rPr lang="en-US" u="sng" dirty="0" smtClean="0">
                <a:solidFill>
                  <a:schemeClr val="accent5">
                    <a:lumMod val="60000"/>
                    <a:lumOff val="40000"/>
                  </a:schemeClr>
                </a:solidFill>
              </a:rPr>
              <a:t> 12</a:t>
            </a:r>
            <a:br>
              <a:rPr lang="en-US" u="sng" dirty="0" smtClean="0">
                <a:solidFill>
                  <a:schemeClr val="accent5">
                    <a:lumMod val="60000"/>
                    <a:lumOff val="40000"/>
                  </a:schemeClr>
                </a:solidFill>
              </a:rPr>
            </a:br>
            <a:r>
              <a:rPr lang="en-US" u="sng" dirty="0" smtClean="0">
                <a:solidFill>
                  <a:schemeClr val="accent5">
                    <a:lumMod val="60000"/>
                    <a:lumOff val="40000"/>
                  </a:schemeClr>
                </a:solidFill>
              </a:rPr>
              <a:t> management of fibroid during c/s?</a:t>
            </a:r>
            <a:br>
              <a:rPr lang="en-US" u="sng" dirty="0" smtClean="0">
                <a:solidFill>
                  <a:schemeClr val="accent5">
                    <a:lumMod val="60000"/>
                    <a:lumOff val="40000"/>
                  </a:schemeClr>
                </a:solidFill>
              </a:rPr>
            </a:br>
            <a:endParaRPr lang="en-US" u="sng" dirty="0">
              <a:solidFill>
                <a:schemeClr val="accent5">
                  <a:lumMod val="60000"/>
                  <a:lumOff val="40000"/>
                </a:schemeClr>
              </a:solidFill>
            </a:endParaRPr>
          </a:p>
        </p:txBody>
      </p:sp>
      <p:sp>
        <p:nvSpPr>
          <p:cNvPr id="3" name="Content Placeholder 2"/>
          <p:cNvSpPr>
            <a:spLocks noGrp="1"/>
          </p:cNvSpPr>
          <p:nvPr>
            <p:ph idx="1"/>
          </p:nvPr>
        </p:nvSpPr>
        <p:spPr/>
        <p:txBody>
          <a:bodyPr/>
          <a:lstStyle/>
          <a:p>
            <a:pPr algn="ctr"/>
            <a:r>
              <a:rPr lang="en-US" dirty="0" smtClean="0"/>
              <a:t>DON’T TOUCH &gt;&gt; high risk of bleeding </a:t>
            </a:r>
          </a:p>
          <a:p>
            <a:pPr algn="ctr"/>
            <a:r>
              <a:rPr lang="en-US" dirty="0" smtClean="0"/>
              <a:t>Unless (necrotic , causing sever pain , pedunculated , fibroid on </a:t>
            </a:r>
            <a:r>
              <a:rPr lang="en-US" dirty="0" err="1" smtClean="0"/>
              <a:t>inscion</a:t>
            </a:r>
            <a:r>
              <a:rPr lang="en-US" dirty="0" smtClean="0"/>
              <a:t> site ) &gt;&gt; do myomectomy </a:t>
            </a:r>
            <a:endParaRPr lang="en-US" dirty="0"/>
          </a:p>
        </p:txBody>
      </p:sp>
    </p:spTree>
    <p:extLst>
      <p:ext uri="{BB962C8B-B14F-4D97-AF65-F5344CB8AC3E}">
        <p14:creationId xmlns:p14="http://schemas.microsoft.com/office/powerpoint/2010/main" val="4038404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3 </a:t>
            </a:r>
            <a:endParaRPr lang="en-US" dirty="0"/>
          </a:p>
        </p:txBody>
      </p:sp>
      <p:sp>
        <p:nvSpPr>
          <p:cNvPr id="4" name="Rounded Rectangle 3"/>
          <p:cNvSpPr/>
          <p:nvPr/>
        </p:nvSpPr>
        <p:spPr>
          <a:xfrm>
            <a:off x="2360645" y="1709350"/>
            <a:ext cx="7361853" cy="318922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solidFill>
                  <a:prstClr val="black"/>
                </a:solidFill>
              </a:rPr>
              <a:t>A 24 years old lady , MRS R married for 3 years seeking treatment for 1ry infertility presents with a lump lower abdomen equivalent to 16 weeks of pregnant uterus </a:t>
            </a:r>
            <a:endParaRPr lang="en-US" dirty="0">
              <a:solidFill>
                <a:prstClr val="black"/>
              </a:solidFill>
            </a:endParaRPr>
          </a:p>
        </p:txBody>
      </p:sp>
    </p:spTree>
    <p:extLst>
      <p:ext uri="{BB962C8B-B14F-4D97-AF65-F5344CB8AC3E}">
        <p14:creationId xmlns:p14="http://schemas.microsoft.com/office/powerpoint/2010/main" val="2755833065"/>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solidFill>
                  <a:schemeClr val="accent6">
                    <a:lumMod val="40000"/>
                    <a:lumOff val="60000"/>
                  </a:schemeClr>
                </a:solidFill>
              </a:rPr>
              <a:t>What are the causes of </a:t>
            </a:r>
            <a:r>
              <a:rPr lang="en-US" u="sng" dirty="0" err="1" smtClean="0">
                <a:solidFill>
                  <a:schemeClr val="accent6">
                    <a:lumMod val="40000"/>
                    <a:lumOff val="60000"/>
                  </a:schemeClr>
                </a:solidFill>
              </a:rPr>
              <a:t>infirtilty</a:t>
            </a:r>
            <a:r>
              <a:rPr lang="en-US" u="sng" dirty="0" smtClean="0">
                <a:solidFill>
                  <a:schemeClr val="accent6">
                    <a:lumMod val="40000"/>
                    <a:lumOff val="60000"/>
                  </a:schemeClr>
                </a:solidFill>
              </a:rPr>
              <a:t> with uterine fibroid ?</a:t>
            </a:r>
            <a:endParaRPr lang="en-US" u="sng" dirty="0">
              <a:solidFill>
                <a:schemeClr val="accent6">
                  <a:lumMod val="40000"/>
                  <a:lumOff val="60000"/>
                </a:schemeClr>
              </a:solidFill>
            </a:endParaRPr>
          </a:p>
        </p:txBody>
      </p:sp>
      <p:sp>
        <p:nvSpPr>
          <p:cNvPr id="3" name="Content Placeholder 2"/>
          <p:cNvSpPr>
            <a:spLocks noGrp="1"/>
          </p:cNvSpPr>
          <p:nvPr>
            <p:ph idx="1"/>
          </p:nvPr>
        </p:nvSpPr>
        <p:spPr/>
        <p:txBody>
          <a:bodyPr/>
          <a:lstStyle/>
          <a:p>
            <a:pPr algn="ctr"/>
            <a:r>
              <a:rPr lang="en-US" dirty="0" smtClean="0"/>
              <a:t>-difficult sperm transportation </a:t>
            </a:r>
          </a:p>
          <a:p>
            <a:pPr algn="ctr"/>
            <a:r>
              <a:rPr lang="en-US" dirty="0" smtClean="0"/>
              <a:t>Defective </a:t>
            </a:r>
            <a:r>
              <a:rPr lang="en-US" dirty="0" err="1" smtClean="0"/>
              <a:t>implantiaon</a:t>
            </a:r>
            <a:r>
              <a:rPr lang="en-US" dirty="0" smtClean="0"/>
              <a:t> </a:t>
            </a:r>
          </a:p>
          <a:p>
            <a:pPr algn="ctr"/>
            <a:r>
              <a:rPr lang="en-US" dirty="0" smtClean="0"/>
              <a:t>Blocked tubes </a:t>
            </a:r>
          </a:p>
        </p:txBody>
      </p:sp>
    </p:spTree>
    <p:extLst>
      <p:ext uri="{BB962C8B-B14F-4D97-AF65-F5344CB8AC3E}">
        <p14:creationId xmlns:p14="http://schemas.microsoft.com/office/powerpoint/2010/main" val="2222123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363940"/>
            <a:ext cx="10353761" cy="1326321"/>
          </a:xfrm>
        </p:spPr>
        <p:txBody>
          <a:bodyPr/>
          <a:lstStyle/>
          <a:p>
            <a:r>
              <a:rPr lang="en-US" dirty="0" err="1" smtClean="0">
                <a:solidFill>
                  <a:schemeClr val="accent4">
                    <a:lumMod val="75000"/>
                  </a:schemeClr>
                </a:solidFill>
              </a:rPr>
              <a:t>Whats</a:t>
            </a:r>
            <a:r>
              <a:rPr lang="en-US" dirty="0" smtClean="0">
                <a:solidFill>
                  <a:schemeClr val="accent4">
                    <a:lumMod val="75000"/>
                  </a:schemeClr>
                </a:solidFill>
              </a:rPr>
              <a:t> is your </a:t>
            </a:r>
            <a:r>
              <a:rPr lang="en-US" dirty="0" err="1" smtClean="0">
                <a:solidFill>
                  <a:schemeClr val="accent4">
                    <a:lumMod val="75000"/>
                  </a:schemeClr>
                </a:solidFill>
              </a:rPr>
              <a:t>ddx</a:t>
            </a:r>
            <a:r>
              <a:rPr lang="en-US" dirty="0" smtClean="0">
                <a:solidFill>
                  <a:schemeClr val="accent4">
                    <a:lumMod val="75000"/>
                  </a:schemeClr>
                </a:solidFill>
              </a:rPr>
              <a:t> now ?</a:t>
            </a:r>
            <a:endParaRPr lang="en-US" dirty="0">
              <a:solidFill>
                <a:schemeClr val="accent4">
                  <a:lumMod val="75000"/>
                </a:schemeClr>
              </a:solidFill>
            </a:endParaRPr>
          </a:p>
        </p:txBody>
      </p:sp>
      <p:sp>
        <p:nvSpPr>
          <p:cNvPr id="3" name="Content Placeholder 2"/>
          <p:cNvSpPr>
            <a:spLocks noGrp="1"/>
          </p:cNvSpPr>
          <p:nvPr>
            <p:ph idx="1"/>
          </p:nvPr>
        </p:nvSpPr>
        <p:spPr>
          <a:xfrm>
            <a:off x="913795" y="1815152"/>
            <a:ext cx="10353762" cy="3976048"/>
          </a:xfrm>
        </p:spPr>
        <p:txBody>
          <a:bodyPr>
            <a:noAutofit/>
          </a:bodyPr>
          <a:lstStyle/>
          <a:p>
            <a:pPr algn="ctr"/>
            <a:r>
              <a:rPr lang="en-US" sz="2400" dirty="0" smtClean="0"/>
              <a:t>notice a normal closed cervix &gt; exclude local causes </a:t>
            </a:r>
          </a:p>
          <a:p>
            <a:pPr algn="ctr"/>
            <a:r>
              <a:rPr lang="en-US" sz="2400" dirty="0" smtClean="0"/>
              <a:t>Notice no cervical or adnexal tenderness &gt;confirms exclusion of ectopic </a:t>
            </a:r>
          </a:p>
          <a:p>
            <a:pPr algn="ctr"/>
            <a:r>
              <a:rPr lang="en-US" sz="2400" dirty="0" smtClean="0"/>
              <a:t>Notice large for date uterus (mostly molar but could be threatened </a:t>
            </a:r>
            <a:r>
              <a:rPr lang="en-US" sz="2400" dirty="0" err="1" smtClean="0"/>
              <a:t>misacarrige</a:t>
            </a:r>
            <a:r>
              <a:rPr lang="en-US" sz="2400" dirty="0" smtClean="0"/>
              <a:t> with multiple pregnancies )</a:t>
            </a:r>
          </a:p>
          <a:p>
            <a:pPr algn="ctr"/>
            <a:endParaRPr lang="en-US" sz="2400" dirty="0"/>
          </a:p>
          <a:p>
            <a:pPr algn="ctr"/>
            <a:r>
              <a:rPr lang="en-US" sz="2400" dirty="0" smtClean="0"/>
              <a:t>So the </a:t>
            </a:r>
            <a:r>
              <a:rPr lang="en-US" sz="2400" dirty="0" err="1" smtClean="0"/>
              <a:t>ddx</a:t>
            </a:r>
            <a:r>
              <a:rPr lang="en-US" sz="2400" dirty="0" smtClean="0"/>
              <a:t> :</a:t>
            </a:r>
          </a:p>
          <a:p>
            <a:pPr marL="0" indent="0" algn="ctr">
              <a:buNone/>
            </a:pPr>
            <a:r>
              <a:rPr lang="en-US" sz="2400" dirty="0" smtClean="0"/>
              <a:t>-molar </a:t>
            </a:r>
          </a:p>
          <a:p>
            <a:pPr marL="0" indent="0" algn="ctr">
              <a:buNone/>
            </a:pPr>
            <a:r>
              <a:rPr lang="en-US" sz="2400" dirty="0" smtClean="0"/>
              <a:t>-threatened miscarriage </a:t>
            </a:r>
          </a:p>
        </p:txBody>
      </p:sp>
    </p:spTree>
    <p:extLst>
      <p:ext uri="{BB962C8B-B14F-4D97-AF65-F5344CB8AC3E}">
        <p14:creationId xmlns:p14="http://schemas.microsoft.com/office/powerpoint/2010/main" val="3547650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additive="base">
                                        <p:cTn id="2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additive="base">
                                        <p:cTn id="2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u="sng" dirty="0" smtClean="0">
                <a:solidFill>
                  <a:schemeClr val="accent6">
                    <a:lumMod val="40000"/>
                    <a:lumOff val="60000"/>
                  </a:schemeClr>
                </a:solidFill>
              </a:rPr>
              <a:t>Mention some gynecological </a:t>
            </a:r>
            <a:r>
              <a:rPr lang="en-US" u="sng" dirty="0" err="1" smtClean="0">
                <a:solidFill>
                  <a:schemeClr val="accent6">
                    <a:lumMod val="40000"/>
                    <a:lumOff val="60000"/>
                  </a:schemeClr>
                </a:solidFill>
              </a:rPr>
              <a:t>disese</a:t>
            </a:r>
            <a:r>
              <a:rPr lang="en-US" u="sng" dirty="0" smtClean="0">
                <a:solidFill>
                  <a:schemeClr val="accent6">
                    <a:lumMod val="40000"/>
                    <a:lumOff val="60000"/>
                  </a:schemeClr>
                </a:solidFill>
              </a:rPr>
              <a:t> associated with uterine fibroid ?</a:t>
            </a:r>
            <a:endParaRPr lang="en-US" u="sng" dirty="0">
              <a:solidFill>
                <a:schemeClr val="accent6">
                  <a:lumMod val="40000"/>
                  <a:lumOff val="60000"/>
                </a:schemeClr>
              </a:solidFill>
            </a:endParaRPr>
          </a:p>
        </p:txBody>
      </p:sp>
      <p:sp>
        <p:nvSpPr>
          <p:cNvPr id="3" name="Content Placeholder 2"/>
          <p:cNvSpPr>
            <a:spLocks noGrp="1"/>
          </p:cNvSpPr>
          <p:nvPr>
            <p:ph idx="1"/>
          </p:nvPr>
        </p:nvSpPr>
        <p:spPr/>
        <p:txBody>
          <a:bodyPr/>
          <a:lstStyle/>
          <a:p>
            <a:pPr algn="ctr"/>
            <a:r>
              <a:rPr lang="en-US" dirty="0" err="1" smtClean="0"/>
              <a:t>Endomtrial</a:t>
            </a:r>
            <a:r>
              <a:rPr lang="en-US" dirty="0" smtClean="0"/>
              <a:t> hyperplasia </a:t>
            </a:r>
          </a:p>
          <a:p>
            <a:pPr algn="ctr"/>
            <a:r>
              <a:rPr lang="en-US" dirty="0" err="1" smtClean="0"/>
              <a:t>Adenomyosis</a:t>
            </a:r>
            <a:endParaRPr lang="en-US" dirty="0" smtClean="0"/>
          </a:p>
          <a:p>
            <a:pPr algn="ctr"/>
            <a:r>
              <a:rPr lang="en-US" dirty="0" smtClean="0"/>
              <a:t>Polyps </a:t>
            </a:r>
          </a:p>
          <a:p>
            <a:pPr algn="ctr"/>
            <a:r>
              <a:rPr lang="en-US" dirty="0" err="1" smtClean="0"/>
              <a:t>Anovulatary</a:t>
            </a:r>
            <a:r>
              <a:rPr lang="en-US" dirty="0" smtClean="0"/>
              <a:t> period </a:t>
            </a:r>
            <a:endParaRPr lang="en-US" dirty="0"/>
          </a:p>
        </p:txBody>
      </p:sp>
    </p:spTree>
    <p:extLst>
      <p:ext uri="{BB962C8B-B14F-4D97-AF65-F5344CB8AC3E}">
        <p14:creationId xmlns:p14="http://schemas.microsoft.com/office/powerpoint/2010/main" val="900936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solidFill>
                  <a:schemeClr val="accent6">
                    <a:lumMod val="40000"/>
                    <a:lumOff val="60000"/>
                  </a:schemeClr>
                </a:solidFill>
              </a:rPr>
              <a:t>What is your management ?</a:t>
            </a:r>
            <a:endParaRPr lang="en-US" u="sng" dirty="0">
              <a:solidFill>
                <a:schemeClr val="accent6">
                  <a:lumMod val="40000"/>
                  <a:lumOff val="60000"/>
                </a:schemeClr>
              </a:solidFill>
            </a:endParaRPr>
          </a:p>
        </p:txBody>
      </p:sp>
      <p:sp>
        <p:nvSpPr>
          <p:cNvPr id="3" name="Content Placeholder 2"/>
          <p:cNvSpPr>
            <a:spLocks noGrp="1"/>
          </p:cNvSpPr>
          <p:nvPr>
            <p:ph idx="1"/>
          </p:nvPr>
        </p:nvSpPr>
        <p:spPr/>
        <p:txBody>
          <a:bodyPr>
            <a:normAutofit/>
          </a:bodyPr>
          <a:lstStyle/>
          <a:p>
            <a:pPr algn="ctr"/>
            <a:r>
              <a:rPr lang="en-US" dirty="0" smtClean="0"/>
              <a:t>Exclude other causes !!!!!!</a:t>
            </a:r>
          </a:p>
          <a:p>
            <a:pPr algn="ctr"/>
            <a:r>
              <a:rPr lang="en-US" dirty="0" smtClean="0"/>
              <a:t>Myomectomy with  laparoscope is preferable </a:t>
            </a:r>
            <a:endParaRPr lang="en-US" dirty="0"/>
          </a:p>
          <a:p>
            <a:pPr marL="0" indent="0" algn="ctr">
              <a:buNone/>
            </a:pPr>
            <a:r>
              <a:rPr lang="en-US" dirty="0" smtClean="0"/>
              <a:t>-total </a:t>
            </a:r>
            <a:r>
              <a:rPr lang="en-US" dirty="0" err="1" smtClean="0"/>
              <a:t>laparscope</a:t>
            </a:r>
            <a:r>
              <a:rPr lang="en-US" dirty="0" smtClean="0"/>
              <a:t> (abdominal )</a:t>
            </a:r>
          </a:p>
          <a:p>
            <a:pPr marL="0" indent="0" algn="ctr">
              <a:buNone/>
            </a:pPr>
            <a:r>
              <a:rPr lang="en-US" dirty="0" smtClean="0"/>
              <a:t>-assisted vaginal </a:t>
            </a:r>
            <a:r>
              <a:rPr lang="en-US" dirty="0" err="1" smtClean="0"/>
              <a:t>laprascope</a:t>
            </a:r>
            <a:r>
              <a:rPr lang="en-US" dirty="0" smtClean="0"/>
              <a:t> (by abdomen but fibroid is removed from the vagina )</a:t>
            </a:r>
          </a:p>
          <a:p>
            <a:pPr marL="0" indent="0" algn="ctr">
              <a:buNone/>
            </a:pPr>
            <a:r>
              <a:rPr lang="en-US" dirty="0" smtClean="0"/>
              <a:t>Advantages for </a:t>
            </a:r>
            <a:r>
              <a:rPr lang="en-US" dirty="0" err="1" smtClean="0"/>
              <a:t>laprascopic</a:t>
            </a:r>
            <a:r>
              <a:rPr lang="en-US" dirty="0" smtClean="0"/>
              <a:t> myomectomy ?</a:t>
            </a:r>
          </a:p>
          <a:p>
            <a:pPr marL="0" indent="0" algn="ctr">
              <a:buNone/>
            </a:pPr>
            <a:r>
              <a:rPr lang="en-US" dirty="0" smtClean="0"/>
              <a:t>-less bleed less hospital stay less morbidity cosmetic scar but need advance experience </a:t>
            </a:r>
          </a:p>
        </p:txBody>
      </p:sp>
    </p:spTree>
    <p:extLst>
      <p:ext uri="{BB962C8B-B14F-4D97-AF65-F5344CB8AC3E}">
        <p14:creationId xmlns:p14="http://schemas.microsoft.com/office/powerpoint/2010/main" val="617076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1898" y="-643812"/>
            <a:ext cx="7339275" cy="4085304"/>
          </a:xfrm>
        </p:spPr>
        <p:txBody>
          <a:bodyPr>
            <a:normAutofit/>
          </a:bodyPr>
          <a:lstStyle/>
          <a:p>
            <a:r>
              <a:rPr lang="en-US" dirty="0" smtClean="0">
                <a:solidFill>
                  <a:schemeClr val="accent6">
                    <a:lumMod val="40000"/>
                    <a:lumOff val="60000"/>
                  </a:schemeClr>
                </a:solidFill>
              </a:rPr>
              <a:t>Okay lets test your knowledge with 4 questions </a:t>
            </a:r>
            <a:endParaRPr lang="en-US" dirty="0">
              <a:solidFill>
                <a:schemeClr val="accent6">
                  <a:lumMod val="40000"/>
                  <a:lumOff val="60000"/>
                </a:schemeClr>
              </a:solidFill>
            </a:endParaRP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t="35911" b="37762"/>
          <a:stretch/>
        </p:blipFill>
        <p:spPr>
          <a:xfrm>
            <a:off x="6568751" y="3060441"/>
            <a:ext cx="5484845" cy="334035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884" t="35766" r="884" b="38338"/>
          <a:stretch/>
        </p:blipFill>
        <p:spPr>
          <a:xfrm>
            <a:off x="676816" y="2995128"/>
            <a:ext cx="5546702" cy="338701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204334769"/>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36014" b="38184"/>
          <a:stretch/>
        </p:blipFill>
        <p:spPr>
          <a:xfrm>
            <a:off x="505482" y="2467946"/>
            <a:ext cx="5319986" cy="292981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5" name="Content Placeholder 5"/>
          <p:cNvPicPr>
            <a:picLocks noChangeAspect="1"/>
          </p:cNvPicPr>
          <p:nvPr/>
        </p:nvPicPr>
        <p:blipFill rotWithShape="1">
          <a:blip r:embed="rId3" cstate="print">
            <a:extLst>
              <a:ext uri="{28A0092B-C50C-407E-A947-70E740481C1C}">
                <a14:useLocalDpi xmlns:a14="http://schemas.microsoft.com/office/drawing/2010/main" val="0"/>
              </a:ext>
            </a:extLst>
          </a:blip>
          <a:srcRect t="36000" b="37800"/>
          <a:stretch/>
        </p:blipFill>
        <p:spPr>
          <a:xfrm>
            <a:off x="6299774" y="2435290"/>
            <a:ext cx="5279515" cy="299512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70803858"/>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lumMod val="40000"/>
                    <a:lumOff val="60000"/>
                  </a:schemeClr>
                </a:solidFill>
              </a:rPr>
              <a:t>Answers </a:t>
            </a:r>
            <a:endParaRPr lang="en-US" dirty="0">
              <a:solidFill>
                <a:schemeClr val="accent6">
                  <a:lumMod val="40000"/>
                  <a:lumOff val="60000"/>
                </a:schemeClr>
              </a:solidFill>
            </a:endParaRPr>
          </a:p>
        </p:txBody>
      </p:sp>
      <p:sp>
        <p:nvSpPr>
          <p:cNvPr id="3" name="Content Placeholder 2"/>
          <p:cNvSpPr>
            <a:spLocks noGrp="1"/>
          </p:cNvSpPr>
          <p:nvPr>
            <p:ph idx="1"/>
          </p:nvPr>
        </p:nvSpPr>
        <p:spPr/>
        <p:txBody>
          <a:bodyPr>
            <a:normAutofit lnSpcReduction="10000"/>
          </a:bodyPr>
          <a:lstStyle/>
          <a:p>
            <a:pPr algn="ctr"/>
            <a:r>
              <a:rPr lang="en-US" dirty="0" smtClean="0"/>
              <a:t>Question 1 </a:t>
            </a:r>
          </a:p>
          <a:p>
            <a:pPr marL="0" indent="0" algn="ctr">
              <a:buNone/>
            </a:pPr>
            <a:r>
              <a:rPr lang="en-US" dirty="0" smtClean="0"/>
              <a:t>you can do hysterectomy or myomectomy but in this case she is unfit for surgery (multi previous surgeries (adhesion )</a:t>
            </a:r>
          </a:p>
          <a:p>
            <a:pPr marL="0" indent="0" algn="ctr">
              <a:buNone/>
            </a:pPr>
            <a:r>
              <a:rPr lang="en-US" dirty="0" smtClean="0"/>
              <a:t>So the most appropriate is medical therapy (</a:t>
            </a:r>
            <a:r>
              <a:rPr lang="en-US" dirty="0" err="1" smtClean="0"/>
              <a:t>Ulpristal</a:t>
            </a:r>
            <a:r>
              <a:rPr lang="en-US" dirty="0" smtClean="0"/>
              <a:t> acetate )</a:t>
            </a:r>
          </a:p>
          <a:p>
            <a:pPr marL="0" indent="0" algn="ctr">
              <a:buNone/>
            </a:pPr>
            <a:endParaRPr lang="en-US" dirty="0"/>
          </a:p>
          <a:p>
            <a:pPr algn="ctr"/>
            <a:r>
              <a:rPr lang="en-US" dirty="0" smtClean="0"/>
              <a:t>Question 2 transvaginal US </a:t>
            </a:r>
          </a:p>
          <a:p>
            <a:pPr algn="ctr"/>
            <a:r>
              <a:rPr lang="en-US" dirty="0" smtClean="0"/>
              <a:t>Question 3 hysterectomy </a:t>
            </a:r>
          </a:p>
          <a:p>
            <a:pPr algn="ctr"/>
            <a:r>
              <a:rPr lang="en-US" dirty="0" smtClean="0"/>
              <a:t>Question 4 endometrial </a:t>
            </a:r>
            <a:r>
              <a:rPr lang="en-US" dirty="0" err="1" smtClean="0"/>
              <a:t>biobsy</a:t>
            </a:r>
            <a:r>
              <a:rPr lang="en-US" dirty="0" smtClean="0"/>
              <a:t> </a:t>
            </a:r>
            <a:endParaRPr lang="en-US" dirty="0"/>
          </a:p>
        </p:txBody>
      </p:sp>
    </p:spTree>
    <p:extLst>
      <p:ext uri="{BB962C8B-B14F-4D97-AF65-F5344CB8AC3E}">
        <p14:creationId xmlns:p14="http://schemas.microsoft.com/office/powerpoint/2010/main" val="411789876"/>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3A8F226-D2B8-F64E-8B46-60B7DDB45CD0}"/>
              </a:ext>
            </a:extLst>
          </p:cNvPr>
          <p:cNvSpPr>
            <a:spLocks noGrp="1"/>
          </p:cNvSpPr>
          <p:nvPr>
            <p:ph type="ctrTitle"/>
          </p:nvPr>
        </p:nvSpPr>
        <p:spPr/>
        <p:txBody>
          <a:bodyPr/>
          <a:lstStyle/>
          <a:p>
            <a:r>
              <a:rPr lang="af-ZA" dirty="0" smtClean="0"/>
              <a:t>Endometriosis &amp; adenomyosis </a:t>
            </a:r>
            <a:endParaRPr lang="en-US" dirty="0"/>
          </a:p>
        </p:txBody>
      </p:sp>
      <p:sp>
        <p:nvSpPr>
          <p:cNvPr id="3" name="Subtitle 2">
            <a:extLst>
              <a:ext uri="{FF2B5EF4-FFF2-40B4-BE49-F238E27FC236}">
                <a16:creationId xmlns="" xmlns:a16="http://schemas.microsoft.com/office/drawing/2014/main" id="{2249231E-2100-DC48-9CDE-AD7FF9FF9E98}"/>
              </a:ext>
            </a:extLst>
          </p:cNvPr>
          <p:cNvSpPr>
            <a:spLocks noGrp="1"/>
          </p:cNvSpPr>
          <p:nvPr>
            <p:ph type="subTitle" idx="1"/>
          </p:nvPr>
        </p:nvSpPr>
        <p:spPr/>
        <p:txBody>
          <a:bodyPr/>
          <a:lstStyle/>
          <a:p>
            <a:r>
              <a:rPr lang="af-ZA" dirty="0" smtClean="0"/>
              <a:t>Dr.mohammad khader </a:t>
            </a:r>
            <a:endParaRPr lang="en-US" dirty="0"/>
          </a:p>
        </p:txBody>
      </p:sp>
    </p:spTree>
    <p:extLst>
      <p:ext uri="{BB962C8B-B14F-4D97-AF65-F5344CB8AC3E}">
        <p14:creationId xmlns:p14="http://schemas.microsoft.com/office/powerpoint/2010/main" val="3597714618"/>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8BF8D2B7-1716-4C67-B76A-3AC7C7F18C6F}"/>
              </a:ext>
            </a:extLst>
          </p:cNvPr>
          <p:cNvSpPr txBox="1"/>
          <p:nvPr/>
        </p:nvSpPr>
        <p:spPr>
          <a:xfrm>
            <a:off x="3689230" y="4091796"/>
            <a:ext cx="4899803" cy="20928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v"/>
            </a:pPr>
            <a:r>
              <a:rPr lang="en-US" sz="2000" b="1" dirty="0">
                <a:solidFill>
                  <a:schemeClr val="accent5">
                    <a:lumMod val="40000"/>
                    <a:lumOff val="60000"/>
                  </a:schemeClr>
                </a:solidFill>
                <a:latin typeface="Comic Sans MS"/>
                <a:cs typeface="Calibri"/>
              </a:rPr>
              <a:t>Key points in this Hx:</a:t>
            </a:r>
          </a:p>
          <a:p>
            <a:r>
              <a:rPr lang="en-US" dirty="0">
                <a:latin typeface="Comic Sans MS"/>
                <a:cs typeface="Calibri"/>
              </a:rPr>
              <a:t>33 years old, infertility, Dysmenorrhea</a:t>
            </a:r>
          </a:p>
          <a:p>
            <a:endParaRPr lang="en-US" dirty="0">
              <a:solidFill>
                <a:srgbClr val="000000"/>
              </a:solidFill>
              <a:latin typeface="Comic Sans MS"/>
              <a:cs typeface="Calibri"/>
            </a:endParaRPr>
          </a:p>
          <a:p>
            <a:pPr marL="285750" indent="-285750">
              <a:buFont typeface="Wingdings"/>
              <a:buChar char="v"/>
            </a:pPr>
            <a:r>
              <a:rPr lang="en-US" sz="2000" b="1" dirty="0">
                <a:solidFill>
                  <a:schemeClr val="accent5">
                    <a:lumMod val="40000"/>
                    <a:lumOff val="60000"/>
                  </a:schemeClr>
                </a:solidFill>
                <a:latin typeface="Comic Sans MS"/>
                <a:cs typeface="Calibri"/>
              </a:rPr>
              <a:t>DDx:</a:t>
            </a:r>
          </a:p>
          <a:p>
            <a:r>
              <a:rPr lang="en-US" dirty="0">
                <a:latin typeface="Comic Sans MS"/>
                <a:cs typeface="Calibri"/>
              </a:rPr>
              <a:t>Endometriosis , PID</a:t>
            </a:r>
          </a:p>
          <a:p>
            <a:endParaRPr lang="en-US" dirty="0">
              <a:cs typeface="Calibri"/>
            </a:endParaRPr>
          </a:p>
          <a:p>
            <a:endParaRPr lang="en-US" dirty="0">
              <a:cs typeface="Calibri"/>
            </a:endParaRPr>
          </a:p>
        </p:txBody>
      </p:sp>
      <p:sp>
        <p:nvSpPr>
          <p:cNvPr id="5" name="Rounded Rectangle 4"/>
          <p:cNvSpPr/>
          <p:nvPr/>
        </p:nvSpPr>
        <p:spPr>
          <a:xfrm>
            <a:off x="1692322" y="888154"/>
            <a:ext cx="8366078" cy="2546253"/>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af-ZA" dirty="0" smtClean="0"/>
              <a:t>Case 1 </a:t>
            </a:r>
          </a:p>
          <a:p>
            <a:pPr algn="ctr"/>
            <a:r>
              <a:rPr lang="af-ZA" dirty="0" smtClean="0"/>
              <a:t>33 year old lady P0 presented to the clinic complianing from cyclical pain </a:t>
            </a:r>
          </a:p>
          <a:p>
            <a:pPr algn="ctr"/>
            <a:r>
              <a:rPr lang="af-ZA" dirty="0" smtClean="0"/>
              <a:t>What is your DDX?</a:t>
            </a:r>
            <a:endParaRPr lang="en-US" dirty="0"/>
          </a:p>
        </p:txBody>
      </p:sp>
    </p:spTree>
    <p:extLst>
      <p:ext uri="{BB962C8B-B14F-4D97-AF65-F5344CB8AC3E}">
        <p14:creationId xmlns:p14="http://schemas.microsoft.com/office/powerpoint/2010/main" val="960172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anim calcmode="lin" valueType="num">
                                      <p:cBhvr>
                                        <p:cTn id="1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1000"/>
                                        <p:tgtEl>
                                          <p:spTgt spid="3">
                                            <p:txEl>
                                              <p:pRg st="4" end="4"/>
                                            </p:txEl>
                                          </p:spTgt>
                                        </p:tgtEl>
                                      </p:cBhvr>
                                    </p:animEffect>
                                    <p:anim calcmode="lin" valueType="num">
                                      <p:cBhvr>
                                        <p:cTn id="2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D4F71DE-0901-9C4E-B690-FA76EB7E81AB}"/>
              </a:ext>
            </a:extLst>
          </p:cNvPr>
          <p:cNvSpPr>
            <a:spLocks noGrp="1"/>
          </p:cNvSpPr>
          <p:nvPr>
            <p:ph type="title"/>
          </p:nvPr>
        </p:nvSpPr>
        <p:spPr/>
        <p:txBody>
          <a:bodyPr/>
          <a:lstStyle/>
          <a:p>
            <a:r>
              <a:rPr lang="af-ZA" dirty="0" smtClean="0"/>
              <a:t>What are the important points in the history ?</a:t>
            </a:r>
            <a:endParaRPr lang="en-US" dirty="0"/>
          </a:p>
        </p:txBody>
      </p:sp>
      <p:pic>
        <p:nvPicPr>
          <p:cNvPr id="4" name="Picture 4">
            <a:extLst>
              <a:ext uri="{FF2B5EF4-FFF2-40B4-BE49-F238E27FC236}">
                <a16:creationId xmlns="" xmlns:a16="http://schemas.microsoft.com/office/drawing/2014/main" id="{4EA6C84D-04EF-FA4E-8C3F-66D441407095}"/>
              </a:ext>
            </a:extLst>
          </p:cNvPr>
          <p:cNvPicPr>
            <a:picLocks noGrp="1" noChangeAspect="1"/>
          </p:cNvPicPr>
          <p:nvPr>
            <p:ph idx="1"/>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552131" y="2347415"/>
            <a:ext cx="6564573" cy="41966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3568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7B2A77D-8A9D-0743-BB51-B45C8933CE44}"/>
              </a:ext>
            </a:extLst>
          </p:cNvPr>
          <p:cNvSpPr>
            <a:spLocks noGrp="1"/>
          </p:cNvSpPr>
          <p:nvPr>
            <p:ph type="title"/>
          </p:nvPr>
        </p:nvSpPr>
        <p:spPr>
          <a:xfrm>
            <a:off x="952982" y="117123"/>
            <a:ext cx="10353761" cy="1326321"/>
          </a:xfrm>
        </p:spPr>
        <p:txBody>
          <a:bodyPr/>
          <a:lstStyle/>
          <a:p>
            <a:r>
              <a:rPr lang="en-US" dirty="0" smtClean="0"/>
              <a:t>What are the important points in the examination ?</a:t>
            </a:r>
            <a:endParaRPr lang="en-US" dirty="0"/>
          </a:p>
        </p:txBody>
      </p:sp>
      <p:pic>
        <p:nvPicPr>
          <p:cNvPr id="4" name="Picture 4">
            <a:extLst>
              <a:ext uri="{FF2B5EF4-FFF2-40B4-BE49-F238E27FC236}">
                <a16:creationId xmlns="" xmlns:a16="http://schemas.microsoft.com/office/drawing/2014/main" id="{A1F6C85D-0AEA-5948-9E1E-896050058C88}"/>
              </a:ext>
            </a:extLst>
          </p:cNvPr>
          <p:cNvPicPr>
            <a:picLocks noGrp="1" noChangeAspect="1"/>
          </p:cNvPicPr>
          <p:nvPr>
            <p:ph idx="1"/>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t="18706" b="18010"/>
          <a:stretch/>
        </p:blipFill>
        <p:spPr>
          <a:xfrm>
            <a:off x="0" y="2442668"/>
            <a:ext cx="12066203" cy="4339988"/>
          </a:xfrm>
        </p:spPr>
      </p:pic>
      <p:sp>
        <p:nvSpPr>
          <p:cNvPr id="3" name="Arrow: Right 2">
            <a:extLst>
              <a:ext uri="{FF2B5EF4-FFF2-40B4-BE49-F238E27FC236}">
                <a16:creationId xmlns="" xmlns:a16="http://schemas.microsoft.com/office/drawing/2014/main" id="{29B42DD7-56C8-45CE-A6B7-C575D1C93C20}"/>
              </a:ext>
            </a:extLst>
          </p:cNvPr>
          <p:cNvSpPr/>
          <p:nvPr/>
        </p:nvSpPr>
        <p:spPr>
          <a:xfrm>
            <a:off x="4673885" y="2874764"/>
            <a:ext cx="978408" cy="484632"/>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 xmlns:a16="http://schemas.microsoft.com/office/drawing/2014/main" id="{2D2883CE-2742-4E44-A61B-69A5B302F250}"/>
              </a:ext>
            </a:extLst>
          </p:cNvPr>
          <p:cNvSpPr txBox="1"/>
          <p:nvPr/>
        </p:nvSpPr>
        <p:spPr>
          <a:xfrm>
            <a:off x="5816910" y="2968186"/>
            <a:ext cx="347644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omic Sans MS"/>
                <a:cs typeface="Calibri"/>
              </a:rPr>
              <a:t>Look for Tenderness, Masses</a:t>
            </a:r>
          </a:p>
        </p:txBody>
      </p:sp>
      <p:sp>
        <p:nvSpPr>
          <p:cNvPr id="6" name="Arrow: Right 5">
            <a:extLst>
              <a:ext uri="{FF2B5EF4-FFF2-40B4-BE49-F238E27FC236}">
                <a16:creationId xmlns="" xmlns:a16="http://schemas.microsoft.com/office/drawing/2014/main" id="{2C8D6D7C-9EFF-4642-8838-29C6A46F5279}"/>
              </a:ext>
            </a:extLst>
          </p:cNvPr>
          <p:cNvSpPr/>
          <p:nvPr/>
        </p:nvSpPr>
        <p:spPr>
          <a:xfrm>
            <a:off x="3974233" y="3517272"/>
            <a:ext cx="978408" cy="484632"/>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 xmlns:a16="http://schemas.microsoft.com/office/drawing/2014/main" id="{AA8AA91F-3300-440B-94CF-D21F8E6628B1}"/>
              </a:ext>
            </a:extLst>
          </p:cNvPr>
          <p:cNvSpPr/>
          <p:nvPr/>
        </p:nvSpPr>
        <p:spPr>
          <a:xfrm>
            <a:off x="4267743" y="4917271"/>
            <a:ext cx="978408" cy="484632"/>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 xmlns:a16="http://schemas.microsoft.com/office/drawing/2014/main" id="{B3B57CE7-3382-4951-A639-585BE00E18F9}"/>
              </a:ext>
            </a:extLst>
          </p:cNvPr>
          <p:cNvSpPr/>
          <p:nvPr/>
        </p:nvSpPr>
        <p:spPr>
          <a:xfrm>
            <a:off x="2885629" y="4167834"/>
            <a:ext cx="978408" cy="484632"/>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 xmlns:a16="http://schemas.microsoft.com/office/drawing/2014/main" id="{2E695860-CC82-4323-AA71-DEE4F3E9227F}"/>
              </a:ext>
            </a:extLst>
          </p:cNvPr>
          <p:cNvSpPr txBox="1"/>
          <p:nvPr/>
        </p:nvSpPr>
        <p:spPr>
          <a:xfrm>
            <a:off x="4048775" y="4259200"/>
            <a:ext cx="764587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omic Sans MS"/>
                <a:cs typeface="Calibri"/>
              </a:rPr>
              <a:t>Inspect vagina and cervix (Discharge—PID ,  Spots--- endometriosis)</a:t>
            </a:r>
          </a:p>
        </p:txBody>
      </p:sp>
      <p:sp>
        <p:nvSpPr>
          <p:cNvPr id="10" name="TextBox 9">
            <a:extLst>
              <a:ext uri="{FF2B5EF4-FFF2-40B4-BE49-F238E27FC236}">
                <a16:creationId xmlns="" xmlns:a16="http://schemas.microsoft.com/office/drawing/2014/main" id="{478E7692-962F-43E1-85F3-30F30210A09D}"/>
              </a:ext>
            </a:extLst>
          </p:cNvPr>
          <p:cNvSpPr txBox="1"/>
          <p:nvPr/>
        </p:nvSpPr>
        <p:spPr>
          <a:xfrm>
            <a:off x="5136584" y="3606826"/>
            <a:ext cx="735832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omic Sans MS"/>
                <a:cs typeface="Calibri"/>
              </a:rPr>
              <a:t>Look for spots on vulva or anal orifice (in severe endometriosis)</a:t>
            </a:r>
          </a:p>
        </p:txBody>
      </p:sp>
      <p:sp>
        <p:nvSpPr>
          <p:cNvPr id="11" name="TextBox 10">
            <a:extLst>
              <a:ext uri="{FF2B5EF4-FFF2-40B4-BE49-F238E27FC236}">
                <a16:creationId xmlns="" xmlns:a16="http://schemas.microsoft.com/office/drawing/2014/main" id="{E604CD60-311D-4F5B-BE09-091D056CA803}"/>
              </a:ext>
            </a:extLst>
          </p:cNvPr>
          <p:cNvSpPr txBox="1"/>
          <p:nvPr/>
        </p:nvSpPr>
        <p:spPr>
          <a:xfrm>
            <a:off x="5362395" y="4944285"/>
            <a:ext cx="6538819"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omic Sans MS"/>
                <a:cs typeface="Calibri"/>
              </a:rPr>
              <a:t>Look for:</a:t>
            </a:r>
          </a:p>
          <a:p>
            <a:r>
              <a:rPr lang="en-US" dirty="0">
                <a:latin typeface="Comic Sans MS"/>
                <a:cs typeface="Calibri"/>
              </a:rPr>
              <a:t>1. Adnexal mass -- Endometrioma</a:t>
            </a:r>
          </a:p>
          <a:p>
            <a:r>
              <a:rPr lang="en-US" dirty="0">
                <a:latin typeface="Comic Sans MS"/>
                <a:cs typeface="Calibri"/>
              </a:rPr>
              <a:t>2. Pouch of Douglas nodularity/hardening -- Endometriosis</a:t>
            </a:r>
          </a:p>
          <a:p>
            <a:r>
              <a:rPr lang="en-US" dirty="0">
                <a:latin typeface="Comic Sans MS"/>
                <a:cs typeface="Calibri"/>
              </a:rPr>
              <a:t>3.Bilateral adnexal motion tenderness – PID</a:t>
            </a:r>
          </a:p>
          <a:p>
            <a:r>
              <a:rPr lang="en-US" dirty="0">
                <a:latin typeface="Comic Sans MS"/>
                <a:cs typeface="Calibri"/>
              </a:rPr>
              <a:t>* if unilateral (Look for ectopic pregnancy)</a:t>
            </a:r>
          </a:p>
          <a:p>
            <a:r>
              <a:rPr lang="en-US" dirty="0">
                <a:latin typeface="Comic Sans MS"/>
                <a:cs typeface="Calibri"/>
              </a:rPr>
              <a:t>4. Fixed retroverted uterus</a:t>
            </a:r>
          </a:p>
        </p:txBody>
      </p:sp>
    </p:spTree>
    <p:extLst>
      <p:ext uri="{BB962C8B-B14F-4D97-AF65-F5344CB8AC3E}">
        <p14:creationId xmlns:p14="http://schemas.microsoft.com/office/powerpoint/2010/main" val="3975508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0" end="0"/>
                                            </p:txEl>
                                          </p:spTgt>
                                        </p:tgtEl>
                                        <p:attrNameLst>
                                          <p:attrName>style.visibility</p:attrName>
                                        </p:attrNameLst>
                                      </p:cBhvr>
                                      <p:to>
                                        <p:strVal val="visible"/>
                                      </p:to>
                                    </p:set>
                                    <p:animEffect transition="in" filter="fade">
                                      <p:cBhvr>
                                        <p:cTn id="28" dur="1000"/>
                                        <p:tgtEl>
                                          <p:spTgt spid="9">
                                            <p:txEl>
                                              <p:pRg st="0" end="0"/>
                                            </p:txEl>
                                          </p:spTgt>
                                        </p:tgtEl>
                                      </p:cBhvr>
                                    </p:animEffect>
                                    <p:anim calcmode="lin" valueType="num">
                                      <p:cBhvr>
                                        <p:cTn id="29"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E102CAE-72EF-854B-AB59-22B172CAFC66}"/>
              </a:ext>
            </a:extLst>
          </p:cNvPr>
          <p:cNvSpPr>
            <a:spLocks noGrp="1"/>
          </p:cNvSpPr>
          <p:nvPr>
            <p:ph type="title"/>
          </p:nvPr>
        </p:nvSpPr>
        <p:spPr>
          <a:xfrm>
            <a:off x="982034" y="529761"/>
            <a:ext cx="10353761" cy="1326321"/>
          </a:xfrm>
        </p:spPr>
        <p:txBody>
          <a:bodyPr/>
          <a:lstStyle/>
          <a:p>
            <a:r>
              <a:rPr lang="en-US" dirty="0" smtClean="0"/>
              <a:t>What are the simple and invasive investigations that will help you?</a:t>
            </a:r>
            <a:endParaRPr lang="en-US" dirty="0"/>
          </a:p>
        </p:txBody>
      </p:sp>
      <p:sp>
        <p:nvSpPr>
          <p:cNvPr id="8" name="TextBox 7">
            <a:extLst>
              <a:ext uri="{FF2B5EF4-FFF2-40B4-BE49-F238E27FC236}">
                <a16:creationId xmlns="" xmlns:a16="http://schemas.microsoft.com/office/drawing/2014/main" id="{9BED6D8B-2A36-43F9-8E74-3950F87633DC}"/>
              </a:ext>
            </a:extLst>
          </p:cNvPr>
          <p:cNvSpPr txBox="1"/>
          <p:nvPr/>
        </p:nvSpPr>
        <p:spPr>
          <a:xfrm>
            <a:off x="1650065" y="2278113"/>
            <a:ext cx="8062822"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ctr">
              <a:buFont typeface="Wingdings"/>
              <a:buChar char="Ø"/>
            </a:pPr>
            <a:r>
              <a:rPr lang="en-US" b="1" dirty="0">
                <a:latin typeface="Comic Sans MS"/>
                <a:cs typeface="Calibri"/>
              </a:rPr>
              <a:t>Simple Investigations (can be done in the clinic</a:t>
            </a:r>
            <a:r>
              <a:rPr lang="en-US" b="1" dirty="0" smtClean="0">
                <a:latin typeface="Comic Sans MS"/>
                <a:cs typeface="Calibri"/>
              </a:rPr>
              <a:t>):</a:t>
            </a:r>
          </a:p>
          <a:p>
            <a:pPr marL="285750" indent="-285750" algn="ctr">
              <a:buFont typeface="Wingdings"/>
              <a:buChar char="Ø"/>
            </a:pPr>
            <a:endParaRPr lang="en-US" b="1" dirty="0">
              <a:latin typeface="Comic Sans MS"/>
              <a:cs typeface="Calibri"/>
            </a:endParaRPr>
          </a:p>
          <a:p>
            <a:pPr algn="ctr"/>
            <a:r>
              <a:rPr lang="en-US" b="1" dirty="0" smtClean="0">
                <a:latin typeface="Comic Sans MS"/>
                <a:cs typeface="Calibri"/>
              </a:rPr>
              <a:t>Ultrasound &gt;&gt;</a:t>
            </a:r>
            <a:r>
              <a:rPr lang="en-US" dirty="0">
                <a:latin typeface="Comic Sans MS"/>
                <a:cs typeface="Calibri"/>
              </a:rPr>
              <a:t>Look for masses and uterine size</a:t>
            </a:r>
          </a:p>
          <a:p>
            <a:pPr marL="285750" indent="-285750" algn="ctr">
              <a:buFont typeface="Wingdings"/>
              <a:buChar char="§"/>
            </a:pPr>
            <a:r>
              <a:rPr lang="en-US" b="1" dirty="0">
                <a:latin typeface="Comic Sans MS"/>
                <a:cs typeface="Calibri"/>
              </a:rPr>
              <a:t>Typical finding of </a:t>
            </a:r>
            <a:r>
              <a:rPr lang="en-US" b="1" dirty="0" err="1">
                <a:latin typeface="Comic Sans MS"/>
                <a:cs typeface="Calibri"/>
              </a:rPr>
              <a:t>endometrioma:</a:t>
            </a:r>
            <a:r>
              <a:rPr lang="en-US" dirty="0" err="1">
                <a:latin typeface="Comic Sans MS"/>
                <a:cs typeface="Calibri"/>
              </a:rPr>
              <a:t>Homogenous</a:t>
            </a:r>
            <a:r>
              <a:rPr lang="en-US" dirty="0">
                <a:latin typeface="Comic Sans MS"/>
                <a:cs typeface="Calibri"/>
              </a:rPr>
              <a:t>, ground glass </a:t>
            </a:r>
            <a:r>
              <a:rPr lang="en-US" dirty="0" err="1">
                <a:latin typeface="Comic Sans MS"/>
                <a:cs typeface="Calibri"/>
              </a:rPr>
              <a:t>apperance</a:t>
            </a:r>
            <a:r>
              <a:rPr lang="en-US" dirty="0">
                <a:latin typeface="Comic Sans MS"/>
                <a:cs typeface="Calibri"/>
              </a:rPr>
              <a:t> in some areas</a:t>
            </a:r>
            <a:endParaRPr lang="en-US" dirty="0">
              <a:cs typeface="Calibri" panose="020F0502020204030204"/>
            </a:endParaRPr>
          </a:p>
          <a:p>
            <a:pPr marL="285750" indent="-285750" algn="ctr">
              <a:buFont typeface="Wingdings"/>
              <a:buChar char="Ø"/>
            </a:pPr>
            <a:endParaRPr lang="en-US" b="1" dirty="0" smtClean="0">
              <a:latin typeface="Comic Sans MS"/>
              <a:cs typeface="Calibri"/>
            </a:endParaRPr>
          </a:p>
          <a:p>
            <a:pPr algn="ctr"/>
            <a:endParaRPr lang="en-US" b="1" dirty="0">
              <a:latin typeface="Comic Sans MS"/>
              <a:cs typeface="Calibri"/>
            </a:endParaRPr>
          </a:p>
          <a:p>
            <a:pPr algn="ctr"/>
            <a:r>
              <a:rPr lang="en-US" b="1" dirty="0" smtClean="0">
                <a:latin typeface="Comic Sans MS"/>
                <a:cs typeface="Calibri"/>
              </a:rPr>
              <a:t>Vaginal swab &gt;&gt;</a:t>
            </a:r>
            <a:r>
              <a:rPr lang="en-US" dirty="0">
                <a:latin typeface="Comic Sans MS"/>
                <a:cs typeface="Calibri"/>
              </a:rPr>
              <a:t>For </a:t>
            </a:r>
            <a:r>
              <a:rPr lang="en-US" dirty="0" smtClean="0">
                <a:latin typeface="Comic Sans MS"/>
                <a:cs typeface="Calibri"/>
              </a:rPr>
              <a:t>PID</a:t>
            </a:r>
          </a:p>
          <a:p>
            <a:pPr marL="285750" indent="-285750" algn="ctr">
              <a:buFont typeface="Wingdings"/>
              <a:buChar char="Ø"/>
            </a:pPr>
            <a:endParaRPr lang="en-US" dirty="0" smtClean="0">
              <a:latin typeface="Comic Sans MS"/>
              <a:cs typeface="Calibri"/>
            </a:endParaRPr>
          </a:p>
          <a:p>
            <a:pPr marL="285750" indent="-285750" algn="ctr">
              <a:buFont typeface="Wingdings"/>
              <a:buChar char="Ø"/>
            </a:pPr>
            <a:endParaRPr lang="en-US" dirty="0">
              <a:latin typeface="Comic Sans MS"/>
              <a:cs typeface="Calibri"/>
            </a:endParaRPr>
          </a:p>
          <a:p>
            <a:pPr marL="285750" indent="-285750" algn="ctr">
              <a:buFont typeface="Wingdings"/>
              <a:buChar char="Ø"/>
            </a:pPr>
            <a:r>
              <a:rPr lang="en-US" b="1" dirty="0">
                <a:latin typeface="Comic Sans MS"/>
                <a:cs typeface="Calibri"/>
              </a:rPr>
              <a:t>Invasive Investigation:</a:t>
            </a:r>
          </a:p>
          <a:p>
            <a:pPr algn="ctr"/>
            <a:r>
              <a:rPr lang="en-US" dirty="0" err="1">
                <a:latin typeface="Comic Sans MS"/>
                <a:cs typeface="Calibri"/>
              </a:rPr>
              <a:t>Laproscopy</a:t>
            </a:r>
            <a:r>
              <a:rPr lang="en-US" dirty="0">
                <a:latin typeface="Comic Sans MS"/>
                <a:cs typeface="Calibri"/>
              </a:rPr>
              <a:t> (for DX &amp; </a:t>
            </a:r>
            <a:r>
              <a:rPr lang="en-US" dirty="0" err="1">
                <a:latin typeface="Comic Sans MS"/>
                <a:cs typeface="Calibri"/>
              </a:rPr>
              <a:t>Tx</a:t>
            </a:r>
            <a:r>
              <a:rPr lang="en-US" dirty="0">
                <a:latin typeface="Comic Sans MS"/>
                <a:cs typeface="Calibri"/>
              </a:rPr>
              <a:t>)   **Gold Standard for Endometriosis </a:t>
            </a:r>
            <a:r>
              <a:rPr lang="en-US" dirty="0" err="1">
                <a:latin typeface="Comic Sans MS"/>
                <a:cs typeface="Calibri"/>
              </a:rPr>
              <a:t>Dx</a:t>
            </a:r>
            <a:r>
              <a:rPr lang="en-US" dirty="0">
                <a:latin typeface="Comic Sans MS"/>
                <a:cs typeface="Calibri"/>
              </a:rPr>
              <a:t>**</a:t>
            </a:r>
            <a:endParaRPr lang="en-US" dirty="0"/>
          </a:p>
          <a:p>
            <a:pPr marL="342900" indent="-342900" algn="ctr">
              <a:buFont typeface="Arial"/>
              <a:buChar char="•"/>
            </a:pPr>
            <a:r>
              <a:rPr lang="en-US" dirty="0">
                <a:latin typeface="Comic Sans MS"/>
                <a:cs typeface="Calibri"/>
              </a:rPr>
              <a:t>We can see spots, chocolate cysts, adhesions </a:t>
            </a:r>
          </a:p>
          <a:p>
            <a:pPr algn="ctr"/>
            <a:endParaRPr lang="en-US" dirty="0">
              <a:latin typeface="Comic Sans MS"/>
              <a:cs typeface="Calibri"/>
            </a:endParaRPr>
          </a:p>
          <a:p>
            <a:pPr algn="ctr"/>
            <a:endParaRPr lang="en-US" b="1" dirty="0" smtClean="0">
              <a:latin typeface="Comic Sans MS"/>
              <a:cs typeface="Calibri"/>
            </a:endParaRPr>
          </a:p>
          <a:p>
            <a:pPr marL="285750" indent="-285750" algn="ctr">
              <a:buFont typeface="Wingdings"/>
              <a:buChar char="Ø"/>
            </a:pPr>
            <a:endParaRPr lang="en-US" b="1" dirty="0">
              <a:latin typeface="Comic Sans MS"/>
              <a:cs typeface="Calibri"/>
            </a:endParaRPr>
          </a:p>
          <a:p>
            <a:pPr marL="285750" indent="-285750" algn="ctr">
              <a:buFont typeface="Wingdings"/>
              <a:buChar char="Ø"/>
            </a:pPr>
            <a:endParaRPr lang="en-US" b="1" dirty="0">
              <a:latin typeface="Comic Sans MS"/>
              <a:cs typeface="Calibri"/>
            </a:endParaRPr>
          </a:p>
        </p:txBody>
      </p:sp>
    </p:spTree>
    <p:extLst>
      <p:ext uri="{BB962C8B-B14F-4D97-AF65-F5344CB8AC3E}">
        <p14:creationId xmlns:p14="http://schemas.microsoft.com/office/powerpoint/2010/main" val="1848121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1000"/>
                                        <p:tgtEl>
                                          <p:spTgt spid="8">
                                            <p:txEl>
                                              <p:pRg st="2" end="2"/>
                                            </p:txEl>
                                          </p:spTgt>
                                        </p:tgtEl>
                                      </p:cBhvr>
                                    </p:animEffect>
                                    <p:anim calcmode="lin" valueType="num">
                                      <p:cBhvr>
                                        <p:cTn id="13"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fade">
                                      <p:cBhvr>
                                        <p:cTn id="17" dur="1000"/>
                                        <p:tgtEl>
                                          <p:spTgt spid="8">
                                            <p:txEl>
                                              <p:pRg st="3" end="3"/>
                                            </p:txEl>
                                          </p:spTgt>
                                        </p:tgtEl>
                                      </p:cBhvr>
                                    </p:animEffect>
                                    <p:anim calcmode="lin" valueType="num">
                                      <p:cBhvr>
                                        <p:cTn id="18"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8">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xEl>
                                              <p:pRg st="6" end="6"/>
                                            </p:txEl>
                                          </p:spTgt>
                                        </p:tgtEl>
                                        <p:attrNameLst>
                                          <p:attrName>style.visibility</p:attrName>
                                        </p:attrNameLst>
                                      </p:cBhvr>
                                      <p:to>
                                        <p:strVal val="visible"/>
                                      </p:to>
                                    </p:set>
                                    <p:animEffect transition="in" filter="fade">
                                      <p:cBhvr>
                                        <p:cTn id="22" dur="1000"/>
                                        <p:tgtEl>
                                          <p:spTgt spid="8">
                                            <p:txEl>
                                              <p:pRg st="6" end="6"/>
                                            </p:txEl>
                                          </p:spTgt>
                                        </p:tgtEl>
                                      </p:cBhvr>
                                    </p:animEffect>
                                    <p:anim calcmode="lin" valueType="num">
                                      <p:cBhvr>
                                        <p:cTn id="23"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24" dur="1000" fill="hold"/>
                                        <p:tgtEl>
                                          <p:spTgt spid="8">
                                            <p:txEl>
                                              <p:pRg st="6" end="6"/>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xEl>
                                              <p:pRg st="9" end="9"/>
                                            </p:txEl>
                                          </p:spTgt>
                                        </p:tgtEl>
                                        <p:attrNameLst>
                                          <p:attrName>style.visibility</p:attrName>
                                        </p:attrNameLst>
                                      </p:cBhvr>
                                      <p:to>
                                        <p:strVal val="visible"/>
                                      </p:to>
                                    </p:set>
                                    <p:animEffect transition="in" filter="fade">
                                      <p:cBhvr>
                                        <p:cTn id="27" dur="1000"/>
                                        <p:tgtEl>
                                          <p:spTgt spid="8">
                                            <p:txEl>
                                              <p:pRg st="9" end="9"/>
                                            </p:txEl>
                                          </p:spTgt>
                                        </p:tgtEl>
                                      </p:cBhvr>
                                    </p:animEffect>
                                    <p:anim calcmode="lin" valueType="num">
                                      <p:cBhvr>
                                        <p:cTn id="28" dur="1000" fill="hold"/>
                                        <p:tgtEl>
                                          <p:spTgt spid="8">
                                            <p:txEl>
                                              <p:pRg st="9" end="9"/>
                                            </p:txEl>
                                          </p:spTgt>
                                        </p:tgtEl>
                                        <p:attrNameLst>
                                          <p:attrName>ppt_x</p:attrName>
                                        </p:attrNameLst>
                                      </p:cBhvr>
                                      <p:tavLst>
                                        <p:tav tm="0">
                                          <p:val>
                                            <p:strVal val="#ppt_x"/>
                                          </p:val>
                                        </p:tav>
                                        <p:tav tm="100000">
                                          <p:val>
                                            <p:strVal val="#ppt_x"/>
                                          </p:val>
                                        </p:tav>
                                      </p:tavLst>
                                    </p:anim>
                                    <p:anim calcmode="lin" valueType="num">
                                      <p:cBhvr>
                                        <p:cTn id="29" dur="1000" fill="hold"/>
                                        <p:tgtEl>
                                          <p:spTgt spid="8">
                                            <p:txEl>
                                              <p:pRg st="9" end="9"/>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8">
                                            <p:txEl>
                                              <p:pRg st="10" end="10"/>
                                            </p:txEl>
                                          </p:spTgt>
                                        </p:tgtEl>
                                        <p:attrNameLst>
                                          <p:attrName>style.visibility</p:attrName>
                                        </p:attrNameLst>
                                      </p:cBhvr>
                                      <p:to>
                                        <p:strVal val="visible"/>
                                      </p:to>
                                    </p:set>
                                    <p:animEffect transition="in" filter="fade">
                                      <p:cBhvr>
                                        <p:cTn id="32" dur="1000"/>
                                        <p:tgtEl>
                                          <p:spTgt spid="8">
                                            <p:txEl>
                                              <p:pRg st="10" end="10"/>
                                            </p:txEl>
                                          </p:spTgt>
                                        </p:tgtEl>
                                      </p:cBhvr>
                                    </p:animEffect>
                                    <p:anim calcmode="lin" valueType="num">
                                      <p:cBhvr>
                                        <p:cTn id="33" dur="1000" fill="hold"/>
                                        <p:tgtEl>
                                          <p:spTgt spid="8">
                                            <p:txEl>
                                              <p:pRg st="10" end="10"/>
                                            </p:txEl>
                                          </p:spTgt>
                                        </p:tgtEl>
                                        <p:attrNameLst>
                                          <p:attrName>ppt_x</p:attrName>
                                        </p:attrNameLst>
                                      </p:cBhvr>
                                      <p:tavLst>
                                        <p:tav tm="0">
                                          <p:val>
                                            <p:strVal val="#ppt_x"/>
                                          </p:val>
                                        </p:tav>
                                        <p:tav tm="100000">
                                          <p:val>
                                            <p:strVal val="#ppt_x"/>
                                          </p:val>
                                        </p:tav>
                                      </p:tavLst>
                                    </p:anim>
                                    <p:anim calcmode="lin" valueType="num">
                                      <p:cBhvr>
                                        <p:cTn id="34" dur="1000" fill="hold"/>
                                        <p:tgtEl>
                                          <p:spTgt spid="8">
                                            <p:txEl>
                                              <p:pRg st="10" end="10"/>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8">
                                            <p:txEl>
                                              <p:pRg st="11" end="11"/>
                                            </p:txEl>
                                          </p:spTgt>
                                        </p:tgtEl>
                                        <p:attrNameLst>
                                          <p:attrName>style.visibility</p:attrName>
                                        </p:attrNameLst>
                                      </p:cBhvr>
                                      <p:to>
                                        <p:strVal val="visible"/>
                                      </p:to>
                                    </p:set>
                                    <p:animEffect transition="in" filter="fade">
                                      <p:cBhvr>
                                        <p:cTn id="37" dur="1000"/>
                                        <p:tgtEl>
                                          <p:spTgt spid="8">
                                            <p:txEl>
                                              <p:pRg st="11" end="11"/>
                                            </p:txEl>
                                          </p:spTgt>
                                        </p:tgtEl>
                                      </p:cBhvr>
                                    </p:animEffect>
                                    <p:anim calcmode="lin" valueType="num">
                                      <p:cBhvr>
                                        <p:cTn id="38" dur="1000" fill="hold"/>
                                        <p:tgtEl>
                                          <p:spTgt spid="8">
                                            <p:txEl>
                                              <p:pRg st="11" end="11"/>
                                            </p:txEl>
                                          </p:spTgt>
                                        </p:tgtEl>
                                        <p:attrNameLst>
                                          <p:attrName>ppt_x</p:attrName>
                                        </p:attrNameLst>
                                      </p:cBhvr>
                                      <p:tavLst>
                                        <p:tav tm="0">
                                          <p:val>
                                            <p:strVal val="#ppt_x"/>
                                          </p:val>
                                        </p:tav>
                                        <p:tav tm="100000">
                                          <p:val>
                                            <p:strVal val="#ppt_x"/>
                                          </p:val>
                                        </p:tav>
                                      </p:tavLst>
                                    </p:anim>
                                    <p:anim calcmode="lin" valueType="num">
                                      <p:cBhvr>
                                        <p:cTn id="39" dur="1000" fill="hold"/>
                                        <p:tgtEl>
                                          <p:spTgt spid="8">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4">
                    <a:lumMod val="75000"/>
                  </a:schemeClr>
                </a:solidFill>
              </a:rPr>
              <a:t>What is your next step ?</a:t>
            </a:r>
            <a:endParaRPr lang="en-US" dirty="0">
              <a:solidFill>
                <a:schemeClr val="accent4">
                  <a:lumMod val="75000"/>
                </a:schemeClr>
              </a:solidFill>
            </a:endParaRPr>
          </a:p>
        </p:txBody>
      </p:sp>
      <p:sp>
        <p:nvSpPr>
          <p:cNvPr id="3" name="Content Placeholder 2"/>
          <p:cNvSpPr>
            <a:spLocks noGrp="1"/>
          </p:cNvSpPr>
          <p:nvPr>
            <p:ph idx="1"/>
          </p:nvPr>
        </p:nvSpPr>
        <p:spPr>
          <a:xfrm>
            <a:off x="558953" y="2191598"/>
            <a:ext cx="10353762" cy="3695136"/>
          </a:xfrm>
        </p:spPr>
        <p:txBody>
          <a:bodyPr>
            <a:normAutofit/>
          </a:bodyPr>
          <a:lstStyle/>
          <a:p>
            <a:pPr algn="ctr"/>
            <a:r>
              <a:rPr lang="en-US" sz="8000" dirty="0" smtClean="0"/>
              <a:t>Do US </a:t>
            </a:r>
            <a:endParaRPr lang="en-US" sz="8000" dirty="0"/>
          </a:p>
        </p:txBody>
      </p:sp>
    </p:spTree>
    <p:extLst>
      <p:ext uri="{BB962C8B-B14F-4D97-AF65-F5344CB8AC3E}">
        <p14:creationId xmlns:p14="http://schemas.microsoft.com/office/powerpoint/2010/main" val="2846097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 xmlns:a16="http://schemas.microsoft.com/office/drawing/2014/main" id="{A2BF2716-3881-3346-8FEE-7F6EB9F479A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5059" t="7517" r="7140"/>
          <a:stretch/>
        </p:blipFill>
        <p:spPr>
          <a:xfrm>
            <a:off x="3573195" y="1167617"/>
            <a:ext cx="8117058" cy="48133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a:extLst>
              <a:ext uri="{FF2B5EF4-FFF2-40B4-BE49-F238E27FC236}">
                <a16:creationId xmlns="" xmlns:a16="http://schemas.microsoft.com/office/drawing/2014/main" id="{C92F15DE-41C8-4E67-A464-85551CC97CC2}"/>
              </a:ext>
            </a:extLst>
          </p:cNvPr>
          <p:cNvSpPr txBox="1"/>
          <p:nvPr/>
        </p:nvSpPr>
        <p:spPr>
          <a:xfrm>
            <a:off x="-6649" y="2049312"/>
            <a:ext cx="221123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FF0000"/>
                </a:solidFill>
                <a:latin typeface="Comic Sans MS"/>
                <a:cs typeface="Calibri"/>
              </a:rPr>
              <a:t>Homogenous ovary</a:t>
            </a:r>
          </a:p>
        </p:txBody>
      </p:sp>
      <p:sp>
        <p:nvSpPr>
          <p:cNvPr id="6" name="Arrow: Left 5">
            <a:extLst>
              <a:ext uri="{FF2B5EF4-FFF2-40B4-BE49-F238E27FC236}">
                <a16:creationId xmlns="" xmlns:a16="http://schemas.microsoft.com/office/drawing/2014/main" id="{C4FFE27A-8B87-432D-9F93-A9F85A20C2C5}"/>
              </a:ext>
            </a:extLst>
          </p:cNvPr>
          <p:cNvSpPr/>
          <p:nvPr/>
        </p:nvSpPr>
        <p:spPr>
          <a:xfrm rot="1260000">
            <a:off x="1960680" y="2569281"/>
            <a:ext cx="2559917" cy="585273"/>
          </a:xfrm>
          <a:prstGeom prst="lef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 xmlns:a16="http://schemas.microsoft.com/office/drawing/2014/main" id="{3EE528D9-0555-4638-A063-DF359E109BFF}"/>
              </a:ext>
            </a:extLst>
          </p:cNvPr>
          <p:cNvSpPr txBox="1"/>
          <p:nvPr/>
        </p:nvSpPr>
        <p:spPr>
          <a:xfrm>
            <a:off x="165879" y="4407199"/>
            <a:ext cx="238376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FF0000"/>
                </a:solidFill>
                <a:latin typeface="Comic Sans MS"/>
                <a:cs typeface="Calibri"/>
              </a:rPr>
              <a:t>Ground glass </a:t>
            </a:r>
            <a:r>
              <a:rPr lang="en-US" b="1" dirty="0" err="1">
                <a:solidFill>
                  <a:srgbClr val="FF0000"/>
                </a:solidFill>
                <a:latin typeface="Comic Sans MS"/>
                <a:cs typeface="Calibri"/>
              </a:rPr>
              <a:t>apperance</a:t>
            </a:r>
            <a:endParaRPr lang="en-US" b="1" dirty="0">
              <a:solidFill>
                <a:srgbClr val="FF0000"/>
              </a:solidFill>
              <a:latin typeface="Comic Sans MS"/>
              <a:cs typeface="Calibri"/>
            </a:endParaRPr>
          </a:p>
        </p:txBody>
      </p:sp>
      <p:sp>
        <p:nvSpPr>
          <p:cNvPr id="9" name="Arrow: Left 8">
            <a:extLst>
              <a:ext uri="{FF2B5EF4-FFF2-40B4-BE49-F238E27FC236}">
                <a16:creationId xmlns="" xmlns:a16="http://schemas.microsoft.com/office/drawing/2014/main" id="{4E7AB266-884E-4FA6-BBD1-B014F10A8C68}"/>
              </a:ext>
            </a:extLst>
          </p:cNvPr>
          <p:cNvSpPr/>
          <p:nvPr/>
        </p:nvSpPr>
        <p:spPr>
          <a:xfrm rot="-780000">
            <a:off x="1758598" y="4178891"/>
            <a:ext cx="1783539" cy="355237"/>
          </a:xfrm>
          <a:prstGeom prst="lef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 xmlns:a16="http://schemas.microsoft.com/office/drawing/2014/main" id="{9165ED89-00E5-4694-9346-7DB1C8B4E434}"/>
              </a:ext>
            </a:extLst>
          </p:cNvPr>
          <p:cNvSpPr/>
          <p:nvPr/>
        </p:nvSpPr>
        <p:spPr>
          <a:xfrm rot="1200000">
            <a:off x="3595418" y="3962040"/>
            <a:ext cx="2955984" cy="108692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0409153"/>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 xmlns:a16="http://schemas.microsoft.com/office/drawing/2014/main" id="{9E24ED6B-5B84-9249-8189-F041D467519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8967" r="8052"/>
          <a:stretch/>
        </p:blipFill>
        <p:spPr>
          <a:xfrm>
            <a:off x="787791" y="618227"/>
            <a:ext cx="8088924" cy="54921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a:extLst>
              <a:ext uri="{FF2B5EF4-FFF2-40B4-BE49-F238E27FC236}">
                <a16:creationId xmlns="" xmlns:a16="http://schemas.microsoft.com/office/drawing/2014/main" id="{D81C7E5C-8A72-4186-BDA3-C6B5CD6ED78A}"/>
              </a:ext>
            </a:extLst>
          </p:cNvPr>
          <p:cNvSpPr txBox="1"/>
          <p:nvPr/>
        </p:nvSpPr>
        <p:spPr>
          <a:xfrm>
            <a:off x="10057502" y="2538142"/>
            <a:ext cx="247003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rgbClr val="FF0000"/>
                </a:solidFill>
                <a:latin typeface="Comic Sans MS"/>
                <a:cs typeface="Calibri"/>
              </a:rPr>
              <a:t>Retroverted Uterus</a:t>
            </a:r>
          </a:p>
        </p:txBody>
      </p:sp>
      <p:sp>
        <p:nvSpPr>
          <p:cNvPr id="7" name="Arrow: Right 6">
            <a:extLst>
              <a:ext uri="{FF2B5EF4-FFF2-40B4-BE49-F238E27FC236}">
                <a16:creationId xmlns="" xmlns:a16="http://schemas.microsoft.com/office/drawing/2014/main" id="{793C720E-32A9-4DFC-9880-0B5DE979857A}"/>
              </a:ext>
            </a:extLst>
          </p:cNvPr>
          <p:cNvSpPr/>
          <p:nvPr/>
        </p:nvSpPr>
        <p:spPr>
          <a:xfrm>
            <a:off x="6885482" y="2682577"/>
            <a:ext cx="3077502" cy="412746"/>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4340798"/>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D375EA1-C9CB-9F47-86BB-D136F60DAA45}"/>
              </a:ext>
            </a:extLst>
          </p:cNvPr>
          <p:cNvSpPr>
            <a:spLocks noGrp="1"/>
          </p:cNvSpPr>
          <p:nvPr>
            <p:ph type="title"/>
          </p:nvPr>
        </p:nvSpPr>
        <p:spPr>
          <a:xfrm>
            <a:off x="-2252486" y="868908"/>
            <a:ext cx="10353761" cy="1326321"/>
          </a:xfrm>
        </p:spPr>
        <p:txBody>
          <a:bodyPr/>
          <a:lstStyle/>
          <a:p>
            <a:r>
              <a:rPr lang="en-US" dirty="0" err="1" smtClean="0"/>
              <a:t>Laparascope</a:t>
            </a:r>
            <a:r>
              <a:rPr lang="en-US" dirty="0" smtClean="0"/>
              <a:t> </a:t>
            </a:r>
            <a:endParaRPr lang="en-US" dirty="0"/>
          </a:p>
        </p:txBody>
      </p:sp>
      <p:pic>
        <p:nvPicPr>
          <p:cNvPr id="4" name="Picture 4">
            <a:extLst>
              <a:ext uri="{FF2B5EF4-FFF2-40B4-BE49-F238E27FC236}">
                <a16:creationId xmlns="" xmlns:a16="http://schemas.microsoft.com/office/drawing/2014/main" id="{BA5F9D66-71CE-E144-94C0-BAFDB49FD6A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6828" t="30448" r="13806" b="2885"/>
          <a:stretch/>
        </p:blipFill>
        <p:spPr>
          <a:xfrm>
            <a:off x="5248893" y="1405719"/>
            <a:ext cx="6018663" cy="4572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91956907"/>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9B8B5A5-4034-5649-89B7-D5F5FFB56131}"/>
              </a:ext>
            </a:extLst>
          </p:cNvPr>
          <p:cNvSpPr>
            <a:spLocks noGrp="1"/>
          </p:cNvSpPr>
          <p:nvPr>
            <p:ph type="title"/>
          </p:nvPr>
        </p:nvSpPr>
        <p:spPr/>
        <p:txBody>
          <a:bodyPr/>
          <a:lstStyle/>
          <a:p>
            <a:r>
              <a:rPr lang="en-US" dirty="0" smtClean="0"/>
              <a:t>What is your management ?</a:t>
            </a:r>
            <a:endParaRPr lang="en-US" dirty="0"/>
          </a:p>
        </p:txBody>
      </p:sp>
      <p:sp>
        <p:nvSpPr>
          <p:cNvPr id="8" name="TextBox 7"/>
          <p:cNvSpPr txBox="1"/>
          <p:nvPr/>
        </p:nvSpPr>
        <p:spPr>
          <a:xfrm>
            <a:off x="2630968" y="2236172"/>
            <a:ext cx="6919414" cy="4524315"/>
          </a:xfrm>
          <a:prstGeom prst="rect">
            <a:avLst/>
          </a:prstGeom>
          <a:noFill/>
        </p:spPr>
        <p:txBody>
          <a:bodyPr wrap="square" rtlCol="0">
            <a:spAutoFit/>
          </a:bodyPr>
          <a:lstStyle/>
          <a:p>
            <a:pPr marL="285750" indent="-285750">
              <a:buFont typeface="Wingdings" panose="05000000000000000000" pitchFamily="2" charset="2"/>
              <a:buChar char="v"/>
            </a:pPr>
            <a:r>
              <a:rPr lang="en-US" dirty="0" smtClean="0"/>
              <a:t>Medical &gt;&gt;</a:t>
            </a:r>
            <a:r>
              <a:rPr lang="en-US" dirty="0">
                <a:solidFill>
                  <a:srgbClr val="FF0000"/>
                </a:solidFill>
                <a:latin typeface="Comic Sans MS"/>
              </a:rPr>
              <a:t>NSAIDS : </a:t>
            </a:r>
            <a:r>
              <a:rPr lang="en-US" dirty="0">
                <a:latin typeface="Comic Sans MS"/>
              </a:rPr>
              <a:t>for pain relief in </a:t>
            </a:r>
            <a:r>
              <a:rPr lang="en-US" dirty="0" smtClean="0">
                <a:latin typeface="Comic Sans MS"/>
              </a:rPr>
              <a:t>endometriosis</a:t>
            </a:r>
            <a:r>
              <a:rPr lang="en-US" dirty="0" smtClean="0"/>
              <a:t> </a:t>
            </a:r>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endParaRPr lang="en-US" dirty="0" smtClean="0"/>
          </a:p>
          <a:p>
            <a:pPr marL="285750" indent="-285750">
              <a:buFont typeface="Wingdings" panose="05000000000000000000" pitchFamily="2" charset="2"/>
              <a:buChar char="v"/>
            </a:pPr>
            <a:r>
              <a:rPr lang="en-US" dirty="0" smtClean="0"/>
              <a:t>Hormonal &gt;&gt;</a:t>
            </a:r>
            <a:r>
              <a:rPr lang="en-US" dirty="0">
                <a:latin typeface="Comic Sans MS"/>
                <a:cs typeface="Calibri"/>
              </a:rPr>
              <a:t>-</a:t>
            </a:r>
            <a:r>
              <a:rPr lang="en-US" dirty="0" err="1">
                <a:solidFill>
                  <a:srgbClr val="FF0000"/>
                </a:solidFill>
                <a:latin typeface="Comic Sans MS"/>
                <a:cs typeface="Calibri"/>
              </a:rPr>
              <a:t>GnRH</a:t>
            </a:r>
            <a:r>
              <a:rPr lang="en-US" dirty="0">
                <a:solidFill>
                  <a:srgbClr val="FF0000"/>
                </a:solidFill>
                <a:latin typeface="Comic Sans MS"/>
                <a:cs typeface="Calibri"/>
              </a:rPr>
              <a:t> agonist</a:t>
            </a:r>
            <a:r>
              <a:rPr lang="en-US" dirty="0">
                <a:latin typeface="Comic Sans MS"/>
                <a:cs typeface="Calibri"/>
              </a:rPr>
              <a:t> : </a:t>
            </a:r>
            <a:r>
              <a:rPr lang="en-US" dirty="0" err="1">
                <a:latin typeface="Comic Sans MS"/>
                <a:cs typeface="Calibri"/>
              </a:rPr>
              <a:t>m.c</a:t>
            </a:r>
            <a:r>
              <a:rPr lang="en-US" dirty="0">
                <a:latin typeface="Comic Sans MS"/>
                <a:cs typeface="Calibri"/>
              </a:rPr>
              <a:t> used</a:t>
            </a:r>
            <a:endParaRPr lang="en-US" dirty="0">
              <a:latin typeface="Comic Sans MS"/>
            </a:endParaRPr>
          </a:p>
          <a:p>
            <a:r>
              <a:rPr lang="en-US" dirty="0">
                <a:latin typeface="Comic Sans MS"/>
                <a:cs typeface="Calibri"/>
              </a:rPr>
              <a:t>-</a:t>
            </a:r>
            <a:r>
              <a:rPr lang="en-US" dirty="0">
                <a:solidFill>
                  <a:srgbClr val="FF0000"/>
                </a:solidFill>
                <a:latin typeface="Comic Sans MS"/>
                <a:cs typeface="Calibri"/>
              </a:rPr>
              <a:t>Combined OCP</a:t>
            </a:r>
            <a:r>
              <a:rPr lang="en-US" dirty="0">
                <a:latin typeface="Comic Sans MS"/>
                <a:cs typeface="Calibri"/>
              </a:rPr>
              <a:t> </a:t>
            </a:r>
            <a:r>
              <a:rPr lang="en-US" dirty="0" err="1">
                <a:latin typeface="Comic Sans MS"/>
                <a:cs typeface="Calibri"/>
              </a:rPr>
              <a:t>caues</a:t>
            </a:r>
            <a:r>
              <a:rPr lang="en-US" dirty="0">
                <a:latin typeface="Comic Sans MS"/>
                <a:cs typeface="Calibri"/>
              </a:rPr>
              <a:t> (a state of </a:t>
            </a:r>
            <a:r>
              <a:rPr lang="en-US" b="1" u="sng" dirty="0" err="1">
                <a:latin typeface="Comic Sans MS"/>
                <a:cs typeface="Calibri"/>
              </a:rPr>
              <a:t>Pseudopregancy</a:t>
            </a:r>
            <a:r>
              <a:rPr lang="en-US" dirty="0">
                <a:latin typeface="Comic Sans MS"/>
                <a:cs typeface="Calibri"/>
              </a:rPr>
              <a:t>) --- </a:t>
            </a:r>
            <a:r>
              <a:rPr lang="en-US" dirty="0" err="1">
                <a:latin typeface="Comic Sans MS"/>
                <a:cs typeface="Calibri"/>
              </a:rPr>
              <a:t>Decidualization</a:t>
            </a:r>
            <a:r>
              <a:rPr lang="en-US" dirty="0">
                <a:latin typeface="Comic Sans MS"/>
                <a:cs typeface="Calibri"/>
              </a:rPr>
              <a:t> of endometrial gland --- atrophy  (because of so, </a:t>
            </a:r>
            <a:r>
              <a:rPr lang="en-US" b="1" u="sng" dirty="0">
                <a:latin typeface="Comic Sans MS"/>
                <a:cs typeface="Calibri"/>
              </a:rPr>
              <a:t>endometriosis </a:t>
            </a:r>
            <a:r>
              <a:rPr lang="en-US" b="1" u="sng" dirty="0" err="1">
                <a:latin typeface="Comic Sans MS"/>
                <a:cs typeface="Calibri"/>
              </a:rPr>
              <a:t>diasappears</a:t>
            </a:r>
            <a:r>
              <a:rPr lang="en-US" b="1" u="sng" dirty="0">
                <a:latin typeface="Comic Sans MS"/>
                <a:cs typeface="Calibri"/>
              </a:rPr>
              <a:t> with pregnancy)</a:t>
            </a:r>
            <a:endParaRPr lang="en-US" b="1" u="sng" dirty="0">
              <a:latin typeface="Comic Sans MS"/>
            </a:endParaRPr>
          </a:p>
          <a:p>
            <a:r>
              <a:rPr lang="en-US" dirty="0">
                <a:latin typeface="Comic Sans MS"/>
                <a:cs typeface="Calibri"/>
              </a:rPr>
              <a:t>-</a:t>
            </a:r>
            <a:r>
              <a:rPr lang="en-US" dirty="0" err="1">
                <a:solidFill>
                  <a:srgbClr val="FF0000"/>
                </a:solidFill>
                <a:latin typeface="Comic Sans MS"/>
                <a:cs typeface="Calibri"/>
              </a:rPr>
              <a:t>Mirena</a:t>
            </a:r>
            <a:r>
              <a:rPr lang="en-US" dirty="0">
                <a:latin typeface="Comic Sans MS"/>
                <a:cs typeface="Calibri"/>
              </a:rPr>
              <a:t> – causes glandular </a:t>
            </a:r>
            <a:r>
              <a:rPr lang="en-US" dirty="0" smtClean="0">
                <a:latin typeface="Comic Sans MS"/>
                <a:cs typeface="Calibri"/>
              </a:rPr>
              <a:t>atrophy</a:t>
            </a:r>
          </a:p>
          <a:p>
            <a:endParaRPr lang="en-US" dirty="0" smtClean="0">
              <a:latin typeface="Comic Sans MS"/>
              <a:cs typeface="Calibri"/>
            </a:endParaRPr>
          </a:p>
          <a:p>
            <a:endParaRPr lang="en-US" dirty="0">
              <a:latin typeface="Comic Sans MS"/>
              <a:cs typeface="Calibri"/>
            </a:endParaRPr>
          </a:p>
          <a:p>
            <a:pPr marL="285750" indent="-285750">
              <a:buFont typeface="Wingdings" panose="05000000000000000000" pitchFamily="2" charset="2"/>
              <a:buChar char="v"/>
            </a:pPr>
            <a:r>
              <a:rPr lang="en-US" dirty="0" smtClean="0">
                <a:latin typeface="Comic Sans MS"/>
                <a:cs typeface="Calibri"/>
              </a:rPr>
              <a:t>Surgical &gt;&gt;</a:t>
            </a:r>
            <a:r>
              <a:rPr lang="en-US" dirty="0">
                <a:latin typeface="Comic Sans MS"/>
                <a:cs typeface="Calibri"/>
              </a:rPr>
              <a:t>For</a:t>
            </a:r>
            <a:r>
              <a:rPr lang="en-US" dirty="0">
                <a:solidFill>
                  <a:srgbClr val="FF0000"/>
                </a:solidFill>
                <a:latin typeface="Comic Sans MS"/>
                <a:cs typeface="Calibri"/>
              </a:rPr>
              <a:t> Chocolate Cyst, Adhesions, Failure of medical </a:t>
            </a:r>
            <a:r>
              <a:rPr lang="en-US" dirty="0" err="1">
                <a:solidFill>
                  <a:srgbClr val="FF0000"/>
                </a:solidFill>
                <a:latin typeface="Comic Sans MS"/>
                <a:cs typeface="Calibri"/>
              </a:rPr>
              <a:t>Tx</a:t>
            </a:r>
            <a:r>
              <a:rPr lang="en-US" dirty="0">
                <a:solidFill>
                  <a:srgbClr val="FF0000"/>
                </a:solidFill>
                <a:latin typeface="Comic Sans MS"/>
                <a:cs typeface="Calibri"/>
              </a:rPr>
              <a:t>, Infertility</a:t>
            </a:r>
          </a:p>
          <a:p>
            <a:pPr marL="285750" indent="-285750">
              <a:buFont typeface="Wingdings" panose="05000000000000000000" pitchFamily="2" charset="2"/>
              <a:buChar char="v"/>
            </a:pPr>
            <a:endParaRPr lang="en-US" dirty="0">
              <a:latin typeface="Comic Sans MS"/>
              <a:cs typeface="Calibri"/>
            </a:endParaRPr>
          </a:p>
          <a:p>
            <a:endParaRPr lang="en-US" dirty="0">
              <a:cs typeface="Calibri"/>
            </a:endParaRPr>
          </a:p>
          <a:p>
            <a:pPr marL="285750" indent="-285750">
              <a:buFont typeface="Wingdings" panose="05000000000000000000" pitchFamily="2" charset="2"/>
              <a:buChar char="v"/>
            </a:pPr>
            <a:endParaRPr lang="en-US" dirty="0" smtClean="0"/>
          </a:p>
          <a:p>
            <a:pPr marL="285750" indent="-285750">
              <a:buFont typeface="Wingdings" panose="05000000000000000000" pitchFamily="2" charset="2"/>
              <a:buChar char="v"/>
            </a:pPr>
            <a:endParaRPr lang="en-US" dirty="0"/>
          </a:p>
        </p:txBody>
      </p:sp>
    </p:spTree>
    <p:extLst>
      <p:ext uri="{BB962C8B-B14F-4D97-AF65-F5344CB8AC3E}">
        <p14:creationId xmlns:p14="http://schemas.microsoft.com/office/powerpoint/2010/main" val="3626637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xEl>
                                              <p:pRg st="3" end="3"/>
                                            </p:txEl>
                                          </p:spTgt>
                                        </p:tgtEl>
                                        <p:attrNameLst>
                                          <p:attrName>style.visibility</p:attrName>
                                        </p:attrNameLst>
                                      </p:cBhvr>
                                      <p:to>
                                        <p:strVal val="visible"/>
                                      </p:to>
                                    </p:set>
                                    <p:animEffect transition="in" filter="fade">
                                      <p:cBhvr>
                                        <p:cTn id="12" dur="1000"/>
                                        <p:tgtEl>
                                          <p:spTgt spid="8">
                                            <p:txEl>
                                              <p:pRg st="3" end="3"/>
                                            </p:txEl>
                                          </p:spTgt>
                                        </p:tgtEl>
                                      </p:cBhvr>
                                    </p:animEffect>
                                    <p:anim calcmode="lin" valueType="num">
                                      <p:cBhvr>
                                        <p:cTn id="13"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3" end="3"/>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1000"/>
                                        <p:tgtEl>
                                          <p:spTgt spid="8">
                                            <p:txEl>
                                              <p:pRg st="4" end="4"/>
                                            </p:txEl>
                                          </p:spTgt>
                                        </p:tgtEl>
                                      </p:cBhvr>
                                    </p:animEffect>
                                    <p:anim calcmode="lin" valueType="num">
                                      <p:cBhvr>
                                        <p:cTn id="18"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8">
                                            <p:txEl>
                                              <p:pRg st="4" end="4"/>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xEl>
                                              <p:pRg st="5" end="5"/>
                                            </p:txEl>
                                          </p:spTgt>
                                        </p:tgtEl>
                                        <p:attrNameLst>
                                          <p:attrName>style.visibility</p:attrName>
                                        </p:attrNameLst>
                                      </p:cBhvr>
                                      <p:to>
                                        <p:strVal val="visible"/>
                                      </p:to>
                                    </p:set>
                                    <p:animEffect transition="in" filter="fade">
                                      <p:cBhvr>
                                        <p:cTn id="22" dur="1000"/>
                                        <p:tgtEl>
                                          <p:spTgt spid="8">
                                            <p:txEl>
                                              <p:pRg st="5" end="5"/>
                                            </p:txEl>
                                          </p:spTgt>
                                        </p:tgtEl>
                                      </p:cBhvr>
                                    </p:animEffect>
                                    <p:anim calcmode="lin" valueType="num">
                                      <p:cBhvr>
                                        <p:cTn id="23"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24" dur="1000" fill="hold"/>
                                        <p:tgtEl>
                                          <p:spTgt spid="8">
                                            <p:txEl>
                                              <p:pRg st="5" end="5"/>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xEl>
                                              <p:pRg st="8" end="8"/>
                                            </p:txEl>
                                          </p:spTgt>
                                        </p:tgtEl>
                                        <p:attrNameLst>
                                          <p:attrName>style.visibility</p:attrName>
                                        </p:attrNameLst>
                                      </p:cBhvr>
                                      <p:to>
                                        <p:strVal val="visible"/>
                                      </p:to>
                                    </p:set>
                                    <p:animEffect transition="in" filter="fade">
                                      <p:cBhvr>
                                        <p:cTn id="27" dur="1000"/>
                                        <p:tgtEl>
                                          <p:spTgt spid="8">
                                            <p:txEl>
                                              <p:pRg st="8" end="8"/>
                                            </p:txEl>
                                          </p:spTgt>
                                        </p:tgtEl>
                                      </p:cBhvr>
                                    </p:animEffect>
                                    <p:anim calcmode="lin" valueType="num">
                                      <p:cBhvr>
                                        <p:cTn id="28" dur="1000" fill="hold"/>
                                        <p:tgtEl>
                                          <p:spTgt spid="8">
                                            <p:txEl>
                                              <p:pRg st="8" end="8"/>
                                            </p:txEl>
                                          </p:spTgt>
                                        </p:tgtEl>
                                        <p:attrNameLst>
                                          <p:attrName>ppt_x</p:attrName>
                                        </p:attrNameLst>
                                      </p:cBhvr>
                                      <p:tavLst>
                                        <p:tav tm="0">
                                          <p:val>
                                            <p:strVal val="#ppt_x"/>
                                          </p:val>
                                        </p:tav>
                                        <p:tav tm="100000">
                                          <p:val>
                                            <p:strVal val="#ppt_x"/>
                                          </p:val>
                                        </p:tav>
                                      </p:tavLst>
                                    </p:anim>
                                    <p:anim calcmode="lin" valueType="num">
                                      <p:cBhvr>
                                        <p:cTn id="29" dur="1000" fill="hold"/>
                                        <p:tgtEl>
                                          <p:spTgt spid="8">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6C0C5E86-0C2A-4E36-A9FF-46F7FC67A117}"/>
              </a:ext>
            </a:extLst>
          </p:cNvPr>
          <p:cNvSpPr txBox="1"/>
          <p:nvPr/>
        </p:nvSpPr>
        <p:spPr>
          <a:xfrm>
            <a:off x="2495910" y="4120551"/>
            <a:ext cx="6696973"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v"/>
            </a:pPr>
            <a:r>
              <a:rPr lang="en-US" sz="2000" b="1" dirty="0">
                <a:latin typeface="Comic Sans MS"/>
                <a:cs typeface="Calibri"/>
              </a:rPr>
              <a:t>Key points:</a:t>
            </a:r>
          </a:p>
          <a:p>
            <a:r>
              <a:rPr lang="en-US" sz="2000" dirty="0">
                <a:latin typeface="Comic Sans MS"/>
                <a:cs typeface="Calibri"/>
              </a:rPr>
              <a:t>45 years old, multiparous, dysmenorrhea, menorrhagia</a:t>
            </a:r>
          </a:p>
          <a:p>
            <a:endParaRPr lang="en-US" sz="2000" dirty="0">
              <a:latin typeface="Comic Sans MS"/>
              <a:cs typeface="Calibri"/>
            </a:endParaRPr>
          </a:p>
          <a:p>
            <a:pPr marL="285750" indent="-285750">
              <a:buFont typeface="Wingdings"/>
              <a:buChar char="v"/>
            </a:pPr>
            <a:r>
              <a:rPr lang="en-US" sz="2000" b="1" dirty="0">
                <a:latin typeface="Comic Sans MS"/>
                <a:cs typeface="Calibri"/>
              </a:rPr>
              <a:t>DDX</a:t>
            </a:r>
          </a:p>
          <a:p>
            <a:r>
              <a:rPr lang="en-US" sz="2000" dirty="0">
                <a:latin typeface="Comic Sans MS"/>
                <a:cs typeface="Calibri"/>
              </a:rPr>
              <a:t>Adenomyosis, Fibroids, Endometrial Ca</a:t>
            </a:r>
          </a:p>
        </p:txBody>
      </p:sp>
      <p:sp>
        <p:nvSpPr>
          <p:cNvPr id="5" name="Rounded Rectangle 4"/>
          <p:cNvSpPr/>
          <p:nvPr/>
        </p:nvSpPr>
        <p:spPr>
          <a:xfrm>
            <a:off x="1364776" y="1446663"/>
            <a:ext cx="9444251" cy="196527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Case 2 </a:t>
            </a:r>
          </a:p>
          <a:p>
            <a:pPr algn="ctr"/>
            <a:r>
              <a:rPr lang="en-US" dirty="0" smtClean="0"/>
              <a:t>45 year old woman p5 complaining from painful cycles and heavy vaginal bleeding </a:t>
            </a:r>
          </a:p>
          <a:p>
            <a:pPr algn="ctr"/>
            <a:r>
              <a:rPr lang="en-US" dirty="0" smtClean="0"/>
              <a:t>What is your </a:t>
            </a:r>
            <a:r>
              <a:rPr lang="en-US" dirty="0" err="1" smtClean="0"/>
              <a:t>ddx</a:t>
            </a:r>
            <a:r>
              <a:rPr lang="en-US" dirty="0" smtClean="0"/>
              <a:t>?</a:t>
            </a:r>
            <a:endParaRPr lang="en-US" dirty="0"/>
          </a:p>
        </p:txBody>
      </p:sp>
    </p:spTree>
    <p:extLst>
      <p:ext uri="{BB962C8B-B14F-4D97-AF65-F5344CB8AC3E}">
        <p14:creationId xmlns:p14="http://schemas.microsoft.com/office/powerpoint/2010/main" val="2663106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anim calcmode="lin" valueType="num">
                                      <p:cBhvr>
                                        <p:cTn id="1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1000"/>
                                        <p:tgtEl>
                                          <p:spTgt spid="3">
                                            <p:txEl>
                                              <p:pRg st="4" end="4"/>
                                            </p:txEl>
                                          </p:spTgt>
                                        </p:tgtEl>
                                      </p:cBhvr>
                                    </p:animEffect>
                                    <p:anim calcmode="lin" valueType="num">
                                      <p:cBhvr>
                                        <p:cTn id="2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7C20115-BCD9-CB4C-AD63-A2F5792DF041}"/>
              </a:ext>
            </a:extLst>
          </p:cNvPr>
          <p:cNvSpPr>
            <a:spLocks noGrp="1"/>
          </p:cNvSpPr>
          <p:nvPr>
            <p:ph type="title"/>
          </p:nvPr>
        </p:nvSpPr>
        <p:spPr/>
        <p:txBody>
          <a:bodyPr/>
          <a:lstStyle/>
          <a:p>
            <a:r>
              <a:rPr lang="en-US" dirty="0" smtClean="0"/>
              <a:t>What are the important points in the history to focus on ?</a:t>
            </a:r>
            <a:endParaRPr lang="en-US" dirty="0"/>
          </a:p>
        </p:txBody>
      </p:sp>
      <p:pic>
        <p:nvPicPr>
          <p:cNvPr id="4" name="Picture 4">
            <a:extLst>
              <a:ext uri="{FF2B5EF4-FFF2-40B4-BE49-F238E27FC236}">
                <a16:creationId xmlns="" xmlns:a16="http://schemas.microsoft.com/office/drawing/2014/main" id="{8F955113-6E14-6643-A05A-253E7736EA09}"/>
              </a:ext>
            </a:extLst>
          </p:cNvPr>
          <p:cNvPicPr>
            <a:picLocks noGrp="1" noChangeAspect="1"/>
          </p:cNvPicPr>
          <p:nvPr>
            <p:ph idx="1"/>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0" y="2442950"/>
            <a:ext cx="9161701" cy="44150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Arrow: Right 2">
            <a:extLst>
              <a:ext uri="{FF2B5EF4-FFF2-40B4-BE49-F238E27FC236}">
                <a16:creationId xmlns="" xmlns:a16="http://schemas.microsoft.com/office/drawing/2014/main" id="{C94D45C2-1B67-4187-BBD7-5E0AF88E905A}"/>
              </a:ext>
            </a:extLst>
          </p:cNvPr>
          <p:cNvSpPr/>
          <p:nvPr/>
        </p:nvSpPr>
        <p:spPr>
          <a:xfrm>
            <a:off x="3796837" y="3890289"/>
            <a:ext cx="816106" cy="176744"/>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Right 4">
            <a:extLst>
              <a:ext uri="{FF2B5EF4-FFF2-40B4-BE49-F238E27FC236}">
                <a16:creationId xmlns="" xmlns:a16="http://schemas.microsoft.com/office/drawing/2014/main" id="{8DE68F57-6106-4C10-9C9E-CDADCA60A086}"/>
              </a:ext>
            </a:extLst>
          </p:cNvPr>
          <p:cNvSpPr/>
          <p:nvPr/>
        </p:nvSpPr>
        <p:spPr>
          <a:xfrm>
            <a:off x="2589439" y="4679510"/>
            <a:ext cx="713319" cy="192741"/>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 xmlns:a16="http://schemas.microsoft.com/office/drawing/2014/main" id="{802EFD1D-3CE4-4C51-A59B-84B2BCEF20C7}"/>
              </a:ext>
            </a:extLst>
          </p:cNvPr>
          <p:cNvSpPr txBox="1"/>
          <p:nvPr/>
        </p:nvSpPr>
        <p:spPr>
          <a:xfrm>
            <a:off x="4612943" y="3793995"/>
            <a:ext cx="587746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Comic Sans MS"/>
                <a:cs typeface="Calibri"/>
              </a:rPr>
              <a:t>Risk factors for endometrial hyperplasia/ malignancy</a:t>
            </a:r>
          </a:p>
        </p:txBody>
      </p:sp>
      <p:sp>
        <p:nvSpPr>
          <p:cNvPr id="8" name="TextBox 7">
            <a:extLst>
              <a:ext uri="{FF2B5EF4-FFF2-40B4-BE49-F238E27FC236}">
                <a16:creationId xmlns="" xmlns:a16="http://schemas.microsoft.com/office/drawing/2014/main" id="{D39DF5D4-01D1-4539-A229-439FE65955E3}"/>
              </a:ext>
            </a:extLst>
          </p:cNvPr>
          <p:cNvSpPr txBox="1"/>
          <p:nvPr/>
        </p:nvSpPr>
        <p:spPr>
          <a:xfrm>
            <a:off x="3302758" y="4591214"/>
            <a:ext cx="761712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Comic Sans MS"/>
                <a:cs typeface="Calibri"/>
              </a:rPr>
              <a:t>Unopposed estrogen – so increased risk for hyperplasia /malignancy</a:t>
            </a:r>
            <a:endParaRPr lang="en-US" sz="1600" dirty="0"/>
          </a:p>
        </p:txBody>
      </p:sp>
    </p:spTree>
    <p:extLst>
      <p:ext uri="{BB962C8B-B14F-4D97-AF65-F5344CB8AC3E}">
        <p14:creationId xmlns:p14="http://schemas.microsoft.com/office/powerpoint/2010/main" val="3682341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16E2EFD-D01F-D94A-B6F8-9E53C60A50C3}"/>
              </a:ext>
            </a:extLst>
          </p:cNvPr>
          <p:cNvSpPr>
            <a:spLocks noGrp="1"/>
          </p:cNvSpPr>
          <p:nvPr>
            <p:ph type="title"/>
          </p:nvPr>
        </p:nvSpPr>
        <p:spPr/>
        <p:txBody>
          <a:bodyPr/>
          <a:lstStyle/>
          <a:p>
            <a:r>
              <a:rPr lang="en-US" dirty="0" smtClean="0"/>
              <a:t>Physical examination ?</a:t>
            </a:r>
            <a:endParaRPr lang="en-US" dirty="0"/>
          </a:p>
        </p:txBody>
      </p:sp>
      <p:pic>
        <p:nvPicPr>
          <p:cNvPr id="4" name="Picture 4">
            <a:extLst>
              <a:ext uri="{FF2B5EF4-FFF2-40B4-BE49-F238E27FC236}">
                <a16:creationId xmlns="" xmlns:a16="http://schemas.microsoft.com/office/drawing/2014/main" id="{2A646EC0-2F68-CE4D-825B-008E44D7ADE1}"/>
              </a:ext>
            </a:extLst>
          </p:cNvPr>
          <p:cNvPicPr>
            <a:picLocks noGrp="1" noChangeAspect="1"/>
          </p:cNvPicPr>
          <p:nvPr>
            <p:ph idx="1"/>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 y="2961564"/>
            <a:ext cx="6823916" cy="38964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Arrow: Right 2">
            <a:extLst>
              <a:ext uri="{FF2B5EF4-FFF2-40B4-BE49-F238E27FC236}">
                <a16:creationId xmlns="" xmlns:a16="http://schemas.microsoft.com/office/drawing/2014/main" id="{672C9D3F-07D2-49D8-A261-A4B3295A3E29}"/>
              </a:ext>
            </a:extLst>
          </p:cNvPr>
          <p:cNvSpPr/>
          <p:nvPr/>
        </p:nvSpPr>
        <p:spPr>
          <a:xfrm>
            <a:off x="2206267" y="5254387"/>
            <a:ext cx="978408" cy="149972"/>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 xmlns:a16="http://schemas.microsoft.com/office/drawing/2014/main" id="{09B5637D-76E7-4C54-B3AC-AB3C3824571D}"/>
              </a:ext>
            </a:extLst>
          </p:cNvPr>
          <p:cNvSpPr txBox="1"/>
          <p:nvPr/>
        </p:nvSpPr>
        <p:spPr>
          <a:xfrm>
            <a:off x="3184675" y="5254387"/>
            <a:ext cx="352110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omic Sans MS"/>
                <a:cs typeface="Calibri"/>
              </a:rPr>
              <a:t>Enlarged, soft boggy , tender, mobile uterus</a:t>
            </a:r>
          </a:p>
        </p:txBody>
      </p:sp>
      <p:sp>
        <p:nvSpPr>
          <p:cNvPr id="7" name="Oval 6">
            <a:extLst>
              <a:ext uri="{FF2B5EF4-FFF2-40B4-BE49-F238E27FC236}">
                <a16:creationId xmlns="" xmlns:a16="http://schemas.microsoft.com/office/drawing/2014/main" id="{619A3408-BB8B-4474-AE10-E6A6E9287306}"/>
              </a:ext>
            </a:extLst>
          </p:cNvPr>
          <p:cNvSpPr/>
          <p:nvPr/>
        </p:nvSpPr>
        <p:spPr>
          <a:xfrm>
            <a:off x="8257452" y="4718971"/>
            <a:ext cx="3631720" cy="1590136"/>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solidFill>
                  <a:schemeClr val="tx1"/>
                </a:solidFill>
                <a:latin typeface="Comic Sans MS"/>
                <a:cs typeface="Calibri"/>
              </a:rPr>
              <a:t>Uterus is fixed only in:</a:t>
            </a:r>
          </a:p>
          <a:p>
            <a:pPr algn="ctr"/>
            <a:r>
              <a:rPr lang="en-US" dirty="0">
                <a:solidFill>
                  <a:schemeClr val="tx1"/>
                </a:solidFill>
                <a:latin typeface="Comic Sans MS"/>
                <a:cs typeface="Calibri"/>
              </a:rPr>
              <a:t>1.Adhesions</a:t>
            </a:r>
          </a:p>
          <a:p>
            <a:pPr algn="ctr"/>
            <a:r>
              <a:rPr lang="en-US" dirty="0">
                <a:solidFill>
                  <a:schemeClr val="tx1"/>
                </a:solidFill>
                <a:latin typeface="Comic Sans MS"/>
                <a:cs typeface="Calibri"/>
              </a:rPr>
              <a:t>2.Malignancy</a:t>
            </a:r>
          </a:p>
        </p:txBody>
      </p:sp>
    </p:spTree>
    <p:extLst>
      <p:ext uri="{BB962C8B-B14F-4D97-AF65-F5344CB8AC3E}">
        <p14:creationId xmlns:p14="http://schemas.microsoft.com/office/powerpoint/2010/main" val="890536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F40F1FB-F5B7-4947-80C6-73EBE7B61A78}"/>
              </a:ext>
            </a:extLst>
          </p:cNvPr>
          <p:cNvSpPr>
            <a:spLocks noGrp="1"/>
          </p:cNvSpPr>
          <p:nvPr>
            <p:ph type="title"/>
          </p:nvPr>
        </p:nvSpPr>
        <p:spPr/>
        <p:txBody>
          <a:bodyPr/>
          <a:lstStyle/>
          <a:p>
            <a:r>
              <a:rPr lang="en-US" dirty="0" smtClean="0"/>
              <a:t>Investigations </a:t>
            </a:r>
            <a:endParaRPr lang="en-US" dirty="0"/>
          </a:p>
        </p:txBody>
      </p:sp>
      <p:sp>
        <p:nvSpPr>
          <p:cNvPr id="3" name="TextBox 2"/>
          <p:cNvSpPr txBox="1"/>
          <p:nvPr/>
        </p:nvSpPr>
        <p:spPr>
          <a:xfrm>
            <a:off x="2589138" y="2164734"/>
            <a:ext cx="7861110" cy="3447098"/>
          </a:xfrm>
          <a:prstGeom prst="rect">
            <a:avLst/>
          </a:prstGeom>
          <a:noFill/>
        </p:spPr>
        <p:txBody>
          <a:bodyPr wrap="square" rtlCol="0">
            <a:spAutoFit/>
          </a:bodyPr>
          <a:lstStyle/>
          <a:p>
            <a:pPr marL="285750" indent="-285750" algn="ctr">
              <a:buFont typeface="Arial" panose="020B0604020202020204" pitchFamily="34" charset="0"/>
              <a:buChar char="•"/>
            </a:pPr>
            <a:r>
              <a:rPr lang="en-US" sz="2000" dirty="0" smtClean="0"/>
              <a:t>general laps </a:t>
            </a:r>
            <a:endParaRPr lang="en-US" sz="2000" dirty="0" smtClean="0">
              <a:latin typeface="Comic Sans MS"/>
              <a:cs typeface="Calibri"/>
            </a:endParaRPr>
          </a:p>
          <a:p>
            <a:pPr algn="ctr"/>
            <a:r>
              <a:rPr lang="en-US" sz="2000" dirty="0" smtClean="0">
                <a:latin typeface="Comic Sans MS"/>
                <a:cs typeface="Calibri"/>
              </a:rPr>
              <a:t>TSH</a:t>
            </a:r>
            <a:r>
              <a:rPr lang="en-US" sz="2000" dirty="0">
                <a:latin typeface="Comic Sans MS"/>
                <a:cs typeface="Calibri"/>
              </a:rPr>
              <a:t>, Coagulation – for menorrhagia</a:t>
            </a:r>
          </a:p>
          <a:p>
            <a:pPr algn="ctr"/>
            <a:r>
              <a:rPr lang="en-US" sz="2000" dirty="0" smtClean="0">
                <a:latin typeface="Comic Sans MS"/>
                <a:cs typeface="Calibri"/>
              </a:rPr>
              <a:t>CBC </a:t>
            </a:r>
            <a:r>
              <a:rPr lang="en-US" sz="2000" dirty="0">
                <a:latin typeface="Comic Sans MS"/>
                <a:cs typeface="Calibri"/>
              </a:rPr>
              <a:t>– Check for </a:t>
            </a:r>
            <a:r>
              <a:rPr lang="en-US" sz="2000" dirty="0" smtClean="0">
                <a:latin typeface="Comic Sans MS"/>
                <a:cs typeface="Calibri"/>
              </a:rPr>
              <a:t>anemia</a:t>
            </a:r>
          </a:p>
          <a:p>
            <a:pPr algn="ctr"/>
            <a:endParaRPr lang="en-US" sz="2000" dirty="0">
              <a:latin typeface="Comic Sans MS"/>
              <a:cs typeface="Calibri"/>
            </a:endParaRPr>
          </a:p>
          <a:p>
            <a:pPr marL="285750" indent="-285750" algn="ctr">
              <a:buFont typeface="Arial" panose="020B0604020202020204" pitchFamily="34" charset="0"/>
              <a:buChar char="•"/>
            </a:pPr>
            <a:r>
              <a:rPr lang="en-US" sz="2000" dirty="0" smtClean="0"/>
              <a:t>Pelvic US  &gt;</a:t>
            </a:r>
            <a:r>
              <a:rPr lang="en-US" sz="2000" dirty="0">
                <a:latin typeface="Comic Sans MS"/>
                <a:cs typeface="Calibri"/>
              </a:rPr>
              <a:t>Look for masses, </a:t>
            </a:r>
            <a:r>
              <a:rPr lang="en-US" sz="2000" dirty="0" err="1">
                <a:latin typeface="Comic Sans MS"/>
                <a:cs typeface="Calibri"/>
              </a:rPr>
              <a:t>myometrial</a:t>
            </a:r>
            <a:r>
              <a:rPr lang="en-US" sz="2000" dirty="0">
                <a:latin typeface="Comic Sans MS"/>
                <a:cs typeface="Calibri"/>
              </a:rPr>
              <a:t> thickness, endometrial-</a:t>
            </a:r>
            <a:r>
              <a:rPr lang="en-US" sz="2000" dirty="0" err="1">
                <a:latin typeface="Comic Sans MS"/>
                <a:cs typeface="Calibri"/>
              </a:rPr>
              <a:t>myometrial</a:t>
            </a:r>
            <a:r>
              <a:rPr lang="en-US" sz="2000" dirty="0">
                <a:latin typeface="Comic Sans MS"/>
                <a:cs typeface="Calibri"/>
              </a:rPr>
              <a:t> </a:t>
            </a:r>
            <a:r>
              <a:rPr lang="en-US" sz="2000" dirty="0" smtClean="0">
                <a:latin typeface="Comic Sans MS"/>
                <a:cs typeface="Calibri"/>
              </a:rPr>
              <a:t>border</a:t>
            </a:r>
          </a:p>
          <a:p>
            <a:pPr marL="285750" indent="-285750" algn="ctr">
              <a:buFont typeface="Arial" panose="020B0604020202020204" pitchFamily="34" charset="0"/>
              <a:buChar char="•"/>
            </a:pPr>
            <a:endParaRPr lang="en-US" sz="2000" dirty="0">
              <a:latin typeface="Comic Sans MS"/>
              <a:cs typeface="Calibri"/>
            </a:endParaRPr>
          </a:p>
          <a:p>
            <a:pPr marL="285750" indent="-285750" algn="ctr">
              <a:buFont typeface="Arial" panose="020B0604020202020204" pitchFamily="34" charset="0"/>
              <a:buChar char="•"/>
            </a:pPr>
            <a:r>
              <a:rPr lang="en-US" sz="2000" dirty="0" smtClean="0"/>
              <a:t>MRI  </a:t>
            </a:r>
            <a:r>
              <a:rPr lang="en-US" sz="2000" dirty="0">
                <a:latin typeface="Comic Sans MS"/>
              </a:rPr>
              <a:t>** Gold Standard for </a:t>
            </a:r>
            <a:r>
              <a:rPr lang="en-US" sz="2000" dirty="0" err="1">
                <a:latin typeface="Comic Sans MS"/>
              </a:rPr>
              <a:t>Adenomyosis</a:t>
            </a:r>
            <a:r>
              <a:rPr lang="en-US" sz="2000" dirty="0">
                <a:latin typeface="Comic Sans MS"/>
              </a:rPr>
              <a:t> **</a:t>
            </a:r>
            <a:endParaRPr lang="en-US" sz="2000" dirty="0">
              <a:latin typeface="Comic Sans MS"/>
              <a:cs typeface="Calibri"/>
            </a:endParaRPr>
          </a:p>
          <a:p>
            <a:pPr marL="285750" indent="-285750" algn="ctr">
              <a:buFont typeface="Arial" panose="020B0604020202020204" pitchFamily="34" charset="0"/>
              <a:buChar char="•"/>
            </a:pPr>
            <a:endParaRPr lang="en-US" sz="2000" dirty="0" smtClean="0"/>
          </a:p>
          <a:p>
            <a:pPr marL="285750" indent="-285750" algn="ctr">
              <a:buFont typeface="Arial" panose="020B0604020202020204" pitchFamily="34" charset="0"/>
              <a:buChar char="•"/>
            </a:pPr>
            <a:r>
              <a:rPr lang="en-US" sz="2000" dirty="0" smtClean="0"/>
              <a:t>Endometrial </a:t>
            </a:r>
            <a:r>
              <a:rPr lang="en-US" sz="2000" dirty="0" err="1" smtClean="0"/>
              <a:t>biobsy</a:t>
            </a:r>
            <a:r>
              <a:rPr lang="en-US" sz="2000" dirty="0" smtClean="0"/>
              <a:t> </a:t>
            </a:r>
            <a:r>
              <a:rPr lang="en-US" sz="2000" dirty="0">
                <a:latin typeface="Comic Sans MS"/>
              </a:rPr>
              <a:t>To rule out hyperplasia/malignancy</a:t>
            </a:r>
          </a:p>
          <a:p>
            <a:pPr marL="285750" indent="-285750" algn="ctr">
              <a:buFont typeface="Arial" panose="020B0604020202020204" pitchFamily="34" charset="0"/>
              <a:buChar char="•"/>
            </a:pPr>
            <a:endParaRPr lang="en-US" sz="2000" dirty="0"/>
          </a:p>
        </p:txBody>
      </p:sp>
    </p:spTree>
    <p:extLst>
      <p:ext uri="{BB962C8B-B14F-4D97-AF65-F5344CB8AC3E}">
        <p14:creationId xmlns:p14="http://schemas.microsoft.com/office/powerpoint/2010/main" val="326065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1000"/>
                                        <p:tgtEl>
                                          <p:spTgt spid="3">
                                            <p:txEl>
                                              <p:pRg st="4" end="4"/>
                                            </p:txEl>
                                          </p:spTgt>
                                        </p:tgtEl>
                                      </p:cBhvr>
                                    </p:animEffect>
                                    <p:anim calcmode="lin" valueType="num">
                                      <p:cBhvr>
                                        <p:cTn id="2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1000"/>
                                        <p:tgtEl>
                                          <p:spTgt spid="3">
                                            <p:txEl>
                                              <p:pRg st="6" end="6"/>
                                            </p:txEl>
                                          </p:spTgt>
                                        </p:tgtEl>
                                      </p:cBhvr>
                                    </p:animEffect>
                                    <p:anim calcmode="lin" valueType="num">
                                      <p:cBhvr>
                                        <p:cTn id="2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1000"/>
                                        <p:tgtEl>
                                          <p:spTgt spid="3">
                                            <p:txEl>
                                              <p:pRg st="8" end="8"/>
                                            </p:txEl>
                                          </p:spTgt>
                                        </p:tgtEl>
                                      </p:cBhvr>
                                    </p:animEffect>
                                    <p:anim calcmode="lin" valueType="num">
                                      <p:cBhvr>
                                        <p:cTn id="33"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 xmlns:a16="http://schemas.microsoft.com/office/drawing/2014/main" id="{5C41DBD9-AD25-FC47-BA64-B27BF0BCE62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5315" t="6857" r="20824" b="6950"/>
          <a:stretch/>
        </p:blipFill>
        <p:spPr>
          <a:xfrm>
            <a:off x="1446663" y="477672"/>
            <a:ext cx="6032310" cy="60050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Oval 4">
            <a:extLst>
              <a:ext uri="{FF2B5EF4-FFF2-40B4-BE49-F238E27FC236}">
                <a16:creationId xmlns="" xmlns:a16="http://schemas.microsoft.com/office/drawing/2014/main" id="{CDF660BB-E8C7-42C6-89C3-B444EDDB2EC6}"/>
              </a:ext>
            </a:extLst>
          </p:cNvPr>
          <p:cNvSpPr/>
          <p:nvPr/>
        </p:nvSpPr>
        <p:spPr>
          <a:xfrm rot="1740000">
            <a:off x="3078742" y="2509837"/>
            <a:ext cx="3286664" cy="138885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 xmlns:a16="http://schemas.microsoft.com/office/drawing/2014/main" id="{AF18BA47-D9ED-4761-BFFF-9A2766D277D2}"/>
              </a:ext>
            </a:extLst>
          </p:cNvPr>
          <p:cNvSpPr/>
          <p:nvPr/>
        </p:nvSpPr>
        <p:spPr>
          <a:xfrm>
            <a:off x="6036320" y="3199264"/>
            <a:ext cx="2575417" cy="398369"/>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 xmlns:a16="http://schemas.microsoft.com/office/drawing/2014/main" id="{340E0130-51C9-42F0-A361-87EABA1ECF79}"/>
              </a:ext>
            </a:extLst>
          </p:cNvPr>
          <p:cNvSpPr txBox="1"/>
          <p:nvPr/>
        </p:nvSpPr>
        <p:spPr>
          <a:xfrm>
            <a:off x="8980429" y="2628137"/>
            <a:ext cx="2743200"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latin typeface="Comic Sans MS"/>
              </a:rPr>
              <a:t>*</a:t>
            </a:r>
            <a:r>
              <a:rPr lang="en-US" sz="2000" b="1" u="sng" dirty="0">
                <a:latin typeface="Comic Sans MS"/>
              </a:rPr>
              <a:t>TVUS</a:t>
            </a:r>
            <a:r>
              <a:rPr lang="en-US" sz="2000" b="1" dirty="0">
                <a:latin typeface="Comic Sans MS"/>
              </a:rPr>
              <a:t> </a:t>
            </a:r>
            <a:r>
              <a:rPr lang="en-US" sz="2000" dirty="0">
                <a:latin typeface="Comic Sans MS"/>
              </a:rPr>
              <a:t>that shows</a:t>
            </a:r>
            <a:r>
              <a:rPr lang="en-US" sz="2000" b="1" dirty="0">
                <a:latin typeface="Comic Sans MS"/>
              </a:rPr>
              <a:t>:</a:t>
            </a:r>
            <a:endParaRPr lang="en-US" sz="2000" b="1" dirty="0">
              <a:latin typeface="Calibri" panose="020F0502020204030204"/>
              <a:cs typeface="Calibri" panose="020F0502020204030204"/>
            </a:endParaRPr>
          </a:p>
          <a:p>
            <a:endParaRPr lang="en-US" sz="2000" dirty="0">
              <a:latin typeface="Comic Sans MS"/>
            </a:endParaRPr>
          </a:p>
          <a:p>
            <a:r>
              <a:rPr lang="en-US" sz="2000" dirty="0">
                <a:latin typeface="Comic Sans MS"/>
              </a:rPr>
              <a:t>-Thick </a:t>
            </a:r>
            <a:r>
              <a:rPr lang="en-US" sz="2000" dirty="0" smtClean="0">
                <a:latin typeface="Comic Sans MS"/>
              </a:rPr>
              <a:t>Myometrium</a:t>
            </a:r>
          </a:p>
          <a:p>
            <a:r>
              <a:rPr lang="en-US" sz="2000" dirty="0">
                <a:latin typeface="Comic Sans MS"/>
              </a:rPr>
              <a:t>- </a:t>
            </a:r>
            <a:r>
              <a:rPr lang="en-US" sz="2000" dirty="0" err="1">
                <a:latin typeface="Comic Sans MS"/>
              </a:rPr>
              <a:t>Hypoechoic</a:t>
            </a:r>
            <a:r>
              <a:rPr lang="en-US" sz="2000" dirty="0">
                <a:latin typeface="Comic Sans MS"/>
              </a:rPr>
              <a:t> Lesions</a:t>
            </a:r>
            <a:endParaRPr lang="en-US" sz="2000" dirty="0"/>
          </a:p>
          <a:p>
            <a:r>
              <a:rPr lang="en-US" sz="2000" dirty="0">
                <a:latin typeface="Comic Sans MS"/>
              </a:rPr>
              <a:t>(Endometrial Glands)</a:t>
            </a:r>
            <a:endParaRPr lang="en-US" sz="2000" dirty="0"/>
          </a:p>
          <a:p>
            <a:endParaRPr lang="en-US" sz="2000" dirty="0">
              <a:cs typeface="Calibri"/>
            </a:endParaRPr>
          </a:p>
        </p:txBody>
      </p:sp>
    </p:spTree>
    <p:extLst>
      <p:ext uri="{BB962C8B-B14F-4D97-AF65-F5344CB8AC3E}">
        <p14:creationId xmlns:p14="http://schemas.microsoft.com/office/powerpoint/2010/main" val="2943734024"/>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 xmlns:a16="http://schemas.microsoft.com/office/drawing/2014/main" id="{B5A1EA05-4B66-C84E-AA0A-81D4A50A7BA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4378" t="6649" r="13981" b="6306"/>
          <a:stretch/>
        </p:blipFill>
        <p:spPr>
          <a:xfrm>
            <a:off x="4558352" y="450376"/>
            <a:ext cx="6387152" cy="58958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a:extLst>
              <a:ext uri="{FF2B5EF4-FFF2-40B4-BE49-F238E27FC236}">
                <a16:creationId xmlns="" xmlns:a16="http://schemas.microsoft.com/office/drawing/2014/main" id="{B14BF679-26D9-46EA-B5FD-65A48FCEC367}"/>
              </a:ext>
            </a:extLst>
          </p:cNvPr>
          <p:cNvSpPr txBox="1"/>
          <p:nvPr/>
        </p:nvSpPr>
        <p:spPr>
          <a:xfrm>
            <a:off x="224288" y="1633268"/>
            <a:ext cx="3059501"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omic Sans MS"/>
                <a:cs typeface="Calibri"/>
              </a:rPr>
              <a:t>* </a:t>
            </a:r>
            <a:r>
              <a:rPr lang="en-US" b="1" u="sng" dirty="0">
                <a:latin typeface="Comic Sans MS"/>
                <a:cs typeface="Calibri"/>
              </a:rPr>
              <a:t>MRI </a:t>
            </a:r>
            <a:r>
              <a:rPr lang="en-US" dirty="0">
                <a:latin typeface="Comic Sans MS"/>
                <a:cs typeface="Calibri"/>
              </a:rPr>
              <a:t>showing:</a:t>
            </a:r>
          </a:p>
          <a:p>
            <a:endParaRPr lang="en-US" dirty="0">
              <a:latin typeface="Comic Sans MS"/>
              <a:cs typeface="Calibri"/>
            </a:endParaRPr>
          </a:p>
          <a:p>
            <a:r>
              <a:rPr lang="en-US" dirty="0">
                <a:latin typeface="Comic Sans MS"/>
                <a:cs typeface="Calibri"/>
              </a:rPr>
              <a:t>-hyperechoic lesion(endometrial gland) in myometrium</a:t>
            </a:r>
          </a:p>
          <a:p>
            <a:endParaRPr lang="en-US" dirty="0">
              <a:latin typeface="Comic Sans MS"/>
              <a:cs typeface="Calibri"/>
            </a:endParaRPr>
          </a:p>
          <a:p>
            <a:r>
              <a:rPr lang="en-US" dirty="0">
                <a:latin typeface="Comic Sans MS"/>
                <a:cs typeface="Calibri"/>
              </a:rPr>
              <a:t>Q: How did I suggest that it is endometrial gland while it's hyperechoic ? (because bladder is also hyperechoic)</a:t>
            </a:r>
            <a:endParaRPr lang="en-US" dirty="0">
              <a:latin typeface="Comic Sans MS"/>
            </a:endParaRPr>
          </a:p>
        </p:txBody>
      </p:sp>
    </p:spTree>
    <p:extLst>
      <p:ext uri="{BB962C8B-B14F-4D97-AF65-F5344CB8AC3E}">
        <p14:creationId xmlns:p14="http://schemas.microsoft.com/office/powerpoint/2010/main" val="20527768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This is a normal looking pregnancy on US</a:t>
            </a:r>
            <a:endParaRPr lang="en-US"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6492" t="21401" r="29404" b="6147"/>
          <a:stretch/>
        </p:blipFill>
        <p:spPr>
          <a:xfrm>
            <a:off x="3084394" y="1828800"/>
            <a:ext cx="4708478" cy="315263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5" name="TextBox 4"/>
          <p:cNvSpPr txBox="1"/>
          <p:nvPr/>
        </p:nvSpPr>
        <p:spPr>
          <a:xfrm>
            <a:off x="3004782" y="5445457"/>
            <a:ext cx="6182436" cy="369332"/>
          </a:xfrm>
          <a:prstGeom prst="rect">
            <a:avLst/>
          </a:prstGeom>
          <a:noFill/>
        </p:spPr>
        <p:txBody>
          <a:bodyPr wrap="square" rtlCol="0">
            <a:spAutoFit/>
          </a:bodyPr>
          <a:lstStyle/>
          <a:p>
            <a:r>
              <a:rPr lang="en-US" dirty="0" smtClean="0">
                <a:solidFill>
                  <a:prstClr val="white"/>
                </a:solidFill>
              </a:rPr>
              <a:t>Visible gestation sac with fetus and amniotic fluid </a:t>
            </a:r>
            <a:endParaRPr lang="en-US" dirty="0">
              <a:solidFill>
                <a:prstClr val="white"/>
              </a:solidFill>
            </a:endParaRPr>
          </a:p>
        </p:txBody>
      </p:sp>
    </p:spTree>
    <p:extLst>
      <p:ext uri="{BB962C8B-B14F-4D97-AF65-F5344CB8AC3E}">
        <p14:creationId xmlns:p14="http://schemas.microsoft.com/office/powerpoint/2010/main" val="56052048"/>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1958CB6-E5BA-CA42-91AF-B99B7C90DFCB}"/>
              </a:ext>
            </a:extLst>
          </p:cNvPr>
          <p:cNvSpPr>
            <a:spLocks noGrp="1"/>
          </p:cNvSpPr>
          <p:nvPr>
            <p:ph type="title"/>
          </p:nvPr>
        </p:nvSpPr>
        <p:spPr/>
        <p:txBody>
          <a:bodyPr/>
          <a:lstStyle/>
          <a:p>
            <a:r>
              <a:rPr lang="en-US" dirty="0" smtClean="0"/>
              <a:t>What is your management ?</a:t>
            </a:r>
            <a:endParaRPr lang="en-US" dirty="0"/>
          </a:p>
        </p:txBody>
      </p:sp>
      <p:sp>
        <p:nvSpPr>
          <p:cNvPr id="3" name="TextBox 2">
            <a:extLst>
              <a:ext uri="{FF2B5EF4-FFF2-40B4-BE49-F238E27FC236}">
                <a16:creationId xmlns="" xmlns:a16="http://schemas.microsoft.com/office/drawing/2014/main" id="{A43FED1D-802E-4C0A-80C6-105766BF108F}"/>
              </a:ext>
            </a:extLst>
          </p:cNvPr>
          <p:cNvSpPr txBox="1"/>
          <p:nvPr/>
        </p:nvSpPr>
        <p:spPr>
          <a:xfrm>
            <a:off x="3816738" y="2723672"/>
            <a:ext cx="4842294"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dirty="0">
                <a:latin typeface="Comic Sans MS"/>
                <a:cs typeface="Calibri"/>
              </a:rPr>
              <a:t>**Only Definitive Tx for </a:t>
            </a:r>
            <a:r>
              <a:rPr lang="en-US" sz="3600" b="1" dirty="0" err="1" smtClean="0">
                <a:latin typeface="Comic Sans MS"/>
                <a:cs typeface="Calibri"/>
              </a:rPr>
              <a:t>Adenomyosis</a:t>
            </a:r>
            <a:r>
              <a:rPr lang="en-US" sz="3600" b="1" dirty="0" smtClean="0">
                <a:latin typeface="Comic Sans MS"/>
                <a:cs typeface="Calibri"/>
              </a:rPr>
              <a:t> is </a:t>
            </a:r>
            <a:r>
              <a:rPr lang="en-US" sz="3600" b="1" dirty="0" err="1" smtClean="0">
                <a:latin typeface="Comic Sans MS"/>
                <a:cs typeface="Calibri"/>
              </a:rPr>
              <a:t>hystrectomy</a:t>
            </a:r>
            <a:r>
              <a:rPr lang="en-US" sz="3600" b="1" dirty="0" smtClean="0">
                <a:latin typeface="Comic Sans MS"/>
                <a:cs typeface="Calibri"/>
              </a:rPr>
              <a:t> </a:t>
            </a:r>
            <a:endParaRPr lang="en-US" sz="3600" b="1" dirty="0">
              <a:latin typeface="Comic Sans MS"/>
              <a:cs typeface="Calibri"/>
            </a:endParaRPr>
          </a:p>
        </p:txBody>
      </p:sp>
    </p:spTree>
    <p:extLst>
      <p:ext uri="{BB962C8B-B14F-4D97-AF65-F5344CB8AC3E}">
        <p14:creationId xmlns:p14="http://schemas.microsoft.com/office/powerpoint/2010/main" val="2865813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smtClean="0"/>
              <a:t>Dr.omar</a:t>
            </a:r>
            <a:r>
              <a:rPr lang="en-US" dirty="0" smtClean="0"/>
              <a:t> al-</a:t>
            </a:r>
            <a:r>
              <a:rPr lang="en-US" dirty="0" err="1" smtClean="0"/>
              <a:t>dabbas</a:t>
            </a:r>
            <a:r>
              <a:rPr lang="en-US" dirty="0" smtClean="0"/>
              <a:t> online discussion </a:t>
            </a:r>
            <a:endParaRPr lang="en-US" dirty="0"/>
          </a:p>
        </p:txBody>
      </p:sp>
      <p:sp>
        <p:nvSpPr>
          <p:cNvPr id="3" name="Subtitle 2"/>
          <p:cNvSpPr>
            <a:spLocks noGrp="1"/>
          </p:cNvSpPr>
          <p:nvPr>
            <p:ph type="subTitle" idx="1"/>
          </p:nvPr>
        </p:nvSpPr>
        <p:spPr/>
        <p:txBody>
          <a:bodyPr/>
          <a:lstStyle/>
          <a:p>
            <a:r>
              <a:rPr lang="en-US" sz="4000" b="1" dirty="0" smtClean="0"/>
              <a:t>PCOS </a:t>
            </a:r>
          </a:p>
          <a:p>
            <a:r>
              <a:rPr lang="en-US" dirty="0" err="1" smtClean="0"/>
              <a:t>Sreen</a:t>
            </a:r>
            <a:r>
              <a:rPr lang="en-US" dirty="0" smtClean="0"/>
              <a:t> </a:t>
            </a:r>
            <a:r>
              <a:rPr lang="en-US" dirty="0" err="1" smtClean="0"/>
              <a:t>saleh</a:t>
            </a:r>
            <a:r>
              <a:rPr lang="en-US" dirty="0" smtClean="0"/>
              <a:t> </a:t>
            </a:r>
            <a:endParaRPr lang="en-US" dirty="0"/>
          </a:p>
        </p:txBody>
      </p:sp>
    </p:spTree>
    <p:extLst>
      <p:ext uri="{BB962C8B-B14F-4D97-AF65-F5344CB8AC3E}">
        <p14:creationId xmlns:p14="http://schemas.microsoft.com/office/powerpoint/2010/main" val="6778066"/>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828800" y="982638"/>
            <a:ext cx="8352430" cy="4858603"/>
          </a:xfrm>
          <a:prstGeom prst="roundRect">
            <a:avLst/>
          </a:prstGeom>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6600" dirty="0" smtClean="0">
                <a:solidFill>
                  <a:srgbClr val="ABDAFC">
                    <a:lumMod val="50000"/>
                  </a:srgbClr>
                </a:solidFill>
              </a:rPr>
              <a:t>Case</a:t>
            </a:r>
            <a:r>
              <a:rPr lang="en-US" sz="3200" dirty="0" smtClean="0">
                <a:solidFill>
                  <a:prstClr val="black"/>
                </a:solidFill>
              </a:rPr>
              <a:t> </a:t>
            </a:r>
          </a:p>
          <a:p>
            <a:pPr algn="ctr"/>
            <a:r>
              <a:rPr lang="en-US" sz="3200" dirty="0" smtClean="0">
                <a:solidFill>
                  <a:prstClr val="black"/>
                </a:solidFill>
              </a:rPr>
              <a:t>17 years old female patient single presented to the clinic with irregular cycle her period came once in the last three months </a:t>
            </a:r>
          </a:p>
          <a:p>
            <a:r>
              <a:rPr lang="en-US" sz="2400" dirty="0" smtClean="0">
                <a:solidFill>
                  <a:prstClr val="black"/>
                </a:solidFill>
              </a:rPr>
              <a:t>**start a slide show so you will have the opportunity to test yourself before seeing the answer </a:t>
            </a:r>
            <a:r>
              <a:rPr lang="en-US" sz="2400" dirty="0" smtClean="0">
                <a:solidFill>
                  <a:prstClr val="black"/>
                </a:solidFill>
                <a:sym typeface="Wingdings" panose="05000000000000000000" pitchFamily="2" charset="2"/>
              </a:rPr>
              <a:t> </a:t>
            </a:r>
            <a:endParaRPr lang="en-US" sz="2400" dirty="0" smtClean="0">
              <a:solidFill>
                <a:prstClr val="black"/>
              </a:solidFill>
            </a:endParaRPr>
          </a:p>
        </p:txBody>
      </p:sp>
    </p:spTree>
    <p:extLst>
      <p:ext uri="{BB962C8B-B14F-4D97-AF65-F5344CB8AC3E}">
        <p14:creationId xmlns:p14="http://schemas.microsoft.com/office/powerpoint/2010/main" val="831379867"/>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4864" y="262714"/>
            <a:ext cx="10353761" cy="1326321"/>
          </a:xfrm>
        </p:spPr>
        <p:txBody>
          <a:bodyPr/>
          <a:lstStyle/>
          <a:p>
            <a:r>
              <a:rPr lang="en-US" dirty="0" err="1" smtClean="0">
                <a:solidFill>
                  <a:schemeClr val="bg2">
                    <a:lumMod val="40000"/>
                    <a:lumOff val="60000"/>
                  </a:schemeClr>
                </a:solidFill>
              </a:rPr>
              <a:t>Qst</a:t>
            </a:r>
            <a:r>
              <a:rPr lang="en-US" dirty="0" smtClean="0">
                <a:solidFill>
                  <a:schemeClr val="bg2">
                    <a:lumMod val="40000"/>
                    <a:lumOff val="60000"/>
                  </a:schemeClr>
                </a:solidFill>
              </a:rPr>
              <a:t> 1 what is the most important points in the </a:t>
            </a:r>
            <a:r>
              <a:rPr lang="en-US" dirty="0" err="1" smtClean="0">
                <a:solidFill>
                  <a:schemeClr val="bg2">
                    <a:lumMod val="40000"/>
                    <a:lumOff val="60000"/>
                  </a:schemeClr>
                </a:solidFill>
              </a:rPr>
              <a:t>hx</a:t>
            </a:r>
            <a:r>
              <a:rPr lang="en-US" dirty="0" smtClean="0">
                <a:solidFill>
                  <a:schemeClr val="bg2">
                    <a:lumMod val="40000"/>
                    <a:lumOff val="60000"/>
                  </a:schemeClr>
                </a:solidFill>
              </a:rPr>
              <a:t> to ask about ?</a:t>
            </a:r>
            <a:endParaRPr lang="en-US" dirty="0">
              <a:solidFill>
                <a:schemeClr val="bg2">
                  <a:lumMod val="40000"/>
                  <a:lumOff val="60000"/>
                </a:schemeClr>
              </a:solidFill>
            </a:endParaRPr>
          </a:p>
        </p:txBody>
      </p:sp>
      <p:sp>
        <p:nvSpPr>
          <p:cNvPr id="3" name="Content Placeholder 2"/>
          <p:cNvSpPr>
            <a:spLocks noGrp="1"/>
          </p:cNvSpPr>
          <p:nvPr>
            <p:ph idx="1"/>
          </p:nvPr>
        </p:nvSpPr>
        <p:spPr>
          <a:xfrm>
            <a:off x="518615" y="1848343"/>
            <a:ext cx="10940010" cy="4065687"/>
          </a:xfrm>
        </p:spPr>
        <p:txBody>
          <a:bodyPr>
            <a:noAutofit/>
          </a:bodyPr>
          <a:lstStyle/>
          <a:p>
            <a:r>
              <a:rPr lang="en-US" sz="1800" dirty="0" smtClean="0"/>
              <a:t>Menarche &gt; because within the first year after menarche the normal cycle is between 21-45 days so irregularity is normal </a:t>
            </a:r>
          </a:p>
          <a:p>
            <a:pPr marL="0" indent="0">
              <a:buNone/>
            </a:pPr>
            <a:r>
              <a:rPr lang="en-US" sz="1800" dirty="0" smtClean="0"/>
              <a:t>But after 3 years after menarche the normal cycle is supposed to be between 21-35 days </a:t>
            </a:r>
          </a:p>
          <a:p>
            <a:pPr marL="0" indent="0">
              <a:buNone/>
            </a:pPr>
            <a:endParaRPr lang="en-US" sz="1800" dirty="0" smtClean="0"/>
          </a:p>
          <a:p>
            <a:r>
              <a:rPr lang="en-US" sz="1800" dirty="0" smtClean="0"/>
              <a:t>Secondary sexual characters &gt; 1</a:t>
            </a:r>
            <a:r>
              <a:rPr lang="en-US" sz="1800" baseline="30000" dirty="0" smtClean="0"/>
              <a:t>st</a:t>
            </a:r>
            <a:r>
              <a:rPr lang="en-US" sz="1800" dirty="0" smtClean="0"/>
              <a:t> to appear is breast budding </a:t>
            </a:r>
          </a:p>
          <a:p>
            <a:r>
              <a:rPr lang="en-US" sz="1800" dirty="0" smtClean="0"/>
              <a:t>Androgen excess symptoms &gt; </a:t>
            </a:r>
            <a:r>
              <a:rPr lang="en-US" sz="1800" dirty="0" err="1" smtClean="0"/>
              <a:t>hirsutism</a:t>
            </a:r>
            <a:r>
              <a:rPr lang="en-US" sz="1800" dirty="0" smtClean="0"/>
              <a:t> (</a:t>
            </a:r>
            <a:r>
              <a:rPr lang="en-US" sz="1800" dirty="0" err="1" smtClean="0"/>
              <a:t>ferriman-gallwey</a:t>
            </a:r>
            <a:r>
              <a:rPr lang="en-US" sz="1800" dirty="0" smtClean="0"/>
              <a:t> score )</a:t>
            </a:r>
          </a:p>
          <a:p>
            <a:pPr marL="0" indent="0">
              <a:buNone/>
            </a:pPr>
            <a:r>
              <a:rPr lang="en-US" sz="1800" dirty="0" smtClean="0"/>
              <a:t> acne , and most important male pattern baldness </a:t>
            </a:r>
          </a:p>
          <a:p>
            <a:pPr marL="0" indent="0">
              <a:buNone/>
            </a:pPr>
            <a:endParaRPr lang="en-US" sz="1800" dirty="0" smtClean="0"/>
          </a:p>
          <a:p>
            <a:r>
              <a:rPr lang="en-US" sz="1800" dirty="0" smtClean="0"/>
              <a:t>Weight gain </a:t>
            </a:r>
          </a:p>
          <a:p>
            <a:pPr marL="0" indent="0">
              <a:buNone/>
            </a:pPr>
            <a:endParaRPr lang="en-US" sz="1800" dirty="0" smtClean="0"/>
          </a:p>
          <a:p>
            <a:r>
              <a:rPr lang="en-US" sz="1800" dirty="0" err="1" smtClean="0"/>
              <a:t>Hypo,hyperthyroidism</a:t>
            </a:r>
            <a:r>
              <a:rPr lang="en-US" sz="1800" dirty="0" smtClean="0"/>
              <a:t> </a:t>
            </a:r>
          </a:p>
          <a:p>
            <a:endParaRPr lang="en-US" sz="1800" dirty="0"/>
          </a:p>
        </p:txBody>
      </p:sp>
    </p:spTree>
    <p:extLst>
      <p:ext uri="{BB962C8B-B14F-4D97-AF65-F5344CB8AC3E}">
        <p14:creationId xmlns:p14="http://schemas.microsoft.com/office/powerpoint/2010/main" val="2428758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643953" y="1310185"/>
            <a:ext cx="4735773" cy="3903260"/>
          </a:xfrm>
          <a:prstGeom prst="roundRect">
            <a:avLst/>
          </a:prstGeom>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dirty="0" smtClean="0">
                <a:solidFill>
                  <a:prstClr val="black"/>
                </a:solidFill>
              </a:rPr>
              <a:t>Her BMI is 29 , with </a:t>
            </a:r>
            <a:r>
              <a:rPr lang="en-US" sz="3200" dirty="0" err="1" smtClean="0">
                <a:solidFill>
                  <a:prstClr val="black"/>
                </a:solidFill>
              </a:rPr>
              <a:t>hirsutism</a:t>
            </a:r>
            <a:r>
              <a:rPr lang="en-US" sz="3200" dirty="0" smtClean="0">
                <a:solidFill>
                  <a:prstClr val="black"/>
                </a:solidFill>
              </a:rPr>
              <a:t> and hair loss</a:t>
            </a:r>
          </a:p>
          <a:p>
            <a:pPr algn="ctr"/>
            <a:r>
              <a:rPr lang="en-US" sz="3200" dirty="0" err="1" smtClean="0">
                <a:solidFill>
                  <a:prstClr val="black"/>
                </a:solidFill>
              </a:rPr>
              <a:t>Whats</a:t>
            </a:r>
            <a:r>
              <a:rPr lang="en-US" sz="3200" dirty="0" smtClean="0">
                <a:solidFill>
                  <a:prstClr val="black"/>
                </a:solidFill>
              </a:rPr>
              <a:t> your </a:t>
            </a:r>
            <a:r>
              <a:rPr lang="en-US" sz="3200" dirty="0" err="1" smtClean="0">
                <a:solidFill>
                  <a:prstClr val="black"/>
                </a:solidFill>
              </a:rPr>
              <a:t>ddx</a:t>
            </a:r>
            <a:r>
              <a:rPr lang="en-US" sz="3200" dirty="0" smtClean="0">
                <a:solidFill>
                  <a:prstClr val="black"/>
                </a:solidFill>
              </a:rPr>
              <a:t> ?</a:t>
            </a:r>
          </a:p>
          <a:p>
            <a:pPr algn="ctr"/>
            <a:r>
              <a:rPr lang="en-US" sz="3200" dirty="0" smtClean="0">
                <a:solidFill>
                  <a:prstClr val="black"/>
                </a:solidFill>
              </a:rPr>
              <a:t>How will you confirm your DDX?</a:t>
            </a:r>
          </a:p>
        </p:txBody>
      </p:sp>
    </p:spTree>
    <p:extLst>
      <p:ext uri="{BB962C8B-B14F-4D97-AF65-F5344CB8AC3E}">
        <p14:creationId xmlns:p14="http://schemas.microsoft.com/office/powerpoint/2010/main" val="2622226143"/>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1909" y="976948"/>
            <a:ext cx="10353762" cy="3695136"/>
          </a:xfrm>
        </p:spPr>
        <p:txBody>
          <a:bodyPr>
            <a:noAutofit/>
          </a:bodyPr>
          <a:lstStyle/>
          <a:p>
            <a:pPr algn="ctr"/>
            <a:r>
              <a:rPr lang="en-US" sz="3200" dirty="0" err="1" smtClean="0"/>
              <a:t>Qst</a:t>
            </a:r>
            <a:r>
              <a:rPr lang="en-US" sz="3200" dirty="0" smtClean="0"/>
              <a:t> 1 : PCOS </a:t>
            </a:r>
          </a:p>
          <a:p>
            <a:pPr algn="ctr"/>
            <a:r>
              <a:rPr lang="en-US" sz="3200" dirty="0" err="1" smtClean="0"/>
              <a:t>Qst</a:t>
            </a:r>
            <a:r>
              <a:rPr lang="en-US" sz="3200" dirty="0" smtClean="0"/>
              <a:t> 2 : clinically and US according to Rotterdam criteria </a:t>
            </a:r>
          </a:p>
          <a:p>
            <a:pPr marL="0" indent="0" algn="ctr">
              <a:buNone/>
            </a:pPr>
            <a:r>
              <a:rPr lang="en-US" sz="2400" dirty="0" smtClean="0"/>
              <a:t>The most accurate is </a:t>
            </a:r>
            <a:r>
              <a:rPr lang="en-US" sz="2400" dirty="0" err="1" smtClean="0"/>
              <a:t>transvaginal</a:t>
            </a:r>
            <a:r>
              <a:rPr lang="en-US" sz="2400" dirty="0" smtClean="0"/>
              <a:t> US with empty bladder  but here she is single so do trans abdominal US on full bladder to easily visualize the ovaries </a:t>
            </a:r>
          </a:p>
          <a:p>
            <a:pPr marL="0" indent="0" algn="ctr">
              <a:buNone/>
            </a:pPr>
            <a:r>
              <a:rPr lang="en-US" sz="2400" dirty="0" smtClean="0"/>
              <a:t>But if not sufficient do  free </a:t>
            </a:r>
            <a:r>
              <a:rPr lang="en-US" sz="2400" dirty="0" err="1" smtClean="0"/>
              <a:t>testerone</a:t>
            </a:r>
            <a:r>
              <a:rPr lang="en-US" sz="2400" dirty="0" smtClean="0"/>
              <a:t> , DHEAS</a:t>
            </a:r>
          </a:p>
        </p:txBody>
      </p:sp>
    </p:spTree>
    <p:extLst>
      <p:ext uri="{BB962C8B-B14F-4D97-AF65-F5344CB8AC3E}">
        <p14:creationId xmlns:p14="http://schemas.microsoft.com/office/powerpoint/2010/main" val="3052052002"/>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lumMod val="40000"/>
                    <a:lumOff val="60000"/>
                  </a:schemeClr>
                </a:solidFill>
              </a:rPr>
              <a:t>What more investigations you will order to confirm your diagnosis ?</a:t>
            </a:r>
            <a:endParaRPr lang="en-US" dirty="0">
              <a:solidFill>
                <a:schemeClr val="accent6">
                  <a:lumMod val="40000"/>
                  <a:lumOff val="60000"/>
                </a:schemeClr>
              </a:solidFill>
            </a:endParaRPr>
          </a:p>
        </p:txBody>
      </p:sp>
      <p:sp>
        <p:nvSpPr>
          <p:cNvPr id="3" name="Content Placeholder 2"/>
          <p:cNvSpPr>
            <a:spLocks noGrp="1"/>
          </p:cNvSpPr>
          <p:nvPr>
            <p:ph idx="1"/>
          </p:nvPr>
        </p:nvSpPr>
        <p:spPr/>
        <p:txBody>
          <a:bodyPr>
            <a:noAutofit/>
          </a:bodyPr>
          <a:lstStyle/>
          <a:p>
            <a:r>
              <a:rPr lang="en-US" sz="1800" dirty="0" smtClean="0"/>
              <a:t>Fasting insulin level &gt; to detect insulin resistance its normally low after fasting but in PCOS its high </a:t>
            </a:r>
          </a:p>
          <a:p>
            <a:pPr marL="0" indent="0">
              <a:buNone/>
            </a:pPr>
            <a:r>
              <a:rPr lang="en-US" sz="1800" dirty="0" smtClean="0"/>
              <a:t>You could do HBA1C</a:t>
            </a:r>
          </a:p>
          <a:p>
            <a:pPr marL="0" indent="0">
              <a:buNone/>
            </a:pPr>
            <a:r>
              <a:rPr lang="en-US" sz="1800" dirty="0" smtClean="0"/>
              <a:t>No need for OGTT (we only do it pregnancy or briefly after </a:t>
            </a:r>
            <a:r>
              <a:rPr lang="en-US" sz="1800" dirty="0" err="1" smtClean="0"/>
              <a:t>deleviry</a:t>
            </a:r>
            <a:r>
              <a:rPr lang="en-US" sz="1800" dirty="0" smtClean="0"/>
              <a:t>)</a:t>
            </a:r>
          </a:p>
          <a:p>
            <a:r>
              <a:rPr lang="en-US" sz="1800" dirty="0" smtClean="0"/>
              <a:t>Prolactin &gt; to exclude </a:t>
            </a:r>
            <a:r>
              <a:rPr lang="en-US" sz="1800" dirty="0" err="1" smtClean="0"/>
              <a:t>hyperprolactinemia</a:t>
            </a:r>
            <a:r>
              <a:rPr lang="en-US" sz="1800" dirty="0" smtClean="0"/>
              <a:t> because it causes </a:t>
            </a:r>
            <a:r>
              <a:rPr lang="en-US" sz="1800" dirty="0" err="1" smtClean="0"/>
              <a:t>mens.irregularity</a:t>
            </a:r>
            <a:r>
              <a:rPr lang="en-US" sz="1800" dirty="0" smtClean="0"/>
              <a:t> sometimes its associated with PCOS </a:t>
            </a:r>
          </a:p>
          <a:p>
            <a:r>
              <a:rPr lang="en-US" sz="1800" dirty="0" smtClean="0"/>
              <a:t>LH:FSH &gt; just confirmation doesn’t affect the management </a:t>
            </a:r>
          </a:p>
          <a:p>
            <a:r>
              <a:rPr lang="en-US" sz="1800" dirty="0" smtClean="0"/>
              <a:t>TSH &gt; to exclude </a:t>
            </a:r>
            <a:r>
              <a:rPr lang="en-US" sz="1800" dirty="0" err="1" smtClean="0"/>
              <a:t>hypo,hyper</a:t>
            </a:r>
            <a:r>
              <a:rPr lang="en-US" sz="1800" dirty="0" smtClean="0"/>
              <a:t> </a:t>
            </a:r>
            <a:r>
              <a:rPr lang="en-US" sz="1800" dirty="0" err="1" smtClean="0"/>
              <a:t>thyrodism</a:t>
            </a:r>
            <a:r>
              <a:rPr lang="en-US" sz="1800" dirty="0" smtClean="0"/>
              <a:t> </a:t>
            </a:r>
          </a:p>
          <a:p>
            <a:r>
              <a:rPr lang="en-US" sz="1800" dirty="0" smtClean="0"/>
              <a:t>DHES &gt; to exclude adrenal causes if high </a:t>
            </a:r>
          </a:p>
          <a:p>
            <a:r>
              <a:rPr lang="en-US" sz="1800" dirty="0" smtClean="0"/>
              <a:t>Free </a:t>
            </a:r>
            <a:r>
              <a:rPr lang="en-US" sz="1800" dirty="0" err="1" smtClean="0"/>
              <a:t>testerone</a:t>
            </a:r>
            <a:r>
              <a:rPr lang="en-US" sz="1800" dirty="0" smtClean="0"/>
              <a:t> (sensitivity for </a:t>
            </a:r>
            <a:r>
              <a:rPr lang="en-US" sz="1800" dirty="0" err="1" smtClean="0"/>
              <a:t>testerone</a:t>
            </a:r>
            <a:r>
              <a:rPr lang="en-US" sz="1800" dirty="0" smtClean="0"/>
              <a:t> with PCOS is increased more than non-</a:t>
            </a:r>
            <a:r>
              <a:rPr lang="en-US" sz="1800" dirty="0" err="1" smtClean="0"/>
              <a:t>pcos</a:t>
            </a:r>
            <a:r>
              <a:rPr lang="en-US" sz="1800" dirty="0" smtClean="0"/>
              <a:t> females that what explains </a:t>
            </a:r>
            <a:r>
              <a:rPr lang="en-US" sz="1800" dirty="0" err="1" smtClean="0"/>
              <a:t>hyperandrogen</a:t>
            </a:r>
            <a:r>
              <a:rPr lang="en-US" sz="1800" dirty="0" smtClean="0"/>
              <a:t> </a:t>
            </a:r>
            <a:r>
              <a:rPr lang="en-US" sz="1800" dirty="0" err="1" smtClean="0"/>
              <a:t>syptoms</a:t>
            </a:r>
            <a:r>
              <a:rPr lang="en-US" sz="1800" dirty="0" smtClean="0"/>
              <a:t> )</a:t>
            </a:r>
          </a:p>
          <a:p>
            <a:pPr marL="0" indent="0">
              <a:buNone/>
            </a:pPr>
            <a:endParaRPr lang="en-US" sz="1800" dirty="0" smtClean="0"/>
          </a:p>
          <a:p>
            <a:pPr marL="0" indent="0">
              <a:buNone/>
            </a:pPr>
            <a:endParaRPr lang="en-US" sz="1800" dirty="0"/>
          </a:p>
        </p:txBody>
      </p:sp>
    </p:spTree>
    <p:extLst>
      <p:ext uri="{BB962C8B-B14F-4D97-AF65-F5344CB8AC3E}">
        <p14:creationId xmlns:p14="http://schemas.microsoft.com/office/powerpoint/2010/main" val="3452031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669576"/>
          </a:xfrm>
        </p:spPr>
        <p:txBody>
          <a:bodyPr>
            <a:normAutofit fontScale="90000"/>
          </a:bodyPr>
          <a:lstStyle/>
          <a:p>
            <a:r>
              <a:rPr lang="en-US" dirty="0" smtClean="0">
                <a:solidFill>
                  <a:schemeClr val="accent6">
                    <a:lumMod val="40000"/>
                    <a:lumOff val="60000"/>
                  </a:schemeClr>
                </a:solidFill>
              </a:rPr>
              <a:t>Can this patient present with regular </a:t>
            </a:r>
            <a:r>
              <a:rPr lang="en-US" dirty="0" err="1" smtClean="0">
                <a:solidFill>
                  <a:schemeClr val="accent6">
                    <a:lumMod val="40000"/>
                    <a:lumOff val="60000"/>
                  </a:schemeClr>
                </a:solidFill>
              </a:rPr>
              <a:t>anovulatory</a:t>
            </a:r>
            <a:r>
              <a:rPr lang="en-US" dirty="0" smtClean="0">
                <a:solidFill>
                  <a:schemeClr val="accent6">
                    <a:lumMod val="40000"/>
                    <a:lumOff val="60000"/>
                  </a:schemeClr>
                </a:solidFill>
              </a:rPr>
              <a:t> cycles ? </a:t>
            </a:r>
            <a:br>
              <a:rPr lang="en-US" dirty="0" smtClean="0">
                <a:solidFill>
                  <a:schemeClr val="accent6">
                    <a:lumMod val="40000"/>
                    <a:lumOff val="60000"/>
                  </a:schemeClr>
                </a:solidFill>
              </a:rPr>
            </a:br>
            <a:r>
              <a:rPr lang="en-US" dirty="0" smtClean="0">
                <a:solidFill>
                  <a:schemeClr val="accent6">
                    <a:lumMod val="40000"/>
                    <a:lumOff val="60000"/>
                  </a:schemeClr>
                </a:solidFill>
              </a:rPr>
              <a:t>How we can differ ovulatory cycles ?</a:t>
            </a:r>
            <a:endParaRPr lang="en-US" dirty="0">
              <a:solidFill>
                <a:schemeClr val="accent6">
                  <a:lumMod val="40000"/>
                  <a:lumOff val="60000"/>
                </a:schemeClr>
              </a:solidFill>
            </a:endParaRPr>
          </a:p>
        </p:txBody>
      </p:sp>
      <p:sp>
        <p:nvSpPr>
          <p:cNvPr id="3" name="Content Placeholder 2"/>
          <p:cNvSpPr>
            <a:spLocks noGrp="1"/>
          </p:cNvSpPr>
          <p:nvPr>
            <p:ph idx="1"/>
          </p:nvPr>
        </p:nvSpPr>
        <p:spPr>
          <a:xfrm>
            <a:off x="913795" y="2491849"/>
            <a:ext cx="10353762" cy="3695136"/>
          </a:xfrm>
        </p:spPr>
        <p:txBody>
          <a:bodyPr>
            <a:noAutofit/>
          </a:bodyPr>
          <a:lstStyle/>
          <a:p>
            <a:r>
              <a:rPr lang="en-US" sz="2400" dirty="0" smtClean="0"/>
              <a:t>Yes , not every ovulatory cycle is regular &amp; </a:t>
            </a:r>
            <a:r>
              <a:rPr lang="en-US" sz="2400" dirty="0" err="1" smtClean="0"/>
              <a:t>viceversa</a:t>
            </a:r>
            <a:endParaRPr lang="en-US" sz="2400" dirty="0" smtClean="0"/>
          </a:p>
          <a:p>
            <a:r>
              <a:rPr lang="en-US" sz="2400" dirty="0" smtClean="0"/>
              <a:t>By </a:t>
            </a:r>
            <a:r>
              <a:rPr lang="en-US" sz="2400" dirty="0" err="1" smtClean="0"/>
              <a:t>hx</a:t>
            </a:r>
            <a:r>
              <a:rPr lang="en-US" sz="2400" dirty="0" smtClean="0"/>
              <a:t> &gt; its painful cycles (</a:t>
            </a:r>
            <a:r>
              <a:rPr lang="en-US" sz="2400" dirty="0" err="1" smtClean="0"/>
              <a:t>mittelchmirz</a:t>
            </a:r>
            <a:r>
              <a:rPr lang="en-US" sz="2400" dirty="0" smtClean="0"/>
              <a:t> pain)</a:t>
            </a:r>
          </a:p>
          <a:p>
            <a:pPr marL="0" indent="0">
              <a:buNone/>
            </a:pPr>
            <a:r>
              <a:rPr lang="en-US" sz="2400" dirty="0" smtClean="0"/>
              <a:t>By investigations &gt; </a:t>
            </a:r>
          </a:p>
          <a:p>
            <a:pPr marL="0" indent="0">
              <a:buNone/>
            </a:pPr>
            <a:r>
              <a:rPr lang="en-US" sz="2400" dirty="0" smtClean="0"/>
              <a:t>-LH surge (done between 11-13 day of the cycle mostly 24-46 </a:t>
            </a:r>
            <a:r>
              <a:rPr lang="en-US" sz="2400" dirty="0" err="1" smtClean="0"/>
              <a:t>hrs</a:t>
            </a:r>
            <a:r>
              <a:rPr lang="en-US" sz="2400" dirty="0" smtClean="0"/>
              <a:t> before ovulation </a:t>
            </a:r>
          </a:p>
          <a:p>
            <a:pPr marL="0" indent="0">
              <a:buNone/>
            </a:pPr>
            <a:r>
              <a:rPr lang="en-US" sz="2400" dirty="0" smtClean="0"/>
              <a:t>-progesterone (7-8 days post ovulation )</a:t>
            </a:r>
          </a:p>
          <a:p>
            <a:pPr marL="0" indent="0">
              <a:buNone/>
            </a:pPr>
            <a:r>
              <a:rPr lang="en-US" sz="2400" dirty="0" smtClean="0"/>
              <a:t>-endometrial </a:t>
            </a:r>
            <a:r>
              <a:rPr lang="en-US" sz="2400" dirty="0" err="1" smtClean="0"/>
              <a:t>biobsy</a:t>
            </a:r>
            <a:r>
              <a:rPr lang="en-US" sz="2400" dirty="0" smtClean="0"/>
              <a:t> (not routinely done )</a:t>
            </a:r>
          </a:p>
          <a:p>
            <a:endParaRPr lang="en-US" sz="2400" dirty="0"/>
          </a:p>
        </p:txBody>
      </p:sp>
    </p:spTree>
    <p:extLst>
      <p:ext uri="{BB962C8B-B14F-4D97-AF65-F5344CB8AC3E}">
        <p14:creationId xmlns:p14="http://schemas.microsoft.com/office/powerpoint/2010/main" val="2563030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2979" y="147637"/>
            <a:ext cx="10353761" cy="1326321"/>
          </a:xfrm>
        </p:spPr>
        <p:txBody>
          <a:bodyPr/>
          <a:lstStyle/>
          <a:p>
            <a:r>
              <a:rPr lang="en-US" dirty="0" smtClean="0">
                <a:solidFill>
                  <a:schemeClr val="accent6">
                    <a:lumMod val="40000"/>
                    <a:lumOff val="60000"/>
                  </a:schemeClr>
                </a:solidFill>
              </a:rPr>
              <a:t>What is your management ?</a:t>
            </a:r>
            <a:endParaRPr lang="en-US" dirty="0">
              <a:solidFill>
                <a:schemeClr val="accent6">
                  <a:lumMod val="40000"/>
                  <a:lumOff val="60000"/>
                </a:schemeClr>
              </a:solidFill>
            </a:endParaRPr>
          </a:p>
        </p:txBody>
      </p:sp>
      <p:sp>
        <p:nvSpPr>
          <p:cNvPr id="3" name="Content Placeholder 2"/>
          <p:cNvSpPr>
            <a:spLocks noGrp="1"/>
          </p:cNvSpPr>
          <p:nvPr>
            <p:ph idx="1"/>
          </p:nvPr>
        </p:nvSpPr>
        <p:spPr>
          <a:xfrm>
            <a:off x="900148" y="1473958"/>
            <a:ext cx="5473355" cy="4038818"/>
          </a:xfrm>
        </p:spPr>
        <p:txBody>
          <a:bodyPr>
            <a:noAutofit/>
          </a:bodyPr>
          <a:lstStyle/>
          <a:p>
            <a:r>
              <a:rPr lang="en-US" sz="2400" b="1" u="sng" dirty="0" smtClean="0">
                <a:effectLst>
                  <a:outerShdw blurRad="38100" dist="38100" dir="2700000" algn="tl">
                    <a:srgbClr val="000000">
                      <a:alpha val="43137"/>
                    </a:srgbClr>
                  </a:outerShdw>
                </a:effectLst>
              </a:rPr>
              <a:t>In the </a:t>
            </a:r>
            <a:r>
              <a:rPr lang="en-US" sz="2400" b="1" u="sng" dirty="0" err="1" smtClean="0">
                <a:effectLst>
                  <a:outerShdw blurRad="38100" dist="38100" dir="2700000" algn="tl">
                    <a:srgbClr val="000000">
                      <a:alpha val="43137"/>
                    </a:srgbClr>
                  </a:outerShdw>
                </a:effectLst>
              </a:rPr>
              <a:t>beginging</a:t>
            </a:r>
            <a:r>
              <a:rPr lang="en-US" sz="2400" b="1" u="sng" dirty="0" smtClean="0">
                <a:effectLst>
                  <a:outerShdw blurRad="38100" dist="38100" dir="2700000" algn="tl">
                    <a:srgbClr val="000000">
                      <a:alpha val="43137"/>
                    </a:srgbClr>
                  </a:outerShdw>
                </a:effectLst>
              </a:rPr>
              <a:t> you must explain to the patient that it’s a syndrome and life long disease we treat symptoms only !!</a:t>
            </a:r>
          </a:p>
          <a:p>
            <a:r>
              <a:rPr lang="en-US" sz="1600" dirty="0" smtClean="0">
                <a:effectLst>
                  <a:outerShdw blurRad="38100" dist="38100" dir="2700000" algn="tl">
                    <a:srgbClr val="000000">
                      <a:alpha val="43137"/>
                    </a:srgbClr>
                  </a:outerShdw>
                </a:effectLst>
              </a:rPr>
              <a:t>So our management depends on the complain </a:t>
            </a:r>
          </a:p>
          <a:p>
            <a:pPr>
              <a:buFont typeface="Wingdings" panose="05000000000000000000" pitchFamily="2" charset="2"/>
              <a:buChar char="q"/>
            </a:pPr>
            <a:r>
              <a:rPr lang="en-US" sz="1800" dirty="0" smtClean="0">
                <a:effectLst>
                  <a:outerShdw blurRad="38100" dist="38100" dir="2700000" algn="tl">
                    <a:srgbClr val="000000">
                      <a:alpha val="43137"/>
                    </a:srgbClr>
                  </a:outerShdw>
                </a:effectLst>
              </a:rPr>
              <a:t>The most effective management to start with is life style modification </a:t>
            </a:r>
          </a:p>
          <a:p>
            <a:pPr>
              <a:buFont typeface="Wingdings" panose="05000000000000000000" pitchFamily="2" charset="2"/>
              <a:buChar char="q"/>
            </a:pPr>
            <a:r>
              <a:rPr lang="en-US" sz="1800" b="1" u="sng" dirty="0" smtClean="0">
                <a:solidFill>
                  <a:srgbClr val="FF0000"/>
                </a:solidFill>
                <a:effectLst>
                  <a:outerShdw blurRad="38100" dist="38100" dir="2700000" algn="tl">
                    <a:srgbClr val="000000">
                      <a:alpha val="43137"/>
                    </a:srgbClr>
                  </a:outerShdw>
                </a:effectLst>
              </a:rPr>
              <a:t>weight loss </a:t>
            </a:r>
            <a:r>
              <a:rPr lang="en-US" sz="1800" dirty="0" smtClean="0">
                <a:effectLst>
                  <a:outerShdw blurRad="38100" dist="38100" dir="2700000" algn="tl">
                    <a:srgbClr val="000000">
                      <a:alpha val="43137"/>
                    </a:srgbClr>
                  </a:outerShdw>
                </a:effectLst>
              </a:rPr>
              <a:t>&gt; very effective even if only she loses 10% of her weight  this will increase ovulation and decrease androgen and  having regular of cycles </a:t>
            </a:r>
          </a:p>
          <a:p>
            <a:pPr>
              <a:buFont typeface="Wingdings" panose="05000000000000000000" pitchFamily="2" charset="2"/>
              <a:buChar char="q"/>
            </a:pPr>
            <a:r>
              <a:rPr lang="en-US" sz="1800" b="1" u="sng" dirty="0" smtClean="0">
                <a:solidFill>
                  <a:srgbClr val="FF0000"/>
                </a:solidFill>
                <a:effectLst>
                  <a:outerShdw blurRad="38100" dist="38100" dir="2700000" algn="tl">
                    <a:srgbClr val="000000">
                      <a:alpha val="43137"/>
                    </a:srgbClr>
                  </a:outerShdw>
                </a:effectLst>
              </a:rPr>
              <a:t>For </a:t>
            </a:r>
            <a:r>
              <a:rPr lang="en-US" sz="1800" b="1" u="sng" dirty="0" err="1" smtClean="0">
                <a:solidFill>
                  <a:srgbClr val="FF0000"/>
                </a:solidFill>
                <a:effectLst>
                  <a:outerShdw blurRad="38100" dist="38100" dir="2700000" algn="tl">
                    <a:srgbClr val="000000">
                      <a:alpha val="43137"/>
                    </a:srgbClr>
                  </a:outerShdw>
                </a:effectLst>
              </a:rPr>
              <a:t>hirsutism</a:t>
            </a:r>
            <a:r>
              <a:rPr lang="en-US" sz="1800" b="1" u="sng" dirty="0" smtClean="0">
                <a:solidFill>
                  <a:srgbClr val="FF0000"/>
                </a:solidFill>
                <a:effectLst>
                  <a:outerShdw blurRad="38100" dist="38100" dir="2700000" algn="tl">
                    <a:srgbClr val="000000">
                      <a:alpha val="43137"/>
                    </a:srgbClr>
                  </a:outerShdw>
                </a:effectLst>
              </a:rPr>
              <a:t> </a:t>
            </a:r>
            <a:r>
              <a:rPr lang="en-US" sz="1800" dirty="0" smtClean="0">
                <a:effectLst>
                  <a:outerShdw blurRad="38100" dist="38100" dir="2700000" algn="tl">
                    <a:srgbClr val="000000">
                      <a:alpha val="43137"/>
                    </a:srgbClr>
                  </a:outerShdw>
                </a:effectLst>
              </a:rPr>
              <a:t>&gt; because she is young OCP will do the effect </a:t>
            </a:r>
          </a:p>
        </p:txBody>
      </p:sp>
      <p:sp>
        <p:nvSpPr>
          <p:cNvPr id="4" name="Rectangle 3"/>
          <p:cNvSpPr/>
          <p:nvPr/>
        </p:nvSpPr>
        <p:spPr>
          <a:xfrm>
            <a:off x="7701884" y="1923706"/>
            <a:ext cx="4158019" cy="3139321"/>
          </a:xfrm>
          <a:prstGeom prst="rect">
            <a:avLst/>
          </a:prstGeom>
        </p:spPr>
        <p:txBody>
          <a:bodyPr wrap="square">
            <a:spAutoFit/>
          </a:bodyPr>
          <a:lstStyle/>
          <a:p>
            <a:pPr>
              <a:buFont typeface="Wingdings" panose="05000000000000000000" pitchFamily="2" charset="2"/>
              <a:buChar char="q"/>
            </a:pPr>
            <a:r>
              <a:rPr lang="en-US" b="1" u="sng" dirty="0" smtClean="0">
                <a:solidFill>
                  <a:srgbClr val="FF0000"/>
                </a:solidFill>
                <a:effectLst>
                  <a:outerShdw blurRad="38100" dist="38100" dir="2700000" algn="tl">
                    <a:srgbClr val="000000">
                      <a:alpha val="43137"/>
                    </a:srgbClr>
                  </a:outerShdw>
                </a:effectLst>
              </a:rPr>
              <a:t>For irregular cycles &gt;</a:t>
            </a:r>
          </a:p>
          <a:p>
            <a:r>
              <a:rPr lang="en-US" dirty="0" smtClean="0">
                <a:solidFill>
                  <a:prstClr val="white"/>
                </a:solidFill>
                <a:effectLst>
                  <a:outerShdw blurRad="38100" dist="38100" dir="2700000" algn="tl">
                    <a:srgbClr val="000000">
                      <a:alpha val="43137"/>
                    </a:srgbClr>
                  </a:outerShdw>
                </a:effectLst>
              </a:rPr>
              <a:t>-OCP &gt; it increase the binding sex globulins which decrease the free </a:t>
            </a:r>
            <a:r>
              <a:rPr lang="en-US" dirty="0" err="1" smtClean="0">
                <a:solidFill>
                  <a:prstClr val="white"/>
                </a:solidFill>
                <a:effectLst>
                  <a:outerShdw blurRad="38100" dist="38100" dir="2700000" algn="tl">
                    <a:srgbClr val="000000">
                      <a:alpha val="43137"/>
                    </a:srgbClr>
                  </a:outerShdw>
                </a:effectLst>
              </a:rPr>
              <a:t>testerone</a:t>
            </a:r>
            <a:r>
              <a:rPr lang="en-US" dirty="0" smtClean="0">
                <a:solidFill>
                  <a:prstClr val="white"/>
                </a:solidFill>
                <a:effectLst>
                  <a:outerShdw blurRad="38100" dist="38100" dir="2700000" algn="tl">
                    <a:srgbClr val="000000">
                      <a:alpha val="43137"/>
                    </a:srgbClr>
                  </a:outerShdw>
                </a:effectLst>
              </a:rPr>
              <a:t> and decrease androgen and decrease the symptoms </a:t>
            </a:r>
          </a:p>
          <a:p>
            <a:r>
              <a:rPr lang="en-US" dirty="0" smtClean="0">
                <a:solidFill>
                  <a:prstClr val="white"/>
                </a:solidFill>
                <a:effectLst>
                  <a:outerShdw blurRad="38100" dist="38100" dir="2700000" algn="tl">
                    <a:srgbClr val="000000">
                      <a:alpha val="43137"/>
                    </a:srgbClr>
                  </a:outerShdw>
                </a:effectLst>
              </a:rPr>
              <a:t>-anti androgens &gt;spironolactone , </a:t>
            </a:r>
            <a:r>
              <a:rPr lang="en-US" dirty="0" err="1" smtClean="0">
                <a:solidFill>
                  <a:prstClr val="white"/>
                </a:solidFill>
                <a:effectLst>
                  <a:outerShdw blurRad="38100" dist="38100" dir="2700000" algn="tl">
                    <a:srgbClr val="000000">
                      <a:alpha val="43137"/>
                    </a:srgbClr>
                  </a:outerShdw>
                </a:effectLst>
              </a:rPr>
              <a:t>cypreterone</a:t>
            </a:r>
            <a:r>
              <a:rPr lang="en-US" dirty="0" smtClean="0">
                <a:solidFill>
                  <a:prstClr val="white"/>
                </a:solidFill>
                <a:effectLst>
                  <a:outerShdw blurRad="38100" dist="38100" dir="2700000" algn="tl">
                    <a:srgbClr val="000000">
                      <a:alpha val="43137"/>
                    </a:srgbClr>
                  </a:outerShdw>
                </a:effectLst>
              </a:rPr>
              <a:t> acetate , </a:t>
            </a:r>
            <a:r>
              <a:rPr lang="en-US" dirty="0" err="1" smtClean="0">
                <a:solidFill>
                  <a:prstClr val="white"/>
                </a:solidFill>
                <a:effectLst>
                  <a:outerShdw blurRad="38100" dist="38100" dir="2700000" algn="tl">
                    <a:srgbClr val="000000">
                      <a:alpha val="43137"/>
                    </a:srgbClr>
                  </a:outerShdw>
                </a:effectLst>
              </a:rPr>
              <a:t>flutamide</a:t>
            </a:r>
            <a:r>
              <a:rPr lang="en-US" dirty="0" smtClean="0">
                <a:solidFill>
                  <a:prstClr val="white"/>
                </a:solidFill>
                <a:effectLst>
                  <a:outerShdw blurRad="38100" dist="38100" dir="2700000" algn="tl">
                    <a:srgbClr val="000000">
                      <a:alpha val="43137"/>
                    </a:srgbClr>
                  </a:outerShdw>
                </a:effectLst>
              </a:rPr>
              <a:t> </a:t>
            </a:r>
          </a:p>
          <a:p>
            <a:r>
              <a:rPr lang="en-US" dirty="0" smtClean="0">
                <a:solidFill>
                  <a:prstClr val="white"/>
                </a:solidFill>
                <a:effectLst>
                  <a:outerShdw blurRad="38100" dist="38100" dir="2700000" algn="tl">
                    <a:srgbClr val="000000">
                      <a:alpha val="43137"/>
                    </a:srgbClr>
                  </a:outerShdw>
                </a:effectLst>
              </a:rPr>
              <a:t>-metformin &gt; for insulin resistance </a:t>
            </a:r>
          </a:p>
          <a:p>
            <a:endParaRPr lang="en-US" dirty="0" smtClean="0">
              <a:solidFill>
                <a:prstClr val="white"/>
              </a:solidFill>
              <a:effectLst>
                <a:outerShdw blurRad="38100" dist="38100" dir="2700000" algn="tl">
                  <a:srgbClr val="000000">
                    <a:alpha val="43137"/>
                  </a:srgbClr>
                </a:outerShdw>
              </a:effectLst>
            </a:endParaRPr>
          </a:p>
          <a:p>
            <a:r>
              <a:rPr lang="en-US" dirty="0" smtClean="0">
                <a:solidFill>
                  <a:prstClr val="white"/>
                </a:solidFill>
                <a:effectLst>
                  <a:outerShdw blurRad="38100" dist="38100" dir="2700000" algn="tl">
                    <a:srgbClr val="000000">
                      <a:alpha val="43137"/>
                    </a:srgbClr>
                  </a:outerShdw>
                </a:effectLst>
              </a:rPr>
              <a:t>And she should return after 2-3 months for follow up </a:t>
            </a:r>
            <a:endParaRPr lang="en-US" dirty="0">
              <a:solidFill>
                <a:prstClr val="whit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79322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 calcmode="lin" valueType="num">
                                      <p:cBhvr additive="base">
                                        <p:cTn id="2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0" end="0"/>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
                                            <p:txEl>
                                              <p:pRg st="1" end="1"/>
                                            </p:txEl>
                                          </p:spTgt>
                                        </p:tgtEl>
                                        <p:attrNameLst>
                                          <p:attrName>style.visibility</p:attrName>
                                        </p:attrNameLst>
                                      </p:cBhvr>
                                      <p:to>
                                        <p:strVal val="visible"/>
                                      </p:to>
                                    </p:set>
                                    <p:anim calcmode="lin" valueType="num">
                                      <p:cBhvr additive="base">
                                        <p:cTn id="3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1" end="1"/>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anim calcmode="lin" valueType="num">
                                      <p:cBhvr additive="base">
                                        <p:cTn id="3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2" end="2"/>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
                                            <p:txEl>
                                              <p:pRg st="3" end="3"/>
                                            </p:txEl>
                                          </p:spTgt>
                                        </p:tgtEl>
                                        <p:attrNameLst>
                                          <p:attrName>style.visibility</p:attrName>
                                        </p:attrNameLst>
                                      </p:cBhvr>
                                      <p:to>
                                        <p:strVal val="visible"/>
                                      </p:to>
                                    </p:set>
                                    <p:anim calcmode="lin" valueType="num">
                                      <p:cBhvr additive="base">
                                        <p:cTn id="4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3" end="3"/>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4">
                                            <p:txEl>
                                              <p:pRg st="5" end="5"/>
                                            </p:txEl>
                                          </p:spTgt>
                                        </p:tgtEl>
                                        <p:attrNameLst>
                                          <p:attrName>style.visibility</p:attrName>
                                        </p:attrNameLst>
                                      </p:cBhvr>
                                      <p:to>
                                        <p:strVal val="visible"/>
                                      </p:to>
                                    </p:set>
                                    <p:anim calcmode="lin" valueType="num">
                                      <p:cBhvr additive="base">
                                        <p:cTn id="45"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414215" y="1392071"/>
            <a:ext cx="5090615" cy="4203511"/>
          </a:xfrm>
          <a:prstGeom prst="roundRect">
            <a:avLst/>
          </a:prstGeom>
          <a:ln>
            <a:noFill/>
          </a:ln>
          <a:effectLst>
            <a:outerShdw blurRad="57785" dist="33020" dir="3180000" algn="ctr">
              <a:srgbClr val="000000">
                <a:alpha val="30000"/>
              </a:srgbClr>
            </a:outerShdw>
            <a:reflection blurRad="6350" stA="50000" endA="300" endPos="55500" dist="50800" dir="5400000" sy="-100000" algn="bl" rotWithShape="0"/>
          </a:effectLst>
          <a:scene3d>
            <a:camera prst="orthographicFront">
              <a:rot lat="0" lon="0" rev="0"/>
            </a:camera>
            <a:lightRig rig="brightRoom" dir="t">
              <a:rot lat="0" lon="0" rev="600000"/>
            </a:lightRig>
          </a:scene3d>
          <a:sp3d prstMaterial="metal">
            <a:bevelT w="38100" h="57150" prst="angle"/>
          </a:sp3d>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b="1" dirty="0" smtClean="0">
                <a:solidFill>
                  <a:prstClr val="black"/>
                </a:solidFill>
              </a:rPr>
              <a:t>If the same patient returned after 2 years and she is married and seeking for pregnancy </a:t>
            </a:r>
            <a:br>
              <a:rPr lang="en-US" sz="2400" b="1" dirty="0" smtClean="0">
                <a:solidFill>
                  <a:prstClr val="black"/>
                </a:solidFill>
              </a:rPr>
            </a:br>
            <a:r>
              <a:rPr lang="en-US" sz="2400" b="1" dirty="0" smtClean="0">
                <a:solidFill>
                  <a:prstClr val="black"/>
                </a:solidFill>
              </a:rPr>
              <a:t>she is married for 6 months and without pregnancy </a:t>
            </a:r>
            <a:br>
              <a:rPr lang="en-US" sz="2400" b="1" dirty="0" smtClean="0">
                <a:solidFill>
                  <a:prstClr val="black"/>
                </a:solidFill>
              </a:rPr>
            </a:br>
            <a:r>
              <a:rPr lang="en-US" sz="2400" b="1" dirty="0" smtClean="0">
                <a:solidFill>
                  <a:prstClr val="black"/>
                </a:solidFill>
              </a:rPr>
              <a:t>she stopped the </a:t>
            </a:r>
            <a:r>
              <a:rPr lang="en-US" sz="2400" b="1" dirty="0" err="1" smtClean="0">
                <a:solidFill>
                  <a:prstClr val="black"/>
                </a:solidFill>
              </a:rPr>
              <a:t>ocp</a:t>
            </a:r>
            <a:r>
              <a:rPr lang="en-US" sz="2400" b="1" dirty="0" smtClean="0">
                <a:solidFill>
                  <a:prstClr val="black"/>
                </a:solidFill>
              </a:rPr>
              <a:t> but continued the metformin and decreased her weight , what is your management ?</a:t>
            </a:r>
          </a:p>
        </p:txBody>
      </p:sp>
    </p:spTree>
    <p:extLst>
      <p:ext uri="{BB962C8B-B14F-4D97-AF65-F5344CB8AC3E}">
        <p14:creationId xmlns:p14="http://schemas.microsoft.com/office/powerpoint/2010/main" val="82890316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lumMod val="75000"/>
                  </a:schemeClr>
                </a:solidFill>
              </a:rPr>
              <a:t>But our patient had this On US examination </a:t>
            </a:r>
            <a:endParaRPr lang="en-US" dirty="0">
              <a:solidFill>
                <a:schemeClr val="accent2">
                  <a:lumMod val="75000"/>
                </a:schemeClr>
              </a:solidFill>
            </a:endParaRP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20256" t="19519" r="31443" b="13361"/>
          <a:stretch/>
        </p:blipFill>
        <p:spPr>
          <a:xfrm>
            <a:off x="2634018" y="2059838"/>
            <a:ext cx="5854889" cy="406800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915492249"/>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72851" y="1058835"/>
            <a:ext cx="10353762" cy="3695136"/>
          </a:xfrm>
        </p:spPr>
        <p:txBody>
          <a:bodyPr>
            <a:noAutofit/>
          </a:bodyPr>
          <a:lstStyle/>
          <a:p>
            <a:pPr algn="ctr"/>
            <a:r>
              <a:rPr lang="en-US" sz="2400" dirty="0" smtClean="0"/>
              <a:t>MOST IMPORTANT is to exclude other causes of infertility </a:t>
            </a:r>
          </a:p>
          <a:p>
            <a:pPr marL="0" indent="0" algn="ctr">
              <a:buNone/>
            </a:pPr>
            <a:r>
              <a:rPr lang="en-US" sz="2400" dirty="0" smtClean="0"/>
              <a:t>- Timing &amp; frequency of intercourse </a:t>
            </a:r>
          </a:p>
          <a:p>
            <a:pPr marL="0" indent="0" algn="ctr">
              <a:buNone/>
            </a:pPr>
            <a:r>
              <a:rPr lang="en-US" sz="2400" dirty="0" smtClean="0"/>
              <a:t>-male factor by semen analysis 50-60% </a:t>
            </a:r>
          </a:p>
          <a:p>
            <a:pPr marL="0" indent="0" algn="ctr">
              <a:buNone/>
            </a:pPr>
            <a:r>
              <a:rPr lang="en-US" sz="2400" dirty="0" err="1" smtClean="0"/>
              <a:t>Presample</a:t>
            </a:r>
            <a:r>
              <a:rPr lang="en-US" sz="2400" dirty="0" smtClean="0"/>
              <a:t> preparation : no ejaculation for 3-5days prior , within 1 </a:t>
            </a:r>
            <a:r>
              <a:rPr lang="en-US" sz="2400" dirty="0" err="1" smtClean="0"/>
              <a:t>hr</a:t>
            </a:r>
            <a:r>
              <a:rPr lang="en-US" sz="2400" dirty="0" smtClean="0"/>
              <a:t> of ejaculation </a:t>
            </a:r>
          </a:p>
          <a:p>
            <a:pPr marL="0" indent="0" algn="ctr">
              <a:buNone/>
            </a:pPr>
            <a:r>
              <a:rPr lang="en-US" sz="2400" dirty="0" smtClean="0"/>
              <a:t>-female factor</a:t>
            </a:r>
          </a:p>
          <a:p>
            <a:pPr marL="0" indent="0" algn="ctr">
              <a:buNone/>
            </a:pPr>
            <a:r>
              <a:rPr lang="en-US" sz="2400" dirty="0" smtClean="0"/>
              <a:t>Tubal by HSG (6-10 days of the cycle ) &gt;&gt; after the menses and to make sure no pregnancy </a:t>
            </a:r>
          </a:p>
          <a:p>
            <a:pPr marL="0" indent="0" algn="ctr">
              <a:buNone/>
            </a:pPr>
            <a:endParaRPr lang="en-US" sz="2400" dirty="0" smtClean="0"/>
          </a:p>
          <a:p>
            <a:pPr algn="ctr"/>
            <a:endParaRPr lang="en-US" sz="2400" dirty="0"/>
          </a:p>
        </p:txBody>
      </p:sp>
    </p:spTree>
    <p:extLst>
      <p:ext uri="{BB962C8B-B14F-4D97-AF65-F5344CB8AC3E}">
        <p14:creationId xmlns:p14="http://schemas.microsoft.com/office/powerpoint/2010/main" val="2016796322"/>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696872"/>
          </a:xfrm>
        </p:spPr>
        <p:txBody>
          <a:bodyPr>
            <a:normAutofit fontScale="90000"/>
          </a:bodyPr>
          <a:lstStyle/>
          <a:p>
            <a:r>
              <a:rPr lang="en-US" dirty="0" smtClean="0">
                <a:solidFill>
                  <a:schemeClr val="accent5">
                    <a:lumMod val="60000"/>
                    <a:lumOff val="40000"/>
                  </a:schemeClr>
                </a:solidFill>
              </a:rPr>
              <a:t>If semen analysis was normal </a:t>
            </a:r>
            <a:br>
              <a:rPr lang="en-US" dirty="0" smtClean="0">
                <a:solidFill>
                  <a:schemeClr val="accent5">
                    <a:lumMod val="60000"/>
                    <a:lumOff val="40000"/>
                  </a:schemeClr>
                </a:solidFill>
              </a:rPr>
            </a:br>
            <a:r>
              <a:rPr lang="en-US" dirty="0" smtClean="0">
                <a:solidFill>
                  <a:schemeClr val="accent5">
                    <a:lumMod val="60000"/>
                    <a:lumOff val="40000"/>
                  </a:schemeClr>
                </a:solidFill>
              </a:rPr>
              <a:t>and on HSG it was visible that both tubes are blocked what your management ?</a:t>
            </a:r>
            <a:endParaRPr lang="en-US" dirty="0">
              <a:solidFill>
                <a:schemeClr val="accent5">
                  <a:lumMod val="60000"/>
                  <a:lumOff val="40000"/>
                </a:schemeClr>
              </a:solidFill>
            </a:endParaRPr>
          </a:p>
        </p:txBody>
      </p:sp>
      <p:sp>
        <p:nvSpPr>
          <p:cNvPr id="3" name="Content Placeholder 2"/>
          <p:cNvSpPr>
            <a:spLocks noGrp="1"/>
          </p:cNvSpPr>
          <p:nvPr>
            <p:ph idx="1"/>
          </p:nvPr>
        </p:nvSpPr>
        <p:spPr>
          <a:xfrm>
            <a:off x="913795" y="2587384"/>
            <a:ext cx="10353762" cy="3695136"/>
          </a:xfrm>
        </p:spPr>
        <p:txBody>
          <a:bodyPr/>
          <a:lstStyle/>
          <a:p>
            <a:r>
              <a:rPr lang="en-US" dirty="0" smtClean="0"/>
              <a:t>Do laparoscope to know the cause </a:t>
            </a:r>
          </a:p>
          <a:p>
            <a:pPr marL="0" indent="0">
              <a:buNone/>
            </a:pPr>
            <a:r>
              <a:rPr lang="en-US" dirty="0" smtClean="0"/>
              <a:t>-mostly spasm due to sympathetic stimulation when HSG is done </a:t>
            </a:r>
          </a:p>
          <a:p>
            <a:pPr marL="0" indent="0">
              <a:buNone/>
            </a:pPr>
            <a:r>
              <a:rPr lang="en-US" dirty="0" smtClean="0"/>
              <a:t>-endometriosis </a:t>
            </a:r>
          </a:p>
          <a:p>
            <a:pPr marL="0" indent="0">
              <a:buNone/>
            </a:pPr>
            <a:r>
              <a:rPr lang="en-US" dirty="0" smtClean="0"/>
              <a:t>-PID </a:t>
            </a:r>
          </a:p>
          <a:p>
            <a:pPr marL="0" indent="0">
              <a:buNone/>
            </a:pPr>
            <a:endParaRPr lang="en-US" dirty="0"/>
          </a:p>
          <a:p>
            <a:pPr marL="0" indent="0">
              <a:buNone/>
            </a:pPr>
            <a:r>
              <a:rPr lang="en-US" dirty="0" smtClean="0"/>
              <a:t>** sometimes a small percent of females after HSG any blockage is opened spontaneously **</a:t>
            </a:r>
          </a:p>
        </p:txBody>
      </p:sp>
    </p:spTree>
    <p:extLst>
      <p:ext uri="{BB962C8B-B14F-4D97-AF65-F5344CB8AC3E}">
        <p14:creationId xmlns:p14="http://schemas.microsoft.com/office/powerpoint/2010/main" val="2127197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additive="base">
                                        <p:cTn id="2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254759"/>
            <a:ext cx="10353761" cy="1326321"/>
          </a:xfrm>
        </p:spPr>
        <p:txBody>
          <a:bodyPr>
            <a:normAutofit fontScale="90000"/>
          </a:bodyPr>
          <a:lstStyle/>
          <a:p>
            <a:r>
              <a:rPr lang="en-US" dirty="0" smtClean="0">
                <a:solidFill>
                  <a:schemeClr val="accent5">
                    <a:lumMod val="60000"/>
                    <a:lumOff val="40000"/>
                  </a:schemeClr>
                </a:solidFill>
              </a:rPr>
              <a:t>If the semen </a:t>
            </a:r>
            <a:r>
              <a:rPr lang="en-US" dirty="0" err="1" smtClean="0">
                <a:solidFill>
                  <a:schemeClr val="accent5">
                    <a:lumMod val="60000"/>
                    <a:lumOff val="40000"/>
                  </a:schemeClr>
                </a:solidFill>
              </a:rPr>
              <a:t>analsyis</a:t>
            </a:r>
            <a:r>
              <a:rPr lang="en-US" dirty="0" smtClean="0">
                <a:solidFill>
                  <a:schemeClr val="accent5">
                    <a:lumMod val="60000"/>
                    <a:lumOff val="40000"/>
                  </a:schemeClr>
                </a:solidFill>
              </a:rPr>
              <a:t> &amp; HSG was normal </a:t>
            </a:r>
            <a:br>
              <a:rPr lang="en-US" dirty="0" smtClean="0">
                <a:solidFill>
                  <a:schemeClr val="accent5">
                    <a:lumMod val="60000"/>
                    <a:lumOff val="40000"/>
                  </a:schemeClr>
                </a:solidFill>
              </a:rPr>
            </a:br>
            <a:r>
              <a:rPr lang="en-US" dirty="0" smtClean="0">
                <a:solidFill>
                  <a:schemeClr val="accent5">
                    <a:lumMod val="60000"/>
                    <a:lumOff val="40000"/>
                  </a:schemeClr>
                </a:solidFill>
              </a:rPr>
              <a:t>what’s your next step ?</a:t>
            </a:r>
            <a:endParaRPr lang="en-US" dirty="0">
              <a:solidFill>
                <a:schemeClr val="accent5">
                  <a:lumMod val="60000"/>
                  <a:lumOff val="40000"/>
                </a:schemeClr>
              </a:solidFill>
            </a:endParaRPr>
          </a:p>
        </p:txBody>
      </p:sp>
      <p:sp>
        <p:nvSpPr>
          <p:cNvPr id="3" name="Content Placeholder 2"/>
          <p:cNvSpPr>
            <a:spLocks noGrp="1"/>
          </p:cNvSpPr>
          <p:nvPr>
            <p:ph idx="1"/>
          </p:nvPr>
        </p:nvSpPr>
        <p:spPr>
          <a:xfrm>
            <a:off x="412602" y="1935921"/>
            <a:ext cx="6493165" cy="3695136"/>
          </a:xfrm>
        </p:spPr>
        <p:txBody>
          <a:bodyPr>
            <a:noAutofit/>
          </a:bodyPr>
          <a:lstStyle/>
          <a:p>
            <a:pPr>
              <a:buFont typeface="Wingdings" panose="05000000000000000000" pitchFamily="2" charset="2"/>
              <a:buChar char="v"/>
            </a:pPr>
            <a:r>
              <a:rPr lang="en-US" sz="1800" dirty="0" smtClean="0"/>
              <a:t>Start induction of ovulation by </a:t>
            </a:r>
            <a:r>
              <a:rPr lang="en-US" sz="1800" dirty="0" err="1" smtClean="0"/>
              <a:t>clomphine</a:t>
            </a:r>
            <a:r>
              <a:rPr lang="en-US" sz="1800" dirty="0" smtClean="0"/>
              <a:t> citrate </a:t>
            </a:r>
          </a:p>
          <a:p>
            <a:pPr marL="0" indent="0">
              <a:buNone/>
            </a:pPr>
            <a:r>
              <a:rPr lang="en-US" sz="1600" dirty="0" smtClean="0"/>
              <a:t>Its mechanism of action : its anti estrogen that blocks pituitary &amp; hypothalamus releasing it that causes negative feedback and lead to the increase of FSH and increase ovulation </a:t>
            </a:r>
            <a:endParaRPr lang="en-US" sz="1600" dirty="0"/>
          </a:p>
          <a:p>
            <a:r>
              <a:rPr lang="en-US" sz="1800" dirty="0" smtClean="0"/>
              <a:t>Taken orally start with 50mg and increased in each cycle by 50mg if no effect is noticed , given for 2-6 days in the first 10 days of the cycle </a:t>
            </a:r>
          </a:p>
          <a:p>
            <a:r>
              <a:rPr lang="en-US" sz="1800" dirty="0" smtClean="0"/>
              <a:t>Monitor it by </a:t>
            </a:r>
            <a:r>
              <a:rPr lang="en-US" sz="1800" dirty="0" err="1" smtClean="0"/>
              <a:t>folliculometry</a:t>
            </a:r>
            <a:r>
              <a:rPr lang="en-US" sz="1800" dirty="0" smtClean="0"/>
              <a:t> (11-17mm means success)</a:t>
            </a:r>
          </a:p>
          <a:p>
            <a:pPr marL="0" indent="0">
              <a:buNone/>
            </a:pPr>
            <a:r>
              <a:rPr lang="en-US" sz="1800" dirty="0" smtClean="0"/>
              <a:t>70% success rate for ovulation , 40%success rate for getting pregnant </a:t>
            </a:r>
          </a:p>
          <a:p>
            <a:pPr marL="0" indent="0">
              <a:buNone/>
            </a:pPr>
            <a:r>
              <a:rPr lang="en-US" sz="1800" dirty="0" smtClean="0"/>
              <a:t>5-10% of females get pregnant with  multi fetuses  </a:t>
            </a:r>
          </a:p>
          <a:p>
            <a:pPr marL="0" indent="0">
              <a:buNone/>
            </a:pPr>
            <a:endParaRPr lang="en-US" sz="1800" dirty="0"/>
          </a:p>
        </p:txBody>
      </p:sp>
      <p:sp>
        <p:nvSpPr>
          <p:cNvPr id="4" name="Rectangle 3"/>
          <p:cNvSpPr/>
          <p:nvPr/>
        </p:nvSpPr>
        <p:spPr>
          <a:xfrm>
            <a:off x="7273311" y="1935921"/>
            <a:ext cx="4627537" cy="3416320"/>
          </a:xfrm>
          <a:prstGeom prst="rect">
            <a:avLst/>
          </a:prstGeom>
        </p:spPr>
        <p:txBody>
          <a:bodyPr wrap="square">
            <a:spAutoFit/>
          </a:bodyPr>
          <a:lstStyle/>
          <a:p>
            <a:pPr marL="342900" indent="-342900">
              <a:buFont typeface="Arial" panose="020B0604020202020204" pitchFamily="34" charset="0"/>
              <a:buChar char="•"/>
            </a:pPr>
            <a:r>
              <a:rPr lang="en-US" dirty="0" smtClean="0">
                <a:solidFill>
                  <a:prstClr val="white"/>
                </a:solidFill>
              </a:rPr>
              <a:t>Its disadvantages is causing thick cervix that prevents sperm from entering and thin endometrium that decrease the rate of successful implantation </a:t>
            </a:r>
          </a:p>
          <a:p>
            <a:endParaRPr lang="en-US" dirty="0" smtClean="0">
              <a:solidFill>
                <a:prstClr val="white"/>
              </a:solidFill>
            </a:endParaRPr>
          </a:p>
          <a:p>
            <a:pPr marL="342900" indent="-342900">
              <a:buFont typeface="Arial" panose="020B0604020202020204" pitchFamily="34" charset="0"/>
              <a:buChar char="•"/>
            </a:pPr>
            <a:endParaRPr lang="en-US" dirty="0" smtClean="0">
              <a:solidFill>
                <a:prstClr val="white"/>
              </a:solidFill>
            </a:endParaRPr>
          </a:p>
          <a:p>
            <a:pPr marL="342900" indent="-342900">
              <a:buFont typeface="Arial" panose="020B0604020202020204" pitchFamily="34" charset="0"/>
              <a:buChar char="•"/>
            </a:pPr>
            <a:endParaRPr lang="en-US" dirty="0" smtClean="0">
              <a:solidFill>
                <a:prstClr val="white"/>
              </a:solidFill>
            </a:endParaRPr>
          </a:p>
          <a:p>
            <a:pPr marL="342900" indent="-342900">
              <a:buFont typeface="Arial" panose="020B0604020202020204" pitchFamily="34" charset="0"/>
              <a:buChar char="•"/>
            </a:pPr>
            <a:endParaRPr lang="en-US" dirty="0">
              <a:solidFill>
                <a:prstClr val="white"/>
              </a:solidFill>
            </a:endParaRPr>
          </a:p>
          <a:p>
            <a:pPr marL="285750" indent="-285750">
              <a:buFont typeface="Wingdings" panose="05000000000000000000" pitchFamily="2" charset="2"/>
              <a:buChar char="v"/>
            </a:pPr>
            <a:r>
              <a:rPr lang="en-US" dirty="0" smtClean="0">
                <a:solidFill>
                  <a:prstClr val="white"/>
                </a:solidFill>
              </a:rPr>
              <a:t>Other option is aromatase inhibitor (</a:t>
            </a:r>
            <a:r>
              <a:rPr lang="en-US" dirty="0" err="1" smtClean="0">
                <a:solidFill>
                  <a:prstClr val="white"/>
                </a:solidFill>
              </a:rPr>
              <a:t>letrozole</a:t>
            </a:r>
            <a:r>
              <a:rPr lang="en-US" dirty="0" smtClean="0">
                <a:solidFill>
                  <a:prstClr val="white"/>
                </a:solidFill>
              </a:rPr>
              <a:t> )not having the previous </a:t>
            </a:r>
            <a:r>
              <a:rPr lang="en-US" dirty="0" err="1" smtClean="0">
                <a:solidFill>
                  <a:prstClr val="white"/>
                </a:solidFill>
              </a:rPr>
              <a:t>sideffects</a:t>
            </a:r>
            <a:r>
              <a:rPr lang="en-US" dirty="0" smtClean="0">
                <a:solidFill>
                  <a:prstClr val="white"/>
                </a:solidFill>
              </a:rPr>
              <a:t> </a:t>
            </a:r>
            <a:endParaRPr lang="en-US" dirty="0">
              <a:solidFill>
                <a:prstClr val="white"/>
              </a:solidFill>
            </a:endParaRPr>
          </a:p>
        </p:txBody>
      </p:sp>
    </p:spTree>
    <p:extLst>
      <p:ext uri="{BB962C8B-B14F-4D97-AF65-F5344CB8AC3E}">
        <p14:creationId xmlns:p14="http://schemas.microsoft.com/office/powerpoint/2010/main" val="3154702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4">
                                            <p:txEl>
                                              <p:pRg st="0" end="0"/>
                                            </p:txEl>
                                          </p:spTgt>
                                        </p:tgtEl>
                                        <p:attrNameLst>
                                          <p:attrName>style.visibility</p:attrName>
                                        </p:attrNameLst>
                                      </p:cBhvr>
                                      <p:to>
                                        <p:strVal val="visible"/>
                                      </p:to>
                                    </p:set>
                                    <p:anim calcmode="lin" valueType="num">
                                      <p:cBhvr additive="base">
                                        <p:cTn id="3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0" end="0"/>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2977" y="514066"/>
            <a:ext cx="10353761" cy="1326321"/>
          </a:xfrm>
        </p:spPr>
        <p:txBody>
          <a:bodyPr/>
          <a:lstStyle/>
          <a:p>
            <a:r>
              <a:rPr lang="en-US" dirty="0" smtClean="0">
                <a:solidFill>
                  <a:schemeClr val="accent5">
                    <a:lumMod val="60000"/>
                    <a:lumOff val="40000"/>
                  </a:schemeClr>
                </a:solidFill>
              </a:rPr>
              <a:t>If </a:t>
            </a:r>
            <a:r>
              <a:rPr lang="en-US" dirty="0" err="1" smtClean="0">
                <a:solidFill>
                  <a:schemeClr val="accent5">
                    <a:lumMod val="60000"/>
                    <a:lumOff val="40000"/>
                  </a:schemeClr>
                </a:solidFill>
              </a:rPr>
              <a:t>Clomphine</a:t>
            </a:r>
            <a:r>
              <a:rPr lang="en-US" dirty="0" smtClean="0">
                <a:solidFill>
                  <a:schemeClr val="accent5">
                    <a:lumMod val="60000"/>
                    <a:lumOff val="40000"/>
                  </a:schemeClr>
                </a:solidFill>
              </a:rPr>
              <a:t> citrate therapy failed what’s your next step ?</a:t>
            </a:r>
            <a:endParaRPr lang="en-US" dirty="0">
              <a:solidFill>
                <a:schemeClr val="accent5">
                  <a:lumMod val="60000"/>
                  <a:lumOff val="40000"/>
                </a:schemeClr>
              </a:solidFill>
            </a:endParaRPr>
          </a:p>
        </p:txBody>
      </p:sp>
      <p:sp>
        <p:nvSpPr>
          <p:cNvPr id="3" name="Content Placeholder 2"/>
          <p:cNvSpPr>
            <a:spLocks noGrp="1"/>
          </p:cNvSpPr>
          <p:nvPr>
            <p:ph idx="1"/>
          </p:nvPr>
        </p:nvSpPr>
        <p:spPr>
          <a:xfrm>
            <a:off x="1022976" y="2355372"/>
            <a:ext cx="10353762" cy="3695136"/>
          </a:xfrm>
        </p:spPr>
        <p:txBody>
          <a:bodyPr>
            <a:normAutofit/>
          </a:bodyPr>
          <a:lstStyle/>
          <a:p>
            <a:pPr algn="ctr"/>
            <a:r>
              <a:rPr lang="en-US" sz="3600" u="sng" dirty="0" smtClean="0"/>
              <a:t>Mix it with HMG ,(FSH,LH) injections and follow with </a:t>
            </a:r>
            <a:r>
              <a:rPr lang="en-US" sz="3600" u="sng" dirty="0" err="1" smtClean="0"/>
              <a:t>folliculometry</a:t>
            </a:r>
            <a:r>
              <a:rPr lang="en-US" sz="3600" u="sng" dirty="0" smtClean="0"/>
              <a:t> </a:t>
            </a:r>
            <a:endParaRPr lang="en-US" sz="3600" u="sng" dirty="0"/>
          </a:p>
        </p:txBody>
      </p:sp>
    </p:spTree>
    <p:extLst>
      <p:ext uri="{BB962C8B-B14F-4D97-AF65-F5344CB8AC3E}">
        <p14:creationId xmlns:p14="http://schemas.microsoft.com/office/powerpoint/2010/main" val="1115027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836927" cy="1326321"/>
          </a:xfrm>
        </p:spPr>
        <p:txBody>
          <a:bodyPr/>
          <a:lstStyle/>
          <a:p>
            <a:r>
              <a:rPr lang="en-US" dirty="0" smtClean="0">
                <a:solidFill>
                  <a:schemeClr val="accent5">
                    <a:lumMod val="60000"/>
                    <a:lumOff val="40000"/>
                  </a:schemeClr>
                </a:solidFill>
              </a:rPr>
              <a:t>If this line fails what your next step ?</a:t>
            </a:r>
            <a:endParaRPr lang="en-US" dirty="0">
              <a:solidFill>
                <a:schemeClr val="accent5">
                  <a:lumMod val="60000"/>
                  <a:lumOff val="40000"/>
                </a:schemeClr>
              </a:solidFill>
            </a:endParaRPr>
          </a:p>
        </p:txBody>
      </p:sp>
      <p:sp>
        <p:nvSpPr>
          <p:cNvPr id="3" name="Content Placeholder 2"/>
          <p:cNvSpPr>
            <a:spLocks noGrp="1"/>
          </p:cNvSpPr>
          <p:nvPr>
            <p:ph idx="1"/>
          </p:nvPr>
        </p:nvSpPr>
        <p:spPr/>
        <p:txBody>
          <a:bodyPr>
            <a:normAutofit/>
          </a:bodyPr>
          <a:lstStyle/>
          <a:p>
            <a:pPr algn="ctr"/>
            <a:r>
              <a:rPr lang="en-US" sz="2800" dirty="0" smtClean="0"/>
              <a:t>Either </a:t>
            </a:r>
            <a:r>
              <a:rPr lang="en-US" sz="2800" dirty="0" err="1" smtClean="0"/>
              <a:t>laprascope</a:t>
            </a:r>
            <a:r>
              <a:rPr lang="en-US" sz="2800" dirty="0" smtClean="0"/>
              <a:t> drilling OR IVF </a:t>
            </a:r>
          </a:p>
          <a:p>
            <a:pPr algn="ctr"/>
            <a:r>
              <a:rPr lang="en-US" sz="2800" dirty="0" smtClean="0"/>
              <a:t>We do the drilling only unilateral because it has  many complications :</a:t>
            </a:r>
          </a:p>
          <a:p>
            <a:pPr marL="0" indent="0" algn="ctr">
              <a:buNone/>
            </a:pPr>
            <a:r>
              <a:rPr lang="en-US" sz="2800" dirty="0" smtClean="0"/>
              <a:t>-premature ovarian failure </a:t>
            </a:r>
          </a:p>
          <a:p>
            <a:pPr marL="0" indent="0" algn="ctr">
              <a:buNone/>
            </a:pPr>
            <a:r>
              <a:rPr lang="en-US" sz="2800" dirty="0" smtClean="0"/>
              <a:t>-adhesions </a:t>
            </a:r>
          </a:p>
          <a:p>
            <a:pPr marL="0" indent="0" algn="ctr">
              <a:buNone/>
            </a:pPr>
            <a:r>
              <a:rPr lang="en-US" sz="2800" dirty="0" smtClean="0"/>
              <a:t>-its very invasive </a:t>
            </a:r>
            <a:endParaRPr lang="en-US" sz="2800" dirty="0"/>
          </a:p>
        </p:txBody>
      </p:sp>
    </p:spTree>
    <p:extLst>
      <p:ext uri="{BB962C8B-B14F-4D97-AF65-F5344CB8AC3E}">
        <p14:creationId xmlns:p14="http://schemas.microsoft.com/office/powerpoint/2010/main" val="4187490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973405" cy="1326321"/>
          </a:xfrm>
        </p:spPr>
        <p:txBody>
          <a:bodyPr/>
          <a:lstStyle/>
          <a:p>
            <a:r>
              <a:rPr lang="en-US" dirty="0" smtClean="0">
                <a:solidFill>
                  <a:schemeClr val="accent5">
                    <a:lumMod val="60000"/>
                    <a:lumOff val="40000"/>
                  </a:schemeClr>
                </a:solidFill>
              </a:rPr>
              <a:t>What are the complications of PCOS ?</a:t>
            </a:r>
            <a:endParaRPr lang="en-US" dirty="0">
              <a:solidFill>
                <a:schemeClr val="accent5">
                  <a:lumMod val="60000"/>
                  <a:lumOff val="40000"/>
                </a:schemeClr>
              </a:solidFill>
            </a:endParaRPr>
          </a:p>
        </p:txBody>
      </p:sp>
      <p:sp>
        <p:nvSpPr>
          <p:cNvPr id="3" name="Content Placeholder 2"/>
          <p:cNvSpPr>
            <a:spLocks noGrp="1"/>
          </p:cNvSpPr>
          <p:nvPr>
            <p:ph idx="1"/>
          </p:nvPr>
        </p:nvSpPr>
        <p:spPr>
          <a:xfrm>
            <a:off x="913795" y="1782166"/>
            <a:ext cx="10353762" cy="3695136"/>
          </a:xfrm>
        </p:spPr>
        <p:txBody>
          <a:bodyPr>
            <a:noAutofit/>
          </a:bodyPr>
          <a:lstStyle/>
          <a:p>
            <a:r>
              <a:rPr lang="en-US" dirty="0" smtClean="0"/>
              <a:t>On pregnancy : </a:t>
            </a:r>
          </a:p>
          <a:p>
            <a:pPr marL="0" indent="0">
              <a:buNone/>
            </a:pPr>
            <a:r>
              <a:rPr lang="en-US" dirty="0" smtClean="0"/>
              <a:t>-increase risk of developing preeclampsia </a:t>
            </a:r>
          </a:p>
          <a:p>
            <a:pPr marL="0" indent="0">
              <a:buNone/>
            </a:pPr>
            <a:r>
              <a:rPr lang="en-US" dirty="0" smtClean="0"/>
              <a:t>-increase the risk of developing GDM</a:t>
            </a:r>
          </a:p>
          <a:p>
            <a:pPr marL="0" indent="0">
              <a:buNone/>
            </a:pPr>
            <a:endParaRPr lang="en-US" dirty="0"/>
          </a:p>
          <a:p>
            <a:r>
              <a:rPr lang="en-US" dirty="0" smtClean="0"/>
              <a:t>On non pregnant :</a:t>
            </a:r>
          </a:p>
          <a:p>
            <a:pPr marL="0" indent="0">
              <a:buNone/>
            </a:pPr>
            <a:r>
              <a:rPr lang="en-US" dirty="0" smtClean="0"/>
              <a:t>-hyperlipidemia </a:t>
            </a:r>
          </a:p>
          <a:p>
            <a:pPr marL="0" indent="0">
              <a:buNone/>
            </a:pPr>
            <a:r>
              <a:rPr lang="en-US" dirty="0" smtClean="0"/>
              <a:t>-endometrial hyperplasia and cancer (give progesterone as prophylaxis in the luteal phase to prevent )</a:t>
            </a:r>
          </a:p>
          <a:p>
            <a:pPr marL="0" indent="0">
              <a:buNone/>
            </a:pPr>
            <a:r>
              <a:rPr lang="en-US" dirty="0" smtClean="0"/>
              <a:t>-developing DM type 2 (insulin resistance )</a:t>
            </a:r>
          </a:p>
          <a:p>
            <a:pPr marL="0" indent="0">
              <a:buNone/>
            </a:pPr>
            <a:r>
              <a:rPr lang="en-US" dirty="0" smtClean="0"/>
              <a:t>-CVS diseases </a:t>
            </a:r>
            <a:endParaRPr lang="en-US" dirty="0"/>
          </a:p>
        </p:txBody>
      </p:sp>
    </p:spTree>
    <p:extLst>
      <p:ext uri="{BB962C8B-B14F-4D97-AF65-F5344CB8AC3E}">
        <p14:creationId xmlns:p14="http://schemas.microsoft.com/office/powerpoint/2010/main" val="1481000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additive="base">
                                        <p:cTn id="2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additive="base">
                                        <p:cTn id="2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 calcmode="lin" valueType="num">
                                      <p:cBhvr additive="base">
                                        <p:cTn id="3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Infertility </a:t>
            </a:r>
            <a:endParaRPr lang="en-US" dirty="0"/>
          </a:p>
        </p:txBody>
      </p:sp>
      <p:sp>
        <p:nvSpPr>
          <p:cNvPr id="3" name="Subtitle 2"/>
          <p:cNvSpPr>
            <a:spLocks noGrp="1"/>
          </p:cNvSpPr>
          <p:nvPr>
            <p:ph type="subTitle" idx="1"/>
          </p:nvPr>
        </p:nvSpPr>
        <p:spPr/>
        <p:txBody>
          <a:bodyPr/>
          <a:lstStyle/>
          <a:p>
            <a:r>
              <a:rPr lang="en-US" dirty="0" smtClean="0"/>
              <a:t>Dr. </a:t>
            </a:r>
            <a:r>
              <a:rPr lang="en-US" dirty="0" err="1" smtClean="0"/>
              <a:t>Seham</a:t>
            </a:r>
            <a:r>
              <a:rPr lang="en-US" dirty="0" smtClean="0"/>
              <a:t> Abu </a:t>
            </a:r>
            <a:r>
              <a:rPr lang="en-US" dirty="0" err="1" smtClean="0"/>
              <a:t>fraijah</a:t>
            </a:r>
            <a:r>
              <a:rPr lang="en-US" dirty="0" smtClean="0"/>
              <a:t> </a:t>
            </a:r>
            <a:endParaRPr lang="en-US" dirty="0"/>
          </a:p>
        </p:txBody>
      </p:sp>
    </p:spTree>
    <p:extLst>
      <p:ext uri="{BB962C8B-B14F-4D97-AF65-F5344CB8AC3E}">
        <p14:creationId xmlns:p14="http://schemas.microsoft.com/office/powerpoint/2010/main" val="2187445780"/>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2690447" y="1066800"/>
            <a:ext cx="6495445" cy="36025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p:cNvSpPr txBox="1"/>
          <p:nvPr/>
        </p:nvSpPr>
        <p:spPr>
          <a:xfrm>
            <a:off x="2133600" y="5029200"/>
            <a:ext cx="7391400" cy="1938992"/>
          </a:xfrm>
          <a:prstGeom prst="rect">
            <a:avLst/>
          </a:prstGeom>
          <a:noFill/>
        </p:spPr>
        <p:txBody>
          <a:bodyPr wrap="square" rtlCol="1">
            <a:spAutoFit/>
          </a:bodyPr>
          <a:lstStyle/>
          <a:p>
            <a:pPr marL="171450" indent="-171450" algn="ctr">
              <a:buFont typeface="Arial" pitchFamily="34" charset="0"/>
              <a:buChar char="•"/>
            </a:pPr>
            <a:r>
              <a:rPr lang="en-US" sz="2000" b="1" dirty="0" err="1">
                <a:solidFill>
                  <a:schemeClr val="accent6">
                    <a:lumMod val="60000"/>
                    <a:lumOff val="40000"/>
                  </a:schemeClr>
                </a:solidFill>
              </a:rPr>
              <a:t>Whats</a:t>
            </a:r>
            <a:r>
              <a:rPr lang="en-US" sz="2000" b="1" dirty="0">
                <a:solidFill>
                  <a:schemeClr val="accent6">
                    <a:lumMod val="60000"/>
                    <a:lumOff val="40000"/>
                  </a:schemeClr>
                </a:solidFill>
              </a:rPr>
              <a:t>  is your </a:t>
            </a:r>
            <a:r>
              <a:rPr lang="en-US" sz="2000" b="1" dirty="0" err="1">
                <a:solidFill>
                  <a:schemeClr val="accent6">
                    <a:lumMod val="60000"/>
                    <a:lumOff val="40000"/>
                  </a:schemeClr>
                </a:solidFill>
              </a:rPr>
              <a:t>ddx</a:t>
            </a:r>
            <a:r>
              <a:rPr lang="en-US" sz="2000" b="1" dirty="0">
                <a:solidFill>
                  <a:schemeClr val="accent6">
                    <a:lumMod val="60000"/>
                    <a:lumOff val="40000"/>
                  </a:schemeClr>
                </a:solidFill>
              </a:rPr>
              <a:t>?</a:t>
            </a:r>
          </a:p>
          <a:p>
            <a:pPr marL="171450" indent="-171450" algn="ctr">
              <a:buFont typeface="Arial" pitchFamily="34" charset="0"/>
              <a:buChar char="•"/>
            </a:pPr>
            <a:r>
              <a:rPr lang="en-US" sz="2000" b="1" dirty="0">
                <a:solidFill>
                  <a:schemeClr val="accent6">
                    <a:lumMod val="60000"/>
                    <a:lumOff val="40000"/>
                  </a:schemeClr>
                </a:solidFill>
              </a:rPr>
              <a:t>This is a case of primary infertility </a:t>
            </a:r>
          </a:p>
          <a:p>
            <a:pPr marL="171450" indent="-171450" algn="ctr">
              <a:buFont typeface="Arial" pitchFamily="34" charset="0"/>
              <a:buChar char="•"/>
            </a:pPr>
            <a:r>
              <a:rPr lang="en-US" sz="2000" b="1" dirty="0">
                <a:solidFill>
                  <a:schemeClr val="accent6">
                    <a:lumMod val="60000"/>
                    <a:lumOff val="40000"/>
                  </a:schemeClr>
                </a:solidFill>
              </a:rPr>
              <a:t>For primary infertility : </a:t>
            </a:r>
          </a:p>
          <a:p>
            <a:pPr algn="ctr"/>
            <a:r>
              <a:rPr lang="en-US" sz="2000" b="1" dirty="0">
                <a:solidFill>
                  <a:schemeClr val="accent6">
                    <a:lumMod val="60000"/>
                    <a:lumOff val="40000"/>
                  </a:schemeClr>
                </a:solidFill>
              </a:rPr>
              <a:t>     - Age &lt;35 </a:t>
            </a:r>
            <a:r>
              <a:rPr lang="en-US" sz="2000" b="1" dirty="0">
                <a:solidFill>
                  <a:schemeClr val="accent6">
                    <a:lumMod val="60000"/>
                    <a:lumOff val="40000"/>
                  </a:schemeClr>
                </a:solidFill>
                <a:sym typeface="Wingdings" pitchFamily="2" charset="2"/>
              </a:rPr>
              <a:t></a:t>
            </a:r>
            <a:r>
              <a:rPr lang="en-US" sz="2000" b="1" dirty="0">
                <a:solidFill>
                  <a:schemeClr val="accent6">
                    <a:lumMod val="60000"/>
                    <a:lumOff val="40000"/>
                  </a:schemeClr>
                </a:solidFill>
              </a:rPr>
              <a:t> wait for 1 year </a:t>
            </a:r>
          </a:p>
          <a:p>
            <a:pPr algn="ctr"/>
            <a:r>
              <a:rPr lang="en-US" sz="2000" b="1" dirty="0">
                <a:solidFill>
                  <a:schemeClr val="accent6">
                    <a:lumMod val="60000"/>
                    <a:lumOff val="40000"/>
                  </a:schemeClr>
                </a:solidFill>
              </a:rPr>
              <a:t>     - Age &gt;35 </a:t>
            </a:r>
            <a:r>
              <a:rPr lang="en-US" sz="2000" b="1" dirty="0">
                <a:solidFill>
                  <a:schemeClr val="accent6">
                    <a:lumMod val="60000"/>
                    <a:lumOff val="40000"/>
                  </a:schemeClr>
                </a:solidFill>
                <a:sym typeface="Wingdings" pitchFamily="2" charset="2"/>
              </a:rPr>
              <a:t> wait for 6 months </a:t>
            </a:r>
            <a:endParaRPr lang="en-US" sz="2000" b="1" dirty="0">
              <a:solidFill>
                <a:schemeClr val="accent6">
                  <a:lumMod val="60000"/>
                  <a:lumOff val="40000"/>
                </a:schemeClr>
              </a:solidFill>
            </a:endParaRPr>
          </a:p>
          <a:p>
            <a:pPr algn="ctr"/>
            <a:endParaRPr lang="en-US" sz="2000" b="1" dirty="0">
              <a:solidFill>
                <a:schemeClr val="accent6">
                  <a:lumMod val="60000"/>
                  <a:lumOff val="40000"/>
                </a:schemeClr>
              </a:solidFill>
            </a:endParaRPr>
          </a:p>
        </p:txBody>
      </p:sp>
    </p:spTree>
    <p:extLst>
      <p:ext uri="{BB962C8B-B14F-4D97-AF65-F5344CB8AC3E}">
        <p14:creationId xmlns:p14="http://schemas.microsoft.com/office/powerpoint/2010/main" val="4006024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6400" y="152400"/>
            <a:ext cx="8763000" cy="1077218"/>
          </a:xfrm>
          <a:prstGeom prst="rect">
            <a:avLst/>
          </a:prstGeom>
          <a:noFill/>
        </p:spPr>
        <p:txBody>
          <a:bodyPr wrap="square" rtlCol="0">
            <a:spAutoFit/>
          </a:bodyPr>
          <a:lstStyle/>
          <a:p>
            <a:pPr algn="ctr"/>
            <a:r>
              <a:rPr lang="en-US" sz="3200" b="1" dirty="0">
                <a:solidFill>
                  <a:schemeClr val="accent6">
                    <a:lumMod val="60000"/>
                    <a:lumOff val="40000"/>
                  </a:schemeClr>
                </a:solidFill>
              </a:rPr>
              <a:t>What is the most important points in the history to ask about ?</a:t>
            </a:r>
          </a:p>
        </p:txBody>
      </p:sp>
      <p:sp>
        <p:nvSpPr>
          <p:cNvPr id="4" name="TextBox 3"/>
          <p:cNvSpPr txBox="1"/>
          <p:nvPr/>
        </p:nvSpPr>
        <p:spPr>
          <a:xfrm>
            <a:off x="1828800" y="1371600"/>
            <a:ext cx="4800600" cy="5539978"/>
          </a:xfrm>
          <a:prstGeom prst="rect">
            <a:avLst/>
          </a:prstGeom>
          <a:noFill/>
        </p:spPr>
        <p:txBody>
          <a:bodyPr wrap="square" rtlCol="0">
            <a:spAutoFit/>
          </a:bodyPr>
          <a:lstStyle/>
          <a:p>
            <a:pPr marL="285750" indent="-285750">
              <a:buFont typeface="Arial" panose="020B0604020202020204" pitchFamily="34" charset="0"/>
              <a:buChar char="•"/>
            </a:pPr>
            <a:r>
              <a:rPr lang="en-US" sz="2000" b="1" u="sng" dirty="0" err="1">
                <a:latin typeface="Arial" panose="020B0604020202020204" pitchFamily="34" charset="0"/>
                <a:cs typeface="Arial" panose="020B0604020202020204" pitchFamily="34" charset="0"/>
              </a:rPr>
              <a:t>Mesn</a:t>
            </a:r>
            <a:r>
              <a:rPr lang="en-US" sz="2000" b="1" u="sng" dirty="0">
                <a:latin typeface="Arial" panose="020B0604020202020204" pitchFamily="34" charset="0"/>
                <a:cs typeface="Arial" panose="020B0604020202020204" pitchFamily="34" charset="0"/>
              </a:rPr>
              <a:t> </a:t>
            </a:r>
            <a:r>
              <a:rPr lang="en-US" sz="2000" b="1" u="sng" dirty="0" err="1">
                <a:latin typeface="Arial" panose="020B0604020202020204" pitchFamily="34" charset="0"/>
                <a:cs typeface="Arial" panose="020B0604020202020204" pitchFamily="34" charset="0"/>
              </a:rPr>
              <a:t>hx</a:t>
            </a:r>
            <a:r>
              <a:rPr lang="en-US" sz="2000" b="1" u="sng" dirty="0">
                <a:latin typeface="Arial" panose="020B0604020202020204" pitchFamily="34" charset="0"/>
                <a:cs typeface="Arial" panose="020B0604020202020204" pitchFamily="34" charset="0"/>
              </a:rPr>
              <a:t> :</a:t>
            </a:r>
          </a:p>
          <a:p>
            <a:r>
              <a:rPr lang="en-US" b="1" dirty="0">
                <a:latin typeface="Arial" panose="020B0604020202020204" pitchFamily="34" charset="0"/>
                <a:cs typeface="Arial" panose="020B0604020202020204" pitchFamily="34" charset="0"/>
              </a:rPr>
              <a:t>Regularity</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regularity</a:t>
            </a:r>
            <a:r>
              <a:rPr lang="en-US" sz="1600" dirty="0">
                <a:latin typeface="Arial" panose="020B0604020202020204" pitchFamily="34" charset="0"/>
                <a:cs typeface="Arial" panose="020B0604020202020204" pitchFamily="34" charset="0"/>
              </a:rPr>
              <a:t> give hint for ovulatory cycle</a:t>
            </a:r>
          </a:p>
          <a:p>
            <a:r>
              <a:rPr lang="en-US" sz="1600" dirty="0" err="1">
                <a:latin typeface="Arial" panose="020B0604020202020204" pitchFamily="34" charset="0"/>
                <a:cs typeface="Arial" panose="020B0604020202020204" pitchFamily="34" charset="0"/>
              </a:rPr>
              <a:t>Unovulatory</a:t>
            </a:r>
            <a:r>
              <a:rPr lang="en-US" sz="1600" dirty="0">
                <a:latin typeface="Arial" panose="020B0604020202020204" pitchFamily="34" charset="0"/>
                <a:cs typeface="Arial" panose="020B0604020202020204" pitchFamily="34" charset="0"/>
              </a:rPr>
              <a:t> cycle </a:t>
            </a:r>
            <a:r>
              <a:rPr lang="en-US" sz="1600" dirty="0">
                <a:latin typeface="Arial" panose="020B0604020202020204" pitchFamily="34" charset="0"/>
                <a:cs typeface="Arial" panose="020B0604020202020204" pitchFamily="34" charset="0"/>
                <a:sym typeface="Wingdings" panose="05000000000000000000" pitchFamily="2" charset="2"/>
              </a:rPr>
              <a:t> irregular &amp; </a:t>
            </a:r>
            <a:r>
              <a:rPr lang="en-US" sz="1600" dirty="0" err="1">
                <a:latin typeface="Arial" panose="020B0604020202020204" pitchFamily="34" charset="0"/>
                <a:cs typeface="Arial" panose="020B0604020202020204" pitchFamily="34" charset="0"/>
                <a:sym typeface="Wingdings" panose="05000000000000000000" pitchFamily="2" charset="2"/>
              </a:rPr>
              <a:t>oligomenorrhea</a:t>
            </a:r>
            <a:r>
              <a:rPr lang="en-US" sz="1600" dirty="0">
                <a:latin typeface="Arial" panose="020B0604020202020204" pitchFamily="34" charset="0"/>
                <a:cs typeface="Arial" panose="020B0604020202020204" pitchFamily="34" charset="0"/>
                <a:sym typeface="Wingdings" panose="05000000000000000000" pitchFamily="2" charset="2"/>
              </a:rPr>
              <a:t>.</a:t>
            </a:r>
            <a:endParaRPr lang="en-US" sz="1600"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 Amount </a:t>
            </a:r>
            <a:r>
              <a:rPr lang="en-US" sz="1600" dirty="0">
                <a:latin typeface="Arial" panose="020B0604020202020204" pitchFamily="34" charset="0"/>
                <a:cs typeface="Arial" panose="020B0604020202020204" pitchFamily="34" charset="0"/>
              </a:rPr>
              <a:t>if heavy menstruation could be </a:t>
            </a:r>
            <a:r>
              <a:rPr lang="en-US" sz="1600" dirty="0" err="1">
                <a:latin typeface="Arial" panose="020B0604020202020204" pitchFamily="34" charset="0"/>
                <a:cs typeface="Arial" panose="020B0604020202020204" pitchFamily="34" charset="0"/>
              </a:rPr>
              <a:t>submucosal</a:t>
            </a:r>
            <a:r>
              <a:rPr lang="en-US" sz="1600" dirty="0">
                <a:latin typeface="Arial" panose="020B0604020202020204" pitchFamily="34" charset="0"/>
                <a:cs typeface="Arial" panose="020B0604020202020204" pitchFamily="34" charset="0"/>
              </a:rPr>
              <a:t> fibroid (especially that the patient is </a:t>
            </a:r>
            <a:r>
              <a:rPr lang="en-US" sz="1600" dirty="0" err="1">
                <a:latin typeface="Arial" panose="020B0604020202020204" pitchFamily="34" charset="0"/>
                <a:cs typeface="Arial" panose="020B0604020202020204" pitchFamily="34" charset="0"/>
              </a:rPr>
              <a:t>nulliparus</a:t>
            </a:r>
            <a:r>
              <a:rPr lang="en-US" sz="1600" dirty="0">
                <a:latin typeface="Arial" panose="020B0604020202020204" pitchFamily="34" charset="0"/>
                <a:cs typeface="Arial" panose="020B0604020202020204" pitchFamily="34" charset="0"/>
              </a:rPr>
              <a:t>)</a:t>
            </a:r>
          </a:p>
          <a:p>
            <a:r>
              <a:rPr lang="en-US" sz="1600"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Age of menarche </a:t>
            </a:r>
            <a:r>
              <a:rPr lang="en-US" sz="1600" dirty="0">
                <a:latin typeface="Arial" panose="020B0604020202020204" pitchFamily="34" charset="0"/>
                <a:cs typeface="Arial" panose="020B0604020202020204" pitchFamily="34" charset="0"/>
                <a:sym typeface="Wingdings" pitchFamily="2" charset="2"/>
              </a:rPr>
              <a:t>if late could be due to imperforate hymen which is a risk factor for endometriosis </a:t>
            </a:r>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dysmenorrhea</a:t>
            </a:r>
            <a:r>
              <a:rPr lang="en-US" sz="1600" dirty="0">
                <a:latin typeface="Arial" panose="020B0604020202020204" pitchFamily="34" charset="0"/>
                <a:cs typeface="Arial" panose="020B0604020202020204" pitchFamily="34" charset="0"/>
              </a:rPr>
              <a:t> if 1ry : good indication of ovulation (starts with menstruation /relieved by NSAIDS).</a:t>
            </a:r>
          </a:p>
          <a:p>
            <a:r>
              <a:rPr lang="en-US" sz="1600" dirty="0">
                <a:latin typeface="Arial" panose="020B0604020202020204" pitchFamily="34" charset="0"/>
                <a:cs typeface="Arial" panose="020B0604020202020204" pitchFamily="34" charset="0"/>
              </a:rPr>
              <a:t>If 2ry : suspect endometriosis (starts before and builds up and continues after </a:t>
            </a:r>
            <a:r>
              <a:rPr lang="en-US" sz="1600" dirty="0" err="1">
                <a:latin typeface="Arial" panose="020B0604020202020204" pitchFamily="34" charset="0"/>
                <a:cs typeface="Arial" panose="020B0604020202020204" pitchFamily="34" charset="0"/>
              </a:rPr>
              <a:t>mens</a:t>
            </a:r>
            <a:r>
              <a:rPr lang="en-US" sz="1600" dirty="0">
                <a:latin typeface="Arial" panose="020B0604020202020204" pitchFamily="34" charset="0"/>
                <a:cs typeface="Arial" panose="020B0604020202020204" pitchFamily="34" charset="0"/>
              </a:rPr>
              <a:t>.</a:t>
            </a:r>
          </a:p>
          <a:p>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b="1" u="sng" dirty="0">
                <a:latin typeface="Arial" panose="020B0604020202020204" pitchFamily="34" charset="0"/>
                <a:cs typeface="Arial" panose="020B0604020202020204" pitchFamily="34" charset="0"/>
              </a:rPr>
              <a:t>Weight changes </a:t>
            </a:r>
            <a:r>
              <a:rPr lang="en-US" sz="1600" dirty="0">
                <a:latin typeface="Arial" panose="020B0604020202020204" pitchFamily="34" charset="0"/>
                <a:cs typeface="Arial" panose="020B0604020202020204" pitchFamily="34" charset="0"/>
              </a:rPr>
              <a:t>, obesity ,acne , </a:t>
            </a:r>
            <a:r>
              <a:rPr lang="en-US" sz="1600" dirty="0" err="1">
                <a:latin typeface="Arial" panose="020B0604020202020204" pitchFamily="34" charset="0"/>
                <a:cs typeface="Arial" panose="020B0604020202020204" pitchFamily="34" charset="0"/>
              </a:rPr>
              <a:t>hirsutism</a:t>
            </a:r>
            <a:r>
              <a:rPr lang="en-US" sz="1600" dirty="0">
                <a:latin typeface="Arial" panose="020B0604020202020204" pitchFamily="34" charset="0"/>
                <a:cs typeface="Arial" panose="020B0604020202020204" pitchFamily="34" charset="0"/>
              </a:rPr>
              <a:t>  (hints for insulin resistant in </a:t>
            </a:r>
            <a:r>
              <a:rPr lang="en-US" sz="1600" dirty="0" err="1">
                <a:latin typeface="Arial" panose="020B0604020202020204" pitchFamily="34" charset="0"/>
                <a:cs typeface="Arial" panose="020B0604020202020204" pitchFamily="34" charset="0"/>
              </a:rPr>
              <a:t>pcos</a:t>
            </a:r>
            <a:r>
              <a:rPr lang="en-US" sz="1600"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1" u="sng" dirty="0">
                <a:latin typeface="Arial" panose="020B0604020202020204" pitchFamily="34" charset="0"/>
                <a:cs typeface="Arial" panose="020B0604020202020204" pitchFamily="34" charset="0"/>
              </a:rPr>
              <a:t>Thyroid symptoms  </a:t>
            </a:r>
            <a:r>
              <a:rPr lang="en-US" sz="1600" dirty="0">
                <a:latin typeface="Arial" panose="020B0604020202020204" pitchFamily="34" charset="0"/>
                <a:cs typeface="Arial" panose="020B0604020202020204" pitchFamily="34" charset="0"/>
              </a:rPr>
              <a:t>fatigue, </a:t>
            </a:r>
            <a:r>
              <a:rPr lang="en-US" sz="1600" dirty="0" err="1">
                <a:latin typeface="Arial" panose="020B0604020202020204" pitchFamily="34" charset="0"/>
                <a:cs typeface="Arial" panose="020B0604020202020204" pitchFamily="34" charset="0"/>
              </a:rPr>
              <a:t>inc.</a:t>
            </a:r>
            <a:r>
              <a:rPr lang="en-US" sz="1600" dirty="0">
                <a:latin typeface="Arial" panose="020B0604020202020204" pitchFamily="34" charset="0"/>
                <a:cs typeface="Arial" panose="020B0604020202020204" pitchFamily="34" charset="0"/>
              </a:rPr>
              <a:t> Weight, …. </a:t>
            </a:r>
          </a:p>
          <a:p>
            <a:r>
              <a:rPr lang="en-US" sz="1600" dirty="0">
                <a:latin typeface="Arial" panose="020B0604020202020204" pitchFamily="34" charset="0"/>
                <a:cs typeface="Arial" panose="020B0604020202020204" pitchFamily="34" charset="0"/>
              </a:rPr>
              <a:t>If she is known case of hypothyroidism ask for drug compliant. </a:t>
            </a:r>
          </a:p>
        </p:txBody>
      </p:sp>
      <p:sp>
        <p:nvSpPr>
          <p:cNvPr id="5" name="Rectangle 4"/>
          <p:cNvSpPr/>
          <p:nvPr/>
        </p:nvSpPr>
        <p:spPr>
          <a:xfrm>
            <a:off x="6657536" y="1676401"/>
            <a:ext cx="4239065" cy="4708981"/>
          </a:xfrm>
          <a:prstGeom prst="rect">
            <a:avLst/>
          </a:prstGeom>
        </p:spPr>
        <p:txBody>
          <a:bodyPr wrap="square">
            <a:spAutoFit/>
          </a:bodyPr>
          <a:lstStyle/>
          <a:p>
            <a:pPr marL="285750" indent="-285750">
              <a:buFont typeface="Arial" panose="020B0604020202020204" pitchFamily="34" charset="0"/>
              <a:buChar char="•"/>
            </a:pPr>
            <a:r>
              <a:rPr lang="en-US" dirty="0" err="1">
                <a:latin typeface="Arial" panose="020B0604020202020204" pitchFamily="34" charset="0"/>
                <a:cs typeface="Arial" panose="020B0604020202020204" pitchFamily="34" charset="0"/>
              </a:rPr>
              <a:t>Galactorrhea</a:t>
            </a:r>
            <a:r>
              <a:rPr lang="en-US" dirty="0">
                <a:latin typeface="Arial" panose="020B0604020202020204" pitchFamily="34" charset="0"/>
                <a:cs typeface="Arial" panose="020B0604020202020204" pitchFamily="34" charset="0"/>
              </a:rPr>
              <a:t>  with headache and vision abnormality</a:t>
            </a:r>
            <a:r>
              <a:rPr lang="en-US" dirty="0">
                <a:latin typeface="Arial" panose="020B0604020202020204" pitchFamily="34" charset="0"/>
                <a:cs typeface="Arial" panose="020B0604020202020204" pitchFamily="34" charset="0"/>
                <a:sym typeface="Wingdings" panose="05000000000000000000" pitchFamily="2" charset="2"/>
              </a:rPr>
              <a:t> </a:t>
            </a:r>
            <a:r>
              <a:rPr lang="en-US" sz="2000" b="1" u="sng" dirty="0" err="1">
                <a:latin typeface="Arial" panose="020B0604020202020204" pitchFamily="34" charset="0"/>
                <a:cs typeface="Arial" panose="020B0604020202020204" pitchFamily="34" charset="0"/>
                <a:sym typeface="Wingdings" panose="05000000000000000000" pitchFamily="2" charset="2"/>
              </a:rPr>
              <a:t>hyperprolactenemia</a:t>
            </a:r>
            <a:r>
              <a:rPr lang="en-US" sz="2000" b="1" u="sng" dirty="0">
                <a:latin typeface="Arial" panose="020B0604020202020204" pitchFamily="34" charset="0"/>
                <a:cs typeface="Arial" panose="020B0604020202020204" pitchFamily="34" charset="0"/>
                <a:sym typeface="Wingdings" panose="05000000000000000000" pitchFamily="2" charset="2"/>
              </a:rPr>
              <a:t>.</a:t>
            </a:r>
            <a:r>
              <a:rPr lang="en-US" sz="2000" b="1" u="sng"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endParaRPr lang="en-US" sz="2000" b="1" u="sng"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b="1" u="sng" dirty="0">
                <a:latin typeface="Arial" panose="020B0604020202020204" pitchFamily="34" charset="0"/>
                <a:cs typeface="Arial" panose="020B0604020202020204" pitchFamily="34" charset="0"/>
              </a:rPr>
              <a:t>Previous pelvic surgeries </a:t>
            </a:r>
            <a:r>
              <a:rPr lang="en-US" dirty="0">
                <a:latin typeface="Arial" panose="020B0604020202020204" pitchFamily="34" charset="0"/>
                <a:cs typeface="Arial" panose="020B0604020202020204" pitchFamily="34" charset="0"/>
              </a:rPr>
              <a:t>(</a:t>
            </a:r>
            <a:r>
              <a:rPr lang="en-US" dirty="0" err="1">
                <a:latin typeface="Arial" panose="020B0604020202020204" pitchFamily="34" charset="0"/>
                <a:cs typeface="Arial" panose="020B0604020202020204" pitchFamily="34" charset="0"/>
              </a:rPr>
              <a:t>cystectomy,myomectomy,appendectomy</a:t>
            </a:r>
            <a:r>
              <a:rPr lang="en-US"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previous PID</a:t>
            </a:r>
            <a:r>
              <a:rPr lang="en-US" dirty="0">
                <a:latin typeface="Arial" panose="020B0604020202020204" pitchFamily="34" charset="0"/>
                <a:cs typeface="Arial" panose="020B0604020202020204" pitchFamily="34" charset="0"/>
              </a:rPr>
              <a:t> tubal factor infertility (adhesions)</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b="1" u="sng" dirty="0">
                <a:latin typeface="Arial" panose="020B0604020202020204" pitchFamily="34" charset="0"/>
                <a:cs typeface="Arial" panose="020B0604020202020204" pitchFamily="34" charset="0"/>
              </a:rPr>
              <a:t>Sexual activity &amp; </a:t>
            </a:r>
            <a:r>
              <a:rPr lang="en-US" sz="2000" b="1" u="sng" dirty="0" err="1">
                <a:latin typeface="Arial" panose="020B0604020202020204" pitchFamily="34" charset="0"/>
                <a:cs typeface="Arial" panose="020B0604020202020204" pitchFamily="34" charset="0"/>
              </a:rPr>
              <a:t>proplems</a:t>
            </a:r>
            <a:r>
              <a:rPr lang="en-US" sz="2000" b="1" u="sng"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(dyspareunia (PID , endometriosis ), coital frequency )</a:t>
            </a:r>
          </a:p>
          <a:p>
            <a:pPr marL="285750" indent="-285750">
              <a:buFont typeface="Arial" panose="020B0604020202020204" pitchFamily="34" charset="0"/>
              <a:buChar char="•"/>
            </a:pPr>
            <a:r>
              <a:rPr lang="en-US" sz="2000" b="1" u="sng" dirty="0">
                <a:latin typeface="Arial" panose="020B0604020202020204" pitchFamily="34" charset="0"/>
                <a:cs typeface="Arial" panose="020B0604020202020204" pitchFamily="34" charset="0"/>
                <a:sym typeface="Wingdings" pitchFamily="2" charset="2"/>
              </a:rPr>
              <a:t>Contraception </a:t>
            </a:r>
            <a:r>
              <a:rPr lang="en-US" dirty="0">
                <a:latin typeface="Arial" panose="020B0604020202020204" pitchFamily="34" charset="0"/>
                <a:cs typeface="Arial" panose="020B0604020202020204" pitchFamily="34" charset="0"/>
                <a:sym typeface="Wingdings" pitchFamily="2" charset="2"/>
              </a:rPr>
              <a:t>especially long acting </a:t>
            </a:r>
            <a:r>
              <a:rPr lang="en-US" dirty="0" err="1">
                <a:latin typeface="Arial" panose="020B0604020202020204" pitchFamily="34" charset="0"/>
                <a:cs typeface="Arial" panose="020B0604020202020204" pitchFamily="34" charset="0"/>
                <a:sym typeface="Wingdings" pitchFamily="2" charset="2"/>
              </a:rPr>
              <a:t>progestins</a:t>
            </a:r>
            <a:r>
              <a:rPr lang="en-US" dirty="0">
                <a:latin typeface="Arial" panose="020B0604020202020204" pitchFamily="34" charset="0"/>
                <a:cs typeface="Arial" panose="020B0604020202020204" pitchFamily="34" charset="0"/>
                <a:sym typeface="Wingdings" pitchFamily="2" charset="2"/>
              </a:rPr>
              <a:t> / ovulation needs up to 1 year to return  mostly in 2ry infertility</a:t>
            </a:r>
          </a:p>
        </p:txBody>
      </p:sp>
    </p:spTree>
    <p:extLst>
      <p:ext uri="{BB962C8B-B14F-4D97-AF65-F5344CB8AC3E}">
        <p14:creationId xmlns:p14="http://schemas.microsoft.com/office/powerpoint/2010/main" val="802181625"/>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3339"/>
          <a:stretch/>
        </p:blipFill>
        <p:spPr>
          <a:xfrm>
            <a:off x="2552700" y="1090037"/>
            <a:ext cx="7086600" cy="41675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p:cNvSpPr txBox="1"/>
          <p:nvPr/>
        </p:nvSpPr>
        <p:spPr>
          <a:xfrm>
            <a:off x="1752600" y="246578"/>
            <a:ext cx="7162800" cy="646331"/>
          </a:xfrm>
          <a:prstGeom prst="rect">
            <a:avLst/>
          </a:prstGeom>
          <a:noFill/>
        </p:spPr>
        <p:txBody>
          <a:bodyPr wrap="square" rtlCol="0">
            <a:spAutoFit/>
          </a:bodyPr>
          <a:lstStyle/>
          <a:p>
            <a:r>
              <a:rPr lang="en-US" dirty="0">
                <a:solidFill>
                  <a:schemeClr val="accent5">
                    <a:lumMod val="40000"/>
                    <a:lumOff val="60000"/>
                  </a:schemeClr>
                </a:solidFill>
              </a:rPr>
              <a:t>In the exam  choose the appropriate questions to ask about according to the scenario not everything </a:t>
            </a:r>
          </a:p>
        </p:txBody>
      </p:sp>
      <p:sp>
        <p:nvSpPr>
          <p:cNvPr id="5" name="Right Arrow 4"/>
          <p:cNvSpPr/>
          <p:nvPr/>
        </p:nvSpPr>
        <p:spPr>
          <a:xfrm>
            <a:off x="6096000" y="2209800"/>
            <a:ext cx="533400" cy="228600"/>
          </a:xfrm>
          <a:prstGeom prst="rightArrow">
            <a:avLst/>
          </a:prstGeom>
          <a:solidFill>
            <a:schemeClr val="accent5">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788870" y="2130624"/>
            <a:ext cx="3726730" cy="307777"/>
          </a:xfrm>
          <a:prstGeom prst="rect">
            <a:avLst/>
          </a:prstGeom>
          <a:noFill/>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400" dirty="0">
                <a:solidFill>
                  <a:schemeClr val="accent5">
                    <a:lumMod val="40000"/>
                    <a:lumOff val="60000"/>
                  </a:schemeClr>
                </a:solidFill>
              </a:rPr>
              <a:t>excessive heat / less frequent intercourse</a:t>
            </a:r>
          </a:p>
        </p:txBody>
      </p:sp>
      <p:sp>
        <p:nvSpPr>
          <p:cNvPr id="7" name="TextBox 6"/>
          <p:cNvSpPr txBox="1"/>
          <p:nvPr/>
        </p:nvSpPr>
        <p:spPr>
          <a:xfrm>
            <a:off x="5943600" y="2743201"/>
            <a:ext cx="3886200" cy="307777"/>
          </a:xfrm>
          <a:prstGeom prst="rect">
            <a:avLst/>
          </a:prstGeom>
          <a:noFill/>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400" dirty="0">
                <a:solidFill>
                  <a:schemeClr val="accent5">
                    <a:lumMod val="40000"/>
                    <a:lumOff val="60000"/>
                  </a:schemeClr>
                </a:solidFill>
              </a:rPr>
              <a:t>DM (can cause erectile dysfunction)</a:t>
            </a:r>
          </a:p>
        </p:txBody>
      </p:sp>
    </p:spTree>
    <p:extLst>
      <p:ext uri="{BB962C8B-B14F-4D97-AF65-F5344CB8AC3E}">
        <p14:creationId xmlns:p14="http://schemas.microsoft.com/office/powerpoint/2010/main" val="24137501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Administrator\Desktop\شعار لجنة الطب والجراحة.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20715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lumMod val="75000"/>
                  </a:schemeClr>
                </a:solidFill>
              </a:rPr>
              <a:t>What can you see ?and </a:t>
            </a:r>
            <a:r>
              <a:rPr lang="en-US" dirty="0" err="1" smtClean="0">
                <a:solidFill>
                  <a:schemeClr val="accent2">
                    <a:lumMod val="75000"/>
                  </a:schemeClr>
                </a:solidFill>
              </a:rPr>
              <a:t>whats</a:t>
            </a:r>
            <a:r>
              <a:rPr lang="en-US" dirty="0" smtClean="0">
                <a:solidFill>
                  <a:schemeClr val="accent2">
                    <a:lumMod val="75000"/>
                  </a:schemeClr>
                </a:solidFill>
              </a:rPr>
              <a:t> your definite diagnosis  ?</a:t>
            </a:r>
            <a:endParaRPr lang="en-US" dirty="0">
              <a:solidFill>
                <a:schemeClr val="accent2">
                  <a:lumMod val="75000"/>
                </a:schemeClr>
              </a:solidFill>
            </a:endParaRPr>
          </a:p>
        </p:txBody>
      </p:sp>
      <p:sp>
        <p:nvSpPr>
          <p:cNvPr id="3" name="Content Placeholder 2"/>
          <p:cNvSpPr>
            <a:spLocks noGrp="1"/>
          </p:cNvSpPr>
          <p:nvPr>
            <p:ph idx="1"/>
          </p:nvPr>
        </p:nvSpPr>
        <p:spPr/>
        <p:txBody>
          <a:bodyPr>
            <a:noAutofit/>
          </a:bodyPr>
          <a:lstStyle/>
          <a:p>
            <a:pPr algn="ctr"/>
            <a:r>
              <a:rPr lang="en-US" sz="2800" dirty="0" smtClean="0"/>
              <a:t>No gestational sac </a:t>
            </a:r>
          </a:p>
          <a:p>
            <a:pPr algn="ctr"/>
            <a:r>
              <a:rPr lang="en-US" sz="2800" dirty="0" err="1" smtClean="0"/>
              <a:t>Heterogenous</a:t>
            </a:r>
            <a:r>
              <a:rPr lang="en-US" sz="2800" dirty="0" smtClean="0"/>
              <a:t> mass </a:t>
            </a:r>
          </a:p>
          <a:p>
            <a:pPr algn="ctr"/>
            <a:r>
              <a:rPr lang="en-US" sz="2800" dirty="0" smtClean="0"/>
              <a:t>No fetus </a:t>
            </a:r>
          </a:p>
          <a:p>
            <a:pPr algn="ctr"/>
            <a:r>
              <a:rPr lang="en-US" sz="2800" dirty="0" smtClean="0"/>
              <a:t>Not well visible but snow storm appearance</a:t>
            </a:r>
          </a:p>
          <a:p>
            <a:pPr algn="ctr"/>
            <a:endParaRPr lang="en-US" sz="2800" dirty="0"/>
          </a:p>
          <a:p>
            <a:pPr algn="ctr"/>
            <a:r>
              <a:rPr lang="en-US" sz="2800" dirty="0" smtClean="0"/>
              <a:t>The definite diagnosis is complete molar pregnancy  </a:t>
            </a:r>
            <a:endParaRPr lang="en-US" sz="2800" dirty="0"/>
          </a:p>
        </p:txBody>
      </p:sp>
    </p:spTree>
    <p:extLst>
      <p:ext uri="{BB962C8B-B14F-4D97-AF65-F5344CB8AC3E}">
        <p14:creationId xmlns:p14="http://schemas.microsoft.com/office/powerpoint/2010/main" val="311099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additive="base">
                                        <p:cTn id="2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429000" y="914400"/>
            <a:ext cx="5334000" cy="3657600"/>
          </a:xfrm>
          <a:prstGeom prst="roundRect">
            <a:avLst/>
          </a:prstGeom>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rPr>
              <a:t>In this patient  :</a:t>
            </a:r>
          </a:p>
          <a:p>
            <a:pPr algn="ctr"/>
            <a:r>
              <a:rPr lang="en-US" dirty="0">
                <a:solidFill>
                  <a:schemeClr val="bg1"/>
                </a:solidFill>
              </a:rPr>
              <a:t>*history of appendectomy and dyspareunia </a:t>
            </a:r>
          </a:p>
          <a:p>
            <a:pPr algn="ctr"/>
            <a:r>
              <a:rPr lang="en-US" dirty="0">
                <a:solidFill>
                  <a:schemeClr val="bg1"/>
                </a:solidFill>
              </a:rPr>
              <a:t>*dyspareunia usually deep with infertility but superficial dyspareunia could affect intercourse process itself especially if </a:t>
            </a:r>
            <a:r>
              <a:rPr lang="en-US" dirty="0" err="1">
                <a:solidFill>
                  <a:schemeClr val="bg1"/>
                </a:solidFill>
              </a:rPr>
              <a:t>nulliparus</a:t>
            </a:r>
            <a:endParaRPr lang="en-US" dirty="0">
              <a:solidFill>
                <a:schemeClr val="bg1"/>
              </a:solidFill>
            </a:endParaRPr>
          </a:p>
        </p:txBody>
      </p:sp>
    </p:spTree>
    <p:extLst>
      <p:ext uri="{BB962C8B-B14F-4D97-AF65-F5344CB8AC3E}">
        <p14:creationId xmlns:p14="http://schemas.microsoft.com/office/powerpoint/2010/main" val="4230166693"/>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09800" y="304800"/>
            <a:ext cx="7848600" cy="2123658"/>
          </a:xfrm>
          <a:prstGeom prst="rect">
            <a:avLst/>
          </a:prstGeom>
          <a:noFill/>
        </p:spPr>
        <p:txBody>
          <a:bodyPr wrap="square" rtlCol="0">
            <a:spAutoFit/>
          </a:bodyPr>
          <a:lstStyle/>
          <a:p>
            <a:pPr algn="ctr"/>
            <a:r>
              <a:rPr lang="en-US" sz="4400" dirty="0">
                <a:solidFill>
                  <a:schemeClr val="accent2">
                    <a:lumMod val="60000"/>
                    <a:lumOff val="40000"/>
                  </a:schemeClr>
                </a:solidFill>
              </a:rPr>
              <a:t>What are the important points in the physical examination ? In both of the partners .</a:t>
            </a:r>
          </a:p>
        </p:txBody>
      </p:sp>
      <p:sp>
        <p:nvSpPr>
          <p:cNvPr id="5" name="TextBox 4"/>
          <p:cNvSpPr txBox="1"/>
          <p:nvPr/>
        </p:nvSpPr>
        <p:spPr>
          <a:xfrm>
            <a:off x="2048870" y="2895601"/>
            <a:ext cx="7924800" cy="3847207"/>
          </a:xfrm>
          <a:prstGeom prst="rect">
            <a:avLst/>
          </a:prstGeom>
          <a:noFill/>
        </p:spPr>
        <p:txBody>
          <a:bodyPr wrap="square" rtlCol="0">
            <a:spAutoFit/>
          </a:bodyPr>
          <a:lstStyle/>
          <a:p>
            <a:pPr algn="ctr"/>
            <a:r>
              <a:rPr lang="en-US" sz="2800" b="1" u="sng" dirty="0">
                <a:latin typeface="Arial" panose="020B0604020202020204" pitchFamily="34" charset="0"/>
                <a:cs typeface="Arial" panose="020B0604020202020204" pitchFamily="34" charset="0"/>
              </a:rPr>
              <a:t>Female : </a:t>
            </a:r>
          </a:p>
          <a:p>
            <a:pPr marL="285750" indent="-285750" algn="ctr">
              <a:buFont typeface="Wingdings" panose="05000000000000000000" pitchFamily="2" charset="2"/>
              <a:buChar char="v"/>
            </a:pPr>
            <a:r>
              <a:rPr lang="en-US" sz="2400" dirty="0">
                <a:latin typeface="Arial" panose="020B0604020202020204" pitchFamily="34" charset="0"/>
                <a:cs typeface="Arial" panose="020B0604020202020204" pitchFamily="34" charset="0"/>
              </a:rPr>
              <a:t>height </a:t>
            </a:r>
          </a:p>
          <a:p>
            <a:pPr marL="285750" indent="-285750" algn="ctr">
              <a:buFont typeface="Wingdings" panose="05000000000000000000" pitchFamily="2" charset="2"/>
              <a:buChar char="v"/>
            </a:pPr>
            <a:r>
              <a:rPr lang="en-US" sz="2400" dirty="0">
                <a:latin typeface="Arial" panose="020B0604020202020204" pitchFamily="34" charset="0"/>
                <a:cs typeface="Arial" panose="020B0604020202020204" pitchFamily="34" charset="0"/>
              </a:rPr>
              <a:t>Weight &gt;*BMI , </a:t>
            </a:r>
            <a:r>
              <a:rPr lang="en-US" sz="2400" dirty="0" err="1">
                <a:latin typeface="Arial" panose="020B0604020202020204" pitchFamily="34" charset="0"/>
                <a:cs typeface="Arial" panose="020B0604020202020204" pitchFamily="34" charset="0"/>
              </a:rPr>
              <a:t>hirsutism</a:t>
            </a:r>
            <a:r>
              <a:rPr lang="en-US" sz="2400" dirty="0">
                <a:latin typeface="Arial" panose="020B0604020202020204" pitchFamily="34" charset="0"/>
                <a:cs typeface="Arial" panose="020B0604020202020204" pitchFamily="34" charset="0"/>
              </a:rPr>
              <a:t> , acne, …</a:t>
            </a:r>
          </a:p>
          <a:p>
            <a:pPr marL="285750" indent="-285750" algn="ctr">
              <a:buFont typeface="Wingdings" panose="05000000000000000000" pitchFamily="2" charset="2"/>
              <a:buChar char="v"/>
            </a:pPr>
            <a:r>
              <a:rPr lang="en-US" sz="2400" dirty="0">
                <a:latin typeface="Arial" panose="020B0604020202020204" pitchFamily="34" charset="0"/>
                <a:cs typeface="Arial" panose="020B0604020202020204" pitchFamily="34" charset="0"/>
              </a:rPr>
              <a:t>Hair </a:t>
            </a:r>
            <a:r>
              <a:rPr lang="en-US" sz="2400" dirty="0" err="1">
                <a:latin typeface="Arial" panose="020B0604020202020204" pitchFamily="34" charset="0"/>
                <a:cs typeface="Arial" panose="020B0604020202020204" pitchFamily="34" charset="0"/>
              </a:rPr>
              <a:t>disturbution</a:t>
            </a:r>
            <a:r>
              <a:rPr lang="en-US" sz="2400" dirty="0">
                <a:latin typeface="Arial" panose="020B0604020202020204" pitchFamily="34" charset="0"/>
                <a:cs typeface="Arial" panose="020B0604020202020204" pitchFamily="34" charset="0"/>
              </a:rPr>
              <a:t> </a:t>
            </a:r>
          </a:p>
          <a:p>
            <a:pPr marL="285750" indent="-285750" algn="ctr">
              <a:buFont typeface="Wingdings" panose="05000000000000000000" pitchFamily="2" charset="2"/>
              <a:buChar char="v"/>
            </a:pPr>
            <a:r>
              <a:rPr lang="en-US" sz="2400" dirty="0">
                <a:latin typeface="Arial" panose="020B0604020202020204" pitchFamily="34" charset="0"/>
                <a:cs typeface="Arial" panose="020B0604020202020204" pitchFamily="34" charset="0"/>
              </a:rPr>
              <a:t>Thyroid gland </a:t>
            </a:r>
          </a:p>
          <a:p>
            <a:pPr marL="285750" indent="-285750" algn="ctr">
              <a:buFont typeface="Wingdings" panose="05000000000000000000" pitchFamily="2" charset="2"/>
              <a:buChar char="v"/>
            </a:pPr>
            <a:r>
              <a:rPr lang="en-US" sz="2400" dirty="0">
                <a:latin typeface="Arial" panose="020B0604020202020204" pitchFamily="34" charset="0"/>
                <a:cs typeface="Arial" panose="020B0604020202020204" pitchFamily="34" charset="0"/>
              </a:rPr>
              <a:t>Detailed pelvic examination </a:t>
            </a:r>
          </a:p>
          <a:p>
            <a:pPr algn="ctr"/>
            <a:r>
              <a:rPr lang="en-US" sz="2400" dirty="0">
                <a:latin typeface="Arial" panose="020B0604020202020204" pitchFamily="34" charset="0"/>
                <a:cs typeface="Arial" panose="020B0604020202020204" pitchFamily="34" charset="0"/>
              </a:rPr>
              <a:t>-bimanual &gt;Helps in endometriosis cases</a:t>
            </a:r>
          </a:p>
          <a:p>
            <a:pPr algn="ctr"/>
            <a:r>
              <a:rPr lang="en-US" sz="2400" dirty="0">
                <a:latin typeface="Arial" panose="020B0604020202020204" pitchFamily="34" charset="0"/>
                <a:cs typeface="Arial" panose="020B0604020202020204" pitchFamily="34" charset="0"/>
              </a:rPr>
              <a:t>-speculum &gt;*abnormal discharge, cervical erythema</a:t>
            </a:r>
            <a:r>
              <a:rPr lang="en-US" sz="2400" dirty="0">
                <a:latin typeface="Arial" panose="020B0604020202020204" pitchFamily="34" charset="0"/>
                <a:cs typeface="Arial" panose="020B0604020202020204" pitchFamily="34" charset="0"/>
                <a:sym typeface="Wingdings" panose="05000000000000000000" pitchFamily="2" charset="2"/>
              </a:rPr>
              <a:t> infection take swabs.</a:t>
            </a:r>
            <a:endParaRPr lang="en-US" sz="2400" dirty="0">
              <a:latin typeface="Arial" panose="020B0604020202020204" pitchFamily="34" charset="0"/>
              <a:cs typeface="Arial" panose="020B0604020202020204" pitchFamily="34" charset="0"/>
            </a:endParaRPr>
          </a:p>
          <a:p>
            <a:pPr algn="ct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8350226"/>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1" y="2438400"/>
            <a:ext cx="7078477" cy="3873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angle 2"/>
          <p:cNvSpPr/>
          <p:nvPr/>
        </p:nvSpPr>
        <p:spPr>
          <a:xfrm>
            <a:off x="2665863" y="1524001"/>
            <a:ext cx="5638800" cy="646331"/>
          </a:xfrm>
          <a:prstGeom prst="rect">
            <a:avLst/>
          </a:prstGeom>
          <a:noFill/>
        </p:spPr>
        <p:style>
          <a:lnRef idx="1">
            <a:schemeClr val="accent2"/>
          </a:lnRef>
          <a:fillRef idx="2">
            <a:schemeClr val="accent2"/>
          </a:fillRef>
          <a:effectRef idx="1">
            <a:schemeClr val="accent2"/>
          </a:effectRef>
          <a:fontRef idx="minor">
            <a:schemeClr val="dk1"/>
          </a:fontRef>
        </p:style>
        <p:txBody>
          <a:bodyPr wrap="square">
            <a:spAutoFit/>
          </a:bodyPr>
          <a:lstStyle/>
          <a:p>
            <a:r>
              <a:rPr lang="en-US" dirty="0">
                <a:solidFill>
                  <a:schemeClr val="tx1"/>
                </a:solidFill>
              </a:rPr>
              <a:t>*in males we generally do seminal fluid analysis first if its abnormal we refer to urologist ..</a:t>
            </a:r>
          </a:p>
        </p:txBody>
      </p:sp>
    </p:spTree>
    <p:extLst>
      <p:ext uri="{BB962C8B-B14F-4D97-AF65-F5344CB8AC3E}">
        <p14:creationId xmlns:p14="http://schemas.microsoft.com/office/powerpoint/2010/main" val="1914674134"/>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33600" y="228601"/>
            <a:ext cx="7086600" cy="646331"/>
          </a:xfrm>
          <a:prstGeom prst="rect">
            <a:avLst/>
          </a:prstGeom>
          <a:noFill/>
        </p:spPr>
        <p:txBody>
          <a:bodyPr wrap="square" rtlCol="0">
            <a:spAutoFit/>
          </a:bodyPr>
          <a:lstStyle/>
          <a:p>
            <a:pPr algn="ctr"/>
            <a:r>
              <a:rPr lang="en-US" sz="3600" b="1" dirty="0">
                <a:solidFill>
                  <a:schemeClr val="accent2">
                    <a:lumMod val="60000"/>
                    <a:lumOff val="40000"/>
                  </a:schemeClr>
                </a:solidFill>
              </a:rPr>
              <a:t>When to investigate ?</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3712"/>
          <a:stretch/>
        </p:blipFill>
        <p:spPr>
          <a:xfrm>
            <a:off x="2993224" y="1465322"/>
            <a:ext cx="6226976" cy="3278286"/>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4" name="Rectangle 3"/>
          <p:cNvSpPr/>
          <p:nvPr/>
        </p:nvSpPr>
        <p:spPr>
          <a:xfrm>
            <a:off x="3124200" y="4953001"/>
            <a:ext cx="5600700" cy="1200329"/>
          </a:xfrm>
          <a:prstGeom prst="rect">
            <a:avLst/>
          </a:prstGeom>
        </p:spPr>
        <p:txBody>
          <a:bodyPr wrap="square">
            <a:spAutoFit/>
          </a:bodyPr>
          <a:lstStyle/>
          <a:p>
            <a:r>
              <a:rPr lang="en-US" dirty="0">
                <a:latin typeface="Arial" panose="020B0604020202020204" pitchFamily="34" charset="0"/>
                <a:cs typeface="Arial" panose="020B0604020202020204" pitchFamily="34" charset="0"/>
              </a:rPr>
              <a:t>*chance of pregnancy in a normal cycle is ?</a:t>
            </a:r>
          </a:p>
          <a:p>
            <a:r>
              <a:rPr lang="en-US" dirty="0">
                <a:latin typeface="Arial" panose="020B0604020202020204" pitchFamily="34" charset="0"/>
                <a:cs typeface="Arial" panose="020B0604020202020204" pitchFamily="34" charset="0"/>
              </a:rPr>
              <a:t>  20-30% it has a cumulative effect so 80% of couples will get pregnant after 1 year and half of the remaining couples will get pregnant the next year.</a:t>
            </a:r>
          </a:p>
        </p:txBody>
      </p:sp>
    </p:spTree>
    <p:extLst>
      <p:ext uri="{BB962C8B-B14F-4D97-AF65-F5344CB8AC3E}">
        <p14:creationId xmlns:p14="http://schemas.microsoft.com/office/powerpoint/2010/main" val="978708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1000"/>
                                        <p:tgtEl>
                                          <p:spTgt spid="4">
                                            <p:txEl>
                                              <p:pRg st="1" end="1"/>
                                            </p:txEl>
                                          </p:spTgt>
                                        </p:tgtEl>
                                      </p:cBhvr>
                                    </p:animEffect>
                                    <p:anim calcmode="lin" valueType="num">
                                      <p:cBhvr>
                                        <p:cTn id="20"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67000" y="457201"/>
            <a:ext cx="6934200" cy="1200329"/>
          </a:xfrm>
          <a:prstGeom prst="rect">
            <a:avLst/>
          </a:prstGeom>
          <a:noFill/>
        </p:spPr>
        <p:txBody>
          <a:bodyPr wrap="square" rtlCol="0">
            <a:spAutoFit/>
          </a:bodyPr>
          <a:lstStyle/>
          <a:p>
            <a:pPr algn="ctr"/>
            <a:r>
              <a:rPr lang="en-US" sz="3600" dirty="0">
                <a:solidFill>
                  <a:schemeClr val="accent2">
                    <a:lumMod val="60000"/>
                    <a:lumOff val="40000"/>
                  </a:schemeClr>
                </a:solidFill>
              </a:rPr>
              <a:t>What are the causes of infertility ?</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6667" t="24161" r="26667" b="7886"/>
          <a:stretch/>
        </p:blipFill>
        <p:spPr>
          <a:xfrm>
            <a:off x="2629469" y="2362200"/>
            <a:ext cx="4267200" cy="3429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ectangle 3"/>
          <p:cNvSpPr/>
          <p:nvPr/>
        </p:nvSpPr>
        <p:spPr>
          <a:xfrm>
            <a:off x="7239000" y="2346278"/>
            <a:ext cx="3124200" cy="4154984"/>
          </a:xfrm>
          <a:prstGeom prst="rect">
            <a:avLst/>
          </a:prstGeom>
        </p:spPr>
        <p:txBody>
          <a:bodyPr wrap="square">
            <a:spAutoFit/>
          </a:bodyPr>
          <a:lstStyle/>
          <a:p>
            <a:pPr marL="342900" indent="-342900" algn="ctr">
              <a:buFont typeface="Arial" panose="020B0604020202020204" pitchFamily="34" charset="0"/>
              <a:buChar char="•"/>
            </a:pPr>
            <a:r>
              <a:rPr lang="en-US" sz="2400" dirty="0"/>
              <a:t>male factor 20% </a:t>
            </a:r>
          </a:p>
          <a:p>
            <a:pPr marL="342900" indent="-342900" algn="ctr">
              <a:buFont typeface="Arial" panose="020B0604020202020204" pitchFamily="34" charset="0"/>
              <a:buChar char="•"/>
            </a:pPr>
            <a:r>
              <a:rPr lang="en-US" sz="2400" dirty="0"/>
              <a:t>female factor MCC is ovulatory dysfunction followed by tubal factor </a:t>
            </a:r>
          </a:p>
          <a:p>
            <a:pPr marL="342900" indent="-342900" algn="ctr">
              <a:buFont typeface="Arial" panose="020B0604020202020204" pitchFamily="34" charset="0"/>
              <a:buChar char="•"/>
            </a:pPr>
            <a:r>
              <a:rPr lang="en-US" sz="2400" dirty="0"/>
              <a:t>unexplained infertility 12-15% (only after all investigations are done)</a:t>
            </a:r>
          </a:p>
        </p:txBody>
      </p:sp>
    </p:spTree>
    <p:extLst>
      <p:ext uri="{BB962C8B-B14F-4D97-AF65-F5344CB8AC3E}">
        <p14:creationId xmlns:p14="http://schemas.microsoft.com/office/powerpoint/2010/main" val="1326383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1000"/>
                                        <p:tgtEl>
                                          <p:spTgt spid="4">
                                            <p:txEl>
                                              <p:pRg st="1" end="1"/>
                                            </p:txEl>
                                          </p:spTgt>
                                        </p:tgtEl>
                                      </p:cBhvr>
                                    </p:animEffect>
                                    <p:anim calcmode="lin" valueType="num">
                                      <p:cBhvr>
                                        <p:cTn id="20"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fade">
                                      <p:cBhvr>
                                        <p:cTn id="24" dur="1000"/>
                                        <p:tgtEl>
                                          <p:spTgt spid="4">
                                            <p:txEl>
                                              <p:pRg st="2" end="2"/>
                                            </p:txEl>
                                          </p:spTgt>
                                        </p:tgtEl>
                                      </p:cBhvr>
                                    </p:animEffect>
                                    <p:anim calcmode="lin" valueType="num">
                                      <p:cBhvr>
                                        <p:cTn id="2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30523" y="2743201"/>
            <a:ext cx="6934200" cy="3170099"/>
          </a:xfrm>
          <a:prstGeom prst="rect">
            <a:avLst/>
          </a:prstGeom>
          <a:noFill/>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US" sz="2000" dirty="0">
                <a:solidFill>
                  <a:schemeClr val="tx1"/>
                </a:solidFill>
              </a:rPr>
              <a:t>**Investigations for 1ry infertility usually done after 1 year of unprotected intercourse</a:t>
            </a:r>
          </a:p>
          <a:p>
            <a:pPr algn="ctr"/>
            <a:r>
              <a:rPr lang="en-US" sz="2000" dirty="0">
                <a:solidFill>
                  <a:schemeClr val="tx1"/>
                </a:solidFill>
              </a:rPr>
              <a:t>*done after 6 months :</a:t>
            </a:r>
          </a:p>
          <a:p>
            <a:pPr algn="ctr"/>
            <a:r>
              <a:rPr lang="en-US" sz="2000" dirty="0">
                <a:solidFill>
                  <a:schemeClr val="tx1"/>
                </a:solidFill>
              </a:rPr>
              <a:t>  -if patient older than 35 </a:t>
            </a:r>
          </a:p>
          <a:p>
            <a:pPr algn="ctr"/>
            <a:r>
              <a:rPr lang="en-US" sz="2000" dirty="0">
                <a:solidFill>
                  <a:schemeClr val="tx1"/>
                </a:solidFill>
              </a:rPr>
              <a:t>  -if there is an obvious cause for the infertility </a:t>
            </a:r>
          </a:p>
          <a:p>
            <a:pPr algn="ctr"/>
            <a:endParaRPr lang="en-US" sz="2000" dirty="0">
              <a:solidFill>
                <a:schemeClr val="tx1"/>
              </a:solidFill>
            </a:endParaRPr>
          </a:p>
          <a:p>
            <a:pPr algn="ctr"/>
            <a:endParaRPr lang="en-US" sz="2000" dirty="0">
              <a:solidFill>
                <a:schemeClr val="tx1"/>
              </a:solidFill>
            </a:endParaRPr>
          </a:p>
          <a:p>
            <a:pPr algn="ctr"/>
            <a:r>
              <a:rPr lang="en-US" sz="2000" dirty="0">
                <a:solidFill>
                  <a:schemeClr val="tx1"/>
                </a:solidFill>
              </a:rPr>
              <a:t>*First test is seminal fluid analysis because it’s the single test for males and if its abnormal then we have an obvious cause of infertility..</a:t>
            </a:r>
          </a:p>
        </p:txBody>
      </p:sp>
      <p:sp>
        <p:nvSpPr>
          <p:cNvPr id="4" name="TextBox 3"/>
          <p:cNvSpPr txBox="1"/>
          <p:nvPr/>
        </p:nvSpPr>
        <p:spPr>
          <a:xfrm>
            <a:off x="2438400" y="431380"/>
            <a:ext cx="7010400" cy="1754326"/>
          </a:xfrm>
          <a:prstGeom prst="rect">
            <a:avLst/>
          </a:prstGeom>
          <a:noFill/>
        </p:spPr>
        <p:txBody>
          <a:bodyPr wrap="square" rtlCol="0">
            <a:spAutoFit/>
          </a:bodyPr>
          <a:lstStyle/>
          <a:p>
            <a:pPr algn="ctr"/>
            <a:r>
              <a:rPr lang="en-US" sz="3600" dirty="0">
                <a:solidFill>
                  <a:schemeClr val="accent2">
                    <a:lumMod val="60000"/>
                    <a:lumOff val="40000"/>
                  </a:schemeClr>
                </a:solidFill>
              </a:rPr>
              <a:t>When &amp; What important </a:t>
            </a:r>
            <a:r>
              <a:rPr lang="en-US" sz="3600" dirty="0" err="1">
                <a:solidFill>
                  <a:schemeClr val="accent2">
                    <a:lumMod val="60000"/>
                    <a:lumOff val="40000"/>
                  </a:schemeClr>
                </a:solidFill>
              </a:rPr>
              <a:t>ivestigations</a:t>
            </a:r>
            <a:r>
              <a:rPr lang="en-US" sz="3600" dirty="0">
                <a:solidFill>
                  <a:schemeClr val="accent2">
                    <a:lumMod val="60000"/>
                    <a:lumOff val="40000"/>
                  </a:schemeClr>
                </a:solidFill>
              </a:rPr>
              <a:t> should be done for them ?</a:t>
            </a:r>
          </a:p>
        </p:txBody>
      </p:sp>
    </p:spTree>
    <p:extLst>
      <p:ext uri="{BB962C8B-B14F-4D97-AF65-F5344CB8AC3E}">
        <p14:creationId xmlns:p14="http://schemas.microsoft.com/office/powerpoint/2010/main" val="298083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1000"/>
                                        <p:tgtEl>
                                          <p:spTgt spid="3">
                                            <p:txEl>
                                              <p:pRg st="6" end="6"/>
                                            </p:txEl>
                                          </p:spTgt>
                                        </p:tgtEl>
                                      </p:cBhvr>
                                    </p:animEffect>
                                    <p:anim calcmode="lin" valueType="num">
                                      <p:cBhvr>
                                        <p:cTn id="2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2028"/>
          <a:stretch/>
        </p:blipFill>
        <p:spPr>
          <a:xfrm>
            <a:off x="2209800" y="228600"/>
            <a:ext cx="8001000" cy="3352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p:cNvSpPr txBox="1"/>
          <p:nvPr/>
        </p:nvSpPr>
        <p:spPr>
          <a:xfrm>
            <a:off x="1958454" y="3810001"/>
            <a:ext cx="8229600" cy="2800767"/>
          </a:xfrm>
          <a:prstGeom prst="rect">
            <a:avLst/>
          </a:prstGeom>
          <a:noFill/>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1600" b="1" dirty="0">
                <a:solidFill>
                  <a:schemeClr val="tx1"/>
                </a:solidFill>
                <a:latin typeface="Arial" panose="020B0604020202020204" pitchFamily="34" charset="0"/>
                <a:cs typeface="Arial" panose="020B0604020202020204" pitchFamily="34" charset="0"/>
              </a:rPr>
              <a:t>*if anything is abnormal repeat after 3 months because (because spermatogenesis needs 3 months.) if still abnormal refer to urologist </a:t>
            </a:r>
          </a:p>
          <a:p>
            <a:pPr algn="ctr"/>
            <a:endParaRPr lang="en-US" sz="1600" b="1" dirty="0">
              <a:solidFill>
                <a:schemeClr val="tx1"/>
              </a:solidFill>
              <a:latin typeface="Arial" panose="020B0604020202020204" pitchFamily="34" charset="0"/>
              <a:cs typeface="Arial" panose="020B0604020202020204" pitchFamily="34" charset="0"/>
            </a:endParaRPr>
          </a:p>
          <a:p>
            <a:pPr algn="ctr"/>
            <a:r>
              <a:rPr lang="en-US" sz="1600" b="1" dirty="0">
                <a:solidFill>
                  <a:schemeClr val="tx1"/>
                </a:solidFill>
                <a:latin typeface="Arial" panose="020B0604020202020204" pitchFamily="34" charset="0"/>
                <a:cs typeface="Arial" panose="020B0604020202020204" pitchFamily="34" charset="0"/>
              </a:rPr>
              <a:t>*</a:t>
            </a:r>
            <a:r>
              <a:rPr lang="en-US" sz="1600" b="1" dirty="0" err="1">
                <a:solidFill>
                  <a:schemeClr val="tx1"/>
                </a:solidFill>
                <a:latin typeface="Arial" panose="020B0604020202020204" pitchFamily="34" charset="0"/>
                <a:cs typeface="Arial" panose="020B0604020202020204" pitchFamily="34" charset="0"/>
              </a:rPr>
              <a:t>azospermia</a:t>
            </a:r>
            <a:r>
              <a:rPr lang="en-US" sz="1600" b="1" dirty="0">
                <a:solidFill>
                  <a:schemeClr val="tx1"/>
                </a:solidFill>
                <a:latin typeface="Arial" panose="020B0604020202020204" pitchFamily="34" charset="0"/>
                <a:cs typeface="Arial" panose="020B0604020202020204" pitchFamily="34" charset="0"/>
              </a:rPr>
              <a:t> could be obstructive (better/treatable) or non obstructive (usually central : </a:t>
            </a:r>
            <a:r>
              <a:rPr lang="en-US" sz="1600" b="1" dirty="0" err="1">
                <a:solidFill>
                  <a:schemeClr val="tx1"/>
                </a:solidFill>
                <a:latin typeface="Arial" panose="020B0604020202020204" pitchFamily="34" charset="0"/>
                <a:cs typeface="Arial" panose="020B0604020202020204" pitchFamily="34" charset="0"/>
              </a:rPr>
              <a:t>hypogonadotropic</a:t>
            </a:r>
            <a:r>
              <a:rPr lang="en-US" sz="1600" b="1" dirty="0">
                <a:solidFill>
                  <a:schemeClr val="tx1"/>
                </a:solidFill>
                <a:latin typeface="Arial" panose="020B0604020202020204" pitchFamily="34" charset="0"/>
                <a:cs typeface="Arial" panose="020B0604020202020204" pitchFamily="34" charset="0"/>
              </a:rPr>
              <a:t> </a:t>
            </a:r>
            <a:r>
              <a:rPr lang="en-US" sz="1600" b="1" dirty="0" err="1">
                <a:solidFill>
                  <a:schemeClr val="tx1"/>
                </a:solidFill>
                <a:latin typeface="Arial" panose="020B0604020202020204" pitchFamily="34" charset="0"/>
                <a:cs typeface="Arial" panose="020B0604020202020204" pitchFamily="34" charset="0"/>
              </a:rPr>
              <a:t>hypogonadism</a:t>
            </a:r>
            <a:r>
              <a:rPr lang="en-US" sz="1600" b="1" dirty="0">
                <a:solidFill>
                  <a:schemeClr val="tx1"/>
                </a:solidFill>
                <a:latin typeface="Arial" panose="020B0604020202020204" pitchFamily="34" charset="0"/>
                <a:cs typeface="Arial" panose="020B0604020202020204" pitchFamily="34" charset="0"/>
              </a:rPr>
              <a:t>) </a:t>
            </a:r>
          </a:p>
          <a:p>
            <a:pPr algn="ctr"/>
            <a:endParaRPr lang="en-US" sz="1600" b="1" dirty="0">
              <a:solidFill>
                <a:schemeClr val="tx1"/>
              </a:solidFill>
              <a:latin typeface="Arial" panose="020B0604020202020204" pitchFamily="34" charset="0"/>
              <a:cs typeface="Arial" panose="020B0604020202020204" pitchFamily="34" charset="0"/>
            </a:endParaRPr>
          </a:p>
          <a:p>
            <a:pPr algn="ctr"/>
            <a:r>
              <a:rPr lang="en-US" sz="1600" b="1" dirty="0">
                <a:solidFill>
                  <a:schemeClr val="tx1"/>
                </a:solidFill>
                <a:latin typeface="Arial" panose="020B0604020202020204" pitchFamily="34" charset="0"/>
                <a:cs typeface="Arial" panose="020B0604020202020204" pitchFamily="34" charset="0"/>
              </a:rPr>
              <a:t>*</a:t>
            </a:r>
            <a:r>
              <a:rPr lang="en-US" sz="1600" b="1" dirty="0" err="1">
                <a:solidFill>
                  <a:schemeClr val="tx1"/>
                </a:solidFill>
                <a:latin typeface="Arial" panose="020B0604020202020204" pitchFamily="34" charset="0"/>
                <a:cs typeface="Arial" panose="020B0604020202020204" pitchFamily="34" charset="0"/>
              </a:rPr>
              <a:t>oligospermia</a:t>
            </a:r>
            <a:r>
              <a:rPr lang="en-US" sz="1600" b="1" dirty="0">
                <a:solidFill>
                  <a:schemeClr val="tx1"/>
                </a:solidFill>
                <a:latin typeface="Arial" panose="020B0604020202020204" pitchFamily="34" charset="0"/>
                <a:cs typeface="Arial" panose="020B0604020202020204" pitchFamily="34" charset="0"/>
              </a:rPr>
              <a:t> : low count</a:t>
            </a:r>
          </a:p>
          <a:p>
            <a:pPr algn="ctr"/>
            <a:r>
              <a:rPr lang="en-US" sz="1600" b="1" dirty="0">
                <a:solidFill>
                  <a:schemeClr val="tx1"/>
                </a:solidFill>
                <a:latin typeface="Arial" panose="020B0604020202020204" pitchFamily="34" charset="0"/>
                <a:cs typeface="Arial" panose="020B0604020202020204" pitchFamily="34" charset="0"/>
              </a:rPr>
              <a:t>*</a:t>
            </a:r>
            <a:r>
              <a:rPr lang="en-US" sz="1600" b="1" dirty="0" err="1">
                <a:solidFill>
                  <a:schemeClr val="tx1"/>
                </a:solidFill>
                <a:latin typeface="Arial" panose="020B0604020202020204" pitchFamily="34" charset="0"/>
                <a:cs typeface="Arial" panose="020B0604020202020204" pitchFamily="34" charset="0"/>
              </a:rPr>
              <a:t>azospermia</a:t>
            </a:r>
            <a:r>
              <a:rPr lang="en-US" sz="1600" b="1" dirty="0">
                <a:solidFill>
                  <a:schemeClr val="tx1"/>
                </a:solidFill>
                <a:latin typeface="Arial" panose="020B0604020202020204" pitchFamily="34" charset="0"/>
                <a:cs typeface="Arial" panose="020B0604020202020204" pitchFamily="34" charset="0"/>
              </a:rPr>
              <a:t> : count from 0 to 1 million / ml</a:t>
            </a:r>
          </a:p>
          <a:p>
            <a:pPr algn="ctr"/>
            <a:r>
              <a:rPr lang="en-US" sz="1600" b="1" dirty="0">
                <a:solidFill>
                  <a:schemeClr val="tx1"/>
                </a:solidFill>
                <a:latin typeface="Arial" panose="020B0604020202020204" pitchFamily="34" charset="0"/>
                <a:cs typeface="Arial" panose="020B0604020202020204" pitchFamily="34" charset="0"/>
              </a:rPr>
              <a:t>*</a:t>
            </a:r>
            <a:r>
              <a:rPr lang="en-US" sz="1600" b="1" dirty="0" err="1">
                <a:solidFill>
                  <a:schemeClr val="tx1"/>
                </a:solidFill>
                <a:latin typeface="Arial" panose="020B0604020202020204" pitchFamily="34" charset="0"/>
                <a:cs typeface="Arial" panose="020B0604020202020204" pitchFamily="34" charset="0"/>
              </a:rPr>
              <a:t>aspermia</a:t>
            </a:r>
            <a:r>
              <a:rPr lang="en-US" sz="1600" b="1" dirty="0">
                <a:solidFill>
                  <a:schemeClr val="tx1"/>
                </a:solidFill>
                <a:latin typeface="Arial" panose="020B0604020202020204" pitchFamily="34" charset="0"/>
                <a:cs typeface="Arial" panose="020B0604020202020204" pitchFamily="34" charset="0"/>
              </a:rPr>
              <a:t> : no ejaculation</a:t>
            </a:r>
          </a:p>
          <a:p>
            <a:pPr algn="ctr"/>
            <a:r>
              <a:rPr lang="en-US" sz="1600" b="1" dirty="0">
                <a:solidFill>
                  <a:schemeClr val="tx1"/>
                </a:solidFill>
                <a:latin typeface="Arial" panose="020B0604020202020204" pitchFamily="34" charset="0"/>
                <a:cs typeface="Arial" panose="020B0604020202020204" pitchFamily="34" charset="0"/>
              </a:rPr>
              <a:t>*</a:t>
            </a:r>
            <a:r>
              <a:rPr lang="en-US" sz="1600" b="1" dirty="0" err="1">
                <a:solidFill>
                  <a:schemeClr val="tx1"/>
                </a:solidFill>
                <a:latin typeface="Arial" panose="020B0604020202020204" pitchFamily="34" charset="0"/>
                <a:cs typeface="Arial" panose="020B0604020202020204" pitchFamily="34" charset="0"/>
              </a:rPr>
              <a:t>asthenospermia</a:t>
            </a:r>
            <a:r>
              <a:rPr lang="en-US" sz="1600" b="1" dirty="0">
                <a:solidFill>
                  <a:schemeClr val="tx1"/>
                </a:solidFill>
                <a:latin typeface="Arial" panose="020B0604020202020204" pitchFamily="34" charset="0"/>
                <a:cs typeface="Arial" panose="020B0604020202020204" pitchFamily="34" charset="0"/>
              </a:rPr>
              <a:t> : abnormal motility </a:t>
            </a:r>
          </a:p>
          <a:p>
            <a:pPr algn="ctr"/>
            <a:endParaRPr lang="en-US" sz="16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348933"/>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How can you document ovulation ?</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424056074"/>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5075" t="21000" r="7425" b="16000"/>
          <a:stretch/>
        </p:blipFill>
        <p:spPr>
          <a:xfrm>
            <a:off x="1969184" y="1066800"/>
            <a:ext cx="8001000" cy="3200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6705601" y="3048000"/>
            <a:ext cx="1119217" cy="369332"/>
          </a:xfrm>
          <a:prstGeom prst="rect">
            <a:avLst/>
          </a:prstGeom>
          <a:noFill/>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dirty="0">
                <a:solidFill>
                  <a:srgbClr val="FF0000"/>
                </a:solidFill>
              </a:rPr>
              <a:t>Best test </a:t>
            </a:r>
          </a:p>
        </p:txBody>
      </p:sp>
      <p:sp>
        <p:nvSpPr>
          <p:cNvPr id="7" name="TextBox 6"/>
          <p:cNvSpPr txBox="1"/>
          <p:nvPr/>
        </p:nvSpPr>
        <p:spPr>
          <a:xfrm>
            <a:off x="1828800" y="4752202"/>
            <a:ext cx="8662768" cy="646331"/>
          </a:xfrm>
          <a:prstGeom prst="rect">
            <a:avLst/>
          </a:prstGeom>
          <a:noFill/>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a:solidFill>
                  <a:schemeClr val="tx1"/>
                </a:solidFill>
                <a:sym typeface="Wingdings" pitchFamily="2" charset="2"/>
              </a:rPr>
              <a:t>*if all of these are normal then its an ovulatory cycle and we have to exclude the second most common cause : tubal factor</a:t>
            </a:r>
            <a:endParaRPr lang="en-US" dirty="0">
              <a:solidFill>
                <a:schemeClr val="tx1"/>
              </a:solidFill>
            </a:endParaRPr>
          </a:p>
        </p:txBody>
      </p:sp>
    </p:spTree>
    <p:extLst>
      <p:ext uri="{BB962C8B-B14F-4D97-AF65-F5344CB8AC3E}">
        <p14:creationId xmlns:p14="http://schemas.microsoft.com/office/powerpoint/2010/main" val="4123161340"/>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4600" y="914401"/>
            <a:ext cx="7543800" cy="3693319"/>
          </a:xfrm>
          <a:prstGeom prst="rect">
            <a:avLst/>
          </a:prstGeom>
          <a:noFill/>
        </p:spPr>
        <p:txBody>
          <a:bodyPr wrap="square" rtlCol="0">
            <a:spAutoFit/>
          </a:bodyPr>
          <a:lstStyle/>
          <a:p>
            <a:r>
              <a:rPr lang="en-US" dirty="0"/>
              <a:t>*serum mid-luteal progesterone done on day 21 if 28 days cycle / if 35 days cycle </a:t>
            </a:r>
            <a:r>
              <a:rPr lang="en-US" dirty="0">
                <a:sym typeface="Wingdings" pitchFamily="2" charset="2"/>
              </a:rPr>
              <a:t> done on day 28 ..</a:t>
            </a:r>
          </a:p>
          <a:p>
            <a:r>
              <a:rPr lang="en-US" dirty="0">
                <a:sym typeface="Wingdings" pitchFamily="2" charset="2"/>
              </a:rPr>
              <a:t>  luteal phase is constant (14 days) doesn’t change</a:t>
            </a:r>
          </a:p>
          <a:p>
            <a:r>
              <a:rPr lang="en-US" dirty="0">
                <a:sym typeface="Wingdings" pitchFamily="2" charset="2"/>
              </a:rPr>
              <a:t>  follicular phase can change</a:t>
            </a:r>
          </a:p>
          <a:p>
            <a:r>
              <a:rPr lang="en-US" dirty="0">
                <a:sym typeface="Wingdings" pitchFamily="2" charset="2"/>
              </a:rPr>
              <a:t>  normal </a:t>
            </a:r>
            <a:r>
              <a:rPr lang="en-US" dirty="0" err="1">
                <a:sym typeface="Wingdings" pitchFamily="2" charset="2"/>
              </a:rPr>
              <a:t>midluteal</a:t>
            </a:r>
            <a:r>
              <a:rPr lang="en-US" dirty="0">
                <a:sym typeface="Wingdings" pitchFamily="2" charset="2"/>
              </a:rPr>
              <a:t> </a:t>
            </a:r>
            <a:r>
              <a:rPr lang="en-US" dirty="0" err="1">
                <a:sym typeface="Wingdings" pitchFamily="2" charset="2"/>
              </a:rPr>
              <a:t>progestrone</a:t>
            </a:r>
            <a:r>
              <a:rPr lang="en-US" dirty="0">
                <a:sym typeface="Wingdings" pitchFamily="2" charset="2"/>
              </a:rPr>
              <a:t> &gt; 15 </a:t>
            </a:r>
            <a:r>
              <a:rPr lang="en-US" dirty="0" err="1">
                <a:sym typeface="Wingdings" pitchFamily="2" charset="2"/>
              </a:rPr>
              <a:t>ng</a:t>
            </a:r>
            <a:r>
              <a:rPr lang="en-US" dirty="0">
                <a:sym typeface="Wingdings" pitchFamily="2" charset="2"/>
              </a:rPr>
              <a:t>/ml</a:t>
            </a:r>
          </a:p>
          <a:p>
            <a:endParaRPr lang="en-US" dirty="0">
              <a:sym typeface="Wingdings" pitchFamily="2" charset="2"/>
            </a:endParaRPr>
          </a:p>
          <a:p>
            <a:r>
              <a:rPr lang="en-US" dirty="0"/>
              <a:t>*LH,FSH :not in all cases (in irregular cycles , old age ..) </a:t>
            </a:r>
          </a:p>
          <a:p>
            <a:r>
              <a:rPr lang="en-US" dirty="0"/>
              <a:t>               done in early follicular phase (day 2-3 of menstruation)</a:t>
            </a:r>
          </a:p>
          <a:p>
            <a:r>
              <a:rPr lang="en-US" dirty="0"/>
              <a:t>               in IVF done for ovarian reserve if high </a:t>
            </a:r>
            <a:r>
              <a:rPr lang="en-US" dirty="0">
                <a:sym typeface="Wingdings" pitchFamily="2" charset="2"/>
              </a:rPr>
              <a:t>bad sign</a:t>
            </a:r>
          </a:p>
          <a:p>
            <a:r>
              <a:rPr lang="en-US" dirty="0">
                <a:sym typeface="Wingdings" pitchFamily="2" charset="2"/>
              </a:rPr>
              <a:t>               other tests for ovarian reserve : anti-</a:t>
            </a:r>
            <a:r>
              <a:rPr lang="en-US" dirty="0" err="1">
                <a:sym typeface="Wingdings" pitchFamily="2" charset="2"/>
              </a:rPr>
              <a:t>mullerian</a:t>
            </a:r>
            <a:r>
              <a:rPr lang="en-US" dirty="0">
                <a:sym typeface="Wingdings" pitchFamily="2" charset="2"/>
              </a:rPr>
              <a:t> hormone </a:t>
            </a:r>
          </a:p>
          <a:p>
            <a:r>
              <a:rPr lang="en-US" dirty="0">
                <a:sym typeface="Wingdings" pitchFamily="2" charset="2"/>
              </a:rPr>
              <a:t>                                                             ultrasound  follicular tracing </a:t>
            </a:r>
            <a:endParaRPr lang="en-US" dirty="0"/>
          </a:p>
          <a:p>
            <a:endParaRPr lang="en-US" dirty="0">
              <a:sym typeface="Wingdings" pitchFamily="2" charset="2"/>
            </a:endParaRPr>
          </a:p>
          <a:p>
            <a:endParaRPr lang="en-US" dirty="0"/>
          </a:p>
        </p:txBody>
      </p:sp>
    </p:spTree>
    <p:extLst>
      <p:ext uri="{BB962C8B-B14F-4D97-AF65-F5344CB8AC3E}">
        <p14:creationId xmlns:p14="http://schemas.microsoft.com/office/powerpoint/2010/main" val="28046293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6600"/>
                </a:solidFill>
              </a:rPr>
              <a:t>What is your management ?</a:t>
            </a:r>
            <a:endParaRPr lang="en-US" dirty="0">
              <a:solidFill>
                <a:srgbClr val="FF6600"/>
              </a:solidFill>
            </a:endParaRPr>
          </a:p>
        </p:txBody>
      </p:sp>
      <p:sp>
        <p:nvSpPr>
          <p:cNvPr id="3" name="Content Placeholder 2"/>
          <p:cNvSpPr>
            <a:spLocks noGrp="1"/>
          </p:cNvSpPr>
          <p:nvPr>
            <p:ph idx="1"/>
          </p:nvPr>
        </p:nvSpPr>
        <p:spPr/>
        <p:txBody>
          <a:bodyPr>
            <a:normAutofit/>
          </a:bodyPr>
          <a:lstStyle/>
          <a:p>
            <a:pPr algn="ctr"/>
            <a:r>
              <a:rPr lang="en-US" sz="3200" dirty="0" smtClean="0"/>
              <a:t>Suction &amp; curettage with </a:t>
            </a:r>
            <a:r>
              <a:rPr lang="en-US" sz="3200" dirty="0" err="1" smtClean="0"/>
              <a:t>histopathalogical</a:t>
            </a:r>
            <a:r>
              <a:rPr lang="en-US" sz="3200" dirty="0" smtClean="0"/>
              <a:t> examination of the tissue and make sure of complete evacuation by US </a:t>
            </a:r>
          </a:p>
          <a:p>
            <a:pPr algn="ctr"/>
            <a:r>
              <a:rPr lang="en-US" sz="3200" dirty="0" smtClean="0"/>
              <a:t>You could do hysterectomy  </a:t>
            </a:r>
            <a:endParaRPr lang="en-US" sz="3200" dirty="0"/>
          </a:p>
        </p:txBody>
      </p:sp>
    </p:spTree>
    <p:extLst>
      <p:ext uri="{BB962C8B-B14F-4D97-AF65-F5344CB8AC3E}">
        <p14:creationId xmlns:p14="http://schemas.microsoft.com/office/powerpoint/2010/main" val="562184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38300" y="1905001"/>
            <a:ext cx="8991600" cy="4708981"/>
          </a:xfrm>
          <a:prstGeom prst="rect">
            <a:avLst/>
          </a:prstGeom>
          <a:noFill/>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US" sz="2000" dirty="0">
                <a:solidFill>
                  <a:schemeClr val="tx1"/>
                </a:solidFill>
              </a:rPr>
              <a:t>1- detection of infection </a:t>
            </a:r>
          </a:p>
          <a:p>
            <a:pPr algn="ctr"/>
            <a:r>
              <a:rPr lang="en-US" sz="2000" dirty="0">
                <a:solidFill>
                  <a:schemeClr val="tx1"/>
                </a:solidFill>
              </a:rPr>
              <a:t>by swabs(to rule out infection that cause tubal factor infertility) ..</a:t>
            </a:r>
          </a:p>
          <a:p>
            <a:pPr algn="ctr"/>
            <a:endParaRPr lang="en-US" sz="2000" dirty="0">
              <a:solidFill>
                <a:schemeClr val="tx1"/>
              </a:solidFill>
            </a:endParaRPr>
          </a:p>
          <a:p>
            <a:pPr algn="ctr"/>
            <a:r>
              <a:rPr lang="en-US" sz="2000" dirty="0">
                <a:solidFill>
                  <a:schemeClr val="tx1"/>
                </a:solidFill>
              </a:rPr>
              <a:t>2-HSG </a:t>
            </a:r>
          </a:p>
          <a:p>
            <a:pPr algn="ctr"/>
            <a:r>
              <a:rPr lang="en-US" sz="2000" dirty="0">
                <a:solidFill>
                  <a:schemeClr val="tx1"/>
                </a:solidFill>
              </a:rPr>
              <a:t>done in the first half of the cycle (day 7-11) </a:t>
            </a:r>
          </a:p>
          <a:p>
            <a:pPr algn="ctr"/>
            <a:r>
              <a:rPr lang="en-US" sz="2000" dirty="0">
                <a:solidFill>
                  <a:schemeClr val="tx1"/>
                </a:solidFill>
              </a:rPr>
              <a:t>           - menstruation is done / before ovulation/ no intercourse </a:t>
            </a:r>
          </a:p>
          <a:p>
            <a:pPr algn="ctr"/>
            <a:r>
              <a:rPr lang="en-US" sz="2000" dirty="0">
                <a:solidFill>
                  <a:schemeClr val="tx1"/>
                </a:solidFill>
              </a:rPr>
              <a:t>           - speculum </a:t>
            </a:r>
            <a:r>
              <a:rPr lang="en-US" sz="2000" dirty="0">
                <a:solidFill>
                  <a:schemeClr val="tx1"/>
                </a:solidFill>
                <a:sym typeface="Wingdings" pitchFamily="2" charset="2"/>
              </a:rPr>
              <a:t> cannula in cervix  inject dye</a:t>
            </a:r>
          </a:p>
          <a:p>
            <a:pPr algn="ctr"/>
            <a:endParaRPr lang="en-US" sz="2000" dirty="0">
              <a:solidFill>
                <a:schemeClr val="tx1"/>
              </a:solidFill>
            </a:endParaRPr>
          </a:p>
          <a:p>
            <a:pPr algn="ctr"/>
            <a:r>
              <a:rPr lang="en-US" sz="2000" dirty="0">
                <a:solidFill>
                  <a:schemeClr val="tx1"/>
                </a:solidFill>
              </a:rPr>
              <a:t>3- laparoscope and dye test &gt;</a:t>
            </a:r>
            <a:r>
              <a:rPr lang="en-US" sz="2000" dirty="0">
                <a:solidFill>
                  <a:schemeClr val="tx1"/>
                </a:solidFill>
                <a:sym typeface="Wingdings" pitchFamily="2" charset="2"/>
              </a:rPr>
              <a:t> for tubal patency</a:t>
            </a:r>
          </a:p>
          <a:p>
            <a:pPr algn="ctr"/>
            <a:endParaRPr lang="en-US" sz="2000" dirty="0">
              <a:solidFill>
                <a:schemeClr val="tx1"/>
              </a:solidFill>
              <a:sym typeface="Wingdings" pitchFamily="2" charset="2"/>
            </a:endParaRPr>
          </a:p>
          <a:p>
            <a:pPr algn="ctr"/>
            <a:r>
              <a:rPr lang="en-US" sz="2000" dirty="0">
                <a:solidFill>
                  <a:schemeClr val="tx1"/>
                </a:solidFill>
                <a:sym typeface="Wingdings" pitchFamily="2" charset="2"/>
              </a:rPr>
              <a:t>4- </a:t>
            </a:r>
            <a:r>
              <a:rPr lang="en-US" sz="2000" dirty="0" err="1">
                <a:solidFill>
                  <a:schemeClr val="tx1"/>
                </a:solidFill>
                <a:sym typeface="Wingdings" pitchFamily="2" charset="2"/>
              </a:rPr>
              <a:t>hysteroscope</a:t>
            </a:r>
            <a:r>
              <a:rPr lang="en-US" sz="2000" dirty="0">
                <a:solidFill>
                  <a:schemeClr val="tx1"/>
                </a:solidFill>
                <a:sym typeface="Wingdings" pitchFamily="2" charset="2"/>
              </a:rPr>
              <a:t> saline infusion ultrasound / MRI..</a:t>
            </a:r>
          </a:p>
          <a:p>
            <a:pPr algn="ctr"/>
            <a:r>
              <a:rPr lang="en-US" sz="2000" dirty="0">
                <a:solidFill>
                  <a:schemeClr val="tx1"/>
                </a:solidFill>
              </a:rPr>
              <a:t>For uterine pathologies &amp; filling </a:t>
            </a:r>
            <a:r>
              <a:rPr lang="en-US" sz="2000" dirty="0" err="1">
                <a:solidFill>
                  <a:schemeClr val="tx1"/>
                </a:solidFill>
              </a:rPr>
              <a:t>defct</a:t>
            </a:r>
            <a:r>
              <a:rPr lang="en-US" sz="2000" dirty="0">
                <a:solidFill>
                  <a:schemeClr val="tx1"/>
                </a:solidFill>
              </a:rPr>
              <a:t> </a:t>
            </a:r>
          </a:p>
          <a:p>
            <a:pPr algn="ctr"/>
            <a:endParaRPr lang="en-US" sz="2000" dirty="0">
              <a:solidFill>
                <a:schemeClr val="tx1"/>
              </a:solidFill>
            </a:endParaRPr>
          </a:p>
          <a:p>
            <a:pPr algn="ctr"/>
            <a:r>
              <a:rPr lang="en-US" sz="2000" dirty="0">
                <a:solidFill>
                  <a:schemeClr val="tx1"/>
                </a:solidFill>
              </a:rPr>
              <a:t>*normal tubes don’t appear on ultrasound (appear only in diseased tubes(swollen, abscess,…) </a:t>
            </a:r>
          </a:p>
        </p:txBody>
      </p:sp>
      <p:sp>
        <p:nvSpPr>
          <p:cNvPr id="4" name="TextBox 3"/>
          <p:cNvSpPr txBox="1"/>
          <p:nvPr/>
        </p:nvSpPr>
        <p:spPr>
          <a:xfrm>
            <a:off x="2438400" y="228601"/>
            <a:ext cx="7391400" cy="1200329"/>
          </a:xfrm>
          <a:prstGeom prst="rect">
            <a:avLst/>
          </a:prstGeom>
          <a:noFill/>
        </p:spPr>
        <p:txBody>
          <a:bodyPr wrap="square" rtlCol="0">
            <a:spAutoFit/>
          </a:bodyPr>
          <a:lstStyle/>
          <a:p>
            <a:pPr algn="ctr"/>
            <a:r>
              <a:rPr lang="en-US" sz="3600" b="1" dirty="0">
                <a:solidFill>
                  <a:schemeClr val="accent2">
                    <a:lumMod val="60000"/>
                    <a:lumOff val="40000"/>
                  </a:schemeClr>
                </a:solidFill>
              </a:rPr>
              <a:t>How do you detect tubal , </a:t>
            </a:r>
            <a:r>
              <a:rPr lang="en-US" sz="3600" b="1" dirty="0" err="1">
                <a:solidFill>
                  <a:schemeClr val="accent2">
                    <a:lumMod val="60000"/>
                    <a:lumOff val="40000"/>
                  </a:schemeClr>
                </a:solidFill>
              </a:rPr>
              <a:t>paratubal</a:t>
            </a:r>
            <a:r>
              <a:rPr lang="en-US" sz="3600" b="1" dirty="0">
                <a:solidFill>
                  <a:schemeClr val="accent2">
                    <a:lumMod val="60000"/>
                    <a:lumOff val="40000"/>
                  </a:schemeClr>
                </a:solidFill>
              </a:rPr>
              <a:t> , peritoneal factors ?</a:t>
            </a:r>
          </a:p>
        </p:txBody>
      </p:sp>
    </p:spTree>
    <p:extLst>
      <p:ext uri="{BB962C8B-B14F-4D97-AF65-F5344CB8AC3E}">
        <p14:creationId xmlns:p14="http://schemas.microsoft.com/office/powerpoint/2010/main" val="2920964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6856" b="32579"/>
          <a:stretch/>
        </p:blipFill>
        <p:spPr>
          <a:xfrm>
            <a:off x="3124200" y="2819400"/>
            <a:ext cx="6542706" cy="1828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p:cNvSpPr txBox="1"/>
          <p:nvPr/>
        </p:nvSpPr>
        <p:spPr>
          <a:xfrm>
            <a:off x="3733800" y="533400"/>
            <a:ext cx="4572000" cy="1815882"/>
          </a:xfrm>
          <a:prstGeom prst="rect">
            <a:avLst/>
          </a:prstGeom>
          <a:noFill/>
        </p:spPr>
        <p:txBody>
          <a:bodyPr wrap="square" rtlCol="0">
            <a:spAutoFit/>
          </a:bodyPr>
          <a:lstStyle/>
          <a:p>
            <a:pPr algn="ctr"/>
            <a:r>
              <a:rPr lang="en-US" sz="2800" b="1" dirty="0">
                <a:solidFill>
                  <a:schemeClr val="accent2">
                    <a:lumMod val="60000"/>
                    <a:lumOff val="40000"/>
                  </a:schemeClr>
                </a:solidFill>
              </a:rPr>
              <a:t>What are the methodologies available to assess intrauterine pathology ?</a:t>
            </a:r>
          </a:p>
        </p:txBody>
      </p:sp>
    </p:spTree>
    <p:extLst>
      <p:ext uri="{BB962C8B-B14F-4D97-AF65-F5344CB8AC3E}">
        <p14:creationId xmlns:p14="http://schemas.microsoft.com/office/powerpoint/2010/main" val="3575566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0833" t="20497" r="26667" b="1111"/>
          <a:stretch/>
        </p:blipFill>
        <p:spPr>
          <a:xfrm>
            <a:off x="2133600" y="1066800"/>
            <a:ext cx="4800600" cy="39624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 name="TextBox 2"/>
          <p:cNvSpPr txBox="1"/>
          <p:nvPr/>
        </p:nvSpPr>
        <p:spPr>
          <a:xfrm>
            <a:off x="7620000" y="1905001"/>
            <a:ext cx="2209800" cy="2246769"/>
          </a:xfrm>
          <a:prstGeom prst="rect">
            <a:avLst/>
          </a:prstGeom>
        </p:spPr>
        <p:style>
          <a:lnRef idx="1">
            <a:schemeClr val="accent3"/>
          </a:lnRef>
          <a:fillRef idx="2">
            <a:schemeClr val="accent3"/>
          </a:fillRef>
          <a:effectRef idx="1">
            <a:schemeClr val="accent3"/>
          </a:effectRef>
          <a:fontRef idx="minor">
            <a:schemeClr val="dk1"/>
          </a:fontRef>
        </p:style>
        <p:txBody>
          <a:bodyPr wrap="square" rtlCol="1">
            <a:spAutoFit/>
          </a:bodyPr>
          <a:lstStyle/>
          <a:p>
            <a:pPr algn="ctr"/>
            <a:r>
              <a:rPr lang="en-US" sz="2800" dirty="0">
                <a:solidFill>
                  <a:schemeClr val="bg1"/>
                </a:solidFill>
              </a:rPr>
              <a:t>Normal HSG with patent tube and spillage of dye  </a:t>
            </a:r>
            <a:endParaRPr lang="ar-JO" sz="2800" dirty="0">
              <a:solidFill>
                <a:schemeClr val="bg1"/>
              </a:solidFill>
            </a:endParaRPr>
          </a:p>
        </p:txBody>
      </p:sp>
    </p:spTree>
    <p:extLst>
      <p:ext uri="{BB962C8B-B14F-4D97-AF65-F5344CB8AC3E}">
        <p14:creationId xmlns:p14="http://schemas.microsoft.com/office/powerpoint/2010/main" val="682292218"/>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0000" t="22819" r="25833" b="9228"/>
          <a:stretch/>
        </p:blipFill>
        <p:spPr>
          <a:xfrm>
            <a:off x="5410200" y="1905000"/>
            <a:ext cx="4953000" cy="3429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angle 2"/>
          <p:cNvSpPr/>
          <p:nvPr/>
        </p:nvSpPr>
        <p:spPr>
          <a:xfrm>
            <a:off x="2133600" y="2590800"/>
            <a:ext cx="2895600" cy="2308324"/>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dirty="0">
                <a:solidFill>
                  <a:schemeClr val="bg1"/>
                </a:solidFill>
              </a:rPr>
              <a:t>ON HSG </a:t>
            </a:r>
            <a:br>
              <a:rPr lang="en-US" dirty="0">
                <a:solidFill>
                  <a:schemeClr val="bg1"/>
                </a:solidFill>
              </a:rPr>
            </a:br>
            <a:r>
              <a:rPr lang="en-US" dirty="0">
                <a:solidFill>
                  <a:schemeClr val="bg1"/>
                </a:solidFill>
              </a:rPr>
              <a:t/>
            </a:r>
            <a:br>
              <a:rPr lang="en-US" dirty="0">
                <a:solidFill>
                  <a:schemeClr val="bg1"/>
                </a:solidFill>
              </a:rPr>
            </a:br>
            <a:r>
              <a:rPr lang="en-US" dirty="0">
                <a:solidFill>
                  <a:schemeClr val="bg1"/>
                </a:solidFill>
              </a:rPr>
              <a:t>*tubes filling defect / no tubes visible / no spillage of dye </a:t>
            </a:r>
          </a:p>
          <a:p>
            <a:r>
              <a:rPr lang="en-US" dirty="0">
                <a:solidFill>
                  <a:schemeClr val="bg1"/>
                </a:solidFill>
              </a:rPr>
              <a:t>*So proximally blocked tubes </a:t>
            </a:r>
            <a:r>
              <a:rPr lang="en-US" dirty="0">
                <a:solidFill>
                  <a:schemeClr val="bg1"/>
                </a:solidFill>
                <a:sym typeface="Wingdings" pitchFamily="2" charset="2"/>
              </a:rPr>
              <a:t> tube factor infertility </a:t>
            </a:r>
            <a:endParaRPr lang="en-US" dirty="0">
              <a:solidFill>
                <a:schemeClr val="bg1"/>
              </a:solidFill>
            </a:endParaRPr>
          </a:p>
        </p:txBody>
      </p:sp>
      <p:sp>
        <p:nvSpPr>
          <p:cNvPr id="4" name="TextBox 3"/>
          <p:cNvSpPr txBox="1"/>
          <p:nvPr/>
        </p:nvSpPr>
        <p:spPr>
          <a:xfrm>
            <a:off x="2122227" y="457200"/>
            <a:ext cx="5181600" cy="1077218"/>
          </a:xfrm>
          <a:prstGeom prst="rect">
            <a:avLst/>
          </a:prstGeom>
          <a:noFill/>
        </p:spPr>
        <p:txBody>
          <a:bodyPr wrap="square" rtlCol="0">
            <a:spAutoFit/>
          </a:bodyPr>
          <a:lstStyle/>
          <a:p>
            <a:pPr algn="ctr"/>
            <a:r>
              <a:rPr lang="en-US" sz="3200" dirty="0">
                <a:solidFill>
                  <a:schemeClr val="tx2">
                    <a:lumMod val="90000"/>
                  </a:schemeClr>
                </a:solidFill>
              </a:rPr>
              <a:t>A HSG was done </a:t>
            </a:r>
          </a:p>
          <a:p>
            <a:pPr algn="ctr"/>
            <a:r>
              <a:rPr lang="en-US" sz="3200" dirty="0">
                <a:solidFill>
                  <a:schemeClr val="tx2">
                    <a:lumMod val="90000"/>
                  </a:schemeClr>
                </a:solidFill>
              </a:rPr>
              <a:t>What are the findings ?</a:t>
            </a:r>
          </a:p>
        </p:txBody>
      </p:sp>
    </p:spTree>
    <p:extLst>
      <p:ext uri="{BB962C8B-B14F-4D97-AF65-F5344CB8AC3E}">
        <p14:creationId xmlns:p14="http://schemas.microsoft.com/office/powerpoint/2010/main" val="4069405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14600" y="1524001"/>
            <a:ext cx="7162800" cy="4708981"/>
          </a:xfrm>
          <a:prstGeom prst="rect">
            <a:avLst/>
          </a:prstGeom>
          <a:noFill/>
        </p:spPr>
        <p:style>
          <a:lnRef idx="1">
            <a:schemeClr val="accent2"/>
          </a:lnRef>
          <a:fillRef idx="2">
            <a:schemeClr val="accent2"/>
          </a:fillRef>
          <a:effectRef idx="1">
            <a:schemeClr val="accent2"/>
          </a:effectRef>
          <a:fontRef idx="minor">
            <a:schemeClr val="dk1"/>
          </a:fontRef>
        </p:style>
        <p:txBody>
          <a:bodyPr wrap="square">
            <a:spAutoFit/>
          </a:bodyPr>
          <a:lstStyle/>
          <a:p>
            <a:pPr marL="171450" indent="-171450" algn="ctr">
              <a:buFont typeface="Arial" pitchFamily="34" charset="0"/>
              <a:buChar char="•"/>
            </a:pPr>
            <a:r>
              <a:rPr lang="en-US" sz="2000" dirty="0">
                <a:solidFill>
                  <a:schemeClr val="tx1"/>
                </a:solidFill>
                <a:latin typeface="Arial" panose="020B0604020202020204" pitchFamily="34" charset="0"/>
                <a:cs typeface="Arial" panose="020B0604020202020204" pitchFamily="34" charset="0"/>
              </a:rPr>
              <a:t>Next step after blocked tubes on HSG is </a:t>
            </a:r>
            <a:r>
              <a:rPr lang="en-US" sz="2000" b="1" dirty="0">
                <a:solidFill>
                  <a:schemeClr val="tx1"/>
                </a:solidFill>
                <a:latin typeface="Arial" panose="020B0604020202020204" pitchFamily="34" charset="0"/>
                <a:cs typeface="Arial" panose="020B0604020202020204" pitchFamily="34" charset="0"/>
              </a:rPr>
              <a:t>always</a:t>
            </a:r>
            <a:r>
              <a:rPr lang="en-US" sz="2000" dirty="0">
                <a:solidFill>
                  <a:schemeClr val="tx1"/>
                </a:solidFill>
                <a:latin typeface="Arial" panose="020B0604020202020204" pitchFamily="34" charset="0"/>
                <a:cs typeface="Arial" panose="020B0604020202020204" pitchFamily="34" charset="0"/>
              </a:rPr>
              <a:t>  diagnostic laparoscopy (why)? </a:t>
            </a:r>
          </a:p>
          <a:p>
            <a:pPr algn="ctr"/>
            <a:endParaRPr lang="en-US" sz="2000" dirty="0">
              <a:solidFill>
                <a:schemeClr val="tx1"/>
              </a:solidFill>
              <a:latin typeface="Arial" panose="020B0604020202020204" pitchFamily="34" charset="0"/>
              <a:cs typeface="Arial" panose="020B0604020202020204" pitchFamily="34" charset="0"/>
            </a:endParaRPr>
          </a:p>
          <a:p>
            <a:pPr algn="ctr"/>
            <a:r>
              <a:rPr lang="en-US" sz="2000" dirty="0">
                <a:solidFill>
                  <a:schemeClr val="tx1"/>
                </a:solidFill>
                <a:latin typeface="Arial" panose="020B0604020202020204" pitchFamily="34" charset="0"/>
                <a:cs typeface="Arial" panose="020B0604020202020204" pitchFamily="34" charset="0"/>
              </a:rPr>
              <a:t>       *1)diagnostic and therapeutic ( </a:t>
            </a:r>
            <a:r>
              <a:rPr lang="en-US" sz="2000" dirty="0" err="1">
                <a:solidFill>
                  <a:schemeClr val="tx1"/>
                </a:solidFill>
                <a:latin typeface="Arial" panose="020B0604020202020204" pitchFamily="34" charset="0"/>
                <a:cs typeface="Arial" panose="020B0604020202020204" pitchFamily="34" charset="0"/>
              </a:rPr>
              <a:t>adhesolysis</a:t>
            </a:r>
            <a:r>
              <a:rPr lang="en-US" sz="2000" dirty="0">
                <a:solidFill>
                  <a:schemeClr val="tx1"/>
                </a:solidFill>
                <a:latin typeface="Arial" panose="020B0604020202020204" pitchFamily="34" charset="0"/>
                <a:cs typeface="Arial" panose="020B0604020202020204" pitchFamily="34" charset="0"/>
              </a:rPr>
              <a:t>). </a:t>
            </a:r>
          </a:p>
          <a:p>
            <a:pPr algn="ctr"/>
            <a:r>
              <a:rPr lang="en-US" sz="2000" dirty="0">
                <a:solidFill>
                  <a:schemeClr val="tx1"/>
                </a:solidFill>
                <a:latin typeface="Arial" panose="020B0604020202020204" pitchFamily="34" charset="0"/>
                <a:cs typeface="Arial" panose="020B0604020202020204" pitchFamily="34" charset="0"/>
              </a:rPr>
              <a:t> </a:t>
            </a:r>
          </a:p>
          <a:p>
            <a:pPr algn="ctr"/>
            <a:r>
              <a:rPr lang="en-US" sz="2000" dirty="0">
                <a:solidFill>
                  <a:schemeClr val="tx1"/>
                </a:solidFill>
                <a:latin typeface="Arial" panose="020B0604020202020204" pitchFamily="34" charset="0"/>
                <a:cs typeface="Arial" panose="020B0604020202020204" pitchFamily="34" charset="0"/>
              </a:rPr>
              <a:t>       *2)to rule out tubal muscle spasm. (HSG is painful so blocked tubes could be due to uterine muscles contraction so do </a:t>
            </a:r>
            <a:r>
              <a:rPr lang="en-US" sz="2000" dirty="0" err="1">
                <a:solidFill>
                  <a:schemeClr val="tx1"/>
                </a:solidFill>
                <a:latin typeface="Arial" panose="020B0604020202020204" pitchFamily="34" charset="0"/>
                <a:cs typeface="Arial" panose="020B0604020202020204" pitchFamily="34" charset="0"/>
              </a:rPr>
              <a:t>laproscopy</a:t>
            </a:r>
            <a:r>
              <a:rPr lang="en-US" sz="2000" dirty="0">
                <a:solidFill>
                  <a:schemeClr val="tx1"/>
                </a:solidFill>
                <a:latin typeface="Arial" panose="020B0604020202020204" pitchFamily="34" charset="0"/>
                <a:cs typeface="Arial" panose="020B0604020202020204" pitchFamily="34" charset="0"/>
              </a:rPr>
              <a:t> and dye test under anesthesia to confirm the diagnosis). </a:t>
            </a:r>
          </a:p>
          <a:p>
            <a:pPr algn="ctr"/>
            <a:endParaRPr lang="en-US" sz="2000" dirty="0">
              <a:solidFill>
                <a:schemeClr val="tx1"/>
              </a:solidFill>
              <a:latin typeface="Arial" panose="020B0604020202020204" pitchFamily="34" charset="0"/>
              <a:cs typeface="Arial" panose="020B0604020202020204" pitchFamily="34" charset="0"/>
            </a:endParaRPr>
          </a:p>
          <a:p>
            <a:pPr algn="ctr"/>
            <a:r>
              <a:rPr lang="en-US" sz="2000" dirty="0">
                <a:solidFill>
                  <a:schemeClr val="tx1"/>
                </a:solidFill>
                <a:latin typeface="Arial" panose="020B0604020202020204" pitchFamily="34" charset="0"/>
                <a:cs typeface="Arial" panose="020B0604020202020204" pitchFamily="34" charset="0"/>
              </a:rPr>
              <a:t>       *3)to rule out </a:t>
            </a:r>
            <a:r>
              <a:rPr lang="en-US" sz="2000" dirty="0" err="1">
                <a:solidFill>
                  <a:schemeClr val="tx1"/>
                </a:solidFill>
                <a:latin typeface="Arial" panose="020B0604020202020204" pitchFamily="34" charset="0"/>
                <a:cs typeface="Arial" panose="020B0604020202020204" pitchFamily="34" charset="0"/>
              </a:rPr>
              <a:t>hydrosalpynx</a:t>
            </a:r>
            <a:r>
              <a:rPr lang="en-US" sz="2000" dirty="0">
                <a:solidFill>
                  <a:schemeClr val="tx1"/>
                </a:solidFill>
                <a:latin typeface="Arial" panose="020B0604020202020204" pitchFamily="34" charset="0"/>
                <a:cs typeface="Arial" panose="020B0604020202020204" pitchFamily="34" charset="0"/>
              </a:rPr>
              <a:t> (fluid is toxic for embryos)</a:t>
            </a:r>
          </a:p>
          <a:p>
            <a:pPr algn="ctr"/>
            <a:r>
              <a:rPr lang="en-US" sz="2000" dirty="0">
                <a:solidFill>
                  <a:schemeClr val="tx1"/>
                </a:solidFill>
                <a:latin typeface="Arial" panose="020B0604020202020204" pitchFamily="34" charset="0"/>
                <a:cs typeface="Arial" panose="020B0604020202020204" pitchFamily="34" charset="0"/>
              </a:rPr>
              <a:t> </a:t>
            </a:r>
            <a:r>
              <a:rPr lang="en-US" sz="2000" dirty="0">
                <a:solidFill>
                  <a:schemeClr val="tx1"/>
                </a:solidFill>
                <a:latin typeface="Arial" panose="020B0604020202020204" pitchFamily="34" charset="0"/>
                <a:cs typeface="Arial" panose="020B0604020202020204" pitchFamily="34" charset="0"/>
                <a:sym typeface="Wingdings" pitchFamily="2" charset="2"/>
              </a:rPr>
              <a:t>might cause </a:t>
            </a:r>
            <a:r>
              <a:rPr lang="en-US" sz="2000" dirty="0" err="1">
                <a:solidFill>
                  <a:schemeClr val="tx1"/>
                </a:solidFill>
                <a:latin typeface="Arial" panose="020B0604020202020204" pitchFamily="34" charset="0"/>
                <a:cs typeface="Arial" panose="020B0604020202020204" pitchFamily="34" charset="0"/>
                <a:sym typeface="Wingdings" pitchFamily="2" charset="2"/>
              </a:rPr>
              <a:t>ivf</a:t>
            </a:r>
            <a:r>
              <a:rPr lang="en-US" sz="2000" dirty="0">
                <a:solidFill>
                  <a:schemeClr val="tx1"/>
                </a:solidFill>
                <a:latin typeface="Arial" panose="020B0604020202020204" pitchFamily="34" charset="0"/>
                <a:cs typeface="Arial" panose="020B0604020202020204" pitchFamily="34" charset="0"/>
                <a:sym typeface="Wingdings" pitchFamily="2" charset="2"/>
              </a:rPr>
              <a:t> failure so do salpingectomy or clip ligation before </a:t>
            </a:r>
            <a:r>
              <a:rPr lang="en-US" sz="2000" dirty="0" err="1">
                <a:solidFill>
                  <a:schemeClr val="tx1"/>
                </a:solidFill>
                <a:latin typeface="Arial" panose="020B0604020202020204" pitchFamily="34" charset="0"/>
                <a:cs typeface="Arial" panose="020B0604020202020204" pitchFamily="34" charset="0"/>
                <a:sym typeface="Wingdings" pitchFamily="2" charset="2"/>
              </a:rPr>
              <a:t>ivf</a:t>
            </a:r>
            <a:r>
              <a:rPr lang="en-US" sz="2000" dirty="0">
                <a:solidFill>
                  <a:schemeClr val="tx1"/>
                </a:solidFill>
                <a:latin typeface="Arial" panose="020B0604020202020204" pitchFamily="34" charset="0"/>
                <a:cs typeface="Arial" panose="020B0604020202020204" pitchFamily="34" charset="0"/>
                <a:sym typeface="Wingdings" pitchFamily="2" charset="2"/>
              </a:rPr>
              <a:t>. </a:t>
            </a:r>
          </a:p>
          <a:p>
            <a:pPr algn="ctr"/>
            <a:endParaRPr lang="en-US" sz="2000" dirty="0">
              <a:solidFill>
                <a:schemeClr val="tx1"/>
              </a:solidFill>
              <a:latin typeface="Arial" panose="020B0604020202020204" pitchFamily="34" charset="0"/>
              <a:cs typeface="Arial" panose="020B0604020202020204" pitchFamily="34" charset="0"/>
              <a:sym typeface="Wingdings" pitchFamily="2" charset="2"/>
            </a:endParaRPr>
          </a:p>
          <a:p>
            <a:pPr algn="ctr"/>
            <a:r>
              <a:rPr lang="en-US" sz="2000" dirty="0">
                <a:solidFill>
                  <a:schemeClr val="tx1"/>
                </a:solidFill>
                <a:latin typeface="Arial" panose="020B0604020202020204" pitchFamily="34" charset="0"/>
                <a:cs typeface="Arial" panose="020B0604020202020204" pitchFamily="34" charset="0"/>
                <a:sym typeface="Wingdings" pitchFamily="2" charset="2"/>
              </a:rPr>
              <a:t>       *4)rule out endometriosis </a:t>
            </a:r>
            <a:endParaRPr lang="en-US" sz="2000" dirty="0">
              <a:solidFill>
                <a:schemeClr val="tx1"/>
              </a:solidFill>
              <a:latin typeface="Arial" panose="020B0604020202020204" pitchFamily="34" charset="0"/>
              <a:cs typeface="Arial" panose="020B0604020202020204" pitchFamily="34" charset="0"/>
            </a:endParaRPr>
          </a:p>
        </p:txBody>
      </p:sp>
      <p:sp>
        <p:nvSpPr>
          <p:cNvPr id="4" name="TextBox 3"/>
          <p:cNvSpPr txBox="1"/>
          <p:nvPr/>
        </p:nvSpPr>
        <p:spPr>
          <a:xfrm>
            <a:off x="2286000" y="363771"/>
            <a:ext cx="5562600" cy="707886"/>
          </a:xfrm>
          <a:prstGeom prst="rect">
            <a:avLst/>
          </a:prstGeom>
          <a:noFill/>
        </p:spPr>
        <p:txBody>
          <a:bodyPr wrap="square" rtlCol="0">
            <a:spAutoFit/>
          </a:bodyPr>
          <a:lstStyle/>
          <a:p>
            <a:r>
              <a:rPr lang="en-US" sz="4000" dirty="0">
                <a:solidFill>
                  <a:schemeClr val="tx2">
                    <a:lumMod val="90000"/>
                  </a:schemeClr>
                </a:solidFill>
              </a:rPr>
              <a:t>What is the next step ?</a:t>
            </a:r>
          </a:p>
        </p:txBody>
      </p:sp>
    </p:spTree>
    <p:extLst>
      <p:ext uri="{BB962C8B-B14F-4D97-AF65-F5344CB8AC3E}">
        <p14:creationId xmlns:p14="http://schemas.microsoft.com/office/powerpoint/2010/main" val="619130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duotone>
              <a:prstClr val="black"/>
              <a:srgbClr val="D9C3A5">
                <a:tint val="50000"/>
                <a:satMod val="180000"/>
              </a:srgbClr>
            </a:duotone>
            <a:extLst>
              <a:ext uri="{28A0092B-C50C-407E-A947-70E740481C1C}">
                <a14:useLocalDpi xmlns:a14="http://schemas.microsoft.com/office/drawing/2010/main" val="0"/>
              </a:ext>
            </a:extLst>
          </a:blip>
          <a:srcRect l="4300" r="6453" b="35072"/>
          <a:stretch/>
        </p:blipFill>
        <p:spPr>
          <a:xfrm>
            <a:off x="2667000" y="838200"/>
            <a:ext cx="6324600" cy="2667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ctangle 4"/>
          <p:cNvSpPr/>
          <p:nvPr/>
        </p:nvSpPr>
        <p:spPr>
          <a:xfrm>
            <a:off x="2667000" y="4114800"/>
            <a:ext cx="6629400" cy="1815882"/>
          </a:xfrm>
          <a:prstGeom prst="rect">
            <a:avLst/>
          </a:prstGeom>
        </p:spPr>
        <p:txBody>
          <a:bodyPr wrap="square">
            <a:spAutoFit/>
          </a:bodyPr>
          <a:lstStyle/>
          <a:p>
            <a:pPr algn="ctr"/>
            <a:r>
              <a:rPr lang="en-US" sz="2800" dirty="0">
                <a:solidFill>
                  <a:schemeClr val="accent5">
                    <a:lumMod val="20000"/>
                    <a:lumOff val="80000"/>
                  </a:schemeClr>
                </a:solidFill>
              </a:rPr>
              <a:t>Regular cycle / normal tubes and cavity on HSG / normal seminal fluid analysis </a:t>
            </a:r>
          </a:p>
          <a:p>
            <a:pPr algn="ctr"/>
            <a:r>
              <a:rPr lang="en-US" sz="2800" dirty="0" err="1">
                <a:solidFill>
                  <a:schemeClr val="accent5">
                    <a:lumMod val="20000"/>
                    <a:lumOff val="80000"/>
                  </a:schemeClr>
                </a:solidFill>
              </a:rPr>
              <a:t>Whats</a:t>
            </a:r>
            <a:r>
              <a:rPr lang="en-US" sz="2800" dirty="0">
                <a:solidFill>
                  <a:schemeClr val="accent5">
                    <a:lumMod val="20000"/>
                    <a:lumOff val="80000"/>
                  </a:schemeClr>
                </a:solidFill>
              </a:rPr>
              <a:t> your </a:t>
            </a:r>
            <a:r>
              <a:rPr lang="en-US" sz="2800" dirty="0" err="1">
                <a:solidFill>
                  <a:schemeClr val="accent5">
                    <a:lumMod val="20000"/>
                    <a:lumOff val="80000"/>
                  </a:schemeClr>
                </a:solidFill>
              </a:rPr>
              <a:t>ddx</a:t>
            </a:r>
            <a:r>
              <a:rPr lang="en-US" sz="2800" dirty="0">
                <a:solidFill>
                  <a:schemeClr val="accent5">
                    <a:lumMod val="20000"/>
                    <a:lumOff val="80000"/>
                  </a:schemeClr>
                </a:solidFill>
              </a:rPr>
              <a:t> &amp; management ?</a:t>
            </a:r>
          </a:p>
        </p:txBody>
      </p:sp>
    </p:spTree>
    <p:extLst>
      <p:ext uri="{BB962C8B-B14F-4D97-AF65-F5344CB8AC3E}">
        <p14:creationId xmlns:p14="http://schemas.microsoft.com/office/powerpoint/2010/main" val="586634267"/>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12061" b="36682"/>
          <a:stretch/>
        </p:blipFill>
        <p:spPr>
          <a:xfrm>
            <a:off x="1524000" y="533400"/>
            <a:ext cx="9144000" cy="2590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angle 2"/>
          <p:cNvSpPr/>
          <p:nvPr/>
        </p:nvSpPr>
        <p:spPr>
          <a:xfrm>
            <a:off x="1905000" y="3429001"/>
            <a:ext cx="8382000" cy="3139321"/>
          </a:xfrm>
          <a:prstGeom prst="rect">
            <a:avLst/>
          </a:prstGeom>
          <a:noFill/>
          <a:ln>
            <a:solidFill>
              <a:schemeClr val="bg1"/>
            </a:solidFill>
          </a:ln>
        </p:spPr>
        <p:style>
          <a:lnRef idx="1">
            <a:schemeClr val="accent2"/>
          </a:lnRef>
          <a:fillRef idx="2">
            <a:schemeClr val="accent2"/>
          </a:fillRef>
          <a:effectRef idx="1">
            <a:schemeClr val="accent2"/>
          </a:effectRef>
          <a:fontRef idx="minor">
            <a:schemeClr val="dk1"/>
          </a:fontRef>
        </p:style>
        <p:txBody>
          <a:bodyPr wrap="square">
            <a:spAutoFit/>
          </a:bodyPr>
          <a:lstStyle/>
          <a:p>
            <a:r>
              <a:rPr lang="en-US" b="1" dirty="0">
                <a:solidFill>
                  <a:schemeClr val="tx1"/>
                </a:solidFill>
                <a:latin typeface="Arial" panose="020B0604020202020204" pitchFamily="34" charset="0"/>
                <a:cs typeface="Arial" panose="020B0604020202020204" pitchFamily="34" charset="0"/>
              </a:rPr>
              <a:t>*regular cycle / normal tubes and cavity on HSG / normal seminal fluid analysis </a:t>
            </a:r>
            <a:r>
              <a:rPr lang="en-US" b="1" dirty="0">
                <a:solidFill>
                  <a:schemeClr val="tx1"/>
                </a:solidFill>
                <a:latin typeface="Arial" panose="020B0604020202020204" pitchFamily="34" charset="0"/>
                <a:cs typeface="Arial" panose="020B0604020202020204" pitchFamily="34" charset="0"/>
                <a:sym typeface="Wingdings" pitchFamily="2" charset="2"/>
              </a:rPr>
              <a:t>this rules out tubal factor , male factor , ovulatory dysfunction </a:t>
            </a:r>
          </a:p>
          <a:p>
            <a:r>
              <a:rPr lang="en-US" b="1" dirty="0">
                <a:solidFill>
                  <a:schemeClr val="tx1"/>
                </a:solidFill>
                <a:latin typeface="Arial" panose="020B0604020202020204" pitchFamily="34" charset="0"/>
                <a:cs typeface="Arial" panose="020B0604020202020204" pitchFamily="34" charset="0"/>
                <a:sym typeface="Wingdings" pitchFamily="2" charset="2"/>
              </a:rPr>
              <a:t>*so it might be endometriosis : ask about 2ry dysmenorrhea , deep dyspareunia </a:t>
            </a:r>
          </a:p>
          <a:p>
            <a:endParaRPr lang="en-US" b="1" dirty="0">
              <a:solidFill>
                <a:schemeClr val="tx1"/>
              </a:solidFill>
              <a:latin typeface="Arial" panose="020B0604020202020204" pitchFamily="34" charset="0"/>
              <a:cs typeface="Arial" panose="020B0604020202020204" pitchFamily="34" charset="0"/>
              <a:sym typeface="Wingdings" pitchFamily="2" charset="2"/>
            </a:endParaRPr>
          </a:p>
          <a:p>
            <a:r>
              <a:rPr lang="en-US" b="1" dirty="0">
                <a:solidFill>
                  <a:schemeClr val="tx1"/>
                </a:solidFill>
                <a:latin typeface="Arial" panose="020B0604020202020204" pitchFamily="34" charset="0"/>
                <a:cs typeface="Arial" panose="020B0604020202020204" pitchFamily="34" charset="0"/>
                <a:sym typeface="Wingdings" pitchFamily="2" charset="2"/>
              </a:rPr>
              <a:t> physical examination : bimanual  </a:t>
            </a:r>
            <a:r>
              <a:rPr lang="en-US" b="1" dirty="0" err="1">
                <a:solidFill>
                  <a:schemeClr val="tx1"/>
                </a:solidFill>
                <a:latin typeface="Arial" panose="020B0604020202020204" pitchFamily="34" charset="0"/>
                <a:cs typeface="Arial" panose="020B0604020202020204" pitchFamily="34" charset="0"/>
                <a:sym typeface="Wingdings" pitchFamily="2" charset="2"/>
              </a:rPr>
              <a:t>uterosacral</a:t>
            </a:r>
            <a:r>
              <a:rPr lang="en-US" b="1" dirty="0">
                <a:solidFill>
                  <a:schemeClr val="tx1"/>
                </a:solidFill>
                <a:latin typeface="Arial" panose="020B0604020202020204" pitchFamily="34" charset="0"/>
                <a:cs typeface="Arial" panose="020B0604020202020204" pitchFamily="34" charset="0"/>
                <a:sym typeface="Wingdings" pitchFamily="2" charset="2"/>
              </a:rPr>
              <a:t> nodularity .. </a:t>
            </a:r>
            <a:endParaRPr lang="en-US" b="1" dirty="0">
              <a:solidFill>
                <a:schemeClr val="tx1"/>
              </a:solidFill>
              <a:latin typeface="Arial" panose="020B0604020202020204" pitchFamily="34" charset="0"/>
              <a:cs typeface="Arial" panose="020B0604020202020204" pitchFamily="34" charset="0"/>
            </a:endParaRPr>
          </a:p>
          <a:p>
            <a:r>
              <a:rPr lang="en-US" b="1" dirty="0">
                <a:solidFill>
                  <a:schemeClr val="tx1"/>
                </a:solidFill>
                <a:latin typeface="Arial" panose="020B0604020202020204" pitchFamily="34" charset="0"/>
                <a:cs typeface="Arial" panose="020B0604020202020204" pitchFamily="34" charset="0"/>
              </a:rPr>
              <a:t>*diagnosis by laparoscopy ..</a:t>
            </a:r>
          </a:p>
          <a:p>
            <a:r>
              <a:rPr lang="en-US" b="1" dirty="0">
                <a:solidFill>
                  <a:schemeClr val="tx1"/>
                </a:solidFill>
                <a:latin typeface="Arial" panose="020B0604020202020204" pitchFamily="34" charset="0"/>
                <a:cs typeface="Arial" panose="020B0604020202020204" pitchFamily="34" charset="0"/>
              </a:rPr>
              <a:t>*if still no causes found .. Unexplained infertility </a:t>
            </a:r>
            <a:r>
              <a:rPr lang="en-US" b="1" dirty="0">
                <a:solidFill>
                  <a:schemeClr val="tx1"/>
                </a:solidFill>
                <a:latin typeface="Arial" panose="020B0604020202020204" pitchFamily="34" charset="0"/>
                <a:cs typeface="Arial" panose="020B0604020202020204" pitchFamily="34" charset="0"/>
                <a:sym typeface="Wingdings" pitchFamily="2" charset="2"/>
              </a:rPr>
              <a:t> management : </a:t>
            </a:r>
          </a:p>
          <a:p>
            <a:r>
              <a:rPr lang="en-US" b="1" dirty="0">
                <a:solidFill>
                  <a:schemeClr val="tx1"/>
                </a:solidFill>
                <a:latin typeface="Arial" panose="020B0604020202020204" pitchFamily="34" charset="0"/>
                <a:cs typeface="Arial" panose="020B0604020202020204" pitchFamily="34" charset="0"/>
                <a:sym typeface="Wingdings" pitchFamily="2" charset="2"/>
              </a:rPr>
              <a:t>- ovulatory induction for several cycle</a:t>
            </a:r>
          </a:p>
          <a:p>
            <a:r>
              <a:rPr lang="en-US" b="1" dirty="0">
                <a:solidFill>
                  <a:schemeClr val="tx1"/>
                </a:solidFill>
                <a:latin typeface="Arial" panose="020B0604020202020204" pitchFamily="34" charset="0"/>
                <a:cs typeface="Arial" panose="020B0604020202020204" pitchFamily="34" charset="0"/>
                <a:sym typeface="Wingdings" pitchFamily="2" charset="2"/>
              </a:rPr>
              <a:t>- intrauterine insemination                       </a:t>
            </a:r>
          </a:p>
          <a:p>
            <a:r>
              <a:rPr lang="en-US" b="1" dirty="0">
                <a:solidFill>
                  <a:schemeClr val="tx1"/>
                </a:solidFill>
                <a:latin typeface="Arial" panose="020B0604020202020204" pitchFamily="34" charset="0"/>
                <a:cs typeface="Arial" panose="020B0604020202020204" pitchFamily="34" charset="0"/>
                <a:sym typeface="Wingdings" pitchFamily="2" charset="2"/>
              </a:rPr>
              <a:t>both have great results in unexplained fertility cases.. </a:t>
            </a:r>
            <a:endParaRPr lang="en-US"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24201916"/>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4166" t="15034" r="5833" b="24155"/>
          <a:stretch/>
        </p:blipFill>
        <p:spPr>
          <a:xfrm>
            <a:off x="1752600" y="914400"/>
            <a:ext cx="82296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angle 2"/>
          <p:cNvSpPr/>
          <p:nvPr/>
        </p:nvSpPr>
        <p:spPr>
          <a:xfrm>
            <a:off x="3886200" y="4191000"/>
            <a:ext cx="6248400" cy="2308324"/>
          </a:xfrm>
          <a:prstGeom prst="rect">
            <a:avLst/>
          </a:prstGeom>
          <a:noFill/>
          <a:ln>
            <a:solidFill>
              <a:schemeClr val="tx1"/>
            </a:solidFill>
          </a:ln>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US" sz="2400" b="1" dirty="0">
                <a:solidFill>
                  <a:srgbClr val="FF0000"/>
                </a:solidFill>
                <a:latin typeface="Arial" panose="020B0604020202020204" pitchFamily="34" charset="0"/>
                <a:cs typeface="Arial" panose="020B0604020202020204" pitchFamily="34" charset="0"/>
              </a:rPr>
              <a:t>*D : clomiphene citrate </a:t>
            </a:r>
          </a:p>
          <a:p>
            <a:pPr algn="ctr"/>
            <a:r>
              <a:rPr lang="en-US" sz="2400" b="1" dirty="0">
                <a:solidFill>
                  <a:srgbClr val="FF0000"/>
                </a:solidFill>
                <a:latin typeface="Arial" panose="020B0604020202020204" pitchFamily="34" charset="0"/>
                <a:cs typeface="Arial" panose="020B0604020202020204" pitchFamily="34" charset="0"/>
              </a:rPr>
              <a:t>*All choices could be done but we start with ovulatory induction (clomiphene citrate then HMG )</a:t>
            </a:r>
          </a:p>
          <a:p>
            <a:pPr algn="ctr"/>
            <a:r>
              <a:rPr lang="en-US" sz="2400" b="1" dirty="0">
                <a:solidFill>
                  <a:srgbClr val="FF0000"/>
                </a:solidFill>
                <a:latin typeface="Arial" panose="020B0604020202020204" pitchFamily="34" charset="0"/>
                <a:cs typeface="Arial" panose="020B0604020202020204" pitchFamily="34" charset="0"/>
              </a:rPr>
              <a:t>*before doing induction we must be sure of tubal patency </a:t>
            </a:r>
          </a:p>
        </p:txBody>
      </p:sp>
    </p:spTree>
    <p:extLst>
      <p:ext uri="{BB962C8B-B14F-4D97-AF65-F5344CB8AC3E}">
        <p14:creationId xmlns:p14="http://schemas.microsoft.com/office/powerpoint/2010/main" val="3326287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6667" t="8745" r="7500" b="22495"/>
          <a:stretch/>
        </p:blipFill>
        <p:spPr>
          <a:xfrm>
            <a:off x="1981200" y="381001"/>
            <a:ext cx="7848600" cy="34290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angle 2"/>
          <p:cNvSpPr/>
          <p:nvPr/>
        </p:nvSpPr>
        <p:spPr>
          <a:xfrm>
            <a:off x="3276600" y="4114800"/>
            <a:ext cx="5562600" cy="1938992"/>
          </a:xfrm>
          <a:prstGeom prst="rect">
            <a:avLst/>
          </a:prstGeom>
          <a:noFill/>
          <a:ln>
            <a:solidFill>
              <a:schemeClr val="tx1"/>
            </a:solidFill>
          </a:ln>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US" sz="2400" b="1" dirty="0">
                <a:solidFill>
                  <a:srgbClr val="FF0000"/>
                </a:solidFill>
                <a:latin typeface="Arial" panose="020B0604020202020204" pitchFamily="34" charset="0"/>
                <a:cs typeface="Arial" panose="020B0604020202020204" pitchFamily="34" charset="0"/>
              </a:rPr>
              <a:t>*C : tubal factor</a:t>
            </a:r>
          </a:p>
          <a:p>
            <a:pPr algn="ctr"/>
            <a:r>
              <a:rPr lang="en-US" sz="2400" b="1" dirty="0">
                <a:solidFill>
                  <a:srgbClr val="FF0000"/>
                </a:solidFill>
                <a:latin typeface="Arial" panose="020B0604020202020204" pitchFamily="34" charset="0"/>
                <a:cs typeface="Arial" panose="020B0604020202020204" pitchFamily="34" charset="0"/>
              </a:rPr>
              <a:t>*so next step : HSG if abnormal do laparoscopy (</a:t>
            </a:r>
            <a:r>
              <a:rPr lang="en-US" sz="2400" b="1" dirty="0" err="1">
                <a:solidFill>
                  <a:srgbClr val="FF0000"/>
                </a:solidFill>
                <a:latin typeface="Arial" panose="020B0604020202020204" pitchFamily="34" charset="0"/>
                <a:cs typeface="Arial" panose="020B0604020202020204" pitchFamily="34" charset="0"/>
              </a:rPr>
              <a:t>adhesiolysis</a:t>
            </a:r>
            <a:r>
              <a:rPr lang="en-US" sz="2400" b="1" dirty="0">
                <a:solidFill>
                  <a:srgbClr val="FF0000"/>
                </a:solidFill>
                <a:latin typeface="Arial" panose="020B0604020202020204" pitchFamily="34" charset="0"/>
                <a:cs typeface="Arial" panose="020B0604020202020204" pitchFamily="34" charset="0"/>
              </a:rPr>
              <a:t>)</a:t>
            </a:r>
          </a:p>
          <a:p>
            <a:pPr algn="ctr"/>
            <a:r>
              <a:rPr lang="en-US" sz="2400" b="1" dirty="0">
                <a:solidFill>
                  <a:srgbClr val="FF0000"/>
                </a:solidFill>
                <a:latin typeface="Arial" panose="020B0604020202020204" pitchFamily="34" charset="0"/>
                <a:cs typeface="Arial" panose="020B0604020202020204" pitchFamily="34" charset="0"/>
              </a:rPr>
              <a:t>*watery cervical mucus is normal and one of the signs of ovulation</a:t>
            </a:r>
          </a:p>
        </p:txBody>
      </p:sp>
    </p:spTree>
    <p:extLst>
      <p:ext uri="{BB962C8B-B14F-4D97-AF65-F5344CB8AC3E}">
        <p14:creationId xmlns:p14="http://schemas.microsoft.com/office/powerpoint/2010/main" val="2192768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4971" t="13652" r="5862" b="28365"/>
          <a:stretch/>
        </p:blipFill>
        <p:spPr>
          <a:xfrm>
            <a:off x="2057401" y="533400"/>
            <a:ext cx="7089913"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angle 2"/>
          <p:cNvSpPr/>
          <p:nvPr/>
        </p:nvSpPr>
        <p:spPr>
          <a:xfrm>
            <a:off x="2057400" y="4191001"/>
            <a:ext cx="8077200" cy="2585323"/>
          </a:xfrm>
          <a:prstGeom prst="rect">
            <a:avLst/>
          </a:prstGeom>
          <a:noFill/>
          <a:ln>
            <a:solidFill>
              <a:schemeClr val="tx1"/>
            </a:solidFill>
          </a:ln>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US" b="1" dirty="0">
                <a:solidFill>
                  <a:srgbClr val="FF0000"/>
                </a:solidFill>
                <a:latin typeface="Arial" panose="020B0604020202020204" pitchFamily="34" charset="0"/>
                <a:cs typeface="Arial" panose="020B0604020202020204" pitchFamily="34" charset="0"/>
              </a:rPr>
              <a:t>*B : laparoscopy </a:t>
            </a:r>
          </a:p>
          <a:p>
            <a:pPr algn="ctr"/>
            <a:r>
              <a:rPr lang="en-US" b="1" dirty="0">
                <a:solidFill>
                  <a:srgbClr val="FF0000"/>
                </a:solidFill>
                <a:latin typeface="Arial" panose="020B0604020202020204" pitchFamily="34" charset="0"/>
                <a:cs typeface="Arial" panose="020B0604020202020204" pitchFamily="34" charset="0"/>
              </a:rPr>
              <a:t>*because we suspect endometriosis</a:t>
            </a:r>
          </a:p>
          <a:p>
            <a:pPr algn="ctr"/>
            <a:r>
              <a:rPr lang="en-US" b="1" dirty="0">
                <a:solidFill>
                  <a:srgbClr val="FF0000"/>
                </a:solidFill>
                <a:latin typeface="Arial" panose="020B0604020202020204" pitchFamily="34" charset="0"/>
                <a:cs typeface="Arial" panose="020B0604020202020204" pitchFamily="34" charset="0"/>
              </a:rPr>
              <a:t>*if the woman is </a:t>
            </a:r>
            <a:r>
              <a:rPr lang="en-US" b="1" dirty="0" err="1">
                <a:solidFill>
                  <a:srgbClr val="FF0000"/>
                </a:solidFill>
                <a:latin typeface="Arial" panose="020B0604020202020204" pitchFamily="34" charset="0"/>
                <a:cs typeface="Arial" panose="020B0604020202020204" pitchFamily="34" charset="0"/>
              </a:rPr>
              <a:t>nulliparus</a:t>
            </a:r>
            <a:r>
              <a:rPr lang="en-US" b="1" dirty="0">
                <a:solidFill>
                  <a:srgbClr val="FF0000"/>
                </a:solidFill>
                <a:latin typeface="Arial" panose="020B0604020202020204" pitchFamily="34" charset="0"/>
                <a:cs typeface="Arial" panose="020B0604020202020204" pitchFamily="34" charset="0"/>
              </a:rPr>
              <a:t> with this same history do seminal fluid analysis first </a:t>
            </a:r>
          </a:p>
          <a:p>
            <a:pPr algn="ctr"/>
            <a:r>
              <a:rPr lang="en-US" b="1" dirty="0">
                <a:solidFill>
                  <a:srgbClr val="FF0000"/>
                </a:solidFill>
                <a:latin typeface="Arial" panose="020B0604020202020204" pitchFamily="34" charset="0"/>
                <a:cs typeface="Arial" panose="020B0604020202020204" pitchFamily="34" charset="0"/>
              </a:rPr>
              <a:t>*even in cases of 2ry infertility do seminal analysis (because it could change)</a:t>
            </a:r>
          </a:p>
          <a:p>
            <a:pPr algn="ctr"/>
            <a:r>
              <a:rPr lang="en-US" b="1" dirty="0">
                <a:solidFill>
                  <a:srgbClr val="FF0000"/>
                </a:solidFill>
                <a:latin typeface="Arial" panose="020B0604020202020204" pitchFamily="34" charset="0"/>
                <a:cs typeface="Arial" panose="020B0604020202020204" pitchFamily="34" charset="0"/>
              </a:rPr>
              <a:t>*endometriosis : tubal factor + affects ovulation </a:t>
            </a:r>
          </a:p>
          <a:p>
            <a:pPr algn="ctr"/>
            <a:r>
              <a:rPr lang="en-US" b="1" dirty="0">
                <a:solidFill>
                  <a:srgbClr val="FF0000"/>
                </a:solidFill>
                <a:latin typeface="Arial" panose="020B0604020202020204" pitchFamily="34" charset="0"/>
                <a:cs typeface="Arial" panose="020B0604020202020204" pitchFamily="34" charset="0"/>
              </a:rPr>
              <a:t>  if both HSG and ovulation are normal could be due to adhesions separating the ovary from the tubes (while maintaining tubal patency) </a:t>
            </a:r>
          </a:p>
        </p:txBody>
      </p:sp>
    </p:spTree>
    <p:extLst>
      <p:ext uri="{BB962C8B-B14F-4D97-AF65-F5344CB8AC3E}">
        <p14:creationId xmlns:p14="http://schemas.microsoft.com/office/powerpoint/2010/main" val="1043934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0147" y="1086130"/>
            <a:ext cx="10353762" cy="3695136"/>
          </a:xfrm>
        </p:spPr>
        <p:txBody>
          <a:bodyPr>
            <a:noAutofit/>
          </a:bodyPr>
          <a:lstStyle/>
          <a:p>
            <a:pPr marL="0" indent="0" algn="ctr">
              <a:buNone/>
            </a:pPr>
            <a:r>
              <a:rPr lang="en-US" sz="4400" dirty="0" smtClean="0">
                <a:solidFill>
                  <a:srgbClr val="FF6600"/>
                </a:solidFill>
                <a:effectLst/>
              </a:rPr>
              <a:t>What are the complications of this procedure ?</a:t>
            </a:r>
            <a:br>
              <a:rPr lang="en-US" sz="4400" dirty="0" smtClean="0">
                <a:solidFill>
                  <a:srgbClr val="FF6600"/>
                </a:solidFill>
                <a:effectLst/>
              </a:rPr>
            </a:br>
            <a:r>
              <a:rPr lang="en-US" sz="4400" dirty="0" smtClean="0">
                <a:solidFill>
                  <a:srgbClr val="FF6600"/>
                </a:solidFill>
                <a:effectLst/>
              </a:rPr>
              <a:t>What preparations you should do before it ?</a:t>
            </a:r>
            <a:br>
              <a:rPr lang="en-US" sz="4400" dirty="0" smtClean="0">
                <a:solidFill>
                  <a:srgbClr val="FF6600"/>
                </a:solidFill>
                <a:effectLst/>
              </a:rPr>
            </a:br>
            <a:endParaRPr lang="en-US" sz="4400" dirty="0">
              <a:solidFill>
                <a:srgbClr val="FF6600"/>
              </a:solidFill>
              <a:effectLst/>
            </a:endParaRPr>
          </a:p>
        </p:txBody>
      </p:sp>
    </p:spTree>
    <p:extLst>
      <p:ext uri="{BB962C8B-B14F-4D97-AF65-F5344CB8AC3E}">
        <p14:creationId xmlns:p14="http://schemas.microsoft.com/office/powerpoint/2010/main" val="4048107246"/>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334" t="9233" r="9166" b="37457"/>
          <a:stretch/>
        </p:blipFill>
        <p:spPr>
          <a:xfrm>
            <a:off x="1828800" y="1447801"/>
            <a:ext cx="8153400" cy="2590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angle 2"/>
          <p:cNvSpPr/>
          <p:nvPr/>
        </p:nvSpPr>
        <p:spPr>
          <a:xfrm>
            <a:off x="3048000" y="4495801"/>
            <a:ext cx="5334000" cy="1384995"/>
          </a:xfrm>
          <a:prstGeom prst="rect">
            <a:avLst/>
          </a:prstGeom>
          <a:noFill/>
          <a:ln>
            <a:solidFill>
              <a:schemeClr val="tx1"/>
            </a:solidFill>
          </a:ln>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US" sz="2800" dirty="0">
                <a:solidFill>
                  <a:srgbClr val="FF0000"/>
                </a:solidFill>
              </a:rPr>
              <a:t>*C : laparoscopy </a:t>
            </a:r>
          </a:p>
          <a:p>
            <a:pPr algn="ctr"/>
            <a:r>
              <a:rPr lang="en-US" sz="2800" dirty="0">
                <a:solidFill>
                  <a:srgbClr val="FF0000"/>
                </a:solidFill>
              </a:rPr>
              <a:t>*blocked tubes on HSG next step is always laparoscopy </a:t>
            </a:r>
            <a:endParaRPr lang="ar-JO" sz="2800" dirty="0">
              <a:solidFill>
                <a:srgbClr val="FF0000"/>
              </a:solidFill>
            </a:endParaRPr>
          </a:p>
        </p:txBody>
      </p:sp>
    </p:spTree>
    <p:extLst>
      <p:ext uri="{BB962C8B-B14F-4D97-AF65-F5344CB8AC3E}">
        <p14:creationId xmlns:p14="http://schemas.microsoft.com/office/powerpoint/2010/main" val="2636494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95268" y="1444565"/>
            <a:ext cx="9001462" cy="2387600"/>
          </a:xfrm>
        </p:spPr>
        <p:txBody>
          <a:bodyPr>
            <a:normAutofit/>
          </a:bodyPr>
          <a:lstStyle/>
          <a:p>
            <a:r>
              <a:rPr lang="en-US" dirty="0"/>
              <a:t>Ovarian Masses </a:t>
            </a:r>
            <a:br>
              <a:rPr lang="en-US" dirty="0"/>
            </a:br>
            <a:r>
              <a:rPr lang="en-US" dirty="0" err="1"/>
              <a:t>Dr.Adel</a:t>
            </a:r>
            <a:r>
              <a:rPr lang="en-US" dirty="0"/>
              <a:t> </a:t>
            </a:r>
            <a:r>
              <a:rPr lang="en-US" dirty="0" err="1" smtClean="0"/>
              <a:t>abu</a:t>
            </a:r>
            <a:r>
              <a:rPr lang="en-US" dirty="0" smtClean="0"/>
              <a:t> al-</a:t>
            </a:r>
            <a:r>
              <a:rPr lang="en-US" dirty="0" err="1" smtClean="0"/>
              <a:t>hija</a:t>
            </a:r>
            <a:r>
              <a:rPr lang="en-US" dirty="0"/>
              <a:t/>
            </a:r>
            <a:br>
              <a:rPr lang="en-US" dirty="0"/>
            </a:br>
            <a:endParaRPr lang="en-US" dirty="0"/>
          </a:p>
        </p:txBody>
      </p:sp>
      <p:sp>
        <p:nvSpPr>
          <p:cNvPr id="4" name="Subtitle 3"/>
          <p:cNvSpPr>
            <a:spLocks noGrp="1"/>
          </p:cNvSpPr>
          <p:nvPr>
            <p:ph type="subTitle" idx="1"/>
          </p:nvPr>
        </p:nvSpPr>
        <p:spPr>
          <a:xfrm>
            <a:off x="4081666" y="3602038"/>
            <a:ext cx="4028667" cy="460254"/>
          </a:xfrm>
          <a:prstGeom prst="rect">
            <a:avLst/>
          </a:prstGeom>
        </p:spPr>
        <p:txBody>
          <a:bodyPr wrap="none">
            <a:spAutoFit/>
          </a:bodyPr>
          <a:lstStyle/>
          <a:p>
            <a:pPr>
              <a:lnSpc>
                <a:spcPct val="107000"/>
              </a:lnSpc>
              <a:spcAft>
                <a:spcPts val="800"/>
              </a:spcAft>
            </a:pPr>
            <a:r>
              <a:rPr lang="en-US" dirty="0">
                <a:latin typeface="Aparajita"/>
                <a:ea typeface="Calibri" panose="020F0502020204030204" pitchFamily="34" charset="0"/>
                <a:cs typeface="Aparajita"/>
              </a:rPr>
              <a:t>Done by: </a:t>
            </a:r>
            <a:r>
              <a:rPr lang="en-US" dirty="0" err="1">
                <a:latin typeface="Aparajita"/>
                <a:ea typeface="Calibri" panose="020F0502020204030204" pitchFamily="34" charset="0"/>
                <a:cs typeface="Aparajita"/>
              </a:rPr>
              <a:t>Bara'a</a:t>
            </a:r>
            <a:r>
              <a:rPr lang="en-US" dirty="0">
                <a:latin typeface="Aparajita"/>
                <a:ea typeface="Calibri" panose="020F0502020204030204" pitchFamily="34" charset="0"/>
                <a:cs typeface="Aparajita"/>
              </a:rPr>
              <a:t> </a:t>
            </a:r>
            <a:r>
              <a:rPr lang="en-US" dirty="0" err="1">
                <a:latin typeface="Aparajita"/>
                <a:ea typeface="Calibri" panose="020F0502020204030204" pitchFamily="34" charset="0"/>
                <a:cs typeface="Aparajita"/>
              </a:rPr>
              <a:t>Rashaydeh</a:t>
            </a:r>
            <a:endParaRPr lang="en-US" sz="1100" dirty="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689715900"/>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rcRect/>
          <a:stretch>
            <a:fillRect/>
          </a:stretch>
        </p:blipFill>
        <p:spPr bwMode="auto">
          <a:xfrm>
            <a:off x="0" y="128789"/>
            <a:ext cx="12076089" cy="6574664"/>
          </a:xfrm>
          <a:prstGeom prst="rect">
            <a:avLst/>
          </a:prstGeom>
          <a:noFill/>
          <a:ln>
            <a:noFill/>
          </a:ln>
        </p:spPr>
      </p:pic>
    </p:spTree>
    <p:extLst>
      <p:ext uri="{BB962C8B-B14F-4D97-AF65-F5344CB8AC3E}">
        <p14:creationId xmlns:p14="http://schemas.microsoft.com/office/powerpoint/2010/main" val="2341635454"/>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89935" y="2711626"/>
            <a:ext cx="10559845" cy="3268844"/>
          </a:xfrm>
          <a:prstGeom prst="rect">
            <a:avLst/>
          </a:prstGeom>
        </p:spPr>
        <p:txBody>
          <a:bodyPr wrap="square">
            <a:spAutoFit/>
          </a:bodyPr>
          <a:lstStyle/>
          <a:p>
            <a:pPr marL="342900" indent="-342900">
              <a:lnSpc>
                <a:spcPct val="107000"/>
              </a:lnSpc>
              <a:spcAft>
                <a:spcPts val="800"/>
              </a:spcAft>
              <a:buFont typeface="+mj-lt"/>
              <a:buAutoNum type="arabicPeriod"/>
            </a:pPr>
            <a:endParaRPr lang="ar-JO" sz="2800" b="1" dirty="0" smtClean="0">
              <a:latin typeface="Aparajita"/>
              <a:ea typeface="Calibri" panose="020F0502020204030204" pitchFamily="34" charset="0"/>
              <a:cs typeface="Aparajita"/>
            </a:endParaRPr>
          </a:p>
          <a:p>
            <a:pPr marL="342900" indent="-342900">
              <a:lnSpc>
                <a:spcPct val="107000"/>
              </a:lnSpc>
              <a:spcAft>
                <a:spcPts val="800"/>
              </a:spcAft>
              <a:buFont typeface="+mj-lt"/>
              <a:buAutoNum type="arabicPeriod"/>
            </a:pPr>
            <a:endParaRPr lang="ar-JO" sz="2800" b="1" dirty="0">
              <a:latin typeface="Aparajita"/>
              <a:ea typeface="Calibri" panose="020F0502020204030204" pitchFamily="34" charset="0"/>
              <a:cs typeface="Aparajita"/>
            </a:endParaRPr>
          </a:p>
          <a:p>
            <a:pPr marL="342900" indent="-342900">
              <a:lnSpc>
                <a:spcPct val="107000"/>
              </a:lnSpc>
              <a:spcAft>
                <a:spcPts val="800"/>
              </a:spcAft>
              <a:buFont typeface="+mj-lt"/>
              <a:buAutoNum type="arabicPeriod"/>
            </a:pPr>
            <a:endParaRPr lang="ar-JO" sz="2800" b="1" dirty="0" smtClean="0">
              <a:latin typeface="Aparajita"/>
              <a:ea typeface="Calibri" panose="020F0502020204030204" pitchFamily="34" charset="0"/>
              <a:cs typeface="Aparajita"/>
            </a:endParaRPr>
          </a:p>
          <a:p>
            <a:pPr>
              <a:lnSpc>
                <a:spcPct val="107000"/>
              </a:lnSpc>
              <a:spcAft>
                <a:spcPts val="800"/>
              </a:spcAft>
            </a:pPr>
            <a:r>
              <a:rPr lang="en-US" sz="2800" b="1" dirty="0" smtClean="0">
                <a:solidFill>
                  <a:schemeClr val="accent5">
                    <a:lumMod val="60000"/>
                    <a:lumOff val="40000"/>
                  </a:schemeClr>
                </a:solidFill>
                <a:latin typeface="Aparajita"/>
                <a:ea typeface="Calibri" panose="020F0502020204030204" pitchFamily="34" charset="0"/>
                <a:cs typeface="Aparajita"/>
              </a:rPr>
              <a:t>1.What </a:t>
            </a:r>
            <a:r>
              <a:rPr lang="en-US" sz="2800" b="1" dirty="0">
                <a:solidFill>
                  <a:schemeClr val="accent5">
                    <a:lumMod val="60000"/>
                    <a:lumOff val="40000"/>
                  </a:schemeClr>
                </a:solidFill>
                <a:latin typeface="Aparajita"/>
                <a:ea typeface="Calibri" panose="020F0502020204030204" pitchFamily="34" charset="0"/>
                <a:cs typeface="Aparajita"/>
              </a:rPr>
              <a:t>is the most likely dx? </a:t>
            </a:r>
            <a:endParaRPr lang="en-US" sz="1600" dirty="0" smtClean="0">
              <a:solidFill>
                <a:schemeClr val="accent5">
                  <a:lumMod val="60000"/>
                  <a:lumOff val="40000"/>
                </a:schemeClr>
              </a:solidFill>
              <a:ea typeface="Calibri" panose="020F0502020204030204" pitchFamily="34" charset="0"/>
              <a:cs typeface="Arial" panose="020B0604020202020204" pitchFamily="34" charset="0"/>
            </a:endParaRPr>
          </a:p>
          <a:p>
            <a:pPr>
              <a:lnSpc>
                <a:spcPct val="107000"/>
              </a:lnSpc>
              <a:spcAft>
                <a:spcPts val="800"/>
              </a:spcAft>
            </a:pPr>
            <a:r>
              <a:rPr lang="en-US" sz="2800" dirty="0">
                <a:latin typeface="Aparajita"/>
                <a:ea typeface="Calibri" panose="020F0502020204030204" pitchFamily="34" charset="0"/>
                <a:cs typeface="Aparajita"/>
              </a:rPr>
              <a:t> (young age + simple clear cyst) </a:t>
            </a:r>
            <a:r>
              <a:rPr lang="en-US" sz="1600" dirty="0" smtClean="0">
                <a:ea typeface="Calibri" panose="020F0502020204030204" pitchFamily="34" charset="0"/>
                <a:cs typeface="Arial" panose="020B0604020202020204" pitchFamily="34" charset="0"/>
                <a:sym typeface="Wingdings" panose="05000000000000000000" pitchFamily="2" charset="2"/>
              </a:rPr>
              <a:t></a:t>
            </a:r>
            <a:r>
              <a:rPr lang="en-US" sz="2800" dirty="0">
                <a:latin typeface="Aparajita"/>
                <a:ea typeface="Calibri" panose="020F0502020204030204" pitchFamily="34" charset="0"/>
                <a:cs typeface="Aparajita"/>
              </a:rPr>
              <a:t> Functional cyst (follicular or luteal)</a:t>
            </a:r>
            <a:endParaRPr lang="en-US" sz="1600" dirty="0">
              <a:ea typeface="Calibri" panose="020F0502020204030204" pitchFamily="34" charset="0"/>
              <a:cs typeface="Arial" panose="020B0604020202020204" pitchFamily="34" charset="0"/>
            </a:endParaRPr>
          </a:p>
        </p:txBody>
      </p:sp>
      <p:sp>
        <p:nvSpPr>
          <p:cNvPr id="2" name="Rounded Rectangle 1"/>
          <p:cNvSpPr/>
          <p:nvPr/>
        </p:nvSpPr>
        <p:spPr>
          <a:xfrm>
            <a:off x="3716594" y="663677"/>
            <a:ext cx="4660490" cy="2993923"/>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lnSpc>
                <a:spcPct val="107000"/>
              </a:lnSpc>
              <a:spcAft>
                <a:spcPts val="800"/>
              </a:spcAft>
            </a:pPr>
            <a:r>
              <a:rPr lang="en-US" sz="2800" b="1" dirty="0">
                <a:latin typeface="Aparajita"/>
                <a:ea typeface="Calibri" panose="020F0502020204030204" pitchFamily="34" charset="0"/>
                <a:cs typeface="Aparajita"/>
              </a:rPr>
              <a:t>Case 1</a:t>
            </a:r>
            <a:endParaRPr lang="en-US" sz="1400" dirty="0">
              <a:ea typeface="Calibri" panose="020F0502020204030204" pitchFamily="34" charset="0"/>
              <a:cs typeface="Arial" panose="020B0604020202020204" pitchFamily="34" charset="0"/>
            </a:endParaRPr>
          </a:p>
          <a:p>
            <a:pPr algn="ctr">
              <a:lnSpc>
                <a:spcPct val="107000"/>
              </a:lnSpc>
              <a:spcAft>
                <a:spcPts val="800"/>
              </a:spcAft>
            </a:pPr>
            <a:r>
              <a:rPr lang="en-US" sz="2400" dirty="0">
                <a:latin typeface="Aparajita"/>
                <a:ea typeface="Calibri" panose="020F0502020204030204" pitchFamily="34" charset="0"/>
                <a:cs typeface="Aparajita"/>
              </a:rPr>
              <a:t>25 y/o girl visited the </a:t>
            </a:r>
            <a:r>
              <a:rPr lang="en-US" sz="2400" dirty="0" err="1">
                <a:latin typeface="Aparajita"/>
                <a:ea typeface="Calibri" panose="020F0502020204030204" pitchFamily="34" charset="0"/>
                <a:cs typeface="Aparajita"/>
              </a:rPr>
              <a:t>gyne</a:t>
            </a:r>
            <a:r>
              <a:rPr lang="en-US" sz="2400" dirty="0">
                <a:latin typeface="Aparajita"/>
                <a:ea typeface="Calibri" panose="020F0502020204030204" pitchFamily="34" charset="0"/>
                <a:cs typeface="Aparajita"/>
              </a:rPr>
              <a:t> clinic today </a:t>
            </a:r>
            <a:r>
              <a:rPr lang="en-US" sz="2400" dirty="0" err="1">
                <a:latin typeface="Aparajita"/>
                <a:ea typeface="Calibri" panose="020F0502020204030204" pitchFamily="34" charset="0"/>
                <a:cs typeface="Aparajita"/>
              </a:rPr>
              <a:t>complining</a:t>
            </a:r>
            <a:r>
              <a:rPr lang="en-US" sz="2400" dirty="0">
                <a:latin typeface="Aparajita"/>
                <a:ea typeface="Calibri" panose="020F0502020204030204" pitchFamily="34" charset="0"/>
                <a:cs typeface="Aparajita"/>
              </a:rPr>
              <a:t> of vague abdominal pain, the U/S showed a simple clear cyst, 7cm in diameter in the </a:t>
            </a:r>
            <a:r>
              <a:rPr lang="en-US" sz="2400" dirty="0" err="1">
                <a:latin typeface="Aparajita"/>
                <a:ea typeface="Calibri" panose="020F0502020204030204" pitchFamily="34" charset="0"/>
                <a:cs typeface="Aparajita"/>
              </a:rPr>
              <a:t>Rt</a:t>
            </a:r>
            <a:r>
              <a:rPr lang="en-US" sz="2400" dirty="0">
                <a:latin typeface="Aparajita"/>
                <a:ea typeface="Calibri" panose="020F0502020204030204" pitchFamily="34" charset="0"/>
                <a:cs typeface="Aparajita"/>
              </a:rPr>
              <a:t> ovary.</a:t>
            </a:r>
            <a:endParaRPr lang="en-US" sz="1400" dirty="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43554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Effect transition="in" filter="fade">
                                      <p:cBhvr>
                                        <p:cTn id="7" dur="1000"/>
                                        <p:tgtEl>
                                          <p:spTgt spid="4">
                                            <p:txEl>
                                              <p:pRg st="4" end="4"/>
                                            </p:txEl>
                                          </p:spTgt>
                                        </p:tgtEl>
                                      </p:cBhvr>
                                    </p:animEffect>
                                    <p:anim calcmode="lin" valueType="num">
                                      <p:cBhvr>
                                        <p:cTn id="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7638" y="1076632"/>
            <a:ext cx="8509819" cy="5368842"/>
          </a:xfrm>
          <a:prstGeom prst="rect">
            <a:avLst/>
          </a:prstGeom>
        </p:spPr>
        <p:txBody>
          <a:bodyPr wrap="square">
            <a:spAutoFit/>
          </a:bodyPr>
          <a:lstStyle/>
          <a:p>
            <a:pPr marL="457200">
              <a:lnSpc>
                <a:spcPct val="107000"/>
              </a:lnSpc>
              <a:spcAft>
                <a:spcPts val="800"/>
              </a:spcAft>
            </a:pPr>
            <a:r>
              <a:rPr lang="en-US" sz="2800" dirty="0" smtClean="0">
                <a:latin typeface="Aparajita"/>
                <a:ea typeface="Calibri" panose="020F0502020204030204" pitchFamily="34" charset="0"/>
                <a:cs typeface="Aparajita"/>
              </a:rPr>
              <a:t>Expectant management for spontaneous resolution, in case of asymptomatic,</a:t>
            </a:r>
            <a:r>
              <a:rPr lang="en-US" sz="2800" b="1" dirty="0" smtClean="0">
                <a:latin typeface="Aparajita"/>
                <a:ea typeface="Calibri" panose="020F0502020204030204" pitchFamily="34" charset="0"/>
                <a:cs typeface="Aparajita"/>
              </a:rPr>
              <a:t> here the patient is complaining of pain so the management is combined oral contraceptive pills for 3 months</a:t>
            </a:r>
            <a:r>
              <a:rPr lang="en-US" sz="2800" dirty="0" smtClean="0">
                <a:latin typeface="Aparajita"/>
                <a:ea typeface="Calibri" panose="020F0502020204030204" pitchFamily="34" charset="0"/>
                <a:cs typeface="Aparajita"/>
              </a:rPr>
              <a:t> .</a:t>
            </a:r>
            <a:endParaRPr lang="en-US" sz="1600" dirty="0" smtClean="0">
              <a:ea typeface="Calibri" panose="020F0502020204030204" pitchFamily="34" charset="0"/>
              <a:cs typeface="Arial" panose="020B0604020202020204" pitchFamily="34" charset="0"/>
            </a:endParaRPr>
          </a:p>
          <a:p>
            <a:pPr marL="457200">
              <a:lnSpc>
                <a:spcPct val="107000"/>
              </a:lnSpc>
              <a:spcAft>
                <a:spcPts val="800"/>
              </a:spcAft>
            </a:pPr>
            <a:r>
              <a:rPr lang="en-US" sz="2400" dirty="0" smtClean="0">
                <a:latin typeface="Aparajita"/>
                <a:ea typeface="Calibri" panose="020F0502020204030204" pitchFamily="34" charset="0"/>
                <a:cs typeface="Aparajita"/>
              </a:rPr>
              <a:t>This will suppress ovulation (inhibition of LH and FSH) so prevents formation of further cysts and allow the cyst to resolve and rupture, like any normal follicle, not decrease in size nor dissolve! </a:t>
            </a:r>
            <a:endParaRPr lang="en-US" sz="1600" dirty="0" smtClean="0">
              <a:ea typeface="Calibri" panose="020F0502020204030204" pitchFamily="34" charset="0"/>
              <a:cs typeface="Arial" panose="020B0604020202020204" pitchFamily="34" charset="0"/>
            </a:endParaRPr>
          </a:p>
          <a:p>
            <a:pPr marL="457200">
              <a:lnSpc>
                <a:spcPct val="107000"/>
              </a:lnSpc>
              <a:spcAft>
                <a:spcPts val="800"/>
              </a:spcAft>
            </a:pPr>
            <a:r>
              <a:rPr lang="en-US" sz="2400" dirty="0" smtClean="0">
                <a:latin typeface="Aparajita"/>
                <a:ea typeface="Calibri" panose="020F0502020204030204" pitchFamily="34" charset="0"/>
                <a:cs typeface="Aparajita"/>
              </a:rPr>
              <a:t>**If a functional cyst was symptomatic and didn’t resolve after COCP, we can aspirate it under u/s guidance or </a:t>
            </a:r>
            <a:r>
              <a:rPr lang="en-US" sz="2400" b="1" dirty="0" smtClean="0">
                <a:latin typeface="Aparajita"/>
                <a:ea typeface="Calibri" panose="020F0502020204030204" pitchFamily="34" charset="0"/>
                <a:cs typeface="Aparajita"/>
              </a:rPr>
              <a:t>cystectomy and histopathology</a:t>
            </a:r>
            <a:endParaRPr lang="en-US" sz="1600" dirty="0">
              <a:ea typeface="Calibri" panose="020F0502020204030204" pitchFamily="34" charset="0"/>
              <a:cs typeface="Arial" panose="020B0604020202020204" pitchFamily="34" charset="0"/>
            </a:endParaRPr>
          </a:p>
        </p:txBody>
      </p:sp>
      <p:sp>
        <p:nvSpPr>
          <p:cNvPr id="3" name="Rectangle 2"/>
          <p:cNvSpPr/>
          <p:nvPr/>
        </p:nvSpPr>
        <p:spPr>
          <a:xfrm>
            <a:off x="667381" y="186490"/>
            <a:ext cx="7452681" cy="705514"/>
          </a:xfrm>
          <a:prstGeom prst="rect">
            <a:avLst/>
          </a:prstGeom>
        </p:spPr>
        <p:txBody>
          <a:bodyPr wrap="none">
            <a:spAutoFit/>
          </a:bodyPr>
          <a:lstStyle/>
          <a:p>
            <a:pPr>
              <a:lnSpc>
                <a:spcPct val="107000"/>
              </a:lnSpc>
              <a:spcAft>
                <a:spcPts val="800"/>
              </a:spcAft>
            </a:pPr>
            <a:r>
              <a:rPr lang="ar-JO" sz="4000" b="1" dirty="0">
                <a:solidFill>
                  <a:schemeClr val="accent5">
                    <a:lumMod val="60000"/>
                    <a:lumOff val="40000"/>
                  </a:schemeClr>
                </a:solidFill>
                <a:latin typeface="Aparajita"/>
                <a:ea typeface="Calibri" panose="020F0502020204030204" pitchFamily="34" charset="0"/>
                <a:cs typeface="Aparajita"/>
              </a:rPr>
              <a:t>2</a:t>
            </a:r>
            <a:r>
              <a:rPr lang="en-US" sz="4000" b="1" dirty="0">
                <a:solidFill>
                  <a:schemeClr val="accent5">
                    <a:lumMod val="60000"/>
                    <a:lumOff val="40000"/>
                  </a:schemeClr>
                </a:solidFill>
                <a:latin typeface="Aparajita"/>
                <a:ea typeface="Calibri" panose="020F0502020204030204" pitchFamily="34" charset="0"/>
                <a:cs typeface="Aparajita"/>
              </a:rPr>
              <a:t>.What is your management? </a:t>
            </a:r>
            <a:endParaRPr lang="en-US" sz="2400" dirty="0">
              <a:solidFill>
                <a:schemeClr val="accent5">
                  <a:lumMod val="60000"/>
                  <a:lumOff val="40000"/>
                </a:schemeClr>
              </a:solidFill>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9665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anim calcmode="lin" valueType="num">
                                      <p:cBhvr>
                                        <p:cTn id="1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73395" y="1036445"/>
            <a:ext cx="10309122" cy="4965718"/>
          </a:xfrm>
          <a:prstGeom prst="rect">
            <a:avLst/>
          </a:prstGeom>
        </p:spPr>
        <p:txBody>
          <a:bodyPr wrap="square">
            <a:spAutoFit/>
          </a:bodyPr>
          <a:lstStyle/>
          <a:p>
            <a:pPr algn="ctr">
              <a:lnSpc>
                <a:spcPct val="107000"/>
              </a:lnSpc>
              <a:spcAft>
                <a:spcPts val="800"/>
              </a:spcAft>
            </a:pPr>
            <a:r>
              <a:rPr lang="en-US" sz="4000" b="1" dirty="0">
                <a:solidFill>
                  <a:schemeClr val="accent5">
                    <a:lumMod val="40000"/>
                    <a:lumOff val="60000"/>
                  </a:schemeClr>
                </a:solidFill>
                <a:latin typeface="Aparajita"/>
                <a:ea typeface="Calibri" panose="020F0502020204030204" pitchFamily="34" charset="0"/>
                <a:cs typeface="Aparajita"/>
              </a:rPr>
              <a:t>3.If the cyst appeared complex with </a:t>
            </a:r>
            <a:r>
              <a:rPr lang="en-US" sz="4000" b="1" u="sng" dirty="0">
                <a:solidFill>
                  <a:schemeClr val="accent5">
                    <a:lumMod val="40000"/>
                    <a:lumOff val="60000"/>
                  </a:schemeClr>
                </a:solidFill>
                <a:latin typeface="Aparajita"/>
                <a:ea typeface="Calibri" panose="020F0502020204030204" pitchFamily="34" charset="0"/>
                <a:cs typeface="Aparajita"/>
              </a:rPr>
              <a:t>clear and solid components,</a:t>
            </a:r>
            <a:r>
              <a:rPr lang="en-US" sz="4000" b="1" dirty="0">
                <a:solidFill>
                  <a:schemeClr val="accent5">
                    <a:lumMod val="40000"/>
                    <a:lumOff val="60000"/>
                  </a:schemeClr>
                </a:solidFill>
                <a:latin typeface="Aparajita"/>
                <a:ea typeface="Calibri" panose="020F0502020204030204" pitchFamily="34" charset="0"/>
                <a:cs typeface="Aparajita"/>
              </a:rPr>
              <a:t> what is the most likely dx then</a:t>
            </a:r>
            <a:r>
              <a:rPr lang="en-US" sz="4000" b="1" dirty="0" smtClean="0">
                <a:solidFill>
                  <a:schemeClr val="accent5">
                    <a:lumMod val="40000"/>
                    <a:lumOff val="60000"/>
                  </a:schemeClr>
                </a:solidFill>
                <a:latin typeface="Aparajita"/>
                <a:ea typeface="Calibri" panose="020F0502020204030204" pitchFamily="34" charset="0"/>
                <a:cs typeface="Aparajita"/>
              </a:rPr>
              <a:t>?</a:t>
            </a:r>
          </a:p>
          <a:p>
            <a:pPr algn="ctr">
              <a:lnSpc>
                <a:spcPct val="107000"/>
              </a:lnSpc>
              <a:spcAft>
                <a:spcPts val="800"/>
              </a:spcAft>
            </a:pPr>
            <a:endParaRPr lang="en-US" sz="4000" b="1" dirty="0">
              <a:solidFill>
                <a:schemeClr val="accent5">
                  <a:lumMod val="40000"/>
                  <a:lumOff val="60000"/>
                </a:schemeClr>
              </a:solidFill>
              <a:latin typeface="Aparajita"/>
              <a:ea typeface="Calibri" panose="020F0502020204030204" pitchFamily="34" charset="0"/>
              <a:cs typeface="Arial" panose="020B0604020202020204" pitchFamily="34" charset="0"/>
            </a:endParaRPr>
          </a:p>
          <a:p>
            <a:pPr algn="ctr">
              <a:lnSpc>
                <a:spcPct val="107000"/>
              </a:lnSpc>
              <a:spcAft>
                <a:spcPts val="800"/>
              </a:spcAft>
            </a:pPr>
            <a:r>
              <a:rPr lang="en-US" sz="4000" b="1" dirty="0">
                <a:solidFill>
                  <a:schemeClr val="accent5">
                    <a:lumMod val="40000"/>
                    <a:lumOff val="60000"/>
                  </a:schemeClr>
                </a:solidFill>
                <a:latin typeface="Aparajita"/>
                <a:ea typeface="Calibri" panose="020F0502020204030204" pitchFamily="34" charset="0"/>
                <a:cs typeface="Aparajita"/>
              </a:rPr>
              <a:t>4.What are the tumor markers of germ cell tumors?</a:t>
            </a:r>
            <a:endParaRPr lang="en-US" sz="4000" dirty="0">
              <a:solidFill>
                <a:schemeClr val="accent5">
                  <a:lumMod val="40000"/>
                  <a:lumOff val="60000"/>
                </a:schemeClr>
              </a:solidFill>
              <a:ea typeface="Calibri" panose="020F0502020204030204" pitchFamily="34" charset="0"/>
              <a:cs typeface="Arial" panose="020B0604020202020204" pitchFamily="34" charset="0"/>
            </a:endParaRPr>
          </a:p>
          <a:p>
            <a:pPr algn="ctr">
              <a:lnSpc>
                <a:spcPct val="107000"/>
              </a:lnSpc>
              <a:spcAft>
                <a:spcPts val="800"/>
              </a:spcAft>
            </a:pPr>
            <a:endParaRPr lang="en-US" sz="4000" dirty="0">
              <a:solidFill>
                <a:schemeClr val="accent5">
                  <a:lumMod val="40000"/>
                  <a:lumOff val="60000"/>
                </a:schemeClr>
              </a:solidFill>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71848385"/>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73161" y="570999"/>
            <a:ext cx="8809704" cy="5552610"/>
          </a:xfrm>
          <a:prstGeom prst="rect">
            <a:avLst/>
          </a:prstGeom>
        </p:spPr>
        <p:txBody>
          <a:bodyPr wrap="square">
            <a:spAutoFit/>
          </a:bodyPr>
          <a:lstStyle/>
          <a:p>
            <a:pPr marL="457200" algn="ctr">
              <a:lnSpc>
                <a:spcPct val="107000"/>
              </a:lnSpc>
              <a:spcAft>
                <a:spcPts val="800"/>
              </a:spcAft>
            </a:pPr>
            <a:r>
              <a:rPr lang="en-US" sz="2800" b="1" dirty="0" smtClean="0">
                <a:solidFill>
                  <a:schemeClr val="accent5">
                    <a:lumMod val="40000"/>
                    <a:lumOff val="60000"/>
                  </a:schemeClr>
                </a:solidFill>
                <a:latin typeface="Aparajita"/>
                <a:ea typeface="Calibri" panose="020F0502020204030204" pitchFamily="34" charset="0"/>
                <a:cs typeface="Aparajita"/>
              </a:rPr>
              <a:t>Question 3 </a:t>
            </a:r>
          </a:p>
          <a:p>
            <a:pPr marL="457200" algn="ctr">
              <a:lnSpc>
                <a:spcPct val="107000"/>
              </a:lnSpc>
              <a:spcAft>
                <a:spcPts val="800"/>
              </a:spcAft>
            </a:pPr>
            <a:r>
              <a:rPr lang="en-US" sz="2800" dirty="0" err="1" smtClean="0">
                <a:latin typeface="Aparajita"/>
                <a:ea typeface="Calibri" panose="020F0502020204030204" pitchFamily="34" charset="0"/>
                <a:cs typeface="Aparajita"/>
              </a:rPr>
              <a:t>Teratoma</a:t>
            </a:r>
            <a:r>
              <a:rPr lang="en-US" sz="2800" dirty="0" smtClean="0">
                <a:latin typeface="Aparajita"/>
                <a:ea typeface="Calibri" panose="020F0502020204030204" pitchFamily="34" charset="0"/>
                <a:cs typeface="Aparajita"/>
              </a:rPr>
              <a:t> </a:t>
            </a:r>
            <a:r>
              <a:rPr lang="en-US" sz="2800" dirty="0">
                <a:latin typeface="Aparajita"/>
                <a:ea typeface="Calibri" panose="020F0502020204030204" pitchFamily="34" charset="0"/>
                <a:cs typeface="Aparajita"/>
              </a:rPr>
              <a:t>mostly because the patient</a:t>
            </a:r>
            <a:r>
              <a:rPr lang="en-US" sz="2800" b="1" dirty="0">
                <a:latin typeface="Aparajita"/>
                <a:ea typeface="Calibri" panose="020F0502020204030204" pitchFamily="34" charset="0"/>
                <a:cs typeface="Aparajita"/>
              </a:rPr>
              <a:t> </a:t>
            </a:r>
            <a:r>
              <a:rPr lang="en-US" sz="2800" dirty="0">
                <a:latin typeface="Aparajita"/>
                <a:ea typeface="Calibri" panose="020F0502020204030204" pitchFamily="34" charset="0"/>
                <a:cs typeface="Aparajita"/>
              </a:rPr>
              <a:t>is young </a:t>
            </a:r>
            <a:endParaRPr lang="en-US" sz="1600" dirty="0">
              <a:ea typeface="Calibri" panose="020F0502020204030204" pitchFamily="34" charset="0"/>
              <a:cs typeface="Arial" panose="020B0604020202020204" pitchFamily="34" charset="0"/>
            </a:endParaRPr>
          </a:p>
          <a:p>
            <a:pPr marL="457200" algn="ctr">
              <a:lnSpc>
                <a:spcPct val="107000"/>
              </a:lnSpc>
              <a:spcAft>
                <a:spcPts val="800"/>
              </a:spcAft>
            </a:pPr>
            <a:r>
              <a:rPr lang="en-US" sz="2800" dirty="0">
                <a:latin typeface="Aparajita"/>
                <a:ea typeface="Calibri" panose="020F0502020204030204" pitchFamily="34" charset="0"/>
                <a:cs typeface="Aparajita"/>
              </a:rPr>
              <a:t>Other </a:t>
            </a:r>
            <a:r>
              <a:rPr lang="en-US" sz="2800" dirty="0" err="1">
                <a:latin typeface="Aparajita"/>
                <a:ea typeface="Calibri" panose="020F0502020204030204" pitchFamily="34" charset="0"/>
                <a:cs typeface="Aparajita"/>
              </a:rPr>
              <a:t>ddx</a:t>
            </a:r>
            <a:r>
              <a:rPr lang="en-US" sz="2800" dirty="0">
                <a:latin typeface="Aparajita"/>
                <a:ea typeface="Calibri" panose="020F0502020204030204" pitchFamily="34" charset="0"/>
                <a:cs typeface="Aparajita"/>
              </a:rPr>
              <a:t> are the other germ cell </a:t>
            </a:r>
            <a:r>
              <a:rPr lang="en-US" sz="2800" b="1" dirty="0">
                <a:latin typeface="Aparajita"/>
                <a:ea typeface="Calibri" panose="020F0502020204030204" pitchFamily="34" charset="0"/>
                <a:cs typeface="Aparajita"/>
              </a:rPr>
              <a:t>neoplasms </a:t>
            </a:r>
            <a:r>
              <a:rPr lang="en-US" sz="2800" dirty="0">
                <a:latin typeface="Aparajita"/>
                <a:ea typeface="Calibri" panose="020F0502020204030204" pitchFamily="34" charset="0"/>
                <a:cs typeface="Aparajita"/>
              </a:rPr>
              <a:t>:</a:t>
            </a:r>
            <a:endParaRPr lang="en-US" sz="1600" dirty="0">
              <a:ea typeface="Calibri" panose="020F0502020204030204" pitchFamily="34" charset="0"/>
              <a:cs typeface="Arial" panose="020B0604020202020204" pitchFamily="34" charset="0"/>
            </a:endParaRPr>
          </a:p>
          <a:p>
            <a:pPr marL="457200" algn="ctr">
              <a:lnSpc>
                <a:spcPct val="107000"/>
              </a:lnSpc>
              <a:spcAft>
                <a:spcPts val="800"/>
              </a:spcAft>
            </a:pPr>
            <a:r>
              <a:rPr lang="en-US" sz="2800" b="1" dirty="0">
                <a:latin typeface="Aparajita"/>
                <a:ea typeface="Calibri" panose="020F0502020204030204" pitchFamily="34" charset="0"/>
                <a:cs typeface="Aparajita"/>
              </a:rPr>
              <a:t>1.</a:t>
            </a:r>
            <a:r>
              <a:rPr lang="en-US" sz="2800" dirty="0">
                <a:latin typeface="Aparajita"/>
                <a:ea typeface="Calibri" panose="020F0502020204030204" pitchFamily="34" charset="0"/>
                <a:cs typeface="Aparajita"/>
              </a:rPr>
              <a:t>Dysgerminoma</a:t>
            </a:r>
            <a:r>
              <a:rPr lang="en-US" sz="2400" b="1" dirty="0">
                <a:latin typeface="Aparajita"/>
                <a:ea typeface="Calibri" panose="020F0502020204030204" pitchFamily="34" charset="0"/>
                <a:cs typeface="Aparajita"/>
              </a:rPr>
              <a:t> </a:t>
            </a:r>
            <a:r>
              <a:rPr lang="en-US" sz="2400" dirty="0">
                <a:latin typeface="Aparajita"/>
                <a:ea typeface="Calibri" panose="020F0502020204030204" pitchFamily="34" charset="0"/>
                <a:cs typeface="Aparajita"/>
              </a:rPr>
              <a:t>(Malignant + bilateral + the only radiosensitive ovarian tumor) </a:t>
            </a:r>
            <a:endParaRPr lang="en-US" sz="1600" dirty="0">
              <a:ea typeface="Calibri" panose="020F0502020204030204" pitchFamily="34" charset="0"/>
              <a:cs typeface="Arial" panose="020B0604020202020204" pitchFamily="34" charset="0"/>
            </a:endParaRPr>
          </a:p>
          <a:p>
            <a:pPr marL="457200" algn="ctr">
              <a:lnSpc>
                <a:spcPct val="107000"/>
              </a:lnSpc>
              <a:spcAft>
                <a:spcPts val="800"/>
              </a:spcAft>
            </a:pPr>
            <a:r>
              <a:rPr lang="en-US" sz="2800" b="1" dirty="0">
                <a:latin typeface="Aparajita"/>
                <a:ea typeface="Calibri" panose="020F0502020204030204" pitchFamily="34" charset="0"/>
                <a:cs typeface="Aparajita"/>
              </a:rPr>
              <a:t>2</a:t>
            </a:r>
            <a:r>
              <a:rPr lang="en-US" sz="2800" dirty="0">
                <a:latin typeface="Aparajita"/>
                <a:ea typeface="Calibri" panose="020F0502020204030204" pitchFamily="34" charset="0"/>
                <a:cs typeface="Aparajita"/>
              </a:rPr>
              <a:t>.yolk sac tumors</a:t>
            </a:r>
            <a:r>
              <a:rPr lang="en-US" sz="2800" b="1" dirty="0">
                <a:latin typeface="Aparajita"/>
                <a:ea typeface="Calibri" panose="020F0502020204030204" pitchFamily="34" charset="0"/>
                <a:cs typeface="Aparajita"/>
              </a:rPr>
              <a:t> 3</a:t>
            </a:r>
            <a:r>
              <a:rPr lang="en-US" sz="2800" dirty="0">
                <a:latin typeface="Aparajita"/>
                <a:ea typeface="Calibri" panose="020F0502020204030204" pitchFamily="34" charset="0"/>
                <a:cs typeface="Aparajita"/>
              </a:rPr>
              <a:t>.embryonal carcinomas </a:t>
            </a:r>
            <a:r>
              <a:rPr lang="en-US" sz="2800" b="1" dirty="0">
                <a:latin typeface="Aparajita"/>
                <a:ea typeface="Calibri" panose="020F0502020204030204" pitchFamily="34" charset="0"/>
                <a:cs typeface="Aparajita"/>
              </a:rPr>
              <a:t>4</a:t>
            </a:r>
            <a:r>
              <a:rPr lang="en-US" sz="2800" dirty="0">
                <a:latin typeface="Aparajita"/>
                <a:ea typeface="Calibri" panose="020F0502020204030204" pitchFamily="34" charset="0"/>
                <a:cs typeface="Aparajita"/>
              </a:rPr>
              <a:t>.choriocarcinomas</a:t>
            </a:r>
            <a:endParaRPr lang="en-US" sz="1600" dirty="0">
              <a:ea typeface="Calibri" panose="020F0502020204030204" pitchFamily="34" charset="0"/>
              <a:cs typeface="Arial" panose="020B0604020202020204" pitchFamily="34" charset="0"/>
            </a:endParaRPr>
          </a:p>
          <a:p>
            <a:pPr marL="457200" algn="ctr">
              <a:lnSpc>
                <a:spcPct val="107000"/>
              </a:lnSpc>
              <a:spcAft>
                <a:spcPts val="800"/>
              </a:spcAft>
            </a:pPr>
            <a:r>
              <a:rPr lang="en-US" sz="2800" b="1" dirty="0">
                <a:latin typeface="Aparajita"/>
                <a:ea typeface="Calibri" panose="020F0502020204030204" pitchFamily="34" charset="0"/>
                <a:cs typeface="Aparajita"/>
              </a:rPr>
              <a:t> </a:t>
            </a:r>
            <a:endParaRPr lang="en-US" sz="1600" dirty="0">
              <a:ea typeface="Calibri" panose="020F0502020204030204" pitchFamily="34" charset="0"/>
              <a:cs typeface="Arial" panose="020B0604020202020204" pitchFamily="34" charset="0"/>
            </a:endParaRPr>
          </a:p>
          <a:p>
            <a:pPr marL="457200" algn="ctr">
              <a:lnSpc>
                <a:spcPct val="107000"/>
              </a:lnSpc>
              <a:spcAft>
                <a:spcPts val="800"/>
              </a:spcAft>
            </a:pPr>
            <a:r>
              <a:rPr lang="en-US" sz="3200" b="1" dirty="0" smtClean="0">
                <a:solidFill>
                  <a:schemeClr val="accent5">
                    <a:lumMod val="40000"/>
                    <a:lumOff val="60000"/>
                  </a:schemeClr>
                </a:solidFill>
                <a:latin typeface="Aparajita"/>
                <a:ea typeface="Calibri" panose="020F0502020204030204" pitchFamily="34" charset="0"/>
                <a:cs typeface="Aparajita"/>
              </a:rPr>
              <a:t>Question 4 </a:t>
            </a:r>
          </a:p>
          <a:p>
            <a:pPr marL="457200" algn="ctr">
              <a:lnSpc>
                <a:spcPct val="107000"/>
              </a:lnSpc>
              <a:spcAft>
                <a:spcPts val="800"/>
              </a:spcAft>
            </a:pPr>
            <a:r>
              <a:rPr lang="en-US" sz="2800" dirty="0" smtClean="0">
                <a:latin typeface="Aparajita"/>
                <a:ea typeface="Calibri" panose="020F0502020204030204" pitchFamily="34" charset="0"/>
                <a:cs typeface="Aparajita"/>
              </a:rPr>
              <a:t>LDH </a:t>
            </a:r>
            <a:r>
              <a:rPr lang="en-US" sz="2800" dirty="0">
                <a:latin typeface="Aparajita"/>
                <a:ea typeface="Calibri" panose="020F0502020204030204" pitchFamily="34" charset="0"/>
                <a:cs typeface="Aparajita"/>
              </a:rPr>
              <a:t>, AFP , HCG</a:t>
            </a:r>
            <a:endParaRPr lang="en-US" sz="1600" dirty="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5572671"/>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6477" y="1150374"/>
            <a:ext cx="12192000" cy="2266390"/>
          </a:xfrm>
          <a:prstGeom prst="rect">
            <a:avLst/>
          </a:prstGeom>
        </p:spPr>
        <p:txBody>
          <a:bodyPr wrap="square">
            <a:spAutoFit/>
          </a:bodyPr>
          <a:lstStyle/>
          <a:p>
            <a:pPr algn="ctr">
              <a:lnSpc>
                <a:spcPct val="107000"/>
              </a:lnSpc>
              <a:spcAft>
                <a:spcPts val="800"/>
              </a:spcAft>
            </a:pPr>
            <a:r>
              <a:rPr lang="en-US" sz="3200" b="1" dirty="0" smtClean="0">
                <a:solidFill>
                  <a:schemeClr val="accent5">
                    <a:lumMod val="40000"/>
                    <a:lumOff val="60000"/>
                  </a:schemeClr>
                </a:solidFill>
                <a:latin typeface="Aparajita"/>
                <a:ea typeface="Calibri" panose="020F0502020204030204" pitchFamily="34" charset="0"/>
                <a:cs typeface="Aparajita"/>
              </a:rPr>
              <a:t>5.If </a:t>
            </a:r>
            <a:r>
              <a:rPr lang="en-US" sz="3200" b="1" dirty="0">
                <a:solidFill>
                  <a:schemeClr val="accent5">
                    <a:lumMod val="40000"/>
                    <a:lumOff val="60000"/>
                  </a:schemeClr>
                </a:solidFill>
                <a:latin typeface="Aparajita"/>
                <a:ea typeface="Calibri" panose="020F0502020204030204" pitchFamily="34" charset="0"/>
                <a:cs typeface="Aparajita"/>
              </a:rPr>
              <a:t>the mass (the one with clear and solid components) appeared to be </a:t>
            </a:r>
            <a:r>
              <a:rPr lang="en-US" sz="3200" b="1" dirty="0" err="1">
                <a:solidFill>
                  <a:schemeClr val="accent5">
                    <a:lumMod val="40000"/>
                    <a:lumOff val="60000"/>
                  </a:schemeClr>
                </a:solidFill>
                <a:latin typeface="Aparajita"/>
                <a:ea typeface="Calibri" panose="020F0502020204030204" pitchFamily="34" charset="0"/>
                <a:cs typeface="Aparajita"/>
              </a:rPr>
              <a:t>dysgerminoma</a:t>
            </a:r>
            <a:r>
              <a:rPr lang="en-US" sz="3200" b="1" dirty="0">
                <a:solidFill>
                  <a:schemeClr val="accent5">
                    <a:lumMod val="40000"/>
                    <a:lumOff val="60000"/>
                  </a:schemeClr>
                </a:solidFill>
                <a:latin typeface="Aparajita"/>
                <a:ea typeface="Calibri" panose="020F0502020204030204" pitchFamily="34" charset="0"/>
                <a:cs typeface="Aparajita"/>
              </a:rPr>
              <a:t> after cystectomy, what is the next step ?</a:t>
            </a:r>
            <a:endParaRPr lang="en-US" dirty="0" smtClean="0">
              <a:solidFill>
                <a:schemeClr val="accent5">
                  <a:lumMod val="40000"/>
                  <a:lumOff val="60000"/>
                </a:schemeClr>
              </a:solidFill>
              <a:ea typeface="Calibri" panose="020F0502020204030204" pitchFamily="34" charset="0"/>
              <a:cs typeface="Arial" panose="020B0604020202020204" pitchFamily="34" charset="0"/>
            </a:endParaRPr>
          </a:p>
          <a:p>
            <a:pPr marL="457200" algn="ctr">
              <a:lnSpc>
                <a:spcPct val="107000"/>
              </a:lnSpc>
              <a:spcAft>
                <a:spcPts val="800"/>
              </a:spcAft>
            </a:pPr>
            <a:r>
              <a:rPr lang="en-US" sz="3200" dirty="0" smtClean="0">
                <a:solidFill>
                  <a:schemeClr val="accent5">
                    <a:lumMod val="40000"/>
                    <a:lumOff val="60000"/>
                  </a:schemeClr>
                </a:solidFill>
                <a:latin typeface="Aparajita"/>
                <a:ea typeface="Calibri" panose="020F0502020204030204" pitchFamily="34" charset="0"/>
                <a:cs typeface="Aparajita"/>
              </a:rPr>
              <a:t>.</a:t>
            </a:r>
            <a:endParaRPr lang="en-US" dirty="0">
              <a:solidFill>
                <a:schemeClr val="accent5">
                  <a:lumMod val="40000"/>
                  <a:lumOff val="60000"/>
                </a:schemeClr>
              </a:solidFill>
              <a:ea typeface="Calibri" panose="020F0502020204030204" pitchFamily="34" charset="0"/>
              <a:cs typeface="Arial" panose="020B0604020202020204" pitchFamily="34" charset="0"/>
            </a:endParaRPr>
          </a:p>
        </p:txBody>
      </p:sp>
      <p:sp>
        <p:nvSpPr>
          <p:cNvPr id="3" name="Rectangle 2"/>
          <p:cNvSpPr/>
          <p:nvPr/>
        </p:nvSpPr>
        <p:spPr>
          <a:xfrm>
            <a:off x="2583425" y="3872751"/>
            <a:ext cx="7438104" cy="1754326"/>
          </a:xfrm>
          <a:prstGeom prst="rect">
            <a:avLst/>
          </a:prstGeom>
        </p:spPr>
        <p:txBody>
          <a:bodyPr wrap="square">
            <a:spAutoFit/>
          </a:bodyPr>
          <a:lstStyle/>
          <a:p>
            <a:pPr algn="ctr"/>
            <a:r>
              <a:rPr lang="en-US" sz="3600" dirty="0">
                <a:latin typeface="Aparajita"/>
                <a:ea typeface="Calibri" panose="020F0502020204030204" pitchFamily="34" charset="0"/>
                <a:cs typeface="Aparajita"/>
              </a:rPr>
              <a:t>Perform unilateral </a:t>
            </a:r>
            <a:r>
              <a:rPr lang="en-US" sz="3600" dirty="0" err="1">
                <a:latin typeface="Aparajita"/>
                <a:ea typeface="Calibri" panose="020F0502020204030204" pitchFamily="34" charset="0"/>
                <a:cs typeface="Aparajita"/>
              </a:rPr>
              <a:t>salpingo</a:t>
            </a:r>
            <a:r>
              <a:rPr lang="en-US" sz="3600" dirty="0">
                <a:latin typeface="Aparajita"/>
                <a:ea typeface="Calibri" panose="020F0502020204030204" pitchFamily="34" charset="0"/>
                <a:cs typeface="Aparajita"/>
              </a:rPr>
              <a:t>-oophorectomy and </a:t>
            </a:r>
            <a:r>
              <a:rPr lang="en-US" sz="3600" dirty="0" err="1">
                <a:latin typeface="Aparajita"/>
                <a:ea typeface="Calibri" panose="020F0502020204030204" pitchFamily="34" charset="0"/>
                <a:cs typeface="Aparajita"/>
              </a:rPr>
              <a:t>cytoreduction</a:t>
            </a:r>
            <a:r>
              <a:rPr lang="en-US" sz="3600" dirty="0">
                <a:latin typeface="Aparajita"/>
                <a:ea typeface="Calibri" panose="020F0502020204030204" pitchFamily="34" charset="0"/>
                <a:cs typeface="Aparajita"/>
              </a:rPr>
              <a:t>. After the surgery give radiotherapy</a:t>
            </a:r>
            <a:endParaRPr lang="en-US" sz="3600" dirty="0"/>
          </a:p>
        </p:txBody>
      </p:sp>
    </p:spTree>
    <p:extLst>
      <p:ext uri="{BB962C8B-B14F-4D97-AF65-F5344CB8AC3E}">
        <p14:creationId xmlns:p14="http://schemas.microsoft.com/office/powerpoint/2010/main" val="1032588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5957" y="2284128"/>
            <a:ext cx="11075831" cy="3793283"/>
          </a:xfrm>
          <a:prstGeom prst="rect">
            <a:avLst/>
          </a:prstGeom>
        </p:spPr>
        <p:txBody>
          <a:bodyPr wrap="square">
            <a:spAutoFit/>
          </a:bodyPr>
          <a:lstStyle/>
          <a:p>
            <a:pPr>
              <a:lnSpc>
                <a:spcPct val="107000"/>
              </a:lnSpc>
              <a:spcAft>
                <a:spcPts val="800"/>
              </a:spcAft>
            </a:pPr>
            <a:endParaRPr lang="en-US" sz="3200" b="1" dirty="0" smtClean="0">
              <a:latin typeface="Aparajita"/>
              <a:ea typeface="Calibri" panose="020F0502020204030204" pitchFamily="34" charset="0"/>
              <a:cs typeface="Aparajita"/>
            </a:endParaRPr>
          </a:p>
          <a:p>
            <a:pPr marL="342900" indent="-342900">
              <a:lnSpc>
                <a:spcPct val="107000"/>
              </a:lnSpc>
              <a:spcAft>
                <a:spcPts val="800"/>
              </a:spcAft>
              <a:buFont typeface="+mj-lt"/>
              <a:buAutoNum type="arabicPeriod"/>
            </a:pPr>
            <a:endParaRPr lang="en-US" sz="3200" b="1" dirty="0">
              <a:solidFill>
                <a:schemeClr val="accent2">
                  <a:lumMod val="75000"/>
                </a:schemeClr>
              </a:solidFill>
              <a:latin typeface="Aparajita"/>
              <a:ea typeface="Calibri" panose="020F0502020204030204" pitchFamily="34" charset="0"/>
              <a:cs typeface="Aparajita"/>
            </a:endParaRPr>
          </a:p>
          <a:p>
            <a:pPr marL="342900" indent="-342900">
              <a:lnSpc>
                <a:spcPct val="107000"/>
              </a:lnSpc>
              <a:spcAft>
                <a:spcPts val="800"/>
              </a:spcAft>
              <a:buFont typeface="+mj-lt"/>
              <a:buAutoNum type="arabicPeriod"/>
            </a:pPr>
            <a:r>
              <a:rPr lang="en-US" sz="3200" b="1" dirty="0" smtClean="0">
                <a:solidFill>
                  <a:schemeClr val="accent2">
                    <a:lumMod val="75000"/>
                  </a:schemeClr>
                </a:solidFill>
                <a:latin typeface="Aparajita"/>
                <a:ea typeface="Calibri" panose="020F0502020204030204" pitchFamily="34" charset="0"/>
                <a:cs typeface="Aparajita"/>
              </a:rPr>
              <a:t>What </a:t>
            </a:r>
            <a:r>
              <a:rPr lang="en-US" sz="3200" b="1" dirty="0">
                <a:solidFill>
                  <a:schemeClr val="accent2">
                    <a:lumMod val="75000"/>
                  </a:schemeClr>
                </a:solidFill>
                <a:latin typeface="Aparajita"/>
                <a:ea typeface="Calibri" panose="020F0502020204030204" pitchFamily="34" charset="0"/>
                <a:cs typeface="Aparajita"/>
              </a:rPr>
              <a:t>is the most likely dx?</a:t>
            </a:r>
            <a:endParaRPr lang="en-US" dirty="0" smtClean="0">
              <a:solidFill>
                <a:schemeClr val="accent2">
                  <a:lumMod val="75000"/>
                </a:schemeClr>
              </a:solidFill>
              <a:ea typeface="Calibri" panose="020F0502020204030204" pitchFamily="34" charset="0"/>
              <a:cs typeface="Arial" panose="020B0604020202020204" pitchFamily="34" charset="0"/>
            </a:endParaRPr>
          </a:p>
          <a:p>
            <a:pPr marL="457200">
              <a:lnSpc>
                <a:spcPct val="107000"/>
              </a:lnSpc>
              <a:spcAft>
                <a:spcPts val="800"/>
              </a:spcAft>
            </a:pPr>
            <a:r>
              <a:rPr lang="en-US" sz="2800" dirty="0">
                <a:latin typeface="Aparajita"/>
                <a:ea typeface="Calibri" panose="020F0502020204030204" pitchFamily="34" charset="0"/>
                <a:cs typeface="Aparajita"/>
              </a:rPr>
              <a:t>Epithelial ovarian cancer (the m/c ovarian cancer) the doctor asked about the  types  (High-grade serous carcinoma ,</a:t>
            </a:r>
            <a:r>
              <a:rPr lang="en-US" sz="2800" dirty="0" err="1">
                <a:latin typeface="Aparajita"/>
                <a:ea typeface="Calibri" panose="020F0502020204030204" pitchFamily="34" charset="0"/>
                <a:cs typeface="Aparajita"/>
              </a:rPr>
              <a:t>Endometrioid</a:t>
            </a:r>
            <a:r>
              <a:rPr lang="en-US" sz="2800" dirty="0">
                <a:latin typeface="Aparajita"/>
                <a:ea typeface="Calibri" panose="020F0502020204030204" pitchFamily="34" charset="0"/>
                <a:cs typeface="Aparajita"/>
              </a:rPr>
              <a:t> carcinoma, Clear cell carcinomas, Mucinous carcinoma, Low-grade serous carcinoma)</a:t>
            </a:r>
            <a:endParaRPr lang="en-US" sz="1600" dirty="0">
              <a:ea typeface="Calibri" panose="020F0502020204030204" pitchFamily="34" charset="0"/>
              <a:cs typeface="Arial" panose="020B0604020202020204" pitchFamily="34" charset="0"/>
            </a:endParaRPr>
          </a:p>
        </p:txBody>
      </p:sp>
      <p:sp>
        <p:nvSpPr>
          <p:cNvPr id="4" name="Rounded Rectangle 3"/>
          <p:cNvSpPr/>
          <p:nvPr/>
        </p:nvSpPr>
        <p:spPr>
          <a:xfrm>
            <a:off x="2808112" y="159739"/>
            <a:ext cx="6651523" cy="3156155"/>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07000"/>
              </a:lnSpc>
              <a:spcAft>
                <a:spcPts val="800"/>
              </a:spcAft>
            </a:pPr>
            <a:r>
              <a:rPr lang="en-US" sz="3200" b="1" dirty="0">
                <a:solidFill>
                  <a:prstClr val="black"/>
                </a:solidFill>
                <a:latin typeface="Aparajita"/>
                <a:ea typeface="Calibri" panose="020F0502020204030204" pitchFamily="34" charset="0"/>
                <a:cs typeface="Aparajita"/>
              </a:rPr>
              <a:t>Case 2</a:t>
            </a:r>
            <a:endParaRPr lang="en-US" sz="2800" dirty="0">
              <a:solidFill>
                <a:prstClr val="black"/>
              </a:solidFill>
              <a:ea typeface="Calibri" panose="020F0502020204030204" pitchFamily="34" charset="0"/>
              <a:cs typeface="Arial" panose="020B0604020202020204" pitchFamily="34" charset="0"/>
            </a:endParaRPr>
          </a:p>
          <a:p>
            <a:pPr algn="ctr">
              <a:lnSpc>
                <a:spcPct val="107000"/>
              </a:lnSpc>
              <a:spcAft>
                <a:spcPts val="800"/>
              </a:spcAft>
            </a:pPr>
            <a:r>
              <a:rPr lang="en-US" sz="2800" b="1" dirty="0">
                <a:solidFill>
                  <a:prstClr val="black"/>
                </a:solidFill>
                <a:latin typeface="Aparajita"/>
                <a:ea typeface="Calibri" panose="020F0502020204030204" pitchFamily="34" charset="0"/>
                <a:cs typeface="Aparajita"/>
              </a:rPr>
              <a:t>65 y/o patient complaining of vague abdominal pain, on U/S there was a mass reaching the umbilicus.</a:t>
            </a:r>
            <a:endParaRPr lang="en-US" sz="2800" dirty="0">
              <a:solidFill>
                <a:prstClr val="black"/>
              </a:solidFill>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19116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1000"/>
                                        <p:tgtEl>
                                          <p:spTgt spid="2">
                                            <p:txEl>
                                              <p:pRg st="3" end="3"/>
                                            </p:txEl>
                                          </p:spTgt>
                                        </p:tgtEl>
                                      </p:cBhvr>
                                    </p:animEffect>
                                    <p:anim calcmode="lin" valueType="num">
                                      <p:cBhvr>
                                        <p:cTn id="8"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0304" y="218941"/>
            <a:ext cx="11771290" cy="5720990"/>
          </a:xfrm>
          <a:prstGeom prst="rect">
            <a:avLst/>
          </a:prstGeom>
        </p:spPr>
        <p:txBody>
          <a:bodyPr wrap="square">
            <a:spAutoFit/>
          </a:bodyPr>
          <a:lstStyle/>
          <a:p>
            <a:pPr>
              <a:lnSpc>
                <a:spcPct val="107000"/>
              </a:lnSpc>
              <a:spcAft>
                <a:spcPts val="800"/>
              </a:spcAft>
            </a:pPr>
            <a:r>
              <a:rPr lang="en-US" sz="2400" b="1" dirty="0" smtClean="0">
                <a:solidFill>
                  <a:schemeClr val="accent2">
                    <a:lumMod val="75000"/>
                  </a:schemeClr>
                </a:solidFill>
                <a:latin typeface="Aparajita"/>
                <a:ea typeface="Calibri" panose="020F0502020204030204" pitchFamily="34" charset="0"/>
                <a:cs typeface="Aparajita"/>
              </a:rPr>
              <a:t>2.What </a:t>
            </a:r>
            <a:r>
              <a:rPr lang="en-US" sz="2400" b="1" dirty="0">
                <a:solidFill>
                  <a:schemeClr val="accent2">
                    <a:lumMod val="75000"/>
                  </a:schemeClr>
                </a:solidFill>
                <a:latin typeface="Aparajita"/>
                <a:ea typeface="Calibri" panose="020F0502020204030204" pitchFamily="34" charset="0"/>
                <a:cs typeface="Aparajita"/>
              </a:rPr>
              <a:t>is the next step in management?</a:t>
            </a:r>
            <a:endParaRPr lang="en-US" sz="1400" dirty="0" smtClean="0">
              <a:ea typeface="Calibri" panose="020F0502020204030204" pitchFamily="34" charset="0"/>
              <a:cs typeface="Arial" panose="020B0604020202020204" pitchFamily="34" charset="0"/>
            </a:endParaRPr>
          </a:p>
          <a:p>
            <a:pPr marL="457200">
              <a:lnSpc>
                <a:spcPct val="107000"/>
              </a:lnSpc>
              <a:spcAft>
                <a:spcPts val="800"/>
              </a:spcAft>
            </a:pPr>
            <a:r>
              <a:rPr lang="en-US" sz="2400" dirty="0">
                <a:latin typeface="Aparajita"/>
                <a:ea typeface="Calibri" panose="020F0502020204030204" pitchFamily="34" charset="0"/>
                <a:cs typeface="Aparajita"/>
              </a:rPr>
              <a:t>Serum CA-125 levels and calculate the risk malignancy index (RMI) </a:t>
            </a:r>
            <a:endParaRPr lang="en-US" sz="1400" dirty="0" smtClean="0">
              <a:ea typeface="Calibri" panose="020F0502020204030204" pitchFamily="34" charset="0"/>
              <a:cs typeface="Arial" panose="020B0604020202020204" pitchFamily="34" charset="0"/>
            </a:endParaRPr>
          </a:p>
          <a:p>
            <a:pPr>
              <a:lnSpc>
                <a:spcPct val="107000"/>
              </a:lnSpc>
              <a:spcAft>
                <a:spcPts val="800"/>
              </a:spcAft>
            </a:pPr>
            <a:endParaRPr lang="en-US" sz="2400" b="1" dirty="0" smtClean="0">
              <a:solidFill>
                <a:prstClr val="black"/>
              </a:solidFill>
              <a:latin typeface="Aparajita"/>
              <a:ea typeface="Calibri" panose="020F0502020204030204" pitchFamily="34" charset="0"/>
              <a:cs typeface="Aparajita"/>
            </a:endParaRPr>
          </a:p>
          <a:p>
            <a:pPr>
              <a:lnSpc>
                <a:spcPct val="107000"/>
              </a:lnSpc>
              <a:spcAft>
                <a:spcPts val="800"/>
              </a:spcAft>
            </a:pPr>
            <a:r>
              <a:rPr lang="en-US" sz="2400" b="1" dirty="0" smtClean="0">
                <a:solidFill>
                  <a:schemeClr val="accent2">
                    <a:lumMod val="75000"/>
                  </a:schemeClr>
                </a:solidFill>
                <a:latin typeface="Aparajita"/>
                <a:ea typeface="Calibri" panose="020F0502020204030204" pitchFamily="34" charset="0"/>
                <a:cs typeface="Aparajita"/>
              </a:rPr>
              <a:t>3.RMI </a:t>
            </a:r>
            <a:r>
              <a:rPr lang="en-US" sz="2400" b="1" dirty="0">
                <a:solidFill>
                  <a:schemeClr val="accent2">
                    <a:lumMod val="75000"/>
                  </a:schemeClr>
                </a:solidFill>
                <a:latin typeface="Aparajita"/>
                <a:ea typeface="Calibri" panose="020F0502020204030204" pitchFamily="34" charset="0"/>
                <a:cs typeface="Aparajita"/>
              </a:rPr>
              <a:t>&gt;200, what's the next step ?</a:t>
            </a:r>
            <a:endParaRPr lang="en-US" sz="1400" dirty="0" smtClean="0">
              <a:solidFill>
                <a:schemeClr val="accent2">
                  <a:lumMod val="75000"/>
                </a:schemeClr>
              </a:solidFill>
              <a:ea typeface="Calibri" panose="020F0502020204030204" pitchFamily="34" charset="0"/>
              <a:cs typeface="Arial" panose="020B0604020202020204" pitchFamily="34" charset="0"/>
            </a:endParaRPr>
          </a:p>
          <a:p>
            <a:pPr marL="457200">
              <a:lnSpc>
                <a:spcPct val="107000"/>
              </a:lnSpc>
              <a:spcAft>
                <a:spcPts val="800"/>
              </a:spcAft>
            </a:pPr>
            <a:r>
              <a:rPr lang="en-US" sz="2400" dirty="0">
                <a:latin typeface="Aparajita"/>
                <a:ea typeface="Calibri" panose="020F0502020204030204" pitchFamily="34" charset="0"/>
                <a:cs typeface="Aparajita"/>
              </a:rPr>
              <a:t>CTS to determine the extent of the disease then </a:t>
            </a:r>
            <a:r>
              <a:rPr lang="en-US" sz="2400" dirty="0" err="1">
                <a:latin typeface="Aparajita"/>
                <a:ea typeface="Calibri" panose="020F0502020204030204" pitchFamily="34" charset="0"/>
                <a:cs typeface="Aparajita"/>
              </a:rPr>
              <a:t>cytoreduction</a:t>
            </a:r>
            <a:r>
              <a:rPr lang="en-US" sz="2400" dirty="0">
                <a:latin typeface="Aparajita"/>
                <a:ea typeface="Calibri" panose="020F0502020204030204" pitchFamily="34" charset="0"/>
                <a:cs typeface="Aparajita"/>
              </a:rPr>
              <a:t> by laparotomy (infra-umbilical vertical incision) look for visible masses and free peritoneal fluid .</a:t>
            </a:r>
            <a:endParaRPr lang="en-US" sz="1400" dirty="0" smtClean="0">
              <a:ea typeface="Calibri" panose="020F0502020204030204" pitchFamily="34" charset="0"/>
              <a:cs typeface="Arial" panose="020B0604020202020204" pitchFamily="34" charset="0"/>
            </a:endParaRPr>
          </a:p>
          <a:p>
            <a:pPr marL="457200">
              <a:lnSpc>
                <a:spcPct val="107000"/>
              </a:lnSpc>
              <a:spcAft>
                <a:spcPts val="800"/>
              </a:spcAft>
            </a:pPr>
            <a:r>
              <a:rPr lang="en-US" sz="2400" dirty="0">
                <a:latin typeface="Aparajita"/>
                <a:ea typeface="Calibri" panose="020F0502020204030204" pitchFamily="34" charset="0"/>
                <a:cs typeface="Aparajita"/>
              </a:rPr>
              <a:t>The minimum surgery to be done is: </a:t>
            </a:r>
            <a:r>
              <a:rPr lang="en-US" sz="2000" b="1" dirty="0" smtClean="0">
                <a:latin typeface="Aparajita"/>
                <a:ea typeface="Calibri" panose="020F0502020204030204" pitchFamily="34" charset="0"/>
                <a:cs typeface="Aparajita"/>
              </a:rPr>
              <a:t>Total hysterectomy + Bilateral </a:t>
            </a:r>
            <a:r>
              <a:rPr lang="en-US" sz="2000" b="1" dirty="0" err="1" smtClean="0">
                <a:latin typeface="Aparajita"/>
                <a:ea typeface="Calibri" panose="020F0502020204030204" pitchFamily="34" charset="0"/>
                <a:cs typeface="Aparajita"/>
              </a:rPr>
              <a:t>salpingo</a:t>
            </a:r>
            <a:r>
              <a:rPr lang="en-US" sz="2000" b="1" dirty="0" smtClean="0">
                <a:latin typeface="Aparajita"/>
                <a:ea typeface="Calibri" panose="020F0502020204030204" pitchFamily="34" charset="0"/>
                <a:cs typeface="Aparajita"/>
              </a:rPr>
              <a:t>-oophorectomy +Pelvic and </a:t>
            </a:r>
            <a:r>
              <a:rPr lang="en-US" sz="2000" b="1" dirty="0" err="1" smtClean="0">
                <a:latin typeface="Aparajita"/>
                <a:ea typeface="Calibri" panose="020F0502020204030204" pitchFamily="34" charset="0"/>
                <a:cs typeface="Aparajita"/>
              </a:rPr>
              <a:t>paraaortic</a:t>
            </a:r>
            <a:r>
              <a:rPr lang="en-US" sz="2000" b="1" dirty="0" smtClean="0">
                <a:latin typeface="Aparajita"/>
                <a:ea typeface="Calibri" panose="020F0502020204030204" pitchFamily="34" charset="0"/>
                <a:cs typeface="Aparajita"/>
              </a:rPr>
              <a:t> lymph node dissection+ </a:t>
            </a:r>
            <a:r>
              <a:rPr lang="en-US" sz="2000" b="1" dirty="0" err="1" smtClean="0">
                <a:latin typeface="Aparajita"/>
                <a:ea typeface="Calibri" panose="020F0502020204030204" pitchFamily="34" charset="0"/>
                <a:cs typeface="Aparajita"/>
              </a:rPr>
              <a:t>Omentectomy</a:t>
            </a:r>
            <a:r>
              <a:rPr lang="en-US" sz="2000" dirty="0" smtClean="0">
                <a:latin typeface="Aparajita"/>
                <a:ea typeface="Calibri" panose="020F0502020204030204" pitchFamily="34" charset="0"/>
                <a:cs typeface="Aparajita"/>
              </a:rPr>
              <a:t>, </a:t>
            </a:r>
            <a:r>
              <a:rPr lang="en-US" sz="2400" dirty="0">
                <a:latin typeface="Aparajita"/>
                <a:ea typeface="Calibri" panose="020F0502020204030204" pitchFamily="34" charset="0"/>
                <a:cs typeface="Aparajita"/>
              </a:rPr>
              <a:t>  and then peritoneal wash and diaphragm cytology for further staging.</a:t>
            </a:r>
            <a:endParaRPr lang="en-US" sz="1400" dirty="0" smtClean="0">
              <a:ea typeface="Calibri" panose="020F0502020204030204" pitchFamily="34" charset="0"/>
              <a:cs typeface="Arial" panose="020B0604020202020204" pitchFamily="34" charset="0"/>
            </a:endParaRPr>
          </a:p>
          <a:p>
            <a:pPr>
              <a:lnSpc>
                <a:spcPct val="107000"/>
              </a:lnSpc>
              <a:spcAft>
                <a:spcPts val="800"/>
              </a:spcAft>
            </a:pPr>
            <a:endParaRPr lang="en-US" sz="2400" b="1" dirty="0" smtClean="0">
              <a:latin typeface="Aparajita"/>
              <a:ea typeface="Calibri" panose="020F0502020204030204" pitchFamily="34" charset="0"/>
              <a:cs typeface="Aparajita"/>
            </a:endParaRPr>
          </a:p>
          <a:p>
            <a:pPr>
              <a:lnSpc>
                <a:spcPct val="107000"/>
              </a:lnSpc>
              <a:spcAft>
                <a:spcPts val="800"/>
              </a:spcAft>
            </a:pPr>
            <a:r>
              <a:rPr lang="en-US" sz="2400" b="1" dirty="0" smtClean="0">
                <a:solidFill>
                  <a:schemeClr val="accent2">
                    <a:lumMod val="75000"/>
                  </a:schemeClr>
                </a:solidFill>
                <a:latin typeface="Aparajita"/>
                <a:ea typeface="Calibri" panose="020F0502020204030204" pitchFamily="34" charset="0"/>
                <a:cs typeface="Aparajita"/>
              </a:rPr>
              <a:t>4.What </a:t>
            </a:r>
            <a:r>
              <a:rPr lang="en-US" sz="2400" b="1" dirty="0">
                <a:solidFill>
                  <a:schemeClr val="accent2">
                    <a:lumMod val="75000"/>
                  </a:schemeClr>
                </a:solidFill>
                <a:latin typeface="Aparajita"/>
                <a:ea typeface="Calibri" panose="020F0502020204030204" pitchFamily="34" charset="0"/>
                <a:cs typeface="Aparajita"/>
              </a:rPr>
              <a:t>are the main causes of death in ovarian </a:t>
            </a:r>
            <a:r>
              <a:rPr lang="en-US" sz="2400" b="1" dirty="0" err="1">
                <a:solidFill>
                  <a:schemeClr val="accent2">
                    <a:lumMod val="75000"/>
                  </a:schemeClr>
                </a:solidFill>
                <a:latin typeface="Aparajita"/>
                <a:ea typeface="Calibri" panose="020F0502020204030204" pitchFamily="34" charset="0"/>
                <a:cs typeface="Aparajita"/>
              </a:rPr>
              <a:t>ca</a:t>
            </a:r>
            <a:r>
              <a:rPr lang="en-US" sz="2400" b="1" dirty="0">
                <a:solidFill>
                  <a:schemeClr val="accent2">
                    <a:lumMod val="75000"/>
                  </a:schemeClr>
                </a:solidFill>
                <a:latin typeface="Aparajita"/>
                <a:ea typeface="Calibri" panose="020F0502020204030204" pitchFamily="34" charset="0"/>
                <a:cs typeface="Aparajita"/>
              </a:rPr>
              <a:t>?</a:t>
            </a:r>
            <a:endParaRPr lang="en-US" sz="1400" dirty="0" smtClean="0">
              <a:solidFill>
                <a:schemeClr val="accent2">
                  <a:lumMod val="75000"/>
                </a:schemeClr>
              </a:solidFill>
              <a:ea typeface="Calibri" panose="020F0502020204030204" pitchFamily="34" charset="0"/>
              <a:cs typeface="Arial" panose="020B0604020202020204" pitchFamily="34" charset="0"/>
            </a:endParaRPr>
          </a:p>
          <a:p>
            <a:pPr marL="457200">
              <a:lnSpc>
                <a:spcPct val="107000"/>
              </a:lnSpc>
              <a:spcAft>
                <a:spcPts val="800"/>
              </a:spcAft>
            </a:pPr>
            <a:r>
              <a:rPr lang="en-US" sz="2400" dirty="0">
                <a:latin typeface="Aparajita"/>
                <a:ea typeface="Calibri" panose="020F0502020204030204" pitchFamily="34" charset="0"/>
                <a:cs typeface="Aparajita"/>
              </a:rPr>
              <a:t>Mostly intestinal obstruction and then thromboembolic events</a:t>
            </a:r>
            <a:r>
              <a:rPr lang="en-US" sz="2400" dirty="0">
                <a:solidFill>
                  <a:prstClr val="black"/>
                </a:solidFill>
                <a:latin typeface="Aparajita"/>
                <a:ea typeface="Calibri" panose="020F0502020204030204" pitchFamily="34" charset="0"/>
                <a:cs typeface="Aparajita"/>
              </a:rPr>
              <a:t>.</a:t>
            </a:r>
            <a:endParaRPr lang="en-US" sz="1400" dirty="0">
              <a:solidFill>
                <a:prstClr val="black"/>
              </a:solidFill>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244288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4" end="4"/>
                                            </p:txEl>
                                          </p:spTgt>
                                        </p:tgtEl>
                                        <p:attrNameLst>
                                          <p:attrName>style.visibility</p:attrName>
                                        </p:attrNameLst>
                                      </p:cBhvr>
                                      <p:to>
                                        <p:strVal val="visible"/>
                                      </p:to>
                                    </p:set>
                                    <p:animEffect transition="in" filter="fade">
                                      <p:cBhvr>
                                        <p:cTn id="14" dur="1000"/>
                                        <p:tgtEl>
                                          <p:spTgt spid="4">
                                            <p:txEl>
                                              <p:pRg st="4" end="4"/>
                                            </p:txEl>
                                          </p:spTgt>
                                        </p:tgtEl>
                                      </p:cBhvr>
                                    </p:animEffect>
                                    <p:anim calcmode="lin" valueType="num">
                                      <p:cBhvr>
                                        <p:cTn id="15"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4" end="4"/>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animEffect transition="in" filter="fade">
                                      <p:cBhvr>
                                        <p:cTn id="19" dur="1000"/>
                                        <p:tgtEl>
                                          <p:spTgt spid="4">
                                            <p:txEl>
                                              <p:pRg st="5" end="5"/>
                                            </p:txEl>
                                          </p:spTgt>
                                        </p:tgtEl>
                                      </p:cBhvr>
                                    </p:animEffect>
                                    <p:anim calcmode="lin" valueType="num">
                                      <p:cBhvr>
                                        <p:cTn id="20"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xEl>
                                              <p:pRg st="8" end="8"/>
                                            </p:txEl>
                                          </p:spTgt>
                                        </p:tgtEl>
                                        <p:attrNameLst>
                                          <p:attrName>style.visibility</p:attrName>
                                        </p:attrNameLst>
                                      </p:cBhvr>
                                      <p:to>
                                        <p:strVal val="visible"/>
                                      </p:to>
                                    </p:set>
                                    <p:animEffect transition="in" filter="fade">
                                      <p:cBhvr>
                                        <p:cTn id="26" dur="1000"/>
                                        <p:tgtEl>
                                          <p:spTgt spid="4">
                                            <p:txEl>
                                              <p:pRg st="8" end="8"/>
                                            </p:txEl>
                                          </p:spTgt>
                                        </p:tgtEl>
                                      </p:cBhvr>
                                    </p:animEffect>
                                    <p:anim calcmode="lin" valueType="num">
                                      <p:cBhvr>
                                        <p:cTn id="27"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1597" y="259228"/>
            <a:ext cx="6763604" cy="4673208"/>
          </a:xfrm>
        </p:spPr>
        <p:txBody>
          <a:bodyPr>
            <a:noAutofit/>
          </a:bodyPr>
          <a:lstStyle/>
          <a:p>
            <a:pPr marL="0" indent="0">
              <a:buNone/>
            </a:pPr>
            <a:endParaRPr lang="en-US" sz="2400" dirty="0" smtClean="0"/>
          </a:p>
          <a:p>
            <a:r>
              <a:rPr lang="en-US" sz="2400" dirty="0" err="1" smtClean="0"/>
              <a:t>Qst</a:t>
            </a:r>
            <a:r>
              <a:rPr lang="en-US" sz="2400" dirty="0" smtClean="0"/>
              <a:t> 1 : bleeding &amp; perforation </a:t>
            </a:r>
          </a:p>
          <a:p>
            <a:r>
              <a:rPr lang="en-US" sz="2400" dirty="0" err="1" smtClean="0"/>
              <a:t>Qst</a:t>
            </a:r>
            <a:r>
              <a:rPr lang="en-US" sz="2400" dirty="0" smtClean="0"/>
              <a:t> 2 :</a:t>
            </a:r>
          </a:p>
          <a:p>
            <a:pPr marL="0" indent="0">
              <a:buNone/>
            </a:pPr>
            <a:r>
              <a:rPr lang="en-US" sz="2400" dirty="0" smtClean="0"/>
              <a:t>1-admission </a:t>
            </a:r>
          </a:p>
          <a:p>
            <a:pPr marL="0" indent="0">
              <a:buNone/>
            </a:pPr>
            <a:r>
              <a:rPr lang="en-US" sz="2400" dirty="0"/>
              <a:t>2</a:t>
            </a:r>
            <a:r>
              <a:rPr lang="en-US" sz="2400" dirty="0" smtClean="0"/>
              <a:t>-2 large IV </a:t>
            </a:r>
            <a:r>
              <a:rPr lang="en-US" sz="2400" dirty="0" err="1" smtClean="0"/>
              <a:t>canula</a:t>
            </a:r>
            <a:endParaRPr lang="en-US" sz="2400" dirty="0" smtClean="0"/>
          </a:p>
          <a:p>
            <a:pPr marL="0" indent="0">
              <a:buNone/>
            </a:pPr>
            <a:r>
              <a:rPr lang="en-US" sz="2400" dirty="0" smtClean="0"/>
              <a:t>3-CBC , cross match (for transfusion &amp; anti D), clotting factors </a:t>
            </a:r>
          </a:p>
          <a:p>
            <a:pPr marL="0" indent="0">
              <a:buNone/>
            </a:pPr>
            <a:r>
              <a:rPr lang="en-US" sz="2400" dirty="0" smtClean="0"/>
              <a:t>4-BHCG for follow up </a:t>
            </a:r>
          </a:p>
          <a:p>
            <a:pPr marL="0" indent="0">
              <a:buNone/>
            </a:pPr>
            <a:r>
              <a:rPr lang="en-US" sz="2400" dirty="0" smtClean="0"/>
              <a:t>5-TSH &gt; risk of thyroid storm because of the </a:t>
            </a:r>
            <a:r>
              <a:rPr lang="el-GR" sz="2400" dirty="0" smtClean="0"/>
              <a:t>α</a:t>
            </a:r>
            <a:r>
              <a:rPr lang="en-US" sz="2400" dirty="0" smtClean="0"/>
              <a:t> subunit of the BHCG it works as TSH </a:t>
            </a:r>
          </a:p>
          <a:p>
            <a:pPr marL="0" indent="0">
              <a:buNone/>
            </a:pPr>
            <a:r>
              <a:rPr lang="en-US" sz="2400" dirty="0" smtClean="0"/>
              <a:t>6-no need for CXR she is asymptomatic </a:t>
            </a:r>
          </a:p>
          <a:p>
            <a:pPr marL="0" indent="0">
              <a:buNone/>
            </a:pPr>
            <a:endParaRPr lang="en-US" sz="2400" dirty="0" smtClean="0"/>
          </a:p>
          <a:p>
            <a:endParaRPr lang="en-US" sz="2400" dirty="0" smtClean="0"/>
          </a:p>
        </p:txBody>
      </p:sp>
      <p:sp>
        <p:nvSpPr>
          <p:cNvPr id="4" name="TextBox 3"/>
          <p:cNvSpPr txBox="1"/>
          <p:nvPr/>
        </p:nvSpPr>
        <p:spPr>
          <a:xfrm>
            <a:off x="7942997" y="641366"/>
            <a:ext cx="3835022" cy="6832640"/>
          </a:xfrm>
          <a:prstGeom prst="rect">
            <a:avLst/>
          </a:prstGeom>
          <a:noFill/>
        </p:spPr>
        <p:txBody>
          <a:bodyPr wrap="square" rtlCol="0">
            <a:spAutoFit/>
          </a:bodyPr>
          <a:lstStyle/>
          <a:p>
            <a:r>
              <a:rPr lang="en-US" sz="2000" dirty="0" smtClean="0">
                <a:solidFill>
                  <a:prstClr val="white"/>
                </a:solidFill>
              </a:rPr>
              <a:t>7-dilate the cervix either :</a:t>
            </a:r>
          </a:p>
          <a:p>
            <a:r>
              <a:rPr lang="en-US" sz="2000" dirty="0" smtClean="0">
                <a:solidFill>
                  <a:prstClr val="white"/>
                </a:solidFill>
              </a:rPr>
              <a:t>-</a:t>
            </a:r>
            <a:r>
              <a:rPr lang="en-US" sz="2000" dirty="0" err="1" smtClean="0">
                <a:solidFill>
                  <a:prstClr val="white"/>
                </a:solidFill>
              </a:rPr>
              <a:t>Mechnical</a:t>
            </a:r>
            <a:r>
              <a:rPr lang="en-US" sz="2000" dirty="0" smtClean="0">
                <a:solidFill>
                  <a:prstClr val="white"/>
                </a:solidFill>
              </a:rPr>
              <a:t> &gt;</a:t>
            </a:r>
            <a:r>
              <a:rPr lang="en-US" sz="2000" dirty="0" err="1" smtClean="0">
                <a:solidFill>
                  <a:prstClr val="white"/>
                </a:solidFill>
              </a:rPr>
              <a:t>ballon</a:t>
            </a:r>
            <a:r>
              <a:rPr lang="en-US" sz="2000" dirty="0" smtClean="0">
                <a:solidFill>
                  <a:prstClr val="white"/>
                </a:solidFill>
              </a:rPr>
              <a:t> , catheter </a:t>
            </a:r>
          </a:p>
          <a:p>
            <a:r>
              <a:rPr lang="en-US" sz="2000" dirty="0" smtClean="0">
                <a:solidFill>
                  <a:prstClr val="white"/>
                </a:solidFill>
              </a:rPr>
              <a:t>-Osmotic dilator &gt; </a:t>
            </a:r>
            <a:r>
              <a:rPr lang="en-US" sz="2000" dirty="0" err="1" smtClean="0">
                <a:solidFill>
                  <a:prstClr val="white"/>
                </a:solidFill>
              </a:rPr>
              <a:t>dilapan</a:t>
            </a:r>
            <a:r>
              <a:rPr lang="en-US" sz="2000" dirty="0" smtClean="0">
                <a:solidFill>
                  <a:prstClr val="white"/>
                </a:solidFill>
              </a:rPr>
              <a:t> , </a:t>
            </a:r>
            <a:r>
              <a:rPr lang="en-US" sz="2000" dirty="0" err="1" smtClean="0">
                <a:solidFill>
                  <a:prstClr val="white"/>
                </a:solidFill>
              </a:rPr>
              <a:t>laminaria</a:t>
            </a:r>
            <a:r>
              <a:rPr lang="en-US" sz="2000" dirty="0" smtClean="0">
                <a:solidFill>
                  <a:prstClr val="white"/>
                </a:solidFill>
              </a:rPr>
              <a:t> </a:t>
            </a:r>
          </a:p>
          <a:p>
            <a:r>
              <a:rPr lang="en-US" sz="2000" dirty="0" smtClean="0">
                <a:solidFill>
                  <a:prstClr val="white"/>
                </a:solidFill>
              </a:rPr>
              <a:t>-PG </a:t>
            </a:r>
          </a:p>
          <a:p>
            <a:endParaRPr lang="en-US" sz="2000" dirty="0" smtClean="0">
              <a:solidFill>
                <a:prstClr val="white"/>
              </a:solidFill>
            </a:endParaRPr>
          </a:p>
          <a:p>
            <a:r>
              <a:rPr lang="en-US" sz="2000" dirty="0" smtClean="0">
                <a:solidFill>
                  <a:prstClr val="white"/>
                </a:solidFill>
              </a:rPr>
              <a:t>**BUT DON’T use misoprostol PG E1 &gt;&gt; cause  vigorous contractions may lead to shuttering and reaching maternal circulation (lung ) causing </a:t>
            </a:r>
            <a:r>
              <a:rPr lang="en-US" sz="2000" dirty="0" err="1" smtClean="0">
                <a:solidFill>
                  <a:prstClr val="white"/>
                </a:solidFill>
              </a:rPr>
              <a:t>mets</a:t>
            </a:r>
            <a:r>
              <a:rPr lang="en-US" sz="2000" dirty="0" smtClean="0">
                <a:solidFill>
                  <a:prstClr val="white"/>
                </a:solidFill>
              </a:rPr>
              <a:t> .</a:t>
            </a:r>
          </a:p>
          <a:p>
            <a:endParaRPr lang="en-US" sz="2000" dirty="0" smtClean="0">
              <a:solidFill>
                <a:prstClr val="white"/>
              </a:solidFill>
            </a:endParaRPr>
          </a:p>
          <a:p>
            <a:r>
              <a:rPr lang="en-US" sz="2000" dirty="0" smtClean="0">
                <a:solidFill>
                  <a:prstClr val="white"/>
                </a:solidFill>
              </a:rPr>
              <a:t>8-oxytocin is not given before surgery its used during the surgery to decrease bleeding &gt;&gt; the heavy bleeding occurs due to the separation of the chorionic villi from the decidua </a:t>
            </a:r>
          </a:p>
          <a:p>
            <a:endParaRPr lang="en-US" sz="2000" dirty="0" smtClean="0">
              <a:solidFill>
                <a:prstClr val="white"/>
              </a:solidFill>
            </a:endParaRPr>
          </a:p>
          <a:p>
            <a:endParaRPr lang="en-US" sz="2000" dirty="0" smtClean="0">
              <a:solidFill>
                <a:prstClr val="white"/>
              </a:solidFill>
            </a:endParaRPr>
          </a:p>
          <a:p>
            <a:endParaRPr lang="en-US" sz="2000" dirty="0">
              <a:solidFill>
                <a:prstClr val="white"/>
              </a:solidFill>
            </a:endParaRPr>
          </a:p>
        </p:txBody>
      </p:sp>
    </p:spTree>
    <p:extLst>
      <p:ext uri="{BB962C8B-B14F-4D97-AF65-F5344CB8AC3E}">
        <p14:creationId xmlns:p14="http://schemas.microsoft.com/office/powerpoint/2010/main" val="3896074997"/>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1635" y="3586765"/>
            <a:ext cx="11037194" cy="2507866"/>
          </a:xfrm>
          <a:prstGeom prst="rect">
            <a:avLst/>
          </a:prstGeom>
        </p:spPr>
        <p:txBody>
          <a:bodyPr wrap="square">
            <a:spAutoFit/>
          </a:bodyPr>
          <a:lstStyle/>
          <a:p>
            <a:pPr>
              <a:lnSpc>
                <a:spcPct val="107000"/>
              </a:lnSpc>
              <a:spcAft>
                <a:spcPts val="800"/>
              </a:spcAft>
            </a:pPr>
            <a:endParaRPr lang="en-US" sz="3200" b="1" dirty="0" smtClean="0">
              <a:solidFill>
                <a:prstClr val="black"/>
              </a:solidFill>
              <a:latin typeface="Aparajita"/>
              <a:ea typeface="Calibri" panose="020F0502020204030204" pitchFamily="34" charset="0"/>
              <a:cs typeface="Aparajita"/>
            </a:endParaRPr>
          </a:p>
          <a:p>
            <a:pPr>
              <a:lnSpc>
                <a:spcPct val="107000"/>
              </a:lnSpc>
              <a:spcAft>
                <a:spcPts val="800"/>
              </a:spcAft>
            </a:pPr>
            <a:endParaRPr lang="en-US" sz="3200" b="1" dirty="0">
              <a:solidFill>
                <a:prstClr val="black"/>
              </a:solidFill>
              <a:latin typeface="Aparajita"/>
              <a:ea typeface="Calibri" panose="020F0502020204030204" pitchFamily="34" charset="0"/>
              <a:cs typeface="Aparajita"/>
            </a:endParaRPr>
          </a:p>
          <a:p>
            <a:pPr>
              <a:lnSpc>
                <a:spcPct val="107000"/>
              </a:lnSpc>
              <a:spcAft>
                <a:spcPts val="800"/>
              </a:spcAft>
            </a:pPr>
            <a:r>
              <a:rPr lang="en-US" sz="3200" b="1" dirty="0" smtClean="0">
                <a:solidFill>
                  <a:schemeClr val="accent4">
                    <a:lumMod val="75000"/>
                  </a:schemeClr>
                </a:solidFill>
                <a:latin typeface="Aparajita"/>
                <a:ea typeface="Calibri" panose="020F0502020204030204" pitchFamily="34" charset="0"/>
                <a:cs typeface="Aparajita"/>
              </a:rPr>
              <a:t>1.What </a:t>
            </a:r>
            <a:r>
              <a:rPr lang="en-US" sz="3200" b="1" dirty="0">
                <a:solidFill>
                  <a:schemeClr val="accent4">
                    <a:lumMod val="75000"/>
                  </a:schemeClr>
                </a:solidFill>
                <a:latin typeface="Aparajita"/>
                <a:ea typeface="Calibri" panose="020F0502020204030204" pitchFamily="34" charset="0"/>
                <a:cs typeface="Aparajita"/>
              </a:rPr>
              <a:t>is the most likely dx of this ovarian mass? </a:t>
            </a:r>
            <a:endParaRPr lang="en-US" dirty="0" smtClean="0">
              <a:solidFill>
                <a:schemeClr val="accent4">
                  <a:lumMod val="75000"/>
                </a:schemeClr>
              </a:solidFill>
              <a:ea typeface="Calibri" panose="020F0502020204030204" pitchFamily="34" charset="0"/>
              <a:cs typeface="Arial" panose="020B0604020202020204" pitchFamily="34" charset="0"/>
            </a:endParaRPr>
          </a:p>
          <a:p>
            <a:pPr>
              <a:lnSpc>
                <a:spcPct val="107000"/>
              </a:lnSpc>
              <a:spcAft>
                <a:spcPts val="800"/>
              </a:spcAft>
            </a:pPr>
            <a:r>
              <a:rPr lang="en-US" sz="3200" dirty="0" err="1">
                <a:latin typeface="Aparajita"/>
                <a:ea typeface="Calibri" panose="020F0502020204030204" pitchFamily="34" charset="0"/>
                <a:cs typeface="Aparajita"/>
              </a:rPr>
              <a:t>Granulosa</a:t>
            </a:r>
            <a:r>
              <a:rPr lang="en-US" sz="3200" dirty="0">
                <a:latin typeface="Aparajita"/>
                <a:ea typeface="Calibri" panose="020F0502020204030204" pitchFamily="34" charset="0"/>
                <a:cs typeface="Aparajita"/>
              </a:rPr>
              <a:t> cell tumor </a:t>
            </a:r>
            <a:endParaRPr lang="en-US" dirty="0">
              <a:ea typeface="Calibri" panose="020F0502020204030204" pitchFamily="34" charset="0"/>
              <a:cs typeface="Arial" panose="020B0604020202020204" pitchFamily="34" charset="0"/>
            </a:endParaRPr>
          </a:p>
        </p:txBody>
      </p:sp>
      <p:sp>
        <p:nvSpPr>
          <p:cNvPr id="3" name="Rounded Rectangle 2"/>
          <p:cNvSpPr/>
          <p:nvPr/>
        </p:nvSpPr>
        <p:spPr>
          <a:xfrm>
            <a:off x="2949677" y="693174"/>
            <a:ext cx="6474542" cy="358385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lnSpc>
                <a:spcPct val="107000"/>
              </a:lnSpc>
              <a:spcAft>
                <a:spcPts val="800"/>
              </a:spcAft>
            </a:pPr>
            <a:r>
              <a:rPr lang="en-US" sz="2800" b="1" dirty="0">
                <a:solidFill>
                  <a:schemeClr val="bg1"/>
                </a:solidFill>
                <a:latin typeface="Aparajita"/>
                <a:ea typeface="Calibri" panose="020F0502020204030204" pitchFamily="34" charset="0"/>
                <a:cs typeface="Aparajita"/>
              </a:rPr>
              <a:t>Case 3</a:t>
            </a:r>
            <a:endParaRPr lang="en-US" sz="2400" dirty="0">
              <a:solidFill>
                <a:schemeClr val="bg1"/>
              </a:solidFill>
              <a:ea typeface="Calibri" panose="020F0502020204030204" pitchFamily="34" charset="0"/>
              <a:cs typeface="Arial" panose="020B0604020202020204" pitchFamily="34" charset="0"/>
            </a:endParaRPr>
          </a:p>
          <a:p>
            <a:pPr algn="ctr">
              <a:lnSpc>
                <a:spcPct val="107000"/>
              </a:lnSpc>
              <a:spcAft>
                <a:spcPts val="800"/>
              </a:spcAft>
            </a:pPr>
            <a:r>
              <a:rPr lang="en-US" sz="2400" dirty="0">
                <a:solidFill>
                  <a:schemeClr val="bg1"/>
                </a:solidFill>
                <a:latin typeface="Aparajita"/>
                <a:ea typeface="Calibri" panose="020F0502020204030204" pitchFamily="34" charset="0"/>
                <a:cs typeface="Aparajita"/>
              </a:rPr>
              <a:t>40 y/o patient complaining of heavy vaginal bleeding, on U/S the uterus was normal in size, there was a solid unilateral ovarian mass</a:t>
            </a:r>
            <a:endParaRPr lang="en-US" sz="2400" dirty="0">
              <a:solidFill>
                <a:schemeClr val="bg1"/>
              </a:solidFill>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00770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1000"/>
                                        <p:tgtEl>
                                          <p:spTgt spid="2">
                                            <p:txEl>
                                              <p:pRg st="3" end="3"/>
                                            </p:txEl>
                                          </p:spTgt>
                                        </p:tgtEl>
                                      </p:cBhvr>
                                    </p:animEffect>
                                    <p:anim calcmode="lin" valueType="num">
                                      <p:cBhvr>
                                        <p:cTn id="8"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6062" y="334852"/>
            <a:ext cx="11655380" cy="5318123"/>
          </a:xfrm>
          <a:prstGeom prst="rect">
            <a:avLst/>
          </a:prstGeom>
        </p:spPr>
        <p:txBody>
          <a:bodyPr wrap="square">
            <a:spAutoFit/>
          </a:bodyPr>
          <a:lstStyle/>
          <a:p>
            <a:pPr>
              <a:lnSpc>
                <a:spcPct val="107000"/>
              </a:lnSpc>
              <a:spcAft>
                <a:spcPts val="800"/>
              </a:spcAft>
            </a:pPr>
            <a:r>
              <a:rPr lang="en-US" sz="2800" b="1" dirty="0" smtClean="0">
                <a:solidFill>
                  <a:schemeClr val="accent4">
                    <a:lumMod val="75000"/>
                  </a:schemeClr>
                </a:solidFill>
                <a:latin typeface="Aparajita"/>
                <a:ea typeface="Calibri" panose="020F0502020204030204" pitchFamily="34" charset="0"/>
                <a:cs typeface="Aparajita"/>
              </a:rPr>
              <a:t>2.Tumor </a:t>
            </a:r>
            <a:r>
              <a:rPr lang="en-US" sz="2800" b="1" dirty="0">
                <a:solidFill>
                  <a:schemeClr val="accent4">
                    <a:lumMod val="75000"/>
                  </a:schemeClr>
                </a:solidFill>
                <a:latin typeface="Aparajita"/>
                <a:ea typeface="Calibri" panose="020F0502020204030204" pitchFamily="34" charset="0"/>
                <a:cs typeface="Aparajita"/>
              </a:rPr>
              <a:t>markers?</a:t>
            </a:r>
            <a:endParaRPr lang="en-US" sz="1600" dirty="0" smtClean="0">
              <a:solidFill>
                <a:schemeClr val="accent4">
                  <a:lumMod val="75000"/>
                </a:schemeClr>
              </a:solidFill>
              <a:ea typeface="Calibri" panose="020F0502020204030204" pitchFamily="34" charset="0"/>
              <a:cs typeface="Arial" panose="020B0604020202020204" pitchFamily="34" charset="0"/>
            </a:endParaRPr>
          </a:p>
          <a:p>
            <a:pPr>
              <a:lnSpc>
                <a:spcPct val="107000"/>
              </a:lnSpc>
              <a:spcAft>
                <a:spcPts val="800"/>
              </a:spcAft>
            </a:pPr>
            <a:r>
              <a:rPr lang="en-US" sz="2800" dirty="0">
                <a:latin typeface="Aparajita"/>
                <a:ea typeface="Calibri" panose="020F0502020204030204" pitchFamily="34" charset="0"/>
                <a:cs typeface="Aparajita"/>
              </a:rPr>
              <a:t> </a:t>
            </a:r>
            <a:r>
              <a:rPr lang="en-US" sz="2800" u="sng" dirty="0" err="1">
                <a:latin typeface="Aparajita"/>
                <a:ea typeface="Calibri" panose="020F0502020204030204" pitchFamily="34" charset="0"/>
                <a:cs typeface="Aparajita"/>
              </a:rPr>
              <a:t>Inhibin</a:t>
            </a:r>
            <a:r>
              <a:rPr lang="en-US" sz="2800" dirty="0">
                <a:latin typeface="Aparajita"/>
                <a:ea typeface="Calibri" panose="020F0502020204030204" pitchFamily="34" charset="0"/>
                <a:cs typeface="Aparajita"/>
              </a:rPr>
              <a:t>, estrogen, androgens</a:t>
            </a:r>
            <a:endParaRPr lang="en-US" sz="1600" dirty="0" smtClean="0">
              <a:ea typeface="Calibri" panose="020F0502020204030204" pitchFamily="34" charset="0"/>
              <a:cs typeface="Arial" panose="020B0604020202020204" pitchFamily="34" charset="0"/>
            </a:endParaRPr>
          </a:p>
          <a:p>
            <a:pPr>
              <a:lnSpc>
                <a:spcPct val="107000"/>
              </a:lnSpc>
              <a:spcAft>
                <a:spcPts val="800"/>
              </a:spcAft>
            </a:pPr>
            <a:endParaRPr lang="en-US" sz="2800" b="1" dirty="0" smtClean="0">
              <a:solidFill>
                <a:schemeClr val="accent4">
                  <a:lumMod val="75000"/>
                </a:schemeClr>
              </a:solidFill>
              <a:latin typeface="Aparajita"/>
              <a:ea typeface="Calibri" panose="020F0502020204030204" pitchFamily="34" charset="0"/>
              <a:cs typeface="Aparajita"/>
            </a:endParaRPr>
          </a:p>
          <a:p>
            <a:pPr>
              <a:lnSpc>
                <a:spcPct val="107000"/>
              </a:lnSpc>
              <a:spcAft>
                <a:spcPts val="800"/>
              </a:spcAft>
            </a:pPr>
            <a:r>
              <a:rPr lang="en-US" sz="2800" b="1" dirty="0" smtClean="0">
                <a:solidFill>
                  <a:schemeClr val="accent4">
                    <a:lumMod val="75000"/>
                  </a:schemeClr>
                </a:solidFill>
                <a:latin typeface="Aparajita"/>
                <a:ea typeface="Calibri" panose="020F0502020204030204" pitchFamily="34" charset="0"/>
                <a:cs typeface="Aparajita"/>
              </a:rPr>
              <a:t>3.What </a:t>
            </a:r>
            <a:r>
              <a:rPr lang="en-US" sz="2800" b="1" dirty="0">
                <a:solidFill>
                  <a:schemeClr val="accent4">
                    <a:lumMod val="75000"/>
                  </a:schemeClr>
                </a:solidFill>
                <a:latin typeface="Aparajita"/>
                <a:ea typeface="Calibri" panose="020F0502020204030204" pitchFamily="34" charset="0"/>
                <a:cs typeface="Aparajita"/>
              </a:rPr>
              <a:t>is the clinical presentation of sex cord tumors in general?</a:t>
            </a:r>
            <a:endParaRPr lang="en-US" sz="1600" dirty="0" smtClean="0">
              <a:solidFill>
                <a:schemeClr val="accent4">
                  <a:lumMod val="75000"/>
                </a:schemeClr>
              </a:solidFill>
              <a:ea typeface="Calibri" panose="020F0502020204030204" pitchFamily="34" charset="0"/>
              <a:cs typeface="Arial" panose="020B0604020202020204" pitchFamily="34" charset="0"/>
            </a:endParaRPr>
          </a:p>
          <a:p>
            <a:pPr>
              <a:lnSpc>
                <a:spcPct val="107000"/>
              </a:lnSpc>
              <a:spcAft>
                <a:spcPts val="800"/>
              </a:spcAft>
            </a:pPr>
            <a:r>
              <a:rPr lang="en-US" sz="2800" dirty="0">
                <a:latin typeface="Aparajita"/>
                <a:ea typeface="Calibri" panose="020F0502020204030204" pitchFamily="34" charset="0"/>
                <a:cs typeface="Aparajita"/>
              </a:rPr>
              <a:t>Sex cord neoplasms that secrete estrogens or androgens result in endocrine-dependent clinical manifestations:</a:t>
            </a:r>
            <a:endParaRPr lang="en-US" sz="1600" dirty="0" smtClean="0">
              <a:ea typeface="Calibri" panose="020F0502020204030204" pitchFamily="34" charset="0"/>
              <a:cs typeface="Arial" panose="020B0604020202020204" pitchFamily="34" charset="0"/>
            </a:endParaRPr>
          </a:p>
          <a:p>
            <a:pPr>
              <a:lnSpc>
                <a:spcPct val="107000"/>
              </a:lnSpc>
              <a:spcAft>
                <a:spcPts val="800"/>
              </a:spcAft>
            </a:pPr>
            <a:r>
              <a:rPr lang="en-US" sz="2800" dirty="0">
                <a:latin typeface="Aparajita"/>
                <a:ea typeface="Calibri" panose="020F0502020204030204" pitchFamily="34" charset="0"/>
                <a:cs typeface="Aparajita"/>
              </a:rPr>
              <a:t> </a:t>
            </a:r>
            <a:r>
              <a:rPr lang="en-US" sz="2800" b="1" dirty="0">
                <a:latin typeface="Aparajita"/>
                <a:ea typeface="Calibri" panose="020F0502020204030204" pitchFamily="34" charset="0"/>
                <a:cs typeface="Aparajita"/>
              </a:rPr>
              <a:t> estrogen excess</a:t>
            </a:r>
            <a:r>
              <a:rPr lang="en-US" sz="2800" dirty="0">
                <a:latin typeface="Aparajita"/>
                <a:ea typeface="Calibri" panose="020F0502020204030204" pitchFamily="34" charset="0"/>
                <a:cs typeface="Aparajita"/>
              </a:rPr>
              <a:t> (</a:t>
            </a:r>
            <a:r>
              <a:rPr lang="en-US" sz="2800" dirty="0" err="1">
                <a:latin typeface="Aparajita"/>
                <a:ea typeface="Calibri" panose="020F0502020204030204" pitchFamily="34" charset="0"/>
                <a:cs typeface="Aparajita"/>
              </a:rPr>
              <a:t>eg</a:t>
            </a:r>
            <a:r>
              <a:rPr lang="en-US" sz="2800" dirty="0">
                <a:latin typeface="Aparajita"/>
                <a:ea typeface="Calibri" panose="020F0502020204030204" pitchFamily="34" charset="0"/>
                <a:cs typeface="Aparajita"/>
              </a:rPr>
              <a:t>, precocious puberty in a child, in older ages abnormal uterine bleeding, endometrial hyperplasia or carcinoma) </a:t>
            </a:r>
            <a:endParaRPr lang="en-US" sz="1600" dirty="0" smtClean="0">
              <a:ea typeface="Calibri" panose="020F0502020204030204" pitchFamily="34" charset="0"/>
              <a:cs typeface="Arial" panose="020B0604020202020204" pitchFamily="34" charset="0"/>
            </a:endParaRPr>
          </a:p>
          <a:p>
            <a:pPr>
              <a:lnSpc>
                <a:spcPct val="107000"/>
              </a:lnSpc>
              <a:spcAft>
                <a:spcPts val="800"/>
              </a:spcAft>
            </a:pPr>
            <a:r>
              <a:rPr lang="en-US" sz="2800" dirty="0">
                <a:latin typeface="Aparajita"/>
                <a:ea typeface="Calibri" panose="020F0502020204030204" pitchFamily="34" charset="0"/>
                <a:cs typeface="Aparajita"/>
              </a:rPr>
              <a:t> </a:t>
            </a:r>
            <a:r>
              <a:rPr lang="en-US" sz="2800" b="1" dirty="0">
                <a:latin typeface="Aparajita"/>
                <a:ea typeface="Calibri" panose="020F0502020204030204" pitchFamily="34" charset="0"/>
                <a:cs typeface="Aparajita"/>
              </a:rPr>
              <a:t>androgen</a:t>
            </a:r>
            <a:r>
              <a:rPr lang="en-US" sz="2800" dirty="0">
                <a:latin typeface="Aparajita"/>
                <a:ea typeface="Calibri" panose="020F0502020204030204" pitchFamily="34" charset="0"/>
                <a:cs typeface="Aparajita"/>
              </a:rPr>
              <a:t> </a:t>
            </a:r>
            <a:r>
              <a:rPr lang="en-US" sz="2800" b="1" dirty="0">
                <a:latin typeface="Aparajita"/>
                <a:ea typeface="Calibri" panose="020F0502020204030204" pitchFamily="34" charset="0"/>
                <a:cs typeface="Aparajita"/>
              </a:rPr>
              <a:t>excess</a:t>
            </a:r>
            <a:r>
              <a:rPr lang="en-US" sz="2800" dirty="0">
                <a:latin typeface="Aparajita"/>
                <a:ea typeface="Calibri" panose="020F0502020204030204" pitchFamily="34" charset="0"/>
                <a:cs typeface="Aparajita"/>
              </a:rPr>
              <a:t> (</a:t>
            </a:r>
            <a:r>
              <a:rPr lang="en-US" sz="2800" dirty="0" err="1">
                <a:latin typeface="Aparajita"/>
                <a:ea typeface="Calibri" panose="020F0502020204030204" pitchFamily="34" charset="0"/>
                <a:cs typeface="Aparajita"/>
              </a:rPr>
              <a:t>virilization</a:t>
            </a:r>
            <a:r>
              <a:rPr lang="en-US" sz="2800" dirty="0">
                <a:latin typeface="Aparajita"/>
                <a:ea typeface="Calibri" panose="020F0502020204030204" pitchFamily="34" charset="0"/>
                <a:cs typeface="Aparajita"/>
              </a:rPr>
              <a:t>) </a:t>
            </a:r>
            <a:r>
              <a:rPr lang="en-US" sz="2800" dirty="0" err="1">
                <a:latin typeface="Aparajita"/>
                <a:ea typeface="Calibri" panose="020F0502020204030204" pitchFamily="34" charset="0"/>
                <a:cs typeface="Aparajita"/>
              </a:rPr>
              <a:t>hirsutism</a:t>
            </a:r>
            <a:r>
              <a:rPr lang="en-US" sz="2800" dirty="0">
                <a:latin typeface="Aparajita"/>
                <a:ea typeface="Calibri" panose="020F0502020204030204" pitchFamily="34" charset="0"/>
                <a:cs typeface="Aparajita"/>
              </a:rPr>
              <a:t>, deepening of the voice, temporal balding, and </a:t>
            </a:r>
            <a:r>
              <a:rPr lang="en-US" sz="2800" dirty="0" err="1">
                <a:latin typeface="Aparajita"/>
                <a:ea typeface="Calibri" panose="020F0502020204030204" pitchFamily="34" charset="0"/>
                <a:cs typeface="Aparajita"/>
              </a:rPr>
              <a:t>clitoromegaly</a:t>
            </a:r>
            <a:r>
              <a:rPr lang="en-US" sz="2800" dirty="0">
                <a:latin typeface="Aparajita"/>
                <a:ea typeface="Calibri" panose="020F0502020204030204" pitchFamily="34" charset="0"/>
                <a:cs typeface="Aparajita"/>
              </a:rPr>
              <a:t>.</a:t>
            </a:r>
            <a:endParaRPr lang="en-US" sz="1600" dirty="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420014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4" end="4"/>
                                            </p:txEl>
                                          </p:spTgt>
                                        </p:tgtEl>
                                        <p:attrNameLst>
                                          <p:attrName>style.visibility</p:attrName>
                                        </p:attrNameLst>
                                      </p:cBhvr>
                                      <p:to>
                                        <p:strVal val="visible"/>
                                      </p:to>
                                    </p:set>
                                    <p:animEffect transition="in" filter="fade">
                                      <p:cBhvr>
                                        <p:cTn id="14" dur="1000"/>
                                        <p:tgtEl>
                                          <p:spTgt spid="2">
                                            <p:txEl>
                                              <p:pRg st="4" end="4"/>
                                            </p:txEl>
                                          </p:spTgt>
                                        </p:tgtEl>
                                      </p:cBhvr>
                                    </p:animEffect>
                                    <p:anim calcmode="lin" valueType="num">
                                      <p:cBhvr>
                                        <p:cTn id="15"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4" end="4"/>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Effect transition="in" filter="fade">
                                      <p:cBhvr>
                                        <p:cTn id="19" dur="1000"/>
                                        <p:tgtEl>
                                          <p:spTgt spid="2">
                                            <p:txEl>
                                              <p:pRg st="5" end="5"/>
                                            </p:txEl>
                                          </p:spTgt>
                                        </p:tgtEl>
                                      </p:cBhvr>
                                    </p:animEffect>
                                    <p:anim calcmode="lin" valueType="num">
                                      <p:cBhvr>
                                        <p:cTn id="20"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5" end="5"/>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
                                            <p:txEl>
                                              <p:pRg st="6" end="6"/>
                                            </p:txEl>
                                          </p:spTgt>
                                        </p:tgtEl>
                                        <p:attrNameLst>
                                          <p:attrName>style.visibility</p:attrName>
                                        </p:attrNameLst>
                                      </p:cBhvr>
                                      <p:to>
                                        <p:strVal val="visible"/>
                                      </p:to>
                                    </p:set>
                                    <p:animEffect transition="in" filter="fade">
                                      <p:cBhvr>
                                        <p:cTn id="24" dur="1000"/>
                                        <p:tgtEl>
                                          <p:spTgt spid="2">
                                            <p:txEl>
                                              <p:pRg st="6" end="6"/>
                                            </p:txEl>
                                          </p:spTgt>
                                        </p:tgtEl>
                                      </p:cBhvr>
                                    </p:animEffect>
                                    <p:anim calcmode="lin" valueType="num">
                                      <p:cBhvr>
                                        <p:cTn id="25"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38685" y="949089"/>
            <a:ext cx="7603521" cy="4772076"/>
          </a:xfrm>
          <a:prstGeom prst="rect">
            <a:avLst/>
          </a:prstGeom>
        </p:spPr>
        <p:txBody>
          <a:bodyPr wrap="square">
            <a:spAutoFit/>
          </a:bodyPr>
          <a:lstStyle/>
          <a:p>
            <a:pPr>
              <a:lnSpc>
                <a:spcPct val="107000"/>
              </a:lnSpc>
              <a:spcAft>
                <a:spcPts val="800"/>
              </a:spcAft>
            </a:pPr>
            <a:r>
              <a:rPr lang="en-US" sz="2000" dirty="0" smtClean="0">
                <a:latin typeface="Aparajita"/>
                <a:ea typeface="Calibri" panose="020F0502020204030204" pitchFamily="34" charset="0"/>
                <a:cs typeface="Aparajita"/>
              </a:rPr>
              <a:t>Notes</a:t>
            </a:r>
            <a:r>
              <a:rPr lang="en-US" sz="2400" dirty="0">
                <a:latin typeface="Aparajita"/>
                <a:ea typeface="Calibri" panose="020F0502020204030204" pitchFamily="34" charset="0"/>
                <a:cs typeface="Aparajita"/>
              </a:rPr>
              <a:t>:</a:t>
            </a:r>
            <a:endParaRPr lang="en-US" sz="1400" dirty="0" smtClean="0">
              <a:ea typeface="Calibri" panose="020F0502020204030204" pitchFamily="34" charset="0"/>
              <a:cs typeface="Arial" panose="020B0604020202020204" pitchFamily="34" charset="0"/>
            </a:endParaRPr>
          </a:p>
          <a:p>
            <a:pPr marL="342900" indent="-342900">
              <a:lnSpc>
                <a:spcPct val="107000"/>
              </a:lnSpc>
              <a:spcAft>
                <a:spcPts val="800"/>
              </a:spcAft>
              <a:buFont typeface="Courier New" panose="02070309020205020404" pitchFamily="49" charset="0"/>
              <a:buChar char="o"/>
            </a:pPr>
            <a:r>
              <a:rPr lang="en-US" sz="2400" dirty="0">
                <a:latin typeface="Aparajita"/>
                <a:ea typeface="Calibri" panose="020F0502020204030204" pitchFamily="34" charset="0"/>
                <a:cs typeface="Aparajita"/>
              </a:rPr>
              <a:t>Ascites + Solid ovarian mass(fibroma) </a:t>
            </a:r>
            <a:r>
              <a:rPr lang="en-US" sz="1400" dirty="0" smtClean="0">
                <a:ea typeface="Calibri" panose="020F0502020204030204" pitchFamily="34" charset="0"/>
                <a:cs typeface="Arial" panose="020B0604020202020204" pitchFamily="34" charset="0"/>
                <a:sym typeface="Wingdings" panose="05000000000000000000" pitchFamily="2" charset="2"/>
              </a:rPr>
              <a:t></a:t>
            </a:r>
            <a:r>
              <a:rPr lang="en-US" sz="2400" dirty="0">
                <a:latin typeface="Aparajita"/>
                <a:ea typeface="Calibri" panose="020F0502020204030204" pitchFamily="34" charset="0"/>
                <a:cs typeface="Aparajita"/>
              </a:rPr>
              <a:t> </a:t>
            </a:r>
            <a:r>
              <a:rPr lang="en-US" sz="2400" dirty="0" err="1">
                <a:latin typeface="Aparajita"/>
                <a:ea typeface="Calibri" panose="020F0502020204030204" pitchFamily="34" charset="0"/>
                <a:cs typeface="Aparajita"/>
              </a:rPr>
              <a:t>Meig's</a:t>
            </a:r>
            <a:r>
              <a:rPr lang="en-US" sz="2400" dirty="0">
                <a:latin typeface="Aparajita"/>
                <a:ea typeface="Calibri" panose="020F0502020204030204" pitchFamily="34" charset="0"/>
                <a:cs typeface="Aparajita"/>
              </a:rPr>
              <a:t> Syndrome</a:t>
            </a:r>
            <a:endParaRPr lang="en-US" sz="1400" dirty="0" smtClean="0">
              <a:ea typeface="Calibri" panose="020F0502020204030204" pitchFamily="34" charset="0"/>
              <a:cs typeface="Arial" panose="020B0604020202020204" pitchFamily="34" charset="0"/>
            </a:endParaRPr>
          </a:p>
          <a:p>
            <a:pPr marL="342900" indent="-342900">
              <a:lnSpc>
                <a:spcPct val="107000"/>
              </a:lnSpc>
              <a:spcAft>
                <a:spcPts val="800"/>
              </a:spcAft>
              <a:buFont typeface="Courier New" panose="02070309020205020404" pitchFamily="49" charset="0"/>
              <a:buChar char="o"/>
            </a:pPr>
            <a:r>
              <a:rPr lang="en-US" sz="2400" dirty="0">
                <a:latin typeface="Aparajita"/>
                <a:ea typeface="Calibri" panose="020F0502020204030204" pitchFamily="34" charset="0"/>
                <a:cs typeface="Aparajita"/>
              </a:rPr>
              <a:t>Thyrotoxicosis+ complex cystic lesion(</a:t>
            </a:r>
            <a:r>
              <a:rPr lang="en-US" sz="2400" dirty="0" err="1">
                <a:latin typeface="Aparajita"/>
                <a:ea typeface="Calibri" panose="020F0502020204030204" pitchFamily="34" charset="0"/>
                <a:cs typeface="Aparajita"/>
              </a:rPr>
              <a:t>teratoma</a:t>
            </a:r>
            <a:r>
              <a:rPr lang="en-US" sz="2400" dirty="0">
                <a:latin typeface="Aparajita"/>
                <a:ea typeface="Calibri" panose="020F0502020204030204" pitchFamily="34" charset="0"/>
                <a:cs typeface="Aparajita"/>
              </a:rPr>
              <a:t>) </a:t>
            </a:r>
            <a:r>
              <a:rPr lang="en-US" sz="1400" dirty="0" smtClean="0">
                <a:ea typeface="Calibri" panose="020F0502020204030204" pitchFamily="34" charset="0"/>
                <a:cs typeface="Arial" panose="020B0604020202020204" pitchFamily="34" charset="0"/>
                <a:sym typeface="Wingdings" panose="05000000000000000000" pitchFamily="2" charset="2"/>
              </a:rPr>
              <a:t></a:t>
            </a:r>
            <a:r>
              <a:rPr lang="en-US" sz="2400" dirty="0">
                <a:latin typeface="Aparajita"/>
                <a:ea typeface="Calibri" panose="020F0502020204030204" pitchFamily="34" charset="0"/>
                <a:cs typeface="Aparajita"/>
              </a:rPr>
              <a:t> </a:t>
            </a:r>
            <a:r>
              <a:rPr lang="en-US" sz="2400" dirty="0" err="1">
                <a:latin typeface="Aparajita"/>
                <a:ea typeface="Calibri" panose="020F0502020204030204" pitchFamily="34" charset="0"/>
                <a:cs typeface="Aparajita"/>
              </a:rPr>
              <a:t>struma</a:t>
            </a:r>
            <a:r>
              <a:rPr lang="en-US" sz="2400" dirty="0">
                <a:latin typeface="Aparajita"/>
                <a:ea typeface="Calibri" panose="020F0502020204030204" pitchFamily="34" charset="0"/>
                <a:cs typeface="Aparajita"/>
              </a:rPr>
              <a:t> </a:t>
            </a:r>
            <a:r>
              <a:rPr lang="en-US" sz="2400" dirty="0" err="1">
                <a:latin typeface="Aparajita"/>
                <a:ea typeface="Calibri" panose="020F0502020204030204" pitchFamily="34" charset="0"/>
                <a:cs typeface="Aparajita"/>
              </a:rPr>
              <a:t>ovarii</a:t>
            </a:r>
            <a:endParaRPr lang="en-US" sz="1400" dirty="0" smtClean="0">
              <a:ea typeface="Calibri" panose="020F0502020204030204" pitchFamily="34" charset="0"/>
              <a:cs typeface="Arial" panose="020B0604020202020204" pitchFamily="34" charset="0"/>
            </a:endParaRPr>
          </a:p>
          <a:p>
            <a:pPr marL="342900" indent="-342900">
              <a:lnSpc>
                <a:spcPct val="107000"/>
              </a:lnSpc>
              <a:spcAft>
                <a:spcPts val="800"/>
              </a:spcAft>
              <a:buFont typeface="Courier New" panose="02070309020205020404" pitchFamily="49" charset="0"/>
              <a:buChar char="o"/>
            </a:pPr>
            <a:r>
              <a:rPr lang="en-US" sz="2400" dirty="0" err="1">
                <a:latin typeface="Aparajita"/>
                <a:ea typeface="Calibri" panose="020F0502020204030204" pitchFamily="34" charset="0"/>
                <a:cs typeface="Aparajita"/>
              </a:rPr>
              <a:t>Krukenberg</a:t>
            </a:r>
            <a:r>
              <a:rPr lang="en-US" sz="2400" dirty="0">
                <a:latin typeface="Aparajita"/>
                <a:ea typeface="Calibri" panose="020F0502020204030204" pitchFamily="34" charset="0"/>
                <a:cs typeface="Aparajita"/>
              </a:rPr>
              <a:t> tumor : secondary neoplasm, bilateral, the primary site is stomach so we see</a:t>
            </a:r>
            <a:r>
              <a:rPr lang="en-US" sz="1400" dirty="0" smtClean="0">
                <a:ea typeface="Calibri" panose="020F0502020204030204" pitchFamily="34" charset="0"/>
                <a:cs typeface="Arial" panose="020B0604020202020204" pitchFamily="34" charset="0"/>
              </a:rPr>
              <a:t> </a:t>
            </a:r>
            <a:r>
              <a:rPr lang="en-US" sz="2400" dirty="0" err="1">
                <a:latin typeface="Aparajita"/>
                <a:ea typeface="Calibri" panose="020F0502020204030204" pitchFamily="34" charset="0"/>
                <a:cs typeface="Aparajita"/>
              </a:rPr>
              <a:t>mucin</a:t>
            </a:r>
            <a:r>
              <a:rPr lang="en-US" sz="2400" dirty="0">
                <a:latin typeface="Aparajita"/>
                <a:ea typeface="Calibri" panose="020F0502020204030204" pitchFamily="34" charset="0"/>
                <a:cs typeface="Aparajita"/>
              </a:rPr>
              <a:t>-secreting “signet ring” cells under the microscope.</a:t>
            </a:r>
            <a:endParaRPr lang="en-US" sz="1400" dirty="0" smtClean="0">
              <a:ea typeface="Calibri" panose="020F0502020204030204" pitchFamily="34" charset="0"/>
              <a:cs typeface="Arial" panose="020B0604020202020204" pitchFamily="34" charset="0"/>
            </a:endParaRPr>
          </a:p>
          <a:p>
            <a:r>
              <a:rPr lang="en-US" sz="2400" dirty="0">
                <a:latin typeface="Aparajita"/>
                <a:ea typeface="Calibri" panose="020F0502020204030204" pitchFamily="34" charset="0"/>
                <a:cs typeface="Aparajita"/>
              </a:rPr>
              <a:t>The colon and stomach are the most common primary tumors to result in ovarian metastases, followed by the breast, lung, and contralateral ovary.</a:t>
            </a:r>
            <a:endParaRPr lang="en-US" sz="2400" dirty="0"/>
          </a:p>
        </p:txBody>
      </p:sp>
    </p:spTree>
    <p:extLst>
      <p:ext uri="{BB962C8B-B14F-4D97-AF65-F5344CB8AC3E}">
        <p14:creationId xmlns:p14="http://schemas.microsoft.com/office/powerpoint/2010/main" val="321281102"/>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9093" y="257577"/>
            <a:ext cx="11384924" cy="5976123"/>
          </a:xfrm>
          <a:prstGeom prst="rect">
            <a:avLst/>
          </a:prstGeom>
        </p:spPr>
        <p:txBody>
          <a:bodyPr wrap="square">
            <a:spAutoFit/>
          </a:bodyPr>
          <a:lstStyle/>
          <a:p>
            <a:pPr marL="342900" indent="-342900">
              <a:lnSpc>
                <a:spcPct val="107000"/>
              </a:lnSpc>
              <a:spcAft>
                <a:spcPts val="800"/>
              </a:spcAft>
              <a:buFont typeface="Courier New" panose="02070309020205020404" pitchFamily="49" charset="0"/>
              <a:buChar char="o"/>
            </a:pPr>
            <a:r>
              <a:rPr lang="en-US" sz="3200" dirty="0" smtClean="0">
                <a:solidFill>
                  <a:schemeClr val="accent4">
                    <a:lumMod val="75000"/>
                  </a:schemeClr>
                </a:solidFill>
                <a:latin typeface="Aparajita"/>
                <a:ea typeface="Calibri" panose="020F0502020204030204" pitchFamily="34" charset="0"/>
                <a:cs typeface="Aparajita"/>
              </a:rPr>
              <a:t>What are The </a:t>
            </a:r>
            <a:r>
              <a:rPr lang="en-US" sz="3200" dirty="0">
                <a:solidFill>
                  <a:schemeClr val="accent4">
                    <a:lumMod val="75000"/>
                  </a:schemeClr>
                </a:solidFill>
                <a:latin typeface="Aparajita"/>
                <a:ea typeface="Calibri" panose="020F0502020204030204" pitchFamily="34" charset="0"/>
                <a:cs typeface="Aparajita"/>
              </a:rPr>
              <a:t>complications of any ovarian </a:t>
            </a:r>
            <a:r>
              <a:rPr lang="en-US" sz="3200" dirty="0" smtClean="0">
                <a:solidFill>
                  <a:schemeClr val="accent4">
                    <a:lumMod val="75000"/>
                  </a:schemeClr>
                </a:solidFill>
                <a:latin typeface="Aparajita"/>
                <a:ea typeface="Calibri" panose="020F0502020204030204" pitchFamily="34" charset="0"/>
                <a:cs typeface="Aparajita"/>
              </a:rPr>
              <a:t>mass?</a:t>
            </a:r>
          </a:p>
          <a:p>
            <a:pPr>
              <a:lnSpc>
                <a:spcPct val="107000"/>
              </a:lnSpc>
              <a:spcAft>
                <a:spcPts val="800"/>
              </a:spcAft>
            </a:pPr>
            <a:endParaRPr lang="en-US" sz="2400" dirty="0" smtClean="0">
              <a:latin typeface="Aparajita"/>
              <a:ea typeface="Calibri" panose="020F0502020204030204" pitchFamily="34" charset="0"/>
              <a:cs typeface="Aparajita"/>
            </a:endParaRPr>
          </a:p>
          <a:p>
            <a:pPr>
              <a:lnSpc>
                <a:spcPct val="107000"/>
              </a:lnSpc>
              <a:spcAft>
                <a:spcPts val="800"/>
              </a:spcAft>
            </a:pPr>
            <a:r>
              <a:rPr lang="en-US" sz="2400" dirty="0" smtClean="0">
                <a:latin typeface="Aparajita"/>
                <a:ea typeface="Calibri" panose="020F0502020204030204" pitchFamily="34" charset="0"/>
                <a:cs typeface="Aparajita"/>
              </a:rPr>
              <a:t>Rupture</a:t>
            </a:r>
            <a:r>
              <a:rPr lang="en-US" sz="2400" dirty="0">
                <a:latin typeface="Aparajita"/>
                <a:ea typeface="Calibri" panose="020F0502020204030204" pitchFamily="34" charset="0"/>
                <a:cs typeface="Aparajita"/>
              </a:rPr>
              <a:t>, torsion, hemorrhage </a:t>
            </a:r>
            <a:endParaRPr lang="en-US" sz="2400" dirty="0">
              <a:ea typeface="Calibri" panose="020F0502020204030204" pitchFamily="34" charset="0"/>
              <a:cs typeface="Arial" panose="020B0604020202020204" pitchFamily="34" charset="0"/>
            </a:endParaRPr>
          </a:p>
          <a:p>
            <a:pPr marL="342900" indent="-342900">
              <a:lnSpc>
                <a:spcPct val="107000"/>
              </a:lnSpc>
              <a:spcAft>
                <a:spcPts val="800"/>
              </a:spcAft>
              <a:buFont typeface="Courier New" panose="02070309020205020404" pitchFamily="49" charset="0"/>
              <a:buChar char="o"/>
            </a:pPr>
            <a:r>
              <a:rPr lang="en-US" sz="2400" dirty="0">
                <a:latin typeface="Aparajita"/>
                <a:ea typeface="Calibri" panose="020F0502020204030204" pitchFamily="34" charset="0"/>
                <a:cs typeface="Aparajita"/>
              </a:rPr>
              <a:t>Severe acute abdomen + ovarian mass </a:t>
            </a:r>
            <a:r>
              <a:rPr lang="en-US" sz="2400" dirty="0">
                <a:ea typeface="Calibri" panose="020F0502020204030204" pitchFamily="34" charset="0"/>
                <a:cs typeface="Arial" panose="020B0604020202020204" pitchFamily="34" charset="0"/>
                <a:sym typeface="Wingdings" panose="05000000000000000000" pitchFamily="2" charset="2"/>
              </a:rPr>
              <a:t></a:t>
            </a:r>
            <a:r>
              <a:rPr lang="en-US" sz="2400" dirty="0">
                <a:latin typeface="Aparajita"/>
                <a:ea typeface="Calibri" panose="020F0502020204030204" pitchFamily="34" charset="0"/>
                <a:cs typeface="Aparajita"/>
              </a:rPr>
              <a:t>  ovarian torsion</a:t>
            </a:r>
            <a:endParaRPr lang="en-US" sz="2400" dirty="0">
              <a:ea typeface="Calibri" panose="020F0502020204030204" pitchFamily="34" charset="0"/>
              <a:cs typeface="Arial" panose="020B0604020202020204" pitchFamily="34" charset="0"/>
            </a:endParaRPr>
          </a:p>
          <a:p>
            <a:pPr marL="342900" indent="-342900">
              <a:lnSpc>
                <a:spcPct val="107000"/>
              </a:lnSpc>
              <a:spcAft>
                <a:spcPts val="800"/>
              </a:spcAft>
              <a:buFont typeface="Courier New" panose="02070309020205020404" pitchFamily="49" charset="0"/>
              <a:buChar char="o"/>
            </a:pPr>
            <a:r>
              <a:rPr lang="en-US" sz="2400" dirty="0">
                <a:latin typeface="Aparajita"/>
                <a:ea typeface="Calibri" panose="020F0502020204030204" pitchFamily="34" charset="0"/>
                <a:cs typeface="Aparajita"/>
              </a:rPr>
              <a:t>emergent surgery to untwist the ovary, then determine viability by Doppler, if viable we anchor the ovary (</a:t>
            </a:r>
            <a:r>
              <a:rPr lang="en-US" sz="2400" dirty="0" err="1">
                <a:latin typeface="Aparajita"/>
                <a:ea typeface="Calibri" panose="020F0502020204030204" pitchFamily="34" charset="0"/>
                <a:cs typeface="Aparajita"/>
              </a:rPr>
              <a:t>oophoropexy</a:t>
            </a:r>
            <a:r>
              <a:rPr lang="en-US" sz="2400" dirty="0">
                <a:latin typeface="Aparajita"/>
                <a:ea typeface="Calibri" panose="020F0502020204030204" pitchFamily="34" charset="0"/>
                <a:cs typeface="Aparajita"/>
              </a:rPr>
              <a:t>)if not, </a:t>
            </a:r>
            <a:r>
              <a:rPr lang="en-US" sz="2400" dirty="0" err="1">
                <a:latin typeface="Aparajita"/>
                <a:ea typeface="Calibri" panose="020F0502020204030204" pitchFamily="34" charset="0"/>
                <a:cs typeface="Aparajita"/>
              </a:rPr>
              <a:t>ophorectomy</a:t>
            </a:r>
            <a:r>
              <a:rPr lang="en-US" sz="2400" dirty="0" smtClean="0">
                <a:latin typeface="Aparajita"/>
                <a:ea typeface="Calibri" panose="020F0502020204030204" pitchFamily="34" charset="0"/>
                <a:cs typeface="Aparajita"/>
              </a:rPr>
              <a:t>.</a:t>
            </a:r>
          </a:p>
          <a:p>
            <a:pPr marL="342900" indent="-342900">
              <a:lnSpc>
                <a:spcPct val="107000"/>
              </a:lnSpc>
              <a:spcAft>
                <a:spcPts val="800"/>
              </a:spcAft>
              <a:buFont typeface="Courier New" panose="02070309020205020404" pitchFamily="49" charset="0"/>
              <a:buChar char="o"/>
            </a:pPr>
            <a:r>
              <a:rPr lang="en-US" sz="2400" dirty="0" smtClean="0">
                <a:latin typeface="Aparajita"/>
                <a:ea typeface="Calibri" panose="020F0502020204030204" pitchFamily="34" charset="0"/>
                <a:cs typeface="Aparajita"/>
              </a:rPr>
              <a:t>Ruptured </a:t>
            </a:r>
            <a:r>
              <a:rPr lang="en-US" sz="2400" dirty="0" err="1" smtClean="0">
                <a:latin typeface="Aparajita"/>
                <a:ea typeface="Calibri" panose="020F0502020204030204" pitchFamily="34" charset="0"/>
                <a:cs typeface="Aparajita"/>
              </a:rPr>
              <a:t>teratoma</a:t>
            </a:r>
            <a:r>
              <a:rPr lang="en-US" sz="2400" dirty="0" smtClean="0">
                <a:latin typeface="Aparajita"/>
                <a:ea typeface="Calibri" panose="020F0502020204030204" pitchFamily="34" charset="0"/>
                <a:cs typeface="Aparajita"/>
              </a:rPr>
              <a:t> may lead to</a:t>
            </a:r>
            <a:r>
              <a:rPr lang="en-US" sz="2400" dirty="0" smtClean="0">
                <a:ea typeface="Calibri" panose="020F0502020204030204" pitchFamily="34" charset="0"/>
                <a:cs typeface="Arial" panose="020B0604020202020204" pitchFamily="34" charset="0"/>
              </a:rPr>
              <a:t> </a:t>
            </a:r>
            <a:r>
              <a:rPr lang="en-US" sz="2400" dirty="0" smtClean="0">
                <a:latin typeface="Aparajita"/>
                <a:ea typeface="Calibri" panose="020F0502020204030204" pitchFamily="34" charset="0"/>
                <a:cs typeface="Aparajita"/>
              </a:rPr>
              <a:t>Shock and hemorrhage immediate</a:t>
            </a:r>
            <a:r>
              <a:rPr lang="en-US" sz="2400" dirty="0" smtClean="0">
                <a:latin typeface="Aparajita"/>
                <a:ea typeface="Calibri" panose="020F0502020204030204" pitchFamily="34" charset="0"/>
                <a:cs typeface="Arial" panose="020B0604020202020204" pitchFamily="34" charset="0"/>
              </a:rPr>
              <a:t>ly, also </a:t>
            </a:r>
            <a:r>
              <a:rPr lang="en-US" sz="2400" dirty="0" smtClean="0">
                <a:latin typeface="Aparajita"/>
                <a:ea typeface="Calibri" panose="020F0502020204030204" pitchFamily="34" charset="0"/>
                <a:cs typeface="Aparajita"/>
              </a:rPr>
              <a:t>chemical peritonitis that may lead to formation of dense adhesions later on.</a:t>
            </a:r>
            <a:endParaRPr lang="en-US" sz="2400" dirty="0" smtClean="0">
              <a:ea typeface="Calibri" panose="020F0502020204030204" pitchFamily="34" charset="0"/>
              <a:cs typeface="Arial" panose="020B0604020202020204" pitchFamily="34" charset="0"/>
            </a:endParaRPr>
          </a:p>
          <a:p>
            <a:pPr marL="342900" indent="-342900">
              <a:lnSpc>
                <a:spcPct val="107000"/>
              </a:lnSpc>
              <a:spcAft>
                <a:spcPts val="800"/>
              </a:spcAft>
              <a:buFont typeface="Courier New" panose="02070309020205020404" pitchFamily="49" charset="0"/>
              <a:buChar char="o"/>
            </a:pPr>
            <a:r>
              <a:rPr lang="en-US" sz="2400" dirty="0" smtClean="0">
                <a:latin typeface="Aparajita"/>
                <a:ea typeface="Calibri" panose="020F0502020204030204" pitchFamily="34" charset="0"/>
                <a:cs typeface="Aparajita"/>
              </a:rPr>
              <a:t>Ruptured ovarian mucinous carcinoma</a:t>
            </a:r>
            <a:r>
              <a:rPr lang="en-US" sz="2400" dirty="0" smtClean="0">
                <a:latin typeface="Aparajita"/>
                <a:ea typeface="Calibri" panose="020F0502020204030204" pitchFamily="34" charset="0"/>
                <a:cs typeface="Arial" panose="020B0604020202020204" pitchFamily="34" charset="0"/>
              </a:rPr>
              <a:t> leads to </a:t>
            </a:r>
            <a:r>
              <a:rPr lang="en-US" sz="2400" dirty="0" err="1" smtClean="0">
                <a:latin typeface="Aparajita"/>
                <a:ea typeface="Calibri" panose="020F0502020204030204" pitchFamily="34" charset="0"/>
                <a:cs typeface="Aparajita"/>
              </a:rPr>
              <a:t>pseudomyxoma</a:t>
            </a:r>
            <a:r>
              <a:rPr lang="en-US" sz="2400" dirty="0" smtClean="0">
                <a:latin typeface="Aparajita"/>
                <a:ea typeface="Calibri" panose="020F0502020204030204" pitchFamily="34" charset="0"/>
                <a:cs typeface="Aparajita"/>
              </a:rPr>
              <a:t> </a:t>
            </a:r>
            <a:r>
              <a:rPr lang="en-US" sz="2400" dirty="0" err="1" smtClean="0">
                <a:latin typeface="Aparajita"/>
                <a:ea typeface="Calibri" panose="020F0502020204030204" pitchFamily="34" charset="0"/>
                <a:cs typeface="Aparajita"/>
              </a:rPr>
              <a:t>peritonei</a:t>
            </a:r>
            <a:endParaRPr lang="en-US" sz="2400" dirty="0" smtClean="0">
              <a:ea typeface="Calibri" panose="020F0502020204030204" pitchFamily="34" charset="0"/>
              <a:cs typeface="Arial" panose="020B0604020202020204" pitchFamily="34" charset="0"/>
            </a:endParaRPr>
          </a:p>
          <a:p>
            <a:pPr marL="342900" indent="-342900">
              <a:buFont typeface="Courier New" panose="02070309020205020404" pitchFamily="49" charset="0"/>
              <a:buChar char="o"/>
            </a:pPr>
            <a:r>
              <a:rPr lang="en-US" sz="2400" dirty="0" smtClean="0">
                <a:latin typeface="Aparajita"/>
                <a:ea typeface="Times New Roman" panose="02020603050405020304" pitchFamily="18" charset="0"/>
                <a:cs typeface="Aparajita"/>
              </a:rPr>
              <a:t>But </a:t>
            </a:r>
            <a:r>
              <a:rPr lang="en-US" sz="2400" dirty="0" err="1" smtClean="0">
                <a:latin typeface="Aparajita"/>
                <a:ea typeface="Times New Roman" panose="02020603050405020304" pitchFamily="18" charset="0"/>
                <a:cs typeface="Aparajita"/>
              </a:rPr>
              <a:t>dr.Omar</a:t>
            </a:r>
            <a:r>
              <a:rPr lang="en-US" sz="2400" dirty="0" smtClean="0">
                <a:latin typeface="Aparajita"/>
                <a:ea typeface="Times New Roman" panose="02020603050405020304" pitchFamily="18" charset="0"/>
                <a:cs typeface="Aparajita"/>
              </a:rPr>
              <a:t> says: </a:t>
            </a:r>
            <a:r>
              <a:rPr lang="en-US" sz="2400" dirty="0" err="1">
                <a:latin typeface="Times New Roman" panose="02020603050405020304" pitchFamily="18" charset="0"/>
                <a:cs typeface="Times New Roman" panose="02020603050405020304" pitchFamily="18" charset="0"/>
              </a:rPr>
              <a:t>pseudomyxoma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peritonei</a:t>
            </a:r>
            <a:r>
              <a:rPr lang="en-US" sz="2400" dirty="0">
                <a:latin typeface="Times New Roman" panose="02020603050405020304" pitchFamily="18" charset="0"/>
                <a:cs typeface="Times New Roman" panose="02020603050405020304" pitchFamily="18" charset="0"/>
              </a:rPr>
              <a:t> historically was believed to result  from rupture of primary ovarian mucinous neoplasm, it is now accepted that  </a:t>
            </a:r>
            <a:r>
              <a:rPr lang="en-US" sz="2400" dirty="0" err="1">
                <a:latin typeface="Times New Roman" panose="02020603050405020304" pitchFamily="18" charset="0"/>
                <a:cs typeface="Times New Roman" panose="02020603050405020304" pitchFamily="18" charset="0"/>
              </a:rPr>
              <a:t>pseudomyxoma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peritonei</a:t>
            </a:r>
            <a:r>
              <a:rPr lang="en-US" sz="2400" dirty="0">
                <a:latin typeface="Times New Roman" panose="02020603050405020304" pitchFamily="18" charset="0"/>
                <a:cs typeface="Times New Roman" panose="02020603050405020304" pitchFamily="18" charset="0"/>
              </a:rPr>
              <a:t> almost always results from metastasis to the ovary, often from an </a:t>
            </a:r>
            <a:r>
              <a:rPr lang="en-US" sz="2400" dirty="0" err="1">
                <a:latin typeface="Times New Roman" panose="02020603050405020304" pitchFamily="18" charset="0"/>
                <a:cs typeface="Times New Roman" panose="02020603050405020304" pitchFamily="18" charset="0"/>
              </a:rPr>
              <a:t>appendiceal</a:t>
            </a:r>
            <a:r>
              <a:rPr lang="en-US" sz="2400" dirty="0">
                <a:latin typeface="Times New Roman" panose="02020603050405020304" pitchFamily="18" charset="0"/>
                <a:cs typeface="Times New Roman" panose="02020603050405020304" pitchFamily="18" charset="0"/>
              </a:rPr>
              <a:t> primary. The primary site should be sought in these cases. </a:t>
            </a:r>
            <a:endParaRPr lang="en-US" sz="20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5592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000"/>
                                        <p:tgtEl>
                                          <p:spTgt spid="2">
                                            <p:txEl>
                                              <p:pRg st="2" end="2"/>
                                            </p:txEl>
                                          </p:spTgt>
                                        </p:tgtEl>
                                      </p:cBhvr>
                                    </p:animEffect>
                                    <p:anim calcmode="lin" valueType="num">
                                      <p:cBhvr>
                                        <p:cTn id="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1000"/>
                                        <p:tgtEl>
                                          <p:spTgt spid="2">
                                            <p:txEl>
                                              <p:pRg st="3" end="3"/>
                                            </p:txEl>
                                          </p:spTgt>
                                        </p:tgtEl>
                                      </p:cBhvr>
                                    </p:animEffect>
                                    <p:anim calcmode="lin" valueType="num">
                                      <p:cBhvr>
                                        <p:cTn id="1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3" end="3"/>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1000"/>
                                        <p:tgtEl>
                                          <p:spTgt spid="2">
                                            <p:txEl>
                                              <p:pRg st="4" end="4"/>
                                            </p:txEl>
                                          </p:spTgt>
                                        </p:tgtEl>
                                      </p:cBhvr>
                                    </p:animEffect>
                                    <p:anim calcmode="lin" valueType="num">
                                      <p:cBhvr>
                                        <p:cTn id="1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4" end="4"/>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1000"/>
                                        <p:tgtEl>
                                          <p:spTgt spid="2">
                                            <p:txEl>
                                              <p:pRg st="5" end="5"/>
                                            </p:txEl>
                                          </p:spTgt>
                                        </p:tgtEl>
                                      </p:cBhvr>
                                    </p:animEffect>
                                    <p:anim calcmode="lin" valueType="num">
                                      <p:cBhvr>
                                        <p:cTn id="2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5" end="5"/>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fade">
                                      <p:cBhvr>
                                        <p:cTn id="27" dur="1000"/>
                                        <p:tgtEl>
                                          <p:spTgt spid="2">
                                            <p:txEl>
                                              <p:pRg st="6" end="6"/>
                                            </p:txEl>
                                          </p:spTgt>
                                        </p:tgtEl>
                                      </p:cBhvr>
                                    </p:animEffect>
                                    <p:anim calcmode="lin" valueType="num">
                                      <p:cBhvr>
                                        <p:cTn id="28"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6" end="6"/>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
                                            <p:txEl>
                                              <p:pRg st="7" end="7"/>
                                            </p:txEl>
                                          </p:spTgt>
                                        </p:tgtEl>
                                        <p:attrNameLst>
                                          <p:attrName>style.visibility</p:attrName>
                                        </p:attrNameLst>
                                      </p:cBhvr>
                                      <p:to>
                                        <p:strVal val="visible"/>
                                      </p:to>
                                    </p:set>
                                    <p:animEffect transition="in" filter="fade">
                                      <p:cBhvr>
                                        <p:cTn id="32" dur="1000"/>
                                        <p:tgtEl>
                                          <p:spTgt spid="2">
                                            <p:txEl>
                                              <p:pRg st="7" end="7"/>
                                            </p:txEl>
                                          </p:spTgt>
                                        </p:tgtEl>
                                      </p:cBhvr>
                                    </p:animEffect>
                                    <p:anim calcmode="lin" valueType="num">
                                      <p:cBhvr>
                                        <p:cTn id="33"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Post </a:t>
            </a:r>
            <a:r>
              <a:rPr lang="en-US" dirty="0" err="1" smtClean="0"/>
              <a:t>menopausl</a:t>
            </a:r>
            <a:r>
              <a:rPr lang="en-US" dirty="0" smtClean="0"/>
              <a:t> bleeding </a:t>
            </a:r>
            <a:endParaRPr lang="en-US" dirty="0"/>
          </a:p>
        </p:txBody>
      </p:sp>
      <p:sp>
        <p:nvSpPr>
          <p:cNvPr id="5" name="Subtitle 4"/>
          <p:cNvSpPr>
            <a:spLocks noGrp="1"/>
          </p:cNvSpPr>
          <p:nvPr>
            <p:ph type="subTitle" idx="1"/>
          </p:nvPr>
        </p:nvSpPr>
        <p:spPr/>
        <p:txBody>
          <a:bodyPr/>
          <a:lstStyle/>
          <a:p>
            <a:r>
              <a:rPr lang="en-US" dirty="0" err="1" smtClean="0"/>
              <a:t>Dr</a:t>
            </a:r>
            <a:r>
              <a:rPr lang="en-US" dirty="0" smtClean="0"/>
              <a:t> </a:t>
            </a:r>
            <a:r>
              <a:rPr lang="en-US" dirty="0" err="1" smtClean="0"/>
              <a:t>malik</a:t>
            </a:r>
            <a:r>
              <a:rPr lang="en-US" dirty="0" smtClean="0"/>
              <a:t> </a:t>
            </a:r>
          </a:p>
          <a:p>
            <a:r>
              <a:rPr lang="en-US" dirty="0" smtClean="0"/>
              <a:t>Done by : </a:t>
            </a:r>
            <a:r>
              <a:rPr lang="en-US" dirty="0" err="1" smtClean="0"/>
              <a:t>aseel</a:t>
            </a:r>
            <a:r>
              <a:rPr lang="en-US" dirty="0" smtClean="0"/>
              <a:t> Al-</a:t>
            </a:r>
            <a:r>
              <a:rPr lang="en-US" dirty="0" err="1" smtClean="0"/>
              <a:t>sleihat</a:t>
            </a:r>
            <a:r>
              <a:rPr lang="en-US" dirty="0" smtClean="0"/>
              <a:t> </a:t>
            </a:r>
            <a:endParaRPr lang="en-US" dirty="0"/>
          </a:p>
        </p:txBody>
      </p:sp>
    </p:spTree>
    <p:extLst>
      <p:ext uri="{BB962C8B-B14F-4D97-AF65-F5344CB8AC3E}">
        <p14:creationId xmlns:p14="http://schemas.microsoft.com/office/powerpoint/2010/main" val="4155027199"/>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01936" y="2347903"/>
            <a:ext cx="11011437" cy="3989810"/>
          </a:xfrm>
          <a:prstGeom prst="rect">
            <a:avLst/>
          </a:prstGeom>
        </p:spPr>
        <p:txBody>
          <a:bodyPr wrap="square">
            <a:spAutoFit/>
          </a:bodyPr>
          <a:lstStyle/>
          <a:p>
            <a:pPr algn="just">
              <a:lnSpc>
                <a:spcPct val="115000"/>
              </a:lnSpc>
              <a:spcAft>
                <a:spcPts val="1000"/>
              </a:spcAft>
            </a:pPr>
            <a:endParaRPr lang="en-US" sz="2800" dirty="0" smtClean="0">
              <a:ea typeface="Calibri" panose="020F0502020204030204" pitchFamily="34" charset="0"/>
              <a:cs typeface="Arial" panose="020B0604020202020204" pitchFamily="34" charset="0"/>
            </a:endParaRPr>
          </a:p>
          <a:p>
            <a:pPr marL="342900" indent="-342900" algn="just">
              <a:lnSpc>
                <a:spcPct val="115000"/>
              </a:lnSpc>
              <a:spcAft>
                <a:spcPts val="1000"/>
              </a:spcAft>
              <a:buFont typeface="+mj-lt"/>
              <a:buAutoNum type="arabicParenR"/>
            </a:pPr>
            <a:endParaRPr lang="en-US" sz="2800" dirty="0">
              <a:ea typeface="Calibri" panose="020F0502020204030204" pitchFamily="34" charset="0"/>
              <a:cs typeface="Arial" panose="020B0604020202020204" pitchFamily="34" charset="0"/>
            </a:endParaRPr>
          </a:p>
          <a:p>
            <a:pPr algn="just">
              <a:lnSpc>
                <a:spcPct val="115000"/>
              </a:lnSpc>
              <a:spcAft>
                <a:spcPts val="1000"/>
              </a:spcAft>
            </a:pPr>
            <a:r>
              <a:rPr lang="en-US" sz="2800" b="1" dirty="0" smtClean="0">
                <a:solidFill>
                  <a:schemeClr val="accent6">
                    <a:lumMod val="40000"/>
                    <a:lumOff val="60000"/>
                  </a:schemeClr>
                </a:solidFill>
                <a:ea typeface="Calibri" panose="020F0502020204030204" pitchFamily="34" charset="0"/>
                <a:cs typeface="Arial" panose="020B0604020202020204" pitchFamily="34" charset="0"/>
              </a:rPr>
              <a:t>What is your diagnosis ?</a:t>
            </a:r>
          </a:p>
          <a:p>
            <a:pPr algn="just">
              <a:lnSpc>
                <a:spcPct val="115000"/>
              </a:lnSpc>
              <a:spcAft>
                <a:spcPts val="1000"/>
              </a:spcAft>
            </a:pPr>
            <a:r>
              <a:rPr lang="en-US" sz="2800" dirty="0" smtClean="0">
                <a:ea typeface="Calibri" panose="020F0502020204030204" pitchFamily="34" charset="0"/>
                <a:cs typeface="Arial" panose="020B0604020202020204" pitchFamily="34" charset="0"/>
              </a:rPr>
              <a:t> </a:t>
            </a:r>
            <a:r>
              <a:rPr lang="en-US" sz="2400" dirty="0" smtClean="0">
                <a:ea typeface="Calibri" panose="020F0502020204030204" pitchFamily="34" charset="0"/>
                <a:cs typeface="Arial" panose="020B0604020202020204" pitchFamily="34" charset="0"/>
              </a:rPr>
              <a:t>postmenopausal bleeding </a:t>
            </a:r>
            <a:endParaRPr lang="en-US" sz="1600" dirty="0" smtClean="0">
              <a:ea typeface="Calibri" panose="020F0502020204030204" pitchFamily="34" charset="0"/>
              <a:cs typeface="Arial" panose="020B0604020202020204" pitchFamily="34" charset="0"/>
            </a:endParaRPr>
          </a:p>
          <a:p>
            <a:pPr marL="342900" algn="just">
              <a:lnSpc>
                <a:spcPct val="115000"/>
              </a:lnSpc>
              <a:spcAft>
                <a:spcPts val="1000"/>
              </a:spcAft>
            </a:pPr>
            <a:r>
              <a:rPr lang="en-US" sz="2400" dirty="0" smtClean="0">
                <a:ea typeface="Calibri" panose="020F0502020204030204" pitchFamily="34" charset="0"/>
                <a:cs typeface="Arial" panose="020B0604020202020204" pitchFamily="34" charset="0"/>
              </a:rPr>
              <a:t>**most common cause is endometrial \ vaginal atrophy ( 85%) </a:t>
            </a:r>
            <a:endParaRPr lang="en-US" sz="1600" dirty="0" smtClean="0">
              <a:ea typeface="Calibri" panose="020F0502020204030204" pitchFamily="34" charset="0"/>
              <a:cs typeface="Arial" panose="020B0604020202020204" pitchFamily="34" charset="0"/>
            </a:endParaRPr>
          </a:p>
          <a:p>
            <a:pPr marL="342900" algn="just">
              <a:lnSpc>
                <a:spcPct val="115000"/>
              </a:lnSpc>
              <a:spcAft>
                <a:spcPts val="1000"/>
              </a:spcAft>
            </a:pPr>
            <a:r>
              <a:rPr lang="en-US" sz="2400" dirty="0" smtClean="0">
                <a:ea typeface="Calibri" panose="020F0502020204030204" pitchFamily="34" charset="0"/>
                <a:cs typeface="Arial" panose="020B0604020202020204" pitchFamily="34" charset="0"/>
              </a:rPr>
              <a:t>**any case postmenopausal bleeding is endometrial cancer until proven other wise </a:t>
            </a:r>
            <a:endParaRPr lang="en-US" sz="1600" dirty="0">
              <a:ea typeface="Calibri" panose="020F0502020204030204" pitchFamily="34" charset="0"/>
              <a:cs typeface="Arial" panose="020B0604020202020204" pitchFamily="34" charset="0"/>
            </a:endParaRPr>
          </a:p>
        </p:txBody>
      </p:sp>
      <p:sp>
        <p:nvSpPr>
          <p:cNvPr id="3" name="Rounded Rectangle 2"/>
          <p:cNvSpPr/>
          <p:nvPr/>
        </p:nvSpPr>
        <p:spPr>
          <a:xfrm>
            <a:off x="3362631" y="250723"/>
            <a:ext cx="5309420" cy="317090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lnSpc>
                <a:spcPct val="115000"/>
              </a:lnSpc>
              <a:spcAft>
                <a:spcPts val="1000"/>
              </a:spcAft>
            </a:pPr>
            <a:r>
              <a:rPr lang="en-US" sz="2800" dirty="0">
                <a:ea typeface="Calibri" panose="020F0502020204030204" pitchFamily="34" charset="0"/>
                <a:cs typeface="Arial" panose="020B0604020202020204" pitchFamily="34" charset="0"/>
              </a:rPr>
              <a:t>Case: 60 years female patient , menopause since 10 years complaint with vaginal bleeding and off since 2 months .</a:t>
            </a:r>
          </a:p>
        </p:txBody>
      </p:sp>
    </p:spTree>
    <p:extLst>
      <p:ext uri="{BB962C8B-B14F-4D97-AF65-F5344CB8AC3E}">
        <p14:creationId xmlns:p14="http://schemas.microsoft.com/office/powerpoint/2010/main" val="3240230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1000"/>
                                        <p:tgtEl>
                                          <p:spTgt spid="2">
                                            <p:txEl>
                                              <p:pRg st="3" end="3"/>
                                            </p:txEl>
                                          </p:spTgt>
                                        </p:tgtEl>
                                      </p:cBhvr>
                                    </p:animEffect>
                                    <p:anim calcmode="lin" valueType="num">
                                      <p:cBhvr>
                                        <p:cTn id="8"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3" end="3"/>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1000"/>
                                        <p:tgtEl>
                                          <p:spTgt spid="2">
                                            <p:txEl>
                                              <p:pRg st="4" end="4"/>
                                            </p:txEl>
                                          </p:spTgt>
                                        </p:tgtEl>
                                      </p:cBhvr>
                                    </p:animEffect>
                                    <p:anim calcmode="lin" valueType="num">
                                      <p:cBhvr>
                                        <p:cTn id="13"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4" end="4"/>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1000"/>
                                        <p:tgtEl>
                                          <p:spTgt spid="2">
                                            <p:txEl>
                                              <p:pRg st="5" end="5"/>
                                            </p:txEl>
                                          </p:spTgt>
                                        </p:tgtEl>
                                      </p:cBhvr>
                                    </p:animEffect>
                                    <p:anim calcmode="lin" valueType="num">
                                      <p:cBhvr>
                                        <p:cTn id="18"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2778" y="240545"/>
            <a:ext cx="11217499" cy="7590796"/>
          </a:xfrm>
          <a:prstGeom prst="rect">
            <a:avLst/>
          </a:prstGeom>
        </p:spPr>
        <p:txBody>
          <a:bodyPr wrap="square">
            <a:spAutoFit/>
          </a:bodyPr>
          <a:lstStyle/>
          <a:p>
            <a:pPr algn="just">
              <a:lnSpc>
                <a:spcPct val="115000"/>
              </a:lnSpc>
              <a:spcAft>
                <a:spcPts val="1000"/>
              </a:spcAft>
            </a:pPr>
            <a:r>
              <a:rPr lang="en-US" sz="3200" b="1" dirty="0" smtClean="0">
                <a:solidFill>
                  <a:schemeClr val="accent6">
                    <a:lumMod val="40000"/>
                    <a:lumOff val="60000"/>
                  </a:schemeClr>
                </a:solidFill>
                <a:ea typeface="Calibri" panose="020F0502020204030204" pitchFamily="34" charset="0"/>
                <a:cs typeface="Arial" panose="020B0604020202020204" pitchFamily="34" charset="0"/>
              </a:rPr>
              <a:t>What are the important points in the history to ask about ?</a:t>
            </a:r>
          </a:p>
          <a:p>
            <a:pPr algn="ctr">
              <a:lnSpc>
                <a:spcPct val="115000"/>
              </a:lnSpc>
              <a:spcAft>
                <a:spcPts val="1000"/>
              </a:spcAft>
            </a:pPr>
            <a:r>
              <a:rPr lang="en-US" sz="2400" dirty="0" smtClean="0">
                <a:ea typeface="Calibri" panose="020F0502020204030204" pitchFamily="34" charset="0"/>
                <a:cs typeface="Arial" panose="020B0604020202020204" pitchFamily="34" charset="0"/>
              </a:rPr>
              <a:t> a- age</a:t>
            </a:r>
          </a:p>
          <a:p>
            <a:pPr algn="ctr">
              <a:lnSpc>
                <a:spcPct val="115000"/>
              </a:lnSpc>
              <a:spcAft>
                <a:spcPts val="1000"/>
              </a:spcAft>
            </a:pPr>
            <a:r>
              <a:rPr lang="en-US" sz="2400" dirty="0" smtClean="0">
                <a:ea typeface="Calibri" panose="020F0502020204030204" pitchFamily="34" charset="0"/>
                <a:cs typeface="Arial" panose="020B0604020202020204" pitchFamily="34" charset="0"/>
              </a:rPr>
              <a:t> b- </a:t>
            </a:r>
            <a:r>
              <a:rPr lang="en-US" sz="2400" dirty="0" err="1" smtClean="0">
                <a:ea typeface="Calibri" panose="020F0502020204030204" pitchFamily="34" charset="0"/>
                <a:cs typeface="Arial" panose="020B0604020202020204" pitchFamily="34" charset="0"/>
              </a:rPr>
              <a:t>nulliparity</a:t>
            </a:r>
            <a:r>
              <a:rPr lang="en-US" sz="2400" dirty="0" smtClean="0">
                <a:ea typeface="Calibri" panose="020F0502020204030204" pitchFamily="34" charset="0"/>
                <a:cs typeface="Arial" panose="020B0604020202020204" pitchFamily="34" charset="0"/>
              </a:rPr>
              <a:t> </a:t>
            </a:r>
            <a:endParaRPr lang="en-US" sz="1600" dirty="0">
              <a:ea typeface="Calibri" panose="020F0502020204030204" pitchFamily="34" charset="0"/>
              <a:cs typeface="Arial" panose="020B0604020202020204" pitchFamily="34" charset="0"/>
            </a:endParaRPr>
          </a:p>
          <a:p>
            <a:pPr algn="ctr">
              <a:lnSpc>
                <a:spcPct val="115000"/>
              </a:lnSpc>
              <a:spcAft>
                <a:spcPts val="1000"/>
              </a:spcAft>
            </a:pPr>
            <a:r>
              <a:rPr lang="en-US" sz="1600" dirty="0" smtClean="0">
                <a:ea typeface="Calibri" panose="020F0502020204030204" pitchFamily="34" charset="0"/>
                <a:cs typeface="Arial" panose="020B0604020202020204" pitchFamily="34" charset="0"/>
              </a:rPr>
              <a:t> </a:t>
            </a:r>
            <a:r>
              <a:rPr lang="en-US" sz="2400" dirty="0" smtClean="0">
                <a:ea typeface="Calibri" panose="020F0502020204030204" pitchFamily="34" charset="0"/>
                <a:cs typeface="Arial" panose="020B0604020202020204" pitchFamily="34" charset="0"/>
              </a:rPr>
              <a:t>C- </a:t>
            </a:r>
            <a:r>
              <a:rPr lang="en-US" sz="2400" dirty="0" err="1" smtClean="0">
                <a:ea typeface="Calibri" panose="020F0502020204030204" pitchFamily="34" charset="0"/>
                <a:cs typeface="Arial" panose="020B0604020202020204" pitchFamily="34" charset="0"/>
              </a:rPr>
              <a:t>tamoxifen</a:t>
            </a:r>
            <a:r>
              <a:rPr lang="en-US" sz="2400" dirty="0" smtClean="0">
                <a:ea typeface="Calibri" panose="020F0502020204030204" pitchFamily="34" charset="0"/>
                <a:cs typeface="Arial" panose="020B0604020202020204" pitchFamily="34" charset="0"/>
              </a:rPr>
              <a:t> use    </a:t>
            </a:r>
          </a:p>
          <a:p>
            <a:pPr algn="ctr">
              <a:lnSpc>
                <a:spcPct val="115000"/>
              </a:lnSpc>
              <a:spcAft>
                <a:spcPts val="1000"/>
              </a:spcAft>
            </a:pPr>
            <a:r>
              <a:rPr lang="en-US" sz="2400" dirty="0" smtClean="0">
                <a:ea typeface="Calibri" panose="020F0502020204030204" pitchFamily="34" charset="0"/>
                <a:cs typeface="Arial" panose="020B0604020202020204" pitchFamily="34" charset="0"/>
              </a:rPr>
              <a:t> d-early menarche and late menopause         </a:t>
            </a:r>
          </a:p>
          <a:p>
            <a:pPr algn="ctr">
              <a:lnSpc>
                <a:spcPct val="115000"/>
              </a:lnSpc>
              <a:spcAft>
                <a:spcPts val="1000"/>
              </a:spcAft>
            </a:pPr>
            <a:r>
              <a:rPr lang="en-US" sz="2400" dirty="0" smtClean="0">
                <a:ea typeface="Calibri" panose="020F0502020204030204" pitchFamily="34" charset="0"/>
                <a:cs typeface="Arial" panose="020B0604020202020204" pitchFamily="34" charset="0"/>
              </a:rPr>
              <a:t>e- DM        </a:t>
            </a:r>
          </a:p>
          <a:p>
            <a:pPr algn="ctr">
              <a:lnSpc>
                <a:spcPct val="115000"/>
              </a:lnSpc>
              <a:spcAft>
                <a:spcPts val="1000"/>
              </a:spcAft>
            </a:pPr>
            <a:r>
              <a:rPr lang="en-US" sz="2400" dirty="0" smtClean="0">
                <a:ea typeface="Calibri" panose="020F0502020204030204" pitchFamily="34" charset="0"/>
                <a:cs typeface="Arial" panose="020B0604020202020204" pitchFamily="34" charset="0"/>
              </a:rPr>
              <a:t>f- obesity    </a:t>
            </a:r>
          </a:p>
          <a:p>
            <a:pPr algn="ctr">
              <a:lnSpc>
                <a:spcPct val="115000"/>
              </a:lnSpc>
              <a:spcAft>
                <a:spcPts val="1000"/>
              </a:spcAft>
            </a:pPr>
            <a:r>
              <a:rPr lang="en-US" sz="2400" dirty="0" smtClean="0">
                <a:ea typeface="Calibri" panose="020F0502020204030204" pitchFamily="34" charset="0"/>
                <a:cs typeface="Arial" panose="020B0604020202020204" pitchFamily="34" charset="0"/>
              </a:rPr>
              <a:t>g-PCOS     </a:t>
            </a:r>
          </a:p>
          <a:p>
            <a:pPr algn="ctr">
              <a:lnSpc>
                <a:spcPct val="115000"/>
              </a:lnSpc>
              <a:spcAft>
                <a:spcPts val="1000"/>
              </a:spcAft>
            </a:pPr>
            <a:r>
              <a:rPr lang="en-US" sz="2400" dirty="0" smtClean="0">
                <a:ea typeface="Calibri" panose="020F0502020204030204" pitchFamily="34" charset="0"/>
                <a:cs typeface="Arial" panose="020B0604020202020204" pitchFamily="34" charset="0"/>
              </a:rPr>
              <a:t>h-family </a:t>
            </a:r>
            <a:r>
              <a:rPr lang="en-US" sz="2400" dirty="0" err="1" smtClean="0">
                <a:ea typeface="Calibri" panose="020F0502020204030204" pitchFamily="34" charset="0"/>
                <a:cs typeface="Arial" panose="020B0604020202020204" pitchFamily="34" charset="0"/>
              </a:rPr>
              <a:t>hx</a:t>
            </a:r>
            <a:r>
              <a:rPr lang="en-US" sz="2400" dirty="0" smtClean="0">
                <a:ea typeface="Calibri" panose="020F0502020204030204" pitchFamily="34" charset="0"/>
                <a:cs typeface="Arial" panose="020B0604020202020204" pitchFamily="34" charset="0"/>
              </a:rPr>
              <a:t> of malignancies ( breast, endometrial , ovarian)</a:t>
            </a:r>
            <a:endParaRPr lang="en-US" sz="1600" dirty="0" smtClean="0">
              <a:ea typeface="Calibri" panose="020F0502020204030204" pitchFamily="34" charset="0"/>
              <a:cs typeface="Arial" panose="020B0604020202020204" pitchFamily="34" charset="0"/>
            </a:endParaRPr>
          </a:p>
          <a:p>
            <a:pPr marL="342900" algn="ctr">
              <a:lnSpc>
                <a:spcPct val="115000"/>
              </a:lnSpc>
              <a:spcAft>
                <a:spcPts val="1000"/>
              </a:spcAft>
            </a:pPr>
            <a:r>
              <a:rPr lang="en-US" sz="2400" dirty="0" smtClean="0">
                <a:ea typeface="Calibri" panose="020F0502020204030204" pitchFamily="34" charset="0"/>
                <a:cs typeface="Arial" panose="020B0604020202020204" pitchFamily="34" charset="0"/>
              </a:rPr>
              <a:t>**smoking is protective in endometrial CA but high risk factor in cervical cancer </a:t>
            </a:r>
            <a:endParaRPr lang="en-US" sz="1600" dirty="0" smtClean="0">
              <a:ea typeface="Calibri" panose="020F0502020204030204" pitchFamily="34" charset="0"/>
              <a:cs typeface="Arial" panose="020B0604020202020204" pitchFamily="34" charset="0"/>
            </a:endParaRPr>
          </a:p>
          <a:p>
            <a:pPr algn="just">
              <a:lnSpc>
                <a:spcPct val="115000"/>
              </a:lnSpc>
              <a:spcAft>
                <a:spcPts val="1000"/>
              </a:spcAft>
            </a:pPr>
            <a:endParaRPr lang="en-US" sz="2000" dirty="0" smtClean="0">
              <a:ea typeface="Calibri" panose="020F0502020204030204" pitchFamily="34" charset="0"/>
              <a:cs typeface="Arial" panose="020B0604020202020204" pitchFamily="34" charset="0"/>
            </a:endParaRPr>
          </a:p>
          <a:p>
            <a:pPr algn="just">
              <a:lnSpc>
                <a:spcPct val="115000"/>
              </a:lnSpc>
              <a:spcAft>
                <a:spcPts val="1000"/>
              </a:spcAft>
            </a:pPr>
            <a:endParaRPr lang="en-US" sz="2000" dirty="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59951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1000"/>
                                        <p:tgtEl>
                                          <p:spTgt spid="2">
                                            <p:txEl>
                                              <p:pRg st="2" end="2"/>
                                            </p:txEl>
                                          </p:spTgt>
                                        </p:tgtEl>
                                      </p:cBhvr>
                                    </p:animEffect>
                                    <p:anim calcmode="lin" valueType="num">
                                      <p:cBhvr>
                                        <p:cTn id="13"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1000"/>
                                        <p:tgtEl>
                                          <p:spTgt spid="2">
                                            <p:txEl>
                                              <p:pRg st="3" end="3"/>
                                            </p:txEl>
                                          </p:spTgt>
                                        </p:tgtEl>
                                      </p:cBhvr>
                                    </p:animEffect>
                                    <p:anim calcmode="lin" valueType="num">
                                      <p:cBhvr>
                                        <p:cTn id="18"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1000"/>
                                        <p:tgtEl>
                                          <p:spTgt spid="2">
                                            <p:txEl>
                                              <p:pRg st="4" end="4"/>
                                            </p:txEl>
                                          </p:spTgt>
                                        </p:tgtEl>
                                      </p:cBhvr>
                                    </p:animEffect>
                                    <p:anim calcmode="lin" valueType="num">
                                      <p:cBhvr>
                                        <p:cTn id="23"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4" end="4"/>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1000"/>
                                        <p:tgtEl>
                                          <p:spTgt spid="2">
                                            <p:txEl>
                                              <p:pRg st="5" end="5"/>
                                            </p:txEl>
                                          </p:spTgt>
                                        </p:tgtEl>
                                      </p:cBhvr>
                                    </p:animEffect>
                                    <p:anim calcmode="lin" valueType="num">
                                      <p:cBhvr>
                                        <p:cTn id="28"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5" end="5"/>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fade">
                                      <p:cBhvr>
                                        <p:cTn id="32" dur="1000"/>
                                        <p:tgtEl>
                                          <p:spTgt spid="2">
                                            <p:txEl>
                                              <p:pRg st="6" end="6"/>
                                            </p:txEl>
                                          </p:spTgt>
                                        </p:tgtEl>
                                      </p:cBhvr>
                                    </p:animEffect>
                                    <p:anim calcmode="lin" valueType="num">
                                      <p:cBhvr>
                                        <p:cTn id="33"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6" end="6"/>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Effect transition="in" filter="fade">
                                      <p:cBhvr>
                                        <p:cTn id="37" dur="1000"/>
                                        <p:tgtEl>
                                          <p:spTgt spid="2">
                                            <p:txEl>
                                              <p:pRg st="7" end="7"/>
                                            </p:txEl>
                                          </p:spTgt>
                                        </p:tgtEl>
                                      </p:cBhvr>
                                    </p:animEffect>
                                    <p:anim calcmode="lin" valueType="num">
                                      <p:cBhvr>
                                        <p:cTn id="38"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39" dur="1000" fill="hold"/>
                                        <p:tgtEl>
                                          <p:spTgt spid="2">
                                            <p:txEl>
                                              <p:pRg st="7" end="7"/>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
                                            <p:txEl>
                                              <p:pRg st="8" end="8"/>
                                            </p:txEl>
                                          </p:spTgt>
                                        </p:tgtEl>
                                        <p:attrNameLst>
                                          <p:attrName>style.visibility</p:attrName>
                                        </p:attrNameLst>
                                      </p:cBhvr>
                                      <p:to>
                                        <p:strVal val="visible"/>
                                      </p:to>
                                    </p:set>
                                    <p:animEffect transition="in" filter="fade">
                                      <p:cBhvr>
                                        <p:cTn id="42" dur="1000"/>
                                        <p:tgtEl>
                                          <p:spTgt spid="2">
                                            <p:txEl>
                                              <p:pRg st="8" end="8"/>
                                            </p:txEl>
                                          </p:spTgt>
                                        </p:tgtEl>
                                      </p:cBhvr>
                                    </p:animEffect>
                                    <p:anim calcmode="lin" valueType="num">
                                      <p:cBhvr>
                                        <p:cTn id="43"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8" end="8"/>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
                                            <p:txEl>
                                              <p:pRg st="9" end="9"/>
                                            </p:txEl>
                                          </p:spTgt>
                                        </p:tgtEl>
                                        <p:attrNameLst>
                                          <p:attrName>style.visibility</p:attrName>
                                        </p:attrNameLst>
                                      </p:cBhvr>
                                      <p:to>
                                        <p:strVal val="visible"/>
                                      </p:to>
                                    </p:set>
                                    <p:animEffect transition="in" filter="fade">
                                      <p:cBhvr>
                                        <p:cTn id="47" dur="1000"/>
                                        <p:tgtEl>
                                          <p:spTgt spid="2">
                                            <p:txEl>
                                              <p:pRg st="9" end="9"/>
                                            </p:txEl>
                                          </p:spTgt>
                                        </p:tgtEl>
                                      </p:cBhvr>
                                    </p:animEffect>
                                    <p:anim calcmode="lin" valueType="num">
                                      <p:cBhvr>
                                        <p:cTn id="48"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49"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5003" y="283334"/>
            <a:ext cx="11256135" cy="5901103"/>
          </a:xfrm>
          <a:prstGeom prst="rect">
            <a:avLst/>
          </a:prstGeom>
        </p:spPr>
        <p:txBody>
          <a:bodyPr wrap="square">
            <a:spAutoFit/>
          </a:bodyPr>
          <a:lstStyle/>
          <a:p>
            <a:pPr algn="ctr">
              <a:lnSpc>
                <a:spcPct val="115000"/>
              </a:lnSpc>
              <a:spcAft>
                <a:spcPts val="1000"/>
              </a:spcAft>
            </a:pPr>
            <a:r>
              <a:rPr lang="en-US" sz="3600" b="1" dirty="0" smtClean="0">
                <a:solidFill>
                  <a:schemeClr val="accent6">
                    <a:lumMod val="40000"/>
                    <a:lumOff val="60000"/>
                  </a:schemeClr>
                </a:solidFill>
                <a:ea typeface="Calibri" panose="020F0502020204030204" pitchFamily="34" charset="0"/>
                <a:cs typeface="Arial" panose="020B0604020202020204" pitchFamily="34" charset="0"/>
              </a:rPr>
              <a:t>3.What are the Important points in P\E </a:t>
            </a:r>
            <a:r>
              <a:rPr lang="en-US" sz="3600" b="1" dirty="0">
                <a:solidFill>
                  <a:schemeClr val="accent6">
                    <a:lumMod val="40000"/>
                    <a:lumOff val="60000"/>
                  </a:schemeClr>
                </a:solidFill>
                <a:ea typeface="Calibri" panose="020F0502020204030204" pitchFamily="34" charset="0"/>
                <a:cs typeface="Arial" panose="020B0604020202020204" pitchFamily="34" charset="0"/>
              </a:rPr>
              <a:t>?</a:t>
            </a:r>
            <a:endParaRPr lang="en-US" sz="3600" b="1" dirty="0" smtClean="0">
              <a:solidFill>
                <a:schemeClr val="accent6">
                  <a:lumMod val="40000"/>
                  <a:lumOff val="60000"/>
                </a:schemeClr>
              </a:solidFill>
              <a:ea typeface="Calibri" panose="020F0502020204030204" pitchFamily="34" charset="0"/>
              <a:cs typeface="Arial" panose="020B0604020202020204" pitchFamily="34" charset="0"/>
            </a:endParaRPr>
          </a:p>
          <a:p>
            <a:pPr algn="ctr">
              <a:lnSpc>
                <a:spcPct val="115000"/>
              </a:lnSpc>
              <a:spcAft>
                <a:spcPts val="1000"/>
              </a:spcAft>
            </a:pPr>
            <a:endParaRPr lang="en-US" sz="3200" dirty="0" smtClean="0">
              <a:ea typeface="Calibri" panose="020F0502020204030204" pitchFamily="34" charset="0"/>
              <a:cs typeface="Arial" panose="020B0604020202020204" pitchFamily="34" charset="0"/>
            </a:endParaRPr>
          </a:p>
          <a:p>
            <a:pPr algn="ctr">
              <a:lnSpc>
                <a:spcPct val="115000"/>
              </a:lnSpc>
              <a:spcAft>
                <a:spcPts val="1000"/>
              </a:spcAft>
            </a:pPr>
            <a:r>
              <a:rPr lang="en-US" sz="3200" dirty="0" smtClean="0">
                <a:ea typeface="Calibri" panose="020F0502020204030204" pitchFamily="34" charset="0"/>
                <a:cs typeface="Arial" panose="020B0604020202020204" pitchFamily="34" charset="0"/>
              </a:rPr>
              <a:t>a-general              </a:t>
            </a:r>
          </a:p>
          <a:p>
            <a:pPr algn="ctr">
              <a:lnSpc>
                <a:spcPct val="115000"/>
              </a:lnSpc>
              <a:spcAft>
                <a:spcPts val="1000"/>
              </a:spcAft>
            </a:pPr>
            <a:r>
              <a:rPr lang="en-US" sz="3200" dirty="0" smtClean="0">
                <a:ea typeface="Calibri" panose="020F0502020204030204" pitchFamily="34" charset="0"/>
                <a:cs typeface="Arial" panose="020B0604020202020204" pitchFamily="34" charset="0"/>
              </a:rPr>
              <a:t>b-BMI             </a:t>
            </a:r>
          </a:p>
          <a:p>
            <a:pPr algn="ctr">
              <a:lnSpc>
                <a:spcPct val="115000"/>
              </a:lnSpc>
              <a:spcAft>
                <a:spcPts val="1000"/>
              </a:spcAft>
            </a:pPr>
            <a:r>
              <a:rPr lang="en-US" sz="3200" dirty="0" smtClean="0">
                <a:ea typeface="Calibri" panose="020F0502020204030204" pitchFamily="34" charset="0"/>
                <a:cs typeface="Arial" panose="020B0604020202020204" pitchFamily="34" charset="0"/>
              </a:rPr>
              <a:t>c-gynecological exam ( speculum [local lesion] , bimanual [bulky uterus] ) </a:t>
            </a:r>
            <a:endParaRPr lang="en-US" sz="2000" dirty="0">
              <a:ea typeface="Calibri" panose="020F0502020204030204" pitchFamily="34" charset="0"/>
              <a:cs typeface="Arial" panose="020B0604020202020204" pitchFamily="34" charset="0"/>
            </a:endParaRPr>
          </a:p>
          <a:p>
            <a:pPr algn="ctr">
              <a:lnSpc>
                <a:spcPct val="115000"/>
              </a:lnSpc>
              <a:spcAft>
                <a:spcPts val="1000"/>
              </a:spcAft>
            </a:pPr>
            <a:r>
              <a:rPr lang="en-US" sz="3200" dirty="0" smtClean="0">
                <a:ea typeface="Calibri" panose="020F0502020204030204" pitchFamily="34" charset="0"/>
                <a:cs typeface="Arial" panose="020B0604020202020204" pitchFamily="34" charset="0"/>
              </a:rPr>
              <a:t>d-breast examination (</a:t>
            </a:r>
            <a:r>
              <a:rPr lang="en-US" sz="3200" dirty="0" err="1" smtClean="0">
                <a:ea typeface="Calibri" panose="020F0502020204030204" pitchFamily="34" charset="0"/>
                <a:cs typeface="Arial" panose="020B0604020202020204" pitchFamily="34" charset="0"/>
              </a:rPr>
              <a:t>hx</a:t>
            </a:r>
            <a:r>
              <a:rPr lang="en-US" sz="3200" dirty="0" smtClean="0">
                <a:ea typeface="Calibri" panose="020F0502020204030204" pitchFamily="34" charset="0"/>
                <a:cs typeface="Arial" panose="020B0604020202020204" pitchFamily="34" charset="0"/>
              </a:rPr>
              <a:t> of breast cancer, if </a:t>
            </a:r>
            <a:r>
              <a:rPr lang="en-US" sz="3200" dirty="0" err="1" smtClean="0">
                <a:ea typeface="Calibri" panose="020F0502020204030204" pitchFamily="34" charset="0"/>
                <a:cs typeface="Arial" panose="020B0604020202020204" pitchFamily="34" charset="0"/>
              </a:rPr>
              <a:t>pt</a:t>
            </a:r>
            <a:r>
              <a:rPr lang="en-US" sz="3200" dirty="0" smtClean="0">
                <a:ea typeface="Calibri" panose="020F0502020204030204" pitchFamily="34" charset="0"/>
                <a:cs typeface="Arial" panose="020B0604020202020204" pitchFamily="34" charset="0"/>
              </a:rPr>
              <a:t> had taken </a:t>
            </a:r>
            <a:r>
              <a:rPr lang="en-US" sz="3200" dirty="0" err="1" smtClean="0">
                <a:ea typeface="Calibri" panose="020F0502020204030204" pitchFamily="34" charset="0"/>
                <a:cs typeface="Arial" panose="020B0604020202020204" pitchFamily="34" charset="0"/>
              </a:rPr>
              <a:t>tamoxifen</a:t>
            </a:r>
            <a:r>
              <a:rPr lang="en-US" sz="3200" dirty="0" smtClean="0">
                <a:ea typeface="Calibri" panose="020F0502020204030204" pitchFamily="34" charset="0"/>
                <a:cs typeface="Arial" panose="020B0604020202020204" pitchFamily="34" charset="0"/>
              </a:rPr>
              <a:t> [usually take endometrial biopsy routinely &gt;&gt; </a:t>
            </a:r>
            <a:r>
              <a:rPr lang="en-US" sz="3200" dirty="0" err="1" smtClean="0">
                <a:ea typeface="Calibri" panose="020F0502020204030204" pitchFamily="34" charset="0"/>
                <a:cs typeface="Arial" panose="020B0604020202020204" pitchFamily="34" charset="0"/>
              </a:rPr>
              <a:t>acourding</a:t>
            </a:r>
            <a:r>
              <a:rPr lang="en-US" sz="3200" dirty="0" smtClean="0">
                <a:ea typeface="Calibri" panose="020F0502020204030204" pitchFamily="34" charset="0"/>
                <a:cs typeface="Arial" panose="020B0604020202020204" pitchFamily="34" charset="0"/>
              </a:rPr>
              <a:t> to endometrial thickness if &gt;4 mm ) </a:t>
            </a:r>
            <a:endParaRPr lang="en-US" sz="2000" dirty="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124456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000"/>
                                        <p:tgtEl>
                                          <p:spTgt spid="2">
                                            <p:txEl>
                                              <p:pRg st="2" end="2"/>
                                            </p:txEl>
                                          </p:spTgt>
                                        </p:tgtEl>
                                      </p:cBhvr>
                                    </p:animEffect>
                                    <p:anim calcmode="lin" valueType="num">
                                      <p:cBhvr>
                                        <p:cTn id="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1000"/>
                                        <p:tgtEl>
                                          <p:spTgt spid="2">
                                            <p:txEl>
                                              <p:pRg st="3" end="3"/>
                                            </p:txEl>
                                          </p:spTgt>
                                        </p:tgtEl>
                                      </p:cBhvr>
                                    </p:animEffect>
                                    <p:anim calcmode="lin" valueType="num">
                                      <p:cBhvr>
                                        <p:cTn id="1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3" end="3"/>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1000"/>
                                        <p:tgtEl>
                                          <p:spTgt spid="2">
                                            <p:txEl>
                                              <p:pRg st="4" end="4"/>
                                            </p:txEl>
                                          </p:spTgt>
                                        </p:tgtEl>
                                      </p:cBhvr>
                                    </p:animEffect>
                                    <p:anim calcmode="lin" valueType="num">
                                      <p:cBhvr>
                                        <p:cTn id="1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4" end="4"/>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1000"/>
                                        <p:tgtEl>
                                          <p:spTgt spid="2">
                                            <p:txEl>
                                              <p:pRg st="5" end="5"/>
                                            </p:txEl>
                                          </p:spTgt>
                                        </p:tgtEl>
                                      </p:cBhvr>
                                    </p:animEffect>
                                    <p:anim calcmode="lin" valueType="num">
                                      <p:cBhvr>
                                        <p:cTn id="2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7729" y="206062"/>
            <a:ext cx="11500833" cy="6555641"/>
          </a:xfrm>
          <a:prstGeom prst="rect">
            <a:avLst/>
          </a:prstGeom>
        </p:spPr>
        <p:txBody>
          <a:bodyPr wrap="square">
            <a:spAutoFit/>
          </a:bodyPr>
          <a:lstStyle/>
          <a:p>
            <a:pPr algn="ctr">
              <a:lnSpc>
                <a:spcPct val="115000"/>
              </a:lnSpc>
              <a:spcAft>
                <a:spcPts val="1000"/>
              </a:spcAft>
            </a:pPr>
            <a:r>
              <a:rPr lang="en-US" sz="3200" b="1" dirty="0" smtClean="0">
                <a:solidFill>
                  <a:schemeClr val="accent6">
                    <a:lumMod val="40000"/>
                    <a:lumOff val="60000"/>
                  </a:schemeClr>
                </a:solidFill>
                <a:ea typeface="Calibri" panose="020F0502020204030204" pitchFamily="34" charset="0"/>
                <a:cs typeface="Arial" panose="020B0604020202020204" pitchFamily="34" charset="0"/>
              </a:rPr>
              <a:t>4.What are the important  Investigations ?</a:t>
            </a:r>
          </a:p>
          <a:p>
            <a:pPr algn="ctr">
              <a:lnSpc>
                <a:spcPct val="115000"/>
              </a:lnSpc>
              <a:spcAft>
                <a:spcPts val="1000"/>
              </a:spcAft>
            </a:pPr>
            <a:r>
              <a:rPr lang="en-US" sz="2400" dirty="0" smtClean="0">
                <a:ea typeface="Calibri" panose="020F0502020204030204" pitchFamily="34" charset="0"/>
                <a:cs typeface="Arial" panose="020B0604020202020204" pitchFamily="34" charset="0"/>
              </a:rPr>
              <a:t>a-CBC         </a:t>
            </a:r>
          </a:p>
          <a:p>
            <a:pPr algn="ctr">
              <a:lnSpc>
                <a:spcPct val="115000"/>
              </a:lnSpc>
              <a:spcAft>
                <a:spcPts val="1000"/>
              </a:spcAft>
            </a:pPr>
            <a:r>
              <a:rPr lang="en-US" sz="2400" dirty="0" smtClean="0">
                <a:ea typeface="Calibri" panose="020F0502020204030204" pitchFamily="34" charset="0"/>
                <a:cs typeface="Arial" panose="020B0604020202020204" pitchFamily="34" charset="0"/>
              </a:rPr>
              <a:t>b-KFT,LFT         </a:t>
            </a:r>
            <a:endParaRPr lang="en-US" sz="1600" dirty="0" smtClean="0">
              <a:ea typeface="Calibri" panose="020F0502020204030204" pitchFamily="34" charset="0"/>
              <a:cs typeface="Arial" panose="020B0604020202020204" pitchFamily="34" charset="0"/>
            </a:endParaRPr>
          </a:p>
          <a:p>
            <a:pPr algn="ctr">
              <a:lnSpc>
                <a:spcPct val="115000"/>
              </a:lnSpc>
              <a:spcAft>
                <a:spcPts val="1000"/>
              </a:spcAft>
            </a:pPr>
            <a:r>
              <a:rPr lang="en-US" sz="2400" dirty="0" smtClean="0">
                <a:ea typeface="Calibri" panose="020F0502020204030204" pitchFamily="34" charset="0"/>
                <a:cs typeface="Arial" panose="020B0604020202020204" pitchFamily="34" charset="0"/>
              </a:rPr>
              <a:t> c-ultrasound ( endometrial thickness ) if &gt;4 mm Do endometrial biopsy </a:t>
            </a:r>
            <a:endParaRPr lang="en-US" sz="1600" dirty="0" smtClean="0">
              <a:ea typeface="Calibri" panose="020F0502020204030204" pitchFamily="34" charset="0"/>
              <a:cs typeface="Arial" panose="020B0604020202020204" pitchFamily="34" charset="0"/>
            </a:endParaRPr>
          </a:p>
          <a:p>
            <a:pPr algn="just">
              <a:lnSpc>
                <a:spcPct val="115000"/>
              </a:lnSpc>
              <a:spcAft>
                <a:spcPts val="1000"/>
              </a:spcAft>
            </a:pPr>
            <a:r>
              <a:rPr lang="en-US" sz="2400" dirty="0" smtClean="0">
                <a:ea typeface="Calibri" panose="020F0502020204030204" pitchFamily="34" charset="0"/>
                <a:cs typeface="Arial" panose="020B0604020202020204" pitchFamily="34" charset="0"/>
              </a:rPr>
              <a:t> </a:t>
            </a:r>
            <a:endParaRPr lang="en-US" sz="1600" dirty="0" smtClean="0">
              <a:ea typeface="Calibri" panose="020F0502020204030204" pitchFamily="34" charset="0"/>
              <a:cs typeface="Arial" panose="020B0604020202020204" pitchFamily="34" charset="0"/>
            </a:endParaRPr>
          </a:p>
          <a:p>
            <a:pPr algn="just">
              <a:lnSpc>
                <a:spcPct val="115000"/>
              </a:lnSpc>
              <a:spcAft>
                <a:spcPts val="1000"/>
              </a:spcAft>
            </a:pPr>
            <a:r>
              <a:rPr lang="en-US" sz="2400" dirty="0" smtClean="0">
                <a:ea typeface="Calibri" panose="020F0502020204030204" pitchFamily="34" charset="0"/>
                <a:cs typeface="Arial" panose="020B0604020202020204" pitchFamily="34" charset="0"/>
              </a:rPr>
              <a:t> </a:t>
            </a:r>
            <a:endParaRPr lang="en-US" sz="1600" dirty="0" smtClean="0">
              <a:ea typeface="Calibri" panose="020F0502020204030204" pitchFamily="34" charset="0"/>
              <a:cs typeface="Arial" panose="020B0604020202020204" pitchFamily="34" charset="0"/>
            </a:endParaRPr>
          </a:p>
          <a:p>
            <a:pPr algn="ctr">
              <a:lnSpc>
                <a:spcPct val="115000"/>
              </a:lnSpc>
              <a:spcAft>
                <a:spcPts val="1000"/>
              </a:spcAft>
            </a:pPr>
            <a:r>
              <a:rPr lang="en-US" sz="2400" b="1" dirty="0" smtClean="0">
                <a:solidFill>
                  <a:schemeClr val="accent6">
                    <a:lumMod val="40000"/>
                    <a:lumOff val="60000"/>
                  </a:schemeClr>
                </a:solidFill>
                <a:ea typeface="Calibri" panose="020F0502020204030204" pitchFamily="34" charset="0"/>
                <a:cs typeface="Arial" panose="020B0604020202020204" pitchFamily="34" charset="0"/>
              </a:rPr>
              <a:t>2 scenarios which one need medical intervention ?</a:t>
            </a:r>
            <a:endParaRPr lang="en-US" sz="1600" b="1" dirty="0" smtClean="0">
              <a:solidFill>
                <a:schemeClr val="accent6">
                  <a:lumMod val="40000"/>
                  <a:lumOff val="60000"/>
                </a:schemeClr>
              </a:solidFill>
              <a:ea typeface="Calibri" panose="020F0502020204030204" pitchFamily="34" charset="0"/>
              <a:cs typeface="Arial" panose="020B0604020202020204" pitchFamily="34" charset="0"/>
            </a:endParaRPr>
          </a:p>
          <a:p>
            <a:pPr algn="ctr">
              <a:lnSpc>
                <a:spcPct val="115000"/>
              </a:lnSpc>
              <a:spcAft>
                <a:spcPts val="1000"/>
              </a:spcAft>
            </a:pPr>
            <a:r>
              <a:rPr lang="en-US" sz="2400" b="1" dirty="0" smtClean="0">
                <a:solidFill>
                  <a:schemeClr val="accent6">
                    <a:lumMod val="40000"/>
                    <a:lumOff val="60000"/>
                  </a:schemeClr>
                </a:solidFill>
                <a:ea typeface="Calibri" panose="020F0502020204030204" pitchFamily="34" charset="0"/>
                <a:cs typeface="Arial" panose="020B0604020202020204" pitchFamily="34" charset="0"/>
              </a:rPr>
              <a:t>25 years </a:t>
            </a:r>
            <a:r>
              <a:rPr lang="en-US" sz="2400" b="1" dirty="0" err="1" smtClean="0">
                <a:solidFill>
                  <a:schemeClr val="accent6">
                    <a:lumMod val="40000"/>
                    <a:lumOff val="60000"/>
                  </a:schemeClr>
                </a:solidFill>
                <a:ea typeface="Calibri" panose="020F0502020204030204" pitchFamily="34" charset="0"/>
                <a:cs typeface="Arial" panose="020B0604020202020204" pitchFamily="34" charset="0"/>
              </a:rPr>
              <a:t>pt</a:t>
            </a:r>
            <a:r>
              <a:rPr lang="en-US" sz="2400" b="1" dirty="0" smtClean="0">
                <a:solidFill>
                  <a:schemeClr val="accent6">
                    <a:lumMod val="40000"/>
                    <a:lumOff val="60000"/>
                  </a:schemeClr>
                </a:solidFill>
                <a:ea typeface="Calibri" panose="020F0502020204030204" pitchFamily="34" charset="0"/>
                <a:cs typeface="Arial" panose="020B0604020202020204" pitchFamily="34" charset="0"/>
              </a:rPr>
              <a:t> with ET=20 mm                               50 years </a:t>
            </a:r>
            <a:r>
              <a:rPr lang="en-US" sz="2400" b="1" dirty="0" err="1" smtClean="0">
                <a:solidFill>
                  <a:schemeClr val="accent6">
                    <a:lumMod val="40000"/>
                    <a:lumOff val="60000"/>
                  </a:schemeClr>
                </a:solidFill>
                <a:ea typeface="Calibri" panose="020F0502020204030204" pitchFamily="34" charset="0"/>
                <a:cs typeface="Arial" panose="020B0604020202020204" pitchFamily="34" charset="0"/>
              </a:rPr>
              <a:t>pt</a:t>
            </a:r>
            <a:r>
              <a:rPr lang="en-US" sz="2400" b="1" dirty="0" smtClean="0">
                <a:solidFill>
                  <a:schemeClr val="accent6">
                    <a:lumMod val="40000"/>
                    <a:lumOff val="60000"/>
                  </a:schemeClr>
                </a:solidFill>
                <a:ea typeface="Calibri" panose="020F0502020204030204" pitchFamily="34" charset="0"/>
                <a:cs typeface="Arial" panose="020B0604020202020204" pitchFamily="34" charset="0"/>
              </a:rPr>
              <a:t> with ET=5 mm   </a:t>
            </a:r>
            <a:endParaRPr lang="en-US" sz="1600" b="1" dirty="0" smtClean="0">
              <a:solidFill>
                <a:schemeClr val="accent6">
                  <a:lumMod val="40000"/>
                  <a:lumOff val="60000"/>
                </a:schemeClr>
              </a:solidFill>
              <a:ea typeface="Calibri" panose="020F0502020204030204" pitchFamily="34" charset="0"/>
              <a:cs typeface="Arial" panose="020B0604020202020204" pitchFamily="34" charset="0"/>
            </a:endParaRPr>
          </a:p>
          <a:p>
            <a:pPr algn="ctr">
              <a:lnSpc>
                <a:spcPct val="115000"/>
              </a:lnSpc>
              <a:spcAft>
                <a:spcPts val="1000"/>
              </a:spcAft>
            </a:pPr>
            <a:r>
              <a:rPr lang="en-US" sz="2400" b="1" dirty="0" smtClean="0">
                <a:solidFill>
                  <a:schemeClr val="accent6">
                    <a:lumMod val="40000"/>
                    <a:lumOff val="60000"/>
                  </a:schemeClr>
                </a:solidFill>
                <a:ea typeface="Calibri" panose="020F0502020204030204" pitchFamily="34" charset="0"/>
                <a:cs typeface="Arial" panose="020B0604020202020204" pitchFamily="34" charset="0"/>
              </a:rPr>
              <a:t>And before </a:t>
            </a:r>
            <a:r>
              <a:rPr lang="en-US" sz="2400" b="1" dirty="0" err="1" smtClean="0">
                <a:solidFill>
                  <a:schemeClr val="accent6">
                    <a:lumMod val="40000"/>
                    <a:lumOff val="60000"/>
                  </a:schemeClr>
                </a:solidFill>
                <a:ea typeface="Calibri" panose="020F0502020204030204" pitchFamily="34" charset="0"/>
                <a:cs typeface="Arial" panose="020B0604020202020204" pitchFamily="34" charset="0"/>
              </a:rPr>
              <a:t>mense</a:t>
            </a:r>
            <a:r>
              <a:rPr lang="en-US" sz="2400" b="1" dirty="0" smtClean="0">
                <a:solidFill>
                  <a:schemeClr val="accent6">
                    <a:lumMod val="40000"/>
                    <a:lumOff val="60000"/>
                  </a:schemeClr>
                </a:solidFill>
                <a:ea typeface="Calibri" panose="020F0502020204030204" pitchFamily="34" charset="0"/>
                <a:cs typeface="Arial" panose="020B0604020202020204" pitchFamily="34" charset="0"/>
              </a:rPr>
              <a:t> 7 days                                      postmenopausal </a:t>
            </a:r>
            <a:endParaRPr lang="en-US" sz="1600" b="1" dirty="0" smtClean="0">
              <a:solidFill>
                <a:schemeClr val="accent6">
                  <a:lumMod val="40000"/>
                  <a:lumOff val="60000"/>
                </a:schemeClr>
              </a:solidFill>
              <a:ea typeface="Calibri" panose="020F0502020204030204" pitchFamily="34" charset="0"/>
              <a:cs typeface="Arial" panose="020B0604020202020204" pitchFamily="34" charset="0"/>
            </a:endParaRPr>
          </a:p>
          <a:p>
            <a:pPr algn="just">
              <a:lnSpc>
                <a:spcPct val="115000"/>
              </a:lnSpc>
              <a:spcAft>
                <a:spcPts val="1000"/>
              </a:spcAft>
            </a:pPr>
            <a:r>
              <a:rPr lang="en-US" sz="2400" dirty="0" smtClean="0">
                <a:ea typeface="Calibri" panose="020F0502020204030204" pitchFamily="34" charset="0"/>
                <a:cs typeface="Arial" panose="020B0604020202020204" pitchFamily="34" charset="0"/>
              </a:rPr>
              <a:t>The second patient because the first one is before </a:t>
            </a:r>
            <a:r>
              <a:rPr lang="en-US" sz="2400" dirty="0" err="1" smtClean="0">
                <a:ea typeface="Calibri" panose="020F0502020204030204" pitchFamily="34" charset="0"/>
                <a:cs typeface="Arial" panose="020B0604020202020204" pitchFamily="34" charset="0"/>
              </a:rPr>
              <a:t>mense</a:t>
            </a:r>
            <a:r>
              <a:rPr lang="en-US" sz="2400" dirty="0" smtClean="0">
                <a:ea typeface="Calibri" panose="020F0502020204030204" pitchFamily="34" charset="0"/>
                <a:cs typeface="Arial" panose="020B0604020202020204" pitchFamily="34" charset="0"/>
              </a:rPr>
              <a:t> so it’s normal to have increase endometrial thickness (must know which day of the cycle) so we usually do ultrasound in the second day of cycle (most accurate to measure ET) </a:t>
            </a:r>
            <a:endParaRPr lang="en-US" sz="1600" dirty="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539052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1000"/>
                                        <p:tgtEl>
                                          <p:spTgt spid="2">
                                            <p:txEl>
                                              <p:pRg st="2" end="2"/>
                                            </p:txEl>
                                          </p:spTgt>
                                        </p:tgtEl>
                                      </p:cBhvr>
                                    </p:animEffect>
                                    <p:anim calcmode="lin" valueType="num">
                                      <p:cBhvr>
                                        <p:cTn id="13"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1000"/>
                                        <p:tgtEl>
                                          <p:spTgt spid="2">
                                            <p:txEl>
                                              <p:pRg st="3" end="3"/>
                                            </p:txEl>
                                          </p:spTgt>
                                        </p:tgtEl>
                                      </p:cBhvr>
                                    </p:animEffect>
                                    <p:anim calcmode="lin" valueType="num">
                                      <p:cBhvr>
                                        <p:cTn id="18"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1000"/>
                                        <p:tgtEl>
                                          <p:spTgt spid="2">
                                            <p:txEl>
                                              <p:pRg st="4" end="4"/>
                                            </p:txEl>
                                          </p:spTgt>
                                        </p:tgtEl>
                                      </p:cBhvr>
                                    </p:animEffect>
                                    <p:anim calcmode="lin" valueType="num">
                                      <p:cBhvr>
                                        <p:cTn id="23"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
                                            <p:txEl>
                                              <p:pRg st="9" end="9"/>
                                            </p:txEl>
                                          </p:spTgt>
                                        </p:tgtEl>
                                        <p:attrNameLst>
                                          <p:attrName>style.visibility</p:attrName>
                                        </p:attrNameLst>
                                      </p:cBhvr>
                                      <p:to>
                                        <p:strVal val="visible"/>
                                      </p:to>
                                    </p:set>
                                    <p:animEffect transition="in" filter="fade">
                                      <p:cBhvr>
                                        <p:cTn id="29" dur="1000"/>
                                        <p:tgtEl>
                                          <p:spTgt spid="2">
                                            <p:txEl>
                                              <p:pRg st="9" end="9"/>
                                            </p:txEl>
                                          </p:spTgt>
                                        </p:tgtEl>
                                      </p:cBhvr>
                                    </p:animEffect>
                                    <p:anim calcmode="lin" valueType="num">
                                      <p:cBhvr>
                                        <p:cTn id="30"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31"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9093" y="373488"/>
            <a:ext cx="11539470" cy="6056017"/>
          </a:xfrm>
          <a:prstGeom prst="rect">
            <a:avLst/>
          </a:prstGeom>
        </p:spPr>
        <p:txBody>
          <a:bodyPr wrap="square">
            <a:spAutoFit/>
          </a:bodyPr>
          <a:lstStyle/>
          <a:p>
            <a:pPr algn="ctr">
              <a:lnSpc>
                <a:spcPct val="115000"/>
              </a:lnSpc>
            </a:pPr>
            <a:r>
              <a:rPr lang="en-US" sz="2800" b="1" dirty="0" smtClean="0">
                <a:solidFill>
                  <a:schemeClr val="accent6">
                    <a:lumMod val="40000"/>
                    <a:lumOff val="60000"/>
                  </a:schemeClr>
                </a:solidFill>
                <a:ea typeface="Calibri" panose="020F0502020204030204" pitchFamily="34" charset="0"/>
                <a:cs typeface="Arial" panose="020B0604020202020204" pitchFamily="34" charset="0"/>
              </a:rPr>
              <a:t>5.How to do biopsy ? </a:t>
            </a:r>
            <a:endParaRPr lang="en-US" b="1" dirty="0" smtClean="0">
              <a:solidFill>
                <a:schemeClr val="accent6">
                  <a:lumMod val="40000"/>
                  <a:lumOff val="60000"/>
                </a:schemeClr>
              </a:solidFill>
              <a:ea typeface="Calibri" panose="020F0502020204030204" pitchFamily="34" charset="0"/>
              <a:cs typeface="Arial" panose="020B0604020202020204" pitchFamily="34" charset="0"/>
            </a:endParaRPr>
          </a:p>
          <a:p>
            <a:pPr marL="342900" indent="-342900" algn="just">
              <a:lnSpc>
                <a:spcPct val="115000"/>
              </a:lnSpc>
              <a:spcAft>
                <a:spcPts val="1000"/>
              </a:spcAft>
              <a:buFont typeface="+mj-lt"/>
              <a:buAutoNum type="alphaLcPeriod"/>
            </a:pPr>
            <a:r>
              <a:rPr lang="en-US" sz="2400" dirty="0" smtClean="0">
                <a:ea typeface="Calibri" panose="020F0502020204030204" pitchFamily="34" charset="0"/>
                <a:cs typeface="Arial" panose="020B0604020202020204" pitchFamily="34" charset="0"/>
              </a:rPr>
              <a:t>Hysteroscopy + biopsy                 </a:t>
            </a:r>
          </a:p>
          <a:p>
            <a:pPr marL="342900" indent="-342900" algn="just">
              <a:lnSpc>
                <a:spcPct val="115000"/>
              </a:lnSpc>
              <a:spcAft>
                <a:spcPts val="1000"/>
              </a:spcAft>
              <a:buFont typeface="+mj-lt"/>
              <a:buAutoNum type="alphaLcPeriod"/>
            </a:pPr>
            <a:r>
              <a:rPr lang="en-US" sz="2400" dirty="0" smtClean="0">
                <a:ea typeface="Calibri" panose="020F0502020204030204" pitchFamily="34" charset="0"/>
                <a:cs typeface="Arial" panose="020B0604020202020204" pitchFamily="34" charset="0"/>
              </a:rPr>
              <a:t> b- D and C  </a:t>
            </a:r>
            <a:endParaRPr lang="en-US" sz="1600" dirty="0">
              <a:ea typeface="Calibri" panose="020F0502020204030204" pitchFamily="34" charset="0"/>
              <a:cs typeface="Arial" panose="020B0604020202020204" pitchFamily="34" charset="0"/>
            </a:endParaRPr>
          </a:p>
          <a:p>
            <a:pPr marL="342900" indent="-342900" algn="just">
              <a:lnSpc>
                <a:spcPct val="115000"/>
              </a:lnSpc>
              <a:spcAft>
                <a:spcPts val="1000"/>
              </a:spcAft>
              <a:buFont typeface="+mj-lt"/>
              <a:buAutoNum type="alphaLcPeriod"/>
            </a:pPr>
            <a:r>
              <a:rPr lang="en-US" sz="2400" dirty="0" smtClean="0">
                <a:ea typeface="Calibri" panose="020F0502020204030204" pitchFamily="34" charset="0"/>
                <a:cs typeface="Arial" panose="020B0604020202020204" pitchFamily="34" charset="0"/>
              </a:rPr>
              <a:t>c-But if patient is not fit to anesthesia &gt;&gt; </a:t>
            </a:r>
            <a:r>
              <a:rPr lang="en-US" sz="2400" dirty="0" err="1" smtClean="0">
                <a:ea typeface="Calibri" panose="020F0502020204030204" pitchFamily="34" charset="0"/>
                <a:cs typeface="Arial" panose="020B0604020202020204" pitchFamily="34" charset="0"/>
              </a:rPr>
              <a:t>piplle</a:t>
            </a:r>
            <a:r>
              <a:rPr lang="en-US" sz="2400" dirty="0" smtClean="0">
                <a:ea typeface="Calibri" panose="020F0502020204030204" pitchFamily="34" charset="0"/>
                <a:cs typeface="Arial" panose="020B0604020202020204" pitchFamily="34" charset="0"/>
              </a:rPr>
              <a:t> biopsy ( done usually in the clinic &gt;&gt; dilation (0.5 cm) and take biopsy while </a:t>
            </a:r>
            <a:r>
              <a:rPr lang="en-US" sz="2400" dirty="0" err="1" smtClean="0">
                <a:ea typeface="Calibri" panose="020F0502020204030204" pitchFamily="34" charset="0"/>
                <a:cs typeface="Arial" panose="020B0604020202020204" pitchFamily="34" charset="0"/>
              </a:rPr>
              <a:t>pt</a:t>
            </a:r>
            <a:r>
              <a:rPr lang="en-US" sz="2400" dirty="0" smtClean="0">
                <a:ea typeface="Calibri" panose="020F0502020204030204" pitchFamily="34" charset="0"/>
                <a:cs typeface="Arial" panose="020B0604020202020204" pitchFamily="34" charset="0"/>
              </a:rPr>
              <a:t> is awake ) </a:t>
            </a:r>
          </a:p>
          <a:p>
            <a:pPr algn="just">
              <a:lnSpc>
                <a:spcPct val="115000"/>
              </a:lnSpc>
              <a:spcAft>
                <a:spcPts val="1000"/>
              </a:spcAft>
            </a:pPr>
            <a:endParaRPr lang="en-US" sz="1600" dirty="0" smtClean="0">
              <a:ea typeface="Calibri" panose="020F0502020204030204" pitchFamily="34" charset="0"/>
              <a:cs typeface="Arial" panose="020B0604020202020204" pitchFamily="34" charset="0"/>
            </a:endParaRPr>
          </a:p>
          <a:p>
            <a:pPr algn="ctr">
              <a:lnSpc>
                <a:spcPct val="115000"/>
              </a:lnSpc>
            </a:pPr>
            <a:r>
              <a:rPr lang="en-US" sz="2800" b="1" dirty="0" smtClean="0">
                <a:solidFill>
                  <a:schemeClr val="accent6">
                    <a:lumMod val="40000"/>
                    <a:lumOff val="60000"/>
                  </a:schemeClr>
                </a:solidFill>
                <a:ea typeface="Calibri" panose="020F0502020204030204" pitchFamily="34" charset="0"/>
                <a:cs typeface="Arial" panose="020B0604020202020204" pitchFamily="34" charset="0"/>
              </a:rPr>
              <a:t>6.Possible Reports of histopathology ?</a:t>
            </a:r>
          </a:p>
          <a:p>
            <a:pPr algn="just">
              <a:lnSpc>
                <a:spcPct val="115000"/>
              </a:lnSpc>
            </a:pPr>
            <a:r>
              <a:rPr lang="en-US" sz="2800" b="1" dirty="0" smtClean="0">
                <a:ea typeface="Calibri" panose="020F0502020204030204" pitchFamily="34" charset="0"/>
                <a:cs typeface="Arial" panose="020B0604020202020204" pitchFamily="34" charset="0"/>
              </a:rPr>
              <a:t>a-no cells         </a:t>
            </a:r>
            <a:endParaRPr lang="en-US" b="1" dirty="0">
              <a:ea typeface="Calibri" panose="020F0502020204030204" pitchFamily="34" charset="0"/>
              <a:cs typeface="Arial" panose="020B0604020202020204" pitchFamily="34" charset="0"/>
            </a:endParaRPr>
          </a:p>
          <a:p>
            <a:pPr algn="just">
              <a:lnSpc>
                <a:spcPct val="115000"/>
              </a:lnSpc>
            </a:pPr>
            <a:r>
              <a:rPr lang="en-US" sz="2800" b="1" dirty="0" smtClean="0">
                <a:ea typeface="Calibri" panose="020F0502020204030204" pitchFamily="34" charset="0"/>
                <a:cs typeface="Arial" panose="020B0604020202020204" pitchFamily="34" charset="0"/>
              </a:rPr>
              <a:t>B-</a:t>
            </a:r>
            <a:r>
              <a:rPr lang="en-US" sz="2800" dirty="0" smtClean="0">
                <a:ea typeface="Calibri" panose="020F0502020204030204" pitchFamily="34" charset="0"/>
                <a:cs typeface="Arial" panose="020B0604020202020204" pitchFamily="34" charset="0"/>
              </a:rPr>
              <a:t>Hyperplasia without </a:t>
            </a:r>
            <a:r>
              <a:rPr lang="en-US" sz="2800" dirty="0" err="1" smtClean="0">
                <a:ea typeface="Calibri" panose="020F0502020204030204" pitchFamily="34" charset="0"/>
                <a:cs typeface="Arial" panose="020B0604020202020204" pitchFamily="34" charset="0"/>
              </a:rPr>
              <a:t>atypia</a:t>
            </a:r>
            <a:r>
              <a:rPr lang="en-US" sz="2800" dirty="0" smtClean="0">
                <a:ea typeface="Calibri" panose="020F0502020204030204" pitchFamily="34" charset="0"/>
                <a:cs typeface="Arial" panose="020B0604020202020204" pitchFamily="34" charset="0"/>
              </a:rPr>
              <a:t> ( risk for malignancy = 1%) </a:t>
            </a:r>
            <a:endParaRPr lang="en-US" dirty="0" smtClean="0">
              <a:ea typeface="Calibri" panose="020F0502020204030204" pitchFamily="34" charset="0"/>
              <a:cs typeface="Arial" panose="020B0604020202020204" pitchFamily="34" charset="0"/>
            </a:endParaRPr>
          </a:p>
          <a:p>
            <a:pPr algn="just">
              <a:lnSpc>
                <a:spcPct val="115000"/>
              </a:lnSpc>
            </a:pPr>
            <a:r>
              <a:rPr lang="en-US" sz="2800" dirty="0" smtClean="0">
                <a:ea typeface="Calibri" panose="020F0502020204030204" pitchFamily="34" charset="0"/>
                <a:cs typeface="Arial" panose="020B0604020202020204" pitchFamily="34" charset="0"/>
              </a:rPr>
              <a:t>C-</a:t>
            </a:r>
            <a:r>
              <a:rPr lang="en-US" sz="2800" dirty="0" err="1" smtClean="0">
                <a:ea typeface="Calibri" panose="020F0502020204030204" pitchFamily="34" charset="0"/>
                <a:cs typeface="Arial" panose="020B0604020202020204" pitchFamily="34" charset="0"/>
              </a:rPr>
              <a:t>Hyperplasis</a:t>
            </a:r>
            <a:r>
              <a:rPr lang="en-US" sz="2800" dirty="0" smtClean="0">
                <a:ea typeface="Calibri" panose="020F0502020204030204" pitchFamily="34" charset="0"/>
                <a:cs typeface="Arial" panose="020B0604020202020204" pitchFamily="34" charset="0"/>
              </a:rPr>
              <a:t> with </a:t>
            </a:r>
            <a:r>
              <a:rPr lang="en-US" sz="2800" dirty="0" err="1" smtClean="0">
                <a:ea typeface="Calibri" panose="020F0502020204030204" pitchFamily="34" charset="0"/>
                <a:cs typeface="Arial" panose="020B0604020202020204" pitchFamily="34" charset="0"/>
              </a:rPr>
              <a:t>atypia</a:t>
            </a:r>
            <a:r>
              <a:rPr lang="en-US" sz="2800" dirty="0" smtClean="0">
                <a:ea typeface="Calibri" panose="020F0502020204030204" pitchFamily="34" charset="0"/>
                <a:cs typeface="Arial" panose="020B0604020202020204" pitchFamily="34" charset="0"/>
              </a:rPr>
              <a:t> ( 3%) </a:t>
            </a:r>
            <a:endParaRPr lang="en-US" dirty="0">
              <a:ea typeface="Calibri" panose="020F0502020204030204" pitchFamily="34" charset="0"/>
              <a:cs typeface="Arial" panose="020B0604020202020204" pitchFamily="34" charset="0"/>
            </a:endParaRPr>
          </a:p>
          <a:p>
            <a:pPr algn="just">
              <a:lnSpc>
                <a:spcPct val="115000"/>
              </a:lnSpc>
            </a:pPr>
            <a:r>
              <a:rPr lang="en-US" sz="2800" dirty="0" smtClean="0">
                <a:ea typeface="Calibri" panose="020F0502020204030204" pitchFamily="34" charset="0"/>
                <a:cs typeface="Arial" panose="020B0604020202020204" pitchFamily="34" charset="0"/>
              </a:rPr>
              <a:t>D-Complex without </a:t>
            </a:r>
            <a:r>
              <a:rPr lang="en-US" sz="2800" dirty="0" err="1" smtClean="0">
                <a:ea typeface="Calibri" panose="020F0502020204030204" pitchFamily="34" charset="0"/>
                <a:cs typeface="Arial" panose="020B0604020202020204" pitchFamily="34" charset="0"/>
              </a:rPr>
              <a:t>atypia</a:t>
            </a:r>
            <a:r>
              <a:rPr lang="en-US" sz="2800" dirty="0" smtClean="0">
                <a:ea typeface="Calibri" panose="020F0502020204030204" pitchFamily="34" charset="0"/>
                <a:cs typeface="Arial" panose="020B0604020202020204" pitchFamily="34" charset="0"/>
              </a:rPr>
              <a:t> (5%) </a:t>
            </a:r>
            <a:endParaRPr lang="en-US" dirty="0" smtClean="0">
              <a:ea typeface="Calibri" panose="020F0502020204030204" pitchFamily="34" charset="0"/>
              <a:cs typeface="Arial" panose="020B0604020202020204" pitchFamily="34" charset="0"/>
            </a:endParaRPr>
          </a:p>
          <a:p>
            <a:pPr algn="just">
              <a:lnSpc>
                <a:spcPct val="115000"/>
              </a:lnSpc>
              <a:spcAft>
                <a:spcPts val="1000"/>
              </a:spcAft>
            </a:pPr>
            <a:r>
              <a:rPr lang="en-US" sz="2800" dirty="0" smtClean="0">
                <a:ea typeface="Calibri" panose="020F0502020204030204" pitchFamily="34" charset="0"/>
                <a:cs typeface="Arial" panose="020B0604020202020204" pitchFamily="34" charset="0"/>
              </a:rPr>
              <a:t>E-Complex with </a:t>
            </a:r>
            <a:r>
              <a:rPr lang="en-US" sz="2800" dirty="0" err="1" smtClean="0">
                <a:ea typeface="Calibri" panose="020F0502020204030204" pitchFamily="34" charset="0"/>
                <a:cs typeface="Arial" panose="020B0604020202020204" pitchFamily="34" charset="0"/>
              </a:rPr>
              <a:t>atypia</a:t>
            </a:r>
            <a:r>
              <a:rPr lang="en-US" sz="2800" dirty="0" smtClean="0">
                <a:ea typeface="Calibri" panose="020F0502020204030204" pitchFamily="34" charset="0"/>
                <a:cs typeface="Arial" panose="020B0604020202020204" pitchFamily="34" charset="0"/>
              </a:rPr>
              <a:t> (25%) </a:t>
            </a:r>
            <a:endParaRPr lang="en-US" dirty="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026919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1000"/>
                                        <p:tgtEl>
                                          <p:spTgt spid="2">
                                            <p:txEl>
                                              <p:pRg st="2" end="2"/>
                                            </p:txEl>
                                          </p:spTgt>
                                        </p:tgtEl>
                                      </p:cBhvr>
                                    </p:animEffect>
                                    <p:anim calcmode="lin" valueType="num">
                                      <p:cBhvr>
                                        <p:cTn id="13"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1000"/>
                                        <p:tgtEl>
                                          <p:spTgt spid="2">
                                            <p:txEl>
                                              <p:pRg st="3" end="3"/>
                                            </p:txEl>
                                          </p:spTgt>
                                        </p:tgtEl>
                                      </p:cBhvr>
                                    </p:animEffect>
                                    <p:anim calcmode="lin" valueType="num">
                                      <p:cBhvr>
                                        <p:cTn id="18"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xEl>
                                              <p:pRg st="6" end="6"/>
                                            </p:txEl>
                                          </p:spTgt>
                                        </p:tgtEl>
                                        <p:attrNameLst>
                                          <p:attrName>style.visibility</p:attrName>
                                        </p:attrNameLst>
                                      </p:cBhvr>
                                      <p:to>
                                        <p:strVal val="visible"/>
                                      </p:to>
                                    </p:set>
                                    <p:animEffect transition="in" filter="fade">
                                      <p:cBhvr>
                                        <p:cTn id="24" dur="1000"/>
                                        <p:tgtEl>
                                          <p:spTgt spid="2">
                                            <p:txEl>
                                              <p:pRg st="6" end="6"/>
                                            </p:txEl>
                                          </p:spTgt>
                                        </p:tgtEl>
                                      </p:cBhvr>
                                    </p:animEffect>
                                    <p:anim calcmode="lin" valueType="num">
                                      <p:cBhvr>
                                        <p:cTn id="25"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6" end="6"/>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animEffect transition="in" filter="fade">
                                      <p:cBhvr>
                                        <p:cTn id="29" dur="1000"/>
                                        <p:tgtEl>
                                          <p:spTgt spid="2">
                                            <p:txEl>
                                              <p:pRg st="7" end="7"/>
                                            </p:txEl>
                                          </p:spTgt>
                                        </p:tgtEl>
                                      </p:cBhvr>
                                    </p:animEffect>
                                    <p:anim calcmode="lin" valueType="num">
                                      <p:cBhvr>
                                        <p:cTn id="30"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31" dur="1000" fill="hold"/>
                                        <p:tgtEl>
                                          <p:spTgt spid="2">
                                            <p:txEl>
                                              <p:pRg st="7" end="7"/>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
                                            <p:txEl>
                                              <p:pRg st="8" end="8"/>
                                            </p:txEl>
                                          </p:spTgt>
                                        </p:tgtEl>
                                        <p:attrNameLst>
                                          <p:attrName>style.visibility</p:attrName>
                                        </p:attrNameLst>
                                      </p:cBhvr>
                                      <p:to>
                                        <p:strVal val="visible"/>
                                      </p:to>
                                    </p:set>
                                    <p:animEffect transition="in" filter="fade">
                                      <p:cBhvr>
                                        <p:cTn id="34" dur="1000"/>
                                        <p:tgtEl>
                                          <p:spTgt spid="2">
                                            <p:txEl>
                                              <p:pRg st="8" end="8"/>
                                            </p:txEl>
                                          </p:spTgt>
                                        </p:tgtEl>
                                      </p:cBhvr>
                                    </p:animEffect>
                                    <p:anim calcmode="lin" valueType="num">
                                      <p:cBhvr>
                                        <p:cTn id="35"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36" dur="1000" fill="hold"/>
                                        <p:tgtEl>
                                          <p:spTgt spid="2">
                                            <p:txEl>
                                              <p:pRg st="8" end="8"/>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
                                            <p:txEl>
                                              <p:pRg st="9" end="9"/>
                                            </p:txEl>
                                          </p:spTgt>
                                        </p:tgtEl>
                                        <p:attrNameLst>
                                          <p:attrName>style.visibility</p:attrName>
                                        </p:attrNameLst>
                                      </p:cBhvr>
                                      <p:to>
                                        <p:strVal val="visible"/>
                                      </p:to>
                                    </p:set>
                                    <p:animEffect transition="in" filter="fade">
                                      <p:cBhvr>
                                        <p:cTn id="39" dur="1000"/>
                                        <p:tgtEl>
                                          <p:spTgt spid="2">
                                            <p:txEl>
                                              <p:pRg st="9" end="9"/>
                                            </p:txEl>
                                          </p:spTgt>
                                        </p:tgtEl>
                                      </p:cBhvr>
                                    </p:animEffect>
                                    <p:anim calcmode="lin" valueType="num">
                                      <p:cBhvr>
                                        <p:cTn id="40"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41" dur="1000" fill="hold"/>
                                        <p:tgtEl>
                                          <p:spTgt spid="2">
                                            <p:txEl>
                                              <p:pRg st="9" end="9"/>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
                                            <p:txEl>
                                              <p:pRg st="10" end="10"/>
                                            </p:txEl>
                                          </p:spTgt>
                                        </p:tgtEl>
                                        <p:attrNameLst>
                                          <p:attrName>style.visibility</p:attrName>
                                        </p:attrNameLst>
                                      </p:cBhvr>
                                      <p:to>
                                        <p:strVal val="visible"/>
                                      </p:to>
                                    </p:set>
                                    <p:animEffect transition="in" filter="fade">
                                      <p:cBhvr>
                                        <p:cTn id="44" dur="1000"/>
                                        <p:tgtEl>
                                          <p:spTgt spid="2">
                                            <p:txEl>
                                              <p:pRg st="10" end="10"/>
                                            </p:txEl>
                                          </p:spTgt>
                                        </p:tgtEl>
                                      </p:cBhvr>
                                    </p:animEffect>
                                    <p:anim calcmode="lin" valueType="num">
                                      <p:cBhvr>
                                        <p:cTn id="45"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46" dur="1000" fill="hold"/>
                                        <p:tgtEl>
                                          <p:spTgt spid="2">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accent1">
                    <a:lumMod val="60000"/>
                    <a:lumOff val="40000"/>
                  </a:schemeClr>
                </a:solidFill>
              </a:rPr>
              <a:t>Why need follow up for these </a:t>
            </a:r>
            <a:r>
              <a:rPr lang="en-US" dirty="0" err="1" smtClean="0">
                <a:solidFill>
                  <a:schemeClr val="accent1">
                    <a:lumMod val="60000"/>
                    <a:lumOff val="40000"/>
                  </a:schemeClr>
                </a:solidFill>
              </a:rPr>
              <a:t>patiets</a:t>
            </a:r>
            <a:r>
              <a:rPr lang="en-US" dirty="0" smtClean="0">
                <a:solidFill>
                  <a:schemeClr val="accent1">
                    <a:lumMod val="60000"/>
                    <a:lumOff val="40000"/>
                  </a:schemeClr>
                </a:solidFill>
              </a:rPr>
              <a:t> ?</a:t>
            </a:r>
            <a:br>
              <a:rPr lang="en-US" dirty="0" smtClean="0">
                <a:solidFill>
                  <a:schemeClr val="accent1">
                    <a:lumMod val="60000"/>
                    <a:lumOff val="40000"/>
                  </a:schemeClr>
                </a:solidFill>
              </a:rPr>
            </a:br>
            <a:r>
              <a:rPr lang="en-US" dirty="0" smtClean="0">
                <a:solidFill>
                  <a:schemeClr val="accent1">
                    <a:lumMod val="60000"/>
                    <a:lumOff val="40000"/>
                  </a:schemeClr>
                </a:solidFill>
              </a:rPr>
              <a:t>And how you follow up ?</a:t>
            </a:r>
            <a:endParaRPr lang="en-US" dirty="0">
              <a:solidFill>
                <a:schemeClr val="accent1">
                  <a:lumMod val="60000"/>
                  <a:lumOff val="40000"/>
                </a:schemeClr>
              </a:solidFill>
            </a:endParaRPr>
          </a:p>
        </p:txBody>
      </p:sp>
      <p:sp>
        <p:nvSpPr>
          <p:cNvPr id="3" name="Content Placeholder 2"/>
          <p:cNvSpPr>
            <a:spLocks noGrp="1"/>
          </p:cNvSpPr>
          <p:nvPr>
            <p:ph idx="1"/>
          </p:nvPr>
        </p:nvSpPr>
        <p:spPr/>
        <p:txBody>
          <a:bodyPr/>
          <a:lstStyle/>
          <a:p>
            <a:r>
              <a:rPr lang="en-US" dirty="0" smtClean="0"/>
              <a:t>Because after a complete mole 15-17% of women develop GTN</a:t>
            </a:r>
          </a:p>
          <a:p>
            <a:r>
              <a:rPr lang="en-US" dirty="0" smtClean="0"/>
              <a:t>And after a partial mole 3.5-4.5% of women develop GTN </a:t>
            </a:r>
          </a:p>
          <a:p>
            <a:pPr marL="0" indent="0">
              <a:buNone/>
            </a:pPr>
            <a:endParaRPr lang="en-US" dirty="0"/>
          </a:p>
          <a:p>
            <a:r>
              <a:rPr lang="en-US" dirty="0" smtClean="0"/>
              <a:t>The follow up is by monitoring B-HCG</a:t>
            </a:r>
          </a:p>
          <a:p>
            <a:pPr marL="0" indent="0">
              <a:buNone/>
            </a:pPr>
            <a:r>
              <a:rPr lang="en-US" dirty="0" smtClean="0"/>
              <a:t>Measure it the 1</a:t>
            </a:r>
            <a:r>
              <a:rPr lang="en-US" baseline="30000" dirty="0" smtClean="0"/>
              <a:t>st</a:t>
            </a:r>
            <a:r>
              <a:rPr lang="en-US" dirty="0" smtClean="0"/>
              <a:t> day after the removal , 7</a:t>
            </a:r>
            <a:r>
              <a:rPr lang="en-US" baseline="30000" dirty="0" smtClean="0"/>
              <a:t>th</a:t>
            </a:r>
            <a:r>
              <a:rPr lang="en-US" dirty="0" smtClean="0"/>
              <a:t> day , 14</a:t>
            </a:r>
            <a:r>
              <a:rPr lang="en-US" baseline="30000" dirty="0" smtClean="0"/>
              <a:t>th</a:t>
            </a:r>
            <a:r>
              <a:rPr lang="en-US" dirty="0" smtClean="0"/>
              <a:t> day , 21</a:t>
            </a:r>
            <a:r>
              <a:rPr lang="en-US" baseline="30000" dirty="0" smtClean="0"/>
              <a:t>st</a:t>
            </a:r>
            <a:r>
              <a:rPr lang="en-US" dirty="0" smtClean="0"/>
              <a:t> day (weekly )</a:t>
            </a:r>
          </a:p>
          <a:p>
            <a:pPr marL="0" indent="0">
              <a:buNone/>
            </a:pPr>
            <a:r>
              <a:rPr lang="en-US" dirty="0" smtClean="0"/>
              <a:t>Between each reading more than 10% drop must be found </a:t>
            </a:r>
          </a:p>
          <a:p>
            <a:pPr marL="0" indent="0">
              <a:buNone/>
            </a:pPr>
            <a:r>
              <a:rPr lang="en-US" dirty="0" smtClean="0"/>
              <a:t>We keep monitoring it weekly tell it become undetectable then monthly for 6 months </a:t>
            </a:r>
          </a:p>
        </p:txBody>
      </p:sp>
    </p:spTree>
    <p:extLst>
      <p:ext uri="{BB962C8B-B14F-4D97-AF65-F5344CB8AC3E}">
        <p14:creationId xmlns:p14="http://schemas.microsoft.com/office/powerpoint/2010/main" val="75389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additive="base">
                                        <p:cTn id="2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additive="base">
                                        <p:cTn id="2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9245" y="309094"/>
            <a:ext cx="11526592" cy="5149102"/>
          </a:xfrm>
          <a:prstGeom prst="rect">
            <a:avLst/>
          </a:prstGeom>
        </p:spPr>
        <p:txBody>
          <a:bodyPr wrap="square">
            <a:spAutoFit/>
          </a:bodyPr>
          <a:lstStyle/>
          <a:p>
            <a:pPr algn="just">
              <a:lnSpc>
                <a:spcPct val="115000"/>
              </a:lnSpc>
              <a:spcAft>
                <a:spcPts val="1000"/>
              </a:spcAft>
            </a:pPr>
            <a:r>
              <a:rPr lang="en-US" sz="4000" b="1" dirty="0" smtClean="0">
                <a:solidFill>
                  <a:schemeClr val="accent6">
                    <a:lumMod val="40000"/>
                    <a:lumOff val="60000"/>
                  </a:schemeClr>
                </a:solidFill>
                <a:ea typeface="Calibri" panose="020F0502020204030204" pitchFamily="34" charset="0"/>
                <a:cs typeface="Arial" panose="020B0604020202020204" pitchFamily="34" charset="0"/>
              </a:rPr>
              <a:t>7.Treatment ?</a:t>
            </a:r>
          </a:p>
          <a:p>
            <a:pPr algn="just">
              <a:lnSpc>
                <a:spcPct val="115000"/>
              </a:lnSpc>
              <a:spcAft>
                <a:spcPts val="1000"/>
              </a:spcAft>
            </a:pPr>
            <a:endParaRPr lang="en-US" sz="4000" b="1" dirty="0" smtClean="0">
              <a:solidFill>
                <a:schemeClr val="accent6">
                  <a:lumMod val="40000"/>
                  <a:lumOff val="60000"/>
                </a:schemeClr>
              </a:solidFill>
              <a:ea typeface="Calibri" panose="020F0502020204030204" pitchFamily="34" charset="0"/>
              <a:cs typeface="Arial" panose="020B0604020202020204" pitchFamily="34" charset="0"/>
            </a:endParaRPr>
          </a:p>
          <a:p>
            <a:pPr algn="just">
              <a:lnSpc>
                <a:spcPct val="115000"/>
              </a:lnSpc>
              <a:spcAft>
                <a:spcPts val="1000"/>
              </a:spcAft>
            </a:pPr>
            <a:r>
              <a:rPr lang="en-US" sz="2800" dirty="0" smtClean="0">
                <a:ea typeface="Calibri" panose="020F0502020204030204" pitchFamily="34" charset="0"/>
                <a:cs typeface="Arial" panose="020B0604020202020204" pitchFamily="34" charset="0"/>
              </a:rPr>
              <a:t>a-if </a:t>
            </a:r>
            <a:r>
              <a:rPr lang="en-US" sz="2800" dirty="0" err="1" smtClean="0">
                <a:ea typeface="Calibri" panose="020F0502020204030204" pitchFamily="34" charset="0"/>
                <a:cs typeface="Arial" panose="020B0604020202020204" pitchFamily="34" charset="0"/>
              </a:rPr>
              <a:t>pt</a:t>
            </a:r>
            <a:r>
              <a:rPr lang="en-US" sz="2800" dirty="0" smtClean="0">
                <a:ea typeface="Calibri" panose="020F0502020204030204" pitchFamily="34" charset="0"/>
                <a:cs typeface="Arial" panose="020B0604020202020204" pitchFamily="34" charset="0"/>
              </a:rPr>
              <a:t> is stage 1 or not fit to surgery &gt;&gt; we can start with hormonal therapy ( </a:t>
            </a:r>
            <a:r>
              <a:rPr lang="en-US" sz="2800" dirty="0" err="1" smtClean="0">
                <a:ea typeface="Calibri" panose="020F0502020204030204" pitchFamily="34" charset="0"/>
                <a:cs typeface="Arial" panose="020B0604020202020204" pitchFamily="34" charset="0"/>
              </a:rPr>
              <a:t>mirena</a:t>
            </a:r>
            <a:r>
              <a:rPr lang="en-US" sz="2800" dirty="0" smtClean="0">
                <a:ea typeface="Calibri" panose="020F0502020204030204" pitchFamily="34" charset="0"/>
                <a:cs typeface="Arial" panose="020B0604020202020204" pitchFamily="34" charset="0"/>
              </a:rPr>
              <a:t> ) </a:t>
            </a:r>
            <a:endParaRPr lang="en-US" dirty="0" smtClean="0">
              <a:ea typeface="Calibri" panose="020F0502020204030204" pitchFamily="34" charset="0"/>
              <a:cs typeface="Arial" panose="020B0604020202020204" pitchFamily="34" charset="0"/>
            </a:endParaRPr>
          </a:p>
          <a:p>
            <a:pPr algn="just">
              <a:lnSpc>
                <a:spcPct val="115000"/>
              </a:lnSpc>
              <a:spcAft>
                <a:spcPts val="1000"/>
              </a:spcAft>
            </a:pPr>
            <a:r>
              <a:rPr lang="en-US" sz="3200" dirty="0" smtClean="0">
                <a:ea typeface="Calibri" panose="020F0502020204030204" pitchFamily="34" charset="0"/>
                <a:cs typeface="Arial" panose="020B0604020202020204" pitchFamily="34" charset="0"/>
              </a:rPr>
              <a:t>**The </a:t>
            </a:r>
            <a:r>
              <a:rPr lang="en-US" sz="3200" dirty="0">
                <a:ea typeface="Calibri" panose="020F0502020204030204" pitchFamily="34" charset="0"/>
                <a:cs typeface="Arial" panose="020B0604020202020204" pitchFamily="34" charset="0"/>
              </a:rPr>
              <a:t>mainstay of treatment for </a:t>
            </a:r>
            <a:r>
              <a:rPr lang="en-US" sz="3200" dirty="0" err="1">
                <a:ea typeface="Calibri" panose="020F0502020204030204" pitchFamily="34" charset="0"/>
                <a:cs typeface="Arial" panose="020B0604020202020204" pitchFamily="34" charset="0"/>
              </a:rPr>
              <a:t>endometrialcarcinoma</a:t>
            </a:r>
            <a:r>
              <a:rPr lang="en-US" sz="3200" dirty="0">
                <a:ea typeface="Calibri" panose="020F0502020204030204" pitchFamily="34" charset="0"/>
                <a:cs typeface="Arial" panose="020B0604020202020204" pitchFamily="34" charset="0"/>
              </a:rPr>
              <a:t> is an </a:t>
            </a:r>
            <a:r>
              <a:rPr lang="en-US" sz="3200" dirty="0" err="1">
                <a:ea typeface="Calibri" panose="020F0502020204030204" pitchFamily="34" charset="0"/>
                <a:cs typeface="Arial" panose="020B0604020202020204" pitchFamily="34" charset="0"/>
              </a:rPr>
              <a:t>extrafascial</a:t>
            </a:r>
            <a:r>
              <a:rPr lang="en-US" sz="3200" dirty="0">
                <a:ea typeface="Calibri" panose="020F0502020204030204" pitchFamily="34" charset="0"/>
                <a:cs typeface="Arial" panose="020B0604020202020204" pitchFamily="34" charset="0"/>
              </a:rPr>
              <a:t> total </a:t>
            </a:r>
            <a:r>
              <a:rPr lang="en-US" sz="3200" dirty="0" err="1">
                <a:ea typeface="Calibri" panose="020F0502020204030204" pitchFamily="34" charset="0"/>
                <a:cs typeface="Arial" panose="020B0604020202020204" pitchFamily="34" charset="0"/>
              </a:rPr>
              <a:t>abdominalhysterectomy</a:t>
            </a:r>
            <a:r>
              <a:rPr lang="en-US" sz="3200" dirty="0">
                <a:ea typeface="Calibri" panose="020F0502020204030204" pitchFamily="34" charset="0"/>
                <a:cs typeface="Arial" panose="020B0604020202020204" pitchFamily="34" charset="0"/>
              </a:rPr>
              <a:t> and bilateral </a:t>
            </a:r>
            <a:r>
              <a:rPr lang="en-US" sz="3200" dirty="0" err="1">
                <a:ea typeface="Calibri" panose="020F0502020204030204" pitchFamily="34" charset="0"/>
                <a:cs typeface="Arial" panose="020B0604020202020204" pitchFamily="34" charset="0"/>
              </a:rPr>
              <a:t>salpingo-oopherectomy,peritoneal</a:t>
            </a:r>
            <a:r>
              <a:rPr lang="en-US" sz="3200" dirty="0">
                <a:ea typeface="Calibri" panose="020F0502020204030204" pitchFamily="34" charset="0"/>
                <a:cs typeface="Arial" panose="020B0604020202020204" pitchFamily="34" charset="0"/>
              </a:rPr>
              <a:t> washing, and lymph node biopsy.(TAH+BSO+PW+?LNB )</a:t>
            </a:r>
            <a:endParaRPr lang="en-US" dirty="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68398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000"/>
                                        <p:tgtEl>
                                          <p:spTgt spid="2">
                                            <p:txEl>
                                              <p:pRg st="2" end="2"/>
                                            </p:txEl>
                                          </p:spTgt>
                                        </p:tgtEl>
                                      </p:cBhvr>
                                    </p:animEffect>
                                    <p:anim calcmode="lin" valueType="num">
                                      <p:cBhvr>
                                        <p:cTn id="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1000"/>
                                        <p:tgtEl>
                                          <p:spTgt spid="2">
                                            <p:txEl>
                                              <p:pRg st="3" end="3"/>
                                            </p:txEl>
                                          </p:spTgt>
                                        </p:tgtEl>
                                      </p:cBhvr>
                                    </p:animEffect>
                                    <p:anim calcmode="lin" valueType="num">
                                      <p:cBhvr>
                                        <p:cTn id="1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3792" y="386366"/>
            <a:ext cx="11127346" cy="3257302"/>
          </a:xfrm>
          <a:prstGeom prst="rect">
            <a:avLst/>
          </a:prstGeom>
        </p:spPr>
        <p:txBody>
          <a:bodyPr wrap="square">
            <a:spAutoFit/>
          </a:bodyPr>
          <a:lstStyle/>
          <a:p>
            <a:pPr algn="just">
              <a:lnSpc>
                <a:spcPct val="115000"/>
              </a:lnSpc>
              <a:spcAft>
                <a:spcPts val="1000"/>
              </a:spcAft>
            </a:pPr>
            <a:r>
              <a:rPr lang="en-US" sz="2800" dirty="0" smtClean="0">
                <a:ea typeface="Calibri" panose="020F0502020204030204" pitchFamily="34" charset="0"/>
                <a:cs typeface="Arial" panose="020B0604020202020204" pitchFamily="34" charset="0"/>
              </a:rPr>
              <a:t>b-</a:t>
            </a:r>
            <a:r>
              <a:rPr lang="en-US" sz="2800" dirty="0" err="1" smtClean="0">
                <a:ea typeface="Calibri" panose="020F0502020204030204" pitchFamily="34" charset="0"/>
                <a:cs typeface="Arial" panose="020B0604020202020204" pitchFamily="34" charset="0"/>
              </a:rPr>
              <a:t>hystrectomy</a:t>
            </a:r>
            <a:r>
              <a:rPr lang="en-US" sz="2800" dirty="0" smtClean="0">
                <a:ea typeface="Calibri" panose="020F0502020204030204" pitchFamily="34" charset="0"/>
                <a:cs typeface="Arial" panose="020B0604020202020204" pitchFamily="34" charset="0"/>
              </a:rPr>
              <a:t> (types): </a:t>
            </a:r>
            <a:endParaRPr lang="en-US" dirty="0" smtClean="0">
              <a:ea typeface="Calibri" panose="020F0502020204030204" pitchFamily="34" charset="0"/>
              <a:cs typeface="Arial" panose="020B0604020202020204" pitchFamily="34" charset="0"/>
            </a:endParaRPr>
          </a:p>
          <a:p>
            <a:pPr marL="342900" indent="-342900" algn="just">
              <a:lnSpc>
                <a:spcPct val="115000"/>
              </a:lnSpc>
              <a:buFont typeface="+mj-lt"/>
              <a:buAutoNum type="arabicPeriod"/>
            </a:pPr>
            <a:r>
              <a:rPr lang="en-US" sz="2800" dirty="0" smtClean="0">
                <a:ea typeface="Calibri" panose="020F0502020204030204" pitchFamily="34" charset="0"/>
                <a:cs typeface="Arial" panose="020B0604020202020204" pitchFamily="34" charset="0"/>
              </a:rPr>
              <a:t>Simple (total abdominal , subtotal [preserve </a:t>
            </a:r>
            <a:r>
              <a:rPr lang="en-US" sz="2800" dirty="0" err="1" smtClean="0">
                <a:ea typeface="Calibri" panose="020F0502020204030204" pitchFamily="34" charset="0"/>
                <a:cs typeface="Arial" panose="020B0604020202020204" pitchFamily="34" charset="0"/>
              </a:rPr>
              <a:t>cevix</a:t>
            </a:r>
            <a:r>
              <a:rPr lang="en-US" sz="2800" dirty="0" smtClean="0">
                <a:ea typeface="Calibri" panose="020F0502020204030204" pitchFamily="34" charset="0"/>
                <a:cs typeface="Arial" panose="020B0604020202020204" pitchFamily="34" charset="0"/>
              </a:rPr>
              <a:t>] )</a:t>
            </a:r>
            <a:endParaRPr lang="en-US" dirty="0" smtClean="0">
              <a:ea typeface="Calibri" panose="020F0502020204030204" pitchFamily="34" charset="0"/>
              <a:cs typeface="Arial" panose="020B0604020202020204" pitchFamily="34" charset="0"/>
            </a:endParaRPr>
          </a:p>
          <a:p>
            <a:pPr marL="342900" indent="-342900" algn="just">
              <a:lnSpc>
                <a:spcPct val="115000"/>
              </a:lnSpc>
              <a:buFont typeface="+mj-lt"/>
              <a:buAutoNum type="arabicPeriod"/>
            </a:pPr>
            <a:r>
              <a:rPr lang="en-US" sz="2800" dirty="0" smtClean="0">
                <a:ea typeface="Calibri" panose="020F0502020204030204" pitchFamily="34" charset="0"/>
                <a:cs typeface="Arial" panose="020B0604020202020204" pitchFamily="34" charset="0"/>
              </a:rPr>
              <a:t>Radical\Wertheim (remove </a:t>
            </a:r>
            <a:r>
              <a:rPr lang="en-US" sz="2800" dirty="0" err="1" smtClean="0">
                <a:ea typeface="Calibri" panose="020F0502020204030204" pitchFamily="34" charset="0"/>
                <a:cs typeface="Arial" panose="020B0604020202020204" pitchFamily="34" charset="0"/>
              </a:rPr>
              <a:t>uterus,parametrium</a:t>
            </a:r>
            <a:r>
              <a:rPr lang="en-US" sz="2800" dirty="0" smtClean="0">
                <a:ea typeface="Calibri" panose="020F0502020204030204" pitchFamily="34" charset="0"/>
                <a:cs typeface="Arial" panose="020B0604020202020204" pitchFamily="34" charset="0"/>
              </a:rPr>
              <a:t> and upper 1\3 of vagina)</a:t>
            </a:r>
            <a:endParaRPr lang="en-US" dirty="0" smtClean="0">
              <a:ea typeface="Calibri" panose="020F0502020204030204" pitchFamily="34" charset="0"/>
              <a:cs typeface="Arial" panose="020B0604020202020204" pitchFamily="34" charset="0"/>
            </a:endParaRPr>
          </a:p>
          <a:p>
            <a:pPr marL="342900" indent="-342900" algn="just">
              <a:lnSpc>
                <a:spcPct val="115000"/>
              </a:lnSpc>
              <a:spcAft>
                <a:spcPts val="1000"/>
              </a:spcAft>
              <a:buFont typeface="+mj-lt"/>
              <a:buAutoNum type="arabicPeriod"/>
            </a:pPr>
            <a:r>
              <a:rPr lang="en-US" sz="2800" dirty="0" smtClean="0">
                <a:ea typeface="Calibri" panose="020F0502020204030204" pitchFamily="34" charset="0"/>
                <a:cs typeface="Arial" panose="020B0604020202020204" pitchFamily="34" charset="0"/>
              </a:rPr>
              <a:t>Modified radical </a:t>
            </a:r>
            <a:endParaRPr lang="en-US" dirty="0" smtClean="0">
              <a:ea typeface="Calibri" panose="020F0502020204030204" pitchFamily="34" charset="0"/>
              <a:cs typeface="Arial" panose="020B0604020202020204" pitchFamily="34" charset="0"/>
            </a:endParaRPr>
          </a:p>
          <a:p>
            <a:r>
              <a:rPr lang="en-US" sz="2800" dirty="0" err="1" smtClean="0">
                <a:ea typeface="Calibri" panose="020F0502020204030204" pitchFamily="34" charset="0"/>
                <a:cs typeface="Arial" panose="020B0604020202020204" pitchFamily="34" charset="0"/>
              </a:rPr>
              <a:t>Exentration</a:t>
            </a:r>
            <a:r>
              <a:rPr lang="en-US" sz="2800" dirty="0" smtClean="0">
                <a:ea typeface="Calibri" panose="020F0502020204030204" pitchFamily="34" charset="0"/>
                <a:cs typeface="Arial" panose="020B0604020202020204" pitchFamily="34" charset="0"/>
              </a:rPr>
              <a:t> ( complete , partial) </a:t>
            </a:r>
            <a:endParaRPr lang="en-US" sz="2800" dirty="0"/>
          </a:p>
        </p:txBody>
      </p:sp>
    </p:spTree>
    <p:extLst>
      <p:ext uri="{BB962C8B-B14F-4D97-AF65-F5344CB8AC3E}">
        <p14:creationId xmlns:p14="http://schemas.microsoft.com/office/powerpoint/2010/main" val="3732462580"/>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425" y="309093"/>
            <a:ext cx="11745533" cy="6329938"/>
          </a:xfrm>
          <a:prstGeom prst="rect">
            <a:avLst/>
          </a:prstGeom>
        </p:spPr>
        <p:txBody>
          <a:bodyPr wrap="square">
            <a:spAutoFit/>
          </a:bodyPr>
          <a:lstStyle/>
          <a:p>
            <a:pPr marL="228600" algn="just">
              <a:lnSpc>
                <a:spcPct val="115000"/>
              </a:lnSpc>
              <a:spcAft>
                <a:spcPts val="1000"/>
              </a:spcAft>
            </a:pPr>
            <a:r>
              <a:rPr lang="en-US" sz="2000" b="1" dirty="0" smtClean="0">
                <a:ea typeface="Calibri" panose="020F0502020204030204" pitchFamily="34" charset="0"/>
                <a:cs typeface="Arial" panose="020B0604020202020204" pitchFamily="34" charset="0"/>
              </a:rPr>
              <a:t>Notes:</a:t>
            </a:r>
            <a:endParaRPr lang="en-US" sz="2000" b="1" dirty="0">
              <a:ea typeface="Calibri" panose="020F0502020204030204" pitchFamily="34" charset="0"/>
              <a:cs typeface="Arial" panose="020B0604020202020204" pitchFamily="34" charset="0"/>
            </a:endParaRPr>
          </a:p>
          <a:p>
            <a:pPr marL="228600" algn="just">
              <a:lnSpc>
                <a:spcPct val="115000"/>
              </a:lnSpc>
              <a:spcAft>
                <a:spcPts val="1000"/>
              </a:spcAft>
            </a:pPr>
            <a:r>
              <a:rPr lang="en-US" sz="2000" dirty="0" smtClean="0">
                <a:ea typeface="Calibri" panose="020F0502020204030204" pitchFamily="34" charset="0"/>
                <a:cs typeface="Arial" panose="020B0604020202020204" pitchFamily="34" charset="0"/>
              </a:rPr>
              <a:t>**which ovarian mass that cause vaginal bleeding in 50 years age ?  </a:t>
            </a:r>
            <a:endParaRPr lang="en-US" sz="1400" dirty="0" smtClean="0">
              <a:ea typeface="Calibri" panose="020F0502020204030204" pitchFamily="34" charset="0"/>
              <a:cs typeface="Arial" panose="020B0604020202020204" pitchFamily="34" charset="0"/>
            </a:endParaRPr>
          </a:p>
          <a:p>
            <a:pPr marL="228600" algn="just">
              <a:lnSpc>
                <a:spcPct val="115000"/>
              </a:lnSpc>
              <a:spcAft>
                <a:spcPts val="1000"/>
              </a:spcAft>
            </a:pPr>
            <a:r>
              <a:rPr lang="en-US" sz="2000" dirty="0" err="1" smtClean="0">
                <a:ea typeface="Calibri" panose="020F0502020204030204" pitchFamily="34" charset="0"/>
                <a:cs typeface="Arial" panose="020B0604020202020204" pitchFamily="34" charset="0"/>
              </a:rPr>
              <a:t>Granulosa</a:t>
            </a:r>
            <a:r>
              <a:rPr lang="en-US" sz="2000" dirty="0" smtClean="0">
                <a:ea typeface="Calibri" panose="020F0502020204030204" pitchFamily="34" charset="0"/>
                <a:cs typeface="Arial" panose="020B0604020202020204" pitchFamily="34" charset="0"/>
              </a:rPr>
              <a:t> cell tumor(estrogen secreting )and the tumor marker is </a:t>
            </a:r>
            <a:r>
              <a:rPr lang="en-US" sz="2000" dirty="0" err="1" smtClean="0">
                <a:ea typeface="Calibri" panose="020F0502020204030204" pitchFamily="34" charset="0"/>
                <a:cs typeface="Arial" panose="020B0604020202020204" pitchFamily="34" charset="0"/>
              </a:rPr>
              <a:t>inhibin</a:t>
            </a:r>
            <a:r>
              <a:rPr lang="en-US" sz="2000" dirty="0" smtClean="0">
                <a:ea typeface="Calibri" panose="020F0502020204030204" pitchFamily="34" charset="0"/>
                <a:cs typeface="Arial" panose="020B0604020202020204" pitchFamily="34" charset="0"/>
              </a:rPr>
              <a:t> </a:t>
            </a:r>
            <a:endParaRPr lang="en-US" sz="1400" dirty="0" smtClean="0">
              <a:ea typeface="Calibri" panose="020F0502020204030204" pitchFamily="34" charset="0"/>
              <a:cs typeface="Arial" panose="020B0604020202020204" pitchFamily="34" charset="0"/>
            </a:endParaRPr>
          </a:p>
          <a:p>
            <a:pPr marL="228600" algn="just">
              <a:lnSpc>
                <a:spcPct val="115000"/>
              </a:lnSpc>
              <a:spcAft>
                <a:spcPts val="1000"/>
              </a:spcAft>
            </a:pPr>
            <a:r>
              <a:rPr lang="en-US" sz="2000" dirty="0" smtClean="0">
                <a:ea typeface="Calibri" panose="020F0502020204030204" pitchFamily="34" charset="0"/>
                <a:cs typeface="Arial" panose="020B0604020202020204" pitchFamily="34" charset="0"/>
              </a:rPr>
              <a:t> </a:t>
            </a:r>
            <a:endParaRPr lang="en-US" sz="1400" dirty="0" smtClean="0">
              <a:ea typeface="Calibri" panose="020F0502020204030204" pitchFamily="34" charset="0"/>
              <a:cs typeface="Arial" panose="020B0604020202020204" pitchFamily="34" charset="0"/>
            </a:endParaRPr>
          </a:p>
          <a:p>
            <a:pPr marL="228600" algn="just">
              <a:lnSpc>
                <a:spcPct val="115000"/>
              </a:lnSpc>
              <a:spcAft>
                <a:spcPts val="1000"/>
              </a:spcAft>
            </a:pPr>
            <a:r>
              <a:rPr lang="en-US" sz="2000" dirty="0" smtClean="0">
                <a:ea typeface="Calibri" panose="020F0502020204030204" pitchFamily="34" charset="0"/>
                <a:cs typeface="Arial" panose="020B0604020202020204" pitchFamily="34" charset="0"/>
              </a:rPr>
              <a:t>***direct mortality cause of : </a:t>
            </a:r>
            <a:endParaRPr lang="en-US" sz="1400" dirty="0" smtClean="0">
              <a:ea typeface="Calibri" panose="020F0502020204030204" pitchFamily="34" charset="0"/>
              <a:cs typeface="Arial" panose="020B0604020202020204" pitchFamily="34" charset="0"/>
            </a:endParaRPr>
          </a:p>
          <a:p>
            <a:pPr marL="342900" indent="-342900" algn="just">
              <a:lnSpc>
                <a:spcPct val="115000"/>
              </a:lnSpc>
              <a:buFont typeface="+mj-lt"/>
              <a:buAutoNum type="alphaLcPeriod"/>
            </a:pPr>
            <a:r>
              <a:rPr lang="en-US" sz="2000" dirty="0" smtClean="0">
                <a:ea typeface="Calibri" panose="020F0502020204030204" pitchFamily="34" charset="0"/>
                <a:cs typeface="Arial" panose="020B0604020202020204" pitchFamily="34" charset="0"/>
              </a:rPr>
              <a:t>Endometrial cancer &gt;&gt; </a:t>
            </a:r>
            <a:r>
              <a:rPr lang="en-US" sz="2000" dirty="0" err="1" smtClean="0">
                <a:ea typeface="Calibri" panose="020F0502020204030204" pitchFamily="34" charset="0"/>
                <a:cs typeface="Arial" panose="020B0604020202020204" pitchFamily="34" charset="0"/>
              </a:rPr>
              <a:t>mets</a:t>
            </a:r>
            <a:r>
              <a:rPr lang="en-US" sz="2000" dirty="0" smtClean="0">
                <a:ea typeface="Calibri" panose="020F0502020204030204" pitchFamily="34" charset="0"/>
                <a:cs typeface="Arial" panose="020B0604020202020204" pitchFamily="34" charset="0"/>
              </a:rPr>
              <a:t> (lung and liver )</a:t>
            </a:r>
            <a:endParaRPr lang="en-US" sz="1400" dirty="0" smtClean="0">
              <a:ea typeface="Calibri" panose="020F0502020204030204" pitchFamily="34" charset="0"/>
              <a:cs typeface="Arial" panose="020B0604020202020204" pitchFamily="34" charset="0"/>
            </a:endParaRPr>
          </a:p>
          <a:p>
            <a:pPr marL="342900" indent="-342900" algn="just">
              <a:lnSpc>
                <a:spcPct val="115000"/>
              </a:lnSpc>
              <a:buFont typeface="+mj-lt"/>
              <a:buAutoNum type="alphaLcPeriod"/>
            </a:pPr>
            <a:r>
              <a:rPr lang="en-US" sz="2000" dirty="0" smtClean="0">
                <a:ea typeface="Calibri" panose="020F0502020204030204" pitchFamily="34" charset="0"/>
                <a:cs typeface="Arial" panose="020B0604020202020204" pitchFamily="34" charset="0"/>
              </a:rPr>
              <a:t>Cervical cancer &gt;&gt; renal failure </a:t>
            </a:r>
            <a:endParaRPr lang="en-US" sz="1400" dirty="0" smtClean="0">
              <a:ea typeface="Calibri" panose="020F0502020204030204" pitchFamily="34" charset="0"/>
              <a:cs typeface="Arial" panose="020B0604020202020204" pitchFamily="34" charset="0"/>
            </a:endParaRPr>
          </a:p>
          <a:p>
            <a:pPr marL="342900" indent="-342900" algn="just">
              <a:lnSpc>
                <a:spcPct val="115000"/>
              </a:lnSpc>
              <a:spcAft>
                <a:spcPts val="1000"/>
              </a:spcAft>
              <a:buFont typeface="+mj-lt"/>
              <a:buAutoNum type="alphaLcPeriod"/>
            </a:pPr>
            <a:r>
              <a:rPr lang="en-US" sz="2000" dirty="0" smtClean="0">
                <a:ea typeface="Calibri" panose="020F0502020204030204" pitchFamily="34" charset="0"/>
                <a:cs typeface="Arial" panose="020B0604020202020204" pitchFamily="34" charset="0"/>
              </a:rPr>
              <a:t>Ovarian cancer &gt;&gt; intestinal obstruction </a:t>
            </a:r>
            <a:endParaRPr lang="en-US" sz="1400" dirty="0" smtClean="0">
              <a:ea typeface="Calibri" panose="020F0502020204030204" pitchFamily="34" charset="0"/>
              <a:cs typeface="Arial" panose="020B0604020202020204" pitchFamily="34" charset="0"/>
            </a:endParaRPr>
          </a:p>
          <a:p>
            <a:pPr algn="just">
              <a:lnSpc>
                <a:spcPct val="115000"/>
              </a:lnSpc>
              <a:spcAft>
                <a:spcPts val="1000"/>
              </a:spcAft>
            </a:pPr>
            <a:r>
              <a:rPr lang="en-US" sz="2000" dirty="0" smtClean="0">
                <a:ea typeface="Calibri" panose="020F0502020204030204" pitchFamily="34" charset="0"/>
                <a:cs typeface="Arial" panose="020B0604020202020204" pitchFamily="34" charset="0"/>
              </a:rPr>
              <a:t>**** indication to do endometrial sampling in </a:t>
            </a:r>
            <a:r>
              <a:rPr lang="en-US" sz="2000" dirty="0" err="1" smtClean="0">
                <a:ea typeface="Calibri" panose="020F0502020204030204" pitchFamily="34" charset="0"/>
                <a:cs typeface="Arial" panose="020B0604020202020204" pitchFamily="34" charset="0"/>
              </a:rPr>
              <a:t>pt</a:t>
            </a:r>
            <a:r>
              <a:rPr lang="en-US" sz="2000" dirty="0" smtClean="0">
                <a:ea typeface="Calibri" panose="020F0502020204030204" pitchFamily="34" charset="0"/>
                <a:cs typeface="Arial" panose="020B0604020202020204" pitchFamily="34" charset="0"/>
              </a:rPr>
              <a:t> who takes </a:t>
            </a:r>
            <a:r>
              <a:rPr lang="en-US" sz="2000" dirty="0" err="1" smtClean="0">
                <a:ea typeface="Calibri" panose="020F0502020204030204" pitchFamily="34" charset="0"/>
                <a:cs typeface="Arial" panose="020B0604020202020204" pitchFamily="34" charset="0"/>
              </a:rPr>
              <a:t>tamoxifen</a:t>
            </a:r>
            <a:r>
              <a:rPr lang="en-US" sz="2000" dirty="0" smtClean="0">
                <a:ea typeface="Calibri" panose="020F0502020204030204" pitchFamily="34" charset="0"/>
                <a:cs typeface="Arial" panose="020B0604020202020204" pitchFamily="34" charset="0"/>
              </a:rPr>
              <a:t> &gt;&gt; according to ET if &gt; 4mm  </a:t>
            </a:r>
            <a:endParaRPr lang="en-US" sz="1400" dirty="0" smtClean="0">
              <a:ea typeface="Calibri" panose="020F0502020204030204" pitchFamily="34" charset="0"/>
              <a:cs typeface="Arial" panose="020B0604020202020204" pitchFamily="34" charset="0"/>
            </a:endParaRPr>
          </a:p>
          <a:p>
            <a:pPr algn="just">
              <a:lnSpc>
                <a:spcPct val="115000"/>
              </a:lnSpc>
              <a:spcAft>
                <a:spcPts val="1000"/>
              </a:spcAft>
            </a:pPr>
            <a:r>
              <a:rPr lang="en-US" sz="2000" dirty="0" smtClean="0">
                <a:ea typeface="Calibri" panose="020F0502020204030204" pitchFamily="34" charset="0"/>
                <a:cs typeface="Arial" panose="020B0604020202020204" pitchFamily="34" charset="0"/>
              </a:rPr>
              <a:t> </a:t>
            </a:r>
            <a:endParaRPr lang="en-US" sz="1400" dirty="0" smtClean="0">
              <a:ea typeface="Calibri" panose="020F0502020204030204" pitchFamily="34" charset="0"/>
              <a:cs typeface="Arial" panose="020B0604020202020204" pitchFamily="34" charset="0"/>
            </a:endParaRPr>
          </a:p>
          <a:p>
            <a:pPr algn="just">
              <a:lnSpc>
                <a:spcPct val="115000"/>
              </a:lnSpc>
              <a:spcAft>
                <a:spcPts val="1000"/>
              </a:spcAft>
            </a:pPr>
            <a:r>
              <a:rPr lang="en-US" sz="2000" dirty="0" smtClean="0">
                <a:ea typeface="Calibri" panose="020F0502020204030204" pitchFamily="34" charset="0"/>
                <a:cs typeface="Arial" panose="020B0604020202020204" pitchFamily="34" charset="0"/>
              </a:rPr>
              <a:t>**** menopause </a:t>
            </a:r>
            <a:r>
              <a:rPr lang="en-US" sz="2000" dirty="0" err="1" smtClean="0">
                <a:ea typeface="Calibri" panose="020F0502020204030204" pitchFamily="34" charset="0"/>
                <a:cs typeface="Arial" panose="020B0604020202020204" pitchFamily="34" charset="0"/>
              </a:rPr>
              <a:t>pt</a:t>
            </a:r>
            <a:r>
              <a:rPr lang="en-US" sz="2000" dirty="0" smtClean="0">
                <a:ea typeface="Calibri" panose="020F0502020204030204" pitchFamily="34" charset="0"/>
                <a:cs typeface="Arial" panose="020B0604020202020204" pitchFamily="34" charset="0"/>
              </a:rPr>
              <a:t> in new studies :</a:t>
            </a:r>
          </a:p>
          <a:p>
            <a:pPr algn="just">
              <a:lnSpc>
                <a:spcPct val="115000"/>
              </a:lnSpc>
              <a:spcAft>
                <a:spcPts val="1000"/>
              </a:spcAft>
            </a:pPr>
            <a:r>
              <a:rPr lang="en-US" sz="2000" dirty="0" smtClean="0">
                <a:ea typeface="Calibri" panose="020F0502020204030204" pitchFamily="34" charset="0"/>
                <a:cs typeface="Arial" panose="020B0604020202020204" pitchFamily="34" charset="0"/>
              </a:rPr>
              <a:t>a-if there is malignancy or </a:t>
            </a:r>
            <a:r>
              <a:rPr lang="en-US" sz="2000" dirty="0" err="1" smtClean="0">
                <a:ea typeface="Calibri" panose="020F0502020204030204" pitchFamily="34" charset="0"/>
                <a:cs typeface="Arial" panose="020B0604020202020204" pitchFamily="34" charset="0"/>
              </a:rPr>
              <a:t>premalignancy</a:t>
            </a:r>
            <a:r>
              <a:rPr lang="en-US" sz="2000" dirty="0" smtClean="0">
                <a:ea typeface="Calibri" panose="020F0502020204030204" pitchFamily="34" charset="0"/>
                <a:cs typeface="Arial" panose="020B0604020202020204" pitchFamily="34" charset="0"/>
              </a:rPr>
              <a:t>, we remove both ovaries </a:t>
            </a:r>
            <a:endParaRPr lang="en-US" sz="1400" dirty="0" smtClean="0">
              <a:ea typeface="Calibri" panose="020F0502020204030204" pitchFamily="34" charset="0"/>
              <a:cs typeface="Arial" panose="020B0604020202020204" pitchFamily="34" charset="0"/>
            </a:endParaRPr>
          </a:p>
          <a:p>
            <a:pPr algn="just">
              <a:lnSpc>
                <a:spcPct val="115000"/>
              </a:lnSpc>
              <a:spcAft>
                <a:spcPts val="1000"/>
              </a:spcAft>
            </a:pPr>
            <a:r>
              <a:rPr lang="en-US" sz="2000" dirty="0" smtClean="0">
                <a:ea typeface="Calibri" panose="020F0502020204030204" pitchFamily="34" charset="0"/>
                <a:cs typeface="Arial" panose="020B0604020202020204" pitchFamily="34" charset="0"/>
              </a:rPr>
              <a:t>b- if it’s benign cause, we preserve the ovaries up to 75 years (to support bone and avoid osteoporosis)</a:t>
            </a:r>
            <a:endParaRPr lang="en-US" sz="1400" dirty="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696345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lumMod val="60000"/>
                    <a:lumOff val="40000"/>
                  </a:schemeClr>
                </a:solidFill>
              </a:rPr>
              <a:t>What could happen to the B-HCG readings during the follow up ?</a:t>
            </a:r>
            <a:endParaRPr lang="en-US" dirty="0">
              <a:solidFill>
                <a:schemeClr val="accent1">
                  <a:lumMod val="60000"/>
                  <a:lumOff val="40000"/>
                </a:schemeClr>
              </a:solidFill>
            </a:endParaRPr>
          </a:p>
        </p:txBody>
      </p:sp>
      <p:sp>
        <p:nvSpPr>
          <p:cNvPr id="3" name="Content Placeholder 2"/>
          <p:cNvSpPr>
            <a:spLocks noGrp="1"/>
          </p:cNvSpPr>
          <p:nvPr>
            <p:ph idx="1"/>
          </p:nvPr>
        </p:nvSpPr>
        <p:spPr/>
        <p:txBody>
          <a:bodyPr>
            <a:noAutofit/>
          </a:bodyPr>
          <a:lstStyle/>
          <a:p>
            <a:pPr algn="ctr"/>
            <a:r>
              <a:rPr lang="en-US" sz="2800" dirty="0" smtClean="0"/>
              <a:t>Keep decreasing more than 10% </a:t>
            </a:r>
          </a:p>
          <a:p>
            <a:pPr algn="ctr"/>
            <a:r>
              <a:rPr lang="en-US" sz="2800" dirty="0" smtClean="0"/>
              <a:t>Increasing more than 10%</a:t>
            </a:r>
          </a:p>
          <a:p>
            <a:pPr algn="ctr"/>
            <a:r>
              <a:rPr lang="en-US" sz="2800" dirty="0" err="1" smtClean="0"/>
              <a:t>Plateuing</a:t>
            </a:r>
            <a:r>
              <a:rPr lang="en-US" sz="2800" dirty="0" smtClean="0"/>
              <a:t> by 10% </a:t>
            </a:r>
          </a:p>
          <a:p>
            <a:pPr algn="ctr"/>
            <a:endParaRPr lang="en-US" sz="2800" dirty="0"/>
          </a:p>
          <a:p>
            <a:pPr algn="ctr"/>
            <a:r>
              <a:rPr lang="en-US" sz="2800" dirty="0" smtClean="0"/>
              <a:t>Keep monitoring for </a:t>
            </a:r>
            <a:r>
              <a:rPr lang="en-US" sz="2800" dirty="0" err="1" smtClean="0"/>
              <a:t>for</a:t>
            </a:r>
            <a:r>
              <a:rPr lang="en-US" sz="2800" dirty="0" smtClean="0"/>
              <a:t> 3 values in 3 weeks period if its still increasing or plateauing value &gt; confirm GTN &gt; refer to oncologist </a:t>
            </a:r>
            <a:endParaRPr lang="en-US" sz="2800" dirty="0"/>
          </a:p>
        </p:txBody>
      </p:sp>
    </p:spTree>
    <p:extLst>
      <p:ext uri="{BB962C8B-B14F-4D97-AF65-F5344CB8AC3E}">
        <p14:creationId xmlns:p14="http://schemas.microsoft.com/office/powerpoint/2010/main" val="814773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336645"/>
            <a:ext cx="10353761" cy="1326321"/>
          </a:xfrm>
        </p:spPr>
        <p:txBody>
          <a:bodyPr/>
          <a:lstStyle/>
          <a:p>
            <a:r>
              <a:rPr lang="en-US" dirty="0" smtClean="0">
                <a:solidFill>
                  <a:schemeClr val="accent1">
                    <a:lumMod val="60000"/>
                    <a:lumOff val="40000"/>
                  </a:schemeClr>
                </a:solidFill>
              </a:rPr>
              <a:t>What precautions a patient must be aware of during the follow up ?</a:t>
            </a:r>
            <a:endParaRPr lang="en-US" dirty="0">
              <a:solidFill>
                <a:schemeClr val="accent1">
                  <a:lumMod val="60000"/>
                  <a:lumOff val="40000"/>
                </a:schemeClr>
              </a:solidFill>
            </a:endParaRPr>
          </a:p>
        </p:txBody>
      </p:sp>
      <p:sp>
        <p:nvSpPr>
          <p:cNvPr id="3" name="Content Placeholder 2"/>
          <p:cNvSpPr>
            <a:spLocks noGrp="1"/>
          </p:cNvSpPr>
          <p:nvPr>
            <p:ph idx="1"/>
          </p:nvPr>
        </p:nvSpPr>
        <p:spPr>
          <a:xfrm>
            <a:off x="913795" y="1904995"/>
            <a:ext cx="10686802" cy="3695136"/>
          </a:xfrm>
        </p:spPr>
        <p:txBody>
          <a:bodyPr>
            <a:noAutofit/>
          </a:bodyPr>
          <a:lstStyle/>
          <a:p>
            <a:pPr algn="ctr"/>
            <a:r>
              <a:rPr lang="en-US" sz="1800" dirty="0" smtClean="0"/>
              <a:t>Any vaginal bleeding ( incomplete evacuation , malignancy )</a:t>
            </a:r>
          </a:p>
          <a:p>
            <a:pPr algn="ctr"/>
            <a:r>
              <a:rPr lang="en-US" sz="1800" dirty="0" smtClean="0"/>
              <a:t>Don’t get pregnant (</a:t>
            </a:r>
            <a:r>
              <a:rPr lang="en-US" sz="1800" dirty="0" err="1" smtClean="0"/>
              <a:t>distrubtion</a:t>
            </a:r>
            <a:r>
              <a:rPr lang="en-US" sz="1800" dirty="0" smtClean="0"/>
              <a:t> of the BHCG level )</a:t>
            </a:r>
          </a:p>
          <a:p>
            <a:pPr algn="ctr"/>
            <a:r>
              <a:rPr lang="en-US" sz="1800" dirty="0" smtClean="0"/>
              <a:t>The best contraception method is abstinence </a:t>
            </a:r>
          </a:p>
          <a:p>
            <a:pPr marL="0" indent="0" algn="ctr">
              <a:buNone/>
            </a:pPr>
            <a:r>
              <a:rPr lang="en-US" sz="1800" dirty="0" smtClean="0"/>
              <a:t>Other option is OCP , progestin , barrier </a:t>
            </a:r>
          </a:p>
          <a:p>
            <a:pPr marL="0" indent="0" algn="ctr">
              <a:buNone/>
            </a:pPr>
            <a:r>
              <a:rPr lang="en-US" sz="1800" dirty="0" smtClean="0"/>
              <a:t>But definitely NOT IUCD (risk of infection ,</a:t>
            </a:r>
            <a:r>
              <a:rPr lang="en-US" sz="1800" dirty="0" err="1" smtClean="0"/>
              <a:t>perforation,hemorrhage</a:t>
            </a:r>
            <a:r>
              <a:rPr lang="en-US" sz="1800" dirty="0" smtClean="0"/>
              <a:t> )</a:t>
            </a:r>
          </a:p>
          <a:p>
            <a:pPr marL="0" indent="0" algn="ctr">
              <a:buNone/>
            </a:pPr>
            <a:r>
              <a:rPr lang="en-US" sz="1800" dirty="0" smtClean="0"/>
              <a:t>Once the BHCG is undetectable you can put IUCD </a:t>
            </a:r>
          </a:p>
          <a:p>
            <a:pPr algn="ctr"/>
            <a:r>
              <a:rPr lang="en-US" sz="1800" dirty="0" smtClean="0"/>
              <a:t>IF SHE GETS PREGNANT </a:t>
            </a:r>
          </a:p>
          <a:p>
            <a:pPr marL="0" indent="0" algn="ctr">
              <a:buNone/>
            </a:pPr>
            <a:r>
              <a:rPr lang="en-US" sz="1800" dirty="0" smtClean="0"/>
              <a:t>she is at risk of miscarriage , stillbirth, recurrent molar , ectopic </a:t>
            </a:r>
            <a:br>
              <a:rPr lang="en-US" sz="1800" dirty="0" smtClean="0"/>
            </a:br>
            <a:r>
              <a:rPr lang="en-US" sz="1800" dirty="0" smtClean="0"/>
              <a:t>---must be monitored for the whole 1</a:t>
            </a:r>
            <a:r>
              <a:rPr lang="en-US" sz="1800" baseline="30000" dirty="0" smtClean="0"/>
              <a:t>st</a:t>
            </a:r>
            <a:r>
              <a:rPr lang="en-US" sz="1800" dirty="0" smtClean="0"/>
              <a:t> trimester </a:t>
            </a:r>
          </a:p>
          <a:p>
            <a:pPr marL="0" indent="0" algn="ctr">
              <a:buNone/>
            </a:pPr>
            <a:endParaRPr lang="en-US" sz="1800" dirty="0" smtClean="0"/>
          </a:p>
          <a:p>
            <a:pPr algn="ctr"/>
            <a:r>
              <a:rPr lang="en-US" sz="1800" dirty="0" smtClean="0"/>
              <a:t>If she developed other symptoms (</a:t>
            </a:r>
            <a:r>
              <a:rPr lang="en-US" sz="1800" dirty="0" err="1" smtClean="0"/>
              <a:t>dypnea</a:t>
            </a:r>
            <a:r>
              <a:rPr lang="en-US" sz="1800" dirty="0" smtClean="0"/>
              <a:t> )</a:t>
            </a:r>
            <a:endParaRPr lang="en-US" sz="1800" dirty="0"/>
          </a:p>
        </p:txBody>
      </p:sp>
    </p:spTree>
    <p:extLst>
      <p:ext uri="{BB962C8B-B14F-4D97-AF65-F5344CB8AC3E}">
        <p14:creationId xmlns:p14="http://schemas.microsoft.com/office/powerpoint/2010/main" val="2212114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anim calcmode="lin" valueType="num">
                                      <p:cBhvr additive="base">
                                        <p:cTn id="3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accent1">
                    <a:lumMod val="60000"/>
                    <a:lumOff val="40000"/>
                  </a:schemeClr>
                </a:solidFill>
              </a:rPr>
              <a:t>What is the management of subsequent pregnancies ?</a:t>
            </a:r>
            <a:endParaRPr lang="en-US" dirty="0">
              <a:solidFill>
                <a:schemeClr val="accent1">
                  <a:lumMod val="60000"/>
                  <a:lumOff val="40000"/>
                </a:schemeClr>
              </a:solidFill>
            </a:endParaRPr>
          </a:p>
        </p:txBody>
      </p:sp>
      <p:pic>
        <p:nvPicPr>
          <p:cNvPr id="8" name="Content Placeholder 7"/>
          <p:cNvPicPr>
            <a:picLocks noGrp="1" noChangeAspect="1"/>
          </p:cNvPicPr>
          <p:nvPr>
            <p:ph idx="1"/>
          </p:nvPr>
        </p:nvPicPr>
        <p:blipFill rotWithShape="1">
          <a:blip r:embed="rId2">
            <a:extLst>
              <a:ext uri="{28A0092B-C50C-407E-A947-70E740481C1C}">
                <a14:useLocalDpi xmlns:a14="http://schemas.microsoft.com/office/drawing/2010/main" val="0"/>
              </a:ext>
            </a:extLst>
          </a:blip>
          <a:srcRect l="12885" r="18426"/>
          <a:stretch/>
        </p:blipFill>
        <p:spPr>
          <a:xfrm>
            <a:off x="2838735" y="1975750"/>
            <a:ext cx="5977719" cy="435133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838505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1595269" y="1756544"/>
            <a:ext cx="9001462" cy="2387600"/>
          </a:xfrm>
        </p:spPr>
        <p:txBody>
          <a:bodyPr>
            <a:normAutofit fontScale="90000"/>
          </a:bodyPr>
          <a:lstStyle/>
          <a:p>
            <a:r>
              <a:rPr lang="en-US" dirty="0" smtClean="0"/>
              <a:t>Early pregnancy bleeding</a:t>
            </a:r>
            <a:br>
              <a:rPr lang="en-US" dirty="0" smtClean="0"/>
            </a:br>
            <a:r>
              <a:rPr lang="en-US" dirty="0" smtClean="0"/>
              <a:t> </a:t>
            </a:r>
            <a:br>
              <a:rPr lang="en-US" dirty="0" smtClean="0"/>
            </a:br>
            <a:r>
              <a:rPr lang="en-US" sz="4000" dirty="0" smtClean="0"/>
              <a:t>Ectopic pregnancy</a:t>
            </a:r>
            <a:r>
              <a:rPr lang="ar-JO" dirty="0" smtClean="0"/>
              <a:t/>
            </a:r>
            <a:br>
              <a:rPr lang="ar-JO" dirty="0" smtClean="0"/>
            </a:br>
            <a:endParaRPr lang="ar-JO" dirty="0"/>
          </a:p>
        </p:txBody>
      </p:sp>
      <p:sp>
        <p:nvSpPr>
          <p:cNvPr id="3" name="عنوان فرعي 2"/>
          <p:cNvSpPr>
            <a:spLocks noGrp="1"/>
          </p:cNvSpPr>
          <p:nvPr>
            <p:ph type="subTitle" idx="1"/>
          </p:nvPr>
        </p:nvSpPr>
        <p:spPr/>
        <p:txBody>
          <a:bodyPr>
            <a:normAutofit lnSpcReduction="10000"/>
          </a:bodyPr>
          <a:lstStyle/>
          <a:p>
            <a:r>
              <a:rPr lang="en-US" dirty="0" smtClean="0"/>
              <a:t>Dr. </a:t>
            </a:r>
            <a:r>
              <a:rPr lang="en-US" dirty="0" err="1" smtClean="0"/>
              <a:t>Alaa</a:t>
            </a:r>
            <a:r>
              <a:rPr lang="en-US" dirty="0" smtClean="0"/>
              <a:t> </a:t>
            </a:r>
            <a:r>
              <a:rPr lang="en-US" dirty="0" err="1" smtClean="0"/>
              <a:t>owais</a:t>
            </a:r>
            <a:endParaRPr lang="en-US" dirty="0" smtClean="0"/>
          </a:p>
          <a:p>
            <a:r>
              <a:rPr lang="en-US" dirty="0" smtClean="0"/>
              <a:t>Done by : </a:t>
            </a:r>
            <a:r>
              <a:rPr lang="en-US" dirty="0" err="1" smtClean="0"/>
              <a:t>Ala’a</a:t>
            </a:r>
            <a:r>
              <a:rPr lang="en-US" dirty="0" smtClean="0"/>
              <a:t> </a:t>
            </a:r>
            <a:r>
              <a:rPr lang="en-US" dirty="0" err="1" smtClean="0"/>
              <a:t>dmour</a:t>
            </a:r>
            <a:endParaRPr lang="en-US" dirty="0" smtClean="0"/>
          </a:p>
          <a:p>
            <a:r>
              <a:rPr lang="en-US" dirty="0" err="1" smtClean="0"/>
              <a:t>Bara’a</a:t>
            </a:r>
            <a:r>
              <a:rPr lang="en-US" dirty="0" smtClean="0"/>
              <a:t> </a:t>
            </a:r>
            <a:r>
              <a:rPr lang="en-US" dirty="0" err="1" smtClean="0"/>
              <a:t>rashaydeh</a:t>
            </a:r>
            <a:r>
              <a:rPr lang="en-US" dirty="0" smtClean="0"/>
              <a:t> </a:t>
            </a:r>
            <a:endParaRPr lang="ar-JO" dirty="0" smtClean="0"/>
          </a:p>
        </p:txBody>
      </p:sp>
    </p:spTree>
    <p:extLst>
      <p:ext uri="{BB962C8B-B14F-4D97-AF65-F5344CB8AC3E}">
        <p14:creationId xmlns:p14="http://schemas.microsoft.com/office/powerpoint/2010/main" val="31696371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descr="20200416_183801.jpg"/>
          <p:cNvPicPr>
            <a:picLocks noChangeAspect="1"/>
          </p:cNvPicPr>
          <p:nvPr/>
        </p:nvPicPr>
        <p:blipFill>
          <a:blip r:embed="rId2"/>
          <a:stretch>
            <a:fillRect/>
          </a:stretch>
        </p:blipFill>
        <p:spPr>
          <a:xfrm>
            <a:off x="2615381" y="865110"/>
            <a:ext cx="7354793" cy="384977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9" name="مربع نص 18"/>
          <p:cNvSpPr txBox="1"/>
          <p:nvPr/>
        </p:nvSpPr>
        <p:spPr>
          <a:xfrm>
            <a:off x="4113918" y="4832873"/>
            <a:ext cx="4357718" cy="1569660"/>
          </a:xfrm>
          <a:prstGeom prst="rect">
            <a:avLst/>
          </a:prstGeom>
          <a:noFill/>
        </p:spPr>
        <p:txBody>
          <a:bodyPr wrap="square" rtlCol="1">
            <a:spAutoFit/>
          </a:bodyPr>
          <a:lstStyle/>
          <a:p>
            <a:pPr algn="ctr"/>
            <a:r>
              <a:rPr lang="en-US" sz="3200" b="1" dirty="0" err="1" smtClean="0">
                <a:solidFill>
                  <a:srgbClr val="FF0000"/>
                </a:solidFill>
              </a:rPr>
              <a:t>Whats</a:t>
            </a:r>
            <a:r>
              <a:rPr lang="en-US" sz="3200" b="1" dirty="0" smtClean="0">
                <a:solidFill>
                  <a:srgbClr val="FF0000"/>
                </a:solidFill>
              </a:rPr>
              <a:t> your </a:t>
            </a:r>
            <a:r>
              <a:rPr lang="en-US" sz="3200" b="1" dirty="0" err="1" smtClean="0">
                <a:solidFill>
                  <a:srgbClr val="FF0000"/>
                </a:solidFill>
              </a:rPr>
              <a:t>Ddx</a:t>
            </a:r>
            <a:r>
              <a:rPr lang="en-US" sz="3200" b="1" dirty="0" smtClean="0">
                <a:solidFill>
                  <a:srgbClr val="FF0000"/>
                </a:solidFill>
              </a:rPr>
              <a:t> ?</a:t>
            </a:r>
            <a:endParaRPr lang="en-US" sz="3200" b="1" dirty="0">
              <a:solidFill>
                <a:srgbClr val="FF0000"/>
              </a:solidFill>
            </a:endParaRPr>
          </a:p>
          <a:p>
            <a:pPr algn="ctr"/>
            <a:r>
              <a:rPr lang="en-US" sz="3200" b="1" dirty="0">
                <a:solidFill>
                  <a:srgbClr val="FF0000"/>
                </a:solidFill>
              </a:rPr>
              <a:t>-miscarriage</a:t>
            </a:r>
          </a:p>
          <a:p>
            <a:pPr algn="ctr"/>
            <a:r>
              <a:rPr lang="en-US" sz="3200" b="1" dirty="0">
                <a:solidFill>
                  <a:srgbClr val="FF0000"/>
                </a:solidFill>
              </a:rPr>
              <a:t>-ectopic pregnancy </a:t>
            </a:r>
            <a:endParaRPr lang="ar-JO" sz="3200" b="1" dirty="0">
              <a:solidFill>
                <a:srgbClr val="FF0000"/>
              </a:solidFill>
            </a:endParaRPr>
          </a:p>
        </p:txBody>
      </p:sp>
    </p:spTree>
    <p:extLst>
      <p:ext uri="{BB962C8B-B14F-4D97-AF65-F5344CB8AC3E}">
        <p14:creationId xmlns:p14="http://schemas.microsoft.com/office/powerpoint/2010/main" val="1750162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1000"/>
                                        <p:tgtEl>
                                          <p:spTgt spid="19">
                                            <p:txEl>
                                              <p:pRg st="0" end="0"/>
                                            </p:txEl>
                                          </p:spTgt>
                                        </p:tgtEl>
                                      </p:cBhvr>
                                    </p:animEffect>
                                    <p:anim calcmode="lin" valueType="num">
                                      <p:cBhvr>
                                        <p:cTn id="8"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9">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xEl>
                                              <p:pRg st="1" end="1"/>
                                            </p:txEl>
                                          </p:spTgt>
                                        </p:tgtEl>
                                        <p:attrNameLst>
                                          <p:attrName>style.visibility</p:attrName>
                                        </p:attrNameLst>
                                      </p:cBhvr>
                                      <p:to>
                                        <p:strVal val="visible"/>
                                      </p:to>
                                    </p:set>
                                    <p:animEffect transition="in" filter="fade">
                                      <p:cBhvr>
                                        <p:cTn id="12" dur="1000"/>
                                        <p:tgtEl>
                                          <p:spTgt spid="19">
                                            <p:txEl>
                                              <p:pRg st="1" end="1"/>
                                            </p:txEl>
                                          </p:spTgt>
                                        </p:tgtEl>
                                      </p:cBhvr>
                                    </p:animEffect>
                                    <p:anim calcmode="lin" valueType="num">
                                      <p:cBhvr>
                                        <p:cTn id="13" dur="1000" fill="hold"/>
                                        <p:tgtEl>
                                          <p:spTgt spid="19">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9">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xEl>
                                              <p:pRg st="2" end="2"/>
                                            </p:txEl>
                                          </p:spTgt>
                                        </p:tgtEl>
                                        <p:attrNameLst>
                                          <p:attrName>style.visibility</p:attrName>
                                        </p:attrNameLst>
                                      </p:cBhvr>
                                      <p:to>
                                        <p:strVal val="visible"/>
                                      </p:to>
                                    </p:set>
                                    <p:animEffect transition="in" filter="fade">
                                      <p:cBhvr>
                                        <p:cTn id="17" dur="1000"/>
                                        <p:tgtEl>
                                          <p:spTgt spid="19">
                                            <p:txEl>
                                              <p:pRg st="2" end="2"/>
                                            </p:txEl>
                                          </p:spTgt>
                                        </p:tgtEl>
                                      </p:cBhvr>
                                    </p:animEffect>
                                    <p:anim calcmode="lin" valueType="num">
                                      <p:cBhvr>
                                        <p:cTn id="18" dur="1000" fill="hold"/>
                                        <p:tgtEl>
                                          <p:spTgt spid="19">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p:cNvSpPr txBox="1"/>
          <p:nvPr/>
        </p:nvSpPr>
        <p:spPr>
          <a:xfrm>
            <a:off x="338667" y="908051"/>
            <a:ext cx="11472333" cy="5570756"/>
          </a:xfrm>
          <a:prstGeom prst="rect">
            <a:avLst/>
          </a:prstGeom>
          <a:noFill/>
        </p:spPr>
        <p:txBody>
          <a:bodyPr rtlCol="1">
            <a:spAutoFit/>
          </a:bodyPr>
          <a:lstStyle/>
          <a:p>
            <a:pPr algn="ctr" rtl="1" eaLnBrk="1" hangingPunct="1">
              <a:defRPr/>
            </a:pPr>
            <a:r>
              <a:rPr lang="ar-JO" sz="4500" b="1" dirty="0">
                <a:solidFill>
                  <a:schemeClr val="accent3">
                    <a:lumMod val="75000"/>
                  </a:schemeClr>
                </a:solidFill>
                <a:latin typeface="Arabic Typesetting" panose="03020402040406030203" pitchFamily="66" charset="-78"/>
                <a:cs typeface="Arabic Typesetting" panose="03020402040406030203" pitchFamily="66" charset="-78"/>
              </a:rPr>
              <a:t>تشكر</a:t>
            </a:r>
            <a:r>
              <a:rPr lang="ar-JO" sz="4500" b="1" dirty="0">
                <a:solidFill>
                  <a:srgbClr val="595959"/>
                </a:solidFill>
                <a:latin typeface="Arabic Typesetting" panose="03020402040406030203" pitchFamily="66" charset="-78"/>
                <a:cs typeface="Arabic Typesetting" panose="03020402040406030203" pitchFamily="66" charset="-78"/>
              </a:rPr>
              <a:t> </a:t>
            </a:r>
            <a:r>
              <a:rPr lang="ar-JO" sz="4500" b="1" dirty="0">
                <a:latin typeface="Arabic Typesetting" panose="03020402040406030203" pitchFamily="66" charset="-78"/>
                <a:cs typeface="Arabic Typesetting" panose="03020402040406030203" pitchFamily="66" charset="-78"/>
              </a:rPr>
              <a:t>لجنة الطب والجراحة – جامعة مؤتة </a:t>
            </a:r>
            <a:r>
              <a:rPr lang="ar-JO" sz="4500" b="1" dirty="0">
                <a:solidFill>
                  <a:schemeClr val="accent3">
                    <a:lumMod val="75000"/>
                  </a:schemeClr>
                </a:solidFill>
                <a:latin typeface="Arabic Typesetting" panose="03020402040406030203" pitchFamily="66" charset="-78"/>
                <a:cs typeface="Arabic Typesetting" panose="03020402040406030203" pitchFamily="66" charset="-78"/>
              </a:rPr>
              <a:t>الزملاء </a:t>
            </a:r>
            <a:r>
              <a:rPr lang="ar-JO" sz="4500" b="1" dirty="0" smtClean="0">
                <a:solidFill>
                  <a:schemeClr val="accent3">
                    <a:lumMod val="75000"/>
                  </a:schemeClr>
                </a:solidFill>
                <a:latin typeface="Arabic Typesetting" panose="03020402040406030203" pitchFamily="66" charset="-78"/>
                <a:cs typeface="Arabic Typesetting" panose="03020402040406030203" pitchFamily="66" charset="-78"/>
              </a:rPr>
              <a:t>:</a:t>
            </a:r>
          </a:p>
          <a:p>
            <a:pPr algn="ctr" rtl="1" eaLnBrk="1" hangingPunct="1">
              <a:defRPr/>
            </a:pPr>
            <a:r>
              <a:rPr lang="ar-JO" sz="1600" b="1" dirty="0" smtClean="0">
                <a:solidFill>
                  <a:srgbClr val="595959"/>
                </a:solidFill>
                <a:latin typeface="Arabic Typesetting" panose="03020402040406030203" pitchFamily="66" charset="-78"/>
                <a:cs typeface="Arabic Typesetting" panose="03020402040406030203" pitchFamily="66" charset="-78"/>
              </a:rPr>
              <a:t> </a:t>
            </a:r>
            <a:endParaRPr lang="ar-JO" sz="4500" b="1" dirty="0">
              <a:solidFill>
                <a:srgbClr val="595959"/>
              </a:solidFill>
              <a:latin typeface="Arabic Typesetting" panose="03020402040406030203" pitchFamily="66" charset="-78"/>
              <a:cs typeface="Arabic Typesetting" panose="03020402040406030203" pitchFamily="66" charset="-78"/>
            </a:endParaRPr>
          </a:p>
          <a:p>
            <a:pPr algn="ctr" rtl="1"/>
            <a:r>
              <a:rPr lang="ar-JO" sz="4800" b="1" dirty="0">
                <a:latin typeface="Arabic Typesetting" panose="03020402040406030203" pitchFamily="66" charset="-78"/>
                <a:cs typeface="Arabic Typesetting" panose="03020402040406030203" pitchFamily="66" charset="-78"/>
              </a:rPr>
              <a:t>كوثر </a:t>
            </a:r>
            <a:r>
              <a:rPr lang="ar-JO" sz="4800" b="1" dirty="0" smtClean="0">
                <a:latin typeface="Arabic Typesetting" panose="03020402040406030203" pitchFamily="66" charset="-78"/>
                <a:cs typeface="Arabic Typesetting" panose="03020402040406030203" pitchFamily="66" charset="-78"/>
              </a:rPr>
              <a:t>المومني ، آلاء الضمور ، أسيل </a:t>
            </a:r>
            <a:r>
              <a:rPr lang="ar-JO" sz="4800" b="1" dirty="0" err="1">
                <a:latin typeface="Arabic Typesetting" panose="03020402040406030203" pitchFamily="66" charset="-78"/>
                <a:cs typeface="Arabic Typesetting" panose="03020402040406030203" pitchFamily="66" charset="-78"/>
              </a:rPr>
              <a:t>السليحات</a:t>
            </a:r>
            <a:endParaRPr lang="ar-JO" sz="4800" b="1" dirty="0">
              <a:latin typeface="Arabic Typesetting" panose="03020402040406030203" pitchFamily="66" charset="-78"/>
              <a:cs typeface="Arabic Typesetting" panose="03020402040406030203" pitchFamily="66" charset="-78"/>
            </a:endParaRPr>
          </a:p>
          <a:p>
            <a:pPr algn="ctr" rtl="1"/>
            <a:r>
              <a:rPr lang="ar-JO" sz="4800" b="1" dirty="0" smtClean="0">
                <a:latin typeface="Arabic Typesetting" panose="03020402040406030203" pitchFamily="66" charset="-78"/>
                <a:cs typeface="Arabic Typesetting" panose="03020402040406030203" pitchFamily="66" charset="-78"/>
              </a:rPr>
              <a:t>سرين صالح ، لين عمرات ، براءة </a:t>
            </a:r>
            <a:r>
              <a:rPr lang="ar-JO" sz="4800" b="1" dirty="0" err="1">
                <a:latin typeface="Arabic Typesetting" panose="03020402040406030203" pitchFamily="66" charset="-78"/>
                <a:cs typeface="Arabic Typesetting" panose="03020402040406030203" pitchFamily="66" charset="-78"/>
              </a:rPr>
              <a:t>الرشايدة</a:t>
            </a:r>
            <a:endParaRPr lang="ar-JO" sz="4800" b="1" dirty="0">
              <a:latin typeface="Arabic Typesetting" panose="03020402040406030203" pitchFamily="66" charset="-78"/>
              <a:cs typeface="Arabic Typesetting" panose="03020402040406030203" pitchFamily="66" charset="-78"/>
            </a:endParaRPr>
          </a:p>
          <a:p>
            <a:pPr algn="ctr" rtl="1"/>
            <a:r>
              <a:rPr lang="ar-JO" sz="4800" b="1" dirty="0">
                <a:latin typeface="Arabic Typesetting" panose="03020402040406030203" pitchFamily="66" charset="-78"/>
                <a:cs typeface="Arabic Typesetting" panose="03020402040406030203" pitchFamily="66" charset="-78"/>
              </a:rPr>
              <a:t>عمار </a:t>
            </a:r>
            <a:r>
              <a:rPr lang="ar-JO" sz="4800" b="1" dirty="0" err="1">
                <a:latin typeface="Arabic Typesetting" panose="03020402040406030203" pitchFamily="66" charset="-78"/>
                <a:cs typeface="Arabic Typesetting" panose="03020402040406030203" pitchFamily="66" charset="-78"/>
              </a:rPr>
              <a:t>أبوطرية</a:t>
            </a:r>
            <a:r>
              <a:rPr lang="ar-JO" sz="4800" b="1" dirty="0">
                <a:latin typeface="Arabic Typesetting" panose="03020402040406030203" pitchFamily="66" charset="-78"/>
                <a:cs typeface="Arabic Typesetting" panose="03020402040406030203" pitchFamily="66" charset="-78"/>
              </a:rPr>
              <a:t> </a:t>
            </a:r>
            <a:r>
              <a:rPr lang="ar-JO" sz="4800" b="1" dirty="0" smtClean="0">
                <a:latin typeface="Arabic Typesetting" panose="03020402040406030203" pitchFamily="66" charset="-78"/>
                <a:cs typeface="Arabic Typesetting" panose="03020402040406030203" pitchFamily="66" charset="-78"/>
              </a:rPr>
              <a:t> ، لين عازر</a:t>
            </a:r>
            <a:r>
              <a:rPr lang="ar-JO" sz="4800" dirty="0">
                <a:latin typeface="Arabic Typesetting" panose="03020402040406030203" pitchFamily="66" charset="-78"/>
                <a:cs typeface="Arabic Typesetting" panose="03020402040406030203" pitchFamily="66" charset="-78"/>
              </a:rPr>
              <a:t/>
            </a:r>
            <a:br>
              <a:rPr lang="ar-JO" sz="4800" dirty="0">
                <a:latin typeface="Arabic Typesetting" panose="03020402040406030203" pitchFamily="66" charset="-78"/>
                <a:cs typeface="Arabic Typesetting" panose="03020402040406030203" pitchFamily="66" charset="-78"/>
              </a:rPr>
            </a:br>
            <a:endParaRPr lang="en-US" sz="1600" b="1" dirty="0">
              <a:solidFill>
                <a:srgbClr val="595959"/>
              </a:solidFill>
              <a:latin typeface="Arabic Typesetting" panose="03020402040406030203" pitchFamily="66" charset="-78"/>
              <a:cs typeface="Arabic Typesetting" panose="03020402040406030203" pitchFamily="66" charset="-78"/>
            </a:endParaRPr>
          </a:p>
          <a:p>
            <a:pPr algn="ctr" rtl="1" eaLnBrk="1" hangingPunct="1">
              <a:defRPr/>
            </a:pPr>
            <a:r>
              <a:rPr lang="ar-JO" sz="4500" b="1" dirty="0">
                <a:solidFill>
                  <a:schemeClr val="accent3">
                    <a:lumMod val="75000"/>
                  </a:schemeClr>
                </a:solidFill>
                <a:latin typeface="Arabic Typesetting" panose="03020402040406030203" pitchFamily="66" charset="-78"/>
                <a:cs typeface="Arabic Typesetting" panose="03020402040406030203" pitchFamily="66" charset="-78"/>
              </a:rPr>
              <a:t>لجهدهم الكبير في إعداد هذا الملف والذي يحتوي على تبيض </a:t>
            </a:r>
            <a:r>
              <a:rPr lang="ar-JO" sz="4500" b="1" dirty="0" smtClean="0">
                <a:solidFill>
                  <a:schemeClr val="accent3">
                    <a:lumMod val="75000"/>
                  </a:schemeClr>
                </a:solidFill>
                <a:latin typeface="Arabic Typesetting" panose="03020402040406030203" pitchFamily="66" charset="-78"/>
                <a:cs typeface="Arabic Typesetting" panose="03020402040406030203" pitchFamily="66" charset="-78"/>
              </a:rPr>
              <a:t>لمحاضرات</a:t>
            </a:r>
            <a:br>
              <a:rPr lang="ar-JO" sz="4500" b="1" dirty="0" smtClean="0">
                <a:solidFill>
                  <a:schemeClr val="accent3">
                    <a:lumMod val="75000"/>
                  </a:schemeClr>
                </a:solidFill>
                <a:latin typeface="Arabic Typesetting" panose="03020402040406030203" pitchFamily="66" charset="-78"/>
                <a:cs typeface="Arabic Typesetting" panose="03020402040406030203" pitchFamily="66" charset="-78"/>
              </a:rPr>
            </a:br>
            <a:r>
              <a:rPr lang="ar-JO" sz="4500" b="1" dirty="0" smtClean="0">
                <a:solidFill>
                  <a:schemeClr val="accent3">
                    <a:lumMod val="75000"/>
                  </a:schemeClr>
                </a:solidFill>
                <a:latin typeface="Arabic Typesetting" panose="03020402040406030203" pitchFamily="66" charset="-78"/>
                <a:cs typeface="Arabic Typesetting" panose="03020402040406030203" pitchFamily="66" charset="-78"/>
              </a:rPr>
              <a:t> </a:t>
            </a:r>
            <a:r>
              <a:rPr lang="en-US" sz="4500" b="1" u="sng" dirty="0">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t>”</a:t>
            </a:r>
            <a:r>
              <a:rPr lang="ar-JO" sz="4500" b="1" u="sng" dirty="0">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t> التعليم عن بعد </a:t>
            </a:r>
            <a:r>
              <a:rPr lang="en-US" sz="4500" b="1" dirty="0">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t>“</a:t>
            </a:r>
            <a:r>
              <a:rPr lang="ar-JO" sz="4500" b="1" dirty="0">
                <a:effectLst>
                  <a:outerShdw blurRad="38100" dist="38100" dir="2700000" algn="tl">
                    <a:srgbClr val="000000">
                      <a:alpha val="43137"/>
                    </a:srgbClr>
                  </a:outerShdw>
                </a:effectLst>
                <a:latin typeface="Arabic Typesetting" panose="03020402040406030203" pitchFamily="66" charset="-78"/>
                <a:cs typeface="Arabic Typesetting" panose="03020402040406030203" pitchFamily="66" charset="-78"/>
              </a:rPr>
              <a:t>  </a:t>
            </a:r>
            <a:r>
              <a:rPr lang="ar-JO" sz="4500" b="1" dirty="0">
                <a:latin typeface="Arabic Typesetting" panose="03020402040406030203" pitchFamily="66" charset="-78"/>
                <a:cs typeface="Arabic Typesetting" panose="03020402040406030203" pitchFamily="66" charset="-78"/>
              </a:rPr>
              <a:t>لمادة </a:t>
            </a:r>
            <a:r>
              <a:rPr lang="ar-JO" sz="4500" b="1" dirty="0" smtClean="0">
                <a:latin typeface="Arabic Typesetting" panose="03020402040406030203" pitchFamily="66" charset="-78"/>
                <a:cs typeface="Arabic Typesetting" panose="03020402040406030203" pitchFamily="66" charset="-78"/>
              </a:rPr>
              <a:t>النسائية والتوليد</a:t>
            </a:r>
          </a:p>
          <a:p>
            <a:pPr algn="ctr" rtl="1">
              <a:defRPr/>
            </a:pPr>
            <a:r>
              <a:rPr lang="ar-JO" sz="4500" b="1" dirty="0">
                <a:latin typeface="Arabic Typesetting" panose="03020402040406030203" pitchFamily="66" charset="-78"/>
                <a:cs typeface="Arabic Typesetting" panose="03020402040406030203" pitchFamily="66" charset="-78"/>
              </a:rPr>
              <a:t>سائلين الله الله أن يجزيهم خير الجزاء ؛ في الدنيا والآخرة </a:t>
            </a:r>
            <a:r>
              <a:rPr lang="ar-JO" sz="4500" b="1" dirty="0" smtClean="0">
                <a:latin typeface="Arabic Typesetting" panose="03020402040406030203" pitchFamily="66" charset="-78"/>
                <a:cs typeface="Arabic Typesetting" panose="03020402040406030203" pitchFamily="66" charset="-78"/>
              </a:rPr>
              <a:t>..</a:t>
            </a:r>
            <a:endParaRPr lang="ar-JO" sz="4500" b="1" dirty="0">
              <a:latin typeface="Arabic Typesetting" panose="03020402040406030203" pitchFamily="66" charset="-78"/>
              <a:cs typeface="Arabic Typesetting" panose="03020402040406030203" pitchFamily="66" charset="-78"/>
            </a:endParaRPr>
          </a:p>
        </p:txBody>
      </p:sp>
    </p:spTree>
    <p:extLst>
      <p:ext uri="{BB962C8B-B14F-4D97-AF65-F5344CB8AC3E}">
        <p14:creationId xmlns:p14="http://schemas.microsoft.com/office/powerpoint/2010/main" val="17457463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HP\Documents\Bluetooth\Share\20200416_183745.jpg"/>
          <p:cNvPicPr>
            <a:picLocks noChangeAspect="1" noChangeArrowheads="1"/>
          </p:cNvPicPr>
          <p:nvPr/>
        </p:nvPicPr>
        <p:blipFill>
          <a:blip r:embed="rId2"/>
          <a:srcRect/>
          <a:stretch>
            <a:fillRect/>
          </a:stretch>
        </p:blipFill>
        <p:spPr bwMode="auto">
          <a:xfrm>
            <a:off x="1846441" y="1660380"/>
            <a:ext cx="7895303" cy="45645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مربع نص 3"/>
          <p:cNvSpPr txBox="1"/>
          <p:nvPr/>
        </p:nvSpPr>
        <p:spPr>
          <a:xfrm>
            <a:off x="2377086" y="4193559"/>
            <a:ext cx="6303074" cy="2031325"/>
          </a:xfrm>
          <a:prstGeom prst="rect">
            <a:avLst/>
          </a:prstGeom>
          <a:noFill/>
        </p:spPr>
        <p:txBody>
          <a:bodyPr wrap="square" rtlCol="1">
            <a:spAutoFit/>
          </a:bodyPr>
          <a:lstStyle/>
          <a:p>
            <a:pPr marL="285750" indent="-285750" algn="l" rtl="0">
              <a:buFont typeface="Arial" panose="020B0604020202020204" pitchFamily="34" charset="0"/>
              <a:buChar char="•"/>
            </a:pPr>
            <a:r>
              <a:rPr lang="en-US" dirty="0" smtClean="0">
                <a:solidFill>
                  <a:schemeClr val="bg1"/>
                </a:solidFill>
                <a:latin typeface="+mj-lt"/>
              </a:rPr>
              <a:t>ask </a:t>
            </a:r>
            <a:r>
              <a:rPr lang="en-US" dirty="0">
                <a:solidFill>
                  <a:schemeClr val="bg1"/>
                </a:solidFill>
                <a:latin typeface="+mj-lt"/>
              </a:rPr>
              <a:t>about LMP with details, and how pregnancy was confirmed .</a:t>
            </a:r>
          </a:p>
          <a:p>
            <a:pPr marL="285750" indent="-285750" algn="l" rtl="0">
              <a:buFont typeface="Arial" panose="020B0604020202020204" pitchFamily="34" charset="0"/>
              <a:buChar char="•"/>
            </a:pPr>
            <a:r>
              <a:rPr lang="en-US" dirty="0" smtClean="0">
                <a:solidFill>
                  <a:schemeClr val="bg1"/>
                </a:solidFill>
                <a:latin typeface="+mj-lt"/>
              </a:rPr>
              <a:t>Always </a:t>
            </a:r>
            <a:r>
              <a:rPr lang="en-US" dirty="0">
                <a:solidFill>
                  <a:schemeClr val="bg1"/>
                </a:solidFill>
                <a:latin typeface="+mj-lt"/>
              </a:rPr>
              <a:t>ask about booking visit, and antenatal care.</a:t>
            </a:r>
            <a:endParaRPr lang="ar-JO" dirty="0">
              <a:solidFill>
                <a:schemeClr val="bg1"/>
              </a:solidFill>
              <a:latin typeface="+mj-lt"/>
            </a:endParaRPr>
          </a:p>
          <a:p>
            <a:pPr algn="l" rtl="0"/>
            <a:endParaRPr lang="en-US" dirty="0">
              <a:solidFill>
                <a:schemeClr val="bg1"/>
              </a:solidFill>
              <a:latin typeface="+mj-lt"/>
            </a:endParaRPr>
          </a:p>
          <a:p>
            <a:pPr marL="285750" indent="-285750" algn="l" rtl="0">
              <a:buFont typeface="Arial" panose="020B0604020202020204" pitchFamily="34" charset="0"/>
              <a:buChar char="•"/>
            </a:pPr>
            <a:r>
              <a:rPr lang="en-US" dirty="0" smtClean="0">
                <a:solidFill>
                  <a:schemeClr val="bg1"/>
                </a:solidFill>
                <a:latin typeface="+mj-lt"/>
              </a:rPr>
              <a:t>abdominal </a:t>
            </a:r>
            <a:r>
              <a:rPr lang="en-US" dirty="0">
                <a:solidFill>
                  <a:schemeClr val="bg1"/>
                </a:solidFill>
                <a:latin typeface="+mj-lt"/>
              </a:rPr>
              <a:t>pain in miscarriage in the lower abdomen radiate to back but in EP is more unilateral localized pain</a:t>
            </a:r>
            <a:endParaRPr lang="ar-JO" dirty="0">
              <a:solidFill>
                <a:schemeClr val="bg1"/>
              </a:solidFill>
              <a:latin typeface="+mj-lt"/>
            </a:endParaRPr>
          </a:p>
        </p:txBody>
      </p:sp>
      <p:sp>
        <p:nvSpPr>
          <p:cNvPr id="3" name="TextBox 2"/>
          <p:cNvSpPr txBox="1"/>
          <p:nvPr/>
        </p:nvSpPr>
        <p:spPr>
          <a:xfrm>
            <a:off x="1362202" y="191729"/>
            <a:ext cx="8863779" cy="1200329"/>
          </a:xfrm>
          <a:prstGeom prst="rect">
            <a:avLst/>
          </a:prstGeom>
          <a:noFill/>
        </p:spPr>
        <p:txBody>
          <a:bodyPr wrap="square" rtlCol="0">
            <a:spAutoFit/>
          </a:bodyPr>
          <a:lstStyle/>
          <a:p>
            <a:pPr algn="ctr"/>
            <a:r>
              <a:rPr lang="en-US" sz="3600" dirty="0" smtClean="0"/>
              <a:t>What are the important points in the history to ask about ?</a:t>
            </a:r>
            <a:endParaRPr lang="en-US" sz="3600" dirty="0"/>
          </a:p>
        </p:txBody>
      </p:sp>
    </p:spTree>
    <p:extLst>
      <p:ext uri="{BB962C8B-B14F-4D97-AF65-F5344CB8AC3E}">
        <p14:creationId xmlns:p14="http://schemas.microsoft.com/office/powerpoint/2010/main" val="3399532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1000"/>
                                        <p:tgtEl>
                                          <p:spTgt spid="4">
                                            <p:txEl>
                                              <p:pRg st="1" end="1"/>
                                            </p:txEl>
                                          </p:spTgt>
                                        </p:tgtEl>
                                      </p:cBhvr>
                                    </p:animEffect>
                                    <p:anim calcmode="lin" valueType="num">
                                      <p:cBhvr>
                                        <p:cTn id="20"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20200416_183818.jpg"/>
          <p:cNvPicPr>
            <a:picLocks noChangeAspect="1"/>
          </p:cNvPicPr>
          <p:nvPr/>
        </p:nvPicPr>
        <p:blipFill>
          <a:blip r:embed="rId2"/>
          <a:stretch>
            <a:fillRect/>
          </a:stretch>
        </p:blipFill>
        <p:spPr>
          <a:xfrm>
            <a:off x="2008146" y="1844462"/>
            <a:ext cx="7879601" cy="45554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27" name="Rectangle 3"/>
          <p:cNvSpPr>
            <a:spLocks noChangeArrowheads="1"/>
          </p:cNvSpPr>
          <p:nvPr/>
        </p:nvSpPr>
        <p:spPr bwMode="auto">
          <a:xfrm>
            <a:off x="2536721" y="3857362"/>
            <a:ext cx="5286412"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buFontTx/>
              <a:buChar char="•"/>
            </a:pPr>
            <a:r>
              <a:rPr lang="en-US" sz="2400" dirty="0">
                <a:solidFill>
                  <a:schemeClr val="bg1"/>
                </a:solidFill>
                <a:latin typeface="Arial Narrow" panose="020B0606020202030204" pitchFamily="34" charset="0"/>
                <a:ea typeface="Calibri" pitchFamily="34" charset="0"/>
                <a:cs typeface="Arial" pitchFamily="34" charset="0"/>
              </a:rPr>
              <a:t>General examination (pallor, mental status)</a:t>
            </a:r>
            <a:endParaRPr lang="en-US" sz="1100" dirty="0">
              <a:solidFill>
                <a:schemeClr val="bg1"/>
              </a:solidFill>
              <a:latin typeface="Arial Narrow" panose="020B0606020202030204" pitchFamily="34" charset="0"/>
              <a:cs typeface="Arial" pitchFamily="34" charset="0"/>
            </a:endParaRPr>
          </a:p>
          <a:p>
            <a:pPr eaLnBrk="0" fontAlgn="base" hangingPunct="0">
              <a:spcBef>
                <a:spcPct val="0"/>
              </a:spcBef>
              <a:spcAft>
                <a:spcPct val="0"/>
              </a:spcAft>
              <a:buFontTx/>
              <a:buChar char="•"/>
            </a:pPr>
            <a:r>
              <a:rPr lang="en-US" sz="2400" dirty="0">
                <a:solidFill>
                  <a:schemeClr val="bg1"/>
                </a:solidFill>
                <a:latin typeface="Arial Narrow" panose="020B0606020202030204" pitchFamily="34" charset="0"/>
                <a:ea typeface="Calibri" pitchFamily="34" charset="0"/>
                <a:cs typeface="Arial" pitchFamily="34" charset="0"/>
              </a:rPr>
              <a:t>Vital signs (Pulse and BP most important)</a:t>
            </a:r>
          </a:p>
          <a:p>
            <a:pPr eaLnBrk="0" fontAlgn="base" hangingPunct="0">
              <a:spcBef>
                <a:spcPct val="0"/>
              </a:spcBef>
              <a:spcAft>
                <a:spcPct val="0"/>
              </a:spcAft>
              <a:buFontTx/>
              <a:buChar char="•"/>
            </a:pPr>
            <a:r>
              <a:rPr lang="en-US" sz="2400" dirty="0">
                <a:solidFill>
                  <a:schemeClr val="bg1"/>
                </a:solidFill>
                <a:latin typeface="Arial Narrow" panose="020B0606020202030204" pitchFamily="34" charset="0"/>
                <a:cs typeface="Arial" pitchFamily="34" charset="0"/>
              </a:rPr>
              <a:t>In </a:t>
            </a:r>
            <a:r>
              <a:rPr lang="en-US" sz="2400" dirty="0" err="1">
                <a:solidFill>
                  <a:schemeClr val="bg1"/>
                </a:solidFill>
                <a:latin typeface="Arial Narrow" panose="020B0606020202030204" pitchFamily="34" charset="0"/>
                <a:cs typeface="Arial" pitchFamily="34" charset="0"/>
              </a:rPr>
              <a:t>abd</a:t>
            </a:r>
            <a:r>
              <a:rPr lang="en-US" sz="2400" dirty="0">
                <a:solidFill>
                  <a:schemeClr val="bg1"/>
                </a:solidFill>
                <a:latin typeface="Arial Narrow" panose="020B0606020202030204" pitchFamily="34" charset="0"/>
                <a:cs typeface="Arial" pitchFamily="34" charset="0"/>
              </a:rPr>
              <a:t> ex. We are looking for tenderness, rigidity.</a:t>
            </a:r>
          </a:p>
          <a:p>
            <a:pPr eaLnBrk="0" fontAlgn="base" hangingPunct="0">
              <a:spcBef>
                <a:spcPct val="0"/>
              </a:spcBef>
              <a:spcAft>
                <a:spcPct val="0"/>
              </a:spcAft>
              <a:buFontTx/>
              <a:buChar char="•"/>
            </a:pPr>
            <a:r>
              <a:rPr lang="en-US" sz="2400" dirty="0">
                <a:solidFill>
                  <a:schemeClr val="bg1"/>
                </a:solidFill>
                <a:latin typeface="Arial Narrow" panose="020B0606020202030204" pitchFamily="34" charset="0"/>
                <a:cs typeface="Arial" pitchFamily="34" charset="0"/>
              </a:rPr>
              <a:t>Vaginal ex we are looking for cervical changes and visible blood or tissue.</a:t>
            </a:r>
            <a:endParaRPr lang="en-US" sz="3200" dirty="0">
              <a:solidFill>
                <a:schemeClr val="bg1"/>
              </a:solidFill>
              <a:latin typeface="Arial Narrow" panose="020B0606020202030204" pitchFamily="34" charset="0"/>
              <a:cs typeface="Arial" pitchFamily="34" charset="0"/>
            </a:endParaRPr>
          </a:p>
        </p:txBody>
      </p:sp>
      <p:sp>
        <p:nvSpPr>
          <p:cNvPr id="3" name="TextBox 2"/>
          <p:cNvSpPr txBox="1"/>
          <p:nvPr/>
        </p:nvSpPr>
        <p:spPr>
          <a:xfrm>
            <a:off x="1401095" y="395183"/>
            <a:ext cx="9394723" cy="1200329"/>
          </a:xfrm>
          <a:prstGeom prst="rect">
            <a:avLst/>
          </a:prstGeom>
          <a:noFill/>
        </p:spPr>
        <p:txBody>
          <a:bodyPr wrap="square" rtlCol="0">
            <a:spAutoFit/>
          </a:bodyPr>
          <a:lstStyle/>
          <a:p>
            <a:pPr algn="ctr"/>
            <a:r>
              <a:rPr lang="en-US" sz="3600" dirty="0" smtClean="0"/>
              <a:t>What are the important points in the examination to focus on ?</a:t>
            </a:r>
            <a:endParaRPr lang="en-US" sz="3600" dirty="0"/>
          </a:p>
        </p:txBody>
      </p:sp>
    </p:spTree>
    <p:extLst>
      <p:ext uri="{BB962C8B-B14F-4D97-AF65-F5344CB8AC3E}">
        <p14:creationId xmlns:p14="http://schemas.microsoft.com/office/powerpoint/2010/main" val="545247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7">
                                            <p:txEl>
                                              <p:pRg st="0" end="0"/>
                                            </p:txEl>
                                          </p:spTgt>
                                        </p:tgtEl>
                                        <p:attrNameLst>
                                          <p:attrName>style.visibility</p:attrName>
                                        </p:attrNameLst>
                                      </p:cBhvr>
                                      <p:to>
                                        <p:strVal val="visible"/>
                                      </p:to>
                                    </p:set>
                                    <p:animEffect transition="in" filter="fade">
                                      <p:cBhvr>
                                        <p:cTn id="14" dur="1000"/>
                                        <p:tgtEl>
                                          <p:spTgt spid="1027">
                                            <p:txEl>
                                              <p:pRg st="0" end="0"/>
                                            </p:txEl>
                                          </p:spTgt>
                                        </p:tgtEl>
                                      </p:cBhvr>
                                    </p:animEffect>
                                    <p:anim calcmode="lin" valueType="num">
                                      <p:cBhvr>
                                        <p:cTn id="15" dur="1000" fill="hold"/>
                                        <p:tgtEl>
                                          <p:spTgt spid="102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027">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27">
                                            <p:txEl>
                                              <p:pRg st="1" end="1"/>
                                            </p:txEl>
                                          </p:spTgt>
                                        </p:tgtEl>
                                        <p:attrNameLst>
                                          <p:attrName>style.visibility</p:attrName>
                                        </p:attrNameLst>
                                      </p:cBhvr>
                                      <p:to>
                                        <p:strVal val="visible"/>
                                      </p:to>
                                    </p:set>
                                    <p:animEffect transition="in" filter="fade">
                                      <p:cBhvr>
                                        <p:cTn id="19" dur="1000"/>
                                        <p:tgtEl>
                                          <p:spTgt spid="1027">
                                            <p:txEl>
                                              <p:pRg st="1" end="1"/>
                                            </p:txEl>
                                          </p:spTgt>
                                        </p:tgtEl>
                                      </p:cBhvr>
                                    </p:animEffect>
                                    <p:anim calcmode="lin" valueType="num">
                                      <p:cBhvr>
                                        <p:cTn id="20" dur="1000" fill="hold"/>
                                        <p:tgtEl>
                                          <p:spTgt spid="1027">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027">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27">
                                            <p:txEl>
                                              <p:pRg st="2" end="2"/>
                                            </p:txEl>
                                          </p:spTgt>
                                        </p:tgtEl>
                                        <p:attrNameLst>
                                          <p:attrName>style.visibility</p:attrName>
                                        </p:attrNameLst>
                                      </p:cBhvr>
                                      <p:to>
                                        <p:strVal val="visible"/>
                                      </p:to>
                                    </p:set>
                                    <p:animEffect transition="in" filter="fade">
                                      <p:cBhvr>
                                        <p:cTn id="24" dur="1000"/>
                                        <p:tgtEl>
                                          <p:spTgt spid="1027">
                                            <p:txEl>
                                              <p:pRg st="2" end="2"/>
                                            </p:txEl>
                                          </p:spTgt>
                                        </p:tgtEl>
                                      </p:cBhvr>
                                    </p:animEffect>
                                    <p:anim calcmode="lin" valueType="num">
                                      <p:cBhvr>
                                        <p:cTn id="25" dur="1000" fill="hold"/>
                                        <p:tgtEl>
                                          <p:spTgt spid="1027">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1027">
                                            <p:txEl>
                                              <p:pRg st="2" end="2"/>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27">
                                            <p:txEl>
                                              <p:pRg st="3" end="3"/>
                                            </p:txEl>
                                          </p:spTgt>
                                        </p:tgtEl>
                                        <p:attrNameLst>
                                          <p:attrName>style.visibility</p:attrName>
                                        </p:attrNameLst>
                                      </p:cBhvr>
                                      <p:to>
                                        <p:strVal val="visible"/>
                                      </p:to>
                                    </p:set>
                                    <p:animEffect transition="in" filter="fade">
                                      <p:cBhvr>
                                        <p:cTn id="29" dur="1000"/>
                                        <p:tgtEl>
                                          <p:spTgt spid="1027">
                                            <p:txEl>
                                              <p:pRg st="3" end="3"/>
                                            </p:txEl>
                                          </p:spTgt>
                                        </p:tgtEl>
                                      </p:cBhvr>
                                    </p:animEffect>
                                    <p:anim calcmode="lin" valueType="num">
                                      <p:cBhvr>
                                        <p:cTn id="30" dur="1000" fill="hold"/>
                                        <p:tgtEl>
                                          <p:spTgt spid="1027">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102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20200416_183834.jpg"/>
          <p:cNvPicPr>
            <a:picLocks noChangeAspect="1"/>
          </p:cNvPicPr>
          <p:nvPr/>
        </p:nvPicPr>
        <p:blipFill rotWithShape="1">
          <a:blip r:embed="rId2"/>
          <a:srcRect t="22886"/>
          <a:stretch/>
        </p:blipFill>
        <p:spPr>
          <a:xfrm>
            <a:off x="1524000" y="2138516"/>
            <a:ext cx="9144000" cy="40765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مربع نص 2"/>
          <p:cNvSpPr txBox="1"/>
          <p:nvPr/>
        </p:nvSpPr>
        <p:spPr>
          <a:xfrm>
            <a:off x="2152042" y="3038630"/>
            <a:ext cx="8104414" cy="2308324"/>
          </a:xfrm>
          <a:prstGeom prst="rect">
            <a:avLst/>
          </a:prstGeom>
          <a:noFill/>
        </p:spPr>
        <p:txBody>
          <a:bodyPr wrap="square" rtlCol="1">
            <a:spAutoFit/>
          </a:bodyPr>
          <a:lstStyle/>
          <a:p>
            <a:pPr marL="342900" indent="-342900">
              <a:buFont typeface="Wingdings" panose="05000000000000000000" pitchFamily="2" charset="2"/>
              <a:buChar char="q"/>
            </a:pPr>
            <a:r>
              <a:rPr lang="en-US" dirty="0">
                <a:solidFill>
                  <a:schemeClr val="bg1"/>
                </a:solidFill>
                <a:latin typeface="Arial" panose="020B0604020202020204" pitchFamily="34" charset="0"/>
                <a:cs typeface="Arial" panose="020B0604020202020204" pitchFamily="34" charset="0"/>
              </a:rPr>
              <a:t>-Order beta </a:t>
            </a:r>
            <a:r>
              <a:rPr lang="en-US" dirty="0" err="1">
                <a:solidFill>
                  <a:schemeClr val="bg1"/>
                </a:solidFill>
                <a:latin typeface="Arial" panose="020B0604020202020204" pitchFamily="34" charset="0"/>
                <a:cs typeface="Arial" panose="020B0604020202020204" pitchFamily="34" charset="0"/>
              </a:rPr>
              <a:t>hCG</a:t>
            </a:r>
            <a:r>
              <a:rPr lang="en-US" dirty="0">
                <a:solidFill>
                  <a:schemeClr val="bg1"/>
                </a:solidFill>
                <a:latin typeface="Arial" panose="020B0604020202020204" pitchFamily="34" charset="0"/>
                <a:cs typeface="Arial" panose="020B0604020202020204" pitchFamily="34" charset="0"/>
              </a:rPr>
              <a:t> levels first, the patient may not be pregnant and this bleeding is only menses!</a:t>
            </a:r>
          </a:p>
          <a:p>
            <a:pPr marL="342900" indent="-342900">
              <a:buFont typeface="Wingdings" panose="05000000000000000000" pitchFamily="2" charset="2"/>
              <a:buChar char="q"/>
            </a:pPr>
            <a:r>
              <a:rPr lang="en-US" dirty="0">
                <a:solidFill>
                  <a:schemeClr val="bg1"/>
                </a:solidFill>
                <a:latin typeface="Arial" panose="020B0604020202020204" pitchFamily="34" charset="0"/>
                <a:cs typeface="Arial" panose="020B0604020202020204" pitchFamily="34" charset="0"/>
              </a:rPr>
              <a:t>-Beta </a:t>
            </a:r>
            <a:r>
              <a:rPr lang="en-US" dirty="0" err="1">
                <a:solidFill>
                  <a:schemeClr val="bg1"/>
                </a:solidFill>
                <a:latin typeface="Arial" panose="020B0604020202020204" pitchFamily="34" charset="0"/>
                <a:cs typeface="Arial" panose="020B0604020202020204" pitchFamily="34" charset="0"/>
              </a:rPr>
              <a:t>hCG</a:t>
            </a:r>
            <a:r>
              <a:rPr lang="en-US" dirty="0">
                <a:solidFill>
                  <a:schemeClr val="bg1"/>
                </a:solidFill>
                <a:latin typeface="Arial" panose="020B0604020202020204" pitchFamily="34" charset="0"/>
                <a:cs typeface="Arial" panose="020B0604020202020204" pitchFamily="34" charset="0"/>
              </a:rPr>
              <a:t> changes over two readings 72 hours apart are  usually enough to determine the nature of this pregnancy.</a:t>
            </a:r>
          </a:p>
          <a:p>
            <a:pPr marL="342900" indent="-342900">
              <a:buFont typeface="Wingdings" panose="05000000000000000000" pitchFamily="2" charset="2"/>
              <a:buChar char="q"/>
            </a:pPr>
            <a:r>
              <a:rPr lang="en-US" dirty="0">
                <a:solidFill>
                  <a:schemeClr val="bg1"/>
                </a:solidFill>
                <a:latin typeface="Arial" panose="020B0604020202020204" pitchFamily="34" charset="0"/>
                <a:cs typeface="Arial" panose="020B0604020202020204" pitchFamily="34" charset="0"/>
              </a:rPr>
              <a:t>-Ectopic pregnancy can present in this way </a:t>
            </a:r>
          </a:p>
          <a:p>
            <a:pPr marL="342900" indent="-342900">
              <a:buFont typeface="Wingdings" panose="05000000000000000000" pitchFamily="2" charset="2"/>
              <a:buChar char="q"/>
            </a:pPr>
            <a:r>
              <a:rPr lang="en-US" dirty="0">
                <a:solidFill>
                  <a:schemeClr val="bg1"/>
                </a:solidFill>
                <a:latin typeface="Arial" panose="020B0604020202020204" pitchFamily="34" charset="0"/>
                <a:cs typeface="Arial" panose="020B0604020202020204" pitchFamily="34" charset="0"/>
              </a:rPr>
              <a:t>- outpatient management of pregnancy of unknown location is acceptable if the women is asymptomatic</a:t>
            </a:r>
          </a:p>
          <a:p>
            <a:pPr marL="342900" indent="-342900">
              <a:buFont typeface="Wingdings" panose="05000000000000000000" pitchFamily="2" charset="2"/>
              <a:buChar char="q"/>
            </a:pPr>
            <a:r>
              <a:rPr lang="en-US" dirty="0">
                <a:solidFill>
                  <a:schemeClr val="bg1"/>
                </a:solidFill>
                <a:latin typeface="Arial" panose="020B0604020202020204" pitchFamily="34" charset="0"/>
                <a:cs typeface="Arial" panose="020B0604020202020204" pitchFamily="34" charset="0"/>
              </a:rPr>
              <a:t>-If the pt is unstable, U/S</a:t>
            </a:r>
            <a:endParaRPr lang="ar-JO" dirty="0">
              <a:solidFill>
                <a:schemeClr val="bg1"/>
              </a:solidFill>
              <a:latin typeface="Arial" panose="020B0604020202020204" pitchFamily="34" charset="0"/>
              <a:cs typeface="Arial" panose="020B0604020202020204" pitchFamily="34" charset="0"/>
            </a:endParaRPr>
          </a:p>
        </p:txBody>
      </p:sp>
      <p:sp>
        <p:nvSpPr>
          <p:cNvPr id="5" name="TextBox 4"/>
          <p:cNvSpPr txBox="1"/>
          <p:nvPr/>
        </p:nvSpPr>
        <p:spPr>
          <a:xfrm>
            <a:off x="2005780" y="534298"/>
            <a:ext cx="7447936" cy="769441"/>
          </a:xfrm>
          <a:prstGeom prst="rect">
            <a:avLst/>
          </a:prstGeom>
          <a:noFill/>
        </p:spPr>
        <p:txBody>
          <a:bodyPr wrap="square" rtlCol="0">
            <a:spAutoFit/>
          </a:bodyPr>
          <a:lstStyle/>
          <a:p>
            <a:pPr algn="ctr"/>
            <a:r>
              <a:rPr lang="en-US" sz="4400" b="1" dirty="0" smtClean="0"/>
              <a:t>What is your next step ?</a:t>
            </a:r>
            <a:endParaRPr lang="en-US" sz="4400" b="1" dirty="0"/>
          </a:p>
        </p:txBody>
      </p:sp>
    </p:spTree>
    <p:extLst>
      <p:ext uri="{BB962C8B-B14F-4D97-AF65-F5344CB8AC3E}">
        <p14:creationId xmlns:p14="http://schemas.microsoft.com/office/powerpoint/2010/main" val="3324007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1000"/>
                                        <p:tgtEl>
                                          <p:spTgt spid="3">
                                            <p:txEl>
                                              <p:pRg st="2" end="2"/>
                                            </p:txEl>
                                          </p:spTgt>
                                        </p:tgtEl>
                                      </p:cBhvr>
                                    </p:animEffect>
                                    <p:anim calcmode="lin" valueType="num">
                                      <p:cBhvr>
                                        <p:cTn id="2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1000"/>
                                        <p:tgtEl>
                                          <p:spTgt spid="3">
                                            <p:txEl>
                                              <p:pRg st="3" end="3"/>
                                            </p:txEl>
                                          </p:spTgt>
                                        </p:tgtEl>
                                      </p:cBhvr>
                                    </p:animEffect>
                                    <p:anim calcmode="lin" valueType="num">
                                      <p:cBhvr>
                                        <p:cTn id="3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1000"/>
                                        <p:tgtEl>
                                          <p:spTgt spid="3">
                                            <p:txEl>
                                              <p:pRg st="4" end="4"/>
                                            </p:txEl>
                                          </p:spTgt>
                                        </p:tgtEl>
                                      </p:cBhvr>
                                    </p:animEffect>
                                    <p:anim calcmode="lin" valueType="num">
                                      <p:cBhvr>
                                        <p:cTn id="3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20200416_183906.jpg"/>
          <p:cNvPicPr>
            <a:picLocks noChangeAspect="1"/>
          </p:cNvPicPr>
          <p:nvPr/>
        </p:nvPicPr>
        <p:blipFill>
          <a:blip r:embed="rId2"/>
          <a:stretch>
            <a:fillRect/>
          </a:stretch>
        </p:blipFill>
        <p:spPr>
          <a:xfrm>
            <a:off x="1524000" y="642918"/>
            <a:ext cx="9144000" cy="50434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صورة 3" descr="Untitled.png"/>
          <p:cNvPicPr>
            <a:picLocks noChangeAspect="1"/>
          </p:cNvPicPr>
          <p:nvPr/>
        </p:nvPicPr>
        <p:blipFill>
          <a:blip r:embed="rId3"/>
          <a:stretch>
            <a:fillRect/>
          </a:stretch>
        </p:blipFill>
        <p:spPr>
          <a:xfrm>
            <a:off x="6314921" y="2771588"/>
            <a:ext cx="3960220" cy="2914820"/>
          </a:xfrm>
          <a:prstGeom prst="rect">
            <a:avLst/>
          </a:prstGeom>
        </p:spPr>
      </p:pic>
    </p:spTree>
    <p:extLst>
      <p:ext uri="{BB962C8B-B14F-4D97-AF65-F5344CB8AC3E}">
        <p14:creationId xmlns:p14="http://schemas.microsoft.com/office/powerpoint/2010/main" val="250042444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20200416_183935.jpg"/>
          <p:cNvPicPr>
            <a:picLocks noChangeAspect="1"/>
          </p:cNvPicPr>
          <p:nvPr/>
        </p:nvPicPr>
        <p:blipFill>
          <a:blip r:embed="rId2"/>
          <a:stretch>
            <a:fillRect/>
          </a:stretch>
        </p:blipFill>
        <p:spPr>
          <a:xfrm>
            <a:off x="1524000" y="857232"/>
            <a:ext cx="9144000" cy="51435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0512740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20200416_183947.jpg"/>
          <p:cNvPicPr>
            <a:picLocks noChangeAspect="1"/>
          </p:cNvPicPr>
          <p:nvPr/>
        </p:nvPicPr>
        <p:blipFill>
          <a:blip r:embed="rId2"/>
          <a:stretch>
            <a:fillRect/>
          </a:stretch>
        </p:blipFill>
        <p:spPr>
          <a:xfrm>
            <a:off x="1524000" y="413856"/>
            <a:ext cx="9144000" cy="55721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8916465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20200416_184000.jpg"/>
          <p:cNvPicPr>
            <a:picLocks noChangeAspect="1"/>
          </p:cNvPicPr>
          <p:nvPr/>
        </p:nvPicPr>
        <p:blipFill>
          <a:blip r:embed="rId2"/>
          <a:stretch>
            <a:fillRect/>
          </a:stretch>
        </p:blipFill>
        <p:spPr>
          <a:xfrm>
            <a:off x="2748116" y="2403942"/>
            <a:ext cx="6071419" cy="33677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p:cNvSpPr txBox="1"/>
          <p:nvPr/>
        </p:nvSpPr>
        <p:spPr>
          <a:xfrm>
            <a:off x="1929580" y="855407"/>
            <a:ext cx="7708490" cy="769441"/>
          </a:xfrm>
          <a:prstGeom prst="rect">
            <a:avLst/>
          </a:prstGeom>
          <a:noFill/>
        </p:spPr>
        <p:txBody>
          <a:bodyPr wrap="square" rtlCol="0">
            <a:spAutoFit/>
          </a:bodyPr>
          <a:lstStyle/>
          <a:p>
            <a:r>
              <a:rPr lang="en-US" sz="4400" dirty="0" smtClean="0"/>
              <a:t>What is your management ?</a:t>
            </a:r>
            <a:endParaRPr lang="en-US" sz="4400" dirty="0"/>
          </a:p>
        </p:txBody>
      </p:sp>
    </p:spTree>
    <p:extLst>
      <p:ext uri="{BB962C8B-B14F-4D97-AF65-F5344CB8AC3E}">
        <p14:creationId xmlns:p14="http://schemas.microsoft.com/office/powerpoint/2010/main" val="3711458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20200416_184030.jpg"/>
          <p:cNvPicPr>
            <a:picLocks noChangeAspect="1"/>
          </p:cNvPicPr>
          <p:nvPr/>
        </p:nvPicPr>
        <p:blipFill>
          <a:blip r:embed="rId2"/>
          <a:stretch>
            <a:fillRect/>
          </a:stretch>
        </p:blipFill>
        <p:spPr>
          <a:xfrm>
            <a:off x="2438400" y="2057221"/>
            <a:ext cx="6617110" cy="40818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p:cNvSpPr txBox="1"/>
          <p:nvPr/>
        </p:nvSpPr>
        <p:spPr>
          <a:xfrm>
            <a:off x="3672348" y="589935"/>
            <a:ext cx="4055807" cy="830997"/>
          </a:xfrm>
          <a:prstGeom prst="rect">
            <a:avLst/>
          </a:prstGeom>
          <a:noFill/>
        </p:spPr>
        <p:txBody>
          <a:bodyPr wrap="square" rtlCol="0">
            <a:spAutoFit/>
          </a:bodyPr>
          <a:lstStyle/>
          <a:p>
            <a:pPr algn="ctr"/>
            <a:r>
              <a:rPr lang="en-US" sz="4800" b="1" dirty="0" smtClean="0"/>
              <a:t>If stable ?</a:t>
            </a:r>
            <a:endParaRPr lang="en-US" sz="4800" b="1" dirty="0"/>
          </a:p>
        </p:txBody>
      </p:sp>
    </p:spTree>
    <p:extLst>
      <p:ext uri="{BB962C8B-B14F-4D97-AF65-F5344CB8AC3E}">
        <p14:creationId xmlns:p14="http://schemas.microsoft.com/office/powerpoint/2010/main" val="4099801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20200416_184015.jpg"/>
          <p:cNvPicPr>
            <a:picLocks noChangeAspect="1"/>
          </p:cNvPicPr>
          <p:nvPr/>
        </p:nvPicPr>
        <p:blipFill>
          <a:blip r:embed="rId2"/>
          <a:stretch>
            <a:fillRect/>
          </a:stretch>
        </p:blipFill>
        <p:spPr>
          <a:xfrm>
            <a:off x="4613186" y="2566219"/>
            <a:ext cx="6054813" cy="40208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p:cNvSpPr txBox="1"/>
          <p:nvPr/>
        </p:nvSpPr>
        <p:spPr>
          <a:xfrm>
            <a:off x="1297858" y="663677"/>
            <a:ext cx="4468761" cy="830997"/>
          </a:xfrm>
          <a:prstGeom prst="rect">
            <a:avLst/>
          </a:prstGeom>
          <a:noFill/>
        </p:spPr>
        <p:txBody>
          <a:bodyPr wrap="square" rtlCol="0">
            <a:spAutoFit/>
          </a:bodyPr>
          <a:lstStyle/>
          <a:p>
            <a:r>
              <a:rPr lang="en-US" sz="4800" dirty="0" smtClean="0"/>
              <a:t>If not stable ?</a:t>
            </a:r>
            <a:endParaRPr lang="en-US" sz="4800" dirty="0"/>
          </a:p>
        </p:txBody>
      </p:sp>
    </p:spTree>
    <p:extLst>
      <p:ext uri="{BB962C8B-B14F-4D97-AF65-F5344CB8AC3E}">
        <p14:creationId xmlns:p14="http://schemas.microsoft.com/office/powerpoint/2010/main" val="2062502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1" descr="20200416_184043.jpg"/>
          <p:cNvPicPr>
            <a:picLocks noChangeAspect="1"/>
          </p:cNvPicPr>
          <p:nvPr/>
        </p:nvPicPr>
        <p:blipFill rotWithShape="1">
          <a:blip r:embed="rId2"/>
          <a:srcRect l="19098" t="23190" r="24932" b="1156"/>
          <a:stretch/>
        </p:blipFill>
        <p:spPr>
          <a:xfrm>
            <a:off x="8597094" y="2993923"/>
            <a:ext cx="3482136" cy="27578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5" name="Straight Arrow Connector 4"/>
          <p:cNvCxnSpPr/>
          <p:nvPr/>
        </p:nvCxnSpPr>
        <p:spPr>
          <a:xfrm flipH="1">
            <a:off x="10773850" y="3553046"/>
            <a:ext cx="1008112" cy="64807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 name="صورة 1" descr="20200416_184058.jpg"/>
          <p:cNvPicPr>
            <a:picLocks noChangeAspect="1"/>
          </p:cNvPicPr>
          <p:nvPr/>
        </p:nvPicPr>
        <p:blipFill>
          <a:blip r:embed="rId3"/>
          <a:stretch>
            <a:fillRect/>
          </a:stretch>
        </p:blipFill>
        <p:spPr>
          <a:xfrm>
            <a:off x="226141" y="736016"/>
            <a:ext cx="7855975" cy="56436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853712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a:xfrm>
            <a:off x="127819" y="3787730"/>
            <a:ext cx="11960942" cy="1968089"/>
          </a:xfrm>
        </p:spPr>
        <p:txBody>
          <a:bodyPr>
            <a:noAutofit/>
          </a:bodyPr>
          <a:lstStyle/>
          <a:p>
            <a:r>
              <a:rPr lang="en-US" sz="5400" dirty="0">
                <a:solidFill>
                  <a:schemeClr val="accent3">
                    <a:lumMod val="40000"/>
                    <a:lumOff val="60000"/>
                  </a:schemeClr>
                </a:solidFill>
              </a:rPr>
              <a:t>Hello </a:t>
            </a:r>
            <a:r>
              <a:rPr lang="en-US" sz="5400" dirty="0" smtClean="0">
                <a:solidFill>
                  <a:schemeClr val="accent3">
                    <a:lumMod val="40000"/>
                    <a:lumOff val="60000"/>
                  </a:schemeClr>
                </a:solidFill>
              </a:rPr>
              <a:t>our doctors to be</a:t>
            </a:r>
            <a:r>
              <a:rPr lang="en-US" sz="3600" dirty="0"/>
              <a:t/>
            </a:r>
            <a:br>
              <a:rPr lang="en-US" sz="3600" dirty="0"/>
            </a:br>
            <a:r>
              <a:rPr lang="en-US" sz="3200" dirty="0"/>
              <a:t>I know you have been through a lot </a:t>
            </a:r>
            <a:br>
              <a:rPr lang="en-US" sz="3200" dirty="0"/>
            </a:br>
            <a:r>
              <a:rPr lang="en-US" sz="3200" dirty="0"/>
              <a:t>but you are finally here now </a:t>
            </a:r>
            <a:br>
              <a:rPr lang="en-US" sz="3200" dirty="0"/>
            </a:br>
            <a:r>
              <a:rPr lang="en-US" sz="3200" dirty="0"/>
              <a:t>just believe in yourself </a:t>
            </a:r>
            <a:br>
              <a:rPr lang="en-US" sz="3200" dirty="0"/>
            </a:br>
            <a:r>
              <a:rPr lang="en-US" sz="3200" dirty="0"/>
              <a:t>&amp;</a:t>
            </a:r>
            <a:br>
              <a:rPr lang="en-US" sz="3200" dirty="0"/>
            </a:br>
            <a:r>
              <a:rPr lang="en-US" sz="3200" dirty="0"/>
              <a:t>always seek to be the best </a:t>
            </a:r>
            <a:br>
              <a:rPr lang="en-US" sz="3200" dirty="0"/>
            </a:br>
            <a:r>
              <a:rPr lang="en-US" sz="3200" dirty="0"/>
              <a:t>may good luck be always with you </a:t>
            </a:r>
            <a:br>
              <a:rPr lang="en-US" sz="3200" dirty="0"/>
            </a:br>
            <a:r>
              <a:rPr lang="en-US" sz="3200" dirty="0" err="1"/>
              <a:t>wateen’s</a:t>
            </a:r>
            <a:r>
              <a:rPr lang="en-US" sz="3200" dirty="0"/>
              <a:t> 2020</a:t>
            </a:r>
            <a:br>
              <a:rPr lang="en-US" sz="3200" dirty="0"/>
            </a:br>
            <a:endParaRPr lang="en-US" sz="3600" dirty="0"/>
          </a:p>
        </p:txBody>
      </p:sp>
      <p:sp>
        <p:nvSpPr>
          <p:cNvPr id="12" name="TextBox 11"/>
          <p:cNvSpPr txBox="1"/>
          <p:nvPr/>
        </p:nvSpPr>
        <p:spPr>
          <a:xfrm>
            <a:off x="127819" y="530942"/>
            <a:ext cx="1814051" cy="1569660"/>
          </a:xfrm>
          <a:prstGeom prst="rect">
            <a:avLst/>
          </a:prstGeom>
          <a:noFill/>
        </p:spPr>
        <p:txBody>
          <a:bodyPr wrap="square" rtlCol="0">
            <a:spAutoFit/>
          </a:bodyPr>
          <a:lstStyle/>
          <a:p>
            <a:r>
              <a:rPr lang="en-US" sz="9600" dirty="0" smtClean="0"/>
              <a:t>“</a:t>
            </a:r>
            <a:endParaRPr lang="en-US" sz="9600" dirty="0"/>
          </a:p>
        </p:txBody>
      </p:sp>
      <p:sp>
        <p:nvSpPr>
          <p:cNvPr id="13" name="TextBox 12"/>
          <p:cNvSpPr txBox="1"/>
          <p:nvPr/>
        </p:nvSpPr>
        <p:spPr>
          <a:xfrm>
            <a:off x="10628671" y="4186159"/>
            <a:ext cx="2920180" cy="1569660"/>
          </a:xfrm>
          <a:prstGeom prst="rect">
            <a:avLst/>
          </a:prstGeom>
          <a:noFill/>
        </p:spPr>
        <p:txBody>
          <a:bodyPr wrap="square" rtlCol="0">
            <a:spAutoFit/>
          </a:bodyPr>
          <a:lstStyle/>
          <a:p>
            <a:r>
              <a:rPr lang="en-US" sz="9600" dirty="0" smtClean="0"/>
              <a:t>”</a:t>
            </a:r>
            <a:endParaRPr lang="en-US" sz="9600" dirty="0"/>
          </a:p>
        </p:txBody>
      </p:sp>
    </p:spTree>
    <p:extLst>
      <p:ext uri="{BB962C8B-B14F-4D97-AF65-F5344CB8AC3E}">
        <p14:creationId xmlns:p14="http://schemas.microsoft.com/office/powerpoint/2010/main" val="159669691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20200416_184118.jpg"/>
          <p:cNvPicPr>
            <a:picLocks noChangeAspect="1"/>
          </p:cNvPicPr>
          <p:nvPr/>
        </p:nvPicPr>
        <p:blipFill rotWithShape="1">
          <a:blip r:embed="rId2"/>
          <a:srcRect l="4913" t="5754" r="22380" b="5064"/>
          <a:stretch/>
        </p:blipFill>
        <p:spPr>
          <a:xfrm>
            <a:off x="8037871" y="2374491"/>
            <a:ext cx="3274142" cy="32003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صورة 1" descr="20200416_184132.jpg"/>
          <p:cNvPicPr>
            <a:picLocks noChangeAspect="1"/>
          </p:cNvPicPr>
          <p:nvPr/>
        </p:nvPicPr>
        <p:blipFill>
          <a:blip r:embed="rId3"/>
          <a:stretch>
            <a:fillRect/>
          </a:stretch>
        </p:blipFill>
        <p:spPr>
          <a:xfrm>
            <a:off x="388375" y="1822338"/>
            <a:ext cx="7155820" cy="43047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4196681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descr="20200416_184145.jpg"/>
          <p:cNvPicPr>
            <a:picLocks noChangeAspect="1"/>
          </p:cNvPicPr>
          <p:nvPr/>
        </p:nvPicPr>
        <p:blipFill>
          <a:blip r:embed="rId2"/>
          <a:stretch>
            <a:fillRect/>
          </a:stretch>
        </p:blipFill>
        <p:spPr>
          <a:xfrm>
            <a:off x="1524000" y="928670"/>
            <a:ext cx="9144000" cy="50720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2980685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87639" y="747377"/>
            <a:ext cx="7650050" cy="2463495"/>
          </a:xfrm>
          <a:prstGeom prst="rect">
            <a:avLst/>
          </a:prstGeom>
        </p:spPr>
        <p:txBody>
          <a:bodyPr wrap="square">
            <a:spAutoFit/>
          </a:bodyPr>
          <a:lstStyle/>
          <a:p>
            <a:pPr algn="ctr">
              <a:lnSpc>
                <a:spcPct val="107000"/>
              </a:lnSpc>
              <a:spcAft>
                <a:spcPts val="800"/>
              </a:spcAft>
            </a:pPr>
            <a:r>
              <a:rPr lang="en-US" sz="7200" b="1" dirty="0" smtClean="0">
                <a:latin typeface="+mj-lt"/>
                <a:ea typeface="Arial Unicode MS" panose="020B0604020202020204" pitchFamily="34" charset="-128"/>
                <a:cs typeface="Arial Unicode MS" panose="020B0604020202020204" pitchFamily="34" charset="-128"/>
              </a:rPr>
              <a:t> </a:t>
            </a:r>
            <a:r>
              <a:rPr lang="en-US" sz="7200" b="1" dirty="0">
                <a:latin typeface="+mj-lt"/>
                <a:ea typeface="Arial Unicode MS" panose="020B0604020202020204" pitchFamily="34" charset="-128"/>
                <a:cs typeface="Arial Unicode MS" panose="020B0604020202020204" pitchFamily="34" charset="-128"/>
              </a:rPr>
              <a:t>Antepartum Hemorrhage </a:t>
            </a:r>
            <a:endParaRPr lang="en-US" sz="7200" b="1" dirty="0">
              <a:effectLst/>
              <a:latin typeface="+mj-lt"/>
              <a:ea typeface="Arial Unicode MS" panose="020B0604020202020204" pitchFamily="34" charset="-128"/>
              <a:cs typeface="Arial Unicode MS" panose="020B0604020202020204" pitchFamily="34" charset="-128"/>
            </a:endParaRPr>
          </a:p>
        </p:txBody>
      </p:sp>
      <p:sp>
        <p:nvSpPr>
          <p:cNvPr id="5" name="TextBox 4"/>
          <p:cNvSpPr txBox="1"/>
          <p:nvPr/>
        </p:nvSpPr>
        <p:spPr>
          <a:xfrm>
            <a:off x="3889419" y="3606085"/>
            <a:ext cx="4597759" cy="523220"/>
          </a:xfrm>
          <a:prstGeom prst="rect">
            <a:avLst/>
          </a:prstGeom>
          <a:noFill/>
        </p:spPr>
        <p:txBody>
          <a:bodyPr wrap="square" rtlCol="0">
            <a:spAutoFit/>
          </a:bodyPr>
          <a:lstStyle/>
          <a:p>
            <a:r>
              <a:rPr lang="en-US" sz="2800" dirty="0" smtClean="0"/>
              <a:t>Dr. Mohammad </a:t>
            </a:r>
            <a:r>
              <a:rPr lang="en-US" sz="2800" dirty="0" err="1" smtClean="0"/>
              <a:t>khader</a:t>
            </a:r>
            <a:endParaRPr lang="en-US" sz="2800" dirty="0"/>
          </a:p>
        </p:txBody>
      </p:sp>
      <p:sp>
        <p:nvSpPr>
          <p:cNvPr id="2" name="Rectangle 1"/>
          <p:cNvSpPr/>
          <p:nvPr/>
        </p:nvSpPr>
        <p:spPr>
          <a:xfrm>
            <a:off x="4447579" y="4264962"/>
            <a:ext cx="2730171" cy="388696"/>
          </a:xfrm>
          <a:prstGeom prst="rect">
            <a:avLst/>
          </a:prstGeom>
        </p:spPr>
        <p:txBody>
          <a:bodyPr wrap="none">
            <a:spAutoFit/>
          </a:bodyPr>
          <a:lstStyle/>
          <a:p>
            <a:pPr>
              <a:lnSpc>
                <a:spcPct val="107000"/>
              </a:lnSpc>
              <a:spcAft>
                <a:spcPts val="800"/>
              </a:spcAft>
            </a:pPr>
            <a:r>
              <a:rPr lang="en-US" dirty="0">
                <a:latin typeface="Calibri" panose="020F0502020204030204" pitchFamily="34" charset="0"/>
                <a:ea typeface="Calibri" panose="020F0502020204030204" pitchFamily="34" charset="0"/>
                <a:cs typeface="Arial" panose="020B0604020202020204" pitchFamily="34" charset="0"/>
              </a:rPr>
              <a:t>Done by: </a:t>
            </a:r>
            <a:r>
              <a:rPr lang="en-US" dirty="0" err="1">
                <a:latin typeface="Calibri" panose="020F0502020204030204" pitchFamily="34" charset="0"/>
                <a:ea typeface="Calibri" panose="020F0502020204030204" pitchFamily="34" charset="0"/>
                <a:cs typeface="Arial" panose="020B0604020202020204" pitchFamily="34" charset="0"/>
              </a:rPr>
              <a:t>Bara'a</a:t>
            </a:r>
            <a:r>
              <a:rPr lang="en-US" dirty="0">
                <a:latin typeface="Calibri" panose="020F0502020204030204" pitchFamily="34" charset="0"/>
                <a:ea typeface="Calibri" panose="020F0502020204030204" pitchFamily="34" charset="0"/>
                <a:cs typeface="Arial" panose="020B0604020202020204" pitchFamily="34" charset="0"/>
              </a:rPr>
              <a:t> </a:t>
            </a:r>
            <a:r>
              <a:rPr lang="en-US" dirty="0" err="1">
                <a:latin typeface="Calibri" panose="020F0502020204030204" pitchFamily="34" charset="0"/>
                <a:ea typeface="Calibri" panose="020F0502020204030204" pitchFamily="34" charset="0"/>
                <a:cs typeface="Arial" panose="020B0604020202020204" pitchFamily="34" charset="0"/>
              </a:rPr>
              <a:t>Rashaydeh</a:t>
            </a:r>
            <a:endParaRPr lang="en-US" sz="1400" dirty="0">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643970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039066" y="3258120"/>
            <a:ext cx="8678857" cy="2668679"/>
          </a:xfrm>
          <a:prstGeom prst="rect">
            <a:avLst/>
          </a:prstGeom>
        </p:spPr>
        <p:txBody>
          <a:bodyPr wrap="square">
            <a:spAutoFit/>
          </a:bodyPr>
          <a:lstStyle/>
          <a:p>
            <a:pPr>
              <a:lnSpc>
                <a:spcPct val="107000"/>
              </a:lnSpc>
              <a:spcAft>
                <a:spcPts val="800"/>
              </a:spcAft>
            </a:pPr>
            <a:endParaRPr lang="en-US" sz="3600" dirty="0" smtClean="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en-US" sz="3600" dirty="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3600" dirty="0" smtClean="0">
                <a:effectLst/>
                <a:latin typeface="Calibri" panose="020F0502020204030204" pitchFamily="34" charset="0"/>
                <a:ea typeface="Calibri" panose="020F0502020204030204" pitchFamily="34" charset="0"/>
                <a:cs typeface="Arial" panose="020B0604020202020204" pitchFamily="34" charset="0"/>
              </a:rPr>
              <a:t>*no further information were given, just mentioning the general approach </a:t>
            </a:r>
            <a:endParaRPr lang="en-US" sz="2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Rounded Rectangle 3"/>
          <p:cNvSpPr/>
          <p:nvPr/>
        </p:nvSpPr>
        <p:spPr>
          <a:xfrm>
            <a:off x="3790335" y="1150374"/>
            <a:ext cx="4395019" cy="2462980"/>
          </a:xfrm>
          <a:prstGeom prst="round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p:spPr>
        <p:style>
          <a:lnRef idx="1">
            <a:schemeClr val="accent5"/>
          </a:lnRef>
          <a:fillRef idx="2">
            <a:schemeClr val="accent5"/>
          </a:fillRef>
          <a:effectRef idx="1">
            <a:schemeClr val="accent5"/>
          </a:effectRef>
          <a:fontRef idx="minor">
            <a:schemeClr val="dk1"/>
          </a:fontRef>
        </p:style>
        <p:txBody>
          <a:bodyPr rtlCol="0" anchor="ctr"/>
          <a:lstStyle/>
          <a:p>
            <a:pPr algn="ctr">
              <a:lnSpc>
                <a:spcPct val="107000"/>
              </a:lnSpc>
              <a:spcAft>
                <a:spcPts val="800"/>
              </a:spcAft>
            </a:pPr>
            <a:r>
              <a:rPr lang="en-US" sz="2400" b="1" dirty="0" smtClean="0">
                <a:latin typeface="Calibri" panose="020F0502020204030204" pitchFamily="34" charset="0"/>
                <a:ea typeface="Calibri" panose="020F0502020204030204" pitchFamily="34" charset="0"/>
                <a:cs typeface="Arial" panose="020B0604020202020204" pitchFamily="34" charset="0"/>
              </a:rPr>
              <a:t>Case </a:t>
            </a:r>
          </a:p>
          <a:p>
            <a:pPr algn="ctr">
              <a:lnSpc>
                <a:spcPct val="107000"/>
              </a:lnSpc>
              <a:spcAft>
                <a:spcPts val="800"/>
              </a:spcAft>
            </a:pPr>
            <a:r>
              <a:rPr lang="en-US" sz="2400" b="1" dirty="0" smtClean="0">
                <a:latin typeface="Calibri" panose="020F0502020204030204" pitchFamily="34" charset="0"/>
                <a:ea typeface="Calibri" panose="020F0502020204030204" pitchFamily="34" charset="0"/>
                <a:cs typeface="Arial" panose="020B0604020202020204" pitchFamily="34" charset="0"/>
              </a:rPr>
              <a:t>30 </a:t>
            </a:r>
            <a:r>
              <a:rPr lang="en-US" sz="2400" b="1" dirty="0">
                <a:latin typeface="Calibri" panose="020F0502020204030204" pitchFamily="34" charset="0"/>
                <a:ea typeface="Calibri" panose="020F0502020204030204" pitchFamily="34" charset="0"/>
                <a:cs typeface="Arial" panose="020B0604020202020204" pitchFamily="34" charset="0"/>
              </a:rPr>
              <a:t>y/o patient, G3P2, 30 weeks gestation presented with vaginal bleeding</a:t>
            </a:r>
            <a:endParaRPr lang="en-US" b="1" dirty="0">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9851900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2124" y="1416676"/>
            <a:ext cx="11500834" cy="4275658"/>
          </a:xfrm>
          <a:prstGeom prst="rect">
            <a:avLst/>
          </a:prstGeom>
        </p:spPr>
        <p:txBody>
          <a:bodyPr wrap="square">
            <a:spAutoFit/>
          </a:bodyPr>
          <a:lstStyle/>
          <a:p>
            <a:pPr marL="342900" lvl="0" indent="-342900">
              <a:lnSpc>
                <a:spcPct val="107000"/>
              </a:lnSpc>
              <a:spcAft>
                <a:spcPts val="800"/>
              </a:spcAft>
              <a:buFont typeface="Wingdings" panose="05000000000000000000" pitchFamily="2" charset="2"/>
              <a:buChar char=""/>
            </a:pPr>
            <a:r>
              <a:rPr lang="en-US" i="1" dirty="0" smtClean="0">
                <a:effectLst/>
                <a:latin typeface="Calibri" panose="020F0502020204030204" pitchFamily="34" charset="0"/>
                <a:ea typeface="Calibri" panose="020F0502020204030204" pitchFamily="34" charset="0"/>
                <a:cs typeface="Arial" panose="020B0604020202020204" pitchFamily="34" charset="0"/>
              </a:rPr>
              <a:t>Profile and </a:t>
            </a:r>
            <a:r>
              <a:rPr lang="en-US" dirty="0" smtClean="0">
                <a:effectLst/>
                <a:latin typeface="Calibri" panose="020F0502020204030204" pitchFamily="34" charset="0"/>
                <a:ea typeface="Calibri" panose="020F0502020204030204" pitchFamily="34" charset="0"/>
                <a:cs typeface="Arial" panose="020B0604020202020204" pitchFamily="34" charset="0"/>
              </a:rPr>
              <a:t>blood group</a:t>
            </a:r>
            <a:endParaRPr lang="en-US" sz="1400" dirty="0" smtClean="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Wingdings" panose="05000000000000000000" pitchFamily="2" charset="2"/>
              <a:buChar char=""/>
            </a:pPr>
            <a:r>
              <a:rPr lang="en-US" dirty="0" smtClean="0">
                <a:effectLst/>
                <a:latin typeface="Calibri" panose="020F0502020204030204" pitchFamily="34" charset="0"/>
                <a:ea typeface="Calibri" panose="020F0502020204030204" pitchFamily="34" charset="0"/>
                <a:cs typeface="Arial" panose="020B0604020202020204" pitchFamily="34" charset="0"/>
              </a:rPr>
              <a:t>Booking visit and antenatal care.</a:t>
            </a:r>
            <a:endParaRPr lang="en-US" sz="1400" dirty="0" smtClean="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Wingdings" panose="05000000000000000000" pitchFamily="2" charset="2"/>
              <a:buChar char=""/>
            </a:pPr>
            <a:r>
              <a:rPr lang="en-US" dirty="0" smtClean="0">
                <a:effectLst/>
                <a:latin typeface="Calibri" panose="020F0502020204030204" pitchFamily="34" charset="0"/>
                <a:ea typeface="Calibri" panose="020F0502020204030204" pitchFamily="34" charset="0"/>
                <a:cs typeface="Arial" panose="020B0604020202020204" pitchFamily="34" charset="0"/>
              </a:rPr>
              <a:t>Analysis of chief complain (amount of bleeding(color, </a:t>
            </a:r>
            <a:r>
              <a:rPr lang="en-US" dirty="0" err="1" smtClean="0">
                <a:effectLst/>
                <a:latin typeface="Calibri" panose="020F0502020204030204" pitchFamily="34" charset="0"/>
                <a:ea typeface="Calibri" panose="020F0502020204030204" pitchFamily="34" charset="0"/>
                <a:cs typeface="Arial" panose="020B0604020202020204" pitchFamily="34" charset="0"/>
              </a:rPr>
              <a:t>clots?m</a:t>
            </a:r>
            <a:r>
              <a:rPr lang="en-US" dirty="0" smtClean="0">
                <a:effectLst/>
                <a:latin typeface="Calibri" panose="020F0502020204030204" pitchFamily="34" charset="0"/>
                <a:ea typeface="Calibri" panose="020F0502020204030204" pitchFamily="34" charset="0"/>
                <a:cs typeface="Arial" panose="020B0604020202020204" pitchFamily="34" charset="0"/>
              </a:rPr>
              <a:t> soaked clothes) pain and any associated symptoms ,  </a:t>
            </a:r>
            <a:r>
              <a:rPr lang="en-US" dirty="0" err="1" smtClean="0">
                <a:effectLst/>
                <a:latin typeface="Calibri" panose="020F0502020204030204" pitchFamily="34" charset="0"/>
                <a:ea typeface="Calibri" panose="020F0502020204030204" pitchFamily="34" charset="0"/>
                <a:cs typeface="Arial" panose="020B0604020202020204" pitchFamily="34" charset="0"/>
              </a:rPr>
              <a:t>hx</a:t>
            </a:r>
            <a:r>
              <a:rPr lang="en-US" dirty="0" smtClean="0">
                <a:effectLst/>
                <a:latin typeface="Calibri" panose="020F0502020204030204" pitchFamily="34" charset="0"/>
                <a:ea typeface="Calibri" panose="020F0502020204030204" pitchFamily="34" charset="0"/>
                <a:cs typeface="Arial" panose="020B0604020202020204" pitchFamily="34" charset="0"/>
              </a:rPr>
              <a:t> of preceding trauma, intercourse</a:t>
            </a:r>
            <a:endParaRPr lang="en-US" sz="1400" dirty="0" smtClean="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Wingdings" panose="05000000000000000000" pitchFamily="2" charset="2"/>
              <a:buChar char=""/>
            </a:pPr>
            <a:r>
              <a:rPr lang="en-US" dirty="0" smtClean="0">
                <a:effectLst/>
                <a:latin typeface="Calibri" panose="020F0502020204030204" pitchFamily="34" charset="0"/>
                <a:ea typeface="Calibri" panose="020F0502020204030204" pitchFamily="34" charset="0"/>
                <a:cs typeface="Arial" panose="020B0604020202020204" pitchFamily="34" charset="0"/>
              </a:rPr>
              <a:t>Look for Risk factors in history:</a:t>
            </a:r>
            <a:endParaRPr lang="en-US" sz="1400" dirty="0" smtClean="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Wingdings" panose="05000000000000000000" pitchFamily="2" charset="2"/>
              <a:buChar char=""/>
            </a:pPr>
            <a:r>
              <a:rPr lang="en-US" dirty="0" smtClean="0">
                <a:effectLst/>
                <a:latin typeface="Calibri" panose="020F0502020204030204" pitchFamily="34" charset="0"/>
                <a:ea typeface="Calibri" panose="020F0502020204030204" pitchFamily="34" charset="0"/>
                <a:cs typeface="Arial" panose="020B0604020202020204" pitchFamily="34" charset="0"/>
              </a:rPr>
              <a:t>HTN (gestational or </a:t>
            </a:r>
            <a:r>
              <a:rPr lang="en-US" dirty="0" err="1" smtClean="0">
                <a:effectLst/>
                <a:latin typeface="Calibri" panose="020F0502020204030204" pitchFamily="34" charset="0"/>
                <a:ea typeface="Calibri" panose="020F0502020204030204" pitchFamily="34" charset="0"/>
                <a:cs typeface="Arial" panose="020B0604020202020204" pitchFamily="34" charset="0"/>
              </a:rPr>
              <a:t>pregestational</a:t>
            </a:r>
            <a:r>
              <a:rPr lang="en-US" dirty="0" smtClean="0">
                <a:effectLst/>
                <a:latin typeface="Calibri" panose="020F0502020204030204" pitchFamily="34" charset="0"/>
                <a:ea typeface="Calibri" panose="020F0502020204030204" pitchFamily="34" charset="0"/>
                <a:cs typeface="Arial" panose="020B0604020202020204" pitchFamily="34" charset="0"/>
              </a:rPr>
              <a:t>)</a:t>
            </a:r>
            <a:endParaRPr lang="en-US" sz="1400" dirty="0" smtClean="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Wingdings" panose="05000000000000000000" pitchFamily="2" charset="2"/>
              <a:buChar char=""/>
            </a:pPr>
            <a:r>
              <a:rPr lang="en-US" dirty="0" smtClean="0">
                <a:effectLst/>
                <a:latin typeface="Calibri" panose="020F0502020204030204" pitchFamily="34" charset="0"/>
                <a:ea typeface="Calibri" panose="020F0502020204030204" pitchFamily="34" charset="0"/>
                <a:cs typeface="Arial" panose="020B0604020202020204" pitchFamily="34" charset="0"/>
              </a:rPr>
              <a:t>Anemia </a:t>
            </a:r>
            <a:endParaRPr lang="en-US" sz="1400" dirty="0" smtClean="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Wingdings" panose="05000000000000000000" pitchFamily="2" charset="2"/>
              <a:buChar char=""/>
            </a:pPr>
            <a:r>
              <a:rPr lang="en-US" dirty="0" smtClean="0">
                <a:effectLst/>
                <a:latin typeface="Calibri" panose="020F0502020204030204" pitchFamily="34" charset="0"/>
                <a:ea typeface="Calibri" panose="020F0502020204030204" pitchFamily="34" charset="0"/>
                <a:cs typeface="Arial" panose="020B0604020202020204" pitchFamily="34" charset="0"/>
              </a:rPr>
              <a:t>Smoking</a:t>
            </a:r>
            <a:endParaRPr lang="en-US" sz="1400" dirty="0" smtClean="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Wingdings" panose="05000000000000000000" pitchFamily="2" charset="2"/>
              <a:buChar char=""/>
            </a:pPr>
            <a:r>
              <a:rPr lang="en-US" dirty="0" smtClean="0">
                <a:effectLst/>
                <a:latin typeface="Calibri" panose="020F0502020204030204" pitchFamily="34" charset="0"/>
                <a:ea typeface="Calibri" panose="020F0502020204030204" pitchFamily="34" charset="0"/>
                <a:cs typeface="Arial" panose="020B0604020202020204" pitchFamily="34" charset="0"/>
              </a:rPr>
              <a:t>Medications (anticoagulants?)</a:t>
            </a:r>
            <a:endParaRPr lang="en-US" sz="1400" dirty="0" smtClean="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Wingdings" panose="05000000000000000000" pitchFamily="2" charset="2"/>
              <a:buChar char=""/>
            </a:pPr>
            <a:r>
              <a:rPr lang="en-US" dirty="0" smtClean="0">
                <a:effectLst/>
                <a:latin typeface="Calibri" panose="020F0502020204030204" pitchFamily="34" charset="0"/>
                <a:ea typeface="Calibri" panose="020F0502020204030204" pitchFamily="34" charset="0"/>
                <a:cs typeface="Arial" panose="020B0604020202020204" pitchFamily="34" charset="0"/>
              </a:rPr>
              <a:t>Fetal movement</a:t>
            </a:r>
            <a:endParaRPr lang="en-US" sz="1400" dirty="0" smtClean="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Wingdings" panose="05000000000000000000" pitchFamily="2" charset="2"/>
              <a:buChar char=""/>
            </a:pPr>
            <a:r>
              <a:rPr lang="en-US" dirty="0" smtClean="0">
                <a:effectLst/>
                <a:latin typeface="Calibri" panose="020F0502020204030204" pitchFamily="34" charset="0"/>
                <a:ea typeface="Calibri" panose="020F0502020204030204" pitchFamily="34" charset="0"/>
                <a:cs typeface="Arial" panose="020B0604020202020204" pitchFamily="34" charset="0"/>
              </a:rPr>
              <a:t>Obstetric </a:t>
            </a:r>
            <a:r>
              <a:rPr lang="en-US" dirty="0" err="1" smtClean="0">
                <a:effectLst/>
                <a:latin typeface="Calibri" panose="020F0502020204030204" pitchFamily="34" charset="0"/>
                <a:ea typeface="Calibri" panose="020F0502020204030204" pitchFamily="34" charset="0"/>
                <a:cs typeface="Arial" panose="020B0604020202020204" pitchFamily="34" charset="0"/>
              </a:rPr>
              <a:t>hx</a:t>
            </a:r>
            <a:endParaRPr lang="en-US" sz="1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 name="TextBox 2"/>
          <p:cNvSpPr txBox="1"/>
          <p:nvPr/>
        </p:nvSpPr>
        <p:spPr>
          <a:xfrm>
            <a:off x="412124" y="380757"/>
            <a:ext cx="6387921" cy="1384995"/>
          </a:xfrm>
          <a:prstGeom prst="rect">
            <a:avLst/>
          </a:prstGeom>
          <a:noFill/>
        </p:spPr>
        <p:txBody>
          <a:bodyPr wrap="square" rtlCol="0">
            <a:spAutoFit/>
          </a:bodyPr>
          <a:lstStyle/>
          <a:p>
            <a:r>
              <a:rPr lang="en-US" sz="4400" dirty="0">
                <a:solidFill>
                  <a:srgbClr val="C00000"/>
                </a:solidFill>
                <a:latin typeface="Calibri" panose="020F0502020204030204" pitchFamily="34" charset="0"/>
                <a:ea typeface="Calibri" panose="020F0502020204030204" pitchFamily="34" charset="0"/>
                <a:cs typeface="Arial" panose="020B0604020202020204" pitchFamily="34" charset="0"/>
              </a:rPr>
              <a:t>1-Take a relevant </a:t>
            </a:r>
            <a:r>
              <a:rPr lang="en-US" sz="4400" dirty="0" err="1">
                <a:solidFill>
                  <a:srgbClr val="C00000"/>
                </a:solidFill>
                <a:latin typeface="Calibri" panose="020F0502020204030204" pitchFamily="34" charset="0"/>
                <a:ea typeface="Calibri" panose="020F0502020204030204" pitchFamily="34" charset="0"/>
                <a:cs typeface="Arial" panose="020B0604020202020204" pitchFamily="34" charset="0"/>
              </a:rPr>
              <a:t>Hx</a:t>
            </a:r>
            <a:r>
              <a:rPr lang="en-US" sz="4400" dirty="0">
                <a:solidFill>
                  <a:srgbClr val="C00000"/>
                </a:solidFill>
                <a:latin typeface="Calibri" panose="020F0502020204030204" pitchFamily="34" charset="0"/>
                <a:ea typeface="Calibri" panose="020F0502020204030204" pitchFamily="34" charset="0"/>
                <a:cs typeface="Arial" panose="020B0604020202020204" pitchFamily="34" charset="0"/>
              </a:rPr>
              <a:t>:</a:t>
            </a:r>
            <a:endParaRPr lang="en-US" sz="3600" dirty="0">
              <a:latin typeface="Calibri" panose="020F0502020204030204" pitchFamily="34" charset="0"/>
              <a:ea typeface="Calibri" panose="020F0502020204030204" pitchFamily="34" charset="0"/>
              <a:cs typeface="Arial" panose="020B0604020202020204" pitchFamily="34" charset="0"/>
            </a:endParaRPr>
          </a:p>
          <a:p>
            <a:endParaRPr lang="en-US" sz="4000" dirty="0"/>
          </a:p>
        </p:txBody>
      </p:sp>
    </p:spTree>
    <p:extLst>
      <p:ext uri="{BB962C8B-B14F-4D97-AF65-F5344CB8AC3E}">
        <p14:creationId xmlns:p14="http://schemas.microsoft.com/office/powerpoint/2010/main" val="4128650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6518" y="1275009"/>
            <a:ext cx="11346288" cy="4001095"/>
          </a:xfrm>
          <a:prstGeom prst="rect">
            <a:avLst/>
          </a:prstGeom>
        </p:spPr>
        <p:txBody>
          <a:bodyPr wrap="square">
            <a:spAutoFit/>
          </a:bodyPr>
          <a:lstStyle/>
          <a:p>
            <a:pPr marL="342900" lvl="0" indent="-342900">
              <a:lnSpc>
                <a:spcPct val="107000"/>
              </a:lnSpc>
              <a:spcAft>
                <a:spcPts val="800"/>
              </a:spcAft>
              <a:buFont typeface="Symbol" panose="05050102010706020507" pitchFamily="18" charset="2"/>
              <a:buChar char=""/>
            </a:pPr>
            <a:r>
              <a:rPr lang="en-US" sz="2000" dirty="0" smtClean="0">
                <a:effectLst/>
                <a:latin typeface="Calibri" panose="020F0502020204030204" pitchFamily="34" charset="0"/>
                <a:ea typeface="Calibri" panose="020F0502020204030204" pitchFamily="34" charset="0"/>
                <a:cs typeface="Arial" panose="020B0604020202020204" pitchFamily="34" charset="0"/>
              </a:rPr>
              <a:t>General examination ( pallor, mental status, pain Labor? 90% of </a:t>
            </a:r>
            <a:r>
              <a:rPr lang="en-US" sz="2000" dirty="0" err="1" smtClean="0">
                <a:effectLst/>
                <a:latin typeface="Calibri" panose="020F0502020204030204" pitchFamily="34" charset="0"/>
                <a:ea typeface="Calibri" panose="020F0502020204030204" pitchFamily="34" charset="0"/>
                <a:cs typeface="Arial" panose="020B0604020202020204" pitchFamily="34" charset="0"/>
              </a:rPr>
              <a:t>pt's</a:t>
            </a:r>
            <a:r>
              <a:rPr lang="en-US" sz="2000" dirty="0" smtClean="0">
                <a:effectLst/>
                <a:latin typeface="Calibri" panose="020F0502020204030204" pitchFamily="34" charset="0"/>
                <a:ea typeface="Calibri" panose="020F0502020204030204" pitchFamily="34" charset="0"/>
                <a:cs typeface="Arial" panose="020B0604020202020204" pitchFamily="34" charset="0"/>
              </a:rPr>
              <a:t> e </a:t>
            </a:r>
            <a:r>
              <a:rPr lang="en-US" sz="2000" dirty="0" err="1" smtClean="0">
                <a:effectLst/>
                <a:latin typeface="Calibri" panose="020F0502020204030204" pitchFamily="34" charset="0"/>
                <a:ea typeface="Calibri" panose="020F0502020204030204" pitchFamily="34" charset="0"/>
                <a:cs typeface="Arial" panose="020B0604020202020204" pitchFamily="34" charset="0"/>
              </a:rPr>
              <a:t>abruptio</a:t>
            </a:r>
            <a:r>
              <a:rPr lang="en-US" sz="2000" dirty="0" smtClean="0">
                <a:effectLst/>
                <a:latin typeface="Calibri" panose="020F0502020204030204" pitchFamily="34" charset="0"/>
                <a:ea typeface="Calibri" panose="020F0502020204030204" pitchFamily="34" charset="0"/>
                <a:cs typeface="Arial" panose="020B0604020202020204" pitchFamily="34" charset="0"/>
              </a:rPr>
              <a:t> placenta will proceed to labor )</a:t>
            </a:r>
            <a:endParaRPr lang="en-US" sz="1600" dirty="0" smtClean="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Symbol" panose="05050102010706020507" pitchFamily="18" charset="2"/>
              <a:buChar char=""/>
            </a:pPr>
            <a:r>
              <a:rPr lang="en-US" sz="2000" dirty="0" smtClean="0">
                <a:effectLst/>
                <a:latin typeface="Calibri" panose="020F0502020204030204" pitchFamily="34" charset="0"/>
                <a:ea typeface="Calibri" panose="020F0502020204030204" pitchFamily="34" charset="0"/>
                <a:cs typeface="Arial" panose="020B0604020202020204" pitchFamily="34" charset="0"/>
              </a:rPr>
              <a:t>Vital signs (Pulse and BP most important)</a:t>
            </a:r>
            <a:endParaRPr lang="en-US" sz="1600" dirty="0" smtClean="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Symbol" panose="05050102010706020507" pitchFamily="18" charset="2"/>
              <a:buChar char=""/>
            </a:pPr>
            <a:r>
              <a:rPr lang="en-US" sz="2000" dirty="0" smtClean="0">
                <a:effectLst/>
                <a:latin typeface="Calibri" panose="020F0502020204030204" pitchFamily="34" charset="0"/>
                <a:ea typeface="Calibri" panose="020F0502020204030204" pitchFamily="34" charset="0"/>
                <a:cs typeface="Arial" panose="020B0604020202020204" pitchFamily="34" charset="0"/>
              </a:rPr>
              <a:t>Abdominal examination (tenderness, rigidity may be due to peritoneal irritation)</a:t>
            </a:r>
            <a:endParaRPr lang="en-US" sz="1600" dirty="0" smtClean="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Symbol" panose="05050102010706020507" pitchFamily="18" charset="2"/>
              <a:buChar char=""/>
            </a:pPr>
            <a:r>
              <a:rPr lang="en-US" sz="2000" dirty="0" smtClean="0">
                <a:effectLst/>
                <a:latin typeface="Calibri" panose="020F0502020204030204" pitchFamily="34" charset="0"/>
                <a:ea typeface="Calibri" panose="020F0502020204030204" pitchFamily="34" charset="0"/>
                <a:cs typeface="Arial" panose="020B0604020202020204" pitchFamily="34" charset="0"/>
              </a:rPr>
              <a:t>Obstetric Ex: Fundal height ( may be decreased in IUGR or may be PROM , contracted uterus, lie of the fetus)</a:t>
            </a:r>
            <a:endParaRPr lang="en-US" sz="1600" dirty="0" smtClean="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Symbol" panose="05050102010706020507" pitchFamily="18" charset="2"/>
              <a:buChar char=""/>
            </a:pPr>
            <a:r>
              <a:rPr lang="en-US" sz="2000" dirty="0" smtClean="0">
                <a:effectLst/>
                <a:latin typeface="Calibri" panose="020F0502020204030204" pitchFamily="34" charset="0"/>
                <a:ea typeface="Calibri" panose="020F0502020204030204" pitchFamily="34" charset="0"/>
                <a:cs typeface="Arial" panose="020B0604020202020204" pitchFamily="34" charset="0"/>
              </a:rPr>
              <a:t>Vaginal examination: digital examination is contraindicated before proper localization of the placenta by U/S</a:t>
            </a:r>
            <a:endParaRPr lang="en-US" sz="1600" dirty="0" smtClean="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2000" dirty="0" smtClean="0">
                <a:effectLst/>
                <a:latin typeface="Calibri" panose="020F0502020204030204" pitchFamily="34" charset="0"/>
                <a:ea typeface="Calibri" panose="020F0502020204030204" pitchFamily="34" charset="0"/>
                <a:cs typeface="Arial" panose="020B0604020202020204" pitchFamily="34" charset="0"/>
              </a:rPr>
              <a:t> BUT speculum examination is not, you can use speculum to inspect the </a:t>
            </a:r>
            <a:endParaRPr lang="en-US" sz="1600" dirty="0" smtClean="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2000" dirty="0" smtClean="0">
                <a:effectLst/>
                <a:latin typeface="Calibri" panose="020F0502020204030204" pitchFamily="34" charset="0"/>
                <a:ea typeface="Calibri" panose="020F0502020204030204" pitchFamily="34" charset="0"/>
                <a:cs typeface="Arial" panose="020B0604020202020204" pitchFamily="34" charset="0"/>
              </a:rPr>
              <a:t>cervix and exclude local causes of bleeding.</a:t>
            </a:r>
            <a:endParaRPr lang="en-US" sz="16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 name="TextBox 2"/>
          <p:cNvSpPr txBox="1"/>
          <p:nvPr/>
        </p:nvSpPr>
        <p:spPr>
          <a:xfrm>
            <a:off x="734095" y="476519"/>
            <a:ext cx="9247031" cy="523220"/>
          </a:xfrm>
          <a:prstGeom prst="rect">
            <a:avLst/>
          </a:prstGeom>
          <a:noFill/>
        </p:spPr>
        <p:txBody>
          <a:bodyPr wrap="square" rtlCol="0">
            <a:spAutoFit/>
          </a:bodyPr>
          <a:lstStyle/>
          <a:p>
            <a:r>
              <a:rPr lang="en-US" sz="2800" dirty="0" smtClean="0">
                <a:solidFill>
                  <a:srgbClr val="FF0000"/>
                </a:solidFill>
              </a:rPr>
              <a:t>What are the Important points in the examination </a:t>
            </a:r>
            <a:endParaRPr lang="en-US" sz="2800" dirty="0">
              <a:solidFill>
                <a:srgbClr val="FF0000"/>
              </a:solidFill>
            </a:endParaRPr>
          </a:p>
        </p:txBody>
      </p:sp>
    </p:spTree>
    <p:extLst>
      <p:ext uri="{BB962C8B-B14F-4D97-AF65-F5344CB8AC3E}">
        <p14:creationId xmlns:p14="http://schemas.microsoft.com/office/powerpoint/2010/main" val="3600795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 calcmode="lin" valueType="num">
                                      <p:cBhvr additive="base">
                                        <p:cTn id="2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 calcmode="lin" valueType="num">
                                      <p:cBhvr additive="base">
                                        <p:cTn id="2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 calcmode="lin" valueType="num">
                                      <p:cBhvr additive="base">
                                        <p:cTn id="31"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3790" y="1262129"/>
            <a:ext cx="11191741" cy="4209870"/>
          </a:xfrm>
          <a:prstGeom prst="rect">
            <a:avLst/>
          </a:prstGeom>
        </p:spPr>
        <p:txBody>
          <a:bodyPr wrap="square">
            <a:spAutoFit/>
          </a:bodyPr>
          <a:lstStyle/>
          <a:p>
            <a:pPr>
              <a:lnSpc>
                <a:spcPct val="107000"/>
              </a:lnSpc>
              <a:spcAft>
                <a:spcPts val="800"/>
              </a:spcAft>
            </a:pPr>
            <a:r>
              <a:rPr lang="en-US" sz="2000" b="1" dirty="0" smtClean="0">
                <a:effectLst/>
                <a:latin typeface="Calibri" panose="020F0502020204030204" pitchFamily="34" charset="0"/>
                <a:ea typeface="Calibri" panose="020F0502020204030204" pitchFamily="34" charset="0"/>
                <a:cs typeface="Arial" panose="020B0604020202020204" pitchFamily="34" charset="0"/>
              </a:rPr>
              <a:t>U/S</a:t>
            </a:r>
            <a:r>
              <a:rPr lang="en-US" sz="2000" dirty="0" smtClean="0">
                <a:effectLst/>
                <a:latin typeface="Calibri" panose="020F0502020204030204" pitchFamily="34" charset="0"/>
                <a:ea typeface="Calibri" panose="020F0502020204030204" pitchFamily="34" charset="0"/>
                <a:cs typeface="Arial" panose="020B0604020202020204" pitchFamily="34" charset="0"/>
              </a:rPr>
              <a:t> </a:t>
            </a:r>
            <a:r>
              <a:rPr lang="en-US" dirty="0" smtClean="0">
                <a:effectLst/>
                <a:latin typeface="Calibri" panose="020F0502020204030204" pitchFamily="34" charset="0"/>
                <a:ea typeface="Calibri" panose="020F0502020204030204" pitchFamily="34" charset="0"/>
                <a:cs typeface="Arial" panose="020B0604020202020204" pitchFamily="34" charset="0"/>
              </a:rPr>
              <a:t>: placenta is seen homogenous </a:t>
            </a:r>
            <a:r>
              <a:rPr lang="en-US" dirty="0" err="1" smtClean="0">
                <a:effectLst/>
                <a:latin typeface="Calibri" panose="020F0502020204030204" pitchFamily="34" charset="0"/>
                <a:ea typeface="Calibri" panose="020F0502020204030204" pitchFamily="34" charset="0"/>
                <a:cs typeface="Arial" panose="020B0604020202020204" pitchFamily="34" charset="0"/>
              </a:rPr>
              <a:t>hyperechoic</a:t>
            </a:r>
            <a:r>
              <a:rPr lang="en-US" dirty="0" smtClean="0">
                <a:effectLst/>
                <a:latin typeface="Calibri" panose="020F0502020204030204" pitchFamily="34" charset="0"/>
                <a:ea typeface="Calibri" panose="020F0502020204030204" pitchFamily="34" charset="0"/>
                <a:cs typeface="Arial" panose="020B0604020202020204" pitchFamily="34" charset="0"/>
              </a:rPr>
              <a:t> </a:t>
            </a:r>
            <a:endParaRPr lang="en-US" sz="1400" dirty="0" smtClean="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dirty="0" smtClean="0">
                <a:effectLst/>
                <a:latin typeface="Calibri" panose="020F0502020204030204" pitchFamily="34" charset="0"/>
                <a:ea typeface="Calibri" panose="020F0502020204030204" pitchFamily="34" charset="0"/>
                <a:cs typeface="Arial" panose="020B0604020202020204" pitchFamily="34" charset="0"/>
              </a:rPr>
              <a:t> -location of placenta</a:t>
            </a:r>
            <a:endParaRPr lang="en-US" sz="1400" dirty="0" smtClean="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dirty="0" smtClean="0">
                <a:effectLst/>
                <a:latin typeface="Calibri" panose="020F0502020204030204" pitchFamily="34" charset="0"/>
                <a:ea typeface="Calibri" panose="020F0502020204030204" pitchFamily="34" charset="0"/>
                <a:cs typeface="Arial" panose="020B0604020202020204" pitchFamily="34" charset="0"/>
              </a:rPr>
              <a:t>-</a:t>
            </a:r>
            <a:r>
              <a:rPr lang="en-US" dirty="0" err="1" smtClean="0">
                <a:effectLst/>
                <a:latin typeface="Calibri" panose="020F0502020204030204" pitchFamily="34" charset="0"/>
                <a:ea typeface="Calibri" panose="020F0502020204030204" pitchFamily="34" charset="0"/>
                <a:cs typeface="Arial" panose="020B0604020202020204" pitchFamily="34" charset="0"/>
              </a:rPr>
              <a:t>retroplacental</a:t>
            </a:r>
            <a:r>
              <a:rPr lang="en-US" dirty="0" smtClean="0">
                <a:effectLst/>
                <a:latin typeface="Calibri" panose="020F0502020204030204" pitchFamily="34" charset="0"/>
                <a:ea typeface="Calibri" panose="020F0502020204030204" pitchFamily="34" charset="0"/>
                <a:cs typeface="Arial" panose="020B0604020202020204" pitchFamily="34" charset="0"/>
              </a:rPr>
              <a:t> hematoma seen in 20% if </a:t>
            </a:r>
            <a:r>
              <a:rPr lang="en-US" dirty="0" err="1" smtClean="0">
                <a:effectLst/>
                <a:latin typeface="Calibri" panose="020F0502020204030204" pitchFamily="34" charset="0"/>
                <a:ea typeface="Calibri" panose="020F0502020204030204" pitchFamily="34" charset="0"/>
                <a:cs typeface="Arial" panose="020B0604020202020204" pitchFamily="34" charset="0"/>
              </a:rPr>
              <a:t>abruptios</a:t>
            </a:r>
            <a:endParaRPr lang="en-US" sz="1400" dirty="0" smtClean="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dirty="0" smtClean="0">
                <a:effectLst/>
                <a:latin typeface="Calibri" panose="020F0502020204030204" pitchFamily="34" charset="0"/>
                <a:ea typeface="Calibri" panose="020F0502020204030204" pitchFamily="34" charset="0"/>
                <a:cs typeface="Arial" panose="020B0604020202020204" pitchFamily="34" charset="0"/>
              </a:rPr>
              <a:t>-fetal lie and presentation,</a:t>
            </a:r>
            <a:endParaRPr lang="en-US" sz="1400" dirty="0" smtClean="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dirty="0" smtClean="0">
                <a:effectLst/>
                <a:latin typeface="Calibri" panose="020F0502020204030204" pitchFamily="34" charset="0"/>
                <a:ea typeface="Calibri" panose="020F0502020204030204" pitchFamily="34" charset="0"/>
                <a:cs typeface="Arial" panose="020B0604020202020204" pitchFamily="34" charset="0"/>
              </a:rPr>
              <a:t>-fetal wellbeing and growth, if you had time do fetal anomaly scan.</a:t>
            </a:r>
            <a:endParaRPr lang="en-US" sz="1400" dirty="0" smtClean="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2400" b="1" dirty="0" smtClean="0">
                <a:effectLst/>
                <a:latin typeface="Calibri" panose="020F0502020204030204" pitchFamily="34" charset="0"/>
                <a:ea typeface="Calibri" panose="020F0502020204030204" pitchFamily="34" charset="0"/>
                <a:cs typeface="Arial" panose="020B0604020202020204" pitchFamily="34" charset="0"/>
              </a:rPr>
              <a:t>CTG</a:t>
            </a:r>
            <a:endParaRPr lang="en-US" sz="1400" dirty="0" smtClean="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2400" b="1" dirty="0" smtClean="0">
                <a:effectLst/>
                <a:latin typeface="Calibri" panose="020F0502020204030204" pitchFamily="34" charset="0"/>
                <a:ea typeface="Calibri" panose="020F0502020204030204" pitchFamily="34" charset="0"/>
                <a:cs typeface="Arial" panose="020B0604020202020204" pitchFamily="34" charset="0"/>
              </a:rPr>
              <a:t>Lab investigations :</a:t>
            </a:r>
            <a:endParaRPr lang="en-US" sz="1400" dirty="0" smtClean="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dirty="0" smtClean="0">
                <a:effectLst/>
                <a:latin typeface="Calibri" panose="020F0502020204030204" pitchFamily="34" charset="0"/>
                <a:ea typeface="Calibri" panose="020F0502020204030204" pitchFamily="34" charset="0"/>
                <a:cs typeface="Arial" panose="020B0604020202020204" pitchFamily="34" charset="0"/>
              </a:rPr>
              <a:t> CBC, Blood grouping and </a:t>
            </a:r>
            <a:r>
              <a:rPr lang="en-US" dirty="0" err="1" smtClean="0">
                <a:effectLst/>
                <a:latin typeface="Calibri" panose="020F0502020204030204" pitchFamily="34" charset="0"/>
                <a:ea typeface="Calibri" panose="020F0502020204030204" pitchFamily="34" charset="0"/>
                <a:cs typeface="Arial" panose="020B0604020202020204" pitchFamily="34" charset="0"/>
              </a:rPr>
              <a:t>crossmatch</a:t>
            </a:r>
            <a:r>
              <a:rPr lang="en-US" dirty="0" smtClean="0">
                <a:effectLst/>
                <a:latin typeface="Calibri" panose="020F0502020204030204" pitchFamily="34" charset="0"/>
                <a:ea typeface="Calibri" panose="020F0502020204030204" pitchFamily="34" charset="0"/>
                <a:cs typeface="Arial" panose="020B0604020202020204" pitchFamily="34" charset="0"/>
              </a:rPr>
              <a:t> –prepare 4 units- </a:t>
            </a:r>
            <a:endParaRPr lang="en-US" sz="1400" dirty="0" smtClean="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dirty="0" smtClean="0">
                <a:effectLst/>
                <a:latin typeface="Calibri" panose="020F0502020204030204" pitchFamily="34" charset="0"/>
                <a:ea typeface="Calibri" panose="020F0502020204030204" pitchFamily="34" charset="0"/>
                <a:cs typeface="Arial" panose="020B0604020202020204" pitchFamily="34" charset="0"/>
              </a:rPr>
              <a:t>Coagulation profile </a:t>
            </a:r>
            <a:endParaRPr lang="en-US" sz="1400" dirty="0" smtClean="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dirty="0" smtClean="0">
                <a:effectLst/>
                <a:latin typeface="Calibri" panose="020F0502020204030204" pitchFamily="34" charset="0"/>
                <a:ea typeface="Calibri" panose="020F0502020204030204" pitchFamily="34" charset="0"/>
                <a:cs typeface="Arial" panose="020B0604020202020204" pitchFamily="34" charset="0"/>
              </a:rPr>
              <a:t>KFT, LFT baseline.</a:t>
            </a:r>
            <a:endParaRPr lang="en-US" sz="1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 name="Rectangle 2"/>
          <p:cNvSpPr/>
          <p:nvPr/>
        </p:nvSpPr>
        <p:spPr>
          <a:xfrm>
            <a:off x="855838" y="414179"/>
            <a:ext cx="8378313" cy="685124"/>
          </a:xfrm>
          <a:prstGeom prst="rect">
            <a:avLst/>
          </a:prstGeom>
        </p:spPr>
        <p:txBody>
          <a:bodyPr wrap="square">
            <a:spAutoFit/>
          </a:bodyPr>
          <a:lstStyle/>
          <a:p>
            <a:pPr>
              <a:lnSpc>
                <a:spcPct val="107000"/>
              </a:lnSpc>
              <a:spcAft>
                <a:spcPts val="800"/>
              </a:spcAft>
            </a:pPr>
            <a:r>
              <a:rPr lang="en-US" sz="3600" b="1" dirty="0" smtClean="0">
                <a:solidFill>
                  <a:srgbClr val="C00000"/>
                </a:solidFill>
                <a:latin typeface="Calibri" panose="020F0502020204030204" pitchFamily="34" charset="0"/>
                <a:ea typeface="Calibri" panose="020F0502020204030204" pitchFamily="34" charset="0"/>
                <a:cs typeface="Arial" panose="020B0604020202020204" pitchFamily="34" charset="0"/>
              </a:rPr>
              <a:t>3- what  Investigations you will order </a:t>
            </a:r>
            <a:endParaRPr lang="en-US" sz="2000" b="1" dirty="0">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62437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 calcmode="lin" valueType="num">
                                      <p:cBhvr additive="base">
                                        <p:cTn id="23"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 calcmode="lin" valueType="num">
                                      <p:cBhvr additive="base">
                                        <p:cTn id="2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 calcmode="lin" valueType="num">
                                      <p:cBhvr additive="base">
                                        <p:cTn id="31"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anim calcmode="lin" valueType="num">
                                      <p:cBhvr additive="base">
                                        <p:cTn id="35"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anim calcmode="lin" valueType="num">
                                      <p:cBhvr additive="base">
                                        <p:cTn id="39"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
                                            <p:txEl>
                                              <p:pRg st="9" end="9"/>
                                            </p:txEl>
                                          </p:spTgt>
                                        </p:tgtEl>
                                        <p:attrNameLst>
                                          <p:attrName>style.visibility</p:attrName>
                                        </p:attrNameLst>
                                      </p:cBhvr>
                                      <p:to>
                                        <p:strVal val="visible"/>
                                      </p:to>
                                    </p:set>
                                    <p:anim calcmode="lin" valueType="num">
                                      <p:cBhvr additive="base">
                                        <p:cTn id="43"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extLst>
              <a:ext uri="{28A0092B-C50C-407E-A947-70E740481C1C}">
                <a14:useLocalDpi xmlns:a14="http://schemas.microsoft.com/office/drawing/2010/main" val="0"/>
              </a:ext>
            </a:extLst>
          </a:blip>
          <a:srcRect l="16253" t="13003" r="14219" b="15334"/>
          <a:stretch/>
        </p:blipFill>
        <p:spPr bwMode="auto">
          <a:xfrm>
            <a:off x="3882980" y="2202290"/>
            <a:ext cx="4778062" cy="403108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53640926-AAD7-44D8-BBD7-CCE9431645EC}">
              <a14:shadowObscured xmlns:a14="http://schemas.microsoft.com/office/drawing/2010/main"/>
            </a:ext>
          </a:extLst>
        </p:spPr>
      </p:pic>
      <p:sp>
        <p:nvSpPr>
          <p:cNvPr id="3" name="TextBox 2"/>
          <p:cNvSpPr txBox="1"/>
          <p:nvPr/>
        </p:nvSpPr>
        <p:spPr>
          <a:xfrm>
            <a:off x="2717442" y="347728"/>
            <a:ext cx="7109138" cy="1200329"/>
          </a:xfrm>
          <a:prstGeom prst="rect">
            <a:avLst/>
          </a:prstGeom>
          <a:noFill/>
        </p:spPr>
        <p:txBody>
          <a:bodyPr wrap="square" rtlCol="0">
            <a:spAutoFit/>
          </a:bodyPr>
          <a:lstStyle/>
          <a:p>
            <a:pPr algn="ctr"/>
            <a:r>
              <a:rPr lang="en-US" sz="3600" dirty="0" smtClean="0">
                <a:solidFill>
                  <a:srgbClr val="FF0000"/>
                </a:solidFill>
              </a:rPr>
              <a:t>What are the causes of antepartum hemorrhage ?</a:t>
            </a:r>
            <a:endParaRPr lang="en-US" sz="3600" dirty="0">
              <a:solidFill>
                <a:srgbClr val="FF0000"/>
              </a:solidFill>
            </a:endParaRPr>
          </a:p>
        </p:txBody>
      </p:sp>
    </p:spTree>
    <p:extLst>
      <p:ext uri="{BB962C8B-B14F-4D97-AF65-F5344CB8AC3E}">
        <p14:creationId xmlns:p14="http://schemas.microsoft.com/office/powerpoint/2010/main" val="1625031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extLst>
              <a:ext uri="{28A0092B-C50C-407E-A947-70E740481C1C}">
                <a14:useLocalDpi xmlns:a14="http://schemas.microsoft.com/office/drawing/2010/main" val="0"/>
              </a:ext>
            </a:extLst>
          </a:blip>
          <a:srcRect l="21151" t="10982" r="10515" b="10711"/>
          <a:stretch/>
        </p:blipFill>
        <p:spPr bwMode="auto">
          <a:xfrm>
            <a:off x="2859110" y="1725769"/>
            <a:ext cx="6697014" cy="494548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53640926-AAD7-44D8-BBD7-CCE9431645EC}">
              <a14:shadowObscured xmlns:a14="http://schemas.microsoft.com/office/drawing/2010/main"/>
            </a:ext>
          </a:extLst>
        </p:spPr>
      </p:pic>
      <p:sp>
        <p:nvSpPr>
          <p:cNvPr id="3" name="TextBox 2"/>
          <p:cNvSpPr txBox="1"/>
          <p:nvPr/>
        </p:nvSpPr>
        <p:spPr>
          <a:xfrm>
            <a:off x="2859110" y="90152"/>
            <a:ext cx="6207616" cy="1323439"/>
          </a:xfrm>
          <a:prstGeom prst="rect">
            <a:avLst/>
          </a:prstGeom>
          <a:noFill/>
        </p:spPr>
        <p:txBody>
          <a:bodyPr wrap="square" rtlCol="0">
            <a:spAutoFit/>
          </a:bodyPr>
          <a:lstStyle/>
          <a:p>
            <a:pPr algn="ctr"/>
            <a:r>
              <a:rPr lang="en-US" sz="4000" b="1" dirty="0" smtClean="0">
                <a:solidFill>
                  <a:srgbClr val="FF0000"/>
                </a:solidFill>
              </a:rPr>
              <a:t>What is your management ?</a:t>
            </a:r>
            <a:endParaRPr lang="en-US" sz="4000" b="1" dirty="0">
              <a:solidFill>
                <a:srgbClr val="FF0000"/>
              </a:solidFill>
            </a:endParaRPr>
          </a:p>
        </p:txBody>
      </p:sp>
    </p:spTree>
    <p:extLst>
      <p:ext uri="{BB962C8B-B14F-4D97-AF65-F5344CB8AC3E}">
        <p14:creationId xmlns:p14="http://schemas.microsoft.com/office/powerpoint/2010/main" val="3862794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0761" y="399245"/>
            <a:ext cx="11204619" cy="4520340"/>
          </a:xfrm>
          <a:prstGeom prst="rect">
            <a:avLst/>
          </a:prstGeom>
        </p:spPr>
        <p:txBody>
          <a:bodyPr wrap="square">
            <a:spAutoFit/>
          </a:bodyPr>
          <a:lstStyle/>
          <a:p>
            <a:pPr>
              <a:lnSpc>
                <a:spcPct val="107000"/>
              </a:lnSpc>
              <a:spcAft>
                <a:spcPts val="800"/>
              </a:spcAft>
            </a:pPr>
            <a:r>
              <a:rPr lang="en-US" sz="4000" dirty="0" smtClean="0">
                <a:solidFill>
                  <a:srgbClr val="C00000"/>
                </a:solidFill>
                <a:effectLst/>
                <a:latin typeface="Calibri" panose="020F0502020204030204" pitchFamily="34" charset="0"/>
                <a:ea typeface="Calibri" panose="020F0502020204030204" pitchFamily="34" charset="0"/>
                <a:cs typeface="Arial" panose="020B0604020202020204" pitchFamily="34" charset="0"/>
              </a:rPr>
              <a:t>Management</a:t>
            </a:r>
            <a:r>
              <a:rPr lang="en-US" sz="3200" dirty="0" smtClean="0">
                <a:effectLst/>
                <a:latin typeface="Calibri" panose="020F0502020204030204" pitchFamily="34" charset="0"/>
                <a:ea typeface="Calibri" panose="020F0502020204030204" pitchFamily="34" charset="0"/>
                <a:cs typeface="Arial" panose="020B0604020202020204" pitchFamily="34" charset="0"/>
              </a:rPr>
              <a:t>: shown in the diagram below</a:t>
            </a:r>
            <a:endParaRPr lang="en-US" sz="2000" dirty="0" smtClean="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3200" dirty="0" smtClean="0">
                <a:effectLst/>
                <a:latin typeface="Calibri" panose="020F0502020204030204" pitchFamily="34" charset="0"/>
                <a:ea typeface="Calibri" panose="020F0502020204030204" pitchFamily="34" charset="0"/>
                <a:cs typeface="Arial" panose="020B0604020202020204" pitchFamily="34" charset="0"/>
              </a:rPr>
              <a:t> </a:t>
            </a:r>
            <a:r>
              <a:rPr lang="en-US" sz="3200" dirty="0" smtClean="0">
                <a:solidFill>
                  <a:srgbClr val="C00000"/>
                </a:solidFill>
                <a:effectLst/>
                <a:latin typeface="Calibri" panose="020F0502020204030204" pitchFamily="34" charset="0"/>
                <a:ea typeface="Calibri" panose="020F0502020204030204" pitchFamily="34" charset="0"/>
                <a:cs typeface="Arial" panose="020B0604020202020204" pitchFamily="34" charset="0"/>
              </a:rPr>
              <a:t>1</a:t>
            </a:r>
            <a:r>
              <a:rPr lang="en-US" sz="3200" baseline="30000" dirty="0" smtClean="0">
                <a:solidFill>
                  <a:srgbClr val="C00000"/>
                </a:solidFill>
                <a:effectLst/>
                <a:latin typeface="Calibri" panose="020F0502020204030204" pitchFamily="34" charset="0"/>
                <a:ea typeface="Calibri" panose="020F0502020204030204" pitchFamily="34" charset="0"/>
                <a:cs typeface="Arial" panose="020B0604020202020204" pitchFamily="34" charset="0"/>
              </a:rPr>
              <a:t>st</a:t>
            </a:r>
            <a:r>
              <a:rPr lang="en-US" sz="3200" dirty="0" smtClean="0">
                <a:solidFill>
                  <a:srgbClr val="C00000"/>
                </a:solidFill>
                <a:effectLst/>
                <a:latin typeface="Calibri" panose="020F0502020204030204" pitchFamily="34" charset="0"/>
                <a:ea typeface="Calibri" panose="020F0502020204030204" pitchFamily="34" charset="0"/>
                <a:cs typeface="Arial" panose="020B0604020202020204" pitchFamily="34" charset="0"/>
              </a:rPr>
              <a:t> </a:t>
            </a:r>
            <a:r>
              <a:rPr lang="en-US" sz="3200" dirty="0" smtClean="0">
                <a:effectLst/>
                <a:latin typeface="Calibri" panose="020F0502020204030204" pitchFamily="34" charset="0"/>
                <a:ea typeface="Calibri" panose="020F0502020204030204" pitchFamily="34" charset="0"/>
                <a:cs typeface="Arial" panose="020B0604020202020204" pitchFamily="34" charset="0"/>
              </a:rPr>
              <a:t>stabilize the mother … </a:t>
            </a:r>
            <a:r>
              <a:rPr lang="en-US" sz="3200" dirty="0" smtClean="0">
                <a:solidFill>
                  <a:srgbClr val="C00000"/>
                </a:solidFill>
                <a:effectLst/>
                <a:latin typeface="Calibri" panose="020F0502020204030204" pitchFamily="34" charset="0"/>
                <a:ea typeface="Calibri" panose="020F0502020204030204" pitchFamily="34" charset="0"/>
                <a:cs typeface="Arial" panose="020B0604020202020204" pitchFamily="34" charset="0"/>
              </a:rPr>
              <a:t>2</a:t>
            </a:r>
            <a:r>
              <a:rPr lang="en-US" sz="3200" baseline="30000" dirty="0" smtClean="0">
                <a:solidFill>
                  <a:srgbClr val="C00000"/>
                </a:solidFill>
                <a:effectLst/>
                <a:latin typeface="Calibri" panose="020F0502020204030204" pitchFamily="34" charset="0"/>
                <a:ea typeface="Calibri" panose="020F0502020204030204" pitchFamily="34" charset="0"/>
                <a:cs typeface="Arial" panose="020B0604020202020204" pitchFamily="34" charset="0"/>
              </a:rPr>
              <a:t>nd</a:t>
            </a:r>
            <a:r>
              <a:rPr lang="en-US" sz="3200" dirty="0" smtClean="0">
                <a:solidFill>
                  <a:srgbClr val="C00000"/>
                </a:solidFill>
                <a:effectLst/>
                <a:latin typeface="Calibri" panose="020F0502020204030204" pitchFamily="34" charset="0"/>
                <a:ea typeface="Calibri" panose="020F0502020204030204" pitchFamily="34" charset="0"/>
                <a:cs typeface="Arial" panose="020B0604020202020204" pitchFamily="34" charset="0"/>
              </a:rPr>
              <a:t> </a:t>
            </a:r>
            <a:r>
              <a:rPr lang="en-US" sz="3200" dirty="0" smtClean="0">
                <a:effectLst/>
                <a:latin typeface="Calibri" panose="020F0502020204030204" pitchFamily="34" charset="0"/>
                <a:ea typeface="Calibri" panose="020F0502020204030204" pitchFamily="34" charset="0"/>
                <a:cs typeface="Arial" panose="020B0604020202020204" pitchFamily="34" charset="0"/>
              </a:rPr>
              <a:t>assess fetal wellbeing</a:t>
            </a:r>
            <a:endParaRPr lang="en-US" sz="2000" dirty="0" smtClean="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3200" dirty="0" smtClean="0">
                <a:effectLst/>
                <a:latin typeface="Calibri" panose="020F0502020204030204" pitchFamily="34" charset="0"/>
                <a:ea typeface="Calibri" panose="020F0502020204030204" pitchFamily="34" charset="0"/>
                <a:cs typeface="Arial" panose="020B0604020202020204" pitchFamily="34" charset="0"/>
              </a:rPr>
              <a:t>Notes:</a:t>
            </a:r>
            <a:endParaRPr lang="en-US" sz="2000" dirty="0" smtClean="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2800" dirty="0" smtClean="0">
                <a:effectLst/>
                <a:latin typeface="Calibri" panose="020F0502020204030204" pitchFamily="34" charset="0"/>
                <a:ea typeface="Calibri" panose="020F0502020204030204" pitchFamily="34" charset="0"/>
                <a:cs typeface="Arial" panose="020B0604020202020204" pitchFamily="34" charset="0"/>
              </a:rPr>
              <a:t>Mother stable but the fetus is DEAD  </a:t>
            </a:r>
            <a:r>
              <a:rPr lang="en-US" sz="2800" dirty="0" smtClean="0">
                <a:effectLst/>
                <a:latin typeface="Calibri" panose="020F0502020204030204" pitchFamily="34" charset="0"/>
                <a:ea typeface="Calibri" panose="020F0502020204030204" pitchFamily="34" charset="0"/>
                <a:cs typeface="Arial" panose="020B0604020202020204" pitchFamily="34" charset="0"/>
                <a:sym typeface="Wingdings" panose="05000000000000000000" pitchFamily="2" charset="2"/>
              </a:rPr>
              <a:t></a:t>
            </a:r>
            <a:r>
              <a:rPr lang="en-US" sz="2800" dirty="0" smtClean="0">
                <a:effectLst/>
                <a:latin typeface="Calibri" panose="020F0502020204030204" pitchFamily="34" charset="0"/>
                <a:ea typeface="Calibri" panose="020F0502020204030204" pitchFamily="34" charset="0"/>
                <a:cs typeface="Arial" panose="020B0604020202020204" pitchFamily="34" charset="0"/>
              </a:rPr>
              <a:t> Vaginal delivery unless contraindicated</a:t>
            </a:r>
            <a:endParaRPr lang="en-US" sz="2000" dirty="0" smtClean="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2800" dirty="0" err="1" smtClean="0">
                <a:effectLst/>
                <a:latin typeface="Calibri" panose="020F0502020204030204" pitchFamily="34" charset="0"/>
                <a:ea typeface="Calibri" panose="020F0502020204030204" pitchFamily="34" charset="0"/>
                <a:cs typeface="Arial" panose="020B0604020202020204" pitchFamily="34" charset="0"/>
              </a:rPr>
              <a:t>Abruptio</a:t>
            </a:r>
            <a:r>
              <a:rPr lang="en-US" sz="2800" dirty="0" smtClean="0">
                <a:effectLst/>
                <a:latin typeface="Calibri" panose="020F0502020204030204" pitchFamily="34" charset="0"/>
                <a:ea typeface="Calibri" panose="020F0502020204030204" pitchFamily="34" charset="0"/>
                <a:cs typeface="Arial" panose="020B0604020202020204" pitchFamily="34" charset="0"/>
              </a:rPr>
              <a:t> placenta patient stable and bleeding ceased for 48 hours , no maternal/fetal  complications  the </a:t>
            </a:r>
            <a:r>
              <a:rPr lang="en-US" sz="2800" dirty="0" err="1" smtClean="0">
                <a:effectLst/>
                <a:latin typeface="Calibri" panose="020F0502020204030204" pitchFamily="34" charset="0"/>
                <a:ea typeface="Calibri" panose="020F0502020204030204" pitchFamily="34" charset="0"/>
                <a:cs typeface="Arial" panose="020B0604020202020204" pitchFamily="34" charset="0"/>
              </a:rPr>
              <a:t>pt</a:t>
            </a:r>
            <a:r>
              <a:rPr lang="en-US" sz="2800" dirty="0" smtClean="0">
                <a:effectLst/>
                <a:latin typeface="Calibri" panose="020F0502020204030204" pitchFamily="34" charset="0"/>
                <a:ea typeface="Calibri" panose="020F0502020204030204" pitchFamily="34" charset="0"/>
                <a:cs typeface="Arial" panose="020B0604020202020204" pitchFamily="34" charset="0"/>
              </a:rPr>
              <a:t> can go home  and continue until term with weekly antenatal surveillance</a:t>
            </a:r>
            <a:endParaRPr lang="en-US" sz="20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6811863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580520" y="4219523"/>
            <a:ext cx="9001462" cy="2387600"/>
          </a:xfrm>
        </p:spPr>
        <p:txBody>
          <a:bodyPr>
            <a:normAutofit fontScale="90000"/>
          </a:bodyPr>
          <a:lstStyle/>
          <a:p>
            <a:r>
              <a:rPr lang="en-US" b="0" dirty="0">
                <a:solidFill>
                  <a:schemeClr val="bg2">
                    <a:lumMod val="20000"/>
                    <a:lumOff val="80000"/>
                  </a:schemeClr>
                </a:solidFill>
                <a:latin typeface="Bahnschrift" panose="020B0502040204020203" pitchFamily="34" charset="0"/>
              </a:rPr>
              <a:t>Start a </a:t>
            </a:r>
            <a:r>
              <a:rPr lang="en-US" u="sng" dirty="0">
                <a:solidFill>
                  <a:schemeClr val="bg2">
                    <a:lumMod val="20000"/>
                    <a:lumOff val="80000"/>
                  </a:schemeClr>
                </a:solidFill>
                <a:latin typeface="Bahnschrift" panose="020B0502040204020203" pitchFamily="34" charset="0"/>
              </a:rPr>
              <a:t>slide show </a:t>
            </a:r>
            <a:r>
              <a:rPr lang="en-US" dirty="0">
                <a:solidFill>
                  <a:schemeClr val="bg2">
                    <a:lumMod val="20000"/>
                    <a:lumOff val="80000"/>
                  </a:schemeClr>
                </a:solidFill>
                <a:latin typeface="Bahnschrift" panose="020B0502040204020203" pitchFamily="34" charset="0"/>
              </a:rPr>
              <a:t>&amp; </a:t>
            </a:r>
            <a:r>
              <a:rPr lang="en-US" u="sng" dirty="0">
                <a:solidFill>
                  <a:schemeClr val="bg2">
                    <a:lumMod val="20000"/>
                    <a:lumOff val="80000"/>
                  </a:schemeClr>
                </a:solidFill>
                <a:latin typeface="Bahnschrift" panose="020B0502040204020203" pitchFamily="34" charset="0"/>
              </a:rPr>
              <a:t>click</a:t>
            </a:r>
            <a:r>
              <a:rPr lang="en-US" dirty="0">
                <a:solidFill>
                  <a:schemeClr val="bg2">
                    <a:lumMod val="20000"/>
                    <a:lumOff val="80000"/>
                  </a:schemeClr>
                </a:solidFill>
                <a:latin typeface="Bahnschrift" panose="020B0502040204020203" pitchFamily="34" charset="0"/>
              </a:rPr>
              <a:t> </a:t>
            </a:r>
            <a:r>
              <a:rPr lang="en-US" b="0" dirty="0">
                <a:solidFill>
                  <a:schemeClr val="bg2">
                    <a:lumMod val="20000"/>
                    <a:lumOff val="80000"/>
                  </a:schemeClr>
                </a:solidFill>
                <a:latin typeface="Bahnschrift" panose="020B0502040204020203" pitchFamily="34" charset="0"/>
              </a:rPr>
              <a:t>on your desired subject it , you will be automatically transferred to the chosen slide </a:t>
            </a:r>
            <a:r>
              <a:rPr lang="en-US" b="0" dirty="0" smtClean="0">
                <a:solidFill>
                  <a:schemeClr val="bg2">
                    <a:lumMod val="20000"/>
                    <a:lumOff val="80000"/>
                  </a:schemeClr>
                </a:solidFill>
                <a:latin typeface="Bahnschrift" panose="020B0502040204020203" pitchFamily="34" charset="0"/>
              </a:rPr>
              <a:t>(hyperlinked )</a:t>
            </a:r>
            <a:br>
              <a:rPr lang="en-US" b="0" dirty="0" smtClean="0">
                <a:solidFill>
                  <a:schemeClr val="bg2">
                    <a:lumMod val="20000"/>
                    <a:lumOff val="80000"/>
                  </a:schemeClr>
                </a:solidFill>
                <a:latin typeface="Bahnschrift" panose="020B0502040204020203" pitchFamily="34" charset="0"/>
              </a:rPr>
            </a:br>
            <a:r>
              <a:rPr lang="en-US" b="0" dirty="0">
                <a:solidFill>
                  <a:schemeClr val="bg2">
                    <a:lumMod val="20000"/>
                    <a:lumOff val="80000"/>
                  </a:schemeClr>
                </a:solidFill>
                <a:latin typeface="Bahnschrift" panose="020B0502040204020203" pitchFamily="34" charset="0"/>
              </a:rPr>
              <a:t/>
            </a:r>
            <a:br>
              <a:rPr lang="en-US" b="0" dirty="0">
                <a:solidFill>
                  <a:schemeClr val="bg2">
                    <a:lumMod val="20000"/>
                    <a:lumOff val="80000"/>
                  </a:schemeClr>
                </a:solidFill>
                <a:latin typeface="Bahnschrift" panose="020B0502040204020203" pitchFamily="34" charset="0"/>
              </a:rPr>
            </a:br>
            <a:r>
              <a:rPr lang="en-US" b="0" dirty="0">
                <a:solidFill>
                  <a:schemeClr val="bg2">
                    <a:lumMod val="20000"/>
                    <a:lumOff val="80000"/>
                  </a:schemeClr>
                </a:solidFill>
                <a:latin typeface="Bahnschrift" panose="020B0502040204020203" pitchFamily="34" charset="0"/>
              </a:rPr>
              <a:t>And you will have the </a:t>
            </a:r>
            <a:r>
              <a:rPr lang="en-US" dirty="0" smtClean="0">
                <a:solidFill>
                  <a:schemeClr val="bg2">
                    <a:lumMod val="20000"/>
                    <a:lumOff val="80000"/>
                  </a:schemeClr>
                </a:solidFill>
                <a:latin typeface="Bahnschrift" panose="020B0502040204020203" pitchFamily="34" charset="0"/>
              </a:rPr>
              <a:t>o</a:t>
            </a:r>
            <a:r>
              <a:rPr lang="en-US" u="sng" dirty="0" smtClean="0">
                <a:solidFill>
                  <a:schemeClr val="bg2">
                    <a:lumMod val="20000"/>
                    <a:lumOff val="80000"/>
                  </a:schemeClr>
                </a:solidFill>
                <a:latin typeface="Bahnschrift" panose="020B0502040204020203" pitchFamily="34" charset="0"/>
              </a:rPr>
              <a:t>pportunity </a:t>
            </a:r>
            <a:r>
              <a:rPr lang="en-US" u="sng" dirty="0">
                <a:solidFill>
                  <a:schemeClr val="bg2">
                    <a:lumMod val="20000"/>
                    <a:lumOff val="80000"/>
                  </a:schemeClr>
                </a:solidFill>
                <a:latin typeface="Bahnschrift" panose="020B0502040204020203" pitchFamily="34" charset="0"/>
              </a:rPr>
              <a:t>to test yourself </a:t>
            </a:r>
            <a:r>
              <a:rPr lang="en-US" b="0" dirty="0">
                <a:solidFill>
                  <a:schemeClr val="bg2">
                    <a:lumMod val="20000"/>
                    <a:lumOff val="80000"/>
                  </a:schemeClr>
                </a:solidFill>
                <a:latin typeface="Bahnschrift" panose="020B0502040204020203" pitchFamily="34" charset="0"/>
                <a:sym typeface="Wingdings" panose="05000000000000000000" pitchFamily="2" charset="2"/>
              </a:rPr>
              <a:t></a:t>
            </a:r>
            <a:r>
              <a:rPr lang="en-US" b="0" dirty="0">
                <a:solidFill>
                  <a:schemeClr val="bg2">
                    <a:lumMod val="20000"/>
                    <a:lumOff val="80000"/>
                  </a:schemeClr>
                </a:solidFill>
                <a:latin typeface="Bahnschrift" panose="020B0502040204020203" pitchFamily="34" charset="0"/>
              </a:rPr>
              <a:t/>
            </a:r>
            <a:br>
              <a:rPr lang="en-US" b="0" dirty="0">
                <a:solidFill>
                  <a:schemeClr val="bg2">
                    <a:lumMod val="20000"/>
                    <a:lumOff val="80000"/>
                  </a:schemeClr>
                </a:solidFill>
                <a:latin typeface="Bahnschrift" panose="020B0502040204020203" pitchFamily="34" charset="0"/>
              </a:rPr>
            </a:br>
            <a:endParaRPr lang="en-US" b="0" dirty="0">
              <a:solidFill>
                <a:schemeClr val="bg2">
                  <a:lumMod val="20000"/>
                  <a:lumOff val="80000"/>
                </a:schemeClr>
              </a:solidFill>
            </a:endParaRPr>
          </a:p>
        </p:txBody>
      </p:sp>
    </p:spTree>
    <p:extLst>
      <p:ext uri="{BB962C8B-B14F-4D97-AF65-F5344CB8AC3E}">
        <p14:creationId xmlns:p14="http://schemas.microsoft.com/office/powerpoint/2010/main" val="354339953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Postpartum </a:t>
            </a:r>
            <a:r>
              <a:rPr lang="en-US" sz="6600" dirty="0" smtClean="0"/>
              <a:t>hemorrhage</a:t>
            </a:r>
            <a:endParaRPr lang="en-US" dirty="0"/>
          </a:p>
        </p:txBody>
      </p:sp>
      <p:sp>
        <p:nvSpPr>
          <p:cNvPr id="3" name="Subtitle 2"/>
          <p:cNvSpPr>
            <a:spLocks noGrp="1"/>
          </p:cNvSpPr>
          <p:nvPr>
            <p:ph type="subTitle" idx="1"/>
          </p:nvPr>
        </p:nvSpPr>
        <p:spPr/>
        <p:txBody>
          <a:bodyPr/>
          <a:lstStyle/>
          <a:p>
            <a:r>
              <a:rPr lang="en-US" dirty="0" smtClean="0"/>
              <a:t>Dr. </a:t>
            </a:r>
            <a:r>
              <a:rPr lang="en-US" dirty="0" err="1" smtClean="0"/>
              <a:t>Ahlam</a:t>
            </a:r>
            <a:r>
              <a:rPr lang="en-US" dirty="0" smtClean="0"/>
              <a:t> al-</a:t>
            </a:r>
            <a:r>
              <a:rPr lang="en-US" dirty="0" err="1" smtClean="0"/>
              <a:t>kharabsheh</a:t>
            </a:r>
            <a:r>
              <a:rPr lang="en-US" dirty="0" smtClean="0"/>
              <a:t> </a:t>
            </a:r>
            <a:endParaRPr lang="en-US" dirty="0"/>
          </a:p>
        </p:txBody>
      </p:sp>
    </p:spTree>
    <p:extLst>
      <p:ext uri="{BB962C8B-B14F-4D97-AF65-F5344CB8AC3E}">
        <p14:creationId xmlns:p14="http://schemas.microsoft.com/office/powerpoint/2010/main" val="82894806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a:t>
            </a:r>
            <a:endParaRPr lang="en-US" dirty="0"/>
          </a:p>
        </p:txBody>
      </p:sp>
      <p:sp>
        <p:nvSpPr>
          <p:cNvPr id="3" name="Content Placeholder 2"/>
          <p:cNvSpPr>
            <a:spLocks noGrp="1"/>
          </p:cNvSpPr>
          <p:nvPr>
            <p:ph idx="1"/>
          </p:nvPr>
        </p:nvSpPr>
        <p:spPr>
          <a:xfrm>
            <a:off x="913794" y="3731342"/>
            <a:ext cx="10353762" cy="3695136"/>
          </a:xfrm>
        </p:spPr>
        <p:txBody>
          <a:bodyPr/>
          <a:lstStyle/>
          <a:p>
            <a:endParaRPr lang="en-US" dirty="0"/>
          </a:p>
          <a:p>
            <a:r>
              <a:rPr lang="en-US" dirty="0" smtClean="0"/>
              <a:t>What is the diagnosis ? </a:t>
            </a:r>
            <a:endParaRPr lang="en-US" dirty="0"/>
          </a:p>
          <a:p>
            <a:r>
              <a:rPr lang="en-US" dirty="0" smtClean="0"/>
              <a:t>What are the causes ?</a:t>
            </a:r>
          </a:p>
          <a:p>
            <a:r>
              <a:rPr lang="en-US" dirty="0" smtClean="0"/>
              <a:t>What is your next step ?</a:t>
            </a:r>
            <a:endParaRPr lang="en-US" dirty="0"/>
          </a:p>
        </p:txBody>
      </p:sp>
      <p:sp>
        <p:nvSpPr>
          <p:cNvPr id="5" name="Rounded Rectangle 4"/>
          <p:cNvSpPr/>
          <p:nvPr/>
        </p:nvSpPr>
        <p:spPr>
          <a:xfrm>
            <a:off x="3760839" y="1756999"/>
            <a:ext cx="4424516" cy="215326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000" dirty="0"/>
              <a:t>A 32 year old woman is brought to the ER by ambulance complaining of vaginal bleeding with </a:t>
            </a:r>
            <a:r>
              <a:rPr lang="en-US" sz="2000" dirty="0" err="1"/>
              <a:t>abdomainal</a:t>
            </a:r>
            <a:r>
              <a:rPr lang="en-US" sz="2000" dirty="0"/>
              <a:t> pain , she </a:t>
            </a:r>
            <a:r>
              <a:rPr lang="en-US" sz="2000" dirty="0" err="1"/>
              <a:t>delevired</a:t>
            </a:r>
            <a:r>
              <a:rPr lang="en-US" sz="2000" dirty="0"/>
              <a:t> vaginally 6 days ago </a:t>
            </a:r>
            <a:r>
              <a:rPr lang="en-US" sz="2000" dirty="0" smtClean="0"/>
              <a:t> </a:t>
            </a:r>
            <a:endParaRPr lang="en-US" sz="2000" dirty="0"/>
          </a:p>
        </p:txBody>
      </p:sp>
    </p:spTree>
    <p:extLst>
      <p:ext uri="{BB962C8B-B14F-4D97-AF65-F5344CB8AC3E}">
        <p14:creationId xmlns:p14="http://schemas.microsoft.com/office/powerpoint/2010/main" val="71832200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85442" y="888344"/>
            <a:ext cx="8437332" cy="4431983"/>
          </a:xfrm>
          <a:prstGeom prst="rect">
            <a:avLst/>
          </a:prstGeom>
          <a:noFill/>
        </p:spPr>
        <p:txBody>
          <a:bodyPr wrap="square" rtlCol="0">
            <a:spAutoFit/>
          </a:bodyPr>
          <a:lstStyle/>
          <a:p>
            <a:pPr marL="128588" indent="-128588">
              <a:buFont typeface="Arial" pitchFamily="34" charset="0"/>
              <a:buChar char="•"/>
            </a:pPr>
            <a:r>
              <a:rPr lang="en-US" sz="2000" dirty="0">
                <a:latin typeface="+mj-lt"/>
                <a:ea typeface="Arial Unicode MS" panose="020B0604020202020204" pitchFamily="34" charset="-128"/>
                <a:cs typeface="Arial Unicode MS" panose="020B0604020202020204" pitchFamily="34" charset="-128"/>
              </a:rPr>
              <a:t>1)</a:t>
            </a:r>
            <a:r>
              <a:rPr lang="en-US" sz="3600" b="1" dirty="0">
                <a:solidFill>
                  <a:srgbClr val="FF0000"/>
                </a:solidFill>
                <a:latin typeface="+mj-lt"/>
                <a:ea typeface="Arial Unicode MS" panose="020B0604020202020204" pitchFamily="34" charset="-128"/>
                <a:cs typeface="Arial Unicode MS" panose="020B0604020202020204" pitchFamily="34" charset="-128"/>
              </a:rPr>
              <a:t> Q</a:t>
            </a:r>
            <a:r>
              <a:rPr lang="en-US" sz="3600" b="1" dirty="0" smtClean="0">
                <a:solidFill>
                  <a:srgbClr val="FF0000"/>
                </a:solidFill>
                <a:latin typeface="+mj-lt"/>
                <a:ea typeface="Arial Unicode MS" panose="020B0604020202020204" pitchFamily="34" charset="-128"/>
                <a:cs typeface="Arial Unicode MS" panose="020B0604020202020204" pitchFamily="34" charset="-128"/>
              </a:rPr>
              <a:t>uestion one </a:t>
            </a:r>
          </a:p>
          <a:p>
            <a:pPr algn="ctr"/>
            <a:endParaRPr lang="en-US" sz="2400" dirty="0" smtClean="0">
              <a:latin typeface="+mj-lt"/>
              <a:ea typeface="Arial Unicode MS" panose="020B0604020202020204" pitchFamily="34" charset="-128"/>
              <a:cs typeface="Arial Unicode MS" panose="020B0604020202020204" pitchFamily="34" charset="-128"/>
            </a:endParaRPr>
          </a:p>
          <a:p>
            <a:pPr algn="ctr"/>
            <a:r>
              <a:rPr lang="en-US" sz="2400" dirty="0" smtClean="0">
                <a:latin typeface="+mj-lt"/>
                <a:ea typeface="Arial Unicode MS" panose="020B0604020202020204" pitchFamily="34" charset="-128"/>
                <a:cs typeface="Arial Unicode MS" panose="020B0604020202020204" pitchFamily="34" charset="-128"/>
              </a:rPr>
              <a:t>make </a:t>
            </a:r>
            <a:r>
              <a:rPr lang="en-US" sz="2400" dirty="0">
                <a:latin typeface="+mj-lt"/>
                <a:ea typeface="Arial Unicode MS" panose="020B0604020202020204" pitchFamily="34" charset="-128"/>
                <a:cs typeface="Arial Unicode MS" panose="020B0604020202020204" pitchFamily="34" charset="-128"/>
              </a:rPr>
              <a:t>provisional dx </a:t>
            </a:r>
            <a:r>
              <a:rPr lang="en-US" sz="2400" dirty="0">
                <a:latin typeface="+mj-lt"/>
                <a:ea typeface="Arial Unicode MS" panose="020B0604020202020204" pitchFamily="34" charset="-128"/>
                <a:cs typeface="Arial Unicode MS" panose="020B0604020202020204" pitchFamily="34" charset="-128"/>
                <a:sym typeface="Wingdings" pitchFamily="2" charset="2"/>
              </a:rPr>
              <a:t> (PPH not enough) you have to say </a:t>
            </a:r>
            <a:r>
              <a:rPr lang="en-US" sz="3600" b="1" dirty="0">
                <a:solidFill>
                  <a:srgbClr val="FF0000"/>
                </a:solidFill>
                <a:latin typeface="+mj-lt"/>
                <a:ea typeface="Arial Unicode MS" panose="020B0604020202020204" pitchFamily="34" charset="-128"/>
                <a:cs typeface="Arial Unicode MS" panose="020B0604020202020204" pitchFamily="34" charset="-128"/>
                <a:sym typeface="Wingdings" pitchFamily="2" charset="2"/>
              </a:rPr>
              <a:t>2ry </a:t>
            </a:r>
            <a:r>
              <a:rPr lang="en-US" sz="3600" b="1" dirty="0" smtClean="0">
                <a:solidFill>
                  <a:srgbClr val="FF0000"/>
                </a:solidFill>
                <a:latin typeface="+mj-lt"/>
                <a:ea typeface="Arial Unicode MS" panose="020B0604020202020204" pitchFamily="34" charset="-128"/>
                <a:cs typeface="Arial Unicode MS" panose="020B0604020202020204" pitchFamily="34" charset="-128"/>
                <a:sym typeface="Wingdings" pitchFamily="2" charset="2"/>
              </a:rPr>
              <a:t>PPH</a:t>
            </a:r>
          </a:p>
          <a:p>
            <a:pPr algn="ctr"/>
            <a:r>
              <a:rPr lang="en-US" sz="2400" dirty="0">
                <a:ea typeface="Arial Unicode MS" panose="020B0604020202020204" pitchFamily="34" charset="-128"/>
                <a:cs typeface="Arial Unicode MS" panose="020B0604020202020204" pitchFamily="34" charset="-128"/>
                <a:sym typeface="Wingdings" pitchFamily="2" charset="2"/>
              </a:rPr>
              <a:t>2ry PPH from 24 </a:t>
            </a:r>
            <a:r>
              <a:rPr lang="en-US" sz="2400" dirty="0" err="1">
                <a:ea typeface="Arial Unicode MS" panose="020B0604020202020204" pitchFamily="34" charset="-128"/>
                <a:cs typeface="Arial Unicode MS" panose="020B0604020202020204" pitchFamily="34" charset="-128"/>
                <a:sym typeface="Wingdings" pitchFamily="2" charset="2"/>
              </a:rPr>
              <a:t>hrs</a:t>
            </a:r>
            <a:r>
              <a:rPr lang="en-US" sz="2400" dirty="0">
                <a:ea typeface="Arial Unicode MS" panose="020B0604020202020204" pitchFamily="34" charset="-128"/>
                <a:cs typeface="Arial Unicode MS" panose="020B0604020202020204" pitchFamily="34" charset="-128"/>
                <a:sym typeface="Wingdings" pitchFamily="2" charset="2"/>
              </a:rPr>
              <a:t> up to 6 weeks</a:t>
            </a:r>
            <a:endParaRPr lang="en-US" sz="2400" b="1" dirty="0">
              <a:solidFill>
                <a:srgbClr val="FF0000"/>
              </a:solidFill>
              <a:latin typeface="+mj-lt"/>
              <a:ea typeface="Arial Unicode MS" panose="020B0604020202020204" pitchFamily="34" charset="-128"/>
              <a:cs typeface="Arial Unicode MS" panose="020B0604020202020204" pitchFamily="34" charset="-128"/>
              <a:sym typeface="Wingdings" pitchFamily="2" charset="2"/>
            </a:endParaRPr>
          </a:p>
          <a:p>
            <a:pPr algn="ctr"/>
            <a:r>
              <a:rPr lang="en-US" sz="2400" dirty="0">
                <a:latin typeface="+mj-lt"/>
                <a:ea typeface="Arial Unicode MS" panose="020B0604020202020204" pitchFamily="34" charset="-128"/>
                <a:cs typeface="Arial Unicode MS" panose="020B0604020202020204" pitchFamily="34" charset="-128"/>
                <a:sym typeface="Wingdings" pitchFamily="2" charset="2"/>
              </a:rPr>
              <a:t>      </a:t>
            </a:r>
            <a:endParaRPr lang="en-US" sz="2400" dirty="0" smtClean="0">
              <a:latin typeface="+mj-lt"/>
              <a:ea typeface="Arial Unicode MS" panose="020B0604020202020204" pitchFamily="34" charset="-128"/>
              <a:cs typeface="Arial Unicode MS" panose="020B0604020202020204" pitchFamily="34" charset="-128"/>
              <a:sym typeface="Wingdings" pitchFamily="2" charset="2"/>
            </a:endParaRPr>
          </a:p>
          <a:p>
            <a:pPr algn="ctr"/>
            <a:r>
              <a:rPr lang="en-US" sz="2400" dirty="0" smtClean="0">
                <a:latin typeface="+mj-lt"/>
                <a:ea typeface="Arial Unicode MS" panose="020B0604020202020204" pitchFamily="34" charset="-128"/>
                <a:cs typeface="Arial Unicode MS" panose="020B0604020202020204" pitchFamily="34" charset="-128"/>
                <a:sym typeface="Wingdings" pitchFamily="2" charset="2"/>
              </a:rPr>
              <a:t>  ***1ry </a:t>
            </a:r>
            <a:r>
              <a:rPr lang="en-US" sz="2400" dirty="0">
                <a:latin typeface="+mj-lt"/>
                <a:ea typeface="Arial Unicode MS" panose="020B0604020202020204" pitchFamily="34" charset="-128"/>
                <a:cs typeface="Arial Unicode MS" panose="020B0604020202020204" pitchFamily="34" charset="-128"/>
                <a:sym typeface="Wingdings" pitchFamily="2" charset="2"/>
              </a:rPr>
              <a:t>PPH from the end of the second stage of labor (delivery of the baby) up to 24 </a:t>
            </a:r>
            <a:r>
              <a:rPr lang="en-US" sz="2400" dirty="0" err="1" smtClean="0">
                <a:latin typeface="+mj-lt"/>
                <a:ea typeface="Arial Unicode MS" panose="020B0604020202020204" pitchFamily="34" charset="-128"/>
                <a:cs typeface="Arial Unicode MS" panose="020B0604020202020204" pitchFamily="34" charset="-128"/>
                <a:sym typeface="Wingdings" pitchFamily="2" charset="2"/>
              </a:rPr>
              <a:t>hrs</a:t>
            </a:r>
            <a:endParaRPr lang="en-US" sz="2400" dirty="0" smtClean="0">
              <a:latin typeface="+mj-lt"/>
              <a:ea typeface="Arial Unicode MS" panose="020B0604020202020204" pitchFamily="34" charset="-128"/>
              <a:cs typeface="Arial Unicode MS" panose="020B0604020202020204" pitchFamily="34" charset="-128"/>
              <a:sym typeface="Wingdings" pitchFamily="2" charset="2"/>
            </a:endParaRPr>
          </a:p>
          <a:p>
            <a:pPr algn="ctr"/>
            <a:endParaRPr lang="en-US" sz="2400" dirty="0">
              <a:latin typeface="+mj-lt"/>
              <a:ea typeface="Arial Unicode MS" panose="020B0604020202020204" pitchFamily="34" charset="-128"/>
              <a:cs typeface="Arial Unicode MS" panose="020B0604020202020204" pitchFamily="34" charset="-128"/>
              <a:sym typeface="Wingdings" pitchFamily="2" charset="2"/>
            </a:endParaRPr>
          </a:p>
          <a:p>
            <a:pPr algn="ctr"/>
            <a:r>
              <a:rPr lang="en-US" sz="2400" dirty="0">
                <a:latin typeface="+mj-lt"/>
                <a:ea typeface="Arial Unicode MS" panose="020B0604020202020204" pitchFamily="34" charset="-128"/>
                <a:cs typeface="Arial Unicode MS" panose="020B0604020202020204" pitchFamily="34" charset="-128"/>
                <a:sym typeface="Wingdings" pitchFamily="2" charset="2"/>
              </a:rPr>
              <a:t>        </a:t>
            </a:r>
            <a:endParaRPr lang="en-US" sz="2400" dirty="0">
              <a:latin typeface="+mj-lt"/>
              <a:ea typeface="Arial Unicode MS" panose="020B0604020202020204" pitchFamily="34" charset="-128"/>
              <a:cs typeface="Arial Unicode MS" panose="020B0604020202020204" pitchFamily="34" charset="-128"/>
            </a:endParaRPr>
          </a:p>
          <a:p>
            <a:r>
              <a:rPr lang="en-US" dirty="0">
                <a:latin typeface="+mj-lt"/>
                <a:ea typeface="Arial Unicode MS" panose="020B0604020202020204" pitchFamily="34" charset="-128"/>
                <a:cs typeface="Arial Unicode MS" panose="020B0604020202020204" pitchFamily="34" charset="-128"/>
              </a:rPr>
              <a:t>        </a:t>
            </a:r>
          </a:p>
        </p:txBody>
      </p:sp>
    </p:spTree>
    <p:extLst>
      <p:ext uri="{BB962C8B-B14F-4D97-AF65-F5344CB8AC3E}">
        <p14:creationId xmlns:p14="http://schemas.microsoft.com/office/powerpoint/2010/main" val="280640700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7754" y="487154"/>
            <a:ext cx="6538451" cy="6370975"/>
          </a:xfrm>
          <a:prstGeom prst="rect">
            <a:avLst/>
          </a:prstGeom>
        </p:spPr>
        <p:txBody>
          <a:bodyPr wrap="square">
            <a:spAutoFit/>
          </a:bodyPr>
          <a:lstStyle/>
          <a:p>
            <a:r>
              <a:rPr lang="en-US" sz="3600" dirty="0" smtClean="0">
                <a:solidFill>
                  <a:srgbClr val="FF0000"/>
                </a:solidFill>
                <a:ea typeface="Arial Unicode MS" panose="020B0604020202020204" pitchFamily="34" charset="-128"/>
                <a:cs typeface="Arial Unicode MS" panose="020B0604020202020204" pitchFamily="34" charset="-128"/>
                <a:sym typeface="Wingdings" pitchFamily="2" charset="2"/>
              </a:rPr>
              <a:t>Question two </a:t>
            </a:r>
          </a:p>
          <a:p>
            <a:r>
              <a:rPr lang="en-US" dirty="0" smtClean="0">
                <a:ea typeface="Arial Unicode MS" panose="020B0604020202020204" pitchFamily="34" charset="-128"/>
                <a:cs typeface="Arial Unicode MS" panose="020B0604020202020204" pitchFamily="34" charset="-128"/>
                <a:sym typeface="Wingdings" pitchFamily="2" charset="2"/>
              </a:rPr>
              <a:t></a:t>
            </a:r>
            <a:r>
              <a:rPr lang="en-US" sz="3200" dirty="0">
                <a:solidFill>
                  <a:srgbClr val="FF0000"/>
                </a:solidFill>
                <a:ea typeface="Arial Unicode MS" panose="020B0604020202020204" pitchFamily="34" charset="-128"/>
                <a:cs typeface="Arial Unicode MS" panose="020B0604020202020204" pitchFamily="34" charset="-128"/>
                <a:sym typeface="Wingdings" pitchFamily="2" charset="2"/>
              </a:rPr>
              <a:t>look for the cause </a:t>
            </a:r>
            <a:r>
              <a:rPr lang="en-US" dirty="0">
                <a:ea typeface="Arial Unicode MS" panose="020B0604020202020204" pitchFamily="34" charset="-128"/>
                <a:cs typeface="Arial Unicode MS" panose="020B0604020202020204" pitchFamily="34" charset="-128"/>
                <a:sym typeface="Wingdings" pitchFamily="2" charset="2"/>
              </a:rPr>
              <a:t>..</a:t>
            </a:r>
          </a:p>
          <a:p>
            <a:pPr marL="285750" indent="-285750">
              <a:buFont typeface="Arial" panose="020B0604020202020204" pitchFamily="34" charset="0"/>
              <a:buChar char="•"/>
            </a:pPr>
            <a:r>
              <a:rPr lang="en-US" dirty="0">
                <a:ea typeface="Arial Unicode MS" panose="020B0604020202020204" pitchFamily="34" charset="-128"/>
                <a:cs typeface="Arial Unicode MS" panose="020B0604020202020204" pitchFamily="34" charset="-128"/>
                <a:sym typeface="Wingdings" pitchFamily="2" charset="2"/>
              </a:rPr>
              <a:t> </a:t>
            </a:r>
            <a:r>
              <a:rPr lang="en-US" sz="2000" dirty="0">
                <a:ea typeface="Arial Unicode MS" panose="020B0604020202020204" pitchFamily="34" charset="-128"/>
                <a:cs typeface="Arial Unicode MS" panose="020B0604020202020204" pitchFamily="34" charset="-128"/>
                <a:sym typeface="Wingdings" pitchFamily="2" charset="2"/>
              </a:rPr>
              <a:t>2ry PPH most commonly due to retained product of conception </a:t>
            </a:r>
          </a:p>
          <a:p>
            <a:pPr marL="285750" indent="-285750">
              <a:buFont typeface="Arial" panose="020B0604020202020204" pitchFamily="34" charset="0"/>
              <a:buChar char="•"/>
            </a:pPr>
            <a:r>
              <a:rPr lang="en-US" sz="2000" dirty="0">
                <a:ea typeface="Arial Unicode MS" panose="020B0604020202020204" pitchFamily="34" charset="-128"/>
                <a:cs typeface="Arial Unicode MS" panose="020B0604020202020204" pitchFamily="34" charset="-128"/>
                <a:sym typeface="Wingdings" pitchFamily="2" charset="2"/>
              </a:rPr>
              <a:t>(more commonly post vaginal delivery because in CS you explore the uterus..) </a:t>
            </a:r>
          </a:p>
          <a:p>
            <a:pPr marL="285750" indent="-285750">
              <a:buFont typeface="Arial" panose="020B0604020202020204" pitchFamily="34" charset="0"/>
              <a:buChar char="•"/>
              <a:defRPr/>
            </a:pPr>
            <a:r>
              <a:rPr lang="en-US" sz="2000" dirty="0" err="1">
                <a:ea typeface="Arial Unicode MS" panose="020B0604020202020204" pitchFamily="34" charset="-128"/>
                <a:cs typeface="Arial Unicode MS" panose="020B0604020202020204" pitchFamily="34" charset="-128"/>
                <a:sym typeface="Wingdings" pitchFamily="2" charset="2"/>
              </a:rPr>
              <a:t>subinvolution</a:t>
            </a:r>
            <a:r>
              <a:rPr lang="en-US" sz="2000" dirty="0">
                <a:ea typeface="Arial Unicode MS" panose="020B0604020202020204" pitchFamily="34" charset="-128"/>
                <a:cs typeface="Arial Unicode MS" panose="020B0604020202020204" pitchFamily="34" charset="-128"/>
                <a:sym typeface="Wingdings" pitchFamily="2" charset="2"/>
              </a:rPr>
              <a:t> of placental bed (inadequate sloughing of the spiral arterioles / bleeding due to this usually presents 10-14 weeks postpartum) </a:t>
            </a:r>
          </a:p>
          <a:p>
            <a:pPr marL="285750" indent="-285750">
              <a:buFont typeface="Arial" panose="020B0604020202020204" pitchFamily="34" charset="0"/>
              <a:buChar char="•"/>
              <a:defRPr/>
            </a:pPr>
            <a:r>
              <a:rPr lang="en-US" sz="2000" dirty="0" err="1">
                <a:ea typeface="Arial Unicode MS" panose="020B0604020202020204" pitchFamily="34" charset="-128"/>
                <a:cs typeface="Arial Unicode MS" panose="020B0604020202020204" pitchFamily="34" charset="-128"/>
                <a:sym typeface="Wingdings" pitchFamily="2" charset="2"/>
              </a:rPr>
              <a:t>endometritis</a:t>
            </a:r>
            <a:r>
              <a:rPr lang="en-US" sz="2000" dirty="0">
                <a:ea typeface="Arial Unicode MS" panose="020B0604020202020204" pitchFamily="34" charset="-128"/>
                <a:cs typeface="Arial Unicode MS" panose="020B0604020202020204" pitchFamily="34" charset="-128"/>
                <a:sym typeface="Wingdings" pitchFamily="2" charset="2"/>
              </a:rPr>
              <a:t>.</a:t>
            </a:r>
          </a:p>
          <a:p>
            <a:pPr marL="285750" indent="-285750">
              <a:buFont typeface="Arial" panose="020B0604020202020204" pitchFamily="34" charset="0"/>
              <a:buChar char="•"/>
              <a:defRPr/>
            </a:pPr>
            <a:r>
              <a:rPr lang="en-US" sz="2000" dirty="0">
                <a:ea typeface="Arial Unicode MS" panose="020B0604020202020204" pitchFamily="34" charset="-128"/>
                <a:cs typeface="Arial Unicode MS" panose="020B0604020202020204" pitchFamily="34" charset="-128"/>
                <a:sym typeface="Wingdings" pitchFamily="2" charset="2"/>
              </a:rPr>
              <a:t>acquired coagulopathy like TTP : (hemolysis and thrombocytopenia) differentiated from HELLP syndrome in that :</a:t>
            </a:r>
          </a:p>
          <a:p>
            <a:pPr>
              <a:defRPr/>
            </a:pPr>
            <a:r>
              <a:rPr lang="en-US" sz="2000" dirty="0">
                <a:ea typeface="Arial Unicode MS" panose="020B0604020202020204" pitchFamily="34" charset="-128"/>
                <a:cs typeface="Arial Unicode MS" panose="020B0604020202020204" pitchFamily="34" charset="-128"/>
                <a:sym typeface="Wingdings" pitchFamily="2" charset="2"/>
              </a:rPr>
              <a:t>            HELLP : hemolysis and thrombocytopenia disappears and parameters return to normal within 3 days after delivery</a:t>
            </a:r>
            <a:endParaRPr lang="en-US" sz="2000" dirty="0">
              <a:ea typeface="Arial Unicode MS" panose="020B0604020202020204" pitchFamily="34" charset="-128"/>
              <a:cs typeface="Arial Unicode MS" panose="020B0604020202020204" pitchFamily="34" charset="-128"/>
            </a:endParaRPr>
          </a:p>
          <a:p>
            <a:r>
              <a:rPr lang="en-US" sz="2000" dirty="0">
                <a:ea typeface="Arial Unicode MS" panose="020B0604020202020204" pitchFamily="34" charset="-128"/>
                <a:cs typeface="Arial Unicode MS" panose="020B0604020202020204" pitchFamily="34" charset="-128"/>
              </a:rPr>
              <a:t>            TTP : continues beyond 3 days</a:t>
            </a:r>
          </a:p>
          <a:p>
            <a:r>
              <a:rPr lang="en-US" sz="2000" dirty="0">
                <a:ea typeface="Arial Unicode MS" panose="020B0604020202020204" pitchFamily="34" charset="-128"/>
                <a:cs typeface="Arial Unicode MS" panose="020B0604020202020204" pitchFamily="34" charset="-128"/>
              </a:rPr>
              <a:t>           *also important to ask about drugs : warfarin or other anticoagulants </a:t>
            </a:r>
          </a:p>
        </p:txBody>
      </p:sp>
      <p:sp>
        <p:nvSpPr>
          <p:cNvPr id="3" name="TextBox 2"/>
          <p:cNvSpPr txBox="1"/>
          <p:nvPr/>
        </p:nvSpPr>
        <p:spPr>
          <a:xfrm>
            <a:off x="7858432" y="1554480"/>
            <a:ext cx="4006645" cy="4893647"/>
          </a:xfrm>
          <a:prstGeom prst="rect">
            <a:avLst/>
          </a:prstGeom>
          <a:noFill/>
        </p:spPr>
        <p:txBody>
          <a:bodyPr wrap="square" rtlCol="0">
            <a:spAutoFit/>
          </a:bodyPr>
          <a:lstStyle/>
          <a:p>
            <a:r>
              <a:rPr lang="en-US" sz="2400" dirty="0" smtClean="0"/>
              <a:t>Rare causes :</a:t>
            </a:r>
          </a:p>
          <a:p>
            <a:pPr marL="285750" indent="-285750">
              <a:buFont typeface="Arial" panose="020B0604020202020204" pitchFamily="34" charset="0"/>
              <a:buChar char="•"/>
            </a:pPr>
            <a:r>
              <a:rPr lang="en-US" sz="2400" dirty="0" err="1" smtClean="0"/>
              <a:t>Pseudoaneurysm</a:t>
            </a:r>
            <a:r>
              <a:rPr lang="en-US" sz="2400" dirty="0" smtClean="0"/>
              <a:t> of the uterine artery </a:t>
            </a:r>
          </a:p>
          <a:p>
            <a:pPr marL="285750" indent="-285750">
              <a:buFont typeface="Arial" panose="020B0604020202020204" pitchFamily="34" charset="0"/>
              <a:buChar char="•"/>
            </a:pPr>
            <a:r>
              <a:rPr lang="en-US" sz="2400" dirty="0" smtClean="0"/>
              <a:t>AV malformations </a:t>
            </a:r>
          </a:p>
          <a:p>
            <a:pPr marL="285750" indent="-285750">
              <a:buFont typeface="Arial" panose="020B0604020202020204" pitchFamily="34" charset="0"/>
              <a:buChar char="•"/>
            </a:pPr>
            <a:r>
              <a:rPr lang="en-US" sz="2400" dirty="0" err="1" smtClean="0"/>
              <a:t>Choriocarcinoma</a:t>
            </a:r>
            <a:r>
              <a:rPr lang="en-US" sz="2400" dirty="0" smtClean="0"/>
              <a:t> </a:t>
            </a:r>
          </a:p>
          <a:p>
            <a:pPr marL="285750" indent="-285750">
              <a:buFont typeface="Arial" panose="020B0604020202020204" pitchFamily="34" charset="0"/>
              <a:buChar char="•"/>
            </a:pPr>
            <a:r>
              <a:rPr lang="en-US" sz="2400" dirty="0" smtClean="0"/>
              <a:t>Undiagnosed carcinoma of the cervix </a:t>
            </a:r>
          </a:p>
          <a:p>
            <a:pPr marL="285750" indent="-285750">
              <a:buFont typeface="Arial" panose="020B0604020202020204" pitchFamily="34" charset="0"/>
              <a:buChar char="•"/>
            </a:pPr>
            <a:r>
              <a:rPr lang="en-US" sz="2400" dirty="0" err="1" smtClean="0"/>
              <a:t>Adenomyosis</a:t>
            </a:r>
            <a:r>
              <a:rPr lang="en-US" sz="2400" dirty="0" smtClean="0"/>
              <a:t> </a:t>
            </a:r>
          </a:p>
          <a:p>
            <a:pPr marL="285750" indent="-285750">
              <a:buFont typeface="Arial" panose="020B0604020202020204" pitchFamily="34" charset="0"/>
              <a:buChar char="•"/>
            </a:pPr>
            <a:r>
              <a:rPr lang="en-US" sz="2400" dirty="0" smtClean="0"/>
              <a:t>Infected polyp or </a:t>
            </a:r>
            <a:r>
              <a:rPr lang="en-US" sz="2400" dirty="0" err="1" smtClean="0"/>
              <a:t>submucosal</a:t>
            </a:r>
            <a:r>
              <a:rPr lang="en-US" sz="2400" dirty="0" smtClean="0"/>
              <a:t> fibroid </a:t>
            </a:r>
          </a:p>
          <a:p>
            <a:pPr marL="285750" indent="-285750">
              <a:buFont typeface="Arial" panose="020B0604020202020204" pitchFamily="34" charset="0"/>
              <a:buChar char="•"/>
            </a:pPr>
            <a:r>
              <a:rPr lang="en-US" sz="2400" dirty="0" smtClean="0"/>
              <a:t>Uterine diverticulum </a:t>
            </a:r>
          </a:p>
          <a:p>
            <a:pPr marL="285750" indent="-285750">
              <a:buFont typeface="Arial" panose="020B0604020202020204" pitchFamily="34" charset="0"/>
              <a:buChar char="•"/>
            </a:pPr>
            <a:r>
              <a:rPr lang="en-US" sz="2400" dirty="0" err="1" smtClean="0"/>
              <a:t>Ecxess</a:t>
            </a:r>
            <a:r>
              <a:rPr lang="en-US" sz="2400" dirty="0"/>
              <a:t> </a:t>
            </a:r>
            <a:r>
              <a:rPr lang="en-US" sz="2400" dirty="0" smtClean="0"/>
              <a:t>bleeding with resumption of menses </a:t>
            </a:r>
            <a:endParaRPr lang="en-US" sz="2400" dirty="0"/>
          </a:p>
        </p:txBody>
      </p:sp>
    </p:spTree>
    <p:extLst>
      <p:ext uri="{BB962C8B-B14F-4D97-AF65-F5344CB8AC3E}">
        <p14:creationId xmlns:p14="http://schemas.microsoft.com/office/powerpoint/2010/main" val="105250506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27760" y="148471"/>
            <a:ext cx="9677400" cy="5878532"/>
          </a:xfrm>
          <a:prstGeom prst="rect">
            <a:avLst/>
          </a:prstGeom>
        </p:spPr>
        <p:txBody>
          <a:bodyPr wrap="square">
            <a:spAutoFit/>
          </a:bodyPr>
          <a:lstStyle/>
          <a:p>
            <a:pPr algn="ctr">
              <a:defRPr/>
            </a:pPr>
            <a:r>
              <a:rPr lang="en-US" sz="4000" dirty="0" smtClean="0">
                <a:solidFill>
                  <a:srgbClr val="FF0000"/>
                </a:solidFill>
              </a:rPr>
              <a:t>Question 3 </a:t>
            </a:r>
          </a:p>
          <a:p>
            <a:pPr algn="ctr">
              <a:defRPr/>
            </a:pPr>
            <a:r>
              <a:rPr lang="en-US" sz="2400" dirty="0" smtClean="0"/>
              <a:t>obtain </a:t>
            </a:r>
            <a:r>
              <a:rPr lang="en-US" sz="2400" dirty="0"/>
              <a:t>more information through history , physical examination , investigations </a:t>
            </a:r>
          </a:p>
          <a:p>
            <a:pPr algn="ctr">
              <a:defRPr/>
            </a:pPr>
            <a:endParaRPr lang="en-US" dirty="0"/>
          </a:p>
          <a:p>
            <a:pPr marL="285750" indent="-285750" algn="ctr">
              <a:buFont typeface="Wingdings" panose="05000000000000000000" pitchFamily="2" charset="2"/>
              <a:buChar char="q"/>
              <a:defRPr/>
            </a:pPr>
            <a:r>
              <a:rPr lang="en-US" dirty="0"/>
              <a:t> </a:t>
            </a:r>
            <a:r>
              <a:rPr lang="en-US" dirty="0" smtClean="0"/>
              <a:t>analysis </a:t>
            </a:r>
            <a:r>
              <a:rPr lang="en-US" dirty="0"/>
              <a:t>of the bleeding : amount , pads , clots and their size / bleeding analysis is also important to asses the severity .</a:t>
            </a:r>
          </a:p>
          <a:p>
            <a:pPr algn="ctr">
              <a:defRPr/>
            </a:pPr>
            <a:r>
              <a:rPr lang="en-US" dirty="0"/>
              <a:t>      lochia : vaginal discharge after </a:t>
            </a:r>
            <a:r>
              <a:rPr lang="en-US" dirty="0" smtClean="0"/>
              <a:t>delivery</a:t>
            </a:r>
          </a:p>
          <a:p>
            <a:pPr algn="ctr">
              <a:defRPr/>
            </a:pPr>
            <a:endParaRPr lang="en-US" dirty="0">
              <a:sym typeface="Wingdings" pitchFamily="2" charset="2"/>
            </a:endParaRPr>
          </a:p>
          <a:p>
            <a:pPr marL="285750" indent="-285750" algn="ctr">
              <a:buFont typeface="Wingdings" panose="05000000000000000000" pitchFamily="2" charset="2"/>
              <a:buChar char="q"/>
              <a:defRPr/>
            </a:pPr>
            <a:r>
              <a:rPr lang="en-US" dirty="0" smtClean="0">
                <a:sym typeface="Wingdings" pitchFamily="2" charset="2"/>
              </a:rPr>
              <a:t>abdominal </a:t>
            </a:r>
            <a:r>
              <a:rPr lang="en-US" dirty="0">
                <a:sym typeface="Wingdings" pitchFamily="2" charset="2"/>
              </a:rPr>
              <a:t>pain analysis  pain is usually cramping in nature  </a:t>
            </a:r>
            <a:r>
              <a:rPr lang="en-US" dirty="0" smtClean="0">
                <a:sym typeface="Wingdings" pitchFamily="2" charset="2"/>
              </a:rPr>
              <a:t>retained product </a:t>
            </a:r>
            <a:r>
              <a:rPr lang="en-US" dirty="0">
                <a:sym typeface="Wingdings" pitchFamily="2" charset="2"/>
              </a:rPr>
              <a:t>of conception </a:t>
            </a:r>
            <a:endParaRPr lang="en-US" dirty="0" smtClean="0">
              <a:sym typeface="Wingdings" pitchFamily="2" charset="2"/>
            </a:endParaRPr>
          </a:p>
          <a:p>
            <a:pPr algn="ctr">
              <a:defRPr/>
            </a:pPr>
            <a:endParaRPr lang="en-US" dirty="0" smtClean="0">
              <a:sym typeface="Wingdings" pitchFamily="2" charset="2"/>
            </a:endParaRPr>
          </a:p>
          <a:p>
            <a:pPr marL="285750" indent="-285750" algn="ctr">
              <a:buFont typeface="Wingdings" panose="05000000000000000000" pitchFamily="2" charset="2"/>
              <a:buChar char="q"/>
              <a:defRPr/>
            </a:pPr>
            <a:r>
              <a:rPr lang="en-US" dirty="0" smtClean="0">
                <a:sym typeface="Wingdings" pitchFamily="2" charset="2"/>
              </a:rPr>
              <a:t>placenta </a:t>
            </a:r>
            <a:r>
              <a:rPr lang="en-US" dirty="0">
                <a:sym typeface="Wingdings" pitchFamily="2" charset="2"/>
              </a:rPr>
              <a:t>delivered by controlled cord traction : less likely to be retained ..</a:t>
            </a:r>
          </a:p>
          <a:p>
            <a:pPr marL="285750" indent="-285750" algn="ctr">
              <a:buFont typeface="Wingdings" panose="05000000000000000000" pitchFamily="2" charset="2"/>
              <a:buChar char="q"/>
              <a:defRPr/>
            </a:pPr>
            <a:r>
              <a:rPr lang="en-US" dirty="0" smtClean="0">
                <a:sym typeface="Wingdings" pitchFamily="2" charset="2"/>
              </a:rPr>
              <a:t>delivery </a:t>
            </a:r>
            <a:r>
              <a:rPr lang="en-US" dirty="0">
                <a:sym typeface="Wingdings" pitchFamily="2" charset="2"/>
              </a:rPr>
              <a:t>with instruments </a:t>
            </a:r>
          </a:p>
          <a:p>
            <a:pPr marL="285750" indent="-285750" algn="ctr">
              <a:buFont typeface="Wingdings" panose="05000000000000000000" pitchFamily="2" charset="2"/>
              <a:buChar char="q"/>
              <a:defRPr/>
            </a:pPr>
            <a:r>
              <a:rPr lang="en-US" dirty="0" smtClean="0">
                <a:sym typeface="Wingdings" pitchFamily="2" charset="2"/>
              </a:rPr>
              <a:t>multiple </a:t>
            </a:r>
            <a:r>
              <a:rPr lang="en-US" dirty="0">
                <a:sym typeface="Wingdings" pitchFamily="2" charset="2"/>
              </a:rPr>
              <a:t>vaginal examinations during delivery </a:t>
            </a:r>
            <a:endParaRPr lang="en-US" dirty="0" smtClean="0">
              <a:sym typeface="Wingdings" pitchFamily="2" charset="2"/>
            </a:endParaRPr>
          </a:p>
          <a:p>
            <a:pPr marL="285750" indent="-285750" algn="ctr">
              <a:buFont typeface="Wingdings" panose="05000000000000000000" pitchFamily="2" charset="2"/>
              <a:buChar char="q"/>
              <a:defRPr/>
            </a:pPr>
            <a:r>
              <a:rPr lang="en-US" dirty="0" smtClean="0">
                <a:sym typeface="Wingdings" pitchFamily="2" charset="2"/>
              </a:rPr>
              <a:t>presence </a:t>
            </a:r>
            <a:r>
              <a:rPr lang="en-US" dirty="0">
                <a:sym typeface="Wingdings" pitchFamily="2" charset="2"/>
              </a:rPr>
              <a:t>of meconium </a:t>
            </a:r>
            <a:r>
              <a:rPr lang="en-US" dirty="0" smtClean="0">
                <a:sym typeface="Wingdings" pitchFamily="2" charset="2"/>
              </a:rPr>
              <a:t>..</a:t>
            </a:r>
          </a:p>
          <a:p>
            <a:pPr marL="285750" indent="-285750" algn="ctr">
              <a:buFont typeface="Wingdings" panose="05000000000000000000" pitchFamily="2" charset="2"/>
              <a:buChar char="q"/>
              <a:defRPr/>
            </a:pPr>
            <a:r>
              <a:rPr lang="en-US" dirty="0" err="1" smtClean="0">
                <a:sym typeface="Wingdings" pitchFamily="2" charset="2"/>
              </a:rPr>
              <a:t>abruptio</a:t>
            </a:r>
            <a:r>
              <a:rPr lang="en-US" dirty="0" smtClean="0">
                <a:sym typeface="Wingdings" pitchFamily="2" charset="2"/>
              </a:rPr>
              <a:t> </a:t>
            </a:r>
            <a:r>
              <a:rPr lang="en-US" dirty="0">
                <a:sym typeface="Wingdings" pitchFamily="2" charset="2"/>
              </a:rPr>
              <a:t>placenta  coagulopathy and DIC later on </a:t>
            </a:r>
            <a:r>
              <a:rPr lang="en-US" dirty="0" smtClean="0">
                <a:sym typeface="Wingdings" pitchFamily="2" charset="2"/>
              </a:rPr>
              <a:t>..</a:t>
            </a:r>
          </a:p>
          <a:p>
            <a:pPr marL="285750" indent="-285750" algn="ctr">
              <a:buFont typeface="Wingdings" panose="05000000000000000000" pitchFamily="2" charset="2"/>
              <a:buChar char="q"/>
              <a:defRPr/>
            </a:pPr>
            <a:r>
              <a:rPr lang="en-US" dirty="0" smtClean="0">
                <a:sym typeface="Wingdings" pitchFamily="2" charset="2"/>
              </a:rPr>
              <a:t>medications </a:t>
            </a:r>
            <a:r>
              <a:rPr lang="en-US" dirty="0">
                <a:sym typeface="Wingdings" pitchFamily="2" charset="2"/>
              </a:rPr>
              <a:t>after delivery like heparin indicated for patients with higher risk of thrombosis , thrombophilia, DVT..  (especially due to HIT </a:t>
            </a:r>
            <a:r>
              <a:rPr lang="en-US" dirty="0" smtClean="0">
                <a:sym typeface="Wingdings" pitchFamily="2" charset="2"/>
              </a:rPr>
              <a:t>syndrome)</a:t>
            </a:r>
          </a:p>
          <a:p>
            <a:pPr marL="285750" indent="-285750" algn="ctr">
              <a:buFont typeface="Wingdings" panose="05000000000000000000" pitchFamily="2" charset="2"/>
              <a:buChar char="q"/>
              <a:defRPr/>
            </a:pPr>
            <a:r>
              <a:rPr lang="en-US" dirty="0" smtClean="0"/>
              <a:t>severity </a:t>
            </a:r>
            <a:r>
              <a:rPr lang="en-US" dirty="0"/>
              <a:t>of bleeding </a:t>
            </a:r>
            <a:r>
              <a:rPr lang="en-US" dirty="0">
                <a:sym typeface="Wingdings" pitchFamily="2" charset="2"/>
              </a:rPr>
              <a:t> by analysis of bleeding / signs and symptoms of hypovolemia </a:t>
            </a:r>
            <a:endParaRPr lang="en-US" dirty="0"/>
          </a:p>
        </p:txBody>
      </p:sp>
    </p:spTree>
    <p:extLst>
      <p:ext uri="{BB962C8B-B14F-4D97-AF65-F5344CB8AC3E}">
        <p14:creationId xmlns:p14="http://schemas.microsoft.com/office/powerpoint/2010/main" val="411301529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1838" y="1989162"/>
            <a:ext cx="5446594" cy="419387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 name="TextBox 2"/>
          <p:cNvSpPr txBox="1"/>
          <p:nvPr/>
        </p:nvSpPr>
        <p:spPr>
          <a:xfrm>
            <a:off x="1146412" y="2589664"/>
            <a:ext cx="4246729" cy="2308324"/>
          </a:xfrm>
          <a:prstGeom prst="rect">
            <a:avLst/>
          </a:prstGeom>
          <a:noFill/>
        </p:spPr>
        <p:txBody>
          <a:bodyPr wrap="square" rtlCol="0">
            <a:spAutoFit/>
          </a:bodyPr>
          <a:lstStyle/>
          <a:p>
            <a:r>
              <a:rPr lang="en-US" sz="2400" dirty="0"/>
              <a:t>lochia : vaginal discharge after </a:t>
            </a:r>
            <a:r>
              <a:rPr lang="en-US" sz="2400" dirty="0" smtClean="0"/>
              <a:t>delivery</a:t>
            </a:r>
          </a:p>
          <a:p>
            <a:endParaRPr lang="en-US" sz="2400" dirty="0">
              <a:sym typeface="Wingdings" pitchFamily="2" charset="2"/>
            </a:endParaRPr>
          </a:p>
          <a:p>
            <a:r>
              <a:rPr lang="en-US" sz="2400" dirty="0" smtClean="0">
                <a:sym typeface="Wingdings" pitchFamily="2" charset="2"/>
              </a:rPr>
              <a:t>lochia </a:t>
            </a:r>
            <a:r>
              <a:rPr lang="en-US" sz="2400" dirty="0">
                <a:sym typeface="Wingdings" pitchFamily="2" charset="2"/>
              </a:rPr>
              <a:t>alba  15% of women lasts up to 6-8 w postpartum</a:t>
            </a:r>
          </a:p>
          <a:p>
            <a:endParaRPr lang="en-US" sz="2400" dirty="0"/>
          </a:p>
        </p:txBody>
      </p:sp>
      <p:sp>
        <p:nvSpPr>
          <p:cNvPr id="4" name="TextBox 3"/>
          <p:cNvSpPr txBox="1"/>
          <p:nvPr/>
        </p:nvSpPr>
        <p:spPr>
          <a:xfrm>
            <a:off x="1009933" y="450377"/>
            <a:ext cx="10003810" cy="646331"/>
          </a:xfrm>
          <a:prstGeom prst="rect">
            <a:avLst/>
          </a:prstGeom>
          <a:noFill/>
        </p:spPr>
        <p:txBody>
          <a:bodyPr wrap="square" rtlCol="0">
            <a:spAutoFit/>
          </a:bodyPr>
          <a:lstStyle/>
          <a:p>
            <a:r>
              <a:rPr lang="en-US" sz="3600" dirty="0" smtClean="0">
                <a:solidFill>
                  <a:srgbClr val="FF0000"/>
                </a:solidFill>
              </a:rPr>
              <a:t>Question 4 What are the stages of lochia ?</a:t>
            </a:r>
            <a:endParaRPr lang="en-US" sz="3600" dirty="0">
              <a:solidFill>
                <a:srgbClr val="FF0000"/>
              </a:solidFill>
            </a:endParaRPr>
          </a:p>
        </p:txBody>
      </p:sp>
    </p:spTree>
    <p:extLst>
      <p:ext uri="{BB962C8B-B14F-4D97-AF65-F5344CB8AC3E}">
        <p14:creationId xmlns:p14="http://schemas.microsoft.com/office/powerpoint/2010/main" val="2796685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2475"/>
          <a:stretch/>
        </p:blipFill>
        <p:spPr>
          <a:xfrm>
            <a:off x="1524000" y="0"/>
            <a:ext cx="6858000" cy="51435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cxnSp>
        <p:nvCxnSpPr>
          <p:cNvPr id="4" name="Straight Connector 3"/>
          <p:cNvCxnSpPr/>
          <p:nvPr/>
        </p:nvCxnSpPr>
        <p:spPr>
          <a:xfrm>
            <a:off x="3505200" y="2057400"/>
            <a:ext cx="137160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8" name="Straight Connector 7"/>
          <p:cNvCxnSpPr/>
          <p:nvPr/>
        </p:nvCxnSpPr>
        <p:spPr>
          <a:xfrm>
            <a:off x="3886200" y="1524000"/>
            <a:ext cx="9906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0" name="Elbow Connector 9"/>
          <p:cNvCxnSpPr/>
          <p:nvPr/>
        </p:nvCxnSpPr>
        <p:spPr>
          <a:xfrm flipV="1">
            <a:off x="4419600" y="1219200"/>
            <a:ext cx="3352800" cy="304800"/>
          </a:xfrm>
          <a:prstGeom prst="bentConnector3">
            <a:avLst>
              <a:gd name="adj1" fmla="val 43066"/>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772400" y="864755"/>
            <a:ext cx="2819400" cy="5847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dirty="0">
                <a:solidFill>
                  <a:srgbClr val="FF0000"/>
                </a:solidFill>
              </a:rPr>
              <a:t>*clots indicate that there is no coagulopathy </a:t>
            </a:r>
          </a:p>
        </p:txBody>
      </p:sp>
      <p:cxnSp>
        <p:nvCxnSpPr>
          <p:cNvPr id="18" name="Elbow Connector 17"/>
          <p:cNvCxnSpPr/>
          <p:nvPr/>
        </p:nvCxnSpPr>
        <p:spPr>
          <a:xfrm>
            <a:off x="4191000" y="2057400"/>
            <a:ext cx="3581400" cy="762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772400" y="1671936"/>
            <a:ext cx="2895600" cy="5847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a:solidFill>
                  <a:srgbClr val="FF0000"/>
                </a:solidFill>
              </a:rPr>
              <a:t>*retained product of conception causes cramping pain </a:t>
            </a:r>
            <a:endParaRPr lang="en-US" sz="1600" dirty="0">
              <a:solidFill>
                <a:srgbClr val="FF0000"/>
              </a:solidFill>
            </a:endParaRPr>
          </a:p>
        </p:txBody>
      </p:sp>
      <p:cxnSp>
        <p:nvCxnSpPr>
          <p:cNvPr id="21" name="Straight Connector 20"/>
          <p:cNvCxnSpPr/>
          <p:nvPr/>
        </p:nvCxnSpPr>
        <p:spPr>
          <a:xfrm>
            <a:off x="1905000" y="3048000"/>
            <a:ext cx="22860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3" name="Straight Arrow Connector 22"/>
          <p:cNvCxnSpPr/>
          <p:nvPr/>
        </p:nvCxnSpPr>
        <p:spPr>
          <a:xfrm>
            <a:off x="4191000" y="3048000"/>
            <a:ext cx="35814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803397" y="2569759"/>
            <a:ext cx="2819400" cy="5847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dirty="0">
                <a:solidFill>
                  <a:srgbClr val="FF0000"/>
                </a:solidFill>
              </a:rPr>
              <a:t>*unremarkable pregnancy </a:t>
            </a:r>
            <a:r>
              <a:rPr lang="en-US" sz="1600" dirty="0">
                <a:solidFill>
                  <a:srgbClr val="FF0000"/>
                </a:solidFill>
                <a:sym typeface="Wingdings" pitchFamily="2" charset="2"/>
              </a:rPr>
              <a:t> no abruption , seizures ..</a:t>
            </a:r>
          </a:p>
        </p:txBody>
      </p:sp>
      <p:cxnSp>
        <p:nvCxnSpPr>
          <p:cNvPr id="26" name="Straight Connector 25"/>
          <p:cNvCxnSpPr/>
          <p:nvPr/>
        </p:nvCxnSpPr>
        <p:spPr>
          <a:xfrm>
            <a:off x="4648200" y="4343400"/>
            <a:ext cx="12954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8" name="Elbow Connector 27"/>
          <p:cNvCxnSpPr/>
          <p:nvPr/>
        </p:nvCxnSpPr>
        <p:spPr>
          <a:xfrm>
            <a:off x="5334001" y="4343400"/>
            <a:ext cx="2469397" cy="127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7864099" y="3450791"/>
            <a:ext cx="2727702" cy="107721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a:solidFill>
                  <a:srgbClr val="FF0000"/>
                </a:solidFill>
                <a:sym typeface="Wingdings" pitchFamily="2" charset="2"/>
              </a:rPr>
              <a:t>*6 hours is the minimum hospital stay after vaginal delivery because most PPH happen in this period </a:t>
            </a:r>
            <a:endParaRPr lang="en-US" sz="1600" dirty="0">
              <a:solidFill>
                <a:srgbClr val="FF0000"/>
              </a:solidFill>
              <a:sym typeface="Wingdings" pitchFamily="2" charset="2"/>
            </a:endParaRPr>
          </a:p>
        </p:txBody>
      </p:sp>
      <p:sp>
        <p:nvSpPr>
          <p:cNvPr id="30" name="TextBox 29"/>
          <p:cNvSpPr txBox="1"/>
          <p:nvPr/>
        </p:nvSpPr>
        <p:spPr>
          <a:xfrm>
            <a:off x="8001001" y="304800"/>
            <a:ext cx="2621797" cy="381000"/>
          </a:xfrm>
          <a:prstGeom prst="rect">
            <a:avLst/>
          </a:prstGeom>
          <a:noFill/>
        </p:spPr>
        <p:txBody>
          <a:bodyPr wrap="square" rtlCol="0">
            <a:spAutoFit/>
          </a:bodyPr>
          <a:lstStyle/>
          <a:p>
            <a:endParaRPr lang="en-US" dirty="0">
              <a:solidFill>
                <a:prstClr val="black"/>
              </a:solidFill>
            </a:endParaRPr>
          </a:p>
        </p:txBody>
      </p:sp>
      <p:sp>
        <p:nvSpPr>
          <p:cNvPr id="31" name="TextBox 30"/>
          <p:cNvSpPr txBox="1"/>
          <p:nvPr/>
        </p:nvSpPr>
        <p:spPr>
          <a:xfrm>
            <a:off x="8001000" y="139991"/>
            <a:ext cx="2743200" cy="5847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a:solidFill>
                  <a:srgbClr val="FF0000"/>
                </a:solidFill>
              </a:rPr>
              <a:t>*coagulopathy cause painless bleeding</a:t>
            </a:r>
            <a:endParaRPr lang="en-US" sz="1600" dirty="0">
              <a:solidFill>
                <a:srgbClr val="FF0000"/>
              </a:solidFill>
            </a:endParaRPr>
          </a:p>
        </p:txBody>
      </p:sp>
      <p:cxnSp>
        <p:nvCxnSpPr>
          <p:cNvPr id="33" name="Straight Connector 32"/>
          <p:cNvCxnSpPr/>
          <p:nvPr/>
        </p:nvCxnSpPr>
        <p:spPr>
          <a:xfrm>
            <a:off x="2133600" y="4876800"/>
            <a:ext cx="56388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35" name="Elbow Connector 34"/>
          <p:cNvCxnSpPr/>
          <p:nvPr/>
        </p:nvCxnSpPr>
        <p:spPr>
          <a:xfrm>
            <a:off x="7772400" y="4876800"/>
            <a:ext cx="228600" cy="127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8016498" y="4628720"/>
            <a:ext cx="2590800" cy="5847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a:solidFill>
                  <a:srgbClr val="FF0000"/>
                </a:solidFill>
                <a:sym typeface="Wingdings" pitchFamily="2" charset="2"/>
              </a:rPr>
              <a:t>indicates that the bleeding was severe </a:t>
            </a:r>
            <a:endParaRPr lang="en-US" sz="1600" dirty="0">
              <a:solidFill>
                <a:srgbClr val="FF0000"/>
              </a:solidFill>
              <a:sym typeface="Wingdings" pitchFamily="2" charset="2"/>
            </a:endParaRPr>
          </a:p>
        </p:txBody>
      </p:sp>
      <p:sp>
        <p:nvSpPr>
          <p:cNvPr id="37" name="TextBox 36"/>
          <p:cNvSpPr txBox="1"/>
          <p:nvPr/>
        </p:nvSpPr>
        <p:spPr>
          <a:xfrm>
            <a:off x="1676400" y="5715000"/>
            <a:ext cx="8610600"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solidFill>
                  <a:srgbClr val="FF0000"/>
                </a:solidFill>
                <a:sym typeface="Wingdings" pitchFamily="2" charset="2"/>
              </a:rPr>
              <a:t>*</a:t>
            </a:r>
            <a:r>
              <a:rPr lang="en-US" dirty="0" smtClean="0">
                <a:solidFill>
                  <a:srgbClr val="FF0000"/>
                </a:solidFill>
                <a:sym typeface="Wingdings" pitchFamily="2" charset="2"/>
              </a:rPr>
              <a:t>summary </a:t>
            </a:r>
            <a:r>
              <a:rPr lang="en-US" dirty="0">
                <a:solidFill>
                  <a:srgbClr val="FF0000"/>
                </a:solidFill>
                <a:sym typeface="Wingdings" pitchFamily="2" charset="2"/>
              </a:rPr>
              <a:t>: 2ry PPH , 6 days post vaginal delivery , bleeding is heavy with clots , associated with cramping abdominal pain , pregnancy and delivery were uneventful , she has signs of anemia </a:t>
            </a:r>
          </a:p>
        </p:txBody>
      </p:sp>
    </p:spTree>
    <p:extLst>
      <p:ext uri="{BB962C8B-B14F-4D97-AF65-F5344CB8AC3E}">
        <p14:creationId xmlns:p14="http://schemas.microsoft.com/office/powerpoint/2010/main" val="379362853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7104" y="2161126"/>
            <a:ext cx="9144000" cy="4247317"/>
          </a:xfrm>
          <a:prstGeom prst="rect">
            <a:avLst/>
          </a:prstGeom>
          <a:noFill/>
        </p:spPr>
        <p:txBody>
          <a:bodyPr wrap="square" rtlCol="0">
            <a:spAutoFit/>
          </a:bodyPr>
          <a:lstStyle/>
          <a:p>
            <a:r>
              <a:rPr lang="en-US" dirty="0" smtClean="0"/>
              <a:t>1)General </a:t>
            </a:r>
            <a:endParaRPr lang="en-US" dirty="0"/>
          </a:p>
          <a:p>
            <a:r>
              <a:rPr lang="en-US" dirty="0"/>
              <a:t>2)Vitals </a:t>
            </a:r>
            <a:r>
              <a:rPr lang="en-US" dirty="0">
                <a:sym typeface="Wingdings" pitchFamily="2" charset="2"/>
              </a:rPr>
              <a:t> fever : </a:t>
            </a:r>
            <a:r>
              <a:rPr lang="en-US" dirty="0" err="1">
                <a:sym typeface="Wingdings" pitchFamily="2" charset="2"/>
              </a:rPr>
              <a:t>endometritis</a:t>
            </a:r>
            <a:r>
              <a:rPr lang="en-US" dirty="0">
                <a:sym typeface="Wingdings" pitchFamily="2" charset="2"/>
              </a:rPr>
              <a:t> / BP &amp; pulse  severity</a:t>
            </a:r>
          </a:p>
          <a:p>
            <a:r>
              <a:rPr lang="en-US" dirty="0">
                <a:sym typeface="Wingdings" pitchFamily="2" charset="2"/>
              </a:rPr>
              <a:t>3)Abdominal </a:t>
            </a:r>
            <a:r>
              <a:rPr lang="en-US" dirty="0" err="1">
                <a:sym typeface="Wingdings" pitchFamily="2" charset="2"/>
              </a:rPr>
              <a:t>exmaination</a:t>
            </a:r>
            <a:r>
              <a:rPr lang="en-US" dirty="0">
                <a:sym typeface="Wingdings" pitchFamily="2" charset="2"/>
              </a:rPr>
              <a:t> : tenderness / uterine size / is the uterus firm or soft </a:t>
            </a:r>
          </a:p>
          <a:p>
            <a:endParaRPr lang="en-US" dirty="0">
              <a:sym typeface="Wingdings" pitchFamily="2" charset="2"/>
            </a:endParaRPr>
          </a:p>
          <a:p>
            <a:r>
              <a:rPr lang="en-US" dirty="0">
                <a:sym typeface="Wingdings" pitchFamily="2" charset="2"/>
              </a:rPr>
              <a:t>*involution of the uterus : (involution :return to normal size)</a:t>
            </a:r>
          </a:p>
          <a:p>
            <a:r>
              <a:rPr lang="en-US" dirty="0">
                <a:sym typeface="Wingdings" pitchFamily="2" charset="2"/>
              </a:rPr>
              <a:t>  - on bed directly after delivery : midway between umbilicus and </a:t>
            </a:r>
            <a:r>
              <a:rPr lang="en-US" dirty="0" err="1">
                <a:sym typeface="Wingdings" pitchFamily="2" charset="2"/>
              </a:rPr>
              <a:t>symphysis</a:t>
            </a:r>
            <a:r>
              <a:rPr lang="en-US" dirty="0">
                <a:sym typeface="Wingdings" pitchFamily="2" charset="2"/>
              </a:rPr>
              <a:t> pubis </a:t>
            </a:r>
          </a:p>
          <a:p>
            <a:r>
              <a:rPr lang="en-US" dirty="0">
                <a:sym typeface="Wingdings" pitchFamily="2" charset="2"/>
              </a:rPr>
              <a:t>  - next 12 </a:t>
            </a:r>
            <a:r>
              <a:rPr lang="en-US" dirty="0" err="1">
                <a:sym typeface="Wingdings" pitchFamily="2" charset="2"/>
              </a:rPr>
              <a:t>hrs</a:t>
            </a:r>
            <a:r>
              <a:rPr lang="en-US" dirty="0">
                <a:sym typeface="Wingdings" pitchFamily="2" charset="2"/>
              </a:rPr>
              <a:t> : just above or below umbilicus (rising up)</a:t>
            </a:r>
          </a:p>
          <a:p>
            <a:r>
              <a:rPr lang="en-US" dirty="0">
                <a:sym typeface="Wingdings" pitchFamily="2" charset="2"/>
              </a:rPr>
              <a:t>  - then 1 cm per day ..</a:t>
            </a:r>
          </a:p>
          <a:p>
            <a:r>
              <a:rPr lang="en-US" dirty="0">
                <a:sym typeface="Wingdings" pitchFamily="2" charset="2"/>
              </a:rPr>
              <a:t>  - end of first week : midway between umbilicus and </a:t>
            </a:r>
            <a:r>
              <a:rPr lang="en-US" dirty="0" err="1">
                <a:sym typeface="Wingdings" pitchFamily="2" charset="2"/>
              </a:rPr>
              <a:t>symphysis</a:t>
            </a:r>
            <a:r>
              <a:rPr lang="en-US" dirty="0">
                <a:sym typeface="Wingdings" pitchFamily="2" charset="2"/>
              </a:rPr>
              <a:t> pubis</a:t>
            </a:r>
          </a:p>
          <a:p>
            <a:r>
              <a:rPr lang="en-US" dirty="0">
                <a:sym typeface="Wingdings" pitchFamily="2" charset="2"/>
              </a:rPr>
              <a:t>  - end of week 2 : returns to the pelvis / not palpable </a:t>
            </a:r>
          </a:p>
          <a:p>
            <a:endParaRPr lang="en-US" dirty="0">
              <a:sym typeface="Wingdings" pitchFamily="2" charset="2"/>
            </a:endParaRPr>
          </a:p>
          <a:p>
            <a:r>
              <a:rPr lang="en-US" dirty="0">
                <a:sym typeface="Wingdings" pitchFamily="2" charset="2"/>
              </a:rPr>
              <a:t>4)Vaginal examination by speculum :</a:t>
            </a:r>
          </a:p>
          <a:p>
            <a:r>
              <a:rPr lang="en-US" dirty="0">
                <a:sym typeface="Wingdings" pitchFamily="2" charset="2"/>
              </a:rPr>
              <a:t>   -open cervix = retained product of conception</a:t>
            </a:r>
          </a:p>
          <a:p>
            <a:r>
              <a:rPr lang="en-US" dirty="0">
                <a:sym typeface="Wingdings" pitchFamily="2" charset="2"/>
              </a:rPr>
              <a:t>   -malodor = </a:t>
            </a:r>
            <a:r>
              <a:rPr lang="en-US" dirty="0" err="1">
                <a:sym typeface="Wingdings" pitchFamily="2" charset="2"/>
              </a:rPr>
              <a:t>endometritis</a:t>
            </a:r>
            <a:r>
              <a:rPr lang="en-US" dirty="0">
                <a:sym typeface="Wingdings" pitchFamily="2" charset="2"/>
              </a:rPr>
              <a:t> </a:t>
            </a:r>
          </a:p>
          <a:p>
            <a:r>
              <a:rPr lang="en-US" dirty="0">
                <a:sym typeface="Wingdings" pitchFamily="2" charset="2"/>
              </a:rPr>
              <a:t>   -look for other causes of bleeding (polyp,..)</a:t>
            </a:r>
          </a:p>
        </p:txBody>
      </p:sp>
      <p:sp>
        <p:nvSpPr>
          <p:cNvPr id="3" name="TextBox 2"/>
          <p:cNvSpPr txBox="1"/>
          <p:nvPr/>
        </p:nvSpPr>
        <p:spPr>
          <a:xfrm>
            <a:off x="887104" y="504967"/>
            <a:ext cx="10658902" cy="1200329"/>
          </a:xfrm>
          <a:prstGeom prst="rect">
            <a:avLst/>
          </a:prstGeom>
          <a:noFill/>
        </p:spPr>
        <p:txBody>
          <a:bodyPr wrap="square" rtlCol="0">
            <a:spAutoFit/>
          </a:bodyPr>
          <a:lstStyle/>
          <a:p>
            <a:r>
              <a:rPr lang="en-US" sz="3600" dirty="0" smtClean="0">
                <a:solidFill>
                  <a:srgbClr val="FF0000"/>
                </a:solidFill>
              </a:rPr>
              <a:t>Question 5 What are the most important things in the examination ?</a:t>
            </a:r>
            <a:endParaRPr lang="en-US" sz="3600" dirty="0">
              <a:solidFill>
                <a:srgbClr val="FF0000"/>
              </a:solidFill>
            </a:endParaRPr>
          </a:p>
        </p:txBody>
      </p:sp>
    </p:spTree>
    <p:extLst>
      <p:ext uri="{BB962C8B-B14F-4D97-AF65-F5344CB8AC3E}">
        <p14:creationId xmlns:p14="http://schemas.microsoft.com/office/powerpoint/2010/main" val="392377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 calcmode="lin" valueType="num">
                                      <p:cBhvr additive="base">
                                        <p:cTn id="1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anim calcmode="lin" valueType="num">
                                      <p:cBhvr additive="base">
                                        <p:cTn id="23"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 calcmode="lin" valueType="num">
                                      <p:cBhvr additive="base">
                                        <p:cTn id="27"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anim calcmode="lin" valueType="num">
                                      <p:cBhvr additive="base">
                                        <p:cTn id="31"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7" end="7"/>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anim calcmode="lin" valueType="num">
                                      <p:cBhvr additive="base">
                                        <p:cTn id="35"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8" end="8"/>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
                                            <p:txEl>
                                              <p:pRg st="9" end="9"/>
                                            </p:txEl>
                                          </p:spTgt>
                                        </p:tgtEl>
                                        <p:attrNameLst>
                                          <p:attrName>style.visibility</p:attrName>
                                        </p:attrNameLst>
                                      </p:cBhvr>
                                      <p:to>
                                        <p:strVal val="visible"/>
                                      </p:to>
                                    </p:set>
                                    <p:anim calcmode="lin" valueType="num">
                                      <p:cBhvr additive="base">
                                        <p:cTn id="39"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
                                            <p:txEl>
                                              <p:pRg st="9" end="9"/>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
                                            <p:txEl>
                                              <p:pRg st="11" end="11"/>
                                            </p:txEl>
                                          </p:spTgt>
                                        </p:tgtEl>
                                        <p:attrNameLst>
                                          <p:attrName>style.visibility</p:attrName>
                                        </p:attrNameLst>
                                      </p:cBhvr>
                                      <p:to>
                                        <p:strVal val="visible"/>
                                      </p:to>
                                    </p:set>
                                    <p:anim calcmode="lin" valueType="num">
                                      <p:cBhvr additive="base">
                                        <p:cTn id="43"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11" end="11"/>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
                                            <p:txEl>
                                              <p:pRg st="12" end="12"/>
                                            </p:txEl>
                                          </p:spTgt>
                                        </p:tgtEl>
                                        <p:attrNameLst>
                                          <p:attrName>style.visibility</p:attrName>
                                        </p:attrNameLst>
                                      </p:cBhvr>
                                      <p:to>
                                        <p:strVal val="visible"/>
                                      </p:to>
                                    </p:set>
                                    <p:anim calcmode="lin" valueType="num">
                                      <p:cBhvr additive="base">
                                        <p:cTn id="47" dur="500" fill="hold"/>
                                        <p:tgtEl>
                                          <p:spTgt spid="2">
                                            <p:txEl>
                                              <p:pRg st="12" end="12"/>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
                                            <p:txEl>
                                              <p:pRg st="12" end="12"/>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
                                            <p:txEl>
                                              <p:pRg st="13" end="13"/>
                                            </p:txEl>
                                          </p:spTgt>
                                        </p:tgtEl>
                                        <p:attrNameLst>
                                          <p:attrName>style.visibility</p:attrName>
                                        </p:attrNameLst>
                                      </p:cBhvr>
                                      <p:to>
                                        <p:strVal val="visible"/>
                                      </p:to>
                                    </p:set>
                                    <p:anim calcmode="lin" valueType="num">
                                      <p:cBhvr additive="base">
                                        <p:cTn id="51" dur="500" fill="hold"/>
                                        <p:tgtEl>
                                          <p:spTgt spid="2">
                                            <p:txEl>
                                              <p:pRg st="13" end="13"/>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2">
                                            <p:txEl>
                                              <p:pRg st="13" end="13"/>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2">
                                            <p:txEl>
                                              <p:pRg st="14" end="14"/>
                                            </p:txEl>
                                          </p:spTgt>
                                        </p:tgtEl>
                                        <p:attrNameLst>
                                          <p:attrName>style.visibility</p:attrName>
                                        </p:attrNameLst>
                                      </p:cBhvr>
                                      <p:to>
                                        <p:strVal val="visible"/>
                                      </p:to>
                                    </p:set>
                                    <p:anim calcmode="lin" valueType="num">
                                      <p:cBhvr additive="base">
                                        <p:cTn id="55" dur="500" fill="hold"/>
                                        <p:tgtEl>
                                          <p:spTgt spid="2">
                                            <p:txEl>
                                              <p:pRg st="14" end="14"/>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622"/>
          <a:stretch/>
        </p:blipFill>
        <p:spPr>
          <a:xfrm>
            <a:off x="1447800" y="453865"/>
            <a:ext cx="6858000" cy="517589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cxnSp>
        <p:nvCxnSpPr>
          <p:cNvPr id="4" name="Straight Connector 3"/>
          <p:cNvCxnSpPr/>
          <p:nvPr/>
        </p:nvCxnSpPr>
        <p:spPr>
          <a:xfrm>
            <a:off x="5181600" y="1905000"/>
            <a:ext cx="27432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7" name="Straight Arrow Connector 6"/>
          <p:cNvCxnSpPr/>
          <p:nvPr/>
        </p:nvCxnSpPr>
        <p:spPr>
          <a:xfrm>
            <a:off x="6553200" y="1905000"/>
            <a:ext cx="1905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458200" y="508874"/>
            <a:ext cx="2209800" cy="255454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dirty="0">
                <a:solidFill>
                  <a:srgbClr val="FF0000"/>
                </a:solidFill>
                <a:sym typeface="Wingdings" pitchFamily="2" charset="2"/>
              </a:rPr>
              <a:t>6 days post delivery it should be midway between </a:t>
            </a:r>
            <a:r>
              <a:rPr lang="en-US" sz="1600" dirty="0" err="1">
                <a:solidFill>
                  <a:srgbClr val="FF0000"/>
                </a:solidFill>
                <a:sym typeface="Wingdings" pitchFamily="2" charset="2"/>
              </a:rPr>
              <a:t>symphysis</a:t>
            </a:r>
            <a:r>
              <a:rPr lang="en-US" sz="1600" dirty="0">
                <a:solidFill>
                  <a:srgbClr val="FF0000"/>
                </a:solidFill>
                <a:sym typeface="Wingdings" pitchFamily="2" charset="2"/>
              </a:rPr>
              <a:t> pubis and umbilicus so its normal </a:t>
            </a:r>
          </a:p>
          <a:p>
            <a:r>
              <a:rPr lang="en-US" sz="1600" dirty="0">
                <a:solidFill>
                  <a:srgbClr val="FF0000"/>
                </a:solidFill>
                <a:sym typeface="Wingdings" pitchFamily="2" charset="2"/>
              </a:rPr>
              <a:t>*tender + soft + </a:t>
            </a:r>
            <a:r>
              <a:rPr lang="en-US" sz="1600" dirty="0" err="1">
                <a:solidFill>
                  <a:srgbClr val="FF0000"/>
                </a:solidFill>
                <a:sym typeface="Wingdings" pitchFamily="2" charset="2"/>
              </a:rPr>
              <a:t>subinvolution</a:t>
            </a:r>
            <a:r>
              <a:rPr lang="en-US" sz="1600" dirty="0">
                <a:solidFill>
                  <a:srgbClr val="FF0000"/>
                </a:solidFill>
                <a:sym typeface="Wingdings" pitchFamily="2" charset="2"/>
              </a:rPr>
              <a:t> = retained product of conception with </a:t>
            </a:r>
            <a:r>
              <a:rPr lang="en-US" sz="1600" dirty="0" err="1">
                <a:solidFill>
                  <a:srgbClr val="FF0000"/>
                </a:solidFill>
                <a:sym typeface="Wingdings" pitchFamily="2" charset="2"/>
              </a:rPr>
              <a:t>endometritis</a:t>
            </a:r>
            <a:r>
              <a:rPr lang="en-US" sz="1600" dirty="0">
                <a:solidFill>
                  <a:srgbClr val="FF0000"/>
                </a:solidFill>
                <a:sym typeface="Wingdings" pitchFamily="2" charset="2"/>
              </a:rPr>
              <a:t> </a:t>
            </a:r>
          </a:p>
        </p:txBody>
      </p:sp>
      <p:sp>
        <p:nvSpPr>
          <p:cNvPr id="9" name="TextBox 8"/>
          <p:cNvSpPr txBox="1"/>
          <p:nvPr/>
        </p:nvSpPr>
        <p:spPr>
          <a:xfrm>
            <a:off x="8458200" y="3289994"/>
            <a:ext cx="2209800" cy="147732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solidFill>
                  <a:srgbClr val="FF0000"/>
                </a:solidFill>
                <a:sym typeface="Wingdings" pitchFamily="2" charset="2"/>
              </a:rPr>
              <a:t>*tender + soft + subinvolution = retained product of conception with endometritis </a:t>
            </a:r>
            <a:endParaRPr lang="en-US" dirty="0">
              <a:solidFill>
                <a:srgbClr val="FF0000"/>
              </a:solidFill>
              <a:sym typeface="Wingdings" pitchFamily="2" charset="2"/>
            </a:endParaRPr>
          </a:p>
        </p:txBody>
      </p:sp>
      <p:cxnSp>
        <p:nvCxnSpPr>
          <p:cNvPr id="11" name="Straight Connector 10"/>
          <p:cNvCxnSpPr/>
          <p:nvPr/>
        </p:nvCxnSpPr>
        <p:spPr>
          <a:xfrm>
            <a:off x="1676400" y="3276600"/>
            <a:ext cx="160020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Arrow Connector 12"/>
          <p:cNvCxnSpPr/>
          <p:nvPr/>
        </p:nvCxnSpPr>
        <p:spPr>
          <a:xfrm>
            <a:off x="2476500" y="3289994"/>
            <a:ext cx="0" cy="762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676400" y="4065387"/>
            <a:ext cx="5943600"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solidFill>
                  <a:srgbClr val="FF0000"/>
                </a:solidFill>
                <a:sym typeface="Wingdings" pitchFamily="2" charset="2"/>
              </a:rPr>
              <a:t>*now most likely diagnosis is retained product of conception /but the patient also has low grade fever so its infected retained product of conception </a:t>
            </a:r>
            <a:endParaRPr lang="en-US" dirty="0">
              <a:solidFill>
                <a:srgbClr val="FF0000"/>
              </a:solidFill>
              <a:sym typeface="Wingdings" pitchFamily="2" charset="2"/>
            </a:endParaRPr>
          </a:p>
        </p:txBody>
      </p:sp>
    </p:spTree>
    <p:extLst>
      <p:ext uri="{BB962C8B-B14F-4D97-AF65-F5344CB8AC3E}">
        <p14:creationId xmlns:p14="http://schemas.microsoft.com/office/powerpoint/2010/main" val="427272461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884298" y="1048928"/>
            <a:ext cx="10353762" cy="3695136"/>
          </a:xfrm>
        </p:spPr>
        <p:txBody>
          <a:bodyPr>
            <a:normAutofit/>
          </a:bodyPr>
          <a:lstStyle/>
          <a:p>
            <a:r>
              <a:rPr lang="en-US" sz="3600" dirty="0" smtClean="0"/>
              <a:t>What is the immediate management ?</a:t>
            </a:r>
          </a:p>
          <a:p>
            <a:r>
              <a:rPr lang="en-US" sz="3600" dirty="0" smtClean="0"/>
              <a:t>What is the subsequent management ?</a:t>
            </a:r>
            <a:endParaRPr lang="en-US" sz="3600" dirty="0"/>
          </a:p>
        </p:txBody>
      </p:sp>
    </p:spTree>
    <p:extLst>
      <p:ext uri="{BB962C8B-B14F-4D97-AF65-F5344CB8AC3E}">
        <p14:creationId xmlns:p14="http://schemas.microsoft.com/office/powerpoint/2010/main" val="42613220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4"/>
          <p:cNvGraphicFramePr>
            <a:graphicFrameLocks/>
          </p:cNvGraphicFramePr>
          <p:nvPr>
            <p:extLst>
              <p:ext uri="{D42A27DB-BD31-4B8C-83A1-F6EECF244321}">
                <p14:modId xmlns:p14="http://schemas.microsoft.com/office/powerpoint/2010/main" val="3414837400"/>
              </p:ext>
            </p:extLst>
          </p:nvPr>
        </p:nvGraphicFramePr>
        <p:xfrm>
          <a:off x="-1" y="26375"/>
          <a:ext cx="12192000" cy="6804169"/>
        </p:xfrm>
        <a:graphic>
          <a:graphicData uri="http://schemas.openxmlformats.org/drawingml/2006/table">
            <a:tbl>
              <a:tblPr firstRow="1" bandRow="1">
                <a:tableStyleId>{F5AB1C69-6EDB-4FF4-983F-18BD219EF322}</a:tableStyleId>
              </a:tblPr>
              <a:tblGrid>
                <a:gridCol w="4064000"/>
                <a:gridCol w="4064000"/>
                <a:gridCol w="4064000"/>
              </a:tblGrid>
              <a:tr h="344332">
                <a:tc>
                  <a:txBody>
                    <a:bodyPr/>
                    <a:lstStyle/>
                    <a:p>
                      <a:pPr algn="ctr"/>
                      <a:r>
                        <a:rPr lang="en-US" dirty="0" smtClean="0"/>
                        <a:t>Subject</a:t>
                      </a:r>
                      <a:r>
                        <a:rPr lang="en-US" baseline="0" dirty="0" smtClean="0"/>
                        <a:t> </a:t>
                      </a:r>
                      <a:endParaRPr lang="en-US" dirty="0"/>
                    </a:p>
                  </a:txBody>
                  <a:tcPr/>
                </a:tc>
                <a:tc>
                  <a:txBody>
                    <a:bodyPr/>
                    <a:lstStyle/>
                    <a:p>
                      <a:pPr algn="ctr"/>
                      <a:r>
                        <a:rPr lang="en-US" dirty="0" smtClean="0"/>
                        <a:t>Doctor </a:t>
                      </a:r>
                      <a:endParaRPr lang="en-US" dirty="0"/>
                    </a:p>
                  </a:txBody>
                  <a:tcPr/>
                </a:tc>
                <a:tc>
                  <a:txBody>
                    <a:bodyPr/>
                    <a:lstStyle/>
                    <a:p>
                      <a:pPr algn="ctr"/>
                      <a:r>
                        <a:rPr lang="en-US" dirty="0" smtClean="0"/>
                        <a:t>Slide</a:t>
                      </a:r>
                      <a:r>
                        <a:rPr lang="en-US" baseline="0" dirty="0" smtClean="0"/>
                        <a:t> number </a:t>
                      </a:r>
                      <a:endParaRPr lang="en-US" dirty="0"/>
                    </a:p>
                  </a:txBody>
                  <a:tcPr/>
                </a:tc>
              </a:tr>
              <a:tr h="487803">
                <a:tc gridSpan="3">
                  <a:txBody>
                    <a:bodyPr/>
                    <a:lstStyle/>
                    <a:p>
                      <a:pPr algn="ctr"/>
                      <a:r>
                        <a:rPr lang="en-US" sz="2400" b="1" dirty="0" smtClean="0">
                          <a:solidFill>
                            <a:schemeClr val="bg2"/>
                          </a:solidFill>
                        </a:rPr>
                        <a:t>Obstetric subjects </a:t>
                      </a:r>
                      <a:endParaRPr lang="en-US" sz="2400" b="1" dirty="0">
                        <a:solidFill>
                          <a:schemeClr val="bg2"/>
                        </a:solidFill>
                      </a:endParaRPr>
                    </a:p>
                  </a:txBody>
                  <a:tcPr/>
                </a:tc>
                <a:tc hMerge="1">
                  <a:txBody>
                    <a:bodyPr/>
                    <a:lstStyle/>
                    <a:p>
                      <a:endParaRPr lang="en-US" dirty="0"/>
                    </a:p>
                  </a:txBody>
                  <a:tcPr/>
                </a:tc>
                <a:tc hMerge="1">
                  <a:txBody>
                    <a:bodyPr/>
                    <a:lstStyle/>
                    <a:p>
                      <a:endParaRPr lang="en-US" dirty="0"/>
                    </a:p>
                  </a:txBody>
                  <a:tcPr/>
                </a:tc>
              </a:tr>
              <a:tr h="344332">
                <a:tc>
                  <a:txBody>
                    <a:bodyPr/>
                    <a:lstStyle/>
                    <a:p>
                      <a:pPr algn="ctr"/>
                      <a:r>
                        <a:rPr lang="en-US" dirty="0" smtClean="0">
                          <a:latin typeface="Comic Sans MS" panose="030F0702030302020204" pitchFamily="66" charset="0"/>
                          <a:hlinkClick r:id="rId2" action="ppaction://hlinksldjump"/>
                        </a:rPr>
                        <a:t>Early pregnancy bleeding </a:t>
                      </a:r>
                      <a:endParaRPr lang="en-US" dirty="0">
                        <a:latin typeface="Comic Sans MS" panose="030F0702030302020204" pitchFamily="66" charset="0"/>
                      </a:endParaRPr>
                    </a:p>
                  </a:txBody>
                  <a:tcPr/>
                </a:tc>
                <a:tc>
                  <a:txBody>
                    <a:bodyPr/>
                    <a:lstStyle/>
                    <a:p>
                      <a:pPr algn="ctr"/>
                      <a:r>
                        <a:rPr lang="en-US" dirty="0" smtClean="0">
                          <a:latin typeface="Comic Sans MS" panose="030F0702030302020204" pitchFamily="66" charset="0"/>
                        </a:rPr>
                        <a:t>Dr. </a:t>
                      </a:r>
                      <a:r>
                        <a:rPr lang="en-US" dirty="0" err="1" smtClean="0">
                          <a:latin typeface="Comic Sans MS" panose="030F0702030302020204" pitchFamily="66" charset="0"/>
                        </a:rPr>
                        <a:t>Ahlam</a:t>
                      </a:r>
                      <a:r>
                        <a:rPr lang="en-US" dirty="0" smtClean="0">
                          <a:latin typeface="Comic Sans MS" panose="030F0702030302020204" pitchFamily="66" charset="0"/>
                        </a:rPr>
                        <a:t> al </a:t>
                      </a:r>
                      <a:r>
                        <a:rPr lang="en-US" dirty="0" err="1" smtClean="0">
                          <a:latin typeface="Comic Sans MS" panose="030F0702030302020204" pitchFamily="66" charset="0"/>
                        </a:rPr>
                        <a:t>kharabsheh</a:t>
                      </a:r>
                      <a:r>
                        <a:rPr lang="en-US" dirty="0" smtClean="0">
                          <a:latin typeface="Comic Sans MS" panose="030F0702030302020204" pitchFamily="66" charset="0"/>
                        </a:rPr>
                        <a:t> </a:t>
                      </a:r>
                      <a:endParaRPr lang="en-US" dirty="0">
                        <a:latin typeface="Comic Sans MS" panose="030F0702030302020204" pitchFamily="66" charset="0"/>
                      </a:endParaRPr>
                    </a:p>
                  </a:txBody>
                  <a:tcPr/>
                </a:tc>
                <a:tc>
                  <a:txBody>
                    <a:bodyPr/>
                    <a:lstStyle/>
                    <a:p>
                      <a:pPr algn="ctr"/>
                      <a:r>
                        <a:rPr lang="af-ZA" dirty="0" smtClean="0">
                          <a:latin typeface="Comic Sans MS" panose="030F0702030302020204" pitchFamily="66" charset="0"/>
                        </a:rPr>
                        <a:t>7-27</a:t>
                      </a:r>
                      <a:endParaRPr lang="en-US" dirty="0">
                        <a:latin typeface="Comic Sans MS" panose="030F0702030302020204" pitchFamily="66" charset="0"/>
                      </a:endParaRPr>
                    </a:p>
                  </a:txBody>
                  <a:tcPr/>
                </a:tc>
              </a:tr>
              <a:tr h="344332">
                <a:tc>
                  <a:txBody>
                    <a:bodyPr/>
                    <a:lstStyle/>
                    <a:p>
                      <a:pPr algn="ctr"/>
                      <a:r>
                        <a:rPr lang="en-US" dirty="0" smtClean="0">
                          <a:latin typeface="Comic Sans MS" panose="030F0702030302020204" pitchFamily="66" charset="0"/>
                          <a:hlinkClick r:id="rId3" action="ppaction://hlinksldjump"/>
                        </a:rPr>
                        <a:t>Early pregnancy bleeding </a:t>
                      </a:r>
                      <a:endParaRPr lang="en-US" dirty="0">
                        <a:latin typeface="Comic Sans MS" panose="030F0702030302020204" pitchFamily="66" charset="0"/>
                      </a:endParaRPr>
                    </a:p>
                  </a:txBody>
                  <a:tcPr/>
                </a:tc>
                <a:tc>
                  <a:txBody>
                    <a:bodyPr/>
                    <a:lstStyle/>
                    <a:p>
                      <a:pPr algn="ctr"/>
                      <a:r>
                        <a:rPr lang="en-US" dirty="0" smtClean="0">
                          <a:latin typeface="Comic Sans MS" panose="030F0702030302020204" pitchFamily="66" charset="0"/>
                        </a:rPr>
                        <a:t>Dr. </a:t>
                      </a:r>
                      <a:r>
                        <a:rPr lang="en-US" dirty="0" err="1" smtClean="0">
                          <a:latin typeface="Comic Sans MS" panose="030F0702030302020204" pitchFamily="66" charset="0"/>
                        </a:rPr>
                        <a:t>Ala’a</a:t>
                      </a:r>
                      <a:r>
                        <a:rPr lang="en-US" dirty="0" smtClean="0">
                          <a:latin typeface="Comic Sans MS" panose="030F0702030302020204" pitchFamily="66" charset="0"/>
                        </a:rPr>
                        <a:t> </a:t>
                      </a:r>
                      <a:r>
                        <a:rPr lang="en-US" dirty="0" err="1" smtClean="0">
                          <a:latin typeface="Comic Sans MS" panose="030F0702030302020204" pitchFamily="66" charset="0"/>
                        </a:rPr>
                        <a:t>aweis</a:t>
                      </a:r>
                      <a:r>
                        <a:rPr lang="en-US" dirty="0" smtClean="0">
                          <a:latin typeface="Comic Sans MS" panose="030F0702030302020204" pitchFamily="66" charset="0"/>
                        </a:rPr>
                        <a:t> </a:t>
                      </a:r>
                      <a:endParaRPr lang="en-US" dirty="0">
                        <a:latin typeface="Comic Sans MS" panose="030F0702030302020204" pitchFamily="66" charset="0"/>
                      </a:endParaRPr>
                    </a:p>
                  </a:txBody>
                  <a:tcPr/>
                </a:tc>
                <a:tc>
                  <a:txBody>
                    <a:bodyPr/>
                    <a:lstStyle/>
                    <a:p>
                      <a:pPr algn="ctr"/>
                      <a:r>
                        <a:rPr lang="af-ZA" dirty="0" smtClean="0">
                          <a:latin typeface="Comic Sans MS" panose="030F0702030302020204" pitchFamily="66" charset="0"/>
                        </a:rPr>
                        <a:t>2</a:t>
                      </a:r>
                      <a:r>
                        <a:rPr lang="en-US" dirty="0" smtClean="0">
                          <a:latin typeface="Comic Sans MS" panose="030F0702030302020204" pitchFamily="66" charset="0"/>
                        </a:rPr>
                        <a:t>8</a:t>
                      </a:r>
                      <a:r>
                        <a:rPr lang="af-ZA" dirty="0" smtClean="0">
                          <a:latin typeface="Comic Sans MS" panose="030F0702030302020204" pitchFamily="66" charset="0"/>
                        </a:rPr>
                        <a:t>-41</a:t>
                      </a:r>
                      <a:endParaRPr lang="en-US" dirty="0">
                        <a:latin typeface="Comic Sans MS" panose="030F0702030302020204" pitchFamily="66" charset="0"/>
                      </a:endParaRPr>
                    </a:p>
                  </a:txBody>
                  <a:tcPr/>
                </a:tc>
              </a:tr>
              <a:tr h="344332">
                <a:tc>
                  <a:txBody>
                    <a:bodyPr/>
                    <a:lstStyle/>
                    <a:p>
                      <a:pPr algn="ctr"/>
                      <a:r>
                        <a:rPr lang="en-US" dirty="0" smtClean="0">
                          <a:latin typeface="Comic Sans MS" panose="030F0702030302020204" pitchFamily="66" charset="0"/>
                          <a:hlinkClick r:id="rId4" action="ppaction://hlinksldjump"/>
                        </a:rPr>
                        <a:t>Antepartum hemorrhage </a:t>
                      </a:r>
                      <a:endParaRPr lang="en-US" dirty="0">
                        <a:latin typeface="Comic Sans MS" panose="030F0702030302020204" pitchFamily="66" charset="0"/>
                      </a:endParaRPr>
                    </a:p>
                  </a:txBody>
                  <a:tcPr/>
                </a:tc>
                <a:tc>
                  <a:txBody>
                    <a:bodyPr/>
                    <a:lstStyle/>
                    <a:p>
                      <a:pPr algn="ctr"/>
                      <a:r>
                        <a:rPr lang="en-US" dirty="0" smtClean="0">
                          <a:latin typeface="Comic Sans MS" panose="030F0702030302020204" pitchFamily="66" charset="0"/>
                        </a:rPr>
                        <a:t>Dr. Mohammad </a:t>
                      </a:r>
                      <a:r>
                        <a:rPr lang="en-US" dirty="0" err="1" smtClean="0">
                          <a:latin typeface="Comic Sans MS" panose="030F0702030302020204" pitchFamily="66" charset="0"/>
                        </a:rPr>
                        <a:t>khader</a:t>
                      </a:r>
                      <a:r>
                        <a:rPr lang="en-US" baseline="0" dirty="0" smtClean="0">
                          <a:latin typeface="Comic Sans MS" panose="030F0702030302020204" pitchFamily="66" charset="0"/>
                        </a:rPr>
                        <a:t> </a:t>
                      </a:r>
                      <a:endParaRPr lang="en-US" dirty="0">
                        <a:latin typeface="Comic Sans MS" panose="030F0702030302020204" pitchFamily="66" charset="0"/>
                      </a:endParaRPr>
                    </a:p>
                  </a:txBody>
                  <a:tcPr/>
                </a:tc>
                <a:tc>
                  <a:txBody>
                    <a:bodyPr/>
                    <a:lstStyle/>
                    <a:p>
                      <a:pPr algn="ctr"/>
                      <a:r>
                        <a:rPr lang="af-ZA" dirty="0" smtClean="0">
                          <a:latin typeface="Comic Sans MS" panose="030F0702030302020204" pitchFamily="66" charset="0"/>
                        </a:rPr>
                        <a:t>42-49</a:t>
                      </a:r>
                      <a:endParaRPr lang="en-US" dirty="0">
                        <a:latin typeface="Comic Sans MS" panose="030F0702030302020204" pitchFamily="66" charset="0"/>
                      </a:endParaRPr>
                    </a:p>
                  </a:txBody>
                  <a:tcPr/>
                </a:tc>
              </a:tr>
              <a:tr h="344332">
                <a:tc>
                  <a:txBody>
                    <a:bodyPr/>
                    <a:lstStyle/>
                    <a:p>
                      <a:pPr algn="ctr"/>
                      <a:r>
                        <a:rPr lang="en-US" dirty="0" smtClean="0">
                          <a:latin typeface="Comic Sans MS" panose="030F0702030302020204" pitchFamily="66" charset="0"/>
                          <a:hlinkClick r:id="rId5" action="ppaction://hlinksldjump"/>
                        </a:rPr>
                        <a:t>Post partum bleeding </a:t>
                      </a:r>
                      <a:endParaRPr lang="en-US" dirty="0">
                        <a:latin typeface="Comic Sans MS" panose="030F0702030302020204" pitchFamily="66" charset="0"/>
                      </a:endParaRPr>
                    </a:p>
                  </a:txBody>
                  <a:tcPr/>
                </a:tc>
                <a:tc>
                  <a:txBody>
                    <a:bodyPr/>
                    <a:lstStyle/>
                    <a:p>
                      <a:pPr algn="ctr"/>
                      <a:r>
                        <a:rPr lang="en-US" dirty="0" err="1" smtClean="0">
                          <a:latin typeface="Comic Sans MS" panose="030F0702030302020204" pitchFamily="66" charset="0"/>
                        </a:rPr>
                        <a:t>Dr.Ahlam</a:t>
                      </a:r>
                      <a:r>
                        <a:rPr lang="en-US" dirty="0" smtClean="0">
                          <a:latin typeface="Comic Sans MS" panose="030F0702030302020204" pitchFamily="66" charset="0"/>
                        </a:rPr>
                        <a:t> al </a:t>
                      </a:r>
                      <a:r>
                        <a:rPr lang="en-US" dirty="0" err="1" smtClean="0">
                          <a:latin typeface="Comic Sans MS" panose="030F0702030302020204" pitchFamily="66" charset="0"/>
                        </a:rPr>
                        <a:t>kharabsheh</a:t>
                      </a:r>
                      <a:r>
                        <a:rPr lang="en-US" dirty="0" smtClean="0">
                          <a:latin typeface="Comic Sans MS" panose="030F0702030302020204" pitchFamily="66" charset="0"/>
                        </a:rPr>
                        <a:t> </a:t>
                      </a:r>
                      <a:endParaRPr lang="en-US" dirty="0">
                        <a:latin typeface="Comic Sans MS" panose="030F0702030302020204" pitchFamily="66" charset="0"/>
                      </a:endParaRPr>
                    </a:p>
                  </a:txBody>
                  <a:tcPr/>
                </a:tc>
                <a:tc>
                  <a:txBody>
                    <a:bodyPr/>
                    <a:lstStyle/>
                    <a:p>
                      <a:pPr algn="ctr"/>
                      <a:r>
                        <a:rPr lang="af-ZA" dirty="0" smtClean="0">
                          <a:latin typeface="Comic Sans MS" panose="030F0702030302020204" pitchFamily="66" charset="0"/>
                        </a:rPr>
                        <a:t>50-66</a:t>
                      </a:r>
                      <a:endParaRPr lang="en-US" dirty="0">
                        <a:latin typeface="Comic Sans MS" panose="030F0702030302020204" pitchFamily="66" charset="0"/>
                      </a:endParaRPr>
                    </a:p>
                  </a:txBody>
                  <a:tcPr/>
                </a:tc>
              </a:tr>
              <a:tr h="344332">
                <a:tc>
                  <a:txBody>
                    <a:bodyPr/>
                    <a:lstStyle/>
                    <a:p>
                      <a:pPr algn="ctr"/>
                      <a:r>
                        <a:rPr lang="en-US" dirty="0" smtClean="0">
                          <a:latin typeface="Comic Sans MS" panose="030F0702030302020204" pitchFamily="66" charset="0"/>
                          <a:hlinkClick r:id="rId6" action="ppaction://hlinksldjump"/>
                        </a:rPr>
                        <a:t>Post partum bleeding </a:t>
                      </a:r>
                      <a:endParaRPr lang="en-US" dirty="0">
                        <a:latin typeface="Comic Sans MS" panose="030F0702030302020204" pitchFamily="66" charset="0"/>
                      </a:endParaRPr>
                    </a:p>
                  </a:txBody>
                  <a:tcPr/>
                </a:tc>
                <a:tc>
                  <a:txBody>
                    <a:bodyPr/>
                    <a:lstStyle/>
                    <a:p>
                      <a:pPr algn="ctr"/>
                      <a:r>
                        <a:rPr lang="en-US" dirty="0" err="1" smtClean="0">
                          <a:latin typeface="Comic Sans MS" panose="030F0702030302020204" pitchFamily="66" charset="0"/>
                        </a:rPr>
                        <a:t>Dr.Adel</a:t>
                      </a:r>
                      <a:r>
                        <a:rPr lang="en-US" dirty="0" smtClean="0">
                          <a:latin typeface="Comic Sans MS" panose="030F0702030302020204" pitchFamily="66" charset="0"/>
                        </a:rPr>
                        <a:t> </a:t>
                      </a:r>
                      <a:r>
                        <a:rPr lang="en-US" dirty="0" err="1" smtClean="0">
                          <a:latin typeface="Comic Sans MS" panose="030F0702030302020204" pitchFamily="66" charset="0"/>
                        </a:rPr>
                        <a:t>abu</a:t>
                      </a:r>
                      <a:r>
                        <a:rPr lang="en-US" dirty="0" smtClean="0">
                          <a:latin typeface="Comic Sans MS" panose="030F0702030302020204" pitchFamily="66" charset="0"/>
                        </a:rPr>
                        <a:t> al </a:t>
                      </a:r>
                      <a:r>
                        <a:rPr lang="en-US" dirty="0" err="1" smtClean="0">
                          <a:latin typeface="Comic Sans MS" panose="030F0702030302020204" pitchFamily="66" charset="0"/>
                        </a:rPr>
                        <a:t>hija</a:t>
                      </a:r>
                      <a:r>
                        <a:rPr lang="en-US" dirty="0" smtClean="0">
                          <a:latin typeface="Comic Sans MS" panose="030F0702030302020204" pitchFamily="66" charset="0"/>
                        </a:rPr>
                        <a:t> </a:t>
                      </a:r>
                      <a:endParaRPr lang="en-US" dirty="0">
                        <a:latin typeface="Comic Sans MS" panose="030F0702030302020204" pitchFamily="66" charset="0"/>
                      </a:endParaRPr>
                    </a:p>
                  </a:txBody>
                  <a:tcPr/>
                </a:tc>
                <a:tc>
                  <a:txBody>
                    <a:bodyPr/>
                    <a:lstStyle/>
                    <a:p>
                      <a:pPr algn="ctr"/>
                      <a:r>
                        <a:rPr lang="af-ZA" dirty="0" smtClean="0">
                          <a:latin typeface="Comic Sans MS" panose="030F0702030302020204" pitchFamily="66" charset="0"/>
                        </a:rPr>
                        <a:t>67-73</a:t>
                      </a:r>
                      <a:endParaRPr lang="en-US" dirty="0">
                        <a:latin typeface="Comic Sans MS" panose="030F0702030302020204" pitchFamily="66" charset="0"/>
                      </a:endParaRPr>
                    </a:p>
                  </a:txBody>
                  <a:tcPr/>
                </a:tc>
              </a:tr>
              <a:tr h="344332">
                <a:tc>
                  <a:txBody>
                    <a:bodyPr/>
                    <a:lstStyle/>
                    <a:p>
                      <a:pPr algn="ctr"/>
                      <a:r>
                        <a:rPr lang="en-US" dirty="0" smtClean="0">
                          <a:latin typeface="Comic Sans MS" panose="030F0702030302020204" pitchFamily="66" charset="0"/>
                          <a:hlinkClick r:id="rId7" action="ppaction://hlinksldjump"/>
                        </a:rPr>
                        <a:t>PROM , preterm labor </a:t>
                      </a:r>
                      <a:endParaRPr lang="en-US" dirty="0">
                        <a:latin typeface="Comic Sans MS" panose="030F0702030302020204" pitchFamily="66" charset="0"/>
                      </a:endParaRPr>
                    </a:p>
                  </a:txBody>
                  <a:tcPr/>
                </a:tc>
                <a:tc>
                  <a:txBody>
                    <a:bodyPr/>
                    <a:lstStyle/>
                    <a:p>
                      <a:pPr algn="ctr"/>
                      <a:r>
                        <a:rPr lang="en-US" dirty="0" err="1" smtClean="0">
                          <a:latin typeface="Comic Sans MS" panose="030F0702030302020204" pitchFamily="66" charset="0"/>
                        </a:rPr>
                        <a:t>Dr.Omar</a:t>
                      </a:r>
                      <a:r>
                        <a:rPr lang="en-US" dirty="0" smtClean="0">
                          <a:latin typeface="Comic Sans MS" panose="030F0702030302020204" pitchFamily="66" charset="0"/>
                        </a:rPr>
                        <a:t> al-</a:t>
                      </a:r>
                      <a:r>
                        <a:rPr lang="en-US" dirty="0" err="1" smtClean="0">
                          <a:latin typeface="Comic Sans MS" panose="030F0702030302020204" pitchFamily="66" charset="0"/>
                        </a:rPr>
                        <a:t>dabbas</a:t>
                      </a:r>
                      <a:r>
                        <a:rPr lang="en-US" dirty="0" smtClean="0">
                          <a:latin typeface="Comic Sans MS" panose="030F0702030302020204" pitchFamily="66" charset="0"/>
                        </a:rPr>
                        <a:t> </a:t>
                      </a:r>
                      <a:endParaRPr lang="en-US" dirty="0">
                        <a:latin typeface="Comic Sans MS" panose="030F0702030302020204" pitchFamily="66" charset="0"/>
                      </a:endParaRPr>
                    </a:p>
                  </a:txBody>
                  <a:tcPr/>
                </a:tc>
                <a:tc>
                  <a:txBody>
                    <a:bodyPr/>
                    <a:lstStyle/>
                    <a:p>
                      <a:pPr algn="ctr"/>
                      <a:r>
                        <a:rPr lang="af-ZA" dirty="0" smtClean="0">
                          <a:latin typeface="Comic Sans MS" panose="030F0702030302020204" pitchFamily="66" charset="0"/>
                        </a:rPr>
                        <a:t>74-92</a:t>
                      </a:r>
                      <a:endParaRPr lang="en-US" dirty="0">
                        <a:latin typeface="Comic Sans MS" panose="030F0702030302020204" pitchFamily="66" charset="0"/>
                      </a:endParaRPr>
                    </a:p>
                  </a:txBody>
                  <a:tcPr/>
                </a:tc>
              </a:tr>
              <a:tr h="344332">
                <a:tc>
                  <a:txBody>
                    <a:bodyPr/>
                    <a:lstStyle/>
                    <a:p>
                      <a:pPr algn="ctr"/>
                      <a:r>
                        <a:rPr lang="af-ZA" dirty="0" smtClean="0">
                          <a:latin typeface="Comic Sans MS" panose="030F0702030302020204" pitchFamily="66" charset="0"/>
                          <a:hlinkClick r:id="rId8" action="ppaction://hlinksldjump"/>
                        </a:rPr>
                        <a:t>Pre-eclampsia</a:t>
                      </a:r>
                      <a:r>
                        <a:rPr lang="af-ZA" baseline="0" dirty="0" smtClean="0">
                          <a:latin typeface="Comic Sans MS" panose="030F0702030302020204" pitchFamily="66" charset="0"/>
                          <a:hlinkClick r:id="rId8" action="ppaction://hlinksldjump"/>
                        </a:rPr>
                        <a:t> </a:t>
                      </a:r>
                      <a:endParaRPr lang="en-US" dirty="0">
                        <a:latin typeface="Comic Sans MS" panose="030F0702030302020204" pitchFamily="66" charset="0"/>
                      </a:endParaRPr>
                    </a:p>
                  </a:txBody>
                  <a:tcPr/>
                </a:tc>
                <a:tc>
                  <a:txBody>
                    <a:bodyPr/>
                    <a:lstStyle/>
                    <a:p>
                      <a:pPr algn="ctr"/>
                      <a:r>
                        <a:rPr lang="af-ZA" dirty="0" smtClean="0">
                          <a:latin typeface="Comic Sans MS" panose="030F0702030302020204" pitchFamily="66" charset="0"/>
                        </a:rPr>
                        <a:t>Dr.Ala’a aweis </a:t>
                      </a:r>
                      <a:endParaRPr lang="en-US" dirty="0">
                        <a:latin typeface="Comic Sans MS" panose="030F0702030302020204" pitchFamily="66" charset="0"/>
                      </a:endParaRPr>
                    </a:p>
                  </a:txBody>
                  <a:tcPr/>
                </a:tc>
                <a:tc>
                  <a:txBody>
                    <a:bodyPr/>
                    <a:lstStyle/>
                    <a:p>
                      <a:pPr algn="ctr"/>
                      <a:r>
                        <a:rPr lang="af-ZA" dirty="0" smtClean="0">
                          <a:latin typeface="Comic Sans MS" panose="030F0702030302020204" pitchFamily="66" charset="0"/>
                        </a:rPr>
                        <a:t>93-103</a:t>
                      </a:r>
                      <a:endParaRPr lang="en-US" dirty="0">
                        <a:latin typeface="Comic Sans MS" panose="030F0702030302020204" pitchFamily="66" charset="0"/>
                      </a:endParaRPr>
                    </a:p>
                  </a:txBody>
                  <a:tcPr/>
                </a:tc>
              </a:tr>
              <a:tr h="344332">
                <a:tc>
                  <a:txBody>
                    <a:bodyPr/>
                    <a:lstStyle/>
                    <a:p>
                      <a:pPr algn="ctr"/>
                      <a:r>
                        <a:rPr lang="en-US" dirty="0" smtClean="0">
                          <a:latin typeface="Comic Sans MS" panose="030F0702030302020204" pitchFamily="66" charset="0"/>
                          <a:hlinkClick r:id="rId9" action="ppaction://hlinksldjump"/>
                        </a:rPr>
                        <a:t>Medical Problems in Pregnancy - Cases Discussion</a:t>
                      </a:r>
                      <a:r>
                        <a:rPr lang="af-ZA" dirty="0" smtClean="0">
                          <a:latin typeface="Comic Sans MS" panose="030F0702030302020204" pitchFamily="66" charset="0"/>
                        </a:rPr>
                        <a:t> </a:t>
                      </a:r>
                      <a:endParaRPr lang="en-US" dirty="0">
                        <a:latin typeface="Comic Sans MS" panose="030F0702030302020204" pitchFamily="66" charset="0"/>
                      </a:endParaRPr>
                    </a:p>
                  </a:txBody>
                  <a:tcPr/>
                </a:tc>
                <a:tc>
                  <a:txBody>
                    <a:bodyPr/>
                    <a:lstStyle/>
                    <a:p>
                      <a:pPr algn="ctr"/>
                      <a:r>
                        <a:rPr lang="af-ZA" dirty="0" smtClean="0">
                          <a:latin typeface="Comic Sans MS" panose="030F0702030302020204" pitchFamily="66" charset="0"/>
                        </a:rPr>
                        <a:t>Dr. Seham abu</a:t>
                      </a:r>
                      <a:r>
                        <a:rPr lang="af-ZA" baseline="0" dirty="0" smtClean="0">
                          <a:latin typeface="Comic Sans MS" panose="030F0702030302020204" pitchFamily="66" charset="0"/>
                        </a:rPr>
                        <a:t> friejha </a:t>
                      </a:r>
                      <a:endParaRPr lang="en-US" dirty="0">
                        <a:latin typeface="Comic Sans MS" panose="030F0702030302020204" pitchFamily="66" charset="0"/>
                      </a:endParaRPr>
                    </a:p>
                  </a:txBody>
                  <a:tcPr/>
                </a:tc>
                <a:tc>
                  <a:txBody>
                    <a:bodyPr/>
                    <a:lstStyle/>
                    <a:p>
                      <a:pPr algn="ctr"/>
                      <a:r>
                        <a:rPr lang="af-ZA" dirty="0" smtClean="0">
                          <a:latin typeface="Comic Sans MS" panose="030F0702030302020204" pitchFamily="66" charset="0"/>
                        </a:rPr>
                        <a:t>104-129</a:t>
                      </a:r>
                      <a:endParaRPr lang="en-US" dirty="0">
                        <a:latin typeface="Comic Sans MS" panose="030F0702030302020204" pitchFamily="66" charset="0"/>
                      </a:endParaRPr>
                    </a:p>
                  </a:txBody>
                  <a:tcPr/>
                </a:tc>
              </a:tr>
              <a:tr h="487803">
                <a:tc gridSpan="3">
                  <a:txBody>
                    <a:bodyPr/>
                    <a:lstStyle/>
                    <a:p>
                      <a:pPr algn="ctr"/>
                      <a:r>
                        <a:rPr lang="en-US" sz="2400" b="1" dirty="0" smtClean="0">
                          <a:solidFill>
                            <a:schemeClr val="bg2"/>
                          </a:solidFill>
                        </a:rPr>
                        <a:t>Gynecological</a:t>
                      </a:r>
                      <a:r>
                        <a:rPr lang="en-US" sz="2400" b="1" baseline="0" dirty="0" smtClean="0">
                          <a:solidFill>
                            <a:schemeClr val="bg2"/>
                          </a:solidFill>
                        </a:rPr>
                        <a:t> subjects </a:t>
                      </a:r>
                      <a:endParaRPr lang="en-US" sz="2400" b="1" dirty="0">
                        <a:solidFill>
                          <a:schemeClr val="bg2"/>
                        </a:solidFill>
                      </a:endParaRPr>
                    </a:p>
                  </a:txBody>
                  <a:tcPr/>
                </a:tc>
                <a:tc hMerge="1">
                  <a:txBody>
                    <a:bodyPr/>
                    <a:lstStyle/>
                    <a:p>
                      <a:endParaRPr lang="en-US" dirty="0"/>
                    </a:p>
                  </a:txBody>
                  <a:tcPr/>
                </a:tc>
                <a:tc hMerge="1">
                  <a:txBody>
                    <a:bodyPr/>
                    <a:lstStyle/>
                    <a:p>
                      <a:endParaRPr lang="en-US" dirty="0"/>
                    </a:p>
                  </a:txBody>
                  <a:tcPr/>
                </a:tc>
              </a:tr>
              <a:tr h="344332">
                <a:tc>
                  <a:txBody>
                    <a:bodyPr/>
                    <a:lstStyle/>
                    <a:p>
                      <a:pPr algn="ctr"/>
                      <a:r>
                        <a:rPr lang="en-US" dirty="0" smtClean="0">
                          <a:solidFill>
                            <a:schemeClr val="accent3">
                              <a:lumMod val="50000"/>
                            </a:schemeClr>
                          </a:solidFill>
                          <a:latin typeface="Comic Sans MS" panose="030F0702030302020204" pitchFamily="66" charset="0"/>
                          <a:hlinkClick r:id="rId10" action="ppaction://hlinksldjump"/>
                        </a:rPr>
                        <a:t>Fibroid</a:t>
                      </a:r>
                      <a:r>
                        <a:rPr lang="en-US" baseline="0" dirty="0" smtClean="0">
                          <a:solidFill>
                            <a:schemeClr val="accent3">
                              <a:lumMod val="50000"/>
                            </a:schemeClr>
                          </a:solidFill>
                          <a:latin typeface="Comic Sans MS" panose="030F0702030302020204" pitchFamily="66" charset="0"/>
                          <a:hlinkClick r:id="rId10" action="ppaction://hlinksldjump"/>
                        </a:rPr>
                        <a:t> </a:t>
                      </a:r>
                      <a:endParaRPr lang="en-US" dirty="0">
                        <a:solidFill>
                          <a:schemeClr val="accent3">
                            <a:lumMod val="50000"/>
                          </a:schemeClr>
                        </a:solidFill>
                        <a:latin typeface="Comic Sans MS" panose="030F0702030302020204" pitchFamily="66" charset="0"/>
                      </a:endParaRPr>
                    </a:p>
                  </a:txBody>
                  <a:tcPr/>
                </a:tc>
                <a:tc>
                  <a:txBody>
                    <a:bodyPr/>
                    <a:lstStyle/>
                    <a:p>
                      <a:pPr algn="ctr"/>
                      <a:r>
                        <a:rPr lang="en-US" dirty="0" smtClean="0">
                          <a:latin typeface="Comic Sans MS" panose="030F0702030302020204" pitchFamily="66" charset="0"/>
                        </a:rPr>
                        <a:t>Dr. </a:t>
                      </a:r>
                      <a:r>
                        <a:rPr lang="en-US" dirty="0" err="1" smtClean="0">
                          <a:latin typeface="Comic Sans MS" panose="030F0702030302020204" pitchFamily="66" charset="0"/>
                        </a:rPr>
                        <a:t>Hashim</a:t>
                      </a:r>
                      <a:r>
                        <a:rPr lang="en-US" baseline="0" dirty="0" smtClean="0">
                          <a:latin typeface="Comic Sans MS" panose="030F0702030302020204" pitchFamily="66" charset="0"/>
                        </a:rPr>
                        <a:t> </a:t>
                      </a:r>
                      <a:r>
                        <a:rPr lang="en-US" baseline="0" dirty="0" err="1" smtClean="0">
                          <a:latin typeface="Comic Sans MS" panose="030F0702030302020204" pitchFamily="66" charset="0"/>
                        </a:rPr>
                        <a:t>yassin</a:t>
                      </a:r>
                      <a:r>
                        <a:rPr lang="en-US" baseline="0" dirty="0" smtClean="0">
                          <a:latin typeface="Comic Sans MS" panose="030F0702030302020204" pitchFamily="66" charset="0"/>
                        </a:rPr>
                        <a:t> </a:t>
                      </a:r>
                      <a:endParaRPr lang="en-US" dirty="0">
                        <a:latin typeface="Comic Sans MS" panose="030F0702030302020204" pitchFamily="66" charset="0"/>
                      </a:endParaRPr>
                    </a:p>
                  </a:txBody>
                  <a:tcPr/>
                </a:tc>
                <a:tc>
                  <a:txBody>
                    <a:bodyPr/>
                    <a:lstStyle/>
                    <a:p>
                      <a:pPr algn="ctr"/>
                      <a:r>
                        <a:rPr lang="af-ZA" dirty="0" smtClean="0">
                          <a:latin typeface="Comic Sans MS" panose="030F0702030302020204" pitchFamily="66" charset="0"/>
                        </a:rPr>
                        <a:t>130-164</a:t>
                      </a:r>
                      <a:endParaRPr lang="en-US" dirty="0">
                        <a:latin typeface="Comic Sans MS" panose="030F0702030302020204" pitchFamily="66" charset="0"/>
                      </a:endParaRPr>
                    </a:p>
                  </a:txBody>
                  <a:tcPr/>
                </a:tc>
              </a:tr>
              <a:tr h="433603">
                <a:tc>
                  <a:txBody>
                    <a:bodyPr/>
                    <a:lstStyle/>
                    <a:p>
                      <a:pPr algn="ctr"/>
                      <a:r>
                        <a:rPr lang="en-US" dirty="0" smtClean="0">
                          <a:solidFill>
                            <a:schemeClr val="accent3">
                              <a:lumMod val="50000"/>
                            </a:schemeClr>
                          </a:solidFill>
                          <a:latin typeface="Comic Sans MS" panose="030F0702030302020204" pitchFamily="66" charset="0"/>
                          <a:hlinkClick r:id="rId11" action="ppaction://hlinksldjump"/>
                        </a:rPr>
                        <a:t>Endometriosis &amp; </a:t>
                      </a:r>
                      <a:r>
                        <a:rPr lang="en-US" dirty="0" err="1" smtClean="0">
                          <a:solidFill>
                            <a:schemeClr val="accent3">
                              <a:lumMod val="50000"/>
                            </a:schemeClr>
                          </a:solidFill>
                          <a:latin typeface="Comic Sans MS" panose="030F0702030302020204" pitchFamily="66" charset="0"/>
                          <a:hlinkClick r:id="rId11" action="ppaction://hlinksldjump"/>
                        </a:rPr>
                        <a:t>adenomyosis</a:t>
                      </a:r>
                      <a:r>
                        <a:rPr lang="en-US" dirty="0" smtClean="0">
                          <a:solidFill>
                            <a:schemeClr val="accent3">
                              <a:lumMod val="50000"/>
                            </a:schemeClr>
                          </a:solidFill>
                          <a:latin typeface="Comic Sans MS" panose="030F0702030302020204" pitchFamily="66" charset="0"/>
                          <a:hlinkClick r:id="rId11" action="ppaction://hlinksldjump"/>
                        </a:rPr>
                        <a:t> </a:t>
                      </a:r>
                      <a:endParaRPr lang="en-US" dirty="0">
                        <a:solidFill>
                          <a:schemeClr val="accent3">
                            <a:lumMod val="50000"/>
                          </a:schemeClr>
                        </a:solidFill>
                        <a:latin typeface="Comic Sans MS" panose="030F0702030302020204" pitchFamily="66" charset="0"/>
                      </a:endParaRPr>
                    </a:p>
                  </a:txBody>
                  <a:tcPr/>
                </a:tc>
                <a:tc>
                  <a:txBody>
                    <a:bodyPr/>
                    <a:lstStyle/>
                    <a:p>
                      <a:pPr algn="ctr"/>
                      <a:r>
                        <a:rPr lang="en-US" dirty="0" err="1" smtClean="0">
                          <a:latin typeface="Comic Sans MS" panose="030F0702030302020204" pitchFamily="66" charset="0"/>
                        </a:rPr>
                        <a:t>Dr</a:t>
                      </a:r>
                      <a:r>
                        <a:rPr lang="en-US" dirty="0" smtClean="0">
                          <a:latin typeface="Comic Sans MS" panose="030F0702030302020204" pitchFamily="66" charset="0"/>
                        </a:rPr>
                        <a:t> . Mohammad</a:t>
                      </a:r>
                      <a:r>
                        <a:rPr lang="en-US" baseline="0" dirty="0" smtClean="0">
                          <a:latin typeface="Comic Sans MS" panose="030F0702030302020204" pitchFamily="66" charset="0"/>
                        </a:rPr>
                        <a:t> </a:t>
                      </a:r>
                      <a:r>
                        <a:rPr lang="en-US" baseline="0" dirty="0" err="1" smtClean="0">
                          <a:latin typeface="Comic Sans MS" panose="030F0702030302020204" pitchFamily="66" charset="0"/>
                        </a:rPr>
                        <a:t>khader</a:t>
                      </a:r>
                      <a:r>
                        <a:rPr lang="en-US" baseline="0" dirty="0" smtClean="0">
                          <a:latin typeface="Comic Sans MS" panose="030F0702030302020204" pitchFamily="66" charset="0"/>
                        </a:rPr>
                        <a:t> </a:t>
                      </a:r>
                      <a:endParaRPr lang="en-US" dirty="0">
                        <a:latin typeface="Comic Sans MS" panose="030F0702030302020204" pitchFamily="66" charset="0"/>
                      </a:endParaRPr>
                    </a:p>
                  </a:txBody>
                  <a:tcPr/>
                </a:tc>
                <a:tc>
                  <a:txBody>
                    <a:bodyPr/>
                    <a:lstStyle/>
                    <a:p>
                      <a:pPr algn="ctr"/>
                      <a:r>
                        <a:rPr lang="af-ZA" dirty="0" smtClean="0">
                          <a:latin typeface="Comic Sans MS" panose="030F0702030302020204" pitchFamily="66" charset="0"/>
                        </a:rPr>
                        <a:t>165-180</a:t>
                      </a:r>
                      <a:endParaRPr lang="en-US" dirty="0">
                        <a:latin typeface="Comic Sans MS" panose="030F0702030302020204" pitchFamily="66" charset="0"/>
                      </a:endParaRPr>
                    </a:p>
                  </a:txBody>
                  <a:tcPr/>
                </a:tc>
              </a:tr>
              <a:tr h="344332">
                <a:tc>
                  <a:txBody>
                    <a:bodyPr/>
                    <a:lstStyle/>
                    <a:p>
                      <a:pPr algn="ctr"/>
                      <a:r>
                        <a:rPr lang="en-US" dirty="0" smtClean="0">
                          <a:solidFill>
                            <a:schemeClr val="accent3">
                              <a:lumMod val="50000"/>
                            </a:schemeClr>
                          </a:solidFill>
                          <a:latin typeface="Comic Sans MS" panose="030F0702030302020204" pitchFamily="66" charset="0"/>
                          <a:hlinkClick r:id="rId12" action="ppaction://hlinksldjump"/>
                        </a:rPr>
                        <a:t>PCOS</a:t>
                      </a:r>
                      <a:endParaRPr lang="en-US" dirty="0">
                        <a:solidFill>
                          <a:schemeClr val="accent3">
                            <a:lumMod val="50000"/>
                          </a:schemeClr>
                        </a:solidFill>
                        <a:latin typeface="Comic Sans MS" panose="030F0702030302020204" pitchFamily="66" charset="0"/>
                      </a:endParaRPr>
                    </a:p>
                  </a:txBody>
                  <a:tcPr/>
                </a:tc>
                <a:tc>
                  <a:txBody>
                    <a:bodyPr/>
                    <a:lstStyle/>
                    <a:p>
                      <a:pPr algn="ctr"/>
                      <a:r>
                        <a:rPr lang="en-US" dirty="0" err="1" smtClean="0">
                          <a:latin typeface="Comic Sans MS" panose="030F0702030302020204" pitchFamily="66" charset="0"/>
                        </a:rPr>
                        <a:t>Dr.Omar</a:t>
                      </a:r>
                      <a:r>
                        <a:rPr lang="en-US" dirty="0" smtClean="0">
                          <a:latin typeface="Comic Sans MS" panose="030F0702030302020204" pitchFamily="66" charset="0"/>
                        </a:rPr>
                        <a:t> al-</a:t>
                      </a:r>
                      <a:r>
                        <a:rPr lang="en-US" dirty="0" err="1" smtClean="0">
                          <a:latin typeface="Comic Sans MS" panose="030F0702030302020204" pitchFamily="66" charset="0"/>
                        </a:rPr>
                        <a:t>dabbas</a:t>
                      </a:r>
                      <a:r>
                        <a:rPr lang="en-US" baseline="0" dirty="0" smtClean="0">
                          <a:latin typeface="Comic Sans MS" panose="030F0702030302020204" pitchFamily="66" charset="0"/>
                        </a:rPr>
                        <a:t> </a:t>
                      </a:r>
                      <a:endParaRPr lang="en-US" dirty="0">
                        <a:latin typeface="Comic Sans MS" panose="030F0702030302020204" pitchFamily="66" charset="0"/>
                      </a:endParaRPr>
                    </a:p>
                  </a:txBody>
                  <a:tcPr/>
                </a:tc>
                <a:tc>
                  <a:txBody>
                    <a:bodyPr/>
                    <a:lstStyle/>
                    <a:p>
                      <a:pPr algn="ctr"/>
                      <a:r>
                        <a:rPr lang="af-ZA" dirty="0" smtClean="0">
                          <a:latin typeface="Comic Sans MS" panose="030F0702030302020204" pitchFamily="66" charset="0"/>
                        </a:rPr>
                        <a:t>181-195</a:t>
                      </a:r>
                      <a:endParaRPr lang="en-US" dirty="0">
                        <a:latin typeface="Comic Sans MS" panose="030F0702030302020204" pitchFamily="66" charset="0"/>
                      </a:endParaRPr>
                    </a:p>
                  </a:txBody>
                  <a:tcPr/>
                </a:tc>
              </a:tr>
              <a:tr h="344332">
                <a:tc>
                  <a:txBody>
                    <a:bodyPr/>
                    <a:lstStyle/>
                    <a:p>
                      <a:pPr algn="ctr"/>
                      <a:r>
                        <a:rPr lang="af-ZA" dirty="0" smtClean="0">
                          <a:solidFill>
                            <a:schemeClr val="accent3">
                              <a:lumMod val="50000"/>
                            </a:schemeClr>
                          </a:solidFill>
                          <a:latin typeface="Comic Sans MS" panose="030F0702030302020204" pitchFamily="66" charset="0"/>
                          <a:hlinkClick r:id="rId13" action="ppaction://hlinksldjump"/>
                        </a:rPr>
                        <a:t>Infertility</a:t>
                      </a:r>
                      <a:r>
                        <a:rPr lang="af-ZA" baseline="0" dirty="0" smtClean="0">
                          <a:solidFill>
                            <a:schemeClr val="accent3">
                              <a:lumMod val="50000"/>
                            </a:schemeClr>
                          </a:solidFill>
                          <a:latin typeface="Comic Sans MS" panose="030F0702030302020204" pitchFamily="66" charset="0"/>
                          <a:hlinkClick r:id="rId13" action="ppaction://hlinksldjump"/>
                        </a:rPr>
                        <a:t> </a:t>
                      </a:r>
                      <a:endParaRPr lang="en-US" dirty="0">
                        <a:solidFill>
                          <a:schemeClr val="accent3">
                            <a:lumMod val="50000"/>
                          </a:schemeClr>
                        </a:solidFill>
                        <a:latin typeface="Comic Sans MS" panose="030F0702030302020204" pitchFamily="66" charset="0"/>
                      </a:endParaRPr>
                    </a:p>
                  </a:txBody>
                  <a:tcPr/>
                </a:tc>
                <a:tc>
                  <a:txBody>
                    <a:bodyPr/>
                    <a:lstStyle/>
                    <a:p>
                      <a:pPr algn="ctr"/>
                      <a:r>
                        <a:rPr lang="af-ZA" dirty="0" smtClean="0">
                          <a:latin typeface="Comic Sans MS" panose="030F0702030302020204" pitchFamily="66" charset="0"/>
                        </a:rPr>
                        <a:t>Dr. Seham abu frijah</a:t>
                      </a:r>
                      <a:r>
                        <a:rPr lang="af-ZA" baseline="0" dirty="0" smtClean="0">
                          <a:latin typeface="Comic Sans MS" panose="030F0702030302020204" pitchFamily="66" charset="0"/>
                        </a:rPr>
                        <a:t> </a:t>
                      </a:r>
                      <a:endParaRPr lang="en-US" dirty="0">
                        <a:latin typeface="Comic Sans MS" panose="030F0702030302020204" pitchFamily="66" charset="0"/>
                      </a:endParaRPr>
                    </a:p>
                  </a:txBody>
                  <a:tcPr/>
                </a:tc>
                <a:tc>
                  <a:txBody>
                    <a:bodyPr/>
                    <a:lstStyle/>
                    <a:p>
                      <a:pPr algn="ctr"/>
                      <a:r>
                        <a:rPr lang="en-US" dirty="0" smtClean="0">
                          <a:latin typeface="Comic Sans MS" panose="030F0702030302020204" pitchFamily="66" charset="0"/>
                        </a:rPr>
                        <a:t>196-220</a:t>
                      </a:r>
                      <a:endParaRPr lang="en-US" dirty="0">
                        <a:latin typeface="Comic Sans MS" panose="030F0702030302020204" pitchFamily="66" charset="0"/>
                      </a:endParaRPr>
                    </a:p>
                  </a:txBody>
                  <a:tcPr/>
                </a:tc>
              </a:tr>
              <a:tr h="344332">
                <a:tc>
                  <a:txBody>
                    <a:bodyPr/>
                    <a:lstStyle/>
                    <a:p>
                      <a:pPr algn="ctr"/>
                      <a:r>
                        <a:rPr lang="en-US" dirty="0" smtClean="0">
                          <a:solidFill>
                            <a:schemeClr val="accent3">
                              <a:lumMod val="50000"/>
                            </a:schemeClr>
                          </a:solidFill>
                          <a:latin typeface="Comic Sans MS" panose="030F0702030302020204" pitchFamily="66" charset="0"/>
                          <a:hlinkClick r:id="rId14" action="ppaction://hlinksldjump"/>
                        </a:rPr>
                        <a:t>Ovarian</a:t>
                      </a:r>
                      <a:r>
                        <a:rPr lang="en-US" baseline="0" dirty="0" smtClean="0">
                          <a:solidFill>
                            <a:schemeClr val="accent3">
                              <a:lumMod val="50000"/>
                            </a:schemeClr>
                          </a:solidFill>
                          <a:latin typeface="Comic Sans MS" panose="030F0702030302020204" pitchFamily="66" charset="0"/>
                          <a:hlinkClick r:id="rId14" action="ppaction://hlinksldjump"/>
                        </a:rPr>
                        <a:t> mass</a:t>
                      </a:r>
                      <a:endParaRPr lang="en-US" dirty="0">
                        <a:solidFill>
                          <a:schemeClr val="accent3">
                            <a:lumMod val="50000"/>
                          </a:schemeClr>
                        </a:solidFill>
                        <a:latin typeface="Comic Sans MS" panose="030F0702030302020204" pitchFamily="66" charset="0"/>
                      </a:endParaRPr>
                    </a:p>
                  </a:txBody>
                  <a:tcPr/>
                </a:tc>
                <a:tc>
                  <a:txBody>
                    <a:bodyPr/>
                    <a:lstStyle/>
                    <a:p>
                      <a:pPr algn="ctr"/>
                      <a:r>
                        <a:rPr lang="en-US" dirty="0" err="1" smtClean="0">
                          <a:latin typeface="Comic Sans MS" panose="030F0702030302020204" pitchFamily="66" charset="0"/>
                        </a:rPr>
                        <a:t>Dr.Adel</a:t>
                      </a:r>
                      <a:r>
                        <a:rPr lang="en-US" dirty="0" smtClean="0">
                          <a:latin typeface="Comic Sans MS" panose="030F0702030302020204" pitchFamily="66" charset="0"/>
                        </a:rPr>
                        <a:t> </a:t>
                      </a:r>
                      <a:r>
                        <a:rPr lang="en-US" dirty="0" err="1" smtClean="0">
                          <a:latin typeface="Comic Sans MS" panose="030F0702030302020204" pitchFamily="66" charset="0"/>
                        </a:rPr>
                        <a:t>abu</a:t>
                      </a:r>
                      <a:r>
                        <a:rPr lang="en-US" baseline="0" dirty="0" smtClean="0">
                          <a:latin typeface="Comic Sans MS" panose="030F0702030302020204" pitchFamily="66" charset="0"/>
                        </a:rPr>
                        <a:t> al </a:t>
                      </a:r>
                      <a:r>
                        <a:rPr lang="en-US" baseline="0" dirty="0" err="1" smtClean="0">
                          <a:latin typeface="Comic Sans MS" panose="030F0702030302020204" pitchFamily="66" charset="0"/>
                        </a:rPr>
                        <a:t>hija</a:t>
                      </a:r>
                      <a:r>
                        <a:rPr lang="en-US" baseline="0" dirty="0" smtClean="0">
                          <a:latin typeface="Comic Sans MS" panose="030F0702030302020204" pitchFamily="66" charset="0"/>
                        </a:rPr>
                        <a:t> </a:t>
                      </a:r>
                      <a:endParaRPr lang="en-US" dirty="0">
                        <a:latin typeface="Comic Sans MS" panose="030F0702030302020204" pitchFamily="66" charset="0"/>
                      </a:endParaRPr>
                    </a:p>
                  </a:txBody>
                  <a:tcPr/>
                </a:tc>
                <a:tc>
                  <a:txBody>
                    <a:bodyPr/>
                    <a:lstStyle/>
                    <a:p>
                      <a:pPr algn="ctr"/>
                      <a:r>
                        <a:rPr lang="af-ZA" dirty="0" smtClean="0">
                          <a:latin typeface="Comic Sans MS" panose="030F0702030302020204" pitchFamily="66" charset="0"/>
                        </a:rPr>
                        <a:t>221-233</a:t>
                      </a:r>
                      <a:endParaRPr lang="en-US" dirty="0">
                        <a:latin typeface="Comic Sans MS" panose="030F0702030302020204" pitchFamily="66" charset="0"/>
                      </a:endParaRPr>
                    </a:p>
                  </a:txBody>
                  <a:tcPr/>
                </a:tc>
              </a:tr>
              <a:tr h="344332">
                <a:tc>
                  <a:txBody>
                    <a:bodyPr/>
                    <a:lstStyle/>
                    <a:p>
                      <a:pPr algn="ctr"/>
                      <a:r>
                        <a:rPr lang="en-US" dirty="0" smtClean="0">
                          <a:solidFill>
                            <a:schemeClr val="accent3">
                              <a:lumMod val="50000"/>
                            </a:schemeClr>
                          </a:solidFill>
                          <a:latin typeface="Comic Sans MS" panose="030F0702030302020204" pitchFamily="66" charset="0"/>
                          <a:hlinkClick r:id="rId15" action="ppaction://hlinksldjump"/>
                        </a:rPr>
                        <a:t>Postmenopausal</a:t>
                      </a:r>
                      <a:r>
                        <a:rPr lang="en-US" baseline="0" dirty="0" smtClean="0">
                          <a:solidFill>
                            <a:schemeClr val="accent3">
                              <a:lumMod val="50000"/>
                            </a:schemeClr>
                          </a:solidFill>
                          <a:latin typeface="Comic Sans MS" panose="030F0702030302020204" pitchFamily="66" charset="0"/>
                          <a:hlinkClick r:id="rId15" action="ppaction://hlinksldjump"/>
                        </a:rPr>
                        <a:t> bleeding</a:t>
                      </a:r>
                      <a:endParaRPr lang="en-US" dirty="0">
                        <a:solidFill>
                          <a:schemeClr val="accent3">
                            <a:lumMod val="50000"/>
                          </a:schemeClr>
                        </a:solidFill>
                        <a:latin typeface="Comic Sans MS" panose="030F0702030302020204" pitchFamily="66" charset="0"/>
                      </a:endParaRPr>
                    </a:p>
                  </a:txBody>
                  <a:tcPr/>
                </a:tc>
                <a:tc>
                  <a:txBody>
                    <a:bodyPr/>
                    <a:lstStyle/>
                    <a:p>
                      <a:pPr algn="ctr"/>
                      <a:r>
                        <a:rPr lang="en-US" dirty="0" err="1" smtClean="0">
                          <a:latin typeface="Comic Sans MS" panose="030F0702030302020204" pitchFamily="66" charset="0"/>
                        </a:rPr>
                        <a:t>Dr.Malik</a:t>
                      </a:r>
                      <a:r>
                        <a:rPr lang="en-US" dirty="0" smtClean="0">
                          <a:latin typeface="Comic Sans MS" panose="030F0702030302020204" pitchFamily="66" charset="0"/>
                        </a:rPr>
                        <a:t> al-</a:t>
                      </a:r>
                      <a:r>
                        <a:rPr lang="en-US" dirty="0" err="1" smtClean="0">
                          <a:latin typeface="Comic Sans MS" panose="030F0702030302020204" pitchFamily="66" charset="0"/>
                        </a:rPr>
                        <a:t>qasem</a:t>
                      </a:r>
                      <a:r>
                        <a:rPr lang="en-US" dirty="0" smtClean="0">
                          <a:latin typeface="Comic Sans MS" panose="030F0702030302020204" pitchFamily="66" charset="0"/>
                        </a:rPr>
                        <a:t> </a:t>
                      </a:r>
                      <a:endParaRPr lang="en-US" dirty="0">
                        <a:latin typeface="Comic Sans MS" panose="030F0702030302020204" pitchFamily="66" charset="0"/>
                      </a:endParaRPr>
                    </a:p>
                  </a:txBody>
                  <a:tcPr/>
                </a:tc>
                <a:tc>
                  <a:txBody>
                    <a:bodyPr/>
                    <a:lstStyle/>
                    <a:p>
                      <a:pPr algn="ctr"/>
                      <a:r>
                        <a:rPr lang="af-ZA" smtClean="0">
                          <a:latin typeface="Comic Sans MS" panose="030F0702030302020204" pitchFamily="66" charset="0"/>
                        </a:rPr>
                        <a:t>234-242</a:t>
                      </a:r>
                      <a:endParaRPr lang="en-US" dirty="0">
                        <a:latin typeface="Comic Sans MS" panose="030F0702030302020204" pitchFamily="66" charset="0"/>
                      </a:endParaRPr>
                    </a:p>
                  </a:txBody>
                  <a:tcPr/>
                </a:tc>
              </a:tr>
            </a:tbl>
          </a:graphicData>
        </a:graphic>
      </p:graphicFrame>
    </p:spTree>
    <p:extLst>
      <p:ext uri="{BB962C8B-B14F-4D97-AF65-F5344CB8AC3E}">
        <p14:creationId xmlns:p14="http://schemas.microsoft.com/office/powerpoint/2010/main" val="298367377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36783"/>
          <a:stretch/>
        </p:blipFill>
        <p:spPr>
          <a:xfrm>
            <a:off x="328872" y="558526"/>
            <a:ext cx="5881548" cy="285149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6" name="TextBox 5"/>
          <p:cNvSpPr txBox="1"/>
          <p:nvPr/>
        </p:nvSpPr>
        <p:spPr>
          <a:xfrm>
            <a:off x="758589" y="3932084"/>
            <a:ext cx="4100015"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solidFill>
                  <a:srgbClr val="FF0000"/>
                </a:solidFill>
              </a:rPr>
              <a:t>*overall the patient is hypovolemic ( hypotension , symptoms of anemia, cold hands and feet …) </a:t>
            </a:r>
          </a:p>
        </p:txBody>
      </p:sp>
      <p:sp>
        <p:nvSpPr>
          <p:cNvPr id="7" name="TextBox 6"/>
          <p:cNvSpPr txBox="1"/>
          <p:nvPr/>
        </p:nvSpPr>
        <p:spPr>
          <a:xfrm>
            <a:off x="649408" y="5377478"/>
            <a:ext cx="472440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solidFill>
                  <a:srgbClr val="FF0000"/>
                </a:solidFill>
              </a:rPr>
              <a:t>*take blood sample before giving fluids (to prevent dilution)</a:t>
            </a:r>
            <a:endParaRPr lang="en-US" dirty="0">
              <a:solidFill>
                <a:srgbClr val="FF0000"/>
              </a:solidFill>
            </a:endParaRPr>
          </a:p>
        </p:txBody>
      </p:sp>
      <p:sp>
        <p:nvSpPr>
          <p:cNvPr id="8" name="TextBox 7"/>
          <p:cNvSpPr txBox="1"/>
          <p:nvPr/>
        </p:nvSpPr>
        <p:spPr>
          <a:xfrm>
            <a:off x="7256628" y="700659"/>
            <a:ext cx="4724400" cy="147732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solidFill>
                  <a:srgbClr val="FF0000"/>
                </a:solidFill>
              </a:rPr>
              <a:t>*CBC : WBCs for </a:t>
            </a:r>
            <a:r>
              <a:rPr lang="en-US" dirty="0" err="1">
                <a:solidFill>
                  <a:srgbClr val="FF0000"/>
                </a:solidFill>
              </a:rPr>
              <a:t>endometritis</a:t>
            </a:r>
            <a:r>
              <a:rPr lang="en-US" dirty="0">
                <a:solidFill>
                  <a:srgbClr val="FF0000"/>
                </a:solidFill>
              </a:rPr>
              <a:t> / normally there is leukocytosis during labor up to 20k but WBCs return back to normal within 3-4 days after delivery </a:t>
            </a:r>
          </a:p>
          <a:p>
            <a:r>
              <a:rPr lang="en-US" dirty="0">
                <a:solidFill>
                  <a:srgbClr val="FF0000"/>
                </a:solidFill>
              </a:rPr>
              <a:t>           PLT for thrombocytopenia</a:t>
            </a:r>
          </a:p>
        </p:txBody>
      </p:sp>
      <p:sp>
        <p:nvSpPr>
          <p:cNvPr id="9" name="TextBox 8"/>
          <p:cNvSpPr txBox="1"/>
          <p:nvPr/>
        </p:nvSpPr>
        <p:spPr>
          <a:xfrm>
            <a:off x="7202038" y="2673730"/>
            <a:ext cx="4778990" cy="92333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solidFill>
                  <a:srgbClr val="FF0000"/>
                </a:solidFill>
              </a:rPr>
              <a:t>*KFT to check for prerenal acute kidney injury (which starts with acute tubular necrosis)</a:t>
            </a:r>
            <a:endParaRPr lang="en-US" dirty="0">
              <a:solidFill>
                <a:srgbClr val="FF0000"/>
              </a:solidFill>
            </a:endParaRPr>
          </a:p>
        </p:txBody>
      </p:sp>
      <p:sp>
        <p:nvSpPr>
          <p:cNvPr id="10" name="TextBox 9"/>
          <p:cNvSpPr txBox="1"/>
          <p:nvPr/>
        </p:nvSpPr>
        <p:spPr>
          <a:xfrm>
            <a:off x="7202038" y="4209083"/>
            <a:ext cx="4724400"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solidFill>
                  <a:srgbClr val="FF0000"/>
                </a:solidFill>
              </a:rPr>
              <a:t>*fluids : if available give colloid not </a:t>
            </a:r>
            <a:r>
              <a:rPr lang="en-US" dirty="0" err="1">
                <a:solidFill>
                  <a:srgbClr val="FF0000"/>
                </a:solidFill>
              </a:rPr>
              <a:t>crystaloid</a:t>
            </a:r>
            <a:r>
              <a:rPr lang="en-US" dirty="0">
                <a:solidFill>
                  <a:srgbClr val="FF0000"/>
                </a:solidFill>
              </a:rPr>
              <a:t> / if not </a:t>
            </a:r>
            <a:r>
              <a:rPr lang="en-US" dirty="0">
                <a:solidFill>
                  <a:srgbClr val="FF0000"/>
                </a:solidFill>
                <a:sym typeface="Wingdings" pitchFamily="2" charset="2"/>
              </a:rPr>
              <a:t>ringers lactate </a:t>
            </a:r>
          </a:p>
        </p:txBody>
      </p:sp>
    </p:spTree>
    <p:extLst>
      <p:ext uri="{BB962C8B-B14F-4D97-AF65-F5344CB8AC3E}">
        <p14:creationId xmlns:p14="http://schemas.microsoft.com/office/powerpoint/2010/main" val="338770245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61704"/>
          <a:stretch/>
        </p:blipFill>
        <p:spPr>
          <a:xfrm>
            <a:off x="1583776" y="600501"/>
            <a:ext cx="5881548" cy="172740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 name="TextBox 2"/>
          <p:cNvSpPr txBox="1"/>
          <p:nvPr/>
        </p:nvSpPr>
        <p:spPr>
          <a:xfrm>
            <a:off x="1413524" y="2879090"/>
            <a:ext cx="6222053" cy="2031325"/>
          </a:xfrm>
          <a:prstGeom prst="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solidFill>
                  <a:schemeClr val="tx1"/>
                </a:solidFill>
                <a:sym typeface="Wingdings" pitchFamily="2" charset="2"/>
              </a:rPr>
              <a:t>*IV antibiotics because there is low grade fever .. </a:t>
            </a:r>
            <a:r>
              <a:rPr lang="en-US" dirty="0" err="1">
                <a:solidFill>
                  <a:schemeClr val="tx1"/>
                </a:solidFill>
                <a:sym typeface="Wingdings" pitchFamily="2" charset="2"/>
              </a:rPr>
              <a:t>Endometritis</a:t>
            </a:r>
            <a:r>
              <a:rPr lang="en-US" dirty="0">
                <a:solidFill>
                  <a:schemeClr val="tx1"/>
                </a:solidFill>
                <a:sym typeface="Wingdings" pitchFamily="2" charset="2"/>
              </a:rPr>
              <a:t> is usually caused by mixed organisms so give:</a:t>
            </a:r>
          </a:p>
          <a:p>
            <a:r>
              <a:rPr lang="en-US" dirty="0">
                <a:solidFill>
                  <a:schemeClr val="tx1"/>
                </a:solidFill>
                <a:sym typeface="Wingdings" pitchFamily="2" charset="2"/>
              </a:rPr>
              <a:t>  1) clindamycin + gentamycin</a:t>
            </a:r>
          </a:p>
          <a:p>
            <a:r>
              <a:rPr lang="en-US" dirty="0">
                <a:solidFill>
                  <a:schemeClr val="tx1"/>
                </a:solidFill>
                <a:sym typeface="Wingdings" pitchFamily="2" charset="2"/>
              </a:rPr>
              <a:t>  2)</a:t>
            </a:r>
            <a:r>
              <a:rPr lang="en-US" dirty="0" err="1">
                <a:solidFill>
                  <a:schemeClr val="tx1"/>
                </a:solidFill>
                <a:sym typeface="Wingdings" pitchFamily="2" charset="2"/>
              </a:rPr>
              <a:t>cefotriaxone</a:t>
            </a:r>
            <a:r>
              <a:rPr lang="en-US" dirty="0">
                <a:solidFill>
                  <a:schemeClr val="tx1"/>
                </a:solidFill>
                <a:sym typeface="Wingdings" pitchFamily="2" charset="2"/>
              </a:rPr>
              <a:t> + metronidazole </a:t>
            </a:r>
          </a:p>
          <a:p>
            <a:r>
              <a:rPr lang="en-US" dirty="0">
                <a:solidFill>
                  <a:schemeClr val="tx1"/>
                </a:solidFill>
                <a:sym typeface="Wingdings" pitchFamily="2" charset="2"/>
              </a:rPr>
              <a:t>  3)</a:t>
            </a:r>
            <a:r>
              <a:rPr lang="en-US" dirty="0" err="1">
                <a:solidFill>
                  <a:schemeClr val="tx1"/>
                </a:solidFill>
                <a:sym typeface="Wingdings" pitchFamily="2" charset="2"/>
              </a:rPr>
              <a:t>cephoxitin</a:t>
            </a:r>
            <a:r>
              <a:rPr lang="en-US" dirty="0">
                <a:solidFill>
                  <a:schemeClr val="tx1"/>
                </a:solidFill>
                <a:sym typeface="Wingdings" pitchFamily="2" charset="2"/>
              </a:rPr>
              <a:t> + metronidazole </a:t>
            </a:r>
          </a:p>
          <a:p>
            <a:r>
              <a:rPr lang="en-US" dirty="0">
                <a:solidFill>
                  <a:schemeClr val="tx1"/>
                </a:solidFill>
                <a:sym typeface="Wingdings" pitchFamily="2" charset="2"/>
              </a:rPr>
              <a:t>*if the patient is breastfeeding avoid gentamycin</a:t>
            </a:r>
            <a:endParaRPr lang="en-US" dirty="0">
              <a:solidFill>
                <a:schemeClr val="tx1"/>
              </a:solidFill>
            </a:endParaRPr>
          </a:p>
        </p:txBody>
      </p:sp>
    </p:spTree>
    <p:extLst>
      <p:ext uri="{BB962C8B-B14F-4D97-AF65-F5344CB8AC3E}">
        <p14:creationId xmlns:p14="http://schemas.microsoft.com/office/powerpoint/2010/main" val="235832483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9838" y="1405553"/>
            <a:ext cx="6920477" cy="509747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4" name="TextBox 3"/>
          <p:cNvSpPr txBox="1"/>
          <p:nvPr/>
        </p:nvSpPr>
        <p:spPr>
          <a:xfrm>
            <a:off x="4395019" y="530942"/>
            <a:ext cx="2905433" cy="646331"/>
          </a:xfrm>
          <a:prstGeom prst="rect">
            <a:avLst/>
          </a:prstGeom>
          <a:noFill/>
        </p:spPr>
        <p:txBody>
          <a:bodyPr wrap="square" rtlCol="0">
            <a:spAutoFit/>
          </a:bodyPr>
          <a:lstStyle/>
          <a:p>
            <a:pPr algn="ctr"/>
            <a:r>
              <a:rPr lang="en-US" sz="3600" b="1" dirty="0" smtClean="0">
                <a:solidFill>
                  <a:srgbClr val="FFC000"/>
                </a:solidFill>
              </a:rPr>
              <a:t>Case 2 </a:t>
            </a:r>
            <a:endParaRPr lang="en-US" sz="3600" b="1" dirty="0">
              <a:solidFill>
                <a:srgbClr val="FFC000"/>
              </a:solidFill>
            </a:endParaRPr>
          </a:p>
        </p:txBody>
      </p:sp>
    </p:spTree>
    <p:extLst>
      <p:ext uri="{BB962C8B-B14F-4D97-AF65-F5344CB8AC3E}">
        <p14:creationId xmlns:p14="http://schemas.microsoft.com/office/powerpoint/2010/main" val="149835740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6004" y="675692"/>
            <a:ext cx="7553595" cy="427809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000" dirty="0">
                <a:solidFill>
                  <a:schemeClr val="tx1"/>
                </a:solidFill>
              </a:rPr>
              <a:t>*Diagnosis : 1ry PPH</a:t>
            </a:r>
          </a:p>
          <a:p>
            <a:r>
              <a:rPr lang="en-US" sz="2000" dirty="0">
                <a:solidFill>
                  <a:schemeClr val="tx1"/>
                </a:solidFill>
              </a:rPr>
              <a:t>*causes of 1ry PPH : </a:t>
            </a:r>
            <a:endParaRPr lang="en-US" sz="2000" dirty="0" smtClean="0">
              <a:solidFill>
                <a:schemeClr val="tx1"/>
              </a:solidFill>
            </a:endParaRPr>
          </a:p>
          <a:p>
            <a:pPr marL="457200" indent="-457200">
              <a:buAutoNum type="arabicParenR"/>
            </a:pPr>
            <a:r>
              <a:rPr lang="en-US" sz="2000" dirty="0" smtClean="0">
                <a:solidFill>
                  <a:schemeClr val="tx1"/>
                </a:solidFill>
              </a:rPr>
              <a:t>uterine </a:t>
            </a:r>
            <a:r>
              <a:rPr lang="en-US" sz="2000" dirty="0" err="1">
                <a:solidFill>
                  <a:schemeClr val="tx1"/>
                </a:solidFill>
              </a:rPr>
              <a:t>atony</a:t>
            </a:r>
            <a:r>
              <a:rPr lang="en-US" sz="2000" dirty="0">
                <a:solidFill>
                  <a:schemeClr val="tx1"/>
                </a:solidFill>
              </a:rPr>
              <a:t> (most common)  </a:t>
            </a:r>
            <a:r>
              <a:rPr lang="en-US" sz="2000" dirty="0">
                <a:solidFill>
                  <a:schemeClr val="tx1"/>
                </a:solidFill>
                <a:sym typeface="Wingdings" pitchFamily="2" charset="2"/>
              </a:rPr>
              <a:t>due to retained placenta / </a:t>
            </a:r>
            <a:r>
              <a:rPr lang="en-US" sz="2000" dirty="0" err="1">
                <a:solidFill>
                  <a:schemeClr val="tx1"/>
                </a:solidFill>
                <a:sym typeface="Wingdings" pitchFamily="2" charset="2"/>
              </a:rPr>
              <a:t>overdistention</a:t>
            </a:r>
            <a:r>
              <a:rPr lang="en-US" sz="2000" dirty="0">
                <a:solidFill>
                  <a:schemeClr val="tx1"/>
                </a:solidFill>
                <a:sym typeface="Wingdings" pitchFamily="2" charset="2"/>
              </a:rPr>
              <a:t> of the uterus</a:t>
            </a:r>
            <a:r>
              <a:rPr lang="en-US" sz="2000" dirty="0" smtClean="0">
                <a:solidFill>
                  <a:schemeClr val="tx1"/>
                </a:solidFill>
                <a:sym typeface="Wingdings" pitchFamily="2" charset="2"/>
              </a:rPr>
              <a:t>..</a:t>
            </a:r>
            <a:r>
              <a:rPr lang="en-US" sz="2000" dirty="0" smtClean="0">
                <a:solidFill>
                  <a:schemeClr val="tx1"/>
                </a:solidFill>
              </a:rPr>
              <a:t>  </a:t>
            </a:r>
          </a:p>
          <a:p>
            <a:pPr marL="457200" indent="-457200">
              <a:buAutoNum type="arabicParenR"/>
            </a:pPr>
            <a:r>
              <a:rPr lang="en-US" sz="2000" dirty="0" smtClean="0">
                <a:solidFill>
                  <a:schemeClr val="tx1"/>
                </a:solidFill>
              </a:rPr>
              <a:t>birth </a:t>
            </a:r>
            <a:r>
              <a:rPr lang="en-US" sz="2000" dirty="0">
                <a:solidFill>
                  <a:schemeClr val="tx1"/>
                </a:solidFill>
              </a:rPr>
              <a:t>tract </a:t>
            </a:r>
            <a:r>
              <a:rPr lang="en-US" sz="2000" dirty="0" smtClean="0">
                <a:solidFill>
                  <a:schemeClr val="tx1"/>
                </a:solidFill>
              </a:rPr>
              <a:t>injury</a:t>
            </a:r>
          </a:p>
          <a:p>
            <a:pPr marL="457200" indent="-457200">
              <a:buAutoNum type="arabicParenR"/>
            </a:pPr>
            <a:r>
              <a:rPr lang="en-US" sz="2000" dirty="0" smtClean="0">
                <a:solidFill>
                  <a:schemeClr val="tx1"/>
                </a:solidFill>
              </a:rPr>
              <a:t>uterine </a:t>
            </a:r>
            <a:r>
              <a:rPr lang="en-US" sz="2000" dirty="0" err="1">
                <a:solidFill>
                  <a:schemeClr val="tx1"/>
                </a:solidFill>
              </a:rPr>
              <a:t>inverion</a:t>
            </a:r>
            <a:r>
              <a:rPr lang="en-US" sz="2000" dirty="0">
                <a:solidFill>
                  <a:schemeClr val="tx1"/>
                </a:solidFill>
              </a:rPr>
              <a:t> </a:t>
            </a:r>
            <a:endParaRPr lang="en-US" sz="2000" dirty="0" smtClean="0">
              <a:solidFill>
                <a:schemeClr val="tx1"/>
              </a:solidFill>
            </a:endParaRPr>
          </a:p>
          <a:p>
            <a:endParaRPr lang="en-US" sz="2000" dirty="0">
              <a:solidFill>
                <a:schemeClr val="tx1"/>
              </a:solidFill>
            </a:endParaRPr>
          </a:p>
          <a:p>
            <a:r>
              <a:rPr lang="en-US" sz="2000" dirty="0">
                <a:solidFill>
                  <a:schemeClr val="tx1"/>
                </a:solidFill>
              </a:rPr>
              <a:t>*examination (fundus found to be firm) rules out uterine </a:t>
            </a:r>
            <a:r>
              <a:rPr lang="en-US" sz="2000" dirty="0" err="1">
                <a:solidFill>
                  <a:schemeClr val="tx1"/>
                </a:solidFill>
              </a:rPr>
              <a:t>atony</a:t>
            </a:r>
            <a:r>
              <a:rPr lang="en-US" sz="2000" dirty="0">
                <a:solidFill>
                  <a:schemeClr val="tx1"/>
                </a:solidFill>
              </a:rPr>
              <a:t> and uterine </a:t>
            </a:r>
            <a:r>
              <a:rPr lang="en-US" sz="2000" dirty="0" smtClean="0">
                <a:solidFill>
                  <a:schemeClr val="tx1"/>
                </a:solidFill>
              </a:rPr>
              <a:t>inversion</a:t>
            </a:r>
          </a:p>
          <a:p>
            <a:endParaRPr lang="en-US" sz="2000" dirty="0">
              <a:solidFill>
                <a:schemeClr val="tx1"/>
              </a:solidFill>
            </a:endParaRPr>
          </a:p>
          <a:p>
            <a:r>
              <a:rPr lang="en-US" sz="3600" b="1" dirty="0">
                <a:solidFill>
                  <a:schemeClr val="tx1"/>
                </a:solidFill>
              </a:rPr>
              <a:t>*</a:t>
            </a:r>
            <a:r>
              <a:rPr lang="en-US" sz="3600" b="1" dirty="0">
                <a:solidFill>
                  <a:srgbClr val="FFC000"/>
                </a:solidFill>
              </a:rPr>
              <a:t>So 1ry PPH due to birth tract injury so the answer is D</a:t>
            </a:r>
          </a:p>
        </p:txBody>
      </p:sp>
      <p:sp>
        <p:nvSpPr>
          <p:cNvPr id="3" name="TextBox 2"/>
          <p:cNvSpPr txBox="1"/>
          <p:nvPr/>
        </p:nvSpPr>
        <p:spPr>
          <a:xfrm>
            <a:off x="676005" y="5142271"/>
            <a:ext cx="7098890" cy="38100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solidFill>
                  <a:srgbClr val="FF0000"/>
                </a:solidFill>
              </a:rPr>
              <a:t>*what PG is given IM? PGf2a given in cases of uterine atony</a:t>
            </a:r>
            <a:endParaRPr lang="en-US" dirty="0">
              <a:solidFill>
                <a:srgbClr val="FF0000"/>
              </a:solidFill>
            </a:endParaRPr>
          </a:p>
        </p:txBody>
      </p:sp>
    </p:spTree>
    <p:extLst>
      <p:ext uri="{BB962C8B-B14F-4D97-AF65-F5344CB8AC3E}">
        <p14:creationId xmlns:p14="http://schemas.microsoft.com/office/powerpoint/2010/main" val="178972496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9665" y="1415847"/>
            <a:ext cx="6858000" cy="507304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4" name="TextBox 3"/>
          <p:cNvSpPr txBox="1"/>
          <p:nvPr/>
        </p:nvSpPr>
        <p:spPr>
          <a:xfrm>
            <a:off x="4041059" y="530942"/>
            <a:ext cx="3318387" cy="584775"/>
          </a:xfrm>
          <a:prstGeom prst="rect">
            <a:avLst/>
          </a:prstGeom>
          <a:noFill/>
        </p:spPr>
        <p:txBody>
          <a:bodyPr wrap="square" rtlCol="0">
            <a:spAutoFit/>
          </a:bodyPr>
          <a:lstStyle/>
          <a:p>
            <a:pPr algn="ctr"/>
            <a:r>
              <a:rPr lang="en-US" sz="3200" b="1" dirty="0" smtClean="0">
                <a:solidFill>
                  <a:schemeClr val="tx2">
                    <a:lumMod val="50000"/>
                  </a:schemeClr>
                </a:solidFill>
              </a:rPr>
              <a:t>Case 3 </a:t>
            </a:r>
            <a:endParaRPr lang="en-US" sz="3200" b="1" dirty="0">
              <a:solidFill>
                <a:schemeClr val="tx2">
                  <a:lumMod val="50000"/>
                </a:schemeClr>
              </a:solidFill>
            </a:endParaRPr>
          </a:p>
        </p:txBody>
      </p:sp>
    </p:spTree>
    <p:extLst>
      <p:ext uri="{BB962C8B-B14F-4D97-AF65-F5344CB8AC3E}">
        <p14:creationId xmlns:p14="http://schemas.microsoft.com/office/powerpoint/2010/main" val="244918498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78426" y="164690"/>
            <a:ext cx="9674942" cy="630942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228600" indent="-228600">
              <a:buFontTx/>
              <a:buAutoNum type="arabicParenR"/>
            </a:pPr>
            <a:r>
              <a:rPr lang="en-US" sz="2800" dirty="0">
                <a:solidFill>
                  <a:schemeClr val="tx2">
                    <a:lumMod val="50000"/>
                  </a:schemeClr>
                </a:solidFill>
              </a:rPr>
              <a:t>Diagnosis : </a:t>
            </a:r>
            <a:endParaRPr lang="en-US" sz="2800" dirty="0" smtClean="0">
              <a:solidFill>
                <a:schemeClr val="tx2">
                  <a:lumMod val="50000"/>
                </a:schemeClr>
              </a:solidFill>
            </a:endParaRPr>
          </a:p>
          <a:p>
            <a:r>
              <a:rPr lang="en-US" sz="3200" b="1" dirty="0" smtClean="0">
                <a:solidFill>
                  <a:schemeClr val="tx2">
                    <a:lumMod val="50000"/>
                  </a:schemeClr>
                </a:solidFill>
              </a:rPr>
              <a:t>1ry </a:t>
            </a:r>
            <a:r>
              <a:rPr lang="en-US" sz="3200" b="1" dirty="0">
                <a:solidFill>
                  <a:schemeClr val="tx2">
                    <a:lumMod val="50000"/>
                  </a:schemeClr>
                </a:solidFill>
              </a:rPr>
              <a:t>PPH due to uterine </a:t>
            </a:r>
            <a:r>
              <a:rPr lang="en-US" sz="3200" b="1" dirty="0" err="1">
                <a:solidFill>
                  <a:schemeClr val="tx2">
                    <a:lumMod val="50000"/>
                  </a:schemeClr>
                </a:solidFill>
              </a:rPr>
              <a:t>atony</a:t>
            </a:r>
            <a:r>
              <a:rPr lang="en-US" sz="3200" b="1" dirty="0">
                <a:solidFill>
                  <a:schemeClr val="tx2">
                    <a:lumMod val="50000"/>
                  </a:schemeClr>
                </a:solidFill>
              </a:rPr>
              <a:t> </a:t>
            </a:r>
            <a:r>
              <a:rPr lang="en-US" sz="2800" dirty="0">
                <a:solidFill>
                  <a:schemeClr val="tx1"/>
                </a:solidFill>
              </a:rPr>
              <a:t>(because it’s the most common cause / she is </a:t>
            </a:r>
            <a:r>
              <a:rPr lang="en-US" sz="2800" dirty="0" err="1">
                <a:solidFill>
                  <a:schemeClr val="tx1"/>
                </a:solidFill>
              </a:rPr>
              <a:t>grandmultipara</a:t>
            </a:r>
            <a:r>
              <a:rPr lang="en-US" sz="2800" dirty="0">
                <a:solidFill>
                  <a:schemeClr val="tx1"/>
                </a:solidFill>
              </a:rPr>
              <a:t>)</a:t>
            </a:r>
          </a:p>
          <a:p>
            <a:r>
              <a:rPr lang="en-US" sz="2800" dirty="0">
                <a:solidFill>
                  <a:schemeClr val="tx1"/>
                </a:solidFill>
              </a:rPr>
              <a:t>*1ry PPH &gt;500 cc so in this case this is severe </a:t>
            </a:r>
            <a:r>
              <a:rPr lang="en-US" sz="2800" dirty="0" smtClean="0">
                <a:solidFill>
                  <a:schemeClr val="tx1"/>
                </a:solidFill>
              </a:rPr>
              <a:t>bleeding</a:t>
            </a:r>
          </a:p>
          <a:p>
            <a:endParaRPr lang="en-US" sz="2800" dirty="0">
              <a:solidFill>
                <a:schemeClr val="tx1"/>
              </a:solidFill>
            </a:endParaRPr>
          </a:p>
          <a:p>
            <a:r>
              <a:rPr lang="en-US" sz="3600" dirty="0">
                <a:solidFill>
                  <a:schemeClr val="tx2">
                    <a:lumMod val="50000"/>
                  </a:schemeClr>
                </a:solidFill>
              </a:rPr>
              <a:t>2) Next step </a:t>
            </a:r>
            <a:r>
              <a:rPr lang="en-US" sz="3600" dirty="0">
                <a:solidFill>
                  <a:srgbClr val="FF0000"/>
                </a:solidFill>
              </a:rPr>
              <a:t>:</a:t>
            </a:r>
          </a:p>
          <a:p>
            <a:r>
              <a:rPr lang="en-US" sz="2800" dirty="0">
                <a:solidFill>
                  <a:schemeClr val="tx1"/>
                </a:solidFill>
              </a:rPr>
              <a:t>    1- 2 large bore </a:t>
            </a:r>
            <a:r>
              <a:rPr lang="en-US" sz="2800" dirty="0" err="1">
                <a:solidFill>
                  <a:schemeClr val="tx1"/>
                </a:solidFill>
              </a:rPr>
              <a:t>canulas</a:t>
            </a:r>
            <a:r>
              <a:rPr lang="en-US" sz="2800" dirty="0">
                <a:solidFill>
                  <a:schemeClr val="tx1"/>
                </a:solidFill>
              </a:rPr>
              <a:t> …</a:t>
            </a:r>
          </a:p>
          <a:p>
            <a:r>
              <a:rPr lang="en-US" sz="2800" dirty="0">
                <a:solidFill>
                  <a:schemeClr val="tx1"/>
                </a:solidFill>
              </a:rPr>
              <a:t>    2- palpate for uterine fundus if soft start massage and give </a:t>
            </a:r>
            <a:r>
              <a:rPr lang="en-US" sz="2800" dirty="0" err="1">
                <a:solidFill>
                  <a:schemeClr val="tx1"/>
                </a:solidFill>
              </a:rPr>
              <a:t>uterotonic</a:t>
            </a:r>
            <a:r>
              <a:rPr lang="en-US" sz="2800" dirty="0">
                <a:solidFill>
                  <a:schemeClr val="tx1"/>
                </a:solidFill>
              </a:rPr>
              <a:t> </a:t>
            </a:r>
            <a:r>
              <a:rPr lang="en-US" sz="2800" dirty="0" err="1">
                <a:solidFill>
                  <a:schemeClr val="tx1"/>
                </a:solidFill>
              </a:rPr>
              <a:t>agent</a:t>
            </a:r>
            <a:r>
              <a:rPr lang="en-US" sz="2800" dirty="0" err="1">
                <a:solidFill>
                  <a:schemeClr val="tx1"/>
                </a:solidFill>
                <a:sym typeface="Wingdings" pitchFamily="2" charset="2"/>
              </a:rPr>
              <a:t></a:t>
            </a:r>
            <a:r>
              <a:rPr lang="en-US" sz="2800" dirty="0" err="1">
                <a:solidFill>
                  <a:schemeClr val="tx1"/>
                </a:solidFill>
              </a:rPr>
              <a:t>options</a:t>
            </a:r>
            <a:r>
              <a:rPr lang="en-US" sz="2800" dirty="0">
                <a:solidFill>
                  <a:schemeClr val="tx1"/>
                </a:solidFill>
              </a:rPr>
              <a:t> : oxytocin , carbetocin , PGf2a , misoprostol (PGE1)rectally </a:t>
            </a:r>
          </a:p>
          <a:p>
            <a:r>
              <a:rPr lang="en-US" sz="2800" dirty="0">
                <a:solidFill>
                  <a:schemeClr val="tx1"/>
                </a:solidFill>
              </a:rPr>
              <a:t>        *avoid methergine because the patient has </a:t>
            </a:r>
            <a:r>
              <a:rPr lang="en-US" sz="2800" dirty="0" smtClean="0">
                <a:solidFill>
                  <a:schemeClr val="tx1"/>
                </a:solidFill>
              </a:rPr>
              <a:t>PE</a:t>
            </a:r>
            <a:endParaRPr lang="en-US" sz="2800" dirty="0">
              <a:solidFill>
                <a:schemeClr val="tx1"/>
              </a:solidFill>
            </a:endParaRPr>
          </a:p>
          <a:p>
            <a:r>
              <a:rPr lang="en-US" sz="2800" dirty="0">
                <a:solidFill>
                  <a:schemeClr val="tx1"/>
                </a:solidFill>
              </a:rPr>
              <a:t>   3-reasses if no improvement we go to surgery </a:t>
            </a:r>
            <a:r>
              <a:rPr lang="en-US" sz="2800" dirty="0">
                <a:solidFill>
                  <a:schemeClr val="tx1"/>
                </a:solidFill>
                <a:sym typeface="Wingdings" pitchFamily="2" charset="2"/>
              </a:rPr>
              <a:t> </a:t>
            </a:r>
            <a:r>
              <a:rPr lang="en-US" sz="2800" dirty="0" err="1">
                <a:solidFill>
                  <a:schemeClr val="tx1"/>
                </a:solidFill>
                <a:sym typeface="Wingdings" pitchFamily="2" charset="2"/>
              </a:rPr>
              <a:t>Bakri</a:t>
            </a:r>
            <a:r>
              <a:rPr lang="en-US" sz="2800" dirty="0">
                <a:solidFill>
                  <a:schemeClr val="tx1"/>
                </a:solidFill>
                <a:sym typeface="Wingdings" pitchFamily="2" charset="2"/>
              </a:rPr>
              <a:t> balloon (uterine </a:t>
            </a:r>
            <a:r>
              <a:rPr lang="en-US" sz="2800" dirty="0" err="1">
                <a:solidFill>
                  <a:schemeClr val="tx1"/>
                </a:solidFill>
                <a:sym typeface="Wingdings" pitchFamily="2" charset="2"/>
              </a:rPr>
              <a:t>tamponade</a:t>
            </a:r>
            <a:r>
              <a:rPr lang="en-US" sz="2800" dirty="0">
                <a:solidFill>
                  <a:schemeClr val="tx1"/>
                </a:solidFill>
                <a:sym typeface="Wingdings" pitchFamily="2" charset="2"/>
              </a:rPr>
              <a:t>) / if patient wants to preserve uterus B-lynch surgery/ last resort is hysterectomy      </a:t>
            </a:r>
            <a:endParaRPr lang="en-US" sz="2800" dirty="0">
              <a:solidFill>
                <a:schemeClr val="tx1"/>
              </a:solidFill>
            </a:endParaRPr>
          </a:p>
        </p:txBody>
      </p:sp>
    </p:spTree>
    <p:extLst>
      <p:ext uri="{BB962C8B-B14F-4D97-AF65-F5344CB8AC3E}">
        <p14:creationId xmlns:p14="http://schemas.microsoft.com/office/powerpoint/2010/main" val="108230189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1849" y="241544"/>
            <a:ext cx="7638344" cy="618847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17394380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Postpartum hemorrhage </a:t>
            </a:r>
            <a:endParaRPr lang="en-US" dirty="0"/>
          </a:p>
        </p:txBody>
      </p:sp>
      <p:sp>
        <p:nvSpPr>
          <p:cNvPr id="3" name="Subtitle 2"/>
          <p:cNvSpPr>
            <a:spLocks noGrp="1"/>
          </p:cNvSpPr>
          <p:nvPr>
            <p:ph type="subTitle" idx="1"/>
          </p:nvPr>
        </p:nvSpPr>
        <p:spPr/>
        <p:txBody>
          <a:bodyPr>
            <a:normAutofit lnSpcReduction="10000"/>
          </a:bodyPr>
          <a:lstStyle/>
          <a:p>
            <a:r>
              <a:rPr lang="en-US" dirty="0" smtClean="0"/>
              <a:t>Dr. Adel </a:t>
            </a:r>
            <a:r>
              <a:rPr lang="en-US" dirty="0" err="1" smtClean="0"/>
              <a:t>Abulheja</a:t>
            </a:r>
            <a:endParaRPr lang="en-US" dirty="0" smtClean="0"/>
          </a:p>
          <a:p>
            <a:r>
              <a:rPr lang="en-US" dirty="0" smtClean="0"/>
              <a:t>Done by : </a:t>
            </a:r>
            <a:r>
              <a:rPr lang="en-US" dirty="0" err="1" smtClean="0"/>
              <a:t>aseel</a:t>
            </a:r>
            <a:r>
              <a:rPr lang="en-US" dirty="0" smtClean="0"/>
              <a:t> al-</a:t>
            </a:r>
            <a:r>
              <a:rPr lang="en-US" dirty="0" err="1" smtClean="0"/>
              <a:t>sliehat</a:t>
            </a:r>
            <a:r>
              <a:rPr lang="en-US" dirty="0" smtClean="0"/>
              <a:t> </a:t>
            </a:r>
          </a:p>
          <a:p>
            <a:r>
              <a:rPr lang="en-US" dirty="0" err="1" smtClean="0"/>
              <a:t>Ammar</a:t>
            </a:r>
            <a:r>
              <a:rPr lang="en-US" dirty="0" smtClean="0"/>
              <a:t> </a:t>
            </a:r>
            <a:r>
              <a:rPr lang="en-US" dirty="0" err="1" smtClean="0"/>
              <a:t>abu</a:t>
            </a:r>
            <a:r>
              <a:rPr lang="en-US" dirty="0" smtClean="0"/>
              <a:t> </a:t>
            </a:r>
            <a:r>
              <a:rPr lang="en-US" dirty="0" err="1" smtClean="0"/>
              <a:t>tarieh</a:t>
            </a:r>
            <a:r>
              <a:rPr lang="en-US" dirty="0" smtClean="0"/>
              <a:t> </a:t>
            </a:r>
            <a:endParaRPr lang="en-US" dirty="0"/>
          </a:p>
        </p:txBody>
      </p:sp>
    </p:spTree>
    <p:extLst>
      <p:ext uri="{BB962C8B-B14F-4D97-AF65-F5344CB8AC3E}">
        <p14:creationId xmlns:p14="http://schemas.microsoft.com/office/powerpoint/2010/main" val="269264361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a:t>
            </a:r>
            <a:endParaRPr lang="en-US" dirty="0"/>
          </a:p>
        </p:txBody>
      </p:sp>
      <p:sp>
        <p:nvSpPr>
          <p:cNvPr id="6" name="Rounded Rectangle 5"/>
          <p:cNvSpPr/>
          <p:nvPr/>
        </p:nvSpPr>
        <p:spPr>
          <a:xfrm>
            <a:off x="3746090" y="1941871"/>
            <a:ext cx="4984955" cy="3849329"/>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000" dirty="0"/>
              <a:t>35 year old pt. , P3 , </a:t>
            </a:r>
            <a:r>
              <a:rPr lang="en-US" sz="4000" dirty="0" err="1"/>
              <a:t>labour</a:t>
            </a:r>
            <a:r>
              <a:rPr lang="en-US" sz="4000" dirty="0"/>
              <a:t> was in 25 min , and she is bleeding </a:t>
            </a:r>
          </a:p>
        </p:txBody>
      </p:sp>
    </p:spTree>
    <p:extLst>
      <p:ext uri="{BB962C8B-B14F-4D97-AF65-F5344CB8AC3E}">
        <p14:creationId xmlns:p14="http://schemas.microsoft.com/office/powerpoint/2010/main" val="382353326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en-US" dirty="0" smtClean="0">
                <a:solidFill>
                  <a:schemeClr val="tx2">
                    <a:lumMod val="75000"/>
                  </a:schemeClr>
                </a:solidFill>
              </a:rPr>
              <a:t>What are the most important points in the history to focus on?</a:t>
            </a:r>
            <a:endParaRPr lang="en-US" dirty="0">
              <a:solidFill>
                <a:schemeClr val="tx2">
                  <a:lumMod val="75000"/>
                </a:schemeClr>
              </a:solidFill>
            </a:endParaRPr>
          </a:p>
        </p:txBody>
      </p:sp>
      <p:sp>
        <p:nvSpPr>
          <p:cNvPr id="3" name="Content Placeholder 2"/>
          <p:cNvSpPr>
            <a:spLocks noGrp="1"/>
          </p:cNvSpPr>
          <p:nvPr>
            <p:ph idx="1"/>
          </p:nvPr>
        </p:nvSpPr>
        <p:spPr>
          <a:xfrm>
            <a:off x="609600" y="1915629"/>
            <a:ext cx="5486400" cy="4204952"/>
          </a:xfrm>
        </p:spPr>
        <p:txBody>
          <a:bodyPr>
            <a:noAutofit/>
          </a:bodyPr>
          <a:lstStyle/>
          <a:p>
            <a:pPr marL="514350" indent="-514350">
              <a:buFont typeface="+mj-lt"/>
              <a:buAutoNum type="arabicParenR"/>
            </a:pPr>
            <a:r>
              <a:rPr lang="en-US" dirty="0" smtClean="0"/>
              <a:t>Duration of </a:t>
            </a:r>
            <a:r>
              <a:rPr lang="en-US" dirty="0" err="1" smtClean="0"/>
              <a:t>labour</a:t>
            </a:r>
            <a:r>
              <a:rPr lang="en-US" dirty="0" smtClean="0"/>
              <a:t>?</a:t>
            </a:r>
          </a:p>
          <a:p>
            <a:pPr marL="514350" indent="-514350">
              <a:buFont typeface="+mj-lt"/>
              <a:buAutoNum type="arabicParenR"/>
            </a:pPr>
            <a:r>
              <a:rPr lang="en-US" dirty="0" smtClean="0"/>
              <a:t>Prolonged </a:t>
            </a:r>
            <a:r>
              <a:rPr lang="en-US" dirty="0" err="1" smtClean="0"/>
              <a:t>labour</a:t>
            </a:r>
            <a:r>
              <a:rPr lang="en-US" dirty="0" smtClean="0"/>
              <a:t>?</a:t>
            </a:r>
          </a:p>
          <a:p>
            <a:pPr marL="514350" indent="-514350">
              <a:buFont typeface="+mj-lt"/>
              <a:buAutoNum type="arabicParenR"/>
            </a:pPr>
            <a:r>
              <a:rPr lang="en-US" dirty="0" err="1" smtClean="0"/>
              <a:t>Hx</a:t>
            </a:r>
            <a:r>
              <a:rPr lang="en-US" dirty="0" smtClean="0"/>
              <a:t> of bleeding disorder?</a:t>
            </a:r>
          </a:p>
          <a:p>
            <a:pPr marL="514350" indent="-514350">
              <a:buFont typeface="+mj-lt"/>
              <a:buAutoNum type="arabicParenR"/>
            </a:pPr>
            <a:r>
              <a:rPr lang="en-US" dirty="0" err="1" smtClean="0"/>
              <a:t>Hx</a:t>
            </a:r>
            <a:r>
              <a:rPr lang="en-US" dirty="0" smtClean="0"/>
              <a:t> of previous PPH?</a:t>
            </a:r>
          </a:p>
          <a:p>
            <a:pPr marL="514350" indent="-514350">
              <a:buFont typeface="+mj-lt"/>
              <a:buAutoNum type="arabicParenR"/>
            </a:pPr>
            <a:r>
              <a:rPr lang="en-US" dirty="0" err="1" smtClean="0"/>
              <a:t>Hx</a:t>
            </a:r>
            <a:r>
              <a:rPr lang="en-US" dirty="0" smtClean="0"/>
              <a:t> of previous C/S ?</a:t>
            </a:r>
          </a:p>
          <a:p>
            <a:pPr marL="514350" indent="-514350">
              <a:buFont typeface="+mj-lt"/>
              <a:buAutoNum type="arabicParenR"/>
            </a:pPr>
            <a:r>
              <a:rPr lang="en-US" dirty="0" smtClean="0"/>
              <a:t>If she is grand </a:t>
            </a:r>
            <a:r>
              <a:rPr lang="en-US" dirty="0" err="1" smtClean="0"/>
              <a:t>multiparity</a:t>
            </a:r>
            <a:r>
              <a:rPr lang="en-US" dirty="0" smtClean="0"/>
              <a:t>?</a:t>
            </a:r>
          </a:p>
          <a:p>
            <a:pPr marL="514350" indent="-514350">
              <a:buFont typeface="+mj-lt"/>
              <a:buAutoNum type="arabicParenR"/>
            </a:pPr>
            <a:r>
              <a:rPr lang="en-US" dirty="0" err="1" smtClean="0"/>
              <a:t>Hx</a:t>
            </a:r>
            <a:r>
              <a:rPr lang="en-US" dirty="0" smtClean="0"/>
              <a:t> of </a:t>
            </a:r>
            <a:r>
              <a:rPr lang="en-US" dirty="0" err="1" smtClean="0"/>
              <a:t>polyhydrominos</a:t>
            </a:r>
            <a:r>
              <a:rPr lang="en-US" dirty="0" smtClean="0"/>
              <a:t> during </a:t>
            </a:r>
            <a:r>
              <a:rPr lang="en-US" dirty="0" err="1" smtClean="0"/>
              <a:t>preg</a:t>
            </a:r>
            <a:r>
              <a:rPr lang="en-US" dirty="0" smtClean="0"/>
              <a:t>.?</a:t>
            </a:r>
          </a:p>
          <a:p>
            <a:pPr marL="514350" indent="-514350">
              <a:buFont typeface="+mj-lt"/>
              <a:buAutoNum type="arabicParenR"/>
            </a:pPr>
            <a:r>
              <a:rPr lang="en-US" dirty="0">
                <a:effectLst>
                  <a:outerShdw blurRad="38100" dist="38100" dir="2700000" algn="tl">
                    <a:srgbClr val="000000">
                      <a:alpha val="43137"/>
                    </a:srgbClr>
                  </a:outerShdw>
                </a:effectLst>
              </a:rPr>
              <a:t>Instrumental using during </a:t>
            </a:r>
            <a:r>
              <a:rPr lang="en-US" dirty="0" err="1">
                <a:effectLst>
                  <a:outerShdw blurRad="38100" dist="38100" dir="2700000" algn="tl">
                    <a:srgbClr val="000000">
                      <a:alpha val="43137"/>
                    </a:srgbClr>
                  </a:outerShdw>
                </a:effectLst>
              </a:rPr>
              <a:t>labour</a:t>
            </a:r>
            <a:r>
              <a:rPr lang="en-US" dirty="0" smtClean="0">
                <a:effectLst>
                  <a:outerShdw blurRad="38100" dist="38100" dir="2700000" algn="tl">
                    <a:srgbClr val="000000">
                      <a:alpha val="43137"/>
                    </a:srgbClr>
                  </a:outerShdw>
                </a:effectLst>
              </a:rPr>
              <a:t>?</a:t>
            </a:r>
            <a:endParaRPr lang="en-US" dirty="0">
              <a:effectLst>
                <a:outerShdw blurRad="38100" dist="38100" dir="2700000" algn="tl">
                  <a:srgbClr val="000000">
                    <a:alpha val="43137"/>
                  </a:srgbClr>
                </a:outerShdw>
              </a:effectLst>
            </a:endParaRPr>
          </a:p>
          <a:p>
            <a:pPr marL="514350" indent="-514350">
              <a:buFont typeface="+mj-lt"/>
              <a:buAutoNum type="arabicParenR"/>
            </a:pPr>
            <a:r>
              <a:rPr lang="en-US" dirty="0">
                <a:effectLst>
                  <a:outerShdw blurRad="38100" dist="38100" dir="2700000" algn="tl">
                    <a:srgbClr val="000000">
                      <a:alpha val="43137"/>
                    </a:srgbClr>
                  </a:outerShdw>
                </a:effectLst>
              </a:rPr>
              <a:t>If there is induction of </a:t>
            </a:r>
            <a:r>
              <a:rPr lang="en-US" dirty="0" err="1">
                <a:effectLst>
                  <a:outerShdw blurRad="38100" dist="38100" dir="2700000" algn="tl">
                    <a:srgbClr val="000000">
                      <a:alpha val="43137"/>
                    </a:srgbClr>
                  </a:outerShdw>
                </a:effectLst>
              </a:rPr>
              <a:t>labour</a:t>
            </a:r>
            <a:r>
              <a:rPr lang="en-US" dirty="0">
                <a:effectLst>
                  <a:outerShdw blurRad="38100" dist="38100" dir="2700000" algn="tl">
                    <a:srgbClr val="000000">
                      <a:alpha val="43137"/>
                    </a:srgbClr>
                  </a:outerShdw>
                </a:effectLst>
              </a:rPr>
              <a:t>?</a:t>
            </a:r>
          </a:p>
          <a:p>
            <a:pPr marL="0" indent="0">
              <a:buNone/>
            </a:pPr>
            <a:endParaRPr lang="en-US" dirty="0" smtClean="0"/>
          </a:p>
        </p:txBody>
      </p:sp>
      <p:sp>
        <p:nvSpPr>
          <p:cNvPr id="5" name="Rectangle 4"/>
          <p:cNvSpPr/>
          <p:nvPr/>
        </p:nvSpPr>
        <p:spPr>
          <a:xfrm>
            <a:off x="6096000" y="1502688"/>
            <a:ext cx="6096000" cy="5324535"/>
          </a:xfrm>
          <a:prstGeom prst="rect">
            <a:avLst/>
          </a:prstGeom>
        </p:spPr>
        <p:txBody>
          <a:bodyPr>
            <a:spAutoFit/>
          </a:bodyPr>
          <a:lstStyle/>
          <a:p>
            <a:pPr marL="514350" indent="-514350">
              <a:buFont typeface="+mj-lt"/>
              <a:buAutoNum type="arabicParenR"/>
            </a:pPr>
            <a:endParaRPr lang="en-US" sz="2000" dirty="0">
              <a:effectLst>
                <a:outerShdw blurRad="38100" dist="38100" dir="2700000" algn="tl">
                  <a:srgbClr val="000000">
                    <a:alpha val="43137"/>
                  </a:srgbClr>
                </a:outerShdw>
              </a:effectLst>
            </a:endParaRPr>
          </a:p>
          <a:p>
            <a:pPr marL="514350" indent="-514350">
              <a:buFont typeface="+mj-lt"/>
              <a:buAutoNum type="arabicParenR"/>
            </a:pPr>
            <a:r>
              <a:rPr lang="en-US" sz="2000" dirty="0" err="1">
                <a:effectLst>
                  <a:outerShdw blurRad="38100" dist="38100" dir="2700000" algn="tl">
                    <a:srgbClr val="000000">
                      <a:alpha val="43137"/>
                    </a:srgbClr>
                  </a:outerShdw>
                </a:effectLst>
              </a:rPr>
              <a:t>Hx</a:t>
            </a:r>
            <a:r>
              <a:rPr lang="en-US" sz="2000" dirty="0">
                <a:effectLst>
                  <a:outerShdw blurRad="38100" dist="38100" dir="2700000" algn="tl">
                    <a:srgbClr val="000000">
                      <a:alpha val="43137"/>
                    </a:srgbClr>
                  </a:outerShdw>
                </a:effectLst>
              </a:rPr>
              <a:t> of HTN </a:t>
            </a:r>
            <a:r>
              <a:rPr lang="en-US" sz="2000" dirty="0" smtClean="0">
                <a:effectLst>
                  <a:outerShdw blurRad="38100" dist="38100" dir="2700000" algn="tl">
                    <a:srgbClr val="000000">
                      <a:alpha val="43137"/>
                    </a:srgbClr>
                  </a:outerShdw>
                </a:effectLst>
              </a:rPr>
              <a:t>?</a:t>
            </a:r>
          </a:p>
          <a:p>
            <a:pPr marL="514350" indent="-514350">
              <a:buFont typeface="+mj-lt"/>
              <a:buAutoNum type="arabicParenR"/>
            </a:pPr>
            <a:endParaRPr lang="en-US" sz="2000" dirty="0">
              <a:effectLst>
                <a:outerShdw blurRad="38100" dist="38100" dir="2700000" algn="tl">
                  <a:srgbClr val="000000">
                    <a:alpha val="43137"/>
                  </a:srgbClr>
                </a:outerShdw>
              </a:effectLst>
            </a:endParaRPr>
          </a:p>
          <a:p>
            <a:pPr marL="514350" indent="-514350">
              <a:buFont typeface="+mj-lt"/>
              <a:buAutoNum type="arabicParenR"/>
            </a:pPr>
            <a:r>
              <a:rPr lang="en-US" sz="2000" dirty="0">
                <a:effectLst>
                  <a:outerShdw blurRad="38100" dist="38100" dir="2700000" algn="tl">
                    <a:srgbClr val="000000">
                      <a:alpha val="43137"/>
                    </a:srgbClr>
                  </a:outerShdw>
                </a:effectLst>
              </a:rPr>
              <a:t>Pre-</a:t>
            </a:r>
            <a:r>
              <a:rPr lang="en-US" sz="2000" dirty="0" err="1">
                <a:effectLst>
                  <a:outerShdw blurRad="38100" dist="38100" dir="2700000" algn="tl">
                    <a:srgbClr val="000000">
                      <a:alpha val="43137"/>
                    </a:srgbClr>
                  </a:outerShdw>
                </a:effectLst>
              </a:rPr>
              <a:t>eclampsia</a:t>
            </a:r>
            <a:r>
              <a:rPr lang="en-US" sz="2000" dirty="0">
                <a:effectLst>
                  <a:outerShdw blurRad="38100" dist="38100" dir="2700000" algn="tl">
                    <a:srgbClr val="000000">
                      <a:alpha val="43137"/>
                    </a:srgbClr>
                  </a:outerShdw>
                </a:effectLst>
              </a:rPr>
              <a:t> (during this </a:t>
            </a:r>
            <a:r>
              <a:rPr lang="en-US" sz="2000" dirty="0" err="1">
                <a:effectLst>
                  <a:outerShdw blurRad="38100" dist="38100" dir="2700000" algn="tl">
                    <a:srgbClr val="000000">
                      <a:alpha val="43137"/>
                    </a:srgbClr>
                  </a:outerShdw>
                </a:effectLst>
              </a:rPr>
              <a:t>preg</a:t>
            </a:r>
            <a:r>
              <a:rPr lang="en-US" sz="2000" dirty="0" smtClean="0">
                <a:effectLst>
                  <a:outerShdw blurRad="38100" dist="38100" dir="2700000" algn="tl">
                    <a:srgbClr val="000000">
                      <a:alpha val="43137"/>
                    </a:srgbClr>
                  </a:outerShdw>
                </a:effectLst>
              </a:rPr>
              <a:t>.)?</a:t>
            </a:r>
          </a:p>
          <a:p>
            <a:pPr marL="514350" indent="-514350">
              <a:buFont typeface="+mj-lt"/>
              <a:buAutoNum type="arabicParenR"/>
            </a:pPr>
            <a:endParaRPr lang="en-US" sz="2000" dirty="0">
              <a:effectLst>
                <a:outerShdw blurRad="38100" dist="38100" dir="2700000" algn="tl">
                  <a:srgbClr val="000000">
                    <a:alpha val="43137"/>
                  </a:srgbClr>
                </a:outerShdw>
              </a:effectLst>
            </a:endParaRPr>
          </a:p>
          <a:p>
            <a:pPr marL="514350" indent="-514350">
              <a:buFont typeface="+mj-lt"/>
              <a:buAutoNum type="arabicParenR"/>
            </a:pPr>
            <a:r>
              <a:rPr lang="en-US" sz="2000" dirty="0">
                <a:effectLst>
                  <a:outerShdw blurRad="38100" dist="38100" dir="2700000" algn="tl">
                    <a:srgbClr val="000000">
                      <a:alpha val="43137"/>
                    </a:srgbClr>
                  </a:outerShdw>
                </a:effectLst>
              </a:rPr>
              <a:t>Trauma</a:t>
            </a:r>
            <a:r>
              <a:rPr lang="en-US" sz="2000" dirty="0" smtClean="0">
                <a:effectLst>
                  <a:outerShdw blurRad="38100" dist="38100" dir="2700000" algn="tl">
                    <a:srgbClr val="000000">
                      <a:alpha val="43137"/>
                    </a:srgbClr>
                  </a:outerShdw>
                </a:effectLst>
              </a:rPr>
              <a:t>?</a:t>
            </a:r>
          </a:p>
          <a:p>
            <a:pPr marL="514350" indent="-514350">
              <a:buFont typeface="+mj-lt"/>
              <a:buAutoNum type="arabicParenR"/>
            </a:pPr>
            <a:endParaRPr lang="en-US" sz="2000" dirty="0">
              <a:effectLst>
                <a:outerShdw blurRad="38100" dist="38100" dir="2700000" algn="tl">
                  <a:srgbClr val="000000">
                    <a:alpha val="43137"/>
                  </a:srgbClr>
                </a:outerShdw>
              </a:effectLst>
            </a:endParaRPr>
          </a:p>
          <a:p>
            <a:pPr marL="514350" indent="-514350">
              <a:buFont typeface="+mj-lt"/>
              <a:buAutoNum type="arabicParenR"/>
            </a:pPr>
            <a:r>
              <a:rPr lang="en-US" sz="2000" dirty="0" err="1">
                <a:effectLst>
                  <a:outerShdw blurRad="38100" dist="38100" dir="2700000" algn="tl">
                    <a:srgbClr val="000000">
                      <a:alpha val="43137"/>
                    </a:srgbClr>
                  </a:outerShdw>
                </a:effectLst>
              </a:rPr>
              <a:t>Hx</a:t>
            </a:r>
            <a:r>
              <a:rPr lang="en-US" sz="2000" dirty="0">
                <a:effectLst>
                  <a:outerShdw blurRad="38100" dist="38100" dir="2700000" algn="tl">
                    <a:srgbClr val="000000">
                      <a:alpha val="43137"/>
                    </a:srgbClr>
                  </a:outerShdw>
                </a:effectLst>
              </a:rPr>
              <a:t> of infection (</a:t>
            </a:r>
            <a:r>
              <a:rPr lang="en-US" sz="2000" dirty="0" err="1">
                <a:effectLst>
                  <a:outerShdw blurRad="38100" dist="38100" dir="2700000" algn="tl">
                    <a:srgbClr val="000000">
                      <a:alpha val="43137"/>
                    </a:srgbClr>
                  </a:outerShdw>
                </a:effectLst>
              </a:rPr>
              <a:t>chorioaminionitis</a:t>
            </a:r>
            <a:r>
              <a:rPr lang="en-US" sz="2000" dirty="0" smtClean="0">
                <a:effectLst>
                  <a:outerShdw blurRad="38100" dist="38100" dir="2700000" algn="tl">
                    <a:srgbClr val="000000">
                      <a:alpha val="43137"/>
                    </a:srgbClr>
                  </a:outerShdw>
                </a:effectLst>
              </a:rPr>
              <a:t>)?</a:t>
            </a:r>
          </a:p>
          <a:p>
            <a:pPr marL="514350" indent="-514350">
              <a:buFont typeface="+mj-lt"/>
              <a:buAutoNum type="arabicParenR"/>
            </a:pPr>
            <a:endParaRPr lang="en-US" sz="2000" dirty="0">
              <a:effectLst>
                <a:outerShdw blurRad="38100" dist="38100" dir="2700000" algn="tl">
                  <a:srgbClr val="000000">
                    <a:alpha val="43137"/>
                  </a:srgbClr>
                </a:outerShdw>
              </a:effectLst>
            </a:endParaRPr>
          </a:p>
          <a:p>
            <a:pPr marL="514350" indent="-514350">
              <a:buFont typeface="+mj-lt"/>
              <a:buAutoNum type="arabicParenR"/>
            </a:pPr>
            <a:r>
              <a:rPr lang="en-US" sz="2000" dirty="0">
                <a:effectLst>
                  <a:outerShdw blurRad="38100" dist="38100" dir="2700000" algn="tl">
                    <a:srgbClr val="000000">
                      <a:alpha val="43137"/>
                    </a:srgbClr>
                  </a:outerShdw>
                </a:effectLst>
              </a:rPr>
              <a:t>If placenta delivered totally? (retained products of conception</a:t>
            </a:r>
            <a:r>
              <a:rPr lang="en-US" sz="2000" dirty="0" smtClean="0">
                <a:effectLst>
                  <a:outerShdw blurRad="38100" dist="38100" dir="2700000" algn="tl">
                    <a:srgbClr val="000000">
                      <a:alpha val="43137"/>
                    </a:srgbClr>
                  </a:outerShdw>
                </a:effectLst>
              </a:rPr>
              <a:t>)</a:t>
            </a:r>
          </a:p>
          <a:p>
            <a:pPr marL="514350" indent="-514350">
              <a:buFont typeface="+mj-lt"/>
              <a:buAutoNum type="arabicParenR"/>
            </a:pPr>
            <a:endParaRPr lang="en-US" sz="2000" dirty="0">
              <a:effectLst>
                <a:outerShdw blurRad="38100" dist="38100" dir="2700000" algn="tl">
                  <a:srgbClr val="000000">
                    <a:alpha val="43137"/>
                  </a:srgbClr>
                </a:outerShdw>
              </a:effectLst>
            </a:endParaRPr>
          </a:p>
          <a:p>
            <a:pPr marL="514350" indent="-514350">
              <a:buFont typeface="+mj-lt"/>
              <a:buAutoNum type="arabicParenR"/>
            </a:pPr>
            <a:r>
              <a:rPr lang="en-US" sz="2000" dirty="0" err="1" smtClean="0">
                <a:effectLst>
                  <a:outerShdw blurRad="38100" dist="38100" dir="2700000" algn="tl">
                    <a:srgbClr val="000000">
                      <a:alpha val="43137"/>
                    </a:srgbClr>
                  </a:outerShdw>
                </a:effectLst>
              </a:rPr>
              <a:t>Fibriod</a:t>
            </a:r>
            <a:r>
              <a:rPr lang="en-US" sz="2000" dirty="0" smtClean="0">
                <a:effectLst>
                  <a:outerShdw blurRad="38100" dist="38100" dir="2700000" algn="tl">
                    <a:srgbClr val="000000">
                      <a:alpha val="43137"/>
                    </a:srgbClr>
                  </a:outerShdw>
                </a:effectLst>
              </a:rPr>
              <a:t>? (never cause antepartum hemorrhage)</a:t>
            </a:r>
          </a:p>
          <a:p>
            <a:pPr marL="514350" indent="-514350">
              <a:buFont typeface="+mj-lt"/>
              <a:buAutoNum type="arabicParenR"/>
            </a:pPr>
            <a:endParaRPr lang="en-US" sz="2000" dirty="0">
              <a:effectLst>
                <a:outerShdw blurRad="38100" dist="38100" dir="2700000" algn="tl">
                  <a:srgbClr val="000000">
                    <a:alpha val="43137"/>
                  </a:srgbClr>
                </a:outerShdw>
              </a:effectLst>
            </a:endParaRPr>
          </a:p>
          <a:p>
            <a:pPr marL="514350" indent="-514350">
              <a:buFont typeface="+mj-lt"/>
              <a:buAutoNum type="arabicParenR"/>
            </a:pPr>
            <a:r>
              <a:rPr lang="en-US" sz="2000" dirty="0">
                <a:effectLst>
                  <a:outerShdw blurRad="38100" dist="38100" dir="2700000" algn="tl">
                    <a:srgbClr val="000000">
                      <a:alpha val="43137"/>
                    </a:srgbClr>
                  </a:outerShdw>
                </a:effectLst>
              </a:rPr>
              <a:t>Use of MgSO4 ?</a:t>
            </a:r>
          </a:p>
          <a:p>
            <a:pPr marL="514350" indent="-514350">
              <a:buFont typeface="+mj-lt"/>
              <a:buAutoNum type="arabicParenR"/>
            </a:pPr>
            <a:endParaRPr lang="en-US" sz="2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78409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anim calcmode="lin" valueType="num">
                                      <p:cBhvr>
                                        <p:cTn id="3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1000"/>
                                        <p:tgtEl>
                                          <p:spTgt spid="3">
                                            <p:txEl>
                                              <p:pRg st="6" end="6"/>
                                            </p:txEl>
                                          </p:spTgt>
                                        </p:tgtEl>
                                      </p:cBhvr>
                                    </p:animEffect>
                                    <p:anim calcmode="lin" valueType="num">
                                      <p:cBhvr>
                                        <p:cTn id="3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1000"/>
                                        <p:tgtEl>
                                          <p:spTgt spid="3">
                                            <p:txEl>
                                              <p:pRg st="7" end="7"/>
                                            </p:txEl>
                                          </p:spTgt>
                                        </p:tgtEl>
                                      </p:cBhvr>
                                    </p:animEffect>
                                    <p:anim calcmode="lin" valueType="num">
                                      <p:cBhvr>
                                        <p:cTn id="4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1000"/>
                                        <p:tgtEl>
                                          <p:spTgt spid="3">
                                            <p:txEl>
                                              <p:pRg st="8" end="8"/>
                                            </p:txEl>
                                          </p:spTgt>
                                        </p:tgtEl>
                                      </p:cBhvr>
                                    </p:animEffect>
                                    <p:anim calcmode="lin" valueType="num">
                                      <p:cBhvr>
                                        <p:cTn id="48"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5">
                                            <p:txEl>
                                              <p:pRg st="1" end="1"/>
                                            </p:txEl>
                                          </p:spTgt>
                                        </p:tgtEl>
                                        <p:attrNameLst>
                                          <p:attrName>style.visibility</p:attrName>
                                        </p:attrNameLst>
                                      </p:cBhvr>
                                      <p:to>
                                        <p:strVal val="visible"/>
                                      </p:to>
                                    </p:set>
                                    <p:animEffect transition="in" filter="fade">
                                      <p:cBhvr>
                                        <p:cTn id="54" dur="1000"/>
                                        <p:tgtEl>
                                          <p:spTgt spid="5">
                                            <p:txEl>
                                              <p:pRg st="1" end="1"/>
                                            </p:txEl>
                                          </p:spTgt>
                                        </p:tgtEl>
                                      </p:cBhvr>
                                    </p:animEffect>
                                    <p:anim calcmode="lin" valueType="num">
                                      <p:cBhvr>
                                        <p:cTn id="5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56" dur="1000" fill="hold"/>
                                        <p:tgtEl>
                                          <p:spTgt spid="5">
                                            <p:txEl>
                                              <p:pRg st="1" end="1"/>
                                            </p:txEl>
                                          </p:spTgt>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5">
                                            <p:txEl>
                                              <p:pRg st="3" end="3"/>
                                            </p:txEl>
                                          </p:spTgt>
                                        </p:tgtEl>
                                        <p:attrNameLst>
                                          <p:attrName>style.visibility</p:attrName>
                                        </p:attrNameLst>
                                      </p:cBhvr>
                                      <p:to>
                                        <p:strVal val="visible"/>
                                      </p:to>
                                    </p:set>
                                    <p:animEffect transition="in" filter="fade">
                                      <p:cBhvr>
                                        <p:cTn id="59" dur="1000"/>
                                        <p:tgtEl>
                                          <p:spTgt spid="5">
                                            <p:txEl>
                                              <p:pRg st="3" end="3"/>
                                            </p:txEl>
                                          </p:spTgt>
                                        </p:tgtEl>
                                      </p:cBhvr>
                                    </p:animEffect>
                                    <p:anim calcmode="lin" valueType="num">
                                      <p:cBhvr>
                                        <p:cTn id="60"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61" dur="1000" fill="hold"/>
                                        <p:tgtEl>
                                          <p:spTgt spid="5">
                                            <p:txEl>
                                              <p:pRg st="3" end="3"/>
                                            </p:txEl>
                                          </p:spTgt>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5">
                                            <p:txEl>
                                              <p:pRg st="5" end="5"/>
                                            </p:txEl>
                                          </p:spTgt>
                                        </p:tgtEl>
                                        <p:attrNameLst>
                                          <p:attrName>style.visibility</p:attrName>
                                        </p:attrNameLst>
                                      </p:cBhvr>
                                      <p:to>
                                        <p:strVal val="visible"/>
                                      </p:to>
                                    </p:set>
                                    <p:animEffect transition="in" filter="fade">
                                      <p:cBhvr>
                                        <p:cTn id="64" dur="1000"/>
                                        <p:tgtEl>
                                          <p:spTgt spid="5">
                                            <p:txEl>
                                              <p:pRg st="5" end="5"/>
                                            </p:txEl>
                                          </p:spTgt>
                                        </p:tgtEl>
                                      </p:cBhvr>
                                    </p:animEffect>
                                    <p:anim calcmode="lin" valueType="num">
                                      <p:cBhvr>
                                        <p:cTn id="65"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66" dur="1000" fill="hold"/>
                                        <p:tgtEl>
                                          <p:spTgt spid="5">
                                            <p:txEl>
                                              <p:pRg st="5" end="5"/>
                                            </p:txEl>
                                          </p:spTgt>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5">
                                            <p:txEl>
                                              <p:pRg st="7" end="7"/>
                                            </p:txEl>
                                          </p:spTgt>
                                        </p:tgtEl>
                                        <p:attrNameLst>
                                          <p:attrName>style.visibility</p:attrName>
                                        </p:attrNameLst>
                                      </p:cBhvr>
                                      <p:to>
                                        <p:strVal val="visible"/>
                                      </p:to>
                                    </p:set>
                                    <p:animEffect transition="in" filter="fade">
                                      <p:cBhvr>
                                        <p:cTn id="69" dur="1000"/>
                                        <p:tgtEl>
                                          <p:spTgt spid="5">
                                            <p:txEl>
                                              <p:pRg st="7" end="7"/>
                                            </p:txEl>
                                          </p:spTgt>
                                        </p:tgtEl>
                                      </p:cBhvr>
                                    </p:animEffect>
                                    <p:anim calcmode="lin" valueType="num">
                                      <p:cBhvr>
                                        <p:cTn id="70"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71" dur="1000" fill="hold"/>
                                        <p:tgtEl>
                                          <p:spTgt spid="5">
                                            <p:txEl>
                                              <p:pRg st="7" end="7"/>
                                            </p:txEl>
                                          </p:spTgt>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5">
                                            <p:txEl>
                                              <p:pRg st="9" end="9"/>
                                            </p:txEl>
                                          </p:spTgt>
                                        </p:tgtEl>
                                        <p:attrNameLst>
                                          <p:attrName>style.visibility</p:attrName>
                                        </p:attrNameLst>
                                      </p:cBhvr>
                                      <p:to>
                                        <p:strVal val="visible"/>
                                      </p:to>
                                    </p:set>
                                    <p:animEffect transition="in" filter="fade">
                                      <p:cBhvr>
                                        <p:cTn id="74" dur="1000"/>
                                        <p:tgtEl>
                                          <p:spTgt spid="5">
                                            <p:txEl>
                                              <p:pRg st="9" end="9"/>
                                            </p:txEl>
                                          </p:spTgt>
                                        </p:tgtEl>
                                      </p:cBhvr>
                                    </p:animEffect>
                                    <p:anim calcmode="lin" valueType="num">
                                      <p:cBhvr>
                                        <p:cTn id="75" dur="100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76" dur="1000" fill="hold"/>
                                        <p:tgtEl>
                                          <p:spTgt spid="5">
                                            <p:txEl>
                                              <p:pRg st="9" end="9"/>
                                            </p:txEl>
                                          </p:spTgt>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5">
                                            <p:txEl>
                                              <p:pRg st="11" end="11"/>
                                            </p:txEl>
                                          </p:spTgt>
                                        </p:tgtEl>
                                        <p:attrNameLst>
                                          <p:attrName>style.visibility</p:attrName>
                                        </p:attrNameLst>
                                      </p:cBhvr>
                                      <p:to>
                                        <p:strVal val="visible"/>
                                      </p:to>
                                    </p:set>
                                    <p:animEffect transition="in" filter="fade">
                                      <p:cBhvr>
                                        <p:cTn id="79" dur="1000"/>
                                        <p:tgtEl>
                                          <p:spTgt spid="5">
                                            <p:txEl>
                                              <p:pRg st="11" end="11"/>
                                            </p:txEl>
                                          </p:spTgt>
                                        </p:tgtEl>
                                      </p:cBhvr>
                                    </p:animEffect>
                                    <p:anim calcmode="lin" valueType="num">
                                      <p:cBhvr>
                                        <p:cTn id="80" dur="1000" fill="hold"/>
                                        <p:tgtEl>
                                          <p:spTgt spid="5">
                                            <p:txEl>
                                              <p:pRg st="11" end="11"/>
                                            </p:txEl>
                                          </p:spTgt>
                                        </p:tgtEl>
                                        <p:attrNameLst>
                                          <p:attrName>ppt_x</p:attrName>
                                        </p:attrNameLst>
                                      </p:cBhvr>
                                      <p:tavLst>
                                        <p:tav tm="0">
                                          <p:val>
                                            <p:strVal val="#ppt_x"/>
                                          </p:val>
                                        </p:tav>
                                        <p:tav tm="100000">
                                          <p:val>
                                            <p:strVal val="#ppt_x"/>
                                          </p:val>
                                        </p:tav>
                                      </p:tavLst>
                                    </p:anim>
                                    <p:anim calcmode="lin" valueType="num">
                                      <p:cBhvr>
                                        <p:cTn id="81" dur="1000" fill="hold"/>
                                        <p:tgtEl>
                                          <p:spTgt spid="5">
                                            <p:txEl>
                                              <p:pRg st="11" end="11"/>
                                            </p:txEl>
                                          </p:spTgt>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5">
                                            <p:txEl>
                                              <p:pRg st="13" end="13"/>
                                            </p:txEl>
                                          </p:spTgt>
                                        </p:tgtEl>
                                        <p:attrNameLst>
                                          <p:attrName>style.visibility</p:attrName>
                                        </p:attrNameLst>
                                      </p:cBhvr>
                                      <p:to>
                                        <p:strVal val="visible"/>
                                      </p:to>
                                    </p:set>
                                    <p:animEffect transition="in" filter="fade">
                                      <p:cBhvr>
                                        <p:cTn id="84" dur="1000"/>
                                        <p:tgtEl>
                                          <p:spTgt spid="5">
                                            <p:txEl>
                                              <p:pRg st="13" end="13"/>
                                            </p:txEl>
                                          </p:spTgt>
                                        </p:tgtEl>
                                      </p:cBhvr>
                                    </p:animEffect>
                                    <p:anim calcmode="lin" valueType="num">
                                      <p:cBhvr>
                                        <p:cTn id="85" dur="1000" fill="hold"/>
                                        <p:tgtEl>
                                          <p:spTgt spid="5">
                                            <p:txEl>
                                              <p:pRg st="13" end="13"/>
                                            </p:txEl>
                                          </p:spTgt>
                                        </p:tgtEl>
                                        <p:attrNameLst>
                                          <p:attrName>ppt_x</p:attrName>
                                        </p:attrNameLst>
                                      </p:cBhvr>
                                      <p:tavLst>
                                        <p:tav tm="0">
                                          <p:val>
                                            <p:strVal val="#ppt_x"/>
                                          </p:val>
                                        </p:tav>
                                        <p:tav tm="100000">
                                          <p:val>
                                            <p:strVal val="#ppt_x"/>
                                          </p:val>
                                        </p:tav>
                                      </p:tavLst>
                                    </p:anim>
                                    <p:anim calcmode="lin" valueType="num">
                                      <p:cBhvr>
                                        <p:cTn id="86" dur="1000" fill="hold"/>
                                        <p:tgtEl>
                                          <p:spTgt spid="5">
                                            <p:txEl>
                                              <p:pRg st="13" end="1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smtClean="0"/>
              <a:t>Dr.ahlam</a:t>
            </a:r>
            <a:r>
              <a:rPr lang="en-US" dirty="0" smtClean="0"/>
              <a:t> </a:t>
            </a:r>
            <a:br>
              <a:rPr lang="en-US" dirty="0" smtClean="0"/>
            </a:br>
            <a:r>
              <a:rPr lang="en-US" dirty="0" smtClean="0"/>
              <a:t>al-</a:t>
            </a:r>
            <a:r>
              <a:rPr lang="en-US" dirty="0" err="1" smtClean="0"/>
              <a:t>kharabsheh</a:t>
            </a:r>
            <a:r>
              <a:rPr lang="en-US" dirty="0" smtClean="0"/>
              <a:t> </a:t>
            </a:r>
            <a:br>
              <a:rPr lang="en-US" dirty="0" smtClean="0"/>
            </a:br>
            <a:r>
              <a:rPr lang="en-US" dirty="0" smtClean="0"/>
              <a:t>online discussion </a:t>
            </a:r>
            <a:endParaRPr lang="en-US" dirty="0"/>
          </a:p>
        </p:txBody>
      </p:sp>
      <p:sp>
        <p:nvSpPr>
          <p:cNvPr id="3" name="Subtitle 2"/>
          <p:cNvSpPr>
            <a:spLocks noGrp="1"/>
          </p:cNvSpPr>
          <p:nvPr>
            <p:ph type="subTitle" idx="1"/>
          </p:nvPr>
        </p:nvSpPr>
        <p:spPr/>
        <p:txBody>
          <a:bodyPr/>
          <a:lstStyle/>
          <a:p>
            <a:r>
              <a:rPr lang="en-US" sz="3600" dirty="0" smtClean="0"/>
              <a:t>Early pregnancy bleeding </a:t>
            </a:r>
          </a:p>
          <a:p>
            <a:r>
              <a:rPr lang="en-US" dirty="0" err="1" smtClean="0"/>
              <a:t>Sreen</a:t>
            </a:r>
            <a:r>
              <a:rPr lang="en-US" dirty="0" smtClean="0"/>
              <a:t> </a:t>
            </a:r>
            <a:r>
              <a:rPr lang="en-US" dirty="0" err="1" smtClean="0"/>
              <a:t>saleh</a:t>
            </a:r>
            <a:r>
              <a:rPr lang="en-US" dirty="0" smtClean="0"/>
              <a:t> </a:t>
            </a:r>
            <a:endParaRPr lang="en-US" dirty="0"/>
          </a:p>
        </p:txBody>
      </p:sp>
    </p:spTree>
    <p:extLst>
      <p:ext uri="{BB962C8B-B14F-4D97-AF65-F5344CB8AC3E}">
        <p14:creationId xmlns:p14="http://schemas.microsoft.com/office/powerpoint/2010/main" val="272574208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en-US" dirty="0" smtClean="0">
                <a:solidFill>
                  <a:schemeClr val="tx2">
                    <a:lumMod val="75000"/>
                  </a:schemeClr>
                </a:solidFill>
              </a:rPr>
              <a:t>What are the most important points in the examination to focus on ?</a:t>
            </a:r>
            <a:endParaRPr lang="en-US" dirty="0">
              <a:solidFill>
                <a:schemeClr val="tx2">
                  <a:lumMod val="75000"/>
                </a:schemeClr>
              </a:solidFill>
            </a:endParaRPr>
          </a:p>
        </p:txBody>
      </p:sp>
      <p:sp>
        <p:nvSpPr>
          <p:cNvPr id="3" name="Content Placeholder 2"/>
          <p:cNvSpPr>
            <a:spLocks noGrp="1"/>
          </p:cNvSpPr>
          <p:nvPr>
            <p:ph idx="1"/>
          </p:nvPr>
        </p:nvSpPr>
        <p:spPr>
          <a:xfrm>
            <a:off x="206477" y="1591034"/>
            <a:ext cx="11353800" cy="5808372"/>
          </a:xfrm>
        </p:spPr>
        <p:txBody>
          <a:bodyPr>
            <a:normAutofit/>
          </a:bodyPr>
          <a:lstStyle/>
          <a:p>
            <a:pPr marL="514350" indent="-514350">
              <a:buFont typeface="+mj-lt"/>
              <a:buAutoNum type="arabicParenR"/>
            </a:pPr>
            <a:r>
              <a:rPr lang="en-US" dirty="0" smtClean="0"/>
              <a:t>General :</a:t>
            </a:r>
            <a:r>
              <a:rPr lang="en-US" dirty="0"/>
              <a:t> </a:t>
            </a:r>
            <a:r>
              <a:rPr lang="en-US" dirty="0" smtClean="0"/>
              <a:t>(</a:t>
            </a:r>
            <a:r>
              <a:rPr lang="en-US" sz="2000" dirty="0" smtClean="0"/>
              <a:t>pale , sweaty , conscious , … </a:t>
            </a:r>
            <a:r>
              <a:rPr lang="en-US" dirty="0" smtClean="0"/>
              <a:t>)?</a:t>
            </a:r>
          </a:p>
          <a:p>
            <a:pPr marL="514350" indent="-514350">
              <a:buFont typeface="+mj-lt"/>
              <a:buAutoNum type="arabicParenR"/>
            </a:pPr>
            <a:r>
              <a:rPr lang="en-US" dirty="0" smtClean="0"/>
              <a:t>Vital signs : (HR, BP, Temp.)?</a:t>
            </a:r>
          </a:p>
          <a:p>
            <a:pPr marL="514350" indent="-514350">
              <a:buFont typeface="+mj-lt"/>
              <a:buAutoNum type="arabicParenR"/>
            </a:pPr>
            <a:r>
              <a:rPr lang="en-US" dirty="0" smtClean="0"/>
              <a:t>Abdominal : </a:t>
            </a:r>
            <a:br>
              <a:rPr lang="en-US" dirty="0" smtClean="0"/>
            </a:br>
            <a:r>
              <a:rPr lang="en-US" sz="2200" dirty="0" smtClean="0"/>
              <a:t>*1</a:t>
            </a:r>
            <a:r>
              <a:rPr lang="en-US" sz="2200" baseline="30000" dirty="0" smtClean="0"/>
              <a:t>st</a:t>
            </a:r>
            <a:r>
              <a:rPr lang="en-US" sz="2200" dirty="0" smtClean="0"/>
              <a:t> thing to be examined </a:t>
            </a:r>
            <a:r>
              <a:rPr lang="en-US" sz="2200" dirty="0" smtClean="0">
                <a:sym typeface="Wingdings" panose="05000000000000000000" pitchFamily="2" charset="2"/>
              </a:rPr>
              <a:t> contracted / lax uterus ? </a:t>
            </a:r>
            <a:br>
              <a:rPr lang="en-US" sz="2200" dirty="0" smtClean="0">
                <a:sym typeface="Wingdings" panose="05000000000000000000" pitchFamily="2" charset="2"/>
              </a:rPr>
            </a:br>
            <a:r>
              <a:rPr lang="en-US" sz="2200" dirty="0" smtClean="0"/>
              <a:t>*fundal height :- above umbilicus ( </a:t>
            </a:r>
            <a:r>
              <a:rPr lang="en-US" sz="2200" dirty="0" err="1" smtClean="0"/>
              <a:t>overdistended</a:t>
            </a:r>
            <a:r>
              <a:rPr lang="en-US" sz="2200" dirty="0" smtClean="0"/>
              <a:t> uterus. Causes: multiple gestation, </a:t>
            </a:r>
            <a:r>
              <a:rPr lang="en-US" sz="2200" dirty="0" err="1" smtClean="0"/>
              <a:t>polyhydrominos</a:t>
            </a:r>
            <a:r>
              <a:rPr lang="en-US" sz="2200" dirty="0" smtClean="0"/>
              <a:t>, full bladder(MCC)).</a:t>
            </a:r>
            <a:br>
              <a:rPr lang="en-US" sz="2200" dirty="0" smtClean="0"/>
            </a:br>
            <a:r>
              <a:rPr lang="en-US" sz="2200" dirty="0" smtClean="0"/>
              <a:t>*shape of the uterus , contour of the </a:t>
            </a:r>
            <a:r>
              <a:rPr lang="en-US" sz="2200" dirty="0" err="1" smtClean="0"/>
              <a:t>abd</a:t>
            </a:r>
            <a:r>
              <a:rPr lang="en-US" sz="2200" dirty="0" smtClean="0"/>
              <a:t>. ?</a:t>
            </a:r>
            <a:r>
              <a:rPr lang="en-US" dirty="0" smtClean="0"/>
              <a:t>  </a:t>
            </a:r>
          </a:p>
          <a:p>
            <a:pPr marL="514350" indent="-514350">
              <a:buFont typeface="+mj-lt"/>
              <a:buAutoNum type="arabicParenR"/>
            </a:pPr>
            <a:r>
              <a:rPr lang="en-US" dirty="0" smtClean="0"/>
              <a:t>Pelvic: </a:t>
            </a:r>
            <a:br>
              <a:rPr lang="en-US" dirty="0" smtClean="0"/>
            </a:br>
            <a:r>
              <a:rPr lang="en-US" sz="2000" dirty="0" smtClean="0"/>
              <a:t>*perineum (episiotomy)?</a:t>
            </a:r>
            <a:br>
              <a:rPr lang="en-US" sz="2000" dirty="0" smtClean="0"/>
            </a:br>
            <a:r>
              <a:rPr lang="en-US" sz="2000" dirty="0" smtClean="0"/>
              <a:t>*vaginal on cervical tear?</a:t>
            </a:r>
            <a:br>
              <a:rPr lang="en-US" sz="2000" dirty="0" smtClean="0"/>
            </a:br>
            <a:r>
              <a:rPr lang="en-US" sz="2000" dirty="0" smtClean="0"/>
              <a:t>*retained placenta, rupture uterus? (manually by putting fingers) , clots also ? </a:t>
            </a:r>
            <a:endParaRPr lang="en-US" sz="2000" dirty="0"/>
          </a:p>
          <a:p>
            <a:pPr marL="514350" indent="-514350">
              <a:buFont typeface="+mj-lt"/>
              <a:buAutoNum type="arabicParenR"/>
            </a:pPr>
            <a:endParaRPr lang="en-US" dirty="0" smtClean="0"/>
          </a:p>
          <a:p>
            <a:pPr marL="0" indent="0">
              <a:buNone/>
            </a:pPr>
            <a:endParaRPr lang="en-US" sz="1800" dirty="0" smtClean="0"/>
          </a:p>
          <a:p>
            <a:pPr marL="0" indent="0">
              <a:buNone/>
            </a:pPr>
            <a:endParaRPr lang="en-US" dirty="0" smtClean="0"/>
          </a:p>
        </p:txBody>
      </p:sp>
    </p:spTree>
    <p:extLst>
      <p:ext uri="{BB962C8B-B14F-4D97-AF65-F5344CB8AC3E}">
        <p14:creationId xmlns:p14="http://schemas.microsoft.com/office/powerpoint/2010/main" val="1145821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6532" y="-58863"/>
            <a:ext cx="10515600" cy="1325563"/>
          </a:xfrm>
        </p:spPr>
        <p:txBody>
          <a:bodyPr/>
          <a:lstStyle/>
          <a:p>
            <a:pPr algn="ctr"/>
            <a:r>
              <a:rPr lang="en-US" dirty="0" smtClean="0">
                <a:solidFill>
                  <a:schemeClr val="tx2">
                    <a:lumMod val="75000"/>
                  </a:schemeClr>
                </a:solidFill>
              </a:rPr>
              <a:t>What is your management ?</a:t>
            </a:r>
            <a:endParaRPr lang="en-US" dirty="0">
              <a:solidFill>
                <a:schemeClr val="tx2">
                  <a:lumMod val="75000"/>
                </a:schemeClr>
              </a:solidFill>
            </a:endParaRPr>
          </a:p>
        </p:txBody>
      </p:sp>
      <p:sp>
        <p:nvSpPr>
          <p:cNvPr id="3" name="Content Placeholder 2"/>
          <p:cNvSpPr>
            <a:spLocks noGrp="1"/>
          </p:cNvSpPr>
          <p:nvPr>
            <p:ph idx="1"/>
          </p:nvPr>
        </p:nvSpPr>
        <p:spPr>
          <a:xfrm>
            <a:off x="560438" y="1266700"/>
            <a:ext cx="11353800" cy="5352715"/>
          </a:xfrm>
        </p:spPr>
        <p:txBody>
          <a:bodyPr>
            <a:normAutofit/>
          </a:bodyPr>
          <a:lstStyle/>
          <a:p>
            <a:pPr marL="0" indent="0">
              <a:buNone/>
            </a:pPr>
            <a:r>
              <a:rPr lang="en-US" dirty="0" smtClean="0"/>
              <a:t>Depends on cause of PPH: (</a:t>
            </a:r>
            <a:r>
              <a:rPr lang="en-US" dirty="0" err="1" smtClean="0"/>
              <a:t>atony</a:t>
            </a:r>
            <a:r>
              <a:rPr lang="en-US" sz="1800" dirty="0" smtClean="0"/>
              <a:t>(80%), </a:t>
            </a:r>
            <a:r>
              <a:rPr lang="en-US" dirty="0" smtClean="0"/>
              <a:t>traumatic, uterine rupture, …)</a:t>
            </a:r>
          </a:p>
          <a:p>
            <a:pPr marL="0" indent="0">
              <a:buNone/>
            </a:pPr>
            <a:r>
              <a:rPr lang="en-US" dirty="0" smtClean="0"/>
              <a:t>*In all causes we have to resuscitate the pt.  </a:t>
            </a:r>
          </a:p>
          <a:p>
            <a:pPr marL="514350" indent="-514350">
              <a:buFont typeface="+mj-lt"/>
              <a:buAutoNum type="arabicParenR"/>
            </a:pPr>
            <a:r>
              <a:rPr lang="en-US" dirty="0" smtClean="0"/>
              <a:t>Atonic PPH : </a:t>
            </a:r>
            <a:r>
              <a:rPr lang="en-US" dirty="0"/>
              <a:t/>
            </a:r>
            <a:br>
              <a:rPr lang="en-US" dirty="0"/>
            </a:br>
            <a:r>
              <a:rPr lang="en-US" sz="2000" dirty="0" smtClean="0"/>
              <a:t>*</a:t>
            </a:r>
            <a:r>
              <a:rPr lang="en-US" sz="2000" dirty="0" err="1" smtClean="0"/>
              <a:t>bimaniual</a:t>
            </a:r>
            <a:r>
              <a:rPr lang="en-US" sz="2000" dirty="0" smtClean="0"/>
              <a:t> massage .</a:t>
            </a:r>
            <a:br>
              <a:rPr lang="en-US" sz="2000" dirty="0" smtClean="0"/>
            </a:br>
            <a:r>
              <a:rPr lang="en-US" sz="2000" dirty="0" smtClean="0"/>
              <a:t>*oxytocin/</a:t>
            </a:r>
            <a:r>
              <a:rPr lang="en-US" sz="2000" dirty="0" err="1" smtClean="0"/>
              <a:t>Ergometrin</a:t>
            </a:r>
            <a:r>
              <a:rPr lang="en-US" sz="2000" dirty="0" smtClean="0"/>
              <a:t>/prostaglandin.</a:t>
            </a:r>
            <a:br>
              <a:rPr lang="en-US" sz="2000" dirty="0" smtClean="0"/>
            </a:br>
            <a:r>
              <a:rPr lang="en-US" sz="2000" dirty="0" smtClean="0"/>
              <a:t>*if not respond </a:t>
            </a:r>
            <a:r>
              <a:rPr lang="en-US" sz="2000" dirty="0" smtClean="0">
                <a:sym typeface="Wingdings" panose="05000000000000000000" pitchFamily="2" charset="2"/>
              </a:rPr>
              <a:t> uterine packing (</a:t>
            </a:r>
            <a:r>
              <a:rPr lang="en-US" sz="2000" dirty="0" err="1" smtClean="0">
                <a:sym typeface="Wingdings" panose="05000000000000000000" pitchFamily="2" charset="2"/>
              </a:rPr>
              <a:t>Bakry</a:t>
            </a:r>
            <a:r>
              <a:rPr lang="en-US" sz="2000" dirty="0" smtClean="0">
                <a:sym typeface="Wingdings" panose="05000000000000000000" pitchFamily="2" charset="2"/>
              </a:rPr>
              <a:t> balloon)</a:t>
            </a:r>
            <a:r>
              <a:rPr lang="en-US" sz="2000" dirty="0">
                <a:sym typeface="Wingdings" panose="05000000000000000000" pitchFamily="2" charset="2"/>
              </a:rPr>
              <a:t/>
            </a:r>
            <a:br>
              <a:rPr lang="en-US" sz="2000" dirty="0">
                <a:sym typeface="Wingdings" panose="05000000000000000000" pitchFamily="2" charset="2"/>
              </a:rPr>
            </a:br>
            <a:r>
              <a:rPr lang="en-US" sz="2000" dirty="0" smtClean="0">
                <a:sym typeface="Wingdings" panose="05000000000000000000" pitchFamily="2" charset="2"/>
              </a:rPr>
              <a:t>*if not respond  surgery </a:t>
            </a:r>
            <a:endParaRPr lang="en-US" dirty="0" smtClean="0">
              <a:sym typeface="Wingdings" panose="05000000000000000000" pitchFamily="2" charset="2"/>
            </a:endParaRPr>
          </a:p>
          <a:p>
            <a:pPr marL="514350" indent="-514350">
              <a:buFont typeface="+mj-lt"/>
              <a:buAutoNum type="arabicParenR"/>
            </a:pPr>
            <a:r>
              <a:rPr lang="en-US" dirty="0" smtClean="0">
                <a:sym typeface="Wingdings" panose="05000000000000000000" pitchFamily="2" charset="2"/>
              </a:rPr>
              <a:t>Traumatic PPH : contracted uterus</a:t>
            </a:r>
            <a:br>
              <a:rPr lang="en-US" dirty="0" smtClean="0">
                <a:sym typeface="Wingdings" panose="05000000000000000000" pitchFamily="2" charset="2"/>
              </a:rPr>
            </a:br>
            <a:r>
              <a:rPr lang="en-US" sz="2000" dirty="0" smtClean="0">
                <a:sym typeface="Wingdings" panose="05000000000000000000" pitchFamily="2" charset="2"/>
              </a:rPr>
              <a:t>a. pressure (to stop bleeding).</a:t>
            </a:r>
            <a:br>
              <a:rPr lang="en-US" sz="2000" dirty="0" smtClean="0">
                <a:sym typeface="Wingdings" panose="05000000000000000000" pitchFamily="2" charset="2"/>
              </a:rPr>
            </a:br>
            <a:r>
              <a:rPr lang="en-US" sz="2000" dirty="0" smtClean="0">
                <a:sym typeface="Wingdings" panose="05000000000000000000" pitchFamily="2" charset="2"/>
              </a:rPr>
              <a:t>b. examination under anesthesia (EUA) : ( to explore </a:t>
            </a:r>
            <a:r>
              <a:rPr lang="en-US" sz="2000" dirty="0" err="1" smtClean="0">
                <a:sym typeface="Wingdings" panose="05000000000000000000" pitchFamily="2" charset="2"/>
              </a:rPr>
              <a:t>genetal</a:t>
            </a:r>
            <a:r>
              <a:rPr lang="en-US" sz="2000" dirty="0" smtClean="0">
                <a:sym typeface="Wingdings" panose="05000000000000000000" pitchFamily="2" charset="2"/>
              </a:rPr>
              <a:t> tract).</a:t>
            </a:r>
            <a:br>
              <a:rPr lang="en-US" sz="2000" dirty="0" smtClean="0">
                <a:sym typeface="Wingdings" panose="05000000000000000000" pitchFamily="2" charset="2"/>
              </a:rPr>
            </a:br>
            <a:r>
              <a:rPr lang="en-US" sz="2000" dirty="0" smtClean="0">
                <a:sym typeface="Wingdings" panose="05000000000000000000" pitchFamily="2" charset="2"/>
              </a:rPr>
              <a:t>c. </a:t>
            </a:r>
            <a:r>
              <a:rPr lang="en-US" sz="2000" dirty="0" err="1" smtClean="0">
                <a:sym typeface="Wingdings" panose="05000000000000000000" pitchFamily="2" charset="2"/>
              </a:rPr>
              <a:t>Tx</a:t>
            </a:r>
            <a:r>
              <a:rPr lang="en-US" sz="2000" dirty="0" smtClean="0">
                <a:sym typeface="Wingdings" panose="05000000000000000000" pitchFamily="2" charset="2"/>
              </a:rPr>
              <a:t> the cause.</a:t>
            </a:r>
          </a:p>
          <a:p>
            <a:pPr marL="514350" indent="-514350">
              <a:buFont typeface="+mj-lt"/>
              <a:buAutoNum type="arabicParenR"/>
            </a:pPr>
            <a:endParaRPr lang="en-US" sz="2000" dirty="0" smtClean="0">
              <a:sym typeface="Wingdings" panose="05000000000000000000" pitchFamily="2" charset="2"/>
            </a:endParaRPr>
          </a:p>
          <a:p>
            <a:pPr marL="514350" indent="-514350">
              <a:buFont typeface="+mj-lt"/>
              <a:buAutoNum type="arabicParenR"/>
            </a:pPr>
            <a:endParaRPr lang="en-US" dirty="0" smtClean="0">
              <a:sym typeface="Wingdings" panose="05000000000000000000" pitchFamily="2" charset="2"/>
            </a:endParaRPr>
          </a:p>
        </p:txBody>
      </p:sp>
    </p:spTree>
    <p:extLst>
      <p:ext uri="{BB962C8B-B14F-4D97-AF65-F5344CB8AC3E}">
        <p14:creationId xmlns:p14="http://schemas.microsoft.com/office/powerpoint/2010/main" val="508898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12192000" cy="6858001"/>
          </a:xfrm>
        </p:spPr>
        <p:txBody>
          <a:bodyPr/>
          <a:lstStyle/>
          <a:p>
            <a:pPr marL="0" indent="0">
              <a:buNone/>
            </a:pPr>
            <a:r>
              <a:rPr lang="en-US" dirty="0" smtClean="0"/>
              <a:t>3)Uterine rupture : </a:t>
            </a:r>
            <a:endParaRPr lang="en-US" dirty="0"/>
          </a:p>
          <a:p>
            <a:r>
              <a:rPr lang="en-US" dirty="0" err="1" smtClean="0"/>
              <a:t>lapratomy</a:t>
            </a:r>
            <a:r>
              <a:rPr lang="en-US" dirty="0" smtClean="0"/>
              <a:t> immediately ( to identify the state of uterus )</a:t>
            </a:r>
          </a:p>
          <a:p>
            <a:pPr marL="0" indent="0">
              <a:buNone/>
            </a:pPr>
            <a:endParaRPr lang="en-US" dirty="0"/>
          </a:p>
          <a:p>
            <a:pPr marL="0" indent="0">
              <a:buNone/>
            </a:pPr>
            <a:endParaRPr lang="en-US" dirty="0" smtClean="0"/>
          </a:p>
          <a:p>
            <a:pPr marL="0" indent="0">
              <a:buNone/>
            </a:pPr>
            <a:r>
              <a:rPr lang="en-US" dirty="0" smtClean="0"/>
              <a:t> </a:t>
            </a:r>
          </a:p>
          <a:p>
            <a:r>
              <a:rPr lang="en-US" dirty="0" smtClean="0"/>
              <a:t>After repair :</a:t>
            </a:r>
            <a:br>
              <a:rPr lang="en-US" dirty="0" smtClean="0"/>
            </a:br>
            <a:r>
              <a:rPr lang="en-US" dirty="0" smtClean="0"/>
              <a:t>1. must increase intervals between pregnancies.</a:t>
            </a:r>
            <a:br>
              <a:rPr lang="en-US" dirty="0" smtClean="0"/>
            </a:br>
            <a:r>
              <a:rPr lang="en-US" dirty="0" smtClean="0"/>
              <a:t>2. C/S for all pregnancies after repair.</a:t>
            </a:r>
            <a:br>
              <a:rPr lang="en-US" dirty="0" smtClean="0"/>
            </a:br>
            <a:r>
              <a:rPr lang="en-US" dirty="0" smtClean="0"/>
              <a:t>3. must deliver earlier ( shouldn't exceed 34 w.) . </a:t>
            </a:r>
            <a:br>
              <a:rPr lang="en-US" dirty="0" smtClean="0"/>
            </a:br>
            <a:r>
              <a:rPr lang="en-US" dirty="0" smtClean="0"/>
              <a:t>4. advise her to not get pregnant ( </a:t>
            </a:r>
            <a:r>
              <a:rPr lang="en-US" dirty="0" err="1" smtClean="0"/>
              <a:t>bcz</a:t>
            </a:r>
            <a:r>
              <a:rPr lang="en-US" dirty="0" smtClean="0"/>
              <a:t> risk for uterine rupture in next time)</a:t>
            </a:r>
            <a:br>
              <a:rPr lang="en-US" dirty="0" smtClean="0"/>
            </a:br>
            <a:r>
              <a:rPr lang="en-US" dirty="0" smtClean="0"/>
              <a:t>       </a:t>
            </a:r>
            <a:r>
              <a:rPr lang="en-US" sz="2000" dirty="0" smtClean="0"/>
              <a:t>the most effective method is </a:t>
            </a:r>
            <a:r>
              <a:rPr lang="en-US" sz="2000" b="1" dirty="0" err="1" smtClean="0"/>
              <a:t>implanon</a:t>
            </a:r>
            <a:r>
              <a:rPr lang="en-US" sz="2000" dirty="0" smtClean="0"/>
              <a:t> (more effective than sterilization and tubal ligation)</a:t>
            </a:r>
          </a:p>
          <a:p>
            <a:pPr marL="0" indent="0">
              <a:buNone/>
            </a:pPr>
            <a:r>
              <a:rPr lang="en-US" dirty="0" smtClean="0"/>
              <a:t>   </a:t>
            </a:r>
          </a:p>
        </p:txBody>
      </p:sp>
      <p:cxnSp>
        <p:nvCxnSpPr>
          <p:cNvPr id="5" name="Straight Connector 4"/>
          <p:cNvCxnSpPr/>
          <p:nvPr/>
        </p:nvCxnSpPr>
        <p:spPr>
          <a:xfrm flipV="1">
            <a:off x="4003183" y="891929"/>
            <a:ext cx="4185634" cy="12879"/>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7" name="Straight Connector 6"/>
          <p:cNvCxnSpPr/>
          <p:nvPr/>
        </p:nvCxnSpPr>
        <p:spPr>
          <a:xfrm>
            <a:off x="6233375" y="785612"/>
            <a:ext cx="0" cy="244698"/>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0" name="Straight Connector 9"/>
          <p:cNvCxnSpPr/>
          <p:nvPr/>
        </p:nvCxnSpPr>
        <p:spPr>
          <a:xfrm flipH="1">
            <a:off x="1352282" y="1030310"/>
            <a:ext cx="4881093"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2" name="Straight Arrow Connector 11"/>
          <p:cNvCxnSpPr/>
          <p:nvPr/>
        </p:nvCxnSpPr>
        <p:spPr>
          <a:xfrm>
            <a:off x="1352282" y="1030310"/>
            <a:ext cx="0" cy="270457"/>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14" name="Straight Connector 13"/>
          <p:cNvCxnSpPr/>
          <p:nvPr/>
        </p:nvCxnSpPr>
        <p:spPr>
          <a:xfrm>
            <a:off x="6233375" y="1030310"/>
            <a:ext cx="2704563"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6" name="Straight Arrow Connector 15"/>
          <p:cNvCxnSpPr/>
          <p:nvPr/>
        </p:nvCxnSpPr>
        <p:spPr>
          <a:xfrm>
            <a:off x="8918622" y="1030309"/>
            <a:ext cx="12878" cy="270457"/>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18" name="TextBox 17"/>
          <p:cNvSpPr txBox="1"/>
          <p:nvPr/>
        </p:nvSpPr>
        <p:spPr>
          <a:xfrm>
            <a:off x="363026" y="1300766"/>
            <a:ext cx="2514063"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dirty="0" smtClean="0">
                <a:solidFill>
                  <a:prstClr val="black"/>
                </a:solidFill>
              </a:rPr>
              <a:t>Can be treated :</a:t>
            </a:r>
          </a:p>
          <a:p>
            <a:r>
              <a:rPr lang="en-US" dirty="0">
                <a:solidFill>
                  <a:prstClr val="black"/>
                </a:solidFill>
              </a:rPr>
              <a:t> </a:t>
            </a:r>
            <a:r>
              <a:rPr lang="en-US" dirty="0" smtClean="0">
                <a:solidFill>
                  <a:prstClr val="black"/>
                </a:solidFill>
              </a:rPr>
              <a:t>  - repair of the uterus . </a:t>
            </a:r>
            <a:endParaRPr lang="en-US" dirty="0">
              <a:solidFill>
                <a:prstClr val="black"/>
              </a:solidFill>
            </a:endParaRPr>
          </a:p>
        </p:txBody>
      </p:sp>
      <p:sp>
        <p:nvSpPr>
          <p:cNvPr id="19" name="TextBox 18"/>
          <p:cNvSpPr txBox="1"/>
          <p:nvPr/>
        </p:nvSpPr>
        <p:spPr>
          <a:xfrm>
            <a:off x="6915957" y="1305829"/>
            <a:ext cx="4005330" cy="92333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dirty="0" smtClean="0">
                <a:solidFill>
                  <a:prstClr val="black"/>
                </a:solidFill>
              </a:rPr>
              <a:t>Cant be treated: </a:t>
            </a:r>
          </a:p>
          <a:p>
            <a:r>
              <a:rPr lang="en-US" dirty="0">
                <a:solidFill>
                  <a:prstClr val="black"/>
                </a:solidFill>
              </a:rPr>
              <a:t> </a:t>
            </a:r>
            <a:r>
              <a:rPr lang="en-US" dirty="0" smtClean="0">
                <a:solidFill>
                  <a:prstClr val="black"/>
                </a:solidFill>
              </a:rPr>
              <a:t> - uterine artery ligation. </a:t>
            </a:r>
          </a:p>
          <a:p>
            <a:r>
              <a:rPr lang="en-US" dirty="0">
                <a:solidFill>
                  <a:prstClr val="black"/>
                </a:solidFill>
              </a:rPr>
              <a:t> </a:t>
            </a:r>
            <a:r>
              <a:rPr lang="en-US" dirty="0" smtClean="0">
                <a:solidFill>
                  <a:prstClr val="black"/>
                </a:solidFill>
              </a:rPr>
              <a:t> - hysterectomy. </a:t>
            </a:r>
            <a:endParaRPr lang="en-US" dirty="0">
              <a:solidFill>
                <a:prstClr val="black"/>
              </a:solidFill>
            </a:endParaRPr>
          </a:p>
        </p:txBody>
      </p:sp>
      <p:sp>
        <p:nvSpPr>
          <p:cNvPr id="21" name="TextBox 20"/>
          <p:cNvSpPr txBox="1"/>
          <p:nvPr/>
        </p:nvSpPr>
        <p:spPr>
          <a:xfrm>
            <a:off x="363026" y="5380672"/>
            <a:ext cx="6156101" cy="107721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600" dirty="0" smtClean="0">
                <a:solidFill>
                  <a:prstClr val="black"/>
                </a:solidFill>
              </a:rPr>
              <a:t>Common side effects of </a:t>
            </a:r>
            <a:r>
              <a:rPr lang="en-US" sz="1600" dirty="0" err="1" smtClean="0">
                <a:solidFill>
                  <a:prstClr val="black"/>
                </a:solidFill>
              </a:rPr>
              <a:t>implanon</a:t>
            </a:r>
            <a:r>
              <a:rPr lang="en-US" sz="1600" dirty="0" smtClean="0">
                <a:solidFill>
                  <a:prstClr val="black"/>
                </a:solidFill>
              </a:rPr>
              <a:t>: </a:t>
            </a:r>
          </a:p>
          <a:p>
            <a:pPr marL="342900" indent="-342900">
              <a:buFontTx/>
              <a:buAutoNum type="arabicPeriod"/>
            </a:pPr>
            <a:r>
              <a:rPr lang="en-US" sz="1600" dirty="0" smtClean="0">
                <a:solidFill>
                  <a:prstClr val="black"/>
                </a:solidFill>
              </a:rPr>
              <a:t>Vaginal candidiasis.</a:t>
            </a:r>
          </a:p>
          <a:p>
            <a:pPr marL="342900" indent="-342900">
              <a:buFontTx/>
              <a:buAutoNum type="arabicPeriod"/>
            </a:pPr>
            <a:r>
              <a:rPr lang="en-US" sz="1600" dirty="0" smtClean="0">
                <a:solidFill>
                  <a:prstClr val="black"/>
                </a:solidFill>
              </a:rPr>
              <a:t>Heavy bleeding (menorrhagia).</a:t>
            </a:r>
          </a:p>
          <a:p>
            <a:pPr marL="342900" indent="-342900">
              <a:buFontTx/>
              <a:buAutoNum type="arabicPeriod"/>
            </a:pPr>
            <a:r>
              <a:rPr lang="en-US" sz="1600" dirty="0" smtClean="0">
                <a:solidFill>
                  <a:prstClr val="black"/>
                </a:solidFill>
              </a:rPr>
              <a:t>Amenorrhea and retained infertility ( takes very long time) .</a:t>
            </a:r>
            <a:endParaRPr lang="en-US" sz="1600" dirty="0">
              <a:solidFill>
                <a:prstClr val="black"/>
              </a:solidFill>
            </a:endParaRPr>
          </a:p>
        </p:txBody>
      </p:sp>
    </p:spTree>
    <p:extLst>
      <p:ext uri="{BB962C8B-B14F-4D97-AF65-F5344CB8AC3E}">
        <p14:creationId xmlns:p14="http://schemas.microsoft.com/office/powerpoint/2010/main" val="136186604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25235"/>
            <a:ext cx="10515600" cy="837127"/>
          </a:xfrm>
        </p:spPr>
        <p:txBody>
          <a:bodyPr>
            <a:noAutofit/>
          </a:bodyPr>
          <a:lstStyle/>
          <a:p>
            <a:pPr algn="ctr"/>
            <a:r>
              <a:rPr lang="en-US" sz="4000" dirty="0" smtClean="0">
                <a:solidFill>
                  <a:schemeClr val="tx2">
                    <a:lumMod val="75000"/>
                  </a:schemeClr>
                </a:solidFill>
              </a:rPr>
              <a:t>What are the Complications of PPH ?</a:t>
            </a:r>
            <a:endParaRPr lang="en-US" sz="4000" dirty="0">
              <a:solidFill>
                <a:schemeClr val="tx2">
                  <a:lumMod val="75000"/>
                </a:schemeClr>
              </a:solidFill>
            </a:endParaRPr>
          </a:p>
        </p:txBody>
      </p:sp>
      <p:sp>
        <p:nvSpPr>
          <p:cNvPr id="3" name="Content Placeholder 2"/>
          <p:cNvSpPr>
            <a:spLocks noGrp="1"/>
          </p:cNvSpPr>
          <p:nvPr>
            <p:ph idx="1"/>
          </p:nvPr>
        </p:nvSpPr>
        <p:spPr>
          <a:xfrm>
            <a:off x="368710" y="1162362"/>
            <a:ext cx="12192000" cy="6152837"/>
          </a:xfrm>
        </p:spPr>
        <p:txBody>
          <a:bodyPr/>
          <a:lstStyle/>
          <a:p>
            <a:pPr marL="514350" indent="-514350">
              <a:buFont typeface="+mj-lt"/>
              <a:buAutoNum type="arabicParenR"/>
            </a:pPr>
            <a:r>
              <a:rPr lang="en-US" dirty="0" smtClean="0"/>
              <a:t>Sheehan’s syndrome :</a:t>
            </a:r>
            <a:br>
              <a:rPr lang="en-US" dirty="0" smtClean="0"/>
            </a:br>
            <a:r>
              <a:rPr lang="en-US" dirty="0" smtClean="0"/>
              <a:t>-failure of lactation is the 1</a:t>
            </a:r>
            <a:r>
              <a:rPr lang="en-US" baseline="30000" dirty="0" smtClean="0"/>
              <a:t>st</a:t>
            </a:r>
            <a:r>
              <a:rPr lang="en-US" dirty="0" smtClean="0"/>
              <a:t> symptom .</a:t>
            </a:r>
            <a:br>
              <a:rPr lang="en-US" dirty="0" smtClean="0"/>
            </a:br>
            <a:r>
              <a:rPr lang="en-US" dirty="0" smtClean="0"/>
              <a:t>-she will never get pregnant (she will never ovulate) .</a:t>
            </a:r>
          </a:p>
          <a:p>
            <a:pPr marL="514350" indent="-514350">
              <a:buFont typeface="+mj-lt"/>
              <a:buAutoNum type="arabicParenR"/>
            </a:pPr>
            <a:r>
              <a:rPr lang="en-US" dirty="0" smtClean="0"/>
              <a:t>AKI : </a:t>
            </a:r>
            <a:br>
              <a:rPr lang="en-US" dirty="0" smtClean="0"/>
            </a:br>
            <a:r>
              <a:rPr lang="en-US" dirty="0" smtClean="0"/>
              <a:t>- &lt;0.5ml/Kg/hr.  Or  &lt;30ml/</a:t>
            </a:r>
            <a:r>
              <a:rPr lang="en-US" dirty="0" err="1" smtClean="0"/>
              <a:t>hr</a:t>
            </a:r>
            <a:r>
              <a:rPr lang="en-US" dirty="0" smtClean="0"/>
              <a:t> for 2 consecutive hrs. </a:t>
            </a:r>
          </a:p>
          <a:p>
            <a:pPr marL="514350" indent="-514350">
              <a:buFont typeface="+mj-lt"/>
              <a:buAutoNum type="arabicParenR"/>
            </a:pPr>
            <a:r>
              <a:rPr lang="en-US" dirty="0" smtClean="0"/>
              <a:t>DIC :</a:t>
            </a:r>
            <a:r>
              <a:rPr lang="en-US" dirty="0"/>
              <a:t> </a:t>
            </a:r>
            <a:r>
              <a:rPr lang="en-US" dirty="0" smtClean="0"/>
              <a:t>main cause of death .</a:t>
            </a:r>
          </a:p>
          <a:p>
            <a:pPr marL="514350" indent="-514350">
              <a:buFont typeface="+mj-lt"/>
              <a:buAutoNum type="arabicParenR"/>
            </a:pPr>
            <a:endParaRPr lang="en-US" dirty="0"/>
          </a:p>
          <a:p>
            <a:pPr marL="0" indent="0">
              <a:buNone/>
            </a:pPr>
            <a:endParaRPr lang="en-US" dirty="0" smtClean="0"/>
          </a:p>
        </p:txBody>
      </p:sp>
      <p:sp>
        <p:nvSpPr>
          <p:cNvPr id="4" name="TextBox 3"/>
          <p:cNvSpPr txBox="1"/>
          <p:nvPr/>
        </p:nvSpPr>
        <p:spPr>
          <a:xfrm>
            <a:off x="519308" y="3966277"/>
            <a:ext cx="7769285" cy="230832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solidFill>
                  <a:prstClr val="black"/>
                </a:solidFill>
              </a:rPr>
              <a:t>Notes :</a:t>
            </a:r>
          </a:p>
          <a:p>
            <a:r>
              <a:rPr lang="en-US" dirty="0" smtClean="0">
                <a:solidFill>
                  <a:prstClr val="black"/>
                </a:solidFill>
              </a:rPr>
              <a:t>*** amniotic fluid embolism </a:t>
            </a:r>
            <a:r>
              <a:rPr lang="en-US" dirty="0" smtClean="0">
                <a:solidFill>
                  <a:prstClr val="black"/>
                </a:solidFill>
                <a:sym typeface="Wingdings" panose="05000000000000000000" pitchFamily="2" charset="2"/>
              </a:rPr>
              <a:t> develops ARDS and DIC (30% may survive).</a:t>
            </a:r>
          </a:p>
          <a:p>
            <a:r>
              <a:rPr lang="en-US" dirty="0" smtClean="0">
                <a:solidFill>
                  <a:prstClr val="black"/>
                </a:solidFill>
                <a:sym typeface="Wingdings" panose="05000000000000000000" pitchFamily="2" charset="2"/>
              </a:rPr>
              <a:t>*** If pt. is breastfeeding  start contraception after 42 days of delivery . </a:t>
            </a:r>
          </a:p>
          <a:p>
            <a:r>
              <a:rPr lang="en-US" dirty="0" smtClean="0">
                <a:solidFill>
                  <a:prstClr val="black"/>
                </a:solidFill>
                <a:sym typeface="Wingdings" panose="05000000000000000000" pitchFamily="2" charset="2"/>
              </a:rPr>
              <a:t>*** if pt. isn’t breastfeeding  start contraception after 21 days of delivery . </a:t>
            </a:r>
          </a:p>
          <a:p>
            <a:r>
              <a:rPr lang="en-US" dirty="0" smtClean="0">
                <a:solidFill>
                  <a:prstClr val="black"/>
                </a:solidFill>
                <a:sym typeface="Wingdings" panose="05000000000000000000" pitchFamily="2" charset="2"/>
              </a:rPr>
              <a:t>*** use progesterone only methods ( mini-pills, </a:t>
            </a:r>
            <a:r>
              <a:rPr lang="en-US" dirty="0" err="1" smtClean="0">
                <a:solidFill>
                  <a:prstClr val="black"/>
                </a:solidFill>
                <a:sym typeface="Wingdings" panose="05000000000000000000" pitchFamily="2" charset="2"/>
              </a:rPr>
              <a:t>mirena</a:t>
            </a:r>
            <a:r>
              <a:rPr lang="en-US" dirty="0" smtClean="0">
                <a:solidFill>
                  <a:prstClr val="black"/>
                </a:solidFill>
                <a:sym typeface="Wingdings" panose="05000000000000000000" pitchFamily="2" charset="2"/>
              </a:rPr>
              <a:t>, </a:t>
            </a:r>
            <a:r>
              <a:rPr lang="en-US" dirty="0" err="1" smtClean="0">
                <a:solidFill>
                  <a:prstClr val="black"/>
                </a:solidFill>
                <a:sym typeface="Wingdings" panose="05000000000000000000" pitchFamily="2" charset="2"/>
              </a:rPr>
              <a:t>implanon</a:t>
            </a:r>
            <a:r>
              <a:rPr lang="en-US" dirty="0" smtClean="0">
                <a:solidFill>
                  <a:prstClr val="black"/>
                </a:solidFill>
                <a:sym typeface="Wingdings" panose="05000000000000000000" pitchFamily="2" charset="2"/>
              </a:rPr>
              <a:t>) .</a:t>
            </a:r>
            <a:endParaRPr lang="en-US" dirty="0">
              <a:solidFill>
                <a:prstClr val="black"/>
              </a:solidFill>
            </a:endParaRPr>
          </a:p>
        </p:txBody>
      </p:sp>
    </p:spTree>
    <p:extLst>
      <p:ext uri="{BB962C8B-B14F-4D97-AF65-F5344CB8AC3E}">
        <p14:creationId xmlns:p14="http://schemas.microsoft.com/office/powerpoint/2010/main" val="99369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smtClean="0"/>
              <a:t>Dr.omar</a:t>
            </a:r>
            <a:r>
              <a:rPr lang="en-US" dirty="0" smtClean="0"/>
              <a:t> al-</a:t>
            </a:r>
            <a:r>
              <a:rPr lang="en-US" dirty="0" err="1" smtClean="0"/>
              <a:t>dabbas</a:t>
            </a:r>
            <a:r>
              <a:rPr lang="en-US" dirty="0" smtClean="0"/>
              <a:t> online discussion </a:t>
            </a:r>
            <a:endParaRPr lang="en-US" dirty="0"/>
          </a:p>
        </p:txBody>
      </p:sp>
      <p:sp>
        <p:nvSpPr>
          <p:cNvPr id="3" name="Subtitle 2"/>
          <p:cNvSpPr>
            <a:spLocks noGrp="1"/>
          </p:cNvSpPr>
          <p:nvPr>
            <p:ph type="subTitle" idx="1"/>
          </p:nvPr>
        </p:nvSpPr>
        <p:spPr/>
        <p:txBody>
          <a:bodyPr/>
          <a:lstStyle/>
          <a:p>
            <a:r>
              <a:rPr lang="en-US" dirty="0" smtClean="0"/>
              <a:t>PROM &amp; preterm labor </a:t>
            </a:r>
          </a:p>
          <a:p>
            <a:r>
              <a:rPr lang="en-US" dirty="0" smtClean="0"/>
              <a:t>Done by: </a:t>
            </a:r>
            <a:r>
              <a:rPr lang="en-US" dirty="0" err="1" smtClean="0"/>
              <a:t>sreen</a:t>
            </a:r>
            <a:r>
              <a:rPr lang="en-US" dirty="0" smtClean="0"/>
              <a:t> </a:t>
            </a:r>
            <a:r>
              <a:rPr lang="en-US" dirty="0" err="1" smtClean="0"/>
              <a:t>saleh</a:t>
            </a:r>
            <a:r>
              <a:rPr lang="en-US" dirty="0" smtClean="0"/>
              <a:t> </a:t>
            </a:r>
            <a:endParaRPr lang="en-US" dirty="0"/>
          </a:p>
        </p:txBody>
      </p:sp>
    </p:spTree>
    <p:extLst>
      <p:ext uri="{BB962C8B-B14F-4D97-AF65-F5344CB8AC3E}">
        <p14:creationId xmlns:p14="http://schemas.microsoft.com/office/powerpoint/2010/main" val="103623261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1 </a:t>
            </a:r>
            <a:endParaRPr lang="en-US" dirty="0"/>
          </a:p>
        </p:txBody>
      </p:sp>
      <p:sp>
        <p:nvSpPr>
          <p:cNvPr id="3" name="Content Placeholder 2"/>
          <p:cNvSpPr>
            <a:spLocks noGrp="1"/>
          </p:cNvSpPr>
          <p:nvPr>
            <p:ph idx="1"/>
          </p:nvPr>
        </p:nvSpPr>
        <p:spPr>
          <a:xfrm>
            <a:off x="6090675" y="1935921"/>
            <a:ext cx="6236035" cy="3695136"/>
          </a:xfrm>
        </p:spPr>
        <p:txBody>
          <a:bodyPr>
            <a:normAutofit/>
          </a:bodyPr>
          <a:lstStyle/>
          <a:p>
            <a:endParaRPr lang="en-US" dirty="0">
              <a:solidFill>
                <a:schemeClr val="tx2">
                  <a:lumMod val="75000"/>
                </a:schemeClr>
              </a:solidFill>
            </a:endParaRPr>
          </a:p>
          <a:p>
            <a:pPr marL="0" indent="0">
              <a:buNone/>
            </a:pPr>
            <a:r>
              <a:rPr lang="en-US" dirty="0" smtClean="0">
                <a:solidFill>
                  <a:schemeClr val="tx2">
                    <a:lumMod val="75000"/>
                  </a:schemeClr>
                </a:solidFill>
              </a:rPr>
              <a:t>1- what is your diagnosis ?</a:t>
            </a:r>
          </a:p>
          <a:p>
            <a:pPr marL="0" indent="0">
              <a:buNone/>
            </a:pPr>
            <a:r>
              <a:rPr lang="en-US" dirty="0" smtClean="0">
                <a:solidFill>
                  <a:schemeClr val="tx2">
                    <a:lumMod val="75000"/>
                  </a:schemeClr>
                </a:solidFill>
              </a:rPr>
              <a:t>2- what are the relative points in history you should ask ?</a:t>
            </a:r>
          </a:p>
          <a:p>
            <a:pPr marL="0" indent="0">
              <a:buNone/>
            </a:pPr>
            <a:r>
              <a:rPr lang="en-US" dirty="0" smtClean="0">
                <a:solidFill>
                  <a:schemeClr val="tx2">
                    <a:lumMod val="75000"/>
                  </a:schemeClr>
                </a:solidFill>
              </a:rPr>
              <a:t>3-what are the relative points in the examination you should look for ?</a:t>
            </a:r>
          </a:p>
          <a:p>
            <a:pPr marL="0" indent="0">
              <a:buNone/>
            </a:pPr>
            <a:r>
              <a:rPr lang="en-US" dirty="0" smtClean="0">
                <a:solidFill>
                  <a:schemeClr val="tx2">
                    <a:lumMod val="75000"/>
                  </a:schemeClr>
                </a:solidFill>
              </a:rPr>
              <a:t>4-what is your management ?</a:t>
            </a:r>
          </a:p>
          <a:p>
            <a:pPr marL="0" indent="0">
              <a:buNone/>
            </a:pPr>
            <a:endParaRPr lang="en-US" dirty="0" smtClean="0">
              <a:solidFill>
                <a:schemeClr val="tx2">
                  <a:lumMod val="75000"/>
                </a:schemeClr>
              </a:solidFill>
            </a:endParaRPr>
          </a:p>
          <a:p>
            <a:endParaRPr lang="en-US" dirty="0">
              <a:solidFill>
                <a:schemeClr val="tx2">
                  <a:lumMod val="75000"/>
                </a:schemeClr>
              </a:solidFill>
            </a:endParaRPr>
          </a:p>
        </p:txBody>
      </p:sp>
      <p:sp>
        <p:nvSpPr>
          <p:cNvPr id="4" name="Rounded Rectangle 3"/>
          <p:cNvSpPr/>
          <p:nvPr/>
        </p:nvSpPr>
        <p:spPr>
          <a:xfrm>
            <a:off x="1106497" y="2112002"/>
            <a:ext cx="4082473" cy="3519055"/>
          </a:xfrm>
          <a:prstGeom prst="roundRect">
            <a:avLst/>
          </a:prstGeom>
          <a:ln>
            <a:noFill/>
          </a:ln>
          <a:effectLst/>
          <a:scene3d>
            <a:camera prst="obliqueTopRight"/>
            <a:lightRig rig="contrasting" dir="t">
              <a:rot lat="0" lon="0" rev="7800000"/>
            </a:lightRig>
          </a:scene3d>
          <a:sp3d>
            <a:bevelT w="139700" h="139700"/>
          </a:sp3d>
        </p:spPr>
        <p:style>
          <a:lnRef idx="1">
            <a:schemeClr val="accent3"/>
          </a:lnRef>
          <a:fillRef idx="2">
            <a:schemeClr val="accent3"/>
          </a:fillRef>
          <a:effectRef idx="1">
            <a:schemeClr val="accent3"/>
          </a:effectRef>
          <a:fontRef idx="minor">
            <a:schemeClr val="dk1"/>
          </a:fontRef>
        </p:style>
        <p:txBody>
          <a:bodyPr rtlCol="0" anchor="ctr"/>
          <a:lstStyle/>
          <a:p>
            <a:r>
              <a:rPr lang="en-US" smtClean="0">
                <a:solidFill>
                  <a:prstClr val="black"/>
                </a:solidFill>
              </a:rPr>
              <a:t>25 years old patient  , G3P2 presented at GA 33 weeks with abdominal pain </a:t>
            </a:r>
          </a:p>
          <a:p>
            <a:r>
              <a:rPr lang="en-US" smtClean="0">
                <a:solidFill>
                  <a:prstClr val="black"/>
                </a:solidFill>
              </a:rPr>
              <a:t>On examination : regular contractions were felt </a:t>
            </a:r>
          </a:p>
          <a:p>
            <a:r>
              <a:rPr lang="en-US" smtClean="0">
                <a:solidFill>
                  <a:prstClr val="black"/>
                </a:solidFill>
              </a:rPr>
              <a:t>Vaginal examination : 1CM dilated cervix , 2CM long posterior </a:t>
            </a:r>
            <a:endParaRPr lang="en-US" dirty="0" smtClean="0">
              <a:solidFill>
                <a:prstClr val="black"/>
              </a:solidFill>
            </a:endParaRPr>
          </a:p>
        </p:txBody>
      </p:sp>
    </p:spTree>
    <p:extLst>
      <p:ext uri="{BB962C8B-B14F-4D97-AF65-F5344CB8AC3E}">
        <p14:creationId xmlns:p14="http://schemas.microsoft.com/office/powerpoint/2010/main" val="346452013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lumMod val="75000"/>
                  </a:schemeClr>
                </a:solidFill>
              </a:rPr>
              <a:t>Question 1</a:t>
            </a:r>
            <a:r>
              <a:rPr lang="en-US" dirty="0" smtClean="0"/>
              <a:t> </a:t>
            </a:r>
            <a:endParaRPr lang="en-US" dirty="0"/>
          </a:p>
        </p:txBody>
      </p:sp>
      <p:sp>
        <p:nvSpPr>
          <p:cNvPr id="3" name="Content Placeholder 2"/>
          <p:cNvSpPr>
            <a:spLocks noGrp="1"/>
          </p:cNvSpPr>
          <p:nvPr>
            <p:ph idx="1"/>
          </p:nvPr>
        </p:nvSpPr>
        <p:spPr/>
        <p:txBody>
          <a:bodyPr/>
          <a:lstStyle/>
          <a:p>
            <a:r>
              <a:rPr lang="en-US" sz="2800" b="1" u="sng" dirty="0" smtClean="0">
                <a:solidFill>
                  <a:srgbClr val="FF0000"/>
                </a:solidFill>
              </a:rPr>
              <a:t>Threatened preterm labor</a:t>
            </a:r>
            <a:r>
              <a:rPr lang="en-US" dirty="0" smtClean="0">
                <a:solidFill>
                  <a:srgbClr val="FF0000"/>
                </a:solidFill>
              </a:rPr>
              <a:t> </a:t>
            </a:r>
            <a:r>
              <a:rPr lang="en-US" dirty="0" smtClean="0"/>
              <a:t>not preterm labor &gt; it means the patient may precede in any minute to preterm labor but she didn’t start yet </a:t>
            </a:r>
          </a:p>
          <a:p>
            <a:r>
              <a:rPr lang="en-US" dirty="0" smtClean="0"/>
              <a:t>Why ?</a:t>
            </a:r>
          </a:p>
          <a:p>
            <a:pPr marL="0" indent="0">
              <a:buNone/>
            </a:pPr>
            <a:r>
              <a:rPr lang="en-US" dirty="0" smtClean="0"/>
              <a:t>To confirm labor ( regular uterine contractions and cervical changes must be present )</a:t>
            </a:r>
          </a:p>
          <a:p>
            <a:pPr marL="0" indent="0">
              <a:buNone/>
            </a:pPr>
            <a:r>
              <a:rPr lang="en-US" dirty="0" smtClean="0"/>
              <a:t>But here no significant cervical changes </a:t>
            </a:r>
            <a:endParaRPr lang="en-US" dirty="0"/>
          </a:p>
        </p:txBody>
      </p:sp>
    </p:spTree>
    <p:extLst>
      <p:ext uri="{BB962C8B-B14F-4D97-AF65-F5344CB8AC3E}">
        <p14:creationId xmlns:p14="http://schemas.microsoft.com/office/powerpoint/2010/main" val="141824714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lumMod val="75000"/>
                  </a:schemeClr>
                </a:solidFill>
              </a:rPr>
              <a:t>Question 2 </a:t>
            </a:r>
            <a:endParaRPr lang="en-US" dirty="0">
              <a:solidFill>
                <a:schemeClr val="tx2">
                  <a:lumMod val="75000"/>
                </a:schemeClr>
              </a:solidFill>
            </a:endParaRPr>
          </a:p>
        </p:txBody>
      </p:sp>
      <p:sp>
        <p:nvSpPr>
          <p:cNvPr id="3" name="Content Placeholder 2"/>
          <p:cNvSpPr>
            <a:spLocks noGrp="1"/>
          </p:cNvSpPr>
          <p:nvPr>
            <p:ph idx="1"/>
          </p:nvPr>
        </p:nvSpPr>
        <p:spPr/>
        <p:txBody>
          <a:bodyPr>
            <a:noAutofit/>
          </a:bodyPr>
          <a:lstStyle/>
          <a:p>
            <a:pPr algn="ctr"/>
            <a:r>
              <a:rPr lang="en-US" sz="1600" dirty="0" smtClean="0"/>
              <a:t>Rupture of membranes ( </a:t>
            </a:r>
            <a:r>
              <a:rPr lang="en-US" sz="1600" dirty="0" err="1" smtClean="0"/>
              <a:t>colour</a:t>
            </a:r>
            <a:r>
              <a:rPr lang="en-US" sz="1600" dirty="0" smtClean="0"/>
              <a:t> of fluid , smell , amount )</a:t>
            </a:r>
          </a:p>
          <a:p>
            <a:pPr algn="ctr"/>
            <a:r>
              <a:rPr lang="en-US" sz="1600" dirty="0" smtClean="0"/>
              <a:t>History of preterm labor </a:t>
            </a:r>
          </a:p>
          <a:p>
            <a:pPr algn="ctr"/>
            <a:r>
              <a:rPr lang="en-US" sz="1600" dirty="0" smtClean="0"/>
              <a:t>Interpretation of the abdominal pain </a:t>
            </a:r>
          </a:p>
          <a:p>
            <a:pPr algn="ctr"/>
            <a:r>
              <a:rPr lang="en-US" sz="1600" dirty="0" smtClean="0"/>
              <a:t>Regularity of the contractions </a:t>
            </a:r>
          </a:p>
          <a:p>
            <a:pPr algn="ctr"/>
            <a:r>
              <a:rPr lang="en-US" sz="1600" dirty="0" smtClean="0"/>
              <a:t>Urinary symptoms </a:t>
            </a:r>
          </a:p>
          <a:p>
            <a:pPr algn="ctr"/>
            <a:r>
              <a:rPr lang="en-US" sz="1600" dirty="0" err="1" smtClean="0"/>
              <a:t>Previouse</a:t>
            </a:r>
            <a:r>
              <a:rPr lang="en-US" sz="1600" dirty="0" smtClean="0"/>
              <a:t> cervical injury (tear )</a:t>
            </a:r>
          </a:p>
          <a:p>
            <a:pPr algn="ctr"/>
            <a:r>
              <a:rPr lang="en-US" sz="1600" dirty="0" smtClean="0"/>
              <a:t>Fetal movement </a:t>
            </a:r>
          </a:p>
          <a:p>
            <a:pPr algn="ctr"/>
            <a:r>
              <a:rPr lang="en-US" sz="1600" dirty="0" smtClean="0"/>
              <a:t>Cervical cerculage </a:t>
            </a:r>
          </a:p>
          <a:p>
            <a:pPr algn="ctr"/>
            <a:r>
              <a:rPr lang="en-US" sz="1600" dirty="0" smtClean="0"/>
              <a:t>Uterine anomalies (septate uterus could be removed on the opposite of </a:t>
            </a:r>
            <a:r>
              <a:rPr lang="en-US" sz="1600" dirty="0" err="1" smtClean="0"/>
              <a:t>bicornuate</a:t>
            </a:r>
            <a:r>
              <a:rPr lang="en-US" sz="1600" dirty="0" smtClean="0"/>
              <a:t> uterus that cant be fixed )</a:t>
            </a:r>
          </a:p>
          <a:p>
            <a:pPr algn="ctr"/>
            <a:r>
              <a:rPr lang="en-US" sz="1600" dirty="0" smtClean="0"/>
              <a:t>Fibroid </a:t>
            </a:r>
          </a:p>
        </p:txBody>
      </p:sp>
    </p:spTree>
    <p:extLst>
      <p:ext uri="{BB962C8B-B14F-4D97-AF65-F5344CB8AC3E}">
        <p14:creationId xmlns:p14="http://schemas.microsoft.com/office/powerpoint/2010/main" val="277352072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2">
                    <a:lumMod val="75000"/>
                  </a:schemeClr>
                </a:solidFill>
              </a:rPr>
              <a:t>Question 3 </a:t>
            </a:r>
            <a:endParaRPr lang="en-US" dirty="0">
              <a:solidFill>
                <a:schemeClr val="tx2">
                  <a:lumMod val="75000"/>
                </a:schemeClr>
              </a:solidFill>
            </a:endParaRPr>
          </a:p>
        </p:txBody>
      </p:sp>
      <p:sp>
        <p:nvSpPr>
          <p:cNvPr id="3" name="Content Placeholder 2"/>
          <p:cNvSpPr>
            <a:spLocks noGrp="1"/>
          </p:cNvSpPr>
          <p:nvPr>
            <p:ph idx="1"/>
          </p:nvPr>
        </p:nvSpPr>
        <p:spPr/>
        <p:txBody>
          <a:bodyPr>
            <a:noAutofit/>
          </a:bodyPr>
          <a:lstStyle/>
          <a:p>
            <a:pPr algn="ctr"/>
            <a:r>
              <a:rPr lang="en-US" sz="1600" dirty="0" smtClean="0"/>
              <a:t>General examination &amp; vital signs </a:t>
            </a:r>
          </a:p>
          <a:p>
            <a:pPr marL="0" indent="0" algn="ctr">
              <a:buNone/>
            </a:pPr>
            <a:r>
              <a:rPr lang="en-US" sz="1600" dirty="0" smtClean="0"/>
              <a:t>(</a:t>
            </a:r>
            <a:r>
              <a:rPr lang="en-US" sz="1600" dirty="0" err="1" smtClean="0"/>
              <a:t>Temperture</a:t>
            </a:r>
            <a:r>
              <a:rPr lang="en-US" sz="1600" dirty="0" smtClean="0"/>
              <a:t> is not very important because there is no ROM so the risk for </a:t>
            </a:r>
            <a:r>
              <a:rPr lang="en-US" sz="1600" dirty="0" err="1" smtClean="0"/>
              <a:t>chorioamnionitis</a:t>
            </a:r>
            <a:r>
              <a:rPr lang="en-US" sz="1600" dirty="0" smtClean="0"/>
              <a:t> is very minimal )</a:t>
            </a:r>
          </a:p>
          <a:p>
            <a:pPr algn="ctr"/>
            <a:r>
              <a:rPr lang="en-US" sz="1600" dirty="0" smtClean="0"/>
              <a:t>On abdominal examination:</a:t>
            </a:r>
          </a:p>
          <a:p>
            <a:pPr marL="0" indent="0" algn="ctr">
              <a:buNone/>
            </a:pPr>
            <a:r>
              <a:rPr lang="en-US" sz="1600" dirty="0" smtClean="0"/>
              <a:t>-assess contractions </a:t>
            </a:r>
          </a:p>
          <a:p>
            <a:pPr marL="0" indent="0" algn="ctr">
              <a:buNone/>
            </a:pPr>
            <a:r>
              <a:rPr lang="en-US" sz="1600" dirty="0" smtClean="0"/>
              <a:t>-abdominal tenderness </a:t>
            </a:r>
          </a:p>
          <a:p>
            <a:pPr marL="0" indent="0" algn="ctr">
              <a:buNone/>
            </a:pPr>
            <a:r>
              <a:rPr lang="en-US" sz="1600" dirty="0" smtClean="0"/>
              <a:t>-presentation &amp; lie (to decide the mode for </a:t>
            </a:r>
            <a:r>
              <a:rPr lang="en-US" sz="1600" dirty="0" err="1" smtClean="0"/>
              <a:t>deleviry</a:t>
            </a:r>
            <a:r>
              <a:rPr lang="en-US" sz="1600" dirty="0" smtClean="0"/>
              <a:t> )(for ex. Transverse lie cant be </a:t>
            </a:r>
            <a:r>
              <a:rPr lang="en-US" sz="1600" dirty="0" err="1" smtClean="0"/>
              <a:t>delevired</a:t>
            </a:r>
            <a:r>
              <a:rPr lang="en-US" sz="1600" dirty="0" smtClean="0"/>
              <a:t> vaginally )</a:t>
            </a:r>
          </a:p>
          <a:p>
            <a:pPr algn="ctr"/>
            <a:r>
              <a:rPr lang="en-US" sz="1600" dirty="0" smtClean="0"/>
              <a:t>On vaginal examination :</a:t>
            </a:r>
          </a:p>
          <a:p>
            <a:pPr marL="0" indent="0" algn="ctr">
              <a:buNone/>
            </a:pPr>
            <a:r>
              <a:rPr lang="en-US" sz="1600" dirty="0" smtClean="0"/>
              <a:t>- If contractions are present You MUST do </a:t>
            </a:r>
            <a:r>
              <a:rPr lang="en-US" sz="1600" dirty="0" err="1" smtClean="0"/>
              <a:t>digtal</a:t>
            </a:r>
            <a:r>
              <a:rPr lang="en-US" sz="1600" dirty="0" smtClean="0"/>
              <a:t> examination BUT if ROM do speculum NOT digital BECAUSE risk of infection .</a:t>
            </a:r>
          </a:p>
          <a:p>
            <a:pPr marL="0" indent="0" algn="ctr">
              <a:buNone/>
            </a:pPr>
            <a:r>
              <a:rPr lang="en-US" sz="1600" dirty="0" smtClean="0"/>
              <a:t>-assess the cervical changes </a:t>
            </a:r>
          </a:p>
          <a:p>
            <a:pPr marL="0" indent="0" algn="ctr">
              <a:buNone/>
            </a:pPr>
            <a:r>
              <a:rPr lang="en-US" sz="1600" dirty="0" smtClean="0"/>
              <a:t>-look for any fluid of discharge </a:t>
            </a:r>
            <a:endParaRPr lang="en-US" sz="1600" dirty="0"/>
          </a:p>
        </p:txBody>
      </p:sp>
    </p:spTree>
    <p:extLst>
      <p:ext uri="{BB962C8B-B14F-4D97-AF65-F5344CB8AC3E}">
        <p14:creationId xmlns:p14="http://schemas.microsoft.com/office/powerpoint/2010/main" val="426808535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6" y="0"/>
            <a:ext cx="10353761" cy="1326321"/>
          </a:xfrm>
        </p:spPr>
        <p:txBody>
          <a:bodyPr/>
          <a:lstStyle/>
          <a:p>
            <a:r>
              <a:rPr lang="en-US" dirty="0" smtClean="0">
                <a:solidFill>
                  <a:schemeClr val="tx2">
                    <a:lumMod val="75000"/>
                  </a:schemeClr>
                </a:solidFill>
              </a:rPr>
              <a:t>Question 4 </a:t>
            </a:r>
            <a:endParaRPr lang="en-US" dirty="0">
              <a:solidFill>
                <a:schemeClr val="tx2">
                  <a:lumMod val="75000"/>
                </a:schemeClr>
              </a:solidFill>
            </a:endParaRPr>
          </a:p>
        </p:txBody>
      </p:sp>
      <p:sp>
        <p:nvSpPr>
          <p:cNvPr id="3" name="Content Placeholder 2"/>
          <p:cNvSpPr>
            <a:spLocks noGrp="1"/>
          </p:cNvSpPr>
          <p:nvPr>
            <p:ph idx="1"/>
          </p:nvPr>
        </p:nvSpPr>
        <p:spPr>
          <a:xfrm>
            <a:off x="748145" y="877455"/>
            <a:ext cx="10519412" cy="5052291"/>
          </a:xfrm>
        </p:spPr>
        <p:txBody>
          <a:bodyPr>
            <a:noAutofit/>
          </a:bodyPr>
          <a:lstStyle/>
          <a:p>
            <a:pPr marL="0" indent="0">
              <a:buNone/>
            </a:pPr>
            <a:r>
              <a:rPr lang="en-US" b="1" dirty="0" smtClean="0">
                <a:effectLst/>
              </a:rPr>
              <a:t>She is a high risk for preterm labor </a:t>
            </a:r>
          </a:p>
          <a:p>
            <a:r>
              <a:rPr lang="en-US" sz="1400" u="sng" dirty="0" smtClean="0">
                <a:solidFill>
                  <a:srgbClr val="FF0000"/>
                </a:solidFill>
                <a:effectLst/>
              </a:rPr>
              <a:t>Do CTG </a:t>
            </a:r>
          </a:p>
          <a:p>
            <a:r>
              <a:rPr lang="en-US" sz="1400" dirty="0" smtClean="0">
                <a:solidFill>
                  <a:srgbClr val="FF0000"/>
                </a:solidFill>
                <a:effectLst/>
              </a:rPr>
              <a:t>US</a:t>
            </a:r>
            <a:r>
              <a:rPr lang="en-US" sz="1400" dirty="0" smtClean="0">
                <a:effectLst/>
              </a:rPr>
              <a:t> (presentation , liquor )</a:t>
            </a:r>
          </a:p>
          <a:p>
            <a:pPr marL="0" indent="0">
              <a:buNone/>
            </a:pPr>
            <a:r>
              <a:rPr lang="en-US" sz="1400" dirty="0" smtClean="0">
                <a:effectLst/>
              </a:rPr>
              <a:t>Do US before digital examination to confirm placental location if it is not previously confirmed </a:t>
            </a:r>
          </a:p>
          <a:p>
            <a:r>
              <a:rPr lang="en-US" sz="1400" dirty="0" smtClean="0">
                <a:solidFill>
                  <a:srgbClr val="FF0000"/>
                </a:solidFill>
                <a:effectLst/>
              </a:rPr>
              <a:t>IV fluids </a:t>
            </a:r>
          </a:p>
          <a:p>
            <a:r>
              <a:rPr lang="en-US" sz="1400" dirty="0" smtClean="0">
                <a:solidFill>
                  <a:srgbClr val="FF0000"/>
                </a:solidFill>
                <a:effectLst/>
              </a:rPr>
              <a:t>Dexamethasone (12mg *2 every 12 hours )</a:t>
            </a:r>
          </a:p>
          <a:p>
            <a:r>
              <a:rPr lang="en-US" sz="1400" dirty="0" err="1" smtClean="0">
                <a:solidFill>
                  <a:srgbClr val="FF0000"/>
                </a:solidFill>
                <a:effectLst/>
              </a:rPr>
              <a:t>Tocolytics</a:t>
            </a:r>
            <a:r>
              <a:rPr lang="en-US" sz="1400" dirty="0" smtClean="0">
                <a:effectLst/>
              </a:rPr>
              <a:t> for 48hrs why? To give a window for the dexamethasone to effect </a:t>
            </a:r>
          </a:p>
          <a:p>
            <a:pPr marL="0" indent="0">
              <a:buNone/>
            </a:pPr>
            <a:r>
              <a:rPr lang="en-US" sz="1400" dirty="0" smtClean="0">
                <a:effectLst/>
              </a:rPr>
              <a:t>-most common </a:t>
            </a:r>
            <a:r>
              <a:rPr lang="en-US" sz="1400" dirty="0" err="1" smtClean="0">
                <a:effectLst/>
              </a:rPr>
              <a:t>nifidibine</a:t>
            </a:r>
            <a:r>
              <a:rPr lang="en-US" sz="1400" dirty="0" smtClean="0">
                <a:effectLst/>
              </a:rPr>
              <a:t> ( ca channel blocker 3 times ) (available and cheap )</a:t>
            </a:r>
          </a:p>
          <a:p>
            <a:pPr marL="0" indent="0">
              <a:buNone/>
            </a:pPr>
            <a:r>
              <a:rPr lang="en-US" sz="1400" dirty="0" smtClean="0">
                <a:effectLst/>
              </a:rPr>
              <a:t>-b-agonist (</a:t>
            </a:r>
            <a:r>
              <a:rPr lang="en-US" sz="1400" dirty="0" err="1" smtClean="0">
                <a:effectLst/>
              </a:rPr>
              <a:t>rotordine</a:t>
            </a:r>
            <a:r>
              <a:rPr lang="en-US" sz="1400" dirty="0" smtClean="0">
                <a:effectLst/>
              </a:rPr>
              <a:t> )</a:t>
            </a:r>
          </a:p>
          <a:p>
            <a:pPr marL="0" indent="0">
              <a:buNone/>
            </a:pPr>
            <a:r>
              <a:rPr lang="en-US" sz="1400" dirty="0" smtClean="0">
                <a:effectLst/>
              </a:rPr>
              <a:t>-NSAIDS (indomethacin) (but serious side effect : premature closure of ductus </a:t>
            </a:r>
            <a:r>
              <a:rPr lang="en-US" sz="1400" dirty="0" err="1" smtClean="0">
                <a:effectLst/>
              </a:rPr>
              <a:t>arteriousus</a:t>
            </a:r>
            <a:r>
              <a:rPr lang="en-US" sz="1400" dirty="0" smtClean="0">
                <a:effectLst/>
              </a:rPr>
              <a:t> , renal effect )</a:t>
            </a:r>
          </a:p>
          <a:p>
            <a:pPr marL="0" indent="0">
              <a:buNone/>
            </a:pPr>
            <a:r>
              <a:rPr lang="en-US" sz="1400" dirty="0" smtClean="0">
                <a:effectLst/>
              </a:rPr>
              <a:t>-oxytocin antagonist (very expensive )</a:t>
            </a:r>
          </a:p>
          <a:p>
            <a:pPr marL="0" indent="0">
              <a:buNone/>
            </a:pPr>
            <a:r>
              <a:rPr lang="en-US" sz="1400" dirty="0" smtClean="0">
                <a:effectLst/>
              </a:rPr>
              <a:t>-MGSO4</a:t>
            </a:r>
          </a:p>
          <a:p>
            <a:r>
              <a:rPr lang="en-US" sz="1400" dirty="0" smtClean="0">
                <a:solidFill>
                  <a:srgbClr val="FF0000"/>
                </a:solidFill>
                <a:effectLst/>
              </a:rPr>
              <a:t>Lab work (CBC ,ESR,CRP, urine analysis )</a:t>
            </a:r>
          </a:p>
          <a:p>
            <a:r>
              <a:rPr lang="en-US" sz="1400" dirty="0" smtClean="0">
                <a:effectLst/>
              </a:rPr>
              <a:t>NO NEED FOR Antibiotics </a:t>
            </a:r>
          </a:p>
          <a:p>
            <a:r>
              <a:rPr lang="en-US" sz="1400" dirty="0" smtClean="0">
                <a:solidFill>
                  <a:srgbClr val="FF0000"/>
                </a:solidFill>
                <a:effectLst/>
              </a:rPr>
              <a:t>Continue Observation &amp; CTG </a:t>
            </a:r>
            <a:r>
              <a:rPr lang="en-US" sz="1400" dirty="0" err="1" smtClean="0">
                <a:solidFill>
                  <a:srgbClr val="FF0000"/>
                </a:solidFill>
                <a:effectLst/>
              </a:rPr>
              <a:t>monitioring</a:t>
            </a:r>
            <a:r>
              <a:rPr lang="en-US" sz="1400" dirty="0" smtClean="0">
                <a:solidFill>
                  <a:srgbClr val="FF0000"/>
                </a:solidFill>
                <a:effectLst/>
              </a:rPr>
              <a:t> &gt;&gt; if stable and no ROM &gt;&gt; you can discharge </a:t>
            </a:r>
          </a:p>
        </p:txBody>
      </p:sp>
    </p:spTree>
    <p:extLst>
      <p:ext uri="{BB962C8B-B14F-4D97-AF65-F5344CB8AC3E}">
        <p14:creationId xmlns:p14="http://schemas.microsoft.com/office/powerpoint/2010/main" val="35281235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138985" y="1027906"/>
            <a:ext cx="4926842" cy="4749421"/>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b="1" dirty="0" smtClean="0">
                <a:solidFill>
                  <a:prstClr val="black"/>
                </a:solidFill>
              </a:rPr>
              <a:t>Case</a:t>
            </a:r>
          </a:p>
          <a:p>
            <a:pPr algn="ctr"/>
            <a:r>
              <a:rPr lang="en-US" sz="2800" b="1" dirty="0" smtClean="0">
                <a:solidFill>
                  <a:prstClr val="black"/>
                </a:solidFill>
              </a:rPr>
              <a:t>A 36 years old </a:t>
            </a:r>
            <a:r>
              <a:rPr lang="en-US" sz="2800" b="1" dirty="0" err="1" smtClean="0">
                <a:solidFill>
                  <a:prstClr val="black"/>
                </a:solidFill>
              </a:rPr>
              <a:t>primigravida</a:t>
            </a:r>
            <a:r>
              <a:rPr lang="en-US" sz="2800" b="1" dirty="0" smtClean="0">
                <a:solidFill>
                  <a:prstClr val="black"/>
                </a:solidFill>
              </a:rPr>
              <a:t> presents to the emergency room at  8 weeks of gestation with vaginal bleeding </a:t>
            </a:r>
          </a:p>
          <a:p>
            <a:pPr algn="ctr"/>
            <a:r>
              <a:rPr lang="en-US" sz="3200" dirty="0" smtClean="0">
                <a:solidFill>
                  <a:prstClr val="black"/>
                </a:solidFill>
              </a:rPr>
              <a:t>**</a:t>
            </a:r>
            <a:r>
              <a:rPr lang="en-US" sz="2000" dirty="0" smtClean="0">
                <a:solidFill>
                  <a:prstClr val="black"/>
                </a:solidFill>
              </a:rPr>
              <a:t>open in slide show so you will get the chance to test yourself </a:t>
            </a:r>
            <a:endParaRPr lang="en-US" sz="2000" dirty="0">
              <a:solidFill>
                <a:prstClr val="black"/>
              </a:solidFill>
            </a:endParaRPr>
          </a:p>
        </p:txBody>
      </p:sp>
    </p:spTree>
    <p:extLst>
      <p:ext uri="{BB962C8B-B14F-4D97-AF65-F5344CB8AC3E}">
        <p14:creationId xmlns:p14="http://schemas.microsoft.com/office/powerpoint/2010/main" val="264862255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2 </a:t>
            </a:r>
            <a:endParaRPr lang="en-US" dirty="0"/>
          </a:p>
        </p:txBody>
      </p:sp>
      <p:sp>
        <p:nvSpPr>
          <p:cNvPr id="4" name="Rounded Rectangle 3"/>
          <p:cNvSpPr/>
          <p:nvPr/>
        </p:nvSpPr>
        <p:spPr>
          <a:xfrm>
            <a:off x="4182894" y="2130357"/>
            <a:ext cx="3764604" cy="3433864"/>
          </a:xfrm>
          <a:prstGeom prst="roundRect">
            <a:avLst/>
          </a:prstGeom>
          <a:ln/>
          <a:scene3d>
            <a:camera prst="perspectiveFront"/>
            <a:lightRig rig="threePt" dir="t"/>
          </a:scene3d>
          <a:sp3d>
            <a:bevelT w="152400" h="50800" prst="softRound"/>
          </a:sp3d>
        </p:spPr>
        <p:style>
          <a:lnRef idx="1">
            <a:schemeClr val="accent2"/>
          </a:lnRef>
          <a:fillRef idx="2">
            <a:schemeClr val="accent2"/>
          </a:fillRef>
          <a:effectRef idx="1">
            <a:schemeClr val="accent2"/>
          </a:effectRef>
          <a:fontRef idx="minor">
            <a:schemeClr val="dk1"/>
          </a:fontRef>
        </p:style>
        <p:txBody>
          <a:bodyPr rtlCol="0" anchor="ctr"/>
          <a:lstStyle/>
          <a:p>
            <a:r>
              <a:rPr lang="en-US" dirty="0" smtClean="0">
                <a:solidFill>
                  <a:prstClr val="black"/>
                </a:solidFill>
              </a:rPr>
              <a:t>If the same patient presented to you earlier at 20-22 weeks with cervical length less than 2.5 cm with no contractions </a:t>
            </a:r>
          </a:p>
          <a:p>
            <a:r>
              <a:rPr lang="en-US" dirty="0" smtClean="0">
                <a:solidFill>
                  <a:schemeClr val="accent2">
                    <a:lumMod val="75000"/>
                  </a:schemeClr>
                </a:solidFill>
              </a:rPr>
              <a:t>What is your management ?</a:t>
            </a:r>
          </a:p>
          <a:p>
            <a:endParaRPr lang="en-US" dirty="0">
              <a:solidFill>
                <a:prstClr val="black"/>
              </a:solidFill>
            </a:endParaRPr>
          </a:p>
        </p:txBody>
      </p:sp>
    </p:spTree>
    <p:extLst>
      <p:ext uri="{BB962C8B-B14F-4D97-AF65-F5344CB8AC3E}">
        <p14:creationId xmlns:p14="http://schemas.microsoft.com/office/powerpoint/2010/main" val="289050638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2959" y="839918"/>
            <a:ext cx="10353762" cy="3695136"/>
          </a:xfrm>
        </p:spPr>
        <p:txBody>
          <a:bodyPr>
            <a:normAutofit/>
          </a:bodyPr>
          <a:lstStyle/>
          <a:p>
            <a:pPr marL="0" indent="0">
              <a:buNone/>
            </a:pPr>
            <a:r>
              <a:rPr lang="en-US" sz="2800" b="1" dirty="0" smtClean="0"/>
              <a:t>She is a high risk for preterm labor </a:t>
            </a:r>
          </a:p>
          <a:p>
            <a:r>
              <a:rPr lang="en-US" b="1" dirty="0" smtClean="0">
                <a:solidFill>
                  <a:srgbClr val="FF0000"/>
                </a:solidFill>
              </a:rPr>
              <a:t>Oral / suppositories (vaginal , rectal ) progesterone </a:t>
            </a:r>
          </a:p>
          <a:p>
            <a:r>
              <a:rPr lang="en-US" dirty="0" smtClean="0"/>
              <a:t>If no contractions Don’t give </a:t>
            </a:r>
            <a:r>
              <a:rPr lang="en-US" dirty="0" err="1" smtClean="0"/>
              <a:t>tocolytics</a:t>
            </a:r>
            <a:r>
              <a:rPr lang="en-US" dirty="0" smtClean="0"/>
              <a:t> </a:t>
            </a:r>
          </a:p>
          <a:p>
            <a:r>
              <a:rPr lang="en-US" dirty="0" smtClean="0"/>
              <a:t>Emergency cerculage ( NO approved studies on its benefit in preventing preterm labor )</a:t>
            </a:r>
          </a:p>
          <a:p>
            <a:r>
              <a:rPr lang="en-US" dirty="0" smtClean="0"/>
              <a:t>Steroids are not given tell 24-34 weeks </a:t>
            </a:r>
          </a:p>
          <a:p>
            <a:r>
              <a:rPr lang="en-US" dirty="0" smtClean="0"/>
              <a:t>Fibronectin test is done between (25-27)weeks if cervix is less than 3cm length </a:t>
            </a:r>
          </a:p>
          <a:p>
            <a:endParaRPr lang="en-US" dirty="0"/>
          </a:p>
        </p:txBody>
      </p:sp>
    </p:spTree>
    <p:extLst>
      <p:ext uri="{BB962C8B-B14F-4D97-AF65-F5344CB8AC3E}">
        <p14:creationId xmlns:p14="http://schemas.microsoft.com/office/powerpoint/2010/main" val="124084177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smtClean="0">
                <a:solidFill>
                  <a:schemeClr val="accent2">
                    <a:lumMod val="75000"/>
                  </a:schemeClr>
                </a:solidFill>
              </a:rPr>
              <a:t>** The elective cerculage should be done at the end of the 1</a:t>
            </a:r>
            <a:r>
              <a:rPr lang="en-US" baseline="30000" dirty="0" smtClean="0">
                <a:solidFill>
                  <a:schemeClr val="accent2">
                    <a:lumMod val="75000"/>
                  </a:schemeClr>
                </a:solidFill>
              </a:rPr>
              <a:t>st</a:t>
            </a:r>
            <a:r>
              <a:rPr lang="en-US" dirty="0" smtClean="0">
                <a:solidFill>
                  <a:schemeClr val="accent2">
                    <a:lumMod val="75000"/>
                  </a:schemeClr>
                </a:solidFill>
              </a:rPr>
              <a:t> trimester if it meets the criteria why ?</a:t>
            </a:r>
          </a:p>
          <a:p>
            <a:pPr marL="0" indent="0">
              <a:buNone/>
            </a:pPr>
            <a:r>
              <a:rPr lang="en-US" dirty="0" smtClean="0"/>
              <a:t>Because 70-80% of congenital anomalies miscarriages occur in the 1</a:t>
            </a:r>
            <a:r>
              <a:rPr lang="en-US" baseline="30000" dirty="0" smtClean="0"/>
              <a:t>st</a:t>
            </a:r>
            <a:r>
              <a:rPr lang="en-US" dirty="0" smtClean="0"/>
              <a:t> trimester </a:t>
            </a:r>
          </a:p>
          <a:p>
            <a:pPr marL="0" indent="0">
              <a:buNone/>
            </a:pPr>
            <a:r>
              <a:rPr lang="en-US" dirty="0" smtClean="0"/>
              <a:t>DON’T PUT </a:t>
            </a:r>
            <a:r>
              <a:rPr lang="en-US" dirty="0" err="1" smtClean="0"/>
              <a:t>macdonald</a:t>
            </a:r>
            <a:r>
              <a:rPr lang="en-US" dirty="0" smtClean="0"/>
              <a:t> </a:t>
            </a:r>
            <a:r>
              <a:rPr lang="en-US" dirty="0" err="1" smtClean="0"/>
              <a:t>stetch</a:t>
            </a:r>
            <a:r>
              <a:rPr lang="en-US" dirty="0" smtClean="0"/>
              <a:t> before confirming normality of the fetus </a:t>
            </a:r>
            <a:endParaRPr lang="en-US" dirty="0"/>
          </a:p>
          <a:p>
            <a:pPr marL="0" indent="0">
              <a:buNone/>
            </a:pPr>
            <a:r>
              <a:rPr lang="en-US" dirty="0" smtClean="0"/>
              <a:t>At 11-13 weeks you should screen for congenital anomalies </a:t>
            </a:r>
          </a:p>
          <a:p>
            <a:pPr marL="0" indent="0">
              <a:buNone/>
            </a:pPr>
            <a:r>
              <a:rPr lang="en-US" dirty="0" smtClean="0"/>
              <a:t>-nuchal </a:t>
            </a:r>
            <a:r>
              <a:rPr lang="en-US" dirty="0" err="1" smtClean="0"/>
              <a:t>transluceny</a:t>
            </a:r>
            <a:r>
              <a:rPr lang="en-US" dirty="0" smtClean="0"/>
              <a:t> if high &gt;&gt; do non invasive test as free DNA or invasive test as chorionic villi sampling TO CONFIRM </a:t>
            </a:r>
            <a:endParaRPr lang="en-US" dirty="0"/>
          </a:p>
        </p:txBody>
      </p:sp>
    </p:spTree>
    <p:extLst>
      <p:ext uri="{BB962C8B-B14F-4D97-AF65-F5344CB8AC3E}">
        <p14:creationId xmlns:p14="http://schemas.microsoft.com/office/powerpoint/2010/main" val="285511309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3 </a:t>
            </a:r>
            <a:endParaRPr lang="en-US" dirty="0"/>
          </a:p>
        </p:txBody>
      </p:sp>
      <p:sp>
        <p:nvSpPr>
          <p:cNvPr id="3" name="Content Placeholder 2"/>
          <p:cNvSpPr>
            <a:spLocks noGrp="1"/>
          </p:cNvSpPr>
          <p:nvPr>
            <p:ph idx="1"/>
          </p:nvPr>
        </p:nvSpPr>
        <p:spPr>
          <a:xfrm>
            <a:off x="4769191" y="2572719"/>
            <a:ext cx="7422809" cy="3695136"/>
          </a:xfrm>
        </p:spPr>
        <p:txBody>
          <a:bodyPr/>
          <a:lstStyle/>
          <a:p>
            <a:pPr marL="0" indent="0">
              <a:buNone/>
            </a:pPr>
            <a:r>
              <a:rPr lang="en-US" dirty="0" smtClean="0"/>
              <a:t>1- </a:t>
            </a:r>
            <a:r>
              <a:rPr lang="en-US" dirty="0" smtClean="0">
                <a:solidFill>
                  <a:schemeClr val="accent5">
                    <a:lumMod val="40000"/>
                    <a:lumOff val="60000"/>
                  </a:schemeClr>
                </a:solidFill>
              </a:rPr>
              <a:t>what is the important points in the examination you will look for ?</a:t>
            </a:r>
          </a:p>
          <a:p>
            <a:pPr marL="0" indent="0">
              <a:buNone/>
            </a:pPr>
            <a:r>
              <a:rPr lang="en-US" dirty="0" smtClean="0">
                <a:solidFill>
                  <a:schemeClr val="accent5">
                    <a:lumMod val="40000"/>
                    <a:lumOff val="60000"/>
                  </a:schemeClr>
                </a:solidFill>
              </a:rPr>
              <a:t>2- what is your management ?</a:t>
            </a:r>
          </a:p>
          <a:p>
            <a:pPr marL="0" indent="0">
              <a:buNone/>
            </a:pPr>
            <a:r>
              <a:rPr lang="en-US" dirty="0" smtClean="0">
                <a:solidFill>
                  <a:schemeClr val="accent5">
                    <a:lumMod val="40000"/>
                    <a:lumOff val="60000"/>
                  </a:schemeClr>
                </a:solidFill>
              </a:rPr>
              <a:t>3- what is the 1</a:t>
            </a:r>
            <a:r>
              <a:rPr lang="en-US" baseline="30000" dirty="0" smtClean="0">
                <a:solidFill>
                  <a:schemeClr val="accent5">
                    <a:lumMod val="40000"/>
                    <a:lumOff val="60000"/>
                  </a:schemeClr>
                </a:solidFill>
              </a:rPr>
              <a:t>st</a:t>
            </a:r>
            <a:r>
              <a:rPr lang="en-US" dirty="0" smtClean="0">
                <a:solidFill>
                  <a:schemeClr val="accent5">
                    <a:lumMod val="40000"/>
                    <a:lumOff val="60000"/>
                  </a:schemeClr>
                </a:solidFill>
              </a:rPr>
              <a:t> ,2</a:t>
            </a:r>
            <a:r>
              <a:rPr lang="en-US" baseline="30000" dirty="0" smtClean="0">
                <a:solidFill>
                  <a:schemeClr val="accent5">
                    <a:lumMod val="40000"/>
                    <a:lumOff val="60000"/>
                  </a:schemeClr>
                </a:solidFill>
              </a:rPr>
              <a:t>nd</a:t>
            </a:r>
            <a:r>
              <a:rPr lang="en-US" dirty="0" smtClean="0">
                <a:solidFill>
                  <a:schemeClr val="accent5">
                    <a:lumMod val="40000"/>
                    <a:lumOff val="60000"/>
                  </a:schemeClr>
                </a:solidFill>
              </a:rPr>
              <a:t> ,3</a:t>
            </a:r>
            <a:r>
              <a:rPr lang="en-US" baseline="30000" dirty="0" smtClean="0">
                <a:solidFill>
                  <a:schemeClr val="accent5">
                    <a:lumMod val="40000"/>
                    <a:lumOff val="60000"/>
                  </a:schemeClr>
                </a:solidFill>
              </a:rPr>
              <a:t>rd</a:t>
            </a:r>
            <a:r>
              <a:rPr lang="en-US" dirty="0" smtClean="0">
                <a:solidFill>
                  <a:schemeClr val="accent5">
                    <a:lumMod val="40000"/>
                    <a:lumOff val="60000"/>
                  </a:schemeClr>
                </a:solidFill>
              </a:rPr>
              <a:t> sign &amp; </a:t>
            </a:r>
            <a:r>
              <a:rPr lang="en-US" dirty="0" err="1" smtClean="0">
                <a:solidFill>
                  <a:schemeClr val="accent5">
                    <a:lumMod val="40000"/>
                    <a:lumOff val="60000"/>
                  </a:schemeClr>
                </a:solidFill>
              </a:rPr>
              <a:t>symptos</a:t>
            </a:r>
            <a:r>
              <a:rPr lang="en-US" dirty="0" smtClean="0">
                <a:solidFill>
                  <a:schemeClr val="accent5">
                    <a:lumMod val="40000"/>
                    <a:lumOff val="60000"/>
                  </a:schemeClr>
                </a:solidFill>
              </a:rPr>
              <a:t> of </a:t>
            </a:r>
            <a:r>
              <a:rPr lang="en-US" dirty="0" err="1" smtClean="0">
                <a:solidFill>
                  <a:schemeClr val="accent5">
                    <a:lumMod val="40000"/>
                    <a:lumOff val="60000"/>
                  </a:schemeClr>
                </a:solidFill>
              </a:rPr>
              <a:t>chorioamnionitis</a:t>
            </a:r>
            <a:r>
              <a:rPr lang="en-US" dirty="0" smtClean="0">
                <a:solidFill>
                  <a:schemeClr val="accent5">
                    <a:lumMod val="40000"/>
                    <a:lumOff val="60000"/>
                  </a:schemeClr>
                </a:solidFill>
              </a:rPr>
              <a:t> ?</a:t>
            </a:r>
          </a:p>
          <a:p>
            <a:pPr marL="0" indent="0">
              <a:buNone/>
            </a:pPr>
            <a:endParaRPr lang="en-US" dirty="0" smtClean="0">
              <a:solidFill>
                <a:schemeClr val="accent5">
                  <a:lumMod val="40000"/>
                  <a:lumOff val="60000"/>
                </a:schemeClr>
              </a:solidFill>
            </a:endParaRPr>
          </a:p>
          <a:p>
            <a:pPr marL="0" indent="0">
              <a:buNone/>
            </a:pPr>
            <a:endParaRPr lang="en-US" dirty="0" smtClean="0"/>
          </a:p>
          <a:p>
            <a:pPr marL="0" indent="0">
              <a:buNone/>
            </a:pPr>
            <a:endParaRPr lang="en-US" dirty="0"/>
          </a:p>
        </p:txBody>
      </p:sp>
      <p:sp>
        <p:nvSpPr>
          <p:cNvPr id="4" name="Rounded Rectangle 3"/>
          <p:cNvSpPr/>
          <p:nvPr/>
        </p:nvSpPr>
        <p:spPr>
          <a:xfrm>
            <a:off x="729575" y="1687502"/>
            <a:ext cx="3855080" cy="3083668"/>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dirty="0" smtClean="0">
                <a:solidFill>
                  <a:prstClr val="black"/>
                </a:solidFill>
              </a:rPr>
              <a:t>If after 2 days your </a:t>
            </a:r>
            <a:r>
              <a:rPr lang="en-US" sz="2800" dirty="0" err="1" smtClean="0">
                <a:solidFill>
                  <a:prstClr val="black"/>
                </a:solidFill>
              </a:rPr>
              <a:t>pt</a:t>
            </a:r>
            <a:r>
              <a:rPr lang="en-US" sz="2800" dirty="0" smtClean="0">
                <a:solidFill>
                  <a:prstClr val="black"/>
                </a:solidFill>
              </a:rPr>
              <a:t> returned with ROM </a:t>
            </a:r>
          </a:p>
          <a:p>
            <a:pPr algn="ctr"/>
            <a:r>
              <a:rPr lang="en-US" sz="2800" dirty="0" smtClean="0">
                <a:solidFill>
                  <a:prstClr val="black"/>
                </a:solidFill>
              </a:rPr>
              <a:t>GA 33 weeks </a:t>
            </a:r>
          </a:p>
        </p:txBody>
      </p:sp>
    </p:spTree>
    <p:extLst>
      <p:ext uri="{BB962C8B-B14F-4D97-AF65-F5344CB8AC3E}">
        <p14:creationId xmlns:p14="http://schemas.microsoft.com/office/powerpoint/2010/main" val="336190536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5">
                    <a:lumMod val="40000"/>
                    <a:lumOff val="60000"/>
                  </a:schemeClr>
                </a:solidFill>
              </a:rPr>
              <a:t>Question 1 </a:t>
            </a:r>
            <a:endParaRPr lang="en-US" dirty="0">
              <a:solidFill>
                <a:schemeClr val="accent5">
                  <a:lumMod val="40000"/>
                  <a:lumOff val="60000"/>
                </a:schemeClr>
              </a:solidFill>
            </a:endParaRPr>
          </a:p>
        </p:txBody>
      </p:sp>
      <p:sp>
        <p:nvSpPr>
          <p:cNvPr id="3" name="Content Placeholder 2"/>
          <p:cNvSpPr>
            <a:spLocks noGrp="1"/>
          </p:cNvSpPr>
          <p:nvPr>
            <p:ph idx="1"/>
          </p:nvPr>
        </p:nvSpPr>
        <p:spPr>
          <a:xfrm>
            <a:off x="661480" y="1935921"/>
            <a:ext cx="10606076" cy="4429328"/>
          </a:xfrm>
        </p:spPr>
        <p:txBody>
          <a:bodyPr>
            <a:normAutofit lnSpcReduction="10000"/>
          </a:bodyPr>
          <a:lstStyle/>
          <a:p>
            <a:r>
              <a:rPr lang="en-US" dirty="0" smtClean="0"/>
              <a:t>By inspection look for pooling of fluid in the posterior fornix by bivalve speculum </a:t>
            </a:r>
          </a:p>
          <a:p>
            <a:pPr marL="0" indent="0">
              <a:buNone/>
            </a:pPr>
            <a:r>
              <a:rPr lang="en-US" dirty="0" smtClean="0"/>
              <a:t>And fluid through the cervix (finding both of them is the confirmation for ROM)</a:t>
            </a:r>
          </a:p>
          <a:p>
            <a:pPr marL="0" indent="0">
              <a:buNone/>
            </a:pPr>
            <a:r>
              <a:rPr lang="en-US" dirty="0" smtClean="0"/>
              <a:t>If you find only one of them DO </a:t>
            </a:r>
            <a:r>
              <a:rPr lang="en-US" dirty="0" err="1" smtClean="0"/>
              <a:t>nitrazine</a:t>
            </a:r>
            <a:r>
              <a:rPr lang="en-US" dirty="0" smtClean="0"/>
              <a:t> test </a:t>
            </a:r>
          </a:p>
          <a:p>
            <a:r>
              <a:rPr lang="en-US" dirty="0" smtClean="0"/>
              <a:t>Color of discharge ( if bloody suspect &gt; placental </a:t>
            </a:r>
            <a:r>
              <a:rPr lang="en-US" dirty="0" err="1" smtClean="0"/>
              <a:t>abrubtio</a:t>
            </a:r>
            <a:r>
              <a:rPr lang="en-US" dirty="0" smtClean="0"/>
              <a:t> , if meconium&gt;chronic hypoxia (IUGR , placental insufficiency )</a:t>
            </a:r>
          </a:p>
          <a:p>
            <a:r>
              <a:rPr lang="en-US" dirty="0" smtClean="0"/>
              <a:t>DON’T DO DIGITAL EXAMINATION (risk of infection )</a:t>
            </a:r>
          </a:p>
          <a:p>
            <a:r>
              <a:rPr lang="en-US" dirty="0" smtClean="0"/>
              <a:t>Give prophylactic antibiotic (erythromycin) not </a:t>
            </a:r>
            <a:r>
              <a:rPr lang="en-US" dirty="0" err="1" smtClean="0"/>
              <a:t>amoxilclav</a:t>
            </a:r>
            <a:r>
              <a:rPr lang="en-US" dirty="0" smtClean="0"/>
              <a:t> (risk of necrotizing </a:t>
            </a:r>
            <a:r>
              <a:rPr lang="en-US" dirty="0" err="1" smtClean="0"/>
              <a:t>enterocolitis</a:t>
            </a:r>
            <a:r>
              <a:rPr lang="en-US" dirty="0" smtClean="0"/>
              <a:t> ) because 70-80% of </a:t>
            </a:r>
            <a:r>
              <a:rPr lang="en-US" dirty="0" err="1" smtClean="0"/>
              <a:t>chorioamnionitis</a:t>
            </a:r>
            <a:r>
              <a:rPr lang="en-US" dirty="0" smtClean="0"/>
              <a:t> are silent </a:t>
            </a:r>
          </a:p>
          <a:p>
            <a:r>
              <a:rPr lang="en-US" dirty="0" smtClean="0"/>
              <a:t>You should take a vaginal swab (in case she developed </a:t>
            </a:r>
            <a:r>
              <a:rPr lang="en-US" dirty="0" err="1" smtClean="0"/>
              <a:t>Signs&amp;symptoms</a:t>
            </a:r>
            <a:r>
              <a:rPr lang="en-US" dirty="0" smtClean="0"/>
              <a:t> of </a:t>
            </a:r>
            <a:r>
              <a:rPr lang="en-US" dirty="0" err="1" smtClean="0"/>
              <a:t>chorioamnionitis</a:t>
            </a:r>
            <a:r>
              <a:rPr lang="en-US" dirty="0" smtClean="0"/>
              <a:t> to chose the sensitive Antibiotic)</a:t>
            </a:r>
          </a:p>
          <a:p>
            <a:pPr marL="0" indent="0">
              <a:buNone/>
            </a:pPr>
            <a:endParaRPr lang="en-US" dirty="0"/>
          </a:p>
        </p:txBody>
      </p:sp>
    </p:spTree>
    <p:extLst>
      <p:ext uri="{BB962C8B-B14F-4D97-AF65-F5344CB8AC3E}">
        <p14:creationId xmlns:p14="http://schemas.microsoft.com/office/powerpoint/2010/main" val="223525335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5">
                    <a:lumMod val="40000"/>
                    <a:lumOff val="60000"/>
                  </a:schemeClr>
                </a:solidFill>
              </a:rPr>
              <a:t>Question 2 </a:t>
            </a:r>
            <a:endParaRPr lang="en-US" dirty="0">
              <a:solidFill>
                <a:schemeClr val="accent5">
                  <a:lumMod val="40000"/>
                  <a:lumOff val="60000"/>
                </a:schemeClr>
              </a:solidFill>
            </a:endParaRPr>
          </a:p>
        </p:txBody>
      </p:sp>
      <p:sp>
        <p:nvSpPr>
          <p:cNvPr id="3" name="Content Placeholder 2"/>
          <p:cNvSpPr>
            <a:spLocks noGrp="1"/>
          </p:cNvSpPr>
          <p:nvPr>
            <p:ph idx="1"/>
          </p:nvPr>
        </p:nvSpPr>
        <p:spPr/>
        <p:txBody>
          <a:bodyPr/>
          <a:lstStyle/>
          <a:p>
            <a:r>
              <a:rPr lang="en-US" dirty="0" smtClean="0"/>
              <a:t>If any sign of </a:t>
            </a:r>
            <a:r>
              <a:rPr lang="en-US" dirty="0" err="1" smtClean="0"/>
              <a:t>chorioamnionitis</a:t>
            </a:r>
            <a:r>
              <a:rPr lang="en-US" dirty="0" smtClean="0"/>
              <a:t> developed &gt;&gt; direct </a:t>
            </a:r>
            <a:r>
              <a:rPr lang="en-US" dirty="0" err="1" smtClean="0"/>
              <a:t>deleviry</a:t>
            </a:r>
            <a:r>
              <a:rPr lang="en-US" dirty="0" smtClean="0"/>
              <a:t> </a:t>
            </a:r>
          </a:p>
          <a:p>
            <a:pPr marL="0" indent="0">
              <a:buNone/>
            </a:pPr>
            <a:r>
              <a:rPr lang="en-US" dirty="0" smtClean="0"/>
              <a:t>BUT remember </a:t>
            </a:r>
            <a:r>
              <a:rPr lang="en-US" dirty="0" err="1" smtClean="0"/>
              <a:t>chorioamnionitis</a:t>
            </a:r>
            <a:r>
              <a:rPr lang="en-US" dirty="0" smtClean="0"/>
              <a:t> alone is NOT an indication for C/S</a:t>
            </a:r>
          </a:p>
          <a:p>
            <a:r>
              <a:rPr lang="en-US" dirty="0" smtClean="0"/>
              <a:t>Other wise according to the guidelines wait tell 34 weeks and </a:t>
            </a:r>
            <a:r>
              <a:rPr lang="en-US" dirty="0" err="1" smtClean="0"/>
              <a:t>delevir</a:t>
            </a:r>
            <a:r>
              <a:rPr lang="en-US" dirty="0" smtClean="0"/>
              <a:t> </a:t>
            </a:r>
          </a:p>
          <a:p>
            <a:pPr marL="0" indent="0">
              <a:buNone/>
            </a:pPr>
            <a:r>
              <a:rPr lang="en-US" dirty="0" smtClean="0"/>
              <a:t>BUT in Jordan we wait tell 36 weeks because of the need for NICU admission BUT don’t delay more than that because of the increasing risk of infection </a:t>
            </a:r>
            <a:endParaRPr lang="en-US" dirty="0"/>
          </a:p>
        </p:txBody>
      </p:sp>
    </p:spTree>
    <p:extLst>
      <p:ext uri="{BB962C8B-B14F-4D97-AF65-F5344CB8AC3E}">
        <p14:creationId xmlns:p14="http://schemas.microsoft.com/office/powerpoint/2010/main" val="7922526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5">
                    <a:lumMod val="40000"/>
                    <a:lumOff val="60000"/>
                  </a:schemeClr>
                </a:solidFill>
              </a:rPr>
              <a:t>Question 3 </a:t>
            </a:r>
            <a:endParaRPr lang="en-US" dirty="0">
              <a:solidFill>
                <a:schemeClr val="accent5">
                  <a:lumMod val="40000"/>
                  <a:lumOff val="60000"/>
                </a:schemeClr>
              </a:solidFill>
            </a:endParaRPr>
          </a:p>
        </p:txBody>
      </p:sp>
      <p:sp>
        <p:nvSpPr>
          <p:cNvPr id="3" name="Content Placeholder 2"/>
          <p:cNvSpPr>
            <a:spLocks noGrp="1"/>
          </p:cNvSpPr>
          <p:nvPr>
            <p:ph idx="1"/>
          </p:nvPr>
        </p:nvSpPr>
        <p:spPr/>
        <p:txBody>
          <a:bodyPr/>
          <a:lstStyle/>
          <a:p>
            <a:r>
              <a:rPr lang="en-US" dirty="0" smtClean="0"/>
              <a:t>The 1</a:t>
            </a:r>
            <a:r>
              <a:rPr lang="en-US" baseline="30000" dirty="0" smtClean="0"/>
              <a:t>st</a:t>
            </a:r>
            <a:r>
              <a:rPr lang="en-US" dirty="0" smtClean="0"/>
              <a:t> sign is fetal &amp; maternal tachycardia</a:t>
            </a:r>
          </a:p>
          <a:p>
            <a:r>
              <a:rPr lang="en-US" dirty="0" smtClean="0"/>
              <a:t>The 2</a:t>
            </a:r>
            <a:r>
              <a:rPr lang="en-US" baseline="30000" dirty="0" smtClean="0"/>
              <a:t>nd</a:t>
            </a:r>
            <a:r>
              <a:rPr lang="en-US" dirty="0" smtClean="0"/>
              <a:t> is abdominal pain </a:t>
            </a:r>
          </a:p>
          <a:p>
            <a:r>
              <a:rPr lang="en-US" dirty="0" smtClean="0"/>
              <a:t>The 3</a:t>
            </a:r>
            <a:r>
              <a:rPr lang="en-US" baseline="30000" dirty="0" smtClean="0"/>
              <a:t>rd</a:t>
            </a:r>
            <a:r>
              <a:rPr lang="en-US" dirty="0" smtClean="0"/>
              <a:t> is vaginal discharge and chills &amp; rigors </a:t>
            </a:r>
          </a:p>
        </p:txBody>
      </p:sp>
    </p:spTree>
    <p:extLst>
      <p:ext uri="{BB962C8B-B14F-4D97-AF65-F5344CB8AC3E}">
        <p14:creationId xmlns:p14="http://schemas.microsoft.com/office/powerpoint/2010/main" val="413245618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4 </a:t>
            </a:r>
            <a:endParaRPr lang="en-US" dirty="0"/>
          </a:p>
        </p:txBody>
      </p:sp>
      <p:sp>
        <p:nvSpPr>
          <p:cNvPr id="4" name="Rounded Rectangle 3"/>
          <p:cNvSpPr/>
          <p:nvPr/>
        </p:nvSpPr>
        <p:spPr>
          <a:xfrm>
            <a:off x="4433303" y="1935921"/>
            <a:ext cx="3871608" cy="3064213"/>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dirty="0" smtClean="0">
                <a:solidFill>
                  <a:prstClr val="black"/>
                </a:solidFill>
              </a:rPr>
              <a:t>If a patient presented with ROM at 18 weeks </a:t>
            </a:r>
            <a:r>
              <a:rPr lang="en-US" sz="3200" dirty="0" smtClean="0">
                <a:solidFill>
                  <a:schemeClr val="accent6">
                    <a:lumMod val="75000"/>
                  </a:schemeClr>
                </a:solidFill>
              </a:rPr>
              <a:t>what is your management ?</a:t>
            </a:r>
          </a:p>
          <a:p>
            <a:pPr algn="ctr"/>
            <a:endParaRPr lang="en-US" sz="3200" dirty="0">
              <a:solidFill>
                <a:prstClr val="black"/>
              </a:solidFill>
            </a:endParaRPr>
          </a:p>
        </p:txBody>
      </p:sp>
    </p:spTree>
    <p:extLst>
      <p:ext uri="{BB962C8B-B14F-4D97-AF65-F5344CB8AC3E}">
        <p14:creationId xmlns:p14="http://schemas.microsoft.com/office/powerpoint/2010/main" val="368148369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If the patient presented with ROM anytime before 24 weeks (age of viability ) we prefer termination of pregnancy because of the risk of lung hypoplasia on the fetus &amp; development of </a:t>
            </a:r>
            <a:r>
              <a:rPr lang="en-US" dirty="0" err="1" smtClean="0"/>
              <a:t>chorioamnionitis</a:t>
            </a:r>
            <a:r>
              <a:rPr lang="en-US" dirty="0" smtClean="0"/>
              <a:t> on the mother </a:t>
            </a:r>
            <a:endParaRPr lang="en-US" dirty="0"/>
          </a:p>
        </p:txBody>
      </p:sp>
    </p:spTree>
    <p:extLst>
      <p:ext uri="{BB962C8B-B14F-4D97-AF65-F5344CB8AC3E}">
        <p14:creationId xmlns:p14="http://schemas.microsoft.com/office/powerpoint/2010/main" val="301440233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5 </a:t>
            </a:r>
            <a:endParaRPr lang="en-US" dirty="0"/>
          </a:p>
        </p:txBody>
      </p:sp>
      <p:sp>
        <p:nvSpPr>
          <p:cNvPr id="3" name="Content Placeholder 2"/>
          <p:cNvSpPr>
            <a:spLocks noGrp="1"/>
          </p:cNvSpPr>
          <p:nvPr>
            <p:ph idx="1"/>
          </p:nvPr>
        </p:nvSpPr>
        <p:spPr>
          <a:xfrm>
            <a:off x="5369063" y="2436532"/>
            <a:ext cx="6391677" cy="3695136"/>
          </a:xfrm>
        </p:spPr>
        <p:txBody>
          <a:bodyPr/>
          <a:lstStyle/>
          <a:p>
            <a:pPr marL="0" indent="0">
              <a:buNone/>
            </a:pPr>
            <a:r>
              <a:rPr lang="en-US" dirty="0" smtClean="0">
                <a:solidFill>
                  <a:schemeClr val="accent4">
                    <a:lumMod val="60000"/>
                    <a:lumOff val="40000"/>
                  </a:schemeClr>
                </a:solidFill>
              </a:rPr>
              <a:t>1- what is your DDX?</a:t>
            </a:r>
          </a:p>
          <a:p>
            <a:pPr marL="0" indent="0">
              <a:buNone/>
            </a:pPr>
            <a:r>
              <a:rPr lang="en-US" dirty="0" smtClean="0">
                <a:solidFill>
                  <a:schemeClr val="accent4">
                    <a:lumMod val="60000"/>
                    <a:lumOff val="40000"/>
                  </a:schemeClr>
                </a:solidFill>
              </a:rPr>
              <a:t>2-what important points in the </a:t>
            </a:r>
            <a:r>
              <a:rPr lang="en-US" dirty="0" err="1" smtClean="0">
                <a:solidFill>
                  <a:schemeClr val="accent4">
                    <a:lumMod val="60000"/>
                    <a:lumOff val="40000"/>
                  </a:schemeClr>
                </a:solidFill>
              </a:rPr>
              <a:t>hx</a:t>
            </a:r>
            <a:r>
              <a:rPr lang="en-US" dirty="0" smtClean="0">
                <a:solidFill>
                  <a:schemeClr val="accent4">
                    <a:lumMod val="60000"/>
                    <a:lumOff val="40000"/>
                  </a:schemeClr>
                </a:solidFill>
              </a:rPr>
              <a:t> you should focus on ?</a:t>
            </a:r>
          </a:p>
          <a:p>
            <a:pPr marL="0" indent="0">
              <a:buNone/>
            </a:pPr>
            <a:r>
              <a:rPr lang="en-US" dirty="0" smtClean="0">
                <a:solidFill>
                  <a:schemeClr val="accent4">
                    <a:lumMod val="60000"/>
                    <a:lumOff val="40000"/>
                  </a:schemeClr>
                </a:solidFill>
              </a:rPr>
              <a:t>3-what are the complications of </a:t>
            </a:r>
            <a:r>
              <a:rPr lang="en-US" dirty="0" err="1" smtClean="0">
                <a:solidFill>
                  <a:schemeClr val="accent4">
                    <a:lumMod val="60000"/>
                    <a:lumOff val="40000"/>
                  </a:schemeClr>
                </a:solidFill>
              </a:rPr>
              <a:t>chorioamnionitis</a:t>
            </a:r>
            <a:r>
              <a:rPr lang="en-US" dirty="0" smtClean="0">
                <a:solidFill>
                  <a:schemeClr val="accent4">
                    <a:lumMod val="60000"/>
                    <a:lumOff val="40000"/>
                  </a:schemeClr>
                </a:solidFill>
              </a:rPr>
              <a:t> postpartum ?</a:t>
            </a:r>
            <a:endParaRPr lang="en-US" dirty="0">
              <a:solidFill>
                <a:schemeClr val="accent4">
                  <a:lumMod val="60000"/>
                  <a:lumOff val="40000"/>
                </a:schemeClr>
              </a:solidFill>
            </a:endParaRPr>
          </a:p>
        </p:txBody>
      </p:sp>
      <p:sp>
        <p:nvSpPr>
          <p:cNvPr id="4" name="Rounded Rectangle 3"/>
          <p:cNvSpPr/>
          <p:nvPr/>
        </p:nvSpPr>
        <p:spPr>
          <a:xfrm>
            <a:off x="1605064" y="2096064"/>
            <a:ext cx="3375498" cy="331713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en-US" smtClean="0">
                <a:solidFill>
                  <a:prstClr val="black"/>
                </a:solidFill>
              </a:rPr>
              <a:t>35 years old patient G5P4 all by c/s she presented at GA 32 weeks with watery vaginal discharge soaked her clothes </a:t>
            </a:r>
            <a:endParaRPr lang="en-US" dirty="0" smtClean="0">
              <a:solidFill>
                <a:prstClr val="black"/>
              </a:solidFill>
            </a:endParaRPr>
          </a:p>
        </p:txBody>
      </p:sp>
    </p:spTree>
    <p:extLst>
      <p:ext uri="{BB962C8B-B14F-4D97-AF65-F5344CB8AC3E}">
        <p14:creationId xmlns:p14="http://schemas.microsoft.com/office/powerpoint/2010/main" val="1768874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8953" y="976947"/>
            <a:ext cx="10700449" cy="3695136"/>
          </a:xfrm>
        </p:spPr>
        <p:txBody>
          <a:bodyPr>
            <a:normAutofit/>
          </a:bodyPr>
          <a:lstStyle/>
          <a:p>
            <a:pPr algn="ctr"/>
            <a:r>
              <a:rPr lang="en-US" sz="3200" dirty="0" smtClean="0">
                <a:solidFill>
                  <a:schemeClr val="accent5">
                    <a:lumMod val="60000"/>
                    <a:lumOff val="40000"/>
                  </a:schemeClr>
                </a:solidFill>
              </a:rPr>
              <a:t>What is the chief complain ?</a:t>
            </a:r>
          </a:p>
          <a:p>
            <a:pPr algn="ctr"/>
            <a:r>
              <a:rPr lang="en-US" sz="3200" dirty="0" smtClean="0">
                <a:solidFill>
                  <a:schemeClr val="accent5">
                    <a:lumMod val="60000"/>
                    <a:lumOff val="40000"/>
                  </a:schemeClr>
                </a:solidFill>
              </a:rPr>
              <a:t> can you give me a definite diagnosis ?</a:t>
            </a:r>
          </a:p>
          <a:p>
            <a:pPr algn="ctr"/>
            <a:r>
              <a:rPr lang="en-US" sz="3200" dirty="0" smtClean="0">
                <a:solidFill>
                  <a:schemeClr val="accent5">
                    <a:lumMod val="60000"/>
                    <a:lumOff val="40000"/>
                  </a:schemeClr>
                </a:solidFill>
              </a:rPr>
              <a:t>If yes what is it ? If no what your differential diagnosis ?</a:t>
            </a:r>
          </a:p>
          <a:p>
            <a:pPr algn="ctr"/>
            <a:endParaRPr lang="en-US" sz="3200" dirty="0" smtClean="0">
              <a:solidFill>
                <a:schemeClr val="accent5">
                  <a:lumMod val="60000"/>
                  <a:lumOff val="40000"/>
                </a:schemeClr>
              </a:solidFill>
            </a:endParaRPr>
          </a:p>
        </p:txBody>
      </p:sp>
    </p:spTree>
    <p:extLst>
      <p:ext uri="{BB962C8B-B14F-4D97-AF65-F5344CB8AC3E}">
        <p14:creationId xmlns:p14="http://schemas.microsoft.com/office/powerpoint/2010/main" val="381538246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4">
                    <a:lumMod val="60000"/>
                    <a:lumOff val="40000"/>
                  </a:schemeClr>
                </a:solidFill>
              </a:rPr>
              <a:t>Question 1 </a:t>
            </a:r>
            <a:endParaRPr lang="en-US" dirty="0">
              <a:solidFill>
                <a:schemeClr val="accent4">
                  <a:lumMod val="60000"/>
                  <a:lumOff val="40000"/>
                </a:schemeClr>
              </a:solidFill>
            </a:endParaRPr>
          </a:p>
        </p:txBody>
      </p:sp>
      <p:sp>
        <p:nvSpPr>
          <p:cNvPr id="3" name="Content Placeholder 2"/>
          <p:cNvSpPr>
            <a:spLocks noGrp="1"/>
          </p:cNvSpPr>
          <p:nvPr>
            <p:ph idx="1"/>
          </p:nvPr>
        </p:nvSpPr>
        <p:spPr/>
        <p:txBody>
          <a:bodyPr/>
          <a:lstStyle/>
          <a:p>
            <a:r>
              <a:rPr lang="en-US" dirty="0" smtClean="0"/>
              <a:t>ROM</a:t>
            </a:r>
          </a:p>
          <a:p>
            <a:r>
              <a:rPr lang="en-US" dirty="0" smtClean="0"/>
              <a:t>Vaginal discharge </a:t>
            </a:r>
          </a:p>
          <a:p>
            <a:r>
              <a:rPr lang="en-US" dirty="0" smtClean="0"/>
              <a:t>Urine </a:t>
            </a:r>
          </a:p>
          <a:p>
            <a:r>
              <a:rPr lang="en-US" dirty="0" smtClean="0"/>
              <a:t>Vaginal douching </a:t>
            </a:r>
          </a:p>
          <a:p>
            <a:r>
              <a:rPr lang="en-US" dirty="0" smtClean="0"/>
              <a:t>Semen (less likely white </a:t>
            </a:r>
            <a:r>
              <a:rPr lang="en-US" dirty="0" err="1" smtClean="0"/>
              <a:t>colour</a:t>
            </a:r>
            <a:r>
              <a:rPr lang="en-US" dirty="0" smtClean="0"/>
              <a:t> )</a:t>
            </a:r>
          </a:p>
          <a:p>
            <a:endParaRPr lang="en-US" dirty="0" smtClean="0"/>
          </a:p>
        </p:txBody>
      </p:sp>
    </p:spTree>
    <p:extLst>
      <p:ext uri="{BB962C8B-B14F-4D97-AF65-F5344CB8AC3E}">
        <p14:creationId xmlns:p14="http://schemas.microsoft.com/office/powerpoint/2010/main" val="137708075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4">
                    <a:lumMod val="60000"/>
                    <a:lumOff val="40000"/>
                  </a:schemeClr>
                </a:solidFill>
              </a:rPr>
              <a:t>Question 2 </a:t>
            </a:r>
            <a:endParaRPr lang="en-US" dirty="0">
              <a:solidFill>
                <a:schemeClr val="accent4">
                  <a:lumMod val="60000"/>
                  <a:lumOff val="40000"/>
                </a:schemeClr>
              </a:solidFill>
            </a:endParaRPr>
          </a:p>
        </p:txBody>
      </p:sp>
      <p:sp>
        <p:nvSpPr>
          <p:cNvPr id="3" name="Content Placeholder 2"/>
          <p:cNvSpPr>
            <a:spLocks noGrp="1"/>
          </p:cNvSpPr>
          <p:nvPr>
            <p:ph idx="1"/>
          </p:nvPr>
        </p:nvSpPr>
        <p:spPr/>
        <p:txBody>
          <a:bodyPr/>
          <a:lstStyle/>
          <a:p>
            <a:r>
              <a:rPr lang="en-US" dirty="0" smtClean="0"/>
              <a:t>Sudden ?</a:t>
            </a:r>
          </a:p>
          <a:p>
            <a:r>
              <a:rPr lang="en-US" dirty="0" err="1" smtClean="0"/>
              <a:t>Assosciated</a:t>
            </a:r>
            <a:r>
              <a:rPr lang="en-US" dirty="0" smtClean="0"/>
              <a:t> symptoms (fever discharge abdominal pain)</a:t>
            </a:r>
          </a:p>
          <a:p>
            <a:r>
              <a:rPr lang="en-US" dirty="0" smtClean="0"/>
              <a:t>Previous ROM(if recurrent suspect cervical incompetence )</a:t>
            </a:r>
          </a:p>
        </p:txBody>
      </p:sp>
    </p:spTree>
    <p:extLst>
      <p:ext uri="{BB962C8B-B14F-4D97-AF65-F5344CB8AC3E}">
        <p14:creationId xmlns:p14="http://schemas.microsoft.com/office/powerpoint/2010/main" val="8027401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4">
                    <a:lumMod val="60000"/>
                    <a:lumOff val="40000"/>
                  </a:schemeClr>
                </a:solidFill>
              </a:rPr>
              <a:t>Question 3 </a:t>
            </a:r>
            <a:endParaRPr lang="en-US" dirty="0">
              <a:solidFill>
                <a:schemeClr val="accent4">
                  <a:lumMod val="60000"/>
                  <a:lumOff val="40000"/>
                </a:schemeClr>
              </a:solidFill>
            </a:endParaRPr>
          </a:p>
        </p:txBody>
      </p:sp>
      <p:sp>
        <p:nvSpPr>
          <p:cNvPr id="3" name="Content Placeholder 2"/>
          <p:cNvSpPr>
            <a:spLocks noGrp="1"/>
          </p:cNvSpPr>
          <p:nvPr>
            <p:ph idx="1"/>
          </p:nvPr>
        </p:nvSpPr>
        <p:spPr/>
        <p:txBody>
          <a:bodyPr/>
          <a:lstStyle/>
          <a:p>
            <a:r>
              <a:rPr lang="en-US" dirty="0" smtClean="0"/>
              <a:t>Postpartum hemorrhage (the contractility  is not sufficient because of the infection )</a:t>
            </a:r>
          </a:p>
          <a:p>
            <a:pPr marL="0" indent="0">
              <a:buNone/>
            </a:pPr>
            <a:r>
              <a:rPr lang="en-US" dirty="0" smtClean="0"/>
              <a:t>-its complications (Sheehan syndrome , hypovolemic shock , renal failure , cardiac failure )</a:t>
            </a:r>
          </a:p>
          <a:p>
            <a:r>
              <a:rPr lang="en-US" dirty="0" smtClean="0"/>
              <a:t>Sepsis (high blood supply )</a:t>
            </a:r>
          </a:p>
          <a:p>
            <a:r>
              <a:rPr lang="en-US" dirty="0" smtClean="0"/>
              <a:t>Renal failure </a:t>
            </a:r>
          </a:p>
          <a:p>
            <a:r>
              <a:rPr lang="en-US" dirty="0" smtClean="0"/>
              <a:t>Death </a:t>
            </a:r>
          </a:p>
        </p:txBody>
      </p:sp>
    </p:spTree>
    <p:extLst>
      <p:ext uri="{BB962C8B-B14F-4D97-AF65-F5344CB8AC3E}">
        <p14:creationId xmlns:p14="http://schemas.microsoft.com/office/powerpoint/2010/main" val="185271840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5AE9A2D-4FEE-654B-AEFB-9B9D59C2112F}"/>
              </a:ext>
            </a:extLst>
          </p:cNvPr>
          <p:cNvSpPr>
            <a:spLocks noGrp="1"/>
          </p:cNvSpPr>
          <p:nvPr>
            <p:ph type="ctrTitle"/>
          </p:nvPr>
        </p:nvSpPr>
        <p:spPr/>
        <p:txBody>
          <a:bodyPr/>
          <a:lstStyle/>
          <a:p>
            <a:r>
              <a:rPr lang="ar-SA"/>
              <a:t>Preeclampsia </a:t>
            </a:r>
            <a:endParaRPr lang="en-US"/>
          </a:p>
        </p:txBody>
      </p:sp>
      <p:sp>
        <p:nvSpPr>
          <p:cNvPr id="3" name="Subtitle 2">
            <a:extLst>
              <a:ext uri="{FF2B5EF4-FFF2-40B4-BE49-F238E27FC236}">
                <a16:creationId xmlns="" xmlns:a16="http://schemas.microsoft.com/office/drawing/2014/main" id="{0CB7D141-F83D-AA4C-AC36-09287CE45D03}"/>
              </a:ext>
            </a:extLst>
          </p:cNvPr>
          <p:cNvSpPr>
            <a:spLocks noGrp="1"/>
          </p:cNvSpPr>
          <p:nvPr>
            <p:ph type="subTitle" idx="1"/>
          </p:nvPr>
        </p:nvSpPr>
        <p:spPr/>
        <p:txBody>
          <a:bodyPr/>
          <a:lstStyle/>
          <a:p>
            <a:r>
              <a:rPr lang="ar-SA"/>
              <a:t>Dr.Alaa owis</a:t>
            </a:r>
            <a:endParaRPr lang="en-US"/>
          </a:p>
        </p:txBody>
      </p:sp>
    </p:spTree>
    <p:extLst>
      <p:ext uri="{BB962C8B-B14F-4D97-AF65-F5344CB8AC3E}">
        <p14:creationId xmlns:p14="http://schemas.microsoft.com/office/powerpoint/2010/main" val="404286970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 xmlns:a16="http://schemas.microsoft.com/office/drawing/2014/main" id="{885DA7B6-AA6C-C441-BBCD-DC275DFC41F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29741" y="1185294"/>
            <a:ext cx="8321867" cy="47454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1153502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D2A734E-089F-9D4D-A905-231953EDB535}"/>
              </a:ext>
            </a:extLst>
          </p:cNvPr>
          <p:cNvSpPr>
            <a:spLocks noGrp="1"/>
          </p:cNvSpPr>
          <p:nvPr>
            <p:ph type="title"/>
          </p:nvPr>
        </p:nvSpPr>
        <p:spPr/>
        <p:txBody>
          <a:bodyPr/>
          <a:lstStyle/>
          <a:p>
            <a:r>
              <a:rPr lang="af-ZA" dirty="0" smtClean="0"/>
              <a:t>What are the basic investigations you will order ?</a:t>
            </a:r>
            <a:endParaRPr lang="en-US" dirty="0"/>
          </a:p>
        </p:txBody>
      </p:sp>
      <p:pic>
        <p:nvPicPr>
          <p:cNvPr id="4" name="Picture 4">
            <a:extLst>
              <a:ext uri="{FF2B5EF4-FFF2-40B4-BE49-F238E27FC236}">
                <a16:creationId xmlns="" xmlns:a16="http://schemas.microsoft.com/office/drawing/2014/main" id="{C71E01D0-C94A-8D49-BFED-CF4C79B8E00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92573" y="2252753"/>
            <a:ext cx="7865660" cy="44182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41012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 xmlns:a16="http://schemas.microsoft.com/office/drawing/2014/main" id="{E0387D7C-A61A-A042-B0D4-38BD4989BA81}"/>
              </a:ext>
            </a:extLst>
          </p:cNvPr>
          <p:cNvPicPr>
            <a:picLocks noGrp="1" noChangeAspect="1"/>
          </p:cNvPicPr>
          <p:nvPr>
            <p:ph idx="1"/>
          </p:nvPr>
        </p:nvPicPr>
        <p:blipFill>
          <a:blip r:embed="rId2" cstate="print">
            <a:biLevel thresh="50000"/>
            <a:extLst>
              <a:ext uri="{28A0092B-C50C-407E-A947-70E740481C1C}">
                <a14:useLocalDpi xmlns:a14="http://schemas.microsoft.com/office/drawing/2010/main" val="0"/>
              </a:ext>
            </a:extLst>
          </a:blip>
          <a:stretch>
            <a:fillRect/>
          </a:stretch>
        </p:blipFill>
        <p:spPr>
          <a:xfrm>
            <a:off x="218364" y="266131"/>
            <a:ext cx="6482687" cy="36465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 xmlns:a16="http://schemas.microsoft.com/office/drawing/2014/main" id="{A6F61518-73D4-8C48-A118-B450F1624C36}"/>
              </a:ext>
            </a:extLst>
          </p:cNvPr>
          <p:cNvPicPr>
            <a:picLocks noChangeAspect="1"/>
          </p:cNvPicPr>
          <p:nvPr/>
        </p:nvPicPr>
        <p:blipFill rotWithShape="1">
          <a:blip r:embed="rId3">
            <a:extLst>
              <a:ext uri="{28A0092B-C50C-407E-A947-70E740481C1C}">
                <a14:useLocalDpi xmlns:a14="http://schemas.microsoft.com/office/drawing/2010/main" val="0"/>
              </a:ext>
            </a:extLst>
          </a:blip>
          <a:srcRect t="23548"/>
          <a:stretch/>
        </p:blipFill>
        <p:spPr>
          <a:xfrm>
            <a:off x="5475009" y="4027075"/>
            <a:ext cx="5948167" cy="25579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9945799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57EDC44-6F56-7746-90F0-59AEC0CE17CE}"/>
              </a:ext>
            </a:extLst>
          </p:cNvPr>
          <p:cNvSpPr>
            <a:spLocks noGrp="1"/>
          </p:cNvSpPr>
          <p:nvPr>
            <p:ph type="title"/>
          </p:nvPr>
        </p:nvSpPr>
        <p:spPr/>
        <p:txBody>
          <a:bodyPr/>
          <a:lstStyle/>
          <a:p>
            <a:r>
              <a:rPr lang="af-ZA" dirty="0" smtClean="0"/>
              <a:t>How can you monitor pre-eclampsic patient ?</a:t>
            </a:r>
            <a:endParaRPr lang="en-US" dirty="0"/>
          </a:p>
        </p:txBody>
      </p:sp>
      <p:pic>
        <p:nvPicPr>
          <p:cNvPr id="4" name="Picture 4">
            <a:extLst>
              <a:ext uri="{FF2B5EF4-FFF2-40B4-BE49-F238E27FC236}">
                <a16:creationId xmlns="" xmlns:a16="http://schemas.microsoft.com/office/drawing/2014/main" id="{9CEA17EB-4D21-C946-B7CE-0C8AA2EE594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05862" y="2117109"/>
            <a:ext cx="7797421" cy="43860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09804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00982FF-427D-8F4F-AF92-0C96E9C0BFBF}"/>
              </a:ext>
            </a:extLst>
          </p:cNvPr>
          <p:cNvSpPr>
            <a:spLocks noGrp="1"/>
          </p:cNvSpPr>
          <p:nvPr>
            <p:ph type="title"/>
          </p:nvPr>
        </p:nvSpPr>
        <p:spPr/>
        <p:txBody>
          <a:bodyPr>
            <a:normAutofit fontScale="90000"/>
          </a:bodyPr>
          <a:lstStyle/>
          <a:p>
            <a:r>
              <a:rPr lang="af-ZA" dirty="0" smtClean="0"/>
              <a:t>What are the general measures undertaken once severe preeclampsia is diagnosed ?</a:t>
            </a:r>
            <a:endParaRPr lang="en-US" dirty="0"/>
          </a:p>
        </p:txBody>
      </p:sp>
      <p:pic>
        <p:nvPicPr>
          <p:cNvPr id="4" name="Picture 4">
            <a:extLst>
              <a:ext uri="{FF2B5EF4-FFF2-40B4-BE49-F238E27FC236}">
                <a16:creationId xmlns="" xmlns:a16="http://schemas.microsoft.com/office/drawing/2014/main" id="{2B242ED0-D10B-4A47-A0D5-2B0C73A978D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03254" y="2388358"/>
            <a:ext cx="7679138" cy="43195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81228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78BF89E-7730-1A4E-83A5-FDC8CB24C4DB}"/>
              </a:ext>
            </a:extLst>
          </p:cNvPr>
          <p:cNvSpPr>
            <a:spLocks noGrp="1"/>
          </p:cNvSpPr>
          <p:nvPr>
            <p:ph type="title"/>
          </p:nvPr>
        </p:nvSpPr>
        <p:spPr/>
        <p:txBody>
          <a:bodyPr/>
          <a:lstStyle/>
          <a:p>
            <a:r>
              <a:rPr lang="af-ZA" dirty="0" smtClean="0"/>
              <a:t>What are the anti hypertensive drugs chosen in pregnancy ? </a:t>
            </a:r>
            <a:endParaRPr lang="en-US" dirty="0"/>
          </a:p>
        </p:txBody>
      </p:sp>
      <p:pic>
        <p:nvPicPr>
          <p:cNvPr id="4" name="Picture 4">
            <a:extLst>
              <a:ext uri="{FF2B5EF4-FFF2-40B4-BE49-F238E27FC236}">
                <a16:creationId xmlns="" xmlns:a16="http://schemas.microsoft.com/office/drawing/2014/main" id="{4161DCBE-27D1-B94F-9C33-DAD18E3688F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1445" y="2147461"/>
            <a:ext cx="5663821" cy="39407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a:extLst>
              <a:ext uri="{FF2B5EF4-FFF2-40B4-BE49-F238E27FC236}">
                <a16:creationId xmlns="" xmlns:a16="http://schemas.microsoft.com/office/drawing/2014/main" id="{B54F8115-38B6-4D4E-AA5A-D883A62CDE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8722" y="2208875"/>
            <a:ext cx="4552252" cy="38179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70009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eme1">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 xmlns:thm15="http://schemas.microsoft.com/office/thememl/2012/main" name="Theme1" id="{E6C10A1E-97C3-4CA6-A06D-875C67091B13}" vid="{96B0D729-291F-45FC-8B03-E018F7A13D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1496</TotalTime>
  <Words>10865</Words>
  <Application>Microsoft Office PowerPoint</Application>
  <PresentationFormat>مخصص</PresentationFormat>
  <Paragraphs>1496</Paragraphs>
  <Slides>242</Slides>
  <Notes>28</Notes>
  <HiddenSlides>0</HiddenSlides>
  <MMClips>0</MMClips>
  <ScaleCrop>false</ScaleCrop>
  <HeadingPairs>
    <vt:vector size="4" baseType="variant">
      <vt:variant>
        <vt:lpstr>نسق</vt:lpstr>
      </vt:variant>
      <vt:variant>
        <vt:i4>1</vt:i4>
      </vt:variant>
      <vt:variant>
        <vt:lpstr>عناوين الشرائح</vt:lpstr>
      </vt:variant>
      <vt:variant>
        <vt:i4>242</vt:i4>
      </vt:variant>
    </vt:vector>
  </HeadingPairs>
  <TitlesOfParts>
    <vt:vector size="243" baseType="lpstr">
      <vt:lpstr>Theme1</vt:lpstr>
      <vt:lpstr>Obs &amp; Gyni online discussions</vt:lpstr>
      <vt:lpstr>عرض تقديمي في PowerPoint</vt:lpstr>
      <vt:lpstr>عرض تقديمي في PowerPoint</vt:lpstr>
      <vt:lpstr>Hello our doctors to be I know you have been through a lot  but you are finally here now  just believe in yourself  &amp; always seek to be the best  may good luck be always with you  wateen’s 2020 </vt:lpstr>
      <vt:lpstr>Start a slide show &amp; click on your desired subject it , you will be automatically transferred to the chosen slide (hyperlinked )  And you will have the opportunity to test yourself  </vt:lpstr>
      <vt:lpstr>عرض تقديمي في PowerPoint</vt:lpstr>
      <vt:lpstr>Dr.ahlam  al-kharabsheh  online discussion </vt:lpstr>
      <vt:lpstr>عرض تقديمي في PowerPoint</vt:lpstr>
      <vt:lpstr>عرض تقديمي في PowerPoint</vt:lpstr>
      <vt:lpstr>عرض تقديمي في PowerPoint</vt:lpstr>
      <vt:lpstr>What is the most important points in the hx to ask about ?</vt:lpstr>
      <vt:lpstr>عرض تقديمي في PowerPoint</vt:lpstr>
      <vt:lpstr>What is your ddx now ?</vt:lpstr>
      <vt:lpstr>What is the most important points in the examination to focus on ?</vt:lpstr>
      <vt:lpstr>عرض تقديمي في PowerPoint</vt:lpstr>
      <vt:lpstr>Whats is your ddx now ?</vt:lpstr>
      <vt:lpstr>What is your next step ?</vt:lpstr>
      <vt:lpstr>This is a normal looking pregnancy on US</vt:lpstr>
      <vt:lpstr>But our patient had this On US examination </vt:lpstr>
      <vt:lpstr>What can you see ?and whats your definite diagnosis  ?</vt:lpstr>
      <vt:lpstr>What is your management ?</vt:lpstr>
      <vt:lpstr>عرض تقديمي في PowerPoint</vt:lpstr>
      <vt:lpstr>عرض تقديمي في PowerPoint</vt:lpstr>
      <vt:lpstr>Why need follow up for these patiets ? And how you follow up ?</vt:lpstr>
      <vt:lpstr>What could happen to the B-HCG readings during the follow up ?</vt:lpstr>
      <vt:lpstr>What precautions a patient must be aware of during the follow up ?</vt:lpstr>
      <vt:lpstr>What is the management of subsequent pregnancies ?</vt:lpstr>
      <vt:lpstr>Early pregnancy bleeding   Ectopic pregnancy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Postpartum hemorrhage</vt:lpstr>
      <vt:lpstr>Case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Postpartum hemorrhage </vt:lpstr>
      <vt:lpstr>Case</vt:lpstr>
      <vt:lpstr>What are the most important points in the history to focus on?</vt:lpstr>
      <vt:lpstr>What are the most important points in the examination to focus on ?</vt:lpstr>
      <vt:lpstr>What is your management ?</vt:lpstr>
      <vt:lpstr>عرض تقديمي في PowerPoint</vt:lpstr>
      <vt:lpstr>What are the Complications of PPH ?</vt:lpstr>
      <vt:lpstr>Dr.omar al-dabbas online discussion </vt:lpstr>
      <vt:lpstr>Case 1 </vt:lpstr>
      <vt:lpstr>Question 1 </vt:lpstr>
      <vt:lpstr>Question 2 </vt:lpstr>
      <vt:lpstr>Question 3 </vt:lpstr>
      <vt:lpstr>Question 4 </vt:lpstr>
      <vt:lpstr>Case 2 </vt:lpstr>
      <vt:lpstr>عرض تقديمي في PowerPoint</vt:lpstr>
      <vt:lpstr>عرض تقديمي في PowerPoint</vt:lpstr>
      <vt:lpstr>Case 3 </vt:lpstr>
      <vt:lpstr>Question 1 </vt:lpstr>
      <vt:lpstr>Question 2 </vt:lpstr>
      <vt:lpstr>Question 3 </vt:lpstr>
      <vt:lpstr>Case 4 </vt:lpstr>
      <vt:lpstr>عرض تقديمي في PowerPoint</vt:lpstr>
      <vt:lpstr>Case 5 </vt:lpstr>
      <vt:lpstr>Question 1 </vt:lpstr>
      <vt:lpstr>Question 2 </vt:lpstr>
      <vt:lpstr>Question 3 </vt:lpstr>
      <vt:lpstr>Preeclampsia </vt:lpstr>
      <vt:lpstr>عرض تقديمي في PowerPoint</vt:lpstr>
      <vt:lpstr>What are the basic investigations you will order ?</vt:lpstr>
      <vt:lpstr>عرض تقديمي في PowerPoint</vt:lpstr>
      <vt:lpstr>How can you monitor pre-eclampsic patient ?</vt:lpstr>
      <vt:lpstr>What are the general measures undertaken once severe preeclampsia is diagnosed ?</vt:lpstr>
      <vt:lpstr>What are the anti hypertensive drugs chosen in pregnancy ? </vt:lpstr>
      <vt:lpstr>What is the management of eclampsia ?</vt:lpstr>
      <vt:lpstr>What are the side effects of MGSO4 ?</vt:lpstr>
      <vt:lpstr>عرض تقديمي في PowerPoint</vt:lpstr>
      <vt:lpstr>How we delevir preeclampsic patient ?</vt:lpstr>
      <vt:lpstr>Medical Problems in Pregnancy - Cases Discussion</vt:lpstr>
      <vt:lpstr>عرض تقديمي في PowerPoint</vt:lpstr>
      <vt:lpstr>What relevant points in her history you should ask her about?</vt:lpstr>
      <vt:lpstr>How should her pregnancy be managed? </vt:lpstr>
      <vt:lpstr>عرض تقديمي في PowerPoint</vt:lpstr>
      <vt:lpstr>عرض تقديمي في PowerPoint</vt:lpstr>
      <vt:lpstr>عرض تقديمي في PowerPoint</vt:lpstr>
      <vt:lpstr>عرض تقديمي في PowerPoint</vt:lpstr>
      <vt:lpstr>What are the complications of  hyperthyroidism in pregnancy: </vt:lpstr>
      <vt:lpstr>What is the Management of Hyperthyroidism during Pregnancy? </vt:lpstr>
      <vt:lpstr>عرض تقديمي في PowerPoint</vt:lpstr>
      <vt:lpstr>عرض تقديمي في PowerPoint</vt:lpstr>
      <vt:lpstr>What  relevant points in hx. You should ask? </vt:lpstr>
      <vt:lpstr>What is the most likely diagnosis? </vt:lpstr>
      <vt:lpstr>How would you confirm the diagnosis?</vt:lpstr>
      <vt:lpstr>عرض تقديمي في PowerPoint</vt:lpstr>
      <vt:lpstr>What is the ttx.?</vt:lpstr>
      <vt:lpstr>عرض تقديمي في PowerPoint</vt:lpstr>
      <vt:lpstr>عرض تقديمي في PowerPoint</vt:lpstr>
      <vt:lpstr>عرض تقديمي في PowerPoint</vt:lpstr>
      <vt:lpstr>What are the differential diagnosis in this case?</vt:lpstr>
      <vt:lpstr>What is the most likely diagnosis?</vt:lpstr>
      <vt:lpstr>What is the management plan for this patient?</vt:lpstr>
      <vt:lpstr>The future implications for this patient</vt:lpstr>
      <vt:lpstr>Acute Fatty liver disease</vt:lpstr>
      <vt:lpstr>Acute Fatty liver disease</vt:lpstr>
      <vt:lpstr>Obs &amp; gyni  Dr. Hashem online clinical discussion   fibroid </vt:lpstr>
      <vt:lpstr>Case 1 </vt:lpstr>
      <vt:lpstr>Answer the following questions </vt:lpstr>
      <vt:lpstr>Summary </vt:lpstr>
      <vt:lpstr>Diagnosis </vt:lpstr>
      <vt:lpstr>Clinical approach </vt:lpstr>
      <vt:lpstr>Types  (very important )</vt:lpstr>
      <vt:lpstr>Classifications </vt:lpstr>
      <vt:lpstr>Management </vt:lpstr>
      <vt:lpstr>عرض تقديمي في PowerPoint</vt:lpstr>
      <vt:lpstr>عرض تقديمي في PowerPoint</vt:lpstr>
      <vt:lpstr>عرض تقديمي في PowerPoint</vt:lpstr>
      <vt:lpstr>Identify these types </vt:lpstr>
      <vt:lpstr>عرض تقديمي في PowerPoint</vt:lpstr>
      <vt:lpstr>عرض تقديمي في PowerPoint</vt:lpstr>
      <vt:lpstr>عرض تقديمي في PowerPoint</vt:lpstr>
      <vt:lpstr>Case 2    start  a slide show  to have the chance to test yourself before seeing the answer </vt:lpstr>
      <vt:lpstr>عرض تقديمي في PowerPoint</vt:lpstr>
      <vt:lpstr>Qst 3  What's your differential diagnosis ? </vt:lpstr>
      <vt:lpstr>Qst 4 What are the most important Investigations ? </vt:lpstr>
      <vt:lpstr>Qst 5  What are the Complications for fibroid  ?</vt:lpstr>
      <vt:lpstr>Qst 6  If US revealed multiple fibroid what are the indication for treatment ? </vt:lpstr>
      <vt:lpstr>Qst 7  What is the role of medical management in uterine fibroid ?</vt:lpstr>
      <vt:lpstr>Qst 8  Define myolysis ?</vt:lpstr>
      <vt:lpstr>Qst 9  What are the indications for emergency hysterectomy? </vt:lpstr>
      <vt:lpstr>Qst 10  what are the complication of fibroid during pregnancy ?</vt:lpstr>
      <vt:lpstr>Qst 11  what are the changes that occur to fibroids during pregnancy ?</vt:lpstr>
      <vt:lpstr>Qst 12  management of fibroid during c/s? </vt:lpstr>
      <vt:lpstr>Case 3 </vt:lpstr>
      <vt:lpstr>What are the causes of infirtilty with uterine fibroid ?</vt:lpstr>
      <vt:lpstr>Mention some gynecological disese associated with uterine fibroid ?</vt:lpstr>
      <vt:lpstr>What is your management ?</vt:lpstr>
      <vt:lpstr>Okay lets test your knowledge with 4 questions </vt:lpstr>
      <vt:lpstr>عرض تقديمي في PowerPoint</vt:lpstr>
      <vt:lpstr>Answers </vt:lpstr>
      <vt:lpstr>Endometriosis &amp; adenomyosis </vt:lpstr>
      <vt:lpstr>عرض تقديمي في PowerPoint</vt:lpstr>
      <vt:lpstr>What are the important points in the history ?</vt:lpstr>
      <vt:lpstr>What are the important points in the examination ?</vt:lpstr>
      <vt:lpstr>What are the simple and invasive investigations that will help you?</vt:lpstr>
      <vt:lpstr>عرض تقديمي في PowerPoint</vt:lpstr>
      <vt:lpstr>عرض تقديمي في PowerPoint</vt:lpstr>
      <vt:lpstr>Laparascope </vt:lpstr>
      <vt:lpstr>What is your management ?</vt:lpstr>
      <vt:lpstr>عرض تقديمي في PowerPoint</vt:lpstr>
      <vt:lpstr>What are the important points in the history to focus on ?</vt:lpstr>
      <vt:lpstr>Physical examination ?</vt:lpstr>
      <vt:lpstr>Investigations </vt:lpstr>
      <vt:lpstr>عرض تقديمي في PowerPoint</vt:lpstr>
      <vt:lpstr>عرض تقديمي في PowerPoint</vt:lpstr>
      <vt:lpstr>What is your management ?</vt:lpstr>
      <vt:lpstr>Dr.omar al-dabbas online discussion </vt:lpstr>
      <vt:lpstr>عرض تقديمي في PowerPoint</vt:lpstr>
      <vt:lpstr>Qst 1 what is the most important points in the hx to ask about ?</vt:lpstr>
      <vt:lpstr>عرض تقديمي في PowerPoint</vt:lpstr>
      <vt:lpstr>عرض تقديمي في PowerPoint</vt:lpstr>
      <vt:lpstr>What more investigations you will order to confirm your diagnosis ?</vt:lpstr>
      <vt:lpstr>Can this patient present with regular anovulatory cycles ?  How we can differ ovulatory cycles ?</vt:lpstr>
      <vt:lpstr>What is your management ?</vt:lpstr>
      <vt:lpstr>عرض تقديمي في PowerPoint</vt:lpstr>
      <vt:lpstr>عرض تقديمي في PowerPoint</vt:lpstr>
      <vt:lpstr>If semen analysis was normal  and on HSG it was visible that both tubes are blocked what your management ?</vt:lpstr>
      <vt:lpstr>If the semen analsyis &amp; HSG was normal  what’s your next step ?</vt:lpstr>
      <vt:lpstr>If Clomphine citrate therapy failed what’s your next step ?</vt:lpstr>
      <vt:lpstr>If this line fails what your next step ?</vt:lpstr>
      <vt:lpstr>What are the complications of PCOS ?</vt:lpstr>
      <vt:lpstr>Infertility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How can you document ovulation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Ovarian Masses  Dr.Adel abu al-hija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Post menopausl bleeding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user</cp:lastModifiedBy>
  <cp:revision>54</cp:revision>
  <dcterms:created xsi:type="dcterms:W3CDTF">2020-04-16T11:48:50Z</dcterms:created>
  <dcterms:modified xsi:type="dcterms:W3CDTF">2020-04-22T15:53:09Z</dcterms:modified>
</cp:coreProperties>
</file>