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  <p:sldMasterId id="2147483712" r:id="rId4"/>
    <p:sldMasterId id="2147483741" r:id="rId5"/>
    <p:sldMasterId id="2147483765" r:id="rId6"/>
  </p:sldMasterIdLst>
  <p:notesMasterIdLst>
    <p:notesMasterId r:id="rId31"/>
  </p:notesMasterIdLst>
  <p:sldIdLst>
    <p:sldId id="765" r:id="rId7"/>
    <p:sldId id="308" r:id="rId8"/>
    <p:sldId id="766" r:id="rId9"/>
    <p:sldId id="781" r:id="rId10"/>
    <p:sldId id="782" r:id="rId11"/>
    <p:sldId id="310" r:id="rId12"/>
    <p:sldId id="767" r:id="rId13"/>
    <p:sldId id="307" r:id="rId14"/>
    <p:sldId id="582" r:id="rId15"/>
    <p:sldId id="768" r:id="rId16"/>
    <p:sldId id="583" r:id="rId17"/>
    <p:sldId id="783" r:id="rId18"/>
    <p:sldId id="586" r:id="rId19"/>
    <p:sldId id="769" r:id="rId20"/>
    <p:sldId id="770" r:id="rId21"/>
    <p:sldId id="785" r:id="rId22"/>
    <p:sldId id="784" r:id="rId23"/>
    <p:sldId id="338" r:id="rId24"/>
    <p:sldId id="714" r:id="rId25"/>
    <p:sldId id="368" r:id="rId26"/>
    <p:sldId id="720" r:id="rId27"/>
    <p:sldId id="786" r:id="rId28"/>
    <p:sldId id="777" r:id="rId29"/>
    <p:sldId id="5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A50F-9A4A-4FF4-AE44-9DA8EA22038C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8289C-95ED-4914-8355-635D76D8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7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4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93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Has a floor formed by the splenius </a:t>
            </a:r>
            <a:r>
              <a:rPr lang="en-US" dirty="0" err="1"/>
              <a:t>capitis</a:t>
            </a:r>
            <a:r>
              <a:rPr lang="en-US" dirty="0"/>
              <a:t> and </a:t>
            </a:r>
            <a:r>
              <a:rPr lang="en-US" dirty="0" err="1"/>
              <a:t>levator</a:t>
            </a:r>
            <a:r>
              <a:rPr lang="en-US" dirty="0"/>
              <a:t> scapulae muscles and the anterior, middle, and posterior scalene muscles.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2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Transverse cervical artery from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thyrocervical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1</a:t>
            </a:r>
            <a:r>
              <a:rPr lang="en-US" sz="12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subclavian artery.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Suprascapular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artery from the 1</a:t>
            </a:r>
            <a:r>
              <a:rPr lang="en-US" sz="12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subclavian artery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2C44C-1721-4CF3-AF86-27A89D06BF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7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5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Has a roof formed by the </a:t>
            </a:r>
            <a:r>
              <a:rPr lang="en-US" dirty="0" err="1"/>
              <a:t>platysma</a:t>
            </a:r>
            <a:r>
              <a:rPr lang="en-US" dirty="0"/>
              <a:t> and the investing (superficial) layer of the deep cervical fascia.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Is large salivary gland 2/3 serous and 1/3 mucous.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Is </a:t>
            </a:r>
            <a:r>
              <a:rPr lang="en-US" dirty="0" err="1">
                <a:latin typeface="+mn-lt"/>
                <a:cs typeface="+mn-cs"/>
              </a:rPr>
              <a:t>ensheathed</a:t>
            </a:r>
            <a:r>
              <a:rPr lang="en-US" dirty="0">
                <a:latin typeface="+mn-lt"/>
                <a:cs typeface="+mn-cs"/>
              </a:rPr>
              <a:t> by the investing layer of the deep cervical fascia and lies in the </a:t>
            </a:r>
            <a:r>
              <a:rPr lang="en-US" dirty="0" err="1">
                <a:latin typeface="+mn-lt"/>
                <a:cs typeface="+mn-cs"/>
              </a:rPr>
              <a:t>submandibular</a:t>
            </a:r>
            <a:r>
              <a:rPr lang="en-US" dirty="0">
                <a:latin typeface="+mn-lt"/>
                <a:cs typeface="+mn-cs"/>
              </a:rPr>
              <a:t> (digastric) triangle.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E76DF-04BD-4F6C-9EDB-32C3842C17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3A3C1-5180-4BE8-A291-46C0FA2D71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2D0F51F-40DA-4834-A420-52BB64C66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93CF396-4D6F-4686-A40A-A2E5D8D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02BF6A-B212-4D3A-9DF0-2B5E248F3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9427-2DE7-4CB3-8F7D-53B19D96F6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31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7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66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88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54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24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47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17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733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7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4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3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61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16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1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31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90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02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83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5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30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78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58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29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73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8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95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14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43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10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34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36A0A-18A0-4828-AEA8-90073E6F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50102-D3DB-4569-8B28-9EF9BDD8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44F28-F285-4B5A-AE7F-6B526429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86E-7081-42AA-B18C-72F6B74D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02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888F1-7556-43E2-913F-734AB07B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6DA60-A3C0-4230-9876-C148C859B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F0BF0-4796-41FA-93B9-B5058EEA7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78-4871-43E2-9E8B-F06A73A3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30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034B1-798B-4E1B-A44B-A5A32481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77350-7294-4630-B076-271CD47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9939F-5365-4D75-AC7D-73CF6A02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BEAD-A61A-4ADE-881C-0FABC8879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689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1C518-37C5-4680-9C17-4E72F03F3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2A8B-885D-4014-A112-B7A3D07B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F25D-8B05-4816-89C1-52C6CEB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E888-6867-4E8A-A71C-8ABADB36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962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56F40F-6128-4D29-A2C1-AC18487F5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EB84B0-6130-4C2E-9B50-470E56CE4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99F9A1-AEDB-449D-A8ED-19BE4D514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0C2-9141-435F-9CFE-0CEC93F1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869F6A-0D21-4B79-8259-E2AA9F4E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414CE0-AE60-45EE-B4D3-ECB27A6AF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84DC1B-DFDB-4C14-A782-8F7E7032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A52B-5871-44C1-A028-646C59A1E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57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0491F-1757-41D1-812D-3F6507206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F2659-7129-4A63-A36F-BE6A323A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FA67A0-8CBF-4804-B620-37A1663A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5A82-3C15-4305-95B7-E69A0716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33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66A93-A48C-4BB6-A581-C051BD5D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4ADA1-C5E8-4A6A-99AF-1AB1B766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9859F-09D7-4AF2-8066-7153446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0EB9-9103-4584-8F8C-4704BAAF2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259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36668-E13F-4E6E-AA9A-7177F27C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034B8-D12F-4E94-AC68-B039AA4A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70080-1F5F-41A6-BF78-0286953B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5CD3-91B6-4710-A573-FF7ACF5B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331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3013A-B70C-4857-A469-4722DC87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2416E-E1CA-4818-8FD5-AE0AED19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16096-55B1-4FAE-80BE-F9ABE3DDB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DF59-91AB-40A5-9297-795C1D59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27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382D9-56DF-4FAF-B9F8-08A27706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17637-9D96-44A2-A21C-4C64521D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56FFC-4D25-41B8-8A0E-9519659AA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6AD-3D9C-470B-860F-251D196C0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622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04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67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68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18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41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93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1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25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8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0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0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31-Mar-19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0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6F4889-5064-4CCF-8000-691B8BA12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6B10-4E02-43E3-B5CA-43E3F372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CF010D-7C0F-4CD3-B5F3-6DA3EA995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E11A23-1138-485F-B476-B9B84662D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F5C8C2-B871-48C6-B0AF-249D56FA7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B7F7C597-F154-40BE-97C2-E03FB9C6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61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02CF-E934-426A-93A0-155B53DE5258}" type="datetimeFigureOut">
              <a:rPr lang="en-US" smtClean="0"/>
              <a:pPr/>
              <a:t>31-Mar-19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 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02" t="7592" r="20697" b="55573"/>
          <a:stretch/>
        </p:blipFill>
        <p:spPr>
          <a:xfrm>
            <a:off x="1751213" y="0"/>
            <a:ext cx="8511312" cy="6719455"/>
          </a:xfrm>
          <a:prstGeom prst="rect">
            <a:avLst/>
          </a:prstGeom>
        </p:spPr>
      </p:pic>
      <p:sp>
        <p:nvSpPr>
          <p:cNvPr id="4" name="AutoShape 13"/>
          <p:cNvSpPr>
            <a:spLocks/>
          </p:cNvSpPr>
          <p:nvPr/>
        </p:nvSpPr>
        <p:spPr bwMode="auto">
          <a:xfrm flipH="1">
            <a:off x="4128655" y="157597"/>
            <a:ext cx="2715490" cy="1019175"/>
          </a:xfrm>
          <a:prstGeom prst="callout2">
            <a:avLst>
              <a:gd name="adj1" fmla="val 90874"/>
              <a:gd name="adj2" fmla="val 63523"/>
              <a:gd name="adj3" fmla="val 120816"/>
              <a:gd name="adj4" fmla="val 64804"/>
              <a:gd name="adj5" fmla="val 179707"/>
              <a:gd name="adj6" fmla="val 45808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border of mandible </a:t>
            </a: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8687725" y="1610159"/>
            <a:ext cx="3149600" cy="708025"/>
          </a:xfrm>
          <a:prstGeom prst="callout2">
            <a:avLst>
              <a:gd name="adj1" fmla="val 41522"/>
              <a:gd name="adj2" fmla="val 1064"/>
              <a:gd name="adj3" fmla="val 27975"/>
              <a:gd name="adj4" fmla="val -15976"/>
              <a:gd name="adj5" fmla="val 122586"/>
              <a:gd name="adj6" fmla="val -52993"/>
            </a:avLst>
          </a:prstGeom>
          <a:noFill/>
          <a:ln w="38100">
            <a:solidFill>
              <a:srgbClr val="C0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Anterior belly of digastric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>
            <a:off x="979055" y="1964171"/>
            <a:ext cx="3149600" cy="708025"/>
          </a:xfrm>
          <a:prstGeom prst="callout2">
            <a:avLst>
              <a:gd name="adj1" fmla="val 29781"/>
              <a:gd name="adj2" fmla="val 87281"/>
              <a:gd name="adj3" fmla="val 31889"/>
              <a:gd name="adj4" fmla="val 101473"/>
              <a:gd name="adj5" fmla="val 44314"/>
              <a:gd name="adj6" fmla="val 133078"/>
            </a:avLst>
          </a:prstGeom>
          <a:noFill/>
          <a:ln w="38100">
            <a:solidFill>
              <a:srgbClr val="C0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Posterior belly of digastric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12"/>
          <p:cNvSpPr>
            <a:spLocks/>
          </p:cNvSpPr>
          <p:nvPr/>
        </p:nvSpPr>
        <p:spPr bwMode="auto">
          <a:xfrm flipH="1">
            <a:off x="581892" y="3005714"/>
            <a:ext cx="3159125" cy="708025"/>
          </a:xfrm>
          <a:prstGeom prst="callout2">
            <a:avLst>
              <a:gd name="adj1" fmla="val 70027"/>
              <a:gd name="adj2" fmla="val 19214"/>
              <a:gd name="adj3" fmla="val 18750"/>
              <a:gd name="adj4" fmla="val -16667"/>
              <a:gd name="adj5" fmla="val 77248"/>
              <a:gd name="adj6" fmla="val -70668"/>
            </a:avLst>
          </a:prstGeom>
          <a:noFill/>
          <a:ln w="38100">
            <a:solidFill>
              <a:srgbClr val="C0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belly of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omohyoid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7685881" y="5086494"/>
            <a:ext cx="1990725" cy="1019175"/>
          </a:xfrm>
          <a:prstGeom prst="callout2">
            <a:avLst>
              <a:gd name="adj1" fmla="val 25624"/>
              <a:gd name="adj2" fmla="val 15949"/>
              <a:gd name="adj3" fmla="val 28378"/>
              <a:gd name="adj4" fmla="val 4055"/>
              <a:gd name="adj5" fmla="val 656"/>
              <a:gd name="adj6" fmla="val -30737"/>
            </a:avLst>
          </a:prstGeom>
          <a:noFill/>
          <a:ln w="57150">
            <a:solidFill>
              <a:srgbClr val="C000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Midline </a:t>
            </a: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1162772" y="3724275"/>
            <a:ext cx="3348037" cy="647700"/>
          </a:xfrm>
          <a:prstGeom prst="callout2">
            <a:avLst>
              <a:gd name="adj1" fmla="val 139208"/>
              <a:gd name="adj2" fmla="val 91393"/>
              <a:gd name="adj3" fmla="val 118799"/>
              <a:gd name="adj4" fmla="val 119022"/>
              <a:gd name="adj5" fmla="val 133152"/>
              <a:gd name="adj6" fmla="val 146567"/>
            </a:avLst>
          </a:prstGeom>
          <a:noFill/>
          <a:ln w="57150" cap="sq">
            <a:solidFill>
              <a:srgbClr val="C00000"/>
            </a:solidFill>
            <a:miter lim="800000"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Anterior border of Sternomastoid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21288"/>
            <a:ext cx="9144000" cy="66172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Subdivision of anterior Triangle in the neck </a:t>
            </a:r>
          </a:p>
        </p:txBody>
      </p:sp>
    </p:spTree>
    <p:extLst>
      <p:ext uri="{BB962C8B-B14F-4D97-AF65-F5344CB8AC3E}">
        <p14:creationId xmlns:p14="http://schemas.microsoft.com/office/powerpoint/2010/main" val="233288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93" t="59231" r="11876" b="6401"/>
          <a:stretch/>
        </p:blipFill>
        <p:spPr>
          <a:xfrm>
            <a:off x="757927" y="124691"/>
            <a:ext cx="11035957" cy="6608618"/>
          </a:xfrm>
          <a:prstGeom prst="rect">
            <a:avLst/>
          </a:prstGeom>
        </p:spPr>
      </p:pic>
      <p:sp>
        <p:nvSpPr>
          <p:cNvPr id="4" name="Line Callout 2 (No Border) 3"/>
          <p:cNvSpPr/>
          <p:nvPr/>
        </p:nvSpPr>
        <p:spPr>
          <a:xfrm>
            <a:off x="10210800" y="3186545"/>
            <a:ext cx="1583084" cy="612648"/>
          </a:xfrm>
          <a:prstGeom prst="callout2">
            <a:avLst>
              <a:gd name="adj1" fmla="val -31001"/>
              <a:gd name="adj2" fmla="val -38088"/>
              <a:gd name="adj3" fmla="val 43625"/>
              <a:gd name="adj4" fmla="val 2586"/>
              <a:gd name="adj5" fmla="val -63891"/>
              <a:gd name="adj6" fmla="val -11405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Mylohyoid muscle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836" y="124691"/>
            <a:ext cx="584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Floor of the anterior triangles</a:t>
            </a:r>
          </a:p>
        </p:txBody>
      </p:sp>
    </p:spTree>
    <p:extLst>
      <p:ext uri="{BB962C8B-B14F-4D97-AF65-F5344CB8AC3E}">
        <p14:creationId xmlns:p14="http://schemas.microsoft.com/office/powerpoint/2010/main" val="227873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2942DC-AB69-4BD3-9ED0-2F0EB5805ABC}"/>
              </a:ext>
            </a:extLst>
          </p:cNvPr>
          <p:cNvSpPr/>
          <p:nvPr/>
        </p:nvSpPr>
        <p:spPr>
          <a:xfrm>
            <a:off x="251791" y="172278"/>
            <a:ext cx="11714922" cy="6050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Digastric muscle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2286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* Origin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it has 2 bellies: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Anterior Belly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from the digastric fossa on the lower border of mandible close to symphysis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menti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Posterior belly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from the medial surface of the mastoid process.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2286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* Insertion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into intermediate tendon which is connected to the hyoid bone by a fibrous loop.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* Nerve supply: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(1) Anterior Belly: by nerve to mylohyoid (from 1st pharyngeal arch).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(2) Posterior belly: by facial nerve (from the 2nd pharyngeal arch).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2286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* Action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Depresses the mandible (opening the mouth).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Elevates the hyoid bone during swallowing.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9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" y="138545"/>
            <a:ext cx="1185949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2286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 of submandibular triangle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Submandibular gland.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Submandibular ganglion.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Submandibular lymph nodes.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Facial artery.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Common facial vein.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Hypoglossal nerve.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Lingual nerve.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40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4" y="124692"/>
            <a:ext cx="1190105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129540" algn="l"/>
                <a:tab pos="147193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 of submental triangle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84899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84899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Submental artery.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84899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Submental vein.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83515" algn="l"/>
                <a:tab pos="4318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Submental lymph nodes.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5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36" y="138545"/>
            <a:ext cx="12081164" cy="508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22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 of the carotid artery 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carotid arteries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Common, Internal and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External carotid artery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(2) Internal jugular vein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Last 3 cranial nerves,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, 11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(Spinal root of accessory nerve) and  12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Hpoglossal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nerve).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50482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Ansa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cervicalis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infront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carotid sheath.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50482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 Cervical sympathetic chain behind the carotid sheath.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0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360A6F-B6C5-4178-86C0-0F124D761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7" t="56425" r="14631" b="5894"/>
          <a:stretch/>
        </p:blipFill>
        <p:spPr>
          <a:xfrm>
            <a:off x="1007165" y="135112"/>
            <a:ext cx="9342783" cy="66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647A80-FBCA-4377-821F-34B1A9154444}"/>
              </a:ext>
            </a:extLst>
          </p:cNvPr>
          <p:cNvSpPr/>
          <p:nvPr/>
        </p:nvSpPr>
        <p:spPr>
          <a:xfrm>
            <a:off x="198783" y="172277"/>
            <a:ext cx="11781182" cy="43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SUBMANDIBULAR GLAND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Type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; It is a mixed 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Salivary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gland (mucous and serous).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Aspects and position (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Parts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: 1) a large superficial part. 	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14600" indent="228600" algn="just"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2) A small deep part.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 algn="just"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- The two parts are continues with each other at the posterior border of the mylohyoid muscle.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5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9848" t="8855" r="16435" b="15343"/>
          <a:stretch>
            <a:fillRect/>
          </a:stretch>
        </p:blipFill>
        <p:spPr bwMode="auto">
          <a:xfrm>
            <a:off x="2736850" y="0"/>
            <a:ext cx="709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30915" y="5486404"/>
            <a:ext cx="4104215" cy="1107406"/>
            <a:chOff x="3410" y="2723"/>
            <a:chExt cx="1841" cy="653"/>
          </a:xfr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145" name="Line 7"/>
            <p:cNvSpPr>
              <a:spLocks noChangeShapeType="1"/>
            </p:cNvSpPr>
            <p:nvPr/>
          </p:nvSpPr>
          <p:spPr bwMode="auto">
            <a:xfrm>
              <a:off x="3410" y="2723"/>
              <a:ext cx="781" cy="449"/>
            </a:xfrm>
            <a:prstGeom prst="line">
              <a:avLst/>
            </a:prstGeom>
            <a:grpFill/>
            <a:ln w="57150">
              <a:solidFill>
                <a:srgbClr val="00CC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146" name="Text Box 8"/>
            <p:cNvSpPr txBox="1">
              <a:spLocks noChangeArrowheads="1"/>
            </p:cNvSpPr>
            <p:nvPr/>
          </p:nvSpPr>
          <p:spPr bwMode="auto">
            <a:xfrm>
              <a:off x="3948" y="2813"/>
              <a:ext cx="1303" cy="5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Submandibular gland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</p:grpSp>
      <p:sp>
        <p:nvSpPr>
          <p:cNvPr id="37892" name="TextBox 10"/>
          <p:cNvSpPr txBox="1">
            <a:spLocks noChangeArrowheads="1"/>
          </p:cNvSpPr>
          <p:nvPr/>
        </p:nvSpPr>
        <p:spPr bwMode="auto">
          <a:xfrm>
            <a:off x="3429000" y="391181"/>
            <a:ext cx="2438400" cy="5847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C-shaped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1863726" y="5715002"/>
            <a:ext cx="3394075" cy="609599"/>
          </a:xfrm>
          <a:prstGeom prst="callout2">
            <a:avLst>
              <a:gd name="adj1" fmla="val 56430"/>
              <a:gd name="adj2" fmla="val 68950"/>
              <a:gd name="adj3" fmla="val -375"/>
              <a:gd name="adj4" fmla="val 97960"/>
              <a:gd name="adj5" fmla="val -46071"/>
              <a:gd name="adj6" fmla="val 11853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Large Superficial part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1524001" y="3352801"/>
            <a:ext cx="2098675" cy="701675"/>
          </a:xfrm>
          <a:prstGeom prst="callout2">
            <a:avLst>
              <a:gd name="adj1" fmla="val 35597"/>
              <a:gd name="adj2" fmla="val 96639"/>
              <a:gd name="adj3" fmla="val 16292"/>
              <a:gd name="adj4" fmla="val 126398"/>
              <a:gd name="adj5" fmla="val 235225"/>
              <a:gd name="adj6" fmla="val 20434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Small deep part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AutoShape 10"/>
          <p:cNvSpPr>
            <a:spLocks/>
          </p:cNvSpPr>
          <p:nvPr/>
        </p:nvSpPr>
        <p:spPr bwMode="auto">
          <a:xfrm flipH="1">
            <a:off x="1676400" y="4724401"/>
            <a:ext cx="2286000" cy="685800"/>
          </a:xfrm>
          <a:prstGeom prst="callout2">
            <a:avLst>
              <a:gd name="adj1" fmla="val 42601"/>
              <a:gd name="adj2" fmla="val 4461"/>
              <a:gd name="adj3" fmla="val 21850"/>
              <a:gd name="adj4" fmla="val -55950"/>
              <a:gd name="adj5" fmla="val 66208"/>
              <a:gd name="adj6" fmla="val -65231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Mylohyoid  muscle</a:t>
            </a:r>
          </a:p>
        </p:txBody>
      </p:sp>
      <p:sp>
        <p:nvSpPr>
          <p:cNvPr id="10" name="Frame 9"/>
          <p:cNvSpPr/>
          <p:nvPr/>
        </p:nvSpPr>
        <p:spPr bwMode="auto">
          <a:xfrm>
            <a:off x="1447800" y="260648"/>
            <a:ext cx="2286000" cy="653752"/>
          </a:xfrm>
          <a:prstGeom prst="frame">
            <a:avLst>
              <a:gd name="adj1" fmla="val 10923"/>
            </a:avLst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Shape  </a:t>
            </a:r>
            <a:endParaRPr kumimoji="0" lang="en-US" altLang="zh-CN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6" name="Double Wave 15"/>
          <p:cNvSpPr/>
          <p:nvPr/>
        </p:nvSpPr>
        <p:spPr bwMode="auto">
          <a:xfrm>
            <a:off x="1676400" y="1219200"/>
            <a:ext cx="2362200" cy="914400"/>
          </a:xfrm>
          <a:prstGeom prst="doubleWave">
            <a:avLst>
              <a:gd name="adj1" fmla="val 6250"/>
              <a:gd name="adj2" fmla="val 2805"/>
            </a:avLst>
          </a:prstGeom>
          <a:noFill/>
          <a:ln w="38100">
            <a:solidFill>
              <a:srgbClr val="0000FF"/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2 Parts   </a:t>
            </a:r>
            <a:endParaRPr kumimoji="0" lang="en-US" altLang="zh-CN" sz="4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 flipH="1">
            <a:off x="7273926" y="4495801"/>
            <a:ext cx="3394075" cy="609599"/>
          </a:xfrm>
          <a:prstGeom prst="callout2">
            <a:avLst>
              <a:gd name="adj1" fmla="val 48096"/>
              <a:gd name="adj2" fmla="val 68202"/>
              <a:gd name="adj3" fmla="val 24625"/>
              <a:gd name="adj4" fmla="val 84490"/>
              <a:gd name="adj5" fmla="val 99763"/>
              <a:gd name="adj6" fmla="val 13500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Loop communication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6AE29-C83B-4181-9E16-79EAE11E9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15637" b="21591"/>
          <a:stretch/>
        </p:blipFill>
        <p:spPr>
          <a:xfrm>
            <a:off x="4982817" y="185058"/>
            <a:ext cx="7038345" cy="55663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3FB7B7-0EF0-48E2-82AE-6FF3849507D5}"/>
              </a:ext>
            </a:extLst>
          </p:cNvPr>
          <p:cNvSpPr/>
          <p:nvPr/>
        </p:nvSpPr>
        <p:spPr>
          <a:xfrm>
            <a:off x="119270" y="76199"/>
            <a:ext cx="4678017" cy="61991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Submandibular (Wharton's) duct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Length: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cm long.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Origin;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It arises from the medial surface of the superficial part.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opens into the floor of mouth close to the frenulum of the tongue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8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l="40398" t="16731" r="20863" b="13390"/>
          <a:stretch>
            <a:fillRect/>
          </a:stretch>
        </p:blipFill>
        <p:spPr bwMode="auto">
          <a:xfrm>
            <a:off x="3071813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8185990" y="3429000"/>
            <a:ext cx="2808312" cy="762000"/>
          </a:xfrm>
          <a:prstGeom prst="callout2">
            <a:avLst>
              <a:gd name="adj1" fmla="val 284502"/>
              <a:gd name="adj2" fmla="val -40629"/>
              <a:gd name="adj3" fmla="val 39348"/>
              <a:gd name="adj4" fmla="val 1068"/>
              <a:gd name="adj5" fmla="val -149919"/>
              <a:gd name="adj6" fmla="val -9855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Sternomastoid </a:t>
            </a:r>
          </a:p>
        </p:txBody>
      </p:sp>
    </p:spTree>
    <p:extLst>
      <p:ext uri="{BB962C8B-B14F-4D97-AF65-F5344CB8AC3E}">
        <p14:creationId xmlns:p14="http://schemas.microsoft.com/office/powerpoint/2010/main" val="98647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9848" t="8855" r="16435" b="15343"/>
          <a:stretch>
            <a:fillRect/>
          </a:stretch>
        </p:blipFill>
        <p:spPr bwMode="auto">
          <a:xfrm>
            <a:off x="3498850" y="0"/>
            <a:ext cx="709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 flipH="1">
            <a:off x="1524000" y="3860801"/>
            <a:ext cx="2851150" cy="982663"/>
          </a:xfrm>
          <a:prstGeom prst="callout2">
            <a:avLst>
              <a:gd name="adj1" fmla="val 47783"/>
              <a:gd name="adj2" fmla="val 30088"/>
              <a:gd name="adj3" fmla="val 51643"/>
              <a:gd name="adj4" fmla="val 3107"/>
              <a:gd name="adj5" fmla="val 103194"/>
              <a:gd name="adj6" fmla="val -40866"/>
            </a:avLst>
          </a:prstGeom>
          <a:noFill/>
          <a:ln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Sublingual gland</a:t>
            </a: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 flipH="1">
            <a:off x="1524000" y="2133601"/>
            <a:ext cx="2635250" cy="1152525"/>
          </a:xfrm>
          <a:prstGeom prst="callout2">
            <a:avLst>
              <a:gd name="adj1" fmla="val 44682"/>
              <a:gd name="adj2" fmla="val 27463"/>
              <a:gd name="adj3" fmla="val 43953"/>
              <a:gd name="adj4" fmla="val 10696"/>
              <a:gd name="adj5" fmla="val 214149"/>
              <a:gd name="adj6" fmla="val -51414"/>
            </a:avLst>
          </a:prstGeom>
          <a:noFill/>
          <a:ln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Mucous membrane of mouth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1524000" y="5791201"/>
            <a:ext cx="2933700" cy="701675"/>
          </a:xfrm>
          <a:prstGeom prst="callout2">
            <a:avLst>
              <a:gd name="adj1" fmla="val 43100"/>
              <a:gd name="adj2" fmla="val 84426"/>
              <a:gd name="adj3" fmla="val 2741"/>
              <a:gd name="adj4" fmla="val 120716"/>
              <a:gd name="adj5" fmla="val -71884"/>
              <a:gd name="adj6" fmla="val 12321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Mylohyoid 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1805"/>
            <a:ext cx="4572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Position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50" dirty="0">
                <a:ln w="11430"/>
                <a:solidFill>
                  <a:srgbClr val="0000FF"/>
                </a:solidFill>
                <a:latin typeface="Calibri"/>
              </a:rPr>
              <a:t>Sublingual gland</a:t>
            </a:r>
            <a:r>
              <a:rPr kumimoji="0" lang="en-US" sz="4400" b="1" i="0" u="none" strike="noStrike" kern="1200" cap="none" spc="50" normalizeH="0" baseline="0" noProof="0" dirty="0">
                <a:ln w="11430"/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1600200" y="4932364"/>
            <a:ext cx="2438400" cy="858837"/>
          </a:xfrm>
          <a:prstGeom prst="callout2">
            <a:avLst>
              <a:gd name="adj1" fmla="val 59488"/>
              <a:gd name="adj2" fmla="val 4828"/>
              <a:gd name="adj3" fmla="val 55466"/>
              <a:gd name="adj4" fmla="val 12957"/>
              <a:gd name="adj5" fmla="val 10412"/>
              <a:gd name="adj6" fmla="val -43942"/>
            </a:avLst>
          </a:prstGeom>
          <a:noFill/>
          <a:ln>
            <a:headEnd/>
            <a:tailEnd type="triangl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Sublingual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fossa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E4735F-4777-447A-90B1-F43A3E0F9AD9}"/>
              </a:ext>
            </a:extLst>
          </p:cNvPr>
          <p:cNvSpPr/>
          <p:nvPr/>
        </p:nvSpPr>
        <p:spPr>
          <a:xfrm>
            <a:off x="106017" y="0"/>
            <a:ext cx="11953461" cy="5577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SUBLINGUAL SALIVARY GLAND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It lies under the mucous membrane of the floor of the mouth forming sublingual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fold in the sublingual fossa of mandible.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it is the smallest of the 3 salivary glands.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almond shaped.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>
                <a:tab pos="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Ducts: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10-20 ducts which open into floor of mouth along the sublingual fold.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22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8E464-F4A6-4AC7-A1E9-F395A667C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19" t="5990" r="4487" b="49266"/>
          <a:stretch/>
        </p:blipFill>
        <p:spPr>
          <a:xfrm>
            <a:off x="5804452" y="87714"/>
            <a:ext cx="5598134" cy="67702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9FB797-3555-46C5-80F6-A0BD76A1D754}"/>
              </a:ext>
            </a:extLst>
          </p:cNvPr>
          <p:cNvSpPr/>
          <p:nvPr/>
        </p:nvSpPr>
        <p:spPr>
          <a:xfrm>
            <a:off x="132522" y="0"/>
            <a:ext cx="5963478" cy="1751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122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GENERAL INVESTING DEEP FASCIA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2000"/>
              </a:lnSpc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surrounds the neck like a collar.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2000"/>
              </a:lnSpc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forms the roof of the anterior and posterior triangles.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2000"/>
              </a:lnSpc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splits to enclose the sternomastoid and trapezius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AE99C-5E6E-4B2B-897D-FC391289D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5" t="13736" r="62393" b="62945"/>
          <a:stretch/>
        </p:blipFill>
        <p:spPr>
          <a:xfrm>
            <a:off x="331304" y="1920593"/>
            <a:ext cx="4678017" cy="4751876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26122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FF1304-2DDF-46F2-B96B-17E0DF99DEEB}"/>
              </a:ext>
            </a:extLst>
          </p:cNvPr>
          <p:cNvSpPr/>
          <p:nvPr/>
        </p:nvSpPr>
        <p:spPr>
          <a:xfrm>
            <a:off x="225287" y="106017"/>
            <a:ext cx="11728174" cy="662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149860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Pretracheal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fascia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buFont typeface="Arial" panose="020B0604020202020204" pitchFamily="34" charset="0"/>
              <a:buChar char="*"/>
              <a:tabLst>
                <a:tab pos="14986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Site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; It lies deep to the infra-hyoid muscles. It covers the front and side of trachea and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encloses the thyroid gland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lnSpc>
                <a:spcPct val="122000"/>
              </a:lnSpc>
              <a:buFont typeface="Arial" panose="020B0604020202020204" pitchFamily="34" charset="0"/>
              <a:buChar char="•"/>
              <a:tabLst>
                <a:tab pos="149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CAROTID SHEATH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2000"/>
              </a:lnSpc>
              <a:tabLst>
                <a:tab pos="149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Definition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it is a tubular sheath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Contenting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2000"/>
              </a:lnSpc>
              <a:tabLst>
                <a:tab pos="149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(1) Common carotid artery (below) and internal carotid artery (above).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2000"/>
              </a:lnSpc>
              <a:tabLst>
                <a:tab pos="1498600" algn="l"/>
                <a:tab pos="3276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(2) Internal jugular vein.	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2000"/>
              </a:lnSpc>
              <a:tabLst>
                <a:tab pos="149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(3)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Vagus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nerve.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ctr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PREVERTEBRAL FASCIA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2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is a firm sheet which lies in front of the prevertebral muscles.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2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extends downward to surround the subclavian artery and trunk of the brachial plexus forming the axillary sheath to the apex of the axilla.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BUCCOPHARYNGEAL FASCIA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2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covers the outer surface of the buccinator muscle.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2000"/>
              </a:lnSpc>
            </a:pPr>
            <a:r>
              <a:rPr lang="en-US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32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03CC967-C799-471E-92C9-1A14F3479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203CC967-C799-471E-92C9-1A14F3479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B6821C9A-71A3-4F9F-ABAA-B410AAD2E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B6821C9A-71A3-4F9F-ABAA-B410AAD2E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57A48E6-F66D-4D57-AA26-B2E3A024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A57A48E6-F66D-4D57-AA26-B2E3A024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>
            <a:extLst>
              <a:ext uri="{FF2B5EF4-FFF2-40B4-BE49-F238E27FC236}">
                <a16:creationId xmlns:a16="http://schemas.microsoft.com/office/drawing/2014/main" id="{FB98B071-B0B7-4121-946B-C5BCF702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FB98B071-B0B7-4121-946B-C5BCF702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>
            <a:extLst>
              <a:ext uri="{FF2B5EF4-FFF2-40B4-BE49-F238E27FC236}">
                <a16:creationId xmlns:a16="http://schemas.microsoft.com/office/drawing/2014/main" id="{664AA1F4-D033-4F01-9447-8D9DE11A3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7894" name="Object 6">
                        <a:extLst>
                          <a:ext uri="{FF2B5EF4-FFF2-40B4-BE49-F238E27FC236}">
                            <a16:creationId xmlns:a16="http://schemas.microsoft.com/office/drawing/2014/main" id="{664AA1F4-D033-4F01-9447-8D9DE11A3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>
            <a:extLst>
              <a:ext uri="{FF2B5EF4-FFF2-40B4-BE49-F238E27FC236}">
                <a16:creationId xmlns:a16="http://schemas.microsoft.com/office/drawing/2014/main" id="{89CC84B1-3F1E-4EA7-9936-3EC08E9B1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7895" name="Object 7">
                        <a:extLst>
                          <a:ext uri="{FF2B5EF4-FFF2-40B4-BE49-F238E27FC236}">
                            <a16:creationId xmlns:a16="http://schemas.microsoft.com/office/drawing/2014/main" id="{89CC84B1-3F1E-4EA7-9936-3EC08E9B1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8">
            <a:extLst>
              <a:ext uri="{FF2B5EF4-FFF2-40B4-BE49-F238E27FC236}">
                <a16:creationId xmlns:a16="http://schemas.microsoft.com/office/drawing/2014/main" id="{6F684FBB-08B8-47AE-977F-EEDE1324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6D3219-1A04-48B4-91A8-994343391F8B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3B243046-948E-4793-95D5-3B909D04DDF7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0"/>
            <a:ext cx="12025745" cy="668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Aft>
                <a:spcPts val="1000"/>
              </a:spcAft>
              <a:defRPr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Sternomastoid muscle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Sternocleidomastoid muscle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2286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Origin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by 2 heads: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Sternal head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from the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manubrium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429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	- Clavicular head: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upper surface of the medial 1/3 of the clavicle.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Insertion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       (1) Lateral surface of mastoid process.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(2) Lateral 1/3 of superior nuchal line.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Nerve supply: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Spinal part of accessory nerve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Actions: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When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muscle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contracts: </a:t>
            </a:r>
          </a:p>
          <a:p>
            <a: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a- bends the head towards its same side.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b- Rotates the face to the opposite side.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 muscles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 the neck.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0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l="40398" t="16731" r="20863" b="13390"/>
          <a:stretch>
            <a:fillRect/>
          </a:stretch>
        </p:blipFill>
        <p:spPr bwMode="auto">
          <a:xfrm>
            <a:off x="3071813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8040216" y="2924944"/>
            <a:ext cx="2808312" cy="762000"/>
          </a:xfrm>
          <a:prstGeom prst="callout2">
            <a:avLst>
              <a:gd name="adj1" fmla="val 41024"/>
              <a:gd name="adj2" fmla="val 3257"/>
              <a:gd name="adj3" fmla="val 15000"/>
              <a:gd name="adj4" fmla="val -21583"/>
              <a:gd name="adj5" fmla="val 93559"/>
              <a:gd name="adj6" fmla="val -7401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Sternomastoid 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1421333" y="1724026"/>
            <a:ext cx="2512493" cy="1019175"/>
          </a:xfrm>
          <a:prstGeom prst="callout2">
            <a:avLst>
              <a:gd name="adj1" fmla="val 46885"/>
              <a:gd name="adj2" fmla="val 97434"/>
              <a:gd name="adj3" fmla="val 67423"/>
              <a:gd name="adj4" fmla="val 109058"/>
              <a:gd name="adj5" fmla="val 155501"/>
              <a:gd name="adj6" fmla="val 13922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Posteriorly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Trapezius  muscle</a:t>
            </a: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1524001" y="4214819"/>
            <a:ext cx="2466945" cy="1019175"/>
          </a:xfrm>
          <a:prstGeom prst="callout2">
            <a:avLst>
              <a:gd name="adj1" fmla="val 46885"/>
              <a:gd name="adj2" fmla="val 97434"/>
              <a:gd name="adj3" fmla="val 31751"/>
              <a:gd name="adj4" fmla="val 119665"/>
              <a:gd name="adj5" fmla="val 154103"/>
              <a:gd name="adj6" fmla="val 1937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 1/3 of clavicle</a:t>
            </a: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1524001" y="623454"/>
            <a:ext cx="2409825" cy="600681"/>
          </a:xfrm>
          <a:prstGeom prst="callout2">
            <a:avLst>
              <a:gd name="adj1" fmla="val 64856"/>
              <a:gd name="adj2" fmla="val 74979"/>
              <a:gd name="adj3" fmla="val 62339"/>
              <a:gd name="adj4" fmla="val 73875"/>
              <a:gd name="adj5" fmla="val 89722"/>
              <a:gd name="adj6" fmla="val 12458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Apex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1666274" y="5877272"/>
            <a:ext cx="9001726" cy="720080"/>
          </a:xfrm>
          <a:prstGeom prst="round2SameRect">
            <a:avLst/>
          </a:prstGeom>
          <a:noFill/>
          <a:ln w="38100">
            <a:noFill/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Boundaries of posterior Triangle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5861D-CF5B-4884-A0FC-71A79F0FAE14}"/>
              </a:ext>
            </a:extLst>
          </p:cNvPr>
          <p:cNvSpPr txBox="1"/>
          <p:nvPr/>
        </p:nvSpPr>
        <p:spPr>
          <a:xfrm>
            <a:off x="9669880" y="132346"/>
            <a:ext cx="24098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Skin and fascia that contain platysma and external jugular vein</a:t>
            </a:r>
          </a:p>
        </p:txBody>
      </p:sp>
    </p:spTree>
    <p:extLst>
      <p:ext uri="{BB962C8B-B14F-4D97-AF65-F5344CB8AC3E}">
        <p14:creationId xmlns:p14="http://schemas.microsoft.com/office/powerpoint/2010/main" val="302869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74169F-53A1-4518-A6E2-A1D71D060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8" t="40193" r="24228" b="25797"/>
          <a:stretch/>
        </p:blipFill>
        <p:spPr>
          <a:xfrm>
            <a:off x="1079451" y="212036"/>
            <a:ext cx="8236827" cy="6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4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40398" t="16731" r="20863" b="13390"/>
          <a:stretch>
            <a:fillRect/>
          </a:stretch>
        </p:blipFill>
        <p:spPr bwMode="auto">
          <a:xfrm>
            <a:off x="3905250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2135560" y="1628801"/>
            <a:ext cx="2357454" cy="1019175"/>
          </a:xfrm>
          <a:prstGeom prst="callout2">
            <a:avLst>
              <a:gd name="adj1" fmla="val 64209"/>
              <a:gd name="adj2" fmla="val 74329"/>
              <a:gd name="adj3" fmla="val 39318"/>
              <a:gd name="adj4" fmla="val 116850"/>
              <a:gd name="adj5" fmla="val 89331"/>
              <a:gd name="adj6" fmla="val 15704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plenius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capitis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2351584" y="2852937"/>
            <a:ext cx="2428892" cy="1019175"/>
          </a:xfrm>
          <a:prstGeom prst="callout2">
            <a:avLst>
              <a:gd name="adj1" fmla="val 58274"/>
              <a:gd name="adj2" fmla="val 74582"/>
              <a:gd name="adj3" fmla="val 50128"/>
              <a:gd name="adj4" fmla="val 109840"/>
              <a:gd name="adj5" fmla="val 99371"/>
              <a:gd name="adj6" fmla="val 16122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evator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scapulae </a:t>
            </a:r>
          </a:p>
        </p:txBody>
      </p:sp>
      <p:sp>
        <p:nvSpPr>
          <p:cNvPr id="11" name="Freeform 10"/>
          <p:cNvSpPr/>
          <p:nvPr/>
        </p:nvSpPr>
        <p:spPr>
          <a:xfrm>
            <a:off x="6384032" y="4221088"/>
            <a:ext cx="324604" cy="936104"/>
          </a:xfrm>
          <a:custGeom>
            <a:avLst/>
            <a:gdLst>
              <a:gd name="connsiteX0" fmla="*/ 365760 w 365760"/>
              <a:gd name="connsiteY0" fmla="*/ 0 h 1028700"/>
              <a:gd name="connsiteX1" fmla="*/ 297180 w 365760"/>
              <a:gd name="connsiteY1" fmla="*/ 388620 h 1028700"/>
              <a:gd name="connsiteX2" fmla="*/ 114300 w 365760"/>
              <a:gd name="connsiteY2" fmla="*/ 822960 h 1028700"/>
              <a:gd name="connsiteX3" fmla="*/ 0 w 365760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1028700">
                <a:moveTo>
                  <a:pt x="365760" y="0"/>
                </a:moveTo>
                <a:cubicBezTo>
                  <a:pt x="352425" y="125730"/>
                  <a:pt x="339090" y="251460"/>
                  <a:pt x="297180" y="388620"/>
                </a:cubicBezTo>
                <a:cubicBezTo>
                  <a:pt x="255270" y="525780"/>
                  <a:pt x="163830" y="716280"/>
                  <a:pt x="114300" y="822960"/>
                </a:cubicBezTo>
                <a:cubicBezTo>
                  <a:pt x="64770" y="929640"/>
                  <a:pt x="32385" y="979170"/>
                  <a:pt x="0" y="1028700"/>
                </a:cubicBezTo>
              </a:path>
            </a:pathLst>
          </a:cu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>
            <a:off x="1524000" y="4221088"/>
            <a:ext cx="3419872" cy="1440160"/>
          </a:xfrm>
          <a:prstGeom prst="callout2">
            <a:avLst>
              <a:gd name="adj1" fmla="val 40996"/>
              <a:gd name="adj2" fmla="val 80922"/>
              <a:gd name="adj3" fmla="val 12294"/>
              <a:gd name="adj4" fmla="val 108623"/>
              <a:gd name="adj5" fmla="val 38449"/>
              <a:gd name="adj6" fmla="val 15078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calenus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medius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muscle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456040" y="4366260"/>
            <a:ext cx="348620" cy="934948"/>
          </a:xfrm>
          <a:custGeom>
            <a:avLst/>
            <a:gdLst>
              <a:gd name="connsiteX0" fmla="*/ 388620 w 388620"/>
              <a:gd name="connsiteY0" fmla="*/ 0 h 960120"/>
              <a:gd name="connsiteX1" fmla="*/ 228600 w 388620"/>
              <a:gd name="connsiteY1" fmla="*/ 640080 h 960120"/>
              <a:gd name="connsiteX2" fmla="*/ 0 w 38862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" h="960120">
                <a:moveTo>
                  <a:pt x="388620" y="0"/>
                </a:moveTo>
                <a:cubicBezTo>
                  <a:pt x="340995" y="240030"/>
                  <a:pt x="293370" y="480060"/>
                  <a:pt x="228600" y="640080"/>
                </a:cubicBezTo>
                <a:cubicBezTo>
                  <a:pt x="163830" y="800100"/>
                  <a:pt x="81915" y="880110"/>
                  <a:pt x="0" y="960120"/>
                </a:cubicBezTo>
              </a:path>
            </a:pathLst>
          </a:cu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1524000" y="476673"/>
            <a:ext cx="3009888" cy="1019175"/>
          </a:xfrm>
          <a:prstGeom prst="callout2">
            <a:avLst>
              <a:gd name="adj1" fmla="val 38237"/>
              <a:gd name="adj2" fmla="val 94744"/>
              <a:gd name="adj3" fmla="val 39318"/>
              <a:gd name="adj4" fmla="val 116850"/>
              <a:gd name="adj5" fmla="val 101136"/>
              <a:gd name="adj6" fmla="val 132342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emispinalis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capitis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36160" y="0"/>
            <a:ext cx="46558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Floor of Post. triangle</a:t>
            </a:r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C9C840C1-05A8-49E4-9305-316D2B12EBC0}"/>
              </a:ext>
            </a:extLst>
          </p:cNvPr>
          <p:cNvSpPr/>
          <p:nvPr/>
        </p:nvSpPr>
        <p:spPr>
          <a:xfrm>
            <a:off x="9172136" y="4366260"/>
            <a:ext cx="2686930" cy="584775"/>
          </a:xfrm>
          <a:prstGeom prst="callout1">
            <a:avLst>
              <a:gd name="adj1" fmla="val 44329"/>
              <a:gd name="adj2" fmla="val 11232"/>
              <a:gd name="adj3" fmla="val 163613"/>
              <a:gd name="adj4" fmla="val -77921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Inferior belly of omohyoid</a:t>
            </a:r>
          </a:p>
        </p:txBody>
      </p:sp>
    </p:spTree>
    <p:extLst>
      <p:ext uri="{BB962C8B-B14F-4D97-AF65-F5344CB8AC3E}">
        <p14:creationId xmlns:p14="http://schemas.microsoft.com/office/powerpoint/2010/main" val="389934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122" y="0"/>
            <a:ext cx="11108983" cy="6932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posterior triangle: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Nerves: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Spinal part of the accessory nerve.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Roots and trunks of the brachial plexus.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Cervical plexus and its branches.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Arteries (OTTS):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Occipital artery. 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Third part of Subclavian artery.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Transverse cervical artery.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Suprascapular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artery</a:t>
            </a:r>
            <a:r>
              <a:rPr kumimoji="0" lang="en-US" sz="2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Veins: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External jugular vein.</a:t>
            </a:r>
            <a:b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Subclavian vein.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l="40398" t="16731" r="20863" b="13390"/>
          <a:stretch>
            <a:fillRect/>
          </a:stretch>
        </p:blipFill>
        <p:spPr bwMode="auto">
          <a:xfrm>
            <a:off x="2090056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7836715" y="4403583"/>
            <a:ext cx="4240696" cy="866895"/>
          </a:xfrm>
          <a:prstGeom prst="callout2">
            <a:avLst>
              <a:gd name="adj1" fmla="val 41024"/>
              <a:gd name="adj2" fmla="val 3257"/>
              <a:gd name="adj3" fmla="val 47556"/>
              <a:gd name="adj4" fmla="val -19986"/>
              <a:gd name="adj5" fmla="val -15412"/>
              <a:gd name="adj6" fmla="val -49239"/>
            </a:avLst>
          </a:prstGeom>
          <a:solidFill>
            <a:srgbClr val="FFFF00"/>
          </a:solidFill>
          <a:ln w="57150">
            <a:solidFill>
              <a:srgbClr val="00206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Sternocleidomastoid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8276479" y="3360043"/>
            <a:ext cx="3058160" cy="762000"/>
          </a:xfrm>
          <a:prstGeom prst="callout2">
            <a:avLst>
              <a:gd name="adj1" fmla="val 37866"/>
              <a:gd name="adj2" fmla="val -4455"/>
              <a:gd name="adj3" fmla="val 15000"/>
              <a:gd name="adj4" fmla="val -21583"/>
              <a:gd name="adj5" fmla="val 24539"/>
              <a:gd name="adj6" fmla="val -58837"/>
            </a:avLst>
          </a:prstGeom>
          <a:noFill/>
          <a:ln w="57150">
            <a:solidFill>
              <a:srgbClr val="00206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triangle </a:t>
            </a:r>
          </a:p>
        </p:txBody>
      </p:sp>
      <p:sp>
        <p:nvSpPr>
          <p:cNvPr id="7" name="TextBox 6"/>
          <p:cNvSpPr txBox="1"/>
          <p:nvPr/>
        </p:nvSpPr>
        <p:spPr>
          <a:xfrm rot="21206438">
            <a:off x="4616835" y="5386579"/>
            <a:ext cx="1656184" cy="64633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Clavicle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 flipH="1">
            <a:off x="6717921" y="5744389"/>
            <a:ext cx="2483768" cy="762000"/>
          </a:xfrm>
          <a:prstGeom prst="callout2">
            <a:avLst>
              <a:gd name="adj1" fmla="val 41024"/>
              <a:gd name="adj2" fmla="val 12945"/>
              <a:gd name="adj3" fmla="val 31842"/>
              <a:gd name="adj4" fmla="val 11357"/>
              <a:gd name="adj5" fmla="val 43213"/>
              <a:gd name="adj6" fmla="val 1063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Sternum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724" y="0"/>
            <a:ext cx="1800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Mastoid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C7DD6-C1EC-42F1-BAFD-FFBE1687F888}"/>
              </a:ext>
            </a:extLst>
          </p:cNvPr>
          <p:cNvSpPr txBox="1"/>
          <p:nvPr/>
        </p:nvSpPr>
        <p:spPr>
          <a:xfrm rot="1521442">
            <a:off x="5658459" y="1376510"/>
            <a:ext cx="24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of mandible</a:t>
            </a:r>
          </a:p>
        </p:txBody>
      </p:sp>
      <p:sp>
        <p:nvSpPr>
          <p:cNvPr id="11" name="Callout: Line with No Border 10">
            <a:extLst>
              <a:ext uri="{FF2B5EF4-FFF2-40B4-BE49-F238E27FC236}">
                <a16:creationId xmlns:a16="http://schemas.microsoft.com/office/drawing/2014/main" id="{649A9C4E-50B0-4732-9635-F2CA3D24B9B6}"/>
              </a:ext>
            </a:extLst>
          </p:cNvPr>
          <p:cNvSpPr/>
          <p:nvPr/>
        </p:nvSpPr>
        <p:spPr>
          <a:xfrm>
            <a:off x="8640417" y="2663687"/>
            <a:ext cx="1316646" cy="550998"/>
          </a:xfrm>
          <a:prstGeom prst="callout1">
            <a:avLst>
              <a:gd name="adj1" fmla="val 62042"/>
              <a:gd name="adj2" fmla="val 18471"/>
              <a:gd name="adj3" fmla="val 71613"/>
              <a:gd name="adj4" fmla="val -121944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F9F35-BDE9-4601-A2B3-F96EBB5F8846}"/>
              </a:ext>
            </a:extLst>
          </p:cNvPr>
          <p:cNvSpPr txBox="1"/>
          <p:nvPr/>
        </p:nvSpPr>
        <p:spPr>
          <a:xfrm>
            <a:off x="9011478" y="188640"/>
            <a:ext cx="3087757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Boundaries of ant. triangle</a:t>
            </a:r>
          </a:p>
        </p:txBody>
      </p:sp>
    </p:spTree>
    <p:extLst>
      <p:ext uri="{BB962C8B-B14F-4D97-AF65-F5344CB8AC3E}">
        <p14:creationId xmlns:p14="http://schemas.microsoft.com/office/powerpoint/2010/main" val="68473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43829" t="13585" r="20668" b="6683"/>
          <a:stretch>
            <a:fillRect/>
          </a:stretch>
        </p:blipFill>
        <p:spPr bwMode="auto">
          <a:xfrm flipH="1">
            <a:off x="5543862" y="0"/>
            <a:ext cx="5357851" cy="673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3"/>
          <p:cNvSpPr>
            <a:spLocks/>
          </p:cNvSpPr>
          <p:nvPr/>
        </p:nvSpPr>
        <p:spPr bwMode="auto">
          <a:xfrm flipH="1">
            <a:off x="9514444" y="4294909"/>
            <a:ext cx="2677556" cy="1033953"/>
          </a:xfrm>
          <a:prstGeom prst="callout2">
            <a:avLst>
              <a:gd name="adj1" fmla="val 33526"/>
              <a:gd name="adj2" fmla="val 86967"/>
              <a:gd name="adj3" fmla="val 50128"/>
              <a:gd name="adj4" fmla="val 109840"/>
              <a:gd name="adj5" fmla="val 56892"/>
              <a:gd name="adj6" fmla="val 13699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Platysma muscle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8" y="180109"/>
            <a:ext cx="5569527" cy="534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Origin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 from the deep fascia covering the pectoralis major and deltoid muscles.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Insertion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into the lower border of the mandible and skin of the face.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Nerve supply,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facial nerve.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Action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tenses the skin of the neck.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70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mpd="thickThin">
          <a:noFill/>
          <a:miter lim="800000"/>
          <a:headEnd/>
          <a:tailEnd/>
        </a:ln>
      </a:spPr>
      <a:bodyPr wrap="square" anchor="ctr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algn="ctr">
          <a:defRPr sz="4400" b="1" spc="50" dirty="0" smtClean="0">
            <a:ln w="11430"/>
            <a:solidFill>
              <a:srgbClr val="0000FF"/>
            </a:solidFill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860</Words>
  <Application>Microsoft Office PowerPoint</Application>
  <PresentationFormat>Widescreen</PresentationFormat>
  <Paragraphs>170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Monotype Corsiva</vt:lpstr>
      <vt:lpstr>Symbol</vt:lpstr>
      <vt:lpstr>Times New Roman</vt:lpstr>
      <vt:lpstr>Wingdings</vt:lpstr>
      <vt:lpstr>Office Theme</vt:lpstr>
      <vt:lpstr>2_Office Theme</vt:lpstr>
      <vt:lpstr>8_Office Theme</vt:lpstr>
      <vt:lpstr>3_Office Theme</vt:lpstr>
      <vt:lpstr>4_Default Design</vt:lpstr>
      <vt:lpstr>5_Office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24</cp:revision>
  <dcterms:created xsi:type="dcterms:W3CDTF">2018-09-15T17:41:42Z</dcterms:created>
  <dcterms:modified xsi:type="dcterms:W3CDTF">2019-03-31T19:21:42Z</dcterms:modified>
</cp:coreProperties>
</file>