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sldIdLst>
    <p:sldId id="256" r:id="rId5"/>
    <p:sldId id="317" r:id="rId6"/>
    <p:sldId id="272" r:id="rId7"/>
    <p:sldId id="282" r:id="rId8"/>
    <p:sldId id="274" r:id="rId9"/>
    <p:sldId id="308" r:id="rId10"/>
    <p:sldId id="354" r:id="rId11"/>
    <p:sldId id="357" r:id="rId12"/>
    <p:sldId id="319" r:id="rId13"/>
    <p:sldId id="275" r:id="rId14"/>
    <p:sldId id="323" r:id="rId15"/>
    <p:sldId id="318" r:id="rId16"/>
    <p:sldId id="321" r:id="rId17"/>
    <p:sldId id="276" r:id="rId18"/>
    <p:sldId id="358" r:id="rId19"/>
    <p:sldId id="277" r:id="rId20"/>
    <p:sldId id="326" r:id="rId21"/>
    <p:sldId id="278" r:id="rId22"/>
    <p:sldId id="324" r:id="rId23"/>
    <p:sldId id="328" r:id="rId24"/>
    <p:sldId id="279" r:id="rId25"/>
    <p:sldId id="329" r:id="rId26"/>
    <p:sldId id="280" r:id="rId27"/>
    <p:sldId id="330" r:id="rId28"/>
    <p:sldId id="281" r:id="rId29"/>
    <p:sldId id="331" r:id="rId30"/>
    <p:sldId id="332" r:id="rId31"/>
    <p:sldId id="283" r:id="rId32"/>
    <p:sldId id="300" r:id="rId33"/>
    <p:sldId id="355" r:id="rId34"/>
    <p:sldId id="356" r:id="rId35"/>
    <p:sldId id="333" r:id="rId36"/>
    <p:sldId id="334" r:id="rId37"/>
    <p:sldId id="336" r:id="rId38"/>
    <p:sldId id="337" r:id="rId39"/>
    <p:sldId id="339" r:id="rId40"/>
    <p:sldId id="340" r:id="rId41"/>
    <p:sldId id="344" r:id="rId42"/>
    <p:sldId id="342" r:id="rId43"/>
    <p:sldId id="345" r:id="rId44"/>
    <p:sldId id="346" r:id="rId45"/>
    <p:sldId id="347" r:id="rId46"/>
    <p:sldId id="348" r:id="rId47"/>
    <p:sldId id="349" r:id="rId48"/>
    <p:sldId id="350" r:id="rId49"/>
    <p:sldId id="351" r:id="rId50"/>
    <p:sldId id="352" r:id="rId51"/>
    <p:sldId id="353"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3" autoAdjust="0"/>
    <p:restoredTop sz="86501" autoAdjust="0"/>
  </p:normalViewPr>
  <p:slideViewPr>
    <p:cSldViewPr>
      <p:cViewPr varScale="1">
        <p:scale>
          <a:sx n="72" d="100"/>
          <a:sy n="72" d="100"/>
        </p:scale>
        <p:origin x="1152" y="78"/>
      </p:cViewPr>
      <p:guideLst>
        <p:guide orient="horz" pos="2160"/>
        <p:guide pos="2880"/>
      </p:guideLst>
    </p:cSldViewPr>
  </p:slideViewPr>
  <p:outlineViewPr>
    <p:cViewPr>
      <p:scale>
        <a:sx n="33" d="100"/>
        <a:sy n="33" d="100"/>
      </p:scale>
      <p:origin x="0" y="1914"/>
    </p:cViewPr>
  </p:outlineViewPr>
  <p:notesTextViewPr>
    <p:cViewPr>
      <p:scale>
        <a:sx n="33" d="100"/>
        <a:sy n="33" d="100"/>
      </p:scale>
      <p:origin x="0" y="0"/>
    </p:cViewPr>
  </p:notesTextViewPr>
  <p:sorterViewPr>
    <p:cViewPr>
      <p:scale>
        <a:sx n="100" d="100"/>
        <a:sy n="100" d="100"/>
      </p:scale>
      <p:origin x="0" y="38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slide" Target="slides/slide43.xml" /><Relationship Id="rId50" Type="http://schemas.openxmlformats.org/officeDocument/2006/relationships/slide" Target="slides/slide46.xml" /><Relationship Id="rId55" Type="http://schemas.openxmlformats.org/officeDocument/2006/relationships/viewProps" Target="viewProps.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slide" Target="slides/slide42.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41" Type="http://schemas.openxmlformats.org/officeDocument/2006/relationships/slide" Target="slides/slide37.xml" /><Relationship Id="rId54" Type="http://schemas.openxmlformats.org/officeDocument/2006/relationships/presProps" Target="presProps.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3" Type="http://schemas.openxmlformats.org/officeDocument/2006/relationships/notesMaster" Target="notesMasters/notesMaster1.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slide" Target="slides/slide45.xml" /><Relationship Id="rId57" Type="http://schemas.openxmlformats.org/officeDocument/2006/relationships/tableStyles" Target="tableStyles.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52" Type="http://schemas.openxmlformats.org/officeDocument/2006/relationships/slide" Target="slides/slide48.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slide" Target="slides/slide44.xml" /><Relationship Id="rId56" Type="http://schemas.openxmlformats.org/officeDocument/2006/relationships/theme" Target="theme/theme1.xml" /><Relationship Id="rId8" Type="http://schemas.openxmlformats.org/officeDocument/2006/relationships/slide" Target="slides/slide4.xml" /><Relationship Id="rId51" Type="http://schemas.openxmlformats.org/officeDocument/2006/relationships/slide" Target="slides/slide47.xml" /><Relationship Id="rId3" Type="http://schemas.openxmlformats.org/officeDocument/2006/relationships/customXml" Target="../customXml/item3.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AE6BA515-58C6-40CB-A941-4D30CBB3B621}" type="datetimeFigureOut">
              <a:rPr lang="ar-JO" smtClean="0"/>
              <a:pPr/>
              <a:t>15/08/1442</a:t>
            </a:fld>
            <a:endParaRPr lang="ar-J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6700430-E508-4E02-B3DB-610A4781B04E}" type="slidenum">
              <a:rPr lang="ar-JO" smtClean="0"/>
              <a:pPr/>
              <a:t>‹#›</a:t>
            </a:fld>
            <a:endParaRPr lang="ar-JO"/>
          </a:p>
        </p:txBody>
      </p:sp>
    </p:spTree>
    <p:extLst>
      <p:ext uri="{BB962C8B-B14F-4D97-AF65-F5344CB8AC3E}">
        <p14:creationId xmlns:p14="http://schemas.microsoft.com/office/powerpoint/2010/main" val="13315688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00430-E508-4E02-B3DB-610A4781B04E}" type="slidenum">
              <a:rPr lang="ar-JO" smtClean="0"/>
              <a:pPr/>
              <a:t>6</a:t>
            </a:fld>
            <a:endParaRPr lang="ar-JO"/>
          </a:p>
        </p:txBody>
      </p:sp>
    </p:spTree>
    <p:extLst>
      <p:ext uri="{BB962C8B-B14F-4D97-AF65-F5344CB8AC3E}">
        <p14:creationId xmlns:p14="http://schemas.microsoft.com/office/powerpoint/2010/main" val="1297703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00430-E508-4E02-B3DB-610A4781B04E}" type="slidenum">
              <a:rPr lang="ar-JO" smtClean="0"/>
              <a:pPr/>
              <a:t>13</a:t>
            </a:fld>
            <a:endParaRPr lang="ar-JO"/>
          </a:p>
        </p:txBody>
      </p:sp>
    </p:spTree>
    <p:extLst>
      <p:ext uri="{BB962C8B-B14F-4D97-AF65-F5344CB8AC3E}">
        <p14:creationId xmlns:p14="http://schemas.microsoft.com/office/powerpoint/2010/main" val="3738687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00430-E508-4E02-B3DB-610A4781B04E}" type="slidenum">
              <a:rPr lang="ar-JO" smtClean="0"/>
              <a:pPr/>
              <a:t>34</a:t>
            </a:fld>
            <a:endParaRPr lang="ar-JO"/>
          </a:p>
        </p:txBody>
      </p:sp>
    </p:spTree>
    <p:extLst>
      <p:ext uri="{BB962C8B-B14F-4D97-AF65-F5344CB8AC3E}">
        <p14:creationId xmlns:p14="http://schemas.microsoft.com/office/powerpoint/2010/main" val="2131612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DDA127-8DDA-40FD-BE5D-27A14C629759}" type="datetime1">
              <a:rPr lang="en-US" smtClean="0"/>
              <a:t>3/28/2021</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sp>
        <p:nvSpPr>
          <p:cNvPr id="6" name="Slide Number Placeholder 5"/>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2415887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1C640-0054-43EC-9E17-B6681C1D1594}" type="datetime1">
              <a:rPr lang="en-US" smtClean="0"/>
              <a:t>3/28/2021</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sp>
        <p:nvSpPr>
          <p:cNvPr id="6" name="Slide Number Placeholder 5"/>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323063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CD85B-5D09-4AC9-ACE9-E24F368343AA}" type="datetime1">
              <a:rPr lang="en-US" smtClean="0"/>
              <a:t>3/28/2021</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sp>
        <p:nvSpPr>
          <p:cNvPr id="6" name="Slide Number Placeholder 5"/>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3135057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7AA7A2-A0F5-49F3-A80F-FCFC4D3F267D}" type="datetime1">
              <a:rPr lang="en-US" smtClean="0"/>
              <a:t>3/28/2021</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sp>
        <p:nvSpPr>
          <p:cNvPr id="6" name="Slide Number Placeholder 5"/>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3187711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728F9C-4352-41F5-82BE-2B5A391F0BDA}" type="datetime1">
              <a:rPr lang="en-US" smtClean="0"/>
              <a:t>3/28/2021</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sp>
        <p:nvSpPr>
          <p:cNvPr id="6" name="Slide Number Placeholder 5"/>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3806637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E31E1C-0D36-4589-8E4C-1F62988D895B}" type="datetime1">
              <a:rPr lang="en-US" smtClean="0"/>
              <a:t>3/28/2021</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sp>
        <p:nvSpPr>
          <p:cNvPr id="7" name="Slide Number Placeholder 6"/>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1575347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6D7B3B-2DC4-4D4C-898E-242C756D1FBC}" type="datetime1">
              <a:rPr lang="en-US" smtClean="0"/>
              <a:t>3/28/2021</a:t>
            </a:fld>
            <a:endParaRPr lang="en-US"/>
          </a:p>
        </p:txBody>
      </p:sp>
      <p:sp>
        <p:nvSpPr>
          <p:cNvPr id="8" name="Footer Placeholder 7"/>
          <p:cNvSpPr>
            <a:spLocks noGrp="1"/>
          </p:cNvSpPr>
          <p:nvPr>
            <p:ph type="ftr" sz="quarter" idx="11"/>
          </p:nvPr>
        </p:nvSpPr>
        <p:spPr/>
        <p:txBody>
          <a:bodyPr/>
          <a:lstStyle/>
          <a:p>
            <a:r>
              <a:rPr lang="es-ES"/>
              <a:t>Pro. Dr Hala El- mazar </a:t>
            </a:r>
            <a:endParaRPr lang="en-US"/>
          </a:p>
        </p:txBody>
      </p:sp>
      <p:sp>
        <p:nvSpPr>
          <p:cNvPr id="9" name="Slide Number Placeholder 8"/>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1713130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F503A5-98DF-4AC4-9679-534540F52AC7}" type="datetime1">
              <a:rPr lang="en-US" smtClean="0"/>
              <a:t>3/28/2021</a:t>
            </a:fld>
            <a:endParaRPr lang="en-US"/>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2541003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3717A7-F973-4C32-AAF0-7AA513CF8198}" type="datetime1">
              <a:rPr lang="en-US" smtClean="0"/>
              <a:t>3/28/2021</a:t>
            </a:fld>
            <a:endParaRPr lang="en-US"/>
          </a:p>
        </p:txBody>
      </p:sp>
      <p:sp>
        <p:nvSpPr>
          <p:cNvPr id="3" name="Footer Placeholder 2"/>
          <p:cNvSpPr>
            <a:spLocks noGrp="1"/>
          </p:cNvSpPr>
          <p:nvPr>
            <p:ph type="ftr" sz="quarter" idx="11"/>
          </p:nvPr>
        </p:nvSpPr>
        <p:spPr/>
        <p:txBody>
          <a:bodyPr/>
          <a:lstStyle/>
          <a:p>
            <a:r>
              <a:rPr lang="es-ES"/>
              <a:t>Pro. Dr Hala El- mazar </a:t>
            </a:r>
            <a:endParaRPr lang="en-US"/>
          </a:p>
        </p:txBody>
      </p:sp>
      <p:sp>
        <p:nvSpPr>
          <p:cNvPr id="4" name="Slide Number Placeholder 3"/>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3168265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D3670D-DE80-4917-BA17-2E9C449197FA}" type="datetime1">
              <a:rPr lang="en-US" smtClean="0"/>
              <a:t>3/28/2021</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sp>
        <p:nvSpPr>
          <p:cNvPr id="7" name="Slide Number Placeholder 6"/>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162577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ABF3F1-A237-4CFC-8A29-AE3426523012}" type="datetime1">
              <a:rPr lang="en-US" smtClean="0"/>
              <a:t>3/28/2021</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sp>
        <p:nvSpPr>
          <p:cNvPr id="7" name="Slide Number Placeholder 6"/>
          <p:cNvSpPr>
            <a:spLocks noGrp="1"/>
          </p:cNvSpPr>
          <p:nvPr>
            <p:ph type="sldNum" sz="quarter" idx="12"/>
          </p:nvPr>
        </p:nvSpPr>
        <p:spPr/>
        <p:txBody>
          <a:bodyPr/>
          <a:lstStyle/>
          <a:p>
            <a:fld id="{8F38FA9A-6493-483A-A8CE-597B6A2EBDD7}" type="slidenum">
              <a:rPr lang="en-US" smtClean="0"/>
              <a:pPr/>
              <a:t>‹#›</a:t>
            </a:fld>
            <a:endParaRPr lang="en-US"/>
          </a:p>
        </p:txBody>
      </p:sp>
    </p:spTree>
    <p:extLst>
      <p:ext uri="{BB962C8B-B14F-4D97-AF65-F5344CB8AC3E}">
        <p14:creationId xmlns:p14="http://schemas.microsoft.com/office/powerpoint/2010/main" val="266593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2299-40EC-4D89-989B-F16C8B492455}" type="datetime1">
              <a:rPr lang="en-US" smtClean="0"/>
              <a:t>3/28/2021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Pro. Dr Hala El- mazar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8FA9A-6493-483A-A8CE-597B6A2EBDD7}" type="slidenum">
              <a:rPr lang="en-US" smtClean="0"/>
              <a:pPr/>
              <a:t>‹#›</a:t>
            </a:fld>
            <a:endParaRPr lang="en-US"/>
          </a:p>
        </p:txBody>
      </p:sp>
    </p:spTree>
    <p:extLst>
      <p:ext uri="{BB962C8B-B14F-4D97-AF65-F5344CB8AC3E}">
        <p14:creationId xmlns:p14="http://schemas.microsoft.com/office/powerpoint/2010/main" val="1061361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3" Type="http://schemas.microsoft.com/office/2007/relationships/hdphoto" Target="../media/hdphoto18.wdp" /><Relationship Id="rId2" Type="http://schemas.openxmlformats.org/officeDocument/2006/relationships/image" Target="../media/image18.png" /><Relationship Id="rId1" Type="http://schemas.openxmlformats.org/officeDocument/2006/relationships/slideLayout" Target="../slideLayouts/slideLayout2.xml" /><Relationship Id="rId5" Type="http://schemas.microsoft.com/office/2007/relationships/hdphoto" Target="../media/hdphoto15.wdp" /><Relationship Id="rId4" Type="http://schemas.openxmlformats.org/officeDocument/2006/relationships/image" Target="../media/image15.jpeg" /></Relationships>
</file>

<file path=ppt/slides/_rels/slide11.xml.rels><?xml version="1.0" encoding="UTF-8" standalone="yes"?>
<Relationships xmlns="http://schemas.openxmlformats.org/package/2006/relationships"><Relationship Id="rId3" Type="http://schemas.microsoft.com/office/2007/relationships/hdphoto" Target="../media/hdphoto19.wdp" /><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microsoft.com/office/2007/relationships/hdphoto" Target="../media/hdphoto20.wdp" /><Relationship Id="rId2" Type="http://schemas.openxmlformats.org/officeDocument/2006/relationships/image" Target="../media/image20.png" /><Relationship Id="rId1" Type="http://schemas.openxmlformats.org/officeDocument/2006/relationships/slideLayout" Target="../slideLayouts/slideLayout2.xml" /><Relationship Id="rId5" Type="http://schemas.microsoft.com/office/2007/relationships/hdphoto" Target="../media/hdphoto21.wdp" /><Relationship Id="rId4" Type="http://schemas.openxmlformats.org/officeDocument/2006/relationships/image" Target="../media/image21.png" /></Relationships>
</file>

<file path=ppt/slides/_rels/slide13.xml.rels><?xml version="1.0" encoding="UTF-8" standalone="yes"?>
<Relationships xmlns="http://schemas.openxmlformats.org/package/2006/relationships"><Relationship Id="rId3" Type="http://schemas.openxmlformats.org/officeDocument/2006/relationships/image" Target="../media/image22.jpeg" /><Relationship Id="rId2" Type="http://schemas.openxmlformats.org/officeDocument/2006/relationships/notesSlide" Target="../notesSlides/notesSlide2.xml" /><Relationship Id="rId1" Type="http://schemas.openxmlformats.org/officeDocument/2006/relationships/slideLayout" Target="../slideLayouts/slideLayout2.xml" /><Relationship Id="rId4" Type="http://schemas.microsoft.com/office/2007/relationships/hdphoto" Target="../media/hdphoto22.wdp" /></Relationships>
</file>

<file path=ppt/slides/_rels/slide14.xml.rels><?xml version="1.0" encoding="UTF-8" standalone="yes"?>
<Relationships xmlns="http://schemas.openxmlformats.org/package/2006/relationships"><Relationship Id="rId3" Type="http://schemas.microsoft.com/office/2007/relationships/hdphoto" Target="../media/hdphoto23.wdp" /><Relationship Id="rId2" Type="http://schemas.openxmlformats.org/officeDocument/2006/relationships/image" Target="../media/image23.jpeg" /><Relationship Id="rId1" Type="http://schemas.openxmlformats.org/officeDocument/2006/relationships/slideLayout" Target="../slideLayouts/slideLayout2.xml" /><Relationship Id="rId5" Type="http://schemas.microsoft.com/office/2007/relationships/hdphoto" Target="../media/hdphoto24.wdp" /><Relationship Id="rId4" Type="http://schemas.openxmlformats.org/officeDocument/2006/relationships/image" Target="../media/image24.png" /></Relationships>
</file>

<file path=ppt/slides/_rels/slide15.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5.png" /><Relationship Id="rId1" Type="http://schemas.openxmlformats.org/officeDocument/2006/relationships/slideLayout" Target="../slideLayouts/slideLayout2.xml" /><Relationship Id="rId4" Type="http://schemas.microsoft.com/office/2007/relationships/hdphoto" Target="../media/hdphoto25.wdp" /></Relationships>
</file>

<file path=ppt/slides/_rels/slide16.xml.rels><?xml version="1.0" encoding="UTF-8" standalone="yes"?>
<Relationships xmlns="http://schemas.openxmlformats.org/package/2006/relationships"><Relationship Id="rId3" Type="http://schemas.microsoft.com/office/2007/relationships/hdphoto" Target="../media/hdphoto26.wdp" /><Relationship Id="rId2" Type="http://schemas.openxmlformats.org/officeDocument/2006/relationships/image" Target="../media/image27.pn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28.jpe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microsoft.com/office/2007/relationships/hdphoto" Target="../media/hdphoto27.wdp" /><Relationship Id="rId2" Type="http://schemas.openxmlformats.org/officeDocument/2006/relationships/image" Target="../media/image29.pn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3" Type="http://schemas.microsoft.com/office/2007/relationships/hdphoto" Target="../media/hdphoto28.wdp" /><Relationship Id="rId2" Type="http://schemas.openxmlformats.org/officeDocument/2006/relationships/image" Target="../media/image30.png" /><Relationship Id="rId1" Type="http://schemas.openxmlformats.org/officeDocument/2006/relationships/slideLayout" Target="../slideLayouts/slideLayout2.xml" /><Relationship Id="rId5" Type="http://schemas.microsoft.com/office/2007/relationships/hdphoto" Target="../media/hdphoto29.wdp" /><Relationship Id="rId4" Type="http://schemas.openxmlformats.org/officeDocument/2006/relationships/image" Target="../media/image31.png" /></Relationships>
</file>

<file path=ppt/slides/_rels/slide2.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2.jpe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3" Type="http://schemas.microsoft.com/office/2007/relationships/hdphoto" Target="../media/hdphoto30.wdp" /><Relationship Id="rId2" Type="http://schemas.openxmlformats.org/officeDocument/2006/relationships/image" Target="../media/image32.pn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3" Type="http://schemas.microsoft.com/office/2007/relationships/hdphoto" Target="../media/hdphoto22.wdp" /><Relationship Id="rId2" Type="http://schemas.openxmlformats.org/officeDocument/2006/relationships/image" Target="../media/image22.jpe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3" Type="http://schemas.microsoft.com/office/2007/relationships/hdphoto" Target="../media/hdphoto31.wdp" /><Relationship Id="rId2" Type="http://schemas.openxmlformats.org/officeDocument/2006/relationships/image" Target="../media/image33.png" /><Relationship Id="rId1" Type="http://schemas.openxmlformats.org/officeDocument/2006/relationships/slideLayout" Target="../slideLayouts/slideLayout2.xml" /><Relationship Id="rId5" Type="http://schemas.microsoft.com/office/2007/relationships/hdphoto" Target="../media/hdphoto32.wdp" /><Relationship Id="rId4" Type="http://schemas.openxmlformats.org/officeDocument/2006/relationships/image" Target="../media/image34.png" /></Relationships>
</file>

<file path=ppt/slides/_rels/slide23.xml.rels><?xml version="1.0" encoding="UTF-8" standalone="yes"?>
<Relationships xmlns="http://schemas.openxmlformats.org/package/2006/relationships"><Relationship Id="rId3" Type="http://schemas.microsoft.com/office/2007/relationships/hdphoto" Target="../media/hdphoto33.wdp" /><Relationship Id="rId2" Type="http://schemas.openxmlformats.org/officeDocument/2006/relationships/image" Target="../media/image35.pn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microsoft.com/office/2007/relationships/hdphoto" Target="../media/hdphoto34.wdp" /><Relationship Id="rId2" Type="http://schemas.openxmlformats.org/officeDocument/2006/relationships/image" Target="../media/image36.pn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microsoft.com/office/2007/relationships/hdphoto" Target="../media/hdphoto16.wdp" /><Relationship Id="rId2" Type="http://schemas.openxmlformats.org/officeDocument/2006/relationships/image" Target="../media/image37.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microsoft.com/office/2007/relationships/hdphoto" Target="../media/hdphoto35.wdp" /><Relationship Id="rId2" Type="http://schemas.openxmlformats.org/officeDocument/2006/relationships/image" Target="../media/image38.pn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3" Type="http://schemas.microsoft.com/office/2007/relationships/hdphoto" Target="../media/hdphoto36.wdp" /><Relationship Id="rId2" Type="http://schemas.openxmlformats.org/officeDocument/2006/relationships/image" Target="../media/image39.pn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3" Type="http://schemas.microsoft.com/office/2007/relationships/hdphoto" Target="../media/hdphoto37.wdp" /><Relationship Id="rId2" Type="http://schemas.openxmlformats.org/officeDocument/2006/relationships/image" Target="../media/image40.pn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microsoft.com/office/2007/relationships/hdphoto" Target="../media/hdphoto38.wdp" /><Relationship Id="rId2" Type="http://schemas.openxmlformats.org/officeDocument/2006/relationships/image" Target="../media/image41.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3" Type="http://schemas.microsoft.com/office/2007/relationships/hdphoto" Target="../media/hdphoto3.wdp" /><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31.xml.rels><?xml version="1.0" encoding="UTF-8" standalone="yes"?>
<Relationships xmlns="http://schemas.openxmlformats.org/package/2006/relationships"><Relationship Id="rId3" Type="http://schemas.microsoft.com/office/2007/relationships/hdphoto" Target="../media/hdphoto39.wdp" /><Relationship Id="rId2" Type="http://schemas.openxmlformats.org/officeDocument/2006/relationships/image" Target="../media/image42.png" /><Relationship Id="rId1" Type="http://schemas.openxmlformats.org/officeDocument/2006/relationships/slideLayout" Target="../slideLayouts/slideLayout7.xml" /></Relationships>
</file>

<file path=ppt/slides/_rels/slide32.xml.rels><?xml version="1.0" encoding="UTF-8" standalone="yes"?>
<Relationships xmlns="http://schemas.openxmlformats.org/package/2006/relationships"><Relationship Id="rId3" Type="http://schemas.microsoft.com/office/2007/relationships/hdphoto" Target="../media/hdphoto40.wdp" /><Relationship Id="rId2" Type="http://schemas.openxmlformats.org/officeDocument/2006/relationships/image" Target="../media/image43.png" /><Relationship Id="rId1" Type="http://schemas.openxmlformats.org/officeDocument/2006/relationships/slideLayout" Target="../slideLayouts/slideLayout2.xml" /><Relationship Id="rId5" Type="http://schemas.microsoft.com/office/2007/relationships/hdphoto" Target="../media/hdphoto41.wdp" /><Relationship Id="rId4" Type="http://schemas.openxmlformats.org/officeDocument/2006/relationships/image" Target="../media/image44.png"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3" Type="http://schemas.openxmlformats.org/officeDocument/2006/relationships/image" Target="../media/image45.jpeg" /><Relationship Id="rId2" Type="http://schemas.openxmlformats.org/officeDocument/2006/relationships/notesSlide" Target="../notesSlides/notesSlide3.xml" /><Relationship Id="rId1" Type="http://schemas.openxmlformats.org/officeDocument/2006/relationships/slideLayout" Target="../slideLayouts/slideLayout2.xml" /><Relationship Id="rId4" Type="http://schemas.microsoft.com/office/2007/relationships/hdphoto" Target="../media/hdphoto42.wdp" /></Relationships>
</file>

<file path=ppt/slides/_rels/slide35.xml.rels><?xml version="1.0" encoding="UTF-8" standalone="yes"?>
<Relationships xmlns="http://schemas.openxmlformats.org/package/2006/relationships"><Relationship Id="rId3" Type="http://schemas.microsoft.com/office/2007/relationships/hdphoto" Target="../media/hdphoto43.wdp" /><Relationship Id="rId2" Type="http://schemas.openxmlformats.org/officeDocument/2006/relationships/image" Target="../media/image46.jpeg" /><Relationship Id="rId1" Type="http://schemas.openxmlformats.org/officeDocument/2006/relationships/slideLayout" Target="../slideLayouts/slideLayout2.xml" /><Relationship Id="rId5" Type="http://schemas.microsoft.com/office/2007/relationships/hdphoto" Target="../media/hdphoto44.wdp" /><Relationship Id="rId4" Type="http://schemas.openxmlformats.org/officeDocument/2006/relationships/image" Target="../media/image47.png" /></Relationships>
</file>

<file path=ppt/slides/_rels/slide36.xml.rels><?xml version="1.0" encoding="UTF-8" standalone="yes"?>
<Relationships xmlns="http://schemas.openxmlformats.org/package/2006/relationships"><Relationship Id="rId3" Type="http://schemas.microsoft.com/office/2007/relationships/hdphoto" Target="../media/hdphoto45.wdp" /><Relationship Id="rId2" Type="http://schemas.openxmlformats.org/officeDocument/2006/relationships/image" Target="../media/image48.jpe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3" Type="http://schemas.microsoft.com/office/2007/relationships/hdphoto" Target="../media/hdphoto46.wdp" /><Relationship Id="rId2" Type="http://schemas.openxmlformats.org/officeDocument/2006/relationships/image" Target="../media/image49.jpeg" /><Relationship Id="rId1" Type="http://schemas.openxmlformats.org/officeDocument/2006/relationships/slideLayout" Target="../slideLayouts/slideLayout2.xml" /><Relationship Id="rId5" Type="http://schemas.microsoft.com/office/2007/relationships/hdphoto" Target="../media/hdphoto47.wdp" /><Relationship Id="rId4" Type="http://schemas.openxmlformats.org/officeDocument/2006/relationships/image" Target="../media/image50.jpeg" /></Relationships>
</file>

<file path=ppt/slides/_rels/slide38.xml.rels><?xml version="1.0" encoding="UTF-8" standalone="yes"?>
<Relationships xmlns="http://schemas.openxmlformats.org/package/2006/relationships"><Relationship Id="rId3" Type="http://schemas.microsoft.com/office/2007/relationships/hdphoto" Target="../media/hdphoto48.wdp" /><Relationship Id="rId2" Type="http://schemas.openxmlformats.org/officeDocument/2006/relationships/image" Target="../media/image51.png" /><Relationship Id="rId1" Type="http://schemas.openxmlformats.org/officeDocument/2006/relationships/slideLayout" Target="../slideLayouts/slideLayout2.xml" /><Relationship Id="rId5" Type="http://schemas.microsoft.com/office/2007/relationships/hdphoto" Target="../media/hdphoto49.wdp" /><Relationship Id="rId4" Type="http://schemas.openxmlformats.org/officeDocument/2006/relationships/image" Target="../media/image52.png" /></Relationships>
</file>

<file path=ppt/slides/_rels/slide39.xml.rels><?xml version="1.0" encoding="UTF-8" standalone="yes"?>
<Relationships xmlns="http://schemas.openxmlformats.org/package/2006/relationships"><Relationship Id="rId2" Type="http://schemas.openxmlformats.org/officeDocument/2006/relationships/image" Target="../media/image53.jpe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microsoft.com/office/2007/relationships/hdphoto" Target="../media/hdphoto4.wdp" /><Relationship Id="rId2" Type="http://schemas.openxmlformats.org/officeDocument/2006/relationships/image" Target="../media/image4.png" /><Relationship Id="rId1" Type="http://schemas.openxmlformats.org/officeDocument/2006/relationships/slideLayout" Target="../slideLayouts/slideLayout2.xml" /><Relationship Id="rId5" Type="http://schemas.microsoft.com/office/2007/relationships/hdphoto" Target="../media/hdphoto5.wdp" /><Relationship Id="rId4" Type="http://schemas.openxmlformats.org/officeDocument/2006/relationships/image" Target="../media/image5.png" /></Relationships>
</file>

<file path=ppt/slides/_rels/slide40.xml.rels><?xml version="1.0" encoding="UTF-8" standalone="yes"?>
<Relationships xmlns="http://schemas.openxmlformats.org/package/2006/relationships"><Relationship Id="rId3" Type="http://schemas.microsoft.com/office/2007/relationships/hdphoto" Target="../media/hdphoto45.wdp" /><Relationship Id="rId2" Type="http://schemas.openxmlformats.org/officeDocument/2006/relationships/image" Target="../media/image48.jpeg" /><Relationship Id="rId1" Type="http://schemas.openxmlformats.org/officeDocument/2006/relationships/slideLayout" Target="../slideLayouts/slideLayout2.xml" /><Relationship Id="rId5" Type="http://schemas.microsoft.com/office/2007/relationships/hdphoto" Target="../media/hdphoto50.wdp" /><Relationship Id="rId4" Type="http://schemas.openxmlformats.org/officeDocument/2006/relationships/image" Target="../media/image54.jpeg" /></Relationships>
</file>

<file path=ppt/slides/_rels/slide41.xml.rels><?xml version="1.0" encoding="UTF-8" standalone="yes"?>
<Relationships xmlns="http://schemas.openxmlformats.org/package/2006/relationships"><Relationship Id="rId3" Type="http://schemas.microsoft.com/office/2007/relationships/hdphoto" Target="../media/hdphoto51.wdp" /><Relationship Id="rId2" Type="http://schemas.openxmlformats.org/officeDocument/2006/relationships/image" Target="../media/image55.pn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3" Type="http://schemas.microsoft.com/office/2007/relationships/hdphoto" Target="../media/hdphoto52.wdp" /><Relationship Id="rId2" Type="http://schemas.openxmlformats.org/officeDocument/2006/relationships/image" Target="../media/image56.pn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3" Type="http://schemas.microsoft.com/office/2007/relationships/hdphoto" Target="../media/hdphoto52.wdp" /><Relationship Id="rId2" Type="http://schemas.openxmlformats.org/officeDocument/2006/relationships/image" Target="../media/image56.pn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3" Type="http://schemas.microsoft.com/office/2007/relationships/hdphoto" Target="../media/hdphoto53.wdp" /><Relationship Id="rId2" Type="http://schemas.openxmlformats.org/officeDocument/2006/relationships/image" Target="../media/image57.png" /><Relationship Id="rId1" Type="http://schemas.openxmlformats.org/officeDocument/2006/relationships/slideLayout" Target="../slideLayouts/slideLayout2.xml" /><Relationship Id="rId5" Type="http://schemas.microsoft.com/office/2007/relationships/hdphoto" Target="../media/hdphoto54.wdp" /><Relationship Id="rId4" Type="http://schemas.openxmlformats.org/officeDocument/2006/relationships/image" Target="../media/image58.png" /></Relationships>
</file>

<file path=ppt/slides/_rels/slide45.xml.rels><?xml version="1.0" encoding="UTF-8" standalone="yes"?>
<Relationships xmlns="http://schemas.openxmlformats.org/package/2006/relationships"><Relationship Id="rId3" Type="http://schemas.microsoft.com/office/2007/relationships/hdphoto" Target="../media/hdphoto55.wdp" /><Relationship Id="rId2" Type="http://schemas.openxmlformats.org/officeDocument/2006/relationships/image" Target="../media/image59.jpeg"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3" Type="http://schemas.openxmlformats.org/officeDocument/2006/relationships/image" Target="../media/image61.png" /><Relationship Id="rId2" Type="http://schemas.openxmlformats.org/officeDocument/2006/relationships/image" Target="../media/image60.png" /><Relationship Id="rId1" Type="http://schemas.openxmlformats.org/officeDocument/2006/relationships/slideLayout" Target="../slideLayouts/slideLayout4.xml" /><Relationship Id="rId4" Type="http://schemas.microsoft.com/office/2007/relationships/hdphoto" Target="../media/hdphoto56.wdp" /></Relationships>
</file>

<file path=ppt/slides/_rels/slide47.xml.rels><?xml version="1.0" encoding="UTF-8" standalone="yes"?>
<Relationships xmlns="http://schemas.openxmlformats.org/package/2006/relationships"><Relationship Id="rId3" Type="http://schemas.microsoft.com/office/2007/relationships/hdphoto" Target="../media/hdphoto57.wdp" /><Relationship Id="rId2" Type="http://schemas.openxmlformats.org/officeDocument/2006/relationships/image" Target="../media/image62.png" /><Relationship Id="rId1" Type="http://schemas.openxmlformats.org/officeDocument/2006/relationships/slideLayout" Target="../slideLayouts/slideLayout2.xml" /><Relationship Id="rId5" Type="http://schemas.microsoft.com/office/2007/relationships/hdphoto" Target="../media/hdphoto58.wdp" /><Relationship Id="rId4" Type="http://schemas.openxmlformats.org/officeDocument/2006/relationships/image" Target="../media/image63.png" /></Relationships>
</file>

<file path=ppt/slides/_rels/slide48.xml.rels><?xml version="1.0" encoding="UTF-8" standalone="yes"?>
<Relationships xmlns="http://schemas.openxmlformats.org/package/2006/relationships"><Relationship Id="rId3" Type="http://schemas.microsoft.com/office/2007/relationships/hdphoto" Target="../media/hdphoto59.wdp" /><Relationship Id="rId2" Type="http://schemas.openxmlformats.org/officeDocument/2006/relationships/image" Target="../media/image64.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microsoft.com/office/2007/relationships/hdphoto" Target="../media/hdphoto6.wdp" /><Relationship Id="rId2" Type="http://schemas.openxmlformats.org/officeDocument/2006/relationships/image" Target="../media/image6.png" /><Relationship Id="rId1" Type="http://schemas.openxmlformats.org/officeDocument/2006/relationships/slideLayout" Target="../slideLayouts/slideLayout2.xml" /><Relationship Id="rId5" Type="http://schemas.microsoft.com/office/2007/relationships/hdphoto" Target="../media/hdphoto7.wdp" /><Relationship Id="rId4" Type="http://schemas.openxmlformats.org/officeDocument/2006/relationships/image" Target="../media/image7.png" /></Relationships>
</file>

<file path=ppt/slides/_rels/slide6.xml.rels><?xml version="1.0" encoding="UTF-8" standalone="yes"?>
<Relationships xmlns="http://schemas.openxmlformats.org/package/2006/relationships"><Relationship Id="rId8" Type="http://schemas.microsoft.com/office/2007/relationships/hdphoto" Target="../media/hdphoto10.wdp" /><Relationship Id="rId3" Type="http://schemas.openxmlformats.org/officeDocument/2006/relationships/image" Target="../media/image8.png" /><Relationship Id="rId7" Type="http://schemas.openxmlformats.org/officeDocument/2006/relationships/image" Target="../media/image10.png" /><Relationship Id="rId2" Type="http://schemas.openxmlformats.org/officeDocument/2006/relationships/notesSlide" Target="../notesSlides/notesSlide1.xml" /><Relationship Id="rId1" Type="http://schemas.openxmlformats.org/officeDocument/2006/relationships/slideLayout" Target="../slideLayouts/slideLayout6.xml" /><Relationship Id="rId6" Type="http://schemas.microsoft.com/office/2007/relationships/hdphoto" Target="../media/hdphoto9.wdp" /><Relationship Id="rId5" Type="http://schemas.openxmlformats.org/officeDocument/2006/relationships/image" Target="../media/image9.png" /><Relationship Id="rId10" Type="http://schemas.microsoft.com/office/2007/relationships/hdphoto" Target="../media/hdphoto11.wdp" /><Relationship Id="rId4" Type="http://schemas.microsoft.com/office/2007/relationships/hdphoto" Target="../media/hdphoto8.wdp" /><Relationship Id="rId9" Type="http://schemas.openxmlformats.org/officeDocument/2006/relationships/image" Target="../media/image11.png" /></Relationships>
</file>

<file path=ppt/slides/_rels/slide7.xml.rels><?xml version="1.0" encoding="UTF-8" standalone="yes"?>
<Relationships xmlns="http://schemas.openxmlformats.org/package/2006/relationships"><Relationship Id="rId3" Type="http://schemas.microsoft.com/office/2007/relationships/hdphoto" Target="../media/hdphoto12.wdp" /><Relationship Id="rId7" Type="http://schemas.microsoft.com/office/2007/relationships/hdphoto" Target="../media/hdphoto14.wdp" /><Relationship Id="rId2" Type="http://schemas.openxmlformats.org/officeDocument/2006/relationships/image" Target="../media/image12.jpeg" /><Relationship Id="rId1" Type="http://schemas.openxmlformats.org/officeDocument/2006/relationships/slideLayout" Target="../slideLayouts/slideLayout7.xml" /><Relationship Id="rId6" Type="http://schemas.openxmlformats.org/officeDocument/2006/relationships/image" Target="../media/image14.png" /><Relationship Id="rId5" Type="http://schemas.microsoft.com/office/2007/relationships/hdphoto" Target="../media/hdphoto13.wdp" /><Relationship Id="rId4" Type="http://schemas.openxmlformats.org/officeDocument/2006/relationships/image" Target="../media/image13.png" /></Relationships>
</file>

<file path=ppt/slides/_rels/slide8.xml.rels><?xml version="1.0" encoding="UTF-8" standalone="yes"?>
<Relationships xmlns="http://schemas.openxmlformats.org/package/2006/relationships"><Relationship Id="rId3" Type="http://schemas.microsoft.com/office/2007/relationships/hdphoto" Target="../media/hdphoto15.wdp" /><Relationship Id="rId2" Type="http://schemas.openxmlformats.org/officeDocument/2006/relationships/image" Target="../media/image15.jpe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3" Type="http://schemas.microsoft.com/office/2007/relationships/hdphoto" Target="../media/hdphoto16.wdp" /><Relationship Id="rId2" Type="http://schemas.openxmlformats.org/officeDocument/2006/relationships/image" Target="../media/image16.png" /><Relationship Id="rId1" Type="http://schemas.openxmlformats.org/officeDocument/2006/relationships/slideLayout" Target="../slideLayouts/slideLayout2.xml" /><Relationship Id="rId5" Type="http://schemas.microsoft.com/office/2007/relationships/hdphoto" Target="../media/hdphoto17.wdp" /><Relationship Id="rId4" Type="http://schemas.openxmlformats.org/officeDocument/2006/relationships/image" Target="../media/image17.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digestive system III</a:t>
            </a:r>
          </a:p>
        </p:txBody>
      </p:sp>
      <p:sp>
        <p:nvSpPr>
          <p:cNvPr id="3" name="Subtitle 2"/>
          <p:cNvSpPr>
            <a:spLocks noGrp="1"/>
          </p:cNvSpPr>
          <p:nvPr>
            <p:ph idx="1"/>
          </p:nvPr>
        </p:nvSpPr>
        <p:spPr>
          <a:xfrm>
            <a:off x="457200" y="1600200"/>
            <a:ext cx="8229600" cy="4756150"/>
          </a:xfrm>
          <a:ln>
            <a:solidFill>
              <a:schemeClr val="tx1"/>
            </a:solidFill>
          </a:ln>
        </p:spPr>
        <p:txBody>
          <a:bodyPr>
            <a:normAutofit/>
          </a:bodyPr>
          <a:lstStyle/>
          <a:p>
            <a:pPr marL="0" indent="0">
              <a:buNone/>
            </a:pPr>
            <a:r>
              <a:rPr lang="en-US" sz="4000" b="1" dirty="0"/>
              <a:t>Organs associated with digestive tract</a:t>
            </a:r>
          </a:p>
          <a:p>
            <a:pPr>
              <a:buFont typeface="Wingdings" pitchFamily="2" charset="2"/>
              <a:buChar char="§"/>
            </a:pPr>
            <a:endParaRPr lang="en-US" sz="3600" b="1" dirty="0"/>
          </a:p>
          <a:p>
            <a:pPr>
              <a:buFont typeface="Wingdings" pitchFamily="2" charset="2"/>
              <a:buChar char="§"/>
            </a:pPr>
            <a:r>
              <a:rPr lang="en-US" sz="3600" b="1" dirty="0"/>
              <a:t>Liver</a:t>
            </a:r>
          </a:p>
          <a:p>
            <a:pPr>
              <a:buFont typeface="Wingdings" pitchFamily="2" charset="2"/>
              <a:buChar char="§"/>
            </a:pPr>
            <a:r>
              <a:rPr lang="en-US" sz="3600" b="1" dirty="0"/>
              <a:t>Pancreas</a:t>
            </a:r>
          </a:p>
          <a:p>
            <a:pPr>
              <a:buFont typeface="Wingdings" pitchFamily="2" charset="2"/>
              <a:buChar char="§"/>
            </a:pPr>
            <a:r>
              <a:rPr lang="en-US" sz="3600" b="1" dirty="0"/>
              <a:t>Gall bladder </a:t>
            </a:r>
          </a:p>
        </p:txBody>
      </p:sp>
      <p:sp>
        <p:nvSpPr>
          <p:cNvPr id="4" name="Slide Number Placeholder 3"/>
          <p:cNvSpPr>
            <a:spLocks noGrp="1"/>
          </p:cNvSpPr>
          <p:nvPr>
            <p:ph type="sldNum" sz="quarter" idx="12"/>
          </p:nvPr>
        </p:nvSpPr>
        <p:spPr/>
        <p:txBody>
          <a:bodyPr/>
          <a:lstStyle/>
          <a:p>
            <a:fld id="{8F38FA9A-6493-483A-A8CE-597B6A2EBDD7}" type="slidenum">
              <a:rPr lang="en-US" smtClean="0"/>
              <a:pPr/>
              <a:t>1</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6"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143504" y="2428868"/>
            <a:ext cx="3276592" cy="37623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384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 presetClass="entr" presetSubtype="4"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6553200"/>
          </a:xfrm>
        </p:spPr>
        <p:txBody>
          <a:bodyPr>
            <a:normAutofit/>
          </a:bodyPr>
          <a:lstStyle/>
          <a:p>
            <a:pPr>
              <a:buNone/>
            </a:pPr>
            <a:r>
              <a:rPr lang="en-US" sz="2800" dirty="0"/>
              <a:t>                          </a:t>
            </a:r>
            <a:r>
              <a:rPr lang="en-US" sz="2800" b="1" u="sng" dirty="0"/>
              <a:t>1- Classic hepatic lobule</a:t>
            </a:r>
          </a:p>
          <a:p>
            <a:r>
              <a:rPr lang="en-US" sz="2800" dirty="0"/>
              <a:t>Hexagonal or polygonal in shape (cross section)</a:t>
            </a:r>
          </a:p>
          <a:p>
            <a:r>
              <a:rPr lang="en-US" sz="2800" dirty="0"/>
              <a:t>Surrounded with thick C.T. septa in pig’s liver</a:t>
            </a:r>
          </a:p>
          <a:p>
            <a:r>
              <a:rPr lang="en-US" sz="2800" dirty="0"/>
              <a:t>Each lobule has 3-6 portal areas (</a:t>
            </a:r>
            <a:r>
              <a:rPr lang="en-US" sz="2800" b="1" dirty="0"/>
              <a:t>portal triads</a:t>
            </a:r>
            <a:r>
              <a:rPr lang="en-US" sz="2800" dirty="0"/>
              <a:t>) at its periphery, and </a:t>
            </a:r>
            <a:r>
              <a:rPr lang="en-US" sz="2800" b="1" dirty="0"/>
              <a:t>central vein </a:t>
            </a:r>
            <a:r>
              <a:rPr lang="en-US" sz="2800" dirty="0"/>
              <a:t>(CV) at its center</a:t>
            </a:r>
          </a:p>
        </p:txBody>
      </p:sp>
      <p:sp>
        <p:nvSpPr>
          <p:cNvPr id="4" name="Slide Number Placeholder 3"/>
          <p:cNvSpPr>
            <a:spLocks noGrp="1"/>
          </p:cNvSpPr>
          <p:nvPr>
            <p:ph type="sldNum" sz="quarter" idx="12"/>
          </p:nvPr>
        </p:nvSpPr>
        <p:spPr/>
        <p:txBody>
          <a:bodyPr/>
          <a:lstStyle/>
          <a:p>
            <a:fld id="{8F38FA9A-6493-483A-A8CE-597B6A2EBDD7}" type="slidenum">
              <a:rPr lang="en-US" smtClean="0"/>
              <a:pPr/>
              <a:t>10</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6" name="Content Placeholder 3" descr="Liver Histology"/>
          <p:cNvPicPr>
            <a:picLocks/>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51520" y="2928934"/>
            <a:ext cx="4752528" cy="3812434"/>
          </a:xfrm>
          <a:prstGeom prst="rect">
            <a:avLst/>
          </a:prstGeom>
          <a:noFill/>
          <a:ln>
            <a:solidFill>
              <a:schemeClr val="tx1"/>
            </a:solidFill>
          </a:ln>
        </p:spPr>
      </p:pic>
      <p:pic>
        <p:nvPicPr>
          <p:cNvPr id="7" name="Picture 6" descr="http://wps.aw.com/wps/media/tmp/labeling/14525458_dyn.jpg"/>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rcRect l="4192" t="2670" r="11832" b="6851"/>
          <a:stretch/>
        </p:blipFill>
        <p:spPr bwMode="auto">
          <a:xfrm>
            <a:off x="5436094" y="3016696"/>
            <a:ext cx="3528394" cy="3198385"/>
          </a:xfrm>
          <a:prstGeom prst="rect">
            <a:avLst/>
          </a:prstGeom>
          <a:noFill/>
          <a:ln w="9525">
            <a:noFill/>
            <a:miter lim="800000"/>
            <a:headEnd/>
            <a:tailEnd/>
          </a:ln>
        </p:spPr>
      </p:pic>
      <p:sp>
        <p:nvSpPr>
          <p:cNvPr id="8" name="TextBox 7"/>
          <p:cNvSpPr txBox="1"/>
          <p:nvPr/>
        </p:nvSpPr>
        <p:spPr>
          <a:xfrm>
            <a:off x="6643702" y="6215082"/>
            <a:ext cx="1323889" cy="369332"/>
          </a:xfrm>
          <a:prstGeom prst="rect">
            <a:avLst/>
          </a:prstGeom>
          <a:noFill/>
        </p:spPr>
        <p:txBody>
          <a:bodyPr wrap="none" rtlCol="1">
            <a:spAutoFit/>
          </a:bodyPr>
          <a:lstStyle/>
          <a:p>
            <a:r>
              <a:rPr lang="en-US" b="1" dirty="0"/>
              <a:t>Portal areas</a:t>
            </a:r>
            <a:endParaRPr lang="ar-JO" b="1" dirty="0"/>
          </a:p>
        </p:txBody>
      </p:sp>
      <p:sp>
        <p:nvSpPr>
          <p:cNvPr id="2" name="TextBox 1"/>
          <p:cNvSpPr txBox="1"/>
          <p:nvPr/>
        </p:nvSpPr>
        <p:spPr>
          <a:xfrm>
            <a:off x="6738925" y="2636912"/>
            <a:ext cx="1073435" cy="307777"/>
          </a:xfrm>
          <a:prstGeom prst="rect">
            <a:avLst/>
          </a:prstGeom>
          <a:noFill/>
        </p:spPr>
        <p:txBody>
          <a:bodyPr wrap="none" rtlCol="0">
            <a:spAutoFit/>
          </a:bodyPr>
          <a:lstStyle/>
          <a:p>
            <a:r>
              <a:rPr lang="en-US" sz="1400" b="1" dirty="0"/>
              <a:t>Central vein</a:t>
            </a:r>
          </a:p>
        </p:txBody>
      </p:sp>
      <p:cxnSp>
        <p:nvCxnSpPr>
          <p:cNvPr id="10" name="Straight Arrow Connector 9"/>
          <p:cNvCxnSpPr/>
          <p:nvPr/>
        </p:nvCxnSpPr>
        <p:spPr>
          <a:xfrm>
            <a:off x="7236296" y="3016697"/>
            <a:ext cx="0" cy="62832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Left Brace 11"/>
          <p:cNvSpPr/>
          <p:nvPr/>
        </p:nvSpPr>
        <p:spPr>
          <a:xfrm>
            <a:off x="5076056" y="4077072"/>
            <a:ext cx="360039" cy="1440160"/>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153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572272"/>
          </a:xfrm>
        </p:spPr>
        <p:txBody>
          <a:bodyPr>
            <a:normAutofit/>
          </a:bodyPr>
          <a:lstStyle/>
          <a:p>
            <a:pPr>
              <a:buNone/>
            </a:pPr>
            <a:r>
              <a:rPr lang="en-US" sz="2800" b="1" u="sng" dirty="0"/>
              <a:t>Portal areas (tracts):</a:t>
            </a:r>
            <a:r>
              <a:rPr lang="en-US" sz="2800" dirty="0"/>
              <a:t>     Each contains :</a:t>
            </a:r>
          </a:p>
          <a:p>
            <a:pPr marL="514350" indent="-514350">
              <a:buFont typeface="+mj-lt"/>
              <a:buAutoNum type="arabicPeriod"/>
            </a:pPr>
            <a:r>
              <a:rPr lang="en-US" sz="2800" dirty="0"/>
              <a:t>A branch of portal vein: widest with thin wall</a:t>
            </a:r>
          </a:p>
          <a:p>
            <a:pPr marL="514350" indent="-514350">
              <a:buFont typeface="+mj-lt"/>
              <a:buAutoNum type="arabicPeriod"/>
            </a:pPr>
            <a:r>
              <a:rPr lang="en-US" sz="2800" dirty="0"/>
              <a:t>A branch of hepatic artery: rounded with narrow lumen</a:t>
            </a:r>
          </a:p>
          <a:p>
            <a:pPr marL="514350" indent="-514350">
              <a:buFont typeface="+mj-lt"/>
              <a:buAutoNum type="arabicPeriod"/>
            </a:pPr>
            <a:r>
              <a:rPr lang="en-US" sz="2800" dirty="0"/>
              <a:t>A branch of bile duct: lined with cubical epithelium</a:t>
            </a:r>
          </a:p>
          <a:p>
            <a:pPr marL="514350" indent="-514350">
              <a:buFont typeface="+mj-lt"/>
              <a:buAutoNum type="arabicPeriod"/>
            </a:pPr>
            <a:r>
              <a:rPr lang="en-US" sz="2800" dirty="0"/>
              <a:t>Lymph vessel</a:t>
            </a:r>
          </a:p>
          <a:p>
            <a:pPr>
              <a:buNone/>
            </a:pPr>
            <a:endParaRPr lang="ar-JO" sz="2800"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11</a:t>
            </a:fld>
            <a:endParaRPr lang="en-US"/>
          </a:p>
        </p:txBody>
      </p:sp>
      <p:pic>
        <p:nvPicPr>
          <p:cNvPr id="6" name="Picture 5" descr="http://legacy.owensboro.kctcs.edu/gcaplan/anat2/notes/Image488.gif"/>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40000"/>
                    </a14:imgEffect>
                  </a14:imgLayer>
                </a14:imgProps>
              </a:ext>
            </a:extLst>
          </a:blip>
          <a:srcRect/>
          <a:stretch>
            <a:fillRect/>
          </a:stretch>
        </p:blipFill>
        <p:spPr bwMode="auto">
          <a:xfrm>
            <a:off x="2000232" y="3098600"/>
            <a:ext cx="5572164" cy="3714776"/>
          </a:xfrm>
          <a:prstGeom prst="rect">
            <a:avLst/>
          </a:prstGeom>
          <a:noFill/>
          <a:ln w="9525">
            <a:solidFill>
              <a:schemeClr val="tx1"/>
            </a:solidFill>
            <a:miter lim="800000"/>
            <a:headEnd/>
            <a:tailEnd/>
          </a:ln>
        </p:spPr>
      </p:pic>
      <p:sp>
        <p:nvSpPr>
          <p:cNvPr id="7" name="Donut 6"/>
          <p:cNvSpPr/>
          <p:nvPr/>
        </p:nvSpPr>
        <p:spPr>
          <a:xfrm>
            <a:off x="2488898" y="4077072"/>
            <a:ext cx="642942" cy="428628"/>
          </a:xfrm>
          <a:prstGeom prst="donut">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solidFill>
                <a:schemeClr val="tx1"/>
              </a:solidFill>
            </a:endParaRPr>
          </a:p>
        </p:txBody>
      </p:sp>
      <p:sp>
        <p:nvSpPr>
          <p:cNvPr id="8" name="TextBox 7"/>
          <p:cNvSpPr txBox="1"/>
          <p:nvPr/>
        </p:nvSpPr>
        <p:spPr>
          <a:xfrm>
            <a:off x="500034" y="3574757"/>
            <a:ext cx="1428760" cy="646331"/>
          </a:xfrm>
          <a:prstGeom prst="rect">
            <a:avLst/>
          </a:prstGeom>
          <a:noFill/>
        </p:spPr>
        <p:txBody>
          <a:bodyPr wrap="square" rtlCol="1">
            <a:spAutoFit/>
          </a:bodyPr>
          <a:lstStyle/>
          <a:p>
            <a:r>
              <a:rPr lang="en-US" b="1" dirty="0"/>
              <a:t>Branch of lymph vessel </a:t>
            </a:r>
          </a:p>
        </p:txBody>
      </p:sp>
      <p:cxnSp>
        <p:nvCxnSpPr>
          <p:cNvPr id="10" name="Straight Arrow Connector 9"/>
          <p:cNvCxnSpPr/>
          <p:nvPr/>
        </p:nvCxnSpPr>
        <p:spPr>
          <a:xfrm>
            <a:off x="1857356" y="4078782"/>
            <a:ext cx="571504" cy="214314"/>
          </a:xfrm>
          <a:prstGeom prst="straightConnector1">
            <a:avLst/>
          </a:prstGeom>
          <a:ln w="28575">
            <a:solidFill>
              <a:schemeClr val="tx1"/>
            </a:solidFill>
            <a:headEnd w="med" len="lg"/>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7" idx="2"/>
          </p:cNvCxnSpPr>
          <p:nvPr/>
        </p:nvCxnSpPr>
        <p:spPr>
          <a:xfrm>
            <a:off x="2488898" y="4291386"/>
            <a:ext cx="0" cy="505766"/>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131840" y="4293096"/>
            <a:ext cx="0" cy="252883"/>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8791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257176"/>
            <a:ext cx="8572560" cy="6172220"/>
          </a:xfrm>
        </p:spPr>
        <p:txBody>
          <a:bodyPr>
            <a:normAutofit/>
          </a:bodyPr>
          <a:lstStyle/>
          <a:p>
            <a:r>
              <a:rPr lang="en-US" sz="2800" dirty="0"/>
              <a:t>Within each lobule the liver cells arranged in </a:t>
            </a:r>
            <a:r>
              <a:rPr lang="en-US" sz="2800" b="1" dirty="0"/>
              <a:t>interconnected plates </a:t>
            </a:r>
            <a:r>
              <a:rPr lang="en-US" sz="2800" dirty="0"/>
              <a:t>(cords) around the central vein</a:t>
            </a:r>
          </a:p>
          <a:p>
            <a:endParaRPr lang="en-US" sz="2800" dirty="0"/>
          </a:p>
          <a:p>
            <a:r>
              <a:rPr lang="en-US" sz="2800" dirty="0"/>
              <a:t>The plates are two or more rows of cells width</a:t>
            </a:r>
          </a:p>
          <a:p>
            <a:endParaRPr lang="en-US" sz="2800" dirty="0"/>
          </a:p>
          <a:p>
            <a:r>
              <a:rPr lang="en-US" sz="2800" dirty="0"/>
              <a:t>The spaces </a:t>
            </a:r>
            <a:r>
              <a:rPr lang="en-US" sz="2800" u="sng" dirty="0">
                <a:solidFill>
                  <a:srgbClr val="FF0000"/>
                </a:solidFill>
              </a:rPr>
              <a:t>between the plates</a:t>
            </a:r>
            <a:r>
              <a:rPr lang="en-US" sz="2800" u="sng" dirty="0"/>
              <a:t> </a:t>
            </a:r>
            <a:r>
              <a:rPr lang="en-US" sz="2800" dirty="0"/>
              <a:t>called </a:t>
            </a:r>
            <a:r>
              <a:rPr lang="en-US" sz="2800" b="1" dirty="0"/>
              <a:t>liver sinusoids</a:t>
            </a:r>
            <a:r>
              <a:rPr lang="en-US" sz="2800" dirty="0"/>
              <a:t>. They drain </a:t>
            </a:r>
            <a:r>
              <a:rPr lang="en-US" sz="2800" b="1" u="sng" dirty="0"/>
              <a:t>blood</a:t>
            </a:r>
            <a:r>
              <a:rPr lang="en-US" sz="2800" dirty="0"/>
              <a:t> into central vein</a:t>
            </a:r>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12</a:t>
            </a:fld>
            <a:endParaRPr lang="en-US"/>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7504" y="3714751"/>
            <a:ext cx="3016696" cy="30067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descr="Wilson disease - AMBOSS">
            <a:extLst>
              <a:ext uri="{FF2B5EF4-FFF2-40B4-BE49-F238E27FC236}">
                <a16:creationId xmlns:a16="http://schemas.microsoft.com/office/drawing/2014/main" id="{E15AFE2D-FAAD-4C9C-AB11-8540660A7B5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302416" y="3690042"/>
            <a:ext cx="5555864" cy="30513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28"/>
            <a:ext cx="8229600" cy="5840435"/>
          </a:xfrm>
        </p:spPr>
        <p:txBody>
          <a:bodyPr/>
          <a:lstStyle/>
          <a:p>
            <a:r>
              <a:rPr lang="en-US" sz="2800" b="1" dirty="0"/>
              <a:t>Bile canaliculi </a:t>
            </a:r>
            <a:r>
              <a:rPr lang="en-US" sz="2800" dirty="0"/>
              <a:t>present </a:t>
            </a:r>
            <a:r>
              <a:rPr lang="en-US" sz="2800" u="sng" dirty="0">
                <a:solidFill>
                  <a:srgbClr val="FF0000"/>
                </a:solidFill>
              </a:rPr>
              <a:t>within the plates </a:t>
            </a:r>
            <a:r>
              <a:rPr lang="en-US" sz="2800" dirty="0"/>
              <a:t>in-between adjacent hepatocytes, they drain</a:t>
            </a:r>
            <a:r>
              <a:rPr lang="en-US" sz="2800" b="1" dirty="0"/>
              <a:t> </a:t>
            </a:r>
            <a:r>
              <a:rPr lang="en-US" sz="2800" b="1" u="sng" dirty="0"/>
              <a:t>bile</a:t>
            </a:r>
            <a:r>
              <a:rPr lang="en-US" sz="2800" b="1" dirty="0"/>
              <a:t> </a:t>
            </a:r>
            <a:r>
              <a:rPr lang="en-US" sz="2800" dirty="0"/>
              <a:t>into the bile ducts in portal areas</a:t>
            </a:r>
            <a:endParaRPr lang="ar-JO" sz="2800" dirty="0"/>
          </a:p>
          <a:p>
            <a:pPr>
              <a:buNone/>
            </a:pPr>
            <a:endParaRPr lang="ar-JO"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13</a:t>
            </a:fld>
            <a:endParaRPr lang="en-US"/>
          </a:p>
        </p:txBody>
      </p:sp>
      <p:pic>
        <p:nvPicPr>
          <p:cNvPr id="64514" name="Picture 2" descr="http://www.bioscience.org/2009/v14/af/3576/fig1.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rcRect/>
          <a:stretch>
            <a:fillRect/>
          </a:stretch>
        </p:blipFill>
        <p:spPr bwMode="auto">
          <a:xfrm>
            <a:off x="857224" y="1857364"/>
            <a:ext cx="7429552" cy="4357718"/>
          </a:xfrm>
          <a:prstGeom prst="rect">
            <a:avLst/>
          </a:prstGeom>
          <a:noFill/>
          <a:ln>
            <a:solidFill>
              <a:schemeClr val="tx1"/>
            </a:solidFill>
          </a:ln>
        </p:spPr>
      </p:pic>
      <p:cxnSp>
        <p:nvCxnSpPr>
          <p:cNvPr id="6" name="Straight Arrow Connector 5"/>
          <p:cNvCxnSpPr/>
          <p:nvPr/>
        </p:nvCxnSpPr>
        <p:spPr>
          <a:xfrm>
            <a:off x="467544" y="2132856"/>
            <a:ext cx="720080" cy="72008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28600"/>
            <a:ext cx="9144000" cy="6629400"/>
          </a:xfrm>
        </p:spPr>
        <p:txBody>
          <a:bodyPr>
            <a:normAutofit/>
          </a:bodyPr>
          <a:lstStyle/>
          <a:p>
            <a:pPr marL="0" indent="0">
              <a:buNone/>
            </a:pPr>
            <a:r>
              <a:rPr lang="en-US" sz="2800" b="1" dirty="0"/>
              <a:t>                 </a:t>
            </a:r>
            <a:r>
              <a:rPr lang="en-US" sz="2800" b="1" u="sng" dirty="0"/>
              <a:t>Liver sinusoids and space of Disse</a:t>
            </a:r>
          </a:p>
          <a:p>
            <a:pPr marL="0" indent="0">
              <a:buNone/>
            </a:pPr>
            <a:r>
              <a:rPr lang="en-US" sz="2800" b="1" u="sng" dirty="0">
                <a:solidFill>
                  <a:srgbClr val="FF0000"/>
                </a:solidFill>
              </a:rPr>
              <a:t>A- Liver sinusoids</a:t>
            </a:r>
          </a:p>
          <a:p>
            <a:r>
              <a:rPr lang="en-US" sz="2800" dirty="0"/>
              <a:t>Minute blood channels present </a:t>
            </a:r>
            <a:r>
              <a:rPr lang="en-US" sz="2800" b="1" u="sng" dirty="0"/>
              <a:t>between</a:t>
            </a:r>
            <a:r>
              <a:rPr lang="en-US" sz="2800" dirty="0"/>
              <a:t> plates /cords of liver cells </a:t>
            </a:r>
          </a:p>
          <a:p>
            <a:r>
              <a:rPr lang="en-US" sz="2800" dirty="0"/>
              <a:t>Transport blood from branches of portal vein &amp; hepatic artery in portal area toward central veins (mixed blood)</a:t>
            </a:r>
          </a:p>
          <a:p>
            <a:pPr marL="0" indent="0">
              <a:buNone/>
            </a:pPr>
            <a:endParaRPr lang="en-US" sz="2800" dirty="0"/>
          </a:p>
        </p:txBody>
      </p:sp>
      <p:sp>
        <p:nvSpPr>
          <p:cNvPr id="3" name="Slide Number Placeholder 2"/>
          <p:cNvSpPr>
            <a:spLocks noGrp="1"/>
          </p:cNvSpPr>
          <p:nvPr>
            <p:ph type="sldNum" sz="quarter" idx="12"/>
          </p:nvPr>
        </p:nvSpPr>
        <p:spPr/>
        <p:txBody>
          <a:bodyPr/>
          <a:lstStyle/>
          <a:p>
            <a:fld id="{8F38FA9A-6493-483A-A8CE-597B6A2EBDD7}" type="slidenum">
              <a:rPr lang="en-US" smtClean="0"/>
              <a:pPr/>
              <a:t>14</a:t>
            </a:fld>
            <a:endParaRPr lang="en-US"/>
          </a:p>
        </p:txBody>
      </p:sp>
      <p:sp>
        <p:nvSpPr>
          <p:cNvPr id="4" name="Footer Placeholder 3"/>
          <p:cNvSpPr>
            <a:spLocks noGrp="1"/>
          </p:cNvSpPr>
          <p:nvPr>
            <p:ph type="ftr" sz="quarter" idx="11"/>
          </p:nvPr>
        </p:nvSpPr>
        <p:spPr/>
        <p:txBody>
          <a:bodyPr/>
          <a:lstStyle/>
          <a:p>
            <a:r>
              <a:rPr lang="es-ES"/>
              <a:t>Pro. Dr Hala El- mazar </a:t>
            </a:r>
            <a:endParaRPr lang="en-US"/>
          </a:p>
        </p:txBody>
      </p:sp>
      <p:pic>
        <p:nvPicPr>
          <p:cNvPr id="23554" name="Picture 2" descr="http://t1.gstatic.com/images?q=tbn:ANd9GcQl88HQKMv8LD1niroxNgpPKnbcCNoaD4vja_wA7IyGoPIPvZl7"/>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20000" contrast="40000"/>
                    </a14:imgEffect>
                  </a14:imgLayer>
                </a14:imgProps>
              </a:ext>
            </a:extLst>
          </a:blip>
          <a:srcRect/>
          <a:stretch>
            <a:fillRect/>
          </a:stretch>
        </p:blipFill>
        <p:spPr bwMode="auto">
          <a:xfrm>
            <a:off x="504373" y="3250406"/>
            <a:ext cx="3643338" cy="3071833"/>
          </a:xfrm>
          <a:prstGeom prst="rect">
            <a:avLst/>
          </a:prstGeom>
          <a:noFill/>
          <a:ln>
            <a:solidFill>
              <a:schemeClr val="tx1"/>
            </a:solidFill>
          </a:ln>
        </p:spPr>
      </p:pic>
      <p:pic>
        <p:nvPicPr>
          <p:cNvPr id="7"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8800"/>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714875" y="3235776"/>
            <a:ext cx="3786215" cy="28575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201581" y="6131502"/>
            <a:ext cx="2831929" cy="338554"/>
          </a:xfrm>
          <a:prstGeom prst="rect">
            <a:avLst/>
          </a:prstGeom>
        </p:spPr>
        <p:txBody>
          <a:bodyPr wrap="none">
            <a:spAutoFit/>
          </a:bodyPr>
          <a:lstStyle/>
          <a:p>
            <a:r>
              <a:rPr lang="en-US" sz="1600" b="1" dirty="0"/>
              <a:t>The flow of blood is centripetal</a:t>
            </a:r>
          </a:p>
        </p:txBody>
      </p:sp>
    </p:spTree>
    <p:extLst>
      <p:ext uri="{BB962C8B-B14F-4D97-AF65-F5344CB8AC3E}">
        <p14:creationId xmlns:p14="http://schemas.microsoft.com/office/powerpoint/2010/main" val="217159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additive="base">
                                        <p:cTn id="1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1000"/>
                                        <p:tgtEl>
                                          <p:spTgt spid="5">
                                            <p:txEl>
                                              <p:pRg st="3" end="3"/>
                                            </p:txEl>
                                          </p:spTgt>
                                        </p:tgtEl>
                                      </p:cBhvr>
                                    </p:animEffect>
                                    <p:anim calcmode="lin" valueType="num">
                                      <p:cBhvr>
                                        <p:cTn id="2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0"/>
            <a:ext cx="8715436" cy="6858000"/>
          </a:xfrm>
        </p:spPr>
        <p:txBody>
          <a:bodyPr/>
          <a:lstStyle/>
          <a:p>
            <a:r>
              <a:rPr lang="en-US" sz="2800" u="sng" dirty="0"/>
              <a:t>Lining of blood sinusoids consists of: </a:t>
            </a:r>
          </a:p>
          <a:p>
            <a:pPr>
              <a:buFont typeface="Wingdings" pitchFamily="2" charset="2"/>
              <a:buChar char="ü"/>
            </a:pPr>
            <a:r>
              <a:rPr lang="en-US" sz="2800" dirty="0">
                <a:solidFill>
                  <a:srgbClr val="FF0000"/>
                </a:solidFill>
              </a:rPr>
              <a:t>fenestrated  endothelial cells  </a:t>
            </a:r>
          </a:p>
          <a:p>
            <a:pPr>
              <a:buFont typeface="Wingdings" pitchFamily="2" charset="2"/>
              <a:buChar char="ü"/>
            </a:pPr>
            <a:r>
              <a:rPr lang="en-US" sz="2800" dirty="0">
                <a:solidFill>
                  <a:srgbClr val="FF0000"/>
                </a:solidFill>
              </a:rPr>
              <a:t>Discontinuous  basal lamina</a:t>
            </a:r>
          </a:p>
          <a:p>
            <a:pPr>
              <a:buFont typeface="Wingdings" pitchFamily="2" charset="2"/>
              <a:buChar char="ü"/>
            </a:pPr>
            <a:r>
              <a:rPr lang="en-US" sz="2800" dirty="0">
                <a:solidFill>
                  <a:srgbClr val="FF0000"/>
                </a:solidFill>
              </a:rPr>
              <a:t>Kupffer cells </a:t>
            </a:r>
          </a:p>
          <a:p>
            <a:pPr>
              <a:buFont typeface="Wingdings" pitchFamily="2" charset="2"/>
              <a:buChar char="ü"/>
            </a:pPr>
            <a:r>
              <a:rPr lang="en-US" sz="2800" dirty="0">
                <a:solidFill>
                  <a:srgbClr val="FF0000"/>
                </a:solidFill>
              </a:rPr>
              <a:t>Pit cells</a:t>
            </a:r>
            <a:endParaRPr lang="en-US" sz="2800" dirty="0"/>
          </a:p>
          <a:p>
            <a:r>
              <a:rPr lang="en-US" sz="2800" dirty="0"/>
              <a:t>The wall of the sinusoids is separated from the </a:t>
            </a:r>
            <a:r>
              <a:rPr lang="en-US" sz="2800" dirty="0" err="1"/>
              <a:t>hepatocytes</a:t>
            </a:r>
            <a:r>
              <a:rPr lang="en-US" sz="2800" dirty="0"/>
              <a:t> by a space called </a:t>
            </a:r>
            <a:r>
              <a:rPr lang="en-US" sz="2800" b="1" dirty="0"/>
              <a:t>space of </a:t>
            </a:r>
            <a:r>
              <a:rPr lang="en-US" sz="2800" b="1" dirty="0" err="1"/>
              <a:t>Disse</a:t>
            </a:r>
            <a:endParaRPr lang="en-US" sz="2800" b="1" dirty="0"/>
          </a:p>
          <a:p>
            <a:pPr>
              <a:buNone/>
            </a:pPr>
            <a:endParaRPr lang="ar-JO"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15</a:t>
            </a:fld>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6740" r="1178"/>
          <a:stretch/>
        </p:blipFill>
        <p:spPr bwMode="auto">
          <a:xfrm>
            <a:off x="5148064" y="620688"/>
            <a:ext cx="3816424" cy="18722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Liver sinusoid on a chip - ScienceDirect">
            <a:extLst>
              <a:ext uri="{FF2B5EF4-FFF2-40B4-BE49-F238E27FC236}">
                <a16:creationId xmlns:a16="http://schemas.microsoft.com/office/drawing/2014/main" id="{5125C9A3-CBB0-4E8F-8EAE-86834013F1A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4314" r="-2846"/>
          <a:stretch/>
        </p:blipFill>
        <p:spPr bwMode="auto">
          <a:xfrm>
            <a:off x="1403648" y="3645024"/>
            <a:ext cx="6408711" cy="31683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48E361D3-FED9-4232-B2D8-563EEAFBE5CB}"/>
              </a:ext>
            </a:extLst>
          </p:cNvPr>
          <p:cNvCxnSpPr>
            <a:cxnSpLocks/>
          </p:cNvCxnSpPr>
          <p:nvPr/>
        </p:nvCxnSpPr>
        <p:spPr>
          <a:xfrm>
            <a:off x="6372200" y="3600400"/>
            <a:ext cx="432048" cy="1603822"/>
          </a:xfrm>
          <a:prstGeom prst="straightConnector1">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213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228600"/>
            <a:ext cx="9036496" cy="6324600"/>
          </a:xfrm>
        </p:spPr>
        <p:txBody>
          <a:bodyPr>
            <a:normAutofit fontScale="92500" lnSpcReduction="10000"/>
          </a:bodyPr>
          <a:lstStyle/>
          <a:p>
            <a:pPr marL="0" indent="0">
              <a:buNone/>
            </a:pPr>
            <a:r>
              <a:rPr lang="en-US" sz="3000" b="1" u="sng" dirty="0"/>
              <a:t>Endothelial cells lining of liver sinusoids:</a:t>
            </a:r>
            <a:r>
              <a:rPr lang="en-US" sz="3000" b="1" dirty="0"/>
              <a:t> </a:t>
            </a:r>
          </a:p>
          <a:p>
            <a:r>
              <a:rPr lang="en-US" sz="3000" dirty="0"/>
              <a:t>Flat cells, contain many holes ( fenestrae) to allow free passage of molecules between blood and </a:t>
            </a:r>
            <a:r>
              <a:rPr lang="en-US" sz="3000" dirty="0" err="1"/>
              <a:t>peri</a:t>
            </a:r>
            <a:r>
              <a:rPr lang="en-US" sz="3000" dirty="0"/>
              <a:t>-sinusoidal space of Disse</a:t>
            </a:r>
          </a:p>
          <a:p>
            <a:pPr marL="0" indent="0">
              <a:buNone/>
            </a:pPr>
            <a:endParaRPr lang="en-US" sz="3000" dirty="0"/>
          </a:p>
          <a:p>
            <a:pPr marL="0" indent="0">
              <a:buNone/>
            </a:pPr>
            <a:endParaRPr lang="en-US" sz="3000" b="1" dirty="0"/>
          </a:p>
          <a:p>
            <a:pPr marL="0" indent="0">
              <a:buNone/>
            </a:pPr>
            <a:endParaRPr lang="en-US" sz="3000" b="1" dirty="0"/>
          </a:p>
          <a:p>
            <a:pPr marL="0" indent="0">
              <a:buNone/>
            </a:pPr>
            <a:endParaRPr lang="en-US" sz="3000" b="1" dirty="0"/>
          </a:p>
          <a:p>
            <a:pPr marL="0" indent="0">
              <a:buNone/>
            </a:pPr>
            <a:r>
              <a:rPr lang="en-US" sz="3000" b="1" u="sng" dirty="0" err="1"/>
              <a:t>Kupffer</a:t>
            </a:r>
            <a:r>
              <a:rPr lang="en-US" sz="3000" b="1" u="sng" dirty="0"/>
              <a:t> cells: </a:t>
            </a:r>
          </a:p>
          <a:p>
            <a:r>
              <a:rPr lang="en-US" sz="3000" dirty="0">
                <a:solidFill>
                  <a:srgbClr val="FF0000"/>
                </a:solidFill>
              </a:rPr>
              <a:t>Macrophages (Fixed)</a:t>
            </a:r>
            <a:r>
              <a:rPr lang="en-US" sz="3000" dirty="0"/>
              <a:t> , large cells with </a:t>
            </a:r>
            <a:r>
              <a:rPr lang="en-US" sz="3000" dirty="0">
                <a:solidFill>
                  <a:srgbClr val="FF0000"/>
                </a:solidFill>
              </a:rPr>
              <a:t>large oval nucleus </a:t>
            </a:r>
            <a:r>
              <a:rPr lang="en-US" sz="3000" dirty="0"/>
              <a:t>and numerous </a:t>
            </a:r>
            <a:r>
              <a:rPr lang="en-US" sz="3000" dirty="0">
                <a:solidFill>
                  <a:srgbClr val="FF0000"/>
                </a:solidFill>
              </a:rPr>
              <a:t>cytoplasmic processes</a:t>
            </a:r>
            <a:r>
              <a:rPr lang="en-US" sz="3000" dirty="0"/>
              <a:t>. Seen in </a:t>
            </a:r>
            <a:r>
              <a:rPr lang="en-US" sz="3000" b="1" dirty="0">
                <a:solidFill>
                  <a:srgbClr val="FF0000"/>
                </a:solidFill>
              </a:rPr>
              <a:t>the blood sinusoids</a:t>
            </a:r>
            <a:r>
              <a:rPr lang="en-US" sz="3000" dirty="0"/>
              <a:t> and in between endothelial cells. Their cytoplasm contain lysosomes, </a:t>
            </a:r>
            <a:r>
              <a:rPr lang="en-US" sz="3000" dirty="0" err="1"/>
              <a:t>pinocytotic</a:t>
            </a:r>
            <a:r>
              <a:rPr lang="en-US" sz="3000" dirty="0"/>
              <a:t> and phagocytic vesicles.</a:t>
            </a:r>
          </a:p>
        </p:txBody>
      </p:sp>
      <p:sp>
        <p:nvSpPr>
          <p:cNvPr id="4" name="Slide Number Placeholder 3"/>
          <p:cNvSpPr>
            <a:spLocks noGrp="1"/>
          </p:cNvSpPr>
          <p:nvPr>
            <p:ph type="sldNum" sz="quarter" idx="12"/>
          </p:nvPr>
        </p:nvSpPr>
        <p:spPr/>
        <p:txBody>
          <a:bodyPr/>
          <a:lstStyle/>
          <a:p>
            <a:fld id="{8F38FA9A-6493-483A-A8CE-597B6A2EBDD7}" type="slidenum">
              <a:rPr lang="en-US" smtClean="0"/>
              <a:pPr/>
              <a:t>16</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grpSp>
        <p:nvGrpSpPr>
          <p:cNvPr id="11" name="Group 10"/>
          <p:cNvGrpSpPr/>
          <p:nvPr/>
        </p:nvGrpSpPr>
        <p:grpSpPr>
          <a:xfrm>
            <a:off x="1691680" y="1670516"/>
            <a:ext cx="7272808" cy="2489360"/>
            <a:chOff x="1691680" y="1670516"/>
            <a:chExt cx="7272808" cy="2489360"/>
          </a:xfrm>
        </p:grpSpPr>
        <p:sp>
          <p:nvSpPr>
            <p:cNvPr id="2" name="Left Brace 1"/>
            <p:cNvSpPr/>
            <p:nvPr/>
          </p:nvSpPr>
          <p:spPr>
            <a:xfrm>
              <a:off x="2123728" y="2708920"/>
              <a:ext cx="576064" cy="1080120"/>
            </a:xfrm>
            <a:prstGeom prst="lef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grpSp>
          <p:nvGrpSpPr>
            <p:cNvPr id="10" name="Group 9"/>
            <p:cNvGrpSpPr/>
            <p:nvPr/>
          </p:nvGrpSpPr>
          <p:grpSpPr>
            <a:xfrm>
              <a:off x="1691680" y="1670516"/>
              <a:ext cx="7272808" cy="2489360"/>
              <a:chOff x="1691680" y="1670516"/>
              <a:chExt cx="7272808" cy="2489360"/>
            </a:xfrm>
          </p:grpSpPr>
          <p:grpSp>
            <p:nvGrpSpPr>
              <p:cNvPr id="9" name="Group 8"/>
              <p:cNvGrpSpPr/>
              <p:nvPr/>
            </p:nvGrpSpPr>
            <p:grpSpPr>
              <a:xfrm>
                <a:off x="1691680" y="1670516"/>
                <a:ext cx="7272808" cy="2478564"/>
                <a:chOff x="1691680" y="1670516"/>
                <a:chExt cx="7272808" cy="2478564"/>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32670" y="1670516"/>
                  <a:ext cx="6231818" cy="24785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a:cxnSpLocks/>
                </p:cNvCxnSpPr>
                <p:nvPr/>
              </p:nvCxnSpPr>
              <p:spPr>
                <a:xfrm>
                  <a:off x="1691680" y="1844824"/>
                  <a:ext cx="1224136" cy="7920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p:cNvCxnSpPr/>
              <p:nvPr/>
            </p:nvCxnSpPr>
            <p:spPr>
              <a:xfrm flipV="1">
                <a:off x="2343955" y="3140968"/>
                <a:ext cx="2156037" cy="10189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3259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 calcmode="lin" valueType="num">
                                      <p:cBhvr additive="base">
                                        <p:cTn id="2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3" y="136525"/>
            <a:ext cx="8930479" cy="6584949"/>
          </a:xfrm>
        </p:spPr>
        <p:txBody>
          <a:bodyPr>
            <a:normAutofit/>
          </a:bodyPr>
          <a:lstStyle/>
          <a:p>
            <a:r>
              <a:rPr lang="en-US" sz="2800" b="1" u="sng" dirty="0"/>
              <a:t>Pit cells:</a:t>
            </a:r>
            <a:r>
              <a:rPr lang="en-US" sz="2800" dirty="0"/>
              <a:t>  </a:t>
            </a:r>
            <a:r>
              <a:rPr lang="en-US" sz="2400" dirty="0"/>
              <a:t>are liver-specific natural killer (NK) cells and belong to the group of sinusoidal cells.  They are morphologically and functionally modified form of peripheral blood NK cells. localized inside the lumen of the sinusoid, closely adhering to the endothelial cells and Kupffer cells, and often extending well-developed pseudopodia suggestive of migration along the sinusoidal wall. Multivesicular dense granules are frequently found in the cytoplasm of pit cells which exert</a:t>
            </a:r>
            <a:r>
              <a:rPr lang="en-US" dirty="0"/>
              <a:t> </a:t>
            </a:r>
            <a:r>
              <a:rPr lang="en-US" sz="2400" dirty="0"/>
              <a:t>antitumor functions by exocytosis of perforin/granzyme-containing granules, which cause death of target cells through receptor-mediated apoptosis , and production of various cytokines that augment the activities of other immune cells</a:t>
            </a:r>
          </a:p>
          <a:p>
            <a:pPr marL="0" indent="0">
              <a:buNone/>
            </a:pPr>
            <a:endParaRPr lang="en-US" dirty="0"/>
          </a:p>
        </p:txBody>
      </p:sp>
      <p:sp>
        <p:nvSpPr>
          <p:cNvPr id="2" name="Footer Placeholder 1"/>
          <p:cNvSpPr>
            <a:spLocks noGrp="1"/>
          </p:cNvSpPr>
          <p:nvPr>
            <p:ph type="ftr" sz="quarter" idx="11"/>
          </p:nvPr>
        </p:nvSpPr>
        <p:spPr/>
        <p:txBody>
          <a:bodyPr/>
          <a:lstStyle/>
          <a:p>
            <a:r>
              <a:rPr lang="es-ES"/>
              <a:t>Pro. Dr Hala El- mazar </a:t>
            </a:r>
            <a:endParaRPr lang="en-US"/>
          </a:p>
        </p:txBody>
      </p:sp>
      <p:sp>
        <p:nvSpPr>
          <p:cNvPr id="4" name="Slide Number Placeholder 3"/>
          <p:cNvSpPr>
            <a:spLocks noGrp="1"/>
          </p:cNvSpPr>
          <p:nvPr>
            <p:ph type="sldNum" sz="quarter" idx="12"/>
          </p:nvPr>
        </p:nvSpPr>
        <p:spPr/>
        <p:txBody>
          <a:bodyPr/>
          <a:lstStyle/>
          <a:p>
            <a:fld id="{8F38FA9A-6493-483A-A8CE-597B6A2EBDD7}" type="slidenum">
              <a:rPr lang="en-US" smtClean="0"/>
              <a:pPr/>
              <a:t>17</a:t>
            </a:fld>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4437112"/>
            <a:ext cx="3816424" cy="22489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3004CE4F-1319-4F6A-84B1-B0970D8667F8}"/>
              </a:ext>
            </a:extLst>
          </p:cNvPr>
          <p:cNvSpPr txBox="1"/>
          <p:nvPr/>
        </p:nvSpPr>
        <p:spPr>
          <a:xfrm>
            <a:off x="971600" y="4797152"/>
            <a:ext cx="3062335" cy="1477328"/>
          </a:xfrm>
          <a:prstGeom prst="rect">
            <a:avLst/>
          </a:prstGeom>
          <a:noFill/>
          <a:ln>
            <a:solidFill>
              <a:schemeClr val="tx1"/>
            </a:solidFill>
          </a:ln>
        </p:spPr>
        <p:txBody>
          <a:bodyPr wrap="square" rtlCol="0">
            <a:spAutoFit/>
          </a:bodyPr>
          <a:lstStyle/>
          <a:p>
            <a:r>
              <a:rPr lang="en-US" b="1" dirty="0"/>
              <a:t>Kupffer cells seen in liver lobules as black cells with special stains (India ink).</a:t>
            </a:r>
          </a:p>
          <a:p>
            <a:r>
              <a:rPr lang="en-US" b="1" dirty="0"/>
              <a:t> Found more near </a:t>
            </a:r>
            <a:r>
              <a:rPr lang="en-US" b="1" u="sng" dirty="0"/>
              <a:t>portal areas </a:t>
            </a:r>
          </a:p>
          <a:p>
            <a:endParaRPr lang="en-US" dirty="0"/>
          </a:p>
        </p:txBody>
      </p:sp>
    </p:spTree>
    <p:extLst>
      <p:ext uri="{BB962C8B-B14F-4D97-AF65-F5344CB8AC3E}">
        <p14:creationId xmlns:p14="http://schemas.microsoft.com/office/powerpoint/2010/main" val="3180012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324600"/>
          </a:xfrm>
        </p:spPr>
        <p:txBody>
          <a:bodyPr>
            <a:normAutofit/>
          </a:bodyPr>
          <a:lstStyle/>
          <a:p>
            <a:pPr marL="0" indent="0">
              <a:buNone/>
            </a:pPr>
            <a:r>
              <a:rPr lang="en-US" sz="2800" dirty="0"/>
              <a:t>                                      </a:t>
            </a:r>
            <a:r>
              <a:rPr lang="en-US" sz="2800" b="1" u="sng" dirty="0"/>
              <a:t>Space of </a:t>
            </a:r>
            <a:r>
              <a:rPr lang="en-US" sz="2800" b="1" u="sng" dirty="0" err="1"/>
              <a:t>Disse</a:t>
            </a:r>
            <a:endParaRPr lang="en-US" sz="2800" dirty="0"/>
          </a:p>
          <a:p>
            <a:r>
              <a:rPr lang="en-US" sz="2800" b="1" u="sng" dirty="0"/>
              <a:t>EM</a:t>
            </a:r>
            <a:r>
              <a:rPr lang="en-US" sz="2800" dirty="0"/>
              <a:t>: space separate between the endothelial cells lining of the sinusoids and hepatocytes</a:t>
            </a:r>
          </a:p>
          <a:p>
            <a:r>
              <a:rPr lang="en-US" sz="2800" dirty="0"/>
              <a:t>Through out the space exchange of metabolites between blood  and hepatocytes takes place</a:t>
            </a:r>
          </a:p>
          <a:p>
            <a:endParaRPr lang="en-US" sz="2800" dirty="0"/>
          </a:p>
        </p:txBody>
      </p:sp>
      <p:sp>
        <p:nvSpPr>
          <p:cNvPr id="4" name="Slide Number Placeholder 3"/>
          <p:cNvSpPr>
            <a:spLocks noGrp="1"/>
          </p:cNvSpPr>
          <p:nvPr>
            <p:ph type="sldNum" sz="quarter" idx="12"/>
          </p:nvPr>
        </p:nvSpPr>
        <p:spPr/>
        <p:txBody>
          <a:bodyPr/>
          <a:lstStyle/>
          <a:p>
            <a:fld id="{8F38FA9A-6493-483A-A8CE-597B6A2EBDD7}" type="slidenum">
              <a:rPr lang="en-US" smtClean="0"/>
              <a:pPr/>
              <a:t>18</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7170" name="Picture 2" descr="Hepatic Stellate Cells">
            <a:extLst>
              <a:ext uri="{FF2B5EF4-FFF2-40B4-BE49-F238E27FC236}">
                <a16:creationId xmlns:a16="http://schemas.microsoft.com/office/drawing/2014/main" id="{0DB5F27E-2095-4249-A719-0AD32F5F885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547665" y="2780928"/>
            <a:ext cx="5832648" cy="34071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7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6632"/>
            <a:ext cx="9036496" cy="6264696"/>
          </a:xfrm>
        </p:spPr>
        <p:txBody>
          <a:bodyPr/>
          <a:lstStyle/>
          <a:p>
            <a:pPr marL="0" indent="0">
              <a:buNone/>
            </a:pPr>
            <a:r>
              <a:rPr lang="en-US" sz="2800" u="sng" dirty="0"/>
              <a:t>Space of </a:t>
            </a:r>
            <a:r>
              <a:rPr lang="en-US" sz="2800" u="sng" dirty="0" err="1"/>
              <a:t>Disse</a:t>
            </a:r>
            <a:r>
              <a:rPr lang="en-US" sz="2800" u="sng" dirty="0"/>
              <a:t> contains</a:t>
            </a:r>
            <a:r>
              <a:rPr lang="en-US" sz="2800" dirty="0"/>
              <a:t>:</a:t>
            </a:r>
          </a:p>
          <a:p>
            <a:r>
              <a:rPr lang="en-US" sz="2800" dirty="0"/>
              <a:t>Fat storing cells </a:t>
            </a:r>
            <a:r>
              <a:rPr lang="en-US" sz="2800" b="1" dirty="0"/>
              <a:t>(Ito cells, stellate cells). </a:t>
            </a:r>
            <a:r>
              <a:rPr lang="en-US" sz="2800" dirty="0"/>
              <a:t>They store </a:t>
            </a:r>
            <a:r>
              <a:rPr lang="en-US" sz="2800" dirty="0" err="1"/>
              <a:t>Vit</a:t>
            </a:r>
            <a:r>
              <a:rPr lang="en-US" sz="2800" dirty="0"/>
              <a:t>. A in small lipid droplets in their cytoplasm, and maintain the  extracellular matrix of the space</a:t>
            </a:r>
          </a:p>
          <a:p>
            <a:r>
              <a:rPr lang="en-US" sz="2800" dirty="0"/>
              <a:t>Long microvilli of hepatocytes project in the space ( ↑)</a:t>
            </a:r>
          </a:p>
          <a:p>
            <a:r>
              <a:rPr lang="en-US" sz="2800" dirty="0"/>
              <a:t>Blood plasma </a:t>
            </a:r>
          </a:p>
          <a:p>
            <a:r>
              <a:rPr lang="en-US" sz="2800" dirty="0"/>
              <a:t>Reticular fibers that support the wall of the sinusoids</a:t>
            </a:r>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19</a:t>
            </a:fld>
            <a:endParaRPr lang="en-US"/>
          </a:p>
        </p:txBody>
      </p:sp>
      <p:pic>
        <p:nvPicPr>
          <p:cNvPr id="6146" name="Picture 2" descr="The stellate cell: a key cell implicated in fibrogenesis. Hepatic... |  Download Scientific Diagram">
            <a:extLst>
              <a:ext uri="{FF2B5EF4-FFF2-40B4-BE49-F238E27FC236}">
                <a16:creationId xmlns:a16="http://schemas.microsoft.com/office/drawing/2014/main" id="{FDDAC54B-5EC6-4950-B08C-5B9656D8B6A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995936" y="3573016"/>
            <a:ext cx="5040560" cy="30243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descr="Figure 2 from Pointing at Ito cell, from structure to function (⃛ or  Cinderella story in liver histology). | Semantic Scholar">
            <a:extLst>
              <a:ext uri="{FF2B5EF4-FFF2-40B4-BE49-F238E27FC236}">
                <a16:creationId xmlns:a16="http://schemas.microsoft.com/office/drawing/2014/main" id="{AAB24378-8187-482D-8CD1-8B21055789A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23528" y="3573016"/>
            <a:ext cx="3466728" cy="30125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278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5857916"/>
          </a:xfrm>
        </p:spPr>
        <p:txBody>
          <a:bodyPr>
            <a:normAutofit/>
          </a:bodyPr>
          <a:lstStyle/>
          <a:p>
            <a:pPr>
              <a:buNone/>
            </a:pPr>
            <a:r>
              <a:rPr lang="en-US" sz="5400" dirty="0"/>
              <a:t>                    Liver</a:t>
            </a:r>
            <a:endParaRPr lang="ar-JO" sz="5400"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2</a:t>
            </a:fld>
            <a:endParaRPr lang="en-US"/>
          </a:p>
        </p:txBody>
      </p:sp>
      <p:pic>
        <p:nvPicPr>
          <p:cNvPr id="60418" name="Picture 2" descr="http://www.tnaweer.com/imgcache/2012/1326712835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t="2393"/>
          <a:stretch/>
        </p:blipFill>
        <p:spPr bwMode="auto">
          <a:xfrm>
            <a:off x="1371416" y="1417895"/>
            <a:ext cx="5731097" cy="4873232"/>
          </a:xfrm>
          <a:prstGeom prst="rect">
            <a:avLst/>
          </a:prstGeom>
          <a:noFill/>
          <a:ln>
            <a:solidFill>
              <a:schemeClr val="tx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5865515"/>
          </a:xfrm>
        </p:spPr>
        <p:txBody>
          <a:bodyPr/>
          <a:lstStyle/>
          <a:p>
            <a:r>
              <a:rPr lang="en-US" sz="2800" dirty="0"/>
              <a:t>The </a:t>
            </a:r>
            <a:r>
              <a:rPr lang="en-US" sz="2800" dirty="0" err="1"/>
              <a:t>peri</a:t>
            </a:r>
            <a:r>
              <a:rPr lang="en-US" sz="2800" dirty="0"/>
              <a:t>-sinusoidal spaces of </a:t>
            </a:r>
            <a:r>
              <a:rPr lang="en-US" sz="2800" dirty="0" err="1"/>
              <a:t>Disse</a:t>
            </a:r>
            <a:r>
              <a:rPr lang="en-US" sz="2800" dirty="0"/>
              <a:t> is the beginning of the lymphatic system of the liver</a:t>
            </a:r>
          </a:p>
          <a:p>
            <a:pPr marL="0" indent="0">
              <a:buNone/>
            </a:pPr>
            <a:endParaRPr lang="en-US"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20</a:t>
            </a:fld>
            <a:endParaRPr lang="en-US"/>
          </a:p>
        </p:txBody>
      </p:sp>
      <p:pic>
        <p:nvPicPr>
          <p:cNvPr id="8194" name="Picture 2" descr="Frontiers | Emerging Roles for Lymphatics in Chronic Liver Disease |  Physiology">
            <a:extLst>
              <a:ext uri="{FF2B5EF4-FFF2-40B4-BE49-F238E27FC236}">
                <a16:creationId xmlns:a16="http://schemas.microsoft.com/office/drawing/2014/main" id="{92A87B2F-EEF2-40D3-8276-FD8ACEFB8F3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224136" y="1448160"/>
            <a:ext cx="6660232" cy="45731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824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324600"/>
          </a:xfrm>
        </p:spPr>
        <p:txBody>
          <a:bodyPr>
            <a:normAutofit/>
          </a:bodyPr>
          <a:lstStyle/>
          <a:p>
            <a:pPr marL="0" indent="0">
              <a:buNone/>
            </a:pPr>
            <a:r>
              <a:rPr lang="en-US" sz="2800" b="1" dirty="0"/>
              <a:t>                      </a:t>
            </a:r>
            <a:r>
              <a:rPr lang="en-US" sz="2800" b="1" u="sng" dirty="0"/>
              <a:t>Bile canaliculi and bile ducts</a:t>
            </a:r>
          </a:p>
          <a:p>
            <a:r>
              <a:rPr lang="en-US" sz="2800" dirty="0"/>
              <a:t>Minute canals present </a:t>
            </a:r>
            <a:r>
              <a:rPr lang="en-US" sz="2800" b="1" u="sng" dirty="0">
                <a:solidFill>
                  <a:srgbClr val="FF0000"/>
                </a:solidFill>
              </a:rPr>
              <a:t>within</a:t>
            </a:r>
            <a:r>
              <a:rPr lang="en-US" sz="2800" dirty="0"/>
              <a:t> hepatic plates, in-between adjacent hepatocytes.</a:t>
            </a:r>
          </a:p>
          <a:p>
            <a:r>
              <a:rPr lang="en-US" sz="2800" dirty="0"/>
              <a:t>They are bounded by the cell membrane of adjacent hepatocytes</a:t>
            </a:r>
          </a:p>
        </p:txBody>
      </p:sp>
      <p:sp>
        <p:nvSpPr>
          <p:cNvPr id="4" name="Slide Number Placeholder 3"/>
          <p:cNvSpPr>
            <a:spLocks noGrp="1"/>
          </p:cNvSpPr>
          <p:nvPr>
            <p:ph type="sldNum" sz="quarter" idx="12"/>
          </p:nvPr>
        </p:nvSpPr>
        <p:spPr/>
        <p:txBody>
          <a:bodyPr/>
          <a:lstStyle/>
          <a:p>
            <a:fld id="{8F38FA9A-6493-483A-A8CE-597B6A2EBDD7}" type="slidenum">
              <a:rPr lang="en-US" smtClean="0"/>
              <a:pPr/>
              <a:t>21</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6" name="Picture 2" descr="http://www.bioscience.org/2009/v14/af/3576/fig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971600" y="2780928"/>
            <a:ext cx="7632848" cy="3600400"/>
          </a:xfrm>
          <a:prstGeom prst="rect">
            <a:avLst/>
          </a:prstGeom>
          <a:noFill/>
        </p:spPr>
      </p:pic>
    </p:spTree>
    <p:extLst>
      <p:ext uri="{BB962C8B-B14F-4D97-AF65-F5344CB8AC3E}">
        <p14:creationId xmlns:p14="http://schemas.microsoft.com/office/powerpoint/2010/main" val="350790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507288" cy="5937523"/>
          </a:xfrm>
        </p:spPr>
        <p:txBody>
          <a:bodyPr/>
          <a:lstStyle/>
          <a:p>
            <a:r>
              <a:rPr lang="en-US" sz="2800" dirty="0"/>
              <a:t>Small microvilli project from hepatocytes into the canaliculi and tight junctions</a:t>
            </a:r>
          </a:p>
          <a:p>
            <a:pPr marL="0" indent="0">
              <a:buNone/>
            </a:pPr>
            <a:r>
              <a:rPr lang="en-US" sz="2800" dirty="0"/>
              <a:t>    hold the </a:t>
            </a:r>
            <a:r>
              <a:rPr lang="en-US" sz="2800" dirty="0">
                <a:solidFill>
                  <a:srgbClr val="FF0000"/>
                </a:solidFill>
              </a:rPr>
              <a:t>cell membranes of </a:t>
            </a:r>
          </a:p>
          <a:p>
            <a:pPr marL="0" indent="0">
              <a:buNone/>
            </a:pPr>
            <a:r>
              <a:rPr lang="en-US" sz="2800" dirty="0">
                <a:solidFill>
                  <a:srgbClr val="FF0000"/>
                </a:solidFill>
              </a:rPr>
              <a:t>    hepatocytes around the lumen </a:t>
            </a:r>
          </a:p>
          <a:p>
            <a:pPr marL="0" indent="0">
              <a:buNone/>
            </a:pPr>
            <a:r>
              <a:rPr lang="en-US" sz="2800" dirty="0">
                <a:solidFill>
                  <a:srgbClr val="FF0000"/>
                </a:solidFill>
              </a:rPr>
              <a:t>    of the canaliculus </a:t>
            </a:r>
          </a:p>
          <a:p>
            <a:pPr marL="0" indent="0">
              <a:buNone/>
            </a:pPr>
            <a:r>
              <a:rPr lang="en-US" sz="2800" dirty="0">
                <a:solidFill>
                  <a:srgbClr val="FF0000"/>
                </a:solidFill>
              </a:rPr>
              <a:t>    (hepatocyte polarization) </a:t>
            </a:r>
          </a:p>
          <a:p>
            <a:pPr marL="0" indent="0">
              <a:buNone/>
            </a:pPr>
            <a:endParaRPr lang="en-US" sz="1200" dirty="0"/>
          </a:p>
          <a:p>
            <a:r>
              <a:rPr lang="en-US" sz="2800" dirty="0"/>
              <a:t>Bile secreted by hepatocytes drains </a:t>
            </a:r>
            <a:r>
              <a:rPr lang="en-US" sz="2800" b="1" dirty="0"/>
              <a:t>out</a:t>
            </a:r>
            <a:r>
              <a:rPr lang="en-US" sz="2800" dirty="0"/>
              <a:t> of the lobule. </a:t>
            </a:r>
            <a:endParaRPr lang="en-US"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22</a:t>
            </a:fld>
            <a:endParaRPr lang="en-US"/>
          </a:p>
        </p:txBody>
      </p:sp>
      <p:pic>
        <p:nvPicPr>
          <p:cNvPr id="1026" name="Picture 2" descr="Blood-Bile Barrier: Morphology, Regulation, and Pathophysiology. - Abstract  - Europe PMC">
            <a:extLst>
              <a:ext uri="{FF2B5EF4-FFF2-40B4-BE49-F238E27FC236}">
                <a16:creationId xmlns:a16="http://schemas.microsoft.com/office/drawing/2014/main" id="{40A68351-1B52-4E57-952C-7FB89901F99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t="37607"/>
          <a:stretch/>
        </p:blipFill>
        <p:spPr bwMode="auto">
          <a:xfrm>
            <a:off x="5076056" y="764704"/>
            <a:ext cx="3888432" cy="25481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Liver - ScienceDirect">
            <a:extLst>
              <a:ext uri="{FF2B5EF4-FFF2-40B4-BE49-F238E27FC236}">
                <a16:creationId xmlns:a16="http://schemas.microsoft.com/office/drawing/2014/main" id="{B7A8BE70-1177-42D2-AE89-8325B395AC3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95736" y="3926839"/>
            <a:ext cx="4752528" cy="28865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850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83782" cy="6553200"/>
          </a:xfrm>
        </p:spPr>
        <p:txBody>
          <a:bodyPr>
            <a:normAutofit/>
          </a:bodyPr>
          <a:lstStyle/>
          <a:p>
            <a:pPr marL="0" indent="0">
              <a:buNone/>
            </a:pPr>
            <a:r>
              <a:rPr lang="en-US" sz="2800" dirty="0"/>
              <a:t>                                         </a:t>
            </a:r>
            <a:r>
              <a:rPr lang="en-US" sz="2800" b="1" u="sng" dirty="0"/>
              <a:t>Hepatocytes</a:t>
            </a:r>
            <a:endParaRPr lang="en-US" sz="2800" u="sng" dirty="0"/>
          </a:p>
          <a:p>
            <a:r>
              <a:rPr lang="en-US" sz="2800" b="1" u="sng" dirty="0">
                <a:solidFill>
                  <a:srgbClr val="FF0000"/>
                </a:solidFill>
              </a:rPr>
              <a:t>LM</a:t>
            </a:r>
            <a:r>
              <a:rPr lang="en-US" sz="2800" b="1" dirty="0"/>
              <a:t>: </a:t>
            </a:r>
            <a:r>
              <a:rPr lang="en-US" sz="2800" dirty="0"/>
              <a:t>large polygonal cells with 1 or 2 nuclei (bi-nucleated)</a:t>
            </a:r>
          </a:p>
          <a:p>
            <a:endParaRPr lang="en-US" sz="2800" dirty="0"/>
          </a:p>
          <a:p>
            <a:r>
              <a:rPr lang="en-US" sz="2800" dirty="0"/>
              <a:t>Nuclei:  central, rounded, e prominent nucleoli</a:t>
            </a:r>
          </a:p>
          <a:p>
            <a:endParaRPr lang="en-US" sz="2800" dirty="0"/>
          </a:p>
          <a:p>
            <a:r>
              <a:rPr lang="en-US" sz="2800" dirty="0"/>
              <a:t>Acidophilic cytoplasm (rich </a:t>
            </a:r>
            <a:r>
              <a:rPr lang="en-US" sz="2800" dirty="0">
                <a:solidFill>
                  <a:srgbClr val="FF0000"/>
                </a:solidFill>
              </a:rPr>
              <a:t>in mitochondria</a:t>
            </a:r>
            <a:r>
              <a:rPr lang="en-US" sz="2800" dirty="0"/>
              <a:t>&amp;  </a:t>
            </a:r>
            <a:r>
              <a:rPr lang="en-US" sz="2800" dirty="0">
                <a:solidFill>
                  <a:srgbClr val="FF0000"/>
                </a:solidFill>
              </a:rPr>
              <a:t>SER</a:t>
            </a:r>
            <a:r>
              <a:rPr lang="en-US" sz="2800" dirty="0"/>
              <a:t>), it also appear vacuolated due to dissolved glycogen and fat</a:t>
            </a:r>
          </a:p>
        </p:txBody>
      </p:sp>
      <p:sp>
        <p:nvSpPr>
          <p:cNvPr id="4" name="Slide Number Placeholder 3"/>
          <p:cNvSpPr>
            <a:spLocks noGrp="1"/>
          </p:cNvSpPr>
          <p:nvPr>
            <p:ph type="sldNum" sz="quarter" idx="12"/>
          </p:nvPr>
        </p:nvSpPr>
        <p:spPr/>
        <p:txBody>
          <a:bodyPr/>
          <a:lstStyle/>
          <a:p>
            <a:fld id="{8F38FA9A-6493-483A-A8CE-597B6A2EBDD7}" type="slidenum">
              <a:rPr lang="en-US" smtClean="0"/>
              <a:pPr/>
              <a:t>23</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267744" y="3789041"/>
            <a:ext cx="3960439" cy="28803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01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2282"/>
            <a:ext cx="4427984" cy="6527078"/>
          </a:xfrm>
        </p:spPr>
        <p:txBody>
          <a:bodyPr/>
          <a:lstStyle/>
          <a:p>
            <a:pPr>
              <a:buNone/>
            </a:pPr>
            <a:r>
              <a:rPr lang="en-US" sz="2800" dirty="0"/>
              <a:t> </a:t>
            </a:r>
            <a:r>
              <a:rPr lang="en-US" sz="2800" b="1" u="sng" dirty="0">
                <a:solidFill>
                  <a:srgbClr val="FF0000"/>
                </a:solidFill>
              </a:rPr>
              <a:t>E/M</a:t>
            </a:r>
            <a:r>
              <a:rPr lang="en-US" sz="2800" dirty="0"/>
              <a:t>: </a:t>
            </a:r>
          </a:p>
          <a:p>
            <a:pPr>
              <a:buNone/>
            </a:pPr>
            <a:r>
              <a:rPr lang="en-US" sz="2800" dirty="0"/>
              <a:t>   Cytoplasm is very rich in organelles  &amp; inclusions </a:t>
            </a:r>
          </a:p>
          <a:p>
            <a:pPr>
              <a:buNone/>
            </a:pPr>
            <a:r>
              <a:rPr lang="en-US" sz="2800" u="sng" dirty="0"/>
              <a:t> </a:t>
            </a:r>
            <a:endParaRPr lang="en-US" sz="2800" dirty="0"/>
          </a:p>
          <a:p>
            <a:pPr>
              <a:buFont typeface="Wingdings" pitchFamily="2" charset="2"/>
              <a:buChar char="Ø"/>
            </a:pPr>
            <a:r>
              <a:rPr lang="en-US" sz="2400" u="sng" dirty="0">
                <a:solidFill>
                  <a:srgbClr val="FF0000"/>
                </a:solidFill>
              </a:rPr>
              <a:t>Organelles</a:t>
            </a:r>
            <a:r>
              <a:rPr lang="en-US" sz="2400" dirty="0"/>
              <a:t>:  </a:t>
            </a:r>
          </a:p>
          <a:p>
            <a:pPr marL="0" indent="0">
              <a:buNone/>
            </a:pPr>
            <a:r>
              <a:rPr lang="en-US" sz="2400" dirty="0"/>
              <a:t>     mitochondria, </a:t>
            </a:r>
            <a:r>
              <a:rPr lang="en-US" sz="2400" dirty="0" err="1"/>
              <a:t>rER</a:t>
            </a:r>
            <a:r>
              <a:rPr lang="en-US" sz="2400" dirty="0"/>
              <a:t>, ribosome,     </a:t>
            </a:r>
          </a:p>
          <a:p>
            <a:pPr marL="0" indent="0">
              <a:buNone/>
            </a:pPr>
            <a:r>
              <a:rPr lang="en-US" sz="2400" dirty="0"/>
              <a:t>      </a:t>
            </a:r>
            <a:r>
              <a:rPr lang="en-US" sz="2400" dirty="0" err="1"/>
              <a:t>sER</a:t>
            </a:r>
            <a:r>
              <a:rPr lang="en-US" sz="2400" dirty="0"/>
              <a:t>, Golgi complex,     </a:t>
            </a:r>
          </a:p>
          <a:p>
            <a:pPr marL="0" indent="0">
              <a:buNone/>
            </a:pPr>
            <a:r>
              <a:rPr lang="en-US" sz="2400" dirty="0"/>
              <a:t>      lysosomes &amp; peroxisomes.</a:t>
            </a:r>
          </a:p>
          <a:p>
            <a:pPr marL="0" indent="0">
              <a:buNone/>
            </a:pPr>
            <a:endParaRPr lang="en-US" sz="2400" dirty="0"/>
          </a:p>
          <a:p>
            <a:pPr marL="0" indent="0">
              <a:buNone/>
            </a:pPr>
            <a:endParaRPr lang="en-US" sz="2400" dirty="0"/>
          </a:p>
          <a:p>
            <a:pPr>
              <a:buFont typeface="Wingdings" pitchFamily="2" charset="2"/>
              <a:buChar char="Ø"/>
            </a:pPr>
            <a:r>
              <a:rPr lang="en-US" sz="2400" u="sng" dirty="0">
                <a:solidFill>
                  <a:srgbClr val="FF0000"/>
                </a:solidFill>
              </a:rPr>
              <a:t>Inclusions</a:t>
            </a:r>
            <a:r>
              <a:rPr lang="en-US" sz="2400" dirty="0"/>
              <a:t>: </a:t>
            </a:r>
          </a:p>
          <a:p>
            <a:pPr marL="0" indent="0">
              <a:buNone/>
            </a:pPr>
            <a:r>
              <a:rPr lang="en-US" sz="2400" dirty="0"/>
              <a:t>     glycogen granules &amp; fat      </a:t>
            </a:r>
          </a:p>
          <a:p>
            <a:pPr marL="0" indent="0">
              <a:buNone/>
            </a:pPr>
            <a:r>
              <a:rPr lang="en-US" sz="2400" dirty="0"/>
              <a:t>      droplets</a:t>
            </a:r>
          </a:p>
          <a:p>
            <a:pPr>
              <a:buNone/>
            </a:pPr>
            <a:r>
              <a:rPr lang="en-US" sz="2800" dirty="0"/>
              <a:t> </a:t>
            </a:r>
          </a:p>
          <a:p>
            <a:pPr>
              <a:buNone/>
            </a:pPr>
            <a:endParaRPr lang="ar-JO"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24</a:t>
            </a:fld>
            <a:endParaRPr lang="en-US"/>
          </a:p>
        </p:txBody>
      </p:sp>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283968" y="836712"/>
            <a:ext cx="4464496" cy="54726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610600" cy="6248400"/>
          </a:xfrm>
        </p:spPr>
        <p:txBody>
          <a:bodyPr/>
          <a:lstStyle/>
          <a:p>
            <a:pPr marL="0" indent="0">
              <a:buNone/>
            </a:pPr>
            <a:r>
              <a:rPr lang="en-US" dirty="0"/>
              <a:t> </a:t>
            </a:r>
            <a:r>
              <a:rPr lang="en-US" sz="2800" b="1" u="sng" dirty="0"/>
              <a:t>Organization of liver parenchyma/function</a:t>
            </a:r>
            <a:r>
              <a:rPr lang="en-US" sz="2800" u="sng" dirty="0"/>
              <a:t>:</a:t>
            </a:r>
          </a:p>
          <a:p>
            <a:r>
              <a:rPr lang="en-US" sz="2800" dirty="0"/>
              <a:t>Classic hepatic lobule → endocrine function</a:t>
            </a:r>
          </a:p>
          <a:p>
            <a:r>
              <a:rPr lang="en-US" sz="2800" dirty="0"/>
              <a:t>Portal lobule → exocrine function</a:t>
            </a:r>
          </a:p>
          <a:p>
            <a:r>
              <a:rPr lang="en-US" sz="2800" dirty="0"/>
              <a:t>Liver acinus → oxygen/ nutrients supply</a:t>
            </a:r>
          </a:p>
          <a:p>
            <a:pPr marL="0" indent="0">
              <a:buNone/>
            </a:pPr>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fld id="{8F38FA9A-6493-483A-A8CE-597B6A2EBDD7}" type="slidenum">
              <a:rPr lang="en-US" smtClean="0"/>
              <a:pPr/>
              <a:t>25</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57356" y="2571744"/>
            <a:ext cx="5429288" cy="3643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087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85728"/>
            <a:ext cx="8363272" cy="6167608"/>
          </a:xfrm>
        </p:spPr>
        <p:txBody>
          <a:bodyPr>
            <a:normAutofit/>
          </a:bodyPr>
          <a:lstStyle/>
          <a:p>
            <a:pPr marL="0" indent="0">
              <a:buNone/>
            </a:pPr>
            <a:r>
              <a:rPr lang="en-US" sz="2800" b="1" u="sng" dirty="0"/>
              <a:t>Classic hepatic lobule</a:t>
            </a:r>
            <a:r>
              <a:rPr lang="en-US" sz="2800" dirty="0"/>
              <a:t>:  </a:t>
            </a:r>
          </a:p>
          <a:p>
            <a:pPr marL="0" indent="0">
              <a:buNone/>
            </a:pPr>
            <a:r>
              <a:rPr lang="en-US" sz="2800" dirty="0"/>
              <a:t>Hexagonal in shape with </a:t>
            </a:r>
            <a:r>
              <a:rPr lang="en-US" sz="2800" b="1" u="sng" dirty="0"/>
              <a:t>central vein </a:t>
            </a:r>
            <a:r>
              <a:rPr lang="en-US" sz="2800" dirty="0"/>
              <a:t>in the center, surrounded with 3 – 6 portal tracts at the its corners</a:t>
            </a:r>
          </a:p>
          <a:p>
            <a:pPr marL="0" indent="0">
              <a:buNone/>
            </a:pPr>
            <a:r>
              <a:rPr lang="en-US" sz="2800" dirty="0"/>
              <a:t>Proteins, glucose secreted by liver cells released directedly into blood sinusoids </a:t>
            </a:r>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26</a:t>
            </a:fld>
            <a:endParaRPr lang="en-US"/>
          </a:p>
        </p:txBody>
      </p:sp>
      <p:pic>
        <p:nvPicPr>
          <p:cNvPr id="6"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1331640" y="2924944"/>
            <a:ext cx="6452790" cy="31709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572272"/>
          </a:xfrm>
        </p:spPr>
        <p:txBody>
          <a:bodyPr/>
          <a:lstStyle/>
          <a:p>
            <a:pPr>
              <a:buNone/>
            </a:pPr>
            <a:r>
              <a:rPr lang="en-US" sz="2800" b="1" u="sng" dirty="0"/>
              <a:t>Portal lobule</a:t>
            </a:r>
            <a:r>
              <a:rPr lang="en-US" sz="2800" u="sng" dirty="0"/>
              <a:t>:</a:t>
            </a:r>
          </a:p>
          <a:p>
            <a:r>
              <a:rPr lang="en-US" sz="2800" dirty="0"/>
              <a:t>Triangular in shape, centered on </a:t>
            </a:r>
            <a:r>
              <a:rPr lang="en-US" sz="2800" b="1" u="sng" dirty="0"/>
              <a:t>portal area (tract</a:t>
            </a:r>
            <a:r>
              <a:rPr lang="en-US" sz="2800" dirty="0"/>
              <a:t>) apices of the triangle are formed by 3 central veins.</a:t>
            </a:r>
          </a:p>
          <a:p>
            <a:endParaRPr lang="en-US" sz="2800" dirty="0"/>
          </a:p>
          <a:p>
            <a:r>
              <a:rPr lang="en-US" sz="2800" dirty="0"/>
              <a:t>Hepatocytes of this lobule drain their </a:t>
            </a:r>
            <a:r>
              <a:rPr lang="en-US" sz="2800" dirty="0">
                <a:solidFill>
                  <a:srgbClr val="FF0000"/>
                </a:solidFill>
              </a:rPr>
              <a:t>bile</a:t>
            </a:r>
            <a:r>
              <a:rPr lang="en-US" sz="2800" dirty="0"/>
              <a:t> to a bile duct in  the center of the triangle</a:t>
            </a:r>
            <a:endParaRPr lang="ar-JO"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27</a:t>
            </a:fld>
            <a:endParaRPr lang="en-US"/>
          </a:p>
        </p:txBody>
      </p:sp>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928794" y="2928934"/>
            <a:ext cx="5357850" cy="37147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own Arrow 6"/>
          <p:cNvSpPr/>
          <p:nvPr/>
        </p:nvSpPr>
        <p:spPr>
          <a:xfrm rot="18852572">
            <a:off x="4126307" y="3562256"/>
            <a:ext cx="98233" cy="81164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228600"/>
            <a:ext cx="8643998" cy="6129358"/>
          </a:xfrm>
        </p:spPr>
        <p:txBody>
          <a:bodyPr>
            <a:normAutofit lnSpcReduction="10000"/>
          </a:bodyPr>
          <a:lstStyle/>
          <a:p>
            <a:pPr marL="0" indent="0">
              <a:buNone/>
            </a:pPr>
            <a:r>
              <a:rPr lang="en-US" sz="2800" b="1" u="sng" dirty="0"/>
              <a:t>Liver </a:t>
            </a:r>
            <a:r>
              <a:rPr lang="en-US" sz="2800" b="1" u="sng" dirty="0" err="1"/>
              <a:t>acinus</a:t>
            </a:r>
            <a:r>
              <a:rPr lang="en-US" sz="2800" dirty="0"/>
              <a:t>: is </a:t>
            </a:r>
            <a:r>
              <a:rPr lang="en-US" sz="2400" dirty="0"/>
              <a:t>the most </a:t>
            </a:r>
            <a:r>
              <a:rPr lang="en-US" sz="2400" b="1" dirty="0"/>
              <a:t>important classification</a:t>
            </a:r>
          </a:p>
          <a:p>
            <a:pPr marL="0" indent="0">
              <a:buNone/>
            </a:pPr>
            <a:r>
              <a:rPr lang="en-US" sz="2400" dirty="0"/>
              <a:t>Diamond shaped mass of liver cells surrounding a central vascular core</a:t>
            </a:r>
          </a:p>
          <a:p>
            <a:pPr marL="0" indent="0">
              <a:buNone/>
            </a:pPr>
            <a:r>
              <a:rPr lang="en-US" sz="2400" dirty="0"/>
              <a:t>It is divided into 3 zones:</a:t>
            </a:r>
          </a:p>
          <a:p>
            <a:pPr marL="0" indent="0">
              <a:buNone/>
            </a:pPr>
            <a:r>
              <a:rPr lang="en-US" sz="2400" b="1" dirty="0"/>
              <a:t>Zone 1: </a:t>
            </a:r>
          </a:p>
          <a:p>
            <a:r>
              <a:rPr lang="en-US" sz="2400" dirty="0"/>
              <a:t>Close to the vascular core </a:t>
            </a:r>
          </a:p>
          <a:p>
            <a:r>
              <a:rPr lang="en-US" sz="2400" dirty="0"/>
              <a:t>Get the most oxygen and nutrients</a:t>
            </a:r>
          </a:p>
          <a:p>
            <a:pPr marL="0" indent="0">
              <a:buNone/>
            </a:pPr>
            <a:r>
              <a:rPr lang="en-US" sz="2400" b="1" dirty="0"/>
              <a:t>Zone 2:</a:t>
            </a:r>
          </a:p>
          <a:p>
            <a:r>
              <a:rPr lang="en-US" sz="2400" dirty="0"/>
              <a:t> Surrounds zone 1</a:t>
            </a:r>
          </a:p>
          <a:p>
            <a:r>
              <a:rPr lang="en-US" sz="2400" dirty="0"/>
              <a:t>Get intermediate oxygen /nutrients</a:t>
            </a:r>
          </a:p>
          <a:p>
            <a:pPr>
              <a:buNone/>
            </a:pPr>
            <a:endParaRPr lang="en-US" sz="2400" dirty="0"/>
          </a:p>
          <a:p>
            <a:pPr marL="0" indent="0">
              <a:buNone/>
            </a:pPr>
            <a:r>
              <a:rPr lang="en-US" sz="2400" b="1" dirty="0"/>
              <a:t>Zone 3:</a:t>
            </a:r>
          </a:p>
          <a:p>
            <a:r>
              <a:rPr lang="en-US" sz="2400" dirty="0"/>
              <a:t>At the periphery near the central vein </a:t>
            </a:r>
          </a:p>
          <a:p>
            <a:r>
              <a:rPr lang="en-US" sz="2400" dirty="0"/>
              <a:t>Get the least oxygen/ nutrient supply</a:t>
            </a:r>
          </a:p>
          <a:p>
            <a:pPr>
              <a:buNone/>
            </a:pPr>
            <a:endParaRPr lang="en-US" sz="2400" dirty="0"/>
          </a:p>
          <a:p>
            <a:pPr marL="0" indent="0">
              <a:buNone/>
            </a:pPr>
            <a:endParaRPr lang="en-US" sz="2400" dirty="0"/>
          </a:p>
          <a:p>
            <a:pPr marL="0" indent="0">
              <a:buNone/>
            </a:pPr>
            <a:endParaRPr lang="en-US" dirty="0"/>
          </a:p>
        </p:txBody>
      </p:sp>
      <p:sp>
        <p:nvSpPr>
          <p:cNvPr id="4" name="Slide Number Placeholder 3"/>
          <p:cNvSpPr>
            <a:spLocks noGrp="1"/>
          </p:cNvSpPr>
          <p:nvPr>
            <p:ph type="sldNum" sz="quarter" idx="12"/>
          </p:nvPr>
        </p:nvSpPr>
        <p:spPr/>
        <p:txBody>
          <a:bodyPr/>
          <a:lstStyle/>
          <a:p>
            <a:fld id="{8F38FA9A-6493-483A-A8CE-597B6A2EBDD7}" type="slidenum">
              <a:rPr lang="en-US" smtClean="0"/>
              <a:pPr/>
              <a:t>28</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292080" y="1285860"/>
            <a:ext cx="3780514" cy="37862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578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 calcmode="lin" valueType="num">
                                      <p:cBhvr additive="base">
                                        <p:cTn id="5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
                                            <p:txEl>
                                              <p:pRg st="11" end="11"/>
                                            </p:txEl>
                                          </p:spTgt>
                                        </p:tgtEl>
                                        <p:attrNameLst>
                                          <p:attrName>style.visibility</p:attrName>
                                        </p:attrNameLst>
                                      </p:cBhvr>
                                      <p:to>
                                        <p:strVal val="visible"/>
                                      </p:to>
                                    </p:set>
                                    <p:anim calcmode="lin" valueType="num">
                                      <p:cBhvr additive="base">
                                        <p:cTn id="6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 calcmode="lin" valueType="num">
                                      <p:cBhvr additive="base">
                                        <p:cTn id="7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http://intranet.tdmu.edu.ua/data/kafedra/internal/histolog/classes_stud/English/medical/III%20term/19%20Large%20glands%20of%20digestive%20system_files/image029.jpg"/>
          <p:cNvPicPr>
            <a:picLocks noGrp="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14414" y="642918"/>
            <a:ext cx="6715172" cy="3857652"/>
          </a:xfrm>
          <a:prstGeom prst="rect">
            <a:avLst/>
          </a:prstGeom>
          <a:noFill/>
          <a:ln>
            <a:noFill/>
          </a:ln>
        </p:spPr>
      </p:pic>
      <p:sp>
        <p:nvSpPr>
          <p:cNvPr id="3" name="Slide Number Placeholder 2"/>
          <p:cNvSpPr>
            <a:spLocks noGrp="1"/>
          </p:cNvSpPr>
          <p:nvPr>
            <p:ph type="sldNum" sz="quarter" idx="12"/>
          </p:nvPr>
        </p:nvSpPr>
        <p:spPr/>
        <p:txBody>
          <a:bodyPr/>
          <a:lstStyle/>
          <a:p>
            <a:fld id="{8F38FA9A-6493-483A-A8CE-597B6A2EBDD7}" type="slidenum">
              <a:rPr lang="en-US" smtClean="0"/>
              <a:pPr/>
              <a:t>29</a:t>
            </a:fld>
            <a:endParaRPr lang="en-US"/>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TextBox 4"/>
          <p:cNvSpPr txBox="1"/>
          <p:nvPr/>
        </p:nvSpPr>
        <p:spPr>
          <a:xfrm>
            <a:off x="3643306" y="142852"/>
            <a:ext cx="1429429" cy="400110"/>
          </a:xfrm>
          <a:prstGeom prst="rect">
            <a:avLst/>
          </a:prstGeom>
          <a:noFill/>
        </p:spPr>
        <p:txBody>
          <a:bodyPr wrap="none" rtlCol="1">
            <a:spAutoFit/>
          </a:bodyPr>
          <a:lstStyle/>
          <a:p>
            <a:r>
              <a:rPr lang="en-US" sz="2000" b="1" dirty="0"/>
              <a:t>Liver </a:t>
            </a:r>
            <a:r>
              <a:rPr lang="en-US" sz="2000" b="1" dirty="0" err="1"/>
              <a:t>acinus</a:t>
            </a:r>
            <a:endParaRPr lang="ar-JO" sz="2000" b="1" dirty="0"/>
          </a:p>
        </p:txBody>
      </p:sp>
      <p:sp>
        <p:nvSpPr>
          <p:cNvPr id="8" name="TextBox 7"/>
          <p:cNvSpPr txBox="1"/>
          <p:nvPr/>
        </p:nvSpPr>
        <p:spPr>
          <a:xfrm>
            <a:off x="928662" y="4857760"/>
            <a:ext cx="7429552" cy="923330"/>
          </a:xfrm>
          <a:prstGeom prst="rect">
            <a:avLst/>
          </a:prstGeom>
          <a:noFill/>
        </p:spPr>
        <p:txBody>
          <a:bodyPr wrap="square" rtlCol="1">
            <a:spAutoFit/>
          </a:bodyPr>
          <a:lstStyle/>
          <a:p>
            <a:r>
              <a:rPr lang="en-US" b="1" dirty="0"/>
              <a:t>Arrangement of liver </a:t>
            </a:r>
            <a:r>
              <a:rPr lang="en-US" b="1" dirty="0" err="1"/>
              <a:t>acinus</a:t>
            </a:r>
            <a:r>
              <a:rPr lang="en-US" b="1" dirty="0"/>
              <a:t> explains  the variation in liver cells damage in response to hypoxia &amp; toxins.</a:t>
            </a:r>
          </a:p>
          <a:p>
            <a:r>
              <a:rPr lang="en-US" b="1" dirty="0"/>
              <a:t> </a:t>
            </a:r>
          </a:p>
        </p:txBody>
      </p:sp>
      <p:cxnSp>
        <p:nvCxnSpPr>
          <p:cNvPr id="7" name="Straight Connector 6"/>
          <p:cNvCxnSpPr/>
          <p:nvPr/>
        </p:nvCxnSpPr>
        <p:spPr>
          <a:xfrm flipH="1">
            <a:off x="3491880" y="1772816"/>
            <a:ext cx="1151558" cy="576064"/>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3644280" y="2708920"/>
            <a:ext cx="999158" cy="43204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828220" y="1772816"/>
            <a:ext cx="1183940" cy="728464"/>
          </a:xfrm>
          <a:prstGeom prst="line">
            <a:avLst/>
          </a:prstGeom>
          <a:ln w="5715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826679" y="2636912"/>
            <a:ext cx="1151558" cy="504056"/>
          </a:xfrm>
          <a:prstGeom prst="line">
            <a:avLst/>
          </a:prstGeom>
          <a:ln w="57150">
            <a:solidFill>
              <a:srgbClr val="FF0000"/>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554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4356"/>
          </a:xfrm>
        </p:spPr>
        <p:txBody>
          <a:bodyPr>
            <a:normAutofit/>
          </a:bodyPr>
          <a:lstStyle/>
          <a:p>
            <a:r>
              <a:rPr lang="en-US" sz="3200" b="1" u="sng" dirty="0"/>
              <a:t>Liver</a:t>
            </a:r>
          </a:p>
        </p:txBody>
      </p:sp>
      <p:sp>
        <p:nvSpPr>
          <p:cNvPr id="3" name="Content Placeholder 2"/>
          <p:cNvSpPr>
            <a:spLocks noGrp="1"/>
          </p:cNvSpPr>
          <p:nvPr>
            <p:ph idx="1"/>
          </p:nvPr>
        </p:nvSpPr>
        <p:spPr>
          <a:xfrm>
            <a:off x="0" y="714356"/>
            <a:ext cx="9001156" cy="5929354"/>
          </a:xfrm>
        </p:spPr>
        <p:txBody>
          <a:bodyPr>
            <a:normAutofit fontScale="92500" lnSpcReduction="10000"/>
          </a:bodyPr>
          <a:lstStyle/>
          <a:p>
            <a:pPr marL="0" indent="0">
              <a:buNone/>
            </a:pPr>
            <a:r>
              <a:rPr lang="en-US" sz="2800" b="1" i="1" dirty="0"/>
              <a:t>              The Liver is the largest gland in the body (1.5 Kg</a:t>
            </a:r>
            <a:r>
              <a:rPr lang="en-US" sz="2800" b="1" dirty="0"/>
              <a:t>)</a:t>
            </a:r>
          </a:p>
          <a:p>
            <a:pPr marL="514350" indent="-514350">
              <a:buFont typeface="+mj-lt"/>
              <a:buAutoNum type="arabicPeriod"/>
            </a:pPr>
            <a:r>
              <a:rPr lang="en-US" sz="2800" dirty="0">
                <a:solidFill>
                  <a:srgbClr val="FF0000"/>
                </a:solidFill>
              </a:rPr>
              <a:t>Processing </a:t>
            </a:r>
            <a:r>
              <a:rPr lang="en-US" sz="2800" dirty="0"/>
              <a:t>&amp;</a:t>
            </a:r>
            <a:r>
              <a:rPr lang="en-US" sz="2800" dirty="0">
                <a:solidFill>
                  <a:srgbClr val="FF0000"/>
                </a:solidFill>
              </a:rPr>
              <a:t> metabolism</a:t>
            </a:r>
            <a:r>
              <a:rPr lang="en-US" sz="2800" dirty="0"/>
              <a:t> of nutrients</a:t>
            </a:r>
          </a:p>
          <a:p>
            <a:pPr marL="514350" indent="-514350">
              <a:buFont typeface="+mj-lt"/>
              <a:buAutoNum type="arabicPeriod"/>
            </a:pPr>
            <a:endParaRPr lang="en-US" sz="2800" dirty="0"/>
          </a:p>
          <a:p>
            <a:pPr marL="514350" indent="-514350">
              <a:buFont typeface="+mj-lt"/>
              <a:buAutoNum type="arabicPeriod"/>
            </a:pPr>
            <a:r>
              <a:rPr lang="en-US" sz="2800" dirty="0">
                <a:solidFill>
                  <a:srgbClr val="FF0000"/>
                </a:solidFill>
              </a:rPr>
              <a:t>Detoxification</a:t>
            </a:r>
            <a:r>
              <a:rPr lang="en-US" sz="2800" dirty="0"/>
              <a:t>: modifying potentially dangerous chemicals &amp; removal of old RBCs</a:t>
            </a:r>
          </a:p>
          <a:p>
            <a:pPr marL="514350" indent="-514350">
              <a:buFont typeface="+mj-lt"/>
              <a:buAutoNum type="arabicPeriod"/>
            </a:pPr>
            <a:endParaRPr lang="en-US" sz="2800" u="sng" dirty="0"/>
          </a:p>
          <a:p>
            <a:pPr marL="514350" indent="-514350">
              <a:buFont typeface="+mj-lt"/>
              <a:buAutoNum type="arabicPeriod"/>
            </a:pPr>
            <a:r>
              <a:rPr lang="en-US" sz="2800" u="sng" dirty="0">
                <a:solidFill>
                  <a:srgbClr val="FF0000"/>
                </a:solidFill>
              </a:rPr>
              <a:t>Endocrine</a:t>
            </a:r>
            <a:r>
              <a:rPr lang="en-US" sz="2800" dirty="0"/>
              <a:t> : synthesize and secrete plasma proteins (</a:t>
            </a:r>
            <a:r>
              <a:rPr lang="en-US" sz="2600" dirty="0">
                <a:solidFill>
                  <a:srgbClr val="FF0000"/>
                </a:solidFill>
              </a:rPr>
              <a:t>albumin, </a:t>
            </a:r>
            <a:r>
              <a:rPr lang="en-US" sz="2600" dirty="0" err="1">
                <a:solidFill>
                  <a:srgbClr val="FF0000"/>
                </a:solidFill>
              </a:rPr>
              <a:t>prothrombin</a:t>
            </a:r>
            <a:r>
              <a:rPr lang="en-US" sz="2600" dirty="0">
                <a:solidFill>
                  <a:srgbClr val="FF0000"/>
                </a:solidFill>
              </a:rPr>
              <a:t>, fibrinogen</a:t>
            </a:r>
            <a:r>
              <a:rPr lang="en-US" sz="2800" dirty="0"/>
              <a:t>), glucose &amp;lipids into blood </a:t>
            </a:r>
            <a:r>
              <a:rPr lang="en-US" sz="2800" dirty="0">
                <a:solidFill>
                  <a:srgbClr val="FF0000"/>
                </a:solidFill>
              </a:rPr>
              <a:t>via blood sinusoids</a:t>
            </a:r>
          </a:p>
          <a:p>
            <a:pPr marL="514350" indent="-514350">
              <a:buFont typeface="+mj-lt"/>
              <a:buAutoNum type="arabicPeriod"/>
            </a:pPr>
            <a:endParaRPr lang="en-US" sz="2800" u="sng" dirty="0"/>
          </a:p>
          <a:p>
            <a:pPr marL="514350" indent="-514350">
              <a:buFont typeface="+mj-lt"/>
              <a:buAutoNum type="arabicPeriod"/>
            </a:pPr>
            <a:r>
              <a:rPr lang="en-US" sz="2800" u="sng" dirty="0">
                <a:solidFill>
                  <a:srgbClr val="FF0000"/>
                </a:solidFill>
              </a:rPr>
              <a:t>Exocrine</a:t>
            </a:r>
            <a:r>
              <a:rPr lang="en-US" sz="2800" dirty="0">
                <a:solidFill>
                  <a:srgbClr val="FF0000"/>
                </a:solidFill>
              </a:rPr>
              <a:t>: </a:t>
            </a:r>
            <a:r>
              <a:rPr lang="en-US" sz="2800" dirty="0"/>
              <a:t>synthesize and secretion</a:t>
            </a:r>
          </a:p>
          <a:p>
            <a:pPr marL="514350" indent="-514350">
              <a:buNone/>
            </a:pPr>
            <a:r>
              <a:rPr lang="en-US" sz="2800" dirty="0"/>
              <a:t>        of </a:t>
            </a:r>
            <a:r>
              <a:rPr lang="en-US" sz="2800" b="1" dirty="0">
                <a:solidFill>
                  <a:srgbClr val="FF0000"/>
                </a:solidFill>
              </a:rPr>
              <a:t>bile</a:t>
            </a:r>
          </a:p>
          <a:p>
            <a:pPr marL="514350" indent="-514350">
              <a:buFont typeface="+mj-lt"/>
              <a:buAutoNum type="arabicPeriod"/>
            </a:pPr>
            <a:endParaRPr lang="en-US" sz="2800" dirty="0"/>
          </a:p>
          <a:p>
            <a:pPr marL="514350" indent="-514350">
              <a:buNone/>
            </a:pPr>
            <a:r>
              <a:rPr lang="en-US" sz="2800" dirty="0"/>
              <a:t>5-   </a:t>
            </a:r>
            <a:r>
              <a:rPr lang="en-US" sz="2800" dirty="0">
                <a:solidFill>
                  <a:srgbClr val="FF0000"/>
                </a:solidFill>
              </a:rPr>
              <a:t>Storage of</a:t>
            </a:r>
            <a:r>
              <a:rPr lang="en-US" sz="2800" dirty="0"/>
              <a:t>: glucose, fat , </a:t>
            </a:r>
            <a:r>
              <a:rPr lang="en-US" sz="2800" dirty="0" err="1"/>
              <a:t>vit</a:t>
            </a:r>
            <a:r>
              <a:rPr lang="en-US" sz="2800" dirty="0"/>
              <a:t>. A, B, D, K</a:t>
            </a:r>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643570" y="4143380"/>
            <a:ext cx="3286148" cy="24288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8F38FA9A-6493-483A-A8CE-597B6A2EBDD7}" type="slidenum">
              <a:rPr lang="en-US" smtClean="0"/>
              <a:pPr/>
              <a:t>3</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spTree>
    <p:extLst>
      <p:ext uri="{BB962C8B-B14F-4D97-AF65-F5344CB8AC3E}">
        <p14:creationId xmlns:p14="http://schemas.microsoft.com/office/powerpoint/2010/main" val="390121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 calcmode="lin" valueType="num">
                                      <p:cBhvr additive="base">
                                        <p:cTn id="3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 calcmode="lin" valueType="num">
                                      <p:cBhvr additive="base">
                                        <p:cTn id="42"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79512" y="332657"/>
            <a:ext cx="4464496" cy="6264696"/>
          </a:xfrm>
          <a:ln>
            <a:solidFill>
              <a:schemeClr val="tx1"/>
            </a:solidFill>
          </a:ln>
        </p:spPr>
        <p:txBody>
          <a:bodyPr>
            <a:normAutofit fontScale="92500" lnSpcReduction="20000"/>
          </a:bodyPr>
          <a:lstStyle/>
          <a:p>
            <a:pPr marL="0" indent="0" algn="ctr">
              <a:buNone/>
            </a:pPr>
            <a:r>
              <a:rPr lang="en-US" b="1" dirty="0">
                <a:solidFill>
                  <a:srgbClr val="FF0000"/>
                </a:solidFill>
              </a:rPr>
              <a:t>zone 1</a:t>
            </a:r>
          </a:p>
          <a:p>
            <a:pPr marL="0" indent="0">
              <a:buNone/>
            </a:pPr>
            <a:r>
              <a:rPr lang="en-US" dirty="0"/>
              <a:t>Cells </a:t>
            </a:r>
            <a:r>
              <a:rPr lang="en-US" u="sng" dirty="0"/>
              <a:t>close</a:t>
            </a:r>
            <a:r>
              <a:rPr lang="en-US" dirty="0"/>
              <a:t> to the distributing   vessels</a:t>
            </a:r>
          </a:p>
          <a:p>
            <a:r>
              <a:rPr lang="en-US" b="1" dirty="0"/>
              <a:t>higher</a:t>
            </a:r>
            <a:r>
              <a:rPr lang="en-US" dirty="0"/>
              <a:t> in : oxygen, nutrient &amp; toxin levels</a:t>
            </a:r>
            <a:endParaRPr lang="en-US" b="1" dirty="0"/>
          </a:p>
          <a:p>
            <a:r>
              <a:rPr lang="en-US" dirty="0"/>
              <a:t>Least susceptible to ischemia </a:t>
            </a:r>
          </a:p>
          <a:p>
            <a:endParaRPr lang="en-US" b="1" dirty="0"/>
          </a:p>
          <a:p>
            <a:r>
              <a:rPr lang="en-US" b="1" dirty="0"/>
              <a:t>first</a:t>
            </a:r>
            <a:r>
              <a:rPr lang="en-US" dirty="0"/>
              <a:t> to show changes following </a:t>
            </a:r>
            <a:r>
              <a:rPr lang="en-US" u="sng" dirty="0"/>
              <a:t>bile duct occlusion</a:t>
            </a:r>
            <a:endParaRPr lang="en-US" dirty="0"/>
          </a:p>
          <a:p>
            <a:endParaRPr lang="en-US" b="1" dirty="0"/>
          </a:p>
          <a:p>
            <a:r>
              <a:rPr lang="en-US" b="1" dirty="0"/>
              <a:t>last </a:t>
            </a:r>
            <a:r>
              <a:rPr lang="en-US" dirty="0"/>
              <a:t>to</a:t>
            </a:r>
            <a:r>
              <a:rPr lang="en-US" b="1" dirty="0"/>
              <a:t> die</a:t>
            </a:r>
            <a:r>
              <a:rPr lang="en-US" dirty="0"/>
              <a:t> due to     </a:t>
            </a:r>
            <a:r>
              <a:rPr lang="en-US" u="sng" dirty="0"/>
              <a:t>circulatory impairment</a:t>
            </a:r>
            <a:r>
              <a:rPr lang="en-US" dirty="0"/>
              <a:t> </a:t>
            </a:r>
          </a:p>
          <a:p>
            <a:endParaRPr lang="en-US" dirty="0"/>
          </a:p>
          <a:p>
            <a:r>
              <a:rPr lang="en-US" dirty="0"/>
              <a:t> </a:t>
            </a:r>
            <a:r>
              <a:rPr lang="en-US" b="1" dirty="0"/>
              <a:t>first</a:t>
            </a:r>
            <a:r>
              <a:rPr lang="en-US" dirty="0"/>
              <a:t> to </a:t>
            </a:r>
            <a:r>
              <a:rPr lang="en-US" b="1" dirty="0"/>
              <a:t>regenerate</a:t>
            </a:r>
            <a:endParaRPr lang="en-US" dirty="0"/>
          </a:p>
          <a:p>
            <a:endParaRPr lang="en-US" dirty="0"/>
          </a:p>
        </p:txBody>
      </p:sp>
      <p:sp>
        <p:nvSpPr>
          <p:cNvPr id="8" name="Content Placeholder 7"/>
          <p:cNvSpPr>
            <a:spLocks noGrp="1"/>
          </p:cNvSpPr>
          <p:nvPr>
            <p:ph sz="half" idx="2"/>
          </p:nvPr>
        </p:nvSpPr>
        <p:spPr>
          <a:xfrm>
            <a:off x="4788024" y="377280"/>
            <a:ext cx="4244280" cy="6220072"/>
          </a:xfrm>
          <a:ln>
            <a:solidFill>
              <a:schemeClr val="tx1"/>
            </a:solidFill>
          </a:ln>
        </p:spPr>
        <p:txBody>
          <a:bodyPr>
            <a:normAutofit fontScale="92500" lnSpcReduction="20000"/>
          </a:bodyPr>
          <a:lstStyle/>
          <a:p>
            <a:pPr marL="0" indent="0" algn="ctr">
              <a:buNone/>
            </a:pPr>
            <a:r>
              <a:rPr lang="en-US" b="1" dirty="0">
                <a:solidFill>
                  <a:srgbClr val="FF0000"/>
                </a:solidFill>
              </a:rPr>
              <a:t>zone 3</a:t>
            </a:r>
          </a:p>
          <a:p>
            <a:pPr marL="0" indent="0" algn="ctr">
              <a:buNone/>
            </a:pPr>
            <a:r>
              <a:rPr lang="en-US" dirty="0"/>
              <a:t>Cells </a:t>
            </a:r>
            <a:r>
              <a:rPr lang="en-US" u="sng" dirty="0"/>
              <a:t>far from </a:t>
            </a:r>
            <a:r>
              <a:rPr lang="en-US" dirty="0"/>
              <a:t>the distributing</a:t>
            </a:r>
          </a:p>
          <a:p>
            <a:pPr marL="0" indent="0">
              <a:buNone/>
            </a:pPr>
            <a:r>
              <a:rPr lang="en-US" dirty="0"/>
              <a:t>vessels</a:t>
            </a:r>
          </a:p>
          <a:p>
            <a:r>
              <a:rPr lang="en-US" b="1" dirty="0"/>
              <a:t>first to show ischemic necrosis</a:t>
            </a:r>
            <a:r>
              <a:rPr lang="en-US" dirty="0"/>
              <a:t> (death due to reduced circulation </a:t>
            </a:r>
          </a:p>
          <a:p>
            <a:pPr marL="0" indent="0">
              <a:buNone/>
            </a:pPr>
            <a:r>
              <a:rPr lang="en-US" dirty="0"/>
              <a:t>      (</a:t>
            </a:r>
            <a:r>
              <a:rPr lang="en-US" dirty="0" err="1">
                <a:solidFill>
                  <a:srgbClr val="C00000"/>
                </a:solidFill>
              </a:rPr>
              <a:t>centri</a:t>
            </a:r>
            <a:r>
              <a:rPr lang="en-US" dirty="0">
                <a:solidFill>
                  <a:srgbClr val="C00000"/>
                </a:solidFill>
              </a:rPr>
              <a:t>-lobular necrosis)</a:t>
            </a:r>
          </a:p>
          <a:p>
            <a:endParaRPr lang="en-US" b="1" dirty="0"/>
          </a:p>
          <a:p>
            <a:r>
              <a:rPr lang="en-US" b="1" dirty="0"/>
              <a:t>first cells to show fatty accumulation</a:t>
            </a:r>
            <a:r>
              <a:rPr lang="en-US" dirty="0"/>
              <a:t> (alcoholic liver disease) because these cells important for glycolysis</a:t>
            </a:r>
          </a:p>
          <a:p>
            <a:endParaRPr lang="en-US" b="1" dirty="0"/>
          </a:p>
          <a:p>
            <a:r>
              <a:rPr lang="en-US" b="1" dirty="0"/>
              <a:t>last to respond to toxins</a:t>
            </a:r>
            <a:endParaRPr lang="en-US" dirty="0"/>
          </a:p>
          <a:p>
            <a:pPr marL="0" indent="0">
              <a:buNone/>
            </a:pPr>
            <a:br>
              <a:rPr lang="en-US" dirty="0"/>
            </a:br>
            <a:endParaRPr lang="en-US" dirty="0"/>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30</a:t>
            </a:fld>
            <a:endParaRPr lang="en-US" dirty="0"/>
          </a:p>
        </p:txBody>
      </p:sp>
    </p:spTree>
    <p:extLst>
      <p:ext uri="{BB962C8B-B14F-4D97-AF65-F5344CB8AC3E}">
        <p14:creationId xmlns:p14="http://schemas.microsoft.com/office/powerpoint/2010/main" val="1417443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s-ES"/>
              <a:t>Pro. Dr Hala El- mazar </a:t>
            </a:r>
            <a:endParaRPr lang="en-US"/>
          </a:p>
        </p:txBody>
      </p:sp>
      <p:sp>
        <p:nvSpPr>
          <p:cNvPr id="5" name="Slide Number Placeholder 4"/>
          <p:cNvSpPr>
            <a:spLocks noGrp="1"/>
          </p:cNvSpPr>
          <p:nvPr>
            <p:ph type="sldNum" sz="quarter" idx="12"/>
          </p:nvPr>
        </p:nvSpPr>
        <p:spPr/>
        <p:txBody>
          <a:bodyPr/>
          <a:lstStyle/>
          <a:p>
            <a:fld id="{8F38FA9A-6493-483A-A8CE-597B6A2EBDD7}" type="slidenum">
              <a:rPr lang="en-US" smtClean="0"/>
              <a:pPr/>
              <a:t>31</a:t>
            </a:fld>
            <a:endParaRPr lang="en-US"/>
          </a:p>
        </p:txBody>
      </p:sp>
      <p:pic>
        <p:nvPicPr>
          <p:cNvPr id="1026" name="Picture 2" descr="Image result for zones of liver acinus"/>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2017" t="3291" r="3076" b="3609"/>
          <a:stretch/>
        </p:blipFill>
        <p:spPr bwMode="auto">
          <a:xfrm>
            <a:off x="1043608" y="579548"/>
            <a:ext cx="7200800" cy="53697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875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4356"/>
          </a:xfrm>
        </p:spPr>
        <p:txBody>
          <a:bodyPr>
            <a:normAutofit/>
          </a:bodyPr>
          <a:lstStyle/>
          <a:p>
            <a:r>
              <a:rPr lang="en-US" sz="3200" b="1" u="sng" dirty="0"/>
              <a:t>Pancreas</a:t>
            </a:r>
          </a:p>
        </p:txBody>
      </p:sp>
      <p:sp>
        <p:nvSpPr>
          <p:cNvPr id="3" name="Content Placeholder 2"/>
          <p:cNvSpPr>
            <a:spLocks noGrp="1"/>
          </p:cNvSpPr>
          <p:nvPr>
            <p:ph idx="1"/>
          </p:nvPr>
        </p:nvSpPr>
        <p:spPr>
          <a:xfrm>
            <a:off x="457200" y="571480"/>
            <a:ext cx="8229600" cy="5753120"/>
          </a:xfrm>
        </p:spPr>
        <p:txBody>
          <a:bodyPr>
            <a:normAutofit/>
          </a:bodyPr>
          <a:lstStyle/>
          <a:p>
            <a:r>
              <a:rPr lang="en-US" sz="2800" dirty="0"/>
              <a:t>Mixed exocrine + endocrine gland produce both </a:t>
            </a:r>
            <a:r>
              <a:rPr lang="en-US" sz="2800" dirty="0">
                <a:solidFill>
                  <a:srgbClr val="FF0000"/>
                </a:solidFill>
              </a:rPr>
              <a:t>digestive enzymes </a:t>
            </a:r>
            <a:r>
              <a:rPr lang="en-US" sz="2800" dirty="0"/>
              <a:t>and </a:t>
            </a:r>
            <a:r>
              <a:rPr lang="en-US" sz="2800" dirty="0">
                <a:solidFill>
                  <a:srgbClr val="FF0000"/>
                </a:solidFill>
              </a:rPr>
              <a:t>hormones</a:t>
            </a:r>
          </a:p>
          <a:p>
            <a:r>
              <a:rPr lang="en-US" sz="2800" b="1" u="sng" dirty="0"/>
              <a:t>The exocrine part</a:t>
            </a:r>
            <a:r>
              <a:rPr lang="en-US" sz="2800" dirty="0"/>
              <a:t>: compound tubulo-alveolar gland secretes </a:t>
            </a:r>
            <a:r>
              <a:rPr lang="en-US" sz="2800" dirty="0">
                <a:solidFill>
                  <a:srgbClr val="FF0000"/>
                </a:solidFill>
              </a:rPr>
              <a:t>pancreatic enzymes </a:t>
            </a:r>
            <a:r>
              <a:rPr lang="en-US" sz="2800" dirty="0"/>
              <a:t>&amp; </a:t>
            </a:r>
            <a:r>
              <a:rPr lang="en-US" sz="2800" dirty="0">
                <a:solidFill>
                  <a:srgbClr val="FF0000"/>
                </a:solidFill>
              </a:rPr>
              <a:t>bicarbonate</a:t>
            </a:r>
          </a:p>
          <a:p>
            <a:r>
              <a:rPr lang="en-US" sz="2800" b="1" u="sng" dirty="0"/>
              <a:t>The endocrine part</a:t>
            </a:r>
            <a:r>
              <a:rPr lang="en-US" sz="2800" dirty="0"/>
              <a:t>: </a:t>
            </a:r>
            <a:r>
              <a:rPr lang="en-US" sz="2800" u="sng" dirty="0"/>
              <a:t>Islets of Langerhans </a:t>
            </a:r>
            <a:r>
              <a:rPr lang="en-US" sz="2800" dirty="0"/>
              <a:t>secrete </a:t>
            </a:r>
            <a:r>
              <a:rPr lang="en-US" sz="2800" dirty="0">
                <a:solidFill>
                  <a:srgbClr val="FF0000"/>
                </a:solidFill>
              </a:rPr>
              <a:t>hormones</a:t>
            </a:r>
            <a:r>
              <a:rPr lang="en-US" sz="2800" dirty="0"/>
              <a:t>: insulin, glucagon, </a:t>
            </a:r>
            <a:r>
              <a:rPr lang="en-US" sz="2800" dirty="0" err="1"/>
              <a:t>somatostatin</a:t>
            </a:r>
            <a:r>
              <a:rPr lang="en-US" sz="2800" dirty="0"/>
              <a:t>..</a:t>
            </a:r>
            <a:r>
              <a:rPr lang="en-US" sz="2800" dirty="0" err="1"/>
              <a:t>etc</a:t>
            </a:r>
            <a:endParaRPr lang="en-US" sz="2800" dirty="0"/>
          </a:p>
        </p:txBody>
      </p:sp>
      <p:pic>
        <p:nvPicPr>
          <p:cNvPr id="4" name="Content Placeholder 3" descr="The human body Pancreas"/>
          <p:cNvPicPr>
            <a:picLocks/>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248878" y="4000504"/>
            <a:ext cx="5643602" cy="2571768"/>
          </a:xfrm>
          <a:prstGeom prst="rect">
            <a:avLst/>
          </a:prstGeom>
          <a:noFill/>
          <a:ln>
            <a:solidFill>
              <a:schemeClr val="tx1"/>
            </a:solidFill>
          </a:ln>
        </p:spPr>
      </p:pic>
      <p:sp>
        <p:nvSpPr>
          <p:cNvPr id="5" name="Slide Number Placeholder 4"/>
          <p:cNvSpPr>
            <a:spLocks noGrp="1"/>
          </p:cNvSpPr>
          <p:nvPr>
            <p:ph type="sldNum" sz="quarter" idx="12"/>
          </p:nvPr>
        </p:nvSpPr>
        <p:spPr/>
        <p:txBody>
          <a:bodyPr/>
          <a:lstStyle/>
          <a:p>
            <a:fld id="{8F38FA9A-6493-483A-A8CE-597B6A2EBDD7}" type="slidenum">
              <a:rPr lang="en-US" smtClean="0"/>
              <a:pPr/>
              <a:t>32</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pic>
        <p:nvPicPr>
          <p:cNvPr id="1026" name="Picture 2" descr="https://classconnection.s3.amazonaws.com/1609/flashcards/710033/png/compound-tubuloalveolar-gland.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81354" y="4394314"/>
            <a:ext cx="2813538" cy="19870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1560" y="4000504"/>
            <a:ext cx="2252989" cy="369332"/>
          </a:xfrm>
          <a:prstGeom prst="rect">
            <a:avLst/>
          </a:prstGeom>
          <a:noFill/>
        </p:spPr>
        <p:txBody>
          <a:bodyPr wrap="none" rtlCol="0">
            <a:spAutoFit/>
          </a:bodyPr>
          <a:lstStyle/>
          <a:p>
            <a:r>
              <a:rPr lang="en-US" b="1" dirty="0" err="1"/>
              <a:t>Tubulo</a:t>
            </a:r>
            <a:r>
              <a:rPr lang="en-US" b="1" dirty="0"/>
              <a:t>-alveolar gland</a:t>
            </a:r>
          </a:p>
        </p:txBody>
      </p:sp>
    </p:spTree>
    <p:extLst>
      <p:ext uri="{BB962C8B-B14F-4D97-AF65-F5344CB8AC3E}">
        <p14:creationId xmlns:p14="http://schemas.microsoft.com/office/powerpoint/2010/main" val="34712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14"/>
            <a:ext cx="8229600" cy="857256"/>
          </a:xfrm>
        </p:spPr>
        <p:txBody>
          <a:bodyPr>
            <a:normAutofit/>
          </a:bodyPr>
          <a:lstStyle/>
          <a:p>
            <a:r>
              <a:rPr lang="en-US" sz="3200" b="1" u="sng" dirty="0"/>
              <a:t>Structure of Pancreas</a:t>
            </a:r>
          </a:p>
        </p:txBody>
      </p:sp>
      <p:sp>
        <p:nvSpPr>
          <p:cNvPr id="3" name="Content Placeholder 2"/>
          <p:cNvSpPr>
            <a:spLocks noGrp="1"/>
          </p:cNvSpPr>
          <p:nvPr>
            <p:ph idx="1"/>
          </p:nvPr>
        </p:nvSpPr>
        <p:spPr>
          <a:xfrm>
            <a:off x="457200" y="990600"/>
            <a:ext cx="8229600" cy="5174704"/>
          </a:xfrm>
        </p:spPr>
        <p:txBody>
          <a:bodyPr>
            <a:normAutofit/>
          </a:bodyPr>
          <a:lstStyle/>
          <a:p>
            <a:pPr marL="0" indent="0">
              <a:buNone/>
            </a:pPr>
            <a:r>
              <a:rPr lang="en-US" sz="3600" dirty="0"/>
              <a:t>                       </a:t>
            </a:r>
            <a:r>
              <a:rPr lang="en-US" sz="2800" b="1" dirty="0">
                <a:solidFill>
                  <a:srgbClr val="FF0000"/>
                </a:solidFill>
              </a:rPr>
              <a:t>Stroma &amp; Parenchyma</a:t>
            </a:r>
          </a:p>
          <a:p>
            <a:pPr marL="0" indent="0">
              <a:buNone/>
            </a:pPr>
            <a:r>
              <a:rPr lang="en-US" sz="2800" b="1" u="sng" dirty="0"/>
              <a:t>Stroma:</a:t>
            </a:r>
            <a:endParaRPr lang="en-US" sz="3600" u="sng" dirty="0"/>
          </a:p>
          <a:p>
            <a:r>
              <a:rPr lang="en-US" sz="2800" b="1" dirty="0"/>
              <a:t>Capsule</a:t>
            </a:r>
            <a:r>
              <a:rPr lang="en-US" sz="2800" dirty="0"/>
              <a:t>: thin C.T sheath covers the Pancreas</a:t>
            </a:r>
          </a:p>
          <a:p>
            <a:endParaRPr lang="en-US" sz="2800" b="1" dirty="0"/>
          </a:p>
          <a:p>
            <a:r>
              <a:rPr lang="en-US" sz="2800" b="1" dirty="0"/>
              <a:t>Septa </a:t>
            </a:r>
            <a:r>
              <a:rPr lang="en-US" sz="2800" dirty="0"/>
              <a:t>(trabeculae): arise from the capsule, divide the organ into lobes and lobules</a:t>
            </a:r>
          </a:p>
          <a:p>
            <a:endParaRPr lang="en-US" sz="2800" b="1" dirty="0"/>
          </a:p>
          <a:p>
            <a:r>
              <a:rPr lang="en-US" sz="2800" b="1" dirty="0"/>
              <a:t>Reticular fibers</a:t>
            </a:r>
            <a:r>
              <a:rPr lang="en-US" sz="2800" dirty="0"/>
              <a:t>: delicate network of fibers support the parenchyma, rich with blood supply. Stained e sliver</a:t>
            </a:r>
          </a:p>
          <a:p>
            <a:pPr marL="0" indent="0">
              <a:buNone/>
            </a:pPr>
            <a:endParaRPr lang="en-US" sz="2800" b="1" dirty="0">
              <a:solidFill>
                <a:srgbClr val="FF0000"/>
              </a:solidFill>
            </a:endParaRPr>
          </a:p>
        </p:txBody>
      </p:sp>
      <p:sp>
        <p:nvSpPr>
          <p:cNvPr id="4" name="Slide Number Placeholder 3"/>
          <p:cNvSpPr>
            <a:spLocks noGrp="1"/>
          </p:cNvSpPr>
          <p:nvPr>
            <p:ph type="sldNum" sz="quarter" idx="12"/>
          </p:nvPr>
        </p:nvSpPr>
        <p:spPr/>
        <p:txBody>
          <a:bodyPr/>
          <a:lstStyle/>
          <a:p>
            <a:fld id="{8F38FA9A-6493-483A-A8CE-597B6A2EBDD7}" type="slidenum">
              <a:rPr lang="en-US" smtClean="0"/>
              <a:pPr/>
              <a:t>33</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spTree>
    <p:extLst>
      <p:ext uri="{BB962C8B-B14F-4D97-AF65-F5344CB8AC3E}">
        <p14:creationId xmlns:p14="http://schemas.microsoft.com/office/powerpoint/2010/main" val="55032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additive="base">
                                        <p:cTn id="3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98531"/>
            <a:ext cx="8735888" cy="6477000"/>
          </a:xfrm>
        </p:spPr>
        <p:txBody>
          <a:bodyPr>
            <a:normAutofit/>
          </a:bodyPr>
          <a:lstStyle/>
          <a:p>
            <a:pPr marL="0" indent="0">
              <a:buNone/>
            </a:pPr>
            <a:r>
              <a:rPr lang="en-US" sz="2800" b="1" u="sng" dirty="0"/>
              <a:t>Parenchyma:</a:t>
            </a:r>
          </a:p>
          <a:p>
            <a:pPr marL="0" indent="0">
              <a:buNone/>
            </a:pPr>
            <a:r>
              <a:rPr lang="en-US" sz="2800" dirty="0"/>
              <a:t>                        </a:t>
            </a:r>
            <a:r>
              <a:rPr lang="en-US" sz="2800" b="1" dirty="0">
                <a:solidFill>
                  <a:srgbClr val="FF0000"/>
                </a:solidFill>
              </a:rPr>
              <a:t>A-</a:t>
            </a:r>
            <a:r>
              <a:rPr lang="en-US" sz="2800" dirty="0"/>
              <a:t> </a:t>
            </a:r>
            <a:r>
              <a:rPr lang="en-US" sz="2800" b="1" dirty="0">
                <a:solidFill>
                  <a:srgbClr val="FF0000"/>
                </a:solidFill>
              </a:rPr>
              <a:t>Exocrine part (</a:t>
            </a:r>
            <a:r>
              <a:rPr lang="en-US" sz="2800" b="1" dirty="0" err="1">
                <a:solidFill>
                  <a:srgbClr val="FF0000"/>
                </a:solidFill>
              </a:rPr>
              <a:t>acini</a:t>
            </a:r>
            <a:r>
              <a:rPr lang="en-US" sz="2800" b="1" dirty="0">
                <a:solidFill>
                  <a:srgbClr val="FF0000"/>
                </a:solidFill>
              </a:rPr>
              <a:t> &amp; ducts)</a:t>
            </a:r>
          </a:p>
          <a:p>
            <a:pPr marL="0" indent="0">
              <a:buNone/>
            </a:pPr>
            <a:r>
              <a:rPr lang="en-US" sz="2800" b="1" dirty="0">
                <a:solidFill>
                  <a:srgbClr val="FF0000"/>
                </a:solidFill>
              </a:rPr>
              <a:t>                        B- Endocrine part ( islets of Langerhans)</a:t>
            </a:r>
          </a:p>
        </p:txBody>
      </p:sp>
      <p:sp>
        <p:nvSpPr>
          <p:cNvPr id="4" name="Slide Number Placeholder 3"/>
          <p:cNvSpPr>
            <a:spLocks noGrp="1"/>
          </p:cNvSpPr>
          <p:nvPr>
            <p:ph type="sldNum" sz="quarter" idx="12"/>
          </p:nvPr>
        </p:nvSpPr>
        <p:spPr/>
        <p:txBody>
          <a:bodyPr/>
          <a:lstStyle/>
          <a:p>
            <a:fld id="{8F38FA9A-6493-483A-A8CE-597B6A2EBDD7}" type="slidenum">
              <a:rPr lang="en-US" smtClean="0"/>
              <a:pPr/>
              <a:t>34</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4098" name="Picture 2" descr="http://www.mhhe.com/biosci/esp/2001_saladin/folder_structure/in/m5/s7/assets/images/inm5s7_1.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979712" y="2132856"/>
            <a:ext cx="5112568" cy="41764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a:off x="6876256" y="2924944"/>
            <a:ext cx="1080120" cy="86409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899592" y="4005064"/>
            <a:ext cx="1512168" cy="64807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998700" y="2564904"/>
            <a:ext cx="370614" cy="461665"/>
          </a:xfrm>
          <a:prstGeom prst="rect">
            <a:avLst/>
          </a:prstGeom>
          <a:noFill/>
        </p:spPr>
        <p:txBody>
          <a:bodyPr wrap="none" rtlCol="0">
            <a:spAutoFit/>
          </a:bodyPr>
          <a:lstStyle/>
          <a:p>
            <a:r>
              <a:rPr lang="en-US" sz="2400" b="1" dirty="0"/>
              <a:t>A</a:t>
            </a:r>
          </a:p>
        </p:txBody>
      </p:sp>
      <p:sp>
        <p:nvSpPr>
          <p:cNvPr id="9" name="TextBox 8"/>
          <p:cNvSpPr txBox="1"/>
          <p:nvPr/>
        </p:nvSpPr>
        <p:spPr>
          <a:xfrm>
            <a:off x="587963" y="3537031"/>
            <a:ext cx="357790" cy="461665"/>
          </a:xfrm>
          <a:prstGeom prst="rect">
            <a:avLst/>
          </a:prstGeom>
          <a:noFill/>
        </p:spPr>
        <p:txBody>
          <a:bodyPr wrap="none" rtlCol="0">
            <a:spAutoFit/>
          </a:bodyPr>
          <a:lstStyle/>
          <a:p>
            <a:r>
              <a:rPr lang="en-US" sz="2400" b="1" dirty="0"/>
              <a:t>B</a:t>
            </a:r>
          </a:p>
        </p:txBody>
      </p:sp>
    </p:spTree>
    <p:extLst>
      <p:ext uri="{BB962C8B-B14F-4D97-AF65-F5344CB8AC3E}">
        <p14:creationId xmlns:p14="http://schemas.microsoft.com/office/powerpoint/2010/main" val="360643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962" y="285728"/>
            <a:ext cx="8472518" cy="6357982"/>
          </a:xfrm>
        </p:spPr>
        <p:txBody>
          <a:bodyPr>
            <a:normAutofit/>
          </a:bodyPr>
          <a:lstStyle/>
          <a:p>
            <a:pPr marL="0" indent="0">
              <a:buNone/>
            </a:pPr>
            <a:r>
              <a:rPr lang="en-US" sz="2800" b="1" dirty="0">
                <a:solidFill>
                  <a:srgbClr val="FF0000"/>
                </a:solidFill>
              </a:rPr>
              <a:t>A- </a:t>
            </a:r>
            <a:r>
              <a:rPr lang="en-US" sz="2800" b="1" u="sng" dirty="0">
                <a:solidFill>
                  <a:srgbClr val="FF0000"/>
                </a:solidFill>
              </a:rPr>
              <a:t>Exocrine part</a:t>
            </a:r>
            <a:r>
              <a:rPr lang="en-US" sz="2800" b="1" dirty="0">
                <a:solidFill>
                  <a:srgbClr val="FF0000"/>
                </a:solidFill>
              </a:rPr>
              <a:t>:  </a:t>
            </a:r>
            <a:r>
              <a:rPr lang="en-US" sz="2800" dirty="0"/>
              <a:t>formed of </a:t>
            </a:r>
            <a:r>
              <a:rPr lang="en-US" sz="2800" dirty="0" err="1"/>
              <a:t>acini</a:t>
            </a:r>
            <a:r>
              <a:rPr lang="en-US" sz="2800" dirty="0"/>
              <a:t> &amp; duct system</a:t>
            </a:r>
          </a:p>
          <a:p>
            <a:pPr marL="0" indent="0">
              <a:buNone/>
            </a:pPr>
            <a:endParaRPr lang="en-US" sz="2800" dirty="0"/>
          </a:p>
          <a:p>
            <a:pPr marL="0" indent="0">
              <a:buNone/>
            </a:pPr>
            <a:endParaRPr lang="en-US" sz="2800" b="1" u="sng" dirty="0"/>
          </a:p>
          <a:p>
            <a:pPr marL="0" indent="0">
              <a:buNone/>
            </a:pPr>
            <a:endParaRPr lang="en-US" sz="2800" b="1" u="sng" dirty="0"/>
          </a:p>
          <a:p>
            <a:pPr marL="0" indent="0">
              <a:buNone/>
            </a:pPr>
            <a:endParaRPr lang="en-US" sz="2800" b="1" u="sng" dirty="0"/>
          </a:p>
          <a:p>
            <a:pPr marL="0" indent="0">
              <a:buNone/>
            </a:pPr>
            <a:r>
              <a:rPr lang="en-US" sz="2800" b="1" u="sng" dirty="0" err="1"/>
              <a:t>Acini</a:t>
            </a:r>
            <a:r>
              <a:rPr lang="en-US" sz="2800" dirty="0"/>
              <a:t>:   </a:t>
            </a:r>
            <a:r>
              <a:rPr lang="en-US" sz="2800" b="1" dirty="0"/>
              <a:t> L/M</a:t>
            </a:r>
          </a:p>
          <a:p>
            <a:r>
              <a:rPr lang="en-US" sz="2800" dirty="0"/>
              <a:t>Composed of </a:t>
            </a:r>
            <a:r>
              <a:rPr lang="en-US" sz="2800" u="sng" dirty="0">
                <a:solidFill>
                  <a:schemeClr val="tx2"/>
                </a:solidFill>
              </a:rPr>
              <a:t>serous</a:t>
            </a:r>
            <a:r>
              <a:rPr lang="en-US" sz="2800" dirty="0"/>
              <a:t> producing cells (</a:t>
            </a:r>
            <a:r>
              <a:rPr lang="en-US" sz="2800" dirty="0">
                <a:solidFill>
                  <a:srgbClr val="FF0000"/>
                </a:solidFill>
              </a:rPr>
              <a:t>enzymes</a:t>
            </a:r>
            <a:r>
              <a:rPr lang="en-US" sz="2800" dirty="0"/>
              <a:t>)</a:t>
            </a:r>
          </a:p>
          <a:p>
            <a:r>
              <a:rPr lang="en-US" sz="2800" dirty="0"/>
              <a:t>The pancreatic </a:t>
            </a:r>
            <a:r>
              <a:rPr lang="en-US" sz="2800" dirty="0" err="1"/>
              <a:t>acini</a:t>
            </a:r>
            <a:r>
              <a:rPr lang="en-US" sz="2800" dirty="0"/>
              <a:t> has very </a:t>
            </a:r>
            <a:r>
              <a:rPr lang="en-US" sz="2800" dirty="0">
                <a:solidFill>
                  <a:schemeClr val="tx2"/>
                </a:solidFill>
              </a:rPr>
              <a:t>small lumen</a:t>
            </a:r>
          </a:p>
          <a:p>
            <a:r>
              <a:rPr lang="en-US" sz="2800" dirty="0"/>
              <a:t>Cells are </a:t>
            </a:r>
            <a:r>
              <a:rPr lang="en-US" sz="2800" dirty="0">
                <a:solidFill>
                  <a:schemeClr val="tx2"/>
                </a:solidFill>
              </a:rPr>
              <a:t>pyramidal</a:t>
            </a:r>
            <a:r>
              <a:rPr lang="en-US" sz="2800" dirty="0"/>
              <a:t> with </a:t>
            </a:r>
            <a:r>
              <a:rPr lang="en-US" sz="2800" dirty="0">
                <a:solidFill>
                  <a:schemeClr val="tx2"/>
                </a:solidFill>
              </a:rPr>
              <a:t>rounded basal nuclei</a:t>
            </a:r>
          </a:p>
          <a:p>
            <a:r>
              <a:rPr lang="en-US" sz="2800" dirty="0"/>
              <a:t>Cells are protein secreting cells  → (exocytosis)</a:t>
            </a:r>
          </a:p>
          <a:p>
            <a:r>
              <a:rPr lang="en-US" sz="2800" dirty="0"/>
              <a:t>Cytoplasm shows </a:t>
            </a:r>
            <a:r>
              <a:rPr lang="en-US" sz="2800" dirty="0">
                <a:solidFill>
                  <a:schemeClr val="tx2"/>
                </a:solidFill>
              </a:rPr>
              <a:t>basal basophilia </a:t>
            </a:r>
            <a:r>
              <a:rPr lang="en-US" sz="2800" dirty="0"/>
              <a:t>(</a:t>
            </a:r>
            <a:r>
              <a:rPr lang="en-US" sz="2800" dirty="0" err="1"/>
              <a:t>rER</a:t>
            </a:r>
            <a:r>
              <a:rPr lang="en-US" sz="2800" dirty="0"/>
              <a:t>) &amp; apical </a:t>
            </a:r>
            <a:r>
              <a:rPr lang="en-US" sz="2800" dirty="0" err="1">
                <a:solidFill>
                  <a:schemeClr val="tx2"/>
                </a:solidFill>
              </a:rPr>
              <a:t>acidophilia</a:t>
            </a:r>
            <a:r>
              <a:rPr lang="en-US" sz="2800" dirty="0"/>
              <a:t> (zymogen granules) </a:t>
            </a:r>
          </a:p>
          <a:p>
            <a:pPr>
              <a:buNone/>
            </a:pPr>
            <a:endParaRPr lang="ar-JO" dirty="0"/>
          </a:p>
        </p:txBody>
      </p:sp>
      <p:sp>
        <p:nvSpPr>
          <p:cNvPr id="5" name="Slide Number Placeholder 4"/>
          <p:cNvSpPr>
            <a:spLocks noGrp="1"/>
          </p:cNvSpPr>
          <p:nvPr>
            <p:ph type="sldNum" sz="quarter" idx="12"/>
          </p:nvPr>
        </p:nvSpPr>
        <p:spPr/>
        <p:txBody>
          <a:bodyPr/>
          <a:lstStyle/>
          <a:p>
            <a:fld id="{8F38FA9A-6493-483A-A8CE-597B6A2EBDD7}" type="slidenum">
              <a:rPr lang="en-US" smtClean="0"/>
              <a:pPr/>
              <a:t>35</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pic>
        <p:nvPicPr>
          <p:cNvPr id="2050" name="Picture 2" descr="https://cms.webstudy.com/WebstudyFileSystem/testovaci/GetFile/293875/Ch%2022/Ch22b/figure_22_26a_labele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b="15817"/>
          <a:stretch/>
        </p:blipFill>
        <p:spPr bwMode="auto">
          <a:xfrm>
            <a:off x="755577" y="836712"/>
            <a:ext cx="4464496" cy="20610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580112" y="764704"/>
            <a:ext cx="3312368" cy="25202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1291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85728"/>
            <a:ext cx="8856984" cy="5840435"/>
          </a:xfrm>
        </p:spPr>
        <p:txBody>
          <a:bodyPr>
            <a:normAutofit/>
          </a:bodyPr>
          <a:lstStyle/>
          <a:p>
            <a:pPr>
              <a:buNone/>
            </a:pPr>
            <a:r>
              <a:rPr lang="en-US" sz="2800" dirty="0"/>
              <a:t>Pancreatic exocrine secretion is controlled by hormones from the endocrine cells of </a:t>
            </a:r>
            <a:r>
              <a:rPr lang="en-US" sz="2800" dirty="0">
                <a:solidFill>
                  <a:schemeClr val="tx2"/>
                </a:solidFill>
              </a:rPr>
              <a:t>GIT (stomach &amp; duodenum) </a:t>
            </a:r>
            <a:r>
              <a:rPr lang="en-US" sz="2800" dirty="0"/>
              <a:t>:</a:t>
            </a:r>
          </a:p>
          <a:p>
            <a:pPr>
              <a:buNone/>
            </a:pPr>
            <a:r>
              <a:rPr lang="en-US" sz="2800" dirty="0"/>
              <a:t> </a:t>
            </a:r>
            <a:r>
              <a:rPr lang="en-US" sz="2800" b="1" dirty="0" err="1"/>
              <a:t>Cholecytokinin</a:t>
            </a:r>
            <a:r>
              <a:rPr lang="en-US" sz="2800" dirty="0"/>
              <a:t>: ++ </a:t>
            </a:r>
            <a:r>
              <a:rPr lang="en-US" sz="2800" dirty="0" err="1">
                <a:solidFill>
                  <a:srgbClr val="FF0000"/>
                </a:solidFill>
              </a:rPr>
              <a:t>acinar</a:t>
            </a:r>
            <a:r>
              <a:rPr lang="en-US" sz="2800" dirty="0">
                <a:solidFill>
                  <a:srgbClr val="FF0000"/>
                </a:solidFill>
              </a:rPr>
              <a:t> cells</a:t>
            </a:r>
            <a:r>
              <a:rPr lang="en-US" sz="2800" dirty="0"/>
              <a:t> to secrete </a:t>
            </a:r>
            <a:r>
              <a:rPr lang="en-US" sz="2800" b="1" dirty="0">
                <a:solidFill>
                  <a:srgbClr val="FF0000"/>
                </a:solidFill>
              </a:rPr>
              <a:t>pancreatic enzymes.</a:t>
            </a:r>
          </a:p>
          <a:p>
            <a:pPr>
              <a:buNone/>
            </a:pPr>
            <a:r>
              <a:rPr lang="en-US" sz="2800" b="1" dirty="0"/>
              <a:t>Secretin</a:t>
            </a:r>
            <a:r>
              <a:rPr lang="en-US" sz="2800" dirty="0"/>
              <a:t>: ++ </a:t>
            </a:r>
            <a:r>
              <a:rPr lang="en-US" sz="2800" b="1" dirty="0">
                <a:solidFill>
                  <a:srgbClr val="FF0000"/>
                </a:solidFill>
              </a:rPr>
              <a:t>intercalated duct cells </a:t>
            </a:r>
            <a:r>
              <a:rPr lang="en-US" sz="2800" dirty="0"/>
              <a:t>to secrete </a:t>
            </a:r>
            <a:r>
              <a:rPr lang="en-US" sz="2800" b="1" dirty="0">
                <a:solidFill>
                  <a:srgbClr val="FF0000"/>
                </a:solidFill>
              </a:rPr>
              <a:t>alkaline fluid </a:t>
            </a:r>
            <a:r>
              <a:rPr lang="en-US" sz="2800" dirty="0"/>
              <a:t>to neutralize acidic </a:t>
            </a:r>
            <a:r>
              <a:rPr lang="en-US" sz="2800" dirty="0" err="1"/>
              <a:t>chyme</a:t>
            </a:r>
            <a:r>
              <a:rPr lang="en-US" sz="2800" dirty="0"/>
              <a:t> in duodenum. </a:t>
            </a:r>
            <a:br>
              <a:rPr lang="en-US" sz="2800" dirty="0"/>
            </a:br>
            <a:endParaRPr lang="ar-JO" sz="2800" dirty="0"/>
          </a:p>
        </p:txBody>
      </p:sp>
      <p:pic>
        <p:nvPicPr>
          <p:cNvPr id="4" name="Picture 4" descr="http://c431376.r76.cf2.rackcdn.com/10175/fphys-02-00036-r1/image_m/fphys-02-00036-g00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1714480" y="3286124"/>
            <a:ext cx="5786478" cy="3214710"/>
          </a:xfrm>
          <a:prstGeom prst="rect">
            <a:avLst/>
          </a:prstGeom>
          <a:noFill/>
          <a:ln>
            <a:solidFill>
              <a:schemeClr val="tx1"/>
            </a:solidFill>
          </a:ln>
        </p:spPr>
      </p:pic>
      <p:sp>
        <p:nvSpPr>
          <p:cNvPr id="5" name="Slide Number Placeholder 4"/>
          <p:cNvSpPr>
            <a:spLocks noGrp="1"/>
          </p:cNvSpPr>
          <p:nvPr>
            <p:ph type="sldNum" sz="quarter" idx="12"/>
          </p:nvPr>
        </p:nvSpPr>
        <p:spPr/>
        <p:txBody>
          <a:bodyPr/>
          <a:lstStyle/>
          <a:p>
            <a:fld id="{8F38FA9A-6493-483A-A8CE-597B6A2EBDD7}" type="slidenum">
              <a:rPr lang="en-US" smtClean="0"/>
              <a:pPr/>
              <a:t>36</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spTree>
    <p:extLst>
      <p:ext uri="{BB962C8B-B14F-4D97-AF65-F5344CB8AC3E}">
        <p14:creationId xmlns:p14="http://schemas.microsoft.com/office/powerpoint/2010/main" val="3868650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14290"/>
            <a:ext cx="8856984" cy="6383062"/>
          </a:xfrm>
        </p:spPr>
        <p:txBody>
          <a:bodyPr/>
          <a:lstStyle/>
          <a:p>
            <a:pPr>
              <a:buNone/>
            </a:pPr>
            <a:r>
              <a:rPr lang="en-US" sz="2800" b="1" u="sng" dirty="0" err="1">
                <a:solidFill>
                  <a:srgbClr val="FF0000"/>
                </a:solidFill>
              </a:rPr>
              <a:t>Centroacinar</a:t>
            </a:r>
            <a:r>
              <a:rPr lang="en-US" sz="2800" b="1" u="sng" dirty="0">
                <a:solidFill>
                  <a:srgbClr val="FF0000"/>
                </a:solidFill>
              </a:rPr>
              <a:t> cells: </a:t>
            </a:r>
          </a:p>
          <a:p>
            <a:r>
              <a:rPr lang="en-US" sz="2800" dirty="0"/>
              <a:t>Flat squamous cells found lining</a:t>
            </a:r>
            <a:r>
              <a:rPr lang="en-US" sz="2800" dirty="0">
                <a:solidFill>
                  <a:srgbClr val="FF0000"/>
                </a:solidFill>
              </a:rPr>
              <a:t> </a:t>
            </a:r>
            <a:r>
              <a:rPr lang="en-US" sz="2800" dirty="0"/>
              <a:t>the </a:t>
            </a:r>
            <a:r>
              <a:rPr lang="en-US" sz="2800" dirty="0">
                <a:solidFill>
                  <a:srgbClr val="FF0000"/>
                </a:solidFill>
              </a:rPr>
              <a:t>lumen of the </a:t>
            </a:r>
            <a:r>
              <a:rPr lang="en-US" sz="2800" dirty="0" err="1">
                <a:solidFill>
                  <a:srgbClr val="FF0000"/>
                </a:solidFill>
              </a:rPr>
              <a:t>acini</a:t>
            </a:r>
            <a:r>
              <a:rPr lang="en-US" sz="2800" dirty="0">
                <a:solidFill>
                  <a:srgbClr val="FF0000"/>
                </a:solidFill>
              </a:rPr>
              <a:t> </a:t>
            </a:r>
          </a:p>
          <a:p>
            <a:pPr marL="0" indent="0">
              <a:buNone/>
            </a:pPr>
            <a:endParaRPr lang="en-US" sz="2800" dirty="0"/>
          </a:p>
          <a:p>
            <a:r>
              <a:rPr lang="en-US" sz="2800" dirty="0"/>
              <a:t>They represent the beginning of the </a:t>
            </a:r>
            <a:r>
              <a:rPr lang="en-US" sz="2800" dirty="0">
                <a:solidFill>
                  <a:srgbClr val="FF0000"/>
                </a:solidFill>
              </a:rPr>
              <a:t>cells o intercalated duct </a:t>
            </a:r>
            <a:r>
              <a:rPr lang="en-US" sz="2800" dirty="0"/>
              <a:t>into</a:t>
            </a:r>
          </a:p>
          <a:p>
            <a:r>
              <a:rPr lang="en-US" sz="2800" dirty="0"/>
              <a:t>They secrete</a:t>
            </a:r>
            <a:r>
              <a:rPr lang="en-US" sz="2800" b="1" dirty="0">
                <a:solidFill>
                  <a:srgbClr val="FF0000"/>
                </a:solidFill>
              </a:rPr>
              <a:t> bicarbonate rich fluid </a:t>
            </a:r>
            <a:r>
              <a:rPr lang="en-US" sz="2800" dirty="0">
                <a:solidFill>
                  <a:srgbClr val="FF0000"/>
                </a:solidFill>
              </a:rPr>
              <a:t>in response to secretin</a:t>
            </a:r>
            <a:endParaRPr lang="ar-JO" sz="2800" b="1" dirty="0">
              <a:solidFill>
                <a:srgbClr val="FF0000"/>
              </a:solidFill>
            </a:endParaRPr>
          </a:p>
        </p:txBody>
      </p:sp>
      <p:pic>
        <p:nvPicPr>
          <p:cNvPr id="63490" name="Picture 2" descr="http://www.vetmed.vt.edu/education/curriculum/vm8054/Labs/Lab20/IMAGES/PANCREASACINI3%20WITH%20LABEL.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3419872" y="3603769"/>
            <a:ext cx="4896544" cy="3137599"/>
          </a:xfrm>
          <a:prstGeom prst="rect">
            <a:avLst/>
          </a:prstGeom>
          <a:noFill/>
          <a:ln>
            <a:solidFill>
              <a:schemeClr val="tx1"/>
            </a:solidFill>
          </a:ln>
        </p:spPr>
      </p:pic>
      <p:sp>
        <p:nvSpPr>
          <p:cNvPr id="4" name="Slide Number Placeholder 3"/>
          <p:cNvSpPr>
            <a:spLocks noGrp="1"/>
          </p:cNvSpPr>
          <p:nvPr>
            <p:ph type="sldNum" sz="quarter" idx="12"/>
          </p:nvPr>
        </p:nvSpPr>
        <p:spPr/>
        <p:txBody>
          <a:bodyPr/>
          <a:lstStyle/>
          <a:p>
            <a:fld id="{8F38FA9A-6493-483A-A8CE-597B6A2EBDD7}" type="slidenum">
              <a:rPr lang="en-US" smtClean="0"/>
              <a:pPr/>
              <a:t>37</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7" name="Picture 4" descr="http://upload.wikimedia.org/wikipedia/en/4/46/Centroacinar_cells.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51520" y="3933056"/>
            <a:ext cx="2952328" cy="2520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89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0034" y="5429264"/>
            <a:ext cx="4071966" cy="923330"/>
          </a:xfrm>
          <a:prstGeom prst="rect">
            <a:avLst/>
          </a:prstGeom>
          <a:noFill/>
        </p:spPr>
        <p:txBody>
          <a:bodyPr wrap="square" rtlCol="1">
            <a:spAutoFit/>
          </a:bodyPr>
          <a:lstStyle/>
          <a:p>
            <a:r>
              <a:rPr lang="en-US" b="1" dirty="0"/>
              <a:t>Section in the pancreas showing the exocrine </a:t>
            </a:r>
            <a:r>
              <a:rPr lang="en-US" b="1" dirty="0" err="1"/>
              <a:t>acini</a:t>
            </a:r>
            <a:r>
              <a:rPr lang="en-US" b="1" dirty="0"/>
              <a:t> &amp; the endocrine islets of Langerhans</a:t>
            </a:r>
            <a:endParaRPr lang="ar-JO" b="1" dirty="0"/>
          </a:p>
        </p:txBody>
      </p:sp>
      <p:pic>
        <p:nvPicPr>
          <p:cNvPr id="4" name="Content Placeholder 5" descr="http://www.lab.anhb.uwa.edu.au/mb140/CorePages/Liver/Images/pan40he.jpg"/>
          <p:cNvPicPr>
            <a:picLocks/>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842794" y="369247"/>
            <a:ext cx="3786214" cy="4732633"/>
          </a:xfrm>
          <a:prstGeom prst="rect">
            <a:avLst/>
          </a:prstGeom>
          <a:noFill/>
          <a:ln>
            <a:solidFill>
              <a:schemeClr val="tx1"/>
            </a:solidFill>
          </a:ln>
        </p:spPr>
      </p:pic>
      <p:sp>
        <p:nvSpPr>
          <p:cNvPr id="6" name="TextBox 5"/>
          <p:cNvSpPr txBox="1"/>
          <p:nvPr/>
        </p:nvSpPr>
        <p:spPr>
          <a:xfrm>
            <a:off x="4929190" y="5500702"/>
            <a:ext cx="4214810" cy="646331"/>
          </a:xfrm>
          <a:prstGeom prst="rect">
            <a:avLst/>
          </a:prstGeom>
          <a:noFill/>
        </p:spPr>
        <p:txBody>
          <a:bodyPr wrap="square" rtlCol="1">
            <a:spAutoFit/>
          </a:bodyPr>
          <a:lstStyle/>
          <a:p>
            <a:r>
              <a:rPr lang="en-US" b="1" dirty="0"/>
              <a:t>Section in pancreas showing </a:t>
            </a:r>
            <a:r>
              <a:rPr lang="en-US" b="1" dirty="0" err="1"/>
              <a:t>centroacinar</a:t>
            </a:r>
            <a:r>
              <a:rPr lang="en-US" b="1" dirty="0"/>
              <a:t> cells</a:t>
            </a:r>
            <a:endParaRPr lang="ar-JO" b="1" dirty="0"/>
          </a:p>
        </p:txBody>
      </p:sp>
      <p:sp>
        <p:nvSpPr>
          <p:cNvPr id="7" name="Slide Number Placeholder 6"/>
          <p:cNvSpPr>
            <a:spLocks noGrp="1"/>
          </p:cNvSpPr>
          <p:nvPr>
            <p:ph type="sldNum" sz="quarter" idx="12"/>
          </p:nvPr>
        </p:nvSpPr>
        <p:spPr/>
        <p:txBody>
          <a:bodyPr/>
          <a:lstStyle/>
          <a:p>
            <a:fld id="{8F38FA9A-6493-483A-A8CE-597B6A2EBDD7}" type="slidenum">
              <a:rPr lang="en-US" smtClean="0"/>
              <a:pPr/>
              <a:t>38</a:t>
            </a:fld>
            <a:endParaRPr lang="en-US"/>
          </a:p>
        </p:txBody>
      </p:sp>
      <p:sp>
        <p:nvSpPr>
          <p:cNvPr id="8" name="Footer Placeholder 7"/>
          <p:cNvSpPr>
            <a:spLocks noGrp="1"/>
          </p:cNvSpPr>
          <p:nvPr>
            <p:ph type="ftr" sz="quarter" idx="11"/>
          </p:nvPr>
        </p:nvSpPr>
        <p:spPr/>
        <p:txBody>
          <a:bodyPr/>
          <a:lstStyle/>
          <a:p>
            <a:r>
              <a:rPr lang="es-ES"/>
              <a:t>Pro. Dr Hala El- mazar </a:t>
            </a:r>
            <a:endParaRPr lang="en-US"/>
          </a:p>
        </p:txBody>
      </p:sp>
      <p:sp>
        <p:nvSpPr>
          <p:cNvPr id="2" name="Right Arrow 1"/>
          <p:cNvSpPr/>
          <p:nvPr/>
        </p:nvSpPr>
        <p:spPr>
          <a:xfrm>
            <a:off x="4067944" y="2348880"/>
            <a:ext cx="1440160"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00034" y="422959"/>
            <a:ext cx="4071966" cy="467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0654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304800"/>
            <a:ext cx="8472518" cy="6338910"/>
          </a:xfrm>
        </p:spPr>
        <p:txBody>
          <a:bodyPr>
            <a:normAutofit/>
          </a:bodyPr>
          <a:lstStyle/>
          <a:p>
            <a:pPr marL="0" indent="0">
              <a:buNone/>
            </a:pPr>
            <a:r>
              <a:rPr lang="en-US" sz="2800" dirty="0"/>
              <a:t>                                     </a:t>
            </a:r>
            <a:r>
              <a:rPr lang="en-US" sz="2800" b="1" u="sng" dirty="0"/>
              <a:t>Duct system</a:t>
            </a:r>
            <a:endParaRPr lang="en-US" sz="2800" b="1" dirty="0"/>
          </a:p>
          <a:p>
            <a:pPr marL="0" indent="0">
              <a:buNone/>
            </a:pPr>
            <a:r>
              <a:rPr lang="en-US" sz="2800" b="1" u="sng" dirty="0">
                <a:solidFill>
                  <a:srgbClr val="FF0000"/>
                </a:solidFill>
              </a:rPr>
              <a:t>Intercalated ducts</a:t>
            </a:r>
            <a:r>
              <a:rPr lang="en-US" sz="2800" u="sng" dirty="0"/>
              <a:t>: </a:t>
            </a:r>
          </a:p>
          <a:p>
            <a:r>
              <a:rPr lang="en-US" sz="2800" dirty="0"/>
              <a:t>Thin ducts arise from within the acini</a:t>
            </a:r>
          </a:p>
          <a:p>
            <a:r>
              <a:rPr lang="en-US" sz="2800" dirty="0"/>
              <a:t>Lined with simple squamous cells.</a:t>
            </a:r>
          </a:p>
          <a:p>
            <a:r>
              <a:rPr lang="en-US" sz="2800" dirty="0"/>
              <a:t>The initial cells called centroacinar cells (secrete HCO3 rich fluid which </a:t>
            </a:r>
            <a:r>
              <a:rPr lang="en-US" sz="2800" dirty="0">
                <a:solidFill>
                  <a:schemeClr val="tx2"/>
                </a:solidFill>
              </a:rPr>
              <a:t>hydrate and alkalinizes </a:t>
            </a:r>
            <a:r>
              <a:rPr lang="en-US" sz="2800" dirty="0"/>
              <a:t>the enzymatic secretion of acinar cells)</a:t>
            </a:r>
          </a:p>
          <a:p>
            <a:pPr marL="0" indent="0">
              <a:buNone/>
            </a:pPr>
            <a:r>
              <a:rPr lang="en-US" sz="2800" b="1" dirty="0">
                <a:solidFill>
                  <a:srgbClr val="FF0000"/>
                </a:solidFill>
              </a:rPr>
              <a:t>No striated ducts in the pancreas</a:t>
            </a:r>
          </a:p>
          <a:p>
            <a:pPr marL="0" indent="0">
              <a:buNone/>
            </a:pPr>
            <a:endParaRPr lang="en-US" sz="2800" b="1" dirty="0">
              <a:solidFill>
                <a:srgbClr val="FF0000"/>
              </a:solidFill>
            </a:endParaRPr>
          </a:p>
          <a:p>
            <a:pPr marL="0" indent="0">
              <a:buNone/>
            </a:pPr>
            <a:r>
              <a:rPr lang="en-US" sz="2800" b="1" dirty="0">
                <a:solidFill>
                  <a:srgbClr val="FF0000"/>
                </a:solidFill>
              </a:rPr>
              <a:t>There are interlobular &amp; </a:t>
            </a:r>
            <a:r>
              <a:rPr lang="en-US" sz="2800" b="1" dirty="0" err="1">
                <a:solidFill>
                  <a:srgbClr val="FF0000"/>
                </a:solidFill>
              </a:rPr>
              <a:t>interlobar</a:t>
            </a:r>
            <a:endParaRPr lang="en-US" sz="2800" b="1" dirty="0">
              <a:solidFill>
                <a:srgbClr val="FF0000"/>
              </a:solidFill>
            </a:endParaRPr>
          </a:p>
          <a:p>
            <a:pPr marL="0" indent="0">
              <a:buNone/>
            </a:pPr>
            <a:r>
              <a:rPr lang="en-US" sz="2800" b="1" dirty="0">
                <a:solidFill>
                  <a:srgbClr val="FF0000"/>
                </a:solidFill>
              </a:rPr>
              <a:t>ducts</a:t>
            </a:r>
          </a:p>
          <a:p>
            <a:pPr marL="0" indent="0">
              <a:buNone/>
            </a:pPr>
            <a:endParaRPr lang="en-US" sz="2800" b="1" dirty="0">
              <a:solidFill>
                <a:srgbClr val="FF0000"/>
              </a:solidFill>
            </a:endParaRPr>
          </a:p>
        </p:txBody>
      </p:sp>
      <p:sp>
        <p:nvSpPr>
          <p:cNvPr id="4" name="Slide Number Placeholder 3"/>
          <p:cNvSpPr>
            <a:spLocks noGrp="1"/>
          </p:cNvSpPr>
          <p:nvPr>
            <p:ph type="sldNum" sz="quarter" idx="12"/>
          </p:nvPr>
        </p:nvSpPr>
        <p:spPr/>
        <p:txBody>
          <a:bodyPr/>
          <a:lstStyle/>
          <a:p>
            <a:fld id="{8F38FA9A-6493-483A-A8CE-597B6A2EBDD7}" type="slidenum">
              <a:rPr lang="en-US" smtClean="0"/>
              <a:pPr/>
              <a:t>39</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5124" name="Picture 4" descr="http://upload.wikimedia.org/wikipedia/en/4/46/Centroacinar_cel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3429000"/>
            <a:ext cx="3384376" cy="23762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99992" y="4365104"/>
            <a:ext cx="1872208" cy="369332"/>
          </a:xfrm>
          <a:prstGeom prst="rect">
            <a:avLst/>
          </a:prstGeom>
          <a:solidFill>
            <a:schemeClr val="bg1"/>
          </a:solidFill>
        </p:spPr>
        <p:txBody>
          <a:bodyPr wrap="square" rtlCol="0">
            <a:spAutoFit/>
          </a:bodyPr>
          <a:lstStyle/>
          <a:p>
            <a:r>
              <a:rPr lang="en-US" dirty="0"/>
              <a:t>Intercalated duct</a:t>
            </a:r>
          </a:p>
        </p:txBody>
      </p:sp>
      <p:cxnSp>
        <p:nvCxnSpPr>
          <p:cNvPr id="8" name="Straight Arrow Connector 7"/>
          <p:cNvCxnSpPr/>
          <p:nvPr/>
        </p:nvCxnSpPr>
        <p:spPr>
          <a:xfrm flipH="1">
            <a:off x="5940152" y="3942348"/>
            <a:ext cx="504056" cy="42275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67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42918"/>
          </a:xfrm>
        </p:spPr>
        <p:txBody>
          <a:bodyPr>
            <a:normAutofit/>
          </a:bodyPr>
          <a:lstStyle/>
          <a:p>
            <a:r>
              <a:rPr lang="en-US" sz="3200" b="1" u="sng" dirty="0"/>
              <a:t>Blood supply of liver</a:t>
            </a:r>
          </a:p>
        </p:txBody>
      </p:sp>
      <p:sp>
        <p:nvSpPr>
          <p:cNvPr id="3" name="Content Placeholder 2"/>
          <p:cNvSpPr>
            <a:spLocks noGrp="1"/>
          </p:cNvSpPr>
          <p:nvPr>
            <p:ph idx="1"/>
          </p:nvPr>
        </p:nvSpPr>
        <p:spPr>
          <a:xfrm>
            <a:off x="304800" y="762000"/>
            <a:ext cx="8610600" cy="5791200"/>
          </a:xfrm>
        </p:spPr>
        <p:txBody>
          <a:bodyPr>
            <a:normAutofit/>
          </a:bodyPr>
          <a:lstStyle/>
          <a:p>
            <a:pPr marL="0" indent="0">
              <a:buNone/>
            </a:pPr>
            <a:r>
              <a:rPr lang="en-US" sz="2800" b="1" u="sng" dirty="0">
                <a:solidFill>
                  <a:srgbClr val="FF0000"/>
                </a:solidFill>
              </a:rPr>
              <a:t>Portal vein: 70 - 80%</a:t>
            </a:r>
          </a:p>
          <a:p>
            <a:r>
              <a:rPr lang="en-US" sz="2800" dirty="0"/>
              <a:t>Main drainage of blood from GIT, spleen, pancreas</a:t>
            </a:r>
          </a:p>
          <a:p>
            <a:r>
              <a:rPr lang="en-US" sz="2800" dirty="0"/>
              <a:t>Brings </a:t>
            </a:r>
            <a:r>
              <a:rPr lang="en-US" sz="2800" b="1" u="sng" dirty="0">
                <a:solidFill>
                  <a:srgbClr val="FF0000"/>
                </a:solidFill>
              </a:rPr>
              <a:t>nutrient rich</a:t>
            </a:r>
            <a:r>
              <a:rPr lang="en-US" sz="2800" dirty="0"/>
              <a:t>, </a:t>
            </a:r>
            <a:r>
              <a:rPr lang="en-US" sz="2800" b="1" u="sng" dirty="0">
                <a:solidFill>
                  <a:srgbClr val="FF0000"/>
                </a:solidFill>
              </a:rPr>
              <a:t>toxin loaded</a:t>
            </a:r>
            <a:r>
              <a:rPr lang="en-US" sz="2800" dirty="0"/>
              <a:t>, </a:t>
            </a:r>
            <a:r>
              <a:rPr lang="en-US" sz="2800" b="1" u="sng" dirty="0">
                <a:solidFill>
                  <a:srgbClr val="FF0000"/>
                </a:solidFill>
              </a:rPr>
              <a:t>oxygen poor </a:t>
            </a:r>
            <a:r>
              <a:rPr lang="en-US" sz="2800" dirty="0"/>
              <a:t>blood</a:t>
            </a:r>
          </a:p>
          <a:p>
            <a:pPr marL="0" indent="0">
              <a:buNone/>
            </a:pPr>
            <a:endParaRPr lang="en-US" sz="2800" b="1" dirty="0"/>
          </a:p>
          <a:p>
            <a:pPr marL="0" indent="0">
              <a:buNone/>
            </a:pPr>
            <a:r>
              <a:rPr lang="en-US" sz="2800" b="1" u="sng" dirty="0">
                <a:solidFill>
                  <a:srgbClr val="FF0000"/>
                </a:solidFill>
              </a:rPr>
              <a:t>Hepatic artery: 30 – 20%</a:t>
            </a:r>
          </a:p>
          <a:p>
            <a:pPr marL="0" indent="0">
              <a:buNone/>
            </a:pPr>
            <a:r>
              <a:rPr lang="en-US" sz="2800" dirty="0"/>
              <a:t>    Aorta→ hepatic artery </a:t>
            </a:r>
          </a:p>
          <a:p>
            <a:r>
              <a:rPr lang="en-US" sz="2800" dirty="0"/>
              <a:t>Brings </a:t>
            </a:r>
            <a:r>
              <a:rPr lang="en-US" sz="2800" b="1" u="sng" dirty="0">
                <a:solidFill>
                  <a:srgbClr val="FF0000"/>
                </a:solidFill>
              </a:rPr>
              <a:t>oxygen rich </a:t>
            </a:r>
            <a:r>
              <a:rPr lang="en-US" sz="2800" dirty="0"/>
              <a:t>blood to liver</a:t>
            </a:r>
          </a:p>
        </p:txBody>
      </p:sp>
      <p:sp>
        <p:nvSpPr>
          <p:cNvPr id="5" name="Slide Number Placeholder 4"/>
          <p:cNvSpPr>
            <a:spLocks noGrp="1"/>
          </p:cNvSpPr>
          <p:nvPr>
            <p:ph type="sldNum" sz="quarter" idx="12"/>
          </p:nvPr>
        </p:nvSpPr>
        <p:spPr/>
        <p:txBody>
          <a:bodyPr/>
          <a:lstStyle/>
          <a:p>
            <a:fld id="{8F38FA9A-6493-483A-A8CE-597B6A2EBDD7}" type="slidenum">
              <a:rPr lang="en-US" smtClean="0"/>
              <a:pPr/>
              <a:t>4</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pic>
        <p:nvPicPr>
          <p:cNvPr id="4" name="Picture 2" descr="http://www.blobs.org/science/anatomy/liverbloodsupply.gif"/>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Effect>
                      <a14:brightnessContrast bright="-20000" contrast="40000"/>
                    </a14:imgEffect>
                  </a14:imgLayer>
                </a14:imgProps>
              </a:ext>
            </a:extLst>
          </a:blip>
          <a:srcRect/>
          <a:stretch>
            <a:fillRect/>
          </a:stretch>
        </p:blipFill>
        <p:spPr bwMode="auto">
          <a:xfrm>
            <a:off x="467544" y="4500570"/>
            <a:ext cx="4248472" cy="2000264"/>
          </a:xfrm>
          <a:prstGeom prst="rect">
            <a:avLst/>
          </a:prstGeom>
          <a:noFill/>
          <a:ln>
            <a:solidFill>
              <a:schemeClr val="tx1"/>
            </a:solidFill>
          </a:ln>
        </p:spPr>
      </p:pic>
      <p:pic>
        <p:nvPicPr>
          <p:cNvPr id="1028" name="Picture 4" descr="What does 'splenic vein is patent' mean in a full abdomen ultrasound? -  Quora">
            <a:extLst>
              <a:ext uri="{FF2B5EF4-FFF2-40B4-BE49-F238E27FC236}">
                <a16:creationId xmlns:a16="http://schemas.microsoft.com/office/drawing/2014/main" id="{C5E48631-9CAC-4F8C-879C-5498DC3DFD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436096" y="2524075"/>
            <a:ext cx="3467100" cy="40291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65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9067800" cy="6858000"/>
          </a:xfrm>
        </p:spPr>
        <p:txBody>
          <a:bodyPr>
            <a:normAutofit/>
          </a:bodyPr>
          <a:lstStyle/>
          <a:p>
            <a:pPr marL="0" indent="0">
              <a:buNone/>
            </a:pPr>
            <a:endParaRPr lang="en-US" sz="2800" b="1" dirty="0"/>
          </a:p>
          <a:p>
            <a:pPr marL="0" indent="0">
              <a:buNone/>
            </a:pPr>
            <a:r>
              <a:rPr lang="en-US" sz="2800" b="1" dirty="0">
                <a:solidFill>
                  <a:srgbClr val="FF0000"/>
                </a:solidFill>
              </a:rPr>
              <a:t>Main duct</a:t>
            </a:r>
            <a:r>
              <a:rPr lang="en-US" sz="2800" dirty="0"/>
              <a:t>: lined with </a:t>
            </a:r>
            <a:r>
              <a:rPr lang="en-US" sz="2800" dirty="0">
                <a:solidFill>
                  <a:schemeClr val="accent1"/>
                </a:solidFill>
              </a:rPr>
              <a:t>columnar epithelium</a:t>
            </a:r>
            <a:r>
              <a:rPr lang="en-US" sz="2800" dirty="0"/>
              <a:t>+ </a:t>
            </a:r>
            <a:r>
              <a:rPr lang="en-US" sz="2800" dirty="0">
                <a:solidFill>
                  <a:schemeClr val="accent1"/>
                </a:solidFill>
              </a:rPr>
              <a:t>goblet cells </a:t>
            </a:r>
            <a:r>
              <a:rPr lang="en-US" sz="2800" dirty="0"/>
              <a:t>+ </a:t>
            </a:r>
            <a:r>
              <a:rPr lang="en-US" sz="2800" dirty="0">
                <a:solidFill>
                  <a:schemeClr val="accent1"/>
                </a:solidFill>
              </a:rPr>
              <a:t>enteroendocrine cells</a:t>
            </a:r>
          </a:p>
          <a:p>
            <a:pPr marL="0" indent="0">
              <a:buNone/>
            </a:pPr>
            <a:endParaRPr lang="en-US" sz="2800" b="1" u="sng" dirty="0"/>
          </a:p>
          <a:p>
            <a:pPr marL="0" indent="0">
              <a:buNone/>
            </a:pPr>
            <a:endParaRPr lang="en-US" sz="2800" b="1" u="sng" dirty="0"/>
          </a:p>
          <a:p>
            <a:pPr marL="0" indent="0">
              <a:buNone/>
            </a:pPr>
            <a:endParaRPr lang="en-US" sz="2800" b="1" u="sng" dirty="0"/>
          </a:p>
          <a:p>
            <a:pPr marL="0" indent="0">
              <a:buNone/>
            </a:pPr>
            <a:endParaRPr lang="en-US" sz="2800" b="1" u="sng" dirty="0"/>
          </a:p>
          <a:p>
            <a:pPr marL="0" indent="0">
              <a:buNone/>
            </a:pPr>
            <a:endParaRPr lang="en-US" sz="2800" b="1" u="sng" dirty="0"/>
          </a:p>
          <a:p>
            <a:pPr marL="0" indent="0">
              <a:buNone/>
            </a:pPr>
            <a:endParaRPr lang="en-US" sz="2800" b="1" u="sng" dirty="0"/>
          </a:p>
          <a:p>
            <a:pPr marL="0" indent="0">
              <a:buNone/>
            </a:pPr>
            <a:endParaRPr lang="en-US" sz="2800" b="1" u="sng" dirty="0"/>
          </a:p>
          <a:p>
            <a:pPr marL="0" indent="0">
              <a:buNone/>
            </a:pPr>
            <a:r>
              <a:rPr lang="en-US" sz="2800" b="1" u="sng" dirty="0"/>
              <a:t>Function of exocrine pancreas:</a:t>
            </a:r>
          </a:p>
          <a:p>
            <a:pPr marL="0" indent="0">
              <a:buNone/>
            </a:pPr>
            <a:r>
              <a:rPr lang="en-US" sz="2800" dirty="0"/>
              <a:t>1- It secretes pancreatic juice rich in </a:t>
            </a:r>
            <a:r>
              <a:rPr lang="en-US" sz="2800" b="1" dirty="0"/>
              <a:t>bicarbonate &amp; digestive enzymes </a:t>
            </a:r>
            <a:r>
              <a:rPr lang="en-US" sz="2800" dirty="0"/>
              <a:t>(protease, amylase, lipase, nucleases,…)</a:t>
            </a:r>
          </a:p>
          <a:p>
            <a:pPr marL="0" indent="0">
              <a:buNone/>
            </a:pPr>
            <a:endParaRPr lang="en-US" sz="2800" dirty="0"/>
          </a:p>
          <a:p>
            <a:pPr marL="0" indent="0">
              <a:buNone/>
            </a:pPr>
            <a:endParaRPr lang="en-US" sz="2800" dirty="0"/>
          </a:p>
          <a:p>
            <a:pPr marL="0" indent="0">
              <a:buNone/>
            </a:pPr>
            <a:endParaRPr lang="en-US" sz="2800" dirty="0"/>
          </a:p>
        </p:txBody>
      </p:sp>
      <p:pic>
        <p:nvPicPr>
          <p:cNvPr id="4" name="Picture 4" descr="http://c431376.r76.cf2.rackcdn.com/10175/fphys-02-00036-r1/image_m/fphys-02-00036-g00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a:stretch>
            <a:fillRect/>
          </a:stretch>
        </p:blipFill>
        <p:spPr bwMode="auto">
          <a:xfrm>
            <a:off x="4644008" y="1628800"/>
            <a:ext cx="4248472" cy="3456384"/>
          </a:xfrm>
          <a:prstGeom prst="rect">
            <a:avLst/>
          </a:prstGeom>
          <a:noFill/>
          <a:ln>
            <a:solidFill>
              <a:schemeClr val="tx1"/>
            </a:solidFill>
          </a:ln>
        </p:spPr>
      </p:pic>
      <p:sp>
        <p:nvSpPr>
          <p:cNvPr id="5" name="Slide Number Placeholder 4"/>
          <p:cNvSpPr>
            <a:spLocks noGrp="1"/>
          </p:cNvSpPr>
          <p:nvPr>
            <p:ph type="sldNum" sz="quarter" idx="12"/>
          </p:nvPr>
        </p:nvSpPr>
        <p:spPr/>
        <p:txBody>
          <a:bodyPr/>
          <a:lstStyle/>
          <a:p>
            <a:fld id="{8F38FA9A-6493-483A-A8CE-597B6A2EBDD7}" type="slidenum">
              <a:rPr lang="en-US" smtClean="0"/>
              <a:pPr/>
              <a:t>40</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pic>
        <p:nvPicPr>
          <p:cNvPr id="6148" name="Picture 4" descr="http://apbrwww5.apsu.edu/thompsonj/Anatomy%20&amp;%20Physiology/2020/2020%20Exam%20Reviews/Exam%203/Pancreas%20diagram.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95536" y="1628800"/>
            <a:ext cx="3744158" cy="30963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ight Brace 1"/>
          <p:cNvSpPr/>
          <p:nvPr/>
        </p:nvSpPr>
        <p:spPr>
          <a:xfrm>
            <a:off x="5220072" y="4365104"/>
            <a:ext cx="144016" cy="72008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7118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 calcmode="lin" valueType="num">
                                      <p:cBhvr additive="base">
                                        <p:cTn id="1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 calcmode="lin" valueType="num">
                                      <p:cBhvr additive="base">
                                        <p:cTn id="1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
            <a:ext cx="9067800" cy="6705600"/>
          </a:xfrm>
        </p:spPr>
        <p:txBody>
          <a:bodyPr>
            <a:normAutofit/>
          </a:bodyPr>
          <a:lstStyle/>
          <a:p>
            <a:pPr marL="0" indent="0">
              <a:buNone/>
            </a:pPr>
            <a:r>
              <a:rPr lang="en-US" sz="2800" b="1" dirty="0">
                <a:solidFill>
                  <a:srgbClr val="FF0000"/>
                </a:solidFill>
              </a:rPr>
              <a:t>B- </a:t>
            </a:r>
            <a:r>
              <a:rPr lang="en-US" sz="2800" b="1" u="sng" dirty="0">
                <a:solidFill>
                  <a:srgbClr val="FF0000"/>
                </a:solidFill>
              </a:rPr>
              <a:t>Endocrine part:</a:t>
            </a:r>
            <a:r>
              <a:rPr lang="en-US" sz="2800" dirty="0">
                <a:solidFill>
                  <a:srgbClr val="FF0000"/>
                </a:solidFill>
              </a:rPr>
              <a:t>     </a:t>
            </a:r>
          </a:p>
          <a:p>
            <a:pPr marL="0" indent="0">
              <a:buNone/>
            </a:pPr>
            <a:r>
              <a:rPr lang="en-US" sz="2800" b="1" dirty="0">
                <a:solidFill>
                  <a:srgbClr val="FF0000"/>
                </a:solidFill>
              </a:rPr>
              <a:t>                                  </a:t>
            </a:r>
            <a:r>
              <a:rPr lang="en-US" sz="2800" b="1" u="sng" dirty="0"/>
              <a:t>Islets of Langerhans</a:t>
            </a:r>
          </a:p>
          <a:p>
            <a:r>
              <a:rPr lang="en-US" sz="2400" dirty="0"/>
              <a:t>Masses of pale staining cells scattered between the pancreatic </a:t>
            </a:r>
            <a:r>
              <a:rPr lang="en-US" sz="2400" dirty="0" err="1"/>
              <a:t>acini</a:t>
            </a:r>
            <a:endParaRPr lang="en-US" sz="2400" dirty="0"/>
          </a:p>
          <a:p>
            <a:endParaRPr lang="en-US" sz="2400" dirty="0"/>
          </a:p>
          <a:p>
            <a:r>
              <a:rPr lang="en-US" sz="2400" dirty="0"/>
              <a:t>They are more in the </a:t>
            </a:r>
            <a:r>
              <a:rPr lang="en-US" sz="2400" dirty="0">
                <a:solidFill>
                  <a:srgbClr val="FF0000"/>
                </a:solidFill>
              </a:rPr>
              <a:t>tail</a:t>
            </a:r>
            <a:r>
              <a:rPr lang="en-US" sz="2400" dirty="0"/>
              <a:t> than head of pancreas</a:t>
            </a:r>
          </a:p>
          <a:p>
            <a:endParaRPr lang="en-US" sz="2400" dirty="0"/>
          </a:p>
          <a:p>
            <a:r>
              <a:rPr lang="en-US" sz="2400" dirty="0"/>
              <a:t>The cells are separated by fenestrated </a:t>
            </a:r>
          </a:p>
          <a:p>
            <a:pPr>
              <a:buNone/>
            </a:pPr>
            <a:r>
              <a:rPr lang="en-US" sz="2400" dirty="0"/>
              <a:t>      capillaries (highly vascularized)</a:t>
            </a:r>
          </a:p>
          <a:p>
            <a:endParaRPr lang="en-US" sz="2400" dirty="0"/>
          </a:p>
          <a:p>
            <a:r>
              <a:rPr lang="en-US" sz="2400" dirty="0"/>
              <a:t>Nerve supply autonomic nerve fibers</a:t>
            </a:r>
          </a:p>
          <a:p>
            <a:endParaRPr lang="en-US" sz="2400" dirty="0"/>
          </a:p>
          <a:p>
            <a:r>
              <a:rPr lang="en-US" sz="2400" dirty="0"/>
              <a:t>Cells of islets of Langerhans are</a:t>
            </a:r>
          </a:p>
          <a:p>
            <a:pPr marL="0" indent="0">
              <a:buNone/>
            </a:pPr>
            <a:r>
              <a:rPr lang="en-US" sz="2400" dirty="0"/>
              <a:t>    Alpha, Beta, Delta, Ganglion, </a:t>
            </a:r>
            <a:r>
              <a:rPr lang="en-US" sz="2400" dirty="0" err="1"/>
              <a:t>PPcells</a:t>
            </a:r>
            <a:endParaRPr lang="en-US" sz="2400" dirty="0"/>
          </a:p>
          <a:p>
            <a:pPr marL="0" indent="0">
              <a:buNone/>
            </a:pPr>
            <a:endParaRPr lang="en-US" dirty="0"/>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8F38FA9A-6493-483A-A8CE-597B6A2EBDD7}" type="slidenum">
              <a:rPr lang="en-US" smtClean="0"/>
              <a:pPr/>
              <a:t>41</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pic>
        <p:nvPicPr>
          <p:cNvPr id="1229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5579755" y="2532112"/>
            <a:ext cx="3371360" cy="3705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2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 calcmode="lin" valueType="num">
                                      <p:cBhvr additive="base">
                                        <p:cTn id="3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 calcmode="lin" valueType="num">
                                      <p:cBhvr additive="base">
                                        <p:cTn id="42"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 calcmode="lin" valueType="num">
                                      <p:cBhvr additive="base">
                                        <p:cTn id="4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534400" cy="6338910"/>
          </a:xfrm>
        </p:spPr>
        <p:txBody>
          <a:bodyPr>
            <a:normAutofit/>
          </a:bodyPr>
          <a:lstStyle/>
          <a:p>
            <a:pPr marL="0" indent="0">
              <a:buNone/>
            </a:pPr>
            <a:r>
              <a:rPr lang="en-US" sz="2800" b="1" u="sng" dirty="0">
                <a:solidFill>
                  <a:srgbClr val="FF0000"/>
                </a:solidFill>
              </a:rPr>
              <a:t>Beta (B) cells (70%): </a:t>
            </a:r>
          </a:p>
          <a:p>
            <a:r>
              <a:rPr lang="en-US" sz="2800" dirty="0"/>
              <a:t>Produce </a:t>
            </a:r>
            <a:r>
              <a:rPr lang="en-US" sz="2800" b="1" dirty="0">
                <a:solidFill>
                  <a:srgbClr val="FF0000"/>
                </a:solidFill>
              </a:rPr>
              <a:t>insulin</a:t>
            </a:r>
            <a:r>
              <a:rPr lang="en-US" sz="2800" dirty="0"/>
              <a:t> which </a:t>
            </a:r>
            <a:r>
              <a:rPr lang="en-US" sz="2800" b="1" dirty="0">
                <a:solidFill>
                  <a:srgbClr val="FF0000"/>
                </a:solidFill>
              </a:rPr>
              <a:t>lower</a:t>
            </a:r>
            <a:r>
              <a:rPr lang="en-US" sz="2800" dirty="0"/>
              <a:t> blood sugar</a:t>
            </a:r>
          </a:p>
          <a:p>
            <a:r>
              <a:rPr lang="en-US" sz="2800" dirty="0"/>
              <a:t>Cells are </a:t>
            </a:r>
            <a:r>
              <a:rPr lang="en-US" sz="2800" dirty="0">
                <a:solidFill>
                  <a:srgbClr val="FF0000"/>
                </a:solidFill>
              </a:rPr>
              <a:t>small</a:t>
            </a:r>
            <a:r>
              <a:rPr lang="en-US" sz="2800" dirty="0"/>
              <a:t> in size, </a:t>
            </a:r>
            <a:r>
              <a:rPr lang="en-US" sz="2800" dirty="0">
                <a:solidFill>
                  <a:srgbClr val="FF0000"/>
                </a:solidFill>
              </a:rPr>
              <a:t>most numerous </a:t>
            </a:r>
            <a:r>
              <a:rPr lang="en-US" sz="2800" dirty="0"/>
              <a:t>cell type, </a:t>
            </a:r>
            <a:r>
              <a:rPr lang="en-US" sz="2800" dirty="0">
                <a:solidFill>
                  <a:srgbClr val="FF0000"/>
                </a:solidFill>
              </a:rPr>
              <a:t>central</a:t>
            </a:r>
            <a:r>
              <a:rPr lang="en-US" sz="2800" dirty="0"/>
              <a:t> in location in the  islets</a:t>
            </a:r>
          </a:p>
          <a:p>
            <a:r>
              <a:rPr lang="en-US" sz="2800" dirty="0"/>
              <a:t>Stain</a:t>
            </a:r>
            <a:r>
              <a:rPr lang="en-US" sz="2800" b="1" dirty="0"/>
              <a:t> blue</a:t>
            </a:r>
            <a:endParaRPr lang="en-US" sz="2800" dirty="0"/>
          </a:p>
          <a:p>
            <a:r>
              <a:rPr lang="en-US" sz="2800" dirty="0"/>
              <a:t>EM: appear in two functional stages active &amp; resting</a:t>
            </a:r>
          </a:p>
          <a:p>
            <a:r>
              <a:rPr lang="en-US" sz="2800" dirty="0"/>
              <a:t>When active synthesize insulin. When resting packed with granules storing insulin</a:t>
            </a:r>
          </a:p>
          <a:p>
            <a:pPr>
              <a:buNone/>
            </a:pPr>
            <a:endParaRPr lang="en-US" sz="1200" dirty="0"/>
          </a:p>
          <a:p>
            <a:r>
              <a:rPr lang="en-US" sz="2800" dirty="0"/>
              <a:t>Cells divide at very slow rate</a:t>
            </a:r>
          </a:p>
        </p:txBody>
      </p:sp>
      <p:sp>
        <p:nvSpPr>
          <p:cNvPr id="5" name="TextBox 4"/>
          <p:cNvSpPr txBox="1"/>
          <p:nvPr/>
        </p:nvSpPr>
        <p:spPr>
          <a:xfrm>
            <a:off x="4000496" y="5988626"/>
            <a:ext cx="1088118" cy="369332"/>
          </a:xfrm>
          <a:prstGeom prst="rect">
            <a:avLst/>
          </a:prstGeom>
          <a:noFill/>
        </p:spPr>
        <p:txBody>
          <a:bodyPr wrap="none" rtlCol="1">
            <a:spAutoFit/>
          </a:bodyPr>
          <a:lstStyle/>
          <a:p>
            <a:r>
              <a:rPr lang="en-US" b="1" dirty="0"/>
              <a:t>Beta cells</a:t>
            </a:r>
            <a:endParaRPr lang="ar-JO" b="1" dirty="0"/>
          </a:p>
        </p:txBody>
      </p:sp>
      <p:sp>
        <p:nvSpPr>
          <p:cNvPr id="7" name="Slide Number Placeholder 6"/>
          <p:cNvSpPr>
            <a:spLocks noGrp="1"/>
          </p:cNvSpPr>
          <p:nvPr>
            <p:ph type="sldNum" sz="quarter" idx="12"/>
          </p:nvPr>
        </p:nvSpPr>
        <p:spPr/>
        <p:txBody>
          <a:bodyPr/>
          <a:lstStyle/>
          <a:p>
            <a:fld id="{8F38FA9A-6493-483A-A8CE-597B6A2EBDD7}" type="slidenum">
              <a:rPr lang="en-US" smtClean="0"/>
              <a:pPr/>
              <a:t>42</a:t>
            </a:fld>
            <a:endParaRPr lang="en-US"/>
          </a:p>
        </p:txBody>
      </p:sp>
      <p:sp>
        <p:nvSpPr>
          <p:cNvPr id="8" name="Footer Placeholder 7"/>
          <p:cNvSpPr>
            <a:spLocks noGrp="1"/>
          </p:cNvSpPr>
          <p:nvPr>
            <p:ph type="ftr" sz="quarter" idx="11"/>
          </p:nvPr>
        </p:nvSpPr>
        <p:spPr>
          <a:xfrm>
            <a:off x="3124200" y="6448251"/>
            <a:ext cx="2895600" cy="365125"/>
          </a:xfrm>
        </p:spPr>
        <p:txBody>
          <a:bodyPr/>
          <a:lstStyle/>
          <a:p>
            <a:r>
              <a:rPr lang="es-ES"/>
              <a:t>Pro. Dr Hala El- mazar </a:t>
            </a:r>
            <a:endParaRPr lang="en-US" dirty="0"/>
          </a:p>
        </p:txBody>
      </p:sp>
      <p:grpSp>
        <p:nvGrpSpPr>
          <p:cNvPr id="2" name="Group 1"/>
          <p:cNvGrpSpPr/>
          <p:nvPr/>
        </p:nvGrpSpPr>
        <p:grpSpPr>
          <a:xfrm>
            <a:off x="5046897" y="4221088"/>
            <a:ext cx="3917591" cy="2232248"/>
            <a:chOff x="5046897" y="4221088"/>
            <a:chExt cx="3917591" cy="2232248"/>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49674" t="3435" b="52218"/>
            <a:stretch/>
          </p:blipFill>
          <p:spPr bwMode="auto">
            <a:xfrm>
              <a:off x="5703848" y="4221088"/>
              <a:ext cx="3260640" cy="22322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ight Arrow 8"/>
            <p:cNvSpPr/>
            <p:nvPr/>
          </p:nvSpPr>
          <p:spPr>
            <a:xfrm rot="19838444">
              <a:off x="5046897" y="5619372"/>
              <a:ext cx="1993139" cy="14776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dirty="0">
                <a:solidFill>
                  <a:schemeClr val="tx1"/>
                </a:solidFill>
              </a:endParaRPr>
            </a:p>
          </p:txBody>
        </p:sp>
      </p:grpSp>
    </p:spTree>
    <p:extLst>
      <p:ext uri="{BB962C8B-B14F-4D97-AF65-F5344CB8AC3E}">
        <p14:creationId xmlns:p14="http://schemas.microsoft.com/office/powerpoint/2010/main" val="102189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534400" cy="6248400"/>
          </a:xfrm>
        </p:spPr>
        <p:txBody>
          <a:bodyPr>
            <a:normAutofit/>
          </a:bodyPr>
          <a:lstStyle/>
          <a:p>
            <a:pPr marL="0" indent="0">
              <a:buNone/>
            </a:pPr>
            <a:r>
              <a:rPr lang="en-US" sz="2800" b="1" u="sng" dirty="0"/>
              <a:t>Alpha (A) cells (15%):</a:t>
            </a:r>
            <a:endParaRPr lang="en-US" sz="2800" dirty="0"/>
          </a:p>
          <a:p>
            <a:r>
              <a:rPr lang="en-US" sz="2800" dirty="0"/>
              <a:t>Produce</a:t>
            </a:r>
            <a:r>
              <a:rPr lang="en-US" sz="2800" dirty="0">
                <a:solidFill>
                  <a:srgbClr val="FF0000"/>
                </a:solidFill>
              </a:rPr>
              <a:t> </a:t>
            </a:r>
            <a:r>
              <a:rPr lang="en-US" sz="2800" b="1" dirty="0">
                <a:solidFill>
                  <a:srgbClr val="FF0000"/>
                </a:solidFill>
              </a:rPr>
              <a:t>glucagon</a:t>
            </a:r>
            <a:r>
              <a:rPr lang="en-US" sz="2800" dirty="0">
                <a:solidFill>
                  <a:srgbClr val="FF0000"/>
                </a:solidFill>
              </a:rPr>
              <a:t> </a:t>
            </a:r>
            <a:r>
              <a:rPr lang="en-US" sz="2800" dirty="0"/>
              <a:t>which </a:t>
            </a:r>
            <a:r>
              <a:rPr lang="en-US" sz="2800" b="1" dirty="0">
                <a:solidFill>
                  <a:srgbClr val="FF0000"/>
                </a:solidFill>
              </a:rPr>
              <a:t>increase</a:t>
            </a:r>
            <a:r>
              <a:rPr lang="en-US" sz="2800" dirty="0"/>
              <a:t> blood sugar</a:t>
            </a:r>
          </a:p>
          <a:p>
            <a:r>
              <a:rPr lang="en-US" sz="2800" dirty="0"/>
              <a:t>Cells </a:t>
            </a:r>
            <a:r>
              <a:rPr lang="en-US" sz="2800" dirty="0">
                <a:solidFill>
                  <a:srgbClr val="FF0000"/>
                </a:solidFill>
              </a:rPr>
              <a:t>larger in </a:t>
            </a:r>
            <a:r>
              <a:rPr lang="en-US" sz="2800" dirty="0"/>
              <a:t>size, </a:t>
            </a:r>
            <a:r>
              <a:rPr lang="en-US" sz="2800" dirty="0">
                <a:solidFill>
                  <a:srgbClr val="FF0000"/>
                </a:solidFill>
              </a:rPr>
              <a:t>fewer </a:t>
            </a:r>
            <a:r>
              <a:rPr lang="en-US" sz="2800" dirty="0"/>
              <a:t>in number, </a:t>
            </a:r>
            <a:r>
              <a:rPr lang="en-US" sz="2800" dirty="0">
                <a:solidFill>
                  <a:srgbClr val="FF0000"/>
                </a:solidFill>
              </a:rPr>
              <a:t>peripheral</a:t>
            </a:r>
            <a:r>
              <a:rPr lang="en-US" sz="2800" dirty="0"/>
              <a:t> location in Islets</a:t>
            </a:r>
          </a:p>
          <a:p>
            <a:r>
              <a:rPr lang="en-US" sz="2800" dirty="0"/>
              <a:t>Stain </a:t>
            </a:r>
            <a:r>
              <a:rPr lang="en-US" sz="2800" b="1" dirty="0"/>
              <a:t>pink</a:t>
            </a:r>
            <a:endParaRPr lang="en-US" sz="2800" dirty="0"/>
          </a:p>
          <a:p>
            <a:pPr marL="0" indent="0">
              <a:buNone/>
            </a:pPr>
            <a:r>
              <a:rPr lang="en-US" dirty="0"/>
              <a:t>  </a:t>
            </a:r>
          </a:p>
        </p:txBody>
      </p:sp>
      <p:sp>
        <p:nvSpPr>
          <p:cNvPr id="5" name="TextBox 4"/>
          <p:cNvSpPr txBox="1"/>
          <p:nvPr/>
        </p:nvSpPr>
        <p:spPr>
          <a:xfrm>
            <a:off x="1219875" y="3717032"/>
            <a:ext cx="1208985" cy="369332"/>
          </a:xfrm>
          <a:prstGeom prst="rect">
            <a:avLst/>
          </a:prstGeom>
          <a:noFill/>
        </p:spPr>
        <p:txBody>
          <a:bodyPr wrap="none" rtlCol="1">
            <a:spAutoFit/>
          </a:bodyPr>
          <a:lstStyle/>
          <a:p>
            <a:r>
              <a:rPr lang="en-US" b="1" dirty="0"/>
              <a:t>Alpha cells</a:t>
            </a:r>
            <a:endParaRPr lang="ar-JO" b="1" dirty="0"/>
          </a:p>
        </p:txBody>
      </p:sp>
      <p:sp>
        <p:nvSpPr>
          <p:cNvPr id="7" name="Slide Number Placeholder 6"/>
          <p:cNvSpPr>
            <a:spLocks noGrp="1"/>
          </p:cNvSpPr>
          <p:nvPr>
            <p:ph type="sldNum" sz="quarter" idx="12"/>
          </p:nvPr>
        </p:nvSpPr>
        <p:spPr/>
        <p:txBody>
          <a:bodyPr/>
          <a:lstStyle/>
          <a:p>
            <a:fld id="{8F38FA9A-6493-483A-A8CE-597B6A2EBDD7}" type="slidenum">
              <a:rPr lang="en-US" smtClean="0"/>
              <a:pPr/>
              <a:t>43</a:t>
            </a:fld>
            <a:endParaRPr lang="en-US"/>
          </a:p>
        </p:txBody>
      </p:sp>
      <p:sp>
        <p:nvSpPr>
          <p:cNvPr id="8" name="Footer Placeholder 7"/>
          <p:cNvSpPr>
            <a:spLocks noGrp="1"/>
          </p:cNvSpPr>
          <p:nvPr>
            <p:ph type="ftr" sz="quarter" idx="11"/>
          </p:nvPr>
        </p:nvSpPr>
        <p:spPr/>
        <p:txBody>
          <a:bodyPr/>
          <a:lstStyle/>
          <a:p>
            <a:r>
              <a:rPr lang="es-ES"/>
              <a:t>Pro. Dr Hala El- mazar </a:t>
            </a:r>
            <a:endParaRPr lang="en-US"/>
          </a:p>
        </p:txBody>
      </p:sp>
      <p:grpSp>
        <p:nvGrpSpPr>
          <p:cNvPr id="2" name="Group 1"/>
          <p:cNvGrpSpPr/>
          <p:nvPr/>
        </p:nvGrpSpPr>
        <p:grpSpPr>
          <a:xfrm>
            <a:off x="2513476" y="2924944"/>
            <a:ext cx="4535620" cy="3008396"/>
            <a:chOff x="2513476" y="3356992"/>
            <a:chExt cx="4535620" cy="3008396"/>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0000" t="47586" b="2989"/>
            <a:stretch/>
          </p:blipFill>
          <p:spPr bwMode="auto">
            <a:xfrm>
              <a:off x="3131840" y="3356992"/>
              <a:ext cx="3917256" cy="30083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ight Arrow 8"/>
            <p:cNvSpPr/>
            <p:nvPr/>
          </p:nvSpPr>
          <p:spPr>
            <a:xfrm rot="1158248">
              <a:off x="2513476" y="4561059"/>
              <a:ext cx="1207244" cy="12778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grpSp>
    </p:spTree>
    <p:extLst>
      <p:ext uri="{BB962C8B-B14F-4D97-AF65-F5344CB8AC3E}">
        <p14:creationId xmlns:p14="http://schemas.microsoft.com/office/powerpoint/2010/main" val="77900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6553200"/>
          </a:xfrm>
        </p:spPr>
        <p:txBody>
          <a:bodyPr>
            <a:normAutofit fontScale="92500" lnSpcReduction="10000"/>
          </a:bodyPr>
          <a:lstStyle/>
          <a:p>
            <a:pPr marL="0" indent="0">
              <a:buNone/>
            </a:pPr>
            <a:r>
              <a:rPr lang="en-US" sz="2800" b="1" u="sng" dirty="0"/>
              <a:t>Delta cells:</a:t>
            </a:r>
          </a:p>
          <a:p>
            <a:r>
              <a:rPr lang="en-US" sz="2800" dirty="0"/>
              <a:t>Secret </a:t>
            </a:r>
            <a:r>
              <a:rPr lang="en-US" sz="2800" dirty="0">
                <a:solidFill>
                  <a:srgbClr val="FF0000"/>
                </a:solidFill>
              </a:rPr>
              <a:t>somatostatin</a:t>
            </a:r>
            <a:r>
              <a:rPr lang="en-US" sz="2800" dirty="0"/>
              <a:t> ( growth inhibiting factor) ↓ other hormones ( insulin &amp; glucagon )</a:t>
            </a:r>
          </a:p>
          <a:p>
            <a:r>
              <a:rPr lang="en-US" sz="2800" dirty="0"/>
              <a:t>Cells scattered at periphery and less abundant</a:t>
            </a:r>
          </a:p>
          <a:p>
            <a:pPr marL="0" indent="0">
              <a:buNone/>
            </a:pPr>
            <a:endParaRPr lang="en-US" sz="2800" b="1" u="sng" dirty="0"/>
          </a:p>
          <a:p>
            <a:pPr marL="0" indent="0">
              <a:buNone/>
            </a:pPr>
            <a:r>
              <a:rPr lang="en-US" sz="2800" b="1" u="sng" dirty="0"/>
              <a:t>Ganglion cells:</a:t>
            </a:r>
          </a:p>
          <a:p>
            <a:r>
              <a:rPr lang="en-US" sz="2800" dirty="0"/>
              <a:t>Aggregation of nerve cells for</a:t>
            </a:r>
          </a:p>
          <a:p>
            <a:pPr marL="0" indent="0">
              <a:buNone/>
            </a:pPr>
            <a:r>
              <a:rPr lang="en-US" sz="2800" dirty="0"/>
              <a:t>    autonomic nervous control of </a:t>
            </a:r>
          </a:p>
          <a:p>
            <a:pPr marL="0" indent="0">
              <a:buNone/>
            </a:pPr>
            <a:r>
              <a:rPr lang="en-US" sz="2800" dirty="0"/>
              <a:t>    islets secretion</a:t>
            </a:r>
          </a:p>
          <a:p>
            <a:pPr>
              <a:buNone/>
            </a:pPr>
            <a:endParaRPr lang="en-US" sz="2800" dirty="0"/>
          </a:p>
          <a:p>
            <a:pPr marL="0" indent="0">
              <a:buNone/>
            </a:pPr>
            <a:r>
              <a:rPr lang="en-US" sz="2800" b="1" u="sng" dirty="0"/>
              <a:t>F (PP) cells</a:t>
            </a:r>
            <a:r>
              <a:rPr lang="en-US" sz="2800" b="1" u="sng" dirty="0">
                <a:sym typeface="Wingdings" pitchFamily="2" charset="2"/>
              </a:rPr>
              <a:t> ( most peripheral)</a:t>
            </a:r>
            <a:endParaRPr lang="en-US" sz="2800" b="1" u="sng" dirty="0"/>
          </a:p>
          <a:p>
            <a:pPr marL="0" indent="0"/>
            <a:r>
              <a:rPr lang="en-US" sz="2800" dirty="0"/>
              <a:t>   Very few</a:t>
            </a:r>
          </a:p>
          <a:p>
            <a:r>
              <a:rPr lang="en-US" sz="2800" dirty="0"/>
              <a:t>Secrete </a:t>
            </a:r>
            <a:r>
              <a:rPr lang="en-US" sz="2800" dirty="0">
                <a:solidFill>
                  <a:schemeClr val="accent1"/>
                </a:solidFill>
              </a:rPr>
              <a:t>pancreatic polypeptide </a:t>
            </a:r>
            <a:r>
              <a:rPr lang="en-US" sz="2800" dirty="0"/>
              <a:t>h.</a:t>
            </a:r>
          </a:p>
          <a:p>
            <a:r>
              <a:rPr lang="en-US" sz="2800" dirty="0"/>
              <a:t>Regulate  exocrine pancreas </a:t>
            </a:r>
          </a:p>
          <a:p>
            <a:pPr marL="0" indent="0">
              <a:buNone/>
            </a:pPr>
            <a:r>
              <a:rPr lang="en-US" sz="2800" dirty="0"/>
              <a:t>     secretions</a:t>
            </a:r>
          </a:p>
          <a:p>
            <a:pPr marL="0" indent="0">
              <a:buNone/>
            </a:pPr>
            <a:endParaRPr lang="en-US" sz="2800" dirty="0"/>
          </a:p>
        </p:txBody>
      </p:sp>
      <p:sp>
        <p:nvSpPr>
          <p:cNvPr id="4" name="Slide Number Placeholder 3"/>
          <p:cNvSpPr>
            <a:spLocks noGrp="1"/>
          </p:cNvSpPr>
          <p:nvPr>
            <p:ph type="sldNum" sz="quarter" idx="12"/>
          </p:nvPr>
        </p:nvSpPr>
        <p:spPr/>
        <p:txBody>
          <a:bodyPr/>
          <a:lstStyle/>
          <a:p>
            <a:fld id="{8F38FA9A-6493-483A-A8CE-597B6A2EBDD7}" type="slidenum">
              <a:rPr lang="en-US" smtClean="0"/>
              <a:pPr/>
              <a:t>44</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1331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8438" t="50000" r="29869"/>
          <a:stretch/>
        </p:blipFill>
        <p:spPr bwMode="auto">
          <a:xfrm>
            <a:off x="6084168" y="1919771"/>
            <a:ext cx="2664296" cy="22293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66527" y="1556792"/>
            <a:ext cx="1161857" cy="369332"/>
          </a:xfrm>
          <a:prstGeom prst="rect">
            <a:avLst/>
          </a:prstGeom>
          <a:noFill/>
        </p:spPr>
        <p:txBody>
          <a:bodyPr wrap="none" rtlCol="0">
            <a:spAutoFit/>
          </a:bodyPr>
          <a:lstStyle/>
          <a:p>
            <a:r>
              <a:rPr lang="en-US" b="1" dirty="0"/>
              <a:t>Delta cells</a:t>
            </a:r>
          </a:p>
        </p:txBody>
      </p:sp>
      <p:pic>
        <p:nvPicPr>
          <p:cNvPr id="13315"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084168" y="4437112"/>
            <a:ext cx="2664296" cy="21476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236296" y="4437112"/>
            <a:ext cx="899605" cy="369332"/>
          </a:xfrm>
          <a:prstGeom prst="rect">
            <a:avLst/>
          </a:prstGeom>
          <a:noFill/>
        </p:spPr>
        <p:txBody>
          <a:bodyPr wrap="none" rtlCol="0">
            <a:spAutoFit/>
          </a:bodyPr>
          <a:lstStyle/>
          <a:p>
            <a:r>
              <a:rPr lang="en-US" b="1" dirty="0"/>
              <a:t>PP cells</a:t>
            </a:r>
          </a:p>
        </p:txBody>
      </p:sp>
    </p:spTree>
    <p:extLst>
      <p:ext uri="{BB962C8B-B14F-4D97-AF65-F5344CB8AC3E}">
        <p14:creationId xmlns:p14="http://schemas.microsoft.com/office/powerpoint/2010/main" val="198899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 calcmode="lin" valueType="num">
                                      <p:cBhvr additive="base">
                                        <p:cTn id="4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 calcmode="lin" valueType="num">
                                      <p:cBhvr additive="base">
                                        <p:cTn id="48"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2" presetClass="entr" presetSubtype="4" fill="hold" grpId="0" nodeType="after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 calcmode="lin" valueType="num">
                                      <p:cBhvr additive="base">
                                        <p:cTn id="5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par>
                          <p:cTn id="55" fill="hold">
                            <p:stCondLst>
                              <p:cond delay="1000"/>
                            </p:stCondLst>
                            <p:childTnLst>
                              <p:par>
                                <p:cTn id="56" presetID="2" presetClass="entr" presetSubtype="4" fill="hold" grpId="0" nodeType="afterEffect">
                                  <p:stCondLst>
                                    <p:cond delay="0"/>
                                  </p:stCondLst>
                                  <p:childTnLst>
                                    <p:set>
                                      <p:cBhvr>
                                        <p:cTn id="57" dur="1" fill="hold">
                                          <p:stCondLst>
                                            <p:cond delay="0"/>
                                          </p:stCondLst>
                                        </p:cTn>
                                        <p:tgtEl>
                                          <p:spTgt spid="3">
                                            <p:txEl>
                                              <p:pRg st="12" end="12"/>
                                            </p:txEl>
                                          </p:spTgt>
                                        </p:tgtEl>
                                        <p:attrNameLst>
                                          <p:attrName>style.visibility</p:attrName>
                                        </p:attrNameLst>
                                      </p:cBhvr>
                                      <p:to>
                                        <p:strVal val="visible"/>
                                      </p:to>
                                    </p:set>
                                    <p:anim calcmode="lin" valueType="num">
                                      <p:cBhvr additive="base">
                                        <p:cTn id="58"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par>
                          <p:cTn id="60" fill="hold">
                            <p:stCondLst>
                              <p:cond delay="1500"/>
                            </p:stCondLst>
                            <p:childTnLst>
                              <p:par>
                                <p:cTn id="61" presetID="2" presetClass="entr" presetSubtype="4" fill="hold" grpId="0" nodeType="afterEffect">
                                  <p:stCondLst>
                                    <p:cond delay="0"/>
                                  </p:stCondLst>
                                  <p:childTnLst>
                                    <p:set>
                                      <p:cBhvr>
                                        <p:cTn id="62" dur="1" fill="hold">
                                          <p:stCondLst>
                                            <p:cond delay="0"/>
                                          </p:stCondLst>
                                        </p:cTn>
                                        <p:tgtEl>
                                          <p:spTgt spid="3">
                                            <p:txEl>
                                              <p:pRg st="13" end="13"/>
                                            </p:txEl>
                                          </p:spTgt>
                                        </p:tgtEl>
                                        <p:attrNameLst>
                                          <p:attrName>style.visibility</p:attrName>
                                        </p:attrNameLst>
                                      </p:cBhvr>
                                      <p:to>
                                        <p:strVal val="visible"/>
                                      </p:to>
                                    </p:set>
                                    <p:anim calcmode="lin" valueType="num">
                                      <p:cBhvr additive="base">
                                        <p:cTn id="6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4000" b="1" u="sng" dirty="0"/>
              <a:t>Regulation of blood glucose level</a:t>
            </a:r>
          </a:p>
        </p:txBody>
      </p:sp>
      <p:pic>
        <p:nvPicPr>
          <p:cNvPr id="4" name="Content Placeholder 3"/>
          <p:cNvPicPr>
            <a:picLocks noGrp="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152400" y="914400"/>
            <a:ext cx="8839200" cy="5821363"/>
          </a:xfrm>
          <a:prstGeom prst="rect">
            <a:avLst/>
          </a:prstGeom>
          <a:noFill/>
        </p:spPr>
      </p:pic>
      <p:sp>
        <p:nvSpPr>
          <p:cNvPr id="5" name="Slide Number Placeholder 4"/>
          <p:cNvSpPr>
            <a:spLocks noGrp="1"/>
          </p:cNvSpPr>
          <p:nvPr>
            <p:ph type="sldNum" sz="quarter" idx="12"/>
          </p:nvPr>
        </p:nvSpPr>
        <p:spPr/>
        <p:txBody>
          <a:bodyPr/>
          <a:lstStyle/>
          <a:p>
            <a:fld id="{8F38FA9A-6493-483A-A8CE-597B6A2EBDD7}" type="slidenum">
              <a:rPr lang="en-US" smtClean="0"/>
              <a:pPr/>
              <a:t>45</a:t>
            </a:fld>
            <a:endParaRPr lang="en-US"/>
          </a:p>
        </p:txBody>
      </p:sp>
      <p:sp>
        <p:nvSpPr>
          <p:cNvPr id="6" name="Footer Placeholder 5"/>
          <p:cNvSpPr>
            <a:spLocks noGrp="1"/>
          </p:cNvSpPr>
          <p:nvPr>
            <p:ph type="ftr" sz="quarter" idx="11"/>
          </p:nvPr>
        </p:nvSpPr>
        <p:spPr/>
        <p:txBody>
          <a:bodyPr/>
          <a:lstStyle/>
          <a:p>
            <a:r>
              <a:rPr lang="es-ES"/>
              <a:t>Pro. Dr Hala El- mazar </a:t>
            </a:r>
            <a:endParaRPr lang="en-US"/>
          </a:p>
        </p:txBody>
      </p:sp>
      <p:sp>
        <p:nvSpPr>
          <p:cNvPr id="3" name="TextBox 2"/>
          <p:cNvSpPr txBox="1"/>
          <p:nvPr/>
        </p:nvSpPr>
        <p:spPr>
          <a:xfrm>
            <a:off x="3203848" y="908720"/>
            <a:ext cx="393056" cy="369332"/>
          </a:xfrm>
          <a:prstGeom prst="rect">
            <a:avLst/>
          </a:prstGeom>
          <a:noFill/>
        </p:spPr>
        <p:txBody>
          <a:bodyPr wrap="none" rtlCol="0">
            <a:spAutoFit/>
          </a:bodyPr>
          <a:lstStyle/>
          <a:p>
            <a:r>
              <a:rPr lang="en-US" dirty="0"/>
              <a:t>↑</a:t>
            </a:r>
          </a:p>
        </p:txBody>
      </p:sp>
      <p:sp>
        <p:nvSpPr>
          <p:cNvPr id="7" name="TextBox 6"/>
          <p:cNvSpPr txBox="1"/>
          <p:nvPr/>
        </p:nvSpPr>
        <p:spPr>
          <a:xfrm>
            <a:off x="3203848" y="6165304"/>
            <a:ext cx="393056"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777604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200" b="1" u="sng" dirty="0"/>
              <a:t>Pancreas vs. Parotid</a:t>
            </a:r>
          </a:p>
        </p:txBody>
      </p:sp>
      <p:sp>
        <p:nvSpPr>
          <p:cNvPr id="3" name="Content Placeholder 2"/>
          <p:cNvSpPr>
            <a:spLocks noGrp="1"/>
          </p:cNvSpPr>
          <p:nvPr>
            <p:ph sz="half" idx="1"/>
          </p:nvPr>
        </p:nvSpPr>
        <p:spPr>
          <a:xfrm>
            <a:off x="285720" y="3000372"/>
            <a:ext cx="4038600" cy="3705228"/>
          </a:xfrm>
          <a:ln>
            <a:solidFill>
              <a:schemeClr val="tx1"/>
            </a:solidFill>
          </a:ln>
        </p:spPr>
        <p:txBody>
          <a:bodyPr>
            <a:normAutofit fontScale="77500" lnSpcReduction="20000"/>
          </a:bodyPr>
          <a:lstStyle/>
          <a:p>
            <a:pPr marL="0" indent="0">
              <a:buNone/>
            </a:pPr>
            <a:r>
              <a:rPr lang="en-US" b="1" dirty="0"/>
              <a:t>             </a:t>
            </a:r>
            <a:r>
              <a:rPr lang="en-US" b="1" u="sng" dirty="0"/>
              <a:t>Pancreas </a:t>
            </a:r>
          </a:p>
          <a:p>
            <a:r>
              <a:rPr lang="en-US" b="1" dirty="0">
                <a:solidFill>
                  <a:srgbClr val="FF0000"/>
                </a:solidFill>
              </a:rPr>
              <a:t>Capsule</a:t>
            </a:r>
            <a:r>
              <a:rPr lang="en-US" b="1" dirty="0"/>
              <a:t>: thin</a:t>
            </a:r>
          </a:p>
          <a:p>
            <a:r>
              <a:rPr lang="en-US" b="1" dirty="0" err="1">
                <a:solidFill>
                  <a:srgbClr val="FF0000"/>
                </a:solidFill>
              </a:rPr>
              <a:t>Trabeculae</a:t>
            </a:r>
            <a:r>
              <a:rPr lang="en-US" b="1" dirty="0">
                <a:solidFill>
                  <a:srgbClr val="FF0000"/>
                </a:solidFill>
              </a:rPr>
              <a:t>:  </a:t>
            </a:r>
            <a:r>
              <a:rPr lang="en-US" b="1" dirty="0"/>
              <a:t>thin, loose</a:t>
            </a:r>
          </a:p>
          <a:p>
            <a:r>
              <a:rPr lang="en-US" b="1" dirty="0">
                <a:solidFill>
                  <a:srgbClr val="FF0000"/>
                </a:solidFill>
              </a:rPr>
              <a:t>Ducts</a:t>
            </a:r>
            <a:r>
              <a:rPr lang="en-US" b="1" dirty="0"/>
              <a:t>: few, NO striated secretory ducts inside the lobules</a:t>
            </a:r>
          </a:p>
          <a:p>
            <a:endParaRPr lang="en-US" b="1" dirty="0">
              <a:solidFill>
                <a:srgbClr val="FF0000"/>
              </a:solidFill>
            </a:endParaRPr>
          </a:p>
          <a:p>
            <a:r>
              <a:rPr lang="en-US" b="1" dirty="0">
                <a:solidFill>
                  <a:srgbClr val="FF0000"/>
                </a:solidFill>
              </a:rPr>
              <a:t>Acini</a:t>
            </a:r>
            <a:r>
              <a:rPr lang="en-US" b="1" dirty="0"/>
              <a:t>: larger</a:t>
            </a:r>
          </a:p>
          <a:p>
            <a:pPr marL="0" indent="0">
              <a:buNone/>
            </a:pPr>
            <a:r>
              <a:rPr lang="en-US" b="1" dirty="0"/>
              <a:t>      </a:t>
            </a:r>
            <a:r>
              <a:rPr lang="en-US" b="1" dirty="0" err="1"/>
              <a:t>Centroacinar</a:t>
            </a:r>
            <a:r>
              <a:rPr lang="en-US" b="1" dirty="0"/>
              <a:t> cells in lumen</a:t>
            </a:r>
          </a:p>
          <a:p>
            <a:pPr>
              <a:buNone/>
            </a:pPr>
            <a:endParaRPr lang="en-US" b="1" dirty="0">
              <a:solidFill>
                <a:srgbClr val="FF0000"/>
              </a:solidFill>
            </a:endParaRPr>
          </a:p>
          <a:p>
            <a:r>
              <a:rPr lang="en-US" b="1" dirty="0">
                <a:solidFill>
                  <a:srgbClr val="FF0000"/>
                </a:solidFill>
              </a:rPr>
              <a:t>Islets of Langerhans</a:t>
            </a:r>
            <a:r>
              <a:rPr lang="en-US" b="1" dirty="0"/>
              <a:t>: present </a:t>
            </a:r>
            <a:endParaRPr lang="en-US" dirty="0"/>
          </a:p>
        </p:txBody>
      </p:sp>
      <p:sp>
        <p:nvSpPr>
          <p:cNvPr id="4" name="Content Placeholder 3"/>
          <p:cNvSpPr>
            <a:spLocks noGrp="1"/>
          </p:cNvSpPr>
          <p:nvPr>
            <p:ph sz="half" idx="2"/>
          </p:nvPr>
        </p:nvSpPr>
        <p:spPr>
          <a:xfrm>
            <a:off x="4572000" y="3000372"/>
            <a:ext cx="4343400" cy="3714776"/>
          </a:xfrm>
          <a:ln>
            <a:solidFill>
              <a:schemeClr val="tx1"/>
            </a:solidFill>
          </a:ln>
        </p:spPr>
        <p:txBody>
          <a:bodyPr>
            <a:normAutofit fontScale="77500" lnSpcReduction="20000"/>
          </a:bodyPr>
          <a:lstStyle/>
          <a:p>
            <a:pPr marL="0" indent="0">
              <a:buNone/>
            </a:pPr>
            <a:r>
              <a:rPr lang="en-US" b="1" dirty="0"/>
              <a:t>                   </a:t>
            </a:r>
            <a:r>
              <a:rPr lang="en-US" b="1" u="sng" dirty="0"/>
              <a:t>Par</a:t>
            </a:r>
            <a:r>
              <a:rPr lang="en-US" b="1" i="1" u="sng" dirty="0"/>
              <a:t>o</a:t>
            </a:r>
            <a:r>
              <a:rPr lang="en-US" b="1" u="sng" dirty="0"/>
              <a:t>tid</a:t>
            </a:r>
            <a:r>
              <a:rPr lang="en-US" b="1" dirty="0"/>
              <a:t> </a:t>
            </a:r>
          </a:p>
          <a:p>
            <a:r>
              <a:rPr lang="en-US" b="1" dirty="0"/>
              <a:t>Thick </a:t>
            </a:r>
          </a:p>
          <a:p>
            <a:r>
              <a:rPr lang="en-US" b="1" dirty="0"/>
              <a:t>Thick </a:t>
            </a:r>
          </a:p>
          <a:p>
            <a:r>
              <a:rPr lang="en-US" b="1" dirty="0"/>
              <a:t>Abundant, striated secretory ducts are prominent inside the lobules</a:t>
            </a:r>
          </a:p>
          <a:p>
            <a:pPr marL="0" indent="0">
              <a:buNone/>
            </a:pPr>
            <a:endParaRPr lang="en-US" b="1" dirty="0"/>
          </a:p>
          <a:p>
            <a:pPr marL="0" indent="0">
              <a:buNone/>
            </a:pPr>
            <a:r>
              <a:rPr lang="en-US" b="1" dirty="0"/>
              <a:t>Smaller</a:t>
            </a:r>
          </a:p>
          <a:p>
            <a:pPr marL="0" indent="0">
              <a:buNone/>
            </a:pPr>
            <a:r>
              <a:rPr lang="en-US" b="1" dirty="0"/>
              <a:t>No </a:t>
            </a:r>
            <a:r>
              <a:rPr lang="en-US" b="1" dirty="0" err="1"/>
              <a:t>centroacinar</a:t>
            </a:r>
            <a:r>
              <a:rPr lang="en-US" b="1" dirty="0"/>
              <a:t> cells</a:t>
            </a:r>
          </a:p>
          <a:p>
            <a:endParaRPr lang="en-US" b="1" dirty="0"/>
          </a:p>
          <a:p>
            <a:r>
              <a:rPr lang="en-US" b="1" dirty="0" err="1"/>
              <a:t>Abscent</a:t>
            </a:r>
            <a:r>
              <a:rPr lang="en-US" b="1" dirty="0"/>
              <a:t> </a:t>
            </a:r>
          </a:p>
        </p:txBody>
      </p:sp>
      <p:sp>
        <p:nvSpPr>
          <p:cNvPr id="5" name="Footer Placeholder 4"/>
          <p:cNvSpPr>
            <a:spLocks noGrp="1"/>
          </p:cNvSpPr>
          <p:nvPr>
            <p:ph type="ftr" sz="quarter" idx="11"/>
          </p:nvPr>
        </p:nvSpPr>
        <p:spPr/>
        <p:txBody>
          <a:bodyPr/>
          <a:lstStyle/>
          <a:p>
            <a:r>
              <a:rPr lang="es-ES"/>
              <a:t>Pro. Dr Hala El- mazar </a:t>
            </a:r>
            <a:endParaRPr lang="en-US"/>
          </a:p>
        </p:txBody>
      </p:sp>
      <p:sp>
        <p:nvSpPr>
          <p:cNvPr id="6" name="Slide Number Placeholder 5"/>
          <p:cNvSpPr>
            <a:spLocks noGrp="1"/>
          </p:cNvSpPr>
          <p:nvPr>
            <p:ph type="sldNum" sz="quarter" idx="12"/>
          </p:nvPr>
        </p:nvSpPr>
        <p:spPr/>
        <p:txBody>
          <a:bodyPr/>
          <a:lstStyle/>
          <a:p>
            <a:fld id="{8F38FA9A-6493-483A-A8CE-597B6A2EBDD7}" type="slidenum">
              <a:rPr lang="en-US" smtClean="0"/>
              <a:pPr/>
              <a:t>46</a:t>
            </a:fld>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92696"/>
            <a:ext cx="3395663"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04048" y="692696"/>
            <a:ext cx="3384376" cy="23042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265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4" fill="hold" grpId="0"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2" presetClass="entr" presetSubtype="4"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5" fill="hold">
                            <p:stCondLst>
                              <p:cond delay="3000"/>
                            </p:stCondLst>
                            <p:childTnLst>
                              <p:par>
                                <p:cTn id="46" presetID="2" presetClass="entr" presetSubtype="4" fill="hold" grpId="0" nodeType="after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 calcmode="lin" valueType="num">
                                      <p:cBhvr additive="base">
                                        <p:cTn id="4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50" fill="hold">
                            <p:stCondLst>
                              <p:cond delay="3500"/>
                            </p:stCondLst>
                            <p:childTnLst>
                              <p:par>
                                <p:cTn id="51" presetID="2" presetClass="entr" presetSubtype="4" fill="hold" grpId="0" nodeType="afterEffect">
                                  <p:stCondLst>
                                    <p:cond delay="0"/>
                                  </p:stCondLst>
                                  <p:childTnLst>
                                    <p:set>
                                      <p:cBhvr>
                                        <p:cTn id="52" dur="1" fill="hold">
                                          <p:stCondLst>
                                            <p:cond delay="0"/>
                                          </p:stCondLst>
                                        </p:cTn>
                                        <p:tgtEl>
                                          <p:spTgt spid="4">
                                            <p:bg/>
                                          </p:spTgt>
                                        </p:tgtEl>
                                        <p:attrNameLst>
                                          <p:attrName>style.visibility</p:attrName>
                                        </p:attrNameLst>
                                      </p:cBhvr>
                                      <p:to>
                                        <p:strVal val="visible"/>
                                      </p:to>
                                    </p:set>
                                    <p:anim calcmode="lin" valueType="num">
                                      <p:cBhvr additive="base">
                                        <p:cTn id="53" dur="500" fill="hold"/>
                                        <p:tgtEl>
                                          <p:spTgt spid="4">
                                            <p:bg/>
                                          </p:spTgt>
                                        </p:tgtEl>
                                        <p:attrNameLst>
                                          <p:attrName>ppt_x</p:attrName>
                                        </p:attrNameLst>
                                      </p:cBhvr>
                                      <p:tavLst>
                                        <p:tav tm="0">
                                          <p:val>
                                            <p:strVal val="#ppt_x"/>
                                          </p:val>
                                        </p:tav>
                                        <p:tav tm="100000">
                                          <p:val>
                                            <p:strVal val="#ppt_x"/>
                                          </p:val>
                                        </p:tav>
                                      </p:tavLst>
                                    </p:anim>
                                    <p:anim calcmode="lin" valueType="num">
                                      <p:cBhvr additive="base">
                                        <p:cTn id="54"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
                                            <p:txEl>
                                              <p:pRg st="0" end="0"/>
                                            </p:txEl>
                                          </p:spTgt>
                                        </p:tgtEl>
                                        <p:attrNameLst>
                                          <p:attrName>style.visibility</p:attrName>
                                        </p:attrNameLst>
                                      </p:cBhvr>
                                      <p:to>
                                        <p:strVal val="visible"/>
                                      </p:to>
                                    </p:set>
                                    <p:anim calcmode="lin" valueType="num">
                                      <p:cBhvr additive="base">
                                        <p:cTn id="5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2" presetClass="entr" presetSubtype="4" fill="hold" grpId="0" nodeType="afterEffect">
                                  <p:stCondLst>
                                    <p:cond delay="0"/>
                                  </p:stCondLst>
                                  <p:childTnLst>
                                    <p:set>
                                      <p:cBhvr>
                                        <p:cTn id="63" dur="1" fill="hold">
                                          <p:stCondLst>
                                            <p:cond delay="0"/>
                                          </p:stCondLst>
                                        </p:cTn>
                                        <p:tgtEl>
                                          <p:spTgt spid="4">
                                            <p:txEl>
                                              <p:pRg st="1" end="1"/>
                                            </p:txEl>
                                          </p:spTgt>
                                        </p:tgtEl>
                                        <p:attrNameLst>
                                          <p:attrName>style.visibility</p:attrName>
                                        </p:attrNameLst>
                                      </p:cBhvr>
                                      <p:to>
                                        <p:strVal val="visible"/>
                                      </p:to>
                                    </p:set>
                                    <p:anim calcmode="lin" valueType="num">
                                      <p:cBhvr additive="base">
                                        <p:cTn id="6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66" fill="hold">
                            <p:stCondLst>
                              <p:cond delay="1000"/>
                            </p:stCondLst>
                            <p:childTnLst>
                              <p:par>
                                <p:cTn id="67" presetID="2" presetClass="entr" presetSubtype="4" fill="hold" grpId="0" nodeType="afterEffect">
                                  <p:stCondLst>
                                    <p:cond delay="0"/>
                                  </p:stCondLst>
                                  <p:childTnLst>
                                    <p:set>
                                      <p:cBhvr>
                                        <p:cTn id="68" dur="1" fill="hold">
                                          <p:stCondLst>
                                            <p:cond delay="0"/>
                                          </p:stCondLst>
                                        </p:cTn>
                                        <p:tgtEl>
                                          <p:spTgt spid="4">
                                            <p:txEl>
                                              <p:pRg st="2" end="2"/>
                                            </p:txEl>
                                          </p:spTgt>
                                        </p:tgtEl>
                                        <p:attrNameLst>
                                          <p:attrName>style.visibility</p:attrName>
                                        </p:attrNameLst>
                                      </p:cBhvr>
                                      <p:to>
                                        <p:strVal val="visible"/>
                                      </p:to>
                                    </p:set>
                                    <p:anim calcmode="lin" valueType="num">
                                      <p:cBhvr additive="base">
                                        <p:cTn id="6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71" fill="hold">
                            <p:stCondLst>
                              <p:cond delay="1500"/>
                            </p:stCondLst>
                            <p:childTnLst>
                              <p:par>
                                <p:cTn id="72" presetID="2" presetClass="entr" presetSubtype="4" fill="hold" grpId="0" nodeType="afterEffect">
                                  <p:stCondLst>
                                    <p:cond delay="0"/>
                                  </p:stCondLst>
                                  <p:childTnLst>
                                    <p:set>
                                      <p:cBhvr>
                                        <p:cTn id="73" dur="1" fill="hold">
                                          <p:stCondLst>
                                            <p:cond delay="0"/>
                                          </p:stCondLst>
                                        </p:cTn>
                                        <p:tgtEl>
                                          <p:spTgt spid="4">
                                            <p:txEl>
                                              <p:pRg st="3" end="3"/>
                                            </p:txEl>
                                          </p:spTgt>
                                        </p:tgtEl>
                                        <p:attrNameLst>
                                          <p:attrName>style.visibility</p:attrName>
                                        </p:attrNameLst>
                                      </p:cBhvr>
                                      <p:to>
                                        <p:strVal val="visible"/>
                                      </p:to>
                                    </p:set>
                                    <p:anim calcmode="lin" valueType="num">
                                      <p:cBhvr additive="base">
                                        <p:cTn id="7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76" fill="hold">
                            <p:stCondLst>
                              <p:cond delay="2000"/>
                            </p:stCondLst>
                            <p:childTnLst>
                              <p:par>
                                <p:cTn id="77" presetID="2" presetClass="entr" presetSubtype="4" fill="hold" grpId="0" nodeType="afterEffect">
                                  <p:stCondLst>
                                    <p:cond delay="0"/>
                                  </p:stCondLst>
                                  <p:childTnLst>
                                    <p:set>
                                      <p:cBhvr>
                                        <p:cTn id="78" dur="1" fill="hold">
                                          <p:stCondLst>
                                            <p:cond delay="0"/>
                                          </p:stCondLst>
                                        </p:cTn>
                                        <p:tgtEl>
                                          <p:spTgt spid="4">
                                            <p:txEl>
                                              <p:pRg st="5" end="5"/>
                                            </p:txEl>
                                          </p:spTgt>
                                        </p:tgtEl>
                                        <p:attrNameLst>
                                          <p:attrName>style.visibility</p:attrName>
                                        </p:attrNameLst>
                                      </p:cBhvr>
                                      <p:to>
                                        <p:strVal val="visible"/>
                                      </p:to>
                                    </p:set>
                                    <p:anim calcmode="lin" valueType="num">
                                      <p:cBhvr additive="base">
                                        <p:cTn id="7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81" fill="hold">
                            <p:stCondLst>
                              <p:cond delay="2500"/>
                            </p:stCondLst>
                            <p:childTnLst>
                              <p:par>
                                <p:cTn id="82" presetID="2" presetClass="entr" presetSubtype="4" fill="hold" grpId="0" nodeType="afterEffect">
                                  <p:stCondLst>
                                    <p:cond delay="0"/>
                                  </p:stCondLst>
                                  <p:childTnLst>
                                    <p:set>
                                      <p:cBhvr>
                                        <p:cTn id="83" dur="1" fill="hold">
                                          <p:stCondLst>
                                            <p:cond delay="0"/>
                                          </p:stCondLst>
                                        </p:cTn>
                                        <p:tgtEl>
                                          <p:spTgt spid="4">
                                            <p:txEl>
                                              <p:pRg st="6" end="6"/>
                                            </p:txEl>
                                          </p:spTgt>
                                        </p:tgtEl>
                                        <p:attrNameLst>
                                          <p:attrName>style.visibility</p:attrName>
                                        </p:attrNameLst>
                                      </p:cBhvr>
                                      <p:to>
                                        <p:strVal val="visible"/>
                                      </p:to>
                                    </p:set>
                                    <p:anim calcmode="lin" valueType="num">
                                      <p:cBhvr additive="base">
                                        <p:cTn id="8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86" fill="hold">
                            <p:stCondLst>
                              <p:cond delay="3000"/>
                            </p:stCondLst>
                            <p:childTnLst>
                              <p:par>
                                <p:cTn id="87" presetID="2" presetClass="entr" presetSubtype="4" fill="hold" grpId="0" nodeType="afterEffect">
                                  <p:stCondLst>
                                    <p:cond delay="0"/>
                                  </p:stCondLst>
                                  <p:childTnLst>
                                    <p:set>
                                      <p:cBhvr>
                                        <p:cTn id="88" dur="1" fill="hold">
                                          <p:stCondLst>
                                            <p:cond delay="0"/>
                                          </p:stCondLst>
                                        </p:cTn>
                                        <p:tgtEl>
                                          <p:spTgt spid="4">
                                            <p:txEl>
                                              <p:pRg st="8" end="8"/>
                                            </p:txEl>
                                          </p:spTgt>
                                        </p:tgtEl>
                                        <p:attrNameLst>
                                          <p:attrName>style.visibility</p:attrName>
                                        </p:attrNameLst>
                                      </p:cBhvr>
                                      <p:to>
                                        <p:strVal val="visible"/>
                                      </p:to>
                                    </p:set>
                                    <p:anim calcmode="lin" valueType="num">
                                      <p:cBhvr additive="base">
                                        <p:cTn id="8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4"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81032"/>
          </a:xfrm>
        </p:spPr>
        <p:txBody>
          <a:bodyPr>
            <a:normAutofit/>
          </a:bodyPr>
          <a:lstStyle/>
          <a:p>
            <a:r>
              <a:rPr lang="en-US" sz="3200" b="1" u="sng" dirty="0"/>
              <a:t>Gall bladder &amp; biliary tract</a:t>
            </a:r>
          </a:p>
        </p:txBody>
      </p:sp>
      <p:sp>
        <p:nvSpPr>
          <p:cNvPr id="3" name="Content Placeholder 2"/>
          <p:cNvSpPr>
            <a:spLocks noGrp="1"/>
          </p:cNvSpPr>
          <p:nvPr>
            <p:ph idx="1"/>
          </p:nvPr>
        </p:nvSpPr>
        <p:spPr>
          <a:xfrm>
            <a:off x="228600" y="838200"/>
            <a:ext cx="8686800" cy="5715000"/>
          </a:xfrm>
        </p:spPr>
        <p:txBody>
          <a:bodyPr>
            <a:normAutofit lnSpcReduction="10000"/>
          </a:bodyPr>
          <a:lstStyle/>
          <a:p>
            <a:r>
              <a:rPr lang="en-US" sz="2400" dirty="0"/>
              <a:t>Hollow pear shaped organ</a:t>
            </a:r>
          </a:p>
          <a:p>
            <a:r>
              <a:rPr lang="en-US" sz="2400" dirty="0"/>
              <a:t>Attach to the lower surface of liver</a:t>
            </a:r>
          </a:p>
          <a:p>
            <a:r>
              <a:rPr lang="en-US" sz="2400" dirty="0"/>
              <a:t>It stores and concentrate bile secreted by liver</a:t>
            </a:r>
          </a:p>
          <a:p>
            <a:r>
              <a:rPr lang="en-US" sz="2400" dirty="0"/>
              <a:t>Wall of gall bladder consists of:</a:t>
            </a:r>
          </a:p>
          <a:p>
            <a:pPr marL="0" indent="0">
              <a:buNone/>
            </a:pPr>
            <a:r>
              <a:rPr lang="en-US" sz="2400" b="1" u="sng" dirty="0"/>
              <a:t>Mucosa: </a:t>
            </a:r>
            <a:r>
              <a:rPr lang="en-US" sz="2400" u="sng" dirty="0"/>
              <a:t>(highly folded)</a:t>
            </a:r>
          </a:p>
          <a:p>
            <a:pPr marL="0" indent="0">
              <a:buNone/>
            </a:pPr>
            <a:r>
              <a:rPr lang="en-US" sz="2400" dirty="0"/>
              <a:t>epithelium: simple columnar with microvilli</a:t>
            </a:r>
          </a:p>
          <a:p>
            <a:pPr marL="0" indent="0">
              <a:buNone/>
            </a:pPr>
            <a:r>
              <a:rPr lang="en-US" sz="2400" dirty="0"/>
              <a:t>No muscularis mucosa</a:t>
            </a:r>
          </a:p>
          <a:p>
            <a:pPr marL="0" indent="0">
              <a:buNone/>
            </a:pPr>
            <a:endParaRPr lang="en-US" sz="2400" b="1" u="sng" dirty="0"/>
          </a:p>
          <a:p>
            <a:pPr marL="0" indent="0">
              <a:buNone/>
            </a:pPr>
            <a:r>
              <a:rPr lang="en-US" sz="2400" b="1" u="sng" dirty="0" err="1"/>
              <a:t>Musculosa</a:t>
            </a:r>
            <a:endParaRPr lang="en-US" sz="2400" b="1" u="sng" dirty="0"/>
          </a:p>
          <a:p>
            <a:pPr marL="0" indent="0">
              <a:buNone/>
            </a:pPr>
            <a:r>
              <a:rPr lang="en-US" sz="2400" dirty="0"/>
              <a:t>Bundles of irregularly arranged smooth m. </a:t>
            </a:r>
          </a:p>
          <a:p>
            <a:pPr marL="0" indent="0">
              <a:buNone/>
            </a:pPr>
            <a:r>
              <a:rPr lang="en-US" sz="2400" dirty="0"/>
              <a:t>Fibers , elastic &amp; collagenous fibers</a:t>
            </a:r>
          </a:p>
          <a:p>
            <a:pPr marL="0" indent="0">
              <a:buNone/>
            </a:pPr>
            <a:r>
              <a:rPr lang="en-US" sz="2400" b="1" u="sng" dirty="0"/>
              <a:t> </a:t>
            </a:r>
          </a:p>
          <a:p>
            <a:pPr marL="0" indent="0">
              <a:buNone/>
            </a:pPr>
            <a:r>
              <a:rPr lang="en-US" sz="2400" b="1" u="sng" dirty="0"/>
              <a:t>Serosa</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8F38FA9A-6493-483A-A8CE-597B6A2EBDD7}" type="slidenum">
              <a:rPr lang="en-US" smtClean="0"/>
              <a:pPr/>
              <a:t>47</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1536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l="11106"/>
          <a:stretch/>
        </p:blipFill>
        <p:spPr bwMode="auto">
          <a:xfrm>
            <a:off x="6516216" y="764704"/>
            <a:ext cx="2448272" cy="2304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724128" y="3429000"/>
            <a:ext cx="3240360" cy="32403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780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4" fill="hold" grpId="0" nodeType="after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45" fill="hold">
                            <p:stCondLst>
                              <p:cond delay="1000"/>
                            </p:stCondLst>
                            <p:childTnLst>
                              <p:par>
                                <p:cTn id="46" presetID="2" presetClass="entr" presetSubtype="4" fill="hold" grpId="0" nodeType="after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 calcmode="lin" valueType="num">
                                      <p:cBhvr additive="base">
                                        <p:cTn id="48"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50" fill="hold">
                            <p:stCondLst>
                              <p:cond delay="1500"/>
                            </p:stCondLst>
                            <p:childTnLst>
                              <p:par>
                                <p:cTn id="51" presetID="2" presetClass="entr" presetSubtype="4" fill="hold" grpId="0" nodeType="after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55" fill="hold">
                            <p:stCondLst>
                              <p:cond delay="2000"/>
                            </p:stCondLst>
                            <p:childTnLst>
                              <p:par>
                                <p:cTn id="56" presetID="2" presetClass="entr" presetSubtype="4" fill="hold" grpId="0" nodeType="after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 calcmode="lin" valueType="num">
                                      <p:cBhvr additive="base">
                                        <p:cTn id="58"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par>
                          <p:cTn id="60" fill="hold">
                            <p:stCondLst>
                              <p:cond delay="2500"/>
                            </p:stCondLst>
                            <p:childTnLst>
                              <p:par>
                                <p:cTn id="61" presetID="2" presetClass="entr" presetSubtype="4" fill="hold" grpId="0" nodeType="afterEffect">
                                  <p:stCondLst>
                                    <p:cond delay="0"/>
                                  </p:stCondLst>
                                  <p:childTnLst>
                                    <p:set>
                                      <p:cBhvr>
                                        <p:cTn id="62" dur="1" fill="hold">
                                          <p:stCondLst>
                                            <p:cond delay="0"/>
                                          </p:stCondLst>
                                        </p:cTn>
                                        <p:tgtEl>
                                          <p:spTgt spid="3">
                                            <p:txEl>
                                              <p:pRg st="12" end="12"/>
                                            </p:txEl>
                                          </p:spTgt>
                                        </p:tgtEl>
                                        <p:attrNameLst>
                                          <p:attrName>style.visibility</p:attrName>
                                        </p:attrNameLst>
                                      </p:cBhvr>
                                      <p:to>
                                        <p:strVal val="visible"/>
                                      </p:to>
                                    </p:set>
                                    <p:anim calcmode="lin" valueType="num">
                                      <p:cBhvr additive="base">
                                        <p:cTn id="6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0"/>
            <a:ext cx="8929718" cy="6643710"/>
          </a:xfrm>
        </p:spPr>
        <p:txBody>
          <a:bodyPr>
            <a:normAutofit lnSpcReduction="10000"/>
          </a:bodyPr>
          <a:lstStyle/>
          <a:p>
            <a:pPr marL="0" indent="0">
              <a:buNone/>
            </a:pPr>
            <a:r>
              <a:rPr lang="en-US" sz="2800" b="1" u="sng" dirty="0"/>
              <a:t>Biliary tract:</a:t>
            </a:r>
          </a:p>
          <a:p>
            <a:pPr marL="0" indent="0">
              <a:buNone/>
            </a:pPr>
            <a:r>
              <a:rPr lang="en-US" sz="2800" dirty="0"/>
              <a:t>   Bile canaliculi → bile </a:t>
            </a:r>
            <a:r>
              <a:rPr lang="en-US" sz="2800" dirty="0" err="1"/>
              <a:t>ductules</a:t>
            </a:r>
            <a:r>
              <a:rPr lang="en-US" sz="2800" dirty="0"/>
              <a:t> ( canals of </a:t>
            </a:r>
            <a:r>
              <a:rPr lang="en-US" sz="2800" dirty="0" err="1"/>
              <a:t>hering</a:t>
            </a:r>
            <a:r>
              <a:rPr lang="en-US" sz="2800" dirty="0"/>
              <a:t>)</a:t>
            </a:r>
          </a:p>
          <a:p>
            <a:pPr marL="0" indent="0">
              <a:buNone/>
            </a:pPr>
            <a:r>
              <a:rPr lang="en-US" sz="2800" dirty="0"/>
              <a:t>   → bile ducts → hepatic ducts  (RT &amp; LF hepatic ducts) </a:t>
            </a:r>
          </a:p>
          <a:p>
            <a:pPr marL="0" indent="0">
              <a:buNone/>
            </a:pPr>
            <a:r>
              <a:rPr lang="en-US" sz="2800" dirty="0"/>
              <a:t>   →    common hepatic duct → merge with cystic duct</a:t>
            </a:r>
          </a:p>
          <a:p>
            <a:pPr marL="0" indent="0">
              <a:buNone/>
            </a:pPr>
            <a:r>
              <a:rPr lang="en-US" sz="2800" dirty="0"/>
              <a:t>   → common bile duct </a:t>
            </a:r>
          </a:p>
          <a:p>
            <a:pPr marL="0" indent="0">
              <a:buNone/>
            </a:pPr>
            <a:r>
              <a:rPr lang="en-US" sz="2800" dirty="0"/>
              <a:t>   → merge with pancreatic </a:t>
            </a:r>
          </a:p>
          <a:p>
            <a:pPr marL="0" indent="0">
              <a:buNone/>
            </a:pPr>
            <a:r>
              <a:rPr lang="en-US" sz="2800" dirty="0"/>
              <a:t>      duct → </a:t>
            </a:r>
            <a:r>
              <a:rPr lang="en-US" sz="2800" dirty="0" err="1"/>
              <a:t>ampulla</a:t>
            </a:r>
            <a:r>
              <a:rPr lang="en-US" sz="2800" dirty="0"/>
              <a:t> of </a:t>
            </a:r>
            <a:r>
              <a:rPr lang="en-US" sz="2800" dirty="0" err="1"/>
              <a:t>Vater</a:t>
            </a:r>
            <a:r>
              <a:rPr lang="en-US" sz="2800" dirty="0"/>
              <a:t> </a:t>
            </a:r>
          </a:p>
          <a:p>
            <a:pPr marL="0" indent="0">
              <a:buNone/>
            </a:pPr>
            <a:r>
              <a:rPr lang="en-US" sz="2800" dirty="0"/>
              <a:t>   → open in duodenum</a:t>
            </a:r>
          </a:p>
          <a:p>
            <a:pPr marL="0" indent="0">
              <a:buNone/>
            </a:pPr>
            <a:endParaRPr lang="en-US" sz="2800" b="1" dirty="0"/>
          </a:p>
          <a:p>
            <a:pPr marL="0" indent="0">
              <a:buNone/>
            </a:pPr>
            <a:endParaRPr lang="en-US" sz="2800" b="1" dirty="0"/>
          </a:p>
          <a:p>
            <a:pPr marL="0" indent="0">
              <a:buNone/>
            </a:pPr>
            <a:r>
              <a:rPr lang="en-US" sz="2800" b="1" dirty="0"/>
              <a:t>Liver regeneration:</a:t>
            </a:r>
          </a:p>
          <a:p>
            <a:pPr marL="0" indent="0">
              <a:buNone/>
            </a:pPr>
            <a:r>
              <a:rPr lang="en-US" sz="2800" dirty="0"/>
              <a:t>Liver cells  have high </a:t>
            </a:r>
          </a:p>
          <a:p>
            <a:pPr marL="0" indent="0">
              <a:buNone/>
            </a:pPr>
            <a:r>
              <a:rPr lang="en-US" sz="2800" dirty="0"/>
              <a:t>regeneration capacity</a:t>
            </a:r>
            <a:r>
              <a:rPr lang="en-US" sz="2800" b="1" dirty="0"/>
              <a:t> </a:t>
            </a:r>
          </a:p>
        </p:txBody>
      </p:sp>
      <p:sp>
        <p:nvSpPr>
          <p:cNvPr id="4" name="Slide Number Placeholder 3"/>
          <p:cNvSpPr>
            <a:spLocks noGrp="1"/>
          </p:cNvSpPr>
          <p:nvPr>
            <p:ph type="sldNum" sz="quarter" idx="12"/>
          </p:nvPr>
        </p:nvSpPr>
        <p:spPr/>
        <p:txBody>
          <a:bodyPr/>
          <a:lstStyle/>
          <a:p>
            <a:fld id="{8F38FA9A-6493-483A-A8CE-597B6A2EBDD7}" type="slidenum">
              <a:rPr lang="en-US" smtClean="0"/>
              <a:pPr/>
              <a:t>48</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1638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l="7872" t="4631" r="9558" b="8178"/>
          <a:stretch/>
        </p:blipFill>
        <p:spPr bwMode="auto">
          <a:xfrm>
            <a:off x="4572000" y="2202286"/>
            <a:ext cx="4248472" cy="4251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089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 calcmode="lin" valueType="num">
                                      <p:cBhvr additive="base">
                                        <p:cTn id="52"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 calcmode="lin" valueType="num">
                                      <p:cBhvr additive="base">
                                        <p:cTn id="5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714380"/>
          </a:xfrm>
        </p:spPr>
        <p:txBody>
          <a:bodyPr>
            <a:normAutofit/>
          </a:bodyPr>
          <a:lstStyle/>
          <a:p>
            <a:r>
              <a:rPr lang="en-US" sz="3200" b="1" u="sng" dirty="0"/>
              <a:t>Structure of liver</a:t>
            </a:r>
          </a:p>
        </p:txBody>
      </p:sp>
      <p:sp>
        <p:nvSpPr>
          <p:cNvPr id="3" name="Content Placeholder 2"/>
          <p:cNvSpPr>
            <a:spLocks noGrp="1"/>
          </p:cNvSpPr>
          <p:nvPr>
            <p:ph idx="1"/>
          </p:nvPr>
        </p:nvSpPr>
        <p:spPr>
          <a:xfrm>
            <a:off x="107504" y="692697"/>
            <a:ext cx="8763000" cy="6012904"/>
          </a:xfrm>
        </p:spPr>
        <p:txBody>
          <a:bodyPr>
            <a:normAutofit fontScale="92500"/>
          </a:bodyPr>
          <a:lstStyle/>
          <a:p>
            <a:pPr marL="0" indent="0">
              <a:buNone/>
            </a:pPr>
            <a:r>
              <a:rPr lang="en-US" dirty="0"/>
              <a:t>                           </a:t>
            </a:r>
            <a:r>
              <a:rPr lang="en-US" sz="3300" dirty="0" err="1">
                <a:solidFill>
                  <a:srgbClr val="FF0000"/>
                </a:solidFill>
              </a:rPr>
              <a:t>Stroma</a:t>
            </a:r>
            <a:r>
              <a:rPr lang="en-US" sz="3300" dirty="0">
                <a:solidFill>
                  <a:srgbClr val="FF0000"/>
                </a:solidFill>
              </a:rPr>
              <a:t>  &amp;  parenchyma </a:t>
            </a:r>
          </a:p>
          <a:p>
            <a:pPr marL="0" indent="0">
              <a:buNone/>
            </a:pPr>
            <a:r>
              <a:rPr lang="en-US" sz="3000" b="1" dirty="0">
                <a:solidFill>
                  <a:srgbClr val="FF0000"/>
                </a:solidFill>
              </a:rPr>
              <a:t>A)</a:t>
            </a:r>
            <a:r>
              <a:rPr lang="en-US" sz="3000" b="1" u="sng" dirty="0">
                <a:solidFill>
                  <a:srgbClr val="FF0000"/>
                </a:solidFill>
              </a:rPr>
              <a:t> Stroma</a:t>
            </a:r>
            <a:r>
              <a:rPr lang="en-US" sz="3000" dirty="0"/>
              <a:t>: </a:t>
            </a:r>
            <a:r>
              <a:rPr lang="en-US" sz="3000" b="1" dirty="0"/>
              <a:t>capsule</a:t>
            </a:r>
            <a:r>
              <a:rPr lang="en-US" sz="3000" dirty="0"/>
              <a:t> → </a:t>
            </a:r>
            <a:r>
              <a:rPr lang="en-US" sz="3000" b="1" dirty="0"/>
              <a:t>septa</a:t>
            </a:r>
            <a:r>
              <a:rPr lang="en-US" sz="3000" dirty="0"/>
              <a:t> → </a:t>
            </a:r>
            <a:r>
              <a:rPr lang="en-US" sz="3000" b="1" dirty="0"/>
              <a:t>reticular fibers</a:t>
            </a:r>
          </a:p>
          <a:p>
            <a:r>
              <a:rPr lang="en-US" sz="3000" b="1" dirty="0">
                <a:solidFill>
                  <a:schemeClr val="accent1"/>
                </a:solidFill>
              </a:rPr>
              <a:t>Capsule of Glisson</a:t>
            </a:r>
            <a:r>
              <a:rPr lang="en-US" sz="3000" b="1" dirty="0"/>
              <a:t>: </a:t>
            </a:r>
            <a:r>
              <a:rPr lang="en-US" sz="3000" dirty="0"/>
              <a:t>thin fibrous C.T. sheet, covers the liver. Thick at hilum to form </a:t>
            </a:r>
            <a:r>
              <a:rPr lang="en-US" sz="3000" b="1" dirty="0" err="1"/>
              <a:t>prota</a:t>
            </a:r>
            <a:r>
              <a:rPr lang="en-US" sz="3000" b="1" dirty="0"/>
              <a:t> </a:t>
            </a:r>
            <a:r>
              <a:rPr lang="en-US" sz="3000" b="1" dirty="0" err="1"/>
              <a:t>hepatis</a:t>
            </a:r>
            <a:r>
              <a:rPr lang="en-US" sz="3000" b="1" dirty="0"/>
              <a:t> </a:t>
            </a:r>
            <a:r>
              <a:rPr lang="en-US" sz="3000" dirty="0"/>
              <a:t>which gives rise to C.T. septa divide the liver into lobes and lobules</a:t>
            </a:r>
          </a:p>
          <a:p>
            <a:r>
              <a:rPr lang="en-US" sz="3000" b="1" dirty="0">
                <a:solidFill>
                  <a:schemeClr val="accent1"/>
                </a:solidFill>
              </a:rPr>
              <a:t>septa</a:t>
            </a:r>
            <a:r>
              <a:rPr lang="en-US" sz="3000" dirty="0"/>
              <a:t>: surround lobules. </a:t>
            </a:r>
            <a:r>
              <a:rPr lang="en-US" sz="3000" b="1" dirty="0"/>
              <a:t>Thick and easy to identify in pig’s liver.. Lobulation are not clear in humans unless??</a:t>
            </a:r>
          </a:p>
          <a:p>
            <a:r>
              <a:rPr lang="en-US" sz="3000" b="1" dirty="0">
                <a:solidFill>
                  <a:schemeClr val="accent1"/>
                </a:solidFill>
              </a:rPr>
              <a:t>Portal tracts</a:t>
            </a:r>
            <a:r>
              <a:rPr lang="en-US" sz="3000" dirty="0"/>
              <a:t>: triangular masses of </a:t>
            </a:r>
          </a:p>
          <a:p>
            <a:pPr marL="0" indent="0">
              <a:buNone/>
            </a:pPr>
            <a:r>
              <a:rPr lang="en-US" sz="3000" dirty="0"/>
              <a:t>    C.T. at angles between hepatic lobules</a:t>
            </a:r>
          </a:p>
          <a:p>
            <a:r>
              <a:rPr lang="en-US" sz="3000" b="1" dirty="0">
                <a:solidFill>
                  <a:schemeClr val="accent1"/>
                </a:solidFill>
              </a:rPr>
              <a:t>Reticular fibers</a:t>
            </a:r>
            <a:r>
              <a:rPr lang="en-US" sz="3000" dirty="0"/>
              <a:t>: delicate network </a:t>
            </a:r>
          </a:p>
          <a:p>
            <a:pPr marL="0" indent="0">
              <a:buNone/>
            </a:pPr>
            <a:r>
              <a:rPr lang="en-US" sz="3000" dirty="0"/>
              <a:t>     surround and support liver cells</a:t>
            </a:r>
          </a:p>
          <a:p>
            <a:pPr marL="0" indent="0">
              <a:buNone/>
            </a:pPr>
            <a:r>
              <a:rPr lang="en-US" dirty="0"/>
              <a:t>  </a:t>
            </a:r>
          </a:p>
        </p:txBody>
      </p:sp>
      <p:sp>
        <p:nvSpPr>
          <p:cNvPr id="4" name="Slide Number Placeholder 3"/>
          <p:cNvSpPr>
            <a:spLocks noGrp="1"/>
          </p:cNvSpPr>
          <p:nvPr>
            <p:ph type="sldNum" sz="quarter" idx="12"/>
          </p:nvPr>
        </p:nvSpPr>
        <p:spPr/>
        <p:txBody>
          <a:bodyPr/>
          <a:lstStyle/>
          <a:p>
            <a:fld id="{8F38FA9A-6493-483A-A8CE-597B6A2EBDD7}" type="slidenum">
              <a:rPr lang="en-US" smtClean="0"/>
              <a:pPr/>
              <a:t>5</a:t>
            </a:fld>
            <a:endParaRPr lang="en-US"/>
          </a:p>
        </p:txBody>
      </p:sp>
      <p:sp>
        <p:nvSpPr>
          <p:cNvPr id="5" name="Footer Placeholder 4"/>
          <p:cNvSpPr>
            <a:spLocks noGrp="1"/>
          </p:cNvSpPr>
          <p:nvPr>
            <p:ph type="ftr" sz="quarter" idx="11"/>
          </p:nvPr>
        </p:nvSpPr>
        <p:spPr/>
        <p:txBody>
          <a:bodyPr/>
          <a:lstStyle/>
          <a:p>
            <a:r>
              <a:rPr lang="es-ES"/>
              <a:t>Pro. Dr Hala El- mazar </a:t>
            </a:r>
            <a:endParaRPr lang="en-US"/>
          </a:p>
        </p:txBody>
      </p:sp>
      <p:pic>
        <p:nvPicPr>
          <p:cNvPr id="1026" name="Picture 2" descr="http://www.knowyourbody.net/wp-content/uploads/2013/01/Porta-hepatis-Image.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948264" y="102468"/>
            <a:ext cx="2160240" cy="16703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28184" y="4077072"/>
            <a:ext cx="2736304" cy="23762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009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 calcmode="lin" valueType="num">
                                      <p:cBhvr additive="base">
                                        <p:cTn id="5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F38FA9A-6493-483A-A8CE-597B6A2EBDD7}" type="slidenum">
              <a:rPr lang="en-US" smtClean="0"/>
              <a:pPr/>
              <a:t>6</a:t>
            </a:fld>
            <a:endParaRPr lang="en-US"/>
          </a:p>
        </p:txBody>
      </p:sp>
      <p:sp>
        <p:nvSpPr>
          <p:cNvPr id="4" name="Footer Placeholder 3"/>
          <p:cNvSpPr>
            <a:spLocks noGrp="1"/>
          </p:cNvSpPr>
          <p:nvPr>
            <p:ph type="ftr" sz="quarter" idx="11"/>
          </p:nvPr>
        </p:nvSpPr>
        <p:spPr/>
        <p:txBody>
          <a:bodyPr/>
          <a:lstStyle/>
          <a:p>
            <a:r>
              <a:rPr lang="es-ES"/>
              <a:t>Pro. Dr Hala El- mazar </a:t>
            </a:r>
            <a:endParaRPr lang="en-US"/>
          </a:p>
        </p:txBody>
      </p:sp>
      <p:sp>
        <p:nvSpPr>
          <p:cNvPr id="5" name="TextBox 4"/>
          <p:cNvSpPr txBox="1"/>
          <p:nvPr/>
        </p:nvSpPr>
        <p:spPr>
          <a:xfrm>
            <a:off x="827584" y="6093296"/>
            <a:ext cx="7200800" cy="707886"/>
          </a:xfrm>
          <a:prstGeom prst="rect">
            <a:avLst/>
          </a:prstGeom>
          <a:noFill/>
          <a:ln>
            <a:solidFill>
              <a:schemeClr val="tx1"/>
            </a:solidFill>
          </a:ln>
        </p:spPr>
        <p:txBody>
          <a:bodyPr wrap="square" rtlCol="1">
            <a:spAutoFit/>
          </a:bodyPr>
          <a:lstStyle/>
          <a:p>
            <a:r>
              <a:rPr lang="en-US" sz="2000" b="1" dirty="0"/>
              <a:t>        Septa  are  thick &amp;  the lobulation is clear in pig's liver </a:t>
            </a:r>
          </a:p>
          <a:p>
            <a:r>
              <a:rPr lang="en-US" sz="2000" b="1" dirty="0"/>
              <a:t>        (similar lobulation only seen in human’s  in liver cirrhosis)</a:t>
            </a:r>
            <a:r>
              <a:rPr lang="en-US" dirty="0"/>
              <a:t> </a:t>
            </a:r>
            <a:endParaRPr lang="ar-JO" dirty="0"/>
          </a:p>
        </p:txBody>
      </p:sp>
      <p:pic>
        <p:nvPicPr>
          <p:cNvPr id="6"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23528" y="2348880"/>
            <a:ext cx="4896544" cy="36239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611560" y="3573016"/>
            <a:ext cx="1440160" cy="18722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5"/>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724128" y="2348880"/>
            <a:ext cx="3240360" cy="3600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Liver , Anatomy QA">
            <a:extLst>
              <a:ext uri="{FF2B5EF4-FFF2-40B4-BE49-F238E27FC236}">
                <a16:creationId xmlns:a16="http://schemas.microsoft.com/office/drawing/2014/main" id="{AAAC5B63-1CFC-4E0A-AE9A-437ACD7D55A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r="8031"/>
          <a:stretch/>
        </p:blipFill>
        <p:spPr bwMode="auto">
          <a:xfrm>
            <a:off x="323528" y="148086"/>
            <a:ext cx="4752528" cy="21132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Liver anatomy. (A) Entire organ and blood supply. Blue indicates venous...  | Download Scientific Diagram">
            <a:extLst>
              <a:ext uri="{FF2B5EF4-FFF2-40B4-BE49-F238E27FC236}">
                <a16:creationId xmlns:a16="http://schemas.microsoft.com/office/drawing/2014/main" id="{89A9F64E-259B-4763-BFE8-C092BDDE74E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25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b="44750"/>
          <a:stretch/>
        </p:blipFill>
        <p:spPr bwMode="auto">
          <a:xfrm>
            <a:off x="5436097" y="91654"/>
            <a:ext cx="3384376" cy="21132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400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s-ES"/>
              <a:t>Pro. Dr Hala El- mazar </a:t>
            </a:r>
            <a:endParaRPr lang="en-US"/>
          </a:p>
        </p:txBody>
      </p:sp>
      <p:sp>
        <p:nvSpPr>
          <p:cNvPr id="4" name="Slide Number Placeholder 3"/>
          <p:cNvSpPr>
            <a:spLocks noGrp="1"/>
          </p:cNvSpPr>
          <p:nvPr>
            <p:ph type="sldNum" sz="quarter" idx="12"/>
          </p:nvPr>
        </p:nvSpPr>
        <p:spPr/>
        <p:txBody>
          <a:bodyPr/>
          <a:lstStyle/>
          <a:p>
            <a:fld id="{8F38FA9A-6493-483A-A8CE-597B6A2EBDD7}" type="slidenum">
              <a:rPr lang="en-US" smtClean="0"/>
              <a:pPr/>
              <a:t>7</a:t>
            </a:fld>
            <a:endParaRPr lang="en-US"/>
          </a:p>
        </p:txBody>
      </p:sp>
      <p:pic>
        <p:nvPicPr>
          <p:cNvPr id="1028" name="Picture 4" descr="https://i.ytimg.com/vi/AQRpbvzdQhY/maxresdefault.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t="9660" b="12221"/>
          <a:stretch/>
        </p:blipFill>
        <p:spPr bwMode="auto">
          <a:xfrm>
            <a:off x="395536" y="188640"/>
            <a:ext cx="8280920" cy="2880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5536" y="3167270"/>
            <a:ext cx="4140460" cy="32140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44008" y="3180928"/>
            <a:ext cx="4255668"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380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ES"/>
              <a:t>Pro. Dr Hala El- mazar </a:t>
            </a:r>
            <a:endParaRPr lang="en-US"/>
          </a:p>
        </p:txBody>
      </p:sp>
      <p:sp>
        <p:nvSpPr>
          <p:cNvPr id="3" name="Slide Number Placeholder 2"/>
          <p:cNvSpPr>
            <a:spLocks noGrp="1"/>
          </p:cNvSpPr>
          <p:nvPr>
            <p:ph type="sldNum" sz="quarter" idx="12"/>
          </p:nvPr>
        </p:nvSpPr>
        <p:spPr/>
        <p:txBody>
          <a:bodyPr/>
          <a:lstStyle/>
          <a:p>
            <a:fld id="{8F38FA9A-6493-483A-A8CE-597B6A2EBDD7}" type="slidenum">
              <a:rPr lang="en-US" smtClean="0"/>
              <a:pPr/>
              <a:t>8</a:t>
            </a:fld>
            <a:endParaRPr lang="en-US"/>
          </a:p>
        </p:txBody>
      </p:sp>
      <p:pic>
        <p:nvPicPr>
          <p:cNvPr id="4" name="Picture 3" descr="http://wps.aw.com/wps/media/tmp/labeling/14525458_dyn.jpg"/>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l="4192" t="2670" r="11832" b="6851"/>
          <a:stretch/>
        </p:blipFill>
        <p:spPr bwMode="auto">
          <a:xfrm>
            <a:off x="971600" y="404664"/>
            <a:ext cx="7200800" cy="5976664"/>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565097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57158" y="524552"/>
            <a:ext cx="8391306" cy="6000792"/>
          </a:xfrm>
        </p:spPr>
        <p:txBody>
          <a:bodyPr>
            <a:normAutofit/>
          </a:bodyPr>
          <a:lstStyle/>
          <a:p>
            <a:pPr>
              <a:buNone/>
            </a:pPr>
            <a:r>
              <a:rPr lang="en-US" sz="2800" b="1" u="sng" dirty="0"/>
              <a:t>B) Parenchyma</a:t>
            </a:r>
            <a:r>
              <a:rPr lang="en-US" sz="2800" dirty="0"/>
              <a:t>: liver cells (</a:t>
            </a:r>
            <a:r>
              <a:rPr lang="en-US" sz="2800" dirty="0">
                <a:solidFill>
                  <a:srgbClr val="FF0000"/>
                </a:solidFill>
              </a:rPr>
              <a:t>hepatocytes</a:t>
            </a:r>
            <a:r>
              <a:rPr lang="en-US" sz="2800" dirty="0"/>
              <a:t>)</a:t>
            </a:r>
          </a:p>
          <a:p>
            <a:pPr>
              <a:buNone/>
            </a:pPr>
            <a:r>
              <a:rPr lang="en-US" sz="2800" dirty="0"/>
              <a:t>They are </a:t>
            </a:r>
            <a:r>
              <a:rPr lang="en-US" sz="2800" dirty="0">
                <a:solidFill>
                  <a:srgbClr val="FF0000"/>
                </a:solidFill>
              </a:rPr>
              <a:t>arranged</a:t>
            </a:r>
            <a:r>
              <a:rPr lang="en-US" sz="2800" dirty="0"/>
              <a:t> to form either :</a:t>
            </a:r>
          </a:p>
          <a:p>
            <a:pPr>
              <a:buNone/>
            </a:pPr>
            <a:r>
              <a:rPr lang="en-US" sz="2800" dirty="0"/>
              <a:t>1- Classic hepatic lobules</a:t>
            </a:r>
          </a:p>
          <a:p>
            <a:pPr>
              <a:buNone/>
            </a:pPr>
            <a:r>
              <a:rPr lang="en-US" sz="2800" dirty="0"/>
              <a:t>2- Portal lobules</a:t>
            </a:r>
          </a:p>
          <a:p>
            <a:pPr>
              <a:buNone/>
            </a:pPr>
            <a:r>
              <a:rPr lang="en-US" sz="2800" dirty="0"/>
              <a:t>3- Liver </a:t>
            </a:r>
            <a:r>
              <a:rPr lang="en-US" sz="2800" dirty="0" err="1"/>
              <a:t>acini</a:t>
            </a:r>
            <a:endParaRPr lang="en-US" sz="2800" dirty="0"/>
          </a:p>
          <a:p>
            <a:pPr>
              <a:buNone/>
            </a:pPr>
            <a:endParaRPr lang="ar-JO" sz="2800" dirty="0"/>
          </a:p>
        </p:txBody>
      </p:sp>
      <p:sp>
        <p:nvSpPr>
          <p:cNvPr id="3" name="Footer Placeholder 2"/>
          <p:cNvSpPr>
            <a:spLocks noGrp="1"/>
          </p:cNvSpPr>
          <p:nvPr>
            <p:ph type="ftr" sz="quarter" idx="11"/>
          </p:nvPr>
        </p:nvSpPr>
        <p:spPr/>
        <p:txBody>
          <a:bodyPr/>
          <a:lstStyle/>
          <a:p>
            <a:r>
              <a:rPr lang="es-ES"/>
              <a:t>Pro. Dr Hala El- mazar </a:t>
            </a:r>
            <a:endParaRPr lang="en-US"/>
          </a:p>
        </p:txBody>
      </p:sp>
      <p:sp>
        <p:nvSpPr>
          <p:cNvPr id="4" name="Slide Number Placeholder 3"/>
          <p:cNvSpPr>
            <a:spLocks noGrp="1"/>
          </p:cNvSpPr>
          <p:nvPr>
            <p:ph type="sldNum" sz="quarter" idx="12"/>
          </p:nvPr>
        </p:nvSpPr>
        <p:spPr/>
        <p:txBody>
          <a:bodyPr/>
          <a:lstStyle/>
          <a:p>
            <a:fld id="{8F38FA9A-6493-483A-A8CE-597B6A2EBDD7}" type="slidenum">
              <a:rPr lang="en-US" smtClean="0"/>
              <a:pPr/>
              <a:t>9</a:t>
            </a:fld>
            <a:endParaRPr lang="en-US"/>
          </a:p>
        </p:txBody>
      </p:sp>
      <p:pic>
        <p:nvPicPr>
          <p:cNvPr id="7"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73774" y="3084992"/>
            <a:ext cx="7342642" cy="35843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https://openi.nlm.nih.gov/imgs/512/182/3187731/3187731_1476-511X-10-166-1.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372200" y="188640"/>
            <a:ext cx="2664296" cy="23762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مستند" ma:contentTypeID="0x0101004E3F62F58E31954599AF5D7BF24514D4" ma:contentTypeVersion="2" ma:contentTypeDescription="إنشاء مستند جديد." ma:contentTypeScope="" ma:versionID="82b47cfbd103cc834f9c4c83d3ea4925">
  <xsd:schema xmlns:xsd="http://www.w3.org/2001/XMLSchema" xmlns:xs="http://www.w3.org/2001/XMLSchema" xmlns:p="http://schemas.microsoft.com/office/2006/metadata/properties" xmlns:ns2="d04b26b9-50b7-4329-ba0b-d0dc18387505" targetNamespace="http://schemas.microsoft.com/office/2006/metadata/properties" ma:root="true" ma:fieldsID="2617fb8f117924669a22166e7ae082fc" ns2:_="">
    <xsd:import namespace="d04b26b9-50b7-4329-ba0b-d0dc1838750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4b26b9-50b7-4329-ba0b-d0dc18387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المحتوى"/>
        <xsd:element ref="dc:title" minOccurs="0" maxOccurs="1" ma:index="4" ma:displayName="ال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EF1D3E-4EC5-4C19-92B0-A7B7A7789783}">
  <ds:schemaRefs>
    <ds:schemaRef ds:uri="http://schemas.microsoft.com/office/2006/metadata/contentType"/>
    <ds:schemaRef ds:uri="http://schemas.microsoft.com/office/2006/metadata/properties/metaAttributes"/>
    <ds:schemaRef ds:uri="http://www.w3.org/2000/xmlns/"/>
    <ds:schemaRef ds:uri="http://www.w3.org/2001/XMLSchema"/>
    <ds:schemaRef ds:uri="d04b26b9-50b7-4329-ba0b-d0dc18387505"/>
  </ds:schemaRefs>
</ds:datastoreItem>
</file>

<file path=customXml/itemProps2.xml><?xml version="1.0" encoding="utf-8"?>
<ds:datastoreItem xmlns:ds="http://schemas.openxmlformats.org/officeDocument/2006/customXml" ds:itemID="{08E84C9F-65C5-4FC7-A365-BF0633AD7219}">
  <ds:schemaRefs>
    <ds:schemaRef ds:uri="http://schemas.microsoft.com/office/2006/metadata/properties"/>
    <ds:schemaRef ds:uri="http://www.w3.org/2000/xmlns/"/>
  </ds:schemaRefs>
</ds:datastoreItem>
</file>

<file path=customXml/itemProps3.xml><?xml version="1.0" encoding="utf-8"?>
<ds:datastoreItem xmlns:ds="http://schemas.openxmlformats.org/officeDocument/2006/customXml" ds:itemID="{061CFB6A-A9EB-411D-B877-E7434A6229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5168</TotalTime>
  <Words>2421</Words>
  <Application>Microsoft Office PowerPoint</Application>
  <PresentationFormat>عرض على الشاشة (4:3)</PresentationFormat>
  <Paragraphs>428</Paragraphs>
  <Slides>48</Slides>
  <Notes>3</Notes>
  <HiddenSlides>0</HiddenSlides>
  <MMClips>0</MMClips>
  <ScaleCrop>false</ScaleCrop>
  <HeadingPairs>
    <vt:vector size="4" baseType="variant">
      <vt:variant>
        <vt:lpstr>نسق</vt:lpstr>
      </vt:variant>
      <vt:variant>
        <vt:i4>1</vt:i4>
      </vt:variant>
      <vt:variant>
        <vt:lpstr>عناوين الشرائح</vt:lpstr>
      </vt:variant>
      <vt:variant>
        <vt:i4>48</vt:i4>
      </vt:variant>
    </vt:vector>
  </HeadingPairs>
  <TitlesOfParts>
    <vt:vector size="49" baseType="lpstr">
      <vt:lpstr>Office Theme</vt:lpstr>
      <vt:lpstr>The digestive system III</vt:lpstr>
      <vt:lpstr>عرض تقديمي في PowerPoint</vt:lpstr>
      <vt:lpstr>Liver</vt:lpstr>
      <vt:lpstr>Blood supply of liver</vt:lpstr>
      <vt:lpstr>Structure of liver</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Pancreas</vt:lpstr>
      <vt:lpstr>Structure of Pancreas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Regulation of blood glucose level</vt:lpstr>
      <vt:lpstr>Pancreas vs. Parotid</vt:lpstr>
      <vt:lpstr>Gall bladder &amp; biliary tract</vt:lpstr>
      <vt:lpstr>عرض تقديمي في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digestive system</dc:title>
  <dc:creator>Hala</dc:creator>
  <cp:lastModifiedBy>Ahmad Maaitah</cp:lastModifiedBy>
  <cp:revision>335</cp:revision>
  <dcterms:created xsi:type="dcterms:W3CDTF">2012-11-15T10:37:25Z</dcterms:created>
  <dcterms:modified xsi:type="dcterms:W3CDTF">2021-03-28T07:27:56Z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0x0101004E3F62F58E31954599AF5D7BF24514D4</vt:lpwstr>
  </property>
</Properties>
</file>