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26"/>
  </p:notesMasterIdLst>
  <p:sldIdLst>
    <p:sldId id="256" r:id="rId2"/>
    <p:sldId id="257" r:id="rId3"/>
    <p:sldId id="259" r:id="rId4"/>
    <p:sldId id="260" r:id="rId5"/>
    <p:sldId id="261" r:id="rId6"/>
    <p:sldId id="262" r:id="rId7"/>
    <p:sldId id="336" r:id="rId8"/>
    <p:sldId id="264" r:id="rId9"/>
    <p:sldId id="338" r:id="rId10"/>
    <p:sldId id="337" r:id="rId11"/>
    <p:sldId id="267" r:id="rId12"/>
    <p:sldId id="309" r:id="rId13"/>
    <p:sldId id="310" r:id="rId14"/>
    <p:sldId id="311" r:id="rId15"/>
    <p:sldId id="268" r:id="rId16"/>
    <p:sldId id="313" r:id="rId17"/>
    <p:sldId id="271" r:id="rId18"/>
    <p:sldId id="315" r:id="rId19"/>
    <p:sldId id="275" r:id="rId20"/>
    <p:sldId id="272" r:id="rId21"/>
    <p:sldId id="270" r:id="rId22"/>
    <p:sldId id="277" r:id="rId23"/>
    <p:sldId id="269" r:id="rId24"/>
    <p:sldId id="339" r:id="rId25"/>
  </p:sldIdLst>
  <p:sldSz cx="9144000" cy="5143500" type="screen16x9"/>
  <p:notesSz cx="6858000" cy="9144000"/>
  <p:embeddedFontLst>
    <p:embeddedFont>
      <p:font typeface="Anonymous Pro" panose="020B0604020202020204" charset="0"/>
      <p:regular r:id="rId27"/>
      <p:bold r:id="rId28"/>
      <p:italic r:id="rId29"/>
      <p:boldItalic r:id="rId30"/>
    </p:embeddedFont>
    <p:embeddedFont>
      <p:font typeface="Coming Soon" panose="020B0604020202020204" charset="0"/>
      <p:regular r:id="rId31"/>
    </p:embeddedFont>
    <p:embeddedFont>
      <p:font typeface="Concert One" pitchFamily="2" charset="0"/>
      <p:regular r:id="rId32"/>
    </p:embeddedFont>
    <p:embeddedFont>
      <p:font typeface="Roboto Mono Medium" panose="00000009000000000000" pitchFamily="49"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D3183C-DF6A-4B41-979D-96C5C7E44FBF}">
  <a:tblStyle styleId="{7ED3183C-DF6A-4B41-979D-96C5C7E44F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09-26T12:07:10"/>
    </inkml:context>
    <inkml:brush xml:id="br0">
      <inkml:brushProperty name="width" value="0.4" units="cm"/>
      <inkml:brushProperty name="height" value="0.8" units="cm"/>
      <inkml:brushProperty name="color" value="#FFFF00"/>
      <inkml:brushProperty name="tip" value="rectangle"/>
      <inkml:brushProperty name="rasterOp" value="maskPen"/>
    </inkml:brush>
  </inkml:definitions>
  <inkml:trace contextRef="#ctx0" brushRef="#br0">0 15,'0'0,"0"0,0 0,0 0,0 0,0 0,0 0,0 0,0 0,32 0,-32 0,0 0,0 0,0 0,0 0,0 0,0 0,48 0,-45 0,26 0,-29 0,48 0,-47 0,46 0,29 0,-73 0,76 0,-77 0,102 0,-97 0,104 0,-110 0,94 0,-90 0,118 0,-114 0,94 0,-97 0,116 0,4 0,-125 0,104 0,-98 0,105 0,-106 0,83 0,-84 0,102 0,-101 0,100 0,-101 0,86 0,-88 0,90 0,-90 0,105 0,-12 0,-91 0,86 0,14 0,-99 0,89 0,-94 0,110 0,-111 0,81 0,-78 0,90 0,-90 0,89 0,-88 0,88 0,-88 0,71 0,-71 0,73 0,-76 0,77 0,-76 0,60 0,-61 0,94 0,-92 0,73 0,-73 0,58 0,-60 0,94 0,-93 0,92 0,-92 0,76 0,-76 0,107 0,-105 0,88 0,-87 0,102 0,-102 0,85 0,-82 0,96 0,-98 0,100 0,-100 0,100 0,-103 0,105 0,-102 0,100 0,-105 0,110-15,-17 15,-92 0,110 0,-110 0,91 0,1 0,-92 0,94 0,-94 0,60 0,-60 0,59 0,-59 0,44 0,-46 0,32 0,-31 0,30 0,-30 0,-2 0,1 0,32 0,-31 0,-2 0,1 0,0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09-26T12:07:10"/>
    </inkml:context>
    <inkml:brush xml:id="br0">
      <inkml:brushProperty name="width" value="0.4" units="cm"/>
      <inkml:brushProperty name="height" value="0.8" units="cm"/>
      <inkml:brushProperty name="color" value="#FFFF00"/>
      <inkml:brushProperty name="tip" value="rectangle"/>
      <inkml:brushProperty name="rasterOp" value="maskPen"/>
    </inkml:brush>
  </inkml:definitions>
  <inkml:trace contextRef="#ctx0" brushRef="#br0">0 0,'0'0,"0"0,0 0,0 0,0 0,0 0,0 0,0 0,0 0,36 0,-36 0,34 63,-33-63,51 0,-50 0,66 0,-66 0,85 0,-85 0,119 0,-117 0,132 0,-134 0,120 0,-118 0,150 0,-150 0,133 0,-132 0,165 0,-162 0,143 60,-145-57,164-6,-161 3,140 0,-144 0,148 0,-145 0,142 0,-144 0,164 0,-159 0,136 0,-139 0,143 0,-149 0,172 0,-170 0,150 0,-148 0,128 0,-127 0,145 0,-147 0,130 0,-130 0,149 0,-154 0,141 0,-20 0,-119 0,138 0,-140 0,159 0,-159 0,123 0,-122 0,120 0,1 0,-120 0,103 0,-105 0,124 0,-124 0,87 0,-85 0,67 0,-68 0,68 0,-69 0,53 0,-51 0,31 0,-32 0,34 0,-35 0,34 0,-33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71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209571f4d9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209571f4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209571f4d9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209571f4d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69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20f6c89457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20f6c89457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53034354b_0_24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853034354b_0_24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09571f4d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209571f4d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209571f4d9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209571f4d9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8506521a88_4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8506521a88_4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572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209571f4d9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209571f4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829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SECTION_TITLE_AND_DESCRIPTION_1_1">
    <p:spTree>
      <p:nvGrpSpPr>
        <p:cNvPr id="1" name="Shape 126"/>
        <p:cNvGrpSpPr/>
        <p:nvPr/>
      </p:nvGrpSpPr>
      <p:grpSpPr>
        <a:xfrm>
          <a:off x="0" y="0"/>
          <a:ext cx="0" cy="0"/>
          <a:chOff x="0" y="0"/>
          <a:chExt cx="0" cy="0"/>
        </a:xfrm>
      </p:grpSpPr>
      <p:pic>
        <p:nvPicPr>
          <p:cNvPr id="127" name="Google Shape;127;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8" name="Google Shape;128;p2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9" name="Google Shape;129;p2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0" name="Google Shape;130;p2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1" name="Google Shape;131;p2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2" name="Google Shape;132;p2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3" name="Google Shape;133;p2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4" name="Google Shape;134;p2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5" name="Google Shape;135;p2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SECTION_TITLE_AND_DESCRIPTION_1_1_4">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8" name="Google Shape;138;p25"/>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9" name="Google Shape;139;p25"/>
          <p:cNvSpPr txBox="1">
            <a:spLocks noGrp="1"/>
          </p:cNvSpPr>
          <p:nvPr>
            <p:ph type="title"/>
          </p:nvPr>
        </p:nvSpPr>
        <p:spPr>
          <a:xfrm>
            <a:off x="3628589" y="2942625"/>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0" name="Google Shape;140;p25"/>
          <p:cNvSpPr txBox="1">
            <a:spLocks noGrp="1"/>
          </p:cNvSpPr>
          <p:nvPr>
            <p:ph type="subTitle" idx="1"/>
          </p:nvPr>
        </p:nvSpPr>
        <p:spPr>
          <a:xfrm>
            <a:off x="3628600" y="3303578"/>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1" name="Google Shape;141;p25"/>
          <p:cNvSpPr txBox="1">
            <a:spLocks noGrp="1"/>
          </p:cNvSpPr>
          <p:nvPr>
            <p:ph type="title" idx="2"/>
          </p:nvPr>
        </p:nvSpPr>
        <p:spPr>
          <a:xfrm>
            <a:off x="1295503" y="2130949"/>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25"/>
          <p:cNvSpPr txBox="1">
            <a:spLocks noGrp="1"/>
          </p:cNvSpPr>
          <p:nvPr>
            <p:ph type="subTitle" idx="3"/>
          </p:nvPr>
        </p:nvSpPr>
        <p:spPr>
          <a:xfrm>
            <a:off x="1295511" y="2491901"/>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3" name="Google Shape;143;p25"/>
          <p:cNvSpPr txBox="1">
            <a:spLocks noGrp="1"/>
          </p:cNvSpPr>
          <p:nvPr>
            <p:ph type="title" idx="4"/>
          </p:nvPr>
        </p:nvSpPr>
        <p:spPr>
          <a:xfrm>
            <a:off x="5964918" y="2130948"/>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4" name="Google Shape;144;p25"/>
          <p:cNvSpPr txBox="1">
            <a:spLocks noGrp="1"/>
          </p:cNvSpPr>
          <p:nvPr>
            <p:ph type="subTitle" idx="5"/>
          </p:nvPr>
        </p:nvSpPr>
        <p:spPr>
          <a:xfrm>
            <a:off x="5964925" y="2491900"/>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5" name="Google Shape;145;p25"/>
          <p:cNvSpPr txBox="1">
            <a:spLocks noGrp="1"/>
          </p:cNvSpPr>
          <p:nvPr>
            <p:ph type="title" idx="6"/>
          </p:nvPr>
        </p:nvSpPr>
        <p:spPr>
          <a:xfrm>
            <a:off x="2569750" y="711175"/>
            <a:ext cx="40044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1">
  <p:cSld name="SECTION_TITLE_AND_DESCRIPTION_1_2_1">
    <p:spTree>
      <p:nvGrpSpPr>
        <p:cNvPr id="1" name="Shape 170"/>
        <p:cNvGrpSpPr/>
        <p:nvPr/>
      </p:nvGrpSpPr>
      <p:grpSpPr>
        <a:xfrm>
          <a:off x="0" y="0"/>
          <a:ext cx="0" cy="0"/>
          <a:chOff x="0" y="0"/>
          <a:chExt cx="0" cy="0"/>
        </a:xfrm>
      </p:grpSpPr>
      <p:pic>
        <p:nvPicPr>
          <p:cNvPr id="171" name="Google Shape;171;p2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2" name="Google Shape;172;p29"/>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73" name="Google Shape;173;p29"/>
          <p:cNvSpPr txBox="1">
            <a:spLocks noGrp="1"/>
          </p:cNvSpPr>
          <p:nvPr>
            <p:ph type="title"/>
          </p:nvPr>
        </p:nvSpPr>
        <p:spPr>
          <a:xfrm>
            <a:off x="2598373"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4" name="Google Shape;174;p29"/>
          <p:cNvSpPr txBox="1">
            <a:spLocks noGrp="1"/>
          </p:cNvSpPr>
          <p:nvPr>
            <p:ph type="subTitle" idx="1"/>
          </p:nvPr>
        </p:nvSpPr>
        <p:spPr>
          <a:xfrm>
            <a:off x="25983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5" name="Google Shape;175;p29"/>
          <p:cNvSpPr txBox="1">
            <a:spLocks noGrp="1"/>
          </p:cNvSpPr>
          <p:nvPr>
            <p:ph type="title" idx="2"/>
          </p:nvPr>
        </p:nvSpPr>
        <p:spPr>
          <a:xfrm>
            <a:off x="5835074"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76" name="Google Shape;176;p29"/>
          <p:cNvSpPr txBox="1">
            <a:spLocks noGrp="1"/>
          </p:cNvSpPr>
          <p:nvPr>
            <p:ph type="subTitle" idx="3"/>
          </p:nvPr>
        </p:nvSpPr>
        <p:spPr>
          <a:xfrm>
            <a:off x="58350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7" name="Google Shape;177;p29"/>
          <p:cNvSpPr txBox="1">
            <a:spLocks noGrp="1"/>
          </p:cNvSpPr>
          <p:nvPr>
            <p:ph type="title" idx="4"/>
          </p:nvPr>
        </p:nvSpPr>
        <p:spPr>
          <a:xfrm>
            <a:off x="2598373" y="2987900"/>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8" name="Google Shape;178;p29"/>
          <p:cNvSpPr txBox="1">
            <a:spLocks noGrp="1"/>
          </p:cNvSpPr>
          <p:nvPr>
            <p:ph type="subTitle" idx="5"/>
          </p:nvPr>
        </p:nvSpPr>
        <p:spPr>
          <a:xfrm>
            <a:off x="2598375" y="3369312"/>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9" name="Google Shape;179;p29"/>
          <p:cNvSpPr txBox="1">
            <a:spLocks noGrp="1"/>
          </p:cNvSpPr>
          <p:nvPr>
            <p:ph type="title" idx="6"/>
          </p:nvPr>
        </p:nvSpPr>
        <p:spPr>
          <a:xfrm>
            <a:off x="5835074" y="2987898"/>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80" name="Google Shape;180;p29"/>
          <p:cNvSpPr txBox="1">
            <a:spLocks noGrp="1"/>
          </p:cNvSpPr>
          <p:nvPr>
            <p:ph type="subTitle" idx="7"/>
          </p:nvPr>
        </p:nvSpPr>
        <p:spPr>
          <a:xfrm>
            <a:off x="5835075" y="3369311"/>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1" name="Google Shape;181;p29"/>
          <p:cNvSpPr txBox="1">
            <a:spLocks noGrp="1"/>
          </p:cNvSpPr>
          <p:nvPr>
            <p:ph type="title" idx="8"/>
          </p:nvPr>
        </p:nvSpPr>
        <p:spPr>
          <a:xfrm>
            <a:off x="1926750" y="711175"/>
            <a:ext cx="52905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182"/>
        <p:cNvGrpSpPr/>
        <p:nvPr/>
      </p:nvGrpSpPr>
      <p:grpSpPr>
        <a:xfrm>
          <a:off x="0" y="0"/>
          <a:ext cx="0" cy="0"/>
          <a:chOff x="0" y="0"/>
          <a:chExt cx="0" cy="0"/>
        </a:xfrm>
      </p:grpSpPr>
      <p:pic>
        <p:nvPicPr>
          <p:cNvPr id="183" name="Google Shape;183;p3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84" name="Google Shape;184;p30"/>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85" name="Google Shape;185;p30"/>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86" name="Google Shape;186;p30"/>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87" name="Google Shape;187;p30"/>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 name="Google Shape;188;p30"/>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9" name="Google Shape;189;p30"/>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30"/>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1" name="Google Shape;191;p30"/>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2" name="Google Shape;192;p30"/>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BIG_NUMBER_1_3">
    <p:spTree>
      <p:nvGrpSpPr>
        <p:cNvPr id="1" name="Shape 193"/>
        <p:cNvGrpSpPr/>
        <p:nvPr/>
      </p:nvGrpSpPr>
      <p:grpSpPr>
        <a:xfrm>
          <a:off x="0" y="0"/>
          <a:ext cx="0" cy="0"/>
          <a:chOff x="0" y="0"/>
          <a:chExt cx="0" cy="0"/>
        </a:xfrm>
      </p:grpSpPr>
      <p:pic>
        <p:nvPicPr>
          <p:cNvPr id="194" name="Google Shape;194;p3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95" name="Google Shape;195;p31"/>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96" name="Google Shape;196;p31"/>
          <p:cNvSpPr txBox="1">
            <a:spLocks noGrp="1"/>
          </p:cNvSpPr>
          <p:nvPr>
            <p:ph type="title" hasCustomPrompt="1"/>
          </p:nvPr>
        </p:nvSpPr>
        <p:spPr>
          <a:xfrm>
            <a:off x="5097100" y="965775"/>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7" name="Google Shape;197;p31"/>
          <p:cNvSpPr txBox="1">
            <a:spLocks noGrp="1"/>
          </p:cNvSpPr>
          <p:nvPr>
            <p:ph type="subTitle" idx="1"/>
          </p:nvPr>
        </p:nvSpPr>
        <p:spPr>
          <a:xfrm>
            <a:off x="5097050" y="1461113"/>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8" name="Google Shape;198;p31"/>
          <p:cNvSpPr txBox="1">
            <a:spLocks noGrp="1"/>
          </p:cNvSpPr>
          <p:nvPr>
            <p:ph type="title" idx="2" hasCustomPrompt="1"/>
          </p:nvPr>
        </p:nvSpPr>
        <p:spPr>
          <a:xfrm>
            <a:off x="5097100" y="2148512"/>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9" name="Google Shape;199;p31"/>
          <p:cNvSpPr txBox="1">
            <a:spLocks noGrp="1"/>
          </p:cNvSpPr>
          <p:nvPr>
            <p:ph type="subTitle" idx="3"/>
          </p:nvPr>
        </p:nvSpPr>
        <p:spPr>
          <a:xfrm>
            <a:off x="5097050" y="2643851"/>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0" name="Google Shape;200;p31"/>
          <p:cNvSpPr txBox="1">
            <a:spLocks noGrp="1"/>
          </p:cNvSpPr>
          <p:nvPr>
            <p:ph type="title" idx="4" hasCustomPrompt="1"/>
          </p:nvPr>
        </p:nvSpPr>
        <p:spPr>
          <a:xfrm>
            <a:off x="5097100" y="3331249"/>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1" name="Google Shape;201;p31"/>
          <p:cNvSpPr txBox="1">
            <a:spLocks noGrp="1"/>
          </p:cNvSpPr>
          <p:nvPr>
            <p:ph type="subTitle" idx="5"/>
          </p:nvPr>
        </p:nvSpPr>
        <p:spPr>
          <a:xfrm>
            <a:off x="5097050" y="3826588"/>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2" name="Google Shape;202;p31"/>
          <p:cNvSpPr txBox="1">
            <a:spLocks noGrp="1"/>
          </p:cNvSpPr>
          <p:nvPr>
            <p:ph type="title" idx="6"/>
          </p:nvPr>
        </p:nvSpPr>
        <p:spPr>
          <a:xfrm>
            <a:off x="1002325" y="711175"/>
            <a:ext cx="3042000" cy="810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p:spPr>
        <p:txBody>
          <a:bodyPr/>
          <a:lstStyle/>
          <a:p>
            <a:fld id="{DEC85371-0097-0846-9B77-058EFE6E34CD}" type="datetimeFigureOut">
              <a:rPr lang="en-US" smtClean="0"/>
              <a:t>7/22/2023</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a:p>
        </p:txBody>
      </p:sp>
      <p:sp>
        <p:nvSpPr>
          <p:cNvPr id="6" name="Slide Number Placeholder 5"/>
          <p:cNvSpPr>
            <a:spLocks noGrp="1"/>
          </p:cNvSpPr>
          <p:nvPr>
            <p:ph type="sldNum" sz="quarter" idx="12"/>
          </p:nvPr>
        </p:nvSpPr>
        <p:spPr>
          <a:xfrm>
            <a:off x="6457950" y="4767263"/>
            <a:ext cx="2057400" cy="273844"/>
          </a:xfrm>
        </p:spPr>
        <p:txBody>
          <a:bodyPr/>
          <a:lstStyle/>
          <a:p>
            <a:fld id="{2AF946F4-22E6-B94E-A71E-B62DA0572818}" type="slidenum">
              <a:rPr lang="en-US" smtClean="0"/>
              <a:t>‹#›</a:t>
            </a:fld>
            <a:endParaRPr lang="en-US"/>
          </a:p>
        </p:txBody>
      </p:sp>
    </p:spTree>
    <p:extLst>
      <p:ext uri="{BB962C8B-B14F-4D97-AF65-F5344CB8AC3E}">
        <p14:creationId xmlns:p14="http://schemas.microsoft.com/office/powerpoint/2010/main" val="3465468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9" name="Google Shape;109;p2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10" name="Google Shape;110;p20"/>
          <p:cNvSpPr txBox="1">
            <a:spLocks noGrp="1"/>
          </p:cNvSpPr>
          <p:nvPr>
            <p:ph type="title"/>
          </p:nvPr>
        </p:nvSpPr>
        <p:spPr>
          <a:xfrm>
            <a:off x="534900" y="2495013"/>
            <a:ext cx="3798000" cy="81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11" name="Google Shape;111;p20"/>
          <p:cNvSpPr txBox="1">
            <a:spLocks noGrp="1"/>
          </p:cNvSpPr>
          <p:nvPr>
            <p:ph type="subTitle" idx="1"/>
          </p:nvPr>
        </p:nvSpPr>
        <p:spPr>
          <a:xfrm>
            <a:off x="799650" y="3241096"/>
            <a:ext cx="3268500" cy="656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1640100" y="1347913"/>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26081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Font typeface="Concert One"/>
              <a:buAutoNum type="arabicPeriod"/>
              <a:defRPr sz="950">
                <a:solidFill>
                  <a:schemeClr val="dk2"/>
                </a:solidFill>
              </a:defRPr>
            </a:lvl1pPr>
            <a:lvl2pPr marL="914400" lvl="1" indent="-292100">
              <a:spcBef>
                <a:spcPts val="1600"/>
              </a:spcBef>
              <a:spcAft>
                <a:spcPts val="0"/>
              </a:spcAft>
              <a:buClr>
                <a:srgbClr val="4D719D"/>
              </a:buClr>
              <a:buSzPts val="1000"/>
              <a:buFont typeface="Muli"/>
              <a:buAutoNum type="alphaLcPeriod"/>
              <a:defRPr sz="950">
                <a:solidFill>
                  <a:schemeClr val="dk2"/>
                </a:solidFill>
              </a:defRPr>
            </a:lvl2pPr>
            <a:lvl3pPr marL="1371600" lvl="2" indent="-292100">
              <a:spcBef>
                <a:spcPts val="1600"/>
              </a:spcBef>
              <a:spcAft>
                <a:spcPts val="0"/>
              </a:spcAft>
              <a:buClr>
                <a:srgbClr val="4D719D"/>
              </a:buClr>
              <a:buSzPts val="1000"/>
              <a:buFont typeface="Muli"/>
              <a:buAutoNum type="romanLcPeriod"/>
              <a:defRPr sz="950">
                <a:solidFill>
                  <a:schemeClr val="dk2"/>
                </a:solidFill>
              </a:defRPr>
            </a:lvl3pPr>
            <a:lvl4pPr marL="1828800" lvl="3" indent="-292100">
              <a:spcBef>
                <a:spcPts val="1600"/>
              </a:spcBef>
              <a:spcAft>
                <a:spcPts val="0"/>
              </a:spcAft>
              <a:buClr>
                <a:srgbClr val="4D719D"/>
              </a:buClr>
              <a:buSzPts val="1000"/>
              <a:buFont typeface="Muli"/>
              <a:buAutoNum type="arabicPeriod"/>
              <a:defRPr sz="950">
                <a:solidFill>
                  <a:schemeClr val="dk2"/>
                </a:solidFill>
              </a:defRPr>
            </a:lvl4pPr>
            <a:lvl5pPr marL="2286000" lvl="4" indent="-292100">
              <a:spcBef>
                <a:spcPts val="1600"/>
              </a:spcBef>
              <a:spcAft>
                <a:spcPts val="0"/>
              </a:spcAft>
              <a:buClr>
                <a:srgbClr val="4D719D"/>
              </a:buClr>
              <a:buSzPts val="1000"/>
              <a:buFont typeface="Muli"/>
              <a:buAutoNum type="alphaLcPeriod"/>
              <a:defRPr sz="950">
                <a:solidFill>
                  <a:schemeClr val="dk2"/>
                </a:solidFill>
              </a:defRPr>
            </a:lvl5pPr>
            <a:lvl6pPr marL="2743200" lvl="5" indent="-292100">
              <a:spcBef>
                <a:spcPts val="1600"/>
              </a:spcBef>
              <a:spcAft>
                <a:spcPts val="0"/>
              </a:spcAft>
              <a:buClr>
                <a:srgbClr val="4D719D"/>
              </a:buClr>
              <a:buSzPts val="1000"/>
              <a:buFont typeface="Muli"/>
              <a:buAutoNum type="romanLcPeriod"/>
              <a:defRPr sz="950">
                <a:solidFill>
                  <a:schemeClr val="dk2"/>
                </a:solidFill>
              </a:defRPr>
            </a:lvl6pPr>
            <a:lvl7pPr marL="3200400" lvl="6" indent="-292100">
              <a:spcBef>
                <a:spcPts val="1600"/>
              </a:spcBef>
              <a:spcAft>
                <a:spcPts val="0"/>
              </a:spcAft>
              <a:buClr>
                <a:srgbClr val="4D719D"/>
              </a:buClr>
              <a:buSzPts val="1000"/>
              <a:buFont typeface="Muli"/>
              <a:buAutoNum type="arabicPeriod"/>
              <a:defRPr sz="950">
                <a:solidFill>
                  <a:schemeClr val="dk2"/>
                </a:solidFill>
              </a:defRPr>
            </a:lvl7pPr>
            <a:lvl8pPr marL="3657600" lvl="7" indent="-292100">
              <a:spcBef>
                <a:spcPts val="1600"/>
              </a:spcBef>
              <a:spcAft>
                <a:spcPts val="0"/>
              </a:spcAft>
              <a:buClr>
                <a:srgbClr val="4D719D"/>
              </a:buClr>
              <a:buSzPts val="1000"/>
              <a:buFont typeface="Muli"/>
              <a:buAutoNum type="alphaLcPeriod"/>
              <a:defRPr sz="950">
                <a:solidFill>
                  <a:schemeClr val="dk2"/>
                </a:solidFill>
              </a:defRPr>
            </a:lvl8pPr>
            <a:lvl9pPr marL="4114800" lvl="8" indent="-292100">
              <a:spcBef>
                <a:spcPts val="1600"/>
              </a:spcBef>
              <a:spcAft>
                <a:spcPts val="1600"/>
              </a:spcAft>
              <a:buClr>
                <a:srgbClr val="4D719D"/>
              </a:buClr>
              <a:buSzPts val="1000"/>
              <a:buFont typeface="Muli"/>
              <a:buAutoNum type="romanLcPeriod"/>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3273900" cy="812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1">
  <p:cSld name="BIG_NUMBER_2">
    <p:spTree>
      <p:nvGrpSpPr>
        <p:cNvPr id="1" name="Shape 91"/>
        <p:cNvGrpSpPr/>
        <p:nvPr/>
      </p:nvGrpSpPr>
      <p:grpSpPr>
        <a:xfrm>
          <a:off x="0" y="0"/>
          <a:ext cx="0" cy="0"/>
          <a:chOff x="0" y="0"/>
          <a:chExt cx="0" cy="0"/>
        </a:xfrm>
      </p:grpSpPr>
      <p:pic>
        <p:nvPicPr>
          <p:cNvPr id="92" name="Google Shape;92;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3" name="Google Shape;93;p1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94" name="Google Shape;94;p17"/>
          <p:cNvSpPr txBox="1">
            <a:spLocks noGrp="1"/>
          </p:cNvSpPr>
          <p:nvPr>
            <p:ph type="title" hasCustomPrompt="1"/>
          </p:nvPr>
        </p:nvSpPr>
        <p:spPr>
          <a:xfrm>
            <a:off x="5040600" y="1012388"/>
            <a:ext cx="2826000" cy="113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200"/>
              <a:buNone/>
              <a:defRPr sz="7200" b="0">
                <a:solidFill>
                  <a:schemeClr val="dk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5" name="Google Shape;95;p17"/>
          <p:cNvSpPr txBox="1">
            <a:spLocks noGrp="1"/>
          </p:cNvSpPr>
          <p:nvPr>
            <p:ph type="body" idx="1"/>
          </p:nvPr>
        </p:nvSpPr>
        <p:spPr>
          <a:xfrm>
            <a:off x="4973225" y="3061013"/>
            <a:ext cx="3006900" cy="10701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2"/>
              </a:buClr>
              <a:buSzPts val="1800"/>
              <a:buChar char="●"/>
              <a:defRPr>
                <a:solidFill>
                  <a:schemeClr val="dk1"/>
                </a:solidFill>
              </a:defRPr>
            </a:lvl1pPr>
            <a:lvl2pPr marL="914400" lvl="1" indent="-342900" algn="ctr" rtl="0">
              <a:spcBef>
                <a:spcPts val="0"/>
              </a:spcBef>
              <a:spcAft>
                <a:spcPts val="0"/>
              </a:spcAft>
              <a:buClr>
                <a:schemeClr val="dk2"/>
              </a:buClr>
              <a:buSzPts val="1800"/>
              <a:buChar char="○"/>
              <a:defRPr sz="1800">
                <a:solidFill>
                  <a:schemeClr val="dk2"/>
                </a:solidFill>
              </a:defRPr>
            </a:lvl2pPr>
            <a:lvl3pPr marL="1371600" lvl="2" indent="-342900" algn="ctr" rtl="0">
              <a:spcBef>
                <a:spcPts val="1600"/>
              </a:spcBef>
              <a:spcAft>
                <a:spcPts val="0"/>
              </a:spcAft>
              <a:buClr>
                <a:schemeClr val="dk2"/>
              </a:buClr>
              <a:buSzPts val="1800"/>
              <a:buChar char="■"/>
              <a:defRPr sz="1800">
                <a:solidFill>
                  <a:schemeClr val="dk2"/>
                </a:solidFill>
              </a:defRPr>
            </a:lvl3pPr>
            <a:lvl4pPr marL="1828800" lvl="3" indent="-342900" algn="ctr" rtl="0">
              <a:spcBef>
                <a:spcPts val="1600"/>
              </a:spcBef>
              <a:spcAft>
                <a:spcPts val="0"/>
              </a:spcAft>
              <a:buClr>
                <a:schemeClr val="dk2"/>
              </a:buClr>
              <a:buSzPts val="1800"/>
              <a:buChar char="●"/>
              <a:defRPr sz="1800">
                <a:solidFill>
                  <a:schemeClr val="dk2"/>
                </a:solidFill>
              </a:defRPr>
            </a:lvl4pPr>
            <a:lvl5pPr marL="2286000" lvl="4" indent="-342900" algn="ctr" rtl="0">
              <a:spcBef>
                <a:spcPts val="1600"/>
              </a:spcBef>
              <a:spcAft>
                <a:spcPts val="0"/>
              </a:spcAft>
              <a:buClr>
                <a:schemeClr val="dk2"/>
              </a:buClr>
              <a:buSzPts val="1800"/>
              <a:buChar char="○"/>
              <a:defRPr sz="1800">
                <a:solidFill>
                  <a:schemeClr val="dk2"/>
                </a:solidFill>
              </a:defRPr>
            </a:lvl5pPr>
            <a:lvl6pPr marL="2743200" lvl="5" indent="-342900" algn="ctr" rtl="0">
              <a:spcBef>
                <a:spcPts val="1600"/>
              </a:spcBef>
              <a:spcAft>
                <a:spcPts val="0"/>
              </a:spcAft>
              <a:buClr>
                <a:schemeClr val="dk2"/>
              </a:buClr>
              <a:buSzPts val="1800"/>
              <a:buChar char="■"/>
              <a:defRPr sz="1800">
                <a:solidFill>
                  <a:schemeClr val="dk2"/>
                </a:solidFill>
              </a:defRPr>
            </a:lvl6pPr>
            <a:lvl7pPr marL="3200400" lvl="6" indent="-342900" algn="ctr" rtl="0">
              <a:spcBef>
                <a:spcPts val="1600"/>
              </a:spcBef>
              <a:spcAft>
                <a:spcPts val="0"/>
              </a:spcAft>
              <a:buClr>
                <a:schemeClr val="dk2"/>
              </a:buClr>
              <a:buSzPts val="1800"/>
              <a:buChar char="●"/>
              <a:defRPr sz="1800">
                <a:solidFill>
                  <a:schemeClr val="dk2"/>
                </a:solidFill>
              </a:defRPr>
            </a:lvl7pPr>
            <a:lvl8pPr marL="3657600" lvl="7" indent="-342900" algn="ctr" rtl="0">
              <a:spcBef>
                <a:spcPts val="1600"/>
              </a:spcBef>
              <a:spcAft>
                <a:spcPts val="0"/>
              </a:spcAft>
              <a:buClr>
                <a:schemeClr val="dk2"/>
              </a:buClr>
              <a:buSzPts val="1800"/>
              <a:buChar char="○"/>
              <a:defRPr sz="1800">
                <a:solidFill>
                  <a:schemeClr val="dk2"/>
                </a:solidFill>
              </a:defRPr>
            </a:lvl8pPr>
            <a:lvl9pPr marL="4114800" lvl="8" indent="-342900" algn="ctr" rtl="0">
              <a:spcBef>
                <a:spcPts val="1600"/>
              </a:spcBef>
              <a:spcAft>
                <a:spcPts val="1600"/>
              </a:spcAft>
              <a:buClr>
                <a:schemeClr val="dk2"/>
              </a:buClr>
              <a:buSzPts val="1800"/>
              <a:buChar char="■"/>
              <a:defRPr sz="1800">
                <a:solidFill>
                  <a:schemeClr val="dk2"/>
                </a:solidFill>
              </a:defRPr>
            </a:lvl9pPr>
          </a:lstStyle>
          <a:p>
            <a:endParaRPr/>
          </a:p>
        </p:txBody>
      </p:sp>
      <p:sp>
        <p:nvSpPr>
          <p:cNvPr id="96" name="Google Shape;96;p17"/>
          <p:cNvSpPr txBox="1">
            <a:spLocks noGrp="1"/>
          </p:cNvSpPr>
          <p:nvPr>
            <p:ph type="subTitle" idx="2"/>
          </p:nvPr>
        </p:nvSpPr>
        <p:spPr>
          <a:xfrm>
            <a:off x="4973225" y="2278000"/>
            <a:ext cx="3006900" cy="783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100" b="1">
                <a:latin typeface="Concert One"/>
                <a:ea typeface="Concert One"/>
                <a:cs typeface="Concert One"/>
                <a:sym typeface="Concert 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63" r:id="rId8"/>
    <p:sldLayoutId id="2147483665" r:id="rId9"/>
    <p:sldLayoutId id="2147483670" r:id="rId10"/>
    <p:sldLayoutId id="2147483671" r:id="rId11"/>
    <p:sldLayoutId id="2147483672" r:id="rId12"/>
    <p:sldLayoutId id="2147483675" r:id="rId13"/>
    <p:sldLayoutId id="2147483676" r:id="rId14"/>
    <p:sldLayoutId id="2147483677" r:id="rId15"/>
    <p:sldLayoutId id="2147483687" r:id="rId16"/>
    <p:sldLayoutId id="2147483688" r:id="rId17"/>
    <p:sldLayoutId id="2147483689" r:id="rId18"/>
    <p:sldLayoutId id="2147483690" r:id="rId19"/>
    <p:sldLayoutId id="2147483695" r:id="rId20"/>
    <p:sldLayoutId id="2147483696" r:id="rId21"/>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20.xml"/><Relationship Id="rId5" Type="http://schemas.openxmlformats.org/officeDocument/2006/relationships/image" Target="../media/image160.png"/><Relationship Id="rId4" Type="http://schemas.openxmlformats.org/officeDocument/2006/relationships/customXml" Target="../ink/ink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accent2"/>
                </a:solidFill>
              </a:rPr>
              <a:t>Forensic psychiatry</a:t>
            </a:r>
            <a:endParaRPr dirty="0">
              <a:solidFill>
                <a:schemeClr val="accent2"/>
              </a:solidFill>
            </a:endParaRPr>
          </a:p>
        </p:txBody>
      </p:sp>
      <p:sp>
        <p:nvSpPr>
          <p:cNvPr id="315" name="Google Shape;315;p50"/>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Here starts the lesson!</a:t>
            </a:r>
            <a:endParaRPr b="0"/>
          </a:p>
        </p:txBody>
      </p:sp>
      <p:sp>
        <p:nvSpPr>
          <p:cNvPr id="318" name="Google Shape;318;p5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9" name="Google Shape;319;p5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320" name="Google Shape;320;p5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1000"/>
                                        <p:tgtEl>
                                          <p:spTgt spid="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74"/>
          <p:cNvSpPr txBox="1">
            <a:spLocks noGrp="1"/>
          </p:cNvSpPr>
          <p:nvPr>
            <p:ph type="title"/>
          </p:nvPr>
        </p:nvSpPr>
        <p:spPr>
          <a:xfrm>
            <a:off x="544852" y="607758"/>
            <a:ext cx="5620800" cy="572700"/>
          </a:xfrm>
          <a:prstGeom prst="rect">
            <a:avLst/>
          </a:prstGeom>
        </p:spPr>
        <p:txBody>
          <a:bodyPr spcFirstLastPara="1" wrap="square" lIns="91425" tIns="91425" rIns="91425" bIns="91425" anchor="t" anchorCtr="0">
            <a:noAutofit/>
          </a:bodyPr>
          <a:lstStyle/>
          <a:p>
            <a:pPr lvl="0"/>
            <a:r>
              <a:rPr lang="en-US" dirty="0"/>
              <a:t>DECISIONAL CAPACITY</a:t>
            </a:r>
            <a:endParaRPr dirty="0"/>
          </a:p>
        </p:txBody>
      </p:sp>
      <p:sp>
        <p:nvSpPr>
          <p:cNvPr id="714" name="Google Shape;714;p74"/>
          <p:cNvSpPr txBox="1">
            <a:spLocks noGrp="1"/>
          </p:cNvSpPr>
          <p:nvPr>
            <p:ph type="subTitle" idx="4294967295"/>
          </p:nvPr>
        </p:nvSpPr>
        <p:spPr>
          <a:xfrm>
            <a:off x="4648929" y="1077785"/>
            <a:ext cx="3841614" cy="2594919"/>
          </a:xfrm>
          <a:prstGeom prst="rect">
            <a:avLst/>
          </a:prstGeom>
        </p:spPr>
        <p:txBody>
          <a:bodyPr spcFirstLastPara="1" wrap="square" lIns="91425" tIns="91425" rIns="91425" bIns="91425" anchor="t" anchorCtr="0">
            <a:noAutofit/>
          </a:bodyPr>
          <a:lstStyle/>
          <a:p>
            <a:pPr marL="0" lvl="0" indent="0">
              <a:spcAft>
                <a:spcPts val="1600"/>
              </a:spcAft>
              <a:buNone/>
            </a:pPr>
            <a:r>
              <a:rPr lang="en-US" sz="1400" dirty="0"/>
              <a:t>In order for a patient to have decisional capacity, he or she must be able to: </a:t>
            </a:r>
          </a:p>
          <a:p>
            <a:pPr marL="0" lvl="0" indent="0">
              <a:spcAft>
                <a:spcPts val="1600"/>
              </a:spcAft>
              <a:buNone/>
            </a:pPr>
            <a:r>
              <a:rPr lang="en-US" sz="1400" dirty="0"/>
              <a:t>■ Understand the relevant information regarding treatment (purpose, risks, benefits). </a:t>
            </a:r>
          </a:p>
          <a:p>
            <a:pPr marL="0" lvl="0" indent="0">
              <a:spcAft>
                <a:spcPts val="1600"/>
              </a:spcAft>
              <a:buNone/>
            </a:pPr>
            <a:r>
              <a:rPr lang="en-US" sz="1400" dirty="0"/>
              <a:t>■ Appreciate the appropriate weight and impact of the decision. </a:t>
            </a:r>
          </a:p>
          <a:p>
            <a:pPr marL="0" lvl="0" indent="0">
              <a:spcAft>
                <a:spcPts val="1600"/>
              </a:spcAft>
              <a:buNone/>
            </a:pPr>
            <a:r>
              <a:rPr lang="en-US" sz="1400" dirty="0"/>
              <a:t>■ Logically manipulate the information to make a decision.</a:t>
            </a:r>
          </a:p>
          <a:p>
            <a:pPr marL="0" lvl="0" indent="0">
              <a:spcAft>
                <a:spcPts val="1600"/>
              </a:spcAft>
              <a:buNone/>
            </a:pPr>
            <a:r>
              <a:rPr lang="en-US" sz="1400" dirty="0"/>
              <a:t> ■ Communicate a choice or preference</a:t>
            </a:r>
            <a:endParaRPr sz="1400" dirty="0">
              <a:solidFill>
                <a:schemeClr val="dk2"/>
              </a:solidFill>
            </a:endParaRPr>
          </a:p>
        </p:txBody>
      </p:sp>
      <p:pic>
        <p:nvPicPr>
          <p:cNvPr id="716" name="Google Shape;716;p74"/>
          <p:cNvPicPr preferRelativeResize="0"/>
          <p:nvPr/>
        </p:nvPicPr>
        <p:blipFill>
          <a:blip r:embed="rId3">
            <a:alphaModFix amt="80000"/>
          </a:blip>
          <a:stretch>
            <a:fillRect/>
          </a:stretch>
        </p:blipFill>
        <p:spPr>
          <a:xfrm rot="-5400000">
            <a:off x="8178555" y="721696"/>
            <a:ext cx="425926" cy="198050"/>
          </a:xfrm>
          <a:prstGeom prst="rect">
            <a:avLst/>
          </a:prstGeom>
          <a:noFill/>
          <a:ln>
            <a:noFill/>
          </a:ln>
        </p:spPr>
      </p:pic>
      <p:pic>
        <p:nvPicPr>
          <p:cNvPr id="719" name="Google Shape;719;p74"/>
          <p:cNvPicPr preferRelativeResize="0"/>
          <p:nvPr/>
        </p:nvPicPr>
        <p:blipFill>
          <a:blip r:embed="rId3">
            <a:alphaModFix amt="80000"/>
          </a:blip>
          <a:stretch>
            <a:fillRect/>
          </a:stretch>
        </p:blipFill>
        <p:spPr>
          <a:xfrm rot="5400000">
            <a:off x="430914" y="4227568"/>
            <a:ext cx="425926" cy="198050"/>
          </a:xfrm>
          <a:prstGeom prst="rect">
            <a:avLst/>
          </a:prstGeom>
          <a:noFill/>
          <a:ln>
            <a:noFill/>
          </a:ln>
        </p:spPr>
      </p:pic>
      <p:sp>
        <p:nvSpPr>
          <p:cNvPr id="5" name="Title 4"/>
          <p:cNvSpPr>
            <a:spLocks noGrp="1"/>
          </p:cNvSpPr>
          <p:nvPr>
            <p:ph type="title"/>
          </p:nvPr>
        </p:nvSpPr>
        <p:spPr>
          <a:xfrm>
            <a:off x="742902" y="1371988"/>
            <a:ext cx="3273900" cy="2872558"/>
          </a:xfrm>
        </p:spPr>
        <p:txBody>
          <a:bodyPr/>
          <a:lstStyle/>
          <a:p>
            <a:r>
              <a:rPr lang="en-US" sz="1400" dirty="0">
                <a:solidFill>
                  <a:schemeClr val="bg2">
                    <a:lumMod val="50000"/>
                  </a:schemeClr>
                </a:solidFill>
              </a:rPr>
              <a:t>Competence and capacity are terms that refer to a patient’s ability to make informed treatment decisions. </a:t>
            </a:r>
            <a:br>
              <a:rPr lang="en-US" sz="1400" dirty="0"/>
            </a:br>
            <a:br>
              <a:rPr lang="en-US" sz="1400" dirty="0"/>
            </a:br>
            <a:r>
              <a:rPr lang="en-US" sz="1400" dirty="0"/>
              <a:t>■ Capacity </a:t>
            </a:r>
            <a:br>
              <a:rPr lang="en-US" sz="1400" dirty="0"/>
            </a:br>
            <a:r>
              <a:rPr lang="en-US" sz="1400" dirty="0">
                <a:solidFill>
                  <a:schemeClr val="bg2">
                    <a:lumMod val="50000"/>
                  </a:schemeClr>
                </a:solidFill>
              </a:rPr>
              <a:t>is a clinical term and may be assessed by physicians.</a:t>
            </a:r>
            <a:br>
              <a:rPr lang="en-US" sz="1400" dirty="0">
                <a:solidFill>
                  <a:schemeClr val="bg2">
                    <a:lumMod val="50000"/>
                  </a:schemeClr>
                </a:solidFill>
              </a:rPr>
            </a:br>
            <a:r>
              <a:rPr lang="en-US" sz="1400" dirty="0"/>
              <a:t> </a:t>
            </a:r>
            <a:br>
              <a:rPr lang="en-US" sz="1400" dirty="0"/>
            </a:br>
            <a:r>
              <a:rPr lang="en-US" sz="1400" dirty="0"/>
              <a:t>■ Competence </a:t>
            </a:r>
            <a:br>
              <a:rPr lang="en-US" sz="1400" dirty="0"/>
            </a:br>
            <a:r>
              <a:rPr lang="en-US" sz="1400" dirty="0">
                <a:solidFill>
                  <a:schemeClr val="bg2">
                    <a:lumMod val="50000"/>
                  </a:schemeClr>
                </a:solidFill>
              </a:rPr>
              <a:t>is a legal term and can be decided only by a judge</a:t>
            </a:r>
          </a:p>
        </p:txBody>
      </p:sp>
    </p:spTree>
    <p:extLst>
      <p:ext uri="{BB962C8B-B14F-4D97-AF65-F5344CB8AC3E}">
        <p14:creationId xmlns:p14="http://schemas.microsoft.com/office/powerpoint/2010/main" val="33851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65" name="Google Shape;465;p61"/>
          <p:cNvSpPr txBox="1">
            <a:spLocks noGrp="1"/>
          </p:cNvSpPr>
          <p:nvPr>
            <p:ph type="title" idx="8"/>
          </p:nvPr>
        </p:nvSpPr>
        <p:spPr>
          <a:xfrm>
            <a:off x="1092669" y="728364"/>
            <a:ext cx="5290500" cy="572700"/>
          </a:xfrm>
          <a:prstGeom prst="rect">
            <a:avLst/>
          </a:prstGeom>
        </p:spPr>
        <p:txBody>
          <a:bodyPr spcFirstLastPara="1" wrap="square" lIns="91425" tIns="91425" rIns="91425" bIns="91425" anchor="t" anchorCtr="0">
            <a:noAutofit/>
          </a:bodyPr>
          <a:lstStyle/>
          <a:p>
            <a:pPr lvl="0"/>
            <a:r>
              <a:rPr lang="en-US" dirty="0"/>
              <a:t>GUARDIANS AND CONSERVATORS</a:t>
            </a:r>
            <a:endParaRPr dirty="0"/>
          </a:p>
        </p:txBody>
      </p:sp>
      <p:grpSp>
        <p:nvGrpSpPr>
          <p:cNvPr id="466" name="Google Shape;466;p61"/>
          <p:cNvGrpSpPr/>
          <p:nvPr/>
        </p:nvGrpSpPr>
        <p:grpSpPr>
          <a:xfrm>
            <a:off x="1446902" y="4328908"/>
            <a:ext cx="391667" cy="370360"/>
            <a:chOff x="1055550" y="4082050"/>
            <a:chExt cx="241725" cy="228575"/>
          </a:xfrm>
        </p:grpSpPr>
        <p:sp>
          <p:nvSpPr>
            <p:cNvPr id="467" name="Google Shape;467;p61"/>
            <p:cNvSpPr/>
            <p:nvPr/>
          </p:nvSpPr>
          <p:spPr>
            <a:xfrm>
              <a:off x="1055550" y="4082050"/>
              <a:ext cx="241725" cy="228575"/>
            </a:xfrm>
            <a:custGeom>
              <a:avLst/>
              <a:gdLst/>
              <a:ahLst/>
              <a:cxnLst/>
              <a:rect l="l" t="t" r="r" b="b"/>
              <a:pathLst>
                <a:path w="9669" h="9143" extrusionOk="0">
                  <a:moveTo>
                    <a:pt x="6787" y="969"/>
                  </a:moveTo>
                  <a:cubicBezTo>
                    <a:pt x="6811" y="1326"/>
                    <a:pt x="6883" y="1683"/>
                    <a:pt x="6930" y="2040"/>
                  </a:cubicBezTo>
                  <a:cubicBezTo>
                    <a:pt x="6997" y="2604"/>
                    <a:pt x="6752" y="2729"/>
                    <a:pt x="6388" y="2729"/>
                  </a:cubicBezTo>
                  <a:cubicBezTo>
                    <a:pt x="6229" y="2729"/>
                    <a:pt x="6047" y="2705"/>
                    <a:pt x="5859" y="2683"/>
                  </a:cubicBezTo>
                  <a:cubicBezTo>
                    <a:pt x="5359" y="2622"/>
                    <a:pt x="4854" y="2591"/>
                    <a:pt x="4349" y="2591"/>
                  </a:cubicBezTo>
                  <a:cubicBezTo>
                    <a:pt x="3675" y="2591"/>
                    <a:pt x="3001" y="2646"/>
                    <a:pt x="2334" y="2755"/>
                  </a:cubicBezTo>
                  <a:cubicBezTo>
                    <a:pt x="2263" y="2207"/>
                    <a:pt x="2263" y="1635"/>
                    <a:pt x="2334" y="1088"/>
                  </a:cubicBezTo>
                  <a:cubicBezTo>
                    <a:pt x="3811" y="1088"/>
                    <a:pt x="5311" y="1040"/>
                    <a:pt x="6787" y="969"/>
                  </a:cubicBezTo>
                  <a:close/>
                  <a:moveTo>
                    <a:pt x="7936" y="920"/>
                  </a:moveTo>
                  <a:cubicBezTo>
                    <a:pt x="8235" y="920"/>
                    <a:pt x="8560" y="934"/>
                    <a:pt x="8597" y="1064"/>
                  </a:cubicBezTo>
                  <a:cubicBezTo>
                    <a:pt x="8645" y="1493"/>
                    <a:pt x="8645" y="1945"/>
                    <a:pt x="8574" y="2374"/>
                  </a:cubicBezTo>
                  <a:cubicBezTo>
                    <a:pt x="8550" y="2921"/>
                    <a:pt x="8550" y="3469"/>
                    <a:pt x="8597" y="4017"/>
                  </a:cubicBezTo>
                  <a:cubicBezTo>
                    <a:pt x="8669" y="4827"/>
                    <a:pt x="8716" y="5660"/>
                    <a:pt x="8716" y="6494"/>
                  </a:cubicBezTo>
                  <a:cubicBezTo>
                    <a:pt x="8716" y="6851"/>
                    <a:pt x="8716" y="7232"/>
                    <a:pt x="8693" y="7565"/>
                  </a:cubicBezTo>
                  <a:cubicBezTo>
                    <a:pt x="8645" y="8041"/>
                    <a:pt x="8621" y="8065"/>
                    <a:pt x="8121" y="8089"/>
                  </a:cubicBezTo>
                  <a:lnTo>
                    <a:pt x="7407" y="8113"/>
                  </a:lnTo>
                  <a:cubicBezTo>
                    <a:pt x="7216" y="7113"/>
                    <a:pt x="7835" y="5517"/>
                    <a:pt x="6930" y="4779"/>
                  </a:cubicBezTo>
                  <a:cubicBezTo>
                    <a:pt x="6677" y="4565"/>
                    <a:pt x="6333" y="4509"/>
                    <a:pt x="5984" y="4509"/>
                  </a:cubicBezTo>
                  <a:cubicBezTo>
                    <a:pt x="5710" y="4509"/>
                    <a:pt x="5433" y="4544"/>
                    <a:pt x="5192" y="4565"/>
                  </a:cubicBezTo>
                  <a:cubicBezTo>
                    <a:pt x="4287" y="4636"/>
                    <a:pt x="3430" y="4612"/>
                    <a:pt x="2548" y="4779"/>
                  </a:cubicBezTo>
                  <a:cubicBezTo>
                    <a:pt x="2310" y="4850"/>
                    <a:pt x="2167" y="5112"/>
                    <a:pt x="2239" y="5350"/>
                  </a:cubicBezTo>
                  <a:cubicBezTo>
                    <a:pt x="2334" y="6303"/>
                    <a:pt x="2382" y="7279"/>
                    <a:pt x="2334" y="8232"/>
                  </a:cubicBezTo>
                  <a:cubicBezTo>
                    <a:pt x="1905" y="8232"/>
                    <a:pt x="1477" y="8232"/>
                    <a:pt x="1024" y="8208"/>
                  </a:cubicBezTo>
                  <a:cubicBezTo>
                    <a:pt x="1024" y="5827"/>
                    <a:pt x="929" y="3469"/>
                    <a:pt x="929" y="1112"/>
                  </a:cubicBezTo>
                  <a:lnTo>
                    <a:pt x="1405" y="1112"/>
                  </a:lnTo>
                  <a:cubicBezTo>
                    <a:pt x="1382" y="1897"/>
                    <a:pt x="1286" y="2683"/>
                    <a:pt x="1548" y="3445"/>
                  </a:cubicBezTo>
                  <a:cubicBezTo>
                    <a:pt x="1607" y="3642"/>
                    <a:pt x="1796" y="3773"/>
                    <a:pt x="1994" y="3773"/>
                  </a:cubicBezTo>
                  <a:cubicBezTo>
                    <a:pt x="2036" y="3773"/>
                    <a:pt x="2078" y="3767"/>
                    <a:pt x="2120" y="3755"/>
                  </a:cubicBezTo>
                  <a:cubicBezTo>
                    <a:pt x="2697" y="3594"/>
                    <a:pt x="3282" y="3554"/>
                    <a:pt x="3870" y="3554"/>
                  </a:cubicBezTo>
                  <a:cubicBezTo>
                    <a:pt x="4325" y="3554"/>
                    <a:pt x="4782" y="3578"/>
                    <a:pt x="5239" y="3588"/>
                  </a:cubicBezTo>
                  <a:cubicBezTo>
                    <a:pt x="5626" y="3605"/>
                    <a:pt x="6084" y="3693"/>
                    <a:pt x="6513" y="3693"/>
                  </a:cubicBezTo>
                  <a:cubicBezTo>
                    <a:pt x="6691" y="3693"/>
                    <a:pt x="6865" y="3678"/>
                    <a:pt x="7026" y="3636"/>
                  </a:cubicBezTo>
                  <a:cubicBezTo>
                    <a:pt x="8240" y="3302"/>
                    <a:pt x="7788" y="1874"/>
                    <a:pt x="7692" y="921"/>
                  </a:cubicBezTo>
                  <a:cubicBezTo>
                    <a:pt x="7766" y="921"/>
                    <a:pt x="7850" y="920"/>
                    <a:pt x="7936" y="920"/>
                  </a:cubicBezTo>
                  <a:close/>
                  <a:moveTo>
                    <a:pt x="5422" y="5406"/>
                  </a:moveTo>
                  <a:cubicBezTo>
                    <a:pt x="5955" y="5406"/>
                    <a:pt x="6370" y="5470"/>
                    <a:pt x="6430" y="5660"/>
                  </a:cubicBezTo>
                  <a:cubicBezTo>
                    <a:pt x="6668" y="6446"/>
                    <a:pt x="6383" y="7327"/>
                    <a:pt x="6478" y="8137"/>
                  </a:cubicBezTo>
                  <a:lnTo>
                    <a:pt x="6502" y="8137"/>
                  </a:lnTo>
                  <a:cubicBezTo>
                    <a:pt x="5406" y="8184"/>
                    <a:pt x="4335" y="8232"/>
                    <a:pt x="3263" y="8232"/>
                  </a:cubicBezTo>
                  <a:cubicBezTo>
                    <a:pt x="3287" y="7351"/>
                    <a:pt x="3263" y="6470"/>
                    <a:pt x="3168" y="5612"/>
                  </a:cubicBezTo>
                  <a:cubicBezTo>
                    <a:pt x="3721" y="5529"/>
                    <a:pt x="4684" y="5406"/>
                    <a:pt x="5422" y="5406"/>
                  </a:cubicBezTo>
                  <a:close/>
                  <a:moveTo>
                    <a:pt x="7764" y="0"/>
                  </a:moveTo>
                  <a:cubicBezTo>
                    <a:pt x="7063" y="0"/>
                    <a:pt x="6347" y="111"/>
                    <a:pt x="5644" y="111"/>
                  </a:cubicBezTo>
                  <a:cubicBezTo>
                    <a:pt x="3906" y="111"/>
                    <a:pt x="2191" y="183"/>
                    <a:pt x="453" y="183"/>
                  </a:cubicBezTo>
                  <a:cubicBezTo>
                    <a:pt x="334" y="183"/>
                    <a:pt x="238" y="230"/>
                    <a:pt x="143" y="302"/>
                  </a:cubicBezTo>
                  <a:cubicBezTo>
                    <a:pt x="48" y="373"/>
                    <a:pt x="0" y="516"/>
                    <a:pt x="0" y="635"/>
                  </a:cubicBezTo>
                  <a:cubicBezTo>
                    <a:pt x="0" y="3326"/>
                    <a:pt x="119" y="5993"/>
                    <a:pt x="119" y="8637"/>
                  </a:cubicBezTo>
                  <a:cubicBezTo>
                    <a:pt x="119" y="8899"/>
                    <a:pt x="334" y="9113"/>
                    <a:pt x="572" y="9113"/>
                  </a:cubicBezTo>
                  <a:cubicBezTo>
                    <a:pt x="1018" y="9134"/>
                    <a:pt x="1465" y="9143"/>
                    <a:pt x="1911" y="9143"/>
                  </a:cubicBezTo>
                  <a:cubicBezTo>
                    <a:pt x="2989" y="9143"/>
                    <a:pt x="4066" y="9092"/>
                    <a:pt x="5144" y="9042"/>
                  </a:cubicBezTo>
                  <a:cubicBezTo>
                    <a:pt x="5906" y="9018"/>
                    <a:pt x="6668" y="8994"/>
                    <a:pt x="7430" y="8994"/>
                  </a:cubicBezTo>
                  <a:cubicBezTo>
                    <a:pt x="7657" y="8994"/>
                    <a:pt x="7954" y="9030"/>
                    <a:pt x="8246" y="9030"/>
                  </a:cubicBezTo>
                  <a:cubicBezTo>
                    <a:pt x="8538" y="9030"/>
                    <a:pt x="8824" y="8994"/>
                    <a:pt x="9026" y="8851"/>
                  </a:cubicBezTo>
                  <a:cubicBezTo>
                    <a:pt x="9621" y="8446"/>
                    <a:pt x="9621" y="7732"/>
                    <a:pt x="9645" y="7065"/>
                  </a:cubicBezTo>
                  <a:cubicBezTo>
                    <a:pt x="9669" y="6041"/>
                    <a:pt x="9645" y="5017"/>
                    <a:pt x="9550" y="3993"/>
                  </a:cubicBezTo>
                  <a:cubicBezTo>
                    <a:pt x="9502" y="3255"/>
                    <a:pt x="9502" y="2493"/>
                    <a:pt x="9526" y="1731"/>
                  </a:cubicBezTo>
                  <a:cubicBezTo>
                    <a:pt x="9574" y="921"/>
                    <a:pt x="9478" y="230"/>
                    <a:pt x="8574" y="64"/>
                  </a:cubicBezTo>
                  <a:cubicBezTo>
                    <a:pt x="8307" y="17"/>
                    <a:pt x="8036" y="0"/>
                    <a:pt x="7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1"/>
            <p:cNvSpPr/>
            <p:nvPr/>
          </p:nvSpPr>
          <p:spPr>
            <a:xfrm>
              <a:off x="1187125" y="4233225"/>
              <a:ext cx="13825" cy="42325"/>
            </a:xfrm>
            <a:custGeom>
              <a:avLst/>
              <a:gdLst/>
              <a:ahLst/>
              <a:cxnLst/>
              <a:rect l="l" t="t" r="r" b="b"/>
              <a:pathLst>
                <a:path w="553" h="1693" extrusionOk="0">
                  <a:moveTo>
                    <a:pt x="289" y="0"/>
                  </a:moveTo>
                  <a:cubicBezTo>
                    <a:pt x="191" y="0"/>
                    <a:pt x="96" y="54"/>
                    <a:pt x="72" y="161"/>
                  </a:cubicBezTo>
                  <a:cubicBezTo>
                    <a:pt x="0" y="613"/>
                    <a:pt x="0" y="1066"/>
                    <a:pt x="72" y="1518"/>
                  </a:cubicBezTo>
                  <a:cubicBezTo>
                    <a:pt x="100" y="1641"/>
                    <a:pt x="184" y="1692"/>
                    <a:pt x="273" y="1692"/>
                  </a:cubicBezTo>
                  <a:cubicBezTo>
                    <a:pt x="408" y="1692"/>
                    <a:pt x="553" y="1572"/>
                    <a:pt x="524" y="1399"/>
                  </a:cubicBezTo>
                  <a:cubicBezTo>
                    <a:pt x="453" y="994"/>
                    <a:pt x="453" y="566"/>
                    <a:pt x="524" y="161"/>
                  </a:cubicBezTo>
                  <a:cubicBezTo>
                    <a:pt x="488" y="54"/>
                    <a:pt x="387"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61"/>
          <p:cNvGrpSpPr/>
          <p:nvPr/>
        </p:nvGrpSpPr>
        <p:grpSpPr>
          <a:xfrm>
            <a:off x="8271516" y="1508457"/>
            <a:ext cx="307776" cy="421440"/>
            <a:chOff x="3428650" y="2373900"/>
            <a:chExt cx="189950" cy="260100"/>
          </a:xfrm>
        </p:grpSpPr>
        <p:sp>
          <p:nvSpPr>
            <p:cNvPr id="475" name="Google Shape;475;p61"/>
            <p:cNvSpPr/>
            <p:nvPr/>
          </p:nvSpPr>
          <p:spPr>
            <a:xfrm>
              <a:off x="3428650" y="2373900"/>
              <a:ext cx="189950" cy="260100"/>
            </a:xfrm>
            <a:custGeom>
              <a:avLst/>
              <a:gdLst/>
              <a:ahLst/>
              <a:cxnLst/>
              <a:rect l="l" t="t" r="r" b="b"/>
              <a:pathLst>
                <a:path w="7598" h="10404" extrusionOk="0">
                  <a:moveTo>
                    <a:pt x="5145" y="1019"/>
                  </a:moveTo>
                  <a:cubicBezTo>
                    <a:pt x="5454" y="1114"/>
                    <a:pt x="5740" y="1233"/>
                    <a:pt x="6002" y="1400"/>
                  </a:cubicBezTo>
                  <a:cubicBezTo>
                    <a:pt x="6645" y="1757"/>
                    <a:pt x="6812" y="2352"/>
                    <a:pt x="6812" y="2972"/>
                  </a:cubicBezTo>
                  <a:lnTo>
                    <a:pt x="6669" y="2972"/>
                  </a:lnTo>
                  <a:cubicBezTo>
                    <a:pt x="6247" y="3107"/>
                    <a:pt x="5801" y="3170"/>
                    <a:pt x="5357" y="3170"/>
                  </a:cubicBezTo>
                  <a:cubicBezTo>
                    <a:pt x="5174" y="3170"/>
                    <a:pt x="4992" y="3159"/>
                    <a:pt x="4811" y="3138"/>
                  </a:cubicBezTo>
                  <a:cubicBezTo>
                    <a:pt x="4907" y="2424"/>
                    <a:pt x="5050" y="1733"/>
                    <a:pt x="5145" y="1019"/>
                  </a:cubicBezTo>
                  <a:close/>
                  <a:moveTo>
                    <a:pt x="763" y="733"/>
                  </a:moveTo>
                  <a:lnTo>
                    <a:pt x="763" y="733"/>
                  </a:lnTo>
                  <a:cubicBezTo>
                    <a:pt x="1089" y="759"/>
                    <a:pt x="1424" y="766"/>
                    <a:pt x="1764" y="766"/>
                  </a:cubicBezTo>
                  <a:cubicBezTo>
                    <a:pt x="2095" y="766"/>
                    <a:pt x="2430" y="759"/>
                    <a:pt x="2766" y="759"/>
                  </a:cubicBezTo>
                  <a:cubicBezTo>
                    <a:pt x="3343" y="759"/>
                    <a:pt x="3920" y="778"/>
                    <a:pt x="4478" y="876"/>
                  </a:cubicBezTo>
                  <a:cubicBezTo>
                    <a:pt x="4359" y="1709"/>
                    <a:pt x="4168" y="2567"/>
                    <a:pt x="4073" y="3400"/>
                  </a:cubicBezTo>
                  <a:cubicBezTo>
                    <a:pt x="4073" y="3567"/>
                    <a:pt x="4168" y="3710"/>
                    <a:pt x="4311" y="3734"/>
                  </a:cubicBezTo>
                  <a:cubicBezTo>
                    <a:pt x="4667" y="3815"/>
                    <a:pt x="5024" y="3853"/>
                    <a:pt x="5378" y="3853"/>
                  </a:cubicBezTo>
                  <a:cubicBezTo>
                    <a:pt x="5853" y="3853"/>
                    <a:pt x="6324" y="3785"/>
                    <a:pt x="6788" y="3662"/>
                  </a:cubicBezTo>
                  <a:lnTo>
                    <a:pt x="6788" y="3662"/>
                  </a:lnTo>
                  <a:cubicBezTo>
                    <a:pt x="6740" y="4043"/>
                    <a:pt x="6669" y="4400"/>
                    <a:pt x="6621" y="4734"/>
                  </a:cubicBezTo>
                  <a:cubicBezTo>
                    <a:pt x="6455" y="6329"/>
                    <a:pt x="6574" y="7925"/>
                    <a:pt x="6455" y="9521"/>
                  </a:cubicBezTo>
                  <a:cubicBezTo>
                    <a:pt x="5320" y="9594"/>
                    <a:pt x="4186" y="9704"/>
                    <a:pt x="3057" y="9704"/>
                  </a:cubicBezTo>
                  <a:cubicBezTo>
                    <a:pt x="2361" y="9704"/>
                    <a:pt x="1668" y="9662"/>
                    <a:pt x="977" y="9544"/>
                  </a:cubicBezTo>
                  <a:cubicBezTo>
                    <a:pt x="882" y="6615"/>
                    <a:pt x="715" y="3686"/>
                    <a:pt x="763" y="733"/>
                  </a:cubicBezTo>
                  <a:close/>
                  <a:moveTo>
                    <a:pt x="465" y="1"/>
                  </a:moveTo>
                  <a:cubicBezTo>
                    <a:pt x="447" y="1"/>
                    <a:pt x="429" y="7"/>
                    <a:pt x="406" y="19"/>
                  </a:cubicBezTo>
                  <a:cubicBezTo>
                    <a:pt x="239" y="19"/>
                    <a:pt x="96" y="162"/>
                    <a:pt x="96" y="352"/>
                  </a:cubicBezTo>
                  <a:cubicBezTo>
                    <a:pt x="1" y="3519"/>
                    <a:pt x="191" y="6687"/>
                    <a:pt x="287" y="9830"/>
                  </a:cubicBezTo>
                  <a:cubicBezTo>
                    <a:pt x="287" y="9997"/>
                    <a:pt x="382" y="10140"/>
                    <a:pt x="549" y="10187"/>
                  </a:cubicBezTo>
                  <a:cubicBezTo>
                    <a:pt x="1369" y="10348"/>
                    <a:pt x="2189" y="10403"/>
                    <a:pt x="3010" y="10403"/>
                  </a:cubicBezTo>
                  <a:cubicBezTo>
                    <a:pt x="4261" y="10403"/>
                    <a:pt x="5513" y="10274"/>
                    <a:pt x="6764" y="10187"/>
                  </a:cubicBezTo>
                  <a:cubicBezTo>
                    <a:pt x="6955" y="10187"/>
                    <a:pt x="7098" y="10021"/>
                    <a:pt x="7121" y="9854"/>
                  </a:cubicBezTo>
                  <a:cubicBezTo>
                    <a:pt x="7336" y="7925"/>
                    <a:pt x="7121" y="5996"/>
                    <a:pt x="7407" y="4091"/>
                  </a:cubicBezTo>
                  <a:cubicBezTo>
                    <a:pt x="7598" y="2948"/>
                    <a:pt x="7598" y="1876"/>
                    <a:pt x="6717" y="1043"/>
                  </a:cubicBezTo>
                  <a:cubicBezTo>
                    <a:pt x="5812" y="193"/>
                    <a:pt x="4537" y="77"/>
                    <a:pt x="3249" y="77"/>
                  </a:cubicBezTo>
                  <a:cubicBezTo>
                    <a:pt x="2765" y="77"/>
                    <a:pt x="2278" y="93"/>
                    <a:pt x="1810" y="93"/>
                  </a:cubicBezTo>
                  <a:cubicBezTo>
                    <a:pt x="1360" y="93"/>
                    <a:pt x="926" y="78"/>
                    <a:pt x="525" y="19"/>
                  </a:cubicBezTo>
                  <a:cubicBezTo>
                    <a:pt x="501" y="7"/>
                    <a:pt x="483"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1"/>
            <p:cNvSpPr/>
            <p:nvPr/>
          </p:nvSpPr>
          <p:spPr>
            <a:xfrm>
              <a:off x="3460075" y="2481500"/>
              <a:ext cx="117975" cy="27275"/>
            </a:xfrm>
            <a:custGeom>
              <a:avLst/>
              <a:gdLst/>
              <a:ahLst/>
              <a:cxnLst/>
              <a:rect l="l" t="t" r="r" b="b"/>
              <a:pathLst>
                <a:path w="4719" h="1091" extrusionOk="0">
                  <a:moveTo>
                    <a:pt x="1646" y="0"/>
                  </a:moveTo>
                  <a:cubicBezTo>
                    <a:pt x="1163" y="0"/>
                    <a:pt x="651" y="270"/>
                    <a:pt x="244" y="454"/>
                  </a:cubicBezTo>
                  <a:cubicBezTo>
                    <a:pt x="0" y="576"/>
                    <a:pt x="138" y="889"/>
                    <a:pt x="347" y="889"/>
                  </a:cubicBezTo>
                  <a:cubicBezTo>
                    <a:pt x="382" y="889"/>
                    <a:pt x="420" y="879"/>
                    <a:pt x="458" y="859"/>
                  </a:cubicBezTo>
                  <a:cubicBezTo>
                    <a:pt x="840" y="644"/>
                    <a:pt x="1244" y="525"/>
                    <a:pt x="1649" y="478"/>
                  </a:cubicBezTo>
                  <a:cubicBezTo>
                    <a:pt x="1677" y="475"/>
                    <a:pt x="1703" y="474"/>
                    <a:pt x="1730" y="474"/>
                  </a:cubicBezTo>
                  <a:cubicBezTo>
                    <a:pt x="2181" y="474"/>
                    <a:pt x="2457" y="844"/>
                    <a:pt x="2840" y="1001"/>
                  </a:cubicBezTo>
                  <a:cubicBezTo>
                    <a:pt x="3016" y="1065"/>
                    <a:pt x="3180" y="1091"/>
                    <a:pt x="3338" y="1091"/>
                  </a:cubicBezTo>
                  <a:cubicBezTo>
                    <a:pt x="3714" y="1091"/>
                    <a:pt x="4057" y="945"/>
                    <a:pt x="4459" y="811"/>
                  </a:cubicBezTo>
                  <a:cubicBezTo>
                    <a:pt x="4718" y="746"/>
                    <a:pt x="4645" y="369"/>
                    <a:pt x="4417" y="369"/>
                  </a:cubicBezTo>
                  <a:cubicBezTo>
                    <a:pt x="4393" y="369"/>
                    <a:pt x="4367" y="373"/>
                    <a:pt x="4340" y="382"/>
                  </a:cubicBezTo>
                  <a:cubicBezTo>
                    <a:pt x="3989" y="485"/>
                    <a:pt x="3700" y="605"/>
                    <a:pt x="3397" y="605"/>
                  </a:cubicBezTo>
                  <a:cubicBezTo>
                    <a:pt x="3208" y="605"/>
                    <a:pt x="3012" y="558"/>
                    <a:pt x="2792" y="430"/>
                  </a:cubicBezTo>
                  <a:cubicBezTo>
                    <a:pt x="2507" y="239"/>
                    <a:pt x="2221" y="96"/>
                    <a:pt x="1887" y="25"/>
                  </a:cubicBezTo>
                  <a:cubicBezTo>
                    <a:pt x="1808" y="8"/>
                    <a:pt x="1727" y="0"/>
                    <a:pt x="1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1"/>
            <p:cNvSpPr/>
            <p:nvPr/>
          </p:nvSpPr>
          <p:spPr>
            <a:xfrm>
              <a:off x="3460075" y="2524950"/>
              <a:ext cx="117975" cy="27300"/>
            </a:xfrm>
            <a:custGeom>
              <a:avLst/>
              <a:gdLst/>
              <a:ahLst/>
              <a:cxnLst/>
              <a:rect l="l" t="t" r="r" b="b"/>
              <a:pathLst>
                <a:path w="4719" h="1092" extrusionOk="0">
                  <a:moveTo>
                    <a:pt x="1647" y="1"/>
                  </a:moveTo>
                  <a:cubicBezTo>
                    <a:pt x="1164" y="1"/>
                    <a:pt x="652" y="274"/>
                    <a:pt x="244" y="478"/>
                  </a:cubicBezTo>
                  <a:cubicBezTo>
                    <a:pt x="0" y="580"/>
                    <a:pt x="138" y="889"/>
                    <a:pt x="346" y="889"/>
                  </a:cubicBezTo>
                  <a:cubicBezTo>
                    <a:pt x="382" y="889"/>
                    <a:pt x="420" y="880"/>
                    <a:pt x="458" y="859"/>
                  </a:cubicBezTo>
                  <a:cubicBezTo>
                    <a:pt x="840" y="668"/>
                    <a:pt x="1244" y="526"/>
                    <a:pt x="1649" y="478"/>
                  </a:cubicBezTo>
                  <a:cubicBezTo>
                    <a:pt x="1675" y="475"/>
                    <a:pt x="1701" y="474"/>
                    <a:pt x="1726" y="474"/>
                  </a:cubicBezTo>
                  <a:cubicBezTo>
                    <a:pt x="2179" y="474"/>
                    <a:pt x="2456" y="866"/>
                    <a:pt x="2840" y="1002"/>
                  </a:cubicBezTo>
                  <a:cubicBezTo>
                    <a:pt x="3019" y="1066"/>
                    <a:pt x="3184" y="1092"/>
                    <a:pt x="3344" y="1092"/>
                  </a:cubicBezTo>
                  <a:cubicBezTo>
                    <a:pt x="3717" y="1092"/>
                    <a:pt x="4059" y="952"/>
                    <a:pt x="4459" y="835"/>
                  </a:cubicBezTo>
                  <a:cubicBezTo>
                    <a:pt x="4718" y="749"/>
                    <a:pt x="4645" y="370"/>
                    <a:pt x="4416" y="370"/>
                  </a:cubicBezTo>
                  <a:cubicBezTo>
                    <a:pt x="4393" y="370"/>
                    <a:pt x="4367" y="374"/>
                    <a:pt x="4340" y="383"/>
                  </a:cubicBezTo>
                  <a:cubicBezTo>
                    <a:pt x="3996" y="498"/>
                    <a:pt x="3712" y="612"/>
                    <a:pt x="3415" y="612"/>
                  </a:cubicBezTo>
                  <a:cubicBezTo>
                    <a:pt x="3220" y="612"/>
                    <a:pt x="3019" y="563"/>
                    <a:pt x="2792" y="430"/>
                  </a:cubicBezTo>
                  <a:cubicBezTo>
                    <a:pt x="2507" y="264"/>
                    <a:pt x="2221" y="121"/>
                    <a:pt x="1887" y="25"/>
                  </a:cubicBezTo>
                  <a:cubicBezTo>
                    <a:pt x="1808" y="8"/>
                    <a:pt x="1728" y="1"/>
                    <a:pt x="1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1"/>
            <p:cNvSpPr/>
            <p:nvPr/>
          </p:nvSpPr>
          <p:spPr>
            <a:xfrm>
              <a:off x="3459925" y="2568775"/>
              <a:ext cx="118125" cy="27075"/>
            </a:xfrm>
            <a:custGeom>
              <a:avLst/>
              <a:gdLst/>
              <a:ahLst/>
              <a:cxnLst/>
              <a:rect l="l" t="t" r="r" b="b"/>
              <a:pathLst>
                <a:path w="4725" h="1083" extrusionOk="0">
                  <a:moveTo>
                    <a:pt x="1615" y="0"/>
                  </a:moveTo>
                  <a:cubicBezTo>
                    <a:pt x="1143" y="0"/>
                    <a:pt x="647" y="265"/>
                    <a:pt x="250" y="463"/>
                  </a:cubicBezTo>
                  <a:cubicBezTo>
                    <a:pt x="0" y="568"/>
                    <a:pt x="151" y="890"/>
                    <a:pt x="368" y="890"/>
                  </a:cubicBezTo>
                  <a:cubicBezTo>
                    <a:pt x="399" y="890"/>
                    <a:pt x="431" y="883"/>
                    <a:pt x="464" y="868"/>
                  </a:cubicBezTo>
                  <a:cubicBezTo>
                    <a:pt x="846" y="654"/>
                    <a:pt x="1250" y="511"/>
                    <a:pt x="1655" y="463"/>
                  </a:cubicBezTo>
                  <a:cubicBezTo>
                    <a:pt x="1669" y="463"/>
                    <a:pt x="1683" y="462"/>
                    <a:pt x="1697" y="462"/>
                  </a:cubicBezTo>
                  <a:cubicBezTo>
                    <a:pt x="2172" y="462"/>
                    <a:pt x="2453" y="849"/>
                    <a:pt x="2846" y="987"/>
                  </a:cubicBezTo>
                  <a:cubicBezTo>
                    <a:pt x="3033" y="1055"/>
                    <a:pt x="3206" y="1082"/>
                    <a:pt x="3373" y="1082"/>
                  </a:cubicBezTo>
                  <a:cubicBezTo>
                    <a:pt x="3737" y="1082"/>
                    <a:pt x="4073" y="951"/>
                    <a:pt x="4465" y="821"/>
                  </a:cubicBezTo>
                  <a:cubicBezTo>
                    <a:pt x="4724" y="734"/>
                    <a:pt x="4651" y="355"/>
                    <a:pt x="4422" y="355"/>
                  </a:cubicBezTo>
                  <a:cubicBezTo>
                    <a:pt x="4399" y="355"/>
                    <a:pt x="4373" y="359"/>
                    <a:pt x="4346" y="368"/>
                  </a:cubicBezTo>
                  <a:cubicBezTo>
                    <a:pt x="3993" y="486"/>
                    <a:pt x="3704" y="603"/>
                    <a:pt x="3400" y="603"/>
                  </a:cubicBezTo>
                  <a:cubicBezTo>
                    <a:pt x="3211" y="603"/>
                    <a:pt x="3017" y="558"/>
                    <a:pt x="2798" y="440"/>
                  </a:cubicBezTo>
                  <a:cubicBezTo>
                    <a:pt x="2513" y="249"/>
                    <a:pt x="2227" y="106"/>
                    <a:pt x="1893" y="35"/>
                  </a:cubicBezTo>
                  <a:cubicBezTo>
                    <a:pt x="1802" y="11"/>
                    <a:pt x="1709" y="0"/>
                    <a:pt x="1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1446902" y="1357895"/>
            <a:ext cx="4144530" cy="2738369"/>
          </a:xfrm>
        </p:spPr>
        <p:txBody>
          <a:bodyPr/>
          <a:lstStyle/>
          <a:p>
            <a:r>
              <a:rPr lang="en-US" sz="1600" dirty="0">
                <a:solidFill>
                  <a:schemeClr val="bg2">
                    <a:lumMod val="50000"/>
                  </a:schemeClr>
                </a:solidFill>
              </a:rPr>
              <a:t>May be appointed by a judge to make treatment decisions for incompetent patients. </a:t>
            </a:r>
            <a:br>
              <a:rPr lang="en-US" sz="1600" dirty="0">
                <a:solidFill>
                  <a:schemeClr val="bg2">
                    <a:lumMod val="50000"/>
                  </a:schemeClr>
                </a:solidFill>
              </a:rPr>
            </a:br>
            <a:r>
              <a:rPr lang="en-US" sz="1600" dirty="0">
                <a:solidFill>
                  <a:schemeClr val="bg2">
                    <a:lumMod val="50000"/>
                  </a:schemeClr>
                </a:solidFill>
              </a:rPr>
              <a:t>■ Make decisions by </a:t>
            </a:r>
            <a:r>
              <a:rPr lang="en-US" sz="1600" dirty="0">
                <a:solidFill>
                  <a:srgbClr val="C00000"/>
                </a:solidFill>
              </a:rPr>
              <a:t>substituted judgment</a:t>
            </a:r>
            <a:r>
              <a:rPr lang="en-US" sz="1600" dirty="0">
                <a:solidFill>
                  <a:schemeClr val="bg2">
                    <a:lumMod val="50000"/>
                  </a:schemeClr>
                </a:solidFill>
              </a:rPr>
              <a:t> </a:t>
            </a:r>
            <a:br>
              <a:rPr lang="en-US" sz="1600" dirty="0">
                <a:solidFill>
                  <a:schemeClr val="bg2">
                    <a:lumMod val="50000"/>
                  </a:schemeClr>
                </a:solidFill>
              </a:rPr>
            </a:br>
            <a:r>
              <a:rPr lang="en-US" sz="1600" dirty="0">
                <a:solidFill>
                  <a:schemeClr val="bg2">
                    <a:lumMod val="50000"/>
                  </a:schemeClr>
                </a:solidFill>
              </a:rPr>
              <a:t>  which means making decisions based on what the patient would most likely have wanted, were the patient competent. </a:t>
            </a:r>
            <a:br>
              <a:rPr lang="en-US" sz="1600" dirty="0">
                <a:solidFill>
                  <a:schemeClr val="bg2">
                    <a:lumMod val="50000"/>
                  </a:schemeClr>
                </a:solidFill>
              </a:rPr>
            </a:br>
            <a:endParaRPr lang="en-US" sz="1600" dirty="0">
              <a:solidFill>
                <a:schemeClr val="bg2">
                  <a:lumMod val="50000"/>
                </a:schemeClr>
              </a:solidFill>
            </a:endParaRPr>
          </a:p>
        </p:txBody>
      </p:sp>
      <p:sp>
        <p:nvSpPr>
          <p:cNvPr id="8" name="Title 7"/>
          <p:cNvSpPr>
            <a:spLocks noGrp="1"/>
          </p:cNvSpPr>
          <p:nvPr>
            <p:ph type="title" idx="4"/>
          </p:nvPr>
        </p:nvSpPr>
        <p:spPr>
          <a:xfrm>
            <a:off x="5696465" y="1118287"/>
            <a:ext cx="2470018" cy="3074526"/>
          </a:xfrm>
        </p:spPr>
        <p:txBody>
          <a:bodyPr/>
          <a:lstStyle/>
          <a:p>
            <a:pPr algn="ctr"/>
            <a:r>
              <a:rPr lang="en-US" sz="1400" dirty="0"/>
              <a:t>“Declaration for Mental Health Treatment”</a:t>
            </a:r>
            <a:br>
              <a:rPr lang="en-US" sz="1400" dirty="0"/>
            </a:br>
            <a:br>
              <a:rPr lang="en-US" sz="1400" dirty="0"/>
            </a:br>
            <a:r>
              <a:rPr lang="en-US" sz="1400" dirty="0">
                <a:solidFill>
                  <a:schemeClr val="bg1">
                    <a:lumMod val="75000"/>
                  </a:schemeClr>
                </a:solidFill>
              </a:rPr>
              <a:t>Patients can often express their wishes for treatment in advance of losing competence or capacity using a mental health advance directive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1000"/>
                                        <p:tgtEl>
                                          <p:spTgt spid="46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74"/>
                                        </p:tgtEl>
                                        <p:attrNameLst>
                                          <p:attrName>style.visibility</p:attrName>
                                        </p:attrNameLst>
                                      </p:cBhvr>
                                      <p:to>
                                        <p:strVal val="visible"/>
                                      </p:to>
                                    </p:set>
                                    <p:animEffect transition="in" filter="fade">
                                      <p:cBhvr>
                                        <p:cTn id="11" dur="1000"/>
                                        <p:tgtEl>
                                          <p:spTgt spid="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0800000" flipV="1">
            <a:off x="1806222" y="1762356"/>
            <a:ext cx="6344356" cy="954107"/>
          </a:xfrm>
          <a:prstGeom prst="rect">
            <a:avLst/>
          </a:prstGeom>
          <a:noFill/>
        </p:spPr>
        <p:txBody>
          <a:bodyPr wrap="square" rtlCol="0">
            <a:spAutoFit/>
          </a:bodyPr>
          <a:lstStyle/>
          <a:p>
            <a:pPr algn="l"/>
            <a:r>
              <a:rPr lang="en-US" sz="2800" dirty="0">
                <a:solidFill>
                  <a:schemeClr val="bg1"/>
                </a:solidFill>
              </a:rPr>
              <a:t>ADMISSION TO A PSYCHIATRIC HOSPITAL</a:t>
            </a:r>
          </a:p>
        </p:txBody>
      </p:sp>
      <p:pic>
        <p:nvPicPr>
          <p:cNvPr id="2050" name="Picture 2" descr="Psychiatric Services – Aarunya">
            <a:extLst>
              <a:ext uri="{FF2B5EF4-FFF2-40B4-BE49-F238E27FC236}">
                <a16:creationId xmlns:a16="http://schemas.microsoft.com/office/drawing/2014/main" id="{C7F77F82-68E1-29C4-DEAD-7ED462185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713" y="2716464"/>
            <a:ext cx="2704709" cy="21632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200" y="250825"/>
            <a:ext cx="8312731" cy="5262979"/>
          </a:xfrm>
          <a:prstGeom prst="rect">
            <a:avLst/>
          </a:prstGeom>
          <a:noFill/>
        </p:spPr>
        <p:txBody>
          <a:bodyPr wrap="square" rtlCol="0">
            <a:spAutoFit/>
          </a:bodyPr>
          <a:lstStyle/>
          <a:p>
            <a:pPr algn="l"/>
            <a:r>
              <a:rPr lang="en-US" sz="2400" dirty="0">
                <a:solidFill>
                  <a:schemeClr val="accent6"/>
                </a:solidFill>
                <a:latin typeface="+mj-lt"/>
                <a:ea typeface="Segoe UI Symbol" panose="020B0502040204020203" pitchFamily="34" charset="0"/>
                <a:cs typeface="Arial Black" panose="020B0A04020102020204" pitchFamily="34" charset="0"/>
              </a:rPr>
              <a:t>
1. Voluntary admission :</a:t>
            </a:r>
          </a:p>
          <a:p>
            <a:pPr algn="l"/>
            <a:endParaRPr lang="en-US" sz="2400" dirty="0">
              <a:solidFill>
                <a:schemeClr val="accent6"/>
              </a:solidFill>
              <a:latin typeface="+mj-lt"/>
              <a:ea typeface="Segoe UI Symbol" panose="020B0502040204020203" pitchFamily="34" charset="0"/>
              <a:cs typeface="Arial Black" panose="020B0A04020102020204" pitchFamily="34" charset="0"/>
            </a:endParaRPr>
          </a:p>
          <a:p>
            <a:pPr marL="342900" indent="-342900" algn="l">
              <a:buFont typeface="Arial" panose="020B0604020202020204" pitchFamily="34" charset="0"/>
              <a:buChar char="•"/>
            </a:pPr>
            <a:r>
              <a:rPr lang="en-US" sz="2400" dirty="0">
                <a:solidFill>
                  <a:schemeClr val="accent6"/>
                </a:solidFill>
                <a:latin typeface="+mj-lt"/>
                <a:ea typeface="Segoe UI Symbol" panose="020B0502040204020203" pitchFamily="34" charset="0"/>
                <a:cs typeface="Arial Black" panose="020B0A04020102020204" pitchFamily="34" charset="0"/>
              </a:rPr>
              <a:t>Patient requests or agrees to be admitted to the psychiatric ward. The patient is first examined by a staff psychiatrist, who determines if he or she should be hospitalized.</a:t>
            </a:r>
            <a:endParaRPr lang="ar-JO" sz="2400" dirty="0">
              <a:solidFill>
                <a:schemeClr val="accent6"/>
              </a:solidFill>
              <a:latin typeface="+mj-lt"/>
              <a:ea typeface="Segoe UI Symbol" panose="020B0502040204020203" pitchFamily="34" charset="0"/>
              <a:cs typeface="Arial Black" panose="020B0A04020102020204" pitchFamily="34" charset="0"/>
            </a:endParaRPr>
          </a:p>
          <a:p>
            <a:pPr algn="l"/>
            <a:endParaRPr lang="en-US" sz="2400" dirty="0">
              <a:solidFill>
                <a:schemeClr val="accent6"/>
              </a:solidFill>
              <a:latin typeface="+mj-lt"/>
              <a:ea typeface="Segoe UI Symbol" panose="020B0502040204020203" pitchFamily="34" charset="0"/>
              <a:cs typeface="Arial Black" panose="020B0A04020102020204" pitchFamily="34" charset="0"/>
            </a:endParaRPr>
          </a:p>
          <a:p>
            <a:pPr marL="342900" indent="-342900" algn="l">
              <a:buFont typeface="Arial" panose="020B0604020202020204" pitchFamily="34" charset="0"/>
              <a:buChar char="•"/>
            </a:pPr>
            <a:r>
              <a:rPr lang="en-US" sz="2400" dirty="0">
                <a:solidFill>
                  <a:schemeClr val="accent6"/>
                </a:solidFill>
                <a:latin typeface="+mj-lt"/>
                <a:ea typeface="Segoe UI Symbol" panose="020B0502040204020203" pitchFamily="34" charset="0"/>
                <a:cs typeface="Arial Black" panose="020B0A04020102020204" pitchFamily="34" charset="0"/>
              </a:rPr>
              <a:t>Patient must have capacity and be competent to be admitted as a voluntary patient to an inpatient facility and he or she may not have the right to be discharged upon request. </a:t>
            </a:r>
          </a:p>
          <a:p>
            <a:pPr algn="l"/>
            <a:r>
              <a:rPr lang="en-US" sz="2400" dirty="0">
                <a:solidFill>
                  <a:schemeClr val="accent6"/>
                </a:solidFill>
                <a:latin typeface="+mj-lt"/>
                <a:ea typeface="Segoe UI Symbol" panose="020B0502040204020203" pitchFamily="34" charset="0"/>
                <a:cs typeface="Arial Black" panose="020B0A0402010202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2040" y="249853"/>
            <a:ext cx="8791960" cy="830997"/>
          </a:xfrm>
          <a:prstGeom prst="rect">
            <a:avLst/>
          </a:prstGeom>
          <a:noFill/>
        </p:spPr>
        <p:txBody>
          <a:bodyPr wrap="square">
            <a:spAutoFit/>
          </a:bodyPr>
          <a:lstStyle/>
          <a:p>
            <a:pPr algn="l"/>
            <a:r>
              <a:rPr lang="en-US" sz="2400" dirty="0">
                <a:solidFill>
                  <a:schemeClr val="accent6"/>
                </a:solidFill>
                <a:latin typeface="+mj-lt"/>
                <a:ea typeface="Abadi" panose="02000000000000000000" pitchFamily="2" charset="0"/>
                <a:cs typeface="Arial Black" panose="020B0A04020102020204" pitchFamily="34" charset="0"/>
              </a:rPr>
              <a:t>2. Involuntary admission (also known as civil commitment): </a:t>
            </a:r>
          </a:p>
          <a:p>
            <a:pPr algn="l"/>
            <a:endParaRPr lang="en-US" sz="2400" dirty="0">
              <a:solidFill>
                <a:schemeClr val="accent6"/>
              </a:solidFill>
              <a:latin typeface="+mj-lt"/>
              <a:ea typeface="Abadi" panose="02000000000000000000" pitchFamily="2" charset="0"/>
              <a:cs typeface="Arial Black" panose="020B0A04020102020204" pitchFamily="34" charset="0"/>
            </a:endParaRPr>
          </a:p>
        </p:txBody>
      </p:sp>
      <p:sp>
        <p:nvSpPr>
          <p:cNvPr id="2" name="TextBox 1"/>
          <p:cNvSpPr txBox="1"/>
          <p:nvPr/>
        </p:nvSpPr>
        <p:spPr>
          <a:xfrm>
            <a:off x="146755" y="1080850"/>
            <a:ext cx="8884355"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solidFill>
                <a:ea typeface="Abadi" panose="02000000000000000000" pitchFamily="2" charset="0"/>
                <a:cs typeface="Arial Black" panose="020B0A04020102020204" pitchFamily="34" charset="0"/>
              </a:rPr>
              <a:t>Done by two staff physicians When the patient is potentially harmful to self or others (suicidal, homicidal, unable to care for self, etc.), </a:t>
            </a:r>
            <a:r>
              <a:rPr lang="ar-JO" sz="2000" dirty="0">
                <a:solidFill>
                  <a:schemeClr val="accent6"/>
                </a:solidFill>
                <a:ea typeface="Abadi" panose="02000000000000000000" pitchFamily="2" charset="0"/>
                <a:cs typeface="Arial Black" panose="020B0A04020102020204" pitchFamily="34" charset="0"/>
              </a:rPr>
              <a:t> </a:t>
            </a:r>
            <a:r>
              <a:rPr lang="en-US" sz="2000" dirty="0">
                <a:solidFill>
                  <a:schemeClr val="accent6"/>
                </a:solidFill>
                <a:ea typeface="Abadi" panose="02000000000000000000" pitchFamily="2" charset="0"/>
                <a:cs typeface="Arial Black" panose="020B0A04020102020204" pitchFamily="34" charset="0"/>
              </a:rPr>
              <a:t>so the patient may be hospitalized against his or her will</a:t>
            </a:r>
            <a:endParaRPr lang="ar-JO" sz="2000" dirty="0">
              <a:solidFill>
                <a:schemeClr val="accent6"/>
              </a:solidFill>
              <a:ea typeface="Abadi" panose="02000000000000000000" pitchFamily="2" charset="0"/>
              <a:cs typeface="Arial Black" panose="020B0A04020102020204" pitchFamily="34" charset="0"/>
            </a:endParaRPr>
          </a:p>
          <a:p>
            <a:pPr marL="342900" indent="-342900">
              <a:buFont typeface="Arial" panose="020B0604020202020204" pitchFamily="34" charset="0"/>
              <a:buChar char="•"/>
            </a:pPr>
            <a:r>
              <a:rPr lang="en-US" sz="2000" dirty="0">
                <a:solidFill>
                  <a:schemeClr val="accent6"/>
                </a:solidFill>
                <a:ea typeface="Abadi" panose="02000000000000000000" pitchFamily="2" charset="0"/>
                <a:cs typeface="Arial Black" panose="020B0A04020102020204" pitchFamily="34" charset="0"/>
              </a:rPr>
              <a:t>After some days the case must be reviewed by an independent board to determine if continued hospitalization is necessary.</a:t>
            </a:r>
          </a:p>
          <a:p>
            <a:endParaRPr lang="en-US" sz="2000" dirty="0">
              <a:solidFill>
                <a:schemeClr val="accent6"/>
              </a:solidFill>
              <a:ea typeface="Abadi" panose="02000000000000000000" pitchFamily="2" charset="0"/>
              <a:cs typeface="Arial Black" panose="020B0A04020102020204" pitchFamily="34" charset="0"/>
            </a:endParaRPr>
          </a:p>
          <a:p>
            <a:pPr marL="342900" indent="-342900">
              <a:buFont typeface="Arial" panose="020B0604020202020204" pitchFamily="34" charset="0"/>
              <a:buChar char="•"/>
            </a:pPr>
            <a:r>
              <a:rPr lang="en-US" sz="2000" dirty="0">
                <a:solidFill>
                  <a:schemeClr val="accent6"/>
                </a:solidFill>
                <a:ea typeface="Abadi" panose="02000000000000000000" pitchFamily="2" charset="0"/>
                <a:cs typeface="Arial Black" panose="020B0A04020102020204" pitchFamily="34" charset="0"/>
              </a:rPr>
              <a:t> Patients must always be provided with a copy of the commitment  papers, and must have any questions answered pertaining to the commitment. </a:t>
            </a:r>
          </a:p>
          <a:p>
            <a:pPr marL="342900" indent="-342900">
              <a:buFont typeface="Arial" panose="020B0604020202020204" pitchFamily="34" charset="0"/>
              <a:buChar char="•"/>
            </a:pPr>
            <a:r>
              <a:rPr lang="en-US" sz="2000" dirty="0">
                <a:solidFill>
                  <a:schemeClr val="accent6"/>
                </a:solidFill>
                <a:ea typeface="Abadi" panose="02000000000000000000" pitchFamily="2" charset="0"/>
                <a:cs typeface="Arial Black" panose="020B0A04020102020204" pitchFamily="34" charset="0"/>
              </a:rPr>
              <a:t>Patients still </a:t>
            </a:r>
            <a:r>
              <a:rPr lang="en-US" sz="2000" dirty="0">
                <a:solidFill>
                  <a:schemeClr val="accent6"/>
                </a:solidFill>
              </a:rPr>
              <a:t>have legal rights to a trial to challenge their hospitalization, and still have the right to refuse non-urgent medications </a:t>
            </a:r>
          </a:p>
          <a:p>
            <a:endParaRPr lang="en-GB" sz="2000" dirty="0">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098" name="Picture 2" descr="Mental Illness Types, Symptoms, and Diagnosis">
            <a:extLst>
              <a:ext uri="{FF2B5EF4-FFF2-40B4-BE49-F238E27FC236}">
                <a16:creationId xmlns:a16="http://schemas.microsoft.com/office/drawing/2014/main" id="{6397B0EB-78D5-01AA-5167-172F536E0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73" b="12428"/>
          <a:stretch/>
        </p:blipFill>
        <p:spPr bwMode="auto">
          <a:xfrm flipH="1">
            <a:off x="4962726" y="1676092"/>
            <a:ext cx="3646286" cy="1643246"/>
          </a:xfrm>
          <a:prstGeom prst="rect">
            <a:avLst/>
          </a:prstGeom>
          <a:noFill/>
          <a:extLst>
            <a:ext uri="{909E8E84-426E-40DD-AFC4-6F175D3DCCD1}">
              <a14:hiddenFill xmlns:a14="http://schemas.microsoft.com/office/drawing/2010/main">
                <a:solidFill>
                  <a:srgbClr val="FFFFFF"/>
                </a:solidFill>
              </a14:hiddenFill>
            </a:ext>
          </a:extLst>
        </p:spPr>
      </p:pic>
      <p:pic>
        <p:nvPicPr>
          <p:cNvPr id="483" name="Google Shape;483;p62"/>
          <p:cNvPicPr preferRelativeResize="0"/>
          <p:nvPr/>
        </p:nvPicPr>
        <p:blipFill>
          <a:blip r:embed="rId4">
            <a:alphaModFix amt="86000"/>
          </a:blip>
          <a:stretch>
            <a:fillRect/>
          </a:stretch>
        </p:blipFill>
        <p:spPr>
          <a:xfrm rot="9455883" flipH="1">
            <a:off x="1706560" y="1268589"/>
            <a:ext cx="1496149" cy="1160650"/>
          </a:xfrm>
          <a:prstGeom prst="rect">
            <a:avLst/>
          </a:prstGeom>
          <a:noFill/>
          <a:ln>
            <a:noFill/>
          </a:ln>
        </p:spPr>
      </p:pic>
      <p:sp>
        <p:nvSpPr>
          <p:cNvPr id="486" name="Google Shape;486;p62"/>
          <p:cNvSpPr txBox="1">
            <a:spLocks noGrp="1"/>
          </p:cNvSpPr>
          <p:nvPr>
            <p:ph type="title" idx="2"/>
          </p:nvPr>
        </p:nvSpPr>
        <p:spPr>
          <a:xfrm>
            <a:off x="1640100" y="1347913"/>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88" name="Google Shape;488;p62"/>
          <p:cNvSpPr/>
          <p:nvPr/>
        </p:nvSpPr>
        <p:spPr>
          <a:xfrm rot="-594043">
            <a:off x="4646607" y="1572763"/>
            <a:ext cx="937065" cy="552301"/>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2"/>
          <p:cNvSpPr/>
          <p:nvPr/>
        </p:nvSpPr>
        <p:spPr>
          <a:xfrm rot="-594043">
            <a:off x="7988066" y="3043187"/>
            <a:ext cx="937065" cy="552301"/>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0" name="Google Shape;490;p62"/>
          <p:cNvPicPr preferRelativeResize="0"/>
          <p:nvPr/>
        </p:nvPicPr>
        <p:blipFill>
          <a:blip r:embed="rId5">
            <a:alphaModFix/>
          </a:blip>
          <a:stretch>
            <a:fillRect/>
          </a:stretch>
        </p:blipFill>
        <p:spPr>
          <a:xfrm>
            <a:off x="98897" y="3897188"/>
            <a:ext cx="2015919" cy="1011625"/>
          </a:xfrm>
          <a:prstGeom prst="rect">
            <a:avLst/>
          </a:prstGeom>
          <a:noFill/>
          <a:ln>
            <a:noFill/>
          </a:ln>
        </p:spPr>
      </p:pic>
      <p:sp>
        <p:nvSpPr>
          <p:cNvPr id="2" name="Title 1">
            <a:extLst>
              <a:ext uri="{FF2B5EF4-FFF2-40B4-BE49-F238E27FC236}">
                <a16:creationId xmlns:a16="http://schemas.microsoft.com/office/drawing/2014/main" id="{682E41C2-C549-FBF6-08EB-474E6A1F4E41}"/>
              </a:ext>
            </a:extLst>
          </p:cNvPr>
          <p:cNvSpPr txBox="1">
            <a:spLocks noGrp="1"/>
          </p:cNvSpPr>
          <p:nvPr>
            <p:ph type="title"/>
          </p:nvPr>
        </p:nvSpPr>
        <p:spPr>
          <a:xfrm rot="10800000" flipV="1">
            <a:off x="534988" y="2495550"/>
            <a:ext cx="3797300" cy="814388"/>
          </a:xfrm>
          <a:prstGeom prst="rect">
            <a:avLst/>
          </a:prstGeom>
          <a:noFill/>
        </p:spPr>
        <p:txBody>
          <a:bodyPr wrap="square" rtlCol="0">
            <a:spAutoFit/>
          </a:bodyPr>
          <a:lstStyle/>
          <a:p>
            <a:pPr algn="l"/>
            <a:r>
              <a:rPr lang="en-US" sz="4950" dirty="0">
                <a:solidFill>
                  <a:schemeClr val="bg1"/>
                </a:solidFill>
              </a:rPr>
              <a:t>Disability</a:t>
            </a:r>
          </a:p>
        </p:txBody>
      </p:sp>
      <p:sp>
        <p:nvSpPr>
          <p:cNvPr id="4" name="Subtitle 3">
            <a:extLst>
              <a:ext uri="{FF2B5EF4-FFF2-40B4-BE49-F238E27FC236}">
                <a16:creationId xmlns:a16="http://schemas.microsoft.com/office/drawing/2014/main" id="{5146E3CC-3EE9-76EE-4C3F-AF4E9B11C5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989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1000"/>
                                        <p:tgtEl>
                                          <p:spTgt spid="488"/>
                                        </p:tgtEl>
                                      </p:cBhvr>
                                    </p:animEffect>
                                  </p:childTnLst>
                                </p:cTn>
                              </p:par>
                              <p:par>
                                <p:cTn id="8" presetID="10" presetClass="entr" presetSubtype="0" fill="hold" nodeType="withEffect">
                                  <p:stCondLst>
                                    <p:cond delay="0"/>
                                  </p:stCondLst>
                                  <p:childTnLst>
                                    <p:set>
                                      <p:cBhvr>
                                        <p:cTn id="9" dur="1" fill="hold">
                                          <p:stCondLst>
                                            <p:cond delay="0"/>
                                          </p:stCondLst>
                                        </p:cTn>
                                        <p:tgtEl>
                                          <p:spTgt spid="489"/>
                                        </p:tgtEl>
                                        <p:attrNameLst>
                                          <p:attrName>style.visibility</p:attrName>
                                        </p:attrNameLst>
                                      </p:cBhvr>
                                      <p:to>
                                        <p:strVal val="visible"/>
                                      </p:to>
                                    </p:set>
                                    <p:animEffect transition="in" filter="fade">
                                      <p:cBhvr>
                                        <p:cTn id="10" dur="10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511" y="507750"/>
            <a:ext cx="8392139" cy="4109405"/>
          </a:xfrm>
          <a:prstGeom prst="rect">
            <a:avLst/>
          </a:prstGeom>
          <a:noFill/>
        </p:spPr>
        <p:txBody>
          <a:bodyPr wrap="square">
            <a:spAutoFit/>
          </a:bodyPr>
          <a:lstStyle/>
          <a:p>
            <a:r>
              <a:rPr lang="en-US" sz="2100" dirty="0">
                <a:solidFill>
                  <a:schemeClr val="accent6"/>
                </a:solidFill>
                <a:latin typeface="+mj-lt"/>
              </a:rPr>
              <a:t>Mental impairment: Any mental or psychological disorder.</a:t>
            </a:r>
          </a:p>
          <a:p>
            <a:endParaRPr lang="en-US" sz="2100" dirty="0">
              <a:solidFill>
                <a:schemeClr val="accent6"/>
              </a:solidFill>
              <a:latin typeface="+mj-lt"/>
            </a:endParaRPr>
          </a:p>
          <a:p>
            <a:r>
              <a:rPr lang="en-US" sz="2100" dirty="0">
                <a:solidFill>
                  <a:schemeClr val="accent6"/>
                </a:solidFill>
                <a:latin typeface="+mj-lt"/>
              </a:rPr>
              <a:t>Mental disability: Alteration of an individual’s capacity to meet personal, social, or occupational demands due to a mental impairment.</a:t>
            </a:r>
          </a:p>
          <a:p>
            <a:endParaRPr lang="en-US" sz="2100" dirty="0">
              <a:solidFill>
                <a:schemeClr val="accent6"/>
              </a:solidFill>
              <a:latin typeface="+mj-lt"/>
            </a:endParaRPr>
          </a:p>
          <a:p>
            <a:r>
              <a:rPr lang="en-US" sz="2100" dirty="0">
                <a:solidFill>
                  <a:schemeClr val="accent6"/>
                </a:solidFill>
                <a:latin typeface="+mj-lt"/>
              </a:rPr>
              <a:t>To assess whether an impairment is also a disability, consider four categories:</a:t>
            </a:r>
          </a:p>
          <a:p>
            <a:pPr marL="342900" indent="-342900">
              <a:buFont typeface="Arial" panose="020B0604020202020204" pitchFamily="34" charset="0"/>
              <a:buChar char="•"/>
            </a:pPr>
            <a:r>
              <a:rPr lang="en-US" sz="2100" dirty="0">
                <a:solidFill>
                  <a:schemeClr val="accent6"/>
                </a:solidFill>
                <a:latin typeface="+mj-lt"/>
              </a:rPr>
              <a:t>Activities of daily living.</a:t>
            </a:r>
          </a:p>
          <a:p>
            <a:pPr marL="342900" indent="-342900">
              <a:buFont typeface="Arial" panose="020B0604020202020204" pitchFamily="34" charset="0"/>
              <a:buChar char="•"/>
            </a:pPr>
            <a:r>
              <a:rPr lang="en-US" sz="2100" dirty="0">
                <a:solidFill>
                  <a:schemeClr val="accent6"/>
                </a:solidFill>
                <a:latin typeface="+mj-lt"/>
              </a:rPr>
              <a:t>Social functioning.</a:t>
            </a:r>
          </a:p>
          <a:p>
            <a:pPr marL="342900" indent="-342900">
              <a:buFont typeface="Arial" panose="020B0604020202020204" pitchFamily="34" charset="0"/>
              <a:buChar char="•"/>
            </a:pPr>
            <a:r>
              <a:rPr lang="en-US" sz="2100" dirty="0">
                <a:solidFill>
                  <a:schemeClr val="accent6"/>
                </a:solidFill>
                <a:latin typeface="+mj-lt"/>
              </a:rPr>
              <a:t>Concentration, persistence, and pace.</a:t>
            </a:r>
          </a:p>
          <a:p>
            <a:pPr marL="342900" indent="-342900">
              <a:buFont typeface="Arial" panose="020B0604020202020204" pitchFamily="34" charset="0"/>
              <a:buChar char="•"/>
            </a:pPr>
            <a:r>
              <a:rPr lang="en-US" sz="2100" dirty="0">
                <a:solidFill>
                  <a:schemeClr val="accent6"/>
                </a:solidFill>
                <a:latin typeface="+mj-lt"/>
              </a:rPr>
              <a:t>Deterioration or </a:t>
            </a:r>
            <a:r>
              <a:rPr lang="en-US" sz="2100" dirty="0" err="1">
                <a:solidFill>
                  <a:schemeClr val="accent6"/>
                </a:solidFill>
                <a:latin typeface="+mj-lt"/>
              </a:rPr>
              <a:t>decompensation</a:t>
            </a:r>
            <a:r>
              <a:rPr lang="en-US" sz="2100" dirty="0">
                <a:solidFill>
                  <a:schemeClr val="accent6"/>
                </a:solidFill>
                <a:latin typeface="+mj-lt"/>
              </a:rPr>
              <a:t> in work settings.</a:t>
            </a:r>
          </a:p>
        </p:txBody>
      </p:sp>
      <mc:AlternateContent xmlns:mc="http://schemas.openxmlformats.org/markup-compatibility/2006" xmlns:p14="http://schemas.microsoft.com/office/powerpoint/2010/main">
        <mc:Choice Requires="p14">
          <p:contentPart p14:bwMode="auto" r:id="rId2">
            <p14:nvContentPartPr>
              <p14:cNvPr id="23" name="Ink 22"/>
              <p14:cNvContentPartPr/>
              <p14:nvPr/>
            </p14:nvContentPartPr>
            <p14:xfrm>
              <a:off x="786872" y="722468"/>
              <a:ext cx="2005830" cy="5940"/>
            </p14:xfrm>
          </p:contentPart>
        </mc:Choice>
        <mc:Fallback xmlns="">
          <p:pic>
            <p:nvPicPr>
              <p:cNvPr id="23" name="Ink 22"/>
            </p:nvPicPr>
            <p:blipFill>
              <a:blip r:embed="rId3"/>
            </p:blipFill>
            <p:spPr>
              <a:xfrm>
                <a:off x="786872" y="722468"/>
                <a:ext cx="2005830" cy="594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25" name="Ink 24"/>
              <p14:cNvContentPartPr/>
              <p14:nvPr/>
            </p14:nvContentPartPr>
            <p14:xfrm>
              <a:off x="784743" y="1397087"/>
              <a:ext cx="1773399" cy="45719"/>
            </p14:xfrm>
          </p:contentPart>
        </mc:Choice>
        <mc:Fallback xmlns="">
          <p:pic>
            <p:nvPicPr>
              <p:cNvPr id="25" name="Ink 24"/>
            </p:nvPicPr>
            <p:blipFill>
              <a:blip r:embed="rId5"/>
            </p:blipFill>
            <p:spPr>
              <a:xfrm>
                <a:off x="784743" y="1397087"/>
                <a:ext cx="1773399" cy="45719"/>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6146" name="Picture 2" descr="Competency to Stand Trial | Expert Psychological Evaluations">
            <a:extLst>
              <a:ext uri="{FF2B5EF4-FFF2-40B4-BE49-F238E27FC236}">
                <a16:creationId xmlns:a16="http://schemas.microsoft.com/office/drawing/2014/main" id="{97C02B1A-1129-F76B-BAE4-B50B0AF60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42" y="1813489"/>
            <a:ext cx="3333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55" name="Google Shape;555;p65"/>
          <p:cNvSpPr txBox="1">
            <a:spLocks noGrp="1"/>
          </p:cNvSpPr>
          <p:nvPr>
            <p:ph type="title" idx="6"/>
          </p:nvPr>
        </p:nvSpPr>
        <p:spPr>
          <a:xfrm>
            <a:off x="1002325" y="711175"/>
            <a:ext cx="3042000" cy="810600"/>
          </a:xfrm>
          <a:prstGeom prst="rect">
            <a:avLst/>
          </a:prstGeom>
        </p:spPr>
        <p:txBody>
          <a:bodyPr spcFirstLastPara="1" wrap="square" lIns="91425" tIns="91425" rIns="91425" bIns="91425" anchor="t" anchorCtr="0">
            <a:noAutofit/>
          </a:bodyPr>
          <a:lstStyle/>
          <a:p>
            <a:r>
              <a:rPr lang="en-US" sz="2800" dirty="0">
                <a:solidFill>
                  <a:schemeClr val="bg1"/>
                </a:solidFill>
              </a:rPr>
              <a:t>Competence to Stand Trial</a:t>
            </a:r>
            <a:br>
              <a:rPr lang="en-US" sz="2800" dirty="0">
                <a:solidFill>
                  <a:schemeClr val="bg1"/>
                </a:solidFill>
              </a:rPr>
            </a:br>
            <a:endParaRPr dirty="0"/>
          </a:p>
        </p:txBody>
      </p:sp>
      <p:sp>
        <p:nvSpPr>
          <p:cNvPr id="556" name="Google Shape;556;p65"/>
          <p:cNvSpPr txBox="1">
            <a:spLocks noGrp="1"/>
          </p:cNvSpPr>
          <p:nvPr>
            <p:ph type="subTitle" idx="1"/>
          </p:nvPr>
        </p:nvSpPr>
        <p:spPr>
          <a:xfrm>
            <a:off x="4837406" y="514562"/>
            <a:ext cx="3855038" cy="1420782"/>
          </a:xfrm>
          <a:prstGeom prst="rect">
            <a:avLst/>
          </a:prstGeom>
        </p:spPr>
        <p:txBody>
          <a:bodyPr spcFirstLastPara="1" wrap="square" lIns="91425" tIns="91425" rIns="91425" bIns="91425" anchor="t" anchorCtr="0">
            <a:noAutofit/>
          </a:bodyPr>
          <a:lstStyle/>
          <a:p>
            <a:pPr marL="0" lvl="0" indent="0"/>
            <a:r>
              <a:rPr lang="en-US" dirty="0">
                <a:solidFill>
                  <a:schemeClr val="dk1"/>
                </a:solidFill>
              </a:rPr>
              <a:t>Competence is a legal term for the capacity to understand, rationally </a:t>
            </a:r>
          </a:p>
          <a:p>
            <a:pPr marL="0" lvl="0" indent="0"/>
            <a:r>
              <a:rPr lang="en-US" dirty="0">
                <a:solidFill>
                  <a:schemeClr val="dk1"/>
                </a:solidFill>
              </a:rPr>
              <a:t>manipulate, and apply information to make a reasoned decision on a specific issue.</a:t>
            </a:r>
          </a:p>
          <a:p>
            <a:pPr marL="0" lvl="0" indent="0" algn="ctr" rtl="0">
              <a:spcBef>
                <a:spcPts val="0"/>
              </a:spcBef>
              <a:spcAft>
                <a:spcPts val="0"/>
              </a:spcAft>
              <a:buNone/>
            </a:pPr>
            <a:endParaRPr dirty="0">
              <a:solidFill>
                <a:schemeClr val="dk1"/>
              </a:solidFill>
            </a:endParaRPr>
          </a:p>
        </p:txBody>
      </p:sp>
      <p:pic>
        <p:nvPicPr>
          <p:cNvPr id="557" name="Google Shape;557;p65"/>
          <p:cNvPicPr preferRelativeResize="0"/>
          <p:nvPr/>
        </p:nvPicPr>
        <p:blipFill rotWithShape="1">
          <a:blip r:embed="rId4">
            <a:alphaModFix amt="78000"/>
          </a:blip>
          <a:srcRect l="19967"/>
          <a:stretch/>
        </p:blipFill>
        <p:spPr>
          <a:xfrm rot="-899972">
            <a:off x="3553653" y="2456338"/>
            <a:ext cx="1470368" cy="758224"/>
          </a:xfrm>
          <a:prstGeom prst="rect">
            <a:avLst/>
          </a:prstGeom>
          <a:noFill/>
          <a:ln>
            <a:noFill/>
          </a:ln>
        </p:spPr>
      </p:pic>
      <p:sp>
        <p:nvSpPr>
          <p:cNvPr id="559" name="Google Shape;559;p65"/>
          <p:cNvSpPr/>
          <p:nvPr/>
        </p:nvSpPr>
        <p:spPr>
          <a:xfrm rot="2862786">
            <a:off x="3119044" y="1567806"/>
            <a:ext cx="1253614" cy="738788"/>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ubtitle 6">
            <a:extLst>
              <a:ext uri="{FF2B5EF4-FFF2-40B4-BE49-F238E27FC236}">
                <a16:creationId xmlns:a16="http://schemas.microsoft.com/office/drawing/2014/main" id="{1BDE060D-9593-8404-A663-F247DB64F20F}"/>
              </a:ext>
            </a:extLst>
          </p:cNvPr>
          <p:cNvSpPr>
            <a:spLocks noGrp="1"/>
          </p:cNvSpPr>
          <p:nvPr>
            <p:ph type="subTitle" idx="5"/>
          </p:nvPr>
        </p:nvSpPr>
        <p:spPr>
          <a:xfrm>
            <a:off x="4870615" y="1813489"/>
            <a:ext cx="3855038" cy="2995578"/>
          </a:xfrm>
        </p:spPr>
        <p:txBody>
          <a:bodyPr/>
          <a:lstStyle/>
          <a:p>
            <a:pPr algn="l"/>
            <a:r>
              <a:rPr lang="en-US" dirty="0"/>
              <a:t>someone cannot be tried if they are not mentally competent to stand trial.</a:t>
            </a:r>
          </a:p>
          <a:p>
            <a:pPr algn="l"/>
            <a:endParaRPr lang="en-US" dirty="0"/>
          </a:p>
          <a:p>
            <a:pPr algn="l"/>
            <a:r>
              <a:rPr lang="en-US" dirty="0"/>
              <a:t>■ If a defendant has significant mental health problems or behaves irrationally in court, his competency to stand trial should be considered.</a:t>
            </a:r>
          </a:p>
          <a:p>
            <a:pPr algn="l"/>
            <a:endParaRPr lang="en-US" dirty="0"/>
          </a:p>
          <a:p>
            <a:pPr algn="l"/>
            <a:r>
              <a:rPr lang="en-US" dirty="0"/>
              <a:t>■ Competence to stand trial may change over time</a:t>
            </a: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fade">
                                      <p:cBhvr>
                                        <p:cTn id="7" dur="100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4;p65">
            <a:extLst>
              <a:ext uri="{FF2B5EF4-FFF2-40B4-BE49-F238E27FC236}">
                <a16:creationId xmlns:a16="http://schemas.microsoft.com/office/drawing/2014/main" id="{D49E09B5-392A-45B4-D3A6-1E9FC4755894}"/>
              </a:ext>
            </a:extLst>
          </p:cNvPr>
          <p:cNvSpPr txBox="1">
            <a:spLocks/>
          </p:cNvSpPr>
          <p:nvPr/>
        </p:nvSpPr>
        <p:spPr>
          <a:xfrm>
            <a:off x="166146" y="259643"/>
            <a:ext cx="5342832" cy="336806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dk1"/>
                </a:solidFill>
              </a:rPr>
              <a:t>To stand trial, a defendant must:</a:t>
            </a:r>
          </a:p>
          <a:p>
            <a:endParaRPr lang="en-US" sz="2400" b="1" dirty="0">
              <a:solidFill>
                <a:schemeClr val="dk1"/>
              </a:solidFill>
            </a:endParaRPr>
          </a:p>
          <a:p>
            <a:pPr marL="342900" indent="-342900">
              <a:buFont typeface="Arial" panose="020B0604020202020204" pitchFamily="34" charset="0"/>
              <a:buChar char="•"/>
            </a:pPr>
            <a:r>
              <a:rPr lang="en-US" sz="2000" dirty="0">
                <a:solidFill>
                  <a:schemeClr val="dk1"/>
                </a:solidFill>
              </a:rPr>
              <a:t>Understand the charges against him or her.</a:t>
            </a:r>
          </a:p>
          <a:p>
            <a:pPr marL="342900" indent="-342900">
              <a:buFont typeface="Arial" panose="020B0604020202020204" pitchFamily="34" charset="0"/>
              <a:buChar char="•"/>
            </a:pPr>
            <a:r>
              <a:rPr lang="en-US" sz="2000" dirty="0">
                <a:solidFill>
                  <a:schemeClr val="dk1"/>
                </a:solidFill>
              </a:rPr>
              <a:t>Be familiar with the courtroom personnel and procedure.</a:t>
            </a:r>
          </a:p>
          <a:p>
            <a:pPr marL="342900" indent="-342900">
              <a:buFont typeface="Arial" panose="020B0604020202020204" pitchFamily="34" charset="0"/>
              <a:buChar char="•"/>
            </a:pPr>
            <a:r>
              <a:rPr lang="en-US" sz="2000" dirty="0">
                <a:solidFill>
                  <a:schemeClr val="dk1"/>
                </a:solidFill>
              </a:rPr>
              <a:t>Have the ability to work with an attorney and participate trial.</a:t>
            </a:r>
          </a:p>
          <a:p>
            <a:pPr marL="342900" indent="-342900">
              <a:buFont typeface="Arial" panose="020B0604020202020204" pitchFamily="34" charset="0"/>
              <a:buChar char="•"/>
            </a:pPr>
            <a:r>
              <a:rPr lang="en-US" sz="2000" dirty="0">
                <a:solidFill>
                  <a:schemeClr val="dk1"/>
                </a:solidFill>
              </a:rPr>
              <a:t>Understand possible consequences</a:t>
            </a:r>
          </a:p>
          <a:p>
            <a:pPr algn="ctr"/>
            <a:endParaRPr lang="en-US" sz="2000" dirty="0">
              <a:solidFill>
                <a:schemeClr val="dk1"/>
              </a:solidFill>
            </a:endParaRPr>
          </a:p>
        </p:txBody>
      </p:sp>
      <p:pic>
        <p:nvPicPr>
          <p:cNvPr id="5122" name="Picture 2" descr="Competency to Stand Trial | Expert Psychological Evaluations">
            <a:extLst>
              <a:ext uri="{FF2B5EF4-FFF2-40B4-BE49-F238E27FC236}">
                <a16:creationId xmlns:a16="http://schemas.microsoft.com/office/drawing/2014/main" id="{5768E291-C671-946D-3254-93E224C49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104" y="2026357"/>
            <a:ext cx="33337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9"/>
          <p:cNvSpPr txBox="1">
            <a:spLocks noGrp="1"/>
          </p:cNvSpPr>
          <p:nvPr>
            <p:ph type="title"/>
          </p:nvPr>
        </p:nvSpPr>
        <p:spPr>
          <a:xfrm>
            <a:off x="841571" y="495526"/>
            <a:ext cx="3355186" cy="1009200"/>
          </a:xfrm>
          <a:prstGeom prst="rect">
            <a:avLst/>
          </a:prstGeom>
        </p:spPr>
        <p:txBody>
          <a:bodyPr spcFirstLastPara="1" wrap="square" lIns="91425" tIns="91425" rIns="91425" bIns="91425" anchor="t" anchorCtr="0">
            <a:noAutofit/>
          </a:bodyPr>
          <a:lstStyle/>
          <a:p>
            <a:r>
              <a:rPr lang="en-US" sz="2800" dirty="0">
                <a:solidFill>
                  <a:schemeClr val="bg1"/>
                </a:solidFill>
              </a:rPr>
              <a:t>Not Guilty by Reason of Insanity</a:t>
            </a:r>
            <a:br>
              <a:rPr lang="en-US" sz="2800" dirty="0">
                <a:solidFill>
                  <a:schemeClr val="bg1"/>
                </a:solidFill>
              </a:rPr>
            </a:br>
            <a:r>
              <a:rPr lang="en-US" sz="2800" dirty="0">
                <a:solidFill>
                  <a:schemeClr val="bg1"/>
                </a:solidFill>
              </a:rPr>
              <a:t> (NGRI)</a:t>
            </a:r>
            <a:br>
              <a:rPr lang="en-US" sz="2800" dirty="0">
                <a:solidFill>
                  <a:schemeClr val="bg1"/>
                </a:solidFill>
              </a:rPr>
            </a:br>
            <a:endParaRPr dirty="0"/>
          </a:p>
        </p:txBody>
      </p:sp>
      <p:pic>
        <p:nvPicPr>
          <p:cNvPr id="631" name="Google Shape;631;p69"/>
          <p:cNvPicPr preferRelativeResize="0"/>
          <p:nvPr/>
        </p:nvPicPr>
        <p:blipFill>
          <a:blip r:embed="rId3">
            <a:alphaModFix/>
          </a:blip>
          <a:stretch>
            <a:fillRect/>
          </a:stretch>
        </p:blipFill>
        <p:spPr>
          <a:xfrm rot="-695465">
            <a:off x="595496" y="1787032"/>
            <a:ext cx="2806549" cy="2693294"/>
          </a:xfrm>
          <a:prstGeom prst="rect">
            <a:avLst/>
          </a:prstGeom>
          <a:noFill/>
          <a:ln>
            <a:noFill/>
          </a:ln>
          <a:effectLst>
            <a:outerShdw blurRad="100013" dist="47625" dir="1800000" algn="bl" rotWithShape="0">
              <a:srgbClr val="000000">
                <a:alpha val="44000"/>
              </a:srgbClr>
            </a:outerShdw>
          </a:effectLst>
        </p:spPr>
      </p:pic>
      <p:pic>
        <p:nvPicPr>
          <p:cNvPr id="643" name="Google Shape;643;p69"/>
          <p:cNvPicPr preferRelativeResize="0"/>
          <p:nvPr/>
        </p:nvPicPr>
        <p:blipFill>
          <a:blip r:embed="rId4">
            <a:alphaModFix amt="78000"/>
          </a:blip>
          <a:stretch>
            <a:fillRect/>
          </a:stretch>
        </p:blipFill>
        <p:spPr>
          <a:xfrm rot="12534561" flipH="1">
            <a:off x="3957437" y="1328192"/>
            <a:ext cx="942126" cy="353066"/>
          </a:xfrm>
          <a:prstGeom prst="rect">
            <a:avLst/>
          </a:prstGeom>
          <a:noFill/>
          <a:ln>
            <a:noFill/>
          </a:ln>
        </p:spPr>
      </p:pic>
      <p:sp>
        <p:nvSpPr>
          <p:cNvPr id="3" name="TextBox 2">
            <a:extLst>
              <a:ext uri="{FF2B5EF4-FFF2-40B4-BE49-F238E27FC236}">
                <a16:creationId xmlns:a16="http://schemas.microsoft.com/office/drawing/2014/main" id="{377EEEBB-A5F7-9697-49A0-75BE6094F1D5}"/>
              </a:ext>
            </a:extLst>
          </p:cNvPr>
          <p:cNvSpPr txBox="1"/>
          <p:nvPr/>
        </p:nvSpPr>
        <p:spPr>
          <a:xfrm>
            <a:off x="4660243" y="909756"/>
            <a:ext cx="4104871" cy="3754874"/>
          </a:xfrm>
          <a:prstGeom prst="rect">
            <a:avLst/>
          </a:prstGeom>
          <a:noFill/>
        </p:spPr>
        <p:txBody>
          <a:bodyPr wrap="square">
            <a:spAutoFit/>
          </a:bodyPr>
          <a:lstStyle/>
          <a:p>
            <a:r>
              <a:rPr lang="en-US" b="1" dirty="0">
                <a:solidFill>
                  <a:schemeClr val="accent6"/>
                </a:solidFill>
              </a:rPr>
              <a:t>Conviction of a crime  requires both an “evil deed” (actus reus) and </a:t>
            </a:r>
          </a:p>
          <a:p>
            <a:r>
              <a:rPr lang="en-US" b="1" dirty="0">
                <a:solidFill>
                  <a:schemeClr val="accent6"/>
                </a:solidFill>
              </a:rPr>
              <a:t>“evil intent” (</a:t>
            </a:r>
            <a:r>
              <a:rPr lang="en-US" b="1" dirty="0" err="1">
                <a:solidFill>
                  <a:schemeClr val="accent6"/>
                </a:solidFill>
              </a:rPr>
              <a:t>mens</a:t>
            </a:r>
            <a:r>
              <a:rPr lang="en-US" b="1" dirty="0">
                <a:solidFill>
                  <a:schemeClr val="accent6"/>
                </a:solidFill>
              </a:rPr>
              <a:t> rea).</a:t>
            </a:r>
          </a:p>
          <a:p>
            <a:endParaRPr lang="en-US" b="1" dirty="0">
              <a:solidFill>
                <a:schemeClr val="accent6"/>
              </a:solidFill>
            </a:endParaRPr>
          </a:p>
          <a:p>
            <a:r>
              <a:rPr lang="en-US" b="1" dirty="0">
                <a:solidFill>
                  <a:schemeClr val="accent6"/>
                </a:solidFill>
              </a:rPr>
              <a:t>■ If someone is declared legally insane, they are not criminally responsible for their act.</a:t>
            </a:r>
          </a:p>
          <a:p>
            <a:endParaRPr lang="en-US" b="1" dirty="0">
              <a:solidFill>
                <a:schemeClr val="accent6"/>
              </a:solidFill>
            </a:endParaRPr>
          </a:p>
          <a:p>
            <a:r>
              <a:rPr lang="en-US" b="1" dirty="0">
                <a:solidFill>
                  <a:schemeClr val="accent6"/>
                </a:solidFill>
              </a:rPr>
              <a:t>■ NGRI is used in less than 1% of criminal cases.</a:t>
            </a:r>
          </a:p>
          <a:p>
            <a:endParaRPr lang="en-US" b="1" dirty="0">
              <a:solidFill>
                <a:schemeClr val="accent6"/>
              </a:solidFill>
            </a:endParaRPr>
          </a:p>
          <a:p>
            <a:r>
              <a:rPr lang="en-US" b="1" dirty="0">
                <a:solidFill>
                  <a:schemeClr val="accent6"/>
                </a:solidFill>
              </a:rPr>
              <a:t>■ It is successful in 26% of cases that continue to use it throughout the trial.</a:t>
            </a:r>
          </a:p>
          <a:p>
            <a:r>
              <a:rPr lang="en-US" b="1" dirty="0">
                <a:solidFill>
                  <a:schemeClr val="accent6"/>
                </a:solidFill>
              </a:rPr>
              <a:t>■ Those found NGRI often spend the same amount of time (or more) as </a:t>
            </a:r>
          </a:p>
          <a:p>
            <a:r>
              <a:rPr lang="en-US" b="1" dirty="0">
                <a:solidFill>
                  <a:schemeClr val="accent6"/>
                </a:solidFill>
              </a:rPr>
              <a:t>involuntary psychiatric patients than they would have spent in prison if </a:t>
            </a:r>
          </a:p>
          <a:p>
            <a:r>
              <a:rPr lang="en-US" b="1" dirty="0">
                <a:solidFill>
                  <a:schemeClr val="accent6"/>
                </a:solidFill>
              </a:rPr>
              <a:t>they were found guilty</a:t>
            </a:r>
          </a:p>
        </p:txBody>
      </p:sp>
      <p:pic>
        <p:nvPicPr>
          <p:cNvPr id="7170" name="Picture 2" descr="Not guilty by reason of insanity: How it works in NJ">
            <a:extLst>
              <a:ext uri="{FF2B5EF4-FFF2-40B4-BE49-F238E27FC236}">
                <a16:creationId xmlns:a16="http://schemas.microsoft.com/office/drawing/2014/main" id="{6A57399B-3F80-0054-5617-7DCB8C3F6F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30962">
            <a:off x="747114" y="2400224"/>
            <a:ext cx="2503311" cy="1877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51"/>
          <p:cNvSpPr txBox="1">
            <a:spLocks noGrp="1"/>
          </p:cNvSpPr>
          <p:nvPr>
            <p:ph type="body" idx="1"/>
          </p:nvPr>
        </p:nvSpPr>
        <p:spPr>
          <a:xfrm>
            <a:off x="1336491" y="963827"/>
            <a:ext cx="5997244" cy="3161187"/>
          </a:xfrm>
          <a:prstGeom prst="rect">
            <a:avLst/>
          </a:prstGeom>
        </p:spPr>
        <p:txBody>
          <a:bodyPr spcFirstLastPara="1" wrap="square" lIns="91425" tIns="91425" rIns="91425" bIns="91425" anchor="t" anchorCtr="0">
            <a:noAutofit/>
          </a:bodyPr>
          <a:lstStyle/>
          <a:p>
            <a:pPr marL="0" lvl="0" indent="0">
              <a:spcAft>
                <a:spcPts val="1600"/>
              </a:spcAft>
              <a:buNone/>
            </a:pPr>
            <a:r>
              <a:rPr lang="en-US" sz="1800" dirty="0">
                <a:solidFill>
                  <a:schemeClr val="accent4">
                    <a:lumMod val="75000"/>
                  </a:schemeClr>
                </a:solidFill>
              </a:rPr>
              <a:t>Forensic psychiatry is a medical subspecialty that includes areas in which psychiatry is applied to legal matters. Forensic psychiatrists often conduct evaluations requested by the court or attorneys.</a:t>
            </a:r>
          </a:p>
          <a:p>
            <a:pPr marL="0" lvl="0" indent="0">
              <a:spcAft>
                <a:spcPts val="1600"/>
              </a:spcAft>
              <a:buNone/>
            </a:pPr>
            <a:r>
              <a:rPr lang="en-US" sz="1600" dirty="0">
                <a:solidFill>
                  <a:schemeClr val="accent4">
                    <a:lumMod val="75000"/>
                  </a:schemeClr>
                </a:solidFill>
              </a:rPr>
              <a:t> While some (forensic) psychiatrists specialize exclusively in legal issues, almost all psychiatrists have to work within one of the many spheres where the mental health and legal system overlap</a:t>
            </a:r>
            <a:endParaRPr sz="1600" dirty="0">
              <a:solidFill>
                <a:schemeClr val="accent4">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096" y="1343541"/>
            <a:ext cx="1371601" cy="153558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Google Shape;565;p66"/>
          <p:cNvSpPr txBox="1">
            <a:spLocks noGrp="1"/>
          </p:cNvSpPr>
          <p:nvPr>
            <p:ph type="subTitle" idx="1"/>
          </p:nvPr>
        </p:nvSpPr>
        <p:spPr>
          <a:xfrm>
            <a:off x="1079674" y="1250790"/>
            <a:ext cx="3007539" cy="1021513"/>
          </a:xfrm>
          <a:prstGeom prst="rect">
            <a:avLst/>
          </a:prstGeom>
        </p:spPr>
        <p:txBody>
          <a:bodyPr spcFirstLastPara="1" wrap="square" lIns="91425" tIns="91425" rIns="91425" bIns="91425" anchor="t" anchorCtr="0">
            <a:noAutofit/>
          </a:bodyPr>
          <a:lstStyle/>
          <a:p>
            <a:pPr algn="l"/>
            <a:r>
              <a:rPr lang="en-US" sz="1400" b="1" dirty="0">
                <a:solidFill>
                  <a:schemeClr val="accent6"/>
                </a:solidFill>
                <a:latin typeface="+mj-lt"/>
              </a:rPr>
              <a:t>Mental disorders are neither necessary nor sufficient causes of violence.</a:t>
            </a:r>
          </a:p>
          <a:p>
            <a:pPr algn="l"/>
            <a:endParaRPr lang="en-US" sz="1400" b="1" dirty="0">
              <a:solidFill>
                <a:schemeClr val="accent6"/>
              </a:solidFill>
              <a:latin typeface="+mj-lt"/>
            </a:endParaRPr>
          </a:p>
          <a:p>
            <a:pPr algn="l"/>
            <a:endParaRPr dirty="0">
              <a:solidFill>
                <a:schemeClr val="accent6"/>
              </a:solidFill>
            </a:endParaRPr>
          </a:p>
        </p:txBody>
      </p:sp>
      <p:sp>
        <p:nvSpPr>
          <p:cNvPr id="567" name="Google Shape;567;p66"/>
          <p:cNvSpPr txBox="1">
            <a:spLocks noGrp="1"/>
          </p:cNvSpPr>
          <p:nvPr>
            <p:ph type="subTitle" idx="3"/>
          </p:nvPr>
        </p:nvSpPr>
        <p:spPr>
          <a:xfrm>
            <a:off x="1150853" y="1991663"/>
            <a:ext cx="3421147" cy="2633590"/>
          </a:xfrm>
          <a:prstGeom prst="rect">
            <a:avLst/>
          </a:prstGeom>
        </p:spPr>
        <p:txBody>
          <a:bodyPr spcFirstLastPara="1" wrap="square" lIns="91425" tIns="91425" rIns="91425" bIns="91425" anchor="t" anchorCtr="0">
            <a:noAutofit/>
          </a:bodyPr>
          <a:lstStyle/>
          <a:p>
            <a:pPr algn="l">
              <a:buFont typeface="Wingdings" panose="05000000000000000000" pitchFamily="2" charset="2"/>
              <a:buChar char="q"/>
            </a:pPr>
            <a:r>
              <a:rPr lang="en-US" sz="1600" dirty="0">
                <a:solidFill>
                  <a:schemeClr val="accent6"/>
                </a:solidFill>
                <a:latin typeface="+mj-lt"/>
              </a:rPr>
              <a:t>The major risk factors of violence are a history of violence, being  young, male, and of lower socioeconomic status.</a:t>
            </a:r>
          </a:p>
          <a:p>
            <a:pPr algn="l"/>
            <a:r>
              <a:rPr lang="en-US" sz="1600" dirty="0">
                <a:solidFill>
                  <a:schemeClr val="accent6"/>
                </a:solidFill>
                <a:latin typeface="+mj-lt"/>
              </a:rPr>
              <a:t>■ Substance use is a major determinant of violence, whether it occurs in the context of a mental illness or not.</a:t>
            </a:r>
          </a:p>
          <a:p>
            <a:pPr marL="0" lvl="0" indent="0" algn="ctr" rtl="0">
              <a:spcBef>
                <a:spcPts val="0"/>
              </a:spcBef>
              <a:spcAft>
                <a:spcPts val="0"/>
              </a:spcAft>
              <a:buNone/>
            </a:pPr>
            <a:endParaRPr sz="1600" dirty="0"/>
          </a:p>
        </p:txBody>
      </p:sp>
      <p:grpSp>
        <p:nvGrpSpPr>
          <p:cNvPr id="570" name="Google Shape;570;p66"/>
          <p:cNvGrpSpPr/>
          <p:nvPr/>
        </p:nvGrpSpPr>
        <p:grpSpPr>
          <a:xfrm rot="3689022">
            <a:off x="4310906" y="92238"/>
            <a:ext cx="1297760" cy="1297989"/>
            <a:chOff x="5572206" y="2418687"/>
            <a:chExt cx="1023900" cy="1023900"/>
          </a:xfrm>
        </p:grpSpPr>
        <p:sp>
          <p:nvSpPr>
            <p:cNvPr id="571" name="Google Shape;571;p66"/>
            <p:cNvSpPr/>
            <p:nvPr/>
          </p:nvSpPr>
          <p:spPr>
            <a:xfrm>
              <a:off x="5681300" y="2527788"/>
              <a:ext cx="805800" cy="805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6"/>
            <p:cNvSpPr/>
            <p:nvPr/>
          </p:nvSpPr>
          <p:spPr>
            <a:xfrm rot="-1138073">
              <a:off x="5681280" y="2527762"/>
              <a:ext cx="805752" cy="805752"/>
            </a:xfrm>
            <a:prstGeom prst="pie">
              <a:avLst>
                <a:gd name="adj1" fmla="val 13513838"/>
                <a:gd name="adj2" fmla="val 1620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F8845470-B0FE-1955-6C5B-643B2A807A93}"/>
              </a:ext>
            </a:extLst>
          </p:cNvPr>
          <p:cNvSpPr txBox="1"/>
          <p:nvPr/>
        </p:nvSpPr>
        <p:spPr>
          <a:xfrm>
            <a:off x="1079674" y="566027"/>
            <a:ext cx="4871156" cy="523220"/>
          </a:xfrm>
          <a:prstGeom prst="rect">
            <a:avLst/>
          </a:prstGeom>
          <a:noFill/>
        </p:spPr>
        <p:txBody>
          <a:bodyPr wrap="square">
            <a:spAutoFit/>
          </a:bodyPr>
          <a:lstStyle/>
          <a:p>
            <a:r>
              <a:rPr lang="en-US" sz="2800" b="1" dirty="0">
                <a:solidFill>
                  <a:schemeClr val="bg1"/>
                </a:solidFill>
              </a:rPr>
              <a:t>Risk Assessment</a:t>
            </a:r>
          </a:p>
        </p:txBody>
      </p:sp>
      <p:sp>
        <p:nvSpPr>
          <p:cNvPr id="15" name="TextBox 14">
            <a:extLst>
              <a:ext uri="{FF2B5EF4-FFF2-40B4-BE49-F238E27FC236}">
                <a16:creationId xmlns:a16="http://schemas.microsoft.com/office/drawing/2014/main" id="{6C43C666-13A4-C1C8-29F5-EC9230473B6E}"/>
              </a:ext>
            </a:extLst>
          </p:cNvPr>
          <p:cNvSpPr txBox="1"/>
          <p:nvPr/>
        </p:nvSpPr>
        <p:spPr>
          <a:xfrm>
            <a:off x="5512083" y="900690"/>
            <a:ext cx="2768608" cy="2062103"/>
          </a:xfrm>
          <a:prstGeom prst="rect">
            <a:avLst/>
          </a:prstGeom>
          <a:noFill/>
        </p:spPr>
        <p:txBody>
          <a:bodyPr wrap="square">
            <a:spAutoFit/>
          </a:bodyPr>
          <a:lstStyle/>
          <a:p>
            <a:r>
              <a:rPr lang="en-US" sz="1600" b="1" dirty="0">
                <a:solidFill>
                  <a:schemeClr val="accent6"/>
                </a:solidFill>
                <a:latin typeface="+mj-lt"/>
              </a:rPr>
              <a:t>Predicting dangerousness</a:t>
            </a:r>
            <a:r>
              <a:rPr lang="en-US" sz="1600" dirty="0">
                <a:solidFill>
                  <a:schemeClr val="accent6"/>
                </a:solidFill>
                <a:latin typeface="+mj-lt"/>
              </a:rPr>
              <a:t>:</a:t>
            </a:r>
          </a:p>
          <a:p>
            <a:r>
              <a:rPr lang="en-US" sz="1600" dirty="0">
                <a:solidFill>
                  <a:schemeClr val="accent6"/>
                </a:solidFill>
                <a:latin typeface="+mj-lt"/>
              </a:rPr>
              <a:t>■ Short-term easier than long-term.</a:t>
            </a:r>
          </a:p>
          <a:p>
            <a:r>
              <a:rPr lang="en-US" sz="1600" dirty="0">
                <a:solidFill>
                  <a:schemeClr val="accent6"/>
                </a:solidFill>
                <a:latin typeface="+mj-lt"/>
              </a:rPr>
              <a:t>■ High false positives because of low base rates (most people are not violent).</a:t>
            </a:r>
          </a:p>
        </p:txBody>
      </p:sp>
      <p:pic>
        <p:nvPicPr>
          <p:cNvPr id="3074" name="Picture 2" descr="Risk Assessment">
            <a:extLst>
              <a:ext uri="{FF2B5EF4-FFF2-40B4-BE49-F238E27FC236}">
                <a16:creationId xmlns:a16="http://schemas.microsoft.com/office/drawing/2014/main" id="{D80D2F86-86C9-D8C7-4CA3-BD1091363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23" y="3452806"/>
            <a:ext cx="1949745" cy="1446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64"/>
          <p:cNvSpPr txBox="1">
            <a:spLocks noGrp="1"/>
          </p:cNvSpPr>
          <p:nvPr>
            <p:ph type="subTitle" idx="1"/>
          </p:nvPr>
        </p:nvSpPr>
        <p:spPr>
          <a:xfrm>
            <a:off x="1436291" y="3183896"/>
            <a:ext cx="4004400" cy="142646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a:t>Financial gain (injury law suit).</a:t>
            </a:r>
          </a:p>
          <a:p>
            <a:pPr marL="285750" lvl="0" indent="-285750" algn="l" rtl="0">
              <a:spcBef>
                <a:spcPts val="0"/>
              </a:spcBef>
              <a:spcAft>
                <a:spcPts val="0"/>
              </a:spcAft>
              <a:buFont typeface="Arial" panose="020B0604020202020204" pitchFamily="34" charset="0"/>
              <a:buChar char="•"/>
            </a:pPr>
            <a:r>
              <a:rPr lang="en-US" dirty="0"/>
              <a:t>Avoiding school, work, or other responsibilities.</a:t>
            </a:r>
          </a:p>
          <a:p>
            <a:pPr marL="285750" lvl="0" indent="-285750" algn="l" rtl="0">
              <a:spcBef>
                <a:spcPts val="0"/>
              </a:spcBef>
              <a:spcAft>
                <a:spcPts val="0"/>
              </a:spcAft>
              <a:buFont typeface="Arial" panose="020B0604020202020204" pitchFamily="34" charset="0"/>
              <a:buChar char="•"/>
            </a:pPr>
            <a:r>
              <a:rPr lang="en-US" dirty="0"/>
              <a:t>Obtaining medications of abuse (opioids, benzodiazepines).</a:t>
            </a:r>
          </a:p>
          <a:p>
            <a:pPr marL="285750" lvl="0" indent="-285750" algn="l" rtl="0">
              <a:spcBef>
                <a:spcPts val="0"/>
              </a:spcBef>
              <a:spcAft>
                <a:spcPts val="0"/>
              </a:spcAft>
              <a:buFont typeface="Arial" panose="020B0604020202020204" pitchFamily="34" charset="0"/>
              <a:buChar char="•"/>
            </a:pPr>
            <a:r>
              <a:rPr lang="en-US" dirty="0"/>
              <a:t>Avoiding legal consequences</a:t>
            </a:r>
            <a:endParaRPr dirty="0"/>
          </a:p>
        </p:txBody>
      </p:sp>
      <p:sp>
        <p:nvSpPr>
          <p:cNvPr id="533" name="Google Shape;533;p64"/>
          <p:cNvSpPr txBox="1">
            <a:spLocks noGrp="1"/>
          </p:cNvSpPr>
          <p:nvPr>
            <p:ph type="subTitle" idx="3"/>
          </p:nvPr>
        </p:nvSpPr>
        <p:spPr>
          <a:xfrm>
            <a:off x="1102743" y="1597007"/>
            <a:ext cx="2380552" cy="140297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Feigning or exaggerating symptoms for “secondary gain,” including:</a:t>
            </a:r>
          </a:p>
          <a:p>
            <a:pPr marL="0" lvl="0" indent="0" algn="ctr" rtl="0">
              <a:spcBef>
                <a:spcPts val="0"/>
              </a:spcBef>
              <a:spcAft>
                <a:spcPts val="0"/>
              </a:spcAft>
              <a:buNone/>
            </a:pPr>
            <a:endParaRPr lang="en-US" dirty="0"/>
          </a:p>
        </p:txBody>
      </p:sp>
      <p:pic>
        <p:nvPicPr>
          <p:cNvPr id="545" name="Google Shape;545;p64"/>
          <p:cNvPicPr preferRelativeResize="0"/>
          <p:nvPr/>
        </p:nvPicPr>
        <p:blipFill>
          <a:blip r:embed="rId3">
            <a:alphaModFix/>
          </a:blip>
          <a:stretch>
            <a:fillRect/>
          </a:stretch>
        </p:blipFill>
        <p:spPr>
          <a:xfrm flipH="1">
            <a:off x="7011150" y="3560300"/>
            <a:ext cx="2015919" cy="1011625"/>
          </a:xfrm>
          <a:prstGeom prst="rect">
            <a:avLst/>
          </a:prstGeom>
          <a:noFill/>
          <a:ln>
            <a:noFill/>
          </a:ln>
        </p:spPr>
      </p:pic>
      <p:sp>
        <p:nvSpPr>
          <p:cNvPr id="3" name="Title 2">
            <a:extLst>
              <a:ext uri="{FF2B5EF4-FFF2-40B4-BE49-F238E27FC236}">
                <a16:creationId xmlns:a16="http://schemas.microsoft.com/office/drawing/2014/main" id="{FDDF8CC1-7840-2B31-EABC-5603BBF0CDED}"/>
              </a:ext>
            </a:extLst>
          </p:cNvPr>
          <p:cNvSpPr>
            <a:spLocks noGrp="1"/>
          </p:cNvSpPr>
          <p:nvPr>
            <p:ph type="title" idx="6"/>
          </p:nvPr>
        </p:nvSpPr>
        <p:spPr>
          <a:xfrm rot="21129502">
            <a:off x="3139508" y="1935229"/>
            <a:ext cx="2730942" cy="572700"/>
          </a:xfrm>
        </p:spPr>
        <p:txBody>
          <a:bodyPr/>
          <a:lstStyle/>
          <a:p>
            <a:r>
              <a:rPr lang="en-US" sz="3200" dirty="0">
                <a:solidFill>
                  <a:schemeClr val="bg1"/>
                </a:solidFill>
              </a:rPr>
              <a:t>Malingering</a:t>
            </a:r>
            <a:br>
              <a:rPr lang="en-US" sz="3200" dirty="0">
                <a:solidFill>
                  <a:schemeClr val="bg1"/>
                </a:solidFill>
              </a:rPr>
            </a:br>
            <a:endParaRPr lang="en-US" sz="3200" dirty="0"/>
          </a:p>
        </p:txBody>
      </p:sp>
      <p:sp>
        <p:nvSpPr>
          <p:cNvPr id="6" name="Arrow: Curved Down 5">
            <a:extLst>
              <a:ext uri="{FF2B5EF4-FFF2-40B4-BE49-F238E27FC236}">
                <a16:creationId xmlns:a16="http://schemas.microsoft.com/office/drawing/2014/main" id="{7683C467-227B-7195-AD1D-78E915E86330}"/>
              </a:ext>
            </a:extLst>
          </p:cNvPr>
          <p:cNvSpPr/>
          <p:nvPr/>
        </p:nvSpPr>
        <p:spPr>
          <a:xfrm rot="21426035" flipH="1">
            <a:off x="1707425" y="1132480"/>
            <a:ext cx="1831762" cy="393733"/>
          </a:xfrm>
          <a:prstGeom prst="curvedDownArrow">
            <a:avLst>
              <a:gd name="adj1" fmla="val 232615"/>
              <a:gd name="adj2" fmla="val 232615"/>
              <a:gd name="adj3" fmla="val 733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C6C90B7C-EBAE-43B6-0BA7-5FA4CB2B8CD6}"/>
              </a:ext>
            </a:extLst>
          </p:cNvPr>
          <p:cNvSpPr/>
          <p:nvPr/>
        </p:nvSpPr>
        <p:spPr>
          <a:xfrm rot="5400000" flipV="1">
            <a:off x="436132" y="3411774"/>
            <a:ext cx="1839897" cy="297052"/>
          </a:xfrm>
          <a:prstGeom prst="curvedDownArrow">
            <a:avLst>
              <a:gd name="adj1" fmla="val 232615"/>
              <a:gd name="adj2" fmla="val 232615"/>
              <a:gd name="adj3" fmla="val 733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ubtitle 8">
            <a:extLst>
              <a:ext uri="{FF2B5EF4-FFF2-40B4-BE49-F238E27FC236}">
                <a16:creationId xmlns:a16="http://schemas.microsoft.com/office/drawing/2014/main" id="{BA7198D4-1327-78D7-AC97-9A5D27A2ACFB}"/>
              </a:ext>
            </a:extLst>
          </p:cNvPr>
          <p:cNvSpPr>
            <a:spLocks noGrp="1"/>
          </p:cNvSpPr>
          <p:nvPr>
            <p:ph type="subTitle" idx="5"/>
          </p:nvPr>
        </p:nvSpPr>
        <p:spPr>
          <a:xfrm>
            <a:off x="5461982" y="1329347"/>
            <a:ext cx="3127942" cy="3394783"/>
          </a:xfrm>
        </p:spPr>
        <p:txBody>
          <a:bodyPr/>
          <a:lstStyle/>
          <a:p>
            <a:pPr algn="l"/>
            <a:r>
              <a:rPr lang="en-US" dirty="0"/>
              <a:t>■ Atypical presentation.</a:t>
            </a:r>
          </a:p>
          <a:p>
            <a:pPr algn="l"/>
            <a:r>
              <a:rPr lang="en-US" dirty="0"/>
              <a:t>■ “Textbook” description of the illness.</a:t>
            </a:r>
          </a:p>
          <a:p>
            <a:pPr algn="l"/>
            <a:r>
              <a:rPr lang="en-US" dirty="0"/>
              <a:t>■ History of working in the medical field.</a:t>
            </a:r>
          </a:p>
          <a:p>
            <a:pPr algn="l"/>
            <a:r>
              <a:rPr lang="en-US" dirty="0"/>
              <a:t>■ Symptoms that are present only when the patient knows he/she is </a:t>
            </a:r>
          </a:p>
          <a:p>
            <a:pPr algn="l"/>
            <a:r>
              <a:rPr lang="en-US" dirty="0"/>
              <a:t>being observed.</a:t>
            </a:r>
          </a:p>
          <a:p>
            <a:pPr algn="l"/>
            <a:r>
              <a:rPr lang="en-US" dirty="0"/>
              <a:t>■ History of substance use or antisocial personality disorder.</a:t>
            </a:r>
          </a:p>
          <a:p>
            <a:pPr algn="l"/>
            <a:r>
              <a:rPr lang="en-US" dirty="0"/>
              <a:t>■ Reluctant to engage in invasive/in-depth testing or treatment</a:t>
            </a:r>
          </a:p>
        </p:txBody>
      </p:sp>
      <p:sp>
        <p:nvSpPr>
          <p:cNvPr id="11" name="Title 10">
            <a:extLst>
              <a:ext uri="{FF2B5EF4-FFF2-40B4-BE49-F238E27FC236}">
                <a16:creationId xmlns:a16="http://schemas.microsoft.com/office/drawing/2014/main" id="{BB69FD33-24BF-AB39-7499-4BB10929FCE0}"/>
              </a:ext>
            </a:extLst>
          </p:cNvPr>
          <p:cNvSpPr>
            <a:spLocks noGrp="1"/>
          </p:cNvSpPr>
          <p:nvPr>
            <p:ph type="title" idx="4"/>
          </p:nvPr>
        </p:nvSpPr>
        <p:spPr>
          <a:xfrm>
            <a:off x="5756415" y="756635"/>
            <a:ext cx="2789274" cy="724810"/>
          </a:xfrm>
        </p:spPr>
        <p:txBody>
          <a:bodyPr/>
          <a:lstStyle/>
          <a:p>
            <a:r>
              <a:rPr lang="en-US" dirty="0"/>
              <a:t>Signs for detecting malingering: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5" name="Google Shape;665;p71"/>
          <p:cNvSpPr txBox="1">
            <a:spLocks noGrp="1"/>
          </p:cNvSpPr>
          <p:nvPr>
            <p:ph type="subTitle" idx="2"/>
          </p:nvPr>
        </p:nvSpPr>
        <p:spPr>
          <a:xfrm>
            <a:off x="4572001" y="867787"/>
            <a:ext cx="4143022" cy="3309776"/>
          </a:xfrm>
          <a:prstGeom prst="rect">
            <a:avLst/>
          </a:prstGeom>
        </p:spPr>
        <p:txBody>
          <a:bodyPr spcFirstLastPara="1" wrap="square" lIns="91425" tIns="91425" rIns="91425" bIns="91425" anchor="t" anchorCtr="0">
            <a:noAutofit/>
          </a:bodyPr>
          <a:lstStyle/>
          <a:p>
            <a:pPr algn="l"/>
            <a:r>
              <a:rPr lang="en-US" sz="2100" dirty="0">
                <a:solidFill>
                  <a:schemeClr val="bg1"/>
                </a:solidFill>
                <a:latin typeface="+mj-lt"/>
              </a:rPr>
              <a:t>Evaluations for which a child forensic psychiatrist may be needed include:</a:t>
            </a:r>
          </a:p>
          <a:p>
            <a:pPr algn="l"/>
            <a:r>
              <a:rPr lang="en-US" sz="2100" dirty="0">
                <a:solidFill>
                  <a:schemeClr val="bg1"/>
                </a:solidFill>
                <a:latin typeface="+mj-lt"/>
              </a:rPr>
              <a:t>■ Child custody.</a:t>
            </a:r>
          </a:p>
          <a:p>
            <a:pPr algn="l"/>
            <a:r>
              <a:rPr lang="en-US" sz="2100" dirty="0">
                <a:solidFill>
                  <a:schemeClr val="bg1"/>
                </a:solidFill>
                <a:latin typeface="+mj-lt"/>
              </a:rPr>
              <a:t>■ Termination of parental rights.</a:t>
            </a:r>
          </a:p>
          <a:p>
            <a:pPr algn="l"/>
            <a:r>
              <a:rPr lang="en-US" sz="2100" dirty="0">
                <a:solidFill>
                  <a:schemeClr val="bg1"/>
                </a:solidFill>
                <a:latin typeface="+mj-lt"/>
              </a:rPr>
              <a:t>■ Child abuse or neglect.</a:t>
            </a: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id="{A9D2BF49-C548-49BB-AB77-7335EDA47D2D}"/>
              </a:ext>
            </a:extLst>
          </p:cNvPr>
          <p:cNvSpPr txBox="1"/>
          <p:nvPr/>
        </p:nvSpPr>
        <p:spPr>
          <a:xfrm>
            <a:off x="606777" y="995461"/>
            <a:ext cx="3615267" cy="461665"/>
          </a:xfrm>
          <a:prstGeom prst="rect">
            <a:avLst/>
          </a:prstGeom>
          <a:noFill/>
        </p:spPr>
        <p:txBody>
          <a:bodyPr wrap="square">
            <a:spAutoFit/>
          </a:bodyPr>
          <a:lstStyle/>
          <a:p>
            <a:r>
              <a:rPr lang="en-US" sz="2400" b="1" dirty="0">
                <a:solidFill>
                  <a:schemeClr val="bg1"/>
                </a:solidFill>
              </a:rPr>
              <a:t>Child and Family Law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3"/>
          <p:cNvSpPr txBox="1">
            <a:spLocks noGrp="1"/>
          </p:cNvSpPr>
          <p:nvPr>
            <p:ph type="title" idx="6"/>
          </p:nvPr>
        </p:nvSpPr>
        <p:spPr>
          <a:xfrm>
            <a:off x="832991" y="1385063"/>
            <a:ext cx="2586775" cy="958792"/>
          </a:xfrm>
          <a:prstGeom prst="rect">
            <a:avLst/>
          </a:prstGeom>
        </p:spPr>
        <p:txBody>
          <a:bodyPr spcFirstLastPara="1" wrap="square" lIns="91425" tIns="91425" rIns="91425" bIns="91425" anchor="t" anchorCtr="0">
            <a:noAutofit/>
          </a:bodyPr>
          <a:lstStyle/>
          <a:p>
            <a:r>
              <a:rPr lang="en-US" sz="2800" b="1" dirty="0">
                <a:solidFill>
                  <a:schemeClr val="bg1"/>
                </a:solidFill>
              </a:rPr>
              <a:t>Correctional Psychiatry</a:t>
            </a:r>
            <a:br>
              <a:rPr lang="en-US" sz="2800" b="1" dirty="0">
                <a:solidFill>
                  <a:schemeClr val="bg1"/>
                </a:solidFill>
              </a:rPr>
            </a:br>
            <a:endParaRPr dirty="0"/>
          </a:p>
        </p:txBody>
      </p:sp>
      <p:sp>
        <p:nvSpPr>
          <p:cNvPr id="5" name="Title 4">
            <a:extLst>
              <a:ext uri="{FF2B5EF4-FFF2-40B4-BE49-F238E27FC236}">
                <a16:creationId xmlns:a16="http://schemas.microsoft.com/office/drawing/2014/main" id="{9A7486F7-CF0D-F244-40F8-D12226D1AD49}"/>
              </a:ext>
            </a:extLst>
          </p:cNvPr>
          <p:cNvSpPr>
            <a:spLocks noGrp="1"/>
          </p:cNvSpPr>
          <p:nvPr>
            <p:ph type="title"/>
          </p:nvPr>
        </p:nvSpPr>
        <p:spPr>
          <a:xfrm>
            <a:off x="4572000" y="383822"/>
            <a:ext cx="4063999" cy="3615633"/>
          </a:xfrm>
        </p:spPr>
        <p:txBody>
          <a:bodyPr/>
          <a:lstStyle/>
          <a:p>
            <a:r>
              <a:rPr lang="en-US" sz="1600" dirty="0">
                <a:solidFill>
                  <a:schemeClr val="bg1"/>
                </a:solidFill>
                <a:latin typeface="+mj-lt"/>
              </a:rPr>
              <a:t>With the closing of state psychiatric hospitals (i.e., deinstitutionalization), </a:t>
            </a:r>
            <a:br>
              <a:rPr lang="en-US" sz="1600" dirty="0">
                <a:solidFill>
                  <a:schemeClr val="bg1"/>
                </a:solidFill>
                <a:latin typeface="+mj-lt"/>
              </a:rPr>
            </a:br>
            <a:r>
              <a:rPr lang="en-US" sz="1600" dirty="0">
                <a:solidFill>
                  <a:schemeClr val="bg1"/>
                </a:solidFill>
                <a:latin typeface="+mj-lt"/>
              </a:rPr>
              <a:t>many persons with mental illness have moved to correctional institutions.</a:t>
            </a:r>
            <a:br>
              <a:rPr lang="en-US" sz="1600" dirty="0">
                <a:solidFill>
                  <a:schemeClr val="bg1"/>
                </a:solidFill>
                <a:latin typeface="+mj-lt"/>
              </a:rPr>
            </a:br>
            <a:br>
              <a:rPr lang="en-US" sz="1600" dirty="0">
                <a:solidFill>
                  <a:schemeClr val="bg1"/>
                </a:solidFill>
                <a:latin typeface="+mj-lt"/>
              </a:rPr>
            </a:br>
            <a:r>
              <a:rPr lang="en-US" sz="1600" dirty="0">
                <a:solidFill>
                  <a:schemeClr val="bg1"/>
                </a:solidFill>
                <a:latin typeface="+mj-lt"/>
              </a:rPr>
              <a:t>■ Psychiatrists who practice in jails and prisons must balance treating the inmates as their patients and maintaining safety in the institution.</a:t>
            </a:r>
            <a:br>
              <a:rPr lang="en-US" sz="1600" dirty="0">
                <a:solidFill>
                  <a:schemeClr val="bg1"/>
                </a:solidFill>
                <a:latin typeface="+mj-lt"/>
              </a:rPr>
            </a:br>
            <a:br>
              <a:rPr lang="en-US" sz="1600" dirty="0">
                <a:solidFill>
                  <a:schemeClr val="bg1"/>
                </a:solidFill>
                <a:latin typeface="+mj-lt"/>
              </a:rPr>
            </a:br>
            <a:r>
              <a:rPr lang="en-US" sz="1600" dirty="0">
                <a:solidFill>
                  <a:schemeClr val="bg1"/>
                </a:solidFill>
                <a:latin typeface="+mj-lt"/>
              </a:rPr>
              <a:t>■ Issues of confidentiality and violence are key.</a:t>
            </a:r>
            <a:br>
              <a:rPr lang="en-US" sz="1600" dirty="0">
                <a:solidFill>
                  <a:schemeClr val="bg1"/>
                </a:solidFill>
                <a:latin typeface="+mj-lt"/>
              </a:rPr>
            </a:br>
            <a:endParaRPr lang="en-US" sz="1600" dirty="0"/>
          </a:p>
        </p:txBody>
      </p:sp>
      <p:pic>
        <p:nvPicPr>
          <p:cNvPr id="1026" name="Picture 2" descr="Brain Puzzle Vector Art, Icons, and Graphics for Free Download">
            <a:extLst>
              <a:ext uri="{FF2B5EF4-FFF2-40B4-BE49-F238E27FC236}">
                <a16:creationId xmlns:a16="http://schemas.microsoft.com/office/drawing/2014/main" id="{6EAA50B5-E2C8-5238-B37A-E92BED3A2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349" y="2799645"/>
            <a:ext cx="2826184" cy="2050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77278F9-F7AA-F293-2143-2415BC914E31}"/>
              </a:ext>
            </a:extLst>
          </p:cNvPr>
          <p:cNvSpPr>
            <a:spLocks noGrp="1"/>
          </p:cNvSpPr>
          <p:nvPr>
            <p:ph type="title" idx="6"/>
          </p:nvPr>
        </p:nvSpPr>
        <p:spPr>
          <a:xfrm>
            <a:off x="5743658" y="1999050"/>
            <a:ext cx="2403900" cy="572700"/>
          </a:xfrm>
        </p:spPr>
        <p:txBody>
          <a:bodyPr/>
          <a:lstStyle/>
          <a:p>
            <a:r>
              <a:rPr lang="en-US" dirty="0"/>
              <a:t>Thank you </a:t>
            </a:r>
          </a:p>
        </p:txBody>
      </p:sp>
      <p:pic>
        <p:nvPicPr>
          <p:cNvPr id="10" name="Picture 9" descr="A cartoon character holding a paper&#10;&#10;Description automatically generated">
            <a:extLst>
              <a:ext uri="{FF2B5EF4-FFF2-40B4-BE49-F238E27FC236}">
                <a16:creationId xmlns:a16="http://schemas.microsoft.com/office/drawing/2014/main" id="{38BCE532-4346-AACC-46EC-0B8A22413E6E}"/>
              </a:ext>
            </a:extLst>
          </p:cNvPr>
          <p:cNvPicPr>
            <a:picLocks noChangeAspect="1"/>
          </p:cNvPicPr>
          <p:nvPr/>
        </p:nvPicPr>
        <p:blipFill>
          <a:blip r:embed="rId2"/>
          <a:stretch>
            <a:fillRect/>
          </a:stretch>
        </p:blipFill>
        <p:spPr>
          <a:xfrm>
            <a:off x="756712" y="745066"/>
            <a:ext cx="3087353" cy="3653367"/>
          </a:xfrm>
          <a:prstGeom prst="rect">
            <a:avLst/>
          </a:prstGeom>
        </p:spPr>
      </p:pic>
    </p:spTree>
    <p:extLst>
      <p:ext uri="{BB962C8B-B14F-4D97-AF65-F5344CB8AC3E}">
        <p14:creationId xmlns:p14="http://schemas.microsoft.com/office/powerpoint/2010/main" val="354112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53"/>
          <p:cNvPicPr preferRelativeResize="0"/>
          <p:nvPr/>
        </p:nvPicPr>
        <p:blipFill>
          <a:blip r:embed="rId3">
            <a:alphaModFix amt="86000"/>
          </a:blip>
          <a:stretch>
            <a:fillRect/>
          </a:stretch>
        </p:blipFill>
        <p:spPr>
          <a:xfrm rot="1344117">
            <a:off x="3823915" y="1182053"/>
            <a:ext cx="1496149" cy="1160650"/>
          </a:xfrm>
          <a:prstGeom prst="rect">
            <a:avLst/>
          </a:prstGeom>
          <a:noFill/>
          <a:ln>
            <a:noFill/>
          </a:ln>
        </p:spPr>
      </p:pic>
      <p:sp>
        <p:nvSpPr>
          <p:cNvPr id="349" name="Google Shape;349;p53"/>
          <p:cNvSpPr txBox="1">
            <a:spLocks noGrp="1"/>
          </p:cNvSpPr>
          <p:nvPr>
            <p:ph type="title" idx="2"/>
          </p:nvPr>
        </p:nvSpPr>
        <p:spPr>
          <a:xfrm>
            <a:off x="3778189" y="1291389"/>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pic>
        <p:nvPicPr>
          <p:cNvPr id="350" name="Google Shape;350;p53"/>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51" name="Google Shape;351;p53"/>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52" name="Google Shape;352;p5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dirty="0"/>
              <a:t>Standard of care</a:t>
            </a:r>
            <a:endParaRP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2" presetClass="entr" presetSubtype="4"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 calcmode="lin" valueType="num">
                                      <p:cBhvr additive="base">
                                        <p:cTn id="10" dur="1000"/>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4"/>
          <p:cNvSpPr txBox="1">
            <a:spLocks noGrp="1"/>
          </p:cNvSpPr>
          <p:nvPr>
            <p:ph type="body" idx="1"/>
          </p:nvPr>
        </p:nvSpPr>
        <p:spPr>
          <a:xfrm>
            <a:off x="996375" y="1254211"/>
            <a:ext cx="2901600" cy="2756076"/>
          </a:xfrm>
          <a:prstGeom prst="rect">
            <a:avLst/>
          </a:prstGeom>
        </p:spPr>
        <p:txBody>
          <a:bodyPr spcFirstLastPara="1" wrap="square" lIns="91425" tIns="91425" rIns="91425" bIns="91425" anchor="t" anchorCtr="0">
            <a:noAutofit/>
          </a:bodyPr>
          <a:lstStyle/>
          <a:p>
            <a:pPr marL="0" lvl="0" indent="0">
              <a:spcAft>
                <a:spcPts val="1600"/>
              </a:spcAft>
              <a:buNone/>
            </a:pPr>
            <a:r>
              <a:rPr lang="en-US" sz="1400" dirty="0"/>
              <a:t>■ </a:t>
            </a:r>
            <a:r>
              <a:rPr lang="en-US" dirty="0"/>
              <a:t>The </a:t>
            </a:r>
            <a:r>
              <a:rPr lang="en-US" dirty="0">
                <a:solidFill>
                  <a:srgbClr val="FF0000"/>
                </a:solidFill>
              </a:rPr>
              <a:t>standard of care </a:t>
            </a:r>
            <a:r>
              <a:rPr lang="en-US" dirty="0"/>
              <a:t>in psychiatry is generally defined as the skill level and knowledge base of the average, prudent psychiatrist in a given community</a:t>
            </a:r>
            <a:endParaRPr dirty="0"/>
          </a:p>
        </p:txBody>
      </p:sp>
      <p:sp>
        <p:nvSpPr>
          <p:cNvPr id="11" name="Google Shape;358;p54"/>
          <p:cNvSpPr txBox="1">
            <a:spLocks/>
          </p:cNvSpPr>
          <p:nvPr/>
        </p:nvSpPr>
        <p:spPr>
          <a:xfrm>
            <a:off x="996375" y="3569044"/>
            <a:ext cx="3342502" cy="1355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1pPr>
            <a:lvl2pPr marL="914400" marR="0" lvl="1"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2pPr>
            <a:lvl3pPr marL="1371600" marR="0" lvl="2"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3pPr>
            <a:lvl4pPr marL="1828800" marR="0" lvl="3"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4pPr>
            <a:lvl5pPr marL="2286000" marR="0" lvl="4"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5pPr>
            <a:lvl6pPr marL="2743200" marR="0" lvl="5"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6pPr>
            <a:lvl7pPr marL="3200400" marR="0" lvl="6"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7pPr>
            <a:lvl8pPr marL="3657600" marR="0" lvl="7"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8pPr>
            <a:lvl9pPr marL="4114800" marR="0" lvl="8" indent="-330200" algn="l" rtl="0">
              <a:lnSpc>
                <a:spcPct val="100000"/>
              </a:lnSpc>
              <a:spcBef>
                <a:spcPts val="1600"/>
              </a:spcBef>
              <a:spcAft>
                <a:spcPts val="160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9pPr>
          </a:lstStyle>
          <a:p>
            <a:pPr marL="0" indent="0">
              <a:spcAft>
                <a:spcPts val="1600"/>
              </a:spcAft>
              <a:buNone/>
            </a:pPr>
            <a:r>
              <a:rPr lang="en-US" sz="1400" dirty="0"/>
              <a:t>■ </a:t>
            </a:r>
            <a:r>
              <a:rPr lang="en-US" sz="1400" dirty="0">
                <a:solidFill>
                  <a:srgbClr val="FF0000"/>
                </a:solidFill>
              </a:rPr>
              <a:t>Negligence</a:t>
            </a:r>
            <a:r>
              <a:rPr lang="en-US" sz="1400" dirty="0"/>
              <a:t> : is practicing below the standard of care.</a:t>
            </a:r>
            <a:endParaRPr lang="en-US" dirty="0"/>
          </a:p>
        </p:txBody>
      </p:sp>
      <p:sp>
        <p:nvSpPr>
          <p:cNvPr id="12" name="Google Shape;358;p54"/>
          <p:cNvSpPr txBox="1">
            <a:spLocks/>
          </p:cNvSpPr>
          <p:nvPr/>
        </p:nvSpPr>
        <p:spPr>
          <a:xfrm>
            <a:off x="5047736" y="1083537"/>
            <a:ext cx="3342502" cy="15487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1pPr>
            <a:lvl2pPr marL="914400" marR="0" lvl="1"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2pPr>
            <a:lvl3pPr marL="1371600" marR="0" lvl="2"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3pPr>
            <a:lvl4pPr marL="1828800" marR="0" lvl="3"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4pPr>
            <a:lvl5pPr marL="2286000" marR="0" lvl="4"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5pPr>
            <a:lvl6pPr marL="2743200" marR="0" lvl="5"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6pPr>
            <a:lvl7pPr marL="3200400" marR="0" lvl="6"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7pPr>
            <a:lvl8pPr marL="3657600" marR="0" lvl="7" indent="-330200" algn="l" rtl="0">
              <a:lnSpc>
                <a:spcPct val="100000"/>
              </a:lnSpc>
              <a:spcBef>
                <a:spcPts val="1600"/>
              </a:spcBef>
              <a:spcAft>
                <a:spcPts val="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8pPr>
            <a:lvl9pPr marL="4114800" marR="0" lvl="8" indent="-330200" algn="l" rtl="0">
              <a:lnSpc>
                <a:spcPct val="100000"/>
              </a:lnSpc>
              <a:spcBef>
                <a:spcPts val="1600"/>
              </a:spcBef>
              <a:spcAft>
                <a:spcPts val="1600"/>
              </a:spcAft>
              <a:buClr>
                <a:schemeClr val="dk2"/>
              </a:buClr>
              <a:buSzPts val="1600"/>
              <a:buFont typeface="Roboto Mono Medium"/>
              <a:buChar char="■"/>
              <a:defRPr sz="1600" b="0" i="0" u="none" strike="noStrike" cap="none">
                <a:solidFill>
                  <a:schemeClr val="dk2"/>
                </a:solidFill>
                <a:latin typeface="Roboto Mono Medium"/>
                <a:ea typeface="Roboto Mono Medium"/>
                <a:cs typeface="Roboto Mono Medium"/>
                <a:sym typeface="Roboto Mono Medium"/>
              </a:defRPr>
            </a:lvl9pPr>
          </a:lstStyle>
          <a:p>
            <a:pPr marL="0" indent="0">
              <a:spcAft>
                <a:spcPts val="1600"/>
              </a:spcAft>
              <a:buNone/>
            </a:pPr>
            <a:r>
              <a:rPr lang="en-US" sz="1400" dirty="0"/>
              <a:t>■ </a:t>
            </a:r>
            <a:r>
              <a:rPr lang="en-US" sz="1400" dirty="0">
                <a:solidFill>
                  <a:srgbClr val="FF0000"/>
                </a:solidFill>
              </a:rPr>
              <a:t>Malpractice</a:t>
            </a:r>
            <a:r>
              <a:rPr lang="en-US" sz="1400" dirty="0"/>
              <a:t> :is the act of being negligent as a doctor</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737" y="1813612"/>
            <a:ext cx="3342502" cy="24988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55"/>
          <p:cNvSpPr txBox="1">
            <a:spLocks noGrp="1"/>
          </p:cNvSpPr>
          <p:nvPr>
            <p:ph type="title"/>
          </p:nvPr>
        </p:nvSpPr>
        <p:spPr>
          <a:xfrm>
            <a:off x="2797434" y="2660476"/>
            <a:ext cx="3588216" cy="1915297"/>
          </a:xfrm>
          <a:prstGeom prst="rect">
            <a:avLst/>
          </a:prstGeom>
        </p:spPr>
        <p:txBody>
          <a:bodyPr spcFirstLastPara="1" wrap="square" lIns="91425" tIns="91425" rIns="91425" bIns="91425" anchor="t" anchorCtr="0">
            <a:noAutofit/>
          </a:bodyPr>
          <a:lstStyle/>
          <a:p>
            <a:pPr lvl="0"/>
            <a:r>
              <a:rPr lang="en-US" sz="3200" dirty="0"/>
              <a:t>Confidentiality</a:t>
            </a:r>
            <a:endParaRPr sz="3200" dirty="0"/>
          </a:p>
        </p:txBody>
      </p:sp>
      <p:pic>
        <p:nvPicPr>
          <p:cNvPr id="373" name="Google Shape;373;p55"/>
          <p:cNvPicPr preferRelativeResize="0"/>
          <p:nvPr/>
        </p:nvPicPr>
        <p:blipFill>
          <a:blip r:embed="rId3">
            <a:alphaModFix amt="56000"/>
          </a:blip>
          <a:stretch>
            <a:fillRect/>
          </a:stretch>
        </p:blipFill>
        <p:spPr>
          <a:xfrm rot="10800000">
            <a:off x="3659206" y="3113055"/>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pic>
        <p:nvPicPr>
          <p:cNvPr id="7" name="Google Shape;348;p53"/>
          <p:cNvPicPr preferRelativeResize="0"/>
          <p:nvPr/>
        </p:nvPicPr>
        <p:blipFill>
          <a:blip r:embed="rId5">
            <a:alphaModFix amt="86000"/>
          </a:blip>
          <a:stretch>
            <a:fillRect/>
          </a:stretch>
        </p:blipFill>
        <p:spPr>
          <a:xfrm rot="1344117">
            <a:off x="3823915" y="1182053"/>
            <a:ext cx="1496149" cy="1160650"/>
          </a:xfrm>
          <a:prstGeom prst="rect">
            <a:avLst/>
          </a:prstGeom>
          <a:noFill/>
          <a:ln>
            <a:noFill/>
          </a:ln>
        </p:spPr>
      </p:pic>
      <p:sp>
        <p:nvSpPr>
          <p:cNvPr id="8" name="Google Shape;349;p53"/>
          <p:cNvSpPr txBox="1">
            <a:spLocks/>
          </p:cNvSpPr>
          <p:nvPr/>
        </p:nvSpPr>
        <p:spPr>
          <a:xfrm>
            <a:off x="3563424" y="1261378"/>
            <a:ext cx="2017130" cy="1002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800" dirty="0">
                <a:latin typeface="Concert One" panose="020B0604020202020204" charset="0"/>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txBox="1">
            <a:spLocks noGrp="1"/>
          </p:cNvSpPr>
          <p:nvPr>
            <p:ph type="title"/>
          </p:nvPr>
        </p:nvSpPr>
        <p:spPr>
          <a:xfrm>
            <a:off x="1548777" y="1691840"/>
            <a:ext cx="3889391" cy="2447673"/>
          </a:xfrm>
          <a:prstGeom prst="rect">
            <a:avLst/>
          </a:prstGeom>
        </p:spPr>
        <p:txBody>
          <a:bodyPr spcFirstLastPara="1" wrap="square" lIns="91425" tIns="91425" rIns="91425" bIns="91425" anchor="t" anchorCtr="0">
            <a:noAutofit/>
          </a:bodyPr>
          <a:lstStyle/>
          <a:p>
            <a:pPr lvl="0"/>
            <a:r>
              <a:rPr lang="en-US" sz="1200" dirty="0">
                <a:solidFill>
                  <a:srgbClr val="C00000"/>
                </a:solidFill>
              </a:rPr>
              <a:t>1</a:t>
            </a:r>
            <a:r>
              <a:rPr lang="en-US" sz="1200" dirty="0">
                <a:solidFill>
                  <a:schemeClr val="accent3">
                    <a:lumMod val="75000"/>
                  </a:schemeClr>
                </a:solidFill>
              </a:rPr>
              <a:t>.When sharing relevant information with other </a:t>
            </a:r>
            <a:r>
              <a:rPr lang="en-US" sz="1200" u="sng" dirty="0">
                <a:solidFill>
                  <a:srgbClr val="C00000"/>
                </a:solidFill>
              </a:rPr>
              <a:t>staff members</a:t>
            </a:r>
            <a:r>
              <a:rPr lang="en-US" sz="1200" dirty="0">
                <a:solidFill>
                  <a:schemeClr val="accent3">
                    <a:lumMod val="75000"/>
                  </a:schemeClr>
                </a:solidFill>
              </a:rPr>
              <a:t> who are also treating the patient. </a:t>
            </a:r>
            <a:br>
              <a:rPr lang="en-US" sz="1200" dirty="0">
                <a:solidFill>
                  <a:schemeClr val="accent3">
                    <a:lumMod val="75000"/>
                  </a:schemeClr>
                </a:solidFill>
              </a:rPr>
            </a:br>
            <a:r>
              <a:rPr lang="en-US" sz="1200" dirty="0">
                <a:solidFill>
                  <a:srgbClr val="C00000"/>
                </a:solidFill>
              </a:rPr>
              <a:t>2</a:t>
            </a:r>
            <a:r>
              <a:rPr lang="en-US" sz="1200" dirty="0">
                <a:solidFill>
                  <a:schemeClr val="accent3">
                    <a:lumMod val="75000"/>
                  </a:schemeClr>
                </a:solidFill>
              </a:rPr>
              <a:t>.If </a:t>
            </a:r>
            <a:r>
              <a:rPr lang="en-US" sz="1200" u="sng" dirty="0">
                <a:solidFill>
                  <a:srgbClr val="C00000"/>
                </a:solidFill>
              </a:rPr>
              <a:t>subpoenaed</a:t>
            </a:r>
            <a:r>
              <a:rPr lang="en-US" sz="1200" dirty="0">
                <a:solidFill>
                  <a:schemeClr val="accent3">
                    <a:lumMod val="75000"/>
                  </a:schemeClr>
                </a:solidFill>
              </a:rPr>
              <a:t>—physician must supply all requested information. </a:t>
            </a:r>
            <a:br>
              <a:rPr lang="en-US" sz="1200" dirty="0">
                <a:solidFill>
                  <a:schemeClr val="accent3">
                    <a:lumMod val="75000"/>
                  </a:schemeClr>
                </a:solidFill>
              </a:rPr>
            </a:br>
            <a:r>
              <a:rPr lang="en-US" sz="1200" dirty="0">
                <a:solidFill>
                  <a:srgbClr val="C00000"/>
                </a:solidFill>
              </a:rPr>
              <a:t>3</a:t>
            </a:r>
            <a:r>
              <a:rPr lang="en-US" sz="1200" dirty="0">
                <a:solidFill>
                  <a:schemeClr val="accent3">
                    <a:lumMod val="75000"/>
                  </a:schemeClr>
                </a:solidFill>
              </a:rPr>
              <a:t>.If </a:t>
            </a:r>
            <a:r>
              <a:rPr lang="en-US" sz="1200" u="sng" dirty="0">
                <a:solidFill>
                  <a:srgbClr val="C00000"/>
                </a:solidFill>
              </a:rPr>
              <a:t>child abuse </a:t>
            </a:r>
            <a:r>
              <a:rPr lang="en-US" sz="1200" dirty="0">
                <a:solidFill>
                  <a:schemeClr val="accent3">
                    <a:lumMod val="75000"/>
                  </a:schemeClr>
                </a:solidFill>
              </a:rPr>
              <a:t>is suspected—obligated to report to the proper authorities.</a:t>
            </a:r>
            <a:br>
              <a:rPr lang="en-US" sz="1200" dirty="0">
                <a:solidFill>
                  <a:schemeClr val="accent3">
                    <a:lumMod val="75000"/>
                  </a:schemeClr>
                </a:solidFill>
              </a:rPr>
            </a:br>
            <a:r>
              <a:rPr lang="en-US" sz="1200" dirty="0">
                <a:solidFill>
                  <a:srgbClr val="C00000"/>
                </a:solidFill>
              </a:rPr>
              <a:t>4</a:t>
            </a:r>
            <a:r>
              <a:rPr lang="en-US" sz="1200" dirty="0">
                <a:solidFill>
                  <a:schemeClr val="accent3">
                    <a:lumMod val="75000"/>
                  </a:schemeClr>
                </a:solidFill>
              </a:rPr>
              <a:t>.If a patient is </a:t>
            </a:r>
            <a:r>
              <a:rPr lang="en-US" sz="1200" u="sng" dirty="0">
                <a:solidFill>
                  <a:srgbClr val="C00000"/>
                </a:solidFill>
              </a:rPr>
              <a:t>suicidal</a:t>
            </a:r>
            <a:r>
              <a:rPr lang="en-US" sz="1200" dirty="0">
                <a:solidFill>
                  <a:schemeClr val="accent3">
                    <a:lumMod val="75000"/>
                  </a:schemeClr>
                </a:solidFill>
              </a:rPr>
              <a:t>—physician may need to admit the patient, with or without the patient’s consent, and share information with the hospital staff.</a:t>
            </a:r>
            <a:br>
              <a:rPr lang="en-US" sz="1200" dirty="0">
                <a:solidFill>
                  <a:schemeClr val="accent3">
                    <a:lumMod val="75000"/>
                  </a:schemeClr>
                </a:solidFill>
              </a:rPr>
            </a:br>
            <a:r>
              <a:rPr lang="en-US" sz="1200" dirty="0">
                <a:solidFill>
                  <a:srgbClr val="C00000"/>
                </a:solidFill>
              </a:rPr>
              <a:t>5</a:t>
            </a:r>
            <a:r>
              <a:rPr lang="en-US" sz="1200" dirty="0">
                <a:solidFill>
                  <a:schemeClr val="accent3">
                    <a:lumMod val="75000"/>
                  </a:schemeClr>
                </a:solidFill>
              </a:rPr>
              <a:t>.If a patient </a:t>
            </a:r>
            <a:r>
              <a:rPr lang="en-US" sz="1200" u="sng" dirty="0">
                <a:solidFill>
                  <a:srgbClr val="C00000"/>
                </a:solidFill>
              </a:rPr>
              <a:t>threatens</a:t>
            </a:r>
            <a:r>
              <a:rPr lang="en-US" sz="1200" dirty="0">
                <a:solidFill>
                  <a:schemeClr val="accent3">
                    <a:lumMod val="75000"/>
                  </a:schemeClr>
                </a:solidFill>
              </a:rPr>
              <a:t> direct harm to another person—physician may have a duty to warn the intended victim</a:t>
            </a:r>
            <a:endParaRPr sz="1200" dirty="0">
              <a:solidFill>
                <a:schemeClr val="accent3">
                  <a:lumMod val="75000"/>
                </a:schemeClr>
              </a:solidFill>
            </a:endParaRPr>
          </a:p>
        </p:txBody>
      </p:sp>
      <p:sp>
        <p:nvSpPr>
          <p:cNvPr id="381" name="Google Shape;381;p56"/>
          <p:cNvSpPr txBox="1">
            <a:spLocks noGrp="1"/>
          </p:cNvSpPr>
          <p:nvPr>
            <p:ph type="subTitle" idx="1"/>
          </p:nvPr>
        </p:nvSpPr>
        <p:spPr>
          <a:xfrm>
            <a:off x="1495519" y="640474"/>
            <a:ext cx="5234385" cy="2711003"/>
          </a:xfrm>
          <a:prstGeom prst="rect">
            <a:avLst/>
          </a:prstGeom>
        </p:spPr>
        <p:txBody>
          <a:bodyPr spcFirstLastPara="1" wrap="square" lIns="91425" tIns="91425" rIns="91425" bIns="91425" anchor="t" anchorCtr="0">
            <a:noAutofit/>
          </a:bodyPr>
          <a:lstStyle/>
          <a:p>
            <a:pPr marL="0" lvl="0" indent="0"/>
            <a:r>
              <a:rPr lang="en-US" sz="1600" dirty="0"/>
              <a:t>All information regarding a doctor–patient relationship should be held confidential, except when otherwise exempted by statute, such as:</a:t>
            </a:r>
            <a:endParaRPr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715" y="1911690"/>
            <a:ext cx="2478376" cy="18967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81"/>
                                        </p:tgtEl>
                                        <p:attrNameLst>
                                          <p:attrName>style.visibility</p:attrName>
                                        </p:attrNameLst>
                                      </p:cBhvr>
                                      <p:to>
                                        <p:strVal val="visible"/>
                                      </p:to>
                                    </p:set>
                                    <p:anim calcmode="lin" valueType="num">
                                      <p:cBhvr additive="base">
                                        <p:cTn id="7" dur="1000"/>
                                        <p:tgtEl>
                                          <p:spTgt spid="3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55"/>
          <p:cNvSpPr txBox="1">
            <a:spLocks noGrp="1"/>
          </p:cNvSpPr>
          <p:nvPr>
            <p:ph type="title"/>
          </p:nvPr>
        </p:nvSpPr>
        <p:spPr>
          <a:xfrm>
            <a:off x="2378676" y="2403390"/>
            <a:ext cx="4355756" cy="2172384"/>
          </a:xfrm>
          <a:prstGeom prst="rect">
            <a:avLst/>
          </a:prstGeom>
        </p:spPr>
        <p:txBody>
          <a:bodyPr spcFirstLastPara="1" wrap="square" lIns="91425" tIns="91425" rIns="91425" bIns="91425" anchor="t" anchorCtr="0">
            <a:noAutofit/>
          </a:bodyPr>
          <a:lstStyle/>
          <a:p>
            <a:pPr lvl="0"/>
            <a:r>
              <a:rPr lang="en-US" sz="4800" dirty="0"/>
              <a:t>Decision Making </a:t>
            </a:r>
            <a:br>
              <a:rPr lang="en-US" sz="3200" dirty="0"/>
            </a:br>
            <a:endParaRPr sz="3200" dirty="0"/>
          </a:p>
        </p:txBody>
      </p:sp>
      <p:pic>
        <p:nvPicPr>
          <p:cNvPr id="373" name="Google Shape;373;p55"/>
          <p:cNvPicPr preferRelativeResize="0"/>
          <p:nvPr/>
        </p:nvPicPr>
        <p:blipFill>
          <a:blip r:embed="rId3">
            <a:alphaModFix amt="56000"/>
          </a:blip>
          <a:stretch>
            <a:fillRect/>
          </a:stretch>
        </p:blipFill>
        <p:spPr>
          <a:xfrm rot="10800000">
            <a:off x="3661729" y="3879174"/>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pic>
        <p:nvPicPr>
          <p:cNvPr id="7" name="Google Shape;348;p53"/>
          <p:cNvPicPr preferRelativeResize="0"/>
          <p:nvPr/>
        </p:nvPicPr>
        <p:blipFill>
          <a:blip r:embed="rId5">
            <a:alphaModFix amt="86000"/>
          </a:blip>
          <a:stretch>
            <a:fillRect/>
          </a:stretch>
        </p:blipFill>
        <p:spPr>
          <a:xfrm rot="1344117">
            <a:off x="3823915" y="1182053"/>
            <a:ext cx="1496149" cy="1160650"/>
          </a:xfrm>
          <a:prstGeom prst="rect">
            <a:avLst/>
          </a:prstGeom>
          <a:noFill/>
          <a:ln>
            <a:noFill/>
          </a:ln>
        </p:spPr>
      </p:pic>
      <p:sp>
        <p:nvSpPr>
          <p:cNvPr id="8" name="Google Shape;349;p53"/>
          <p:cNvSpPr txBox="1">
            <a:spLocks/>
          </p:cNvSpPr>
          <p:nvPr/>
        </p:nvSpPr>
        <p:spPr>
          <a:xfrm>
            <a:off x="3563424" y="1261378"/>
            <a:ext cx="2017130" cy="1002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800" dirty="0">
                <a:latin typeface="Concert One" panose="020B0604020202020204" charset="0"/>
              </a:rPr>
              <a:t>03</a:t>
            </a:r>
          </a:p>
        </p:txBody>
      </p:sp>
    </p:spTree>
    <p:extLst>
      <p:ext uri="{BB962C8B-B14F-4D97-AF65-F5344CB8AC3E}">
        <p14:creationId xmlns:p14="http://schemas.microsoft.com/office/powerpoint/2010/main" val="42766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58"/>
          <p:cNvSpPr txBox="1">
            <a:spLocks noGrp="1"/>
          </p:cNvSpPr>
          <p:nvPr>
            <p:ph type="body" idx="2"/>
          </p:nvPr>
        </p:nvSpPr>
        <p:spPr>
          <a:xfrm>
            <a:off x="4995298" y="119370"/>
            <a:ext cx="3224400" cy="4069200"/>
          </a:xfrm>
          <a:prstGeom prst="rect">
            <a:avLst/>
          </a:prstGeom>
        </p:spPr>
        <p:txBody>
          <a:bodyPr spcFirstLastPara="1" wrap="square" lIns="91425" tIns="91425" rIns="91425" bIns="91425" anchor="ctr" anchorCtr="0">
            <a:noAutofit/>
          </a:bodyPr>
          <a:lstStyle/>
          <a:p>
            <a:pPr lvl="0"/>
            <a:r>
              <a:rPr lang="en-US" dirty="0">
                <a:solidFill>
                  <a:schemeClr val="tx1">
                    <a:lumMod val="60000"/>
                    <a:lumOff val="40000"/>
                  </a:schemeClr>
                </a:solidFill>
              </a:rPr>
              <a:t>Situations that do not require informed consent:</a:t>
            </a:r>
          </a:p>
          <a:p>
            <a:pPr lvl="0"/>
            <a:endParaRPr lang="en-US" dirty="0">
              <a:solidFill>
                <a:schemeClr val="tx1">
                  <a:lumMod val="60000"/>
                  <a:lumOff val="40000"/>
                </a:schemeClr>
              </a:solidFill>
            </a:endParaRPr>
          </a:p>
          <a:p>
            <a:pPr lvl="0"/>
            <a:r>
              <a:rPr lang="en-US" dirty="0">
                <a:solidFill>
                  <a:srgbClr val="C00000"/>
                </a:solidFill>
              </a:rPr>
              <a:t>1</a:t>
            </a:r>
            <a:r>
              <a:rPr lang="en-US" dirty="0">
                <a:solidFill>
                  <a:schemeClr val="tx1">
                    <a:lumMod val="60000"/>
                    <a:lumOff val="40000"/>
                  </a:schemeClr>
                </a:solidFill>
              </a:rPr>
              <a:t>.Lifesaving medical emergency.</a:t>
            </a:r>
          </a:p>
          <a:p>
            <a:pPr lvl="0"/>
            <a:r>
              <a:rPr lang="en-US" dirty="0">
                <a:solidFill>
                  <a:srgbClr val="C00000"/>
                </a:solidFill>
              </a:rPr>
              <a:t>2</a:t>
            </a:r>
            <a:r>
              <a:rPr lang="en-US" dirty="0">
                <a:solidFill>
                  <a:schemeClr val="tx1">
                    <a:lumMod val="60000"/>
                    <a:lumOff val="40000"/>
                  </a:schemeClr>
                </a:solidFill>
              </a:rPr>
              <a:t>. Prevention of suicidal or homicidal behavior. </a:t>
            </a:r>
          </a:p>
          <a:p>
            <a:pPr lvl="0"/>
            <a:r>
              <a:rPr lang="en-US" dirty="0">
                <a:solidFill>
                  <a:srgbClr val="C00000"/>
                </a:solidFill>
              </a:rPr>
              <a:t>3</a:t>
            </a:r>
            <a:r>
              <a:rPr lang="en-US" dirty="0">
                <a:solidFill>
                  <a:schemeClr val="tx1">
                    <a:lumMod val="60000"/>
                    <a:lumOff val="40000"/>
                  </a:schemeClr>
                </a:solidFill>
              </a:rPr>
              <a:t>.Unemancipated minors (typically require informed consent from the parent or legal guardian).</a:t>
            </a:r>
            <a:endParaRPr dirty="0">
              <a:solidFill>
                <a:schemeClr val="tx1">
                  <a:lumMod val="60000"/>
                  <a:lumOff val="40000"/>
                </a:schemeClr>
              </a:solidFill>
            </a:endParaRPr>
          </a:p>
        </p:txBody>
      </p:sp>
      <p:sp>
        <p:nvSpPr>
          <p:cNvPr id="412" name="Google Shape;412;p58"/>
          <p:cNvSpPr txBox="1">
            <a:spLocks noGrp="1"/>
          </p:cNvSpPr>
          <p:nvPr>
            <p:ph type="title"/>
          </p:nvPr>
        </p:nvSpPr>
        <p:spPr>
          <a:xfrm>
            <a:off x="952897" y="624684"/>
            <a:ext cx="2960125" cy="572700"/>
          </a:xfrm>
          <a:prstGeom prst="rect">
            <a:avLst/>
          </a:prstGeom>
        </p:spPr>
        <p:txBody>
          <a:bodyPr spcFirstLastPara="1" wrap="square" lIns="91425" tIns="91425" rIns="91425" bIns="91425" anchor="t" anchorCtr="0">
            <a:noAutofit/>
          </a:bodyPr>
          <a:lstStyle/>
          <a:p>
            <a:pPr lvl="0"/>
            <a:r>
              <a:rPr lang="en-US" sz="1800" dirty="0"/>
              <a:t>■ </a:t>
            </a:r>
            <a:r>
              <a:rPr lang="en-US" sz="1800" dirty="0">
                <a:solidFill>
                  <a:schemeClr val="tx1">
                    <a:lumMod val="60000"/>
                    <a:lumOff val="40000"/>
                  </a:schemeClr>
                </a:solidFill>
              </a:rPr>
              <a:t>Process by which patients knowingly and voluntarily agree to a treatment or procedure</a:t>
            </a:r>
            <a:r>
              <a:rPr lang="en-US" sz="1400" dirty="0">
                <a:solidFill>
                  <a:schemeClr val="tx1">
                    <a:lumMod val="60000"/>
                    <a:lumOff val="40000"/>
                  </a:schemeClr>
                </a:solidFill>
              </a:rPr>
              <a:t>. </a:t>
            </a:r>
            <a:br>
              <a:rPr lang="en-US" sz="1400" dirty="0">
                <a:solidFill>
                  <a:schemeClr val="tx1">
                    <a:lumMod val="60000"/>
                    <a:lumOff val="40000"/>
                  </a:schemeClr>
                </a:solidFill>
              </a:rPr>
            </a:br>
            <a:br>
              <a:rPr lang="en-US" sz="1400" dirty="0">
                <a:solidFill>
                  <a:schemeClr val="tx1">
                    <a:lumMod val="60000"/>
                    <a:lumOff val="40000"/>
                  </a:schemeClr>
                </a:solidFill>
              </a:rPr>
            </a:br>
            <a:r>
              <a:rPr lang="en-US" sz="1400" dirty="0">
                <a:solidFill>
                  <a:srgbClr val="C00000"/>
                </a:solidFill>
              </a:rPr>
              <a:t>■</a:t>
            </a:r>
            <a:r>
              <a:rPr lang="en-US" sz="1400" dirty="0">
                <a:solidFill>
                  <a:schemeClr val="tx1">
                    <a:lumMod val="60000"/>
                    <a:lumOff val="40000"/>
                  </a:schemeClr>
                </a:solidFill>
              </a:rPr>
              <a:t> In order to make </a:t>
            </a:r>
            <a:r>
              <a:rPr lang="en-US" sz="1400" dirty="0">
                <a:solidFill>
                  <a:srgbClr val="C00000"/>
                </a:solidFill>
              </a:rPr>
              <a:t>informed decisions</a:t>
            </a:r>
            <a:r>
              <a:rPr lang="en-US" sz="1400" dirty="0">
                <a:solidFill>
                  <a:schemeClr val="tx1">
                    <a:lumMod val="60000"/>
                    <a:lumOff val="40000"/>
                  </a:schemeClr>
                </a:solidFill>
              </a:rPr>
              <a:t>, patients must know the purpose of the treatment, alternative treatments, and the potential risks and benefits of undergoing and of refusing the treatment. </a:t>
            </a:r>
            <a:br>
              <a:rPr lang="en-US" sz="1400" dirty="0">
                <a:solidFill>
                  <a:schemeClr val="tx1">
                    <a:lumMod val="60000"/>
                    <a:lumOff val="40000"/>
                  </a:schemeClr>
                </a:solidFill>
              </a:rPr>
            </a:br>
            <a:r>
              <a:rPr lang="en-US" sz="1400" dirty="0">
                <a:solidFill>
                  <a:schemeClr val="tx1">
                    <a:lumMod val="60000"/>
                    <a:lumOff val="40000"/>
                  </a:schemeClr>
                </a:solidFill>
              </a:rPr>
              <a:t>■ The patient should have the opportunity to ask questions</a:t>
            </a:r>
            <a:r>
              <a:rPr lang="en-US" sz="1400" dirty="0"/>
              <a:t>.</a:t>
            </a:r>
            <a:endParaRPr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07" y="3414085"/>
            <a:ext cx="2885303" cy="1337088"/>
          </a:xfrm>
          <a:prstGeom prst="rect">
            <a:avLst/>
          </a:prstGeom>
        </p:spPr>
      </p:pic>
      <p:sp>
        <p:nvSpPr>
          <p:cNvPr id="3" name="Rectangle 2"/>
          <p:cNvSpPr/>
          <p:nvPr/>
        </p:nvSpPr>
        <p:spPr>
          <a:xfrm>
            <a:off x="2432958" y="3414085"/>
            <a:ext cx="1686697" cy="1169551"/>
          </a:xfrm>
          <a:prstGeom prst="rect">
            <a:avLst/>
          </a:prstGeom>
        </p:spPr>
        <p:txBody>
          <a:bodyPr wrap="square">
            <a:spAutoFit/>
          </a:bodyPr>
          <a:lstStyle/>
          <a:p>
            <a:r>
              <a:rPr lang="en-US" sz="1000" dirty="0">
                <a:solidFill>
                  <a:schemeClr val="accent3">
                    <a:lumMod val="40000"/>
                    <a:lumOff val="60000"/>
                  </a:schemeClr>
                </a:solidFill>
              </a:rPr>
              <a:t>Elements of informed consent (4 </a:t>
            </a:r>
            <a:r>
              <a:rPr lang="en-US" sz="1000" dirty="0" err="1">
                <a:solidFill>
                  <a:schemeClr val="accent3">
                    <a:lumMod val="40000"/>
                    <a:lumOff val="60000"/>
                  </a:schemeClr>
                </a:solidFill>
              </a:rPr>
              <a:t>Rs</a:t>
            </a:r>
            <a:r>
              <a:rPr lang="en-US" sz="1000" dirty="0">
                <a:solidFill>
                  <a:schemeClr val="accent3">
                    <a:lumMod val="40000"/>
                    <a:lumOff val="60000"/>
                  </a:schemeClr>
                </a:solidFill>
              </a:rPr>
              <a:t>): </a:t>
            </a:r>
            <a:endParaRPr lang="ar-JO" sz="1000" dirty="0">
              <a:solidFill>
                <a:schemeClr val="accent3">
                  <a:lumMod val="40000"/>
                  <a:lumOff val="60000"/>
                </a:schemeClr>
              </a:solidFill>
            </a:endParaRPr>
          </a:p>
          <a:p>
            <a:r>
              <a:rPr lang="en-US" sz="1000" dirty="0">
                <a:solidFill>
                  <a:schemeClr val="accent3">
                    <a:lumMod val="40000"/>
                    <a:lumOff val="60000"/>
                  </a:schemeClr>
                </a:solidFill>
              </a:rPr>
              <a:t>■ Reason for treatment </a:t>
            </a:r>
            <a:endParaRPr lang="ar-JO" sz="1000" dirty="0">
              <a:solidFill>
                <a:schemeClr val="accent3">
                  <a:lumMod val="40000"/>
                  <a:lumOff val="60000"/>
                </a:schemeClr>
              </a:solidFill>
            </a:endParaRPr>
          </a:p>
          <a:p>
            <a:r>
              <a:rPr lang="en-US" sz="1000" dirty="0">
                <a:solidFill>
                  <a:schemeClr val="accent3">
                    <a:lumMod val="40000"/>
                    <a:lumOff val="60000"/>
                  </a:schemeClr>
                </a:solidFill>
              </a:rPr>
              <a:t>■ Risks and benefits </a:t>
            </a:r>
            <a:endParaRPr lang="ar-JO" sz="1000" dirty="0">
              <a:solidFill>
                <a:schemeClr val="accent3">
                  <a:lumMod val="40000"/>
                  <a:lumOff val="60000"/>
                </a:schemeClr>
              </a:solidFill>
            </a:endParaRPr>
          </a:p>
          <a:p>
            <a:r>
              <a:rPr lang="en-US" sz="1000" dirty="0">
                <a:solidFill>
                  <a:schemeClr val="accent3">
                    <a:lumMod val="40000"/>
                    <a:lumOff val="60000"/>
                  </a:schemeClr>
                </a:solidFill>
              </a:rPr>
              <a:t>■ Reasonable alternatives ■ Refused treatment </a:t>
            </a:r>
            <a:r>
              <a:rPr lang="ar-JO" sz="1000" dirty="0">
                <a:solidFill>
                  <a:schemeClr val="accent3">
                    <a:lumMod val="40000"/>
                    <a:lumOff val="60000"/>
                  </a:schemeClr>
                </a:solidFill>
              </a:rPr>
              <a:t> </a:t>
            </a:r>
          </a:p>
          <a:p>
            <a:r>
              <a:rPr lang="en-US" sz="1000" dirty="0">
                <a:solidFill>
                  <a:schemeClr val="accent3">
                    <a:lumMod val="40000"/>
                    <a:lumOff val="60000"/>
                  </a:schemeClr>
                </a:solidFill>
              </a:rPr>
              <a:t>consequence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65" name="Google Shape;465;p61"/>
          <p:cNvSpPr txBox="1">
            <a:spLocks noGrp="1"/>
          </p:cNvSpPr>
          <p:nvPr>
            <p:ph type="title" idx="8"/>
          </p:nvPr>
        </p:nvSpPr>
        <p:spPr>
          <a:xfrm>
            <a:off x="1061777" y="829742"/>
            <a:ext cx="5290500" cy="858133"/>
          </a:xfrm>
          <a:prstGeom prst="rect">
            <a:avLst/>
          </a:prstGeom>
        </p:spPr>
        <p:txBody>
          <a:bodyPr spcFirstLastPara="1" wrap="square" lIns="91425" tIns="91425" rIns="91425" bIns="91425" anchor="t" anchorCtr="0">
            <a:noAutofit/>
          </a:bodyPr>
          <a:lstStyle/>
          <a:p>
            <a:pPr lvl="0"/>
            <a:r>
              <a:rPr lang="en-US" dirty="0"/>
              <a:t>EMANCIPATED MINORS</a:t>
            </a:r>
            <a:endParaRPr dirty="0"/>
          </a:p>
        </p:txBody>
      </p:sp>
      <p:grpSp>
        <p:nvGrpSpPr>
          <p:cNvPr id="466" name="Google Shape;466;p61"/>
          <p:cNvGrpSpPr/>
          <p:nvPr/>
        </p:nvGrpSpPr>
        <p:grpSpPr>
          <a:xfrm>
            <a:off x="1535083" y="888449"/>
            <a:ext cx="391667" cy="370360"/>
            <a:chOff x="1055550" y="4082050"/>
            <a:chExt cx="241725" cy="228575"/>
          </a:xfrm>
        </p:grpSpPr>
        <p:sp>
          <p:nvSpPr>
            <p:cNvPr id="467" name="Google Shape;467;p61"/>
            <p:cNvSpPr/>
            <p:nvPr/>
          </p:nvSpPr>
          <p:spPr>
            <a:xfrm>
              <a:off x="1055550" y="4082050"/>
              <a:ext cx="241725" cy="228575"/>
            </a:xfrm>
            <a:custGeom>
              <a:avLst/>
              <a:gdLst/>
              <a:ahLst/>
              <a:cxnLst/>
              <a:rect l="l" t="t" r="r" b="b"/>
              <a:pathLst>
                <a:path w="9669" h="9143" extrusionOk="0">
                  <a:moveTo>
                    <a:pt x="6787" y="969"/>
                  </a:moveTo>
                  <a:cubicBezTo>
                    <a:pt x="6811" y="1326"/>
                    <a:pt x="6883" y="1683"/>
                    <a:pt x="6930" y="2040"/>
                  </a:cubicBezTo>
                  <a:cubicBezTo>
                    <a:pt x="6997" y="2604"/>
                    <a:pt x="6752" y="2729"/>
                    <a:pt x="6388" y="2729"/>
                  </a:cubicBezTo>
                  <a:cubicBezTo>
                    <a:pt x="6229" y="2729"/>
                    <a:pt x="6047" y="2705"/>
                    <a:pt x="5859" y="2683"/>
                  </a:cubicBezTo>
                  <a:cubicBezTo>
                    <a:pt x="5359" y="2622"/>
                    <a:pt x="4854" y="2591"/>
                    <a:pt x="4349" y="2591"/>
                  </a:cubicBezTo>
                  <a:cubicBezTo>
                    <a:pt x="3675" y="2591"/>
                    <a:pt x="3001" y="2646"/>
                    <a:pt x="2334" y="2755"/>
                  </a:cubicBezTo>
                  <a:cubicBezTo>
                    <a:pt x="2263" y="2207"/>
                    <a:pt x="2263" y="1635"/>
                    <a:pt x="2334" y="1088"/>
                  </a:cubicBezTo>
                  <a:cubicBezTo>
                    <a:pt x="3811" y="1088"/>
                    <a:pt x="5311" y="1040"/>
                    <a:pt x="6787" y="969"/>
                  </a:cubicBezTo>
                  <a:close/>
                  <a:moveTo>
                    <a:pt x="7936" y="920"/>
                  </a:moveTo>
                  <a:cubicBezTo>
                    <a:pt x="8235" y="920"/>
                    <a:pt x="8560" y="934"/>
                    <a:pt x="8597" y="1064"/>
                  </a:cubicBezTo>
                  <a:cubicBezTo>
                    <a:pt x="8645" y="1493"/>
                    <a:pt x="8645" y="1945"/>
                    <a:pt x="8574" y="2374"/>
                  </a:cubicBezTo>
                  <a:cubicBezTo>
                    <a:pt x="8550" y="2921"/>
                    <a:pt x="8550" y="3469"/>
                    <a:pt x="8597" y="4017"/>
                  </a:cubicBezTo>
                  <a:cubicBezTo>
                    <a:pt x="8669" y="4827"/>
                    <a:pt x="8716" y="5660"/>
                    <a:pt x="8716" y="6494"/>
                  </a:cubicBezTo>
                  <a:cubicBezTo>
                    <a:pt x="8716" y="6851"/>
                    <a:pt x="8716" y="7232"/>
                    <a:pt x="8693" y="7565"/>
                  </a:cubicBezTo>
                  <a:cubicBezTo>
                    <a:pt x="8645" y="8041"/>
                    <a:pt x="8621" y="8065"/>
                    <a:pt x="8121" y="8089"/>
                  </a:cubicBezTo>
                  <a:lnTo>
                    <a:pt x="7407" y="8113"/>
                  </a:lnTo>
                  <a:cubicBezTo>
                    <a:pt x="7216" y="7113"/>
                    <a:pt x="7835" y="5517"/>
                    <a:pt x="6930" y="4779"/>
                  </a:cubicBezTo>
                  <a:cubicBezTo>
                    <a:pt x="6677" y="4565"/>
                    <a:pt x="6333" y="4509"/>
                    <a:pt x="5984" y="4509"/>
                  </a:cubicBezTo>
                  <a:cubicBezTo>
                    <a:pt x="5710" y="4509"/>
                    <a:pt x="5433" y="4544"/>
                    <a:pt x="5192" y="4565"/>
                  </a:cubicBezTo>
                  <a:cubicBezTo>
                    <a:pt x="4287" y="4636"/>
                    <a:pt x="3430" y="4612"/>
                    <a:pt x="2548" y="4779"/>
                  </a:cubicBezTo>
                  <a:cubicBezTo>
                    <a:pt x="2310" y="4850"/>
                    <a:pt x="2167" y="5112"/>
                    <a:pt x="2239" y="5350"/>
                  </a:cubicBezTo>
                  <a:cubicBezTo>
                    <a:pt x="2334" y="6303"/>
                    <a:pt x="2382" y="7279"/>
                    <a:pt x="2334" y="8232"/>
                  </a:cubicBezTo>
                  <a:cubicBezTo>
                    <a:pt x="1905" y="8232"/>
                    <a:pt x="1477" y="8232"/>
                    <a:pt x="1024" y="8208"/>
                  </a:cubicBezTo>
                  <a:cubicBezTo>
                    <a:pt x="1024" y="5827"/>
                    <a:pt x="929" y="3469"/>
                    <a:pt x="929" y="1112"/>
                  </a:cubicBezTo>
                  <a:lnTo>
                    <a:pt x="1405" y="1112"/>
                  </a:lnTo>
                  <a:cubicBezTo>
                    <a:pt x="1382" y="1897"/>
                    <a:pt x="1286" y="2683"/>
                    <a:pt x="1548" y="3445"/>
                  </a:cubicBezTo>
                  <a:cubicBezTo>
                    <a:pt x="1607" y="3642"/>
                    <a:pt x="1796" y="3773"/>
                    <a:pt x="1994" y="3773"/>
                  </a:cubicBezTo>
                  <a:cubicBezTo>
                    <a:pt x="2036" y="3773"/>
                    <a:pt x="2078" y="3767"/>
                    <a:pt x="2120" y="3755"/>
                  </a:cubicBezTo>
                  <a:cubicBezTo>
                    <a:pt x="2697" y="3594"/>
                    <a:pt x="3282" y="3554"/>
                    <a:pt x="3870" y="3554"/>
                  </a:cubicBezTo>
                  <a:cubicBezTo>
                    <a:pt x="4325" y="3554"/>
                    <a:pt x="4782" y="3578"/>
                    <a:pt x="5239" y="3588"/>
                  </a:cubicBezTo>
                  <a:cubicBezTo>
                    <a:pt x="5626" y="3605"/>
                    <a:pt x="6084" y="3693"/>
                    <a:pt x="6513" y="3693"/>
                  </a:cubicBezTo>
                  <a:cubicBezTo>
                    <a:pt x="6691" y="3693"/>
                    <a:pt x="6865" y="3678"/>
                    <a:pt x="7026" y="3636"/>
                  </a:cubicBezTo>
                  <a:cubicBezTo>
                    <a:pt x="8240" y="3302"/>
                    <a:pt x="7788" y="1874"/>
                    <a:pt x="7692" y="921"/>
                  </a:cubicBezTo>
                  <a:cubicBezTo>
                    <a:pt x="7766" y="921"/>
                    <a:pt x="7850" y="920"/>
                    <a:pt x="7936" y="920"/>
                  </a:cubicBezTo>
                  <a:close/>
                  <a:moveTo>
                    <a:pt x="5422" y="5406"/>
                  </a:moveTo>
                  <a:cubicBezTo>
                    <a:pt x="5955" y="5406"/>
                    <a:pt x="6370" y="5470"/>
                    <a:pt x="6430" y="5660"/>
                  </a:cubicBezTo>
                  <a:cubicBezTo>
                    <a:pt x="6668" y="6446"/>
                    <a:pt x="6383" y="7327"/>
                    <a:pt x="6478" y="8137"/>
                  </a:cubicBezTo>
                  <a:lnTo>
                    <a:pt x="6502" y="8137"/>
                  </a:lnTo>
                  <a:cubicBezTo>
                    <a:pt x="5406" y="8184"/>
                    <a:pt x="4335" y="8232"/>
                    <a:pt x="3263" y="8232"/>
                  </a:cubicBezTo>
                  <a:cubicBezTo>
                    <a:pt x="3287" y="7351"/>
                    <a:pt x="3263" y="6470"/>
                    <a:pt x="3168" y="5612"/>
                  </a:cubicBezTo>
                  <a:cubicBezTo>
                    <a:pt x="3721" y="5529"/>
                    <a:pt x="4684" y="5406"/>
                    <a:pt x="5422" y="5406"/>
                  </a:cubicBezTo>
                  <a:close/>
                  <a:moveTo>
                    <a:pt x="7764" y="0"/>
                  </a:moveTo>
                  <a:cubicBezTo>
                    <a:pt x="7063" y="0"/>
                    <a:pt x="6347" y="111"/>
                    <a:pt x="5644" y="111"/>
                  </a:cubicBezTo>
                  <a:cubicBezTo>
                    <a:pt x="3906" y="111"/>
                    <a:pt x="2191" y="183"/>
                    <a:pt x="453" y="183"/>
                  </a:cubicBezTo>
                  <a:cubicBezTo>
                    <a:pt x="334" y="183"/>
                    <a:pt x="238" y="230"/>
                    <a:pt x="143" y="302"/>
                  </a:cubicBezTo>
                  <a:cubicBezTo>
                    <a:pt x="48" y="373"/>
                    <a:pt x="0" y="516"/>
                    <a:pt x="0" y="635"/>
                  </a:cubicBezTo>
                  <a:cubicBezTo>
                    <a:pt x="0" y="3326"/>
                    <a:pt x="119" y="5993"/>
                    <a:pt x="119" y="8637"/>
                  </a:cubicBezTo>
                  <a:cubicBezTo>
                    <a:pt x="119" y="8899"/>
                    <a:pt x="334" y="9113"/>
                    <a:pt x="572" y="9113"/>
                  </a:cubicBezTo>
                  <a:cubicBezTo>
                    <a:pt x="1018" y="9134"/>
                    <a:pt x="1465" y="9143"/>
                    <a:pt x="1911" y="9143"/>
                  </a:cubicBezTo>
                  <a:cubicBezTo>
                    <a:pt x="2989" y="9143"/>
                    <a:pt x="4066" y="9092"/>
                    <a:pt x="5144" y="9042"/>
                  </a:cubicBezTo>
                  <a:cubicBezTo>
                    <a:pt x="5906" y="9018"/>
                    <a:pt x="6668" y="8994"/>
                    <a:pt x="7430" y="8994"/>
                  </a:cubicBezTo>
                  <a:cubicBezTo>
                    <a:pt x="7657" y="8994"/>
                    <a:pt x="7954" y="9030"/>
                    <a:pt x="8246" y="9030"/>
                  </a:cubicBezTo>
                  <a:cubicBezTo>
                    <a:pt x="8538" y="9030"/>
                    <a:pt x="8824" y="8994"/>
                    <a:pt x="9026" y="8851"/>
                  </a:cubicBezTo>
                  <a:cubicBezTo>
                    <a:pt x="9621" y="8446"/>
                    <a:pt x="9621" y="7732"/>
                    <a:pt x="9645" y="7065"/>
                  </a:cubicBezTo>
                  <a:cubicBezTo>
                    <a:pt x="9669" y="6041"/>
                    <a:pt x="9645" y="5017"/>
                    <a:pt x="9550" y="3993"/>
                  </a:cubicBezTo>
                  <a:cubicBezTo>
                    <a:pt x="9502" y="3255"/>
                    <a:pt x="9502" y="2493"/>
                    <a:pt x="9526" y="1731"/>
                  </a:cubicBezTo>
                  <a:cubicBezTo>
                    <a:pt x="9574" y="921"/>
                    <a:pt x="9478" y="230"/>
                    <a:pt x="8574" y="64"/>
                  </a:cubicBezTo>
                  <a:cubicBezTo>
                    <a:pt x="8307" y="17"/>
                    <a:pt x="8036" y="0"/>
                    <a:pt x="7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1"/>
            <p:cNvSpPr/>
            <p:nvPr/>
          </p:nvSpPr>
          <p:spPr>
            <a:xfrm>
              <a:off x="1187125" y="4233225"/>
              <a:ext cx="13825" cy="42325"/>
            </a:xfrm>
            <a:custGeom>
              <a:avLst/>
              <a:gdLst/>
              <a:ahLst/>
              <a:cxnLst/>
              <a:rect l="l" t="t" r="r" b="b"/>
              <a:pathLst>
                <a:path w="553" h="1693" extrusionOk="0">
                  <a:moveTo>
                    <a:pt x="289" y="0"/>
                  </a:moveTo>
                  <a:cubicBezTo>
                    <a:pt x="191" y="0"/>
                    <a:pt x="96" y="54"/>
                    <a:pt x="72" y="161"/>
                  </a:cubicBezTo>
                  <a:cubicBezTo>
                    <a:pt x="0" y="613"/>
                    <a:pt x="0" y="1066"/>
                    <a:pt x="72" y="1518"/>
                  </a:cubicBezTo>
                  <a:cubicBezTo>
                    <a:pt x="100" y="1641"/>
                    <a:pt x="184" y="1692"/>
                    <a:pt x="273" y="1692"/>
                  </a:cubicBezTo>
                  <a:cubicBezTo>
                    <a:pt x="408" y="1692"/>
                    <a:pt x="553" y="1572"/>
                    <a:pt x="524" y="1399"/>
                  </a:cubicBezTo>
                  <a:cubicBezTo>
                    <a:pt x="453" y="994"/>
                    <a:pt x="453" y="566"/>
                    <a:pt x="524" y="161"/>
                  </a:cubicBezTo>
                  <a:cubicBezTo>
                    <a:pt x="488" y="54"/>
                    <a:pt x="387"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61"/>
          <p:cNvGrpSpPr/>
          <p:nvPr/>
        </p:nvGrpSpPr>
        <p:grpSpPr>
          <a:xfrm>
            <a:off x="7850007" y="3988280"/>
            <a:ext cx="307776" cy="421440"/>
            <a:chOff x="3428650" y="2373900"/>
            <a:chExt cx="189950" cy="260100"/>
          </a:xfrm>
        </p:grpSpPr>
        <p:sp>
          <p:nvSpPr>
            <p:cNvPr id="475" name="Google Shape;475;p61"/>
            <p:cNvSpPr/>
            <p:nvPr/>
          </p:nvSpPr>
          <p:spPr>
            <a:xfrm>
              <a:off x="3428650" y="2373900"/>
              <a:ext cx="189950" cy="260100"/>
            </a:xfrm>
            <a:custGeom>
              <a:avLst/>
              <a:gdLst/>
              <a:ahLst/>
              <a:cxnLst/>
              <a:rect l="l" t="t" r="r" b="b"/>
              <a:pathLst>
                <a:path w="7598" h="10404" extrusionOk="0">
                  <a:moveTo>
                    <a:pt x="5145" y="1019"/>
                  </a:moveTo>
                  <a:cubicBezTo>
                    <a:pt x="5454" y="1114"/>
                    <a:pt x="5740" y="1233"/>
                    <a:pt x="6002" y="1400"/>
                  </a:cubicBezTo>
                  <a:cubicBezTo>
                    <a:pt x="6645" y="1757"/>
                    <a:pt x="6812" y="2352"/>
                    <a:pt x="6812" y="2972"/>
                  </a:cubicBezTo>
                  <a:lnTo>
                    <a:pt x="6669" y="2972"/>
                  </a:lnTo>
                  <a:cubicBezTo>
                    <a:pt x="6247" y="3107"/>
                    <a:pt x="5801" y="3170"/>
                    <a:pt x="5357" y="3170"/>
                  </a:cubicBezTo>
                  <a:cubicBezTo>
                    <a:pt x="5174" y="3170"/>
                    <a:pt x="4992" y="3159"/>
                    <a:pt x="4811" y="3138"/>
                  </a:cubicBezTo>
                  <a:cubicBezTo>
                    <a:pt x="4907" y="2424"/>
                    <a:pt x="5050" y="1733"/>
                    <a:pt x="5145" y="1019"/>
                  </a:cubicBezTo>
                  <a:close/>
                  <a:moveTo>
                    <a:pt x="763" y="733"/>
                  </a:moveTo>
                  <a:lnTo>
                    <a:pt x="763" y="733"/>
                  </a:lnTo>
                  <a:cubicBezTo>
                    <a:pt x="1089" y="759"/>
                    <a:pt x="1424" y="766"/>
                    <a:pt x="1764" y="766"/>
                  </a:cubicBezTo>
                  <a:cubicBezTo>
                    <a:pt x="2095" y="766"/>
                    <a:pt x="2430" y="759"/>
                    <a:pt x="2766" y="759"/>
                  </a:cubicBezTo>
                  <a:cubicBezTo>
                    <a:pt x="3343" y="759"/>
                    <a:pt x="3920" y="778"/>
                    <a:pt x="4478" y="876"/>
                  </a:cubicBezTo>
                  <a:cubicBezTo>
                    <a:pt x="4359" y="1709"/>
                    <a:pt x="4168" y="2567"/>
                    <a:pt x="4073" y="3400"/>
                  </a:cubicBezTo>
                  <a:cubicBezTo>
                    <a:pt x="4073" y="3567"/>
                    <a:pt x="4168" y="3710"/>
                    <a:pt x="4311" y="3734"/>
                  </a:cubicBezTo>
                  <a:cubicBezTo>
                    <a:pt x="4667" y="3815"/>
                    <a:pt x="5024" y="3853"/>
                    <a:pt x="5378" y="3853"/>
                  </a:cubicBezTo>
                  <a:cubicBezTo>
                    <a:pt x="5853" y="3853"/>
                    <a:pt x="6324" y="3785"/>
                    <a:pt x="6788" y="3662"/>
                  </a:cubicBezTo>
                  <a:lnTo>
                    <a:pt x="6788" y="3662"/>
                  </a:lnTo>
                  <a:cubicBezTo>
                    <a:pt x="6740" y="4043"/>
                    <a:pt x="6669" y="4400"/>
                    <a:pt x="6621" y="4734"/>
                  </a:cubicBezTo>
                  <a:cubicBezTo>
                    <a:pt x="6455" y="6329"/>
                    <a:pt x="6574" y="7925"/>
                    <a:pt x="6455" y="9521"/>
                  </a:cubicBezTo>
                  <a:cubicBezTo>
                    <a:pt x="5320" y="9594"/>
                    <a:pt x="4186" y="9704"/>
                    <a:pt x="3057" y="9704"/>
                  </a:cubicBezTo>
                  <a:cubicBezTo>
                    <a:pt x="2361" y="9704"/>
                    <a:pt x="1668" y="9662"/>
                    <a:pt x="977" y="9544"/>
                  </a:cubicBezTo>
                  <a:cubicBezTo>
                    <a:pt x="882" y="6615"/>
                    <a:pt x="715" y="3686"/>
                    <a:pt x="763" y="733"/>
                  </a:cubicBezTo>
                  <a:close/>
                  <a:moveTo>
                    <a:pt x="465" y="1"/>
                  </a:moveTo>
                  <a:cubicBezTo>
                    <a:pt x="447" y="1"/>
                    <a:pt x="429" y="7"/>
                    <a:pt x="406" y="19"/>
                  </a:cubicBezTo>
                  <a:cubicBezTo>
                    <a:pt x="239" y="19"/>
                    <a:pt x="96" y="162"/>
                    <a:pt x="96" y="352"/>
                  </a:cubicBezTo>
                  <a:cubicBezTo>
                    <a:pt x="1" y="3519"/>
                    <a:pt x="191" y="6687"/>
                    <a:pt x="287" y="9830"/>
                  </a:cubicBezTo>
                  <a:cubicBezTo>
                    <a:pt x="287" y="9997"/>
                    <a:pt x="382" y="10140"/>
                    <a:pt x="549" y="10187"/>
                  </a:cubicBezTo>
                  <a:cubicBezTo>
                    <a:pt x="1369" y="10348"/>
                    <a:pt x="2189" y="10403"/>
                    <a:pt x="3010" y="10403"/>
                  </a:cubicBezTo>
                  <a:cubicBezTo>
                    <a:pt x="4261" y="10403"/>
                    <a:pt x="5513" y="10274"/>
                    <a:pt x="6764" y="10187"/>
                  </a:cubicBezTo>
                  <a:cubicBezTo>
                    <a:pt x="6955" y="10187"/>
                    <a:pt x="7098" y="10021"/>
                    <a:pt x="7121" y="9854"/>
                  </a:cubicBezTo>
                  <a:cubicBezTo>
                    <a:pt x="7336" y="7925"/>
                    <a:pt x="7121" y="5996"/>
                    <a:pt x="7407" y="4091"/>
                  </a:cubicBezTo>
                  <a:cubicBezTo>
                    <a:pt x="7598" y="2948"/>
                    <a:pt x="7598" y="1876"/>
                    <a:pt x="6717" y="1043"/>
                  </a:cubicBezTo>
                  <a:cubicBezTo>
                    <a:pt x="5812" y="193"/>
                    <a:pt x="4537" y="77"/>
                    <a:pt x="3249" y="77"/>
                  </a:cubicBezTo>
                  <a:cubicBezTo>
                    <a:pt x="2765" y="77"/>
                    <a:pt x="2278" y="93"/>
                    <a:pt x="1810" y="93"/>
                  </a:cubicBezTo>
                  <a:cubicBezTo>
                    <a:pt x="1360" y="93"/>
                    <a:pt x="926" y="78"/>
                    <a:pt x="525" y="19"/>
                  </a:cubicBezTo>
                  <a:cubicBezTo>
                    <a:pt x="501" y="7"/>
                    <a:pt x="483"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1"/>
            <p:cNvSpPr/>
            <p:nvPr/>
          </p:nvSpPr>
          <p:spPr>
            <a:xfrm>
              <a:off x="3460075" y="2481500"/>
              <a:ext cx="117975" cy="27275"/>
            </a:xfrm>
            <a:custGeom>
              <a:avLst/>
              <a:gdLst/>
              <a:ahLst/>
              <a:cxnLst/>
              <a:rect l="l" t="t" r="r" b="b"/>
              <a:pathLst>
                <a:path w="4719" h="1091" extrusionOk="0">
                  <a:moveTo>
                    <a:pt x="1646" y="0"/>
                  </a:moveTo>
                  <a:cubicBezTo>
                    <a:pt x="1163" y="0"/>
                    <a:pt x="651" y="270"/>
                    <a:pt x="244" y="454"/>
                  </a:cubicBezTo>
                  <a:cubicBezTo>
                    <a:pt x="0" y="576"/>
                    <a:pt x="138" y="889"/>
                    <a:pt x="347" y="889"/>
                  </a:cubicBezTo>
                  <a:cubicBezTo>
                    <a:pt x="382" y="889"/>
                    <a:pt x="420" y="879"/>
                    <a:pt x="458" y="859"/>
                  </a:cubicBezTo>
                  <a:cubicBezTo>
                    <a:pt x="840" y="644"/>
                    <a:pt x="1244" y="525"/>
                    <a:pt x="1649" y="478"/>
                  </a:cubicBezTo>
                  <a:cubicBezTo>
                    <a:pt x="1677" y="475"/>
                    <a:pt x="1703" y="474"/>
                    <a:pt x="1730" y="474"/>
                  </a:cubicBezTo>
                  <a:cubicBezTo>
                    <a:pt x="2181" y="474"/>
                    <a:pt x="2457" y="844"/>
                    <a:pt x="2840" y="1001"/>
                  </a:cubicBezTo>
                  <a:cubicBezTo>
                    <a:pt x="3016" y="1065"/>
                    <a:pt x="3180" y="1091"/>
                    <a:pt x="3338" y="1091"/>
                  </a:cubicBezTo>
                  <a:cubicBezTo>
                    <a:pt x="3714" y="1091"/>
                    <a:pt x="4057" y="945"/>
                    <a:pt x="4459" y="811"/>
                  </a:cubicBezTo>
                  <a:cubicBezTo>
                    <a:pt x="4718" y="746"/>
                    <a:pt x="4645" y="369"/>
                    <a:pt x="4417" y="369"/>
                  </a:cubicBezTo>
                  <a:cubicBezTo>
                    <a:pt x="4393" y="369"/>
                    <a:pt x="4367" y="373"/>
                    <a:pt x="4340" y="382"/>
                  </a:cubicBezTo>
                  <a:cubicBezTo>
                    <a:pt x="3989" y="485"/>
                    <a:pt x="3700" y="605"/>
                    <a:pt x="3397" y="605"/>
                  </a:cubicBezTo>
                  <a:cubicBezTo>
                    <a:pt x="3208" y="605"/>
                    <a:pt x="3012" y="558"/>
                    <a:pt x="2792" y="430"/>
                  </a:cubicBezTo>
                  <a:cubicBezTo>
                    <a:pt x="2507" y="239"/>
                    <a:pt x="2221" y="96"/>
                    <a:pt x="1887" y="25"/>
                  </a:cubicBezTo>
                  <a:cubicBezTo>
                    <a:pt x="1808" y="8"/>
                    <a:pt x="1727" y="0"/>
                    <a:pt x="1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1"/>
            <p:cNvSpPr/>
            <p:nvPr/>
          </p:nvSpPr>
          <p:spPr>
            <a:xfrm>
              <a:off x="3460075" y="2524950"/>
              <a:ext cx="117975" cy="27300"/>
            </a:xfrm>
            <a:custGeom>
              <a:avLst/>
              <a:gdLst/>
              <a:ahLst/>
              <a:cxnLst/>
              <a:rect l="l" t="t" r="r" b="b"/>
              <a:pathLst>
                <a:path w="4719" h="1092" extrusionOk="0">
                  <a:moveTo>
                    <a:pt x="1647" y="1"/>
                  </a:moveTo>
                  <a:cubicBezTo>
                    <a:pt x="1164" y="1"/>
                    <a:pt x="652" y="274"/>
                    <a:pt x="244" y="478"/>
                  </a:cubicBezTo>
                  <a:cubicBezTo>
                    <a:pt x="0" y="580"/>
                    <a:pt x="138" y="889"/>
                    <a:pt x="346" y="889"/>
                  </a:cubicBezTo>
                  <a:cubicBezTo>
                    <a:pt x="382" y="889"/>
                    <a:pt x="420" y="880"/>
                    <a:pt x="458" y="859"/>
                  </a:cubicBezTo>
                  <a:cubicBezTo>
                    <a:pt x="840" y="668"/>
                    <a:pt x="1244" y="526"/>
                    <a:pt x="1649" y="478"/>
                  </a:cubicBezTo>
                  <a:cubicBezTo>
                    <a:pt x="1675" y="475"/>
                    <a:pt x="1701" y="474"/>
                    <a:pt x="1726" y="474"/>
                  </a:cubicBezTo>
                  <a:cubicBezTo>
                    <a:pt x="2179" y="474"/>
                    <a:pt x="2456" y="866"/>
                    <a:pt x="2840" y="1002"/>
                  </a:cubicBezTo>
                  <a:cubicBezTo>
                    <a:pt x="3019" y="1066"/>
                    <a:pt x="3184" y="1092"/>
                    <a:pt x="3344" y="1092"/>
                  </a:cubicBezTo>
                  <a:cubicBezTo>
                    <a:pt x="3717" y="1092"/>
                    <a:pt x="4059" y="952"/>
                    <a:pt x="4459" y="835"/>
                  </a:cubicBezTo>
                  <a:cubicBezTo>
                    <a:pt x="4718" y="749"/>
                    <a:pt x="4645" y="370"/>
                    <a:pt x="4416" y="370"/>
                  </a:cubicBezTo>
                  <a:cubicBezTo>
                    <a:pt x="4393" y="370"/>
                    <a:pt x="4367" y="374"/>
                    <a:pt x="4340" y="383"/>
                  </a:cubicBezTo>
                  <a:cubicBezTo>
                    <a:pt x="3996" y="498"/>
                    <a:pt x="3712" y="612"/>
                    <a:pt x="3415" y="612"/>
                  </a:cubicBezTo>
                  <a:cubicBezTo>
                    <a:pt x="3220" y="612"/>
                    <a:pt x="3019" y="563"/>
                    <a:pt x="2792" y="430"/>
                  </a:cubicBezTo>
                  <a:cubicBezTo>
                    <a:pt x="2507" y="264"/>
                    <a:pt x="2221" y="121"/>
                    <a:pt x="1887" y="25"/>
                  </a:cubicBezTo>
                  <a:cubicBezTo>
                    <a:pt x="1808" y="8"/>
                    <a:pt x="1728" y="1"/>
                    <a:pt x="1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1"/>
            <p:cNvSpPr/>
            <p:nvPr/>
          </p:nvSpPr>
          <p:spPr>
            <a:xfrm>
              <a:off x="3459925" y="2568775"/>
              <a:ext cx="118125" cy="27075"/>
            </a:xfrm>
            <a:custGeom>
              <a:avLst/>
              <a:gdLst/>
              <a:ahLst/>
              <a:cxnLst/>
              <a:rect l="l" t="t" r="r" b="b"/>
              <a:pathLst>
                <a:path w="4725" h="1083" extrusionOk="0">
                  <a:moveTo>
                    <a:pt x="1615" y="0"/>
                  </a:moveTo>
                  <a:cubicBezTo>
                    <a:pt x="1143" y="0"/>
                    <a:pt x="647" y="265"/>
                    <a:pt x="250" y="463"/>
                  </a:cubicBezTo>
                  <a:cubicBezTo>
                    <a:pt x="0" y="568"/>
                    <a:pt x="151" y="890"/>
                    <a:pt x="368" y="890"/>
                  </a:cubicBezTo>
                  <a:cubicBezTo>
                    <a:pt x="399" y="890"/>
                    <a:pt x="431" y="883"/>
                    <a:pt x="464" y="868"/>
                  </a:cubicBezTo>
                  <a:cubicBezTo>
                    <a:pt x="846" y="654"/>
                    <a:pt x="1250" y="511"/>
                    <a:pt x="1655" y="463"/>
                  </a:cubicBezTo>
                  <a:cubicBezTo>
                    <a:pt x="1669" y="463"/>
                    <a:pt x="1683" y="462"/>
                    <a:pt x="1697" y="462"/>
                  </a:cubicBezTo>
                  <a:cubicBezTo>
                    <a:pt x="2172" y="462"/>
                    <a:pt x="2453" y="849"/>
                    <a:pt x="2846" y="987"/>
                  </a:cubicBezTo>
                  <a:cubicBezTo>
                    <a:pt x="3033" y="1055"/>
                    <a:pt x="3206" y="1082"/>
                    <a:pt x="3373" y="1082"/>
                  </a:cubicBezTo>
                  <a:cubicBezTo>
                    <a:pt x="3737" y="1082"/>
                    <a:pt x="4073" y="951"/>
                    <a:pt x="4465" y="821"/>
                  </a:cubicBezTo>
                  <a:cubicBezTo>
                    <a:pt x="4724" y="734"/>
                    <a:pt x="4651" y="355"/>
                    <a:pt x="4422" y="355"/>
                  </a:cubicBezTo>
                  <a:cubicBezTo>
                    <a:pt x="4399" y="355"/>
                    <a:pt x="4373" y="359"/>
                    <a:pt x="4346" y="368"/>
                  </a:cubicBezTo>
                  <a:cubicBezTo>
                    <a:pt x="3993" y="486"/>
                    <a:pt x="3704" y="603"/>
                    <a:pt x="3400" y="603"/>
                  </a:cubicBezTo>
                  <a:cubicBezTo>
                    <a:pt x="3211" y="603"/>
                    <a:pt x="3017" y="558"/>
                    <a:pt x="2798" y="440"/>
                  </a:cubicBezTo>
                  <a:cubicBezTo>
                    <a:pt x="2513" y="249"/>
                    <a:pt x="2227" y="106"/>
                    <a:pt x="1893" y="35"/>
                  </a:cubicBezTo>
                  <a:cubicBezTo>
                    <a:pt x="1802" y="11"/>
                    <a:pt x="1709" y="0"/>
                    <a:pt x="1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Subtitle 7"/>
          <p:cNvSpPr>
            <a:spLocks noGrp="1"/>
          </p:cNvSpPr>
          <p:nvPr>
            <p:ph type="subTitle" idx="7"/>
          </p:nvPr>
        </p:nvSpPr>
        <p:spPr>
          <a:xfrm>
            <a:off x="1759473" y="1503759"/>
            <a:ext cx="5024386" cy="2957030"/>
          </a:xfrm>
        </p:spPr>
        <p:txBody>
          <a:bodyPr/>
          <a:lstStyle/>
          <a:p>
            <a:r>
              <a:rPr lang="en-US" sz="1600" dirty="0"/>
              <a:t>■ Considered competent to give consent for all medical care without parental input or consent.</a:t>
            </a:r>
          </a:p>
          <a:p>
            <a:endParaRPr lang="ar-JO" sz="1600" dirty="0"/>
          </a:p>
          <a:p>
            <a:r>
              <a:rPr lang="en-US" dirty="0"/>
              <a:t> ■ Minors are considered emancipated if they are: </a:t>
            </a:r>
            <a:endParaRPr lang="ar-JO" dirty="0"/>
          </a:p>
        </p:txBody>
      </p:sp>
      <p:pic>
        <p:nvPicPr>
          <p:cNvPr id="32" name="Google Shape;703;p74"/>
          <p:cNvPicPr preferRelativeResize="0"/>
          <p:nvPr/>
        </p:nvPicPr>
        <p:blipFill>
          <a:blip r:embed="rId3">
            <a:alphaModFix amt="86000"/>
          </a:blip>
          <a:stretch>
            <a:fillRect/>
          </a:stretch>
        </p:blipFill>
        <p:spPr>
          <a:xfrm rot="729280">
            <a:off x="3369726" y="3674450"/>
            <a:ext cx="1168516" cy="689430"/>
          </a:xfrm>
          <a:prstGeom prst="rect">
            <a:avLst/>
          </a:prstGeom>
          <a:noFill/>
          <a:ln>
            <a:noFill/>
          </a:ln>
        </p:spPr>
      </p:pic>
      <p:pic>
        <p:nvPicPr>
          <p:cNvPr id="33" name="Google Shape;703;p74"/>
          <p:cNvPicPr preferRelativeResize="0"/>
          <p:nvPr/>
        </p:nvPicPr>
        <p:blipFill>
          <a:blip r:embed="rId3">
            <a:alphaModFix amt="86000"/>
          </a:blip>
          <a:stretch>
            <a:fillRect/>
          </a:stretch>
        </p:blipFill>
        <p:spPr>
          <a:xfrm rot="729280">
            <a:off x="5988739" y="3674451"/>
            <a:ext cx="1168516" cy="689430"/>
          </a:xfrm>
          <a:prstGeom prst="rect">
            <a:avLst/>
          </a:prstGeom>
          <a:noFill/>
          <a:ln>
            <a:noFill/>
          </a:ln>
        </p:spPr>
      </p:pic>
      <p:pic>
        <p:nvPicPr>
          <p:cNvPr id="34" name="Google Shape;703;p74"/>
          <p:cNvPicPr preferRelativeResize="0"/>
          <p:nvPr/>
        </p:nvPicPr>
        <p:blipFill>
          <a:blip r:embed="rId3">
            <a:alphaModFix amt="86000"/>
          </a:blip>
          <a:stretch>
            <a:fillRect/>
          </a:stretch>
        </p:blipFill>
        <p:spPr>
          <a:xfrm rot="729280">
            <a:off x="1804025" y="3214447"/>
            <a:ext cx="1168516" cy="689430"/>
          </a:xfrm>
          <a:prstGeom prst="rect">
            <a:avLst/>
          </a:prstGeom>
          <a:noFill/>
          <a:ln>
            <a:noFill/>
          </a:ln>
        </p:spPr>
      </p:pic>
      <p:pic>
        <p:nvPicPr>
          <p:cNvPr id="35" name="Google Shape;703;p74"/>
          <p:cNvPicPr preferRelativeResize="0"/>
          <p:nvPr/>
        </p:nvPicPr>
        <p:blipFill>
          <a:blip r:embed="rId3">
            <a:alphaModFix amt="86000"/>
          </a:blip>
          <a:stretch>
            <a:fillRect/>
          </a:stretch>
        </p:blipFill>
        <p:spPr>
          <a:xfrm rot="729280">
            <a:off x="4710316" y="3132919"/>
            <a:ext cx="1168516" cy="689430"/>
          </a:xfrm>
          <a:prstGeom prst="rect">
            <a:avLst/>
          </a:prstGeom>
          <a:noFill/>
          <a:ln>
            <a:noFill/>
          </a:ln>
        </p:spPr>
      </p:pic>
      <p:sp>
        <p:nvSpPr>
          <p:cNvPr id="36" name="Google Shape;465;p61"/>
          <p:cNvSpPr txBox="1">
            <a:spLocks noGrp="1"/>
          </p:cNvSpPr>
          <p:nvPr>
            <p:ph type="title" idx="8"/>
          </p:nvPr>
        </p:nvSpPr>
        <p:spPr>
          <a:xfrm>
            <a:off x="1837845" y="3313692"/>
            <a:ext cx="1105929" cy="429067"/>
          </a:xfrm>
          <a:prstGeom prst="rect">
            <a:avLst/>
          </a:prstGeom>
        </p:spPr>
        <p:txBody>
          <a:bodyPr spcFirstLastPara="1" wrap="square" lIns="91425" tIns="91425" rIns="91425" bIns="91425" anchor="t" anchorCtr="0">
            <a:noAutofit/>
          </a:bodyPr>
          <a:lstStyle/>
          <a:p>
            <a:pPr lvl="0"/>
            <a:r>
              <a:rPr lang="en-US" sz="1400" dirty="0"/>
              <a:t>Self-supporting</a:t>
            </a:r>
            <a:endParaRPr sz="1400" dirty="0"/>
          </a:p>
        </p:txBody>
      </p:sp>
      <p:sp>
        <p:nvSpPr>
          <p:cNvPr id="37" name="Google Shape;465;p61"/>
          <p:cNvSpPr txBox="1">
            <a:spLocks noGrp="1"/>
          </p:cNvSpPr>
          <p:nvPr>
            <p:ph type="title" idx="8"/>
          </p:nvPr>
        </p:nvSpPr>
        <p:spPr>
          <a:xfrm>
            <a:off x="3370990" y="3863448"/>
            <a:ext cx="1105929" cy="429067"/>
          </a:xfrm>
          <a:prstGeom prst="rect">
            <a:avLst/>
          </a:prstGeom>
        </p:spPr>
        <p:txBody>
          <a:bodyPr spcFirstLastPara="1" wrap="square" lIns="91425" tIns="91425" rIns="91425" bIns="91425" anchor="t" anchorCtr="0">
            <a:noAutofit/>
          </a:bodyPr>
          <a:lstStyle/>
          <a:p>
            <a:pPr lvl="0"/>
            <a:r>
              <a:rPr lang="en-US" sz="1400" dirty="0"/>
              <a:t>Military</a:t>
            </a:r>
            <a:endParaRPr sz="1400" dirty="0"/>
          </a:p>
        </p:txBody>
      </p:sp>
      <p:sp>
        <p:nvSpPr>
          <p:cNvPr id="38" name="Google Shape;465;p61"/>
          <p:cNvSpPr txBox="1">
            <a:spLocks noGrp="1"/>
          </p:cNvSpPr>
          <p:nvPr>
            <p:ph type="title" idx="8"/>
          </p:nvPr>
        </p:nvSpPr>
        <p:spPr>
          <a:xfrm>
            <a:off x="4741609" y="3303228"/>
            <a:ext cx="1105929" cy="429067"/>
          </a:xfrm>
          <a:prstGeom prst="rect">
            <a:avLst/>
          </a:prstGeom>
        </p:spPr>
        <p:txBody>
          <a:bodyPr spcFirstLastPara="1" wrap="square" lIns="91425" tIns="91425" rIns="91425" bIns="91425" anchor="t" anchorCtr="0">
            <a:noAutofit/>
          </a:bodyPr>
          <a:lstStyle/>
          <a:p>
            <a:pPr lvl="0"/>
            <a:r>
              <a:rPr lang="en-US" sz="1600" dirty="0"/>
              <a:t>Married</a:t>
            </a:r>
            <a:endParaRPr sz="1600" dirty="0"/>
          </a:p>
        </p:txBody>
      </p:sp>
      <p:sp>
        <p:nvSpPr>
          <p:cNvPr id="39" name="Google Shape;465;p61"/>
          <p:cNvSpPr txBox="1">
            <a:spLocks noGrp="1"/>
          </p:cNvSpPr>
          <p:nvPr>
            <p:ph type="title" idx="8"/>
          </p:nvPr>
        </p:nvSpPr>
        <p:spPr>
          <a:xfrm>
            <a:off x="6025052" y="3777751"/>
            <a:ext cx="1105929" cy="429067"/>
          </a:xfrm>
          <a:prstGeom prst="rect">
            <a:avLst/>
          </a:prstGeom>
        </p:spPr>
        <p:txBody>
          <a:bodyPr spcFirstLastPara="1" wrap="square" lIns="91425" tIns="91425" rIns="91425" bIns="91425" anchor="t" anchorCtr="0">
            <a:noAutofit/>
          </a:bodyPr>
          <a:lstStyle/>
          <a:p>
            <a:pPr lvl="0"/>
            <a:r>
              <a:rPr lang="en-US" sz="1200" dirty="0"/>
              <a:t>Have children or pregnant</a:t>
            </a:r>
            <a:endParaRPr sz="1200" dirty="0"/>
          </a:p>
        </p:txBody>
      </p:sp>
    </p:spTree>
    <p:extLst>
      <p:ext uri="{BB962C8B-B14F-4D97-AF65-F5344CB8AC3E}">
        <p14:creationId xmlns:p14="http://schemas.microsoft.com/office/powerpoint/2010/main" val="291551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1000"/>
                                        <p:tgtEl>
                                          <p:spTgt spid="46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74"/>
                                        </p:tgtEl>
                                        <p:attrNameLst>
                                          <p:attrName>style.visibility</p:attrName>
                                        </p:attrNameLst>
                                      </p:cBhvr>
                                      <p:to>
                                        <p:strVal val="visible"/>
                                      </p:to>
                                    </p:set>
                                    <p:animEffect transition="in" filter="fade">
                                      <p:cBhvr>
                                        <p:cTn id="11" dur="1000"/>
                                        <p:tgtEl>
                                          <p:spTgt spid="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1394</Words>
  <Application>Microsoft Office PowerPoint</Application>
  <PresentationFormat>On-screen Show (16:9)</PresentationFormat>
  <Paragraphs>123</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Roboto Mono Medium</vt:lpstr>
      <vt:lpstr>Concert One</vt:lpstr>
      <vt:lpstr>Coming Soon</vt:lpstr>
      <vt:lpstr>Anonymous Pro</vt:lpstr>
      <vt:lpstr>Arial</vt:lpstr>
      <vt:lpstr>Muli</vt:lpstr>
      <vt:lpstr>Wingdings</vt:lpstr>
      <vt:lpstr>Notebook Lesson by Slidesgo</vt:lpstr>
      <vt:lpstr>Forensic psychiatry</vt:lpstr>
      <vt:lpstr>PowerPoint Presentation</vt:lpstr>
      <vt:lpstr>01</vt:lpstr>
      <vt:lpstr>PowerPoint Presentation</vt:lpstr>
      <vt:lpstr>Confidentiality</vt:lpstr>
      <vt:lpstr>1.When sharing relevant information with other staff members who are also treating the patient.  2.If subpoenaed—physician must supply all requested information.  3.If child abuse is suspected—obligated to report to the proper authorities. 4.If a patient is suicidal—physician may need to admit the patient, with or without the patient’s consent, and share information with the hospital staff. 5.If a patient threatens direct harm to another person—physician may have a duty to warn the intended victim</vt:lpstr>
      <vt:lpstr>Decision Making  </vt:lpstr>
      <vt:lpstr>■ Process by which patients knowingly and voluntarily agree to a treatment or procedure.   ■ In order to make informed decisions, patients must know the purpose of the treatment, alternative treatments, and the potential risks and benefits of undergoing and of refusing the treatment.  ■ The patient should have the opportunity to ask questions.</vt:lpstr>
      <vt:lpstr>EMANCIPATED MINORS</vt:lpstr>
      <vt:lpstr>DECISIONAL CAPACITY</vt:lpstr>
      <vt:lpstr>GUARDIANS AND CONSERVATORS</vt:lpstr>
      <vt:lpstr>PowerPoint Presentation</vt:lpstr>
      <vt:lpstr>PowerPoint Presentation</vt:lpstr>
      <vt:lpstr>PowerPoint Presentation</vt:lpstr>
      <vt:lpstr>02</vt:lpstr>
      <vt:lpstr>PowerPoint Presentation</vt:lpstr>
      <vt:lpstr>Competence to Stand Trial </vt:lpstr>
      <vt:lpstr>PowerPoint Presentation</vt:lpstr>
      <vt:lpstr>Not Guilty by Reason of Insanity  (NGRI) </vt:lpstr>
      <vt:lpstr>PowerPoint Presentation</vt:lpstr>
      <vt:lpstr>Malingering </vt:lpstr>
      <vt:lpstr>PowerPoint Presentation</vt:lpstr>
      <vt:lpstr>Correctional Psychiatry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psychiatry</dc:title>
  <dc:creator>DELL</dc:creator>
  <cp:lastModifiedBy>sora reyad</cp:lastModifiedBy>
  <cp:revision>14</cp:revision>
  <dcterms:modified xsi:type="dcterms:W3CDTF">2023-07-22T15:05:47Z</dcterms:modified>
</cp:coreProperties>
</file>