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2" r:id="rId42"/>
    <p:sldId id="296" r:id="rId43"/>
    <p:sldId id="303" r:id="rId44"/>
    <p:sldId id="300" r:id="rId45"/>
    <p:sldId id="301" r:id="rId46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Google Shape;18437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</a:t>
            </a:r>
            <a:endParaRPr/>
          </a:p>
        </p:txBody>
      </p:sp>
      <p:sp>
        <p:nvSpPr>
          <p:cNvPr id="18438" name="Google Shape;18438;p1"/>
          <p:cNvSpPr txBox="1">
            <a:spLocks noGrp="1"/>
          </p:cNvSpPr>
          <p:nvPr>
            <p:ph type="subTitle" idx="1"/>
          </p:nvPr>
        </p:nvSpPr>
        <p:spPr>
          <a:xfrm>
            <a:off x="1143000" y="831273"/>
            <a:ext cx="64008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sz="4000" b="1" dirty="0">
                <a:solidFill>
                  <a:schemeClr val="tx1"/>
                </a:solidFill>
              </a:rPr>
              <a:t>HEAD INJURY</a:t>
            </a:r>
            <a:endParaRPr sz="4000" b="1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b="1" dirty="0">
                <a:solidFill>
                  <a:srgbClr val="FF0000"/>
                </a:solidFill>
              </a:rPr>
              <a:t>Dr. </a:t>
            </a:r>
            <a:r>
              <a:rPr lang="en-US" b="1" dirty="0" err="1">
                <a:solidFill>
                  <a:srgbClr val="FF0000"/>
                </a:solidFill>
              </a:rPr>
              <a:t>Yousef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ALBustanji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sz="2800" b="1" dirty="0" err="1">
                <a:solidFill>
                  <a:srgbClr val="FF0000"/>
                </a:solidFill>
              </a:rPr>
              <a:t>Mu'tah</a:t>
            </a:r>
            <a:r>
              <a:rPr lang="en-US" sz="2800" b="1" dirty="0">
                <a:solidFill>
                  <a:srgbClr val="FF0000"/>
                </a:solidFill>
              </a:rPr>
              <a:t> University </a:t>
            </a: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sz="2800" b="1" dirty="0">
                <a:solidFill>
                  <a:srgbClr val="FF0000"/>
                </a:solidFill>
              </a:rPr>
              <a:t>Faculty of medicine </a:t>
            </a: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sz="2800" b="1" dirty="0">
                <a:solidFill>
                  <a:srgbClr val="FF0000"/>
                </a:solidFill>
              </a:rPr>
              <a:t>Department of General Surgery </a:t>
            </a:r>
            <a:endParaRPr sz="280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Mutah University | German Jordanian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89" y="165820"/>
            <a:ext cx="24003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evaluation and 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Resuscitation performed according to ATLS guidelines</a:t>
            </a:r>
          </a:p>
          <a:p>
            <a:pPr marL="0" indent="0">
              <a:buNone/>
            </a:pPr>
            <a:r>
              <a:rPr lang="en-US" b="1" dirty="0"/>
              <a:t>A</a:t>
            </a:r>
            <a:r>
              <a:rPr lang="en-US" dirty="0"/>
              <a:t>, Airway with cervical spine protection</a:t>
            </a:r>
          </a:p>
          <a:p>
            <a:pPr marL="0" indent="0">
              <a:buNone/>
            </a:pPr>
            <a:r>
              <a:rPr lang="en-US" b="1" dirty="0"/>
              <a:t>B</a:t>
            </a:r>
            <a:r>
              <a:rPr lang="en-US" dirty="0"/>
              <a:t>, Breathing and ventilation</a:t>
            </a:r>
          </a:p>
          <a:p>
            <a:pPr marL="0" indent="0">
              <a:buNone/>
            </a:pPr>
            <a:r>
              <a:rPr lang="en-US" b="1" dirty="0"/>
              <a:t>C</a:t>
            </a:r>
            <a:r>
              <a:rPr lang="en-US" dirty="0"/>
              <a:t>, Circulation with hemorrhage control</a:t>
            </a:r>
          </a:p>
          <a:p>
            <a:pPr marL="0" indent="0">
              <a:buNone/>
            </a:pPr>
            <a:r>
              <a:rPr lang="en-US" b="1" dirty="0"/>
              <a:t>D</a:t>
            </a:r>
            <a:r>
              <a:rPr lang="en-US" dirty="0"/>
              <a:t>, Disability: neurological status</a:t>
            </a:r>
          </a:p>
          <a:p>
            <a:pPr marL="0" indent="0">
              <a:buNone/>
            </a:pPr>
            <a:r>
              <a:rPr lang="en-US" b="1" dirty="0"/>
              <a:t>E</a:t>
            </a:r>
            <a:r>
              <a:rPr lang="en-US" dirty="0"/>
              <a:t>, Exposure: completely undress the patient and assess for other injuries</a:t>
            </a:r>
          </a:p>
        </p:txBody>
      </p:sp>
    </p:spTree>
    <p:extLst>
      <p:ext uri="{BB962C8B-B14F-4D97-AF65-F5344CB8AC3E}">
        <p14:creationId xmlns:p14="http://schemas.microsoft.com/office/powerpoint/2010/main" val="212637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Paramedics may give vital information on the:</a:t>
            </a:r>
          </a:p>
          <a:p>
            <a:pPr lvl="1"/>
            <a:r>
              <a:rPr lang="en-US" dirty="0"/>
              <a:t>pre-injury state (fits, alcohol, chest pain)</a:t>
            </a:r>
          </a:p>
          <a:p>
            <a:pPr lvl="1"/>
            <a:r>
              <a:rPr lang="en-US" dirty="0"/>
              <a:t>energy involved in the injury (speed of vehicles, height fallen)</a:t>
            </a:r>
          </a:p>
          <a:p>
            <a:pPr lvl="1"/>
            <a:r>
              <a:rPr lang="en-US" dirty="0"/>
              <a:t>conscious state and hemodynamic stability of the patient after the accident.</a:t>
            </a:r>
          </a:p>
          <a:p>
            <a:pPr lvl="1"/>
            <a:r>
              <a:rPr lang="en-US" dirty="0"/>
              <a:t>length of time taken for extrication</a:t>
            </a:r>
          </a:p>
          <a:p>
            <a:pPr lvl="1"/>
            <a:r>
              <a:rPr lang="en-US" dirty="0"/>
              <a:t>the length of retro- and </a:t>
            </a:r>
            <a:r>
              <a:rPr lang="en-US" dirty="0" err="1"/>
              <a:t>antegrade</a:t>
            </a:r>
            <a:r>
              <a:rPr lang="en-US" dirty="0"/>
              <a:t> amnesia </a:t>
            </a:r>
          </a:p>
          <a:p>
            <a:pPr lvl="1"/>
            <a:r>
              <a:rPr lang="en-US" dirty="0"/>
              <a:t>medication history, especially anticoagulants</a:t>
            </a:r>
          </a:p>
        </p:txBody>
      </p:sp>
    </p:spTree>
    <p:extLst>
      <p:ext uri="{BB962C8B-B14F-4D97-AF65-F5344CB8AC3E}">
        <p14:creationId xmlns:p14="http://schemas.microsoft.com/office/powerpoint/2010/main" val="1562291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Examination: Primary survey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adequate oxygenation and circulation</a:t>
            </a:r>
          </a:p>
          <a:p>
            <a:r>
              <a:rPr lang="en-US" dirty="0"/>
              <a:t>Check pupil size and response and GCS as soon as possible</a:t>
            </a:r>
          </a:p>
          <a:p>
            <a:r>
              <a:rPr lang="en-US" dirty="0"/>
              <a:t>Check for focal neurological deficits before intubation if possible</a:t>
            </a:r>
          </a:p>
          <a:p>
            <a:r>
              <a:rPr lang="en-US" dirty="0"/>
              <a:t>Check blood sugar for hypoglycemia.</a:t>
            </a:r>
          </a:p>
        </p:txBody>
      </p:sp>
    </p:spTree>
    <p:extLst>
      <p:ext uri="{BB962C8B-B14F-4D97-AF65-F5344CB8AC3E}">
        <p14:creationId xmlns:p14="http://schemas.microsoft.com/office/powerpoint/2010/main" val="41002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Examination: secondary survey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14" y="1600200"/>
            <a:ext cx="37671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full secondary survey will be required.</a:t>
            </a:r>
          </a:p>
          <a:p>
            <a:r>
              <a:rPr lang="en-US" dirty="0"/>
              <a:t>Particular attention must be paid to the head, neck and spine.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6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and feel over the whole skull and face for cuts, bruises and fractures.</a:t>
            </a:r>
          </a:p>
          <a:p>
            <a:endParaRPr lang="en-US" dirty="0"/>
          </a:p>
          <a:p>
            <a:r>
              <a:rPr lang="en-US" dirty="0"/>
              <a:t>Check for fractured base of skull by looking for blood in the ears, nose or mouth and Battle’s sign.</a:t>
            </a:r>
          </a:p>
        </p:txBody>
      </p:sp>
    </p:spTree>
    <p:extLst>
      <p:ext uri="{BB962C8B-B14F-4D97-AF65-F5344CB8AC3E}">
        <p14:creationId xmlns:p14="http://schemas.microsoft.com/office/powerpoint/2010/main" val="1246709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Battle’s sign : A skull base fracture may be associated with bruising over the mastoid process.</a:t>
            </a:r>
          </a:p>
          <a:p>
            <a:endParaRPr lang="en-US" dirty="0"/>
          </a:p>
          <a:p>
            <a:r>
              <a:rPr lang="en-US" dirty="0" err="1"/>
              <a:t>Racoon</a:t>
            </a:r>
            <a:r>
              <a:rPr lang="en-US" dirty="0"/>
              <a:t> Eyes or Panda Eye Sign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886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6" y="4191000"/>
            <a:ext cx="4365135" cy="246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642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CSF </a:t>
            </a:r>
            <a:r>
              <a:rPr lang="en-US" dirty="0" err="1"/>
              <a:t>Rhinorrhoea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52600"/>
            <a:ext cx="411816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330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Cervical spine </a:t>
            </a:r>
            <a:r>
              <a:rPr lang="en-US" b="1" dirty="0" err="1"/>
              <a:t>immobilisation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Attempt full cervical spine </a:t>
            </a:r>
            <a:r>
              <a:rPr lang="en-US" dirty="0" err="1"/>
              <a:t>immobilisation</a:t>
            </a:r>
            <a:r>
              <a:rPr lang="en-US" dirty="0"/>
              <a:t> for patients who have sustained a head injury and present with any of the following risk factors unless other factors prevent this:</a:t>
            </a:r>
          </a:p>
          <a:p>
            <a:pPr lvl="1"/>
            <a:r>
              <a:rPr lang="en-US" b="1" dirty="0"/>
              <a:t>GCS less than 15 on initial assessment by the healthcare professional.</a:t>
            </a:r>
          </a:p>
          <a:p>
            <a:pPr lvl="1"/>
            <a:r>
              <a:rPr lang="en-US" b="1" dirty="0"/>
              <a:t>Neck pain or tenderness.</a:t>
            </a:r>
          </a:p>
          <a:p>
            <a:pPr lvl="1"/>
            <a:r>
              <a:rPr lang="en-US" b="1" dirty="0"/>
              <a:t>Focal neurological deficit.</a:t>
            </a:r>
          </a:p>
          <a:p>
            <a:pPr lvl="1"/>
            <a:r>
              <a:rPr lang="en-US" b="1" dirty="0" err="1"/>
              <a:t>Paraesthesia</a:t>
            </a:r>
            <a:r>
              <a:rPr lang="en-US" b="1" dirty="0"/>
              <a:t> in the extremities.</a:t>
            </a:r>
          </a:p>
          <a:p>
            <a:pPr lvl="1"/>
            <a:r>
              <a:rPr lang="en-US" b="1" dirty="0"/>
              <a:t>Any other clinical suspicion of cervical spine injury.</a:t>
            </a:r>
          </a:p>
        </p:txBody>
      </p:sp>
    </p:spTree>
    <p:extLst>
      <p:ext uri="{BB962C8B-B14F-4D97-AF65-F5344CB8AC3E}">
        <p14:creationId xmlns:p14="http://schemas.microsoft.com/office/powerpoint/2010/main" val="255668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Examination of the whole patient in head injury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Cervical spine injury is common in patients with head injuries.</a:t>
            </a:r>
          </a:p>
          <a:p>
            <a:r>
              <a:rPr lang="en-US" dirty="0"/>
              <a:t>Even obtunded patients should move all four limbs.</a:t>
            </a:r>
          </a:p>
          <a:p>
            <a:r>
              <a:rPr lang="en-US" dirty="0"/>
              <a:t>Check and record power, tone and sensation in the peripheral nerves.</a:t>
            </a:r>
          </a:p>
          <a:p>
            <a:r>
              <a:rPr lang="en-US" dirty="0"/>
              <a:t>Log roll to check the whole spine for steps and tenderness.</a:t>
            </a:r>
          </a:p>
          <a:p>
            <a:r>
              <a:rPr lang="en-US" dirty="0"/>
              <a:t>Perform a rectal examination to check for anal tone and anal wink.</a:t>
            </a:r>
          </a:p>
          <a:p>
            <a:r>
              <a:rPr lang="en-US" dirty="0"/>
              <a:t>Check for priapism.</a:t>
            </a:r>
          </a:p>
        </p:txBody>
      </p:sp>
    </p:spTree>
    <p:extLst>
      <p:ext uri="{BB962C8B-B14F-4D97-AF65-F5344CB8AC3E}">
        <p14:creationId xmlns:p14="http://schemas.microsoft.com/office/powerpoint/2010/main" val="1109503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Neurologic Assessment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GCS score</a:t>
            </a:r>
          </a:p>
          <a:p>
            <a:r>
              <a:rPr lang="en-US" dirty="0"/>
              <a:t>Brainstem examination – Pupillary examination, ocular movement examination, corneal reflex, gag reflex</a:t>
            </a:r>
          </a:p>
          <a:p>
            <a:r>
              <a:rPr lang="en-US" dirty="0"/>
              <a:t>Motor examination</a:t>
            </a:r>
          </a:p>
          <a:p>
            <a:r>
              <a:rPr lang="en-US" dirty="0"/>
              <a:t>Sensory examination</a:t>
            </a:r>
          </a:p>
          <a:p>
            <a:r>
              <a:rPr lang="en-US" dirty="0"/>
              <a:t>Reflex examination</a:t>
            </a:r>
          </a:p>
        </p:txBody>
      </p:sp>
    </p:spTree>
    <p:extLst>
      <p:ext uri="{BB962C8B-B14F-4D97-AF65-F5344CB8AC3E}">
        <p14:creationId xmlns:p14="http://schemas.microsoft.com/office/powerpoint/2010/main" val="27313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Head injury is any trauma that leads to injury of the scalp, skull, or brain</a:t>
            </a:r>
          </a:p>
          <a:p>
            <a:endParaRPr lang="en-US" dirty="0"/>
          </a:p>
          <a:p>
            <a:r>
              <a:rPr lang="en-US" dirty="0"/>
              <a:t>Head trauma results in approximately 70,000 deaths, 80,000 long-term disabilities, and 60,000 new seizure disorders each year</a:t>
            </a:r>
          </a:p>
          <a:p>
            <a:endParaRPr lang="en-US" dirty="0"/>
          </a:p>
          <a:p>
            <a:r>
              <a:rPr lang="en-US" dirty="0"/>
              <a:t>These injuries most often occur in individuals who are 15-24 years old and are twice as common in men</a:t>
            </a:r>
          </a:p>
          <a:p>
            <a:endParaRPr lang="en-US" dirty="0"/>
          </a:p>
          <a:p>
            <a:r>
              <a:rPr lang="en-US" dirty="0"/>
              <a:t>Vehicular accidents being most common in those under 25 years</a:t>
            </a:r>
          </a:p>
          <a:p>
            <a:endParaRPr lang="en-US" dirty="0"/>
          </a:p>
          <a:p>
            <a:r>
              <a:rPr lang="en-US" dirty="0"/>
              <a:t>Falls in those over 75 years</a:t>
            </a:r>
          </a:p>
        </p:txBody>
      </p:sp>
    </p:spTree>
    <p:extLst>
      <p:ext uri="{BB962C8B-B14F-4D97-AF65-F5344CB8AC3E}">
        <p14:creationId xmlns:p14="http://schemas.microsoft.com/office/powerpoint/2010/main" val="2926418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Glasgow Coma Scale (GCS)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Severe head injury : GCS score is 3 to 8</a:t>
            </a:r>
          </a:p>
          <a:p>
            <a:r>
              <a:rPr lang="en-US" dirty="0"/>
              <a:t>Moderate head injury : GCS score is 9 to 12</a:t>
            </a:r>
          </a:p>
          <a:p>
            <a:r>
              <a:rPr lang="en-US" dirty="0"/>
              <a:t>Mild head injury :GCS score is 13 to 15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Most important prognostic score is MOTOR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695" y="1447800"/>
            <a:ext cx="4562475" cy="472440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8"/>
          <a:stretch/>
        </p:blipFill>
        <p:spPr bwMode="auto">
          <a:xfrm>
            <a:off x="4572000" y="1600201"/>
            <a:ext cx="4420171" cy="21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96" y="3794078"/>
            <a:ext cx="45624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616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Pupillary examination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Essential at the initial clinical assessment and during further observation.</a:t>
            </a:r>
          </a:p>
          <a:p>
            <a:r>
              <a:rPr lang="en-US" dirty="0"/>
              <a:t>Increase ICP leads to temporal lobe herniation and compression of the 3rd nerve then pupillary dilatation (initially on the side of the raised pressure)</a:t>
            </a:r>
          </a:p>
          <a:p>
            <a:r>
              <a:rPr lang="en-US" dirty="0"/>
              <a:t>As the ICP increases contralateral hemiparesis will appear.</a:t>
            </a:r>
          </a:p>
          <a:p>
            <a:r>
              <a:rPr lang="en-US" dirty="0"/>
              <a:t>Direct trauma to the eye leads to traumatic </a:t>
            </a:r>
            <a:r>
              <a:rPr lang="en-US" dirty="0" err="1"/>
              <a:t>mydriasis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0224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Motor and sensory examination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Motor :</a:t>
            </a:r>
          </a:p>
          <a:p>
            <a:pPr lvl="1"/>
            <a:r>
              <a:rPr lang="en-US" dirty="0"/>
              <a:t>Limited to an assessment of asymmetry</a:t>
            </a:r>
          </a:p>
          <a:p>
            <a:pPr lvl="1"/>
            <a:r>
              <a:rPr lang="en-US" dirty="0"/>
              <a:t>Difference in muscle tone between the left and right sides.</a:t>
            </a:r>
          </a:p>
          <a:p>
            <a:pPr lvl="1"/>
            <a:r>
              <a:rPr lang="en-US" b="1" dirty="0"/>
              <a:t>Indicative of a hemispheric injury and raises the possibility of a mass lesion</a:t>
            </a:r>
            <a:r>
              <a:rPr lang="en-US" dirty="0"/>
              <a:t>.</a:t>
            </a:r>
          </a:p>
          <a:p>
            <a:r>
              <a:rPr lang="en-US" dirty="0"/>
              <a:t>Sensory : </a:t>
            </a:r>
          </a:p>
          <a:p>
            <a:pPr lvl="1"/>
            <a:r>
              <a:rPr lang="en-US" dirty="0"/>
              <a:t>Asymmetric response to central pain stimulation</a:t>
            </a:r>
          </a:p>
          <a:p>
            <a:pPr lvl="1"/>
            <a:r>
              <a:rPr lang="en-US" dirty="0"/>
              <a:t>Often difficult.</a:t>
            </a:r>
          </a:p>
          <a:p>
            <a:pPr lvl="1"/>
            <a:r>
              <a:rPr lang="en-US" dirty="0"/>
              <a:t>Unable to cooperate with sensory testing.</a:t>
            </a:r>
          </a:p>
          <a:p>
            <a:pPr lvl="1"/>
            <a:r>
              <a:rPr lang="en-US" dirty="0"/>
              <a:t>Findings not reliable in patients who are intoxicated or comatose.</a:t>
            </a:r>
          </a:p>
        </p:txBody>
      </p:sp>
    </p:spTree>
    <p:extLst>
      <p:ext uri="{BB962C8B-B14F-4D97-AF65-F5344CB8AC3E}">
        <p14:creationId xmlns:p14="http://schemas.microsoft.com/office/powerpoint/2010/main" val="4092187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Peripheral reflex examination</a:t>
            </a:r>
          </a:p>
          <a:p>
            <a:pPr lvl="1"/>
            <a:r>
              <a:rPr lang="en-US" dirty="0"/>
              <a:t>Identify gross asymmetry in the neurologic examination.</a:t>
            </a:r>
          </a:p>
          <a:p>
            <a:pPr lvl="1"/>
            <a:r>
              <a:rPr lang="en-US" dirty="0"/>
              <a:t>Indicate the presence of a hemispheric mass lesion.</a:t>
            </a:r>
          </a:p>
        </p:txBody>
      </p:sp>
    </p:spTree>
    <p:extLst>
      <p:ext uri="{BB962C8B-B14F-4D97-AF65-F5344CB8AC3E}">
        <p14:creationId xmlns:p14="http://schemas.microsoft.com/office/powerpoint/2010/main" val="2037392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and closed</a:t>
            </a:r>
          </a:p>
          <a:p>
            <a:r>
              <a:rPr lang="en-US" dirty="0"/>
              <a:t>Vault and base of skull</a:t>
            </a:r>
          </a:p>
          <a:p>
            <a:r>
              <a:rPr lang="en-US" dirty="0"/>
              <a:t>Linear, comminuted and depressed</a:t>
            </a:r>
          </a:p>
          <a:p>
            <a:r>
              <a:rPr lang="en-US" dirty="0"/>
              <a:t>Intracranial bleeding: extradural, subdural, subarachnoid and </a:t>
            </a:r>
            <a:r>
              <a:rPr lang="en-US" dirty="0" err="1"/>
              <a:t>intraparenchymal</a:t>
            </a:r>
            <a:endParaRPr lang="en-US" dirty="0"/>
          </a:p>
          <a:p>
            <a:r>
              <a:rPr lang="en-US" dirty="0"/>
              <a:t>Brain tissue causes: diffuse, blunt (direct, coup–</a:t>
            </a:r>
            <a:r>
              <a:rPr lang="en-US" dirty="0" err="1"/>
              <a:t>contre</a:t>
            </a:r>
            <a:r>
              <a:rPr lang="en-US" dirty="0"/>
              <a:t>-coup) and penetrating</a:t>
            </a:r>
          </a:p>
        </p:txBody>
      </p:sp>
    </p:spTree>
    <p:extLst>
      <p:ext uri="{BB962C8B-B14F-4D97-AF65-F5344CB8AC3E}">
        <p14:creationId xmlns:p14="http://schemas.microsoft.com/office/powerpoint/2010/main" val="15709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Criteria for performing a CT head scan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For </a:t>
            </a:r>
            <a:r>
              <a:rPr lang="en-US" b="1" dirty="0"/>
              <a:t>adults</a:t>
            </a:r>
            <a:r>
              <a:rPr lang="en-US" dirty="0"/>
              <a:t>, CT head scan within </a:t>
            </a:r>
            <a:r>
              <a:rPr lang="en-US" b="1" u="sng" dirty="0">
                <a:solidFill>
                  <a:srgbClr val="FF0000"/>
                </a:solidFill>
              </a:rPr>
              <a:t>1 hour</a:t>
            </a:r>
            <a:r>
              <a:rPr lang="en-US" dirty="0"/>
              <a:t> of the risk factor being identified</a:t>
            </a:r>
          </a:p>
          <a:p>
            <a:pPr lvl="1"/>
            <a:r>
              <a:rPr lang="en-US" dirty="0"/>
              <a:t>GCS &lt;13 on initial assessment in the emergency department.</a:t>
            </a:r>
          </a:p>
          <a:p>
            <a:pPr lvl="1"/>
            <a:r>
              <a:rPr lang="en-US" dirty="0"/>
              <a:t>GCS &lt;15 at 2 </a:t>
            </a:r>
            <a:r>
              <a:rPr lang="en-US" dirty="0" err="1"/>
              <a:t>hrs</a:t>
            </a:r>
            <a:r>
              <a:rPr lang="en-US" dirty="0"/>
              <a:t> after the injury on assessment in the emergency department.</a:t>
            </a:r>
          </a:p>
          <a:p>
            <a:pPr lvl="1"/>
            <a:r>
              <a:rPr lang="en-US" dirty="0"/>
              <a:t>Suspected open or depressed skull fracture.</a:t>
            </a:r>
          </a:p>
          <a:p>
            <a:pPr lvl="1"/>
            <a:r>
              <a:rPr lang="en-US" dirty="0"/>
              <a:t>Any sign of basal skull fracture (</a:t>
            </a:r>
            <a:r>
              <a:rPr lang="en-US" dirty="0" err="1"/>
              <a:t>haemotympanum</a:t>
            </a:r>
            <a:r>
              <a:rPr lang="en-US" dirty="0"/>
              <a:t>, 'panda' eyes, cerebrospinal fluid leakage from the ear or nose, Battle's sign).</a:t>
            </a:r>
          </a:p>
          <a:p>
            <a:pPr lvl="1"/>
            <a:r>
              <a:rPr lang="en-US" dirty="0"/>
              <a:t>Post-traumatic seizure.</a:t>
            </a:r>
          </a:p>
          <a:p>
            <a:pPr lvl="1"/>
            <a:r>
              <a:rPr lang="en-US" dirty="0"/>
              <a:t>Focal neurological deficit.</a:t>
            </a:r>
          </a:p>
          <a:p>
            <a:pPr lvl="1"/>
            <a:r>
              <a:rPr lang="en-US" dirty="0"/>
              <a:t>More than 1 episode of vomiting.</a:t>
            </a:r>
          </a:p>
        </p:txBody>
      </p:sp>
    </p:spTree>
    <p:extLst>
      <p:ext uri="{BB962C8B-B14F-4D97-AF65-F5344CB8AC3E}">
        <p14:creationId xmlns:p14="http://schemas.microsoft.com/office/powerpoint/2010/main" val="2237171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Criteria for performing a CT head scan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For adults, CT head scan within 8 hours of the head injury:</a:t>
            </a:r>
          </a:p>
          <a:p>
            <a:pPr lvl="1"/>
            <a:r>
              <a:rPr lang="en-US" dirty="0"/>
              <a:t>Age 65 years or older.</a:t>
            </a:r>
          </a:p>
          <a:p>
            <a:pPr lvl="1"/>
            <a:r>
              <a:rPr lang="en-US" dirty="0"/>
              <a:t>Any history of bleeding or clotting disorders.</a:t>
            </a:r>
          </a:p>
          <a:p>
            <a:pPr lvl="1"/>
            <a:r>
              <a:rPr lang="en-US" dirty="0"/>
              <a:t>Dangerous mechanism of injury (</a:t>
            </a:r>
            <a:r>
              <a:rPr lang="en-US" u="sng" dirty="0"/>
              <a:t>a pedestrian or cyclist struck by a motor vehicle, an occupant ejected from a motor vehicle or a fall from a height of greater than 1 meter or 5 stairs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More than 30 min retrograde amnesia of events immediately before the head injury.</a:t>
            </a:r>
          </a:p>
        </p:txBody>
      </p:sp>
    </p:spTree>
    <p:extLst>
      <p:ext uri="{BB962C8B-B14F-4D97-AF65-F5344CB8AC3E}">
        <p14:creationId xmlns:p14="http://schemas.microsoft.com/office/powerpoint/2010/main" val="1744451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Limited role in the evaluation of acute head injury.</a:t>
            </a:r>
          </a:p>
          <a:p>
            <a:r>
              <a:rPr lang="en-US" dirty="0"/>
              <a:t>Extraordinary anatomic detail, but</a:t>
            </a:r>
          </a:p>
          <a:p>
            <a:r>
              <a:rPr lang="en-US" dirty="0"/>
              <a:t>Long acquisition times</a:t>
            </a:r>
          </a:p>
          <a:p>
            <a:r>
              <a:rPr lang="en-US" dirty="0"/>
              <a:t>Difficulty in obtaining MRIs in persons who are critically ill</a:t>
            </a:r>
          </a:p>
          <a:p>
            <a:r>
              <a:rPr lang="en-US" dirty="0"/>
              <a:t>Used in the </a:t>
            </a:r>
            <a:r>
              <a:rPr lang="en-US" dirty="0" err="1"/>
              <a:t>subacute</a:t>
            </a:r>
            <a:r>
              <a:rPr lang="en-US" dirty="0"/>
              <a:t> setting in patients with unexplained neurologic deficits.</a:t>
            </a:r>
          </a:p>
        </p:txBody>
      </p:sp>
    </p:spTree>
    <p:extLst>
      <p:ext uri="{BB962C8B-B14F-4D97-AF65-F5344CB8AC3E}">
        <p14:creationId xmlns:p14="http://schemas.microsoft.com/office/powerpoint/2010/main" val="1902007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Investigating injuries to the cervical spine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CT cervical spine scan within 1 hour </a:t>
            </a:r>
            <a:r>
              <a:rPr lang="en-US" dirty="0"/>
              <a:t>of the risk factor being identified:</a:t>
            </a:r>
          </a:p>
          <a:p>
            <a:pPr lvl="1"/>
            <a:r>
              <a:rPr lang="en-US" dirty="0"/>
              <a:t>GCS &lt; 13 on initial assessment.</a:t>
            </a:r>
          </a:p>
          <a:p>
            <a:pPr lvl="1"/>
            <a:r>
              <a:rPr lang="en-US" dirty="0"/>
              <a:t>The patient has been intubated.</a:t>
            </a:r>
          </a:p>
          <a:p>
            <a:pPr lvl="1"/>
            <a:r>
              <a:rPr lang="en-US" dirty="0"/>
              <a:t>Plain X-rays are technically inadequate.</a:t>
            </a:r>
          </a:p>
          <a:p>
            <a:pPr lvl="1"/>
            <a:r>
              <a:rPr lang="en-US" dirty="0"/>
              <a:t>Plain X-rays are suspicious or definitely abnormal.</a:t>
            </a:r>
          </a:p>
          <a:p>
            <a:pPr lvl="1"/>
            <a:r>
              <a:rPr lang="en-US" dirty="0"/>
              <a:t>A definitive diagnosis of cervical spine injury is needed urgently (before surgery).</a:t>
            </a:r>
          </a:p>
          <a:p>
            <a:pPr lvl="1"/>
            <a:r>
              <a:rPr lang="en-US" dirty="0"/>
              <a:t>The patient is having other body areas scanned for head injury or multi-region trauma.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42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patient is alert and stable, there is clinical suspicion of cervical spine injury and any of the following apply:</a:t>
            </a:r>
          </a:p>
          <a:p>
            <a:pPr marL="857250" lvl="1" indent="-457200"/>
            <a:r>
              <a:rPr lang="en-US" dirty="0"/>
              <a:t>age 65 years or older</a:t>
            </a:r>
          </a:p>
          <a:p>
            <a:pPr marL="857250" lvl="1" indent="-457200"/>
            <a:r>
              <a:rPr lang="en-US" dirty="0"/>
              <a:t>dangerous mechanism of injury (</a:t>
            </a:r>
            <a:r>
              <a:rPr lang="en-US" u="sng" dirty="0"/>
              <a:t>fall from a height of greater than 1 meter or 5 stairs; axial load to the head, for example, diving; high-speed motor vehicle collision; rollover motor accident; ejection from a motor vehicle; bicycle collision</a:t>
            </a:r>
            <a:r>
              <a:rPr lang="en-US" dirty="0"/>
              <a:t>) </a:t>
            </a:r>
          </a:p>
          <a:p>
            <a:pPr marL="857250" lvl="1" indent="-457200"/>
            <a:r>
              <a:rPr lang="en-US" dirty="0"/>
              <a:t>focal peripheral neurological deficit</a:t>
            </a:r>
          </a:p>
          <a:p>
            <a:pPr marL="857250" lvl="1" indent="-457200"/>
            <a:r>
              <a:rPr lang="en-US" dirty="0" err="1"/>
              <a:t>paraesthesia</a:t>
            </a:r>
            <a:r>
              <a:rPr lang="en-US" dirty="0"/>
              <a:t> in the upper or lower limbs.</a:t>
            </a:r>
          </a:p>
        </p:txBody>
      </p:sp>
    </p:spTree>
    <p:extLst>
      <p:ext uri="{BB962C8B-B14F-4D97-AF65-F5344CB8AC3E}">
        <p14:creationId xmlns:p14="http://schemas.microsoft.com/office/powerpoint/2010/main" val="1367997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SCALP </a:t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/>
          </a:bodyPr>
          <a:lstStyle/>
          <a:p>
            <a:r>
              <a:rPr lang="en-US" b="1" dirty="0"/>
              <a:t>Skin</a:t>
            </a:r>
          </a:p>
          <a:p>
            <a:r>
              <a:rPr lang="en-US" b="1" dirty="0"/>
              <a:t>Connective tissue </a:t>
            </a:r>
          </a:p>
          <a:p>
            <a:r>
              <a:rPr lang="en-US" b="1" dirty="0" err="1"/>
              <a:t>Aponeurosis</a:t>
            </a:r>
            <a:endParaRPr lang="en-US" b="1" dirty="0"/>
          </a:p>
          <a:p>
            <a:r>
              <a:rPr lang="en-US" b="1" dirty="0"/>
              <a:t>Loose connective tissue</a:t>
            </a:r>
          </a:p>
          <a:p>
            <a:r>
              <a:rPr lang="en-US" b="1" dirty="0" err="1"/>
              <a:t>Periosteum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5528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10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skull X-ray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NICE guidelines, CT is the investigation of choice for the diagnosis of clinically significant head injury. </a:t>
            </a:r>
          </a:p>
          <a:p>
            <a:r>
              <a:rPr lang="en-US" dirty="0">
                <a:solidFill>
                  <a:srgbClr val="FF0000"/>
                </a:solidFill>
              </a:rPr>
              <a:t>Skull radiographs have  little role in the diagnosis and may be indicated in some instances, for example suspected non-accidental injury in children or lack of access to CT.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/>
              <a:t>‘Do not use plain X-rays of the skull to diagnose significant brain injury without prior discussion with a neuroscience unit.</a:t>
            </a:r>
          </a:p>
          <a:p>
            <a:r>
              <a:rPr lang="en-US" i="1" dirty="0"/>
              <a:t>Useful as part of the skeletal survey in children presenting  with suspected non-accidental injury.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19800"/>
            <a:ext cx="3838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869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shows a depressed fracture in the left parietal bone (arrowed).</a:t>
            </a:r>
          </a:p>
          <a:p>
            <a:r>
              <a:rPr lang="en-US" dirty="0"/>
              <a:t>The segment of bone is depressed by more than the thickness of the skull and therefore needed surgically elevating.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24" y="1295399"/>
            <a:ext cx="4533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62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Indications for surgery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Although </a:t>
            </a:r>
            <a:r>
              <a:rPr lang="en-US" b="1" u="sng" dirty="0"/>
              <a:t>no strict guidelines </a:t>
            </a:r>
            <a:r>
              <a:rPr lang="en-US" dirty="0"/>
              <a:t>exist for defining surgical lesions in persons with head injury, most Neurosurgeons consider any of the following to represent indications for surgery in patients with head injuries:</a:t>
            </a:r>
          </a:p>
          <a:p>
            <a:pPr lvl="1"/>
            <a:r>
              <a:rPr lang="en-US" b="1" dirty="0"/>
              <a:t>Extra-axial hematoma with midline shift &gt; 5 mm</a:t>
            </a:r>
          </a:p>
          <a:p>
            <a:pPr lvl="1"/>
            <a:r>
              <a:rPr lang="en-US" b="1" dirty="0"/>
              <a:t>Intra-axial hematoma with volume &gt; 30 mL</a:t>
            </a:r>
          </a:p>
          <a:p>
            <a:pPr lvl="1"/>
            <a:r>
              <a:rPr lang="en-US" b="1" dirty="0"/>
              <a:t>An open skull fracture</a:t>
            </a:r>
          </a:p>
          <a:p>
            <a:pPr lvl="1"/>
            <a:r>
              <a:rPr lang="en-US" b="1" dirty="0"/>
              <a:t>A depressed skull fracture with &gt; 1 cm of inward displacement</a:t>
            </a:r>
          </a:p>
          <a:p>
            <a:pPr lvl="1"/>
            <a:r>
              <a:rPr lang="en-US" b="1" dirty="0"/>
              <a:t>Any temporal or cerebellar hematoma that is &gt; 3 cm in diameter</a:t>
            </a:r>
          </a:p>
        </p:txBody>
      </p:sp>
    </p:spTree>
    <p:extLst>
      <p:ext uri="{BB962C8B-B14F-4D97-AF65-F5344CB8AC3E}">
        <p14:creationId xmlns:p14="http://schemas.microsoft.com/office/powerpoint/2010/main" val="2816951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Involving the neurosurgical department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Regardless of imaging, other reasons for discussing a patient's care plan with a neurosurgeon include:</a:t>
            </a:r>
          </a:p>
          <a:p>
            <a:pPr lvl="1"/>
            <a:r>
              <a:rPr lang="en-US" dirty="0"/>
              <a:t>Persisting coma (GCS 8 or less) after initial resuscitation.</a:t>
            </a:r>
          </a:p>
          <a:p>
            <a:pPr lvl="1"/>
            <a:r>
              <a:rPr lang="en-US" dirty="0"/>
              <a:t>Unexplained confusion which persists for &gt; 4 hrs.</a:t>
            </a:r>
          </a:p>
          <a:p>
            <a:pPr lvl="1"/>
            <a:r>
              <a:rPr lang="en-US" dirty="0"/>
              <a:t>Deterioration in GCS score after admission (greater attention should be paid to </a:t>
            </a:r>
            <a:r>
              <a:rPr lang="en-US" u="sng" dirty="0"/>
              <a:t>motor response deterioration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Progressive focal neurological signs.</a:t>
            </a:r>
          </a:p>
          <a:p>
            <a:pPr lvl="1"/>
            <a:r>
              <a:rPr lang="en-US" dirty="0"/>
              <a:t>A seizure without full recovery.</a:t>
            </a:r>
          </a:p>
          <a:p>
            <a:pPr lvl="1"/>
            <a:r>
              <a:rPr lang="en-US" dirty="0"/>
              <a:t>Definite or suspected penetrating injury.</a:t>
            </a:r>
          </a:p>
          <a:p>
            <a:pPr lvl="1"/>
            <a:r>
              <a:rPr lang="en-US" dirty="0"/>
              <a:t>A CSF leak.</a:t>
            </a:r>
          </a:p>
        </p:txBody>
      </p:sp>
    </p:spTree>
    <p:extLst>
      <p:ext uri="{BB962C8B-B14F-4D97-AF65-F5344CB8AC3E}">
        <p14:creationId xmlns:p14="http://schemas.microsoft.com/office/powerpoint/2010/main" val="1388267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post-traumatic intracranial</a:t>
            </a:r>
            <a:br>
              <a:rPr lang="en-US" dirty="0"/>
            </a:br>
            <a:r>
              <a:rPr lang="en-US" dirty="0"/>
              <a:t>bleeding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834276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39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Extradural </a:t>
            </a:r>
            <a:r>
              <a:rPr lang="en-US" dirty="0" err="1"/>
              <a:t>haemorrhage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dirty="0"/>
              <a:t>Radiology: </a:t>
            </a:r>
            <a:r>
              <a:rPr lang="en-US" dirty="0"/>
              <a:t>70% </a:t>
            </a:r>
            <a:r>
              <a:rPr lang="en-US" dirty="0" err="1"/>
              <a:t>temporoparietal</a:t>
            </a:r>
            <a:r>
              <a:rPr lang="en-US" dirty="0"/>
              <a:t>, 90% with fractures and underlying </a:t>
            </a:r>
            <a:r>
              <a:rPr lang="en-US" b="1" dirty="0"/>
              <a:t>middle meningeal artery injury</a:t>
            </a:r>
          </a:p>
          <a:p>
            <a:pPr lvl="1"/>
            <a:r>
              <a:rPr lang="en-US" b="1" dirty="0"/>
              <a:t>Lenticular, convex shape</a:t>
            </a:r>
          </a:p>
          <a:p>
            <a:pPr lvl="1"/>
            <a:r>
              <a:rPr lang="en-US" dirty="0"/>
              <a:t>May have delayed enlargement</a:t>
            </a:r>
          </a:p>
          <a:p>
            <a:pPr lvl="1"/>
            <a:r>
              <a:rPr lang="en-US" dirty="0"/>
              <a:t>Rarely associated with other brain injury (in comparison to acute subdural hematoma)</a:t>
            </a:r>
          </a:p>
          <a:p>
            <a:pPr marL="857250" lvl="1" indent="-457200"/>
            <a:r>
              <a:rPr lang="en-US" dirty="0"/>
              <a:t>Underlies the </a:t>
            </a:r>
            <a:r>
              <a:rPr lang="en-US" b="1" dirty="0"/>
              <a:t>fracture</a:t>
            </a:r>
            <a:r>
              <a:rPr lang="en-US" dirty="0"/>
              <a:t> (that may have been seen on the skull X-ray)</a:t>
            </a:r>
          </a:p>
          <a:p>
            <a:pPr marL="857250" lvl="1" indent="-457200"/>
            <a:r>
              <a:rPr lang="en-US" dirty="0"/>
              <a:t>Underlies a boggy swelling on the skull</a:t>
            </a:r>
          </a:p>
          <a:p>
            <a:pPr marL="0" indent="0">
              <a:buNone/>
            </a:pPr>
            <a:r>
              <a:rPr lang="en-US" i="1" dirty="0"/>
              <a:t>Outcome: </a:t>
            </a:r>
            <a:r>
              <a:rPr lang="en-US" dirty="0"/>
              <a:t>5% mortality , 10–30% delayed enlargement</a:t>
            </a:r>
          </a:p>
          <a:p>
            <a:pPr marL="0" indent="0">
              <a:buNone/>
            </a:pPr>
            <a:r>
              <a:rPr lang="en-US" i="1" dirty="0"/>
              <a:t>Presentation: </a:t>
            </a:r>
            <a:r>
              <a:rPr lang="en-US" dirty="0"/>
              <a:t>Most have history of severe head trauma</a:t>
            </a:r>
          </a:p>
          <a:p>
            <a:pPr lvl="1"/>
            <a:r>
              <a:rPr lang="en-US" dirty="0"/>
              <a:t>Classically have a “</a:t>
            </a:r>
            <a:r>
              <a:rPr lang="en-US" b="1" dirty="0">
                <a:solidFill>
                  <a:srgbClr val="FF0000"/>
                </a:solidFill>
              </a:rPr>
              <a:t>lucid interval</a:t>
            </a:r>
            <a:r>
              <a:rPr lang="en-US" dirty="0"/>
              <a:t>” with resolving confusion after initial injury and then neurological decline (</a:t>
            </a:r>
            <a:r>
              <a:rPr lang="en-US" u="sng" dirty="0"/>
              <a:t>actually occurs in &lt; 30%)</a:t>
            </a:r>
          </a:p>
          <a:p>
            <a:pPr lvl="1"/>
            <a:r>
              <a:rPr lang="en-US" dirty="0" err="1"/>
              <a:t>Ipsilateral</a:t>
            </a:r>
            <a:r>
              <a:rPr lang="en-US" dirty="0"/>
              <a:t> pupil dilatation </a:t>
            </a:r>
          </a:p>
          <a:p>
            <a:pPr lvl="1"/>
            <a:r>
              <a:rPr lang="en-US" dirty="0"/>
              <a:t>Contralateral  hemiparesis, 85% of cases </a:t>
            </a:r>
          </a:p>
          <a:p>
            <a:pPr marL="0" indent="0">
              <a:buNone/>
            </a:pPr>
            <a:r>
              <a:rPr lang="en-US" b="1" i="1" dirty="0"/>
              <a:t>Treatment: </a:t>
            </a:r>
            <a:r>
              <a:rPr lang="en-US" b="1" dirty="0"/>
              <a:t>Surgical evacuation versus observation (if small and asymptomatic)</a:t>
            </a:r>
          </a:p>
        </p:txBody>
      </p:sp>
    </p:spTree>
    <p:extLst>
      <p:ext uri="{BB962C8B-B14F-4D97-AF65-F5344CB8AC3E}">
        <p14:creationId xmlns:p14="http://schemas.microsoft.com/office/powerpoint/2010/main" val="1678445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large left extradural </a:t>
            </a:r>
            <a:r>
              <a:rPr lang="en-US" dirty="0" err="1"/>
              <a:t>haematoma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biconvex shape </a:t>
            </a:r>
          </a:p>
          <a:p>
            <a:pPr marL="0" indent="0">
              <a:buNone/>
            </a:pPr>
            <a:r>
              <a:rPr lang="en-US" dirty="0"/>
              <a:t>exerts a mass effect</a:t>
            </a:r>
          </a:p>
          <a:p>
            <a:r>
              <a:rPr lang="en-US" dirty="0"/>
              <a:t>A smaller right acute subdural </a:t>
            </a:r>
            <a:r>
              <a:rPr lang="en-US" dirty="0" err="1"/>
              <a:t>haematoma</a:t>
            </a:r>
            <a:r>
              <a:rPr lang="en-US" dirty="0"/>
              <a:t> is also evident.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3909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853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surgical temporal bone exposure showing a linear skull fracture with underlying extradural </a:t>
            </a:r>
            <a:r>
              <a:rPr lang="en-US" dirty="0" err="1"/>
              <a:t>haematoma</a:t>
            </a:r>
            <a:r>
              <a:rPr lang="en-US" dirty="0"/>
              <a:t> visible through a burr hole.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0119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760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Subdural </a:t>
            </a:r>
            <a:r>
              <a:rPr lang="en-US" dirty="0" err="1"/>
              <a:t>haemorrhage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•</a:t>
            </a:r>
            <a:r>
              <a:rPr lang="en-US" i="1" dirty="0"/>
              <a:t>Epidemiology: </a:t>
            </a:r>
            <a:r>
              <a:rPr lang="en-US" dirty="0"/>
              <a:t>Occurs in 15% of severe head trauma</a:t>
            </a:r>
          </a:p>
          <a:p>
            <a:pPr marL="0" indent="0">
              <a:buNone/>
            </a:pPr>
            <a:r>
              <a:rPr lang="en-US" dirty="0"/>
              <a:t>• Chronic </a:t>
            </a:r>
            <a:r>
              <a:rPr lang="en-US" dirty="0" err="1"/>
              <a:t>subdurals</a:t>
            </a:r>
            <a:r>
              <a:rPr lang="en-US" dirty="0"/>
              <a:t> are often seen in </a:t>
            </a:r>
            <a:r>
              <a:rPr lang="en-US" dirty="0">
                <a:solidFill>
                  <a:srgbClr val="FF0000"/>
                </a:solidFill>
              </a:rPr>
              <a:t>elderly</a:t>
            </a:r>
            <a:r>
              <a:rPr lang="en-US" dirty="0"/>
              <a:t> with minor trauma especially when on </a:t>
            </a:r>
            <a:r>
              <a:rPr lang="en-US" dirty="0">
                <a:solidFill>
                  <a:srgbClr val="FF0000"/>
                </a:solidFill>
              </a:rPr>
              <a:t>anticoagulation</a:t>
            </a:r>
          </a:p>
          <a:p>
            <a:pPr marL="0" indent="0">
              <a:buNone/>
            </a:pPr>
            <a:r>
              <a:rPr lang="en-US" dirty="0"/>
              <a:t>• Predisposition with conditions that cause brain atrophy and therefore, increased tension on </a:t>
            </a:r>
            <a:r>
              <a:rPr lang="en-US" dirty="0">
                <a:solidFill>
                  <a:srgbClr val="FF0000"/>
                </a:solidFill>
              </a:rPr>
              <a:t>bridging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veins</a:t>
            </a:r>
            <a:r>
              <a:rPr lang="en-US" dirty="0"/>
              <a:t> (e.g. </a:t>
            </a:r>
            <a:r>
              <a:rPr lang="en-US" dirty="0">
                <a:solidFill>
                  <a:srgbClr val="FF0000"/>
                </a:solidFill>
              </a:rPr>
              <a:t>alcohol</a:t>
            </a:r>
            <a:r>
              <a:rPr lang="en-US" dirty="0"/>
              <a:t> abuse, dementia)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i="1" dirty="0"/>
              <a:t>Etiology: </a:t>
            </a:r>
            <a:r>
              <a:rPr lang="en-US" dirty="0"/>
              <a:t>Shear injury to bridging cortical veins (e.g., trauma, intracranial hypotension, severe atrophy, birth trauma)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i="1" dirty="0"/>
              <a:t>Radiology (CT):</a:t>
            </a:r>
          </a:p>
          <a:p>
            <a:pPr marL="400050" lvl="1" indent="0">
              <a:buNone/>
            </a:pPr>
            <a:r>
              <a:rPr lang="en-US" dirty="0"/>
              <a:t>• Acute → </a:t>
            </a:r>
            <a:r>
              <a:rPr lang="en-US" dirty="0" err="1"/>
              <a:t>hyperintense</a:t>
            </a:r>
            <a:r>
              <a:rPr lang="en-US" dirty="0"/>
              <a:t> (can be </a:t>
            </a:r>
            <a:r>
              <a:rPr lang="en-US" dirty="0" err="1"/>
              <a:t>isointense</a:t>
            </a:r>
            <a:r>
              <a:rPr lang="en-US" dirty="0"/>
              <a:t> with low hematocrit or rapidly expanding lesions)</a:t>
            </a:r>
          </a:p>
          <a:p>
            <a:pPr marL="400050" lvl="1" indent="0">
              <a:buNone/>
            </a:pPr>
            <a:r>
              <a:rPr lang="en-US" dirty="0"/>
              <a:t>• </a:t>
            </a:r>
            <a:r>
              <a:rPr lang="en-US" dirty="0" err="1"/>
              <a:t>Subacute</a:t>
            </a:r>
            <a:r>
              <a:rPr lang="en-US" dirty="0"/>
              <a:t> → </a:t>
            </a:r>
            <a:r>
              <a:rPr lang="en-US" dirty="0" err="1"/>
              <a:t>isodense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• Chronic (&gt; 3 </a:t>
            </a:r>
            <a:r>
              <a:rPr lang="en-US" dirty="0" err="1"/>
              <a:t>wks</a:t>
            </a:r>
            <a:r>
              <a:rPr lang="en-US" dirty="0"/>
              <a:t>) → </a:t>
            </a:r>
            <a:r>
              <a:rPr lang="en-US" dirty="0" err="1"/>
              <a:t>hypodense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06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Treatment: </a:t>
            </a:r>
            <a:r>
              <a:rPr lang="en-US" dirty="0"/>
              <a:t>Patients with symptomatic SDH with midline shift should be surgically evacuated</a:t>
            </a:r>
          </a:p>
          <a:p>
            <a:r>
              <a:rPr lang="en-US" dirty="0"/>
              <a:t>Acute SDH requires a trauma craniotomy; chronic SDH may be amenable to evacuation with burr holes</a:t>
            </a:r>
          </a:p>
          <a:p>
            <a:r>
              <a:rPr lang="en-US" i="1" dirty="0"/>
              <a:t>Outcome: </a:t>
            </a:r>
            <a:r>
              <a:rPr lang="en-US" b="1" u="sng" dirty="0"/>
              <a:t>35–90% mortality</a:t>
            </a:r>
            <a:r>
              <a:rPr lang="en-US" dirty="0"/>
              <a:t>, depending on chronicity, patient age, and comorbidities</a:t>
            </a:r>
          </a:p>
          <a:p>
            <a:r>
              <a:rPr lang="en-US" dirty="0" err="1"/>
              <a:t>Reaccumulation</a:t>
            </a:r>
            <a:r>
              <a:rPr lang="en-US" dirty="0"/>
              <a:t> of chronic SDH occurs in up to 45%</a:t>
            </a:r>
          </a:p>
        </p:txBody>
      </p:sp>
    </p:spTree>
    <p:extLst>
      <p:ext uri="{BB962C8B-B14F-4D97-AF65-F5344CB8AC3E}">
        <p14:creationId xmlns:p14="http://schemas.microsoft.com/office/powerpoint/2010/main" val="5946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Extradural space:</a:t>
            </a:r>
          </a:p>
          <a:p>
            <a:pPr lvl="1"/>
            <a:r>
              <a:rPr lang="en-US" dirty="0"/>
              <a:t>separates </a:t>
            </a:r>
            <a:r>
              <a:rPr lang="en-US" dirty="0" err="1"/>
              <a:t>dura</a:t>
            </a:r>
            <a:r>
              <a:rPr lang="en-US" dirty="0"/>
              <a:t> from the skull</a:t>
            </a:r>
          </a:p>
          <a:p>
            <a:pPr lvl="1"/>
            <a:r>
              <a:rPr lang="en-US" dirty="0"/>
              <a:t>meningeal vessels run in this space </a:t>
            </a:r>
          </a:p>
          <a:p>
            <a:pPr lvl="1"/>
            <a:r>
              <a:rPr lang="en-US" dirty="0"/>
              <a:t>contains venous sinuses</a:t>
            </a:r>
          </a:p>
          <a:p>
            <a:r>
              <a:rPr lang="en-US" dirty="0"/>
              <a:t>Subdural space</a:t>
            </a:r>
          </a:p>
          <a:p>
            <a:pPr lvl="1"/>
            <a:r>
              <a:rPr lang="en-US" dirty="0"/>
              <a:t> separates arachnoid from </a:t>
            </a:r>
            <a:r>
              <a:rPr lang="en-US" dirty="0" err="1"/>
              <a:t>dura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4958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021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Right-sided acute subdural </a:t>
            </a:r>
            <a:r>
              <a:rPr lang="en-US" dirty="0" err="1"/>
              <a:t>haematoma</a:t>
            </a:r>
            <a:endParaRPr lang="en-US" dirty="0"/>
          </a:p>
          <a:p>
            <a:r>
              <a:rPr lang="en-US" dirty="0"/>
              <a:t>The substantial midline shift reflects brain swelling as well as bleeding: this is a high energy injury.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3909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73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"/>
            <a:ext cx="9407236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254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Subarachnoid </a:t>
            </a:r>
            <a:r>
              <a:rPr lang="en-US" dirty="0" err="1"/>
              <a:t>haemorrhage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Trauma is the most common cause of Subarachnoid </a:t>
            </a:r>
            <a:r>
              <a:rPr lang="en-US" dirty="0" err="1"/>
              <a:t>haemorrhage</a:t>
            </a:r>
            <a:endParaRPr lang="en-US" dirty="0"/>
          </a:p>
          <a:p>
            <a:r>
              <a:rPr lang="en-US" dirty="0"/>
              <a:t>Bleeding occurs between the arachnoid and </a:t>
            </a:r>
            <a:r>
              <a:rPr lang="en-US" dirty="0" err="1"/>
              <a:t>pia</a:t>
            </a:r>
            <a:r>
              <a:rPr lang="en-US" dirty="0"/>
              <a:t> mater.. SAH may be complicated by hydrocephalus.</a:t>
            </a:r>
          </a:p>
          <a:p>
            <a:r>
              <a:rPr lang="en-US" dirty="0"/>
              <a:t>Confusion can sometimes arise between SAH due to </a:t>
            </a:r>
            <a:r>
              <a:rPr lang="en-US" b="1" dirty="0"/>
              <a:t>trauma</a:t>
            </a:r>
            <a:r>
              <a:rPr lang="en-US" dirty="0"/>
              <a:t> and due to a </a:t>
            </a:r>
            <a:r>
              <a:rPr lang="en-US" b="1" dirty="0"/>
              <a:t>ruptured aneurysm or </a:t>
            </a:r>
            <a:r>
              <a:rPr lang="en-US" b="1" dirty="0" err="1"/>
              <a:t>arteriovenous</a:t>
            </a:r>
            <a:r>
              <a:rPr lang="en-US" b="1" dirty="0"/>
              <a:t> malformation (AVM); </a:t>
            </a:r>
            <a:r>
              <a:rPr lang="en-US" dirty="0"/>
              <a:t>the patient may collapse and hit their head as a result of a bleed and the history (from the patient or a witness) is important.</a:t>
            </a:r>
          </a:p>
        </p:txBody>
      </p:sp>
    </p:spTree>
    <p:extLst>
      <p:ext uri="{BB962C8B-B14F-4D97-AF65-F5344CB8AC3E}">
        <p14:creationId xmlns:p14="http://schemas.microsoft.com/office/powerpoint/2010/main" val="494877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4C3D7-CF3F-42C3-A708-B65DAA5E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4BA14-409A-4C6C-B880-CF114B341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CT scan shows an intracranial hematoma and shift of the underlying brain structures should be </a:t>
            </a:r>
            <a:r>
              <a:rPr lang="en-US" sz="4400" dirty="0">
                <a:solidFill>
                  <a:srgbClr val="FF0000"/>
                </a:solidFill>
              </a:rPr>
              <a:t>evacuated</a:t>
            </a:r>
            <a:r>
              <a:rPr lang="en-US" sz="4400" dirty="0"/>
              <a:t> immediately.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91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Following the operation: </a:t>
            </a:r>
            <a:r>
              <a:rPr lang="en-US" dirty="0">
                <a:solidFill>
                  <a:srgbClr val="FF0000"/>
                </a:solidFill>
              </a:rPr>
              <a:t>Measures to decrease brain swelling: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Careful management of the airway </a:t>
            </a:r>
          </a:p>
          <a:p>
            <a:pPr lvl="1"/>
            <a:r>
              <a:rPr lang="en-US" dirty="0"/>
              <a:t>Adequate oxygenation and ventilation.(</a:t>
            </a:r>
            <a:r>
              <a:rPr lang="en-US" dirty="0" err="1"/>
              <a:t>Hypercapnia</a:t>
            </a:r>
            <a:r>
              <a:rPr lang="en-US" dirty="0"/>
              <a:t> leads to cerebral vasodilatation and brain swelling</a:t>
            </a:r>
          </a:p>
          <a:p>
            <a:pPr lvl="1"/>
            <a:r>
              <a:rPr lang="en-US" dirty="0"/>
              <a:t>Elevation of the head of the bed 45°</a:t>
            </a:r>
          </a:p>
          <a:p>
            <a:pPr lvl="1"/>
            <a:r>
              <a:rPr lang="en-US" dirty="0"/>
              <a:t>Fluid and electrolyte balance.</a:t>
            </a:r>
          </a:p>
          <a:p>
            <a:r>
              <a:rPr lang="en-US" sz="2600" dirty="0"/>
              <a:t>--Maintain SBP &gt; 90 &lt; 160 (depending on baseline blood pressure and ICP), place arterial line and central line.</a:t>
            </a:r>
          </a:p>
          <a:p>
            <a:r>
              <a:rPr lang="en-US" sz="2600" dirty="0"/>
              <a:t>--Intubation if required</a:t>
            </a:r>
          </a:p>
          <a:p>
            <a:r>
              <a:rPr lang="en-US" sz="2600" dirty="0"/>
              <a:t>--Ulcer prophylaxis (PPI)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80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Foley catheter (monitor urine output)</a:t>
            </a:r>
          </a:p>
          <a:p>
            <a:endParaRPr lang="en-US" dirty="0"/>
          </a:p>
          <a:p>
            <a:r>
              <a:rPr lang="en-US" i="1" dirty="0"/>
              <a:t>Blood transfusion if needed </a:t>
            </a:r>
          </a:p>
          <a:p>
            <a:endParaRPr lang="en-US" dirty="0"/>
          </a:p>
          <a:p>
            <a:r>
              <a:rPr lang="en-US" dirty="0"/>
              <a:t>Antibiotic prophylaxis if a bolt or external ventricular drain (EVD) is in place; tetanus, </a:t>
            </a:r>
            <a:r>
              <a:rPr lang="en-US" dirty="0" err="1"/>
              <a:t>hemophilus</a:t>
            </a:r>
            <a:r>
              <a:rPr lang="en-US" dirty="0"/>
              <a:t>, pneumococcus vaccine if indicated</a:t>
            </a:r>
          </a:p>
          <a:p>
            <a:endParaRPr lang="en-US" dirty="0"/>
          </a:p>
          <a:p>
            <a:r>
              <a:rPr lang="en-US" dirty="0"/>
              <a:t>NPO, isotonic saline (0.9% </a:t>
            </a:r>
            <a:r>
              <a:rPr lang="en-US" dirty="0" err="1"/>
              <a:t>NaCl</a:t>
            </a:r>
            <a:r>
              <a:rPr lang="en-US" dirty="0"/>
              <a:t>) with goal of </a:t>
            </a:r>
            <a:r>
              <a:rPr lang="en-US" dirty="0" err="1"/>
              <a:t>euvolemia</a:t>
            </a:r>
            <a:r>
              <a:rPr lang="en-US" dirty="0"/>
              <a:t>, check electrolytes, </a:t>
            </a:r>
            <a:r>
              <a:rPr lang="en-US" dirty="0" err="1"/>
              <a:t>mannitol</a:t>
            </a:r>
            <a:r>
              <a:rPr lang="en-US" dirty="0"/>
              <a:t> to temporize elevated ICP for refractory intracranial hypertension (to be held for serum </a:t>
            </a:r>
            <a:r>
              <a:rPr lang="en-US" dirty="0" err="1"/>
              <a:t>osm</a:t>
            </a:r>
            <a:r>
              <a:rPr lang="en-US" dirty="0"/>
              <a:t> &gt; 320), hypertonic saline (goal of Na &gt; 145)</a:t>
            </a:r>
          </a:p>
        </p:txBody>
      </p:sp>
    </p:spTree>
    <p:extLst>
      <p:ext uri="{BB962C8B-B14F-4D97-AF65-F5344CB8AC3E}">
        <p14:creationId xmlns:p14="http://schemas.microsoft.com/office/powerpoint/2010/main" val="35925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Produced in the choroid plexus of the lateral 3</a:t>
            </a:r>
            <a:r>
              <a:rPr lang="en-US" baseline="30000" dirty="0"/>
              <a:t>rd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 ventricles</a:t>
            </a:r>
          </a:p>
          <a:p>
            <a:r>
              <a:rPr lang="en-US" dirty="0"/>
              <a:t>Flow is from the lateral to the 3</a:t>
            </a:r>
            <a:r>
              <a:rPr lang="en-US" baseline="30000" dirty="0"/>
              <a:t>rd</a:t>
            </a:r>
            <a:r>
              <a:rPr lang="en-US" dirty="0"/>
              <a:t>  to the 4</a:t>
            </a:r>
            <a:r>
              <a:rPr lang="en-US" baseline="30000" dirty="0"/>
              <a:t>th</a:t>
            </a:r>
            <a:r>
              <a:rPr lang="en-US" dirty="0"/>
              <a:t> ventricle via cerebral aqueduct</a:t>
            </a:r>
          </a:p>
          <a:p>
            <a:r>
              <a:rPr lang="en-US" dirty="0"/>
              <a:t>Then flows into subarachnoid space via 2 foramen of </a:t>
            </a:r>
            <a:r>
              <a:rPr lang="en-US" dirty="0" err="1"/>
              <a:t>Luschka</a:t>
            </a:r>
            <a:r>
              <a:rPr lang="en-US" dirty="0"/>
              <a:t> and the single foramen of </a:t>
            </a:r>
            <a:r>
              <a:rPr lang="en-US" dirty="0" err="1"/>
              <a:t>magendie</a:t>
            </a:r>
            <a:endParaRPr lang="en-US" dirty="0"/>
          </a:p>
          <a:p>
            <a:r>
              <a:rPr lang="en-US" dirty="0"/>
              <a:t>Absorbed back into the blood stream via the arachnoid villi which project into the sagittal sinus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8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Cerebral perfusion pressure (CPP) </a:t>
            </a:r>
            <a:r>
              <a:rPr lang="it-IT" b="1" dirty="0"/>
              <a:t>= </a:t>
            </a:r>
            <a:r>
              <a:rPr lang="it-IT" dirty="0"/>
              <a:t>MAP </a:t>
            </a:r>
            <a:r>
              <a:rPr lang="it-IT" b="1" dirty="0"/>
              <a:t>− </a:t>
            </a:r>
            <a:r>
              <a:rPr lang="it-IT" dirty="0"/>
              <a:t>ICP</a:t>
            </a:r>
          </a:p>
          <a:p>
            <a:r>
              <a:rPr lang="en-US" dirty="0"/>
              <a:t>Normal cerebral blood flow (CBF) = 55 mL/minute for every 100 g of brain tissue</a:t>
            </a:r>
          </a:p>
          <a:p>
            <a:r>
              <a:rPr lang="en-US" dirty="0"/>
              <a:t>Less than 20 mL/min means brain ischemia</a:t>
            </a:r>
          </a:p>
          <a:p>
            <a:r>
              <a:rPr lang="en-US" dirty="0"/>
              <a:t>Cerebral perfusion is kept constant across a range of perfusion pressures by the process of auto-regulation.</a:t>
            </a:r>
          </a:p>
          <a:p>
            <a:r>
              <a:rPr lang="en-US" dirty="0"/>
              <a:t>Auto regulation is compromised in the injured brain.</a:t>
            </a:r>
          </a:p>
        </p:txBody>
      </p:sp>
    </p:spTree>
    <p:extLst>
      <p:ext uri="{BB962C8B-B14F-4D97-AF65-F5344CB8AC3E}">
        <p14:creationId xmlns:p14="http://schemas.microsoft.com/office/powerpoint/2010/main" val="149085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Monro</a:t>
            </a:r>
            <a:r>
              <a:rPr lang="en-US" dirty="0"/>
              <a:t>-Kellie doctrine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cranial compartment is incompressible</a:t>
            </a:r>
          </a:p>
          <a:p>
            <a:r>
              <a:rPr lang="en-US" dirty="0"/>
              <a:t>The volume inside the cranium is a fixed volume</a:t>
            </a:r>
          </a:p>
          <a:p>
            <a:r>
              <a:rPr lang="en-US" dirty="0"/>
              <a:t>Its constituents namely blood, CSF, and brain tissue create a state of volume equilibrium</a:t>
            </a:r>
          </a:p>
          <a:p>
            <a:r>
              <a:rPr lang="en-US" dirty="0"/>
              <a:t>Any increase in volume of one of the cranial constituents must be compensated by a decrease in volume of another.</a:t>
            </a:r>
          </a:p>
        </p:txBody>
      </p:sp>
    </p:spTree>
    <p:extLst>
      <p:ext uri="{BB962C8B-B14F-4D97-AF65-F5344CB8AC3E}">
        <p14:creationId xmlns:p14="http://schemas.microsoft.com/office/powerpoint/2010/main" val="250348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Monro</a:t>
            </a:r>
            <a:r>
              <a:rPr lang="en-US" dirty="0"/>
              <a:t>-Kellie doctrine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90" y="1219200"/>
            <a:ext cx="7429500" cy="188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82201"/>
            <a:ext cx="8357754" cy="172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64" y="4757388"/>
            <a:ext cx="7594026" cy="17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60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Monro</a:t>
            </a:r>
            <a:r>
              <a:rPr lang="en-US" dirty="0"/>
              <a:t>-Kellie doctrine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485900"/>
            <a:ext cx="52197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020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2219</Words>
  <Application>Microsoft Office PowerPoint</Application>
  <PresentationFormat>On-screen Show (4:3)</PresentationFormat>
  <Paragraphs>241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   </vt:lpstr>
      <vt:lpstr>Introduction</vt:lpstr>
      <vt:lpstr>SCALP  </vt:lpstr>
      <vt:lpstr>PowerPoint Presentation</vt:lpstr>
      <vt:lpstr>CSF</vt:lpstr>
      <vt:lpstr>Physiology</vt:lpstr>
      <vt:lpstr>Monro-Kellie doctrine</vt:lpstr>
      <vt:lpstr>Monro-Kellie doctrine</vt:lpstr>
      <vt:lpstr>Monro-Kellie doctrine</vt:lpstr>
      <vt:lpstr>Initial evaluation and management </vt:lpstr>
      <vt:lpstr>History</vt:lpstr>
      <vt:lpstr>Examination: Primary survey </vt:lpstr>
      <vt:lpstr>Examination: secondary survey </vt:lpstr>
      <vt:lpstr>Head </vt:lpstr>
      <vt:lpstr>PowerPoint Presentation</vt:lpstr>
      <vt:lpstr>PowerPoint Presentation</vt:lpstr>
      <vt:lpstr>Cervical spine immobilisation </vt:lpstr>
      <vt:lpstr>Examination of the whole patient in head injury </vt:lpstr>
      <vt:lpstr>Neurologic Assessment </vt:lpstr>
      <vt:lpstr>Glasgow Coma Scale (GCS)  </vt:lpstr>
      <vt:lpstr>Pupillary examination </vt:lpstr>
      <vt:lpstr>Motor and sensory examination </vt:lpstr>
      <vt:lpstr>PowerPoint Presentation</vt:lpstr>
      <vt:lpstr>Classification</vt:lpstr>
      <vt:lpstr>Criteria for performing a CT head scan </vt:lpstr>
      <vt:lpstr>Criteria for performing a CT head scan </vt:lpstr>
      <vt:lpstr>MRI </vt:lpstr>
      <vt:lpstr>Investigating injuries to the cervical spine </vt:lpstr>
      <vt:lpstr>PowerPoint Presentation</vt:lpstr>
      <vt:lpstr>Standard skull X-ray</vt:lpstr>
      <vt:lpstr>PowerPoint Presentation</vt:lpstr>
      <vt:lpstr>Indications for surgery </vt:lpstr>
      <vt:lpstr>Involving the neurosurgical department </vt:lpstr>
      <vt:lpstr>Types of post-traumatic intracranial bleeding </vt:lpstr>
      <vt:lpstr>Extradural haemorrhage </vt:lpstr>
      <vt:lpstr>PowerPoint Presentation</vt:lpstr>
      <vt:lpstr>PowerPoint Presentation</vt:lpstr>
      <vt:lpstr>Subdural haemorrhage </vt:lpstr>
      <vt:lpstr>PowerPoint Presentation</vt:lpstr>
      <vt:lpstr>PowerPoint Presentation</vt:lpstr>
      <vt:lpstr>PowerPoint Presentation</vt:lpstr>
      <vt:lpstr>Subarachnoid haemorrhage </vt:lpstr>
      <vt:lpstr>PowerPoint Presentation</vt:lpstr>
      <vt:lpstr>Following the operation: Measures to decrease brain swelling: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cp:lastModifiedBy>user</cp:lastModifiedBy>
  <cp:revision>12</cp:revision>
  <dcterms:modified xsi:type="dcterms:W3CDTF">2022-10-29T20:16:01Z</dcterms:modified>
</cp:coreProperties>
</file>