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0" r:id="rId4"/>
    <p:sldId id="282" r:id="rId5"/>
    <p:sldId id="276" r:id="rId6"/>
    <p:sldId id="281" r:id="rId7"/>
    <p:sldId id="280" r:id="rId8"/>
    <p:sldId id="278" r:id="rId9"/>
    <p:sldId id="279" r:id="rId10"/>
    <p:sldId id="257" r:id="rId11"/>
    <p:sldId id="258" r:id="rId12"/>
    <p:sldId id="267" r:id="rId13"/>
    <p:sldId id="259" r:id="rId14"/>
    <p:sldId id="268" r:id="rId15"/>
    <p:sldId id="269" r:id="rId16"/>
    <p:sldId id="271" r:id="rId17"/>
    <p:sldId id="289" r:id="rId18"/>
    <p:sldId id="290" r:id="rId19"/>
    <p:sldId id="283" r:id="rId20"/>
    <p:sldId id="284" r:id="rId21"/>
    <p:sldId id="285" r:id="rId22"/>
    <p:sldId id="286" r:id="rId23"/>
    <p:sldId id="287" r:id="rId24"/>
    <p:sldId id="261" r:id="rId25"/>
    <p:sldId id="293" r:id="rId26"/>
    <p:sldId id="294" r:id="rId27"/>
    <p:sldId id="262" r:id="rId28"/>
    <p:sldId id="275" r:id="rId29"/>
    <p:sldId id="272" r:id="rId30"/>
    <p:sldId id="273" r:id="rId31"/>
    <p:sldId id="274" r:id="rId32"/>
    <p:sldId id="264" r:id="rId33"/>
    <p:sldId id="263" r:id="rId34"/>
    <p:sldId id="265" r:id="rId35"/>
    <p:sldId id="266" r:id="rId36"/>
    <p:sldId id="270" r:id="rId37"/>
    <p:sldId id="835" r:id="rId38"/>
    <p:sldId id="83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3EC52-FABF-40AA-983A-64A036926DC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8C97C5B-9EA0-4C95-9A88-947D591E81D1}">
      <dgm:prSet/>
      <dgm:spPr/>
      <dgm:t>
        <a:bodyPr/>
        <a:lstStyle/>
        <a:p>
          <a:pPr>
            <a:lnSpc>
              <a:spcPct val="100000"/>
            </a:lnSpc>
          </a:pPr>
          <a:r>
            <a:rPr lang="en-US"/>
            <a:t>In 2010, Marjoribanks provided a review to the Cochrane Database of RCTs of NSAIDs in the treatment of dysmenorrhea. </a:t>
          </a:r>
        </a:p>
      </dgm:t>
    </dgm:pt>
    <dgm:pt modelId="{1CA04D87-BD9A-4214-AF81-E8B89F06D85A}" type="parTrans" cxnId="{9548E9B2-674A-4123-8C16-F28115B150F3}">
      <dgm:prSet/>
      <dgm:spPr/>
      <dgm:t>
        <a:bodyPr/>
        <a:lstStyle/>
        <a:p>
          <a:endParaRPr lang="en-US"/>
        </a:p>
      </dgm:t>
    </dgm:pt>
    <dgm:pt modelId="{2E2B9087-8D3D-4054-AC15-C816EE46BD19}" type="sibTrans" cxnId="{9548E9B2-674A-4123-8C16-F28115B150F3}">
      <dgm:prSet/>
      <dgm:spPr/>
      <dgm:t>
        <a:bodyPr/>
        <a:lstStyle/>
        <a:p>
          <a:endParaRPr lang="en-US"/>
        </a:p>
      </dgm:t>
    </dgm:pt>
    <dgm:pt modelId="{361904D3-4EB5-4E97-912D-7EDBE5B8B12C}">
      <dgm:prSet/>
      <dgm:spPr/>
      <dgm:t>
        <a:bodyPr/>
        <a:lstStyle/>
        <a:p>
          <a:pPr>
            <a:lnSpc>
              <a:spcPct val="100000"/>
            </a:lnSpc>
          </a:pPr>
          <a:r>
            <a:rPr lang="en-US"/>
            <a:t>Seventy-three RCTs were included. </a:t>
          </a:r>
        </a:p>
      </dgm:t>
    </dgm:pt>
    <dgm:pt modelId="{079509BF-5D06-4318-9AF8-DB04807E7D15}" type="parTrans" cxnId="{28CAE046-15F8-469F-85FB-580C436564F6}">
      <dgm:prSet/>
      <dgm:spPr/>
      <dgm:t>
        <a:bodyPr/>
        <a:lstStyle/>
        <a:p>
          <a:endParaRPr lang="en-US"/>
        </a:p>
      </dgm:t>
    </dgm:pt>
    <dgm:pt modelId="{8B692549-1F6E-4F54-92A1-D4AF96407F9B}" type="sibTrans" cxnId="{28CAE046-15F8-469F-85FB-580C436564F6}">
      <dgm:prSet/>
      <dgm:spPr/>
      <dgm:t>
        <a:bodyPr/>
        <a:lstStyle/>
        <a:p>
          <a:endParaRPr lang="en-US"/>
        </a:p>
      </dgm:t>
    </dgm:pt>
    <dgm:pt modelId="{EC0E9738-0DF9-4524-A4FC-8FEAE29EB24F}">
      <dgm:prSet/>
      <dgm:spPr/>
      <dgm:t>
        <a:bodyPr/>
        <a:lstStyle/>
        <a:p>
          <a:pPr>
            <a:lnSpc>
              <a:spcPct val="100000"/>
            </a:lnSpc>
          </a:pPr>
          <a:r>
            <a:rPr lang="en-US"/>
            <a:t>NSAIDs were substantially more effective than placebo in pain reduction (odds ratio [OR] 4.50, 95% confidence interval [CI]: 3.85-5.27).</a:t>
          </a:r>
        </a:p>
      </dgm:t>
    </dgm:pt>
    <dgm:pt modelId="{1D2FE799-8F90-42BB-BFD6-33E4D1514340}" type="parTrans" cxnId="{76D4F584-1CF8-4D73-B507-458768125587}">
      <dgm:prSet/>
      <dgm:spPr/>
      <dgm:t>
        <a:bodyPr/>
        <a:lstStyle/>
        <a:p>
          <a:endParaRPr lang="en-US"/>
        </a:p>
      </dgm:t>
    </dgm:pt>
    <dgm:pt modelId="{7D8C7BAE-F59B-4C5F-86A4-8D9BC203FBF5}" type="sibTrans" cxnId="{76D4F584-1CF8-4D73-B507-458768125587}">
      <dgm:prSet/>
      <dgm:spPr/>
      <dgm:t>
        <a:bodyPr/>
        <a:lstStyle/>
        <a:p>
          <a:endParaRPr lang="en-US"/>
        </a:p>
      </dgm:t>
    </dgm:pt>
    <dgm:pt modelId="{47FF8E74-7EB7-4C35-9514-CDF3C02274A3}" type="pres">
      <dgm:prSet presAssocID="{9493EC52-FABF-40AA-983A-64A036926DCC}" presName="root" presStyleCnt="0">
        <dgm:presLayoutVars>
          <dgm:dir/>
          <dgm:resizeHandles val="exact"/>
        </dgm:presLayoutVars>
      </dgm:prSet>
      <dgm:spPr/>
    </dgm:pt>
    <dgm:pt modelId="{388C1641-F7E1-4142-89D7-6F46CC934B12}" type="pres">
      <dgm:prSet presAssocID="{E8C97C5B-9EA0-4C95-9A88-947D591E81D1}" presName="compNode" presStyleCnt="0"/>
      <dgm:spPr/>
    </dgm:pt>
    <dgm:pt modelId="{7A784798-8761-4A14-926F-536B094035E9}" type="pres">
      <dgm:prSet presAssocID="{E8C97C5B-9EA0-4C95-9A88-947D591E81D1}" presName="bgRect" presStyleLbl="bgShp" presStyleIdx="0" presStyleCnt="3"/>
      <dgm:spPr/>
    </dgm:pt>
    <dgm:pt modelId="{AA84985C-1BB8-4C41-9AB4-C2875C90C1B3}" type="pres">
      <dgm:prSet presAssocID="{E8C97C5B-9EA0-4C95-9A88-947D591E81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47792EDC-193D-4F51-B803-134CBEC40B56}" type="pres">
      <dgm:prSet presAssocID="{E8C97C5B-9EA0-4C95-9A88-947D591E81D1}" presName="spaceRect" presStyleCnt="0"/>
      <dgm:spPr/>
    </dgm:pt>
    <dgm:pt modelId="{5B514314-E008-4A37-9FE5-0D6088AC3127}" type="pres">
      <dgm:prSet presAssocID="{E8C97C5B-9EA0-4C95-9A88-947D591E81D1}" presName="parTx" presStyleLbl="revTx" presStyleIdx="0" presStyleCnt="3">
        <dgm:presLayoutVars>
          <dgm:chMax val="0"/>
          <dgm:chPref val="0"/>
        </dgm:presLayoutVars>
      </dgm:prSet>
      <dgm:spPr/>
    </dgm:pt>
    <dgm:pt modelId="{B515F964-7087-4852-94F6-BD7A5F98C304}" type="pres">
      <dgm:prSet presAssocID="{2E2B9087-8D3D-4054-AC15-C816EE46BD19}" presName="sibTrans" presStyleCnt="0"/>
      <dgm:spPr/>
    </dgm:pt>
    <dgm:pt modelId="{103C30C4-B571-4A50-977C-7F583119ACD5}" type="pres">
      <dgm:prSet presAssocID="{361904D3-4EB5-4E97-912D-7EDBE5B8B12C}" presName="compNode" presStyleCnt="0"/>
      <dgm:spPr/>
    </dgm:pt>
    <dgm:pt modelId="{E1D2F73A-798B-4ECF-A87F-19CC30667E9C}" type="pres">
      <dgm:prSet presAssocID="{361904D3-4EB5-4E97-912D-7EDBE5B8B12C}" presName="bgRect" presStyleLbl="bgShp" presStyleIdx="1" presStyleCnt="3"/>
      <dgm:spPr/>
    </dgm:pt>
    <dgm:pt modelId="{ED5C297A-6978-4E0A-A6BB-442E2BCCAA10}" type="pres">
      <dgm:prSet presAssocID="{361904D3-4EB5-4E97-912D-7EDBE5B8B1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6D8E6886-F6AA-4755-91F2-F6F1C646921E}" type="pres">
      <dgm:prSet presAssocID="{361904D3-4EB5-4E97-912D-7EDBE5B8B12C}" presName="spaceRect" presStyleCnt="0"/>
      <dgm:spPr/>
    </dgm:pt>
    <dgm:pt modelId="{76478D43-A672-431D-ADE0-F7E628543C1B}" type="pres">
      <dgm:prSet presAssocID="{361904D3-4EB5-4E97-912D-7EDBE5B8B12C}" presName="parTx" presStyleLbl="revTx" presStyleIdx="1" presStyleCnt="3">
        <dgm:presLayoutVars>
          <dgm:chMax val="0"/>
          <dgm:chPref val="0"/>
        </dgm:presLayoutVars>
      </dgm:prSet>
      <dgm:spPr/>
    </dgm:pt>
    <dgm:pt modelId="{3AF4F18B-AFA6-470A-8393-3AE1ECE6E6D5}" type="pres">
      <dgm:prSet presAssocID="{8B692549-1F6E-4F54-92A1-D4AF96407F9B}" presName="sibTrans" presStyleCnt="0"/>
      <dgm:spPr/>
    </dgm:pt>
    <dgm:pt modelId="{9339BA70-EAC6-4AF0-86DC-9E9F4FEF463B}" type="pres">
      <dgm:prSet presAssocID="{EC0E9738-0DF9-4524-A4FC-8FEAE29EB24F}" presName="compNode" presStyleCnt="0"/>
      <dgm:spPr/>
    </dgm:pt>
    <dgm:pt modelId="{8759D82B-DB43-4663-A428-6DBD5994E127}" type="pres">
      <dgm:prSet presAssocID="{EC0E9738-0DF9-4524-A4FC-8FEAE29EB24F}" presName="bgRect" presStyleLbl="bgShp" presStyleIdx="2" presStyleCnt="3"/>
      <dgm:spPr/>
    </dgm:pt>
    <dgm:pt modelId="{98EB8BF1-454F-4C0D-9D7B-23652DA3CE78}" type="pres">
      <dgm:prSet presAssocID="{EC0E9738-0DF9-4524-A4FC-8FEAE29EB24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at"/>
        </a:ext>
      </dgm:extLst>
    </dgm:pt>
    <dgm:pt modelId="{52838094-C32C-4DC5-95D4-5D5F01927D14}" type="pres">
      <dgm:prSet presAssocID="{EC0E9738-0DF9-4524-A4FC-8FEAE29EB24F}" presName="spaceRect" presStyleCnt="0"/>
      <dgm:spPr/>
    </dgm:pt>
    <dgm:pt modelId="{EC64F290-4FB7-45E0-B8D7-3F42371F9EFF}" type="pres">
      <dgm:prSet presAssocID="{EC0E9738-0DF9-4524-A4FC-8FEAE29EB24F}" presName="parTx" presStyleLbl="revTx" presStyleIdx="2" presStyleCnt="3">
        <dgm:presLayoutVars>
          <dgm:chMax val="0"/>
          <dgm:chPref val="0"/>
        </dgm:presLayoutVars>
      </dgm:prSet>
      <dgm:spPr/>
    </dgm:pt>
  </dgm:ptLst>
  <dgm:cxnLst>
    <dgm:cxn modelId="{65D7AA1A-5912-4788-AD29-ED06623FEEE3}" type="presOf" srcId="{EC0E9738-0DF9-4524-A4FC-8FEAE29EB24F}" destId="{EC64F290-4FB7-45E0-B8D7-3F42371F9EFF}" srcOrd="0" destOrd="0" presId="urn:microsoft.com/office/officeart/2018/2/layout/IconVerticalSolidList"/>
    <dgm:cxn modelId="{28CAE046-15F8-469F-85FB-580C436564F6}" srcId="{9493EC52-FABF-40AA-983A-64A036926DCC}" destId="{361904D3-4EB5-4E97-912D-7EDBE5B8B12C}" srcOrd="1" destOrd="0" parTransId="{079509BF-5D06-4318-9AF8-DB04807E7D15}" sibTransId="{8B692549-1F6E-4F54-92A1-D4AF96407F9B}"/>
    <dgm:cxn modelId="{7D2D656F-0889-4955-860D-7D26484A852B}" type="presOf" srcId="{9493EC52-FABF-40AA-983A-64A036926DCC}" destId="{47FF8E74-7EB7-4C35-9514-CDF3C02274A3}" srcOrd="0" destOrd="0" presId="urn:microsoft.com/office/officeart/2018/2/layout/IconVerticalSolidList"/>
    <dgm:cxn modelId="{8FD1D850-95D5-48F1-A983-53DD93EFC32D}" type="presOf" srcId="{361904D3-4EB5-4E97-912D-7EDBE5B8B12C}" destId="{76478D43-A672-431D-ADE0-F7E628543C1B}" srcOrd="0" destOrd="0" presId="urn:microsoft.com/office/officeart/2018/2/layout/IconVerticalSolidList"/>
    <dgm:cxn modelId="{76D4F584-1CF8-4D73-B507-458768125587}" srcId="{9493EC52-FABF-40AA-983A-64A036926DCC}" destId="{EC0E9738-0DF9-4524-A4FC-8FEAE29EB24F}" srcOrd="2" destOrd="0" parTransId="{1D2FE799-8F90-42BB-BFD6-33E4D1514340}" sibTransId="{7D8C7BAE-F59B-4C5F-86A4-8D9BC203FBF5}"/>
    <dgm:cxn modelId="{9548E9B2-674A-4123-8C16-F28115B150F3}" srcId="{9493EC52-FABF-40AA-983A-64A036926DCC}" destId="{E8C97C5B-9EA0-4C95-9A88-947D591E81D1}" srcOrd="0" destOrd="0" parTransId="{1CA04D87-BD9A-4214-AF81-E8B89F06D85A}" sibTransId="{2E2B9087-8D3D-4054-AC15-C816EE46BD19}"/>
    <dgm:cxn modelId="{9EC05FCE-8974-4566-9B15-D4A0C9BD699D}" type="presOf" srcId="{E8C97C5B-9EA0-4C95-9A88-947D591E81D1}" destId="{5B514314-E008-4A37-9FE5-0D6088AC3127}" srcOrd="0" destOrd="0" presId="urn:microsoft.com/office/officeart/2018/2/layout/IconVerticalSolidList"/>
    <dgm:cxn modelId="{FF7A80D8-1857-48CE-9313-EDCB2F9D8828}" type="presParOf" srcId="{47FF8E74-7EB7-4C35-9514-CDF3C02274A3}" destId="{388C1641-F7E1-4142-89D7-6F46CC934B12}" srcOrd="0" destOrd="0" presId="urn:microsoft.com/office/officeart/2018/2/layout/IconVerticalSolidList"/>
    <dgm:cxn modelId="{8A6B79F3-479F-4F5B-A3C4-43BE00D9C1BE}" type="presParOf" srcId="{388C1641-F7E1-4142-89D7-6F46CC934B12}" destId="{7A784798-8761-4A14-926F-536B094035E9}" srcOrd="0" destOrd="0" presId="urn:microsoft.com/office/officeart/2018/2/layout/IconVerticalSolidList"/>
    <dgm:cxn modelId="{D1781864-A916-4504-BC0E-01EF755B9A2D}" type="presParOf" srcId="{388C1641-F7E1-4142-89D7-6F46CC934B12}" destId="{AA84985C-1BB8-4C41-9AB4-C2875C90C1B3}" srcOrd="1" destOrd="0" presId="urn:microsoft.com/office/officeart/2018/2/layout/IconVerticalSolidList"/>
    <dgm:cxn modelId="{C128AC99-C566-4905-AF17-2321D9901199}" type="presParOf" srcId="{388C1641-F7E1-4142-89D7-6F46CC934B12}" destId="{47792EDC-193D-4F51-B803-134CBEC40B56}" srcOrd="2" destOrd="0" presId="urn:microsoft.com/office/officeart/2018/2/layout/IconVerticalSolidList"/>
    <dgm:cxn modelId="{77F0A8C1-AE7F-4A91-861E-C60916B9C7F6}" type="presParOf" srcId="{388C1641-F7E1-4142-89D7-6F46CC934B12}" destId="{5B514314-E008-4A37-9FE5-0D6088AC3127}" srcOrd="3" destOrd="0" presId="urn:microsoft.com/office/officeart/2018/2/layout/IconVerticalSolidList"/>
    <dgm:cxn modelId="{A20FA7FB-27E7-49E7-B17D-E775108E3ED0}" type="presParOf" srcId="{47FF8E74-7EB7-4C35-9514-CDF3C02274A3}" destId="{B515F964-7087-4852-94F6-BD7A5F98C304}" srcOrd="1" destOrd="0" presId="urn:microsoft.com/office/officeart/2018/2/layout/IconVerticalSolidList"/>
    <dgm:cxn modelId="{DA17876F-1FF5-4C7F-9F66-FE75C6DB75CB}" type="presParOf" srcId="{47FF8E74-7EB7-4C35-9514-CDF3C02274A3}" destId="{103C30C4-B571-4A50-977C-7F583119ACD5}" srcOrd="2" destOrd="0" presId="urn:microsoft.com/office/officeart/2018/2/layout/IconVerticalSolidList"/>
    <dgm:cxn modelId="{487247D2-95DF-4918-9BF5-D93756A58881}" type="presParOf" srcId="{103C30C4-B571-4A50-977C-7F583119ACD5}" destId="{E1D2F73A-798B-4ECF-A87F-19CC30667E9C}" srcOrd="0" destOrd="0" presId="urn:microsoft.com/office/officeart/2018/2/layout/IconVerticalSolidList"/>
    <dgm:cxn modelId="{5BF38404-0E66-47D1-9514-74281A60A79B}" type="presParOf" srcId="{103C30C4-B571-4A50-977C-7F583119ACD5}" destId="{ED5C297A-6978-4E0A-A6BB-442E2BCCAA10}" srcOrd="1" destOrd="0" presId="urn:microsoft.com/office/officeart/2018/2/layout/IconVerticalSolidList"/>
    <dgm:cxn modelId="{2AF5FCE6-E530-480E-A0FF-5E99AE1A584A}" type="presParOf" srcId="{103C30C4-B571-4A50-977C-7F583119ACD5}" destId="{6D8E6886-F6AA-4755-91F2-F6F1C646921E}" srcOrd="2" destOrd="0" presId="urn:microsoft.com/office/officeart/2018/2/layout/IconVerticalSolidList"/>
    <dgm:cxn modelId="{E991C096-1CAC-4E5C-893B-3F8C740138EE}" type="presParOf" srcId="{103C30C4-B571-4A50-977C-7F583119ACD5}" destId="{76478D43-A672-431D-ADE0-F7E628543C1B}" srcOrd="3" destOrd="0" presId="urn:microsoft.com/office/officeart/2018/2/layout/IconVerticalSolidList"/>
    <dgm:cxn modelId="{6789C436-DBA3-4793-943D-5578160AA9D7}" type="presParOf" srcId="{47FF8E74-7EB7-4C35-9514-CDF3C02274A3}" destId="{3AF4F18B-AFA6-470A-8393-3AE1ECE6E6D5}" srcOrd="3" destOrd="0" presId="urn:microsoft.com/office/officeart/2018/2/layout/IconVerticalSolidList"/>
    <dgm:cxn modelId="{C6E7D02F-E30D-4982-BCB4-8083E1F728EA}" type="presParOf" srcId="{47FF8E74-7EB7-4C35-9514-CDF3C02274A3}" destId="{9339BA70-EAC6-4AF0-86DC-9E9F4FEF463B}" srcOrd="4" destOrd="0" presId="urn:microsoft.com/office/officeart/2018/2/layout/IconVerticalSolidList"/>
    <dgm:cxn modelId="{A859D2C7-C0A7-4A42-BB2A-F37A9E9A782D}" type="presParOf" srcId="{9339BA70-EAC6-4AF0-86DC-9E9F4FEF463B}" destId="{8759D82B-DB43-4663-A428-6DBD5994E127}" srcOrd="0" destOrd="0" presId="urn:microsoft.com/office/officeart/2018/2/layout/IconVerticalSolidList"/>
    <dgm:cxn modelId="{E4D4606E-8D38-487A-9619-C2B90067C73E}" type="presParOf" srcId="{9339BA70-EAC6-4AF0-86DC-9E9F4FEF463B}" destId="{98EB8BF1-454F-4C0D-9D7B-23652DA3CE78}" srcOrd="1" destOrd="0" presId="urn:microsoft.com/office/officeart/2018/2/layout/IconVerticalSolidList"/>
    <dgm:cxn modelId="{36FD2834-C5C7-4391-8D99-A9893A55F035}" type="presParOf" srcId="{9339BA70-EAC6-4AF0-86DC-9E9F4FEF463B}" destId="{52838094-C32C-4DC5-95D4-5D5F01927D14}" srcOrd="2" destOrd="0" presId="urn:microsoft.com/office/officeart/2018/2/layout/IconVerticalSolidList"/>
    <dgm:cxn modelId="{3200E788-9964-4853-AFEA-F0EAD2F8F28E}" type="presParOf" srcId="{9339BA70-EAC6-4AF0-86DC-9E9F4FEF463B}" destId="{EC64F290-4FB7-45E0-B8D7-3F42371F9EF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82AB0-2CF8-4E4B-9A7E-105E0E37B68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728BEE8-7730-4189-BFF7-72F8EF1208A4}">
      <dgm:prSet/>
      <dgm:spPr/>
      <dgm:t>
        <a:bodyPr/>
        <a:lstStyle/>
        <a:p>
          <a:r>
            <a:rPr lang="en-US"/>
            <a:t>When NSAIDs were compared with each other there was little evidence of the superiority of any individual NSAID for either pain relief or safety. </a:t>
          </a:r>
        </a:p>
      </dgm:t>
    </dgm:pt>
    <dgm:pt modelId="{3B3D8810-417A-432C-BD5A-45D7C91BEB62}" type="parTrans" cxnId="{8A5BAD5F-2D94-4555-BC82-DE067DC88BCB}">
      <dgm:prSet/>
      <dgm:spPr/>
      <dgm:t>
        <a:bodyPr/>
        <a:lstStyle/>
        <a:p>
          <a:endParaRPr lang="en-US"/>
        </a:p>
      </dgm:t>
    </dgm:pt>
    <dgm:pt modelId="{19187CF3-4473-4E1D-9A14-83E2FF4DE509}" type="sibTrans" cxnId="{8A5BAD5F-2D94-4555-BC82-DE067DC88BCB}">
      <dgm:prSet/>
      <dgm:spPr/>
      <dgm:t>
        <a:bodyPr/>
        <a:lstStyle/>
        <a:p>
          <a:endParaRPr lang="en-US"/>
        </a:p>
      </dgm:t>
    </dgm:pt>
    <dgm:pt modelId="{2297112A-8DC7-46CC-BCFC-CA18CF320128}">
      <dgm:prSet/>
      <dgm:spPr/>
      <dgm:t>
        <a:bodyPr/>
        <a:lstStyle/>
        <a:p>
          <a:r>
            <a:rPr lang="en-US"/>
            <a:t>However, the available evidence had little power to detect such differences, as most individual comparisons were based on very few small trials.</a:t>
          </a:r>
        </a:p>
      </dgm:t>
    </dgm:pt>
    <dgm:pt modelId="{C17CC640-2EE8-4721-B87A-157BF77E5F0A}" type="parTrans" cxnId="{9E3B4D7D-F47B-4BD2-ADA7-B2934E343BFE}">
      <dgm:prSet/>
      <dgm:spPr/>
      <dgm:t>
        <a:bodyPr/>
        <a:lstStyle/>
        <a:p>
          <a:endParaRPr lang="en-US"/>
        </a:p>
      </dgm:t>
    </dgm:pt>
    <dgm:pt modelId="{CE8D3411-0006-48C1-AD96-0BE6B8ED0638}" type="sibTrans" cxnId="{9E3B4D7D-F47B-4BD2-ADA7-B2934E343BFE}">
      <dgm:prSet/>
      <dgm:spPr/>
      <dgm:t>
        <a:bodyPr/>
        <a:lstStyle/>
        <a:p>
          <a:endParaRPr lang="en-US"/>
        </a:p>
      </dgm:t>
    </dgm:pt>
    <dgm:pt modelId="{598499E0-1DEC-4565-9784-17987C1E5AA1}" type="pres">
      <dgm:prSet presAssocID="{E9182AB0-2CF8-4E4B-9A7E-105E0E37B688}" presName="root" presStyleCnt="0">
        <dgm:presLayoutVars>
          <dgm:dir/>
          <dgm:resizeHandles val="exact"/>
        </dgm:presLayoutVars>
      </dgm:prSet>
      <dgm:spPr/>
    </dgm:pt>
    <dgm:pt modelId="{47AF38D8-2918-4C05-A153-BB1426679308}" type="pres">
      <dgm:prSet presAssocID="{E728BEE8-7730-4189-BFF7-72F8EF1208A4}" presName="compNode" presStyleCnt="0"/>
      <dgm:spPr/>
    </dgm:pt>
    <dgm:pt modelId="{D1D7D846-5C10-46D3-AD20-0B173D82BD1C}" type="pres">
      <dgm:prSet presAssocID="{E728BEE8-7730-4189-BFF7-72F8EF1208A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E95C8594-BE49-4019-AA5C-CE2ED06626C6}" type="pres">
      <dgm:prSet presAssocID="{E728BEE8-7730-4189-BFF7-72F8EF1208A4}" presName="spaceRect" presStyleCnt="0"/>
      <dgm:spPr/>
    </dgm:pt>
    <dgm:pt modelId="{4E555AC7-72BD-43C8-8559-0EC1E5BC9758}" type="pres">
      <dgm:prSet presAssocID="{E728BEE8-7730-4189-BFF7-72F8EF1208A4}" presName="textRect" presStyleLbl="revTx" presStyleIdx="0" presStyleCnt="2">
        <dgm:presLayoutVars>
          <dgm:chMax val="1"/>
          <dgm:chPref val="1"/>
        </dgm:presLayoutVars>
      </dgm:prSet>
      <dgm:spPr/>
    </dgm:pt>
    <dgm:pt modelId="{CF663EF1-DE87-476D-AFCD-48650BC5680E}" type="pres">
      <dgm:prSet presAssocID="{19187CF3-4473-4E1D-9A14-83E2FF4DE509}" presName="sibTrans" presStyleCnt="0"/>
      <dgm:spPr/>
    </dgm:pt>
    <dgm:pt modelId="{1B5C7A3A-F6A1-4918-A842-F52DA871D49C}" type="pres">
      <dgm:prSet presAssocID="{2297112A-8DC7-46CC-BCFC-CA18CF320128}" presName="compNode" presStyleCnt="0"/>
      <dgm:spPr/>
    </dgm:pt>
    <dgm:pt modelId="{32E5661D-804E-44C8-8D58-CA2A420F1DB0}" type="pres">
      <dgm:prSet presAssocID="{2297112A-8DC7-46CC-BCFC-CA18CF32012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C093B430-B7C1-47F0-AF29-140D0D8B7071}" type="pres">
      <dgm:prSet presAssocID="{2297112A-8DC7-46CC-BCFC-CA18CF320128}" presName="spaceRect" presStyleCnt="0"/>
      <dgm:spPr/>
    </dgm:pt>
    <dgm:pt modelId="{87BF10D7-F6CA-43CF-BF86-8C66BAED6511}" type="pres">
      <dgm:prSet presAssocID="{2297112A-8DC7-46CC-BCFC-CA18CF320128}" presName="textRect" presStyleLbl="revTx" presStyleIdx="1" presStyleCnt="2">
        <dgm:presLayoutVars>
          <dgm:chMax val="1"/>
          <dgm:chPref val="1"/>
        </dgm:presLayoutVars>
      </dgm:prSet>
      <dgm:spPr/>
    </dgm:pt>
  </dgm:ptLst>
  <dgm:cxnLst>
    <dgm:cxn modelId="{34807B1E-61BF-4963-BE43-F7AB2ED731AF}" type="presOf" srcId="{E9182AB0-2CF8-4E4B-9A7E-105E0E37B688}" destId="{598499E0-1DEC-4565-9784-17987C1E5AA1}" srcOrd="0" destOrd="0" presId="urn:microsoft.com/office/officeart/2018/2/layout/IconLabelList"/>
    <dgm:cxn modelId="{8A5BAD5F-2D94-4555-BC82-DE067DC88BCB}" srcId="{E9182AB0-2CF8-4E4B-9A7E-105E0E37B688}" destId="{E728BEE8-7730-4189-BFF7-72F8EF1208A4}" srcOrd="0" destOrd="0" parTransId="{3B3D8810-417A-432C-BD5A-45D7C91BEB62}" sibTransId="{19187CF3-4473-4E1D-9A14-83E2FF4DE509}"/>
    <dgm:cxn modelId="{9E3B4D7D-F47B-4BD2-ADA7-B2934E343BFE}" srcId="{E9182AB0-2CF8-4E4B-9A7E-105E0E37B688}" destId="{2297112A-8DC7-46CC-BCFC-CA18CF320128}" srcOrd="1" destOrd="0" parTransId="{C17CC640-2EE8-4721-B87A-157BF77E5F0A}" sibTransId="{CE8D3411-0006-48C1-AD96-0BE6B8ED0638}"/>
    <dgm:cxn modelId="{09411A96-6308-4B93-80BE-1FEA152229B7}" type="presOf" srcId="{E728BEE8-7730-4189-BFF7-72F8EF1208A4}" destId="{4E555AC7-72BD-43C8-8559-0EC1E5BC9758}" srcOrd="0" destOrd="0" presId="urn:microsoft.com/office/officeart/2018/2/layout/IconLabelList"/>
    <dgm:cxn modelId="{47EED3BF-CE5C-405E-862E-A3E1A5423B77}" type="presOf" srcId="{2297112A-8DC7-46CC-BCFC-CA18CF320128}" destId="{87BF10D7-F6CA-43CF-BF86-8C66BAED6511}" srcOrd="0" destOrd="0" presId="urn:microsoft.com/office/officeart/2018/2/layout/IconLabelList"/>
    <dgm:cxn modelId="{33AF0F21-C2F0-4979-9D6D-E7586BB52171}" type="presParOf" srcId="{598499E0-1DEC-4565-9784-17987C1E5AA1}" destId="{47AF38D8-2918-4C05-A153-BB1426679308}" srcOrd="0" destOrd="0" presId="urn:microsoft.com/office/officeart/2018/2/layout/IconLabelList"/>
    <dgm:cxn modelId="{A0172B68-CB6F-44D2-B66C-08CEB388A274}" type="presParOf" srcId="{47AF38D8-2918-4C05-A153-BB1426679308}" destId="{D1D7D846-5C10-46D3-AD20-0B173D82BD1C}" srcOrd="0" destOrd="0" presId="urn:microsoft.com/office/officeart/2018/2/layout/IconLabelList"/>
    <dgm:cxn modelId="{88EC95D8-92D0-444A-9856-457BE044B7C7}" type="presParOf" srcId="{47AF38D8-2918-4C05-A153-BB1426679308}" destId="{E95C8594-BE49-4019-AA5C-CE2ED06626C6}" srcOrd="1" destOrd="0" presId="urn:microsoft.com/office/officeart/2018/2/layout/IconLabelList"/>
    <dgm:cxn modelId="{F9DC61F2-E5B4-4337-8D73-5DE52E05DB10}" type="presParOf" srcId="{47AF38D8-2918-4C05-A153-BB1426679308}" destId="{4E555AC7-72BD-43C8-8559-0EC1E5BC9758}" srcOrd="2" destOrd="0" presId="urn:microsoft.com/office/officeart/2018/2/layout/IconLabelList"/>
    <dgm:cxn modelId="{77FC01EC-3989-443F-9188-7D092B5101A9}" type="presParOf" srcId="{598499E0-1DEC-4565-9784-17987C1E5AA1}" destId="{CF663EF1-DE87-476D-AFCD-48650BC5680E}" srcOrd="1" destOrd="0" presId="urn:microsoft.com/office/officeart/2018/2/layout/IconLabelList"/>
    <dgm:cxn modelId="{C7D7FD2C-DA38-4F83-9B4A-15C231C67436}" type="presParOf" srcId="{598499E0-1DEC-4565-9784-17987C1E5AA1}" destId="{1B5C7A3A-F6A1-4918-A842-F52DA871D49C}" srcOrd="2" destOrd="0" presId="urn:microsoft.com/office/officeart/2018/2/layout/IconLabelList"/>
    <dgm:cxn modelId="{90488BA7-141B-40FF-8F89-3D88BB608EA6}" type="presParOf" srcId="{1B5C7A3A-F6A1-4918-A842-F52DA871D49C}" destId="{32E5661D-804E-44C8-8D58-CA2A420F1DB0}" srcOrd="0" destOrd="0" presId="urn:microsoft.com/office/officeart/2018/2/layout/IconLabelList"/>
    <dgm:cxn modelId="{BF9294BE-728A-47A2-808C-C1F6C82986C4}" type="presParOf" srcId="{1B5C7A3A-F6A1-4918-A842-F52DA871D49C}" destId="{C093B430-B7C1-47F0-AF29-140D0D8B7071}" srcOrd="1" destOrd="0" presId="urn:microsoft.com/office/officeart/2018/2/layout/IconLabelList"/>
    <dgm:cxn modelId="{F5ED44DC-9167-4556-9AEB-31C871B9DD15}" type="presParOf" srcId="{1B5C7A3A-F6A1-4918-A842-F52DA871D49C}" destId="{87BF10D7-F6CA-43CF-BF86-8C66BAED651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1E0915-3371-48C4-8BBD-A323048DDA1A}"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B3CCB380-FED4-4DF4-A869-D0C07B9E4680}">
      <dgm:prSet/>
      <dgm:spPr/>
      <dgm:t>
        <a:bodyPr/>
        <a:lstStyle/>
        <a:p>
          <a:r>
            <a:rPr lang="en-US"/>
            <a:t>Non‐selective NSAIDs versus COX‐2‐specific selectors</a:t>
          </a:r>
        </a:p>
      </dgm:t>
    </dgm:pt>
    <dgm:pt modelId="{B090FCA4-E49B-4211-9E42-698DBAD9D578}" type="parTrans" cxnId="{F17B02A0-D558-416E-AF28-A2FE07945A00}">
      <dgm:prSet/>
      <dgm:spPr/>
      <dgm:t>
        <a:bodyPr/>
        <a:lstStyle/>
        <a:p>
          <a:endParaRPr lang="en-US"/>
        </a:p>
      </dgm:t>
    </dgm:pt>
    <dgm:pt modelId="{AFB08547-662B-4FD3-9AE6-E6C760B7FF57}" type="sibTrans" cxnId="{F17B02A0-D558-416E-AF28-A2FE07945A00}">
      <dgm:prSet/>
      <dgm:spPr/>
      <dgm:t>
        <a:bodyPr/>
        <a:lstStyle/>
        <a:p>
          <a:endParaRPr lang="en-US"/>
        </a:p>
      </dgm:t>
    </dgm:pt>
    <dgm:pt modelId="{0AB474A7-9B1C-45B0-B1C5-6656818872D5}">
      <dgm:prSet/>
      <dgm:spPr/>
      <dgm:t>
        <a:bodyPr/>
        <a:lstStyle/>
        <a:p>
          <a:r>
            <a:rPr lang="en-US"/>
            <a:t>Only two of the included studies utilised COX‐2‐specific inhibitors (etoricoxib and celecoxib). There was no evidence that COX‐2‐specific inhibitors were more effective or tolerable for the treatment of dysmenorrhea than traditional NSAIDs; however data were very scanty.</a:t>
          </a:r>
        </a:p>
      </dgm:t>
    </dgm:pt>
    <dgm:pt modelId="{A1B316DB-2815-4741-8EB3-7B572C5BD3A1}" type="parTrans" cxnId="{0A3F8E82-6977-4792-B500-7EAAF94DA048}">
      <dgm:prSet/>
      <dgm:spPr/>
      <dgm:t>
        <a:bodyPr/>
        <a:lstStyle/>
        <a:p>
          <a:endParaRPr lang="en-US"/>
        </a:p>
      </dgm:t>
    </dgm:pt>
    <dgm:pt modelId="{F57421BC-E6CA-4BE6-BF69-DB7692FA2609}" type="sibTrans" cxnId="{0A3F8E82-6977-4792-B500-7EAAF94DA048}">
      <dgm:prSet/>
      <dgm:spPr/>
      <dgm:t>
        <a:bodyPr/>
        <a:lstStyle/>
        <a:p>
          <a:endParaRPr lang="en-US"/>
        </a:p>
      </dgm:t>
    </dgm:pt>
    <dgm:pt modelId="{CEF21F2C-33A6-4F28-9EF2-7F7400B3A973}">
      <dgm:prSet/>
      <dgm:spPr/>
      <dgm:t>
        <a:bodyPr/>
        <a:lstStyle/>
        <a:p>
          <a:r>
            <a:rPr lang="en-US"/>
            <a:t>NSAIDs versus paracetamol</a:t>
          </a:r>
        </a:p>
      </dgm:t>
    </dgm:pt>
    <dgm:pt modelId="{0D5D73C7-EC95-4674-993C-E6FA31FB1368}" type="parTrans" cxnId="{7A677E7D-658F-442B-9E21-2376D16F905B}">
      <dgm:prSet/>
      <dgm:spPr/>
      <dgm:t>
        <a:bodyPr/>
        <a:lstStyle/>
        <a:p>
          <a:endParaRPr lang="en-US"/>
        </a:p>
      </dgm:t>
    </dgm:pt>
    <dgm:pt modelId="{2D6F20A1-B736-4293-A7DE-AB3A470005DC}" type="sibTrans" cxnId="{7A677E7D-658F-442B-9E21-2376D16F905B}">
      <dgm:prSet/>
      <dgm:spPr/>
      <dgm:t>
        <a:bodyPr/>
        <a:lstStyle/>
        <a:p>
          <a:endParaRPr lang="en-US"/>
        </a:p>
      </dgm:t>
    </dgm:pt>
    <dgm:pt modelId="{97BE4B81-3C7B-42CA-ACF0-751CC777E211}">
      <dgm:prSet/>
      <dgm:spPr/>
      <dgm:t>
        <a:bodyPr/>
        <a:lstStyle/>
        <a:p>
          <a:r>
            <a:rPr lang="en-US"/>
            <a:t>NSAIDs appeared to be more effective for pain relief than paracetamol (OR 1.89, 95% CI 1.05 to 3.43, three RCTs, I2 = 0%, low quality evidence). There was no evidence of a difference with regard to adverse effects, though data were very scanty.</a:t>
          </a:r>
        </a:p>
      </dgm:t>
    </dgm:pt>
    <dgm:pt modelId="{99ADA5C2-68C5-4504-BA0B-7EB1068D80F2}" type="parTrans" cxnId="{7B6442DE-E61A-43A0-8440-B4D7480D766B}">
      <dgm:prSet/>
      <dgm:spPr/>
      <dgm:t>
        <a:bodyPr/>
        <a:lstStyle/>
        <a:p>
          <a:endParaRPr lang="en-US"/>
        </a:p>
      </dgm:t>
    </dgm:pt>
    <dgm:pt modelId="{CA1C8E72-DD38-4E85-9EA9-48B2E4B17C5A}" type="sibTrans" cxnId="{7B6442DE-E61A-43A0-8440-B4D7480D766B}">
      <dgm:prSet/>
      <dgm:spPr/>
      <dgm:t>
        <a:bodyPr/>
        <a:lstStyle/>
        <a:p>
          <a:endParaRPr lang="en-US"/>
        </a:p>
      </dgm:t>
    </dgm:pt>
    <dgm:pt modelId="{BB7A07AD-3542-4405-9FC8-AACE1CD0D5C9}">
      <dgm:prSet/>
      <dgm:spPr/>
      <dgm:t>
        <a:bodyPr/>
        <a:lstStyle/>
        <a:p>
          <a:r>
            <a:rPr lang="en-US"/>
            <a:t>Most of the studies were commercially funded (59%); a further 31% failed to state their source of funding.</a:t>
          </a:r>
        </a:p>
      </dgm:t>
    </dgm:pt>
    <dgm:pt modelId="{512BF3EA-7398-4311-9312-1BF35450E96C}" type="parTrans" cxnId="{F6AA0CC0-6ACF-44E2-965D-5F4805B3CBDB}">
      <dgm:prSet/>
      <dgm:spPr/>
      <dgm:t>
        <a:bodyPr/>
        <a:lstStyle/>
        <a:p>
          <a:endParaRPr lang="en-US"/>
        </a:p>
      </dgm:t>
    </dgm:pt>
    <dgm:pt modelId="{FCD2E395-CEF8-429C-A356-690F3EB1B146}" type="sibTrans" cxnId="{F6AA0CC0-6ACF-44E2-965D-5F4805B3CBDB}">
      <dgm:prSet/>
      <dgm:spPr/>
      <dgm:t>
        <a:bodyPr/>
        <a:lstStyle/>
        <a:p>
          <a:endParaRPr lang="en-US"/>
        </a:p>
      </dgm:t>
    </dgm:pt>
    <dgm:pt modelId="{5A12B57A-65A1-47D4-9B82-2C803AF3AB96}" type="pres">
      <dgm:prSet presAssocID="{BD1E0915-3371-48C4-8BBD-A323048DDA1A}" presName="Name0" presStyleCnt="0">
        <dgm:presLayoutVars>
          <dgm:dir/>
          <dgm:animLvl val="lvl"/>
          <dgm:resizeHandles val="exact"/>
        </dgm:presLayoutVars>
      </dgm:prSet>
      <dgm:spPr/>
    </dgm:pt>
    <dgm:pt modelId="{E1EA597A-5E87-432D-A140-54701053A11B}" type="pres">
      <dgm:prSet presAssocID="{B3CCB380-FED4-4DF4-A869-D0C07B9E4680}" presName="linNode" presStyleCnt="0"/>
      <dgm:spPr/>
    </dgm:pt>
    <dgm:pt modelId="{EFBC21D0-99CD-4E2E-890C-A0E54EE3655E}" type="pres">
      <dgm:prSet presAssocID="{B3CCB380-FED4-4DF4-A869-D0C07B9E4680}" presName="parentText" presStyleLbl="node1" presStyleIdx="0" presStyleCnt="3">
        <dgm:presLayoutVars>
          <dgm:chMax val="1"/>
          <dgm:bulletEnabled val="1"/>
        </dgm:presLayoutVars>
      </dgm:prSet>
      <dgm:spPr/>
    </dgm:pt>
    <dgm:pt modelId="{36AF29A2-6C28-4424-B069-6B2660C52E1A}" type="pres">
      <dgm:prSet presAssocID="{B3CCB380-FED4-4DF4-A869-D0C07B9E4680}" presName="descendantText" presStyleLbl="alignAccFollowNode1" presStyleIdx="0" presStyleCnt="2">
        <dgm:presLayoutVars>
          <dgm:bulletEnabled val="1"/>
        </dgm:presLayoutVars>
      </dgm:prSet>
      <dgm:spPr/>
    </dgm:pt>
    <dgm:pt modelId="{A9AA3DDB-F98A-4BCB-9C15-884CCB04E89E}" type="pres">
      <dgm:prSet presAssocID="{AFB08547-662B-4FD3-9AE6-E6C760B7FF57}" presName="sp" presStyleCnt="0"/>
      <dgm:spPr/>
    </dgm:pt>
    <dgm:pt modelId="{252DAF48-A176-4C78-B097-BCE255C97917}" type="pres">
      <dgm:prSet presAssocID="{CEF21F2C-33A6-4F28-9EF2-7F7400B3A973}" presName="linNode" presStyleCnt="0"/>
      <dgm:spPr/>
    </dgm:pt>
    <dgm:pt modelId="{2BA67834-325C-46C6-BD49-58556F36EF31}" type="pres">
      <dgm:prSet presAssocID="{CEF21F2C-33A6-4F28-9EF2-7F7400B3A973}" presName="parentText" presStyleLbl="node1" presStyleIdx="1" presStyleCnt="3">
        <dgm:presLayoutVars>
          <dgm:chMax val="1"/>
          <dgm:bulletEnabled val="1"/>
        </dgm:presLayoutVars>
      </dgm:prSet>
      <dgm:spPr/>
    </dgm:pt>
    <dgm:pt modelId="{605C0DEA-199F-496B-BEF5-2970AD30B8C5}" type="pres">
      <dgm:prSet presAssocID="{CEF21F2C-33A6-4F28-9EF2-7F7400B3A973}" presName="descendantText" presStyleLbl="alignAccFollowNode1" presStyleIdx="1" presStyleCnt="2">
        <dgm:presLayoutVars>
          <dgm:bulletEnabled val="1"/>
        </dgm:presLayoutVars>
      </dgm:prSet>
      <dgm:spPr/>
    </dgm:pt>
    <dgm:pt modelId="{3DA1DC52-546F-402A-A730-2F6FD4C07368}" type="pres">
      <dgm:prSet presAssocID="{2D6F20A1-B736-4293-A7DE-AB3A470005DC}" presName="sp" presStyleCnt="0"/>
      <dgm:spPr/>
    </dgm:pt>
    <dgm:pt modelId="{C4E519FE-0292-4FA1-B0E9-6D495E540D2F}" type="pres">
      <dgm:prSet presAssocID="{BB7A07AD-3542-4405-9FC8-AACE1CD0D5C9}" presName="linNode" presStyleCnt="0"/>
      <dgm:spPr/>
    </dgm:pt>
    <dgm:pt modelId="{7CD104B0-8F9A-48F0-B417-47071574C2BC}" type="pres">
      <dgm:prSet presAssocID="{BB7A07AD-3542-4405-9FC8-AACE1CD0D5C9}" presName="parentText" presStyleLbl="node1" presStyleIdx="2" presStyleCnt="3">
        <dgm:presLayoutVars>
          <dgm:chMax val="1"/>
          <dgm:bulletEnabled val="1"/>
        </dgm:presLayoutVars>
      </dgm:prSet>
      <dgm:spPr/>
    </dgm:pt>
  </dgm:ptLst>
  <dgm:cxnLst>
    <dgm:cxn modelId="{1C44F443-5FAA-4EDB-9BE9-2772BE59B4F5}" type="presOf" srcId="{97BE4B81-3C7B-42CA-ACF0-751CC777E211}" destId="{605C0DEA-199F-496B-BEF5-2970AD30B8C5}" srcOrd="0" destOrd="0" presId="urn:microsoft.com/office/officeart/2005/8/layout/vList5"/>
    <dgm:cxn modelId="{7A677E7D-658F-442B-9E21-2376D16F905B}" srcId="{BD1E0915-3371-48C4-8BBD-A323048DDA1A}" destId="{CEF21F2C-33A6-4F28-9EF2-7F7400B3A973}" srcOrd="1" destOrd="0" parTransId="{0D5D73C7-EC95-4674-993C-E6FA31FB1368}" sibTransId="{2D6F20A1-B736-4293-A7DE-AB3A470005DC}"/>
    <dgm:cxn modelId="{0A3F8E82-6977-4792-B500-7EAAF94DA048}" srcId="{B3CCB380-FED4-4DF4-A869-D0C07B9E4680}" destId="{0AB474A7-9B1C-45B0-B1C5-6656818872D5}" srcOrd="0" destOrd="0" parTransId="{A1B316DB-2815-4741-8EB3-7B572C5BD3A1}" sibTransId="{F57421BC-E6CA-4BE6-BF69-DB7692FA2609}"/>
    <dgm:cxn modelId="{48BBCE92-CDB9-481E-A370-50E8FB436217}" type="presOf" srcId="{BB7A07AD-3542-4405-9FC8-AACE1CD0D5C9}" destId="{7CD104B0-8F9A-48F0-B417-47071574C2BC}" srcOrd="0" destOrd="0" presId="urn:microsoft.com/office/officeart/2005/8/layout/vList5"/>
    <dgm:cxn modelId="{F17B02A0-D558-416E-AF28-A2FE07945A00}" srcId="{BD1E0915-3371-48C4-8BBD-A323048DDA1A}" destId="{B3CCB380-FED4-4DF4-A869-D0C07B9E4680}" srcOrd="0" destOrd="0" parTransId="{B090FCA4-E49B-4211-9E42-698DBAD9D578}" sibTransId="{AFB08547-662B-4FD3-9AE6-E6C760B7FF57}"/>
    <dgm:cxn modelId="{42FC2FA1-C63A-44F4-A001-7FE9E6682F4C}" type="presOf" srcId="{CEF21F2C-33A6-4F28-9EF2-7F7400B3A973}" destId="{2BA67834-325C-46C6-BD49-58556F36EF31}" srcOrd="0" destOrd="0" presId="urn:microsoft.com/office/officeart/2005/8/layout/vList5"/>
    <dgm:cxn modelId="{53E9AFA8-EAC3-4F44-9317-9D76E083E163}" type="presOf" srcId="{B3CCB380-FED4-4DF4-A869-D0C07B9E4680}" destId="{EFBC21D0-99CD-4E2E-890C-A0E54EE3655E}" srcOrd="0" destOrd="0" presId="urn:microsoft.com/office/officeart/2005/8/layout/vList5"/>
    <dgm:cxn modelId="{C70683A9-0DC1-4DEB-BF00-93BCD698F4AF}" type="presOf" srcId="{BD1E0915-3371-48C4-8BBD-A323048DDA1A}" destId="{5A12B57A-65A1-47D4-9B82-2C803AF3AB96}" srcOrd="0" destOrd="0" presId="urn:microsoft.com/office/officeart/2005/8/layout/vList5"/>
    <dgm:cxn modelId="{F6AA0CC0-6ACF-44E2-965D-5F4805B3CBDB}" srcId="{BD1E0915-3371-48C4-8BBD-A323048DDA1A}" destId="{BB7A07AD-3542-4405-9FC8-AACE1CD0D5C9}" srcOrd="2" destOrd="0" parTransId="{512BF3EA-7398-4311-9312-1BF35450E96C}" sibTransId="{FCD2E395-CEF8-429C-A356-690F3EB1B146}"/>
    <dgm:cxn modelId="{7B6442DE-E61A-43A0-8440-B4D7480D766B}" srcId="{CEF21F2C-33A6-4F28-9EF2-7F7400B3A973}" destId="{97BE4B81-3C7B-42CA-ACF0-751CC777E211}" srcOrd="0" destOrd="0" parTransId="{99ADA5C2-68C5-4504-BA0B-7EB1068D80F2}" sibTransId="{CA1C8E72-DD38-4E85-9EA9-48B2E4B17C5A}"/>
    <dgm:cxn modelId="{CD9C45FE-901E-4758-BB55-3AA3315CE966}" type="presOf" srcId="{0AB474A7-9B1C-45B0-B1C5-6656818872D5}" destId="{36AF29A2-6C28-4424-B069-6B2660C52E1A}" srcOrd="0" destOrd="0" presId="urn:microsoft.com/office/officeart/2005/8/layout/vList5"/>
    <dgm:cxn modelId="{E6634C4B-BE98-4811-BA32-ABB80B431E97}" type="presParOf" srcId="{5A12B57A-65A1-47D4-9B82-2C803AF3AB96}" destId="{E1EA597A-5E87-432D-A140-54701053A11B}" srcOrd="0" destOrd="0" presId="urn:microsoft.com/office/officeart/2005/8/layout/vList5"/>
    <dgm:cxn modelId="{D0DA92F5-FB57-46AA-AA38-A8762D550D0C}" type="presParOf" srcId="{E1EA597A-5E87-432D-A140-54701053A11B}" destId="{EFBC21D0-99CD-4E2E-890C-A0E54EE3655E}" srcOrd="0" destOrd="0" presId="urn:microsoft.com/office/officeart/2005/8/layout/vList5"/>
    <dgm:cxn modelId="{7FAD40BE-ACD2-4B9C-87A3-08D16D68E3C4}" type="presParOf" srcId="{E1EA597A-5E87-432D-A140-54701053A11B}" destId="{36AF29A2-6C28-4424-B069-6B2660C52E1A}" srcOrd="1" destOrd="0" presId="urn:microsoft.com/office/officeart/2005/8/layout/vList5"/>
    <dgm:cxn modelId="{D712902B-BB46-4A43-B49F-B15A83CD1192}" type="presParOf" srcId="{5A12B57A-65A1-47D4-9B82-2C803AF3AB96}" destId="{A9AA3DDB-F98A-4BCB-9C15-884CCB04E89E}" srcOrd="1" destOrd="0" presId="urn:microsoft.com/office/officeart/2005/8/layout/vList5"/>
    <dgm:cxn modelId="{206A7EBE-E94E-4DAC-9EA6-58B08E8FF6CF}" type="presParOf" srcId="{5A12B57A-65A1-47D4-9B82-2C803AF3AB96}" destId="{252DAF48-A176-4C78-B097-BCE255C97917}" srcOrd="2" destOrd="0" presId="urn:microsoft.com/office/officeart/2005/8/layout/vList5"/>
    <dgm:cxn modelId="{8727C3E2-89A5-40C1-B6C9-AF129E7BDC81}" type="presParOf" srcId="{252DAF48-A176-4C78-B097-BCE255C97917}" destId="{2BA67834-325C-46C6-BD49-58556F36EF31}" srcOrd="0" destOrd="0" presId="urn:microsoft.com/office/officeart/2005/8/layout/vList5"/>
    <dgm:cxn modelId="{A4B662AD-7F97-4537-BD37-AB3AB2E7710C}" type="presParOf" srcId="{252DAF48-A176-4C78-B097-BCE255C97917}" destId="{605C0DEA-199F-496B-BEF5-2970AD30B8C5}" srcOrd="1" destOrd="0" presId="urn:microsoft.com/office/officeart/2005/8/layout/vList5"/>
    <dgm:cxn modelId="{EC9FC1F1-004B-4911-A237-CF6160663312}" type="presParOf" srcId="{5A12B57A-65A1-47D4-9B82-2C803AF3AB96}" destId="{3DA1DC52-546F-402A-A730-2F6FD4C07368}" srcOrd="3" destOrd="0" presId="urn:microsoft.com/office/officeart/2005/8/layout/vList5"/>
    <dgm:cxn modelId="{5B17A2FA-CA82-4FFE-8A64-8B66A2E0CDA5}" type="presParOf" srcId="{5A12B57A-65A1-47D4-9B82-2C803AF3AB96}" destId="{C4E519FE-0292-4FA1-B0E9-6D495E540D2F}" srcOrd="4" destOrd="0" presId="urn:microsoft.com/office/officeart/2005/8/layout/vList5"/>
    <dgm:cxn modelId="{A70F24B7-61D7-474C-A76C-31C27AAEFF22}" type="presParOf" srcId="{C4E519FE-0292-4FA1-B0E9-6D495E540D2F}" destId="{7CD104B0-8F9A-48F0-B417-47071574C2B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84798-8761-4A14-926F-536B094035E9}">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4985C-1BB8-4C41-9AB4-C2875C90C1B3}">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514314-E008-4A37-9FE5-0D6088AC312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US" sz="2300" kern="1200"/>
            <a:t>In 2010, Marjoribanks provided a review to the Cochrane Database of RCTs of NSAIDs in the treatment of dysmenorrhea. </a:t>
          </a:r>
        </a:p>
      </dsp:txBody>
      <dsp:txXfrm>
        <a:off x="1435590" y="531"/>
        <a:ext cx="9080009" cy="1242935"/>
      </dsp:txXfrm>
    </dsp:sp>
    <dsp:sp modelId="{E1D2F73A-798B-4ECF-A87F-19CC30667E9C}">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C297A-6978-4E0A-A6BB-442E2BCCAA1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78D43-A672-431D-ADE0-F7E628543C1B}">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US" sz="2300" kern="1200"/>
            <a:t>Seventy-three RCTs were included. </a:t>
          </a:r>
        </a:p>
      </dsp:txBody>
      <dsp:txXfrm>
        <a:off x="1435590" y="1554201"/>
        <a:ext cx="9080009" cy="1242935"/>
      </dsp:txXfrm>
    </dsp:sp>
    <dsp:sp modelId="{8759D82B-DB43-4663-A428-6DBD5994E127}">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EB8BF1-454F-4C0D-9D7B-23652DA3CE7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4F290-4FB7-45E0-B8D7-3F42371F9EF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US" sz="2300" kern="1200"/>
            <a:t>NSAIDs were substantially more effective than placebo in pain reduction (odds ratio [OR] 4.50, 95% confidence interval [CI]: 3.85-5.27).</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7D846-5C10-46D3-AD20-0B173D82BD1C}">
      <dsp:nvSpPr>
        <dsp:cNvPr id="0" name=""/>
        <dsp:cNvSpPr/>
      </dsp:nvSpPr>
      <dsp:spPr>
        <a:xfrm>
          <a:off x="1232037" y="650835"/>
          <a:ext cx="1908562" cy="190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555AC7-72BD-43C8-8559-0EC1E5BC9758}">
      <dsp:nvSpPr>
        <dsp:cNvPr id="0" name=""/>
        <dsp:cNvSpPr/>
      </dsp:nvSpPr>
      <dsp:spPr>
        <a:xfrm>
          <a:off x="65694" y="3023364"/>
          <a:ext cx="424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When NSAIDs were compared with each other there was little evidence of the superiority of any individual NSAID for either pain relief or safety. </a:t>
          </a:r>
        </a:p>
      </dsp:txBody>
      <dsp:txXfrm>
        <a:off x="65694" y="3023364"/>
        <a:ext cx="4241250" cy="720000"/>
      </dsp:txXfrm>
    </dsp:sp>
    <dsp:sp modelId="{32E5661D-804E-44C8-8D58-CA2A420F1DB0}">
      <dsp:nvSpPr>
        <dsp:cNvPr id="0" name=""/>
        <dsp:cNvSpPr/>
      </dsp:nvSpPr>
      <dsp:spPr>
        <a:xfrm>
          <a:off x="6215506" y="650835"/>
          <a:ext cx="1908562" cy="190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BF10D7-F6CA-43CF-BF86-8C66BAED6511}">
      <dsp:nvSpPr>
        <dsp:cNvPr id="0" name=""/>
        <dsp:cNvSpPr/>
      </dsp:nvSpPr>
      <dsp:spPr>
        <a:xfrm>
          <a:off x="5049162" y="3023364"/>
          <a:ext cx="424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However, the available evidence had little power to detect such differences, as most individual comparisons were based on very few small trials.</a:t>
          </a:r>
        </a:p>
      </dsp:txBody>
      <dsp:txXfrm>
        <a:off x="5049162" y="3023364"/>
        <a:ext cx="424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F29A2-6C28-4424-B069-6B2660C52E1A}">
      <dsp:nvSpPr>
        <dsp:cNvPr id="0" name=""/>
        <dsp:cNvSpPr/>
      </dsp:nvSpPr>
      <dsp:spPr>
        <a:xfrm rot="5400000">
          <a:off x="5795712" y="-2283758"/>
          <a:ext cx="1132879" cy="598790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Only two of the included studies utilised COX‐2‐specific inhibitors (etoricoxib and celecoxib). There was no evidence that COX‐2‐specific inhibitors were more effective or tolerable for the treatment of dysmenorrhea than traditional NSAIDs; however data were very scanty.</a:t>
          </a:r>
        </a:p>
      </dsp:txBody>
      <dsp:txXfrm rot="-5400000">
        <a:off x="3368198" y="199059"/>
        <a:ext cx="5932605" cy="1022273"/>
      </dsp:txXfrm>
    </dsp:sp>
    <dsp:sp modelId="{EFBC21D0-99CD-4E2E-890C-A0E54EE3655E}">
      <dsp:nvSpPr>
        <dsp:cNvPr id="0" name=""/>
        <dsp:cNvSpPr/>
      </dsp:nvSpPr>
      <dsp:spPr>
        <a:xfrm>
          <a:off x="0" y="2145"/>
          <a:ext cx="3368198" cy="14160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Non‐selective NSAIDs versus COX‐2‐specific selectors</a:t>
          </a:r>
        </a:p>
      </dsp:txBody>
      <dsp:txXfrm>
        <a:off x="69128" y="71273"/>
        <a:ext cx="3229942" cy="1277843"/>
      </dsp:txXfrm>
    </dsp:sp>
    <dsp:sp modelId="{605C0DEA-199F-496B-BEF5-2970AD30B8C5}">
      <dsp:nvSpPr>
        <dsp:cNvPr id="0" name=""/>
        <dsp:cNvSpPr/>
      </dsp:nvSpPr>
      <dsp:spPr>
        <a:xfrm rot="5400000">
          <a:off x="5795712" y="-796854"/>
          <a:ext cx="1132879" cy="5987908"/>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NSAIDs appeared to be more effective for pain relief than paracetamol (OR 1.89, 95% CI 1.05 to 3.43, three RCTs, I2 = 0%, low quality evidence). There was no evidence of a difference with regard to adverse effects, though data were very scanty.</a:t>
          </a:r>
        </a:p>
      </dsp:txBody>
      <dsp:txXfrm rot="-5400000">
        <a:off x="3368198" y="1685963"/>
        <a:ext cx="5932605" cy="1022273"/>
      </dsp:txXfrm>
    </dsp:sp>
    <dsp:sp modelId="{2BA67834-325C-46C6-BD49-58556F36EF31}">
      <dsp:nvSpPr>
        <dsp:cNvPr id="0" name=""/>
        <dsp:cNvSpPr/>
      </dsp:nvSpPr>
      <dsp:spPr>
        <a:xfrm>
          <a:off x="0" y="1489050"/>
          <a:ext cx="3368198" cy="141609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NSAIDs versus paracetamol</a:t>
          </a:r>
        </a:p>
      </dsp:txBody>
      <dsp:txXfrm>
        <a:off x="69128" y="1558178"/>
        <a:ext cx="3229942" cy="1277843"/>
      </dsp:txXfrm>
    </dsp:sp>
    <dsp:sp modelId="{7CD104B0-8F9A-48F0-B417-47071574C2BC}">
      <dsp:nvSpPr>
        <dsp:cNvPr id="0" name=""/>
        <dsp:cNvSpPr/>
      </dsp:nvSpPr>
      <dsp:spPr>
        <a:xfrm>
          <a:off x="0" y="2975954"/>
          <a:ext cx="3368198" cy="141609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Most of the studies were commercially funded (59%); a further 31% failed to state their source of funding.</a:t>
          </a:r>
        </a:p>
      </dsp:txBody>
      <dsp:txXfrm>
        <a:off x="69128" y="3045082"/>
        <a:ext cx="3229942" cy="12778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760BE-014B-4A7F-B484-C5B30FC572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9641E1-45FE-49A3-919B-AF280D7E6B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7CF2D0-95D7-4F08-B534-DDA72B064054}"/>
              </a:ext>
            </a:extLst>
          </p:cNvPr>
          <p:cNvSpPr>
            <a:spLocks noGrp="1"/>
          </p:cNvSpPr>
          <p:nvPr>
            <p:ph type="dt" sz="half" idx="10"/>
          </p:nvPr>
        </p:nvSpPr>
        <p:spPr/>
        <p:txBody>
          <a:bodyPr/>
          <a:lstStyle/>
          <a:p>
            <a:fld id="{C76EE160-9527-40FA-8084-E76BCCF96C6C}" type="datetimeFigureOut">
              <a:rPr lang="en-US" smtClean="0"/>
              <a:t>10/19/2022</a:t>
            </a:fld>
            <a:endParaRPr lang="en-US"/>
          </a:p>
        </p:txBody>
      </p:sp>
      <p:sp>
        <p:nvSpPr>
          <p:cNvPr id="5" name="Footer Placeholder 4">
            <a:extLst>
              <a:ext uri="{FF2B5EF4-FFF2-40B4-BE49-F238E27FC236}">
                <a16:creationId xmlns:a16="http://schemas.microsoft.com/office/drawing/2014/main" id="{4CFEB208-682C-4FCF-B015-914906EF4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907C4-7E94-4169-912C-14C23A36BB97}"/>
              </a:ext>
            </a:extLst>
          </p:cNvPr>
          <p:cNvSpPr>
            <a:spLocks noGrp="1"/>
          </p:cNvSpPr>
          <p:nvPr>
            <p:ph type="sldNum" sz="quarter" idx="12"/>
          </p:nvPr>
        </p:nvSpPr>
        <p:spPr/>
        <p:txBody>
          <a:bodyPr/>
          <a:lstStyle/>
          <a:p>
            <a:fld id="{3D6560F1-1A87-449A-952B-8D1AC7632C6D}" type="slidenum">
              <a:rPr lang="en-US" smtClean="0"/>
              <a:t>‹#›</a:t>
            </a:fld>
            <a:endParaRPr lang="en-US"/>
          </a:p>
        </p:txBody>
      </p:sp>
    </p:spTree>
    <p:extLst>
      <p:ext uri="{BB962C8B-B14F-4D97-AF65-F5344CB8AC3E}">
        <p14:creationId xmlns:p14="http://schemas.microsoft.com/office/powerpoint/2010/main" val="418963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63106-FD81-4D3C-8E8C-745727001F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178AF0-196B-4770-81E3-F22A0E4BB1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3A072-76DC-41BA-8A7F-A35752972CF3}"/>
              </a:ext>
            </a:extLst>
          </p:cNvPr>
          <p:cNvSpPr>
            <a:spLocks noGrp="1"/>
          </p:cNvSpPr>
          <p:nvPr>
            <p:ph type="dt" sz="half" idx="10"/>
          </p:nvPr>
        </p:nvSpPr>
        <p:spPr/>
        <p:txBody>
          <a:bodyPr/>
          <a:lstStyle/>
          <a:p>
            <a:fld id="{C76EE160-9527-40FA-8084-E76BCCF96C6C}" type="datetimeFigureOut">
              <a:rPr lang="en-US" smtClean="0"/>
              <a:t>10/19/2022</a:t>
            </a:fld>
            <a:endParaRPr lang="en-US"/>
          </a:p>
        </p:txBody>
      </p:sp>
      <p:sp>
        <p:nvSpPr>
          <p:cNvPr id="5" name="Footer Placeholder 4">
            <a:extLst>
              <a:ext uri="{FF2B5EF4-FFF2-40B4-BE49-F238E27FC236}">
                <a16:creationId xmlns:a16="http://schemas.microsoft.com/office/drawing/2014/main" id="{4917A9A0-F1A2-45F3-B7B5-DD300CF40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693E82-8FE9-4279-AE7B-6220FD81AAB6}"/>
              </a:ext>
            </a:extLst>
          </p:cNvPr>
          <p:cNvSpPr>
            <a:spLocks noGrp="1"/>
          </p:cNvSpPr>
          <p:nvPr>
            <p:ph type="sldNum" sz="quarter" idx="12"/>
          </p:nvPr>
        </p:nvSpPr>
        <p:spPr/>
        <p:txBody>
          <a:bodyPr/>
          <a:lstStyle/>
          <a:p>
            <a:fld id="{3D6560F1-1A87-449A-952B-8D1AC7632C6D}" type="slidenum">
              <a:rPr lang="en-US" smtClean="0"/>
              <a:t>‹#›</a:t>
            </a:fld>
            <a:endParaRPr lang="en-US"/>
          </a:p>
        </p:txBody>
      </p:sp>
    </p:spTree>
    <p:extLst>
      <p:ext uri="{BB962C8B-B14F-4D97-AF65-F5344CB8AC3E}">
        <p14:creationId xmlns:p14="http://schemas.microsoft.com/office/powerpoint/2010/main" val="2004285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16ABDB-F49D-4ED8-A70E-37420064F7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DE4117-89CC-4901-B1CF-6E4365026D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5D3F25-714F-4E76-B1FE-2D549BC37A3A}"/>
              </a:ext>
            </a:extLst>
          </p:cNvPr>
          <p:cNvSpPr>
            <a:spLocks noGrp="1"/>
          </p:cNvSpPr>
          <p:nvPr>
            <p:ph type="dt" sz="half" idx="10"/>
          </p:nvPr>
        </p:nvSpPr>
        <p:spPr/>
        <p:txBody>
          <a:bodyPr/>
          <a:lstStyle/>
          <a:p>
            <a:fld id="{C76EE160-9527-40FA-8084-E76BCCF96C6C}" type="datetimeFigureOut">
              <a:rPr lang="en-US" smtClean="0"/>
              <a:t>10/19/2022</a:t>
            </a:fld>
            <a:endParaRPr lang="en-US"/>
          </a:p>
        </p:txBody>
      </p:sp>
      <p:sp>
        <p:nvSpPr>
          <p:cNvPr id="5" name="Footer Placeholder 4">
            <a:extLst>
              <a:ext uri="{FF2B5EF4-FFF2-40B4-BE49-F238E27FC236}">
                <a16:creationId xmlns:a16="http://schemas.microsoft.com/office/drawing/2014/main" id="{7FD5365D-7170-4D90-90BA-3C50BFFEE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B8631-3E20-480B-937C-690CD6A63296}"/>
              </a:ext>
            </a:extLst>
          </p:cNvPr>
          <p:cNvSpPr>
            <a:spLocks noGrp="1"/>
          </p:cNvSpPr>
          <p:nvPr>
            <p:ph type="sldNum" sz="quarter" idx="12"/>
          </p:nvPr>
        </p:nvSpPr>
        <p:spPr/>
        <p:txBody>
          <a:bodyPr/>
          <a:lstStyle/>
          <a:p>
            <a:fld id="{3D6560F1-1A87-449A-952B-8D1AC7632C6D}" type="slidenum">
              <a:rPr lang="en-US" smtClean="0"/>
              <a:t>‹#›</a:t>
            </a:fld>
            <a:endParaRPr lang="en-US"/>
          </a:p>
        </p:txBody>
      </p:sp>
    </p:spTree>
    <p:extLst>
      <p:ext uri="{BB962C8B-B14F-4D97-AF65-F5344CB8AC3E}">
        <p14:creationId xmlns:p14="http://schemas.microsoft.com/office/powerpoint/2010/main" val="402441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E8F003-FAB3-40B6-8CCF-6B8B9F7F5613}" type="datetimeFigureOut">
              <a:rPr lang="en-US">
                <a:solidFill>
                  <a:prstClr val="black">
                    <a:tint val="75000"/>
                  </a:prstClr>
                </a:solidFill>
              </a:rPr>
              <a:pPr/>
              <a:t>10/19/2022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946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8F003-FAB3-40B6-8CCF-6B8B9F7F5613}" type="datetimeFigureOut">
              <a:rPr lang="en-US">
                <a:solidFill>
                  <a:prstClr val="black">
                    <a:tint val="75000"/>
                  </a:prstClr>
                </a:solidFill>
              </a:rPr>
              <a:pPr/>
              <a:t>10/19/2022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447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8F003-FAB3-40B6-8CCF-6B8B9F7F5613}" type="datetimeFigureOut">
              <a:rPr lang="en-US">
                <a:solidFill>
                  <a:prstClr val="black">
                    <a:tint val="75000"/>
                  </a:prstClr>
                </a:solidFill>
              </a:rPr>
              <a:pPr/>
              <a:t>10/19/2022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1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8F003-FAB3-40B6-8CCF-6B8B9F7F5613}" type="datetimeFigureOut">
              <a:rPr lang="en-US">
                <a:solidFill>
                  <a:prstClr val="black">
                    <a:tint val="75000"/>
                  </a:prstClr>
                </a:solidFill>
              </a:rPr>
              <a:pPr/>
              <a:t>10/19/2022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756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8F003-FAB3-40B6-8CCF-6B8B9F7F5613}" type="datetimeFigureOut">
              <a:rPr lang="en-US">
                <a:solidFill>
                  <a:prstClr val="black">
                    <a:tint val="75000"/>
                  </a:prstClr>
                </a:solidFill>
              </a:rPr>
              <a:pPr/>
              <a:t>10/19/2022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348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8F003-FAB3-40B6-8CCF-6B8B9F7F5613}" type="datetimeFigureOut">
              <a:rPr lang="en-US">
                <a:solidFill>
                  <a:prstClr val="black">
                    <a:tint val="75000"/>
                  </a:prstClr>
                </a:solidFill>
              </a:rPr>
              <a:pPr/>
              <a:t>10/19/2022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554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8F003-FAB3-40B6-8CCF-6B8B9F7F5613}" type="datetimeFigureOut">
              <a:rPr lang="en-US">
                <a:solidFill>
                  <a:prstClr val="black">
                    <a:tint val="75000"/>
                  </a:prstClr>
                </a:solidFill>
              </a:rPr>
              <a:pPr/>
              <a:t>10/19/2022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525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8F003-FAB3-40B6-8CCF-6B8B9F7F5613}" type="datetimeFigureOut">
              <a:rPr lang="en-US">
                <a:solidFill>
                  <a:prstClr val="black">
                    <a:tint val="75000"/>
                  </a:prstClr>
                </a:solidFill>
              </a:rPr>
              <a:pPr/>
              <a:t>10/19/2022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82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F1FD-858D-400E-ABAC-37590C9246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FAFD68-8B0E-4E87-A00D-AF3ADA17BE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8BD82-A258-4509-8CBE-DCC32E4C9180}"/>
              </a:ext>
            </a:extLst>
          </p:cNvPr>
          <p:cNvSpPr>
            <a:spLocks noGrp="1"/>
          </p:cNvSpPr>
          <p:nvPr>
            <p:ph type="dt" sz="half" idx="10"/>
          </p:nvPr>
        </p:nvSpPr>
        <p:spPr/>
        <p:txBody>
          <a:bodyPr/>
          <a:lstStyle/>
          <a:p>
            <a:fld id="{C76EE160-9527-40FA-8084-E76BCCF96C6C}" type="datetimeFigureOut">
              <a:rPr lang="en-US" smtClean="0"/>
              <a:t>10/19/2022</a:t>
            </a:fld>
            <a:endParaRPr lang="en-US"/>
          </a:p>
        </p:txBody>
      </p:sp>
      <p:sp>
        <p:nvSpPr>
          <p:cNvPr id="5" name="Footer Placeholder 4">
            <a:extLst>
              <a:ext uri="{FF2B5EF4-FFF2-40B4-BE49-F238E27FC236}">
                <a16:creationId xmlns:a16="http://schemas.microsoft.com/office/drawing/2014/main" id="{D66D1DE2-FDC8-47A7-B6E7-1841AED87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BEFFB-9BE0-433B-A6A3-B2B3981D7CAF}"/>
              </a:ext>
            </a:extLst>
          </p:cNvPr>
          <p:cNvSpPr>
            <a:spLocks noGrp="1"/>
          </p:cNvSpPr>
          <p:nvPr>
            <p:ph type="sldNum" sz="quarter" idx="12"/>
          </p:nvPr>
        </p:nvSpPr>
        <p:spPr/>
        <p:txBody>
          <a:bodyPr/>
          <a:lstStyle/>
          <a:p>
            <a:fld id="{3D6560F1-1A87-449A-952B-8D1AC7632C6D}" type="slidenum">
              <a:rPr lang="en-US" smtClean="0"/>
              <a:t>‹#›</a:t>
            </a:fld>
            <a:endParaRPr lang="en-US"/>
          </a:p>
        </p:txBody>
      </p:sp>
    </p:spTree>
    <p:extLst>
      <p:ext uri="{BB962C8B-B14F-4D97-AF65-F5344CB8AC3E}">
        <p14:creationId xmlns:p14="http://schemas.microsoft.com/office/powerpoint/2010/main" val="1297093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8F003-FAB3-40B6-8CCF-6B8B9F7F5613}" type="datetimeFigureOut">
              <a:rPr lang="en-US">
                <a:solidFill>
                  <a:prstClr val="black">
                    <a:tint val="75000"/>
                  </a:prstClr>
                </a:solidFill>
              </a:rPr>
              <a:pPr/>
              <a:t>10/19/2022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199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8F003-FAB3-40B6-8CCF-6B8B9F7F5613}" type="datetimeFigureOut">
              <a:rPr lang="en-US">
                <a:solidFill>
                  <a:prstClr val="black">
                    <a:tint val="75000"/>
                  </a:prstClr>
                </a:solidFill>
              </a:rPr>
              <a:pPr/>
              <a:t>10/19/2022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366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8F003-FAB3-40B6-8CCF-6B8B9F7F5613}" type="datetimeFigureOut">
              <a:rPr lang="en-US">
                <a:solidFill>
                  <a:prstClr val="black">
                    <a:tint val="75000"/>
                  </a:prstClr>
                </a:solidFill>
              </a:rPr>
              <a:pPr/>
              <a:t>10/19/2022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40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Buttons Grow and Turn on Path">
    <p:bg>
      <p:bgPr>
        <a:gradFill rotWithShape="1">
          <a:gsLst>
            <a:gs pos="0">
              <a:srgbClr val="FFFFFF"/>
            </a:gs>
            <a:gs pos="100000">
              <a:srgbClr val="D9D9D9"/>
            </a:gs>
          </a:gsLst>
          <a:lin ang="13500000" scaled="0"/>
        </a:gradFill>
        <a:effectLst/>
      </p:bgPr>
    </p:bg>
    <p:spTree>
      <p:nvGrpSpPr>
        <p:cNvPr id="1" name=""/>
        <p:cNvGrpSpPr/>
        <p:nvPr/>
      </p:nvGrpSpPr>
      <p:grpSpPr>
        <a:xfrm>
          <a:off x="0" y="0"/>
          <a:ext cx="0" cy="0"/>
          <a:chOff x="0" y="0"/>
          <a:chExt cx="0" cy="0"/>
        </a:xfrm>
      </p:grpSpPr>
      <p:sp>
        <p:nvSpPr>
          <p:cNvPr id="9" name="Freeform 8"/>
          <p:cNvSpPr/>
          <p:nvPr userDrawn="1"/>
        </p:nvSpPr>
        <p:spPr>
          <a:xfrm>
            <a:off x="0" y="2"/>
            <a:ext cx="5227675" cy="6857999"/>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rgbClr val="FFFFFF"/>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ACE966E8-DCA0-42DE-A10D-4868BED75878}" type="datetimeFigureOut">
              <a:rPr lang="en-US" smtClean="0">
                <a:solidFill>
                  <a:prstClr val="black">
                    <a:tint val="75000"/>
                  </a:prstClr>
                </a:solidFill>
              </a:rPr>
              <a:pPr/>
              <a:t>10/19/2022</a:t>
            </a:fld>
            <a:endParaRPr lang="en-US">
              <a:solidFill>
                <a:prstClr val="black">
                  <a:tint val="75000"/>
                </a:prstClr>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83CF7DFB-4023-4036-BB09-7E1973D8C318}" type="slidenum">
              <a:rPr lang="en-US" smtClean="0">
                <a:solidFill>
                  <a:prstClr val="black">
                    <a:tint val="75000"/>
                  </a:prstClr>
                </a:solidFill>
              </a:rPr>
              <a:pPr/>
              <a:t>‹#›</a:t>
            </a:fld>
            <a:endParaRPr lang="en-US">
              <a:solidFill>
                <a:prstClr val="black">
                  <a:tint val="75000"/>
                </a:prstClr>
              </a:solidFill>
            </a:endParaRPr>
          </a:p>
        </p:txBody>
      </p:sp>
      <p:sp>
        <p:nvSpPr>
          <p:cNvPr id="8" name="Text Placeholder 1"/>
          <p:cNvSpPr>
            <a:spLocks noGrp="1"/>
          </p:cNvSpPr>
          <p:nvPr>
            <p:ph type="body" sz="quarter" idx="14"/>
          </p:nvPr>
        </p:nvSpPr>
        <p:spPr>
          <a:xfrm>
            <a:off x="2961952" y="838202"/>
            <a:ext cx="6017525"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Click to edit Master text styles</a:t>
            </a:r>
          </a:p>
        </p:txBody>
      </p:sp>
      <p:sp>
        <p:nvSpPr>
          <p:cNvPr id="7" name="Picture Placeholder 6"/>
          <p:cNvSpPr>
            <a:spLocks noGrp="1" noChangeAspect="1"/>
          </p:cNvSpPr>
          <p:nvPr>
            <p:ph type="pic" sz="quarter" idx="13" hasCustomPrompt="1"/>
          </p:nvPr>
        </p:nvSpPr>
        <p:spPr>
          <a:xfrm>
            <a:off x="1494607" y="609600"/>
            <a:ext cx="109728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0" name="Text Placeholder 1"/>
          <p:cNvSpPr>
            <a:spLocks noGrp="1"/>
          </p:cNvSpPr>
          <p:nvPr>
            <p:ph type="body" sz="quarter" idx="15"/>
          </p:nvPr>
        </p:nvSpPr>
        <p:spPr>
          <a:xfrm>
            <a:off x="4215384" y="2057402"/>
            <a:ext cx="6016752"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Click to edit Master text styles</a:t>
            </a:r>
          </a:p>
        </p:txBody>
      </p:sp>
      <p:sp>
        <p:nvSpPr>
          <p:cNvPr id="11" name="Picture Placeholder 6"/>
          <p:cNvSpPr>
            <a:spLocks noGrp="1" noChangeAspect="1"/>
          </p:cNvSpPr>
          <p:nvPr>
            <p:ph type="pic" sz="quarter" idx="16" hasCustomPrompt="1"/>
          </p:nvPr>
        </p:nvSpPr>
        <p:spPr>
          <a:xfrm>
            <a:off x="2756261" y="1828800"/>
            <a:ext cx="109728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2" name="Text Placeholder 1"/>
          <p:cNvSpPr>
            <a:spLocks noGrp="1"/>
          </p:cNvSpPr>
          <p:nvPr>
            <p:ph type="body" sz="quarter" idx="17"/>
          </p:nvPr>
        </p:nvSpPr>
        <p:spPr>
          <a:xfrm>
            <a:off x="5047488" y="3352802"/>
            <a:ext cx="6016752"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Click to edit Master text styles</a:t>
            </a:r>
          </a:p>
        </p:txBody>
      </p:sp>
      <p:sp>
        <p:nvSpPr>
          <p:cNvPr id="13" name="Picture Placeholder 6"/>
          <p:cNvSpPr>
            <a:spLocks noGrp="1" noChangeAspect="1"/>
          </p:cNvSpPr>
          <p:nvPr>
            <p:ph type="pic" sz="quarter" idx="18" hasCustomPrompt="1"/>
          </p:nvPr>
        </p:nvSpPr>
        <p:spPr>
          <a:xfrm>
            <a:off x="3581400" y="3200400"/>
            <a:ext cx="109728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4" name="Text Placeholder 1"/>
          <p:cNvSpPr>
            <a:spLocks noGrp="1"/>
          </p:cNvSpPr>
          <p:nvPr>
            <p:ph type="body" sz="quarter" idx="19"/>
          </p:nvPr>
        </p:nvSpPr>
        <p:spPr>
          <a:xfrm>
            <a:off x="5806440" y="4846322"/>
            <a:ext cx="6016752"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Click to edit Master text styles</a:t>
            </a:r>
          </a:p>
        </p:txBody>
      </p:sp>
      <p:sp>
        <p:nvSpPr>
          <p:cNvPr id="15" name="Picture Placeholder 6"/>
          <p:cNvSpPr>
            <a:spLocks noGrp="1" noChangeAspect="1"/>
          </p:cNvSpPr>
          <p:nvPr>
            <p:ph type="pic" sz="quarter" idx="20" hasCustomPrompt="1"/>
          </p:nvPr>
        </p:nvSpPr>
        <p:spPr>
          <a:xfrm>
            <a:off x="4341220" y="4690872"/>
            <a:ext cx="109728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6" name="Instructions"/>
          <p:cNvSpPr/>
          <p:nvPr userDrawn="1"/>
        </p:nvSpPr>
        <p:spPr>
          <a:xfrm>
            <a:off x="12401959"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500" dirty="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600"/>
              </a:spcBef>
            </a:pPr>
            <a:r>
              <a:rPr lang="en-US" sz="1500" dirty="0">
                <a:solidFill>
                  <a:prstClr val="white">
                    <a:lumMod val="50000"/>
                  </a:prstClr>
                </a:solidFill>
                <a:latin typeface="Calibri Light" panose="020F0302020204030204" pitchFamily="34" charset="0"/>
                <a:cs typeface="Calibri" panose="020F0502020204030204" pitchFamily="34" charset="0"/>
              </a:rPr>
              <a:t>To change a sample image, select a picture and delete it. Now click the Pictures icon in each placeholder to insert your own images.</a:t>
            </a:r>
          </a:p>
          <a:p>
            <a:pPr>
              <a:spcBef>
                <a:spcPts val="600"/>
              </a:spcBef>
            </a:pPr>
            <a:r>
              <a:rPr lang="en-US" sz="15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a:t>
            </a:r>
          </a:p>
          <a:p>
            <a:pPr>
              <a:spcBef>
                <a:spcPts val="600"/>
              </a:spcBef>
              <a:defRPr/>
            </a:pPr>
            <a:r>
              <a:rPr lang="en-US" sz="1500" dirty="0">
                <a:solidFill>
                  <a:prstClr val="white">
                    <a:lumMod val="50000"/>
                  </a:prstClr>
                </a:solidFill>
                <a:latin typeface="Calibri Light" panose="020F0302020204030204" pitchFamily="34" charset="0"/>
                <a:cs typeface="Calibri" panose="020F0502020204030204" pitchFamily="34" charset="0"/>
              </a:rPr>
              <a:t>Sample pictures courtesy of Bill Staples.</a:t>
            </a:r>
          </a:p>
        </p:txBody>
      </p:sp>
    </p:spTree>
    <p:extLst>
      <p:ext uri="{BB962C8B-B14F-4D97-AF65-F5344CB8AC3E}">
        <p14:creationId xmlns:p14="http://schemas.microsoft.com/office/powerpoint/2010/main" val="181151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0" presetClass="path" presetSubtype="0" accel="50000" decel="50000" fill="hold" grpId="1" nodeType="withEffect">
                                  <p:stCondLst>
                                    <p:cond delay="0"/>
                                  </p:stCondLst>
                                  <p:childTnLst>
                                    <p:animMotion origin="layout" path="M 1.875E-6 2.77556E-17 C 0.08333 0.12338 0.12409 0.20185 0.17031 0.35532 C 0.21771 0.51736 0.26002 0.8213 0.28515 0.97199 " pathEditMode="relative" rAng="0" ptsTypes="AAA">
                                      <p:cBhvr>
                                        <p:cTn id="12" dur="1000" spd="-100000" fill="hold"/>
                                        <p:tgtEl>
                                          <p:spTgt spid="7"/>
                                        </p:tgtEl>
                                        <p:attrNameLst>
                                          <p:attrName>ppt_x</p:attrName>
                                          <p:attrName>ppt_y</p:attrName>
                                        </p:attrNameLst>
                                      </p:cBhvr>
                                      <p:rCtr x="14258" y="48588"/>
                                    </p:animMotion>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par>
                                <p:cTn id="24" presetID="0" presetClass="path" presetSubtype="0" accel="50000" decel="50000" fill="hold" grpId="1" nodeType="withEffect">
                                  <p:stCondLst>
                                    <p:cond delay="0"/>
                                  </p:stCondLst>
                                  <p:childTnLst>
                                    <p:animMotion origin="layout" path="M -3.54167E-6 2.22222E-6 C 0.0487 0.10208 0.07266 0.16713 0.09987 0.29444 C 0.12774 0.4287 0.15248 0.68078 0.16732 0.80602 " pathEditMode="relative" rAng="0" ptsTypes="AAA">
                                      <p:cBhvr>
                                        <p:cTn id="25" dur="1000" spd="-100000" fill="hold"/>
                                        <p:tgtEl>
                                          <p:spTgt spid="11"/>
                                        </p:tgtEl>
                                        <p:attrNameLst>
                                          <p:attrName>ppt_x</p:attrName>
                                          <p:attrName>ppt_y</p:attrName>
                                        </p:attrNameLst>
                                      </p:cBhvr>
                                      <p:rCtr x="8359" y="40301"/>
                                    </p:animMotion>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par>
                          <p:cTn id="30" fill="hold">
                            <p:stCondLst>
                              <p:cond delay="4000"/>
                            </p:stCondLst>
                            <p:childTnLst>
                              <p:par>
                                <p:cTn id="31" presetID="31"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0" presetClass="path" presetSubtype="0" accel="50000" decel="50000" fill="hold" grpId="1" nodeType="withEffect">
                                  <p:stCondLst>
                                    <p:cond delay="0"/>
                                  </p:stCondLst>
                                  <p:childTnLst>
                                    <p:animMotion origin="layout" path="M -1.875E-6 2.22222E-6 C 0.02891 0.07592 0.0431 0.1243 0.05938 0.21921 C 0.07591 0.31921 0.09063 0.50694 0.09961 0.60023 " pathEditMode="relative" rAng="0" ptsTypes="AAA">
                                      <p:cBhvr>
                                        <p:cTn id="38" dur="1000" spd="-100000" fill="hold"/>
                                        <p:tgtEl>
                                          <p:spTgt spid="13"/>
                                        </p:tgtEl>
                                        <p:attrNameLst>
                                          <p:attrName>ppt_x</p:attrName>
                                          <p:attrName>ppt_y</p:attrName>
                                        </p:attrNameLst>
                                      </p:cBhvr>
                                      <p:rCtr x="4974" y="30000"/>
                                    </p:animMotion>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fltVal val="0"/>
                                          </p:val>
                                        </p:tav>
                                        <p:tav tm="100000">
                                          <p:val>
                                            <p:strVal val="#ppt_w"/>
                                          </p:val>
                                        </p:tav>
                                      </p:tavLst>
                                    </p:anim>
                                    <p:anim calcmode="lin" valueType="num">
                                      <p:cBhvr>
                                        <p:cTn id="47" dur="1000" fill="hold"/>
                                        <p:tgtEl>
                                          <p:spTgt spid="15"/>
                                        </p:tgtEl>
                                        <p:attrNameLst>
                                          <p:attrName>ppt_h</p:attrName>
                                        </p:attrNameLst>
                                      </p:cBhvr>
                                      <p:tavLst>
                                        <p:tav tm="0">
                                          <p:val>
                                            <p:fltVal val="0"/>
                                          </p:val>
                                        </p:tav>
                                        <p:tav tm="100000">
                                          <p:val>
                                            <p:strVal val="#ppt_h"/>
                                          </p:val>
                                        </p:tav>
                                      </p:tavLst>
                                    </p:anim>
                                    <p:anim calcmode="lin" valueType="num">
                                      <p:cBhvr>
                                        <p:cTn id="48" dur="1000" fill="hold"/>
                                        <p:tgtEl>
                                          <p:spTgt spid="15"/>
                                        </p:tgtEl>
                                        <p:attrNameLst>
                                          <p:attrName>style.rotation</p:attrName>
                                        </p:attrNameLst>
                                      </p:cBhvr>
                                      <p:tavLst>
                                        <p:tav tm="0">
                                          <p:val>
                                            <p:fltVal val="90"/>
                                          </p:val>
                                        </p:tav>
                                        <p:tav tm="100000">
                                          <p:val>
                                            <p:fltVal val="0"/>
                                          </p:val>
                                        </p:tav>
                                      </p:tavLst>
                                    </p:anim>
                                    <p:animEffect transition="in" filter="fade">
                                      <p:cBhvr>
                                        <p:cTn id="49" dur="1000"/>
                                        <p:tgtEl>
                                          <p:spTgt spid="15"/>
                                        </p:tgtEl>
                                      </p:cBhvr>
                                    </p:animEffect>
                                  </p:childTnLst>
                                </p:cTn>
                              </p:par>
                              <p:par>
                                <p:cTn id="50" presetID="0" presetClass="path" presetSubtype="0" accel="50000" decel="50000" fill="hold" grpId="1" nodeType="withEffect">
                                  <p:stCondLst>
                                    <p:cond delay="0"/>
                                  </p:stCondLst>
                                  <p:childTnLst>
                                    <p:animMotion origin="layout" path="M 3.68629E-18 1.11111E-6 C 0.01107 0.05 0.01641 0.08194 0.02266 0.14491 C 0.0293 0.21134 0.03503 0.33565 0.0388 0.39768 " pathEditMode="relative" rAng="0" ptsTypes="AAA">
                                      <p:cBhvr>
                                        <p:cTn id="51" dur="1000" spd="-100000" fill="hold"/>
                                        <p:tgtEl>
                                          <p:spTgt spid="15"/>
                                        </p:tgtEl>
                                        <p:attrNameLst>
                                          <p:attrName>ppt_x</p:attrName>
                                          <p:attrName>ppt_y</p:attrName>
                                        </p:attrNameLst>
                                      </p:cBhvr>
                                      <p:rCtr x="1940" y="19884"/>
                                    </p:animMotion>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7" grpId="0"/>
      <p:bldP spid="7" grpId="1"/>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1" grpId="0"/>
      <p:bldP spid="11" grpId="1"/>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3" grpId="0"/>
      <p:bldP spid="13" grpId="1"/>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P spid="15" grpId="0"/>
      <p:bldP spid="15" grpId="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hrink Text Over Picture">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ound Diagonal Corner Rectangle 7"/>
          <p:cNvSpPr/>
          <p:nvPr userDrawn="1"/>
        </p:nvSpPr>
        <p:spPr>
          <a:xfrm>
            <a:off x="0" y="0"/>
            <a:ext cx="12192000" cy="6858000"/>
          </a:xfrm>
          <a:prstGeom prst="round2DiagRect">
            <a:avLst>
              <a:gd name="adj1" fmla="val 6945"/>
              <a:gd name="adj2" fmla="val 0"/>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ound Diagonal Corner Rectangle 8"/>
          <p:cNvSpPr/>
          <p:nvPr userDrawn="1"/>
        </p:nvSpPr>
        <p:spPr>
          <a:xfrm>
            <a:off x="0" y="0"/>
            <a:ext cx="12192000" cy="6858000"/>
          </a:xfrm>
          <a:prstGeom prst="round2DiagRect">
            <a:avLst>
              <a:gd name="adj1" fmla="val 6945"/>
              <a:gd name="adj2" fmla="val 0"/>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Text Placeholder 5"/>
          <p:cNvSpPr>
            <a:spLocks noGrp="1"/>
          </p:cNvSpPr>
          <p:nvPr>
            <p:ph type="body" sz="quarter" idx="10" hasCustomPrompt="1"/>
          </p:nvPr>
        </p:nvSpPr>
        <p:spPr>
          <a:xfrm>
            <a:off x="640080" y="666750"/>
            <a:ext cx="4511040" cy="2266950"/>
          </a:xfrm>
          <a:prstGeom prst="rect">
            <a:avLst/>
          </a:prstGeom>
          <a:noFill/>
        </p:spPr>
        <p:txBody>
          <a:bodyPr lIns="182880" tIns="182880" rIns="182880" bIns="182880" anchor="ctr">
            <a:noAutofit/>
          </a:bodyPr>
          <a:lstStyle>
            <a:lvl1pPr marL="0" indent="0" algn="ctr">
              <a:buNone/>
              <a:defRPr sz="2800" baseline="0"/>
            </a:lvl1pPr>
            <a:lvl2pPr marL="0" indent="0">
              <a:buNone/>
              <a:defRPr sz="2800"/>
            </a:lvl2pPr>
            <a:lvl3pPr marL="0" indent="0">
              <a:buNone/>
              <a:defRPr sz="2800"/>
            </a:lvl3pPr>
            <a:lvl4pPr marL="0" indent="0">
              <a:buNone/>
              <a:defRPr sz="2800"/>
            </a:lvl4pPr>
            <a:lvl5pPr marL="0" indent="0">
              <a:buNone/>
              <a:defRPr sz="2800"/>
            </a:lvl5pPr>
          </a:lstStyle>
          <a:p>
            <a:pPr lvl="0"/>
            <a:r>
              <a:rPr lang="en-US" dirty="0"/>
              <a:t>Click to enter first statement</a:t>
            </a:r>
          </a:p>
        </p:txBody>
      </p:sp>
      <p:sp>
        <p:nvSpPr>
          <p:cNvPr id="7" name="Text Placeholder 5"/>
          <p:cNvSpPr>
            <a:spLocks noGrp="1"/>
          </p:cNvSpPr>
          <p:nvPr>
            <p:ph type="body" sz="quarter" idx="11" hasCustomPrompt="1"/>
          </p:nvPr>
        </p:nvSpPr>
        <p:spPr>
          <a:xfrm>
            <a:off x="640080" y="3895725"/>
            <a:ext cx="4511040" cy="2266950"/>
          </a:xfrm>
          <a:prstGeom prst="rect">
            <a:avLst/>
          </a:prstGeom>
          <a:noFill/>
        </p:spPr>
        <p:txBody>
          <a:bodyPr lIns="182880" tIns="182880" rIns="182880" bIns="182880" anchor="ctr">
            <a:noAutofit/>
          </a:bodyPr>
          <a:lstStyle>
            <a:lvl1pPr marL="0" indent="0" algn="ctr">
              <a:buNone/>
              <a:defRPr sz="2800" baseline="0">
                <a:solidFill>
                  <a:schemeClr val="bg1"/>
                </a:solidFill>
              </a:defRPr>
            </a:lvl1pPr>
            <a:lvl2pPr marL="0" indent="0">
              <a:buNone/>
              <a:defRPr sz="2800"/>
            </a:lvl2pPr>
            <a:lvl3pPr marL="0" indent="0">
              <a:buNone/>
              <a:defRPr sz="2800"/>
            </a:lvl3pPr>
            <a:lvl4pPr marL="0" indent="0">
              <a:buNone/>
              <a:defRPr sz="2800"/>
            </a:lvl4pPr>
            <a:lvl5pPr marL="0" indent="0">
              <a:buNone/>
              <a:defRPr sz="2800"/>
            </a:lvl5pPr>
          </a:lstStyle>
          <a:p>
            <a:pPr lvl="0"/>
            <a:r>
              <a:rPr lang="en-US" dirty="0"/>
              <a:t>Click to enter second statement</a:t>
            </a:r>
          </a:p>
        </p:txBody>
      </p:sp>
      <p:sp>
        <p:nvSpPr>
          <p:cNvPr id="12" name="Rectangle 11"/>
          <p:cNvSpPr/>
          <p:nvPr userDrawn="1"/>
        </p:nvSpPr>
        <p:spPr>
          <a:xfrm>
            <a:off x="12401959"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600"/>
              </a:spcBef>
              <a:defRPr/>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To change the background image, on the Design tab of the ribbon, click Format Background, and then Insert picture from File.</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Sample picture courtesy of Bill Staples.</a:t>
            </a:r>
          </a:p>
        </p:txBody>
      </p:sp>
    </p:spTree>
    <p:extLst>
      <p:ext uri="{BB962C8B-B14F-4D97-AF65-F5344CB8AC3E}">
        <p14:creationId xmlns:p14="http://schemas.microsoft.com/office/powerpoint/2010/main" val="383414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500"/>
                                  </p:stCondLst>
                                  <p:childTnLst>
                                    <p:animScale>
                                      <p:cBhvr>
                                        <p:cTn id="6" dur="2000" fill="hold"/>
                                        <p:tgtEl>
                                          <p:spTgt spid="9"/>
                                        </p:tgtEl>
                                      </p:cBhvr>
                                      <p:by x="37000" y="37000"/>
                                    </p:animScale>
                                  </p:childTnLst>
                                </p:cTn>
                              </p:par>
                              <p:par>
                                <p:cTn id="7" presetID="35" presetClass="path" presetSubtype="0" accel="50000" decel="50000" fill="hold" grpId="1" nodeType="withEffect">
                                  <p:stCondLst>
                                    <p:cond delay="1500"/>
                                  </p:stCondLst>
                                  <p:childTnLst>
                                    <p:animMotion origin="layout" path="M 0 0 L -0.2625 0.23333 " pathEditMode="relative" rAng="0" ptsTypes="AA">
                                      <p:cBhvr>
                                        <p:cTn id="8" dur="1000" fill="hold"/>
                                        <p:tgtEl>
                                          <p:spTgt spid="9"/>
                                        </p:tgtEl>
                                        <p:attrNameLst>
                                          <p:attrName>ppt_x</p:attrName>
                                          <p:attrName>ppt_y</p:attrName>
                                        </p:attrNameLst>
                                      </p:cBhvr>
                                      <p:rCtr x="-13125" y="11667"/>
                                    </p:animMotion>
                                  </p:childTnLst>
                                </p:cTn>
                              </p:par>
                              <p:par>
                                <p:cTn id="9" presetID="6" presetClass="emph" presetSubtype="0" fill="hold" grpId="0" nodeType="withEffect">
                                  <p:stCondLst>
                                    <p:cond delay="500"/>
                                  </p:stCondLst>
                                  <p:childTnLst>
                                    <p:animScale>
                                      <p:cBhvr>
                                        <p:cTn id="10" dur="2000" fill="hold"/>
                                        <p:tgtEl>
                                          <p:spTgt spid="8"/>
                                        </p:tgtEl>
                                      </p:cBhvr>
                                      <p:by x="37000" y="37000"/>
                                    </p:animScale>
                                  </p:childTnLst>
                                </p:cTn>
                              </p:par>
                              <p:par>
                                <p:cTn id="11" presetID="35" presetClass="path" presetSubtype="0" accel="50000" decel="50000" fill="hold" grpId="1" nodeType="withEffect">
                                  <p:stCondLst>
                                    <p:cond delay="1500"/>
                                  </p:stCondLst>
                                  <p:childTnLst>
                                    <p:animMotion origin="layout" path="M 0 0 L -0.2625 -0.23333 " pathEditMode="relative" rAng="0" ptsTypes="AA">
                                      <p:cBhvr>
                                        <p:cTn id="12" dur="1000" fill="hold"/>
                                        <p:tgtEl>
                                          <p:spTgt spid="8"/>
                                        </p:tgtEl>
                                        <p:attrNameLst>
                                          <p:attrName>ppt_x</p:attrName>
                                          <p:attrName>ppt_y</p:attrName>
                                        </p:attrNameLst>
                                      </p:cBhvr>
                                      <p:rCtr x="-13125" y="-11667"/>
                                    </p:animMotion>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000"/>
                                        <p:tgtEl>
                                          <p:spTgt spid="6">
                                            <p:txEl>
                                              <p:pRg st="0" end="0"/>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E573C-9CBA-4FFC-AFBA-89AE308C77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9A2F9A-B7A6-40C3-A102-4789D253D2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ECEF99-6D46-43DA-B650-0761D814B2E6}"/>
              </a:ext>
            </a:extLst>
          </p:cNvPr>
          <p:cNvSpPr>
            <a:spLocks noGrp="1"/>
          </p:cNvSpPr>
          <p:nvPr>
            <p:ph type="dt" sz="half" idx="10"/>
          </p:nvPr>
        </p:nvSpPr>
        <p:spPr/>
        <p:txBody>
          <a:bodyPr/>
          <a:lstStyle/>
          <a:p>
            <a:fld id="{C76EE160-9527-40FA-8084-E76BCCF96C6C}" type="datetimeFigureOut">
              <a:rPr lang="en-US" smtClean="0"/>
              <a:t>10/19/2022</a:t>
            </a:fld>
            <a:endParaRPr lang="en-US"/>
          </a:p>
        </p:txBody>
      </p:sp>
      <p:sp>
        <p:nvSpPr>
          <p:cNvPr id="5" name="Footer Placeholder 4">
            <a:extLst>
              <a:ext uri="{FF2B5EF4-FFF2-40B4-BE49-F238E27FC236}">
                <a16:creationId xmlns:a16="http://schemas.microsoft.com/office/drawing/2014/main" id="{1B74558A-671F-417D-975D-A6CD9A0B3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9AFD5-1DD3-45C1-9704-8BAA072269FB}"/>
              </a:ext>
            </a:extLst>
          </p:cNvPr>
          <p:cNvSpPr>
            <a:spLocks noGrp="1"/>
          </p:cNvSpPr>
          <p:nvPr>
            <p:ph type="sldNum" sz="quarter" idx="12"/>
          </p:nvPr>
        </p:nvSpPr>
        <p:spPr/>
        <p:txBody>
          <a:bodyPr/>
          <a:lstStyle/>
          <a:p>
            <a:fld id="{3D6560F1-1A87-449A-952B-8D1AC7632C6D}" type="slidenum">
              <a:rPr lang="en-US" smtClean="0"/>
              <a:t>‹#›</a:t>
            </a:fld>
            <a:endParaRPr lang="en-US"/>
          </a:p>
        </p:txBody>
      </p:sp>
    </p:spTree>
    <p:extLst>
      <p:ext uri="{BB962C8B-B14F-4D97-AF65-F5344CB8AC3E}">
        <p14:creationId xmlns:p14="http://schemas.microsoft.com/office/powerpoint/2010/main" val="319680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8E5E-2CD7-49D0-AA2B-2BFAB722EE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03BF8-68BA-4B9D-B256-03F07F3EFF1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10F819-B7F2-4BC5-97E8-3EE476C45C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A3FE29-F18A-4927-8C56-4A63C5336FEB}"/>
              </a:ext>
            </a:extLst>
          </p:cNvPr>
          <p:cNvSpPr>
            <a:spLocks noGrp="1"/>
          </p:cNvSpPr>
          <p:nvPr>
            <p:ph type="dt" sz="half" idx="10"/>
          </p:nvPr>
        </p:nvSpPr>
        <p:spPr/>
        <p:txBody>
          <a:bodyPr/>
          <a:lstStyle/>
          <a:p>
            <a:fld id="{C76EE160-9527-40FA-8084-E76BCCF96C6C}" type="datetimeFigureOut">
              <a:rPr lang="en-US" smtClean="0"/>
              <a:t>10/19/2022</a:t>
            </a:fld>
            <a:endParaRPr lang="en-US"/>
          </a:p>
        </p:txBody>
      </p:sp>
      <p:sp>
        <p:nvSpPr>
          <p:cNvPr id="6" name="Footer Placeholder 5">
            <a:extLst>
              <a:ext uri="{FF2B5EF4-FFF2-40B4-BE49-F238E27FC236}">
                <a16:creationId xmlns:a16="http://schemas.microsoft.com/office/drawing/2014/main" id="{5869955F-4520-44E1-9A59-C0D02CAC08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1347B8-E726-47A5-AFF1-C9CA1119271D}"/>
              </a:ext>
            </a:extLst>
          </p:cNvPr>
          <p:cNvSpPr>
            <a:spLocks noGrp="1"/>
          </p:cNvSpPr>
          <p:nvPr>
            <p:ph type="sldNum" sz="quarter" idx="12"/>
          </p:nvPr>
        </p:nvSpPr>
        <p:spPr/>
        <p:txBody>
          <a:bodyPr/>
          <a:lstStyle/>
          <a:p>
            <a:fld id="{3D6560F1-1A87-449A-952B-8D1AC7632C6D}" type="slidenum">
              <a:rPr lang="en-US" smtClean="0"/>
              <a:t>‹#›</a:t>
            </a:fld>
            <a:endParaRPr lang="en-US"/>
          </a:p>
        </p:txBody>
      </p:sp>
    </p:spTree>
    <p:extLst>
      <p:ext uri="{BB962C8B-B14F-4D97-AF65-F5344CB8AC3E}">
        <p14:creationId xmlns:p14="http://schemas.microsoft.com/office/powerpoint/2010/main" val="323859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006D-9980-4F14-B6AA-FB0515AB99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96BC9D-7727-4572-9FFD-0D526D5FD6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9E70F3-AF47-4A57-8DCF-68C11FF854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F7B3D6-4126-4DAF-8D68-F6624981F0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47B66D-68B0-472F-96BA-55D8EF7937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78ECEC-E8FE-44C5-AAB3-1C63C9AFA4A0}"/>
              </a:ext>
            </a:extLst>
          </p:cNvPr>
          <p:cNvSpPr>
            <a:spLocks noGrp="1"/>
          </p:cNvSpPr>
          <p:nvPr>
            <p:ph type="dt" sz="half" idx="10"/>
          </p:nvPr>
        </p:nvSpPr>
        <p:spPr/>
        <p:txBody>
          <a:bodyPr/>
          <a:lstStyle/>
          <a:p>
            <a:fld id="{C76EE160-9527-40FA-8084-E76BCCF96C6C}" type="datetimeFigureOut">
              <a:rPr lang="en-US" smtClean="0"/>
              <a:t>10/19/2022</a:t>
            </a:fld>
            <a:endParaRPr lang="en-US"/>
          </a:p>
        </p:txBody>
      </p:sp>
      <p:sp>
        <p:nvSpPr>
          <p:cNvPr id="8" name="Footer Placeholder 7">
            <a:extLst>
              <a:ext uri="{FF2B5EF4-FFF2-40B4-BE49-F238E27FC236}">
                <a16:creationId xmlns:a16="http://schemas.microsoft.com/office/drawing/2014/main" id="{984AB8C9-F447-40B2-A186-6A1D96011E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D12A97-5AF3-4F47-A2A9-EB3271873822}"/>
              </a:ext>
            </a:extLst>
          </p:cNvPr>
          <p:cNvSpPr>
            <a:spLocks noGrp="1"/>
          </p:cNvSpPr>
          <p:nvPr>
            <p:ph type="sldNum" sz="quarter" idx="12"/>
          </p:nvPr>
        </p:nvSpPr>
        <p:spPr/>
        <p:txBody>
          <a:bodyPr/>
          <a:lstStyle/>
          <a:p>
            <a:fld id="{3D6560F1-1A87-449A-952B-8D1AC7632C6D}" type="slidenum">
              <a:rPr lang="en-US" smtClean="0"/>
              <a:t>‹#›</a:t>
            </a:fld>
            <a:endParaRPr lang="en-US"/>
          </a:p>
        </p:txBody>
      </p:sp>
    </p:spTree>
    <p:extLst>
      <p:ext uri="{BB962C8B-B14F-4D97-AF65-F5344CB8AC3E}">
        <p14:creationId xmlns:p14="http://schemas.microsoft.com/office/powerpoint/2010/main" val="349317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CECF-DC39-4592-AA82-662C40BCB7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C4DBE9-C542-46CF-8865-8B2C4FA28E32}"/>
              </a:ext>
            </a:extLst>
          </p:cNvPr>
          <p:cNvSpPr>
            <a:spLocks noGrp="1"/>
          </p:cNvSpPr>
          <p:nvPr>
            <p:ph type="dt" sz="half" idx="10"/>
          </p:nvPr>
        </p:nvSpPr>
        <p:spPr/>
        <p:txBody>
          <a:bodyPr/>
          <a:lstStyle/>
          <a:p>
            <a:fld id="{C76EE160-9527-40FA-8084-E76BCCF96C6C}" type="datetimeFigureOut">
              <a:rPr lang="en-US" smtClean="0"/>
              <a:t>10/19/2022</a:t>
            </a:fld>
            <a:endParaRPr lang="en-US"/>
          </a:p>
        </p:txBody>
      </p:sp>
      <p:sp>
        <p:nvSpPr>
          <p:cNvPr id="4" name="Footer Placeholder 3">
            <a:extLst>
              <a:ext uri="{FF2B5EF4-FFF2-40B4-BE49-F238E27FC236}">
                <a16:creationId xmlns:a16="http://schemas.microsoft.com/office/drawing/2014/main" id="{D3181734-6344-4875-865D-12082C20E0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F03012-FF12-4F34-83F5-CA8AC3D8C4E8}"/>
              </a:ext>
            </a:extLst>
          </p:cNvPr>
          <p:cNvSpPr>
            <a:spLocks noGrp="1"/>
          </p:cNvSpPr>
          <p:nvPr>
            <p:ph type="sldNum" sz="quarter" idx="12"/>
          </p:nvPr>
        </p:nvSpPr>
        <p:spPr/>
        <p:txBody>
          <a:bodyPr/>
          <a:lstStyle/>
          <a:p>
            <a:fld id="{3D6560F1-1A87-449A-952B-8D1AC7632C6D}" type="slidenum">
              <a:rPr lang="en-US" smtClean="0"/>
              <a:t>‹#›</a:t>
            </a:fld>
            <a:endParaRPr lang="en-US"/>
          </a:p>
        </p:txBody>
      </p:sp>
    </p:spTree>
    <p:extLst>
      <p:ext uri="{BB962C8B-B14F-4D97-AF65-F5344CB8AC3E}">
        <p14:creationId xmlns:p14="http://schemas.microsoft.com/office/powerpoint/2010/main" val="348743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3122EF-39FC-4EC9-85DD-87FB49F7AEC9}"/>
              </a:ext>
            </a:extLst>
          </p:cNvPr>
          <p:cNvSpPr>
            <a:spLocks noGrp="1"/>
          </p:cNvSpPr>
          <p:nvPr>
            <p:ph type="dt" sz="half" idx="10"/>
          </p:nvPr>
        </p:nvSpPr>
        <p:spPr/>
        <p:txBody>
          <a:bodyPr/>
          <a:lstStyle/>
          <a:p>
            <a:fld id="{C76EE160-9527-40FA-8084-E76BCCF96C6C}" type="datetimeFigureOut">
              <a:rPr lang="en-US" smtClean="0"/>
              <a:t>10/19/2022</a:t>
            </a:fld>
            <a:endParaRPr lang="en-US"/>
          </a:p>
        </p:txBody>
      </p:sp>
      <p:sp>
        <p:nvSpPr>
          <p:cNvPr id="3" name="Footer Placeholder 2">
            <a:extLst>
              <a:ext uri="{FF2B5EF4-FFF2-40B4-BE49-F238E27FC236}">
                <a16:creationId xmlns:a16="http://schemas.microsoft.com/office/drawing/2014/main" id="{2674F284-7742-4F38-BB15-9FA02525C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0D5A7A-9C6E-444A-BAD4-15508ADDE0F4}"/>
              </a:ext>
            </a:extLst>
          </p:cNvPr>
          <p:cNvSpPr>
            <a:spLocks noGrp="1"/>
          </p:cNvSpPr>
          <p:nvPr>
            <p:ph type="sldNum" sz="quarter" idx="12"/>
          </p:nvPr>
        </p:nvSpPr>
        <p:spPr/>
        <p:txBody>
          <a:bodyPr/>
          <a:lstStyle/>
          <a:p>
            <a:fld id="{3D6560F1-1A87-449A-952B-8D1AC7632C6D}" type="slidenum">
              <a:rPr lang="en-US" smtClean="0"/>
              <a:t>‹#›</a:t>
            </a:fld>
            <a:endParaRPr lang="en-US"/>
          </a:p>
        </p:txBody>
      </p:sp>
    </p:spTree>
    <p:extLst>
      <p:ext uri="{BB962C8B-B14F-4D97-AF65-F5344CB8AC3E}">
        <p14:creationId xmlns:p14="http://schemas.microsoft.com/office/powerpoint/2010/main" val="25910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0044-1444-48E5-9037-CCD87E273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39BE6A-A00B-465E-A574-34469AA6F3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B97D6E-D597-41D0-818B-CFB28FD586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22B79B-948E-4297-9DFF-2A3D2C6F8BBD}"/>
              </a:ext>
            </a:extLst>
          </p:cNvPr>
          <p:cNvSpPr>
            <a:spLocks noGrp="1"/>
          </p:cNvSpPr>
          <p:nvPr>
            <p:ph type="dt" sz="half" idx="10"/>
          </p:nvPr>
        </p:nvSpPr>
        <p:spPr/>
        <p:txBody>
          <a:bodyPr/>
          <a:lstStyle/>
          <a:p>
            <a:fld id="{C76EE160-9527-40FA-8084-E76BCCF96C6C}" type="datetimeFigureOut">
              <a:rPr lang="en-US" smtClean="0"/>
              <a:t>10/19/2022</a:t>
            </a:fld>
            <a:endParaRPr lang="en-US"/>
          </a:p>
        </p:txBody>
      </p:sp>
      <p:sp>
        <p:nvSpPr>
          <p:cNvPr id="6" name="Footer Placeholder 5">
            <a:extLst>
              <a:ext uri="{FF2B5EF4-FFF2-40B4-BE49-F238E27FC236}">
                <a16:creationId xmlns:a16="http://schemas.microsoft.com/office/drawing/2014/main" id="{6F858A26-5208-4122-A544-427E43609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B78D99-8FDD-46FA-9F6B-B3E92C1D2A92}"/>
              </a:ext>
            </a:extLst>
          </p:cNvPr>
          <p:cNvSpPr>
            <a:spLocks noGrp="1"/>
          </p:cNvSpPr>
          <p:nvPr>
            <p:ph type="sldNum" sz="quarter" idx="12"/>
          </p:nvPr>
        </p:nvSpPr>
        <p:spPr/>
        <p:txBody>
          <a:bodyPr/>
          <a:lstStyle/>
          <a:p>
            <a:fld id="{3D6560F1-1A87-449A-952B-8D1AC7632C6D}" type="slidenum">
              <a:rPr lang="en-US" smtClean="0"/>
              <a:t>‹#›</a:t>
            </a:fld>
            <a:endParaRPr lang="en-US"/>
          </a:p>
        </p:txBody>
      </p:sp>
    </p:spTree>
    <p:extLst>
      <p:ext uri="{BB962C8B-B14F-4D97-AF65-F5344CB8AC3E}">
        <p14:creationId xmlns:p14="http://schemas.microsoft.com/office/powerpoint/2010/main" val="27615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C9888-93E3-4F23-AF6F-2C6667BB3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79F172-41E5-4E34-8AAC-57B37E9E0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30167D-9639-402B-8376-BDE826BF0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C00DD1-7C0C-42F2-83B0-5B6A22A2DF1C}"/>
              </a:ext>
            </a:extLst>
          </p:cNvPr>
          <p:cNvSpPr>
            <a:spLocks noGrp="1"/>
          </p:cNvSpPr>
          <p:nvPr>
            <p:ph type="dt" sz="half" idx="10"/>
          </p:nvPr>
        </p:nvSpPr>
        <p:spPr/>
        <p:txBody>
          <a:bodyPr/>
          <a:lstStyle/>
          <a:p>
            <a:fld id="{C76EE160-9527-40FA-8084-E76BCCF96C6C}" type="datetimeFigureOut">
              <a:rPr lang="en-US" smtClean="0"/>
              <a:t>10/19/2022</a:t>
            </a:fld>
            <a:endParaRPr lang="en-US"/>
          </a:p>
        </p:txBody>
      </p:sp>
      <p:sp>
        <p:nvSpPr>
          <p:cNvPr id="6" name="Footer Placeholder 5">
            <a:extLst>
              <a:ext uri="{FF2B5EF4-FFF2-40B4-BE49-F238E27FC236}">
                <a16:creationId xmlns:a16="http://schemas.microsoft.com/office/drawing/2014/main" id="{DD544BA4-7434-479E-B3D2-D5915FE4DE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934F18-516F-4656-A869-2CDFF124F726}"/>
              </a:ext>
            </a:extLst>
          </p:cNvPr>
          <p:cNvSpPr>
            <a:spLocks noGrp="1"/>
          </p:cNvSpPr>
          <p:nvPr>
            <p:ph type="sldNum" sz="quarter" idx="12"/>
          </p:nvPr>
        </p:nvSpPr>
        <p:spPr/>
        <p:txBody>
          <a:bodyPr/>
          <a:lstStyle/>
          <a:p>
            <a:fld id="{3D6560F1-1A87-449A-952B-8D1AC7632C6D}" type="slidenum">
              <a:rPr lang="en-US" smtClean="0"/>
              <a:t>‹#›</a:t>
            </a:fld>
            <a:endParaRPr lang="en-US"/>
          </a:p>
        </p:txBody>
      </p:sp>
    </p:spTree>
    <p:extLst>
      <p:ext uri="{BB962C8B-B14F-4D97-AF65-F5344CB8AC3E}">
        <p14:creationId xmlns:p14="http://schemas.microsoft.com/office/powerpoint/2010/main" val="1506292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B54CB9-98F4-46CB-8278-F590B310B0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933B70-BFA1-4F58-BF96-9141570B5B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7504C-1294-484B-B4CF-8494BCBB5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EE160-9527-40FA-8084-E76BCCF96C6C}" type="datetimeFigureOut">
              <a:rPr lang="en-US" smtClean="0"/>
              <a:t>10/19/2022</a:t>
            </a:fld>
            <a:endParaRPr lang="en-US"/>
          </a:p>
        </p:txBody>
      </p:sp>
      <p:sp>
        <p:nvSpPr>
          <p:cNvPr id="5" name="Footer Placeholder 4">
            <a:extLst>
              <a:ext uri="{FF2B5EF4-FFF2-40B4-BE49-F238E27FC236}">
                <a16:creationId xmlns:a16="http://schemas.microsoft.com/office/drawing/2014/main" id="{32CB5DB4-E500-477C-8C6F-13CB49596A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97CF2C-030F-4C7D-B70C-04F3DBF25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560F1-1A87-449A-952B-8D1AC7632C6D}" type="slidenum">
              <a:rPr lang="en-US" smtClean="0"/>
              <a:t>‹#›</a:t>
            </a:fld>
            <a:endParaRPr lang="en-US"/>
          </a:p>
        </p:txBody>
      </p:sp>
    </p:spTree>
    <p:extLst>
      <p:ext uri="{BB962C8B-B14F-4D97-AF65-F5344CB8AC3E}">
        <p14:creationId xmlns:p14="http://schemas.microsoft.com/office/powerpoint/2010/main" val="2269217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8F003-FAB3-40B6-8CCF-6B8B9F7F5613}" type="datetimeFigureOut">
              <a:rPr lang="en-US" smtClean="0">
                <a:solidFill>
                  <a:prstClr val="black">
                    <a:tint val="75000"/>
                  </a:prstClr>
                </a:solidFill>
              </a:rPr>
              <a:pPr/>
              <a:t>10/19/2022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0C119-5FCF-4236-BD22-3A119DE158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108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hyperlink" Target="https://www-clinicalkey-com.uaeu.idm.oclc.org/tbl37_2fnlowas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9317BB4D-18EC-4126-80DC-82F994C7AB91}"/>
              </a:ext>
            </a:extLst>
          </p:cNvPr>
          <p:cNvSpPr>
            <a:spLocks noGrp="1"/>
          </p:cNvSpPr>
          <p:nvPr>
            <p:ph type="ctrTitle"/>
          </p:nvPr>
        </p:nvSpPr>
        <p:spPr>
          <a:xfrm>
            <a:off x="3215729" y="1764407"/>
            <a:ext cx="5760846" cy="2310312"/>
          </a:xfrm>
        </p:spPr>
        <p:txBody>
          <a:bodyPr>
            <a:normAutofit/>
          </a:bodyPr>
          <a:lstStyle/>
          <a:p>
            <a:r>
              <a:rPr lang="en-US" sz="5200" dirty="0">
                <a:solidFill>
                  <a:schemeClr val="tx2"/>
                </a:solidFill>
              </a:rPr>
              <a:t>Primary&amp; Secondary Dysmenorrhea</a:t>
            </a:r>
          </a:p>
        </p:txBody>
      </p:sp>
      <p:sp>
        <p:nvSpPr>
          <p:cNvPr id="3" name="Subtitle 2">
            <a:extLst>
              <a:ext uri="{FF2B5EF4-FFF2-40B4-BE49-F238E27FC236}">
                <a16:creationId xmlns:a16="http://schemas.microsoft.com/office/drawing/2014/main" id="{9B929454-E659-4821-8F58-0866C11CD76D}"/>
              </a:ext>
            </a:extLst>
          </p:cNvPr>
          <p:cNvSpPr>
            <a:spLocks noGrp="1"/>
          </p:cNvSpPr>
          <p:nvPr>
            <p:ph type="subTitle" idx="1"/>
          </p:nvPr>
        </p:nvSpPr>
        <p:spPr>
          <a:xfrm>
            <a:off x="3215729" y="4165152"/>
            <a:ext cx="5760846" cy="2310312"/>
          </a:xfrm>
        </p:spPr>
        <p:txBody>
          <a:bodyPr>
            <a:normAutofit lnSpcReduction="10000"/>
          </a:bodyPr>
          <a:lstStyle/>
          <a:p>
            <a:r>
              <a:rPr lang="en-US" sz="1600" dirty="0">
                <a:solidFill>
                  <a:schemeClr val="tx2"/>
                </a:solidFill>
              </a:rPr>
              <a:t>Dr Moamar Al-Jefout, </a:t>
            </a:r>
          </a:p>
          <a:p>
            <a:r>
              <a:rPr lang="en-US" sz="1600" dirty="0">
                <a:solidFill>
                  <a:schemeClr val="tx2"/>
                </a:solidFill>
              </a:rPr>
              <a:t>MD, JBO&amp;G, </a:t>
            </a:r>
            <a:r>
              <a:rPr lang="en-US" sz="1600" dirty="0" err="1">
                <a:solidFill>
                  <a:schemeClr val="tx2"/>
                </a:solidFill>
              </a:rPr>
              <a:t>MMed</a:t>
            </a:r>
            <a:r>
              <a:rPr lang="en-US" sz="1600" dirty="0">
                <a:solidFill>
                  <a:schemeClr val="tx2"/>
                </a:solidFill>
              </a:rPr>
              <a:t> (HR&amp;HG), </a:t>
            </a:r>
            <a:r>
              <a:rPr lang="en-US" sz="1600" dirty="0" err="1">
                <a:solidFill>
                  <a:schemeClr val="tx2"/>
                </a:solidFill>
              </a:rPr>
              <a:t>Ph.D</a:t>
            </a:r>
            <a:br>
              <a:rPr lang="en-US" sz="1600" dirty="0">
                <a:solidFill>
                  <a:schemeClr val="tx2"/>
                </a:solidFill>
              </a:rPr>
            </a:br>
            <a:r>
              <a:rPr lang="en-US" sz="1600" dirty="0">
                <a:solidFill>
                  <a:schemeClr val="tx2"/>
                </a:solidFill>
              </a:rPr>
              <a:t>Associate Professor in Human reproduction. </a:t>
            </a:r>
          </a:p>
          <a:p>
            <a:r>
              <a:rPr lang="en-US" sz="1600" dirty="0">
                <a:solidFill>
                  <a:schemeClr val="tx2"/>
                </a:solidFill>
              </a:rPr>
              <a:t>Endoscopic Surgeon</a:t>
            </a:r>
            <a:br>
              <a:rPr lang="en-US" sz="1600" dirty="0">
                <a:solidFill>
                  <a:schemeClr val="tx2"/>
                </a:solidFill>
              </a:rPr>
            </a:br>
            <a:r>
              <a:rPr lang="en-US" sz="1600" dirty="0">
                <a:solidFill>
                  <a:schemeClr val="tx2"/>
                </a:solidFill>
              </a:rPr>
              <a:t>Mutah University</a:t>
            </a:r>
          </a:p>
          <a:p>
            <a:r>
              <a:rPr lang="en-US" sz="1600" dirty="0">
                <a:solidFill>
                  <a:schemeClr val="tx2"/>
                </a:solidFill>
              </a:rPr>
              <a:t>Jordan</a:t>
            </a:r>
          </a:p>
          <a:p>
            <a:r>
              <a:rPr lang="en-US" sz="1600" dirty="0">
                <a:solidFill>
                  <a:schemeClr val="tx2"/>
                </a:solidFill>
              </a:rPr>
              <a:t>2022</a:t>
            </a:r>
            <a:br>
              <a:rPr lang="en-US" sz="1600" dirty="0">
                <a:solidFill>
                  <a:schemeClr val="tx2"/>
                </a:solidFill>
              </a:rPr>
            </a:br>
            <a:r>
              <a:rPr lang="en-US" sz="1600" dirty="0">
                <a:solidFill>
                  <a:schemeClr val="tx2"/>
                </a:solidFill>
              </a:rPr>
              <a:t>   drmoamar@yahoo.co.uk</a:t>
            </a:r>
          </a:p>
        </p:txBody>
      </p:sp>
    </p:spTree>
    <p:extLst>
      <p:ext uri="{BB962C8B-B14F-4D97-AF65-F5344CB8AC3E}">
        <p14:creationId xmlns:p14="http://schemas.microsoft.com/office/powerpoint/2010/main" val="3368748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F6547-DC59-4F53-9977-36E6C0C5DF79}"/>
              </a:ext>
            </a:extLst>
          </p:cNvPr>
          <p:cNvSpPr>
            <a:spLocks noGrp="1"/>
          </p:cNvSpPr>
          <p:nvPr>
            <p:ph type="title"/>
          </p:nvPr>
        </p:nvSpPr>
        <p:spPr>
          <a:xfrm>
            <a:off x="808638" y="386930"/>
            <a:ext cx="9236700" cy="1188950"/>
          </a:xfrm>
        </p:spPr>
        <p:txBody>
          <a:bodyPr anchor="b">
            <a:normAutofit/>
          </a:bodyPr>
          <a:lstStyle/>
          <a:p>
            <a:r>
              <a:rPr lang="en-US" sz="3800"/>
              <a:t> Vasopressin</a:t>
            </a:r>
            <a:br>
              <a:rPr lang="en-US" sz="3800"/>
            </a:br>
            <a:endParaRPr lang="en-US" sz="38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5581A8-8162-4359-A033-DCD85F1AC986}"/>
              </a:ext>
            </a:extLst>
          </p:cNvPr>
          <p:cNvSpPr>
            <a:spLocks noGrp="1"/>
          </p:cNvSpPr>
          <p:nvPr>
            <p:ph idx="1"/>
          </p:nvPr>
        </p:nvSpPr>
        <p:spPr>
          <a:xfrm>
            <a:off x="793660" y="2599509"/>
            <a:ext cx="10143668" cy="3435531"/>
          </a:xfrm>
        </p:spPr>
        <p:txBody>
          <a:bodyPr anchor="ctr">
            <a:normAutofit/>
          </a:bodyPr>
          <a:lstStyle/>
          <a:p>
            <a:r>
              <a:rPr lang="en-US" sz="2400"/>
              <a:t>The role of vasopressin has been the subject of intensive study:</a:t>
            </a:r>
          </a:p>
          <a:p>
            <a:pPr lvl="1"/>
            <a:r>
              <a:rPr lang="en-US"/>
              <a:t> (a) Plasma concentrations of vasopressin during menstruation are higher in dysmenorrheic women, and </a:t>
            </a:r>
          </a:p>
          <a:p>
            <a:pPr lvl="1"/>
            <a:r>
              <a:rPr lang="en-US"/>
              <a:t>(b) the administration of vasopressin stimulates uterine activity and causes symptoms of primary dysmenorrhea, but results suggest that this effect does not involve a mechanism of increased PGF synthesis.</a:t>
            </a:r>
          </a:p>
        </p:txBody>
      </p:sp>
    </p:spTree>
    <p:extLst>
      <p:ext uri="{BB962C8B-B14F-4D97-AF65-F5344CB8AC3E}">
        <p14:creationId xmlns:p14="http://schemas.microsoft.com/office/powerpoint/2010/main" val="128880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AD7C819-6D7D-4E49-B204-8B49A8A87CCF}"/>
              </a:ext>
            </a:extLst>
          </p:cNvPr>
          <p:cNvPicPr>
            <a:picLocks noGrp="1" noChangeAspect="1"/>
          </p:cNvPicPr>
          <p:nvPr>
            <p:ph idx="1"/>
          </p:nvPr>
        </p:nvPicPr>
        <p:blipFill>
          <a:blip r:embed="rId2"/>
          <a:stretch>
            <a:fillRect/>
          </a:stretch>
        </p:blipFill>
        <p:spPr>
          <a:xfrm>
            <a:off x="3693478" y="643467"/>
            <a:ext cx="4805043"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378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13F90-4243-41FF-9B4E-39F3B254DD96}"/>
              </a:ext>
            </a:extLst>
          </p:cNvPr>
          <p:cNvSpPr>
            <a:spLocks noGrp="1"/>
          </p:cNvSpPr>
          <p:nvPr>
            <p:ph type="title"/>
          </p:nvPr>
        </p:nvSpPr>
        <p:spPr>
          <a:xfrm>
            <a:off x="9267909" y="2023110"/>
            <a:ext cx="2469624" cy="2846070"/>
          </a:xfrm>
        </p:spPr>
        <p:txBody>
          <a:bodyPr vert="horz" lIns="91440" tIns="45720" rIns="91440" bIns="45720" rtlCol="0" anchor="ctr">
            <a:normAutofit/>
          </a:bodyPr>
          <a:lstStyle/>
          <a:p>
            <a:pPr algn="ctr"/>
            <a:r>
              <a:rPr lang="en-US" sz="2900" kern="1200" dirty="0">
                <a:solidFill>
                  <a:schemeClr val="tx1"/>
                </a:solidFill>
                <a:latin typeface="+mj-lt"/>
                <a:ea typeface="+mj-ea"/>
                <a:cs typeface="+mj-cs"/>
              </a:rPr>
              <a:t>Grading Dysmenorrhea</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able&#10;&#10;Description automatically generated">
            <a:extLst>
              <a:ext uri="{FF2B5EF4-FFF2-40B4-BE49-F238E27FC236}">
                <a16:creationId xmlns:a16="http://schemas.microsoft.com/office/drawing/2014/main" id="{3376CCE0-68EB-4BBC-AF12-22064E5265A5}"/>
              </a:ext>
            </a:extLst>
          </p:cNvPr>
          <p:cNvPicPr>
            <a:picLocks noGrp="1" noChangeAspect="1"/>
          </p:cNvPicPr>
          <p:nvPr>
            <p:ph idx="1"/>
          </p:nvPr>
        </p:nvPicPr>
        <p:blipFill>
          <a:blip r:embed="rId2"/>
          <a:stretch>
            <a:fillRect/>
          </a:stretch>
        </p:blipFill>
        <p:spPr>
          <a:xfrm>
            <a:off x="599818" y="858525"/>
            <a:ext cx="7499144" cy="5211906"/>
          </a:xfrm>
          <a:prstGeom prst="rect">
            <a:avLst/>
          </a:prstGeom>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916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1B79DC-70B6-4AF7-875A-485630E3A9DD}"/>
              </a:ext>
            </a:extLst>
          </p:cNvPr>
          <p:cNvSpPr>
            <a:spLocks noGrp="1"/>
          </p:cNvSpPr>
          <p:nvPr>
            <p:ph type="title"/>
          </p:nvPr>
        </p:nvSpPr>
        <p:spPr>
          <a:xfrm>
            <a:off x="808638" y="386930"/>
            <a:ext cx="9236700" cy="1188950"/>
          </a:xfrm>
        </p:spPr>
        <p:txBody>
          <a:bodyPr anchor="b">
            <a:normAutofit/>
          </a:bodyPr>
          <a:lstStyle/>
          <a:p>
            <a:r>
              <a:rPr lang="en-US" sz="5000"/>
              <a:t> Nonpharmacologic Interventions 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496455-07A5-474E-9046-7C950BD771A7}"/>
              </a:ext>
            </a:extLst>
          </p:cNvPr>
          <p:cNvSpPr>
            <a:spLocks noGrp="1"/>
          </p:cNvSpPr>
          <p:nvPr>
            <p:ph idx="1"/>
          </p:nvPr>
        </p:nvSpPr>
        <p:spPr>
          <a:xfrm>
            <a:off x="793660" y="2599509"/>
            <a:ext cx="10143668" cy="3435531"/>
          </a:xfrm>
        </p:spPr>
        <p:txBody>
          <a:bodyPr anchor="ctr">
            <a:normAutofit/>
          </a:bodyPr>
          <a:lstStyle/>
          <a:p>
            <a:r>
              <a:rPr lang="en-US" sz="1700"/>
              <a:t>Exercise (Mike Armour, Cochrane, 2019)</a:t>
            </a:r>
          </a:p>
          <a:p>
            <a:pPr lvl="1"/>
            <a:r>
              <a:rPr lang="en-US" sz="1700"/>
              <a:t>Cochrane conducted a systematic review of the literature in 2019. 12 trials.</a:t>
            </a:r>
          </a:p>
          <a:p>
            <a:pPr lvl="1"/>
            <a:r>
              <a:rPr lang="en-US" sz="1700"/>
              <a:t>The current low‐quality evidence suggests that exercise, performed for about 45 to 60 minutes each time, three times per week or more, regardless of intensity, may provide a clinically significant reduction in menstrual pain intensity of around 25 mm on a 100 mm VAS. All studies used exercise regularly throughout the month, with some studies asking women not to exercise during menstruation. Given the overall health benefits of exercise, and the relatively low risk of side effects reported in the general population, women may consider using exercise, either alone or in conjunction with other modalities, such as NSAIDs, to manage menstrual pain.</a:t>
            </a:r>
          </a:p>
          <a:p>
            <a:r>
              <a:rPr lang="en-US" sz="1700"/>
              <a:t>Heat</a:t>
            </a:r>
          </a:p>
          <a:p>
            <a:pPr lvl="1"/>
            <a:r>
              <a:rPr lang="en-US" sz="1700"/>
              <a:t>Two RCTs have shown that heat applied to the low abdomen, in the form of a patch or wrap, was effective in reducing dysmenorrhea. Unlike medications, this intervention has no side effects.</a:t>
            </a:r>
          </a:p>
        </p:txBody>
      </p:sp>
    </p:spTree>
    <p:extLst>
      <p:ext uri="{BB962C8B-B14F-4D97-AF65-F5344CB8AC3E}">
        <p14:creationId xmlns:p14="http://schemas.microsoft.com/office/powerpoint/2010/main" val="76833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1B79DC-70B6-4AF7-875A-485630E3A9DD}"/>
              </a:ext>
            </a:extLst>
          </p:cNvPr>
          <p:cNvSpPr>
            <a:spLocks noGrp="1"/>
          </p:cNvSpPr>
          <p:nvPr>
            <p:ph type="title"/>
          </p:nvPr>
        </p:nvSpPr>
        <p:spPr>
          <a:xfrm>
            <a:off x="808638" y="386930"/>
            <a:ext cx="9236700" cy="1188950"/>
          </a:xfrm>
        </p:spPr>
        <p:txBody>
          <a:bodyPr anchor="b">
            <a:normAutofit/>
          </a:bodyPr>
          <a:lstStyle/>
          <a:p>
            <a:r>
              <a:rPr lang="en-US" sz="5000"/>
              <a:t> Nonpharmacologic Interventions II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496455-07A5-474E-9046-7C950BD771A7}"/>
              </a:ext>
            </a:extLst>
          </p:cNvPr>
          <p:cNvSpPr>
            <a:spLocks noGrp="1"/>
          </p:cNvSpPr>
          <p:nvPr>
            <p:ph idx="1"/>
          </p:nvPr>
        </p:nvSpPr>
        <p:spPr>
          <a:xfrm>
            <a:off x="793660" y="2599509"/>
            <a:ext cx="10143668" cy="3435531"/>
          </a:xfrm>
        </p:spPr>
        <p:txBody>
          <a:bodyPr anchor="ctr">
            <a:normAutofit/>
          </a:bodyPr>
          <a:lstStyle/>
          <a:p>
            <a:r>
              <a:rPr lang="en-US" sz="2000"/>
              <a:t>Dietary supplements for dysmenorrhea </a:t>
            </a:r>
            <a:r>
              <a:rPr lang="en-US" sz="2000" dirty="0"/>
              <a:t>(</a:t>
            </a:r>
            <a:r>
              <a:rPr lang="en-US" sz="2000"/>
              <a:t>Porjai</a:t>
            </a:r>
            <a:r>
              <a:rPr lang="en-US" sz="2000" dirty="0"/>
              <a:t> </a:t>
            </a:r>
            <a:r>
              <a:rPr lang="en-US" sz="2000"/>
              <a:t>Pattanittum</a:t>
            </a:r>
            <a:r>
              <a:rPr lang="en-US" sz="2000" dirty="0"/>
              <a:t>, 2016, Cochrane)</a:t>
            </a:r>
          </a:p>
          <a:p>
            <a:pPr lvl="1"/>
            <a:r>
              <a:rPr lang="en-US" sz="2000"/>
              <a:t>There is no high quality evidence to support the effectiveness of any dietary supplement for dysmenorrhea, and evidence of safety is lacking.</a:t>
            </a:r>
          </a:p>
          <a:p>
            <a:r>
              <a:rPr lang="en-US" sz="2000" i="1"/>
              <a:t>Supplements versus other supplements</a:t>
            </a:r>
            <a:endParaRPr lang="en-US" sz="2000"/>
          </a:p>
          <a:p>
            <a:pPr lvl="1"/>
            <a:r>
              <a:rPr lang="en-US" sz="2000"/>
              <a:t>There was no evidence of a difference in effectiveness between ginger and zinc sulphate (MD 0.02 points, 95% CI −0.58 to 0.62; one RCT, 101 women). </a:t>
            </a:r>
          </a:p>
          <a:p>
            <a:pPr lvl="1"/>
            <a:r>
              <a:rPr lang="en-US" sz="2000"/>
              <a:t>Vitamin B1 may be more effective than fish oil (MD −1.59 points, 95% CI −2.25 to −0.93; one RCT, 120 women).</a:t>
            </a:r>
          </a:p>
          <a:p>
            <a:pPr lvl="1"/>
            <a:r>
              <a:rPr lang="en-US" sz="2000"/>
              <a:t>There was very limited evidence that chamomile was more effective than NSAIDs (MD −1.42 points, 95% CI −1.69 to −1.15; one RCT, 160 women).</a:t>
            </a:r>
          </a:p>
          <a:p>
            <a:pPr lvl="1"/>
            <a:endParaRPr lang="en-US" sz="2000"/>
          </a:p>
        </p:txBody>
      </p:sp>
    </p:spTree>
    <p:extLst>
      <p:ext uri="{BB962C8B-B14F-4D97-AF65-F5344CB8AC3E}">
        <p14:creationId xmlns:p14="http://schemas.microsoft.com/office/powerpoint/2010/main" val="2434426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7505F7-ECA9-4C2C-AF97-BBA1EC5C68D7}"/>
              </a:ext>
            </a:extLst>
          </p:cNvPr>
          <p:cNvSpPr>
            <a:spLocks noGrp="1"/>
          </p:cNvSpPr>
          <p:nvPr>
            <p:ph type="title"/>
          </p:nvPr>
        </p:nvSpPr>
        <p:spPr>
          <a:xfrm>
            <a:off x="808638" y="386930"/>
            <a:ext cx="9236700" cy="1188950"/>
          </a:xfrm>
        </p:spPr>
        <p:txBody>
          <a:bodyPr anchor="b">
            <a:normAutofit/>
          </a:bodyPr>
          <a:lstStyle/>
          <a:p>
            <a:r>
              <a:rPr lang="en-US" sz="4600"/>
              <a:t> Nonpharmacologic Interventions III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3FE640-B78A-46DC-9467-5BD857103BF5}"/>
              </a:ext>
            </a:extLst>
          </p:cNvPr>
          <p:cNvSpPr>
            <a:spLocks noGrp="1"/>
          </p:cNvSpPr>
          <p:nvPr>
            <p:ph idx="1"/>
          </p:nvPr>
        </p:nvSpPr>
        <p:spPr>
          <a:xfrm>
            <a:off x="793660" y="2599509"/>
            <a:ext cx="10143668" cy="3435531"/>
          </a:xfrm>
        </p:spPr>
        <p:txBody>
          <a:bodyPr anchor="ctr">
            <a:normAutofit/>
          </a:bodyPr>
          <a:lstStyle/>
          <a:p>
            <a:r>
              <a:rPr lang="en-US" sz="2400" dirty="0"/>
              <a:t>Acupuncture for dysmenorrhea: 42 RCTs (</a:t>
            </a:r>
            <a:r>
              <a:rPr lang="en-US" sz="2400" u="sng" dirty="0"/>
              <a:t>Caroline A Smith, 2016, Cochrane)</a:t>
            </a:r>
          </a:p>
          <a:p>
            <a:pPr lvl="1"/>
            <a:r>
              <a:rPr lang="en-US" dirty="0"/>
              <a:t>There is insufficient evidence to demonstrate whether or not acupuncture or acupressure are effective in treating primary </a:t>
            </a:r>
            <a:r>
              <a:rPr lang="en-US"/>
              <a:t>dysmenorrhoea</a:t>
            </a:r>
            <a:r>
              <a:rPr lang="en-US" dirty="0"/>
              <a:t>, and for most comparisons no data were available on adverse events. The quality of the evidence was low or very low for all comparisons. The main limitations were risk of bias, poor reporting, inconsistency and risk of publication bias.</a:t>
            </a:r>
          </a:p>
        </p:txBody>
      </p:sp>
    </p:spTree>
    <p:extLst>
      <p:ext uri="{BB962C8B-B14F-4D97-AF65-F5344CB8AC3E}">
        <p14:creationId xmlns:p14="http://schemas.microsoft.com/office/powerpoint/2010/main" val="3854743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D1CE4-5422-4EDF-B142-0AEC9255FE75}"/>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ACOG giudelines</a:t>
            </a:r>
          </a:p>
        </p:txBody>
      </p:sp>
      <p:sp>
        <p:nvSpPr>
          <p:cNvPr id="3" name="Content Placeholder 2">
            <a:extLst>
              <a:ext uri="{FF2B5EF4-FFF2-40B4-BE49-F238E27FC236}">
                <a16:creationId xmlns:a16="http://schemas.microsoft.com/office/drawing/2014/main" id="{76EADCA3-D218-43C8-A45F-08DD2A2FA977}"/>
              </a:ext>
            </a:extLst>
          </p:cNvPr>
          <p:cNvSpPr>
            <a:spLocks noGrp="1"/>
          </p:cNvSpPr>
          <p:nvPr>
            <p:ph idx="1"/>
          </p:nvPr>
        </p:nvSpPr>
        <p:spPr>
          <a:xfrm>
            <a:off x="1367624" y="2490436"/>
            <a:ext cx="9708995" cy="3567173"/>
          </a:xfrm>
        </p:spPr>
        <p:txBody>
          <a:bodyPr anchor="ctr">
            <a:normAutofit/>
          </a:bodyPr>
          <a:lstStyle/>
          <a:p>
            <a:r>
              <a:rPr lang="en-US" sz="2400"/>
              <a:t>Dysmenorrhea is highly prevalent and commonly undertreated (III).</a:t>
            </a:r>
          </a:p>
          <a:p>
            <a:r>
              <a:rPr lang="en-US" sz="2400"/>
              <a:t>Non-steroidal anti-inflammatory drugs are more effective than placebo but have more gastrointestinal side effects. All currently available non-steroidal anti-inflammatory drugs are of comparable efficacy and safety (I).</a:t>
            </a:r>
          </a:p>
          <a:p>
            <a:r>
              <a:rPr lang="en-US" sz="2400"/>
              <a:t>Suppression of ovulation is associated with decreased menstrual pain (II-1).</a:t>
            </a:r>
          </a:p>
          <a:p>
            <a:r>
              <a:rPr lang="en-US" sz="2400"/>
              <a:t>Amenorrhea induced by any means is beneficial for the treatment of dysmenorrhea (II-2).</a:t>
            </a:r>
          </a:p>
        </p:txBody>
      </p:sp>
    </p:spTree>
    <p:extLst>
      <p:ext uri="{BB962C8B-B14F-4D97-AF65-F5344CB8AC3E}">
        <p14:creationId xmlns:p14="http://schemas.microsoft.com/office/powerpoint/2010/main" val="122579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1D8410-41CA-4049-92F8-88185E8F6A40}"/>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SOGC Recommendations</a:t>
            </a:r>
          </a:p>
        </p:txBody>
      </p:sp>
      <p:sp>
        <p:nvSpPr>
          <p:cNvPr id="3" name="Content Placeholder 2">
            <a:extLst>
              <a:ext uri="{FF2B5EF4-FFF2-40B4-BE49-F238E27FC236}">
                <a16:creationId xmlns:a16="http://schemas.microsoft.com/office/drawing/2014/main" id="{CE95F022-A222-4CE5-9AA0-7C4B0D0B2105}"/>
              </a:ext>
            </a:extLst>
          </p:cNvPr>
          <p:cNvSpPr>
            <a:spLocks noGrp="1"/>
          </p:cNvSpPr>
          <p:nvPr>
            <p:ph idx="1"/>
          </p:nvPr>
        </p:nvSpPr>
        <p:spPr>
          <a:xfrm>
            <a:off x="1367624" y="2490436"/>
            <a:ext cx="9708995" cy="3567173"/>
          </a:xfrm>
        </p:spPr>
        <p:txBody>
          <a:bodyPr anchor="ctr">
            <a:normAutofit/>
          </a:bodyPr>
          <a:lstStyle/>
          <a:p>
            <a:r>
              <a:rPr lang="en-US" sz="1500"/>
              <a:t>Both primary and secondary dysmenorrhea are likely to respond to the same medical therapy. Therefore, initiation of treatment should not depend on establishing a precise diagnosis (II-1A).</a:t>
            </a:r>
          </a:p>
          <a:p>
            <a:r>
              <a:rPr lang="en-US" sz="1500"/>
              <a:t>Health care providers should include specific questions regarding menstrual pain when obtaining a woman's medical history (III-B).</a:t>
            </a:r>
          </a:p>
          <a:p>
            <a:r>
              <a:rPr lang="en-US" sz="1500"/>
              <a:t>A pelvic examination is not necessary prior to initiating therapy (III-D).</a:t>
            </a:r>
          </a:p>
          <a:p>
            <a:r>
              <a:rPr lang="en-US" sz="1500"/>
              <a:t>A pelvic examination is indicated in patients not responding to conventional therapy and when organic pathology is suspected (III-B).</a:t>
            </a:r>
          </a:p>
          <a:p>
            <a:r>
              <a:rPr lang="en-US" sz="1500"/>
              <a:t>Non-steroidal anti-inflammatory drugs, administered with regular dosing regimens, should be considered first-line treatment for most women (I-A).</a:t>
            </a:r>
          </a:p>
          <a:p>
            <a:r>
              <a:rPr lang="en-US" sz="1500"/>
              <a:t>Hormonal therapies should be offered to women and girls who are not currently planning pregnancy unless contraindications exist (I-A).</a:t>
            </a:r>
          </a:p>
          <a:p>
            <a:r>
              <a:rPr lang="en-US" sz="1500"/>
              <a:t>Continuous or extended use combined hormonal contraceptives are recommended (I-A).</a:t>
            </a:r>
          </a:p>
          <a:p>
            <a:endParaRPr lang="en-US" sz="1500"/>
          </a:p>
        </p:txBody>
      </p:sp>
    </p:spTree>
    <p:extLst>
      <p:ext uri="{BB962C8B-B14F-4D97-AF65-F5344CB8AC3E}">
        <p14:creationId xmlns:p14="http://schemas.microsoft.com/office/powerpoint/2010/main" val="393433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01C97-0FD1-439F-AD70-3F813D88B904}"/>
              </a:ext>
            </a:extLst>
          </p:cNvPr>
          <p:cNvSpPr>
            <a:spLocks noGrp="1"/>
          </p:cNvSpPr>
          <p:nvPr>
            <p:ph type="title"/>
          </p:nvPr>
        </p:nvSpPr>
        <p:spPr/>
        <p:txBody>
          <a:bodyPr>
            <a:noAutofit/>
          </a:bodyPr>
          <a:lstStyle/>
          <a:p>
            <a:r>
              <a:rPr lang="en-US" sz="3200" i="0" dirty="0">
                <a:solidFill>
                  <a:srgbClr val="1A1A1A"/>
                </a:solidFill>
                <a:effectLst/>
                <a:latin typeface="+mn-lt"/>
              </a:rPr>
              <a:t>Efficacy of Physiotherapy Treatment in Primary Dysmenorrhea: A Systematic Review and Meta-Analysis</a:t>
            </a:r>
            <a:br>
              <a:rPr lang="en-US" sz="3200" dirty="0">
                <a:latin typeface="+mn-lt"/>
              </a:rPr>
            </a:br>
            <a:r>
              <a:rPr lang="en-US" sz="3200" dirty="0">
                <a:latin typeface="+mn-lt"/>
              </a:rPr>
              <a:t>(Remedios López-</a:t>
            </a:r>
            <a:r>
              <a:rPr lang="en-US" sz="3200" dirty="0" err="1">
                <a:latin typeface="+mn-lt"/>
              </a:rPr>
              <a:t>Liria</a:t>
            </a:r>
            <a:r>
              <a:rPr lang="en-US" sz="3200" dirty="0">
                <a:latin typeface="+mn-lt"/>
              </a:rPr>
              <a:t>, 2021)</a:t>
            </a:r>
          </a:p>
        </p:txBody>
      </p:sp>
      <p:sp>
        <p:nvSpPr>
          <p:cNvPr id="3" name="Content Placeholder 2">
            <a:extLst>
              <a:ext uri="{FF2B5EF4-FFF2-40B4-BE49-F238E27FC236}">
                <a16:creationId xmlns:a16="http://schemas.microsoft.com/office/drawing/2014/main" id="{373BF5DF-C722-4B11-850E-AF1F5ABFB678}"/>
              </a:ext>
            </a:extLst>
          </p:cNvPr>
          <p:cNvSpPr>
            <a:spLocks noGrp="1"/>
          </p:cNvSpPr>
          <p:nvPr>
            <p:ph idx="1"/>
          </p:nvPr>
        </p:nvSpPr>
        <p:spPr/>
        <p:txBody>
          <a:bodyPr>
            <a:normAutofit fontScale="92500" lnSpcReduction="10000"/>
          </a:bodyPr>
          <a:lstStyle/>
          <a:p>
            <a:r>
              <a:rPr lang="en-US" dirty="0"/>
              <a:t>The current low-quality evidence suggests that physiotherapy may provide a clinically significant reduction in menstrual pain intensity. </a:t>
            </a:r>
          </a:p>
          <a:p>
            <a:r>
              <a:rPr lang="en-US" dirty="0"/>
              <a:t>This will include:</a:t>
            </a:r>
          </a:p>
          <a:p>
            <a:pPr lvl="1"/>
            <a:r>
              <a:rPr lang="en-US" dirty="0"/>
              <a:t>isometric exercises, </a:t>
            </a:r>
          </a:p>
          <a:p>
            <a:pPr lvl="1"/>
            <a:r>
              <a:rPr lang="en-US" dirty="0"/>
              <a:t>massage therapy, </a:t>
            </a:r>
          </a:p>
          <a:p>
            <a:pPr lvl="1"/>
            <a:r>
              <a:rPr lang="en-US" dirty="0"/>
              <a:t>yoga, </a:t>
            </a:r>
          </a:p>
          <a:p>
            <a:pPr lvl="1"/>
            <a:r>
              <a:rPr lang="en-US" dirty="0"/>
              <a:t>electrotherapy, </a:t>
            </a:r>
          </a:p>
          <a:p>
            <a:pPr lvl="1"/>
            <a:r>
              <a:rPr lang="en-US" dirty="0"/>
              <a:t>connective tissue manipulation, </a:t>
            </a:r>
          </a:p>
          <a:p>
            <a:pPr lvl="1"/>
            <a:r>
              <a:rPr lang="en-US" dirty="0"/>
              <a:t>stretching, </a:t>
            </a:r>
          </a:p>
          <a:p>
            <a:pPr lvl="1"/>
            <a:r>
              <a:rPr lang="en-US" dirty="0" err="1"/>
              <a:t>kinesio</a:t>
            </a:r>
            <a:r>
              <a:rPr lang="en-US" dirty="0"/>
              <a:t> tape, </a:t>
            </a:r>
          </a:p>
          <a:p>
            <a:pPr lvl="1"/>
            <a:r>
              <a:rPr lang="en-US" dirty="0"/>
              <a:t>progressive relaxation exercises</a:t>
            </a:r>
          </a:p>
          <a:p>
            <a:pPr lvl="1"/>
            <a:r>
              <a:rPr lang="en-US" dirty="0"/>
              <a:t>aerobic dance</a:t>
            </a:r>
          </a:p>
        </p:txBody>
      </p:sp>
    </p:spTree>
    <p:extLst>
      <p:ext uri="{BB962C8B-B14F-4D97-AF65-F5344CB8AC3E}">
        <p14:creationId xmlns:p14="http://schemas.microsoft.com/office/powerpoint/2010/main" val="282216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1F5CD7-26CE-489A-B2FA-66374E548C7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0" i="0" kern="1200">
                <a:solidFill>
                  <a:srgbClr val="FFFFFF"/>
                </a:solidFill>
                <a:effectLst/>
                <a:latin typeface="+mj-lt"/>
                <a:ea typeface="+mj-ea"/>
                <a:cs typeface="+mj-cs"/>
              </a:rPr>
              <a:t> Isometric Exercises</a:t>
            </a:r>
            <a:endParaRPr lang="en-US" sz="3600" kern="120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8E2288A7-B4AA-4DD5-9352-E28F8F7307D1}"/>
              </a:ext>
            </a:extLst>
          </p:cNvPr>
          <p:cNvPicPr>
            <a:picLocks noGrp="1" noChangeAspect="1"/>
          </p:cNvPicPr>
          <p:nvPr>
            <p:ph idx="1"/>
          </p:nvPr>
        </p:nvPicPr>
        <p:blipFill>
          <a:blip r:embed="rId2"/>
          <a:stretch>
            <a:fillRect/>
          </a:stretch>
        </p:blipFill>
        <p:spPr>
          <a:xfrm>
            <a:off x="6079389" y="643466"/>
            <a:ext cx="4176554" cy="5568739"/>
          </a:xfrm>
          <a:prstGeom prst="rect">
            <a:avLst/>
          </a:prstGeom>
        </p:spPr>
      </p:pic>
    </p:spTree>
    <p:extLst>
      <p:ext uri="{BB962C8B-B14F-4D97-AF65-F5344CB8AC3E}">
        <p14:creationId xmlns:p14="http://schemas.microsoft.com/office/powerpoint/2010/main" val="284002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88D3FC-68E3-4F9A-ABFA-AAFDC5F1380C}"/>
              </a:ext>
            </a:extLst>
          </p:cNvPr>
          <p:cNvSpPr>
            <a:spLocks noGrp="1"/>
          </p:cNvSpPr>
          <p:nvPr>
            <p:ph type="title"/>
          </p:nvPr>
        </p:nvSpPr>
        <p:spPr>
          <a:xfrm>
            <a:off x="808638" y="386930"/>
            <a:ext cx="9236700" cy="1188950"/>
          </a:xfrm>
        </p:spPr>
        <p:txBody>
          <a:bodyPr anchor="b">
            <a:normAutofit/>
          </a:bodyPr>
          <a:lstStyle/>
          <a:p>
            <a:r>
              <a:rPr lang="en-US" sz="5400"/>
              <a:t>Primary dysmenorrhea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B3D99A-3F31-4D40-AE29-3A09B3F4117B}"/>
              </a:ext>
            </a:extLst>
          </p:cNvPr>
          <p:cNvSpPr>
            <a:spLocks noGrp="1"/>
          </p:cNvSpPr>
          <p:nvPr>
            <p:ph idx="1"/>
          </p:nvPr>
        </p:nvSpPr>
        <p:spPr>
          <a:xfrm>
            <a:off x="793660" y="2599509"/>
            <a:ext cx="10143668" cy="3435531"/>
          </a:xfrm>
        </p:spPr>
        <p:txBody>
          <a:bodyPr anchor="ctr">
            <a:normAutofit/>
          </a:bodyPr>
          <a:lstStyle/>
          <a:p>
            <a:r>
              <a:rPr lang="en-US" sz="2400"/>
              <a:t>The term dysmenorrhea is reserved for those individuals whose pain is severe enough to limit normal activity or to require medical treatment.</a:t>
            </a:r>
          </a:p>
          <a:p>
            <a:r>
              <a:rPr lang="en-US" sz="2400"/>
              <a:t>Primary dysmenorrhea usually occurs before age 20 years.</a:t>
            </a:r>
          </a:p>
          <a:p>
            <a:r>
              <a:rPr lang="en-US" sz="2400"/>
              <a:t>Because primary dysmenorrhea is almost always associated with ovulatory cycles, it is usually diagnosed in late teens rather than at menarche when cycles are often anovulatory</a:t>
            </a:r>
          </a:p>
          <a:p>
            <a:endParaRPr lang="en-US" sz="2400"/>
          </a:p>
        </p:txBody>
      </p:sp>
    </p:spTree>
    <p:extLst>
      <p:ext uri="{BB962C8B-B14F-4D97-AF65-F5344CB8AC3E}">
        <p14:creationId xmlns:p14="http://schemas.microsoft.com/office/powerpoint/2010/main" val="2186676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BAA68F-2064-4F05-BE10-E199ED23140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Yuga</a:t>
            </a:r>
          </a:p>
        </p:txBody>
      </p:sp>
      <p:pic>
        <p:nvPicPr>
          <p:cNvPr id="4" name="Content Placeholder 3">
            <a:extLst>
              <a:ext uri="{FF2B5EF4-FFF2-40B4-BE49-F238E27FC236}">
                <a16:creationId xmlns:a16="http://schemas.microsoft.com/office/drawing/2014/main" id="{C98C38E8-936A-422E-9F2A-4049DD91719D}"/>
              </a:ext>
            </a:extLst>
          </p:cNvPr>
          <p:cNvPicPr>
            <a:picLocks noGrp="1" noChangeAspect="1"/>
          </p:cNvPicPr>
          <p:nvPr>
            <p:ph idx="1"/>
          </p:nvPr>
        </p:nvPicPr>
        <p:blipFill>
          <a:blip r:embed="rId2"/>
          <a:stretch>
            <a:fillRect/>
          </a:stretch>
        </p:blipFill>
        <p:spPr>
          <a:xfrm>
            <a:off x="5898405" y="643466"/>
            <a:ext cx="4538522" cy="5568739"/>
          </a:xfrm>
          <a:prstGeom prst="rect">
            <a:avLst/>
          </a:prstGeom>
        </p:spPr>
      </p:pic>
    </p:spTree>
    <p:extLst>
      <p:ext uri="{BB962C8B-B14F-4D97-AF65-F5344CB8AC3E}">
        <p14:creationId xmlns:p14="http://schemas.microsoft.com/office/powerpoint/2010/main" val="1440448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023324-0FE5-4766-83BA-EE1020927E5F}"/>
              </a:ext>
            </a:extLst>
          </p:cNvPr>
          <p:cNvSpPr>
            <a:spLocks noGrp="1"/>
          </p:cNvSpPr>
          <p:nvPr>
            <p:ph type="title"/>
          </p:nvPr>
        </p:nvSpPr>
        <p:spPr>
          <a:xfrm>
            <a:off x="966952" y="1204108"/>
            <a:ext cx="2669406" cy="1781175"/>
          </a:xfrm>
        </p:spPr>
        <p:txBody>
          <a:bodyPr>
            <a:normAutofit/>
          </a:bodyPr>
          <a:lstStyle/>
          <a:p>
            <a:r>
              <a:rPr lang="en-US" sz="3200">
                <a:solidFill>
                  <a:srgbClr val="FFFFFF"/>
                </a:solidFill>
              </a:rPr>
              <a:t>Stretching Excise </a:t>
            </a:r>
          </a:p>
        </p:txBody>
      </p:sp>
      <p:sp>
        <p:nvSpPr>
          <p:cNvPr id="8" name="Content Placeholder 7">
            <a:extLst>
              <a:ext uri="{FF2B5EF4-FFF2-40B4-BE49-F238E27FC236}">
                <a16:creationId xmlns:a16="http://schemas.microsoft.com/office/drawing/2014/main" id="{0F74C734-A02E-4A55-B9A3-2F4B017E3ED9}"/>
              </a:ext>
            </a:extLst>
          </p:cNvPr>
          <p:cNvSpPr>
            <a:spLocks noGrp="1"/>
          </p:cNvSpPr>
          <p:nvPr>
            <p:ph idx="1"/>
          </p:nvPr>
        </p:nvSpPr>
        <p:spPr>
          <a:xfrm>
            <a:off x="966951" y="3355130"/>
            <a:ext cx="2669407" cy="2427333"/>
          </a:xfrm>
        </p:spPr>
        <p:txBody>
          <a:bodyPr>
            <a:normAutofit/>
          </a:bodyPr>
          <a:lstStyle/>
          <a:p>
            <a:endParaRPr lang="en-US" sz="1600"/>
          </a:p>
        </p:txBody>
      </p:sp>
      <p:pic>
        <p:nvPicPr>
          <p:cNvPr id="4" name="Content Placeholder 3">
            <a:extLst>
              <a:ext uri="{FF2B5EF4-FFF2-40B4-BE49-F238E27FC236}">
                <a16:creationId xmlns:a16="http://schemas.microsoft.com/office/drawing/2014/main" id="{91FB8F81-C59B-493F-8654-BB53BA53EAFB}"/>
              </a:ext>
            </a:extLst>
          </p:cNvPr>
          <p:cNvPicPr>
            <a:picLocks noChangeAspect="1"/>
          </p:cNvPicPr>
          <p:nvPr/>
        </p:nvPicPr>
        <p:blipFill>
          <a:blip r:embed="rId2"/>
          <a:stretch>
            <a:fillRect/>
          </a:stretch>
        </p:blipFill>
        <p:spPr>
          <a:xfrm>
            <a:off x="5741244" y="952500"/>
            <a:ext cx="4745438" cy="4829963"/>
          </a:xfrm>
          <a:prstGeom prst="rect">
            <a:avLst/>
          </a:prstGeom>
        </p:spPr>
      </p:pic>
    </p:spTree>
    <p:extLst>
      <p:ext uri="{BB962C8B-B14F-4D97-AF65-F5344CB8AC3E}">
        <p14:creationId xmlns:p14="http://schemas.microsoft.com/office/powerpoint/2010/main" val="1043605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57B309-982C-4460-9255-A19C867A10BB}"/>
              </a:ext>
            </a:extLst>
          </p:cNvPr>
          <p:cNvSpPr>
            <a:spLocks noGrp="1"/>
          </p:cNvSpPr>
          <p:nvPr>
            <p:ph type="title"/>
          </p:nvPr>
        </p:nvSpPr>
        <p:spPr>
          <a:xfrm>
            <a:off x="958506" y="800392"/>
            <a:ext cx="10264697" cy="1212102"/>
          </a:xfrm>
        </p:spPr>
        <p:txBody>
          <a:bodyPr>
            <a:normAutofit/>
          </a:bodyPr>
          <a:lstStyle/>
          <a:p>
            <a:r>
              <a:rPr lang="en-US" sz="2500">
                <a:solidFill>
                  <a:srgbClr val="FFFFFF"/>
                </a:solidFill>
              </a:rPr>
              <a:t>Efficacy of Ginger in the Treatment of Primary Dysmenorrhea: A Systematic Review and Meta-analysis</a:t>
            </a:r>
            <a:br>
              <a:rPr lang="en-US" sz="2500">
                <a:solidFill>
                  <a:srgbClr val="FFFFFF"/>
                </a:solidFill>
              </a:rPr>
            </a:br>
            <a:r>
              <a:rPr lang="en-US" sz="2500">
                <a:solidFill>
                  <a:srgbClr val="FFFFFF"/>
                </a:solidFill>
              </a:rPr>
              <a:t>(Rizu Negi, 2021)</a:t>
            </a:r>
          </a:p>
        </p:txBody>
      </p:sp>
      <p:sp>
        <p:nvSpPr>
          <p:cNvPr id="3" name="Content Placeholder 2">
            <a:extLst>
              <a:ext uri="{FF2B5EF4-FFF2-40B4-BE49-F238E27FC236}">
                <a16:creationId xmlns:a16="http://schemas.microsoft.com/office/drawing/2014/main" id="{12FC7E27-D7B4-4678-B732-F8AE3F02E9E7}"/>
              </a:ext>
            </a:extLst>
          </p:cNvPr>
          <p:cNvSpPr>
            <a:spLocks noGrp="1"/>
          </p:cNvSpPr>
          <p:nvPr>
            <p:ph idx="1"/>
          </p:nvPr>
        </p:nvSpPr>
        <p:spPr>
          <a:xfrm>
            <a:off x="1367624" y="2490436"/>
            <a:ext cx="9708995" cy="3567173"/>
          </a:xfrm>
        </p:spPr>
        <p:txBody>
          <a:bodyPr anchor="ctr">
            <a:normAutofit/>
          </a:bodyPr>
          <a:lstStyle/>
          <a:p>
            <a:r>
              <a:rPr lang="en-US" sz="2400"/>
              <a:t>This meta-analysis summarizes the evidence from eight RCT analyzing the effectiveness of ginger on primary dysmenorrhea. </a:t>
            </a:r>
          </a:p>
          <a:p>
            <a:r>
              <a:rPr lang="en-US" sz="2400"/>
              <a:t>This review provides evidence that ginger can eliminate pain related to primary dysmenorrhea.</a:t>
            </a:r>
          </a:p>
          <a:p>
            <a:r>
              <a:rPr lang="en-US" sz="2400"/>
              <a:t>They also found that ginger and NSAID to be equally effective on pain severity. </a:t>
            </a:r>
          </a:p>
          <a:p>
            <a:r>
              <a:rPr lang="en-US" sz="2400"/>
              <a:t>The authors indicate that ginger has a higher safety profile than NSAIDs for pain relief, with a smaller number of gastric side effects and fewer kidney risks.</a:t>
            </a:r>
          </a:p>
          <a:p>
            <a:endParaRPr lang="en-US" sz="2400"/>
          </a:p>
        </p:txBody>
      </p:sp>
    </p:spTree>
    <p:extLst>
      <p:ext uri="{BB962C8B-B14F-4D97-AF65-F5344CB8AC3E}">
        <p14:creationId xmlns:p14="http://schemas.microsoft.com/office/powerpoint/2010/main" val="1719411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3D359F-98EB-4022-A0A2-7EF3CFF850D3}"/>
              </a:ext>
            </a:extLst>
          </p:cNvPr>
          <p:cNvSpPr>
            <a:spLocks noGrp="1"/>
          </p:cNvSpPr>
          <p:nvPr>
            <p:ph type="title"/>
          </p:nvPr>
        </p:nvSpPr>
        <p:spPr>
          <a:xfrm>
            <a:off x="808638" y="386930"/>
            <a:ext cx="9236700" cy="1188950"/>
          </a:xfrm>
        </p:spPr>
        <p:txBody>
          <a:bodyPr anchor="b">
            <a:normAutofit/>
          </a:bodyPr>
          <a:lstStyle/>
          <a:p>
            <a:r>
              <a:rPr lang="en-US" sz="3800"/>
              <a:t>Nonsteroidal anti-inflammatory drugs (NSAIDs)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CC74E2A-D7F3-4AF9-97E8-308794705F1B}"/>
              </a:ext>
            </a:extLst>
          </p:cNvPr>
          <p:cNvSpPr>
            <a:spLocks noGrp="1"/>
          </p:cNvSpPr>
          <p:nvPr>
            <p:ph idx="1"/>
          </p:nvPr>
        </p:nvSpPr>
        <p:spPr>
          <a:xfrm>
            <a:off x="793660" y="2203079"/>
            <a:ext cx="10143668" cy="4147845"/>
          </a:xfrm>
        </p:spPr>
        <p:txBody>
          <a:bodyPr anchor="ctr">
            <a:normAutofit lnSpcReduction="10000"/>
          </a:bodyPr>
          <a:lstStyle/>
          <a:p>
            <a:r>
              <a:rPr lang="en-US" sz="1800" dirty="0"/>
              <a:t>Are first-line therapies for primary dysmenorrhea. </a:t>
            </a:r>
          </a:p>
          <a:p>
            <a:r>
              <a:rPr lang="en-US" sz="1800" dirty="0"/>
              <a:t>They are generally divided into two chemical groups: </a:t>
            </a:r>
          </a:p>
          <a:p>
            <a:pPr lvl="1"/>
            <a:r>
              <a:rPr lang="en-US" sz="1800" dirty="0"/>
              <a:t>the arylcarboxylic acids, which include acetylsalicylic acid (aspirin) and </a:t>
            </a:r>
            <a:r>
              <a:rPr lang="en-US" sz="1800" dirty="0" err="1"/>
              <a:t>fenamates</a:t>
            </a:r>
            <a:r>
              <a:rPr lang="en-US" sz="1800" dirty="0"/>
              <a:t> (mefenamic acid)</a:t>
            </a:r>
          </a:p>
          <a:p>
            <a:pPr lvl="1"/>
            <a:r>
              <a:rPr lang="en-US" sz="1800" dirty="0"/>
              <a:t>the </a:t>
            </a:r>
            <a:r>
              <a:rPr lang="en-US" sz="1800" dirty="0" err="1"/>
              <a:t>arylalkanoic</a:t>
            </a:r>
            <a:r>
              <a:rPr lang="en-US" sz="1800" dirty="0"/>
              <a:t> acids, including the </a:t>
            </a:r>
            <a:r>
              <a:rPr lang="en-US" sz="1800" dirty="0" err="1"/>
              <a:t>arylpropionic</a:t>
            </a:r>
            <a:r>
              <a:rPr lang="en-US" sz="1800" dirty="0"/>
              <a:t> acids (ibuprofen, naproxen, and ketoprofen) and the indoleacetic acids (indomethacin). </a:t>
            </a:r>
          </a:p>
          <a:p>
            <a:r>
              <a:rPr lang="en-US" sz="1800" dirty="0"/>
              <a:t>The more specific cyclooxygenase (COX-2) inhibitors such as celecoxib have similarly been shown to alleviate the primary dysmenorrheal symptoms. COX-2 expression in the uterine glandular epithelium was maximal during menstruation in one trial of ovulatory women, suggesting a possible association with the cause. The increased expression of COX-2 was eliminated with continuous use of oral contraceptives (OCs), which also offer an effective treatment (discussed later). </a:t>
            </a:r>
          </a:p>
          <a:p>
            <a:r>
              <a:rPr lang="en-US" sz="1800" dirty="0"/>
              <a:t>The specific effect of these agents on the uterine musculature is reduction of contractility, as measured by reduction of intrauterine pressure. Cox-2 inhibitors may be considered for women with gastrointestinal toxicity due to NSAIDs; however, these agents carry a risk of serious adverse events and now contain a black box warning. These medications therefore should only be used with caution and full disclosure.</a:t>
            </a:r>
          </a:p>
        </p:txBody>
      </p:sp>
    </p:spTree>
    <p:extLst>
      <p:ext uri="{BB962C8B-B14F-4D97-AF65-F5344CB8AC3E}">
        <p14:creationId xmlns:p14="http://schemas.microsoft.com/office/powerpoint/2010/main" val="1177925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23818E-6342-43D2-8C2F-EC1C976D022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Chemical structure of common NSAIDs </a:t>
            </a:r>
          </a:p>
        </p:txBody>
      </p:sp>
      <p:pic>
        <p:nvPicPr>
          <p:cNvPr id="4" name="Content Placeholder 3">
            <a:extLst>
              <a:ext uri="{FF2B5EF4-FFF2-40B4-BE49-F238E27FC236}">
                <a16:creationId xmlns:a16="http://schemas.microsoft.com/office/drawing/2014/main" id="{26E37D48-CDC7-4BC0-AD62-CF2DC32B2A9E}"/>
              </a:ext>
            </a:extLst>
          </p:cNvPr>
          <p:cNvPicPr>
            <a:picLocks noGrp="1" noChangeAspect="1"/>
          </p:cNvPicPr>
          <p:nvPr>
            <p:ph idx="1"/>
          </p:nvPr>
        </p:nvPicPr>
        <p:blipFill>
          <a:blip r:embed="rId2"/>
          <a:stretch>
            <a:fillRect/>
          </a:stretch>
        </p:blipFill>
        <p:spPr>
          <a:xfrm>
            <a:off x="4527804" y="232226"/>
            <a:ext cx="6851395" cy="6473277"/>
          </a:xfrm>
          <a:prstGeom prst="rect">
            <a:avLst/>
          </a:prstGeom>
        </p:spPr>
      </p:pic>
    </p:spTree>
    <p:extLst>
      <p:ext uri="{BB962C8B-B14F-4D97-AF65-F5344CB8AC3E}">
        <p14:creationId xmlns:p14="http://schemas.microsoft.com/office/powerpoint/2010/main" val="1405593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5D7DC3-9637-4492-96D3-1173035FDDE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Mechanism of action of NSAIDs</a:t>
            </a:r>
          </a:p>
        </p:txBody>
      </p:sp>
      <p:pic>
        <p:nvPicPr>
          <p:cNvPr id="4" name="Content Placeholder 3" descr="Diagram&#10;&#10;Description automatically generated">
            <a:extLst>
              <a:ext uri="{FF2B5EF4-FFF2-40B4-BE49-F238E27FC236}">
                <a16:creationId xmlns:a16="http://schemas.microsoft.com/office/drawing/2014/main" id="{96502F59-3731-4BA0-AD4B-A524B1436FD8}"/>
              </a:ext>
            </a:extLst>
          </p:cNvPr>
          <p:cNvPicPr>
            <a:picLocks noGrp="1" noChangeAspect="1"/>
          </p:cNvPicPr>
          <p:nvPr>
            <p:ph idx="1"/>
          </p:nvPr>
        </p:nvPicPr>
        <p:blipFill>
          <a:blip r:embed="rId2"/>
          <a:stretch>
            <a:fillRect/>
          </a:stretch>
        </p:blipFill>
        <p:spPr>
          <a:xfrm>
            <a:off x="4777316" y="961356"/>
            <a:ext cx="6780700" cy="4932959"/>
          </a:xfrm>
          <a:prstGeom prst="rect">
            <a:avLst/>
          </a:prstGeom>
        </p:spPr>
      </p:pic>
    </p:spTree>
    <p:extLst>
      <p:ext uri="{BB962C8B-B14F-4D97-AF65-F5344CB8AC3E}">
        <p14:creationId xmlns:p14="http://schemas.microsoft.com/office/powerpoint/2010/main" val="553756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6B60-4B20-4452-999B-9629FEFF3793}"/>
              </a:ext>
            </a:extLst>
          </p:cNvPr>
          <p:cNvSpPr>
            <a:spLocks noGrp="1"/>
          </p:cNvSpPr>
          <p:nvPr>
            <p:ph type="title"/>
          </p:nvPr>
        </p:nvSpPr>
        <p:spPr/>
        <p:txBody>
          <a:bodyPr/>
          <a:lstStyle/>
          <a:p>
            <a:r>
              <a:rPr lang="en-US" dirty="0"/>
              <a:t>NSAIDs-Cochrane review EBM</a:t>
            </a:r>
          </a:p>
        </p:txBody>
      </p:sp>
      <p:graphicFrame>
        <p:nvGraphicFramePr>
          <p:cNvPr id="6" name="Content Placeholder 2">
            <a:extLst>
              <a:ext uri="{FF2B5EF4-FFF2-40B4-BE49-F238E27FC236}">
                <a16:creationId xmlns:a16="http://schemas.microsoft.com/office/drawing/2014/main" id="{9F3E9A2F-B560-2CA2-4DE4-4391DB326FA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BAC30EF6-DC29-453E-A3AC-2071127B7657}"/>
              </a:ext>
            </a:extLst>
          </p:cNvPr>
          <p:cNvSpPr/>
          <p:nvPr/>
        </p:nvSpPr>
        <p:spPr>
          <a:xfrm>
            <a:off x="2490652" y="6169709"/>
            <a:ext cx="8502468" cy="646331"/>
          </a:xfrm>
          <a:prstGeom prst="rect">
            <a:avLst/>
          </a:prstGeom>
        </p:spPr>
        <p:txBody>
          <a:bodyPr wrap="square">
            <a:spAutoFit/>
          </a:bodyPr>
          <a:lstStyle/>
          <a:p>
            <a:r>
              <a:rPr lang="en-US" dirty="0"/>
              <a:t>Marjoribanks J., Proctor M., Farquhar C., Derks R.S.: Nonsteroidal anti-inflammatory drugs for </a:t>
            </a:r>
            <a:r>
              <a:rPr lang="en-US" dirty="0" err="1"/>
              <a:t>dysmenorrhoea</a:t>
            </a:r>
            <a:r>
              <a:rPr lang="en-US" dirty="0"/>
              <a:t>. Cochrane Database Syst Rev 2010;</a:t>
            </a:r>
          </a:p>
        </p:txBody>
      </p:sp>
    </p:spTree>
    <p:extLst>
      <p:ext uri="{BB962C8B-B14F-4D97-AF65-F5344CB8AC3E}">
        <p14:creationId xmlns:p14="http://schemas.microsoft.com/office/powerpoint/2010/main" val="2854281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667BA-94C3-4C57-AC9F-51B806E3E806}"/>
              </a:ext>
            </a:extLst>
          </p:cNvPr>
          <p:cNvSpPr>
            <a:spLocks noGrp="1"/>
          </p:cNvSpPr>
          <p:nvPr>
            <p:ph type="title"/>
          </p:nvPr>
        </p:nvSpPr>
        <p:spPr>
          <a:xfrm>
            <a:off x="808638" y="386930"/>
            <a:ext cx="9236700" cy="1188950"/>
          </a:xfrm>
        </p:spPr>
        <p:txBody>
          <a:bodyPr anchor="b">
            <a:normAutofit/>
          </a:bodyPr>
          <a:lstStyle/>
          <a:p>
            <a:r>
              <a:rPr lang="en-US" sz="3800"/>
              <a:t>SR in Cochrane</a:t>
            </a:r>
            <a:br>
              <a:rPr lang="en-US" sz="3800"/>
            </a:br>
            <a:r>
              <a:rPr lang="en-US" sz="3800"/>
              <a:t>Marjoribanks J., 2016</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E77B62-F58D-4016-841A-35935229FB7B}"/>
              </a:ext>
            </a:extLst>
          </p:cNvPr>
          <p:cNvSpPr>
            <a:spLocks noGrp="1"/>
          </p:cNvSpPr>
          <p:nvPr>
            <p:ph idx="1"/>
          </p:nvPr>
        </p:nvSpPr>
        <p:spPr>
          <a:xfrm>
            <a:off x="793660" y="2599509"/>
            <a:ext cx="10143668" cy="3435531"/>
          </a:xfrm>
        </p:spPr>
        <p:txBody>
          <a:bodyPr anchor="ctr">
            <a:normAutofit/>
          </a:bodyPr>
          <a:lstStyle/>
          <a:p>
            <a:r>
              <a:rPr lang="en-US" sz="2400"/>
              <a:t>NSAIDs appear to be a very effective treatment for dysmenorrhoea, though women using them need to be aware of the substantial risk of adverse effects. There is insufficient evidence to determine which (if any) individual NSAID is the safest and most effective for the treatment of dysmenorrhoea. We rated the quality of the evidence as low for most comparisons, mainly due to poor reporting of study methods.</a:t>
            </a:r>
          </a:p>
        </p:txBody>
      </p:sp>
    </p:spTree>
    <p:extLst>
      <p:ext uri="{BB962C8B-B14F-4D97-AF65-F5344CB8AC3E}">
        <p14:creationId xmlns:p14="http://schemas.microsoft.com/office/powerpoint/2010/main" val="1082356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F3217-5644-4958-828B-0443F7B47F19}"/>
              </a:ext>
            </a:extLst>
          </p:cNvPr>
          <p:cNvSpPr>
            <a:spLocks noGrp="1"/>
          </p:cNvSpPr>
          <p:nvPr>
            <p:ph type="title"/>
          </p:nvPr>
        </p:nvSpPr>
        <p:spPr>
          <a:xfrm>
            <a:off x="808638" y="386930"/>
            <a:ext cx="9236700" cy="1188950"/>
          </a:xfrm>
        </p:spPr>
        <p:txBody>
          <a:bodyPr anchor="b">
            <a:normAutofit/>
          </a:bodyPr>
          <a:lstStyle/>
          <a:p>
            <a:r>
              <a:rPr lang="en-US" sz="5400"/>
              <a:t>NSAIDs versus placebo</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82FA56-1F5A-4B55-A53E-CE3F481E6B0C}"/>
              </a:ext>
            </a:extLst>
          </p:cNvPr>
          <p:cNvSpPr>
            <a:spLocks noGrp="1"/>
          </p:cNvSpPr>
          <p:nvPr>
            <p:ph idx="1"/>
          </p:nvPr>
        </p:nvSpPr>
        <p:spPr>
          <a:xfrm>
            <a:off x="793660" y="2203079"/>
            <a:ext cx="10143668" cy="3831961"/>
          </a:xfrm>
        </p:spPr>
        <p:txBody>
          <a:bodyPr anchor="ctr">
            <a:normAutofit lnSpcReduction="10000"/>
          </a:bodyPr>
          <a:lstStyle/>
          <a:p>
            <a:endParaRPr lang="en-US" sz="1500" dirty="0"/>
          </a:p>
          <a:p>
            <a:r>
              <a:rPr lang="en-US" sz="2000" dirty="0"/>
              <a:t>NSAIDs were more effective for pain relief than placebo (OR 4.37, 95% CI 3.76 to 5.09; 35 RCTs, I2 = 53%, low quality evidence). </a:t>
            </a:r>
          </a:p>
          <a:p>
            <a:r>
              <a:rPr lang="en-US" sz="2000" dirty="0"/>
              <a:t>This suggests that if 18% of women taking placebo achieve moderate or excellent pain relief, between 45% and 53% taking NSAIDs will do so.</a:t>
            </a:r>
          </a:p>
          <a:p>
            <a:endParaRPr lang="en-US" sz="2000" dirty="0"/>
          </a:p>
          <a:p>
            <a:r>
              <a:rPr lang="en-US" sz="2000" dirty="0"/>
              <a:t>However, NSAIDs were associated with more adverse effects (overall adverse effects: OR 1.29, 95% CI 1.11 to 1.51, 25 RCTs, I2 = 0%, low quality evidence; gastrointestinal adverse effects: OR 1.58, 95% CI 1.12 to 2.23, 14 RCTs, I2 = 30%; neurological adverse effects: OR 2.74, 95% CI 1.66 to 4.53, seven RCTs, I2 = 0%, low quality evidence). </a:t>
            </a:r>
          </a:p>
          <a:p>
            <a:r>
              <a:rPr lang="en-US" sz="2000" dirty="0"/>
              <a:t>The evidence suggests that if 10% of women taking placebo experience side effects, between 11% and 14% of women taking NSAIDs will do so</a:t>
            </a:r>
            <a:r>
              <a:rPr lang="en-US" sz="1500" dirty="0"/>
              <a:t>.</a:t>
            </a:r>
          </a:p>
        </p:txBody>
      </p:sp>
    </p:spTree>
    <p:extLst>
      <p:ext uri="{BB962C8B-B14F-4D97-AF65-F5344CB8AC3E}">
        <p14:creationId xmlns:p14="http://schemas.microsoft.com/office/powerpoint/2010/main" val="3915908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9796A8-35E6-43B2-A492-7309600ADCF5}"/>
              </a:ext>
            </a:extLst>
          </p:cNvPr>
          <p:cNvSpPr>
            <a:spLocks noGrp="1"/>
          </p:cNvSpPr>
          <p:nvPr>
            <p:ph type="title"/>
          </p:nvPr>
        </p:nvSpPr>
        <p:spPr>
          <a:xfrm>
            <a:off x="1188069" y="381935"/>
            <a:ext cx="9356106" cy="1200329"/>
          </a:xfrm>
        </p:spPr>
        <p:txBody>
          <a:bodyPr anchor="t">
            <a:normAutofit/>
          </a:bodyPr>
          <a:lstStyle/>
          <a:p>
            <a:r>
              <a:rPr lang="en-US" sz="6200"/>
              <a:t>NSAIDs versus other NSAIDs</a:t>
            </a:r>
          </a:p>
        </p:txBody>
      </p:sp>
      <p:grpSp>
        <p:nvGrpSpPr>
          <p:cNvPr id="17"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FC3C94B-EF54-3A3A-F9A4-9E017DA5C8E7}"/>
              </a:ext>
            </a:extLst>
          </p:cNvPr>
          <p:cNvGraphicFramePr>
            <a:graphicFrameLocks noGrp="1"/>
          </p:cNvGraphicFramePr>
          <p:nvPr>
            <p:ph idx="1"/>
            <p:extLst>
              <p:ext uri="{D42A27DB-BD31-4B8C-83A1-F6EECF244321}">
                <p14:modId xmlns:p14="http://schemas.microsoft.com/office/powerpoint/2010/main" val="3973176993"/>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9348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915596-0ABC-444B-A723-F25BB6B5D2AB}"/>
              </a:ext>
            </a:extLst>
          </p:cNvPr>
          <p:cNvSpPr>
            <a:spLocks noGrp="1"/>
          </p:cNvSpPr>
          <p:nvPr>
            <p:ph type="title"/>
          </p:nvPr>
        </p:nvSpPr>
        <p:spPr>
          <a:xfrm>
            <a:off x="808638" y="386930"/>
            <a:ext cx="9236700" cy="1188950"/>
          </a:xfrm>
        </p:spPr>
        <p:txBody>
          <a:bodyPr anchor="b">
            <a:normAutofit/>
          </a:bodyPr>
          <a:lstStyle/>
          <a:p>
            <a:r>
              <a:rPr lang="en-US" sz="5400"/>
              <a:t>Secondary Dysmenorrhea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95942A-FF19-428C-AEA8-A1AFE855CBEF}"/>
              </a:ext>
            </a:extLst>
          </p:cNvPr>
          <p:cNvSpPr>
            <a:spLocks noGrp="1"/>
          </p:cNvSpPr>
          <p:nvPr>
            <p:ph idx="1"/>
          </p:nvPr>
        </p:nvSpPr>
        <p:spPr>
          <a:xfrm>
            <a:off x="793660" y="2599509"/>
            <a:ext cx="10143668" cy="3435531"/>
          </a:xfrm>
        </p:spPr>
        <p:txBody>
          <a:bodyPr anchor="ctr">
            <a:normAutofit/>
          </a:bodyPr>
          <a:lstStyle/>
          <a:p>
            <a:r>
              <a:rPr lang="en-US" sz="1700"/>
              <a:t>Secondary dysmenorrhea is menstrual pain with an identifiable etiology. It can be attributed to a number of causes. </a:t>
            </a:r>
          </a:p>
          <a:p>
            <a:r>
              <a:rPr lang="en-US" sz="1700"/>
              <a:t>Structural causes include:</a:t>
            </a:r>
          </a:p>
          <a:p>
            <a:pPr lvl="1"/>
            <a:r>
              <a:rPr lang="en-US" sz="1700"/>
              <a:t>müllerian anomalies, </a:t>
            </a:r>
          </a:p>
          <a:p>
            <a:pPr lvl="1"/>
            <a:r>
              <a:rPr lang="en-US" sz="1700"/>
              <a:t>cervical stenosis, </a:t>
            </a:r>
          </a:p>
          <a:p>
            <a:pPr lvl="1"/>
            <a:r>
              <a:rPr lang="en-US" sz="1700"/>
              <a:t>Endometriosis</a:t>
            </a:r>
          </a:p>
          <a:p>
            <a:pPr lvl="1"/>
            <a:r>
              <a:rPr lang="en-US" sz="1700"/>
              <a:t>Fibroids- not usually</a:t>
            </a:r>
          </a:p>
          <a:p>
            <a:pPr lvl="1"/>
            <a:r>
              <a:rPr lang="en-US" sz="1700"/>
              <a:t>adenomyosis, </a:t>
            </a:r>
          </a:p>
          <a:p>
            <a:pPr lvl="1"/>
            <a:r>
              <a:rPr lang="en-US" sz="1700"/>
              <a:t>endometrial polyps: not usually </a:t>
            </a:r>
          </a:p>
          <a:p>
            <a:pPr lvl="1"/>
            <a:r>
              <a:rPr lang="en-US" sz="1700"/>
              <a:t>ovarian or fallopian tube neoplasms, </a:t>
            </a:r>
          </a:p>
          <a:p>
            <a:pPr lvl="1"/>
            <a:r>
              <a:rPr lang="en-US" sz="1700"/>
              <a:t>as well as inflammatory changes and adhesions related to pelvic infections</a:t>
            </a:r>
          </a:p>
        </p:txBody>
      </p:sp>
    </p:spTree>
    <p:extLst>
      <p:ext uri="{BB962C8B-B14F-4D97-AF65-F5344CB8AC3E}">
        <p14:creationId xmlns:p14="http://schemas.microsoft.com/office/powerpoint/2010/main" val="3464796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AE3703-D0AC-470E-BC2A-CB6D01267C9F}"/>
              </a:ext>
            </a:extLst>
          </p:cNvPr>
          <p:cNvSpPr>
            <a:spLocks noGrp="1"/>
          </p:cNvSpPr>
          <p:nvPr>
            <p:ph type="title"/>
          </p:nvPr>
        </p:nvSpPr>
        <p:spPr>
          <a:xfrm>
            <a:off x="1188069" y="381935"/>
            <a:ext cx="9356106" cy="1200329"/>
          </a:xfrm>
        </p:spPr>
        <p:txBody>
          <a:bodyPr anchor="t">
            <a:normAutofit/>
          </a:bodyPr>
          <a:lstStyle/>
          <a:p>
            <a:r>
              <a:rPr lang="en-US" sz="8000"/>
              <a:t>Cochrane NSAIDs</a:t>
            </a:r>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8B138BF-704A-B786-8516-7A8E8280A038}"/>
              </a:ext>
            </a:extLst>
          </p:cNvPr>
          <p:cNvGraphicFramePr>
            <a:graphicFrameLocks noGrp="1"/>
          </p:cNvGraphicFramePr>
          <p:nvPr>
            <p:ph idx="1"/>
            <p:extLst>
              <p:ext uri="{D42A27DB-BD31-4B8C-83A1-F6EECF244321}">
                <p14:modId xmlns:p14="http://schemas.microsoft.com/office/powerpoint/2010/main" val="679989336"/>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7287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4">
            <a:extLst>
              <a:ext uri="{FF2B5EF4-FFF2-40B4-BE49-F238E27FC236}">
                <a16:creationId xmlns:a16="http://schemas.microsoft.com/office/drawing/2014/main" id="{6EB734DD-5354-4089-8EE1-A4723C917C1D}"/>
              </a:ext>
            </a:extLst>
          </p:cNvPr>
          <p:cNvGraphicFramePr>
            <a:graphicFrameLocks noGrp="1"/>
          </p:cNvGraphicFramePr>
          <p:nvPr>
            <p:ph idx="1"/>
            <p:extLst>
              <p:ext uri="{D42A27DB-BD31-4B8C-83A1-F6EECF244321}">
                <p14:modId xmlns:p14="http://schemas.microsoft.com/office/powerpoint/2010/main" val="3212172159"/>
              </p:ext>
            </p:extLst>
          </p:nvPr>
        </p:nvGraphicFramePr>
        <p:xfrm>
          <a:off x="699106" y="97170"/>
          <a:ext cx="11492894" cy="6445872"/>
        </p:xfrm>
        <a:graphic>
          <a:graphicData uri="http://schemas.openxmlformats.org/drawingml/2006/table">
            <a:tbl>
              <a:tblPr firstRow="1" bandRow="1">
                <a:noFill/>
                <a:tableStyleId>{5940675A-B579-460E-94D1-54222C63F5DA}</a:tableStyleId>
              </a:tblPr>
              <a:tblGrid>
                <a:gridCol w="2133259">
                  <a:extLst>
                    <a:ext uri="{9D8B030D-6E8A-4147-A177-3AD203B41FA5}">
                      <a16:colId xmlns:a16="http://schemas.microsoft.com/office/drawing/2014/main" val="631072623"/>
                    </a:ext>
                  </a:extLst>
                </a:gridCol>
                <a:gridCol w="2302137">
                  <a:extLst>
                    <a:ext uri="{9D8B030D-6E8A-4147-A177-3AD203B41FA5}">
                      <a16:colId xmlns:a16="http://schemas.microsoft.com/office/drawing/2014/main" val="4190274264"/>
                    </a:ext>
                  </a:extLst>
                </a:gridCol>
                <a:gridCol w="2462630">
                  <a:extLst>
                    <a:ext uri="{9D8B030D-6E8A-4147-A177-3AD203B41FA5}">
                      <a16:colId xmlns:a16="http://schemas.microsoft.com/office/drawing/2014/main" val="1416593699"/>
                    </a:ext>
                  </a:extLst>
                </a:gridCol>
                <a:gridCol w="2292731">
                  <a:extLst>
                    <a:ext uri="{9D8B030D-6E8A-4147-A177-3AD203B41FA5}">
                      <a16:colId xmlns:a16="http://schemas.microsoft.com/office/drawing/2014/main" val="4108983920"/>
                    </a:ext>
                  </a:extLst>
                </a:gridCol>
                <a:gridCol w="2302137">
                  <a:extLst>
                    <a:ext uri="{9D8B030D-6E8A-4147-A177-3AD203B41FA5}">
                      <a16:colId xmlns:a16="http://schemas.microsoft.com/office/drawing/2014/main" val="2429840546"/>
                    </a:ext>
                  </a:extLst>
                </a:gridCol>
              </a:tblGrid>
              <a:tr h="1000446">
                <a:tc>
                  <a:txBody>
                    <a:bodyPr/>
                    <a:lstStyle/>
                    <a:p>
                      <a:pPr algn="ctr"/>
                      <a:r>
                        <a:rPr lang="en-US" sz="2800" b="1" cap="none" spc="0">
                          <a:solidFill>
                            <a:schemeClr val="tx1"/>
                          </a:solidFill>
                        </a:rPr>
                        <a:t>Class</a:t>
                      </a:r>
                    </a:p>
                  </a:txBody>
                  <a:tcPr marL="47861" marR="43383" marT="13675" marB="102560" anchor="b">
                    <a:lnL w="12700" cmpd="sng">
                      <a:noFill/>
                    </a:lnL>
                    <a:lnR w="12700" cmpd="sng">
                      <a:noFill/>
                    </a:lnR>
                    <a:lnT w="9525" cap="flat" cmpd="sng" algn="ctr">
                      <a:noFill/>
                      <a:prstDash val="solid"/>
                    </a:lnT>
                    <a:lnB w="38100" cmpd="sng">
                      <a:noFill/>
                    </a:lnB>
                    <a:noFill/>
                  </a:tcPr>
                </a:tc>
                <a:tc>
                  <a:txBody>
                    <a:bodyPr/>
                    <a:lstStyle/>
                    <a:p>
                      <a:pPr algn="ctr"/>
                      <a:r>
                        <a:rPr lang="en-US" sz="2800" b="1" cap="none" spc="0" dirty="0">
                          <a:solidFill>
                            <a:schemeClr val="tx1"/>
                          </a:solidFill>
                        </a:rPr>
                        <a:t>Generic Name</a:t>
                      </a:r>
                    </a:p>
                  </a:txBody>
                  <a:tcPr marL="47861" marR="43383" marT="13675" marB="102560" anchor="b">
                    <a:lnL w="12700" cmpd="sng">
                      <a:noFill/>
                    </a:lnL>
                    <a:lnR w="12700" cmpd="sng">
                      <a:noFill/>
                    </a:lnR>
                    <a:lnT w="9525" cap="flat" cmpd="sng" algn="ctr">
                      <a:noFill/>
                      <a:prstDash val="solid"/>
                    </a:lnT>
                    <a:lnB w="38100" cmpd="sng">
                      <a:noFill/>
                    </a:lnB>
                    <a:noFill/>
                  </a:tcPr>
                </a:tc>
                <a:tc>
                  <a:txBody>
                    <a:bodyPr/>
                    <a:lstStyle/>
                    <a:p>
                      <a:pPr algn="ctr"/>
                      <a:r>
                        <a:rPr lang="en-US" sz="2800" b="1" cap="none" spc="0">
                          <a:solidFill>
                            <a:schemeClr val="tx1"/>
                          </a:solidFill>
                        </a:rPr>
                        <a:t>Usual Regimen (mg) </a:t>
                      </a:r>
                      <a:r>
                        <a:rPr lang="en-US" sz="2800" b="1" cap="none" spc="0" baseline="30000">
                          <a:solidFill>
                            <a:schemeClr val="tx1"/>
                          </a:solidFill>
                          <a:hlinkClick r:id="rId2">
                            <a:extLst>
                              <a:ext uri="{A12FA001-AC4F-418D-AE19-62706E023703}">
                                <ahyp:hlinkClr xmlns:ahyp="http://schemas.microsoft.com/office/drawing/2018/hyperlinkcolor" val="tx"/>
                              </a:ext>
                            </a:extLst>
                          </a:hlinkClick>
                        </a:rPr>
                        <a:t>∗ </a:t>
                      </a:r>
                      <a:endParaRPr lang="en-US" sz="2800" b="1" cap="none" spc="0">
                        <a:solidFill>
                          <a:schemeClr val="tx1"/>
                        </a:solidFill>
                      </a:endParaRPr>
                    </a:p>
                  </a:txBody>
                  <a:tcPr marL="47861" marR="43383" marT="13675" marB="102560" anchor="b">
                    <a:lnL w="12700" cmpd="sng">
                      <a:noFill/>
                    </a:lnL>
                    <a:lnR w="12700" cmpd="sng">
                      <a:noFill/>
                    </a:lnR>
                    <a:lnT w="9525" cap="flat" cmpd="sng" algn="ctr">
                      <a:noFill/>
                      <a:prstDash val="solid"/>
                    </a:lnT>
                    <a:lnB w="38100" cmpd="sng">
                      <a:noFill/>
                    </a:lnB>
                    <a:noFill/>
                  </a:tcPr>
                </a:tc>
                <a:tc>
                  <a:txBody>
                    <a:bodyPr/>
                    <a:lstStyle/>
                    <a:p>
                      <a:pPr algn="ctr"/>
                      <a:r>
                        <a:rPr lang="en-US" sz="2800" b="1" cap="none" spc="0" dirty="0">
                          <a:solidFill>
                            <a:schemeClr val="tx1"/>
                          </a:solidFill>
                        </a:rPr>
                        <a:t>Initial Dose</a:t>
                      </a:r>
                    </a:p>
                  </a:txBody>
                  <a:tcPr marL="47861" marR="43383" marT="13675" marB="102560" anchor="b">
                    <a:lnL w="12700" cmpd="sng">
                      <a:noFill/>
                    </a:lnL>
                    <a:lnR w="12700" cmpd="sng">
                      <a:noFill/>
                    </a:lnR>
                    <a:lnT w="9525" cap="flat" cmpd="sng" algn="ctr">
                      <a:noFill/>
                      <a:prstDash val="solid"/>
                    </a:lnT>
                    <a:lnB w="38100" cmpd="sng">
                      <a:noFill/>
                    </a:lnB>
                    <a:noFill/>
                  </a:tcPr>
                </a:tc>
                <a:tc>
                  <a:txBody>
                    <a:bodyPr/>
                    <a:lstStyle/>
                    <a:p>
                      <a:pPr algn="ctr"/>
                      <a:r>
                        <a:rPr lang="en-US" sz="2800" b="1" cap="none" spc="0">
                          <a:solidFill>
                            <a:schemeClr val="tx1"/>
                          </a:solidFill>
                        </a:rPr>
                        <a:t>Subsequent Dose</a:t>
                      </a:r>
                    </a:p>
                  </a:txBody>
                  <a:tcPr marL="47861" marR="43383" marT="13675" marB="102560"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4156368050"/>
                  </a:ext>
                </a:extLst>
              </a:tr>
              <a:tr h="388959">
                <a:tc>
                  <a:txBody>
                    <a:bodyPr/>
                    <a:lstStyle/>
                    <a:p>
                      <a:pPr algn="ctr"/>
                      <a:r>
                        <a:rPr lang="en-US" sz="1600" cap="none" spc="0">
                          <a:solidFill>
                            <a:schemeClr val="tx1"/>
                          </a:solidFill>
                        </a:rPr>
                        <a:t>Propionic acid</a:t>
                      </a:r>
                    </a:p>
                  </a:txBody>
                  <a:tcPr marL="47861" marR="43383" marT="13675" marB="102560" anchor="ctr">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pPr algn="ctr"/>
                      <a:r>
                        <a:rPr lang="en-US" sz="1600" cap="none" spc="0">
                          <a:solidFill>
                            <a:schemeClr val="tx1"/>
                          </a:solidFill>
                        </a:rPr>
                        <a:t>Ibuprofen</a:t>
                      </a:r>
                    </a:p>
                  </a:txBody>
                  <a:tcPr marL="47861" marR="43383" marT="13675" marB="102560" anchor="ctr">
                    <a:lnL w="12700" cmpd="sng">
                      <a:noFill/>
                      <a:prstDash val="solid"/>
                    </a:lnL>
                    <a:lnR w="12700" cmpd="sng">
                      <a:noFill/>
                      <a:prstDash val="solid"/>
                    </a:lnR>
                    <a:lnT w="38100" cmpd="sng">
                      <a:noFill/>
                    </a:lnT>
                    <a:lnB w="9525" cap="flat" cmpd="sng" algn="ctr">
                      <a:noFill/>
                      <a:prstDash val="solid"/>
                    </a:lnB>
                    <a:noFill/>
                  </a:tcPr>
                </a:tc>
                <a:tc>
                  <a:txBody>
                    <a:bodyPr/>
                    <a:lstStyle/>
                    <a:p>
                      <a:pPr algn="ctr"/>
                      <a:r>
                        <a:rPr lang="en-US" sz="1600" cap="none" spc="0" dirty="0">
                          <a:solidFill>
                            <a:schemeClr val="tx1"/>
                          </a:solidFill>
                        </a:rPr>
                        <a:t>400 (</a:t>
                      </a:r>
                      <a:r>
                        <a:rPr lang="en-US" sz="1600" cap="none" spc="0" dirty="0" err="1">
                          <a:solidFill>
                            <a:schemeClr val="tx1"/>
                          </a:solidFill>
                        </a:rPr>
                        <a:t>qid</a:t>
                      </a:r>
                      <a:r>
                        <a:rPr lang="en-US" sz="1600" cap="none" spc="0" dirty="0">
                          <a:solidFill>
                            <a:schemeClr val="tx1"/>
                          </a:solidFill>
                        </a:rPr>
                        <a:t>)-800 (</a:t>
                      </a:r>
                      <a:r>
                        <a:rPr lang="en-US" sz="1600" cap="none" spc="0" dirty="0" err="1">
                          <a:solidFill>
                            <a:schemeClr val="tx1"/>
                          </a:solidFill>
                        </a:rPr>
                        <a:t>tid</a:t>
                      </a:r>
                      <a:r>
                        <a:rPr lang="en-US" sz="1600" cap="none" spc="0" dirty="0">
                          <a:solidFill>
                            <a:schemeClr val="tx1"/>
                          </a:solidFill>
                        </a:rPr>
                        <a:t>)</a:t>
                      </a:r>
                    </a:p>
                  </a:txBody>
                  <a:tcPr marL="47861" marR="43383" marT="13675" marB="102560" anchor="ctr">
                    <a:lnL w="12700" cmpd="sng">
                      <a:noFill/>
                      <a:prstDash val="solid"/>
                    </a:lnL>
                    <a:lnR w="12700" cmpd="sng">
                      <a:noFill/>
                      <a:prstDash val="solid"/>
                    </a:lnR>
                    <a:lnT w="38100" cmpd="sng">
                      <a:noFill/>
                    </a:lnT>
                    <a:lnB w="9525" cap="flat" cmpd="sng" algn="ctr">
                      <a:noFill/>
                      <a:prstDash val="solid"/>
                    </a:lnB>
                    <a:noFill/>
                  </a:tcPr>
                </a:tc>
                <a:tc>
                  <a:txBody>
                    <a:bodyPr/>
                    <a:lstStyle/>
                    <a:p>
                      <a:pPr algn="ctr"/>
                      <a:r>
                        <a:rPr lang="en-US" sz="1600" cap="none" spc="0">
                          <a:solidFill>
                            <a:schemeClr val="tx1"/>
                          </a:solidFill>
                        </a:rPr>
                        <a:t>500</a:t>
                      </a:r>
                    </a:p>
                  </a:txBody>
                  <a:tcPr marL="47861" marR="43383" marT="13675" marB="102560" anchor="ctr">
                    <a:lnL w="12700" cmpd="sng">
                      <a:noFill/>
                      <a:prstDash val="solid"/>
                    </a:lnL>
                    <a:lnR w="12700" cmpd="sng">
                      <a:noFill/>
                      <a:prstDash val="solid"/>
                    </a:lnR>
                    <a:lnT w="38100" cmpd="sng">
                      <a:noFill/>
                    </a:lnT>
                    <a:lnB w="9525" cap="flat" cmpd="sng" algn="ctr">
                      <a:noFill/>
                      <a:prstDash val="solid"/>
                    </a:lnB>
                    <a:noFill/>
                  </a:tcPr>
                </a:tc>
                <a:tc>
                  <a:txBody>
                    <a:bodyPr/>
                    <a:lstStyle/>
                    <a:p>
                      <a:pPr algn="ctr"/>
                      <a:r>
                        <a:rPr lang="en-US" sz="1600" cap="none" spc="0">
                          <a:solidFill>
                            <a:schemeClr val="tx1"/>
                          </a:solidFill>
                        </a:rPr>
                        <a:t>250 tid-qid</a:t>
                      </a:r>
                    </a:p>
                  </a:txBody>
                  <a:tcPr marL="47861" marR="43383" marT="13675" marB="102560" anchor="ctr">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3729373613"/>
                  </a:ext>
                </a:extLst>
              </a:tr>
              <a:tr h="388959">
                <a:tc>
                  <a:txBody>
                    <a:bodyPr/>
                    <a:lstStyle/>
                    <a:p>
                      <a:pPr algn="ctr"/>
                      <a:endParaRPr lang="en-US" sz="1600" cap="none" spc="0">
                        <a:solidFill>
                          <a:schemeClr val="tx1"/>
                        </a:solidFill>
                      </a:endParaRPr>
                    </a:p>
                  </a:txBody>
                  <a:tcPr marL="47861" marR="43383" marT="13675" marB="102560"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Naproxen</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250 (qid)-500 (bid)</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592735279"/>
                  </a:ext>
                </a:extLst>
              </a:tr>
              <a:tr h="388959">
                <a:tc>
                  <a:txBody>
                    <a:bodyPr/>
                    <a:lstStyle/>
                    <a:p>
                      <a:pPr algn="ctr"/>
                      <a:endParaRPr lang="en-US" sz="1600" cap="none" spc="0">
                        <a:solidFill>
                          <a:schemeClr val="tx1"/>
                        </a:solidFill>
                      </a:endParaRPr>
                    </a:p>
                  </a:txBody>
                  <a:tcPr marL="47861" marR="43383" marT="13675" marB="102560" anchor="ctr">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ctr"/>
                      <a:r>
                        <a:rPr lang="en-US" sz="1600" cap="none" spc="0">
                          <a:solidFill>
                            <a:schemeClr val="tx1"/>
                          </a:solidFill>
                        </a:rPr>
                        <a:t>Naproxen sodium</a:t>
                      </a: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r>
                        <a:rPr lang="en-US" sz="1600" cap="none" spc="0">
                          <a:solidFill>
                            <a:schemeClr val="tx1"/>
                          </a:solidFill>
                        </a:rPr>
                        <a:t>275 (qid)-550 (bid)</a:t>
                      </a: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2894275346"/>
                  </a:ext>
                </a:extLst>
              </a:tr>
              <a:tr h="388959">
                <a:tc>
                  <a:txBody>
                    <a:bodyPr/>
                    <a:lstStyle/>
                    <a:p>
                      <a:pPr algn="ctr"/>
                      <a:endParaRPr lang="en-US" sz="1600" cap="none" spc="0">
                        <a:solidFill>
                          <a:schemeClr val="tx1"/>
                        </a:solidFill>
                      </a:endParaRPr>
                    </a:p>
                  </a:txBody>
                  <a:tcPr marL="47861" marR="43383" marT="13675" marB="102560"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Ketoprofen</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25-75 (tid)</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87807258"/>
                  </a:ext>
                </a:extLst>
              </a:tr>
              <a:tr h="388959">
                <a:tc>
                  <a:txBody>
                    <a:bodyPr/>
                    <a:lstStyle/>
                    <a:p>
                      <a:pPr algn="ctr"/>
                      <a:endParaRPr lang="en-US" sz="1600" cap="none" spc="0">
                        <a:solidFill>
                          <a:schemeClr val="tx1"/>
                        </a:solidFill>
                      </a:endParaRPr>
                    </a:p>
                  </a:txBody>
                  <a:tcPr marL="47861" marR="43383" marT="13675" marB="102560" anchor="ctr">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ctr"/>
                      <a:r>
                        <a:rPr lang="en-US" sz="1600" cap="none" spc="0">
                          <a:solidFill>
                            <a:schemeClr val="tx1"/>
                          </a:solidFill>
                        </a:rPr>
                        <a:t>Fenoprofen calcium</a:t>
                      </a: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r>
                        <a:rPr lang="en-US" sz="1600" cap="none" spc="0">
                          <a:solidFill>
                            <a:schemeClr val="tx1"/>
                          </a:solidFill>
                        </a:rPr>
                        <a:t>200 (qid)</a:t>
                      </a: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2875706647"/>
                  </a:ext>
                </a:extLst>
              </a:tr>
              <a:tr h="388959">
                <a:tc>
                  <a:txBody>
                    <a:bodyPr/>
                    <a:lstStyle/>
                    <a:p>
                      <a:pPr algn="ctr"/>
                      <a:r>
                        <a:rPr lang="en-US" sz="1600" cap="none" spc="0">
                          <a:solidFill>
                            <a:schemeClr val="tx1"/>
                          </a:solidFill>
                        </a:rPr>
                        <a:t>Fenamic acid</a:t>
                      </a:r>
                    </a:p>
                  </a:txBody>
                  <a:tcPr marL="47861" marR="43383" marT="13675" marB="102560"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Mefenamic acid</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250 (qid)</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550</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275 tid-qid</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574473058"/>
                  </a:ext>
                </a:extLst>
              </a:tr>
              <a:tr h="388959">
                <a:tc>
                  <a:txBody>
                    <a:bodyPr/>
                    <a:lstStyle/>
                    <a:p>
                      <a:pPr algn="ctr"/>
                      <a:endParaRPr lang="en-US" sz="1600" cap="none" spc="0">
                        <a:solidFill>
                          <a:schemeClr val="tx1"/>
                        </a:solidFill>
                      </a:endParaRPr>
                    </a:p>
                  </a:txBody>
                  <a:tcPr marL="47861" marR="43383" marT="13675" marB="102560" anchor="ctr">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ctr"/>
                      <a:r>
                        <a:rPr lang="en-US" sz="1600" cap="none" spc="0">
                          <a:solidFill>
                            <a:schemeClr val="tx1"/>
                          </a:solidFill>
                        </a:rPr>
                        <a:t>Meclofenamate</a:t>
                      </a: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r>
                        <a:rPr lang="en-US" sz="1600" cap="none" spc="0">
                          <a:solidFill>
                            <a:schemeClr val="tx1"/>
                          </a:solidFill>
                        </a:rPr>
                        <a:t>100 (qid)</a:t>
                      </a: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2818425277"/>
                  </a:ext>
                </a:extLst>
              </a:tr>
              <a:tr h="388959">
                <a:tc>
                  <a:txBody>
                    <a:bodyPr/>
                    <a:lstStyle/>
                    <a:p>
                      <a:pPr algn="ctr"/>
                      <a:r>
                        <a:rPr lang="en-US" sz="1600" cap="none" spc="0">
                          <a:solidFill>
                            <a:schemeClr val="tx1"/>
                          </a:solidFill>
                        </a:rPr>
                        <a:t>Acetic acid</a:t>
                      </a:r>
                    </a:p>
                  </a:txBody>
                  <a:tcPr marL="47861" marR="43383" marT="13675" marB="102560"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Indomethacin</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25 (tid)</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50</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25-50 tid-qid</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85533833"/>
                  </a:ext>
                </a:extLst>
              </a:tr>
              <a:tr h="388959">
                <a:tc>
                  <a:txBody>
                    <a:bodyPr/>
                    <a:lstStyle/>
                    <a:p>
                      <a:pPr algn="ctr"/>
                      <a:endParaRPr lang="en-US" sz="1600" cap="none" spc="0">
                        <a:solidFill>
                          <a:schemeClr val="tx1"/>
                        </a:solidFill>
                      </a:endParaRPr>
                    </a:p>
                  </a:txBody>
                  <a:tcPr marL="47861" marR="43383" marT="13675" marB="102560" anchor="ctr">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ctr"/>
                      <a:r>
                        <a:rPr lang="en-US" sz="1600" cap="none" spc="0">
                          <a:solidFill>
                            <a:schemeClr val="tx1"/>
                          </a:solidFill>
                        </a:rPr>
                        <a:t>Diclofenac</a:t>
                      </a: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r>
                        <a:rPr lang="en-US" sz="1600" cap="none" spc="0">
                          <a:solidFill>
                            <a:schemeClr val="tx1"/>
                          </a:solidFill>
                        </a:rPr>
                        <a:t>75 (bid)</a:t>
                      </a: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533566481"/>
                  </a:ext>
                </a:extLst>
              </a:tr>
              <a:tr h="388959">
                <a:tc>
                  <a:txBody>
                    <a:bodyPr/>
                    <a:lstStyle/>
                    <a:p>
                      <a:pPr algn="ctr"/>
                      <a:endParaRPr lang="en-US" sz="1600" cap="none" spc="0">
                        <a:solidFill>
                          <a:schemeClr val="tx1"/>
                        </a:solidFill>
                      </a:endParaRPr>
                    </a:p>
                  </a:txBody>
                  <a:tcPr marL="47861" marR="43383" marT="13675" marB="102560"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Tolmetin</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400 (tid)</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711446329"/>
                  </a:ext>
                </a:extLst>
              </a:tr>
              <a:tr h="388959">
                <a:tc>
                  <a:txBody>
                    <a:bodyPr/>
                    <a:lstStyle/>
                    <a:p>
                      <a:pPr algn="ctr"/>
                      <a:endParaRPr lang="en-US" sz="1600" cap="none" spc="0">
                        <a:solidFill>
                          <a:schemeClr val="tx1"/>
                        </a:solidFill>
                      </a:endParaRPr>
                    </a:p>
                  </a:txBody>
                  <a:tcPr marL="47861" marR="43383" marT="13675" marB="102560" anchor="ctr">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ctr"/>
                      <a:r>
                        <a:rPr lang="en-US" sz="1600" cap="none" spc="0">
                          <a:solidFill>
                            <a:schemeClr val="tx1"/>
                          </a:solidFill>
                        </a:rPr>
                        <a:t>Diflunisal</a:t>
                      </a: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r>
                        <a:rPr lang="en-US" sz="1600" cap="none" spc="0">
                          <a:solidFill>
                            <a:schemeClr val="tx1"/>
                          </a:solidFill>
                        </a:rPr>
                        <a:t>500 (bid)</a:t>
                      </a: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845076194"/>
                  </a:ext>
                </a:extLst>
              </a:tr>
              <a:tr h="388959">
                <a:tc>
                  <a:txBody>
                    <a:bodyPr/>
                    <a:lstStyle/>
                    <a:p>
                      <a:pPr algn="ctr"/>
                      <a:endParaRPr lang="en-US" sz="1600" cap="none" spc="0">
                        <a:solidFill>
                          <a:schemeClr val="tx1"/>
                        </a:solidFill>
                      </a:endParaRPr>
                    </a:p>
                  </a:txBody>
                  <a:tcPr marL="47861" marR="43383" marT="13675" marB="102560"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Etodolac</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400 (tid-qid)</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280280156"/>
                  </a:ext>
                </a:extLst>
              </a:tr>
              <a:tr h="388959">
                <a:tc>
                  <a:txBody>
                    <a:bodyPr/>
                    <a:lstStyle/>
                    <a:p>
                      <a:pPr algn="ctr"/>
                      <a:endParaRPr lang="en-US" sz="1600" cap="none" spc="0">
                        <a:solidFill>
                          <a:schemeClr val="tx1"/>
                        </a:solidFill>
                      </a:endParaRPr>
                    </a:p>
                  </a:txBody>
                  <a:tcPr marL="47861" marR="43383" marT="13675" marB="102560" anchor="ctr">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ctr"/>
                      <a:r>
                        <a:rPr lang="en-US" sz="1600" cap="none" spc="0">
                          <a:solidFill>
                            <a:schemeClr val="tx1"/>
                          </a:solidFill>
                        </a:rPr>
                        <a:t>Ketoralac</a:t>
                      </a: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r>
                        <a:rPr lang="en-US" sz="1600" cap="none" spc="0">
                          <a:solidFill>
                            <a:schemeClr val="tx1"/>
                          </a:solidFill>
                        </a:rPr>
                        <a:t>10 (qid)</a:t>
                      </a: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endParaRPr lang="en-US" sz="1600" cap="none" spc="0">
                        <a:solidFill>
                          <a:schemeClr val="tx1"/>
                        </a:solidFill>
                      </a:endParaRPr>
                    </a:p>
                  </a:txBody>
                  <a:tcPr marL="47861" marR="43383" marT="13675" marB="102560" anchor="ctr">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661786591"/>
                  </a:ext>
                </a:extLst>
              </a:tr>
              <a:tr h="388959">
                <a:tc>
                  <a:txBody>
                    <a:bodyPr/>
                    <a:lstStyle/>
                    <a:p>
                      <a:pPr algn="ctr"/>
                      <a:r>
                        <a:rPr lang="en-US" sz="1600" cap="none" spc="0">
                          <a:solidFill>
                            <a:schemeClr val="tx1"/>
                          </a:solidFill>
                        </a:rPr>
                        <a:t>Oxicams</a:t>
                      </a:r>
                    </a:p>
                  </a:txBody>
                  <a:tcPr marL="47861" marR="43383" marT="13675" marB="102560"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Piroxicam</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20 (qd)</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500</a:t>
                      </a: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600" cap="none" spc="0" dirty="0">
                          <a:solidFill>
                            <a:schemeClr val="tx1"/>
                          </a:solidFill>
                        </a:rPr>
                        <a:t>250 </a:t>
                      </a:r>
                      <a:r>
                        <a:rPr lang="en-US" sz="1600" cap="none" spc="0" dirty="0" err="1">
                          <a:solidFill>
                            <a:schemeClr val="tx1"/>
                          </a:solidFill>
                        </a:rPr>
                        <a:t>qid</a:t>
                      </a:r>
                      <a:endParaRPr lang="en-US" sz="1600" cap="none" spc="0" dirty="0">
                        <a:solidFill>
                          <a:schemeClr val="tx1"/>
                        </a:solidFill>
                      </a:endParaRPr>
                    </a:p>
                  </a:txBody>
                  <a:tcPr marL="47861" marR="43383" marT="13675" marB="102560"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502042775"/>
                  </a:ext>
                </a:extLst>
              </a:tr>
            </a:tbl>
          </a:graphicData>
        </a:graphic>
      </p:graphicFrame>
    </p:spTree>
    <p:extLst>
      <p:ext uri="{BB962C8B-B14F-4D97-AF65-F5344CB8AC3E}">
        <p14:creationId xmlns:p14="http://schemas.microsoft.com/office/powerpoint/2010/main" val="15847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93E76-D276-46FE-BC55-D33E829C06B2}"/>
              </a:ext>
            </a:extLst>
          </p:cNvPr>
          <p:cNvSpPr>
            <a:spLocks noGrp="1"/>
          </p:cNvSpPr>
          <p:nvPr>
            <p:ph type="title"/>
          </p:nvPr>
        </p:nvSpPr>
        <p:spPr>
          <a:xfrm>
            <a:off x="808638" y="386930"/>
            <a:ext cx="9236700" cy="1188950"/>
          </a:xfrm>
        </p:spPr>
        <p:txBody>
          <a:bodyPr anchor="b">
            <a:normAutofit/>
          </a:bodyPr>
          <a:lstStyle/>
          <a:p>
            <a:r>
              <a:rPr lang="en-US" sz="4200"/>
              <a:t>Points on NSAIDs use in Dysmenorrhea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29A48D-CF31-4135-B5F6-2B480C4AD959}"/>
              </a:ext>
            </a:extLst>
          </p:cNvPr>
          <p:cNvSpPr>
            <a:spLocks noGrp="1"/>
          </p:cNvSpPr>
          <p:nvPr>
            <p:ph idx="1"/>
          </p:nvPr>
        </p:nvSpPr>
        <p:spPr>
          <a:xfrm>
            <a:off x="793660" y="2599509"/>
            <a:ext cx="10143668" cy="3435531"/>
          </a:xfrm>
        </p:spPr>
        <p:txBody>
          <a:bodyPr anchor="ctr">
            <a:normAutofit/>
          </a:bodyPr>
          <a:lstStyle/>
          <a:p>
            <a:r>
              <a:rPr lang="en-US" sz="1700"/>
              <a:t>NSAIDs should be given the day prior to the expected menses or at the onset of menses. </a:t>
            </a:r>
          </a:p>
          <a:p>
            <a:r>
              <a:rPr lang="en-US" sz="1700"/>
              <a:t>If one NSAID is ineffective, switching to a different class of NSAIDs may be helpful. </a:t>
            </a:r>
          </a:p>
          <a:p>
            <a:r>
              <a:rPr lang="en-US" sz="1700"/>
              <a:t>NSAIDs should not be given to patients who have shown previous hypersensitivity to such drugs. </a:t>
            </a:r>
          </a:p>
          <a:p>
            <a:r>
              <a:rPr lang="en-US" sz="1700"/>
              <a:t>They are also contraindicated for women who have had nasal polyps, angioedema, and bronchospasm related to aspirin or NSAIDs. I</a:t>
            </a:r>
          </a:p>
          <a:p>
            <a:r>
              <a:rPr lang="en-US" sz="1700"/>
              <a:t>Are contraindicated for individuals with a history of chronic ulceration or inflammatory reaction of the upper or lower GI tract and for those with preexisting chronic renal disease. </a:t>
            </a:r>
          </a:p>
          <a:p>
            <a:r>
              <a:rPr lang="en-US" sz="1700"/>
              <a:t>During the long term use of these agents, autoimmune hemolytic anemia, rash, edema and fluid retention, and CNS symptoms, such as dizziness, headache, nervousness, and blurred vision, can occur. </a:t>
            </a:r>
          </a:p>
          <a:p>
            <a:r>
              <a:rPr lang="en-US" sz="1700"/>
              <a:t>In up to 15% of users, a slight elevation of hepatic enzyme levels may also be found</a:t>
            </a:r>
          </a:p>
        </p:txBody>
      </p:sp>
    </p:spTree>
    <p:extLst>
      <p:ext uri="{BB962C8B-B14F-4D97-AF65-F5344CB8AC3E}">
        <p14:creationId xmlns:p14="http://schemas.microsoft.com/office/powerpoint/2010/main" val="3114827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1F094C-3F7A-4BFE-BD6F-0E24A41EBF96}"/>
              </a:ext>
            </a:extLst>
          </p:cNvPr>
          <p:cNvSpPr>
            <a:spLocks noGrp="1"/>
          </p:cNvSpPr>
          <p:nvPr>
            <p:ph type="title"/>
          </p:nvPr>
        </p:nvSpPr>
        <p:spPr>
          <a:xfrm>
            <a:off x="871442" y="685800"/>
            <a:ext cx="4353116" cy="1474666"/>
          </a:xfrm>
        </p:spPr>
        <p:txBody>
          <a:bodyPr anchor="b">
            <a:normAutofit/>
          </a:bodyPr>
          <a:lstStyle/>
          <a:p>
            <a:pPr algn="ctr"/>
            <a:r>
              <a:rPr lang="en-US" sz="3200">
                <a:solidFill>
                  <a:srgbClr val="595959"/>
                </a:solidFill>
              </a:rPr>
              <a:t>Combined Oral contraceptives Pills  (COCPs) </a:t>
            </a:r>
          </a:p>
        </p:txBody>
      </p:sp>
      <p:sp>
        <p:nvSpPr>
          <p:cNvPr id="3" name="Content Placeholder 2">
            <a:extLst>
              <a:ext uri="{FF2B5EF4-FFF2-40B4-BE49-F238E27FC236}">
                <a16:creationId xmlns:a16="http://schemas.microsoft.com/office/drawing/2014/main" id="{3244BEB7-59F5-4B34-B1EF-C8FBA8F1A165}"/>
              </a:ext>
            </a:extLst>
          </p:cNvPr>
          <p:cNvSpPr>
            <a:spLocks noGrp="1"/>
          </p:cNvSpPr>
          <p:nvPr>
            <p:ph idx="1"/>
          </p:nvPr>
        </p:nvSpPr>
        <p:spPr>
          <a:xfrm>
            <a:off x="871442" y="2447337"/>
            <a:ext cx="4353116" cy="3770434"/>
          </a:xfrm>
        </p:spPr>
        <p:txBody>
          <a:bodyPr anchor="t">
            <a:normAutofit/>
          </a:bodyPr>
          <a:lstStyle/>
          <a:p>
            <a:r>
              <a:rPr lang="en-US" sz="2000">
                <a:solidFill>
                  <a:srgbClr val="595959"/>
                </a:solidFill>
              </a:rPr>
              <a:t>COCPs will relieve the symptoms of primary dysmenorrhea in approximately 90% of patients. </a:t>
            </a:r>
          </a:p>
          <a:p>
            <a:r>
              <a:rPr lang="en-US" sz="2000">
                <a:solidFill>
                  <a:srgbClr val="595959"/>
                </a:solidFill>
              </a:rPr>
              <a:t>By suppressing ovulation and endometrial proliferation.</a:t>
            </a:r>
          </a:p>
          <a:p>
            <a:r>
              <a:rPr lang="en-US" sz="2000">
                <a:solidFill>
                  <a:srgbClr val="595959"/>
                </a:solidFill>
              </a:rPr>
              <a:t>P4 component also blocks the production of the precursor to prostaglandin formation. </a:t>
            </a:r>
          </a:p>
          <a:p>
            <a:r>
              <a:rPr lang="en-US" sz="2000">
                <a:solidFill>
                  <a:srgbClr val="595959"/>
                </a:solidFill>
              </a:rPr>
              <a:t>The thinned endometrium from COCPs then contains less arachidonic acid, which is the precursor to prostaglandins..</a:t>
            </a:r>
          </a:p>
        </p:txBody>
      </p:sp>
      <p:pic>
        <p:nvPicPr>
          <p:cNvPr id="4" name="Picture 3">
            <a:extLst>
              <a:ext uri="{FF2B5EF4-FFF2-40B4-BE49-F238E27FC236}">
                <a16:creationId xmlns:a16="http://schemas.microsoft.com/office/drawing/2014/main" id="{08689451-E512-4368-BAB7-59337BE62EC1}"/>
              </a:ext>
            </a:extLst>
          </p:cNvPr>
          <p:cNvPicPr>
            <a:picLocks noChangeAspect="1"/>
          </p:cNvPicPr>
          <p:nvPr/>
        </p:nvPicPr>
        <p:blipFill>
          <a:blip r:embed="rId2"/>
          <a:stretch>
            <a:fillRect/>
          </a:stretch>
        </p:blipFill>
        <p:spPr>
          <a:xfrm>
            <a:off x="6781801" y="2156580"/>
            <a:ext cx="4797056" cy="2590409"/>
          </a:xfrm>
          <a:prstGeom prst="rect">
            <a:avLst/>
          </a:prstGeom>
        </p:spPr>
      </p:pic>
    </p:spTree>
    <p:extLst>
      <p:ext uri="{BB962C8B-B14F-4D97-AF65-F5344CB8AC3E}">
        <p14:creationId xmlns:p14="http://schemas.microsoft.com/office/powerpoint/2010/main" val="802757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EE4AF-4092-47BD-A441-F73766405FBF}"/>
              </a:ext>
            </a:extLst>
          </p:cNvPr>
          <p:cNvSpPr>
            <a:spLocks noGrp="1"/>
          </p:cNvSpPr>
          <p:nvPr>
            <p:ph type="title"/>
          </p:nvPr>
        </p:nvSpPr>
        <p:spPr>
          <a:xfrm>
            <a:off x="1043631" y="809898"/>
            <a:ext cx="9942716" cy="1554480"/>
          </a:xfrm>
        </p:spPr>
        <p:txBody>
          <a:bodyPr anchor="ctr">
            <a:normAutofit/>
          </a:bodyPr>
          <a:lstStyle/>
          <a:p>
            <a:r>
              <a:rPr lang="en-US" sz="3400"/>
              <a:t>Cochrane Database of RCTs comparing combined oral contraceptives (COCs) with other COCs, placebo, and NSAIDs.</a:t>
            </a:r>
          </a:p>
        </p:txBody>
      </p:sp>
      <p:sp>
        <p:nvSpPr>
          <p:cNvPr id="3" name="Content Placeholder 2">
            <a:extLst>
              <a:ext uri="{FF2B5EF4-FFF2-40B4-BE49-F238E27FC236}">
                <a16:creationId xmlns:a16="http://schemas.microsoft.com/office/drawing/2014/main" id="{8E3B7AC4-B035-4E5B-8120-E2E1BE431F91}"/>
              </a:ext>
            </a:extLst>
          </p:cNvPr>
          <p:cNvSpPr>
            <a:spLocks noGrp="1"/>
          </p:cNvSpPr>
          <p:nvPr>
            <p:ph idx="1"/>
          </p:nvPr>
        </p:nvSpPr>
        <p:spPr>
          <a:xfrm>
            <a:off x="1045028" y="3017522"/>
            <a:ext cx="9941319" cy="3124658"/>
          </a:xfrm>
        </p:spPr>
        <p:txBody>
          <a:bodyPr anchor="ctr">
            <a:normAutofit/>
          </a:bodyPr>
          <a:lstStyle/>
          <a:p>
            <a:r>
              <a:rPr lang="en-US" sz="2400"/>
              <a:t>Six studies revealed that COCs were significantly more effective than placebo for the treatment of dysmenorrhea (OR of 2.99, 95% CI: 1.76, 5.07)</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92A1EBA-B7DC-4A1F-AFB9-D1AC1C37987E}"/>
              </a:ext>
            </a:extLst>
          </p:cNvPr>
          <p:cNvSpPr/>
          <p:nvPr/>
        </p:nvSpPr>
        <p:spPr>
          <a:xfrm>
            <a:off x="1854926" y="5253633"/>
            <a:ext cx="6096000" cy="923330"/>
          </a:xfrm>
          <a:prstGeom prst="rect">
            <a:avLst/>
          </a:prstGeom>
        </p:spPr>
        <p:txBody>
          <a:bodyPr>
            <a:spAutoFit/>
          </a:bodyPr>
          <a:lstStyle/>
          <a:p>
            <a:pPr>
              <a:spcAft>
                <a:spcPts val="600"/>
              </a:spcAft>
            </a:pPr>
            <a:r>
              <a:rPr lang="en-US" dirty="0"/>
              <a:t>Wong C.L., Farquhar C., Roberts H., Proctor M.: Oral contraceptive pill for primary </a:t>
            </a:r>
            <a:r>
              <a:rPr lang="en-US" dirty="0" err="1"/>
              <a:t>dysmenorrhoea</a:t>
            </a:r>
            <a:r>
              <a:rPr lang="en-US" dirty="0"/>
              <a:t>. Cochrane Database Syst Rev 2009</a:t>
            </a:r>
            <a:endParaRPr lang="en-US"/>
          </a:p>
        </p:txBody>
      </p:sp>
    </p:spTree>
    <p:extLst>
      <p:ext uri="{BB962C8B-B14F-4D97-AF65-F5344CB8AC3E}">
        <p14:creationId xmlns:p14="http://schemas.microsoft.com/office/powerpoint/2010/main" val="3393571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BC7525-4FFE-47FD-AE71-827350227ED6}"/>
              </a:ext>
            </a:extLst>
          </p:cNvPr>
          <p:cNvSpPr>
            <a:spLocks noGrp="1"/>
          </p:cNvSpPr>
          <p:nvPr>
            <p:ph type="title"/>
          </p:nvPr>
        </p:nvSpPr>
        <p:spPr>
          <a:xfrm>
            <a:off x="808638" y="386930"/>
            <a:ext cx="9236700" cy="1188950"/>
          </a:xfrm>
        </p:spPr>
        <p:txBody>
          <a:bodyPr anchor="b">
            <a:normAutofit/>
          </a:bodyPr>
          <a:lstStyle/>
          <a:p>
            <a:r>
              <a:rPr lang="en-US" sz="5400"/>
              <a:t> Progestin-Only Formulations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B2E624-F8D0-4212-A278-C2066B37385B}"/>
              </a:ext>
            </a:extLst>
          </p:cNvPr>
          <p:cNvSpPr>
            <a:spLocks noGrp="1"/>
          </p:cNvSpPr>
          <p:nvPr>
            <p:ph idx="1"/>
          </p:nvPr>
        </p:nvSpPr>
        <p:spPr>
          <a:xfrm>
            <a:off x="793660" y="2599509"/>
            <a:ext cx="10143668" cy="3435531"/>
          </a:xfrm>
        </p:spPr>
        <p:txBody>
          <a:bodyPr anchor="ctr">
            <a:normAutofit fontScale="92500"/>
          </a:bodyPr>
          <a:lstStyle/>
          <a:p>
            <a:r>
              <a:rPr lang="en-US" sz="1800" dirty="0"/>
              <a:t>DMPA- a long-acting injectable contraceptive, has not been studied specifically for primary dysmenorrhea. Trials in contraceptive studies report a reduction in dysmenorrhea in adolescents. Because this often causes a thinned endometrium and light menses or amenorrhea, it theoretically should be effective.</a:t>
            </a:r>
          </a:p>
          <a:p>
            <a:r>
              <a:rPr lang="en-US" sz="1800" dirty="0"/>
              <a:t>LNG-IUS- has been shown in randomized controlled trials to reduce menstrual pain. Levonorgestrel is a 19-nortestosterone derivative affecting endometrial progesterone receptors, leading to an atrophic endometrial lining. </a:t>
            </a:r>
          </a:p>
          <a:p>
            <a:pPr lvl="1"/>
            <a:r>
              <a:rPr lang="en-US" sz="1800" dirty="0"/>
              <a:t>In 2013, a smaller a smaller LNG-IUS containing only 14 </a:t>
            </a:r>
            <a:r>
              <a:rPr lang="en-US" sz="1800" dirty="0" err="1"/>
              <a:t>μg</a:t>
            </a:r>
            <a:r>
              <a:rPr lang="en-US" sz="1800" dirty="0"/>
              <a:t> of levonorgestrel was approved by the U.S. Food and Drug Administration (FDA) and may represent another option for the management of dysmenorrhea.</a:t>
            </a:r>
          </a:p>
          <a:p>
            <a:r>
              <a:rPr lang="en-US" sz="1800" dirty="0"/>
              <a:t>Implanon-The single-rod </a:t>
            </a:r>
            <a:r>
              <a:rPr lang="en-US" sz="1800" dirty="0" err="1"/>
              <a:t>etonogestrel</a:t>
            </a:r>
            <a:r>
              <a:rPr lang="en-US" sz="1800" dirty="0"/>
              <a:t>-releasing contraceptive (Implanon) has also been shown in clinical trials to reduce dysmenorrhea. This and the newer version, Nexplanon, represent additional progestin-only options.</a:t>
            </a:r>
          </a:p>
          <a:p>
            <a:r>
              <a:rPr lang="en-US" sz="1800" dirty="0"/>
              <a:t>Recently, Dienogest in the dose of 1 mg was proposed as a good option (</a:t>
            </a:r>
            <a:r>
              <a:rPr lang="en-US" sz="1800" dirty="0" err="1"/>
              <a:t>Osuga</a:t>
            </a:r>
            <a:r>
              <a:rPr lang="en-US" sz="1800" dirty="0"/>
              <a:t>, 2020)</a:t>
            </a:r>
          </a:p>
        </p:txBody>
      </p:sp>
    </p:spTree>
    <p:extLst>
      <p:ext uri="{BB962C8B-B14F-4D97-AF65-F5344CB8AC3E}">
        <p14:creationId xmlns:p14="http://schemas.microsoft.com/office/powerpoint/2010/main" val="3887325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C2DC44-3C50-477A-8B42-E750FF8E71BE}"/>
              </a:ext>
            </a:extLst>
          </p:cNvPr>
          <p:cNvSpPr>
            <a:spLocks noGrp="1"/>
          </p:cNvSpPr>
          <p:nvPr>
            <p:ph type="title"/>
          </p:nvPr>
        </p:nvSpPr>
        <p:spPr>
          <a:xfrm>
            <a:off x="1288064" y="1284731"/>
            <a:ext cx="9637776" cy="1333066"/>
          </a:xfrm>
        </p:spPr>
        <p:txBody>
          <a:bodyPr>
            <a:normAutofit/>
          </a:bodyPr>
          <a:lstStyle/>
          <a:p>
            <a:pPr algn="ctr"/>
            <a:r>
              <a:rPr lang="en-US" sz="2100" dirty="0"/>
              <a:t>Continuous Norethisterone Acetate versus Cyclical </a:t>
            </a:r>
            <a:r>
              <a:rPr lang="en-US" sz="2100" dirty="0" err="1"/>
              <a:t>Drospirenone</a:t>
            </a:r>
            <a:r>
              <a:rPr lang="en-US" sz="2100" dirty="0"/>
              <a:t> 3 mg/Ethinyl Estradiol 20 </a:t>
            </a:r>
            <a:r>
              <a:rPr lang="el-GR" sz="2100" dirty="0"/>
              <a:t>μ</a:t>
            </a:r>
            <a:r>
              <a:rPr lang="en-US" sz="2100" dirty="0"/>
              <a:t>g for the Management of Primary Dysmenorrhea in Young Adult Women (</a:t>
            </a:r>
            <a:r>
              <a:rPr lang="en-US" sz="2100" dirty="0" err="1"/>
              <a:t>al-Jefout</a:t>
            </a:r>
            <a:r>
              <a:rPr lang="en-US" sz="2100" dirty="0"/>
              <a:t>, 2016)</a:t>
            </a:r>
            <a:br>
              <a:rPr lang="en-US" sz="2100" dirty="0"/>
            </a:br>
            <a:r>
              <a:rPr lang="en-US" sz="2100" dirty="0"/>
              <a:t>Adopted by ACOG and SOGC</a:t>
            </a:r>
          </a:p>
        </p:txBody>
      </p:sp>
      <p:cxnSp>
        <p:nvCxnSpPr>
          <p:cNvPr id="14" name="Straight Connector 13">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F217F84-B173-4A0A-B13D-E7CA5A361B4B}"/>
              </a:ext>
            </a:extLst>
          </p:cNvPr>
          <p:cNvSpPr>
            <a:spLocks noGrp="1"/>
          </p:cNvSpPr>
          <p:nvPr>
            <p:ph idx="1"/>
          </p:nvPr>
        </p:nvSpPr>
        <p:spPr>
          <a:xfrm>
            <a:off x="1288064" y="2853879"/>
            <a:ext cx="9637776" cy="2714771"/>
          </a:xfrm>
        </p:spPr>
        <p:txBody>
          <a:bodyPr>
            <a:normAutofit/>
          </a:bodyPr>
          <a:lstStyle/>
          <a:p>
            <a:r>
              <a:rPr lang="en-US" sz="1700" dirty="0"/>
              <a:t>Both drugs were similar in suppressing dysmenorrhea at the 3-month follow-up visit; VAS score mean (±SD) in group N and P were 1.30 ± 1.22 and 1.28 ± 0.83 (P = .22), respectively, and after 6 months, with mean VAS scores (±SD) of 1.30 ± 1.22 and 1.28 ± 0.83, respectively (P = .95). </a:t>
            </a:r>
          </a:p>
          <a:p>
            <a:r>
              <a:rPr lang="en-US" sz="1700" dirty="0"/>
              <a:t>The cost of the treatment in the N group was much less than in the P group. </a:t>
            </a:r>
          </a:p>
          <a:p>
            <a:r>
              <a:rPr lang="en-US" sz="1700" dirty="0"/>
              <a:t>Participants in the N group were less likely to use pain killers: 20% and 44% in the N and P groups, respectively (P = .006) in the first month and only 5% and 17% (P = .019) in the N and P groups, respectively, at the 3-month follow-up, and none of them used any analgesics at the 6-month follow-up.</a:t>
            </a:r>
          </a:p>
          <a:p>
            <a:r>
              <a:rPr lang="en-US" sz="1700" dirty="0"/>
              <a:t>Conclusion: A continuous NET-A regimen is a well tolerated, effective, and inexpensive option for dysmenorrhea treatment and was as good as COC.</a:t>
            </a:r>
          </a:p>
        </p:txBody>
      </p:sp>
    </p:spTree>
    <p:extLst>
      <p:ext uri="{BB962C8B-B14F-4D97-AF65-F5344CB8AC3E}">
        <p14:creationId xmlns:p14="http://schemas.microsoft.com/office/powerpoint/2010/main" val="1210031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9144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469" y="1752601"/>
            <a:ext cx="62865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981200" y="3810001"/>
            <a:ext cx="8229600" cy="2957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03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5A054-ED6E-4A48-BE23-A53337F8DB1E}"/>
              </a:ext>
            </a:extLst>
          </p:cNvPr>
          <p:cNvSpPr>
            <a:spLocks noGrp="1"/>
          </p:cNvSpPr>
          <p:nvPr>
            <p:ph type="title"/>
          </p:nvPr>
        </p:nvSpPr>
        <p:spPr>
          <a:xfrm>
            <a:off x="808638" y="386930"/>
            <a:ext cx="9236700" cy="1188950"/>
          </a:xfrm>
        </p:spPr>
        <p:txBody>
          <a:bodyPr anchor="b">
            <a:normAutofit/>
          </a:bodyPr>
          <a:lstStyle/>
          <a:p>
            <a:r>
              <a:rPr lang="en-US" sz="4600"/>
              <a:t>Scope &amp; risk factors of Dysmenorrhea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37A88F-6B88-4A16-8A91-4F969DDAC35D}"/>
              </a:ext>
            </a:extLst>
          </p:cNvPr>
          <p:cNvSpPr>
            <a:spLocks noGrp="1"/>
          </p:cNvSpPr>
          <p:nvPr>
            <p:ph idx="1"/>
          </p:nvPr>
        </p:nvSpPr>
        <p:spPr>
          <a:xfrm>
            <a:off x="793660" y="2599509"/>
            <a:ext cx="10143668" cy="3435531"/>
          </a:xfrm>
        </p:spPr>
        <p:txBody>
          <a:bodyPr anchor="ctr">
            <a:normAutofit/>
          </a:bodyPr>
          <a:lstStyle/>
          <a:p>
            <a:r>
              <a:rPr lang="en-US" sz="2200"/>
              <a:t>Dysmenorrhea is the most common gynaecological symptom reported by women. </a:t>
            </a:r>
          </a:p>
          <a:p>
            <a:r>
              <a:rPr lang="en-US" sz="2200"/>
              <a:t>Symptoms are frequently associated with time lost from school, work, and other activities. </a:t>
            </a:r>
          </a:p>
          <a:p>
            <a:r>
              <a:rPr lang="en-US" sz="2200"/>
              <a:t>Most women do not seek medical treatment for this condition.</a:t>
            </a:r>
          </a:p>
          <a:p>
            <a:r>
              <a:rPr lang="en-US" sz="2200"/>
              <a:t>More than 50% of postpubescent menstruating women are affected by dysmenorrhea, with 10–12% of them having severe dysmenorrhea with incapacitation for 1–3 days each month.</a:t>
            </a:r>
          </a:p>
          <a:p>
            <a:r>
              <a:rPr lang="en-US" sz="2200"/>
              <a:t>In USA, about 600 million working hours or 2 billion dollars are lost annually because of incapacitating dysmenorrhea if adequate relief is not provided</a:t>
            </a:r>
          </a:p>
        </p:txBody>
      </p:sp>
    </p:spTree>
    <p:extLst>
      <p:ext uri="{BB962C8B-B14F-4D97-AF65-F5344CB8AC3E}">
        <p14:creationId xmlns:p14="http://schemas.microsoft.com/office/powerpoint/2010/main" val="1407288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CF73DF-E1EB-43B9-A7DE-1E590C248717}"/>
              </a:ext>
            </a:extLst>
          </p:cNvPr>
          <p:cNvSpPr>
            <a:spLocks noGrp="1"/>
          </p:cNvSpPr>
          <p:nvPr>
            <p:ph type="title"/>
          </p:nvPr>
        </p:nvSpPr>
        <p:spPr>
          <a:xfrm>
            <a:off x="808638" y="386930"/>
            <a:ext cx="9236700" cy="1188950"/>
          </a:xfrm>
        </p:spPr>
        <p:txBody>
          <a:bodyPr anchor="b">
            <a:normAutofit/>
          </a:bodyPr>
          <a:lstStyle/>
          <a:p>
            <a:r>
              <a:rPr lang="en-US" sz="5400"/>
              <a:t>Diagnosis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8A7927-7E0F-4222-B720-47BF2AE895D6}"/>
              </a:ext>
            </a:extLst>
          </p:cNvPr>
          <p:cNvSpPr>
            <a:spLocks noGrp="1"/>
          </p:cNvSpPr>
          <p:nvPr>
            <p:ph idx="1"/>
          </p:nvPr>
        </p:nvSpPr>
        <p:spPr>
          <a:xfrm>
            <a:off x="793660" y="2599509"/>
            <a:ext cx="10143668" cy="3435531"/>
          </a:xfrm>
        </p:spPr>
        <p:txBody>
          <a:bodyPr anchor="ctr">
            <a:normAutofit/>
          </a:bodyPr>
          <a:lstStyle/>
          <a:p>
            <a:endParaRPr lang="en-US" sz="1900"/>
          </a:p>
          <a:p>
            <a:r>
              <a:rPr lang="en-US" sz="1900"/>
              <a:t>The diagnosis of primary dysmenorrhea is made on the basis of history and the absence of organic causes. </a:t>
            </a:r>
          </a:p>
          <a:p>
            <a:r>
              <a:rPr lang="en-US" sz="1900"/>
              <a:t>The most common misdiagnosis of primary dysmenorrhea is endometriosis. Often, the pain of dysmenorrhea occurs with ovulatory cycles on the first or second day of menstruation, whereas pain from endometriosis may begin 1 to 2 days to weeks before menstruation, worsens 1 to 2 days before menstruation, and is relieved at or right after the onset of menstrual flow.</a:t>
            </a:r>
          </a:p>
          <a:p>
            <a:r>
              <a:rPr lang="en-US" sz="1900"/>
              <a:t>Associated symptoms of primary dysmenorrhea include nausea, vomiting, and headache. </a:t>
            </a:r>
          </a:p>
          <a:p>
            <a:r>
              <a:rPr lang="en-US" sz="1900"/>
              <a:t>On physical examination, there are no obvious abnormalities except a generalized tenderness throughout the pelvis.</a:t>
            </a:r>
          </a:p>
        </p:txBody>
      </p:sp>
    </p:spTree>
    <p:extLst>
      <p:ext uri="{BB962C8B-B14F-4D97-AF65-F5344CB8AC3E}">
        <p14:creationId xmlns:p14="http://schemas.microsoft.com/office/powerpoint/2010/main" val="2142735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C7770F-D53A-4727-84EC-A3ADB4527F24}"/>
              </a:ext>
            </a:extLst>
          </p:cNvPr>
          <p:cNvSpPr>
            <a:spLocks noGrp="1"/>
          </p:cNvSpPr>
          <p:nvPr>
            <p:ph type="title"/>
          </p:nvPr>
        </p:nvSpPr>
        <p:spPr>
          <a:xfrm>
            <a:off x="808638" y="386930"/>
            <a:ext cx="9236700" cy="1188950"/>
          </a:xfrm>
        </p:spPr>
        <p:txBody>
          <a:bodyPr anchor="b">
            <a:normAutofit/>
          </a:bodyPr>
          <a:lstStyle/>
          <a:p>
            <a:r>
              <a:rPr lang="en-US" sz="3800"/>
              <a:t>Dysmenorrhea among Arabic adolescence</a:t>
            </a:r>
            <a:br>
              <a:rPr lang="en-US" sz="3800"/>
            </a:br>
            <a:r>
              <a:rPr lang="en-US" sz="3800"/>
              <a:t>Al-Jefout et al 2015</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DD9A5B-D146-4932-AC9C-EF9D84E14727}"/>
              </a:ext>
            </a:extLst>
          </p:cNvPr>
          <p:cNvSpPr>
            <a:spLocks noGrp="1"/>
          </p:cNvSpPr>
          <p:nvPr>
            <p:ph idx="1"/>
          </p:nvPr>
        </p:nvSpPr>
        <p:spPr>
          <a:xfrm>
            <a:off x="793660" y="2599509"/>
            <a:ext cx="10143668" cy="3435531"/>
          </a:xfrm>
        </p:spPr>
        <p:txBody>
          <a:bodyPr anchor="ctr">
            <a:normAutofit/>
          </a:bodyPr>
          <a:lstStyle/>
          <a:p>
            <a:r>
              <a:rPr lang="en-US" sz="1500"/>
              <a:t>Of study subjects 152/272 (55.8%) participants had moderate and severe dysmenorrhea. </a:t>
            </a:r>
          </a:p>
          <a:p>
            <a:r>
              <a:rPr lang="en-US" sz="1500"/>
              <a:t>Of them, 55.8% had a family history of severe dysmenorrhea compared with 33.1% of those without dysmenorrhea (χ2 = 13.40, df = 1, P &lt; .001).</a:t>
            </a:r>
          </a:p>
          <a:p>
            <a:r>
              <a:rPr lang="en-US" sz="1500"/>
              <a:t>There was strong association between severity of dysmenorrhea and:</a:t>
            </a:r>
          </a:p>
          <a:p>
            <a:pPr lvl="1"/>
            <a:r>
              <a:rPr lang="en-US" sz="1500"/>
              <a:t>poor university attendance (χ2 = 45.35, df = 2, P &lt; .001), </a:t>
            </a:r>
          </a:p>
          <a:p>
            <a:pPr lvl="1"/>
            <a:r>
              <a:rPr lang="en-US" sz="1500"/>
              <a:t>poor social activities (χ2 = 32.06, df = 2, P &lt; .001), </a:t>
            </a:r>
          </a:p>
          <a:p>
            <a:pPr lvl="1"/>
            <a:r>
              <a:rPr lang="en-US" sz="1500"/>
              <a:t>poor relationships with family (χ2 = 18.46, df = 2, P &lt; .001) </a:t>
            </a:r>
          </a:p>
          <a:p>
            <a:r>
              <a:rPr lang="en-US" sz="1500"/>
              <a:t>Dysmenorrhea worsens during examination periods in 50% of cases. </a:t>
            </a:r>
          </a:p>
          <a:p>
            <a:r>
              <a:rPr lang="en-US" sz="1500"/>
              <a:t>The most common pain symptom was low back pain (60.2%). Body mass index, family monthly income and early age at menarche had no correlation with the occurrence of dysmenorrhea. Of those with dysmenorrhea, 69.4% were using analgesics. </a:t>
            </a:r>
          </a:p>
          <a:p>
            <a:r>
              <a:rPr lang="en-US" sz="1500"/>
              <a:t>Mothers were the main source of information regarding menstruation.</a:t>
            </a:r>
          </a:p>
        </p:txBody>
      </p:sp>
    </p:spTree>
    <p:extLst>
      <p:ext uri="{BB962C8B-B14F-4D97-AF65-F5344CB8AC3E}">
        <p14:creationId xmlns:p14="http://schemas.microsoft.com/office/powerpoint/2010/main" val="363359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62BD2-A3F7-4B80-A10D-8333B7032DA2}"/>
              </a:ext>
            </a:extLst>
          </p:cNvPr>
          <p:cNvSpPr>
            <a:spLocks noGrp="1"/>
          </p:cNvSpPr>
          <p:nvPr>
            <p:ph type="title"/>
          </p:nvPr>
        </p:nvSpPr>
        <p:spPr>
          <a:xfrm>
            <a:off x="808638" y="386930"/>
            <a:ext cx="9236700" cy="1188950"/>
          </a:xfrm>
        </p:spPr>
        <p:txBody>
          <a:bodyPr anchor="b">
            <a:normAutofit/>
          </a:bodyPr>
          <a:lstStyle/>
          <a:p>
            <a:r>
              <a:rPr lang="en-US" sz="3800"/>
              <a:t>The hallmarks of primary dysmenorrhea are: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884938-54A1-4FE2-841B-1207D01FAC2A}"/>
              </a:ext>
            </a:extLst>
          </p:cNvPr>
          <p:cNvSpPr>
            <a:spLocks noGrp="1"/>
          </p:cNvSpPr>
          <p:nvPr>
            <p:ph idx="1"/>
          </p:nvPr>
        </p:nvSpPr>
        <p:spPr>
          <a:xfrm>
            <a:off x="793660" y="2316480"/>
            <a:ext cx="10143668" cy="3952239"/>
          </a:xfrm>
        </p:spPr>
        <p:txBody>
          <a:bodyPr anchor="ctr">
            <a:normAutofit fontScale="92500" lnSpcReduction="10000"/>
          </a:bodyPr>
          <a:lstStyle/>
          <a:p>
            <a:r>
              <a:rPr lang="en-US" sz="1800" dirty="0"/>
              <a:t>Initial onset of primary dysmenorrhea:</a:t>
            </a:r>
          </a:p>
          <a:p>
            <a:pPr lvl="1"/>
            <a:r>
              <a:rPr lang="en-US" sz="1800" dirty="0"/>
              <a:t>The condition should have begun within a few months and at the very most within 2 years of menarche. Despite such fairly rigid criteria, a diagnosis of endometriosis can be extremely difficult to exclude because endometriosis-related dysmenorrhea has a remarkable resemblance to primary dysmenorrhea. Typically, the dysmenorrhea of endometriosis in adolescents begins at 2.9 years after menarche.</a:t>
            </a:r>
          </a:p>
          <a:p>
            <a:r>
              <a:rPr lang="en-US" sz="1800" dirty="0"/>
              <a:t>Duration of the cramps:</a:t>
            </a:r>
          </a:p>
          <a:p>
            <a:pPr lvl="1"/>
            <a:r>
              <a:rPr lang="en-US" sz="1800" dirty="0"/>
              <a:t>The cramps seldom last more than 48–72 hours. Usually the pain lasts only 24 hours or less. The pain also starts a few hours before, or more frequently, only after the onset of the menstrual flow. Dysmenorrhea, which starts before the onset of menstrual flow and extends into several days throughout the flow, is less likely to be primary dysmenorrhea.</a:t>
            </a:r>
          </a:p>
          <a:p>
            <a:r>
              <a:rPr lang="en-US" sz="1800" dirty="0"/>
              <a:t>Character of the pain:</a:t>
            </a:r>
          </a:p>
          <a:p>
            <a:pPr lvl="1"/>
            <a:r>
              <a:rPr lang="en-US" sz="1800" dirty="0"/>
              <a:t>This is described as cramping or labor-like pain.</a:t>
            </a:r>
          </a:p>
          <a:p>
            <a:r>
              <a:rPr lang="en-US" sz="1800" dirty="0"/>
              <a:t>Pelvic examination:</a:t>
            </a:r>
          </a:p>
          <a:p>
            <a:pPr lvl="1"/>
            <a:r>
              <a:rPr lang="en-US" sz="1800" dirty="0"/>
              <a:t>No abnormal findings that could account for the primary dysmenorrhea should be found during the examination (including rectovaginal).</a:t>
            </a:r>
          </a:p>
        </p:txBody>
      </p:sp>
    </p:spTree>
    <p:extLst>
      <p:ext uri="{BB962C8B-B14F-4D97-AF65-F5344CB8AC3E}">
        <p14:creationId xmlns:p14="http://schemas.microsoft.com/office/powerpoint/2010/main" val="420373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B78351-0D52-44DC-A84B-629280C4D9CE}"/>
              </a:ext>
            </a:extLst>
          </p:cNvPr>
          <p:cNvSpPr>
            <a:spLocks noGrp="1"/>
          </p:cNvSpPr>
          <p:nvPr>
            <p:ph type="title"/>
          </p:nvPr>
        </p:nvSpPr>
        <p:spPr>
          <a:xfrm>
            <a:off x="808638" y="386930"/>
            <a:ext cx="9236700" cy="1188950"/>
          </a:xfrm>
        </p:spPr>
        <p:txBody>
          <a:bodyPr anchor="b">
            <a:normAutofit/>
          </a:bodyPr>
          <a:lstStyle/>
          <a:p>
            <a:r>
              <a:rPr lang="en-US" sz="4600"/>
              <a:t>Primary vs Secondary Dysmenorrhea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6FBFB8-5CC7-4EAA-84C4-FDCC705431E4}"/>
              </a:ext>
            </a:extLst>
          </p:cNvPr>
          <p:cNvSpPr>
            <a:spLocks noGrp="1"/>
          </p:cNvSpPr>
          <p:nvPr>
            <p:ph idx="1"/>
          </p:nvPr>
        </p:nvSpPr>
        <p:spPr>
          <a:xfrm>
            <a:off x="793660" y="2599509"/>
            <a:ext cx="10143668" cy="3435531"/>
          </a:xfrm>
        </p:spPr>
        <p:txBody>
          <a:bodyPr anchor="ctr">
            <a:normAutofit/>
          </a:bodyPr>
          <a:lstStyle/>
          <a:p>
            <a:r>
              <a:rPr lang="en-US" sz="2400"/>
              <a:t>Primary dysmenorrhea occurs only in ovulatory cycles.</a:t>
            </a:r>
          </a:p>
          <a:p>
            <a:r>
              <a:rPr lang="en-US" sz="2400"/>
              <a:t>Dysmenorrhea occurring in anovulatory cycles is of the secondary type.</a:t>
            </a:r>
          </a:p>
          <a:p>
            <a:r>
              <a:rPr lang="en-US" sz="2400"/>
              <a:t>Dysmenorrhea occurring more than 2 years after the menarche is more likely to be secondary dysmenorrhea, and the underlying cause should be vigorously sought.</a:t>
            </a:r>
          </a:p>
          <a:p>
            <a:r>
              <a:rPr lang="en-US" sz="2400"/>
              <a:t>In primary dysmenorrhea the pain usually starts with the periods or just before, while in Secondary dysmenorrhea it starts few days before.</a:t>
            </a:r>
          </a:p>
        </p:txBody>
      </p:sp>
    </p:spTree>
    <p:extLst>
      <p:ext uri="{BB962C8B-B14F-4D97-AF65-F5344CB8AC3E}">
        <p14:creationId xmlns:p14="http://schemas.microsoft.com/office/powerpoint/2010/main" val="130385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FFEE96-6273-4605-8A70-97C1CCFAE240}"/>
              </a:ext>
            </a:extLst>
          </p:cNvPr>
          <p:cNvSpPr>
            <a:spLocks noGrp="1"/>
          </p:cNvSpPr>
          <p:nvPr>
            <p:ph type="title"/>
          </p:nvPr>
        </p:nvSpPr>
        <p:spPr>
          <a:xfrm>
            <a:off x="808638" y="386930"/>
            <a:ext cx="9236700" cy="1188950"/>
          </a:xfrm>
        </p:spPr>
        <p:txBody>
          <a:bodyPr anchor="b">
            <a:normAutofit/>
          </a:bodyPr>
          <a:lstStyle/>
          <a:p>
            <a:r>
              <a:rPr lang="en-US" sz="5400"/>
              <a:t>Prostaglandins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E561E5-EC1A-43EF-806A-080B210CBDCC}"/>
              </a:ext>
            </a:extLst>
          </p:cNvPr>
          <p:cNvSpPr>
            <a:spLocks noGrp="1"/>
          </p:cNvSpPr>
          <p:nvPr>
            <p:ph idx="1"/>
          </p:nvPr>
        </p:nvSpPr>
        <p:spPr>
          <a:xfrm>
            <a:off x="793660" y="2599509"/>
            <a:ext cx="10143668" cy="3435531"/>
          </a:xfrm>
        </p:spPr>
        <p:txBody>
          <a:bodyPr anchor="ctr">
            <a:normAutofit/>
          </a:bodyPr>
          <a:lstStyle/>
          <a:p>
            <a:pPr marL="514350" indent="-514350">
              <a:buAutoNum type="alphaUcPeriod"/>
            </a:pPr>
            <a:r>
              <a:rPr lang="en-US" sz="1700"/>
              <a:t>The high levels of PGF2a and PGE2 found in the menstrual fluid and endometrium of dysmenorrheic adolescents is now the most accepted theory to explain the etiology of this syndrome.12-15 PGF2a and PGE2 cause vasoconstriction and myometrial contraction, which lead to ischemia and pain. </a:t>
            </a:r>
          </a:p>
          <a:p>
            <a:pPr marL="514350" indent="-514350">
              <a:buAutoNum type="alphaUcPeriod"/>
            </a:pPr>
            <a:r>
              <a:rPr lang="en-US" sz="1700"/>
              <a:t>They may also cause an “over‐sensitivity” of the target neurons in physical and chemical stimulations.</a:t>
            </a:r>
          </a:p>
          <a:p>
            <a:pPr marL="514350" indent="-514350">
              <a:buAutoNum type="alphaUcPeriod"/>
            </a:pPr>
            <a:r>
              <a:rPr lang="en-US" sz="1700"/>
              <a:t>Luteal-phase human endometrium from dysmenorrheic women has been shown </a:t>
            </a:r>
            <a:r>
              <a:rPr lang="en-US" sz="1700" i="1"/>
              <a:t>in vitro</a:t>
            </a:r>
            <a:r>
              <a:rPr lang="en-US" sz="1700"/>
              <a:t> to produce seven times more prostaglandin F</a:t>
            </a:r>
            <a:r>
              <a:rPr lang="en-US" sz="1700" baseline="-25000"/>
              <a:t>2</a:t>
            </a:r>
            <a:r>
              <a:rPr lang="el-GR" sz="1700" baseline="-25000"/>
              <a:t>α</a:t>
            </a:r>
            <a:r>
              <a:rPr lang="el-GR" sz="1700"/>
              <a:t> </a:t>
            </a:r>
            <a:r>
              <a:rPr lang="en-US" sz="1700"/>
              <a:t>than luteal phase endometrium of normal women</a:t>
            </a:r>
          </a:p>
          <a:p>
            <a:pPr marL="514350" indent="-514350">
              <a:buAutoNum type="alphaUcPeriod"/>
            </a:pPr>
            <a:r>
              <a:rPr lang="en-US" sz="1700"/>
              <a:t>An elevated PGF2a/PGE2 ratio occurs in patients with primary dysmenorrhea.</a:t>
            </a:r>
          </a:p>
          <a:p>
            <a:pPr marL="514350" indent="-514350">
              <a:buAutoNum type="alphaUcPeriod"/>
            </a:pPr>
            <a:r>
              <a:rPr lang="en-US" sz="1700"/>
              <a:t>Intrauterine administration of PGF2a induces uterine contractility and dysmenorrhea‐like pain.</a:t>
            </a:r>
          </a:p>
          <a:p>
            <a:pPr marL="514350" indent="-514350">
              <a:buAutoNum type="alphaUcPeriod"/>
            </a:pPr>
            <a:r>
              <a:rPr lang="en-US" sz="1700"/>
              <a:t>Endometrial release of LTC4, LTD4, and LTE4 is higher in women with dysmenorrhea.</a:t>
            </a:r>
          </a:p>
          <a:p>
            <a:pPr marL="514350" indent="-514350">
              <a:buAutoNum type="alphaUcPeriod"/>
            </a:pPr>
            <a:r>
              <a:rPr lang="en-US" sz="1700"/>
              <a:t>Administration of anti‐PG agents results in a marked improvement of pain in nearly 80% of dysmenorrheic women.</a:t>
            </a:r>
          </a:p>
          <a:p>
            <a:endParaRPr lang="en-US" sz="1700"/>
          </a:p>
        </p:txBody>
      </p:sp>
    </p:spTree>
    <p:extLst>
      <p:ext uri="{BB962C8B-B14F-4D97-AF65-F5344CB8AC3E}">
        <p14:creationId xmlns:p14="http://schemas.microsoft.com/office/powerpoint/2010/main" val="3973280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6821</TotalTime>
  <Words>3385</Words>
  <Application>Microsoft Office PowerPoint</Application>
  <PresentationFormat>Widescreen</PresentationFormat>
  <Paragraphs>223</Paragraphs>
  <Slides>37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37</vt:i4>
      </vt:variant>
    </vt:vector>
  </HeadingPairs>
  <TitlesOfParts>
    <vt:vector size="42" baseType="lpstr">
      <vt:lpstr>Arial</vt:lpstr>
      <vt:lpstr>Calibri</vt:lpstr>
      <vt:lpstr>Calibri Light</vt:lpstr>
      <vt:lpstr>Office Theme</vt:lpstr>
      <vt:lpstr>2_Office Theme</vt:lpstr>
      <vt:lpstr>Primary&amp; Secondary Dysmenorrhea</vt:lpstr>
      <vt:lpstr>Primary dysmenorrhea </vt:lpstr>
      <vt:lpstr>Secondary Dysmenorrhea</vt:lpstr>
      <vt:lpstr>Scope &amp; risk factors of Dysmenorrhea</vt:lpstr>
      <vt:lpstr>Diagnosis</vt:lpstr>
      <vt:lpstr>Dysmenorrhea among Arabic adolescence Al-Jefout et al 2015</vt:lpstr>
      <vt:lpstr>The hallmarks of primary dysmenorrhea are:</vt:lpstr>
      <vt:lpstr>Primary vs Secondary Dysmenorrhea</vt:lpstr>
      <vt:lpstr>Prostaglandins</vt:lpstr>
      <vt:lpstr> Vasopressin </vt:lpstr>
      <vt:lpstr>PowerPoint Presentation</vt:lpstr>
      <vt:lpstr>Grading Dysmenorrhea</vt:lpstr>
      <vt:lpstr> Nonpharmacologic Interventions I</vt:lpstr>
      <vt:lpstr> Nonpharmacologic Interventions II</vt:lpstr>
      <vt:lpstr> Nonpharmacologic Interventions III</vt:lpstr>
      <vt:lpstr>ACOG giudelines</vt:lpstr>
      <vt:lpstr>SOGC Recommendations</vt:lpstr>
      <vt:lpstr>Efficacy of Physiotherapy Treatment in Primary Dysmenorrhea: A Systematic Review and Meta-Analysis (Remedios López-Liria, 2021)</vt:lpstr>
      <vt:lpstr> Isometric Exercises</vt:lpstr>
      <vt:lpstr>Yuga</vt:lpstr>
      <vt:lpstr>Stretching Excise </vt:lpstr>
      <vt:lpstr>Efficacy of Ginger in the Treatment of Primary Dysmenorrhea: A Systematic Review and Meta-analysis (Rizu Negi, 2021)</vt:lpstr>
      <vt:lpstr>Nonsteroidal anti-inflammatory drugs (NSAIDs) </vt:lpstr>
      <vt:lpstr>Chemical structure of common NSAIDs </vt:lpstr>
      <vt:lpstr>Mechanism of action of NSAIDs</vt:lpstr>
      <vt:lpstr>NSAIDs-Cochrane review EBM</vt:lpstr>
      <vt:lpstr>SR in Cochrane Marjoribanks J., 2016</vt:lpstr>
      <vt:lpstr>NSAIDs versus placebo</vt:lpstr>
      <vt:lpstr>NSAIDs versus other NSAIDs</vt:lpstr>
      <vt:lpstr>Cochrane NSAIDs</vt:lpstr>
      <vt:lpstr>PowerPoint Presentation</vt:lpstr>
      <vt:lpstr>Points on NSAIDs use in Dysmenorrhea</vt:lpstr>
      <vt:lpstr>Combined Oral contraceptives Pills  (COCPs) </vt:lpstr>
      <vt:lpstr>Cochrane Database of RCTs comparing combined oral contraceptives (COCs) with other COCs, placebo, and NSAIDs.</vt:lpstr>
      <vt:lpstr> Progestin-Only Formulations</vt:lpstr>
      <vt:lpstr>Continuous Norethisterone Acetate versus Cyclical Drospirenone 3 mg/Ethinyl Estradiol 20 μg for the Management of Primary Dysmenorrhea in Young Adult Women (al-Jefout, 2016) Adopted by ACOG and SOGC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Dysmenorrhea</dc:title>
  <dc:creator>Moamar Al-Jefout</dc:creator>
  <cp:lastModifiedBy>Moamar Al-Jefout</cp:lastModifiedBy>
  <cp:revision>37</cp:revision>
  <dcterms:created xsi:type="dcterms:W3CDTF">2021-02-23T18:19:53Z</dcterms:created>
  <dcterms:modified xsi:type="dcterms:W3CDTF">2022-10-19T08:38:03Z</dcterms:modified>
</cp:coreProperties>
</file>