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1" r:id="rId3"/>
    <p:sldId id="272" r:id="rId4"/>
    <p:sldId id="257" r:id="rId5"/>
    <p:sldId id="258" r:id="rId6"/>
    <p:sldId id="276" r:id="rId7"/>
    <p:sldId id="277" r:id="rId8"/>
    <p:sldId id="270" r:id="rId9"/>
    <p:sldId id="259" r:id="rId10"/>
    <p:sldId id="279" r:id="rId11"/>
    <p:sldId id="260" r:id="rId12"/>
    <p:sldId id="274" r:id="rId13"/>
    <p:sldId id="275" r:id="rId14"/>
    <p:sldId id="263" r:id="rId15"/>
    <p:sldId id="262" r:id="rId16"/>
    <p:sldId id="285" r:id="rId17"/>
    <p:sldId id="286" r:id="rId18"/>
    <p:sldId id="283" r:id="rId19"/>
    <p:sldId id="284" r:id="rId20"/>
    <p:sldId id="265" r:id="rId21"/>
    <p:sldId id="267" r:id="rId22"/>
    <p:sldId id="268" r:id="rId23"/>
    <p:sldId id="287" r:id="rId24"/>
    <p:sldId id="281" r:id="rId25"/>
    <p:sldId id="280" r:id="rId26"/>
    <p:sldId id="278"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9F772C19-5C72-4677-990E-151799128E95}" type="datetimeFigureOut">
              <a:rPr lang="en-US" smtClean="0"/>
              <a:pPr/>
              <a:t>11/15/2020</a:t>
            </a:fld>
            <a:endParaRPr lang="en-US"/>
          </a:p>
        </p:txBody>
      </p:sp>
      <p:sp>
        <p:nvSpPr>
          <p:cNvPr id="17" name="عنصر نائب للتذييل 16"/>
          <p:cNvSpPr>
            <a:spLocks noGrp="1"/>
          </p:cNvSpPr>
          <p:nvPr>
            <p:ph type="ftr" sz="quarter" idx="11"/>
          </p:nvPr>
        </p:nvSpPr>
        <p:spPr/>
        <p:txBody>
          <a:bodyPr/>
          <a:lstStyle/>
          <a:p>
            <a:endParaRPr lang="en-US"/>
          </a:p>
        </p:txBody>
      </p:sp>
      <p:sp>
        <p:nvSpPr>
          <p:cNvPr id="7" name="رابط مستقيم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FCFD0F-DBB8-4952-97DE-F21F08D60278}" type="slidenum">
              <a:rPr lang="en-US" smtClean="0"/>
              <a:pPr/>
              <a:t>‹#›</a:t>
            </a:fld>
            <a:endParaRPr lang="en-US"/>
          </a:p>
        </p:txBody>
      </p:sp>
      <p:sp>
        <p:nvSpPr>
          <p:cNvPr id="8" name="عنوان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F772C19-5C72-4677-990E-151799128E95}" type="datetimeFigureOut">
              <a:rPr lang="en-US" smtClean="0"/>
              <a:pPr/>
              <a:t>11/15/2020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7FCFD0F-DBB8-4952-97DE-F21F08D6027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6915912" y="3009901"/>
            <a:ext cx="457200" cy="441325"/>
          </a:xfrm>
        </p:spPr>
        <p:txBody>
          <a:bodyPr/>
          <a:lstStyle/>
          <a:p>
            <a:fld id="{27FCFD0F-DBB8-4952-97DE-F21F08D60278}" type="slidenum">
              <a:rPr lang="en-US" smtClean="0"/>
              <a:pPr/>
              <a:t>‹#›</a:t>
            </a:fld>
            <a:endParaRPr lang="en-US"/>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F772C19-5C72-4677-990E-151799128E95}" type="datetimeFigureOut">
              <a:rPr lang="en-US" smtClean="0"/>
              <a:pPr/>
              <a:t>11/15/2020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2" name="عنوان عمودي 1"/>
          <p:cNvSpPr>
            <a:spLocks noGrp="1"/>
          </p:cNvSpPr>
          <p:nvPr>
            <p:ph type="title" orient="vert"/>
          </p:nvPr>
        </p:nvSpPr>
        <p:spPr>
          <a:xfrm>
            <a:off x="7391400" y="304801"/>
            <a:ext cx="14478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9F772C19-5C72-4677-990E-151799128E95}" type="datetimeFigureOut">
              <a:rPr lang="en-US" smtClean="0"/>
              <a:pPr/>
              <a:t>11/15/2020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a:xfrm>
            <a:off x="4361688" y="1026372"/>
            <a:ext cx="457200" cy="441325"/>
          </a:xfrm>
        </p:spPr>
        <p:txBody>
          <a:bodyPr/>
          <a:lstStyle/>
          <a:p>
            <a:fld id="{27FCFD0F-DBB8-4952-97DE-F21F08D60278}" type="slidenum">
              <a:rPr lang="en-US" smtClean="0"/>
              <a:pPr/>
              <a:t>‹#›</a:t>
            </a:fld>
            <a:endParaRPr lang="en-US"/>
          </a:p>
        </p:txBody>
      </p:sp>
      <p:sp>
        <p:nvSpPr>
          <p:cNvPr id="8" name="عنصر نائب للمحتوى 7"/>
          <p:cNvSpPr>
            <a:spLocks noGrp="1"/>
          </p:cNvSpPr>
          <p:nvPr>
            <p:ph sz="quarter" idx="1"/>
          </p:nvPr>
        </p:nvSpPr>
        <p:spPr>
          <a:xfrm>
            <a:off x="301752" y="1527048"/>
            <a:ext cx="850392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endParaRPr lang="en-US"/>
          </a:p>
        </p:txBody>
      </p:sp>
      <p:sp>
        <p:nvSpPr>
          <p:cNvPr id="4" name="عنصر نائب للتاريخ 3"/>
          <p:cNvSpPr>
            <a:spLocks noGrp="1"/>
          </p:cNvSpPr>
          <p:nvPr>
            <p:ph type="dt" sz="half" idx="10"/>
          </p:nvPr>
        </p:nvSpPr>
        <p:spPr/>
        <p:txBody>
          <a:bodyPr/>
          <a:lstStyle/>
          <a:p>
            <a:fld id="{9F772C19-5C72-4677-990E-151799128E95}" type="datetimeFigureOut">
              <a:rPr lang="en-US" smtClean="0"/>
              <a:pPr/>
              <a:t>11/15/2020</a:t>
            </a:fld>
            <a:endParaRPr lang="en-US"/>
          </a:p>
        </p:txBody>
      </p:sp>
      <p:sp>
        <p:nvSpPr>
          <p:cNvPr id="8" name="رابط مستقيم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FCFD0F-DBB8-4952-97DE-F21F08D60278}" type="slidenum">
              <a:rPr lang="en-US" smtClean="0"/>
              <a:pPr/>
              <a:t>‹#›</a:t>
            </a:fld>
            <a:endParaRPr lang="en-US"/>
          </a:p>
        </p:txBody>
      </p:sp>
      <p:sp>
        <p:nvSpPr>
          <p:cNvPr id="2" name="عنوان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5344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5791200" y="6409944"/>
            <a:ext cx="3044952" cy="365760"/>
          </a:xfrm>
        </p:spPr>
        <p:txBody>
          <a:bodyPr/>
          <a:lstStyle/>
          <a:p>
            <a:fld id="{9F772C19-5C72-4677-990E-151799128E95}" type="datetimeFigureOut">
              <a:rPr lang="en-US" smtClean="0"/>
              <a:pPr/>
              <a:t>11/15/2020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7FCFD0F-DBB8-4952-97DE-F21F08D60278}" type="slidenum">
              <a:rPr lang="en-US" smtClean="0"/>
              <a:pPr/>
              <a:t>‹#›</a:t>
            </a:fld>
            <a:endParaRPr lang="en-US"/>
          </a:p>
        </p:txBody>
      </p:sp>
      <p:sp>
        <p:nvSpPr>
          <p:cNvPr id="8" name="رابط مستقيم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9F772C19-5C72-4677-990E-151799128E95}" type="datetimeFigureOut">
              <a:rPr lang="en-US" smtClean="0"/>
              <a:pPr/>
              <a:t>11/15/2020</a:t>
            </a:fld>
            <a:endParaRPr lang="en-US"/>
          </a:p>
        </p:txBody>
      </p:sp>
      <p:sp>
        <p:nvSpPr>
          <p:cNvPr id="8" name="عنصر نائب للتذييل 7"/>
          <p:cNvSpPr>
            <a:spLocks noGrp="1"/>
          </p:cNvSpPr>
          <p:nvPr>
            <p:ph type="ftr" sz="quarter" idx="11"/>
          </p:nvPr>
        </p:nvSpPr>
        <p:spPr>
          <a:xfrm>
            <a:off x="304800" y="6409944"/>
            <a:ext cx="3581400" cy="365760"/>
          </a:xfrm>
        </p:spPr>
        <p:txBody>
          <a:bodyPr/>
          <a:lstStyle/>
          <a:p>
            <a:endParaRPr lang="en-US"/>
          </a:p>
        </p:txBody>
      </p:sp>
      <p:sp>
        <p:nvSpPr>
          <p:cNvPr id="15" name="رابط مستقيم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301752" y="2471383"/>
            <a:ext cx="4041648"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4800600" y="2471383"/>
            <a:ext cx="40386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4343400" y="1042416"/>
            <a:ext cx="457200" cy="441325"/>
          </a:xfrm>
        </p:spPr>
        <p:txBody>
          <a:bodyPr/>
          <a:lstStyle>
            <a:lvl1pPr algn="ctr">
              <a:defRPr/>
            </a:lvl1pPr>
          </a:lstStyle>
          <a:p>
            <a:fld id="{27FCFD0F-DBB8-4952-97DE-F21F08D60278}" type="slidenum">
              <a:rPr lang="en-US" smtClean="0"/>
              <a:pPr/>
              <a:t>‹#›</a:t>
            </a:fld>
            <a:endParaRPr lang="en-US"/>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9F772C19-5C72-4677-990E-151799128E95}" type="datetimeFigureOut">
              <a:rPr lang="en-US" smtClean="0"/>
              <a:pPr/>
              <a:t>11/15/2020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a:xfrm>
            <a:off x="4343400" y="1036020"/>
            <a:ext cx="457200" cy="441325"/>
          </a:xfrm>
        </p:spPr>
        <p:txBody>
          <a:bodyPr/>
          <a:lstStyle/>
          <a:p>
            <a:fld id="{27FCFD0F-DBB8-4952-97DE-F21F08D602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fld id="{9F772C19-5C72-4677-990E-151799128E95}" type="datetimeFigureOut">
              <a:rPr lang="en-US" smtClean="0"/>
              <a:pPr/>
              <a:t>11/15/2020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7FCFD0F-DBB8-4952-97DE-F21F08D602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3124200" y="685800"/>
            <a:ext cx="56388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FCFD0F-DBB8-4952-97DE-F21F08D60278}" type="slidenum">
              <a:rPr lang="en-US" smtClean="0"/>
              <a:pPr/>
              <a:t>‹#›</a:t>
            </a:fld>
            <a:endParaRPr lang="en-US"/>
          </a:p>
        </p:txBody>
      </p:sp>
      <p:sp>
        <p:nvSpPr>
          <p:cNvPr id="21" name="مستطيل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fld id="{9F772C19-5C72-4677-990E-151799128E95}" type="datetimeFigureOut">
              <a:rPr lang="en-US" smtClean="0"/>
              <a:pPr/>
              <a:t>11/15/2020</a:t>
            </a:fld>
            <a:endParaRPr lang="en-US"/>
          </a:p>
        </p:txBody>
      </p:sp>
      <p:sp>
        <p:nvSpPr>
          <p:cNvPr id="6" name="عنصر نائب للتذييل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p>
            <a:fld id="{27FCFD0F-DBB8-4952-97DE-F21F08D60278}" type="slidenum">
              <a:rPr lang="en-US" smtClean="0"/>
              <a:pPr/>
              <a:t>‹#›</a:t>
            </a:fld>
            <a:endParaRPr lang="en-US"/>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000375" y="609600"/>
            <a:ext cx="5867400" cy="4267200"/>
          </a:xfrm>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5788152" y="6404984"/>
            <a:ext cx="3044952" cy="365760"/>
          </a:xfrm>
        </p:spPr>
        <p:txBody>
          <a:bodyPr/>
          <a:lstStyle/>
          <a:p>
            <a:fld id="{9F772C19-5C72-4677-990E-151799128E95}" type="datetimeFigureOut">
              <a:rPr lang="en-US" smtClean="0"/>
              <a:pPr/>
              <a:t>11/15/2020</a:t>
            </a:fld>
            <a:endParaRPr lang="en-US"/>
          </a:p>
        </p:txBody>
      </p:sp>
      <p:sp>
        <p:nvSpPr>
          <p:cNvPr id="6" name="عنصر نائب للتذييل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F772C19-5C72-4677-990E-151799128E95}" type="datetimeFigureOut">
              <a:rPr lang="en-US" smtClean="0"/>
              <a:pPr/>
              <a:t>11/15/2020</a:t>
            </a:fld>
            <a:endParaRPr lang="en-US"/>
          </a:p>
        </p:txBody>
      </p:sp>
      <p:sp>
        <p:nvSpPr>
          <p:cNvPr id="3" name="عنصر نائب للتذييل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مستطيل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7FCFD0F-DBB8-4952-97DE-F21F08D60278}" type="slidenum">
              <a:rPr lang="en-US" smtClean="0"/>
              <a:pPr/>
              <a:t>‹#›</a:t>
            </a:fld>
            <a:endParaRPr lang="en-US"/>
          </a:p>
        </p:txBody>
      </p:sp>
      <p:sp>
        <p:nvSpPr>
          <p:cNvPr id="22" name="عنصر نائب للعنوان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healio.com/cardiology/resource-centers/%7b96c5bdab-36f9-4b15-80f4-90adbb5059e0%7d/anticoagulation-resource-center" TargetMode="External"/><Relationship Id="rId2" Type="http://schemas.openxmlformats.org/officeDocument/2006/relationships/hyperlink" Target="https://www.healio.com/cardiology/learn-the-heart/cardiology-review/topic-reviews/atrial-fibrillation" TargetMode="External"/><Relationship Id="rId1" Type="http://schemas.openxmlformats.org/officeDocument/2006/relationships/slideLayout" Target="../slideLayouts/slideLayout2.xml"/><Relationship Id="rId4" Type="http://schemas.openxmlformats.org/officeDocument/2006/relationships/hyperlink" Target="https://www.healio.com/cardiology/learn-the-heart/cardiology-review/topic-reviews/aspiri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en-US" dirty="0" err="1" smtClean="0"/>
              <a:t>Marah</a:t>
            </a:r>
            <a:r>
              <a:rPr lang="en-US" dirty="0" smtClean="0"/>
              <a:t> </a:t>
            </a:r>
            <a:r>
              <a:rPr lang="en-US" dirty="0" smtClean="0"/>
              <a:t>Al-</a:t>
            </a:r>
            <a:r>
              <a:rPr lang="en-US" dirty="0" err="1" smtClean="0"/>
              <a:t>tarawneh</a:t>
            </a:r>
            <a:endParaRPr lang="en-US" dirty="0" smtClean="0"/>
          </a:p>
          <a:p>
            <a:r>
              <a:rPr lang="en-US" dirty="0" err="1" smtClean="0"/>
              <a:t>Rana</a:t>
            </a:r>
            <a:r>
              <a:rPr lang="en-US" dirty="0" smtClean="0"/>
              <a:t>  </a:t>
            </a:r>
            <a:r>
              <a:rPr lang="en-US" dirty="0" smtClean="0"/>
              <a:t>al-</a:t>
            </a:r>
            <a:r>
              <a:rPr lang="en-US" dirty="0" err="1" smtClean="0"/>
              <a:t>Nawaiseh</a:t>
            </a:r>
            <a:r>
              <a:rPr lang="en-US" dirty="0" smtClean="0"/>
              <a:t> </a:t>
            </a:r>
            <a:endParaRPr lang="en-US" dirty="0"/>
          </a:p>
        </p:txBody>
      </p:sp>
      <p:sp>
        <p:nvSpPr>
          <p:cNvPr id="2" name="عنوان 1"/>
          <p:cNvSpPr>
            <a:spLocks noGrp="1"/>
          </p:cNvSpPr>
          <p:nvPr>
            <p:ph type="ctrTitle"/>
          </p:nvPr>
        </p:nvSpPr>
        <p:spPr/>
        <p:txBody>
          <a:bodyPr/>
          <a:lstStyle/>
          <a:p>
            <a:r>
              <a:rPr lang="en-US" dirty="0" smtClean="0"/>
              <a:t>ATRIAL FIBRILLATION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normAutofit fontScale="92500" lnSpcReduction="20000"/>
          </a:bodyPr>
          <a:lstStyle/>
          <a:p>
            <a:r>
              <a:rPr lang="en-US" dirty="0" smtClean="0"/>
              <a:t>. “Lone” AF </a:t>
            </a:r>
            <a:r>
              <a:rPr lang="en-US" dirty="0" smtClean="0">
                <a:solidFill>
                  <a:schemeClr val="accent1">
                    <a:lumMod val="75000"/>
                  </a:schemeClr>
                </a:solidFill>
              </a:rPr>
              <a:t>refers</a:t>
            </a:r>
            <a:r>
              <a:rPr lang="en-US" dirty="0" smtClean="0"/>
              <a:t> to AF in the absence of heart disease. Some experts believe that the diagnosis of lone AF should be restricted to </a:t>
            </a:r>
            <a:r>
              <a:rPr lang="en-US" dirty="0" smtClean="0">
                <a:solidFill>
                  <a:schemeClr val="accent1">
                    <a:lumMod val="75000"/>
                  </a:schemeClr>
                </a:solidFill>
              </a:rPr>
              <a:t>patients younger than 60 years </a:t>
            </a:r>
            <a:r>
              <a:rPr lang="en-US" dirty="0" smtClean="0"/>
              <a:t>of age because it is difficult to exclude structural heart disease in older patients). Some acute illnesses are associated with AF, including acute myocardial infarction, pulmonary embolism, and </a:t>
            </a:r>
            <a:r>
              <a:rPr lang="en-US" dirty="0" err="1" smtClean="0"/>
              <a:t>thyrotoxicosis</a:t>
            </a:r>
            <a:r>
              <a:rPr lang="en-US" dirty="0" smtClean="0"/>
              <a:t>. </a:t>
            </a:r>
            <a:r>
              <a:rPr lang="en-US" dirty="0" err="1" smtClean="0"/>
              <a:t>Atrial</a:t>
            </a:r>
            <a:r>
              <a:rPr lang="en-US" dirty="0" smtClean="0"/>
              <a:t> fibrillation occurs in approximately 40% of patients after cardiac or thoracic surgery, but it may also occur after other types of major surgery or during a severe illness. Obesity and sleep apnea are associated with an increased incidence of AF. These patients are typically men 40 to 50 years of age, and symptoms often occur at night, at rest, following vigorous exercise, or with alcohol use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normAutofit/>
          </a:bodyPr>
          <a:lstStyle/>
          <a:p>
            <a:r>
              <a:rPr lang="en-US" dirty="0" smtClean="0">
                <a:solidFill>
                  <a:schemeClr val="accent1">
                    <a:lumMod val="75000"/>
                  </a:schemeClr>
                </a:solidFill>
              </a:rPr>
              <a:t>What other electrocardiographic arrhythmias can be confused with </a:t>
            </a:r>
            <a:r>
              <a:rPr lang="en-US" dirty="0" err="1" smtClean="0">
                <a:solidFill>
                  <a:schemeClr val="accent1">
                    <a:lumMod val="75000"/>
                  </a:schemeClr>
                </a:solidFill>
              </a:rPr>
              <a:t>atrial</a:t>
            </a:r>
            <a:r>
              <a:rPr lang="en-US" dirty="0" smtClean="0">
                <a:solidFill>
                  <a:schemeClr val="accent1">
                    <a:lumMod val="75000"/>
                  </a:schemeClr>
                </a:solidFill>
              </a:rPr>
              <a:t> fibrillation</a:t>
            </a:r>
            <a:r>
              <a:rPr lang="en-US" dirty="0" smtClean="0"/>
              <a:t>? </a:t>
            </a:r>
          </a:p>
          <a:p>
            <a:r>
              <a:rPr lang="en-US" dirty="0" smtClean="0"/>
              <a:t>Other arrhythmias that are commonly confused with AF include sinus rhythm with frequent premature </a:t>
            </a:r>
            <a:r>
              <a:rPr lang="en-US" dirty="0" err="1" smtClean="0"/>
              <a:t>atrial</a:t>
            </a:r>
            <a:r>
              <a:rPr lang="en-US" dirty="0" smtClean="0"/>
              <a:t> contractions, </a:t>
            </a:r>
            <a:r>
              <a:rPr lang="en-US" dirty="0" err="1" smtClean="0"/>
              <a:t>atrial</a:t>
            </a:r>
            <a:r>
              <a:rPr lang="en-US" dirty="0" smtClean="0"/>
              <a:t> flutter, and </a:t>
            </a:r>
            <a:r>
              <a:rPr lang="en-US" dirty="0" err="1" smtClean="0"/>
              <a:t>atrial</a:t>
            </a:r>
            <a:r>
              <a:rPr lang="en-US" dirty="0" smtClean="0"/>
              <a:t> tachycardia.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r>
              <a:rPr lang="en-US" dirty="0" smtClean="0"/>
              <a:t>The key electrocardiographic findings of AF are the absence of P waves and the presence of an irregular ventricular rhythm without a recurring pattern. When an irregular rhythm is present but the diagnosis of AF is uncertain, clinicians should examine long recordings from multiple leads looking for partially obscured P waves in deformed T waves and ST segments</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 There may be flutter-like waves for 2-3 s </a:t>
            </a:r>
            <a:endParaRPr lang="ar-JO" dirty="0" smtClean="0">
              <a:latin typeface="Andalus" pitchFamily="18" charset="-78"/>
              <a:cs typeface="Andalus" pitchFamily="18" charset="-78"/>
            </a:endParaRPr>
          </a:p>
          <a:p>
            <a:pPr>
              <a:buNone/>
            </a:pPr>
            <a:r>
              <a:rPr lang="en-US" dirty="0" smtClean="0">
                <a:latin typeface="Andalus" pitchFamily="18" charset="-78"/>
                <a:cs typeface="Andalus" pitchFamily="18" charset="-78"/>
              </a:rPr>
              <a:t>Normal but irregular QRE complex </a:t>
            </a:r>
          </a:p>
          <a:p>
            <a:r>
              <a:rPr lang="en-US" dirty="0" smtClean="0">
                <a:latin typeface="Andalus" pitchFamily="18" charset="-78"/>
                <a:cs typeface="Andalus" pitchFamily="18" charset="-78"/>
              </a:rPr>
              <a:t>No p waves </a:t>
            </a:r>
          </a:p>
          <a:p>
            <a:r>
              <a:rPr lang="en-US" dirty="0" smtClean="0">
                <a:latin typeface="Andalus" pitchFamily="18" charset="-78"/>
                <a:cs typeface="Andalus" pitchFamily="18" charset="-78"/>
              </a:rPr>
              <a:t>the baseline show irregular fibrillation waves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152400" y="1905000"/>
            <a:ext cx="7094835" cy="4412363"/>
          </a:xfrm>
          <a:prstGeom prst="rect">
            <a:avLst/>
          </a:prstGeom>
          <a:noFill/>
          <a:ln w="9525">
            <a:noFill/>
            <a:miter lim="800000"/>
            <a:headEnd/>
            <a:tailEnd/>
          </a:ln>
          <a:effectLst/>
        </p:spPr>
      </p:pic>
      <p:pic>
        <p:nvPicPr>
          <p:cNvPr id="5" name="Picture 2" descr="See the source image"/>
          <p:cNvPicPr>
            <a:picLocks noChangeAspect="1" noChangeArrowheads="1"/>
          </p:cNvPicPr>
          <p:nvPr/>
        </p:nvPicPr>
        <p:blipFill>
          <a:blip r:embed="rId3"/>
          <a:srcRect/>
          <a:stretch>
            <a:fillRect/>
          </a:stretch>
        </p:blipFill>
        <p:spPr bwMode="auto">
          <a:xfrm>
            <a:off x="6629400" y="152400"/>
            <a:ext cx="2326090" cy="2209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tretch>
            <a:fillRect/>
          </a:stretch>
        </p:blipFill>
        <p:spPr bwMode="auto">
          <a:xfrm>
            <a:off x="635409" y="1527175"/>
            <a:ext cx="7836670" cy="4572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6" name="عنصر نائب للمحتوى 5" descr="av.jpg"/>
          <p:cNvPicPr>
            <a:picLocks noGrp="1" noChangeAspect="1"/>
          </p:cNvPicPr>
          <p:nvPr>
            <p:ph sz="quarter" idx="1"/>
          </p:nvPr>
        </p:nvPicPr>
        <p:blipFill>
          <a:blip r:embed="rId2"/>
          <a:stretch>
            <a:fillRect/>
          </a:stretch>
        </p:blipFill>
        <p:spPr>
          <a:xfrm>
            <a:off x="457200" y="1524000"/>
            <a:ext cx="8165707" cy="4495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premature-atrial-contraction-pac1.jpg"/>
          <p:cNvPicPr>
            <a:picLocks noGrp="1" noChangeAspect="1"/>
          </p:cNvPicPr>
          <p:nvPr>
            <p:ph sz="quarter" idx="1"/>
          </p:nvPr>
        </p:nvPicPr>
        <p:blipFill>
          <a:blip r:embed="rId2"/>
          <a:stretch>
            <a:fillRect/>
          </a:stretch>
        </p:blipFill>
        <p:spPr>
          <a:xfrm>
            <a:off x="152400" y="1905000"/>
            <a:ext cx="8804148" cy="434439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Atrial</a:t>
            </a:r>
            <a:r>
              <a:rPr lang="en-US" dirty="0" smtClean="0"/>
              <a:t> Fibrillation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3200" b="1" dirty="0" smtClean="0"/>
              <a:t>Paroxysmal fibrillation</a:t>
            </a:r>
            <a:r>
              <a:rPr lang="en-US" sz="2800" b="1" dirty="0" smtClean="0"/>
              <a:t>:</a:t>
            </a:r>
            <a:r>
              <a:rPr lang="en-US" sz="2800" dirty="0" smtClean="0"/>
              <a:t> Occasional </a:t>
            </a:r>
            <a:r>
              <a:rPr lang="en-US" sz="2800" dirty="0" err="1" smtClean="0"/>
              <a:t>AFib</a:t>
            </a:r>
            <a:r>
              <a:rPr lang="en-US" sz="2800" dirty="0" smtClean="0"/>
              <a:t> with symptoms that come and go, usually lasting a few minutes to several hours and sometimes days.</a:t>
            </a:r>
          </a:p>
          <a:p>
            <a:r>
              <a:rPr lang="en-US" sz="3200" b="1" dirty="0" smtClean="0"/>
              <a:t>Persistent:</a:t>
            </a:r>
            <a:r>
              <a:rPr lang="en-US" sz="2800" dirty="0" smtClean="0"/>
              <a:t> Irregular rhythm that lasts longer than 7 days; heart rhythm does not go back to normal on its own; electrical shock or medications are needed to restore heart rhythm.</a:t>
            </a:r>
          </a:p>
          <a:p>
            <a:r>
              <a:rPr lang="en-US" sz="3200" b="1" dirty="0" smtClean="0"/>
              <a:t>Long-standing persistent: </a:t>
            </a:r>
            <a:r>
              <a:rPr lang="en-US" sz="2800" dirty="0" err="1" smtClean="0"/>
              <a:t>AFib</a:t>
            </a:r>
            <a:r>
              <a:rPr lang="en-US" sz="2800" dirty="0" smtClean="0"/>
              <a:t> episodes that are continuous and last longer than 12 months.</a:t>
            </a:r>
          </a:p>
          <a:p>
            <a:r>
              <a:rPr lang="en-US" sz="3200" b="1" dirty="0" smtClean="0"/>
              <a:t>Permanent:</a:t>
            </a:r>
            <a:r>
              <a:rPr lang="en-US" sz="2800" dirty="0" smtClean="0"/>
              <a:t> Abnormal heart rhythm cannot be restored; medications are required to control heart rate and prevent blood clots.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Complications of </a:t>
            </a:r>
            <a:r>
              <a:rPr lang="en-US" dirty="0" err="1" smtClean="0"/>
              <a:t>Atrial</a:t>
            </a:r>
            <a:r>
              <a:rPr lang="en-US" dirty="0" smtClean="0"/>
              <a:t> Fibrillation</a:t>
            </a:r>
            <a:br>
              <a:rPr lang="en-US" dirty="0" smtClean="0"/>
            </a:br>
            <a:endParaRPr lang="en-US" dirty="0"/>
          </a:p>
        </p:txBody>
      </p:sp>
      <p:sp>
        <p:nvSpPr>
          <p:cNvPr id="3" name="Content Placeholder 2"/>
          <p:cNvSpPr>
            <a:spLocks noGrp="1"/>
          </p:cNvSpPr>
          <p:nvPr>
            <p:ph sz="quarter" idx="1"/>
          </p:nvPr>
        </p:nvSpPr>
        <p:spPr/>
        <p:txBody>
          <a:bodyPr>
            <a:normAutofit fontScale="77500" lnSpcReduction="20000"/>
          </a:bodyPr>
          <a:lstStyle/>
          <a:p>
            <a:pPr>
              <a:buNone/>
            </a:pPr>
            <a:r>
              <a:rPr lang="en-US" sz="2800" b="1" dirty="0" smtClean="0"/>
              <a:t>1.   Blood Clots</a:t>
            </a:r>
          </a:p>
          <a:p>
            <a:pPr>
              <a:buNone/>
            </a:pPr>
            <a:r>
              <a:rPr lang="en-US" sz="2800" dirty="0" smtClean="0"/>
              <a:t>With </a:t>
            </a:r>
            <a:r>
              <a:rPr lang="en-US" sz="2800" dirty="0" err="1" smtClean="0"/>
              <a:t>AFib</a:t>
            </a:r>
            <a:r>
              <a:rPr lang="en-US" sz="2800" dirty="0" smtClean="0"/>
              <a:t>, blood does not flow through the heart properly. This can lead to the pooling of blood in the heart and the development of blood clots within the upper chambers of the heart. These blood clots may circulate to other organs and lead to ischemia, blocked blood flow.</a:t>
            </a:r>
          </a:p>
          <a:p>
            <a:pPr>
              <a:buNone/>
            </a:pPr>
            <a:endParaRPr lang="en-US" sz="2800" dirty="0" smtClean="0"/>
          </a:p>
          <a:p>
            <a:pPr>
              <a:buNone/>
            </a:pPr>
            <a:r>
              <a:rPr lang="en-US" sz="2800" b="1" dirty="0" smtClean="0"/>
              <a:t>2.   Stroke</a:t>
            </a:r>
          </a:p>
          <a:p>
            <a:pPr>
              <a:buNone/>
            </a:pPr>
            <a:r>
              <a:rPr lang="en-US" sz="2800" dirty="0" smtClean="0"/>
              <a:t>A stroke occurs when a blood clot gets stuck in a person’s brain.</a:t>
            </a:r>
          </a:p>
          <a:p>
            <a:pPr>
              <a:buNone/>
            </a:pPr>
            <a:endParaRPr lang="en-US" sz="2800" dirty="0" smtClean="0"/>
          </a:p>
          <a:p>
            <a:pPr>
              <a:buNone/>
            </a:pPr>
            <a:r>
              <a:rPr lang="en-US" sz="2800" b="1" dirty="0" smtClean="0"/>
              <a:t>3.   Cardiovascular Disease</a:t>
            </a:r>
          </a:p>
          <a:p>
            <a:pPr>
              <a:buNone/>
            </a:pPr>
            <a:r>
              <a:rPr lang="en-US" sz="2800" dirty="0" smtClean="0"/>
              <a:t> </a:t>
            </a:r>
            <a:r>
              <a:rPr lang="en-US" sz="2800" dirty="0" err="1" smtClean="0"/>
              <a:t>AFib</a:t>
            </a:r>
            <a:r>
              <a:rPr lang="en-US" sz="2800" dirty="0" smtClean="0"/>
              <a:t> is associated with a wide range of cardiovascular events, heart failure, ischemic heart disease, and sudden cardiac death.</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r>
              <a:rPr lang="en-US" dirty="0" smtClean="0">
                <a:latin typeface="Andalus" pitchFamily="18" charset="-78"/>
                <a:cs typeface="Andalus" pitchFamily="18" charset="-78"/>
              </a:rPr>
              <a:t>, in </a:t>
            </a:r>
            <a:r>
              <a:rPr lang="en-US" dirty="0" smtClean="0">
                <a:solidFill>
                  <a:schemeClr val="bg2">
                    <a:lumMod val="25000"/>
                  </a:schemeClr>
                </a:solidFill>
                <a:latin typeface="Andalus" pitchFamily="18" charset="-78"/>
                <a:cs typeface="Andalus" pitchFamily="18" charset="-78"/>
              </a:rPr>
              <a:t>normal</a:t>
            </a:r>
            <a:r>
              <a:rPr lang="en-US" dirty="0" smtClean="0">
                <a:solidFill>
                  <a:schemeClr val="tx2">
                    <a:lumMod val="75000"/>
                  </a:schemeClr>
                </a:solidFill>
                <a:latin typeface="Andalus" pitchFamily="18" charset="-78"/>
                <a:cs typeface="Andalus" pitchFamily="18" charset="-78"/>
              </a:rPr>
              <a:t> </a:t>
            </a:r>
            <a:r>
              <a:rPr lang="en-US" dirty="0" smtClean="0">
                <a:solidFill>
                  <a:schemeClr val="bg2">
                    <a:lumMod val="25000"/>
                  </a:schemeClr>
                </a:solidFill>
                <a:latin typeface="Andalus" pitchFamily="18" charset="-78"/>
                <a:cs typeface="Andalus" pitchFamily="18" charset="-78"/>
              </a:rPr>
              <a:t>heart</a:t>
            </a:r>
            <a:r>
              <a:rPr lang="en-US" dirty="0" smtClean="0">
                <a:solidFill>
                  <a:schemeClr val="tx2">
                    <a:lumMod val="75000"/>
                  </a:schemeClr>
                </a:solidFill>
                <a:latin typeface="Andalus" pitchFamily="18" charset="-78"/>
                <a:cs typeface="Andalus" pitchFamily="18" charset="-78"/>
              </a:rPr>
              <a:t> </a:t>
            </a:r>
            <a:r>
              <a:rPr lang="en-US" dirty="0" smtClean="0">
                <a:latin typeface="Andalus" pitchFamily="18" charset="-78"/>
                <a:cs typeface="Andalus" pitchFamily="18" charset="-78"/>
              </a:rPr>
              <a:t> electrical signal send out from SA node in the right atrium it then propagate through out both </a:t>
            </a:r>
            <a:r>
              <a:rPr lang="en-US" dirty="0" err="1" smtClean="0">
                <a:latin typeface="Andalus" pitchFamily="18" charset="-78"/>
                <a:cs typeface="Andalus" pitchFamily="18" charset="-78"/>
              </a:rPr>
              <a:t>atrias</a:t>
            </a:r>
            <a:r>
              <a:rPr lang="en-US" dirty="0" smtClean="0">
                <a:latin typeface="Andalus" pitchFamily="18" charset="-78"/>
                <a:cs typeface="Andalus" pitchFamily="18" charset="-78"/>
              </a:rPr>
              <a:t> super fast which allow them all depolarize in the same time and this give coordinated contraction of the atria , that signal then moves to the ventricles force them to contract shortly after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Diagnosis</a:t>
            </a:r>
            <a:endParaRPr lang="en-US" dirty="0"/>
          </a:p>
        </p:txBody>
      </p:sp>
      <p:sp>
        <p:nvSpPr>
          <p:cNvPr id="3" name="عنصر نائب للمحتوى 2"/>
          <p:cNvSpPr>
            <a:spLocks noGrp="1"/>
          </p:cNvSpPr>
          <p:nvPr>
            <p:ph sz="quarter" idx="1"/>
          </p:nvPr>
        </p:nvSpPr>
        <p:spPr/>
        <p:txBody>
          <a:bodyPr>
            <a:normAutofit/>
          </a:bodyPr>
          <a:lstStyle/>
          <a:p>
            <a:r>
              <a:rPr lang="en-US" dirty="0" smtClean="0"/>
              <a:t>Electrocardiogram recordings during episodes are the only way to confirm the diagnosis. If the diagnosis is suspected and the ECG is normal, longer monitoring with a loop recorder or a </a:t>
            </a:r>
            <a:r>
              <a:rPr lang="en-US" dirty="0" err="1" smtClean="0"/>
              <a:t>Holter</a:t>
            </a:r>
            <a:r>
              <a:rPr lang="en-US" dirty="0" smtClean="0"/>
              <a:t> monitor can be helpful. The initial assessment should include laboratory tests for electrolytes, thyroid-stimulating hormone, and renal and hepatic function to rule out underlying disorders or contraindications to therapies. An echocardiogram should be done to look for structural heart disease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r>
              <a:rPr lang="en-US" dirty="0" smtClean="0">
                <a:solidFill>
                  <a:schemeClr val="accent1">
                    <a:lumMod val="75000"/>
                  </a:schemeClr>
                </a:solidFill>
              </a:rPr>
              <a:t>Which patients with </a:t>
            </a:r>
            <a:r>
              <a:rPr lang="en-US" dirty="0" err="1" smtClean="0">
                <a:solidFill>
                  <a:schemeClr val="accent1">
                    <a:lumMod val="75000"/>
                  </a:schemeClr>
                </a:solidFill>
              </a:rPr>
              <a:t>atrial</a:t>
            </a:r>
            <a:r>
              <a:rPr lang="en-US" dirty="0" smtClean="0">
                <a:solidFill>
                  <a:schemeClr val="accent1">
                    <a:lumMod val="75000"/>
                  </a:schemeClr>
                </a:solidFill>
              </a:rPr>
              <a:t> fibrillation should clinicians consider hospitalizing? </a:t>
            </a:r>
            <a:r>
              <a:rPr lang="en-US" dirty="0" smtClean="0"/>
              <a:t>AF is usually managed in an outpatient setting, clinicians should consider hospitalizing patients with AF when management requires close monitoring for safety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Situations in Which Patients with </a:t>
            </a:r>
            <a:r>
              <a:rPr lang="en-US" dirty="0" err="1" smtClean="0"/>
              <a:t>Atrial</a:t>
            </a:r>
            <a:r>
              <a:rPr lang="en-US" dirty="0" smtClean="0"/>
              <a:t> Fibrillation May Require Hospitalization</a:t>
            </a:r>
            <a:endParaRPr lang="en-US" dirty="0"/>
          </a:p>
        </p:txBody>
      </p:sp>
      <p:sp>
        <p:nvSpPr>
          <p:cNvPr id="3" name="عنصر نائب للمحتوى 2"/>
          <p:cNvSpPr>
            <a:spLocks noGrp="1"/>
          </p:cNvSpPr>
          <p:nvPr>
            <p:ph sz="quarter" idx="1"/>
          </p:nvPr>
        </p:nvSpPr>
        <p:spPr/>
        <p:txBody>
          <a:bodyPr>
            <a:normAutofit/>
          </a:bodyPr>
          <a:lstStyle/>
          <a:p>
            <a:pPr>
              <a:buNone/>
            </a:pPr>
            <a:r>
              <a:rPr lang="en-US" dirty="0" smtClean="0"/>
              <a:t>• Uncertain or unstable underlying arrhythmia </a:t>
            </a:r>
          </a:p>
          <a:p>
            <a:pPr>
              <a:buNone/>
            </a:pPr>
            <a:r>
              <a:rPr lang="en-US" dirty="0" smtClean="0"/>
              <a:t>• Acute myocardial infarction, altered mental status, </a:t>
            </a:r>
            <a:r>
              <a:rPr lang="en-US" dirty="0" err="1" smtClean="0"/>
              <a:t>decompensated</a:t>
            </a:r>
            <a:r>
              <a:rPr lang="en-US" dirty="0" smtClean="0"/>
              <a:t> heart failure, or hypotension </a:t>
            </a:r>
          </a:p>
          <a:p>
            <a:pPr>
              <a:buNone/>
            </a:pPr>
            <a:r>
              <a:rPr lang="en-US" dirty="0" smtClean="0"/>
              <a:t>• Intolerable symptoms despite hemodynamic stability </a:t>
            </a:r>
          </a:p>
          <a:p>
            <a:pPr>
              <a:buNone/>
            </a:pPr>
            <a:r>
              <a:rPr lang="en-US" dirty="0" smtClean="0"/>
              <a:t>• Elective </a:t>
            </a:r>
            <a:r>
              <a:rPr lang="en-US" dirty="0" err="1" smtClean="0"/>
              <a:t>cardioversion</a:t>
            </a:r>
            <a:r>
              <a:rPr lang="en-US" dirty="0" smtClean="0"/>
              <a:t> </a:t>
            </a:r>
          </a:p>
          <a:p>
            <a:pPr>
              <a:buNone/>
            </a:pPr>
            <a:r>
              <a:rPr lang="en-US" dirty="0" smtClean="0"/>
              <a:t>• Procedures such as cardiac catheterization, </a:t>
            </a:r>
            <a:r>
              <a:rPr lang="en-US" dirty="0" err="1" smtClean="0"/>
              <a:t>electrophysiologic</a:t>
            </a:r>
            <a:r>
              <a:rPr lang="en-US" dirty="0" smtClean="0"/>
              <a:t> studies, pacemakers, implantable defibrillators, or catheter or surgical ablation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solidFill>
                  <a:schemeClr val="bg2">
                    <a:lumMod val="25000"/>
                  </a:schemeClr>
                </a:solidFill>
                <a:latin typeface="Algerian" pitchFamily="82" charset="0"/>
              </a:rPr>
              <a:t>Treatment</a:t>
            </a:r>
            <a:endParaRPr lang="en-US"/>
          </a:p>
        </p:txBody>
      </p:sp>
      <p:sp>
        <p:nvSpPr>
          <p:cNvPr id="3" name="Content Placeholder 2"/>
          <p:cNvSpPr>
            <a:spLocks noGrp="1"/>
          </p:cNvSpPr>
          <p:nvPr>
            <p:ph sz="quarter" idx="1"/>
          </p:nvPr>
        </p:nvSpPr>
        <p:spPr/>
        <p:txBody>
          <a:bodyPr/>
          <a:lstStyle/>
          <a:p>
            <a:pPr>
              <a:buNone/>
            </a:pPr>
            <a:r>
              <a:rPr lang="en-US" sz="2800" b="1" dirty="0" smtClean="0">
                <a:solidFill>
                  <a:schemeClr val="bg2">
                    <a:lumMod val="75000"/>
                  </a:schemeClr>
                </a:solidFill>
                <a:effectLst>
                  <a:outerShdw blurRad="38100" dist="38100" dir="2700000" algn="tl">
                    <a:srgbClr val="000000">
                      <a:alpha val="43137"/>
                    </a:srgbClr>
                  </a:outerShdw>
                </a:effectLst>
                <a:latin typeface="Andalus" pitchFamily="18" charset="-78"/>
                <a:cs typeface="Andalus" pitchFamily="18" charset="-78"/>
              </a:rPr>
              <a:t>1- acute AF in a </a:t>
            </a:r>
            <a:r>
              <a:rPr lang="en-US" sz="2800" b="1" dirty="0" err="1" smtClean="0">
                <a:solidFill>
                  <a:schemeClr val="bg2">
                    <a:lumMod val="75000"/>
                  </a:schemeClr>
                </a:solidFill>
                <a:effectLst>
                  <a:outerShdw blurRad="38100" dist="38100" dir="2700000" algn="tl">
                    <a:srgbClr val="000000">
                      <a:alpha val="43137"/>
                    </a:srgbClr>
                  </a:outerShdw>
                </a:effectLst>
                <a:latin typeface="Andalus" pitchFamily="18" charset="-78"/>
                <a:cs typeface="Andalus" pitchFamily="18" charset="-78"/>
              </a:rPr>
              <a:t>hemodynamically</a:t>
            </a:r>
            <a:r>
              <a:rPr lang="en-US" sz="2800" b="1" dirty="0" smtClean="0">
                <a:solidFill>
                  <a:schemeClr val="bg2">
                    <a:lumMod val="75000"/>
                  </a:schemeClr>
                </a:solidFill>
                <a:effectLst>
                  <a:outerShdw blurRad="38100" dist="38100" dir="2700000" algn="tl">
                    <a:srgbClr val="000000">
                      <a:alpha val="43137"/>
                    </a:srgbClr>
                  </a:outerShdw>
                </a:effectLst>
                <a:latin typeface="Andalus" pitchFamily="18" charset="-78"/>
                <a:cs typeface="Andalus" pitchFamily="18" charset="-78"/>
              </a:rPr>
              <a:t> unstable patient</a:t>
            </a:r>
            <a:r>
              <a:rPr lang="en-US" sz="2800" dirty="0" smtClean="0">
                <a:latin typeface="Andalus" pitchFamily="18" charset="-78"/>
                <a:cs typeface="Andalus" pitchFamily="18" charset="-78"/>
              </a:rPr>
              <a:t> : immediate electrical </a:t>
            </a:r>
            <a:r>
              <a:rPr lang="en-US" sz="2800" dirty="0" err="1" smtClean="0">
                <a:latin typeface="Andalus" pitchFamily="18" charset="-78"/>
                <a:cs typeface="Andalus" pitchFamily="18" charset="-78"/>
              </a:rPr>
              <a:t>cardioversion</a:t>
            </a:r>
            <a:r>
              <a:rPr lang="en-US" sz="2800" dirty="0" smtClean="0">
                <a:latin typeface="Andalus" pitchFamily="18" charset="-78"/>
                <a:cs typeface="Andalus" pitchFamily="18" charset="-78"/>
              </a:rPr>
              <a:t> to sinus rhythm .</a:t>
            </a:r>
          </a:p>
          <a:p>
            <a:pPr>
              <a:buNone/>
            </a:pPr>
            <a:r>
              <a:rPr lang="en-US" sz="2800" b="1" dirty="0" smtClean="0">
                <a:solidFill>
                  <a:schemeClr val="bg2">
                    <a:lumMod val="75000"/>
                  </a:schemeClr>
                </a:solidFill>
                <a:effectLst>
                  <a:outerShdw blurRad="38100" dist="38100" dir="2700000" algn="tl">
                    <a:srgbClr val="000000">
                      <a:alpha val="43137"/>
                    </a:srgbClr>
                  </a:outerShdw>
                </a:effectLst>
                <a:latin typeface="Andalus" pitchFamily="18" charset="-78"/>
                <a:cs typeface="Andalus" pitchFamily="18" charset="-78"/>
              </a:rPr>
              <a:t>2- acute AF in </a:t>
            </a:r>
            <a:r>
              <a:rPr lang="en-US" sz="2800" b="1" dirty="0" err="1" smtClean="0">
                <a:solidFill>
                  <a:schemeClr val="bg2">
                    <a:lumMod val="75000"/>
                  </a:schemeClr>
                </a:solidFill>
                <a:effectLst>
                  <a:outerShdw blurRad="38100" dist="38100" dir="2700000" algn="tl">
                    <a:srgbClr val="000000">
                      <a:alpha val="43137"/>
                    </a:srgbClr>
                  </a:outerShdw>
                </a:effectLst>
                <a:latin typeface="Andalus" pitchFamily="18" charset="-78"/>
                <a:cs typeface="Andalus" pitchFamily="18" charset="-78"/>
              </a:rPr>
              <a:t>hemodynamically</a:t>
            </a:r>
            <a:r>
              <a:rPr lang="en-US" sz="2800" b="1" dirty="0" smtClean="0">
                <a:solidFill>
                  <a:schemeClr val="bg2">
                    <a:lumMod val="75000"/>
                  </a:schemeClr>
                </a:solidFill>
                <a:effectLst>
                  <a:outerShdw blurRad="38100" dist="38100" dir="2700000" algn="tl">
                    <a:srgbClr val="000000">
                      <a:alpha val="43137"/>
                    </a:srgbClr>
                  </a:outerShdw>
                </a:effectLst>
                <a:latin typeface="Andalus" pitchFamily="18" charset="-78"/>
                <a:cs typeface="Andalus" pitchFamily="18" charset="-78"/>
              </a:rPr>
              <a:t> stable patient : </a:t>
            </a:r>
          </a:p>
          <a:p>
            <a:pPr marL="457200" indent="-457200">
              <a:buFont typeface="+mj-lt"/>
              <a:buAutoNum type="alphaLcParenR"/>
            </a:pPr>
            <a:r>
              <a:rPr lang="en-US" sz="2800" dirty="0" smtClean="0">
                <a:latin typeface="Andalus" pitchFamily="18" charset="-78"/>
                <a:cs typeface="Andalus" pitchFamily="18" charset="-78"/>
              </a:rPr>
              <a:t>Rate control : by B-blocker or CCBs</a:t>
            </a:r>
          </a:p>
          <a:p>
            <a:pPr marL="457200" indent="-457200">
              <a:buFont typeface="+mj-lt"/>
              <a:buAutoNum type="alphaLcParenR"/>
            </a:pPr>
            <a:r>
              <a:rPr lang="en-US" sz="2800" dirty="0" smtClean="0">
                <a:latin typeface="Andalus" pitchFamily="18" charset="-78"/>
                <a:cs typeface="Andalus" pitchFamily="18" charset="-78"/>
              </a:rPr>
              <a:t>Anticoagulation :</a:t>
            </a:r>
            <a:r>
              <a:rPr lang="en-US" sz="2800" dirty="0" smtClean="0"/>
              <a:t> aspirin or </a:t>
            </a:r>
            <a:r>
              <a:rPr lang="en-US" sz="2800" dirty="0" err="1" smtClean="0"/>
              <a:t>warfarin</a:t>
            </a:r>
            <a:r>
              <a:rPr lang="en-US" dirty="0" smtClean="0"/>
              <a:t>.</a:t>
            </a:r>
          </a:p>
          <a:p>
            <a:pPr marL="457200" indent="-457200">
              <a:buFont typeface="+mj-lt"/>
              <a:buAutoNum type="alphaLcParenR"/>
            </a:pPr>
            <a:r>
              <a:rPr lang="en-US" sz="2800" dirty="0" smtClean="0">
                <a:latin typeface="Andalus" pitchFamily="18" charset="-78"/>
                <a:cs typeface="Andalus" pitchFamily="18" charset="-78"/>
              </a:rPr>
              <a:t>Rhythm control: - </a:t>
            </a:r>
            <a:r>
              <a:rPr lang="en-US" sz="2800" dirty="0" err="1" smtClean="0">
                <a:latin typeface="Andalus" pitchFamily="18" charset="-78"/>
                <a:cs typeface="Andalus" pitchFamily="18" charset="-78"/>
              </a:rPr>
              <a:t>Cardioversion</a:t>
            </a:r>
            <a:endParaRPr lang="en-US" sz="2800" dirty="0" smtClean="0">
              <a:latin typeface="Andalus" pitchFamily="18" charset="-78"/>
              <a:cs typeface="Andalus" pitchFamily="18" charset="-78"/>
            </a:endParaRPr>
          </a:p>
          <a:p>
            <a:pPr marL="457200" indent="-457200">
              <a:buNone/>
            </a:pPr>
            <a:r>
              <a:rPr lang="en-US" sz="2800" dirty="0" smtClean="0">
                <a:latin typeface="Andalus" pitchFamily="18" charset="-78"/>
                <a:cs typeface="Andalus" pitchFamily="18" charset="-78"/>
              </a:rPr>
              <a:t>                                  - </a:t>
            </a:r>
            <a:r>
              <a:rPr lang="en-US" sz="2800" dirty="0" err="1" smtClean="0">
                <a:latin typeface="Andalus" pitchFamily="18" charset="-78"/>
                <a:cs typeface="Andalus" pitchFamily="18" charset="-78"/>
              </a:rPr>
              <a:t>Antiarrythmec</a:t>
            </a:r>
            <a:r>
              <a:rPr lang="en-US" sz="2800" dirty="0" smtClean="0">
                <a:latin typeface="Andalus" pitchFamily="18" charset="-78"/>
                <a:cs typeface="Andalus" pitchFamily="18" charset="-78"/>
              </a:rPr>
              <a:t> drugs </a:t>
            </a:r>
          </a:p>
          <a:p>
            <a:pPr marL="457200" indent="-457200" algn="ctr">
              <a:buNone/>
            </a:pPr>
            <a:r>
              <a:rPr lang="en-US" sz="2800" dirty="0" smtClean="0">
                <a:latin typeface="Andalus" pitchFamily="18" charset="-78"/>
                <a:cs typeface="Andalus" pitchFamily="18" charset="-78"/>
              </a:rPr>
              <a:t>                                  - </a:t>
            </a:r>
            <a:r>
              <a:rPr lang="en-US" sz="2800" dirty="0" err="1" smtClean="0"/>
              <a:t>Atrial</a:t>
            </a:r>
            <a:r>
              <a:rPr lang="en-US" sz="2800" dirty="0" smtClean="0"/>
              <a:t> ablation and </a:t>
            </a:r>
            <a:r>
              <a:rPr lang="en-US" sz="2800" dirty="0" err="1" smtClean="0"/>
              <a:t>atrioventricular</a:t>
            </a:r>
            <a:r>
              <a:rPr lang="en-US" sz="2800" dirty="0" smtClean="0"/>
              <a:t> nodal        ablation therapy</a:t>
            </a:r>
            <a:r>
              <a:rPr lang="en-US" sz="2800" dirty="0" smtClean="0">
                <a:latin typeface="Andalus" pitchFamily="18" charset="-78"/>
                <a:cs typeface="Andalus" pitchFamily="18" charset="-78"/>
              </a:rPr>
              <a:t>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r>
              <a:rPr lang="en-US" dirty="0" smtClean="0"/>
              <a:t>CHADS2 (Cardiac Failure, Hypertension, Age, Diabetes, and Stroke [Doubled]) score (31, 32)</a:t>
            </a:r>
          </a:p>
          <a:p>
            <a:r>
              <a:rPr lang="en-US" dirty="0" smtClean="0"/>
              <a:t>the CHA</a:t>
            </a:r>
            <a:r>
              <a:rPr lang="en-US" baseline="-25000" dirty="0" smtClean="0"/>
              <a:t>2</a:t>
            </a:r>
            <a:r>
              <a:rPr lang="en-US" dirty="0" smtClean="0"/>
              <a:t>DS</a:t>
            </a:r>
            <a:r>
              <a:rPr lang="en-US" baseline="-25000" dirty="0" smtClean="0"/>
              <a:t>2</a:t>
            </a:r>
            <a:r>
              <a:rPr lang="en-US" dirty="0" smtClean="0"/>
              <a:t>-VASc Score is the most commonly utilized method to predict </a:t>
            </a:r>
            <a:r>
              <a:rPr lang="en-US" dirty="0" err="1" smtClean="0"/>
              <a:t>thromboembolic</a:t>
            </a:r>
            <a:r>
              <a:rPr lang="en-US" dirty="0" smtClean="0"/>
              <a:t> risk in </a:t>
            </a:r>
            <a:r>
              <a:rPr lang="en-US" dirty="0" err="1" smtClean="0">
                <a:solidFill>
                  <a:schemeClr val="tx1">
                    <a:lumMod val="75000"/>
                    <a:lumOff val="25000"/>
                  </a:schemeClr>
                </a:solidFill>
                <a:hlinkClick r:id="rId2"/>
              </a:rPr>
              <a:t>atrial</a:t>
            </a:r>
            <a:r>
              <a:rPr lang="en-US" dirty="0" smtClean="0">
                <a:solidFill>
                  <a:schemeClr val="tx1">
                    <a:lumMod val="75000"/>
                    <a:lumOff val="25000"/>
                  </a:schemeClr>
                </a:solidFill>
                <a:hlinkClick r:id="rId2"/>
              </a:rPr>
              <a:t>  fibrillation</a:t>
            </a:r>
            <a:r>
              <a:rPr lang="en-US" dirty="0" smtClean="0">
                <a:solidFill>
                  <a:schemeClr val="tx1">
                    <a:lumMod val="75000"/>
                    <a:lumOff val="25000"/>
                  </a:schemeClr>
                </a:solidFill>
              </a:rPr>
              <a:t>.</a:t>
            </a:r>
          </a:p>
          <a:p>
            <a:r>
              <a:rPr lang="en-US" dirty="0" smtClean="0"/>
              <a:t> Patients with 2 or more points should receive full </a:t>
            </a:r>
            <a:r>
              <a:rPr lang="en-US" dirty="0" smtClean="0">
                <a:hlinkClick r:id="rId3"/>
              </a:rPr>
              <a:t>anticoagulation</a:t>
            </a:r>
            <a:r>
              <a:rPr lang="en-US" dirty="0" smtClean="0"/>
              <a:t> Patients with 1 point can be treated with either </a:t>
            </a:r>
            <a:r>
              <a:rPr lang="en-US" dirty="0" smtClean="0">
                <a:hlinkClick r:id="rId4"/>
              </a:rPr>
              <a:t>aspirin</a:t>
            </a:r>
            <a:r>
              <a:rPr lang="en-US" dirty="0" smtClean="0"/>
              <a:t> alone or full anticoagulation based on the specific individual.</a:t>
            </a:r>
            <a:endParaRPr lang="en-US" dirty="0">
              <a:solidFill>
                <a:schemeClr val="tx1">
                  <a:lumMod val="75000"/>
                  <a:lumOff val="2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The-CHA2DS2-VASc-score.png"/>
          <p:cNvPicPr>
            <a:picLocks noGrp="1" noChangeAspect="1"/>
          </p:cNvPicPr>
          <p:nvPr>
            <p:ph sz="quarter" idx="1"/>
          </p:nvPr>
        </p:nvPicPr>
        <p:blipFill>
          <a:blip r:embed="rId2"/>
          <a:stretch>
            <a:fillRect/>
          </a:stretch>
        </p:blipFill>
        <p:spPr>
          <a:xfrm>
            <a:off x="1719104" y="1713865"/>
            <a:ext cx="5669280" cy="419862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afib.png"/>
          <p:cNvPicPr>
            <a:picLocks noGrp="1" noChangeAspect="1"/>
          </p:cNvPicPr>
          <p:nvPr>
            <p:ph sz="quarter" idx="1"/>
          </p:nvPr>
        </p:nvPicPr>
        <p:blipFill>
          <a:blip r:embed="rId2"/>
          <a:stretch>
            <a:fillRect/>
          </a:stretch>
        </p:blipFill>
        <p:spPr>
          <a:xfrm>
            <a:off x="533400" y="762000"/>
            <a:ext cx="7797800" cy="584834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New drug !</a:t>
            </a:r>
            <a:endParaRPr lang="en-US" dirty="0"/>
          </a:p>
        </p:txBody>
      </p:sp>
      <p:sp>
        <p:nvSpPr>
          <p:cNvPr id="3" name="عنصر نائب للمحتوى 2"/>
          <p:cNvSpPr>
            <a:spLocks noGrp="1"/>
          </p:cNvSpPr>
          <p:nvPr>
            <p:ph sz="quarter" idx="1"/>
          </p:nvPr>
        </p:nvSpPr>
        <p:spPr/>
        <p:txBody>
          <a:bodyPr/>
          <a:lstStyle/>
          <a:p>
            <a:r>
              <a:rPr lang="en-US" dirty="0" err="1" smtClean="0"/>
              <a:t>Dabigatran</a:t>
            </a:r>
            <a:r>
              <a:rPr lang="en-US" dirty="0" smtClean="0"/>
              <a:t> is a new anticoagulant that in early trials appears to be as effective as </a:t>
            </a:r>
            <a:r>
              <a:rPr lang="en-US" dirty="0" err="1" smtClean="0"/>
              <a:t>warfarin</a:t>
            </a:r>
            <a:r>
              <a:rPr lang="en-US" dirty="0" smtClean="0"/>
              <a:t> for preventing </a:t>
            </a:r>
            <a:r>
              <a:rPr lang="en-US" dirty="0" err="1" smtClean="0"/>
              <a:t>thromboembolism</a:t>
            </a:r>
            <a:r>
              <a:rPr lang="en-US" dirty="0" smtClean="0"/>
              <a:t> but has fewer adverse effects The FDA has recently approved it for prevention of stroke and systemic embolism in patients with AF</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r>
              <a:rPr lang="en-US" dirty="0" smtClean="0">
                <a:solidFill>
                  <a:schemeClr val="bg2">
                    <a:lumMod val="25000"/>
                  </a:schemeClr>
                </a:solidFill>
                <a:latin typeface="Andalus" pitchFamily="18" charset="-78"/>
                <a:cs typeface="Andalus" pitchFamily="18" charset="-78"/>
              </a:rPr>
              <a:t>With </a:t>
            </a:r>
            <a:r>
              <a:rPr lang="en-US" dirty="0" err="1" smtClean="0">
                <a:solidFill>
                  <a:schemeClr val="bg2">
                    <a:lumMod val="25000"/>
                  </a:schemeClr>
                </a:solidFill>
                <a:latin typeface="Andalus" pitchFamily="18" charset="-78"/>
                <a:cs typeface="Andalus" pitchFamily="18" charset="-78"/>
              </a:rPr>
              <a:t>atrial</a:t>
            </a:r>
            <a:r>
              <a:rPr lang="en-US" dirty="0" smtClean="0">
                <a:solidFill>
                  <a:schemeClr val="bg2">
                    <a:lumMod val="25000"/>
                  </a:schemeClr>
                </a:solidFill>
                <a:latin typeface="Andalus" pitchFamily="18" charset="-78"/>
                <a:cs typeface="Andalus" pitchFamily="18" charset="-78"/>
              </a:rPr>
              <a:t> fibrillation signal move from  the atrium in completely </a:t>
            </a:r>
            <a:r>
              <a:rPr lang="en-US" dirty="0" err="1" smtClean="0">
                <a:solidFill>
                  <a:schemeClr val="bg2">
                    <a:lumMod val="25000"/>
                  </a:schemeClr>
                </a:solidFill>
                <a:latin typeface="Andalus" pitchFamily="18" charset="-78"/>
                <a:cs typeface="Andalus" pitchFamily="18" charset="-78"/>
              </a:rPr>
              <a:t>disorganised</a:t>
            </a:r>
            <a:r>
              <a:rPr lang="en-US" dirty="0" smtClean="0">
                <a:solidFill>
                  <a:schemeClr val="bg2">
                    <a:lumMod val="25000"/>
                  </a:schemeClr>
                </a:solidFill>
                <a:latin typeface="Andalus" pitchFamily="18" charset="-78"/>
                <a:cs typeface="Andalus" pitchFamily="18" charset="-78"/>
              </a:rPr>
              <a:t> way and instead of one big contraction , it will be multiple </a:t>
            </a:r>
            <a:r>
              <a:rPr lang="en-US" dirty="0" err="1" smtClean="0">
                <a:solidFill>
                  <a:schemeClr val="bg2">
                    <a:lumMod val="25000"/>
                  </a:schemeClr>
                </a:solidFill>
                <a:latin typeface="Andalus" pitchFamily="18" charset="-78"/>
                <a:cs typeface="Andalus" pitchFamily="18" charset="-78"/>
              </a:rPr>
              <a:t>miny</a:t>
            </a:r>
            <a:r>
              <a:rPr lang="en-US" dirty="0" smtClean="0">
                <a:solidFill>
                  <a:schemeClr val="bg2">
                    <a:lumMod val="25000"/>
                  </a:schemeClr>
                </a:solidFill>
                <a:latin typeface="Andalus" pitchFamily="18" charset="-78"/>
                <a:cs typeface="Andalus" pitchFamily="18" charset="-78"/>
              </a:rPr>
              <a:t> contraction look like quivering.  </a:t>
            </a:r>
            <a:endParaRPr lang="ar-JO" dirty="0" smtClean="0">
              <a:solidFill>
                <a:schemeClr val="bg2">
                  <a:lumMod val="25000"/>
                </a:schemeClr>
              </a:solidFill>
              <a:latin typeface="Andalus" pitchFamily="18" charset="-78"/>
              <a:cs typeface="Andalus" pitchFamily="18" charset="-78"/>
            </a:endParaRPr>
          </a:p>
          <a:p>
            <a:endParaRPr lang="en-US" dirty="0">
              <a:solidFill>
                <a:schemeClr val="bg2">
                  <a:lumMod val="25000"/>
                </a:schemeClr>
              </a:solidFill>
            </a:endParaRPr>
          </a:p>
        </p:txBody>
      </p:sp>
      <p:pic>
        <p:nvPicPr>
          <p:cNvPr id="4099" name="Picture 3"/>
          <p:cNvPicPr>
            <a:picLocks noChangeAspect="1" noChangeArrowheads="1"/>
          </p:cNvPicPr>
          <p:nvPr/>
        </p:nvPicPr>
        <p:blipFill>
          <a:blip r:embed="rId2"/>
          <a:srcRect/>
          <a:stretch>
            <a:fillRect/>
          </a:stretch>
        </p:blipFill>
        <p:spPr bwMode="auto">
          <a:xfrm>
            <a:off x="2667000" y="3200400"/>
            <a:ext cx="5486400" cy="308308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normAutofit/>
          </a:bodyPr>
          <a:lstStyle/>
          <a:p>
            <a:r>
              <a:rPr lang="en-US" dirty="0" err="1" smtClean="0"/>
              <a:t>Atrial</a:t>
            </a:r>
            <a:r>
              <a:rPr lang="en-US" dirty="0" smtClean="0"/>
              <a:t> fibrillation (AF) is the most common, clinically significant cardiac arrhythmia. It occurs when a diffuse and chaotic pattern of electrical activity in the atria suppresses or replaces the normal sinus mechanism, leading to deterioration of mechanical function. </a:t>
            </a:r>
            <a:r>
              <a:rPr lang="en-US" dirty="0" err="1" smtClean="0"/>
              <a:t>Atrial</a:t>
            </a:r>
            <a:r>
              <a:rPr lang="en-US" dirty="0" smtClean="0"/>
              <a:t> fibrillation is a major cause of morbidity, mortality, and health care expenditures;. </a:t>
            </a:r>
            <a:r>
              <a:rPr lang="en-US" dirty="0" err="1" smtClean="0"/>
              <a:t>Atrial</a:t>
            </a:r>
            <a:r>
              <a:rPr lang="en-US" dirty="0" smtClean="0"/>
              <a:t> fibrillation is associated with a 5-fold increased risk for stroke and is estimated to cause 15% of all strokes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normAutofit/>
          </a:bodyPr>
          <a:lstStyle/>
          <a:p>
            <a:r>
              <a:rPr lang="en-US" dirty="0" smtClean="0">
                <a:solidFill>
                  <a:srgbClr val="FF0000"/>
                </a:solidFill>
              </a:rPr>
              <a:t>Who is at risk for </a:t>
            </a:r>
            <a:r>
              <a:rPr lang="en-US" dirty="0" err="1" smtClean="0">
                <a:solidFill>
                  <a:srgbClr val="FF0000"/>
                </a:solidFill>
              </a:rPr>
              <a:t>atrial</a:t>
            </a:r>
            <a:r>
              <a:rPr lang="en-US" dirty="0" smtClean="0">
                <a:solidFill>
                  <a:srgbClr val="FF0000"/>
                </a:solidFill>
              </a:rPr>
              <a:t> fibrillation? </a:t>
            </a:r>
          </a:p>
          <a:p>
            <a:r>
              <a:rPr lang="en-US" dirty="0" err="1" smtClean="0"/>
              <a:t>Atrial</a:t>
            </a:r>
            <a:r>
              <a:rPr lang="en-US" dirty="0" smtClean="0"/>
              <a:t> fibrillation occurs in less than 1% of individuals aged 60 to 65 years, but in 8% to 10% of those older than 80 years. Prevalence is higher in men than in women and higher in whites than in blacks The risk for AF increases with the presence and severity of underlying heart failure and </a:t>
            </a:r>
            <a:r>
              <a:rPr lang="en-US" dirty="0" err="1" smtClean="0"/>
              <a:t>valvular</a:t>
            </a:r>
            <a:r>
              <a:rPr lang="en-US" dirty="0" smtClean="0"/>
              <a:t> disease.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 healthy heart </a:t>
            </a:r>
            <a:endParaRPr lang="en-US" dirty="0"/>
          </a:p>
        </p:txBody>
      </p:sp>
      <p:sp>
        <p:nvSpPr>
          <p:cNvPr id="3" name="عنصر نائب للمحتوى 2"/>
          <p:cNvSpPr>
            <a:spLocks noGrp="1"/>
          </p:cNvSpPr>
          <p:nvPr>
            <p:ph sz="quarter" idx="1"/>
          </p:nvPr>
        </p:nvSpPr>
        <p:spPr/>
        <p:txBody>
          <a:bodyPr>
            <a:normAutofit/>
          </a:bodyPr>
          <a:lstStyle/>
          <a:p>
            <a:pPr>
              <a:buNone/>
            </a:pPr>
            <a:r>
              <a:rPr lang="en-US" dirty="0" smtClean="0">
                <a:solidFill>
                  <a:srgbClr val="002060"/>
                </a:solidFill>
                <a:latin typeface="Andalus" pitchFamily="18" charset="-78"/>
                <a:cs typeface="Andalus" pitchFamily="18" charset="-78"/>
              </a:rPr>
              <a:t>At the start of </a:t>
            </a:r>
            <a:r>
              <a:rPr lang="en-US" dirty="0" err="1" smtClean="0">
                <a:solidFill>
                  <a:srgbClr val="002060"/>
                </a:solidFill>
                <a:latin typeface="Andalus" pitchFamily="18" charset="-78"/>
                <a:cs typeface="Andalus" pitchFamily="18" charset="-78"/>
              </a:rPr>
              <a:t>atrial</a:t>
            </a:r>
            <a:r>
              <a:rPr lang="en-US" dirty="0" smtClean="0">
                <a:solidFill>
                  <a:srgbClr val="002060"/>
                </a:solidFill>
                <a:latin typeface="Andalus" pitchFamily="18" charset="-78"/>
                <a:cs typeface="Andalus" pitchFamily="18" charset="-78"/>
              </a:rPr>
              <a:t> systole in normal heart , the ventricles are normally filled with approximately 70-80% of their capacity due to inflow during diastole , </a:t>
            </a:r>
            <a:r>
              <a:rPr lang="en-US" dirty="0" err="1" smtClean="0">
                <a:solidFill>
                  <a:srgbClr val="002060"/>
                </a:solidFill>
                <a:latin typeface="Andalus" pitchFamily="18" charset="-78"/>
                <a:cs typeface="Andalus" pitchFamily="18" charset="-78"/>
              </a:rPr>
              <a:t>atrial</a:t>
            </a:r>
            <a:r>
              <a:rPr lang="en-US" dirty="0" smtClean="0">
                <a:solidFill>
                  <a:srgbClr val="002060"/>
                </a:solidFill>
                <a:latin typeface="Andalus" pitchFamily="18" charset="-78"/>
                <a:cs typeface="Andalus" pitchFamily="18" charset="-78"/>
              </a:rPr>
              <a:t> contraction ( </a:t>
            </a:r>
            <a:r>
              <a:rPr lang="en-US" dirty="0" err="1" smtClean="0">
                <a:solidFill>
                  <a:srgbClr val="002060"/>
                </a:solidFill>
                <a:latin typeface="Andalus" pitchFamily="18" charset="-78"/>
                <a:cs typeface="Andalus" pitchFamily="18" charset="-78"/>
              </a:rPr>
              <a:t>atrial</a:t>
            </a:r>
            <a:r>
              <a:rPr lang="en-US" dirty="0" smtClean="0">
                <a:solidFill>
                  <a:srgbClr val="002060"/>
                </a:solidFill>
                <a:latin typeface="Andalus" pitchFamily="18" charset="-78"/>
                <a:cs typeface="Andalus" pitchFamily="18" charset="-78"/>
              </a:rPr>
              <a:t> kick ) contributes the remaining 20-30% of filling . </a:t>
            </a:r>
          </a:p>
          <a:p>
            <a:pPr>
              <a:buNone/>
            </a:pPr>
            <a:endParaRPr lang="en-US" dirty="0" smtClean="0">
              <a:solidFill>
                <a:srgbClr val="002060"/>
              </a:solidFill>
              <a:latin typeface="Andalus" pitchFamily="18" charset="-78"/>
              <a:cs typeface="Andalus" pitchFamily="18" charset="-78"/>
            </a:endParaRPr>
          </a:p>
          <a:p>
            <a:pPr>
              <a:buNone/>
            </a:pPr>
            <a:r>
              <a:rPr lang="en-US" dirty="0" smtClean="0">
                <a:solidFill>
                  <a:srgbClr val="002060"/>
                </a:solidFill>
                <a:latin typeface="Andalus" pitchFamily="18" charset="-78"/>
                <a:cs typeface="Andalus" pitchFamily="18" charset="-78"/>
              </a:rPr>
              <a:t>When </a:t>
            </a:r>
            <a:r>
              <a:rPr lang="en-US" dirty="0" err="1" smtClean="0">
                <a:solidFill>
                  <a:srgbClr val="002060"/>
                </a:solidFill>
                <a:latin typeface="Andalus" pitchFamily="18" charset="-78"/>
                <a:cs typeface="Andalus" pitchFamily="18" charset="-78"/>
              </a:rPr>
              <a:t>atrial</a:t>
            </a:r>
            <a:r>
              <a:rPr lang="en-US" dirty="0" smtClean="0">
                <a:solidFill>
                  <a:srgbClr val="002060"/>
                </a:solidFill>
                <a:latin typeface="Andalus" pitchFamily="18" charset="-78"/>
                <a:cs typeface="Andalus" pitchFamily="18" charset="-78"/>
              </a:rPr>
              <a:t> fibrillation develops , there is loss of </a:t>
            </a:r>
            <a:r>
              <a:rPr lang="en-US" dirty="0" err="1" smtClean="0">
                <a:solidFill>
                  <a:srgbClr val="002060"/>
                </a:solidFill>
                <a:latin typeface="Andalus" pitchFamily="18" charset="-78"/>
                <a:cs typeface="Andalus" pitchFamily="18" charset="-78"/>
              </a:rPr>
              <a:t>atrial</a:t>
            </a:r>
            <a:r>
              <a:rPr lang="en-US" dirty="0" smtClean="0">
                <a:solidFill>
                  <a:srgbClr val="002060"/>
                </a:solidFill>
                <a:latin typeface="Andalus" pitchFamily="18" charset="-78"/>
                <a:cs typeface="Andalus" pitchFamily="18" charset="-78"/>
              </a:rPr>
              <a:t> kick , with consequent decreases of cardiac out put , </a:t>
            </a:r>
            <a:r>
              <a:rPr lang="en-US" dirty="0" err="1" smtClean="0">
                <a:solidFill>
                  <a:srgbClr val="002060"/>
                </a:solidFill>
                <a:latin typeface="Andalus" pitchFamily="18" charset="-78"/>
                <a:cs typeface="Andalus" pitchFamily="18" charset="-78"/>
              </a:rPr>
              <a:t>strock</a:t>
            </a:r>
            <a:r>
              <a:rPr lang="en-US" dirty="0" smtClean="0">
                <a:solidFill>
                  <a:srgbClr val="002060"/>
                </a:solidFill>
                <a:latin typeface="Andalus" pitchFamily="18" charset="-78"/>
                <a:cs typeface="Andalus" pitchFamily="18" charset="-78"/>
              </a:rPr>
              <a:t> output decline by 20-30% of normal individual  </a:t>
            </a:r>
            <a:endParaRPr lang="ar-JO" dirty="0">
              <a:solidFill>
                <a:srgbClr val="002060"/>
              </a:solidFill>
              <a:latin typeface="Andalus" pitchFamily="18" charset="-78"/>
              <a:cs typeface="Andalus"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r>
              <a:rPr lang="en-US" dirty="0" smtClean="0"/>
              <a:t>so Symptoms are usually caused by inappropriately rapid ventricular rates or the irregularity of the ventricular response The loss of </a:t>
            </a:r>
            <a:r>
              <a:rPr lang="en-US" dirty="0" err="1" smtClean="0"/>
              <a:t>atrial</a:t>
            </a:r>
            <a:r>
              <a:rPr lang="en-US" dirty="0" smtClean="0"/>
              <a:t> contribution to ventricular filling (“</a:t>
            </a:r>
            <a:r>
              <a:rPr lang="en-US" dirty="0" err="1" smtClean="0"/>
              <a:t>atrial</a:t>
            </a:r>
            <a:r>
              <a:rPr lang="en-US" dirty="0" smtClean="0"/>
              <a:t> kick”) is well tolerated by most patients, except those with ventricular hypertrophy from long-standing hypertension, aortic </a:t>
            </a:r>
            <a:r>
              <a:rPr lang="en-US" dirty="0" err="1" smtClean="0"/>
              <a:t>stenosis</a:t>
            </a:r>
            <a:r>
              <a:rPr lang="en-US" dirty="0" smtClean="0"/>
              <a:t>, and hypertrophic obstructive </a:t>
            </a:r>
            <a:r>
              <a:rPr lang="en-US" dirty="0" err="1" smtClean="0"/>
              <a:t>cardiomyopathy</a:t>
            </a:r>
            <a:r>
              <a:rPr lang="en-US"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normAutofit fontScale="70000" lnSpcReduction="20000"/>
          </a:bodyPr>
          <a:lstStyle/>
          <a:p>
            <a:r>
              <a:rPr lang="en-US" dirty="0" smtClean="0"/>
              <a:t>. What symptoms and signs should cause clinicians to suspect </a:t>
            </a:r>
            <a:r>
              <a:rPr lang="en-US" dirty="0" err="1" smtClean="0"/>
              <a:t>atrial</a:t>
            </a:r>
            <a:r>
              <a:rPr lang="en-US" dirty="0" smtClean="0"/>
              <a:t> fibrillation?</a:t>
            </a:r>
          </a:p>
          <a:p>
            <a:r>
              <a:rPr lang="en-US" dirty="0" smtClean="0"/>
              <a:t> Some patients have prominent symptoms, including palpitations, shortness of breath, exercise intolerance, chest pain, and malaise. However, many patients, particularly the elderly, have asymptomatic (silent) </a:t>
            </a:r>
          </a:p>
          <a:p>
            <a:r>
              <a:rPr lang="en-US" dirty="0" err="1" smtClean="0"/>
              <a:t>AFSymptoms</a:t>
            </a:r>
            <a:r>
              <a:rPr lang="en-US" dirty="0" smtClean="0"/>
              <a:t> are generally greatest at disease onset—when episodes are typically paroxysmal—and tend to diminish over time, especially when the arrhythmia becomes persistent. Symptoms result from elevation of ventricular rate (either at rest or exaggerated by exercise), irregular ventricular rate, and loss of </a:t>
            </a:r>
            <a:r>
              <a:rPr lang="en-US" dirty="0" err="1" smtClean="0"/>
              <a:t>atrial</a:t>
            </a:r>
            <a:r>
              <a:rPr lang="en-US" dirty="0" smtClean="0"/>
              <a:t> contribution to cardiac output</a:t>
            </a:r>
            <a:r>
              <a:rPr lang="en-US" dirty="0" smtClean="0">
                <a:solidFill>
                  <a:srgbClr val="FF0000"/>
                </a:solidFill>
              </a:rPr>
              <a:t>. On physical examination, </a:t>
            </a:r>
            <a:r>
              <a:rPr lang="en-US" dirty="0" smtClean="0"/>
              <a:t>signs of AF include a faster-than-expected heart rate, which varies greatly from patient to patient, an </a:t>
            </a:r>
            <a:r>
              <a:rPr lang="en-US" dirty="0" smtClean="0">
                <a:solidFill>
                  <a:srgbClr val="FF0000"/>
                </a:solidFill>
              </a:rPr>
              <a:t>“irregularly irregular</a:t>
            </a:r>
            <a:r>
              <a:rPr lang="en-US" dirty="0" smtClean="0"/>
              <a:t>” time between heart sounds on auscultation, and peripheral pulses that vary irregularly in both rate and amplitude and </a:t>
            </a:r>
            <a:r>
              <a:rPr lang="en-US" sz="2800" dirty="0" smtClean="0">
                <a:latin typeface="Andalus" pitchFamily="18" charset="-78"/>
                <a:cs typeface="Andalus" pitchFamily="18" charset="-78"/>
              </a:rPr>
              <a:t> The apical pulse rate </a:t>
            </a:r>
            <a:r>
              <a:rPr lang="en-US" sz="2800" b="1" dirty="0" smtClean="0">
                <a:solidFill>
                  <a:srgbClr val="FF0000"/>
                </a:solidFill>
                <a:latin typeface="Andalus" pitchFamily="18" charset="-78"/>
                <a:cs typeface="Andalus" pitchFamily="18" charset="-78"/>
              </a:rPr>
              <a:t>is greater </a:t>
            </a:r>
            <a:r>
              <a:rPr lang="en-US" sz="2800" dirty="0" smtClean="0">
                <a:latin typeface="Andalus" pitchFamily="18" charset="-78"/>
                <a:cs typeface="Andalus" pitchFamily="18" charset="-78"/>
              </a:rPr>
              <a:t>than the radial pulse</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normAutofit/>
          </a:bodyPr>
          <a:lstStyle/>
          <a:p>
            <a:r>
              <a:rPr lang="en-US" dirty="0" smtClean="0">
                <a:solidFill>
                  <a:srgbClr val="FF0000"/>
                </a:solidFill>
              </a:rPr>
              <a:t>What underlying conditions should clinicians look for in patients with </a:t>
            </a:r>
            <a:r>
              <a:rPr lang="en-US" dirty="0" err="1" smtClean="0">
                <a:solidFill>
                  <a:srgbClr val="FF0000"/>
                </a:solidFill>
              </a:rPr>
              <a:t>atrial</a:t>
            </a:r>
            <a:r>
              <a:rPr lang="en-US" dirty="0" smtClean="0">
                <a:solidFill>
                  <a:srgbClr val="FF0000"/>
                </a:solidFill>
              </a:rPr>
              <a:t> fibrillation? </a:t>
            </a:r>
            <a:r>
              <a:rPr lang="en-US" dirty="0" smtClean="0"/>
              <a:t>Eighty percent of patients with AF have structural heart disease, particularly hypertensive heart disease but also coronary artery disease, </a:t>
            </a:r>
            <a:r>
              <a:rPr lang="en-US" dirty="0" err="1" smtClean="0"/>
              <a:t>valvular</a:t>
            </a:r>
            <a:r>
              <a:rPr lang="en-US" dirty="0" smtClean="0"/>
              <a:t> heart disease, or </a:t>
            </a:r>
            <a:r>
              <a:rPr lang="en-US" dirty="0" err="1" smtClean="0"/>
              <a:t>cardiomyopathy</a:t>
            </a:r>
            <a:r>
              <a:rPr lang="en-US" dirty="0" smtClean="0"/>
              <a:t>. </a:t>
            </a:r>
            <a:r>
              <a:rPr lang="en-US" dirty="0" err="1" smtClean="0"/>
              <a:t>Atrial</a:t>
            </a:r>
            <a:r>
              <a:rPr lang="en-US" dirty="0" smtClean="0"/>
              <a:t> fibrosis occurs frequently with structural heart disease, and many people consider </a:t>
            </a:r>
            <a:r>
              <a:rPr lang="en-US" dirty="0" err="1" smtClean="0"/>
              <a:t>atrial</a:t>
            </a:r>
            <a:r>
              <a:rPr lang="en-US" dirty="0" smtClean="0"/>
              <a:t> fibrosis central to the arrhythmia’s pathogenesis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1567</TotalTime>
  <Words>1259</Words>
  <Application>Microsoft Office PowerPoint</Application>
  <PresentationFormat>On-screen Show (4:3)</PresentationFormat>
  <Paragraphs>62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مدني</vt:lpstr>
      <vt:lpstr>ATRIAL FIBRILLATION </vt:lpstr>
      <vt:lpstr>Slide 2</vt:lpstr>
      <vt:lpstr>Slide 3</vt:lpstr>
      <vt:lpstr>Slide 4</vt:lpstr>
      <vt:lpstr>Slide 5</vt:lpstr>
      <vt:lpstr>In healthy heart </vt:lpstr>
      <vt:lpstr>Slide 7</vt:lpstr>
      <vt:lpstr>Slide 8</vt:lpstr>
      <vt:lpstr>Slide 9</vt:lpstr>
      <vt:lpstr>Slide 10</vt:lpstr>
      <vt:lpstr>Slide 11</vt:lpstr>
      <vt:lpstr>Slide 12</vt:lpstr>
      <vt:lpstr>Slide 13</vt:lpstr>
      <vt:lpstr>Slide 14</vt:lpstr>
      <vt:lpstr>Slide 15</vt:lpstr>
      <vt:lpstr>Slide 16</vt:lpstr>
      <vt:lpstr>Slide 17</vt:lpstr>
      <vt:lpstr>Types of Atrial Fibrillation</vt:lpstr>
      <vt:lpstr>Complications of Atrial Fibrillation </vt:lpstr>
      <vt:lpstr>Diagnosis</vt:lpstr>
      <vt:lpstr>Slide 21</vt:lpstr>
      <vt:lpstr>Situations in Which Patients with Atrial Fibrillation May Require Hospitalization</vt:lpstr>
      <vt:lpstr>Treatment</vt:lpstr>
      <vt:lpstr>Slide 24</vt:lpstr>
      <vt:lpstr>Slide 25</vt:lpstr>
      <vt:lpstr>Slide 26</vt:lpstr>
      <vt:lpstr>New drug !</vt:lpstr>
    </vt:vector>
  </TitlesOfParts>
  <Company>Syrian Games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ATRIAL FIBRILLATION</dc:title>
  <dc:creator>naim.alhusaini@gmail.com</dc:creator>
  <cp:lastModifiedBy>nawaiseh</cp:lastModifiedBy>
  <cp:revision>8</cp:revision>
  <dcterms:created xsi:type="dcterms:W3CDTF">2020-11-06T09:19:48Z</dcterms:created>
  <dcterms:modified xsi:type="dcterms:W3CDTF">2020-11-15T18:16:18Z</dcterms:modified>
</cp:coreProperties>
</file>