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26" Type="http://schemas.openxmlformats.org/officeDocument/2006/relationships/theme" Target="theme/theme1.xml" /><Relationship Id="rId3" Type="http://schemas.openxmlformats.org/officeDocument/2006/relationships/slide" Target="slides/slide1.xml" /><Relationship Id="rId21" Type="http://schemas.openxmlformats.org/officeDocument/2006/relationships/slide" Target="slides/slide19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5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slide" Target="slides/slide1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presProps" Target="presProps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notesMaster" Target="notesMasters/notesMaster1.xml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slide" Target="slides/slide20.xml" /><Relationship Id="rId27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7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/>
          </a:p>
        </p:txBody>
      </p:sp>
      <p:sp>
        <p:nvSpPr>
          <p:cNvPr id="228" name="Google Shape;22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2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/>
          </a:p>
        </p:txBody>
      </p:sp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/>
          </a:p>
        </p:txBody>
      </p:sp>
      <p:sp>
        <p:nvSpPr>
          <p:cNvPr id="248" name="Google Shape;24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9" name="Google Shape;24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8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/>
          </a:p>
        </p:txBody>
      </p:sp>
      <p:sp>
        <p:nvSpPr>
          <p:cNvPr id="279" name="Google Shape;27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0" name="Google Shape;28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  <p:sp>
        <p:nvSpPr>
          <p:cNvPr id="177" name="Google Shape;1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/>
          </a:p>
        </p:txBody>
      </p:sp>
      <p:sp>
        <p:nvSpPr>
          <p:cNvPr id="292" name="Google Shape;29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Google Shape;293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/>
          </a:p>
        </p:txBody>
      </p:sp>
      <p:sp>
        <p:nvSpPr>
          <p:cNvPr id="200" name="Google Shape;2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1" name="Google Shape;2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  <p:sp>
        <p:nvSpPr>
          <p:cNvPr id="207" name="Google Shape;2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/>
          </a:p>
        </p:txBody>
      </p:sp>
      <p:sp>
        <p:nvSpPr>
          <p:cNvPr id="214" name="Google Shape;2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5" name="Google Shape;21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:notes"/>
          <p:cNvSpPr txBox="1"/>
          <p:nvPr/>
        </p:nvSpPr>
        <p:spPr>
          <a:xfrm>
            <a:off x="1587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/>
          </a:p>
        </p:txBody>
      </p:sp>
      <p:sp>
        <p:nvSpPr>
          <p:cNvPr id="221" name="Google Shape;2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Google Shape;22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>
            <a:spLocks noGrp="1"/>
          </p:cNvSpPr>
          <p:nvPr>
            <p:ph type="ctrTitle"/>
          </p:nvPr>
        </p:nvSpPr>
        <p:spPr>
          <a:xfrm>
            <a:off x="685800" y="14478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"/>
          <p:cNvSpPr txBox="1">
            <a:spLocks noGrp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None/>
              <a:defRPr/>
            </a:lvl1pPr>
            <a:lvl2pPr lvl="1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erdana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58" name="Google Shape;158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erdana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59" name="Google Shape;159;p12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2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Verdana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65" name="Google Shape;165;p1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>
            <a:spLocks noGrp="1"/>
          </p:cNvSpPr>
          <p:nvPr>
            <p:ph type="title"/>
          </p:nvPr>
        </p:nvSpPr>
        <p:spPr>
          <a:xfrm rot="5400000">
            <a:off x="4672050" y="2116100"/>
            <a:ext cx="59721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6"/>
          <p:cNvSpPr txBox="1">
            <a:spLocks noGrp="1"/>
          </p:cNvSpPr>
          <p:nvPr>
            <p:ph type="body" idx="1"/>
          </p:nvPr>
        </p:nvSpPr>
        <p:spPr>
          <a:xfrm rot="5400000">
            <a:off x="481050" y="134900"/>
            <a:ext cx="59721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6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body" idx="1"/>
          </p:nvPr>
        </p:nvSpPr>
        <p:spPr>
          <a:xfrm rot="5400000">
            <a:off x="2306700" y="-249300"/>
            <a:ext cx="4530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7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Verdana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1" name="Google Shape;131;p8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8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7" name="Google Shape;13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Verdana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8" name="Google Shape;138;p9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0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9" name="Google Shape;149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1" name="Google Shape;151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52" name="Google Shape;152;p11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 /><Relationship Id="rId3" Type="http://schemas.openxmlformats.org/officeDocument/2006/relationships/slideLayout" Target="../slideLayouts/slideLayout4.xml" /><Relationship Id="rId7" Type="http://schemas.openxmlformats.org/officeDocument/2006/relationships/slideLayout" Target="../slideLayouts/slideLayout8.xml" /><Relationship Id="rId2" Type="http://schemas.openxmlformats.org/officeDocument/2006/relationships/slideLayout" Target="../slideLayouts/slideLayout3.xml" /><Relationship Id="rId1" Type="http://schemas.openxmlformats.org/officeDocument/2006/relationships/slideLayout" Target="../slideLayouts/slideLayout2.xml" /><Relationship Id="rId6" Type="http://schemas.openxmlformats.org/officeDocument/2006/relationships/slideLayout" Target="../slideLayouts/slideLayout7.xml" /><Relationship Id="rId11" Type="http://schemas.openxmlformats.org/officeDocument/2006/relationships/theme" Target="../theme/theme2.xml" /><Relationship Id="rId5" Type="http://schemas.openxmlformats.org/officeDocument/2006/relationships/slideLayout" Target="../slideLayouts/slideLayout6.xml" /><Relationship Id="rId10" Type="http://schemas.openxmlformats.org/officeDocument/2006/relationships/slideLayout" Target="../slideLayouts/slideLayout11.xml" /><Relationship Id="rId4" Type="http://schemas.openxmlformats.org/officeDocument/2006/relationships/slideLayout" Target="../slideLayouts/slideLayout5.xml" /><Relationship Id="rId9" Type="http://schemas.openxmlformats.org/officeDocument/2006/relationships/slideLayout" Target="../slideLayouts/slideLayout1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18900044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0"/>
            <a:ext cx="9139746" cy="6851650"/>
            <a:chOff x="0" y="0"/>
            <a:chExt cx="5757" cy="4316"/>
          </a:xfrm>
        </p:grpSpPr>
        <p:sp>
          <p:nvSpPr>
            <p:cNvPr id="11" name="Google Shape;11;p1"/>
            <p:cNvSpPr/>
            <p:nvPr/>
          </p:nvSpPr>
          <p:spPr>
            <a:xfrm>
              <a:off x="1812" y="2811"/>
              <a:ext cx="3944" cy="1505"/>
            </a:xfrm>
            <a:custGeom>
              <a:avLst/>
              <a:gdLst/>
              <a:ahLst/>
              <a:cxnLst/>
              <a:rect l="l" t="t" r="r" b="b"/>
              <a:pathLst>
                <a:path w="3934" h="1505" extrusionOk="0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4025" y="3627"/>
              <a:ext cx="1732" cy="689"/>
            </a:xfrm>
            <a:custGeom>
              <a:avLst/>
              <a:gdLst/>
              <a:ahLst/>
              <a:cxnLst/>
              <a:rect l="l" t="t" r="r" b="b"/>
              <a:pathLst>
                <a:path w="1728" h="689" extrusionOk="0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0" y="0"/>
              <a:ext cx="5575" cy="3447"/>
            </a:xfrm>
            <a:custGeom>
              <a:avLst/>
              <a:gdLst/>
              <a:ahLst/>
              <a:cxnLst/>
              <a:rect l="l" t="t" r="r" b="b"/>
              <a:pathLst>
                <a:path w="5561" h="3447" extrusionOk="0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4942" y="0"/>
              <a:ext cx="815" cy="276"/>
            </a:xfrm>
            <a:custGeom>
              <a:avLst/>
              <a:gdLst/>
              <a:ahLst/>
              <a:cxnLst/>
              <a:rect l="l" t="t" r="r" b="b"/>
              <a:pathLst>
                <a:path w="813" h="276" extrusionOk="0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rgbClr val="972E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0" y="1984"/>
              <a:ext cx="5754" cy="2098"/>
            </a:xfrm>
            <a:custGeom>
              <a:avLst/>
              <a:gdLst/>
              <a:ahLst/>
              <a:cxnLst/>
              <a:rect l="l" t="t" r="r" b="b"/>
              <a:pathLst>
                <a:path w="5740" h="2098" extrusionOk="0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102"/>
              <a:ext cx="1960" cy="1265"/>
            </a:xfrm>
            <a:custGeom>
              <a:avLst/>
              <a:gdLst/>
              <a:ahLst/>
              <a:cxnLst/>
              <a:rect l="l" t="t" r="r" b="b"/>
              <a:pathLst>
                <a:path w="1955" h="1265" extrusionOk="0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0" y="0"/>
              <a:ext cx="4706" cy="2901"/>
            </a:xfrm>
            <a:custGeom>
              <a:avLst/>
              <a:gdLst/>
              <a:ahLst/>
              <a:cxnLst/>
              <a:rect l="l" t="t" r="r" b="b"/>
              <a:pathLst>
                <a:path w="4694" h="2901" extrusionOk="0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0" y="0"/>
              <a:ext cx="3770" cy="2356"/>
            </a:xfrm>
            <a:custGeom>
              <a:avLst/>
              <a:gdLst/>
              <a:ahLst/>
              <a:cxnLst/>
              <a:rect l="l" t="t" r="r" b="b"/>
              <a:pathLst>
                <a:path w="3761" h="2356" extrusionOk="0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0" y="0"/>
              <a:ext cx="2931" cy="1846"/>
            </a:xfrm>
            <a:custGeom>
              <a:avLst/>
              <a:gdLst/>
              <a:ahLst/>
              <a:cxnLst/>
              <a:rect l="l" t="t" r="r" b="b"/>
              <a:pathLst>
                <a:path w="2924" h="1846" extrusionOk="0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114" y="2847"/>
              <a:ext cx="1492" cy="204"/>
            </a:xfrm>
            <a:custGeom>
              <a:avLst/>
              <a:gdLst/>
              <a:ahLst/>
              <a:cxnLst/>
              <a:rect l="l" t="t" r="r" b="b"/>
              <a:pathLst>
                <a:path w="1488" h="204" extrusionOk="0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1;p1"/>
            <p:cNvSpPr txBox="1"/>
            <p:nvPr/>
          </p:nvSpPr>
          <p:spPr>
            <a:xfrm>
              <a:off x="473" y="3105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" name="Google Shape;22;p1"/>
            <p:cNvSpPr txBox="1"/>
            <p:nvPr/>
          </p:nvSpPr>
          <p:spPr>
            <a:xfrm>
              <a:off x="473" y="3105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grpSp>
          <p:nvGrpSpPr>
            <p:cNvPr id="23" name="Google Shape;23;p1"/>
            <p:cNvGrpSpPr/>
            <p:nvPr/>
          </p:nvGrpSpPr>
          <p:grpSpPr>
            <a:xfrm>
              <a:off x="192" y="2284"/>
              <a:ext cx="1253" cy="923"/>
              <a:chOff x="192" y="2284"/>
              <a:chExt cx="1253" cy="923"/>
            </a:xfrm>
          </p:grpSpPr>
          <p:sp>
            <p:nvSpPr>
              <p:cNvPr id="24" name="Google Shape;24;p1"/>
              <p:cNvSpPr/>
              <p:nvPr/>
            </p:nvSpPr>
            <p:spPr>
              <a:xfrm>
                <a:off x="408" y="3009"/>
                <a:ext cx="47" cy="6"/>
              </a:xfrm>
              <a:custGeom>
                <a:avLst/>
                <a:gdLst/>
                <a:ahLst/>
                <a:cxnLst/>
                <a:rect l="l" t="t" r="r" b="b"/>
                <a:pathLst>
                  <a:path w="47" h="6" extrusionOk="0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5" name="Google Shape;25;p1"/>
              <p:cNvSpPr/>
              <p:nvPr/>
            </p:nvSpPr>
            <p:spPr>
              <a:xfrm>
                <a:off x="912" y="2284"/>
                <a:ext cx="324" cy="162"/>
              </a:xfrm>
              <a:custGeom>
                <a:avLst/>
                <a:gdLst/>
                <a:ahLst/>
                <a:cxnLst/>
                <a:rect l="l" t="t" r="r" b="b"/>
                <a:pathLst>
                  <a:path w="323" h="162" extrusionOk="0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6" name="Google Shape;26;p1"/>
              <p:cNvSpPr/>
              <p:nvPr/>
            </p:nvSpPr>
            <p:spPr>
              <a:xfrm>
                <a:off x="192" y="2284"/>
                <a:ext cx="1253" cy="923"/>
              </a:xfrm>
              <a:custGeom>
                <a:avLst/>
                <a:gdLst/>
                <a:ahLst/>
                <a:cxnLst/>
                <a:rect l="l" t="t" r="r" b="b"/>
                <a:pathLst>
                  <a:path w="1250" h="923" extrusionOk="0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84" y="2709"/>
                <a:ext cx="47" cy="78"/>
              </a:xfrm>
              <a:custGeom>
                <a:avLst/>
                <a:gdLst/>
                <a:ahLst/>
                <a:cxnLst/>
                <a:rect l="l" t="t" r="r" b="b"/>
                <a:pathLst>
                  <a:path w="47" h="78" extrusionOk="0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8" name="Google Shape;28;p1"/>
              <p:cNvSpPr/>
              <p:nvPr/>
            </p:nvSpPr>
            <p:spPr>
              <a:xfrm>
                <a:off x="1284" y="2572"/>
                <a:ext cx="149" cy="419"/>
              </a:xfrm>
              <a:custGeom>
                <a:avLst/>
                <a:gdLst/>
                <a:ahLst/>
                <a:cxnLst/>
                <a:rect l="l" t="t" r="r" b="b"/>
                <a:pathLst>
                  <a:path w="149" h="419" extrusionOk="0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9" name="Google Shape;29;p1"/>
              <p:cNvSpPr/>
              <p:nvPr/>
            </p:nvSpPr>
            <p:spPr>
              <a:xfrm>
                <a:off x="1140" y="2434"/>
                <a:ext cx="167" cy="138"/>
              </a:xfrm>
              <a:custGeom>
                <a:avLst/>
                <a:gdLst/>
                <a:ahLst/>
                <a:cxnLst/>
                <a:rect l="l" t="t" r="r" b="b"/>
                <a:pathLst>
                  <a:path w="167" h="138" extrusionOk="0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948" y="2314"/>
                <a:ext cx="113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13" h="114" extrusionOk="0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1" name="Google Shape;31;p1"/>
              <p:cNvSpPr/>
              <p:nvPr/>
            </p:nvSpPr>
            <p:spPr>
              <a:xfrm>
                <a:off x="1122" y="2578"/>
                <a:ext cx="66" cy="60"/>
              </a:xfrm>
              <a:custGeom>
                <a:avLst/>
                <a:gdLst/>
                <a:ahLst/>
                <a:cxnLst/>
                <a:rect l="l" t="t" r="r" b="b"/>
                <a:pathLst>
                  <a:path w="66" h="60" extrusionOk="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2" name="Google Shape;32;p1"/>
              <p:cNvSpPr/>
              <p:nvPr/>
            </p:nvSpPr>
            <p:spPr>
              <a:xfrm>
                <a:off x="942" y="2674"/>
                <a:ext cx="161" cy="179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79" extrusionOk="0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3" name="Google Shape;33;p1"/>
              <p:cNvSpPr/>
              <p:nvPr/>
            </p:nvSpPr>
            <p:spPr>
              <a:xfrm>
                <a:off x="737" y="2763"/>
                <a:ext cx="73" cy="54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 extrusionOk="0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4" name="Google Shape;34;p1"/>
              <p:cNvSpPr/>
              <p:nvPr/>
            </p:nvSpPr>
            <p:spPr>
              <a:xfrm>
                <a:off x="624" y="2889"/>
                <a:ext cx="12" cy="54"/>
              </a:xfrm>
              <a:custGeom>
                <a:avLst/>
                <a:gdLst/>
                <a:ahLst/>
                <a:cxnLst/>
                <a:rect l="l" t="t" r="r" b="b"/>
                <a:pathLst>
                  <a:path w="12" h="54" extrusionOk="0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5" name="Google Shape;35;p1"/>
              <p:cNvSpPr/>
              <p:nvPr/>
            </p:nvSpPr>
            <p:spPr>
              <a:xfrm>
                <a:off x="492" y="3021"/>
                <a:ext cx="48" cy="72"/>
              </a:xfrm>
              <a:custGeom>
                <a:avLst/>
                <a:gdLst/>
                <a:ahLst/>
                <a:cxnLst/>
                <a:rect l="l" t="t" r="r" b="b"/>
                <a:pathLst>
                  <a:path w="48" h="72" extrusionOk="0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6" name="Google Shape;36;p1"/>
              <p:cNvSpPr/>
              <p:nvPr/>
            </p:nvSpPr>
            <p:spPr>
              <a:xfrm>
                <a:off x="437" y="3027"/>
                <a:ext cx="288" cy="84"/>
              </a:xfrm>
              <a:custGeom>
                <a:avLst/>
                <a:gdLst/>
                <a:ahLst/>
                <a:cxnLst/>
                <a:rect l="l" t="t" r="r" b="b"/>
                <a:pathLst>
                  <a:path w="287" h="84" extrusionOk="0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7" name="Google Shape;37;p1"/>
              <p:cNvSpPr/>
              <p:nvPr/>
            </p:nvSpPr>
            <p:spPr>
              <a:xfrm>
                <a:off x="828" y="3003"/>
                <a:ext cx="66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66" h="108" extrusionOk="0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8" name="Google Shape;38;p1"/>
              <p:cNvSpPr/>
              <p:nvPr/>
            </p:nvSpPr>
            <p:spPr>
              <a:xfrm>
                <a:off x="366" y="3111"/>
                <a:ext cx="77" cy="42"/>
              </a:xfrm>
              <a:custGeom>
                <a:avLst/>
                <a:gdLst/>
                <a:ahLst/>
                <a:cxnLst/>
                <a:rect l="l" t="t" r="r" b="b"/>
                <a:pathLst>
                  <a:path w="77" h="42" extrusionOk="0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39" name="Google Shape;39;p1"/>
              <p:cNvSpPr/>
              <p:nvPr/>
            </p:nvSpPr>
            <p:spPr>
              <a:xfrm>
                <a:off x="498" y="3165"/>
                <a:ext cx="66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6" h="30" extrusionOk="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0" name="Google Shape;40;p1"/>
              <p:cNvSpPr/>
              <p:nvPr/>
            </p:nvSpPr>
            <p:spPr>
              <a:xfrm>
                <a:off x="840" y="2919"/>
                <a:ext cx="18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8" h="60" extrusionOk="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1" name="Google Shape;41;p1"/>
              <p:cNvSpPr/>
              <p:nvPr/>
            </p:nvSpPr>
            <p:spPr>
              <a:xfrm>
                <a:off x="546" y="3021"/>
                <a:ext cx="6" cy="18"/>
              </a:xfrm>
              <a:custGeom>
                <a:avLst/>
                <a:gdLst/>
                <a:ahLst/>
                <a:cxnLst/>
                <a:rect l="l" t="t" r="r" b="b"/>
                <a:pathLst>
                  <a:path w="6" h="18" extrusionOk="0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2" name="Google Shape;42;p1"/>
              <p:cNvSpPr/>
              <p:nvPr/>
            </p:nvSpPr>
            <p:spPr>
              <a:xfrm>
                <a:off x="534" y="2943"/>
                <a:ext cx="30" cy="78"/>
              </a:xfrm>
              <a:custGeom>
                <a:avLst/>
                <a:gdLst/>
                <a:ahLst/>
                <a:cxnLst/>
                <a:rect l="l" t="t" r="r" b="b"/>
                <a:pathLst>
                  <a:path w="30" h="78" extrusionOk="0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3" name="Google Shape;43;p1"/>
              <p:cNvSpPr/>
              <p:nvPr/>
            </p:nvSpPr>
            <p:spPr>
              <a:xfrm>
                <a:off x="540" y="3039"/>
                <a:ext cx="24" cy="24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4" name="Google Shape;44;p1"/>
              <p:cNvSpPr/>
              <p:nvPr/>
            </p:nvSpPr>
            <p:spPr>
              <a:xfrm>
                <a:off x="801" y="2681"/>
                <a:ext cx="215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215" h="216" extrusionOk="0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5" name="Google Shape;45;p1"/>
              <p:cNvSpPr/>
              <p:nvPr/>
            </p:nvSpPr>
            <p:spPr>
              <a:xfrm>
                <a:off x="536" y="2710"/>
                <a:ext cx="212" cy="179"/>
              </a:xfrm>
              <a:custGeom>
                <a:avLst/>
                <a:gdLst/>
                <a:ahLst/>
                <a:cxnLst/>
                <a:rect l="l" t="t" r="r" b="b"/>
                <a:pathLst>
                  <a:path w="212" h="179" extrusionOk="0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6" name="Google Shape;46;p1"/>
              <p:cNvSpPr/>
              <p:nvPr/>
            </p:nvSpPr>
            <p:spPr>
              <a:xfrm>
                <a:off x="1037" y="2609"/>
                <a:ext cx="64" cy="79"/>
              </a:xfrm>
              <a:custGeom>
                <a:avLst/>
                <a:gdLst/>
                <a:ahLst/>
                <a:cxnLst/>
                <a:rect l="l" t="t" r="r" b="b"/>
                <a:pathLst>
                  <a:path w="64" h="79" extrusionOk="0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7" name="Google Shape;47;p1"/>
              <p:cNvSpPr/>
              <p:nvPr/>
            </p:nvSpPr>
            <p:spPr>
              <a:xfrm>
                <a:off x="867" y="2471"/>
                <a:ext cx="137" cy="207"/>
              </a:xfrm>
              <a:custGeom>
                <a:avLst/>
                <a:gdLst/>
                <a:ahLst/>
                <a:cxnLst/>
                <a:rect l="l" t="t" r="r" b="b"/>
                <a:pathLst>
                  <a:path w="137" h="207" extrusionOk="0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48" name="Google Shape;48;p1"/>
              <p:cNvSpPr/>
              <p:nvPr/>
            </p:nvSpPr>
            <p:spPr>
              <a:xfrm>
                <a:off x="817" y="2507"/>
                <a:ext cx="65" cy="222"/>
              </a:xfrm>
              <a:custGeom>
                <a:avLst/>
                <a:gdLst/>
                <a:ahLst/>
                <a:cxnLst/>
                <a:rect l="l" t="t" r="r" b="b"/>
                <a:pathLst>
                  <a:path w="65" h="222" extrusionOk="0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</p:grpSp>
      <p:sp>
        <p:nvSpPr>
          <p:cNvPr id="49" name="Google Shape;49;p1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–"/>
              <a:defRPr sz="28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Google Shape;51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Google Shape;52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3" name="Google Shape;53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18900044" scaled="0"/>
        </a:gra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3"/>
          <p:cNvGrpSpPr/>
          <p:nvPr/>
        </p:nvGrpSpPr>
        <p:grpSpPr>
          <a:xfrm>
            <a:off x="0" y="0"/>
            <a:ext cx="9139746" cy="6851650"/>
            <a:chOff x="0" y="0"/>
            <a:chExt cx="5757" cy="4316"/>
          </a:xfrm>
        </p:grpSpPr>
        <p:sp>
          <p:nvSpPr>
            <p:cNvPr id="62" name="Google Shape;62;p3"/>
            <p:cNvSpPr/>
            <p:nvPr/>
          </p:nvSpPr>
          <p:spPr>
            <a:xfrm>
              <a:off x="1812" y="2811"/>
              <a:ext cx="3944" cy="1505"/>
            </a:xfrm>
            <a:custGeom>
              <a:avLst/>
              <a:gdLst/>
              <a:ahLst/>
              <a:cxnLst/>
              <a:rect l="l" t="t" r="r" b="b"/>
              <a:pathLst>
                <a:path w="3934" h="1505" extrusionOk="0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4025" y="3627"/>
              <a:ext cx="1732" cy="689"/>
            </a:xfrm>
            <a:custGeom>
              <a:avLst/>
              <a:gdLst/>
              <a:ahLst/>
              <a:cxnLst/>
              <a:rect l="l" t="t" r="r" b="b"/>
              <a:pathLst>
                <a:path w="1728" h="689" extrusionOk="0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0" y="0"/>
              <a:ext cx="5575" cy="3447"/>
            </a:xfrm>
            <a:custGeom>
              <a:avLst/>
              <a:gdLst/>
              <a:ahLst/>
              <a:cxnLst/>
              <a:rect l="l" t="t" r="r" b="b"/>
              <a:pathLst>
                <a:path w="5561" h="3447" extrusionOk="0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4942" y="0"/>
              <a:ext cx="815" cy="276"/>
            </a:xfrm>
            <a:custGeom>
              <a:avLst/>
              <a:gdLst/>
              <a:ahLst/>
              <a:cxnLst/>
              <a:rect l="l" t="t" r="r" b="b"/>
              <a:pathLst>
                <a:path w="813" h="276" extrusionOk="0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rgbClr val="972E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0" y="1984"/>
              <a:ext cx="5754" cy="2098"/>
            </a:xfrm>
            <a:custGeom>
              <a:avLst/>
              <a:gdLst/>
              <a:ahLst/>
              <a:cxnLst/>
              <a:rect l="l" t="t" r="r" b="b"/>
              <a:pathLst>
                <a:path w="5740" h="2098" extrusionOk="0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0" y="102"/>
              <a:ext cx="1960" cy="1265"/>
            </a:xfrm>
            <a:custGeom>
              <a:avLst/>
              <a:gdLst/>
              <a:ahLst/>
              <a:cxnLst/>
              <a:rect l="l" t="t" r="r" b="b"/>
              <a:pathLst>
                <a:path w="1955" h="1265" extrusionOk="0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0" y="0"/>
              <a:ext cx="4706" cy="2901"/>
            </a:xfrm>
            <a:custGeom>
              <a:avLst/>
              <a:gdLst/>
              <a:ahLst/>
              <a:cxnLst/>
              <a:rect l="l" t="t" r="r" b="b"/>
              <a:pathLst>
                <a:path w="4694" h="2901" extrusionOk="0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0" y="0"/>
              <a:ext cx="3770" cy="2356"/>
            </a:xfrm>
            <a:custGeom>
              <a:avLst/>
              <a:gdLst/>
              <a:ahLst/>
              <a:cxnLst/>
              <a:rect l="l" t="t" r="r" b="b"/>
              <a:pathLst>
                <a:path w="3761" h="2356" extrusionOk="0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0" y="0"/>
              <a:ext cx="2931" cy="1846"/>
            </a:xfrm>
            <a:custGeom>
              <a:avLst/>
              <a:gdLst/>
              <a:ahLst/>
              <a:cxnLst/>
              <a:rect l="l" t="t" r="r" b="b"/>
              <a:pathLst>
                <a:path w="2924" h="1846" extrusionOk="0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114" y="2847"/>
              <a:ext cx="1492" cy="204"/>
            </a:xfrm>
            <a:custGeom>
              <a:avLst/>
              <a:gdLst/>
              <a:ahLst/>
              <a:cxnLst/>
              <a:rect l="l" t="t" r="r" b="b"/>
              <a:pathLst>
                <a:path w="1488" h="204" extrusionOk="0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2" name="Google Shape;72;p3"/>
            <p:cNvSpPr txBox="1"/>
            <p:nvPr/>
          </p:nvSpPr>
          <p:spPr>
            <a:xfrm>
              <a:off x="473" y="3105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3" name="Google Shape;73;p3"/>
            <p:cNvSpPr txBox="1"/>
            <p:nvPr/>
          </p:nvSpPr>
          <p:spPr>
            <a:xfrm>
              <a:off x="473" y="3105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grpSp>
          <p:nvGrpSpPr>
            <p:cNvPr id="74" name="Google Shape;74;p3"/>
            <p:cNvGrpSpPr/>
            <p:nvPr/>
          </p:nvGrpSpPr>
          <p:grpSpPr>
            <a:xfrm>
              <a:off x="192" y="2284"/>
              <a:ext cx="1253" cy="923"/>
              <a:chOff x="192" y="2284"/>
              <a:chExt cx="1253" cy="923"/>
            </a:xfrm>
          </p:grpSpPr>
          <p:sp>
            <p:nvSpPr>
              <p:cNvPr id="75" name="Google Shape;75;p3"/>
              <p:cNvSpPr/>
              <p:nvPr/>
            </p:nvSpPr>
            <p:spPr>
              <a:xfrm>
                <a:off x="408" y="3009"/>
                <a:ext cx="47" cy="6"/>
              </a:xfrm>
              <a:custGeom>
                <a:avLst/>
                <a:gdLst/>
                <a:ahLst/>
                <a:cxnLst/>
                <a:rect l="l" t="t" r="r" b="b"/>
                <a:pathLst>
                  <a:path w="47" h="6" extrusionOk="0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912" y="2284"/>
                <a:ext cx="324" cy="162"/>
              </a:xfrm>
              <a:custGeom>
                <a:avLst/>
                <a:gdLst/>
                <a:ahLst/>
                <a:cxnLst/>
                <a:rect l="l" t="t" r="r" b="b"/>
                <a:pathLst>
                  <a:path w="323" h="162" extrusionOk="0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77" name="Google Shape;77;p3"/>
              <p:cNvSpPr/>
              <p:nvPr/>
            </p:nvSpPr>
            <p:spPr>
              <a:xfrm>
                <a:off x="192" y="2284"/>
                <a:ext cx="1253" cy="923"/>
              </a:xfrm>
              <a:custGeom>
                <a:avLst/>
                <a:gdLst/>
                <a:ahLst/>
                <a:cxnLst/>
                <a:rect l="l" t="t" r="r" b="b"/>
                <a:pathLst>
                  <a:path w="1250" h="923" extrusionOk="0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684" y="2709"/>
                <a:ext cx="47" cy="78"/>
              </a:xfrm>
              <a:custGeom>
                <a:avLst/>
                <a:gdLst/>
                <a:ahLst/>
                <a:cxnLst/>
                <a:rect l="l" t="t" r="r" b="b"/>
                <a:pathLst>
                  <a:path w="47" h="78" extrusionOk="0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1284" y="2572"/>
                <a:ext cx="149" cy="419"/>
              </a:xfrm>
              <a:custGeom>
                <a:avLst/>
                <a:gdLst/>
                <a:ahLst/>
                <a:cxnLst/>
                <a:rect l="l" t="t" r="r" b="b"/>
                <a:pathLst>
                  <a:path w="149" h="419" extrusionOk="0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1140" y="2434"/>
                <a:ext cx="167" cy="138"/>
              </a:xfrm>
              <a:custGeom>
                <a:avLst/>
                <a:gdLst/>
                <a:ahLst/>
                <a:cxnLst/>
                <a:rect l="l" t="t" r="r" b="b"/>
                <a:pathLst>
                  <a:path w="167" h="138" extrusionOk="0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948" y="2314"/>
                <a:ext cx="113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13" h="114" extrusionOk="0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1122" y="2578"/>
                <a:ext cx="66" cy="60"/>
              </a:xfrm>
              <a:custGeom>
                <a:avLst/>
                <a:gdLst/>
                <a:ahLst/>
                <a:cxnLst/>
                <a:rect l="l" t="t" r="r" b="b"/>
                <a:pathLst>
                  <a:path w="66" h="60" extrusionOk="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942" y="2674"/>
                <a:ext cx="161" cy="179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79" extrusionOk="0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737" y="2763"/>
                <a:ext cx="73" cy="54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 extrusionOk="0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624" y="2889"/>
                <a:ext cx="12" cy="54"/>
              </a:xfrm>
              <a:custGeom>
                <a:avLst/>
                <a:gdLst/>
                <a:ahLst/>
                <a:cxnLst/>
                <a:rect l="l" t="t" r="r" b="b"/>
                <a:pathLst>
                  <a:path w="12" h="54" extrusionOk="0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492" y="3021"/>
                <a:ext cx="48" cy="72"/>
              </a:xfrm>
              <a:custGeom>
                <a:avLst/>
                <a:gdLst/>
                <a:ahLst/>
                <a:cxnLst/>
                <a:rect l="l" t="t" r="r" b="b"/>
                <a:pathLst>
                  <a:path w="48" h="72" extrusionOk="0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437" y="3027"/>
                <a:ext cx="288" cy="84"/>
              </a:xfrm>
              <a:custGeom>
                <a:avLst/>
                <a:gdLst/>
                <a:ahLst/>
                <a:cxnLst/>
                <a:rect l="l" t="t" r="r" b="b"/>
                <a:pathLst>
                  <a:path w="287" h="84" extrusionOk="0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828" y="3003"/>
                <a:ext cx="66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66" h="108" extrusionOk="0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89" name="Google Shape;89;p3"/>
              <p:cNvSpPr/>
              <p:nvPr/>
            </p:nvSpPr>
            <p:spPr>
              <a:xfrm>
                <a:off x="366" y="3111"/>
                <a:ext cx="77" cy="42"/>
              </a:xfrm>
              <a:custGeom>
                <a:avLst/>
                <a:gdLst/>
                <a:ahLst/>
                <a:cxnLst/>
                <a:rect l="l" t="t" r="r" b="b"/>
                <a:pathLst>
                  <a:path w="77" h="42" extrusionOk="0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498" y="3165"/>
                <a:ext cx="66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6" h="30" extrusionOk="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840" y="2919"/>
                <a:ext cx="18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8" h="60" extrusionOk="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546" y="3021"/>
                <a:ext cx="6" cy="18"/>
              </a:xfrm>
              <a:custGeom>
                <a:avLst/>
                <a:gdLst/>
                <a:ahLst/>
                <a:cxnLst/>
                <a:rect l="l" t="t" r="r" b="b"/>
                <a:pathLst>
                  <a:path w="6" h="18" extrusionOk="0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534" y="2943"/>
                <a:ext cx="30" cy="78"/>
              </a:xfrm>
              <a:custGeom>
                <a:avLst/>
                <a:gdLst/>
                <a:ahLst/>
                <a:cxnLst/>
                <a:rect l="l" t="t" r="r" b="b"/>
                <a:pathLst>
                  <a:path w="30" h="78" extrusionOk="0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540" y="3039"/>
                <a:ext cx="24" cy="24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801" y="2681"/>
                <a:ext cx="215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215" h="216" extrusionOk="0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536" y="2710"/>
                <a:ext cx="212" cy="179"/>
              </a:xfrm>
              <a:custGeom>
                <a:avLst/>
                <a:gdLst/>
                <a:ahLst/>
                <a:cxnLst/>
                <a:rect l="l" t="t" r="r" b="b"/>
                <a:pathLst>
                  <a:path w="212" h="179" extrusionOk="0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1037" y="2609"/>
                <a:ext cx="64" cy="79"/>
              </a:xfrm>
              <a:custGeom>
                <a:avLst/>
                <a:gdLst/>
                <a:ahLst/>
                <a:cxnLst/>
                <a:rect l="l" t="t" r="r" b="b"/>
                <a:pathLst>
                  <a:path w="64" h="79" extrusionOk="0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867" y="2471"/>
                <a:ext cx="137" cy="207"/>
              </a:xfrm>
              <a:custGeom>
                <a:avLst/>
                <a:gdLst/>
                <a:ahLst/>
                <a:cxnLst/>
                <a:rect l="l" t="t" r="r" b="b"/>
                <a:pathLst>
                  <a:path w="137" h="207" extrusionOk="0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817" y="2507"/>
                <a:ext cx="65" cy="222"/>
              </a:xfrm>
              <a:custGeom>
                <a:avLst/>
                <a:gdLst/>
                <a:ahLst/>
                <a:cxnLst/>
                <a:rect l="l" t="t" r="r" b="b"/>
                <a:pathLst>
                  <a:path w="65" h="222" extrusionOk="0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</p:grpSp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–"/>
              <a:defRPr sz="28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ctrTitle"/>
          </p:nvPr>
        </p:nvSpPr>
        <p:spPr>
          <a:xfrm>
            <a:off x="685800" y="14478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 GYNAECOLOGICAL HISTORY &amp; EXAMINATION</a:t>
            </a:r>
            <a:endParaRPr/>
          </a:p>
        </p:txBody>
      </p:sp>
      <p:sp>
        <p:nvSpPr>
          <p:cNvPr id="174" name="Google Shape;174;p14"/>
          <p:cNvSpPr txBox="1">
            <a:spLocks noGrp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3"/>
          <p:cNvSpPr txBox="1">
            <a:spLocks noGrp="1"/>
          </p:cNvSpPr>
          <p:nvPr>
            <p:ph type="body" idx="1"/>
          </p:nvPr>
        </p:nvSpPr>
        <p:spPr>
          <a:xfrm>
            <a:off x="228600" y="838200"/>
            <a:ext cx="86106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sz="16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3) </a:t>
            </a: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Vaginal discharge 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/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 variable amount of a white or clear discharge is normal in women of reproductive age.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Ask about the colour, smell, heaviness, duration and associated symptoms, such as itching or soreness.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A vaginal infection may or may not be sexually transmitted.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4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4"/>
          <p:cNvSpPr txBox="1">
            <a:spLocks noGrp="1"/>
          </p:cNvSpPr>
          <p:nvPr>
            <p:ph type="body" idx="1"/>
          </p:nvPr>
        </p:nvSpPr>
        <p:spPr>
          <a:xfrm>
            <a:off x="457200" y="762000"/>
            <a:ext cx="82296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4) </a:t>
            </a: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Pelvic masses 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A pregnant uterus:  This is the most common cause of a mass arising from the pelvis in a woman of reproductive age.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Other masses could be uterine or ovarian, and may need ultrasound examination to determine the diagnosis.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Uterine fibroids. These common benign tumours of the uterine wall often cause heavy menstrual bleeding and may become very large.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 txBox="1">
            <a:spLocks noGrp="1"/>
          </p:cNvSpPr>
          <p:nvPr>
            <p:ph type="title"/>
          </p:nvPr>
        </p:nvSpPr>
        <p:spPr>
          <a:xfrm>
            <a:off x="762000" y="228600"/>
            <a:ext cx="8153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5"/>
          <p:cNvSpPr txBox="1">
            <a:spLocks noGrp="1"/>
          </p:cNvSpPr>
          <p:nvPr>
            <p:ph type="body" idx="1"/>
          </p:nvPr>
        </p:nvSpPr>
        <p:spPr>
          <a:xfrm>
            <a:off x="228600" y="685800"/>
            <a:ext cx="8229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5) </a:t>
            </a: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Incontinence :</a:t>
            </a:r>
            <a:endParaRPr/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Involuntary and inappropriate voiding or leakage of urine or faeces .</a:t>
            </a:r>
            <a:endParaRPr/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is most frequent in women who have born children.</a:t>
            </a:r>
            <a:endParaRPr/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stress incontinence with urinary leakage on coughing, sneezing or sudden exertion. </a:t>
            </a: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If the detrusor muscle of the bladder is unstable, this causes a strong desire to pass urine even when the bladder is not full (urgency) and leakage (urge incontinence)</a:t>
            </a: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`</a:t>
            </a:r>
            <a:endParaRPr/>
          </a:p>
        </p:txBody>
      </p:sp>
      <p:sp>
        <p:nvSpPr>
          <p:cNvPr id="252" name="Google Shape;252;p26"/>
          <p:cNvSpPr txBox="1">
            <a:spLocks noGrp="1"/>
          </p:cNvSpPr>
          <p:nvPr>
            <p:ph type="body" idx="1"/>
          </p:nvPr>
        </p:nvSpPr>
        <p:spPr>
          <a:xfrm>
            <a:off x="457200" y="457200"/>
            <a:ext cx="8229600" cy="56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6) </a:t>
            </a: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Prolapse : 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structures in the pelvis may drop down and cause discomfort if the pelvic floor muscles are weak after childbirth.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Women report this feels like 'something coming down' particularly when they are standing. </a:t>
            </a: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anterior and posterior vaginal walls or cervix can bulge through the vaginal opening and, in extreme cases, the entire uterus can prolapse externally.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7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5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</a:pPr>
            <a:r>
              <a:rPr lang="en-US" sz="36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 HISTORY</a:t>
            </a:r>
            <a:endParaRPr/>
          </a:p>
        </p:txBody>
      </p:sp>
      <p:sp>
        <p:nvSpPr>
          <p:cNvPr id="258" name="Google Shape;258;p27"/>
          <p:cNvSpPr txBox="1">
            <a:spLocks noGrp="1"/>
          </p:cNvSpPr>
          <p:nvPr>
            <p:ph type="body" idx="1"/>
          </p:nvPr>
        </p:nvSpPr>
        <p:spPr>
          <a:xfrm>
            <a:off x="457200" y="609600"/>
            <a:ext cx="82296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- patient profile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Name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Age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occupation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Address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Name &amp; occupation of husband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Gravida , para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LMP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EDD &amp; duration of amenorrhea ( if pregnant 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Bld group &amp; Rh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8"/>
          <p:cNvSpPr txBox="1">
            <a:spLocks noGrp="1"/>
          </p:cNvSpPr>
          <p:nvPr>
            <p:ph type="body" idx="1"/>
          </p:nvPr>
        </p:nvSpPr>
        <p:spPr>
          <a:xfrm>
            <a:off x="457200" y="685800"/>
            <a:ext cx="8229600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Presenting complaint</a:t>
            </a: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 .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Clarify the woman's presenting complaint 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. She may have no specific problems and has come to the surgery for a routine cervical smear; alternatively,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  .She may think she is pregnant and wish to discuss her options.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 . People often find it difficult to discuss sexual problems but this may be the underlying reason for the consultation</a:t>
            </a: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9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2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9"/>
          <p:cNvSpPr txBox="1">
            <a:spLocks noGrp="1"/>
          </p:cNvSpPr>
          <p:nvPr>
            <p:ph type="body" idx="1"/>
          </p:nvPr>
        </p:nvSpPr>
        <p:spPr>
          <a:xfrm>
            <a:off x="457200" y="609600"/>
            <a:ext cx="8229600" cy="5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Hx of presenting complaint 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Onset , characters, associated Sx , reaction of pt, precipitating &amp; aggravating factors of the chief complaint.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Review of systems 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review all systems in relation to Hx of present illness.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Past obstetric Hx 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date of marriage, marriage conception period, full Hx of each pregnancy.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0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0"/>
          <p:cNvSpPr txBox="1">
            <a:spLocks noGrp="1"/>
          </p:cNvSpPr>
          <p:nvPr>
            <p:ph type="body" idx="1"/>
          </p:nvPr>
        </p:nvSpPr>
        <p:spPr>
          <a:xfrm>
            <a:off x="457200" y="609600"/>
            <a:ext cx="82296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Gynaecolgical Hx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Menstrual Hx ( age of menarche, regularity &amp; amount of bleeding, IMB , dysmenorrhoea, dyspareunea,  vaginal discharge 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Contraceptive Hx , any gynecological disease or operations.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If menopause ask about age of menopause , Sx , 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hormone replacement therapy (HRT)</a:t>
            </a: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. 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1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31"/>
          <p:cNvSpPr txBox="1">
            <a:spLocks noGrp="1"/>
          </p:cNvSpPr>
          <p:nvPr>
            <p:ph type="body" idx="1"/>
          </p:nvPr>
        </p:nvSpPr>
        <p:spPr>
          <a:xfrm>
            <a:off x="457200" y="685800"/>
            <a:ext cx="8229600" cy="54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Past history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Any significant diseases &amp; surgical proceadures.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Drug history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Check what medications, both prescribed and over-the-counter, the patient is taking.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Ask about contraception.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Ask about drug allergy.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If the patient is menopausal, note current or past use of hormone replacement therapy and duration of use.</a:t>
            </a:r>
            <a:endParaRPr sz="2400" b="1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2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2"/>
          <p:cNvSpPr txBox="1">
            <a:spLocks noGrp="1"/>
          </p:cNvSpPr>
          <p:nvPr>
            <p:ph type="body" idx="1"/>
          </p:nvPr>
        </p:nvSpPr>
        <p:spPr>
          <a:xfrm>
            <a:off x="457200" y="685800"/>
            <a:ext cx="82296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Family history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A history of ovarian or breast cancer may be relevant.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Age of menopause may be familial 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📫"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Social history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Note how the patient's current symptoms affect her family life, work and current relationship.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Smoking .</a:t>
            </a:r>
            <a:endParaRPr/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Anatomy</a:t>
            </a:r>
            <a:endParaRPr/>
          </a:p>
        </p:txBody>
      </p:sp>
      <p:sp>
        <p:nvSpPr>
          <p:cNvPr id="181" name="Google Shape;181;p15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internal female genitalia comprise the uterus, Fallopian tubes, ovaries and vagina. </a:t>
            </a: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These lie in the pelvis, posterior to the bladder and anterior to the rectum.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external female genitalia, the vulva, includes the labia majora, labia minora, vaginal opening or introitus, urethra and clitoris. </a:t>
            </a: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8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</a:t>
            </a:r>
            <a:endParaRPr sz="32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18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3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3"/>
          <p:cNvSpPr txBox="1">
            <a:spLocks noGrp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Sexual history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Sexual problems are common and distressing.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Use a simple pattern of questioning, and be straightforward and unambiguous 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explain why you need to ask these types of question.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Partner notification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sexual partners of women with STIs must be informed and treated to prevent further transmission of the infection or re-infection of the treated person.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Confidentiality is paramount, so do not give information to a third party.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228600"/>
            <a:ext cx="8534400" cy="64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SYMPTOMS AND DEFINITIONS</a:t>
            </a:r>
            <a:endParaRPr/>
          </a:p>
        </p:txBody>
      </p:sp>
      <p:sp>
        <p:nvSpPr>
          <p:cNvPr id="197" name="Google Shape;197;p18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AutoNum type="arabicParenR"/>
            </a:pPr>
            <a:r>
              <a:rPr lang="en-US" sz="2400" b="1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Menstruation</a:t>
            </a:r>
            <a:r>
              <a:rPr lang="en-US" sz="24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: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📫"/>
            </a:pPr>
            <a:r>
              <a:rPr lang="en-US"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Menstrual bleeding normally occurs every 21-35 days, and lasts 3-7 days.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endParaRPr sz="2000" b="0" i="0" u="none" strike="noStrike" cap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📫"/>
            </a:pPr>
            <a:r>
              <a:rPr lang="en-US"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Total monthly blood loss is around 35 ml.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endParaRPr sz="2000" b="0" i="0" u="none" strike="noStrike" cap="none">
              <a:solidFill>
                <a:schemeClr val="l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📫"/>
            </a:pPr>
            <a:r>
              <a:rPr lang="en-US" sz="2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The length of one cycle is calculated from day 1 of bleeding to day 1 of bleeding in the next period.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endParaRPr sz="2000" b="0" i="0" u="none" strike="noStrike" cap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endParaRPr sz="20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9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2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9"/>
          <p:cNvSpPr txBox="1">
            <a:spLocks noGrp="1"/>
          </p:cNvSpPr>
          <p:nvPr>
            <p:ph type="body" idx="1"/>
          </p:nvPr>
        </p:nvSpPr>
        <p:spPr>
          <a:xfrm>
            <a:off x="457200" y="493712"/>
            <a:ext cx="8229600" cy="58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Menarche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: Age when periods commence.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Primary amenorrhoea: 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No periods by the age of 16 years.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Secondary amenorrhoea: 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No periods for 3 months or more in a woman who previously menstruated regularly.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1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Oligomenorrhoea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:Periods occurring at intervals longer than 35 days and/or being particularly light.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0"/>
          <p:cNvSpPr txBox="1">
            <a:spLocks noGrp="1"/>
          </p:cNvSpPr>
          <p:nvPr>
            <p:ph type="body" idx="1"/>
          </p:nvPr>
        </p:nvSpPr>
        <p:spPr>
          <a:xfrm>
            <a:off x="457200" y="609600"/>
            <a:ext cx="82296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1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1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Heavy menstrual bleeding (previously called   menorrhagia):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Excessive blood loss.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dysmenorrhoea: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Pain prior to or during the period.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Menopause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:The final spontaneous menstrual period ,Only known for certain after no further bleeding for 1 year.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1"/>
          <p:cNvSpPr txBox="1">
            <a:spLocks noGrp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1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Perimenopause: 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Time around the menopause when periods become erratic and menopausal symptoms (hot flushes and sweats) occur.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Postmenopausal bleeding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Spontaneous vaginal bleeding more than 1 year after the final menstrual period.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2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2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2"/>
          <p:cNvSpPr txBox="1">
            <a:spLocks noGrp="1"/>
          </p:cNvSpPr>
          <p:nvPr>
            <p:ph type="body" idx="1"/>
          </p:nvPr>
        </p:nvSpPr>
        <p:spPr>
          <a:xfrm>
            <a:off x="304800" y="381000"/>
            <a:ext cx="83820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rPr>
              <a:t>2) </a:t>
            </a: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Dyspareunia </a:t>
            </a: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-This is pain during intercourse, which may be felt around the entrance to the vagina (superficial) or within the pelvis ( deep).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Persistent deep dyspareunia suggests underlying pelvic pathology.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</a:pPr>
            <a:endParaRPr sz="24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-1524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-"/>
            </a:pPr>
            <a:r>
              <a:rPr lang="en-US" sz="24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Dyspareunia can occur due to vaginal dryness following the menopause.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20</Slides>
  <Notes>20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1_Competition</vt:lpstr>
      <vt:lpstr>Competition</vt:lpstr>
      <vt:lpstr>THE GYNAECOLOGICAL HISTORY &amp; EXAMINATION</vt:lpstr>
      <vt:lpstr>Anatomy</vt:lpstr>
      <vt:lpstr>PowerPoint Presentation</vt:lpstr>
      <vt:lpstr>PowerPoint Presentation</vt:lpstr>
      <vt:lpstr>SYMPTOMS AND 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`</vt:lpstr>
      <vt:lpstr>THE HISTORY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GYNAECOLOGICAL HISTORY &amp; EXAMINATION</dc:title>
  <cp:lastModifiedBy>Sondus walled Malahmeh</cp:lastModifiedBy>
  <cp:revision>1</cp:revision>
  <dcterms:modified xsi:type="dcterms:W3CDTF">2022-07-26T17:16:10Z</dcterms:modified>
</cp:coreProperties>
</file>