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5" r:id="rId4"/>
    <p:sldId id="282" r:id="rId5"/>
    <p:sldId id="283" r:id="rId6"/>
    <p:sldId id="260" r:id="rId7"/>
    <p:sldId id="258" r:id="rId8"/>
    <p:sldId id="259" r:id="rId9"/>
    <p:sldId id="261" r:id="rId10"/>
    <p:sldId id="262" r:id="rId11"/>
    <p:sldId id="263" r:id="rId12"/>
    <p:sldId id="264" r:id="rId13"/>
    <p:sldId id="265" r:id="rId14"/>
    <p:sldId id="266" r:id="rId15"/>
    <p:sldId id="267" r:id="rId16"/>
    <p:sldId id="286" r:id="rId17"/>
    <p:sldId id="284" r:id="rId18"/>
    <p:sldId id="268" r:id="rId19"/>
    <p:sldId id="269" r:id="rId20"/>
    <p:sldId id="270" r:id="rId21"/>
    <p:sldId id="271" r:id="rId22"/>
    <p:sldId id="272" r:id="rId23"/>
    <p:sldId id="273" r:id="rId24"/>
    <p:sldId id="274" r:id="rId25"/>
    <p:sldId id="275" r:id="rId26"/>
    <p:sldId id="287" r:id="rId27"/>
    <p:sldId id="288" r:id="rId28"/>
    <p:sldId id="276" r:id="rId29"/>
    <p:sldId id="277" r:id="rId30"/>
    <p:sldId id="278" r:id="rId31"/>
    <p:sldId id="279" r:id="rId32"/>
    <p:sldId id="280" r:id="rId33"/>
    <p:sldId id="281" r:id="rId34"/>
    <p:sldId id="289" r:id="rId3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22"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20076"/>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2763DB97-EAF7-4848-9D9C-1C6EED7CD6B1}" type="datetimeFigureOut">
              <a:rPr lang="en-US" smtClean="0"/>
              <a:pPr/>
              <a:t>7/23/2018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317721-1F0F-4694-83E3-78D88AB96999}" type="slidenum">
              <a:rPr lang="en-US" smtClean="0"/>
              <a:pPr/>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63DB97-EAF7-4848-9D9C-1C6EED7CD6B1}" type="datetimeFigureOut">
              <a:rPr lang="en-US" smtClean="0"/>
              <a:pPr/>
              <a:t>7/23/2018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317721-1F0F-4694-83E3-78D88AB9699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63DB97-EAF7-4848-9D9C-1C6EED7CD6B1}" type="datetimeFigureOut">
              <a:rPr lang="en-US" smtClean="0"/>
              <a:pPr/>
              <a:t>7/23/2018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317721-1F0F-4694-83E3-78D88AB9699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2763DB97-EAF7-4848-9D9C-1C6EED7CD6B1}" type="datetimeFigureOut">
              <a:rPr lang="en-US" smtClean="0"/>
              <a:pPr/>
              <a:t>7/23/2018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317721-1F0F-4694-83E3-78D88AB96999}" type="slidenum">
              <a:rPr lang="en-US" smtClean="0"/>
              <a:pPr/>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63DB97-EAF7-4848-9D9C-1C6EED7CD6B1}" type="datetimeFigureOut">
              <a:rPr lang="en-US" smtClean="0"/>
              <a:pPr/>
              <a:t>7/23/2018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317721-1F0F-4694-83E3-78D88AB9699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2763DB97-EAF7-4848-9D9C-1C6EED7CD6B1}" type="datetimeFigureOut">
              <a:rPr lang="en-US" smtClean="0"/>
              <a:pPr/>
              <a:t>7/23/2018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317721-1F0F-4694-83E3-78D88AB9699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763DB97-EAF7-4848-9D9C-1C6EED7CD6B1}" type="datetimeFigureOut">
              <a:rPr lang="en-US" smtClean="0"/>
              <a:pPr/>
              <a:t>7/23/2018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317721-1F0F-4694-83E3-78D88AB9699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763DB97-EAF7-4848-9D9C-1C6EED7CD6B1}" type="datetimeFigureOut">
              <a:rPr lang="en-US" smtClean="0"/>
              <a:pPr/>
              <a:t>7/23/2018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317721-1F0F-4694-83E3-78D88AB9699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63DB97-EAF7-4848-9D9C-1C6EED7CD6B1}" type="datetimeFigureOut">
              <a:rPr lang="en-US" smtClean="0"/>
              <a:pPr/>
              <a:t>7/23/2018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317721-1F0F-4694-83E3-78D88AB9699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63DB97-EAF7-4848-9D9C-1C6EED7CD6B1}" type="datetimeFigureOut">
              <a:rPr lang="en-US" smtClean="0"/>
              <a:pPr/>
              <a:t>7/23/2018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317721-1F0F-4694-83E3-78D88AB9699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63DB97-EAF7-4848-9D9C-1C6EED7CD6B1}" type="datetimeFigureOut">
              <a:rPr lang="en-US" smtClean="0"/>
              <a:pPr/>
              <a:t>7/23/2018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317721-1F0F-4694-83E3-78D88AB9699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2763DB97-EAF7-4848-9D9C-1C6EED7CD6B1}" type="datetimeFigureOut">
              <a:rPr lang="en-US" smtClean="0"/>
              <a:pPr/>
              <a:t>7/23/2018</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CD317721-1F0F-4694-83E3-78D88AB9699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4414" y="4572008"/>
            <a:ext cx="6400800" cy="1357322"/>
          </a:xfrm>
        </p:spPr>
        <p:txBody>
          <a:bodyPr>
            <a:normAutofit/>
          </a:bodyPr>
          <a:lstStyle/>
          <a:p>
            <a:pPr>
              <a:defRPr/>
            </a:pPr>
            <a:r>
              <a:rPr lang="en-US" altLang="en-US" sz="2400" b="1" dirty="0">
                <a:latin typeface="Calibri Light" pitchFamily="34" charset="0"/>
              </a:rPr>
              <a:t>Dr. Mohammed </a:t>
            </a:r>
            <a:r>
              <a:rPr lang="en-US" altLang="en-US" sz="2400" b="1" dirty="0" err="1">
                <a:latin typeface="Calibri Light" pitchFamily="34" charset="0"/>
              </a:rPr>
              <a:t>Khader</a:t>
            </a:r>
            <a:endParaRPr lang="en-US" altLang="en-US" sz="2400" b="1" dirty="0">
              <a:latin typeface="Calibri Light" pitchFamily="34" charset="0"/>
            </a:endParaRPr>
          </a:p>
          <a:p>
            <a:pPr>
              <a:defRPr/>
            </a:pPr>
            <a:r>
              <a:rPr lang="en-US" altLang="en-US" sz="1800" dirty="0">
                <a:latin typeface="Calibri Light" pitchFamily="34" charset="0"/>
              </a:rPr>
              <a:t>Consultant obstetrician and gynecologist  </a:t>
            </a:r>
          </a:p>
          <a:p>
            <a:pPr>
              <a:defRPr/>
            </a:pPr>
            <a:r>
              <a:rPr lang="en-US" altLang="en-US" sz="1800" dirty="0">
                <a:latin typeface="Calibri Light" pitchFamily="34" charset="0"/>
              </a:rPr>
              <a:t>oncologic gynecologist </a:t>
            </a:r>
          </a:p>
        </p:txBody>
      </p:sp>
      <p:sp>
        <p:nvSpPr>
          <p:cNvPr id="2" name="Title 1"/>
          <p:cNvSpPr>
            <a:spLocks noGrp="1"/>
          </p:cNvSpPr>
          <p:nvPr>
            <p:ph type="ctrTitle"/>
          </p:nvPr>
        </p:nvSpPr>
        <p:spPr>
          <a:xfrm>
            <a:off x="685800" y="2693988"/>
            <a:ext cx="7772400" cy="1470025"/>
          </a:xfrm>
        </p:spPr>
        <p:txBody>
          <a:bodyPr>
            <a:normAutofit fontScale="90000"/>
          </a:bodyPr>
          <a:lstStyle/>
          <a:p>
            <a:r>
              <a:rPr lang="en-US" dirty="0" smtClean="0"/>
              <a:t/>
            </a:r>
            <a:br>
              <a:rPr lang="en-US" dirty="0" smtClean="0"/>
            </a:br>
            <a:r>
              <a:rPr lang="en-US" sz="6000" b="1" dirty="0" smtClean="0"/>
              <a:t>ECTOPIC PREGNANCY</a:t>
            </a:r>
            <a:r>
              <a:rPr lang="en-US" dirty="0" smtClean="0"/>
              <a:t/>
            </a:r>
            <a:br>
              <a:rPr lang="en-US" dirty="0" smtClean="0"/>
            </a:br>
            <a:endParaRPr lang="en-US" dirty="0"/>
          </a:p>
        </p:txBody>
      </p:sp>
      <p:sp>
        <p:nvSpPr>
          <p:cNvPr id="6" name="مربع نص 4"/>
          <p:cNvSpPr txBox="1"/>
          <p:nvPr/>
        </p:nvSpPr>
        <p:spPr>
          <a:xfrm rot="16200000">
            <a:off x="-607367" y="3198168"/>
            <a:ext cx="1676400" cy="461665"/>
          </a:xfrm>
          <a:prstGeom prst="rect">
            <a:avLst/>
          </a:prstGeom>
          <a:noFill/>
        </p:spPr>
        <p:txBody>
          <a:bodyPr wrap="square" rtlCol="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r>
              <a:rPr lang="en-US" sz="2400" b="1" dirty="0" smtClean="0">
                <a:solidFill>
                  <a:schemeClr val="tx1">
                    <a:lumMod val="75000"/>
                    <a:lumOff val="25000"/>
                  </a:schemeClr>
                </a:solidFill>
                <a:effectLst>
                  <a:outerShdw blurRad="38100" dist="38100" dir="2700000" algn="tl">
                    <a:srgbClr val="000000">
                      <a:alpha val="43137"/>
                    </a:srgbClr>
                  </a:outerShdw>
                </a:effectLst>
                <a:latin typeface="Candara" pitchFamily="34" charset="0"/>
              </a:rPr>
              <a:t>|</a:t>
            </a:r>
            <a:r>
              <a:rPr lang="en-US" sz="2000" dirty="0" smtClean="0">
                <a:latin typeface="Candara" pitchFamily="34" charset="0"/>
              </a:rPr>
              <a:t>PRICE: 0.20 </a:t>
            </a:r>
            <a:r>
              <a:rPr lang="en-US" sz="2400" b="1" dirty="0" smtClean="0">
                <a:solidFill>
                  <a:schemeClr val="tx1">
                    <a:lumMod val="75000"/>
                    <a:lumOff val="25000"/>
                  </a:schemeClr>
                </a:solidFill>
                <a:effectLst>
                  <a:outerShdw blurRad="38100" dist="38100" dir="2700000" algn="tl">
                    <a:srgbClr val="000000">
                      <a:alpha val="43137"/>
                    </a:srgbClr>
                  </a:outerShdw>
                </a:effectLst>
                <a:latin typeface="Candara" pitchFamily="34" charset="0"/>
              </a:rPr>
              <a:t>|</a:t>
            </a:r>
            <a:endParaRPr lang="ar-JO" sz="2400" b="1" dirty="0">
              <a:solidFill>
                <a:schemeClr val="tx1">
                  <a:lumMod val="75000"/>
                  <a:lumOff val="25000"/>
                </a:schemeClr>
              </a:solidFill>
              <a:effectLst>
                <a:outerShdw blurRad="38100" dist="38100" dir="2700000" algn="tl">
                  <a:srgbClr val="000000">
                    <a:alpha val="43137"/>
                  </a:srgbClr>
                </a:outerShdw>
              </a:effectLst>
              <a:latin typeface="Candara" pitchFamily="34" charset="0"/>
            </a:endParaRPr>
          </a:p>
        </p:txBody>
      </p:sp>
      <p:pic>
        <p:nvPicPr>
          <p:cNvPr id="7" name="Picture 6" descr="C:\Users\TOSHIBA\Desktop\@ccs.medbank.png"/>
          <p:cNvPicPr>
            <a:picLocks noChangeAspect="1" noChangeArrowheads="1"/>
          </p:cNvPicPr>
          <p:nvPr/>
        </p:nvPicPr>
        <p:blipFill>
          <a:blip r:embed="rId2" cstate="print"/>
          <a:srcRect/>
          <a:stretch>
            <a:fillRect/>
          </a:stretch>
        </p:blipFill>
        <p:spPr bwMode="auto">
          <a:xfrm>
            <a:off x="228600" y="225346"/>
            <a:ext cx="2914640" cy="1658568"/>
          </a:xfrm>
          <a:prstGeom prst="rect">
            <a:avLst/>
          </a:prstGeom>
          <a:noFill/>
        </p:spPr>
      </p:pic>
    </p:spTree>
    <p:extLst>
      <p:ext uri="{BB962C8B-B14F-4D97-AF65-F5344CB8AC3E}">
        <p14:creationId xmlns="" xmlns:p14="http://schemas.microsoft.com/office/powerpoint/2010/main" val="9364637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609600" y="533400"/>
            <a:ext cx="7924800" cy="5181600"/>
          </a:xfrm>
        </p:spPr>
        <p:txBody>
          <a:bodyPr>
            <a:normAutofit/>
          </a:bodyPr>
          <a:lstStyle/>
          <a:p>
            <a:pPr marL="0" indent="0">
              <a:buNone/>
            </a:pPr>
            <a:r>
              <a:rPr lang="en-US" sz="2400" b="1" dirty="0">
                <a:solidFill>
                  <a:srgbClr val="FFFF00"/>
                </a:solidFill>
              </a:rPr>
              <a:t>Other risk factors</a:t>
            </a:r>
          </a:p>
          <a:p>
            <a:pPr marL="0" indent="0">
              <a:buNone/>
            </a:pPr>
            <a:endParaRPr lang="en-US" sz="2800" dirty="0" smtClean="0"/>
          </a:p>
          <a:p>
            <a:pPr marL="0" indent="0">
              <a:buNone/>
            </a:pPr>
            <a:r>
              <a:rPr lang="en-US" sz="2800" dirty="0" smtClean="0"/>
              <a:t>-Infertility</a:t>
            </a:r>
          </a:p>
          <a:p>
            <a:pPr marL="0" indent="0">
              <a:buNone/>
            </a:pPr>
            <a:r>
              <a:rPr lang="en-US" sz="2800" dirty="0" smtClean="0"/>
              <a:t>-Multiple sexual partners</a:t>
            </a:r>
          </a:p>
          <a:p>
            <a:pPr marL="0" indent="0">
              <a:buNone/>
            </a:pPr>
            <a:r>
              <a:rPr lang="en-US" sz="2800" dirty="0" smtClean="0"/>
              <a:t>-Smoking</a:t>
            </a:r>
          </a:p>
          <a:p>
            <a:pPr marL="0" indent="0">
              <a:buNone/>
            </a:pPr>
            <a:r>
              <a:rPr lang="en-US" sz="2800" dirty="0" smtClean="0"/>
              <a:t>-In vitro fertilization</a:t>
            </a:r>
          </a:p>
          <a:p>
            <a:pPr marL="0" indent="0">
              <a:buNone/>
            </a:pPr>
            <a:r>
              <a:rPr lang="en-US" sz="2800" dirty="0" smtClean="0"/>
              <a:t>-Vaginal douching</a:t>
            </a:r>
          </a:p>
          <a:p>
            <a:pPr marL="0" indent="0">
              <a:buNone/>
            </a:pPr>
            <a:r>
              <a:rPr lang="en-US" sz="2800" dirty="0" smtClean="0"/>
              <a:t>-Age : less than age 18 at the first sexual encounter slightly increases the risk of ectopic pregnancy</a:t>
            </a:r>
            <a:endParaRPr lang="en-US" sz="2800" dirty="0"/>
          </a:p>
        </p:txBody>
      </p:sp>
    </p:spTree>
    <p:extLst>
      <p:ext uri="{BB962C8B-B14F-4D97-AF65-F5344CB8AC3E}">
        <p14:creationId xmlns="" xmlns:p14="http://schemas.microsoft.com/office/powerpoint/2010/main" val="5631836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639762"/>
          </a:xfrm>
        </p:spPr>
        <p:txBody>
          <a:bodyPr/>
          <a:lstStyle/>
          <a:p>
            <a:pPr algn="ctr"/>
            <a:r>
              <a:rPr lang="en-US" b="1" dirty="0" smtClean="0">
                <a:solidFill>
                  <a:srgbClr val="FFFF00"/>
                </a:solidFill>
              </a:rPr>
              <a:t>CLINICAL MANIFESTATIONS</a:t>
            </a:r>
            <a:endParaRPr lang="en-US" b="1" dirty="0">
              <a:solidFill>
                <a:srgbClr val="FFFF00"/>
              </a:solidFill>
            </a:endParaRPr>
          </a:p>
        </p:txBody>
      </p:sp>
      <p:sp>
        <p:nvSpPr>
          <p:cNvPr id="3" name="Content Placeholder 2"/>
          <p:cNvSpPr>
            <a:spLocks noGrp="1"/>
          </p:cNvSpPr>
          <p:nvPr>
            <p:ph sz="quarter" idx="13"/>
          </p:nvPr>
        </p:nvSpPr>
        <p:spPr>
          <a:xfrm>
            <a:off x="609600" y="914400"/>
            <a:ext cx="7924800" cy="5105400"/>
          </a:xfrm>
        </p:spPr>
        <p:txBody>
          <a:bodyPr>
            <a:normAutofit/>
          </a:bodyPr>
          <a:lstStyle/>
          <a:p>
            <a:r>
              <a:rPr lang="en-US" sz="2400" b="1" dirty="0" smtClean="0">
                <a:solidFill>
                  <a:srgbClr val="FFFF00"/>
                </a:solidFill>
              </a:rPr>
              <a:t>History</a:t>
            </a:r>
            <a:r>
              <a:rPr lang="en-US" sz="2800" dirty="0" smtClean="0">
                <a:solidFill>
                  <a:srgbClr val="FFFF00"/>
                </a:solidFill>
              </a:rPr>
              <a:t>  </a:t>
            </a:r>
            <a:r>
              <a:rPr lang="en-US" sz="2800" dirty="0" smtClean="0"/>
              <a:t> </a:t>
            </a:r>
          </a:p>
          <a:p>
            <a:pPr marL="0" indent="0">
              <a:buNone/>
            </a:pPr>
            <a:r>
              <a:rPr lang="en-US" sz="2000" dirty="0" smtClean="0"/>
              <a:t>The classic symptoms of ectopic pregnancy are  </a:t>
            </a:r>
            <a:endParaRPr lang="en-US" sz="2000" dirty="0"/>
          </a:p>
          <a:p>
            <a:r>
              <a:rPr lang="en-US" sz="2000" dirty="0" smtClean="0"/>
              <a:t>-Abdominal pain </a:t>
            </a:r>
          </a:p>
          <a:p>
            <a:r>
              <a:rPr lang="en-US" sz="2000" dirty="0"/>
              <a:t>-</a:t>
            </a:r>
            <a:r>
              <a:rPr lang="en-US" sz="2000" dirty="0" smtClean="0"/>
              <a:t>Amenorrhea </a:t>
            </a:r>
          </a:p>
          <a:p>
            <a:r>
              <a:rPr lang="en-US" sz="2000" dirty="0" smtClean="0"/>
              <a:t>-Vaginal bleeding </a:t>
            </a:r>
          </a:p>
          <a:p>
            <a:pPr marL="0" indent="0">
              <a:buNone/>
            </a:pPr>
            <a:endParaRPr lang="en-US" sz="2000" dirty="0" smtClean="0"/>
          </a:p>
          <a:p>
            <a:pPr marL="0" indent="0">
              <a:buNone/>
            </a:pPr>
            <a:r>
              <a:rPr lang="en-US" sz="2000" dirty="0" smtClean="0"/>
              <a:t>In addition, blood leaking out of the fallopian tube may irritate the diaphragm and cause shoulder pain, whereas blood pooling in the posterior cul-de-sac (pouch of Douglas) may cause an urge to defecate.</a:t>
            </a:r>
          </a:p>
          <a:p>
            <a:pPr marL="0" indent="0">
              <a:buNone/>
            </a:pPr>
            <a:endParaRPr lang="en-US" sz="2000" dirty="0"/>
          </a:p>
          <a:p>
            <a:pPr marL="0" indent="0">
              <a:buNone/>
            </a:pPr>
            <a:r>
              <a:rPr lang="en-US" sz="2000" dirty="0" smtClean="0"/>
              <a:t> Lightheadedness or shock suggests tubal rupture has occurred, resulting in severe intraabdominal hemorrhage</a:t>
            </a:r>
          </a:p>
          <a:p>
            <a:endParaRPr lang="en-US" dirty="0"/>
          </a:p>
        </p:txBody>
      </p:sp>
    </p:spTree>
    <p:extLst>
      <p:ext uri="{BB962C8B-B14F-4D97-AF65-F5344CB8AC3E}">
        <p14:creationId xmlns="" xmlns:p14="http://schemas.microsoft.com/office/powerpoint/2010/main" val="22329727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r>
              <a:rPr lang="en-US" sz="2400" b="1" dirty="0" smtClean="0">
                <a:solidFill>
                  <a:srgbClr val="FFFF00"/>
                </a:solidFill>
              </a:rPr>
              <a:t>Physical examination</a:t>
            </a:r>
          </a:p>
          <a:p>
            <a:pPr marL="0" indent="0">
              <a:buNone/>
            </a:pPr>
            <a:endParaRPr lang="en-US" sz="2000" dirty="0" smtClean="0"/>
          </a:p>
          <a:p>
            <a:pPr marL="0" indent="0">
              <a:buNone/>
            </a:pPr>
            <a:r>
              <a:rPr lang="en-US" sz="2000" dirty="0" smtClean="0"/>
              <a:t>-Vital signs may reveal orthostatic changes and, occasionally, low grade fever. </a:t>
            </a:r>
          </a:p>
          <a:p>
            <a:pPr marL="0" indent="0">
              <a:buNone/>
            </a:pPr>
            <a:endParaRPr lang="en-US" sz="2000" dirty="0" smtClean="0"/>
          </a:p>
          <a:p>
            <a:pPr marL="0" indent="0">
              <a:buNone/>
            </a:pPr>
            <a:r>
              <a:rPr lang="en-US" sz="2000" dirty="0" smtClean="0"/>
              <a:t>-Findings on physical examination may include adnexal, cervical motion, and/or abdominal tenderness, an adnexal mass, and mild uterine enlargement. </a:t>
            </a:r>
            <a:endParaRPr lang="en-US" sz="2000" dirty="0"/>
          </a:p>
        </p:txBody>
      </p:sp>
    </p:spTree>
    <p:extLst>
      <p:ext uri="{BB962C8B-B14F-4D97-AF65-F5344CB8AC3E}">
        <p14:creationId xmlns="" xmlns:p14="http://schemas.microsoft.com/office/powerpoint/2010/main" val="40967227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563562"/>
          </a:xfrm>
        </p:spPr>
        <p:txBody>
          <a:bodyPr/>
          <a:lstStyle/>
          <a:p>
            <a:pPr algn="ctr"/>
            <a:r>
              <a:rPr lang="en-US" b="1" dirty="0" smtClean="0">
                <a:solidFill>
                  <a:srgbClr val="FFFF00"/>
                </a:solidFill>
              </a:rPr>
              <a:t>DIAGNOSIS</a:t>
            </a:r>
            <a:r>
              <a:rPr lang="en-US" dirty="0" smtClean="0"/>
              <a:t> </a:t>
            </a:r>
            <a:endParaRPr lang="en-US" dirty="0"/>
          </a:p>
        </p:txBody>
      </p:sp>
      <p:sp>
        <p:nvSpPr>
          <p:cNvPr id="3" name="Content Placeholder 2"/>
          <p:cNvSpPr>
            <a:spLocks noGrp="1"/>
          </p:cNvSpPr>
          <p:nvPr>
            <p:ph sz="quarter" idx="13"/>
          </p:nvPr>
        </p:nvSpPr>
        <p:spPr>
          <a:xfrm>
            <a:off x="457200" y="990600"/>
            <a:ext cx="8229600" cy="5135563"/>
          </a:xfrm>
        </p:spPr>
        <p:txBody>
          <a:bodyPr>
            <a:normAutofit lnSpcReduction="10000"/>
          </a:bodyPr>
          <a:lstStyle/>
          <a:p>
            <a:r>
              <a:rPr lang="en-US" sz="2400" b="1" dirty="0" smtClean="0">
                <a:solidFill>
                  <a:srgbClr val="FFFF00"/>
                </a:solidFill>
              </a:rPr>
              <a:t>Transvaginal ultrasound </a:t>
            </a:r>
            <a:endParaRPr lang="en-US" sz="3000" dirty="0" smtClean="0"/>
          </a:p>
          <a:p>
            <a:pPr marL="0" indent="0">
              <a:buNone/>
            </a:pPr>
            <a:r>
              <a:rPr lang="en-US" sz="2000" dirty="0" smtClean="0"/>
              <a:t>-Approximately 15 to 26 percent of women with ectopic pregnancy will have an initial US with no findings.</a:t>
            </a:r>
          </a:p>
          <a:p>
            <a:pPr marL="0" indent="0">
              <a:buNone/>
            </a:pPr>
            <a:endParaRPr lang="en-US" sz="2000" dirty="0" smtClean="0"/>
          </a:p>
          <a:p>
            <a:pPr marL="0" indent="0">
              <a:buNone/>
            </a:pPr>
            <a:r>
              <a:rPr lang="en-US" sz="2000" b="1" dirty="0" smtClean="0"/>
              <a:t>-</a:t>
            </a:r>
            <a:r>
              <a:rPr lang="en-US" sz="2000" b="1" dirty="0" err="1" smtClean="0"/>
              <a:t>Pseudosac</a:t>
            </a:r>
            <a:r>
              <a:rPr lang="en-US" sz="2000" b="1" dirty="0"/>
              <a:t> </a:t>
            </a:r>
            <a:r>
              <a:rPr lang="en-US" sz="2000" dirty="0" smtClean="0"/>
              <a:t>: </a:t>
            </a:r>
            <a:r>
              <a:rPr lang="en-US" sz="2000" dirty="0"/>
              <a:t>a small fluid collection that is centrally located within the endometrial cavity and is surrounded by a thick </a:t>
            </a:r>
            <a:r>
              <a:rPr lang="en-US" sz="2000" dirty="0" err="1"/>
              <a:t>decidual</a:t>
            </a:r>
            <a:r>
              <a:rPr lang="en-US" sz="2000" dirty="0"/>
              <a:t> reaction </a:t>
            </a:r>
            <a:r>
              <a:rPr lang="en-US" sz="2000" dirty="0" smtClean="0"/>
              <a:t>(</a:t>
            </a:r>
            <a:r>
              <a:rPr lang="en-US" sz="2000" dirty="0"/>
              <a:t>20 </a:t>
            </a:r>
            <a:r>
              <a:rPr lang="en-US" sz="2000" dirty="0" smtClean="0"/>
              <a:t>percent of ectopic pregnancy)</a:t>
            </a:r>
          </a:p>
          <a:p>
            <a:pPr algn="l"/>
            <a:r>
              <a:rPr lang="en-US" sz="2000" dirty="0"/>
              <a:t>D</a:t>
            </a:r>
            <a:r>
              <a:rPr lang="en-US" sz="2000" dirty="0" smtClean="0"/>
              <a:t>oes not have an echogenic rim ( absence double </a:t>
            </a:r>
            <a:r>
              <a:rPr lang="en-US" sz="2000" dirty="0" err="1" smtClean="0"/>
              <a:t>decidual</a:t>
            </a:r>
            <a:r>
              <a:rPr lang="en-US" sz="2000" dirty="0" smtClean="0"/>
              <a:t> sac sign) </a:t>
            </a:r>
          </a:p>
          <a:p>
            <a:pPr algn="l"/>
            <a:r>
              <a:rPr lang="en-US" sz="2000" dirty="0"/>
              <a:t>T</a:t>
            </a:r>
            <a:r>
              <a:rPr lang="en-US" sz="2000" dirty="0" smtClean="0"/>
              <a:t>ends to be located in the middle of the uterine cavity rather than embedded in the decidua </a:t>
            </a:r>
          </a:p>
          <a:p>
            <a:pPr algn="l"/>
            <a:r>
              <a:rPr lang="en-US" sz="2000" dirty="0"/>
              <a:t>C</a:t>
            </a:r>
            <a:r>
              <a:rPr lang="en-US" sz="2000" dirty="0" smtClean="0"/>
              <a:t>an change in shape during the scan </a:t>
            </a:r>
          </a:p>
          <a:p>
            <a:pPr algn="l"/>
            <a:r>
              <a:rPr lang="en-US" sz="2000" dirty="0"/>
              <a:t>M</a:t>
            </a:r>
            <a:r>
              <a:rPr lang="en-US" sz="2000" dirty="0" smtClean="0"/>
              <a:t>ay appear to be complex since it contains blood</a:t>
            </a:r>
          </a:p>
          <a:p>
            <a:pPr algn="l"/>
            <a:r>
              <a:rPr lang="en-US" sz="2000" dirty="0"/>
              <a:t>D</a:t>
            </a:r>
            <a:r>
              <a:rPr lang="en-US" sz="2000" dirty="0" smtClean="0"/>
              <a:t>ecrease blood flow on </a:t>
            </a:r>
            <a:r>
              <a:rPr lang="en-US" sz="2000" dirty="0" err="1" smtClean="0"/>
              <a:t>doppler</a:t>
            </a:r>
            <a:endParaRPr lang="en-US" sz="2000" dirty="0" smtClean="0"/>
          </a:p>
          <a:p>
            <a:pPr marL="0" indent="0">
              <a:buNone/>
            </a:pPr>
            <a:endParaRPr lang="en-US" sz="1900" dirty="0" smtClean="0"/>
          </a:p>
          <a:p>
            <a:pPr marL="0" indent="0">
              <a:buNone/>
            </a:pPr>
            <a:endParaRPr lang="en-US" sz="1600" dirty="0"/>
          </a:p>
        </p:txBody>
      </p:sp>
    </p:spTree>
    <p:extLst>
      <p:ext uri="{BB962C8B-B14F-4D97-AF65-F5344CB8AC3E}">
        <p14:creationId xmlns="" xmlns:p14="http://schemas.microsoft.com/office/powerpoint/2010/main" val="19557450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extLst>
              <a:ext uri="{28A0092B-C50C-407E-A947-70E740481C1C}">
                <a14:useLocalDpi xmlns="" xmlns:a14="http://schemas.microsoft.com/office/drawing/2010/main" val="0"/>
              </a:ext>
            </a:extLst>
          </a:blip>
          <a:stretch>
            <a:fillRect/>
          </a:stretch>
        </p:blipFill>
        <p:spPr>
          <a:xfrm>
            <a:off x="990600" y="533400"/>
            <a:ext cx="7239000" cy="5874124"/>
          </a:xfrm>
        </p:spPr>
      </p:pic>
    </p:spTree>
    <p:extLst>
      <p:ext uri="{BB962C8B-B14F-4D97-AF65-F5344CB8AC3E}">
        <p14:creationId xmlns="" xmlns:p14="http://schemas.microsoft.com/office/powerpoint/2010/main" val="25096269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extLst>
              <a:ext uri="{28A0092B-C50C-407E-A947-70E740481C1C}">
                <a14:useLocalDpi xmlns="" xmlns:a14="http://schemas.microsoft.com/office/drawing/2010/main" val="0"/>
              </a:ext>
            </a:extLst>
          </a:blip>
          <a:stretch>
            <a:fillRect/>
          </a:stretch>
        </p:blipFill>
        <p:spPr>
          <a:xfrm>
            <a:off x="838200" y="457200"/>
            <a:ext cx="7543799" cy="5993960"/>
          </a:xfrm>
        </p:spPr>
      </p:pic>
    </p:spTree>
    <p:extLst>
      <p:ext uri="{BB962C8B-B14F-4D97-AF65-F5344CB8AC3E}">
        <p14:creationId xmlns="" xmlns:p14="http://schemas.microsoft.com/office/powerpoint/2010/main" val="33271947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normAutofit/>
          </a:bodyPr>
          <a:lstStyle/>
          <a:p>
            <a:pPr marL="0" indent="0">
              <a:buNone/>
            </a:pPr>
            <a:r>
              <a:rPr lang="en-US" sz="2000" b="1" dirty="0" err="1"/>
              <a:t>Decidual</a:t>
            </a:r>
            <a:r>
              <a:rPr lang="en-US" sz="2000" b="1" dirty="0"/>
              <a:t> </a:t>
            </a:r>
            <a:r>
              <a:rPr lang="en-US" sz="2000" b="1" dirty="0" smtClean="0"/>
              <a:t>cysts </a:t>
            </a:r>
            <a:r>
              <a:rPr lang="en-US" sz="2000" dirty="0" smtClean="0"/>
              <a:t>:</a:t>
            </a:r>
            <a:r>
              <a:rPr lang="en-US" sz="2000" dirty="0"/>
              <a:t> </a:t>
            </a:r>
            <a:r>
              <a:rPr lang="en-US" sz="2000" dirty="0" smtClean="0"/>
              <a:t>are </a:t>
            </a:r>
            <a:r>
              <a:rPr lang="en-US" sz="2000" dirty="0"/>
              <a:t>small cysts within the endometrium that can be seen in either </a:t>
            </a:r>
            <a:r>
              <a:rPr lang="en-US" sz="2000" dirty="0" smtClean="0"/>
              <a:t>intrauterine </a:t>
            </a:r>
            <a:r>
              <a:rPr lang="en-US" sz="2000" dirty="0"/>
              <a:t>or ectopic </a:t>
            </a:r>
            <a:r>
              <a:rPr lang="en-US" sz="2000" dirty="0" smtClean="0"/>
              <a:t>pregnancies</a:t>
            </a:r>
          </a:p>
          <a:p>
            <a:r>
              <a:rPr lang="en-US" sz="2000" dirty="0"/>
              <a:t>tend to have a thinner wall </a:t>
            </a:r>
          </a:p>
          <a:p>
            <a:r>
              <a:rPr lang="en-US" sz="2000" dirty="0"/>
              <a:t>do not abut the endometrial canal </a:t>
            </a:r>
          </a:p>
          <a:p>
            <a:r>
              <a:rPr lang="en-US" sz="2000" dirty="0"/>
              <a:t>are generally located in the peripheral endometrium at the myometrial junction </a:t>
            </a:r>
          </a:p>
          <a:p>
            <a:r>
              <a:rPr lang="en-US" sz="2000" dirty="0"/>
              <a:t>can be multiple </a:t>
            </a:r>
          </a:p>
          <a:p>
            <a:endParaRPr lang="en-US" sz="2000" dirty="0"/>
          </a:p>
        </p:txBody>
      </p:sp>
    </p:spTree>
    <p:extLst>
      <p:ext uri="{BB962C8B-B14F-4D97-AF65-F5344CB8AC3E}">
        <p14:creationId xmlns="" xmlns:p14="http://schemas.microsoft.com/office/powerpoint/2010/main" val="5908254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pPr marL="0" indent="0">
              <a:buNone/>
            </a:pPr>
            <a:r>
              <a:rPr lang="en-US" sz="1800" dirty="0"/>
              <a:t> </a:t>
            </a:r>
            <a:r>
              <a:rPr lang="en-US" sz="1400" dirty="0"/>
              <a:t>- </a:t>
            </a:r>
            <a:r>
              <a:rPr lang="en-US" sz="2000" dirty="0"/>
              <a:t>The presence of a yolk sac or an embryo within the endometrium is diagnostic of an intrauterine pregnancy</a:t>
            </a:r>
          </a:p>
          <a:p>
            <a:pPr marL="0" indent="0">
              <a:buNone/>
            </a:pPr>
            <a:endParaRPr lang="en-US" sz="2000" dirty="0"/>
          </a:p>
          <a:p>
            <a:pPr marL="0" indent="0">
              <a:buNone/>
            </a:pPr>
            <a:r>
              <a:rPr lang="en-US" sz="2000" dirty="0"/>
              <a:t>-Adnexal findings that are suggestive, but not diagnostic, of a tubal pregnancy are a "tubal ring" or a </a:t>
            </a:r>
            <a:r>
              <a:rPr lang="en-US" sz="2000" dirty="0" smtClean="0"/>
              <a:t>non cystic </a:t>
            </a:r>
            <a:r>
              <a:rPr lang="en-US" sz="2000" dirty="0"/>
              <a:t>adnexal mass.</a:t>
            </a:r>
          </a:p>
          <a:p>
            <a:pPr marL="0" indent="0">
              <a:buNone/>
            </a:pPr>
            <a:endParaRPr lang="en-US" sz="2000" dirty="0"/>
          </a:p>
          <a:p>
            <a:pPr marL="0" indent="0">
              <a:buNone/>
            </a:pPr>
            <a:r>
              <a:rPr lang="en-US" sz="2000" dirty="0"/>
              <a:t>-Echogenic peritoneal free fluid almost always represents </a:t>
            </a:r>
            <a:r>
              <a:rPr lang="en-US" sz="2000" dirty="0" err="1"/>
              <a:t>hemoperitoneum</a:t>
            </a:r>
            <a:endParaRPr lang="en-US" sz="2000" dirty="0"/>
          </a:p>
          <a:p>
            <a:endParaRPr lang="en-US" sz="2000" dirty="0"/>
          </a:p>
        </p:txBody>
      </p:sp>
    </p:spTree>
    <p:extLst>
      <p:ext uri="{BB962C8B-B14F-4D97-AF65-F5344CB8AC3E}">
        <p14:creationId xmlns="" xmlns:p14="http://schemas.microsoft.com/office/powerpoint/2010/main" val="27702239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609600" y="228600"/>
            <a:ext cx="7924800" cy="5791200"/>
          </a:xfrm>
        </p:spPr>
        <p:txBody>
          <a:bodyPr>
            <a:normAutofit fontScale="70000" lnSpcReduction="20000"/>
          </a:bodyPr>
          <a:lstStyle/>
          <a:p>
            <a:r>
              <a:rPr lang="en-US" sz="3400" b="1" dirty="0" smtClean="0">
                <a:solidFill>
                  <a:srgbClr val="FFFF00"/>
                </a:solidFill>
              </a:rPr>
              <a:t>Human chorionic gonadotropin</a:t>
            </a:r>
            <a:endParaRPr lang="en-US" sz="3400" dirty="0" smtClean="0">
              <a:solidFill>
                <a:srgbClr val="FFFF00"/>
              </a:solidFill>
            </a:endParaRPr>
          </a:p>
          <a:p>
            <a:pPr marL="0" indent="0">
              <a:buNone/>
            </a:pPr>
            <a:endParaRPr lang="en-US" sz="2900" dirty="0" smtClean="0"/>
          </a:p>
          <a:p>
            <a:pPr marL="0" indent="0">
              <a:buNone/>
            </a:pPr>
            <a:r>
              <a:rPr lang="en-US" sz="2900" dirty="0" smtClean="0"/>
              <a:t>-    The mean doubling time for the hormone ranges from 1.4 to 2.1 days in early pregnancy.</a:t>
            </a:r>
          </a:p>
          <a:p>
            <a:pPr>
              <a:buFontTx/>
              <a:buChar char="-"/>
            </a:pPr>
            <a:endParaRPr lang="en-US" sz="2900" dirty="0" smtClean="0"/>
          </a:p>
          <a:p>
            <a:pPr>
              <a:buFontTx/>
              <a:buChar char="-"/>
            </a:pPr>
            <a:r>
              <a:rPr lang="en-US" sz="2900" dirty="0" smtClean="0"/>
              <a:t>In 85 percent of viable intrauterine pregnancies, the </a:t>
            </a:r>
            <a:r>
              <a:rPr lang="en-US" sz="2900" dirty="0" err="1" smtClean="0"/>
              <a:t>hCG</a:t>
            </a:r>
            <a:r>
              <a:rPr lang="en-US" sz="2900" dirty="0" smtClean="0"/>
              <a:t> concentration rises by at least 66 percent every 48 hours during the first 40 days of pregnancy; only 15 percent of viable pregnancies have a rate of rise less than this threshold. </a:t>
            </a:r>
          </a:p>
          <a:p>
            <a:pPr>
              <a:buFontTx/>
              <a:buChar char="-"/>
            </a:pPr>
            <a:endParaRPr lang="en-US" sz="2900" dirty="0" smtClean="0"/>
          </a:p>
          <a:p>
            <a:pPr>
              <a:buFontTx/>
              <a:buChar char="-"/>
            </a:pPr>
            <a:r>
              <a:rPr lang="en-US" sz="2900" dirty="0" smtClean="0"/>
              <a:t>The slowest recorded rise over 48 hours associated with a viable intrauterine pregnancy was 53 percent</a:t>
            </a:r>
          </a:p>
          <a:p>
            <a:pPr>
              <a:buFontTx/>
              <a:buChar char="-"/>
            </a:pPr>
            <a:endParaRPr lang="en-US" sz="2900" dirty="0" smtClean="0"/>
          </a:p>
          <a:p>
            <a:pPr>
              <a:buFontTx/>
              <a:buChar char="-"/>
            </a:pPr>
            <a:r>
              <a:rPr lang="en-US" sz="2900" dirty="0" smtClean="0"/>
              <a:t>21 percent of ectopic pregnancies were associated with </a:t>
            </a:r>
            <a:r>
              <a:rPr lang="en-US" sz="2900" dirty="0" err="1" smtClean="0"/>
              <a:t>hCG</a:t>
            </a:r>
            <a:r>
              <a:rPr lang="en-US" sz="2900" dirty="0" smtClean="0"/>
              <a:t> levels that followed the minimum doubling time of a viable intrauterine pregnancy (defined in this series as ≥53 percent increase over two days)</a:t>
            </a:r>
            <a:endParaRPr lang="en-US" sz="2900" dirty="0"/>
          </a:p>
        </p:txBody>
      </p:sp>
    </p:spTree>
    <p:extLst>
      <p:ext uri="{BB962C8B-B14F-4D97-AF65-F5344CB8AC3E}">
        <p14:creationId xmlns="" xmlns:p14="http://schemas.microsoft.com/office/powerpoint/2010/main" val="28266928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r>
              <a:rPr lang="en-US" sz="2400" b="1" dirty="0" smtClean="0">
                <a:solidFill>
                  <a:srgbClr val="FFFF00"/>
                </a:solidFill>
              </a:rPr>
              <a:t>Discriminatory zone</a:t>
            </a:r>
          </a:p>
          <a:p>
            <a:pPr marL="0" indent="0">
              <a:buNone/>
            </a:pPr>
            <a:endParaRPr lang="en-US" sz="2000" dirty="0" smtClean="0"/>
          </a:p>
          <a:p>
            <a:pPr marL="0" indent="0">
              <a:buNone/>
            </a:pPr>
            <a:r>
              <a:rPr lang="en-US" sz="2000" dirty="0" smtClean="0"/>
              <a:t>- It is defined as the serum </a:t>
            </a:r>
            <a:r>
              <a:rPr lang="en-US" sz="2000" dirty="0" err="1" smtClean="0"/>
              <a:t>hCG</a:t>
            </a:r>
            <a:r>
              <a:rPr lang="en-US" sz="2000" dirty="0" smtClean="0"/>
              <a:t> level above which a gestational sac should be visualized by ultrasound examination if an intrauterine pregnancy is present. </a:t>
            </a:r>
          </a:p>
          <a:p>
            <a:pPr marL="0" indent="0">
              <a:buNone/>
            </a:pPr>
            <a:endParaRPr lang="en-US" sz="2000" dirty="0" smtClean="0"/>
          </a:p>
          <a:p>
            <a:pPr marL="0" indent="0">
              <a:buNone/>
            </a:pPr>
            <a:r>
              <a:rPr lang="en-US" sz="2000" dirty="0" smtClean="0"/>
              <a:t>- In most institutions, this serum </a:t>
            </a:r>
            <a:r>
              <a:rPr lang="en-US" sz="2000" dirty="0" err="1" smtClean="0"/>
              <a:t>hCG</a:t>
            </a:r>
            <a:r>
              <a:rPr lang="en-US" sz="2000" dirty="0" smtClean="0"/>
              <a:t> level is 1500 or 2000 IU/L with TVS (the level is higher [6500 IU/L] with transabdominal ultrasound). </a:t>
            </a:r>
          </a:p>
          <a:p>
            <a:endParaRPr lang="en-US" dirty="0"/>
          </a:p>
        </p:txBody>
      </p:sp>
    </p:spTree>
    <p:extLst>
      <p:ext uri="{BB962C8B-B14F-4D97-AF65-F5344CB8AC3E}">
        <p14:creationId xmlns="" xmlns:p14="http://schemas.microsoft.com/office/powerpoint/2010/main" val="4560083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rPr>
              <a:t>Definition</a:t>
            </a:r>
            <a:r>
              <a:rPr lang="en-US" dirty="0" smtClean="0"/>
              <a:t> </a:t>
            </a:r>
            <a:endParaRPr lang="en-US" dirty="0"/>
          </a:p>
        </p:txBody>
      </p:sp>
      <p:sp>
        <p:nvSpPr>
          <p:cNvPr id="3" name="Content Placeholder 2"/>
          <p:cNvSpPr>
            <a:spLocks noGrp="1"/>
          </p:cNvSpPr>
          <p:nvPr>
            <p:ph sz="quarter" idx="13"/>
          </p:nvPr>
        </p:nvSpPr>
        <p:spPr/>
        <p:txBody>
          <a:bodyPr/>
          <a:lstStyle/>
          <a:p>
            <a:r>
              <a:rPr lang="en-US" dirty="0" smtClean="0"/>
              <a:t> </a:t>
            </a:r>
            <a:r>
              <a:rPr lang="en-US" sz="2800" dirty="0" smtClean="0"/>
              <a:t>Ectopic pregnancy occurs when the developing blastocyst becomes implanted at a site other than the endometrium of the uterine cavity</a:t>
            </a:r>
            <a:r>
              <a:rPr lang="en-US" dirty="0" smtClean="0"/>
              <a:t>. </a:t>
            </a:r>
          </a:p>
          <a:p>
            <a:endParaRPr lang="en-US" dirty="0"/>
          </a:p>
          <a:p>
            <a:endParaRPr lang="en-US" dirty="0"/>
          </a:p>
        </p:txBody>
      </p:sp>
    </p:spTree>
    <p:extLst>
      <p:ext uri="{BB962C8B-B14F-4D97-AF65-F5344CB8AC3E}">
        <p14:creationId xmlns="" xmlns:p14="http://schemas.microsoft.com/office/powerpoint/2010/main" val="11395466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p:txBody>
          <a:bodyPr>
            <a:normAutofit/>
          </a:bodyPr>
          <a:lstStyle/>
          <a:p>
            <a:r>
              <a:rPr lang="en-US" sz="2400" b="1" dirty="0" smtClean="0">
                <a:solidFill>
                  <a:srgbClr val="FFFF00"/>
                </a:solidFill>
              </a:rPr>
              <a:t>Progesterone</a:t>
            </a:r>
          </a:p>
          <a:p>
            <a:pPr marL="0" indent="0">
              <a:buNone/>
            </a:pPr>
            <a:endParaRPr lang="en-US" dirty="0" smtClean="0"/>
          </a:p>
          <a:p>
            <a:pPr marL="0" indent="0">
              <a:lnSpc>
                <a:spcPct val="150000"/>
              </a:lnSpc>
              <a:buNone/>
            </a:pPr>
            <a:r>
              <a:rPr lang="en-US" sz="2000" dirty="0" smtClean="0"/>
              <a:t>-Serum progesterone concentrations are higher in viable intrauterine pregnancies than in ectopic pregnancies and intrauterine pregnancies that are destined to abort.</a:t>
            </a:r>
          </a:p>
        </p:txBody>
      </p:sp>
    </p:spTree>
    <p:extLst>
      <p:ext uri="{BB962C8B-B14F-4D97-AF65-F5344CB8AC3E}">
        <p14:creationId xmlns="" xmlns:p14="http://schemas.microsoft.com/office/powerpoint/2010/main" val="19469867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normAutofit/>
          </a:bodyPr>
          <a:lstStyle/>
          <a:p>
            <a:r>
              <a:rPr lang="en-US" sz="2400" b="1" dirty="0" smtClean="0">
                <a:solidFill>
                  <a:srgbClr val="FFFF00"/>
                </a:solidFill>
              </a:rPr>
              <a:t>Other tests</a:t>
            </a:r>
          </a:p>
          <a:p>
            <a:pPr marL="0" indent="0">
              <a:buNone/>
            </a:pPr>
            <a:endParaRPr lang="en-US" sz="2000" dirty="0" smtClean="0"/>
          </a:p>
          <a:p>
            <a:pPr marL="0" indent="0">
              <a:buNone/>
            </a:pPr>
            <a:r>
              <a:rPr lang="en-US" sz="2000" dirty="0" smtClean="0"/>
              <a:t>-    Curettage: only if certain non viable intrauterine pregnancy </a:t>
            </a:r>
          </a:p>
          <a:p>
            <a:pPr>
              <a:buFontTx/>
              <a:buChar char="-"/>
            </a:pPr>
            <a:r>
              <a:rPr lang="en-US" sz="2000" dirty="0" smtClean="0"/>
              <a:t>Doppler: Blood flow in the arteries of the fallopian tube containing an ectopic pregnancy is 20 to 45 percent higher than in the opposite tube and the Doppler waveform shows low impedance</a:t>
            </a:r>
          </a:p>
          <a:p>
            <a:pPr>
              <a:buFontTx/>
              <a:buChar char="-"/>
            </a:pPr>
            <a:r>
              <a:rPr lang="en-US" sz="2000" dirty="0" smtClean="0"/>
              <a:t>Laparoscopy</a:t>
            </a:r>
          </a:p>
          <a:p>
            <a:pPr>
              <a:buFontTx/>
              <a:buChar char="-"/>
            </a:pPr>
            <a:r>
              <a:rPr lang="en-US" sz="2000" dirty="0" err="1" smtClean="0"/>
              <a:t>Culdocentesis</a:t>
            </a:r>
            <a:endParaRPr lang="en-US" sz="2000" dirty="0" smtClean="0"/>
          </a:p>
          <a:p>
            <a:pPr>
              <a:buFontTx/>
              <a:buChar char="-"/>
            </a:pPr>
            <a:r>
              <a:rPr lang="en-US" sz="2000" dirty="0" smtClean="0"/>
              <a:t>Magnetic resonance imaging</a:t>
            </a:r>
          </a:p>
          <a:p>
            <a:pPr>
              <a:buFontTx/>
              <a:buChar char="-"/>
            </a:pPr>
            <a:endParaRPr lang="en-US" sz="2000" dirty="0"/>
          </a:p>
        </p:txBody>
      </p:sp>
    </p:spTree>
    <p:extLst>
      <p:ext uri="{BB962C8B-B14F-4D97-AF65-F5344CB8AC3E}">
        <p14:creationId xmlns="" xmlns:p14="http://schemas.microsoft.com/office/powerpoint/2010/main" val="14367562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extLst>
              <a:ext uri="{28A0092B-C50C-407E-A947-70E740481C1C}">
                <a14:useLocalDpi xmlns="" xmlns:a14="http://schemas.microsoft.com/office/drawing/2010/main" val="0"/>
              </a:ext>
            </a:extLst>
          </a:blip>
          <a:stretch>
            <a:fillRect/>
          </a:stretch>
        </p:blipFill>
        <p:spPr>
          <a:xfrm>
            <a:off x="152400" y="76200"/>
            <a:ext cx="8991600" cy="6781800"/>
          </a:xfrm>
        </p:spPr>
      </p:pic>
    </p:spTree>
    <p:extLst>
      <p:ext uri="{BB962C8B-B14F-4D97-AF65-F5344CB8AC3E}">
        <p14:creationId xmlns="" xmlns:p14="http://schemas.microsoft.com/office/powerpoint/2010/main" val="26299887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solidFill>
                  <a:srgbClr val="FFFF00"/>
                </a:solidFill>
              </a:rPr>
              <a:t>Management</a:t>
            </a:r>
            <a:endParaRPr lang="en-US" b="1" dirty="0">
              <a:solidFill>
                <a:srgbClr val="FFFF00"/>
              </a:solidFill>
            </a:endParaRPr>
          </a:p>
        </p:txBody>
      </p:sp>
      <p:sp>
        <p:nvSpPr>
          <p:cNvPr id="3" name="Content Placeholder 2"/>
          <p:cNvSpPr>
            <a:spLocks noGrp="1"/>
          </p:cNvSpPr>
          <p:nvPr>
            <p:ph sz="quarter" idx="13"/>
          </p:nvPr>
        </p:nvSpPr>
        <p:spPr/>
        <p:txBody>
          <a:bodyPr/>
          <a:lstStyle/>
          <a:p>
            <a:r>
              <a:rPr lang="en-US" sz="3200" dirty="0" smtClean="0">
                <a:solidFill>
                  <a:srgbClr val="FFFF00"/>
                </a:solidFill>
              </a:rPr>
              <a:t>Surgical </a:t>
            </a:r>
          </a:p>
          <a:p>
            <a:endParaRPr lang="en-US" sz="3200" dirty="0" smtClean="0">
              <a:solidFill>
                <a:srgbClr val="FFFF00"/>
              </a:solidFill>
            </a:endParaRPr>
          </a:p>
          <a:p>
            <a:r>
              <a:rPr lang="en-US" sz="3200" dirty="0" smtClean="0">
                <a:solidFill>
                  <a:srgbClr val="FFFF00"/>
                </a:solidFill>
              </a:rPr>
              <a:t>Medical</a:t>
            </a:r>
          </a:p>
          <a:p>
            <a:pPr marL="0" indent="0">
              <a:buNone/>
            </a:pPr>
            <a:r>
              <a:rPr lang="en-US" sz="3200" dirty="0" smtClean="0">
                <a:solidFill>
                  <a:srgbClr val="FFFF00"/>
                </a:solidFill>
              </a:rPr>
              <a:t> </a:t>
            </a:r>
          </a:p>
          <a:p>
            <a:r>
              <a:rPr lang="en-US" sz="3200" dirty="0" smtClean="0">
                <a:solidFill>
                  <a:srgbClr val="FFFF00"/>
                </a:solidFill>
              </a:rPr>
              <a:t>Expectant </a:t>
            </a:r>
          </a:p>
          <a:p>
            <a:endParaRPr lang="en-US" dirty="0"/>
          </a:p>
        </p:txBody>
      </p:sp>
    </p:spTree>
    <p:extLst>
      <p:ext uri="{BB962C8B-B14F-4D97-AF65-F5344CB8AC3E}">
        <p14:creationId xmlns="" xmlns:p14="http://schemas.microsoft.com/office/powerpoint/2010/main" val="35714451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a:xfrm>
            <a:off x="457200" y="457200"/>
            <a:ext cx="8229600" cy="6096000"/>
          </a:xfrm>
        </p:spPr>
        <p:txBody>
          <a:bodyPr>
            <a:normAutofit/>
          </a:bodyPr>
          <a:lstStyle/>
          <a:p>
            <a:r>
              <a:rPr lang="en-US" sz="2400" b="1" dirty="0" smtClean="0">
                <a:solidFill>
                  <a:srgbClr val="FFFF00"/>
                </a:solidFill>
              </a:rPr>
              <a:t>INDICATIONS FOR SURGICAL TREATMENT</a:t>
            </a:r>
          </a:p>
          <a:p>
            <a:pPr marL="0" indent="0">
              <a:buNone/>
            </a:pPr>
            <a:r>
              <a:rPr lang="en-US" sz="2000" dirty="0" smtClean="0"/>
              <a:t>-  Hemodynamic instability </a:t>
            </a:r>
          </a:p>
          <a:p>
            <a:pPr marL="0" indent="0">
              <a:buNone/>
            </a:pPr>
            <a:r>
              <a:rPr lang="en-US" sz="2000" dirty="0" smtClean="0"/>
              <a:t>-  Impending or ongoing rupture of ectopic mass </a:t>
            </a:r>
          </a:p>
          <a:p>
            <a:pPr marL="0" indent="0">
              <a:buNone/>
            </a:pPr>
            <a:r>
              <a:rPr lang="en-US" sz="2000" dirty="0" smtClean="0"/>
              <a:t>-  Contraindications to methotrexate </a:t>
            </a:r>
          </a:p>
          <a:p>
            <a:pPr marL="0" indent="0">
              <a:buNone/>
            </a:pPr>
            <a:r>
              <a:rPr lang="en-US" sz="2000" dirty="0" smtClean="0"/>
              <a:t>-   Coexisting intrauterine pregnancy </a:t>
            </a:r>
          </a:p>
          <a:p>
            <a:pPr marL="0" indent="0">
              <a:buNone/>
            </a:pPr>
            <a:r>
              <a:rPr lang="en-US" sz="2000" dirty="0" smtClean="0"/>
              <a:t>-   Not able or willing to comply with medical therapy post-treatment follow-up </a:t>
            </a:r>
          </a:p>
          <a:p>
            <a:pPr marL="0" indent="0">
              <a:buNone/>
            </a:pPr>
            <a:r>
              <a:rPr lang="en-US" sz="2000" dirty="0" smtClean="0"/>
              <a:t>-   Lack of timely access to a medical institution for management of tubal rupture </a:t>
            </a:r>
          </a:p>
          <a:p>
            <a:pPr marL="0" indent="0">
              <a:buNone/>
            </a:pPr>
            <a:r>
              <a:rPr lang="en-US" sz="2000" dirty="0" smtClean="0"/>
              <a:t>-   Desire for permanent contraception </a:t>
            </a:r>
          </a:p>
          <a:p>
            <a:pPr marL="0" indent="0">
              <a:buNone/>
            </a:pPr>
            <a:r>
              <a:rPr lang="en-US" sz="2000" dirty="0" smtClean="0"/>
              <a:t>-   Known tubal disease with planned in vitro fertilization for future pregnancy (only in patients who are otherwise good candidates for surgical therapy) </a:t>
            </a:r>
          </a:p>
          <a:p>
            <a:pPr marL="0" indent="0">
              <a:buNone/>
            </a:pPr>
            <a:r>
              <a:rPr lang="en-US" sz="2000" dirty="0" smtClean="0"/>
              <a:t>-   Failed medical therapy </a:t>
            </a:r>
          </a:p>
        </p:txBody>
      </p:sp>
    </p:spTree>
    <p:extLst>
      <p:ext uri="{BB962C8B-B14F-4D97-AF65-F5344CB8AC3E}">
        <p14:creationId xmlns="" xmlns:p14="http://schemas.microsoft.com/office/powerpoint/2010/main" val="24990887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457200" y="838200"/>
            <a:ext cx="8229600" cy="5287963"/>
          </a:xfrm>
        </p:spPr>
        <p:txBody>
          <a:bodyPr>
            <a:normAutofit/>
          </a:bodyPr>
          <a:lstStyle/>
          <a:p>
            <a:r>
              <a:rPr lang="en-US" sz="2000" dirty="0"/>
              <a:t>A laparoscopic surgical approach is preferable to an open approach. </a:t>
            </a:r>
            <a:endParaRPr lang="en-US" sz="2000" b="1" dirty="0"/>
          </a:p>
          <a:p>
            <a:endParaRPr lang="en-US" sz="2000" dirty="0" smtClean="0"/>
          </a:p>
          <a:p>
            <a:r>
              <a:rPr lang="en-US" sz="2000" dirty="0" smtClean="0"/>
              <a:t>In </a:t>
            </a:r>
            <a:r>
              <a:rPr lang="en-US" sz="2000" dirty="0"/>
              <a:t>the presence of a healthy contralateral tube, salpingectomy should be performed </a:t>
            </a:r>
            <a:r>
              <a:rPr lang="en-US" sz="2000" dirty="0" smtClean="0"/>
              <a:t>in preference </a:t>
            </a:r>
            <a:r>
              <a:rPr lang="en-US" sz="2000" dirty="0"/>
              <a:t>to </a:t>
            </a:r>
            <a:r>
              <a:rPr lang="en-US" sz="2000" dirty="0" err="1"/>
              <a:t>salpingotomy</a:t>
            </a:r>
            <a:r>
              <a:rPr lang="en-US" sz="2000" dirty="0" smtClean="0"/>
              <a:t>.</a:t>
            </a:r>
            <a:endParaRPr lang="en-US" sz="2000" b="1" dirty="0"/>
          </a:p>
          <a:p>
            <a:endParaRPr lang="en-US" sz="2000" dirty="0" smtClean="0"/>
          </a:p>
          <a:p>
            <a:r>
              <a:rPr lang="en-US" sz="2000" dirty="0" smtClean="0"/>
              <a:t>In </a:t>
            </a:r>
            <a:r>
              <a:rPr lang="en-US" sz="2000" dirty="0"/>
              <a:t>women with a history of fertility-reducing factors (previous ectopic pregnancy, </a:t>
            </a:r>
            <a:r>
              <a:rPr lang="en-US" sz="2000" dirty="0" smtClean="0"/>
              <a:t>contralateral tubal </a:t>
            </a:r>
            <a:r>
              <a:rPr lang="en-US" sz="2000" dirty="0"/>
              <a:t>damage, previous abdominal surgery, previous pelvic inflammatory disease), </a:t>
            </a:r>
            <a:r>
              <a:rPr lang="en-US" sz="2000" dirty="0" err="1" smtClean="0"/>
              <a:t>salpingotomy</a:t>
            </a:r>
            <a:r>
              <a:rPr lang="en-US" sz="2000" dirty="0" smtClean="0"/>
              <a:t> should </a:t>
            </a:r>
            <a:r>
              <a:rPr lang="en-US" sz="2000" dirty="0"/>
              <a:t>be considered</a:t>
            </a:r>
            <a:r>
              <a:rPr lang="en-US" sz="2000" dirty="0" smtClean="0"/>
              <a:t>.</a:t>
            </a:r>
            <a:endParaRPr lang="en-US" sz="2000" b="1" dirty="0"/>
          </a:p>
          <a:p>
            <a:endParaRPr lang="en-US" sz="2000" dirty="0" smtClean="0"/>
          </a:p>
          <a:p>
            <a:r>
              <a:rPr lang="en-US" sz="2000" dirty="0" smtClean="0"/>
              <a:t>If </a:t>
            </a:r>
            <a:r>
              <a:rPr lang="en-US" sz="2000" dirty="0"/>
              <a:t>a </a:t>
            </a:r>
            <a:r>
              <a:rPr lang="en-US" sz="2000" dirty="0" err="1"/>
              <a:t>salpingotomy</a:t>
            </a:r>
            <a:r>
              <a:rPr lang="en-US" sz="2000" dirty="0"/>
              <a:t> is performed, women should be informed about the risk of </a:t>
            </a:r>
            <a:r>
              <a:rPr lang="en-US" sz="2000" dirty="0" smtClean="0"/>
              <a:t>persistent trophoblast </a:t>
            </a:r>
            <a:r>
              <a:rPr lang="en-US" sz="2000" dirty="0"/>
              <a:t>with the need for serum </a:t>
            </a:r>
            <a:r>
              <a:rPr lang="en-US" sz="2000" dirty="0" smtClean="0"/>
              <a:t>B-</a:t>
            </a:r>
            <a:r>
              <a:rPr lang="en-US" sz="2000" dirty="0" err="1" smtClean="0"/>
              <a:t>hCG</a:t>
            </a:r>
            <a:r>
              <a:rPr lang="en-US" sz="2000" dirty="0" smtClean="0"/>
              <a:t> </a:t>
            </a:r>
            <a:r>
              <a:rPr lang="en-US" sz="2000" dirty="0"/>
              <a:t>level follow-up. They should also be counselled </a:t>
            </a:r>
            <a:r>
              <a:rPr lang="en-US" sz="2000" dirty="0" smtClean="0"/>
              <a:t>that there </a:t>
            </a:r>
            <a:r>
              <a:rPr lang="en-US" sz="2000" dirty="0"/>
              <a:t>is a small risk that they may need further treatment in the form of </a:t>
            </a:r>
            <a:r>
              <a:rPr lang="en-US" sz="2000" dirty="0" smtClean="0"/>
              <a:t>systemic methotrexate </a:t>
            </a:r>
            <a:r>
              <a:rPr lang="en-US" sz="2000" dirty="0"/>
              <a:t>or salpingectomy.</a:t>
            </a:r>
          </a:p>
        </p:txBody>
      </p:sp>
    </p:spTree>
    <p:extLst>
      <p:ext uri="{BB962C8B-B14F-4D97-AF65-F5344CB8AC3E}">
        <p14:creationId xmlns="" xmlns:p14="http://schemas.microsoft.com/office/powerpoint/2010/main" val="29154890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extLst>
              <a:ext uri="{28A0092B-C50C-407E-A947-70E740481C1C}">
                <a14:useLocalDpi xmlns="" xmlns:a14="http://schemas.microsoft.com/office/drawing/2010/main" val="0"/>
              </a:ext>
            </a:extLst>
          </a:blip>
          <a:stretch>
            <a:fillRect/>
          </a:stretch>
        </p:blipFill>
        <p:spPr>
          <a:xfrm>
            <a:off x="457200" y="228600"/>
            <a:ext cx="8077200" cy="6400800"/>
          </a:xfrm>
        </p:spPr>
      </p:pic>
    </p:spTree>
    <p:extLst>
      <p:ext uri="{BB962C8B-B14F-4D97-AF65-F5344CB8AC3E}">
        <p14:creationId xmlns="" xmlns:p14="http://schemas.microsoft.com/office/powerpoint/2010/main" val="36014226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extLst>
              <a:ext uri="{28A0092B-C50C-407E-A947-70E740481C1C}">
                <a14:useLocalDpi xmlns="" xmlns:a14="http://schemas.microsoft.com/office/drawing/2010/main" val="0"/>
              </a:ext>
            </a:extLst>
          </a:blip>
          <a:stretch>
            <a:fillRect/>
          </a:stretch>
        </p:blipFill>
        <p:spPr>
          <a:xfrm>
            <a:off x="609600" y="76200"/>
            <a:ext cx="8077199" cy="6629400"/>
          </a:xfrm>
        </p:spPr>
      </p:pic>
    </p:spTree>
    <p:extLst>
      <p:ext uri="{BB962C8B-B14F-4D97-AF65-F5344CB8AC3E}">
        <p14:creationId xmlns="" xmlns:p14="http://schemas.microsoft.com/office/powerpoint/2010/main" val="16916204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rPr>
              <a:t>MEDICAL TREATMENT</a:t>
            </a:r>
            <a:endParaRPr lang="en-US" b="1" dirty="0">
              <a:solidFill>
                <a:srgbClr val="FFFF00"/>
              </a:solidFill>
            </a:endParaRPr>
          </a:p>
        </p:txBody>
      </p:sp>
      <p:sp>
        <p:nvSpPr>
          <p:cNvPr id="3" name="Content Placeholder 2"/>
          <p:cNvSpPr>
            <a:spLocks noGrp="1"/>
          </p:cNvSpPr>
          <p:nvPr>
            <p:ph sz="quarter" idx="13"/>
          </p:nvPr>
        </p:nvSpPr>
        <p:spPr/>
        <p:txBody>
          <a:bodyPr>
            <a:normAutofit/>
          </a:bodyPr>
          <a:lstStyle/>
          <a:p>
            <a:r>
              <a:rPr lang="en-US" sz="2000" dirty="0" smtClean="0"/>
              <a:t>Methotrexate is a folic acid antagonist</a:t>
            </a:r>
          </a:p>
          <a:p>
            <a:r>
              <a:rPr lang="en-US" sz="2000" dirty="0" smtClean="0"/>
              <a:t>The dose of MTX used to treat ectopic pregnancy (50 mg/m </a:t>
            </a:r>
            <a:r>
              <a:rPr lang="en-US" sz="2000" baseline="30000" dirty="0" smtClean="0"/>
              <a:t>2 </a:t>
            </a:r>
            <a:r>
              <a:rPr lang="en-US" sz="2000" dirty="0" smtClean="0"/>
              <a:t>or 1 mg/kg)</a:t>
            </a:r>
          </a:p>
          <a:p>
            <a:r>
              <a:rPr lang="en-US" sz="2000" dirty="0" smtClean="0"/>
              <a:t>Optimal candidates </a:t>
            </a:r>
          </a:p>
          <a:p>
            <a:pPr lvl="1">
              <a:buFontTx/>
              <a:buChar char="-"/>
            </a:pPr>
            <a:r>
              <a:rPr lang="en-US" sz="2000" dirty="0"/>
              <a:t>H</a:t>
            </a:r>
            <a:r>
              <a:rPr lang="en-US" sz="2000" dirty="0" smtClean="0"/>
              <a:t>emodynamically stable,</a:t>
            </a:r>
          </a:p>
          <a:p>
            <a:pPr lvl="1">
              <a:buFontTx/>
              <a:buChar char="-"/>
            </a:pPr>
            <a:r>
              <a:rPr lang="en-US" sz="2000" dirty="0" smtClean="0"/>
              <a:t>Willing and able to comply with posttreatment follow-up, </a:t>
            </a:r>
          </a:p>
          <a:p>
            <a:pPr lvl="1">
              <a:buFontTx/>
              <a:buChar char="-"/>
            </a:pPr>
            <a:r>
              <a:rPr lang="en-US" sz="2000" dirty="0"/>
              <a:t>H</a:t>
            </a:r>
            <a:r>
              <a:rPr lang="en-US" sz="2000" dirty="0" smtClean="0"/>
              <a:t>ave a human chorionic gonadotropin beta-subunit (</a:t>
            </a:r>
            <a:r>
              <a:rPr lang="en-US" sz="2000" dirty="0" err="1" smtClean="0"/>
              <a:t>hCG</a:t>
            </a:r>
            <a:r>
              <a:rPr lang="en-US" sz="2000" dirty="0" smtClean="0"/>
              <a:t>) concentration ≤5000 </a:t>
            </a:r>
            <a:r>
              <a:rPr lang="en-US" sz="2000" dirty="0" err="1" smtClean="0"/>
              <a:t>mIU</a:t>
            </a:r>
            <a:r>
              <a:rPr lang="en-US" sz="2000" dirty="0" smtClean="0"/>
              <a:t>/mL</a:t>
            </a:r>
          </a:p>
          <a:p>
            <a:pPr lvl="1">
              <a:buFontTx/>
              <a:buChar char="-"/>
            </a:pPr>
            <a:r>
              <a:rPr lang="en-US" sz="2000" dirty="0"/>
              <a:t>N</a:t>
            </a:r>
            <a:r>
              <a:rPr lang="en-US" sz="2000" dirty="0" smtClean="0"/>
              <a:t>o fetal cardiac activity</a:t>
            </a:r>
            <a:r>
              <a:rPr lang="en-US" dirty="0" smtClean="0"/>
              <a:t>.</a:t>
            </a:r>
            <a:endParaRPr lang="en-US" dirty="0"/>
          </a:p>
        </p:txBody>
      </p:sp>
    </p:spTree>
    <p:extLst>
      <p:ext uri="{BB962C8B-B14F-4D97-AF65-F5344CB8AC3E}">
        <p14:creationId xmlns="" xmlns:p14="http://schemas.microsoft.com/office/powerpoint/2010/main" val="5994849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533400"/>
            <a:ext cx="7924800" cy="5181600"/>
          </a:xfrm>
        </p:spPr>
        <p:txBody>
          <a:bodyPr>
            <a:normAutofit/>
          </a:bodyPr>
          <a:lstStyle/>
          <a:p>
            <a:r>
              <a:rPr lang="en-US" sz="2400" b="1" dirty="0" smtClean="0">
                <a:solidFill>
                  <a:srgbClr val="FFFF00"/>
                </a:solidFill>
              </a:rPr>
              <a:t>Contraindications for MTX</a:t>
            </a:r>
          </a:p>
          <a:p>
            <a:pPr marL="0" indent="0">
              <a:buNone/>
            </a:pPr>
            <a:r>
              <a:rPr lang="en-US" dirty="0" smtClean="0"/>
              <a:t>- </a:t>
            </a:r>
            <a:r>
              <a:rPr lang="en-US" sz="2000" dirty="0" smtClean="0"/>
              <a:t>Hemodynamically unstable </a:t>
            </a:r>
          </a:p>
          <a:p>
            <a:pPr marL="0" indent="0">
              <a:buNone/>
            </a:pPr>
            <a:r>
              <a:rPr lang="en-US" sz="2000" dirty="0" smtClean="0"/>
              <a:t>- Signs of impending or ongoing ectopic mass rupture (</a:t>
            </a:r>
            <a:r>
              <a:rPr lang="en-US" sz="2000" dirty="0" err="1" smtClean="0"/>
              <a:t>ie</a:t>
            </a:r>
            <a:r>
              <a:rPr lang="en-US" sz="2000" dirty="0" smtClean="0"/>
              <a:t>, severe or persistent abdominal pain or &gt;300 mL of free peritoneal fluid outside the pelvic cavity) </a:t>
            </a:r>
          </a:p>
          <a:p>
            <a:pPr marL="0" indent="0">
              <a:buNone/>
            </a:pPr>
            <a:r>
              <a:rPr lang="en-US" sz="2000" dirty="0" smtClean="0"/>
              <a:t>- Clinically important abnormalities in baseline hematologic, renal or hepatic laboratory values </a:t>
            </a:r>
          </a:p>
          <a:p>
            <a:pPr marL="0" indent="0">
              <a:buNone/>
            </a:pPr>
            <a:r>
              <a:rPr lang="en-US" sz="2000" dirty="0" smtClean="0"/>
              <a:t>- Immunodeficiency, active pulmonary disease, peptic ulcer disease </a:t>
            </a:r>
          </a:p>
          <a:p>
            <a:pPr marL="0" indent="0">
              <a:buNone/>
            </a:pPr>
            <a:r>
              <a:rPr lang="en-US" sz="2000" dirty="0" smtClean="0"/>
              <a:t>- Hypersensitivity to MTX </a:t>
            </a:r>
          </a:p>
          <a:p>
            <a:pPr marL="0" indent="0">
              <a:buNone/>
            </a:pPr>
            <a:r>
              <a:rPr lang="en-US" sz="2000" dirty="0" smtClean="0"/>
              <a:t>- Coexistent viable intrauterine pregnancy </a:t>
            </a:r>
          </a:p>
          <a:p>
            <a:pPr marL="0" indent="0">
              <a:buNone/>
            </a:pPr>
            <a:r>
              <a:rPr lang="en-US" sz="2000" dirty="0" smtClean="0"/>
              <a:t>- Breastfeeding </a:t>
            </a:r>
          </a:p>
          <a:p>
            <a:pPr marL="0" indent="0">
              <a:buNone/>
            </a:pPr>
            <a:r>
              <a:rPr lang="en-US" sz="2000" dirty="0" smtClean="0"/>
              <a:t>- Unwilling or unable to be compliant with post-therapeutic monitoring </a:t>
            </a:r>
          </a:p>
          <a:p>
            <a:pPr marL="0" indent="0">
              <a:buNone/>
            </a:pPr>
            <a:r>
              <a:rPr lang="en-US" sz="2000" dirty="0" smtClean="0"/>
              <a:t>- Do not have timely access to a medical institution </a:t>
            </a:r>
          </a:p>
          <a:p>
            <a:endParaRPr lang="en-US" dirty="0"/>
          </a:p>
        </p:txBody>
      </p:sp>
    </p:spTree>
    <p:extLst>
      <p:ext uri="{BB962C8B-B14F-4D97-AF65-F5344CB8AC3E}">
        <p14:creationId xmlns="" xmlns:p14="http://schemas.microsoft.com/office/powerpoint/2010/main" val="27044577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extLst>
              <a:ext uri="{28A0092B-C50C-407E-A947-70E740481C1C}">
                <a14:useLocalDpi xmlns="" xmlns:a14="http://schemas.microsoft.com/office/drawing/2010/main" val="0"/>
              </a:ext>
            </a:extLst>
          </a:blip>
          <a:stretch>
            <a:fillRect/>
          </a:stretch>
        </p:blipFill>
        <p:spPr>
          <a:xfrm>
            <a:off x="457200" y="328620"/>
            <a:ext cx="8077200" cy="5956780"/>
          </a:xfrm>
        </p:spPr>
      </p:pic>
    </p:spTree>
    <p:extLst>
      <p:ext uri="{BB962C8B-B14F-4D97-AF65-F5344CB8AC3E}">
        <p14:creationId xmlns="" xmlns:p14="http://schemas.microsoft.com/office/powerpoint/2010/main" val="1410668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457200" y="457200"/>
            <a:ext cx="8229600" cy="5668963"/>
          </a:xfrm>
        </p:spPr>
        <p:txBody>
          <a:bodyPr>
            <a:normAutofit/>
          </a:bodyPr>
          <a:lstStyle/>
          <a:p>
            <a:r>
              <a:rPr lang="en-US" sz="2400" b="1" dirty="0" smtClean="0">
                <a:solidFill>
                  <a:srgbClr val="FFFF00"/>
                </a:solidFill>
              </a:rPr>
              <a:t>Relative contraindications for MTX</a:t>
            </a:r>
          </a:p>
          <a:p>
            <a:pPr marL="0" indent="0">
              <a:lnSpc>
                <a:spcPct val="200000"/>
              </a:lnSpc>
              <a:buNone/>
            </a:pPr>
            <a:r>
              <a:rPr lang="en-US" dirty="0" smtClean="0"/>
              <a:t>-     </a:t>
            </a:r>
            <a:r>
              <a:rPr lang="en-US" sz="2000" dirty="0" smtClean="0"/>
              <a:t>High </a:t>
            </a:r>
            <a:r>
              <a:rPr lang="en-US" sz="2000" dirty="0" err="1" smtClean="0"/>
              <a:t>hCG</a:t>
            </a:r>
            <a:r>
              <a:rPr lang="en-US" sz="2000" dirty="0" smtClean="0"/>
              <a:t> concentration ( &gt; 5000 </a:t>
            </a:r>
            <a:r>
              <a:rPr lang="en-US" sz="2000" dirty="0" err="1" smtClean="0"/>
              <a:t>mIU</a:t>
            </a:r>
            <a:r>
              <a:rPr lang="en-US" sz="2000" dirty="0" smtClean="0"/>
              <a:t>/ ml )</a:t>
            </a:r>
            <a:br>
              <a:rPr lang="en-US" sz="2000" dirty="0" smtClean="0"/>
            </a:br>
            <a:r>
              <a:rPr lang="en-US" sz="2000" dirty="0" smtClean="0"/>
              <a:t>-     Fetal cardiac activity </a:t>
            </a:r>
          </a:p>
          <a:p>
            <a:pPr>
              <a:lnSpc>
                <a:spcPct val="150000"/>
              </a:lnSpc>
              <a:buFontTx/>
              <a:buChar char="-"/>
            </a:pPr>
            <a:r>
              <a:rPr lang="en-US" sz="2000" dirty="0" smtClean="0"/>
              <a:t>Large ectopic size ≥3.5 cm</a:t>
            </a:r>
            <a:endParaRPr lang="en-US" sz="2000" dirty="0"/>
          </a:p>
          <a:p>
            <a:pPr>
              <a:lnSpc>
                <a:spcPct val="150000"/>
              </a:lnSpc>
              <a:buFontTx/>
              <a:buChar char="-"/>
            </a:pPr>
            <a:r>
              <a:rPr lang="en-US" sz="2000" dirty="0"/>
              <a:t>F</a:t>
            </a:r>
            <a:r>
              <a:rPr lang="en-US" sz="2000" dirty="0" smtClean="0"/>
              <a:t>ree fluid confined in </a:t>
            </a:r>
            <a:r>
              <a:rPr lang="en-US" sz="2000" dirty="0"/>
              <a:t>t</a:t>
            </a:r>
            <a:r>
              <a:rPr lang="en-US" sz="2000" dirty="0" smtClean="0"/>
              <a:t>he pelvis</a:t>
            </a:r>
          </a:p>
          <a:p>
            <a:pPr>
              <a:lnSpc>
                <a:spcPct val="150000"/>
              </a:lnSpc>
              <a:buFontTx/>
              <a:buChar char="-"/>
            </a:pPr>
            <a:r>
              <a:rPr lang="en-US" sz="2000" dirty="0"/>
              <a:t>S</a:t>
            </a:r>
            <a:r>
              <a:rPr lang="en-US" sz="2000" dirty="0" smtClean="0"/>
              <a:t>onographic evidence of a yolk sac </a:t>
            </a:r>
          </a:p>
          <a:p>
            <a:pPr>
              <a:lnSpc>
                <a:spcPct val="150000"/>
              </a:lnSpc>
              <a:buFontTx/>
              <a:buChar char="-"/>
            </a:pPr>
            <a:r>
              <a:rPr lang="en-US" sz="2000" dirty="0"/>
              <a:t>I</a:t>
            </a:r>
            <a:r>
              <a:rPr lang="en-US" sz="2000" dirty="0" smtClean="0"/>
              <a:t>sthmic location of ectopic mass</a:t>
            </a:r>
          </a:p>
          <a:p>
            <a:pPr>
              <a:lnSpc>
                <a:spcPct val="150000"/>
              </a:lnSpc>
              <a:buFontTx/>
              <a:buChar char="-"/>
            </a:pPr>
            <a:r>
              <a:rPr lang="en-US" sz="2000" dirty="0"/>
              <a:t>H</a:t>
            </a:r>
            <a:r>
              <a:rPr lang="en-US" sz="2000" dirty="0" smtClean="0"/>
              <a:t>igh pretreatment folic acid level</a:t>
            </a:r>
          </a:p>
          <a:p>
            <a:pPr>
              <a:lnSpc>
                <a:spcPct val="150000"/>
              </a:lnSpc>
              <a:buFontTx/>
              <a:buChar char="-"/>
            </a:pPr>
            <a:r>
              <a:rPr lang="en-US" sz="2000" dirty="0"/>
              <a:t>R</a:t>
            </a:r>
            <a:r>
              <a:rPr lang="en-US" sz="2000" dirty="0" smtClean="0"/>
              <a:t>ate of </a:t>
            </a:r>
            <a:r>
              <a:rPr lang="en-US" sz="2000" dirty="0" err="1" smtClean="0"/>
              <a:t>hCG</a:t>
            </a:r>
            <a:r>
              <a:rPr lang="en-US" sz="2000" dirty="0" smtClean="0"/>
              <a:t> rise or fall prior to and within several days following treatment  </a:t>
            </a:r>
          </a:p>
          <a:p>
            <a:endParaRPr lang="en-US" sz="2000" dirty="0" smtClean="0"/>
          </a:p>
        </p:txBody>
      </p:sp>
    </p:spTree>
    <p:extLst>
      <p:ext uri="{BB962C8B-B14F-4D97-AF65-F5344CB8AC3E}">
        <p14:creationId xmlns="" xmlns:p14="http://schemas.microsoft.com/office/powerpoint/2010/main" val="4848526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rPr>
              <a:t>Expectant management</a:t>
            </a:r>
            <a:endParaRPr lang="en-US" b="1" dirty="0">
              <a:solidFill>
                <a:srgbClr val="FFFF00"/>
              </a:solidFill>
            </a:endParaRPr>
          </a:p>
        </p:txBody>
      </p:sp>
      <p:sp>
        <p:nvSpPr>
          <p:cNvPr id="3" name="Content Placeholder 2"/>
          <p:cNvSpPr>
            <a:spLocks noGrp="1"/>
          </p:cNvSpPr>
          <p:nvPr>
            <p:ph sz="quarter" idx="13"/>
          </p:nvPr>
        </p:nvSpPr>
        <p:spPr/>
        <p:txBody>
          <a:bodyPr/>
          <a:lstStyle/>
          <a:p>
            <a:r>
              <a:rPr lang="en-US" sz="2400" b="1" dirty="0" smtClean="0">
                <a:solidFill>
                  <a:srgbClr val="FFFF00"/>
                </a:solidFill>
              </a:rPr>
              <a:t>CANDIDATES FOR EXPECTANT MANAGEMENT</a:t>
            </a:r>
          </a:p>
          <a:p>
            <a:endParaRPr lang="en-US" sz="2400" b="1" dirty="0" smtClean="0"/>
          </a:p>
          <a:p>
            <a:pPr lvl="1">
              <a:buFontTx/>
              <a:buChar char="-"/>
            </a:pPr>
            <a:r>
              <a:rPr lang="en-US" sz="2000" dirty="0" smtClean="0"/>
              <a:t>Transvaginal ultrasound (TVUS) does not show a gestational sac or demonstrate an </a:t>
            </a:r>
            <a:r>
              <a:rPr lang="en-US" sz="2000" dirty="0" err="1" smtClean="0"/>
              <a:t>extrauterine</a:t>
            </a:r>
            <a:r>
              <a:rPr lang="en-US" sz="2000" dirty="0" smtClean="0"/>
              <a:t> mass suspicious for an ectopic pregnancy and </a:t>
            </a:r>
          </a:p>
          <a:p>
            <a:pPr lvl="1">
              <a:buFontTx/>
              <a:buChar char="-"/>
            </a:pPr>
            <a:r>
              <a:rPr lang="en-US" sz="2000" dirty="0" smtClean="0"/>
              <a:t> </a:t>
            </a:r>
            <a:r>
              <a:rPr lang="en-US" sz="2000" dirty="0"/>
              <a:t>T</a:t>
            </a:r>
            <a:r>
              <a:rPr lang="en-US" sz="2000" dirty="0" smtClean="0"/>
              <a:t>he beta-human chorionic gonadotropin (</a:t>
            </a:r>
            <a:r>
              <a:rPr lang="en-US" sz="2000" dirty="0" err="1" smtClean="0"/>
              <a:t>hCG</a:t>
            </a:r>
            <a:r>
              <a:rPr lang="en-US" sz="2000" dirty="0" smtClean="0"/>
              <a:t>) concentration is low (≤200 </a:t>
            </a:r>
            <a:r>
              <a:rPr lang="en-US" sz="2000" dirty="0" err="1" smtClean="0"/>
              <a:t>mIU</a:t>
            </a:r>
            <a:r>
              <a:rPr lang="en-US" sz="2000" dirty="0" smtClean="0"/>
              <a:t>/mL) and declining.</a:t>
            </a:r>
            <a:endParaRPr lang="en-US" sz="2000" dirty="0"/>
          </a:p>
        </p:txBody>
      </p:sp>
    </p:spTree>
    <p:extLst>
      <p:ext uri="{BB962C8B-B14F-4D97-AF65-F5344CB8AC3E}">
        <p14:creationId xmlns="" xmlns:p14="http://schemas.microsoft.com/office/powerpoint/2010/main" val="17186098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normAutofit fontScale="92500"/>
          </a:bodyPr>
          <a:lstStyle/>
          <a:p>
            <a:r>
              <a:rPr lang="en-US" sz="2400" b="1" dirty="0" smtClean="0">
                <a:solidFill>
                  <a:srgbClr val="FFFF00"/>
                </a:solidFill>
              </a:rPr>
              <a:t>Contraindications for expectant management </a:t>
            </a:r>
          </a:p>
          <a:p>
            <a:pPr lvl="1">
              <a:lnSpc>
                <a:spcPct val="150000"/>
              </a:lnSpc>
              <a:buFontTx/>
              <a:buChar char="-"/>
            </a:pPr>
            <a:r>
              <a:rPr lang="en-US" sz="2000" dirty="0" smtClean="0"/>
              <a:t>Hemodynamically unstable </a:t>
            </a:r>
          </a:p>
          <a:p>
            <a:pPr lvl="1">
              <a:lnSpc>
                <a:spcPct val="150000"/>
              </a:lnSpc>
              <a:buFontTx/>
              <a:buChar char="-"/>
            </a:pPr>
            <a:r>
              <a:rPr lang="en-US" sz="2000" dirty="0" smtClean="0"/>
              <a:t>Signs of impending or ongoing ectopic mass rupture (</a:t>
            </a:r>
            <a:r>
              <a:rPr lang="en-US" sz="2000" dirty="0" err="1" smtClean="0"/>
              <a:t>ie</a:t>
            </a:r>
            <a:r>
              <a:rPr lang="en-US" sz="2000" dirty="0" smtClean="0"/>
              <a:t>, severe or persistent abdominal pain or &gt;300 mL of free peritoneal fluid outside the pelvic cavity) </a:t>
            </a:r>
          </a:p>
          <a:p>
            <a:pPr lvl="1">
              <a:lnSpc>
                <a:spcPct val="150000"/>
              </a:lnSpc>
              <a:buFontTx/>
              <a:buChar char="-"/>
            </a:pPr>
            <a:r>
              <a:rPr lang="en-US" sz="2000" dirty="0" err="1" smtClean="0"/>
              <a:t>hCG</a:t>
            </a:r>
            <a:r>
              <a:rPr lang="en-US" sz="2000" dirty="0" smtClean="0"/>
              <a:t> that is greater than 200 </a:t>
            </a:r>
            <a:r>
              <a:rPr lang="en-US" sz="2000" dirty="0" err="1" smtClean="0"/>
              <a:t>mIU</a:t>
            </a:r>
            <a:r>
              <a:rPr lang="en-US" sz="2000" dirty="0" smtClean="0"/>
              <a:t>/mL, is increasing, or is not declining </a:t>
            </a:r>
          </a:p>
          <a:p>
            <a:pPr lvl="1">
              <a:lnSpc>
                <a:spcPct val="150000"/>
              </a:lnSpc>
              <a:buFontTx/>
              <a:buChar char="-"/>
            </a:pPr>
            <a:r>
              <a:rPr lang="en-US" sz="2000" dirty="0" smtClean="0"/>
              <a:t>Unwilling or unable to comply with monitoring </a:t>
            </a:r>
          </a:p>
          <a:p>
            <a:pPr lvl="1">
              <a:lnSpc>
                <a:spcPct val="150000"/>
              </a:lnSpc>
              <a:buFontTx/>
              <a:buChar char="-"/>
            </a:pPr>
            <a:r>
              <a:rPr lang="en-US" sz="2000" dirty="0" smtClean="0"/>
              <a:t>Does not have timely access to a medical institution </a:t>
            </a:r>
          </a:p>
          <a:p>
            <a:endParaRPr lang="en-US" dirty="0"/>
          </a:p>
        </p:txBody>
      </p:sp>
    </p:spTree>
    <p:extLst>
      <p:ext uri="{BB962C8B-B14F-4D97-AF65-F5344CB8AC3E}">
        <p14:creationId xmlns="" xmlns:p14="http://schemas.microsoft.com/office/powerpoint/2010/main" val="39901421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15962"/>
          </a:xfrm>
        </p:spPr>
        <p:txBody>
          <a:bodyPr/>
          <a:lstStyle/>
          <a:p>
            <a:pPr algn="ctr"/>
            <a:r>
              <a:rPr lang="en-US" b="1" dirty="0" smtClean="0">
                <a:solidFill>
                  <a:srgbClr val="FFFF00"/>
                </a:solidFill>
              </a:rPr>
              <a:t>outcome</a:t>
            </a:r>
            <a:endParaRPr lang="en-US" b="1" dirty="0">
              <a:solidFill>
                <a:srgbClr val="FFFF00"/>
              </a:solidFill>
            </a:endParaRPr>
          </a:p>
        </p:txBody>
      </p:sp>
      <p:sp>
        <p:nvSpPr>
          <p:cNvPr id="3" name="Content Placeholder 2"/>
          <p:cNvSpPr>
            <a:spLocks noGrp="1"/>
          </p:cNvSpPr>
          <p:nvPr>
            <p:ph sz="quarter" idx="13"/>
          </p:nvPr>
        </p:nvSpPr>
        <p:spPr>
          <a:xfrm>
            <a:off x="609600" y="914400"/>
            <a:ext cx="7924800" cy="4800600"/>
          </a:xfrm>
        </p:spPr>
        <p:txBody>
          <a:bodyPr>
            <a:normAutofit/>
          </a:bodyPr>
          <a:lstStyle/>
          <a:p>
            <a:r>
              <a:rPr lang="en-US" sz="2000" dirty="0"/>
              <a:t>In the absence of a history of subfertility or tubal pathology, women should be advised </a:t>
            </a:r>
            <a:r>
              <a:rPr lang="en-US" sz="2000" dirty="0" smtClean="0"/>
              <a:t>that there </a:t>
            </a:r>
            <a:r>
              <a:rPr lang="en-US" sz="2000" dirty="0"/>
              <a:t>is no difference in the rate of fertility, the risk of future tubal ectopic pregnancy or </a:t>
            </a:r>
            <a:r>
              <a:rPr lang="en-US" sz="2000" dirty="0" smtClean="0"/>
              <a:t>tubal patency </a:t>
            </a:r>
            <a:r>
              <a:rPr lang="en-US" sz="2000" dirty="0"/>
              <a:t>rates between the different management </a:t>
            </a:r>
            <a:r>
              <a:rPr lang="en-US" sz="2000" dirty="0" smtClean="0"/>
              <a:t>methods. </a:t>
            </a:r>
            <a:endParaRPr lang="en-US" sz="2000" b="1" dirty="0"/>
          </a:p>
          <a:p>
            <a:endParaRPr lang="en-US" sz="2000" dirty="0" smtClean="0"/>
          </a:p>
          <a:p>
            <a:r>
              <a:rPr lang="en-US" sz="2000" dirty="0" smtClean="0"/>
              <a:t>Women </a:t>
            </a:r>
            <a:r>
              <a:rPr lang="en-US" sz="2000" dirty="0"/>
              <a:t>with a previous history of subfertility should be advised that treatment of their </a:t>
            </a:r>
            <a:r>
              <a:rPr lang="en-US" sz="2000" dirty="0" smtClean="0"/>
              <a:t>tubal ectopic </a:t>
            </a:r>
            <a:r>
              <a:rPr lang="en-US" sz="2000" dirty="0"/>
              <a:t>pregnancy with expectant or medical management is associated with </a:t>
            </a:r>
            <a:r>
              <a:rPr lang="en-US" sz="2000" dirty="0" smtClean="0"/>
              <a:t>improved reproductive </a:t>
            </a:r>
            <a:r>
              <a:rPr lang="en-US" sz="2000" dirty="0"/>
              <a:t>outcomes compared with radical surgery</a:t>
            </a:r>
            <a:r>
              <a:rPr lang="en-US" sz="2000" dirty="0" smtClean="0"/>
              <a:t>.</a:t>
            </a:r>
            <a:endParaRPr lang="en-US" sz="2000" b="1" dirty="0"/>
          </a:p>
          <a:p>
            <a:endParaRPr lang="en-US" sz="2000" dirty="0" smtClean="0"/>
          </a:p>
          <a:p>
            <a:r>
              <a:rPr lang="en-US" sz="2000" dirty="0" smtClean="0"/>
              <a:t>Women </a:t>
            </a:r>
            <a:r>
              <a:rPr lang="en-US" sz="2000" dirty="0"/>
              <a:t>receiving methotrexate for the management of tubal ectopic pregnancy can be </a:t>
            </a:r>
            <a:r>
              <a:rPr lang="en-US" sz="2000" dirty="0" smtClean="0"/>
              <a:t>advised that </a:t>
            </a:r>
            <a:r>
              <a:rPr lang="en-US" sz="2000" dirty="0"/>
              <a:t>there is no effect on ovarian reserve</a:t>
            </a:r>
            <a:r>
              <a:rPr lang="en-US" dirty="0" smtClean="0"/>
              <a:t>.</a:t>
            </a:r>
            <a:endParaRPr lang="en-US" dirty="0"/>
          </a:p>
        </p:txBody>
      </p:sp>
    </p:spTree>
    <p:extLst>
      <p:ext uri="{BB962C8B-B14F-4D97-AF65-F5344CB8AC3E}">
        <p14:creationId xmlns="" xmlns:p14="http://schemas.microsoft.com/office/powerpoint/2010/main" val="22428771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r>
              <a:rPr lang="en-US" sz="2400" b="1" dirty="0">
                <a:solidFill>
                  <a:srgbClr val="FFFF00"/>
                </a:solidFill>
              </a:rPr>
              <a:t>Cumulative outcomes after </a:t>
            </a:r>
            <a:r>
              <a:rPr lang="en-US" sz="2400" b="1" dirty="0" smtClean="0">
                <a:solidFill>
                  <a:srgbClr val="FFFF00"/>
                </a:solidFill>
              </a:rPr>
              <a:t>12 months: </a:t>
            </a:r>
          </a:p>
          <a:p>
            <a:pPr>
              <a:buFont typeface="Courier New" panose="02070309020205020404" pitchFamily="49" charset="0"/>
              <a:buChar char="o"/>
            </a:pPr>
            <a:r>
              <a:rPr lang="en-US" sz="2400" dirty="0"/>
              <a:t>P</a:t>
            </a:r>
            <a:r>
              <a:rPr lang="en-US" sz="2400" dirty="0" smtClean="0"/>
              <a:t>regnancy </a:t>
            </a:r>
            <a:r>
              <a:rPr lang="en-US" sz="2400" dirty="0"/>
              <a:t>rate (66 percent</a:t>
            </a:r>
            <a:r>
              <a:rPr lang="en-US" sz="2400" dirty="0" smtClean="0"/>
              <a:t>)</a:t>
            </a:r>
          </a:p>
          <a:p>
            <a:pPr>
              <a:buFont typeface="Courier New" panose="02070309020205020404" pitchFamily="49" charset="0"/>
              <a:buChar char="o"/>
            </a:pPr>
            <a:r>
              <a:rPr lang="en-US" sz="2400" dirty="0"/>
              <a:t>I</a:t>
            </a:r>
            <a:r>
              <a:rPr lang="en-US" sz="2400" dirty="0" smtClean="0"/>
              <a:t>ntrauterine </a:t>
            </a:r>
            <a:r>
              <a:rPr lang="en-US" sz="2400" dirty="0"/>
              <a:t>pregnancy rate (56 </a:t>
            </a:r>
            <a:r>
              <a:rPr lang="en-US" sz="2400" dirty="0" smtClean="0"/>
              <a:t>percent)</a:t>
            </a:r>
          </a:p>
          <a:p>
            <a:pPr>
              <a:buFont typeface="Courier New" panose="02070309020205020404" pitchFamily="49" charset="0"/>
              <a:buChar char="o"/>
            </a:pPr>
            <a:r>
              <a:rPr lang="en-US" sz="2400" dirty="0"/>
              <a:t>E</a:t>
            </a:r>
            <a:r>
              <a:rPr lang="en-US" sz="2400" dirty="0" smtClean="0"/>
              <a:t>ctopic </a:t>
            </a:r>
            <a:r>
              <a:rPr lang="en-US" sz="2400" dirty="0"/>
              <a:t>pregnancy rate (13 </a:t>
            </a:r>
            <a:r>
              <a:rPr lang="en-US" sz="2400" dirty="0" smtClean="0"/>
              <a:t>percent)</a:t>
            </a:r>
          </a:p>
          <a:p>
            <a:pPr>
              <a:buFont typeface="Courier New" panose="02070309020205020404" pitchFamily="49" charset="0"/>
              <a:buChar char="o"/>
            </a:pPr>
            <a:r>
              <a:rPr lang="en-US" sz="2400" dirty="0"/>
              <a:t>L</a:t>
            </a:r>
            <a:r>
              <a:rPr lang="en-US" sz="2400" dirty="0" smtClean="0"/>
              <a:t>ive </a:t>
            </a:r>
            <a:r>
              <a:rPr lang="en-US" sz="2400" dirty="0"/>
              <a:t>birth rate (31 percent).</a:t>
            </a:r>
          </a:p>
        </p:txBody>
      </p:sp>
    </p:spTree>
    <p:extLst>
      <p:ext uri="{BB962C8B-B14F-4D97-AF65-F5344CB8AC3E}">
        <p14:creationId xmlns="" xmlns:p14="http://schemas.microsoft.com/office/powerpoint/2010/main" val="19750525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extLst>
              <a:ext uri="{28A0092B-C50C-407E-A947-70E740481C1C}">
                <a14:useLocalDpi xmlns="" xmlns:a14="http://schemas.microsoft.com/office/drawing/2010/main" val="0"/>
              </a:ext>
            </a:extLst>
          </a:blip>
          <a:stretch>
            <a:fillRect/>
          </a:stretch>
        </p:blipFill>
        <p:spPr>
          <a:xfrm>
            <a:off x="685800" y="762000"/>
            <a:ext cx="7991258" cy="5592291"/>
          </a:xfrm>
        </p:spPr>
      </p:pic>
    </p:spTree>
    <p:extLst>
      <p:ext uri="{BB962C8B-B14F-4D97-AF65-F5344CB8AC3E}">
        <p14:creationId xmlns="" xmlns:p14="http://schemas.microsoft.com/office/powerpoint/2010/main" val="11700969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extLst>
              <a:ext uri="{28A0092B-C50C-407E-A947-70E740481C1C}">
                <a14:useLocalDpi xmlns="" xmlns:a14="http://schemas.microsoft.com/office/drawing/2010/main" val="0"/>
              </a:ext>
            </a:extLst>
          </a:blip>
          <a:stretch>
            <a:fillRect/>
          </a:stretch>
        </p:blipFill>
        <p:spPr>
          <a:xfrm>
            <a:off x="381000" y="457200"/>
            <a:ext cx="8454401" cy="6019800"/>
          </a:xfrm>
        </p:spPr>
      </p:pic>
    </p:spTree>
    <p:extLst>
      <p:ext uri="{BB962C8B-B14F-4D97-AF65-F5344CB8AC3E}">
        <p14:creationId xmlns="" xmlns:p14="http://schemas.microsoft.com/office/powerpoint/2010/main" val="7197731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15962"/>
          </a:xfrm>
        </p:spPr>
        <p:txBody>
          <a:bodyPr/>
          <a:lstStyle/>
          <a:p>
            <a:pPr algn="ctr"/>
            <a:r>
              <a:rPr lang="en-US" b="1" dirty="0" smtClean="0">
                <a:solidFill>
                  <a:srgbClr val="FFFF00"/>
                </a:solidFill>
              </a:rPr>
              <a:t>INCIDENCE AND EPIDEMIOLOGY</a:t>
            </a:r>
            <a:endParaRPr lang="en-US" b="1" dirty="0">
              <a:solidFill>
                <a:srgbClr val="FFFF00"/>
              </a:solidFill>
            </a:endParaRPr>
          </a:p>
        </p:txBody>
      </p:sp>
      <p:sp>
        <p:nvSpPr>
          <p:cNvPr id="3" name="Content Placeholder 2"/>
          <p:cNvSpPr>
            <a:spLocks noGrp="1"/>
          </p:cNvSpPr>
          <p:nvPr>
            <p:ph sz="quarter" idx="13"/>
          </p:nvPr>
        </p:nvSpPr>
        <p:spPr>
          <a:xfrm>
            <a:off x="609600" y="990600"/>
            <a:ext cx="7924800" cy="5105400"/>
          </a:xfrm>
        </p:spPr>
        <p:txBody>
          <a:bodyPr>
            <a:normAutofit/>
          </a:bodyPr>
          <a:lstStyle/>
          <a:p>
            <a:pPr marL="0" indent="0">
              <a:buNone/>
            </a:pPr>
            <a:r>
              <a:rPr lang="en-US" sz="1800" dirty="0"/>
              <a:t>T</a:t>
            </a:r>
            <a:r>
              <a:rPr lang="en-US" sz="1800" dirty="0" smtClean="0"/>
              <a:t>he overall incidence of ectopic pregnancy increased during the mid twentieth century, plateauing at approximately almost 20 per 1000 pregnancies in the early 1990s</a:t>
            </a:r>
          </a:p>
          <a:p>
            <a:pPr marL="0" indent="0">
              <a:buNone/>
            </a:pPr>
            <a:endParaRPr lang="en-US" sz="1800" dirty="0"/>
          </a:p>
          <a:p>
            <a:pPr marL="0" indent="0">
              <a:buNone/>
            </a:pPr>
            <a:r>
              <a:rPr lang="en-US" sz="1800" dirty="0"/>
              <a:t>The prevalence of ectopic pregnancy among women who go to an emergency department with first trimester bleeding, pain, or both ranges from six to 16 percent </a:t>
            </a:r>
            <a:endParaRPr lang="en-US" sz="1800" dirty="0" smtClean="0"/>
          </a:p>
          <a:p>
            <a:pPr marL="0" indent="0">
              <a:buNone/>
            </a:pPr>
            <a:endParaRPr lang="en-US" sz="1800" dirty="0" smtClean="0"/>
          </a:p>
          <a:p>
            <a:pPr marL="0" indent="0">
              <a:buNone/>
            </a:pPr>
            <a:r>
              <a:rPr lang="en-US" sz="1800" dirty="0" smtClean="0"/>
              <a:t>Ectopic pregnancy occurs with some seasonal variation and is most common in June and December</a:t>
            </a:r>
          </a:p>
          <a:p>
            <a:pPr marL="0" indent="0">
              <a:buNone/>
            </a:pPr>
            <a:endParaRPr lang="en-US" sz="1800" dirty="0" smtClean="0"/>
          </a:p>
          <a:p>
            <a:pPr marL="0" indent="0">
              <a:buNone/>
            </a:pPr>
            <a:r>
              <a:rPr lang="en-US" sz="1800" dirty="0" smtClean="0"/>
              <a:t>The ectopic pregnancy maternal mortality ratio declined by 57 percent between the periods of 1980 to 1984 and 2003 to 2007, from 1.15 to 0.50 deaths per 100,000 live births. The mortality ratio was 6.8 times higher for African Americans than whites and 3.5 times higher for women older than 35 years than those younger than 25 years during 2003 to 2007.</a:t>
            </a:r>
            <a:endParaRPr lang="en-US" sz="1800" dirty="0"/>
          </a:p>
        </p:txBody>
      </p:sp>
    </p:spTree>
    <p:extLst>
      <p:ext uri="{BB962C8B-B14F-4D97-AF65-F5344CB8AC3E}">
        <p14:creationId xmlns="" xmlns:p14="http://schemas.microsoft.com/office/powerpoint/2010/main" val="21350880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487362"/>
          </a:xfrm>
        </p:spPr>
        <p:txBody>
          <a:bodyPr/>
          <a:lstStyle/>
          <a:p>
            <a:pPr algn="ctr"/>
            <a:r>
              <a:rPr lang="en-US" b="1" dirty="0" smtClean="0">
                <a:solidFill>
                  <a:srgbClr val="FFFF00"/>
                </a:solidFill>
              </a:rPr>
              <a:t>PATHOLOGY</a:t>
            </a:r>
            <a:endParaRPr lang="en-US" b="1" dirty="0">
              <a:solidFill>
                <a:srgbClr val="FFFF00"/>
              </a:solidFill>
            </a:endParaRPr>
          </a:p>
        </p:txBody>
      </p:sp>
      <p:sp>
        <p:nvSpPr>
          <p:cNvPr id="3" name="Content Placeholder 2"/>
          <p:cNvSpPr>
            <a:spLocks noGrp="1"/>
          </p:cNvSpPr>
          <p:nvPr>
            <p:ph sz="quarter" idx="13"/>
          </p:nvPr>
        </p:nvSpPr>
        <p:spPr>
          <a:xfrm>
            <a:off x="609600" y="914400"/>
            <a:ext cx="7924800" cy="5105400"/>
          </a:xfrm>
        </p:spPr>
        <p:txBody>
          <a:bodyPr>
            <a:normAutofit fontScale="92500" lnSpcReduction="10000"/>
          </a:bodyPr>
          <a:lstStyle/>
          <a:p>
            <a:pPr marL="0" indent="0">
              <a:buNone/>
            </a:pPr>
            <a:r>
              <a:rPr lang="en-US" dirty="0" smtClean="0"/>
              <a:t>- </a:t>
            </a:r>
            <a:r>
              <a:rPr lang="en-US" sz="2200" dirty="0" smtClean="0"/>
              <a:t>Almost all ectopic pregnancies occur in the fallopian tube (98 percent). </a:t>
            </a:r>
          </a:p>
          <a:p>
            <a:r>
              <a:rPr lang="en-US" sz="2200" dirty="0" err="1"/>
              <a:t>A</a:t>
            </a:r>
            <a:r>
              <a:rPr lang="en-US" sz="2200" dirty="0" err="1" smtClean="0"/>
              <a:t>mpullary</a:t>
            </a:r>
            <a:r>
              <a:rPr lang="en-US" sz="2200" dirty="0" smtClean="0"/>
              <a:t> (70 percent)</a:t>
            </a:r>
          </a:p>
          <a:p>
            <a:r>
              <a:rPr lang="en-US" sz="2200" dirty="0"/>
              <a:t>I</a:t>
            </a:r>
            <a:r>
              <a:rPr lang="en-US" sz="2200" dirty="0" smtClean="0"/>
              <a:t>sthmic (12 percent)</a:t>
            </a:r>
          </a:p>
          <a:p>
            <a:r>
              <a:rPr lang="en-US" sz="2200" dirty="0" err="1"/>
              <a:t>F</a:t>
            </a:r>
            <a:r>
              <a:rPr lang="en-US" sz="2200" dirty="0" err="1" smtClean="0"/>
              <a:t>imbrial</a:t>
            </a:r>
            <a:r>
              <a:rPr lang="en-US" sz="2200" dirty="0" smtClean="0"/>
              <a:t> (11.1 percent)</a:t>
            </a:r>
          </a:p>
          <a:p>
            <a:r>
              <a:rPr lang="en-US" sz="2200" dirty="0" smtClean="0"/>
              <a:t>Ovarian (3.2 percent),</a:t>
            </a:r>
          </a:p>
          <a:p>
            <a:r>
              <a:rPr lang="en-US" sz="2200" dirty="0" smtClean="0"/>
              <a:t>Interstitial or </a:t>
            </a:r>
            <a:r>
              <a:rPr lang="en-US" sz="2200" dirty="0" err="1" smtClean="0"/>
              <a:t>cornual</a:t>
            </a:r>
            <a:r>
              <a:rPr lang="en-US" sz="2200" dirty="0" smtClean="0"/>
              <a:t> pregnancy (2.4 percent)</a:t>
            </a:r>
          </a:p>
          <a:p>
            <a:pPr marL="0" indent="0">
              <a:buNone/>
            </a:pPr>
            <a:r>
              <a:rPr lang="en-US" sz="2200" dirty="0" smtClean="0"/>
              <a:t>- Abdominal (1.3 percent)</a:t>
            </a:r>
          </a:p>
          <a:p>
            <a:pPr marL="0" indent="0">
              <a:buNone/>
            </a:pPr>
            <a:r>
              <a:rPr lang="en-US" sz="2200" dirty="0" smtClean="0"/>
              <a:t>- Cervical</a:t>
            </a:r>
          </a:p>
          <a:p>
            <a:pPr marL="0" indent="0">
              <a:buNone/>
            </a:pPr>
            <a:r>
              <a:rPr lang="en-US" sz="2200" dirty="0" smtClean="0"/>
              <a:t>- Rare types</a:t>
            </a:r>
          </a:p>
          <a:p>
            <a:r>
              <a:rPr lang="en-US" sz="2200" dirty="0" smtClean="0"/>
              <a:t>Rudimentary uterine horn pregnancy  </a:t>
            </a:r>
          </a:p>
          <a:p>
            <a:r>
              <a:rPr lang="en-US" sz="2200" dirty="0" err="1" smtClean="0"/>
              <a:t>Hysterotomy</a:t>
            </a:r>
            <a:r>
              <a:rPr lang="en-US" sz="2200" dirty="0" smtClean="0"/>
              <a:t> scar pregnancy </a:t>
            </a:r>
          </a:p>
          <a:p>
            <a:r>
              <a:rPr lang="en-US" sz="2200" dirty="0" smtClean="0"/>
              <a:t>Heterotopic pregnancy</a:t>
            </a:r>
          </a:p>
          <a:p>
            <a:pPr marL="0" indent="0">
              <a:buNone/>
            </a:pPr>
            <a:endParaRPr lang="en-US" dirty="0"/>
          </a:p>
        </p:txBody>
      </p:sp>
    </p:spTree>
    <p:extLst>
      <p:ext uri="{BB962C8B-B14F-4D97-AF65-F5344CB8AC3E}">
        <p14:creationId xmlns="" xmlns:p14="http://schemas.microsoft.com/office/powerpoint/2010/main" val="32734720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15962"/>
          </a:xfrm>
        </p:spPr>
        <p:txBody>
          <a:bodyPr/>
          <a:lstStyle/>
          <a:p>
            <a:pPr algn="ctr"/>
            <a:r>
              <a:rPr lang="en-US" b="1" dirty="0" smtClean="0">
                <a:solidFill>
                  <a:srgbClr val="FFFF00"/>
                </a:solidFill>
              </a:rPr>
              <a:t>RISK</a:t>
            </a:r>
            <a:r>
              <a:rPr lang="en-US" b="1" dirty="0" smtClean="0"/>
              <a:t> </a:t>
            </a:r>
            <a:r>
              <a:rPr lang="en-US" b="1" dirty="0" smtClean="0">
                <a:solidFill>
                  <a:srgbClr val="FFFF00"/>
                </a:solidFill>
              </a:rPr>
              <a:t>FACTORS</a:t>
            </a:r>
            <a:endParaRPr lang="en-US" b="1" dirty="0">
              <a:solidFill>
                <a:srgbClr val="FFFF00"/>
              </a:solidFill>
            </a:endParaRPr>
          </a:p>
        </p:txBody>
      </p:sp>
      <p:sp>
        <p:nvSpPr>
          <p:cNvPr id="3" name="Content Placeholder 2"/>
          <p:cNvSpPr>
            <a:spLocks noGrp="1"/>
          </p:cNvSpPr>
          <p:nvPr>
            <p:ph sz="quarter" idx="13"/>
          </p:nvPr>
        </p:nvSpPr>
        <p:spPr/>
        <p:txBody>
          <a:bodyPr/>
          <a:lstStyle/>
          <a:p>
            <a:r>
              <a:rPr lang="en-US" sz="2400" b="1" dirty="0" smtClean="0">
                <a:solidFill>
                  <a:srgbClr val="FFFF00"/>
                </a:solidFill>
              </a:rPr>
              <a:t>High risk factors</a:t>
            </a:r>
          </a:p>
          <a:p>
            <a:pPr marL="0" indent="0">
              <a:buNone/>
            </a:pPr>
            <a:r>
              <a:rPr lang="en-US" dirty="0" smtClean="0"/>
              <a:t>-      </a:t>
            </a:r>
            <a:r>
              <a:rPr lang="en-US" sz="2800" dirty="0" smtClean="0"/>
              <a:t>Previous ectopic pregnancy : 15 percent overall risk</a:t>
            </a:r>
          </a:p>
          <a:p>
            <a:pPr>
              <a:buFontTx/>
              <a:buChar char="-"/>
            </a:pPr>
            <a:r>
              <a:rPr lang="en-US" sz="2800" dirty="0" smtClean="0"/>
              <a:t>Tubal pathology and surgery: such as infection, surgery, congenital anomalies, or tumors.</a:t>
            </a:r>
          </a:p>
          <a:p>
            <a:pPr>
              <a:buFontTx/>
              <a:buChar char="-"/>
            </a:pPr>
            <a:r>
              <a:rPr lang="en-US" sz="2800" dirty="0" smtClean="0"/>
              <a:t>In-utero DES exposure : nine fold increased risk</a:t>
            </a:r>
            <a:endParaRPr lang="en-US" sz="2800" dirty="0"/>
          </a:p>
        </p:txBody>
      </p:sp>
    </p:spTree>
    <p:extLst>
      <p:ext uri="{BB962C8B-B14F-4D97-AF65-F5344CB8AC3E}">
        <p14:creationId xmlns="" xmlns:p14="http://schemas.microsoft.com/office/powerpoint/2010/main" val="7523270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a:xfrm>
            <a:off x="609600" y="685800"/>
            <a:ext cx="7924800" cy="5029200"/>
          </a:xfrm>
          <a:ln>
            <a:noFill/>
          </a:ln>
        </p:spPr>
        <p:txBody>
          <a:bodyPr>
            <a:normAutofit/>
          </a:bodyPr>
          <a:lstStyle/>
          <a:p>
            <a:r>
              <a:rPr lang="en-US" sz="2400" b="1" dirty="0" smtClean="0">
                <a:solidFill>
                  <a:srgbClr val="FFFF00"/>
                </a:solidFill>
              </a:rPr>
              <a:t>Moderate risk factors</a:t>
            </a:r>
          </a:p>
          <a:p>
            <a:pPr marL="0" indent="0">
              <a:buNone/>
            </a:pPr>
            <a:r>
              <a:rPr lang="en-US" dirty="0" smtClean="0"/>
              <a:t>-</a:t>
            </a:r>
            <a:r>
              <a:rPr lang="en-US" sz="2000" dirty="0" smtClean="0"/>
              <a:t>Previous genital infections: The odds ratios for ectopic pregnancy after two and after three or more episodes of chlamydial infection were 2.1 and 4.5, respectively </a:t>
            </a:r>
          </a:p>
          <a:p>
            <a:pPr marL="0" indent="0">
              <a:buNone/>
            </a:pPr>
            <a:endParaRPr lang="en-US" sz="2000" dirty="0" smtClean="0"/>
          </a:p>
          <a:p>
            <a:pPr marL="0" indent="0">
              <a:buNone/>
            </a:pPr>
            <a:r>
              <a:rPr lang="en-US" sz="2000" dirty="0" smtClean="0"/>
              <a:t>-Intrauterine devices: Women using intrauterine contraceptive devices (IUD) have a lower incidence of ectopic pregnancy than non-</a:t>
            </a:r>
            <a:r>
              <a:rPr lang="en-US" sz="2000" dirty="0" err="1" smtClean="0"/>
              <a:t>contracepting</a:t>
            </a:r>
            <a:r>
              <a:rPr lang="en-US" sz="2000" dirty="0" smtClean="0"/>
              <a:t> women because the IUD works by preventing fertilization, as well as implantation. The rate of ectopic pregnancy in women using an IUD. However, IUC users are at higher risk of having an ectopic pregnancy if pregnancy occurs (1 in 2 pregnancies for the levonorgestrel-IUD and 1 in 16 pregnancies for the copper IUD versus 1 in 50 pregnancies among non-</a:t>
            </a:r>
            <a:r>
              <a:rPr lang="en-US" sz="2000" dirty="0" err="1" smtClean="0"/>
              <a:t>contraceptors</a:t>
            </a:r>
            <a:r>
              <a:rPr lang="en-US" sz="2000" dirty="0" smtClean="0"/>
              <a:t>)</a:t>
            </a:r>
            <a:endParaRPr lang="en-US" sz="2000" dirty="0"/>
          </a:p>
        </p:txBody>
      </p:sp>
    </p:spTree>
    <p:extLst>
      <p:ext uri="{BB962C8B-B14F-4D97-AF65-F5344CB8AC3E}">
        <p14:creationId xmlns="" xmlns:p14="http://schemas.microsoft.com/office/powerpoint/2010/main" val="3892109939"/>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557</TotalTime>
  <Words>1473</Words>
  <Application>Microsoft Office PowerPoint</Application>
  <PresentationFormat>عرض على الشاشة (3:4)‏</PresentationFormat>
  <Paragraphs>175</Paragraphs>
  <Slides>34</Slides>
  <Notes>0</Notes>
  <HiddenSlides>0</HiddenSlides>
  <MMClips>0</MMClips>
  <ScaleCrop>false</ScaleCrop>
  <HeadingPairs>
    <vt:vector size="4" baseType="variant">
      <vt:variant>
        <vt:lpstr>سمة</vt:lpstr>
      </vt:variant>
      <vt:variant>
        <vt:i4>1</vt:i4>
      </vt:variant>
      <vt:variant>
        <vt:lpstr>عناوين الشرائح</vt:lpstr>
      </vt:variant>
      <vt:variant>
        <vt:i4>34</vt:i4>
      </vt:variant>
    </vt:vector>
  </HeadingPairs>
  <TitlesOfParts>
    <vt:vector size="35" baseType="lpstr">
      <vt:lpstr>Horizon</vt:lpstr>
      <vt:lpstr> ECTOPIC PREGNANCY </vt:lpstr>
      <vt:lpstr>Definition </vt:lpstr>
      <vt:lpstr>الشريحة 3</vt:lpstr>
      <vt:lpstr>الشريحة 4</vt:lpstr>
      <vt:lpstr>الشريحة 5</vt:lpstr>
      <vt:lpstr>INCIDENCE AND EPIDEMIOLOGY</vt:lpstr>
      <vt:lpstr>PATHOLOGY</vt:lpstr>
      <vt:lpstr>RISK FACTORS</vt:lpstr>
      <vt:lpstr>الشريحة 9</vt:lpstr>
      <vt:lpstr>الشريحة 10</vt:lpstr>
      <vt:lpstr>CLINICAL MANIFESTATIONS</vt:lpstr>
      <vt:lpstr>الشريحة 12</vt:lpstr>
      <vt:lpstr>DIAGNOSIS </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Management</vt:lpstr>
      <vt:lpstr>الشريحة 24</vt:lpstr>
      <vt:lpstr>الشريحة 25</vt:lpstr>
      <vt:lpstr>الشريحة 26</vt:lpstr>
      <vt:lpstr>الشريحة 27</vt:lpstr>
      <vt:lpstr>MEDICAL TREATMENT</vt:lpstr>
      <vt:lpstr>الشريحة 29</vt:lpstr>
      <vt:lpstr>الشريحة 30</vt:lpstr>
      <vt:lpstr>Expectant management</vt:lpstr>
      <vt:lpstr>الشريحة 32</vt:lpstr>
      <vt:lpstr>outcome</vt:lpstr>
      <vt:lpstr>الشريحة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Ectopic pregnancy</dc:title>
  <dc:creator>DR MK</dc:creator>
  <cp:lastModifiedBy>TOSHIBA</cp:lastModifiedBy>
  <cp:revision>41</cp:revision>
  <dcterms:created xsi:type="dcterms:W3CDTF">2017-06-20T00:09:20Z</dcterms:created>
  <dcterms:modified xsi:type="dcterms:W3CDTF">2018-07-23T11:28:48Z</dcterms:modified>
</cp:coreProperties>
</file>