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8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1C51A-9B8E-E8C1-6111-3B96A3C44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06864C-1956-531E-B9A4-C5773B4D7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2AED1-8827-43FB-968F-C36526935680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829ABA-CCBA-3911-E1FB-68F984C86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9A18F6-D136-50D1-42F4-94BC9B920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1AE3-3F27-46DA-B6E3-DFF5651F9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63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F2FDA7-991A-3DF0-82D5-CB2543BC1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F6C1D9-6F3D-0869-B74E-8A5F93D87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4292C-76EF-4FDA-A805-6E28A3D69B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2AED1-8827-43FB-968F-C36526935680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CBBDA-21EE-2E63-5B55-15B70174F7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4DA6E-D5AC-8C64-EAE0-F404542A9F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01AE3-3F27-46DA-B6E3-DFF5651F9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6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C9CB02-3D4A-2AA2-14AA-BB8A3DBBA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>
                <a:solidFill>
                  <a:srgbClr val="0070C0"/>
                </a:solidFill>
              </a:rPr>
              <a:t>Diabetes mellitus</a:t>
            </a:r>
            <a:endParaRPr lang="en-US" sz="6000" b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37658D-E8AA-FCB1-52C8-8893FA8680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9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A40AD0-E1F7-99E7-C2D0-8B04FF9AA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EAAB92-72E0-F7AC-71D1-3CF4B22B19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1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C96143-96D2-621C-B611-F8F078CBF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70C0"/>
                </a:solidFill>
              </a:rPr>
              <a:t>Risk</a:t>
            </a:r>
            <a:r>
              <a:rPr lang="en-US"/>
              <a:t> </a:t>
            </a:r>
            <a:r>
              <a:rPr lang="en-US" b="1">
                <a:solidFill>
                  <a:srgbClr val="0070C0"/>
                </a:solidFill>
              </a:rPr>
              <a:t>factors of D.M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E1F307-F076-7807-85E0-07848A7F0E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65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84B1F5-5BCF-9E55-3851-E0A52B961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F2463E-F7CE-1BFF-8C7A-8FFF47EEDB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19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469936-D62D-1F1F-A314-57BA2EB40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83000"/>
              </a:lnSpc>
            </a:pPr>
            <a:r>
              <a:rPr lang="en-US" sz="6000" b="1" cap="all" spc="-100">
                <a:solidFill>
                  <a:srgbClr val="0070C0"/>
                </a:solidFill>
              </a:rPr>
              <a:t>Screening of D.M</a:t>
            </a:r>
            <a:endParaRPr lang="en-US" sz="6000" b="1" cap="all" spc="-100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1CE101-04C3-F85A-3FC7-9E53B0F5D3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78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B32DE5-5687-1612-DA01-E950BC41F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F1C45F-A617-5484-A05E-3014F91CC0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51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80F3FE-4133-8F8B-F410-29BF609F5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B0E2EC-176C-8797-33C5-D1FA2792D2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94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6A9E1E-403A-69CF-DBE2-25002134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074D2F-4C9A-087C-0CCB-3225ACF3B7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67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F9067E-2ED3-EF82-0095-68924A37E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3BCF54-13D7-C354-F548-0B8762858A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76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E6B97F-1976-CF72-DCF6-FD4B0ABB7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0" i="0" u="none" strike="noStrike" baseline="0">
                <a:solidFill>
                  <a:srgbClr val="0070C1"/>
                </a:solidFill>
                <a:latin typeface="TimesNewRomanPSMT"/>
              </a:rPr>
              <a:t>Screening for Type 2 Diabetes or Prediabetes in Asymptomatic Children and Adolescents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90EEFF-4A56-E66C-E401-BFF007418D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67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670EFE-42DA-9D42-3207-481B86C18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70C0"/>
                </a:solidFill>
              </a:rPr>
              <a:t>Diagnosis of DM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10B93D-8D38-E1C6-CA00-E231CF388E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30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48E672-579D-2FD2-3E0B-E6F115C9C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Definition</a:t>
            </a:r>
            <a:r>
              <a:rPr lang="en-US"/>
              <a:t>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BA0847-B021-06F1-682E-D33A8EC03C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33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F49772-1299-3516-3280-F7B48161E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1D8A1-1D88-378F-8B60-009918C23D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39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AA48A1-8755-3314-B289-CBDF122A8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56D4DD-111F-54F0-9A34-FB363B2F09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2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409D55-7478-0C27-F590-59AAB12EA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B17532-A41C-9024-EBA5-228B31B675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2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DE463C-5733-18DE-E82F-508A74D41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70C0"/>
                </a:solidFill>
              </a:rPr>
              <a:t>Diagnosis of </a:t>
            </a:r>
            <a:br>
              <a:rPr lang="en-US" b="1">
                <a:solidFill>
                  <a:srgbClr val="0070C0"/>
                </a:solidFill>
              </a:rPr>
            </a:br>
            <a:r>
              <a:rPr lang="en-US" b="1">
                <a:solidFill>
                  <a:srgbClr val="0070C0"/>
                </a:solidFill>
              </a:rPr>
              <a:t>gestational diabetes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F0FAB8-9890-8233-A939-F6C0A66B1E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57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C6A0E7-5E3B-D160-005B-DCE61F093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491DD9-BE8D-6168-0050-2F7A18E83F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22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F3F9D9-8455-459C-9921-7CEF794C0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72C5D1-E152-BDBB-9B81-5936D68E60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20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75329E-638F-1978-B41C-18C0C2B7E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70C0"/>
                </a:solidFill>
              </a:rPr>
              <a:t>Diabetes symptoms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C60538-D376-ABDC-9F02-42D6EE8ED3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7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9E2734-E1C7-8465-BDB0-670316C4A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4D9F27-A416-6A8F-EEA7-22F22AF512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393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EBD990-F51C-A18B-4D5D-BF4E2E869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83000"/>
              </a:lnSpc>
            </a:pPr>
            <a:r>
              <a:rPr lang="en-US" sz="6000" b="1" cap="all" spc="-100">
                <a:solidFill>
                  <a:srgbClr val="0070C0"/>
                </a:solidFill>
              </a:rPr>
              <a:t>Initial  and follow up evaluation</a:t>
            </a:r>
            <a:endParaRPr lang="en-US" sz="6000" b="1" cap="all" spc="-100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B442A9-4429-2CBF-669A-ED51E1FBBE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043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3D5B9C-F82A-1C9D-704E-961A77B4B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D36095-9F4C-8B7B-20E3-22CD64018E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52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95070D-13CE-E92F-5A02-A111E1C11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DF5BDA-DB59-7CA1-5E8D-37497C9D55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022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395B95-828F-FB95-27CA-96EE50FDC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A10B19-291D-6B78-F1A8-AE92828BCD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311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2F0680-2FFA-B20D-0032-E3B4C1904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8B2BCB-144A-E45B-E5E4-7F9CED275C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55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7674F6-6B77-0CE2-F034-6F163B17B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8BCC5D-4B79-0EC8-976E-625D26DAC6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16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4A7DAE-E1EA-4C70-0E86-E448CA930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83000"/>
              </a:lnSpc>
            </a:pPr>
            <a:r>
              <a:rPr lang="en-US" sz="6000" b="1" cap="all" spc="-100">
                <a:solidFill>
                  <a:srgbClr val="0070C0"/>
                </a:solidFill>
              </a:rPr>
              <a:t>Management</a:t>
            </a:r>
            <a:r>
              <a:rPr lang="en-US" sz="6000" cap="all" spc="-100"/>
              <a:t> </a:t>
            </a:r>
            <a:endParaRPr lang="en-US" sz="6000" cap="all" spc="-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426DAA-41D6-000C-3E82-58096472A7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274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1A4F53-BE77-5D96-A075-4B6F2765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BDD163-A28A-479B-DBDC-3A55B3B90C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750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C9FA2B-1A7E-EF61-3A97-7E71764BD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83000"/>
              </a:lnSpc>
            </a:pPr>
            <a:r>
              <a:rPr lang="en-US" b="1" cap="all" spc="-100">
                <a:solidFill>
                  <a:srgbClr val="FF0000"/>
                </a:solidFill>
              </a:rPr>
              <a:t>Treatment plan</a:t>
            </a:r>
            <a:endParaRPr lang="en-US" b="1" cap="all" spc="-1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D73C2A-34EB-462C-A557-03CC8AA674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7568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8CEB39-C9F0-1B6F-B693-1A6EECD22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FF713B-1C0D-B063-FB6F-620BFEA946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394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BA21F7-2EE5-472E-ABF4-F12FB7CFC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7030A0"/>
                </a:solidFill>
              </a:rPr>
              <a:t>Life-style modification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F3616F-E490-2A49-AB7A-270AC98F41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759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296FC6-7760-62E6-D189-7535BBEB7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6FBB1E-5380-0618-FD4B-7835A9BD0A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296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643DAE-5D7C-F6A7-B801-C61F62B8E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28245D-25D4-D9AB-5657-F752EC47CC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72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A7F31D-4244-07DB-9FAB-1347A2BA9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Diabetes</a:t>
            </a:r>
            <a:r>
              <a:rPr lang="en-US"/>
              <a:t> </a:t>
            </a:r>
            <a:r>
              <a:rPr lang="en-US" b="1">
                <a:solidFill>
                  <a:srgbClr val="FF0000"/>
                </a:solidFill>
              </a:rPr>
              <a:t>objectives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6F085C-60B4-6334-D8D8-144D595B11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73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46739C-D527-5FCB-664C-B745DEF2A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7DE4C5-FF31-93B2-D33E-1651FE5FF1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579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75E18D-4200-BB5F-29E0-8490BB2A2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D51462-D8A5-A406-2810-2EE19BDA50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259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6EC900-6BDF-7823-5F7F-84C329A52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B92470-DFBA-0CB5-CD41-AC588E74B3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249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C86D2F-6037-31DC-CEF6-66B76FB14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>
                <a:solidFill>
                  <a:srgbClr val="7030A0"/>
                </a:solidFill>
              </a:rPr>
              <a:t>Medications</a:t>
            </a:r>
            <a:r>
              <a:rPr lang="en-US" sz="3200">
                <a:solidFill>
                  <a:srgbClr val="7030A0"/>
                </a:solidFill>
              </a:rPr>
              <a:t> </a:t>
            </a:r>
            <a:r>
              <a:rPr lang="en-US" sz="2800"/>
              <a:t>(D.M type 2 oral medications)</a:t>
            </a:r>
            <a:br>
              <a:rPr lang="en-US" sz="2800"/>
            </a:b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FE9911-384A-ABDB-2CE5-7DA2B63E21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851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54C00C-F0FE-4455-4A1D-B93865359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012C1B-8917-E8F0-52C6-73F8CBEACE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587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C3706E-CD32-DF5F-18B5-99ABE394F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BB4FBB-36D3-70AA-D0B1-A129483997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373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AAF449-5D9B-0586-8764-C159EB47A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4C45D0-ACD8-46DE-0E4E-F12E2946FF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794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643ABC-1417-0580-671B-BFA6CB7E8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437AD0-D9A8-EB36-2EF4-343EC57311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362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E174E3-EE4D-BB70-9EBC-69B9AD879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7030A0"/>
                </a:solidFill>
              </a:rPr>
              <a:t>Notes on Medications</a:t>
            </a:r>
            <a:r>
              <a:rPr lang="en-US"/>
              <a:t> (for type 2 D.M)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AFDA7A-3A97-3291-3532-3D4A878FDD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430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8FBC30-D3C3-328D-947F-757F90C12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83000"/>
              </a:lnSpc>
            </a:pPr>
            <a:r>
              <a:rPr lang="en-US" sz="4800" cap="all" spc="-100"/>
              <a:t>Glycemic target/</a:t>
            </a:r>
            <a:br>
              <a:rPr lang="en-US" sz="4800" cap="all" spc="-100"/>
            </a:br>
            <a:r>
              <a:rPr lang="en-US" sz="4800" cap="all" spc="-100"/>
              <a:t>goal</a:t>
            </a:r>
            <a:endParaRPr lang="en-US" sz="4800" cap="all" spc="-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1276D-3650-A34F-0CC5-223B4F4D14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1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7670DA-9FF5-8B5A-3F10-AFC49EA2A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Epidemiology</a:t>
            </a:r>
            <a:r>
              <a:rPr lang="en-US"/>
              <a:t>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9A170E-C519-010A-500E-5E833AC716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070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D18E88-FDC7-1F76-F927-3E35815FF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Diabetes and blood pressure goals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53C890-1C29-9B7E-2954-3912B72B29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399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ADC6C6-9978-C206-7457-65E8A0460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Diabetes and lipid goals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DAB4C0-5DD9-518D-5D7B-20AB812021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454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B798E5-5E2F-0F6B-3486-0BB97147F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70C0"/>
                </a:solidFill>
              </a:rPr>
              <a:t>Complications</a:t>
            </a:r>
            <a:r>
              <a:rPr lang="en-US"/>
              <a:t>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DD5D69-F2D7-D0D7-A1DE-C432960E42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631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5500F6-81DF-AE9B-B002-BF2F7B232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F992A6-84A2-C90C-93E0-56E304EC49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393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4A43BE-B080-2468-C873-01D6F0CC3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Diabetic complications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C43898-09DB-F1E3-0C14-8AD1919101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878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344664-1C8C-7A14-F7C1-10018234F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E96E4E-6040-DB27-1709-3D070BE84A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885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DEB16D-32CE-B773-7243-586373E39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Diabetic nephropathy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A57D49-F5B7-211E-A662-5C3DA52A23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114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250BA4F-2F6B-F5E9-AA18-3286C35A7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D2080-B06C-79C8-F330-1803B12D05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543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490652-3079-3953-AF21-5C5594495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Diabetic Neuropathy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B536A-433B-8ED3-8950-C5242A7B92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651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0D4809-5E8E-8C08-EC2A-A284017A9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83000"/>
              </a:lnSpc>
            </a:pPr>
            <a:r>
              <a:rPr lang="en-US" sz="4800" cap="all" spc="-100"/>
              <a:t>Diabetic foot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B1716-FB34-891C-638A-6649E67485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9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48B036-C636-E3E4-393C-99F95A440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EF3FC9-A116-7816-1B72-FC46C30502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654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EF3F89-B0E7-1C8B-FD0B-6806E03E3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83000"/>
              </a:lnSpc>
            </a:pPr>
            <a:r>
              <a:rPr lang="en-US" sz="4800" cap="all" spc="-100">
                <a:solidFill>
                  <a:schemeClr val="bg1"/>
                </a:solidFill>
              </a:rPr>
              <a:t>Diabetic foot </a:t>
            </a:r>
            <a:endParaRPr lang="en-US" sz="4800" cap="all" spc="-1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D28805-2C23-2DD7-4A1B-EF565DB5BB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4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A746BB-8D9C-1D99-F24F-4A59EB52F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DE2D4B-26FB-554A-335E-2E3F561276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572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459B1F-AF6A-C7EC-61CF-5B5C56C1B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Diabetes and vaccination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F662BE-18CC-B78E-7A49-351A587473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961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D089A8-D334-075B-4DC7-809B7156B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757D18-E457-F425-744C-5584BFA97C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980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76A0D5-47CF-D618-CB60-98CE0295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83000"/>
              </a:lnSpc>
            </a:pPr>
            <a:r>
              <a:rPr lang="en-US" sz="4800" cap="all" spc="-100"/>
              <a:t>In every visit</a:t>
            </a:r>
            <a:endParaRPr lang="en-US" sz="4800" cap="all" spc="-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94A50E-BEE0-D9A5-9A93-4E289AF5C0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611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4EE84C-57D9-4E91-A60D-B92E50C99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Take home message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9D6064-5ED6-8E26-83CA-0DA05C75AE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108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49997C-84A8-D753-DA42-B9ADF507A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Metabolic syndrome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2FDA29-DA2A-9820-ECCB-760C120D2A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400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F2FDAB-5CAD-1936-9064-27E5303F0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1D728-FE33-9952-C35F-5FD1E24F8C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302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CEF58B-7B69-B10B-55F3-B73AF3A17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0C53D4-4EC8-B196-6373-8DD477ED88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637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5565C7-8894-8E86-F4DE-6A46FD144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4BA6D7-04A5-4405-A2F9-FEE5593137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37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D7D734-196B-05DF-32D0-5756D9818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Classification</a:t>
            </a:r>
            <a:r>
              <a:rPr lang="en-US"/>
              <a:t> / </a:t>
            </a:r>
            <a:r>
              <a:rPr lang="en-US" b="1">
                <a:solidFill>
                  <a:srgbClr val="FF0000"/>
                </a:solidFill>
              </a:rPr>
              <a:t>Types</a:t>
            </a:r>
            <a:r>
              <a:rPr lang="en-US"/>
              <a:t>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5E84A0-443E-50D1-C526-EA12C3E6EF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33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43C426-F5E9-95CC-96E0-3B16DA7A5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3854EF-9018-2D74-3ACA-EF514A8D5E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0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D8FC27-4227-99BA-B28D-1DCD9BD6A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DF0AB4-E5B6-FAEE-B378-C36D742056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980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</Words>
  <Application>Microsoft Office PowerPoint</Application>
  <PresentationFormat>Widescreen</PresentationFormat>
  <Paragraphs>30</Paragraphs>
  <Slides>69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4" baseType="lpstr">
      <vt:lpstr>Arial</vt:lpstr>
      <vt:lpstr>Calibri</vt:lpstr>
      <vt:lpstr>Calibri Light</vt:lpstr>
      <vt:lpstr>TimesNewRomanPSMT</vt:lpstr>
      <vt:lpstr>Office Theme</vt:lpstr>
      <vt:lpstr>Diabetes mellitus</vt:lpstr>
      <vt:lpstr>Definition </vt:lpstr>
      <vt:lpstr>PowerPoint Presentation</vt:lpstr>
      <vt:lpstr>Diabetes objectives</vt:lpstr>
      <vt:lpstr>Epidemiology </vt:lpstr>
      <vt:lpstr>PowerPoint Presentation</vt:lpstr>
      <vt:lpstr>Classification / Types </vt:lpstr>
      <vt:lpstr>PowerPoint Presentation</vt:lpstr>
      <vt:lpstr>PowerPoint Presentation</vt:lpstr>
      <vt:lpstr>PowerPoint Presentation</vt:lpstr>
      <vt:lpstr>Risk factors of D.M</vt:lpstr>
      <vt:lpstr>PowerPoint Presentation</vt:lpstr>
      <vt:lpstr>Screening of D.M</vt:lpstr>
      <vt:lpstr>PowerPoint Presentation</vt:lpstr>
      <vt:lpstr>PowerPoint Presentation</vt:lpstr>
      <vt:lpstr>PowerPoint Presentation</vt:lpstr>
      <vt:lpstr>PowerPoint Presentation</vt:lpstr>
      <vt:lpstr>Screening for Type 2 Diabetes or Prediabetes in Asymptomatic Children and Adolescents</vt:lpstr>
      <vt:lpstr>Diagnosis of DM</vt:lpstr>
      <vt:lpstr>PowerPoint Presentation</vt:lpstr>
      <vt:lpstr>PowerPoint Presentation</vt:lpstr>
      <vt:lpstr>PowerPoint Presentation</vt:lpstr>
      <vt:lpstr>Diagnosis of  gestational diabetes</vt:lpstr>
      <vt:lpstr>PowerPoint Presentation</vt:lpstr>
      <vt:lpstr>PowerPoint Presentation</vt:lpstr>
      <vt:lpstr>Diabetes symptoms</vt:lpstr>
      <vt:lpstr>PowerPoint Presentation</vt:lpstr>
      <vt:lpstr>Initial  and follow up evaluation</vt:lpstr>
      <vt:lpstr>PowerPoint Presentation</vt:lpstr>
      <vt:lpstr>PowerPoint Presentation</vt:lpstr>
      <vt:lpstr>PowerPoint Presentation</vt:lpstr>
      <vt:lpstr>PowerPoint Presentation</vt:lpstr>
      <vt:lpstr>Management </vt:lpstr>
      <vt:lpstr>PowerPoint Presentation</vt:lpstr>
      <vt:lpstr>Treatment plan</vt:lpstr>
      <vt:lpstr>PowerPoint Presentation</vt:lpstr>
      <vt:lpstr>Life-style modification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Medications (D.M type 2 oral medications) </vt:lpstr>
      <vt:lpstr>PowerPoint Presentation</vt:lpstr>
      <vt:lpstr>PowerPoint Presentation</vt:lpstr>
      <vt:lpstr>PowerPoint Presentation</vt:lpstr>
      <vt:lpstr>PowerPoint Presentation</vt:lpstr>
      <vt:lpstr>Notes on Medications (for type 2 D.M)</vt:lpstr>
      <vt:lpstr>Glycemic target/ goal</vt:lpstr>
      <vt:lpstr>Diabetes and blood pressure goals</vt:lpstr>
      <vt:lpstr>Diabetes and lipid goals</vt:lpstr>
      <vt:lpstr>Complications </vt:lpstr>
      <vt:lpstr>PowerPoint Presentation</vt:lpstr>
      <vt:lpstr>Diabetic complications</vt:lpstr>
      <vt:lpstr>PowerPoint Presentation</vt:lpstr>
      <vt:lpstr>Diabetic nephropathy</vt:lpstr>
      <vt:lpstr>PowerPoint Presentation</vt:lpstr>
      <vt:lpstr>Diabetic Neuropathy</vt:lpstr>
      <vt:lpstr>Diabetic foot</vt:lpstr>
      <vt:lpstr>Diabetic foot </vt:lpstr>
      <vt:lpstr>PowerPoint Presentation</vt:lpstr>
      <vt:lpstr>Diabetes and vaccination</vt:lpstr>
      <vt:lpstr>PowerPoint Presentation</vt:lpstr>
      <vt:lpstr>In every visit</vt:lpstr>
      <vt:lpstr>Take home message</vt:lpstr>
      <vt:lpstr>Metabolic syndrome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Diabetes mellitus</dc:title>
  <dc:creator>HSAlsayed</dc:creator>
  <cp:lastModifiedBy>HSAlsayed</cp:lastModifiedBy>
  <cp:revision>2</cp:revision>
  <dcterms:created xsi:type="dcterms:W3CDTF">2023-08-19T13:05:17Z</dcterms:created>
  <dcterms:modified xsi:type="dcterms:W3CDTF">2023-08-19T13:38:36Z</dcterms:modified>
</cp:coreProperties>
</file>