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7"/>
  </p:notesMasterIdLst>
  <p:sldIdLst>
    <p:sldId id="256" r:id="rId2"/>
    <p:sldId id="257" r:id="rId3"/>
    <p:sldId id="268" r:id="rId4"/>
    <p:sldId id="339" r:id="rId5"/>
    <p:sldId id="271" r:id="rId6"/>
    <p:sldId id="352" r:id="rId7"/>
    <p:sldId id="272" r:id="rId8"/>
    <p:sldId id="284" r:id="rId9"/>
    <p:sldId id="340" r:id="rId10"/>
    <p:sldId id="264" r:id="rId11"/>
    <p:sldId id="299" r:id="rId12"/>
    <p:sldId id="274" r:id="rId13"/>
    <p:sldId id="301" r:id="rId14"/>
    <p:sldId id="290" r:id="rId15"/>
    <p:sldId id="283" r:id="rId16"/>
    <p:sldId id="293" r:id="rId17"/>
    <p:sldId id="343" r:id="rId18"/>
    <p:sldId id="344" r:id="rId19"/>
    <p:sldId id="266" r:id="rId20"/>
    <p:sldId id="302" r:id="rId21"/>
    <p:sldId id="261" r:id="rId22"/>
    <p:sldId id="350" r:id="rId23"/>
    <p:sldId id="285" r:id="rId24"/>
    <p:sldId id="276" r:id="rId25"/>
    <p:sldId id="277" r:id="rId26"/>
    <p:sldId id="278" r:id="rId27"/>
    <p:sldId id="303" r:id="rId28"/>
    <p:sldId id="287" r:id="rId29"/>
    <p:sldId id="280" r:id="rId30"/>
    <p:sldId id="288" r:id="rId31"/>
    <p:sldId id="286" r:id="rId32"/>
    <p:sldId id="289" r:id="rId33"/>
    <p:sldId id="281" r:id="rId34"/>
    <p:sldId id="353" r:id="rId35"/>
    <p:sldId id="351" r:id="rId3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00"/>
    <a:srgbClr val="FFFF66"/>
    <a:srgbClr val="BE06A4"/>
    <a:srgbClr val="000099"/>
    <a:srgbClr val="00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3296" autoAdjust="0"/>
  </p:normalViewPr>
  <p:slideViewPr>
    <p:cSldViewPr>
      <p:cViewPr>
        <p:scale>
          <a:sx n="65" d="100"/>
          <a:sy n="65" d="100"/>
        </p:scale>
        <p:origin x="-14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9D6108-4C0B-425E-933A-7F61C5A81C2A}" type="datetimeFigureOut">
              <a:rPr lang="ar-JO" smtClean="0"/>
              <a:pPr/>
              <a:t>11/03/1442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098339-F665-4F52-B6A8-27FFC9D5CD22}" type="slidenum">
              <a:rPr lang="ar-JO" smtClean="0"/>
              <a:pPr/>
              <a:t>‹#›</a:t>
            </a:fld>
            <a:endParaRPr lang="ar-JO"/>
          </a:p>
        </p:txBody>
      </p:sp>
    </p:spTree>
    <p:extLst>
      <p:ext uri="{BB962C8B-B14F-4D97-AF65-F5344CB8AC3E}">
        <p14:creationId xmlns:p14="http://schemas.microsoft.com/office/powerpoint/2010/main" val="26530000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4C098339-F665-4F52-B6A8-27FFC9D5CD22}" type="slidenum">
              <a:rPr lang="ar-JO" smtClean="0"/>
              <a:pPr/>
              <a:t>11</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C6183CB-907A-4998-A712-6DB15DABE559}" type="slidenum">
              <a:rPr lang="ar-SA" altLang="en-US" smtClean="0"/>
              <a:pPr/>
              <a:t>‹#›</a:t>
            </a:fld>
            <a:endParaRPr lang="en-US" alt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3342B74-C423-425E-9775-1B9BD107A398}" type="slidenum">
              <a:rPr lang="ar-SA"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492C64E-2B74-4B07-BB81-202B58699948}" type="slidenum">
              <a:rPr lang="ar-SA"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ar-IQ"/>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fld id="{E85C0979-1390-4C89-BB58-391C33AAA6B7}" type="slidenum">
              <a:rPr lang="ar-SA" altLang="en-US"/>
              <a:pPr/>
              <a:t>‹#›</a:t>
            </a:fld>
            <a:endParaRPr lang="en-US" alt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335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0C66530-2BFD-4AAA-AFC5-9CEFE671984A}" type="slidenum">
              <a:rPr lang="ar-SA" altLang="en-US" smtClean="0"/>
              <a:pPr/>
              <a:t>‹#›</a:t>
            </a:fld>
            <a:endParaRPr lang="en-US" alt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4EE51F5-3B85-4B24-9D8B-181D3CD1B617}" type="slidenum">
              <a:rPr lang="ar-SA"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B98BBEB-3472-46E1-BC04-3118705382C4}" type="slidenum">
              <a:rPr lang="ar-SA" altLang="en-US" smtClean="0"/>
              <a:pPr/>
              <a:t>‹#›</a:t>
            </a:fld>
            <a:endParaRPr lang="en-US" alt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A260C45-93A3-4035-8798-E011783CB52F}" type="slidenum">
              <a:rPr lang="ar-SA" altLang="en-US" smtClean="0"/>
              <a:pPr/>
              <a:t>‹#›</a:t>
            </a:fld>
            <a:endParaRPr lang="en-US" alt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D5B42D0-F84F-418F-84C2-963658615A00}" type="slidenum">
              <a:rPr lang="ar-SA"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BFE2024-5799-4546-B129-2372396C9C41}" type="slidenum">
              <a:rPr lang="ar-SA"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D8DD1CE-5442-4E8C-AA6D-6193591B0718}" type="slidenum">
              <a:rPr lang="ar-SA" altLang="en-US" smtClean="0"/>
              <a:pPr/>
              <a:t>‹#›</a:t>
            </a:fld>
            <a:endParaRPr lang="en-US" alt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96A07F7-7EA1-4D1E-B229-7C24FD467D2A}" type="slidenum">
              <a:rPr lang="ar-SA" altLang="en-US" smtClean="0"/>
              <a:pPr/>
              <a:t>‹#›</a:t>
            </a:fld>
            <a:endParaRPr lang="en-US" alt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0872D88-21D3-4C70-8DCE-6E3000C1C0A6}" type="slidenum">
              <a:rPr lang="ar-SA"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2" Type="http://schemas.openxmlformats.org/officeDocument/2006/relationships/image" Target="../media/image9.wmf" /><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10.wmf"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B9Qi7we0Ynk" TargetMode="Externa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4544" y="476672"/>
            <a:ext cx="9144000" cy="2643206"/>
          </a:xfrm>
        </p:spPr>
        <p:txBody>
          <a:bodyPr>
            <a:normAutofit fontScale="90000"/>
          </a:bodyPr>
          <a:lstStyle/>
          <a:p>
            <a:pPr>
              <a:defRPr/>
            </a:pPr>
            <a:br>
              <a:rPr lang="en-US" sz="4400" b="1" dirty="0">
                <a:solidFill>
                  <a:schemeClr val="tx1"/>
                </a:solidFill>
                <a:latin typeface="Times New Roman" pitchFamily="18" charset="0"/>
                <a:cs typeface="Times New Roman" pitchFamily="18" charset="0"/>
              </a:rPr>
            </a:br>
            <a:br>
              <a:rPr lang="en-US" sz="4400" b="1" dirty="0">
                <a:solidFill>
                  <a:schemeClr val="tx1"/>
                </a:solidFill>
                <a:latin typeface="Times New Roman" pitchFamily="18" charset="0"/>
                <a:cs typeface="Times New Roman" pitchFamily="18" charset="0"/>
              </a:rPr>
            </a:br>
            <a:br>
              <a:rPr lang="en-US" sz="4400" b="1" dirty="0">
                <a:solidFill>
                  <a:schemeClr val="tx1"/>
                </a:solidFill>
                <a:latin typeface="Times New Roman" pitchFamily="18" charset="0"/>
                <a:cs typeface="Times New Roman" pitchFamily="18" charset="0"/>
              </a:rPr>
            </a:br>
            <a:br>
              <a:rPr lang="en-US" sz="4400" b="1" dirty="0">
                <a:solidFill>
                  <a:schemeClr val="tx1"/>
                </a:solidFill>
                <a:latin typeface="Times New Roman" pitchFamily="18" charset="0"/>
                <a:cs typeface="Times New Roman" pitchFamily="18" charset="0"/>
              </a:rPr>
            </a:br>
            <a:br>
              <a:rPr lang="en-US" sz="4400" b="1" dirty="0">
                <a:solidFill>
                  <a:schemeClr val="tx1"/>
                </a:solidFill>
                <a:latin typeface="Times New Roman" pitchFamily="18" charset="0"/>
                <a:cs typeface="Times New Roman" pitchFamily="18" charset="0"/>
              </a:rPr>
            </a:br>
            <a:br>
              <a:rPr lang="en-US" sz="4400" b="1" dirty="0">
                <a:solidFill>
                  <a:schemeClr val="tx1"/>
                </a:solidFill>
                <a:latin typeface="Times New Roman" pitchFamily="18" charset="0"/>
                <a:cs typeface="Times New Roman" pitchFamily="18" charset="0"/>
              </a:rPr>
            </a:br>
            <a:r>
              <a:rPr lang="en-US" sz="4400" b="1" dirty="0">
                <a:solidFill>
                  <a:schemeClr val="tx1"/>
                </a:solidFill>
                <a:latin typeface="Times New Roman" pitchFamily="18" charset="0"/>
                <a:cs typeface="Times New Roman" pitchFamily="18" charset="0"/>
              </a:rPr>
              <a:t>General pathology</a:t>
            </a:r>
            <a:br>
              <a:rPr lang="en-US" sz="4400" b="1" dirty="0">
                <a:solidFill>
                  <a:schemeClr val="tx1"/>
                </a:solidFill>
                <a:latin typeface="Times New Roman" pitchFamily="18" charset="0"/>
                <a:cs typeface="Times New Roman" pitchFamily="18" charset="0"/>
              </a:rPr>
            </a:br>
            <a:br>
              <a:rPr lang="en-US" sz="4400" b="1" dirty="0">
                <a:solidFill>
                  <a:schemeClr val="tx1"/>
                </a:solidFill>
                <a:latin typeface="Times New Roman" pitchFamily="18" charset="0"/>
                <a:cs typeface="Times New Roman" pitchFamily="18" charset="0"/>
              </a:rPr>
            </a:br>
            <a:br>
              <a:rPr lang="en-US" sz="4400" b="1" dirty="0">
                <a:solidFill>
                  <a:schemeClr val="tx1"/>
                </a:solidFill>
                <a:latin typeface="Times New Roman" pitchFamily="18" charset="0"/>
                <a:cs typeface="Times New Roman" pitchFamily="18" charset="0"/>
              </a:rPr>
            </a:br>
            <a:r>
              <a:rPr lang="en-US" sz="6000" dirty="0">
                <a:solidFill>
                  <a:schemeClr val="tx1"/>
                </a:solidFill>
                <a:latin typeface="Times New Roman" pitchFamily="18" charset="0"/>
                <a:cs typeface="Times New Roman" pitchFamily="18" charset="0"/>
              </a:rPr>
              <a:t>Inflammation lecture 1</a:t>
            </a:r>
            <a:br>
              <a:rPr lang="en-US" sz="6000" dirty="0">
                <a:solidFill>
                  <a:schemeClr val="tx1"/>
                </a:solidFill>
                <a:latin typeface="Times New Roman" pitchFamily="18" charset="0"/>
                <a:cs typeface="Times New Roman" pitchFamily="18" charset="0"/>
              </a:rPr>
            </a:br>
            <a:br>
              <a:rPr lang="en-US" sz="4400" b="1" dirty="0">
                <a:solidFill>
                  <a:schemeClr val="tx1"/>
                </a:solidFill>
                <a:latin typeface="Times New Roman" pitchFamily="18" charset="0"/>
                <a:cs typeface="Times New Roman" pitchFamily="18" charset="0"/>
              </a:rPr>
            </a:br>
            <a:r>
              <a:rPr lang="en-US" sz="3600" b="1" dirty="0">
                <a:solidFill>
                  <a:schemeClr val="tx1"/>
                </a:solidFill>
                <a:latin typeface="Times New Roman" pitchFamily="18" charset="0"/>
                <a:cs typeface="Times New Roman" pitchFamily="18" charset="0"/>
              </a:rPr>
              <a:t>Dr. </a:t>
            </a:r>
            <a:r>
              <a:rPr lang="en-US" sz="3600" b="1" dirty="0" err="1">
                <a:solidFill>
                  <a:schemeClr val="tx1"/>
                </a:solidFill>
                <a:latin typeface="Times New Roman" pitchFamily="18" charset="0"/>
                <a:cs typeface="Times New Roman" pitchFamily="18" charset="0"/>
              </a:rPr>
              <a:t>Bushra</a:t>
            </a:r>
            <a:r>
              <a:rPr lang="en-US" sz="3600" b="1" dirty="0">
                <a:solidFill>
                  <a:schemeClr val="tx1"/>
                </a:solidFill>
                <a:latin typeface="Times New Roman" pitchFamily="18" charset="0"/>
                <a:cs typeface="Times New Roman" pitchFamily="18" charset="0"/>
              </a:rPr>
              <a:t>  Al-</a:t>
            </a:r>
            <a:r>
              <a:rPr lang="en-US" sz="3600" b="1" dirty="0" err="1">
                <a:solidFill>
                  <a:schemeClr val="tx1"/>
                </a:solidFill>
                <a:latin typeface="Times New Roman" pitchFamily="18" charset="0"/>
                <a:cs typeface="Times New Roman" pitchFamily="18" charset="0"/>
              </a:rPr>
              <a:t>Tarawneh</a:t>
            </a:r>
            <a:r>
              <a:rPr lang="en-US" sz="3600" b="1" dirty="0">
                <a:solidFill>
                  <a:schemeClr val="tx1"/>
                </a:solidFill>
                <a:latin typeface="Times New Roman" pitchFamily="18" charset="0"/>
                <a:cs typeface="Times New Roman" pitchFamily="18" charset="0"/>
              </a:rPr>
              <a:t>, MD</a:t>
            </a:r>
            <a:br>
              <a:rPr lang="en-US" sz="4400" b="1" dirty="0">
                <a:solidFill>
                  <a:schemeClr val="tx1"/>
                </a:solidFill>
                <a:latin typeface="Times New Roman" pitchFamily="18" charset="0"/>
                <a:cs typeface="Times New Roman" pitchFamily="18" charset="0"/>
              </a:rPr>
            </a:br>
            <a:endParaRPr lang="en-US" sz="4400" b="1"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48993" y="1700808"/>
            <a:ext cx="8460432" cy="785794"/>
          </a:xfrm>
        </p:spPr>
        <p:txBody>
          <a:bodyPr>
            <a:normAutofit fontScale="90000"/>
          </a:bodyPr>
          <a:lstStyle/>
          <a:p>
            <a:pPr algn="l" rtl="0" eaLnBrk="1" hangingPunct="1">
              <a:defRPr/>
            </a:pPr>
            <a:br>
              <a:rPr lang="en-US" sz="3200" b="1" dirty="0">
                <a:solidFill>
                  <a:srgbClr val="C00000"/>
                </a:solidFill>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 </a:t>
            </a:r>
            <a:br>
              <a:rPr lang="en-US" sz="3200" b="1" dirty="0">
                <a:solidFill>
                  <a:srgbClr val="C00000"/>
                </a:solidFill>
                <a:latin typeface="Times New Roman" pitchFamily="18" charset="0"/>
                <a:cs typeface="Times New Roman" pitchFamily="18" charset="0"/>
              </a:rPr>
            </a:br>
            <a:br>
              <a:rPr lang="en-US" sz="3200" b="1" dirty="0">
                <a:solidFill>
                  <a:srgbClr val="C00000"/>
                </a:solidFill>
                <a:latin typeface="Times New Roman" pitchFamily="18" charset="0"/>
                <a:cs typeface="Times New Roman" pitchFamily="18" charset="0"/>
              </a:rPr>
            </a:br>
            <a:br>
              <a:rPr lang="en-US" sz="3200" b="1" dirty="0">
                <a:solidFill>
                  <a:srgbClr val="C00000"/>
                </a:solidFill>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              </a:t>
            </a:r>
            <a:r>
              <a:rPr lang="en-US" sz="5100" b="1" u="sng" dirty="0">
                <a:solidFill>
                  <a:srgbClr val="C00000"/>
                </a:solidFill>
              </a:rPr>
              <a:t>Acute inflammation</a:t>
            </a:r>
            <a:r>
              <a:rPr lang="en-US" sz="3200" b="1" u="sng" dirty="0">
                <a:solidFill>
                  <a:srgbClr val="C00000"/>
                </a:solidFill>
                <a:latin typeface="Times New Roman" pitchFamily="18" charset="0"/>
                <a:cs typeface="Times New Roman" pitchFamily="18" charset="0"/>
              </a:rPr>
              <a:t> </a:t>
            </a:r>
            <a:br>
              <a:rPr lang="en-US" sz="3200" b="1" dirty="0">
                <a:solidFill>
                  <a:srgbClr val="C00000"/>
                </a:solidFill>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 Classical clinical signs &amp; symptoms of acute  </a:t>
            </a:r>
            <a:br>
              <a:rPr lang="en-US" sz="3200" b="1" dirty="0">
                <a:solidFill>
                  <a:srgbClr val="C00000"/>
                </a:solidFill>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 inflammation is called</a:t>
            </a:r>
            <a:br>
              <a:rPr lang="en-US" sz="3200" b="1" dirty="0">
                <a:solidFill>
                  <a:srgbClr val="C00000"/>
                </a:solidFill>
                <a:latin typeface="Times New Roman" pitchFamily="18" charset="0"/>
                <a:cs typeface="Times New Roman" pitchFamily="18" charset="0"/>
              </a:rPr>
            </a:br>
            <a:r>
              <a:rPr lang="en-US" sz="3200" b="1" dirty="0">
                <a:solidFill>
                  <a:srgbClr val="C00000"/>
                </a:solidFill>
                <a:latin typeface="Times New Roman" pitchFamily="18" charset="0"/>
                <a:cs typeface="Times New Roman" pitchFamily="18" charset="0"/>
              </a:rPr>
              <a:t>   </a:t>
            </a:r>
            <a:r>
              <a:rPr lang="en-US" sz="4000" b="1" dirty="0">
                <a:solidFill>
                  <a:srgbClr val="C00000"/>
                </a:solidFill>
                <a:latin typeface="Times New Roman" pitchFamily="18" charset="0"/>
                <a:cs typeface="Times New Roman" pitchFamily="18" charset="0"/>
              </a:rPr>
              <a:t>Cardinal signs</a:t>
            </a:r>
          </a:p>
        </p:txBody>
      </p:sp>
      <p:sp>
        <p:nvSpPr>
          <p:cNvPr id="12291" name="Rectangle 3"/>
          <p:cNvSpPr>
            <a:spLocks noGrp="1" noChangeArrowheads="1"/>
          </p:cNvSpPr>
          <p:nvPr>
            <p:ph sz="quarter" idx="1"/>
          </p:nvPr>
        </p:nvSpPr>
        <p:spPr>
          <a:xfrm>
            <a:off x="0" y="3357562"/>
            <a:ext cx="8610600" cy="3500438"/>
          </a:xfrm>
        </p:spPr>
        <p:txBody>
          <a:bodyPr/>
          <a:lstStyle/>
          <a:p>
            <a:pPr algn="l" rtl="0" eaLnBrk="1" hangingPunct="1">
              <a:defRPr/>
            </a:pPr>
            <a:r>
              <a:rPr lang="en-US" b="1" dirty="0">
                <a:latin typeface="Times New Roman" pitchFamily="18" charset="0"/>
                <a:cs typeface="Times New Roman" pitchFamily="18" charset="0"/>
              </a:rPr>
              <a:t>Redness</a:t>
            </a:r>
            <a:endParaRPr lang="en-US" b="1" i="1" dirty="0">
              <a:latin typeface="Times New Roman" pitchFamily="18" charset="0"/>
              <a:cs typeface="Times New Roman" pitchFamily="18" charset="0"/>
            </a:endParaRPr>
          </a:p>
          <a:p>
            <a:pPr algn="l" rtl="0" eaLnBrk="1" hangingPunct="1">
              <a:defRPr/>
            </a:pPr>
            <a:r>
              <a:rPr lang="en-US" b="1" dirty="0">
                <a:latin typeface="Times New Roman" pitchFamily="18" charset="0"/>
                <a:cs typeface="Times New Roman" pitchFamily="18" charset="0"/>
              </a:rPr>
              <a:t>Swelling</a:t>
            </a:r>
          </a:p>
          <a:p>
            <a:pPr algn="l" rtl="0" eaLnBrk="1" hangingPunct="1">
              <a:defRPr/>
            </a:pPr>
            <a:r>
              <a:rPr lang="en-US" b="1" dirty="0">
                <a:latin typeface="Times New Roman" pitchFamily="18" charset="0"/>
                <a:cs typeface="Times New Roman" pitchFamily="18" charset="0"/>
              </a:rPr>
              <a:t>Heat</a:t>
            </a:r>
          </a:p>
          <a:p>
            <a:pPr algn="l" rtl="0" eaLnBrk="1" hangingPunct="1">
              <a:defRPr/>
            </a:pPr>
            <a:r>
              <a:rPr lang="en-US" b="1" dirty="0">
                <a:latin typeface="Times New Roman" pitchFamily="18" charset="0"/>
                <a:cs typeface="Times New Roman" pitchFamily="18" charset="0"/>
              </a:rPr>
              <a:t>Pain</a:t>
            </a:r>
          </a:p>
          <a:p>
            <a:pPr algn="l" rtl="0" eaLnBrk="1" hangingPunct="1">
              <a:defRPr/>
            </a:pPr>
            <a:r>
              <a:rPr lang="en-US" b="1" dirty="0">
                <a:latin typeface="Times New Roman" pitchFamily="18" charset="0"/>
                <a:cs typeface="Times New Roman" pitchFamily="18" charset="0"/>
              </a:rPr>
              <a:t>Loss of function</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554" y="2928934"/>
            <a:ext cx="5786446" cy="392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00230" y="1"/>
            <a:ext cx="10787138" cy="857231"/>
          </a:xfrm>
        </p:spPr>
        <p:txBody>
          <a:bodyPr/>
          <a:lstStyle/>
          <a:p>
            <a:pPr algn="r" rtl="0" eaLnBrk="1" hangingPunct="1">
              <a:defRPr/>
            </a:pPr>
            <a:r>
              <a:rPr lang="en-US" sz="3200" b="1" dirty="0">
                <a:solidFill>
                  <a:srgbClr val="C00000"/>
                </a:solidFill>
                <a:latin typeface="Times New Roman" pitchFamily="18" charset="0"/>
                <a:cs typeface="Times New Roman" pitchFamily="18" charset="0"/>
              </a:rPr>
              <a:t>             </a:t>
            </a:r>
            <a:r>
              <a:rPr lang="en-US" sz="3600" b="1" dirty="0">
                <a:solidFill>
                  <a:srgbClr val="C00000"/>
                </a:solidFill>
                <a:latin typeface="Times New Roman" pitchFamily="18" charset="0"/>
                <a:cs typeface="Times New Roman" pitchFamily="18" charset="0"/>
              </a:rPr>
              <a:t>Causes of cardinal signs of acute inflammation:  </a:t>
            </a:r>
          </a:p>
        </p:txBody>
      </p:sp>
      <p:sp>
        <p:nvSpPr>
          <p:cNvPr id="61443" name="Rectangle 3"/>
          <p:cNvSpPr>
            <a:spLocks noGrp="1" noChangeArrowheads="1"/>
          </p:cNvSpPr>
          <p:nvPr>
            <p:ph sz="quarter" idx="1"/>
          </p:nvPr>
        </p:nvSpPr>
        <p:spPr>
          <a:xfrm>
            <a:off x="0" y="1600200"/>
            <a:ext cx="9144000" cy="5257800"/>
          </a:xfrm>
        </p:spPr>
        <p:txBody>
          <a:bodyPr/>
          <a:lstStyle/>
          <a:p>
            <a:pPr algn="l" rtl="0" eaLnBrk="1" hangingPunct="1">
              <a:buFont typeface="Wingdings" panose="05000000000000000000" pitchFamily="2" charset="2"/>
              <a:buNone/>
              <a:defRPr/>
            </a:pPr>
            <a:r>
              <a:rPr lang="en-US" dirty="0"/>
              <a:t>      </a:t>
            </a:r>
            <a:endParaRPr lang="en-US" b="1" dirty="0">
              <a:latin typeface="Times New Roman" pitchFamily="18" charset="0"/>
              <a:cs typeface="Times New Roman" pitchFamily="18" charset="0"/>
            </a:endParaRPr>
          </a:p>
        </p:txBody>
      </p:sp>
      <p:sp>
        <p:nvSpPr>
          <p:cNvPr id="12292" name="AutoShape 4"/>
          <p:cNvSpPr>
            <a:spLocks noChangeArrowheads="1"/>
          </p:cNvSpPr>
          <p:nvPr/>
        </p:nvSpPr>
        <p:spPr bwMode="auto">
          <a:xfrm>
            <a:off x="500034" y="928670"/>
            <a:ext cx="304800" cy="609600"/>
          </a:xfrm>
          <a:prstGeom prst="up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IQ" altLang="en-US"/>
          </a:p>
        </p:txBody>
      </p:sp>
      <p:sp>
        <p:nvSpPr>
          <p:cNvPr id="12293" name="Line 5"/>
          <p:cNvSpPr>
            <a:spLocks noChangeShapeType="1"/>
          </p:cNvSpPr>
          <p:nvPr/>
        </p:nvSpPr>
        <p:spPr bwMode="auto">
          <a:xfrm>
            <a:off x="3929058" y="1428736"/>
            <a:ext cx="609600"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6" name="Rectangle 6"/>
          <p:cNvSpPr>
            <a:spLocks noChangeArrowheads="1"/>
          </p:cNvSpPr>
          <p:nvPr/>
        </p:nvSpPr>
        <p:spPr bwMode="auto">
          <a:xfrm>
            <a:off x="5000628" y="1071546"/>
            <a:ext cx="29194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defRPr/>
            </a:pPr>
            <a:r>
              <a:rPr lang="en-US" sz="3200" b="1" dirty="0">
                <a:effectLst>
                  <a:outerShdw blurRad="38100" dist="38100" dir="2700000" algn="tl">
                    <a:srgbClr val="000000"/>
                  </a:outerShdw>
                </a:effectLst>
                <a:latin typeface="Times New Roman" pitchFamily="18" charset="0"/>
                <a:cs typeface="Times New Roman" pitchFamily="18" charset="0"/>
              </a:rPr>
              <a:t>Blood flow</a:t>
            </a:r>
          </a:p>
        </p:txBody>
      </p:sp>
      <p:sp>
        <p:nvSpPr>
          <p:cNvPr id="61447" name="Rectangle 7"/>
          <p:cNvSpPr>
            <a:spLocks noChangeArrowheads="1"/>
          </p:cNvSpPr>
          <p:nvPr/>
        </p:nvSpPr>
        <p:spPr bwMode="auto">
          <a:xfrm>
            <a:off x="857224" y="1071546"/>
            <a:ext cx="307183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defRPr/>
            </a:pPr>
            <a:r>
              <a:rPr lang="en-US" sz="3200" b="1" dirty="0">
                <a:effectLst>
                  <a:outerShdw blurRad="38100" dist="38100" dir="2700000" algn="tl">
                    <a:srgbClr val="000000"/>
                  </a:outerShdw>
                </a:effectLst>
                <a:latin typeface="Times New Roman" pitchFamily="18" charset="0"/>
                <a:cs typeface="Times New Roman" pitchFamily="18" charset="0"/>
              </a:rPr>
              <a:t>Vascular caliber (</a:t>
            </a:r>
            <a:r>
              <a:rPr lang="en-US" sz="3200" b="1" dirty="0" err="1">
                <a:effectLst>
                  <a:outerShdw blurRad="38100" dist="38100" dir="2700000" algn="tl">
                    <a:srgbClr val="000000"/>
                  </a:outerShdw>
                </a:effectLst>
                <a:latin typeface="Times New Roman" pitchFamily="18" charset="0"/>
                <a:cs typeface="Times New Roman" pitchFamily="18" charset="0"/>
              </a:rPr>
              <a:t>Vasodilation</a:t>
            </a:r>
            <a:r>
              <a:rPr lang="en-US" sz="3200" b="1" dirty="0">
                <a:effectLst>
                  <a:outerShdw blurRad="38100" dist="38100" dir="2700000" algn="tl">
                    <a:srgbClr val="000000"/>
                  </a:outerShdw>
                </a:effectLst>
                <a:latin typeface="Times New Roman" pitchFamily="18" charset="0"/>
                <a:cs typeface="Times New Roman" pitchFamily="18" charset="0"/>
              </a:rPr>
              <a:t>)</a:t>
            </a:r>
          </a:p>
        </p:txBody>
      </p:sp>
      <p:sp>
        <p:nvSpPr>
          <p:cNvPr id="12296" name="AutoShape 8"/>
          <p:cNvSpPr>
            <a:spLocks noChangeArrowheads="1"/>
          </p:cNvSpPr>
          <p:nvPr/>
        </p:nvSpPr>
        <p:spPr bwMode="auto">
          <a:xfrm>
            <a:off x="4714876" y="928670"/>
            <a:ext cx="304800" cy="609600"/>
          </a:xfrm>
          <a:prstGeom prst="up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IQ" altLang="en-US"/>
          </a:p>
        </p:txBody>
      </p:sp>
      <p:sp>
        <p:nvSpPr>
          <p:cNvPr id="12297" name="Line 10"/>
          <p:cNvSpPr>
            <a:spLocks noChangeShapeType="1"/>
          </p:cNvSpPr>
          <p:nvPr/>
        </p:nvSpPr>
        <p:spPr bwMode="auto">
          <a:xfrm>
            <a:off x="5929322" y="1714488"/>
            <a:ext cx="0" cy="4572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1" name="Rectangle 11"/>
          <p:cNvSpPr>
            <a:spLocks noChangeArrowheads="1"/>
          </p:cNvSpPr>
          <p:nvPr/>
        </p:nvSpPr>
        <p:spPr bwMode="auto">
          <a:xfrm>
            <a:off x="4572000" y="2071678"/>
            <a:ext cx="28911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b="1" u="sng" dirty="0">
                <a:solidFill>
                  <a:schemeClr val="hlink"/>
                </a:solidFill>
                <a:effectLst>
                  <a:outerShdw blurRad="38100" dist="38100" dir="2700000" algn="tl">
                    <a:srgbClr val="000000"/>
                  </a:outerShdw>
                </a:effectLst>
                <a:latin typeface="+mj-lt"/>
              </a:rPr>
              <a:t>Heat &amp; redness</a:t>
            </a:r>
          </a:p>
        </p:txBody>
      </p:sp>
      <p:sp>
        <p:nvSpPr>
          <p:cNvPr id="61452" name="Rectangle 12"/>
          <p:cNvSpPr>
            <a:spLocks noChangeArrowheads="1"/>
          </p:cNvSpPr>
          <p:nvPr/>
        </p:nvSpPr>
        <p:spPr bwMode="auto">
          <a:xfrm>
            <a:off x="214282" y="3000372"/>
            <a:ext cx="40719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defRPr/>
            </a:pPr>
            <a:r>
              <a:rPr lang="en-US" sz="2800" b="1" dirty="0">
                <a:effectLst>
                  <a:outerShdw blurRad="38100" dist="38100" dir="2700000" algn="tl">
                    <a:srgbClr val="000000"/>
                  </a:outerShdw>
                </a:effectLst>
                <a:latin typeface="Times New Roman" pitchFamily="18" charset="0"/>
                <a:cs typeface="Times New Roman" pitchFamily="18" charset="0"/>
              </a:rPr>
              <a:t>   </a:t>
            </a:r>
            <a:r>
              <a:rPr lang="en-US" sz="3200" b="1" dirty="0">
                <a:effectLst>
                  <a:outerShdw blurRad="38100" dist="38100" dir="2700000" algn="tl">
                    <a:srgbClr val="000000"/>
                  </a:outerShdw>
                </a:effectLst>
                <a:latin typeface="Times New Roman" pitchFamily="18" charset="0"/>
                <a:cs typeface="Times New Roman" pitchFamily="18" charset="0"/>
              </a:rPr>
              <a:t>Permeability of B.V</a:t>
            </a:r>
            <a:r>
              <a:rPr lang="en-US" sz="3200" b="1" dirty="0">
                <a:effectLst>
                  <a:outerShdw blurRad="38100" dist="38100" dir="2700000" algn="tl">
                    <a:srgbClr val="000000"/>
                  </a:outerShdw>
                </a:effectLst>
              </a:rPr>
              <a:t>.</a:t>
            </a:r>
          </a:p>
        </p:txBody>
      </p:sp>
      <p:sp>
        <p:nvSpPr>
          <p:cNvPr id="12300" name="Line 13"/>
          <p:cNvSpPr>
            <a:spLocks noChangeShapeType="1"/>
          </p:cNvSpPr>
          <p:nvPr/>
        </p:nvSpPr>
        <p:spPr bwMode="auto">
          <a:xfrm>
            <a:off x="4071934" y="3429000"/>
            <a:ext cx="609600"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4" name="Rectangle 14"/>
          <p:cNvSpPr>
            <a:spLocks noChangeArrowheads="1"/>
          </p:cNvSpPr>
          <p:nvPr/>
        </p:nvSpPr>
        <p:spPr bwMode="auto">
          <a:xfrm>
            <a:off x="4643438" y="2857496"/>
            <a:ext cx="471490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defRPr/>
            </a:pPr>
            <a:r>
              <a:rPr lang="en-US" sz="3200" b="1" dirty="0">
                <a:effectLst>
                  <a:outerShdw blurRad="38100" dist="38100" dir="2700000" algn="tl">
                    <a:srgbClr val="000000"/>
                  </a:outerShdw>
                </a:effectLst>
                <a:latin typeface="Times New Roman" pitchFamily="18" charset="0"/>
                <a:cs typeface="Times New Roman" pitchFamily="18" charset="0"/>
              </a:rPr>
              <a:t>Leakage of plasma proteins &amp; leukocytes</a:t>
            </a:r>
          </a:p>
        </p:txBody>
      </p:sp>
      <p:sp>
        <p:nvSpPr>
          <p:cNvPr id="12302" name="AutoShape 15"/>
          <p:cNvSpPr>
            <a:spLocks noChangeArrowheads="1"/>
          </p:cNvSpPr>
          <p:nvPr/>
        </p:nvSpPr>
        <p:spPr bwMode="auto">
          <a:xfrm>
            <a:off x="214282" y="2928934"/>
            <a:ext cx="304800" cy="609600"/>
          </a:xfrm>
          <a:prstGeom prst="up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IQ" altLang="en-US"/>
          </a:p>
        </p:txBody>
      </p:sp>
      <p:sp>
        <p:nvSpPr>
          <p:cNvPr id="61456" name="Rectangle 16"/>
          <p:cNvSpPr>
            <a:spLocks noChangeArrowheads="1"/>
          </p:cNvSpPr>
          <p:nvPr/>
        </p:nvSpPr>
        <p:spPr bwMode="auto">
          <a:xfrm>
            <a:off x="4572000" y="4286256"/>
            <a:ext cx="39581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defRPr/>
            </a:pPr>
            <a:r>
              <a:rPr lang="en-US" sz="3200" b="1" u="sng" dirty="0">
                <a:solidFill>
                  <a:schemeClr val="hlink"/>
                </a:solidFill>
                <a:effectLst>
                  <a:outerShdw blurRad="38100" dist="38100" dir="2700000" algn="tl">
                    <a:srgbClr val="000000"/>
                  </a:outerShdw>
                </a:effectLst>
                <a:latin typeface="Times New Roman" pitchFamily="18" charset="0"/>
                <a:cs typeface="Times New Roman" pitchFamily="18" charset="0"/>
              </a:rPr>
              <a:t>Exudates         Edema</a:t>
            </a:r>
          </a:p>
        </p:txBody>
      </p:sp>
      <p:sp>
        <p:nvSpPr>
          <p:cNvPr id="12304" name="Line 17"/>
          <p:cNvSpPr>
            <a:spLocks noChangeShapeType="1"/>
          </p:cNvSpPr>
          <p:nvPr/>
        </p:nvSpPr>
        <p:spPr bwMode="auto">
          <a:xfrm>
            <a:off x="5857884" y="3929066"/>
            <a:ext cx="0" cy="4572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8" name="Rectangle 18"/>
          <p:cNvSpPr>
            <a:spLocks noChangeArrowheads="1"/>
          </p:cNvSpPr>
          <p:nvPr/>
        </p:nvSpPr>
        <p:spPr bwMode="auto">
          <a:xfrm>
            <a:off x="4572000" y="4929198"/>
            <a:ext cx="507209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defRPr/>
            </a:pPr>
            <a:r>
              <a:rPr lang="en-US" sz="3200" b="1" dirty="0">
                <a:effectLst>
                  <a:outerShdw blurRad="38100" dist="38100" dir="2700000" algn="tl">
                    <a:srgbClr val="000000"/>
                  </a:outerShdw>
                </a:effectLst>
                <a:latin typeface="Times New Roman" pitchFamily="18" charset="0"/>
                <a:cs typeface="Times New Roman" pitchFamily="18" charset="0"/>
              </a:rPr>
              <a:t> Edema &amp; Release of </a:t>
            </a:r>
          </a:p>
          <a:p>
            <a:pPr algn="l">
              <a:defRPr/>
            </a:pPr>
            <a:r>
              <a:rPr lang="en-US" sz="3200" b="1" dirty="0" err="1">
                <a:effectLst>
                  <a:outerShdw blurRad="38100" dist="38100" dir="2700000" algn="tl">
                    <a:srgbClr val="000000"/>
                  </a:outerShdw>
                </a:effectLst>
                <a:latin typeface="Times New Roman" pitchFamily="18" charset="0"/>
                <a:cs typeface="Times New Roman" pitchFamily="18" charset="0"/>
              </a:rPr>
              <a:t>Inflammtory</a:t>
            </a:r>
            <a:r>
              <a:rPr lang="en-US" sz="3200" b="1" dirty="0">
                <a:effectLst>
                  <a:outerShdw blurRad="38100" dist="38100" dir="2700000" algn="tl">
                    <a:srgbClr val="000000"/>
                  </a:outerShdw>
                </a:effectLst>
                <a:latin typeface="Times New Roman" pitchFamily="18" charset="0"/>
                <a:cs typeface="Times New Roman" pitchFamily="18" charset="0"/>
              </a:rPr>
              <a:t>  Mediators</a:t>
            </a:r>
          </a:p>
        </p:txBody>
      </p:sp>
      <p:sp>
        <p:nvSpPr>
          <p:cNvPr id="12306" name="Line 19"/>
          <p:cNvSpPr>
            <a:spLocks noChangeShapeType="1"/>
          </p:cNvSpPr>
          <p:nvPr/>
        </p:nvSpPr>
        <p:spPr bwMode="auto">
          <a:xfrm>
            <a:off x="4071934" y="5357826"/>
            <a:ext cx="609600"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0" name="Rectangle 20"/>
          <p:cNvSpPr>
            <a:spLocks noChangeArrowheads="1"/>
          </p:cNvSpPr>
          <p:nvPr/>
        </p:nvSpPr>
        <p:spPr bwMode="auto">
          <a:xfrm>
            <a:off x="4500562" y="6334780"/>
            <a:ext cx="50006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defRPr/>
            </a:pPr>
            <a:r>
              <a:rPr lang="en-US" sz="3200" b="1" u="sng" dirty="0">
                <a:solidFill>
                  <a:schemeClr val="hlink"/>
                </a:solidFill>
                <a:effectLst>
                  <a:outerShdw blurRad="38100" dist="38100" dir="2700000" algn="tl">
                    <a:srgbClr val="000000"/>
                  </a:outerShdw>
                </a:effectLst>
                <a:latin typeface="Times New Roman" pitchFamily="18" charset="0"/>
                <a:cs typeface="Times New Roman" pitchFamily="18" charset="0"/>
              </a:rPr>
              <a:t>Pain         Loss of function</a:t>
            </a:r>
          </a:p>
        </p:txBody>
      </p:sp>
      <p:sp>
        <p:nvSpPr>
          <p:cNvPr id="61461" name="Rectangle 21"/>
          <p:cNvSpPr>
            <a:spLocks noChangeArrowheads="1"/>
          </p:cNvSpPr>
          <p:nvPr/>
        </p:nvSpPr>
        <p:spPr bwMode="auto">
          <a:xfrm>
            <a:off x="0" y="5000636"/>
            <a:ext cx="41605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defRPr/>
            </a:pPr>
            <a:r>
              <a:rPr lang="en-US" sz="3200" b="1" dirty="0">
                <a:effectLst>
                  <a:outerShdw blurRad="38100" dist="38100" dir="2700000" algn="tl">
                    <a:srgbClr val="000000"/>
                  </a:outerShdw>
                </a:effectLst>
                <a:latin typeface="Times New Roman" pitchFamily="18" charset="0"/>
                <a:cs typeface="Times New Roman" pitchFamily="18" charset="0"/>
              </a:rPr>
              <a:t>Leukocyte  emigration</a:t>
            </a:r>
          </a:p>
        </p:txBody>
      </p:sp>
      <p:sp>
        <p:nvSpPr>
          <p:cNvPr id="12309" name="Line 22"/>
          <p:cNvSpPr>
            <a:spLocks noChangeShapeType="1"/>
          </p:cNvSpPr>
          <p:nvPr/>
        </p:nvSpPr>
        <p:spPr bwMode="auto">
          <a:xfrm>
            <a:off x="5072066" y="5929330"/>
            <a:ext cx="0" cy="4572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Line 23"/>
          <p:cNvSpPr>
            <a:spLocks noChangeShapeType="1"/>
          </p:cNvSpPr>
          <p:nvPr/>
        </p:nvSpPr>
        <p:spPr bwMode="auto">
          <a:xfrm>
            <a:off x="6357950" y="4643446"/>
            <a:ext cx="685800"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3"/>
          <p:cNvSpPr>
            <a:spLocks noChangeShapeType="1"/>
          </p:cNvSpPr>
          <p:nvPr/>
        </p:nvSpPr>
        <p:spPr bwMode="auto">
          <a:xfrm>
            <a:off x="5500694" y="6643710"/>
            <a:ext cx="685800"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85776"/>
            <a:ext cx="9144000" cy="1071570"/>
          </a:xfrm>
        </p:spPr>
        <p:txBody>
          <a:bodyPr/>
          <a:lstStyle/>
          <a:p>
            <a:pPr eaLnBrk="1" hangingPunct="1">
              <a:defRPr/>
            </a:pPr>
            <a:r>
              <a:rPr lang="en-US" sz="3600" b="1" u="sng" dirty="0">
                <a:solidFill>
                  <a:schemeClr val="tx1"/>
                </a:solidFill>
                <a:latin typeface="Times New Roman" pitchFamily="18" charset="0"/>
                <a:cs typeface="Times New Roman" pitchFamily="18" charset="0"/>
              </a:rPr>
              <a:t>General characters of Acute inflammation:-</a:t>
            </a:r>
          </a:p>
        </p:txBody>
      </p:sp>
      <p:sp>
        <p:nvSpPr>
          <p:cNvPr id="28675" name="Rectangle 3"/>
          <p:cNvSpPr>
            <a:spLocks noGrp="1" noChangeArrowheads="1"/>
          </p:cNvSpPr>
          <p:nvPr>
            <p:ph sz="quarter" idx="1"/>
          </p:nvPr>
        </p:nvSpPr>
        <p:spPr>
          <a:xfrm>
            <a:off x="0" y="500042"/>
            <a:ext cx="9144000" cy="6205558"/>
          </a:xfrm>
        </p:spPr>
        <p:txBody>
          <a:bodyPr/>
          <a:lstStyle/>
          <a:p>
            <a:pPr algn="l" rtl="0" eaLnBrk="1" hangingPunct="1">
              <a:buFont typeface="Wingdings" panose="05000000000000000000" pitchFamily="2" charset="2"/>
              <a:buNone/>
              <a:defRPr/>
            </a:pPr>
            <a:r>
              <a:rPr lang="en-US" b="1" dirty="0">
                <a:latin typeface="Times New Roman" pitchFamily="18" charset="0"/>
                <a:cs typeface="Times New Roman" pitchFamily="18" charset="0"/>
              </a:rPr>
              <a:t>A- It is characterized by two main component:</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1. Vascular </a:t>
            </a:r>
            <a:r>
              <a:rPr lang="en-US" b="1" u="sng" dirty="0">
                <a:latin typeface="Times New Roman" pitchFamily="18" charset="0"/>
                <a:cs typeface="Times New Roman" pitchFamily="18" charset="0"/>
              </a:rPr>
              <a:t>wall</a:t>
            </a:r>
            <a:r>
              <a:rPr lang="en-US" b="1" dirty="0">
                <a:latin typeface="Times New Roman" pitchFamily="18" charset="0"/>
                <a:cs typeface="Times New Roman" pitchFamily="18" charset="0"/>
              </a:rPr>
              <a:t> response.</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2. Inflammatory </a:t>
            </a:r>
            <a:r>
              <a:rPr lang="en-US" b="1" u="sng" dirty="0">
                <a:latin typeface="Times New Roman" pitchFamily="18" charset="0"/>
                <a:cs typeface="Times New Roman" pitchFamily="18" charset="0"/>
              </a:rPr>
              <a:t>cell</a:t>
            </a:r>
            <a:r>
              <a:rPr lang="en-US" b="1" dirty="0">
                <a:latin typeface="Times New Roman" pitchFamily="18" charset="0"/>
                <a:cs typeface="Times New Roman" pitchFamily="18" charset="0"/>
              </a:rPr>
              <a:t> response.</a:t>
            </a:r>
          </a:p>
          <a:p>
            <a:pPr algn="l" rtl="0" eaLnBrk="1" hangingPunct="1">
              <a:buFont typeface="Wingdings" panose="05000000000000000000" pitchFamily="2" charset="2"/>
              <a:buNone/>
              <a:defRPr/>
            </a:pPr>
            <a:endParaRPr lang="en-US" b="1" dirty="0">
              <a:latin typeface="Times New Roman" pitchFamily="18" charset="0"/>
              <a:cs typeface="Times New Roman" pitchFamily="18" charset="0"/>
            </a:endParaRP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B- The effects of inflammation is mediated by   </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inflammatory mediators:</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1- </a:t>
            </a:r>
            <a:r>
              <a:rPr lang="en-US" b="1" u="sng" dirty="0">
                <a:latin typeface="Times New Roman" pitchFamily="18" charset="0"/>
                <a:cs typeface="Times New Roman" pitchFamily="18" charset="0"/>
              </a:rPr>
              <a:t>Circulating</a:t>
            </a:r>
            <a:r>
              <a:rPr lang="en-US" b="1" dirty="0">
                <a:latin typeface="Times New Roman" pitchFamily="18" charset="0"/>
                <a:cs typeface="Times New Roman" pitchFamily="18" charset="0"/>
              </a:rPr>
              <a:t>  plasma proteins.</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2- Factors produced </a:t>
            </a:r>
            <a:r>
              <a:rPr lang="en-US" b="1" u="sng" dirty="0">
                <a:latin typeface="Times New Roman" pitchFamily="18" charset="0"/>
                <a:cs typeface="Times New Roman" pitchFamily="18" charset="0"/>
              </a:rPr>
              <a:t>locally</a:t>
            </a:r>
            <a:r>
              <a:rPr lang="en-US" b="1" dirty="0">
                <a:latin typeface="Times New Roman" pitchFamily="18" charset="0"/>
                <a:cs typeface="Times New Roman" pitchFamily="18" charset="0"/>
              </a:rPr>
              <a:t> by vessel wall or inflammatory cells.</a:t>
            </a:r>
          </a:p>
          <a:p>
            <a:pPr algn="l" rtl="0" eaLnBrk="1" hangingPunct="1">
              <a:buFont typeface="Wingdings" panose="05000000000000000000" pitchFamily="2" charset="2"/>
              <a:buNone/>
              <a:defRPr/>
            </a:pPr>
            <a:endParaRPr lang="en-US" b="1" dirty="0">
              <a:latin typeface="Times New Roman" pitchFamily="18" charset="0"/>
              <a:cs typeface="Times New Roman" pitchFamily="18" charset="0"/>
            </a:endParaRP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C- Termination of inflammation occurs when:</a:t>
            </a:r>
          </a:p>
          <a:p>
            <a:pPr algn="l" rtl="0" eaLnBrk="1" hangingPunct="1">
              <a:buFont typeface="Wingdings" panose="05000000000000000000" pitchFamily="2" charset="2"/>
              <a:buNone/>
              <a:defRPr/>
            </a:pPr>
            <a:r>
              <a:rPr lang="en-US" sz="2800" b="1" dirty="0">
                <a:latin typeface="Times New Roman" pitchFamily="18" charset="0"/>
                <a:cs typeface="Times New Roman" pitchFamily="18" charset="0"/>
              </a:rPr>
              <a:t>1. Injurious agents and secreted mediators are removed.</a:t>
            </a:r>
          </a:p>
          <a:p>
            <a:pPr algn="l" rtl="0" eaLnBrk="1" hangingPunct="1">
              <a:buFont typeface="Wingdings" panose="05000000000000000000" pitchFamily="2" charset="2"/>
              <a:buNone/>
              <a:defRPr/>
            </a:pPr>
            <a:r>
              <a:rPr lang="en-US" sz="2800" b="1" dirty="0">
                <a:latin typeface="Times New Roman" pitchFamily="18" charset="0"/>
                <a:cs typeface="Times New Roman" pitchFamily="18" charset="0"/>
              </a:rPr>
              <a:t>2. Release of  active anti-inflammatory mechanism.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
            <a:ext cx="9144000" cy="857231"/>
          </a:xfrm>
        </p:spPr>
        <p:txBody>
          <a:bodyPr/>
          <a:lstStyle/>
          <a:p>
            <a:pPr rtl="0" eaLnBrk="1" hangingPunct="1">
              <a:defRPr/>
            </a:pPr>
            <a:r>
              <a:rPr lang="en-US" b="1" u="sng" dirty="0">
                <a:solidFill>
                  <a:schemeClr val="accent2"/>
                </a:solidFill>
                <a:latin typeface="Times New Roman" pitchFamily="18" charset="0"/>
                <a:cs typeface="Times New Roman" pitchFamily="18" charset="0"/>
              </a:rPr>
              <a:t>Vascular wall changes:</a:t>
            </a:r>
          </a:p>
        </p:txBody>
      </p:sp>
      <p:sp>
        <p:nvSpPr>
          <p:cNvPr id="63491" name="Rectangle 3"/>
          <p:cNvSpPr>
            <a:spLocks noGrp="1" noChangeArrowheads="1"/>
          </p:cNvSpPr>
          <p:nvPr>
            <p:ph sz="quarter" idx="1"/>
          </p:nvPr>
        </p:nvSpPr>
        <p:spPr>
          <a:xfrm>
            <a:off x="0" y="1000108"/>
            <a:ext cx="9144000" cy="5857892"/>
          </a:xfrm>
        </p:spPr>
        <p:txBody>
          <a:bodyPr/>
          <a:lstStyle/>
          <a:p>
            <a:pPr algn="ctr" rtl="0" eaLnBrk="1" hangingPunct="1">
              <a:buFont typeface="Wingdings" panose="05000000000000000000" pitchFamily="2" charset="2"/>
              <a:buNone/>
              <a:defRPr/>
            </a:pPr>
            <a:r>
              <a:rPr lang="en-US" sz="3600" b="1" dirty="0">
                <a:latin typeface="Times New Roman" pitchFamily="18" charset="0"/>
                <a:cs typeface="Times New Roman" pitchFamily="18" charset="0"/>
              </a:rPr>
              <a:t>Initial transient </a:t>
            </a:r>
            <a:r>
              <a:rPr lang="en-US" sz="3600" b="1" dirty="0">
                <a:solidFill>
                  <a:schemeClr val="tx2"/>
                </a:solidFill>
                <a:latin typeface="Times New Roman" pitchFamily="18" charset="0"/>
                <a:cs typeface="Times New Roman" pitchFamily="18" charset="0"/>
              </a:rPr>
              <a:t>vasoconstriction</a:t>
            </a:r>
          </a:p>
        </p:txBody>
      </p:sp>
      <p:sp>
        <p:nvSpPr>
          <p:cNvPr id="63492" name="Rectangle 4"/>
          <p:cNvSpPr>
            <a:spLocks noChangeArrowheads="1"/>
          </p:cNvSpPr>
          <p:nvPr/>
        </p:nvSpPr>
        <p:spPr bwMode="auto">
          <a:xfrm>
            <a:off x="609600" y="2895600"/>
            <a:ext cx="2620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b="1">
                <a:solidFill>
                  <a:schemeClr val="tx2"/>
                </a:solidFill>
                <a:effectLst>
                  <a:outerShdw blurRad="38100" dist="38100" dir="2700000" algn="tl">
                    <a:srgbClr val="000000"/>
                  </a:outerShdw>
                </a:effectLst>
                <a:latin typeface="Times New Roman" pitchFamily="18" charset="0"/>
                <a:cs typeface="Times New Roman" pitchFamily="18" charset="0"/>
              </a:rPr>
              <a:t>Vasodilitation</a:t>
            </a:r>
          </a:p>
        </p:txBody>
      </p:sp>
      <p:sp>
        <p:nvSpPr>
          <p:cNvPr id="63493" name="Rectangle 5"/>
          <p:cNvSpPr>
            <a:spLocks noChangeArrowheads="1"/>
          </p:cNvSpPr>
          <p:nvPr/>
        </p:nvSpPr>
        <p:spPr bwMode="auto">
          <a:xfrm>
            <a:off x="4724400" y="2819400"/>
            <a:ext cx="35512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3200" b="1">
                <a:solidFill>
                  <a:schemeClr val="tx2"/>
                </a:solidFill>
                <a:effectLst>
                  <a:outerShdw blurRad="38100" dist="38100" dir="2700000" algn="tl">
                    <a:srgbClr val="000000"/>
                  </a:outerShdw>
                </a:effectLst>
                <a:latin typeface="Times New Roman" pitchFamily="18" charset="0"/>
                <a:cs typeface="Times New Roman" pitchFamily="18" charset="0"/>
              </a:rPr>
              <a:t>Increased vascular </a:t>
            </a:r>
          </a:p>
          <a:p>
            <a:pPr algn="ctr">
              <a:defRPr/>
            </a:pPr>
            <a:r>
              <a:rPr lang="en-US" sz="3200" b="1">
                <a:solidFill>
                  <a:schemeClr val="tx2"/>
                </a:solidFill>
                <a:effectLst>
                  <a:outerShdw blurRad="38100" dist="38100" dir="2700000" algn="tl">
                    <a:srgbClr val="000000"/>
                  </a:outerShdw>
                </a:effectLst>
                <a:latin typeface="Times New Roman" pitchFamily="18" charset="0"/>
                <a:cs typeface="Times New Roman" pitchFamily="18" charset="0"/>
              </a:rPr>
              <a:t>permeability</a:t>
            </a:r>
          </a:p>
        </p:txBody>
      </p:sp>
      <p:sp>
        <p:nvSpPr>
          <p:cNvPr id="14342" name="Text Box 6"/>
          <p:cNvSpPr txBox="1">
            <a:spLocks noChangeArrowheads="1"/>
          </p:cNvSpPr>
          <p:nvPr/>
        </p:nvSpPr>
        <p:spPr bwMode="auto">
          <a:xfrm>
            <a:off x="3733800" y="2895600"/>
            <a:ext cx="68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3600" b="1">
                <a:latin typeface="Times New Roman" panose="02020603050405020304" pitchFamily="18" charset="0"/>
                <a:cs typeface="Times New Roman" panose="02020603050405020304" pitchFamily="18" charset="0"/>
              </a:rPr>
              <a:t>&amp;</a:t>
            </a:r>
          </a:p>
        </p:txBody>
      </p:sp>
      <p:sp>
        <p:nvSpPr>
          <p:cNvPr id="14343" name="Line 7"/>
          <p:cNvSpPr>
            <a:spLocks noChangeShapeType="1"/>
          </p:cNvSpPr>
          <p:nvPr/>
        </p:nvSpPr>
        <p:spPr bwMode="auto">
          <a:xfrm>
            <a:off x="4191000" y="1905000"/>
            <a:ext cx="0" cy="990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Text Box 8"/>
          <p:cNvSpPr txBox="1">
            <a:spLocks noChangeArrowheads="1"/>
          </p:cNvSpPr>
          <p:nvPr/>
        </p:nvSpPr>
        <p:spPr bwMode="auto">
          <a:xfrm>
            <a:off x="1428728" y="2057400"/>
            <a:ext cx="24574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spcBef>
                <a:spcPct val="50000"/>
              </a:spcBef>
            </a:pPr>
            <a:r>
              <a:rPr lang="en-US" altLang="en-US" sz="2800" b="1" dirty="0">
                <a:solidFill>
                  <a:schemeClr val="accent2"/>
                </a:solidFill>
                <a:latin typeface="Times New Roman" panose="02020603050405020304" pitchFamily="18" charset="0"/>
                <a:cs typeface="Times New Roman" panose="02020603050405020304" pitchFamily="18" charset="0"/>
              </a:rPr>
              <a:t>Followed by:</a:t>
            </a:r>
          </a:p>
        </p:txBody>
      </p:sp>
      <p:sp>
        <p:nvSpPr>
          <p:cNvPr id="14345" name="Line 9"/>
          <p:cNvSpPr>
            <a:spLocks noChangeShapeType="1"/>
          </p:cNvSpPr>
          <p:nvPr/>
        </p:nvSpPr>
        <p:spPr bwMode="auto">
          <a:xfrm>
            <a:off x="762000" y="4114800"/>
            <a:ext cx="73914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a:off x="4191000" y="4114800"/>
            <a:ext cx="0" cy="990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Text Box 11"/>
          <p:cNvSpPr txBox="1">
            <a:spLocks noChangeArrowheads="1"/>
          </p:cNvSpPr>
          <p:nvPr/>
        </p:nvSpPr>
        <p:spPr bwMode="auto">
          <a:xfrm>
            <a:off x="762000" y="4648200"/>
            <a:ext cx="304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spcBef>
                <a:spcPct val="50000"/>
              </a:spcBef>
            </a:pPr>
            <a:r>
              <a:rPr lang="en-US" altLang="en-US" sz="3600" b="1" dirty="0">
                <a:solidFill>
                  <a:schemeClr val="accent2"/>
                </a:solidFill>
                <a:latin typeface="Times New Roman" panose="02020603050405020304" pitchFamily="18" charset="0"/>
                <a:cs typeface="Times New Roman" panose="02020603050405020304" pitchFamily="18" charset="0"/>
              </a:rPr>
              <a:t>That lead to:</a:t>
            </a:r>
          </a:p>
        </p:txBody>
      </p:sp>
      <p:sp>
        <p:nvSpPr>
          <p:cNvPr id="63500" name="Rectangle 12"/>
          <p:cNvSpPr>
            <a:spLocks noChangeArrowheads="1"/>
          </p:cNvSpPr>
          <p:nvPr/>
        </p:nvSpPr>
        <p:spPr bwMode="auto">
          <a:xfrm>
            <a:off x="0" y="5638800"/>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lnSpc>
                <a:spcPct val="80000"/>
              </a:lnSpc>
              <a:spcBef>
                <a:spcPct val="20000"/>
              </a:spcBef>
              <a:buClr>
                <a:schemeClr val="hlink"/>
              </a:buClr>
              <a:buSzPct val="80000"/>
              <a:buFont typeface="Wingdings" pitchFamily="2" charset="2"/>
              <a:buNone/>
              <a:defRPr/>
            </a:pPr>
            <a:r>
              <a:rPr lang="en-US" sz="3600" b="1" dirty="0">
                <a:effectLst>
                  <a:outerShdw blurRad="38100" dist="38100" dir="2700000" algn="tl">
                    <a:srgbClr val="000000"/>
                  </a:outerShdw>
                </a:effectLst>
                <a:latin typeface="Times New Roman" pitchFamily="18" charset="0"/>
                <a:cs typeface="Times New Roman" pitchFamily="18" charset="0"/>
              </a:rPr>
              <a:t>Marked  outflow of blood content &amp; edema formation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71678"/>
            <a:ext cx="4286248" cy="478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48" y="2071678"/>
            <a:ext cx="4857752" cy="478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0" y="0"/>
            <a:ext cx="83582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defRPr/>
            </a:pPr>
            <a:r>
              <a:rPr lang="en-US" sz="4000" b="1" u="sng" dirty="0">
                <a:effectLst>
                  <a:outerShdw blurRad="38100" dist="38100" dir="2700000" algn="tl">
                    <a:srgbClr val="000000"/>
                  </a:outerShdw>
                </a:effectLst>
                <a:latin typeface="Times New Roman" pitchFamily="18" charset="0"/>
                <a:cs typeface="Times New Roman" pitchFamily="18" charset="0"/>
              </a:rPr>
              <a:t>Alteration in vascular caliber:</a:t>
            </a:r>
          </a:p>
        </p:txBody>
      </p:sp>
      <p:sp>
        <p:nvSpPr>
          <p:cNvPr id="50183" name="Text Box 7"/>
          <p:cNvSpPr txBox="1">
            <a:spLocks noChangeArrowheads="1"/>
          </p:cNvSpPr>
          <p:nvPr/>
        </p:nvSpPr>
        <p:spPr bwMode="auto">
          <a:xfrm>
            <a:off x="0" y="714356"/>
            <a:ext cx="41433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spcBef>
                <a:spcPct val="20000"/>
              </a:spcBef>
              <a:buClr>
                <a:schemeClr val="hlink"/>
              </a:buClr>
              <a:buSzPct val="80000"/>
              <a:buFont typeface="Wingdings" pitchFamily="2" charset="2"/>
              <a:buNone/>
              <a:defRPr/>
            </a:pPr>
            <a:r>
              <a:rPr lang="en-US" sz="3600" b="1" dirty="0">
                <a:solidFill>
                  <a:srgbClr val="FFFF00"/>
                </a:solidFill>
                <a:effectLst>
                  <a:outerShdw blurRad="38100" dist="38100" dir="2700000" algn="tl">
                    <a:srgbClr val="000000"/>
                  </a:outerShdw>
                </a:effectLst>
                <a:latin typeface="Times New Roman" pitchFamily="18" charset="0"/>
                <a:cs typeface="Times New Roman" pitchFamily="18" charset="0"/>
              </a:rPr>
              <a:t>       1-Vasodilitation</a:t>
            </a:r>
            <a:endParaRPr lang="en-US" sz="3600" dirty="0">
              <a:solidFill>
                <a:srgbClr val="FFFF00"/>
              </a:solidFill>
              <a:latin typeface="Times New Roman" pitchFamily="18" charset="0"/>
              <a:cs typeface="Times New Roman" pitchFamily="18" charset="0"/>
            </a:endParaRPr>
          </a:p>
        </p:txBody>
      </p:sp>
      <p:sp>
        <p:nvSpPr>
          <p:cNvPr id="50184" name="Text Box 8"/>
          <p:cNvSpPr txBox="1">
            <a:spLocks noChangeArrowheads="1"/>
          </p:cNvSpPr>
          <p:nvPr/>
        </p:nvSpPr>
        <p:spPr bwMode="auto">
          <a:xfrm>
            <a:off x="-857288" y="1285860"/>
            <a:ext cx="100012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20000"/>
              </a:spcBef>
              <a:buClr>
                <a:schemeClr val="hlink"/>
              </a:buClr>
              <a:buSzPct val="80000"/>
              <a:buFont typeface="Wingdings" pitchFamily="2" charset="2"/>
              <a:buNone/>
              <a:defRPr/>
            </a:pPr>
            <a:r>
              <a:rPr lang="en-US" sz="3200" b="1" dirty="0">
                <a:solidFill>
                  <a:srgbClr val="FFFF00"/>
                </a:solidFill>
                <a:effectLst>
                  <a:outerShdw blurRad="38100" dist="38100" dir="2700000" algn="tl">
                    <a:srgbClr val="000000"/>
                  </a:outerShdw>
                </a:effectLst>
                <a:latin typeface="+mj-lt"/>
                <a:cs typeface="+mn-cs"/>
              </a:rPr>
              <a:t>2-</a:t>
            </a:r>
            <a:r>
              <a:rPr lang="en-US" sz="3600" b="1" dirty="0">
                <a:solidFill>
                  <a:srgbClr val="FFFF00"/>
                </a:solidFill>
                <a:effectLst>
                  <a:outerShdw blurRad="38100" dist="38100" dir="2700000" algn="tl">
                    <a:srgbClr val="000000"/>
                  </a:outerShdw>
                </a:effectLst>
                <a:latin typeface="+mj-lt"/>
                <a:cs typeface="+mn-cs"/>
              </a:rPr>
              <a:t>Increased vascular permeability</a:t>
            </a:r>
            <a:endParaRPr lang="en-US" sz="3600" dirty="0">
              <a:solidFill>
                <a:srgbClr val="FFFF00"/>
              </a:solidFill>
              <a:latin typeface="+mj-lt"/>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914400" y="0"/>
            <a:ext cx="8229600" cy="642938"/>
          </a:xfrm>
        </p:spPr>
        <p:txBody>
          <a:bodyPr>
            <a:normAutofit fontScale="90000"/>
          </a:bodyPr>
          <a:lstStyle/>
          <a:p>
            <a:pPr eaLnBrk="1" hangingPunct="1">
              <a:defRPr/>
            </a:pPr>
            <a:r>
              <a:rPr lang="en-US" sz="4000" b="1" u="sng" dirty="0">
                <a:latin typeface="Times New Roman" pitchFamily="18" charset="0"/>
                <a:cs typeface="Times New Roman" pitchFamily="18" charset="0"/>
              </a:rPr>
              <a:t>Terminology</a:t>
            </a:r>
          </a:p>
        </p:txBody>
      </p:sp>
      <p:sp>
        <p:nvSpPr>
          <p:cNvPr id="41987" name="Rectangle 3"/>
          <p:cNvSpPr>
            <a:spLocks noGrp="1" noChangeArrowheads="1"/>
          </p:cNvSpPr>
          <p:nvPr>
            <p:ph type="body" idx="4294967295"/>
          </p:nvPr>
        </p:nvSpPr>
        <p:spPr>
          <a:xfrm>
            <a:off x="0" y="714375"/>
            <a:ext cx="9144000" cy="6143625"/>
          </a:xfrm>
        </p:spPr>
        <p:txBody>
          <a:bodyPr/>
          <a:lstStyle/>
          <a:p>
            <a:pPr algn="l" rtl="0" eaLnBrk="1" hangingPunct="1">
              <a:buNone/>
              <a:defRPr/>
            </a:pPr>
            <a:r>
              <a:rPr lang="en-US" sz="3600" b="1" dirty="0">
                <a:solidFill>
                  <a:srgbClr val="FFFF00"/>
                </a:solidFill>
                <a:latin typeface="Times New Roman" pitchFamily="18" charset="0"/>
                <a:cs typeface="Times New Roman" pitchFamily="18" charset="0"/>
              </a:rPr>
              <a:t>   </a:t>
            </a:r>
            <a:r>
              <a:rPr lang="en-US" sz="3600" b="1" u="sng" dirty="0">
                <a:solidFill>
                  <a:schemeClr val="accent2"/>
                </a:solidFill>
                <a:latin typeface="Times New Roman" pitchFamily="18" charset="0"/>
                <a:cs typeface="Times New Roman" pitchFamily="18" charset="0"/>
              </a:rPr>
              <a:t>Transudate</a:t>
            </a:r>
            <a:r>
              <a:rPr lang="en-US" sz="3600" u="sng" dirty="0">
                <a:solidFill>
                  <a:schemeClr val="accent2"/>
                </a:solidFill>
                <a:latin typeface="Times New Roman" pitchFamily="18" charset="0"/>
                <a:cs typeface="Times New Roman" pitchFamily="18" charset="0"/>
              </a:rPr>
              <a:t>:</a:t>
            </a:r>
            <a:r>
              <a:rPr lang="en-US" sz="3600" dirty="0">
                <a:solidFill>
                  <a:schemeClr val="accent2"/>
                </a:solidFill>
                <a:latin typeface="Times New Roman" pitchFamily="18" charset="0"/>
                <a:cs typeface="Times New Roman" pitchFamily="18" charset="0"/>
              </a:rPr>
              <a:t> </a:t>
            </a:r>
            <a:r>
              <a:rPr lang="en-US" sz="3600" dirty="0">
                <a:latin typeface="Times New Roman" pitchFamily="18" charset="0"/>
                <a:cs typeface="Times New Roman" pitchFamily="18" charset="0"/>
              </a:rPr>
              <a:t>(</a:t>
            </a:r>
            <a:r>
              <a:rPr lang="en-US" sz="3600" b="1" dirty="0">
                <a:latin typeface="Times New Roman" pitchFamily="18" charset="0"/>
                <a:cs typeface="Times New Roman" pitchFamily="18" charset="0"/>
              </a:rPr>
              <a:t>Fluid leakage</a:t>
            </a:r>
            <a:r>
              <a:rPr lang="en-US" sz="3600" dirty="0">
                <a:latin typeface="Times New Roman" pitchFamily="18" charset="0"/>
                <a:cs typeface="Times New Roman" pitchFamily="18" charset="0"/>
              </a:rPr>
              <a:t>).</a:t>
            </a:r>
            <a:endParaRPr lang="en-US" sz="3600" u="sng" dirty="0">
              <a:solidFill>
                <a:srgbClr val="FFFF00"/>
              </a:solidFill>
              <a:latin typeface="Times New Roman" pitchFamily="18" charset="0"/>
              <a:cs typeface="Times New Roman" pitchFamily="18" charset="0"/>
            </a:endParaRPr>
          </a:p>
          <a:p>
            <a:pPr algn="l" rtl="0" eaLnBrk="1" hangingPunct="1">
              <a:buFont typeface="Wingdings" panose="05000000000000000000" pitchFamily="2" charset="2"/>
              <a:buNone/>
              <a:defRPr/>
            </a:pPr>
            <a:r>
              <a:rPr lang="en-US" sz="2800" b="1" dirty="0">
                <a:latin typeface="Times New Roman" pitchFamily="18" charset="0"/>
                <a:cs typeface="Times New Roman" pitchFamily="18" charset="0"/>
              </a:rPr>
              <a:t>     </a:t>
            </a:r>
            <a:r>
              <a:rPr lang="en-US" b="1" dirty="0">
                <a:latin typeface="Times New Roman" pitchFamily="18" charset="0"/>
                <a:cs typeface="Times New Roman" pitchFamily="18" charset="0"/>
              </a:rPr>
              <a:t>An extra-vascular fluid with low protein content &amp; low specific gravity.</a:t>
            </a:r>
            <a:r>
              <a:rPr lang="en-US" dirty="0">
                <a:latin typeface="Times New Roman" pitchFamily="18" charset="0"/>
                <a:cs typeface="Times New Roman" pitchFamily="18" charset="0"/>
              </a:rPr>
              <a:t> </a:t>
            </a:r>
          </a:p>
          <a:p>
            <a:pPr algn="l" rtl="0" eaLnBrk="1" hangingPunct="1">
              <a:buFont typeface="Wingdings" panose="05000000000000000000" pitchFamily="2" charset="2"/>
              <a:buNone/>
              <a:defRPr/>
            </a:pPr>
            <a:endParaRPr lang="en-US" dirty="0">
              <a:latin typeface="Times New Roman" pitchFamily="18" charset="0"/>
              <a:cs typeface="Times New Roman" pitchFamily="18" charset="0"/>
            </a:endParaRPr>
          </a:p>
          <a:p>
            <a:pPr algn="l" rtl="0" eaLnBrk="1" hangingPunct="1">
              <a:buFont typeface="Wingdings" panose="05000000000000000000" pitchFamily="2" charset="2"/>
              <a:buNone/>
              <a:defRPr/>
            </a:pPr>
            <a:r>
              <a:rPr lang="en-US" b="1" dirty="0">
                <a:solidFill>
                  <a:srgbClr val="FFFF00"/>
                </a:solidFill>
                <a:latin typeface="Times New Roman" pitchFamily="18" charset="0"/>
                <a:cs typeface="Times New Roman" pitchFamily="18" charset="0"/>
              </a:rPr>
              <a:t>   </a:t>
            </a:r>
            <a:r>
              <a:rPr lang="en-US" sz="3600" b="1" u="sng" dirty="0">
                <a:solidFill>
                  <a:srgbClr val="FF0000"/>
                </a:solidFill>
                <a:latin typeface="Times New Roman" pitchFamily="18" charset="0"/>
                <a:cs typeface="Times New Roman" pitchFamily="18" charset="0"/>
              </a:rPr>
              <a:t>Exudate</a:t>
            </a:r>
            <a:r>
              <a:rPr lang="en-US" sz="3600" u="sng" dirty="0">
                <a:solidFill>
                  <a:srgbClr val="FF0000"/>
                </a:solidFill>
                <a:latin typeface="Times New Roman" pitchFamily="18" charset="0"/>
                <a:cs typeface="Times New Roman" pitchFamily="18" charset="0"/>
              </a:rPr>
              <a:t>: </a:t>
            </a:r>
            <a:r>
              <a:rPr lang="en-US" b="1" dirty="0">
                <a:latin typeface="Times New Roman" pitchFamily="18" charset="0"/>
                <a:cs typeface="Times New Roman" pitchFamily="18" charset="0"/>
              </a:rPr>
              <a:t>An </a:t>
            </a:r>
            <a:r>
              <a:rPr lang="en-US" b="1" u="sng" dirty="0">
                <a:latin typeface="Times New Roman" pitchFamily="18" charset="0"/>
                <a:cs typeface="Times New Roman" pitchFamily="18" charset="0"/>
              </a:rPr>
              <a:t>inflammatory</a:t>
            </a:r>
            <a:r>
              <a:rPr lang="en-US" b="1" dirty="0">
                <a:latin typeface="Times New Roman" pitchFamily="18" charset="0"/>
                <a:cs typeface="Times New Roman" pitchFamily="18" charset="0"/>
              </a:rPr>
              <a:t>  extravasation  of fluid that has a high protein concentration &amp; cellular debris with high specific gravity .</a:t>
            </a:r>
          </a:p>
          <a:p>
            <a:pPr algn="l" rtl="0" eaLnBrk="1" hangingPunct="1">
              <a:buFont typeface="Wingdings" panose="05000000000000000000" pitchFamily="2" charset="2"/>
              <a:buNone/>
              <a:defRPr/>
            </a:pPr>
            <a:endParaRPr lang="en-US" b="1" dirty="0">
              <a:latin typeface="Times New Roman" pitchFamily="18" charset="0"/>
              <a:cs typeface="Times New Roman" pitchFamily="18" charset="0"/>
            </a:endParaRPr>
          </a:p>
          <a:p>
            <a:pPr algn="l" rtl="0" eaLnBrk="1" hangingPunct="1">
              <a:buFont typeface="Wingdings" panose="05000000000000000000" pitchFamily="2" charset="2"/>
              <a:buNone/>
              <a:defRPr/>
            </a:pPr>
            <a:r>
              <a:rPr lang="en-US" sz="2800" b="1" dirty="0">
                <a:solidFill>
                  <a:srgbClr val="FFFF00"/>
                </a:solidFill>
                <a:latin typeface="Times New Roman" pitchFamily="18" charset="0"/>
                <a:cs typeface="Times New Roman" pitchFamily="18" charset="0"/>
              </a:rPr>
              <a:t>   </a:t>
            </a:r>
            <a:r>
              <a:rPr lang="en-US" sz="3600" b="1" u="sng" dirty="0">
                <a:solidFill>
                  <a:srgbClr val="FF0000"/>
                </a:solidFill>
                <a:latin typeface="Times New Roman" pitchFamily="18" charset="0"/>
                <a:cs typeface="Times New Roman" pitchFamily="18" charset="0"/>
              </a:rPr>
              <a:t>Edema:</a:t>
            </a:r>
            <a:r>
              <a:rPr lang="en-US" sz="3600" u="sng" dirty="0">
                <a:solidFill>
                  <a:srgbClr val="FF0000"/>
                </a:solidFill>
                <a:latin typeface="Times New Roman" pitchFamily="18" charset="0"/>
                <a:cs typeface="Times New Roman" pitchFamily="18" charset="0"/>
              </a:rPr>
              <a:t> </a:t>
            </a:r>
            <a:r>
              <a:rPr lang="en-US" sz="3600" dirty="0">
                <a:latin typeface="Times New Roman" pitchFamily="18" charset="0"/>
                <a:cs typeface="Times New Roman" pitchFamily="18" charset="0"/>
              </a:rPr>
              <a:t>E</a:t>
            </a:r>
            <a:r>
              <a:rPr lang="en-US" b="1" dirty="0">
                <a:latin typeface="Times New Roman" pitchFamily="18" charset="0"/>
                <a:cs typeface="Times New Roman" pitchFamily="18" charset="0"/>
              </a:rPr>
              <a:t>xcessive fluid in the interstitial tissue or body cavities which is either </a:t>
            </a:r>
            <a:r>
              <a:rPr lang="en-US" b="1" u="sng" dirty="0">
                <a:solidFill>
                  <a:schemeClr val="accent2"/>
                </a:solidFill>
                <a:latin typeface="Times New Roman" pitchFamily="18" charset="0"/>
                <a:cs typeface="Times New Roman" pitchFamily="18" charset="0"/>
              </a:rPr>
              <a:t>exudate or transudate</a:t>
            </a:r>
            <a:r>
              <a:rPr lang="en-US" b="1" dirty="0">
                <a:solidFill>
                  <a:schemeClr val="accent2"/>
                </a:solidFill>
                <a:latin typeface="Times New Roman" pitchFamily="18" charset="0"/>
                <a:cs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1981200" y="6858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spcBef>
                <a:spcPct val="50000"/>
              </a:spcBef>
            </a:pPr>
            <a:r>
              <a:rPr lang="en-US" altLang="en-US" b="1">
                <a:solidFill>
                  <a:schemeClr val="bg1"/>
                </a:solidFill>
              </a:rPr>
              <a:t>32 mmHg</a:t>
            </a:r>
          </a:p>
        </p:txBody>
      </p:sp>
      <p:sp>
        <p:nvSpPr>
          <p:cNvPr id="17412" name="Text Box 6"/>
          <p:cNvSpPr txBox="1">
            <a:spLocks noChangeArrowheads="1"/>
          </p:cNvSpPr>
          <p:nvPr/>
        </p:nvSpPr>
        <p:spPr bwMode="auto">
          <a:xfrm>
            <a:off x="1331640" y="395287"/>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l" rtl="0" eaLnBrk="1" hangingPunct="1">
              <a:spcBef>
                <a:spcPct val="50000"/>
              </a:spcBef>
            </a:pPr>
            <a:r>
              <a:rPr lang="en-US" altLang="en-US" b="1">
                <a:solidFill>
                  <a:schemeClr val="accent2"/>
                </a:solidFill>
              </a:rPr>
              <a:t>25 mmHg</a:t>
            </a:r>
          </a:p>
        </p:txBody>
      </p:sp>
      <p:sp>
        <p:nvSpPr>
          <p:cNvPr id="17413" name="AutoShape 9"/>
          <p:cNvSpPr>
            <a:spLocks noChangeArrowheads="1"/>
          </p:cNvSpPr>
          <p:nvPr/>
        </p:nvSpPr>
        <p:spPr bwMode="auto">
          <a:xfrm>
            <a:off x="5486400" y="0"/>
            <a:ext cx="152400" cy="609600"/>
          </a:xfrm>
          <a:prstGeom prst="upArrow">
            <a:avLst>
              <a:gd name="adj1" fmla="val 50000"/>
              <a:gd name="adj2" fmla="val 100000"/>
            </a:avLst>
          </a:prstGeom>
          <a:solidFill>
            <a:schemeClr val="accent1"/>
          </a:soli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IQ" altLang="en-US"/>
          </a:p>
        </p:txBody>
      </p:sp>
      <p:sp>
        <p:nvSpPr>
          <p:cNvPr id="17414" name="Text Box 10"/>
          <p:cNvSpPr txBox="1">
            <a:spLocks noChangeArrowheads="1"/>
          </p:cNvSpPr>
          <p:nvPr/>
        </p:nvSpPr>
        <p:spPr bwMode="auto">
          <a:xfrm>
            <a:off x="6948264" y="365585"/>
            <a:ext cx="1656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0" eaLnBrk="1" hangingPunct="1">
              <a:spcBef>
                <a:spcPct val="50000"/>
              </a:spcBef>
            </a:pPr>
            <a:r>
              <a:rPr lang="en-US" altLang="en-US" b="1" dirty="0">
                <a:solidFill>
                  <a:srgbClr val="FF0000"/>
                </a:solidFill>
              </a:rPr>
              <a:t>12 mmHg</a:t>
            </a:r>
          </a:p>
        </p:txBody>
      </p:sp>
      <p:sp>
        <p:nvSpPr>
          <p:cNvPr id="17415" name="AutoShape 11"/>
          <p:cNvSpPr>
            <a:spLocks noChangeArrowheads="1"/>
          </p:cNvSpPr>
          <p:nvPr/>
        </p:nvSpPr>
        <p:spPr bwMode="auto">
          <a:xfrm>
            <a:off x="4038600" y="0"/>
            <a:ext cx="228600" cy="685800"/>
          </a:xfrm>
          <a:prstGeom prst="downArrow">
            <a:avLst>
              <a:gd name="adj1" fmla="val 50000"/>
              <a:gd name="adj2" fmla="val 75000"/>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ar-IQ"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914400"/>
          </a:xfrm>
        </p:spPr>
        <p:txBody>
          <a:bodyPr/>
          <a:lstStyle/>
          <a:p>
            <a:pPr eaLnBrk="1" hangingPunct="1">
              <a:defRPr/>
            </a:pPr>
            <a:r>
              <a:rPr lang="en-US" sz="3600" b="1" u="sng" dirty="0">
                <a:solidFill>
                  <a:schemeClr val="accent2"/>
                </a:solidFill>
                <a:latin typeface="Times New Roman" pitchFamily="18" charset="0"/>
                <a:cs typeface="Times New Roman" pitchFamily="18" charset="0"/>
              </a:rPr>
              <a:t>Beneficial effects of fluid &amp; cellular exudate:</a:t>
            </a:r>
          </a:p>
        </p:txBody>
      </p:sp>
      <p:sp>
        <p:nvSpPr>
          <p:cNvPr id="36867" name="Rectangle 3"/>
          <p:cNvSpPr>
            <a:spLocks noGrp="1" noChangeArrowheads="1"/>
          </p:cNvSpPr>
          <p:nvPr>
            <p:ph sz="quarter" idx="1"/>
          </p:nvPr>
        </p:nvSpPr>
        <p:spPr>
          <a:xfrm>
            <a:off x="0" y="1000108"/>
            <a:ext cx="9144000" cy="5857892"/>
          </a:xfrm>
        </p:spPr>
        <p:txBody>
          <a:bodyPr/>
          <a:lstStyle/>
          <a:p>
            <a:pPr algn="just" rtl="0" eaLnBrk="1" hangingPunct="1">
              <a:lnSpc>
                <a:spcPct val="90000"/>
              </a:lnSpc>
              <a:buFont typeface="Wingdings" panose="05000000000000000000" pitchFamily="2" charset="2"/>
              <a:buNone/>
              <a:defRPr/>
            </a:pPr>
            <a:r>
              <a:rPr lang="en-US" sz="2400" dirty="0">
                <a:latin typeface="Times New Roman" pitchFamily="18" charset="0"/>
                <a:cs typeface="Times New Roman" pitchFamily="18" charset="0"/>
              </a:rPr>
              <a:t>	</a:t>
            </a:r>
          </a:p>
          <a:p>
            <a:pPr algn="just" rtl="0" eaLnBrk="1" hangingPunct="1">
              <a:lnSpc>
                <a:spcPct val="90000"/>
              </a:lnSpc>
              <a:buFont typeface="Wingdings" panose="05000000000000000000" pitchFamily="2" charset="2"/>
              <a:buNone/>
              <a:defRPr/>
            </a:pPr>
            <a:r>
              <a:rPr lang="en-US" sz="2400" b="1" dirty="0">
                <a:latin typeface="Times New Roman" pitchFamily="18" charset="0"/>
                <a:cs typeface="Times New Roman" pitchFamily="18" charset="0"/>
              </a:rPr>
              <a:t>     </a:t>
            </a:r>
            <a:r>
              <a:rPr lang="en-US" b="1" dirty="0">
                <a:latin typeface="Times New Roman" pitchFamily="18" charset="0"/>
                <a:cs typeface="Times New Roman" pitchFamily="18" charset="0"/>
              </a:rPr>
              <a:t>1- Dilution of bacterial toxins to be carried away  </a:t>
            </a:r>
          </a:p>
          <a:p>
            <a:pPr algn="just" rtl="0" eaLnBrk="1" hangingPunct="1">
              <a:lnSpc>
                <a:spcPct val="90000"/>
              </a:lnSpc>
              <a:buFont typeface="Wingdings" panose="05000000000000000000" pitchFamily="2" charset="2"/>
              <a:buNone/>
              <a:defRPr/>
            </a:pPr>
            <a:r>
              <a:rPr lang="en-US" b="1" dirty="0">
                <a:latin typeface="Times New Roman" pitchFamily="18" charset="0"/>
                <a:cs typeface="Times New Roman" pitchFamily="18" charset="0"/>
              </a:rPr>
              <a:t>        by </a:t>
            </a:r>
            <a:r>
              <a:rPr lang="en-US" b="1" dirty="0" err="1">
                <a:latin typeface="Times New Roman" pitchFamily="18" charset="0"/>
                <a:cs typeface="Times New Roman" pitchFamily="18" charset="0"/>
              </a:rPr>
              <a:t>lymphatics</a:t>
            </a:r>
            <a:r>
              <a:rPr lang="en-US" b="1" dirty="0">
                <a:latin typeface="Times New Roman" pitchFamily="18" charset="0"/>
                <a:cs typeface="Times New Roman" pitchFamily="18" charset="0"/>
              </a:rPr>
              <a:t>.</a:t>
            </a:r>
          </a:p>
          <a:p>
            <a:pPr algn="just" rtl="0" eaLnBrk="1" hangingPunct="1">
              <a:lnSpc>
                <a:spcPct val="90000"/>
              </a:lnSpc>
              <a:buFont typeface="Wingdings" panose="05000000000000000000" pitchFamily="2" charset="2"/>
              <a:buNone/>
              <a:defRPr/>
            </a:pPr>
            <a:r>
              <a:rPr lang="en-US" b="1" dirty="0">
                <a:latin typeface="Times New Roman" pitchFamily="18" charset="0"/>
                <a:cs typeface="Times New Roman" pitchFamily="18" charset="0"/>
              </a:rPr>
              <a:t>	</a:t>
            </a:r>
          </a:p>
          <a:p>
            <a:pPr algn="just" rtl="0" eaLnBrk="1" hangingPunct="1">
              <a:lnSpc>
                <a:spcPct val="90000"/>
              </a:lnSpc>
              <a:buFont typeface="Wingdings" panose="05000000000000000000" pitchFamily="2" charset="2"/>
              <a:buNone/>
              <a:defRPr/>
            </a:pPr>
            <a:r>
              <a:rPr lang="en-US" b="1" dirty="0">
                <a:latin typeface="Times New Roman" pitchFamily="18" charset="0"/>
                <a:cs typeface="Times New Roman" pitchFamily="18" charset="0"/>
              </a:rPr>
              <a:t>    2- Entry of antibodies which help in </a:t>
            </a:r>
            <a:r>
              <a:rPr lang="en-US" b="1" dirty="0" err="1">
                <a:latin typeface="Times New Roman" pitchFamily="18" charset="0"/>
                <a:cs typeface="Times New Roman" pitchFamily="18" charset="0"/>
              </a:rPr>
              <a:t>lysis</a:t>
            </a:r>
            <a:r>
              <a:rPr lang="en-US" b="1" dirty="0">
                <a:latin typeface="Times New Roman" pitchFamily="18" charset="0"/>
                <a:cs typeface="Times New Roman" pitchFamily="18" charset="0"/>
              </a:rPr>
              <a:t> or         phagocytosis of the microorganisms and neutralization of toxins.</a:t>
            </a:r>
          </a:p>
          <a:p>
            <a:pPr algn="just" rtl="0" eaLnBrk="1" hangingPunct="1">
              <a:lnSpc>
                <a:spcPct val="90000"/>
              </a:lnSpc>
              <a:buFont typeface="Wingdings" panose="05000000000000000000" pitchFamily="2" charset="2"/>
              <a:buNone/>
              <a:defRPr/>
            </a:pPr>
            <a:endParaRPr lang="en-US" b="1" dirty="0">
              <a:latin typeface="Times New Roman" pitchFamily="18" charset="0"/>
              <a:cs typeface="Times New Roman" pitchFamily="18" charset="0"/>
            </a:endParaRPr>
          </a:p>
          <a:p>
            <a:pPr algn="just" rtl="0" eaLnBrk="1" hangingPunct="1">
              <a:lnSpc>
                <a:spcPct val="90000"/>
              </a:lnSpc>
              <a:buFont typeface="Wingdings" panose="05000000000000000000" pitchFamily="2" charset="2"/>
              <a:buNone/>
              <a:defRPr/>
            </a:pPr>
            <a:r>
              <a:rPr lang="en-US" b="1" dirty="0">
                <a:latin typeface="Times New Roman" pitchFamily="18" charset="0"/>
                <a:cs typeface="Times New Roman" pitchFamily="18" charset="0"/>
              </a:rPr>
              <a:t>	3- Transport of drugs to the site where the bacteria are multiplying.</a:t>
            </a:r>
          </a:p>
          <a:p>
            <a:pPr algn="just" rtl="0" eaLnBrk="1" hangingPunct="1">
              <a:lnSpc>
                <a:spcPct val="90000"/>
              </a:lnSpc>
              <a:buFont typeface="Wingdings" panose="05000000000000000000" pitchFamily="2" charset="2"/>
              <a:buNone/>
              <a:defRPr/>
            </a:pPr>
            <a:r>
              <a:rPr lang="en-US"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9036496" cy="5299912"/>
          </a:xfrm>
          <a:prstGeom prst="rect">
            <a:avLst/>
          </a:prstGeom>
        </p:spPr>
        <p:txBody>
          <a:bodyPr wrap="square">
            <a:spAutoFit/>
          </a:bodyPr>
          <a:lstStyle/>
          <a:p>
            <a:pPr algn="justLow" rtl="0" eaLnBrk="1" hangingPunct="1">
              <a:lnSpc>
                <a:spcPct val="90000"/>
              </a:lnSpc>
              <a:buFont typeface="Wingdings" panose="05000000000000000000" pitchFamily="2" charset="2"/>
              <a:buNone/>
              <a:defRPr/>
            </a:pPr>
            <a:r>
              <a:rPr lang="en-US" sz="3200" dirty="0">
                <a:latin typeface="Times New Roman" pitchFamily="18" charset="0"/>
                <a:cs typeface="Times New Roman" pitchFamily="18" charset="0"/>
              </a:rPr>
              <a:t>  </a:t>
            </a:r>
          </a:p>
          <a:p>
            <a:pPr algn="justLow" rtl="0" eaLnBrk="1" hangingPunct="1">
              <a:lnSpc>
                <a:spcPct val="90000"/>
              </a:lnSpc>
              <a:buFont typeface="Wingdings" panose="05000000000000000000" pitchFamily="2" charset="2"/>
              <a:buNone/>
              <a:defRPr/>
            </a:pPr>
            <a:r>
              <a:rPr lang="en-US" sz="3200" dirty="0">
                <a:latin typeface="Times New Roman" pitchFamily="18" charset="0"/>
                <a:cs typeface="Times New Roman" pitchFamily="18" charset="0"/>
              </a:rPr>
              <a:t>  4-</a:t>
            </a:r>
            <a:r>
              <a:rPr lang="en-US" sz="2800" dirty="0">
                <a:latin typeface="Times New Roman" pitchFamily="18" charset="0"/>
                <a:cs typeface="Times New Roman" pitchFamily="18" charset="0"/>
              </a:rPr>
              <a:t> </a:t>
            </a:r>
            <a:r>
              <a:rPr lang="en-US" sz="3200" dirty="0" err="1">
                <a:latin typeface="Times New Roman" pitchFamily="18" charset="0"/>
                <a:cs typeface="Times New Roman" pitchFamily="18" charset="0"/>
              </a:rPr>
              <a:t>Exudative</a:t>
            </a:r>
            <a:r>
              <a:rPr lang="en-US" sz="3200" dirty="0">
                <a:latin typeface="Times New Roman" pitchFamily="18" charset="0"/>
                <a:cs typeface="Times New Roman" pitchFamily="18" charset="0"/>
              </a:rPr>
              <a:t> fibrinogen will form fibrin that   </a:t>
            </a:r>
          </a:p>
          <a:p>
            <a:pPr algn="justLow" rtl="0" eaLnBrk="1" hangingPunct="1">
              <a:lnSpc>
                <a:spcPct val="90000"/>
              </a:lnSpc>
              <a:buFont typeface="Wingdings" panose="05000000000000000000" pitchFamily="2" charset="2"/>
              <a:buNone/>
              <a:defRPr/>
            </a:pPr>
            <a:r>
              <a:rPr lang="en-US" sz="3200" dirty="0">
                <a:latin typeface="Times New Roman" pitchFamily="18" charset="0"/>
                <a:cs typeface="Times New Roman" pitchFamily="18" charset="0"/>
              </a:rPr>
              <a:t>      trap the bacteria to facilitate </a:t>
            </a:r>
            <a:r>
              <a:rPr lang="en-US" sz="3200" dirty="0" err="1">
                <a:latin typeface="Times New Roman" pitchFamily="18" charset="0"/>
                <a:cs typeface="Times New Roman" pitchFamily="18" charset="0"/>
              </a:rPr>
              <a:t>phagocytosis</a:t>
            </a:r>
            <a:r>
              <a:rPr lang="en-US" sz="3200" dirty="0">
                <a:latin typeface="Times New Roman" pitchFamily="18" charset="0"/>
                <a:cs typeface="Times New Roman" pitchFamily="18" charset="0"/>
              </a:rPr>
              <a:t> &amp;  </a:t>
            </a:r>
          </a:p>
          <a:p>
            <a:pPr algn="justLow" rtl="0" eaLnBrk="1" hangingPunct="1">
              <a:lnSpc>
                <a:spcPct val="90000"/>
              </a:lnSpc>
              <a:buFont typeface="Wingdings" panose="05000000000000000000" pitchFamily="2" charset="2"/>
              <a:buNone/>
              <a:defRPr/>
            </a:pPr>
            <a:r>
              <a:rPr lang="en-US" sz="3200" dirty="0">
                <a:latin typeface="Times New Roman" pitchFamily="18" charset="0"/>
                <a:cs typeface="Times New Roman" pitchFamily="18" charset="0"/>
              </a:rPr>
              <a:t>      help in formation of granulation tissue.</a:t>
            </a:r>
          </a:p>
          <a:p>
            <a:pPr algn="justLow" rtl="0" eaLnBrk="1" hangingPunct="1">
              <a:lnSpc>
                <a:spcPct val="90000"/>
              </a:lnSpc>
              <a:buFont typeface="Wingdings" panose="05000000000000000000" pitchFamily="2" charset="2"/>
              <a:buNone/>
              <a:defRPr/>
            </a:pPr>
            <a:r>
              <a:rPr lang="en-US" sz="2800" dirty="0">
                <a:latin typeface="Times New Roman" pitchFamily="18" charset="0"/>
                <a:cs typeface="Times New Roman" pitchFamily="18" charset="0"/>
              </a:rPr>
              <a:t>	</a:t>
            </a:r>
          </a:p>
          <a:p>
            <a:pPr algn="justLow" rtl="0" eaLnBrk="1" hangingPunct="1">
              <a:lnSpc>
                <a:spcPct val="90000"/>
              </a:lnSpc>
              <a:buFont typeface="Wingdings" panose="05000000000000000000" pitchFamily="2" charset="2"/>
              <a:buNone/>
              <a:defRPr/>
            </a:pPr>
            <a:r>
              <a:rPr lang="en-US" sz="2800" dirty="0">
                <a:latin typeface="Times New Roman" pitchFamily="18" charset="0"/>
                <a:cs typeface="Times New Roman" pitchFamily="18" charset="0"/>
              </a:rPr>
              <a:t>  </a:t>
            </a:r>
            <a:r>
              <a:rPr lang="en-US" sz="3200" dirty="0">
                <a:latin typeface="Times New Roman" pitchFamily="18" charset="0"/>
                <a:cs typeface="Times New Roman" pitchFamily="18" charset="0"/>
              </a:rPr>
              <a:t>5- Delivery of nutrients and oxygen essential for </a:t>
            </a:r>
          </a:p>
          <a:p>
            <a:pPr algn="justLow" rtl="0" eaLnBrk="1" hangingPunct="1">
              <a:lnSpc>
                <a:spcPct val="90000"/>
              </a:lnSpc>
              <a:buFont typeface="Wingdings" panose="05000000000000000000" pitchFamily="2" charset="2"/>
              <a:buNone/>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neutrophils</a:t>
            </a:r>
            <a:r>
              <a:rPr lang="en-US" sz="3200" dirty="0">
                <a:latin typeface="Times New Roman" pitchFamily="18" charset="0"/>
                <a:cs typeface="Times New Roman" pitchFamily="18" charset="0"/>
              </a:rPr>
              <a:t> which have a high metabolic activity.</a:t>
            </a:r>
          </a:p>
          <a:p>
            <a:pPr algn="justLow" rtl="0" eaLnBrk="1" hangingPunct="1">
              <a:lnSpc>
                <a:spcPct val="90000"/>
              </a:lnSpc>
              <a:buFont typeface="Wingdings" panose="05000000000000000000" pitchFamily="2" charset="2"/>
              <a:buNone/>
              <a:defRPr/>
            </a:pPr>
            <a:endParaRPr lang="en-US" sz="2800" dirty="0">
              <a:latin typeface="Times New Roman" pitchFamily="18" charset="0"/>
              <a:cs typeface="Times New Roman" pitchFamily="18" charset="0"/>
            </a:endParaRPr>
          </a:p>
          <a:p>
            <a:pPr algn="justLow" rtl="0" eaLnBrk="1" hangingPunct="1">
              <a:lnSpc>
                <a:spcPct val="90000"/>
              </a:lnSpc>
              <a:buFont typeface="Wingdings" panose="05000000000000000000" pitchFamily="2" charset="2"/>
              <a:buNone/>
              <a:defRPr/>
            </a:pPr>
            <a:r>
              <a:rPr lang="en-US" sz="2800" dirty="0">
                <a:latin typeface="Times New Roman" pitchFamily="18" charset="0"/>
                <a:cs typeface="Times New Roman" pitchFamily="18" charset="0"/>
              </a:rPr>
              <a:t>  </a:t>
            </a:r>
            <a:r>
              <a:rPr lang="en-US" sz="3200" dirty="0">
                <a:latin typeface="Times New Roman" pitchFamily="18" charset="0"/>
                <a:cs typeface="Times New Roman" pitchFamily="18" charset="0"/>
              </a:rPr>
              <a:t>6- Stimulation of immune response:</a:t>
            </a:r>
          </a:p>
          <a:p>
            <a:pPr algn="justLow" rtl="0" eaLnBrk="1" hangingPunct="1">
              <a:lnSpc>
                <a:spcPct val="90000"/>
              </a:lnSpc>
              <a:buFont typeface="Wingdings" panose="05000000000000000000" pitchFamily="2" charset="2"/>
              <a:buNone/>
              <a:defRPr/>
            </a:pPr>
            <a:r>
              <a:rPr lang="en-US" sz="3200" dirty="0">
                <a:latin typeface="Times New Roman" pitchFamily="18" charset="0"/>
                <a:cs typeface="Times New Roman" pitchFamily="18" charset="0"/>
              </a:rPr>
              <a:t>      Drainage of inflammatory exudate into </a:t>
            </a:r>
          </a:p>
          <a:p>
            <a:pPr algn="justLow" rtl="0" eaLnBrk="1" hangingPunct="1">
              <a:lnSpc>
                <a:spcPct val="90000"/>
              </a:lnSpc>
              <a:buFont typeface="Wingdings" panose="05000000000000000000" pitchFamily="2" charset="2"/>
              <a:buNone/>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lymphatics</a:t>
            </a:r>
            <a:r>
              <a:rPr lang="en-US" sz="3200" dirty="0">
                <a:latin typeface="Times New Roman" pitchFamily="18" charset="0"/>
                <a:cs typeface="Times New Roman" pitchFamily="18" charset="0"/>
              </a:rPr>
              <a:t>, reaching lymph node will stimulate </a:t>
            </a:r>
          </a:p>
          <a:p>
            <a:pPr algn="justLow" rtl="0" eaLnBrk="1" hangingPunct="1">
              <a:lnSpc>
                <a:spcPct val="90000"/>
              </a:lnSpc>
              <a:buFont typeface="Wingdings" panose="05000000000000000000" pitchFamily="2" charset="2"/>
              <a:buNone/>
              <a:defRPr/>
            </a:pPr>
            <a:r>
              <a:rPr lang="en-US" sz="3200" dirty="0">
                <a:latin typeface="Times New Roman" pitchFamily="18" charset="0"/>
                <a:cs typeface="Times New Roman" pitchFamily="18" charset="0"/>
              </a:rPr>
              <a:t>      the immune response.</a:t>
            </a:r>
            <a:endParaRPr lang="ar-JO"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528" y="764704"/>
            <a:ext cx="8229600" cy="642918"/>
          </a:xfrm>
        </p:spPr>
        <p:txBody>
          <a:bodyPr>
            <a:noAutofit/>
          </a:bodyPr>
          <a:lstStyle/>
          <a:p>
            <a:pPr>
              <a:defRPr/>
            </a:pPr>
            <a:r>
              <a:rPr lang="en-US" sz="2800" b="1" dirty="0">
                <a:solidFill>
                  <a:srgbClr val="FF0000"/>
                </a:solidFill>
                <a:latin typeface="Times New Roman" pitchFamily="18" charset="0"/>
                <a:cs typeface="Times New Roman" pitchFamily="18" charset="0"/>
              </a:rPr>
              <a:t> </a:t>
            </a:r>
            <a:r>
              <a:rPr lang="en-US" sz="2800" b="1" u="sng" dirty="0">
                <a:solidFill>
                  <a:srgbClr val="FF0000"/>
                </a:solidFill>
                <a:latin typeface="Times New Roman" pitchFamily="18" charset="0"/>
                <a:cs typeface="Times New Roman" pitchFamily="18" charset="0"/>
              </a:rPr>
              <a:t>Cellular changes: </a:t>
            </a:r>
            <a:br>
              <a:rPr lang="en-US" sz="2800" b="1" u="sng" dirty="0">
                <a:solidFill>
                  <a:srgbClr val="FF0000"/>
                </a:solidFill>
                <a:latin typeface="Times New Roman" pitchFamily="18" charset="0"/>
                <a:cs typeface="Times New Roman" pitchFamily="18" charset="0"/>
              </a:rPr>
            </a:br>
            <a:r>
              <a:rPr lang="en-US" sz="2800" dirty="0">
                <a:solidFill>
                  <a:srgbClr val="FF0000"/>
                </a:solidFill>
              </a:rPr>
              <a:t> </a:t>
            </a:r>
            <a:r>
              <a:rPr lang="en-US" sz="2800" u="sng" dirty="0">
                <a:solidFill>
                  <a:srgbClr val="FF0000"/>
                </a:solidFill>
                <a:latin typeface="Times New Roman" pitchFamily="18" charset="0"/>
                <a:cs typeface="Times New Roman" pitchFamily="18" charset="0"/>
              </a:rPr>
              <a:t>Extravasation of leukocyte &amp; phagocytosis</a:t>
            </a:r>
            <a:br>
              <a:rPr lang="en-US" sz="2800" u="sng" dirty="0">
                <a:solidFill>
                  <a:srgbClr val="FF0000"/>
                </a:solidFill>
                <a:latin typeface="Times New Roman" pitchFamily="18" charset="0"/>
                <a:cs typeface="Times New Roman" pitchFamily="18" charset="0"/>
              </a:rPr>
            </a:br>
            <a:endParaRPr lang="en-US" sz="2800" b="1" u="sng" dirty="0">
              <a:solidFill>
                <a:srgbClr val="FF0000"/>
              </a:solidFill>
              <a:latin typeface="Times New Roman" pitchFamily="18" charset="0"/>
              <a:cs typeface="Times New Roman" pitchFamily="18" charset="0"/>
            </a:endParaRPr>
          </a:p>
        </p:txBody>
      </p:sp>
      <p:sp>
        <p:nvSpPr>
          <p:cNvPr id="14339" name="Rectangle 3"/>
          <p:cNvSpPr>
            <a:spLocks noGrp="1" noChangeArrowheads="1"/>
          </p:cNvSpPr>
          <p:nvPr>
            <p:ph sz="quarter" idx="1"/>
          </p:nvPr>
        </p:nvSpPr>
        <p:spPr>
          <a:xfrm>
            <a:off x="0" y="1340768"/>
            <a:ext cx="9144000" cy="5301208"/>
          </a:xfrm>
        </p:spPr>
        <p:txBody>
          <a:bodyPr>
            <a:normAutofit/>
          </a:bodyPr>
          <a:lstStyle/>
          <a:p>
            <a:pPr algn="l" rtl="0" eaLnBrk="1" hangingPunct="1">
              <a:lnSpc>
                <a:spcPct val="80000"/>
              </a:lnSpc>
              <a:buFont typeface="Wingdings" panose="05000000000000000000" pitchFamily="2" charset="2"/>
              <a:buNone/>
              <a:defRPr/>
            </a:pPr>
            <a:r>
              <a:rPr lang="en-US" b="1" dirty="0">
                <a:latin typeface="Times New Roman" pitchFamily="18" charset="0"/>
                <a:cs typeface="Times New Roman" pitchFamily="18" charset="0"/>
              </a:rPr>
              <a:t>Extravasation</a:t>
            </a:r>
            <a:r>
              <a:rPr lang="en-US" sz="2800" b="1" dirty="0">
                <a:latin typeface="Times New Roman" pitchFamily="18" charset="0"/>
                <a:cs typeface="Times New Roman" pitchFamily="18" charset="0"/>
              </a:rPr>
              <a:t>:</a:t>
            </a:r>
          </a:p>
          <a:p>
            <a:pPr algn="l" rtl="0" eaLnBrk="1" hangingPunct="1">
              <a:lnSpc>
                <a:spcPct val="80000"/>
              </a:lnSpc>
              <a:buFont typeface="Wingdings" panose="05000000000000000000" pitchFamily="2" charset="2"/>
              <a:buNone/>
              <a:defRPr/>
            </a:pPr>
            <a:r>
              <a:rPr lang="en-US" b="1" dirty="0">
                <a:latin typeface="Times New Roman" pitchFamily="18" charset="0"/>
                <a:cs typeface="Times New Roman" pitchFamily="18" charset="0"/>
              </a:rPr>
              <a:t>Delivery of leukocyte to site of injury. T</a:t>
            </a:r>
            <a:r>
              <a:rPr lang="en-US" sz="2800" b="1" dirty="0">
                <a:latin typeface="Times New Roman" pitchFamily="18" charset="0"/>
                <a:cs typeface="Times New Roman" pitchFamily="18" charset="0"/>
              </a:rPr>
              <a:t>he sequence of events in extravasation is divided into:</a:t>
            </a:r>
          </a:p>
          <a:p>
            <a:pPr algn="l" rtl="0" eaLnBrk="1" hangingPunct="1">
              <a:lnSpc>
                <a:spcPct val="80000"/>
              </a:lnSpc>
              <a:buFont typeface="Wingdings" panose="05000000000000000000" pitchFamily="2" charset="2"/>
              <a:buNone/>
              <a:defRPr/>
            </a:pPr>
            <a:endParaRPr lang="en-US" sz="1200" b="1" dirty="0">
              <a:latin typeface="Times New Roman" pitchFamily="18" charset="0"/>
              <a:cs typeface="Times New Roman" pitchFamily="18" charset="0"/>
            </a:endParaRPr>
          </a:p>
          <a:p>
            <a:pPr algn="l" rtl="0" eaLnBrk="1" hangingPunct="1">
              <a:lnSpc>
                <a:spcPct val="80000"/>
              </a:lnSpc>
              <a:buFont typeface="Wingdings" panose="05000000000000000000" pitchFamily="2" charset="2"/>
              <a:buNone/>
              <a:defRPr/>
            </a:pP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Margination</a:t>
            </a:r>
            <a:r>
              <a:rPr lang="en-US" sz="2800" b="1" dirty="0">
                <a:latin typeface="Times New Roman" pitchFamily="18" charset="0"/>
                <a:cs typeface="Times New Roman" pitchFamily="18" charset="0"/>
              </a:rPr>
              <a:t>:-.</a:t>
            </a:r>
          </a:p>
          <a:p>
            <a:pPr algn="l" rtl="0" eaLnBrk="1" hangingPunct="1">
              <a:lnSpc>
                <a:spcPct val="80000"/>
              </a:lnSpc>
              <a:buFont typeface="Wingdings" panose="05000000000000000000" pitchFamily="2" charset="2"/>
              <a:buNone/>
              <a:defRPr/>
            </a:pPr>
            <a:r>
              <a:rPr lang="en-US" sz="2800" b="1" dirty="0">
                <a:latin typeface="Times New Roman" pitchFamily="18" charset="0"/>
                <a:cs typeface="Times New Roman" pitchFamily="18" charset="0"/>
              </a:rPr>
              <a:t> 	 Rolling &amp; adhesion of leukocyte to the endothelium.</a:t>
            </a:r>
            <a:r>
              <a:rPr lang="en-US" sz="1200" b="1" dirty="0">
                <a:latin typeface="Times New Roman" pitchFamily="18" charset="0"/>
                <a:cs typeface="Times New Roman" pitchFamily="18" charset="0"/>
              </a:rPr>
              <a:t>	</a:t>
            </a:r>
          </a:p>
          <a:p>
            <a:pPr algn="l" rtl="0" eaLnBrk="1" hangingPunct="1">
              <a:lnSpc>
                <a:spcPct val="80000"/>
              </a:lnSpc>
              <a:buFont typeface="Wingdings" panose="05000000000000000000" pitchFamily="2" charset="2"/>
              <a:buNone/>
              <a:defRPr/>
            </a:pPr>
            <a:r>
              <a:rPr lang="en-US" sz="2800" b="1" dirty="0">
                <a:latin typeface="Times New Roman" pitchFamily="18" charset="0"/>
                <a:cs typeface="Times New Roman" pitchFamily="18" charset="0"/>
              </a:rPr>
              <a:t>2-Transmigration of leukocytes across the endothelium.</a:t>
            </a:r>
          </a:p>
          <a:p>
            <a:pPr algn="l" rtl="0" eaLnBrk="1" hangingPunct="1">
              <a:lnSpc>
                <a:spcPct val="80000"/>
              </a:lnSpc>
              <a:buFont typeface="Wingdings" panose="05000000000000000000" pitchFamily="2" charset="2"/>
              <a:buNone/>
              <a:defRPr/>
            </a:pPr>
            <a:endParaRPr lang="en-US" sz="1500" b="1" dirty="0">
              <a:latin typeface="Times New Roman" pitchFamily="18" charset="0"/>
              <a:cs typeface="Times New Roman" pitchFamily="18" charset="0"/>
            </a:endParaRPr>
          </a:p>
          <a:p>
            <a:pPr algn="l" rtl="0" eaLnBrk="1" hangingPunct="1">
              <a:lnSpc>
                <a:spcPct val="80000"/>
              </a:lnSpc>
              <a:buFont typeface="Wingdings" panose="05000000000000000000" pitchFamily="2" charset="2"/>
              <a:buNone/>
              <a:defRPr/>
            </a:pPr>
            <a:r>
              <a:rPr lang="en-US" sz="2800" b="1" dirty="0">
                <a:latin typeface="Times New Roman" pitchFamily="18" charset="0"/>
                <a:cs typeface="Times New Roman" pitchFamily="18" charset="0"/>
              </a:rPr>
              <a:t>3- Emigration :-</a:t>
            </a:r>
          </a:p>
          <a:p>
            <a:pPr algn="l" rtl="0" eaLnBrk="1" hangingPunct="1">
              <a:lnSpc>
                <a:spcPct val="80000"/>
              </a:lnSpc>
              <a:buFont typeface="Wingdings" panose="05000000000000000000" pitchFamily="2" charset="2"/>
              <a:buNone/>
              <a:defRPr/>
            </a:pPr>
            <a:r>
              <a:rPr lang="en-US" sz="2800" b="1" dirty="0">
                <a:latin typeface="Times New Roman" pitchFamily="18" charset="0"/>
                <a:cs typeface="Times New Roman" pitchFamily="18" charset="0"/>
              </a:rPr>
              <a:t>	Movement of WBC in the interstitial tissues toward a </a:t>
            </a:r>
          </a:p>
          <a:p>
            <a:pPr algn="l" rtl="0" eaLnBrk="1" hangingPunct="1">
              <a:lnSpc>
                <a:spcPct val="80000"/>
              </a:lnSpc>
              <a:buFont typeface="Wingdings" panose="05000000000000000000" pitchFamily="2" charset="2"/>
              <a:buNone/>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chemotactic</a:t>
            </a:r>
            <a:r>
              <a:rPr lang="en-US" sz="2800" b="1" dirty="0">
                <a:latin typeface="Times New Roman" pitchFamily="18" charset="0"/>
                <a:cs typeface="Times New Roman" pitchFamily="18" charset="0"/>
              </a:rPr>
              <a:t> stimuli.(</a:t>
            </a:r>
            <a:r>
              <a:rPr lang="en-US" sz="2800" b="1" dirty="0" err="1">
                <a:latin typeface="Times New Roman" pitchFamily="18" charset="0"/>
                <a:cs typeface="Times New Roman" pitchFamily="18" charset="0"/>
              </a:rPr>
              <a:t>Chemotaxis</a:t>
            </a:r>
            <a:r>
              <a:rPr lang="en-US" sz="2800" b="1" dirty="0">
                <a:latin typeface="Times New Roman" pitchFamily="18" charset="0"/>
                <a:cs typeface="Times New Roman" pitchFamily="18" charset="0"/>
              </a:rPr>
              <a:t>)</a:t>
            </a:r>
          </a:p>
          <a:p>
            <a:pPr algn="l" rtl="0" eaLnBrk="1" hangingPunct="1">
              <a:lnSpc>
                <a:spcPct val="80000"/>
              </a:lnSpc>
              <a:buFont typeface="Wingdings" panose="05000000000000000000" pitchFamily="2" charset="2"/>
              <a:buNone/>
              <a:defRPr/>
            </a:pPr>
            <a:r>
              <a:rPr lang="en-US" sz="2800" b="1" dirty="0">
                <a:latin typeface="Times New Roman" pitchFamily="18" charset="0"/>
                <a:cs typeface="Times New Roman" pitchFamily="18" charset="0"/>
              </a:rPr>
              <a:t>4- </a:t>
            </a:r>
            <a:r>
              <a:rPr lang="en-US" sz="2800" b="1" dirty="0" err="1">
                <a:latin typeface="Times New Roman" pitchFamily="18" charset="0"/>
                <a:cs typeface="Times New Roman" pitchFamily="18" charset="0"/>
              </a:rPr>
              <a:t>Phagocytosis</a:t>
            </a:r>
            <a:r>
              <a:rPr lang="en-US" sz="2800" b="1" dirty="0">
                <a:latin typeface="Times New Roman" pitchFamily="18" charset="0"/>
                <a:cs typeface="Times New Roman" pitchFamily="18" charset="0"/>
              </a:rPr>
              <a:t>: Engulfment of invading microorganism</a:t>
            </a:r>
            <a:r>
              <a:rPr lang="en-US" sz="2800" dirty="0">
                <a:latin typeface="Times New Roman" pitchFamily="18" charset="0"/>
                <a:cs typeface="Times New Roman" pitchFamily="18" charset="0"/>
              </a:rPr>
              <a:t>.</a:t>
            </a:r>
          </a:p>
          <a:p>
            <a:pPr algn="l" rtl="0" eaLnBrk="1" hangingPunct="1">
              <a:lnSpc>
                <a:spcPct val="80000"/>
              </a:lnSpc>
              <a:buFont typeface="Wingdings" panose="05000000000000000000" pitchFamily="2" charset="2"/>
              <a:buNone/>
              <a:defRPr/>
            </a:pPr>
            <a:r>
              <a:rPr lang="en-US" sz="2800" dirty="0">
                <a:latin typeface="Times New Roman" pitchFamily="18" charset="0"/>
                <a:cs typeface="Times New Roman" pitchFamily="18" charset="0"/>
              </a:rPr>
              <a:t> </a:t>
            </a:r>
          </a:p>
          <a:p>
            <a:pPr algn="l" rtl="0" eaLnBrk="1" hangingPunct="1">
              <a:lnSpc>
                <a:spcPct val="80000"/>
              </a:lnSpc>
              <a:buFont typeface="Wingdings" panose="05000000000000000000" pitchFamily="2" charset="2"/>
              <a:buNone/>
              <a:defRPr/>
            </a:pPr>
            <a:endParaRPr lang="en-US" sz="28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71600" y="0"/>
            <a:ext cx="5257800" cy="1139825"/>
          </a:xfrm>
        </p:spPr>
        <p:txBody>
          <a:bodyPr/>
          <a:lstStyle/>
          <a:p>
            <a:pPr algn="l" eaLnBrk="1" hangingPunct="1">
              <a:defRPr/>
            </a:pPr>
            <a:r>
              <a:rPr lang="en-US" sz="4600" b="1" u="sng" dirty="0">
                <a:solidFill>
                  <a:schemeClr val="tx1"/>
                </a:solidFill>
                <a:latin typeface="Times New Roman" pitchFamily="18" charset="0"/>
                <a:cs typeface="Times New Roman" pitchFamily="18" charset="0"/>
              </a:rPr>
              <a:t>Definition</a:t>
            </a:r>
          </a:p>
        </p:txBody>
      </p:sp>
      <p:sp>
        <p:nvSpPr>
          <p:cNvPr id="5123" name="Rectangle 3"/>
          <p:cNvSpPr>
            <a:spLocks noGrp="1" noChangeArrowheads="1"/>
          </p:cNvSpPr>
          <p:nvPr>
            <p:ph sz="quarter" idx="1"/>
          </p:nvPr>
        </p:nvSpPr>
        <p:spPr>
          <a:xfrm>
            <a:off x="0" y="1000108"/>
            <a:ext cx="9144000" cy="6467492"/>
          </a:xfrm>
        </p:spPr>
        <p:txBody>
          <a:bodyPr>
            <a:normAutofit/>
          </a:bodyPr>
          <a:lstStyle/>
          <a:p>
            <a:pPr algn="l" rtl="0" eaLnBrk="1" hangingPunct="1">
              <a:buNone/>
              <a:defRPr/>
            </a:pPr>
            <a:r>
              <a:rPr lang="en-US" sz="4400" b="1" u="sng" dirty="0">
                <a:solidFill>
                  <a:srgbClr val="C00000"/>
                </a:solidFill>
                <a:latin typeface="Times New Roman" pitchFamily="18" charset="0"/>
                <a:cs typeface="Times New Roman" pitchFamily="18" charset="0"/>
              </a:rPr>
              <a:t>Inflammation</a:t>
            </a:r>
            <a:r>
              <a:rPr lang="en-US" sz="4400" b="1" dirty="0">
                <a:solidFill>
                  <a:schemeClr val="hlink"/>
                </a:solidFill>
                <a:latin typeface="Times New Roman" pitchFamily="18" charset="0"/>
                <a:cs typeface="Times New Roman" pitchFamily="18" charset="0"/>
              </a:rPr>
              <a:t>:-</a:t>
            </a:r>
            <a:endParaRPr lang="en-US" sz="4400" dirty="0">
              <a:solidFill>
                <a:schemeClr val="hlink"/>
              </a:solidFill>
              <a:latin typeface="Times New Roman" pitchFamily="18" charset="0"/>
              <a:cs typeface="Times New Roman" pitchFamily="18" charset="0"/>
            </a:endParaRPr>
          </a:p>
          <a:p>
            <a:pPr>
              <a:buNone/>
              <a:defRPr/>
            </a:pPr>
            <a:r>
              <a:rPr lang="en-US" dirty="0">
                <a:latin typeface="Times New Roman" pitchFamily="18" charset="0"/>
                <a:cs typeface="Times New Roman" pitchFamily="18" charset="0"/>
              </a:rPr>
              <a:t>	</a:t>
            </a:r>
            <a:r>
              <a:rPr lang="en-US" sz="2400" dirty="0">
                <a:latin typeface="Times New Roman" pitchFamily="18" charset="0"/>
                <a:cs typeface="Times New Roman" pitchFamily="18" charset="0"/>
              </a:rPr>
              <a:t>Inflammation is a protective response involving host cells, blood vessels, and proteins and other mediators that is intended to eliminate the initial cause of cell injury, as well as the necrotic cells and tissues resulting from the original insult, and to initiate the process of repair.</a:t>
            </a:r>
          </a:p>
          <a:p>
            <a:pPr>
              <a:buNone/>
              <a:defRPr/>
            </a:pPr>
            <a:endParaRPr lang="en-US" sz="2400" dirty="0">
              <a:solidFill>
                <a:srgbClr val="FFFF00"/>
              </a:solidFill>
              <a:latin typeface="Times New Roman" pitchFamily="18" charset="0"/>
              <a:cs typeface="Times New Roman" pitchFamily="18" charset="0"/>
            </a:endParaRPr>
          </a:p>
          <a:p>
            <a:pPr marL="109728" indent="0">
              <a:buNone/>
            </a:pPr>
            <a:r>
              <a:rPr lang="en-US" sz="2400" dirty="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
            <a:ext cx="8229600" cy="928669"/>
          </a:xfrm>
        </p:spPr>
        <p:txBody>
          <a:bodyPr/>
          <a:lstStyle/>
          <a:p>
            <a:pPr eaLnBrk="1" hangingPunct="1">
              <a:defRPr/>
            </a:pPr>
            <a:r>
              <a:rPr lang="en-US" sz="3800" b="1" dirty="0">
                <a:solidFill>
                  <a:srgbClr val="FF0000"/>
                </a:solidFill>
                <a:latin typeface="Times New Roman" pitchFamily="18" charset="0"/>
                <a:cs typeface="Times New Roman" pitchFamily="18" charset="0"/>
              </a:rPr>
              <a:t>1- </a:t>
            </a:r>
            <a:r>
              <a:rPr lang="en-US" sz="3800" b="1" dirty="0" err="1">
                <a:solidFill>
                  <a:srgbClr val="FF0000"/>
                </a:solidFill>
                <a:latin typeface="Times New Roman" pitchFamily="18" charset="0"/>
                <a:cs typeface="Times New Roman" pitchFamily="18" charset="0"/>
              </a:rPr>
              <a:t>Margination</a:t>
            </a:r>
            <a:r>
              <a:rPr lang="en-US" sz="3800" b="1" dirty="0">
                <a:solidFill>
                  <a:srgbClr val="FF0000"/>
                </a:solidFill>
                <a:latin typeface="Times New Roman" pitchFamily="18" charset="0"/>
                <a:cs typeface="Times New Roman" pitchFamily="18" charset="0"/>
              </a:rPr>
              <a:t>, rolling and adhesion</a:t>
            </a:r>
          </a:p>
        </p:txBody>
      </p:sp>
      <p:sp>
        <p:nvSpPr>
          <p:cNvPr id="65539" name="Rectangle 3"/>
          <p:cNvSpPr>
            <a:spLocks noGrp="1" noChangeArrowheads="1"/>
          </p:cNvSpPr>
          <p:nvPr>
            <p:ph sz="quarter" idx="1"/>
          </p:nvPr>
        </p:nvSpPr>
        <p:spPr>
          <a:xfrm>
            <a:off x="0" y="857232"/>
            <a:ext cx="9144000" cy="6000768"/>
          </a:xfrm>
        </p:spPr>
        <p:txBody>
          <a:bodyPr/>
          <a:lstStyle/>
          <a:p>
            <a:pPr>
              <a:lnSpc>
                <a:spcPct val="90000"/>
              </a:lnSpc>
              <a:buFont typeface="Wingdings" pitchFamily="2" charset="2"/>
              <a:buChar char="Ø"/>
              <a:defRPr/>
            </a:pPr>
            <a:r>
              <a:rPr lang="en-US" sz="2800" b="1" dirty="0">
                <a:latin typeface="Times New Roman" pitchFamily="18" charset="0"/>
                <a:cs typeface="Times New Roman" pitchFamily="18" charset="0"/>
              </a:rPr>
              <a:t> 	</a:t>
            </a:r>
            <a:r>
              <a:rPr lang="en-US" b="1" dirty="0" err="1">
                <a:latin typeface="Times New Roman" pitchFamily="18" charset="0"/>
                <a:cs typeface="Times New Roman" pitchFamily="18" charset="0"/>
              </a:rPr>
              <a:t>Margination</a:t>
            </a:r>
            <a:r>
              <a:rPr lang="en-US" b="1" dirty="0">
                <a:latin typeface="Times New Roman" pitchFamily="18" charset="0"/>
                <a:cs typeface="Times New Roman" pitchFamily="18" charset="0"/>
              </a:rPr>
              <a:t> occurs as a result of the release of chemical mediators:</a:t>
            </a:r>
          </a:p>
          <a:p>
            <a:pPr marL="109728" indent="0">
              <a:lnSpc>
                <a:spcPct val="90000"/>
              </a:lnSpc>
              <a:buNone/>
              <a:defRPr/>
            </a:pPr>
            <a:r>
              <a:rPr lang="en-US" b="1" dirty="0">
                <a:latin typeface="Times New Roman" pitchFamily="18" charset="0"/>
                <a:cs typeface="Times New Roman" pitchFamily="18" charset="0"/>
              </a:rPr>
              <a:t>	Histamine, </a:t>
            </a:r>
            <a:r>
              <a:rPr lang="en-US" b="1" dirty="0" err="1">
                <a:latin typeface="Times New Roman" pitchFamily="18" charset="0"/>
                <a:cs typeface="Times New Roman" pitchFamily="18" charset="0"/>
              </a:rPr>
              <a:t>Leukotrienes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Kinins</a:t>
            </a:r>
            <a:r>
              <a:rPr lang="en-US" b="1" dirty="0">
                <a:latin typeface="Times New Roman" pitchFamily="18" charset="0"/>
                <a:cs typeface="Times New Roman" pitchFamily="18" charset="0"/>
              </a:rPr>
              <a:t>, Cytokines.</a:t>
            </a:r>
          </a:p>
          <a:p>
            <a:pPr marL="109728" indent="0">
              <a:lnSpc>
                <a:spcPct val="90000"/>
              </a:lnSpc>
              <a:buNone/>
              <a:defRPr/>
            </a:pPr>
            <a:r>
              <a:rPr lang="en-US" b="1" dirty="0">
                <a:latin typeface="Times New Roman" pitchFamily="18" charset="0"/>
                <a:cs typeface="Times New Roman" pitchFamily="18" charset="0"/>
              </a:rPr>
              <a:t>	</a:t>
            </a:r>
          </a:p>
          <a:p>
            <a:pPr algn="l" rtl="0" eaLnBrk="1" hangingPunct="1">
              <a:lnSpc>
                <a:spcPct val="90000"/>
              </a:lnSpc>
              <a:buFont typeface="Wingdings" pitchFamily="2" charset="2"/>
              <a:buChar char="Ø"/>
              <a:defRPr/>
            </a:pPr>
            <a:r>
              <a:rPr lang="en-US" b="1" dirty="0">
                <a:latin typeface="Times New Roman" pitchFamily="18" charset="0"/>
                <a:cs typeface="Times New Roman" pitchFamily="18" charset="0"/>
              </a:rPr>
              <a:t>    These </a:t>
            </a:r>
            <a:r>
              <a:rPr lang="en-US" b="1" dirty="0" err="1">
                <a:latin typeface="Times New Roman" pitchFamily="18" charset="0"/>
                <a:cs typeface="Times New Roman" pitchFamily="18" charset="0"/>
              </a:rPr>
              <a:t>substanses</a:t>
            </a:r>
            <a:r>
              <a:rPr lang="en-US" b="1" dirty="0">
                <a:latin typeface="Times New Roman" pitchFamily="18" charset="0"/>
                <a:cs typeface="Times New Roman" pitchFamily="18" charset="0"/>
              </a:rPr>
              <a:t> will affects the </a:t>
            </a:r>
            <a:r>
              <a:rPr lang="en-US" b="1" u="sng" dirty="0">
                <a:latin typeface="Times New Roman" pitchFamily="18" charset="0"/>
                <a:cs typeface="Times New Roman" pitchFamily="18" charset="0"/>
              </a:rPr>
              <a:t>endothelial cells </a:t>
            </a:r>
            <a:r>
              <a:rPr lang="en-US" b="1" dirty="0">
                <a:latin typeface="Times New Roman" pitchFamily="18" charset="0"/>
                <a:cs typeface="Times New Roman" pitchFamily="18" charset="0"/>
              </a:rPr>
              <a:t>of the capillaries and causes the leukocytes to increase their expression of adhesion molecules. </a:t>
            </a:r>
          </a:p>
          <a:p>
            <a:pPr algn="l" rtl="0" eaLnBrk="1" hangingPunct="1">
              <a:lnSpc>
                <a:spcPct val="90000"/>
              </a:lnSpc>
              <a:buFont typeface="Wingdings" pitchFamily="2" charset="2"/>
              <a:buChar char="Ø"/>
              <a:defRPr/>
            </a:pPr>
            <a:endParaRPr lang="en-US" b="1" dirty="0">
              <a:latin typeface="Times New Roman" pitchFamily="18" charset="0"/>
              <a:cs typeface="Times New Roman" pitchFamily="18" charset="0"/>
            </a:endParaRPr>
          </a:p>
          <a:p>
            <a:pPr>
              <a:lnSpc>
                <a:spcPct val="90000"/>
              </a:lnSpc>
              <a:buFont typeface="Wingdings" pitchFamily="2" charset="2"/>
              <a:buChar char="Ø"/>
              <a:defRPr/>
            </a:pPr>
            <a:r>
              <a:rPr lang="en-US" b="1" dirty="0">
                <a:latin typeface="Times New Roman" pitchFamily="18" charset="0"/>
                <a:cs typeface="Times New Roman" pitchFamily="18" charset="0"/>
              </a:rPr>
              <a:t>   The leukocytes begin to </a:t>
            </a:r>
            <a:r>
              <a:rPr lang="en-US" b="1" dirty="0" err="1">
                <a:latin typeface="Times New Roman" pitchFamily="18" charset="0"/>
                <a:cs typeface="Times New Roman" pitchFamily="18" charset="0"/>
              </a:rPr>
              <a:t>marginate</a:t>
            </a:r>
            <a:r>
              <a:rPr lang="en-US" b="1" dirty="0">
                <a:latin typeface="Times New Roman" pitchFamily="18" charset="0"/>
                <a:cs typeface="Times New Roman" pitchFamily="18" charset="0"/>
              </a:rPr>
              <a:t>, or move to and along the periphery of the blood vessels.</a:t>
            </a:r>
          </a:p>
          <a:p>
            <a:pPr marL="109728" indent="0">
              <a:lnSpc>
                <a:spcPct val="90000"/>
              </a:lnSpc>
              <a:buNone/>
              <a:defRPr/>
            </a:pPr>
            <a:r>
              <a:rPr lang="en-US" b="1" dirty="0">
                <a:latin typeface="Times New Roman" pitchFamily="18" charset="0"/>
                <a:cs typeface="Times New Roman" pitchFamily="18" charset="0"/>
              </a:rPr>
              <a:t>  </a:t>
            </a:r>
          </a:p>
          <a:p>
            <a:pPr>
              <a:lnSpc>
                <a:spcPct val="90000"/>
              </a:lnSpc>
              <a:buFont typeface="Wingdings" pitchFamily="2" charset="2"/>
              <a:buChar char="Ø"/>
              <a:defRPr/>
            </a:pPr>
            <a:r>
              <a:rPr lang="en-US" b="1" dirty="0">
                <a:latin typeface="Times New Roman" pitchFamily="18" charset="0"/>
                <a:cs typeface="Times New Roman" pitchFamily="18" charset="0"/>
              </a:rPr>
              <a:t>   The first leukocyte marginated is neutrophil.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
            <a:ext cx="9144000" cy="642918"/>
          </a:xfrm>
        </p:spPr>
        <p:txBody>
          <a:bodyPr/>
          <a:lstStyle/>
          <a:p>
            <a:pPr>
              <a:defRPr/>
            </a:pPr>
            <a:r>
              <a:rPr lang="en-US" sz="3200" b="1" dirty="0" err="1">
                <a:latin typeface="Times New Roman" pitchFamily="18" charset="0"/>
                <a:cs typeface="Times New Roman" pitchFamily="18" charset="0"/>
              </a:rPr>
              <a:t>Margination</a:t>
            </a:r>
            <a:r>
              <a:rPr lang="en-US" sz="3200" b="1" dirty="0">
                <a:latin typeface="Times New Roman" pitchFamily="18" charset="0"/>
                <a:cs typeface="Times New Roman" pitchFamily="18" charset="0"/>
              </a:rPr>
              <a:t>, Rolling, </a:t>
            </a:r>
            <a:r>
              <a:rPr lang="en-US" sz="3200" dirty="0">
                <a:latin typeface="Times New Roman" pitchFamily="18" charset="0"/>
                <a:cs typeface="Times New Roman" pitchFamily="18" charset="0"/>
              </a:rPr>
              <a:t>Emigration </a:t>
            </a:r>
            <a:r>
              <a:rPr lang="en-US" sz="3200" b="1" dirty="0">
                <a:latin typeface="Times New Roman" pitchFamily="18" charset="0"/>
                <a:cs typeface="Times New Roman" pitchFamily="18" charset="0"/>
              </a:rPr>
              <a:t>&amp; Phagocytosis:-</a:t>
            </a:r>
            <a:r>
              <a:rPr lang="en-US" sz="3200" b="1" dirty="0">
                <a:solidFill>
                  <a:schemeClr val="hlink"/>
                </a:solidFill>
                <a:latin typeface="Times New Roman" pitchFamily="18" charset="0"/>
                <a:cs typeface="Times New Roman" pitchFamily="18" charset="0"/>
              </a:rPr>
              <a:t> </a:t>
            </a:r>
          </a:p>
        </p:txBody>
      </p:sp>
      <p:pic>
        <p:nvPicPr>
          <p:cNvPr id="19459" name="Picture 4"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4356"/>
            <a:ext cx="9144000" cy="614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00107"/>
          </a:xfrm>
        </p:spPr>
        <p:txBody>
          <a:bodyPr>
            <a:normAutofit fontScale="90000"/>
          </a:bodyPr>
          <a:lstStyle/>
          <a:p>
            <a:pPr algn="l" rtl="0"/>
            <a:r>
              <a:rPr lang="en-US" sz="3200" b="1" dirty="0" err="1">
                <a:solidFill>
                  <a:schemeClr val="tx1"/>
                </a:solidFill>
              </a:rPr>
              <a:t>Margination</a:t>
            </a:r>
            <a:r>
              <a:rPr lang="en-US" sz="3200" b="1" dirty="0">
                <a:solidFill>
                  <a:schemeClr val="tx1"/>
                </a:solidFill>
              </a:rPr>
              <a:t>  and adhesion of </a:t>
            </a:r>
            <a:r>
              <a:rPr lang="en-US" sz="3200" b="1" dirty="0" err="1">
                <a:solidFill>
                  <a:schemeClr val="tx1"/>
                </a:solidFill>
              </a:rPr>
              <a:t>neutrophils</a:t>
            </a:r>
            <a:r>
              <a:rPr lang="en-US" sz="3200" b="1" dirty="0">
                <a:solidFill>
                  <a:schemeClr val="tx1"/>
                </a:solidFill>
              </a:rPr>
              <a:t>  to the endothelium</a:t>
            </a:r>
            <a:endParaRPr lang="ar-JO" sz="3200" b="1" dirty="0">
              <a:solidFill>
                <a:schemeClr val="tx1"/>
              </a:solidFill>
            </a:endParaRPr>
          </a:p>
        </p:txBody>
      </p:sp>
      <p:pic>
        <p:nvPicPr>
          <p:cNvPr id="1026" name="Picture 2" descr="C:\Users\Mohammed\Desktop\polys_marginating.jpg"/>
          <p:cNvPicPr>
            <a:picLocks noChangeAspect="1" noChangeArrowheads="1"/>
          </p:cNvPicPr>
          <p:nvPr/>
        </p:nvPicPr>
        <p:blipFill>
          <a:blip r:embed="rId2" cstate="print"/>
          <a:srcRect/>
          <a:stretch>
            <a:fillRect/>
          </a:stretch>
        </p:blipFill>
        <p:spPr bwMode="auto">
          <a:xfrm>
            <a:off x="0" y="1071547"/>
            <a:ext cx="9144000" cy="578645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43608" y="260648"/>
            <a:ext cx="5214974" cy="642917"/>
          </a:xfrm>
        </p:spPr>
        <p:txBody>
          <a:bodyPr>
            <a:normAutofit fontScale="90000"/>
          </a:bodyPr>
          <a:lstStyle/>
          <a:p>
            <a:pPr eaLnBrk="1" hangingPunct="1">
              <a:defRPr/>
            </a:pPr>
            <a:r>
              <a:rPr lang="en-US" sz="4400" b="1" dirty="0">
                <a:solidFill>
                  <a:srgbClr val="FF0000"/>
                </a:solidFill>
                <a:latin typeface="Times New Roman" pitchFamily="18" charset="0"/>
                <a:cs typeface="Times New Roman" pitchFamily="18" charset="0"/>
              </a:rPr>
              <a:t>2. Emigration:</a:t>
            </a:r>
          </a:p>
        </p:txBody>
      </p:sp>
      <p:sp>
        <p:nvSpPr>
          <p:cNvPr id="45059" name="Rectangle 3"/>
          <p:cNvSpPr>
            <a:spLocks noGrp="1" noChangeArrowheads="1"/>
          </p:cNvSpPr>
          <p:nvPr>
            <p:ph type="body" sz="half" idx="1"/>
          </p:nvPr>
        </p:nvSpPr>
        <p:spPr>
          <a:xfrm>
            <a:off x="323528" y="629824"/>
            <a:ext cx="9144000" cy="2285992"/>
          </a:xfrm>
        </p:spPr>
        <p:txBody>
          <a:bodyPr/>
          <a:lstStyle/>
          <a:p>
            <a:pPr algn="ctr" rtl="0" eaLnBrk="1" hangingPunct="1">
              <a:buFont typeface="Wingdings" panose="05000000000000000000" pitchFamily="2" charset="2"/>
              <a:buNone/>
              <a:defRPr/>
            </a:pPr>
            <a:endParaRPr lang="en-US" sz="2800" b="1" dirty="0">
              <a:solidFill>
                <a:schemeClr val="tx2"/>
              </a:solidFill>
              <a:latin typeface="Times New Roman" pitchFamily="18" charset="0"/>
              <a:cs typeface="Times New Roman" pitchFamily="18" charset="0"/>
            </a:endParaRPr>
          </a:p>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The leukocytes send pseudopodia that pass through </a:t>
            </a:r>
          </a:p>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the capillary walls then by </a:t>
            </a:r>
            <a:r>
              <a:rPr lang="en-US" b="1" dirty="0" err="1">
                <a:solidFill>
                  <a:schemeClr val="tx2"/>
                </a:solidFill>
                <a:latin typeface="Times New Roman" pitchFamily="18" charset="0"/>
                <a:cs typeface="Times New Roman" pitchFamily="18" charset="0"/>
              </a:rPr>
              <a:t>ameboid</a:t>
            </a:r>
            <a:r>
              <a:rPr lang="en-US" b="1" dirty="0">
                <a:solidFill>
                  <a:schemeClr val="tx2"/>
                </a:solidFill>
                <a:latin typeface="Times New Roman" pitchFamily="18" charset="0"/>
                <a:cs typeface="Times New Roman" pitchFamily="18" charset="0"/>
              </a:rPr>
              <a:t> movement </a:t>
            </a:r>
          </a:p>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migrate into the tissue spaces.</a:t>
            </a:r>
            <a:r>
              <a:rPr lang="en-US" dirty="0">
                <a:latin typeface="Times New Roman" pitchFamily="18" charset="0"/>
                <a:cs typeface="Times New Roman" pitchFamily="18" charset="0"/>
              </a:rPr>
              <a:t> </a:t>
            </a:r>
          </a:p>
          <a:p>
            <a:pPr algn="l" rtl="0" eaLnBrk="1" hangingPunct="1">
              <a:buFont typeface="Wingdings" panose="05000000000000000000" pitchFamily="2" charset="2"/>
              <a:buNone/>
              <a:defRPr/>
            </a:pPr>
            <a:endParaRPr lang="en-US" sz="3600" dirty="0">
              <a:latin typeface="Times New Roman" pitchFamily="18" charset="0"/>
              <a:cs typeface="Times New Roman" pitchFamily="18" charset="0"/>
            </a:endParaRPr>
          </a:p>
        </p:txBody>
      </p:sp>
      <p:pic>
        <p:nvPicPr>
          <p:cNvPr id="2150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24944"/>
            <a:ext cx="9144000"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0887" y="332656"/>
            <a:ext cx="6286544" cy="714356"/>
          </a:xfrm>
        </p:spPr>
        <p:txBody>
          <a:bodyPr>
            <a:normAutofit fontScale="90000"/>
          </a:bodyPr>
          <a:lstStyle/>
          <a:p>
            <a:pPr algn="l" rtl="0" eaLnBrk="1" hangingPunct="1">
              <a:defRPr/>
            </a:pPr>
            <a:r>
              <a:rPr lang="en-US" sz="4400" b="1" dirty="0">
                <a:latin typeface="Times New Roman" pitchFamily="18" charset="0"/>
                <a:cs typeface="Times New Roman" pitchFamily="18" charset="0"/>
              </a:rPr>
              <a:t>3. </a:t>
            </a:r>
            <a:r>
              <a:rPr lang="en-US" sz="4400" b="1" dirty="0" err="1">
                <a:latin typeface="Times New Roman" pitchFamily="18" charset="0"/>
                <a:cs typeface="Times New Roman" pitchFamily="18" charset="0"/>
              </a:rPr>
              <a:t>Chemotaxis</a:t>
            </a:r>
            <a:r>
              <a:rPr lang="en-US" sz="4400" b="1" dirty="0">
                <a:latin typeface="Times New Roman" pitchFamily="18" charset="0"/>
                <a:cs typeface="Times New Roman" pitchFamily="18" charset="0"/>
              </a:rPr>
              <a:t>:-</a:t>
            </a:r>
            <a:endParaRPr lang="en-US" b="1" dirty="0"/>
          </a:p>
        </p:txBody>
      </p:sp>
      <p:sp>
        <p:nvSpPr>
          <p:cNvPr id="30723" name="Rectangle 3"/>
          <p:cNvSpPr>
            <a:spLocks noGrp="1" noChangeArrowheads="1"/>
          </p:cNvSpPr>
          <p:nvPr>
            <p:ph sz="quarter" idx="1"/>
          </p:nvPr>
        </p:nvSpPr>
        <p:spPr>
          <a:xfrm>
            <a:off x="0" y="928670"/>
            <a:ext cx="9144000" cy="5929330"/>
          </a:xfrm>
        </p:spPr>
        <p:txBody>
          <a:bodyPr/>
          <a:lstStyle/>
          <a:p>
            <a:pPr algn="l" rtl="0" eaLnBrk="1" hangingPunct="1">
              <a:buFont typeface="Wingdings" panose="05000000000000000000" pitchFamily="2" charset="2"/>
              <a:buNone/>
              <a:defRPr/>
            </a:pPr>
            <a:r>
              <a:rPr lang="en-US" sz="2800" dirty="0">
                <a:latin typeface="Times New Roman" pitchFamily="18" charset="0"/>
                <a:cs typeface="Times New Roman" pitchFamily="18" charset="0"/>
              </a:rPr>
              <a:t>	</a:t>
            </a:r>
            <a:r>
              <a:rPr lang="en-US" b="1" dirty="0">
                <a:latin typeface="Times New Roman" pitchFamily="18" charset="0"/>
                <a:cs typeface="Times New Roman" pitchFamily="18" charset="0"/>
              </a:rPr>
              <a:t>Process by which leukocytes migrate in response to a chemical signal.</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a:t>
            </a:r>
          </a:p>
          <a:p>
            <a:pPr algn="l" rtl="0" eaLnBrk="1" hangingPunct="1">
              <a:buFont typeface="Wingdings" panose="05000000000000000000" pitchFamily="2" charset="2"/>
              <a:buNone/>
              <a:defRPr/>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Leukocytes move through the tissue guided by secreted cytokines:- </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Chemokines</a:t>
            </a:r>
            <a:r>
              <a:rPr lang="en-US" b="1" dirty="0">
                <a:latin typeface="Times New Roman" pitchFamily="18" charset="0"/>
                <a:cs typeface="Times New Roman" pitchFamily="18" charset="0"/>
              </a:rPr>
              <a:t>.</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Interleukin.</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Bacterial &amp; cellular debris.</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Complement fragments (C3a, C5a). </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0"/>
            <a:ext cx="4429125" cy="642938"/>
          </a:xfrm>
          <a:prstGeom prst="rect">
            <a:avLst/>
          </a:prstGeom>
        </p:spPr>
        <p:txBody>
          <a:bodyPr>
            <a:normAutofit fontScale="90000"/>
          </a:bodyPr>
          <a:lstStyle/>
          <a:p>
            <a:pPr rtl="0" eaLnBrk="1" hangingPunct="1">
              <a:defRPr/>
            </a:pPr>
            <a:r>
              <a:rPr lang="en-US" b="1" dirty="0">
                <a:solidFill>
                  <a:schemeClr val="tx1"/>
                </a:solidFill>
                <a:latin typeface="Times New Roman" pitchFamily="18" charset="0"/>
                <a:cs typeface="Times New Roman" pitchFamily="18" charset="0"/>
              </a:rPr>
              <a:t>4. Phagocytosis:</a:t>
            </a:r>
            <a:r>
              <a:rPr lang="en-US" dirty="0">
                <a:solidFill>
                  <a:schemeClr val="tx1"/>
                </a:solidFill>
                <a:latin typeface="Times New Roman" pitchFamily="18" charset="0"/>
                <a:cs typeface="Times New Roman" pitchFamily="18" charset="0"/>
              </a:rPr>
              <a:t> </a:t>
            </a:r>
          </a:p>
        </p:txBody>
      </p:sp>
      <p:sp>
        <p:nvSpPr>
          <p:cNvPr id="31747" name="Rectangle 3"/>
          <p:cNvSpPr>
            <a:spLocks noGrp="1" noChangeArrowheads="1"/>
          </p:cNvSpPr>
          <p:nvPr>
            <p:ph type="body" sz="half" idx="4294967295"/>
          </p:nvPr>
        </p:nvSpPr>
        <p:spPr>
          <a:xfrm>
            <a:off x="0" y="857250"/>
            <a:ext cx="9144000" cy="6000750"/>
          </a:xfrm>
          <a:prstGeom prst="rect">
            <a:avLst/>
          </a:prstGeom>
        </p:spPr>
        <p:txBody>
          <a:bodyPr/>
          <a:lstStyle/>
          <a:p>
            <a:pPr algn="l" rtl="0" eaLnBrk="1" hangingPunct="1">
              <a:buFont typeface="Wingdings" panose="05000000000000000000" pitchFamily="2" charset="2"/>
              <a:buNone/>
              <a:defRPr/>
            </a:pPr>
            <a:r>
              <a:rPr lang="en-US" b="1" dirty="0">
                <a:latin typeface="Times New Roman" pitchFamily="18" charset="0"/>
                <a:cs typeface="Times New Roman" pitchFamily="18" charset="0"/>
              </a:rPr>
              <a:t>Engulfment &amp; degradation of  bacteria &amp; cellular </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debris by</a:t>
            </a:r>
            <a:r>
              <a:rPr lang="en-US" b="1" i="1" dirty="0">
                <a:latin typeface="Times New Roman" pitchFamily="18" charset="0"/>
                <a:cs typeface="Times New Roman" pitchFamily="18" charset="0"/>
              </a:rPr>
              <a:t> </a:t>
            </a:r>
            <a:r>
              <a:rPr lang="en-US" b="1" dirty="0" err="1">
                <a:latin typeface="Times New Roman" pitchFamily="18" charset="0"/>
                <a:cs typeface="Times New Roman" pitchFamily="18" charset="0"/>
              </a:rPr>
              <a:t>Neutrophils</a:t>
            </a:r>
            <a:r>
              <a:rPr lang="en-US" b="1" dirty="0">
                <a:latin typeface="Times New Roman" pitchFamily="18" charset="0"/>
                <a:cs typeface="Times New Roman" pitchFamily="18" charset="0"/>
              </a:rPr>
              <a:t> &amp; Macrophages</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a:t>
            </a:r>
          </a:p>
          <a:p>
            <a:pPr algn="l" rtl="0" eaLnBrk="1" hangingPunct="1">
              <a:buFont typeface="Wingdings" panose="05000000000000000000" pitchFamily="2" charset="2"/>
              <a:buNone/>
              <a:defRPr/>
            </a:pPr>
            <a:r>
              <a:rPr lang="en-US" sz="4400" b="1" dirty="0" err="1">
                <a:latin typeface="Times New Roman" pitchFamily="18" charset="0"/>
                <a:cs typeface="Times New Roman" pitchFamily="18" charset="0"/>
              </a:rPr>
              <a:t>Phagocytosis</a:t>
            </a:r>
            <a:r>
              <a:rPr lang="en-US" sz="4400" b="1" dirty="0">
                <a:latin typeface="Times New Roman" pitchFamily="18" charset="0"/>
                <a:cs typeface="Times New Roman" pitchFamily="18" charset="0"/>
              </a:rPr>
              <a:t>: three steps: </a:t>
            </a:r>
          </a:p>
          <a:p>
            <a:pPr algn="l" rtl="0" eaLnBrk="1" hangingPunct="1">
              <a:buFont typeface="Wingdings" panose="05000000000000000000" pitchFamily="2" charset="2"/>
              <a:buNone/>
              <a:defRPr/>
            </a:pPr>
            <a:endParaRPr lang="en-US" sz="2800" b="1" dirty="0">
              <a:latin typeface="Times New Roman" pitchFamily="18" charset="0"/>
              <a:cs typeface="Times New Roman" pitchFamily="18" charset="0"/>
            </a:endParaRPr>
          </a:p>
          <a:p>
            <a:pPr algn="l" rtl="0" eaLnBrk="1" hangingPunct="1">
              <a:buFont typeface="Wingdings" panose="05000000000000000000" pitchFamily="2" charset="2"/>
              <a:buNone/>
              <a:defRPr/>
            </a:pPr>
            <a:r>
              <a:rPr lang="en-US" sz="4000" b="1" dirty="0">
                <a:latin typeface="Times New Roman" pitchFamily="18" charset="0"/>
                <a:cs typeface="Times New Roman" pitchFamily="18" charset="0"/>
              </a:rPr>
              <a:t>1.Adherence + </a:t>
            </a:r>
            <a:r>
              <a:rPr lang="en-US" sz="4000" b="1" dirty="0" err="1">
                <a:latin typeface="Times New Roman" pitchFamily="18" charset="0"/>
                <a:cs typeface="Times New Roman" pitchFamily="18" charset="0"/>
              </a:rPr>
              <a:t>opsonization</a:t>
            </a:r>
            <a:r>
              <a:rPr lang="en-US" sz="4000" b="1" dirty="0">
                <a:latin typeface="Times New Roman" pitchFamily="18" charset="0"/>
                <a:cs typeface="Times New Roman" pitchFamily="18" charset="0"/>
              </a:rPr>
              <a:t>.</a:t>
            </a:r>
          </a:p>
          <a:p>
            <a:pPr algn="l" rtl="0" eaLnBrk="1" hangingPunct="1">
              <a:buFont typeface="Wingdings" panose="05000000000000000000" pitchFamily="2" charset="2"/>
              <a:buNone/>
              <a:defRPr/>
            </a:pPr>
            <a:r>
              <a:rPr lang="en-US" sz="4000" b="1" dirty="0">
                <a:latin typeface="Times New Roman" pitchFamily="18" charset="0"/>
                <a:cs typeface="Times New Roman" pitchFamily="18" charset="0"/>
              </a:rPr>
              <a:t>2. Engulfment.</a:t>
            </a:r>
          </a:p>
          <a:p>
            <a:pPr algn="l" rtl="0" eaLnBrk="1" hangingPunct="1">
              <a:buFont typeface="Wingdings" panose="05000000000000000000" pitchFamily="2" charset="2"/>
              <a:buNone/>
              <a:defRPr/>
            </a:pPr>
            <a:r>
              <a:rPr lang="en-US" sz="4000" b="1" dirty="0">
                <a:latin typeface="Times New Roman" pitchFamily="18" charset="0"/>
                <a:cs typeface="Times New Roman" pitchFamily="18" charset="0"/>
              </a:rPr>
              <a:t>3. Intracellular killing.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1461"/>
            <a:ext cx="8686800" cy="642941"/>
          </a:xfrm>
        </p:spPr>
        <p:txBody>
          <a:bodyPr>
            <a:normAutofit fontScale="90000"/>
          </a:bodyPr>
          <a:lstStyle/>
          <a:p>
            <a:pPr algn="l" rtl="0" eaLnBrk="1" hangingPunct="1">
              <a:defRPr/>
            </a:pPr>
            <a:r>
              <a:rPr lang="en-US" b="1" dirty="0" err="1">
                <a:solidFill>
                  <a:srgbClr val="FF0000"/>
                </a:solidFill>
                <a:latin typeface="Times New Roman" pitchFamily="18" charset="0"/>
                <a:cs typeface="Times New Roman" pitchFamily="18" charset="0"/>
              </a:rPr>
              <a:t>Opsonization</a:t>
            </a:r>
            <a:endParaRPr lang="en-US" b="1" dirty="0">
              <a:solidFill>
                <a:srgbClr val="FF0000"/>
              </a:solidFill>
              <a:latin typeface="Times New Roman" pitchFamily="18" charset="0"/>
              <a:cs typeface="Times New Roman" pitchFamily="18" charset="0"/>
            </a:endParaRPr>
          </a:p>
        </p:txBody>
      </p:sp>
      <p:sp>
        <p:nvSpPr>
          <p:cNvPr id="32771" name="Rectangle 3"/>
          <p:cNvSpPr>
            <a:spLocks noGrp="1" noChangeArrowheads="1"/>
          </p:cNvSpPr>
          <p:nvPr>
            <p:ph sz="quarter" idx="1"/>
          </p:nvPr>
        </p:nvSpPr>
        <p:spPr>
          <a:xfrm>
            <a:off x="0" y="500042"/>
            <a:ext cx="9144000" cy="6357958"/>
          </a:xfrm>
        </p:spPr>
        <p:txBody>
          <a:bodyPr/>
          <a:lstStyle/>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Coating of antigen with antibody or complement so</a:t>
            </a:r>
          </a:p>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 enhance the binding of antigen to leukocytes.</a:t>
            </a:r>
          </a:p>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(Adherence)</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5992"/>
            <a:ext cx="9144000" cy="457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428651"/>
            <a:ext cx="9144000" cy="1428760"/>
          </a:xfrm>
        </p:spPr>
        <p:txBody>
          <a:bodyPr/>
          <a:lstStyle/>
          <a:p>
            <a:pPr rtl="0" eaLnBrk="1" hangingPunct="1">
              <a:defRPr/>
            </a:pPr>
            <a:r>
              <a:rPr lang="en-US" sz="4400" dirty="0">
                <a:solidFill>
                  <a:srgbClr val="FF0000"/>
                </a:solidFill>
                <a:latin typeface="Times New Roman" pitchFamily="18" charset="0"/>
                <a:cs typeface="Times New Roman" pitchFamily="18" charset="0"/>
              </a:rPr>
              <a:t>P</a:t>
            </a:r>
            <a:r>
              <a:rPr lang="en-US" sz="4400" b="1" dirty="0">
                <a:solidFill>
                  <a:srgbClr val="FF0000"/>
                </a:solidFill>
                <a:latin typeface="Times New Roman" pitchFamily="18" charset="0"/>
                <a:cs typeface="Times New Roman" pitchFamily="18" charset="0"/>
              </a:rPr>
              <a:t>hagocytosis</a:t>
            </a:r>
          </a:p>
        </p:txBody>
      </p:sp>
      <p:sp>
        <p:nvSpPr>
          <p:cNvPr id="69635" name="Rectangle 3"/>
          <p:cNvSpPr>
            <a:spLocks noGrp="1" noChangeArrowheads="1"/>
          </p:cNvSpPr>
          <p:nvPr>
            <p:ph sz="quarter" idx="1"/>
          </p:nvPr>
        </p:nvSpPr>
        <p:spPr>
          <a:xfrm>
            <a:off x="0" y="857232"/>
            <a:ext cx="9144000" cy="6000768"/>
          </a:xfrm>
        </p:spPr>
        <p:txBody>
          <a:bodyPr/>
          <a:lstStyle/>
          <a:p>
            <a:pPr algn="l" rtl="0" eaLnBrk="1" hangingPunct="1">
              <a:lnSpc>
                <a:spcPct val="90000"/>
              </a:lnSpc>
              <a:buFont typeface="Wingdings" panose="05000000000000000000" pitchFamily="2" charset="2"/>
              <a:buNone/>
              <a:defRPr/>
            </a:pPr>
            <a:r>
              <a:rPr lang="en-US" b="1" dirty="0">
                <a:latin typeface="Times New Roman" pitchFamily="18" charset="0"/>
                <a:cs typeface="Times New Roman" pitchFamily="18" charset="0"/>
              </a:rPr>
              <a:t>1- Recognition of the agent as foreign leading to adherence and </a:t>
            </a:r>
            <a:r>
              <a:rPr lang="en-US" b="1" dirty="0" err="1">
                <a:latin typeface="Times New Roman" pitchFamily="18" charset="0"/>
                <a:cs typeface="Times New Roman" pitchFamily="18" charset="0"/>
              </a:rPr>
              <a:t>opsonization</a:t>
            </a:r>
            <a:r>
              <a:rPr lang="en-US" b="1" dirty="0">
                <a:latin typeface="Times New Roman" pitchFamily="18" charset="0"/>
                <a:cs typeface="Times New Roman" pitchFamily="18" charset="0"/>
              </a:rPr>
              <a:t>. </a:t>
            </a:r>
          </a:p>
          <a:p>
            <a:pPr algn="l" rtl="0" eaLnBrk="1" hangingPunct="1">
              <a:lnSpc>
                <a:spcPct val="90000"/>
              </a:lnSpc>
              <a:buFont typeface="Wingdings" panose="05000000000000000000" pitchFamily="2" charset="2"/>
              <a:buNone/>
              <a:defRPr/>
            </a:pPr>
            <a:endParaRPr lang="en-US" b="1" dirty="0">
              <a:latin typeface="Times New Roman" pitchFamily="18" charset="0"/>
              <a:cs typeface="Times New Roman" pitchFamily="18" charset="0"/>
            </a:endParaRPr>
          </a:p>
          <a:p>
            <a:pPr algn="l" rtl="0" eaLnBrk="1" hangingPunct="1">
              <a:lnSpc>
                <a:spcPct val="90000"/>
              </a:lnSpc>
              <a:buFont typeface="Wingdings" panose="05000000000000000000" pitchFamily="2" charset="2"/>
              <a:buNone/>
              <a:defRPr/>
            </a:pPr>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Cytoplasmic</a:t>
            </a:r>
            <a:r>
              <a:rPr lang="en-US" b="1" dirty="0">
                <a:latin typeface="Times New Roman" pitchFamily="18" charset="0"/>
                <a:cs typeface="Times New Roman" pitchFamily="18" charset="0"/>
              </a:rPr>
              <a:t> extensions (</a:t>
            </a:r>
            <a:r>
              <a:rPr lang="en-US" b="1" dirty="0" err="1">
                <a:latin typeface="Times New Roman" pitchFamily="18" charset="0"/>
                <a:cs typeface="Times New Roman" pitchFamily="18" charset="0"/>
              </a:rPr>
              <a:t>pseudopods</a:t>
            </a:r>
            <a:r>
              <a:rPr lang="en-US" b="1" dirty="0">
                <a:latin typeface="Times New Roman" pitchFamily="18" charset="0"/>
                <a:cs typeface="Times New Roman" pitchFamily="18" charset="0"/>
              </a:rPr>
              <a:t>) surround this foreign agent. </a:t>
            </a:r>
          </a:p>
          <a:p>
            <a:pPr algn="l" rtl="0" eaLnBrk="1" hangingPunct="1">
              <a:lnSpc>
                <a:spcPct val="90000"/>
              </a:lnSpc>
              <a:buFont typeface="Wingdings" panose="05000000000000000000" pitchFamily="2" charset="2"/>
              <a:buNone/>
              <a:defRPr/>
            </a:pPr>
            <a:endParaRPr lang="en-US" b="1" dirty="0">
              <a:latin typeface="Times New Roman" pitchFamily="18" charset="0"/>
              <a:cs typeface="Times New Roman" pitchFamily="18" charset="0"/>
            </a:endParaRPr>
          </a:p>
          <a:p>
            <a:pPr algn="l" rtl="0" eaLnBrk="1" hangingPunct="1">
              <a:lnSpc>
                <a:spcPct val="90000"/>
              </a:lnSpc>
              <a:buFont typeface="Wingdings" panose="05000000000000000000" pitchFamily="2" charset="2"/>
              <a:buNone/>
              <a:defRPr/>
            </a:pPr>
            <a:r>
              <a:rPr lang="en-US" b="1" dirty="0">
                <a:latin typeface="Times New Roman" pitchFamily="18" charset="0"/>
                <a:cs typeface="Times New Roman" pitchFamily="18" charset="0"/>
              </a:rPr>
              <a:t>3- Fusion of the membrane forming  </a:t>
            </a:r>
            <a:r>
              <a:rPr lang="en-US" b="1" dirty="0" err="1">
                <a:latin typeface="Times New Roman" pitchFamily="18" charset="0"/>
                <a:cs typeface="Times New Roman" pitchFamily="18" charset="0"/>
              </a:rPr>
              <a:t>phagocytic</a:t>
            </a:r>
            <a:r>
              <a:rPr lang="en-US" b="1" dirty="0">
                <a:latin typeface="Times New Roman" pitchFamily="18" charset="0"/>
                <a:cs typeface="Times New Roman" pitchFamily="18" charset="0"/>
              </a:rPr>
              <a:t> vesicle   (</a:t>
            </a:r>
            <a:r>
              <a:rPr lang="en-US" b="1" dirty="0" err="1">
                <a:latin typeface="Times New Roman" pitchFamily="18" charset="0"/>
                <a:cs typeface="Times New Roman" pitchFamily="18" charset="0"/>
              </a:rPr>
              <a:t>Phagosome</a:t>
            </a:r>
            <a:r>
              <a:rPr lang="en-US" b="1" dirty="0">
                <a:latin typeface="Times New Roman" pitchFamily="18" charset="0"/>
                <a:cs typeface="Times New Roman" pitchFamily="18" charset="0"/>
              </a:rPr>
              <a:t>)</a:t>
            </a:r>
          </a:p>
          <a:p>
            <a:pPr algn="l" rtl="0" eaLnBrk="1" hangingPunct="1">
              <a:lnSpc>
                <a:spcPct val="90000"/>
              </a:lnSpc>
              <a:buFont typeface="Wingdings" panose="05000000000000000000" pitchFamily="2" charset="2"/>
              <a:buNone/>
              <a:defRPr/>
            </a:pPr>
            <a:r>
              <a:rPr lang="en-US" b="1" dirty="0">
                <a:latin typeface="Times New Roman" pitchFamily="18" charset="0"/>
                <a:cs typeface="Times New Roman" pitchFamily="18" charset="0"/>
              </a:rPr>
              <a:t> </a:t>
            </a:r>
          </a:p>
          <a:p>
            <a:pPr algn="l" rtl="0" eaLnBrk="1" hangingPunct="1">
              <a:lnSpc>
                <a:spcPct val="90000"/>
              </a:lnSpc>
              <a:buFont typeface="Wingdings" panose="05000000000000000000" pitchFamily="2" charset="2"/>
              <a:buNone/>
              <a:defRPr/>
            </a:pPr>
            <a:r>
              <a:rPr lang="en-US" b="1" dirty="0">
                <a:latin typeface="Times New Roman" pitchFamily="18" charset="0"/>
                <a:cs typeface="Times New Roman" pitchFamily="18" charset="0"/>
              </a:rPr>
              <a:t>4-The </a:t>
            </a:r>
            <a:r>
              <a:rPr lang="en-US" b="1" dirty="0" err="1">
                <a:latin typeface="Times New Roman" pitchFamily="18" charset="0"/>
                <a:cs typeface="Times New Roman" pitchFamily="18" charset="0"/>
              </a:rPr>
              <a:t>phagosome</a:t>
            </a:r>
            <a:r>
              <a:rPr lang="en-US" b="1" dirty="0">
                <a:latin typeface="Times New Roman" pitchFamily="18" charset="0"/>
                <a:cs typeface="Times New Roman" pitchFamily="18" charset="0"/>
              </a:rPr>
              <a:t> merges with a </a:t>
            </a:r>
            <a:r>
              <a:rPr lang="en-US" b="1" dirty="0" err="1">
                <a:latin typeface="Times New Roman" pitchFamily="18" charset="0"/>
                <a:cs typeface="Times New Roman" pitchFamily="18" charset="0"/>
              </a:rPr>
              <a:t>lysosome</a:t>
            </a:r>
            <a:r>
              <a:rPr lang="en-US" b="1" dirty="0">
                <a:latin typeface="Times New Roman" pitchFamily="18" charset="0"/>
                <a:cs typeface="Times New Roman" pitchFamily="18" charset="0"/>
              </a:rPr>
              <a:t> that containing antibacterial molecules and enzymes that digest the microbe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z="4400" b="1" u="sng" dirty="0">
                <a:solidFill>
                  <a:srgbClr val="FF0000"/>
                </a:solidFill>
                <a:latin typeface="Times New Roman" pitchFamily="18" charset="0"/>
                <a:cs typeface="Times New Roman" pitchFamily="18" charset="0"/>
              </a:rPr>
              <a:t>Outcome of acute inflammation:</a:t>
            </a:r>
          </a:p>
        </p:txBody>
      </p:sp>
      <p:sp>
        <p:nvSpPr>
          <p:cNvPr id="47107" name="Rectangle 3"/>
          <p:cNvSpPr>
            <a:spLocks noGrp="1" noChangeArrowheads="1"/>
          </p:cNvSpPr>
          <p:nvPr>
            <p:ph sz="quarter" idx="1"/>
          </p:nvPr>
        </p:nvSpPr>
        <p:spPr>
          <a:xfrm>
            <a:off x="0" y="1295400"/>
            <a:ext cx="9144000" cy="5562600"/>
          </a:xfrm>
        </p:spPr>
        <p:txBody>
          <a:bodyPr/>
          <a:lstStyle/>
          <a:p>
            <a:pPr algn="l" rtl="0" eaLnBrk="1" hangingPunct="1">
              <a:buFont typeface="Wingdings" panose="05000000000000000000" pitchFamily="2" charset="2"/>
              <a:buNone/>
              <a:defRPr/>
            </a:pPr>
            <a:r>
              <a:rPr lang="en-US" b="1" dirty="0">
                <a:solidFill>
                  <a:schemeClr val="hlink"/>
                </a:solidFill>
                <a:latin typeface="Times New Roman" pitchFamily="18" charset="0"/>
                <a:cs typeface="Times New Roman" pitchFamily="18" charset="0"/>
              </a:rPr>
              <a:t>	</a:t>
            </a:r>
          </a:p>
          <a:p>
            <a:pPr algn="l" rtl="0" eaLnBrk="1" hangingPunct="1">
              <a:buFont typeface="Wingdings" panose="05000000000000000000" pitchFamily="2" charset="2"/>
              <a:buNone/>
              <a:defRPr/>
            </a:pPr>
            <a:r>
              <a:rPr lang="en-US" b="1" dirty="0">
                <a:solidFill>
                  <a:schemeClr val="hlink"/>
                </a:solidFill>
                <a:latin typeface="Times New Roman" pitchFamily="18" charset="0"/>
                <a:cs typeface="Times New Roman" pitchFamily="18" charset="0"/>
              </a:rPr>
              <a:t>		</a:t>
            </a:r>
            <a:r>
              <a:rPr lang="en-US" sz="3600" b="1" dirty="0">
                <a:solidFill>
                  <a:schemeClr val="tx2"/>
                </a:solidFill>
                <a:latin typeface="Times New Roman" pitchFamily="18" charset="0"/>
                <a:cs typeface="Times New Roman" pitchFamily="18" charset="0"/>
              </a:rPr>
              <a:t>1- Resolution.</a:t>
            </a:r>
          </a:p>
          <a:p>
            <a:pPr algn="l" rtl="0" eaLnBrk="1" hangingPunct="1">
              <a:buFont typeface="Wingdings" panose="05000000000000000000" pitchFamily="2" charset="2"/>
              <a:buNone/>
              <a:defRPr/>
            </a:pPr>
            <a:r>
              <a:rPr lang="en-US" sz="3600" b="1" dirty="0">
                <a:solidFill>
                  <a:schemeClr val="tx2"/>
                </a:solidFill>
                <a:latin typeface="Times New Roman" pitchFamily="18" charset="0"/>
                <a:cs typeface="Times New Roman" pitchFamily="18" charset="0"/>
              </a:rPr>
              <a:t>		2- Progression to chronic inflammation.</a:t>
            </a:r>
            <a:r>
              <a:rPr lang="en-US" sz="3600" dirty="0">
                <a:solidFill>
                  <a:schemeClr val="tx2"/>
                </a:solidFill>
                <a:latin typeface="Times New Roman" pitchFamily="18" charset="0"/>
                <a:cs typeface="Times New Roman" pitchFamily="18" charset="0"/>
              </a:rPr>
              <a:t> </a:t>
            </a:r>
          </a:p>
          <a:p>
            <a:pPr algn="l" rtl="0" eaLnBrk="1" hangingPunct="1">
              <a:buFont typeface="Wingdings" panose="05000000000000000000" pitchFamily="2" charset="2"/>
              <a:buNone/>
              <a:defRPr/>
            </a:pPr>
            <a:r>
              <a:rPr lang="en-US" sz="3600" dirty="0">
                <a:solidFill>
                  <a:schemeClr val="tx2"/>
                </a:solidFill>
                <a:latin typeface="Times New Roman" pitchFamily="18" charset="0"/>
                <a:cs typeface="Times New Roman" pitchFamily="18" charset="0"/>
              </a:rPr>
              <a:t>	</a:t>
            </a:r>
            <a:r>
              <a:rPr lang="en-US" sz="3600" b="1" dirty="0">
                <a:solidFill>
                  <a:schemeClr val="tx2"/>
                </a:solidFill>
                <a:latin typeface="Times New Roman" pitchFamily="18" charset="0"/>
                <a:cs typeface="Times New Roman" pitchFamily="18" charset="0"/>
              </a:rPr>
              <a:t>	3- (Pus formation).</a:t>
            </a:r>
          </a:p>
          <a:p>
            <a:pPr algn="l" rtl="0" eaLnBrk="1" hangingPunct="1">
              <a:buFont typeface="Wingdings" panose="05000000000000000000" pitchFamily="2" charset="2"/>
              <a:buNone/>
              <a:defRPr/>
            </a:pPr>
            <a:r>
              <a:rPr lang="en-US" sz="3600" b="1" dirty="0">
                <a:solidFill>
                  <a:schemeClr val="tx2"/>
                </a:solidFill>
                <a:latin typeface="Times New Roman" pitchFamily="18" charset="0"/>
                <a:cs typeface="Times New Roman" pitchFamily="18" charset="0"/>
              </a:rPr>
              <a:t>		4- Scarring and fibrosis.</a:t>
            </a:r>
            <a:r>
              <a:rPr lang="en-US" sz="3600" dirty="0">
                <a:solidFill>
                  <a:schemeClr val="tx2"/>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77813"/>
            <a:ext cx="9144000" cy="1139825"/>
          </a:xfrm>
        </p:spPr>
        <p:txBody>
          <a:bodyPr>
            <a:normAutofit fontScale="90000"/>
          </a:bodyPr>
          <a:lstStyle/>
          <a:p>
            <a:pPr rtl="0" eaLnBrk="1" hangingPunct="1">
              <a:defRPr/>
            </a:pPr>
            <a:r>
              <a:rPr lang="en-US" sz="4400" b="1" dirty="0">
                <a:solidFill>
                  <a:srgbClr val="FF0000"/>
                </a:solidFill>
                <a:latin typeface="Times New Roman" pitchFamily="18" charset="0"/>
                <a:cs typeface="Times New Roman" pitchFamily="18" charset="0"/>
              </a:rPr>
              <a:t>Factors affect the Outcome of acute inflammation:</a:t>
            </a:r>
          </a:p>
        </p:txBody>
      </p:sp>
      <p:sp>
        <p:nvSpPr>
          <p:cNvPr id="34819" name="Rectangle 3"/>
          <p:cNvSpPr>
            <a:spLocks noGrp="1" noChangeArrowheads="1"/>
          </p:cNvSpPr>
          <p:nvPr>
            <p:ph sz="quarter" idx="1"/>
          </p:nvPr>
        </p:nvSpPr>
        <p:spPr>
          <a:xfrm>
            <a:off x="0" y="1714488"/>
            <a:ext cx="9144000" cy="5143512"/>
          </a:xfrm>
        </p:spPr>
        <p:txBody>
          <a:bodyPr/>
          <a:lstStyle/>
          <a:p>
            <a:pPr algn="l" rtl="0" eaLnBrk="1" hangingPunct="1">
              <a:buFont typeface="Wingdings" panose="05000000000000000000" pitchFamily="2" charset="2"/>
              <a:buNone/>
              <a:defRPr/>
            </a:pPr>
            <a:r>
              <a:rPr lang="en-US" dirty="0">
                <a:latin typeface="Times New Roman" pitchFamily="18" charset="0"/>
                <a:cs typeface="Times New Roman" pitchFamily="18" charset="0"/>
              </a:rPr>
              <a:t>	</a:t>
            </a:r>
          </a:p>
          <a:p>
            <a:pPr algn="l" rtl="0" eaLnBrk="1" hangingPunct="1">
              <a:buFont typeface="Wingdings" panose="05000000000000000000" pitchFamily="2" charset="2"/>
              <a:buNone/>
              <a:defRPr/>
            </a:pPr>
            <a:r>
              <a:rPr lang="en-US" sz="3600" b="1" dirty="0">
                <a:solidFill>
                  <a:schemeClr val="tx2"/>
                </a:solidFill>
                <a:latin typeface="Times New Roman" pitchFamily="18" charset="0"/>
                <a:cs typeface="Times New Roman" pitchFamily="18" charset="0"/>
              </a:rPr>
              <a:t>   1. The nature and intensity of the injury.</a:t>
            </a:r>
          </a:p>
          <a:p>
            <a:pPr algn="l" rtl="0" eaLnBrk="1" hangingPunct="1">
              <a:buFont typeface="Wingdings" panose="05000000000000000000" pitchFamily="2" charset="2"/>
              <a:buNone/>
              <a:defRPr/>
            </a:pPr>
            <a:r>
              <a:rPr lang="en-US" sz="3600" b="1" dirty="0">
                <a:solidFill>
                  <a:schemeClr val="tx2"/>
                </a:solidFill>
                <a:latin typeface="Times New Roman" pitchFamily="18" charset="0"/>
                <a:cs typeface="Times New Roman" pitchFamily="18" charset="0"/>
              </a:rPr>
              <a:t>	2. The site and tissue affected.</a:t>
            </a:r>
          </a:p>
          <a:p>
            <a:pPr algn="l" rtl="0" eaLnBrk="1" hangingPunct="1">
              <a:buFont typeface="Wingdings" panose="05000000000000000000" pitchFamily="2" charset="2"/>
              <a:buNone/>
              <a:defRPr/>
            </a:pPr>
            <a:r>
              <a:rPr lang="en-US" sz="3600" b="1" dirty="0">
                <a:solidFill>
                  <a:schemeClr val="tx2"/>
                </a:solidFill>
                <a:latin typeface="Times New Roman" pitchFamily="18" charset="0"/>
                <a:cs typeface="Times New Roman" pitchFamily="18" charset="0"/>
              </a:rPr>
              <a:t>	3. The ability of host to mount the response.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12"/>
          <p:cNvSpPr>
            <a:spLocks noGrp="1" noChangeArrowheads="1"/>
          </p:cNvSpPr>
          <p:nvPr>
            <p:ph type="title"/>
          </p:nvPr>
        </p:nvSpPr>
        <p:spPr>
          <a:xfrm>
            <a:off x="457200" y="481257"/>
            <a:ext cx="8229600" cy="571479"/>
          </a:xfrm>
        </p:spPr>
        <p:txBody>
          <a:bodyPr>
            <a:normAutofit fontScale="90000"/>
          </a:bodyPr>
          <a:lstStyle/>
          <a:p>
            <a:pPr eaLnBrk="1" hangingPunct="1">
              <a:defRPr/>
            </a:pPr>
            <a:br>
              <a:rPr lang="en-US" sz="3800" b="1" dirty="0">
                <a:solidFill>
                  <a:schemeClr val="tx1"/>
                </a:solidFill>
                <a:latin typeface="Times New Roman" pitchFamily="18" charset="0"/>
                <a:cs typeface="Times New Roman" pitchFamily="18" charset="0"/>
              </a:rPr>
            </a:br>
            <a:r>
              <a:rPr lang="en-US" sz="4400" b="1" u="sng" dirty="0">
                <a:solidFill>
                  <a:schemeClr val="tx1"/>
                </a:solidFill>
                <a:latin typeface="Times New Roman" pitchFamily="18" charset="0"/>
                <a:cs typeface="Times New Roman" pitchFamily="18" charset="0"/>
              </a:rPr>
              <a:t>Causes of inflammation</a:t>
            </a:r>
          </a:p>
        </p:txBody>
      </p:sp>
      <p:sp>
        <p:nvSpPr>
          <p:cNvPr id="16397" name="Rectangle 13"/>
          <p:cNvSpPr>
            <a:spLocks noGrp="1" noChangeArrowheads="1"/>
          </p:cNvSpPr>
          <p:nvPr>
            <p:ph sz="quarter" idx="1"/>
          </p:nvPr>
        </p:nvSpPr>
        <p:spPr>
          <a:xfrm>
            <a:off x="0" y="857232"/>
            <a:ext cx="9144000" cy="6000768"/>
          </a:xfrm>
        </p:spPr>
        <p:txBody>
          <a:bodyPr/>
          <a:lstStyle/>
          <a:p>
            <a:pPr algn="l" rtl="0" eaLnBrk="1" hangingPunct="1">
              <a:lnSpc>
                <a:spcPct val="80000"/>
              </a:lnSpc>
              <a:buFont typeface="Wingdings" panose="05000000000000000000" pitchFamily="2" charset="2"/>
              <a:buNone/>
              <a:defRPr/>
            </a:pPr>
            <a:r>
              <a:rPr lang="en-US" sz="1600" dirty="0">
                <a:latin typeface="Times New Roman" pitchFamily="18" charset="0"/>
                <a:cs typeface="Times New Roman" pitchFamily="18" charset="0"/>
              </a:rPr>
              <a:t>	</a:t>
            </a:r>
          </a:p>
          <a:p>
            <a:pPr algn="l" rtl="0" eaLnBrk="1" hangingPunct="1">
              <a:lnSpc>
                <a:spcPct val="80000"/>
              </a:lnSpc>
              <a:buFont typeface="Wingdings" panose="05000000000000000000" pitchFamily="2" charset="2"/>
              <a:buNone/>
              <a:defRPr/>
            </a:pPr>
            <a:r>
              <a:rPr lang="en-US" sz="2800" b="1" dirty="0">
                <a:latin typeface="Times New Roman" pitchFamily="18" charset="0"/>
                <a:cs typeface="Times New Roman" pitchFamily="18" charset="0"/>
              </a:rPr>
              <a:t>   </a:t>
            </a:r>
            <a:r>
              <a:rPr lang="en-US" sz="3600" b="1" dirty="0">
                <a:latin typeface="Times New Roman" pitchFamily="18" charset="0"/>
                <a:cs typeface="Times New Roman" pitchFamily="18" charset="0"/>
              </a:rPr>
              <a:t> </a:t>
            </a:r>
            <a:r>
              <a:rPr lang="en-US" sz="3600" b="1" dirty="0"/>
              <a:t>1. </a:t>
            </a:r>
            <a:r>
              <a:rPr lang="en-US" sz="3200" b="1" u="sng" dirty="0">
                <a:solidFill>
                  <a:schemeClr val="accent2"/>
                </a:solidFill>
              </a:rPr>
              <a:t>Infections</a:t>
            </a:r>
            <a:r>
              <a:rPr lang="en-US" sz="3600" b="1" u="sng" dirty="0">
                <a:solidFill>
                  <a:schemeClr val="hlink"/>
                </a:solidFill>
              </a:rPr>
              <a:t>: </a:t>
            </a:r>
          </a:p>
          <a:p>
            <a:pPr algn="l" rtl="0" eaLnBrk="1" hangingPunct="1">
              <a:lnSpc>
                <a:spcPct val="80000"/>
              </a:lnSpc>
              <a:buFont typeface="Wingdings" panose="05000000000000000000" pitchFamily="2" charset="2"/>
              <a:buNone/>
              <a:defRPr/>
            </a:pPr>
            <a:r>
              <a:rPr lang="en-US" sz="2800" b="1" dirty="0"/>
              <a:t>		</a:t>
            </a:r>
            <a:r>
              <a:rPr lang="en-US" b="1" dirty="0"/>
              <a:t>Most common causes of inflammation   </a:t>
            </a:r>
          </a:p>
          <a:p>
            <a:pPr algn="l" rtl="0" eaLnBrk="1" hangingPunct="1">
              <a:lnSpc>
                <a:spcPct val="80000"/>
              </a:lnSpc>
              <a:buFont typeface="Wingdings" panose="05000000000000000000" pitchFamily="2" charset="2"/>
              <a:buNone/>
              <a:defRPr/>
            </a:pPr>
            <a:r>
              <a:rPr lang="en-US" b="1" dirty="0"/>
              <a:t>        (bacterial, </a:t>
            </a:r>
            <a:r>
              <a:rPr lang="en-US" b="1" dirty="0" err="1"/>
              <a:t>virual</a:t>
            </a:r>
            <a:r>
              <a:rPr lang="en-US" b="1" dirty="0"/>
              <a:t>, fungal, parasitic).</a:t>
            </a:r>
          </a:p>
          <a:p>
            <a:pPr algn="l" rtl="0" eaLnBrk="1" hangingPunct="1">
              <a:lnSpc>
                <a:spcPct val="80000"/>
              </a:lnSpc>
              <a:buFont typeface="Wingdings" panose="05000000000000000000" pitchFamily="2" charset="2"/>
              <a:buNone/>
              <a:defRPr/>
            </a:pPr>
            <a:endParaRPr lang="en-US" sz="3200" b="1" u="sng" dirty="0">
              <a:solidFill>
                <a:schemeClr val="accent2"/>
              </a:solidFill>
            </a:endParaRPr>
          </a:p>
          <a:p>
            <a:pPr algn="l" rtl="0" eaLnBrk="1" hangingPunct="1">
              <a:lnSpc>
                <a:spcPct val="80000"/>
              </a:lnSpc>
              <a:buFont typeface="Wingdings" panose="05000000000000000000" pitchFamily="2" charset="2"/>
              <a:buNone/>
              <a:defRPr/>
            </a:pPr>
            <a:r>
              <a:rPr lang="en-US" sz="3200" b="1" u="sng" dirty="0">
                <a:solidFill>
                  <a:schemeClr val="accent2"/>
                </a:solidFill>
              </a:rPr>
              <a:t>	2.  Physical agents:</a:t>
            </a:r>
          </a:p>
          <a:p>
            <a:pPr algn="l" rtl="0" eaLnBrk="1" hangingPunct="1">
              <a:lnSpc>
                <a:spcPct val="80000"/>
              </a:lnSpc>
              <a:buFont typeface="Wingdings" panose="05000000000000000000" pitchFamily="2" charset="2"/>
              <a:buNone/>
              <a:defRPr/>
            </a:pPr>
            <a:r>
              <a:rPr lang="en-US" sz="2800" b="1" dirty="0"/>
              <a:t>		</a:t>
            </a:r>
            <a:r>
              <a:rPr lang="en-US" b="1" dirty="0"/>
              <a:t>Excessive heating,  cooling, mechanical </a:t>
            </a:r>
          </a:p>
          <a:p>
            <a:pPr algn="l" rtl="0" eaLnBrk="1" hangingPunct="1">
              <a:lnSpc>
                <a:spcPct val="80000"/>
              </a:lnSpc>
              <a:buFont typeface="Wingdings" panose="05000000000000000000" pitchFamily="2" charset="2"/>
              <a:buNone/>
              <a:defRPr/>
            </a:pPr>
            <a:r>
              <a:rPr lang="en-US" b="1" dirty="0"/>
              <a:t>         trauma, ultraviolet light or ionizing radiation.</a:t>
            </a:r>
          </a:p>
          <a:p>
            <a:pPr algn="l" rtl="0" eaLnBrk="1" hangingPunct="1">
              <a:lnSpc>
                <a:spcPct val="80000"/>
              </a:lnSpc>
              <a:buFont typeface="Wingdings" panose="05000000000000000000" pitchFamily="2" charset="2"/>
              <a:buNone/>
              <a:defRPr/>
            </a:pPr>
            <a:endParaRPr lang="en-US" sz="2800" b="1" dirty="0"/>
          </a:p>
          <a:p>
            <a:pPr algn="l" rtl="0" eaLnBrk="1" hangingPunct="1">
              <a:lnSpc>
                <a:spcPct val="80000"/>
              </a:lnSpc>
              <a:buFont typeface="Wingdings" panose="05000000000000000000" pitchFamily="2" charset="2"/>
              <a:buNone/>
              <a:defRPr/>
            </a:pPr>
            <a:r>
              <a:rPr lang="en-US" sz="2800" b="1" dirty="0"/>
              <a:t>    </a:t>
            </a:r>
            <a:r>
              <a:rPr lang="en-US" sz="3200" b="1" u="sng" dirty="0">
                <a:solidFill>
                  <a:schemeClr val="accent2"/>
                </a:solidFill>
              </a:rPr>
              <a:t>3- Chemical agents: </a:t>
            </a:r>
            <a:r>
              <a:rPr lang="en-US" b="1" dirty="0"/>
              <a:t>Organic and inorganic  </a:t>
            </a:r>
          </a:p>
          <a:p>
            <a:pPr algn="l" rtl="0" eaLnBrk="1" hangingPunct="1">
              <a:lnSpc>
                <a:spcPct val="80000"/>
              </a:lnSpc>
              <a:buFont typeface="Wingdings" panose="05000000000000000000" pitchFamily="2" charset="2"/>
              <a:buNone/>
              <a:defRPr/>
            </a:pPr>
            <a:r>
              <a:rPr lang="en-US" b="1" dirty="0"/>
              <a:t>          chemicals including toxins of bacteria.</a:t>
            </a:r>
          </a:p>
          <a:p>
            <a:pPr algn="l" rtl="0" eaLnBrk="1" hangingPunct="1">
              <a:lnSpc>
                <a:spcPct val="80000"/>
              </a:lnSpc>
              <a:buFont typeface="Wingdings" panose="05000000000000000000" pitchFamily="2" charset="2"/>
              <a:buNone/>
              <a:defRPr/>
            </a:pPr>
            <a:endParaRPr lang="en-US" sz="2800" b="1" dirty="0"/>
          </a:p>
          <a:p>
            <a:pPr algn="l" rtl="0" eaLnBrk="1" hangingPunct="1">
              <a:lnSpc>
                <a:spcPct val="80000"/>
              </a:lnSpc>
              <a:buFont typeface="Wingdings" panose="05000000000000000000" pitchFamily="2" charset="2"/>
              <a:buNone/>
              <a:defRPr/>
            </a:pPr>
            <a:r>
              <a:rPr lang="en-US" sz="2800" b="1"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rtl="0" eaLnBrk="1" hangingPunct="1">
              <a:defRPr/>
            </a:pPr>
            <a:r>
              <a:rPr lang="en-US" b="1" dirty="0">
                <a:solidFill>
                  <a:srgbClr val="FF0000"/>
                </a:solidFill>
                <a:latin typeface="Times New Roman" pitchFamily="18" charset="0"/>
                <a:cs typeface="Times New Roman" pitchFamily="18" charset="0"/>
              </a:rPr>
              <a:t>1- Resolution:</a:t>
            </a:r>
          </a:p>
        </p:txBody>
      </p:sp>
      <p:sp>
        <p:nvSpPr>
          <p:cNvPr id="48131" name="Rectangle 3"/>
          <p:cNvSpPr>
            <a:spLocks noGrp="1" noChangeArrowheads="1"/>
          </p:cNvSpPr>
          <p:nvPr>
            <p:ph sz="quarter" idx="1"/>
          </p:nvPr>
        </p:nvSpPr>
        <p:spPr>
          <a:xfrm>
            <a:off x="0" y="1219200"/>
            <a:ext cx="9144000" cy="5638800"/>
          </a:xfrm>
        </p:spPr>
        <p:txBody>
          <a:bodyPr/>
          <a:lstStyle/>
          <a:p>
            <a:pPr algn="l" rtl="0" eaLnBrk="1" hangingPunct="1">
              <a:buFont typeface="Wingdings" panose="05000000000000000000" pitchFamily="2" charset="2"/>
              <a:buNone/>
              <a:defRPr/>
            </a:pPr>
            <a:r>
              <a:rPr lang="en-US" b="1" dirty="0">
                <a:solidFill>
                  <a:schemeClr val="hlink"/>
                </a:solidFill>
                <a:latin typeface="Times New Roman" pitchFamily="18" charset="0"/>
                <a:cs typeface="Times New Roman" pitchFamily="18" charset="0"/>
              </a:rPr>
              <a:t>	</a:t>
            </a:r>
            <a:r>
              <a:rPr lang="en-US" b="1" dirty="0">
                <a:latin typeface="Times New Roman" pitchFamily="18" charset="0"/>
                <a:cs typeface="Times New Roman" pitchFamily="18" charset="0"/>
              </a:rPr>
              <a:t>Regaining normal histological &amp; functional state of the tissue.</a:t>
            </a:r>
          </a:p>
          <a:p>
            <a:pPr algn="l" rtl="0" eaLnBrk="1" hangingPunct="1">
              <a:buFont typeface="Wingdings" panose="05000000000000000000" pitchFamily="2" charset="2"/>
              <a:buNone/>
              <a:defRPr/>
            </a:pPr>
            <a:endParaRPr lang="en-US" b="1" dirty="0">
              <a:latin typeface="Times New Roman" pitchFamily="18" charset="0"/>
              <a:cs typeface="Times New Roman" pitchFamily="18" charset="0"/>
            </a:endParaRPr>
          </a:p>
          <a:p>
            <a:pPr algn="l" rtl="0" eaLnBrk="1" hangingPunct="1">
              <a:buFont typeface="Wingdings" panose="05000000000000000000" pitchFamily="2" charset="2"/>
              <a:buNone/>
              <a:defRPr/>
            </a:pPr>
            <a:r>
              <a:rPr lang="en-US" b="1" dirty="0">
                <a:solidFill>
                  <a:srgbClr val="FF0000"/>
                </a:solidFill>
                <a:latin typeface="Times New Roman" pitchFamily="18" charset="0"/>
                <a:cs typeface="Times New Roman" pitchFamily="18" charset="0"/>
              </a:rPr>
              <a:t>	</a:t>
            </a:r>
            <a:r>
              <a:rPr lang="en-US" b="1" u="sng" dirty="0">
                <a:solidFill>
                  <a:srgbClr val="FF0000"/>
                </a:solidFill>
                <a:latin typeface="Times New Roman" pitchFamily="18" charset="0"/>
                <a:cs typeface="Times New Roman" pitchFamily="18" charset="0"/>
              </a:rPr>
              <a:t>It occurs when there is:  </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a:t>
            </a:r>
            <a:r>
              <a:rPr lang="en-US" b="1" dirty="0">
                <a:solidFill>
                  <a:schemeClr val="tx2"/>
                </a:solidFill>
                <a:latin typeface="Times New Roman" pitchFamily="18" charset="0"/>
                <a:cs typeface="Times New Roman" pitchFamily="18" charset="0"/>
              </a:rPr>
              <a:t>a. Limited or short lived injury.</a:t>
            </a:r>
          </a:p>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	   b. Minimal or no tissue damage.</a:t>
            </a:r>
          </a:p>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	   c. A tissue which is capable of replacing any </a:t>
            </a:r>
          </a:p>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         type of  injured cells.</a:t>
            </a:r>
            <a:r>
              <a:rPr lang="en-US" dirty="0">
                <a:solidFill>
                  <a:schemeClr val="hlink"/>
                </a:solidFill>
                <a:latin typeface="Times New Roman" pitchFamily="18" charset="0"/>
                <a:cs typeface="Times New Roman" pitchFamily="18" charset="0"/>
              </a:rPr>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77813"/>
            <a:ext cx="9144000" cy="1139825"/>
          </a:xfrm>
        </p:spPr>
        <p:txBody>
          <a:bodyPr/>
          <a:lstStyle/>
          <a:p>
            <a:pPr eaLnBrk="1" hangingPunct="1">
              <a:defRPr/>
            </a:pPr>
            <a:r>
              <a:rPr lang="en-US" sz="3800" b="1" dirty="0">
                <a:solidFill>
                  <a:srgbClr val="FF0000"/>
                </a:solidFill>
                <a:latin typeface="Times New Roman" pitchFamily="18" charset="0"/>
                <a:cs typeface="Times New Roman" pitchFamily="18" charset="0"/>
              </a:rPr>
              <a:t>2- Progression to chronic inflammation:</a:t>
            </a:r>
          </a:p>
        </p:txBody>
      </p:sp>
      <p:sp>
        <p:nvSpPr>
          <p:cNvPr id="46083" name="Rectangle 3"/>
          <p:cNvSpPr>
            <a:spLocks noGrp="1" noChangeArrowheads="1"/>
          </p:cNvSpPr>
          <p:nvPr>
            <p:ph sz="quarter" idx="1"/>
          </p:nvPr>
        </p:nvSpPr>
        <p:spPr>
          <a:xfrm>
            <a:off x="0" y="1447800"/>
            <a:ext cx="9144000" cy="5410200"/>
          </a:xfrm>
        </p:spPr>
        <p:txBody>
          <a:bodyPr/>
          <a:lstStyle/>
          <a:p>
            <a:pPr algn="l" rtl="0" eaLnBrk="1" hangingPunct="1">
              <a:buFont typeface="Wingdings" panose="05000000000000000000" pitchFamily="2" charset="2"/>
              <a:buNone/>
              <a:defRPr/>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Chronic inflammation occur if:</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a:t>
            </a:r>
            <a:r>
              <a:rPr lang="en-US" b="1" dirty="0">
                <a:solidFill>
                  <a:schemeClr val="tx2"/>
                </a:solidFill>
                <a:latin typeface="Times New Roman" pitchFamily="18" charset="0"/>
                <a:cs typeface="Times New Roman" pitchFamily="18" charset="0"/>
              </a:rPr>
              <a:t>a. The offending agent is not removed.</a:t>
            </a:r>
          </a:p>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		b. There is extensive initial tissues injury.</a:t>
            </a:r>
          </a:p>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		c. There is decreased capacity of the affected </a:t>
            </a:r>
          </a:p>
          <a:p>
            <a:pPr algn="l"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              tissue to re-grow.</a:t>
            </a:r>
          </a:p>
          <a:p>
            <a:pPr algn="ctr" rtl="0" eaLnBrk="1" hangingPunct="1">
              <a:buFont typeface="Wingdings" panose="05000000000000000000" pitchFamily="2" charset="2"/>
              <a:buNone/>
              <a:defRPr/>
            </a:pPr>
            <a:endParaRPr lang="en-US" b="1" dirty="0">
              <a:solidFill>
                <a:schemeClr val="tx2"/>
              </a:solidFill>
              <a:latin typeface="Times New Roman" pitchFamily="18" charset="0"/>
              <a:cs typeface="Times New Roman" pitchFamily="18" charset="0"/>
            </a:endParaRPr>
          </a:p>
          <a:p>
            <a:pPr algn="ctr" rtl="0" eaLnBrk="1" hangingPunct="1">
              <a:buFont typeface="Wingdings" panose="05000000000000000000" pitchFamily="2" charset="2"/>
              <a:buNone/>
              <a:defRPr/>
            </a:pPr>
            <a:r>
              <a:rPr lang="en-US" b="1" dirty="0">
                <a:solidFill>
                  <a:schemeClr val="tx2"/>
                </a:solidFill>
                <a:latin typeface="Times New Roman" pitchFamily="18" charset="0"/>
                <a:cs typeface="Times New Roman" pitchFamily="18" charset="0"/>
              </a:rPr>
              <a:t>Chronic inflammation may be followed by restoration of the normal structure and function or may lead to scarring.</a:t>
            </a:r>
            <a:endParaRPr lang="en-US" b="1" dirty="0">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39825"/>
          </a:xfrm>
        </p:spPr>
        <p:txBody>
          <a:bodyPr>
            <a:normAutofit fontScale="90000"/>
          </a:bodyPr>
          <a:lstStyle/>
          <a:p>
            <a:pPr rtl="0" eaLnBrk="1" hangingPunct="1">
              <a:defRPr/>
            </a:pPr>
            <a:r>
              <a:rPr lang="en-US" sz="3800" b="1" dirty="0">
                <a:solidFill>
                  <a:srgbClr val="FF0000"/>
                </a:solidFill>
                <a:latin typeface="Times New Roman" pitchFamily="18" charset="0"/>
                <a:cs typeface="Times New Roman" pitchFamily="18" charset="0"/>
              </a:rPr>
              <a:t>3- </a:t>
            </a:r>
            <a:r>
              <a:rPr lang="en-US" sz="4000" b="1" dirty="0">
                <a:solidFill>
                  <a:srgbClr val="FF0000"/>
                </a:solidFill>
                <a:latin typeface="Times New Roman" pitchFamily="18" charset="0"/>
                <a:cs typeface="Times New Roman" pitchFamily="18" charset="0"/>
              </a:rPr>
              <a:t>Pus formation</a:t>
            </a:r>
            <a:r>
              <a:rPr lang="en-US" sz="4000" dirty="0">
                <a:solidFill>
                  <a:srgbClr val="FF0000"/>
                </a:solidFill>
                <a:latin typeface="Times New Roman" pitchFamily="18" charset="0"/>
                <a:cs typeface="Times New Roman" pitchFamily="18" charset="0"/>
              </a:rPr>
              <a:t> </a:t>
            </a:r>
            <a:br>
              <a:rPr lang="en-US" sz="3800" b="1" dirty="0">
                <a:solidFill>
                  <a:srgbClr val="FF0000"/>
                </a:solidFill>
                <a:latin typeface="Times New Roman" pitchFamily="18" charset="0"/>
                <a:cs typeface="Times New Roman" pitchFamily="18" charset="0"/>
              </a:rPr>
            </a:br>
            <a:endParaRPr lang="en-US" sz="3800" dirty="0">
              <a:solidFill>
                <a:srgbClr val="FF0000"/>
              </a:solidFill>
              <a:latin typeface="Times New Roman" pitchFamily="18" charset="0"/>
              <a:cs typeface="Times New Roman" pitchFamily="18" charset="0"/>
            </a:endParaRPr>
          </a:p>
        </p:txBody>
      </p:sp>
      <p:sp>
        <p:nvSpPr>
          <p:cNvPr id="49155" name="Rectangle 3"/>
          <p:cNvSpPr>
            <a:spLocks noGrp="1" noChangeArrowheads="1"/>
          </p:cNvSpPr>
          <p:nvPr>
            <p:ph sz="quarter" idx="1"/>
          </p:nvPr>
        </p:nvSpPr>
        <p:spPr>
          <a:xfrm>
            <a:off x="0" y="642918"/>
            <a:ext cx="9144000" cy="6215082"/>
          </a:xfrm>
        </p:spPr>
        <p:txBody>
          <a:bodyPr/>
          <a:lstStyle/>
          <a:p>
            <a:pPr algn="l" rtl="0" eaLnBrk="1" hangingPunct="1">
              <a:lnSpc>
                <a:spcPct val="80000"/>
              </a:lnSpc>
              <a:buFont typeface="Wingdings" panose="05000000000000000000" pitchFamily="2" charset="2"/>
              <a:buNone/>
              <a:defRPr/>
            </a:pPr>
            <a:endParaRPr lang="en-US" sz="3600" dirty="0">
              <a:solidFill>
                <a:srgbClr val="FFFF00"/>
              </a:solidFill>
              <a:latin typeface="Times New Roman" pitchFamily="18" charset="0"/>
              <a:cs typeface="Times New Roman" pitchFamily="18" charset="0"/>
            </a:endParaRPr>
          </a:p>
          <a:p>
            <a:pPr algn="l" rtl="0" eaLnBrk="1" hangingPunct="1">
              <a:lnSpc>
                <a:spcPct val="80000"/>
              </a:lnSpc>
              <a:buFont typeface="Wingdings" panose="05000000000000000000" pitchFamily="2" charset="2"/>
              <a:buNone/>
              <a:defRPr/>
            </a:pPr>
            <a:r>
              <a:rPr lang="en-US" sz="4000" b="1" u="sng" dirty="0" err="1">
                <a:latin typeface="Times New Roman" pitchFamily="18" charset="0"/>
                <a:cs typeface="Times New Roman" pitchFamily="18" charset="0"/>
              </a:rPr>
              <a:t>Pus:</a:t>
            </a:r>
            <a:r>
              <a:rPr lang="en-US" b="1" dirty="0" err="1">
                <a:latin typeface="Times New Roman" pitchFamily="18" charset="0"/>
                <a:cs typeface="Times New Roman" pitchFamily="18" charset="0"/>
              </a:rPr>
              <a:t>A</a:t>
            </a:r>
            <a:r>
              <a:rPr lang="en-US" b="1" dirty="0">
                <a:latin typeface="Times New Roman" pitchFamily="18" charset="0"/>
                <a:cs typeface="Times New Roman" pitchFamily="18" charset="0"/>
              </a:rPr>
              <a:t> purulent inflammatory exudate caused by pyogenic bacteria, and it is a manifestation of healing that result in granulation &amp; scaring.</a:t>
            </a:r>
          </a:p>
          <a:p>
            <a:pPr algn="l" rtl="0" eaLnBrk="1" hangingPunct="1">
              <a:lnSpc>
                <a:spcPct val="80000"/>
              </a:lnSpc>
              <a:buFont typeface="Wingdings" panose="05000000000000000000" pitchFamily="2" charset="2"/>
              <a:buNone/>
              <a:defRPr/>
            </a:pPr>
            <a:endParaRPr lang="en-US" b="1" dirty="0">
              <a:latin typeface="Times New Roman" pitchFamily="18" charset="0"/>
              <a:cs typeface="Times New Roman" pitchFamily="18" charset="0"/>
            </a:endParaRPr>
          </a:p>
          <a:p>
            <a:pPr algn="l" rtl="0" eaLnBrk="1" hangingPunct="1">
              <a:lnSpc>
                <a:spcPct val="80000"/>
              </a:lnSpc>
              <a:buFont typeface="Wingdings" panose="05000000000000000000" pitchFamily="2" charset="2"/>
              <a:buNone/>
              <a:defRPr/>
            </a:pPr>
            <a:r>
              <a:rPr lang="en-US" dirty="0">
                <a:latin typeface="Times New Roman" pitchFamily="18" charset="0"/>
                <a:cs typeface="Times New Roman" pitchFamily="18" charset="0"/>
              </a:rPr>
              <a:t>   </a:t>
            </a:r>
            <a:r>
              <a:rPr lang="en-US" b="1" u="sng" dirty="0">
                <a:latin typeface="Times New Roman" pitchFamily="18" charset="0"/>
                <a:cs typeface="Times New Roman" pitchFamily="18" charset="0"/>
              </a:rPr>
              <a:t>Pus is formed of:</a:t>
            </a:r>
          </a:p>
          <a:p>
            <a:pPr algn="l" rtl="0" eaLnBrk="1" hangingPunct="1">
              <a:lnSpc>
                <a:spcPct val="80000"/>
              </a:lnSpc>
              <a:buFont typeface="Wingdings" panose="05000000000000000000" pitchFamily="2" charset="2"/>
              <a:buNone/>
              <a:defRPr/>
            </a:pPr>
            <a:r>
              <a:rPr lang="en-US" b="1" dirty="0">
                <a:latin typeface="Times New Roman" pitchFamily="18" charset="0"/>
                <a:cs typeface="Times New Roman" pitchFamily="18" charset="0"/>
              </a:rPr>
              <a:t>		1. Living &amp; dead </a:t>
            </a:r>
            <a:r>
              <a:rPr lang="en-US" b="1" dirty="0" err="1">
                <a:latin typeface="Times New Roman" pitchFamily="18" charset="0"/>
                <a:cs typeface="Times New Roman" pitchFamily="18" charset="0"/>
              </a:rPr>
              <a:t>neutrophils</a:t>
            </a:r>
            <a:r>
              <a:rPr lang="en-US" b="1" dirty="0">
                <a:latin typeface="Times New Roman" pitchFamily="18" charset="0"/>
                <a:cs typeface="Times New Roman" pitchFamily="18" charset="0"/>
              </a:rPr>
              <a:t>.</a:t>
            </a:r>
          </a:p>
          <a:p>
            <a:pPr algn="l" rtl="0" eaLnBrk="1" hangingPunct="1">
              <a:lnSpc>
                <a:spcPct val="80000"/>
              </a:lnSpc>
              <a:buFont typeface="Wingdings" panose="05000000000000000000" pitchFamily="2" charset="2"/>
              <a:buNone/>
              <a:defRPr/>
            </a:pPr>
            <a:r>
              <a:rPr lang="en-US" b="1" dirty="0">
                <a:latin typeface="Times New Roman" pitchFamily="18" charset="0"/>
                <a:cs typeface="Times New Roman" pitchFamily="18" charset="0"/>
              </a:rPr>
              <a:t>		2. Bacteria.</a:t>
            </a:r>
          </a:p>
          <a:p>
            <a:pPr algn="l" rtl="0" eaLnBrk="1" hangingPunct="1">
              <a:lnSpc>
                <a:spcPct val="80000"/>
              </a:lnSpc>
              <a:buFont typeface="Wingdings" panose="05000000000000000000" pitchFamily="2" charset="2"/>
              <a:buNone/>
              <a:defRPr/>
            </a:pPr>
            <a:r>
              <a:rPr lang="en-US" b="1" dirty="0">
                <a:latin typeface="Times New Roman" pitchFamily="18" charset="0"/>
                <a:cs typeface="Times New Roman" pitchFamily="18" charset="0"/>
              </a:rPr>
              <a:t>		3. Cellular debris.</a:t>
            </a:r>
          </a:p>
          <a:p>
            <a:pPr algn="l" rtl="0" eaLnBrk="1" hangingPunct="1">
              <a:lnSpc>
                <a:spcPct val="80000"/>
              </a:lnSpc>
              <a:buFont typeface="Wingdings" panose="05000000000000000000" pitchFamily="2" charset="2"/>
              <a:buNone/>
              <a:defRPr/>
            </a:pPr>
            <a:r>
              <a:rPr lang="en-US" b="1" dirty="0">
                <a:latin typeface="Times New Roman" pitchFamily="18" charset="0"/>
                <a:cs typeface="Times New Roman" pitchFamily="18" charset="0"/>
              </a:rPr>
              <a:t>		</a:t>
            </a:r>
          </a:p>
          <a:p>
            <a:pPr algn="l" rtl="0" eaLnBrk="1" hangingPunct="1">
              <a:lnSpc>
                <a:spcPct val="80000"/>
              </a:lnSpc>
              <a:buFont typeface="Wingdings" panose="05000000000000000000" pitchFamily="2" charset="2"/>
              <a:buNone/>
              <a:defRPr/>
            </a:pPr>
            <a:r>
              <a:rPr lang="en-US" b="1" dirty="0">
                <a:latin typeface="Times New Roman" pitchFamily="18" charset="0"/>
                <a:cs typeface="Times New Roman" pitchFamily="18" charset="0"/>
              </a:rPr>
              <a:t>   Pus is surrounded by </a:t>
            </a:r>
            <a:r>
              <a:rPr lang="en-US" b="1" u="sng" dirty="0" err="1">
                <a:latin typeface="Times New Roman" pitchFamily="18" charset="0"/>
                <a:cs typeface="Times New Roman" pitchFamily="18" charset="0"/>
              </a:rPr>
              <a:t>pyogenic</a:t>
            </a:r>
            <a:r>
              <a:rPr lang="en-US" b="1" u="sng" dirty="0">
                <a:latin typeface="Times New Roman" pitchFamily="18" charset="0"/>
                <a:cs typeface="Times New Roman" pitchFamily="18" charset="0"/>
              </a:rPr>
              <a:t> membrane </a:t>
            </a:r>
            <a:r>
              <a:rPr lang="en-US" b="1" dirty="0">
                <a:latin typeface="Times New Roman" pitchFamily="18" charset="0"/>
                <a:cs typeface="Times New Roman" pitchFamily="18" charset="0"/>
              </a:rPr>
              <a:t>formed of capillaries, </a:t>
            </a:r>
            <a:r>
              <a:rPr lang="en-US" b="1" dirty="0" err="1">
                <a:latin typeface="Times New Roman" pitchFamily="18" charset="0"/>
                <a:cs typeface="Times New Roman" pitchFamily="18" charset="0"/>
              </a:rPr>
              <a:t>neutrophils</a:t>
            </a:r>
            <a:r>
              <a:rPr lang="en-US" b="1" dirty="0">
                <a:latin typeface="Times New Roman" pitchFamily="18" charset="0"/>
                <a:cs typeface="Times New Roman" pitchFamily="18" charset="0"/>
              </a:rPr>
              <a:t>  and fibroblast led to the formation of  </a:t>
            </a:r>
            <a:r>
              <a:rPr lang="en-US" sz="4400" b="1" u="sng" dirty="0">
                <a:latin typeface="Times New Roman" pitchFamily="18" charset="0"/>
                <a:cs typeface="Times New Roman" pitchFamily="18" charset="0"/>
              </a:rPr>
              <a:t>abscess.</a:t>
            </a:r>
          </a:p>
          <a:p>
            <a:pPr algn="l" rtl="0" eaLnBrk="1" hangingPunct="1">
              <a:lnSpc>
                <a:spcPct val="80000"/>
              </a:lnSpc>
              <a:buFont typeface="Wingdings" panose="05000000000000000000" pitchFamily="2" charset="2"/>
              <a:buNone/>
              <a:defRPr/>
            </a:pPr>
            <a:endParaRPr lang="en-US" sz="28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b="1" dirty="0">
                <a:solidFill>
                  <a:srgbClr val="FF0000"/>
                </a:solidFill>
                <a:latin typeface="Times New Roman" pitchFamily="18" charset="0"/>
                <a:cs typeface="Times New Roman" pitchFamily="18" charset="0"/>
              </a:rPr>
              <a:t>4- Scarring and fibrosis:</a:t>
            </a:r>
          </a:p>
        </p:txBody>
      </p:sp>
      <p:sp>
        <p:nvSpPr>
          <p:cNvPr id="35843" name="Rectangle 3"/>
          <p:cNvSpPr>
            <a:spLocks noGrp="1" noChangeArrowheads="1"/>
          </p:cNvSpPr>
          <p:nvPr>
            <p:ph sz="quarter" idx="1"/>
          </p:nvPr>
        </p:nvSpPr>
        <p:spPr>
          <a:xfrm>
            <a:off x="1066800" y="2133600"/>
            <a:ext cx="6934200" cy="4724400"/>
          </a:xfrm>
        </p:spPr>
        <p:txBody>
          <a:bodyPr/>
          <a:lstStyle/>
          <a:p>
            <a:pPr algn="ctr" rtl="0" eaLnBrk="1" hangingPunct="1">
              <a:buFont typeface="Wingdings" panose="05000000000000000000" pitchFamily="2" charset="2"/>
              <a:buNone/>
              <a:defRPr/>
            </a:pPr>
            <a:r>
              <a:rPr lang="en-US" b="1" dirty="0">
                <a:latin typeface="Times New Roman" pitchFamily="18" charset="0"/>
                <a:cs typeface="Times New Roman" pitchFamily="18" charset="0"/>
              </a:rPr>
              <a:t>Replacement of the injured tissue by fibrous connective tissue. </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This occurs:</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1- If we have large tissue destruction. </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2- If the inflammation occur in tissue that do not regenerate.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48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805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hlinkClick r:id="rId2"/>
              </a:rPr>
              <a:t>https://www.youtube.com/watch?v=B9Qi7we0Ynk</a:t>
            </a:r>
            <a:endParaRPr lang="en-US" dirty="0"/>
          </a:p>
        </p:txBody>
      </p:sp>
      <p:sp>
        <p:nvSpPr>
          <p:cNvPr id="2" name="Content Placeholder 1"/>
          <p:cNvSpPr>
            <a:spLocks noGrp="1"/>
          </p:cNvSpPr>
          <p:nvPr>
            <p:ph sz="quarter" idx="1"/>
          </p:nvPr>
        </p:nvSpPr>
        <p:spPr>
          <a:xfrm>
            <a:off x="457200" y="2332037"/>
            <a:ext cx="8229600" cy="4525963"/>
          </a:xfrm>
        </p:spPr>
        <p:txBody>
          <a:bodyPr>
            <a:normAutofit/>
          </a:bodyPr>
          <a:lstStyle/>
          <a:p>
            <a:pPr marL="109728" indent="0" algn="ctr">
              <a:buNone/>
            </a:pPr>
            <a:r>
              <a:rPr lang="en-US" sz="7200" dirty="0"/>
              <a:t>THANK YOU </a:t>
            </a:r>
          </a:p>
        </p:txBody>
      </p:sp>
    </p:spTree>
    <p:extLst>
      <p:ext uri="{BB962C8B-B14F-4D97-AF65-F5344CB8AC3E}">
        <p14:creationId xmlns:p14="http://schemas.microsoft.com/office/powerpoint/2010/main" val="102381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a:xfrm>
            <a:off x="323528" y="404664"/>
            <a:ext cx="9144000" cy="357165"/>
          </a:xfrm>
        </p:spPr>
        <p:txBody>
          <a:bodyPr>
            <a:normAutofit fontScale="90000"/>
          </a:bodyPr>
          <a:lstStyle/>
          <a:p>
            <a:pPr eaLnBrk="1" hangingPunct="1">
              <a:defRPr/>
            </a:pPr>
            <a:br>
              <a:rPr lang="en-US" sz="3800" b="1" dirty="0">
                <a:solidFill>
                  <a:schemeClr val="tx1"/>
                </a:solidFill>
                <a:latin typeface="Times New Roman" pitchFamily="18" charset="0"/>
                <a:cs typeface="Times New Roman" pitchFamily="18" charset="0"/>
              </a:rPr>
            </a:br>
            <a:r>
              <a:rPr lang="en-US" sz="4400" b="1" u="sng" dirty="0">
                <a:solidFill>
                  <a:schemeClr val="tx1"/>
                </a:solidFill>
                <a:latin typeface="Times New Roman" pitchFamily="18" charset="0"/>
                <a:cs typeface="Times New Roman" pitchFamily="18" charset="0"/>
              </a:rPr>
              <a:t>Causes of inflammation</a:t>
            </a:r>
          </a:p>
        </p:txBody>
      </p:sp>
      <p:sp>
        <p:nvSpPr>
          <p:cNvPr id="3" name="Content Placeholder 2"/>
          <p:cNvSpPr>
            <a:spLocks noGrp="1"/>
          </p:cNvSpPr>
          <p:nvPr>
            <p:ph sz="quarter" idx="1"/>
          </p:nvPr>
        </p:nvSpPr>
        <p:spPr>
          <a:xfrm>
            <a:off x="0" y="1071546"/>
            <a:ext cx="9144000" cy="5786454"/>
          </a:xfrm>
        </p:spPr>
        <p:txBody>
          <a:bodyPr/>
          <a:lstStyle/>
          <a:p>
            <a:pPr algn="l" rtl="0" eaLnBrk="1" hangingPunct="1">
              <a:lnSpc>
                <a:spcPct val="80000"/>
              </a:lnSpc>
              <a:buNone/>
              <a:defRPr/>
            </a:pPr>
            <a:r>
              <a:rPr lang="en-US" sz="2800" b="1" dirty="0">
                <a:solidFill>
                  <a:schemeClr val="accent2"/>
                </a:solidFill>
              </a:rPr>
              <a:t>4- </a:t>
            </a:r>
            <a:r>
              <a:rPr lang="en-US" sz="2800" b="1" u="sng" dirty="0">
                <a:solidFill>
                  <a:schemeClr val="accent2"/>
                </a:solidFill>
              </a:rPr>
              <a:t>Immune reaction</a:t>
            </a:r>
          </a:p>
          <a:p>
            <a:pPr algn="l" rtl="0" eaLnBrk="1" hangingPunct="1">
              <a:lnSpc>
                <a:spcPct val="80000"/>
              </a:lnSpc>
              <a:buNone/>
              <a:defRPr/>
            </a:pPr>
            <a:r>
              <a:rPr lang="en-US" b="1" dirty="0"/>
              <a:t>   Hypersensitivity reaction: Reaction of antibody or sensitized lymphocytes with antigenic materials like invasive bacteria or inhaled organic dusts or reaction against self tissues.</a:t>
            </a:r>
          </a:p>
          <a:p>
            <a:pPr algn="l" rtl="0" eaLnBrk="1" hangingPunct="1">
              <a:lnSpc>
                <a:spcPct val="80000"/>
              </a:lnSpc>
              <a:buNone/>
              <a:defRPr/>
            </a:pPr>
            <a:endParaRPr lang="en-US" sz="2800" b="1" dirty="0"/>
          </a:p>
          <a:p>
            <a:pPr rtl="0" eaLnBrk="1" hangingPunct="1">
              <a:lnSpc>
                <a:spcPct val="80000"/>
              </a:lnSpc>
              <a:buNone/>
              <a:defRPr/>
            </a:pPr>
            <a:r>
              <a:rPr lang="en-US" sz="2800" b="1" dirty="0"/>
              <a:t>5- </a:t>
            </a:r>
            <a:r>
              <a:rPr lang="en-US" sz="2800" b="1" u="sng" dirty="0">
                <a:solidFill>
                  <a:schemeClr val="accent2"/>
                </a:solidFill>
              </a:rPr>
              <a:t>Surgery</a:t>
            </a:r>
            <a:r>
              <a:rPr lang="en-US" sz="2800" b="1" dirty="0">
                <a:solidFill>
                  <a:schemeClr val="accent2"/>
                </a:solidFill>
              </a:rPr>
              <a:t>:</a:t>
            </a:r>
            <a:r>
              <a:rPr lang="en-US" sz="2800" b="1" dirty="0">
                <a:solidFill>
                  <a:schemeClr val="hlink"/>
                </a:solidFill>
              </a:rPr>
              <a:t> </a:t>
            </a:r>
          </a:p>
          <a:p>
            <a:pPr rtl="0" eaLnBrk="1" hangingPunct="1">
              <a:lnSpc>
                <a:spcPct val="80000"/>
              </a:lnSpc>
              <a:buNone/>
              <a:defRPr/>
            </a:pPr>
            <a:r>
              <a:rPr lang="en-US" b="1" dirty="0"/>
              <a:t>Bad sterilization, foreign body like splinters, </a:t>
            </a:r>
            <a:r>
              <a:rPr lang="en-US" b="1" dirty="0" err="1"/>
              <a:t>dirts</a:t>
            </a:r>
            <a:r>
              <a:rPr lang="en-US" b="1" dirty="0"/>
              <a:t> or sutures</a:t>
            </a:r>
            <a:r>
              <a:rPr lang="en-US" sz="2800" b="1" dirty="0"/>
              <a:t>.</a:t>
            </a:r>
          </a:p>
          <a:p>
            <a:pPr algn="l" rtl="0" eaLnBrk="1" hangingPunct="1">
              <a:lnSpc>
                <a:spcPct val="80000"/>
              </a:lnSpc>
              <a:buNone/>
              <a:defRPr/>
            </a:pPr>
            <a:endParaRPr lang="en-US" sz="2800" b="1" dirty="0"/>
          </a:p>
          <a:p>
            <a:pPr algn="l" rtl="0" eaLnBrk="1" hangingPunct="1">
              <a:lnSpc>
                <a:spcPct val="80000"/>
              </a:lnSpc>
              <a:buNone/>
              <a:defRPr/>
            </a:pPr>
            <a:r>
              <a:rPr lang="en-US" sz="2800" b="1" dirty="0"/>
              <a:t>6- </a:t>
            </a:r>
            <a:r>
              <a:rPr lang="en-US" sz="2800" b="1" u="sng" dirty="0">
                <a:solidFill>
                  <a:schemeClr val="accent2"/>
                </a:solidFill>
              </a:rPr>
              <a:t>Tissues necrosis</a:t>
            </a:r>
            <a:r>
              <a:rPr lang="en-US" sz="2800" b="1" dirty="0">
                <a:solidFill>
                  <a:schemeClr val="accent2"/>
                </a:solidFill>
              </a:rPr>
              <a:t>:</a:t>
            </a:r>
            <a:r>
              <a:rPr lang="en-US" sz="2800" b="1" dirty="0">
                <a:solidFill>
                  <a:schemeClr val="hlink"/>
                </a:solidFill>
              </a:rPr>
              <a:t> </a:t>
            </a:r>
          </a:p>
          <a:p>
            <a:pPr algn="l" rtl="0" eaLnBrk="1" hangingPunct="1">
              <a:lnSpc>
                <a:spcPct val="80000"/>
              </a:lnSpc>
              <a:buNone/>
              <a:defRPr/>
            </a:pPr>
            <a:r>
              <a:rPr lang="en-US" b="1" dirty="0"/>
              <a:t>Result from ischemia as occurred in myocardial infarction. </a:t>
            </a:r>
          </a:p>
          <a:p>
            <a:endParaRPr lang="ar-JO"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
            <a:ext cx="9144000" cy="928669"/>
          </a:xfrm>
        </p:spPr>
        <p:txBody>
          <a:bodyPr/>
          <a:lstStyle/>
          <a:p>
            <a:pPr eaLnBrk="1" hangingPunct="1">
              <a:defRPr/>
            </a:pPr>
            <a:r>
              <a:rPr lang="en-US" sz="4600" b="1" u="sng" dirty="0">
                <a:solidFill>
                  <a:srgbClr val="C00000"/>
                </a:solidFill>
                <a:latin typeface="Times New Roman" pitchFamily="18" charset="0"/>
                <a:cs typeface="Times New Roman" pitchFamily="18" charset="0"/>
              </a:rPr>
              <a:t>Significance of inflammation:</a:t>
            </a:r>
          </a:p>
        </p:txBody>
      </p:sp>
      <p:sp>
        <p:nvSpPr>
          <p:cNvPr id="24579" name="Rectangle 3"/>
          <p:cNvSpPr>
            <a:spLocks noGrp="1" noChangeArrowheads="1"/>
          </p:cNvSpPr>
          <p:nvPr>
            <p:ph sz="quarter" idx="1"/>
          </p:nvPr>
        </p:nvSpPr>
        <p:spPr>
          <a:xfrm>
            <a:off x="0" y="1000108"/>
            <a:ext cx="9144000" cy="5857892"/>
          </a:xfrm>
        </p:spPr>
        <p:txBody>
          <a:bodyPr/>
          <a:lstStyle/>
          <a:p>
            <a:pPr algn="l" rtl="0" eaLnBrk="1" hangingPunct="1">
              <a:buFont typeface="Wingdings" panose="05000000000000000000" pitchFamily="2" charset="2"/>
              <a:buNone/>
              <a:defRPr/>
            </a:pPr>
            <a:r>
              <a:rPr lang="en-US" sz="2800" dirty="0"/>
              <a:t>	</a:t>
            </a:r>
            <a:r>
              <a:rPr lang="en-US" b="1" dirty="0">
                <a:latin typeface="Times New Roman" pitchFamily="18" charset="0"/>
                <a:cs typeface="Times New Roman" pitchFamily="18" charset="0"/>
              </a:rPr>
              <a:t>1 –Isolation &amp; removing of the injurious stimuli.</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2 –Destroying the invading microorganisms. </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3 –Inactivation of toxins.</a:t>
            </a:r>
          </a:p>
          <a:p>
            <a:pPr algn="l" rtl="0" eaLnBrk="1" hangingPunct="1">
              <a:buFont typeface="Wingdings" panose="05000000000000000000" pitchFamily="2" charset="2"/>
              <a:buNone/>
              <a:defRPr/>
            </a:pPr>
            <a:r>
              <a:rPr lang="en-US" b="1" dirty="0">
                <a:latin typeface="Times New Roman" pitchFamily="18" charset="0"/>
                <a:cs typeface="Times New Roman" pitchFamily="18" charset="0"/>
              </a:rPr>
              <a:t>	4 –Preparing the tissue for healing and repair.</a:t>
            </a:r>
          </a:p>
          <a:p>
            <a:pPr algn="l" rtl="0" eaLnBrk="1" hangingPunct="1">
              <a:buFont typeface="Wingdings" panose="05000000000000000000" pitchFamily="2" charset="2"/>
              <a:buNone/>
              <a:defRPr/>
            </a:pPr>
            <a:r>
              <a:rPr lang="en-US" dirty="0"/>
              <a:t> </a:t>
            </a:r>
            <a:r>
              <a:rPr lang="en-US" sz="3200" b="1" u="sng" dirty="0">
                <a:latin typeface="Times New Roman" pitchFamily="18" charset="0"/>
                <a:cs typeface="Times New Roman" pitchFamily="18" charset="0"/>
              </a:rPr>
              <a:t>So it is a protective response of the body</a:t>
            </a:r>
            <a:endParaRPr lang="en-US" sz="3200" u="sng" dirty="0">
              <a:latin typeface="Times New Roman" pitchFamily="18" charset="0"/>
              <a:cs typeface="Times New Roman" pitchFamily="18" charset="0"/>
            </a:endParaRPr>
          </a:p>
          <a:p>
            <a:pPr algn="just" rtl="0" eaLnBrk="1" hangingPunct="1">
              <a:buFont typeface="Wingdings" panose="05000000000000000000" pitchFamily="2" charset="2"/>
              <a:buNone/>
              <a:defRPr/>
            </a:pPr>
            <a:endParaRPr lang="en-US" sz="4600" b="1" u="sng" dirty="0">
              <a:solidFill>
                <a:srgbClr val="C00000"/>
              </a:solidFill>
              <a:effectLst>
                <a:outerShdw blurRad="31750" dist="25400" dir="5400000" algn="tl" rotWithShape="0">
                  <a:srgbClr val="000000">
                    <a:alpha val="25000"/>
                  </a:srgbClr>
                </a:outerShdw>
              </a:effectLst>
              <a:latin typeface="Times New Roman" pitchFamily="18" charset="0"/>
              <a:ea typeface="+mj-ea"/>
              <a:cs typeface="Times New Roman" pitchFamily="18" charset="0"/>
            </a:endParaRPr>
          </a:p>
          <a:p>
            <a:pPr algn="just" rtl="0" eaLnBrk="1" hangingPunct="1">
              <a:buFont typeface="Wingdings" panose="05000000000000000000" pitchFamily="2" charset="2"/>
              <a:buNone/>
              <a:defRPr/>
            </a:pPr>
            <a:r>
              <a:rPr lang="en-US" sz="4600" b="1" u="sng" dirty="0">
                <a:solidFill>
                  <a:srgbClr val="C00000"/>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In the absence of inflammation:</a:t>
            </a:r>
          </a:p>
          <a:p>
            <a:pPr algn="l" rtl="0" eaLnBrk="1" hangingPunct="1">
              <a:buFont typeface="Wingdings" panose="05000000000000000000" pitchFamily="2" charset="2"/>
              <a:buNone/>
              <a:defRPr/>
            </a:pPr>
            <a:r>
              <a:rPr lang="en-US" sz="2400" b="1" dirty="0">
                <a:latin typeface="Times New Roman" pitchFamily="18" charset="0"/>
                <a:cs typeface="Times New Roman" pitchFamily="18" charset="0"/>
              </a:rPr>
              <a:t>Wounds &amp; infections would never heal so  lead to progressive destruction of the tissues affecting the survival of living tissues.</a:t>
            </a:r>
            <a:endParaRPr lang="en-US"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sz="quarter"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7"/>
            <a:ext cx="9036496"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328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
            <a:ext cx="9144000" cy="928669"/>
          </a:xfrm>
        </p:spPr>
        <p:txBody>
          <a:bodyPr/>
          <a:lstStyle/>
          <a:p>
            <a:pPr eaLnBrk="1" hangingPunct="1">
              <a:defRPr/>
            </a:pPr>
            <a:r>
              <a:rPr lang="en-US" sz="4400" b="1" u="sng" dirty="0">
                <a:solidFill>
                  <a:srgbClr val="C00000"/>
                </a:solidFill>
                <a:latin typeface="Times New Roman" pitchFamily="18" charset="0"/>
                <a:cs typeface="Times New Roman" pitchFamily="18" charset="0"/>
              </a:rPr>
              <a:t>Harmful effect of inflammation</a:t>
            </a:r>
          </a:p>
        </p:txBody>
      </p:sp>
      <p:sp>
        <p:nvSpPr>
          <p:cNvPr id="25603" name="Rectangle 3"/>
          <p:cNvSpPr>
            <a:spLocks noGrp="1" noChangeArrowheads="1"/>
          </p:cNvSpPr>
          <p:nvPr>
            <p:ph sz="quarter" idx="1"/>
          </p:nvPr>
        </p:nvSpPr>
        <p:spPr>
          <a:xfrm>
            <a:off x="0" y="1071546"/>
            <a:ext cx="9144000" cy="5786454"/>
          </a:xfrm>
        </p:spPr>
        <p:txBody>
          <a:bodyPr/>
          <a:lstStyle/>
          <a:p>
            <a:pPr algn="ctr" rtl="0" eaLnBrk="1" hangingPunct="1">
              <a:buFont typeface="Wingdings" panose="05000000000000000000" pitchFamily="2" charset="2"/>
              <a:buNone/>
              <a:defRPr/>
            </a:pPr>
            <a:endParaRPr lang="en-US" dirty="0">
              <a:latin typeface="Times New Roman" pitchFamily="18" charset="0"/>
              <a:cs typeface="Times New Roman" pitchFamily="18" charset="0"/>
            </a:endParaRPr>
          </a:p>
          <a:p>
            <a:pPr algn="l" rtl="0" eaLnBrk="1" hangingPunct="1">
              <a:buNone/>
              <a:defRPr/>
            </a:pPr>
            <a:r>
              <a:rPr lang="en-US" dirty="0">
                <a:latin typeface="Times New Roman" pitchFamily="18" charset="0"/>
                <a:cs typeface="Times New Roman" pitchFamily="18" charset="0"/>
              </a:rPr>
              <a:t>	</a:t>
            </a:r>
            <a:r>
              <a:rPr lang="en-US" sz="3600" b="1" dirty="0">
                <a:latin typeface="Times New Roman" pitchFamily="18" charset="0"/>
                <a:cs typeface="Times New Roman" pitchFamily="18" charset="0"/>
              </a:rPr>
              <a:t>1- It can cause anaphylactic shock which is</a:t>
            </a:r>
          </a:p>
          <a:p>
            <a:pPr algn="l" rtl="0" eaLnBrk="1" hangingPunct="1">
              <a:buNone/>
              <a:defRPr/>
            </a:pPr>
            <a:r>
              <a:rPr lang="en-US" sz="3600" b="1" dirty="0">
                <a:latin typeface="Times New Roman" pitchFamily="18" charset="0"/>
                <a:cs typeface="Times New Roman" pitchFamily="18" charset="0"/>
              </a:rPr>
              <a:t>   life-threatening hypersensitivity reaction.</a:t>
            </a:r>
          </a:p>
          <a:p>
            <a:pPr algn="l" rtl="0" eaLnBrk="1" hangingPunct="1">
              <a:buFont typeface="Wingdings" panose="05000000000000000000" pitchFamily="2" charset="2"/>
              <a:buNone/>
              <a:defRPr/>
            </a:pPr>
            <a:r>
              <a:rPr lang="en-US" sz="3600" b="1" dirty="0">
                <a:latin typeface="Times New Roman" pitchFamily="18" charset="0"/>
                <a:cs typeface="Times New Roman" pitchFamily="18" charset="0"/>
              </a:rPr>
              <a:t>	</a:t>
            </a:r>
          </a:p>
          <a:p>
            <a:pPr algn="l" rtl="0" eaLnBrk="1" hangingPunct="1">
              <a:buFont typeface="Wingdings" panose="05000000000000000000" pitchFamily="2" charset="2"/>
              <a:buNone/>
              <a:defRPr/>
            </a:pPr>
            <a:r>
              <a:rPr lang="en-US" sz="3600" b="1" dirty="0">
                <a:latin typeface="Times New Roman" pitchFamily="18" charset="0"/>
                <a:cs typeface="Times New Roman" pitchFamily="18" charset="0"/>
              </a:rPr>
              <a:t>   2- It can cause progressive and </a:t>
            </a:r>
            <a:r>
              <a:rPr lang="en-US" sz="3600" b="1" u="sng" dirty="0">
                <a:latin typeface="Times New Roman" pitchFamily="18" charset="0"/>
                <a:cs typeface="Times New Roman" pitchFamily="18" charset="0"/>
              </a:rPr>
              <a:t>irreversible</a:t>
            </a:r>
            <a:r>
              <a:rPr lang="en-US" sz="3600" b="1" dirty="0">
                <a:latin typeface="Times New Roman" pitchFamily="18" charset="0"/>
                <a:cs typeface="Times New Roman" pitchFamily="18" charset="0"/>
              </a:rPr>
              <a:t> organ damage from chronic inflammation and fibrosis like in:</a:t>
            </a:r>
          </a:p>
          <a:p>
            <a:pPr algn="l" rtl="0" eaLnBrk="1" hangingPunct="1">
              <a:buFont typeface="Wingdings" panose="05000000000000000000" pitchFamily="2" charset="2"/>
              <a:buNone/>
              <a:defRPr/>
            </a:pPr>
            <a:r>
              <a:rPr lang="en-US" sz="3600" b="1" dirty="0">
                <a:latin typeface="Times New Roman" pitchFamily="18" charset="0"/>
                <a:cs typeface="Times New Roman" pitchFamily="18" charset="0"/>
              </a:rPr>
              <a:t>   Rheumatoid arthritis.</a:t>
            </a:r>
          </a:p>
          <a:p>
            <a:pPr algn="l" rtl="0" eaLnBrk="1" hangingPunct="1">
              <a:buFont typeface="Wingdings" panose="05000000000000000000" pitchFamily="2" charset="2"/>
              <a:buNone/>
              <a:defRPr/>
            </a:pPr>
            <a:r>
              <a:rPr lang="en-US" sz="3600" b="1" dirty="0">
                <a:latin typeface="Times New Roman" pitchFamily="18" charset="0"/>
                <a:cs typeface="Times New Roman" pitchFamily="18" charset="0"/>
              </a:rPr>
              <a:t>   Atherosclerosis</a:t>
            </a:r>
            <a:r>
              <a:rPr lang="en-US" dirty="0">
                <a:latin typeface="Times New Roman" pitchFamily="18" charset="0"/>
                <a:cs typeface="Times New Roman"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
            <a:ext cx="8229600" cy="857231"/>
          </a:xfrm>
        </p:spPr>
        <p:txBody>
          <a:bodyPr/>
          <a:lstStyle/>
          <a:p>
            <a:pPr rtl="0" eaLnBrk="1" hangingPunct="1">
              <a:defRPr/>
            </a:pPr>
            <a:r>
              <a:rPr lang="en-US" b="1" u="sng" dirty="0">
                <a:solidFill>
                  <a:schemeClr val="tx1"/>
                </a:solidFill>
                <a:latin typeface="Times New Roman" pitchFamily="18" charset="0"/>
                <a:cs typeface="Times New Roman" pitchFamily="18" charset="0"/>
              </a:rPr>
              <a:t>Classification of inflammation</a:t>
            </a:r>
          </a:p>
        </p:txBody>
      </p:sp>
      <p:sp>
        <p:nvSpPr>
          <p:cNvPr id="43011" name="Rectangle 3"/>
          <p:cNvSpPr>
            <a:spLocks noGrp="1" noChangeArrowheads="1"/>
          </p:cNvSpPr>
          <p:nvPr>
            <p:ph type="body" sz="half" idx="1"/>
          </p:nvPr>
        </p:nvSpPr>
        <p:spPr>
          <a:xfrm>
            <a:off x="381000" y="785794"/>
            <a:ext cx="8534400" cy="928694"/>
          </a:xfrm>
        </p:spPr>
        <p:txBody>
          <a:bodyPr>
            <a:normAutofit fontScale="77500" lnSpcReduction="20000"/>
          </a:bodyPr>
          <a:lstStyle/>
          <a:p>
            <a:pPr algn="l" rtl="0" eaLnBrk="1" hangingPunct="1">
              <a:buFont typeface="Wingdings" panose="05000000000000000000" pitchFamily="2" charset="2"/>
              <a:buNone/>
              <a:defRPr/>
            </a:pPr>
            <a:r>
              <a:rPr lang="en-US" b="1" dirty="0">
                <a:latin typeface="Times New Roman" pitchFamily="18" charset="0"/>
                <a:cs typeface="Times New Roman" pitchFamily="18" charset="0"/>
              </a:rPr>
              <a:t>   </a:t>
            </a:r>
            <a:r>
              <a:rPr lang="en-US" sz="4000" b="1" dirty="0">
                <a:latin typeface="Times New Roman" pitchFamily="18" charset="0"/>
                <a:cs typeface="Times New Roman" pitchFamily="18" charset="0"/>
              </a:rPr>
              <a:t>1. Acute inflammation. </a:t>
            </a:r>
          </a:p>
          <a:p>
            <a:pPr algn="l" rtl="0" eaLnBrk="1" hangingPunct="1">
              <a:buFont typeface="Wingdings" panose="05000000000000000000" pitchFamily="2" charset="2"/>
              <a:buNone/>
              <a:defRPr/>
            </a:pPr>
            <a:r>
              <a:rPr lang="en-US" sz="4000" b="1" dirty="0">
                <a:latin typeface="Times New Roman" pitchFamily="18" charset="0"/>
                <a:cs typeface="Times New Roman" pitchFamily="18" charset="0"/>
              </a:rPr>
              <a:t>	2. Chronic inflammation. </a:t>
            </a:r>
            <a:endParaRPr lang="en-US" sz="4000" dirty="0">
              <a:latin typeface="Times New Roman" pitchFamily="18" charset="0"/>
              <a:cs typeface="Times New Roman" pitchFamily="18" charset="0"/>
            </a:endParaRPr>
          </a:p>
        </p:txBody>
      </p:sp>
      <p:graphicFrame>
        <p:nvGraphicFramePr>
          <p:cNvPr id="43051" name="Group 43"/>
          <p:cNvGraphicFramePr>
            <a:graphicFrameLocks noGrp="1"/>
          </p:cNvGraphicFramePr>
          <p:nvPr>
            <p:ph sz="half" idx="2"/>
            <p:extLst>
              <p:ext uri="{D42A27DB-BD31-4B8C-83A1-F6EECF244321}">
                <p14:modId xmlns:p14="http://schemas.microsoft.com/office/powerpoint/2010/main" val="1776703668"/>
              </p:ext>
            </p:extLst>
          </p:nvPr>
        </p:nvGraphicFramePr>
        <p:xfrm>
          <a:off x="0" y="2285992"/>
          <a:ext cx="9144000" cy="4475404"/>
        </p:xfrm>
        <a:graphic>
          <a:graphicData uri="http://schemas.openxmlformats.org/drawingml/2006/table">
            <a:tbl>
              <a:tblPr rtl="1"/>
              <a:tblGrid>
                <a:gridCol w="4630994">
                  <a:extLst>
                    <a:ext uri="{9D8B030D-6E8A-4147-A177-3AD203B41FA5}">
                      <a16:colId xmlns:a16="http://schemas.microsoft.com/office/drawing/2014/main" val="20000"/>
                    </a:ext>
                  </a:extLst>
                </a:gridCol>
                <a:gridCol w="4513006">
                  <a:extLst>
                    <a:ext uri="{9D8B030D-6E8A-4147-A177-3AD203B41FA5}">
                      <a16:colId xmlns:a16="http://schemas.microsoft.com/office/drawing/2014/main" val="20001"/>
                    </a:ext>
                  </a:extLst>
                </a:gridCol>
              </a:tblGrid>
              <a:tr h="72779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Chronic inflammation</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dirty="0">
                          <a:ln>
                            <a:noFill/>
                          </a:ln>
                          <a:solidFill>
                            <a:srgbClr val="C00000"/>
                          </a:solidFill>
                          <a:effectLst>
                            <a:outerShdw blurRad="38100" dist="38100" dir="2700000" algn="tl">
                              <a:srgbClr val="000000"/>
                            </a:outerShdw>
                          </a:effectLst>
                          <a:latin typeface="Times New Roman" pitchFamily="18" charset="0"/>
                          <a:cs typeface="Times New Roman" pitchFamily="18" charset="0"/>
                        </a:rPr>
                        <a:t>Acute inflammation</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00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Later onset (days)</a:t>
                      </a: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Early onset (sec. – min.) </a:t>
                      </a: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01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Longer duration (</a:t>
                      </a:r>
                      <a:r>
                        <a:rPr kumimoji="0" lang="en-US" sz="2800" b="1" i="0" u="none" strike="noStrike" cap="none" normalizeH="0" baseline="0" dirty="0" err="1">
                          <a:ln>
                            <a:noFill/>
                          </a:ln>
                          <a:solidFill>
                            <a:schemeClr val="tx1"/>
                          </a:solidFill>
                          <a:effectLst>
                            <a:outerShdw blurRad="38100" dist="38100" dir="2700000" algn="tl">
                              <a:srgbClr val="000000"/>
                            </a:outerShdw>
                          </a:effectLst>
                          <a:latin typeface="Times New Roman" pitchFamily="18" charset="0"/>
                          <a:cs typeface="Times New Roman" pitchFamily="18" charset="0"/>
                        </a:rPr>
                        <a:t>wks</a:t>
                      </a:r>
                      <a:r>
                        <a:rPr kumimoji="0" lang="en-US" sz="2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 </a:t>
                      </a:r>
                      <a:r>
                        <a:rPr kumimoji="0" lang="en-US" sz="2800" b="1" i="0" u="none" strike="noStrike" cap="none" normalizeH="0" baseline="0" dirty="0" err="1">
                          <a:ln>
                            <a:noFill/>
                          </a:ln>
                          <a:solidFill>
                            <a:schemeClr val="tx1"/>
                          </a:solidFill>
                          <a:effectLst>
                            <a:outerShdw blurRad="38100" dist="38100" dir="2700000" algn="tl">
                              <a:srgbClr val="000000"/>
                            </a:outerShdw>
                          </a:effectLst>
                          <a:latin typeface="Times New Roman" pitchFamily="18" charset="0"/>
                          <a:cs typeface="Times New Roman" pitchFamily="18" charset="0"/>
                        </a:rPr>
                        <a:t>yrs</a:t>
                      </a:r>
                      <a:r>
                        <a:rPr kumimoji="0" lang="en-US" sz="2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Short duration (min. - days)</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73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Inducing B.V. proliferation and </a:t>
                      </a:r>
                      <a:r>
                        <a:rPr kumimoji="0" lang="en-US" sz="2800" b="1" i="0" u="sng"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scarring</a:t>
                      </a:r>
                      <a:r>
                        <a:rPr kumimoji="0" lang="en-US" sz="2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(fibrosis)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kern="1200" cap="none" normalizeH="0" baseline="0" dirty="0">
                          <a:ln>
                            <a:noFill/>
                          </a:ln>
                          <a:solidFill>
                            <a:srgbClr val="FF0000"/>
                          </a:solidFill>
                          <a:effectLst>
                            <a:outerShdw blurRad="38100" dist="38100" dir="2700000" algn="tl">
                              <a:srgbClr val="000000"/>
                            </a:outerShdw>
                          </a:effectLst>
                          <a:latin typeface="Times New Roman" pitchFamily="18" charset="0"/>
                          <a:ea typeface="+mn-ea"/>
                          <a:cs typeface="Times New Roman" pitchFamily="18" charset="0"/>
                        </a:rPr>
                        <a:t>Lymphocytes</a:t>
                      </a:r>
                      <a:r>
                        <a:rPr kumimoji="0" lang="en-US" sz="2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en-US" sz="2800" b="1" i="0" u="none" strike="noStrike" kern="1200" cap="none" normalizeH="0" baseline="0" dirty="0">
                          <a:ln>
                            <a:noFill/>
                          </a:ln>
                          <a:solidFill>
                            <a:srgbClr val="FF0000"/>
                          </a:solidFill>
                          <a:effectLst>
                            <a:outerShdw blurRad="38100" dist="38100" dir="2700000" algn="tl">
                              <a:srgbClr val="000000"/>
                            </a:outerShdw>
                          </a:effectLst>
                          <a:latin typeface="Times New Roman" pitchFamily="18" charset="0"/>
                          <a:ea typeface="+mn-ea"/>
                          <a:cs typeface="Times New Roman" pitchFamily="18" charset="0"/>
                        </a:rPr>
                        <a:t>macrophages</a:t>
                      </a:r>
                      <a:r>
                        <a:rPr kumimoji="0" lang="en-US" sz="2800" b="1" i="0" u="none" strike="noStrike" cap="none" normalizeH="0" baseline="0" dirty="0">
                          <a:ln>
                            <a:noFill/>
                          </a:ln>
                          <a:solidFill>
                            <a:srgbClr val="FFFF00"/>
                          </a:solidFill>
                          <a:effectLst>
                            <a:outerShdw blurRad="38100" dist="38100" dir="2700000" algn="tl">
                              <a:srgbClr val="000000"/>
                            </a:outerShdw>
                          </a:effectLst>
                          <a:latin typeface="Times New Roman" pitchFamily="18" charset="0"/>
                          <a:cs typeface="Times New Roman" pitchFamily="18" charset="0"/>
                        </a:rPr>
                        <a: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sng"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Fluid exudation </a:t>
                      </a:r>
                      <a:r>
                        <a:rPr kumimoji="0" lang="en-US" sz="2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(edema) &amp; </a:t>
                      </a:r>
                      <a:r>
                        <a:rPr kumimoji="0" lang="en-US" sz="2800" b="1" i="0" u="none" strike="noStrike" cap="none" normalizeH="0" baseline="0" dirty="0" err="1">
                          <a:ln>
                            <a:noFill/>
                          </a:ln>
                          <a:solidFill>
                            <a:schemeClr val="tx1"/>
                          </a:solidFill>
                          <a:effectLst>
                            <a:outerShdw blurRad="38100" dist="38100" dir="2700000" algn="tl">
                              <a:srgbClr val="000000"/>
                            </a:outerShdw>
                          </a:effectLst>
                          <a:latin typeface="Times New Roman" pitchFamily="18" charset="0"/>
                          <a:cs typeface="Times New Roman" pitchFamily="18" charset="0"/>
                        </a:rPr>
                        <a:t>polymorphonuclear</a:t>
                      </a:r>
                      <a:r>
                        <a:rPr kumimoji="0" lang="en-US" sz="2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leukocyte emigration.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a:ln>
                            <a:noFill/>
                          </a:ln>
                          <a:solidFill>
                            <a:srgbClr val="FF0000"/>
                          </a:solidFill>
                          <a:effectLst>
                            <a:outerShdw blurRad="38100" dist="38100" dir="2700000" algn="tl">
                              <a:srgbClr val="000000"/>
                            </a:outerShdw>
                          </a:effectLst>
                          <a:latin typeface="Times New Roman" pitchFamily="18" charset="0"/>
                          <a:cs typeface="Times New Roman" pitchFamily="18" charset="0"/>
                        </a:rPr>
                        <a:t>       (neutrophil)</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0"/>
            <a:ext cx="9144000" cy="6858000"/>
          </a:xfrm>
        </p:spPr>
        <p:txBody>
          <a:bodyPr/>
          <a:lstStyle/>
          <a:p>
            <a:pPr marL="109728" indent="0" algn="l" rtl="0">
              <a:buNone/>
            </a:pPr>
            <a:r>
              <a:rPr lang="en-US" sz="4800" b="1" u="sng" dirty="0"/>
              <a:t>Acute inflammation:</a:t>
            </a:r>
          </a:p>
          <a:p>
            <a:pPr algn="l" rtl="0">
              <a:buNone/>
            </a:pPr>
            <a:endParaRPr lang="en-US" dirty="0"/>
          </a:p>
          <a:p>
            <a:pPr algn="l" rtl="0"/>
            <a:r>
              <a:rPr lang="en-US" b="1" dirty="0"/>
              <a:t>It is immediate response of living body to injury. </a:t>
            </a:r>
          </a:p>
          <a:p>
            <a:pPr marL="109728" indent="0" algn="l" rtl="0">
              <a:buNone/>
            </a:pPr>
            <a:endParaRPr lang="en-US" b="1" dirty="0"/>
          </a:p>
          <a:p>
            <a:pPr algn="l" rtl="0"/>
            <a:r>
              <a:rPr lang="en-US" b="1" dirty="0"/>
              <a:t>Nonspecific and may be evoked by any injury</a:t>
            </a:r>
          </a:p>
          <a:p>
            <a:pPr algn="l" rtl="0">
              <a:buNone/>
            </a:pPr>
            <a:r>
              <a:rPr lang="en-US" b="1" dirty="0"/>
              <a:t>    of short duration.</a:t>
            </a:r>
            <a:br>
              <a:rPr lang="en-US" b="1" dirty="0"/>
            </a:br>
            <a:endParaRPr lang="en-US" b="1" dirty="0"/>
          </a:p>
          <a:p>
            <a:pPr algn="l" rtl="0"/>
            <a:r>
              <a:rPr lang="en-US" b="1" dirty="0"/>
              <a:t> Occurs before the immune response becomes</a:t>
            </a:r>
            <a:br>
              <a:rPr lang="en-US" b="1" dirty="0"/>
            </a:br>
            <a:r>
              <a:rPr lang="en-US" b="1" dirty="0"/>
              <a:t>established. </a:t>
            </a:r>
          </a:p>
          <a:p>
            <a:pPr algn="l" rtl="0"/>
            <a:endParaRPr lang="en-US" b="1" dirty="0"/>
          </a:p>
          <a:p>
            <a:pPr algn="l" rtl="0"/>
            <a:r>
              <a:rPr lang="en-US" b="1" dirty="0"/>
              <a:t>Occurs to remove the injurious agent and limiting the extent of tissue damage.</a:t>
            </a:r>
            <a:endParaRPr lang="ar-JO" b="1" dirty="0"/>
          </a:p>
          <a:p>
            <a:pPr algn="l" rtl="0"/>
            <a:endParaRPr lang="ar-JO" b="1" dirty="0">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4555</TotalTime>
  <Words>662</Words>
  <Application>Microsoft Office PowerPoint</Application>
  <PresentationFormat>On-screen Show (4:3)</PresentationFormat>
  <Paragraphs>246</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Equity</vt:lpstr>
      <vt:lpstr>      General pathology   Inflammation lecture 1  Dr. Bushra  Al-Tarawneh, MD </vt:lpstr>
      <vt:lpstr>Definition</vt:lpstr>
      <vt:lpstr> Causes of inflammation</vt:lpstr>
      <vt:lpstr> Causes of inflammation</vt:lpstr>
      <vt:lpstr>Significance of inflammation:</vt:lpstr>
      <vt:lpstr>PowerPoint Presentation</vt:lpstr>
      <vt:lpstr>Harmful effect of inflammation</vt:lpstr>
      <vt:lpstr>Classification of inflammation</vt:lpstr>
      <vt:lpstr>PowerPoint Presentation</vt:lpstr>
      <vt:lpstr>                   Acute inflammation   Classical clinical signs &amp; symptoms of acute    inflammation is called    Cardinal signs</vt:lpstr>
      <vt:lpstr>             Causes of cardinal signs of acute inflammation:  </vt:lpstr>
      <vt:lpstr>General characters of Acute inflammation:-</vt:lpstr>
      <vt:lpstr>Vascular wall changes:</vt:lpstr>
      <vt:lpstr>PowerPoint Presentation</vt:lpstr>
      <vt:lpstr>Terminology</vt:lpstr>
      <vt:lpstr>PowerPoint Presentation</vt:lpstr>
      <vt:lpstr>Beneficial effects of fluid &amp; cellular exudate:</vt:lpstr>
      <vt:lpstr>PowerPoint Presentation</vt:lpstr>
      <vt:lpstr> Cellular changes:   Extravasation of leukocyte &amp; phagocytosis </vt:lpstr>
      <vt:lpstr>1- Margination, rolling and adhesion</vt:lpstr>
      <vt:lpstr>Margination, Rolling, Emigration &amp; Phagocytosis:- </vt:lpstr>
      <vt:lpstr>Margination  and adhesion of neutrophils  to the endothelium</vt:lpstr>
      <vt:lpstr>2. Emigration:</vt:lpstr>
      <vt:lpstr>3. Chemotaxis:-</vt:lpstr>
      <vt:lpstr>4. Phagocytosis: </vt:lpstr>
      <vt:lpstr>Opsonization</vt:lpstr>
      <vt:lpstr>Phagocytosis</vt:lpstr>
      <vt:lpstr>Outcome of acute inflammation:</vt:lpstr>
      <vt:lpstr>Factors affect the Outcome of acute inflammation:</vt:lpstr>
      <vt:lpstr>1- Resolution:</vt:lpstr>
      <vt:lpstr>2- Progression to chronic inflammation:</vt:lpstr>
      <vt:lpstr>3- Pus formation  </vt:lpstr>
      <vt:lpstr>4- Scarring and fibrosis:</vt:lpstr>
      <vt:lpstr>PowerPoint Presentation</vt:lpstr>
      <vt:lpstr>https://www.youtube.com/watch?v=B9Qi7we0Ynk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mutah</dc:creator>
  <cp:lastModifiedBy>احمد المعايطه</cp:lastModifiedBy>
  <cp:revision>409</cp:revision>
  <cp:lastPrinted>1601-01-01T00:00:00Z</cp:lastPrinted>
  <dcterms:created xsi:type="dcterms:W3CDTF">1601-01-01T00:00:00Z</dcterms:created>
  <dcterms:modified xsi:type="dcterms:W3CDTF">2020-10-27T09:50:29Z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