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3" r:id="rId1"/>
  </p:sldMasterIdLst>
  <p:notesMasterIdLst>
    <p:notesMasterId r:id="rId29"/>
  </p:notesMasterIdLst>
  <p:sldIdLst>
    <p:sldId id="257" r:id="rId2"/>
    <p:sldId id="298" r:id="rId3"/>
    <p:sldId id="314" r:id="rId4"/>
    <p:sldId id="258" r:id="rId5"/>
    <p:sldId id="259" r:id="rId6"/>
    <p:sldId id="313" r:id="rId7"/>
    <p:sldId id="260" r:id="rId8"/>
    <p:sldId id="309" r:id="rId9"/>
    <p:sldId id="305" r:id="rId10"/>
    <p:sldId id="306" r:id="rId11"/>
    <p:sldId id="307" r:id="rId12"/>
    <p:sldId id="308" r:id="rId13"/>
    <p:sldId id="261" r:id="rId14"/>
    <p:sldId id="262" r:id="rId15"/>
    <p:sldId id="266" r:id="rId16"/>
    <p:sldId id="268" r:id="rId17"/>
    <p:sldId id="273" r:id="rId18"/>
    <p:sldId id="274" r:id="rId19"/>
    <p:sldId id="299" r:id="rId20"/>
    <p:sldId id="310" r:id="rId21"/>
    <p:sldId id="265" r:id="rId22"/>
    <p:sldId id="311" r:id="rId23"/>
    <p:sldId id="300" r:id="rId24"/>
    <p:sldId id="301" r:id="rId25"/>
    <p:sldId id="303" r:id="rId26"/>
    <p:sldId id="304" r:id="rId27"/>
    <p:sldId id="296" r:id="rId2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59" d="100"/>
          <a:sy n="59" d="100"/>
        </p:scale>
        <p:origin x="1500"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notesMaster" Target="notesMasters/notesMaster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presProps" Target="pres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1C3F7FC-0688-6987-0D08-24C9E147DC9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3403C604-C693-A262-D32D-111D221C3CD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29C74D67-FAF9-46FA-BC82-32A54DC43E39}" type="datetimeFigureOut">
              <a:rPr lang="en-US"/>
              <a:pPr>
                <a:defRPr/>
              </a:pPr>
              <a:t>3/12/2023</a:t>
            </a:fld>
            <a:endParaRPr lang="en-US"/>
          </a:p>
        </p:txBody>
      </p:sp>
      <p:sp>
        <p:nvSpPr>
          <p:cNvPr id="4" name="Slide Image Placeholder 3">
            <a:extLst>
              <a:ext uri="{FF2B5EF4-FFF2-40B4-BE49-F238E27FC236}">
                <a16:creationId xmlns:a16="http://schemas.microsoft.com/office/drawing/2014/main" id="{08DFC6CE-05DD-DA69-481B-1787F9D203EC}"/>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47D202F-552C-96C7-8406-88EF7C8BB7B0}"/>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68528F1-D1C4-C2FE-A9E2-C495422B03A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6049506A-4338-49F7-50EB-DF7334B0A865}"/>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70E1820C-272C-4F44-B79D-0EB033A7108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FBC042C-52E1-2299-CD6E-9E6ADE6226D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CA7BB80-D0E7-D5E6-3088-15B1D85A65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F034295-6FA3-67FD-CEB4-25A67B276E18}"/>
              </a:ext>
            </a:extLst>
          </p:cNvPr>
          <p:cNvSpPr>
            <a:spLocks noGrp="1"/>
          </p:cNvSpPr>
          <p:nvPr>
            <p:ph type="sldNum" sz="quarter" idx="12"/>
          </p:nvPr>
        </p:nvSpPr>
        <p:spPr/>
        <p:txBody>
          <a:bodyPr/>
          <a:lstStyle>
            <a:lvl1pPr>
              <a:defRPr/>
            </a:lvl1pPr>
          </a:lstStyle>
          <a:p>
            <a:pPr>
              <a:defRPr/>
            </a:pPr>
            <a:fld id="{166E46C2-3926-48BD-A2C1-2A2EAD49DC93}" type="slidenum">
              <a:rPr lang="ar-SA" altLang="en-US"/>
              <a:pPr>
                <a:defRPr/>
              </a:pPr>
              <a:t>‹#›</a:t>
            </a:fld>
            <a:endParaRPr lang="en-US" altLang="en-US"/>
          </a:p>
        </p:txBody>
      </p:sp>
    </p:spTree>
    <p:extLst>
      <p:ext uri="{BB962C8B-B14F-4D97-AF65-F5344CB8AC3E}">
        <p14:creationId xmlns:p14="http://schemas.microsoft.com/office/powerpoint/2010/main" val="2052374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CA2B2D-B03C-FE43-711E-DCBE7A75B6F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1290103-91C8-A4D3-66A2-86CC99BBA6E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B9BFA37-E05F-7C0C-7BD9-BD2BFDEF26F1}"/>
              </a:ext>
            </a:extLst>
          </p:cNvPr>
          <p:cNvSpPr>
            <a:spLocks noGrp="1"/>
          </p:cNvSpPr>
          <p:nvPr>
            <p:ph type="sldNum" sz="quarter" idx="12"/>
          </p:nvPr>
        </p:nvSpPr>
        <p:spPr/>
        <p:txBody>
          <a:bodyPr/>
          <a:lstStyle>
            <a:lvl1pPr>
              <a:defRPr/>
            </a:lvl1pPr>
          </a:lstStyle>
          <a:p>
            <a:pPr>
              <a:defRPr/>
            </a:pPr>
            <a:fld id="{43C7BD9E-18FD-47DE-9A05-211E3720F35C}" type="slidenum">
              <a:rPr lang="ar-SA" altLang="en-US"/>
              <a:pPr>
                <a:defRPr/>
              </a:pPr>
              <a:t>‹#›</a:t>
            </a:fld>
            <a:endParaRPr lang="en-US" altLang="en-US"/>
          </a:p>
        </p:txBody>
      </p:sp>
    </p:spTree>
    <p:extLst>
      <p:ext uri="{BB962C8B-B14F-4D97-AF65-F5344CB8AC3E}">
        <p14:creationId xmlns:p14="http://schemas.microsoft.com/office/powerpoint/2010/main" val="3044025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AE80A1-89E3-83AC-CBDD-D9887367678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E6FA2DEC-7A1D-0954-66E4-FEEC292C5E0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EC26711-704E-95F2-C00D-261236ACE3E8}"/>
              </a:ext>
            </a:extLst>
          </p:cNvPr>
          <p:cNvSpPr>
            <a:spLocks noGrp="1"/>
          </p:cNvSpPr>
          <p:nvPr>
            <p:ph type="sldNum" sz="quarter" idx="12"/>
          </p:nvPr>
        </p:nvSpPr>
        <p:spPr/>
        <p:txBody>
          <a:bodyPr/>
          <a:lstStyle>
            <a:lvl1pPr>
              <a:defRPr/>
            </a:lvl1pPr>
          </a:lstStyle>
          <a:p>
            <a:pPr>
              <a:defRPr/>
            </a:pPr>
            <a:fld id="{B493D6D4-04CB-4015-9BB5-74A41DED27B2}" type="slidenum">
              <a:rPr lang="ar-SA" altLang="en-US"/>
              <a:pPr>
                <a:defRPr/>
              </a:pPr>
              <a:t>‹#›</a:t>
            </a:fld>
            <a:endParaRPr lang="en-US" altLang="en-US"/>
          </a:p>
        </p:txBody>
      </p:sp>
    </p:spTree>
    <p:extLst>
      <p:ext uri="{BB962C8B-B14F-4D97-AF65-F5344CB8AC3E}">
        <p14:creationId xmlns:p14="http://schemas.microsoft.com/office/powerpoint/2010/main" val="1250858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9C51F9-8470-42E8-E2A8-6484117D042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C1200D9-23E3-489E-C8E7-70554A45F59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C97EA03-366B-557F-F778-645AAD36C079}"/>
              </a:ext>
            </a:extLst>
          </p:cNvPr>
          <p:cNvSpPr>
            <a:spLocks noGrp="1"/>
          </p:cNvSpPr>
          <p:nvPr>
            <p:ph type="sldNum" sz="quarter" idx="12"/>
          </p:nvPr>
        </p:nvSpPr>
        <p:spPr/>
        <p:txBody>
          <a:bodyPr/>
          <a:lstStyle>
            <a:lvl1pPr>
              <a:defRPr/>
            </a:lvl1pPr>
          </a:lstStyle>
          <a:p>
            <a:pPr>
              <a:defRPr/>
            </a:pPr>
            <a:fld id="{B21D8F75-7528-4E8A-9C53-5E484DF7F925}" type="slidenum">
              <a:rPr lang="ar-SA" altLang="en-US"/>
              <a:pPr>
                <a:defRPr/>
              </a:pPr>
              <a:t>‹#›</a:t>
            </a:fld>
            <a:endParaRPr lang="en-US" altLang="en-US"/>
          </a:p>
        </p:txBody>
      </p:sp>
    </p:spTree>
    <p:extLst>
      <p:ext uri="{BB962C8B-B14F-4D97-AF65-F5344CB8AC3E}">
        <p14:creationId xmlns:p14="http://schemas.microsoft.com/office/powerpoint/2010/main" val="1649671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9E1177-18CD-B053-F660-FFEF3E1F98F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CE64B04-F6E1-AED7-1EC4-1FEB6E70E35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A77DECC-FE84-1564-3BC3-FF5346048E93}"/>
              </a:ext>
            </a:extLst>
          </p:cNvPr>
          <p:cNvSpPr>
            <a:spLocks noGrp="1"/>
          </p:cNvSpPr>
          <p:nvPr>
            <p:ph type="sldNum" sz="quarter" idx="12"/>
          </p:nvPr>
        </p:nvSpPr>
        <p:spPr/>
        <p:txBody>
          <a:bodyPr/>
          <a:lstStyle>
            <a:lvl1pPr>
              <a:defRPr/>
            </a:lvl1pPr>
          </a:lstStyle>
          <a:p>
            <a:pPr>
              <a:defRPr/>
            </a:pPr>
            <a:fld id="{486C734D-D287-429F-9F09-23DC3B9DB316}" type="slidenum">
              <a:rPr lang="ar-SA" altLang="en-US"/>
              <a:pPr>
                <a:defRPr/>
              </a:pPr>
              <a:t>‹#›</a:t>
            </a:fld>
            <a:endParaRPr lang="en-US" altLang="en-US"/>
          </a:p>
        </p:txBody>
      </p:sp>
    </p:spTree>
    <p:extLst>
      <p:ext uri="{BB962C8B-B14F-4D97-AF65-F5344CB8AC3E}">
        <p14:creationId xmlns:p14="http://schemas.microsoft.com/office/powerpoint/2010/main" val="2299392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FB69B6C-247B-3F7E-CD41-2F9CD6C14062}"/>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71E94E61-6108-AE45-B74D-4483CCBB74C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05CB5E7-5F1B-EDC4-16FD-DEE2AD8D037C}"/>
              </a:ext>
            </a:extLst>
          </p:cNvPr>
          <p:cNvSpPr>
            <a:spLocks noGrp="1"/>
          </p:cNvSpPr>
          <p:nvPr>
            <p:ph type="sldNum" sz="quarter" idx="12"/>
          </p:nvPr>
        </p:nvSpPr>
        <p:spPr/>
        <p:txBody>
          <a:bodyPr/>
          <a:lstStyle>
            <a:lvl1pPr>
              <a:defRPr/>
            </a:lvl1pPr>
          </a:lstStyle>
          <a:p>
            <a:pPr>
              <a:defRPr/>
            </a:pPr>
            <a:fld id="{8CAE1ABE-20A3-40A0-A479-C7CF13DFAFE9}" type="slidenum">
              <a:rPr lang="ar-SA" altLang="en-US"/>
              <a:pPr>
                <a:defRPr/>
              </a:pPr>
              <a:t>‹#›</a:t>
            </a:fld>
            <a:endParaRPr lang="en-US" altLang="en-US"/>
          </a:p>
        </p:txBody>
      </p:sp>
    </p:spTree>
    <p:extLst>
      <p:ext uri="{BB962C8B-B14F-4D97-AF65-F5344CB8AC3E}">
        <p14:creationId xmlns:p14="http://schemas.microsoft.com/office/powerpoint/2010/main" val="2695296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D361E63E-9832-3391-A462-72AD41C1D7BA}"/>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0AB031A2-4D66-0CD7-2F20-E931F6F063C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709925C-511D-B0E0-771B-0437D6493BA0}"/>
              </a:ext>
            </a:extLst>
          </p:cNvPr>
          <p:cNvSpPr>
            <a:spLocks noGrp="1"/>
          </p:cNvSpPr>
          <p:nvPr>
            <p:ph type="sldNum" sz="quarter" idx="12"/>
          </p:nvPr>
        </p:nvSpPr>
        <p:spPr/>
        <p:txBody>
          <a:bodyPr/>
          <a:lstStyle>
            <a:lvl1pPr>
              <a:defRPr/>
            </a:lvl1pPr>
          </a:lstStyle>
          <a:p>
            <a:pPr>
              <a:defRPr/>
            </a:pPr>
            <a:fld id="{9F68C1CD-52BA-4EC5-831C-3F70BC0451BF}" type="slidenum">
              <a:rPr lang="ar-SA" altLang="en-US"/>
              <a:pPr>
                <a:defRPr/>
              </a:pPr>
              <a:t>‹#›</a:t>
            </a:fld>
            <a:endParaRPr lang="en-US" altLang="en-US"/>
          </a:p>
        </p:txBody>
      </p:sp>
    </p:spTree>
    <p:extLst>
      <p:ext uri="{BB962C8B-B14F-4D97-AF65-F5344CB8AC3E}">
        <p14:creationId xmlns:p14="http://schemas.microsoft.com/office/powerpoint/2010/main" val="1539543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27EB8CC-D48E-8DF3-9DB4-674123E34CFE}"/>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1F6FC569-A685-2DAE-9C73-D0D95D2F7A0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45DDCC0-E484-D189-FCD9-A5A709C0D1B4}"/>
              </a:ext>
            </a:extLst>
          </p:cNvPr>
          <p:cNvSpPr>
            <a:spLocks noGrp="1"/>
          </p:cNvSpPr>
          <p:nvPr>
            <p:ph type="sldNum" sz="quarter" idx="12"/>
          </p:nvPr>
        </p:nvSpPr>
        <p:spPr/>
        <p:txBody>
          <a:bodyPr/>
          <a:lstStyle>
            <a:lvl1pPr>
              <a:defRPr/>
            </a:lvl1pPr>
          </a:lstStyle>
          <a:p>
            <a:pPr>
              <a:defRPr/>
            </a:pPr>
            <a:fld id="{984A3FE4-366B-4A73-ABE6-03847D90CCD7}" type="slidenum">
              <a:rPr lang="ar-SA" altLang="en-US"/>
              <a:pPr>
                <a:defRPr/>
              </a:pPr>
              <a:t>‹#›</a:t>
            </a:fld>
            <a:endParaRPr lang="en-US" altLang="en-US"/>
          </a:p>
        </p:txBody>
      </p:sp>
    </p:spTree>
    <p:extLst>
      <p:ext uri="{BB962C8B-B14F-4D97-AF65-F5344CB8AC3E}">
        <p14:creationId xmlns:p14="http://schemas.microsoft.com/office/powerpoint/2010/main" val="2825569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47DB852-10AC-6E54-C335-66BF9B38E868}"/>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3A133312-E862-B069-D53D-07FB3628F4C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CBDC9733-7FCE-F935-E322-4DBE2EBD3868}"/>
              </a:ext>
            </a:extLst>
          </p:cNvPr>
          <p:cNvSpPr>
            <a:spLocks noGrp="1"/>
          </p:cNvSpPr>
          <p:nvPr>
            <p:ph type="sldNum" sz="quarter" idx="12"/>
          </p:nvPr>
        </p:nvSpPr>
        <p:spPr/>
        <p:txBody>
          <a:bodyPr/>
          <a:lstStyle>
            <a:lvl1pPr>
              <a:defRPr/>
            </a:lvl1pPr>
          </a:lstStyle>
          <a:p>
            <a:pPr>
              <a:defRPr/>
            </a:pPr>
            <a:fld id="{ADDCB405-9699-4252-85B8-2B7C47FE9123}" type="slidenum">
              <a:rPr lang="ar-SA" altLang="en-US"/>
              <a:pPr>
                <a:defRPr/>
              </a:pPr>
              <a:t>‹#›</a:t>
            </a:fld>
            <a:endParaRPr lang="en-US" altLang="en-US"/>
          </a:p>
        </p:txBody>
      </p:sp>
    </p:spTree>
    <p:extLst>
      <p:ext uri="{BB962C8B-B14F-4D97-AF65-F5344CB8AC3E}">
        <p14:creationId xmlns:p14="http://schemas.microsoft.com/office/powerpoint/2010/main" val="3713210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D0842E49-1C40-7BA4-6421-2EEA23C48EED}"/>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A2A7F9EB-404B-04DC-13D0-ACE9BE36C7D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5102DA3-9B89-8F2B-5FD4-548F5067FAE0}"/>
              </a:ext>
            </a:extLst>
          </p:cNvPr>
          <p:cNvSpPr>
            <a:spLocks noGrp="1"/>
          </p:cNvSpPr>
          <p:nvPr>
            <p:ph type="sldNum" sz="quarter" idx="12"/>
          </p:nvPr>
        </p:nvSpPr>
        <p:spPr/>
        <p:txBody>
          <a:bodyPr/>
          <a:lstStyle>
            <a:lvl1pPr>
              <a:defRPr/>
            </a:lvl1pPr>
          </a:lstStyle>
          <a:p>
            <a:pPr>
              <a:defRPr/>
            </a:pPr>
            <a:fld id="{CB5502B9-C340-48DB-8A12-48B8DF02D184}" type="slidenum">
              <a:rPr lang="ar-SA" altLang="en-US"/>
              <a:pPr>
                <a:defRPr/>
              </a:pPr>
              <a:t>‹#›</a:t>
            </a:fld>
            <a:endParaRPr lang="en-US" altLang="en-US"/>
          </a:p>
        </p:txBody>
      </p:sp>
    </p:spTree>
    <p:extLst>
      <p:ext uri="{BB962C8B-B14F-4D97-AF65-F5344CB8AC3E}">
        <p14:creationId xmlns:p14="http://schemas.microsoft.com/office/powerpoint/2010/main" val="4000666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3859913B-1028-493B-67BF-605C6F0A9392}"/>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5CA4438D-2643-5919-7CE3-278F830613C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869DC02-8907-B2D4-5C0A-204D5FF1CACD}"/>
              </a:ext>
            </a:extLst>
          </p:cNvPr>
          <p:cNvSpPr>
            <a:spLocks noGrp="1"/>
          </p:cNvSpPr>
          <p:nvPr>
            <p:ph type="sldNum" sz="quarter" idx="12"/>
          </p:nvPr>
        </p:nvSpPr>
        <p:spPr/>
        <p:txBody>
          <a:bodyPr/>
          <a:lstStyle>
            <a:lvl1pPr>
              <a:defRPr/>
            </a:lvl1pPr>
          </a:lstStyle>
          <a:p>
            <a:pPr>
              <a:defRPr/>
            </a:pPr>
            <a:fld id="{6B96F774-3BBB-46E7-A76C-2180F86FDFD5}" type="slidenum">
              <a:rPr lang="ar-SA" altLang="en-US"/>
              <a:pPr>
                <a:defRPr/>
              </a:pPr>
              <a:t>‹#›</a:t>
            </a:fld>
            <a:endParaRPr lang="en-US" altLang="en-US"/>
          </a:p>
        </p:txBody>
      </p:sp>
    </p:spTree>
    <p:extLst>
      <p:ext uri="{BB962C8B-B14F-4D97-AF65-F5344CB8AC3E}">
        <p14:creationId xmlns:p14="http://schemas.microsoft.com/office/powerpoint/2010/main" val="2604813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4317F7-848A-134E-BDAB-14287A6FCC31}"/>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5CE621BE-D36A-BFF6-25B8-703C9B5EC7B0}"/>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B4C4DB8-FF3E-A21F-4563-FA18FB5F0092}"/>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FC47A59B-EE59-EE9E-9627-AFFD7D31DC1B}"/>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FBB93CBE-F838-6517-868C-DFA3AFA9B56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0F98E0B1-CDC0-402D-9FFB-F7BCE55C262C}" type="slidenum">
              <a:rPr lang="ar-SA"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hyperlink" Target="http://hospital.ju.edu.jo/Home.aspx" TargetMode="External" /><Relationship Id="rId2" Type="http://schemas.openxmlformats.org/officeDocument/2006/relationships/hyperlink" Target="https://moh.gov.jo/ar/Albasheer/ServicesGuideDetails/29/157" TargetMode="External" /><Relationship Id="rId1" Type="http://schemas.openxmlformats.org/officeDocument/2006/relationships/slideLayout" Target="../slideLayouts/slideLayout2.xml" /><Relationship Id="rId5" Type="http://schemas.openxmlformats.org/officeDocument/2006/relationships/image" Target="../media/image1.png" /><Relationship Id="rId4" Type="http://schemas.openxmlformats.org/officeDocument/2006/relationships/hyperlink" Target="http://hospital.ju.edu.jo/Documents/%D8%AD%D9%82%D9%88%D9%82%20%D9%88%D9%88%D8%A7%D8%AC%D8%A8%D8%A7%D8%AA%20%D8%A7%D9%84%D9%85%D8%B1%D9%8A%D8%B6.pdf" TargetMode="Externa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A8F740E-C250-F7F7-99B9-D1CB32ACE625}"/>
              </a:ext>
            </a:extLst>
          </p:cNvPr>
          <p:cNvSpPr>
            <a:spLocks noGrp="1" noChangeArrowheads="1"/>
          </p:cNvSpPr>
          <p:nvPr>
            <p:ph type="title"/>
          </p:nvPr>
        </p:nvSpPr>
        <p:spPr>
          <a:xfrm>
            <a:off x="1371600" y="3352800"/>
            <a:ext cx="8229600" cy="1143000"/>
          </a:xfrm>
        </p:spPr>
        <p:txBody>
          <a:bodyPr rtlCol="0">
            <a:normAutofit fontScale="90000"/>
          </a:bodyPr>
          <a:lstStyle/>
          <a:p>
            <a:pPr eaLnBrk="1" fontAlgn="auto" hangingPunct="1">
              <a:spcAft>
                <a:spcPts val="0"/>
              </a:spcAft>
              <a:defRPr/>
            </a:pPr>
            <a:br>
              <a:rPr lang="en-US" altLang="en-US" sz="3400" b="1" i="1">
                <a:latin typeface="Comic Sans MS" panose="030F0702030302020204" pitchFamily="66" charset="0"/>
              </a:rPr>
            </a:br>
            <a:br>
              <a:rPr lang="en-US" altLang="en-US" sz="3400" b="1" i="1">
                <a:latin typeface="Comic Sans MS" panose="030F0702030302020204" pitchFamily="66" charset="0"/>
              </a:rPr>
            </a:br>
            <a:endParaRPr lang="en-US" altLang="en-US" sz="3400" b="1" i="1">
              <a:latin typeface="Comic Sans MS" panose="030F0702030302020204" pitchFamily="66" charset="0"/>
            </a:endParaRPr>
          </a:p>
        </p:txBody>
      </p:sp>
      <p:sp>
        <p:nvSpPr>
          <p:cNvPr id="3075" name="WordArt 4">
            <a:extLst>
              <a:ext uri="{FF2B5EF4-FFF2-40B4-BE49-F238E27FC236}">
                <a16:creationId xmlns:a16="http://schemas.microsoft.com/office/drawing/2014/main" id="{217B3C1E-74B2-F09E-622F-ED081D94819D}"/>
              </a:ext>
            </a:extLst>
          </p:cNvPr>
          <p:cNvSpPr>
            <a:spLocks noChangeArrowheads="1" noChangeShapeType="1" noTextEdit="1"/>
          </p:cNvSpPr>
          <p:nvPr/>
        </p:nvSpPr>
        <p:spPr bwMode="auto">
          <a:xfrm>
            <a:off x="1128713" y="2038350"/>
            <a:ext cx="6886575" cy="1885950"/>
          </a:xfrm>
          <a:prstGeom prst="rect">
            <a:avLst/>
          </a:prstGeom>
        </p:spPr>
        <p:txBody>
          <a:bodyPr spcFirstLastPara="1" wrap="none" fromWordArt="1">
            <a:prstTxWarp prst="textArchUp">
              <a:avLst>
                <a:gd name="adj" fmla="val 10800004"/>
              </a:avLst>
            </a:prstTxWarp>
          </a:bodyPr>
          <a:lstStyle/>
          <a:p>
            <a:pPr algn="ctr"/>
            <a:r>
              <a:rPr lang="en-US" sz="4400" kern="10">
                <a:ln w="9525">
                  <a:solidFill>
                    <a:srgbClr val="0000FF"/>
                  </a:solidFill>
                  <a:round/>
                  <a:headEnd/>
                  <a:tailEnd/>
                </a:ln>
                <a:solidFill>
                  <a:srgbClr val="000000"/>
                </a:solidFill>
                <a:latin typeface="Arial" panose="020B0604020202020204" pitchFamily="34" charset="0"/>
                <a:cs typeface="Arial" panose="020B0604020202020204" pitchFamily="34" charset="0"/>
              </a:rPr>
              <a:t>Doctor- patient relationship and consent  </a:t>
            </a:r>
          </a:p>
          <a:p>
            <a:pPr algn="ctr"/>
            <a:endParaRPr lang="en-US" sz="4400" kern="10">
              <a:ln w="9525">
                <a:solidFill>
                  <a:srgbClr val="0000FF"/>
                </a:solidFill>
                <a:round/>
                <a:headEnd/>
                <a:tailEnd/>
              </a:ln>
              <a:solidFill>
                <a:srgbClr val="000000"/>
              </a:solidFill>
              <a:latin typeface="Arial" panose="020B0604020202020204" pitchFamily="34" charset="0"/>
              <a:cs typeface="Arial" panose="020B0604020202020204" pitchFamily="34" charset="0"/>
            </a:endParaRPr>
          </a:p>
        </p:txBody>
      </p:sp>
      <p:sp>
        <p:nvSpPr>
          <p:cNvPr id="3076" name="Rectangle 1">
            <a:extLst>
              <a:ext uri="{FF2B5EF4-FFF2-40B4-BE49-F238E27FC236}">
                <a16:creationId xmlns:a16="http://schemas.microsoft.com/office/drawing/2014/main" id="{30E551C0-34BB-4054-F91D-73E7A8E218CA}"/>
              </a:ext>
            </a:extLst>
          </p:cNvPr>
          <p:cNvSpPr>
            <a:spLocks noChangeArrowheads="1"/>
          </p:cNvSpPr>
          <p:nvPr/>
        </p:nvSpPr>
        <p:spPr bwMode="auto">
          <a:xfrm>
            <a:off x="1128713" y="3895725"/>
            <a:ext cx="6553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rtl="1" eaLnBrk="1" hangingPunct="1"/>
            <a:r>
              <a:rPr lang="en-US" altLang="en-US" sz="3600" b="1">
                <a:cs typeface="Arial" panose="020B0604020202020204" pitchFamily="34" charset="0"/>
              </a:rPr>
              <a:t>Ethical responsibilities of physicians</a:t>
            </a:r>
            <a:endParaRPr lang="en-US" altLang="en-US" sz="3600" b="1">
              <a:latin typeface="Verdana" panose="020B060403050404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strips(downLeft)">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DCBA95F5-046A-F0A8-6BBD-B1C1ED74C48A}"/>
              </a:ext>
            </a:extLst>
          </p:cNvPr>
          <p:cNvSpPr>
            <a:spLocks noGrp="1" noChangeArrowheads="1"/>
          </p:cNvSpPr>
          <p:nvPr>
            <p:ph type="title"/>
          </p:nvPr>
        </p:nvSpPr>
        <p:spPr>
          <a:xfrm>
            <a:off x="574675" y="304800"/>
            <a:ext cx="8001000" cy="685800"/>
          </a:xfrm>
        </p:spPr>
        <p:txBody>
          <a:bodyPr/>
          <a:lstStyle/>
          <a:p>
            <a:pPr eaLnBrk="1" hangingPunct="1"/>
            <a:r>
              <a:rPr lang="en-US" altLang="en-US" sz="3200" b="1">
                <a:solidFill>
                  <a:srgbClr val="008000"/>
                </a:solidFill>
                <a:latin typeface="Tahoma" panose="020B0604030504040204" pitchFamily="34" charset="0"/>
              </a:rPr>
              <a:t>How to break bad news to patients? </a:t>
            </a:r>
            <a:endParaRPr lang="en-US" altLang="en-US" sz="4800"/>
          </a:p>
        </p:txBody>
      </p:sp>
      <p:sp>
        <p:nvSpPr>
          <p:cNvPr id="3" name="Content Placeholder 2">
            <a:extLst>
              <a:ext uri="{FF2B5EF4-FFF2-40B4-BE49-F238E27FC236}">
                <a16:creationId xmlns:a16="http://schemas.microsoft.com/office/drawing/2014/main" id="{9D1D7044-C0FD-ADE6-4FF2-07BC9BD1A456}"/>
              </a:ext>
            </a:extLst>
          </p:cNvPr>
          <p:cNvSpPr>
            <a:spLocks noGrp="1"/>
          </p:cNvSpPr>
          <p:nvPr>
            <p:ph idx="1"/>
          </p:nvPr>
        </p:nvSpPr>
        <p:spPr>
          <a:xfrm>
            <a:off x="0" y="990600"/>
            <a:ext cx="9144000" cy="5186363"/>
          </a:xfrm>
        </p:spPr>
        <p:txBody>
          <a:bodyPr rtlCol="0">
            <a:normAutofit fontScale="92500" lnSpcReduction="10000"/>
          </a:bodyPr>
          <a:lstStyle/>
          <a:p>
            <a:pPr marL="0" indent="0" algn="ctr" eaLnBrk="1" fontAlgn="auto" hangingPunct="1">
              <a:spcAft>
                <a:spcPts val="0"/>
              </a:spcAft>
              <a:buFont typeface="Arial" panose="020B0604020202020204" pitchFamily="34" charset="0"/>
              <a:buNone/>
              <a:defRPr/>
            </a:pPr>
            <a:r>
              <a:rPr lang="en-US" sz="2800" dirty="0">
                <a:solidFill>
                  <a:srgbClr val="000000"/>
                </a:solidFill>
                <a:latin typeface="Tahoma" panose="020B0604030504040204" pitchFamily="34" charset="0"/>
              </a:rPr>
              <a:t>A summary of the 6-step protocol, referred to as the </a:t>
            </a:r>
            <a:r>
              <a:rPr lang="en-US" sz="3200" b="1" dirty="0">
                <a:solidFill>
                  <a:srgbClr val="FF0000"/>
                </a:solidFill>
                <a:latin typeface="Tahoma" panose="020B0604030504040204" pitchFamily="34" charset="0"/>
              </a:rPr>
              <a:t>SPIKES</a:t>
            </a:r>
            <a:r>
              <a:rPr lang="en-US" sz="2800" dirty="0">
                <a:solidFill>
                  <a:srgbClr val="000000"/>
                </a:solidFill>
                <a:latin typeface="Tahoma" panose="020B0604030504040204" pitchFamily="34" charset="0"/>
              </a:rPr>
              <a:t>:</a:t>
            </a:r>
          </a:p>
          <a:p>
            <a:pPr marL="514350" indent="-514350" eaLnBrk="1" fontAlgn="auto" hangingPunct="1">
              <a:spcAft>
                <a:spcPts val="0"/>
              </a:spcAft>
              <a:buFont typeface="+mj-lt"/>
              <a:buAutoNum type="arabicPeriod"/>
              <a:defRPr/>
            </a:pPr>
            <a:r>
              <a:rPr lang="en-US" sz="2800" b="1" dirty="0">
                <a:solidFill>
                  <a:srgbClr val="FF0000"/>
                </a:solidFill>
                <a:latin typeface="Tahoma" panose="020B0604030504040204" pitchFamily="34" charset="0"/>
              </a:rPr>
              <a:t>S</a:t>
            </a:r>
            <a:r>
              <a:rPr lang="en-US" sz="2800" dirty="0">
                <a:solidFill>
                  <a:srgbClr val="000000"/>
                </a:solidFill>
                <a:latin typeface="Tahoma" panose="020B0604030504040204" pitchFamily="34" charset="0"/>
              </a:rPr>
              <a:t>: </a:t>
            </a:r>
            <a:r>
              <a:rPr lang="en-US" sz="2800" b="1" dirty="0">
                <a:solidFill>
                  <a:srgbClr val="000000"/>
                </a:solidFill>
                <a:latin typeface="Tahoma" panose="020B0604030504040204" pitchFamily="34" charset="0"/>
              </a:rPr>
              <a:t>SETTING UP the interview includes </a:t>
            </a:r>
            <a:r>
              <a:rPr lang="en-US" sz="2800" dirty="0">
                <a:solidFill>
                  <a:srgbClr val="000000"/>
                </a:solidFill>
                <a:latin typeface="Tahoma" panose="020B0604030504040204" pitchFamily="34" charset="0"/>
              </a:rPr>
              <a:t> (Creating a favorable environment,  Giving adequate time, Determining who else the patient would like present).</a:t>
            </a:r>
          </a:p>
          <a:p>
            <a:pPr marL="514350" indent="-514350" eaLnBrk="1" fontAlgn="auto" hangingPunct="1">
              <a:spcAft>
                <a:spcPts val="0"/>
              </a:spcAft>
              <a:buFont typeface="+mj-lt"/>
              <a:buAutoNum type="arabicPeriod"/>
              <a:defRPr/>
            </a:pPr>
            <a:r>
              <a:rPr lang="en-US" sz="2800" b="1" dirty="0">
                <a:solidFill>
                  <a:srgbClr val="FF0000"/>
                </a:solidFill>
                <a:latin typeface="Tahoma" panose="020B0604030504040204" pitchFamily="34" charset="0"/>
              </a:rPr>
              <a:t>P</a:t>
            </a:r>
            <a:r>
              <a:rPr lang="en-US" sz="2800" b="1" dirty="0">
                <a:solidFill>
                  <a:srgbClr val="000000"/>
                </a:solidFill>
                <a:latin typeface="Tahoma" panose="020B0604030504040204" pitchFamily="34" charset="0"/>
              </a:rPr>
              <a:t> - Assessing the patient's PERCEPTION </a:t>
            </a:r>
            <a:r>
              <a:rPr lang="en-US" sz="2800" dirty="0">
                <a:solidFill>
                  <a:srgbClr val="000000"/>
                </a:solidFill>
                <a:latin typeface="Tahoma" panose="020B0604030504040204" pitchFamily="34" charset="0"/>
              </a:rPr>
              <a:t>(Start the discussion by establishing what the patient and family know about the patient's health,  With this information, determine if the patient and family will be able to understand the bad news).</a:t>
            </a:r>
          </a:p>
          <a:p>
            <a:pPr marL="514350" indent="-514350" eaLnBrk="1" fontAlgn="auto" hangingPunct="1">
              <a:spcAft>
                <a:spcPts val="0"/>
              </a:spcAft>
              <a:buFont typeface="+mj-lt"/>
              <a:buAutoNum type="arabicPeriod"/>
              <a:defRPr/>
            </a:pPr>
            <a:r>
              <a:rPr lang="en-US" sz="2800" b="1" dirty="0">
                <a:solidFill>
                  <a:srgbClr val="FF0000"/>
                </a:solidFill>
                <a:latin typeface="Tahoma" panose="020B0604030504040204" pitchFamily="34" charset="0"/>
              </a:rPr>
              <a:t>I</a:t>
            </a:r>
            <a:r>
              <a:rPr lang="en-US" sz="2800" b="1" dirty="0">
                <a:solidFill>
                  <a:srgbClr val="000000"/>
                </a:solidFill>
                <a:latin typeface="Tahoma" panose="020B0604030504040204" pitchFamily="34" charset="0"/>
              </a:rPr>
              <a:t> - Obtaining the patient's INVITATION: </a:t>
            </a:r>
            <a:r>
              <a:rPr lang="en-US" sz="2800" dirty="0">
                <a:solidFill>
                  <a:srgbClr val="000000"/>
                </a:solidFill>
                <a:latin typeface="Tahoma" panose="020B0604030504040204" pitchFamily="34" charset="0"/>
              </a:rPr>
              <a:t> Each patient has the right to</a:t>
            </a:r>
          </a:p>
          <a:p>
            <a:pPr marL="952500" lvl="1" indent="-514350" eaLnBrk="1" fontAlgn="auto" hangingPunct="1">
              <a:spcAft>
                <a:spcPts val="0"/>
              </a:spcAft>
              <a:buFont typeface="+mj-lt"/>
              <a:buAutoNum type="arabicPeriod"/>
              <a:defRPr/>
            </a:pPr>
            <a:r>
              <a:rPr lang="en-US" sz="2000" dirty="0">
                <a:solidFill>
                  <a:srgbClr val="000000"/>
                </a:solidFill>
                <a:latin typeface="Tahoma" panose="020B0604030504040204" pitchFamily="34" charset="0"/>
              </a:rPr>
              <a:t>Decline voluntarily to receive information</a:t>
            </a:r>
          </a:p>
          <a:p>
            <a:pPr marL="952500" lvl="1" indent="-514350" eaLnBrk="1" fontAlgn="auto" hangingPunct="1">
              <a:spcAft>
                <a:spcPts val="0"/>
              </a:spcAft>
              <a:buFont typeface="+mj-lt"/>
              <a:buAutoNum type="arabicPeriod"/>
              <a:defRPr/>
            </a:pPr>
            <a:r>
              <a:rPr lang="en-US" sz="2000" dirty="0">
                <a:solidFill>
                  <a:srgbClr val="000000"/>
                </a:solidFill>
                <a:latin typeface="Tahoma" panose="020B0604030504040204" pitchFamily="34" charset="0"/>
              </a:rPr>
              <a:t>Choose someone to communicate on his or her behalf.</a:t>
            </a:r>
          </a:p>
          <a:p>
            <a:pPr marL="0" indent="0" eaLnBrk="1" fontAlgn="auto" hangingPunct="1">
              <a:spcAft>
                <a:spcPts val="0"/>
              </a:spcAft>
              <a:buFont typeface="Arial" panose="020B0604020202020204" pitchFamily="34" charset="0"/>
              <a:buNone/>
              <a:defRPr/>
            </a:pPr>
            <a:endParaRPr lang="en-US" sz="2800" dirty="0">
              <a:solidFill>
                <a:srgbClr val="000000"/>
              </a:solidFill>
              <a:latin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DD4A6832-315D-B57F-BB6B-E2BF6DFDFFEE}"/>
              </a:ext>
            </a:extLst>
          </p:cNvPr>
          <p:cNvSpPr>
            <a:spLocks noGrp="1" noChangeArrowheads="1"/>
          </p:cNvSpPr>
          <p:nvPr>
            <p:ph type="title"/>
          </p:nvPr>
        </p:nvSpPr>
        <p:spPr/>
        <p:txBody>
          <a:bodyPr/>
          <a:lstStyle/>
          <a:p>
            <a:pPr eaLnBrk="1" hangingPunct="1"/>
            <a:r>
              <a:rPr lang="en-US" altLang="en-US" sz="3600" b="1">
                <a:solidFill>
                  <a:srgbClr val="008000"/>
                </a:solidFill>
                <a:latin typeface="Tahoma" panose="020B0604030504040204" pitchFamily="34" charset="0"/>
              </a:rPr>
              <a:t>How to break bad news to patients? </a:t>
            </a:r>
            <a:endParaRPr lang="en-US" altLang="en-US"/>
          </a:p>
        </p:txBody>
      </p:sp>
      <p:sp>
        <p:nvSpPr>
          <p:cNvPr id="3" name="Content Placeholder 2">
            <a:extLst>
              <a:ext uri="{FF2B5EF4-FFF2-40B4-BE49-F238E27FC236}">
                <a16:creationId xmlns:a16="http://schemas.microsoft.com/office/drawing/2014/main" id="{EBA28FC0-F518-16E6-5717-99F5E48EEA78}"/>
              </a:ext>
            </a:extLst>
          </p:cNvPr>
          <p:cNvSpPr>
            <a:spLocks noGrp="1"/>
          </p:cNvSpPr>
          <p:nvPr>
            <p:ph idx="1"/>
          </p:nvPr>
        </p:nvSpPr>
        <p:spPr>
          <a:xfrm>
            <a:off x="0" y="1752600"/>
            <a:ext cx="8991600" cy="4267200"/>
          </a:xfrm>
        </p:spPr>
        <p:txBody>
          <a:bodyPr rtlCol="0">
            <a:normAutofit fontScale="92500" lnSpcReduction="20000"/>
          </a:bodyPr>
          <a:lstStyle/>
          <a:p>
            <a:pPr marL="514350" indent="-514350" eaLnBrk="1" fontAlgn="auto" hangingPunct="1">
              <a:spcAft>
                <a:spcPts val="0"/>
              </a:spcAft>
              <a:buFont typeface="+mj-lt"/>
              <a:buAutoNum type="arabicPeriod" startAt="4"/>
              <a:defRPr/>
            </a:pPr>
            <a:r>
              <a:rPr lang="en-US" sz="3600" dirty="0">
                <a:solidFill>
                  <a:srgbClr val="FF0000"/>
                </a:solidFill>
              </a:rPr>
              <a:t>K</a:t>
            </a:r>
            <a:r>
              <a:rPr lang="en-US" sz="3600" dirty="0"/>
              <a:t> - Giving </a:t>
            </a:r>
            <a:r>
              <a:rPr lang="en-US" sz="3600" dirty="0">
                <a:solidFill>
                  <a:srgbClr val="FF0000"/>
                </a:solidFill>
              </a:rPr>
              <a:t>KNOWLEDGE</a:t>
            </a:r>
            <a:r>
              <a:rPr lang="en-US" sz="3600" dirty="0"/>
              <a:t> and information to the patient</a:t>
            </a:r>
          </a:p>
          <a:p>
            <a:pPr marL="952500" lvl="1" indent="-514350" eaLnBrk="1" fontAlgn="auto" hangingPunct="1">
              <a:spcAft>
                <a:spcPts val="0"/>
              </a:spcAft>
              <a:buFont typeface="+mj-lt"/>
              <a:buAutoNum type="arabicPeriod"/>
              <a:defRPr/>
            </a:pPr>
            <a:r>
              <a:rPr lang="en-US" sz="3200" dirty="0"/>
              <a:t>Deliver the information in a sensitive but straightforward manner. Say it as it is, then stop</a:t>
            </a:r>
          </a:p>
          <a:p>
            <a:pPr marL="952500" lvl="1" indent="-514350" eaLnBrk="1" fontAlgn="auto" hangingPunct="1">
              <a:spcAft>
                <a:spcPts val="0"/>
              </a:spcAft>
              <a:buFont typeface="+mj-lt"/>
              <a:buAutoNum type="arabicPeriod"/>
              <a:defRPr/>
            </a:pPr>
            <a:r>
              <a:rPr lang="en-US" sz="3200" dirty="0"/>
              <a:t>Avoid delivering all the information in a single, steady monologue</a:t>
            </a:r>
          </a:p>
          <a:p>
            <a:pPr marL="952500" lvl="1" indent="-514350" eaLnBrk="1" fontAlgn="auto" hangingPunct="1">
              <a:spcAft>
                <a:spcPts val="0"/>
              </a:spcAft>
              <a:buFont typeface="+mj-lt"/>
              <a:buAutoNum type="arabicPeriod"/>
              <a:defRPr/>
            </a:pPr>
            <a:r>
              <a:rPr lang="en-US" sz="3200" dirty="0"/>
              <a:t>Use simple language that is easy to understand</a:t>
            </a:r>
          </a:p>
          <a:p>
            <a:pPr marL="952500" lvl="1" indent="-514350" eaLnBrk="1" fontAlgn="auto" hangingPunct="1">
              <a:spcAft>
                <a:spcPts val="0"/>
              </a:spcAft>
              <a:buFont typeface="+mj-lt"/>
              <a:buAutoNum type="arabicPeriod"/>
              <a:defRPr/>
            </a:pPr>
            <a:r>
              <a:rPr lang="en-US" sz="3200" dirty="0"/>
              <a:t>Pause frequently, check for understanding</a:t>
            </a:r>
          </a:p>
          <a:p>
            <a:pPr marL="952500" lvl="1" indent="-514350" eaLnBrk="1" fontAlgn="auto" hangingPunct="1">
              <a:spcAft>
                <a:spcPts val="0"/>
              </a:spcAft>
              <a:buFont typeface="+mj-lt"/>
              <a:buAutoNum type="arabicPeriod"/>
              <a:defRPr/>
            </a:pPr>
            <a:r>
              <a:rPr lang="en-US" sz="3200" dirty="0"/>
              <a:t>Do not minimize the severity of the situation-Well-intentioned efforts to “soften the blow” may lead to vagueness and confusion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C563C599-2A98-AB46-51FA-0E07D8B3E66C}"/>
              </a:ext>
            </a:extLst>
          </p:cNvPr>
          <p:cNvSpPr>
            <a:spLocks noGrp="1" noChangeArrowheads="1"/>
          </p:cNvSpPr>
          <p:nvPr>
            <p:ph type="title"/>
          </p:nvPr>
        </p:nvSpPr>
        <p:spPr/>
        <p:txBody>
          <a:bodyPr/>
          <a:lstStyle/>
          <a:p>
            <a:pPr eaLnBrk="1" hangingPunct="1"/>
            <a:r>
              <a:rPr lang="en-US" altLang="en-US" sz="3200" b="1">
                <a:solidFill>
                  <a:srgbClr val="008000"/>
                </a:solidFill>
                <a:latin typeface="Tahoma" panose="020B0604030504040204" pitchFamily="34" charset="0"/>
              </a:rPr>
              <a:t>How to break bad news to patients? </a:t>
            </a:r>
            <a:endParaRPr lang="en-US" altLang="en-US"/>
          </a:p>
        </p:txBody>
      </p:sp>
      <p:sp>
        <p:nvSpPr>
          <p:cNvPr id="3" name="Content Placeholder 2">
            <a:extLst>
              <a:ext uri="{FF2B5EF4-FFF2-40B4-BE49-F238E27FC236}">
                <a16:creationId xmlns:a16="http://schemas.microsoft.com/office/drawing/2014/main" id="{0FCF9CD1-99BB-3192-DAA4-DB1DDA9E5C3E}"/>
              </a:ext>
            </a:extLst>
          </p:cNvPr>
          <p:cNvSpPr>
            <a:spLocks noGrp="1"/>
          </p:cNvSpPr>
          <p:nvPr>
            <p:ph idx="1"/>
          </p:nvPr>
        </p:nvSpPr>
        <p:spPr>
          <a:xfrm>
            <a:off x="0" y="1752600"/>
            <a:ext cx="8991600" cy="4267200"/>
          </a:xfrm>
        </p:spPr>
        <p:txBody>
          <a:bodyPr rtlCol="0">
            <a:normAutofit/>
          </a:bodyPr>
          <a:lstStyle/>
          <a:p>
            <a:pPr marL="514350" indent="-514350" eaLnBrk="1" fontAlgn="auto" hangingPunct="1">
              <a:spcAft>
                <a:spcPts val="0"/>
              </a:spcAft>
              <a:buFont typeface="+mj-lt"/>
              <a:buAutoNum type="arabicPeriod" startAt="5"/>
              <a:defRPr/>
            </a:pPr>
            <a:r>
              <a:rPr lang="en-US" sz="2800" dirty="0">
                <a:solidFill>
                  <a:srgbClr val="FF0000"/>
                </a:solidFill>
              </a:rPr>
              <a:t>E</a:t>
            </a:r>
            <a:r>
              <a:rPr lang="en-US" sz="2800" dirty="0"/>
              <a:t> - Addressing the patient's </a:t>
            </a:r>
            <a:r>
              <a:rPr lang="en-US" sz="2800" dirty="0">
                <a:solidFill>
                  <a:srgbClr val="FF0000"/>
                </a:solidFill>
              </a:rPr>
              <a:t>EMOTIONS</a:t>
            </a:r>
            <a:r>
              <a:rPr lang="en-US" sz="2800" dirty="0"/>
              <a:t> with empathetic responses</a:t>
            </a:r>
          </a:p>
          <a:p>
            <a:pPr marL="514350" indent="-514350" eaLnBrk="1" fontAlgn="auto" hangingPunct="1">
              <a:spcAft>
                <a:spcPts val="0"/>
              </a:spcAft>
              <a:buFont typeface="+mj-lt"/>
              <a:buAutoNum type="arabicPeriod" startAt="5"/>
              <a:defRPr/>
            </a:pPr>
            <a:r>
              <a:rPr lang="en-US" sz="2800" dirty="0">
                <a:solidFill>
                  <a:srgbClr val="FF0000"/>
                </a:solidFill>
              </a:rPr>
              <a:t>S</a:t>
            </a:r>
            <a:r>
              <a:rPr lang="en-US" sz="2800" dirty="0"/>
              <a:t> - </a:t>
            </a:r>
            <a:r>
              <a:rPr lang="en-US" sz="2800" dirty="0">
                <a:solidFill>
                  <a:srgbClr val="FF0000"/>
                </a:solidFill>
              </a:rPr>
              <a:t>STRATEGY AND SUMMARY</a:t>
            </a:r>
            <a:r>
              <a:rPr lang="en-US" sz="2800" dirty="0"/>
              <a:t>:</a:t>
            </a:r>
          </a:p>
          <a:p>
            <a:pPr marL="0" indent="0" eaLnBrk="1" fontAlgn="auto" hangingPunct="1">
              <a:spcAft>
                <a:spcPts val="0"/>
              </a:spcAft>
              <a:buFont typeface="Arial" panose="020B0604020202020204" pitchFamily="34" charset="0"/>
              <a:buNone/>
              <a:defRPr/>
            </a:pPr>
            <a:r>
              <a:rPr lang="en-US" sz="2800" dirty="0"/>
              <a:t>Establish a plan for the next steps, which may include:</a:t>
            </a:r>
          </a:p>
          <a:p>
            <a:pPr marL="952500" lvl="1" indent="-514350" eaLnBrk="1" fontAlgn="auto" hangingPunct="1">
              <a:spcAft>
                <a:spcPts val="0"/>
              </a:spcAft>
              <a:defRPr/>
            </a:pPr>
            <a:r>
              <a:rPr lang="en-US" sz="2400" dirty="0"/>
              <a:t>Performing further tests</a:t>
            </a:r>
          </a:p>
          <a:p>
            <a:pPr marL="952500" lvl="1" indent="-514350" eaLnBrk="1" fontAlgn="auto" hangingPunct="1">
              <a:spcAft>
                <a:spcPts val="0"/>
              </a:spcAft>
              <a:defRPr/>
            </a:pPr>
            <a:r>
              <a:rPr lang="en-US" sz="2400" dirty="0"/>
              <a:t>Treating current symptoms</a:t>
            </a:r>
          </a:p>
          <a:p>
            <a:pPr marL="952500" lvl="1" indent="-514350" eaLnBrk="1" fontAlgn="auto" hangingPunct="1">
              <a:spcAft>
                <a:spcPts val="0"/>
              </a:spcAft>
              <a:defRPr/>
            </a:pPr>
            <a:r>
              <a:rPr lang="en-US" sz="2400" dirty="0"/>
              <a:t>Arranging for appropriate referrals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02B22CDD-BFE0-742E-894B-CD818DA3B8FF}"/>
              </a:ext>
            </a:extLst>
          </p:cNvPr>
          <p:cNvSpPr>
            <a:spLocks noGrp="1" noChangeArrowheads="1"/>
          </p:cNvSpPr>
          <p:nvPr>
            <p:ph type="title"/>
          </p:nvPr>
        </p:nvSpPr>
        <p:spPr/>
        <p:txBody>
          <a:bodyPr/>
          <a:lstStyle/>
          <a:p>
            <a:pPr eaLnBrk="1" hangingPunct="1"/>
            <a:r>
              <a:rPr lang="en-US" altLang="en-US" b="1" i="1">
                <a:solidFill>
                  <a:srgbClr val="0000FF"/>
                </a:solidFill>
              </a:rPr>
              <a:t>Patients</a:t>
            </a:r>
            <a:r>
              <a:rPr lang="en-US" altLang="en-US" b="1" i="1">
                <a:solidFill>
                  <a:srgbClr val="0000FF"/>
                </a:solidFill>
                <a:latin typeface="Arial" panose="020B0604020202020204" pitchFamily="34" charset="0"/>
              </a:rPr>
              <a:t>’</a:t>
            </a:r>
            <a:r>
              <a:rPr lang="en-US" altLang="en-US" b="1" i="1">
                <a:solidFill>
                  <a:srgbClr val="0000FF"/>
                </a:solidFill>
              </a:rPr>
              <a:t> Responsibilities</a:t>
            </a:r>
          </a:p>
        </p:txBody>
      </p:sp>
      <p:sp>
        <p:nvSpPr>
          <p:cNvPr id="9219" name="Rectangle 3">
            <a:extLst>
              <a:ext uri="{FF2B5EF4-FFF2-40B4-BE49-F238E27FC236}">
                <a16:creationId xmlns:a16="http://schemas.microsoft.com/office/drawing/2014/main" id="{37E3F32A-4585-7929-7B55-B4C430B7BE76}"/>
              </a:ext>
            </a:extLst>
          </p:cNvPr>
          <p:cNvSpPr>
            <a:spLocks noGrp="1" noChangeArrowheads="1"/>
          </p:cNvSpPr>
          <p:nvPr>
            <p:ph idx="1"/>
          </p:nvPr>
        </p:nvSpPr>
        <p:spPr>
          <a:xfrm>
            <a:off x="152400" y="1268413"/>
            <a:ext cx="8991600" cy="4857750"/>
          </a:xfrm>
        </p:spPr>
        <p:txBody>
          <a:bodyPr rtlCol="0">
            <a:normAutofit lnSpcReduction="10000"/>
          </a:bodyPr>
          <a:lstStyle/>
          <a:p>
            <a:pPr algn="just" eaLnBrk="1" fontAlgn="auto" hangingPunct="1">
              <a:spcAft>
                <a:spcPts val="0"/>
              </a:spcAft>
              <a:defRPr/>
            </a:pPr>
            <a:endParaRPr lang="en-US" altLang="en-US" sz="3200" dirty="0"/>
          </a:p>
          <a:p>
            <a:pPr algn="just" eaLnBrk="1" fontAlgn="auto" hangingPunct="1">
              <a:spcAft>
                <a:spcPts val="0"/>
              </a:spcAft>
              <a:defRPr/>
            </a:pPr>
            <a:r>
              <a:rPr lang="en-US" altLang="en-US" sz="3200" b="1" dirty="0"/>
              <a:t>To provide information about their health, including past illnesses, hospital stays and use of medicine. </a:t>
            </a:r>
          </a:p>
          <a:p>
            <a:pPr algn="just" eaLnBrk="1" fontAlgn="auto" hangingPunct="1">
              <a:spcAft>
                <a:spcPts val="0"/>
              </a:spcAft>
              <a:defRPr/>
            </a:pPr>
            <a:endParaRPr lang="en-US" altLang="en-US" sz="3200" b="1" dirty="0"/>
          </a:p>
          <a:p>
            <a:pPr algn="just" eaLnBrk="1" fontAlgn="auto" hangingPunct="1">
              <a:spcAft>
                <a:spcPts val="0"/>
              </a:spcAft>
              <a:defRPr/>
            </a:pPr>
            <a:r>
              <a:rPr lang="en-US" altLang="en-US" sz="3200" b="1" dirty="0"/>
              <a:t>To ask questions when they do not understand information or instructions. </a:t>
            </a:r>
          </a:p>
          <a:p>
            <a:pPr algn="just" eaLnBrk="1" fontAlgn="auto" hangingPunct="1">
              <a:spcAft>
                <a:spcPts val="0"/>
              </a:spcAft>
              <a:defRPr/>
            </a:pPr>
            <a:endParaRPr lang="en-US" altLang="en-US" sz="3200" b="1" dirty="0"/>
          </a:p>
          <a:p>
            <a:pPr algn="just" eaLnBrk="1" fontAlgn="auto" hangingPunct="1">
              <a:spcAft>
                <a:spcPts val="0"/>
              </a:spcAft>
              <a:defRPr/>
            </a:pPr>
            <a:r>
              <a:rPr lang="en-US" altLang="en-US" sz="3200" b="1" dirty="0"/>
              <a:t>To tell their doctor if they believe that they  cannot follow through with their treatment. </a:t>
            </a:r>
          </a:p>
          <a:p>
            <a:pPr algn="just" eaLnBrk="1" fontAlgn="auto" hangingPunct="1">
              <a:spcAft>
                <a:spcPts val="0"/>
              </a:spcAft>
              <a:defRPr/>
            </a:pPr>
            <a:endParaRPr lang="en-US" altLang="en-US" sz="32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0ABE2EB9-0D7E-E84E-1E25-848E0EE0044B}"/>
              </a:ext>
            </a:extLst>
          </p:cNvPr>
          <p:cNvSpPr>
            <a:spLocks noGrp="1" noChangeArrowheads="1"/>
          </p:cNvSpPr>
          <p:nvPr>
            <p:ph idx="1"/>
          </p:nvPr>
        </p:nvSpPr>
        <p:spPr>
          <a:xfrm>
            <a:off x="0" y="1828800"/>
            <a:ext cx="8610600" cy="4525963"/>
          </a:xfrm>
        </p:spPr>
        <p:txBody>
          <a:bodyPr/>
          <a:lstStyle/>
          <a:p>
            <a:pPr algn="just" eaLnBrk="1" hangingPunct="1">
              <a:lnSpc>
                <a:spcPct val="80000"/>
              </a:lnSpc>
            </a:pPr>
            <a:r>
              <a:rPr lang="en-US" altLang="en-US" sz="2600" b="1"/>
              <a:t>To follow hospital rules and regulations affecting patient care and conduct. </a:t>
            </a:r>
          </a:p>
          <a:p>
            <a:pPr algn="just" eaLnBrk="1" hangingPunct="1">
              <a:lnSpc>
                <a:spcPct val="80000"/>
              </a:lnSpc>
              <a:buFont typeface="Wingdings" panose="05000000000000000000" pitchFamily="2" charset="2"/>
              <a:buNone/>
            </a:pPr>
            <a:endParaRPr lang="en-US" altLang="en-US" sz="2600" b="1"/>
          </a:p>
          <a:p>
            <a:pPr algn="just" eaLnBrk="1" hangingPunct="1">
              <a:lnSpc>
                <a:spcPct val="80000"/>
              </a:lnSpc>
            </a:pPr>
            <a:r>
              <a:rPr lang="en-US" altLang="en-US" sz="2600" b="1"/>
              <a:t>To be considerate of the needs of other patients, staff and the hospital. This includes controlling noise, smoking and the number of visitors. </a:t>
            </a:r>
          </a:p>
          <a:p>
            <a:pPr algn="just" eaLnBrk="1" hangingPunct="1">
              <a:lnSpc>
                <a:spcPct val="80000"/>
              </a:lnSpc>
              <a:buFont typeface="Wingdings" panose="05000000000000000000" pitchFamily="2" charset="2"/>
              <a:buNone/>
            </a:pPr>
            <a:endParaRPr lang="en-US" altLang="en-US" sz="2600" b="1"/>
          </a:p>
          <a:p>
            <a:pPr algn="just" eaLnBrk="1" hangingPunct="1">
              <a:lnSpc>
                <a:spcPct val="80000"/>
              </a:lnSpc>
            </a:pPr>
            <a:r>
              <a:rPr lang="en-US" altLang="en-US" sz="2600" b="1"/>
              <a:t>To provide information about their insurance and to work with the hospital to arrange payment, when needed. </a:t>
            </a:r>
          </a:p>
          <a:p>
            <a:pPr algn="just" eaLnBrk="1" hangingPunct="1">
              <a:lnSpc>
                <a:spcPct val="80000"/>
              </a:lnSpc>
            </a:pPr>
            <a:endParaRPr lang="en-US" altLang="en-US" sz="2600" b="1"/>
          </a:p>
        </p:txBody>
      </p:sp>
      <p:sp>
        <p:nvSpPr>
          <p:cNvPr id="14339" name="Text Box 3">
            <a:extLst>
              <a:ext uri="{FF2B5EF4-FFF2-40B4-BE49-F238E27FC236}">
                <a16:creationId xmlns:a16="http://schemas.microsoft.com/office/drawing/2014/main" id="{7690DC9E-1180-AB9F-524F-B9E550D42E09}"/>
              </a:ext>
            </a:extLst>
          </p:cNvPr>
          <p:cNvSpPr txBox="1">
            <a:spLocks noChangeArrowheads="1"/>
          </p:cNvSpPr>
          <p:nvPr/>
        </p:nvSpPr>
        <p:spPr bwMode="auto">
          <a:xfrm>
            <a:off x="609600" y="762000"/>
            <a:ext cx="777240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3800" b="1" i="1">
                <a:solidFill>
                  <a:srgbClr val="0000FF"/>
                </a:solidFill>
                <a:latin typeface="Verdana" panose="020B0604030504040204" pitchFamily="34" charset="0"/>
                <a:cs typeface="Arial" panose="020B0604020202020204" pitchFamily="34" charset="0"/>
              </a:rPr>
              <a:t>Patients</a:t>
            </a:r>
            <a:r>
              <a:rPr lang="en-US" altLang="en-US" sz="3800" b="1" i="1">
                <a:solidFill>
                  <a:srgbClr val="0000FF"/>
                </a:solidFill>
                <a:latin typeface="Arial" panose="020B0604020202020204" pitchFamily="34" charset="0"/>
                <a:cs typeface="Arial" panose="020B0604020202020204" pitchFamily="34" charset="0"/>
              </a:rPr>
              <a:t>’</a:t>
            </a:r>
            <a:r>
              <a:rPr lang="en-US" altLang="en-US" sz="3800" b="1" i="1">
                <a:solidFill>
                  <a:srgbClr val="0000FF"/>
                </a:solidFill>
                <a:latin typeface="Verdana" panose="020B0604030504040204" pitchFamily="34" charset="0"/>
                <a:cs typeface="Arial" panose="020B0604020202020204" pitchFamily="34" charset="0"/>
              </a:rPr>
              <a:t> Responsibilities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5A171E7F-E2E0-DCAD-39AF-781C84CCEBF8}"/>
              </a:ext>
            </a:extLst>
          </p:cNvPr>
          <p:cNvSpPr>
            <a:spLocks noGrp="1" noChangeArrowheads="1"/>
          </p:cNvSpPr>
          <p:nvPr>
            <p:ph idx="1"/>
          </p:nvPr>
        </p:nvSpPr>
        <p:spPr>
          <a:xfrm>
            <a:off x="381000" y="1828800"/>
            <a:ext cx="8229600" cy="5576888"/>
          </a:xfrm>
        </p:spPr>
        <p:txBody>
          <a:bodyPr/>
          <a:lstStyle/>
          <a:p>
            <a:pPr eaLnBrk="1" hangingPunct="1"/>
            <a:endParaRPr lang="en-US" altLang="en-US" sz="2600" b="1" dirty="0"/>
          </a:p>
          <a:p>
            <a:pPr algn="just" eaLnBrk="1" hangingPunct="1"/>
            <a:r>
              <a:rPr lang="en-US" altLang="en-US" sz="2600" b="1" dirty="0"/>
              <a:t>A physician should  ask  only  for proper investigations  according to the patient</a:t>
            </a:r>
            <a:r>
              <a:rPr lang="en-US" altLang="en-US" sz="2600" b="1" dirty="0">
                <a:latin typeface="Arial" panose="020B0604020202020204" pitchFamily="34" charset="0"/>
              </a:rPr>
              <a:t>‘</a:t>
            </a:r>
            <a:r>
              <a:rPr lang="en-US" altLang="en-US" sz="2600" b="1" dirty="0"/>
              <a:t>s condition. </a:t>
            </a:r>
          </a:p>
          <a:p>
            <a:pPr algn="just" eaLnBrk="1" hangingPunct="1"/>
            <a:r>
              <a:rPr lang="en-US" altLang="en-US" sz="2600" b="1" dirty="0"/>
              <a:t>A physician should honestly explain to the patient or anyone representing him the type, causes, and complications of the illness.</a:t>
            </a:r>
          </a:p>
          <a:p>
            <a:pPr algn="just" eaLnBrk="1" hangingPunct="1"/>
            <a:endParaRPr lang="en-US" altLang="en-US" sz="2600" b="1" dirty="0"/>
          </a:p>
          <a:p>
            <a:pPr algn="just" eaLnBrk="1" hangingPunct="1"/>
            <a:r>
              <a:rPr lang="en-US" altLang="en-US" sz="2400" b="1" dirty="0"/>
              <a:t>Prescriptions should be made in </a:t>
            </a:r>
            <a:r>
              <a:rPr lang="en-US" altLang="en-US" sz="2400" b="1" dirty="0">
                <a:solidFill>
                  <a:schemeClr val="accent2"/>
                </a:solidFill>
              </a:rPr>
              <a:t>writing</a:t>
            </a:r>
            <a:r>
              <a:rPr lang="en-US" altLang="en-US" sz="2400" b="1" dirty="0"/>
              <a:t> and should be </a:t>
            </a:r>
            <a:r>
              <a:rPr lang="en-US" altLang="en-US" sz="2400" b="1" dirty="0">
                <a:solidFill>
                  <a:schemeClr val="accent2"/>
                </a:solidFill>
              </a:rPr>
              <a:t>clear</a:t>
            </a:r>
            <a:r>
              <a:rPr lang="en-US" altLang="en-US" sz="2400" b="1" dirty="0"/>
              <a:t>, with </a:t>
            </a:r>
            <a:r>
              <a:rPr lang="en-US" altLang="en-US" sz="2400" b="1" dirty="0">
                <a:solidFill>
                  <a:schemeClr val="accent2"/>
                </a:solidFill>
              </a:rPr>
              <a:t>dosages</a:t>
            </a:r>
            <a:r>
              <a:rPr lang="en-US" altLang="en-US" sz="2400" b="1" dirty="0"/>
              <a:t> and </a:t>
            </a:r>
            <a:r>
              <a:rPr lang="en-US" altLang="en-US" sz="2400" b="1" dirty="0">
                <a:solidFill>
                  <a:schemeClr val="accent2"/>
                </a:solidFill>
              </a:rPr>
              <a:t>method of administration specified</a:t>
            </a:r>
            <a:r>
              <a:rPr lang="en-US" altLang="en-US" sz="2400" b="1" dirty="0"/>
              <a:t>. </a:t>
            </a:r>
          </a:p>
          <a:p>
            <a:pPr algn="just" eaLnBrk="1" hangingPunct="1"/>
            <a:endParaRPr lang="en-US" altLang="en-US" sz="2600" b="1" dirty="0"/>
          </a:p>
          <a:p>
            <a:pPr eaLnBrk="1" hangingPunct="1">
              <a:buFont typeface="Wingdings" panose="05000000000000000000" pitchFamily="2" charset="2"/>
              <a:buNone/>
            </a:pPr>
            <a:endParaRPr lang="en-US" altLang="en-US" sz="2600" b="1" dirty="0"/>
          </a:p>
          <a:p>
            <a:pPr eaLnBrk="1" hangingPunct="1"/>
            <a:endParaRPr lang="en-US" altLang="en-US" sz="2600" b="1" dirty="0"/>
          </a:p>
        </p:txBody>
      </p:sp>
      <p:sp>
        <p:nvSpPr>
          <p:cNvPr id="15363" name="Text Box 3">
            <a:extLst>
              <a:ext uri="{FF2B5EF4-FFF2-40B4-BE49-F238E27FC236}">
                <a16:creationId xmlns:a16="http://schemas.microsoft.com/office/drawing/2014/main" id="{1DB23AF1-BC72-425B-83F0-0F8EE513360A}"/>
              </a:ext>
            </a:extLst>
          </p:cNvPr>
          <p:cNvSpPr txBox="1">
            <a:spLocks noChangeArrowheads="1"/>
          </p:cNvSpPr>
          <p:nvPr/>
        </p:nvSpPr>
        <p:spPr bwMode="auto">
          <a:xfrm>
            <a:off x="304800" y="304800"/>
            <a:ext cx="88392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3600" b="1" i="1" dirty="0">
                <a:solidFill>
                  <a:srgbClr val="0000FF"/>
                </a:solidFill>
                <a:latin typeface="Verdana" panose="020B0604030504040204" pitchFamily="34" charset="0"/>
                <a:cs typeface="Arial" panose="020B0604020202020204" pitchFamily="34" charset="0"/>
              </a:rPr>
              <a:t>Duties of physicians towards their patients</a:t>
            </a:r>
            <a:br>
              <a:rPr lang="en-US" altLang="en-US" sz="3600" b="1" i="1" dirty="0">
                <a:solidFill>
                  <a:srgbClr val="0000FF"/>
                </a:solidFill>
                <a:latin typeface="Verdana" panose="020B0604030504040204" pitchFamily="34" charset="0"/>
                <a:cs typeface="Arial" panose="020B0604020202020204" pitchFamily="34" charset="0"/>
              </a:rPr>
            </a:br>
            <a:endParaRPr lang="en-US" altLang="en-US" sz="3600" b="1" i="1" dirty="0">
              <a:solidFill>
                <a:srgbClr val="0000FF"/>
              </a:solidFill>
              <a:latin typeface="Verdana" panose="020B0604030504040204" pitchFamily="34"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33A20559-8C9B-10ED-2920-4AEE71E2BB25}"/>
              </a:ext>
            </a:extLst>
          </p:cNvPr>
          <p:cNvSpPr>
            <a:spLocks noGrp="1" noChangeArrowheads="1"/>
          </p:cNvSpPr>
          <p:nvPr>
            <p:ph idx="1"/>
          </p:nvPr>
        </p:nvSpPr>
        <p:spPr>
          <a:xfrm>
            <a:off x="0" y="410936"/>
            <a:ext cx="9067800" cy="5649913"/>
          </a:xfrm>
        </p:spPr>
        <p:txBody>
          <a:bodyPr/>
          <a:lstStyle/>
          <a:p>
            <a:pPr algn="just" eaLnBrk="1" hangingPunct="1">
              <a:lnSpc>
                <a:spcPct val="80000"/>
              </a:lnSpc>
              <a:buFont typeface="Wingdings" panose="05000000000000000000" pitchFamily="2" charset="2"/>
              <a:buNone/>
            </a:pPr>
            <a:r>
              <a:rPr lang="en-US" altLang="en-US" sz="2800" b="1" dirty="0">
                <a:latin typeface="Aharoni" panose="02010803020104030203" pitchFamily="2" charset="-79"/>
                <a:cs typeface="Aharoni" panose="02010803020104030203" pitchFamily="2" charset="-79"/>
              </a:rPr>
              <a:t> </a:t>
            </a:r>
          </a:p>
          <a:p>
            <a:pPr algn="just" eaLnBrk="1" hangingPunct="1">
              <a:lnSpc>
                <a:spcPct val="80000"/>
              </a:lnSpc>
            </a:pPr>
            <a:r>
              <a:rPr lang="en-US" altLang="en-US" sz="2800" b="1" dirty="0">
                <a:latin typeface="Aharoni" panose="02010803020104030203" pitchFamily="2" charset="-79"/>
                <a:cs typeface="Aharoni" panose="02010803020104030203" pitchFamily="2" charset="-79"/>
              </a:rPr>
              <a:t>He should make a </a:t>
            </a:r>
            <a:r>
              <a:rPr lang="en-US" altLang="en-US" sz="2800" b="1" dirty="0">
                <a:solidFill>
                  <a:srgbClr val="FF0000"/>
                </a:solidFill>
                <a:latin typeface="Aharoni" panose="02010803020104030203" pitchFamily="2" charset="-79"/>
                <a:cs typeface="Aharoni" panose="02010803020104030203" pitchFamily="2" charset="-79"/>
              </a:rPr>
              <a:t>record </a:t>
            </a:r>
            <a:r>
              <a:rPr lang="en-US" altLang="en-US" sz="2800" b="1" dirty="0">
                <a:latin typeface="Aharoni" panose="02010803020104030203" pitchFamily="2" charset="-79"/>
                <a:cs typeface="Aharoni" panose="02010803020104030203" pitchFamily="2" charset="-79"/>
              </a:rPr>
              <a:t>of the patient’s condition and of personal and family medical history before beginning to diagnose and treat the case. </a:t>
            </a:r>
          </a:p>
          <a:p>
            <a:pPr algn="just" eaLnBrk="1" hangingPunct="1">
              <a:lnSpc>
                <a:spcPct val="80000"/>
              </a:lnSpc>
              <a:buFont typeface="Wingdings" panose="05000000000000000000" pitchFamily="2" charset="2"/>
              <a:buNone/>
            </a:pPr>
            <a:endParaRPr lang="en-US" altLang="en-US" sz="2800" b="1" dirty="0">
              <a:latin typeface="Aharoni" panose="02010803020104030203" pitchFamily="2" charset="-79"/>
              <a:cs typeface="Aharoni" panose="02010803020104030203" pitchFamily="2" charset="-79"/>
            </a:endParaRPr>
          </a:p>
          <a:p>
            <a:pPr algn="just" eaLnBrk="1" hangingPunct="1">
              <a:lnSpc>
                <a:spcPct val="80000"/>
              </a:lnSpc>
            </a:pPr>
            <a:r>
              <a:rPr lang="en-US" altLang="en-US" sz="2800" b="1" dirty="0">
                <a:latin typeface="Aharoni" panose="02010803020104030203" pitchFamily="2" charset="-79"/>
                <a:cs typeface="Aharoni" panose="02010803020104030203" pitchFamily="2" charset="-79"/>
              </a:rPr>
              <a:t>He should be careful and efficient in, and give sufficient time to, the examination and diagnosis process.</a:t>
            </a:r>
          </a:p>
          <a:p>
            <a:pPr algn="just" eaLnBrk="1" hangingPunct="1">
              <a:lnSpc>
                <a:spcPct val="80000"/>
              </a:lnSpc>
              <a:buFont typeface="Wingdings" panose="05000000000000000000" pitchFamily="2" charset="2"/>
              <a:buNone/>
            </a:pPr>
            <a:endParaRPr lang="en-US" altLang="en-US" sz="2800" b="1" dirty="0">
              <a:latin typeface="Aharoni" panose="02010803020104030203" pitchFamily="2" charset="-79"/>
              <a:cs typeface="Aharoni" panose="02010803020104030203" pitchFamily="2" charset="-79"/>
            </a:endParaRPr>
          </a:p>
          <a:p>
            <a:pPr algn="just" eaLnBrk="1" hangingPunct="1">
              <a:lnSpc>
                <a:spcPct val="80000"/>
              </a:lnSpc>
            </a:pPr>
            <a:r>
              <a:rPr lang="en-US" altLang="en-US" sz="2800" b="1" dirty="0">
                <a:latin typeface="Aharoni" panose="02010803020104030203" pitchFamily="2" charset="-79"/>
                <a:cs typeface="Aharoni" panose="02010803020104030203" pitchFamily="2" charset="-79"/>
              </a:rPr>
              <a:t>A physician should honestly and without unnecessary exaggeration explain to the patient the consequences of declining to follow a treatment and the resulting complications and consequently the physician has the right  to discontinue patient‘s treatment. </a:t>
            </a:r>
          </a:p>
          <a:p>
            <a:pPr algn="just" eaLnBrk="1" hangingPunct="1">
              <a:lnSpc>
                <a:spcPct val="80000"/>
              </a:lnSpc>
              <a:buFont typeface="Wingdings" panose="05000000000000000000" pitchFamily="2" charset="2"/>
              <a:buNone/>
            </a:pPr>
            <a:endParaRPr lang="en-US" altLang="en-US" sz="2800" b="1" dirty="0">
              <a:latin typeface="Aharoni" panose="02010803020104030203" pitchFamily="2" charset="-79"/>
              <a:cs typeface="Aharoni" panose="02010803020104030203" pitchFamily="2" charset="-79"/>
            </a:endParaRPr>
          </a:p>
          <a:p>
            <a:pPr algn="just" eaLnBrk="1" hangingPunct="1">
              <a:lnSpc>
                <a:spcPct val="80000"/>
              </a:lnSpc>
              <a:buFont typeface="Wingdings" panose="05000000000000000000" pitchFamily="2" charset="2"/>
              <a:buNone/>
            </a:pPr>
            <a:endParaRPr lang="en-US" altLang="en-US" sz="2800" b="1" dirty="0">
              <a:latin typeface="Aharoni" panose="02010803020104030203" pitchFamily="2" charset="-79"/>
              <a:cs typeface="Aharoni" panose="02010803020104030203" pitchFamily="2" charset="-79"/>
            </a:endParaRPr>
          </a:p>
        </p:txBody>
      </p:sp>
      <p:sp>
        <p:nvSpPr>
          <p:cNvPr id="2" name="Text Box 3">
            <a:extLst>
              <a:ext uri="{FF2B5EF4-FFF2-40B4-BE49-F238E27FC236}">
                <a16:creationId xmlns:a16="http://schemas.microsoft.com/office/drawing/2014/main" id="{ECD9D019-B1C4-CEDA-89FE-57D6C795D505}"/>
              </a:ext>
            </a:extLst>
          </p:cNvPr>
          <p:cNvSpPr txBox="1">
            <a:spLocks noChangeArrowheads="1"/>
          </p:cNvSpPr>
          <p:nvPr/>
        </p:nvSpPr>
        <p:spPr bwMode="auto">
          <a:xfrm>
            <a:off x="304800" y="304800"/>
            <a:ext cx="8839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000" b="1" i="1" dirty="0">
                <a:solidFill>
                  <a:srgbClr val="0000FF"/>
                </a:solidFill>
                <a:latin typeface="Verdana" panose="020B0604030504040204" pitchFamily="34" charset="0"/>
                <a:cs typeface="Arial" panose="020B0604020202020204" pitchFamily="34" charset="0"/>
              </a:rPr>
              <a:t>Duties of physicians towards their patients</a:t>
            </a:r>
            <a:br>
              <a:rPr lang="en-US" altLang="en-US" sz="3600" b="1" i="1" dirty="0">
                <a:solidFill>
                  <a:srgbClr val="0000FF"/>
                </a:solidFill>
                <a:latin typeface="Verdana" panose="020B0604030504040204" pitchFamily="34" charset="0"/>
                <a:cs typeface="Arial" panose="020B0604020202020204" pitchFamily="34" charset="0"/>
              </a:rPr>
            </a:br>
            <a:endParaRPr lang="en-US" altLang="en-US" sz="3600" b="1" i="1" dirty="0">
              <a:solidFill>
                <a:srgbClr val="0000FF"/>
              </a:solidFill>
              <a:latin typeface="Verdana" panose="020B0604030504040204" pitchFamily="34" charset="0"/>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B900FAE0-FE2A-DE0B-9BED-401124032281}"/>
              </a:ext>
            </a:extLst>
          </p:cNvPr>
          <p:cNvSpPr>
            <a:spLocks noGrp="1" noChangeArrowheads="1"/>
          </p:cNvSpPr>
          <p:nvPr>
            <p:ph type="title"/>
          </p:nvPr>
        </p:nvSpPr>
        <p:spPr>
          <a:xfrm>
            <a:off x="228600" y="32657"/>
            <a:ext cx="7886700" cy="1325563"/>
          </a:xfrm>
        </p:spPr>
        <p:txBody>
          <a:bodyPr/>
          <a:lstStyle/>
          <a:p>
            <a:pPr eaLnBrk="1" hangingPunct="1"/>
            <a:r>
              <a:rPr lang="en-US" altLang="en-US" b="1" dirty="0">
                <a:solidFill>
                  <a:srgbClr val="0000FF"/>
                </a:solidFill>
              </a:rPr>
              <a:t>A physician should not</a:t>
            </a:r>
          </a:p>
        </p:txBody>
      </p:sp>
      <p:sp>
        <p:nvSpPr>
          <p:cNvPr id="21507" name="Rectangle 3">
            <a:extLst>
              <a:ext uri="{FF2B5EF4-FFF2-40B4-BE49-F238E27FC236}">
                <a16:creationId xmlns:a16="http://schemas.microsoft.com/office/drawing/2014/main" id="{617B2318-1169-05FA-EC16-5150ADEB2B25}"/>
              </a:ext>
            </a:extLst>
          </p:cNvPr>
          <p:cNvSpPr>
            <a:spLocks noGrp="1" noChangeArrowheads="1"/>
          </p:cNvSpPr>
          <p:nvPr>
            <p:ph idx="1"/>
          </p:nvPr>
        </p:nvSpPr>
        <p:spPr>
          <a:xfrm>
            <a:off x="228600" y="1295400"/>
            <a:ext cx="8839200" cy="4881563"/>
          </a:xfrm>
        </p:spPr>
        <p:txBody>
          <a:bodyPr/>
          <a:lstStyle/>
          <a:p>
            <a:pPr eaLnBrk="1" hangingPunct="1">
              <a:lnSpc>
                <a:spcPct val="80000"/>
              </a:lnSpc>
            </a:pPr>
            <a:r>
              <a:rPr lang="en-US" altLang="en-US" sz="2800" b="1" dirty="0"/>
              <a:t>A physician should not receive any financial benefits or gifts for referring patients or prescribing specific products.</a:t>
            </a:r>
            <a:r>
              <a:rPr lang="en-US" altLang="en-US" sz="2800" dirty="0"/>
              <a:t> </a:t>
            </a:r>
          </a:p>
          <a:p>
            <a:pPr eaLnBrk="1" hangingPunct="1">
              <a:lnSpc>
                <a:spcPct val="80000"/>
              </a:lnSpc>
            </a:pPr>
            <a:endParaRPr lang="en-US" altLang="en-US" sz="2800" dirty="0"/>
          </a:p>
          <a:p>
            <a:pPr eaLnBrk="1" hangingPunct="1">
              <a:lnSpc>
                <a:spcPct val="80000"/>
              </a:lnSpc>
            </a:pPr>
            <a:r>
              <a:rPr lang="en-US" altLang="en-US" sz="2800" b="1" dirty="0"/>
              <a:t>A physician should  not use his patients as experimental tools </a:t>
            </a:r>
            <a:r>
              <a:rPr lang="en-US" altLang="en-US" sz="2800" b="1" dirty="0">
                <a:solidFill>
                  <a:srgbClr val="FF3300"/>
                </a:solidFill>
              </a:rPr>
              <a:t>( except after their consent)</a:t>
            </a:r>
            <a:r>
              <a:rPr lang="en-US" altLang="en-US" sz="2800" b="1" dirty="0"/>
              <a:t>.</a:t>
            </a:r>
          </a:p>
          <a:p>
            <a:pPr eaLnBrk="1" hangingPunct="1">
              <a:lnSpc>
                <a:spcPct val="80000"/>
              </a:lnSpc>
            </a:pPr>
            <a:endParaRPr lang="en-US" altLang="en-US" sz="2800" b="1" dirty="0"/>
          </a:p>
          <a:p>
            <a:pPr eaLnBrk="1" hangingPunct="1">
              <a:lnSpc>
                <a:spcPct val="80000"/>
              </a:lnSpc>
            </a:pPr>
            <a:r>
              <a:rPr lang="en-US" altLang="en-US" sz="2800" b="1" dirty="0"/>
              <a:t>A physician should not hesitate in consulting another physician in difficult cases. A patient or a member of his family has the right to invite another efficient doctor for consultation, after  informing  the original physician.</a:t>
            </a:r>
          </a:p>
          <a:p>
            <a:pPr eaLnBrk="1" hangingPunct="1">
              <a:lnSpc>
                <a:spcPct val="80000"/>
              </a:lnSpc>
            </a:pPr>
            <a:endParaRPr lang="en-US" altLang="en-US" sz="2800" b="1" dirty="0"/>
          </a:p>
          <a:p>
            <a:pPr eaLnBrk="1" hangingPunct="1">
              <a:lnSpc>
                <a:spcPct val="80000"/>
              </a:lnSpc>
            </a:pPr>
            <a:r>
              <a:rPr lang="en-US" altLang="en-US" sz="2800" b="1" dirty="0"/>
              <a:t>A physician should not refuse treatment of emergency cases.</a:t>
            </a:r>
          </a:p>
          <a:p>
            <a:pPr eaLnBrk="1" hangingPunct="1">
              <a:lnSpc>
                <a:spcPct val="80000"/>
              </a:lnSpc>
            </a:pPr>
            <a:endParaRPr lang="en-US"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1507">
                                            <p:txEl>
                                              <p:pRg st="2" end="2"/>
                                            </p:txEl>
                                          </p:spTgt>
                                        </p:tgtEl>
                                        <p:attrNameLst>
                                          <p:attrName>style.visibility</p:attrName>
                                        </p:attrNameLst>
                                      </p:cBhvr>
                                      <p:to>
                                        <p:strVal val="visible"/>
                                      </p:to>
                                    </p:set>
                                    <p:anim calcmode="lin" valueType="num">
                                      <p:cBhvr additive="base">
                                        <p:cTn id="13"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anim calcmode="lin" valueType="num">
                                      <p:cBhvr additive="base">
                                        <p:cTn id="19" dur="5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1507">
                                            <p:txEl>
                                              <p:pRg st="6" end="6"/>
                                            </p:txEl>
                                          </p:spTgt>
                                        </p:tgtEl>
                                        <p:attrNameLst>
                                          <p:attrName>style.visibility</p:attrName>
                                        </p:attrNameLst>
                                      </p:cBhvr>
                                      <p:to>
                                        <p:strVal val="visible"/>
                                      </p:to>
                                    </p:set>
                                    <p:anim calcmode="lin" valueType="num">
                                      <p:cBhvr additive="base">
                                        <p:cTn id="25" dur="500" fill="hold"/>
                                        <p:tgtEl>
                                          <p:spTgt spid="21507">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a:extLst>
              <a:ext uri="{FF2B5EF4-FFF2-40B4-BE49-F238E27FC236}">
                <a16:creationId xmlns:a16="http://schemas.microsoft.com/office/drawing/2014/main" id="{11157C3A-5993-9C9C-EAEC-A43F5B8998F7}"/>
              </a:ext>
            </a:extLst>
          </p:cNvPr>
          <p:cNvSpPr>
            <a:spLocks noGrp="1" noChangeArrowheads="1"/>
          </p:cNvSpPr>
          <p:nvPr>
            <p:ph idx="1"/>
          </p:nvPr>
        </p:nvSpPr>
        <p:spPr>
          <a:xfrm>
            <a:off x="0" y="457200"/>
            <a:ext cx="8991600" cy="5719763"/>
          </a:xfrm>
        </p:spPr>
        <p:txBody>
          <a:bodyPr/>
          <a:lstStyle/>
          <a:p>
            <a:pPr eaLnBrk="1" hangingPunct="1"/>
            <a:r>
              <a:rPr lang="en-US" altLang="en-US" sz="3200" b="1" dirty="0"/>
              <a:t>A physician should not try to end the life of his patient by any means </a:t>
            </a:r>
            <a:r>
              <a:rPr lang="en-US" altLang="en-US" sz="3200" b="1" dirty="0" err="1"/>
              <a:t>e.g</a:t>
            </a:r>
            <a:r>
              <a:rPr lang="en-US" altLang="en-US" sz="3200" b="1" dirty="0"/>
              <a:t> euthanasia or by switching off life support machine.</a:t>
            </a:r>
          </a:p>
          <a:p>
            <a:pPr eaLnBrk="1" hangingPunct="1"/>
            <a:endParaRPr lang="en-US" altLang="en-US" sz="3200" b="1" dirty="0"/>
          </a:p>
          <a:p>
            <a:pPr eaLnBrk="1" hangingPunct="1"/>
            <a:r>
              <a:rPr lang="en-US" altLang="en-US" sz="3200" b="1" dirty="0"/>
              <a:t>A physician should not postpone treatment till he gets the fee from the patient.</a:t>
            </a:r>
          </a:p>
          <a:p>
            <a:pPr eaLnBrk="1" hangingPunct="1"/>
            <a:endParaRPr lang="en-US" altLang="en-US" sz="3200" b="1" dirty="0"/>
          </a:p>
          <a:p>
            <a:pPr eaLnBrk="1" hangingPunct="1"/>
            <a:r>
              <a:rPr lang="en-US" altLang="en-US" sz="3200" b="1" dirty="0"/>
              <a:t>A physician should not leave his patient</a:t>
            </a:r>
            <a:r>
              <a:rPr lang="en-US" altLang="en-US" sz="3200" b="1" dirty="0">
                <a:latin typeface="Arial" panose="020B0604020202020204" pitchFamily="34" charset="0"/>
              </a:rPr>
              <a:t>‘</a:t>
            </a:r>
            <a:r>
              <a:rPr lang="en-US" altLang="en-US" sz="3200" b="1" dirty="0"/>
              <a:t>s treatment if this will endanger patient</a:t>
            </a:r>
            <a:r>
              <a:rPr lang="en-US" altLang="en-US" sz="3200" b="1" dirty="0">
                <a:latin typeface="Arial" panose="020B0604020202020204" pitchFamily="34" charset="0"/>
              </a:rPr>
              <a:t>‘</a:t>
            </a:r>
            <a:r>
              <a:rPr lang="en-US" altLang="en-US" sz="3200" b="1" dirty="0"/>
              <a:t>s life </a:t>
            </a:r>
          </a:p>
          <a:p>
            <a:pPr eaLnBrk="1" hangingPunct="1"/>
            <a:endParaRPr lang="en-US" altLang="en-US" sz="3200" b="1" dirty="0"/>
          </a:p>
          <a:p>
            <a:pPr eaLnBrk="1" hangingPunct="1"/>
            <a:endParaRPr lang="en-US"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1000"/>
                                        <p:tgtEl>
                                          <p:spTgt spid="22531">
                                            <p:txEl>
                                              <p:pRg st="0" end="0"/>
                                            </p:txEl>
                                          </p:spTgt>
                                        </p:tgtEl>
                                      </p:cBhvr>
                                    </p:animEffect>
                                    <p:anim calcmode="lin" valueType="num">
                                      <p:cBhvr>
                                        <p:cTn id="8" dur="10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5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2531">
                                            <p:txEl>
                                              <p:pRg st="2" end="2"/>
                                            </p:txEl>
                                          </p:spTgt>
                                        </p:tgtEl>
                                        <p:attrNameLst>
                                          <p:attrName>style.visibility</p:attrName>
                                        </p:attrNameLst>
                                      </p:cBhvr>
                                      <p:to>
                                        <p:strVal val="visible"/>
                                      </p:to>
                                    </p:set>
                                    <p:animEffect transition="in" filter="fade">
                                      <p:cBhvr>
                                        <p:cTn id="14" dur="1000"/>
                                        <p:tgtEl>
                                          <p:spTgt spid="22531">
                                            <p:txEl>
                                              <p:pRg st="2" end="2"/>
                                            </p:txEl>
                                          </p:spTgt>
                                        </p:tgtEl>
                                      </p:cBhvr>
                                    </p:animEffect>
                                    <p:anim calcmode="lin" valueType="num">
                                      <p:cBhvr>
                                        <p:cTn id="15" dur="10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253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22531">
                                            <p:txEl>
                                              <p:pRg st="4" end="4"/>
                                            </p:txEl>
                                          </p:spTgt>
                                        </p:tgtEl>
                                        <p:attrNameLst>
                                          <p:attrName>style.visibility</p:attrName>
                                        </p:attrNameLst>
                                      </p:cBhvr>
                                      <p:to>
                                        <p:strVal val="visible"/>
                                      </p:to>
                                    </p:set>
                                    <p:animEffect transition="in" filter="fade">
                                      <p:cBhvr>
                                        <p:cTn id="21" dur="1000"/>
                                        <p:tgtEl>
                                          <p:spTgt spid="22531">
                                            <p:txEl>
                                              <p:pRg st="4" end="4"/>
                                            </p:txEl>
                                          </p:spTgt>
                                        </p:tgtEl>
                                      </p:cBhvr>
                                    </p:animEffect>
                                    <p:anim calcmode="lin" valueType="num">
                                      <p:cBhvr>
                                        <p:cTn id="22" dur="10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253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93612B3E-3EC5-B172-44AB-3536D0D529F2}"/>
              </a:ext>
            </a:extLst>
          </p:cNvPr>
          <p:cNvSpPr>
            <a:spLocks noGrp="1" noChangeArrowheads="1"/>
          </p:cNvSpPr>
          <p:nvPr>
            <p:ph type="title"/>
          </p:nvPr>
        </p:nvSpPr>
        <p:spPr>
          <a:xfrm>
            <a:off x="2257425" y="260350"/>
            <a:ext cx="4475163" cy="1143000"/>
          </a:xfrm>
        </p:spPr>
        <p:txBody>
          <a:bodyPr/>
          <a:lstStyle/>
          <a:p>
            <a:pPr algn="ctr" eaLnBrk="1" hangingPunct="1"/>
            <a:r>
              <a:rPr lang="en-US" altLang="en-US" sz="4800" b="1">
                <a:solidFill>
                  <a:srgbClr val="FF0066"/>
                </a:solidFill>
              </a:rPr>
              <a:t>Consent:</a:t>
            </a:r>
            <a:br>
              <a:rPr lang="en-US" altLang="en-US" sz="4800" b="1">
                <a:solidFill>
                  <a:srgbClr val="FF0066"/>
                </a:solidFill>
              </a:rPr>
            </a:br>
            <a:endParaRPr lang="en-US" altLang="en-US" sz="4800" b="1">
              <a:solidFill>
                <a:srgbClr val="FF0066"/>
              </a:solidFill>
            </a:endParaRPr>
          </a:p>
        </p:txBody>
      </p:sp>
      <p:sp>
        <p:nvSpPr>
          <p:cNvPr id="23555" name="Content Placeholder 2">
            <a:extLst>
              <a:ext uri="{FF2B5EF4-FFF2-40B4-BE49-F238E27FC236}">
                <a16:creationId xmlns:a16="http://schemas.microsoft.com/office/drawing/2014/main" id="{A207A2D3-D6C5-8A70-DFF6-3D3495B058C6}"/>
              </a:ext>
            </a:extLst>
          </p:cNvPr>
          <p:cNvSpPr>
            <a:spLocks noGrp="1" noChangeArrowheads="1"/>
          </p:cNvSpPr>
          <p:nvPr>
            <p:ph idx="1"/>
          </p:nvPr>
        </p:nvSpPr>
        <p:spPr>
          <a:xfrm>
            <a:off x="107950" y="3500438"/>
            <a:ext cx="8856663" cy="3241675"/>
          </a:xfrm>
        </p:spPr>
        <p:txBody>
          <a:bodyPr/>
          <a:lstStyle/>
          <a:p>
            <a:pPr algn="ctr" eaLnBrk="1" hangingPunct="1">
              <a:buFont typeface="Arial" panose="020B0604020202020204" pitchFamily="34" charset="0"/>
              <a:buNone/>
            </a:pPr>
            <a:r>
              <a:rPr lang="en-US" altLang="en-US">
                <a:cs typeface="Arial" panose="020B0604020202020204" pitchFamily="34" charset="0"/>
              </a:rPr>
              <a:t>    </a:t>
            </a:r>
            <a:r>
              <a:rPr lang="en-US" altLang="en-US" b="1" i="1">
                <a:cs typeface="Arial" panose="020B0604020202020204" pitchFamily="34" charset="0"/>
              </a:rPr>
              <a:t>Any physical examination needs permission or consent of the patient otherwise the doctor may be guilty of assault (battery) if he touches or even attempts to touch an unwilling person</a:t>
            </a:r>
            <a:r>
              <a:rPr lang="en-US" altLang="en-US">
                <a:cs typeface="Arial" panose="020B0604020202020204" pitchFamily="34" charset="0"/>
              </a:rPr>
              <a:t>.</a:t>
            </a:r>
          </a:p>
        </p:txBody>
      </p:sp>
      <p:pic>
        <p:nvPicPr>
          <p:cNvPr id="23556" name="Picture 2">
            <a:extLst>
              <a:ext uri="{FF2B5EF4-FFF2-40B4-BE49-F238E27FC236}">
                <a16:creationId xmlns:a16="http://schemas.microsoft.com/office/drawing/2014/main" id="{9A2AA05A-A32B-A2F5-793E-C137B798CC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762" t="36984" r="23483" b="30531"/>
          <a:stretch>
            <a:fillRect/>
          </a:stretch>
        </p:blipFill>
        <p:spPr bwMode="auto">
          <a:xfrm>
            <a:off x="2000250" y="1428750"/>
            <a:ext cx="50053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D9597B6B-12B7-07E6-188C-06A47B71EDFD}"/>
              </a:ext>
            </a:extLst>
          </p:cNvPr>
          <p:cNvSpPr>
            <a:spLocks noGrp="1" noChangeArrowheads="1"/>
          </p:cNvSpPr>
          <p:nvPr>
            <p:ph type="title"/>
          </p:nvPr>
        </p:nvSpPr>
        <p:spPr/>
        <p:txBody>
          <a:bodyPr/>
          <a:lstStyle/>
          <a:p>
            <a:pPr eaLnBrk="1" hangingPunct="1"/>
            <a:r>
              <a:rPr lang="en-US" altLang="en-US"/>
              <a:t>Content </a:t>
            </a:r>
          </a:p>
        </p:txBody>
      </p:sp>
      <p:sp>
        <p:nvSpPr>
          <p:cNvPr id="3" name="Content Placeholder 2">
            <a:extLst>
              <a:ext uri="{FF2B5EF4-FFF2-40B4-BE49-F238E27FC236}">
                <a16:creationId xmlns:a16="http://schemas.microsoft.com/office/drawing/2014/main" id="{E5CB8060-A881-BC12-3CF6-CDE47522C189}"/>
              </a:ext>
            </a:extLst>
          </p:cNvPr>
          <p:cNvSpPr>
            <a:spLocks noGrp="1"/>
          </p:cNvSpPr>
          <p:nvPr>
            <p:ph idx="1"/>
          </p:nvPr>
        </p:nvSpPr>
        <p:spPr/>
        <p:txBody>
          <a:bodyPr rtlCol="0">
            <a:normAutofit/>
          </a:bodyPr>
          <a:lstStyle/>
          <a:p>
            <a:pPr eaLnBrk="1" fontAlgn="auto" hangingPunct="1">
              <a:spcAft>
                <a:spcPts val="0"/>
              </a:spcAft>
              <a:defRPr/>
            </a:pPr>
            <a:r>
              <a:rPr lang="en-US" sz="2800" b="1" dirty="0">
                <a:solidFill>
                  <a:srgbClr val="FF0000"/>
                </a:solidFill>
                <a:ea typeface="+mj-ea"/>
              </a:rPr>
              <a:t>Patients</a:t>
            </a:r>
            <a:r>
              <a:rPr lang="en-US" sz="2800" b="1" dirty="0">
                <a:solidFill>
                  <a:srgbClr val="FF0000"/>
                </a:solidFill>
                <a:latin typeface="Arial" charset="0"/>
                <a:ea typeface="+mj-ea"/>
              </a:rPr>
              <a:t>’</a:t>
            </a:r>
            <a:r>
              <a:rPr lang="en-US" sz="2800" b="1" dirty="0">
                <a:solidFill>
                  <a:srgbClr val="FF0000"/>
                </a:solidFill>
                <a:ea typeface="+mj-ea"/>
              </a:rPr>
              <a:t> Rights</a:t>
            </a:r>
          </a:p>
          <a:p>
            <a:pPr eaLnBrk="1" fontAlgn="auto" hangingPunct="1">
              <a:spcBef>
                <a:spcPct val="50000"/>
              </a:spcBef>
              <a:spcAft>
                <a:spcPts val="0"/>
              </a:spcAft>
              <a:defRPr/>
            </a:pPr>
            <a:r>
              <a:rPr lang="en-US" sz="2800" b="1" dirty="0">
                <a:solidFill>
                  <a:srgbClr val="FF0000"/>
                </a:solidFill>
              </a:rPr>
              <a:t>Patients</a:t>
            </a:r>
            <a:r>
              <a:rPr lang="en-US" sz="2800" b="1" dirty="0">
                <a:solidFill>
                  <a:srgbClr val="FF0000"/>
                </a:solidFill>
                <a:latin typeface="Arial" charset="0"/>
              </a:rPr>
              <a:t>’</a:t>
            </a:r>
            <a:r>
              <a:rPr lang="en-US" sz="2800" b="1" dirty="0">
                <a:solidFill>
                  <a:srgbClr val="FF0000"/>
                </a:solidFill>
              </a:rPr>
              <a:t> Responsibilities</a:t>
            </a:r>
          </a:p>
          <a:p>
            <a:pPr eaLnBrk="1" fontAlgn="auto" hangingPunct="1">
              <a:spcBef>
                <a:spcPct val="50000"/>
              </a:spcBef>
              <a:spcAft>
                <a:spcPts val="0"/>
              </a:spcAft>
              <a:defRPr/>
            </a:pPr>
            <a:r>
              <a:rPr lang="en-US" sz="2800" b="1" dirty="0">
                <a:solidFill>
                  <a:srgbClr val="FF0000"/>
                </a:solidFill>
              </a:rPr>
              <a:t>Duties of physicians towards their patients</a:t>
            </a:r>
          </a:p>
          <a:p>
            <a:pPr eaLnBrk="1" fontAlgn="auto" hangingPunct="1">
              <a:spcBef>
                <a:spcPct val="50000"/>
              </a:spcBef>
              <a:spcAft>
                <a:spcPts val="0"/>
              </a:spcAft>
              <a:defRPr/>
            </a:pPr>
            <a:r>
              <a:rPr lang="en-US" sz="2800" b="1" dirty="0">
                <a:solidFill>
                  <a:srgbClr val="FF0000"/>
                </a:solidFill>
              </a:rPr>
              <a:t>Consent </a:t>
            </a:r>
          </a:p>
          <a:p>
            <a:pPr eaLnBrk="1" fontAlgn="auto" hangingPunct="1">
              <a:spcAft>
                <a:spcPts val="0"/>
              </a:spcAft>
              <a:defRPr/>
            </a:pPr>
            <a:endParaRPr lang="en-US" b="1" dirty="0">
              <a:solidFill>
                <a:srgbClr val="FF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EDA7384E-E1A5-67A6-4B5D-621FA641E054}"/>
              </a:ext>
            </a:extLst>
          </p:cNvPr>
          <p:cNvSpPr>
            <a:spLocks noGrp="1" noChangeArrowheads="1"/>
          </p:cNvSpPr>
          <p:nvPr>
            <p:ph type="title"/>
          </p:nvPr>
        </p:nvSpPr>
        <p:spPr/>
        <p:txBody>
          <a:bodyPr/>
          <a:lstStyle/>
          <a:p>
            <a:pPr eaLnBrk="1" hangingPunct="1"/>
            <a:r>
              <a:rPr lang="en-US" altLang="en-US" sz="4400" b="1">
                <a:solidFill>
                  <a:srgbClr val="FF0000"/>
                </a:solidFill>
              </a:rPr>
              <a:t>Definitions </a:t>
            </a:r>
          </a:p>
        </p:txBody>
      </p:sp>
      <p:sp>
        <p:nvSpPr>
          <p:cNvPr id="24579" name="Content Placeholder 2">
            <a:extLst>
              <a:ext uri="{FF2B5EF4-FFF2-40B4-BE49-F238E27FC236}">
                <a16:creationId xmlns:a16="http://schemas.microsoft.com/office/drawing/2014/main" id="{2DC88A81-2ADB-C5DB-BAD1-BB536E5F94E5}"/>
              </a:ext>
            </a:extLst>
          </p:cNvPr>
          <p:cNvSpPr>
            <a:spLocks noGrp="1" noChangeArrowheads="1"/>
          </p:cNvSpPr>
          <p:nvPr>
            <p:ph idx="1"/>
          </p:nvPr>
        </p:nvSpPr>
        <p:spPr>
          <a:xfrm>
            <a:off x="0" y="1219200"/>
            <a:ext cx="9144000" cy="4957763"/>
          </a:xfrm>
        </p:spPr>
        <p:txBody>
          <a:bodyPr/>
          <a:lstStyle/>
          <a:p>
            <a:pPr algn="just" eaLnBrk="1" hangingPunct="1"/>
            <a:r>
              <a:rPr lang="en-US" altLang="en-US" sz="2000" b="1">
                <a:solidFill>
                  <a:srgbClr val="008100"/>
                </a:solidFill>
                <a:latin typeface="Tahoma,Bold"/>
              </a:rPr>
              <a:t>Autonomy as the basis of informed consent.</a:t>
            </a:r>
          </a:p>
          <a:p>
            <a:pPr algn="just" eaLnBrk="1" hangingPunct="1"/>
            <a:r>
              <a:rPr lang="en-US" altLang="en-US" sz="2000" b="1" u="sng">
                <a:solidFill>
                  <a:srgbClr val="FF0000"/>
                </a:solidFill>
                <a:latin typeface="Tahoma,Bold"/>
              </a:rPr>
              <a:t>Consent</a:t>
            </a:r>
            <a:r>
              <a:rPr lang="en-US" altLang="en-US" sz="2000" b="1">
                <a:latin typeface="Tahoma,Bold"/>
              </a:rPr>
              <a:t> </a:t>
            </a:r>
            <a:r>
              <a:rPr lang="en-US" altLang="en-US" sz="2000">
                <a:latin typeface="Tahoma" panose="020B0604030504040204" pitchFamily="34" charset="0"/>
              </a:rPr>
              <a:t>is a decision of a competent patient to accept the medical procedures proposed. The patient has the right to refuse the proposed</a:t>
            </a:r>
            <a:r>
              <a:rPr lang="en-US" altLang="en-US" sz="2000" b="1">
                <a:solidFill>
                  <a:srgbClr val="008100"/>
                </a:solidFill>
                <a:latin typeface="Tahoma,Bold"/>
              </a:rPr>
              <a:t> </a:t>
            </a:r>
            <a:r>
              <a:rPr lang="en-US" altLang="en-US" sz="2000">
                <a:latin typeface="Tahoma" panose="020B0604030504040204" pitchFamily="34" charset="0"/>
              </a:rPr>
              <a:t>treatment. Both consent and refusal must be informed, i.e., based on full disclosure of the details of the proposed treatment, including its benefits and risks.</a:t>
            </a:r>
            <a:endParaRPr lang="en-US" altLang="en-US" sz="2000" b="1">
              <a:solidFill>
                <a:srgbClr val="008100"/>
              </a:solidFill>
              <a:latin typeface="Tahoma,Bold"/>
            </a:endParaRPr>
          </a:p>
          <a:p>
            <a:pPr algn="just" eaLnBrk="1" hangingPunct="1"/>
            <a:r>
              <a:rPr lang="en-US" altLang="en-US" sz="2000">
                <a:latin typeface="Tahoma" panose="020B0604030504040204" pitchFamily="34" charset="0"/>
              </a:rPr>
              <a:t>Children with some degree of competence can </a:t>
            </a:r>
            <a:r>
              <a:rPr lang="en-US" altLang="en-US" sz="2000" b="1" u="sng">
                <a:solidFill>
                  <a:srgbClr val="FF0000"/>
                </a:solidFill>
                <a:latin typeface="Tahoma,Bold"/>
              </a:rPr>
              <a:t>assent</a:t>
            </a:r>
            <a:r>
              <a:rPr lang="en-US" altLang="en-US" sz="2000" b="1">
                <a:latin typeface="Tahoma,Bold"/>
              </a:rPr>
              <a:t> </a:t>
            </a:r>
            <a:r>
              <a:rPr lang="en-US" altLang="en-US" sz="2000">
                <a:latin typeface="Tahoma" panose="020B0604030504040204" pitchFamily="34" charset="0"/>
              </a:rPr>
              <a:t>to treatment, which signifies their agreement with what their parents, their legal decision makers, have decided.</a:t>
            </a:r>
          </a:p>
          <a:p>
            <a:pPr algn="just" eaLnBrk="1" hangingPunct="1"/>
            <a:r>
              <a:rPr lang="en-US" altLang="en-US" sz="2000" b="1">
                <a:latin typeface="Tahoma,Bold"/>
              </a:rPr>
              <a:t>Competence: </a:t>
            </a:r>
            <a:r>
              <a:rPr lang="en-US" altLang="en-US" sz="2000">
                <a:latin typeface="Tahoma" panose="020B0604030504040204" pitchFamily="34" charset="0"/>
              </a:rPr>
              <a:t>is the intellectual capacity to understand, analyze, and judge information.</a:t>
            </a:r>
          </a:p>
          <a:p>
            <a:pPr algn="just" eaLnBrk="1" hangingPunct="1"/>
            <a:r>
              <a:rPr lang="en-US" altLang="en-US" sz="2000" b="1">
                <a:latin typeface="Tahoma,Bold"/>
              </a:rPr>
              <a:t>Paternalism </a:t>
            </a:r>
            <a:r>
              <a:rPr lang="en-US" altLang="en-US" sz="2000">
                <a:latin typeface="Tahoma" panose="020B0604030504040204" pitchFamily="34" charset="0"/>
              </a:rPr>
              <a:t>is a negative attitude that was common among physicians and has now almost disappeared. The paternalistic physician assumes that he knows what is best for the patient and should make treatment decisions without reference to the patient. Paternalism is a violation of the patient's autonomy rights.</a:t>
            </a: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1000"/>
                                        <p:tgtEl>
                                          <p:spTgt spid="24579">
                                            <p:txEl>
                                              <p:pRg st="0" end="0"/>
                                            </p:txEl>
                                          </p:spTgt>
                                        </p:tgtEl>
                                      </p:cBhvr>
                                    </p:animEffect>
                                    <p:anim calcmode="lin" valueType="num">
                                      <p:cBhvr>
                                        <p:cTn id="8" dur="10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57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4579">
                                            <p:txEl>
                                              <p:pRg st="1" end="1"/>
                                            </p:txEl>
                                          </p:spTgt>
                                        </p:tgtEl>
                                        <p:attrNameLst>
                                          <p:attrName>style.visibility</p:attrName>
                                        </p:attrNameLst>
                                      </p:cBhvr>
                                      <p:to>
                                        <p:strVal val="visible"/>
                                      </p:to>
                                    </p:set>
                                    <p:animEffect transition="in" filter="fade">
                                      <p:cBhvr>
                                        <p:cTn id="14" dur="1000"/>
                                        <p:tgtEl>
                                          <p:spTgt spid="24579">
                                            <p:txEl>
                                              <p:pRg st="1" end="1"/>
                                            </p:txEl>
                                          </p:spTgt>
                                        </p:tgtEl>
                                      </p:cBhvr>
                                    </p:animEffect>
                                    <p:anim calcmode="lin" valueType="num">
                                      <p:cBhvr>
                                        <p:cTn id="15" dur="10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457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24579">
                                            <p:txEl>
                                              <p:pRg st="2" end="2"/>
                                            </p:txEl>
                                          </p:spTgt>
                                        </p:tgtEl>
                                        <p:attrNameLst>
                                          <p:attrName>style.visibility</p:attrName>
                                        </p:attrNameLst>
                                      </p:cBhvr>
                                      <p:to>
                                        <p:strVal val="visible"/>
                                      </p:to>
                                    </p:set>
                                    <p:animEffect transition="in" filter="fade">
                                      <p:cBhvr>
                                        <p:cTn id="21" dur="1000"/>
                                        <p:tgtEl>
                                          <p:spTgt spid="24579">
                                            <p:txEl>
                                              <p:pRg st="2" end="2"/>
                                            </p:txEl>
                                          </p:spTgt>
                                        </p:tgtEl>
                                      </p:cBhvr>
                                    </p:animEffect>
                                    <p:anim calcmode="lin" valueType="num">
                                      <p:cBhvr>
                                        <p:cTn id="22" dur="10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457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24579">
                                            <p:txEl>
                                              <p:pRg st="3" end="3"/>
                                            </p:txEl>
                                          </p:spTgt>
                                        </p:tgtEl>
                                        <p:attrNameLst>
                                          <p:attrName>style.visibility</p:attrName>
                                        </p:attrNameLst>
                                      </p:cBhvr>
                                      <p:to>
                                        <p:strVal val="visible"/>
                                      </p:to>
                                    </p:set>
                                    <p:animEffect transition="in" filter="fade">
                                      <p:cBhvr>
                                        <p:cTn id="28" dur="1000"/>
                                        <p:tgtEl>
                                          <p:spTgt spid="24579">
                                            <p:txEl>
                                              <p:pRg st="3" end="3"/>
                                            </p:txEl>
                                          </p:spTgt>
                                        </p:tgtEl>
                                      </p:cBhvr>
                                    </p:animEffect>
                                    <p:anim calcmode="lin" valueType="num">
                                      <p:cBhvr>
                                        <p:cTn id="29" dur="10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457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24579">
                                            <p:txEl>
                                              <p:pRg st="4" end="4"/>
                                            </p:txEl>
                                          </p:spTgt>
                                        </p:tgtEl>
                                        <p:attrNameLst>
                                          <p:attrName>style.visibility</p:attrName>
                                        </p:attrNameLst>
                                      </p:cBhvr>
                                      <p:to>
                                        <p:strVal val="visible"/>
                                      </p:to>
                                    </p:set>
                                    <p:animEffect transition="in" filter="fade">
                                      <p:cBhvr>
                                        <p:cTn id="35" dur="1000"/>
                                        <p:tgtEl>
                                          <p:spTgt spid="24579">
                                            <p:txEl>
                                              <p:pRg st="4" end="4"/>
                                            </p:txEl>
                                          </p:spTgt>
                                        </p:tgtEl>
                                      </p:cBhvr>
                                    </p:animEffect>
                                    <p:anim calcmode="lin" valueType="num">
                                      <p:cBhvr>
                                        <p:cTn id="36" dur="10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457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4E154664-DC1B-0359-8C99-FE4222C5E0C6}"/>
              </a:ext>
            </a:extLst>
          </p:cNvPr>
          <p:cNvSpPr>
            <a:spLocks noGrp="1" noChangeArrowheads="1"/>
          </p:cNvSpPr>
          <p:nvPr>
            <p:ph type="title"/>
          </p:nvPr>
        </p:nvSpPr>
        <p:spPr/>
        <p:txBody>
          <a:bodyPr/>
          <a:lstStyle/>
          <a:p>
            <a:pPr eaLnBrk="1" hangingPunct="1"/>
            <a:r>
              <a:rPr lang="en-US" altLang="en-US" b="1" u="sng"/>
              <a:t>Types of consent:</a:t>
            </a:r>
            <a:br>
              <a:rPr lang="en-US" altLang="en-US" sz="4000"/>
            </a:br>
            <a:endParaRPr lang="ar-EG" altLang="en-US"/>
          </a:p>
        </p:txBody>
      </p:sp>
      <p:sp>
        <p:nvSpPr>
          <p:cNvPr id="26627" name="Content Placeholder 2">
            <a:extLst>
              <a:ext uri="{FF2B5EF4-FFF2-40B4-BE49-F238E27FC236}">
                <a16:creationId xmlns:a16="http://schemas.microsoft.com/office/drawing/2014/main" id="{E852B27B-1FC9-28C0-6414-EC348BC514B0}"/>
              </a:ext>
            </a:extLst>
          </p:cNvPr>
          <p:cNvSpPr>
            <a:spLocks noGrp="1" noChangeArrowheads="1"/>
          </p:cNvSpPr>
          <p:nvPr>
            <p:ph idx="1"/>
          </p:nvPr>
        </p:nvSpPr>
        <p:spPr>
          <a:xfrm>
            <a:off x="228600" y="990600"/>
            <a:ext cx="8286750" cy="5186363"/>
          </a:xfrm>
        </p:spPr>
        <p:txBody>
          <a:bodyPr/>
          <a:lstStyle/>
          <a:p>
            <a:pPr algn="ctr" eaLnBrk="1" hangingPunct="1">
              <a:buFont typeface="Arial" panose="020B0604020202020204" pitchFamily="34" charset="0"/>
              <a:buNone/>
            </a:pPr>
            <a:endParaRPr lang="en-US" altLang="en-US" sz="3600" b="1" u="sng"/>
          </a:p>
          <a:p>
            <a:pPr eaLnBrk="1" hangingPunct="1">
              <a:buFont typeface="Arial" panose="020B0604020202020204" pitchFamily="34" charset="0"/>
              <a:buNone/>
            </a:pPr>
            <a:r>
              <a:rPr lang="en-US" altLang="en-US" sz="3600"/>
              <a:t>*</a:t>
            </a:r>
            <a:r>
              <a:rPr lang="en-US" altLang="en-US" sz="3600" b="1">
                <a:solidFill>
                  <a:srgbClr val="0070C0"/>
                </a:solidFill>
              </a:rPr>
              <a:t>Implied consent</a:t>
            </a:r>
            <a:r>
              <a:rPr lang="en-US" altLang="en-US" sz="3600">
                <a:solidFill>
                  <a:srgbClr val="0070C0"/>
                </a:solidFill>
              </a:rPr>
              <a:t>: where a person comes to visit a doctor or asks the physician to visit him,   </a:t>
            </a:r>
            <a:r>
              <a:rPr lang="en-US" altLang="en-US" sz="3600"/>
              <a:t>(</a:t>
            </a:r>
            <a:r>
              <a:rPr lang="en-US" altLang="en-US"/>
              <a:t>does not extend to intimate or to invasive examinations)</a:t>
            </a:r>
          </a:p>
          <a:p>
            <a:pPr eaLnBrk="1" hangingPunct="1">
              <a:buFont typeface="Arial" panose="020B0604020202020204" pitchFamily="34" charset="0"/>
              <a:buNone/>
            </a:pPr>
            <a:endParaRPr lang="en-US" altLang="en-US" sz="3600"/>
          </a:p>
          <a:p>
            <a:pPr eaLnBrk="1" hangingPunct="1">
              <a:buFont typeface="Arial" panose="020B0604020202020204" pitchFamily="34" charset="0"/>
              <a:buNone/>
            </a:pPr>
            <a:r>
              <a:rPr lang="en-US" altLang="en-US" sz="3600"/>
              <a:t>*</a:t>
            </a:r>
            <a:r>
              <a:rPr lang="en-US" altLang="en-US" sz="3600" b="1">
                <a:solidFill>
                  <a:srgbClr val="0070C0"/>
                </a:solidFill>
              </a:rPr>
              <a:t>Expressed consent:</a:t>
            </a:r>
            <a:endParaRPr lang="en-US" altLang="en-US" sz="3600" b="1" i="1">
              <a:solidFill>
                <a:srgbClr val="0070C0"/>
              </a:solidFill>
            </a:endParaRPr>
          </a:p>
          <a:p>
            <a:pPr marL="342900" lvl="1" indent="355600" eaLnBrk="1" hangingPunct="1">
              <a:buFont typeface="Wingdings" panose="05000000000000000000" pitchFamily="2" charset="2"/>
              <a:buChar char="v"/>
            </a:pPr>
            <a:r>
              <a:rPr lang="en-US" altLang="en-US" i="1"/>
              <a:t>Expressed </a:t>
            </a:r>
            <a:r>
              <a:rPr lang="en-US" altLang="en-US" i="1">
                <a:solidFill>
                  <a:srgbClr val="FF0000"/>
                </a:solidFill>
              </a:rPr>
              <a:t>written </a:t>
            </a:r>
            <a:r>
              <a:rPr lang="en-US" altLang="en-US" i="1"/>
              <a:t>consent.(</a:t>
            </a:r>
            <a:r>
              <a:rPr lang="en-US" altLang="en-US"/>
              <a:t>surgical interference or complex diagnostic procedures) </a:t>
            </a:r>
            <a:endParaRPr lang="en-US" altLang="en-US" i="1"/>
          </a:p>
          <a:p>
            <a:pPr marL="342900" lvl="1" indent="355600" eaLnBrk="1" hangingPunct="1">
              <a:buFont typeface="Wingdings" panose="05000000000000000000" pitchFamily="2" charset="2"/>
              <a:buChar char="v"/>
            </a:pPr>
            <a:r>
              <a:rPr lang="en-US" altLang="en-US" i="1"/>
              <a:t>Expressed </a:t>
            </a:r>
            <a:r>
              <a:rPr lang="en-US" altLang="en-US" i="1">
                <a:solidFill>
                  <a:srgbClr val="FF0000"/>
                </a:solidFill>
              </a:rPr>
              <a:t>verbal</a:t>
            </a:r>
            <a:r>
              <a:rPr lang="en-US" altLang="en-US" i="1"/>
              <a:t> consent.(</a:t>
            </a:r>
            <a:r>
              <a:rPr lang="en-US" altLang="en-US"/>
              <a:t> witnessed by another person)</a:t>
            </a:r>
            <a:endParaRPr lang="en-US" altLang="en-US" i="1"/>
          </a:p>
          <a:p>
            <a:pPr eaLnBrk="1" hangingPunct="1"/>
            <a:endParaRPr lang="ar-EG"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CED2CCC3-9436-FD18-AA0F-E9805E914B9F}"/>
              </a:ext>
            </a:extLst>
          </p:cNvPr>
          <p:cNvSpPr>
            <a:spLocks noGrp="1" noChangeArrowheads="1"/>
          </p:cNvSpPr>
          <p:nvPr>
            <p:ph type="title"/>
          </p:nvPr>
        </p:nvSpPr>
        <p:spPr>
          <a:xfrm>
            <a:off x="628650" y="36513"/>
            <a:ext cx="7886700" cy="1325562"/>
          </a:xfrm>
        </p:spPr>
        <p:txBody>
          <a:bodyPr/>
          <a:lstStyle/>
          <a:p>
            <a:pPr eaLnBrk="1" hangingPunct="1"/>
            <a:r>
              <a:rPr lang="en-US" altLang="en-US" sz="3600" b="1">
                <a:solidFill>
                  <a:srgbClr val="FF0000"/>
                </a:solidFill>
              </a:rPr>
              <a:t>Definitions </a:t>
            </a:r>
            <a:endParaRPr lang="en-US" altLang="en-US"/>
          </a:p>
        </p:txBody>
      </p:sp>
      <p:sp>
        <p:nvSpPr>
          <p:cNvPr id="3" name="Content Placeholder 2">
            <a:extLst>
              <a:ext uri="{FF2B5EF4-FFF2-40B4-BE49-F238E27FC236}">
                <a16:creationId xmlns:a16="http://schemas.microsoft.com/office/drawing/2014/main" id="{8B3E179C-E1AF-AA2C-A380-9405F19E1A53}"/>
              </a:ext>
            </a:extLst>
          </p:cNvPr>
          <p:cNvSpPr>
            <a:spLocks noGrp="1"/>
          </p:cNvSpPr>
          <p:nvPr>
            <p:ph idx="1"/>
          </p:nvPr>
        </p:nvSpPr>
        <p:spPr>
          <a:xfrm>
            <a:off x="0" y="1295400"/>
            <a:ext cx="8515350" cy="4881563"/>
          </a:xfrm>
        </p:spPr>
        <p:txBody>
          <a:bodyPr rtlCol="0">
            <a:normAutofit lnSpcReduction="10000"/>
          </a:bodyPr>
          <a:lstStyle/>
          <a:p>
            <a:pPr algn="just" eaLnBrk="1" fontAlgn="auto" hangingPunct="1">
              <a:spcAft>
                <a:spcPts val="0"/>
              </a:spcAft>
              <a:defRPr/>
            </a:pPr>
            <a:r>
              <a:rPr lang="en-US" sz="2400" b="1" dirty="0">
                <a:latin typeface="Tahoma,Bold"/>
              </a:rPr>
              <a:t>Medical decision making </a:t>
            </a:r>
            <a:r>
              <a:rPr lang="en-US" sz="2400" dirty="0">
                <a:latin typeface="Tahoma" panose="020B0604030504040204" pitchFamily="34" charset="0"/>
              </a:rPr>
              <a:t>is a joint process involving the physicians and the patient regarding treatment choice. It should be a rational process based on a consideration of the facts, but in the end</a:t>
            </a:r>
            <a:r>
              <a:rPr lang="en-US" sz="2400" b="1" u="sng" dirty="0">
                <a:solidFill>
                  <a:srgbClr val="FF0000"/>
                </a:solidFill>
                <a:latin typeface="Tahoma" panose="020B0604030504040204" pitchFamily="34" charset="0"/>
              </a:rPr>
              <a:t>, the final word is with the patient.</a:t>
            </a:r>
            <a:r>
              <a:rPr lang="en-US" sz="2400" dirty="0">
                <a:latin typeface="Tahoma" panose="020B0604030504040204" pitchFamily="34" charset="0"/>
              </a:rPr>
              <a:t> The patient's decision will stand even if it is considered irrational by the physicians.</a:t>
            </a:r>
          </a:p>
          <a:p>
            <a:pPr algn="just" eaLnBrk="1" fontAlgn="auto" hangingPunct="1">
              <a:spcAft>
                <a:spcPts val="0"/>
              </a:spcAft>
              <a:defRPr/>
            </a:pPr>
            <a:r>
              <a:rPr lang="en-US" sz="2400" b="1" dirty="0">
                <a:latin typeface="Tahoma,Bold"/>
              </a:rPr>
              <a:t>Advance treatment directives </a:t>
            </a:r>
            <a:r>
              <a:rPr lang="en-US" sz="2400" dirty="0">
                <a:latin typeface="Tahoma" panose="020B0604030504040204" pitchFamily="34" charset="0"/>
              </a:rPr>
              <a:t>are instructions on treatment, or its withdrawal made by a competent patient, to be applied when competence is lost. Such directives are best made in writing and with witnesses</a:t>
            </a:r>
          </a:p>
          <a:p>
            <a:pPr algn="just" eaLnBrk="1" fontAlgn="auto" hangingPunct="1">
              <a:spcAft>
                <a:spcPts val="0"/>
              </a:spcAft>
              <a:defRPr/>
            </a:pPr>
            <a:r>
              <a:rPr lang="en-US" sz="2400" b="1" dirty="0">
                <a:latin typeface="Tahoma,Bold"/>
              </a:rPr>
              <a:t>Substitute or proxy decision makers </a:t>
            </a:r>
            <a:r>
              <a:rPr lang="en-US" sz="2400" dirty="0">
                <a:latin typeface="Tahoma" panose="020B0604030504040204" pitchFamily="34" charset="0"/>
              </a:rPr>
              <a:t>are the persons who are authorized to make decisions on behalf of a patient who does not have the intellectual competence to decide for him or herself.</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FB1236DE-8F7B-AF0E-9159-6A2DEC63A621}"/>
              </a:ext>
            </a:extLst>
          </p:cNvPr>
          <p:cNvSpPr>
            <a:spLocks noGrp="1" noChangeArrowheads="1"/>
          </p:cNvSpPr>
          <p:nvPr>
            <p:ph type="title"/>
          </p:nvPr>
        </p:nvSpPr>
        <p:spPr/>
        <p:txBody>
          <a:bodyPr/>
          <a:lstStyle/>
          <a:p>
            <a:pPr eaLnBrk="1" hangingPunct="1"/>
            <a:r>
              <a:rPr lang="en-US" altLang="en-US" sz="3200" b="1" u="sng">
                <a:cs typeface="Times New Roman" panose="02020603050405020304" pitchFamily="18" charset="0"/>
              </a:rPr>
              <a:t>Elements of informed consent</a:t>
            </a:r>
          </a:p>
        </p:txBody>
      </p:sp>
      <p:sp>
        <p:nvSpPr>
          <p:cNvPr id="50179" name="Content Placeholder 2">
            <a:extLst>
              <a:ext uri="{FF2B5EF4-FFF2-40B4-BE49-F238E27FC236}">
                <a16:creationId xmlns:a16="http://schemas.microsoft.com/office/drawing/2014/main" id="{19A5B89E-2F4B-7A52-D4A5-FEE791D7B47B}"/>
              </a:ext>
            </a:extLst>
          </p:cNvPr>
          <p:cNvSpPr>
            <a:spLocks noGrp="1"/>
          </p:cNvSpPr>
          <p:nvPr>
            <p:ph idx="1"/>
          </p:nvPr>
        </p:nvSpPr>
        <p:spPr>
          <a:xfrm>
            <a:off x="457200" y="1412875"/>
            <a:ext cx="8229600" cy="5329238"/>
          </a:xfrm>
        </p:spPr>
        <p:txBody>
          <a:bodyPr rtlCol="1">
            <a:normAutofit lnSpcReduction="10000"/>
          </a:bodyPr>
          <a:lstStyle/>
          <a:p>
            <a:pPr algn="just" eaLnBrk="1" fontAlgn="auto" hangingPunct="1">
              <a:spcAft>
                <a:spcPts val="0"/>
              </a:spcAft>
              <a:buFont typeface="Arial" charset="0"/>
              <a:buNone/>
              <a:defRPr/>
            </a:pPr>
            <a:r>
              <a:rPr lang="en-US" altLang="en-US" sz="2800" dirty="0"/>
              <a:t>Most  hospitals has a special format for informed consent, it entail:</a:t>
            </a:r>
          </a:p>
          <a:p>
            <a:pPr marL="514350" indent="-514350" algn="just" eaLnBrk="1" fontAlgn="auto" hangingPunct="1">
              <a:spcAft>
                <a:spcPts val="0"/>
              </a:spcAft>
              <a:buFont typeface="Arial" charset="0"/>
              <a:buAutoNum type="arabicParenR"/>
              <a:defRPr/>
            </a:pPr>
            <a:r>
              <a:rPr lang="en-US" altLang="en-US" sz="2800" b="1" dirty="0">
                <a:solidFill>
                  <a:srgbClr val="FF0000"/>
                </a:solidFill>
              </a:rPr>
              <a:t>Nature</a:t>
            </a:r>
            <a:r>
              <a:rPr lang="en-US" altLang="en-US" sz="2800" dirty="0"/>
              <a:t> of surgical procedure in details or treatment and why it should be done.</a:t>
            </a:r>
          </a:p>
          <a:p>
            <a:pPr marL="0" indent="0" algn="just" eaLnBrk="1" fontAlgn="auto" hangingPunct="1">
              <a:spcAft>
                <a:spcPts val="0"/>
              </a:spcAft>
              <a:buFont typeface="Arial" charset="0"/>
              <a:buNone/>
              <a:defRPr/>
            </a:pPr>
            <a:r>
              <a:rPr lang="en-US" altLang="en-US" sz="2800" b="1" dirty="0">
                <a:solidFill>
                  <a:srgbClr val="FF0000"/>
                </a:solidFill>
              </a:rPr>
              <a:t>2) </a:t>
            </a:r>
            <a:r>
              <a:rPr lang="en-US" altLang="en-US" sz="2800" dirty="0"/>
              <a:t>The method of </a:t>
            </a:r>
            <a:r>
              <a:rPr lang="en-US" altLang="en-US" sz="2800" b="1" dirty="0">
                <a:solidFill>
                  <a:srgbClr val="FF0000"/>
                </a:solidFill>
              </a:rPr>
              <a:t>anesthesia</a:t>
            </a:r>
            <a:r>
              <a:rPr lang="en-US" altLang="en-US" sz="2800" dirty="0"/>
              <a:t>.</a:t>
            </a:r>
          </a:p>
          <a:p>
            <a:pPr algn="just" eaLnBrk="1" fontAlgn="auto" hangingPunct="1">
              <a:spcAft>
                <a:spcPts val="0"/>
              </a:spcAft>
              <a:buFont typeface="Arial" charset="0"/>
              <a:buNone/>
              <a:defRPr/>
            </a:pPr>
            <a:r>
              <a:rPr lang="en-US" altLang="en-US" sz="2800" b="1" dirty="0">
                <a:solidFill>
                  <a:srgbClr val="FF0000"/>
                </a:solidFill>
              </a:rPr>
              <a:t>3) Expectations</a:t>
            </a:r>
            <a:r>
              <a:rPr lang="en-US" altLang="en-US" sz="2800" dirty="0"/>
              <a:t> of the recommended treatment and  success. </a:t>
            </a:r>
            <a:endParaRPr lang="en-US" sz="2800" dirty="0"/>
          </a:p>
          <a:p>
            <a:pPr algn="just" eaLnBrk="1" fontAlgn="auto" hangingPunct="1">
              <a:spcAft>
                <a:spcPts val="0"/>
              </a:spcAft>
              <a:defRPr/>
            </a:pPr>
            <a:r>
              <a:rPr lang="en-GB" sz="2800" dirty="0"/>
              <a:t>The period of stay in hospital</a:t>
            </a:r>
            <a:endParaRPr lang="en-US" altLang="en-US" sz="2800" dirty="0"/>
          </a:p>
          <a:p>
            <a:pPr algn="just" eaLnBrk="1" fontAlgn="auto" hangingPunct="1">
              <a:spcAft>
                <a:spcPts val="0"/>
              </a:spcAft>
              <a:buFont typeface="Arial" charset="0"/>
              <a:buNone/>
              <a:defRPr/>
            </a:pPr>
            <a:r>
              <a:rPr lang="en-US" altLang="en-US" sz="2800" b="1" dirty="0">
                <a:solidFill>
                  <a:srgbClr val="FF0000"/>
                </a:solidFill>
              </a:rPr>
              <a:t>4) Alterna­tive method of treatment</a:t>
            </a:r>
            <a:r>
              <a:rPr lang="en-US" altLang="en-US" sz="2800" dirty="0"/>
              <a:t> which are available and the probable outcome in the absence of any treatment. </a:t>
            </a:r>
          </a:p>
          <a:p>
            <a:pPr algn="just" eaLnBrk="1" fontAlgn="auto" hangingPunct="1">
              <a:spcAft>
                <a:spcPts val="0"/>
              </a:spcAft>
              <a:buFont typeface="Arial" charset="0"/>
              <a:buNone/>
              <a:defRPr/>
            </a:pPr>
            <a:r>
              <a:rPr lang="en-US" altLang="en-US" sz="2800" b="1" dirty="0">
                <a:solidFill>
                  <a:srgbClr val="FF0000"/>
                </a:solidFill>
              </a:rPr>
              <a:t>5) Adverse effects and complications expected) </a:t>
            </a:r>
            <a:r>
              <a:rPr lang="en-US" altLang="en-US" sz="2800" dirty="0"/>
              <a:t>or risks involved</a:t>
            </a:r>
          </a:p>
          <a:p>
            <a:pPr eaLnBrk="1" fontAlgn="auto" hangingPunct="1">
              <a:spcAft>
                <a:spcPts val="0"/>
              </a:spcAft>
              <a:buFont typeface="Arial" charset="0"/>
              <a:buChar char="•"/>
              <a:defRPr/>
            </a:pPr>
            <a:endParaRPr lang="en-US" altLang="en-US" sz="2800"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B09AF921-7048-05DB-D841-599D7FF1771A}"/>
              </a:ext>
            </a:extLst>
          </p:cNvPr>
          <p:cNvSpPr>
            <a:spLocks noGrp="1" noChangeArrowheads="1"/>
          </p:cNvSpPr>
          <p:nvPr>
            <p:ph type="title"/>
          </p:nvPr>
        </p:nvSpPr>
        <p:spPr/>
        <p:txBody>
          <a:bodyPr/>
          <a:lstStyle/>
          <a:p>
            <a:pPr eaLnBrk="1" hangingPunct="1"/>
            <a:r>
              <a:rPr lang="en-US" altLang="en-US" b="1" i="1">
                <a:solidFill>
                  <a:srgbClr val="FF0000"/>
                </a:solidFill>
                <a:cs typeface="Times New Roman" panose="02020603050405020304" pitchFamily="18" charset="0"/>
              </a:rPr>
              <a:t>Informed consent</a:t>
            </a:r>
          </a:p>
        </p:txBody>
      </p:sp>
      <p:sp>
        <p:nvSpPr>
          <p:cNvPr id="28675" name="Content Placeholder 2">
            <a:extLst>
              <a:ext uri="{FF2B5EF4-FFF2-40B4-BE49-F238E27FC236}">
                <a16:creationId xmlns:a16="http://schemas.microsoft.com/office/drawing/2014/main" id="{F4C95E8C-24F5-95B6-75B6-3B3C6D4AB721}"/>
              </a:ext>
            </a:extLst>
          </p:cNvPr>
          <p:cNvSpPr>
            <a:spLocks noGrp="1" noChangeArrowheads="1"/>
          </p:cNvSpPr>
          <p:nvPr>
            <p:ph idx="1"/>
          </p:nvPr>
        </p:nvSpPr>
        <p:spPr>
          <a:xfrm>
            <a:off x="152400" y="1600200"/>
            <a:ext cx="8839200" cy="5141913"/>
          </a:xfrm>
        </p:spPr>
        <p:txBody>
          <a:bodyPr/>
          <a:lstStyle/>
          <a:p>
            <a:pPr eaLnBrk="1" hangingPunct="1">
              <a:buFont typeface="Wingdings" panose="05000000000000000000" pitchFamily="2" charset="2"/>
              <a:buChar char="Ø"/>
            </a:pPr>
            <a:r>
              <a:rPr lang="en-US" altLang="en-US" sz="2800" b="1" i="1" dirty="0"/>
              <a:t>All details should be explained to the patient in understandable nontechnical terms. This followed by patient’s signature.</a:t>
            </a:r>
          </a:p>
          <a:p>
            <a:pPr eaLnBrk="1" hangingPunct="1">
              <a:buFont typeface="Wingdings" panose="05000000000000000000" pitchFamily="2" charset="2"/>
              <a:buChar char="Ø"/>
            </a:pPr>
            <a:r>
              <a:rPr lang="en-US" altLang="en-US" sz="2800" b="1" i="1" dirty="0"/>
              <a:t>Consent only extends to what was explained to the patient &amp; nothing extra should be done.</a:t>
            </a:r>
          </a:p>
          <a:p>
            <a:pPr eaLnBrk="1" hangingPunct="1">
              <a:buFont typeface="Wingdings" panose="05000000000000000000" pitchFamily="2" charset="2"/>
              <a:buChar char="Ø"/>
            </a:pPr>
            <a:r>
              <a:rPr lang="en-US" altLang="en-US" sz="2800" b="1" i="1" dirty="0"/>
              <a:t>Informed consent should be taken before doing any research on patients.</a:t>
            </a:r>
          </a:p>
          <a:p>
            <a:pPr eaLnBrk="1" hangingPunct="1">
              <a:buFont typeface="Wingdings" panose="05000000000000000000" pitchFamily="2" charset="2"/>
              <a:buChar char="Ø"/>
            </a:pPr>
            <a:r>
              <a:rPr lang="en-US" altLang="en-US" sz="2800" b="1" i="1" dirty="0"/>
              <a:t>Informed consent protect physician from malpractice sue.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additive="base">
                                        <p:cTn id="19"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8675">
                                            <p:txEl>
                                              <p:pRg st="3" end="3"/>
                                            </p:txEl>
                                          </p:spTgt>
                                        </p:tgtEl>
                                        <p:attrNameLst>
                                          <p:attrName>style.visibility</p:attrName>
                                        </p:attrNameLst>
                                      </p:cBhvr>
                                      <p:to>
                                        <p:strVal val="visible"/>
                                      </p:to>
                                    </p:set>
                                    <p:anim calcmode="lin" valueType="num">
                                      <p:cBhvr additive="base">
                                        <p:cTn id="25" dur="5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67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a:extLst>
              <a:ext uri="{FF2B5EF4-FFF2-40B4-BE49-F238E27FC236}">
                <a16:creationId xmlns:a16="http://schemas.microsoft.com/office/drawing/2014/main" id="{79E024A7-5308-EA0D-AD05-AF481AB118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911" t="28716" r="7091" b="28760"/>
          <a:stretch>
            <a:fillRect/>
          </a:stretch>
        </p:blipFill>
        <p:spPr bwMode="auto">
          <a:xfrm>
            <a:off x="4859338" y="908050"/>
            <a:ext cx="3960812" cy="24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itle 1">
            <a:extLst>
              <a:ext uri="{FF2B5EF4-FFF2-40B4-BE49-F238E27FC236}">
                <a16:creationId xmlns:a16="http://schemas.microsoft.com/office/drawing/2014/main" id="{0DAF1379-732B-C11B-7E27-97A6B8339B27}"/>
              </a:ext>
            </a:extLst>
          </p:cNvPr>
          <p:cNvSpPr>
            <a:spLocks noGrp="1" noChangeArrowheads="1"/>
          </p:cNvSpPr>
          <p:nvPr>
            <p:ph type="title"/>
          </p:nvPr>
        </p:nvSpPr>
        <p:spPr>
          <a:xfrm>
            <a:off x="395288" y="-26988"/>
            <a:ext cx="8229600" cy="1143001"/>
          </a:xfrm>
        </p:spPr>
        <p:txBody>
          <a:bodyPr/>
          <a:lstStyle/>
          <a:p>
            <a:pPr eaLnBrk="1" hangingPunct="1"/>
            <a:r>
              <a:rPr lang="en-US" altLang="en-US" sz="3200" b="1" u="sng">
                <a:cs typeface="Times New Roman" panose="02020603050405020304" pitchFamily="18" charset="0"/>
              </a:rPr>
              <a:t>Medical interference without consent:</a:t>
            </a:r>
          </a:p>
        </p:txBody>
      </p:sp>
      <p:sp>
        <p:nvSpPr>
          <p:cNvPr id="3" name="Content Placeholder 2">
            <a:extLst>
              <a:ext uri="{FF2B5EF4-FFF2-40B4-BE49-F238E27FC236}">
                <a16:creationId xmlns:a16="http://schemas.microsoft.com/office/drawing/2014/main" id="{498B76E9-98D1-4D8A-8DE3-9618F2F3101F}"/>
              </a:ext>
            </a:extLst>
          </p:cNvPr>
          <p:cNvSpPr>
            <a:spLocks noGrp="1"/>
          </p:cNvSpPr>
          <p:nvPr>
            <p:ph idx="1"/>
          </p:nvPr>
        </p:nvSpPr>
        <p:spPr>
          <a:xfrm>
            <a:off x="179388" y="2060575"/>
            <a:ext cx="4968875" cy="4065588"/>
          </a:xfrm>
        </p:spPr>
        <p:txBody>
          <a:bodyPr rtlCol="1">
            <a:normAutofit/>
          </a:bodyPr>
          <a:lstStyle/>
          <a:p>
            <a:pPr eaLnBrk="1" fontAlgn="auto" hangingPunct="1">
              <a:spcAft>
                <a:spcPts val="0"/>
              </a:spcAft>
              <a:buFont typeface="Arial" charset="0"/>
              <a:buChar char="•"/>
              <a:defRPr/>
            </a:pPr>
            <a:r>
              <a:rPr lang="en-US" altLang="en-US" sz="2400" dirty="0"/>
              <a:t>In an </a:t>
            </a:r>
            <a:r>
              <a:rPr lang="en-US" altLang="en-US" sz="2400" b="1" dirty="0">
                <a:solidFill>
                  <a:srgbClr val="FF0000"/>
                </a:solidFill>
              </a:rPr>
              <a:t>emergency</a:t>
            </a:r>
            <a:r>
              <a:rPr lang="en-US" altLang="en-US" sz="2400" dirty="0"/>
              <a:t>, such as an accident where the victim is in extremis </a:t>
            </a:r>
            <a:r>
              <a:rPr lang="ar-EG" altLang="en-US" sz="2400" dirty="0"/>
              <a:t>على حافة الموت</a:t>
            </a:r>
            <a:r>
              <a:rPr lang="en-US" altLang="en-US" sz="2400" dirty="0"/>
              <a:t>, unconscious or shocked…….to save life or preserve health</a:t>
            </a:r>
          </a:p>
          <a:p>
            <a:pPr marL="0" indent="0" eaLnBrk="1" fontAlgn="auto" hangingPunct="1">
              <a:spcAft>
                <a:spcPts val="0"/>
              </a:spcAft>
              <a:buFont typeface="Arial" charset="0"/>
              <a:buNone/>
              <a:defRPr/>
            </a:pPr>
            <a:endParaRPr lang="en-US" altLang="en-US" sz="2400" dirty="0"/>
          </a:p>
          <a:p>
            <a:pPr eaLnBrk="1" fontAlgn="auto" hangingPunct="1">
              <a:spcAft>
                <a:spcPts val="0"/>
              </a:spcAft>
              <a:buFont typeface="Arial" charset="0"/>
              <a:buNone/>
              <a:defRPr/>
            </a:pPr>
            <a:endParaRPr lang="en-US" altLang="en-US" sz="2400" dirty="0"/>
          </a:p>
          <a:p>
            <a:pPr eaLnBrk="1" fontAlgn="auto" hangingPunct="1">
              <a:spcAft>
                <a:spcPts val="0"/>
              </a:spcAft>
              <a:defRPr/>
            </a:pPr>
            <a:r>
              <a:rPr lang="en-US" altLang="en-US" sz="2400" dirty="0"/>
              <a:t>Routine medical examination of </a:t>
            </a:r>
            <a:r>
              <a:rPr lang="en-US" altLang="en-US" sz="2400" b="1" dirty="0">
                <a:solidFill>
                  <a:srgbClr val="FF0000"/>
                </a:solidFill>
              </a:rPr>
              <a:t>new prisoner </a:t>
            </a:r>
            <a:r>
              <a:rPr lang="en-US" altLang="en-US" sz="2400" dirty="0"/>
              <a:t>to exclude infectious diseases. In addition, </a:t>
            </a:r>
            <a:r>
              <a:rPr lang="en-US" altLang="en-US" sz="2400" dirty="0">
                <a:cs typeface="Arial" panose="020B0604020202020204" pitchFamily="34" charset="0"/>
              </a:rPr>
              <a:t>Pilot &amp; airplane crew, Food dealers </a:t>
            </a:r>
          </a:p>
          <a:p>
            <a:pPr eaLnBrk="1" fontAlgn="auto" hangingPunct="1">
              <a:spcAft>
                <a:spcPts val="0"/>
              </a:spcAft>
              <a:buFont typeface="Arial" charset="0"/>
              <a:buChar char="•"/>
              <a:defRPr/>
            </a:pPr>
            <a:endParaRPr lang="en-US" altLang="en-US" sz="2400" dirty="0"/>
          </a:p>
        </p:txBody>
      </p:sp>
      <p:pic>
        <p:nvPicPr>
          <p:cNvPr id="29701" name="Picture 6">
            <a:extLst>
              <a:ext uri="{FF2B5EF4-FFF2-40B4-BE49-F238E27FC236}">
                <a16:creationId xmlns:a16="http://schemas.microsoft.com/office/drawing/2014/main" id="{31A88999-C558-78EC-2C5D-F723244540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011" t="23987" r="11290" b="19904"/>
          <a:stretch>
            <a:fillRect/>
          </a:stretch>
        </p:blipFill>
        <p:spPr bwMode="auto">
          <a:xfrm>
            <a:off x="5724525" y="3573463"/>
            <a:ext cx="2411413"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additive="base">
                                        <p:cTn id="1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a:extLst>
              <a:ext uri="{FF2B5EF4-FFF2-40B4-BE49-F238E27FC236}">
                <a16:creationId xmlns:a16="http://schemas.microsoft.com/office/drawing/2014/main" id="{A0D8C3E3-8611-C00F-9E6E-0A2BD00761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762" t="32260" r="6039" b="25217"/>
          <a:stretch>
            <a:fillRect/>
          </a:stretch>
        </p:blipFill>
        <p:spPr bwMode="auto">
          <a:xfrm>
            <a:off x="6011863" y="373063"/>
            <a:ext cx="2808287" cy="240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itle 1">
            <a:extLst>
              <a:ext uri="{FF2B5EF4-FFF2-40B4-BE49-F238E27FC236}">
                <a16:creationId xmlns:a16="http://schemas.microsoft.com/office/drawing/2014/main" id="{03C26DF7-C1AC-07AE-6389-A90018DE293E}"/>
              </a:ext>
            </a:extLst>
          </p:cNvPr>
          <p:cNvSpPr>
            <a:spLocks noGrp="1" noChangeArrowheads="1"/>
          </p:cNvSpPr>
          <p:nvPr>
            <p:ph type="title"/>
          </p:nvPr>
        </p:nvSpPr>
        <p:spPr>
          <a:xfrm>
            <a:off x="457200" y="274638"/>
            <a:ext cx="5483225" cy="1143000"/>
          </a:xfrm>
        </p:spPr>
        <p:txBody>
          <a:bodyPr/>
          <a:lstStyle/>
          <a:p>
            <a:pPr eaLnBrk="1" hangingPunct="1"/>
            <a:r>
              <a:rPr lang="en-US" altLang="en-US" sz="2800" b="1" u="sng">
                <a:cs typeface="Times New Roman" panose="02020603050405020304" pitchFamily="18" charset="0"/>
              </a:rPr>
              <a:t>Consent is invalid in the following:</a:t>
            </a:r>
          </a:p>
        </p:txBody>
      </p:sp>
      <p:sp>
        <p:nvSpPr>
          <p:cNvPr id="3" name="Content Placeholder 2">
            <a:extLst>
              <a:ext uri="{FF2B5EF4-FFF2-40B4-BE49-F238E27FC236}">
                <a16:creationId xmlns:a16="http://schemas.microsoft.com/office/drawing/2014/main" id="{E1D78E68-8EFD-F5B1-F793-0EBC988AAFFA}"/>
              </a:ext>
            </a:extLst>
          </p:cNvPr>
          <p:cNvSpPr>
            <a:spLocks noGrp="1"/>
          </p:cNvSpPr>
          <p:nvPr>
            <p:ph idx="1"/>
          </p:nvPr>
        </p:nvSpPr>
        <p:spPr>
          <a:xfrm>
            <a:off x="107950" y="1700213"/>
            <a:ext cx="8748713" cy="4824412"/>
          </a:xfrm>
        </p:spPr>
        <p:txBody>
          <a:bodyPr rtlCol="0">
            <a:noAutofit/>
          </a:bodyPr>
          <a:lstStyle/>
          <a:p>
            <a:pPr marL="457200" indent="-457200" eaLnBrk="1" fontAlgn="auto" hangingPunct="1">
              <a:spcAft>
                <a:spcPts val="0"/>
              </a:spcAft>
              <a:buFont typeface="Arial" panose="020B0604020202020204" pitchFamily="34" charset="0"/>
              <a:buAutoNum type="arabicParenBoth"/>
              <a:defRPr/>
            </a:pPr>
            <a:r>
              <a:rPr lang="en-US" sz="2800" b="1" dirty="0">
                <a:solidFill>
                  <a:srgbClr val="FF0000"/>
                </a:solidFill>
              </a:rPr>
              <a:t>Unlawful act</a:t>
            </a:r>
            <a:r>
              <a:rPr lang="en-US" sz="2800" dirty="0">
                <a:solidFill>
                  <a:srgbClr val="FF0000"/>
                </a:solidFill>
              </a:rPr>
              <a:t> </a:t>
            </a:r>
          </a:p>
          <a:p>
            <a:pPr marL="457200" indent="74613" eaLnBrk="1" fontAlgn="auto" hangingPunct="1">
              <a:spcAft>
                <a:spcPts val="0"/>
              </a:spcAft>
              <a:buFont typeface="Arial" panose="020B0604020202020204" pitchFamily="34" charset="0"/>
              <a:buNone/>
              <a:defRPr/>
            </a:pPr>
            <a:r>
              <a:rPr lang="en-US" sz="2400" dirty="0"/>
              <a:t>ex: Criminal abortion.</a:t>
            </a:r>
            <a:endParaRPr lang="en-US" sz="2400" b="1" dirty="0"/>
          </a:p>
          <a:p>
            <a:pPr eaLnBrk="1" fontAlgn="auto" hangingPunct="1">
              <a:spcAft>
                <a:spcPts val="0"/>
              </a:spcAft>
              <a:buFont typeface="Arial" panose="020B0604020202020204" pitchFamily="34" charset="0"/>
              <a:buNone/>
              <a:defRPr/>
            </a:pPr>
            <a:r>
              <a:rPr lang="en-US" sz="2800" b="1" dirty="0">
                <a:solidFill>
                  <a:srgbClr val="FF0000"/>
                </a:solidFill>
              </a:rPr>
              <a:t>(2) Operations with no medical indication</a:t>
            </a:r>
          </a:p>
          <a:p>
            <a:pPr indent="12700" eaLnBrk="1" fontAlgn="auto" hangingPunct="1">
              <a:spcAft>
                <a:spcPts val="0"/>
              </a:spcAft>
              <a:buFont typeface="Arial" panose="020B0604020202020204" pitchFamily="34" charset="0"/>
              <a:buNone/>
              <a:defRPr/>
            </a:pPr>
            <a:r>
              <a:rPr lang="en-US" sz="2800" dirty="0"/>
              <a:t> </a:t>
            </a:r>
            <a:r>
              <a:rPr lang="en-US" sz="2400" dirty="0"/>
              <a:t>ex: Amputation of finger to be unfit to military service.</a:t>
            </a:r>
            <a:endParaRPr lang="en-US" sz="2800" b="1" dirty="0"/>
          </a:p>
          <a:p>
            <a:pPr eaLnBrk="1" fontAlgn="auto" hangingPunct="1">
              <a:spcAft>
                <a:spcPts val="0"/>
              </a:spcAft>
              <a:buFont typeface="Arial" panose="020B0604020202020204" pitchFamily="34" charset="0"/>
              <a:buNone/>
              <a:defRPr/>
            </a:pPr>
            <a:r>
              <a:rPr lang="en-US" sz="2800" b="1" dirty="0">
                <a:solidFill>
                  <a:srgbClr val="FF0000"/>
                </a:solidFill>
              </a:rPr>
              <a:t>(3) Consent given by one has no right to give</a:t>
            </a:r>
          </a:p>
          <a:p>
            <a:pPr indent="12700" eaLnBrk="1" fontAlgn="auto" hangingPunct="1">
              <a:spcAft>
                <a:spcPts val="0"/>
              </a:spcAft>
              <a:buFont typeface="Arial" panose="020B0604020202020204" pitchFamily="34" charset="0"/>
              <a:buNone/>
              <a:defRPr/>
            </a:pPr>
            <a:r>
              <a:rPr lang="en-US" sz="2800" dirty="0"/>
              <a:t> </a:t>
            </a:r>
            <a:r>
              <a:rPr lang="en-US" sz="2400" dirty="0"/>
              <a:t>ex: minors (below age), mental patients. consent could be obtained from a substitute or guardian </a:t>
            </a:r>
            <a:endParaRPr lang="en-US" sz="2800" b="1" dirty="0"/>
          </a:p>
          <a:p>
            <a:pPr eaLnBrk="1" fontAlgn="auto" hangingPunct="1">
              <a:spcAft>
                <a:spcPts val="0"/>
              </a:spcAft>
              <a:buFont typeface="Arial" panose="020B0604020202020204" pitchFamily="34" charset="0"/>
              <a:buNone/>
              <a:defRPr/>
            </a:pPr>
            <a:r>
              <a:rPr lang="en-US" sz="2800" b="1" dirty="0">
                <a:solidFill>
                  <a:srgbClr val="FF0000"/>
                </a:solidFill>
              </a:rPr>
              <a:t>(4) Consent obtained by fraud</a:t>
            </a:r>
            <a:r>
              <a:rPr lang="en-US" sz="2800" dirty="0">
                <a:solidFill>
                  <a:srgbClr val="FF0000"/>
                </a:solidFill>
              </a:rPr>
              <a:t> </a:t>
            </a:r>
          </a:p>
          <a:p>
            <a:pPr marL="355600" indent="0" eaLnBrk="1" fontAlgn="auto" hangingPunct="1">
              <a:spcAft>
                <a:spcPts val="0"/>
              </a:spcAft>
              <a:buFont typeface="Arial" panose="020B0604020202020204" pitchFamily="34" charset="0"/>
              <a:buNone/>
              <a:defRPr/>
            </a:pPr>
            <a:r>
              <a:rPr lang="en-US" sz="2400" dirty="0"/>
              <a:t>ex: convincing the patient that the operation is necessary to save his life while this is not true.</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descr="D:\Nagesh\Nagesh\Classes\Download pictures\1.gif">
            <a:extLst>
              <a:ext uri="{FF2B5EF4-FFF2-40B4-BE49-F238E27FC236}">
                <a16:creationId xmlns:a16="http://schemas.microsoft.com/office/drawing/2014/main" id="{974E83C6-FF9F-046C-79DF-2BC7668927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362200"/>
            <a:ext cx="3962400" cy="373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WordArt 3">
            <a:extLst>
              <a:ext uri="{FF2B5EF4-FFF2-40B4-BE49-F238E27FC236}">
                <a16:creationId xmlns:a16="http://schemas.microsoft.com/office/drawing/2014/main" id="{130EDE05-04BF-5134-925B-1EEFDC7ACF75}"/>
              </a:ext>
            </a:extLst>
          </p:cNvPr>
          <p:cNvSpPr>
            <a:spLocks noChangeArrowheads="1" noChangeShapeType="1" noTextEdit="1"/>
          </p:cNvSpPr>
          <p:nvPr/>
        </p:nvSpPr>
        <p:spPr bwMode="auto">
          <a:xfrm>
            <a:off x="762000" y="1752600"/>
            <a:ext cx="3276600" cy="2057400"/>
          </a:xfrm>
          <a:prstGeom prst="rect">
            <a:avLst/>
          </a:prstGeom>
        </p:spPr>
        <p:txBody>
          <a:bodyPr wrap="none" fromWordArt="1">
            <a:prstTxWarp prst="textDeflate">
              <a:avLst>
                <a:gd name="adj" fmla="val 26227"/>
              </a:avLst>
            </a:prstTxWarp>
          </a:bodyPr>
          <a:lstStyle/>
          <a:p>
            <a:pPr algn="ctr"/>
            <a:r>
              <a:rPr lang="en-US" sz="3600" kern="10">
                <a:ln w="9525" cap="sq">
                  <a:solidFill>
                    <a:srgbClr val="000000"/>
                  </a:solidFill>
                  <a:round/>
                  <a:headEnd type="none" w="sm" len="sm"/>
                  <a:tailEnd type="none" w="sm" len="sm"/>
                </a:ln>
                <a:solidFill>
                  <a:srgbClr val="FF0000"/>
                </a:solidFill>
                <a:latin typeface="Impact" panose="020B0806030902050204" pitchFamily="34" charset="0"/>
              </a:rPr>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4E41ED-2237-9D44-E0BD-A5BDFB561CD3}"/>
              </a:ext>
            </a:extLst>
          </p:cNvPr>
          <p:cNvSpPr>
            <a:spLocks noGrp="1"/>
          </p:cNvSpPr>
          <p:nvPr>
            <p:ph idx="1"/>
          </p:nvPr>
        </p:nvSpPr>
        <p:spPr>
          <a:xfrm>
            <a:off x="457200" y="304800"/>
            <a:ext cx="7886700" cy="4351338"/>
          </a:xfrm>
        </p:spPr>
        <p:txBody>
          <a:bodyPr/>
          <a:lstStyle/>
          <a:p>
            <a:r>
              <a:rPr lang="en-US" dirty="0">
                <a:hlinkClick r:id="rId2"/>
              </a:rPr>
              <a:t>https://moh.gov.jo/ar/Albasheer/ServicesGuideDetails/29/157</a:t>
            </a:r>
            <a:endParaRPr lang="en-US" dirty="0"/>
          </a:p>
          <a:p>
            <a:endParaRPr lang="ar-EG" dirty="0"/>
          </a:p>
          <a:p>
            <a:r>
              <a:rPr lang="en-US" dirty="0">
                <a:hlinkClick r:id="rId3"/>
              </a:rPr>
              <a:t>http://hospital.ju.edu.jo/Home.aspx</a:t>
            </a:r>
            <a:endParaRPr lang="en-US" dirty="0"/>
          </a:p>
          <a:p>
            <a:pPr marL="0" indent="0">
              <a:buNone/>
            </a:pPr>
            <a:r>
              <a:rPr lang="en-US" dirty="0">
                <a:hlinkClick r:id="rId4"/>
              </a:rPr>
              <a:t>http://hospital.ju.edu.jo/Documents/%D8%AD%D9%82%D9%88%D9%82%20%D9%88%D9%88%D8%A7%D8%AC%D8%A8%D8%A7%D8%AA%20%D8%A7%D9%84%D9%85%D8%B1%D9%8A%D8%B6.pdf</a:t>
            </a:r>
            <a:endParaRPr lang="en-US" dirty="0"/>
          </a:p>
          <a:p>
            <a:endParaRPr lang="en-US" dirty="0"/>
          </a:p>
        </p:txBody>
      </p:sp>
      <p:pic>
        <p:nvPicPr>
          <p:cNvPr id="5" name="Picture 4">
            <a:extLst>
              <a:ext uri="{FF2B5EF4-FFF2-40B4-BE49-F238E27FC236}">
                <a16:creationId xmlns:a16="http://schemas.microsoft.com/office/drawing/2014/main" id="{1E6D8933-711F-7E1B-CDA6-5A7D987289EB}"/>
              </a:ext>
            </a:extLst>
          </p:cNvPr>
          <p:cNvPicPr>
            <a:picLocks noChangeAspect="1"/>
          </p:cNvPicPr>
          <p:nvPr/>
        </p:nvPicPr>
        <p:blipFill>
          <a:blip r:embed="rId5"/>
          <a:stretch>
            <a:fillRect/>
          </a:stretch>
        </p:blipFill>
        <p:spPr>
          <a:xfrm>
            <a:off x="838200" y="2810673"/>
            <a:ext cx="7886700" cy="3504690"/>
          </a:xfrm>
          <a:prstGeom prst="rect">
            <a:avLst/>
          </a:prstGeom>
        </p:spPr>
      </p:pic>
    </p:spTree>
    <p:extLst>
      <p:ext uri="{BB962C8B-B14F-4D97-AF65-F5344CB8AC3E}">
        <p14:creationId xmlns:p14="http://schemas.microsoft.com/office/powerpoint/2010/main" val="1075618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1A8F351-5238-94A8-D9EB-8FBEF4620308}"/>
              </a:ext>
            </a:extLst>
          </p:cNvPr>
          <p:cNvSpPr>
            <a:spLocks noGrp="1" noChangeArrowheads="1"/>
          </p:cNvSpPr>
          <p:nvPr>
            <p:ph type="title"/>
          </p:nvPr>
        </p:nvSpPr>
        <p:spPr>
          <a:xfrm>
            <a:off x="468313" y="188913"/>
            <a:ext cx="8229600" cy="1139825"/>
          </a:xfrm>
        </p:spPr>
        <p:txBody>
          <a:bodyPr/>
          <a:lstStyle/>
          <a:p>
            <a:pPr eaLnBrk="1" hangingPunct="1"/>
            <a:r>
              <a:rPr lang="en-US" altLang="en-US" b="1" i="1">
                <a:solidFill>
                  <a:srgbClr val="0000FF"/>
                </a:solidFill>
              </a:rPr>
              <a:t>Patients</a:t>
            </a:r>
            <a:r>
              <a:rPr lang="en-US" altLang="en-US" b="1" i="1">
                <a:solidFill>
                  <a:srgbClr val="0000FF"/>
                </a:solidFill>
                <a:latin typeface="Arial" panose="020B0604020202020204" pitchFamily="34" charset="0"/>
              </a:rPr>
              <a:t>’</a:t>
            </a:r>
            <a:r>
              <a:rPr lang="en-US" altLang="en-US" b="1" i="1">
                <a:solidFill>
                  <a:srgbClr val="0000FF"/>
                </a:solidFill>
              </a:rPr>
              <a:t> Rights</a:t>
            </a:r>
          </a:p>
        </p:txBody>
      </p:sp>
      <p:sp>
        <p:nvSpPr>
          <p:cNvPr id="5123" name="Rectangle 3">
            <a:extLst>
              <a:ext uri="{FF2B5EF4-FFF2-40B4-BE49-F238E27FC236}">
                <a16:creationId xmlns:a16="http://schemas.microsoft.com/office/drawing/2014/main" id="{0F08EEE1-4F59-D53F-39F8-E286C9D74102}"/>
              </a:ext>
            </a:extLst>
          </p:cNvPr>
          <p:cNvSpPr>
            <a:spLocks noGrp="1" noChangeArrowheads="1"/>
          </p:cNvSpPr>
          <p:nvPr>
            <p:ph idx="1"/>
          </p:nvPr>
        </p:nvSpPr>
        <p:spPr>
          <a:xfrm>
            <a:off x="152400" y="1165225"/>
            <a:ext cx="8839200" cy="4525963"/>
          </a:xfrm>
        </p:spPr>
        <p:txBody>
          <a:bodyPr rtlCol="0">
            <a:noAutofit/>
          </a:bodyPr>
          <a:lstStyle/>
          <a:p>
            <a:pPr algn="ctr" eaLnBrk="1" hangingPunct="1">
              <a:lnSpc>
                <a:spcPct val="80000"/>
              </a:lnSpc>
              <a:buFont typeface="Wingdings" panose="05000000000000000000" pitchFamily="2" charset="2"/>
              <a:buNone/>
              <a:defRPr/>
            </a:pPr>
            <a:endParaRPr lang="en-US" altLang="en-US" sz="2400" b="1" i="1" dirty="0"/>
          </a:p>
          <a:p>
            <a:pPr eaLnBrk="1" hangingPunct="1">
              <a:lnSpc>
                <a:spcPct val="80000"/>
              </a:lnSpc>
              <a:defRPr/>
            </a:pPr>
            <a:r>
              <a:rPr lang="en-US" altLang="en-US" sz="3200" b="1" i="1" dirty="0">
                <a:solidFill>
                  <a:srgbClr val="FF3300"/>
                </a:solidFill>
              </a:rPr>
              <a:t>Information Disclosure (the right to know)</a:t>
            </a:r>
            <a:br>
              <a:rPr lang="en-US" altLang="en-US" sz="2400" i="1" dirty="0"/>
            </a:br>
            <a:r>
              <a:rPr lang="en-US" altLang="en-US" sz="2400" i="1" dirty="0"/>
              <a:t>	</a:t>
            </a:r>
            <a:r>
              <a:rPr lang="en-US" altLang="en-US" sz="2800" b="1" dirty="0"/>
              <a:t>Patients have the right to receive </a:t>
            </a:r>
            <a:r>
              <a:rPr lang="en-US" altLang="en-US" sz="2800" b="1" u="sng" dirty="0">
                <a:solidFill>
                  <a:srgbClr val="FF0000"/>
                </a:solidFill>
              </a:rPr>
              <a:t>accurate</a:t>
            </a:r>
            <a:r>
              <a:rPr lang="en-US" altLang="en-US" sz="2800" b="1" dirty="0"/>
              <a:t> and </a:t>
            </a:r>
            <a:r>
              <a:rPr lang="en-US" altLang="en-US" sz="2800" b="1" u="sng" dirty="0">
                <a:solidFill>
                  <a:srgbClr val="FF0000"/>
                </a:solidFill>
              </a:rPr>
              <a:t>easily understood </a:t>
            </a:r>
            <a:r>
              <a:rPr lang="en-US" altLang="en-US" sz="2800" b="1" dirty="0"/>
              <a:t>information about their health plan</a:t>
            </a:r>
            <a:r>
              <a:rPr lang="en-US" altLang="en-US" sz="2800" dirty="0"/>
              <a:t>.</a:t>
            </a:r>
            <a:r>
              <a:rPr lang="en-US" altLang="en-US" sz="2800" b="1" i="1" dirty="0"/>
              <a:t> </a:t>
            </a:r>
          </a:p>
          <a:p>
            <a:pPr marL="0" indent="0" eaLnBrk="1" hangingPunct="1">
              <a:lnSpc>
                <a:spcPct val="80000"/>
              </a:lnSpc>
              <a:buFont typeface="Arial" panose="020B0604020202020204" pitchFamily="34" charset="0"/>
              <a:buNone/>
              <a:defRPr/>
            </a:pPr>
            <a:endParaRPr lang="en-US" altLang="en-US" sz="2800" b="1" i="1" dirty="0"/>
          </a:p>
          <a:p>
            <a:pPr eaLnBrk="1" hangingPunct="1">
              <a:lnSpc>
                <a:spcPct val="80000"/>
              </a:lnSpc>
              <a:defRPr/>
            </a:pPr>
            <a:r>
              <a:rPr lang="en-US" altLang="en-US" sz="3200" b="1" i="1" dirty="0">
                <a:solidFill>
                  <a:srgbClr val="FF3300"/>
                </a:solidFill>
              </a:rPr>
              <a:t>Participation in Treatment Decisions</a:t>
            </a:r>
            <a:br>
              <a:rPr lang="en-US" altLang="en-US" sz="2400" i="1" dirty="0">
                <a:solidFill>
                  <a:srgbClr val="FF3300"/>
                </a:solidFill>
              </a:rPr>
            </a:br>
            <a:r>
              <a:rPr lang="en-US" altLang="en-US" sz="2400" i="1" dirty="0">
                <a:solidFill>
                  <a:srgbClr val="FF3300"/>
                </a:solidFill>
              </a:rPr>
              <a:t> 	</a:t>
            </a:r>
            <a:r>
              <a:rPr lang="en-US" altLang="en-US" sz="2800" b="1" dirty="0"/>
              <a:t>Patients have the right </a:t>
            </a:r>
          </a:p>
          <a:p>
            <a:pPr eaLnBrk="1" hangingPunct="1">
              <a:lnSpc>
                <a:spcPct val="80000"/>
              </a:lnSpc>
              <a:buFont typeface="Wingdings" panose="05000000000000000000" pitchFamily="2" charset="2"/>
              <a:buChar char="§"/>
              <a:defRPr/>
            </a:pPr>
            <a:r>
              <a:rPr lang="en-US" altLang="en-US" sz="2800" b="1" dirty="0"/>
              <a:t>To know all their treatment options </a:t>
            </a:r>
          </a:p>
          <a:p>
            <a:pPr eaLnBrk="1" hangingPunct="1">
              <a:lnSpc>
                <a:spcPct val="80000"/>
              </a:lnSpc>
              <a:buFont typeface="Wingdings" panose="05000000000000000000" pitchFamily="2" charset="2"/>
              <a:buChar char="§"/>
              <a:defRPr/>
            </a:pPr>
            <a:r>
              <a:rPr lang="en-US" altLang="en-US" sz="2800" b="1" dirty="0"/>
              <a:t>To participate in decisions about their care. </a:t>
            </a:r>
          </a:p>
          <a:p>
            <a:pPr eaLnBrk="1" hangingPunct="1">
              <a:buFont typeface="Wingdings" panose="05000000000000000000" pitchFamily="2" charset="2"/>
              <a:buChar char="§"/>
              <a:defRPr/>
            </a:pPr>
            <a:r>
              <a:rPr lang="en-US" altLang="en-US" sz="2800" b="1" dirty="0"/>
              <a:t>Parents, guardians, family members, or other individuals that patients can choose who represent them if they cannot make their own decisions.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animEffect transition="in" filter="wipe(down)">
                                      <p:cBhvr>
                                        <p:cTn id="7" dur="500"/>
                                        <p:tgtEl>
                                          <p:spTgt spid="512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5123">
                                            <p:txEl>
                                              <p:pRg st="3" end="3"/>
                                            </p:txEl>
                                          </p:spTgt>
                                        </p:tgtEl>
                                        <p:attrNameLst>
                                          <p:attrName>style.visibility</p:attrName>
                                        </p:attrNameLst>
                                      </p:cBhvr>
                                      <p:to>
                                        <p:strVal val="visible"/>
                                      </p:to>
                                    </p:set>
                                    <p:animEffect transition="in" filter="wipe(down)">
                                      <p:cBhvr>
                                        <p:cTn id="12" dur="500"/>
                                        <p:tgtEl>
                                          <p:spTgt spid="5123">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5123">
                                            <p:txEl>
                                              <p:pRg st="4" end="4"/>
                                            </p:txEl>
                                          </p:spTgt>
                                        </p:tgtEl>
                                        <p:attrNameLst>
                                          <p:attrName>style.visibility</p:attrName>
                                        </p:attrNameLst>
                                      </p:cBhvr>
                                      <p:to>
                                        <p:strVal val="visible"/>
                                      </p:to>
                                    </p:set>
                                    <p:animEffect transition="in" filter="wipe(down)">
                                      <p:cBhvr>
                                        <p:cTn id="17" dur="500"/>
                                        <p:tgtEl>
                                          <p:spTgt spid="512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5123">
                                            <p:txEl>
                                              <p:pRg st="5" end="5"/>
                                            </p:txEl>
                                          </p:spTgt>
                                        </p:tgtEl>
                                        <p:attrNameLst>
                                          <p:attrName>style.visibility</p:attrName>
                                        </p:attrNameLst>
                                      </p:cBhvr>
                                      <p:to>
                                        <p:strVal val="visible"/>
                                      </p:to>
                                    </p:set>
                                    <p:animEffect transition="in" filter="wipe(down)">
                                      <p:cBhvr>
                                        <p:cTn id="22" dur="500"/>
                                        <p:tgtEl>
                                          <p:spTgt spid="5123">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5123">
                                            <p:txEl>
                                              <p:pRg st="6" end="6"/>
                                            </p:txEl>
                                          </p:spTgt>
                                        </p:tgtEl>
                                        <p:attrNameLst>
                                          <p:attrName>style.visibility</p:attrName>
                                        </p:attrNameLst>
                                      </p:cBhvr>
                                      <p:to>
                                        <p:strVal val="visible"/>
                                      </p:to>
                                    </p:set>
                                    <p:animEffect transition="in" filter="wipe(down)">
                                      <p:cBhvr>
                                        <p:cTn id="27" dur="500"/>
                                        <p:tgtEl>
                                          <p:spTgt spid="51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335F9C7-1301-02CE-0D15-A97142A848B3}"/>
              </a:ext>
            </a:extLst>
          </p:cNvPr>
          <p:cNvSpPr>
            <a:spLocks noGrp="1" noChangeArrowheads="1"/>
          </p:cNvSpPr>
          <p:nvPr>
            <p:ph idx="1"/>
          </p:nvPr>
        </p:nvSpPr>
        <p:spPr>
          <a:xfrm>
            <a:off x="381000" y="1905000"/>
            <a:ext cx="8610600" cy="3810000"/>
          </a:xfrm>
        </p:spPr>
        <p:txBody>
          <a:bodyPr/>
          <a:lstStyle/>
          <a:p>
            <a:pPr algn="just" eaLnBrk="1" hangingPunct="1"/>
            <a:r>
              <a:rPr lang="en-US" altLang="en-US" sz="2600" dirty="0"/>
              <a:t>Know the names/ titles of your healthcare providers.</a:t>
            </a:r>
          </a:p>
          <a:p>
            <a:pPr algn="just" eaLnBrk="1" hangingPunct="1"/>
            <a:r>
              <a:rPr lang="en-US" altLang="en-US" sz="2600" dirty="0"/>
              <a:t>Request for a change of provider or second opinion.</a:t>
            </a:r>
          </a:p>
          <a:p>
            <a:pPr algn="just" eaLnBrk="1" hangingPunct="1"/>
            <a:r>
              <a:rPr lang="en-US" altLang="en-US" sz="2600" dirty="0"/>
              <a:t>Request a medical report and access your medical record as permitted by law.</a:t>
            </a:r>
          </a:p>
          <a:p>
            <a:pPr algn="just" eaLnBrk="1" hangingPunct="1"/>
            <a:r>
              <a:rPr lang="en-US" altLang="en-US" sz="2600" dirty="0"/>
              <a:t>Be informed about your financial responsibilities.</a:t>
            </a:r>
          </a:p>
          <a:p>
            <a:pPr algn="just" eaLnBrk="1" hangingPunct="1"/>
            <a:r>
              <a:rPr lang="en-US" altLang="en-US" sz="2600" dirty="0"/>
              <a:t>Refuse, discontinue treatment or leave against doctor’s advice as permitted by law.</a:t>
            </a:r>
          </a:p>
          <a:p>
            <a:pPr algn="just" eaLnBrk="1" hangingPunct="1"/>
            <a:r>
              <a:rPr lang="en-US" altLang="en-US" sz="2600" dirty="0"/>
              <a:t>Provide your written consent prior any video recordings or other images are taken.</a:t>
            </a:r>
          </a:p>
          <a:p>
            <a:pPr algn="just" eaLnBrk="1" hangingPunct="1"/>
            <a:endParaRPr lang="en-US" altLang="en-US" sz="2600" b="1" i="1" dirty="0"/>
          </a:p>
        </p:txBody>
      </p:sp>
      <p:sp>
        <p:nvSpPr>
          <p:cNvPr id="6147" name="Text Box 3">
            <a:extLst>
              <a:ext uri="{FF2B5EF4-FFF2-40B4-BE49-F238E27FC236}">
                <a16:creationId xmlns:a16="http://schemas.microsoft.com/office/drawing/2014/main" id="{34ED912B-8E0D-726C-41B1-71D80105A2EE}"/>
              </a:ext>
            </a:extLst>
          </p:cNvPr>
          <p:cNvSpPr txBox="1">
            <a:spLocks noChangeArrowheads="1"/>
          </p:cNvSpPr>
          <p:nvPr/>
        </p:nvSpPr>
        <p:spPr bwMode="auto">
          <a:xfrm>
            <a:off x="609600" y="830263"/>
            <a:ext cx="5943600"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3800" b="1" i="1">
                <a:solidFill>
                  <a:srgbClr val="0000FF"/>
                </a:solidFill>
                <a:latin typeface="Verdana" panose="020B0604030504040204" pitchFamily="34" charset="0"/>
                <a:cs typeface="Arial" panose="020B0604020202020204" pitchFamily="34" charset="0"/>
              </a:rPr>
              <a:t>Patients</a:t>
            </a:r>
            <a:r>
              <a:rPr lang="en-US" altLang="en-US" sz="3800" b="1" i="1">
                <a:solidFill>
                  <a:srgbClr val="0000FF"/>
                </a:solidFill>
                <a:latin typeface="Arial" panose="020B0604020202020204" pitchFamily="34" charset="0"/>
                <a:cs typeface="Arial" panose="020B0604020202020204" pitchFamily="34" charset="0"/>
              </a:rPr>
              <a:t>’</a:t>
            </a:r>
            <a:r>
              <a:rPr lang="en-US" altLang="en-US" sz="3800" b="1" i="1">
                <a:solidFill>
                  <a:srgbClr val="0000FF"/>
                </a:solidFill>
                <a:latin typeface="Verdana" panose="020B0604030504040204" pitchFamily="34" charset="0"/>
                <a:cs typeface="Arial" panose="020B0604020202020204" pitchFamily="34" charset="0"/>
              </a:rPr>
              <a:t> Rights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19332-81C9-0D0D-61A2-C58251F5708C}"/>
              </a:ext>
            </a:extLst>
          </p:cNvPr>
          <p:cNvSpPr>
            <a:spLocks noGrp="1"/>
          </p:cNvSpPr>
          <p:nvPr>
            <p:ph type="title"/>
          </p:nvPr>
        </p:nvSpPr>
        <p:spPr/>
        <p:txBody>
          <a:bodyPr/>
          <a:lstStyle/>
          <a:p>
            <a:r>
              <a:rPr lang="en-US" dirty="0">
                <a:solidFill>
                  <a:srgbClr val="FF0000"/>
                </a:solidFill>
                <a:highlight>
                  <a:srgbClr val="FFFF00"/>
                </a:highlight>
              </a:rPr>
              <a:t>Patient’s rights</a:t>
            </a:r>
          </a:p>
        </p:txBody>
      </p:sp>
      <p:sp>
        <p:nvSpPr>
          <p:cNvPr id="3" name="Content Placeholder 2">
            <a:extLst>
              <a:ext uri="{FF2B5EF4-FFF2-40B4-BE49-F238E27FC236}">
                <a16:creationId xmlns:a16="http://schemas.microsoft.com/office/drawing/2014/main" id="{F5813067-6FE8-7D9B-0832-6A26CCC98571}"/>
              </a:ext>
            </a:extLst>
          </p:cNvPr>
          <p:cNvSpPr>
            <a:spLocks noGrp="1"/>
          </p:cNvSpPr>
          <p:nvPr>
            <p:ph idx="1"/>
          </p:nvPr>
        </p:nvSpPr>
        <p:spPr>
          <a:xfrm>
            <a:off x="76200" y="1447800"/>
            <a:ext cx="9067800" cy="4729163"/>
          </a:xfrm>
        </p:spPr>
        <p:txBody>
          <a:bodyPr/>
          <a:lstStyle/>
          <a:p>
            <a:r>
              <a:rPr lang="en-US" sz="3200" dirty="0"/>
              <a:t>Receive care regardless of race, faith, color, national origin, gender, age or disability.</a:t>
            </a:r>
          </a:p>
          <a:p>
            <a:r>
              <a:rPr lang="en-US" sz="3200" dirty="0"/>
              <a:t>Have your personal dignity, privacy, culture, psychosocial and personal values, beliefs and preferences respected.</a:t>
            </a:r>
          </a:p>
          <a:p>
            <a:r>
              <a:rPr lang="en-US" sz="3200" dirty="0"/>
              <a:t>Be in a clean and safe environment.</a:t>
            </a:r>
          </a:p>
          <a:p>
            <a:r>
              <a:rPr lang="en-US" sz="3200" dirty="0"/>
              <a:t>Have your pain assessed and managed in a timely manner.</a:t>
            </a:r>
          </a:p>
          <a:p>
            <a:r>
              <a:rPr lang="en-US" sz="3200" dirty="0"/>
              <a:t>Access spiritual care services available in our community</a:t>
            </a:r>
          </a:p>
        </p:txBody>
      </p:sp>
    </p:spTree>
    <p:extLst>
      <p:ext uri="{BB962C8B-B14F-4D97-AF65-F5344CB8AC3E}">
        <p14:creationId xmlns:p14="http://schemas.microsoft.com/office/powerpoint/2010/main" val="2813356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16582E9-0CA9-E848-6CBC-44F5F51E3944}"/>
              </a:ext>
            </a:extLst>
          </p:cNvPr>
          <p:cNvSpPr>
            <a:spLocks noGrp="1" noChangeArrowheads="1"/>
          </p:cNvSpPr>
          <p:nvPr>
            <p:ph type="title"/>
          </p:nvPr>
        </p:nvSpPr>
        <p:spPr>
          <a:xfrm>
            <a:off x="609600" y="533400"/>
            <a:ext cx="8001000" cy="1216025"/>
          </a:xfrm>
        </p:spPr>
        <p:txBody>
          <a:bodyPr/>
          <a:lstStyle/>
          <a:p>
            <a:pPr eaLnBrk="1" hangingPunct="1"/>
            <a:r>
              <a:rPr lang="en-US" altLang="en-US" b="1" i="1">
                <a:solidFill>
                  <a:srgbClr val="0000FF"/>
                </a:solidFill>
              </a:rPr>
              <a:t>Patients</a:t>
            </a:r>
            <a:r>
              <a:rPr lang="en-US" altLang="en-US" b="1" i="1">
                <a:solidFill>
                  <a:srgbClr val="0000FF"/>
                </a:solidFill>
                <a:latin typeface="Arial" panose="020B0604020202020204" pitchFamily="34" charset="0"/>
              </a:rPr>
              <a:t>’</a:t>
            </a:r>
            <a:r>
              <a:rPr lang="en-US" altLang="en-US" b="1" i="1">
                <a:solidFill>
                  <a:srgbClr val="0000FF"/>
                </a:solidFill>
              </a:rPr>
              <a:t> Rights</a:t>
            </a:r>
            <a:br>
              <a:rPr lang="en-US" altLang="en-US" b="1" i="1">
                <a:solidFill>
                  <a:srgbClr val="0000FF"/>
                </a:solidFill>
              </a:rPr>
            </a:br>
            <a:endParaRPr lang="en-US" altLang="en-US" b="1" i="1">
              <a:solidFill>
                <a:srgbClr val="0000FF"/>
              </a:solidFill>
            </a:endParaRPr>
          </a:p>
        </p:txBody>
      </p:sp>
      <p:sp>
        <p:nvSpPr>
          <p:cNvPr id="7171" name="Rectangle 3">
            <a:extLst>
              <a:ext uri="{FF2B5EF4-FFF2-40B4-BE49-F238E27FC236}">
                <a16:creationId xmlns:a16="http://schemas.microsoft.com/office/drawing/2014/main" id="{1927FEFF-3D9F-860E-CDF1-3F7426BE79F2}"/>
              </a:ext>
            </a:extLst>
          </p:cNvPr>
          <p:cNvSpPr>
            <a:spLocks noGrp="1" noChangeArrowheads="1"/>
          </p:cNvSpPr>
          <p:nvPr>
            <p:ph idx="1"/>
          </p:nvPr>
        </p:nvSpPr>
        <p:spPr>
          <a:xfrm>
            <a:off x="0" y="1825625"/>
            <a:ext cx="8991600" cy="4351338"/>
          </a:xfrm>
        </p:spPr>
        <p:txBody>
          <a:bodyPr/>
          <a:lstStyle/>
          <a:p>
            <a:pPr eaLnBrk="1" hangingPunct="1"/>
            <a:r>
              <a:rPr lang="en-US" altLang="en-US" sz="3200" b="1" i="1">
                <a:solidFill>
                  <a:srgbClr val="FF3300"/>
                </a:solidFill>
              </a:rPr>
              <a:t>Confidentiality of Health Information</a:t>
            </a:r>
            <a:br>
              <a:rPr lang="en-US" altLang="en-US" sz="3200" i="1"/>
            </a:br>
            <a:r>
              <a:rPr lang="en-US" altLang="en-US" sz="3200" i="1"/>
              <a:t>- </a:t>
            </a:r>
            <a:r>
              <a:rPr lang="en-US" altLang="en-US" sz="3200" b="1"/>
              <a:t>Patients have the right to talk in confidence and to have their health care information protected. </a:t>
            </a:r>
          </a:p>
          <a:p>
            <a:pPr eaLnBrk="1" hangingPunct="1"/>
            <a:endParaRPr lang="en-US" altLang="en-US" sz="3200" b="1"/>
          </a:p>
          <a:p>
            <a:pPr eaLnBrk="1" hangingPunct="1">
              <a:buFont typeface="Wingdings" panose="05000000000000000000" pitchFamily="2" charset="2"/>
              <a:buNone/>
            </a:pPr>
            <a:r>
              <a:rPr lang="en-US" altLang="en-US" sz="3200" b="1"/>
              <a:t>	- Patients also have the right to review and copy their own medical record and request that the physician correct their record if it is not accurate, relevant, or complete.</a:t>
            </a:r>
          </a:p>
          <a:p>
            <a:pPr eaLnBrk="1" hangingPunct="1"/>
            <a:endParaRPr lang="en-US" altLang="en-US" sz="32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955D2-C974-811A-46CF-C9C22483D320}"/>
              </a:ext>
            </a:extLst>
          </p:cNvPr>
          <p:cNvSpPr>
            <a:spLocks noGrp="1"/>
          </p:cNvSpPr>
          <p:nvPr>
            <p:ph type="title"/>
          </p:nvPr>
        </p:nvSpPr>
        <p:spPr>
          <a:xfrm>
            <a:off x="228600" y="152400"/>
            <a:ext cx="7886700" cy="473075"/>
          </a:xfrm>
        </p:spPr>
        <p:txBody>
          <a:bodyPr rtlCol="0">
            <a:normAutofit fontScale="90000"/>
          </a:bodyPr>
          <a:lstStyle/>
          <a:p>
            <a:pPr eaLnBrk="1" fontAlgn="auto" hangingPunct="1">
              <a:spcAft>
                <a:spcPts val="0"/>
              </a:spcAft>
              <a:defRPr/>
            </a:pPr>
            <a:r>
              <a:rPr lang="en-US" b="1" dirty="0">
                <a:solidFill>
                  <a:srgbClr val="FF0000"/>
                </a:solidFill>
              </a:rPr>
              <a:t>Breaking bad news</a:t>
            </a:r>
          </a:p>
        </p:txBody>
      </p:sp>
      <p:sp>
        <p:nvSpPr>
          <p:cNvPr id="3" name="Content Placeholder 2">
            <a:extLst>
              <a:ext uri="{FF2B5EF4-FFF2-40B4-BE49-F238E27FC236}">
                <a16:creationId xmlns:a16="http://schemas.microsoft.com/office/drawing/2014/main" id="{87E66672-722B-7B05-670B-FA0E48F32F2B}"/>
              </a:ext>
            </a:extLst>
          </p:cNvPr>
          <p:cNvSpPr>
            <a:spLocks noGrp="1"/>
          </p:cNvSpPr>
          <p:nvPr>
            <p:ph idx="1"/>
          </p:nvPr>
        </p:nvSpPr>
        <p:spPr>
          <a:xfrm>
            <a:off x="0" y="625475"/>
            <a:ext cx="8915400" cy="5927725"/>
          </a:xfrm>
        </p:spPr>
        <p:txBody>
          <a:bodyPr rtlCol="0">
            <a:normAutofit/>
          </a:bodyPr>
          <a:lstStyle/>
          <a:p>
            <a:pPr algn="just" eaLnBrk="1" fontAlgn="auto" hangingPunct="1">
              <a:spcAft>
                <a:spcPts val="0"/>
              </a:spcAft>
              <a:defRPr/>
            </a:pPr>
            <a:r>
              <a:rPr lang="en-US" sz="2400" dirty="0">
                <a:solidFill>
                  <a:srgbClr val="000000"/>
                </a:solidFill>
                <a:latin typeface="Tahoma" panose="020B0604030504040204" pitchFamily="34" charset="0"/>
              </a:rPr>
              <a:t>Sometimes there are bad news to the patient as disease recurrence, spread of disease or failure of treatment to affect disease progression, the presence of irreversible side effects, and revealing positive results of genetic tests. </a:t>
            </a:r>
          </a:p>
          <a:p>
            <a:pPr marL="0" indent="0" algn="ctr" eaLnBrk="1" fontAlgn="auto" hangingPunct="1">
              <a:spcAft>
                <a:spcPts val="0"/>
              </a:spcAft>
              <a:buFont typeface="Arial" panose="020B0604020202020204" pitchFamily="34" charset="0"/>
              <a:buNone/>
              <a:defRPr/>
            </a:pPr>
            <a:r>
              <a:rPr lang="en-US" sz="2400" b="1" u="sng" dirty="0">
                <a:solidFill>
                  <a:srgbClr val="FF0000"/>
                </a:solidFill>
                <a:effectLst>
                  <a:outerShdw blurRad="38100" dist="38100" dir="2700000" algn="tl">
                    <a:srgbClr val="000000">
                      <a:alpha val="43137"/>
                    </a:srgbClr>
                  </a:outerShdw>
                </a:effectLst>
                <a:latin typeface="Tahoma" panose="020B0604030504040204" pitchFamily="34" charset="0"/>
              </a:rPr>
              <a:t>What should you do?</a:t>
            </a:r>
          </a:p>
          <a:p>
            <a:pPr marL="0" indent="0" algn="just" eaLnBrk="1" fontAlgn="auto" hangingPunct="1">
              <a:spcAft>
                <a:spcPts val="0"/>
              </a:spcAft>
              <a:buFont typeface="Arial" panose="020B0604020202020204" pitchFamily="34" charset="0"/>
              <a:buNone/>
              <a:defRPr/>
            </a:pPr>
            <a:r>
              <a:rPr lang="en-US" sz="2400" dirty="0">
                <a:solidFill>
                  <a:srgbClr val="000000"/>
                </a:solidFill>
                <a:latin typeface="Tahoma" panose="020B0604030504040204" pitchFamily="34" charset="0"/>
              </a:rPr>
              <a:t>The main reasons that doctors may not deliver unfavorable information to their patients include, but are not limited to, the following:</a:t>
            </a:r>
          </a:p>
          <a:p>
            <a:pPr marL="0" indent="0" algn="just" eaLnBrk="1" fontAlgn="auto" hangingPunct="1">
              <a:spcAft>
                <a:spcPts val="0"/>
              </a:spcAft>
              <a:buFont typeface="Arial" panose="020B0604020202020204" pitchFamily="34" charset="0"/>
              <a:buNone/>
              <a:defRPr/>
            </a:pPr>
            <a:r>
              <a:rPr lang="en-US" sz="2400" dirty="0">
                <a:solidFill>
                  <a:srgbClr val="000000"/>
                </a:solidFill>
                <a:latin typeface="Tahoma" panose="020B0604030504040204" pitchFamily="34" charset="0"/>
              </a:rPr>
              <a:t>1. Fear (worry) about the patient's reaction to the information disclosed</a:t>
            </a:r>
          </a:p>
          <a:p>
            <a:pPr marL="0" indent="0" algn="just" eaLnBrk="1" fontAlgn="auto" hangingPunct="1">
              <a:spcAft>
                <a:spcPts val="0"/>
              </a:spcAft>
              <a:buFont typeface="Arial" panose="020B0604020202020204" pitchFamily="34" charset="0"/>
              <a:buNone/>
              <a:defRPr/>
            </a:pPr>
            <a:r>
              <a:rPr lang="en-US" sz="2400" dirty="0">
                <a:solidFill>
                  <a:srgbClr val="000000"/>
                </a:solidFill>
                <a:latin typeface="Tahoma" panose="020B0604030504040204" pitchFamily="34" charset="0"/>
              </a:rPr>
              <a:t>2. A belief that it is “in the patient's best interest”</a:t>
            </a:r>
          </a:p>
          <a:p>
            <a:pPr marL="0" indent="0" algn="just" eaLnBrk="1" fontAlgn="auto" hangingPunct="1">
              <a:spcAft>
                <a:spcPts val="0"/>
              </a:spcAft>
              <a:buFont typeface="Arial" panose="020B0604020202020204" pitchFamily="34" charset="0"/>
              <a:buNone/>
              <a:defRPr/>
            </a:pPr>
            <a:r>
              <a:rPr lang="en-US" sz="2400" dirty="0">
                <a:solidFill>
                  <a:srgbClr val="000000"/>
                </a:solidFill>
                <a:latin typeface="Tahoma" panose="020B0604030504040204" pitchFamily="34" charset="0"/>
              </a:rPr>
              <a:t>3. Lack of adequate time to properly explain to the patient</a:t>
            </a:r>
          </a:p>
          <a:p>
            <a:pPr marL="0" indent="0" algn="just" eaLnBrk="1" fontAlgn="auto" hangingPunct="1">
              <a:spcAft>
                <a:spcPts val="0"/>
              </a:spcAft>
              <a:buFont typeface="Arial" panose="020B0604020202020204" pitchFamily="34" charset="0"/>
              <a:buNone/>
              <a:defRPr/>
            </a:pPr>
            <a:r>
              <a:rPr lang="en-US" sz="2400" dirty="0">
                <a:solidFill>
                  <a:srgbClr val="000000"/>
                </a:solidFill>
                <a:latin typeface="Tahoma" panose="020B0604030504040204" pitchFamily="34" charset="0"/>
              </a:rPr>
              <a:t>4. Language barrier: either by speaking a different language than that of the patient or failure to communicate with the patient in a language he/she can understand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3D600-B8BC-820E-F947-B83E7693D109}"/>
              </a:ext>
            </a:extLst>
          </p:cNvPr>
          <p:cNvSpPr>
            <a:spLocks noGrp="1"/>
          </p:cNvSpPr>
          <p:nvPr>
            <p:ph type="title"/>
          </p:nvPr>
        </p:nvSpPr>
        <p:spPr>
          <a:xfrm>
            <a:off x="574675" y="304800"/>
            <a:ext cx="8001000" cy="685800"/>
          </a:xfrm>
        </p:spPr>
        <p:txBody>
          <a:bodyPr rtlCol="0">
            <a:normAutofit fontScale="90000"/>
          </a:bodyPr>
          <a:lstStyle/>
          <a:p>
            <a:pPr eaLnBrk="1" fontAlgn="auto" hangingPunct="1">
              <a:spcAft>
                <a:spcPts val="0"/>
              </a:spcAft>
              <a:defRPr/>
            </a:pPr>
            <a:r>
              <a:rPr lang="en-US" b="1" dirty="0">
                <a:solidFill>
                  <a:srgbClr val="FF0000"/>
                </a:solidFill>
              </a:rPr>
              <a:t>Breaking bad news: why should I tell bad news?</a:t>
            </a:r>
          </a:p>
        </p:txBody>
      </p:sp>
      <p:sp>
        <p:nvSpPr>
          <p:cNvPr id="3" name="Content Placeholder 2">
            <a:extLst>
              <a:ext uri="{FF2B5EF4-FFF2-40B4-BE49-F238E27FC236}">
                <a16:creationId xmlns:a16="http://schemas.microsoft.com/office/drawing/2014/main" id="{6982A8BE-1139-DFE5-DA23-B29B3B91760E}"/>
              </a:ext>
            </a:extLst>
          </p:cNvPr>
          <p:cNvSpPr>
            <a:spLocks noGrp="1" noChangeArrowheads="1"/>
          </p:cNvSpPr>
          <p:nvPr>
            <p:ph idx="1"/>
          </p:nvPr>
        </p:nvSpPr>
        <p:spPr>
          <a:xfrm>
            <a:off x="-36513" y="1295400"/>
            <a:ext cx="9144001" cy="4724400"/>
          </a:xfrm>
        </p:spPr>
        <p:txBody>
          <a:bodyPr/>
          <a:lstStyle/>
          <a:p>
            <a:pPr marL="514350" indent="-514350" algn="just" eaLnBrk="1" hangingPunct="1">
              <a:buFont typeface="Calibri Light" panose="020F0302020204030204" pitchFamily="34" charset="0"/>
              <a:buAutoNum type="arabicPeriod"/>
            </a:pPr>
            <a:r>
              <a:rPr lang="en-US" altLang="en-US" sz="2800" dirty="0">
                <a:solidFill>
                  <a:srgbClr val="000000"/>
                </a:solidFill>
                <a:latin typeface="Tahoma" panose="020B0604030504040204" pitchFamily="34" charset="0"/>
              </a:rPr>
              <a:t>By hiding, falsifying, or manipulating the information you may be giving to your patients, you might be acting in an unprofessional way. Even worse, you may face allegations of professional misconduct. </a:t>
            </a:r>
            <a:r>
              <a:rPr lang="en-US" altLang="en-US" sz="2800" dirty="0">
                <a:solidFill>
                  <a:srgbClr val="FF0000"/>
                </a:solidFill>
                <a:latin typeface="Tahoma" panose="020B0604030504040204" pitchFamily="34" charset="0"/>
              </a:rPr>
              <a:t>(IT AGAINST AUTONAMY) (IF HE DOES NOT KNOW, HOW WILL HE DECIDE?)</a:t>
            </a:r>
          </a:p>
          <a:p>
            <a:pPr marL="514350" indent="-514350" algn="just" eaLnBrk="1" hangingPunct="1">
              <a:buFont typeface="Calibri Light" panose="020F0302020204030204" pitchFamily="34" charset="0"/>
              <a:buAutoNum type="arabicPeriod"/>
            </a:pPr>
            <a:r>
              <a:rPr lang="en-US" altLang="en-US" sz="2800" dirty="0">
                <a:solidFill>
                  <a:srgbClr val="000000"/>
                </a:solidFill>
                <a:latin typeface="Tahoma" panose="020B0604030504040204" pitchFamily="34" charset="0"/>
              </a:rPr>
              <a:t>This includes the patient's satisfaction with the health care service, which is key to your reputation as a “good” doctor. </a:t>
            </a:r>
          </a:p>
          <a:p>
            <a:pPr marL="514350" indent="-514350" algn="just" eaLnBrk="1" hangingPunct="1">
              <a:buFont typeface="Calibri Light" panose="020F0302020204030204" pitchFamily="34" charset="0"/>
              <a:buAutoNum type="arabicPeriod"/>
            </a:pPr>
            <a:r>
              <a:rPr lang="en-US" altLang="en-US" sz="2800" dirty="0">
                <a:solidFill>
                  <a:srgbClr val="000000"/>
                </a:solidFill>
                <a:latin typeface="Tahoma" panose="020B0604030504040204" pitchFamily="34" charset="0"/>
              </a:rPr>
              <a:t>Physicians who fail to communicate bad news to their patients were found to subject their patients to unnecessary treatments that sometimes worsen, rather than help, the patient's condition. </a:t>
            </a:r>
            <a:endParaRPr lang="en-US" altLang="en-US" sz="4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1128</TotalTime>
  <Words>1995</Words>
  <Application>Microsoft Office PowerPoint</Application>
  <PresentationFormat>On-screen Show (4:3)</PresentationFormat>
  <Paragraphs>157</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  </vt:lpstr>
      <vt:lpstr>Content </vt:lpstr>
      <vt:lpstr>PowerPoint Presentation</vt:lpstr>
      <vt:lpstr>Patients’ Rights</vt:lpstr>
      <vt:lpstr>PowerPoint Presentation</vt:lpstr>
      <vt:lpstr>Patient’s rights</vt:lpstr>
      <vt:lpstr>Patients’ Rights </vt:lpstr>
      <vt:lpstr>Breaking bad news</vt:lpstr>
      <vt:lpstr>Breaking bad news: why should I tell bad news?</vt:lpstr>
      <vt:lpstr>How to break bad news to patients? </vt:lpstr>
      <vt:lpstr>How to break bad news to patients? </vt:lpstr>
      <vt:lpstr>How to break bad news to patients? </vt:lpstr>
      <vt:lpstr>Patients’ Responsibilities</vt:lpstr>
      <vt:lpstr>PowerPoint Presentation</vt:lpstr>
      <vt:lpstr>PowerPoint Presentation</vt:lpstr>
      <vt:lpstr>PowerPoint Presentation</vt:lpstr>
      <vt:lpstr>A physician should not</vt:lpstr>
      <vt:lpstr>PowerPoint Presentation</vt:lpstr>
      <vt:lpstr>Consent: </vt:lpstr>
      <vt:lpstr>Definitions </vt:lpstr>
      <vt:lpstr>Types of consent: </vt:lpstr>
      <vt:lpstr>Definitions </vt:lpstr>
      <vt:lpstr>Elements of informed consent</vt:lpstr>
      <vt:lpstr>Informed consent</vt:lpstr>
      <vt:lpstr>Medical interference without consent:</vt:lpstr>
      <vt:lpstr>Consent is invalid in the following:</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Doctor- patient relationship     </dc:title>
  <dc:creator>User</dc:creator>
  <cp:lastModifiedBy>razanemad852@gmail.com</cp:lastModifiedBy>
  <cp:revision>74</cp:revision>
  <dcterms:created xsi:type="dcterms:W3CDTF">2010-10-06T18:56:56Z</dcterms:created>
  <dcterms:modified xsi:type="dcterms:W3CDTF">2023-03-12T17:42:58Z</dcterms:modified>
</cp:coreProperties>
</file>