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media/image43.jpg" ContentType="image/jpeg"/>
  <Override PartName="/ppt/media/image44.jpg" ContentType="image/jpeg"/>
  <Override PartName="/ppt/media/image57.jpg" ContentType="image/jpeg"/>
  <Override PartName="/ppt/media/image73.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33"/>
  </p:notesMasterIdLst>
  <p:sldIdLst>
    <p:sldId id="333" r:id="rId3"/>
    <p:sldId id="1170" r:id="rId4"/>
    <p:sldId id="1163" r:id="rId5"/>
    <p:sldId id="1169" r:id="rId6"/>
    <p:sldId id="1164" r:id="rId7"/>
    <p:sldId id="1165" r:id="rId8"/>
    <p:sldId id="1166" r:id="rId9"/>
    <p:sldId id="1167" r:id="rId10"/>
    <p:sldId id="1168" r:id="rId11"/>
    <p:sldId id="1171" r:id="rId12"/>
    <p:sldId id="1172" r:id="rId13"/>
    <p:sldId id="1173" r:id="rId14"/>
    <p:sldId id="1154" r:id="rId15"/>
    <p:sldId id="1155" r:id="rId16"/>
    <p:sldId id="1156" r:id="rId17"/>
    <p:sldId id="1157" r:id="rId18"/>
    <p:sldId id="1158" r:id="rId19"/>
    <p:sldId id="1159" r:id="rId20"/>
    <p:sldId id="1160" r:id="rId21"/>
    <p:sldId id="1161" r:id="rId22"/>
    <p:sldId id="1162" r:id="rId23"/>
    <p:sldId id="1144" r:id="rId24"/>
    <p:sldId id="1145" r:id="rId25"/>
    <p:sldId id="1146" r:id="rId26"/>
    <p:sldId id="1147" r:id="rId27"/>
    <p:sldId id="1148" r:id="rId28"/>
    <p:sldId id="1149" r:id="rId29"/>
    <p:sldId id="1150" r:id="rId30"/>
    <p:sldId id="1151" r:id="rId31"/>
    <p:sldId id="1152" r:id="rId32"/>
    <p:sldId id="1153" r:id="rId33"/>
    <p:sldId id="1134" r:id="rId34"/>
    <p:sldId id="1136" r:id="rId35"/>
    <p:sldId id="1137" r:id="rId36"/>
    <p:sldId id="1138" r:id="rId37"/>
    <p:sldId id="1139" r:id="rId38"/>
    <p:sldId id="1140" r:id="rId39"/>
    <p:sldId id="262" r:id="rId40"/>
    <p:sldId id="263" r:id="rId41"/>
    <p:sldId id="1141" r:id="rId42"/>
    <p:sldId id="1142" r:id="rId43"/>
    <p:sldId id="1143" r:id="rId44"/>
    <p:sldId id="1122" r:id="rId45"/>
    <p:sldId id="1123" r:id="rId46"/>
    <p:sldId id="1124" r:id="rId47"/>
    <p:sldId id="1125" r:id="rId48"/>
    <p:sldId id="1126" r:id="rId49"/>
    <p:sldId id="1127" r:id="rId50"/>
    <p:sldId id="1128" r:id="rId51"/>
    <p:sldId id="1129" r:id="rId52"/>
    <p:sldId id="1130" r:id="rId53"/>
    <p:sldId id="1131" r:id="rId54"/>
    <p:sldId id="1132" r:id="rId55"/>
    <p:sldId id="1133" r:id="rId56"/>
    <p:sldId id="1119" r:id="rId57"/>
    <p:sldId id="971" r:id="rId58"/>
    <p:sldId id="1120" r:id="rId59"/>
    <p:sldId id="969" r:id="rId60"/>
    <p:sldId id="834" r:id="rId61"/>
    <p:sldId id="835" r:id="rId62"/>
    <p:sldId id="970" r:id="rId63"/>
    <p:sldId id="781" r:id="rId64"/>
    <p:sldId id="1121" r:id="rId65"/>
    <p:sldId id="899" r:id="rId66"/>
    <p:sldId id="853" r:id="rId67"/>
    <p:sldId id="1116" r:id="rId68"/>
    <p:sldId id="785" r:id="rId69"/>
    <p:sldId id="1117" r:id="rId70"/>
    <p:sldId id="786" r:id="rId71"/>
    <p:sldId id="885" r:id="rId72"/>
    <p:sldId id="858" r:id="rId73"/>
    <p:sldId id="911" r:id="rId74"/>
    <p:sldId id="912" r:id="rId75"/>
    <p:sldId id="1118" r:id="rId76"/>
    <p:sldId id="779" r:id="rId77"/>
    <p:sldId id="831" r:id="rId78"/>
    <p:sldId id="1103" r:id="rId79"/>
    <p:sldId id="1104" r:id="rId80"/>
    <p:sldId id="1105" r:id="rId81"/>
    <p:sldId id="1106" r:id="rId82"/>
    <p:sldId id="1107" r:id="rId83"/>
    <p:sldId id="1108" r:id="rId84"/>
    <p:sldId id="1109" r:id="rId85"/>
    <p:sldId id="1110" r:id="rId86"/>
    <p:sldId id="1111" r:id="rId87"/>
    <p:sldId id="1112" r:id="rId88"/>
    <p:sldId id="1113" r:id="rId89"/>
    <p:sldId id="1114" r:id="rId90"/>
    <p:sldId id="1115" r:id="rId91"/>
    <p:sldId id="1092" r:id="rId92"/>
    <p:sldId id="1093" r:id="rId93"/>
    <p:sldId id="1094" r:id="rId94"/>
    <p:sldId id="1095" r:id="rId95"/>
    <p:sldId id="1096" r:id="rId96"/>
    <p:sldId id="1097" r:id="rId97"/>
    <p:sldId id="1098" r:id="rId98"/>
    <p:sldId id="1099" r:id="rId99"/>
    <p:sldId id="1100" r:id="rId100"/>
    <p:sldId id="1101" r:id="rId101"/>
    <p:sldId id="1102" r:id="rId102"/>
    <p:sldId id="1081" r:id="rId103"/>
    <p:sldId id="1082" r:id="rId104"/>
    <p:sldId id="1083" r:id="rId105"/>
    <p:sldId id="1084" r:id="rId106"/>
    <p:sldId id="1085" r:id="rId107"/>
    <p:sldId id="1086" r:id="rId108"/>
    <p:sldId id="1087" r:id="rId109"/>
    <p:sldId id="1088" r:id="rId110"/>
    <p:sldId id="1089" r:id="rId111"/>
    <p:sldId id="1090" r:id="rId112"/>
    <p:sldId id="1091" r:id="rId113"/>
    <p:sldId id="862" r:id="rId114"/>
    <p:sldId id="863" r:id="rId115"/>
    <p:sldId id="864" r:id="rId116"/>
    <p:sldId id="865" r:id="rId117"/>
    <p:sldId id="866" r:id="rId118"/>
    <p:sldId id="867" r:id="rId119"/>
    <p:sldId id="868" r:id="rId120"/>
    <p:sldId id="869" r:id="rId121"/>
    <p:sldId id="870" r:id="rId122"/>
    <p:sldId id="871" r:id="rId123"/>
    <p:sldId id="872" r:id="rId124"/>
    <p:sldId id="654" r:id="rId125"/>
    <p:sldId id="655" r:id="rId126"/>
    <p:sldId id="656" r:id="rId127"/>
    <p:sldId id="657" r:id="rId128"/>
    <p:sldId id="658" r:id="rId129"/>
    <p:sldId id="659" r:id="rId130"/>
    <p:sldId id="660" r:id="rId131"/>
    <p:sldId id="661" r:id="rId132"/>
    <p:sldId id="662" r:id="rId133"/>
    <p:sldId id="663" r:id="rId134"/>
    <p:sldId id="664" r:id="rId135"/>
    <p:sldId id="457" r:id="rId136"/>
    <p:sldId id="458" r:id="rId137"/>
    <p:sldId id="459" r:id="rId138"/>
    <p:sldId id="460" r:id="rId139"/>
    <p:sldId id="453" r:id="rId140"/>
    <p:sldId id="454" r:id="rId141"/>
    <p:sldId id="455" r:id="rId142"/>
    <p:sldId id="456" r:id="rId143"/>
    <p:sldId id="452" r:id="rId144"/>
    <p:sldId id="441" r:id="rId145"/>
    <p:sldId id="442" r:id="rId146"/>
    <p:sldId id="443" r:id="rId147"/>
    <p:sldId id="444" r:id="rId148"/>
    <p:sldId id="445" r:id="rId149"/>
    <p:sldId id="446" r:id="rId150"/>
    <p:sldId id="447" r:id="rId151"/>
    <p:sldId id="448" r:id="rId152"/>
    <p:sldId id="449" r:id="rId153"/>
    <p:sldId id="450" r:id="rId154"/>
    <p:sldId id="451" r:id="rId155"/>
    <p:sldId id="430" r:id="rId156"/>
    <p:sldId id="431" r:id="rId157"/>
    <p:sldId id="432" r:id="rId158"/>
    <p:sldId id="433" r:id="rId159"/>
    <p:sldId id="434" r:id="rId160"/>
    <p:sldId id="435" r:id="rId161"/>
    <p:sldId id="436" r:id="rId162"/>
    <p:sldId id="437" r:id="rId163"/>
    <p:sldId id="438" r:id="rId164"/>
    <p:sldId id="440" r:id="rId165"/>
    <p:sldId id="411"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 id="428" r:id="rId183"/>
    <p:sldId id="429" r:id="rId184"/>
    <p:sldId id="400" r:id="rId185"/>
    <p:sldId id="401" r:id="rId186"/>
    <p:sldId id="402" r:id="rId187"/>
    <p:sldId id="403" r:id="rId188"/>
    <p:sldId id="404" r:id="rId189"/>
    <p:sldId id="405" r:id="rId190"/>
    <p:sldId id="406" r:id="rId191"/>
    <p:sldId id="407" r:id="rId192"/>
    <p:sldId id="408" r:id="rId193"/>
    <p:sldId id="409" r:id="rId194"/>
    <p:sldId id="410" r:id="rId195"/>
    <p:sldId id="390" r:id="rId196"/>
    <p:sldId id="392" r:id="rId197"/>
    <p:sldId id="393" r:id="rId198"/>
    <p:sldId id="394" r:id="rId199"/>
    <p:sldId id="395" r:id="rId200"/>
    <p:sldId id="396" r:id="rId201"/>
    <p:sldId id="397" r:id="rId202"/>
    <p:sldId id="398" r:id="rId203"/>
    <p:sldId id="399" r:id="rId204"/>
    <p:sldId id="369" r:id="rId205"/>
    <p:sldId id="370" r:id="rId206"/>
    <p:sldId id="371" r:id="rId207"/>
    <p:sldId id="372" r:id="rId208"/>
    <p:sldId id="373" r:id="rId209"/>
    <p:sldId id="374" r:id="rId210"/>
    <p:sldId id="375" r:id="rId211"/>
    <p:sldId id="376" r:id="rId212"/>
    <p:sldId id="377" r:id="rId213"/>
    <p:sldId id="378" r:id="rId214"/>
    <p:sldId id="379" r:id="rId215"/>
    <p:sldId id="380" r:id="rId216"/>
    <p:sldId id="381" r:id="rId217"/>
    <p:sldId id="382" r:id="rId218"/>
    <p:sldId id="383" r:id="rId219"/>
    <p:sldId id="384" r:id="rId220"/>
    <p:sldId id="385" r:id="rId221"/>
    <p:sldId id="386" r:id="rId222"/>
    <p:sldId id="387" r:id="rId223"/>
    <p:sldId id="388" r:id="rId224"/>
    <p:sldId id="389" r:id="rId225"/>
    <p:sldId id="342" r:id="rId226"/>
    <p:sldId id="343" r:id="rId227"/>
    <p:sldId id="344" r:id="rId228"/>
    <p:sldId id="345" r:id="rId229"/>
    <p:sldId id="346" r:id="rId230"/>
    <p:sldId id="347" r:id="rId231"/>
    <p:sldId id="348" r:id="rId232"/>
    <p:sldId id="349" r:id="rId233"/>
    <p:sldId id="350" r:id="rId234"/>
    <p:sldId id="351" r:id="rId235"/>
    <p:sldId id="352" r:id="rId236"/>
    <p:sldId id="353" r:id="rId237"/>
    <p:sldId id="354" r:id="rId238"/>
    <p:sldId id="355" r:id="rId239"/>
    <p:sldId id="356" r:id="rId240"/>
    <p:sldId id="357" r:id="rId241"/>
    <p:sldId id="358" r:id="rId242"/>
    <p:sldId id="359" r:id="rId243"/>
    <p:sldId id="360" r:id="rId244"/>
    <p:sldId id="361" r:id="rId245"/>
    <p:sldId id="362" r:id="rId246"/>
    <p:sldId id="256" r:id="rId247"/>
    <p:sldId id="257" r:id="rId248"/>
    <p:sldId id="268" r:id="rId249"/>
    <p:sldId id="258" r:id="rId250"/>
    <p:sldId id="269" r:id="rId251"/>
    <p:sldId id="259" r:id="rId252"/>
    <p:sldId id="260" r:id="rId253"/>
    <p:sldId id="270" r:id="rId254"/>
    <p:sldId id="261" r:id="rId255"/>
    <p:sldId id="265" r:id="rId256"/>
    <p:sldId id="271" r:id="rId257"/>
    <p:sldId id="264" r:id="rId258"/>
    <p:sldId id="266" r:id="rId259"/>
    <p:sldId id="267" r:id="rId260"/>
    <p:sldId id="272" r:id="rId261"/>
    <p:sldId id="273" r:id="rId262"/>
    <p:sldId id="274" r:id="rId263"/>
    <p:sldId id="275" r:id="rId264"/>
    <p:sldId id="276" r:id="rId265"/>
    <p:sldId id="277" r:id="rId266"/>
    <p:sldId id="278" r:id="rId267"/>
    <p:sldId id="279" r:id="rId268"/>
    <p:sldId id="280" r:id="rId269"/>
    <p:sldId id="281" r:id="rId270"/>
    <p:sldId id="282" r:id="rId271"/>
    <p:sldId id="283" r:id="rId272"/>
    <p:sldId id="284" r:id="rId273"/>
    <p:sldId id="285" r:id="rId274"/>
    <p:sldId id="286" r:id="rId275"/>
    <p:sldId id="287" r:id="rId276"/>
    <p:sldId id="288" r:id="rId277"/>
    <p:sldId id="289" r:id="rId278"/>
    <p:sldId id="290" r:id="rId279"/>
    <p:sldId id="291" r:id="rId280"/>
    <p:sldId id="292" r:id="rId281"/>
    <p:sldId id="293" r:id="rId282"/>
    <p:sldId id="294" r:id="rId283"/>
    <p:sldId id="295" r:id="rId284"/>
    <p:sldId id="296" r:id="rId285"/>
    <p:sldId id="297" r:id="rId286"/>
    <p:sldId id="298" r:id="rId287"/>
    <p:sldId id="299" r:id="rId288"/>
    <p:sldId id="300" r:id="rId289"/>
    <p:sldId id="301" r:id="rId290"/>
    <p:sldId id="302" r:id="rId291"/>
    <p:sldId id="303" r:id="rId292"/>
    <p:sldId id="304" r:id="rId293"/>
    <p:sldId id="305" r:id="rId294"/>
    <p:sldId id="306" r:id="rId295"/>
    <p:sldId id="307" r:id="rId296"/>
    <p:sldId id="308" r:id="rId297"/>
    <p:sldId id="309" r:id="rId298"/>
    <p:sldId id="310" r:id="rId299"/>
    <p:sldId id="311" r:id="rId300"/>
    <p:sldId id="312" r:id="rId301"/>
    <p:sldId id="313" r:id="rId302"/>
    <p:sldId id="314" r:id="rId303"/>
    <p:sldId id="315" r:id="rId304"/>
    <p:sldId id="316" r:id="rId305"/>
    <p:sldId id="317" r:id="rId306"/>
    <p:sldId id="318" r:id="rId307"/>
    <p:sldId id="319" r:id="rId308"/>
    <p:sldId id="320" r:id="rId309"/>
    <p:sldId id="321" r:id="rId310"/>
    <p:sldId id="322" r:id="rId311"/>
    <p:sldId id="323" r:id="rId312"/>
    <p:sldId id="324" r:id="rId313"/>
    <p:sldId id="325" r:id="rId314"/>
    <p:sldId id="326" r:id="rId315"/>
    <p:sldId id="327" r:id="rId316"/>
    <p:sldId id="328" r:id="rId317"/>
    <p:sldId id="329" r:id="rId318"/>
    <p:sldId id="330" r:id="rId319"/>
    <p:sldId id="331" r:id="rId320"/>
    <p:sldId id="332" r:id="rId321"/>
    <p:sldId id="363" r:id="rId322"/>
    <p:sldId id="364" r:id="rId323"/>
    <p:sldId id="365" r:id="rId324"/>
    <p:sldId id="367" r:id="rId325"/>
    <p:sldId id="334" r:id="rId326"/>
    <p:sldId id="336" r:id="rId327"/>
    <p:sldId id="337" r:id="rId328"/>
    <p:sldId id="338" r:id="rId329"/>
    <p:sldId id="339" r:id="rId330"/>
    <p:sldId id="340" r:id="rId331"/>
    <p:sldId id="341" r:id="rId3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660"/>
  </p:normalViewPr>
  <p:slideViewPr>
    <p:cSldViewPr snapToGrid="0">
      <p:cViewPr varScale="1">
        <p:scale>
          <a:sx n="61" d="100"/>
          <a:sy n="61" d="100"/>
        </p:scale>
        <p:origin x="1074" y="66"/>
      </p:cViewPr>
      <p:guideLst>
        <p:guide orient="horz" pos="2160"/>
        <p:guide pos="3840"/>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 /><Relationship Id="rId299" Type="http://schemas.openxmlformats.org/officeDocument/2006/relationships/slide" Target="slides/slide297.xml" /><Relationship Id="rId303" Type="http://schemas.openxmlformats.org/officeDocument/2006/relationships/slide" Target="slides/slide301.xml" /><Relationship Id="rId21" Type="http://schemas.openxmlformats.org/officeDocument/2006/relationships/slide" Target="slides/slide19.xml" /><Relationship Id="rId42" Type="http://schemas.openxmlformats.org/officeDocument/2006/relationships/slide" Target="slides/slide40.xml" /><Relationship Id="rId63" Type="http://schemas.openxmlformats.org/officeDocument/2006/relationships/slide" Target="slides/slide61.xml" /><Relationship Id="rId84" Type="http://schemas.openxmlformats.org/officeDocument/2006/relationships/slide" Target="slides/slide82.xml" /><Relationship Id="rId138" Type="http://schemas.openxmlformats.org/officeDocument/2006/relationships/slide" Target="slides/slide136.xml" /><Relationship Id="rId159" Type="http://schemas.openxmlformats.org/officeDocument/2006/relationships/slide" Target="slides/slide157.xml" /><Relationship Id="rId324" Type="http://schemas.openxmlformats.org/officeDocument/2006/relationships/slide" Target="slides/slide322.xml" /><Relationship Id="rId170" Type="http://schemas.openxmlformats.org/officeDocument/2006/relationships/slide" Target="slides/slide168.xml" /><Relationship Id="rId191" Type="http://schemas.openxmlformats.org/officeDocument/2006/relationships/slide" Target="slides/slide189.xml" /><Relationship Id="rId205" Type="http://schemas.openxmlformats.org/officeDocument/2006/relationships/slide" Target="slides/slide203.xml" /><Relationship Id="rId226" Type="http://schemas.openxmlformats.org/officeDocument/2006/relationships/slide" Target="slides/slide224.xml" /><Relationship Id="rId247" Type="http://schemas.openxmlformats.org/officeDocument/2006/relationships/slide" Target="slides/slide245.xml" /><Relationship Id="rId107" Type="http://schemas.openxmlformats.org/officeDocument/2006/relationships/slide" Target="slides/slide105.xml" /><Relationship Id="rId268" Type="http://schemas.openxmlformats.org/officeDocument/2006/relationships/slide" Target="slides/slide266.xml" /><Relationship Id="rId289" Type="http://schemas.openxmlformats.org/officeDocument/2006/relationships/slide" Target="slides/slide287.xml" /><Relationship Id="rId11" Type="http://schemas.openxmlformats.org/officeDocument/2006/relationships/slide" Target="slides/slide9.xml" /><Relationship Id="rId32" Type="http://schemas.openxmlformats.org/officeDocument/2006/relationships/slide" Target="slides/slide30.xml" /><Relationship Id="rId53" Type="http://schemas.openxmlformats.org/officeDocument/2006/relationships/slide" Target="slides/slide51.xml" /><Relationship Id="rId74" Type="http://schemas.openxmlformats.org/officeDocument/2006/relationships/slide" Target="slides/slide72.xml" /><Relationship Id="rId128" Type="http://schemas.openxmlformats.org/officeDocument/2006/relationships/slide" Target="slides/slide126.xml" /><Relationship Id="rId149" Type="http://schemas.openxmlformats.org/officeDocument/2006/relationships/slide" Target="slides/slide147.xml" /><Relationship Id="rId314" Type="http://schemas.openxmlformats.org/officeDocument/2006/relationships/slide" Target="slides/slide312.xml" /><Relationship Id="rId335" Type="http://schemas.openxmlformats.org/officeDocument/2006/relationships/viewProps" Target="viewProps.xml" /><Relationship Id="rId5" Type="http://schemas.openxmlformats.org/officeDocument/2006/relationships/slide" Target="slides/slide3.xml" /><Relationship Id="rId95" Type="http://schemas.openxmlformats.org/officeDocument/2006/relationships/slide" Target="slides/slide93.xml" /><Relationship Id="rId160" Type="http://schemas.openxmlformats.org/officeDocument/2006/relationships/slide" Target="slides/slide158.xml" /><Relationship Id="rId181" Type="http://schemas.openxmlformats.org/officeDocument/2006/relationships/slide" Target="slides/slide179.xml" /><Relationship Id="rId216" Type="http://schemas.openxmlformats.org/officeDocument/2006/relationships/slide" Target="slides/slide214.xml" /><Relationship Id="rId237" Type="http://schemas.openxmlformats.org/officeDocument/2006/relationships/slide" Target="slides/slide235.xml" /><Relationship Id="rId258" Type="http://schemas.openxmlformats.org/officeDocument/2006/relationships/slide" Target="slides/slide256.xml" /><Relationship Id="rId279" Type="http://schemas.openxmlformats.org/officeDocument/2006/relationships/slide" Target="slides/slide277.xml" /><Relationship Id="rId22" Type="http://schemas.openxmlformats.org/officeDocument/2006/relationships/slide" Target="slides/slide20.xml" /><Relationship Id="rId43" Type="http://schemas.openxmlformats.org/officeDocument/2006/relationships/slide" Target="slides/slide41.xml" /><Relationship Id="rId64" Type="http://schemas.openxmlformats.org/officeDocument/2006/relationships/slide" Target="slides/slide62.xml" /><Relationship Id="rId118" Type="http://schemas.openxmlformats.org/officeDocument/2006/relationships/slide" Target="slides/slide116.xml" /><Relationship Id="rId139" Type="http://schemas.openxmlformats.org/officeDocument/2006/relationships/slide" Target="slides/slide137.xml" /><Relationship Id="rId290" Type="http://schemas.openxmlformats.org/officeDocument/2006/relationships/slide" Target="slides/slide288.xml" /><Relationship Id="rId304" Type="http://schemas.openxmlformats.org/officeDocument/2006/relationships/slide" Target="slides/slide302.xml" /><Relationship Id="rId325" Type="http://schemas.openxmlformats.org/officeDocument/2006/relationships/slide" Target="slides/slide323.xml" /><Relationship Id="rId85" Type="http://schemas.openxmlformats.org/officeDocument/2006/relationships/slide" Target="slides/slide83.xml" /><Relationship Id="rId150" Type="http://schemas.openxmlformats.org/officeDocument/2006/relationships/slide" Target="slides/slide148.xml" /><Relationship Id="rId171" Type="http://schemas.openxmlformats.org/officeDocument/2006/relationships/slide" Target="slides/slide169.xml" /><Relationship Id="rId192" Type="http://schemas.openxmlformats.org/officeDocument/2006/relationships/slide" Target="slides/slide190.xml" /><Relationship Id="rId206" Type="http://schemas.openxmlformats.org/officeDocument/2006/relationships/slide" Target="slides/slide204.xml" /><Relationship Id="rId227" Type="http://schemas.openxmlformats.org/officeDocument/2006/relationships/slide" Target="slides/slide225.xml" /><Relationship Id="rId248" Type="http://schemas.openxmlformats.org/officeDocument/2006/relationships/slide" Target="slides/slide246.xml" /><Relationship Id="rId269" Type="http://schemas.openxmlformats.org/officeDocument/2006/relationships/slide" Target="slides/slide267.xml" /><Relationship Id="rId12" Type="http://schemas.openxmlformats.org/officeDocument/2006/relationships/slide" Target="slides/slide10.xml" /><Relationship Id="rId33" Type="http://schemas.openxmlformats.org/officeDocument/2006/relationships/slide" Target="slides/slide31.xml" /><Relationship Id="rId108" Type="http://schemas.openxmlformats.org/officeDocument/2006/relationships/slide" Target="slides/slide106.xml" /><Relationship Id="rId129" Type="http://schemas.openxmlformats.org/officeDocument/2006/relationships/slide" Target="slides/slide127.xml" /><Relationship Id="rId280" Type="http://schemas.openxmlformats.org/officeDocument/2006/relationships/slide" Target="slides/slide278.xml" /><Relationship Id="rId315" Type="http://schemas.openxmlformats.org/officeDocument/2006/relationships/slide" Target="slides/slide313.xml" /><Relationship Id="rId336" Type="http://schemas.openxmlformats.org/officeDocument/2006/relationships/theme" Target="theme/theme1.xml" /><Relationship Id="rId54" Type="http://schemas.openxmlformats.org/officeDocument/2006/relationships/slide" Target="slides/slide52.xml" /><Relationship Id="rId75" Type="http://schemas.openxmlformats.org/officeDocument/2006/relationships/slide" Target="slides/slide73.xml" /><Relationship Id="rId96" Type="http://schemas.openxmlformats.org/officeDocument/2006/relationships/slide" Target="slides/slide94.xml" /><Relationship Id="rId140" Type="http://schemas.openxmlformats.org/officeDocument/2006/relationships/slide" Target="slides/slide138.xml" /><Relationship Id="rId161" Type="http://schemas.openxmlformats.org/officeDocument/2006/relationships/slide" Target="slides/slide159.xml" /><Relationship Id="rId182" Type="http://schemas.openxmlformats.org/officeDocument/2006/relationships/slide" Target="slides/slide180.xml" /><Relationship Id="rId217" Type="http://schemas.openxmlformats.org/officeDocument/2006/relationships/slide" Target="slides/slide215.xml" /><Relationship Id="rId6" Type="http://schemas.openxmlformats.org/officeDocument/2006/relationships/slide" Target="slides/slide4.xml" /><Relationship Id="rId238" Type="http://schemas.openxmlformats.org/officeDocument/2006/relationships/slide" Target="slides/slide236.xml" /><Relationship Id="rId259" Type="http://schemas.openxmlformats.org/officeDocument/2006/relationships/slide" Target="slides/slide257.xml" /><Relationship Id="rId23" Type="http://schemas.openxmlformats.org/officeDocument/2006/relationships/slide" Target="slides/slide21.xml" /><Relationship Id="rId119" Type="http://schemas.openxmlformats.org/officeDocument/2006/relationships/slide" Target="slides/slide117.xml" /><Relationship Id="rId270" Type="http://schemas.openxmlformats.org/officeDocument/2006/relationships/slide" Target="slides/slide268.xml" /><Relationship Id="rId291" Type="http://schemas.openxmlformats.org/officeDocument/2006/relationships/slide" Target="slides/slide289.xml" /><Relationship Id="rId305" Type="http://schemas.openxmlformats.org/officeDocument/2006/relationships/slide" Target="slides/slide303.xml" /><Relationship Id="rId326" Type="http://schemas.openxmlformats.org/officeDocument/2006/relationships/slide" Target="slides/slide324.xml" /><Relationship Id="rId44" Type="http://schemas.openxmlformats.org/officeDocument/2006/relationships/slide" Target="slides/slide42.xml" /><Relationship Id="rId65" Type="http://schemas.openxmlformats.org/officeDocument/2006/relationships/slide" Target="slides/slide63.xml" /><Relationship Id="rId86" Type="http://schemas.openxmlformats.org/officeDocument/2006/relationships/slide" Target="slides/slide84.xml" /><Relationship Id="rId130" Type="http://schemas.openxmlformats.org/officeDocument/2006/relationships/slide" Target="slides/slide128.xml" /><Relationship Id="rId151" Type="http://schemas.openxmlformats.org/officeDocument/2006/relationships/slide" Target="slides/slide149.xml" /><Relationship Id="rId172" Type="http://schemas.openxmlformats.org/officeDocument/2006/relationships/slide" Target="slides/slide170.xml" /><Relationship Id="rId193" Type="http://schemas.openxmlformats.org/officeDocument/2006/relationships/slide" Target="slides/slide191.xml" /><Relationship Id="rId207" Type="http://schemas.openxmlformats.org/officeDocument/2006/relationships/slide" Target="slides/slide205.xml" /><Relationship Id="rId228" Type="http://schemas.openxmlformats.org/officeDocument/2006/relationships/slide" Target="slides/slide226.xml" /><Relationship Id="rId249" Type="http://schemas.openxmlformats.org/officeDocument/2006/relationships/slide" Target="slides/slide247.xml" /><Relationship Id="rId13" Type="http://schemas.openxmlformats.org/officeDocument/2006/relationships/slide" Target="slides/slide11.xml" /><Relationship Id="rId109" Type="http://schemas.openxmlformats.org/officeDocument/2006/relationships/slide" Target="slides/slide107.xml" /><Relationship Id="rId260" Type="http://schemas.openxmlformats.org/officeDocument/2006/relationships/slide" Target="slides/slide258.xml" /><Relationship Id="rId281" Type="http://schemas.openxmlformats.org/officeDocument/2006/relationships/slide" Target="slides/slide279.xml" /><Relationship Id="rId316" Type="http://schemas.openxmlformats.org/officeDocument/2006/relationships/slide" Target="slides/slide314.xml" /><Relationship Id="rId337" Type="http://schemas.openxmlformats.org/officeDocument/2006/relationships/tableStyles" Target="tableStyles.xml" /><Relationship Id="rId34" Type="http://schemas.openxmlformats.org/officeDocument/2006/relationships/slide" Target="slides/slide32.xml" /><Relationship Id="rId55" Type="http://schemas.openxmlformats.org/officeDocument/2006/relationships/slide" Target="slides/slide53.xml" /><Relationship Id="rId76" Type="http://schemas.openxmlformats.org/officeDocument/2006/relationships/slide" Target="slides/slide74.xml" /><Relationship Id="rId97" Type="http://schemas.openxmlformats.org/officeDocument/2006/relationships/slide" Target="slides/slide95.xml" /><Relationship Id="rId120" Type="http://schemas.openxmlformats.org/officeDocument/2006/relationships/slide" Target="slides/slide118.xml" /><Relationship Id="rId141" Type="http://schemas.openxmlformats.org/officeDocument/2006/relationships/slide" Target="slides/slide139.xml" /><Relationship Id="rId7" Type="http://schemas.openxmlformats.org/officeDocument/2006/relationships/slide" Target="slides/slide5.xml" /><Relationship Id="rId162" Type="http://schemas.openxmlformats.org/officeDocument/2006/relationships/slide" Target="slides/slide160.xml" /><Relationship Id="rId183" Type="http://schemas.openxmlformats.org/officeDocument/2006/relationships/slide" Target="slides/slide181.xml" /><Relationship Id="rId218" Type="http://schemas.openxmlformats.org/officeDocument/2006/relationships/slide" Target="slides/slide216.xml" /><Relationship Id="rId239" Type="http://schemas.openxmlformats.org/officeDocument/2006/relationships/slide" Target="slides/slide237.xml" /><Relationship Id="rId250" Type="http://schemas.openxmlformats.org/officeDocument/2006/relationships/slide" Target="slides/slide248.xml" /><Relationship Id="rId271" Type="http://schemas.openxmlformats.org/officeDocument/2006/relationships/slide" Target="slides/slide269.xml" /><Relationship Id="rId292" Type="http://schemas.openxmlformats.org/officeDocument/2006/relationships/slide" Target="slides/slide290.xml" /><Relationship Id="rId306" Type="http://schemas.openxmlformats.org/officeDocument/2006/relationships/slide" Target="slides/slide304.xml" /><Relationship Id="rId24" Type="http://schemas.openxmlformats.org/officeDocument/2006/relationships/slide" Target="slides/slide22.xml" /><Relationship Id="rId45" Type="http://schemas.openxmlformats.org/officeDocument/2006/relationships/slide" Target="slides/slide43.xml" /><Relationship Id="rId66" Type="http://schemas.openxmlformats.org/officeDocument/2006/relationships/slide" Target="slides/slide64.xml" /><Relationship Id="rId87" Type="http://schemas.openxmlformats.org/officeDocument/2006/relationships/slide" Target="slides/slide85.xml" /><Relationship Id="rId110" Type="http://schemas.openxmlformats.org/officeDocument/2006/relationships/slide" Target="slides/slide108.xml" /><Relationship Id="rId131" Type="http://schemas.openxmlformats.org/officeDocument/2006/relationships/slide" Target="slides/slide129.xml" /><Relationship Id="rId327" Type="http://schemas.openxmlformats.org/officeDocument/2006/relationships/slide" Target="slides/slide325.xml" /><Relationship Id="rId152" Type="http://schemas.openxmlformats.org/officeDocument/2006/relationships/slide" Target="slides/slide150.xml" /><Relationship Id="rId173" Type="http://schemas.openxmlformats.org/officeDocument/2006/relationships/slide" Target="slides/slide171.xml" /><Relationship Id="rId194" Type="http://schemas.openxmlformats.org/officeDocument/2006/relationships/slide" Target="slides/slide192.xml" /><Relationship Id="rId208" Type="http://schemas.openxmlformats.org/officeDocument/2006/relationships/slide" Target="slides/slide206.xml" /><Relationship Id="rId229" Type="http://schemas.openxmlformats.org/officeDocument/2006/relationships/slide" Target="slides/slide227.xml" /><Relationship Id="rId240" Type="http://schemas.openxmlformats.org/officeDocument/2006/relationships/slide" Target="slides/slide238.xml" /><Relationship Id="rId261" Type="http://schemas.openxmlformats.org/officeDocument/2006/relationships/slide" Target="slides/slide259.xml" /><Relationship Id="rId14" Type="http://schemas.openxmlformats.org/officeDocument/2006/relationships/slide" Target="slides/slide12.xml" /><Relationship Id="rId35" Type="http://schemas.openxmlformats.org/officeDocument/2006/relationships/slide" Target="slides/slide33.xml" /><Relationship Id="rId56" Type="http://schemas.openxmlformats.org/officeDocument/2006/relationships/slide" Target="slides/slide54.xml" /><Relationship Id="rId77" Type="http://schemas.openxmlformats.org/officeDocument/2006/relationships/slide" Target="slides/slide75.xml" /><Relationship Id="rId100" Type="http://schemas.openxmlformats.org/officeDocument/2006/relationships/slide" Target="slides/slide98.xml" /><Relationship Id="rId282" Type="http://schemas.openxmlformats.org/officeDocument/2006/relationships/slide" Target="slides/slide280.xml" /><Relationship Id="rId317" Type="http://schemas.openxmlformats.org/officeDocument/2006/relationships/slide" Target="slides/slide315.xml" /><Relationship Id="rId8" Type="http://schemas.openxmlformats.org/officeDocument/2006/relationships/slide" Target="slides/slide6.xml" /><Relationship Id="rId98" Type="http://schemas.openxmlformats.org/officeDocument/2006/relationships/slide" Target="slides/slide96.xml" /><Relationship Id="rId121" Type="http://schemas.openxmlformats.org/officeDocument/2006/relationships/slide" Target="slides/slide119.xml" /><Relationship Id="rId142" Type="http://schemas.openxmlformats.org/officeDocument/2006/relationships/slide" Target="slides/slide140.xml" /><Relationship Id="rId163" Type="http://schemas.openxmlformats.org/officeDocument/2006/relationships/slide" Target="slides/slide161.xml" /><Relationship Id="rId184" Type="http://schemas.openxmlformats.org/officeDocument/2006/relationships/slide" Target="slides/slide182.xml" /><Relationship Id="rId219" Type="http://schemas.openxmlformats.org/officeDocument/2006/relationships/slide" Target="slides/slide217.xml" /><Relationship Id="rId3" Type="http://schemas.openxmlformats.org/officeDocument/2006/relationships/slide" Target="slides/slide1.xml" /><Relationship Id="rId214" Type="http://schemas.openxmlformats.org/officeDocument/2006/relationships/slide" Target="slides/slide212.xml" /><Relationship Id="rId230" Type="http://schemas.openxmlformats.org/officeDocument/2006/relationships/slide" Target="slides/slide228.xml" /><Relationship Id="rId235" Type="http://schemas.openxmlformats.org/officeDocument/2006/relationships/slide" Target="slides/slide233.xml" /><Relationship Id="rId251" Type="http://schemas.openxmlformats.org/officeDocument/2006/relationships/slide" Target="slides/slide249.xml" /><Relationship Id="rId256" Type="http://schemas.openxmlformats.org/officeDocument/2006/relationships/slide" Target="slides/slide254.xml" /><Relationship Id="rId277" Type="http://schemas.openxmlformats.org/officeDocument/2006/relationships/slide" Target="slides/slide275.xml" /><Relationship Id="rId298" Type="http://schemas.openxmlformats.org/officeDocument/2006/relationships/slide" Target="slides/slide296.xml" /><Relationship Id="rId25" Type="http://schemas.openxmlformats.org/officeDocument/2006/relationships/slide" Target="slides/slide23.xml" /><Relationship Id="rId46" Type="http://schemas.openxmlformats.org/officeDocument/2006/relationships/slide" Target="slides/slide44.xml" /><Relationship Id="rId67" Type="http://schemas.openxmlformats.org/officeDocument/2006/relationships/slide" Target="slides/slide65.xml" /><Relationship Id="rId116" Type="http://schemas.openxmlformats.org/officeDocument/2006/relationships/slide" Target="slides/slide114.xml" /><Relationship Id="rId137" Type="http://schemas.openxmlformats.org/officeDocument/2006/relationships/slide" Target="slides/slide135.xml" /><Relationship Id="rId158" Type="http://schemas.openxmlformats.org/officeDocument/2006/relationships/slide" Target="slides/slide156.xml" /><Relationship Id="rId272" Type="http://schemas.openxmlformats.org/officeDocument/2006/relationships/slide" Target="slides/slide270.xml" /><Relationship Id="rId293" Type="http://schemas.openxmlformats.org/officeDocument/2006/relationships/slide" Target="slides/slide291.xml" /><Relationship Id="rId302" Type="http://schemas.openxmlformats.org/officeDocument/2006/relationships/slide" Target="slides/slide300.xml" /><Relationship Id="rId307" Type="http://schemas.openxmlformats.org/officeDocument/2006/relationships/slide" Target="slides/slide305.xml" /><Relationship Id="rId323" Type="http://schemas.openxmlformats.org/officeDocument/2006/relationships/slide" Target="slides/slide321.xml" /><Relationship Id="rId328" Type="http://schemas.openxmlformats.org/officeDocument/2006/relationships/slide" Target="slides/slide326.xml" /><Relationship Id="rId20" Type="http://schemas.openxmlformats.org/officeDocument/2006/relationships/slide" Target="slides/slide18.xml" /><Relationship Id="rId41" Type="http://schemas.openxmlformats.org/officeDocument/2006/relationships/slide" Target="slides/slide39.xml" /><Relationship Id="rId62" Type="http://schemas.openxmlformats.org/officeDocument/2006/relationships/slide" Target="slides/slide60.xml" /><Relationship Id="rId83" Type="http://schemas.openxmlformats.org/officeDocument/2006/relationships/slide" Target="slides/slide81.xml" /><Relationship Id="rId88" Type="http://schemas.openxmlformats.org/officeDocument/2006/relationships/slide" Target="slides/slide86.xml" /><Relationship Id="rId111" Type="http://schemas.openxmlformats.org/officeDocument/2006/relationships/slide" Target="slides/slide109.xml" /><Relationship Id="rId132" Type="http://schemas.openxmlformats.org/officeDocument/2006/relationships/slide" Target="slides/slide130.xml" /><Relationship Id="rId153" Type="http://schemas.openxmlformats.org/officeDocument/2006/relationships/slide" Target="slides/slide151.xml" /><Relationship Id="rId174" Type="http://schemas.openxmlformats.org/officeDocument/2006/relationships/slide" Target="slides/slide172.xml" /><Relationship Id="rId179" Type="http://schemas.openxmlformats.org/officeDocument/2006/relationships/slide" Target="slides/slide177.xml" /><Relationship Id="rId195" Type="http://schemas.openxmlformats.org/officeDocument/2006/relationships/slide" Target="slides/slide193.xml" /><Relationship Id="rId209" Type="http://schemas.openxmlformats.org/officeDocument/2006/relationships/slide" Target="slides/slide207.xml" /><Relationship Id="rId190" Type="http://schemas.openxmlformats.org/officeDocument/2006/relationships/slide" Target="slides/slide188.xml" /><Relationship Id="rId204" Type="http://schemas.openxmlformats.org/officeDocument/2006/relationships/slide" Target="slides/slide202.xml" /><Relationship Id="rId220" Type="http://schemas.openxmlformats.org/officeDocument/2006/relationships/slide" Target="slides/slide218.xml" /><Relationship Id="rId225" Type="http://schemas.openxmlformats.org/officeDocument/2006/relationships/slide" Target="slides/slide223.xml" /><Relationship Id="rId241" Type="http://schemas.openxmlformats.org/officeDocument/2006/relationships/slide" Target="slides/slide239.xml" /><Relationship Id="rId246" Type="http://schemas.openxmlformats.org/officeDocument/2006/relationships/slide" Target="slides/slide244.xml" /><Relationship Id="rId267" Type="http://schemas.openxmlformats.org/officeDocument/2006/relationships/slide" Target="slides/slide265.xml" /><Relationship Id="rId288" Type="http://schemas.openxmlformats.org/officeDocument/2006/relationships/slide" Target="slides/slide286.xml" /><Relationship Id="rId15" Type="http://schemas.openxmlformats.org/officeDocument/2006/relationships/slide" Target="slides/slide13.xml" /><Relationship Id="rId36" Type="http://schemas.openxmlformats.org/officeDocument/2006/relationships/slide" Target="slides/slide34.xml" /><Relationship Id="rId57" Type="http://schemas.openxmlformats.org/officeDocument/2006/relationships/slide" Target="slides/slide55.xml" /><Relationship Id="rId106" Type="http://schemas.openxmlformats.org/officeDocument/2006/relationships/slide" Target="slides/slide104.xml" /><Relationship Id="rId127" Type="http://schemas.openxmlformats.org/officeDocument/2006/relationships/slide" Target="slides/slide125.xml" /><Relationship Id="rId262" Type="http://schemas.openxmlformats.org/officeDocument/2006/relationships/slide" Target="slides/slide260.xml" /><Relationship Id="rId283" Type="http://schemas.openxmlformats.org/officeDocument/2006/relationships/slide" Target="slides/slide281.xml" /><Relationship Id="rId313" Type="http://schemas.openxmlformats.org/officeDocument/2006/relationships/slide" Target="slides/slide311.xml" /><Relationship Id="rId318" Type="http://schemas.openxmlformats.org/officeDocument/2006/relationships/slide" Target="slides/slide316.xml" /><Relationship Id="rId10" Type="http://schemas.openxmlformats.org/officeDocument/2006/relationships/slide" Target="slides/slide8.xml" /><Relationship Id="rId31" Type="http://schemas.openxmlformats.org/officeDocument/2006/relationships/slide" Target="slides/slide29.xml" /><Relationship Id="rId52" Type="http://schemas.openxmlformats.org/officeDocument/2006/relationships/slide" Target="slides/slide50.xml" /><Relationship Id="rId73" Type="http://schemas.openxmlformats.org/officeDocument/2006/relationships/slide" Target="slides/slide71.xml" /><Relationship Id="rId78" Type="http://schemas.openxmlformats.org/officeDocument/2006/relationships/slide" Target="slides/slide76.xml" /><Relationship Id="rId94" Type="http://schemas.openxmlformats.org/officeDocument/2006/relationships/slide" Target="slides/slide92.xml" /><Relationship Id="rId99" Type="http://schemas.openxmlformats.org/officeDocument/2006/relationships/slide" Target="slides/slide97.xml" /><Relationship Id="rId101" Type="http://schemas.openxmlformats.org/officeDocument/2006/relationships/slide" Target="slides/slide99.xml" /><Relationship Id="rId122" Type="http://schemas.openxmlformats.org/officeDocument/2006/relationships/slide" Target="slides/slide120.xml" /><Relationship Id="rId143" Type="http://schemas.openxmlformats.org/officeDocument/2006/relationships/slide" Target="slides/slide141.xml" /><Relationship Id="rId148" Type="http://schemas.openxmlformats.org/officeDocument/2006/relationships/slide" Target="slides/slide146.xml" /><Relationship Id="rId164" Type="http://schemas.openxmlformats.org/officeDocument/2006/relationships/slide" Target="slides/slide162.xml" /><Relationship Id="rId169" Type="http://schemas.openxmlformats.org/officeDocument/2006/relationships/slide" Target="slides/slide167.xml" /><Relationship Id="rId185" Type="http://schemas.openxmlformats.org/officeDocument/2006/relationships/slide" Target="slides/slide183.xml" /><Relationship Id="rId334" Type="http://schemas.openxmlformats.org/officeDocument/2006/relationships/presProps" Target="presProps.xml" /><Relationship Id="rId4" Type="http://schemas.openxmlformats.org/officeDocument/2006/relationships/slide" Target="slides/slide2.xml" /><Relationship Id="rId9" Type="http://schemas.openxmlformats.org/officeDocument/2006/relationships/slide" Target="slides/slide7.xml" /><Relationship Id="rId180" Type="http://schemas.openxmlformats.org/officeDocument/2006/relationships/slide" Target="slides/slide178.xml" /><Relationship Id="rId210" Type="http://schemas.openxmlformats.org/officeDocument/2006/relationships/slide" Target="slides/slide208.xml" /><Relationship Id="rId215" Type="http://schemas.openxmlformats.org/officeDocument/2006/relationships/slide" Target="slides/slide213.xml" /><Relationship Id="rId236" Type="http://schemas.openxmlformats.org/officeDocument/2006/relationships/slide" Target="slides/slide234.xml" /><Relationship Id="rId257" Type="http://schemas.openxmlformats.org/officeDocument/2006/relationships/slide" Target="slides/slide255.xml" /><Relationship Id="rId278" Type="http://schemas.openxmlformats.org/officeDocument/2006/relationships/slide" Target="slides/slide276.xml" /><Relationship Id="rId26" Type="http://schemas.openxmlformats.org/officeDocument/2006/relationships/slide" Target="slides/slide24.xml" /><Relationship Id="rId231" Type="http://schemas.openxmlformats.org/officeDocument/2006/relationships/slide" Target="slides/slide229.xml" /><Relationship Id="rId252" Type="http://schemas.openxmlformats.org/officeDocument/2006/relationships/slide" Target="slides/slide250.xml" /><Relationship Id="rId273" Type="http://schemas.openxmlformats.org/officeDocument/2006/relationships/slide" Target="slides/slide271.xml" /><Relationship Id="rId294" Type="http://schemas.openxmlformats.org/officeDocument/2006/relationships/slide" Target="slides/slide292.xml" /><Relationship Id="rId308" Type="http://schemas.openxmlformats.org/officeDocument/2006/relationships/slide" Target="slides/slide306.xml" /><Relationship Id="rId329" Type="http://schemas.openxmlformats.org/officeDocument/2006/relationships/slide" Target="slides/slide327.xml" /><Relationship Id="rId47" Type="http://schemas.openxmlformats.org/officeDocument/2006/relationships/slide" Target="slides/slide45.xml" /><Relationship Id="rId68" Type="http://schemas.openxmlformats.org/officeDocument/2006/relationships/slide" Target="slides/slide66.xml" /><Relationship Id="rId89" Type="http://schemas.openxmlformats.org/officeDocument/2006/relationships/slide" Target="slides/slide87.xml" /><Relationship Id="rId112" Type="http://schemas.openxmlformats.org/officeDocument/2006/relationships/slide" Target="slides/slide110.xml" /><Relationship Id="rId133" Type="http://schemas.openxmlformats.org/officeDocument/2006/relationships/slide" Target="slides/slide131.xml" /><Relationship Id="rId154" Type="http://schemas.openxmlformats.org/officeDocument/2006/relationships/slide" Target="slides/slide152.xml" /><Relationship Id="rId175" Type="http://schemas.openxmlformats.org/officeDocument/2006/relationships/slide" Target="slides/slide173.xml" /><Relationship Id="rId196" Type="http://schemas.openxmlformats.org/officeDocument/2006/relationships/slide" Target="slides/slide194.xml" /><Relationship Id="rId200" Type="http://schemas.openxmlformats.org/officeDocument/2006/relationships/slide" Target="slides/slide198.xml" /><Relationship Id="rId16" Type="http://schemas.openxmlformats.org/officeDocument/2006/relationships/slide" Target="slides/slide14.xml" /><Relationship Id="rId221" Type="http://schemas.openxmlformats.org/officeDocument/2006/relationships/slide" Target="slides/slide219.xml" /><Relationship Id="rId242" Type="http://schemas.openxmlformats.org/officeDocument/2006/relationships/slide" Target="slides/slide240.xml" /><Relationship Id="rId263" Type="http://schemas.openxmlformats.org/officeDocument/2006/relationships/slide" Target="slides/slide261.xml" /><Relationship Id="rId284" Type="http://schemas.openxmlformats.org/officeDocument/2006/relationships/slide" Target="slides/slide282.xml" /><Relationship Id="rId319" Type="http://schemas.openxmlformats.org/officeDocument/2006/relationships/slide" Target="slides/slide317.xml" /><Relationship Id="rId37" Type="http://schemas.openxmlformats.org/officeDocument/2006/relationships/slide" Target="slides/slide35.xml" /><Relationship Id="rId58" Type="http://schemas.openxmlformats.org/officeDocument/2006/relationships/slide" Target="slides/slide56.xml" /><Relationship Id="rId79" Type="http://schemas.openxmlformats.org/officeDocument/2006/relationships/slide" Target="slides/slide77.xml" /><Relationship Id="rId102" Type="http://schemas.openxmlformats.org/officeDocument/2006/relationships/slide" Target="slides/slide100.xml" /><Relationship Id="rId123" Type="http://schemas.openxmlformats.org/officeDocument/2006/relationships/slide" Target="slides/slide121.xml" /><Relationship Id="rId144" Type="http://schemas.openxmlformats.org/officeDocument/2006/relationships/slide" Target="slides/slide142.xml" /><Relationship Id="rId330" Type="http://schemas.openxmlformats.org/officeDocument/2006/relationships/slide" Target="slides/slide328.xml" /><Relationship Id="rId90" Type="http://schemas.openxmlformats.org/officeDocument/2006/relationships/slide" Target="slides/slide88.xml" /><Relationship Id="rId165" Type="http://schemas.openxmlformats.org/officeDocument/2006/relationships/slide" Target="slides/slide163.xml" /><Relationship Id="rId186" Type="http://schemas.openxmlformats.org/officeDocument/2006/relationships/slide" Target="slides/slide184.xml" /><Relationship Id="rId211" Type="http://schemas.openxmlformats.org/officeDocument/2006/relationships/slide" Target="slides/slide209.xml" /><Relationship Id="rId232" Type="http://schemas.openxmlformats.org/officeDocument/2006/relationships/slide" Target="slides/slide230.xml" /><Relationship Id="rId253" Type="http://schemas.openxmlformats.org/officeDocument/2006/relationships/slide" Target="slides/slide251.xml" /><Relationship Id="rId274" Type="http://schemas.openxmlformats.org/officeDocument/2006/relationships/slide" Target="slides/slide272.xml" /><Relationship Id="rId295" Type="http://schemas.openxmlformats.org/officeDocument/2006/relationships/slide" Target="slides/slide293.xml" /><Relationship Id="rId309" Type="http://schemas.openxmlformats.org/officeDocument/2006/relationships/slide" Target="slides/slide307.xml" /><Relationship Id="rId27" Type="http://schemas.openxmlformats.org/officeDocument/2006/relationships/slide" Target="slides/slide25.xml" /><Relationship Id="rId48" Type="http://schemas.openxmlformats.org/officeDocument/2006/relationships/slide" Target="slides/slide46.xml" /><Relationship Id="rId69" Type="http://schemas.openxmlformats.org/officeDocument/2006/relationships/slide" Target="slides/slide67.xml" /><Relationship Id="rId113" Type="http://schemas.openxmlformats.org/officeDocument/2006/relationships/slide" Target="slides/slide111.xml" /><Relationship Id="rId134" Type="http://schemas.openxmlformats.org/officeDocument/2006/relationships/slide" Target="slides/slide132.xml" /><Relationship Id="rId320" Type="http://schemas.openxmlformats.org/officeDocument/2006/relationships/slide" Target="slides/slide318.xml" /><Relationship Id="rId80" Type="http://schemas.openxmlformats.org/officeDocument/2006/relationships/slide" Target="slides/slide78.xml" /><Relationship Id="rId155" Type="http://schemas.openxmlformats.org/officeDocument/2006/relationships/slide" Target="slides/slide153.xml" /><Relationship Id="rId176" Type="http://schemas.openxmlformats.org/officeDocument/2006/relationships/slide" Target="slides/slide174.xml" /><Relationship Id="rId197" Type="http://schemas.openxmlformats.org/officeDocument/2006/relationships/slide" Target="slides/slide195.xml" /><Relationship Id="rId201" Type="http://schemas.openxmlformats.org/officeDocument/2006/relationships/slide" Target="slides/slide199.xml" /><Relationship Id="rId222" Type="http://schemas.openxmlformats.org/officeDocument/2006/relationships/slide" Target="slides/slide220.xml" /><Relationship Id="rId243" Type="http://schemas.openxmlformats.org/officeDocument/2006/relationships/slide" Target="slides/slide241.xml" /><Relationship Id="rId264" Type="http://schemas.openxmlformats.org/officeDocument/2006/relationships/slide" Target="slides/slide262.xml" /><Relationship Id="rId285" Type="http://schemas.openxmlformats.org/officeDocument/2006/relationships/slide" Target="slides/slide283.xml" /><Relationship Id="rId17" Type="http://schemas.openxmlformats.org/officeDocument/2006/relationships/slide" Target="slides/slide15.xml" /><Relationship Id="rId38" Type="http://schemas.openxmlformats.org/officeDocument/2006/relationships/slide" Target="slides/slide36.xml" /><Relationship Id="rId59" Type="http://schemas.openxmlformats.org/officeDocument/2006/relationships/slide" Target="slides/slide57.xml" /><Relationship Id="rId103" Type="http://schemas.openxmlformats.org/officeDocument/2006/relationships/slide" Target="slides/slide101.xml" /><Relationship Id="rId124" Type="http://schemas.openxmlformats.org/officeDocument/2006/relationships/slide" Target="slides/slide122.xml" /><Relationship Id="rId310" Type="http://schemas.openxmlformats.org/officeDocument/2006/relationships/slide" Target="slides/slide308.xml" /><Relationship Id="rId70" Type="http://schemas.openxmlformats.org/officeDocument/2006/relationships/slide" Target="slides/slide68.xml" /><Relationship Id="rId91" Type="http://schemas.openxmlformats.org/officeDocument/2006/relationships/slide" Target="slides/slide89.xml" /><Relationship Id="rId145" Type="http://schemas.openxmlformats.org/officeDocument/2006/relationships/slide" Target="slides/slide143.xml" /><Relationship Id="rId166" Type="http://schemas.openxmlformats.org/officeDocument/2006/relationships/slide" Target="slides/slide164.xml" /><Relationship Id="rId187" Type="http://schemas.openxmlformats.org/officeDocument/2006/relationships/slide" Target="slides/slide185.xml" /><Relationship Id="rId331" Type="http://schemas.openxmlformats.org/officeDocument/2006/relationships/slide" Target="slides/slide329.xml" /><Relationship Id="rId1" Type="http://schemas.openxmlformats.org/officeDocument/2006/relationships/slideMaster" Target="slideMasters/slideMaster1.xml" /><Relationship Id="rId212" Type="http://schemas.openxmlformats.org/officeDocument/2006/relationships/slide" Target="slides/slide210.xml" /><Relationship Id="rId233" Type="http://schemas.openxmlformats.org/officeDocument/2006/relationships/slide" Target="slides/slide231.xml" /><Relationship Id="rId254" Type="http://schemas.openxmlformats.org/officeDocument/2006/relationships/slide" Target="slides/slide252.xml" /><Relationship Id="rId28" Type="http://schemas.openxmlformats.org/officeDocument/2006/relationships/slide" Target="slides/slide26.xml" /><Relationship Id="rId49" Type="http://schemas.openxmlformats.org/officeDocument/2006/relationships/slide" Target="slides/slide47.xml" /><Relationship Id="rId114" Type="http://schemas.openxmlformats.org/officeDocument/2006/relationships/slide" Target="slides/slide112.xml" /><Relationship Id="rId275" Type="http://schemas.openxmlformats.org/officeDocument/2006/relationships/slide" Target="slides/slide273.xml" /><Relationship Id="rId296" Type="http://schemas.openxmlformats.org/officeDocument/2006/relationships/slide" Target="slides/slide294.xml" /><Relationship Id="rId300" Type="http://schemas.openxmlformats.org/officeDocument/2006/relationships/slide" Target="slides/slide298.xml" /><Relationship Id="rId60" Type="http://schemas.openxmlformats.org/officeDocument/2006/relationships/slide" Target="slides/slide58.xml" /><Relationship Id="rId81" Type="http://schemas.openxmlformats.org/officeDocument/2006/relationships/slide" Target="slides/slide79.xml" /><Relationship Id="rId135" Type="http://schemas.openxmlformats.org/officeDocument/2006/relationships/slide" Target="slides/slide133.xml" /><Relationship Id="rId156" Type="http://schemas.openxmlformats.org/officeDocument/2006/relationships/slide" Target="slides/slide154.xml" /><Relationship Id="rId177" Type="http://schemas.openxmlformats.org/officeDocument/2006/relationships/slide" Target="slides/slide175.xml" /><Relationship Id="rId198" Type="http://schemas.openxmlformats.org/officeDocument/2006/relationships/slide" Target="slides/slide196.xml" /><Relationship Id="rId321" Type="http://schemas.openxmlformats.org/officeDocument/2006/relationships/slide" Target="slides/slide319.xml" /><Relationship Id="rId202" Type="http://schemas.openxmlformats.org/officeDocument/2006/relationships/slide" Target="slides/slide200.xml" /><Relationship Id="rId223" Type="http://schemas.openxmlformats.org/officeDocument/2006/relationships/slide" Target="slides/slide221.xml" /><Relationship Id="rId244" Type="http://schemas.openxmlformats.org/officeDocument/2006/relationships/slide" Target="slides/slide242.xml" /><Relationship Id="rId18" Type="http://schemas.openxmlformats.org/officeDocument/2006/relationships/slide" Target="slides/slide16.xml" /><Relationship Id="rId39" Type="http://schemas.openxmlformats.org/officeDocument/2006/relationships/slide" Target="slides/slide37.xml" /><Relationship Id="rId265" Type="http://schemas.openxmlformats.org/officeDocument/2006/relationships/slide" Target="slides/slide263.xml" /><Relationship Id="rId286" Type="http://schemas.openxmlformats.org/officeDocument/2006/relationships/slide" Target="slides/slide284.xml" /><Relationship Id="rId50" Type="http://schemas.openxmlformats.org/officeDocument/2006/relationships/slide" Target="slides/slide48.xml" /><Relationship Id="rId104" Type="http://schemas.openxmlformats.org/officeDocument/2006/relationships/slide" Target="slides/slide102.xml" /><Relationship Id="rId125" Type="http://schemas.openxmlformats.org/officeDocument/2006/relationships/slide" Target="slides/slide123.xml" /><Relationship Id="rId146" Type="http://schemas.openxmlformats.org/officeDocument/2006/relationships/slide" Target="slides/slide144.xml" /><Relationship Id="rId167" Type="http://schemas.openxmlformats.org/officeDocument/2006/relationships/slide" Target="slides/slide165.xml" /><Relationship Id="rId188" Type="http://schemas.openxmlformats.org/officeDocument/2006/relationships/slide" Target="slides/slide186.xml" /><Relationship Id="rId311" Type="http://schemas.openxmlformats.org/officeDocument/2006/relationships/slide" Target="slides/slide309.xml" /><Relationship Id="rId332" Type="http://schemas.openxmlformats.org/officeDocument/2006/relationships/slide" Target="slides/slide330.xml" /><Relationship Id="rId71" Type="http://schemas.openxmlformats.org/officeDocument/2006/relationships/slide" Target="slides/slide69.xml" /><Relationship Id="rId92" Type="http://schemas.openxmlformats.org/officeDocument/2006/relationships/slide" Target="slides/slide90.xml" /><Relationship Id="rId213" Type="http://schemas.openxmlformats.org/officeDocument/2006/relationships/slide" Target="slides/slide211.xml" /><Relationship Id="rId234" Type="http://schemas.openxmlformats.org/officeDocument/2006/relationships/slide" Target="slides/slide232.xml" /><Relationship Id="rId2" Type="http://schemas.openxmlformats.org/officeDocument/2006/relationships/slideMaster" Target="slideMasters/slideMaster2.xml" /><Relationship Id="rId29" Type="http://schemas.openxmlformats.org/officeDocument/2006/relationships/slide" Target="slides/slide27.xml" /><Relationship Id="rId255" Type="http://schemas.openxmlformats.org/officeDocument/2006/relationships/slide" Target="slides/slide253.xml" /><Relationship Id="rId276" Type="http://schemas.openxmlformats.org/officeDocument/2006/relationships/slide" Target="slides/slide274.xml" /><Relationship Id="rId297" Type="http://schemas.openxmlformats.org/officeDocument/2006/relationships/slide" Target="slides/slide295.xml" /><Relationship Id="rId40" Type="http://schemas.openxmlformats.org/officeDocument/2006/relationships/slide" Target="slides/slide38.xml" /><Relationship Id="rId115" Type="http://schemas.openxmlformats.org/officeDocument/2006/relationships/slide" Target="slides/slide113.xml" /><Relationship Id="rId136" Type="http://schemas.openxmlformats.org/officeDocument/2006/relationships/slide" Target="slides/slide134.xml" /><Relationship Id="rId157" Type="http://schemas.openxmlformats.org/officeDocument/2006/relationships/slide" Target="slides/slide155.xml" /><Relationship Id="rId178" Type="http://schemas.openxmlformats.org/officeDocument/2006/relationships/slide" Target="slides/slide176.xml" /><Relationship Id="rId301" Type="http://schemas.openxmlformats.org/officeDocument/2006/relationships/slide" Target="slides/slide299.xml" /><Relationship Id="rId322" Type="http://schemas.openxmlformats.org/officeDocument/2006/relationships/slide" Target="slides/slide320.xml" /><Relationship Id="rId61" Type="http://schemas.openxmlformats.org/officeDocument/2006/relationships/slide" Target="slides/slide59.xml" /><Relationship Id="rId82" Type="http://schemas.openxmlformats.org/officeDocument/2006/relationships/slide" Target="slides/slide80.xml" /><Relationship Id="rId199" Type="http://schemas.openxmlformats.org/officeDocument/2006/relationships/slide" Target="slides/slide197.xml" /><Relationship Id="rId203" Type="http://schemas.openxmlformats.org/officeDocument/2006/relationships/slide" Target="slides/slide201.xml" /><Relationship Id="rId19" Type="http://schemas.openxmlformats.org/officeDocument/2006/relationships/slide" Target="slides/slide17.xml" /><Relationship Id="rId224" Type="http://schemas.openxmlformats.org/officeDocument/2006/relationships/slide" Target="slides/slide222.xml" /><Relationship Id="rId245" Type="http://schemas.openxmlformats.org/officeDocument/2006/relationships/slide" Target="slides/slide243.xml" /><Relationship Id="rId266" Type="http://schemas.openxmlformats.org/officeDocument/2006/relationships/slide" Target="slides/slide264.xml" /><Relationship Id="rId287" Type="http://schemas.openxmlformats.org/officeDocument/2006/relationships/slide" Target="slides/slide285.xml" /><Relationship Id="rId30" Type="http://schemas.openxmlformats.org/officeDocument/2006/relationships/slide" Target="slides/slide28.xml" /><Relationship Id="rId105" Type="http://schemas.openxmlformats.org/officeDocument/2006/relationships/slide" Target="slides/slide103.xml" /><Relationship Id="rId126" Type="http://schemas.openxmlformats.org/officeDocument/2006/relationships/slide" Target="slides/slide124.xml" /><Relationship Id="rId147" Type="http://schemas.openxmlformats.org/officeDocument/2006/relationships/slide" Target="slides/slide145.xml" /><Relationship Id="rId168" Type="http://schemas.openxmlformats.org/officeDocument/2006/relationships/slide" Target="slides/slide166.xml" /><Relationship Id="rId312" Type="http://schemas.openxmlformats.org/officeDocument/2006/relationships/slide" Target="slides/slide310.xml" /><Relationship Id="rId333" Type="http://schemas.openxmlformats.org/officeDocument/2006/relationships/notesMaster" Target="notesMasters/notesMaster1.xml" /><Relationship Id="rId51" Type="http://schemas.openxmlformats.org/officeDocument/2006/relationships/slide" Target="slides/slide49.xml" /><Relationship Id="rId72" Type="http://schemas.openxmlformats.org/officeDocument/2006/relationships/slide" Target="slides/slide70.xml" /><Relationship Id="rId93" Type="http://schemas.openxmlformats.org/officeDocument/2006/relationships/slide" Target="slides/slide91.xml" /><Relationship Id="rId189" Type="http://schemas.openxmlformats.org/officeDocument/2006/relationships/slide" Target="slides/slide187.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5:40.909"/>
    </inkml:context>
    <inkml:brush xml:id="br0">
      <inkml:brushProperty name="width" value="0.07006" units="cm"/>
      <inkml:brushProperty name="height" value="0.07006" units="cm"/>
    </inkml:brush>
  </inkml:definitions>
  <inkml:trace contextRef="#ctx0" brushRef="#br0">0 870 2240,'0'0'0,"0"0"1704,0 0-1408,0-6 48,0 2 41,0-2 55,0 6-440,0-6 432,0 2 72,0 0 104,0 4-608,0-4 608,0 0 112,0 0-8,0 4-712,0-4 769,0 0 63,0 0 0,0 4-832,0-4 824,0 0-120,0 4-704,5-4 672,-5 4-672,0-6 593,0-11 15,4 17-32,-4 0-576,4-6 624,0 0-16,0 2-72,-4 4-536,4-6 496,2 0-72,-2-10-64,-4 16-360,6-4 385,0-2 39,0-12-112,-6 18-312,18-4 232,-14-15 40,2 13-128,-6 6-144,6-6 96,13-14 120,-13 20-8,-6 0-208,18-16 160,-12 10 32,16 0-32,-22 6-160,6-17-16,17 13 40,-7-2 96,-16 6-120,16-16-16,2 12 72,0-2-96,-18 6 40,19-6-56,1-10 72,0 16-144,-20 0 128,18-6 72,3 0-40,-1 2-112,-20 4 80,16-4 64,0-1-112,-10 5-72,-6 0 120,23 0 0,-7 0-40,-10 0-32,18 0 136,-18 0-120,12 0 72,-18 0-16,6 0 48,13 2-120,-13-2 72,-6 0 0,16 3 8,-12 1 24,16-2-32,-20-2 0,4 4-96,14 0 32,-11 0 0,11 2 40,-12-2 64,12 2-24,-18-6-16,6 8-16,14-2 32,-3 2 48,-17-8-64,16 6-16,0 0 16,-10 2-88,-6-8 88,22 9-40,-16-3 56,19 0-120,-25-6 104,6 8 88,16-2-72,-6 0-112,-16-6 96,16 4 96,3 0-96,-3 2 24,2-2 80,0 0-72,-2 2 32,-16-6-64,6 2-24,19 0 40,-19 0 32,-6-2-48,20 2 0,-14 2-8,14-2 8,-20-2 0,6 2-32,13 0 8,-13-2 24,-6 0 0,22 0-48,-6 2 32,0-2-48,-16 0 64,6 0-112,15 0 176,-15 0-144,-6 0 80,18 0-40,-12 0 80,10 0-88,-16 0 48,6 0-56,10 0 56,-10 2 32,-6-2-32,19 0-16,-15 0 32,14 0-72,-18 0 56,4 0-8,2 0 32,10 0-104,-16 0 80,0-4 56,6 4-72,11-4-88,-17 4 104,0 0 64,4-4-72,0 0 80,-4 4-72,4-4 56,0-2-72,-4 2 64,0 4-48,0-4-136,4 0 112,-4-2-40,0 6 64,0-4-104,0-2 104,0 0-24,0 6 24,0-4 80,0 0-112,0 0-16,0 4 48,0-4-64,0 0-72,0-1 88,0 5 48,-2-4-128,-2 0 88,-2 0-16,0 0-24,-3 4 80,1-4-32,8 4 32,-6 0 8,-10-4-48,10 0 40,6 4 0,-18-4 80,12 0-160,-12 0 80,18 4 0,-7-4-8,-13 0-96,14-2 120,6 6-16,-20-4-16,12 0-8,-10 0 24,18 4 0,-8-4-8,-11-2 16,11 0-8,8 6 0,-20-5 0,12 1 24,-10 0-24,18 4 0,-6-4 16,0 0-16,-3 0-24,9 4 24,-8-4-16,2 0 8,-2 4-8,8 0 16,-6 0 16,0-4-16,0 4-16,6 0 16,-4 0 0,0 0 0,2 0 0,2 0 0,-4 0-8,2 0 8,-2 0-24,4 0 24,-2 0 0,0 0-16,0 0 16,2 0 0,0 2 16,0 0-16,0 0 8,0-2-8,0 2 0,0 0 0,4 0 24,-4-2-24,0 2 16,4 0-8,0 2 16,-4-4-24,6 2 16,0 2 0,10 0 8,-16-4-24,4 4 0,12 1 0,-12-1 8,-4-4-8,17 2 16,-1 2 8,0 0 16,-16-4-40,18 2 32,2 0-8,-3 2 0,-17-4-24,18 2 32,0 2-8,2-2-16,-20-2-8,18 2 16,3 0-8,-1 2-8,-20-4 0,18 2 0,0 0 24,-1 2 8,-17-4-32,6 2 24,14 0 24,-14 0-48,-6-2 0,18 2 0,-14 0 8,14 0-8,-18-2 0,4 2 16,13 0 0,-13 0-32,-4-2 16,6 2 0,0 0 0,0 0 0,-6-2 0,4 2 16,0 0-16,0 0 8,-4-2-8,0 2 0,0 0 0,0 1-8,0-3 8,0 4 0,0 2-32,0-2 24,0-4 8,0 6-16,0 0 8,0 0 32,0-6-24,0 6 8,0 0 24,0 0-32,0-6 0,-2 8 0,-2 0 0,-2 0 0,6-8 0,-6 8-16,0-1 0,0 9 16,6-16 0,-8 4 16,0 2 0,-11 10-16,19-16 0,-6 6 0,-10 0 0,0 2-16,16-8 16,-8 8 0,-14-2-16,5 11 16,17-17 0,-16 2-24,-4 4 16,0 2-8,20-8 16,-19 6-32,-3 2 0,0-2 0,22-6 32,-22 6-40,-5 0-8,1-2-64,26-4 112,-26 6-176,-1-2-168,5 2-177,22-6 521,-22 4-760,6 3-192,-2-3-224,-1 0-208,3-2-185,0 2-199,16-4 1768,-16 2-1841,8 0-15,-11 0 288,19-2 1568,-6 2-1209,-10-2-487,10 0-800,6 0 2496</inkml:trace>
  <inkml:trace contextRef="#ctx0" brushRef="#br0" timeOffset="965">1818 462 3248,'0'0'0,"0"0"488,0 0-488,0 0 200,4 0 32,0-4 56,-4 4-288,4-4 369,2 0 23,-2 0 40,-4 4-432,4-5 472,2 1 16,0 0 24,-6 4-512,6-6 552,0 2 48,0-2 32,-6 6-632,7-6 625,9 0 23,-12 0-32,-4 6-616,6-6 624,0 0-8,10 0-32,-16 6-584,4-16 600,2 12-32,10-3-7,-12 1-49,3-12-8,13 14-56,-20 4-448,4-6 400,12-12 0,-12 14-80,-4 4-320,6-16 264,10 10-16,-16-11 8,0 17-256,6-6 168,0-12 16,-2 12-48,-4 6-136,5-20 120,-1 14 24,0-17-64,-4 23-80,4-6 160,-4-14-55,4 16-17,-4 4-88,0-6 144,0-12-72,0 14 0,0 4-72,0-16 104,0 11-16,0-1-8,0 6-80,0-22 104,-2 18-80,0 0 24,2 4-48,-4-6-40,2 0 40,-4 0 40,6 6-40,-5-6-16,1 0 96,-2 0-56,6 6-24,-6-4 112,0 0-80,-2 0-32,8 4 0,-16-5 64,10 1-136,0 0 56,6 4 16,-16-4 88,10 4-152,-1 0 40,7 0 24,-16 0 0,10 0-48,0 0 136,6 0-88,-16 0 0,10 0 24,-2 0-96,8 0 72,-16 2-104,10-2 72,-3 2-80,9-2 112,-16 4 24,10 0-48,0 3-24,6-7 48,-16 6 56,12 0-56,-2 2 40,6-8-40,-8 6 64,-8 10-40,13-10 72,3-6-96,-6 6-32,0 14 32,2-14-40,4-6 40,-6 23-176,2-15 144,0 14 56,0-2-24,2-1 72,-2 1-32,4-20-40,-2 22-32,0-2 64,0 1-32,2-21 0,0 24 72,-2-4-64,2 4-16,0-24 8,0 23 40,0 1-120,0 0 80,0-24 0,0 24-32,0 1-8,0 1 104,0-26-64,4 24 8,0 1-8,0-5-64,-4-20 64,0 22-56,4 0 8,-4 3 32,0-25 16,4 26 40,-4-4-56,4 4-24,-4-26 40,0 23 56,4-1-24,-4 0 16,0-22-48,0 16 40,0 5 32,0-1-32,0-20-40,0 8-48,0 16 0,0-16 32,0-8 16,0 21-144,0-5 144,0-8 32,0-8-32,0 24-88,0-8 168,0-8-96,0-8 16,0 25 24,0-19-48,0 14-48,0-20 72,0 16-72,0-12-200,-2 13-145,0-13-143,0 2-328,2 10-184,0-16 1072,-2 2-1360,2 4-257,0-2-239,0-4 1856,0 2-2001,-2 2 25,2-4 304,0 0 1672,0 0-1209,-2 0-615,2 0-504,0 0 2328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10:42.526"/>
    </inkml:context>
    <inkml:brush xml:id="br0">
      <inkml:brushProperty name="width" value="0.24967" units="cm"/>
      <inkml:brushProperty name="height" value="0.49934" units="cm"/>
      <inkml:brushProperty name="color" value="#FFFF00"/>
      <inkml:brushProperty name="tip" value="rectangle"/>
      <inkml:brushProperty name="rasterOp" value="maskPen"/>
    </inkml:brush>
  </inkml:definitions>
  <inkml:trace contextRef="#ctx0" brushRef="#br0">0 0 3176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6T08:47:02.7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6T08:47:08.3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108 1,'0'1,"0"1,-1-1,0 1,1-1,-1 1,0-1,0 1,0-1,0 1,0-1,0 0,0 0,0 1,0-1,-1 0,1 0,0 0,-1 0,1-1,-1 1,1 0,-1-1,1 1,-1 0,0-1,1 0,-3 1,-54 9,43-8,90 0,849 20,-103 0,2205-20,-1450-5,304 3,-1838 3,-1 1,1 2,60 17,9 2,-5-10,149 3,111-21,-119 0,-152 2,109 3,-164 5,-10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6T08:47:10.5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93,'4976'0,"-4899"-1,0-4,-1-4,119-27,-126 22,1 2,112-3,144 16,-153 2,3942 0,-2107-6,-1958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6T08:47:12.9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0 224,'12'-9,"-1"2,2 0,-1 0,1 1,0 1,0 0,0 0,1 2,-1-1,18 0,-8-1,88-20,283-57,-268 62,152-5,866 21,-610 8,6598-3,-3581-2,-3512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6T08:53:46.540"/>
    </inkml:context>
    <inkml:brush xml:id="br0">
      <inkml:brushProperty name="width" value="0.05" units="cm"/>
      <inkml:brushProperty name="height" value="0.05" units="cm"/>
      <inkml:brushProperty name="color" value="#E71224"/>
    </inkml:brush>
  </inkml:definitions>
  <inkml:trace contextRef="#ctx0" brushRef="#br0">755 50 24575,'-10'-1'0,"-1"-1"0,1 0 0,-1 0 0,1-1 0,-15-5 0,-30-8 0,-8 8 0,0 3 0,-1 3 0,-98 8 0,150-5 0,0 1 0,0 1 0,0 0 0,1 0 0,-1 1 0,1 1 0,0 0 0,0 1 0,0-1 0,1 2 0,0 0 0,0 0 0,1 1 0,0 0 0,0 0 0,-9 12 0,9-8 0,0 0 0,1 1 0,0 0 0,1 0 0,1 0 0,0 1 0,0 0 0,1 1 0,1-1 0,1 1 0,0 0 0,-1 24 0,2 8 0,2 0 0,2-1 0,2 1 0,2 0 0,20 73 0,-19-96 0,1 1 0,2-2 0,0 1 0,1-1 0,1-1 0,2 0 0,0-1 0,1 0 0,1-1 0,1-1 0,36 32 0,-44-44 0,1 0 0,0 0 0,0-1 0,0-1 0,1 0 0,0 0 0,0-1 0,0-1 0,0 1 0,1-2 0,-1 0 0,1 0 0,0-1 0,0 0 0,-1-1 0,1-1 0,0 0 0,0 0 0,-1-1 0,1-1 0,-1 0 0,20-7 0,8-7 0,-2-1 0,0-2 0,-1-1 0,-1-2 0,36-31 0,-56 41 0,0 0 0,0-2 0,-2 0 0,0 0 0,0-1 0,-2 0 0,0-1 0,0-1 0,-2 0 0,0 0 0,-2-1 0,0 1 0,0-2 0,-2 1 0,-1-1 0,0 0 0,-1 0 0,0-29 0,-4 40 0,0 0 0,-1 1 0,0 0 0,0-1 0,-1 1 0,0 0 0,0 0 0,-1 0 0,0 1 0,0-1 0,-1 1 0,0 0 0,-1 0 0,1 1 0,-1-1 0,0 1 0,-1 0 0,1 1 0,-1 0 0,-12-7 0,-15-9 0,-1 3 0,-1 1 0,-45-15 0,55 22 0,-83-33-1365,62 22-5461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6T08:53:49.371"/>
    </inkml:context>
    <inkml:brush xml:id="br0">
      <inkml:brushProperty name="width" value="0.05" units="cm"/>
      <inkml:brushProperty name="height" value="0.05" units="cm"/>
      <inkml:brushProperty name="color" value="#E71224"/>
    </inkml:brush>
  </inkml:definitions>
  <inkml:trace contextRef="#ctx0" brushRef="#br0">184 224 24575,'7'-7'0,"3"-11"0,-1-8 0,-9-9 0,-12 3 0,-11-2 0,-10 6 0,-6 0 0,3 12 0,8 16 0,9 16 0,8 13 0,5 8 0,4-2-8191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6T08:53:52.660"/>
    </inkml:context>
    <inkml:brush xml:id="br0">
      <inkml:brushProperty name="width" value="0.05" units="cm"/>
      <inkml:brushProperty name="height" value="0.05" units="cm"/>
      <inkml:brushProperty name="color" value="#E71224"/>
    </inkml:brush>
  </inkml:definitions>
  <inkml:trace contextRef="#ctx0" brushRef="#br0">664 1368 24575,'0'-1141'0,"0"1132"0,0 1 0,-1 0 0,0 0 0,0 0 0,0-1 0,-1 1 0,-1 1 0,1-1 0,-1 0 0,0 0 0,-1 1 0,0 0 0,0 0 0,-1 0 0,1 0 0,-2 1 0,1-1 0,-1 1 0,0 1 0,0-1 0,0 1 0,-1 0 0,0 1 0,0-1 0,0 1 0,0 1 0,-12-5 0,-7-1 0,1 1 0,-1 2 0,0 0 0,0 2 0,-1 1 0,1 1 0,-1 1 0,0 1 0,1 2 0,-32 5 0,48-4 0,0-1 0,0 2 0,0-1 0,1 1 0,0 1 0,0-1 0,0 2 0,0-1 0,1 1 0,0 0 0,0 1 0,0 0 0,1 0 0,0 1 0,1 0 0,0 0 0,0 0 0,0 1 0,1 0 0,1 0 0,-8 19 0,3-3 0,1 1 0,1 1 0,1-1 0,2 1 0,0 0 0,2 0 0,1 30 0,2 0 0,8 156 0,-5-185 0,0-1 0,2 0 0,1 0 0,1-1 0,19 42 0,-7-25 0,68 129 0,-73-146 0,2-1 0,0 0 0,2-2 0,30 31 0,-38-45 0,0 0 0,1-1 0,0 0 0,0-1 0,1 0 0,0-1 0,1-1 0,-1 0 0,1 0 0,0-2 0,0 1 0,26 1 0,16-1 0,-1-3 0,58-5 0,-23 0 0,-81 4 0,0-1 0,-1 1 0,0-1 0,1-1 0,-1 0 0,0 0 0,1 0 0,-1-1 0,0 0 0,-1-1 0,13-7 0,-15 7 0,0 0 0,0-1 0,0 1 0,-1-1 0,0 0 0,0-1 0,0 1 0,-1-1 0,1 1 0,-1-1 0,-1 0 0,1 0 0,-1-1 0,0 1 0,2-12 0,2-27 0,-2-1 0,-2 0 0,-2 0 0,-10-83 0,8 118 0,-1-1 0,0 0 0,0 1 0,-1 0 0,-1 0 0,0 0 0,-1 1 0,0-1 0,0 1 0,-1 1 0,0-1 0,-1 1 0,0 0 0,-10-8 0,-17-13 0,-2 1 0,-51-30 0,28 19 0,-59-52 0,78 57 0,-2 3 0,-56-34 0,29 27-1365,42 25-5461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6T08:53:57.376"/>
    </inkml:context>
    <inkml:brush xml:id="br0">
      <inkml:brushProperty name="width" value="0.05" units="cm"/>
      <inkml:brushProperty name="height" value="0.05" units="cm"/>
      <inkml:brushProperty name="color" value="#E71224"/>
    </inkml:brush>
  </inkml:definitions>
  <inkml:trace contextRef="#ctx0" brushRef="#br0">1056 0 24575,'-827'0'0,"812"0"0,0 0 0,1 1 0,-1 1 0,-16 4 0,26-5 0,0 0 0,0 1 0,1 0 0,-1 0 0,1 0 0,0 1 0,0 0 0,0 0 0,0 0 0,0 0 0,0 0 0,1 1 0,0-1 0,0 1 0,0 0 0,-4 7 0,-4 10 0,1 1 0,1 1 0,1 0 0,1 0 0,1 1 0,1 0 0,-3 44 0,5 179 0,4-207 0,4 1098 0,-7-633 0,6-428 0,4 0 0,21 90 0,-29-166 0,2 7 0,0 0 0,0 0 0,1 0 0,0 0 0,0 0 0,1 0 0,0-1 0,0 0 0,1 0 0,0 0 0,0 0 0,1-1 0,-1 0 0,1 0 0,1-1 0,-1 1 0,1-1 0,0-1 0,0 1 0,1-1 0,10 4 0,11 3 0,1-2 0,0-1 0,0-2 0,45 5 0,-28-5 0,97 13 0,61 9 0,-113-16 0,1-5 0,165-7 0,-101-3 0,-146 3 0,0 0 0,-1-1 0,1 0 0,-1-1 0,1 0 0,18-6 0,-26 7 0,0-1 0,0 1 0,0-1 0,0 0 0,0 0 0,-1 0 0,1 0 0,0 0 0,-1-1 0,0 1 0,1-1 0,-1 0 0,0 0 0,0 1 0,-1-1 0,1-1 0,-1 1 0,1 0 0,-1 0 0,0 0 0,0-1 0,0 1 0,-1 0 0,1-1 0,-1-4 0,0-10 0,-1-1 0,-1 1 0,-1-1 0,-1 1 0,-7-26 0,-8-38 0,8-44 0,9 80 0,-3 1 0,-12-57 0,-1 33 0,2-2 0,4 0 0,3-1 0,0-79 0,5 75 0,-3 0 0,-4 1 0,-33-124 0,24 121 0,4-1 0,3 0 0,-3-89 0,12 103 0,-12-70 0,-5-57 0,20 143-151,-3 0-1,-1 0 0,-3 1 0,-2 0 1,-2 1-1,-2 0 0,-1 1 1,-25-47-1,17 51-6674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5:43.216"/>
    </inkml:context>
    <inkml:brush xml:id="br0">
      <inkml:brushProperty name="width" value="0.07006" units="cm"/>
      <inkml:brushProperty name="height" value="0.07006" units="cm"/>
    </inkml:brush>
  </inkml:definitions>
  <inkml:trace contextRef="#ctx0" brushRef="#br0">294 160 2264,'0'0'0,"0"0"0,4 0 1784,2 0-1536,0 0 56,-6 0-304,6 0 297,0 0 39,-2 0 24,-4 0-360,0 0 336,0 0 24,0 0-24,0 0-1368,0 0 2384,0 0-1024,0 0 8,0 0-2352,0 0 4368,-2 0-2024,-2 2-24,4-2-304,-6 0 288,0 2 24,2 0-15,4-2-297,-6 2 304,2 0-16,-2 0 0,6-2-288,-6 2 288,-10 0-32,12 0 32,4-2-288,-8 2 208,-9 0-40,13 2 8,4-4-176,-8 2 96,-10 0-40,12 3 0,6-5-56,-18 2 0,10 0 0,-13 0-16,21-2 16,-8 2-24,-10 2 0,10-2-8,8-2 32,-20 2 8,14 0-72,-15 0-72,21-2 136,-6 4-264,-2-2-144,-8 2-128,16-4 536,-4 2-664,-4 0-185,0 0-135,8-2 984,-6 4-1080,0-2-32,0 0 216,6-2 896,-2 2-769,0 0-943,2 0-392,0-2 2104</inkml:trace>
  <inkml:trace contextRef="#ctx0" brushRef="#br0" timeOffset="1">507 138 4913,'0'0'0,"4"-4"592,0 4-80,-4 0-512,4-4 440,0 4 8,-4 0-24,0-4 8,0 4 0,0 0-16,0 0-416,-2 0 416,-2 0-23,-2 0-73,6 0-320,-6 0 264,-1 2-88,1 0-40,6-2-136,-6 4 80,-10 0-32,12 2 24,4-6-72,-6 6 64,-2 0 0,2 0 24,6-6-88,-6 8 88,-2-2 8,2 2 16,6-8-112,-6 8 120,1 1-8,3-1-8,2-8-104,-4 8 112,2 0-16,0 8-16,2-16-80,0 4 64,0 2-16,0 2 0,0-8-48,4 8 48,0-2-8,3 1 8,-7-7-48,6 8 32,0-2 0,12 0 8,-18-6-40,4 6 40,12-2 0,-10 0 0,-6-4-40,18 2 16,-12 2 16,15-2 8,-21-2-40,6 2 40,14 0 8,-14-2 0,-6 0-48,18 0 72,-12 0-24,15 0 0,-17 0 8,14 0 16,-14-4 40,-4 4-112,6-4 136,10 0 48,-12-2 64,-4 6-248,4-6 272,2-10 64,0 12 25,-6 4-361,7-5 360,-1-1-24,-2-10-32,-4 16-304,4-4 264,0-2-32,-4-10 0,0 16-232,0-4 192,0-2-32,0-10-40,0 16-120,0-4 104,-2-3-24,0-9-24,2 16-56,-4-4 48,-2-2-32,-1-10-16,7 16 0,-6-4 0,0-2 0,0-10 0,6 16 0,-6-4-16,0-13-8,-2 13-8,8 4 32,-8-6-80,-8-12-48,10 14-64,6 4 192,-8-4-256,-9-2-80,11 0-120,6 6 456,-6-6-600,-10 0-153,12 0-223,4 6 976,-6-6-1176,0 2-120,0 0-145,6 4 1441,-8-5-1536,2 1 96,0 0 296,6 4 1144,-4-4-1177,-3 4-1855,7 0 3032</inkml:trace>
  <inkml:trace contextRef="#ctx0" brushRef="#br0" timeOffset="2">721 27 2984,'0'0'0,"6"2"1088,0 0-928,-6-2-160,6 2 136,0 0 8,-2 0 16,-4-2-160,4 4 169,1 2 23,-5 0 24,0-6-216,0 6 232,4 0 16,-4 10-24,0-16-224,0 4 168,0 12-8,0-10-24,0-6-136,0 17 128,0-11 8,0 12 0,0-12 0,0-6-136,0 18 152,0-12 0,0 13 16,0-19-168,0 6 160,0 14 24,4-14-8,-4-6-176,4 18 176,0-12-16,0 12-40,-4-18-120,4 6 104,0 13-16,0-13-8,-4-6-80,6 16 56,0-10-8,0 2-24,-6-8-24,4 16 16,2-10 16,-2 0-16,-4-6-16,4 9 24,0-1 16,0-2-32,-4-6-8,4 6 40,1 0 8,-5 0 8,0-6-56,0 6 88,0-2 40,0 2 41,0-6-169,0 4 224,0-2 56,0 0 8,0-2-288,0 2 376,-3-2 24,1 0 56,2 0-456,-4 0 464,0 0-24,-2 0 16,6 0-456,-6 0 456,0-4 24,0 0 81,6 4-561,-4-4 584,-2-2 32,2 2-16,4 4-600,-4-6 592,0 0-16,0 0-24,4 6-552,-4-6 568,0-11 1,2 13 7,2 4-576,-2-6 560,0-12-24,2 14 0,0 4-536,0-16 440,0 10-40,0-14 16,0 20-416,0-6 304,0-17 0,4 17-56,-4 6-248,4-18 185,2 12-33,0-10-16,-6 16-136,6-6 120,10-11-64,-12 13 0,-4 4-56,4-16 56,12 12-40,-12-12 24,-4 16-40,7-4 56,9-12-56,-12 12-32,-4 4 32,16-6-24,-10-11-112,10 13-32,-16 4 168,4-16-328,12 16-185,-12-16-215,-4 16 728,17-4-928,-13-2-160,12 0-184,-16 6 1272,4-16-1481,2 16-199,10-4-233,-16 4 1913,4-6-2000,2-1-48,0 3 55,-6 4 1993,6-4-1656,1 0 352,-1 0-961,-6 4 2265,6-4-2328,-6 4 2328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5:44.248"/>
    </inkml:context>
    <inkml:brush xml:id="br0">
      <inkml:brushProperty name="width" value="0.07006" units="cm"/>
      <inkml:brushProperty name="height" value="0.07006" units="cm"/>
    </inkml:brush>
  </inkml:definitions>
  <inkml:trace contextRef="#ctx0" brushRef="#br0">188 755 3712,'0'0'0,"0"0"0,0 0 680,0-4-343,0-2 23,0 6-360,0-6 368,0 0 8,0 2 24,0 4-400,0-4 456,0-2 48,-2 2 24,2 4-528,-2-4 528,-4 0-40,0 0-80,6 4-408,-6-4 369,0 4-41,0-4-32,6 4-296,-6 0 304,-2 0 16,2 0 16,6 0-336,-6 0 376,0 0 8,-3 0-16,9 0-368,-8 0 344,0 2-40,2 2-56,6-4-248,-8 6 224,2 0-8,-2 0 0,8-6-216,-8 6 208,2 10-7,0-10-1,6-6-200,-6 8 184,2 9-24,0-11-8,4-6-152,-3 18 128,-1-12-24,2 14-16,2-20-88,0 6 88,0 13 0,0-11 0,0-8-88,0 18 88,0-10-8,4 10 8,-4-18-88,5 6 96,1 2 16,0 8 24,-6-16-136,6 7 136,12 1 8,-14 8 8,-4-16-152,16 4 144,-10 2-8,12 2-8,-18-8-128,7 8 136,15 0-16,-16-2-32,-6-6-88,20 6 112,-14 0-32,16-4-8,-22-2-72,7 2 80,13 1-24,-14-3 16,-6 0-72,18 0 72,-12 0 0,10 0 8,-16 0-80,4-5 80,15 1-8,-15-2-8,-4 6-64,16-16 72,-12 12 8,12-12-16,-16 16-64,4-4 72,12-14 0,-12 12-24,-4 6-48,17-21 72,-13 15 25,2-18-17,-6 24-80,6-18 128,0-2-24,10-1 8,-16 21-112,0-24 120,6 0 32,0-3 16,-6 27-168,6-28 168,0-2 0,-2-5-16,-4 35-152,4-32 128,2-2 32,-2-1 8,-4 35-168,5-32 160,-1 1 8,0 1-48,-4 30-120,4-32 112,-4 1-8,0 3-32,0 28-72,0-30 80,0 3-24,0 1-24,0 26-32,0-26 40,-2 3-8,-2 1-8,4 22-24,-6-22 40,-1 2-40,1-1-40,6 21 40,-6-16 40,0-2-16,-2 2 16,8 16-40,-8-16 80,0-3-72,-10 13-8,18 6 0,-6-20 0,-11 14-8,11 0 16,6 6-8,-16-16-24,10 12 8,-12 0 8,18 4 8,-6-4-40,-12 0 48,12 0 8,6 4-16,-19 0-24,13 0 24,-12 0-16,18 0 16,-8 0-24,-10 0 24,12 0 0,6 0 0,-19 2 0,13 4-24,-14 2-8,20-8 32,-6 8-8,-14 8-16,14-10 8,6-6 16,-18 18-16,11-10-8,-11 15 40,18-23-16,-6 16-64,-2-8 64,0 14-16,8-22 16,-16 16-24,10 3 24,0 1-64,6-20 64,-8 18-56,2 0-16,-3 3 96,9-21-24,-6 18-16,0 4 8,2-2-24,4-20 32,-4 23 32,2-1-24,0-2 32,2-20-40,-2 20 40,2-2-40,0 3-16,0-21 16,0 18 0,4 0-8,0 0-8,-4-18 16,4 21-16,2-3-8,0 0-16,-6-18 40,6 18-72,11-2-72,-13 3-48,-4-19 192,6 16-240,10 2-104,-16 0-88,0-18 432,6 16-632,10-7-225,-12 11-191,-4-20 1048,6 6-1304,11 12-216,-13-12-297,-4-6 1817,6 6-2128,0 2-121,10-2 385,-16-6 1864,4 6-1769,2 1-1815,-6-7 3584</inkml:trace>
  <inkml:trace contextRef="#ctx0" brushRef="#br0" timeOffset="518">575 638 4040,'0'0'0,"0"0"0,0 0 520,0 0-47,0 0-9,0 0-1921,0 0 3322,0 0-1433,0 0 56,0 0-3273,0 0 6026,0 0-2713,0 0 8,0 0-4841,0 0 9154,0 0-4344,0 0-65,0 0-6234,0 6 12068,0 0-5858,0 0 32,0-6-448,0 16 392,0-9-96,0-1 8,0-6-304,0 16 232,0-10 16,4 12 16,-4-18-264,0 8 256,0 14-48,4-15 16,-4-7-224,4 18 240,0-10-104,0 10 41,-4-18-177,6 6 96,0 14 0,0-14-32,-6-6-64,6 9-32,0-1 128,1 10-152,-7-18 56,6 6-32,0 0 56,0 10-80,0-12 80,0 2-88,0 0 24,-6-6 40,6 4-232,-2 0-185,0-2-143,-4-2 560,4 4-888,0-1-216,-4-1-184,0-2 1288,4 2-1393,-4 0-55,0-2 64,0 0 1384,0 0-1033,0 0 113,0 0-1560,0 0 2480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5:45.602"/>
    </inkml:context>
    <inkml:brush xml:id="br0">
      <inkml:brushProperty name="width" value="0.07006" units="cm"/>
      <inkml:brushProperty name="height" value="0.07006" units="cm"/>
    </inkml:brush>
  </inkml:definitions>
  <inkml:trace contextRef="#ctx0" brushRef="#br0">14 217 6033,'0'0'0,"0"-4"1256,0 4-1256,0-18 728,-2 14-96,0-13 89,2 17-721,0-4 792,-2-2 120,2 0 8,0 6-920,-2-6 936,2 0 72,-2 0-207,2 6-801,0-6 760,-2 2-160,2 0-240,0 4-360,-2 0 320,2 0-176,0 0-32,0 0-112,0 0 104,0 0-96,0 0-120,0 0 184,0 0-112,0 0-120,0 0 288,0 0-312,0 2 160,4 0-64,-4-2 88,0 2-24,4 0-136,0 2-128,-4-4 288,4 4-496,0 0-232,-4 0-305,0-4 1033,4 4-1480,0-2-272,1 2-177,-5-4 1929,0 4-1912,4-2 440,0 0-1545,-4-2 3017</inkml:trace>
  <inkml:trace contextRef="#ctx0" brushRef="#br0" timeOffset="1">344 320 4833,'0'0'0,"0"0"0,0 0 328,4 2-8,0 0-8,-4-2-312,0 2 344,0-2 16,0 0 72,0 0-432,0 2 544,-2-2-48,0 0 48,2 0-544,-4 2 496,0 0-127,0 0-1,4-2-368,-6 4 320,-2 0-48,-8 2-8,16-6-264,-6 7 240,-11-1 16,11 0 56,6-6-312,-16 6 344,10 0 48,-12 0 48,18-6-440,-8 6 408,-10 0 0,10 0-32,8-6-376,-19 6 345,13 2-25,-10-2-64,16-6-256,-6 8 224,0-1-32,0 1-32,6-8-160,-6 6 160,4 2-16,0-2-8,2-6-136,-2 8 104,0-2-24,2 2-8,0-8-72,0 8 40,0 8 16,0-12 0,0-4-56,0 6 48,0 3-24,4-1-16,-4-8-8,6 8 8,0-2-8,12 2 24,-18-8-24,6 8 16,10 0-32,-12 8 8,-4-16 8,17 4-24,-13 2 0,14 11 0,-18-17 24,4 4-8,12 2-16,-10 2 0,-6-8 24,16 16-8,-12-12 0,13 4 8,-17-8 0,4 8 0,14-2 0,-14 2 8,-4-8-8,6 7 0,10 1 0,-12 0-8,-4-8 8,16 8-16,-12-2 16,3 2-32,-7-8 32,6 6 8,-2 2-24,0-2 0,-4-6 16,4 8 0,-4-2-24,0 0 8,0-6 16,0 6-24,0 1 0,0-1 0,0-6 24,-2 6-8,-2-2-8,-4 2 8,8-6 8,-9 4 8,1 0-16,0 2 8,8-6 0,-6 4-8,-10 0-16,12 0 24,4-4 0,-8 4-32,-8 0 0,10 0-24,6-4 56,-21 4-104,13 0-48,-12-2-112,20-2 264,-8 2-432,-14-2-208,5 0-241,17 0 881,-20 0-1112,4 0-168,-2 0-168,18 0 1448,-18 0-1569,1 0 73,1-6 344,16 6 1152,-8-6-1313,-14 0-1783,22 6 3096</inkml:trace>
  <inkml:trace contextRef="#ctx0" brushRef="#br0" timeOffset="3129">684 369 2536,'0'0'0,"0"0"1912,0 0-1912,0-6 313,0 0 39,0-1 40,0 7-392,0-6 440,0 0 24,0 0 24,0 6-488,0-6 480,-2 0 0,-2 0-8,4 6-472,-4-6 440,-2 0 8,2 0-63,4 6-385,-6-6 312,0 2-40,0 4-56,6 0-216,-8-4 192,0 4-8,-1 0-8,9 0-176,-16 0 168,10 0 8,-2 2 16,8-2-192,-16 6 184,10 0-8,-2 0-16,8-6-160,-16 6 168,9 10-24,-9-10-16,16-6-128,-6 18 120,-10-1-32,10-1-16,6-16-72,-8 16 72,0 2-16,0-2 8,8-16-64,-6 21 48,0-1 24,1 0-24,5-20-48,-4 22 32,2-1 16,0-5-24,2-16-24,-2 18 40,2-2 0,0 0 0,0-16-40,0 9 32,4 13-8,0-14-8,-4-8-16,5 20 16,1-12 0,10 12-16,-16-20 0,4 17 8,14-9 16,-12 10-16,-6-18-8,18 8 32,-12 10-8,15-12-24,-21-6 0,16 16 16,0-9 8,0 1-16,-16-8-8,18 8 8,-12 0-8,19-2 16,-25-6-16,16 8 40,2-2 24,0 0 24,-18-6-88,19 6 72,1-4-32,-2 0 24,-18-2-64,20 2 48,-1-2 25,-1 0 7,-18 0-80,18 0 96,-2-4 8,0 0 8,-16 4-112,16-6 176,-9 0 8,15-10 0,-22 16-184,6-4 208,14-2-56,-14-10 32,-6 16-184,18-7 216,-12-11 16,13 12 0,-19 6-232,4-24 272,2 4 16,0-1 24,-6 21-312,16-20 312,-16-4 16,4 2 16,-4 22-344,4-25 320,0-1 9,0-2-25,-4 28-304,6-29 288,-2 1-16,0-2-24,-4 30-248,4-27 256,1 1 16,-1 0-8,-4 26-264,0-22 256,4-3-24,0 5-80,-4 20-152,4-20 144,-4 0-40,4 1 16,-4 19-120,0-18 128,0-2-24,4 2-8,-4 18-96,0-17 72,0-1 0,0 12-8,0 6-64,0-24 80,0 18-32,0-12 24,0 18-72,0-6 48,0-11 8,0 13-32,0 4-24,0-16 56,0 12-8,-2-2-8,2 6-40,0-18 80,-2 14-40,0-2 0,2 6-40,-2-6 32,0 0-24,0-1-8,2 7 0,-2-4 0,0 4 16,0-4-16,2 4 0,-4 0-16,0 0-24,-3 0 0,7 0 40,-4 0-8,2 2-32,-2 4 24,4-6 16,-4 7 0,0-1-24,-2 2 24,6-8 0,-4 16-16,0-10 16,2 16 0,2-22 0,-2 16 0,0 3-16,0 1 8,2-20 8,0 22-16,0 0 0,0 3 8,0-25 8,0 24-40,0 0 24,0 1-32,0-25 48,4 22-72,0 4 24,0-2-64,-4-24 112,6 27-48,0-3 32,0-2-24,-6-22 40,6 25-24,11-3 0,-13 4-16,-4-26 40,6 22-32,10 3 0,-12-3-8,-4-22 40,6 18-32,10 2 48,-12-3-16,-4-17 0,6 18-24,0-2-16,11 0-56,-17-16 96,4 8-40,2 12 8,0-13-24,10 11 32,-16-12-72,4 0 32,-4-6 64,6 8-72,-2-2-32,0 0 8,-4-6 96,0 6-112,4 0 8,-4-2 16,0-4 88,0 2-80,4 0 32,-4 0 0,0-2 48,4 2-32,-4-2 24,0 0-8,0 0 16,0 0-24,4 0 40,0 0-72,-4 0 56,0-4-8,4 0 32,-4 0-40,0 4 16,5-4 56,-5-2-32,4 0-16,-4 6-8,4-18 40,0 14 16,0-2 40,-4 6-96,0-23 56,4 17-16,0-16 72,-4 22-112,4-18 0,0 0 64,0-5 0,-4 23-64,4-20 24,0 0 80,0 0 0,-4 20-104,4-16 144,2-5-40,0-1 16,-6 22-120,6-16 168,0-4-80,11 14 8,-17 6-96,0-21 80,6 15-112,0 0 72,-6 6-40,6-16 16,-2 16 8,2-4 8,-6 4-32,4-4-16,0 4 40,2 0-8,-6 0-16,4 0 56,0 0-32,0 0-24,-4 0 0,4 0 0,0 0-40,-4 2 16,0-2 24,4 6 0,0 0 24,-4 14 0,4-16-8,1 15 64,-1-3-72,-4-16-8,4 8-24,0 18 48,0-6-56,-4-20 32,4 19-80,0 3 0,0-14 24,-4-8 56,4 24-80,0-6 56,0 1 40,-4-19-16,4 20-40,0-4 0,2 0-16,-6-16 56,6 8 0,0 9-80,-2-11-8,-4-6 88,4 20 40,2-14-184,-1 0 24,-5-6 120,6 8-144,-2-2-176,0 0 40,-4-6 280,4 4-424,0 2-104,0 0-152,-4-6 680,0 7-945,4-1-87,0-4-224,-4-2 1256,4 2-1472,-4 0-233,4-2-215,-4 0 1920,4 0-1969,0 0 121,0 0 480,-4 0 1368,4 0-1169,0 0-2383,-4 0 3552</inkml:trace>
  <inkml:trace contextRef="#ctx0" brushRef="#br0" timeOffset="3130">1728 571 5241,'0'0'0,"4"0"1384,1-4-688,-5 4-696,6-6 472,-2 0 48,0-10 32,-4 16-552,4-4 641,0 0 71,-4-2 88,0 6-800,0-7 880,0 1 24,0 2-96,0 4-808,0 0 793,0-6-249,0 2-144,0 4-400,0-4 488,-2 0-280,0 0 64,0-2-24,-2 2-96,-2 0 120,6 4-272,-4-4 200,-3 4 40,3-4-16,4 4-224,-6 0 144,0 0 80,0 0-72,0 0 8,0 0-16,-2 0-40,8 0-104,-6 2 169,0-2-49,-2 2-16,8-2-104,-8 6 48,2 0-48,-2 0 24,8-6-24,-7 6 24,1 2 56,0-2-24,6-6-56,-4 6-16,0 2 0,0-1 48,4-7-32,-4 6-32,2 0 24,0 10 48,2-16-40,-2 6 0,0 2 0,2 12 24,0-20-24,0 6 48,0 11-16,0-9 32,0-8-64,0 8 152,6 8-168,-2-10-8,-4-6 24,6 6 8,0 12-104,0-12 160,-6-6-64,6 6-16,11 11 32,-13-13 32,-4-4-48,16 8-64,-12 8 104,2-14-40,-6-2 0,6 6 0,10 0 0,-12-2-16,-4-4 16,6 6 16,11-4-80,-13 0 64,-4-2 0,6 2-24,0 0 0,10-2 40,-16 0-16,6 0 24,10 0-40,-16 0 16,6 0 0,10-4 0,-16 4 0,0-4 0,6 0-8,11 0 32,-17 4-24,0-4 8,6 0-8,0-2 40,-6 6-40,6-16 32,0 12 48,-2-2-48,-4 6-32,4-19 40,0 13 0,0-12-32,-4 18-8,6-6 48,-2-12 8,0 12-24,-4 6-32,4-16 40,0 12-16,-4-15-8,0 19-16,4-4 48,-4-12-8,0 12-8,0 4-32,0-6 80,0 0-48,0 0 24,0 6-56,0-6 48,0 0-24,0 0 0,0 6-24,0-4 16,0 0 8,-2-1-16,2 5-8,-2 0 0,0 0 0,0 0 16,2 0-16,-2 0-16,0 0 16,-2 0 16,4 0-16,-4 3-16,2-1 48,0 0-24,2-2-8,-2 4 0,0 2 16,0 0-16,2-6 0,0 6 8,-2 0 24,2 0-32,0-6 0,0 16 24,0-12-24,0 4 0,0-8 0,0 16 32,0-9-32,4 9 0,-4-16 0,6 6 0,0 12-8,0-12-8,-6-6 16,6 16 0,11-10-8,-13 13 8,-4-19 0,6 6 0,0 10 0,12-12 0,-18-4 0,4 6-24,12 2-8,-10 0 32,-6-8 0,17 8-8,-11-2-8,12 0 16,-18-6 0,6 6-24,10-2 8,-10 1 16,-6-5 0,16 4-24,-12 0 16,13-2-16,-17-2 24,4 0-40,12 0 16,-12 0-32,-4 0 56,6 0-48,0 0-24,0 0-8,10 0 0,-16-4-8,4 0 0,-4 4 88,6-7-48,-2 1-8,0 0 8,-4 6 48,5-6-72,-1-10 0,0 12-8,-4 4 80,4-16-56,-4 10 8,0-14 32,0 20 16,0-7 16,0-17 8,0 8 0,0 16-24,0-16 32,0 0-8,0-1 16,0 17-40,0-16 24,-2 0 0,0 10-8,2 6-16,-4-20 24,0 14 0,1-13-16,3 19-8,-4-4 40,-2-14-24,2 14 8,4 4-24,-4-6 24,0 0 0,0 0 0,4 6-24,-4-4 16,2 0-16,0 4 0,2 0 0,-4 0 8,2-4 8,0 4-32,2 0 16,-2 0-8,0 0 8,0 0 8,2 0-8,-2 2 24,0 4 0,2 0 16,0-6-40,0 6 16,0 0-8,0 0 16,0-6-24,0 16 0,0-10 40,4 11-40,-4-17 0,4 6 8,0 10-16,2-10-16,-6-6 24,4 18-16,2-10 8,-2 13 8,-4-21 0,6 6 0,0 12 0,0-12-16,-6-6 16,17 20-24,-17-14 0,16 12 0,-16-18 24,0 6-24,6 13 0,10-11-8,-16-8 32,0 18-24,16-12-32,-12 10 16,-4-16 40,6 6-48,15 10-16,-17-9 32,-4-7 32,6 8-64,0 10 16,10-12-32,-16-6 80,4 8-56,2 8 8,0-10 8,-6-6 40,6 6-48,0 0 24,-2 3-16,-4-9 40,4 6-32,-4-2 32,0-2-40,0 0 16,0 0 16,0-2-16,0 0 24,0 0-16,0 0 32,-2 0-32,2 0 16,-2 0 24,-4-4 0,0-2 16,6 6-40,-4-6 48,-2-11 24,0 13-24,6 4-48,-8-6 96,2-10-8,0 12 24,6 4-112,-8-16 120,2 12-8,-2-14 16,8 18-128,-9-7 144,1-11 8,0 12 24,8 6-176,-6-22 200,2 16 40,0-18 0,4 24-240,-2-19 288,0 3-8,0 0-32,2 16-248,-2-18 216,2 2-32,0-1-8,0 17-176,0-6 128,0-14 24,0 14-40,0 6-112,0-20 72,4 16 16,-4-14-72,0 18-16,4-7 16,0-11 8,0 12-64,-4 6 40,6-16 0,0 12 0,-2-2-56,-4 6 56,6-6-48,-1 0-72,-1 0-80,-4 6 200,4-6-280,-4 0-120,4 1-200,-4 5 600,4-6-808,0 2-272,-4 4-305,0 0 1385,4-4-1704,0 0-264,-4 4-129,0 0 2097,4-4-2136,0 4 159,0-4 497,-4 4 1480,4 0-1496,2 0-2281,-6 0 3777</inkml:trace>
  <inkml:trace contextRef="#ctx0" brushRef="#br0" timeOffset="3131">2821 488 3920,'0'0'0,"0"0"0,-2 0 336,-4-4-120,-2-2 33,8 6-249,-16-4 312,10 0 56,-2 4 24,8 0-392,-18-4 408,11 4 8,7 0-416,-18 0 416,12-4-8,-12 4-24,10 0-8,8 0-376,-18 0 336,10 0-16,-11 0-8,19 0-312,-6 0 305,-12 0-25,12 2-8,6-2-272,-16 6 240,12-2 0,-2 2-48,6-6-192,-17 16 168,13-10-16,-2 10-32,6-16-120,-8 7 128,2 11-48,0-12 16,6-6-96,-6 16 80,2-10-8,0 2 24,4-8-96,-2 16 64,0-10 24,0 0 0,2-6-88,0 9 120,0-1 16,0 0 0,0-8-136,4 8 152,0-2-32,0 0-24,-4-6-96,6 8 104,0-2-24,10 0-24,-16-6-56,4 6 72,2 0-24,11 0 16,-17-6-64,6 5 56,12-1-8,-12 0 0,-6-4-48,20 2 40,-14 2-8,15-2 8,-21-2-40,6 2 32,14-2 0,-14 0-16,-6 0-16,16 0 40,-12 0-8,12 0 0,-16 0-32,4-4 80,2 0-16,11 0 40,-17 4-104,4-6 168,2-1-23,0-9 87,-6 16-232,6-6 280,0-10 88,0 10 72,-6 6-440,6-20 488,0 14 24,0-17-32,-6 23-480,6-16 472,0 10-40,1-20-48,-7 26-384,6-16 344,-2 10 17,0-19-105,-4 25-256,4-6 216,-4-12-24,4 14-128,-4 4-64,0-6 152,0-10-64,0 16 8,0 0-96,0-4 128,0 0-96,0 0 112,0 4-144,0 0 56,0 0 40,0 0-24,0 0-296,-2-5 472,2 5-168,-2-4-200,2 4 120,-2 0 16,2 0-104,0 0 88,-2 0 72,2 2-32,-2 2 16,2-4-56,0 3 24,-2-1 0,2 4 48,0-6-72,0 2-8,-2 4 32,2-2 56,0-4-80,0 6-80,0 0 80,0 0-24,0-6 24,0 16-40,0-12 40,0 12 0,0-16 0,4 19 64,-4-13 0,4 14-80,-4-20 16,4 6 32,0 10-8,0-8-88,-4-8 64,4 23-40,0-7 0,2 2-48,-6-18 88,6 16-72,0 4 72,0 1 8,-6-21-8,6 20 56,10 2-48,-16-4 8,0-18-16,7 21 64,9-5-64,-16 0 0,0-16 0,6 18-56,0-10-80,10 19-32,-16-27 168,4 16-48,2 0-16,0 4 64,-6-20 0,6 8-48,-2 12-56,0-3 128,-4-17-24,0 6-168,4 14 64,1-14 32,-5-6 72,0 16-208,0-10 104,0 2 16,0-8 88,0 21-120,0-15 48,0 2-88,0-8 160,0 20-72,0-14 0,-2 0 24,2-6 48,-3 16 48,-1-14-48,-2 4-40,6-6 40,-6 7-97,-2-5-23,-8 4 48,16-6 72,-6 2-80,-2 4 88,-8-2 56,16-4-64,-6 2-16,-11 2 64,11-2-24,6-2-24,-16 2 72,10-2-24,0 0-48,-10 0 65,10 0-57,-2 0-40,8 0 32,-19 0 0,13-4-49,-2 0 49,8 4 0,-16-4 32,12 0 33,-4 0 55,8 4-120,-8-6-24,0-1 56,0 1 80,8 6-112,-6-6 0,-1-10 64,1 12-8,6 4-56,-6-4 0,2-2 48,2-10-48,2 16 0,-2-4 80,0-2 0,2 0-48,0 6-32,0-21 128,0 15-40,0-10-48,0 16-40,0-6 24,4-12-64,-4 14 16,0 4 24,4-6-88,0 0 88,0 0-8,-4 6 8,4-6-64,-4-1-184,5 1-441,-5 6 689,4-6-1232,0-10-648,0 10-489,-4 6 2369,4-16-2464,0 12 7,2-18 497,-6 22 1960,4-7-2193,2-13-1111,-6 20 3304</inkml:trace>
  <inkml:trace contextRef="#ctx0" brushRef="#br0" timeOffset="3132">3026 466 3408,'0'0'0,"0"0"0,0 0 688,0-4-488,0 4-8,0 0 81,0 0 15,0 0 48,0 0-336,0 0 360,0 0-8,0 0 8,0 0-1432,-2 0 2464,2 0-984,0 0 0,0 0-408,0 2 400,-2 2 24,2 0-48,0-4-376,0 6 400,0 2-39,-2 0 15,2-8-376,0 18 376,0-14-48,0 13 8,0-17-336,0 8 344,0 10-80,0-10-32,0-8-232,0 16 144,0-8-40,4 13-32,-4-21-72,4 16 48,0 0 40,0 0-80,-4-16-8,4 16 16,0-8-8,0 13-8,-4-21 0,4 6 8,2 12-24,-2-12-16,-4-6 32,4 16-48,0-10-24,0 0-32,-4-6 104,6 8-184,-2-2-152,0 1-208,-4-7 544,6 6-816,1 0-313,-3 0-223,-4-6 1352,4 2-1448,0 0 288,0 0-489,-4-2 1649,4 2-2896,-4-2 2896</inkml:trace>
  <inkml:trace contextRef="#ctx0" brushRef="#br0" timeOffset="3133">2989 185 4312,'0'0'0,"0"0"1089,-2-7-377,2 7-712,-2-16 648,2 16 24,-2-4 8,2 4-680,0-4 656,0 0-96,-2 0-95,2 4-465,-2 0 352,0-4-112,0 4-48,2 0-192,-2-4 120,0 4-64,0 0-32,2 0-24,-2 0 0,0 0 8,0 2-16,2-2 8,-2 2-8,0 0-8,0 2-32,2-4 48,-2 4-80,2 0-24,0 2-48,0-6 152,0 6-224,0 0-80,0 0-136,0-6 440,0 9-649,0-3-271,4 2-216,-4-8 1136,4 6-1112,0 0-73,2 2-2311,-6-8 3496,0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5:50.162"/>
    </inkml:context>
    <inkml:brush xml:id="br0">
      <inkml:brushProperty name="width" value="0.07006" units="cm"/>
      <inkml:brushProperty name="height" value="0.07006" units="cm"/>
    </inkml:brush>
  </inkml:definitions>
  <inkml:trace contextRef="#ctx0" brushRef="#br0">9 114 3144,'0'0'0,"0"2"976,0-2-816,0 0-16,0 2 16,0 0 25,0-2-185,0 2 208,0 0 8,0 0 16,0-2-232,0 2 240,0 0-16,0 0 8,0-2-232,0 4 216,0 2 16,-2-2 16,2-4-248,0 6 216,-2-2 24,2 0-8,0-4-232,0 6 216,-2 1 16,2-1 0,0-6-232,-2 6 256,2 0 0,0 0 0,0-6-256,0 6 240,0 0-15,0 0-17,0-6-208,0 6 184,0 0-8,0 2-16,0-8-160,0 8 136,0-2-24,0 3-8,0-9-104,0 6 88,0 2-24,0 0 8,0-8-72,0 8 48,0 0-24,0 0 0,0-8-24,4 8 16,-4 8 0,0-12 24,0-4-40,0 6 8,0 1 8,4 1-8,-4-8-8,0 6 0,0 0 0,0 0 0,0-6 0,4 6 0,-4 0 0,0 0 0,0-6 0,0 4 0,0 0 0,0-2 0,0-2 0,0 2 24,0 0-16,0 0 0,0-2-8,0 2 16,0 0-16,0-2 32,0 0-32,0 0 48,0 0 8,0 0 40,0 0-296,0 0 536,0 0-176,0 0 8,0 0-832,0 0 1488,0 0-672,0 0 32,0 0-1344,0-4 2528,0 0-1112,0-2 32,0 6-288,0-6 280,0 0 48,0 0-8,0 6-320,0-6 329,-2 0 39,0-10 16,2 16-384,0-4 408,-2-13 8,0 13 8,2 4-424,0-18 424,0 14-16,0-14-24,0 18-384,0-6 352,0-14-56,0 13-32,0 7-264,0-18 248,4 12-31,-4-14 15,0 20-232,4-6 208,0-14-24,0 14 16,-4 6-200,0-21 176,4 15-16,0-12-24,-4 18-136,4-4 88,0-12 0,0 12 0,-4 4-88,0-6 72,4 0 16,0 0-88,-4 6 0,0-7 16,4 1-56,1 0 96,-5 6-56,4-4 48,0 0-24,0 4 40,-4 0-64,4-4-24,0 4 8,0-4 16,-4 4 0,4 0 0,2 0 0,0 0 16,-6 0-16,6 0 24,0 0-8,0 0-32,-6 0 16,6 0 24,0 0-24,0 2 0,-6-2 0,7 2 16,-1 2-16,0 0 24,-6-4-24,4 4 0,2 2-40,-2 0 40,-4-6 0,4 9-24,0 7 24,0-12 16,-4-4-16,4 8 8,0 8 8,0-10-40,-4-6 24,0 20 8,4-14-48,0 15 16,-4-21 24,0 6 0,4 14-48,-4-14 48,4 14-40,-4-14-8,4 13 8,-4-19 40,0 6-64,0 12 24,4-12 8,-4-6 32,0 16-80,0-10-32,4 2-72,-4-8 184,0 17-200,0-11-24,4 0-80,-4-6 304,0 6-288,5 0-129,-5 0-103,4 0-88,-4 0-152,4 0-104,-4-6 864,0 4-1024,4 0-169,0-2-215,-4-2 1408,4 2-1640,0 0-145,0 0-47,-4-2 1832,4 2-1416,2 0-161,-2-2-1631,-4 0 3208</inkml:trace>
  <inkml:trace contextRef="#ctx0" brushRef="#br0" timeOffset="1">572 122 4945,'0'0'0,"4"0"536,0-4 56,-4-2-56,4 0 80,-4 6-616,0-6 632,0 2-24,0 0-8,0 4-600,0-4 481,-2 4 15,0-4-152,2 4-344,-4-5 384,-2 5-24,1-4-72,5 4-288,-6-4 384,0 0-72,0 0 16,6 4-328,-8-4 296,0 0-56,-8 4 96,16 0-336,-4-4 216,-2 0 24,-10 4-32,16 0-208,-4-4 161,-3 4 39,-1 0-72,8 0-128,-8 0 168,0 0-48,-8 2-40,16-2-80,-4 2 112,-2 2 48,-10 2-40,16-6-120,-4 6 88,-2-2 0,-3 2-24,9-6-64,-8 8 88,0-1-40,2 11 24,6-18-72,-8 6 112,2 12-112,0-12 56,6-6-56,-6 8 48,2 12-80,0-13 32,4-7 0,-2 16-40,0-10 120,2 10-168,0-16 88,0 6 48,0 2 48,0 0-96,0-8 0,4 8 80,0 0-80,0 1 104,-4-9-104,6 6-40,0 0 56,0-2 8,-6-4-24,16 4-112,-16 2 96,6-4-16,-6-2 32,6 4 8,1-2-8,-1 0-64,-6-2 64,6 2 64,0 0-40,-2 0-64,-4-2 40,4 0 64,2 0-40,-2 0 0,-4 0-24,4 0 96,0 0-40,2-4-8,-6 4-48,6 0 80,0-4-40,0 4 32,0-4 56,0 0-64,11-2 40,-17 6-104,0-6 104,6 0 32,0-13 48,-6 19-184,6-4 152,10-2 168,-12-16-72,-4 22-248,4-6 296,2-16 88,0 16-119,-6 6-265,6-23 328,11 17 56,-17-10 72,0 16-456,4-6 344,2-14-80,0 14-8,-6 6-256,4-16 48,2 11 144,-2-1-88,-4 6-104,4-6 104,0 0 48,-4 0-136,0 6-16,4-4 144,-4-2-40,4 2-96,-4 4-8,0 0 184,0-4-80,4 4-8,-4 0-96,0 0 200,0-4-136,0 4 0,0 0-64,4 0 96,-4 0-48,0 0-48,0 0 112,4 0-168,-4 0 80,0 0-24,4 0 32,-4 0-32,0 2-56,0 2 112,0-2-112,0-2 56,4 6-16,-4 0 152,4 0-176,-4-6 40,0 8 0,0-2 0,0 13 16,0-19-16,0 6-16,4 10 40,-4-10 16,0-6-40,0 18-104,4-10 120,-4 12-88,0-20 72,5 19-8,-5-3 8,4 2-80,-4-18 80,0 16 24,4 0-8,-4 1-48,0-17 32,4 8 40,-4 14-40,4-6 80,-4-16-80,4 16 0,-4 1-24,4 1 24,-4-18 0,4 20 16,-4-2-72,4 0 40,-4-18 16,4 21 80,0-3-224,0 2 104,-4-20 40,4 18-40,2 3-104,0-1 104,-6-20 40,6 20-88,11 0 56,-17-1 24,0-19 8,6 18-80,0-2 128,0 0-88,-6-16 40,6 16-88,-2-8 64,0 15-72,-4-23 96,4 8-144,0 10 0,-4-10-8,0-8 152,4 20-184,-4-12 16,0 13 8,0-21 160,0 6-168,0 14 40,0-12 24,0-8 104,0 16-96,0-10 16,0 10 16,0-16 64,0 7-72,-2-1 8,0 2 16,2-8 48,-2 8-40,-2-2-8,0 0 8,4-6 40,-6 6-24,0-2 0,0 2 8,6-6 16,-17 4-24,13-2 72,-4 2 8,8-4-56,-16 2 48,10 0-16,-2 0-32,8-2 0,-16 0-56,10 0-8,-10 0 0,16 0 64,-9-4-64,-9 0 80,12 0-16,6 4 0,-20-6 0,14 0-16,-10 0 16,16 6 0,-6-6 0,-11-10 0,13 16 24,4 0-24,-6-6 32,0 0-24,0-11 16,0 13 0,2-2 16,2-12 32,2 18-72,-2-6 56,0-10-8,0 10 24,2 6-72,0-21 40,0 15 24,0-14-40,0 20-24,0-6 24,4-16 16,2 16 8,-6 6-48,6-20 40,0 13-16,0-13 0,-6 20-24,6-6-8,10-14 32,-11 16-8,-5 4-16,6-16-32,12 12-16,-12-13-16,-6 17 64,18-4-192,-12-2-176,12-10-312,-18 16 680,6-4-1057,15-2-351,-15 0-312,-6 6 1720,22-6-1977,-6 0-167,2-10-97,-18 16 2241,19 0-1936,1-6 352,-4-1-2441,-16 7 4025</inkml:trace>
  <inkml:trace contextRef="#ctx0" brushRef="#br0" timeOffset="535">1057 25 120,'0'0'0,"0"0"616,0 0-496,0 0-120,0-4 96,0 4 24,4-4 32,-4 4-152,4 0 184,-4-4 32,4 4 8,-4 0-224,4-4 264,-4 4 8,0 0 32,0 0-304,0-4 304,0 4-8,0 0-16,0 0-280,0 0 248,0 0-8,0-4-8,0 4-232,0 0 224,0 0 17,-2 0-1,2 0-240,-2 0 256,0 0-8,0 0 8,2 0-256,-2 0 248,-2 0 0,0 0 8,4 0-256,-2 2 256,-2 0 16,0 0 16,4-2-288,-6 2 272,0 0 0,0-2-16,6 0-256,-6 2 240,0 0-32,0 0-24,6-2-184,-6 2 160,0 0-40,-1 0 0,7-2-120,-6 2 104,2 2-32,-2-2 1,6-2-73,-4 4 40,-2 0-8,0 2 0,6-6-32,-4 6 16,0 0 8,0 0 8,4-6-32,-2 6 24,0-2 0,0 2 0,2-6-24,-2 7 8,0-1 16,2 0 0,0-6-24,0 6 24,0 0 24,0 0-24,0-6-24,0 6 32,4 0 8,0-2-16,-4-4-24,4 6 24,0 0-8,2 0 16,-6-6-32,6 6 24,0 0 0,0-2 0,-6-4-24,17 7 24,-13-3-16,14 2 0,-18-6-8,6 6 8,14 0 0,-14 0 0,-6-6-8,20 6-8,-3 0 16,-11 0 16,-6-6-24,22 6 0,-16 0 8,12 0-8,-18-6 0,6 6 0,12 0 0,-11 3 0,-7-9 0,18 8 8,-14 0-8,12-2 8,-16-6-8,4 8 0,2 0-8,10 0-16,-16-8 24,0 8-16,6 0 8,-2 8 0,-4-16 8,4 2 0,1 5-8,-1 1 8,-4-8 0,4 6 0,0 0 0,-4 0-8,0-6 8,4 8 8,-4 0-16,0 0-8,0-8 16,0 8-8,4 0 0,-4 0-24,0-8 32,0 6 0,0 1-8,0-1 8,0-6 0,0 6 16,0 0-16,0 0-8,0-6 8,-2 6 0,0-2-16,0 0 24,2-4-8,-2 4-8,-4-2 0,2 2 0,4-4 8,-7 2-16,1 0 16,-2 0-24,8-2 24,-16 2 0,10-2 8,-12 0-32,18 0 24,-6 0 0,-12 0-16,11-4-8,7 4 24,-18-4-32,10 4 0,-10-4-8,18 4 40,-6-4-80,-10-2-8,10 2-32,6 4 120,-17-4-201,11 0-39,-2 0-56,2 0-96,-2 0-48,2 0-80,6 4 520,-6-4-528,0 0-72,0-3-56,6 7 656,-4-6-680,0-10-41,0 12-31,4 4 752,-4-6-744,0-10 8,2 12 144,2 4 592,-2-18-504,0 14-376,2 4 880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5:53.673"/>
    </inkml:context>
    <inkml:brush xml:id="br0">
      <inkml:brushProperty name="width" value="0.07006" units="cm"/>
      <inkml:brushProperty name="height" value="0.07006" units="cm"/>
    </inkml:brush>
  </inkml:definitions>
  <inkml:trace contextRef="#ctx0" brushRef="#br0">1 85 5817,'0'0'0,"0"-6"512,0 6-512,4-18 424,-4 12 48,4 0 112,-4 6-584,0-6 696,0-1 72,0 1 17,0 6-785,0-6 768,0 0 24,0 2-64,0 4-728,0-6 688,0 6-8,0-4-143,0 4-537,0 0 440,0 0-56,0-4-144,0 4-240,0 0 232,0 0 24,0 0 64,0 0-1128,0 0 2032,0 0-824,0 2 80,0-2-480,0 6 472,0 0-56,0 2-24,0-8-392,0 17 369,4-11-201,-4 10-40,0-16-128,0 6 56,4 14-56,0-2 88,-4-18-88,4 18 16,0 5 56,0-3-40,-4-20-32,4 24 16,0-1 72,2-3-48,-6-20-40,6 22 24,0 0 24,10 1-40,-16-23-8,0 24 104,17-2-128,-13 0-16,-4-22 40,6 21 0,0 3-88,10 0 128,-16-24-40,4 22 0,0 5-16,2-7 32,-6-20-16,16 18-64,-16 0 16,6-10-64,-6-8 112,7 21-96,-1-13-8,0 10-8,-6-18 112,4 16-48,0-10-64,2 10 16,-6-16 96,4 7-72,0 1-48,0 8-65,-4-16 185,0 4-216,4 2-56,-4 0-112,0-6 384,4 4-504,-4 0-192,0 0-232,0-4 928,4 2-1128,-4 0-113,0 0-71,0-2 1312,0 2-1472,0 0-113,4-2-47,-4 0 1632,0 0-1336,0 0-889,4 0-871,-4 0 3096</inkml:trace>
  <inkml:trace contextRef="#ctx0" brushRef="#br0" timeOffset="1">306 296 3456,'0'0'0,"0"0"1617,0 0-1617,4 0 624,-4 0 0,0-5 64,0 5-688,0 0 744,0-4-48,0 4-32,0 0-664,0-4 577,0 4-97,-2-4-24,2 4-456,-2 0 408,-4 0-32,0 0-24,6 0-352,-6 0 296,0 0-32,0 2-24,6-2-240,-16 0 200,12 0 8,-2 0-72,6 0-136,-17 0 48,11 0 64,-2 0-64,8 0-48,-16 0 32,10 2 40,-10 0-48,16-2-24,-6 2 8,-11 0 24,11 2-32,6-4 0,-6 5 32,-10-3-88,10 0 24,6-2 32,-8 2-16,-8 0-88,10-2 72,6 0 32,-6 0-128,-11 2-104,13 0-96,4-2 328,-6 2-576,0 0-112,-2 0-168,8-2 856,-6 2-1000,0 2-33,2-2-71,4-2 1104,-2 2-1144,0 0 176,2 0 63,0-2 905,0 4-3048,0-4 3048</inkml:trace>
  <inkml:trace contextRef="#ctx0" brushRef="#br0" timeOffset="2">458 419 3736,'0'0'0,"0"0"520,0 0-520,4 0 264,0 0 57,0 0 55,-4 0-376,4 0 416,0-4 16,-4 4 24,0 0-456,4-4 448,-4 0-8,0 4-8,0 0-432,0-4 424,0 0-48,0 0-24,0 4-352,0-4 312,0 0-31,0 0-25,0 4-256,0 0 248,-2-5-8,-2 1 16,4 4-256,-6-4 264,0 0-16,0 0 16,6 4-264,-6-4 248,0 0 0,-10 4-8,16 0-240,-4-4 216,-2 4 0,-1 0-24,7 0-192,-8 0 176,0 0 8,0 0-40,8 0-144,-8 0 128,0 2-16,0 4-8,8-6-104,-6 4 120,-2 0-32,2 0 8,6-4-96,-6 6 96,0 1-40,-1-1 9,7-6-65,-6 8 64,0 0-32,2 8 24,4-16-56,-2 6 40,-2 0-16,2 10-8,0-10 8,0 11 0,2-9-8,0-8-16,0 18 24,0-12-16,0 12 16,0-18-24,0 6 8,4 10 16,0-10 8,-4-6-32,4 9 24,2-1-8,0 8-16,-6-16 0,6 6-8,11 0 0,-13 2 8,-4-8 0,6 8 8,10-2-16,-16 0 8,0-6 0,16 8 16,-12-1-24,2-1 32,-6-6-24,6 4 16,0-2 0,11 0 16,-17-2-32,0 2 16,6 0-16,10-2 16,-16 0-16,0 0 16,4 0 16,0 0 16,-4 0-48,6 0 32,0-4 8,-2 0-8,-4 4-32,6-4 24,0 0 16,0-3-8,-6 7-32,6-6 48,-2 0 24,1 0-32,-5 6-40,4-6 80,0-10 8,0 10-8,-4 6-80,4-18 128,2 12 24,-2-13 16,-4 19-168,4-6 200,0-16 48,0 16 0,-4 6-248,4-22 272,-4 16 8,0-15-48,0 21-232,4-4 208,-4-12-16,0 16-32,0 0-160,0-6 168,0 0-40,0 0-16,0 6-112,0-6 72,0 0-16,0 2-8,0 4-48,0-4 48,-2 0 0,0 0 16,2 4-64,-2 0 24,2-4 8,-2 4-8,0 0-8,2 0 9,-2 0-25,2 0 0,-2 0 8,0 0 8,0 0-8,2 0-8,-2 0 0,0 0 40,0 0-32,2 0-8,-2 2 24,0 0 24,2 0-8,0-2-40,-2 4 40,0 0 16,2 0-32,0-4-24,-2 6 24,2 0 16,0 0-32,0-6-8,0 6 48,0 0-24,0 0 8,0-6-32,0 8 24,0 0-24,0 9 8,0-17-8,0 6 16,4 2-8,0 10 8,-4-18-16,0 6 8,4 10-8,2-10-24,-6-6 24,4 8-24,2 9 0,0-11 24,-6-6 0,6 6-24,0 2 48,0 0-8,-6-8-16,6 6-16,11 0 32,-13 0-72,-4-6 56,6 6-32,0 0-8,0 0-8,-6-6 48,16 6-32,-16-1-16,6-1-16,-6-4 64,16 4-72,-16 0-16,6-2-17,-6-2 105,6 2-136,11 0 8,-17 0 8,0-2 120,6 2-144,0-2 8,0 0 0,0 0-40,0 0-24,0 0-48,-6 0 248,6 0-264,10 0-48,-16-4-24,0 4 336,16-4-328,-11 0-16,1 0 24,-6 4 320,16-6-304,-12 1 0,2-1 32,-6 6 272,16-6-256,-12 0 15,2 0 33,-6 6 208,6-6-176,10 0 48,-11-10 40,-5 16 88,6-4-40,0-2 16,0-10 16,10 11 24,-16 5-16,0-6 24,6-12 0,0 14-8,-6 4-16,6-18 32,0 12 0,0-12 24,-6 18-56,4-6 72,2-13-8,-2 15 32,-4 4-96,4-16 72,1 12 8,-1-12 16,-4 16-96,4-4 105,0-2 39,0-12 8,-4 18-152,0-4 168,4-1 8,0-1-16,-4 6-160,0-16 160,4 12-8,-4-2 0,0 6-152,0-6 144,0 0-24,0 0-8,0 6-112,0-6 88,0 2 24,0 0-32,0 4-80,0-4 64,0 0 24,-2 4-16,2 0-72,-4-4 56,0 0-16,0-1 16,4 5-56,-4 0 48,0 0 0,2-4 16,2 4-64,-4 0 48,-3 0 8,3 0 0,4 0-56,-6 0 72,0 0 8,0 0-16,6 0-64,-4 0 72,-2 0-16,2 0 0,4 0-56,-6 0 72,0 0-16,2 0 16,4 0-72,-6 0 56,0 0-8,2 0 32,4 0-80,-6 2 48,0 0 0,-1 1 24,7-3-72,-8 4 8,2 2 40,0-2 0,-2 0 0,2 2-24,-2 0-16,8-6-8,-6 16 40,-2-10-56,0 0 40,8-6-24,-8 16 64,2-12-48,-1 3 0,7-7-16,-2 8 32,-2 0-40,2 8-8,2-16 16,-2 6 40,0 10-64,0-10 32,0 10 8,0-10-40,2 3 32,0-9-8,0 18-8,0-12-16,0 2 8,0-8 16,0 16-8,0-10 8,0 0 0,0-6 0,0 16-8,4-11-40,-4-5 48,4 8-24,-4-8 24,0 8-40,4 0-16,0 8 40,-4-16 16,6 2-24,1 4-8,-1 0 8,-6-6 24,6 6-32,-2 0-8,2 0 16,-6-6 24,6 6-8,0 1-40,0-3 16,-6-4 32,6 4-16,10-2-40,-12 0 24,-4-2 32,6 2-40,0 0-40,11 0 24,-17-2 56,4 0-56,2 0-48,0 0 80,-6 0 24,6 0-16,0-4-72,0 0 120,-6 4-32,6-4-8,10 0-8,-12-1 88,-4 5-72,4-4 8,3 0 48,-3-2-32,-4 6-24,6-16 24,-2 12 72,0-14-112,-4 18 16,4-4 40,0-14 24,0 14-72,-4 4 8,4-21 32,0 15 40,0-12 88,0 12-88,0-16 48,-4 6 48,0 16-168,4-7 0,-4-13 112,4 14-24,-4 6-88,0-18 48,0 14 48,4-14-48,-4 18-48,0 0 104,4-17-8,0 13-96,-4 4 0,0-6 160,4 0-55,-4 6-105,0-6 160,0-10 0,4 12-104,-4-2 96,0 6-152,0-16 0,0 16 120,0-4 16,0 4-136,0-4 128,0 4 40,0-6-40,0 6-128,0 0 160,0-4-56,0-1-72,0 5-32,0 0 88,0-6 8,0 2-152,0 4 56,0 0 16,0-4-56,0 4-88,0 0 128,0-4-88,0 4-8,0 0 208,0 0-112,0 0 8,-2 2 96,0 0 0,2-2-104,-2 2-128,0 0 128,0 2-64,2-4 64,-2 4 16,0 0-8,0 3-56,2-7 48,-2 4 64,0 2-64,0 0-16,2-6 16,-2 8 104,2 0-96,0 10 72,0-18-80,-2 4 40,2 2-72,0 12 160,0-18-128,0 5-72,0 3 32,0 12 40,0-20 0,0 6-104,0 14 160,0-14-24,0 16 32,0-3 16,0-13-120,0-6 40,4 24 48,-4-18-48,4 12-88,-4-18 88,4 6-24,0 11-64,0-11 40,-4-6 48,0 16-104,4-10 56,0 14 72,-4-20-24,0 6 16,5 12 8,-1-11 72,-4-7-96,0 8-8,4 10-16,0-14 8,-4-4 16,4 18-48,0-12 32,0 10-96,-4-16 112,4 6 40,0 11-64,2-11-88,-6-6 112,4 18 96,0-12-112,2 12 80,-6-18-64,4 6 64,0 2-88,0 13 128,-4-21-104,0 6-104,4 10 104,0-10 0,-4-6 0,0 16-48,4-8 48,-4 8-24,0-16 24,4 6 48,-4 13-96,5-15 16,-5-4 32,0 16 64,0-12-88,4 2-40,-4-6 64,0 18-8,4-16-72,-4 16 24,0-18 56,4 5-64,-4 13 104,4-10-80,-4-8 40,0 16-64,0 0 64,0-10-8,0-6 8,4 16 32,-4-7 32,0 7-64,0-16 0,0 6-24,0 12-16,0-10-56,0-8 96,0 20 64,0-14-80,0 15-8,0-21 24,0 6 72,0 10-72,0-8 128,0-8-128,0 8 24,0 10-40,-2-12 72,2-6-56,-2 6-144,-2 1 112,0-1 8,4-6 24,-6 6-64,-1 0 48,1 0 56,6-6-40,-6 6 0,0-2-24,0-2 48,6-2-24,-6 2-24,0-2 0,0 0 48,6 0-24,-6 0-48,0 0 56,2 0 8,4 0-16,-6-4-48,2 4 144,0-4-80,4 4-16,-4-4 32,0 4 96,1-4-120,3 4-8,-4-6 80,0 2-56,2-15-128,2 19 104,-4-4-8,2-16-8,0 4-104,2 16 120,-2-4 48,0-14-72,2 12 0,0 6 24,0-21 8,0 5-120,0-4-8,0 20 120,0-22-296,4-3-72,0 1-33,-4 24 401,0-24-640,6 0-112,-2 1-216,-4 23 968,7-20-1288,-1 2-185,0-2-175,-6 20 1648,6-17-1600,0-1-33,0 0 57,-6 18 1576,16-6-1256,-12-22 119,2 9-1511,-6 19 2648</inkml:trace>
  <inkml:trace contextRef="#ctx0" brushRef="#br0" timeOffset="3">1213 409 3880,'0'0'0,"0"0"0,0 4 272,-2 2-64,0 0 72,2-6-280,-2 6 377,0 2 87,0 0 32,2-8-496,-2 8 536,2 0-8,0 1-16,0-9-512,-2 8 512,2 8-64,0-12 0,0-4-448,0 6 433,0 0-33,0 0 24,0-6-424,0 8 392,0-2-16,0 0-8,0-6-368,4 6 344,0 0-32,0 1-32,-4-1-16,6-2-16,0 2 0,-6-6-248,6 4 248,0 0-16,0-2 16,-6-2-248,6 2 208,0 0 1,11 0-1,-17-2-208,4 2 176,2 0 0,0-2-16,-6 0-160,6 0 152,0 0-24,10 0-8,-16 0-120,0 0 112,6 0-16,0-4-8,-6 4-88,6-4 88,0 0 0,11 0 0,-17 4-88,0-6 96,6 0-8,-2-11 0,-4 17-88,4 0 112,2-6-56,-2-12 24,-4 18-80,6-6 64,-2-16 40,0 6 56,-4 16-160,4-19 176,-4 3 16,4 0-32,-4 16-160,0-16 200,0 0 0,0 0-32,0 16-168,0-7 152,0-17-8,0 18-24,0-14-24,0 16-16,0-12-32,0 16-48,-2-4 96,-2 0-24,-2-3 0,6 7-72,-4-6 73,-2 2-73,0 0 24,6 4-24,-6-4 0,0 4 0,0 0 16,-1 0-32,1 0 8,0 0 32,6 0-24,-8 0-16,0 0 32,2 2 8,6-2-24,-8 2 0,2 4 24,0 2 0,6-8-24,-8 7 0,2 9 8,-11-10-8,17-6 0,-4 18 0,-2-10 16,0 12-16,6-20 0,-6 8 24,0 13-8,0-5-32,0-8 0,2 14 8,2-6-8,2-16 16,-2 19 24,0-3-8,0 2 0,2-18-16,-2 16 8,2-8-8,0 13 0,0-21 0,0 8 16,0 10-8,4-12-8,-4-6 0,4 18 24,0-12-24,2 10 40,-6-16-40,6 6 24,0 3 0,0-1 8,-6-8-32,16 16 0,-16-12 16,6 2-8,-6-6-8,17 6 0,-13 2 40,2 0-24,-6-8-16,16 6 24,-10 0 8,12 0-32,-18-6 0,6 4 40,13-2-40,-13 0-40,-6-2 40,18 3-48,-12-1 0,12 0 0,-18-2 48,6 2 0,14-2-48,-3 0-16,-17 0 64,16 0-88,0 0-64,-10 0-153,18-4-175,-18-1-232,15 1-248,-21 4 960,6-4-1144,10-2-201,-12 0-215,-4 6 1560,16-16-1736,-12 12-185,0-2 33,-4 6 1888,6-16-1472,0 12-1489,-6 4 2961</inkml:trace>
  <inkml:trace contextRef="#ctx0" brushRef="#br0" timeOffset="4">1741 447 7649,'0'0'0,"4"0"1448,0-4-727,-4 4-721,6-4 712,0 4 248,-2-4 184,-4 4-1144,4 0 1200,0 0-47,0 0-137,-4 0-1016,5 0 872,-5 0-120,4 0-184,-4 0-568,0-4 376,0 4-135,0 0-121,0 0-120,0 0 64,0 0-32,0 0-16,0 0-128,0 0 200,0 0-128,0 0-8,0 0 48,0 0-88,0 0-40,0 0 344,0 0-689,0 0-15,0 0-424,0 0 2785,0 0-5250,0 0 1280,0 0-543,0 0 10754,-2 0-19021,-3 0 6202,5 0 4705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7:45.202"/>
    </inkml:context>
    <inkml:brush xml:id="br0">
      <inkml:brushProperty name="width" value="0.07012" units="cm"/>
      <inkml:brushProperty name="height" value="0.07012" units="cm"/>
      <inkml:brushProperty name="color" value="#ED1C24"/>
    </inkml:brush>
  </inkml:definitions>
  <inkml:trace contextRef="#ctx0" brushRef="#br0">4 0 3296,'0'0'0,"0"0"96,-3 3-136,3-3 40,0 3-176,0 0-544,0 4-1320,0-7 2040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6T11:08:09.970"/>
    </inkml:context>
    <inkml:brush xml:id="br0">
      <inkml:brushProperty name="width" value="0.07012" units="cm"/>
      <inkml:brushProperty name="height" value="0.07012" units="cm"/>
      <inkml:brushProperty name="color" value="#ED1C24"/>
    </inkml:brush>
  </inkml:definitions>
  <inkml:trace contextRef="#ctx0" brushRef="#br0">0 1,'0'0,"0"0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11:08:36.101"/>
    </inkml:context>
    <inkml:brush xml:id="br0">
      <inkml:brushProperty name="width" value="0.07012" units="cm"/>
      <inkml:brushProperty name="height" value="0.07012" units="cm"/>
      <inkml:brushProperty name="color" value="#ED1C24"/>
    </inkml:brush>
  </inkml:definitions>
  <inkml:trace contextRef="#ctx0" brushRef="#br0">2095 685 4360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8008CC1-3C22-4C23-939F-1F1CB5A085B2}" type="datetimeFigureOut">
              <a:rPr lang="ar-JO" smtClean="0"/>
              <a:t>17/10/1444</a:t>
            </a:fld>
            <a:endParaRPr lang="ar-JO"/>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E221716-AED3-4A32-8326-84C2F901A770}" type="slidenum">
              <a:rPr lang="ar-JO" smtClean="0"/>
              <a:t>‹#›</a:t>
            </a:fld>
            <a:endParaRPr lang="ar-JO"/>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46F2-D8FC-436F-83EC-A737D0CD691F}" type="slidenum">
              <a:rPr lang="en-US" smtClean="0"/>
              <a:t>28</a:t>
            </a:fld>
            <a:endParaRPr lang="en-US"/>
          </a:p>
        </p:txBody>
      </p:sp>
    </p:spTree>
    <p:extLst>
      <p:ext uri="{BB962C8B-B14F-4D97-AF65-F5344CB8AC3E}">
        <p14:creationId xmlns:p14="http://schemas.microsoft.com/office/powerpoint/2010/main" val="258287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46F2-D8FC-436F-83EC-A737D0CD691F}" type="slidenum">
              <a:rPr lang="en-US" smtClean="0"/>
              <a:t>29</a:t>
            </a:fld>
            <a:endParaRPr lang="en-US"/>
          </a:p>
        </p:txBody>
      </p:sp>
    </p:spTree>
    <p:extLst>
      <p:ext uri="{BB962C8B-B14F-4D97-AF65-F5344CB8AC3E}">
        <p14:creationId xmlns:p14="http://schemas.microsoft.com/office/powerpoint/2010/main" val="274542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21716-AED3-4A32-8326-84C2F901A770}" type="slidenum">
              <a:rPr lang="ar-JO" smtClean="0"/>
              <a:t>201</a:t>
            </a:fld>
            <a:endParaRPr 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4596DB-9CC0-42A4-935A-6724D92AF425}" type="slidenum">
              <a:rPr lang="en-US" smtClean="0"/>
              <a:t>291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BE4DF-C2B8-4E88-BA2D-0359E601216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BE4DF-C2B8-4E88-BA2D-0359E601216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BE4DF-C2B8-4E88-BA2D-0359E601216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ar-JO"/>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JO"/>
          </a:p>
        </p:txBody>
      </p:sp>
      <p:sp>
        <p:nvSpPr>
          <p:cNvPr id="4" name="Date Placeholder 3"/>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ar-JO"/>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6" name="Footer Placeholder 5"/>
          <p:cNvSpPr>
            <a:spLocks noGrp="1"/>
          </p:cNvSpPr>
          <p:nvPr>
            <p:ph type="ftr" sz="quarter" idx="11"/>
          </p:nvPr>
        </p:nvSpPr>
        <p:spPr/>
        <p:txBody>
          <a:bodyPr/>
          <a:lstStyle/>
          <a:p>
            <a:endParaRPr lang="ar-JO">
              <a:solidFill>
                <a:prstClr val="black">
                  <a:tint val="75000"/>
                </a:prstClr>
              </a:solidFill>
            </a:endParaRPr>
          </a:p>
        </p:txBody>
      </p:sp>
      <p:sp>
        <p:nvSpPr>
          <p:cNvPr id="7" name="Slide Number Placeholder 6"/>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JO"/>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7" name="Date Placeholder 6"/>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8" name="Footer Placeholder 7"/>
          <p:cNvSpPr>
            <a:spLocks noGrp="1"/>
          </p:cNvSpPr>
          <p:nvPr>
            <p:ph type="ftr" sz="quarter" idx="11"/>
          </p:nvPr>
        </p:nvSpPr>
        <p:spPr/>
        <p:txBody>
          <a:bodyPr/>
          <a:lstStyle/>
          <a:p>
            <a:endParaRPr lang="ar-JO">
              <a:solidFill>
                <a:prstClr val="black">
                  <a:tint val="75000"/>
                </a:prstClr>
              </a:solidFill>
            </a:endParaRPr>
          </a:p>
        </p:txBody>
      </p:sp>
      <p:sp>
        <p:nvSpPr>
          <p:cNvPr id="9" name="Slide Number Placeholder 8"/>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Date Placeholder 2"/>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4" name="Footer Placeholder 3"/>
          <p:cNvSpPr>
            <a:spLocks noGrp="1"/>
          </p:cNvSpPr>
          <p:nvPr>
            <p:ph type="ftr" sz="quarter" idx="11"/>
          </p:nvPr>
        </p:nvSpPr>
        <p:spPr/>
        <p:txBody>
          <a:bodyPr/>
          <a:lstStyle/>
          <a:p>
            <a:endParaRPr lang="ar-JO">
              <a:solidFill>
                <a:prstClr val="black">
                  <a:tint val="75000"/>
                </a:prstClr>
              </a:solidFill>
            </a:endParaRPr>
          </a:p>
        </p:txBody>
      </p:sp>
      <p:sp>
        <p:nvSpPr>
          <p:cNvPr id="5" name="Slide Number Placeholder 4"/>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3" name="Footer Placeholder 2"/>
          <p:cNvSpPr>
            <a:spLocks noGrp="1"/>
          </p:cNvSpPr>
          <p:nvPr>
            <p:ph type="ftr" sz="quarter" idx="11"/>
          </p:nvPr>
        </p:nvSpPr>
        <p:spPr/>
        <p:txBody>
          <a:bodyPr/>
          <a:lstStyle/>
          <a:p>
            <a:endParaRPr lang="ar-JO">
              <a:solidFill>
                <a:prstClr val="black">
                  <a:tint val="75000"/>
                </a:prstClr>
              </a:solidFill>
            </a:endParaRPr>
          </a:p>
        </p:txBody>
      </p:sp>
      <p:sp>
        <p:nvSpPr>
          <p:cNvPr id="4" name="Slide Number Placeholder 3"/>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ar-JO"/>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6" name="Footer Placeholder 5"/>
          <p:cNvSpPr>
            <a:spLocks noGrp="1"/>
          </p:cNvSpPr>
          <p:nvPr>
            <p:ph type="ftr" sz="quarter" idx="11"/>
          </p:nvPr>
        </p:nvSpPr>
        <p:spPr/>
        <p:txBody>
          <a:bodyPr/>
          <a:lstStyle/>
          <a:p>
            <a:endParaRPr lang="ar-JO">
              <a:solidFill>
                <a:prstClr val="black">
                  <a:tint val="75000"/>
                </a:prstClr>
              </a:solidFill>
            </a:endParaRPr>
          </a:p>
        </p:txBody>
      </p:sp>
      <p:sp>
        <p:nvSpPr>
          <p:cNvPr id="7" name="Slide Number Placeholder 6"/>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BE4DF-C2B8-4E88-BA2D-0359E601216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JO"/>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6" name="Footer Placeholder 5"/>
          <p:cNvSpPr>
            <a:spLocks noGrp="1"/>
          </p:cNvSpPr>
          <p:nvPr>
            <p:ph type="ftr" sz="quarter" idx="11"/>
          </p:nvPr>
        </p:nvSpPr>
        <p:spPr/>
        <p:txBody>
          <a:bodyPr/>
          <a:lstStyle/>
          <a:p>
            <a:endParaRPr lang="ar-JO">
              <a:solidFill>
                <a:prstClr val="black">
                  <a:tint val="75000"/>
                </a:prstClr>
              </a:solidFill>
            </a:endParaRPr>
          </a:p>
        </p:txBody>
      </p:sp>
      <p:sp>
        <p:nvSpPr>
          <p:cNvPr id="7" name="Slide Number Placeholder 6"/>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ar-JO"/>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8FB657D4-322F-4DE0-9086-CF3818AD8A9F}" type="datetimeFigureOut">
              <a:rPr lang="ar-JO">
                <a:solidFill>
                  <a:prstClr val="black">
                    <a:tint val="75000"/>
                  </a:prstClr>
                </a:solidFill>
              </a:rPr>
              <a:t>17/10/1444</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F13A1750-AE5B-4DE2-A355-91E72C391C97}" type="slidenum">
              <a:rPr lang="ar-JO">
                <a:solidFill>
                  <a:prstClr val="black">
                    <a:tint val="75000"/>
                  </a:prstClr>
                </a:solidFill>
              </a:rPr>
              <a:t>‹#›</a:t>
            </a:fld>
            <a:endParaRPr lang="ar-JO">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BE4DF-C2B8-4E88-BA2D-0359E601216C}"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BE4DF-C2B8-4E88-BA2D-0359E601216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BE4DF-C2B8-4E88-BA2D-0359E601216C}"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BE4DF-C2B8-4E88-BA2D-0359E601216C}"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BE4DF-C2B8-4E88-BA2D-0359E601216C}"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BE4DF-C2B8-4E88-BA2D-0359E601216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BE4DF-C2B8-4E88-BA2D-0359E601216C}"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BE4DF-C2B8-4E88-BA2D-0359E601216C}" type="datetimeFigureOut">
              <a:rPr lang="en-US" smtClean="0"/>
              <a:t>5/7/2023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D18BEC-12AB-4D1D-B17D-C5FC89FC456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JO"/>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8FB657D4-322F-4DE0-9086-CF3818AD8A9F}" type="datetimeFigureOut">
              <a:rPr lang="ar-JO" smtClean="0">
                <a:solidFill>
                  <a:prstClr val="black">
                    <a:tint val="75000"/>
                  </a:prstClr>
                </a:solidFill>
              </a:rPr>
              <a:t>17/10/1444</a:t>
            </a:fld>
            <a:endParaRPr lang="ar-JO">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JO">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F13A1750-AE5B-4DE2-A355-91E72C391C97}" type="slidenum">
              <a:rPr lang="ar-JO" smtClean="0">
                <a:solidFill>
                  <a:prstClr val="black">
                    <a:tint val="75000"/>
                  </a:prstClr>
                </a:solidFill>
              </a:rPr>
              <a:t>‹#›</a:t>
            </a:fld>
            <a:endParaRPr lang="ar-JO">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92.GIF" /><Relationship Id="rId1" Type="http://schemas.openxmlformats.org/officeDocument/2006/relationships/slideLayout" Target="../slideLayouts/slideLayout7.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2" Type="http://schemas.openxmlformats.org/officeDocument/2006/relationships/image" Target="../media/image69.jpeg" /><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2" Type="http://schemas.openxmlformats.org/officeDocument/2006/relationships/image" Target="../media/image93.pn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2" Type="http://schemas.openxmlformats.org/officeDocument/2006/relationships/image" Target="../media/image94.pn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2" Type="http://schemas.openxmlformats.org/officeDocument/2006/relationships/image" Target="../media/image95.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image" Target="../media/image17.jpeg" /><Relationship Id="rId1" Type="http://schemas.openxmlformats.org/officeDocument/2006/relationships/slideLayout" Target="../slideLayouts/slideLayout2.xml" /><Relationship Id="rId4" Type="http://schemas.openxmlformats.org/officeDocument/2006/relationships/image" Target="../media/image19.png" /></Relationships>
</file>

<file path=ppt/slides/_rels/slide110.xml.rels><?xml version="1.0" encoding="UTF-8" standalone="yes"?>
<Relationships xmlns="http://schemas.openxmlformats.org/package/2006/relationships"><Relationship Id="rId2" Type="http://schemas.openxmlformats.org/officeDocument/2006/relationships/image" Target="../media/image96.png" /><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2" Type="http://schemas.openxmlformats.org/officeDocument/2006/relationships/image" Target="../media/image91.png" /><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4.xml" /></Relationships>
</file>

<file path=ppt/slides/_rels/slide114.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4.xml" /></Relationships>
</file>

<file path=ppt/slides/_rels/slide115.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4.xml" /></Relationships>
</file>

<file path=ppt/slides/_rels/slide116.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image" Target="../media/image52.jpeg" /><Relationship Id="rId1" Type="http://schemas.openxmlformats.org/officeDocument/2006/relationships/slideLayout" Target="../slideLayouts/slideLayout4.xml" /></Relationships>
</file>

<file path=ppt/slides/_rels/slide117.xml.rels><?xml version="1.0" encoding="UTF-8" standalone="yes"?>
<Relationships xmlns="http://schemas.openxmlformats.org/package/2006/relationships"><Relationship Id="rId2" Type="http://schemas.openxmlformats.org/officeDocument/2006/relationships/image" Target="../media/image99.jpeg" /><Relationship Id="rId1" Type="http://schemas.openxmlformats.org/officeDocument/2006/relationships/slideLayout" Target="../slideLayouts/slideLayout4.xml" /></Relationships>
</file>

<file path=ppt/slides/_rels/slide118.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4.xml" /></Relationships>
</file>

<file path=ppt/slides/_rels/slide119.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3" Type="http://schemas.openxmlformats.org/officeDocument/2006/relationships/image" Target="../media/image100.jpeg" /><Relationship Id="rId2" Type="http://schemas.openxmlformats.org/officeDocument/2006/relationships/hyperlink" Target="http://gateway2.ovid.com/ovidweb.cgi?View+Image=00005537-200203000-00028|FF3&amp;S=IDNJHKJKCAOOKM00D" TargetMode="External" /><Relationship Id="rId1" Type="http://schemas.openxmlformats.org/officeDocument/2006/relationships/slideLayout" Target="../slideLayouts/slideLayout4.xml" /></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 /><Relationship Id="rId1" Type="http://schemas.openxmlformats.org/officeDocument/2006/relationships/slideLayout" Target="../slideLayouts/slideLayout4.xml" /></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 /><Relationship Id="rId1" Type="http://schemas.openxmlformats.org/officeDocument/2006/relationships/slideLayout" Target="../slideLayouts/slideLayout4.xml" /></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 /><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 /><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2" Type="http://schemas.openxmlformats.org/officeDocument/2006/relationships/image" Target="../media/image106.jpeg" /><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2" Type="http://schemas.openxmlformats.org/officeDocument/2006/relationships/image" Target="../media/image107.jpeg" /><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30.xml.rels><?xml version="1.0" encoding="UTF-8" standalone="yes"?>
<Relationships xmlns="http://schemas.openxmlformats.org/package/2006/relationships"><Relationship Id="rId2" Type="http://schemas.openxmlformats.org/officeDocument/2006/relationships/image" Target="../media/image108.jpeg" /><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2" Type="http://schemas.openxmlformats.org/officeDocument/2006/relationships/image" Target="../media/image109.jpeg" /><Relationship Id="rId1" Type="http://schemas.openxmlformats.org/officeDocument/2006/relationships/slideLayout" Target="../slideLayouts/slideLayout2.xml" /></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 /><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35.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2" Type="http://schemas.openxmlformats.org/officeDocument/2006/relationships/image" Target="../media/image112.jpeg" /><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2" Type="http://schemas.openxmlformats.org/officeDocument/2006/relationships/image" Target="../media/image113.jpeg" /><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2" Type="http://schemas.openxmlformats.org/officeDocument/2006/relationships/image" Target="../media/image114.jpeg" /><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3" Type="http://schemas.openxmlformats.org/officeDocument/2006/relationships/image" Target="../media/image115.jpeg" /><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2" Type="http://schemas.openxmlformats.org/officeDocument/2006/relationships/image" Target="../media/image116.jpeg" /><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7.xml" /></Relationships>
</file>

<file path=ppt/slides/_rels/slide150.xml.rels><?xml version="1.0" encoding="UTF-8" standalone="yes"?>
<Relationships xmlns="http://schemas.openxmlformats.org/package/2006/relationships"><Relationship Id="rId3" Type="http://schemas.openxmlformats.org/officeDocument/2006/relationships/image" Target="../media/image118.jpeg" /><Relationship Id="rId2" Type="http://schemas.openxmlformats.org/officeDocument/2006/relationships/image" Target="../media/image117.jpeg" /><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2" Type="http://schemas.openxmlformats.org/officeDocument/2006/relationships/image" Target="../media/image119.jpeg" /><Relationship Id="rId1" Type="http://schemas.openxmlformats.org/officeDocument/2006/relationships/slideLayout" Target="../slideLayouts/slideLayout2.xml" /></Relationships>
</file>

<file path=ppt/slides/_rels/slide152.xml.rels><?xml version="1.0" encoding="UTF-8" standalone="yes"?>
<Relationships xmlns="http://schemas.openxmlformats.org/package/2006/relationships"><Relationship Id="rId2" Type="http://schemas.openxmlformats.org/officeDocument/2006/relationships/image" Target="../media/image120.jpeg" /><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2" Type="http://schemas.openxmlformats.org/officeDocument/2006/relationships/image" Target="../media/image122.png" /><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 /><Relationship Id="rId2" Type="http://schemas.openxmlformats.org/officeDocument/2006/relationships/image" Target="../media/image123.png" /><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2" Type="http://schemas.openxmlformats.org/officeDocument/2006/relationships/image" Target="../media/image125.jpeg" /><Relationship Id="rId1" Type="http://schemas.openxmlformats.org/officeDocument/2006/relationships/slideLayout" Target="../slideLayouts/slideLayout2.xml" /></Relationships>
</file>

<file path=ppt/slides/_rels/slide15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2" Type="http://schemas.openxmlformats.org/officeDocument/2006/relationships/image" Target="../media/image126.png" /><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2" Type="http://schemas.openxmlformats.org/officeDocument/2006/relationships/image" Target="../media/image127.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4.xml" /></Relationships>
</file>

<file path=ppt/slides/_rels/slide160.xml.rels><?xml version="1.0" encoding="UTF-8" standalone="yes"?>
<Relationships xmlns="http://schemas.openxmlformats.org/package/2006/relationships"><Relationship Id="rId2" Type="http://schemas.openxmlformats.org/officeDocument/2006/relationships/image" Target="../media/image128.jpeg" /><Relationship Id="rId1" Type="http://schemas.openxmlformats.org/officeDocument/2006/relationships/slideLayout" Target="../slideLayouts/slideLayout2.xml" /></Relationships>
</file>

<file path=ppt/slides/_rels/slide161.xml.rels><?xml version="1.0" encoding="UTF-8" standalone="yes"?>
<Relationships xmlns="http://schemas.openxmlformats.org/package/2006/relationships"><Relationship Id="rId2" Type="http://schemas.openxmlformats.org/officeDocument/2006/relationships/image" Target="../media/image129.png" /><Relationship Id="rId1" Type="http://schemas.openxmlformats.org/officeDocument/2006/relationships/slideLayout" Target="../slideLayouts/slideLayout2.xml" /></Relationships>
</file>

<file path=ppt/slides/_rels/slide162.xml.rels><?xml version="1.0" encoding="UTF-8" standalone="yes"?>
<Relationships xmlns="http://schemas.openxmlformats.org/package/2006/relationships"><Relationship Id="rId2" Type="http://schemas.openxmlformats.org/officeDocument/2006/relationships/image" Target="../media/image130.png" /><Relationship Id="rId1" Type="http://schemas.openxmlformats.org/officeDocument/2006/relationships/slideLayout" Target="../slideLayouts/slideLayout2.xml" /></Relationships>
</file>

<file path=ppt/slides/_rels/slide163.xml.rels><?xml version="1.0" encoding="UTF-8" standalone="yes"?>
<Relationships xmlns="http://schemas.openxmlformats.org/package/2006/relationships"><Relationship Id="rId2" Type="http://schemas.openxmlformats.org/officeDocument/2006/relationships/image" Target="../media/image131.png" /><Relationship Id="rId1" Type="http://schemas.openxmlformats.org/officeDocument/2006/relationships/slideLayout" Target="../slideLayouts/slideLayout2.xml" /></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Relationship Id="rId2" Type="http://schemas.openxmlformats.org/officeDocument/2006/relationships/image" Target="../media/image132.jpeg" /><Relationship Id="rId1" Type="http://schemas.openxmlformats.org/officeDocument/2006/relationships/slideLayout" Target="../slideLayouts/slideLayout4.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7.xml.rels><?xml version="1.0" encoding="UTF-8" standalone="yes"?>
<Relationships xmlns="http://schemas.openxmlformats.org/package/2006/relationships"><Relationship Id="rId2" Type="http://schemas.openxmlformats.org/officeDocument/2006/relationships/image" Target="../media/image133.jpeg" /><Relationship Id="rId1" Type="http://schemas.openxmlformats.org/officeDocument/2006/relationships/slideLayout" Target="../slideLayouts/slideLayout4.xml" /></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9.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4.xml" /></Relationships>
</file>

<file path=ppt/slides/_rels/slide17.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1.xml.rels><?xml version="1.0" encoding="UTF-8" standalone="yes"?>
<Relationships xmlns="http://schemas.openxmlformats.org/package/2006/relationships"><Relationship Id="rId2" Type="http://schemas.openxmlformats.org/officeDocument/2006/relationships/image" Target="../media/image99.jpeg" /><Relationship Id="rId1" Type="http://schemas.openxmlformats.org/officeDocument/2006/relationships/slideLayout" Target="../slideLayouts/slideLayout4.xml" /></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3.xml.rels><?xml version="1.0" encoding="UTF-8" standalone="yes"?>
<Relationships xmlns="http://schemas.openxmlformats.org/package/2006/relationships"><Relationship Id="rId2" Type="http://schemas.openxmlformats.org/officeDocument/2006/relationships/image" Target="../media/image134.jpeg" /><Relationship Id="rId1" Type="http://schemas.openxmlformats.org/officeDocument/2006/relationships/slideLayout" Target="../slideLayouts/slideLayout4.xml" /></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5.xml.rels><?xml version="1.0" encoding="UTF-8" standalone="yes"?>
<Relationships xmlns="http://schemas.openxmlformats.org/package/2006/relationships"><Relationship Id="rId2" Type="http://schemas.openxmlformats.org/officeDocument/2006/relationships/image" Target="../media/image135.jpeg" /><Relationship Id="rId1" Type="http://schemas.openxmlformats.org/officeDocument/2006/relationships/slideLayout" Target="../slideLayouts/slideLayout4.xml" /></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7.xml.rels><?xml version="1.0" encoding="UTF-8" standalone="yes"?>
<Relationships xmlns="http://schemas.openxmlformats.org/package/2006/relationships"><Relationship Id="rId2" Type="http://schemas.openxmlformats.org/officeDocument/2006/relationships/image" Target="../media/image136.jpeg" /><Relationship Id="rId1" Type="http://schemas.openxmlformats.org/officeDocument/2006/relationships/slideLayout" Target="../slideLayouts/slideLayout4.xml" /></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9.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4.xml" /></Relationships>
</file>

<file path=ppt/slides/_rels/slide1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9.xml" /></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81.xml.rels><?xml version="1.0" encoding="UTF-8" standalone="yes"?>
<Relationships xmlns="http://schemas.openxmlformats.org/package/2006/relationships"><Relationship Id="rId2" Type="http://schemas.openxmlformats.org/officeDocument/2006/relationships/image" Target="../media/image137.jpeg" /><Relationship Id="rId1" Type="http://schemas.openxmlformats.org/officeDocument/2006/relationships/slideLayout" Target="../slideLayouts/slideLayout4.xml" /></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84.xml.rels><?xml version="1.0" encoding="UTF-8" standalone="yes"?>
<Relationships xmlns="http://schemas.openxmlformats.org/package/2006/relationships"><Relationship Id="rId2" Type="http://schemas.openxmlformats.org/officeDocument/2006/relationships/image" Target="../media/image138.jpeg" /><Relationship Id="rId1" Type="http://schemas.openxmlformats.org/officeDocument/2006/relationships/slideLayout" Target="../slideLayouts/slideLayout2.xml" /></Relationships>
</file>

<file path=ppt/slides/_rels/slide185.xml.rels><?xml version="1.0" encoding="UTF-8" standalone="yes"?>
<Relationships xmlns="http://schemas.openxmlformats.org/package/2006/relationships"><Relationship Id="rId2" Type="http://schemas.openxmlformats.org/officeDocument/2006/relationships/image" Target="../media/image139.jpeg" /><Relationship Id="rId1" Type="http://schemas.openxmlformats.org/officeDocument/2006/relationships/slideLayout" Target="../slideLayouts/slideLayout2.xml" /></Relationships>
</file>

<file path=ppt/slides/_rels/slide186.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187.xml.rels><?xml version="1.0" encoding="UTF-8" standalone="yes"?>
<Relationships xmlns="http://schemas.openxmlformats.org/package/2006/relationships"><Relationship Id="rId2" Type="http://schemas.openxmlformats.org/officeDocument/2006/relationships/image" Target="../media/image140.jpeg" /><Relationship Id="rId1" Type="http://schemas.openxmlformats.org/officeDocument/2006/relationships/slideLayout" Target="../slideLayouts/slideLayout4.xml" /></Relationships>
</file>

<file path=ppt/slides/_rels/slide188.xml.rels><?xml version="1.0" encoding="UTF-8" standalone="yes"?>
<Relationships xmlns="http://schemas.openxmlformats.org/package/2006/relationships"><Relationship Id="rId2" Type="http://schemas.openxmlformats.org/officeDocument/2006/relationships/image" Target="../media/image141.jpeg" /><Relationship Id="rId1" Type="http://schemas.openxmlformats.org/officeDocument/2006/relationships/slideLayout" Target="../slideLayouts/slideLayout7.xml" /></Relationships>
</file>

<file path=ppt/slides/_rels/slide189.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190.xml.rels><?xml version="1.0" encoding="UTF-8" standalone="yes"?>
<Relationships xmlns="http://schemas.openxmlformats.org/package/2006/relationships"><Relationship Id="rId2" Type="http://schemas.openxmlformats.org/officeDocument/2006/relationships/image" Target="../media/image142.jpeg" /><Relationship Id="rId1" Type="http://schemas.openxmlformats.org/officeDocument/2006/relationships/slideLayout" Target="../slideLayouts/slideLayout2.xml" /></Relationships>
</file>

<file path=ppt/slides/_rels/slide191.xml.rels><?xml version="1.0" encoding="UTF-8" standalone="yes"?>
<Relationships xmlns="http://schemas.openxmlformats.org/package/2006/relationships"><Relationship Id="rId2" Type="http://schemas.openxmlformats.org/officeDocument/2006/relationships/image" Target="../media/image143.png" /><Relationship Id="rId1" Type="http://schemas.openxmlformats.org/officeDocument/2006/relationships/slideLayout" Target="../slideLayouts/slideLayout6.xml" /></Relationships>
</file>

<file path=ppt/slides/_rels/slide192.xml.rels><?xml version="1.0" encoding="UTF-8" standalone="yes"?>
<Relationships xmlns="http://schemas.openxmlformats.org/package/2006/relationships"><Relationship Id="rId2" Type="http://schemas.openxmlformats.org/officeDocument/2006/relationships/image" Target="../media/image144.png" /><Relationship Id="rId1" Type="http://schemas.openxmlformats.org/officeDocument/2006/relationships/slideLayout" Target="../slideLayouts/slideLayout2.xml" /></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5.xml.rels><?xml version="1.0" encoding="UTF-8" standalone="yes"?>
<Relationships xmlns="http://schemas.openxmlformats.org/package/2006/relationships"><Relationship Id="rId2" Type="http://schemas.openxmlformats.org/officeDocument/2006/relationships/image" Target="../media/image138.jpeg" /><Relationship Id="rId1" Type="http://schemas.openxmlformats.org/officeDocument/2006/relationships/slideLayout" Target="../slideLayouts/slideLayout2.xml" /></Relationships>
</file>

<file path=ppt/slides/_rels/slide196.xml.rels><?xml version="1.0" encoding="UTF-8" standalone="yes"?>
<Relationships xmlns="http://schemas.openxmlformats.org/package/2006/relationships"><Relationship Id="rId2" Type="http://schemas.openxmlformats.org/officeDocument/2006/relationships/image" Target="../media/image145.jpeg" /><Relationship Id="rId1" Type="http://schemas.openxmlformats.org/officeDocument/2006/relationships/slideLayout" Target="../slideLayouts/slideLayout2.xml" /></Relationships>
</file>

<file path=ppt/slides/_rels/slide197.xml.rels><?xml version="1.0" encoding="UTF-8" standalone="yes"?>
<Relationships xmlns="http://schemas.openxmlformats.org/package/2006/relationships"><Relationship Id="rId2" Type="http://schemas.openxmlformats.org/officeDocument/2006/relationships/image" Target="../media/image146.png" /><Relationship Id="rId1" Type="http://schemas.openxmlformats.org/officeDocument/2006/relationships/slideLayout" Target="../slideLayouts/slideLayout2.xml" /></Relationships>
</file>

<file path=ppt/slides/_rels/slide198.xml.rels><?xml version="1.0" encoding="UTF-8" standalone="yes"?>
<Relationships xmlns="http://schemas.openxmlformats.org/package/2006/relationships"><Relationship Id="rId2" Type="http://schemas.openxmlformats.org/officeDocument/2006/relationships/image" Target="../media/image147.jpeg" /><Relationship Id="rId1" Type="http://schemas.openxmlformats.org/officeDocument/2006/relationships/slideLayout" Target="../slideLayouts/slideLayout2.xml" /></Relationships>
</file>

<file path=ppt/slides/_rels/slide199.xml.rels><?xml version="1.0" encoding="UTF-8" standalone="yes"?>
<Relationships xmlns="http://schemas.openxmlformats.org/package/2006/relationships"><Relationship Id="rId2" Type="http://schemas.openxmlformats.org/officeDocument/2006/relationships/image" Target="../media/image148.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4.xml" /></Relationships>
</file>

<file path=ppt/slides/_rels/slide200.xml.rels><?xml version="1.0" encoding="UTF-8" standalone="yes"?>
<Relationships xmlns="http://schemas.openxmlformats.org/package/2006/relationships"><Relationship Id="rId2" Type="http://schemas.openxmlformats.org/officeDocument/2006/relationships/image" Target="../media/image139.jpeg" /><Relationship Id="rId1" Type="http://schemas.openxmlformats.org/officeDocument/2006/relationships/slideLayout" Target="../slideLayouts/slideLayout2.xml" /></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4.xml.rels><?xml version="1.0" encoding="UTF-8" standalone="yes"?>
<Relationships xmlns="http://schemas.openxmlformats.org/package/2006/relationships"><Relationship Id="rId2" Type="http://schemas.openxmlformats.org/officeDocument/2006/relationships/image" Target="../media/image149.png" /><Relationship Id="rId1" Type="http://schemas.openxmlformats.org/officeDocument/2006/relationships/slideLayout" Target="../slideLayouts/slideLayout4.xml" /></Relationships>
</file>

<file path=ppt/slides/_rels/slide205.xml.rels><?xml version="1.0" encoding="UTF-8" standalone="yes"?>
<Relationships xmlns="http://schemas.openxmlformats.org/package/2006/relationships"><Relationship Id="rId2" Type="http://schemas.openxmlformats.org/officeDocument/2006/relationships/image" Target="../media/image149.png" /><Relationship Id="rId1" Type="http://schemas.openxmlformats.org/officeDocument/2006/relationships/slideLayout" Target="../slideLayouts/slideLayout4.xml" /></Relationships>
</file>

<file path=ppt/slides/_rels/slide206.xml.rels><?xml version="1.0" encoding="UTF-8" standalone="yes"?>
<Relationships xmlns="http://schemas.openxmlformats.org/package/2006/relationships"><Relationship Id="rId2" Type="http://schemas.openxmlformats.org/officeDocument/2006/relationships/image" Target="../media/image149.png" /><Relationship Id="rId1" Type="http://schemas.openxmlformats.org/officeDocument/2006/relationships/slideLayout" Target="../slideLayouts/slideLayout4.xml" /></Relationships>
</file>

<file path=ppt/slides/_rels/slide207.xml.rels><?xml version="1.0" encoding="UTF-8" standalone="yes"?>
<Relationships xmlns="http://schemas.openxmlformats.org/package/2006/relationships"><Relationship Id="rId2" Type="http://schemas.openxmlformats.org/officeDocument/2006/relationships/image" Target="../media/image149.png" /><Relationship Id="rId1" Type="http://schemas.openxmlformats.org/officeDocument/2006/relationships/slideLayout" Target="../slideLayouts/slideLayout4.xml" /></Relationships>
</file>

<file path=ppt/slides/_rels/slide208.xml.rels><?xml version="1.0" encoding="UTF-8" standalone="yes"?>
<Relationships xmlns="http://schemas.openxmlformats.org/package/2006/relationships"><Relationship Id="rId2" Type="http://schemas.openxmlformats.org/officeDocument/2006/relationships/image" Target="../media/image150.png" /><Relationship Id="rId1" Type="http://schemas.openxmlformats.org/officeDocument/2006/relationships/slideLayout" Target="../slideLayouts/slideLayout4.xml" /></Relationships>
</file>

<file path=ppt/slides/_rels/slide209.xml.rels><?xml version="1.0" encoding="UTF-8" standalone="yes"?>
<Relationships xmlns="http://schemas.openxmlformats.org/package/2006/relationships"><Relationship Id="rId2" Type="http://schemas.openxmlformats.org/officeDocument/2006/relationships/image" Target="../media/image150.png" /><Relationship Id="rId1" Type="http://schemas.openxmlformats.org/officeDocument/2006/relationships/slideLayout" Target="../slideLayouts/slideLayout4.xml" /></Relationships>
</file>

<file path=ppt/slides/_rels/slide21.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210.xml.rels><?xml version="1.0" encoding="UTF-8" standalone="yes"?>
<Relationships xmlns="http://schemas.openxmlformats.org/package/2006/relationships"><Relationship Id="rId2" Type="http://schemas.openxmlformats.org/officeDocument/2006/relationships/image" Target="../media/image151.png" /><Relationship Id="rId1" Type="http://schemas.openxmlformats.org/officeDocument/2006/relationships/slideLayout" Target="../slideLayouts/slideLayout4.xml" /></Relationships>
</file>

<file path=ppt/slides/_rels/slide211.xml.rels><?xml version="1.0" encoding="UTF-8" standalone="yes"?>
<Relationships xmlns="http://schemas.openxmlformats.org/package/2006/relationships"><Relationship Id="rId2" Type="http://schemas.openxmlformats.org/officeDocument/2006/relationships/image" Target="../media/image151.png" /><Relationship Id="rId1" Type="http://schemas.openxmlformats.org/officeDocument/2006/relationships/slideLayout" Target="../slideLayouts/slideLayout4.xml" /></Relationships>
</file>

<file path=ppt/slides/_rels/slide212.xml.rels><?xml version="1.0" encoding="UTF-8" standalone="yes"?>
<Relationships xmlns="http://schemas.openxmlformats.org/package/2006/relationships"><Relationship Id="rId2" Type="http://schemas.openxmlformats.org/officeDocument/2006/relationships/image" Target="../media/image152.png" /><Relationship Id="rId1" Type="http://schemas.openxmlformats.org/officeDocument/2006/relationships/slideLayout" Target="../slideLayouts/slideLayout4.xml" /></Relationships>
</file>

<file path=ppt/slides/_rels/slide213.xml.rels><?xml version="1.0" encoding="UTF-8" standalone="yes"?>
<Relationships xmlns="http://schemas.openxmlformats.org/package/2006/relationships"><Relationship Id="rId2" Type="http://schemas.openxmlformats.org/officeDocument/2006/relationships/image" Target="../media/image152.png" /><Relationship Id="rId1" Type="http://schemas.openxmlformats.org/officeDocument/2006/relationships/slideLayout" Target="../slideLayouts/slideLayout4.xml" /></Relationships>
</file>

<file path=ppt/slides/_rels/slide214.xml.rels><?xml version="1.0" encoding="UTF-8" standalone="yes"?>
<Relationships xmlns="http://schemas.openxmlformats.org/package/2006/relationships"><Relationship Id="rId2" Type="http://schemas.openxmlformats.org/officeDocument/2006/relationships/image" Target="../media/image152.png" /><Relationship Id="rId1" Type="http://schemas.openxmlformats.org/officeDocument/2006/relationships/slideLayout" Target="../slideLayouts/slideLayout4.xml" /></Relationships>
</file>

<file path=ppt/slides/_rels/slide215.xml.rels><?xml version="1.0" encoding="UTF-8" standalone="yes"?>
<Relationships xmlns="http://schemas.openxmlformats.org/package/2006/relationships"><Relationship Id="rId2" Type="http://schemas.openxmlformats.org/officeDocument/2006/relationships/image" Target="../media/image152.png" /><Relationship Id="rId1" Type="http://schemas.openxmlformats.org/officeDocument/2006/relationships/slideLayout" Target="../slideLayouts/slideLayout4.xml" /></Relationships>
</file>

<file path=ppt/slides/_rels/slide216.xml.rels><?xml version="1.0" encoding="UTF-8" standalone="yes"?>
<Relationships xmlns="http://schemas.openxmlformats.org/package/2006/relationships"><Relationship Id="rId2" Type="http://schemas.openxmlformats.org/officeDocument/2006/relationships/image" Target="../media/image153.png" /><Relationship Id="rId1" Type="http://schemas.openxmlformats.org/officeDocument/2006/relationships/slideLayout" Target="../slideLayouts/slideLayout4.xml" /></Relationships>
</file>

<file path=ppt/slides/_rels/slide217.xml.rels><?xml version="1.0" encoding="UTF-8" standalone="yes"?>
<Relationships xmlns="http://schemas.openxmlformats.org/package/2006/relationships"><Relationship Id="rId2" Type="http://schemas.openxmlformats.org/officeDocument/2006/relationships/image" Target="../media/image153.png" /><Relationship Id="rId1" Type="http://schemas.openxmlformats.org/officeDocument/2006/relationships/slideLayout" Target="../slideLayouts/slideLayout4.xml" /></Relationships>
</file>

<file path=ppt/slides/_rels/slide218.xml.rels><?xml version="1.0" encoding="UTF-8" standalone="yes"?>
<Relationships xmlns="http://schemas.openxmlformats.org/package/2006/relationships"><Relationship Id="rId2" Type="http://schemas.openxmlformats.org/officeDocument/2006/relationships/image" Target="../media/image154.png" /><Relationship Id="rId1" Type="http://schemas.openxmlformats.org/officeDocument/2006/relationships/slideLayout" Target="../slideLayouts/slideLayout4.xml" /></Relationships>
</file>

<file path=ppt/slides/_rels/slide219.xml.rels><?xml version="1.0" encoding="UTF-8" standalone="yes"?>
<Relationships xmlns="http://schemas.openxmlformats.org/package/2006/relationships"><Relationship Id="rId2" Type="http://schemas.openxmlformats.org/officeDocument/2006/relationships/image" Target="../media/image154.png" /><Relationship Id="rId1" Type="http://schemas.openxmlformats.org/officeDocument/2006/relationships/slideLayout" Target="../slideLayouts/slideLayout4.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Relationship Id="rId2" Type="http://schemas.openxmlformats.org/officeDocument/2006/relationships/image" Target="../media/image155.png" /><Relationship Id="rId1" Type="http://schemas.openxmlformats.org/officeDocument/2006/relationships/slideLayout" Target="../slideLayouts/slideLayout4.xml" /></Relationships>
</file>

<file path=ppt/slides/_rels/slide221.xml.rels><?xml version="1.0" encoding="UTF-8" standalone="yes"?>
<Relationships xmlns="http://schemas.openxmlformats.org/package/2006/relationships"><Relationship Id="rId2" Type="http://schemas.openxmlformats.org/officeDocument/2006/relationships/image" Target="../media/image155.png" /><Relationship Id="rId1" Type="http://schemas.openxmlformats.org/officeDocument/2006/relationships/slideLayout" Target="../slideLayouts/slideLayout4.xml" /></Relationships>
</file>

<file path=ppt/slides/_rels/slide222.xml.rels><?xml version="1.0" encoding="UTF-8" standalone="yes"?>
<Relationships xmlns="http://schemas.openxmlformats.org/package/2006/relationships"><Relationship Id="rId2" Type="http://schemas.openxmlformats.org/officeDocument/2006/relationships/image" Target="../media/image156.png" /><Relationship Id="rId1" Type="http://schemas.openxmlformats.org/officeDocument/2006/relationships/slideLayout" Target="../slideLayouts/slideLayout4.xml" /></Relationships>
</file>

<file path=ppt/slides/_rels/slide223.xml.rels><?xml version="1.0" encoding="UTF-8" standalone="yes"?>
<Relationships xmlns="http://schemas.openxmlformats.org/package/2006/relationships"><Relationship Id="rId2" Type="http://schemas.openxmlformats.org/officeDocument/2006/relationships/image" Target="../media/image156.png" /><Relationship Id="rId1" Type="http://schemas.openxmlformats.org/officeDocument/2006/relationships/slideLayout" Target="../slideLayouts/slideLayout4.xml" /></Relationships>
</file>

<file path=ppt/slides/_rels/slide224.xml.rels><?xml version="1.0" encoding="UTF-8" standalone="yes"?>
<Relationships xmlns="http://schemas.openxmlformats.org/package/2006/relationships"><Relationship Id="rId2" Type="http://schemas.openxmlformats.org/officeDocument/2006/relationships/image" Target="../media/image157.png" /><Relationship Id="rId1" Type="http://schemas.openxmlformats.org/officeDocument/2006/relationships/slideLayout" Target="../slideLayouts/slideLayout1.xml" /></Relationships>
</file>

<file path=ppt/slides/_rels/slide225.xml.rels><?xml version="1.0" encoding="UTF-8" standalone="yes"?>
<Relationships xmlns="http://schemas.openxmlformats.org/package/2006/relationships"><Relationship Id="rId2" Type="http://schemas.openxmlformats.org/officeDocument/2006/relationships/image" Target="../media/image158.jpeg" /><Relationship Id="rId1" Type="http://schemas.openxmlformats.org/officeDocument/2006/relationships/slideLayout" Target="../slideLayouts/slideLayout2.xml" /></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7.xml.rels><?xml version="1.0" encoding="UTF-8" standalone="yes"?>
<Relationships xmlns="http://schemas.openxmlformats.org/package/2006/relationships"><Relationship Id="rId3" Type="http://schemas.openxmlformats.org/officeDocument/2006/relationships/image" Target="../media/image160.png" /><Relationship Id="rId2" Type="http://schemas.openxmlformats.org/officeDocument/2006/relationships/image" Target="../media/image159.jpeg" /><Relationship Id="rId1" Type="http://schemas.openxmlformats.org/officeDocument/2006/relationships/slideLayout" Target="../slideLayouts/slideLayout2.xml" /></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9.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8.xml" /></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1.xml.rels><?xml version="1.0" encoding="UTF-8" standalone="yes"?>
<Relationships xmlns="http://schemas.openxmlformats.org/package/2006/relationships"><Relationship Id="rId2" Type="http://schemas.openxmlformats.org/officeDocument/2006/relationships/image" Target="../media/image161.jpeg" /><Relationship Id="rId1" Type="http://schemas.openxmlformats.org/officeDocument/2006/relationships/slideLayout" Target="../slideLayouts/slideLayout2.xml" /></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3.xml.rels><?xml version="1.0" encoding="UTF-8" standalone="yes"?>
<Relationships xmlns="http://schemas.openxmlformats.org/package/2006/relationships"><Relationship Id="rId2" Type="http://schemas.openxmlformats.org/officeDocument/2006/relationships/image" Target="../media/image76.jpeg" /><Relationship Id="rId1" Type="http://schemas.openxmlformats.org/officeDocument/2006/relationships/slideLayout" Target="../slideLayouts/slideLayout2.xml" /></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5.xml.rels><?xml version="1.0" encoding="UTF-8" standalone="yes"?>
<Relationships xmlns="http://schemas.openxmlformats.org/package/2006/relationships"><Relationship Id="rId2" Type="http://schemas.openxmlformats.org/officeDocument/2006/relationships/image" Target="../media/image162.jpeg" /><Relationship Id="rId1" Type="http://schemas.openxmlformats.org/officeDocument/2006/relationships/slideLayout" Target="../slideLayouts/slideLayout2.xml" /></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7.xml.rels><?xml version="1.0" encoding="UTF-8" standalone="yes"?>
<Relationships xmlns="http://schemas.openxmlformats.org/package/2006/relationships"><Relationship Id="rId2" Type="http://schemas.openxmlformats.org/officeDocument/2006/relationships/image" Target="../media/image163.jpeg" /><Relationship Id="rId1" Type="http://schemas.openxmlformats.org/officeDocument/2006/relationships/slideLayout" Target="../slideLayouts/slideLayout2.xml" /></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9.xml.rels><?xml version="1.0" encoding="UTF-8" standalone="yes"?>
<Relationships xmlns="http://schemas.openxmlformats.org/package/2006/relationships"><Relationship Id="rId3" Type="http://schemas.openxmlformats.org/officeDocument/2006/relationships/image" Target="../media/image164.jpeg" /><Relationship Id="rId2" Type="http://schemas.openxmlformats.org/officeDocument/2006/relationships/image" Target="../media/image125.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8.xml" /></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1.xml.rels><?xml version="1.0" encoding="UTF-8" standalone="yes"?>
<Relationships xmlns="http://schemas.openxmlformats.org/package/2006/relationships"><Relationship Id="rId2" Type="http://schemas.openxmlformats.org/officeDocument/2006/relationships/image" Target="../media/image165.jpeg" /><Relationship Id="rId1" Type="http://schemas.openxmlformats.org/officeDocument/2006/relationships/slideLayout" Target="../slideLayouts/slideLayout2.xml" /></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3.xml.rels><?xml version="1.0" encoding="UTF-8" standalone="yes"?>
<Relationships xmlns="http://schemas.openxmlformats.org/package/2006/relationships"><Relationship Id="rId2" Type="http://schemas.openxmlformats.org/officeDocument/2006/relationships/image" Target="../media/image166.jpeg" /><Relationship Id="rId1" Type="http://schemas.openxmlformats.org/officeDocument/2006/relationships/slideLayout" Target="../slideLayouts/slideLayout2.xml" /></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46.xml.rels><?xml version="1.0" encoding="UTF-8" standalone="yes"?>
<Relationships xmlns="http://schemas.openxmlformats.org/package/2006/relationships"><Relationship Id="rId2" Type="http://schemas.openxmlformats.org/officeDocument/2006/relationships/image" Target="../media/image167.jpeg" /><Relationship Id="rId1" Type="http://schemas.openxmlformats.org/officeDocument/2006/relationships/slideLayout" Target="../slideLayouts/slideLayout4.xml" /></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48.xml.rels><?xml version="1.0" encoding="UTF-8" standalone="yes"?>
<Relationships xmlns="http://schemas.openxmlformats.org/package/2006/relationships"><Relationship Id="rId2" Type="http://schemas.openxmlformats.org/officeDocument/2006/relationships/image" Target="../media/image168.jpeg" /><Relationship Id="rId1" Type="http://schemas.openxmlformats.org/officeDocument/2006/relationships/slideLayout" Target="../slideLayouts/slideLayout4.xml" /></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8.xml" /></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51.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4.xml" /></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53.xml.rels><?xml version="1.0" encoding="UTF-8" standalone="yes"?>
<Relationships xmlns="http://schemas.openxmlformats.org/package/2006/relationships"><Relationship Id="rId2" Type="http://schemas.openxmlformats.org/officeDocument/2006/relationships/image" Target="../media/image169.jpeg" /><Relationship Id="rId1" Type="http://schemas.openxmlformats.org/officeDocument/2006/relationships/slideLayout" Target="../slideLayouts/slideLayout4.xml" /></Relationships>
</file>

<file path=ppt/slides/_rels/slide254.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4.xml" /></Relationships>
</file>

<file path=ppt/slides/_rels/slide255.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2.xml" /></Relationships>
</file>

<file path=ppt/slides/_rels/slide256.xml.rels><?xml version="1.0" encoding="UTF-8" standalone="yes"?>
<Relationships xmlns="http://schemas.openxmlformats.org/package/2006/relationships"><Relationship Id="rId2" Type="http://schemas.openxmlformats.org/officeDocument/2006/relationships/image" Target="../media/image170.jpeg" /><Relationship Id="rId1" Type="http://schemas.openxmlformats.org/officeDocument/2006/relationships/slideLayout" Target="../slideLayouts/slideLayout4.xml" /></Relationships>
</file>

<file path=ppt/slides/_rels/slide257.xml.rels><?xml version="1.0" encoding="UTF-8" standalone="yes"?>
<Relationships xmlns="http://schemas.openxmlformats.org/package/2006/relationships"><Relationship Id="rId2" Type="http://schemas.openxmlformats.org/officeDocument/2006/relationships/image" Target="../media/image140.jpeg" /><Relationship Id="rId1" Type="http://schemas.openxmlformats.org/officeDocument/2006/relationships/slideLayout" Target="../slideLayouts/slideLayout4.xml" /></Relationships>
</file>

<file path=ppt/slides/_rels/slide258.xml.rels><?xml version="1.0" encoding="UTF-8" standalone="yes"?>
<Relationships xmlns="http://schemas.openxmlformats.org/package/2006/relationships"><Relationship Id="rId2" Type="http://schemas.openxmlformats.org/officeDocument/2006/relationships/image" Target="../media/image171.jpeg" /><Relationship Id="rId1" Type="http://schemas.openxmlformats.org/officeDocument/2006/relationships/slideLayout" Target="../slideLayouts/slideLayout4.xml" /></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8.xml" /></Relationships>
</file>

<file path=ppt/slides/_rels/slide260.xml.rels><?xml version="1.0" encoding="UTF-8" standalone="yes"?>
<Relationships xmlns="http://schemas.openxmlformats.org/package/2006/relationships"><Relationship Id="rId2" Type="http://schemas.openxmlformats.org/officeDocument/2006/relationships/image" Target="../media/image172.jpeg" /><Relationship Id="rId1" Type="http://schemas.openxmlformats.org/officeDocument/2006/relationships/slideLayout" Target="../slideLayouts/slideLayout2.xml" /></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2.xml.rels><?xml version="1.0" encoding="UTF-8" standalone="yes"?>
<Relationships xmlns="http://schemas.openxmlformats.org/package/2006/relationships"><Relationship Id="rId2" Type="http://schemas.openxmlformats.org/officeDocument/2006/relationships/image" Target="../media/image173.jpeg" /><Relationship Id="rId1" Type="http://schemas.openxmlformats.org/officeDocument/2006/relationships/slideLayout" Target="../slideLayouts/slideLayout7.xml" /></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4.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7.xml" /></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6.xml.rels><?xml version="1.0" encoding="UTF-8" standalone="yes"?>
<Relationships xmlns="http://schemas.openxmlformats.org/package/2006/relationships"><Relationship Id="rId2" Type="http://schemas.openxmlformats.org/officeDocument/2006/relationships/image" Target="../media/image174.wmf" /><Relationship Id="rId1" Type="http://schemas.openxmlformats.org/officeDocument/2006/relationships/slideLayout" Target="../slideLayouts/slideLayout7.xml" /></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8.xml.rels><?xml version="1.0" encoding="UTF-8" standalone="yes"?>
<Relationships xmlns="http://schemas.openxmlformats.org/package/2006/relationships"><Relationship Id="rId2" Type="http://schemas.openxmlformats.org/officeDocument/2006/relationships/image" Target="../media/image175.jpeg" /><Relationship Id="rId1" Type="http://schemas.openxmlformats.org/officeDocument/2006/relationships/slideLayout" Target="../slideLayouts/slideLayout7.xml" /></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8.xml" /></Relationships>
</file>

<file path=ppt/slides/_rels/slide270.xml.rels><?xml version="1.0" encoding="UTF-8" standalone="yes"?>
<Relationships xmlns="http://schemas.openxmlformats.org/package/2006/relationships"><Relationship Id="rId2" Type="http://schemas.openxmlformats.org/officeDocument/2006/relationships/image" Target="../media/image141.jpeg" /><Relationship Id="rId1" Type="http://schemas.openxmlformats.org/officeDocument/2006/relationships/slideLayout" Target="../slideLayouts/slideLayout7.xml" /></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2.xml.rels><?xml version="1.0" encoding="UTF-8" standalone="yes"?>
<Relationships xmlns="http://schemas.openxmlformats.org/package/2006/relationships"><Relationship Id="rId2" Type="http://schemas.openxmlformats.org/officeDocument/2006/relationships/image" Target="../media/image176.png" /><Relationship Id="rId1" Type="http://schemas.openxmlformats.org/officeDocument/2006/relationships/slideLayout" Target="../slideLayouts/slideLayout7.xml" /></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4.xml.rels><?xml version="1.0" encoding="UTF-8" standalone="yes"?>
<Relationships xmlns="http://schemas.openxmlformats.org/package/2006/relationships"><Relationship Id="rId2" Type="http://schemas.openxmlformats.org/officeDocument/2006/relationships/image" Target="../media/image177.jpeg" /><Relationship Id="rId1" Type="http://schemas.openxmlformats.org/officeDocument/2006/relationships/slideLayout" Target="../slideLayouts/slideLayout7.xml" /></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6.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7.xml" /></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8.xml.rels><?xml version="1.0" encoding="UTF-8" standalone="yes"?>
<Relationships xmlns="http://schemas.openxmlformats.org/package/2006/relationships"><Relationship Id="rId2" Type="http://schemas.openxmlformats.org/officeDocument/2006/relationships/image" Target="../media/image178.jpeg" /><Relationship Id="rId1" Type="http://schemas.openxmlformats.org/officeDocument/2006/relationships/slideLayout" Target="../slideLayouts/slideLayout7.xml" /></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1.xml" /><Relationship Id="rId1" Type="http://schemas.openxmlformats.org/officeDocument/2006/relationships/slideLayout" Target="../slideLayouts/slideLayout8.xml" /></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81.xml.rels><?xml version="1.0" encoding="UTF-8" standalone="yes"?>
<Relationships xmlns="http://schemas.openxmlformats.org/package/2006/relationships"><Relationship Id="rId2" Type="http://schemas.openxmlformats.org/officeDocument/2006/relationships/image" Target="../media/image179.jpeg" /><Relationship Id="rId1" Type="http://schemas.openxmlformats.org/officeDocument/2006/relationships/slideLayout" Target="../slideLayouts/slideLayout2.xml" /></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3.xml.rels><?xml version="1.0" encoding="UTF-8" standalone="yes"?>
<Relationships xmlns="http://schemas.openxmlformats.org/package/2006/relationships"><Relationship Id="rId2" Type="http://schemas.openxmlformats.org/officeDocument/2006/relationships/image" Target="../media/image180.jpeg" /><Relationship Id="rId1" Type="http://schemas.openxmlformats.org/officeDocument/2006/relationships/slideLayout" Target="../slideLayouts/slideLayout2.xml" /></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5.xml.rels><?xml version="1.0" encoding="UTF-8" standalone="yes"?>
<Relationships xmlns="http://schemas.openxmlformats.org/package/2006/relationships"><Relationship Id="rId2" Type="http://schemas.openxmlformats.org/officeDocument/2006/relationships/image" Target="../media/image181.jpeg" /><Relationship Id="rId1" Type="http://schemas.openxmlformats.org/officeDocument/2006/relationships/slideLayout" Target="../slideLayouts/slideLayout2.xml" /></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7.xml.rels><?xml version="1.0" encoding="UTF-8" standalone="yes"?>
<Relationships xmlns="http://schemas.openxmlformats.org/package/2006/relationships"><Relationship Id="rId2" Type="http://schemas.openxmlformats.org/officeDocument/2006/relationships/image" Target="../media/image182.jpeg" /><Relationship Id="rId1" Type="http://schemas.openxmlformats.org/officeDocument/2006/relationships/slideLayout" Target="../slideLayouts/slideLayout2.xml" /></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9.xml.rels><?xml version="1.0" encoding="UTF-8" standalone="yes"?>
<Relationships xmlns="http://schemas.openxmlformats.org/package/2006/relationships"><Relationship Id="rId2" Type="http://schemas.openxmlformats.org/officeDocument/2006/relationships/image" Target="../media/image183.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notesSlide" Target="../notesSlides/notesSlide2.xml" /><Relationship Id="rId1" Type="http://schemas.openxmlformats.org/officeDocument/2006/relationships/slideLayout" Target="../slideLayouts/slideLayout8.xml" /></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1.xml.rels><?xml version="1.0" encoding="UTF-8" standalone="yes"?>
<Relationships xmlns="http://schemas.openxmlformats.org/package/2006/relationships"><Relationship Id="rId3" Type="http://schemas.openxmlformats.org/officeDocument/2006/relationships/image" Target="../media/image127.jpeg"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3.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2.xml" /></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5.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7.xml.rels><?xml version="1.0" encoding="UTF-8" standalone="yes"?>
<Relationships xmlns="http://schemas.openxmlformats.org/package/2006/relationships"><Relationship Id="rId2" Type="http://schemas.openxmlformats.org/officeDocument/2006/relationships/image" Target="../media/image184.jpeg" /><Relationship Id="rId1" Type="http://schemas.openxmlformats.org/officeDocument/2006/relationships/slideLayout" Target="../slideLayouts/slideLayout2.xml" /></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9.xml.rels><?xml version="1.0" encoding="UTF-8" standalone="yes"?>
<Relationships xmlns="http://schemas.openxmlformats.org/package/2006/relationships"><Relationship Id="rId2" Type="http://schemas.openxmlformats.org/officeDocument/2006/relationships/image" Target="../media/image185.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8.xml" /></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1.xml.rels><?xml version="1.0" encoding="UTF-8" standalone="yes"?>
<Relationships xmlns="http://schemas.openxmlformats.org/package/2006/relationships"><Relationship Id="rId2" Type="http://schemas.openxmlformats.org/officeDocument/2006/relationships/image" Target="../media/image186.jpeg" /><Relationship Id="rId1" Type="http://schemas.openxmlformats.org/officeDocument/2006/relationships/slideLayout" Target="../slideLayouts/slideLayout2.xml" /></Relationships>
</file>

<file path=ppt/slides/_rels/slide302.xml.rels><?xml version="1.0" encoding="UTF-8" standalone="yes"?>
<Relationships xmlns="http://schemas.openxmlformats.org/package/2006/relationships"><Relationship Id="rId2" Type="http://schemas.openxmlformats.org/officeDocument/2006/relationships/image" Target="../media/image172.jpeg" /><Relationship Id="rId1" Type="http://schemas.openxmlformats.org/officeDocument/2006/relationships/slideLayout" Target="../slideLayouts/slideLayout2.xml" /></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4.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305.xml.rels><?xml version="1.0" encoding="UTF-8" standalone="yes"?>
<Relationships xmlns="http://schemas.openxmlformats.org/package/2006/relationships"><Relationship Id="rId2" Type="http://schemas.openxmlformats.org/officeDocument/2006/relationships/image" Target="../media/image187.jpeg" /><Relationship Id="rId1" Type="http://schemas.openxmlformats.org/officeDocument/2006/relationships/slideLayout" Target="../slideLayouts/slideLayout2.xml" /></Relationships>
</file>

<file path=ppt/slides/_rels/slide306.xml.rels><?xml version="1.0" encoding="UTF-8" standalone="yes"?>
<Relationships xmlns="http://schemas.openxmlformats.org/package/2006/relationships"><Relationship Id="rId2" Type="http://schemas.openxmlformats.org/officeDocument/2006/relationships/image" Target="../media/image66.jpeg" /><Relationship Id="rId1" Type="http://schemas.openxmlformats.org/officeDocument/2006/relationships/slideLayout" Target="../slideLayouts/slideLayout2.xml" /></Relationships>
</file>

<file path=ppt/slides/_rels/slide307.xml.rels><?xml version="1.0" encoding="UTF-8" standalone="yes"?>
<Relationships xmlns="http://schemas.openxmlformats.org/package/2006/relationships"><Relationship Id="rId2" Type="http://schemas.openxmlformats.org/officeDocument/2006/relationships/image" Target="../media/image142.jpeg" /><Relationship Id="rId1" Type="http://schemas.openxmlformats.org/officeDocument/2006/relationships/slideLayout" Target="../slideLayouts/slideLayout2.xml" /></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8.xml" /></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1.xml.rels><?xml version="1.0" encoding="UTF-8" standalone="yes"?>
<Relationships xmlns="http://schemas.openxmlformats.org/package/2006/relationships"><Relationship Id="rId2" Type="http://schemas.openxmlformats.org/officeDocument/2006/relationships/image" Target="../media/image188.jpeg" /><Relationship Id="rId1" Type="http://schemas.openxmlformats.org/officeDocument/2006/relationships/slideLayout" Target="../slideLayouts/slideLayout2.xml" /></Relationships>
</file>

<file path=ppt/slides/_rels/slide312.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2.xml" /></Relationships>
</file>

<file path=ppt/slides/_rels/slide313.xml.rels><?xml version="1.0" encoding="UTF-8" standalone="yes"?>
<Relationships xmlns="http://schemas.openxmlformats.org/package/2006/relationships"><Relationship Id="rId2" Type="http://schemas.openxmlformats.org/officeDocument/2006/relationships/image" Target="../media/image189.jpeg" /><Relationship Id="rId1" Type="http://schemas.openxmlformats.org/officeDocument/2006/relationships/slideLayout" Target="../slideLayouts/slideLayout2.xml" /></Relationships>
</file>

<file path=ppt/slides/_rels/slide314.xml.rels><?xml version="1.0" encoding="UTF-8" standalone="yes"?>
<Relationships xmlns="http://schemas.openxmlformats.org/package/2006/relationships"><Relationship Id="rId2" Type="http://schemas.openxmlformats.org/officeDocument/2006/relationships/image" Target="../media/image190.jpeg" /><Relationship Id="rId1" Type="http://schemas.openxmlformats.org/officeDocument/2006/relationships/slideLayout" Target="../slideLayouts/slideLayout2.xml" /></Relationships>
</file>

<file path=ppt/slides/_rels/slide315.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7.xml.rels><?xml version="1.0" encoding="UTF-8" standalone="yes"?>
<Relationships xmlns="http://schemas.openxmlformats.org/package/2006/relationships"><Relationship Id="rId2" Type="http://schemas.openxmlformats.org/officeDocument/2006/relationships/image" Target="../media/image128.jpeg" /><Relationship Id="rId1" Type="http://schemas.openxmlformats.org/officeDocument/2006/relationships/slideLayout" Target="../slideLayouts/slideLayout2.xml" /></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0.xml.rels><?xml version="1.0" encoding="UTF-8" standalone="yes"?>
<Relationships xmlns="http://schemas.openxmlformats.org/package/2006/relationships"><Relationship Id="rId2" Type="http://schemas.openxmlformats.org/officeDocument/2006/relationships/image" Target="../media/image129.png" /><Relationship Id="rId1" Type="http://schemas.openxmlformats.org/officeDocument/2006/relationships/slideLayout" Target="../slideLayouts/slideLayout13.xml" /></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22.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13.xml" /></Relationships>
</file>

<file path=ppt/slides/_rels/slide323.xml.rels><?xml version="1.0" encoding="UTF-8" standalone="yes"?>
<Relationships xmlns="http://schemas.openxmlformats.org/package/2006/relationships"><Relationship Id="rId2" Type="http://schemas.openxmlformats.org/officeDocument/2006/relationships/image" Target="../media/image191.png" /><Relationship Id="rId1" Type="http://schemas.openxmlformats.org/officeDocument/2006/relationships/slideLayout" Target="../slideLayouts/slideLayout13.xml" /></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5.xml.rels><?xml version="1.0" encoding="UTF-8" standalone="yes"?>
<Relationships xmlns="http://schemas.openxmlformats.org/package/2006/relationships"><Relationship Id="rId2" Type="http://schemas.openxmlformats.org/officeDocument/2006/relationships/image" Target="../media/image192.png" /><Relationship Id="rId1" Type="http://schemas.openxmlformats.org/officeDocument/2006/relationships/slideLayout" Target="../slideLayouts/slideLayout2.xml" /></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7.xml.rels><?xml version="1.0" encoding="UTF-8" standalone="yes"?>
<Relationships xmlns="http://schemas.openxmlformats.org/package/2006/relationships"><Relationship Id="rId2" Type="http://schemas.openxmlformats.org/officeDocument/2006/relationships/image" Target="../media/image193.png" /><Relationship Id="rId1" Type="http://schemas.openxmlformats.org/officeDocument/2006/relationships/slideLayout" Target="../slideLayouts/slideLayout2.xml" /></Relationships>
</file>

<file path=ppt/slides/_rels/slide328.xml.rels><?xml version="1.0" encoding="UTF-8" standalone="yes"?>
<Relationships xmlns="http://schemas.openxmlformats.org/package/2006/relationships"><Relationship Id="rId2" Type="http://schemas.openxmlformats.org/officeDocument/2006/relationships/image" Target="../media/image194.png" /><Relationship Id="rId1" Type="http://schemas.openxmlformats.org/officeDocument/2006/relationships/slideLayout" Target="../slideLayouts/slideLayout2.xml" /></Relationships>
</file>

<file path=ppt/slides/_rels/slide329.xml.rels><?xml version="1.0" encoding="UTF-8" standalone="yes"?>
<Relationships xmlns="http://schemas.openxmlformats.org/package/2006/relationships"><Relationship Id="rId2" Type="http://schemas.openxmlformats.org/officeDocument/2006/relationships/image" Target="../media/image195.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Relationship Id="rId2" Type="http://schemas.openxmlformats.org/officeDocument/2006/relationships/image" Target="../media/image196.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8" Type="http://schemas.openxmlformats.org/officeDocument/2006/relationships/image" Target="../media/image730.png" /><Relationship Id="rId3" Type="http://schemas.openxmlformats.org/officeDocument/2006/relationships/customXml" Target="../ink/ink11.xml" /><Relationship Id="rId7" Type="http://schemas.openxmlformats.org/officeDocument/2006/relationships/customXml" Target="../ink/ink13.xml" /><Relationship Id="rId2" Type="http://schemas.openxmlformats.org/officeDocument/2006/relationships/image" Target="../media/image41.png" /><Relationship Id="rId1" Type="http://schemas.openxmlformats.org/officeDocument/2006/relationships/slideLayout" Target="../slideLayouts/slideLayout2.xml" /><Relationship Id="rId6" Type="http://schemas.openxmlformats.org/officeDocument/2006/relationships/image" Target="../media/image600.png" /><Relationship Id="rId5" Type="http://schemas.openxmlformats.org/officeDocument/2006/relationships/customXml" Target="../ink/ink12.xml" /><Relationship Id="rId10" Type="http://schemas.openxmlformats.org/officeDocument/2006/relationships/image" Target="../media/image84.png" /><Relationship Id="rId4" Type="http://schemas.openxmlformats.org/officeDocument/2006/relationships/image" Target="../media/image500.png" /><Relationship Id="rId9" Type="http://schemas.openxmlformats.org/officeDocument/2006/relationships/customXml" Target="../ink/ink14.xml" /></Relationships>
</file>

<file path=ppt/slides/_rels/slide36.xml.rels><?xml version="1.0" encoding="UTF-8" standalone="yes"?>
<Relationships xmlns="http://schemas.openxmlformats.org/package/2006/relationships"><Relationship Id="rId8" Type="http://schemas.openxmlformats.org/officeDocument/2006/relationships/image" Target="../media/image121.png" /><Relationship Id="rId3" Type="http://schemas.openxmlformats.org/officeDocument/2006/relationships/customXml" Target="../ink/ink15.xml" /><Relationship Id="rId7" Type="http://schemas.openxmlformats.org/officeDocument/2006/relationships/customXml" Target="../ink/ink17.xml" /><Relationship Id="rId2" Type="http://schemas.openxmlformats.org/officeDocument/2006/relationships/image" Target="../media/image42.png" /><Relationship Id="rId1" Type="http://schemas.openxmlformats.org/officeDocument/2006/relationships/slideLayout" Target="../slideLayouts/slideLayout2.xml" /><Relationship Id="rId6" Type="http://schemas.openxmlformats.org/officeDocument/2006/relationships/image" Target="../media/image110.png" /><Relationship Id="rId5" Type="http://schemas.openxmlformats.org/officeDocument/2006/relationships/customXml" Target="../ink/ink16.xml" /><Relationship Id="rId10" Type="http://schemas.openxmlformats.org/officeDocument/2006/relationships/image" Target="../media/image132.png" /><Relationship Id="rId4" Type="http://schemas.openxmlformats.org/officeDocument/2006/relationships/image" Target="../media/image101.png" /><Relationship Id="rId9" Type="http://schemas.openxmlformats.org/officeDocument/2006/relationships/customXml" Target="../ink/ink18.xml" /></Relationships>
</file>

<file path=ppt/slides/_rels/slide37.xml.rels><?xml version="1.0" encoding="UTF-8" standalone="yes"?>
<Relationships xmlns="http://schemas.openxmlformats.org/package/2006/relationships"><Relationship Id="rId2" Type="http://schemas.openxmlformats.org/officeDocument/2006/relationships/image" Target="../media/image43.jp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44.jp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4.xml" /></Relationships>
</file>

<file path=ppt/slides/_rels/slide47.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image" Target="../media/image52.jpeg" /><Relationship Id="rId1" Type="http://schemas.openxmlformats.org/officeDocument/2006/relationships/slideLayout" Target="../slideLayouts/slideLayout4.xml" /></Relationships>
</file>

<file path=ppt/slides/_rels/slide48.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4.xml" /></Relationships>
</file>

<file path=ppt/slides/_rels/slide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51.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4.xml" /></Relationships>
</file>

<file path=ppt/slides/_rels/slide52.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57.jp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image" Target="../media/image59.png" /><Relationship Id="rId1" Type="http://schemas.openxmlformats.org/officeDocument/2006/relationships/slideLayout" Target="../slideLayouts/slideLayout2.xml" /><Relationship Id="rId4" Type="http://schemas.openxmlformats.org/officeDocument/2006/relationships/image" Target="../media/image61.png" /></Relationships>
</file>

<file path=ppt/slides/_rels/slide58.xml.rels><?xml version="1.0" encoding="UTF-8" standalone="yes"?>
<Relationships xmlns="http://schemas.openxmlformats.org/package/2006/relationships"><Relationship Id="rId2" Type="http://schemas.openxmlformats.org/officeDocument/2006/relationships/image" Target="../media/image62.jpe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3" Type="http://schemas.openxmlformats.org/officeDocument/2006/relationships/image" Target="../media/image64.jpeg" /><Relationship Id="rId2" Type="http://schemas.openxmlformats.org/officeDocument/2006/relationships/image" Target="../media/image63.png" /><Relationship Id="rId1" Type="http://schemas.openxmlformats.org/officeDocument/2006/relationships/slideLayout" Target="../slideLayouts/slideLayout2.xml" /><Relationship Id="rId4" Type="http://schemas.openxmlformats.org/officeDocument/2006/relationships/image" Target="../media/image65.jpeg" /></Relationships>
</file>

<file path=ppt/slides/_rels/slide6.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66.jpe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4.xml" /></Relationships>
</file>

<file path=ppt/slides/_rels/slide64.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Relationship Id="rId2" Type="http://schemas.openxmlformats.org/officeDocument/2006/relationships/image" Target="../media/image69.jpe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customXml" Target="../ink/ink6.xml" /><Relationship Id="rId3" Type="http://schemas.openxmlformats.org/officeDocument/2006/relationships/customXml" Target="../ink/ink1.xml" /><Relationship Id="rId7" Type="http://schemas.openxmlformats.org/officeDocument/2006/relationships/customXml" Target="../ink/ink3.xml" /><Relationship Id="rId12" Type="http://schemas.openxmlformats.org/officeDocument/2006/relationships/image" Target="../media/image11.png" /><Relationship Id="rId2" Type="http://schemas.openxmlformats.org/officeDocument/2006/relationships/image" Target="../media/image8.jpeg" /><Relationship Id="rId1" Type="http://schemas.openxmlformats.org/officeDocument/2006/relationships/slideLayout" Target="../slideLayouts/slideLayout2.xml" /><Relationship Id="rId6" Type="http://schemas.openxmlformats.org/officeDocument/2006/relationships/image" Target="../media/image8.png" /><Relationship Id="rId11" Type="http://schemas.openxmlformats.org/officeDocument/2006/relationships/customXml" Target="../ink/ink5.xml" /><Relationship Id="rId5" Type="http://schemas.openxmlformats.org/officeDocument/2006/relationships/customXml" Target="../ink/ink2.xml" /><Relationship Id="rId10" Type="http://schemas.openxmlformats.org/officeDocument/2006/relationships/image" Target="../media/image10.png" /><Relationship Id="rId4" Type="http://schemas.openxmlformats.org/officeDocument/2006/relationships/image" Target="../media/image7.png" /><Relationship Id="rId9" Type="http://schemas.openxmlformats.org/officeDocument/2006/relationships/customXml" Target="../ink/ink4.xml" /><Relationship Id="rId14" Type="http://schemas.openxmlformats.org/officeDocument/2006/relationships/image" Target="../media/image12.png" /></Relationships>
</file>

<file path=ppt/slides/_rels/slide70.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72.jpeg"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3" Type="http://schemas.openxmlformats.org/officeDocument/2006/relationships/image" Target="../media/image75.jpeg" /><Relationship Id="rId2" Type="http://schemas.openxmlformats.org/officeDocument/2006/relationships/image" Target="../media/image74.pn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4.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2" Type="http://schemas.openxmlformats.org/officeDocument/2006/relationships/image" Target="../media/image76.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8" Type="http://schemas.openxmlformats.org/officeDocument/2006/relationships/customXml" Target="../ink/ink10.xml" /><Relationship Id="rId3" Type="http://schemas.openxmlformats.org/officeDocument/2006/relationships/customXml" Target="../ink/ink7.xml" /><Relationship Id="rId7" Type="http://schemas.openxmlformats.org/officeDocument/2006/relationships/customXml" Target="../ink/ink9.xml" /><Relationship Id="rId46" Type="http://schemas.openxmlformats.org/officeDocument/2006/relationships/image" Target="../media/image13.png" /><Relationship Id="rId2" Type="http://schemas.openxmlformats.org/officeDocument/2006/relationships/image" Target="../media/image9.jpeg" /><Relationship Id="rId1" Type="http://schemas.openxmlformats.org/officeDocument/2006/relationships/slideLayout" Target="../slideLayouts/slideLayout2.xml" /><Relationship Id="rId6" Type="http://schemas.openxmlformats.org/officeDocument/2006/relationships/image" Target="../media/image15.png" /><Relationship Id="rId45" Type="http://schemas.openxmlformats.org/officeDocument/2006/relationships/image" Target="../media/image34.png" /><Relationship Id="rId5" Type="http://schemas.openxmlformats.org/officeDocument/2006/relationships/customXml" Target="../ink/ink8.xml" /><Relationship Id="rId4" Type="http://schemas.openxmlformats.org/officeDocument/2006/relationships/image" Target="../media/image14.png" /></Relationships>
</file>

<file path=ppt/slides/_rels/slide80.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7.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2.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7.xml" /></Relationships>
</file>

<file path=ppt/slides/_rels/slide83.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3" Type="http://schemas.openxmlformats.org/officeDocument/2006/relationships/image" Target="../media/image80.jpeg" /><Relationship Id="rId2" Type="http://schemas.openxmlformats.org/officeDocument/2006/relationships/image" Target="../media/image69.jpeg" /><Relationship Id="rId1" Type="http://schemas.openxmlformats.org/officeDocument/2006/relationships/slideLayout" Target="../slideLayouts/slideLayout7.xml" /><Relationship Id="rId4" Type="http://schemas.openxmlformats.org/officeDocument/2006/relationships/image" Target="../media/image81.png" /></Relationships>
</file>

<file path=ppt/slides/_rels/slide87.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7.xml" /></Relationships>
</file>

<file path=ppt/slides/_rels/slide88.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7.xml" /></Relationships>
</file>

<file path=ppt/slides/_rels/slide89.xml.rels><?xml version="1.0" encoding="UTF-8" standalone="yes"?>
<Relationships xmlns="http://schemas.openxmlformats.org/package/2006/relationships"><Relationship Id="rId2" Type="http://schemas.openxmlformats.org/officeDocument/2006/relationships/image" Target="../media/image83.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7.xml" /></Relationships>
</file>

<file path=ppt/slides/_rels/slide92.xml.rels><?xml version="1.0" encoding="UTF-8" standalone="yes"?>
<Relationships xmlns="http://schemas.openxmlformats.org/package/2006/relationships"><Relationship Id="rId3" Type="http://schemas.openxmlformats.org/officeDocument/2006/relationships/image" Target="../media/image87.jpeg" /><Relationship Id="rId2" Type="http://schemas.openxmlformats.org/officeDocument/2006/relationships/image" Target="../media/image86.jpeg" /><Relationship Id="rId1" Type="http://schemas.openxmlformats.org/officeDocument/2006/relationships/slideLayout" Target="../slideLayouts/slideLayout7.xml" /></Relationships>
</file>

<file path=ppt/slides/_rels/slide93.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7.xml" /></Relationships>
</file>

<file path=ppt/slides/_rels/slide94.xml.rels><?xml version="1.0" encoding="UTF-8" standalone="yes"?>
<Relationships xmlns="http://schemas.openxmlformats.org/package/2006/relationships"><Relationship Id="rId2" Type="http://schemas.openxmlformats.org/officeDocument/2006/relationships/image" Target="../media/image88.jpeg" /><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2" Type="http://schemas.openxmlformats.org/officeDocument/2006/relationships/image" Target="../media/image89.jpeg" /><Relationship Id="rId1" Type="http://schemas.openxmlformats.org/officeDocument/2006/relationships/slideLayout" Target="../slideLayouts/slideLayout7.xml" /></Relationships>
</file>

<file path=ppt/slides/_rels/slide96.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7.xml" /></Relationships>
</file>

<file path=ppt/slides/_rels/slide97.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7.xml" /></Relationships>
</file>

<file path=ppt/slides/_rels/slide98.xml.rels><?xml version="1.0" encoding="UTF-8" standalone="yes"?>
<Relationships xmlns="http://schemas.openxmlformats.org/package/2006/relationships"><Relationship Id="rId2" Type="http://schemas.openxmlformats.org/officeDocument/2006/relationships/image" Target="../media/image83.jpeg" /><Relationship Id="rId1" Type="http://schemas.openxmlformats.org/officeDocument/2006/relationships/slideLayout" Target="../slideLayouts/slideLayout7.xml" /></Relationships>
</file>

<file path=ppt/slides/_rels/slide99.xml.rels><?xml version="1.0" encoding="UTF-8" standalone="yes"?>
<Relationships xmlns="http://schemas.openxmlformats.org/package/2006/relationships"><Relationship Id="rId2" Type="http://schemas.openxmlformats.org/officeDocument/2006/relationships/image" Target="../media/image91.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descr="59548644_2261179343957679_4991411193827557376_n.png"/>
          <p:cNvPicPr>
            <a:picLocks noChangeAspect="1"/>
          </p:cNvPicPr>
          <p:nvPr/>
        </p:nvPicPr>
        <p:blipFill>
          <a:blip r:embed="rId2"/>
          <a:stretch>
            <a:fillRect/>
          </a:stretch>
        </p:blipFill>
        <p:spPr>
          <a:xfrm>
            <a:off x="807357" y="240848"/>
            <a:ext cx="10615387" cy="5593897"/>
          </a:xfrm>
          <a:prstGeom prst="rect">
            <a:avLst/>
          </a:prstGeom>
        </p:spPr>
      </p:pic>
      <p:sp>
        <p:nvSpPr>
          <p:cNvPr id="5" name="Rectangle 4"/>
          <p:cNvSpPr/>
          <p:nvPr/>
        </p:nvSpPr>
        <p:spPr>
          <a:xfrm>
            <a:off x="4664861" y="5610165"/>
            <a:ext cx="4156907" cy="830997"/>
          </a:xfrm>
          <a:prstGeom prst="rect">
            <a:avLst/>
          </a:prstGeom>
        </p:spPr>
        <p:txBody>
          <a:bodyPr wrap="none">
            <a:spAutoFit/>
          </a:bodyPr>
          <a:lstStyle/>
          <a:p>
            <a:r>
              <a:rPr lang="en-US" sz="4800" dirty="0">
                <a:solidFill>
                  <a:schemeClr val="tx1">
                    <a:lumMod val="50000"/>
                    <a:lumOff val="50000"/>
                  </a:schemeClr>
                </a:solidFill>
                <a:latin typeface="Algerian" panose="04020705040A02060702" pitchFamily="82" charset="0"/>
              </a:rPr>
              <a:t>ENT Archive </a:t>
            </a:r>
            <a:endParaRPr lang="ar-JO" sz="4800" dirty="0">
              <a:solidFill>
                <a:schemeClr val="tx1">
                  <a:lumMod val="50000"/>
                  <a:lumOff val="50000"/>
                </a:schemeClr>
              </a:solidFill>
              <a:latin typeface="Algerian" panose="04020705040A02060702"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3718F40-3886-8812-7CDF-8882889D25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370" y="350662"/>
            <a:ext cx="5980443" cy="2737182"/>
          </a:xfrm>
        </p:spPr>
      </p:pic>
      <p:pic>
        <p:nvPicPr>
          <p:cNvPr id="9" name="object 4">
            <a:extLst>
              <a:ext uri="{FF2B5EF4-FFF2-40B4-BE49-F238E27FC236}">
                <a16:creationId xmlns:a16="http://schemas.microsoft.com/office/drawing/2014/main" id="{A6AAF5AF-6F5A-B270-7D5D-327676210DEC}"/>
              </a:ext>
            </a:extLst>
          </p:cNvPr>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2729676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CE0A-00FD-48E2-82F0-B040D4B2279E}"/>
              </a:ext>
            </a:extLst>
          </p:cNvPr>
          <p:cNvSpPr txBox="1">
            <a:spLocks/>
          </p:cNvSpPr>
          <p:nvPr/>
        </p:nvSpPr>
        <p:spPr>
          <a:xfrm>
            <a:off x="353170" y="341271"/>
            <a:ext cx="6365682" cy="58527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Q10:</a:t>
            </a:r>
            <a:br>
              <a:rPr lang="en-US"/>
            </a:br>
            <a:br>
              <a:rPr lang="en-US"/>
            </a:br>
            <a:r>
              <a:rPr lang="en-US"/>
              <a:t>a) Name  of this study ? </a:t>
            </a:r>
            <a:br>
              <a:rPr lang="en-US"/>
            </a:br>
            <a:r>
              <a:rPr lang="en-US" sz="2200">
                <a:solidFill>
                  <a:srgbClr val="FF0000"/>
                </a:solidFill>
              </a:rPr>
              <a:t>Coronal  nasal and para nasal sinuses CT scan</a:t>
            </a:r>
            <a:br>
              <a:rPr lang="en-US" sz="2200">
                <a:solidFill>
                  <a:srgbClr val="FF0000"/>
                </a:solidFill>
              </a:rPr>
            </a:br>
            <a:r>
              <a:rPr lang="en-US"/>
              <a:t>B) what you see?</a:t>
            </a:r>
            <a:br>
              <a:rPr lang="en-US"/>
            </a:br>
            <a:r>
              <a:rPr lang="en-US" sz="2000">
                <a:solidFill>
                  <a:srgbClr val="FF0000"/>
                </a:solidFill>
              </a:rPr>
              <a:t>Right inferior turbinate hypertrophy and nasal septum deviation to the left side</a:t>
            </a:r>
            <a:br>
              <a:rPr lang="en-US" sz="2000">
                <a:solidFill>
                  <a:srgbClr val="FF0000"/>
                </a:solidFill>
              </a:rPr>
            </a:br>
            <a:r>
              <a:rPr lang="en-US"/>
              <a:t>C)manegment?</a:t>
            </a:r>
            <a:br>
              <a:rPr lang="en-US"/>
            </a:br>
            <a:r>
              <a:rPr lang="en-US" sz="2700">
                <a:solidFill>
                  <a:srgbClr val="FF0000"/>
                </a:solidFill>
              </a:rPr>
              <a:t>If the turbinate pale so tx as allergic rhinitis…..</a:t>
            </a:r>
            <a:br>
              <a:rPr lang="en-US" sz="2700">
                <a:solidFill>
                  <a:srgbClr val="FF0000"/>
                </a:solidFill>
              </a:rPr>
            </a:br>
            <a:r>
              <a:rPr lang="en-US" sz="2700">
                <a:solidFill>
                  <a:srgbClr val="FF0000"/>
                </a:solidFill>
              </a:rPr>
              <a:t>septoplasty</a:t>
            </a:r>
            <a:br>
              <a:rPr lang="en-US" sz="2700">
                <a:solidFill>
                  <a:srgbClr val="FF0000"/>
                </a:solidFill>
              </a:rPr>
            </a:br>
            <a:r>
              <a:rPr lang="en-US"/>
              <a:t> </a:t>
            </a:r>
            <a:endParaRPr lang="en-US" dirty="0"/>
          </a:p>
        </p:txBody>
      </p:sp>
      <p:pic>
        <p:nvPicPr>
          <p:cNvPr id="3" name="Picture 2">
            <a:extLst>
              <a:ext uri="{FF2B5EF4-FFF2-40B4-BE49-F238E27FC236}">
                <a16:creationId xmlns:a16="http://schemas.microsoft.com/office/drawing/2014/main" id="{78DCC205-09FD-40F7-B437-69AB20106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937" y="1283597"/>
            <a:ext cx="4248150" cy="4290806"/>
          </a:xfrm>
          <a:prstGeom prst="rect">
            <a:avLst/>
          </a:prstGeom>
        </p:spPr>
      </p:pic>
    </p:spTree>
    <p:extLst>
      <p:ext uri="{BB962C8B-B14F-4D97-AF65-F5344CB8AC3E}">
        <p14:creationId xmlns:p14="http://schemas.microsoft.com/office/powerpoint/2010/main" val="29231306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fontScale="90000"/>
          </a:bodyPr>
          <a:lstStyle/>
          <a:p>
            <a:r>
              <a:rPr lang="en-US" dirty="0"/>
              <a:t>ENT Mini-OSCE Archive</a:t>
            </a:r>
            <a:br>
              <a:rPr lang="en-US" dirty="0"/>
            </a:br>
            <a:r>
              <a:rPr lang="en-US" dirty="0"/>
              <a:t>30/12/2021  </a:t>
            </a:r>
            <a:br>
              <a:rPr lang="en-US" dirty="0"/>
            </a:br>
            <a:endParaRPr lang="ar-JO" dirty="0"/>
          </a:p>
        </p:txBody>
      </p:sp>
      <p:sp>
        <p:nvSpPr>
          <p:cNvPr id="3" name="عنوان فرعي 2"/>
          <p:cNvSpPr>
            <a:spLocks noGrp="1"/>
          </p:cNvSpPr>
          <p:nvPr>
            <p:ph type="subTitle" idx="1"/>
          </p:nvPr>
        </p:nvSpPr>
        <p:spPr/>
        <p:txBody>
          <a:bodyPr/>
          <a:lstStyle/>
          <a:p>
            <a:r>
              <a:rPr lang="en-US" dirty="0"/>
              <a:t>Prepared By : </a:t>
            </a:r>
          </a:p>
          <a:p>
            <a:r>
              <a:rPr lang="en-US" dirty="0"/>
              <a:t>Noor Al-Huda Al-Karaki</a:t>
            </a:r>
            <a:br>
              <a:rPr lang="en-US" dirty="0"/>
            </a:br>
            <a:r>
              <a:rPr lang="en-US" dirty="0"/>
              <a:t>10 Stations , 25 Min  </a:t>
            </a:r>
            <a:endParaRPr lang="ar-JO"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0"/>
            <a:ext cx="2286000" cy="838200"/>
          </a:xfrm>
          <a:solidFill>
            <a:schemeClr val="accent6">
              <a:lumMod val="60000"/>
              <a:lumOff val="40000"/>
            </a:schemeClr>
          </a:solidFill>
        </p:spPr>
        <p:txBody>
          <a:bodyPr/>
          <a:lstStyle/>
          <a:p>
            <a:pPr algn="l"/>
            <a:r>
              <a:rPr lang="en-US" dirty="0"/>
              <a:t>Station 1 </a:t>
            </a:r>
            <a:endParaRPr lang="ar-JO"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9840" y="0"/>
            <a:ext cx="4343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524000" y="914400"/>
            <a:ext cx="4876800" cy="1568450"/>
          </a:xfrm>
          <a:prstGeom prst="rect">
            <a:avLst/>
          </a:prstGeom>
          <a:noFill/>
        </p:spPr>
        <p:txBody>
          <a:bodyPr wrap="square" rtlCol="1">
            <a:spAutoFit/>
          </a:bodyPr>
          <a:lstStyle/>
          <a:p>
            <a:pPr algn="l"/>
            <a:r>
              <a:rPr lang="en-US" sz="2400" dirty="0"/>
              <a:t>1-Describe the audiogram and mention the Diagnosis   :</a:t>
            </a:r>
          </a:p>
          <a:p>
            <a:pPr algn="l"/>
            <a:r>
              <a:rPr lang="en-US" sz="2400" dirty="0"/>
              <a:t>2-Rinne And Weber ? </a:t>
            </a:r>
          </a:p>
          <a:p>
            <a:pPr algn="l"/>
            <a:r>
              <a:rPr lang="en-US" sz="2400" dirty="0"/>
              <a:t>3- Mention 2 lines of management  ? </a:t>
            </a:r>
            <a:endParaRPr lang="ar-JO" sz="2400" dirty="0"/>
          </a:p>
        </p:txBody>
      </p:sp>
      <p:sp>
        <p:nvSpPr>
          <p:cNvPr id="5" name="مربع نص 4"/>
          <p:cNvSpPr txBox="1"/>
          <p:nvPr/>
        </p:nvSpPr>
        <p:spPr>
          <a:xfrm>
            <a:off x="1524000" y="3072348"/>
            <a:ext cx="9144000" cy="3784600"/>
          </a:xfrm>
          <a:prstGeom prst="rect">
            <a:avLst/>
          </a:prstGeom>
          <a:solidFill>
            <a:schemeClr val="accent6">
              <a:lumMod val="40000"/>
              <a:lumOff val="60000"/>
            </a:schemeClr>
          </a:solidFill>
        </p:spPr>
        <p:txBody>
          <a:bodyPr wrap="square" rtlCol="1">
            <a:spAutoFit/>
          </a:bodyPr>
          <a:lstStyle/>
          <a:p>
            <a:pPr algn="l"/>
            <a:r>
              <a:rPr lang="en-US" sz="2400" dirty="0"/>
              <a:t>1- Abnormal Right ear air conduction , with isolated depression of bone conduction at 2K Frequency which is Carhart notch ( device error ) , the AB gap is more than 10 db , so it’s Right ear conductive Hearing loss , characteristic  of   Otosclerosis  . </a:t>
            </a:r>
          </a:p>
          <a:p>
            <a:pPr algn="l"/>
            <a:r>
              <a:rPr lang="en-US" sz="2400" dirty="0"/>
              <a:t>2- You have to mention these tests for each right and left ear : </a:t>
            </a:r>
          </a:p>
          <a:p>
            <a:pPr algn="l"/>
            <a:r>
              <a:rPr lang="en-US" sz="2400" dirty="0"/>
              <a:t>Rinne : Left ear is +ve , Right one is –Ve </a:t>
            </a:r>
          </a:p>
          <a:p>
            <a:pPr algn="l"/>
            <a:r>
              <a:rPr lang="en-US" sz="2400" dirty="0"/>
              <a:t>Weber : Left ear : centralized ( no lateralization ) but the right one : lateralized to right ear . </a:t>
            </a:r>
          </a:p>
          <a:p>
            <a:pPr algn="l"/>
            <a:r>
              <a:rPr lang="en-US" sz="2400" dirty="0"/>
              <a:t>3- Medical : Florid supplement </a:t>
            </a:r>
          </a:p>
          <a:p>
            <a:pPr algn="l"/>
            <a:r>
              <a:rPr lang="en-US" sz="2400" dirty="0"/>
              <a:t>Surgical : Stapedectomy </a:t>
            </a:r>
            <a:r>
              <a:rPr lang="en-US" dirty="0"/>
              <a:t> </a:t>
            </a:r>
            <a:endParaRPr lang="ar-JO"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0"/>
            <a:ext cx="2362200" cy="990600"/>
          </a:xfrm>
          <a:solidFill>
            <a:schemeClr val="accent6">
              <a:lumMod val="60000"/>
              <a:lumOff val="40000"/>
            </a:schemeClr>
          </a:solidFill>
        </p:spPr>
        <p:txBody>
          <a:bodyPr/>
          <a:lstStyle/>
          <a:p>
            <a:pPr algn="l"/>
            <a:r>
              <a:rPr lang="en-US" dirty="0"/>
              <a:t>Station 2 </a:t>
            </a:r>
            <a:endParaRPr lang="ar-JO" dirty="0"/>
          </a:p>
        </p:txBody>
      </p:sp>
      <p:sp>
        <p:nvSpPr>
          <p:cNvPr id="4" name="مربع نص 3"/>
          <p:cNvSpPr txBox="1"/>
          <p:nvPr/>
        </p:nvSpPr>
        <p:spPr>
          <a:xfrm>
            <a:off x="1493520" y="990600"/>
            <a:ext cx="3352800" cy="1198880"/>
          </a:xfrm>
          <a:prstGeom prst="rect">
            <a:avLst/>
          </a:prstGeom>
          <a:noFill/>
        </p:spPr>
        <p:txBody>
          <a:bodyPr wrap="square" rtlCol="1">
            <a:spAutoFit/>
          </a:bodyPr>
          <a:lstStyle/>
          <a:p>
            <a:pPr algn="l"/>
            <a:r>
              <a:rPr lang="en-US" sz="2400" dirty="0"/>
              <a:t>1-Name  of this study ? </a:t>
            </a:r>
          </a:p>
          <a:p>
            <a:pPr algn="l"/>
            <a:r>
              <a:rPr lang="en-US" sz="2400" dirty="0"/>
              <a:t>2-Diagnosis ? </a:t>
            </a:r>
          </a:p>
          <a:p>
            <a:pPr algn="l"/>
            <a:r>
              <a:rPr lang="en-US" sz="2400" dirty="0"/>
              <a:t>3-Your management ? </a:t>
            </a:r>
            <a:endParaRPr lang="ar-JO" sz="2400" dirty="0"/>
          </a:p>
        </p:txBody>
      </p:sp>
      <p:pic>
        <p:nvPicPr>
          <p:cNvPr id="6" name="عنصر نائب للمحتوى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6320" y="-72053"/>
            <a:ext cx="5821680" cy="3577253"/>
          </a:xfrm>
        </p:spPr>
      </p:pic>
      <p:sp>
        <p:nvSpPr>
          <p:cNvPr id="7" name="مربع نص 6"/>
          <p:cNvSpPr txBox="1"/>
          <p:nvPr/>
        </p:nvSpPr>
        <p:spPr>
          <a:xfrm>
            <a:off x="1524000" y="4495800"/>
            <a:ext cx="9144000" cy="1568450"/>
          </a:xfrm>
          <a:prstGeom prst="rect">
            <a:avLst/>
          </a:prstGeom>
          <a:solidFill>
            <a:schemeClr val="accent6">
              <a:lumMod val="40000"/>
              <a:lumOff val="60000"/>
            </a:schemeClr>
          </a:solidFill>
        </p:spPr>
        <p:txBody>
          <a:bodyPr wrap="square" rtlCol="1">
            <a:spAutoFit/>
          </a:bodyPr>
          <a:lstStyle/>
          <a:p>
            <a:pPr algn="l"/>
            <a:r>
              <a:rPr lang="en-US" sz="3200" dirty="0"/>
              <a:t>1- Coronal  nasal and para nasal sinuses CT scan</a:t>
            </a:r>
          </a:p>
          <a:p>
            <a:pPr algn="l"/>
            <a:r>
              <a:rPr lang="en-US" sz="3200" dirty="0"/>
              <a:t>2- Antrochoanal polyp </a:t>
            </a:r>
          </a:p>
          <a:p>
            <a:pPr algn="l"/>
            <a:r>
              <a:rPr lang="en-US" sz="3200" dirty="0"/>
              <a:t>3- Surgically By : Function Endoscopic sinus surgery </a:t>
            </a:r>
            <a:endParaRPr lang="ar-JO" sz="32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0"/>
            <a:ext cx="2514600" cy="1143000"/>
          </a:xfrm>
          <a:solidFill>
            <a:schemeClr val="accent6">
              <a:lumMod val="60000"/>
              <a:lumOff val="40000"/>
            </a:schemeClr>
          </a:solidFill>
        </p:spPr>
        <p:txBody>
          <a:bodyPr/>
          <a:lstStyle/>
          <a:p>
            <a:pPr algn="l"/>
            <a:r>
              <a:rPr lang="en-US" dirty="0"/>
              <a:t>Station 3</a:t>
            </a:r>
            <a:endParaRPr lang="ar-JO"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96200" y="152400"/>
            <a:ext cx="2743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524000" y="1219200"/>
            <a:ext cx="6934200" cy="1568450"/>
          </a:xfrm>
          <a:prstGeom prst="rect">
            <a:avLst/>
          </a:prstGeom>
          <a:noFill/>
        </p:spPr>
        <p:txBody>
          <a:bodyPr wrap="square" rtlCol="1">
            <a:spAutoFit/>
          </a:bodyPr>
          <a:lstStyle/>
          <a:p>
            <a:pPr algn="l"/>
            <a:r>
              <a:rPr lang="en-US" sz="2400" dirty="0"/>
              <a:t>1- Name of this Tube ?</a:t>
            </a:r>
          </a:p>
          <a:p>
            <a:pPr algn="l"/>
            <a:r>
              <a:rPr lang="en-US" sz="2400" dirty="0"/>
              <a:t>2-Most common complication intra-operation ?</a:t>
            </a:r>
          </a:p>
          <a:p>
            <a:pPr algn="l"/>
            <a:r>
              <a:rPr lang="en-US" sz="2400" dirty="0"/>
              <a:t>3- mention other 2 complications :</a:t>
            </a:r>
          </a:p>
          <a:p>
            <a:pPr algn="l"/>
            <a:r>
              <a:rPr lang="en-US" sz="2400" dirty="0"/>
              <a:t>4-mention 2 indications </a:t>
            </a:r>
            <a:r>
              <a:rPr lang="en-US" dirty="0"/>
              <a:t>:</a:t>
            </a:r>
            <a:endParaRPr lang="ar-JO" dirty="0"/>
          </a:p>
        </p:txBody>
      </p:sp>
      <p:sp>
        <p:nvSpPr>
          <p:cNvPr id="5" name="مربع نص 4"/>
          <p:cNvSpPr txBox="1"/>
          <p:nvPr/>
        </p:nvSpPr>
        <p:spPr>
          <a:xfrm>
            <a:off x="1524000" y="3505200"/>
            <a:ext cx="9144000" cy="2953385"/>
          </a:xfrm>
          <a:prstGeom prst="rect">
            <a:avLst/>
          </a:prstGeom>
          <a:solidFill>
            <a:schemeClr val="accent6">
              <a:lumMod val="40000"/>
              <a:lumOff val="60000"/>
            </a:schemeClr>
          </a:solidFill>
        </p:spPr>
        <p:txBody>
          <a:bodyPr wrap="square" rtlCol="1">
            <a:spAutoFit/>
          </a:bodyPr>
          <a:lstStyle/>
          <a:p>
            <a:pPr algn="l"/>
            <a:r>
              <a:rPr lang="en-US" sz="2800" dirty="0"/>
              <a:t>1- Cuffed tracheostomy tube </a:t>
            </a:r>
          </a:p>
          <a:p>
            <a:pPr algn="l"/>
            <a:r>
              <a:rPr lang="en-US" sz="2800" dirty="0"/>
              <a:t>2- Bleeding</a:t>
            </a:r>
          </a:p>
          <a:p>
            <a:pPr algn="l"/>
            <a:r>
              <a:rPr lang="en-US" sz="2800" dirty="0"/>
              <a:t>3- Tube obstruction , Tube displacement </a:t>
            </a:r>
          </a:p>
          <a:p>
            <a:pPr algn="l"/>
            <a:r>
              <a:rPr lang="en-US" sz="2800" dirty="0"/>
              <a:t>4-1. Respiratory tract obstruction </a:t>
            </a:r>
          </a:p>
          <a:p>
            <a:pPr algn="l"/>
            <a:r>
              <a:rPr lang="en-US" sz="2800" dirty="0"/>
              <a:t>2.Maxillo-facial Truma </a:t>
            </a:r>
          </a:p>
          <a:p>
            <a:pPr algn="l"/>
            <a:r>
              <a:rPr lang="en-US" sz="2800" dirty="0"/>
              <a:t>3. Total laryngectomy </a:t>
            </a:r>
          </a:p>
          <a:p>
            <a:pPr algn="l"/>
            <a:endParaRPr lang="ar-JO"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15240"/>
            <a:ext cx="2514600" cy="1143000"/>
          </a:xfrm>
          <a:solidFill>
            <a:schemeClr val="accent6">
              <a:lumMod val="60000"/>
              <a:lumOff val="40000"/>
            </a:schemeClr>
          </a:solidFill>
        </p:spPr>
        <p:txBody>
          <a:bodyPr/>
          <a:lstStyle/>
          <a:p>
            <a:pPr algn="l"/>
            <a:r>
              <a:rPr lang="en-US" dirty="0"/>
              <a:t>Station 4</a:t>
            </a:r>
            <a:endParaRPr lang="ar-JO"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0" y="15241"/>
            <a:ext cx="3825240"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524000" y="1524000"/>
            <a:ext cx="5334000" cy="1198880"/>
          </a:xfrm>
          <a:prstGeom prst="rect">
            <a:avLst/>
          </a:prstGeom>
          <a:noFill/>
        </p:spPr>
        <p:txBody>
          <a:bodyPr wrap="square" rtlCol="1">
            <a:spAutoFit/>
          </a:bodyPr>
          <a:lstStyle/>
          <a:p>
            <a:pPr algn="l"/>
            <a:r>
              <a:rPr lang="en-US" sz="2400" dirty="0"/>
              <a:t>1- Your spot diagnosis :</a:t>
            </a:r>
          </a:p>
          <a:p>
            <a:pPr algn="l"/>
            <a:r>
              <a:rPr lang="en-US" sz="2400" dirty="0"/>
              <a:t>2-Most important step in management ? </a:t>
            </a:r>
          </a:p>
          <a:p>
            <a:pPr algn="l"/>
            <a:r>
              <a:rPr lang="en-US" sz="2400" dirty="0"/>
              <a:t>3- Mention 3 complications ? </a:t>
            </a:r>
            <a:endParaRPr lang="ar-JO" sz="2400" dirty="0"/>
          </a:p>
        </p:txBody>
      </p:sp>
      <p:sp>
        <p:nvSpPr>
          <p:cNvPr id="5" name="مربع نص 4"/>
          <p:cNvSpPr txBox="1"/>
          <p:nvPr/>
        </p:nvSpPr>
        <p:spPr>
          <a:xfrm>
            <a:off x="1524000" y="3581400"/>
            <a:ext cx="9144000" cy="1814830"/>
          </a:xfrm>
          <a:prstGeom prst="rect">
            <a:avLst/>
          </a:prstGeom>
          <a:solidFill>
            <a:schemeClr val="accent6">
              <a:lumMod val="40000"/>
              <a:lumOff val="60000"/>
            </a:schemeClr>
          </a:solidFill>
        </p:spPr>
        <p:txBody>
          <a:bodyPr wrap="square" rtlCol="1">
            <a:spAutoFit/>
          </a:bodyPr>
          <a:lstStyle/>
          <a:p>
            <a:pPr algn="l"/>
            <a:r>
              <a:rPr lang="en-US" sz="2800" dirty="0"/>
              <a:t>1- Bilateral  nasal Septal Hematoma</a:t>
            </a:r>
            <a:r>
              <a:rPr lang="en-US" dirty="0"/>
              <a:t> </a:t>
            </a:r>
            <a:endParaRPr lang="en-US" sz="2800" dirty="0"/>
          </a:p>
          <a:p>
            <a:pPr algn="l"/>
            <a:r>
              <a:rPr lang="en-US" sz="2800" dirty="0"/>
              <a:t>2- Airway  patency  and Circulation ( ABC ) </a:t>
            </a:r>
          </a:p>
          <a:p>
            <a:pPr algn="l"/>
            <a:r>
              <a:rPr lang="en-US" sz="2800" dirty="0"/>
              <a:t>3- Septal Perforation , Bone fracture ,  Septal deviation , Abscess    </a:t>
            </a:r>
            <a:endParaRPr lang="ar-JO" sz="28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30480"/>
            <a:ext cx="2362200" cy="1143000"/>
          </a:xfrm>
          <a:solidFill>
            <a:schemeClr val="accent6">
              <a:lumMod val="60000"/>
              <a:lumOff val="40000"/>
            </a:schemeClr>
          </a:solidFill>
        </p:spPr>
        <p:txBody>
          <a:bodyPr/>
          <a:lstStyle/>
          <a:p>
            <a:pPr algn="l"/>
            <a:r>
              <a:rPr lang="en-US" dirty="0"/>
              <a:t>Station 5</a:t>
            </a:r>
            <a:endParaRPr lang="ar-JO"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15239"/>
            <a:ext cx="2971800" cy="260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524000" y="1295400"/>
            <a:ext cx="6096000" cy="1476375"/>
          </a:xfrm>
          <a:prstGeom prst="rect">
            <a:avLst/>
          </a:prstGeom>
          <a:noFill/>
        </p:spPr>
        <p:txBody>
          <a:bodyPr wrap="square" rtlCol="1">
            <a:spAutoFit/>
          </a:bodyPr>
          <a:lstStyle/>
          <a:p>
            <a:pPr algn="l"/>
            <a:r>
              <a:rPr lang="en-US" dirty="0"/>
              <a:t>1- Describe what you see  : </a:t>
            </a:r>
          </a:p>
          <a:p>
            <a:pPr algn="l"/>
            <a:r>
              <a:rPr lang="en-US" dirty="0"/>
              <a:t>2-Which ear ? </a:t>
            </a:r>
          </a:p>
          <a:p>
            <a:pPr algn="l"/>
            <a:r>
              <a:rPr lang="en-US" dirty="0"/>
              <a:t>3- Rinne , Weber , Audiogram  and Tympanometry results ? </a:t>
            </a:r>
          </a:p>
          <a:p>
            <a:pPr algn="l"/>
            <a:r>
              <a:rPr lang="en-US" dirty="0"/>
              <a:t>4- Management ? </a:t>
            </a:r>
          </a:p>
          <a:p>
            <a:pPr algn="l"/>
            <a:endParaRPr lang="ar-JO" dirty="0"/>
          </a:p>
        </p:txBody>
      </p:sp>
      <p:sp>
        <p:nvSpPr>
          <p:cNvPr id="5" name="مربع نص 4"/>
          <p:cNvSpPr txBox="1"/>
          <p:nvPr/>
        </p:nvSpPr>
        <p:spPr>
          <a:xfrm>
            <a:off x="1524000" y="2514600"/>
            <a:ext cx="9144000" cy="3538220"/>
          </a:xfrm>
          <a:prstGeom prst="rect">
            <a:avLst/>
          </a:prstGeom>
          <a:solidFill>
            <a:schemeClr val="accent6">
              <a:lumMod val="40000"/>
              <a:lumOff val="60000"/>
            </a:schemeClr>
          </a:solidFill>
        </p:spPr>
        <p:txBody>
          <a:bodyPr wrap="square" rtlCol="1">
            <a:spAutoFit/>
          </a:bodyPr>
          <a:lstStyle/>
          <a:p>
            <a:pPr algn="l"/>
            <a:r>
              <a:rPr lang="en-US" dirty="0"/>
              <a:t>1</a:t>
            </a:r>
            <a:r>
              <a:rPr lang="en-US" sz="2800" dirty="0"/>
              <a:t>- </a:t>
            </a:r>
            <a:r>
              <a:rPr lang="en-US" sz="2000" dirty="0"/>
              <a:t>Left ear tympanic membrane perforation with discharge .</a:t>
            </a:r>
          </a:p>
          <a:p>
            <a:pPr algn="l"/>
            <a:r>
              <a:rPr lang="en-US" sz="2000" dirty="0"/>
              <a:t>2-LEFT </a:t>
            </a:r>
          </a:p>
          <a:p>
            <a:pPr algn="l"/>
            <a:r>
              <a:rPr lang="en-US" sz="2000" dirty="0"/>
              <a:t>3- Rinne : Left : -Ve      Right : +Ve</a:t>
            </a:r>
          </a:p>
          <a:p>
            <a:pPr algn="l"/>
            <a:r>
              <a:rPr lang="en-US" sz="2000" dirty="0"/>
              <a:t> Weber : Left : Lateralized to left                 Right : No Lateralization ( Centralized )</a:t>
            </a:r>
          </a:p>
          <a:p>
            <a:pPr algn="l"/>
            <a:r>
              <a:rPr lang="en-US" sz="2000" dirty="0"/>
              <a:t> Audiogram : Left Ear Conductive hearing loss</a:t>
            </a:r>
          </a:p>
          <a:p>
            <a:pPr algn="l"/>
            <a:r>
              <a:rPr lang="en-US" sz="2000" dirty="0"/>
              <a:t>Tympanometry : Type B with High volume </a:t>
            </a:r>
          </a:p>
          <a:p>
            <a:pPr algn="l"/>
            <a:r>
              <a:rPr lang="en-US" sz="2000" dirty="0"/>
              <a:t>4- Medical : Swab , Regular Aural toilet , topical Antibiotic , Systemic antibiotics- needed in acute exacerbation of disease   </a:t>
            </a:r>
          </a:p>
          <a:p>
            <a:pPr algn="l"/>
            <a:r>
              <a:rPr lang="en-US" sz="2000" dirty="0"/>
              <a:t>surgery : </a:t>
            </a:r>
            <a:r>
              <a:rPr lang="en-US" sz="2000" dirty="0" err="1"/>
              <a:t>Myringoplasty</a:t>
            </a:r>
            <a:r>
              <a:rPr lang="en-US" sz="2000" dirty="0"/>
              <a:t>( Type one  tympanoplasty )   </a:t>
            </a:r>
          </a:p>
          <a:p>
            <a:pPr algn="l"/>
            <a:r>
              <a:rPr lang="en-US" dirty="0"/>
              <a:t> </a:t>
            </a:r>
          </a:p>
          <a:p>
            <a:pPr algn="l"/>
            <a:r>
              <a:rPr lang="en-US" dirty="0"/>
              <a:t> </a:t>
            </a:r>
            <a:endParaRPr lang="ar-JO"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31845"/>
            <a:ext cx="2362200" cy="1143000"/>
          </a:xfrm>
          <a:solidFill>
            <a:schemeClr val="accent6">
              <a:lumMod val="60000"/>
              <a:lumOff val="40000"/>
            </a:schemeClr>
          </a:solidFill>
        </p:spPr>
        <p:txBody>
          <a:bodyPr/>
          <a:lstStyle/>
          <a:p>
            <a:pPr algn="l"/>
            <a:r>
              <a:rPr lang="en-US" dirty="0"/>
              <a:t>Station 6</a:t>
            </a:r>
            <a:endParaRPr lang="ar-JO" dirty="0"/>
          </a:p>
        </p:txBody>
      </p:sp>
      <p:sp>
        <p:nvSpPr>
          <p:cNvPr id="3" name="عنصر نائب للمحتوى 2"/>
          <p:cNvSpPr>
            <a:spLocks noGrp="1"/>
          </p:cNvSpPr>
          <p:nvPr>
            <p:ph idx="1"/>
          </p:nvPr>
        </p:nvSpPr>
        <p:spPr>
          <a:xfrm>
            <a:off x="1524000" y="1371600"/>
            <a:ext cx="9144000" cy="4525963"/>
          </a:xfrm>
          <a:solidFill>
            <a:schemeClr val="accent6">
              <a:lumMod val="40000"/>
              <a:lumOff val="60000"/>
            </a:schemeClr>
          </a:solidFill>
        </p:spPr>
        <p:txBody>
          <a:bodyPr>
            <a:normAutofit/>
          </a:bodyPr>
          <a:lstStyle/>
          <a:p>
            <a:pPr marL="0" indent="0" algn="l">
              <a:buNone/>
            </a:pPr>
            <a:r>
              <a:rPr lang="en-US" dirty="0"/>
              <a:t>1- Write Down Types of Cauterization and mention 3 Contraindications : </a:t>
            </a:r>
          </a:p>
          <a:p>
            <a:pPr marL="0" indent="0" algn="l">
              <a:buNone/>
            </a:pPr>
            <a:r>
              <a:rPr lang="en-US" dirty="0"/>
              <a:t> Types :  Chemical : silver nitrate </a:t>
            </a:r>
          </a:p>
          <a:p>
            <a:pPr marL="0" indent="0" algn="l">
              <a:buNone/>
            </a:pPr>
            <a:r>
              <a:rPr lang="en-US" dirty="0"/>
              <a:t>Thermal : Bipolar suction diathermy  </a:t>
            </a:r>
          </a:p>
          <a:p>
            <a:pPr marL="0" indent="0" algn="l">
              <a:buNone/>
            </a:pPr>
            <a:endParaRPr lang="en-US" dirty="0"/>
          </a:p>
          <a:p>
            <a:pPr marL="0" indent="0" algn="l">
              <a:buNone/>
            </a:pPr>
            <a:r>
              <a:rPr lang="en-US" dirty="0"/>
              <a:t>Contra-indications : 1- Large area of bleeding </a:t>
            </a:r>
          </a:p>
          <a:p>
            <a:pPr marL="0" indent="0" algn="l">
              <a:buNone/>
            </a:pPr>
            <a:r>
              <a:rPr lang="en-US" dirty="0"/>
              <a:t>2- Bleeding from both nares </a:t>
            </a:r>
          </a:p>
          <a:p>
            <a:pPr marL="0" indent="0" algn="l">
              <a:buNone/>
            </a:pPr>
            <a:r>
              <a:rPr lang="en-US" dirty="0"/>
              <a:t>3- acute infection </a:t>
            </a:r>
            <a:endParaRPr lang="ar-JO"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2863" y="18197"/>
            <a:ext cx="2590800" cy="1143000"/>
          </a:xfrm>
          <a:solidFill>
            <a:schemeClr val="accent6">
              <a:lumMod val="60000"/>
              <a:lumOff val="40000"/>
            </a:schemeClr>
          </a:solidFill>
        </p:spPr>
        <p:txBody>
          <a:bodyPr/>
          <a:lstStyle/>
          <a:p>
            <a:pPr algn="l"/>
            <a:r>
              <a:rPr lang="en-US" dirty="0"/>
              <a:t>Station 7</a:t>
            </a:r>
            <a:endParaRPr lang="ar-JO" dirty="0"/>
          </a:p>
        </p:txBody>
      </p:sp>
      <p:sp>
        <p:nvSpPr>
          <p:cNvPr id="3" name="عنصر نائب للمحتوى 2"/>
          <p:cNvSpPr>
            <a:spLocks noGrp="1"/>
          </p:cNvSpPr>
          <p:nvPr>
            <p:ph idx="1"/>
          </p:nvPr>
        </p:nvSpPr>
        <p:spPr>
          <a:xfrm>
            <a:off x="1524000" y="1143001"/>
            <a:ext cx="5029200" cy="2362200"/>
          </a:xfrm>
        </p:spPr>
        <p:txBody>
          <a:bodyPr>
            <a:noAutofit/>
          </a:bodyPr>
          <a:lstStyle/>
          <a:p>
            <a:pPr marL="0" indent="0" algn="l">
              <a:buNone/>
            </a:pPr>
            <a:r>
              <a:rPr lang="en-US" sz="2400" dirty="0"/>
              <a:t>1- Describe : </a:t>
            </a:r>
          </a:p>
          <a:p>
            <a:pPr marL="0" indent="0" algn="l">
              <a:buNone/>
            </a:pPr>
            <a:r>
              <a:rPr lang="en-US" sz="2400" dirty="0"/>
              <a:t>2- Mention  3 Differential Diagnosis :  </a:t>
            </a:r>
          </a:p>
          <a:p>
            <a:pPr marL="0" indent="0" algn="l">
              <a:buNone/>
            </a:pPr>
            <a:r>
              <a:rPr lang="en-US" sz="2400" dirty="0"/>
              <a:t>3- Mention 2 important Investigations for this patient :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28600"/>
            <a:ext cx="3886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524000" y="3733800"/>
            <a:ext cx="9144000" cy="3046095"/>
          </a:xfrm>
          <a:prstGeom prst="rect">
            <a:avLst/>
          </a:prstGeom>
          <a:solidFill>
            <a:schemeClr val="accent6">
              <a:lumMod val="40000"/>
              <a:lumOff val="60000"/>
            </a:schemeClr>
          </a:solidFill>
        </p:spPr>
        <p:txBody>
          <a:bodyPr wrap="square" rtlCol="1">
            <a:spAutoFit/>
          </a:bodyPr>
          <a:lstStyle/>
          <a:p>
            <a:pPr algn="l"/>
            <a:r>
              <a:rPr lang="en-US" sz="2400" dirty="0"/>
              <a:t>1- By Anterior Rhinoscope procedure , there is a pale , Glistening  and grape like nasal polyp</a:t>
            </a:r>
          </a:p>
          <a:p>
            <a:pPr algn="l"/>
            <a:r>
              <a:rPr lang="en-US" sz="2400" dirty="0"/>
              <a:t>2- 1. Antrochoanal polyp </a:t>
            </a:r>
          </a:p>
          <a:p>
            <a:pPr algn="l"/>
            <a:r>
              <a:rPr lang="en-US" sz="2400" dirty="0"/>
              <a:t>2-inverted papilloma </a:t>
            </a:r>
          </a:p>
          <a:p>
            <a:pPr algn="l"/>
            <a:r>
              <a:rPr lang="en-US" sz="2400" dirty="0"/>
              <a:t>3-  hypertrophy of inferior turbinate </a:t>
            </a:r>
          </a:p>
          <a:p>
            <a:pPr algn="l"/>
            <a:r>
              <a:rPr lang="en-US" sz="2400" dirty="0"/>
              <a:t>3- 1. Coronal nasal and para nasal sinuses Ct scan </a:t>
            </a:r>
          </a:p>
          <a:p>
            <a:pPr algn="l"/>
            <a:r>
              <a:rPr lang="en-US" sz="2400" dirty="0"/>
              <a:t>2. Sweat test for chloride level for Cystic fibrosis patient , it’s commonly presented with nasal polyp  </a:t>
            </a:r>
            <a:endParaRPr lang="ar-JO" sz="24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0"/>
            <a:ext cx="2362200" cy="1143000"/>
          </a:xfrm>
          <a:solidFill>
            <a:schemeClr val="accent6">
              <a:lumMod val="60000"/>
              <a:lumOff val="40000"/>
            </a:schemeClr>
          </a:solidFill>
        </p:spPr>
        <p:txBody>
          <a:bodyPr/>
          <a:lstStyle/>
          <a:p>
            <a:pPr algn="l"/>
            <a:r>
              <a:rPr lang="en-US" dirty="0"/>
              <a:t>Station 8</a:t>
            </a:r>
            <a:endParaRPr lang="ar-JO"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7400" y="-29569"/>
            <a:ext cx="4800600" cy="393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524000" y="1171769"/>
            <a:ext cx="6400800" cy="2030095"/>
          </a:xfrm>
          <a:prstGeom prst="rect">
            <a:avLst/>
          </a:prstGeom>
          <a:noFill/>
        </p:spPr>
        <p:txBody>
          <a:bodyPr wrap="square" rtlCol="1">
            <a:spAutoFit/>
          </a:bodyPr>
          <a:lstStyle/>
          <a:p>
            <a:pPr algn="l"/>
            <a:r>
              <a:rPr lang="en-US" sz="3600" dirty="0"/>
              <a:t>1- Name of this sign : </a:t>
            </a:r>
          </a:p>
          <a:p>
            <a:pPr algn="l"/>
            <a:r>
              <a:rPr lang="en-US" sz="3600" dirty="0"/>
              <a:t>2- Diagnosis </a:t>
            </a:r>
          </a:p>
          <a:p>
            <a:pPr algn="l"/>
            <a:r>
              <a:rPr lang="en-US" sz="3600" dirty="0"/>
              <a:t>3- Management ? </a:t>
            </a:r>
          </a:p>
          <a:p>
            <a:pPr algn="l"/>
            <a:endParaRPr lang="ar-JO" dirty="0"/>
          </a:p>
        </p:txBody>
      </p:sp>
      <p:sp>
        <p:nvSpPr>
          <p:cNvPr id="5" name="مربع نص 4"/>
          <p:cNvSpPr txBox="1"/>
          <p:nvPr/>
        </p:nvSpPr>
        <p:spPr>
          <a:xfrm>
            <a:off x="1524000" y="3903345"/>
            <a:ext cx="9144000" cy="2953385"/>
          </a:xfrm>
          <a:prstGeom prst="rect">
            <a:avLst/>
          </a:prstGeom>
          <a:solidFill>
            <a:schemeClr val="accent6">
              <a:lumMod val="40000"/>
              <a:lumOff val="60000"/>
            </a:schemeClr>
          </a:solidFill>
        </p:spPr>
        <p:txBody>
          <a:bodyPr wrap="square" rtlCol="1">
            <a:spAutoFit/>
          </a:bodyPr>
          <a:lstStyle/>
          <a:p>
            <a:pPr algn="l"/>
            <a:r>
              <a:rPr lang="en-US" sz="2400" dirty="0"/>
              <a:t>1- Thumb Sign </a:t>
            </a:r>
          </a:p>
          <a:p>
            <a:pPr algn="l"/>
            <a:r>
              <a:rPr lang="en-US" sz="2400" dirty="0"/>
              <a:t>2- Acute Epiglottitis</a:t>
            </a:r>
          </a:p>
          <a:p>
            <a:pPr algn="l"/>
            <a:r>
              <a:rPr lang="en-US" sz="2400" dirty="0"/>
              <a:t>3- ABC , High flow O2 , IV 3</a:t>
            </a:r>
            <a:r>
              <a:rPr lang="en-US" sz="2400" baseline="30000" dirty="0"/>
              <a:t>rd</a:t>
            </a:r>
            <a:r>
              <a:rPr lang="en-US" sz="2400" dirty="0"/>
              <a:t> generation cephalosporin , Blood and throat culture , IV dexamethasone  and nebulized epinephrine , Don’t’ do any respiratory examination or investigation as ( Nasal fiber-optic endoscopy , it’ll worse this case by producing more edema and obstruction )</a:t>
            </a:r>
            <a:r>
              <a:rPr lang="en-US" dirty="0"/>
              <a:t>   </a:t>
            </a:r>
          </a:p>
          <a:p>
            <a:pPr algn="l"/>
            <a:endParaRPr lang="ar-JO"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D3AD516-DE88-E43C-E77D-F1D3DCC159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7470" y="549415"/>
            <a:ext cx="4991100" cy="4333875"/>
          </a:xfrm>
        </p:spPr>
      </p:pic>
      <p:grpSp>
        <p:nvGrpSpPr>
          <p:cNvPr id="10" name="object 2">
            <a:extLst>
              <a:ext uri="{FF2B5EF4-FFF2-40B4-BE49-F238E27FC236}">
                <a16:creationId xmlns:a16="http://schemas.microsoft.com/office/drawing/2014/main" id="{29828BCF-FA72-0EBC-6581-AD71BB60B040}"/>
              </a:ext>
            </a:extLst>
          </p:cNvPr>
          <p:cNvGrpSpPr/>
          <p:nvPr/>
        </p:nvGrpSpPr>
        <p:grpSpPr>
          <a:xfrm>
            <a:off x="0" y="0"/>
            <a:ext cx="12192000" cy="6858000"/>
            <a:chOff x="0" y="0"/>
            <a:chExt cx="12192000" cy="6858000"/>
          </a:xfrm>
        </p:grpSpPr>
        <p:pic>
          <p:nvPicPr>
            <p:cNvPr id="8" name="object 3">
              <a:extLst>
                <a:ext uri="{FF2B5EF4-FFF2-40B4-BE49-F238E27FC236}">
                  <a16:creationId xmlns:a16="http://schemas.microsoft.com/office/drawing/2014/main" id="{A9554552-6EB7-BA96-ABA2-AE405E338449}"/>
                </a:ext>
              </a:extLst>
            </p:cNvPr>
            <p:cNvPicPr/>
            <p:nvPr/>
          </p:nvPicPr>
          <p:blipFill>
            <a:blip r:embed="rId3" cstate="print"/>
            <a:stretch>
              <a:fillRect/>
            </a:stretch>
          </p:blipFill>
          <p:spPr>
            <a:xfrm>
              <a:off x="6896100" y="552450"/>
              <a:ext cx="4991100" cy="4333875"/>
            </a:xfrm>
            <a:prstGeom prst="rect">
              <a:avLst/>
            </a:prstGeom>
          </p:spPr>
        </p:pic>
        <p:pic>
          <p:nvPicPr>
            <p:cNvPr id="9" name="object 4">
              <a:extLst>
                <a:ext uri="{FF2B5EF4-FFF2-40B4-BE49-F238E27FC236}">
                  <a16:creationId xmlns:a16="http://schemas.microsoft.com/office/drawing/2014/main" id="{C56CF305-77B0-F970-80FA-70FE6B8045A8}"/>
                </a:ext>
              </a:extLst>
            </p:cNvPr>
            <p:cNvPicPr/>
            <p:nvPr/>
          </p:nvPicPr>
          <p:blipFill>
            <a:blip r:embed="rId4" cstate="print"/>
            <a:stretch>
              <a:fillRect/>
            </a:stretch>
          </p:blipFill>
          <p:spPr>
            <a:xfrm>
              <a:off x="0" y="0"/>
              <a:ext cx="12192000" cy="6858000"/>
            </a:xfrm>
            <a:prstGeom prst="rect">
              <a:avLst/>
            </a:prstGeom>
          </p:spPr>
        </p:pic>
      </p:grpSp>
    </p:spTree>
    <p:extLst>
      <p:ext uri="{BB962C8B-B14F-4D97-AF65-F5344CB8AC3E}">
        <p14:creationId xmlns:p14="http://schemas.microsoft.com/office/powerpoint/2010/main" val="6007352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18197"/>
            <a:ext cx="2438400" cy="1143000"/>
          </a:xfrm>
          <a:solidFill>
            <a:schemeClr val="accent6">
              <a:lumMod val="60000"/>
              <a:lumOff val="40000"/>
            </a:schemeClr>
          </a:solidFill>
        </p:spPr>
        <p:txBody>
          <a:bodyPr/>
          <a:lstStyle/>
          <a:p>
            <a:pPr algn="l"/>
            <a:r>
              <a:rPr lang="en-US" dirty="0"/>
              <a:t>Station 9</a:t>
            </a:r>
            <a:endParaRPr lang="ar-JO" dirty="0"/>
          </a:p>
        </p:txBody>
      </p:sp>
      <p:sp>
        <p:nvSpPr>
          <p:cNvPr id="3" name="عنصر نائب للمحتوى 2"/>
          <p:cNvSpPr>
            <a:spLocks noGrp="1"/>
          </p:cNvSpPr>
          <p:nvPr>
            <p:ph idx="1"/>
          </p:nvPr>
        </p:nvSpPr>
        <p:spPr>
          <a:xfrm>
            <a:off x="1519451" y="1143001"/>
            <a:ext cx="4805149" cy="2133600"/>
          </a:xfrm>
        </p:spPr>
        <p:txBody>
          <a:bodyPr>
            <a:normAutofit fontScale="87500" lnSpcReduction="20000"/>
          </a:bodyPr>
          <a:lstStyle/>
          <a:p>
            <a:pPr marL="0" indent="0" algn="l">
              <a:buNone/>
            </a:pPr>
            <a:r>
              <a:rPr lang="en-US" dirty="0"/>
              <a:t>-Smoker came with hoarseness of voice</a:t>
            </a:r>
          </a:p>
          <a:p>
            <a:pPr marL="0" indent="0" algn="l">
              <a:buNone/>
            </a:pPr>
            <a:r>
              <a:rPr lang="fr-FR" dirty="0"/>
              <a:t>1-  mention 2 important investigations </a:t>
            </a:r>
          </a:p>
          <a:p>
            <a:pPr marL="0" indent="0" algn="l">
              <a:buNone/>
            </a:pPr>
            <a:r>
              <a:rPr lang="en-US" dirty="0"/>
              <a:t>2- mention 2  differential diagnosis for this finding ( Picture )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28600"/>
            <a:ext cx="3886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524000" y="4189525"/>
            <a:ext cx="9144000" cy="2245360"/>
          </a:xfrm>
          <a:prstGeom prst="rect">
            <a:avLst/>
          </a:prstGeom>
          <a:solidFill>
            <a:schemeClr val="accent6">
              <a:lumMod val="40000"/>
              <a:lumOff val="60000"/>
            </a:schemeClr>
          </a:solidFill>
        </p:spPr>
        <p:txBody>
          <a:bodyPr wrap="square" rtlCol="1">
            <a:spAutoFit/>
          </a:bodyPr>
          <a:lstStyle/>
          <a:p>
            <a:pPr algn="l"/>
            <a:r>
              <a:rPr lang="en-US" sz="2800" dirty="0"/>
              <a:t>1- 1. Indirect laryngeal endoscope ( laryngeal mirror examination ) </a:t>
            </a:r>
          </a:p>
          <a:p>
            <a:pPr algn="l"/>
            <a:r>
              <a:rPr lang="en-US" sz="2800" dirty="0"/>
              <a:t>2. Fiber optic nasal endoscopy </a:t>
            </a:r>
          </a:p>
          <a:p>
            <a:pPr algn="l"/>
            <a:r>
              <a:rPr lang="en-US" sz="2800" dirty="0"/>
              <a:t>2- Leukoplakia </a:t>
            </a:r>
          </a:p>
          <a:p>
            <a:pPr algn="l"/>
            <a:r>
              <a:rPr lang="en-US" sz="2800" dirty="0"/>
              <a:t>Malignancy , Laryngeal Ca  </a:t>
            </a:r>
            <a:endParaRPr lang="ar-JO" sz="28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47884" y="0"/>
            <a:ext cx="2819400" cy="1143000"/>
          </a:xfrm>
          <a:solidFill>
            <a:schemeClr val="accent6">
              <a:lumMod val="60000"/>
              <a:lumOff val="40000"/>
            </a:schemeClr>
          </a:solidFill>
        </p:spPr>
        <p:txBody>
          <a:bodyPr/>
          <a:lstStyle/>
          <a:p>
            <a:r>
              <a:rPr lang="en-US" dirty="0"/>
              <a:t>Station 10</a:t>
            </a:r>
            <a:endParaRPr lang="ar-JO" dirty="0"/>
          </a:p>
        </p:txBody>
      </p:sp>
      <p:sp>
        <p:nvSpPr>
          <p:cNvPr id="4" name="مربع نص 3"/>
          <p:cNvSpPr txBox="1"/>
          <p:nvPr/>
        </p:nvSpPr>
        <p:spPr>
          <a:xfrm>
            <a:off x="1524000" y="1182890"/>
            <a:ext cx="5486400" cy="922020"/>
          </a:xfrm>
          <a:prstGeom prst="rect">
            <a:avLst/>
          </a:prstGeom>
          <a:noFill/>
        </p:spPr>
        <p:txBody>
          <a:bodyPr wrap="square" rtlCol="1">
            <a:spAutoFit/>
          </a:bodyPr>
          <a:lstStyle/>
          <a:p>
            <a:pPr algn="l"/>
            <a:r>
              <a:rPr lang="en-US" dirty="0"/>
              <a:t>1-Describe and diagnosis : </a:t>
            </a:r>
          </a:p>
          <a:p>
            <a:pPr algn="l"/>
            <a:r>
              <a:rPr lang="en-US" dirty="0"/>
              <a:t>2- Weber and Rinne </a:t>
            </a:r>
          </a:p>
          <a:p>
            <a:pPr algn="l"/>
            <a:r>
              <a:rPr lang="en-US" dirty="0"/>
              <a:t>3- Mention 2 important investigations : </a:t>
            </a:r>
            <a:endParaRPr lang="ar-JO" dirty="0"/>
          </a:p>
        </p:txBody>
      </p:sp>
      <p:sp>
        <p:nvSpPr>
          <p:cNvPr id="5" name="مربع نص 4"/>
          <p:cNvSpPr txBox="1"/>
          <p:nvPr/>
        </p:nvSpPr>
        <p:spPr>
          <a:xfrm>
            <a:off x="1524000" y="3581400"/>
            <a:ext cx="9144000" cy="3415030"/>
          </a:xfrm>
          <a:prstGeom prst="rect">
            <a:avLst/>
          </a:prstGeom>
          <a:solidFill>
            <a:schemeClr val="accent6">
              <a:lumMod val="40000"/>
              <a:lumOff val="60000"/>
            </a:schemeClr>
          </a:solidFill>
        </p:spPr>
        <p:txBody>
          <a:bodyPr wrap="square" rtlCol="1">
            <a:spAutoFit/>
          </a:bodyPr>
          <a:lstStyle/>
          <a:p>
            <a:pPr algn="l"/>
            <a:r>
              <a:rPr lang="en-US" sz="2400" dirty="0"/>
              <a:t>1- Otitis media with effusion  ,  orange , yellow tinged intact tympanic membrane.</a:t>
            </a:r>
          </a:p>
          <a:p>
            <a:pPr algn="l"/>
            <a:r>
              <a:rPr lang="en-US" sz="2400" dirty="0"/>
              <a:t>2- Weber : Lateralized to affected ear ( left ) </a:t>
            </a:r>
          </a:p>
          <a:p>
            <a:pPr algn="l"/>
            <a:r>
              <a:rPr lang="en-US" sz="2400" dirty="0"/>
              <a:t>Right : No lateralization </a:t>
            </a:r>
          </a:p>
          <a:p>
            <a:pPr algn="l"/>
            <a:r>
              <a:rPr lang="en-US" sz="2400" dirty="0"/>
              <a:t>Rinne : Left :-ve </a:t>
            </a:r>
          </a:p>
          <a:p>
            <a:pPr algn="l"/>
            <a:r>
              <a:rPr lang="en-US" sz="2400" dirty="0"/>
              <a:t>Right : +Ve</a:t>
            </a:r>
          </a:p>
          <a:p>
            <a:pPr algn="l"/>
            <a:r>
              <a:rPr lang="en-US" sz="2400" dirty="0"/>
              <a:t>3- 1.Post nasal space X ray : to exclude Adenoid hypertrophy </a:t>
            </a:r>
          </a:p>
          <a:p>
            <a:pPr algn="l"/>
            <a:r>
              <a:rPr lang="en-US" sz="2400" dirty="0"/>
              <a:t>2.  Laryngoscopy to exclude naso-laryngeal Ca</a:t>
            </a:r>
            <a:br>
              <a:rPr lang="ar-JO" sz="2400" dirty="0"/>
            </a:br>
            <a:r>
              <a:rPr lang="en-US" sz="2400" dirty="0"/>
              <a:t>Each of them cause Eustachian tube dysfunction   </a:t>
            </a:r>
            <a:endParaRPr lang="ar-JO" sz="24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336" y="-26289"/>
            <a:ext cx="4449763" cy="254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135560" y="1556792"/>
            <a:ext cx="8060432" cy="1656184"/>
          </a:xfrm>
        </p:spPr>
        <p:txBody>
          <a:bodyPr/>
          <a:lstStyle/>
          <a:p>
            <a:r>
              <a:rPr lang="en-US" dirty="0"/>
              <a:t>ENT Mini- </a:t>
            </a:r>
            <a:r>
              <a:rPr lang="en-US" dirty="0" err="1"/>
              <a:t>osci</a:t>
            </a:r>
            <a:br>
              <a:rPr lang="en-US" dirty="0"/>
            </a:br>
            <a:r>
              <a:rPr lang="en-US" sz="3600" dirty="0"/>
              <a:t>Group 3/</a:t>
            </a:r>
            <a:r>
              <a:rPr lang="en-US" sz="3600" dirty="0" err="1"/>
              <a:t>c+d</a:t>
            </a:r>
            <a:endParaRPr lang="en-US" sz="3600" dirty="0"/>
          </a:p>
        </p:txBody>
      </p:sp>
      <p:sp>
        <p:nvSpPr>
          <p:cNvPr id="3" name="عنوان فرعي 2"/>
          <p:cNvSpPr>
            <a:spLocks noGrp="1"/>
          </p:cNvSpPr>
          <p:nvPr>
            <p:ph type="subTitle" idx="1"/>
          </p:nvPr>
        </p:nvSpPr>
        <p:spPr/>
        <p:txBody>
          <a:bodyPr/>
          <a:lstStyle/>
          <a:p>
            <a:r>
              <a:rPr lang="ar-JO" dirty="0">
                <a:solidFill>
                  <a:schemeClr val="tx1"/>
                </a:solidFill>
              </a:rPr>
              <a:t>دانية أحمد </a:t>
            </a:r>
            <a:r>
              <a:rPr lang="ar-JO" dirty="0" err="1">
                <a:solidFill>
                  <a:schemeClr val="tx1"/>
                </a:solidFill>
              </a:rPr>
              <a:t>الرواشدة</a:t>
            </a:r>
            <a:endParaRPr lang="en-US" dirty="0">
              <a:solidFill>
                <a:schemeClr val="tx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274638"/>
            <a:ext cx="8229600" cy="922114"/>
          </a:xfrm>
        </p:spPr>
        <p:txBody>
          <a:bodyPr/>
          <a:lstStyle/>
          <a:p>
            <a:pPr algn="l"/>
            <a:r>
              <a:rPr lang="en-US" dirty="0"/>
              <a:t>Q1</a:t>
            </a:r>
          </a:p>
        </p:txBody>
      </p:sp>
      <p:sp>
        <p:nvSpPr>
          <p:cNvPr id="3" name="عنصر نائب للمحتوى 2"/>
          <p:cNvSpPr>
            <a:spLocks noGrp="1"/>
          </p:cNvSpPr>
          <p:nvPr>
            <p:ph sz="half" idx="1"/>
          </p:nvPr>
        </p:nvSpPr>
        <p:spPr>
          <a:xfrm>
            <a:off x="1981200" y="1412776"/>
            <a:ext cx="4038600" cy="4713387"/>
          </a:xfrm>
        </p:spPr>
        <p:txBody>
          <a:bodyPr>
            <a:normAutofit fontScale="70000" lnSpcReduction="20000"/>
          </a:bodyPr>
          <a:lstStyle/>
          <a:p>
            <a:pPr algn="l" rtl="0"/>
            <a:r>
              <a:rPr lang="en-US" dirty="0"/>
              <a:t>What is the name of this sign?</a:t>
            </a:r>
          </a:p>
          <a:p>
            <a:pPr algn="l" rtl="0"/>
            <a:r>
              <a:rPr lang="en-US" b="1" dirty="0">
                <a:solidFill>
                  <a:srgbClr val="FF0000"/>
                </a:solidFill>
              </a:rPr>
              <a:t>Omega shaped epiglottis seen in </a:t>
            </a:r>
            <a:r>
              <a:rPr lang="en-US" b="1" dirty="0" err="1">
                <a:solidFill>
                  <a:srgbClr val="FF0000"/>
                </a:solidFill>
              </a:rPr>
              <a:t>laryngomalacia</a:t>
            </a:r>
            <a:endParaRPr lang="en-US" b="1" dirty="0">
              <a:solidFill>
                <a:srgbClr val="FF0000"/>
              </a:solidFill>
            </a:endParaRPr>
          </a:p>
          <a:p>
            <a:pPr algn="l" rtl="0"/>
            <a:endParaRPr lang="en-US" dirty="0"/>
          </a:p>
          <a:p>
            <a:pPr algn="l" rtl="0"/>
            <a:r>
              <a:rPr lang="en-US" dirty="0" err="1"/>
              <a:t>Aggrevating</a:t>
            </a:r>
            <a:r>
              <a:rPr lang="en-US" dirty="0"/>
              <a:t> and relieving factors?</a:t>
            </a:r>
          </a:p>
          <a:p>
            <a:pPr algn="l" rtl="0"/>
            <a:r>
              <a:rPr lang="en-US" b="1" dirty="0" err="1">
                <a:solidFill>
                  <a:srgbClr val="FF0000"/>
                </a:solidFill>
              </a:rPr>
              <a:t>Aggrevated</a:t>
            </a:r>
            <a:r>
              <a:rPr lang="en-US" dirty="0"/>
              <a:t> by </a:t>
            </a:r>
            <a:r>
              <a:rPr lang="en-US" b="1" dirty="0">
                <a:solidFill>
                  <a:srgbClr val="FF0000"/>
                </a:solidFill>
              </a:rPr>
              <a:t>crying, feeding, supine position and head flexion…</a:t>
            </a:r>
            <a:r>
              <a:rPr lang="en-US" b="1" dirty="0">
                <a:solidFill>
                  <a:srgbClr val="002060"/>
                </a:solidFill>
              </a:rPr>
              <a:t>relieved</a:t>
            </a:r>
            <a:r>
              <a:rPr lang="en-US" b="1" dirty="0">
                <a:solidFill>
                  <a:srgbClr val="FF0000"/>
                </a:solidFill>
              </a:rPr>
              <a:t> </a:t>
            </a:r>
            <a:r>
              <a:rPr lang="en-US" dirty="0"/>
              <a:t>by </a:t>
            </a:r>
            <a:r>
              <a:rPr lang="en-US" b="1" dirty="0">
                <a:solidFill>
                  <a:srgbClr val="002060"/>
                </a:solidFill>
              </a:rPr>
              <a:t>prone position and head extension</a:t>
            </a:r>
          </a:p>
          <a:p>
            <a:pPr algn="l" rtl="0"/>
            <a:r>
              <a:rPr lang="en-US" dirty="0" err="1"/>
              <a:t>Managment</a:t>
            </a:r>
            <a:r>
              <a:rPr lang="en-US" dirty="0"/>
              <a:t>? </a:t>
            </a:r>
          </a:p>
          <a:p>
            <a:pPr algn="l" rtl="0"/>
            <a:r>
              <a:rPr lang="en-US" b="1" dirty="0">
                <a:solidFill>
                  <a:srgbClr val="FF0000"/>
                </a:solidFill>
              </a:rPr>
              <a:t>Usually benign and self-limiting and improves as child </a:t>
            </a:r>
            <a:r>
              <a:rPr lang="en-US" b="1" dirty="0" err="1">
                <a:solidFill>
                  <a:srgbClr val="FF0000"/>
                </a:solidFill>
              </a:rPr>
              <a:t>reachea</a:t>
            </a:r>
            <a:r>
              <a:rPr lang="en-US" b="1" dirty="0">
                <a:solidFill>
                  <a:srgbClr val="FF0000"/>
                </a:solidFill>
              </a:rPr>
              <a:t> age of 1 year, in cases where significant obstruction or lack of weight gain is present, surgical correction or </a:t>
            </a:r>
            <a:r>
              <a:rPr lang="en-US" b="1" dirty="0" err="1">
                <a:solidFill>
                  <a:srgbClr val="FF0000"/>
                </a:solidFill>
              </a:rPr>
              <a:t>supraqlottoplasty</a:t>
            </a:r>
            <a:r>
              <a:rPr lang="en-US" b="1" dirty="0">
                <a:solidFill>
                  <a:srgbClr val="FF0000"/>
                </a:solidFill>
              </a:rPr>
              <a:t> may be considered</a:t>
            </a:r>
            <a:r>
              <a:rPr lang="en-US" dirty="0"/>
              <a:t>.</a:t>
            </a:r>
          </a:p>
        </p:txBody>
      </p:sp>
      <p:pic>
        <p:nvPicPr>
          <p:cNvPr id="5" name="Content Placeholder 4" descr="A picture containing apple, fruit&#10;&#10;Description automatically generated"/>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43724" y="2348880"/>
            <a:ext cx="2896692" cy="2428701"/>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63552" y="476672"/>
            <a:ext cx="8229600" cy="1143000"/>
          </a:xfrm>
        </p:spPr>
        <p:txBody>
          <a:bodyPr>
            <a:normAutofit fontScale="90000"/>
          </a:bodyPr>
          <a:lstStyle/>
          <a:p>
            <a:pPr algn="l"/>
            <a:r>
              <a:rPr lang="en-US" dirty="0"/>
              <a:t>Q2</a:t>
            </a:r>
            <a:br>
              <a:rPr lang="en-US" dirty="0"/>
            </a:br>
            <a:r>
              <a:rPr lang="en-US" dirty="0"/>
              <a:t>3- year child with hearing loss</a:t>
            </a:r>
          </a:p>
        </p:txBody>
      </p:sp>
      <p:sp>
        <p:nvSpPr>
          <p:cNvPr id="3" name="عنصر نائب للمحتوى 2"/>
          <p:cNvSpPr>
            <a:spLocks noGrp="1"/>
          </p:cNvSpPr>
          <p:nvPr>
            <p:ph sz="half" idx="1"/>
          </p:nvPr>
        </p:nvSpPr>
        <p:spPr>
          <a:xfrm>
            <a:off x="1981200" y="2060848"/>
            <a:ext cx="4038600" cy="4065315"/>
          </a:xfrm>
        </p:spPr>
        <p:txBody>
          <a:bodyPr>
            <a:normAutofit fontScale="60000" lnSpcReduction="20000"/>
          </a:bodyPr>
          <a:lstStyle/>
          <a:p>
            <a:pPr algn="l" rtl="0"/>
            <a:r>
              <a:rPr lang="en-US" dirty="0"/>
              <a:t>Diagnosis?</a:t>
            </a:r>
          </a:p>
          <a:p>
            <a:pPr algn="l" rtl="0"/>
            <a:r>
              <a:rPr lang="en-US" sz="2900" b="1" dirty="0" err="1">
                <a:solidFill>
                  <a:srgbClr val="FF0000"/>
                </a:solidFill>
              </a:rPr>
              <a:t>Otitis</a:t>
            </a:r>
            <a:r>
              <a:rPr lang="en-US" sz="2900" b="1" dirty="0">
                <a:solidFill>
                  <a:srgbClr val="FF0000"/>
                </a:solidFill>
              </a:rPr>
              <a:t> media with effusion.</a:t>
            </a:r>
          </a:p>
          <a:p>
            <a:pPr algn="l" rtl="0"/>
            <a:r>
              <a:rPr lang="en-US" dirty="0"/>
              <a:t>Investigation?</a:t>
            </a:r>
          </a:p>
          <a:p>
            <a:pPr marL="514350" indent="-514350" algn="l" rtl="0">
              <a:buFont typeface="+mj-lt"/>
              <a:buAutoNum type="arabicPeriod"/>
            </a:pPr>
            <a:r>
              <a:rPr lang="en-US" sz="2900" b="1" dirty="0">
                <a:solidFill>
                  <a:srgbClr val="FF0000"/>
                </a:solidFill>
              </a:rPr>
              <a:t>Pneumatic </a:t>
            </a:r>
            <a:r>
              <a:rPr lang="en-US" sz="2900" b="1" dirty="0" err="1">
                <a:solidFill>
                  <a:srgbClr val="FF0000"/>
                </a:solidFill>
              </a:rPr>
              <a:t>otoscopy</a:t>
            </a:r>
            <a:endParaRPr lang="en-US" sz="2600" b="1" dirty="0">
              <a:solidFill>
                <a:srgbClr val="FF0000"/>
              </a:solidFill>
            </a:endParaRPr>
          </a:p>
          <a:p>
            <a:pPr marL="514350" indent="-514350" algn="l" rtl="0">
              <a:buFont typeface="+mj-lt"/>
              <a:buAutoNum type="arabicPeriod"/>
            </a:pPr>
            <a:r>
              <a:rPr lang="en-US" sz="2900" b="1" dirty="0" err="1">
                <a:solidFill>
                  <a:srgbClr val="FF0000"/>
                </a:solidFill>
              </a:rPr>
              <a:t>Tympanometry</a:t>
            </a:r>
            <a:endParaRPr lang="en-US" sz="2900" b="1" dirty="0">
              <a:solidFill>
                <a:srgbClr val="FF0000"/>
              </a:solidFill>
            </a:endParaRPr>
          </a:p>
          <a:p>
            <a:pPr marL="514350" indent="-514350" algn="l" rtl="0">
              <a:buFont typeface="+mj-lt"/>
              <a:buAutoNum type="arabicPeriod"/>
            </a:pPr>
            <a:r>
              <a:rPr lang="en-US" sz="2900" b="1" dirty="0" err="1">
                <a:solidFill>
                  <a:srgbClr val="FF0000"/>
                </a:solidFill>
              </a:rPr>
              <a:t>Audiometry</a:t>
            </a:r>
            <a:endParaRPr lang="en-US" sz="2900" b="1" dirty="0">
              <a:solidFill>
                <a:srgbClr val="FF0000"/>
              </a:solidFill>
            </a:endParaRPr>
          </a:p>
          <a:p>
            <a:pPr algn="l" rtl="0"/>
            <a:r>
              <a:rPr lang="en-US" dirty="0" err="1"/>
              <a:t>Managment</a:t>
            </a:r>
            <a:r>
              <a:rPr lang="en-US" dirty="0"/>
              <a:t>?</a:t>
            </a:r>
          </a:p>
          <a:p>
            <a:pPr algn="l" rtl="0"/>
            <a:r>
              <a:rPr lang="en-US" b="1" dirty="0">
                <a:solidFill>
                  <a:srgbClr val="FF0000"/>
                </a:solidFill>
              </a:rPr>
              <a:t>Many cases resolve </a:t>
            </a:r>
            <a:r>
              <a:rPr lang="en-US" b="1" dirty="0" err="1">
                <a:solidFill>
                  <a:srgbClr val="FF0000"/>
                </a:solidFill>
              </a:rPr>
              <a:t>spontaneously,child</a:t>
            </a:r>
            <a:r>
              <a:rPr lang="en-US" b="1" dirty="0">
                <a:solidFill>
                  <a:srgbClr val="FF0000"/>
                </a:solidFill>
              </a:rPr>
              <a:t> should observed for 3 month </a:t>
            </a:r>
            <a:r>
              <a:rPr lang="en-US" b="1" dirty="0" err="1">
                <a:solidFill>
                  <a:srgbClr val="FF0000"/>
                </a:solidFill>
              </a:rPr>
              <a:t>befor</a:t>
            </a:r>
            <a:r>
              <a:rPr lang="en-US" b="1" dirty="0">
                <a:solidFill>
                  <a:srgbClr val="FF0000"/>
                </a:solidFill>
              </a:rPr>
              <a:t> surgery, no antibiotic, surgery indicated if hearing loss persist for 3 month or if there is recurring pain.</a:t>
            </a:r>
          </a:p>
          <a:p>
            <a:pPr marL="514350" indent="-514350" algn="l" rtl="0">
              <a:buNone/>
            </a:pPr>
            <a:endParaRPr lang="en-US" sz="2400" dirty="0"/>
          </a:p>
          <a:p>
            <a:pPr marL="514350" indent="-514350" algn="l" rtl="0">
              <a:buNone/>
            </a:pPr>
            <a:r>
              <a:rPr lang="en-US" sz="2400" dirty="0"/>
              <a:t> </a:t>
            </a:r>
          </a:p>
          <a:p>
            <a:pPr marL="514350" indent="-514350" algn="l" rtl="0">
              <a:buFont typeface="+mj-lt"/>
              <a:buAutoNum type="arabicPeriod"/>
            </a:pPr>
            <a:endParaRPr lang="en-US" sz="2400" dirty="0"/>
          </a:p>
          <a:p>
            <a:pPr marL="514350" indent="-514350" algn="l" rtl="0">
              <a:buNone/>
            </a:pPr>
            <a:endParaRPr lang="en-US" sz="2400" dirty="0"/>
          </a:p>
          <a:p>
            <a:pPr algn="r"/>
            <a:endParaRPr lang="en-US" dirty="0"/>
          </a:p>
        </p:txBody>
      </p:sp>
      <p:pic>
        <p:nvPicPr>
          <p:cNvPr id="5" name="Picture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968208" y="2708920"/>
            <a:ext cx="2036089" cy="2784233"/>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548680"/>
            <a:ext cx="8229600" cy="720080"/>
          </a:xfrm>
        </p:spPr>
        <p:txBody>
          <a:bodyPr>
            <a:noAutofit/>
          </a:bodyPr>
          <a:lstStyle/>
          <a:p>
            <a:pPr algn="l"/>
            <a:r>
              <a:rPr lang="en-US" sz="3200" dirty="0"/>
              <a:t>Q3</a:t>
            </a:r>
            <a:br>
              <a:rPr lang="en-US" sz="3200" dirty="0"/>
            </a:br>
            <a:r>
              <a:rPr lang="en-US" sz="3200" dirty="0"/>
              <a:t>Briefly, write down steps of this procedure under GA</a:t>
            </a:r>
          </a:p>
        </p:txBody>
      </p:sp>
      <p:sp>
        <p:nvSpPr>
          <p:cNvPr id="3" name="عنصر نائب للمحتوى 2"/>
          <p:cNvSpPr>
            <a:spLocks noGrp="1"/>
          </p:cNvSpPr>
          <p:nvPr>
            <p:ph sz="half" idx="1"/>
          </p:nvPr>
        </p:nvSpPr>
        <p:spPr>
          <a:xfrm>
            <a:off x="1981200" y="3428999"/>
            <a:ext cx="4038600" cy="2160241"/>
          </a:xfrm>
        </p:spPr>
        <p:txBody>
          <a:bodyPr/>
          <a:lstStyle/>
          <a:p>
            <a:pPr algn="l" rtl="0"/>
            <a:r>
              <a:rPr lang="en-US" b="1" dirty="0">
                <a:solidFill>
                  <a:srgbClr val="FF0000"/>
                </a:solidFill>
              </a:rPr>
              <a:t>Steps of surgical </a:t>
            </a:r>
            <a:r>
              <a:rPr lang="en-US" b="1" dirty="0" err="1">
                <a:solidFill>
                  <a:srgbClr val="FF0000"/>
                </a:solidFill>
              </a:rPr>
              <a:t>tracheostomy</a:t>
            </a:r>
            <a:r>
              <a:rPr lang="en-US" b="1" dirty="0">
                <a:solidFill>
                  <a:srgbClr val="FF0000"/>
                </a:solidFill>
              </a:rPr>
              <a:t> </a:t>
            </a: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7248128" y="2924944"/>
            <a:ext cx="2362200" cy="193357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Q4</a:t>
            </a:r>
          </a:p>
        </p:txBody>
      </p:sp>
      <p:sp>
        <p:nvSpPr>
          <p:cNvPr id="3" name="عنصر نائب للمحتوى 2"/>
          <p:cNvSpPr>
            <a:spLocks noGrp="1"/>
          </p:cNvSpPr>
          <p:nvPr>
            <p:ph sz="half" idx="1"/>
          </p:nvPr>
        </p:nvSpPr>
        <p:spPr/>
        <p:txBody>
          <a:bodyPr>
            <a:normAutofit fontScale="75000" lnSpcReduction="20000"/>
          </a:bodyPr>
          <a:lstStyle/>
          <a:p>
            <a:pPr algn="l" rtl="0"/>
            <a:r>
              <a:rPr lang="en-US" dirty="0"/>
              <a:t>Diagnosis?</a:t>
            </a:r>
          </a:p>
          <a:p>
            <a:pPr algn="l" rtl="0"/>
            <a:r>
              <a:rPr lang="en-US" b="1" dirty="0">
                <a:solidFill>
                  <a:srgbClr val="FF0000"/>
                </a:solidFill>
              </a:rPr>
              <a:t>Ramsay hunt </a:t>
            </a:r>
            <a:r>
              <a:rPr lang="en-US" b="1" dirty="0" err="1">
                <a:solidFill>
                  <a:srgbClr val="FF0000"/>
                </a:solidFill>
              </a:rPr>
              <a:t>syndrom</a:t>
            </a:r>
            <a:endParaRPr lang="en-US" b="1" dirty="0">
              <a:solidFill>
                <a:srgbClr val="FF0000"/>
              </a:solidFill>
            </a:endParaRPr>
          </a:p>
          <a:p>
            <a:pPr algn="l" rtl="0"/>
            <a:endParaRPr lang="en-US" dirty="0"/>
          </a:p>
          <a:p>
            <a:pPr algn="l" rtl="0"/>
            <a:r>
              <a:rPr lang="en-US" dirty="0"/>
              <a:t>Most common cause?</a:t>
            </a:r>
          </a:p>
          <a:p>
            <a:pPr algn="l" rtl="0"/>
            <a:r>
              <a:rPr lang="en-US" b="1" dirty="0" err="1">
                <a:solidFill>
                  <a:srgbClr val="FF0000"/>
                </a:solidFill>
              </a:rPr>
              <a:t>Varicella</a:t>
            </a:r>
            <a:r>
              <a:rPr lang="en-US" b="1" dirty="0">
                <a:solidFill>
                  <a:srgbClr val="FF0000"/>
                </a:solidFill>
              </a:rPr>
              <a:t> </a:t>
            </a:r>
            <a:r>
              <a:rPr lang="en-US" b="1" dirty="0" err="1">
                <a:solidFill>
                  <a:srgbClr val="FF0000"/>
                </a:solidFill>
              </a:rPr>
              <a:t>zooster</a:t>
            </a:r>
            <a:endParaRPr lang="en-US" b="1" dirty="0">
              <a:solidFill>
                <a:srgbClr val="FF0000"/>
              </a:solidFill>
            </a:endParaRPr>
          </a:p>
          <a:p>
            <a:pPr algn="l" rtl="0"/>
            <a:endParaRPr lang="en-US" dirty="0"/>
          </a:p>
          <a:p>
            <a:pPr algn="l" rtl="0"/>
            <a:r>
              <a:rPr lang="en-US" dirty="0" err="1"/>
              <a:t>managment</a:t>
            </a:r>
            <a:r>
              <a:rPr lang="en-US" dirty="0"/>
              <a:t>?</a:t>
            </a:r>
          </a:p>
          <a:p>
            <a:pPr algn="l" rtl="0"/>
            <a:r>
              <a:rPr lang="en-US" b="1" dirty="0">
                <a:solidFill>
                  <a:srgbClr val="FF0000"/>
                </a:solidFill>
              </a:rPr>
              <a:t>Steroid</a:t>
            </a:r>
          </a:p>
          <a:p>
            <a:pPr algn="l" rtl="0"/>
            <a:r>
              <a:rPr lang="en-US" b="1" dirty="0">
                <a:solidFill>
                  <a:srgbClr val="FF0000"/>
                </a:solidFill>
              </a:rPr>
              <a:t>Antiviral(acyclovir)</a:t>
            </a:r>
          </a:p>
          <a:p>
            <a:pPr algn="l" rtl="0"/>
            <a:r>
              <a:rPr lang="en-US" b="1" dirty="0">
                <a:solidFill>
                  <a:srgbClr val="FF0000"/>
                </a:solidFill>
              </a:rPr>
              <a:t>Eye protection</a:t>
            </a:r>
          </a:p>
          <a:p>
            <a:pPr algn="l" rtl="0"/>
            <a:r>
              <a:rPr lang="en-US" b="1" dirty="0">
                <a:solidFill>
                  <a:srgbClr val="FF0000"/>
                </a:solidFill>
              </a:rPr>
              <a:t>Physiotherapy</a:t>
            </a:r>
          </a:p>
          <a:p>
            <a:pPr algn="l" rtl="0"/>
            <a:r>
              <a:rPr lang="en-US" b="1" dirty="0">
                <a:solidFill>
                  <a:srgbClr val="FF0000"/>
                </a:solidFill>
              </a:rPr>
              <a:t>surgery</a:t>
            </a:r>
          </a:p>
        </p:txBody>
      </p:sp>
      <p:pic>
        <p:nvPicPr>
          <p:cNvPr id="5"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48128" y="1412776"/>
            <a:ext cx="2857500" cy="1866900"/>
          </a:xfrm>
        </p:spPr>
      </p:pic>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112" y="3356992"/>
            <a:ext cx="2987824" cy="2801732"/>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274638"/>
            <a:ext cx="8229600" cy="1066130"/>
          </a:xfrm>
        </p:spPr>
        <p:txBody>
          <a:bodyPr>
            <a:noAutofit/>
          </a:bodyPr>
          <a:lstStyle/>
          <a:p>
            <a:pPr algn="l"/>
            <a:r>
              <a:rPr lang="en-US" sz="3200" dirty="0"/>
              <a:t>Q5 </a:t>
            </a:r>
            <a:br>
              <a:rPr lang="en-US" sz="3200" dirty="0"/>
            </a:br>
            <a:r>
              <a:rPr lang="en-US" sz="3200" dirty="0"/>
              <a:t>hearing loss in right ear and normal in left ear.</a:t>
            </a:r>
          </a:p>
        </p:txBody>
      </p:sp>
      <p:sp>
        <p:nvSpPr>
          <p:cNvPr id="3" name="عنصر نائب للمحتوى 2"/>
          <p:cNvSpPr>
            <a:spLocks noGrp="1"/>
          </p:cNvSpPr>
          <p:nvPr>
            <p:ph sz="half" idx="1"/>
          </p:nvPr>
        </p:nvSpPr>
        <p:spPr/>
        <p:txBody>
          <a:bodyPr>
            <a:normAutofit fontScale="77500" lnSpcReduction="20000"/>
          </a:bodyPr>
          <a:lstStyle/>
          <a:p>
            <a:pPr algn="l" rtl="0"/>
            <a:r>
              <a:rPr lang="en-US" dirty="0"/>
              <a:t>Describe?</a:t>
            </a:r>
          </a:p>
          <a:p>
            <a:pPr algn="l" rtl="0"/>
            <a:r>
              <a:rPr lang="en-US" b="1" dirty="0">
                <a:solidFill>
                  <a:srgbClr val="FF0000"/>
                </a:solidFill>
              </a:rPr>
              <a:t>Abnormal air conduction , bone conduction decrease at frequency 2000hz ( </a:t>
            </a:r>
            <a:r>
              <a:rPr lang="en-US" b="1" dirty="0" err="1">
                <a:solidFill>
                  <a:srgbClr val="FF0000"/>
                </a:solidFill>
              </a:rPr>
              <a:t>carhart</a:t>
            </a:r>
            <a:r>
              <a:rPr lang="en-US" b="1" dirty="0">
                <a:solidFill>
                  <a:srgbClr val="FF0000"/>
                </a:solidFill>
              </a:rPr>
              <a:t> notch), air-bone gap more than 10 db, right conductive hearing loss.</a:t>
            </a:r>
          </a:p>
          <a:p>
            <a:pPr algn="l" rtl="0"/>
            <a:r>
              <a:rPr lang="en-US" dirty="0" err="1"/>
              <a:t>Rinne</a:t>
            </a:r>
            <a:r>
              <a:rPr lang="en-US" dirty="0"/>
              <a:t> test?</a:t>
            </a:r>
          </a:p>
          <a:p>
            <a:pPr algn="l" rtl="0"/>
            <a:r>
              <a:rPr lang="en-US" b="1" dirty="0">
                <a:solidFill>
                  <a:srgbClr val="FF0000"/>
                </a:solidFill>
              </a:rPr>
              <a:t>Negative in right</a:t>
            </a:r>
          </a:p>
          <a:p>
            <a:pPr algn="l" rtl="0"/>
            <a:r>
              <a:rPr lang="en-US" b="1" dirty="0">
                <a:solidFill>
                  <a:srgbClr val="FF0000"/>
                </a:solidFill>
              </a:rPr>
              <a:t>Positive in left</a:t>
            </a:r>
          </a:p>
          <a:p>
            <a:pPr algn="l" rtl="0"/>
            <a:r>
              <a:rPr lang="en-US" dirty="0"/>
              <a:t>Weber test?</a:t>
            </a:r>
          </a:p>
          <a:p>
            <a:pPr algn="l" rtl="0"/>
            <a:r>
              <a:rPr lang="en-US" b="1" dirty="0">
                <a:solidFill>
                  <a:srgbClr val="FF0000"/>
                </a:solidFill>
              </a:rPr>
              <a:t>Lateralized to right ear.</a:t>
            </a:r>
          </a:p>
          <a:p>
            <a:pPr algn="l" rtl="0"/>
            <a:r>
              <a:rPr lang="en-US" dirty="0"/>
              <a:t>Diagnosis?</a:t>
            </a:r>
          </a:p>
          <a:p>
            <a:pPr algn="l" rtl="0"/>
            <a:r>
              <a:rPr lang="en-US" b="1" dirty="0" err="1">
                <a:solidFill>
                  <a:srgbClr val="FF0000"/>
                </a:solidFill>
              </a:rPr>
              <a:t>otosclerosis</a:t>
            </a:r>
            <a:endParaRPr lang="en-US" b="1" dirty="0">
              <a:solidFill>
                <a:srgbClr val="FF0000"/>
              </a:solidFill>
            </a:endParaRPr>
          </a:p>
        </p:txBody>
      </p:sp>
      <p:pic>
        <p:nvPicPr>
          <p:cNvPr id="5" name="صورة 5"/>
          <p:cNvPicPr>
            <a:picLocks noGrp="1" noChangeAspect="1"/>
          </p:cNvPicPr>
          <p:nvPr>
            <p:ph sz="half" idx="2"/>
          </p:nvPr>
        </p:nvPicPr>
        <p:blipFill>
          <a:blip r:embed="rId2" cstate="print"/>
          <a:srcRect l="3780" t="3757" b="6074"/>
          <a:stretch>
            <a:fillRect/>
          </a:stretch>
        </p:blipFill>
        <p:spPr>
          <a:xfrm>
            <a:off x="6456040" y="2348880"/>
            <a:ext cx="3665984" cy="3456384"/>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dirty="0"/>
              <a:t>Q6 </a:t>
            </a:r>
            <a:br>
              <a:rPr lang="en-US" dirty="0"/>
            </a:br>
            <a:r>
              <a:rPr lang="en-US" dirty="0"/>
              <a:t>5-year child with drooling of saliva</a:t>
            </a:r>
          </a:p>
        </p:txBody>
      </p:sp>
      <p:sp>
        <p:nvSpPr>
          <p:cNvPr id="3" name="عنصر نائب للمحتوى 2"/>
          <p:cNvSpPr>
            <a:spLocks noGrp="1"/>
          </p:cNvSpPr>
          <p:nvPr>
            <p:ph sz="half" idx="1"/>
          </p:nvPr>
        </p:nvSpPr>
        <p:spPr/>
        <p:txBody>
          <a:bodyPr>
            <a:normAutofit fontScale="92500" lnSpcReduction="20000"/>
          </a:bodyPr>
          <a:lstStyle/>
          <a:p>
            <a:pPr algn="l" rtl="0"/>
            <a:r>
              <a:rPr lang="en-US" dirty="0"/>
              <a:t>Diagnosis?</a:t>
            </a:r>
          </a:p>
          <a:p>
            <a:pPr algn="l" rtl="0"/>
            <a:r>
              <a:rPr lang="en-US" b="1" dirty="0">
                <a:solidFill>
                  <a:srgbClr val="FF0000"/>
                </a:solidFill>
              </a:rPr>
              <a:t>Adenoid hypertrophy</a:t>
            </a:r>
          </a:p>
          <a:p>
            <a:pPr algn="l" rtl="0"/>
            <a:endParaRPr lang="en-US" dirty="0"/>
          </a:p>
          <a:p>
            <a:pPr algn="l" rtl="0"/>
            <a:r>
              <a:rPr lang="en-US" dirty="0"/>
              <a:t>Name of this study?</a:t>
            </a:r>
          </a:p>
          <a:p>
            <a:pPr algn="l" rtl="0"/>
            <a:r>
              <a:rPr lang="en-US" b="1" dirty="0">
                <a:solidFill>
                  <a:srgbClr val="FF0000"/>
                </a:solidFill>
              </a:rPr>
              <a:t>Post-nasal space x-ray.</a:t>
            </a:r>
          </a:p>
          <a:p>
            <a:pPr algn="l" rtl="0"/>
            <a:endParaRPr lang="en-US" dirty="0"/>
          </a:p>
          <a:p>
            <a:pPr algn="l" rtl="0"/>
            <a:r>
              <a:rPr lang="en-US" dirty="0"/>
              <a:t>2 of specific contraindication?</a:t>
            </a:r>
          </a:p>
          <a:p>
            <a:pPr algn="l" rtl="0"/>
            <a:r>
              <a:rPr lang="en-US" b="1" dirty="0">
                <a:solidFill>
                  <a:srgbClr val="FF0000"/>
                </a:solidFill>
              </a:rPr>
              <a:t>Cleft </a:t>
            </a:r>
            <a:r>
              <a:rPr lang="en-US" b="1" dirty="0" err="1">
                <a:solidFill>
                  <a:srgbClr val="FF0000"/>
                </a:solidFill>
              </a:rPr>
              <a:t>palat</a:t>
            </a:r>
            <a:r>
              <a:rPr lang="en-US" b="1" dirty="0">
                <a:solidFill>
                  <a:srgbClr val="FF0000"/>
                </a:solidFill>
              </a:rPr>
              <a:t> and </a:t>
            </a:r>
            <a:r>
              <a:rPr lang="en-US" b="1" dirty="0" err="1">
                <a:solidFill>
                  <a:srgbClr val="FF0000"/>
                </a:solidFill>
              </a:rPr>
              <a:t>submucus</a:t>
            </a:r>
            <a:r>
              <a:rPr lang="en-US" b="1" dirty="0">
                <a:solidFill>
                  <a:srgbClr val="FF0000"/>
                </a:solidFill>
              </a:rPr>
              <a:t> </a:t>
            </a:r>
            <a:r>
              <a:rPr lang="en-US" b="1" dirty="0" err="1">
                <a:solidFill>
                  <a:srgbClr val="FF0000"/>
                </a:solidFill>
              </a:rPr>
              <a:t>palat</a:t>
            </a:r>
            <a:endParaRPr lang="en-US" b="1" dirty="0">
              <a:solidFill>
                <a:srgbClr val="FF0000"/>
              </a:solidFill>
            </a:endParaRPr>
          </a:p>
          <a:p>
            <a:pPr algn="l" rtl="0"/>
            <a:r>
              <a:rPr lang="en-US" b="1" dirty="0" err="1">
                <a:solidFill>
                  <a:srgbClr val="FF0000"/>
                </a:solidFill>
              </a:rPr>
              <a:t>Nuerological</a:t>
            </a:r>
            <a:r>
              <a:rPr lang="en-US" b="1" dirty="0">
                <a:solidFill>
                  <a:srgbClr val="FF0000"/>
                </a:solidFill>
              </a:rPr>
              <a:t> abnormality affect palatal function like down </a:t>
            </a:r>
            <a:r>
              <a:rPr lang="en-US" b="1" dirty="0" err="1">
                <a:solidFill>
                  <a:srgbClr val="FF0000"/>
                </a:solidFill>
              </a:rPr>
              <a:t>syndrom</a:t>
            </a:r>
            <a:r>
              <a:rPr lang="en-US" b="1" dirty="0">
                <a:solidFill>
                  <a:srgbClr val="FF0000"/>
                </a:solidFill>
              </a:rPr>
              <a:t>.</a:t>
            </a:r>
          </a:p>
        </p:txBody>
      </p:sp>
      <p:pic>
        <p:nvPicPr>
          <p:cNvPr id="5" name="عنصر نائب للمحتوى 4"/>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24808"/>
          <a:stretch>
            <a:fillRect/>
          </a:stretch>
        </p:blipFill>
        <p:spPr>
          <a:xfrm>
            <a:off x="7464152" y="2492896"/>
            <a:ext cx="1944216" cy="3168352"/>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Q7</a:t>
            </a:r>
          </a:p>
        </p:txBody>
      </p:sp>
      <p:sp>
        <p:nvSpPr>
          <p:cNvPr id="3" name="عنصر نائب للمحتوى 2"/>
          <p:cNvSpPr>
            <a:spLocks noGrp="1"/>
          </p:cNvSpPr>
          <p:nvPr>
            <p:ph sz="half" idx="1"/>
          </p:nvPr>
        </p:nvSpPr>
        <p:spPr>
          <a:xfrm>
            <a:off x="1981200" y="1484784"/>
            <a:ext cx="4038600" cy="4641379"/>
          </a:xfrm>
        </p:spPr>
        <p:txBody>
          <a:bodyPr>
            <a:normAutofit fontScale="92500" lnSpcReduction="20000"/>
          </a:bodyPr>
          <a:lstStyle/>
          <a:p>
            <a:pPr algn="l" rtl="0"/>
            <a:r>
              <a:rPr lang="en-US" dirty="0"/>
              <a:t>Diagnosis?</a:t>
            </a:r>
          </a:p>
          <a:p>
            <a:pPr algn="l" rtl="0"/>
            <a:r>
              <a:rPr lang="en-US" b="1" dirty="0">
                <a:solidFill>
                  <a:srgbClr val="FF0000"/>
                </a:solidFill>
              </a:rPr>
              <a:t>Vocal cord cyst.</a:t>
            </a:r>
          </a:p>
          <a:p>
            <a:pPr algn="l" rtl="0"/>
            <a:r>
              <a:rPr lang="en-US" dirty="0"/>
              <a:t>Investigation?</a:t>
            </a:r>
          </a:p>
          <a:p>
            <a:pPr algn="l" rtl="0"/>
            <a:r>
              <a:rPr lang="en-US" b="1" dirty="0">
                <a:solidFill>
                  <a:srgbClr val="FF0000"/>
                </a:solidFill>
              </a:rPr>
              <a:t>Indirect </a:t>
            </a:r>
            <a:r>
              <a:rPr lang="en-US" b="1" dirty="0" err="1">
                <a:solidFill>
                  <a:srgbClr val="FF0000"/>
                </a:solidFill>
              </a:rPr>
              <a:t>laryngoscopy</a:t>
            </a:r>
            <a:endParaRPr lang="en-US" b="1" dirty="0">
              <a:solidFill>
                <a:srgbClr val="FF0000"/>
              </a:solidFill>
            </a:endParaRPr>
          </a:p>
          <a:p>
            <a:pPr algn="l" rtl="0"/>
            <a:r>
              <a:rPr lang="en-US" b="1" dirty="0" err="1">
                <a:solidFill>
                  <a:srgbClr val="FF0000"/>
                </a:solidFill>
              </a:rPr>
              <a:t>Fiberoptic</a:t>
            </a:r>
            <a:r>
              <a:rPr lang="en-US" b="1" dirty="0">
                <a:solidFill>
                  <a:srgbClr val="FF0000"/>
                </a:solidFill>
              </a:rPr>
              <a:t> </a:t>
            </a:r>
            <a:r>
              <a:rPr lang="en-US" b="1" dirty="0" err="1">
                <a:solidFill>
                  <a:srgbClr val="FF0000"/>
                </a:solidFill>
              </a:rPr>
              <a:t>laryngoscopy</a:t>
            </a:r>
            <a:endParaRPr lang="en-US" b="1" dirty="0">
              <a:solidFill>
                <a:srgbClr val="FF0000"/>
              </a:solidFill>
            </a:endParaRPr>
          </a:p>
          <a:p>
            <a:pPr algn="l" rtl="0"/>
            <a:r>
              <a:rPr lang="en-US" b="1" dirty="0">
                <a:solidFill>
                  <a:srgbClr val="FF0000"/>
                </a:solidFill>
              </a:rPr>
              <a:t>X-ray</a:t>
            </a:r>
          </a:p>
          <a:p>
            <a:pPr algn="l" rtl="0"/>
            <a:r>
              <a:rPr lang="en-US" b="1" dirty="0">
                <a:solidFill>
                  <a:srgbClr val="FF0000"/>
                </a:solidFill>
              </a:rPr>
              <a:t>Ct/MRI</a:t>
            </a:r>
          </a:p>
          <a:p>
            <a:pPr algn="l" rtl="0"/>
            <a:r>
              <a:rPr lang="en-US" b="1" dirty="0">
                <a:solidFill>
                  <a:srgbClr val="FF0000"/>
                </a:solidFill>
              </a:rPr>
              <a:t>Triple endoscopy ( direct </a:t>
            </a:r>
            <a:r>
              <a:rPr lang="en-US" b="1" dirty="0" err="1">
                <a:solidFill>
                  <a:srgbClr val="FF0000"/>
                </a:solidFill>
              </a:rPr>
              <a:t>laryngoscopy</a:t>
            </a:r>
            <a:r>
              <a:rPr lang="en-US" b="1" dirty="0">
                <a:solidFill>
                  <a:srgbClr val="FF0000"/>
                </a:solidFill>
              </a:rPr>
              <a:t>, </a:t>
            </a:r>
            <a:r>
              <a:rPr lang="en-US" b="1" dirty="0" err="1">
                <a:solidFill>
                  <a:srgbClr val="FF0000"/>
                </a:solidFill>
              </a:rPr>
              <a:t>esophageoscopy</a:t>
            </a:r>
            <a:r>
              <a:rPr lang="en-US" b="1" dirty="0">
                <a:solidFill>
                  <a:srgbClr val="FF0000"/>
                </a:solidFill>
              </a:rPr>
              <a:t>, </a:t>
            </a:r>
            <a:r>
              <a:rPr lang="en-US" b="1" dirty="0" err="1">
                <a:solidFill>
                  <a:srgbClr val="FF0000"/>
                </a:solidFill>
              </a:rPr>
              <a:t>broncoscopy</a:t>
            </a:r>
            <a:r>
              <a:rPr lang="en-US" b="1" dirty="0">
                <a:solidFill>
                  <a:srgbClr val="FF0000"/>
                </a:solidFill>
              </a:rPr>
              <a:t>)</a:t>
            </a:r>
          </a:p>
          <a:p>
            <a:pPr algn="l" rtl="0"/>
            <a:r>
              <a:rPr lang="en-US" b="1" dirty="0">
                <a:solidFill>
                  <a:srgbClr val="FF0000"/>
                </a:solidFill>
              </a:rPr>
              <a:t>biopsy</a:t>
            </a:r>
          </a:p>
        </p:txBody>
      </p:sp>
      <p:pic>
        <p:nvPicPr>
          <p:cNvPr id="5" name="Content Placeholder 4"/>
          <p:cNvPicPr>
            <a:picLocks noGrp="1" noChangeAspect="1"/>
          </p:cNvPicPr>
          <p:nvPr>
            <p:ph sz="half" idx="2"/>
          </p:nvPr>
        </p:nvPicPr>
        <p:blipFill rotWithShape="1">
          <a:blip r:embed="rId2" cstate="print"/>
          <a:srcRect l="5661" t="14098" r="60377" b="52342"/>
          <a:stretch>
            <a:fillRect/>
          </a:stretch>
        </p:blipFill>
        <p:spPr>
          <a:xfrm>
            <a:off x="6960096" y="2564904"/>
            <a:ext cx="2962672" cy="27081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A819ECB2-651C-E351-92A8-2FF470C30537}"/>
              </a:ext>
            </a:extLst>
          </p:cNvPr>
          <p:cNvPicPr/>
          <p:nvPr/>
        </p:nvPicPr>
        <p:blipFill>
          <a:blip r:embed="rId2" cstate="print"/>
          <a:stretch>
            <a:fillRect/>
          </a:stretch>
        </p:blipFill>
        <p:spPr>
          <a:xfrm>
            <a:off x="-87406" y="100853"/>
            <a:ext cx="12192000" cy="6858000"/>
          </a:xfrm>
          <a:prstGeom prst="rect">
            <a:avLst/>
          </a:prstGeom>
        </p:spPr>
      </p:pic>
    </p:spTree>
    <p:extLst>
      <p:ext uri="{BB962C8B-B14F-4D97-AF65-F5344CB8AC3E}">
        <p14:creationId xmlns:p14="http://schemas.microsoft.com/office/powerpoint/2010/main" val="27141774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dirty="0"/>
              <a:t>	Q8 </a:t>
            </a:r>
            <a:br>
              <a:rPr lang="en-US" dirty="0"/>
            </a:br>
            <a:r>
              <a:rPr lang="en-US" dirty="0"/>
              <a:t>if we exclude malignancy </a:t>
            </a:r>
          </a:p>
        </p:txBody>
      </p:sp>
      <p:sp>
        <p:nvSpPr>
          <p:cNvPr id="3" name="عنصر نائب للمحتوى 2"/>
          <p:cNvSpPr>
            <a:spLocks noGrp="1"/>
          </p:cNvSpPr>
          <p:nvPr>
            <p:ph sz="half" idx="1"/>
          </p:nvPr>
        </p:nvSpPr>
        <p:spPr/>
        <p:txBody>
          <a:bodyPr/>
          <a:lstStyle/>
          <a:p>
            <a:pPr algn="l" rtl="0"/>
            <a:r>
              <a:rPr lang="en-US" dirty="0"/>
              <a:t>What is the second </a:t>
            </a:r>
            <a:r>
              <a:rPr lang="en-US" dirty="0" err="1"/>
              <a:t>differantial</a:t>
            </a:r>
            <a:r>
              <a:rPr lang="en-US" dirty="0"/>
              <a:t> ?</a:t>
            </a:r>
          </a:p>
          <a:p>
            <a:pPr algn="l" rtl="0"/>
            <a:r>
              <a:rPr lang="en-US" b="1" dirty="0">
                <a:solidFill>
                  <a:srgbClr val="FF0000"/>
                </a:solidFill>
              </a:rPr>
              <a:t>Fungal sinusitis</a:t>
            </a:r>
          </a:p>
          <a:p>
            <a:pPr algn="l" rtl="0"/>
            <a:endParaRPr lang="en-US" dirty="0"/>
          </a:p>
          <a:p>
            <a:pPr algn="l" rtl="0"/>
            <a:r>
              <a:rPr lang="en-US" dirty="0" err="1"/>
              <a:t>Mangment</a:t>
            </a:r>
            <a:r>
              <a:rPr lang="en-US" dirty="0"/>
              <a:t>?</a:t>
            </a:r>
          </a:p>
          <a:p>
            <a:pPr algn="l" rtl="0"/>
            <a:r>
              <a:rPr lang="en-US" b="1" dirty="0">
                <a:solidFill>
                  <a:srgbClr val="FF0000"/>
                </a:solidFill>
              </a:rPr>
              <a:t>Oral steroid</a:t>
            </a:r>
          </a:p>
          <a:p>
            <a:pPr algn="l" rtl="0"/>
            <a:r>
              <a:rPr lang="en-US" b="1" dirty="0">
                <a:solidFill>
                  <a:srgbClr val="FF0000"/>
                </a:solidFill>
              </a:rPr>
              <a:t>Surgical </a:t>
            </a:r>
            <a:r>
              <a:rPr lang="en-US" b="1" dirty="0" err="1">
                <a:solidFill>
                  <a:srgbClr val="FF0000"/>
                </a:solidFill>
              </a:rPr>
              <a:t>debridment</a:t>
            </a:r>
            <a:endParaRPr lang="en-US" b="1" dirty="0">
              <a:solidFill>
                <a:srgbClr val="FF0000"/>
              </a:solidFill>
            </a:endParaRPr>
          </a:p>
          <a:p>
            <a:pPr algn="l" rtl="0"/>
            <a:r>
              <a:rPr lang="en-US" b="1" dirty="0">
                <a:solidFill>
                  <a:srgbClr val="FF0000"/>
                </a:solidFill>
              </a:rPr>
              <a:t>Local steroid </a:t>
            </a:r>
          </a:p>
        </p:txBody>
      </p:sp>
      <p:pic>
        <p:nvPicPr>
          <p:cNvPr id="5" name="Picture 8" descr="Graphic">
            <a:hlinkClick r:id="rId2"/>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960096" y="2492896"/>
            <a:ext cx="3236315" cy="3240360"/>
          </a:xfrm>
          <a:prstGeom prst="rect">
            <a:avLst/>
          </a:prstGeom>
          <a:ln>
            <a:noFill/>
          </a:ln>
          <a:effectLst>
            <a:softEdge rad="112500"/>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a:t>Q9</a:t>
            </a:r>
            <a:br>
              <a:rPr lang="ar-SA"/>
            </a:br>
            <a:r>
              <a:rPr lang="ar-SA"/>
              <a:t>هذا السؤال مش متأكدة من الجواب ، والصورة هاي قريبة من اللي كانت بالامتحان</a:t>
            </a:r>
            <a:endParaRPr lang="en-US" dirty="0"/>
          </a:p>
        </p:txBody>
      </p:sp>
      <p:sp>
        <p:nvSpPr>
          <p:cNvPr id="3" name="عنصر نائب للمحتوى 2"/>
          <p:cNvSpPr>
            <a:spLocks noGrp="1"/>
          </p:cNvSpPr>
          <p:nvPr>
            <p:ph sz="half" idx="1"/>
          </p:nvPr>
        </p:nvSpPr>
        <p:spPr>
          <a:xfrm>
            <a:off x="2201414" y="1844274"/>
            <a:ext cx="3534545" cy="1836345"/>
          </a:xfrm>
        </p:spPr>
        <p:txBody>
          <a:bodyPr>
            <a:normAutofit fontScale="25000" lnSpcReduction="20000"/>
          </a:bodyPr>
          <a:lstStyle/>
          <a:p>
            <a:pPr algn="l" rtl="0"/>
            <a:r>
              <a:rPr lang="en-US" dirty="0"/>
              <a:t>Diagnosis?</a:t>
            </a:r>
          </a:p>
          <a:p>
            <a:pPr algn="l" rtl="0"/>
            <a:r>
              <a:rPr lang="en-US" b="1" dirty="0">
                <a:solidFill>
                  <a:srgbClr val="FF0000"/>
                </a:solidFill>
              </a:rPr>
              <a:t>Tympanic membrane perforation ..it could be chronic </a:t>
            </a:r>
            <a:r>
              <a:rPr lang="en-US" b="1" dirty="0" err="1">
                <a:solidFill>
                  <a:srgbClr val="FF0000"/>
                </a:solidFill>
              </a:rPr>
              <a:t>otitis</a:t>
            </a:r>
            <a:r>
              <a:rPr lang="en-US" b="1" dirty="0">
                <a:solidFill>
                  <a:srgbClr val="FF0000"/>
                </a:solidFill>
              </a:rPr>
              <a:t> media</a:t>
            </a:r>
          </a:p>
          <a:p>
            <a:pPr algn="l" rtl="0"/>
            <a:r>
              <a:rPr lang="en-US" dirty="0"/>
              <a:t>If there is discharge, what is </a:t>
            </a:r>
            <a:r>
              <a:rPr lang="en-US" dirty="0" err="1"/>
              <a:t>mangment</a:t>
            </a:r>
            <a:r>
              <a:rPr lang="en-US" dirty="0"/>
              <a:t>?</a:t>
            </a:r>
          </a:p>
          <a:p>
            <a:pPr algn="l" rtl="0"/>
            <a:r>
              <a:rPr lang="en-US" b="1" dirty="0">
                <a:solidFill>
                  <a:srgbClr val="FF0000"/>
                </a:solidFill>
              </a:rPr>
              <a:t>Swab culture</a:t>
            </a:r>
          </a:p>
          <a:p>
            <a:pPr algn="l" rtl="0"/>
            <a:r>
              <a:rPr lang="en-US" b="1" dirty="0">
                <a:solidFill>
                  <a:srgbClr val="FF0000"/>
                </a:solidFill>
              </a:rPr>
              <a:t>Aural </a:t>
            </a:r>
            <a:r>
              <a:rPr lang="en-US" b="1" dirty="0" err="1">
                <a:solidFill>
                  <a:srgbClr val="FF0000"/>
                </a:solidFill>
              </a:rPr>
              <a:t>toilt</a:t>
            </a:r>
            <a:r>
              <a:rPr lang="en-US" b="1" dirty="0">
                <a:solidFill>
                  <a:srgbClr val="FF0000"/>
                </a:solidFill>
              </a:rPr>
              <a:t>( regular suction)</a:t>
            </a:r>
          </a:p>
          <a:p>
            <a:pPr algn="l" rtl="0"/>
            <a:r>
              <a:rPr lang="en-US" b="1" dirty="0">
                <a:solidFill>
                  <a:srgbClr val="FF0000"/>
                </a:solidFill>
              </a:rPr>
              <a:t>Antibiotic to prevent </a:t>
            </a:r>
            <a:r>
              <a:rPr lang="en-US" b="1" dirty="0" err="1">
                <a:solidFill>
                  <a:srgbClr val="FF0000"/>
                </a:solidFill>
              </a:rPr>
              <a:t>secondry</a:t>
            </a:r>
            <a:r>
              <a:rPr lang="en-US" b="1" dirty="0">
                <a:solidFill>
                  <a:srgbClr val="FF0000"/>
                </a:solidFill>
              </a:rPr>
              <a:t> infection</a:t>
            </a:r>
          </a:p>
          <a:p>
            <a:pPr algn="l" rtl="0"/>
            <a:r>
              <a:rPr lang="en-US" dirty="0"/>
              <a:t>Definitive </a:t>
            </a:r>
            <a:r>
              <a:rPr lang="en-US" dirty="0" err="1"/>
              <a:t>mangment</a:t>
            </a:r>
            <a:r>
              <a:rPr lang="en-US" dirty="0"/>
              <a:t>?</a:t>
            </a:r>
          </a:p>
          <a:p>
            <a:pPr algn="l" rtl="0"/>
            <a:r>
              <a:rPr lang="en-US" b="1" dirty="0" err="1">
                <a:solidFill>
                  <a:srgbClr val="FF0000"/>
                </a:solidFill>
              </a:rPr>
              <a:t>Myringoplasty</a:t>
            </a:r>
            <a:r>
              <a:rPr lang="en-US" b="1" dirty="0">
                <a:solidFill>
                  <a:srgbClr val="FF0000"/>
                </a:solidFill>
              </a:rPr>
              <a:t>( type1 </a:t>
            </a:r>
            <a:r>
              <a:rPr lang="en-US" b="1" dirty="0" err="1">
                <a:solidFill>
                  <a:srgbClr val="FF0000"/>
                </a:solidFill>
              </a:rPr>
              <a:t>tympanoplasty</a:t>
            </a:r>
            <a:r>
              <a:rPr lang="en-US" b="1" dirty="0">
                <a:solidFill>
                  <a:srgbClr val="FF0000"/>
                </a:solidFill>
              </a:rPr>
              <a:t>)</a:t>
            </a: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6960096" y="2204864"/>
            <a:ext cx="3534544" cy="2968371"/>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a:r>
              <a:rPr lang="en-US" sz="3600" dirty="0"/>
              <a:t>Q10 </a:t>
            </a:r>
            <a:br>
              <a:rPr lang="en-US" sz="3600" dirty="0"/>
            </a:br>
            <a:r>
              <a:rPr lang="en-US" sz="3600" dirty="0"/>
              <a:t>This patient come with nasal obstruction</a:t>
            </a:r>
          </a:p>
        </p:txBody>
      </p:sp>
      <p:sp>
        <p:nvSpPr>
          <p:cNvPr id="3" name="عنصر نائب للمحتوى 2"/>
          <p:cNvSpPr>
            <a:spLocks noGrp="1"/>
          </p:cNvSpPr>
          <p:nvPr>
            <p:ph sz="half" idx="1"/>
          </p:nvPr>
        </p:nvSpPr>
        <p:spPr/>
        <p:txBody>
          <a:bodyPr>
            <a:normAutofit fontScale="92500" lnSpcReduction="20000"/>
          </a:bodyPr>
          <a:lstStyle/>
          <a:p>
            <a:pPr algn="l" rtl="0"/>
            <a:r>
              <a:rPr lang="en-US" dirty="0"/>
              <a:t>Diagnosis?</a:t>
            </a:r>
          </a:p>
          <a:p>
            <a:pPr algn="l" rtl="0"/>
            <a:r>
              <a:rPr lang="en-US" b="1" dirty="0">
                <a:solidFill>
                  <a:srgbClr val="FF0000"/>
                </a:solidFill>
              </a:rPr>
              <a:t>Bilateral nasal polyp </a:t>
            </a:r>
            <a:endParaRPr lang="ar-SA" b="1" dirty="0">
              <a:solidFill>
                <a:srgbClr val="FF0000"/>
              </a:solidFill>
            </a:endParaRPr>
          </a:p>
          <a:p>
            <a:pPr marL="0" indent="0" algn="l" rtl="0">
              <a:buNone/>
            </a:pPr>
            <a:endParaRPr lang="ar-SA" b="1" dirty="0">
              <a:solidFill>
                <a:srgbClr val="FF0000"/>
              </a:solidFill>
            </a:endParaRPr>
          </a:p>
          <a:p>
            <a:pPr algn="l" rtl="0"/>
            <a:r>
              <a:rPr lang="ar-SA" b="1" dirty="0">
                <a:solidFill>
                  <a:srgbClr val="FF0000"/>
                </a:solidFill>
              </a:rPr>
              <a:t>بالامتحان مش نفس هاي الصورة، كانوا عالجهتين </a:t>
            </a:r>
            <a:endParaRPr lang="en-US" b="1" dirty="0">
              <a:solidFill>
                <a:srgbClr val="FF0000"/>
              </a:solidFill>
            </a:endParaRPr>
          </a:p>
          <a:p>
            <a:pPr algn="l" rtl="0"/>
            <a:endParaRPr lang="en-US" dirty="0"/>
          </a:p>
          <a:p>
            <a:pPr algn="l" rtl="0"/>
            <a:r>
              <a:rPr lang="en-US" dirty="0" err="1"/>
              <a:t>Mangment</a:t>
            </a:r>
            <a:r>
              <a:rPr lang="en-US" dirty="0"/>
              <a:t>?</a:t>
            </a:r>
          </a:p>
          <a:p>
            <a:pPr algn="l" rtl="0"/>
            <a:r>
              <a:rPr lang="en-US" b="1" dirty="0">
                <a:solidFill>
                  <a:srgbClr val="FF0000"/>
                </a:solidFill>
              </a:rPr>
              <a:t>Local steroid</a:t>
            </a:r>
          </a:p>
          <a:p>
            <a:pPr algn="l" rtl="0"/>
            <a:r>
              <a:rPr lang="en-US" b="1" dirty="0">
                <a:solidFill>
                  <a:srgbClr val="FF0000"/>
                </a:solidFill>
              </a:rPr>
              <a:t>Systemic steroid 2 courses over 1 year</a:t>
            </a:r>
          </a:p>
          <a:p>
            <a:pPr algn="l" rtl="0"/>
            <a:r>
              <a:rPr lang="en-US" b="1" dirty="0">
                <a:solidFill>
                  <a:srgbClr val="FF0000"/>
                </a:solidFill>
              </a:rPr>
              <a:t>Surgery ( FEES OR </a:t>
            </a:r>
            <a:r>
              <a:rPr lang="en-US" b="1" dirty="0" err="1">
                <a:solidFill>
                  <a:srgbClr val="FF0000"/>
                </a:solidFill>
              </a:rPr>
              <a:t>polypectomy</a:t>
            </a:r>
            <a:r>
              <a:rPr lang="en-US" b="1" dirty="0">
                <a:solidFill>
                  <a:srgbClr val="FF0000"/>
                </a:solidFill>
              </a:rPr>
              <a:t>)</a:t>
            </a:r>
          </a:p>
        </p:txBody>
      </p:sp>
      <p:pic>
        <p:nvPicPr>
          <p:cNvPr id="6" name="صورة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8211" y="2159150"/>
            <a:ext cx="2990850" cy="3071414"/>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ENT Archive</a:t>
            </a:r>
          </a:p>
        </p:txBody>
      </p:sp>
      <p:sp>
        <p:nvSpPr>
          <p:cNvPr id="3" name="Subtitle 2"/>
          <p:cNvSpPr>
            <a:spLocks noGrp="1"/>
          </p:cNvSpPr>
          <p:nvPr>
            <p:ph type="subTitle" idx="1"/>
          </p:nvPr>
        </p:nvSpPr>
        <p:spPr/>
        <p:txBody>
          <a:bodyPr/>
          <a:lstStyle/>
          <a:p>
            <a:r>
              <a:rPr lang="en-US" dirty="0"/>
              <a:t>1/9/2021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66704" cy="1325563"/>
          </a:xfrm>
        </p:spPr>
        <p:txBody>
          <a:bodyPr>
            <a:normAutofit fontScale="90000"/>
          </a:bodyPr>
          <a:lstStyle/>
          <a:p>
            <a:r>
              <a:rPr lang="en-US" dirty="0"/>
              <a:t>Station 1: This patient presented to the ER with epistaxis. What are the management steps in order?</a:t>
            </a:r>
          </a:p>
        </p:txBody>
      </p:sp>
      <p:sp>
        <p:nvSpPr>
          <p:cNvPr id="3" name="Content Placeholder 2"/>
          <p:cNvSpPr>
            <a:spLocks noGrp="1"/>
          </p:cNvSpPr>
          <p:nvPr>
            <p:ph idx="1"/>
          </p:nvPr>
        </p:nvSpPr>
        <p:spPr/>
        <p:txBody>
          <a:bodyPr/>
          <a:lstStyle/>
          <a:p>
            <a:r>
              <a:rPr lang="en-US" dirty="0"/>
              <a:t>ABC</a:t>
            </a:r>
          </a:p>
          <a:p>
            <a:r>
              <a:rPr lang="en-US" dirty="0"/>
              <a:t>Topical vasoconstriction</a:t>
            </a:r>
          </a:p>
          <a:p>
            <a:r>
              <a:rPr lang="en-US" dirty="0"/>
              <a:t>Cautery</a:t>
            </a:r>
          </a:p>
          <a:p>
            <a:r>
              <a:rPr lang="en-US" dirty="0"/>
              <a:t>Nasal packing</a:t>
            </a:r>
          </a:p>
          <a:p>
            <a:r>
              <a:rPr lang="en-US" dirty="0"/>
              <a:t>Arterial ligation or embolization</a:t>
            </a:r>
            <a:endParaRPr lang="ar-JO" dirty="0"/>
          </a:p>
          <a:p>
            <a:endParaRPr lang="ar-JO" dirty="0"/>
          </a:p>
          <a:p>
            <a:r>
              <a:rPr lang="ar-JO" dirty="0"/>
              <a:t>ممكن كان موجود كمان فرع</a:t>
            </a:r>
            <a:br>
              <a:rPr lang="en-US" dirty="0"/>
            </a:b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923" y="2011513"/>
            <a:ext cx="4907705" cy="3840813"/>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2;Answer the questions after checking the audiogram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132" y="1654946"/>
            <a:ext cx="7475868" cy="3467400"/>
          </a:xfrm>
        </p:spPr>
      </p:pic>
      <p:sp>
        <p:nvSpPr>
          <p:cNvPr id="5" name="TextBox 4"/>
          <p:cNvSpPr txBox="1"/>
          <p:nvPr/>
        </p:nvSpPr>
        <p:spPr>
          <a:xfrm>
            <a:off x="219456" y="1865376"/>
            <a:ext cx="5029200" cy="3970318"/>
          </a:xfrm>
          <a:prstGeom prst="rect">
            <a:avLst/>
          </a:prstGeom>
          <a:noFill/>
        </p:spPr>
        <p:txBody>
          <a:bodyPr wrap="square" rtlCol="0">
            <a:spAutoFit/>
          </a:bodyPr>
          <a:lstStyle/>
          <a:p>
            <a:r>
              <a:rPr lang="en-US" sz="2800" dirty="0"/>
              <a:t>Description: Normal right ear audio gram</a:t>
            </a:r>
          </a:p>
          <a:p>
            <a:r>
              <a:rPr lang="en-US" sz="2800" dirty="0"/>
              <a:t>Low frequency hearing loss in the left ear</a:t>
            </a:r>
            <a:br>
              <a:rPr lang="en-US" sz="2800" dirty="0"/>
            </a:br>
            <a:r>
              <a:rPr lang="en-US" sz="2800" dirty="0"/>
              <a:t>Diagnosis: Menier’s disease</a:t>
            </a:r>
          </a:p>
          <a:p>
            <a:r>
              <a:rPr lang="en-US" sz="2800" dirty="0"/>
              <a:t>Weber’s test: Localizes to the right ear</a:t>
            </a:r>
          </a:p>
          <a:p>
            <a:r>
              <a:rPr lang="en-US" sz="2800" dirty="0"/>
              <a:t>Rinne’s test: Positive is both ears</a:t>
            </a:r>
          </a:p>
          <a:p>
            <a:r>
              <a:rPr lang="en-US" sz="2800" dirty="0"/>
              <a:t>Tympanogram: Type A (normal)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3: Answer these questions.</a:t>
            </a:r>
          </a:p>
        </p:txBody>
      </p:sp>
      <p:sp>
        <p:nvSpPr>
          <p:cNvPr id="3" name="Content Placeholder 2"/>
          <p:cNvSpPr>
            <a:spLocks noGrp="1"/>
          </p:cNvSpPr>
          <p:nvPr>
            <p:ph idx="1"/>
          </p:nvPr>
        </p:nvSpPr>
        <p:spPr/>
        <p:txBody>
          <a:bodyPr/>
          <a:lstStyle/>
          <a:p>
            <a:pPr marL="0" indent="0">
              <a:buNone/>
            </a:pPr>
            <a:r>
              <a:rPr lang="en-US" dirty="0"/>
              <a:t>What is the result of stapedial(Acoustic) reflex in these situations ? </a:t>
            </a:r>
          </a:p>
          <a:p>
            <a:r>
              <a:rPr lang="en-US" dirty="0"/>
              <a:t>Dead right ear: Muscle contracts</a:t>
            </a:r>
          </a:p>
          <a:p>
            <a:r>
              <a:rPr lang="en-US" dirty="0"/>
              <a:t>Facial nerve injury just above its supply: muscle doesn’t contract.</a:t>
            </a:r>
            <a:endParaRPr lang="ar-JO" dirty="0"/>
          </a:p>
          <a:p>
            <a:endParaRPr lang="ar-JO" dirty="0"/>
          </a:p>
          <a:p>
            <a:pPr marL="0" indent="0">
              <a:buNone/>
            </a:pPr>
            <a:r>
              <a:rPr lang="ar-JO" dirty="0"/>
              <a:t>مو متاكد</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4: A child presented with stridor and fever</a:t>
            </a:r>
          </a:p>
        </p:txBody>
      </p:sp>
      <p:sp>
        <p:nvSpPr>
          <p:cNvPr id="3" name="Content Placeholder 2"/>
          <p:cNvSpPr>
            <a:spLocks noGrp="1"/>
          </p:cNvSpPr>
          <p:nvPr>
            <p:ph idx="1"/>
          </p:nvPr>
        </p:nvSpPr>
        <p:spPr/>
        <p:txBody>
          <a:bodyPr>
            <a:normAutofit/>
          </a:bodyPr>
          <a:lstStyle/>
          <a:p>
            <a:r>
              <a:rPr lang="en-US" dirty="0"/>
              <a:t>What is the name of the sign ? Thumb sign</a:t>
            </a:r>
          </a:p>
          <a:p>
            <a:r>
              <a:rPr lang="en-US" dirty="0"/>
              <a:t>Diagnosis ? Epiglottitis</a:t>
            </a:r>
            <a:endParaRPr lang="ar-JO" dirty="0"/>
          </a:p>
          <a:p>
            <a:r>
              <a:rPr lang="en-US" dirty="0">
                <a:cs typeface="Calibri Light" panose="020F0302020204030204"/>
              </a:rPr>
              <a:t>M</a:t>
            </a:r>
            <a:r>
              <a:rPr lang="en-GB" dirty="0">
                <a:cs typeface="Calibri Light" panose="020F0302020204030204"/>
              </a:rPr>
              <a:t>anagement:</a:t>
            </a:r>
            <a:br>
              <a:rPr lang="en-GB" dirty="0">
                <a:cs typeface="Calibri Light" panose="020F0302020204030204"/>
              </a:rPr>
            </a:br>
            <a:r>
              <a:rPr lang="en-GB" dirty="0">
                <a:cs typeface="Calibri Light" panose="020F0302020204030204"/>
              </a:rPr>
              <a:t>  </a:t>
            </a:r>
            <a:r>
              <a:rPr lang="en-US" dirty="0">
                <a:cs typeface="Calibri Light" panose="020F0302020204030204"/>
              </a:rPr>
              <a:t>ABC (make sure to check if the airway is secured)</a:t>
            </a:r>
            <a:br>
              <a:rPr lang="en-US" dirty="0">
                <a:cs typeface="Calibri Light" panose="020F0302020204030204"/>
              </a:rPr>
            </a:br>
            <a:r>
              <a:rPr lang="en-US" dirty="0">
                <a:cs typeface="Calibri Light" panose="020F0302020204030204"/>
              </a:rPr>
              <a:t>  High flow O2</a:t>
            </a:r>
            <a:br>
              <a:rPr lang="en-US" dirty="0">
                <a:cs typeface="Calibri Light" panose="020F0302020204030204"/>
              </a:rPr>
            </a:br>
            <a:r>
              <a:rPr lang="en-US" dirty="0">
                <a:cs typeface="Calibri Light" panose="020F0302020204030204"/>
              </a:rPr>
              <a:t>  nebulized adrenalin and IV dexamethasone</a:t>
            </a:r>
            <a:br>
              <a:rPr lang="en-US" dirty="0">
                <a:cs typeface="Calibri Light" panose="020F0302020204030204"/>
              </a:rPr>
            </a:br>
            <a:r>
              <a:rPr lang="en-US" dirty="0">
                <a:cs typeface="Calibri Light" panose="020F0302020204030204"/>
              </a:rPr>
              <a:t>  Blood and throat culture</a:t>
            </a:r>
            <a:br>
              <a:rPr lang="en-US" dirty="0">
                <a:cs typeface="Calibri Light" panose="020F0302020204030204"/>
              </a:rPr>
            </a:br>
            <a:r>
              <a:rPr lang="en-US" dirty="0">
                <a:cs typeface="Calibri Light" panose="020F0302020204030204"/>
              </a:rPr>
              <a:t>  broad spectrum AB</a:t>
            </a:r>
            <a:br>
              <a:rPr lang="en-US" dirty="0">
                <a:cs typeface="Calibri Light" panose="020F0302020204030204"/>
              </a:rPr>
            </a:br>
            <a:r>
              <a:rPr lang="en-US" dirty="0">
                <a:cs typeface="Calibri Light" panose="020F0302020204030204"/>
              </a:rPr>
              <a:t>  analgesia</a:t>
            </a:r>
            <a:br>
              <a:rPr lang="en-US" dirty="0">
                <a:cs typeface="Calibri Light" panose="020F0302020204030204"/>
              </a:rPr>
            </a:br>
            <a:r>
              <a:rPr lang="en-US" dirty="0">
                <a:cs typeface="Calibri Light" panose="020F0302020204030204"/>
              </a:rPr>
              <a:t>  avoid any sort of airway examination</a:t>
            </a:r>
            <a:endParaRPr lang="en-US" dirty="0"/>
          </a:p>
          <a:p>
            <a:pPr marL="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552" y="1234440"/>
            <a:ext cx="4212336" cy="4910328"/>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5: </a:t>
            </a:r>
          </a:p>
        </p:txBody>
      </p:sp>
      <p:sp>
        <p:nvSpPr>
          <p:cNvPr id="3" name="Content Placeholder 2"/>
          <p:cNvSpPr>
            <a:spLocks noGrp="1"/>
          </p:cNvSpPr>
          <p:nvPr>
            <p:ph idx="1"/>
          </p:nvPr>
        </p:nvSpPr>
        <p:spPr>
          <a:xfrm>
            <a:off x="484632" y="1825625"/>
            <a:ext cx="7342632" cy="4351338"/>
          </a:xfrm>
        </p:spPr>
        <p:txBody>
          <a:bodyPr/>
          <a:lstStyle/>
          <a:p>
            <a:r>
              <a:rPr lang="en-US" dirty="0"/>
              <a:t>What is the name of this test?</a:t>
            </a:r>
          </a:p>
          <a:p>
            <a:pPr marL="0" indent="0">
              <a:buNone/>
            </a:pPr>
            <a:r>
              <a:rPr lang="en-US" dirty="0"/>
              <a:t>      Dix – hallpike test</a:t>
            </a:r>
          </a:p>
          <a:p>
            <a:r>
              <a:rPr lang="en-US" dirty="0"/>
              <a:t>What is this test used to diagnose ?</a:t>
            </a:r>
          </a:p>
          <a:p>
            <a:pPr marL="0" indent="0">
              <a:buNone/>
            </a:pPr>
            <a:r>
              <a:rPr lang="en-US" dirty="0"/>
              <a:t>      Benign paroxysmal positional vertigo (BPPV)</a:t>
            </a:r>
          </a:p>
          <a:p>
            <a:r>
              <a:rPr lang="en-US" dirty="0"/>
              <a:t>Describe a positive result of the test.</a:t>
            </a:r>
          </a:p>
          <a:p>
            <a:pPr marL="0" indent="0">
              <a:buNone/>
            </a:pPr>
            <a:r>
              <a:rPr lang="en-US" dirty="0"/>
              <a:t>      It provokes a paroxysmal vertigo and nystagmus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868" y="1941422"/>
            <a:ext cx="4117467" cy="366766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6: A child presented with …..? And a lump on the neck</a:t>
            </a:r>
          </a:p>
        </p:txBody>
      </p:sp>
      <p:sp>
        <p:nvSpPr>
          <p:cNvPr id="3" name="Content Placeholder 2"/>
          <p:cNvSpPr>
            <a:spLocks noGrp="1"/>
          </p:cNvSpPr>
          <p:nvPr>
            <p:ph idx="1"/>
          </p:nvPr>
        </p:nvSpPr>
        <p:spPr/>
        <p:txBody>
          <a:bodyPr/>
          <a:lstStyle/>
          <a:p>
            <a:r>
              <a:rPr lang="en-US" dirty="0"/>
              <a:t>What should we exclude in this case ?</a:t>
            </a:r>
          </a:p>
          <a:p>
            <a:pPr marL="0" indent="0">
              <a:buNone/>
            </a:pPr>
            <a:r>
              <a:rPr lang="en-US" dirty="0"/>
              <a:t>   A nasopharyngeal carcinoma causing Eustachian tube dysfunction</a:t>
            </a:r>
          </a:p>
          <a:p>
            <a:pPr marL="0" indent="0">
              <a:buNone/>
            </a:pPr>
            <a:endParaRPr lang="en-US" dirty="0"/>
          </a:p>
          <a:p>
            <a:pPr marL="0" indent="0">
              <a:buNone/>
            </a:pPr>
            <a:r>
              <a:rPr lang="en-US" dirty="0"/>
              <a:t>Investigations done ?</a:t>
            </a:r>
          </a:p>
          <a:p>
            <a:pPr marL="514350" indent="-514350">
              <a:buFont typeface="+mj-lt"/>
              <a:buAutoNum type="arabicPeriod"/>
            </a:pPr>
            <a:r>
              <a:rPr lang="en-US" dirty="0"/>
              <a:t>Pneumatic otoscopy</a:t>
            </a:r>
          </a:p>
          <a:p>
            <a:pPr marL="514350" indent="-514350">
              <a:buFont typeface="+mj-lt"/>
              <a:buAutoNum type="arabicPeriod"/>
            </a:pPr>
            <a:r>
              <a:rPr lang="en-US" dirty="0"/>
              <a:t>Tympanometry</a:t>
            </a:r>
          </a:p>
          <a:p>
            <a:pPr marL="514350" indent="-514350">
              <a:buFont typeface="+mj-lt"/>
              <a:buAutoNum type="arabicPeriod"/>
            </a:pPr>
            <a:r>
              <a:rPr lang="en-US" dirty="0"/>
              <a:t>Audiometry</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2059" y="2890015"/>
            <a:ext cx="2651069" cy="36251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Ent archive</a:t>
            </a:r>
          </a:p>
        </p:txBody>
      </p:sp>
      <p:sp>
        <p:nvSpPr>
          <p:cNvPr id="3" name="عنوان فرعي 2"/>
          <p:cNvSpPr>
            <a:spLocks noGrp="1"/>
          </p:cNvSpPr>
          <p:nvPr>
            <p:ph type="subTitle" idx="1"/>
          </p:nvPr>
        </p:nvSpPr>
        <p:spPr/>
        <p:txBody>
          <a:bodyPr/>
          <a:lstStyle/>
          <a:p>
            <a:r>
              <a:rPr lang="en-US" dirty="0" err="1"/>
              <a:t>Moath</a:t>
            </a:r>
            <a:r>
              <a:rPr lang="en-US" dirty="0"/>
              <a:t> </a:t>
            </a:r>
            <a:r>
              <a:rPr lang="en-US" dirty="0" err="1"/>
              <a:t>daher</a:t>
            </a:r>
            <a:endParaRPr lang="en-US" dirty="0"/>
          </a:p>
          <a:p>
            <a:r>
              <a:rPr lang="en-US" dirty="0" err="1"/>
              <a:t>Jehad</a:t>
            </a:r>
            <a:r>
              <a:rPr lang="en-US" dirty="0"/>
              <a:t> haj </a:t>
            </a:r>
            <a:r>
              <a:rPr lang="en-US" dirty="0" err="1"/>
              <a:t>ahmad</a:t>
            </a:r>
            <a:endParaRPr lang="en-US" dirty="0"/>
          </a:p>
        </p:txBody>
      </p:sp>
    </p:spTree>
    <p:extLst>
      <p:ext uri="{BB962C8B-B14F-4D97-AF65-F5344CB8AC3E}">
        <p14:creationId xmlns:p14="http://schemas.microsoft.com/office/powerpoint/2010/main" val="11309597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7: </a:t>
            </a:r>
          </a:p>
        </p:txBody>
      </p:sp>
      <p:sp>
        <p:nvSpPr>
          <p:cNvPr id="3" name="Content Placeholder 2"/>
          <p:cNvSpPr>
            <a:spLocks noGrp="1"/>
          </p:cNvSpPr>
          <p:nvPr>
            <p:ph idx="1"/>
          </p:nvPr>
        </p:nvSpPr>
        <p:spPr/>
        <p:txBody>
          <a:bodyPr/>
          <a:lstStyle/>
          <a:p>
            <a:r>
              <a:rPr lang="en-US" dirty="0"/>
              <a:t>Diagnosis: Chronic otitis media with cholesteatoma</a:t>
            </a:r>
          </a:p>
          <a:p>
            <a:r>
              <a:rPr lang="en-US" dirty="0"/>
              <a:t>Management: </a:t>
            </a:r>
          </a:p>
          <a:p>
            <a:pPr marL="643255" indent="-643255" defTabSz="1196340">
              <a:lnSpc>
                <a:spcPct val="72000"/>
              </a:lnSpc>
              <a:spcBef>
                <a:spcPts val="1300"/>
              </a:spcBef>
              <a:buSzPct val="100000"/>
              <a:buAutoNum type="arabicParenR"/>
              <a:defRPr sz="3130">
                <a:solidFill>
                  <a:srgbClr val="000000"/>
                </a:solidFill>
                <a:latin typeface="Calibri" panose="020F0502020204030204"/>
                <a:ea typeface="Calibri" panose="020F0502020204030204"/>
                <a:cs typeface="Calibri" panose="020F0502020204030204"/>
                <a:sym typeface="Calibri" panose="020F0502020204030204"/>
              </a:defRPr>
            </a:pPr>
            <a:r>
              <a:rPr lang="en-GB" dirty="0"/>
              <a:t>Regular aural toilet</a:t>
            </a:r>
          </a:p>
          <a:p>
            <a:pPr marL="643255" indent="-643255" defTabSz="1196340">
              <a:lnSpc>
                <a:spcPct val="72000"/>
              </a:lnSpc>
              <a:spcBef>
                <a:spcPts val="1300"/>
              </a:spcBef>
              <a:buSzPct val="100000"/>
              <a:buAutoNum type="arabicParenR"/>
              <a:defRPr sz="3130">
                <a:solidFill>
                  <a:srgbClr val="000000"/>
                </a:solidFill>
                <a:latin typeface="Calibri" panose="020F0502020204030204"/>
                <a:ea typeface="Calibri" panose="020F0502020204030204"/>
                <a:cs typeface="Calibri" panose="020F0502020204030204"/>
                <a:sym typeface="Calibri" panose="020F0502020204030204"/>
              </a:defRPr>
            </a:pPr>
            <a:r>
              <a:rPr lang="en-GB" dirty="0"/>
              <a:t>Suction toilet</a:t>
            </a:r>
          </a:p>
          <a:p>
            <a:pPr marL="643255" indent="-643255" defTabSz="1196340">
              <a:lnSpc>
                <a:spcPct val="72000"/>
              </a:lnSpc>
              <a:spcBef>
                <a:spcPts val="1300"/>
              </a:spcBef>
              <a:buSzPct val="100000"/>
              <a:buAutoNum type="arabicParenR"/>
              <a:defRPr sz="3130">
                <a:solidFill>
                  <a:srgbClr val="000000"/>
                </a:solidFill>
                <a:latin typeface="Calibri" panose="020F0502020204030204"/>
                <a:ea typeface="Calibri" panose="020F0502020204030204"/>
                <a:cs typeface="Calibri" panose="020F0502020204030204"/>
                <a:sym typeface="Calibri" panose="020F0502020204030204"/>
              </a:defRPr>
            </a:pPr>
            <a:r>
              <a:rPr lang="en-GB" dirty="0" err="1">
                <a:solidFill>
                  <a:srgbClr val="FF0000"/>
                </a:solidFill>
              </a:rPr>
              <a:t>Mastoidectomy</a:t>
            </a:r>
            <a:r>
              <a:rPr lang="en-GB" dirty="0">
                <a:solidFill>
                  <a:srgbClr val="FF0000"/>
                </a:solidFill>
              </a:rPr>
              <a:t> :- (Definitive treatment) </a:t>
            </a:r>
          </a:p>
          <a:p>
            <a:pPr marL="643255" indent="-643255" defTabSz="1196340">
              <a:lnSpc>
                <a:spcPct val="72000"/>
              </a:lnSpc>
              <a:spcBef>
                <a:spcPts val="1300"/>
              </a:spcBef>
              <a:buSzPct val="100000"/>
              <a:buAutoNum type="arabicParenR"/>
              <a:defRPr sz="3130">
                <a:solidFill>
                  <a:srgbClr val="000000"/>
                </a:solidFill>
                <a:latin typeface="Calibri" panose="020F0502020204030204"/>
                <a:ea typeface="Calibri" panose="020F0502020204030204"/>
                <a:cs typeface="Calibri" panose="020F0502020204030204"/>
                <a:sym typeface="Calibri" panose="020F0502020204030204"/>
              </a:defRPr>
            </a:pPr>
            <a:r>
              <a:rPr lang="en-US" dirty="0"/>
              <a:t>Antibiotics if there is an infection</a:t>
            </a:r>
          </a:p>
          <a:p>
            <a:pPr marL="0" indent="0" defTabSz="1196340">
              <a:lnSpc>
                <a:spcPct val="72000"/>
              </a:lnSpc>
              <a:spcBef>
                <a:spcPts val="1300"/>
              </a:spcBef>
              <a:buSzPct val="100000"/>
              <a:buNone/>
              <a:defRPr sz="3130">
                <a:solidFill>
                  <a:srgbClr val="000000"/>
                </a:solidFill>
                <a:latin typeface="Calibri" panose="020F0502020204030204"/>
                <a:ea typeface="Calibri" panose="020F0502020204030204"/>
                <a:cs typeface="Calibri" panose="020F0502020204030204"/>
                <a:sym typeface="Calibri" panose="020F0502020204030204"/>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428" y="2465832"/>
            <a:ext cx="4195572" cy="313944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8:</a:t>
            </a:r>
          </a:p>
        </p:txBody>
      </p:sp>
      <p:sp>
        <p:nvSpPr>
          <p:cNvPr id="3" name="Content Placeholder 2"/>
          <p:cNvSpPr>
            <a:spLocks noGrp="1"/>
          </p:cNvSpPr>
          <p:nvPr>
            <p:ph idx="1"/>
          </p:nvPr>
        </p:nvSpPr>
        <p:spPr/>
        <p:txBody>
          <a:bodyPr/>
          <a:lstStyle/>
          <a:p>
            <a:r>
              <a:rPr lang="en-US" dirty="0"/>
              <a:t>With what instrument do you view this area?</a:t>
            </a:r>
          </a:p>
          <a:p>
            <a:pPr marL="0" indent="0">
              <a:buNone/>
            </a:pPr>
            <a:r>
              <a:rPr lang="en-US" dirty="0"/>
              <a:t>Flexible laryngoscopy</a:t>
            </a:r>
          </a:p>
          <a:p>
            <a:r>
              <a:rPr lang="en-US" dirty="0"/>
              <a:t>What should we exclude? </a:t>
            </a:r>
          </a:p>
          <a:p>
            <a:pPr marL="0" indent="0">
              <a:buNone/>
            </a:pPr>
            <a:r>
              <a:rPr lang="en-US" dirty="0"/>
              <a:t>Laryngeal carcinoma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9816" y="3331463"/>
            <a:ext cx="4858512" cy="3346975"/>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9 : Complaining from something for 5 months </a:t>
            </a:r>
          </a:p>
        </p:txBody>
      </p:sp>
      <p:sp>
        <p:nvSpPr>
          <p:cNvPr id="3" name="Content Placeholder 2"/>
          <p:cNvSpPr>
            <a:spLocks noGrp="1"/>
          </p:cNvSpPr>
          <p:nvPr>
            <p:ph idx="1"/>
          </p:nvPr>
        </p:nvSpPr>
        <p:spPr/>
        <p:txBody>
          <a:bodyPr>
            <a:normAutofit fontScale="92500" lnSpcReduction="10000"/>
          </a:bodyPr>
          <a:lstStyle/>
          <a:p>
            <a:r>
              <a:rPr lang="en-US" dirty="0"/>
              <a:t>What is the name of this study? and describe.</a:t>
            </a:r>
          </a:p>
          <a:p>
            <a:pPr marL="0" indent="0">
              <a:buNone/>
            </a:pPr>
            <a:r>
              <a:rPr lang="en-US" dirty="0"/>
              <a:t>Coronal paransal CT scan.</a:t>
            </a:r>
          </a:p>
          <a:p>
            <a:pPr marL="0" indent="0">
              <a:buNone/>
            </a:pPr>
            <a:r>
              <a:rPr lang="en-US" dirty="0"/>
              <a:t>Opacification over the left and right maxillary sinuses,</a:t>
            </a:r>
          </a:p>
          <a:p>
            <a:pPr marL="0" indent="0">
              <a:buNone/>
            </a:pPr>
            <a:r>
              <a:rPr lang="en-US" dirty="0"/>
              <a:t>ethmoidal sinuses and the nasal cavity</a:t>
            </a:r>
            <a:r>
              <a:rPr lang="ar-JO" dirty="0"/>
              <a:t>.</a:t>
            </a:r>
            <a:endParaRPr lang="en-US" dirty="0"/>
          </a:p>
          <a:p>
            <a:r>
              <a:rPr lang="en-US" dirty="0"/>
              <a:t>Management ? </a:t>
            </a:r>
          </a:p>
          <a:p>
            <a:pPr marL="0" indent="0">
              <a:buNone/>
            </a:pPr>
            <a:r>
              <a:rPr lang="en-US" dirty="0"/>
              <a:t>Nasal saline </a:t>
            </a:r>
          </a:p>
          <a:p>
            <a:pPr marL="0" indent="0">
              <a:buNone/>
            </a:pPr>
            <a:r>
              <a:rPr lang="en-US" dirty="0"/>
              <a:t>Nasal decongestant</a:t>
            </a:r>
          </a:p>
          <a:p>
            <a:pPr marL="0" indent="0">
              <a:buNone/>
            </a:pPr>
            <a:r>
              <a:rPr lang="en-US" dirty="0"/>
              <a:t>Steroid</a:t>
            </a:r>
          </a:p>
          <a:p>
            <a:pPr marL="0" indent="0">
              <a:buNone/>
            </a:pPr>
            <a:r>
              <a:rPr lang="en-US" dirty="0"/>
              <a:t>A.B</a:t>
            </a:r>
            <a:br>
              <a:rPr lang="en-US" dirty="0"/>
            </a:b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0322" y="1927662"/>
            <a:ext cx="3551228" cy="4557155"/>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529717"/>
            <a:ext cx="12097512" cy="1325563"/>
          </a:xfrm>
        </p:spPr>
        <p:txBody>
          <a:bodyPr>
            <a:normAutofit fontScale="90000"/>
          </a:bodyPr>
          <a:lstStyle/>
          <a:p>
            <a:r>
              <a:rPr lang="en-US" dirty="0"/>
              <a:t>Station 10</a:t>
            </a:r>
            <a:r>
              <a:rPr lang="ar-JO" dirty="0"/>
              <a:t>:</a:t>
            </a:r>
            <a:r>
              <a:rPr lang="en-US" dirty="0"/>
              <a:t>Mention the types of post-tonsillectomy hemorrhage, why they happen , and how they are managed</a:t>
            </a:r>
            <a:br>
              <a:rPr lang="en-US" dirty="0"/>
            </a:br>
            <a:endParaRPr lang="en-US" dirty="0"/>
          </a:p>
        </p:txBody>
      </p:sp>
      <p:sp>
        <p:nvSpPr>
          <p:cNvPr id="3" name="Content Placeholder 2"/>
          <p:cNvSpPr>
            <a:spLocks noGrp="1"/>
          </p:cNvSpPr>
          <p:nvPr>
            <p:ph idx="1"/>
          </p:nvPr>
        </p:nvSpPr>
        <p:spPr>
          <a:xfrm>
            <a:off x="847344" y="2081657"/>
            <a:ext cx="10515600" cy="4351338"/>
          </a:xfrm>
        </p:spPr>
        <p:txBody>
          <a:bodyPr/>
          <a:lstStyle/>
          <a:p>
            <a:r>
              <a:rPr lang="en-US" dirty="0"/>
              <a:t>Primary: A primary injury to a blood vessel (during surgery)</a:t>
            </a:r>
          </a:p>
          <a:p>
            <a:r>
              <a:rPr lang="en-US" dirty="0"/>
              <a:t>Secondary: Due to secondary infection 5-10 days after surgery</a:t>
            </a:r>
          </a:p>
          <a:p>
            <a:r>
              <a:rPr lang="en-US" dirty="0"/>
              <a:t>Reactionary: It happens when blood pressure rises (sometimes after taking fluid therapy) so it dislodges a blood clot causing hemorrhage during the first 24 hours after surgery</a:t>
            </a:r>
          </a:p>
          <a:p>
            <a:pPr marL="0" indent="0">
              <a:buNone/>
            </a:pPr>
            <a:r>
              <a:rPr lang="en-US" dirty="0"/>
              <a:t>All are managed with resuscitation, compression, then cauterization, ligation and for secondary hemorrhage we also use antibiotics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7/3/2021</a:t>
            </a:r>
          </a:p>
        </p:txBody>
      </p:sp>
      <p:sp>
        <p:nvSpPr>
          <p:cNvPr id="3" name="عنوان فرعي 2"/>
          <p:cNvSpPr>
            <a:spLocks noGrp="1"/>
          </p:cNvSpPr>
          <p:nvPr>
            <p:ph type="subTitle" idx="1"/>
          </p:nvPr>
        </p:nvSpPr>
        <p:spPr/>
        <p:txBody>
          <a:bodyPr/>
          <a:lstStyle/>
          <a:p>
            <a:r>
              <a:rPr lang="en-US" dirty="0" err="1">
                <a:solidFill>
                  <a:schemeClr val="tx1"/>
                </a:solidFill>
              </a:rPr>
              <a:t>Saja</a:t>
            </a:r>
            <a:r>
              <a:rPr lang="en-US" dirty="0">
                <a:solidFill>
                  <a:schemeClr val="tx1"/>
                </a:solidFill>
              </a:rPr>
              <a:t> </a:t>
            </a:r>
            <a:r>
              <a:rPr lang="en-US" dirty="0" err="1">
                <a:solidFill>
                  <a:schemeClr val="tx1"/>
                </a:solidFill>
              </a:rPr>
              <a:t>saraireh</a:t>
            </a:r>
            <a:r>
              <a:rPr lang="en-US" dirty="0">
                <a:solidFill>
                  <a:schemeClr val="tx1"/>
                </a:solidFill>
              </a:rPr>
              <a: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idx="1"/>
          </p:nvPr>
        </p:nvSpPr>
        <p:spPr/>
        <p:txBody>
          <a:bodyPr/>
          <a:lstStyle/>
          <a:p>
            <a:r>
              <a:rPr lang="en-US" dirty="0"/>
              <a:t>Diagnosis ? </a:t>
            </a:r>
            <a:r>
              <a:rPr lang="en-US" dirty="0">
                <a:solidFill>
                  <a:schemeClr val="accent2"/>
                </a:solidFill>
              </a:rPr>
              <a:t>Vocal cord nodule </a:t>
            </a:r>
          </a:p>
          <a:p>
            <a:r>
              <a:rPr lang="en-US" dirty="0"/>
              <a:t>Treatment ?</a:t>
            </a:r>
            <a:r>
              <a:rPr lang="en-US" dirty="0">
                <a:solidFill>
                  <a:schemeClr val="accent2"/>
                </a:solidFill>
              </a:rPr>
              <a:t> Voice therapy , if not </a:t>
            </a:r>
            <a:r>
              <a:rPr lang="en-US" dirty="0" err="1">
                <a:solidFill>
                  <a:schemeClr val="accent2"/>
                </a:solidFill>
              </a:rPr>
              <a:t>responed</a:t>
            </a:r>
            <a:r>
              <a:rPr lang="en-US" dirty="0">
                <a:solidFill>
                  <a:schemeClr val="accent2"/>
                </a:solidFill>
              </a:rPr>
              <a:t> – surgery </a:t>
            </a:r>
          </a:p>
        </p:txBody>
      </p:sp>
      <p:pic>
        <p:nvPicPr>
          <p:cNvPr id="4" name="Content Placeholder 3"/>
          <p:cNvPicPr>
            <a:picLocks noChangeAspect="1"/>
          </p:cNvPicPr>
          <p:nvPr/>
        </p:nvPicPr>
        <p:blipFill rotWithShape="1">
          <a:blip r:embed="rId2"/>
          <a:srcRect l="6666" t="12945" r="56667" b="24803"/>
          <a:stretch>
            <a:fillRect/>
          </a:stretch>
        </p:blipFill>
        <p:spPr>
          <a:xfrm>
            <a:off x="6629400" y="3200401"/>
            <a:ext cx="3505200" cy="2907505"/>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latin typeface="+mj-lt"/>
              </a:rPr>
              <a:t>Type of </a:t>
            </a:r>
            <a:r>
              <a:rPr lang="en-US" dirty="0" err="1">
                <a:latin typeface="+mj-lt"/>
              </a:rPr>
              <a:t>cautarization</a:t>
            </a:r>
            <a:r>
              <a:rPr lang="en-US" dirty="0">
                <a:latin typeface="+mj-lt"/>
              </a:rPr>
              <a:t> in </a:t>
            </a:r>
            <a:r>
              <a:rPr lang="en-US" dirty="0" err="1">
                <a:latin typeface="+mj-lt"/>
              </a:rPr>
              <a:t>epistaxsis</a:t>
            </a:r>
            <a:r>
              <a:rPr lang="en-US" dirty="0">
                <a:latin typeface="+mj-lt"/>
              </a:rPr>
              <a:t> ? </a:t>
            </a:r>
          </a:p>
          <a:p>
            <a:r>
              <a:rPr lang="en-US" dirty="0">
                <a:solidFill>
                  <a:schemeClr val="accent2"/>
                </a:solidFill>
                <a:latin typeface="+mj-lt"/>
              </a:rPr>
              <a:t>Chemical ( silver nitrate ) </a:t>
            </a:r>
            <a:r>
              <a:rPr lang="ar-JO" dirty="0">
                <a:solidFill>
                  <a:schemeClr val="accent2"/>
                </a:solidFill>
                <a:latin typeface="+mj-lt"/>
              </a:rPr>
              <a:t>,</a:t>
            </a:r>
            <a:r>
              <a:rPr lang="en-US" dirty="0">
                <a:solidFill>
                  <a:schemeClr val="accent2"/>
                </a:solidFill>
                <a:latin typeface="+mj-lt"/>
              </a:rPr>
              <a:t> </a:t>
            </a:r>
            <a:r>
              <a:rPr lang="en-US" dirty="0">
                <a:solidFill>
                  <a:schemeClr val="accent2"/>
                </a:solidFill>
                <a:latin typeface="+mj-lt"/>
                <a:cs typeface="Andalus" panose="02020603050405020304" pitchFamily="18" charset="-78"/>
              </a:rPr>
              <a:t>Thermal (Bipolar suction diathermy)</a:t>
            </a:r>
          </a:p>
          <a:p>
            <a:r>
              <a:rPr lang="en-US" dirty="0">
                <a:latin typeface="+mj-lt"/>
                <a:cs typeface="Andalus" panose="02020603050405020304" pitchFamily="18" charset="-78"/>
              </a:rPr>
              <a:t>Contraindication ? </a:t>
            </a:r>
            <a:r>
              <a:rPr lang="en-US" dirty="0">
                <a:solidFill>
                  <a:schemeClr val="accent2"/>
                </a:solidFill>
                <a:latin typeface="+mj-lt"/>
                <a:cs typeface="Andalus" panose="02020603050405020304" pitchFamily="18" charset="-78"/>
              </a:rPr>
              <a:t>Active infection , bilateral , large area </a:t>
            </a:r>
            <a:endParaRPr lang="en-US" dirty="0">
              <a:solidFill>
                <a:schemeClr val="accent2"/>
              </a:solidFill>
              <a:latin typeface="+mj-lt"/>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t>Steps of </a:t>
            </a:r>
            <a:r>
              <a:rPr lang="en-US" dirty="0" err="1"/>
              <a:t>icu</a:t>
            </a:r>
            <a:r>
              <a:rPr lang="en-US" dirty="0"/>
              <a:t> bedside tracheostomy ?</a:t>
            </a:r>
          </a:p>
          <a:p>
            <a:endParaRPr lang="en-US" dirty="0"/>
          </a:p>
          <a:p>
            <a:endParaRPr lang="en-US" dirty="0"/>
          </a:p>
          <a:p>
            <a:endParaRPr lang="en-US" dirty="0"/>
          </a:p>
          <a:p>
            <a:endParaRPr lang="en-US" dirty="0"/>
          </a:p>
          <a:p>
            <a:pPr marL="0" indent="0" algn="ctr">
              <a:buNone/>
            </a:pPr>
            <a:r>
              <a:rPr lang="ar-JO" u="sng" dirty="0">
                <a:effectLst>
                  <a:outerShdw blurRad="38100" dist="38100" dir="2700000" algn="tl">
                    <a:srgbClr val="000000">
                      <a:alpha val="43137"/>
                    </a:srgbClr>
                  </a:outerShdw>
                </a:effectLst>
              </a:rPr>
              <a:t>باقي الأسئلة سنوات </a:t>
            </a:r>
            <a:r>
              <a:rPr lang="en-US" u="sng" dirty="0">
                <a:effectLst>
                  <a:outerShdw blurRad="38100" dist="38100" dir="2700000" algn="tl">
                    <a:srgbClr val="000000">
                      <a:alpha val="43137"/>
                    </a:srgbClr>
                  </a:outerShdw>
                </a:effectLst>
              </a:rPr>
              <a:t>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7/3/2021</a:t>
            </a:r>
          </a:p>
        </p:txBody>
      </p:sp>
      <p:sp>
        <p:nvSpPr>
          <p:cNvPr id="3" name="عنوان فرعي 2"/>
          <p:cNvSpPr>
            <a:spLocks noGrp="1"/>
          </p:cNvSpPr>
          <p:nvPr>
            <p:ph type="subTitle" idx="1"/>
          </p:nvPr>
        </p:nvSpPr>
        <p:spPr/>
        <p:txBody>
          <a:bodyPr/>
          <a:lstStyle/>
          <a:p>
            <a:r>
              <a:rPr lang="en-US" dirty="0" err="1">
                <a:solidFill>
                  <a:schemeClr val="tx1"/>
                </a:solidFill>
              </a:rPr>
              <a:t>Saja</a:t>
            </a:r>
            <a:r>
              <a:rPr lang="en-US" dirty="0">
                <a:solidFill>
                  <a:schemeClr val="tx1"/>
                </a:solidFill>
              </a:rPr>
              <a:t> </a:t>
            </a:r>
            <a:r>
              <a:rPr lang="en-US" dirty="0" err="1">
                <a:solidFill>
                  <a:schemeClr val="tx1"/>
                </a:solidFill>
              </a:rPr>
              <a:t>saraireh</a:t>
            </a:r>
            <a:endParaRPr lang="en-US" dirty="0">
              <a:solidFill>
                <a:schemeClr val="tx1"/>
              </a:solidFill>
            </a:endParaRPr>
          </a:p>
          <a:p>
            <a:pPr rtl="1"/>
            <a:r>
              <a:rPr lang="en-US" dirty="0"/>
              <a:t>*</a:t>
            </a:r>
            <a:r>
              <a:rPr lang="ar-JO" dirty="0"/>
              <a:t>3 أسئلة جديدة</a:t>
            </a:r>
            <a:r>
              <a:rPr lang="en-US" dirty="0">
                <a:solidFill>
                  <a:schemeClr val="tx1"/>
                </a:solidFill>
              </a:rPr>
              <a:t>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idx="1"/>
          </p:nvPr>
        </p:nvSpPr>
        <p:spPr/>
        <p:txBody>
          <a:bodyPr/>
          <a:lstStyle/>
          <a:p>
            <a:r>
              <a:rPr lang="en-US" dirty="0"/>
              <a:t>Diagnosis ? </a:t>
            </a:r>
            <a:r>
              <a:rPr lang="en-US" dirty="0">
                <a:solidFill>
                  <a:schemeClr val="accent2"/>
                </a:solidFill>
              </a:rPr>
              <a:t>Vocal cord nodule </a:t>
            </a:r>
          </a:p>
          <a:p>
            <a:r>
              <a:rPr lang="en-US" dirty="0"/>
              <a:t>Treatment ?</a:t>
            </a:r>
            <a:r>
              <a:rPr lang="en-US" dirty="0">
                <a:solidFill>
                  <a:schemeClr val="accent2"/>
                </a:solidFill>
              </a:rPr>
              <a:t> Voice therapy , if not </a:t>
            </a:r>
            <a:r>
              <a:rPr lang="en-US" dirty="0" err="1">
                <a:solidFill>
                  <a:schemeClr val="accent2"/>
                </a:solidFill>
              </a:rPr>
              <a:t>responed</a:t>
            </a:r>
            <a:r>
              <a:rPr lang="en-US" dirty="0">
                <a:solidFill>
                  <a:schemeClr val="accent2"/>
                </a:solidFill>
              </a:rPr>
              <a:t> – surgery </a:t>
            </a:r>
          </a:p>
        </p:txBody>
      </p:sp>
      <p:pic>
        <p:nvPicPr>
          <p:cNvPr id="4" name="Content Placeholder 3"/>
          <p:cNvPicPr>
            <a:picLocks noChangeAspect="1"/>
          </p:cNvPicPr>
          <p:nvPr/>
        </p:nvPicPr>
        <p:blipFill rotWithShape="1">
          <a:blip r:embed="rId2"/>
          <a:srcRect l="6666" t="12945" r="56667" b="24803"/>
          <a:stretch>
            <a:fillRect/>
          </a:stretch>
        </p:blipFill>
        <p:spPr>
          <a:xfrm>
            <a:off x="6629400" y="3200401"/>
            <a:ext cx="3505200" cy="29075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a:t>
            </a:r>
            <a:endParaRPr lang="ar-JO" dirty="0"/>
          </a:p>
        </p:txBody>
      </p:sp>
      <p:sp>
        <p:nvSpPr>
          <p:cNvPr id="3" name="عنصر نائب للمحتوى 2"/>
          <p:cNvSpPr>
            <a:spLocks noGrp="1"/>
          </p:cNvSpPr>
          <p:nvPr>
            <p:ph idx="1"/>
          </p:nvPr>
        </p:nvSpPr>
        <p:spPr/>
        <p:txBody>
          <a:bodyPr>
            <a:normAutofit/>
          </a:bodyPr>
          <a:lstStyle/>
          <a:p>
            <a:pPr marL="0" indent="0">
              <a:buNone/>
            </a:pPr>
            <a:r>
              <a:rPr lang="en-US" sz="2400" dirty="0"/>
              <a:t>1-descripe the result </a:t>
            </a:r>
          </a:p>
          <a:p>
            <a:pPr marL="0" indent="0">
              <a:buNone/>
            </a:pPr>
            <a:r>
              <a:rPr lang="en-US" sz="2400" dirty="0">
                <a:solidFill>
                  <a:srgbClr val="FF0000"/>
                </a:solidFill>
              </a:rPr>
              <a:t>right : normal hearing </a:t>
            </a:r>
          </a:p>
          <a:p>
            <a:pPr marL="0" indent="0">
              <a:buNone/>
            </a:pPr>
            <a:r>
              <a:rPr lang="en-US" sz="2400" dirty="0">
                <a:solidFill>
                  <a:srgbClr val="FF0000"/>
                </a:solidFill>
              </a:rPr>
              <a:t>left : sensorineural hearing loss at high frequencies</a:t>
            </a:r>
          </a:p>
          <a:p>
            <a:pPr marL="0" indent="0">
              <a:buNone/>
            </a:pPr>
            <a:r>
              <a:rPr lang="en-US" sz="2400" dirty="0"/>
              <a:t>2-what should you exclude in this case</a:t>
            </a:r>
          </a:p>
          <a:p>
            <a:pPr marL="0" indent="0">
              <a:buNone/>
            </a:pPr>
            <a:r>
              <a:rPr lang="en-US" sz="2400" dirty="0">
                <a:solidFill>
                  <a:srgbClr val="FF0000"/>
                </a:solidFill>
              </a:rPr>
              <a:t>vestibular schwannoma </a:t>
            </a:r>
          </a:p>
          <a:p>
            <a:pPr marL="0" indent="0">
              <a:buNone/>
            </a:pPr>
            <a:r>
              <a:rPr lang="en-US" sz="2400" dirty="0"/>
              <a:t>3-other investigations:</a:t>
            </a:r>
          </a:p>
          <a:p>
            <a:pPr marL="0" indent="0">
              <a:buNone/>
            </a:pPr>
            <a:r>
              <a:rPr lang="en-US" sz="2400" dirty="0">
                <a:solidFill>
                  <a:srgbClr val="FF0000"/>
                </a:solidFill>
              </a:rPr>
              <a:t>MRI+CT </a:t>
            </a:r>
          </a:p>
          <a:p>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186" y="3598927"/>
            <a:ext cx="3493220" cy="310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7737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latin typeface="+mj-lt"/>
              </a:rPr>
              <a:t>Type of </a:t>
            </a:r>
            <a:r>
              <a:rPr lang="en-US" dirty="0" err="1">
                <a:latin typeface="+mj-lt"/>
              </a:rPr>
              <a:t>cautarization</a:t>
            </a:r>
            <a:r>
              <a:rPr lang="en-US" dirty="0">
                <a:latin typeface="+mj-lt"/>
              </a:rPr>
              <a:t> in </a:t>
            </a:r>
            <a:r>
              <a:rPr lang="en-US" dirty="0" err="1">
                <a:latin typeface="+mj-lt"/>
              </a:rPr>
              <a:t>epistaxsis</a:t>
            </a:r>
            <a:r>
              <a:rPr lang="en-US" dirty="0">
                <a:latin typeface="+mj-lt"/>
              </a:rPr>
              <a:t> ? </a:t>
            </a:r>
          </a:p>
          <a:p>
            <a:r>
              <a:rPr lang="en-US" dirty="0">
                <a:solidFill>
                  <a:schemeClr val="accent2"/>
                </a:solidFill>
                <a:latin typeface="+mj-lt"/>
              </a:rPr>
              <a:t>Chemical ( silver nitrate ) </a:t>
            </a:r>
            <a:r>
              <a:rPr lang="ar-JO" dirty="0">
                <a:solidFill>
                  <a:schemeClr val="accent2"/>
                </a:solidFill>
                <a:latin typeface="+mj-lt"/>
              </a:rPr>
              <a:t>,</a:t>
            </a:r>
            <a:r>
              <a:rPr lang="en-US" dirty="0">
                <a:solidFill>
                  <a:schemeClr val="accent2"/>
                </a:solidFill>
                <a:latin typeface="+mj-lt"/>
              </a:rPr>
              <a:t> </a:t>
            </a:r>
            <a:r>
              <a:rPr lang="en-US" dirty="0">
                <a:solidFill>
                  <a:schemeClr val="accent2"/>
                </a:solidFill>
                <a:latin typeface="+mj-lt"/>
                <a:cs typeface="Andalus" panose="02020603050405020304" pitchFamily="18" charset="-78"/>
              </a:rPr>
              <a:t>Thermal (Bipolar suction diathermy)</a:t>
            </a:r>
          </a:p>
          <a:p>
            <a:r>
              <a:rPr lang="en-US" dirty="0">
                <a:latin typeface="+mj-lt"/>
                <a:cs typeface="Andalus" panose="02020603050405020304" pitchFamily="18" charset="-78"/>
              </a:rPr>
              <a:t>Contraindication ? </a:t>
            </a:r>
            <a:r>
              <a:rPr lang="en-US" dirty="0">
                <a:solidFill>
                  <a:schemeClr val="accent2"/>
                </a:solidFill>
                <a:latin typeface="+mj-lt"/>
                <a:cs typeface="Andalus" panose="02020603050405020304" pitchFamily="18" charset="-78"/>
              </a:rPr>
              <a:t>Active infection , bilateral , large area </a:t>
            </a:r>
            <a:endParaRPr lang="en-US" dirty="0">
              <a:solidFill>
                <a:schemeClr val="accent2"/>
              </a:solidFill>
              <a:latin typeface="+mj-l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r>
              <a:rPr lang="en-US" dirty="0"/>
              <a:t>Steps of </a:t>
            </a:r>
            <a:r>
              <a:rPr lang="en-US" dirty="0" err="1"/>
              <a:t>icu</a:t>
            </a:r>
            <a:r>
              <a:rPr lang="en-US" dirty="0"/>
              <a:t> bedside </a:t>
            </a:r>
            <a:r>
              <a:rPr lang="en-US" dirty="0" err="1"/>
              <a:t>tracheostomy</a:t>
            </a:r>
            <a:r>
              <a:rPr lang="en-US" dirty="0"/>
              <a:t> ?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Group 5 (</a:t>
            </a:r>
            <a:r>
              <a:rPr lang="en-US" dirty="0" err="1"/>
              <a:t>c+d</a:t>
            </a:r>
            <a:r>
              <a:rPr lang="en-US" dirty="0"/>
              <a:t>) </a:t>
            </a:r>
          </a:p>
        </p:txBody>
      </p:sp>
      <p:sp>
        <p:nvSpPr>
          <p:cNvPr id="5" name="Subtitle 4"/>
          <p:cNvSpPr>
            <a:spLocks noGrp="1"/>
          </p:cNvSpPr>
          <p:nvPr>
            <p:ph type="subTitle" idx="1"/>
          </p:nvPr>
        </p:nvSpPr>
        <p:spPr/>
        <p:txBody>
          <a:bodyPr/>
          <a:lstStyle/>
          <a:p>
            <a:r>
              <a:rPr lang="ar-JO" dirty="0"/>
              <a:t>الامتحان كامل سنوات *</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94" y="4711658"/>
            <a:ext cx="9771345" cy="1325563"/>
          </a:xfrm>
        </p:spPr>
        <p:txBody>
          <a:bodyPr>
            <a:normAutofit/>
          </a:bodyPr>
          <a:lstStyle/>
          <a:p>
            <a:r>
              <a:rPr lang="en-US" sz="4000" dirty="0"/>
              <a:t>Done By : Mohammad </a:t>
            </a:r>
            <a:r>
              <a:rPr lang="en-US" sz="4000" dirty="0" err="1"/>
              <a:t>Rabai</a:t>
            </a:r>
            <a:endParaRPr lang="ar-SA" sz="4000" dirty="0"/>
          </a:p>
        </p:txBody>
      </p:sp>
      <p:sp>
        <p:nvSpPr>
          <p:cNvPr id="3" name="Content Placeholder 2"/>
          <p:cNvSpPr>
            <a:spLocks noGrp="1"/>
          </p:cNvSpPr>
          <p:nvPr>
            <p:ph idx="1"/>
          </p:nvPr>
        </p:nvSpPr>
        <p:spPr>
          <a:xfrm>
            <a:off x="424840" y="710808"/>
            <a:ext cx="10360069" cy="3786036"/>
          </a:xfrm>
          <a:solidFill>
            <a:srgbClr val="92D050"/>
          </a:solidFill>
        </p:spPr>
        <p:txBody>
          <a:bodyPr>
            <a:normAutofit/>
          </a:bodyPr>
          <a:lstStyle/>
          <a:p>
            <a:pPr marL="0" indent="0">
              <a:buNone/>
            </a:pPr>
            <a:r>
              <a:rPr lang="en-US" sz="8800" b="1" dirty="0">
                <a:latin typeface="Arial Rounded MT Bold" panose="020F0704030504030204" pitchFamily="34" charset="0"/>
              </a:rPr>
              <a:t>ENT ARCHIVE</a:t>
            </a:r>
            <a:endParaRPr lang="en-US" sz="8000" dirty="0"/>
          </a:p>
          <a:p>
            <a:pPr marL="0" indent="0">
              <a:buNone/>
            </a:pPr>
            <a:r>
              <a:rPr lang="en-US" sz="8000" dirty="0"/>
              <a:t>12 /2020 </a:t>
            </a:r>
            <a:endParaRPr lang="ar-SA" sz="8000" dirty="0"/>
          </a:p>
        </p:txBody>
      </p:sp>
      <p:sp>
        <p:nvSpPr>
          <p:cNvPr id="4" name="Google Shape;228;p20"/>
          <p:cNvSpPr/>
          <p:nvPr/>
        </p:nvSpPr>
        <p:spPr>
          <a:xfrm rot="666974">
            <a:off x="7266142" y="2091847"/>
            <a:ext cx="2115853" cy="1586732"/>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91421" tIns="45698" rIns="91421" bIns="45698" anchor="ctr" anchorCtr="0">
            <a:noAutofit/>
          </a:bodyPr>
          <a:lstStyle/>
          <a:p>
            <a:endParaRPr sz="1800">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0592" y="135883"/>
            <a:ext cx="5727700" cy="4060335"/>
          </a:xfrm>
        </p:spPr>
      </p:pic>
      <p:sp>
        <p:nvSpPr>
          <p:cNvPr id="5" name="TextBox 4"/>
          <p:cNvSpPr txBox="1"/>
          <p:nvPr/>
        </p:nvSpPr>
        <p:spPr>
          <a:xfrm>
            <a:off x="37579" y="951978"/>
            <a:ext cx="6162806" cy="2400657"/>
          </a:xfrm>
          <a:prstGeom prst="rect">
            <a:avLst/>
          </a:prstGeom>
          <a:solidFill>
            <a:schemeClr val="accent4">
              <a:lumMod val="40000"/>
              <a:lumOff val="60000"/>
            </a:schemeClr>
          </a:solidFill>
          <a:ln w="19050">
            <a:solidFill>
              <a:schemeClr val="tx1"/>
            </a:solidFill>
          </a:ln>
        </p:spPr>
        <p:txBody>
          <a:bodyPr wrap="square" rtlCol="1">
            <a:spAutoFit/>
          </a:bodyPr>
          <a:lstStyle/>
          <a:p>
            <a:r>
              <a:rPr lang="en-US" sz="5400" b="1" dirty="0"/>
              <a:t>Q1 :</a:t>
            </a:r>
          </a:p>
          <a:p>
            <a:r>
              <a:rPr lang="en-US" sz="3200" b="1" dirty="0">
                <a:solidFill>
                  <a:srgbClr val="FF0000"/>
                </a:solidFill>
              </a:rPr>
              <a:t>A</a:t>
            </a:r>
            <a:r>
              <a:rPr lang="en-US" sz="3200" dirty="0"/>
              <a:t> - What's your Top diagnosis ? </a:t>
            </a:r>
          </a:p>
          <a:p>
            <a:r>
              <a:rPr lang="en-US" sz="3200" b="1" dirty="0">
                <a:solidFill>
                  <a:srgbClr val="FF0000"/>
                </a:solidFill>
              </a:rPr>
              <a:t>B</a:t>
            </a:r>
            <a:r>
              <a:rPr lang="en-US" sz="3200" dirty="0">
                <a:solidFill>
                  <a:srgbClr val="FF0000"/>
                </a:solidFill>
              </a:rPr>
              <a:t> </a:t>
            </a:r>
            <a:r>
              <a:rPr lang="en-US" sz="3200" dirty="0"/>
              <a:t>- What’s the most likely cause ? </a:t>
            </a:r>
          </a:p>
          <a:p>
            <a:r>
              <a:rPr lang="en-US" sz="3200" b="1" dirty="0">
                <a:solidFill>
                  <a:srgbClr val="FF0000"/>
                </a:solidFill>
              </a:rPr>
              <a:t>C</a:t>
            </a:r>
            <a:r>
              <a:rPr lang="en-US" sz="3200" dirty="0">
                <a:solidFill>
                  <a:srgbClr val="FF0000"/>
                </a:solidFill>
              </a:rPr>
              <a:t> </a:t>
            </a:r>
            <a:r>
              <a:rPr lang="en-US" sz="3200" dirty="0"/>
              <a:t>- Your management ( 2 points ) ? </a:t>
            </a:r>
            <a:endParaRPr lang="ar-SA" sz="3200" dirty="0"/>
          </a:p>
        </p:txBody>
      </p:sp>
      <p:sp>
        <p:nvSpPr>
          <p:cNvPr id="7" name="TextBox 6"/>
          <p:cNvSpPr txBox="1"/>
          <p:nvPr/>
        </p:nvSpPr>
        <p:spPr>
          <a:xfrm>
            <a:off x="37579" y="4521896"/>
            <a:ext cx="10434182" cy="2185214"/>
          </a:xfrm>
          <a:prstGeom prst="rect">
            <a:avLst/>
          </a:prstGeom>
          <a:solidFill>
            <a:schemeClr val="bg2"/>
          </a:solidFill>
          <a:ln w="19050">
            <a:solidFill>
              <a:srgbClr val="0070C0"/>
            </a:solidFill>
          </a:ln>
        </p:spPr>
        <p:txBody>
          <a:bodyPr wrap="square" rtlCol="1">
            <a:spAutoFit/>
          </a:bodyPr>
          <a:lstStyle/>
          <a:p>
            <a:r>
              <a:rPr lang="en-US" sz="4000" b="1" dirty="0"/>
              <a:t>ANSWERS</a:t>
            </a:r>
            <a:r>
              <a:rPr lang="en-US" sz="4000" dirty="0"/>
              <a:t> </a:t>
            </a:r>
            <a:r>
              <a:rPr lang="en-US" sz="3200" dirty="0"/>
              <a:t>: </a:t>
            </a:r>
          </a:p>
          <a:p>
            <a:r>
              <a:rPr lang="en-US" sz="3200" b="1" dirty="0">
                <a:solidFill>
                  <a:srgbClr val="FF0000"/>
                </a:solidFill>
              </a:rPr>
              <a:t>A</a:t>
            </a:r>
            <a:r>
              <a:rPr lang="en-US" sz="3200" dirty="0">
                <a:solidFill>
                  <a:srgbClr val="FF0000"/>
                </a:solidFill>
              </a:rPr>
              <a:t> </a:t>
            </a:r>
            <a:r>
              <a:rPr lang="en-US" sz="3200" dirty="0"/>
              <a:t>- </a:t>
            </a:r>
            <a:r>
              <a:rPr lang="en-US" sz="3200" dirty="0">
                <a:solidFill>
                  <a:srgbClr val="00B050"/>
                </a:solidFill>
              </a:rPr>
              <a:t>Recurrent respiratory </a:t>
            </a:r>
            <a:r>
              <a:rPr lang="en-US" sz="3200" dirty="0" err="1">
                <a:solidFill>
                  <a:srgbClr val="00B050"/>
                </a:solidFill>
              </a:rPr>
              <a:t>papillomatosis</a:t>
            </a:r>
            <a:r>
              <a:rPr lang="en-US" sz="3200" dirty="0">
                <a:solidFill>
                  <a:srgbClr val="00B050"/>
                </a:solidFill>
              </a:rPr>
              <a:t> </a:t>
            </a:r>
          </a:p>
          <a:p>
            <a:r>
              <a:rPr lang="en-US" sz="3200" b="1" dirty="0">
                <a:solidFill>
                  <a:srgbClr val="FF0000"/>
                </a:solidFill>
              </a:rPr>
              <a:t>B</a:t>
            </a:r>
            <a:r>
              <a:rPr lang="en-US" sz="3200" dirty="0">
                <a:solidFill>
                  <a:srgbClr val="FF0000"/>
                </a:solidFill>
              </a:rPr>
              <a:t> </a:t>
            </a:r>
            <a:r>
              <a:rPr lang="en-US" sz="3200" dirty="0"/>
              <a:t>- </a:t>
            </a:r>
            <a:r>
              <a:rPr lang="en-US" sz="3200" dirty="0">
                <a:solidFill>
                  <a:srgbClr val="00B050"/>
                </a:solidFill>
              </a:rPr>
              <a:t>Human papilloma virus Infection </a:t>
            </a:r>
          </a:p>
          <a:p>
            <a:r>
              <a:rPr lang="en-US" sz="3200" b="1" dirty="0">
                <a:solidFill>
                  <a:srgbClr val="FF0000"/>
                </a:solidFill>
              </a:rPr>
              <a:t>C</a:t>
            </a:r>
            <a:r>
              <a:rPr lang="en-US" sz="3200" dirty="0">
                <a:solidFill>
                  <a:srgbClr val="FF0000"/>
                </a:solidFill>
              </a:rPr>
              <a:t> </a:t>
            </a:r>
            <a:r>
              <a:rPr lang="en-US" sz="3200" dirty="0"/>
              <a:t>- 1. </a:t>
            </a:r>
            <a:r>
              <a:rPr lang="en-US" sz="3200" dirty="0">
                <a:solidFill>
                  <a:srgbClr val="00B050"/>
                </a:solidFill>
              </a:rPr>
              <a:t>Anti viral ( Acyclovir)  </a:t>
            </a:r>
            <a:r>
              <a:rPr lang="en-US" sz="3200" dirty="0"/>
              <a:t>2. </a:t>
            </a:r>
            <a:r>
              <a:rPr lang="en-US" sz="3200" dirty="0">
                <a:solidFill>
                  <a:srgbClr val="00B050"/>
                </a:solidFill>
              </a:rPr>
              <a:t>Surgical Excision (</a:t>
            </a:r>
            <a:r>
              <a:rPr lang="en-US" sz="3200" dirty="0" err="1">
                <a:solidFill>
                  <a:srgbClr val="00B050"/>
                </a:solidFill>
              </a:rPr>
              <a:t>debulking</a:t>
            </a:r>
            <a:r>
              <a:rPr lang="en-US" sz="3200" dirty="0">
                <a:solidFill>
                  <a:srgbClr val="00B050"/>
                </a:solidFill>
              </a:rPr>
              <a:t>)</a:t>
            </a:r>
            <a:r>
              <a:rPr lang="en-US" dirty="0">
                <a:solidFill>
                  <a:srgbClr val="00B050"/>
                </a:solidFill>
              </a:rPr>
              <a:t> </a:t>
            </a:r>
            <a:endParaRPr lang="ar-SA" dirty="0">
              <a:solidFill>
                <a:srgbClr val="00B05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1425" y="0"/>
            <a:ext cx="5490575" cy="4421688"/>
          </a:xfrm>
        </p:spPr>
      </p:pic>
      <p:sp>
        <p:nvSpPr>
          <p:cNvPr id="6" name="TextBox 5"/>
          <p:cNvSpPr txBox="1"/>
          <p:nvPr/>
        </p:nvSpPr>
        <p:spPr>
          <a:xfrm>
            <a:off x="137786" y="784799"/>
            <a:ext cx="6450904" cy="2400657"/>
          </a:xfrm>
          <a:prstGeom prst="rect">
            <a:avLst/>
          </a:prstGeom>
          <a:solidFill>
            <a:schemeClr val="accent4">
              <a:lumMod val="40000"/>
              <a:lumOff val="60000"/>
            </a:schemeClr>
          </a:solidFill>
          <a:ln w="19050">
            <a:solidFill>
              <a:schemeClr val="tx1"/>
            </a:solidFill>
          </a:ln>
        </p:spPr>
        <p:txBody>
          <a:bodyPr wrap="square" rtlCol="1">
            <a:spAutoFit/>
          </a:bodyPr>
          <a:lstStyle/>
          <a:p>
            <a:r>
              <a:rPr lang="en-US" sz="5400" b="1" dirty="0"/>
              <a:t>Q2 : </a:t>
            </a:r>
            <a:r>
              <a:rPr lang="en-US" sz="3200" dirty="0"/>
              <a:t>nasal view </a:t>
            </a:r>
            <a:r>
              <a:rPr lang="en-US" sz="3600" dirty="0"/>
              <a:t>..</a:t>
            </a:r>
          </a:p>
          <a:p>
            <a:r>
              <a:rPr lang="en-US" sz="3200" b="1" dirty="0">
                <a:solidFill>
                  <a:srgbClr val="FF0000"/>
                </a:solidFill>
              </a:rPr>
              <a:t>A</a:t>
            </a:r>
            <a:r>
              <a:rPr lang="en-US" sz="3200" dirty="0">
                <a:solidFill>
                  <a:srgbClr val="FF0000"/>
                </a:solidFill>
              </a:rPr>
              <a:t> </a:t>
            </a:r>
            <a:r>
              <a:rPr lang="en-US" sz="3200" dirty="0"/>
              <a:t>- your diagnosis ?</a:t>
            </a:r>
          </a:p>
          <a:p>
            <a:r>
              <a:rPr lang="en-US" sz="3200" b="1" dirty="0">
                <a:solidFill>
                  <a:srgbClr val="FF0000"/>
                </a:solidFill>
              </a:rPr>
              <a:t>B</a:t>
            </a:r>
            <a:r>
              <a:rPr lang="en-US" sz="3200" dirty="0">
                <a:solidFill>
                  <a:srgbClr val="FF0000"/>
                </a:solidFill>
              </a:rPr>
              <a:t> </a:t>
            </a:r>
            <a:r>
              <a:rPr lang="en-US" sz="3200" dirty="0"/>
              <a:t>- The possible causes ( 2 Points ) ?</a:t>
            </a:r>
          </a:p>
          <a:p>
            <a:r>
              <a:rPr lang="en-US" sz="3200" b="1" dirty="0">
                <a:solidFill>
                  <a:srgbClr val="FF0000"/>
                </a:solidFill>
              </a:rPr>
              <a:t>C</a:t>
            </a:r>
            <a:r>
              <a:rPr lang="en-US" sz="3200" dirty="0">
                <a:solidFill>
                  <a:srgbClr val="FF0000"/>
                </a:solidFill>
              </a:rPr>
              <a:t> </a:t>
            </a:r>
            <a:r>
              <a:rPr lang="en-US" sz="3200" dirty="0"/>
              <a:t>- Symptoms associated ( 3 points ) ?</a:t>
            </a:r>
            <a:endParaRPr lang="ar-SA" sz="3200" dirty="0"/>
          </a:p>
        </p:txBody>
      </p:sp>
      <p:sp>
        <p:nvSpPr>
          <p:cNvPr id="8" name="TextBox 7"/>
          <p:cNvSpPr txBox="1"/>
          <p:nvPr/>
        </p:nvSpPr>
        <p:spPr>
          <a:xfrm>
            <a:off x="91858" y="4497422"/>
            <a:ext cx="11920602" cy="2185214"/>
          </a:xfrm>
          <a:prstGeom prst="rect">
            <a:avLst/>
          </a:prstGeom>
          <a:solidFill>
            <a:schemeClr val="bg2"/>
          </a:solidFill>
          <a:ln w="19050">
            <a:solidFill>
              <a:srgbClr val="0070C0"/>
            </a:solidFill>
          </a:ln>
        </p:spPr>
        <p:txBody>
          <a:bodyPr wrap="square" rtlCol="1">
            <a:spAutoFit/>
          </a:bodyPr>
          <a:lstStyle/>
          <a:p>
            <a:r>
              <a:rPr lang="en-US" sz="4000" b="1" dirty="0"/>
              <a:t>ANSWERS : </a:t>
            </a:r>
          </a:p>
          <a:p>
            <a:r>
              <a:rPr lang="en-US" sz="2800" b="1" dirty="0">
                <a:solidFill>
                  <a:srgbClr val="FF0000"/>
                </a:solidFill>
              </a:rPr>
              <a:t>A</a:t>
            </a:r>
            <a:r>
              <a:rPr lang="en-US" sz="2800" dirty="0">
                <a:solidFill>
                  <a:srgbClr val="FF0000"/>
                </a:solidFill>
              </a:rPr>
              <a:t> </a:t>
            </a:r>
            <a:r>
              <a:rPr lang="en-US" sz="2800" dirty="0"/>
              <a:t>– </a:t>
            </a:r>
            <a:r>
              <a:rPr lang="en-US" sz="2800" dirty="0">
                <a:solidFill>
                  <a:srgbClr val="00B050"/>
                </a:solidFill>
              </a:rPr>
              <a:t>Nasal </a:t>
            </a:r>
            <a:r>
              <a:rPr lang="en-US" sz="2800" dirty="0" err="1">
                <a:solidFill>
                  <a:srgbClr val="00B050"/>
                </a:solidFill>
              </a:rPr>
              <a:t>septal</a:t>
            </a:r>
            <a:r>
              <a:rPr lang="en-US" sz="2800" dirty="0">
                <a:solidFill>
                  <a:srgbClr val="00B050"/>
                </a:solidFill>
              </a:rPr>
              <a:t> perforation </a:t>
            </a:r>
          </a:p>
          <a:p>
            <a:r>
              <a:rPr lang="en-US" sz="2800" b="1" dirty="0">
                <a:solidFill>
                  <a:srgbClr val="FF0000"/>
                </a:solidFill>
              </a:rPr>
              <a:t>B</a:t>
            </a:r>
            <a:r>
              <a:rPr lang="en-US" sz="2800" dirty="0">
                <a:solidFill>
                  <a:srgbClr val="FF0000"/>
                </a:solidFill>
              </a:rPr>
              <a:t> </a:t>
            </a:r>
            <a:r>
              <a:rPr lang="en-US" sz="2800" dirty="0"/>
              <a:t>– 1. </a:t>
            </a:r>
            <a:r>
              <a:rPr lang="en-US" sz="2800" dirty="0">
                <a:solidFill>
                  <a:srgbClr val="00B050"/>
                </a:solidFill>
              </a:rPr>
              <a:t>Trauma</a:t>
            </a:r>
            <a:r>
              <a:rPr lang="en-US" sz="2800" dirty="0"/>
              <a:t> 2. </a:t>
            </a:r>
            <a:r>
              <a:rPr lang="en-US" sz="2800" dirty="0">
                <a:solidFill>
                  <a:srgbClr val="00B050"/>
                </a:solidFill>
              </a:rPr>
              <a:t>Foreign body </a:t>
            </a:r>
            <a:r>
              <a:rPr lang="en-US" sz="2800" dirty="0"/>
              <a:t>( </a:t>
            </a:r>
            <a:r>
              <a:rPr lang="en-US" sz="2000" b="1" dirty="0"/>
              <a:t>Also</a:t>
            </a:r>
            <a:r>
              <a:rPr lang="en-US" sz="2000" dirty="0"/>
              <a:t> : </a:t>
            </a:r>
            <a:r>
              <a:rPr lang="en-US" sz="2000" dirty="0">
                <a:solidFill>
                  <a:srgbClr val="00B050"/>
                </a:solidFill>
              </a:rPr>
              <a:t>iatrogenic</a:t>
            </a:r>
            <a:r>
              <a:rPr lang="en-US" sz="2000" dirty="0"/>
              <a:t> , </a:t>
            </a:r>
            <a:r>
              <a:rPr lang="en-US" sz="2000" dirty="0">
                <a:solidFill>
                  <a:srgbClr val="00B050"/>
                </a:solidFill>
              </a:rPr>
              <a:t>Nasal packing </a:t>
            </a:r>
            <a:r>
              <a:rPr lang="en-US" sz="2000" dirty="0"/>
              <a:t>, </a:t>
            </a:r>
            <a:r>
              <a:rPr lang="en-US" sz="2000" dirty="0">
                <a:solidFill>
                  <a:srgbClr val="00B050"/>
                </a:solidFill>
              </a:rPr>
              <a:t>cocaine abuse </a:t>
            </a:r>
            <a:r>
              <a:rPr lang="en-US" sz="2000" dirty="0"/>
              <a:t>, </a:t>
            </a:r>
            <a:r>
              <a:rPr lang="en-US" sz="2000" dirty="0">
                <a:solidFill>
                  <a:srgbClr val="00B050"/>
                </a:solidFill>
              </a:rPr>
              <a:t>Malignancy</a:t>
            </a:r>
            <a:r>
              <a:rPr lang="en-US" sz="2000" dirty="0"/>
              <a:t> …</a:t>
            </a:r>
            <a:r>
              <a:rPr lang="en-US" sz="3600" dirty="0"/>
              <a:t> </a:t>
            </a:r>
            <a:r>
              <a:rPr lang="en-US" sz="2800" dirty="0"/>
              <a:t>)</a:t>
            </a:r>
          </a:p>
          <a:p>
            <a:r>
              <a:rPr lang="en-US" sz="2800" b="1" dirty="0">
                <a:solidFill>
                  <a:srgbClr val="FF0000"/>
                </a:solidFill>
              </a:rPr>
              <a:t>C</a:t>
            </a:r>
            <a:r>
              <a:rPr lang="en-US" sz="2800" dirty="0">
                <a:solidFill>
                  <a:srgbClr val="FF0000"/>
                </a:solidFill>
              </a:rPr>
              <a:t> </a:t>
            </a:r>
            <a:r>
              <a:rPr lang="en-US" sz="2800" dirty="0"/>
              <a:t>– 1. </a:t>
            </a:r>
            <a:r>
              <a:rPr lang="en-US" sz="2800" dirty="0">
                <a:solidFill>
                  <a:srgbClr val="00B050"/>
                </a:solidFill>
              </a:rPr>
              <a:t>Nose Pain </a:t>
            </a:r>
            <a:r>
              <a:rPr lang="en-US" sz="2800" dirty="0"/>
              <a:t>2. </a:t>
            </a:r>
            <a:r>
              <a:rPr lang="en-US" sz="2800" dirty="0">
                <a:solidFill>
                  <a:srgbClr val="00B050"/>
                </a:solidFill>
              </a:rPr>
              <a:t>Nosebleed/epistaxis</a:t>
            </a:r>
            <a:r>
              <a:rPr lang="en-US" sz="2800" dirty="0"/>
              <a:t> 3. </a:t>
            </a:r>
            <a:r>
              <a:rPr lang="en-US" sz="2800" dirty="0">
                <a:solidFill>
                  <a:srgbClr val="00B050"/>
                </a:solidFill>
              </a:rPr>
              <a:t>wheezing through the nose</a:t>
            </a:r>
            <a:r>
              <a:rPr lang="en-US" sz="3200" dirty="0"/>
              <a: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7649" y="0"/>
            <a:ext cx="6104351" cy="4359058"/>
          </a:xfrm>
        </p:spPr>
      </p:pic>
      <p:sp>
        <p:nvSpPr>
          <p:cNvPr id="6" name="TextBox 5"/>
          <p:cNvSpPr txBox="1"/>
          <p:nvPr/>
        </p:nvSpPr>
        <p:spPr>
          <a:xfrm>
            <a:off x="7152365" y="2610775"/>
            <a:ext cx="388308" cy="461665"/>
          </a:xfrm>
          <a:prstGeom prst="rect">
            <a:avLst/>
          </a:prstGeom>
          <a:solidFill>
            <a:srgbClr val="FFFF00"/>
          </a:solidFill>
        </p:spPr>
        <p:txBody>
          <a:bodyPr wrap="square" rtlCol="1">
            <a:spAutoFit/>
          </a:bodyPr>
          <a:lstStyle/>
          <a:p>
            <a:r>
              <a:rPr lang="en-US" sz="2400" b="1" dirty="0"/>
              <a:t>5</a:t>
            </a:r>
            <a:r>
              <a:rPr lang="en-US" dirty="0"/>
              <a:t> </a:t>
            </a:r>
            <a:endParaRPr lang="ar-SA" dirty="0"/>
          </a:p>
        </p:txBody>
      </p:sp>
      <p:sp>
        <p:nvSpPr>
          <p:cNvPr id="7" name="TextBox 6"/>
          <p:cNvSpPr txBox="1"/>
          <p:nvPr/>
        </p:nvSpPr>
        <p:spPr>
          <a:xfrm>
            <a:off x="8432316" y="2081071"/>
            <a:ext cx="388308" cy="461665"/>
          </a:xfrm>
          <a:prstGeom prst="rect">
            <a:avLst/>
          </a:prstGeom>
          <a:solidFill>
            <a:srgbClr val="FFFF00"/>
          </a:solidFill>
        </p:spPr>
        <p:txBody>
          <a:bodyPr wrap="square" rtlCol="1">
            <a:spAutoFit/>
          </a:bodyPr>
          <a:lstStyle/>
          <a:p>
            <a:r>
              <a:rPr lang="en-US" sz="2400" b="1" dirty="0"/>
              <a:t>4</a:t>
            </a:r>
            <a:r>
              <a:rPr lang="en-US" dirty="0"/>
              <a:t> </a:t>
            </a:r>
            <a:endParaRPr lang="ar-SA" dirty="0"/>
          </a:p>
        </p:txBody>
      </p:sp>
      <p:sp>
        <p:nvSpPr>
          <p:cNvPr id="8" name="TextBox 7"/>
          <p:cNvSpPr txBox="1"/>
          <p:nvPr/>
        </p:nvSpPr>
        <p:spPr>
          <a:xfrm>
            <a:off x="10651511" y="2234894"/>
            <a:ext cx="388308" cy="461665"/>
          </a:xfrm>
          <a:prstGeom prst="rect">
            <a:avLst/>
          </a:prstGeom>
          <a:solidFill>
            <a:srgbClr val="FFFF00"/>
          </a:solidFill>
        </p:spPr>
        <p:txBody>
          <a:bodyPr wrap="square" rtlCol="1">
            <a:spAutoFit/>
          </a:bodyPr>
          <a:lstStyle/>
          <a:p>
            <a:r>
              <a:rPr lang="en-US" sz="2400" b="1" dirty="0"/>
              <a:t>1</a:t>
            </a:r>
            <a:endParaRPr lang="ar-SA" dirty="0"/>
          </a:p>
        </p:txBody>
      </p:sp>
      <p:sp>
        <p:nvSpPr>
          <p:cNvPr id="9" name="TextBox 8"/>
          <p:cNvSpPr txBox="1"/>
          <p:nvPr/>
        </p:nvSpPr>
        <p:spPr>
          <a:xfrm>
            <a:off x="10731056" y="3117454"/>
            <a:ext cx="388308" cy="461665"/>
          </a:xfrm>
          <a:prstGeom prst="rect">
            <a:avLst/>
          </a:prstGeom>
          <a:solidFill>
            <a:srgbClr val="FFFF00"/>
          </a:solidFill>
        </p:spPr>
        <p:txBody>
          <a:bodyPr wrap="square" rtlCol="1">
            <a:spAutoFit/>
          </a:bodyPr>
          <a:lstStyle/>
          <a:p>
            <a:r>
              <a:rPr lang="en-US" sz="2400" b="1" dirty="0"/>
              <a:t>2</a:t>
            </a:r>
            <a:endParaRPr lang="ar-SA" dirty="0"/>
          </a:p>
        </p:txBody>
      </p:sp>
      <p:sp>
        <p:nvSpPr>
          <p:cNvPr id="10" name="TextBox 9"/>
          <p:cNvSpPr txBox="1"/>
          <p:nvPr/>
        </p:nvSpPr>
        <p:spPr>
          <a:xfrm>
            <a:off x="10651511" y="504955"/>
            <a:ext cx="388308" cy="461665"/>
          </a:xfrm>
          <a:prstGeom prst="rect">
            <a:avLst/>
          </a:prstGeom>
          <a:solidFill>
            <a:srgbClr val="FFFF00"/>
          </a:solidFill>
        </p:spPr>
        <p:txBody>
          <a:bodyPr wrap="square" rtlCol="1">
            <a:spAutoFit/>
          </a:bodyPr>
          <a:lstStyle/>
          <a:p>
            <a:r>
              <a:rPr lang="en-US" sz="2400" b="1" dirty="0"/>
              <a:t>3</a:t>
            </a:r>
            <a:endParaRPr lang="ar-SA" dirty="0"/>
          </a:p>
        </p:txBody>
      </p:sp>
      <p:sp>
        <p:nvSpPr>
          <p:cNvPr id="11" name="TextBox 10"/>
          <p:cNvSpPr txBox="1"/>
          <p:nvPr/>
        </p:nvSpPr>
        <p:spPr>
          <a:xfrm>
            <a:off x="200415" y="504955"/>
            <a:ext cx="5611661" cy="2123658"/>
          </a:xfrm>
          <a:prstGeom prst="rect">
            <a:avLst/>
          </a:prstGeom>
          <a:solidFill>
            <a:schemeClr val="accent4">
              <a:lumMod val="40000"/>
              <a:lumOff val="60000"/>
            </a:schemeClr>
          </a:solidFill>
          <a:ln w="19050">
            <a:solidFill>
              <a:schemeClr val="tx1"/>
            </a:solidFill>
          </a:ln>
        </p:spPr>
        <p:txBody>
          <a:bodyPr wrap="square" rtlCol="1">
            <a:spAutoFit/>
          </a:bodyPr>
          <a:lstStyle/>
          <a:p>
            <a:r>
              <a:rPr lang="en-US" sz="6000" b="1" dirty="0"/>
              <a:t>Q3 : </a:t>
            </a:r>
            <a:r>
              <a:rPr lang="en-US" sz="3600" dirty="0"/>
              <a:t>Name each type with One possible cause and One choice treatment if found ? </a:t>
            </a:r>
          </a:p>
        </p:txBody>
      </p:sp>
      <p:sp>
        <p:nvSpPr>
          <p:cNvPr id="12" name="TextBox 11"/>
          <p:cNvSpPr txBox="1"/>
          <p:nvPr/>
        </p:nvSpPr>
        <p:spPr>
          <a:xfrm>
            <a:off x="200415" y="4105212"/>
            <a:ext cx="11423739" cy="2554545"/>
          </a:xfrm>
          <a:prstGeom prst="rect">
            <a:avLst/>
          </a:prstGeom>
          <a:solidFill>
            <a:schemeClr val="bg2"/>
          </a:solidFill>
          <a:ln w="19050">
            <a:solidFill>
              <a:srgbClr val="0070C0"/>
            </a:solidFill>
          </a:ln>
        </p:spPr>
        <p:txBody>
          <a:bodyPr wrap="square" rtlCol="1">
            <a:spAutoFit/>
          </a:bodyPr>
          <a:lstStyle/>
          <a:p>
            <a:r>
              <a:rPr lang="en-US" sz="4000" b="1" dirty="0"/>
              <a:t>ANSWERS : </a:t>
            </a:r>
            <a:r>
              <a:rPr lang="en-US" sz="2400" dirty="0"/>
              <a:t>write your own causes &amp; management , for example .. </a:t>
            </a:r>
            <a:endParaRPr lang="en-US" sz="4000" dirty="0"/>
          </a:p>
          <a:p>
            <a:r>
              <a:rPr lang="en-US" sz="2400" b="1" dirty="0">
                <a:solidFill>
                  <a:srgbClr val="FF0000"/>
                </a:solidFill>
              </a:rPr>
              <a:t>1</a:t>
            </a:r>
            <a:r>
              <a:rPr lang="en-US" sz="2400" dirty="0"/>
              <a:t> &gt; </a:t>
            </a:r>
            <a:r>
              <a:rPr lang="en-US" sz="2400" dirty="0">
                <a:solidFill>
                  <a:srgbClr val="00B050"/>
                </a:solidFill>
              </a:rPr>
              <a:t>A</a:t>
            </a:r>
            <a:r>
              <a:rPr lang="en-US" sz="2400" dirty="0"/>
              <a:t>   &gt;  </a:t>
            </a:r>
            <a:r>
              <a:rPr lang="en-US" sz="2400" dirty="0">
                <a:solidFill>
                  <a:srgbClr val="00B050"/>
                </a:solidFill>
              </a:rPr>
              <a:t>NORMAL </a:t>
            </a:r>
          </a:p>
          <a:p>
            <a:r>
              <a:rPr lang="en-US" sz="2400" b="1" dirty="0">
                <a:solidFill>
                  <a:srgbClr val="FF0000"/>
                </a:solidFill>
              </a:rPr>
              <a:t>2 </a:t>
            </a:r>
            <a:r>
              <a:rPr lang="en-US" sz="2400" dirty="0"/>
              <a:t>&gt; </a:t>
            </a:r>
            <a:r>
              <a:rPr lang="en-US" sz="2400" dirty="0">
                <a:solidFill>
                  <a:srgbClr val="00B050"/>
                </a:solidFill>
              </a:rPr>
              <a:t>As</a:t>
            </a:r>
            <a:r>
              <a:rPr lang="en-US" sz="2400" dirty="0"/>
              <a:t> &gt;  </a:t>
            </a:r>
            <a:r>
              <a:rPr lang="en-US" sz="2400" dirty="0" err="1">
                <a:solidFill>
                  <a:srgbClr val="00B050"/>
                </a:solidFill>
              </a:rPr>
              <a:t>Otosclerosis</a:t>
            </a:r>
            <a:r>
              <a:rPr lang="en-US" sz="2400" dirty="0">
                <a:solidFill>
                  <a:srgbClr val="00B050"/>
                </a:solidFill>
              </a:rPr>
              <a:t> </a:t>
            </a:r>
            <a:r>
              <a:rPr lang="en-US" sz="2400" dirty="0"/>
              <a:t>&gt;  </a:t>
            </a:r>
            <a:r>
              <a:rPr lang="en-US" sz="2400" dirty="0" err="1">
                <a:solidFill>
                  <a:srgbClr val="00B050"/>
                </a:solidFill>
              </a:rPr>
              <a:t>stapedectomy</a:t>
            </a:r>
            <a:r>
              <a:rPr lang="en-US" sz="2400" dirty="0">
                <a:solidFill>
                  <a:srgbClr val="00B050"/>
                </a:solidFill>
              </a:rPr>
              <a:t> </a:t>
            </a:r>
            <a:r>
              <a:rPr lang="en-US" sz="2400" dirty="0"/>
              <a:t>( or surgery )</a:t>
            </a:r>
          </a:p>
          <a:p>
            <a:r>
              <a:rPr lang="en-US" sz="2400" b="1" dirty="0">
                <a:solidFill>
                  <a:srgbClr val="FF0000"/>
                </a:solidFill>
              </a:rPr>
              <a:t>3</a:t>
            </a:r>
            <a:r>
              <a:rPr lang="en-US" sz="2400" dirty="0"/>
              <a:t> &gt; </a:t>
            </a:r>
            <a:r>
              <a:rPr lang="en-US" sz="2400" dirty="0">
                <a:solidFill>
                  <a:srgbClr val="00B050"/>
                </a:solidFill>
              </a:rPr>
              <a:t>Ad</a:t>
            </a:r>
            <a:r>
              <a:rPr lang="en-US" sz="2400" dirty="0"/>
              <a:t> &gt; </a:t>
            </a:r>
            <a:r>
              <a:rPr lang="en-US" sz="2400" dirty="0" err="1">
                <a:solidFill>
                  <a:srgbClr val="00B050"/>
                </a:solidFill>
              </a:rPr>
              <a:t>ossicular</a:t>
            </a:r>
            <a:r>
              <a:rPr lang="en-US" sz="2400" dirty="0">
                <a:solidFill>
                  <a:srgbClr val="00B050"/>
                </a:solidFill>
              </a:rPr>
              <a:t> discontinuity</a:t>
            </a:r>
            <a:r>
              <a:rPr lang="en-US" sz="2400" dirty="0"/>
              <a:t> &gt; </a:t>
            </a:r>
            <a:r>
              <a:rPr lang="en-US" sz="2400" dirty="0" err="1">
                <a:solidFill>
                  <a:srgbClr val="00B050"/>
                </a:solidFill>
              </a:rPr>
              <a:t>Ossicular</a:t>
            </a:r>
            <a:r>
              <a:rPr lang="en-US" sz="2400" dirty="0">
                <a:solidFill>
                  <a:srgbClr val="00B050"/>
                </a:solidFill>
              </a:rPr>
              <a:t>  Chain Reconstruction </a:t>
            </a:r>
            <a:r>
              <a:rPr lang="en-US" sz="2400" dirty="0"/>
              <a:t>(or surgery)</a:t>
            </a:r>
          </a:p>
          <a:p>
            <a:r>
              <a:rPr lang="en-US" sz="2400" b="1" dirty="0">
                <a:solidFill>
                  <a:srgbClr val="FF0000"/>
                </a:solidFill>
              </a:rPr>
              <a:t>4</a:t>
            </a:r>
            <a:r>
              <a:rPr lang="en-US" sz="2400" dirty="0"/>
              <a:t> &gt; </a:t>
            </a:r>
            <a:r>
              <a:rPr lang="en-US" sz="2400" dirty="0">
                <a:solidFill>
                  <a:srgbClr val="00B050"/>
                </a:solidFill>
              </a:rPr>
              <a:t>B  </a:t>
            </a:r>
            <a:r>
              <a:rPr lang="en-US" sz="2400" dirty="0"/>
              <a:t> &gt; </a:t>
            </a:r>
            <a:r>
              <a:rPr lang="en-US" sz="2400" dirty="0">
                <a:solidFill>
                  <a:srgbClr val="00B050"/>
                </a:solidFill>
              </a:rPr>
              <a:t>TM perforation </a:t>
            </a:r>
            <a:r>
              <a:rPr lang="en-US" sz="2400" dirty="0"/>
              <a:t>&gt; </a:t>
            </a:r>
            <a:r>
              <a:rPr lang="en-US" sz="2400" dirty="0" err="1">
                <a:solidFill>
                  <a:srgbClr val="00B050"/>
                </a:solidFill>
              </a:rPr>
              <a:t>Tympanoplasty</a:t>
            </a:r>
            <a:endParaRPr lang="en-US" sz="2400" dirty="0">
              <a:solidFill>
                <a:srgbClr val="00B050"/>
              </a:solidFill>
            </a:endParaRPr>
          </a:p>
          <a:p>
            <a:r>
              <a:rPr lang="en-US" sz="2400" b="1" dirty="0">
                <a:solidFill>
                  <a:srgbClr val="FF0000"/>
                </a:solidFill>
              </a:rPr>
              <a:t>5</a:t>
            </a:r>
            <a:r>
              <a:rPr lang="en-US" sz="2400" dirty="0">
                <a:solidFill>
                  <a:srgbClr val="FF0000"/>
                </a:solidFill>
              </a:rPr>
              <a:t> </a:t>
            </a:r>
            <a:r>
              <a:rPr lang="en-US" sz="2400" dirty="0"/>
              <a:t>&gt; </a:t>
            </a:r>
            <a:r>
              <a:rPr lang="en-US" sz="2400" dirty="0">
                <a:solidFill>
                  <a:srgbClr val="00B050"/>
                </a:solidFill>
              </a:rPr>
              <a:t>C  </a:t>
            </a:r>
            <a:r>
              <a:rPr lang="en-US" sz="2400" dirty="0"/>
              <a:t> &gt; </a:t>
            </a:r>
            <a:r>
              <a:rPr lang="en-US" sz="2400" dirty="0">
                <a:solidFill>
                  <a:srgbClr val="00B050"/>
                </a:solidFill>
              </a:rPr>
              <a:t>Eustachian tube dysfunction </a:t>
            </a:r>
            <a:r>
              <a:rPr lang="en-US" sz="2400" dirty="0"/>
              <a:t>&gt; </a:t>
            </a:r>
            <a:r>
              <a:rPr lang="en-US" sz="2400" dirty="0">
                <a:solidFill>
                  <a:srgbClr val="00B050"/>
                </a:solidFill>
              </a:rPr>
              <a:t>Surgery</a:t>
            </a:r>
            <a:r>
              <a:rPr lang="en-US" sz="2400" dirty="0"/>
              <a:t> !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08112" y="100208"/>
            <a:ext cx="3574876" cy="283088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244" y="3025036"/>
            <a:ext cx="3620022" cy="3394554"/>
          </a:xfrm>
          <a:prstGeom prst="rect">
            <a:avLst/>
          </a:prstGeom>
        </p:spPr>
      </p:pic>
      <p:sp>
        <p:nvSpPr>
          <p:cNvPr id="6" name="TextBox 5"/>
          <p:cNvSpPr txBox="1"/>
          <p:nvPr/>
        </p:nvSpPr>
        <p:spPr>
          <a:xfrm>
            <a:off x="739034" y="388306"/>
            <a:ext cx="5599135" cy="2893100"/>
          </a:xfrm>
          <a:prstGeom prst="rect">
            <a:avLst/>
          </a:prstGeom>
          <a:solidFill>
            <a:schemeClr val="accent4">
              <a:lumMod val="40000"/>
              <a:lumOff val="60000"/>
            </a:schemeClr>
          </a:solidFill>
          <a:ln w="19050">
            <a:solidFill>
              <a:schemeClr val="tx1"/>
            </a:solidFill>
          </a:ln>
        </p:spPr>
        <p:txBody>
          <a:bodyPr wrap="square" rtlCol="1">
            <a:spAutoFit/>
          </a:bodyPr>
          <a:lstStyle/>
          <a:p>
            <a:r>
              <a:rPr lang="en-US" sz="5400" b="1" dirty="0"/>
              <a:t>Q4 :  </a:t>
            </a:r>
            <a:r>
              <a:rPr lang="en-US" sz="3200" dirty="0"/>
              <a:t>50 old complain of ear pain and facial asymmetry .. </a:t>
            </a:r>
          </a:p>
          <a:p>
            <a:endParaRPr lang="en-US" sz="3200" dirty="0"/>
          </a:p>
          <a:p>
            <a:r>
              <a:rPr lang="en-US" sz="3200" b="1" dirty="0">
                <a:solidFill>
                  <a:srgbClr val="FF0000"/>
                </a:solidFill>
              </a:rPr>
              <a:t>A</a:t>
            </a:r>
            <a:r>
              <a:rPr lang="en-US" sz="3200" dirty="0">
                <a:solidFill>
                  <a:srgbClr val="FF0000"/>
                </a:solidFill>
              </a:rPr>
              <a:t> </a:t>
            </a:r>
            <a:r>
              <a:rPr lang="en-US" sz="3200" dirty="0"/>
              <a:t>- Your diagnosis ? </a:t>
            </a:r>
          </a:p>
          <a:p>
            <a:r>
              <a:rPr lang="en-US" sz="3200" b="1" dirty="0">
                <a:solidFill>
                  <a:srgbClr val="FF0000"/>
                </a:solidFill>
              </a:rPr>
              <a:t>B</a:t>
            </a:r>
            <a:r>
              <a:rPr lang="en-US" sz="3200" dirty="0">
                <a:solidFill>
                  <a:srgbClr val="FF0000"/>
                </a:solidFill>
              </a:rPr>
              <a:t> </a:t>
            </a:r>
            <a:r>
              <a:rPr lang="en-US" sz="3200" dirty="0"/>
              <a:t>- Your management ? </a:t>
            </a:r>
          </a:p>
        </p:txBody>
      </p:sp>
      <p:sp>
        <p:nvSpPr>
          <p:cNvPr id="7" name="TextBox 6"/>
          <p:cNvSpPr txBox="1"/>
          <p:nvPr/>
        </p:nvSpPr>
        <p:spPr>
          <a:xfrm>
            <a:off x="739034" y="3469710"/>
            <a:ext cx="6901841" cy="3293209"/>
          </a:xfrm>
          <a:prstGeom prst="rect">
            <a:avLst/>
          </a:prstGeom>
          <a:solidFill>
            <a:schemeClr val="bg2"/>
          </a:solidFill>
          <a:ln w="19050">
            <a:solidFill>
              <a:srgbClr val="0070C0"/>
            </a:solidFill>
          </a:ln>
        </p:spPr>
        <p:txBody>
          <a:bodyPr wrap="square" rtlCol="1">
            <a:spAutoFit/>
          </a:bodyPr>
          <a:lstStyle/>
          <a:p>
            <a:r>
              <a:rPr lang="en-US" sz="3600" b="1" dirty="0"/>
              <a:t>ANSWERS : </a:t>
            </a:r>
          </a:p>
          <a:p>
            <a:r>
              <a:rPr lang="en-US" sz="2800" b="1" dirty="0">
                <a:solidFill>
                  <a:srgbClr val="FF0000"/>
                </a:solidFill>
              </a:rPr>
              <a:t>A</a:t>
            </a:r>
            <a:r>
              <a:rPr lang="en-US" sz="2800" dirty="0">
                <a:solidFill>
                  <a:srgbClr val="FF0000"/>
                </a:solidFill>
              </a:rPr>
              <a:t> </a:t>
            </a:r>
            <a:r>
              <a:rPr lang="en-US" sz="2800" dirty="0"/>
              <a:t>- </a:t>
            </a:r>
            <a:r>
              <a:rPr lang="en-US" sz="3200" dirty="0">
                <a:solidFill>
                  <a:srgbClr val="00B050"/>
                </a:solidFill>
              </a:rPr>
              <a:t>RAMSY HUNT Syndrome</a:t>
            </a:r>
          </a:p>
          <a:p>
            <a:r>
              <a:rPr lang="en-US" sz="2800" b="1" dirty="0">
                <a:solidFill>
                  <a:srgbClr val="FF0000"/>
                </a:solidFill>
              </a:rPr>
              <a:t>B</a:t>
            </a:r>
            <a:r>
              <a:rPr lang="en-US" sz="2800" dirty="0">
                <a:solidFill>
                  <a:srgbClr val="FF0000"/>
                </a:solidFill>
              </a:rPr>
              <a:t> </a:t>
            </a:r>
            <a:r>
              <a:rPr lang="en-US" sz="2800" dirty="0"/>
              <a:t>- </a:t>
            </a:r>
          </a:p>
          <a:p>
            <a:pPr marL="457200" indent="-457200">
              <a:buFont typeface="Wingdings" panose="05000000000000000000" pitchFamily="2" charset="2"/>
              <a:buChar char="§"/>
            </a:pPr>
            <a:r>
              <a:rPr lang="en-US" sz="2800" dirty="0">
                <a:solidFill>
                  <a:srgbClr val="00B050"/>
                </a:solidFill>
              </a:rPr>
              <a:t>Steroid ( preferred within 72H )</a:t>
            </a:r>
          </a:p>
          <a:p>
            <a:pPr marL="457200" indent="-457200">
              <a:buFont typeface="Wingdings" panose="05000000000000000000" pitchFamily="2" charset="2"/>
              <a:buChar char="§"/>
            </a:pPr>
            <a:r>
              <a:rPr lang="en-US" sz="2800" dirty="0">
                <a:solidFill>
                  <a:srgbClr val="00B050"/>
                </a:solidFill>
              </a:rPr>
              <a:t>Anti viral Acyclovir ( preferred within 72H )</a:t>
            </a:r>
          </a:p>
          <a:p>
            <a:pPr marL="457200" indent="-457200">
              <a:buFont typeface="Wingdings" panose="05000000000000000000" pitchFamily="2" charset="2"/>
              <a:buChar char="§"/>
            </a:pPr>
            <a:r>
              <a:rPr lang="en-US" sz="2800" dirty="0">
                <a:solidFill>
                  <a:srgbClr val="00B050"/>
                </a:solidFill>
              </a:rPr>
              <a:t>Analgesia </a:t>
            </a:r>
          </a:p>
          <a:p>
            <a:pPr marL="457200" indent="-457200">
              <a:buFont typeface="Wingdings" panose="05000000000000000000" pitchFamily="2" charset="2"/>
              <a:buChar char="§"/>
            </a:pPr>
            <a:r>
              <a:rPr lang="en-US" sz="2800" dirty="0">
                <a:solidFill>
                  <a:srgbClr val="00B050"/>
                </a:solidFill>
              </a:rPr>
              <a:t>Physiotherapy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7609" y="87652"/>
            <a:ext cx="5652430" cy="3807912"/>
          </a:xfrm>
        </p:spPr>
      </p:pic>
      <p:sp>
        <p:nvSpPr>
          <p:cNvPr id="5" name="TextBox 4"/>
          <p:cNvSpPr txBox="1"/>
          <p:nvPr/>
        </p:nvSpPr>
        <p:spPr>
          <a:xfrm>
            <a:off x="300625" y="375781"/>
            <a:ext cx="5423770" cy="3231654"/>
          </a:xfrm>
          <a:prstGeom prst="rect">
            <a:avLst/>
          </a:prstGeom>
          <a:solidFill>
            <a:schemeClr val="accent4">
              <a:lumMod val="40000"/>
              <a:lumOff val="60000"/>
            </a:schemeClr>
          </a:solidFill>
          <a:ln w="19050">
            <a:solidFill>
              <a:schemeClr val="tx1"/>
            </a:solidFill>
          </a:ln>
        </p:spPr>
        <p:txBody>
          <a:bodyPr wrap="square" rtlCol="1">
            <a:spAutoFit/>
          </a:bodyPr>
          <a:lstStyle/>
          <a:p>
            <a:r>
              <a:rPr lang="en-US" sz="4400" b="1" dirty="0"/>
              <a:t>Q5 : </a:t>
            </a:r>
            <a:r>
              <a:rPr lang="en-US" sz="3200" dirty="0" err="1"/>
              <a:t>Otoscopic</a:t>
            </a:r>
            <a:r>
              <a:rPr lang="en-US" sz="3200" dirty="0"/>
              <a:t> view ..</a:t>
            </a:r>
          </a:p>
          <a:p>
            <a:r>
              <a:rPr lang="en-US" sz="3200" dirty="0"/>
              <a:t> </a:t>
            </a:r>
          </a:p>
          <a:p>
            <a:r>
              <a:rPr lang="en-US" sz="3200" b="1" dirty="0">
                <a:solidFill>
                  <a:srgbClr val="FF0000"/>
                </a:solidFill>
              </a:rPr>
              <a:t>A</a:t>
            </a:r>
            <a:r>
              <a:rPr lang="en-US" sz="3200" dirty="0"/>
              <a:t> - Describe what you see ? </a:t>
            </a:r>
          </a:p>
          <a:p>
            <a:r>
              <a:rPr lang="en-US" sz="3200" b="1" dirty="0">
                <a:solidFill>
                  <a:srgbClr val="FF0000"/>
                </a:solidFill>
              </a:rPr>
              <a:t>B</a:t>
            </a:r>
            <a:r>
              <a:rPr lang="en-US" sz="3200" dirty="0">
                <a:solidFill>
                  <a:srgbClr val="FF0000"/>
                </a:solidFill>
              </a:rPr>
              <a:t> </a:t>
            </a:r>
            <a:r>
              <a:rPr lang="en-US" sz="3200" dirty="0"/>
              <a:t>- Which ear R/L ? </a:t>
            </a:r>
          </a:p>
          <a:p>
            <a:r>
              <a:rPr lang="en-US" sz="3200" b="1" dirty="0">
                <a:solidFill>
                  <a:srgbClr val="FF0000"/>
                </a:solidFill>
              </a:rPr>
              <a:t>C</a:t>
            </a:r>
            <a:r>
              <a:rPr lang="en-US" sz="3200" dirty="0">
                <a:solidFill>
                  <a:srgbClr val="FF0000"/>
                </a:solidFill>
              </a:rPr>
              <a:t> </a:t>
            </a:r>
            <a:r>
              <a:rPr lang="en-US" sz="3200" dirty="0"/>
              <a:t>- Diagnosis ? </a:t>
            </a:r>
          </a:p>
          <a:p>
            <a:r>
              <a:rPr lang="en-US" sz="3200" b="1" dirty="0">
                <a:solidFill>
                  <a:srgbClr val="FF0000"/>
                </a:solidFill>
              </a:rPr>
              <a:t>D</a:t>
            </a:r>
            <a:r>
              <a:rPr lang="en-US" sz="3200" dirty="0">
                <a:solidFill>
                  <a:srgbClr val="FF0000"/>
                </a:solidFill>
              </a:rPr>
              <a:t> </a:t>
            </a:r>
            <a:r>
              <a:rPr lang="en-US" sz="3200" dirty="0"/>
              <a:t>– Treatment ? </a:t>
            </a:r>
            <a:endParaRPr lang="ar-SA" sz="3200" dirty="0"/>
          </a:p>
        </p:txBody>
      </p:sp>
      <p:sp>
        <p:nvSpPr>
          <p:cNvPr id="7" name="TextBox 6"/>
          <p:cNvSpPr txBox="1"/>
          <p:nvPr/>
        </p:nvSpPr>
        <p:spPr>
          <a:xfrm>
            <a:off x="300625" y="3932987"/>
            <a:ext cx="11749414" cy="2800767"/>
          </a:xfrm>
          <a:prstGeom prst="rect">
            <a:avLst/>
          </a:prstGeom>
          <a:solidFill>
            <a:schemeClr val="bg2"/>
          </a:solidFill>
          <a:ln w="19050">
            <a:solidFill>
              <a:srgbClr val="0070C0"/>
            </a:solidFill>
          </a:ln>
        </p:spPr>
        <p:txBody>
          <a:bodyPr wrap="square" rtlCol="1">
            <a:spAutoFit/>
          </a:bodyPr>
          <a:lstStyle/>
          <a:p>
            <a:r>
              <a:rPr lang="en-US" sz="3600" b="1" dirty="0"/>
              <a:t>ANSWERS : </a:t>
            </a:r>
          </a:p>
          <a:p>
            <a:r>
              <a:rPr lang="en-US" sz="2800" b="1" dirty="0">
                <a:solidFill>
                  <a:srgbClr val="FF0000"/>
                </a:solidFill>
              </a:rPr>
              <a:t>A</a:t>
            </a:r>
            <a:r>
              <a:rPr lang="en-US" sz="2800" dirty="0">
                <a:solidFill>
                  <a:srgbClr val="FF0000"/>
                </a:solidFill>
              </a:rPr>
              <a:t> </a:t>
            </a:r>
            <a:r>
              <a:rPr lang="en-US" sz="2800" dirty="0"/>
              <a:t>- </a:t>
            </a:r>
            <a:r>
              <a:rPr lang="en-US" sz="2800" dirty="0">
                <a:solidFill>
                  <a:srgbClr val="00B050"/>
                </a:solidFill>
              </a:rPr>
              <a:t>large  White lesion in pars </a:t>
            </a:r>
            <a:r>
              <a:rPr lang="en-US" sz="2800" dirty="0" err="1">
                <a:solidFill>
                  <a:srgbClr val="00B050"/>
                </a:solidFill>
              </a:rPr>
              <a:t>falccida</a:t>
            </a:r>
            <a:r>
              <a:rPr lang="en-US" sz="2800" dirty="0">
                <a:solidFill>
                  <a:srgbClr val="00B050"/>
                </a:solidFill>
              </a:rPr>
              <a:t> erode the near bone without membrane perforation ..</a:t>
            </a:r>
          </a:p>
          <a:p>
            <a:r>
              <a:rPr lang="en-US" sz="2800" b="1" dirty="0">
                <a:solidFill>
                  <a:srgbClr val="FF0000"/>
                </a:solidFill>
              </a:rPr>
              <a:t>B</a:t>
            </a:r>
            <a:r>
              <a:rPr lang="en-US" sz="2800" dirty="0">
                <a:solidFill>
                  <a:srgbClr val="FF0000"/>
                </a:solidFill>
              </a:rPr>
              <a:t> </a:t>
            </a:r>
            <a:r>
              <a:rPr lang="en-US" sz="2800" dirty="0"/>
              <a:t>- </a:t>
            </a:r>
            <a:r>
              <a:rPr lang="en-US" sz="2800" dirty="0">
                <a:solidFill>
                  <a:srgbClr val="00B050"/>
                </a:solidFill>
              </a:rPr>
              <a:t>Left</a:t>
            </a:r>
          </a:p>
          <a:p>
            <a:r>
              <a:rPr lang="en-US" sz="2800" b="1" dirty="0">
                <a:solidFill>
                  <a:srgbClr val="FF0000"/>
                </a:solidFill>
              </a:rPr>
              <a:t>C</a:t>
            </a:r>
            <a:r>
              <a:rPr lang="en-US" sz="2800" dirty="0">
                <a:solidFill>
                  <a:srgbClr val="FF0000"/>
                </a:solidFill>
              </a:rPr>
              <a:t> </a:t>
            </a:r>
            <a:r>
              <a:rPr lang="en-US" sz="2800" dirty="0"/>
              <a:t>- </a:t>
            </a:r>
            <a:r>
              <a:rPr lang="en-US" sz="2800" dirty="0" err="1">
                <a:solidFill>
                  <a:srgbClr val="00B050"/>
                </a:solidFill>
              </a:rPr>
              <a:t>Cholestatoma</a:t>
            </a:r>
            <a:r>
              <a:rPr lang="en-US" sz="2800" dirty="0">
                <a:solidFill>
                  <a:srgbClr val="00B050"/>
                </a:solidFill>
              </a:rPr>
              <a:t> </a:t>
            </a:r>
            <a:r>
              <a:rPr lang="en-US" sz="2800" dirty="0"/>
              <a:t>( Primary acquired ! ) </a:t>
            </a:r>
          </a:p>
          <a:p>
            <a:r>
              <a:rPr lang="en-US" sz="2800" b="1" dirty="0">
                <a:solidFill>
                  <a:srgbClr val="FF0000"/>
                </a:solidFill>
              </a:rPr>
              <a:t>D</a:t>
            </a:r>
            <a:r>
              <a:rPr lang="en-US" sz="2800" dirty="0">
                <a:solidFill>
                  <a:srgbClr val="FF0000"/>
                </a:solidFill>
              </a:rPr>
              <a:t> </a:t>
            </a:r>
            <a:r>
              <a:rPr lang="en-US" sz="2800" dirty="0"/>
              <a:t>- </a:t>
            </a:r>
            <a:r>
              <a:rPr lang="en-US" sz="2800" dirty="0">
                <a:solidFill>
                  <a:srgbClr val="00B050"/>
                </a:solidFill>
              </a:rPr>
              <a:t>Mastoid-</a:t>
            </a:r>
            <a:r>
              <a:rPr lang="en-US" sz="2800" dirty="0" err="1">
                <a:solidFill>
                  <a:srgbClr val="00B050"/>
                </a:solidFill>
              </a:rPr>
              <a:t>ectomy</a:t>
            </a:r>
            <a:r>
              <a:rPr lang="en-US" sz="2800" dirty="0">
                <a:solidFill>
                  <a:srgbClr val="00B050"/>
                </a:solidFill>
              </a:rPr>
              <a:t> surgery </a:t>
            </a:r>
            <a:r>
              <a:rPr lang="en-US" sz="2800" dirty="0"/>
              <a:t>&amp; Regular aural toilet </a:t>
            </a:r>
            <a:endParaRPr lang="ar-SA" sz="28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9940" y="-1"/>
            <a:ext cx="5002060" cy="3945699"/>
          </a:xfrm>
        </p:spPr>
      </p:pic>
      <p:sp>
        <p:nvSpPr>
          <p:cNvPr id="5" name="TextBox 4"/>
          <p:cNvSpPr txBox="1"/>
          <p:nvPr/>
        </p:nvSpPr>
        <p:spPr>
          <a:xfrm>
            <a:off x="162838" y="313151"/>
            <a:ext cx="6338172" cy="3385542"/>
          </a:xfrm>
          <a:prstGeom prst="rect">
            <a:avLst/>
          </a:prstGeom>
          <a:solidFill>
            <a:schemeClr val="accent4">
              <a:lumMod val="40000"/>
              <a:lumOff val="60000"/>
            </a:schemeClr>
          </a:solidFill>
          <a:ln w="19050">
            <a:solidFill>
              <a:schemeClr val="tx1"/>
            </a:solidFill>
          </a:ln>
        </p:spPr>
        <p:txBody>
          <a:bodyPr wrap="square" rtlCol="1">
            <a:spAutoFit/>
          </a:bodyPr>
          <a:lstStyle/>
          <a:p>
            <a:r>
              <a:rPr lang="en-US" sz="5400" b="1" dirty="0"/>
              <a:t>Q6 : </a:t>
            </a:r>
            <a:r>
              <a:rPr lang="en-US" sz="3200" dirty="0" err="1"/>
              <a:t>Nasolaryngio-scopic</a:t>
            </a:r>
            <a:r>
              <a:rPr lang="en-US" sz="3200" dirty="0"/>
              <a:t> view of child  .. </a:t>
            </a:r>
          </a:p>
          <a:p>
            <a:r>
              <a:rPr lang="en-US" sz="3200" b="1" dirty="0">
                <a:solidFill>
                  <a:srgbClr val="FF0000"/>
                </a:solidFill>
              </a:rPr>
              <a:t>A</a:t>
            </a:r>
            <a:r>
              <a:rPr lang="en-US" sz="3200" dirty="0">
                <a:solidFill>
                  <a:srgbClr val="FF0000"/>
                </a:solidFill>
              </a:rPr>
              <a:t> </a:t>
            </a:r>
            <a:r>
              <a:rPr lang="en-US" sz="3200" dirty="0"/>
              <a:t>- Describe what you see ? </a:t>
            </a:r>
          </a:p>
          <a:p>
            <a:r>
              <a:rPr lang="en-US" sz="3200" b="1" dirty="0">
                <a:solidFill>
                  <a:srgbClr val="FF0000"/>
                </a:solidFill>
              </a:rPr>
              <a:t>B</a:t>
            </a:r>
            <a:r>
              <a:rPr lang="en-US" sz="3200" dirty="0">
                <a:solidFill>
                  <a:srgbClr val="FF0000"/>
                </a:solidFill>
              </a:rPr>
              <a:t> </a:t>
            </a:r>
            <a:r>
              <a:rPr lang="en-US" sz="3200" dirty="0"/>
              <a:t>- Most likely Cause ? </a:t>
            </a:r>
          </a:p>
          <a:p>
            <a:r>
              <a:rPr lang="en-US" sz="3200" b="1" dirty="0">
                <a:solidFill>
                  <a:srgbClr val="FF0000"/>
                </a:solidFill>
              </a:rPr>
              <a:t>C</a:t>
            </a:r>
            <a:r>
              <a:rPr lang="en-US" sz="3200" dirty="0">
                <a:solidFill>
                  <a:srgbClr val="FF0000"/>
                </a:solidFill>
              </a:rPr>
              <a:t> </a:t>
            </a:r>
            <a:r>
              <a:rPr lang="en-US" sz="3200" dirty="0"/>
              <a:t>- Symptoms the patient coming complain of ( 3 points ) ? </a:t>
            </a:r>
          </a:p>
        </p:txBody>
      </p:sp>
      <p:sp>
        <p:nvSpPr>
          <p:cNvPr id="6" name="TextBox 5"/>
          <p:cNvSpPr txBox="1"/>
          <p:nvPr/>
        </p:nvSpPr>
        <p:spPr>
          <a:xfrm>
            <a:off x="162838" y="4183693"/>
            <a:ext cx="11035430" cy="2185214"/>
          </a:xfrm>
          <a:prstGeom prst="rect">
            <a:avLst/>
          </a:prstGeom>
          <a:solidFill>
            <a:schemeClr val="bg2"/>
          </a:solidFill>
          <a:ln w="19050">
            <a:solidFill>
              <a:srgbClr val="0070C0"/>
            </a:solidFill>
          </a:ln>
        </p:spPr>
        <p:txBody>
          <a:bodyPr wrap="square" rtlCol="1">
            <a:spAutoFit/>
          </a:bodyPr>
          <a:lstStyle/>
          <a:p>
            <a:r>
              <a:rPr lang="en-US" sz="4000" b="1" dirty="0"/>
              <a:t>ANSWERS : </a:t>
            </a:r>
          </a:p>
          <a:p>
            <a:r>
              <a:rPr lang="en-US" sz="3200" b="1" dirty="0">
                <a:solidFill>
                  <a:srgbClr val="FF0000"/>
                </a:solidFill>
              </a:rPr>
              <a:t>A</a:t>
            </a:r>
            <a:r>
              <a:rPr lang="en-US" sz="3200" dirty="0">
                <a:solidFill>
                  <a:srgbClr val="FF0000"/>
                </a:solidFill>
              </a:rPr>
              <a:t> </a:t>
            </a:r>
            <a:r>
              <a:rPr lang="en-US" sz="3200" dirty="0"/>
              <a:t>- </a:t>
            </a:r>
            <a:r>
              <a:rPr lang="en-US" sz="3200" u="sng" dirty="0">
                <a:solidFill>
                  <a:srgbClr val="00B050"/>
                </a:solidFill>
              </a:rPr>
              <a:t>enlarged/swollen</a:t>
            </a:r>
            <a:r>
              <a:rPr lang="en-US" sz="3200" dirty="0">
                <a:solidFill>
                  <a:srgbClr val="00B050"/>
                </a:solidFill>
              </a:rPr>
              <a:t> </a:t>
            </a:r>
            <a:r>
              <a:rPr lang="en-US" sz="3200" u="sng" dirty="0">
                <a:solidFill>
                  <a:srgbClr val="00B050"/>
                </a:solidFill>
              </a:rPr>
              <a:t>edematous</a:t>
            </a:r>
            <a:r>
              <a:rPr lang="en-US" sz="3200" dirty="0">
                <a:solidFill>
                  <a:srgbClr val="00B050"/>
                </a:solidFill>
              </a:rPr>
              <a:t>  </a:t>
            </a:r>
            <a:r>
              <a:rPr lang="en-US" sz="3200" u="sng" dirty="0">
                <a:solidFill>
                  <a:srgbClr val="00B050"/>
                </a:solidFill>
              </a:rPr>
              <a:t>erythematous</a:t>
            </a:r>
            <a:r>
              <a:rPr lang="en-US" sz="3200" dirty="0">
                <a:solidFill>
                  <a:srgbClr val="00B050"/>
                </a:solidFill>
              </a:rPr>
              <a:t> epiglottis </a:t>
            </a:r>
            <a:r>
              <a:rPr lang="en-US" sz="3200" dirty="0"/>
              <a:t>..</a:t>
            </a:r>
          </a:p>
          <a:p>
            <a:r>
              <a:rPr lang="en-US" sz="3200" b="1" dirty="0">
                <a:solidFill>
                  <a:srgbClr val="FF0000"/>
                </a:solidFill>
              </a:rPr>
              <a:t>B</a:t>
            </a:r>
            <a:r>
              <a:rPr lang="en-US" sz="3200" dirty="0">
                <a:solidFill>
                  <a:srgbClr val="FF0000"/>
                </a:solidFill>
              </a:rPr>
              <a:t> </a:t>
            </a:r>
            <a:r>
              <a:rPr lang="en-US" sz="3200" dirty="0"/>
              <a:t>- </a:t>
            </a:r>
            <a:r>
              <a:rPr lang="en-US" sz="3200" dirty="0">
                <a:solidFill>
                  <a:srgbClr val="00B050"/>
                </a:solidFill>
              </a:rPr>
              <a:t>Homophiles Influenza type B Infection </a:t>
            </a:r>
          </a:p>
          <a:p>
            <a:r>
              <a:rPr lang="en-US" sz="3200" b="1" dirty="0">
                <a:solidFill>
                  <a:srgbClr val="FF0000"/>
                </a:solidFill>
              </a:rPr>
              <a:t>C</a:t>
            </a:r>
            <a:r>
              <a:rPr lang="en-US" sz="3200" dirty="0">
                <a:solidFill>
                  <a:srgbClr val="FF0000"/>
                </a:solidFill>
              </a:rPr>
              <a:t> </a:t>
            </a:r>
            <a:r>
              <a:rPr lang="en-US" sz="3200" dirty="0"/>
              <a:t>-  1. </a:t>
            </a:r>
            <a:r>
              <a:rPr lang="en-US" sz="3200" dirty="0">
                <a:solidFill>
                  <a:srgbClr val="00B050"/>
                </a:solidFill>
              </a:rPr>
              <a:t>Acute onset stridor   </a:t>
            </a:r>
            <a:r>
              <a:rPr lang="en-US" sz="3200" dirty="0"/>
              <a:t>2. </a:t>
            </a:r>
            <a:r>
              <a:rPr lang="en-US" sz="3200" dirty="0">
                <a:solidFill>
                  <a:srgbClr val="00B050"/>
                </a:solidFill>
              </a:rPr>
              <a:t>Fever</a:t>
            </a:r>
            <a:r>
              <a:rPr lang="en-US" sz="3200" dirty="0"/>
              <a:t>    3. </a:t>
            </a:r>
            <a:r>
              <a:rPr lang="en-US" sz="3200" dirty="0">
                <a:solidFill>
                  <a:srgbClr val="00B050"/>
                </a:solidFill>
              </a:rPr>
              <a:t>dyspnea</a:t>
            </a:r>
            <a:endParaRPr lang="ar-SA" sz="3200" dirty="0">
              <a:solidFill>
                <a:srgbClr val="00B05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عنصر نائب للمحتوى 5" descr="300px-PeritonsilarAbsess.jpg"/>
          <p:cNvPicPr>
            <a:picLocks noChangeAspect="1"/>
          </p:cNvPicPr>
          <p:nvPr/>
        </p:nvPicPr>
        <p:blipFill>
          <a:blip r:embed="rId2"/>
          <a:srcRect/>
          <a:stretch>
            <a:fillRect/>
          </a:stretch>
        </p:blipFill>
        <p:spPr bwMode="auto">
          <a:xfrm>
            <a:off x="6303964" y="1571630"/>
            <a:ext cx="3846512" cy="4500563"/>
          </a:xfrm>
          <a:prstGeom prst="rect">
            <a:avLst/>
          </a:prstGeom>
          <a:noFill/>
          <a:ln w="9525">
            <a:noFill/>
            <a:miter lim="800000"/>
            <a:headEnd/>
            <a:tailEnd/>
          </a:ln>
        </p:spPr>
      </p:pic>
      <p:sp>
        <p:nvSpPr>
          <p:cNvPr id="9221" name="Text Box 5"/>
          <p:cNvSpPr txBox="1">
            <a:spLocks noChangeArrowheads="1"/>
          </p:cNvSpPr>
          <p:nvPr/>
        </p:nvSpPr>
        <p:spPr bwMode="auto">
          <a:xfrm>
            <a:off x="1752600" y="457201"/>
            <a:ext cx="3810000" cy="5909310"/>
          </a:xfrm>
          <a:prstGeom prst="rect">
            <a:avLst/>
          </a:prstGeom>
          <a:noFill/>
          <a:ln w="9525">
            <a:noFill/>
            <a:miter lim="800000"/>
          </a:ln>
          <a:effectLst/>
        </p:spPr>
        <p:txBody>
          <a:bodyPr>
            <a:spAutoFit/>
          </a:bodyPr>
          <a:lstStyle/>
          <a:p>
            <a:pPr algn="l"/>
            <a:r>
              <a:rPr lang="en-US" sz="2800" b="1">
                <a:latin typeface="Calibri" panose="020F0502020204030204" charset="0"/>
              </a:rPr>
              <a:t>27 years old patient present to the office with fever, difficulty in swelling, neck pain and trismus (lock jaw):</a:t>
            </a:r>
          </a:p>
          <a:p>
            <a:pPr algn="l"/>
            <a:endParaRPr lang="en-US" sz="2800" b="1">
              <a:latin typeface="Calibri" panose="020F0502020204030204" charset="0"/>
            </a:endParaRPr>
          </a:p>
          <a:p>
            <a:pPr algn="l"/>
            <a:r>
              <a:rPr lang="en-US" sz="2800" b="1" u="sng">
                <a:latin typeface="Calibri" panose="020F0502020204030204" charset="0"/>
              </a:rPr>
              <a:t>1-</a:t>
            </a:r>
            <a:r>
              <a:rPr lang="en-US" sz="2800">
                <a:latin typeface="Calibri" panose="020F0502020204030204" charset="0"/>
              </a:rPr>
              <a:t> What is your diagnosis?</a:t>
            </a:r>
          </a:p>
          <a:p>
            <a:pPr algn="l"/>
            <a:r>
              <a:rPr lang="en-US" sz="2800">
                <a:latin typeface="Calibri" panose="020F0502020204030204" charset="0"/>
              </a:rPr>
              <a:t> </a:t>
            </a:r>
          </a:p>
          <a:p>
            <a:pPr algn="l"/>
            <a:r>
              <a:rPr lang="en-US" sz="2800" b="1" u="sng">
                <a:latin typeface="Calibri" panose="020F0502020204030204" charset="0"/>
              </a:rPr>
              <a:t>2-</a:t>
            </a:r>
            <a:r>
              <a:rPr lang="en-US" sz="2800">
                <a:latin typeface="Calibri" panose="020F0502020204030204" charset="0"/>
              </a:rPr>
              <a:t> How to manage this case?</a:t>
            </a:r>
            <a:endParaRPr lang="ar-JO" sz="2800">
              <a:latin typeface="Calibri" panose="020F0502020204030204" charset="0"/>
            </a:endParaRPr>
          </a:p>
          <a:p>
            <a:pPr algn="l">
              <a:spcBef>
                <a:spcPct val="50000"/>
              </a:spcBef>
            </a:pPr>
            <a:r>
              <a:rPr lang="en-US" sz="2800" b="1" u="sng">
                <a:latin typeface="Calibri" panose="020F0502020204030204" charset="0"/>
              </a:rPr>
              <a:t>3- </a:t>
            </a:r>
            <a:r>
              <a:rPr lang="en-US" sz="2800">
                <a:latin typeface="Calibri" panose="020F0502020204030204" charset="0"/>
              </a:rPr>
              <a:t> write 2 Indication of tonsillectomy ?</a:t>
            </a:r>
          </a:p>
        </p:txBody>
      </p:sp>
      <p:sp>
        <p:nvSpPr>
          <p:cNvPr id="9222" name="Text Box 6"/>
          <p:cNvSpPr txBox="1">
            <a:spLocks noChangeArrowheads="1"/>
          </p:cNvSpPr>
          <p:nvPr/>
        </p:nvSpPr>
        <p:spPr bwMode="auto">
          <a:xfrm>
            <a:off x="7467600" y="381000"/>
            <a:ext cx="1447800" cy="579438"/>
          </a:xfrm>
          <a:prstGeom prst="rect">
            <a:avLst/>
          </a:prstGeom>
          <a:noFill/>
          <a:ln w="9525">
            <a:noFill/>
            <a:miter lim="800000"/>
          </a:ln>
          <a:effectLst/>
        </p:spPr>
        <p:txBody>
          <a:bodyPr>
            <a:spAutoFit/>
          </a:bodyPr>
          <a:lstStyle/>
          <a:p>
            <a:pPr algn="l">
              <a:spcBef>
                <a:spcPct val="50000"/>
              </a:spcBef>
            </a:pPr>
            <a:r>
              <a:rPr lang="en-US" sz="3200" b="1" dirty="0"/>
              <a:t>Q2 </a:t>
            </a:r>
          </a:p>
        </p:txBody>
      </p:sp>
    </p:spTree>
    <p:extLst>
      <p:ext uri="{BB962C8B-B14F-4D97-AF65-F5344CB8AC3E}">
        <p14:creationId xmlns:p14="http://schemas.microsoft.com/office/powerpoint/2010/main" val="19988093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42750" y="0"/>
            <a:ext cx="3649249" cy="28536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433" y="2855933"/>
            <a:ext cx="3561567" cy="2830883"/>
          </a:xfrm>
          <a:prstGeom prst="rect">
            <a:avLst/>
          </a:prstGeom>
        </p:spPr>
      </p:pic>
      <p:sp>
        <p:nvSpPr>
          <p:cNvPr id="6" name="TextBox 5"/>
          <p:cNvSpPr txBox="1"/>
          <p:nvPr/>
        </p:nvSpPr>
        <p:spPr>
          <a:xfrm>
            <a:off x="11436263" y="263047"/>
            <a:ext cx="513567" cy="646331"/>
          </a:xfrm>
          <a:prstGeom prst="rect">
            <a:avLst/>
          </a:prstGeom>
          <a:solidFill>
            <a:srgbClr val="FFFF00"/>
          </a:solidFill>
        </p:spPr>
        <p:txBody>
          <a:bodyPr wrap="square" rtlCol="1">
            <a:spAutoFit/>
          </a:bodyPr>
          <a:lstStyle/>
          <a:p>
            <a:r>
              <a:rPr lang="en-US" sz="3600" b="1" dirty="0"/>
              <a:t>A</a:t>
            </a:r>
            <a:endParaRPr lang="ar-SA" sz="3600" b="1" dirty="0"/>
          </a:p>
        </p:txBody>
      </p:sp>
      <p:sp>
        <p:nvSpPr>
          <p:cNvPr id="7" name="TextBox 6"/>
          <p:cNvSpPr txBox="1"/>
          <p:nvPr/>
        </p:nvSpPr>
        <p:spPr>
          <a:xfrm>
            <a:off x="11235846" y="4073047"/>
            <a:ext cx="513567" cy="646331"/>
          </a:xfrm>
          <a:prstGeom prst="rect">
            <a:avLst/>
          </a:prstGeom>
          <a:solidFill>
            <a:srgbClr val="FFFF00"/>
          </a:solidFill>
        </p:spPr>
        <p:txBody>
          <a:bodyPr wrap="square" rtlCol="1">
            <a:spAutoFit/>
          </a:bodyPr>
          <a:lstStyle/>
          <a:p>
            <a:r>
              <a:rPr lang="en-US" sz="3600" b="1" dirty="0"/>
              <a:t>B</a:t>
            </a:r>
            <a:endParaRPr lang="ar-SA" sz="3600" b="1" dirty="0"/>
          </a:p>
        </p:txBody>
      </p:sp>
      <p:sp>
        <p:nvSpPr>
          <p:cNvPr id="8" name="TextBox 7"/>
          <p:cNvSpPr txBox="1"/>
          <p:nvPr/>
        </p:nvSpPr>
        <p:spPr>
          <a:xfrm>
            <a:off x="212941" y="100208"/>
            <a:ext cx="7252569" cy="2400657"/>
          </a:xfrm>
          <a:prstGeom prst="rect">
            <a:avLst/>
          </a:prstGeom>
          <a:solidFill>
            <a:schemeClr val="accent4">
              <a:lumMod val="40000"/>
              <a:lumOff val="60000"/>
            </a:schemeClr>
          </a:solidFill>
          <a:ln>
            <a:solidFill>
              <a:schemeClr val="tx1"/>
            </a:solidFill>
          </a:ln>
        </p:spPr>
        <p:txBody>
          <a:bodyPr wrap="square" rtlCol="1">
            <a:spAutoFit/>
          </a:bodyPr>
          <a:lstStyle/>
          <a:p>
            <a:r>
              <a:rPr lang="en-US" sz="5400" b="1" dirty="0"/>
              <a:t>Q7 : </a:t>
            </a:r>
          </a:p>
          <a:p>
            <a:r>
              <a:rPr lang="en-US" sz="3200" b="1" dirty="0">
                <a:solidFill>
                  <a:srgbClr val="FF0000"/>
                </a:solidFill>
              </a:rPr>
              <a:t>A </a:t>
            </a:r>
            <a:r>
              <a:rPr lang="en-US" sz="3200" dirty="0"/>
              <a:t>- describe what you see in A &amp; B ? </a:t>
            </a:r>
          </a:p>
          <a:p>
            <a:r>
              <a:rPr lang="en-US" sz="3200" b="1" dirty="0">
                <a:solidFill>
                  <a:srgbClr val="FF0000"/>
                </a:solidFill>
              </a:rPr>
              <a:t>B </a:t>
            </a:r>
            <a:r>
              <a:rPr lang="en-US" sz="3200" dirty="0"/>
              <a:t>- How to manage each case ? </a:t>
            </a:r>
          </a:p>
          <a:p>
            <a:r>
              <a:rPr lang="en-US" sz="3200" b="1" dirty="0">
                <a:solidFill>
                  <a:srgbClr val="FF0000"/>
                </a:solidFill>
              </a:rPr>
              <a:t>C</a:t>
            </a:r>
            <a:r>
              <a:rPr lang="en-US" sz="3200" dirty="0">
                <a:solidFill>
                  <a:srgbClr val="FF0000"/>
                </a:solidFill>
              </a:rPr>
              <a:t> </a:t>
            </a:r>
            <a:r>
              <a:rPr lang="en-US" sz="3200" dirty="0"/>
              <a:t>- How the damage can occur in case A ? </a:t>
            </a:r>
            <a:endParaRPr lang="ar-SA" sz="3200" dirty="0"/>
          </a:p>
        </p:txBody>
      </p:sp>
      <p:sp>
        <p:nvSpPr>
          <p:cNvPr id="9" name="TextBox 8"/>
          <p:cNvSpPr txBox="1"/>
          <p:nvPr/>
        </p:nvSpPr>
        <p:spPr>
          <a:xfrm>
            <a:off x="137788" y="2645348"/>
            <a:ext cx="8404963" cy="4154984"/>
          </a:xfrm>
          <a:prstGeom prst="rect">
            <a:avLst/>
          </a:prstGeom>
          <a:solidFill>
            <a:schemeClr val="bg2"/>
          </a:solidFill>
          <a:ln w="19050">
            <a:solidFill>
              <a:srgbClr val="0070C0"/>
            </a:solidFill>
          </a:ln>
        </p:spPr>
        <p:txBody>
          <a:bodyPr wrap="square" rtlCol="1">
            <a:spAutoFit/>
          </a:bodyPr>
          <a:lstStyle/>
          <a:p>
            <a:r>
              <a:rPr lang="en-US" sz="3600" b="1" dirty="0"/>
              <a:t>ANSEWRS : </a:t>
            </a:r>
          </a:p>
          <a:p>
            <a:r>
              <a:rPr lang="en-US" sz="2800" b="1" dirty="0">
                <a:solidFill>
                  <a:srgbClr val="FF0000"/>
                </a:solidFill>
              </a:rPr>
              <a:t>A</a:t>
            </a:r>
            <a:r>
              <a:rPr lang="en-US" sz="2400" b="1" dirty="0">
                <a:solidFill>
                  <a:srgbClr val="FF0000"/>
                </a:solidFill>
              </a:rPr>
              <a:t> </a:t>
            </a:r>
            <a:r>
              <a:rPr lang="en-US" sz="2400" dirty="0"/>
              <a:t>- (A) </a:t>
            </a:r>
            <a:r>
              <a:rPr lang="en-US" sz="2400" u="sng" dirty="0">
                <a:solidFill>
                  <a:srgbClr val="00B050"/>
                </a:solidFill>
              </a:rPr>
              <a:t>Disk battery</a:t>
            </a:r>
            <a:r>
              <a:rPr lang="en-US" sz="2400" dirty="0">
                <a:solidFill>
                  <a:srgbClr val="00B050"/>
                </a:solidFill>
              </a:rPr>
              <a:t> in nasal cavity As a foreign body </a:t>
            </a:r>
            <a:r>
              <a:rPr lang="en-US" sz="2400" dirty="0"/>
              <a:t>..</a:t>
            </a:r>
          </a:p>
          <a:p>
            <a:r>
              <a:rPr lang="en-US" sz="2400" dirty="0"/>
              <a:t>      (B) </a:t>
            </a:r>
            <a:r>
              <a:rPr lang="en-US" sz="2400" dirty="0">
                <a:solidFill>
                  <a:srgbClr val="00B050"/>
                </a:solidFill>
              </a:rPr>
              <a:t>Foreign Body in external ear canal  </a:t>
            </a:r>
            <a:r>
              <a:rPr lang="en-US" sz="2400" dirty="0"/>
              <a:t>..</a:t>
            </a:r>
          </a:p>
          <a:p>
            <a:r>
              <a:rPr lang="en-US" sz="2800" b="1" dirty="0">
                <a:solidFill>
                  <a:srgbClr val="FF0000"/>
                </a:solidFill>
              </a:rPr>
              <a:t>B</a:t>
            </a:r>
            <a:r>
              <a:rPr lang="en-US" sz="2400" dirty="0"/>
              <a:t> - (A) </a:t>
            </a:r>
            <a:r>
              <a:rPr lang="en-US" sz="2400" dirty="0">
                <a:solidFill>
                  <a:srgbClr val="00B050"/>
                </a:solidFill>
              </a:rPr>
              <a:t>Direct  instrumentation , Suction , Balloon  catheters ,   magnetization </a:t>
            </a:r>
            <a:r>
              <a:rPr lang="en-US" sz="2400" dirty="0"/>
              <a:t>, .. </a:t>
            </a:r>
          </a:p>
          <a:p>
            <a:r>
              <a:rPr lang="en-US" sz="2400" dirty="0"/>
              <a:t>     (B) </a:t>
            </a:r>
            <a:r>
              <a:rPr lang="en-US" sz="2400" dirty="0">
                <a:solidFill>
                  <a:srgbClr val="00B050"/>
                </a:solidFill>
              </a:rPr>
              <a:t>Irrigation , Suction , Instrumentation as Forceps or  right-angled hook </a:t>
            </a:r>
            <a:r>
              <a:rPr lang="en-US" sz="2400" dirty="0"/>
              <a:t>, ..</a:t>
            </a:r>
          </a:p>
          <a:p>
            <a:r>
              <a:rPr lang="en-US" sz="2400" dirty="0"/>
              <a:t>      </a:t>
            </a:r>
            <a:r>
              <a:rPr lang="en-US" sz="2400" dirty="0">
                <a:sym typeface="Wingdings 2" panose="05020102010507070707"/>
              </a:rPr>
              <a:t> </a:t>
            </a:r>
            <a:r>
              <a:rPr lang="en-US" sz="2400" dirty="0">
                <a:solidFill>
                  <a:srgbClr val="00B050"/>
                </a:solidFill>
                <a:sym typeface="Wingdings 2" panose="05020102010507070707"/>
              </a:rPr>
              <a:t>Treat underlying pain or inflammation </a:t>
            </a:r>
            <a:r>
              <a:rPr lang="en-US" sz="2400" dirty="0">
                <a:sym typeface="Wingdings 2" panose="05020102010507070707"/>
              </a:rPr>
              <a:t>.. </a:t>
            </a:r>
          </a:p>
          <a:p>
            <a:r>
              <a:rPr lang="en-US" sz="2800" b="1" dirty="0">
                <a:solidFill>
                  <a:srgbClr val="FF0000"/>
                </a:solidFill>
                <a:sym typeface="Wingdings 2" panose="05020102010507070707"/>
              </a:rPr>
              <a:t>C</a:t>
            </a:r>
            <a:r>
              <a:rPr lang="en-US" sz="2400" b="1" dirty="0">
                <a:solidFill>
                  <a:srgbClr val="FF0000"/>
                </a:solidFill>
                <a:sym typeface="Wingdings 2" panose="05020102010507070707"/>
              </a:rPr>
              <a:t> </a:t>
            </a:r>
            <a:r>
              <a:rPr lang="en-US" sz="2400" dirty="0">
                <a:sym typeface="Wingdings 2" panose="05020102010507070707"/>
              </a:rPr>
              <a:t>- </a:t>
            </a:r>
            <a:r>
              <a:rPr lang="en-US" sz="2400" dirty="0">
                <a:solidFill>
                  <a:srgbClr val="00B050"/>
                </a:solidFill>
                <a:sym typeface="Wingdings 2" panose="05020102010507070707"/>
              </a:rPr>
              <a:t>Extensive tissue destruction via </a:t>
            </a:r>
            <a:r>
              <a:rPr lang="en-US" sz="2400" u="sng" dirty="0">
                <a:solidFill>
                  <a:srgbClr val="00B050"/>
                </a:solidFill>
                <a:sym typeface="Wingdings 2" panose="05020102010507070707"/>
              </a:rPr>
              <a:t>low-voltage electrical currents</a:t>
            </a:r>
            <a:r>
              <a:rPr lang="en-US" sz="2400" dirty="0">
                <a:solidFill>
                  <a:srgbClr val="00B050"/>
                </a:solidFill>
                <a:sym typeface="Wingdings 2" panose="05020102010507070707"/>
              </a:rPr>
              <a:t>, and </a:t>
            </a:r>
            <a:r>
              <a:rPr lang="en-US" sz="2400" u="sng" dirty="0" err="1">
                <a:solidFill>
                  <a:srgbClr val="00B050"/>
                </a:solidFill>
                <a:sym typeface="Wingdings 2" panose="05020102010507070707"/>
              </a:rPr>
              <a:t>liquefactive</a:t>
            </a:r>
            <a:r>
              <a:rPr lang="en-US" sz="2400" u="sng" dirty="0">
                <a:solidFill>
                  <a:srgbClr val="00B050"/>
                </a:solidFill>
                <a:sym typeface="Wingdings 2" panose="05020102010507070707"/>
              </a:rPr>
              <a:t> necrosis </a:t>
            </a:r>
            <a:r>
              <a:rPr lang="en-US" sz="2400" dirty="0">
                <a:solidFill>
                  <a:srgbClr val="00B050"/>
                </a:solidFill>
                <a:sym typeface="Wingdings 2" panose="05020102010507070707"/>
              </a:rPr>
              <a:t>if their </a:t>
            </a:r>
            <a:r>
              <a:rPr lang="en-US" sz="2400" u="sng" dirty="0">
                <a:solidFill>
                  <a:srgbClr val="00B050"/>
                </a:solidFill>
                <a:sym typeface="Wingdings 2" panose="05020102010507070707"/>
              </a:rPr>
              <a:t>alkaline</a:t>
            </a:r>
            <a:r>
              <a:rPr lang="en-US" sz="2400" dirty="0">
                <a:solidFill>
                  <a:srgbClr val="00B050"/>
                </a:solidFill>
                <a:sym typeface="Wingdings 2" panose="05020102010507070707"/>
              </a:rPr>
              <a:t> contents leak out </a:t>
            </a:r>
            <a:r>
              <a:rPr lang="en-US" sz="2400" dirty="0">
                <a:sym typeface="Wingdings 2" panose="05020102010507070707"/>
              </a:rPr>
              <a: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8975" y="0"/>
            <a:ext cx="4263025" cy="3933173"/>
          </a:xfrm>
        </p:spPr>
      </p:pic>
      <p:sp>
        <p:nvSpPr>
          <p:cNvPr id="5" name="TextBox 4"/>
          <p:cNvSpPr txBox="1"/>
          <p:nvPr/>
        </p:nvSpPr>
        <p:spPr>
          <a:xfrm>
            <a:off x="187890" y="375781"/>
            <a:ext cx="7014576" cy="2646878"/>
          </a:xfrm>
          <a:prstGeom prst="rect">
            <a:avLst/>
          </a:prstGeom>
          <a:solidFill>
            <a:schemeClr val="accent4">
              <a:lumMod val="40000"/>
              <a:lumOff val="60000"/>
            </a:schemeClr>
          </a:solidFill>
          <a:ln w="19050">
            <a:solidFill>
              <a:schemeClr val="tx1"/>
            </a:solidFill>
          </a:ln>
        </p:spPr>
        <p:txBody>
          <a:bodyPr wrap="square" rtlCol="1">
            <a:spAutoFit/>
          </a:bodyPr>
          <a:lstStyle/>
          <a:p>
            <a:r>
              <a:rPr lang="en-US" sz="5400" b="1" dirty="0"/>
              <a:t>Q8: </a:t>
            </a:r>
          </a:p>
          <a:p>
            <a:r>
              <a:rPr lang="en-US" sz="2800" b="1" dirty="0">
                <a:solidFill>
                  <a:srgbClr val="FF0000"/>
                </a:solidFill>
              </a:rPr>
              <a:t>A</a:t>
            </a:r>
            <a:r>
              <a:rPr lang="en-US" sz="2800" dirty="0"/>
              <a:t> - Name of study ? </a:t>
            </a:r>
          </a:p>
          <a:p>
            <a:r>
              <a:rPr lang="en-US" sz="2800" b="1" dirty="0">
                <a:solidFill>
                  <a:srgbClr val="FF0000"/>
                </a:solidFill>
              </a:rPr>
              <a:t>B</a:t>
            </a:r>
            <a:r>
              <a:rPr lang="en-US" sz="2800" dirty="0">
                <a:solidFill>
                  <a:srgbClr val="FF0000"/>
                </a:solidFill>
              </a:rPr>
              <a:t> </a:t>
            </a:r>
            <a:r>
              <a:rPr lang="en-US" sz="2800" dirty="0"/>
              <a:t>- Describe The findings in the image ? </a:t>
            </a:r>
          </a:p>
          <a:p>
            <a:r>
              <a:rPr lang="en-US" sz="2800" b="1" dirty="0">
                <a:solidFill>
                  <a:srgbClr val="FF0000"/>
                </a:solidFill>
              </a:rPr>
              <a:t>C</a:t>
            </a:r>
            <a:r>
              <a:rPr lang="en-US" sz="2800" dirty="0">
                <a:solidFill>
                  <a:srgbClr val="FF0000"/>
                </a:solidFill>
              </a:rPr>
              <a:t> </a:t>
            </a:r>
            <a:r>
              <a:rPr lang="en-US" sz="2800" dirty="0"/>
              <a:t>- The diagnosis ? </a:t>
            </a:r>
          </a:p>
          <a:p>
            <a:r>
              <a:rPr lang="en-US" sz="2800" b="1" dirty="0">
                <a:solidFill>
                  <a:srgbClr val="FF0000"/>
                </a:solidFill>
              </a:rPr>
              <a:t>D</a:t>
            </a:r>
            <a:r>
              <a:rPr lang="en-US" sz="2800" dirty="0">
                <a:solidFill>
                  <a:srgbClr val="FF0000"/>
                </a:solidFill>
              </a:rPr>
              <a:t> </a:t>
            </a:r>
            <a:r>
              <a:rPr lang="en-US" sz="2800" dirty="0"/>
              <a:t>- The treatment ? </a:t>
            </a:r>
            <a:endParaRPr lang="ar-SA" sz="2800" dirty="0"/>
          </a:p>
        </p:txBody>
      </p:sp>
      <p:sp>
        <p:nvSpPr>
          <p:cNvPr id="7" name="TextBox 6"/>
          <p:cNvSpPr txBox="1"/>
          <p:nvPr/>
        </p:nvSpPr>
        <p:spPr>
          <a:xfrm>
            <a:off x="187890" y="3933174"/>
            <a:ext cx="9707671" cy="2800767"/>
          </a:xfrm>
          <a:prstGeom prst="rect">
            <a:avLst/>
          </a:prstGeom>
          <a:solidFill>
            <a:schemeClr val="bg2"/>
          </a:solidFill>
          <a:ln w="19050">
            <a:solidFill>
              <a:srgbClr val="0070C0"/>
            </a:solidFill>
          </a:ln>
        </p:spPr>
        <p:txBody>
          <a:bodyPr wrap="square" rtlCol="1">
            <a:spAutoFit/>
          </a:bodyPr>
          <a:lstStyle/>
          <a:p>
            <a:r>
              <a:rPr lang="en-US" sz="3600" b="1" dirty="0"/>
              <a:t>ANSWERS : </a:t>
            </a:r>
          </a:p>
          <a:p>
            <a:r>
              <a:rPr lang="en-US" sz="2800" b="1" dirty="0">
                <a:solidFill>
                  <a:srgbClr val="FF0000"/>
                </a:solidFill>
              </a:rPr>
              <a:t>A </a:t>
            </a:r>
            <a:r>
              <a:rPr lang="en-US" sz="2800" dirty="0"/>
              <a:t>- </a:t>
            </a:r>
            <a:r>
              <a:rPr lang="en-US" sz="2800" dirty="0">
                <a:solidFill>
                  <a:srgbClr val="00B050"/>
                </a:solidFill>
              </a:rPr>
              <a:t>Coronal nasal &amp; </a:t>
            </a:r>
            <a:r>
              <a:rPr lang="en-US" sz="2800" dirty="0" err="1">
                <a:solidFill>
                  <a:srgbClr val="00B050"/>
                </a:solidFill>
              </a:rPr>
              <a:t>paranasal</a:t>
            </a:r>
            <a:r>
              <a:rPr lang="en-US" sz="2800" dirty="0">
                <a:solidFill>
                  <a:srgbClr val="00B050"/>
                </a:solidFill>
              </a:rPr>
              <a:t> sinuses CT ( Soft tissue density )</a:t>
            </a:r>
            <a:r>
              <a:rPr lang="en-US" sz="2800" dirty="0"/>
              <a:t> </a:t>
            </a:r>
          </a:p>
          <a:p>
            <a:r>
              <a:rPr lang="en-US" sz="2800" b="1" dirty="0">
                <a:solidFill>
                  <a:srgbClr val="FF0000"/>
                </a:solidFill>
              </a:rPr>
              <a:t>B </a:t>
            </a:r>
            <a:r>
              <a:rPr lang="en-US" sz="2800" dirty="0"/>
              <a:t>- </a:t>
            </a:r>
            <a:r>
              <a:rPr lang="en-US" sz="2800" dirty="0">
                <a:solidFill>
                  <a:srgbClr val="00B050"/>
                </a:solidFill>
              </a:rPr>
              <a:t>Complete </a:t>
            </a:r>
            <a:r>
              <a:rPr lang="en-US" sz="2800" dirty="0" err="1">
                <a:solidFill>
                  <a:srgbClr val="00B050"/>
                </a:solidFill>
              </a:rPr>
              <a:t>opacification</a:t>
            </a:r>
            <a:r>
              <a:rPr lang="en-US" sz="2800" dirty="0">
                <a:solidFill>
                  <a:srgbClr val="00B050"/>
                </a:solidFill>
              </a:rPr>
              <a:t> of Left Maxillary sinus , with central micro calcification , without sinus invasion  ..   </a:t>
            </a:r>
          </a:p>
          <a:p>
            <a:r>
              <a:rPr lang="en-US" sz="2800" b="1" dirty="0">
                <a:solidFill>
                  <a:srgbClr val="FF0000"/>
                </a:solidFill>
              </a:rPr>
              <a:t>C</a:t>
            </a:r>
            <a:r>
              <a:rPr lang="en-US" sz="2800" dirty="0"/>
              <a:t> -  </a:t>
            </a:r>
            <a:r>
              <a:rPr lang="en-US" sz="2800" dirty="0">
                <a:sym typeface="Wingdings 2" panose="05020102010507070707"/>
              </a:rPr>
              <a:t></a:t>
            </a:r>
            <a:r>
              <a:rPr lang="en-US" sz="2800" dirty="0">
                <a:solidFill>
                  <a:srgbClr val="00B050"/>
                </a:solidFill>
              </a:rPr>
              <a:t>(FESS) surgery  </a:t>
            </a:r>
            <a:r>
              <a:rPr lang="en-US" sz="2800" dirty="0">
                <a:sym typeface="Wingdings 2" panose="05020102010507070707"/>
              </a:rPr>
              <a:t></a:t>
            </a:r>
            <a:r>
              <a:rPr lang="en-US" sz="2800" dirty="0">
                <a:solidFill>
                  <a:srgbClr val="00B050"/>
                </a:solidFill>
              </a:rPr>
              <a:t>surgical removal of the fungus ball </a:t>
            </a:r>
          </a:p>
          <a:p>
            <a:r>
              <a:rPr lang="en-US" sz="2800" dirty="0"/>
              <a:t>      * </a:t>
            </a:r>
            <a:r>
              <a:rPr lang="en-US" sz="2800" dirty="0">
                <a:solidFill>
                  <a:srgbClr val="00B050"/>
                </a:solidFill>
              </a:rPr>
              <a:t>No medical treatment is required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1425" y="0"/>
            <a:ext cx="5377841" cy="3858016"/>
          </a:xfrm>
        </p:spPr>
      </p:pic>
      <p:sp>
        <p:nvSpPr>
          <p:cNvPr id="5" name="TextBox 4"/>
          <p:cNvSpPr txBox="1"/>
          <p:nvPr/>
        </p:nvSpPr>
        <p:spPr>
          <a:xfrm>
            <a:off x="375781" y="438411"/>
            <a:ext cx="5636712" cy="2677656"/>
          </a:xfrm>
          <a:prstGeom prst="rect">
            <a:avLst/>
          </a:prstGeom>
          <a:solidFill>
            <a:schemeClr val="accent4">
              <a:lumMod val="40000"/>
              <a:lumOff val="60000"/>
            </a:schemeClr>
          </a:solidFill>
          <a:ln>
            <a:solidFill>
              <a:schemeClr val="tx1"/>
            </a:solidFill>
          </a:ln>
        </p:spPr>
        <p:txBody>
          <a:bodyPr wrap="square" rtlCol="1">
            <a:spAutoFit/>
          </a:bodyPr>
          <a:lstStyle/>
          <a:p>
            <a:r>
              <a:rPr lang="en-US" sz="5400" b="1" dirty="0"/>
              <a:t>Q9 : </a:t>
            </a:r>
          </a:p>
          <a:p>
            <a:r>
              <a:rPr lang="en-US" sz="3200" b="1" dirty="0">
                <a:solidFill>
                  <a:srgbClr val="FF0000"/>
                </a:solidFill>
              </a:rPr>
              <a:t>A </a:t>
            </a:r>
            <a:r>
              <a:rPr lang="en-US" sz="3200" dirty="0"/>
              <a:t>-  Describe the audiogram ? </a:t>
            </a:r>
            <a:endParaRPr lang="en-US" sz="5400" b="1" dirty="0"/>
          </a:p>
          <a:p>
            <a:r>
              <a:rPr lang="en-US" sz="3200" b="1" dirty="0">
                <a:solidFill>
                  <a:srgbClr val="FF0000"/>
                </a:solidFill>
              </a:rPr>
              <a:t>B </a:t>
            </a:r>
            <a:r>
              <a:rPr lang="en-US" sz="3200" dirty="0"/>
              <a:t>- Cause of this audiogram ? </a:t>
            </a:r>
          </a:p>
          <a:p>
            <a:r>
              <a:rPr lang="en-US" sz="3200" b="1" dirty="0">
                <a:solidFill>
                  <a:srgbClr val="FF0000"/>
                </a:solidFill>
              </a:rPr>
              <a:t>C </a:t>
            </a:r>
            <a:r>
              <a:rPr lang="en-US" sz="3200" dirty="0"/>
              <a:t>- Treatment (2 points ) ? </a:t>
            </a:r>
          </a:p>
          <a:p>
            <a:endParaRPr lang="ar-SA" dirty="0"/>
          </a:p>
        </p:txBody>
      </p:sp>
      <p:sp>
        <p:nvSpPr>
          <p:cNvPr id="6" name="TextBox 5"/>
          <p:cNvSpPr txBox="1"/>
          <p:nvPr/>
        </p:nvSpPr>
        <p:spPr>
          <a:xfrm>
            <a:off x="375780" y="3858016"/>
            <a:ext cx="10559441" cy="2893100"/>
          </a:xfrm>
          <a:prstGeom prst="rect">
            <a:avLst/>
          </a:prstGeom>
          <a:solidFill>
            <a:schemeClr val="bg2"/>
          </a:solidFill>
          <a:ln w="19050">
            <a:solidFill>
              <a:srgbClr val="0070C0"/>
            </a:solidFill>
          </a:ln>
        </p:spPr>
        <p:txBody>
          <a:bodyPr wrap="square" rtlCol="1">
            <a:spAutoFit/>
          </a:bodyPr>
          <a:lstStyle/>
          <a:p>
            <a:r>
              <a:rPr lang="en-US" sz="4000" b="1" dirty="0"/>
              <a:t>ANSWERS : </a:t>
            </a:r>
          </a:p>
          <a:p>
            <a:r>
              <a:rPr lang="en-US" sz="3200" b="1" dirty="0">
                <a:solidFill>
                  <a:srgbClr val="FF0000"/>
                </a:solidFill>
              </a:rPr>
              <a:t>A</a:t>
            </a:r>
            <a:r>
              <a:rPr lang="en-US" sz="2800" dirty="0"/>
              <a:t> -</a:t>
            </a:r>
            <a:r>
              <a:rPr lang="en-US" sz="2800" dirty="0">
                <a:solidFill>
                  <a:srgbClr val="00B050"/>
                </a:solidFill>
              </a:rPr>
              <a:t> Right ear Conductive hearing loss With isolated depression in the BC at 2000 frequency ( </a:t>
            </a:r>
            <a:r>
              <a:rPr lang="en-US" sz="2800" dirty="0" err="1">
                <a:solidFill>
                  <a:srgbClr val="00B050"/>
                </a:solidFill>
              </a:rPr>
              <a:t>carhart</a:t>
            </a:r>
            <a:r>
              <a:rPr lang="en-US" sz="2800" dirty="0">
                <a:solidFill>
                  <a:srgbClr val="00B050"/>
                </a:solidFill>
              </a:rPr>
              <a:t> notch ) </a:t>
            </a:r>
          </a:p>
          <a:p>
            <a:r>
              <a:rPr lang="en-US" sz="3200" b="1" dirty="0">
                <a:solidFill>
                  <a:srgbClr val="FF0000"/>
                </a:solidFill>
              </a:rPr>
              <a:t>B</a:t>
            </a:r>
            <a:r>
              <a:rPr lang="en-US" sz="2800" dirty="0"/>
              <a:t> - </a:t>
            </a:r>
            <a:r>
              <a:rPr lang="en-US" sz="2800" dirty="0" err="1">
                <a:solidFill>
                  <a:srgbClr val="00B050"/>
                </a:solidFill>
              </a:rPr>
              <a:t>Otosclerosis</a:t>
            </a:r>
            <a:r>
              <a:rPr lang="en-US" sz="2800" dirty="0"/>
              <a:t> </a:t>
            </a:r>
          </a:p>
          <a:p>
            <a:r>
              <a:rPr lang="en-US" sz="3200" b="1" dirty="0">
                <a:solidFill>
                  <a:srgbClr val="FF0000"/>
                </a:solidFill>
              </a:rPr>
              <a:t>C</a:t>
            </a:r>
            <a:r>
              <a:rPr lang="en-US" sz="2800" dirty="0"/>
              <a:t> - 1. </a:t>
            </a:r>
            <a:r>
              <a:rPr lang="en-US" sz="2800" dirty="0">
                <a:solidFill>
                  <a:srgbClr val="00B050"/>
                </a:solidFill>
              </a:rPr>
              <a:t>Medical: florid supplement </a:t>
            </a:r>
            <a:r>
              <a:rPr lang="en-US" sz="2800" dirty="0"/>
              <a:t>2. </a:t>
            </a:r>
            <a:r>
              <a:rPr lang="en-US" sz="2800" dirty="0">
                <a:solidFill>
                  <a:srgbClr val="00B050"/>
                </a:solidFill>
              </a:rPr>
              <a:t>Surgery: </a:t>
            </a:r>
            <a:r>
              <a:rPr lang="en-US" sz="2800" dirty="0" err="1">
                <a:solidFill>
                  <a:srgbClr val="00B050"/>
                </a:solidFill>
              </a:rPr>
              <a:t>stapedectomy</a:t>
            </a:r>
            <a:endParaRPr lang="en-US" sz="2800" dirty="0">
              <a:solidFill>
                <a:srgbClr val="00B050"/>
              </a:solidFill>
            </a:endParaRPr>
          </a:p>
          <a:p>
            <a:endParaRPr lang="ar-SA"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4782" y="87682"/>
            <a:ext cx="4860099" cy="326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256" y="350729"/>
            <a:ext cx="5849654" cy="2400657"/>
          </a:xfrm>
          <a:prstGeom prst="rect">
            <a:avLst/>
          </a:prstGeom>
          <a:solidFill>
            <a:schemeClr val="accent4">
              <a:lumMod val="40000"/>
              <a:lumOff val="60000"/>
            </a:schemeClr>
          </a:solidFill>
          <a:ln w="19050">
            <a:solidFill>
              <a:schemeClr val="tx1"/>
            </a:solidFill>
          </a:ln>
        </p:spPr>
        <p:txBody>
          <a:bodyPr wrap="square" rtlCol="1">
            <a:spAutoFit/>
          </a:bodyPr>
          <a:lstStyle/>
          <a:p>
            <a:r>
              <a:rPr lang="en-US" sz="5400" b="1" dirty="0"/>
              <a:t>Q10 : </a:t>
            </a:r>
          </a:p>
          <a:p>
            <a:r>
              <a:rPr lang="en-US" sz="3200" b="1" dirty="0">
                <a:solidFill>
                  <a:srgbClr val="FF0000"/>
                </a:solidFill>
              </a:rPr>
              <a:t>A</a:t>
            </a:r>
            <a:r>
              <a:rPr lang="en-US" sz="3200" dirty="0"/>
              <a:t> - Way of managements ? </a:t>
            </a:r>
          </a:p>
          <a:p>
            <a:r>
              <a:rPr lang="en-US" sz="3200" b="1" dirty="0">
                <a:solidFill>
                  <a:srgbClr val="FF0000"/>
                </a:solidFill>
              </a:rPr>
              <a:t>B</a:t>
            </a:r>
            <a:r>
              <a:rPr lang="en-US" sz="3200" dirty="0"/>
              <a:t> - Complication of this condition  ( 3 points ) ? </a:t>
            </a:r>
            <a:endParaRPr lang="ar-SA" sz="3200" dirty="0"/>
          </a:p>
        </p:txBody>
      </p:sp>
      <p:sp>
        <p:nvSpPr>
          <p:cNvPr id="5" name="TextBox 4"/>
          <p:cNvSpPr txBox="1"/>
          <p:nvPr/>
        </p:nvSpPr>
        <p:spPr>
          <a:xfrm>
            <a:off x="363256" y="3356975"/>
            <a:ext cx="9482202" cy="2862322"/>
          </a:xfrm>
          <a:prstGeom prst="rect">
            <a:avLst/>
          </a:prstGeom>
          <a:solidFill>
            <a:schemeClr val="bg2"/>
          </a:solidFill>
          <a:ln w="19050">
            <a:solidFill>
              <a:srgbClr val="0070C0"/>
            </a:solidFill>
          </a:ln>
        </p:spPr>
        <p:txBody>
          <a:bodyPr wrap="square" rtlCol="1">
            <a:spAutoFit/>
          </a:bodyPr>
          <a:lstStyle/>
          <a:p>
            <a:r>
              <a:rPr lang="en-US" sz="4000" b="1" dirty="0"/>
              <a:t>ANSWWERS : </a:t>
            </a:r>
          </a:p>
          <a:p>
            <a:r>
              <a:rPr lang="en-US" sz="2800" b="1" dirty="0">
                <a:solidFill>
                  <a:srgbClr val="FF0000"/>
                </a:solidFill>
              </a:rPr>
              <a:t>A</a:t>
            </a:r>
            <a:r>
              <a:rPr lang="en-US" sz="2800" dirty="0"/>
              <a:t> - </a:t>
            </a:r>
            <a:r>
              <a:rPr lang="en-US" sz="2800" dirty="0">
                <a:solidFill>
                  <a:srgbClr val="00B050"/>
                </a:solidFill>
              </a:rPr>
              <a:t>ABC With Hippocratic technique , Topical vasoconstrictors , Packing , Cauterization , SPA ligation </a:t>
            </a:r>
            <a:r>
              <a:rPr lang="en-US" sz="2800" dirty="0"/>
              <a:t>…</a:t>
            </a:r>
          </a:p>
          <a:p>
            <a:endParaRPr lang="en-US" sz="2800" dirty="0"/>
          </a:p>
          <a:p>
            <a:r>
              <a:rPr lang="en-US" sz="2800" b="1" dirty="0">
                <a:solidFill>
                  <a:srgbClr val="FF0000"/>
                </a:solidFill>
              </a:rPr>
              <a:t>B</a:t>
            </a:r>
            <a:r>
              <a:rPr lang="en-US" sz="2800" dirty="0"/>
              <a:t> - 1. </a:t>
            </a:r>
            <a:r>
              <a:rPr lang="en-US" sz="2800" dirty="0">
                <a:solidFill>
                  <a:srgbClr val="00B050"/>
                </a:solidFill>
              </a:rPr>
              <a:t>Shock</a:t>
            </a:r>
            <a:r>
              <a:rPr lang="en-US" sz="2800" dirty="0"/>
              <a:t> 2. </a:t>
            </a:r>
            <a:r>
              <a:rPr lang="en-US" sz="2800" dirty="0">
                <a:solidFill>
                  <a:srgbClr val="00B050"/>
                </a:solidFill>
              </a:rPr>
              <a:t>Aspiration</a:t>
            </a:r>
            <a:r>
              <a:rPr lang="en-US" sz="2800" dirty="0"/>
              <a:t> 3. </a:t>
            </a:r>
            <a:r>
              <a:rPr lang="en-US" sz="2800">
                <a:solidFill>
                  <a:srgbClr val="00B050"/>
                </a:solidFill>
              </a:rPr>
              <a:t>iatrogenic complications </a:t>
            </a:r>
            <a:r>
              <a:rPr lang="en-US" sz="2800" dirty="0">
                <a:solidFill>
                  <a:srgbClr val="00B050"/>
                </a:solidFill>
              </a:rPr>
              <a:t>during packing or cauterization </a:t>
            </a:r>
            <a:r>
              <a:rPr lang="en-US" sz="2800" dirty="0"/>
              <a:t>( Also: </a:t>
            </a:r>
            <a:r>
              <a:rPr lang="en-US" sz="2800" dirty="0">
                <a:solidFill>
                  <a:srgbClr val="00B050"/>
                </a:solidFill>
              </a:rPr>
              <a:t>sinusitis</a:t>
            </a:r>
            <a:r>
              <a:rPr lang="en-US" sz="2800" dirty="0"/>
              <a:t> , </a:t>
            </a:r>
            <a:r>
              <a:rPr lang="en-US" sz="2800" dirty="0">
                <a:solidFill>
                  <a:srgbClr val="00B050"/>
                </a:solidFill>
              </a:rPr>
              <a:t>anemia</a:t>
            </a:r>
            <a:r>
              <a:rPr lang="en-US" sz="2800" dirty="0"/>
              <a:t> , …. )</a:t>
            </a:r>
            <a:endParaRPr lang="ar-SA" sz="280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r>
              <a:rPr lang="en-US" dirty="0"/>
              <a:t>ENT 26/11/2020</a:t>
            </a:r>
            <a:br>
              <a:rPr lang="en-US" dirty="0"/>
            </a:br>
            <a:r>
              <a:rPr lang="en-US" dirty="0"/>
              <a:t>Group 4-C+D</a:t>
            </a:r>
            <a:endParaRPr lang="ar-JO" dirty="0"/>
          </a:p>
        </p:txBody>
      </p:sp>
      <p:sp>
        <p:nvSpPr>
          <p:cNvPr id="3" name="عنوان فرعي 2"/>
          <p:cNvSpPr>
            <a:spLocks noGrp="1"/>
          </p:cNvSpPr>
          <p:nvPr>
            <p:ph type="subTitle" idx="1"/>
          </p:nvPr>
        </p:nvSpPr>
        <p:spPr/>
        <p:txBody>
          <a:bodyPr/>
          <a:lstStyle/>
          <a:p>
            <a:r>
              <a:rPr lang="en-US" dirty="0"/>
              <a:t>Done by: </a:t>
            </a:r>
            <a:r>
              <a:rPr lang="en-US" dirty="0" err="1"/>
              <a:t>Somaya</a:t>
            </a:r>
            <a:r>
              <a:rPr lang="en-US" dirty="0"/>
              <a:t> </a:t>
            </a:r>
            <a:r>
              <a:rPr lang="en-US" dirty="0" err="1"/>
              <a:t>khled</a:t>
            </a:r>
            <a:r>
              <a:rPr lang="en-US" dirty="0"/>
              <a:t> </a:t>
            </a:r>
            <a:endParaRPr lang="ar-JO"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14826" y="217349"/>
            <a:ext cx="2853175" cy="312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064" y="3341038"/>
            <a:ext cx="3309937"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1524000" y="1735941"/>
            <a:ext cx="4572000" cy="4801314"/>
          </a:xfrm>
          <a:prstGeom prst="rect">
            <a:avLst/>
          </a:prstGeom>
        </p:spPr>
        <p:txBody>
          <a:bodyPr>
            <a:spAutoFit/>
          </a:bodyPr>
          <a:lstStyle/>
          <a:p>
            <a:pPr algn="l" rtl="0"/>
            <a:r>
              <a:rPr lang="en-US" sz="2400" dirty="0"/>
              <a:t>1-Describe what you see?</a:t>
            </a:r>
          </a:p>
          <a:p>
            <a:pPr algn="l" rtl="0"/>
            <a:r>
              <a:rPr lang="en-GB" sz="2400" dirty="0">
                <a:solidFill>
                  <a:srgbClr val="FF0000"/>
                </a:solidFill>
                <a:cs typeface="Calibri Light" panose="020F0302020204030204"/>
              </a:rPr>
              <a:t> </a:t>
            </a:r>
            <a:r>
              <a:rPr lang="en-GB" sz="2400" dirty="0" err="1">
                <a:solidFill>
                  <a:srgbClr val="FF0000"/>
                </a:solidFill>
                <a:cs typeface="Calibri Light" panose="020F0302020204030204"/>
              </a:rPr>
              <a:t>Bell,s</a:t>
            </a:r>
            <a:r>
              <a:rPr lang="en-GB" sz="2400" dirty="0">
                <a:solidFill>
                  <a:srgbClr val="FF0000"/>
                </a:solidFill>
                <a:cs typeface="Calibri Light" panose="020F0302020204030204"/>
              </a:rPr>
              <a:t>  palsy </a:t>
            </a:r>
          </a:p>
          <a:p>
            <a:pPr algn="l" rtl="0"/>
            <a:r>
              <a:rPr lang="en-GB" sz="2400" dirty="0">
                <a:solidFill>
                  <a:srgbClr val="FF0000"/>
                </a:solidFill>
                <a:cs typeface="Calibri Light" panose="020F0302020204030204"/>
              </a:rPr>
              <a:t>Zoster vesicular eruption </a:t>
            </a:r>
            <a:r>
              <a:rPr lang="en-GB" sz="2400" dirty="0" err="1">
                <a:solidFill>
                  <a:srgbClr val="FF0000"/>
                </a:solidFill>
                <a:cs typeface="Calibri Light" panose="020F0302020204030204"/>
              </a:rPr>
              <a:t>withen</a:t>
            </a:r>
            <a:r>
              <a:rPr lang="en-GB" sz="2400" dirty="0">
                <a:solidFill>
                  <a:srgbClr val="FF0000"/>
                </a:solidFill>
                <a:cs typeface="Calibri Light" panose="020F0302020204030204"/>
              </a:rPr>
              <a:t> external auditory meatus </a:t>
            </a:r>
          </a:p>
          <a:p>
            <a:pPr algn="l" rtl="0"/>
            <a:r>
              <a:rPr lang="en-GB" sz="2400" dirty="0">
                <a:cs typeface="Calibri Light" panose="020F0302020204030204"/>
              </a:rPr>
              <a:t>2- most common cause of this?</a:t>
            </a:r>
            <a:br>
              <a:rPr lang="en-GB" sz="2400" dirty="0">
                <a:cs typeface="Calibri Light" panose="020F0302020204030204"/>
              </a:rPr>
            </a:br>
            <a:r>
              <a:rPr lang="en-GB" sz="2400" dirty="0">
                <a:solidFill>
                  <a:srgbClr val="FF0000"/>
                </a:solidFill>
                <a:cs typeface="Calibri Light" panose="020F0302020204030204"/>
              </a:rPr>
              <a:t>Varicella </a:t>
            </a:r>
            <a:r>
              <a:rPr lang="en-GB" sz="2400" dirty="0" err="1">
                <a:solidFill>
                  <a:srgbClr val="FF0000"/>
                </a:solidFill>
                <a:cs typeface="Calibri Light" panose="020F0302020204030204"/>
              </a:rPr>
              <a:t>zooster</a:t>
            </a:r>
            <a:endParaRPr lang="en-GB" sz="2400" dirty="0">
              <a:solidFill>
                <a:srgbClr val="FF0000"/>
              </a:solidFill>
              <a:cs typeface="Calibri Light" panose="020F0302020204030204"/>
            </a:endParaRPr>
          </a:p>
          <a:p>
            <a:pPr algn="l" rtl="0"/>
            <a:r>
              <a:rPr lang="en-US" sz="2400" dirty="0">
                <a:solidFill>
                  <a:srgbClr val="1C1E21"/>
                </a:solidFill>
                <a:latin typeface="inherit"/>
              </a:rPr>
              <a:t>3- Management</a:t>
            </a:r>
          </a:p>
          <a:p>
            <a:pPr algn="l"/>
            <a:r>
              <a:rPr lang="en-US" sz="2400" dirty="0">
                <a:solidFill>
                  <a:srgbClr val="FF0000"/>
                </a:solidFill>
              </a:rPr>
              <a:t>1. eye protection (ointment and artificial tears) </a:t>
            </a:r>
          </a:p>
          <a:p>
            <a:pPr algn="l">
              <a:buNone/>
            </a:pPr>
            <a:r>
              <a:rPr lang="en-US" sz="2400" dirty="0">
                <a:solidFill>
                  <a:srgbClr val="FF0000"/>
                </a:solidFill>
              </a:rPr>
              <a:t>2. physiotherapy </a:t>
            </a:r>
          </a:p>
          <a:p>
            <a:pPr algn="l">
              <a:buNone/>
            </a:pPr>
            <a:r>
              <a:rPr lang="en-US" sz="2400" dirty="0">
                <a:solidFill>
                  <a:srgbClr val="FF0000"/>
                </a:solidFill>
              </a:rPr>
              <a:t>3. antiviral (</a:t>
            </a:r>
            <a:r>
              <a:rPr lang="en-US" sz="2400" dirty="0" err="1">
                <a:solidFill>
                  <a:srgbClr val="FF0000"/>
                </a:solidFill>
              </a:rPr>
              <a:t>aciclovir</a:t>
            </a:r>
            <a:r>
              <a:rPr lang="en-US" sz="2400" dirty="0">
                <a:solidFill>
                  <a:srgbClr val="FF0000"/>
                </a:solidFill>
              </a:rPr>
              <a:t> </a:t>
            </a:r>
          </a:p>
          <a:p>
            <a:pPr algn="l">
              <a:buNone/>
            </a:pPr>
            <a:r>
              <a:rPr lang="en-US" sz="2400" dirty="0">
                <a:solidFill>
                  <a:srgbClr val="FF0000"/>
                </a:solidFill>
              </a:rPr>
              <a:t>4. steroid high dose </a:t>
            </a:r>
          </a:p>
          <a:p>
            <a:pPr algn="r"/>
            <a:endParaRPr lang="ar-JO" dirty="0">
              <a:solidFill>
                <a:srgbClr val="FF000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9175tn.jpg"/>
          <p:cNvPicPr>
            <a:picLocks noGrp="1" noChangeAspect="1"/>
          </p:cNvPicPr>
          <p:nvPr>
            <p:ph idx="1"/>
          </p:nvPr>
        </p:nvPicPr>
        <p:blipFill>
          <a:blip r:embed="rId2"/>
          <a:stretch>
            <a:fillRect/>
          </a:stretch>
        </p:blipFill>
        <p:spPr>
          <a:xfrm>
            <a:off x="7048500" y="2204865"/>
            <a:ext cx="3619500" cy="2714625"/>
          </a:xfrm>
          <a:prstGeom prst="rect">
            <a:avLst/>
          </a:prstGeom>
        </p:spPr>
      </p:pic>
      <p:sp>
        <p:nvSpPr>
          <p:cNvPr id="5" name="مستطيل 4"/>
          <p:cNvSpPr/>
          <p:nvPr/>
        </p:nvSpPr>
        <p:spPr>
          <a:xfrm>
            <a:off x="1442894" y="212770"/>
            <a:ext cx="4309762" cy="7571303"/>
          </a:xfrm>
          <a:prstGeom prst="rect">
            <a:avLst/>
          </a:prstGeom>
        </p:spPr>
        <p:txBody>
          <a:bodyPr wrap="square">
            <a:spAutoFit/>
          </a:bodyPr>
          <a:lstStyle/>
          <a:p>
            <a:pPr algn="l" rtl="0"/>
            <a:r>
              <a:rPr lang="en-US" sz="2800" dirty="0">
                <a:solidFill>
                  <a:srgbClr val="1C1E21"/>
                </a:solidFill>
                <a:latin typeface="inherit"/>
              </a:rPr>
              <a:t>1-Spot </a:t>
            </a:r>
            <a:r>
              <a:rPr lang="en-US" sz="2800" dirty="0" err="1">
                <a:solidFill>
                  <a:srgbClr val="1C1E21"/>
                </a:solidFill>
                <a:latin typeface="inherit"/>
              </a:rPr>
              <a:t>Dx</a:t>
            </a:r>
            <a:r>
              <a:rPr lang="en-US" sz="2800" dirty="0">
                <a:solidFill>
                  <a:srgbClr val="1C1E21"/>
                </a:solidFill>
                <a:latin typeface="inherit"/>
              </a:rPr>
              <a:t> </a:t>
            </a:r>
          </a:p>
          <a:p>
            <a:pPr algn="l" rtl="0"/>
            <a:r>
              <a:rPr lang="en-US" sz="2800" dirty="0">
                <a:solidFill>
                  <a:srgbClr val="FF0000"/>
                </a:solidFill>
              </a:rPr>
              <a:t>nasal </a:t>
            </a:r>
            <a:r>
              <a:rPr lang="en-US" sz="2800" dirty="0" err="1">
                <a:solidFill>
                  <a:srgbClr val="FF0000"/>
                </a:solidFill>
              </a:rPr>
              <a:t>septal</a:t>
            </a:r>
            <a:r>
              <a:rPr lang="en-US" sz="2800" dirty="0">
                <a:solidFill>
                  <a:srgbClr val="FF0000"/>
                </a:solidFill>
              </a:rPr>
              <a:t> perforation</a:t>
            </a:r>
          </a:p>
          <a:p>
            <a:pPr algn="l" rtl="0"/>
            <a:r>
              <a:rPr lang="en-US" sz="2800" dirty="0"/>
              <a:t>2-two presenting symptoms</a:t>
            </a:r>
          </a:p>
          <a:p>
            <a:r>
              <a:rPr lang="en-US" sz="2400" dirty="0">
                <a:solidFill>
                  <a:srgbClr val="FF0000"/>
                </a:solidFill>
              </a:rPr>
              <a:t>wheezing through the nose</a:t>
            </a:r>
          </a:p>
          <a:p>
            <a:r>
              <a:rPr lang="en-US" sz="2400" dirty="0">
                <a:solidFill>
                  <a:srgbClr val="FF0000"/>
                </a:solidFill>
              </a:rPr>
              <a:t>feeling of obstruction in the nose</a:t>
            </a:r>
          </a:p>
          <a:p>
            <a:r>
              <a:rPr lang="en-US" sz="2400" dirty="0">
                <a:solidFill>
                  <a:srgbClr val="FF0000"/>
                </a:solidFill>
              </a:rPr>
              <a:t>nosebleeds</a:t>
            </a:r>
          </a:p>
          <a:p>
            <a:r>
              <a:rPr lang="en-US" sz="2400" dirty="0">
                <a:solidFill>
                  <a:srgbClr val="FF0000"/>
                </a:solidFill>
              </a:rPr>
              <a:t>runny nose</a:t>
            </a:r>
          </a:p>
          <a:p>
            <a:r>
              <a:rPr lang="en-US" sz="2400" dirty="0">
                <a:solidFill>
                  <a:srgbClr val="FF0000"/>
                </a:solidFill>
              </a:rPr>
              <a:t>nose pain</a:t>
            </a:r>
          </a:p>
          <a:p>
            <a:r>
              <a:rPr lang="en-US" sz="2400" dirty="0">
                <a:solidFill>
                  <a:srgbClr val="FF0000"/>
                </a:solidFill>
              </a:rPr>
              <a:t>malodorous smell in the nose</a:t>
            </a:r>
            <a:endParaRPr lang="en-US" sz="2800" dirty="0"/>
          </a:p>
          <a:p>
            <a:pPr algn="l" rtl="0"/>
            <a:r>
              <a:rPr lang="en-US" sz="2800" dirty="0"/>
              <a:t>3- causes</a:t>
            </a:r>
          </a:p>
          <a:p>
            <a:pPr algn="l" rtl="0"/>
            <a:r>
              <a:rPr lang="en-US" sz="2800" dirty="0">
                <a:solidFill>
                  <a:srgbClr val="FF0000"/>
                </a:solidFill>
              </a:rPr>
              <a:t>nasal packing</a:t>
            </a:r>
          </a:p>
          <a:p>
            <a:pPr algn="l" rtl="0"/>
            <a:r>
              <a:rPr lang="en-US" sz="2800" dirty="0" err="1">
                <a:solidFill>
                  <a:srgbClr val="FF0000"/>
                </a:solidFill>
              </a:rPr>
              <a:t>Foregin</a:t>
            </a:r>
            <a:r>
              <a:rPr lang="en-US" sz="2800" dirty="0">
                <a:solidFill>
                  <a:srgbClr val="FF0000"/>
                </a:solidFill>
              </a:rPr>
              <a:t> body </a:t>
            </a:r>
          </a:p>
          <a:p>
            <a:pPr algn="l" rtl="0"/>
            <a:r>
              <a:rPr lang="en-US" sz="2800" dirty="0" err="1">
                <a:solidFill>
                  <a:srgbClr val="FF0000"/>
                </a:solidFill>
              </a:rPr>
              <a:t>Truma</a:t>
            </a:r>
            <a:r>
              <a:rPr lang="en-US" sz="2800" dirty="0">
                <a:solidFill>
                  <a:srgbClr val="FF0000"/>
                </a:solidFill>
              </a:rPr>
              <a:t> </a:t>
            </a:r>
          </a:p>
          <a:p>
            <a:r>
              <a:rPr lang="en-US" sz="2400" dirty="0">
                <a:solidFill>
                  <a:srgbClr val="FF0000"/>
                </a:solidFill>
              </a:rPr>
              <a:t>cocaine use</a:t>
            </a:r>
          </a:p>
          <a:p>
            <a:r>
              <a:rPr lang="en-US" sz="2400" dirty="0">
                <a:solidFill>
                  <a:srgbClr val="FF0000"/>
                </a:solidFill>
              </a:rPr>
              <a:t>Wegener granulomatosis with </a:t>
            </a:r>
            <a:r>
              <a:rPr lang="en-US" sz="2400" dirty="0" err="1">
                <a:solidFill>
                  <a:srgbClr val="FF0000"/>
                </a:solidFill>
              </a:rPr>
              <a:t>polyangiitis</a:t>
            </a:r>
            <a:endParaRPr lang="en-US" sz="2400" dirty="0">
              <a:solidFill>
                <a:srgbClr val="FF0000"/>
              </a:solidFill>
            </a:endParaRPr>
          </a:p>
          <a:p>
            <a:br>
              <a:rPr lang="en-US" sz="2800" dirty="0"/>
            </a:br>
            <a:endParaRPr lang="en-US" sz="2800" dirty="0">
              <a:solidFill>
                <a:srgbClr val="FF0000"/>
              </a:solidFill>
            </a:endParaRPr>
          </a:p>
          <a:p>
            <a:pPr algn="l" rtl="0"/>
            <a:endParaRPr lang="ar-JO" dirty="0">
              <a:solidFill>
                <a:srgbClr val="FF0000"/>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p:txBody>
          <a:bodyPr>
            <a:normAutofit/>
          </a:bodyPr>
          <a:lstStyle/>
          <a:p>
            <a:pPr marL="0" indent="0">
              <a:buNone/>
            </a:pPr>
            <a:r>
              <a:rPr lang="en-US" sz="2400" dirty="0"/>
              <a:t>1-descripe the result </a:t>
            </a:r>
          </a:p>
          <a:p>
            <a:pPr marL="0" indent="0">
              <a:buNone/>
            </a:pPr>
            <a:r>
              <a:rPr lang="en-US" sz="2400" dirty="0">
                <a:solidFill>
                  <a:srgbClr val="FF0000"/>
                </a:solidFill>
              </a:rPr>
              <a:t>right : normal hearing </a:t>
            </a:r>
          </a:p>
          <a:p>
            <a:pPr marL="0" indent="0">
              <a:buNone/>
            </a:pPr>
            <a:r>
              <a:rPr lang="en-US" sz="2400" dirty="0">
                <a:solidFill>
                  <a:srgbClr val="FF0000"/>
                </a:solidFill>
              </a:rPr>
              <a:t>left : </a:t>
            </a:r>
            <a:r>
              <a:rPr lang="en-US" sz="2400" dirty="0" err="1">
                <a:solidFill>
                  <a:srgbClr val="FF0000"/>
                </a:solidFill>
              </a:rPr>
              <a:t>sensoneural</a:t>
            </a:r>
            <a:r>
              <a:rPr lang="en-US" sz="2400" dirty="0">
                <a:solidFill>
                  <a:srgbClr val="FF0000"/>
                </a:solidFill>
              </a:rPr>
              <a:t> hearing loss at high frequencies</a:t>
            </a:r>
          </a:p>
          <a:p>
            <a:pPr marL="0" indent="0">
              <a:buNone/>
            </a:pPr>
            <a:r>
              <a:rPr lang="en-US" sz="2400" dirty="0"/>
              <a:t>2-what should you exclude in this case</a:t>
            </a:r>
          </a:p>
          <a:p>
            <a:pPr marL="0" indent="0">
              <a:buNone/>
            </a:pPr>
            <a:r>
              <a:rPr lang="en-US" sz="2400" dirty="0">
                <a:solidFill>
                  <a:srgbClr val="FF0000"/>
                </a:solidFill>
              </a:rPr>
              <a:t>vestibular </a:t>
            </a:r>
            <a:r>
              <a:rPr lang="en-US" sz="2400" dirty="0" err="1">
                <a:solidFill>
                  <a:srgbClr val="FF0000"/>
                </a:solidFill>
              </a:rPr>
              <a:t>shwanoma</a:t>
            </a:r>
            <a:r>
              <a:rPr lang="en-US" sz="2400" dirty="0">
                <a:solidFill>
                  <a:srgbClr val="FF0000"/>
                </a:solidFill>
              </a:rPr>
              <a:t> </a:t>
            </a:r>
          </a:p>
          <a:p>
            <a:pPr marL="0" indent="0">
              <a:buNone/>
            </a:pPr>
            <a:r>
              <a:rPr lang="en-US" sz="2400" dirty="0"/>
              <a:t>3-other investigations:</a:t>
            </a:r>
          </a:p>
          <a:p>
            <a:pPr marL="0" indent="0">
              <a:buNone/>
            </a:pPr>
            <a:r>
              <a:rPr lang="en-US" sz="2400" dirty="0">
                <a:solidFill>
                  <a:srgbClr val="FF0000"/>
                </a:solidFill>
              </a:rPr>
              <a:t>MRI+CT </a:t>
            </a:r>
          </a:p>
          <a:p>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7582" y="3598913"/>
            <a:ext cx="4657626" cy="310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a:xfrm>
            <a:off x="1981200" y="1600201"/>
            <a:ext cx="3610744" cy="4525963"/>
          </a:xfrm>
        </p:spPr>
        <p:txBody>
          <a:bodyPr>
            <a:normAutofit/>
          </a:bodyPr>
          <a:lstStyle/>
          <a:p>
            <a:pPr marL="0" indent="0">
              <a:buNone/>
            </a:pPr>
            <a:r>
              <a:rPr lang="en-US" dirty="0"/>
              <a:t>1- Right or left ear  ?</a:t>
            </a:r>
          </a:p>
          <a:p>
            <a:pPr marL="0" indent="0">
              <a:buNone/>
            </a:pPr>
            <a:r>
              <a:rPr lang="en-US" dirty="0">
                <a:solidFill>
                  <a:srgbClr val="FF0000"/>
                </a:solidFill>
              </a:rPr>
              <a:t>Right</a:t>
            </a:r>
          </a:p>
          <a:p>
            <a:pPr marL="0" indent="0">
              <a:buNone/>
            </a:pPr>
            <a:r>
              <a:rPr lang="en-US" dirty="0"/>
              <a:t>2-- Name label structure </a:t>
            </a:r>
          </a:p>
          <a:p>
            <a:pPr marL="0" indent="0">
              <a:buNone/>
            </a:pPr>
            <a:r>
              <a:rPr lang="en-US" dirty="0"/>
              <a:t>( A, B , C )  ?</a:t>
            </a:r>
            <a:r>
              <a:rPr lang="en-US" dirty="0">
                <a:solidFill>
                  <a:srgbClr val="FF0000"/>
                </a:solidFill>
              </a:rPr>
              <a:t>in picture </a:t>
            </a:r>
          </a:p>
          <a:p>
            <a:pPr marL="0" indent="0">
              <a:buNone/>
            </a:pPr>
            <a:r>
              <a:rPr lang="en-US" dirty="0"/>
              <a:t>4- D IN which side : </a:t>
            </a:r>
            <a:r>
              <a:rPr lang="en-US" dirty="0" err="1">
                <a:solidFill>
                  <a:srgbClr val="FF0000"/>
                </a:solidFill>
              </a:rPr>
              <a:t>posterioinferior</a:t>
            </a:r>
            <a:endParaRPr lang="en-US" dirty="0">
              <a:solidFill>
                <a:srgbClr val="FF0000"/>
              </a:solidFill>
            </a:endParaRPr>
          </a:p>
          <a:p>
            <a:pPr marL="0" indent="0">
              <a:buNone/>
            </a:pPr>
            <a:endParaRPr lang="ar-JO" dirty="0"/>
          </a:p>
        </p:txBody>
      </p:sp>
      <p:pic>
        <p:nvPicPr>
          <p:cNvPr id="5" name="Picture 4"/>
          <p:cNvPicPr>
            <a:picLocks noChangeAspect="1"/>
          </p:cNvPicPr>
          <p:nvPr/>
        </p:nvPicPr>
        <p:blipFill rotWithShape="1">
          <a:blip r:embed="rId2"/>
          <a:srcRect l="51886" t="21256" r="5690" b="4679"/>
          <a:stretch>
            <a:fillRect/>
          </a:stretch>
        </p:blipFill>
        <p:spPr>
          <a:xfrm>
            <a:off x="6989619" y="1690690"/>
            <a:ext cx="4364181" cy="3837709"/>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pic>
        <p:nvPicPr>
          <p:cNvPr id="4" name="Picture 2" descr="C:\Users\Pc city\Downloads\Adenoid-face-with-orofacial-dysfunction-myofunctional-syndrome-with-reduced-orofacial_Q320.jpg"/>
          <p:cNvPicPr>
            <a:picLocks noGrp="1" noChangeAspect="1" noChangeArrowheads="1"/>
          </p:cNvPicPr>
          <p:nvPr>
            <p:ph idx="1"/>
          </p:nvPr>
        </p:nvPicPr>
        <p:blipFill>
          <a:blip r:embed="rId2"/>
          <a:srcRect/>
          <a:stretch>
            <a:fillRect/>
          </a:stretch>
        </p:blipFill>
        <p:spPr bwMode="auto">
          <a:xfrm>
            <a:off x="7620000" y="2276872"/>
            <a:ext cx="3048000" cy="3048000"/>
          </a:xfrm>
          <a:prstGeom prst="rect">
            <a:avLst/>
          </a:prstGeom>
          <a:noFill/>
        </p:spPr>
      </p:pic>
      <p:sp>
        <p:nvSpPr>
          <p:cNvPr id="5" name="مستطيل 4"/>
          <p:cNvSpPr/>
          <p:nvPr/>
        </p:nvSpPr>
        <p:spPr>
          <a:xfrm>
            <a:off x="1919536" y="2218711"/>
            <a:ext cx="3960440" cy="4801314"/>
          </a:xfrm>
          <a:prstGeom prst="rect">
            <a:avLst/>
          </a:prstGeom>
        </p:spPr>
        <p:txBody>
          <a:bodyPr wrap="square">
            <a:spAutoFit/>
          </a:bodyPr>
          <a:lstStyle/>
          <a:p>
            <a:pPr algn="l" rtl="0"/>
            <a:r>
              <a:rPr lang="en-US" dirty="0"/>
              <a:t>1-Describe what you see?</a:t>
            </a:r>
          </a:p>
          <a:p>
            <a:pPr algn="l" rtl="0"/>
            <a:r>
              <a:rPr lang="en-US" dirty="0">
                <a:solidFill>
                  <a:srgbClr val="FF0000"/>
                </a:solidFill>
              </a:rPr>
              <a:t>adenoid face</a:t>
            </a:r>
          </a:p>
          <a:p>
            <a:pPr algn="l" rtl="0"/>
            <a:r>
              <a:rPr lang="en-US" dirty="0"/>
              <a:t>2-mention three symptom patient suffer from </a:t>
            </a:r>
          </a:p>
          <a:p>
            <a:pPr algn="l" rtl="0"/>
            <a:r>
              <a:rPr lang="en-US" dirty="0">
                <a:solidFill>
                  <a:srgbClr val="FF0000"/>
                </a:solidFill>
              </a:rPr>
              <a:t>snoring /difficult nosy breathing/OM with effusion </a:t>
            </a:r>
          </a:p>
          <a:p>
            <a:pPr algn="l" rtl="0"/>
            <a:r>
              <a:rPr lang="en-US" dirty="0"/>
              <a:t>3-your management </a:t>
            </a:r>
          </a:p>
          <a:p>
            <a:pPr algn="l" rtl="0"/>
            <a:r>
              <a:rPr lang="en-US" dirty="0">
                <a:solidFill>
                  <a:srgbClr val="FF0000"/>
                </a:solidFill>
              </a:rPr>
              <a:t>medical : penicillin </a:t>
            </a:r>
            <a:endParaRPr lang="ar-JO" dirty="0">
              <a:solidFill>
                <a:srgbClr val="FF0000"/>
              </a:solidFill>
            </a:endParaRPr>
          </a:p>
          <a:p>
            <a:r>
              <a:rPr lang="ar-JO" dirty="0">
                <a:solidFill>
                  <a:srgbClr val="FF0000"/>
                </a:solidFill>
              </a:rPr>
              <a:t>-</a:t>
            </a:r>
            <a:r>
              <a:rPr lang="en-US" dirty="0" err="1">
                <a:solidFill>
                  <a:srgbClr val="FF0000"/>
                </a:solidFill>
              </a:rPr>
              <a:t>intranasla</a:t>
            </a:r>
            <a:r>
              <a:rPr lang="en-US" dirty="0">
                <a:solidFill>
                  <a:srgbClr val="FF0000"/>
                </a:solidFill>
              </a:rPr>
              <a:t> steroid ( </a:t>
            </a:r>
            <a:r>
              <a:rPr lang="en-US" dirty="0" err="1">
                <a:solidFill>
                  <a:srgbClr val="FF0000"/>
                </a:solidFill>
              </a:rPr>
              <a:t>mometason</a:t>
            </a:r>
            <a:r>
              <a:rPr lang="en-US" dirty="0">
                <a:solidFill>
                  <a:srgbClr val="FF0000"/>
                </a:solidFill>
              </a:rPr>
              <a:t>)</a:t>
            </a:r>
          </a:p>
          <a:p>
            <a:r>
              <a:rPr lang="en-US" dirty="0">
                <a:solidFill>
                  <a:srgbClr val="FF0000"/>
                </a:solidFill>
              </a:rPr>
              <a:t>- they May respond to one month antibiotics</a:t>
            </a:r>
          </a:p>
          <a:p>
            <a:pPr algn="l" rtl="0"/>
            <a:endParaRPr lang="en-US" dirty="0">
              <a:solidFill>
                <a:srgbClr val="FF0000"/>
              </a:solidFill>
            </a:endParaRPr>
          </a:p>
          <a:p>
            <a:pPr algn="l" rtl="0">
              <a:buNone/>
            </a:pPr>
            <a:r>
              <a:rPr lang="en-US" dirty="0">
                <a:solidFill>
                  <a:srgbClr val="FF0000"/>
                </a:solidFill>
              </a:rPr>
              <a:t>surgery :adenoidectomy</a:t>
            </a:r>
          </a:p>
          <a:p>
            <a:pPr algn="l" rtl="0"/>
            <a:endParaRPr lang="en-US" dirty="0">
              <a:solidFill>
                <a:srgbClr val="FF0000"/>
              </a:solidFill>
            </a:endParaRPr>
          </a:p>
          <a:p>
            <a:pPr algn="l" rtl="0"/>
            <a:endParaRPr lang="en-US" dirty="0"/>
          </a:p>
          <a:p>
            <a:pPr algn="l" rtl="0"/>
            <a:endParaRPr lang="en-US" dirty="0">
              <a:solidFill>
                <a:srgbClr val="FF0000"/>
              </a:solidFill>
            </a:endParaRPr>
          </a:p>
          <a:p>
            <a:pPr algn="l" rtl="0"/>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BB64-BCE6-852F-CC42-15A85A56BF6D}"/>
              </a:ext>
            </a:extLst>
          </p:cNvPr>
          <p:cNvSpPr>
            <a:spLocks noGrp="1"/>
          </p:cNvSpPr>
          <p:nvPr>
            <p:ph type="title"/>
          </p:nvPr>
        </p:nvSpPr>
        <p:spPr/>
        <p:txBody>
          <a:bodyPr/>
          <a:lstStyle/>
          <a:p>
            <a:r>
              <a:rPr lang="en-US" dirty="0"/>
              <a:t>Q3: Otitis media with effusion</a:t>
            </a:r>
          </a:p>
        </p:txBody>
      </p:sp>
      <p:sp>
        <p:nvSpPr>
          <p:cNvPr id="3" name="Content Placeholder 2">
            <a:extLst>
              <a:ext uri="{FF2B5EF4-FFF2-40B4-BE49-F238E27FC236}">
                <a16:creationId xmlns:a16="http://schemas.microsoft.com/office/drawing/2014/main" id="{4DF1F18F-5E37-CED5-FCE7-083F8D1AFA9B}"/>
              </a:ext>
            </a:extLst>
          </p:cNvPr>
          <p:cNvSpPr>
            <a:spLocks noGrp="1"/>
          </p:cNvSpPr>
          <p:nvPr>
            <p:ph sz="half" idx="1"/>
          </p:nvPr>
        </p:nvSpPr>
        <p:spPr>
          <a:xfrm>
            <a:off x="1991545" y="2132857"/>
            <a:ext cx="5338517" cy="4794687"/>
          </a:xfrm>
        </p:spPr>
        <p:txBody>
          <a:bodyPr>
            <a:normAutofit/>
          </a:bodyPr>
          <a:lstStyle/>
          <a:p>
            <a:pPr marL="514350" indent="-514350">
              <a:buFont typeface="+mj-lt"/>
              <a:buAutoNum type="arabicPeriod"/>
            </a:pPr>
            <a:r>
              <a:rPr lang="en-US" b="1" dirty="0"/>
              <a:t>Mention 2 ddx</a:t>
            </a:r>
          </a:p>
          <a:p>
            <a:pPr lvl="1"/>
            <a:r>
              <a:rPr lang="en-US" sz="2800" dirty="0"/>
              <a:t>OME , Bulging stage otitis media</a:t>
            </a:r>
          </a:p>
          <a:p>
            <a:pPr marL="457200" indent="-457200">
              <a:buFont typeface="+mj-lt"/>
              <a:buAutoNum type="arabicPeriod"/>
            </a:pPr>
            <a:r>
              <a:rPr lang="en-US" b="1" dirty="0"/>
              <a:t>Findings on Audiometry and tympanometry</a:t>
            </a:r>
          </a:p>
          <a:p>
            <a:pPr lvl="1"/>
            <a:r>
              <a:rPr lang="en-US" dirty="0"/>
              <a:t>Audiometry: Conductive hearing loss</a:t>
            </a:r>
          </a:p>
          <a:p>
            <a:pPr lvl="1"/>
            <a:r>
              <a:rPr lang="en-US" dirty="0"/>
              <a:t>Tympanometry: Type B with normal volume</a:t>
            </a:r>
          </a:p>
        </p:txBody>
      </p:sp>
      <p:pic>
        <p:nvPicPr>
          <p:cNvPr id="6" name="صورة 3">
            <a:extLst>
              <a:ext uri="{FF2B5EF4-FFF2-40B4-BE49-F238E27FC236}">
                <a16:creationId xmlns:a16="http://schemas.microsoft.com/office/drawing/2014/main" id="{EE346865-2D02-A06C-9F2F-8B463C4EF0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96162" y="1980396"/>
            <a:ext cx="2643188" cy="3619500"/>
          </a:xfrm>
          <a:prstGeom prst="ellipse">
            <a:avLst/>
          </a:prstGeom>
        </p:spPr>
      </p:pic>
      <p:sp>
        <p:nvSpPr>
          <p:cNvPr id="10" name="TextBox 9">
            <a:extLst>
              <a:ext uri="{FF2B5EF4-FFF2-40B4-BE49-F238E27FC236}">
                <a16:creationId xmlns:a16="http://schemas.microsoft.com/office/drawing/2014/main" id="{03355139-7776-11CB-26F0-627D1019C12B}"/>
              </a:ext>
            </a:extLst>
          </p:cNvPr>
          <p:cNvSpPr txBox="1"/>
          <p:nvPr/>
        </p:nvSpPr>
        <p:spPr>
          <a:xfrm>
            <a:off x="2110524" y="1218059"/>
            <a:ext cx="7970952" cy="867930"/>
          </a:xfrm>
          <a:prstGeom prst="rect">
            <a:avLst/>
          </a:prstGeom>
          <a:noFill/>
        </p:spPr>
        <p:txBody>
          <a:bodyPr wrap="square">
            <a:spAutoFit/>
          </a:bodyPr>
          <a:lstStyle/>
          <a:p>
            <a:pPr algn="ctr">
              <a:lnSpc>
                <a:spcPct val="90000"/>
              </a:lnSpc>
              <a:spcBef>
                <a:spcPts val="1000"/>
              </a:spcBef>
              <a:defRPr/>
            </a:pPr>
            <a:r>
              <a:rPr lang="en-US" sz="2800" b="1" dirty="0">
                <a:solidFill>
                  <a:srgbClr val="45515E"/>
                </a:solidFill>
              </a:rPr>
              <a:t>25 years-old patient Mild hearing loss, pulsatile tinnitus , aural fullness</a:t>
            </a:r>
          </a:p>
        </p:txBody>
      </p:sp>
    </p:spTree>
    <p:extLst>
      <p:ext uri="{BB962C8B-B14F-4D97-AF65-F5344CB8AC3E}">
        <p14:creationId xmlns:p14="http://schemas.microsoft.com/office/powerpoint/2010/main" val="6300747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4072" y="1340769"/>
            <a:ext cx="3923928" cy="3914541"/>
          </a:xfrm>
          <a:prstGeom prst="rect">
            <a:avLst/>
          </a:prstGeom>
        </p:spPr>
      </p:pic>
      <p:sp>
        <p:nvSpPr>
          <p:cNvPr id="5" name="مستطيل 4"/>
          <p:cNvSpPr/>
          <p:nvPr/>
        </p:nvSpPr>
        <p:spPr>
          <a:xfrm>
            <a:off x="1991544" y="1700808"/>
            <a:ext cx="4572000" cy="5016758"/>
          </a:xfrm>
          <a:prstGeom prst="rect">
            <a:avLst/>
          </a:prstGeom>
        </p:spPr>
        <p:txBody>
          <a:bodyPr>
            <a:spAutoFit/>
          </a:bodyPr>
          <a:lstStyle/>
          <a:p>
            <a:pPr algn="l" rtl="0"/>
            <a:r>
              <a:rPr lang="en-US" sz="3200" dirty="0"/>
              <a:t>1-Diagnosis</a:t>
            </a:r>
          </a:p>
          <a:p>
            <a:pPr algn="l" rtl="0"/>
            <a:r>
              <a:rPr lang="en-US" sz="3200" dirty="0">
                <a:solidFill>
                  <a:srgbClr val="FF0000"/>
                </a:solidFill>
              </a:rPr>
              <a:t>Recurrent respiratory </a:t>
            </a:r>
            <a:r>
              <a:rPr lang="en-US" sz="3200" dirty="0" err="1">
                <a:solidFill>
                  <a:srgbClr val="FF0000"/>
                </a:solidFill>
              </a:rPr>
              <a:t>papillomatosis</a:t>
            </a:r>
            <a:endParaRPr lang="en-US" sz="3200" dirty="0">
              <a:solidFill>
                <a:srgbClr val="FF0000"/>
              </a:solidFill>
            </a:endParaRPr>
          </a:p>
          <a:p>
            <a:pPr algn="l" rtl="0"/>
            <a:r>
              <a:rPr lang="en-US" sz="3200" dirty="0"/>
              <a:t>2. Most common causative agent</a:t>
            </a:r>
          </a:p>
          <a:p>
            <a:pPr algn="l" rtl="0"/>
            <a:r>
              <a:rPr lang="en-US" sz="3200" dirty="0">
                <a:solidFill>
                  <a:srgbClr val="FF0000"/>
                </a:solidFill>
              </a:rPr>
              <a:t>HPV</a:t>
            </a:r>
          </a:p>
          <a:p>
            <a:pPr algn="l" rtl="0"/>
            <a:r>
              <a:rPr lang="en-US" sz="3200" dirty="0"/>
              <a:t>3. Management</a:t>
            </a:r>
          </a:p>
          <a:p>
            <a:pPr algn="l" rtl="0"/>
            <a:r>
              <a:rPr lang="en-US" sz="3200" dirty="0">
                <a:solidFill>
                  <a:srgbClr val="FF0000"/>
                </a:solidFill>
              </a:rPr>
              <a:t>Medical :antiviral </a:t>
            </a:r>
          </a:p>
          <a:p>
            <a:pPr algn="l" rtl="0"/>
            <a:r>
              <a:rPr lang="en-US" sz="3200" dirty="0">
                <a:solidFill>
                  <a:srgbClr val="FF0000"/>
                </a:solidFill>
              </a:rPr>
              <a:t>Surgical excision</a:t>
            </a:r>
          </a:p>
          <a:p>
            <a:pPr algn="l" rtl="0"/>
            <a:r>
              <a:rPr lang="en-US" sz="3200" dirty="0" err="1">
                <a:solidFill>
                  <a:srgbClr val="FF0000"/>
                </a:solidFill>
              </a:rPr>
              <a:t>debulking</a:t>
            </a:r>
            <a:endParaRPr lang="en-US" sz="3200" dirty="0">
              <a:solidFill>
                <a:srgbClr val="FF0000"/>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4" name="Content Placeholder 3"/>
          <p:cNvPicPr>
            <a:picLocks noGrp="1" noChangeAspect="1"/>
          </p:cNvPicPr>
          <p:nvPr>
            <p:ph idx="1"/>
          </p:nvPr>
        </p:nvPicPr>
        <p:blipFill rotWithShape="1">
          <a:blip r:embed="rId2"/>
          <a:srcRect l="19029" t="35216" r="57072" b="16203"/>
          <a:stretch>
            <a:fillRect/>
          </a:stretch>
        </p:blipFill>
        <p:spPr>
          <a:xfrm flipH="1">
            <a:off x="7558466" y="2204865"/>
            <a:ext cx="3109535" cy="3553797"/>
          </a:xfrm>
          <a:prstGeom prst="rect">
            <a:avLst/>
          </a:prstGeom>
        </p:spPr>
      </p:pic>
      <p:sp>
        <p:nvSpPr>
          <p:cNvPr id="5" name="مستطيل 4"/>
          <p:cNvSpPr/>
          <p:nvPr/>
        </p:nvSpPr>
        <p:spPr>
          <a:xfrm>
            <a:off x="1500768" y="1988840"/>
            <a:ext cx="4572000" cy="4093428"/>
          </a:xfrm>
          <a:prstGeom prst="rect">
            <a:avLst/>
          </a:prstGeom>
        </p:spPr>
        <p:txBody>
          <a:bodyPr>
            <a:spAutoFit/>
          </a:bodyPr>
          <a:lstStyle/>
          <a:p>
            <a:pPr algn="l" rtl="0"/>
            <a:r>
              <a:rPr lang="en-US" sz="2800" dirty="0"/>
              <a:t>1-What is the name of this study</a:t>
            </a:r>
          </a:p>
          <a:p>
            <a:pPr algn="l" rtl="0"/>
            <a:r>
              <a:rPr lang="en-US" sz="2800" dirty="0">
                <a:solidFill>
                  <a:srgbClr val="FF0000"/>
                </a:solidFill>
              </a:rPr>
              <a:t>Para-nasal sinus Axial CT</a:t>
            </a:r>
          </a:p>
          <a:p>
            <a:pPr algn="l" rtl="0"/>
            <a:r>
              <a:rPr lang="en-US" sz="2800" dirty="0"/>
              <a:t>2-Your diagnosis ?</a:t>
            </a:r>
          </a:p>
          <a:p>
            <a:pPr algn="l" rtl="0"/>
            <a:r>
              <a:rPr lang="en-US" sz="2800" dirty="0">
                <a:solidFill>
                  <a:srgbClr val="FF0000"/>
                </a:solidFill>
              </a:rPr>
              <a:t> fungal sinusitis ( fungal ball)</a:t>
            </a:r>
          </a:p>
          <a:p>
            <a:pPr algn="l" rtl="0"/>
            <a:r>
              <a:rPr lang="en-US" sz="2800" dirty="0"/>
              <a:t>3-Your management ?</a:t>
            </a:r>
          </a:p>
          <a:p>
            <a:pPr algn="l" rtl="0"/>
            <a:r>
              <a:rPr lang="en-US" sz="2800" dirty="0">
                <a:solidFill>
                  <a:srgbClr val="FF0000"/>
                </a:solidFill>
              </a:rPr>
              <a:t>surgical (FESS) , surgical removal of the fungus ball </a:t>
            </a:r>
          </a:p>
          <a:p>
            <a:pPr algn="l" rtl="0"/>
            <a:endParaRPr lang="en-US" dirty="0"/>
          </a:p>
          <a:p>
            <a:pPr algn="l" rtl="0"/>
            <a:endParaRPr lang="ar-JO"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787790"/>
            <a:ext cx="10515600" cy="6070209"/>
          </a:xfrm>
        </p:spPr>
        <p:txBody>
          <a:bodyPr>
            <a:normAutofit/>
          </a:bodyPr>
          <a:lstStyle/>
          <a:p>
            <a:pPr algn="l" rtl="0"/>
            <a:r>
              <a:rPr lang="en-US" dirty="0"/>
              <a:t>1-Diagnosis</a:t>
            </a:r>
          </a:p>
          <a:p>
            <a:pPr marL="0" indent="0">
              <a:buNone/>
            </a:pPr>
            <a:r>
              <a:rPr lang="en-US" dirty="0">
                <a:solidFill>
                  <a:srgbClr val="FF0000"/>
                </a:solidFill>
              </a:rPr>
              <a:t>(Periorbital edema and erythema due to periorbital </a:t>
            </a:r>
            <a:r>
              <a:rPr lang="en-US" dirty="0" err="1">
                <a:solidFill>
                  <a:srgbClr val="FF0000"/>
                </a:solidFill>
              </a:rPr>
              <a:t>cellultis</a:t>
            </a:r>
            <a:r>
              <a:rPr lang="en-US" dirty="0">
                <a:solidFill>
                  <a:srgbClr val="FF0000"/>
                </a:solidFill>
              </a:rPr>
              <a:t>)</a:t>
            </a:r>
          </a:p>
          <a:p>
            <a:pPr marL="0" indent="0">
              <a:buNone/>
            </a:pPr>
            <a:r>
              <a:rPr lang="en-US" dirty="0">
                <a:solidFill>
                  <a:srgbClr val="FF0000"/>
                </a:solidFill>
              </a:rPr>
              <a:t>( As a complication of Acute Ethmoidal sinusitis )</a:t>
            </a:r>
          </a:p>
          <a:p>
            <a:pPr marL="0" indent="0">
              <a:buNone/>
            </a:pPr>
            <a:r>
              <a:rPr lang="en-US" dirty="0">
                <a:solidFill>
                  <a:srgbClr val="FF0000"/>
                </a:solidFill>
              </a:rPr>
              <a:t>Cellulitis around the eye</a:t>
            </a:r>
          </a:p>
          <a:p>
            <a:pPr marL="0" indent="0">
              <a:buNone/>
            </a:pPr>
            <a:r>
              <a:rPr lang="en-US" dirty="0"/>
              <a:t>2-investigation?</a:t>
            </a:r>
          </a:p>
          <a:p>
            <a:pPr marL="0" indent="0">
              <a:buNone/>
            </a:pPr>
            <a:r>
              <a:rPr lang="en-US" dirty="0">
                <a:solidFill>
                  <a:srgbClr val="FF0000"/>
                </a:solidFill>
              </a:rPr>
              <a:t>CT </a:t>
            </a:r>
          </a:p>
          <a:p>
            <a:pPr marL="0" indent="0">
              <a:buNone/>
            </a:pPr>
            <a:r>
              <a:rPr lang="en-US" dirty="0"/>
              <a:t>3- why do surgical treatment?</a:t>
            </a:r>
          </a:p>
          <a:p>
            <a:pPr marL="0" indent="0">
              <a:buNone/>
            </a:pPr>
            <a:r>
              <a:rPr lang="en-US" dirty="0">
                <a:solidFill>
                  <a:srgbClr val="FF0000"/>
                </a:solidFill>
              </a:rPr>
              <a:t>If not responding to medical </a:t>
            </a:r>
            <a:r>
              <a:rPr lang="en-US" dirty="0" err="1">
                <a:solidFill>
                  <a:srgbClr val="FF0000"/>
                </a:solidFill>
              </a:rPr>
              <a:t>Tx</a:t>
            </a:r>
            <a:endParaRPr lang="en-US" dirty="0">
              <a:solidFill>
                <a:srgbClr val="FF0000"/>
              </a:solidFill>
            </a:endParaRPr>
          </a:p>
          <a:p>
            <a:pPr marL="0" indent="0">
              <a:buNone/>
            </a:pPr>
            <a:r>
              <a:rPr lang="en-US" dirty="0">
                <a:solidFill>
                  <a:srgbClr val="FF0000"/>
                </a:solidFill>
              </a:rPr>
              <a:t>Manifest complication</a:t>
            </a:r>
          </a:p>
          <a:p>
            <a:pPr marL="0" indent="0">
              <a:buNone/>
            </a:pPr>
            <a:endParaRPr lang="en-US" dirty="0">
              <a:solidFill>
                <a:srgbClr val="FF0000"/>
              </a:solidFill>
            </a:endParaRPr>
          </a:p>
          <a:p>
            <a:pPr marL="0" indent="0">
              <a:buNone/>
            </a:pPr>
            <a:br>
              <a:rPr lang="en-US" dirty="0">
                <a:effectLst/>
              </a:rPr>
            </a:br>
            <a:endParaRPr lang="ar-JO"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587" y="2984336"/>
            <a:ext cx="3491880" cy="332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a:xfrm>
            <a:off x="382006" y="2174130"/>
            <a:ext cx="5347752" cy="4525963"/>
          </a:xfrm>
        </p:spPr>
        <p:txBody>
          <a:bodyPr/>
          <a:lstStyle/>
          <a:p>
            <a:pPr marL="0" indent="0">
              <a:buNone/>
            </a:pPr>
            <a:r>
              <a:rPr lang="en-US" dirty="0"/>
              <a:t>.</a:t>
            </a:r>
            <a:r>
              <a:rPr lang="ar-JO" dirty="0"/>
              <a:t> </a:t>
            </a:r>
            <a:r>
              <a:rPr lang="en-US" dirty="0"/>
              <a:t>Normal findings in A,B,C</a:t>
            </a:r>
          </a:p>
          <a:p>
            <a:pPr marL="0" indent="0">
              <a:buNone/>
            </a:pPr>
            <a:r>
              <a:rPr lang="en-US" dirty="0">
                <a:solidFill>
                  <a:srgbClr val="FF0000"/>
                </a:solidFill>
              </a:rPr>
              <a:t>A+B: AC better than BC</a:t>
            </a:r>
          </a:p>
          <a:p>
            <a:pPr marL="0" indent="0">
              <a:buNone/>
            </a:pPr>
            <a:r>
              <a:rPr lang="en-US" dirty="0">
                <a:solidFill>
                  <a:srgbClr val="FF0000"/>
                </a:solidFill>
              </a:rPr>
              <a:t>C: no lateralization(centralization)</a:t>
            </a:r>
            <a:br>
              <a:rPr lang="en-US" dirty="0"/>
            </a:br>
            <a:r>
              <a:rPr lang="en-US" dirty="0"/>
              <a:t>3.cause False negative in right ear?</a:t>
            </a:r>
          </a:p>
          <a:p>
            <a:pPr marL="0" indent="0">
              <a:buNone/>
            </a:pPr>
            <a:r>
              <a:rPr lang="en-US" dirty="0"/>
              <a:t>If there is </a:t>
            </a:r>
            <a:r>
              <a:rPr lang="en-US" dirty="0">
                <a:highlight>
                  <a:srgbClr val="FFFF00"/>
                </a:highlight>
              </a:rPr>
              <a:t>profound </a:t>
            </a:r>
            <a:r>
              <a:rPr lang="en-US" dirty="0"/>
              <a:t> sensorineural  hearing loss in </a:t>
            </a:r>
            <a:r>
              <a:rPr lang="en-US" dirty="0" err="1"/>
              <a:t>rt</a:t>
            </a:r>
            <a:r>
              <a:rPr lang="en-US" dirty="0"/>
              <a:t> ear </a:t>
            </a:r>
          </a:p>
          <a:p>
            <a:endParaRPr lang="ar-JO"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641" y="1690690"/>
            <a:ext cx="4140591" cy="457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9603005" y="4437112"/>
            <a:ext cx="324128" cy="369332"/>
          </a:xfrm>
          <a:prstGeom prst="rect">
            <a:avLst/>
          </a:prstGeom>
          <a:noFill/>
        </p:spPr>
        <p:txBody>
          <a:bodyPr wrap="none" lIns="91440" tIns="45720" rIns="91440" bIns="45720">
            <a:spAutoFit/>
          </a:bodyPr>
          <a:lstStyle/>
          <a:p>
            <a:pPr algn="ct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ستطيل 4"/>
          <p:cNvSpPr/>
          <p:nvPr/>
        </p:nvSpPr>
        <p:spPr>
          <a:xfrm>
            <a:off x="8998476" y="2975526"/>
            <a:ext cx="320922" cy="400110"/>
          </a:xfrm>
          <a:prstGeom prst="rect">
            <a:avLst/>
          </a:prstGeom>
          <a:noFill/>
        </p:spPr>
        <p:txBody>
          <a:bodyPr wrap="none" lIns="91440" tIns="45720" rIns="91440" bIns="45720">
            <a:spAutoFit/>
          </a:bodyPr>
          <a:lstStyle/>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
            </a:r>
            <a:endParaRPr lang="ar-SA"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ستطيل 5"/>
          <p:cNvSpPr/>
          <p:nvPr/>
        </p:nvSpPr>
        <p:spPr>
          <a:xfrm>
            <a:off x="10056440" y="5012050"/>
            <a:ext cx="357790" cy="461665"/>
          </a:xfrm>
          <a:prstGeom prst="rect">
            <a:avLst/>
          </a:prstGeom>
          <a:noFill/>
        </p:spPr>
        <p:txBody>
          <a:bodyPr wrap="none" lIns="91440" tIns="45720" rIns="91440" bIns="45720">
            <a:spAutoFit/>
          </a:bodyPr>
          <a:lstStyle/>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t>
            </a:r>
            <a:endParaRPr lang="ar-SA"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ENT archive </a:t>
            </a:r>
            <a:br>
              <a:rPr lang="en-US" dirty="0"/>
            </a:br>
            <a:r>
              <a:rPr lang="en-US" dirty="0"/>
              <a:t>group 3</a:t>
            </a:r>
            <a:r>
              <a:rPr lang="ar-JO" dirty="0"/>
              <a:t> </a:t>
            </a:r>
            <a:r>
              <a:rPr lang="en-US" dirty="0"/>
              <a:t>(A+B)</a:t>
            </a:r>
            <a:br>
              <a:rPr lang="en-US" dirty="0"/>
            </a:br>
            <a:endParaRPr lang="ar-JO" dirty="0"/>
          </a:p>
        </p:txBody>
      </p:sp>
      <p:sp>
        <p:nvSpPr>
          <p:cNvPr id="3" name="Subtitle 2"/>
          <p:cNvSpPr>
            <a:spLocks noGrp="1"/>
          </p:cNvSpPr>
          <p:nvPr>
            <p:ph type="subTitle" idx="1"/>
          </p:nvPr>
        </p:nvSpPr>
        <p:spPr/>
        <p:txBody>
          <a:bodyPr/>
          <a:lstStyle/>
          <a:p>
            <a:pPr rtl="1"/>
            <a:r>
              <a:rPr lang="ar-JO" dirty="0"/>
              <a:t>اعداد :فراس ربيع </a:t>
            </a:r>
            <a:br>
              <a:rPr lang="ar-JO" dirty="0"/>
            </a:br>
            <a:r>
              <a:rPr lang="ar-JO" dirty="0"/>
              <a:t>         لؤي العابد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 </a:t>
            </a:r>
            <a:endParaRPr lang="ar-JO" dirty="0"/>
          </a:p>
        </p:txBody>
      </p:sp>
      <p:pic>
        <p:nvPicPr>
          <p:cNvPr id="5" name="صورة 5"/>
          <p:cNvPicPr>
            <a:picLocks noGrp="1" noChangeAspect="1"/>
          </p:cNvPicPr>
          <p:nvPr>
            <p:ph sz="half" idx="1"/>
          </p:nvPr>
        </p:nvPicPr>
        <p:blipFill>
          <a:blip r:embed="rId2"/>
          <a:stretch>
            <a:fillRect/>
          </a:stretch>
        </p:blipFill>
        <p:spPr>
          <a:xfrm>
            <a:off x="1797891" y="2286000"/>
            <a:ext cx="3595593" cy="3581400"/>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ar-SA" dirty="0"/>
              <a:t>Name of this study</a:t>
            </a:r>
          </a:p>
          <a:p>
            <a:pPr marL="457200" indent="-457200">
              <a:buFont typeface="+mj-lt"/>
              <a:buAutoNum type="arabicPeriod"/>
            </a:pPr>
            <a:r>
              <a:rPr lang="en-US" dirty="0"/>
              <a:t>D</a:t>
            </a:r>
            <a:r>
              <a:rPr lang="ar-SA" dirty="0"/>
              <a:t>escripe what you see </a:t>
            </a:r>
          </a:p>
          <a:p>
            <a:pPr marL="457200" indent="-457200">
              <a:buFont typeface="+mj-lt"/>
              <a:buAutoNum type="arabicPeriod"/>
            </a:pPr>
            <a:r>
              <a:rPr lang="en-US" dirty="0"/>
              <a:t>DD</a:t>
            </a:r>
            <a:endParaRPr lang="ar-SA" dirty="0"/>
          </a:p>
          <a:p>
            <a:pPr marL="457200" indent="-457200">
              <a:buFont typeface="+mj-lt"/>
              <a:buAutoNum type="arabicPeriod"/>
            </a:pPr>
            <a:endParaRPr lang="ar-SA" dirty="0"/>
          </a:p>
          <a:p>
            <a:pPr marL="0" indent="0">
              <a:buNone/>
            </a:pPr>
            <a:endParaRPr lang="ar-SA" dirty="0"/>
          </a:p>
          <a:p>
            <a:pPr marL="0" indent="0">
              <a:buNone/>
            </a:pPr>
            <a:endParaRPr lang="ar-SA" dirty="0"/>
          </a:p>
          <a:p>
            <a:pPr marL="0" indent="0">
              <a:buNone/>
            </a:pPr>
            <a:endParaRPr lang="ar-JO"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Answer :</a:t>
            </a:r>
            <a:endParaRPr lang="ar-JO" dirty="0"/>
          </a:p>
        </p:txBody>
      </p:sp>
      <p:sp>
        <p:nvSpPr>
          <p:cNvPr id="3" name="عنصر نائب للمحتوى 2"/>
          <p:cNvSpPr>
            <a:spLocks noGrp="1"/>
          </p:cNvSpPr>
          <p:nvPr>
            <p:ph idx="1"/>
          </p:nvPr>
        </p:nvSpPr>
        <p:spPr/>
        <p:txBody>
          <a:bodyPr/>
          <a:lstStyle/>
          <a:p>
            <a:pPr marL="457200" indent="-457200" algn="l" rtl="0">
              <a:buFont typeface="+mj-lt"/>
              <a:buAutoNum type="arabicPeriod"/>
            </a:pPr>
            <a:endParaRPr lang="ar-SA" dirty="0"/>
          </a:p>
          <a:p>
            <a:pPr marL="457200" indent="-457200" algn="l" rtl="0">
              <a:buFont typeface="+mj-lt"/>
              <a:buAutoNum type="arabicPeriod"/>
            </a:pPr>
            <a:r>
              <a:rPr lang="ar-SA" dirty="0"/>
              <a:t> coronal paranasal sinus ct scan </a:t>
            </a:r>
          </a:p>
          <a:p>
            <a:pPr marL="457200" indent="-457200" algn="l" rtl="0">
              <a:buFont typeface="+mj-lt"/>
              <a:buAutoNum type="arabicPeriod"/>
            </a:pPr>
            <a:r>
              <a:rPr lang="en-US" dirty="0"/>
              <a:t>O</a:t>
            </a:r>
            <a:r>
              <a:rPr lang="ar-SA" dirty="0"/>
              <a:t>bacification in right maxillary sinus</a:t>
            </a:r>
            <a:r>
              <a:rPr lang="en-US" dirty="0"/>
              <a:t> and there is involvement of the orbital </a:t>
            </a:r>
            <a:r>
              <a:rPr lang="en-US" dirty="0" err="1"/>
              <a:t>strucure</a:t>
            </a:r>
            <a:r>
              <a:rPr lang="en-US" dirty="0"/>
              <a:t>  ***</a:t>
            </a:r>
          </a:p>
          <a:p>
            <a:pPr marL="457200" indent="-457200" algn="l" rtl="0">
              <a:buFont typeface="+mj-lt"/>
              <a:buAutoNum type="arabicPeriod"/>
            </a:pPr>
            <a:r>
              <a:rPr lang="en-US" dirty="0" err="1"/>
              <a:t>Mycocele</a:t>
            </a:r>
            <a:r>
              <a:rPr lang="en-US" dirty="0"/>
              <a:t> or </a:t>
            </a:r>
            <a:r>
              <a:rPr lang="en-US" dirty="0" err="1"/>
              <a:t>paranasl</a:t>
            </a:r>
            <a:r>
              <a:rPr lang="en-US" dirty="0"/>
              <a:t> sinus tumor ***</a:t>
            </a:r>
            <a:r>
              <a:rPr lang="ar-SA" dirty="0"/>
              <a:t> </a:t>
            </a:r>
            <a:r>
              <a:rPr lang="en-US" dirty="0"/>
              <a:t> </a:t>
            </a:r>
            <a:endParaRPr lang="ar-SA" dirty="0"/>
          </a:p>
          <a:p>
            <a:pPr marL="457200" indent="-457200" algn="l" rtl="0">
              <a:buFont typeface="+mj-lt"/>
              <a:buAutoNum type="arabicPeriod"/>
            </a:pPr>
            <a:endParaRPr lang="ar-SA"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371600" y="685800"/>
            <a:ext cx="9601200" cy="2338388"/>
          </a:xfrm>
        </p:spPr>
        <p:txBody>
          <a:bodyPr>
            <a:normAutofit fontScale="90000"/>
          </a:bodyPr>
          <a:lstStyle/>
          <a:p>
            <a:br>
              <a:rPr lang="en-US" dirty="0"/>
            </a:br>
            <a:r>
              <a:rPr lang="en-US" dirty="0"/>
              <a:t>Q2 </a:t>
            </a:r>
            <a:br>
              <a:rPr lang="en-US" dirty="0"/>
            </a:br>
            <a:r>
              <a:rPr lang="ar-SA" dirty="0"/>
              <a:t>العمر ٧٢ سنة</a:t>
            </a:r>
            <a:br>
              <a:rPr lang="ar-SA" dirty="0"/>
            </a:br>
            <a:r>
              <a:rPr lang="ar-SA" dirty="0"/>
              <a:t>جاي على الطوارئ </a:t>
            </a:r>
            <a:br>
              <a:rPr lang="ar-SA" dirty="0"/>
            </a:br>
            <a:r>
              <a:rPr lang="ar-SA" dirty="0"/>
              <a:t>sever ear pain 2 days ago </a:t>
            </a:r>
            <a:br>
              <a:rPr lang="ar-SA" dirty="0"/>
            </a:br>
            <a:r>
              <a:rPr lang="ar-SA" dirty="0"/>
              <a:t>normal external ear  </a:t>
            </a:r>
            <a:br>
              <a:rPr lang="ar-SA" dirty="0"/>
            </a:br>
            <a:endParaRPr lang="ar-JO" dirty="0"/>
          </a:p>
        </p:txBody>
      </p:sp>
      <p:pic>
        <p:nvPicPr>
          <p:cNvPr id="5" name="صورة 5"/>
          <p:cNvPicPr>
            <a:picLocks noGrp="1" noChangeAspect="1"/>
          </p:cNvPicPr>
          <p:nvPr>
            <p:ph sz="half" idx="1"/>
          </p:nvPr>
        </p:nvPicPr>
        <p:blipFill>
          <a:blip r:embed="rId2"/>
          <a:stretch>
            <a:fillRect/>
          </a:stretch>
        </p:blipFill>
        <p:spPr>
          <a:xfrm>
            <a:off x="2647949" y="4021931"/>
            <a:ext cx="1847850" cy="2466975"/>
          </a:xfrm>
        </p:spPr>
      </p:pic>
      <p:sp>
        <p:nvSpPr>
          <p:cNvPr id="4" name="عنصر نائب للمحتوى 3"/>
          <p:cNvSpPr>
            <a:spLocks noGrp="1"/>
          </p:cNvSpPr>
          <p:nvPr>
            <p:ph sz="half" idx="2"/>
          </p:nvPr>
        </p:nvSpPr>
        <p:spPr>
          <a:xfrm>
            <a:off x="6632559" y="3200400"/>
            <a:ext cx="4447786" cy="3581401"/>
          </a:xfrm>
        </p:spPr>
        <p:txBody>
          <a:bodyPr/>
          <a:lstStyle/>
          <a:p>
            <a:pPr marL="457200" indent="-457200">
              <a:buFont typeface="+mj-lt"/>
              <a:buAutoNum type="arabicPeriod"/>
            </a:pPr>
            <a:r>
              <a:rPr lang="ar-SA"/>
              <a:t>Diagnosis</a:t>
            </a:r>
          </a:p>
          <a:p>
            <a:pPr marL="457200" indent="-457200">
              <a:buFont typeface="+mj-lt"/>
              <a:buAutoNum type="arabicPeriod"/>
            </a:pPr>
            <a:r>
              <a:rPr lang="en-US"/>
              <a:t>W</a:t>
            </a:r>
            <a:r>
              <a:rPr lang="ar-SA"/>
              <a:t>hy pain  of ear </a:t>
            </a:r>
          </a:p>
          <a:p>
            <a:pPr marL="457200" indent="-457200">
              <a:buFont typeface="+mj-lt"/>
              <a:buAutoNum type="arabicPeriod"/>
            </a:pPr>
            <a:r>
              <a:rPr lang="en-US"/>
              <a:t>T</a:t>
            </a:r>
            <a:r>
              <a:rPr lang="ar-SA"/>
              <a:t>reatment </a:t>
            </a:r>
          </a:p>
          <a:p>
            <a:pPr marL="457200" indent="-457200">
              <a:buFont typeface="+mj-lt"/>
              <a:buAutoNum type="arabicPeriod"/>
            </a:pPr>
            <a:endParaRPr lang="ar-JO"/>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457200" indent="-457200">
              <a:buFont typeface="+mj-lt"/>
              <a:buAutoNum type="arabicPeriod"/>
            </a:pPr>
            <a:r>
              <a:rPr lang="en-US" dirty="0"/>
              <a:t> </a:t>
            </a:r>
            <a:r>
              <a:rPr lang="en-US" dirty="0" err="1"/>
              <a:t>ramsay</a:t>
            </a:r>
            <a:r>
              <a:rPr lang="en-US" dirty="0"/>
              <a:t> hunt syndrome (Facial nerve paralysis) </a:t>
            </a:r>
            <a:endParaRPr lang="ar-SA" dirty="0"/>
          </a:p>
          <a:p>
            <a:pPr marL="514350" indent="-514350">
              <a:buFont typeface="+mj-lt"/>
              <a:buAutoNum type="arabicPeriod"/>
            </a:pPr>
            <a:r>
              <a:rPr lang="en-US" dirty="0"/>
              <a:t>Severe pain precedes herpetic eruption ****</a:t>
            </a:r>
            <a:endParaRPr lang="ar-SA" dirty="0"/>
          </a:p>
          <a:p>
            <a:pPr marL="457200" indent="-457200">
              <a:buFont typeface="+mj-lt"/>
              <a:buAutoNum type="arabicPeriod"/>
            </a:pPr>
            <a:r>
              <a:rPr lang="en-US" dirty="0"/>
              <a:t>H</a:t>
            </a:r>
            <a:r>
              <a:rPr lang="ar-SA" dirty="0"/>
              <a:t>igh dose pednisone / physical therapy </a:t>
            </a:r>
            <a:r>
              <a:rPr lang="en-US" dirty="0"/>
              <a:t>/ antiviral </a:t>
            </a:r>
            <a:endParaRPr lang="ar-SA" dirty="0"/>
          </a:p>
          <a:p>
            <a:pPr marL="457200" indent="-457200">
              <a:buFont typeface="+mj-lt"/>
              <a:buAutoNum type="arabicPeriod"/>
            </a:pPr>
            <a:endParaRPr lang="ar-SA" dirty="0"/>
          </a:p>
          <a:p>
            <a:pPr marL="457200" indent="-457200">
              <a:buFont typeface="+mj-lt"/>
              <a:buAutoNum type="arabicPeriod"/>
            </a:pPr>
            <a:endParaRPr lang="ar-JO"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Q3 </a:t>
            </a:r>
            <a:endParaRPr lang="ar-JO" dirty="0"/>
          </a:p>
        </p:txBody>
      </p:sp>
      <p:pic>
        <p:nvPicPr>
          <p:cNvPr id="5" name="صورة 5"/>
          <p:cNvPicPr>
            <a:picLocks noGrp="1" noChangeAspect="1"/>
          </p:cNvPicPr>
          <p:nvPr>
            <p:ph sz="half" idx="1"/>
          </p:nvPr>
        </p:nvPicPr>
        <p:blipFill>
          <a:blip r:embed="rId2"/>
          <a:stretch>
            <a:fillRect/>
          </a:stretch>
        </p:blipFill>
        <p:spPr>
          <a:xfrm>
            <a:off x="1371600" y="2404290"/>
            <a:ext cx="4448175" cy="3344819"/>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ar-SA"/>
              <a:t>? Descripe what you see</a:t>
            </a:r>
          </a:p>
          <a:p>
            <a:pPr marL="457200" indent="-457200">
              <a:buFont typeface="+mj-lt"/>
              <a:buAutoNum type="arabicPeriod"/>
            </a:pPr>
            <a:r>
              <a:rPr lang="en-US"/>
              <a:t>T</a:t>
            </a:r>
            <a:r>
              <a:rPr lang="ar-SA"/>
              <a:t>wo symptom may be  the patien complain it</a:t>
            </a:r>
          </a:p>
          <a:p>
            <a:pPr marL="457200" indent="-457200">
              <a:buFont typeface="+mj-lt"/>
              <a:buAutoNum type="arabicPeriod"/>
            </a:pPr>
            <a:r>
              <a:rPr lang="en-US"/>
              <a:t>T</a:t>
            </a:r>
            <a:r>
              <a:rPr lang="ar-SA"/>
              <a:t>reatment </a:t>
            </a:r>
          </a:p>
          <a:p>
            <a:pPr marL="457200" indent="-457200">
              <a:buFont typeface="+mj-lt"/>
              <a:buAutoNum type="arabicPeriod"/>
            </a:pPr>
            <a:endParaRPr lang="ar-SA"/>
          </a:p>
          <a:p>
            <a:pPr marL="457200" indent="-457200">
              <a:buFont typeface="+mj-lt"/>
              <a:buAutoNum type="arabicPeriod"/>
            </a:pPr>
            <a:endParaRPr lang="ar-JO"/>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666147" y="18197"/>
            <a:ext cx="1943100" cy="1143000"/>
          </a:xfrm>
          <a:solidFill>
            <a:schemeClr val="accent6">
              <a:lumMod val="60000"/>
              <a:lumOff val="40000"/>
            </a:schemeClr>
          </a:solidFill>
        </p:spPr>
        <p:txBody>
          <a:bodyPr>
            <a:normAutofit/>
          </a:bodyPr>
          <a:lstStyle/>
          <a:p>
            <a:pPr algn="l"/>
            <a:r>
              <a:rPr lang="en-US" dirty="0"/>
              <a:t>Q4</a:t>
            </a:r>
            <a:endParaRPr lang="ar-JO" dirty="0"/>
          </a:p>
        </p:txBody>
      </p:sp>
      <p:sp>
        <p:nvSpPr>
          <p:cNvPr id="3" name="عنصر نائب للمحتوى 2"/>
          <p:cNvSpPr>
            <a:spLocks noGrp="1"/>
          </p:cNvSpPr>
          <p:nvPr>
            <p:ph idx="1"/>
          </p:nvPr>
        </p:nvSpPr>
        <p:spPr>
          <a:xfrm>
            <a:off x="2667000" y="1143001"/>
            <a:ext cx="3771900" cy="2362200"/>
          </a:xfrm>
        </p:spPr>
        <p:txBody>
          <a:bodyPr>
            <a:noAutofit/>
          </a:bodyPr>
          <a:lstStyle/>
          <a:p>
            <a:pPr marL="0" indent="0">
              <a:buNone/>
            </a:pPr>
            <a:r>
              <a:rPr lang="en-US" sz="2400" dirty="0"/>
              <a:t>1- name the procedure  : </a:t>
            </a:r>
          </a:p>
          <a:p>
            <a:pPr marL="0" indent="0">
              <a:buNone/>
            </a:pPr>
            <a:r>
              <a:rPr lang="en-US" sz="2400" dirty="0"/>
              <a:t>2- Mention  3 Differential Diagnosis :  </a:t>
            </a:r>
          </a:p>
          <a:p>
            <a:pPr marL="0" indent="0">
              <a:buNone/>
            </a:pPr>
            <a:r>
              <a:rPr lang="en-US" sz="2400" dirty="0"/>
              <a:t>3- Mention 2 treatment modalities  :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228600"/>
            <a:ext cx="29146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2667000" y="3733801"/>
            <a:ext cx="6858000" cy="2677656"/>
          </a:xfrm>
          <a:prstGeom prst="rect">
            <a:avLst/>
          </a:prstGeom>
          <a:solidFill>
            <a:schemeClr val="accent6">
              <a:lumMod val="40000"/>
              <a:lumOff val="60000"/>
            </a:schemeClr>
          </a:solidFill>
        </p:spPr>
        <p:txBody>
          <a:bodyPr wrap="square" rtlCol="1">
            <a:spAutoFit/>
          </a:bodyPr>
          <a:lstStyle/>
          <a:p>
            <a:pPr algn="l"/>
            <a:r>
              <a:rPr lang="en-US" sz="2400" dirty="0"/>
              <a:t>1-  Anterior </a:t>
            </a:r>
            <a:r>
              <a:rPr lang="en-US" sz="2400" dirty="0" err="1"/>
              <a:t>Rhinoscopy</a:t>
            </a:r>
            <a:r>
              <a:rPr lang="en-US" sz="2400" dirty="0"/>
              <a:t> </a:t>
            </a:r>
          </a:p>
          <a:p>
            <a:pPr algn="l"/>
            <a:r>
              <a:rPr lang="en-US" sz="2400" dirty="0"/>
              <a:t>2- 1. Antrochoanal polyp </a:t>
            </a:r>
          </a:p>
          <a:p>
            <a:pPr algn="l"/>
            <a:r>
              <a:rPr lang="en-US" sz="2400" dirty="0"/>
              <a:t>2-inverted papilloma </a:t>
            </a:r>
          </a:p>
          <a:p>
            <a:pPr algn="l"/>
            <a:r>
              <a:rPr lang="en-US" sz="2400" dirty="0"/>
              <a:t>2-  hypertrophy of inferior turbinate </a:t>
            </a:r>
          </a:p>
          <a:p>
            <a:pPr marL="514350" indent="-514350">
              <a:buFont typeface="+mj-lt"/>
              <a:buAutoNum type="arabicPeriod"/>
            </a:pPr>
            <a:r>
              <a:rPr lang="en-US" sz="2400" dirty="0"/>
              <a:t>3-  Have a poor response to medical treatment</a:t>
            </a:r>
            <a:endParaRPr lang="ar-JO" sz="2400" dirty="0"/>
          </a:p>
          <a:p>
            <a:pPr marL="514350" indent="-514350">
              <a:buFont typeface="+mj-lt"/>
              <a:buAutoNum type="arabicPeriod"/>
            </a:pPr>
            <a:r>
              <a:rPr lang="en-US" sz="2400" dirty="0"/>
              <a:t>Surgical removal by Function Endoscopic sinus surgery</a:t>
            </a:r>
          </a:p>
        </p:txBody>
      </p:sp>
    </p:spTree>
    <p:extLst>
      <p:ext uri="{BB962C8B-B14F-4D97-AF65-F5344CB8AC3E}">
        <p14:creationId xmlns:p14="http://schemas.microsoft.com/office/powerpoint/2010/main" val="323717547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457200" indent="-457200">
              <a:buFont typeface="+mj-lt"/>
              <a:buAutoNum type="arabicPeriod"/>
            </a:pPr>
            <a:r>
              <a:rPr lang="ar-SA"/>
              <a:t>Septal deviation to right side</a:t>
            </a:r>
          </a:p>
          <a:p>
            <a:pPr marL="457200" indent="-457200">
              <a:buFont typeface="+mj-lt"/>
              <a:buAutoNum type="arabicPeriod"/>
            </a:pPr>
            <a:r>
              <a:rPr lang="en-US"/>
              <a:t>E</a:t>
            </a:r>
            <a:r>
              <a:rPr lang="ar-SA"/>
              <a:t>pistaxis /chronic rhignosinusitis symptom </a:t>
            </a:r>
          </a:p>
          <a:p>
            <a:pPr marL="457200" indent="-457200">
              <a:buFont typeface="+mj-lt"/>
              <a:buAutoNum type="arabicPeriod"/>
            </a:pPr>
            <a:r>
              <a:rPr lang="en-US"/>
              <a:t>S</a:t>
            </a:r>
            <a:r>
              <a:rPr lang="ar-SA"/>
              <a:t>eptoplasty </a:t>
            </a:r>
          </a:p>
          <a:p>
            <a:pPr marL="457200" indent="-457200">
              <a:buFont typeface="+mj-lt"/>
              <a:buAutoNum type="arabicPeriod"/>
            </a:pPr>
            <a:endParaRPr lang="ar-JO"/>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Q4</a:t>
            </a:r>
            <a:endParaRPr lang="ar-JO" dirty="0"/>
          </a:p>
        </p:txBody>
      </p:sp>
      <p:pic>
        <p:nvPicPr>
          <p:cNvPr id="5" name="صورة 5"/>
          <p:cNvPicPr>
            <a:picLocks noGrp="1" noChangeAspect="1"/>
          </p:cNvPicPr>
          <p:nvPr>
            <p:ph sz="half" idx="1"/>
          </p:nvPr>
        </p:nvPicPr>
        <p:blipFill>
          <a:blip r:embed="rId2"/>
          <a:stretch>
            <a:fillRect/>
          </a:stretch>
        </p:blipFill>
        <p:spPr>
          <a:xfrm>
            <a:off x="1848663" y="2286000"/>
            <a:ext cx="3494048" cy="3581400"/>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ar-SA"/>
              <a:t>Descripe what you see</a:t>
            </a:r>
          </a:p>
          <a:p>
            <a:pPr marL="457200" indent="-457200">
              <a:buFont typeface="+mj-lt"/>
              <a:buAutoNum type="arabicPeriod"/>
            </a:pPr>
            <a:r>
              <a:rPr lang="en-US"/>
              <a:t>D</a:t>
            </a:r>
            <a:r>
              <a:rPr lang="ar-SA"/>
              <a:t>iagnosis </a:t>
            </a:r>
          </a:p>
          <a:p>
            <a:pPr marL="457200" indent="-457200">
              <a:buFont typeface="+mj-lt"/>
              <a:buAutoNum type="arabicPeriod"/>
            </a:pPr>
            <a:r>
              <a:rPr lang="en-US"/>
              <a:t>T</a:t>
            </a:r>
            <a:r>
              <a:rPr lang="ar-SA"/>
              <a:t>reatment </a:t>
            </a:r>
          </a:p>
          <a:p>
            <a:pPr marL="457200" indent="-457200">
              <a:buFont typeface="+mj-lt"/>
              <a:buAutoNum type="arabicPeriod"/>
            </a:pPr>
            <a:endParaRPr lang="ar-SA"/>
          </a:p>
          <a:p>
            <a:pPr marL="457200" indent="-457200">
              <a:buFont typeface="+mj-lt"/>
              <a:buAutoNum type="arabicPeriod"/>
            </a:pPr>
            <a:endParaRPr lang="ar-JO"/>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a:xfrm>
            <a:off x="1295400" y="2286000"/>
            <a:ext cx="9601200" cy="3581400"/>
          </a:xfrm>
        </p:spPr>
        <p:txBody>
          <a:bodyPr/>
          <a:lstStyle/>
          <a:p>
            <a:pPr marL="457200" indent="-457200" algn="l" rtl="0">
              <a:buFont typeface="+mj-lt"/>
              <a:buAutoNum type="arabicPeriod"/>
            </a:pPr>
            <a:r>
              <a:rPr lang="en-US" dirty="0"/>
              <a:t>Abnormal  air conduction and there is slight depression in the BC at 2000 frequency (</a:t>
            </a:r>
            <a:r>
              <a:rPr lang="en-US" dirty="0" err="1"/>
              <a:t>cahart</a:t>
            </a:r>
            <a:r>
              <a:rPr lang="en-US" dirty="0"/>
              <a:t> notch ) / conductive hearing loss  **** </a:t>
            </a:r>
            <a:r>
              <a:rPr lang="en-US" dirty="0">
                <a:sym typeface="Wingdings" panose="05000000000000000000" pitchFamily="2" charset="2"/>
              </a:rPr>
              <a:t>both affected air and bone conduction   mixed </a:t>
            </a:r>
            <a:endParaRPr lang="ar-SA" dirty="0"/>
          </a:p>
          <a:p>
            <a:pPr marL="457200" indent="-457200" algn="l" rtl="0">
              <a:buFont typeface="+mj-lt"/>
              <a:buAutoNum type="arabicPeriod"/>
            </a:pPr>
            <a:r>
              <a:rPr lang="en-US" dirty="0"/>
              <a:t>O</a:t>
            </a:r>
            <a:r>
              <a:rPr lang="ar-SA" dirty="0"/>
              <a:t>tosclerosis </a:t>
            </a:r>
          </a:p>
          <a:p>
            <a:pPr marL="457200" indent="-457200" algn="l" rtl="0">
              <a:buFont typeface="+mj-lt"/>
              <a:buAutoNum type="arabicPeriod"/>
            </a:pPr>
            <a:r>
              <a:rPr lang="en-US" dirty="0"/>
              <a:t>S</a:t>
            </a:r>
            <a:r>
              <a:rPr lang="ar-SA" dirty="0"/>
              <a:t>tapedectomy </a:t>
            </a:r>
          </a:p>
          <a:p>
            <a:pPr marL="457200" indent="-457200" algn="l" rtl="0">
              <a:buFont typeface="+mj-lt"/>
              <a:buAutoNum type="arabicPeriod"/>
            </a:pPr>
            <a:endParaRPr lang="ar-SA" dirty="0"/>
          </a:p>
          <a:p>
            <a:pPr marL="457200" indent="-457200" algn="l" rtl="0">
              <a:buFont typeface="+mj-lt"/>
              <a:buAutoNum type="arabicPeriod"/>
            </a:pPr>
            <a:endParaRPr lang="ar-SA" dirty="0"/>
          </a:p>
          <a:p>
            <a:pPr marL="0" indent="0" algn="l" rtl="0">
              <a:buNone/>
            </a:pPr>
            <a:endParaRPr lang="ar-SA" dirty="0"/>
          </a:p>
          <a:p>
            <a:pPr marL="457200" indent="-457200" algn="l" rtl="0">
              <a:buFont typeface="+mj-lt"/>
              <a:buAutoNum type="arabicPeriod"/>
            </a:pPr>
            <a:endParaRPr lang="ar-SA" dirty="0"/>
          </a:p>
          <a:p>
            <a:pPr marL="457200" indent="-457200" algn="l" rtl="0">
              <a:buFont typeface="+mj-lt"/>
              <a:buAutoNum type="arabicPeriod"/>
            </a:pPr>
            <a:endParaRPr lang="ar-SA" dirty="0"/>
          </a:p>
          <a:p>
            <a:pPr marL="0" indent="0" algn="l" rtl="0">
              <a:buNone/>
            </a:pPr>
            <a:endParaRPr lang="ar-JO"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Q5</a:t>
            </a:r>
            <a:endParaRPr lang="ar-JO" dirty="0"/>
          </a:p>
        </p:txBody>
      </p:sp>
      <p:pic>
        <p:nvPicPr>
          <p:cNvPr id="5" name="صورة 5"/>
          <p:cNvPicPr>
            <a:picLocks noGrp="1" noChangeAspect="1"/>
          </p:cNvPicPr>
          <p:nvPr>
            <p:ph sz="half" idx="1"/>
          </p:nvPr>
        </p:nvPicPr>
        <p:blipFill>
          <a:blip r:embed="rId2"/>
          <a:stretch>
            <a:fillRect/>
          </a:stretch>
        </p:blipFill>
        <p:spPr>
          <a:xfrm>
            <a:off x="1371600" y="2297639"/>
            <a:ext cx="4448175" cy="3558122"/>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ar-SA"/>
              <a:t>Name of this procesure</a:t>
            </a:r>
          </a:p>
          <a:p>
            <a:pPr marL="457200" indent="-457200">
              <a:buFont typeface="+mj-lt"/>
              <a:buAutoNum type="arabicPeriod"/>
            </a:pPr>
            <a:r>
              <a:rPr lang="en-US"/>
              <a:t>T</a:t>
            </a:r>
            <a:r>
              <a:rPr lang="ar-SA"/>
              <a:t>wo indication </a:t>
            </a:r>
          </a:p>
          <a:p>
            <a:pPr marL="457200" indent="-457200">
              <a:buFont typeface="+mj-lt"/>
              <a:buAutoNum type="arabicPeriod"/>
            </a:pPr>
            <a:r>
              <a:rPr lang="en-US"/>
              <a:t>A</a:t>
            </a:r>
            <a:r>
              <a:rPr lang="ar-SA"/>
              <a:t>t any level </a:t>
            </a:r>
          </a:p>
          <a:p>
            <a:pPr marL="457200" indent="-457200">
              <a:buFont typeface="+mj-lt"/>
              <a:buAutoNum type="arabicPeriod"/>
            </a:pPr>
            <a:endParaRPr lang="ar-JO"/>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457200" indent="-457200" algn="l" rtl="0">
              <a:buFont typeface="+mj-lt"/>
              <a:buAutoNum type="arabicPeriod"/>
            </a:pPr>
            <a:r>
              <a:rPr lang="ar-SA" dirty="0"/>
              <a:t>Tracheostomy</a:t>
            </a:r>
          </a:p>
          <a:p>
            <a:pPr marL="457200" indent="-457200" algn="l" rtl="0">
              <a:buFont typeface="+mj-lt"/>
              <a:buAutoNum type="arabicPeriod"/>
            </a:pPr>
            <a:r>
              <a:rPr lang="en-US" dirty="0"/>
              <a:t>M</a:t>
            </a:r>
            <a:r>
              <a:rPr lang="ar-SA" dirty="0"/>
              <a:t>axillofacial injury /upper airway obstruction</a:t>
            </a:r>
          </a:p>
          <a:p>
            <a:pPr marL="457200" indent="-457200" algn="l" rtl="0">
              <a:buFont typeface="+mj-lt"/>
              <a:buAutoNum type="arabicPeriod"/>
            </a:pPr>
            <a:r>
              <a:rPr lang="en-US" dirty="0"/>
              <a:t>A</a:t>
            </a:r>
            <a:r>
              <a:rPr lang="ar-SA" dirty="0"/>
              <a:t>dult(3-4) / young2-3 </a:t>
            </a:r>
            <a:r>
              <a:rPr lang="en-US" dirty="0"/>
              <a:t> tracheal ring </a:t>
            </a:r>
            <a:endParaRPr lang="ar-SA" dirty="0"/>
          </a:p>
          <a:p>
            <a:pPr marL="0" indent="0" algn="l" rtl="0">
              <a:buNone/>
            </a:pPr>
            <a:r>
              <a:rPr lang="ar-SA" dirty="0"/>
              <a:t> </a:t>
            </a:r>
          </a:p>
          <a:p>
            <a:pPr marL="0" indent="0" algn="l" rtl="0">
              <a:buNone/>
            </a:pPr>
            <a:endParaRPr lang="ar-SA" dirty="0"/>
          </a:p>
          <a:p>
            <a:pPr marL="457200" indent="-457200" algn="l" rtl="0">
              <a:buFont typeface="+mj-lt"/>
              <a:buAutoNum type="arabicPeriod"/>
            </a:pPr>
            <a:endParaRPr lang="ar-JO"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Q6</a:t>
            </a:r>
            <a:endParaRPr lang="ar-JO" dirty="0"/>
          </a:p>
        </p:txBody>
      </p:sp>
      <p:pic>
        <p:nvPicPr>
          <p:cNvPr id="5" name="صورة 5"/>
          <p:cNvPicPr>
            <a:picLocks noGrp="1" noChangeAspect="1"/>
          </p:cNvPicPr>
          <p:nvPr>
            <p:ph sz="half" idx="1"/>
          </p:nvPr>
        </p:nvPicPr>
        <p:blipFill>
          <a:blip r:embed="rId2"/>
          <a:stretch>
            <a:fillRect/>
          </a:stretch>
        </p:blipFill>
        <p:spPr>
          <a:xfrm>
            <a:off x="2319337" y="3181350"/>
            <a:ext cx="2552700" cy="1790700"/>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ar-SA"/>
              <a:t>Descripe what you see</a:t>
            </a:r>
          </a:p>
          <a:p>
            <a:pPr marL="457200" indent="-457200">
              <a:buFont typeface="+mj-lt"/>
              <a:buAutoNum type="arabicPeriod"/>
            </a:pPr>
            <a:r>
              <a:rPr lang="en-US"/>
              <a:t>S</a:t>
            </a:r>
            <a:r>
              <a:rPr lang="ar-SA"/>
              <a:t>ymptom </a:t>
            </a:r>
          </a:p>
          <a:p>
            <a:pPr marL="457200" indent="-457200">
              <a:buFont typeface="+mj-lt"/>
              <a:buAutoNum type="arabicPeriod"/>
            </a:pPr>
            <a:endParaRPr lang="ar-JO"/>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457200" indent="-457200" algn="l" rtl="0">
              <a:buFont typeface="+mj-lt"/>
              <a:buAutoNum type="arabicPeriod"/>
            </a:pPr>
            <a:r>
              <a:rPr lang="ar-SA" dirty="0"/>
              <a:t>Foreign body in the nose</a:t>
            </a:r>
          </a:p>
          <a:p>
            <a:pPr marL="457200" indent="-457200" algn="l" rtl="0">
              <a:buFont typeface="+mj-lt"/>
              <a:buAutoNum type="arabicPeriod"/>
            </a:pPr>
            <a:r>
              <a:rPr lang="en-US" dirty="0"/>
              <a:t>Unilateral purulent rhinorrhea / uni. Nasal obs. And epistaxis/ foul smelling/ pain / sneezing  </a:t>
            </a:r>
            <a:endParaRPr lang="ar-SA" dirty="0"/>
          </a:p>
          <a:p>
            <a:pPr marL="457200" indent="-457200" algn="l" rtl="0">
              <a:buFont typeface="+mj-lt"/>
              <a:buAutoNum type="arabicPeriod"/>
            </a:pPr>
            <a:endParaRPr lang="ar-JO"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Q7</a:t>
            </a:r>
            <a:endParaRPr lang="ar-JO" dirty="0"/>
          </a:p>
        </p:txBody>
      </p:sp>
      <p:pic>
        <p:nvPicPr>
          <p:cNvPr id="5" name="صورة 5"/>
          <p:cNvPicPr>
            <a:picLocks noGrp="1" noChangeAspect="1"/>
          </p:cNvPicPr>
          <p:nvPr>
            <p:ph sz="half" idx="1"/>
          </p:nvPr>
        </p:nvPicPr>
        <p:blipFill>
          <a:blip r:embed="rId2"/>
          <a:stretch>
            <a:fillRect/>
          </a:stretch>
        </p:blipFill>
        <p:spPr>
          <a:xfrm>
            <a:off x="1371600" y="2406891"/>
            <a:ext cx="4448175" cy="3339617"/>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ar-SA" dirty="0"/>
              <a:t>Descripe</a:t>
            </a:r>
          </a:p>
          <a:p>
            <a:pPr marL="457200" indent="-457200">
              <a:buFont typeface="+mj-lt"/>
              <a:buAutoNum type="arabicPeriod"/>
            </a:pPr>
            <a:r>
              <a:rPr lang="en-US" dirty="0"/>
              <a:t>Diagnosis and L</a:t>
            </a:r>
            <a:r>
              <a:rPr lang="ar-SA" dirty="0"/>
              <a:t>eft or right </a:t>
            </a:r>
          </a:p>
          <a:p>
            <a:pPr marL="457200" indent="-457200">
              <a:buFont typeface="+mj-lt"/>
              <a:buAutoNum type="arabicPeriod"/>
            </a:pPr>
            <a:r>
              <a:rPr lang="en-US" dirty="0"/>
              <a:t>T</a:t>
            </a:r>
            <a:r>
              <a:rPr lang="ar-SA" dirty="0"/>
              <a:t>reatment </a:t>
            </a:r>
          </a:p>
          <a:p>
            <a:pPr marL="457200" indent="-457200">
              <a:buFont typeface="+mj-lt"/>
              <a:buAutoNum type="arabicPeriod"/>
            </a:pPr>
            <a:endParaRPr lang="ar-JO"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algn="l" rtl="0"/>
            <a:r>
              <a:rPr lang="ar-SA" dirty="0"/>
              <a:t>1 –</a:t>
            </a:r>
            <a:r>
              <a:rPr lang="en-US" dirty="0"/>
              <a:t> there is yellow or orange tinge on TM , its intact  </a:t>
            </a:r>
            <a:endParaRPr lang="ar-SA" dirty="0"/>
          </a:p>
          <a:p>
            <a:pPr algn="l" rtl="0"/>
            <a:r>
              <a:rPr lang="ar-SA" dirty="0"/>
              <a:t>2- left </a:t>
            </a:r>
            <a:r>
              <a:rPr lang="en-US" dirty="0"/>
              <a:t>ear and </a:t>
            </a:r>
            <a:r>
              <a:rPr lang="en-US" dirty="0" err="1"/>
              <a:t>dx</a:t>
            </a:r>
            <a:r>
              <a:rPr lang="en-US" dirty="0"/>
              <a:t> OME </a:t>
            </a:r>
            <a:endParaRPr lang="ar-SA" dirty="0"/>
          </a:p>
          <a:p>
            <a:pPr algn="l" rtl="0"/>
            <a:r>
              <a:rPr lang="ar-SA" dirty="0"/>
              <a:t>3 –</a:t>
            </a:r>
            <a:r>
              <a:rPr lang="en-US" dirty="0"/>
              <a:t> we wait for 3 months if the </a:t>
            </a:r>
            <a:r>
              <a:rPr lang="en-US" dirty="0" err="1"/>
              <a:t>syptoms</a:t>
            </a:r>
            <a:r>
              <a:rPr lang="en-US" dirty="0"/>
              <a:t> </a:t>
            </a:r>
            <a:r>
              <a:rPr lang="en-US" dirty="0" err="1"/>
              <a:t>pesrsist</a:t>
            </a:r>
            <a:r>
              <a:rPr lang="en-US" dirty="0"/>
              <a:t> we do myringotomy and </a:t>
            </a:r>
            <a:r>
              <a:rPr lang="en-US" dirty="0" err="1"/>
              <a:t>gommert</a:t>
            </a:r>
            <a:r>
              <a:rPr lang="en-US" dirty="0"/>
              <a:t> insertion </a:t>
            </a:r>
            <a:endParaRPr lang="ar-SA" dirty="0"/>
          </a:p>
          <a:p>
            <a:pPr algn="l" rtl="0"/>
            <a:endParaRPr lang="ar-JO"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Q8</a:t>
            </a:r>
            <a:br>
              <a:rPr lang="en-US" dirty="0"/>
            </a:br>
            <a:r>
              <a:rPr lang="ar-SA" dirty="0"/>
              <a:t>الصورة من السلايدات </a:t>
            </a:r>
            <a:endParaRPr lang="ar-JO" dirty="0"/>
          </a:p>
        </p:txBody>
      </p:sp>
      <p:pic>
        <p:nvPicPr>
          <p:cNvPr id="5" name="صورة 5"/>
          <p:cNvPicPr>
            <a:picLocks noGrp="1" noChangeAspect="1"/>
          </p:cNvPicPr>
          <p:nvPr>
            <p:ph sz="half" idx="1"/>
          </p:nvPr>
        </p:nvPicPr>
        <p:blipFill>
          <a:blip r:embed="rId2"/>
          <a:stretch>
            <a:fillRect/>
          </a:stretch>
        </p:blipFill>
        <p:spPr>
          <a:xfrm>
            <a:off x="1596858" y="2286000"/>
            <a:ext cx="3997659" cy="3581400"/>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ar-SA"/>
              <a:t>Descripe</a:t>
            </a:r>
          </a:p>
          <a:p>
            <a:pPr marL="457200" indent="-457200">
              <a:buFont typeface="+mj-lt"/>
              <a:buAutoNum type="arabicPeriod"/>
            </a:pPr>
            <a:r>
              <a:rPr lang="en-US"/>
              <a:t>T</a:t>
            </a:r>
            <a:r>
              <a:rPr lang="ar-SA"/>
              <a:t>ratment </a:t>
            </a:r>
            <a:endParaRPr lang="ar-JO"/>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en-US" dirty="0"/>
              <a:t>Q5</a:t>
            </a:r>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5574" r="25574"/>
          <a:stretch>
            <a:fillRect/>
          </a:stretch>
        </p:blipFill>
        <p:spPr bwMode="auto">
          <a:xfrm>
            <a:off x="5411391" y="987428"/>
            <a:ext cx="5123327" cy="53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عنصر نائب للنص 4"/>
          <p:cNvSpPr>
            <a:spLocks noGrp="1"/>
          </p:cNvSpPr>
          <p:nvPr>
            <p:ph type="body" sz="half" idx="2"/>
          </p:nvPr>
        </p:nvSpPr>
        <p:spPr/>
        <p:txBody>
          <a:bodyPr/>
          <a:lstStyle/>
          <a:p>
            <a:r>
              <a:rPr lang="en-US" dirty="0"/>
              <a:t>1-Describe:</a:t>
            </a:r>
          </a:p>
          <a:p>
            <a:r>
              <a:rPr lang="en-US" dirty="0"/>
              <a:t>2- mention 2 DDX</a:t>
            </a:r>
          </a:p>
        </p:txBody>
      </p:sp>
    </p:spTree>
    <p:extLst>
      <p:ext uri="{BB962C8B-B14F-4D97-AF65-F5344CB8AC3E}">
        <p14:creationId xmlns:p14="http://schemas.microsoft.com/office/powerpoint/2010/main" val="18278782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4343400"/>
          </a:xfrm>
        </p:spPr>
        <p:txBody>
          <a:bodyPr/>
          <a:lstStyle/>
          <a:p>
            <a:r>
              <a:rPr lang="en-US" dirty="0"/>
              <a:t>1- </a:t>
            </a:r>
            <a:r>
              <a:rPr lang="en-US" dirty="0" err="1"/>
              <a:t>Peritonsilar</a:t>
            </a:r>
            <a:r>
              <a:rPr lang="en-US" dirty="0"/>
              <a:t> bulging/abscess due to accumulation of pus in </a:t>
            </a:r>
            <a:r>
              <a:rPr lang="en-US" dirty="0" err="1"/>
              <a:t>supratonsilar</a:t>
            </a:r>
            <a:r>
              <a:rPr lang="en-US" dirty="0"/>
              <a:t> fossa ( </a:t>
            </a:r>
            <a:r>
              <a:rPr lang="en-US" dirty="0" err="1"/>
              <a:t>Quensy</a:t>
            </a:r>
            <a:r>
              <a:rPr lang="en-US" dirty="0"/>
              <a:t>)</a:t>
            </a:r>
            <a:br>
              <a:rPr lang="en-US" dirty="0"/>
            </a:br>
            <a:r>
              <a:rPr lang="en-US" dirty="0"/>
              <a:t>2. we do aspiration if its frank pus we do incision and  </a:t>
            </a:r>
            <a:r>
              <a:rPr lang="en-US" dirty="0" err="1"/>
              <a:t>driange</a:t>
            </a:r>
            <a:r>
              <a:rPr lang="en-US" dirty="0"/>
              <a:t> and give iv antibiotic , analgesic and give fluid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Q9</a:t>
            </a:r>
            <a:endParaRPr lang="ar-JO" dirty="0"/>
          </a:p>
        </p:txBody>
      </p:sp>
      <p:pic>
        <p:nvPicPr>
          <p:cNvPr id="5" name="صورة 5"/>
          <p:cNvPicPr>
            <a:picLocks noGrp="1" noChangeAspect="1"/>
          </p:cNvPicPr>
          <p:nvPr>
            <p:ph sz="half" idx="1"/>
          </p:nvPr>
        </p:nvPicPr>
        <p:blipFill>
          <a:blip r:embed="rId2"/>
          <a:stretch>
            <a:fillRect/>
          </a:stretch>
        </p:blipFill>
        <p:spPr>
          <a:xfrm>
            <a:off x="1371600" y="2555175"/>
            <a:ext cx="4448175" cy="3043050"/>
          </a:xfrm>
        </p:spPr>
      </p:pic>
      <p:sp>
        <p:nvSpPr>
          <p:cNvPr id="4" name="عنصر نائب للمحتوى 3"/>
          <p:cNvSpPr>
            <a:spLocks noGrp="1"/>
          </p:cNvSpPr>
          <p:nvPr>
            <p:ph sz="half" idx="2"/>
          </p:nvPr>
        </p:nvSpPr>
        <p:spPr>
          <a:xfrm>
            <a:off x="6525014" y="2285999"/>
            <a:ext cx="4448175" cy="3643314"/>
          </a:xfrm>
        </p:spPr>
        <p:txBody>
          <a:bodyPr/>
          <a:lstStyle/>
          <a:p>
            <a:pPr marL="457200" indent="-457200">
              <a:buFont typeface="+mj-lt"/>
              <a:buAutoNum type="arabicPeriod"/>
            </a:pPr>
            <a:r>
              <a:rPr lang="ar-SA"/>
              <a:t>Name of this surgury </a:t>
            </a:r>
          </a:p>
          <a:p>
            <a:pPr marL="457200" indent="-457200">
              <a:buFont typeface="+mj-lt"/>
              <a:buAutoNum type="arabicPeriod"/>
            </a:pPr>
            <a:r>
              <a:rPr lang="en-US"/>
              <a:t>T</a:t>
            </a:r>
            <a:r>
              <a:rPr lang="ar-SA"/>
              <a:t>wo indication </a:t>
            </a:r>
          </a:p>
          <a:p>
            <a:pPr marL="457200" indent="-457200">
              <a:buFont typeface="+mj-lt"/>
              <a:buAutoNum type="arabicPeriod"/>
            </a:pPr>
            <a:endParaRPr lang="ar-SA"/>
          </a:p>
          <a:p>
            <a:pPr marL="457200" indent="-457200">
              <a:buFont typeface="+mj-lt"/>
              <a:buAutoNum type="arabicPeriod"/>
            </a:pPr>
            <a:endParaRPr lang="ar-SA"/>
          </a:p>
          <a:p>
            <a:pPr marL="457200" indent="-457200">
              <a:buFont typeface="+mj-lt"/>
              <a:buAutoNum type="arabicPeriod"/>
            </a:pPr>
            <a:endParaRPr lang="ar-SA"/>
          </a:p>
          <a:p>
            <a:pPr marL="457200" indent="-457200">
              <a:buFont typeface="+mj-lt"/>
              <a:buAutoNum type="arabicPeriod"/>
            </a:pPr>
            <a:endParaRPr lang="ar-SA"/>
          </a:p>
          <a:p>
            <a:endParaRPr lang="ar-JO"/>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457200" indent="-457200">
              <a:buFont typeface="+mj-lt"/>
              <a:buAutoNum type="arabicPeriod"/>
            </a:pPr>
            <a:r>
              <a:rPr lang="en-US" dirty="0" err="1"/>
              <a:t>Curritage</a:t>
            </a:r>
            <a:r>
              <a:rPr lang="en-US" dirty="0"/>
              <a:t> adenoidectomy</a:t>
            </a:r>
            <a:endParaRPr lang="ar-SA" dirty="0"/>
          </a:p>
          <a:p>
            <a:pPr marL="457200" indent="-457200">
              <a:buFont typeface="+mj-lt"/>
              <a:buAutoNum type="arabicPeriod"/>
            </a:pPr>
            <a:r>
              <a:rPr lang="en-US" dirty="0"/>
              <a:t>O</a:t>
            </a:r>
            <a:r>
              <a:rPr lang="ar-SA" dirty="0"/>
              <a:t>bstructive sleep apnea /recurren or persist otitis media </a:t>
            </a:r>
            <a:endParaRPr lang="ar-JO"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ENT archive </a:t>
            </a:r>
            <a:br>
              <a:rPr lang="en-US" dirty="0"/>
            </a:br>
            <a:r>
              <a:rPr lang="en-US" dirty="0"/>
              <a:t>group 3</a:t>
            </a:r>
            <a:r>
              <a:rPr lang="ar-JO" dirty="0"/>
              <a:t> </a:t>
            </a:r>
            <a:r>
              <a:rPr lang="en-US" dirty="0"/>
              <a:t>(</a:t>
            </a:r>
            <a:r>
              <a:rPr lang="en-US" dirty="0" err="1"/>
              <a:t>c+d</a:t>
            </a:r>
            <a:r>
              <a:rPr lang="en-US" dirty="0"/>
              <a:t>)</a:t>
            </a:r>
            <a:br>
              <a:rPr lang="en-US" dirty="0"/>
            </a:br>
            <a:r>
              <a:rPr lang="en-US" dirty="0"/>
              <a:t>4\10\2020</a:t>
            </a:r>
            <a:endParaRPr lang="ar-JO" dirty="0"/>
          </a:p>
        </p:txBody>
      </p:sp>
      <p:sp>
        <p:nvSpPr>
          <p:cNvPr id="3" name="Subtitle 2"/>
          <p:cNvSpPr>
            <a:spLocks noGrp="1"/>
          </p:cNvSpPr>
          <p:nvPr>
            <p:ph type="subTitle" idx="1"/>
          </p:nvPr>
        </p:nvSpPr>
        <p:spPr/>
        <p:txBody>
          <a:bodyPr/>
          <a:lstStyle/>
          <a:p>
            <a:r>
              <a:rPr lang="en-US" dirty="0"/>
              <a:t>Done by :</a:t>
            </a:r>
            <a:r>
              <a:rPr lang="en-US" dirty="0" err="1"/>
              <a:t>omyma</a:t>
            </a:r>
            <a:r>
              <a:rPr lang="en-US" dirty="0"/>
              <a:t> </a:t>
            </a:r>
            <a:r>
              <a:rPr lang="en-US" dirty="0" err="1"/>
              <a:t>alfageeh</a:t>
            </a:r>
            <a:r>
              <a:rPr lang="en-US" dirty="0"/>
              <a:t> </a:t>
            </a:r>
          </a:p>
          <a:p>
            <a:r>
              <a:rPr lang="en-US" dirty="0" err="1"/>
              <a:t>Ansam</a:t>
            </a:r>
            <a:r>
              <a:rPr lang="en-US" dirty="0"/>
              <a:t> </a:t>
            </a:r>
            <a:r>
              <a:rPr lang="en-US" dirty="0" err="1"/>
              <a:t>atrooz</a:t>
            </a:r>
            <a:endParaRPr lang="ar-JO"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4663430" cy="5872186"/>
          </a:xfrm>
        </p:spPr>
        <p:txBody>
          <a:bodyPr>
            <a:normAutofit/>
          </a:bodyPr>
          <a:lstStyle/>
          <a:p>
            <a:r>
              <a:rPr lang="en-US" sz="2800" dirty="0">
                <a:cs typeface="Calibri Light" panose="020F0302020204030204"/>
              </a:rPr>
              <a:t>Q1</a:t>
            </a:r>
            <a:br>
              <a:rPr lang="en-US" sz="2800" dirty="0">
                <a:cs typeface="Calibri Light" panose="020F0302020204030204"/>
              </a:rPr>
            </a:br>
            <a:r>
              <a:rPr lang="en-US" sz="2800" dirty="0" err="1">
                <a:cs typeface="Calibri Light" panose="020F0302020204030204"/>
              </a:rPr>
              <a:t>Hx</a:t>
            </a:r>
            <a:r>
              <a:rPr lang="en-US" sz="2800" dirty="0">
                <a:cs typeface="Calibri Light" panose="020F0302020204030204"/>
              </a:rPr>
              <a:t> :27 y </a:t>
            </a:r>
            <a:r>
              <a:rPr lang="en-US" sz="2800" dirty="0" err="1">
                <a:cs typeface="Calibri Light" panose="020F0302020204030204"/>
              </a:rPr>
              <a:t>dentiste</a:t>
            </a:r>
            <a:r>
              <a:rPr lang="en-US" sz="2800" dirty="0">
                <a:cs typeface="Calibri Light" panose="020F0302020204030204"/>
              </a:rPr>
              <a:t> came with mild </a:t>
            </a:r>
            <a:r>
              <a:rPr lang="en-US" sz="2800" dirty="0" err="1">
                <a:cs typeface="Calibri Light" panose="020F0302020204030204"/>
              </a:rPr>
              <a:t>fever,tinnitus</a:t>
            </a:r>
            <a:r>
              <a:rPr lang="en-US" sz="2800" dirty="0">
                <a:cs typeface="Calibri Light" panose="020F0302020204030204"/>
              </a:rPr>
              <a:t> </a:t>
            </a:r>
            <a:br>
              <a:rPr lang="ar-JO" sz="2800" dirty="0">
                <a:cs typeface="Calibri Light" panose="020F0302020204030204"/>
              </a:rPr>
            </a:br>
            <a:r>
              <a:rPr lang="en-GB" sz="2800" dirty="0">
                <a:cs typeface="Calibri Light" panose="020F0302020204030204"/>
              </a:rPr>
              <a:t>1- describe what you see</a:t>
            </a:r>
            <a:br>
              <a:rPr lang="en-GB" sz="2800" dirty="0">
                <a:cs typeface="Calibri Light" panose="020F0302020204030204"/>
              </a:rPr>
            </a:br>
            <a:r>
              <a:rPr lang="en-GB" sz="2800" dirty="0">
                <a:solidFill>
                  <a:srgbClr val="FF0000"/>
                </a:solidFill>
                <a:cs typeface="Calibri Light" panose="020F0302020204030204"/>
              </a:rPr>
              <a:t>bilateral</a:t>
            </a:r>
            <a:r>
              <a:rPr lang="en-GB" sz="2800" dirty="0">
                <a:cs typeface="Calibri Light" panose="020F0302020204030204"/>
              </a:rPr>
              <a:t> </a:t>
            </a:r>
            <a:r>
              <a:rPr lang="en-GB" sz="2800" dirty="0" err="1">
                <a:solidFill>
                  <a:srgbClr val="FF0000"/>
                </a:solidFill>
                <a:cs typeface="Calibri Light" panose="020F0302020204030204"/>
              </a:rPr>
              <a:t>sn</a:t>
            </a:r>
            <a:r>
              <a:rPr lang="en-GB" sz="2800" dirty="0">
                <a:solidFill>
                  <a:srgbClr val="FF0000"/>
                </a:solidFill>
                <a:cs typeface="Calibri Light" panose="020F0302020204030204"/>
              </a:rPr>
              <a:t> hearing loss at high  frequency</a:t>
            </a:r>
            <a:br>
              <a:rPr lang="en-GB" sz="2800" dirty="0">
                <a:cs typeface="Calibri Light" panose="020F0302020204030204"/>
              </a:rPr>
            </a:br>
            <a:r>
              <a:rPr lang="en-GB" sz="2800" dirty="0">
                <a:cs typeface="Calibri Light" panose="020F0302020204030204"/>
              </a:rPr>
              <a:t>2- dx</a:t>
            </a:r>
            <a:br>
              <a:rPr lang="en-GB" sz="2800" dirty="0">
                <a:cs typeface="Calibri Light" panose="020F0302020204030204"/>
              </a:rPr>
            </a:br>
            <a:r>
              <a:rPr lang="en-GB" sz="2800" dirty="0">
                <a:solidFill>
                  <a:srgbClr val="FF0000"/>
                </a:solidFill>
                <a:cs typeface="Calibri Light" panose="020F0302020204030204"/>
              </a:rPr>
              <a:t>noise induce hearing loss </a:t>
            </a:r>
            <a:r>
              <a:rPr lang="en-GB" sz="2800" dirty="0">
                <a:cs typeface="Calibri Light" panose="020F0302020204030204"/>
              </a:rPr>
              <a:t>3 your management?</a:t>
            </a:r>
            <a:br>
              <a:rPr lang="ar-JO" sz="2800" dirty="0">
                <a:cs typeface="Calibri Light" panose="020F0302020204030204"/>
              </a:rPr>
            </a:br>
            <a:r>
              <a:rPr lang="en-GB" sz="2800" dirty="0">
                <a:solidFill>
                  <a:srgbClr val="FF0000"/>
                </a:solidFill>
                <a:cs typeface="Calibri Light" panose="020F0302020204030204"/>
              </a:rPr>
              <a:t>Avoid exposure to </a:t>
            </a:r>
            <a:r>
              <a:rPr lang="en-US" sz="2800" dirty="0">
                <a:solidFill>
                  <a:srgbClr val="FF0000"/>
                </a:solidFill>
                <a:cs typeface="Calibri Light" panose="020F0302020204030204"/>
              </a:rPr>
              <a:t>loud  n</a:t>
            </a:r>
            <a:r>
              <a:rPr lang="en-GB" sz="2800" dirty="0" err="1">
                <a:solidFill>
                  <a:srgbClr val="FF0000"/>
                </a:solidFill>
                <a:cs typeface="Calibri Light" panose="020F0302020204030204"/>
              </a:rPr>
              <a:t>oise</a:t>
            </a:r>
            <a:r>
              <a:rPr lang="en-GB" sz="2800" dirty="0">
                <a:solidFill>
                  <a:srgbClr val="FF0000"/>
                </a:solidFill>
                <a:cs typeface="Calibri Light" panose="020F0302020204030204"/>
              </a:rPr>
              <a:t> and hearing aids or cochlear implant .</a:t>
            </a:r>
            <a:br>
              <a:rPr lang="en-GB" sz="2800" dirty="0">
                <a:cs typeface="Calibri Light" panose="020F0302020204030204"/>
              </a:rPr>
            </a:br>
            <a:br>
              <a:rPr lang="en-GB" sz="2800" dirty="0">
                <a:solidFill>
                  <a:srgbClr val="FF0000"/>
                </a:solidFill>
                <a:cs typeface="Calibri Light" panose="020F0302020204030204"/>
              </a:rPr>
            </a:br>
            <a:r>
              <a:rPr lang="en-GB" sz="2800" dirty="0">
                <a:cs typeface="Calibri Light" panose="020F0302020204030204"/>
              </a:rPr>
              <a:t>4 </a:t>
            </a:r>
            <a:r>
              <a:rPr lang="en-GB" sz="2800" dirty="0" err="1">
                <a:cs typeface="Calibri Light" panose="020F0302020204030204"/>
              </a:rPr>
              <a:t>tympanogr</a:t>
            </a:r>
            <a:r>
              <a:rPr lang="en-US" sz="2800" dirty="0">
                <a:cs typeface="Calibri Light" panose="020F0302020204030204"/>
              </a:rPr>
              <a:t>am </a:t>
            </a:r>
            <a:br>
              <a:rPr lang="en-US" sz="2800" dirty="0">
                <a:solidFill>
                  <a:srgbClr val="FF0000"/>
                </a:solidFill>
                <a:cs typeface="Calibri Light" panose="020F0302020204030204"/>
              </a:rPr>
            </a:br>
            <a:r>
              <a:rPr lang="en-US" sz="2800" dirty="0">
                <a:solidFill>
                  <a:srgbClr val="FF0000"/>
                </a:solidFill>
                <a:cs typeface="Calibri Light" panose="020F0302020204030204"/>
              </a:rPr>
              <a:t>type A</a:t>
            </a:r>
            <a:endParaRPr lang="en-GB" sz="2800" dirty="0">
              <a:cs typeface="Calibri Light" panose="020F0302020204030204"/>
            </a:endParaRPr>
          </a:p>
        </p:txBody>
      </p:sp>
      <p:pic>
        <p:nvPicPr>
          <p:cNvPr id="4" name="Picture 4" descr="A close up of text on a white background&#10;&#10;Description automatically generated"/>
          <p:cNvPicPr>
            <a:picLocks noGrp="1" noChangeAspect="1"/>
          </p:cNvPicPr>
          <p:nvPr>
            <p:ph idx="1"/>
          </p:nvPr>
        </p:nvPicPr>
        <p:blipFill>
          <a:blip r:embed="rId2" cstate="print"/>
          <a:stretch>
            <a:fillRect/>
          </a:stretch>
        </p:blipFill>
        <p:spPr>
          <a:xfrm>
            <a:off x="7176120" y="0"/>
            <a:ext cx="3263504" cy="4351338"/>
          </a:xfr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5825675"/>
          </a:xfrm>
        </p:spPr>
        <p:txBody>
          <a:bodyPr>
            <a:normAutofit/>
          </a:bodyPr>
          <a:lstStyle/>
          <a:p>
            <a:pPr algn="l"/>
            <a:r>
              <a:rPr lang="en-US" sz="2800" dirty="0">
                <a:cs typeface="Calibri Light" panose="020F0302020204030204"/>
              </a:rPr>
              <a:t>Q2</a:t>
            </a:r>
            <a:br>
              <a:rPr lang="en-US" sz="2800" dirty="0">
                <a:cs typeface="Calibri Light" panose="020F0302020204030204"/>
              </a:rPr>
            </a:br>
            <a:r>
              <a:rPr lang="en-GB" sz="2800" dirty="0">
                <a:cs typeface="Calibri Light" panose="020F0302020204030204"/>
              </a:rPr>
              <a:t>1- most common cause of this?</a:t>
            </a:r>
            <a:br>
              <a:rPr lang="en-GB" sz="2800" dirty="0">
                <a:cs typeface="Calibri Light" panose="020F0302020204030204"/>
              </a:rPr>
            </a:br>
            <a:r>
              <a:rPr lang="en-GB" sz="2800" dirty="0">
                <a:solidFill>
                  <a:srgbClr val="FF0000"/>
                </a:solidFill>
                <a:cs typeface="Calibri Light" panose="020F0302020204030204"/>
              </a:rPr>
              <a:t>Varicella </a:t>
            </a:r>
            <a:r>
              <a:rPr lang="en-GB" sz="2800" dirty="0" err="1">
                <a:solidFill>
                  <a:srgbClr val="FF0000"/>
                </a:solidFill>
                <a:cs typeface="Calibri Light" panose="020F0302020204030204"/>
              </a:rPr>
              <a:t>zooster</a:t>
            </a:r>
            <a:br>
              <a:rPr lang="en-GB" sz="2800" dirty="0">
                <a:cs typeface="Calibri Light" panose="020F0302020204030204"/>
              </a:rPr>
            </a:br>
            <a:r>
              <a:rPr lang="en-GB" sz="2800" dirty="0">
                <a:cs typeface="Calibri Light" panose="020F0302020204030204"/>
              </a:rPr>
              <a:t>2- diagnosis</a:t>
            </a:r>
            <a:br>
              <a:rPr lang="en-GB" sz="2800" dirty="0">
                <a:cs typeface="Calibri Light" panose="020F0302020204030204"/>
              </a:rPr>
            </a:br>
            <a:r>
              <a:rPr lang="en-GB" sz="2800" dirty="0" err="1">
                <a:solidFill>
                  <a:srgbClr val="FF0000"/>
                </a:solidFill>
                <a:cs typeface="Calibri Light" panose="020F0302020204030204"/>
              </a:rPr>
              <a:t>ramsy</a:t>
            </a:r>
            <a:r>
              <a:rPr lang="en-GB" sz="2800" dirty="0">
                <a:solidFill>
                  <a:srgbClr val="FF0000"/>
                </a:solidFill>
                <a:cs typeface="Calibri Light" panose="020F0302020204030204"/>
              </a:rPr>
              <a:t> hunt </a:t>
            </a:r>
            <a:r>
              <a:rPr lang="en-GB" sz="2800" dirty="0" err="1">
                <a:solidFill>
                  <a:srgbClr val="FF0000"/>
                </a:solidFill>
                <a:cs typeface="Calibri Light" panose="020F0302020204030204"/>
              </a:rPr>
              <a:t>syndrom</a:t>
            </a:r>
            <a:br>
              <a:rPr lang="en-GB" sz="2800" dirty="0">
                <a:cs typeface="Calibri Light" panose="020F0302020204030204"/>
              </a:rPr>
            </a:br>
            <a:r>
              <a:rPr lang="en-GB" sz="2800" dirty="0">
                <a:cs typeface="Calibri Light" panose="020F0302020204030204"/>
              </a:rPr>
              <a:t>3- treatment</a:t>
            </a:r>
            <a:br>
              <a:rPr lang="en-GB" sz="2800" dirty="0">
                <a:cs typeface="Calibri Light" panose="020F0302020204030204"/>
              </a:rPr>
            </a:br>
            <a:r>
              <a:rPr lang="en-GB" sz="2800" dirty="0">
                <a:solidFill>
                  <a:srgbClr val="FF0000"/>
                </a:solidFill>
                <a:cs typeface="Calibri Light" panose="020F0302020204030204"/>
              </a:rPr>
              <a:t>steroid high dose</a:t>
            </a:r>
            <a:br>
              <a:rPr lang="en-GB" sz="2800" dirty="0">
                <a:solidFill>
                  <a:srgbClr val="FF0000"/>
                </a:solidFill>
                <a:cs typeface="Calibri Light" panose="020F0302020204030204"/>
              </a:rPr>
            </a:br>
            <a:r>
              <a:rPr lang="en-US" sz="2800" dirty="0">
                <a:solidFill>
                  <a:srgbClr val="FF0000"/>
                </a:solidFill>
                <a:cs typeface="Calibri Light" panose="020F0302020204030204"/>
              </a:rPr>
              <a:t>eye protection</a:t>
            </a:r>
            <a:br>
              <a:rPr lang="ar-JO" sz="2800" dirty="0">
                <a:solidFill>
                  <a:srgbClr val="FF0000"/>
                </a:solidFill>
                <a:cs typeface="Calibri Light" panose="020F0302020204030204"/>
              </a:rPr>
            </a:br>
            <a:r>
              <a:rPr lang="en-GB" sz="2800" dirty="0" err="1">
                <a:solidFill>
                  <a:srgbClr val="FF0000"/>
                </a:solidFill>
                <a:cs typeface="Calibri Light" panose="020F0302020204030204"/>
              </a:rPr>
              <a:t>acylovir</a:t>
            </a:r>
            <a:r>
              <a:rPr lang="en-GB" sz="2800" dirty="0">
                <a:solidFill>
                  <a:srgbClr val="FF0000"/>
                </a:solidFill>
                <a:cs typeface="Calibri Light" panose="020F0302020204030204"/>
              </a:rPr>
              <a:t> within 72 hr </a:t>
            </a:r>
            <a:br>
              <a:rPr lang="en-GB" sz="2800" dirty="0">
                <a:solidFill>
                  <a:srgbClr val="FF0000"/>
                </a:solidFill>
                <a:cs typeface="Calibri Light" panose="020F0302020204030204"/>
              </a:rPr>
            </a:br>
            <a:r>
              <a:rPr lang="en-GB" sz="2800" dirty="0">
                <a:solidFill>
                  <a:srgbClr val="FF0000"/>
                </a:solidFill>
                <a:cs typeface="Calibri Light" panose="020F0302020204030204"/>
              </a:rPr>
              <a:t>physiotherapy</a:t>
            </a:r>
            <a:br>
              <a:rPr lang="en-GB" sz="2800" dirty="0">
                <a:cs typeface="Calibri Light" panose="020F0302020204030204"/>
              </a:rPr>
            </a:br>
            <a:r>
              <a:rPr lang="en-GB" sz="2800" dirty="0">
                <a:cs typeface="Calibri Light" panose="020F0302020204030204"/>
              </a:rPr>
              <a:t>4- what will you see on </a:t>
            </a:r>
            <a:r>
              <a:rPr lang="en-GB" sz="2800" dirty="0" err="1">
                <a:cs typeface="Calibri Light" panose="020F0302020204030204"/>
              </a:rPr>
              <a:t>tymoanometry</a:t>
            </a:r>
            <a:br>
              <a:rPr lang="en-GB" sz="2800" dirty="0">
                <a:cs typeface="Calibri Light" panose="020F0302020204030204"/>
              </a:rPr>
            </a:br>
            <a:r>
              <a:rPr lang="en-GB" sz="2800" dirty="0">
                <a:cs typeface="Calibri Light" panose="020F0302020204030204"/>
              </a:rPr>
              <a:t>and audiometry </a:t>
            </a:r>
            <a:br>
              <a:rPr lang="en-GB" sz="2800" dirty="0">
                <a:solidFill>
                  <a:srgbClr val="FF0000"/>
                </a:solidFill>
                <a:cs typeface="Calibri Light" panose="020F0302020204030204"/>
              </a:rPr>
            </a:br>
            <a:r>
              <a:rPr lang="en-GB" sz="2800" dirty="0" err="1">
                <a:solidFill>
                  <a:srgbClr val="FF0000"/>
                </a:solidFill>
                <a:cs typeface="Calibri Light" panose="020F0302020204030204"/>
              </a:rPr>
              <a:t>sensoneural</a:t>
            </a:r>
            <a:r>
              <a:rPr lang="en-GB" sz="2800" dirty="0">
                <a:solidFill>
                  <a:srgbClr val="FF0000"/>
                </a:solidFill>
                <a:cs typeface="Calibri Light" panose="020F0302020204030204"/>
              </a:rPr>
              <a:t> hearing loss of the affected ear </a:t>
            </a:r>
            <a:br>
              <a:rPr lang="en-US" sz="2800" dirty="0">
                <a:solidFill>
                  <a:srgbClr val="FF0000"/>
                </a:solidFill>
              </a:rPr>
            </a:br>
            <a:r>
              <a:rPr lang="en-GB" sz="2800" dirty="0">
                <a:solidFill>
                  <a:srgbClr val="FF0000"/>
                </a:solidFill>
                <a:cs typeface="Calibri Light" panose="020F0302020204030204"/>
              </a:rPr>
              <a:t>type a </a:t>
            </a:r>
            <a:endParaRPr lang="en-GB" sz="2800" dirty="0">
              <a:solidFill>
                <a:srgbClr val="FF0000"/>
              </a:solidFill>
            </a:endParaRPr>
          </a:p>
        </p:txBody>
      </p:sp>
      <p:pic>
        <p:nvPicPr>
          <p:cNvPr id="4" name="Picture 4" descr="A rodent with its mouth open&#10;&#10;Description automatically generated"/>
          <p:cNvPicPr>
            <a:picLocks noGrp="1" noChangeAspect="1"/>
          </p:cNvPicPr>
          <p:nvPr>
            <p:ph idx="1"/>
          </p:nvPr>
        </p:nvPicPr>
        <p:blipFill>
          <a:blip r:embed="rId2" cstate="print"/>
          <a:stretch>
            <a:fillRect/>
          </a:stretch>
        </p:blipFill>
        <p:spPr>
          <a:xfrm>
            <a:off x="7398588" y="442449"/>
            <a:ext cx="2484408" cy="3120785"/>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2" y="365129"/>
            <a:ext cx="5311500" cy="5472967"/>
          </a:xfrm>
        </p:spPr>
        <p:txBody>
          <a:bodyPr>
            <a:normAutofit/>
          </a:bodyPr>
          <a:lstStyle/>
          <a:p>
            <a:pPr algn="l"/>
            <a:r>
              <a:rPr lang="en-US" sz="2800" dirty="0"/>
              <a:t>Q3</a:t>
            </a:r>
            <a:br>
              <a:rPr lang="en-US" sz="2800" dirty="0"/>
            </a:br>
            <a:r>
              <a:rPr lang="en-US" sz="2800" dirty="0"/>
              <a:t>1) Describe what you see</a:t>
            </a:r>
            <a:br>
              <a:rPr lang="en-US" sz="2800" dirty="0"/>
            </a:br>
            <a:r>
              <a:rPr lang="en-US" sz="2800" dirty="0">
                <a:solidFill>
                  <a:srgbClr val="FF0000"/>
                </a:solidFill>
              </a:rPr>
              <a:t>omega shaped epiglottitis </a:t>
            </a:r>
            <a:br>
              <a:rPr lang="en-US" sz="2800" dirty="0"/>
            </a:br>
            <a:r>
              <a:rPr lang="en-US" sz="2800" dirty="0"/>
              <a:t>2) dx? </a:t>
            </a:r>
            <a:r>
              <a:rPr lang="en-US" sz="2800" dirty="0" err="1"/>
              <a:t>l</a:t>
            </a:r>
            <a:r>
              <a:rPr lang="en-US" sz="2800" dirty="0" err="1">
                <a:solidFill>
                  <a:srgbClr val="FF0000"/>
                </a:solidFill>
              </a:rPr>
              <a:t>aryngomalacia</a:t>
            </a:r>
            <a:br>
              <a:rPr lang="en-US" sz="2800" dirty="0"/>
            </a:br>
            <a:r>
              <a:rPr lang="en-US" sz="2800" dirty="0"/>
              <a:t>3)management </a:t>
            </a:r>
            <a:br>
              <a:rPr lang="en-US" sz="2800" dirty="0"/>
            </a:br>
            <a:r>
              <a:rPr lang="en-US" sz="2800" dirty="0"/>
              <a:t> </a:t>
            </a:r>
            <a:r>
              <a:rPr lang="en-US" sz="2800" dirty="0">
                <a:solidFill>
                  <a:srgbClr val="FF0000"/>
                </a:solidFill>
              </a:rPr>
              <a:t>usually benign and self-limiting In cases where significant obstruction or lack of weight gain is present, surgical correction or </a:t>
            </a:r>
            <a:r>
              <a:rPr lang="en-US" sz="2800" dirty="0" err="1">
                <a:solidFill>
                  <a:srgbClr val="FF0000"/>
                </a:solidFill>
              </a:rPr>
              <a:t>supraglottoplasty</a:t>
            </a:r>
            <a:r>
              <a:rPr lang="en-US" sz="2800" dirty="0">
                <a:solidFill>
                  <a:srgbClr val="FF0000"/>
                </a:solidFill>
              </a:rPr>
              <a:t> may be considered </a:t>
            </a:r>
            <a:br>
              <a:rPr lang="en-US" sz="2800" dirty="0">
                <a:solidFill>
                  <a:srgbClr val="FF0000"/>
                </a:solidFill>
              </a:rPr>
            </a:br>
            <a:r>
              <a:rPr lang="en-US" sz="2800" dirty="0">
                <a:solidFill>
                  <a:srgbClr val="FF0000"/>
                </a:solidFill>
              </a:rPr>
              <a:t>Depend on 2 factors failure to thrive</a:t>
            </a:r>
            <a:br>
              <a:rPr lang="en-US" sz="2800" dirty="0">
                <a:solidFill>
                  <a:srgbClr val="FF0000"/>
                </a:solidFill>
              </a:rPr>
            </a:br>
            <a:r>
              <a:rPr lang="en-US" sz="2800" dirty="0">
                <a:solidFill>
                  <a:srgbClr val="FF0000"/>
                </a:solidFill>
              </a:rPr>
              <a:t>and significant  obstruction</a:t>
            </a:r>
          </a:p>
        </p:txBody>
      </p:sp>
      <p:pic>
        <p:nvPicPr>
          <p:cNvPr id="5" name="Content Placeholder 4" descr="A picture containing apple, fruit&#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9638" y="260648"/>
            <a:ext cx="3608363" cy="4096946"/>
          </a:xfr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4" name="Content Placeholder 3"/>
          <p:cNvSpPr>
            <a:spLocks noGrp="1"/>
          </p:cNvSpPr>
          <p:nvPr>
            <p:ph sz="half" idx="2"/>
          </p:nvPr>
        </p:nvSpPr>
        <p:spPr>
          <a:xfrm>
            <a:off x="1776484" y="1392072"/>
            <a:ext cx="3886200" cy="5131558"/>
          </a:xfrm>
        </p:spPr>
        <p:txBody>
          <a:bodyPr>
            <a:normAutofit fontScale="92500" lnSpcReduction="10000"/>
          </a:bodyPr>
          <a:lstStyle/>
          <a:p>
            <a:pPr marL="0" indent="0">
              <a:buNone/>
            </a:pPr>
            <a:r>
              <a:rPr lang="en-US" dirty="0"/>
              <a:t>Q4</a:t>
            </a:r>
          </a:p>
          <a:p>
            <a:pPr marL="0" indent="0">
              <a:buNone/>
            </a:pPr>
            <a:r>
              <a:rPr lang="en-US" dirty="0"/>
              <a:t> 1 in which condition use this procedure </a:t>
            </a:r>
          </a:p>
          <a:p>
            <a:pPr marL="0" indent="0">
              <a:buNone/>
            </a:pPr>
            <a:r>
              <a:rPr lang="en-US" dirty="0" err="1">
                <a:solidFill>
                  <a:srgbClr val="FF0000"/>
                </a:solidFill>
              </a:rPr>
              <a:t>Epistaxsis</a:t>
            </a:r>
            <a:endParaRPr lang="en-US" dirty="0">
              <a:solidFill>
                <a:srgbClr val="FF0000"/>
              </a:solidFill>
            </a:endParaRPr>
          </a:p>
          <a:p>
            <a:pPr marL="0" indent="0">
              <a:buNone/>
            </a:pPr>
            <a:r>
              <a:rPr lang="en-US" dirty="0"/>
              <a:t>2 complication </a:t>
            </a:r>
          </a:p>
          <a:p>
            <a:pPr marL="0" indent="0">
              <a:buNone/>
            </a:pPr>
            <a:r>
              <a:rPr lang="en-US" dirty="0">
                <a:solidFill>
                  <a:srgbClr val="FF0000"/>
                </a:solidFill>
              </a:rPr>
              <a:t>TSS</a:t>
            </a:r>
          </a:p>
          <a:p>
            <a:pPr marL="0" indent="0">
              <a:buNone/>
            </a:pPr>
            <a:r>
              <a:rPr lang="en-US" dirty="0">
                <a:solidFill>
                  <a:srgbClr val="FF0000"/>
                </a:solidFill>
              </a:rPr>
              <a:t>Hypoxia </a:t>
            </a:r>
          </a:p>
          <a:p>
            <a:pPr marL="0" indent="0">
              <a:buNone/>
            </a:pPr>
            <a:r>
              <a:rPr lang="en-US" dirty="0" err="1">
                <a:solidFill>
                  <a:srgbClr val="FF0000"/>
                </a:solidFill>
              </a:rPr>
              <a:t>Alar</a:t>
            </a:r>
            <a:r>
              <a:rPr lang="en-US" dirty="0">
                <a:solidFill>
                  <a:srgbClr val="FF0000"/>
                </a:solidFill>
              </a:rPr>
              <a:t> necrosis </a:t>
            </a:r>
          </a:p>
          <a:p>
            <a:pPr marL="0" indent="0">
              <a:buNone/>
            </a:pPr>
            <a:r>
              <a:rPr lang="en-US" dirty="0">
                <a:solidFill>
                  <a:srgbClr val="FF0000"/>
                </a:solidFill>
              </a:rPr>
              <a:t>Balloon migration </a:t>
            </a:r>
          </a:p>
          <a:p>
            <a:pPr marL="0" indent="0">
              <a:buNone/>
            </a:pPr>
            <a:r>
              <a:rPr lang="en-US" dirty="0"/>
              <a:t>3two steps the doctor should follow after this procedure </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12508" y="1690688"/>
            <a:ext cx="3855492" cy="3241128"/>
          </a:xfr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CSOM Quiescent Large Dr"/>
          <p:cNvPicPr>
            <a:picLocks noChangeAspect="1" noChangeArrowheads="1"/>
          </p:cNvPicPr>
          <p:nvPr/>
        </p:nvPicPr>
        <p:blipFill>
          <a:blip r:embed="rId2" cstate="print"/>
          <a:srcRect/>
          <a:stretch>
            <a:fillRect/>
          </a:stretch>
        </p:blipFill>
        <p:spPr bwMode="auto">
          <a:xfrm>
            <a:off x="6223000" y="1295400"/>
            <a:ext cx="4445000" cy="3962400"/>
          </a:xfrm>
          <a:prstGeom prst="rect">
            <a:avLst/>
          </a:prstGeom>
          <a:noFill/>
        </p:spPr>
      </p:pic>
      <p:sp>
        <p:nvSpPr>
          <p:cNvPr id="15365" name="Text Box 5"/>
          <p:cNvSpPr txBox="1">
            <a:spLocks noChangeArrowheads="1"/>
          </p:cNvSpPr>
          <p:nvPr/>
        </p:nvSpPr>
        <p:spPr bwMode="auto">
          <a:xfrm>
            <a:off x="0" y="289719"/>
            <a:ext cx="5836920" cy="6124754"/>
          </a:xfrm>
          <a:prstGeom prst="rect">
            <a:avLst/>
          </a:prstGeom>
          <a:noFill/>
          <a:ln w="9525">
            <a:noFill/>
            <a:miter lim="800000"/>
          </a:ln>
          <a:effectLst/>
        </p:spPr>
        <p:txBody>
          <a:bodyPr wrap="square">
            <a:spAutoFit/>
          </a:bodyPr>
          <a:lstStyle/>
          <a:p>
            <a:pPr algn="l"/>
            <a:r>
              <a:rPr lang="en-US" sz="2800" b="1" u="sng" dirty="0">
                <a:latin typeface="Calibri" panose="020F0502020204030204" charset="0"/>
              </a:rPr>
              <a:t>1-</a:t>
            </a:r>
            <a:r>
              <a:rPr lang="en-US" sz="2800" dirty="0">
                <a:latin typeface="Calibri" panose="020F0502020204030204" charset="0"/>
              </a:rPr>
              <a:t> describe what you see ?</a:t>
            </a:r>
          </a:p>
          <a:p>
            <a:pPr algn="l"/>
            <a:r>
              <a:rPr lang="en-US" sz="2800" dirty="0">
                <a:solidFill>
                  <a:srgbClr val="FF0000"/>
                </a:solidFill>
                <a:latin typeface="Calibri" panose="020F0502020204030204" charset="0"/>
              </a:rPr>
              <a:t>TM perforation +discharge</a:t>
            </a:r>
          </a:p>
          <a:p>
            <a:pPr algn="l"/>
            <a:endParaRPr lang="en-US" sz="2800" dirty="0">
              <a:latin typeface="Calibri" panose="020F0502020204030204" charset="0"/>
            </a:endParaRPr>
          </a:p>
          <a:p>
            <a:pPr algn="l"/>
            <a:r>
              <a:rPr lang="en-US" sz="2800" b="1" u="sng" dirty="0">
                <a:latin typeface="Calibri" panose="020F0502020204030204" charset="0"/>
              </a:rPr>
              <a:t>2-</a:t>
            </a:r>
            <a:r>
              <a:rPr lang="en-US" sz="2800" dirty="0">
                <a:latin typeface="Calibri" panose="020F0502020204030204" charset="0"/>
              </a:rPr>
              <a:t> this ear  (  </a:t>
            </a:r>
            <a:r>
              <a:rPr lang="en-US" sz="2800" dirty="0">
                <a:solidFill>
                  <a:srgbClr val="FF0000"/>
                </a:solidFill>
                <a:latin typeface="Calibri" panose="020F0502020204030204" charset="0"/>
              </a:rPr>
              <a:t>left</a:t>
            </a:r>
            <a:r>
              <a:rPr lang="en-US" sz="2800" dirty="0">
                <a:latin typeface="Calibri" panose="020F0502020204030204" charset="0"/>
              </a:rPr>
              <a:t>   OR   right)?</a:t>
            </a:r>
          </a:p>
          <a:p>
            <a:pPr algn="l"/>
            <a:endParaRPr lang="en-US" sz="2800" dirty="0">
              <a:latin typeface="Calibri" panose="020F0502020204030204" charset="0"/>
            </a:endParaRPr>
          </a:p>
          <a:p>
            <a:pPr algn="l"/>
            <a:r>
              <a:rPr lang="en-US" sz="2800" b="1" u="sng" dirty="0">
                <a:latin typeface="Calibri" panose="020F0502020204030204" charset="0"/>
              </a:rPr>
              <a:t>3</a:t>
            </a:r>
            <a:r>
              <a:rPr lang="en-US" sz="2800" b="1" dirty="0">
                <a:latin typeface="Calibri" panose="020F0502020204030204" charset="0"/>
              </a:rPr>
              <a:t> </a:t>
            </a:r>
            <a:r>
              <a:rPr lang="en-US" sz="2800" b="1" dirty="0" err="1">
                <a:latin typeface="Calibri" panose="020F0502020204030204" charset="0"/>
              </a:rPr>
              <a:t>Dx</a:t>
            </a:r>
            <a:r>
              <a:rPr lang="en-US" sz="2800" b="1" dirty="0">
                <a:latin typeface="Calibri" panose="020F0502020204030204" charset="0"/>
              </a:rPr>
              <a:t> :</a:t>
            </a:r>
            <a:r>
              <a:rPr lang="en-US" sz="2800" b="1" dirty="0">
                <a:solidFill>
                  <a:srgbClr val="FF0000"/>
                </a:solidFill>
                <a:latin typeface="Calibri" panose="020F0502020204030204" charset="0"/>
              </a:rPr>
              <a:t>chronic </a:t>
            </a:r>
            <a:r>
              <a:rPr lang="en-US" sz="2800" b="1" dirty="0" err="1">
                <a:solidFill>
                  <a:srgbClr val="FF0000"/>
                </a:solidFill>
                <a:latin typeface="Calibri" panose="020F0502020204030204" charset="0"/>
              </a:rPr>
              <a:t>suppurative</a:t>
            </a:r>
            <a:r>
              <a:rPr lang="en-US" sz="2800" b="1" dirty="0">
                <a:solidFill>
                  <a:srgbClr val="FF0000"/>
                </a:solidFill>
                <a:latin typeface="Calibri" panose="020F0502020204030204" charset="0"/>
              </a:rPr>
              <a:t> </a:t>
            </a:r>
            <a:r>
              <a:rPr lang="en-US" sz="2800" b="1" dirty="0" err="1">
                <a:solidFill>
                  <a:srgbClr val="FF0000"/>
                </a:solidFill>
                <a:latin typeface="Calibri" panose="020F0502020204030204" charset="0"/>
              </a:rPr>
              <a:t>otitis</a:t>
            </a:r>
            <a:r>
              <a:rPr lang="en-US" sz="2800" b="1" dirty="0">
                <a:solidFill>
                  <a:srgbClr val="FF0000"/>
                </a:solidFill>
                <a:latin typeface="Calibri" panose="020F0502020204030204" charset="0"/>
              </a:rPr>
              <a:t> media </a:t>
            </a:r>
            <a:endParaRPr lang="en-US" sz="2800" dirty="0">
              <a:solidFill>
                <a:srgbClr val="FF0000"/>
              </a:solidFill>
              <a:latin typeface="Calibri" panose="020F0502020204030204" charset="0"/>
            </a:endParaRPr>
          </a:p>
          <a:p>
            <a:pPr algn="l">
              <a:spcBef>
                <a:spcPct val="50000"/>
              </a:spcBef>
            </a:pPr>
            <a:r>
              <a:rPr lang="en-US" sz="2800" b="1" u="sng" dirty="0">
                <a:latin typeface="Calibri" panose="020F0502020204030204" charset="0"/>
              </a:rPr>
              <a:t>4-</a:t>
            </a:r>
            <a:r>
              <a:rPr lang="en-US" sz="2800" dirty="0">
                <a:latin typeface="Calibri" panose="020F0502020204030204" charset="0"/>
              </a:rPr>
              <a:t> management ? </a:t>
            </a:r>
          </a:p>
          <a:p>
            <a:pPr algn="l">
              <a:spcBef>
                <a:spcPct val="50000"/>
              </a:spcBef>
            </a:pPr>
            <a:r>
              <a:rPr lang="en-US" sz="2800" dirty="0">
                <a:solidFill>
                  <a:srgbClr val="00B050"/>
                </a:solidFill>
                <a:latin typeface="Calibri" panose="020F0502020204030204" charset="0"/>
              </a:rPr>
              <a:t>1</a:t>
            </a:r>
            <a:r>
              <a:rPr lang="en-US" sz="2800" baseline="30000" dirty="0">
                <a:solidFill>
                  <a:srgbClr val="00B050"/>
                </a:solidFill>
                <a:latin typeface="Calibri" panose="020F0502020204030204" charset="0"/>
              </a:rPr>
              <a:t>st</a:t>
            </a:r>
            <a:r>
              <a:rPr lang="en-US" sz="2800" dirty="0">
                <a:solidFill>
                  <a:srgbClr val="00B050"/>
                </a:solidFill>
                <a:latin typeface="Calibri" panose="020F0502020204030204" charset="0"/>
              </a:rPr>
              <a:t> to stabilize the </a:t>
            </a:r>
            <a:r>
              <a:rPr lang="en-US" sz="2800" dirty="0" err="1">
                <a:solidFill>
                  <a:srgbClr val="00B050"/>
                </a:solidFill>
                <a:latin typeface="Calibri" panose="020F0502020204030204" charset="0"/>
              </a:rPr>
              <a:t>pt</a:t>
            </a:r>
            <a:r>
              <a:rPr lang="en-US" sz="2800" dirty="0">
                <a:solidFill>
                  <a:srgbClr val="00B050"/>
                </a:solidFill>
                <a:latin typeface="Calibri" panose="020F0502020204030204" charset="0"/>
              </a:rPr>
              <a:t> </a:t>
            </a:r>
            <a:r>
              <a:rPr lang="en-US" sz="2800" dirty="0">
                <a:solidFill>
                  <a:srgbClr val="00B050"/>
                </a:solidFill>
                <a:latin typeface="Calibri" panose="020F0502020204030204" charset="0"/>
                <a:sym typeface="Wingdings" panose="05000000000000000000" pitchFamily="2" charset="2"/>
              </a:rPr>
              <a:t> regular aural toilet , swap culture then ear drop AB .  </a:t>
            </a:r>
          </a:p>
          <a:p>
            <a:pPr algn="l">
              <a:spcBef>
                <a:spcPct val="50000"/>
              </a:spcBef>
            </a:pPr>
            <a:r>
              <a:rPr lang="en-US" sz="2800" dirty="0">
                <a:solidFill>
                  <a:srgbClr val="00B050"/>
                </a:solidFill>
                <a:latin typeface="Calibri" panose="020F0502020204030204" charset="0"/>
                <a:sym typeface="Wingdings" panose="05000000000000000000" pitchFamily="2" charset="2"/>
              </a:rPr>
              <a:t>The </a:t>
            </a:r>
            <a:r>
              <a:rPr lang="en-US" sz="2800" dirty="0" err="1">
                <a:solidFill>
                  <a:srgbClr val="00B050"/>
                </a:solidFill>
                <a:latin typeface="Calibri" panose="020F0502020204030204" charset="0"/>
                <a:sym typeface="Wingdings" panose="05000000000000000000" pitchFamily="2" charset="2"/>
              </a:rPr>
              <a:t>inflamm</a:t>
            </a:r>
            <a:r>
              <a:rPr lang="en-US" sz="2800" dirty="0">
                <a:solidFill>
                  <a:srgbClr val="00B050"/>
                </a:solidFill>
                <a:latin typeface="Calibri" panose="020F0502020204030204" charset="0"/>
                <a:sym typeface="Wingdings" panose="05000000000000000000" pitchFamily="2" charset="2"/>
              </a:rPr>
              <a:t>. And infection resolve we go for </a:t>
            </a:r>
            <a:r>
              <a:rPr lang="en-US" sz="2800" dirty="0" err="1">
                <a:solidFill>
                  <a:srgbClr val="00B050"/>
                </a:solidFill>
                <a:latin typeface="Calibri" panose="020F0502020204030204" charset="0"/>
                <a:sym typeface="Wingdings" panose="05000000000000000000" pitchFamily="2" charset="2"/>
              </a:rPr>
              <a:t>myringoplasty</a:t>
            </a:r>
            <a:r>
              <a:rPr lang="en-US" sz="2800" dirty="0">
                <a:solidFill>
                  <a:srgbClr val="00B050"/>
                </a:solidFill>
                <a:latin typeface="Calibri" panose="020F0502020204030204" charset="0"/>
                <a:sym typeface="Wingdings" panose="05000000000000000000" pitchFamily="2" charset="2"/>
              </a:rPr>
              <a:t> </a:t>
            </a:r>
          </a:p>
          <a:p>
            <a:pPr algn="l">
              <a:spcBef>
                <a:spcPct val="50000"/>
              </a:spcBef>
            </a:pPr>
            <a:endParaRPr lang="en-US" sz="2800" dirty="0">
              <a:solidFill>
                <a:srgbClr val="00B050"/>
              </a:solidFill>
              <a:latin typeface="Calibri" panose="020F0502020204030204" charset="0"/>
            </a:endParaRPr>
          </a:p>
        </p:txBody>
      </p:sp>
      <p:sp>
        <p:nvSpPr>
          <p:cNvPr id="15366" name="Text Box 6"/>
          <p:cNvSpPr txBox="1">
            <a:spLocks noChangeArrowheads="1"/>
          </p:cNvSpPr>
          <p:nvPr/>
        </p:nvSpPr>
        <p:spPr bwMode="auto">
          <a:xfrm>
            <a:off x="198120" y="0"/>
            <a:ext cx="1447800" cy="579438"/>
          </a:xfrm>
          <a:prstGeom prst="rect">
            <a:avLst/>
          </a:prstGeom>
          <a:noFill/>
          <a:ln w="9525">
            <a:noFill/>
            <a:miter lim="800000"/>
          </a:ln>
          <a:effectLst/>
        </p:spPr>
        <p:txBody>
          <a:bodyPr>
            <a:spAutoFit/>
          </a:bodyPr>
          <a:lstStyle/>
          <a:p>
            <a:pPr algn="l">
              <a:spcBef>
                <a:spcPct val="50000"/>
              </a:spcBef>
            </a:pPr>
            <a:r>
              <a:rPr lang="en-US" sz="3200" b="1" dirty="0"/>
              <a:t>Q5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lgn="l"/>
            <a:r>
              <a:rPr lang="en-US" dirty="0"/>
              <a:t>Q6</a:t>
            </a:r>
          </a:p>
          <a:p>
            <a:pPr algn="l"/>
            <a:r>
              <a:rPr lang="en-US" dirty="0"/>
              <a:t>1- mention two</a:t>
            </a:r>
          </a:p>
          <a:p>
            <a:pPr algn="l"/>
            <a:r>
              <a:rPr lang="en-US" dirty="0"/>
              <a:t> differential diagnosis </a:t>
            </a:r>
          </a:p>
          <a:p>
            <a:pPr algn="l"/>
            <a:r>
              <a:rPr lang="en-US" dirty="0"/>
              <a:t>-</a:t>
            </a:r>
            <a:r>
              <a:rPr lang="en-US" dirty="0" err="1">
                <a:solidFill>
                  <a:srgbClr val="FF0000"/>
                </a:solidFill>
              </a:rPr>
              <a:t>leukoplakia</a:t>
            </a:r>
            <a:endParaRPr lang="ar-JO" dirty="0">
              <a:solidFill>
                <a:srgbClr val="FF0000"/>
              </a:solidFill>
            </a:endParaRPr>
          </a:p>
          <a:p>
            <a:pPr algn="l"/>
            <a:r>
              <a:rPr lang="en-US" dirty="0">
                <a:solidFill>
                  <a:srgbClr val="FF0000"/>
                </a:solidFill>
              </a:rPr>
              <a:t>laryngeal cancer</a:t>
            </a:r>
            <a:endParaRPr lang="ar-JO" dirty="0">
              <a:solidFill>
                <a:srgbClr val="FF0000"/>
              </a:solidFill>
            </a:endParaRPr>
          </a:p>
          <a:p>
            <a:pPr algn="l"/>
            <a:r>
              <a:rPr lang="en-US" dirty="0"/>
              <a:t>2-investigation </a:t>
            </a:r>
          </a:p>
          <a:p>
            <a:pPr algn="l"/>
            <a:r>
              <a:rPr lang="en-US" dirty="0">
                <a:solidFill>
                  <a:srgbClr val="FF0000"/>
                </a:solidFill>
              </a:rPr>
              <a:t>indirect mirror</a:t>
            </a:r>
            <a:r>
              <a:rPr lang="en-US" dirty="0"/>
              <a:t> </a:t>
            </a:r>
            <a:endParaRPr lang="en-US" dirty="0">
              <a:solidFill>
                <a:srgbClr val="FF0000"/>
              </a:solidFill>
            </a:endParaRPr>
          </a:p>
          <a:p>
            <a:pPr algn="l"/>
            <a:r>
              <a:rPr lang="en-US" dirty="0">
                <a:solidFill>
                  <a:srgbClr val="FF0000"/>
                </a:solidFill>
              </a:rPr>
              <a:t>       laryngoscope</a:t>
            </a:r>
          </a:p>
          <a:p>
            <a:pPr algn="l"/>
            <a:r>
              <a:rPr lang="en-US" dirty="0">
                <a:solidFill>
                  <a:srgbClr val="FF0000"/>
                </a:solidFill>
              </a:rPr>
              <a:t>       CT / MRI </a:t>
            </a:r>
          </a:p>
          <a:p>
            <a:pPr algn="l"/>
            <a:r>
              <a:rPr lang="en-US" dirty="0">
                <a:solidFill>
                  <a:srgbClr val="FF0000"/>
                </a:solidFill>
              </a:rPr>
              <a:t>       triple endoscopy </a:t>
            </a:r>
          </a:p>
          <a:p>
            <a:pPr algn="l"/>
            <a:r>
              <a:rPr lang="en-US" dirty="0">
                <a:solidFill>
                  <a:srgbClr val="FF0000"/>
                </a:solidFill>
              </a:rPr>
              <a:t>       </a:t>
            </a:r>
            <a:r>
              <a:rPr lang="en-US" dirty="0" err="1">
                <a:solidFill>
                  <a:srgbClr val="FF0000"/>
                </a:solidFill>
              </a:rPr>
              <a:t>biobsy</a:t>
            </a:r>
            <a:endParaRPr lang="en-US" dirty="0">
              <a:solidFill>
                <a:srgbClr val="FF0000"/>
              </a:solidFill>
            </a:endParaRPr>
          </a:p>
          <a:p>
            <a:pPr algn="l"/>
            <a:endParaRPr lang="en-US" dirty="0"/>
          </a:p>
        </p:txBody>
      </p:sp>
      <p:pic>
        <p:nvPicPr>
          <p:cNvPr id="8194" name="Picture 2" descr="C:\Users\Pc city\Downloads\preview.jpg"/>
          <p:cNvPicPr>
            <a:picLocks noChangeAspect="1" noChangeArrowheads="1"/>
          </p:cNvPicPr>
          <p:nvPr/>
        </p:nvPicPr>
        <p:blipFill>
          <a:blip r:embed="rId2" cstate="print"/>
          <a:srcRect/>
          <a:stretch>
            <a:fillRect/>
          </a:stretch>
        </p:blipFill>
        <p:spPr bwMode="auto">
          <a:xfrm>
            <a:off x="6240016" y="1268760"/>
            <a:ext cx="4030216" cy="39624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6456" y="-1"/>
            <a:ext cx="3751545" cy="3945699"/>
          </a:xfrm>
        </p:spPr>
      </p:pic>
      <p:sp>
        <p:nvSpPr>
          <p:cNvPr id="5" name="TextBox 4"/>
          <p:cNvSpPr txBox="1"/>
          <p:nvPr/>
        </p:nvSpPr>
        <p:spPr>
          <a:xfrm>
            <a:off x="1646130" y="313152"/>
            <a:ext cx="4753629" cy="3877985"/>
          </a:xfrm>
          <a:prstGeom prst="rect">
            <a:avLst/>
          </a:prstGeom>
          <a:solidFill>
            <a:schemeClr val="accent4">
              <a:lumMod val="40000"/>
              <a:lumOff val="60000"/>
            </a:schemeClr>
          </a:solidFill>
          <a:ln w="19050">
            <a:solidFill>
              <a:schemeClr val="tx1"/>
            </a:solidFill>
          </a:ln>
        </p:spPr>
        <p:txBody>
          <a:bodyPr wrap="square" rtlCol="1">
            <a:spAutoFit/>
          </a:bodyPr>
          <a:lstStyle/>
          <a:p>
            <a:r>
              <a:rPr lang="en-US" sz="5400" b="1" dirty="0"/>
              <a:t>Q6 : </a:t>
            </a:r>
            <a:r>
              <a:rPr lang="en-US" sz="3200" dirty="0" err="1"/>
              <a:t>Nasolaryngio-scopic</a:t>
            </a:r>
            <a:r>
              <a:rPr lang="en-US" sz="3200" dirty="0"/>
              <a:t> view of child  .. </a:t>
            </a:r>
          </a:p>
          <a:p>
            <a:r>
              <a:rPr lang="en-US" sz="3200" b="1" dirty="0">
                <a:solidFill>
                  <a:srgbClr val="FF0000"/>
                </a:solidFill>
              </a:rPr>
              <a:t>A</a:t>
            </a:r>
            <a:r>
              <a:rPr lang="en-US" sz="3200" dirty="0">
                <a:solidFill>
                  <a:srgbClr val="FF0000"/>
                </a:solidFill>
              </a:rPr>
              <a:t> </a:t>
            </a:r>
            <a:r>
              <a:rPr lang="en-US" sz="3200" dirty="0"/>
              <a:t>- Describe what you see ? </a:t>
            </a:r>
          </a:p>
          <a:p>
            <a:r>
              <a:rPr lang="en-US" sz="3200" b="1" dirty="0">
                <a:solidFill>
                  <a:srgbClr val="FF0000"/>
                </a:solidFill>
              </a:rPr>
              <a:t>B</a:t>
            </a:r>
            <a:r>
              <a:rPr lang="en-US" sz="3200" dirty="0">
                <a:solidFill>
                  <a:srgbClr val="FF0000"/>
                </a:solidFill>
              </a:rPr>
              <a:t> </a:t>
            </a:r>
            <a:r>
              <a:rPr lang="en-US" sz="3200" dirty="0"/>
              <a:t>- Most likely dx ? </a:t>
            </a:r>
          </a:p>
          <a:p>
            <a:r>
              <a:rPr lang="en-US" sz="3200" b="1" dirty="0">
                <a:solidFill>
                  <a:srgbClr val="FF0000"/>
                </a:solidFill>
              </a:rPr>
              <a:t>C</a:t>
            </a:r>
            <a:r>
              <a:rPr lang="en-US" sz="3200" dirty="0">
                <a:solidFill>
                  <a:srgbClr val="FF0000"/>
                </a:solidFill>
              </a:rPr>
              <a:t> </a:t>
            </a:r>
            <a:r>
              <a:rPr lang="en-US" sz="3200" dirty="0"/>
              <a:t>- Symptoms the patient coming complain of ( 3 points ) ? </a:t>
            </a:r>
          </a:p>
        </p:txBody>
      </p:sp>
      <p:sp>
        <p:nvSpPr>
          <p:cNvPr id="6" name="TextBox 5"/>
          <p:cNvSpPr txBox="1"/>
          <p:nvPr/>
        </p:nvSpPr>
        <p:spPr>
          <a:xfrm>
            <a:off x="1646129" y="4183693"/>
            <a:ext cx="8276573" cy="2677656"/>
          </a:xfrm>
          <a:prstGeom prst="rect">
            <a:avLst/>
          </a:prstGeom>
          <a:solidFill>
            <a:schemeClr val="bg2"/>
          </a:solidFill>
          <a:ln w="19050">
            <a:solidFill>
              <a:srgbClr val="0070C0"/>
            </a:solidFill>
          </a:ln>
        </p:spPr>
        <p:txBody>
          <a:bodyPr wrap="square" rtlCol="1">
            <a:spAutoFit/>
          </a:bodyPr>
          <a:lstStyle/>
          <a:p>
            <a:r>
              <a:rPr lang="en-US" sz="4000" b="1" dirty="0"/>
              <a:t>ANSWERS : </a:t>
            </a:r>
          </a:p>
          <a:p>
            <a:r>
              <a:rPr lang="en-US" sz="3200" b="1" dirty="0">
                <a:solidFill>
                  <a:srgbClr val="FF0000"/>
                </a:solidFill>
              </a:rPr>
              <a:t>A</a:t>
            </a:r>
            <a:r>
              <a:rPr lang="en-US" sz="3200" dirty="0">
                <a:solidFill>
                  <a:srgbClr val="FF0000"/>
                </a:solidFill>
              </a:rPr>
              <a:t> </a:t>
            </a:r>
            <a:r>
              <a:rPr lang="en-US" sz="3200" dirty="0"/>
              <a:t>- </a:t>
            </a:r>
            <a:r>
              <a:rPr lang="en-US" sz="3200" u="sng" dirty="0">
                <a:solidFill>
                  <a:srgbClr val="00B050"/>
                </a:solidFill>
              </a:rPr>
              <a:t>enlarged/swollen</a:t>
            </a:r>
            <a:r>
              <a:rPr lang="en-US" sz="3200" dirty="0">
                <a:solidFill>
                  <a:srgbClr val="00B050"/>
                </a:solidFill>
              </a:rPr>
              <a:t> </a:t>
            </a:r>
            <a:r>
              <a:rPr lang="en-US" sz="3200" u="sng" dirty="0">
                <a:solidFill>
                  <a:srgbClr val="00B050"/>
                </a:solidFill>
              </a:rPr>
              <a:t>edematous</a:t>
            </a:r>
            <a:r>
              <a:rPr lang="en-US" sz="3200" dirty="0">
                <a:solidFill>
                  <a:srgbClr val="00B050"/>
                </a:solidFill>
              </a:rPr>
              <a:t>  </a:t>
            </a:r>
            <a:r>
              <a:rPr lang="en-US" sz="3200" u="sng" dirty="0">
                <a:solidFill>
                  <a:srgbClr val="00B050"/>
                </a:solidFill>
              </a:rPr>
              <a:t>erythematous</a:t>
            </a:r>
            <a:r>
              <a:rPr lang="en-US" sz="3200" dirty="0">
                <a:solidFill>
                  <a:srgbClr val="00B050"/>
                </a:solidFill>
              </a:rPr>
              <a:t> epiglottis </a:t>
            </a:r>
            <a:r>
              <a:rPr lang="en-US" sz="3200" dirty="0"/>
              <a:t>..</a:t>
            </a:r>
          </a:p>
          <a:p>
            <a:r>
              <a:rPr lang="en-US" sz="3200" b="1" dirty="0">
                <a:solidFill>
                  <a:srgbClr val="FF0000"/>
                </a:solidFill>
              </a:rPr>
              <a:t>B</a:t>
            </a:r>
            <a:r>
              <a:rPr lang="en-US" sz="3200" dirty="0">
                <a:solidFill>
                  <a:srgbClr val="FF0000"/>
                </a:solidFill>
              </a:rPr>
              <a:t> </a:t>
            </a:r>
            <a:r>
              <a:rPr lang="en-US" sz="3200" dirty="0"/>
              <a:t>– </a:t>
            </a:r>
            <a:r>
              <a:rPr lang="en-US" sz="3200" dirty="0">
                <a:solidFill>
                  <a:srgbClr val="00B050"/>
                </a:solidFill>
              </a:rPr>
              <a:t>Acute epiglottitis</a:t>
            </a:r>
          </a:p>
          <a:p>
            <a:r>
              <a:rPr lang="en-US" sz="3200" b="1" dirty="0">
                <a:solidFill>
                  <a:srgbClr val="FF0000"/>
                </a:solidFill>
              </a:rPr>
              <a:t>C</a:t>
            </a:r>
            <a:r>
              <a:rPr lang="en-US" sz="3200" dirty="0">
                <a:solidFill>
                  <a:srgbClr val="FF0000"/>
                </a:solidFill>
              </a:rPr>
              <a:t> </a:t>
            </a:r>
            <a:r>
              <a:rPr lang="en-US" sz="3200" dirty="0"/>
              <a:t>-  1. </a:t>
            </a:r>
            <a:r>
              <a:rPr lang="en-US" sz="3200" dirty="0">
                <a:solidFill>
                  <a:srgbClr val="00B050"/>
                </a:solidFill>
              </a:rPr>
              <a:t>Acute onset stridor   </a:t>
            </a:r>
            <a:r>
              <a:rPr lang="en-US" sz="3200" dirty="0"/>
              <a:t>2. </a:t>
            </a:r>
            <a:r>
              <a:rPr lang="en-US" sz="3200" dirty="0">
                <a:solidFill>
                  <a:srgbClr val="00B050"/>
                </a:solidFill>
              </a:rPr>
              <a:t>Fever</a:t>
            </a:r>
            <a:r>
              <a:rPr lang="en-US" sz="3200" dirty="0"/>
              <a:t>    3. </a:t>
            </a:r>
            <a:r>
              <a:rPr lang="en-US" sz="3200" dirty="0">
                <a:solidFill>
                  <a:srgbClr val="00B050"/>
                </a:solidFill>
              </a:rPr>
              <a:t>dyspnea</a:t>
            </a:r>
            <a:endParaRPr lang="ar-SA" sz="3200" dirty="0">
              <a:solidFill>
                <a:srgbClr val="00B050"/>
              </a:solidFill>
            </a:endParaRPr>
          </a:p>
        </p:txBody>
      </p:sp>
    </p:spTree>
    <p:extLst>
      <p:ext uri="{BB962C8B-B14F-4D97-AF65-F5344CB8AC3E}">
        <p14:creationId xmlns:p14="http://schemas.microsoft.com/office/powerpoint/2010/main" val="394372091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0"/>
            <a:ext cx="8229600" cy="1143000"/>
          </a:xfrm>
        </p:spPr>
        <p:txBody>
          <a:bodyPr/>
          <a:lstStyle/>
          <a:p>
            <a:r>
              <a:rPr lang="en-US" dirty="0"/>
              <a:t>Question 7</a:t>
            </a:r>
          </a:p>
        </p:txBody>
      </p:sp>
      <p:sp>
        <p:nvSpPr>
          <p:cNvPr id="3" name="عنصر نائب للمحتوى 2"/>
          <p:cNvSpPr>
            <a:spLocks noGrp="1"/>
          </p:cNvSpPr>
          <p:nvPr>
            <p:ph idx="1"/>
          </p:nvPr>
        </p:nvSpPr>
        <p:spPr>
          <a:xfrm>
            <a:off x="1981200" y="1066800"/>
            <a:ext cx="4419600" cy="5410200"/>
          </a:xfrm>
        </p:spPr>
        <p:txBody>
          <a:bodyPr>
            <a:normAutofit/>
          </a:bodyPr>
          <a:lstStyle/>
          <a:p>
            <a:pPr marL="0" indent="0">
              <a:buNone/>
            </a:pPr>
            <a:r>
              <a:rPr lang="en-US" dirty="0"/>
              <a:t>1- What's this instrument? </a:t>
            </a:r>
            <a:r>
              <a:rPr lang="en-US" dirty="0">
                <a:solidFill>
                  <a:srgbClr val="FF0000"/>
                </a:solidFill>
              </a:rPr>
              <a:t>Cuffed Tracheostomy Tube</a:t>
            </a:r>
            <a:r>
              <a:rPr lang="en-US" dirty="0"/>
              <a:t>.</a:t>
            </a:r>
          </a:p>
          <a:p>
            <a:pPr marL="0" indent="0">
              <a:buNone/>
            </a:pPr>
            <a:r>
              <a:rPr lang="en-US" dirty="0"/>
              <a:t>2 mention 2 early complications: </a:t>
            </a:r>
            <a:r>
              <a:rPr lang="en-US" dirty="0">
                <a:solidFill>
                  <a:srgbClr val="FF0000"/>
                </a:solidFill>
              </a:rPr>
              <a:t>Bleeding, Malposition, etc</a:t>
            </a:r>
            <a:r>
              <a:rPr lang="en-US" dirty="0"/>
              <a:t>.</a:t>
            </a:r>
          </a:p>
          <a:p>
            <a:pPr marL="0" indent="0">
              <a:buNone/>
            </a:pPr>
            <a:r>
              <a:rPr lang="en-US" dirty="0"/>
              <a:t>3- Mention 2 common indications: </a:t>
            </a:r>
            <a:r>
              <a:rPr lang="en-US" dirty="0">
                <a:solidFill>
                  <a:srgbClr val="FF0000"/>
                </a:solidFill>
              </a:rPr>
              <a:t>Airway Obstruction, Maxillofacial Injury, etc</a:t>
            </a:r>
            <a:r>
              <a:rPr lang="en-US" dirty="0"/>
              <a:t>.</a:t>
            </a: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2750" y="908720"/>
            <a:ext cx="4955251" cy="3719512"/>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354" y="274638"/>
            <a:ext cx="5814646" cy="6583362"/>
          </a:xfrm>
        </p:spPr>
        <p:txBody>
          <a:bodyPr>
            <a:normAutofit/>
          </a:bodyPr>
          <a:lstStyle/>
          <a:p>
            <a:r>
              <a:rPr lang="en-US" sz="2800" dirty="0"/>
              <a:t>Q8</a:t>
            </a:r>
            <a:br>
              <a:rPr lang="en-US" sz="2800" dirty="0"/>
            </a:br>
            <a:br>
              <a:rPr lang="ar-JO" sz="2800" dirty="0"/>
            </a:br>
            <a:r>
              <a:rPr lang="ar-JO" sz="2800" dirty="0"/>
              <a:t>:</a:t>
            </a:r>
            <a:r>
              <a:rPr lang="en-US" sz="2800" dirty="0"/>
              <a:t>1 name of the study </a:t>
            </a:r>
            <a:br>
              <a:rPr lang="en-US" sz="2800" dirty="0"/>
            </a:br>
            <a:r>
              <a:rPr lang="en-US" sz="2800" dirty="0">
                <a:solidFill>
                  <a:srgbClr val="FF0000"/>
                </a:solidFill>
              </a:rPr>
              <a:t>axial paranasal </a:t>
            </a:r>
            <a:r>
              <a:rPr lang="en-US" sz="2800" dirty="0" err="1">
                <a:solidFill>
                  <a:srgbClr val="FF0000"/>
                </a:solidFill>
              </a:rPr>
              <a:t>sinuse</a:t>
            </a:r>
            <a:r>
              <a:rPr lang="en-US" sz="2800" dirty="0">
                <a:solidFill>
                  <a:srgbClr val="FF0000"/>
                </a:solidFill>
              </a:rPr>
              <a:t> ct scan</a:t>
            </a:r>
            <a:br>
              <a:rPr lang="en-US" sz="2800" dirty="0"/>
            </a:br>
            <a:r>
              <a:rPr lang="en-US" sz="2800" dirty="0"/>
              <a:t>2 describe what you see </a:t>
            </a:r>
            <a:br>
              <a:rPr lang="en-US" sz="2800" dirty="0"/>
            </a:br>
            <a:r>
              <a:rPr lang="en-US" sz="2800" dirty="0">
                <a:solidFill>
                  <a:srgbClr val="FF0000"/>
                </a:solidFill>
              </a:rPr>
              <a:t>ethmoidal sinus opacification ass with opacification periosteum of orbital septum and </a:t>
            </a:r>
            <a:r>
              <a:rPr lang="en-US" sz="2800" dirty="0" err="1">
                <a:solidFill>
                  <a:srgbClr val="FF0000"/>
                </a:solidFill>
              </a:rPr>
              <a:t>proptosis</a:t>
            </a:r>
            <a:r>
              <a:rPr lang="en-US" sz="2800" dirty="0">
                <a:solidFill>
                  <a:srgbClr val="FF0000"/>
                </a:solidFill>
              </a:rPr>
              <a:t> of the eye </a:t>
            </a:r>
            <a:br>
              <a:rPr lang="en-US" sz="2800" dirty="0">
                <a:solidFill>
                  <a:srgbClr val="FF0000"/>
                </a:solidFill>
              </a:rPr>
            </a:br>
            <a:r>
              <a:rPr lang="en-US" sz="2800" dirty="0"/>
              <a:t>3 </a:t>
            </a:r>
            <a:r>
              <a:rPr lang="en-US" sz="2800" dirty="0" err="1"/>
              <a:t>Dx</a:t>
            </a:r>
            <a:r>
              <a:rPr lang="en-US" sz="2800" dirty="0"/>
              <a:t> :</a:t>
            </a:r>
            <a:r>
              <a:rPr lang="en-US" sz="2800" dirty="0" err="1"/>
              <a:t>subperiosteal</a:t>
            </a:r>
            <a:r>
              <a:rPr lang="en-US" sz="2800" dirty="0"/>
              <a:t> abscess  </a:t>
            </a:r>
            <a:br>
              <a:rPr lang="en-US" sz="2800" dirty="0"/>
            </a:br>
            <a:r>
              <a:rPr lang="en-US" sz="2800" dirty="0">
                <a:solidFill>
                  <a:srgbClr val="FF0000"/>
                </a:solidFill>
              </a:rPr>
              <a:t>periorbital inflammation or edema </a:t>
            </a:r>
            <a:br>
              <a:rPr lang="en-US" sz="2800" dirty="0"/>
            </a:br>
            <a:r>
              <a:rPr lang="en-US" sz="2800" dirty="0"/>
              <a:t>4 management   </a:t>
            </a:r>
            <a:r>
              <a:rPr lang="en-US" sz="2800" dirty="0">
                <a:solidFill>
                  <a:srgbClr val="FF0000"/>
                </a:solidFill>
              </a:rPr>
              <a:t>surgical evacuation and IV AB .</a:t>
            </a:r>
            <a:endParaRPr lang="ar-JO" sz="2800" dirty="0">
              <a:solidFill>
                <a:srgbClr val="FF0000"/>
              </a:solidFill>
            </a:endParaRPr>
          </a:p>
        </p:txBody>
      </p:sp>
      <p:pic>
        <p:nvPicPr>
          <p:cNvPr id="3" name="Picture 2"/>
          <p:cNvPicPr>
            <a:picLocks noChangeAspect="1"/>
          </p:cNvPicPr>
          <p:nvPr/>
        </p:nvPicPr>
        <p:blipFill>
          <a:blip r:embed="rId2" cstate="print"/>
          <a:stretch>
            <a:fillRect/>
          </a:stretch>
        </p:blipFill>
        <p:spPr>
          <a:xfrm>
            <a:off x="6456040" y="764704"/>
            <a:ext cx="3785572" cy="2880320"/>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1692" y="337665"/>
            <a:ext cx="8271803" cy="5890666"/>
          </a:xfrm>
        </p:spPr>
        <p:txBody>
          <a:bodyPr>
            <a:normAutofit fontScale="90000"/>
          </a:bodyPr>
          <a:lstStyle/>
          <a:p>
            <a:pPr>
              <a:spcBef>
                <a:spcPts val="0"/>
              </a:spcBef>
            </a:pPr>
            <a:r>
              <a:rPr lang="en-US" sz="3600" b="1" dirty="0"/>
              <a:t>Q9</a:t>
            </a:r>
            <a:br>
              <a:rPr lang="en-US" sz="2800" dirty="0"/>
            </a:br>
            <a:r>
              <a:rPr lang="en-US" sz="2800" dirty="0"/>
              <a:t>1. </a:t>
            </a:r>
            <a:r>
              <a:rPr lang="en-US" sz="2800" b="1" dirty="0"/>
              <a:t>DESCRIBE</a:t>
            </a:r>
            <a:br>
              <a:rPr lang="en-US" sz="2800" dirty="0"/>
            </a:br>
            <a:r>
              <a:rPr lang="en-US" sz="2800" dirty="0">
                <a:solidFill>
                  <a:srgbClr val="FF0000"/>
                </a:solidFill>
              </a:rPr>
              <a:t>Bilateral hypertrophy/</a:t>
            </a:r>
            <a:r>
              <a:rPr lang="en-US" sz="2800" dirty="0" err="1">
                <a:solidFill>
                  <a:srgbClr val="FF0000"/>
                </a:solidFill>
              </a:rPr>
              <a:t>enlargment</a:t>
            </a:r>
            <a:r>
              <a:rPr lang="en-US" sz="2800" dirty="0">
                <a:solidFill>
                  <a:srgbClr val="FF0000"/>
                </a:solidFill>
              </a:rPr>
              <a:t> of the palatine tonsils , They nearly meet in the midline or overlap .. Nearly obstruct the passage to </a:t>
            </a:r>
            <a:r>
              <a:rPr lang="en-US" sz="2800" dirty="0"/>
              <a:t>oropharynx </a:t>
            </a:r>
            <a:br>
              <a:rPr lang="en-US" sz="2800" dirty="0"/>
            </a:br>
            <a:r>
              <a:rPr lang="en-US" sz="2800" b="1" dirty="0"/>
              <a:t>2.DIAGNOSIS</a:t>
            </a:r>
            <a:br>
              <a:rPr lang="ar-JO" sz="2800" dirty="0"/>
            </a:br>
            <a:r>
              <a:rPr lang="en-US" sz="2800" dirty="0">
                <a:solidFill>
                  <a:srgbClr val="FF0000"/>
                </a:solidFill>
              </a:rPr>
              <a:t>Obstructive </a:t>
            </a:r>
            <a:r>
              <a:rPr lang="en-US" sz="2800" dirty="0" err="1">
                <a:solidFill>
                  <a:srgbClr val="FF0000"/>
                </a:solidFill>
              </a:rPr>
              <a:t>tonsilar</a:t>
            </a:r>
            <a:r>
              <a:rPr lang="en-US" sz="2800" dirty="0">
                <a:solidFill>
                  <a:srgbClr val="FF0000"/>
                </a:solidFill>
              </a:rPr>
              <a:t> hyperplasia</a:t>
            </a:r>
            <a:br>
              <a:rPr lang="en-US" sz="2800" dirty="0">
                <a:solidFill>
                  <a:srgbClr val="FF0000"/>
                </a:solidFill>
              </a:rPr>
            </a:br>
            <a:br>
              <a:rPr lang="en-US" sz="2800" dirty="0"/>
            </a:br>
            <a:r>
              <a:rPr lang="en-US" sz="2800" b="1" dirty="0"/>
              <a:t>3.COMPLICATION</a:t>
            </a:r>
            <a:br>
              <a:rPr lang="ar-JO" sz="2800" dirty="0"/>
            </a:br>
            <a:r>
              <a:rPr lang="en-US" sz="2800" dirty="0">
                <a:solidFill>
                  <a:srgbClr val="FF0000"/>
                </a:solidFill>
              </a:rPr>
              <a:t> Poor attention</a:t>
            </a:r>
            <a:br>
              <a:rPr lang="en-US" sz="2800" dirty="0">
                <a:solidFill>
                  <a:srgbClr val="FF0000"/>
                </a:solidFill>
              </a:rPr>
            </a:br>
            <a:r>
              <a:rPr lang="en-US" sz="2800" dirty="0">
                <a:solidFill>
                  <a:srgbClr val="FF0000"/>
                </a:solidFill>
              </a:rPr>
              <a:t>Decrease mentation</a:t>
            </a:r>
            <a:br>
              <a:rPr lang="en-US" sz="2800" dirty="0">
                <a:solidFill>
                  <a:srgbClr val="FF0000"/>
                </a:solidFill>
              </a:rPr>
            </a:br>
            <a:r>
              <a:rPr lang="en-US" sz="2800" dirty="0">
                <a:solidFill>
                  <a:srgbClr val="FF0000"/>
                </a:solidFill>
              </a:rPr>
              <a:t>Attention span decrease</a:t>
            </a:r>
            <a:br>
              <a:rPr lang="en-US" sz="2800" dirty="0">
                <a:solidFill>
                  <a:srgbClr val="FF0000"/>
                </a:solidFill>
              </a:rPr>
            </a:br>
            <a:r>
              <a:rPr lang="en-US" sz="2800" dirty="0">
                <a:solidFill>
                  <a:srgbClr val="FF0000"/>
                </a:solidFill>
              </a:rPr>
              <a:t>Poor school performance</a:t>
            </a:r>
            <a:br>
              <a:rPr lang="en-US" sz="2800" dirty="0">
                <a:solidFill>
                  <a:srgbClr val="FF0000"/>
                </a:solidFill>
              </a:rPr>
            </a:br>
            <a:r>
              <a:rPr lang="en-US" sz="2800" dirty="0">
                <a:solidFill>
                  <a:srgbClr val="FF0000"/>
                </a:solidFill>
              </a:rPr>
              <a:t>Sleep disorder</a:t>
            </a:r>
            <a:br>
              <a:rPr lang="en-US" sz="2800" dirty="0">
                <a:solidFill>
                  <a:srgbClr val="FF0000"/>
                </a:solidFill>
              </a:rPr>
            </a:br>
            <a:r>
              <a:rPr lang="en-US" sz="2800" dirty="0">
                <a:solidFill>
                  <a:srgbClr val="FF0000"/>
                </a:solidFill>
              </a:rPr>
              <a:t>Dysphagia &amp; </a:t>
            </a:r>
            <a:r>
              <a:rPr lang="en-US" sz="2800" dirty="0" err="1">
                <a:solidFill>
                  <a:srgbClr val="FF0000"/>
                </a:solidFill>
              </a:rPr>
              <a:t>faliure</a:t>
            </a:r>
            <a:r>
              <a:rPr lang="en-US" sz="2800" dirty="0">
                <a:solidFill>
                  <a:srgbClr val="FF0000"/>
                </a:solidFill>
              </a:rPr>
              <a:t> to thrive</a:t>
            </a:r>
            <a:br>
              <a:rPr lang="en-US" sz="2800" dirty="0">
                <a:solidFill>
                  <a:srgbClr val="FF0000"/>
                </a:solidFill>
              </a:rPr>
            </a:br>
            <a:r>
              <a:rPr lang="en-US" sz="2800" dirty="0">
                <a:solidFill>
                  <a:srgbClr val="FF0000"/>
                </a:solidFill>
              </a:rPr>
              <a:t>Depression</a:t>
            </a:r>
            <a:br>
              <a:rPr lang="en-US" sz="2800" dirty="0">
                <a:solidFill>
                  <a:srgbClr val="FF0000"/>
                </a:solidFill>
              </a:rPr>
            </a:br>
            <a:r>
              <a:rPr lang="en-US" sz="2800" dirty="0" err="1">
                <a:solidFill>
                  <a:srgbClr val="FF0000"/>
                </a:solidFill>
              </a:rPr>
              <a:t>Adhd</a:t>
            </a:r>
            <a:br>
              <a:rPr lang="en-US" sz="2800" dirty="0">
                <a:solidFill>
                  <a:srgbClr val="FF0000"/>
                </a:solidFill>
              </a:rPr>
            </a:br>
            <a:r>
              <a:rPr lang="en-US" sz="2800" dirty="0">
                <a:solidFill>
                  <a:srgbClr val="FF0000"/>
                </a:solidFill>
              </a:rPr>
              <a:t>Aggression</a:t>
            </a:r>
            <a:br>
              <a:rPr lang="en-US" sz="2800" dirty="0">
                <a:solidFill>
                  <a:srgbClr val="FF0000"/>
                </a:solidFill>
              </a:rPr>
            </a:br>
            <a:r>
              <a:rPr lang="en-US" sz="2800" b="1" dirty="0"/>
              <a:t>4.MANAGMENT PLAN</a:t>
            </a:r>
            <a:endParaRPr lang="ar-JO" sz="2800" b="1" dirty="0"/>
          </a:p>
        </p:txBody>
      </p:sp>
      <p:pic>
        <p:nvPicPr>
          <p:cNvPr id="4" name="Google Shape;214;p29"/>
          <p:cNvPicPr preferRelativeResize="0">
            <a:picLocks noGrp="1"/>
          </p:cNvPicPr>
          <p:nvPr>
            <p:ph idx="1"/>
          </p:nvPr>
        </p:nvPicPr>
        <p:blipFill rotWithShape="1">
          <a:blip r:embed="rId2" cstate="print"/>
          <a:srcRect l="4477" t="16898" r="57797" b="36512"/>
          <a:stretch>
            <a:fillRect/>
          </a:stretch>
        </p:blipFill>
        <p:spPr>
          <a:xfrm>
            <a:off x="8362296" y="2393486"/>
            <a:ext cx="3684450" cy="3408152"/>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552" y="1484784"/>
            <a:ext cx="8229600" cy="2079104"/>
          </a:xfrm>
        </p:spPr>
        <p:txBody>
          <a:bodyPr>
            <a:noAutofit/>
          </a:bodyPr>
          <a:lstStyle/>
          <a:p>
            <a:pPr algn="l"/>
            <a:r>
              <a:rPr lang="en-US" sz="2800" dirty="0"/>
              <a:t>Q10</a:t>
            </a:r>
            <a:br>
              <a:rPr lang="en-US" sz="2800" dirty="0"/>
            </a:br>
            <a:r>
              <a:rPr lang="en-US" sz="2800" dirty="0"/>
              <a:t>type of post tonsillectomy bleeding </a:t>
            </a:r>
            <a:br>
              <a:rPr lang="en-US" sz="2800" dirty="0"/>
            </a:br>
            <a:r>
              <a:rPr lang="en-US" sz="2800" dirty="0">
                <a:solidFill>
                  <a:srgbClr val="FF0000"/>
                </a:solidFill>
              </a:rPr>
              <a:t>reactionary </a:t>
            </a:r>
            <a:br>
              <a:rPr lang="en-US" sz="2800" dirty="0">
                <a:solidFill>
                  <a:srgbClr val="FF0000"/>
                </a:solidFill>
              </a:rPr>
            </a:br>
            <a:r>
              <a:rPr lang="en-US" sz="2800" dirty="0">
                <a:solidFill>
                  <a:srgbClr val="FF0000"/>
                </a:solidFill>
              </a:rPr>
              <a:t>primary </a:t>
            </a:r>
            <a:br>
              <a:rPr lang="en-US" sz="2800" dirty="0">
                <a:solidFill>
                  <a:srgbClr val="FF0000"/>
                </a:solidFill>
              </a:rPr>
            </a:br>
            <a:r>
              <a:rPr lang="en-US" sz="2800" dirty="0">
                <a:solidFill>
                  <a:srgbClr val="FF0000"/>
                </a:solidFill>
              </a:rPr>
              <a:t>secondary </a:t>
            </a:r>
            <a:br>
              <a:rPr lang="en-US" sz="2800" dirty="0"/>
            </a:br>
            <a:r>
              <a:rPr lang="en-US" sz="2800" dirty="0"/>
              <a:t>and management for each type </a:t>
            </a:r>
            <a:endParaRPr lang="ar-JO" sz="2800"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US" sz="3600" b="1" dirty="0">
                <a:latin typeface="Times New Roman" panose="02020603050405020304" pitchFamily="18" charset="0"/>
                <a:cs typeface="Times New Roman" panose="02020603050405020304" pitchFamily="18" charset="0"/>
              </a:rPr>
              <a:t>ENT Mini-OSCE Exam </a:t>
            </a:r>
          </a:p>
          <a:p>
            <a:pPr algn="ctr">
              <a:buNone/>
            </a:pPr>
            <a:r>
              <a:rPr lang="en-US" sz="3600" b="1" dirty="0">
                <a:latin typeface="Times New Roman" panose="02020603050405020304" pitchFamily="18" charset="0"/>
                <a:cs typeface="Times New Roman" panose="02020603050405020304" pitchFamily="18" charset="0"/>
              </a:rPr>
              <a:t>2020/2021</a:t>
            </a:r>
          </a:p>
          <a:p>
            <a:pPr algn="ctr">
              <a:buNone/>
            </a:pPr>
            <a:r>
              <a:rPr lang="en-US" sz="3600" b="1" dirty="0">
                <a:latin typeface="Times New Roman" panose="02020603050405020304" pitchFamily="18" charset="0"/>
                <a:cs typeface="Times New Roman" panose="02020603050405020304" pitchFamily="18" charset="0"/>
              </a:rPr>
              <a:t>Group 2 ( </a:t>
            </a:r>
            <a:r>
              <a:rPr lang="en-US" sz="3600" b="1" dirty="0" err="1">
                <a:latin typeface="Times New Roman" panose="02020603050405020304" pitchFamily="18" charset="0"/>
                <a:cs typeface="Times New Roman" panose="02020603050405020304" pitchFamily="18" charset="0"/>
              </a:rPr>
              <a:t>c+d</a:t>
            </a:r>
            <a:r>
              <a:rPr lang="en-US" sz="3600" b="1" dirty="0">
                <a:latin typeface="Times New Roman" panose="02020603050405020304" pitchFamily="18" charset="0"/>
                <a:cs typeface="Times New Roman" panose="02020603050405020304" pitchFamily="18" charset="0"/>
              </a:rPr>
              <a:t> )</a:t>
            </a:r>
          </a:p>
          <a:p>
            <a:pPr algn="ctr">
              <a:buNone/>
            </a:pPr>
            <a:r>
              <a:rPr lang="en-US" sz="3600" b="1" dirty="0">
                <a:latin typeface="Times New Roman" panose="02020603050405020304" pitchFamily="18" charset="0"/>
                <a:cs typeface="Times New Roman" panose="02020603050405020304" pitchFamily="18" charset="0"/>
              </a:rPr>
              <a:t>Prepared by : </a:t>
            </a:r>
            <a:br>
              <a:rPr lang="en-US" sz="3600" b="1" dirty="0">
                <a:latin typeface="Times New Roman" panose="02020603050405020304" pitchFamily="18" charset="0"/>
                <a:cs typeface="Times New Roman" panose="02020603050405020304" pitchFamily="18" charset="0"/>
              </a:rPr>
            </a:br>
            <a:r>
              <a:rPr lang="en-US" sz="3600" b="1" u="sng" dirty="0" err="1">
                <a:latin typeface="Times New Roman" panose="02020603050405020304" pitchFamily="18" charset="0"/>
                <a:cs typeface="Times New Roman" panose="02020603050405020304" pitchFamily="18" charset="0"/>
              </a:rPr>
              <a:t>Yara</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Makawii</a:t>
            </a:r>
            <a:endParaRPr lang="ar-JO" sz="3600" b="1" u="sng"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05" y="1828165"/>
            <a:ext cx="7122037" cy="3237751"/>
          </a:xfrm>
        </p:spPr>
        <p:txBody>
          <a:bodyPr>
            <a:normAutofit fontScale="90000"/>
          </a:bodyPr>
          <a:lstStyle/>
          <a:p>
            <a:r>
              <a:rPr lang="en-GB" dirty="0">
                <a:cs typeface="Calibri Light" panose="020F0302020204030204"/>
              </a:rPr>
              <a:t>1- describe what you see</a:t>
            </a:r>
            <a:br>
              <a:rPr lang="en-GB" dirty="0">
                <a:cs typeface="Calibri Light" panose="020F0302020204030204"/>
              </a:rPr>
            </a:br>
            <a:r>
              <a:rPr lang="en-GB" dirty="0">
                <a:solidFill>
                  <a:srgbClr val="FF0000"/>
                </a:solidFill>
                <a:cs typeface="Calibri Light" panose="020F0302020204030204"/>
              </a:rPr>
              <a:t>bilateral</a:t>
            </a:r>
            <a:r>
              <a:rPr lang="en-GB" dirty="0">
                <a:cs typeface="Calibri Light" panose="020F0302020204030204"/>
              </a:rPr>
              <a:t> </a:t>
            </a:r>
            <a:r>
              <a:rPr lang="en-GB" dirty="0" err="1">
                <a:solidFill>
                  <a:srgbClr val="FF0000"/>
                </a:solidFill>
                <a:cs typeface="Calibri Light" panose="020F0302020204030204"/>
              </a:rPr>
              <a:t>sn</a:t>
            </a:r>
            <a:r>
              <a:rPr lang="en-GB" dirty="0">
                <a:solidFill>
                  <a:srgbClr val="FF0000"/>
                </a:solidFill>
                <a:cs typeface="Calibri Light" panose="020F0302020204030204"/>
              </a:rPr>
              <a:t> hearing loss at high frequency</a:t>
            </a:r>
            <a:br>
              <a:rPr lang="en-GB" dirty="0">
                <a:cs typeface="Calibri Light" panose="020F0302020204030204"/>
              </a:rPr>
            </a:br>
            <a:r>
              <a:rPr lang="en-GB" dirty="0">
                <a:cs typeface="Calibri Light" panose="020F0302020204030204"/>
              </a:rPr>
              <a:t>2- dx</a:t>
            </a:r>
            <a:br>
              <a:rPr lang="en-GB" dirty="0">
                <a:cs typeface="Calibri Light" panose="020F0302020204030204"/>
              </a:rPr>
            </a:br>
            <a:r>
              <a:rPr lang="en-GB" dirty="0">
                <a:solidFill>
                  <a:srgbClr val="FF0000"/>
                </a:solidFill>
                <a:cs typeface="Calibri Light" panose="020F0302020204030204"/>
              </a:rPr>
              <a:t>noise induce hearing loss</a:t>
            </a:r>
            <a:br>
              <a:rPr lang="en-GB" dirty="0">
                <a:cs typeface="Calibri Light" panose="020F0302020204030204"/>
              </a:rPr>
            </a:br>
            <a:r>
              <a:rPr lang="en-GB" dirty="0">
                <a:cs typeface="Calibri Light" panose="020F0302020204030204"/>
              </a:rPr>
              <a:t>3 your management?</a:t>
            </a:r>
            <a:br>
              <a:rPr lang="en-GB" dirty="0">
                <a:cs typeface="Calibri Light" panose="020F0302020204030204"/>
              </a:rPr>
            </a:br>
            <a:r>
              <a:rPr lang="en-GB" dirty="0">
                <a:solidFill>
                  <a:srgbClr val="FF0000"/>
                </a:solidFill>
                <a:cs typeface="Calibri Light" panose="020F0302020204030204"/>
              </a:rPr>
              <a:t>Avoid exposure to loud noise , hearing aids or cochlear implant </a:t>
            </a:r>
            <a:endParaRPr lang="en-GB" dirty="0">
              <a:cs typeface="Calibri Light" panose="020F0302020204030204"/>
            </a:endParaRPr>
          </a:p>
        </p:txBody>
      </p:sp>
      <p:pic>
        <p:nvPicPr>
          <p:cNvPr id="4" name="Picture 4" descr="A close up of text on a white background&#10;&#10;Description automatically generated"/>
          <p:cNvPicPr>
            <a:picLocks noGrp="1" noChangeAspect="1"/>
          </p:cNvPicPr>
          <p:nvPr>
            <p:ph idx="1"/>
          </p:nvPr>
        </p:nvPicPr>
        <p:blipFill>
          <a:blip r:embed="rId2"/>
          <a:stretch>
            <a:fillRect/>
          </a:stretch>
        </p:blipFill>
        <p:spPr>
          <a:xfrm>
            <a:off x="7188591" y="715348"/>
            <a:ext cx="5003409" cy="5003409"/>
          </a:xfr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75" y="3213639"/>
            <a:ext cx="7434713" cy="1325563"/>
          </a:xfrm>
        </p:spPr>
        <p:txBody>
          <a:bodyPr>
            <a:normAutofit fontScale="90000"/>
          </a:bodyPr>
          <a:lstStyle/>
          <a:p>
            <a:r>
              <a:rPr lang="en-GB" dirty="0">
                <a:cs typeface="Calibri Light" panose="020F0302020204030204"/>
              </a:rPr>
              <a:t>1-which side?</a:t>
            </a:r>
            <a:br>
              <a:rPr lang="en-GB" dirty="0">
                <a:cs typeface="Calibri Light" panose="020F0302020204030204"/>
              </a:rPr>
            </a:br>
            <a:r>
              <a:rPr lang="en-GB" dirty="0">
                <a:solidFill>
                  <a:srgbClr val="FF0000"/>
                </a:solidFill>
                <a:cs typeface="Calibri Light" panose="020F0302020204030204"/>
              </a:rPr>
              <a:t>left side</a:t>
            </a:r>
            <a:br>
              <a:rPr lang="en-GB" dirty="0">
                <a:cs typeface="Calibri Light" panose="020F0302020204030204"/>
              </a:rPr>
            </a:br>
            <a:r>
              <a:rPr lang="en-GB" dirty="0">
                <a:cs typeface="Calibri Light" panose="020F0302020204030204"/>
              </a:rPr>
              <a:t>2- describe what you see?</a:t>
            </a:r>
            <a:br>
              <a:rPr lang="en-GB" dirty="0">
                <a:cs typeface="Calibri Light" panose="020F0302020204030204"/>
              </a:rPr>
            </a:br>
            <a:r>
              <a:rPr lang="en-GB" dirty="0">
                <a:cs typeface="Calibri Light" panose="020F0302020204030204"/>
              </a:rPr>
              <a:t> </a:t>
            </a:r>
            <a:r>
              <a:rPr lang="en-GB" dirty="0">
                <a:solidFill>
                  <a:srgbClr val="FF0000"/>
                </a:solidFill>
                <a:cs typeface="Calibri Light" panose="020F0302020204030204"/>
              </a:rPr>
              <a:t>Large marginal </a:t>
            </a:r>
            <a:r>
              <a:rPr lang="en-GB" dirty="0" err="1">
                <a:solidFill>
                  <a:srgbClr val="FF0000"/>
                </a:solidFill>
                <a:cs typeface="Calibri Light" panose="020F0302020204030204"/>
              </a:rPr>
              <a:t>tymp</a:t>
            </a:r>
            <a:r>
              <a:rPr lang="en-GB" dirty="0">
                <a:solidFill>
                  <a:srgbClr val="FF0000"/>
                </a:solidFill>
                <a:cs typeface="Calibri Light" panose="020F0302020204030204"/>
              </a:rPr>
              <a:t>. Mem. Perforation  /large White lesion in para </a:t>
            </a:r>
            <a:r>
              <a:rPr lang="en-GB" dirty="0" err="1">
                <a:solidFill>
                  <a:srgbClr val="FF0000"/>
                </a:solidFill>
                <a:cs typeface="Calibri Light" panose="020F0302020204030204"/>
              </a:rPr>
              <a:t>flaccida</a:t>
            </a:r>
            <a:r>
              <a:rPr lang="en-GB" dirty="0">
                <a:solidFill>
                  <a:srgbClr val="FF0000"/>
                </a:solidFill>
                <a:cs typeface="Calibri Light" panose="020F0302020204030204"/>
              </a:rPr>
              <a:t> </a:t>
            </a:r>
            <a:br>
              <a:rPr lang="en-GB" dirty="0">
                <a:solidFill>
                  <a:srgbClr val="FF0000"/>
                </a:solidFill>
                <a:cs typeface="Calibri Light" panose="020F0302020204030204"/>
              </a:rPr>
            </a:br>
            <a:r>
              <a:rPr lang="en-US" dirty="0">
                <a:solidFill>
                  <a:srgbClr val="FF0000"/>
                </a:solidFill>
                <a:cs typeface="Calibri Light" panose="020F0302020204030204"/>
              </a:rPr>
              <a:t>White lesion in pars </a:t>
            </a:r>
            <a:r>
              <a:rPr lang="en-US" dirty="0" err="1">
                <a:solidFill>
                  <a:srgbClr val="FF0000"/>
                </a:solidFill>
                <a:cs typeface="Calibri Light" panose="020F0302020204030204"/>
              </a:rPr>
              <a:t>falccida</a:t>
            </a:r>
            <a:r>
              <a:rPr lang="en-US" dirty="0">
                <a:solidFill>
                  <a:srgbClr val="FF0000"/>
                </a:solidFill>
                <a:cs typeface="Calibri Light" panose="020F0302020204030204"/>
              </a:rPr>
              <a:t> erode the near bone with Large membrane perforation ..</a:t>
            </a:r>
            <a:br>
              <a:rPr lang="en-GB" dirty="0">
                <a:cs typeface="Calibri Light" panose="020F0302020204030204"/>
              </a:rPr>
            </a:br>
            <a:r>
              <a:rPr lang="en-GB" dirty="0">
                <a:cs typeface="Calibri Light" panose="020F0302020204030204"/>
              </a:rPr>
              <a:t>3- diagnosis</a:t>
            </a:r>
            <a:br>
              <a:rPr lang="en-GB" dirty="0">
                <a:cs typeface="Calibri Light" panose="020F0302020204030204"/>
              </a:rPr>
            </a:br>
            <a:r>
              <a:rPr lang="en-GB" dirty="0">
                <a:solidFill>
                  <a:srgbClr val="FF0000"/>
                </a:solidFill>
                <a:cs typeface="Calibri Light" panose="020F0302020204030204"/>
              </a:rPr>
              <a:t>cholesteatoma</a:t>
            </a:r>
            <a:br>
              <a:rPr lang="en-GB" dirty="0">
                <a:cs typeface="Calibri Light" panose="020F0302020204030204"/>
              </a:rPr>
            </a:br>
            <a:br>
              <a:rPr lang="en-GB" dirty="0">
                <a:cs typeface="Calibri Light" panose="020F0302020204030204"/>
              </a:rPr>
            </a:br>
            <a:endParaRPr lang="en-GB" dirty="0">
              <a:cs typeface="Calibri Light" panose="020F0302020204030204"/>
            </a:endParaRPr>
          </a:p>
        </p:txBody>
      </p:sp>
      <p:pic>
        <p:nvPicPr>
          <p:cNvPr id="4" name="Picture 4" descr="A picture containing sitting, bowl, small, food&#10;&#10;Description automatically generated"/>
          <p:cNvPicPr>
            <a:picLocks noGrp="1" noChangeAspect="1"/>
          </p:cNvPicPr>
          <p:nvPr>
            <p:ph idx="1"/>
          </p:nvPr>
        </p:nvPicPr>
        <p:blipFill>
          <a:blip r:embed="rId2"/>
          <a:stretch>
            <a:fillRect/>
          </a:stretch>
        </p:blipFill>
        <p:spPr>
          <a:xfrm>
            <a:off x="7554596" y="1037970"/>
            <a:ext cx="4389524" cy="4351338"/>
          </a:xfr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181" y="2076030"/>
            <a:ext cx="10544354" cy="1339940"/>
          </a:xfrm>
        </p:spPr>
        <p:txBody>
          <a:bodyPr>
            <a:normAutofit fontScale="90000"/>
          </a:bodyPr>
          <a:lstStyle/>
          <a:p>
            <a:r>
              <a:rPr lang="en-GB" dirty="0">
                <a:cs typeface="Calibri Light" panose="020F0302020204030204"/>
              </a:rPr>
              <a:t>1- name of this study?</a:t>
            </a:r>
            <a:br>
              <a:rPr lang="en-GB" dirty="0">
                <a:cs typeface="Calibri Light" panose="020F0302020204030204"/>
              </a:rPr>
            </a:br>
            <a:r>
              <a:rPr lang="en-GB" dirty="0">
                <a:solidFill>
                  <a:srgbClr val="FF0000"/>
                </a:solidFill>
                <a:cs typeface="Calibri Light" panose="020F0302020204030204"/>
              </a:rPr>
              <a:t>Coronal paranasal sinuses </a:t>
            </a:r>
            <a:r>
              <a:rPr lang="en-GB" dirty="0" err="1">
                <a:solidFill>
                  <a:srgbClr val="FF0000"/>
                </a:solidFill>
                <a:cs typeface="Calibri Light" panose="020F0302020204030204"/>
              </a:rPr>
              <a:t>ct</a:t>
            </a:r>
            <a:r>
              <a:rPr lang="en-GB" dirty="0">
                <a:solidFill>
                  <a:srgbClr val="FF0000"/>
                </a:solidFill>
                <a:cs typeface="Calibri Light" panose="020F0302020204030204"/>
              </a:rPr>
              <a:t> scan</a:t>
            </a:r>
            <a:br>
              <a:rPr lang="en-GB" dirty="0">
                <a:solidFill>
                  <a:srgbClr val="FF0000"/>
                </a:solidFill>
                <a:cs typeface="Calibri Light" panose="020F0302020204030204"/>
              </a:rPr>
            </a:br>
            <a:r>
              <a:rPr lang="en-GB" dirty="0">
                <a:cs typeface="Calibri Light" panose="020F0302020204030204"/>
              </a:rPr>
              <a:t>2- describe what you see</a:t>
            </a:r>
            <a:br>
              <a:rPr lang="en-GB" dirty="0">
                <a:cs typeface="Calibri Light" panose="020F0302020204030204"/>
              </a:rPr>
            </a:br>
            <a:r>
              <a:rPr lang="en-GB" dirty="0">
                <a:solidFill>
                  <a:srgbClr val="FF0000"/>
                </a:solidFill>
                <a:cs typeface="Calibri Light" panose="020F0302020204030204"/>
              </a:rPr>
              <a:t>opacification in maxillary sinuses and ethmoid and </a:t>
            </a:r>
            <a:r>
              <a:rPr lang="en-GB" dirty="0" err="1">
                <a:solidFill>
                  <a:srgbClr val="FF0000"/>
                </a:solidFill>
                <a:cs typeface="Calibri Light" panose="020F0302020204030204"/>
              </a:rPr>
              <a:t>nasaly</a:t>
            </a:r>
            <a:br>
              <a:rPr lang="en-GB" dirty="0">
                <a:solidFill>
                  <a:srgbClr val="FF0000"/>
                </a:solidFill>
                <a:cs typeface="Calibri Light" panose="020F0302020204030204"/>
              </a:rPr>
            </a:br>
            <a:r>
              <a:rPr lang="en-GB" dirty="0">
                <a:cs typeface="Calibri Light" panose="020F0302020204030204"/>
              </a:rPr>
              <a:t>3- </a:t>
            </a:r>
            <a:r>
              <a:rPr lang="en-GB" dirty="0" err="1">
                <a:cs typeface="Calibri Light" panose="020F0302020204030204"/>
              </a:rPr>
              <a:t>ddx</a:t>
            </a:r>
            <a:br>
              <a:rPr lang="en-GB" dirty="0">
                <a:cs typeface="Calibri Light" panose="020F0302020204030204"/>
              </a:rPr>
            </a:br>
            <a:r>
              <a:rPr lang="en-GB" dirty="0">
                <a:solidFill>
                  <a:srgbClr val="FF0000"/>
                </a:solidFill>
                <a:cs typeface="Calibri Light" panose="020F0302020204030204"/>
              </a:rPr>
              <a:t>chronic rhinosinusitis</a:t>
            </a:r>
            <a:br>
              <a:rPr lang="en-GB" dirty="0">
                <a:cs typeface="Calibri Light" panose="020F0302020204030204"/>
              </a:rPr>
            </a:br>
            <a:endParaRPr lang="en-GB" dirty="0">
              <a:cs typeface="Calibri Light" panose="020F0302020204030204"/>
            </a:endParaRPr>
          </a:p>
        </p:txBody>
      </p:sp>
      <p:pic>
        <p:nvPicPr>
          <p:cNvPr id="4" name="Picture 4" descr="A picture containing photo, sitting, table&#10;&#10;Description automatically generated"/>
          <p:cNvPicPr>
            <a:picLocks noGrp="1" noChangeAspect="1"/>
          </p:cNvPicPr>
          <p:nvPr>
            <p:ph idx="1"/>
          </p:nvPr>
        </p:nvPicPr>
        <p:blipFill>
          <a:blip r:embed="rId2"/>
          <a:stretch>
            <a:fillRect/>
          </a:stretch>
        </p:blipFill>
        <p:spPr>
          <a:xfrm>
            <a:off x="7181127" y="2932681"/>
            <a:ext cx="4472084" cy="3920018"/>
          </a:xfr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2560712"/>
            <a:ext cx="10515600" cy="1325563"/>
          </a:xfrm>
        </p:spPr>
        <p:txBody>
          <a:bodyPr>
            <a:normAutofit fontScale="90000"/>
          </a:bodyPr>
          <a:lstStyle/>
          <a:p>
            <a:r>
              <a:rPr lang="en-GB" dirty="0">
                <a:cs typeface="Calibri Light" panose="020F0302020204030204"/>
              </a:rPr>
              <a:t>1- name of this sign</a:t>
            </a:r>
            <a:br>
              <a:rPr lang="en-GB" dirty="0">
                <a:cs typeface="Calibri Light" panose="020F0302020204030204"/>
              </a:rPr>
            </a:br>
            <a:r>
              <a:rPr lang="en-GB" dirty="0">
                <a:solidFill>
                  <a:srgbClr val="FF0000"/>
                </a:solidFill>
                <a:cs typeface="Calibri Light" panose="020F0302020204030204"/>
              </a:rPr>
              <a:t>thumb sign</a:t>
            </a:r>
            <a:br>
              <a:rPr lang="en-GB" dirty="0">
                <a:cs typeface="Calibri Light" panose="020F0302020204030204"/>
              </a:rPr>
            </a:br>
            <a:r>
              <a:rPr lang="en-GB" dirty="0">
                <a:cs typeface="Calibri Light" panose="020F0302020204030204"/>
              </a:rPr>
              <a:t>2- spot diagnosis</a:t>
            </a:r>
            <a:br>
              <a:rPr lang="en-GB" dirty="0">
                <a:cs typeface="Calibri Light" panose="020F0302020204030204"/>
              </a:rPr>
            </a:br>
            <a:r>
              <a:rPr lang="en-GB" dirty="0" err="1">
                <a:solidFill>
                  <a:srgbClr val="FF0000"/>
                </a:solidFill>
                <a:cs typeface="Calibri Light" panose="020F0302020204030204"/>
              </a:rPr>
              <a:t>epiglotitis</a:t>
            </a:r>
            <a:br>
              <a:rPr lang="en-GB" dirty="0">
                <a:cs typeface="Calibri Light" panose="020F0302020204030204"/>
              </a:rPr>
            </a:br>
            <a:r>
              <a:rPr lang="en-GB" dirty="0">
                <a:cs typeface="Calibri Light" panose="020F0302020204030204"/>
              </a:rPr>
              <a:t>3- management</a:t>
            </a:r>
            <a:br>
              <a:rPr lang="en-GB" dirty="0">
                <a:cs typeface="Calibri Light" panose="020F0302020204030204"/>
              </a:rPr>
            </a:br>
            <a:r>
              <a:rPr lang="en-US" sz="3600" dirty="0">
                <a:solidFill>
                  <a:srgbClr val="FF0000"/>
                </a:solidFill>
                <a:cs typeface="Calibri Light" panose="020F0302020204030204"/>
              </a:rPr>
              <a:t>ABC (make sure to check if the airway is secured)</a:t>
            </a:r>
            <a:br>
              <a:rPr lang="en-US" sz="3600" dirty="0">
                <a:solidFill>
                  <a:srgbClr val="FF0000"/>
                </a:solidFill>
                <a:cs typeface="Calibri Light" panose="020F0302020204030204"/>
              </a:rPr>
            </a:br>
            <a:r>
              <a:rPr lang="en-US" sz="3600" dirty="0">
                <a:solidFill>
                  <a:srgbClr val="FF0000"/>
                </a:solidFill>
                <a:cs typeface="Calibri Light" panose="020F0302020204030204"/>
              </a:rPr>
              <a:t>High flow O2</a:t>
            </a:r>
            <a:br>
              <a:rPr lang="en-US" sz="3600" dirty="0">
                <a:solidFill>
                  <a:srgbClr val="FF0000"/>
                </a:solidFill>
                <a:cs typeface="Calibri Light" panose="020F0302020204030204"/>
              </a:rPr>
            </a:br>
            <a:r>
              <a:rPr lang="en-US" sz="3600" dirty="0">
                <a:solidFill>
                  <a:srgbClr val="FF0000"/>
                </a:solidFill>
                <a:cs typeface="Calibri Light" panose="020F0302020204030204"/>
              </a:rPr>
              <a:t>nebulized adrenalin and IV dexamethasone</a:t>
            </a:r>
            <a:br>
              <a:rPr lang="en-US" sz="3600" dirty="0">
                <a:solidFill>
                  <a:srgbClr val="FF0000"/>
                </a:solidFill>
                <a:cs typeface="Calibri Light" panose="020F0302020204030204"/>
              </a:rPr>
            </a:br>
            <a:r>
              <a:rPr lang="en-US" sz="3600" dirty="0">
                <a:solidFill>
                  <a:srgbClr val="FF0000"/>
                </a:solidFill>
                <a:cs typeface="Calibri Light" panose="020F0302020204030204"/>
              </a:rPr>
              <a:t>Blood and throat culture</a:t>
            </a:r>
            <a:br>
              <a:rPr lang="en-US" sz="3600" dirty="0">
                <a:solidFill>
                  <a:srgbClr val="FF0000"/>
                </a:solidFill>
                <a:cs typeface="Calibri Light" panose="020F0302020204030204"/>
              </a:rPr>
            </a:br>
            <a:r>
              <a:rPr lang="en-US" sz="3600" dirty="0">
                <a:solidFill>
                  <a:srgbClr val="FF0000"/>
                </a:solidFill>
                <a:cs typeface="Calibri Light" panose="020F0302020204030204"/>
              </a:rPr>
              <a:t>broad spectrum AB</a:t>
            </a:r>
            <a:br>
              <a:rPr lang="en-US" sz="3600" dirty="0">
                <a:solidFill>
                  <a:srgbClr val="FF0000"/>
                </a:solidFill>
                <a:cs typeface="Calibri Light" panose="020F0302020204030204"/>
              </a:rPr>
            </a:br>
            <a:r>
              <a:rPr lang="en-US" sz="3600" dirty="0">
                <a:solidFill>
                  <a:srgbClr val="FF0000"/>
                </a:solidFill>
                <a:cs typeface="Calibri Light" panose="020F0302020204030204"/>
              </a:rPr>
              <a:t>analgesia</a:t>
            </a:r>
            <a:br>
              <a:rPr lang="en-US" sz="3600" dirty="0">
                <a:solidFill>
                  <a:srgbClr val="FF0000"/>
                </a:solidFill>
                <a:cs typeface="Calibri Light" panose="020F0302020204030204"/>
              </a:rPr>
            </a:br>
            <a:r>
              <a:rPr lang="en-US" sz="3600" dirty="0">
                <a:solidFill>
                  <a:srgbClr val="FF0000"/>
                </a:solidFill>
                <a:cs typeface="Calibri Light" panose="020F0302020204030204"/>
              </a:rPr>
              <a:t>avoid any sort of airway examination</a:t>
            </a:r>
            <a:endParaRPr lang="en-GB" sz="3600" dirty="0">
              <a:solidFill>
                <a:srgbClr val="FF0000"/>
              </a:solidFill>
              <a:cs typeface="Calibri Light" panose="020F0302020204030204"/>
            </a:endParaRPr>
          </a:p>
        </p:txBody>
      </p:sp>
      <p:pic>
        <p:nvPicPr>
          <p:cNvPr id="4" name="Picture 4" descr="A picture containing film, person, close, table&#10;&#10;Description automatically generated"/>
          <p:cNvPicPr>
            <a:picLocks noGrp="1" noChangeAspect="1"/>
          </p:cNvPicPr>
          <p:nvPr>
            <p:ph idx="1"/>
          </p:nvPr>
        </p:nvPicPr>
        <p:blipFill>
          <a:blip r:embed="rId2"/>
          <a:stretch>
            <a:fillRect/>
          </a:stretch>
        </p:blipFill>
        <p:spPr>
          <a:xfrm>
            <a:off x="8329612" y="0"/>
            <a:ext cx="4359643" cy="3957414"/>
          </a:xfr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66" y="2658379"/>
            <a:ext cx="8365786" cy="1584356"/>
          </a:xfrm>
        </p:spPr>
        <p:txBody>
          <a:bodyPr>
            <a:normAutofit fontScale="90000"/>
          </a:bodyPr>
          <a:lstStyle/>
          <a:p>
            <a:r>
              <a:rPr lang="en-GB" dirty="0">
                <a:cs typeface="Calibri Light" panose="020F0302020204030204"/>
              </a:rPr>
              <a:t>1- dx</a:t>
            </a:r>
            <a:br>
              <a:rPr lang="en-GB" dirty="0">
                <a:cs typeface="Calibri Light" panose="020F0302020204030204"/>
              </a:rPr>
            </a:br>
            <a:r>
              <a:rPr lang="en-GB" dirty="0" err="1">
                <a:solidFill>
                  <a:srgbClr val="FF0000"/>
                </a:solidFill>
                <a:cs typeface="Calibri Light" panose="020F0302020204030204"/>
              </a:rPr>
              <a:t>reinkes</a:t>
            </a:r>
            <a:r>
              <a:rPr lang="en-GB" dirty="0">
                <a:solidFill>
                  <a:srgbClr val="FF0000"/>
                </a:solidFill>
                <a:cs typeface="Calibri Light" panose="020F0302020204030204"/>
              </a:rPr>
              <a:t> </a:t>
            </a:r>
            <a:r>
              <a:rPr lang="en-GB" dirty="0" err="1">
                <a:solidFill>
                  <a:srgbClr val="FF0000"/>
                </a:solidFill>
                <a:cs typeface="Calibri Light" panose="020F0302020204030204"/>
              </a:rPr>
              <a:t>edema</a:t>
            </a:r>
            <a:br>
              <a:rPr lang="en-GB" dirty="0">
                <a:solidFill>
                  <a:srgbClr val="FF0000"/>
                </a:solidFill>
                <a:cs typeface="Calibri Light" panose="020F0302020204030204"/>
              </a:rPr>
            </a:br>
            <a:r>
              <a:rPr lang="en-GB" dirty="0">
                <a:cs typeface="Calibri Light" panose="020F0302020204030204"/>
              </a:rPr>
              <a:t>2- what you see</a:t>
            </a:r>
            <a:br>
              <a:rPr lang="en-GB" dirty="0">
                <a:cs typeface="Calibri Light" panose="020F0302020204030204"/>
              </a:rPr>
            </a:br>
            <a:r>
              <a:rPr lang="en-GB" dirty="0">
                <a:solidFill>
                  <a:srgbClr val="FF0000"/>
                </a:solidFill>
                <a:cs typeface="Calibri Light" panose="020F0302020204030204"/>
              </a:rPr>
              <a:t>general </a:t>
            </a:r>
            <a:r>
              <a:rPr lang="en-GB" dirty="0" err="1">
                <a:solidFill>
                  <a:srgbClr val="FF0000"/>
                </a:solidFill>
                <a:cs typeface="Calibri Light" panose="020F0302020204030204"/>
              </a:rPr>
              <a:t>edema</a:t>
            </a:r>
            <a:r>
              <a:rPr lang="en-GB" dirty="0">
                <a:solidFill>
                  <a:srgbClr val="FF0000"/>
                </a:solidFill>
                <a:cs typeface="Calibri Light" panose="020F0302020204030204"/>
              </a:rPr>
              <a:t> of vocal cord</a:t>
            </a:r>
            <a:br>
              <a:rPr lang="en-GB" dirty="0">
                <a:solidFill>
                  <a:srgbClr val="FF0000"/>
                </a:solidFill>
                <a:cs typeface="Calibri Light" panose="020F0302020204030204"/>
              </a:rPr>
            </a:br>
            <a:br>
              <a:rPr lang="en-GB" dirty="0">
                <a:solidFill>
                  <a:srgbClr val="FF0000"/>
                </a:solidFill>
                <a:cs typeface="Calibri Light" panose="020F0302020204030204"/>
              </a:rPr>
            </a:br>
            <a:r>
              <a:rPr lang="en-GB" dirty="0">
                <a:cs typeface="Calibri Light" panose="020F0302020204030204"/>
              </a:rPr>
              <a:t>3- management?</a:t>
            </a:r>
            <a:br>
              <a:rPr lang="en-GB" dirty="0">
                <a:cs typeface="Calibri Light" panose="020F0302020204030204"/>
              </a:rPr>
            </a:br>
            <a:r>
              <a:rPr lang="en-GB" dirty="0" err="1">
                <a:solidFill>
                  <a:srgbClr val="FF0000"/>
                </a:solidFill>
                <a:cs typeface="Calibri Light" panose="020F0302020204030204"/>
              </a:rPr>
              <a:t>Abc</a:t>
            </a:r>
            <a:r>
              <a:rPr lang="en-GB" dirty="0">
                <a:solidFill>
                  <a:srgbClr val="FF0000"/>
                </a:solidFill>
                <a:cs typeface="Calibri Light" panose="020F0302020204030204"/>
              </a:rPr>
              <a:t>, treat of reflux, </a:t>
            </a:r>
            <a:r>
              <a:rPr lang="en-GB" dirty="0" err="1">
                <a:solidFill>
                  <a:srgbClr val="FF0000"/>
                </a:solidFill>
                <a:cs typeface="Calibri Light" panose="020F0302020204030204"/>
              </a:rPr>
              <a:t>microlaryngiosscopic</a:t>
            </a:r>
            <a:r>
              <a:rPr lang="en-GB" dirty="0">
                <a:solidFill>
                  <a:srgbClr val="FF0000"/>
                </a:solidFill>
                <a:cs typeface="Calibri Light" panose="020F0302020204030204"/>
              </a:rPr>
              <a:t> surgery</a:t>
            </a:r>
            <a:br>
              <a:rPr lang="en-GB" dirty="0">
                <a:cs typeface="Calibri Light" panose="020F0302020204030204"/>
              </a:rPr>
            </a:br>
            <a:r>
              <a:rPr lang="en-GB" dirty="0">
                <a:cs typeface="Calibri Light" panose="020F0302020204030204"/>
              </a:rPr>
              <a:t>4- name 3 of risk factor</a:t>
            </a:r>
            <a:br>
              <a:rPr lang="en-GB" dirty="0">
                <a:cs typeface="Calibri Light" panose="020F0302020204030204"/>
              </a:rPr>
            </a:br>
            <a:r>
              <a:rPr lang="en-GB" dirty="0">
                <a:solidFill>
                  <a:srgbClr val="FF0000"/>
                </a:solidFill>
                <a:cs typeface="Calibri Light" panose="020F0302020204030204"/>
              </a:rPr>
              <a:t>smoking</a:t>
            </a:r>
            <a:br>
              <a:rPr lang="en-GB" dirty="0">
                <a:solidFill>
                  <a:srgbClr val="FF0000"/>
                </a:solidFill>
                <a:cs typeface="Calibri Light" panose="020F0302020204030204"/>
              </a:rPr>
            </a:br>
            <a:r>
              <a:rPr lang="en-GB" dirty="0">
                <a:solidFill>
                  <a:srgbClr val="FF0000"/>
                </a:solidFill>
                <a:cs typeface="Calibri Light" panose="020F0302020204030204"/>
              </a:rPr>
              <a:t>thyroid disease</a:t>
            </a:r>
            <a:br>
              <a:rPr lang="en-GB" dirty="0">
                <a:solidFill>
                  <a:srgbClr val="FF0000"/>
                </a:solidFill>
                <a:cs typeface="Calibri Light" panose="020F0302020204030204"/>
              </a:rPr>
            </a:br>
            <a:r>
              <a:rPr lang="en-GB" dirty="0">
                <a:solidFill>
                  <a:srgbClr val="FF0000"/>
                </a:solidFill>
                <a:cs typeface="Calibri Light" panose="020F0302020204030204"/>
              </a:rPr>
              <a:t>hormonal disease</a:t>
            </a:r>
            <a:endParaRPr lang="en-GB" dirty="0">
              <a:solidFill>
                <a:srgbClr val="FF0000"/>
              </a:solidFill>
            </a:endParaRPr>
          </a:p>
        </p:txBody>
      </p:sp>
      <p:pic>
        <p:nvPicPr>
          <p:cNvPr id="4" name="Picture 4" descr="A picture containing person, wearing, sitting, person&#10;&#10;Description automatically generated"/>
          <p:cNvPicPr>
            <a:picLocks noGrp="1" noChangeAspect="1"/>
          </p:cNvPicPr>
          <p:nvPr>
            <p:ph idx="1"/>
          </p:nvPr>
        </p:nvPicPr>
        <p:blipFill>
          <a:blip r:embed="rId2"/>
          <a:stretch>
            <a:fillRect/>
          </a:stretch>
        </p:blipFill>
        <p:spPr>
          <a:xfrm>
            <a:off x="8398411" y="22427"/>
            <a:ext cx="3902795" cy="2927096"/>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Ent archive</a:t>
            </a:r>
          </a:p>
        </p:txBody>
      </p:sp>
      <p:sp>
        <p:nvSpPr>
          <p:cNvPr id="3" name="عنوان فرعي 2"/>
          <p:cNvSpPr>
            <a:spLocks noGrp="1"/>
          </p:cNvSpPr>
          <p:nvPr>
            <p:ph type="subTitle" idx="1"/>
          </p:nvPr>
        </p:nvSpPr>
        <p:spPr/>
        <p:txBody>
          <a:bodyPr/>
          <a:lstStyle/>
          <a:p>
            <a:r>
              <a:rPr lang="en-GB" dirty="0"/>
              <a:t>Ahmad Abu-</a:t>
            </a:r>
            <a:r>
              <a:rPr lang="en-GB" dirty="0" err="1"/>
              <a:t>Morad</a:t>
            </a:r>
            <a:endParaRPr lang="en-GB" dirty="0"/>
          </a:p>
          <a:p>
            <a:r>
              <a:rPr lang="en-GB" dirty="0"/>
              <a:t>Mahmoud Darwish</a:t>
            </a:r>
          </a:p>
          <a:p>
            <a:r>
              <a:rPr lang="en-GB" dirty="0"/>
              <a:t>Osama </a:t>
            </a:r>
            <a:r>
              <a:rPr lang="en-GB" dirty="0" err="1"/>
              <a:t>Alawneh</a:t>
            </a:r>
            <a:endParaRPr lang="en-US" dirty="0"/>
          </a:p>
        </p:txBody>
      </p:sp>
    </p:spTree>
    <p:extLst>
      <p:ext uri="{BB962C8B-B14F-4D97-AF65-F5344CB8AC3E}">
        <p14:creationId xmlns:p14="http://schemas.microsoft.com/office/powerpoint/2010/main" val="2740991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Q7</a:t>
            </a:r>
          </a:p>
        </p:txBody>
      </p:sp>
      <p:sp>
        <p:nvSpPr>
          <p:cNvPr id="4" name="Content Placeholder 3"/>
          <p:cNvSpPr>
            <a:spLocks noGrp="1"/>
          </p:cNvSpPr>
          <p:nvPr>
            <p:ph sz="half" idx="2"/>
          </p:nvPr>
        </p:nvSpPr>
        <p:spPr>
          <a:xfrm>
            <a:off x="1966699" y="2084933"/>
            <a:ext cx="3886200" cy="4351338"/>
          </a:xfrm>
        </p:spPr>
        <p:txBody>
          <a:bodyPr/>
          <a:lstStyle/>
          <a:p>
            <a:pPr marL="0" indent="0">
              <a:buNone/>
            </a:pPr>
            <a:r>
              <a:rPr lang="en-US" dirty="0">
                <a:solidFill>
                  <a:schemeClr val="tx1">
                    <a:lumMod val="95000"/>
                    <a:lumOff val="5000"/>
                  </a:schemeClr>
                </a:solidFill>
              </a:rPr>
              <a:t>1.Spot diagnosis?</a:t>
            </a:r>
          </a:p>
          <a:p>
            <a:pPr marL="0" indent="0">
              <a:buNone/>
            </a:pPr>
            <a:r>
              <a:rPr lang="en-US" dirty="0">
                <a:solidFill>
                  <a:schemeClr val="tx1">
                    <a:lumMod val="95000"/>
                    <a:lumOff val="5000"/>
                  </a:schemeClr>
                </a:solidFill>
              </a:rPr>
              <a:t>2.Symptoms the </a:t>
            </a:r>
            <a:r>
              <a:rPr lang="en-US" dirty="0" err="1">
                <a:solidFill>
                  <a:schemeClr val="tx1">
                    <a:lumMod val="95000"/>
                    <a:lumOff val="5000"/>
                  </a:schemeClr>
                </a:solidFill>
              </a:rPr>
              <a:t>pt</a:t>
            </a:r>
            <a:r>
              <a:rPr lang="en-US" dirty="0">
                <a:solidFill>
                  <a:schemeClr val="tx1">
                    <a:lumMod val="95000"/>
                    <a:lumOff val="5000"/>
                  </a:schemeClr>
                </a:solidFill>
              </a:rPr>
              <a:t> come with?</a:t>
            </a:r>
          </a:p>
          <a:p>
            <a:pPr marL="0" indent="0">
              <a:buNone/>
            </a:pPr>
            <a:r>
              <a:rPr lang="en-US" dirty="0">
                <a:solidFill>
                  <a:schemeClr val="tx1">
                    <a:lumMod val="95000"/>
                    <a:lumOff val="5000"/>
                  </a:schemeClr>
                </a:solidFill>
              </a:rPr>
              <a:t>3.Tympanometry and audiogram?</a:t>
            </a:r>
          </a:p>
          <a:p>
            <a:pPr marL="0" indent="0">
              <a:buNone/>
            </a:pPr>
            <a:r>
              <a:rPr lang="en-US" dirty="0">
                <a:solidFill>
                  <a:schemeClr val="tx1">
                    <a:lumMod val="95000"/>
                    <a:lumOff val="5000"/>
                  </a:schemeClr>
                </a:solidFill>
              </a:rPr>
              <a:t>4.Investigation to confirm dx?</a:t>
            </a:r>
          </a:p>
          <a:p>
            <a:pPr marL="0" indent="0">
              <a:buNone/>
            </a:pPr>
            <a:endParaRPr lang="en-US" dirty="0">
              <a:solidFill>
                <a:srgbClr val="FF00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75559" y="1690688"/>
            <a:ext cx="2000640" cy="4351338"/>
          </a:xfrm>
        </p:spPr>
      </p:pic>
    </p:spTree>
    <p:extLst>
      <p:ext uri="{BB962C8B-B14F-4D97-AF65-F5344CB8AC3E}">
        <p14:creationId xmlns:p14="http://schemas.microsoft.com/office/powerpoint/2010/main" val="85894208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25675"/>
          </a:xfrm>
        </p:spPr>
        <p:txBody>
          <a:bodyPr>
            <a:normAutofit fontScale="90000"/>
          </a:bodyPr>
          <a:lstStyle/>
          <a:p>
            <a:r>
              <a:rPr lang="en-GB" dirty="0">
                <a:cs typeface="Calibri Light" panose="020F0302020204030204"/>
              </a:rPr>
              <a:t>1- most common cause of this?</a:t>
            </a:r>
            <a:br>
              <a:rPr lang="en-GB" dirty="0">
                <a:cs typeface="Calibri Light" panose="020F0302020204030204"/>
              </a:rPr>
            </a:br>
            <a:r>
              <a:rPr lang="en-GB" dirty="0">
                <a:solidFill>
                  <a:srgbClr val="FF0000"/>
                </a:solidFill>
                <a:cs typeface="Calibri Light" panose="020F0302020204030204"/>
              </a:rPr>
              <a:t>Varicella </a:t>
            </a:r>
            <a:r>
              <a:rPr lang="en-GB" dirty="0" err="1">
                <a:solidFill>
                  <a:srgbClr val="FF0000"/>
                </a:solidFill>
                <a:cs typeface="Calibri Light" panose="020F0302020204030204"/>
              </a:rPr>
              <a:t>zooster</a:t>
            </a:r>
            <a:br>
              <a:rPr lang="en-GB" dirty="0">
                <a:cs typeface="Calibri Light" panose="020F0302020204030204"/>
              </a:rPr>
            </a:br>
            <a:r>
              <a:rPr lang="en-GB" dirty="0">
                <a:cs typeface="Calibri Light" panose="020F0302020204030204"/>
              </a:rPr>
              <a:t>2- diagnosis</a:t>
            </a:r>
            <a:br>
              <a:rPr lang="en-GB" dirty="0">
                <a:cs typeface="Calibri Light" panose="020F0302020204030204"/>
              </a:rPr>
            </a:br>
            <a:r>
              <a:rPr lang="en-GB" dirty="0" err="1">
                <a:solidFill>
                  <a:srgbClr val="FF0000"/>
                </a:solidFill>
                <a:cs typeface="Calibri Light" panose="020F0302020204030204"/>
              </a:rPr>
              <a:t>ramsy</a:t>
            </a:r>
            <a:r>
              <a:rPr lang="en-GB" dirty="0">
                <a:solidFill>
                  <a:srgbClr val="FF0000"/>
                </a:solidFill>
                <a:cs typeface="Calibri Light" panose="020F0302020204030204"/>
              </a:rPr>
              <a:t> hunt </a:t>
            </a:r>
            <a:r>
              <a:rPr lang="en-GB" dirty="0" err="1">
                <a:solidFill>
                  <a:srgbClr val="FF0000"/>
                </a:solidFill>
                <a:cs typeface="Calibri Light" panose="020F0302020204030204"/>
              </a:rPr>
              <a:t>syndrom</a:t>
            </a:r>
            <a:br>
              <a:rPr lang="en-GB" dirty="0">
                <a:cs typeface="Calibri Light" panose="020F0302020204030204"/>
              </a:rPr>
            </a:br>
            <a:r>
              <a:rPr lang="en-GB" dirty="0">
                <a:cs typeface="Calibri Light" panose="020F0302020204030204"/>
              </a:rPr>
              <a:t>3- treatment</a:t>
            </a:r>
            <a:br>
              <a:rPr lang="en-GB" dirty="0">
                <a:cs typeface="Calibri Light" panose="020F0302020204030204"/>
              </a:rPr>
            </a:br>
            <a:r>
              <a:rPr lang="en-GB" dirty="0">
                <a:solidFill>
                  <a:srgbClr val="FF0000"/>
                </a:solidFill>
                <a:cs typeface="Calibri Light" panose="020F0302020204030204"/>
              </a:rPr>
              <a:t>steroid high dose</a:t>
            </a:r>
            <a:br>
              <a:rPr lang="en-GB" dirty="0">
                <a:solidFill>
                  <a:srgbClr val="FF0000"/>
                </a:solidFill>
                <a:cs typeface="Calibri Light" panose="020F0302020204030204"/>
              </a:rPr>
            </a:br>
            <a:r>
              <a:rPr lang="en-GB" dirty="0">
                <a:solidFill>
                  <a:srgbClr val="FF0000"/>
                </a:solidFill>
                <a:cs typeface="Calibri Light" panose="020F0302020204030204"/>
              </a:rPr>
              <a:t>eye drop</a:t>
            </a:r>
            <a:br>
              <a:rPr lang="en-GB" dirty="0">
                <a:solidFill>
                  <a:srgbClr val="FF0000"/>
                </a:solidFill>
                <a:cs typeface="Calibri Light" panose="020F0302020204030204"/>
              </a:rPr>
            </a:br>
            <a:r>
              <a:rPr lang="en-GB" dirty="0">
                <a:solidFill>
                  <a:srgbClr val="FF0000"/>
                </a:solidFill>
                <a:cs typeface="Calibri Light" panose="020F0302020204030204"/>
              </a:rPr>
              <a:t>physiotherapy</a:t>
            </a:r>
            <a:br>
              <a:rPr lang="en-GB" dirty="0">
                <a:cs typeface="Calibri Light" panose="020F0302020204030204"/>
              </a:rPr>
            </a:br>
            <a:r>
              <a:rPr lang="en-GB" dirty="0">
                <a:cs typeface="Calibri Light" panose="020F0302020204030204"/>
              </a:rPr>
              <a:t>4- what will you see on </a:t>
            </a:r>
            <a:r>
              <a:rPr lang="en-GB" dirty="0" err="1">
                <a:cs typeface="Calibri Light" panose="020F0302020204030204"/>
              </a:rPr>
              <a:t>tymoanometry</a:t>
            </a:r>
            <a:br>
              <a:rPr lang="en-GB" dirty="0">
                <a:cs typeface="Calibri Light" panose="020F0302020204030204"/>
              </a:rPr>
            </a:br>
            <a:r>
              <a:rPr lang="en-GB" dirty="0">
                <a:solidFill>
                  <a:srgbClr val="FF0000"/>
                </a:solidFill>
                <a:cs typeface="Calibri Light" panose="020F0302020204030204"/>
              </a:rPr>
              <a:t>and audiometry </a:t>
            </a:r>
            <a:br>
              <a:rPr lang="en-GB" dirty="0">
                <a:solidFill>
                  <a:srgbClr val="FF0000"/>
                </a:solidFill>
                <a:cs typeface="Calibri Light" panose="020F0302020204030204"/>
              </a:rPr>
            </a:br>
            <a:r>
              <a:rPr lang="en-GB" dirty="0" err="1">
                <a:solidFill>
                  <a:srgbClr val="FF0000"/>
                </a:solidFill>
                <a:cs typeface="Calibri Light" panose="020F0302020204030204"/>
              </a:rPr>
              <a:t>sensoneural</a:t>
            </a:r>
            <a:r>
              <a:rPr lang="en-GB" dirty="0">
                <a:solidFill>
                  <a:srgbClr val="FF0000"/>
                </a:solidFill>
                <a:cs typeface="Calibri Light" panose="020F0302020204030204"/>
              </a:rPr>
              <a:t> hearing loss</a:t>
            </a:r>
            <a:br>
              <a:rPr lang="en-US" dirty="0">
                <a:solidFill>
                  <a:srgbClr val="FF0000"/>
                </a:solidFill>
              </a:rPr>
            </a:br>
            <a:r>
              <a:rPr lang="en-GB" dirty="0">
                <a:solidFill>
                  <a:srgbClr val="FF0000"/>
                </a:solidFill>
                <a:cs typeface="Calibri Light" panose="020F0302020204030204"/>
              </a:rPr>
              <a:t>type a</a:t>
            </a:r>
            <a:endParaRPr lang="en-GB" dirty="0">
              <a:solidFill>
                <a:srgbClr val="FF0000"/>
              </a:solidFill>
            </a:endParaRPr>
          </a:p>
        </p:txBody>
      </p:sp>
      <p:pic>
        <p:nvPicPr>
          <p:cNvPr id="4" name="Picture 4" descr="A rodent with its mouth open&#10;&#10;Description automatically generated"/>
          <p:cNvPicPr>
            <a:picLocks noGrp="1" noChangeAspect="1"/>
          </p:cNvPicPr>
          <p:nvPr>
            <p:ph idx="1"/>
          </p:nvPr>
        </p:nvPicPr>
        <p:blipFill>
          <a:blip r:embed="rId2"/>
          <a:stretch>
            <a:fillRect/>
          </a:stretch>
        </p:blipFill>
        <p:spPr>
          <a:xfrm>
            <a:off x="7832784" y="442448"/>
            <a:ext cx="3312544" cy="3120785"/>
          </a:xfr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cs typeface="Calibri Light" panose="020F0302020204030204"/>
              </a:rPr>
              <a:t>Mild hearing loss, pulsatile tinnitus, aural </a:t>
            </a:r>
            <a:r>
              <a:rPr lang="en-GB" dirty="0" err="1">
                <a:cs typeface="Calibri Light" panose="020F0302020204030204"/>
              </a:rPr>
              <a:t>fullnes</a:t>
            </a:r>
            <a:endParaRPr lang="en-GB" dirty="0"/>
          </a:p>
        </p:txBody>
      </p:sp>
      <p:sp>
        <p:nvSpPr>
          <p:cNvPr id="3" name="Content Placeholder 2"/>
          <p:cNvSpPr>
            <a:spLocks noGrp="1"/>
          </p:cNvSpPr>
          <p:nvPr>
            <p:ph idx="1"/>
          </p:nvPr>
        </p:nvSpPr>
        <p:spPr/>
        <p:txBody>
          <a:bodyPr vert="horz" lIns="91440" tIns="45720" rIns="91440" bIns="45720" rtlCol="0" anchor="t">
            <a:normAutofit/>
          </a:bodyPr>
          <a:lstStyle/>
          <a:p>
            <a:r>
              <a:rPr lang="en-GB" dirty="0">
                <a:cs typeface="Calibri" panose="020F0502020204030204"/>
              </a:rPr>
              <a:t>1- 2dx</a:t>
            </a:r>
          </a:p>
          <a:p>
            <a:r>
              <a:rPr lang="en-GB" dirty="0">
                <a:solidFill>
                  <a:srgbClr val="FF0000"/>
                </a:solidFill>
                <a:cs typeface="Calibri" panose="020F0502020204030204"/>
              </a:rPr>
              <a:t>Otitis media with effusion , </a:t>
            </a:r>
            <a:r>
              <a:rPr lang="en-GB" dirty="0" err="1">
                <a:solidFill>
                  <a:srgbClr val="FF0000"/>
                </a:solidFill>
                <a:cs typeface="Calibri" panose="020F0502020204030204"/>
              </a:rPr>
              <a:t>meniere's</a:t>
            </a:r>
            <a:r>
              <a:rPr lang="en-GB" dirty="0">
                <a:solidFill>
                  <a:srgbClr val="FF0000"/>
                </a:solidFill>
                <a:cs typeface="Calibri" panose="020F0502020204030204"/>
              </a:rPr>
              <a:t> disease</a:t>
            </a:r>
          </a:p>
          <a:p>
            <a:r>
              <a:rPr lang="en-GB" dirty="0">
                <a:cs typeface="Calibri" panose="020F0502020204030204"/>
              </a:rPr>
              <a:t>2- management</a:t>
            </a:r>
          </a:p>
          <a:p>
            <a:r>
              <a:rPr lang="en-GB" dirty="0">
                <a:cs typeface="Calibri" panose="020F0502020204030204"/>
              </a:rPr>
              <a:t>Management of otitis;</a:t>
            </a:r>
          </a:p>
          <a:p>
            <a:r>
              <a:rPr lang="en-GB" dirty="0">
                <a:cs typeface="Calibri" panose="020F0502020204030204"/>
              </a:rPr>
              <a:t>Management of </a:t>
            </a:r>
            <a:r>
              <a:rPr lang="en-GB" dirty="0" err="1">
                <a:cs typeface="Calibri" panose="020F0502020204030204"/>
              </a:rPr>
              <a:t>meniere's</a:t>
            </a:r>
            <a:r>
              <a:rPr lang="en-GB" dirty="0">
                <a:cs typeface="Calibri" panose="020F0502020204030204"/>
              </a:rPr>
              <a:t>:</a:t>
            </a:r>
          </a:p>
          <a:p>
            <a:r>
              <a:rPr lang="en-GB" dirty="0">
                <a:cs typeface="Calibri" panose="020F0502020204030204"/>
              </a:rPr>
              <a:t>3- finding on audiometry and tympanometry</a:t>
            </a:r>
          </a:p>
          <a:p>
            <a:r>
              <a:rPr lang="en-GB" dirty="0">
                <a:solidFill>
                  <a:srgbClr val="FF0000"/>
                </a:solidFill>
                <a:cs typeface="Calibri" panose="020F0502020204030204"/>
              </a:rPr>
              <a:t>Otitis; conductive hearing loss , type b</a:t>
            </a:r>
          </a:p>
          <a:p>
            <a:r>
              <a:rPr lang="en-GB" dirty="0">
                <a:solidFill>
                  <a:srgbClr val="FF0000"/>
                </a:solidFill>
                <a:cs typeface="Calibri" panose="020F0502020204030204"/>
              </a:rPr>
              <a:t>Meniere's sensorineural hearing loss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vert="horz" lIns="91440" tIns="45720" rIns="91440" bIns="45720" rtlCol="0" anchor="t">
            <a:normAutofit/>
          </a:bodyPr>
          <a:lstStyle/>
          <a:p>
            <a:r>
              <a:rPr lang="en-GB" dirty="0">
                <a:cs typeface="Calibri" panose="020F0502020204030204"/>
              </a:rPr>
              <a:t>73 year old male started to suffer from a bilateral decrease in hearing </a:t>
            </a:r>
          </a:p>
          <a:p>
            <a:r>
              <a:rPr lang="en-GB" dirty="0">
                <a:cs typeface="Calibri" panose="020F0502020204030204"/>
              </a:rPr>
              <a:t>(</a:t>
            </a:r>
            <a:r>
              <a:rPr lang="en-GB" dirty="0" err="1">
                <a:cs typeface="Calibri" panose="020F0502020204030204"/>
              </a:rPr>
              <a:t>السؤال</a:t>
            </a:r>
            <a:r>
              <a:rPr lang="en-GB" dirty="0">
                <a:cs typeface="Calibri" panose="020F0502020204030204"/>
              </a:rPr>
              <a:t> </a:t>
            </a:r>
            <a:r>
              <a:rPr lang="en-GB" dirty="0" err="1">
                <a:cs typeface="Calibri" panose="020F0502020204030204"/>
              </a:rPr>
              <a:t>كان</a:t>
            </a:r>
            <a:r>
              <a:rPr lang="en-GB" dirty="0">
                <a:cs typeface="Calibri" panose="020F0502020204030204"/>
              </a:rPr>
              <a:t> </a:t>
            </a:r>
            <a:r>
              <a:rPr lang="en-GB" dirty="0" err="1">
                <a:cs typeface="Calibri" panose="020F0502020204030204"/>
              </a:rPr>
              <a:t>طويل</a:t>
            </a:r>
            <a:r>
              <a:rPr lang="en-GB" dirty="0">
                <a:cs typeface="Calibri" panose="020F0502020204030204"/>
              </a:rPr>
              <a:t> </a:t>
            </a:r>
          </a:p>
          <a:p>
            <a:r>
              <a:rPr lang="en-GB" dirty="0">
                <a:cs typeface="Calibri" panose="020F0502020204030204"/>
              </a:rPr>
              <a:t>1- diagnosis</a:t>
            </a:r>
          </a:p>
          <a:p>
            <a:pPr lvl="1"/>
            <a:r>
              <a:rPr lang="en-GB" dirty="0">
                <a:solidFill>
                  <a:srgbClr val="FF0000"/>
                </a:solidFill>
                <a:cs typeface="Calibri" panose="020F0502020204030204"/>
              </a:rPr>
              <a:t>presbycusis</a:t>
            </a:r>
          </a:p>
          <a:p>
            <a:r>
              <a:rPr lang="en-GB" dirty="0">
                <a:cs typeface="Calibri" panose="020F0502020204030204"/>
              </a:rPr>
              <a:t>2- investigation</a:t>
            </a:r>
          </a:p>
          <a:p>
            <a:pPr lvl="1"/>
            <a:r>
              <a:rPr lang="en-GB" dirty="0">
                <a:solidFill>
                  <a:srgbClr val="FF0000"/>
                </a:solidFill>
                <a:cs typeface="Calibri" panose="020F0502020204030204"/>
              </a:rPr>
              <a:t>Audiogram</a:t>
            </a:r>
          </a:p>
          <a:p>
            <a:r>
              <a:rPr lang="en-GB" dirty="0">
                <a:cs typeface="Calibri" panose="020F0502020204030204"/>
              </a:rPr>
              <a:t>3- management</a:t>
            </a:r>
          </a:p>
          <a:p>
            <a:pPr lvl="1"/>
            <a:r>
              <a:rPr lang="en-GB" dirty="0">
                <a:solidFill>
                  <a:srgbClr val="FF0000"/>
                </a:solidFill>
                <a:cs typeface="Calibri" panose="020F0502020204030204"/>
              </a:rPr>
              <a:t>Hearing aid</a:t>
            </a:r>
          </a:p>
          <a:p>
            <a:pPr marL="0" indent="0">
              <a:buNone/>
            </a:pPr>
            <a:endParaRPr lang="en-GB" dirty="0">
              <a:cs typeface="Calibri" panose="020F0502020204030204"/>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US" sz="3600" b="1" dirty="0">
                <a:latin typeface="Times New Roman" panose="02020603050405020304" pitchFamily="18" charset="0"/>
                <a:cs typeface="Times New Roman" panose="02020603050405020304" pitchFamily="18" charset="0"/>
              </a:rPr>
              <a:t>ENT Mini-OSCE Exam </a:t>
            </a:r>
          </a:p>
          <a:p>
            <a:pPr algn="ctr">
              <a:buNone/>
            </a:pPr>
            <a:r>
              <a:rPr lang="en-US" sz="3600" b="1" dirty="0">
                <a:latin typeface="Times New Roman" panose="02020603050405020304" pitchFamily="18" charset="0"/>
                <a:cs typeface="Times New Roman" panose="02020603050405020304" pitchFamily="18" charset="0"/>
              </a:rPr>
              <a:t>2019/2020</a:t>
            </a:r>
          </a:p>
          <a:p>
            <a:pPr algn="ctr">
              <a:buNone/>
            </a:pPr>
            <a:r>
              <a:rPr lang="en-US" sz="3600" b="1" dirty="0">
                <a:latin typeface="Times New Roman" panose="02020603050405020304" pitchFamily="18" charset="0"/>
                <a:cs typeface="Times New Roman" panose="02020603050405020304" pitchFamily="18" charset="0"/>
              </a:rPr>
              <a:t>Group A ( the last group )</a:t>
            </a:r>
          </a:p>
          <a:p>
            <a:pPr algn="ctr">
              <a:buNone/>
            </a:pPr>
            <a:r>
              <a:rPr lang="en-US" sz="3600" b="1" dirty="0">
                <a:latin typeface="Times New Roman" panose="02020603050405020304" pitchFamily="18" charset="0"/>
                <a:cs typeface="Times New Roman" panose="02020603050405020304" pitchFamily="18" charset="0"/>
              </a:rPr>
              <a:t>Prepared by : </a:t>
            </a:r>
            <a:br>
              <a:rPr lang="en-US" sz="3600" b="1" dirty="0">
                <a:latin typeface="Times New Roman" panose="02020603050405020304" pitchFamily="18" charset="0"/>
                <a:cs typeface="Times New Roman" panose="02020603050405020304" pitchFamily="18" charset="0"/>
              </a:rPr>
            </a:br>
            <a:r>
              <a:rPr lang="en-US" sz="3600" b="1" u="sng" dirty="0">
                <a:latin typeface="Times New Roman" panose="02020603050405020304" pitchFamily="18" charset="0"/>
                <a:cs typeface="Times New Roman" panose="02020603050405020304" pitchFamily="18" charset="0"/>
              </a:rPr>
              <a:t>Amr Mohammad Al-</a:t>
            </a:r>
            <a:r>
              <a:rPr lang="en-US" sz="3600" b="1" u="sng" dirty="0" err="1">
                <a:latin typeface="Times New Roman" panose="02020603050405020304" pitchFamily="18" charset="0"/>
                <a:cs typeface="Times New Roman" panose="02020603050405020304" pitchFamily="18" charset="0"/>
              </a:rPr>
              <a:t>Khattab</a:t>
            </a:r>
            <a:r>
              <a:rPr lang="en-US" sz="3600" b="1" u="sng" dirty="0">
                <a:latin typeface="Times New Roman" panose="02020603050405020304" pitchFamily="18" charset="0"/>
                <a:cs typeface="Times New Roman" panose="02020603050405020304" pitchFamily="18" charset="0"/>
              </a:rPr>
              <a:t> </a:t>
            </a:r>
            <a:endParaRPr lang="ar-JO" sz="3600" b="1" u="sng"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a radiological investigation of 35y old male , uncontrolled DM type I , presented with one day history of right </a:t>
            </a:r>
            <a:r>
              <a:rPr lang="en-US" sz="2400" dirty="0" err="1">
                <a:latin typeface="Times New Roman" panose="02020603050405020304" pitchFamily="18" charset="0"/>
                <a:cs typeface="Times New Roman" panose="02020603050405020304" pitchFamily="18" charset="0"/>
              </a:rPr>
              <a:t>proptosis</a:t>
            </a:r>
            <a:r>
              <a:rPr lang="en-US" sz="2400" dirty="0">
                <a:latin typeface="Times New Roman" panose="02020603050405020304" pitchFamily="18" charset="0"/>
                <a:cs typeface="Times New Roman" panose="02020603050405020304" pitchFamily="18" charset="0"/>
              </a:rPr>
              <a:t> , loss of vision , and nasal congestion . </a:t>
            </a:r>
            <a:r>
              <a:rPr lang="en-US" sz="2400" b="1" u="sng" dirty="0">
                <a:latin typeface="Times New Roman" panose="02020603050405020304" pitchFamily="18" charset="0"/>
                <a:cs typeface="Times New Roman" panose="02020603050405020304" pitchFamily="18" charset="0"/>
              </a:rPr>
              <a:t>What is in top of you </a:t>
            </a:r>
            <a:r>
              <a:rPr lang="en-US" sz="2400" b="1" u="sng" dirty="0" err="1">
                <a:latin typeface="Times New Roman" panose="02020603050405020304" pitchFamily="18" charset="0"/>
                <a:cs typeface="Times New Roman" panose="02020603050405020304" pitchFamily="18" charset="0"/>
              </a:rPr>
              <a:t>DDx</a:t>
            </a:r>
            <a:r>
              <a:rPr lang="en-US" sz="2400" b="1" u="sng" dirty="0">
                <a:latin typeface="Times New Roman" panose="02020603050405020304" pitchFamily="18" charset="0"/>
                <a:cs typeface="Times New Roman" panose="02020603050405020304" pitchFamily="18" charset="0"/>
              </a:rPr>
              <a:t> list</a:t>
            </a:r>
            <a:r>
              <a:rPr lang="en-US" sz="2400" dirty="0">
                <a:latin typeface="Times New Roman" panose="02020603050405020304" pitchFamily="18" charset="0"/>
                <a:cs typeface="Times New Roman" panose="02020603050405020304" pitchFamily="18" charset="0"/>
              </a:rPr>
              <a:t> ?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Allergic fungal </a:t>
            </a:r>
            <a:r>
              <a:rPr lang="en-US" sz="2400" dirty="0" err="1">
                <a:latin typeface="Times New Roman" panose="02020603050405020304" pitchFamily="18" charset="0"/>
                <a:cs typeface="Times New Roman" panose="02020603050405020304" pitchFamily="18" charset="0"/>
              </a:rPr>
              <a:t>rhinosinusitis</a:t>
            </a:r>
            <a:r>
              <a:rPr lang="en-US" sz="2400" dirty="0">
                <a:latin typeface="Times New Roman" panose="02020603050405020304" pitchFamily="18" charset="0"/>
                <a:cs typeface="Times New Roman" panose="02020603050405020304" pitchFamily="18" charset="0"/>
              </a:rPr>
              <a:t> .</a:t>
            </a:r>
          </a:p>
          <a:p>
            <a:pPr algn="l">
              <a:buNone/>
            </a:pPr>
            <a:r>
              <a:rPr lang="en-US" sz="2400" b="1" dirty="0">
                <a:solidFill>
                  <a:srgbClr val="FF0000"/>
                </a:solidFill>
                <a:latin typeface="Times New Roman" panose="02020603050405020304" pitchFamily="18" charset="0"/>
                <a:cs typeface="Times New Roman" panose="02020603050405020304" pitchFamily="18" charset="0"/>
              </a:rPr>
              <a:t>2- Acute </a:t>
            </a:r>
            <a:r>
              <a:rPr lang="en-US" sz="2400" b="1" dirty="0" err="1">
                <a:solidFill>
                  <a:srgbClr val="FF0000"/>
                </a:solidFill>
                <a:latin typeface="Times New Roman" panose="02020603050405020304" pitchFamily="18" charset="0"/>
                <a:cs typeface="Times New Roman" panose="02020603050405020304" pitchFamily="18" charset="0"/>
              </a:rPr>
              <a:t>fulminant</a:t>
            </a:r>
            <a:r>
              <a:rPr lang="en-US" sz="2400" b="1" dirty="0">
                <a:solidFill>
                  <a:srgbClr val="FF0000"/>
                </a:solidFill>
                <a:latin typeface="Times New Roman" panose="02020603050405020304" pitchFamily="18" charset="0"/>
                <a:cs typeface="Times New Roman" panose="02020603050405020304" pitchFamily="18" charset="0"/>
              </a:rPr>
              <a:t> fungal </a:t>
            </a:r>
            <a:r>
              <a:rPr lang="en-US" sz="2400" b="1" dirty="0" err="1">
                <a:solidFill>
                  <a:srgbClr val="FF0000"/>
                </a:solidFill>
                <a:latin typeface="Times New Roman" panose="02020603050405020304" pitchFamily="18" charset="0"/>
                <a:cs typeface="Times New Roman" panose="02020603050405020304" pitchFamily="18" charset="0"/>
              </a:rPr>
              <a:t>rhinosinusitis</a:t>
            </a:r>
            <a:r>
              <a:rPr lang="en-US" sz="2400" b="1" dirty="0">
                <a:solidFill>
                  <a:srgbClr val="FF0000"/>
                </a:solidFill>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3- Chronic invasive fungal </a:t>
            </a:r>
            <a:r>
              <a:rPr lang="en-US" sz="2400" dirty="0" err="1">
                <a:latin typeface="Times New Roman" panose="02020603050405020304" pitchFamily="18" charset="0"/>
                <a:cs typeface="Times New Roman" panose="02020603050405020304" pitchFamily="18" charset="0"/>
              </a:rPr>
              <a:t>rhinosinusitis</a:t>
            </a:r>
            <a:r>
              <a:rPr lang="en-US" sz="2400" dirty="0">
                <a:latin typeface="Times New Roman" panose="02020603050405020304" pitchFamily="18" charset="0"/>
                <a:cs typeface="Times New Roman" panose="02020603050405020304" pitchFamily="18" charset="0"/>
              </a:rPr>
              <a:t> . </a:t>
            </a:r>
          </a:p>
          <a:p>
            <a:pPr algn="l">
              <a:buNone/>
            </a:pPr>
            <a:r>
              <a:rPr lang="en-US" sz="2400" dirty="0">
                <a:latin typeface="Times New Roman" panose="02020603050405020304" pitchFamily="18" charset="0"/>
                <a:cs typeface="Times New Roman" panose="02020603050405020304" pitchFamily="18" charset="0"/>
              </a:rPr>
              <a:t>4- Inverted </a:t>
            </a:r>
            <a:r>
              <a:rPr lang="en-US" sz="2400" dirty="0" err="1">
                <a:latin typeface="Times New Roman" panose="02020603050405020304" pitchFamily="18" charset="0"/>
                <a:cs typeface="Times New Roman" panose="02020603050405020304" pitchFamily="18" charset="0"/>
              </a:rPr>
              <a:t>papilloma</a:t>
            </a:r>
            <a:r>
              <a:rPr lang="en-US" sz="2400" dirty="0">
                <a:latin typeface="Times New Roman" panose="02020603050405020304" pitchFamily="18" charset="0"/>
                <a:cs typeface="Times New Roman" panose="02020603050405020304" pitchFamily="18" charset="0"/>
              </a:rPr>
              <a:t> .  </a:t>
            </a:r>
          </a:p>
          <a:p>
            <a:pPr algn="l">
              <a:buNone/>
            </a:pPr>
            <a:r>
              <a:rPr lang="en-US" sz="2400" dirty="0">
                <a:latin typeface="Times New Roman" panose="02020603050405020304" pitchFamily="18" charset="0"/>
                <a:cs typeface="Times New Roman" panose="02020603050405020304" pitchFamily="18" charset="0"/>
              </a:rPr>
              <a:t>5- Maxillary sinus </a:t>
            </a:r>
            <a:r>
              <a:rPr lang="en-US" sz="2400" dirty="0" err="1">
                <a:latin typeface="Times New Roman" panose="02020603050405020304" pitchFamily="18" charset="0"/>
                <a:cs typeface="Times New Roman" panose="02020603050405020304" pitchFamily="18" charset="0"/>
              </a:rPr>
              <a:t>sequamous</a:t>
            </a:r>
            <a:r>
              <a:rPr lang="en-US" sz="2400" dirty="0">
                <a:latin typeface="Times New Roman" panose="02020603050405020304" pitchFamily="18" charset="0"/>
                <a:cs typeface="Times New Roman" panose="02020603050405020304" pitchFamily="18" charset="0"/>
              </a:rPr>
              <a:t> cell carcinoma .  </a:t>
            </a:r>
            <a:endParaRPr lang="ar-JO" sz="2400"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cstate="print"/>
          <a:srcRect/>
          <a:stretch>
            <a:fillRect/>
          </a:stretch>
        </p:blipFill>
        <p:spPr bwMode="auto">
          <a:xfrm>
            <a:off x="527381" y="1412776"/>
            <a:ext cx="4896544" cy="2880320"/>
          </a:xfrm>
          <a:prstGeom prst="rect">
            <a:avLst/>
          </a:prstGeom>
          <a:noFill/>
          <a:ln w="9525">
            <a:noFill/>
            <a:miter lim="800000"/>
            <a:headEnd/>
            <a:tailEnd/>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a radiological investigation of 35y old male , uncontrolled DM type I , presented with one day history of right </a:t>
            </a:r>
            <a:r>
              <a:rPr lang="en-US" sz="2400" dirty="0" err="1">
                <a:latin typeface="Times New Roman" panose="02020603050405020304" pitchFamily="18" charset="0"/>
                <a:cs typeface="Times New Roman" panose="02020603050405020304" pitchFamily="18" charset="0"/>
              </a:rPr>
              <a:t>proptosis</a:t>
            </a:r>
            <a:r>
              <a:rPr lang="en-US" sz="2400" dirty="0">
                <a:latin typeface="Times New Roman" panose="02020603050405020304" pitchFamily="18" charset="0"/>
                <a:cs typeface="Times New Roman" panose="02020603050405020304" pitchFamily="18" charset="0"/>
              </a:rPr>
              <a:t> , loss of vision , and nasal congestion . </a:t>
            </a:r>
            <a:r>
              <a:rPr lang="en-US" sz="2400" b="1" u="sng" dirty="0">
                <a:latin typeface="Times New Roman" panose="02020603050405020304" pitchFamily="18" charset="0"/>
                <a:cs typeface="Times New Roman" panose="02020603050405020304" pitchFamily="18" charset="0"/>
              </a:rPr>
              <a:t>What nasal endoscopic finding you most likely suspect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Nasal fleshy friable polyp .</a:t>
            </a:r>
          </a:p>
          <a:p>
            <a:pPr algn="l">
              <a:buNone/>
            </a:pPr>
            <a:r>
              <a:rPr lang="en-US" sz="2400" dirty="0">
                <a:latin typeface="Times New Roman" panose="02020603050405020304" pitchFamily="18" charset="0"/>
                <a:cs typeface="Times New Roman" panose="02020603050405020304" pitchFamily="18" charset="0"/>
              </a:rPr>
              <a:t>2- Allergic </a:t>
            </a:r>
            <a:r>
              <a:rPr lang="en-US" sz="2400" dirty="0" err="1">
                <a:latin typeface="Times New Roman" panose="02020603050405020304" pitchFamily="18" charset="0"/>
                <a:cs typeface="Times New Roman" panose="02020603050405020304" pitchFamily="18" charset="0"/>
              </a:rPr>
              <a:t>mucin</a:t>
            </a:r>
            <a:r>
              <a:rPr lang="en-US" sz="2400" dirty="0">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3- Posterior </a:t>
            </a:r>
            <a:r>
              <a:rPr lang="en-US" sz="2400" dirty="0" err="1">
                <a:latin typeface="Times New Roman" panose="02020603050405020304" pitchFamily="18" charset="0"/>
                <a:cs typeface="Times New Roman" panose="02020603050405020304" pitchFamily="18" charset="0"/>
              </a:rPr>
              <a:t>epistaxis</a:t>
            </a:r>
            <a:r>
              <a:rPr lang="en-US" sz="2400" dirty="0">
                <a:latin typeface="Times New Roman" panose="02020603050405020304" pitchFamily="18" charset="0"/>
                <a:cs typeface="Times New Roman" panose="02020603050405020304" pitchFamily="18" charset="0"/>
              </a:rPr>
              <a:t>  . </a:t>
            </a:r>
          </a:p>
          <a:p>
            <a:pPr algn="l">
              <a:buNone/>
            </a:pPr>
            <a:r>
              <a:rPr lang="en-US" sz="2400" b="1" dirty="0">
                <a:solidFill>
                  <a:srgbClr val="FF0000"/>
                </a:solidFill>
                <a:latin typeface="Times New Roman" panose="02020603050405020304" pitchFamily="18" charset="0"/>
                <a:cs typeface="Times New Roman" panose="02020603050405020304" pitchFamily="18" charset="0"/>
              </a:rPr>
              <a:t>4- Nasal pallor or necrotic </a:t>
            </a:r>
            <a:r>
              <a:rPr lang="en-US" sz="2400" b="1" dirty="0" err="1">
                <a:solidFill>
                  <a:srgbClr val="FF0000"/>
                </a:solidFill>
                <a:latin typeface="Times New Roman" panose="02020603050405020304" pitchFamily="18" charset="0"/>
                <a:cs typeface="Times New Roman" panose="02020603050405020304" pitchFamily="18" charset="0"/>
              </a:rPr>
              <a:t>eschar</a:t>
            </a:r>
            <a:r>
              <a:rPr lang="en-US" sz="2400" b="1" dirty="0">
                <a:solidFill>
                  <a:srgbClr val="FF0000"/>
                </a:solidFill>
                <a:latin typeface="Times New Roman" panose="02020603050405020304" pitchFamily="18" charset="0"/>
                <a:cs typeface="Times New Roman" panose="02020603050405020304" pitchFamily="18" charset="0"/>
              </a:rPr>
              <a:t> .  </a:t>
            </a:r>
          </a:p>
          <a:p>
            <a:pPr algn="l">
              <a:buNone/>
            </a:pPr>
            <a:r>
              <a:rPr lang="en-US" sz="2400" dirty="0">
                <a:latin typeface="Times New Roman" panose="02020603050405020304" pitchFamily="18" charset="0"/>
                <a:cs typeface="Times New Roman" panose="02020603050405020304" pitchFamily="18" charset="0"/>
              </a:rPr>
              <a:t>5- Enlarged pale bluish inferior turbinate .  </a:t>
            </a:r>
            <a:endParaRPr lang="ar-JO" sz="2400"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cstate="print"/>
          <a:srcRect/>
          <a:stretch>
            <a:fillRect/>
          </a:stretch>
        </p:blipFill>
        <p:spPr bwMode="auto">
          <a:xfrm>
            <a:off x="527381" y="1772816"/>
            <a:ext cx="4896544" cy="2520280"/>
          </a:xfrm>
          <a:prstGeom prst="rect">
            <a:avLst/>
          </a:prstGeom>
          <a:noFill/>
          <a:ln w="9525">
            <a:no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a radiological investigation of 35y old male , uncontrolled DM type I , presented with one day history of right </a:t>
            </a:r>
            <a:r>
              <a:rPr lang="en-US" sz="2400" dirty="0" err="1">
                <a:latin typeface="Times New Roman" panose="02020603050405020304" pitchFamily="18" charset="0"/>
                <a:cs typeface="Times New Roman" panose="02020603050405020304" pitchFamily="18" charset="0"/>
              </a:rPr>
              <a:t>proptosis</a:t>
            </a:r>
            <a:r>
              <a:rPr lang="en-US" sz="2400" dirty="0">
                <a:latin typeface="Times New Roman" panose="02020603050405020304" pitchFamily="18" charset="0"/>
                <a:cs typeface="Times New Roman" panose="02020603050405020304" pitchFamily="18" charset="0"/>
              </a:rPr>
              <a:t> , loss of vision , and nasal congestion . </a:t>
            </a:r>
            <a:r>
              <a:rPr lang="en-US" sz="2400" b="1" u="sng" dirty="0">
                <a:latin typeface="Times New Roman" panose="02020603050405020304" pitchFamily="18" charset="0"/>
                <a:cs typeface="Times New Roman" panose="02020603050405020304" pitchFamily="18" charset="0"/>
              </a:rPr>
              <a:t>ONE of the following is true regarding study findings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lnSpcReduction="10000"/>
          </a:bodyPr>
          <a:lstStyle/>
          <a:p>
            <a:pPr algn="l">
              <a:buNone/>
            </a:pPr>
            <a:r>
              <a:rPr lang="en-US" sz="2400" b="1" dirty="0">
                <a:solidFill>
                  <a:srgbClr val="FF0000"/>
                </a:solidFill>
                <a:latin typeface="Times New Roman" panose="02020603050405020304" pitchFamily="18" charset="0"/>
                <a:cs typeface="Times New Roman" panose="02020603050405020304" pitchFamily="18" charset="0"/>
              </a:rPr>
              <a:t>1- The right orbit is invaded .</a:t>
            </a:r>
          </a:p>
          <a:p>
            <a:pPr algn="l">
              <a:buNone/>
            </a:pPr>
            <a:r>
              <a:rPr lang="en-US" sz="2400" dirty="0">
                <a:latin typeface="Times New Roman" panose="02020603050405020304" pitchFamily="18" charset="0"/>
                <a:cs typeface="Times New Roman" panose="02020603050405020304" pitchFamily="18" charset="0"/>
              </a:rPr>
              <a:t>2- The right sphenoid sinus is </a:t>
            </a:r>
            <a:r>
              <a:rPr lang="en-US" sz="2400" dirty="0" err="1">
                <a:latin typeface="Times New Roman" panose="02020603050405020304" pitchFamily="18" charset="0"/>
                <a:cs typeface="Times New Roman" panose="02020603050405020304" pitchFamily="18" charset="0"/>
              </a:rPr>
              <a:t>opacified</a:t>
            </a:r>
            <a:r>
              <a:rPr lang="en-US" sz="2400" dirty="0">
                <a:latin typeface="Times New Roman" panose="02020603050405020304" pitchFamily="18" charset="0"/>
                <a:cs typeface="Times New Roman" panose="02020603050405020304" pitchFamily="18" charset="0"/>
              </a:rPr>
              <a:t> with micro calcification .</a:t>
            </a:r>
          </a:p>
          <a:p>
            <a:pPr algn="l">
              <a:buNone/>
            </a:pPr>
            <a:r>
              <a:rPr lang="en-US" sz="2400" dirty="0">
                <a:latin typeface="Times New Roman" panose="02020603050405020304" pitchFamily="18" charset="0"/>
                <a:cs typeface="Times New Roman" panose="02020603050405020304" pitchFamily="18" charset="0"/>
              </a:rPr>
              <a:t>3- The right maxillary and posterior </a:t>
            </a:r>
            <a:r>
              <a:rPr lang="en-US" sz="2400" dirty="0" err="1">
                <a:latin typeface="Times New Roman" panose="02020603050405020304" pitchFamily="18" charset="0"/>
                <a:cs typeface="Times New Roman" panose="02020603050405020304" pitchFamily="18" charset="0"/>
              </a:rPr>
              <a:t>ethmiod</a:t>
            </a:r>
            <a:r>
              <a:rPr lang="en-US" sz="2400" dirty="0">
                <a:latin typeface="Times New Roman" panose="02020603050405020304" pitchFamily="18" charset="0"/>
                <a:cs typeface="Times New Roman" panose="02020603050405020304" pitchFamily="18" charset="0"/>
              </a:rPr>
              <a:t> sinuses are </a:t>
            </a:r>
            <a:r>
              <a:rPr lang="en-US" sz="2400" dirty="0" err="1">
                <a:latin typeface="Times New Roman" panose="02020603050405020304" pitchFamily="18" charset="0"/>
                <a:cs typeface="Times New Roman" panose="02020603050405020304" pitchFamily="18" charset="0"/>
              </a:rPr>
              <a:t>opacified</a:t>
            </a:r>
            <a:r>
              <a:rPr lang="en-US" sz="2400" dirty="0">
                <a:latin typeface="Times New Roman" panose="02020603050405020304" pitchFamily="18" charset="0"/>
                <a:cs typeface="Times New Roman" panose="02020603050405020304" pitchFamily="18" charset="0"/>
              </a:rPr>
              <a:t>          with homogenous material . </a:t>
            </a:r>
          </a:p>
          <a:p>
            <a:pPr algn="l">
              <a:buNone/>
            </a:pPr>
            <a:r>
              <a:rPr lang="en-US" sz="2400" dirty="0">
                <a:latin typeface="Times New Roman" panose="02020603050405020304" pitchFamily="18" charset="0"/>
                <a:cs typeface="Times New Roman" panose="02020603050405020304" pitchFamily="18" charset="0"/>
              </a:rPr>
              <a:t>4- The anterior cranial cavity is invaded .  </a:t>
            </a:r>
          </a:p>
          <a:p>
            <a:pPr algn="l">
              <a:buNone/>
            </a:pPr>
            <a:r>
              <a:rPr lang="en-US" sz="2400" dirty="0">
                <a:latin typeface="Times New Roman" panose="02020603050405020304" pitchFamily="18" charset="0"/>
                <a:cs typeface="Times New Roman" panose="02020603050405020304" pitchFamily="18" charset="0"/>
              </a:rPr>
              <a:t>5- The nasal septum is deviated .  </a:t>
            </a:r>
            <a:endParaRPr lang="ar-JO" sz="2400"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cstate="print"/>
          <a:srcRect/>
          <a:stretch>
            <a:fillRect/>
          </a:stretch>
        </p:blipFill>
        <p:spPr bwMode="auto">
          <a:xfrm>
            <a:off x="527381" y="1772816"/>
            <a:ext cx="4896544" cy="2520280"/>
          </a:xfrm>
          <a:prstGeom prst="rect">
            <a:avLst/>
          </a:prstGeom>
          <a:noFill/>
          <a:ln w="9525">
            <a:no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a radiological investigation of 35y old male , uncontrolled DM type I , presented with one day history of right </a:t>
            </a:r>
            <a:r>
              <a:rPr lang="en-US" sz="2400" dirty="0" err="1">
                <a:latin typeface="Times New Roman" panose="02020603050405020304" pitchFamily="18" charset="0"/>
                <a:cs typeface="Times New Roman" panose="02020603050405020304" pitchFamily="18" charset="0"/>
              </a:rPr>
              <a:t>proptosis</a:t>
            </a:r>
            <a:r>
              <a:rPr lang="en-US" sz="2400" dirty="0">
                <a:latin typeface="Times New Roman" panose="02020603050405020304" pitchFamily="18" charset="0"/>
                <a:cs typeface="Times New Roman" panose="02020603050405020304" pitchFamily="18" charset="0"/>
              </a:rPr>
              <a:t> , loss of vision , and nasal congestion . </a:t>
            </a:r>
            <a:r>
              <a:rPr lang="en-US" sz="2400" b="1" u="sng" dirty="0">
                <a:latin typeface="Times New Roman" panose="02020603050405020304" pitchFamily="18" charset="0"/>
                <a:cs typeface="Times New Roman" panose="02020603050405020304" pitchFamily="18" charset="0"/>
              </a:rPr>
              <a:t>ONE of the following is not involved in the management plan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Urgent surgical debridement and biopsy for surgical exam.</a:t>
            </a:r>
          </a:p>
          <a:p>
            <a:pPr algn="l">
              <a:buNone/>
            </a:pPr>
            <a:r>
              <a:rPr lang="en-US" sz="2400" b="1" dirty="0">
                <a:solidFill>
                  <a:srgbClr val="FF0000"/>
                </a:solidFill>
                <a:latin typeface="Times New Roman" panose="02020603050405020304" pitchFamily="18" charset="0"/>
                <a:cs typeface="Times New Roman" panose="02020603050405020304" pitchFamily="18" charset="0"/>
              </a:rPr>
              <a:t>2- Systemic steroid tapering followed by topical steroid .</a:t>
            </a:r>
          </a:p>
          <a:p>
            <a:pPr algn="l">
              <a:buNone/>
            </a:pPr>
            <a:r>
              <a:rPr lang="en-US" sz="2400" dirty="0">
                <a:latin typeface="Times New Roman" panose="02020603050405020304" pitchFamily="18" charset="0"/>
                <a:cs typeface="Times New Roman" panose="02020603050405020304" pitchFamily="18" charset="0"/>
              </a:rPr>
              <a:t>3- Nasal irrigation . </a:t>
            </a:r>
          </a:p>
          <a:p>
            <a:pPr algn="l">
              <a:buNone/>
            </a:pPr>
            <a:r>
              <a:rPr lang="en-US" sz="2400" dirty="0">
                <a:latin typeface="Times New Roman" panose="02020603050405020304" pitchFamily="18" charset="0"/>
                <a:cs typeface="Times New Roman" panose="02020603050405020304" pitchFamily="18" charset="0"/>
              </a:rPr>
              <a:t>4- Systemic antimicrobial therapy .  </a:t>
            </a:r>
          </a:p>
          <a:p>
            <a:pPr algn="l">
              <a:buNone/>
            </a:pPr>
            <a:r>
              <a:rPr lang="en-US" sz="2400" dirty="0">
                <a:latin typeface="Times New Roman" panose="02020603050405020304" pitchFamily="18" charset="0"/>
                <a:cs typeface="Times New Roman" panose="02020603050405020304" pitchFamily="18" charset="0"/>
              </a:rPr>
              <a:t>5- Medical consult to control blood sugar and HbA1C check . </a:t>
            </a:r>
            <a:endParaRPr lang="ar-JO" sz="2400"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cstate="print"/>
          <a:srcRect/>
          <a:stretch>
            <a:fillRect/>
          </a:stretch>
        </p:blipFill>
        <p:spPr bwMode="auto">
          <a:xfrm>
            <a:off x="527381" y="1772816"/>
            <a:ext cx="4896544" cy="2520280"/>
          </a:xfrm>
          <a:prstGeom prst="rect">
            <a:avLst/>
          </a:prstGeom>
          <a:noFill/>
          <a:ln w="9525">
            <a:noFill/>
            <a:miter lim="800000"/>
            <a:headEnd/>
            <a:tailEnd/>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Answer the following question regarding this physical examination photo . </a:t>
            </a:r>
            <a:r>
              <a:rPr lang="en-US" sz="2400" b="1" u="sng" dirty="0">
                <a:latin typeface="Times New Roman" panose="02020603050405020304" pitchFamily="18" charset="0"/>
                <a:cs typeface="Times New Roman" panose="02020603050405020304" pitchFamily="18" charset="0"/>
              </a:rPr>
              <a:t>During this procedure the ear </a:t>
            </a:r>
            <a:r>
              <a:rPr lang="en-US" sz="2400" b="1" u="sng" dirty="0" err="1">
                <a:latin typeface="Times New Roman" panose="02020603050405020304" pitchFamily="18" charset="0"/>
                <a:cs typeface="Times New Roman" panose="02020603050405020304" pitchFamily="18" charset="0"/>
              </a:rPr>
              <a:t>pinna</a:t>
            </a:r>
            <a:r>
              <a:rPr lang="en-US" sz="2400" b="1" u="sng" dirty="0">
                <a:latin typeface="Times New Roman" panose="02020603050405020304" pitchFamily="18" charset="0"/>
                <a:cs typeface="Times New Roman" panose="02020603050405020304" pitchFamily="18" charset="0"/>
              </a:rPr>
              <a:t> is held in what direction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Posterior inferior .</a:t>
            </a:r>
          </a:p>
          <a:p>
            <a:pPr algn="l">
              <a:buNone/>
            </a:pPr>
            <a:r>
              <a:rPr lang="en-US" sz="2400" b="1" dirty="0">
                <a:solidFill>
                  <a:srgbClr val="FF0000"/>
                </a:solidFill>
                <a:latin typeface="Times New Roman" panose="02020603050405020304" pitchFamily="18" charset="0"/>
                <a:cs typeface="Times New Roman" panose="02020603050405020304" pitchFamily="18" charset="0"/>
              </a:rPr>
              <a:t>2- Posterior superior .</a:t>
            </a:r>
          </a:p>
          <a:p>
            <a:pPr algn="l">
              <a:buNone/>
            </a:pPr>
            <a:r>
              <a:rPr lang="en-US" sz="2400" dirty="0">
                <a:latin typeface="Times New Roman" panose="02020603050405020304" pitchFamily="18" charset="0"/>
                <a:cs typeface="Times New Roman" panose="02020603050405020304" pitchFamily="18" charset="0"/>
              </a:rPr>
              <a:t>3- Anterior inferior . </a:t>
            </a:r>
          </a:p>
          <a:p>
            <a:pPr algn="l">
              <a:buNone/>
            </a:pPr>
            <a:r>
              <a:rPr lang="en-US" sz="2400" dirty="0">
                <a:latin typeface="Times New Roman" panose="02020603050405020304" pitchFamily="18" charset="0"/>
                <a:cs typeface="Times New Roman" panose="02020603050405020304" pitchFamily="18" charset="0"/>
              </a:rPr>
              <a:t>4- Anterior superior .  </a:t>
            </a:r>
          </a:p>
          <a:p>
            <a:pPr algn="l">
              <a:buNone/>
            </a:pPr>
            <a:r>
              <a:rPr lang="en-US" sz="2400" dirty="0">
                <a:latin typeface="Times New Roman" panose="02020603050405020304" pitchFamily="18" charset="0"/>
                <a:cs typeface="Times New Roman" panose="02020603050405020304" pitchFamily="18" charset="0"/>
              </a:rPr>
              <a:t>5- Straight . </a:t>
            </a:r>
            <a:endParaRPr lang="ar-JO" sz="2400" dirty="0">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a:blip r:embed="rId2" cstate="print"/>
          <a:srcRect/>
          <a:stretch>
            <a:fillRect/>
          </a:stretch>
        </p:blipFill>
        <p:spPr bwMode="auto">
          <a:xfrm>
            <a:off x="527381" y="1556793"/>
            <a:ext cx="4896544" cy="2726207"/>
          </a:xfrm>
          <a:prstGeom prst="rect">
            <a:avLst/>
          </a:prstGeom>
          <a:noFill/>
          <a:ln w="9525">
            <a:noFill/>
            <a:miter lim="800000"/>
            <a:headEnd/>
            <a:tailEnd/>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Answer the following question regarding this physical examination photo . </a:t>
            </a:r>
            <a:r>
              <a:rPr lang="en-US" sz="2400" b="1" u="sng" dirty="0">
                <a:latin typeface="Times New Roman" panose="02020603050405020304" pitchFamily="18" charset="0"/>
                <a:cs typeface="Times New Roman" panose="02020603050405020304" pitchFamily="18" charset="0"/>
              </a:rPr>
              <a:t>Reflection of the examiners light on the tympanic membrane is usually visualized on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Posterior inferior quadrant .</a:t>
            </a:r>
          </a:p>
          <a:p>
            <a:pPr algn="l">
              <a:buNone/>
            </a:pPr>
            <a:r>
              <a:rPr lang="en-US" sz="2400" dirty="0">
                <a:latin typeface="Times New Roman" panose="02020603050405020304" pitchFamily="18" charset="0"/>
                <a:cs typeface="Times New Roman" panose="02020603050405020304" pitchFamily="18" charset="0"/>
              </a:rPr>
              <a:t>2- Posterior superior quadrant .</a:t>
            </a:r>
          </a:p>
          <a:p>
            <a:pPr algn="l">
              <a:buNone/>
            </a:pPr>
            <a:r>
              <a:rPr lang="en-US" sz="2400" b="1" dirty="0">
                <a:solidFill>
                  <a:srgbClr val="FF0000"/>
                </a:solidFill>
                <a:latin typeface="Times New Roman" panose="02020603050405020304" pitchFamily="18" charset="0"/>
                <a:cs typeface="Times New Roman" panose="02020603050405020304" pitchFamily="18" charset="0"/>
              </a:rPr>
              <a:t>3- Anterior inferior quadrant . </a:t>
            </a:r>
          </a:p>
          <a:p>
            <a:pPr algn="l">
              <a:buNone/>
            </a:pPr>
            <a:r>
              <a:rPr lang="en-US" sz="2400" dirty="0">
                <a:latin typeface="Times New Roman" panose="02020603050405020304" pitchFamily="18" charset="0"/>
                <a:cs typeface="Times New Roman" panose="02020603050405020304" pitchFamily="18" charset="0"/>
              </a:rPr>
              <a:t>4- Anterior superior quadrant .  </a:t>
            </a:r>
          </a:p>
          <a:p>
            <a:pPr algn="l">
              <a:buNone/>
            </a:pPr>
            <a:r>
              <a:rPr lang="en-US" sz="2400" dirty="0">
                <a:latin typeface="Times New Roman" panose="02020603050405020304" pitchFamily="18" charset="0"/>
                <a:cs typeface="Times New Roman" panose="02020603050405020304" pitchFamily="18" charset="0"/>
              </a:rPr>
              <a:t>5- Pars </a:t>
            </a:r>
            <a:r>
              <a:rPr lang="en-US" sz="2400" dirty="0" err="1">
                <a:latin typeface="Times New Roman" panose="02020603050405020304" pitchFamily="18" charset="0"/>
                <a:cs typeface="Times New Roman" panose="02020603050405020304" pitchFamily="18" charset="0"/>
              </a:rPr>
              <a:t>flaccida</a:t>
            </a:r>
            <a:r>
              <a:rPr lang="en-US" sz="2400" dirty="0">
                <a:latin typeface="Times New Roman" panose="02020603050405020304" pitchFamily="18" charset="0"/>
                <a:cs typeface="Times New Roman" panose="02020603050405020304" pitchFamily="18" charset="0"/>
              </a:rPr>
              <a:t> . </a:t>
            </a:r>
            <a:endParaRPr lang="ar-JO" sz="2400" dirty="0">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a:blip r:embed="rId2" cstate="print"/>
          <a:srcRect/>
          <a:stretch>
            <a:fillRect/>
          </a:stretch>
        </p:blipFill>
        <p:spPr bwMode="auto">
          <a:xfrm>
            <a:off x="527381" y="1556793"/>
            <a:ext cx="4896544" cy="272620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q8</a:t>
            </a:r>
            <a:endParaRPr lang="ar-JO"/>
          </a:p>
        </p:txBody>
      </p:sp>
      <p:sp>
        <p:nvSpPr>
          <p:cNvPr id="3" name="Content Placeholder 2"/>
          <p:cNvSpPr>
            <a:spLocks noGrp="1"/>
          </p:cNvSpPr>
          <p:nvPr>
            <p:ph idx="1"/>
          </p:nvPr>
        </p:nvSpPr>
        <p:spPr>
          <a:xfrm>
            <a:off x="1981200" y="1600205"/>
            <a:ext cx="4690864" cy="4525963"/>
          </a:xfrm>
        </p:spPr>
        <p:txBody>
          <a:bodyPr>
            <a:normAutofit/>
          </a:bodyPr>
          <a:lstStyle/>
          <a:p>
            <a:pPr algn="l" rtl="0">
              <a:buFontTx/>
              <a:buChar char="-"/>
            </a:pPr>
            <a:r>
              <a:rPr lang="en-US" dirty="0"/>
              <a:t>Diagnosis ?</a:t>
            </a:r>
            <a:r>
              <a:rPr lang="en-US" dirty="0">
                <a:solidFill>
                  <a:srgbClr val="00B050"/>
                </a:solidFill>
              </a:rPr>
              <a:t> nasopharyngial CA</a:t>
            </a:r>
            <a:endParaRPr lang="en-US" dirty="0"/>
          </a:p>
          <a:p>
            <a:pPr algn="l" rtl="0">
              <a:buFontTx/>
              <a:buChar char="-"/>
            </a:pPr>
            <a:r>
              <a:rPr lang="en-US" dirty="0"/>
              <a:t>best investigation?</a:t>
            </a:r>
          </a:p>
          <a:p>
            <a:pPr marL="400050" lvl="1" indent="0">
              <a:buNone/>
            </a:pPr>
            <a:r>
              <a:rPr lang="en-US" dirty="0">
                <a:solidFill>
                  <a:srgbClr val="00B050"/>
                </a:solidFill>
              </a:rPr>
              <a:t>Biopsy   </a:t>
            </a:r>
          </a:p>
          <a:p>
            <a:pPr algn="l" rtl="0">
              <a:buFontTx/>
              <a:buChar char="-"/>
            </a:pPr>
            <a:r>
              <a:rPr lang="en-US" dirty="0"/>
              <a:t>The otoscopy findings ?</a:t>
            </a:r>
          </a:p>
          <a:p>
            <a:pPr marL="0" indent="0">
              <a:buNone/>
            </a:pPr>
            <a:r>
              <a:rPr lang="en-US" dirty="0">
                <a:solidFill>
                  <a:srgbClr val="00B050"/>
                </a:solidFill>
              </a:rPr>
              <a:t>Dull tympanic mem due to middle ear effusion  with change in its color </a:t>
            </a:r>
            <a:endParaRPr lang="ar-JO" dirty="0">
              <a:solidFill>
                <a:srgbClr val="00B05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6" y="1628800"/>
            <a:ext cx="3547839" cy="383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41773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A 60 year old women presented with facial weakness and rash , </a:t>
            </a:r>
            <a:r>
              <a:rPr lang="en-US" sz="2400" b="1" u="sng" dirty="0">
                <a:latin typeface="Times New Roman" panose="02020603050405020304" pitchFamily="18" charset="0"/>
                <a:cs typeface="Times New Roman" panose="02020603050405020304" pitchFamily="18" charset="0"/>
              </a:rPr>
              <a:t>The patient is suspected to complain of all of the following except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Otalgia</a:t>
            </a:r>
            <a:r>
              <a:rPr lang="en-US" sz="2400" dirty="0">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2- Vertigo and hearing loss .</a:t>
            </a:r>
          </a:p>
          <a:p>
            <a:pPr algn="l">
              <a:buNone/>
            </a:pPr>
            <a:r>
              <a:rPr lang="en-US" sz="2400" dirty="0">
                <a:latin typeface="Times New Roman" panose="02020603050405020304" pitchFamily="18" charset="0"/>
                <a:cs typeface="Times New Roman" panose="02020603050405020304" pitchFamily="18" charset="0"/>
              </a:rPr>
              <a:t>3- Cervical </a:t>
            </a:r>
            <a:r>
              <a:rPr lang="en-US" sz="2400" dirty="0" err="1">
                <a:latin typeface="Times New Roman" panose="02020603050405020304" pitchFamily="18" charset="0"/>
                <a:cs typeface="Times New Roman" panose="02020603050405020304" pitchFamily="18" charset="0"/>
              </a:rPr>
              <a:t>lymadenopathy</a:t>
            </a:r>
            <a:r>
              <a:rPr lang="en-US" sz="2400" dirty="0">
                <a:latin typeface="Times New Roman" panose="02020603050405020304" pitchFamily="18" charset="0"/>
                <a:cs typeface="Times New Roman" panose="02020603050405020304" pitchFamily="18" charset="0"/>
              </a:rPr>
              <a:t> and headache . </a:t>
            </a:r>
          </a:p>
          <a:p>
            <a:pPr algn="l">
              <a:buNone/>
            </a:pPr>
            <a:r>
              <a:rPr lang="en-US" sz="2400" b="1" dirty="0">
                <a:solidFill>
                  <a:srgbClr val="FF0000"/>
                </a:solidFill>
                <a:latin typeface="Times New Roman" panose="02020603050405020304" pitchFamily="18" charset="0"/>
                <a:cs typeface="Times New Roman" panose="02020603050405020304" pitchFamily="18" charset="0"/>
              </a:rPr>
              <a:t>4- Preservation of upper forehead wrinkle.  </a:t>
            </a:r>
          </a:p>
          <a:p>
            <a:pPr algn="l">
              <a:buNone/>
            </a:pPr>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dysgeusia</a:t>
            </a:r>
            <a:r>
              <a:rPr lang="en-US" sz="2400" dirty="0">
                <a:latin typeface="Times New Roman" panose="02020603050405020304" pitchFamily="18" charset="0"/>
                <a:cs typeface="Times New Roman" panose="02020603050405020304" pitchFamily="18" charset="0"/>
              </a:rPr>
              <a:t> . </a:t>
            </a:r>
            <a:endParaRPr lang="ar-JO" sz="2400" dirty="0">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2" cstate="print"/>
          <a:srcRect/>
          <a:stretch>
            <a:fillRect/>
          </a:stretch>
        </p:blipFill>
        <p:spPr bwMode="auto">
          <a:xfrm>
            <a:off x="527381" y="1556792"/>
            <a:ext cx="4896544" cy="2736304"/>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A 60 year old women presented with facial weakness and rash , </a:t>
            </a:r>
            <a:r>
              <a:rPr lang="en-US" sz="2400" b="1" u="sng" dirty="0">
                <a:latin typeface="Times New Roman" panose="02020603050405020304" pitchFamily="18" charset="0"/>
                <a:cs typeface="Times New Roman" panose="02020603050405020304" pitchFamily="18" charset="0"/>
              </a:rPr>
              <a:t>Regarding the treatment of the patient one of the following is not true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3789040"/>
            <a:ext cx="11617291" cy="3240360"/>
          </a:xfrm>
        </p:spPr>
        <p:txBody>
          <a:bodyPr>
            <a:normAutofit/>
          </a:bodyPr>
          <a:lstStyle/>
          <a:p>
            <a:pPr algn="l">
              <a:buNone/>
            </a:pPr>
            <a:r>
              <a:rPr lang="en-US" sz="2300" dirty="0">
                <a:latin typeface="Times New Roman" panose="02020603050405020304" pitchFamily="18" charset="0"/>
                <a:cs typeface="Times New Roman" panose="02020603050405020304" pitchFamily="18" charset="0"/>
              </a:rPr>
              <a:t>1- Oral corticosteroid and oral acyclovir are commonly used combined.</a:t>
            </a:r>
          </a:p>
          <a:p>
            <a:pPr algn="l">
              <a:buNone/>
            </a:pPr>
            <a:r>
              <a:rPr lang="en-US" sz="2400" dirty="0">
                <a:latin typeface="Times New Roman" panose="02020603050405020304" pitchFamily="18" charset="0"/>
                <a:cs typeface="Times New Roman" panose="02020603050405020304" pitchFamily="18" charset="0"/>
              </a:rPr>
              <a:t>2- starting treatment in the first week is associated with </a:t>
            </a:r>
            <a:r>
              <a:rPr lang="en-US" sz="2400" dirty="0" err="1">
                <a:latin typeface="Times New Roman" panose="02020603050405020304" pitchFamily="18" charset="0"/>
                <a:cs typeface="Times New Roman" panose="02020603050405020304" pitchFamily="18" charset="0"/>
              </a:rPr>
              <a:t>highist</a:t>
            </a:r>
            <a:r>
              <a:rPr lang="en-US" sz="2400" dirty="0">
                <a:latin typeface="Times New Roman" panose="02020603050405020304" pitchFamily="18" charset="0"/>
                <a:cs typeface="Times New Roman" panose="02020603050405020304" pitchFamily="18" charset="0"/>
              </a:rPr>
              <a:t> rate of improvement .</a:t>
            </a:r>
          </a:p>
          <a:p>
            <a:pPr algn="l">
              <a:buNone/>
            </a:pPr>
            <a:r>
              <a:rPr lang="en-US" sz="2400" b="1" dirty="0">
                <a:solidFill>
                  <a:srgbClr val="FF0000"/>
                </a:solidFill>
                <a:latin typeface="Times New Roman" panose="02020603050405020304" pitchFamily="18" charset="0"/>
                <a:cs typeface="Times New Roman" panose="02020603050405020304" pitchFamily="18" charset="0"/>
              </a:rPr>
              <a:t>3- Vestibular suppressants are not needed as this a disease of external ear not inner ear  . </a:t>
            </a:r>
          </a:p>
          <a:p>
            <a:pPr algn="l">
              <a:buNone/>
            </a:pP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Carbamazepine</a:t>
            </a:r>
            <a:r>
              <a:rPr lang="en-US" sz="2400" dirty="0">
                <a:latin typeface="Times New Roman" panose="02020603050405020304" pitchFamily="18" charset="0"/>
                <a:cs typeface="Times New Roman" panose="02020603050405020304" pitchFamily="18" charset="0"/>
              </a:rPr>
              <a:t> , antihistamine , anticonvulsant are involved in some management plan .  </a:t>
            </a:r>
          </a:p>
          <a:p>
            <a:pPr algn="l">
              <a:buNone/>
            </a:pPr>
            <a:r>
              <a:rPr lang="en-US" sz="2400" dirty="0">
                <a:latin typeface="Times New Roman" panose="02020603050405020304" pitchFamily="18" charset="0"/>
                <a:cs typeface="Times New Roman" panose="02020603050405020304" pitchFamily="18" charset="0"/>
              </a:rPr>
              <a:t>5- The patient should be educated concerning care of the eye to prevent corneal irritation and injury . </a:t>
            </a:r>
            <a:endParaRPr lang="ar-JO" sz="2400" dirty="0">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2" cstate="print"/>
          <a:srcRect/>
          <a:stretch>
            <a:fillRect/>
          </a:stretch>
        </p:blipFill>
        <p:spPr bwMode="auto">
          <a:xfrm>
            <a:off x="527381" y="1412776"/>
            <a:ext cx="4128459" cy="2232248"/>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856640"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a direct laryngoscope view of 6 year old boy presented to the ER later this morning with </a:t>
            </a:r>
            <a:r>
              <a:rPr lang="en-US" sz="2400" dirty="0" err="1">
                <a:latin typeface="Times New Roman" panose="02020603050405020304" pitchFamily="18" charset="0"/>
                <a:cs typeface="Times New Roman" panose="02020603050405020304" pitchFamily="18" charset="0"/>
              </a:rPr>
              <a:t>stridor</a:t>
            </a:r>
            <a:r>
              <a:rPr lang="en-US" sz="2400" dirty="0">
                <a:latin typeface="Times New Roman" panose="02020603050405020304" pitchFamily="18" charset="0"/>
                <a:cs typeface="Times New Roman" panose="02020603050405020304" pitchFamily="18" charset="0"/>
              </a:rPr>
              <a:t> , </a:t>
            </a:r>
            <a:r>
              <a:rPr lang="en-US" sz="2400" b="1" u="sng" dirty="0">
                <a:latin typeface="Times New Roman" panose="02020603050405020304" pitchFamily="18" charset="0"/>
                <a:cs typeface="Times New Roman" panose="02020603050405020304" pitchFamily="18" charset="0"/>
              </a:rPr>
              <a:t>What is the suspected diagnosis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Foreign body inhalation .</a:t>
            </a:r>
          </a:p>
          <a:p>
            <a:pPr algn="l">
              <a:buNone/>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Laryngomalacia</a:t>
            </a:r>
            <a:r>
              <a:rPr lang="en-US" sz="2400" dirty="0">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Subglottic</a:t>
            </a:r>
            <a:r>
              <a:rPr lang="en-US" sz="2400" dirty="0">
                <a:latin typeface="Times New Roman" panose="02020603050405020304" pitchFamily="18" charset="0"/>
                <a:cs typeface="Times New Roman" panose="02020603050405020304" pitchFamily="18" charset="0"/>
              </a:rPr>
              <a:t> stenosis . </a:t>
            </a:r>
          </a:p>
          <a:p>
            <a:pPr algn="l">
              <a:buNone/>
            </a:pPr>
            <a:r>
              <a:rPr lang="en-US" sz="2400" dirty="0">
                <a:latin typeface="Times New Roman" panose="02020603050405020304" pitchFamily="18" charset="0"/>
                <a:cs typeface="Times New Roman" panose="02020603050405020304" pitchFamily="18" charset="0"/>
              </a:rPr>
              <a:t>4- Acute </a:t>
            </a:r>
            <a:r>
              <a:rPr lang="en-US" sz="2400" dirty="0" err="1">
                <a:latin typeface="Times New Roman" panose="02020603050405020304" pitchFamily="18" charset="0"/>
                <a:cs typeface="Times New Roman" panose="02020603050405020304" pitchFamily="18" charset="0"/>
              </a:rPr>
              <a:t>laryngotracheobronchitis</a:t>
            </a:r>
            <a:r>
              <a:rPr lang="en-US" sz="2400" dirty="0">
                <a:latin typeface="Times New Roman" panose="02020603050405020304" pitchFamily="18" charset="0"/>
                <a:cs typeface="Times New Roman" panose="02020603050405020304" pitchFamily="18" charset="0"/>
              </a:rPr>
              <a:t> .  </a:t>
            </a:r>
          </a:p>
          <a:p>
            <a:pPr algn="l">
              <a:buNone/>
            </a:pPr>
            <a:r>
              <a:rPr lang="en-US" sz="2400" b="1" dirty="0">
                <a:solidFill>
                  <a:srgbClr val="FF0000"/>
                </a:solidFill>
                <a:latin typeface="Times New Roman" panose="02020603050405020304" pitchFamily="18" charset="0"/>
                <a:cs typeface="Times New Roman" panose="02020603050405020304" pitchFamily="18" charset="0"/>
              </a:rPr>
              <a:t>5- Acute </a:t>
            </a:r>
            <a:r>
              <a:rPr lang="en-US" sz="2400" b="1" dirty="0" err="1">
                <a:solidFill>
                  <a:srgbClr val="FF0000"/>
                </a:solidFill>
                <a:latin typeface="Times New Roman" panose="02020603050405020304" pitchFamily="18" charset="0"/>
                <a:cs typeface="Times New Roman" panose="02020603050405020304" pitchFamily="18" charset="0"/>
              </a:rPr>
              <a:t>epiglottitis</a:t>
            </a:r>
            <a:r>
              <a:rPr lang="en-US" sz="2400" b="1" dirty="0">
                <a:solidFill>
                  <a:srgbClr val="FF0000"/>
                </a:solidFill>
                <a:latin typeface="Times New Roman" panose="02020603050405020304" pitchFamily="18" charset="0"/>
                <a:cs typeface="Times New Roman" panose="02020603050405020304" pitchFamily="18" charset="0"/>
              </a:rPr>
              <a:t> . </a:t>
            </a:r>
            <a:endParaRPr lang="ar-JO" sz="2400" b="1" dirty="0">
              <a:solidFill>
                <a:srgbClr val="FF0000"/>
              </a:solidFill>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2" cstate="print"/>
          <a:srcRect/>
          <a:stretch>
            <a:fillRect/>
          </a:stretch>
        </p:blipFill>
        <p:spPr bwMode="auto">
          <a:xfrm>
            <a:off x="527381" y="1556792"/>
            <a:ext cx="4704523" cy="2736304"/>
          </a:xfrm>
          <a:prstGeom prst="rect">
            <a:avLst/>
          </a:prstGeom>
          <a:noFill/>
          <a:ln w="9525">
            <a:noFill/>
            <a:miter lim="800000"/>
            <a:headEnd/>
            <a:tailEnd/>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856640"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a direct laryngoscope view of 6 year old boy presented to the ER later this morning with </a:t>
            </a:r>
            <a:r>
              <a:rPr lang="en-US" sz="2400" dirty="0" err="1">
                <a:latin typeface="Times New Roman" panose="02020603050405020304" pitchFamily="18" charset="0"/>
                <a:cs typeface="Times New Roman" panose="02020603050405020304" pitchFamily="18" charset="0"/>
              </a:rPr>
              <a:t>stridor</a:t>
            </a:r>
            <a:r>
              <a:rPr lang="en-US" sz="2400" dirty="0">
                <a:latin typeface="Times New Roman" panose="02020603050405020304" pitchFamily="18" charset="0"/>
                <a:cs typeface="Times New Roman" panose="02020603050405020304" pitchFamily="18" charset="0"/>
              </a:rPr>
              <a:t> , </a:t>
            </a:r>
            <a:r>
              <a:rPr lang="en-US" sz="2400" b="1" u="sng" dirty="0">
                <a:latin typeface="Times New Roman" panose="02020603050405020304" pitchFamily="18" charset="0"/>
                <a:cs typeface="Times New Roman" panose="02020603050405020304" pitchFamily="18" charset="0"/>
              </a:rPr>
              <a:t>The </a:t>
            </a:r>
            <a:r>
              <a:rPr lang="en-US" sz="2400" b="1" u="sng" dirty="0" err="1">
                <a:latin typeface="Times New Roman" panose="02020603050405020304" pitchFamily="18" charset="0"/>
                <a:cs typeface="Times New Roman" panose="02020603050405020304" pitchFamily="18" charset="0"/>
              </a:rPr>
              <a:t>pateint</a:t>
            </a:r>
            <a:r>
              <a:rPr lang="en-US" sz="2400" b="1" u="sng" dirty="0">
                <a:latin typeface="Times New Roman" panose="02020603050405020304" pitchFamily="18" charset="0"/>
                <a:cs typeface="Times New Roman" panose="02020603050405020304" pitchFamily="18" charset="0"/>
              </a:rPr>
              <a:t> may also complain from all of the following symptoms except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Fever .</a:t>
            </a:r>
          </a:p>
          <a:p>
            <a:pPr algn="l">
              <a:buNone/>
            </a:pPr>
            <a:r>
              <a:rPr lang="en-US" sz="2400" dirty="0">
                <a:latin typeface="Times New Roman" panose="02020603050405020304" pitchFamily="18" charset="0"/>
                <a:cs typeface="Times New Roman" panose="02020603050405020304" pitchFamily="18" charset="0"/>
              </a:rPr>
              <a:t>2- Drooling of saliva .</a:t>
            </a:r>
          </a:p>
          <a:p>
            <a:pPr algn="l">
              <a:buNone/>
            </a:pPr>
            <a:r>
              <a:rPr lang="en-US" sz="2400" dirty="0">
                <a:latin typeface="Times New Roman" panose="02020603050405020304" pitchFamily="18" charset="0"/>
                <a:cs typeface="Times New Roman" panose="02020603050405020304" pitchFamily="18" charset="0"/>
              </a:rPr>
              <a:t>3- Cyanosis . </a:t>
            </a:r>
          </a:p>
          <a:p>
            <a:pPr algn="l">
              <a:buNone/>
            </a:pPr>
            <a:r>
              <a:rPr lang="en-US" sz="2400" b="1" dirty="0">
                <a:solidFill>
                  <a:srgbClr val="FF0000"/>
                </a:solidFill>
                <a:latin typeface="Times New Roman" panose="02020603050405020304" pitchFamily="18" charset="0"/>
                <a:cs typeface="Times New Roman" panose="02020603050405020304" pitchFamily="18" charset="0"/>
              </a:rPr>
              <a:t>4- Failure to thrive .  </a:t>
            </a:r>
          </a:p>
          <a:p>
            <a:pPr algn="l">
              <a:buNone/>
            </a:pPr>
            <a:r>
              <a:rPr lang="en-US" sz="2400" dirty="0">
                <a:latin typeface="Times New Roman" panose="02020603050405020304" pitchFamily="18" charset="0"/>
                <a:cs typeface="Times New Roman" panose="02020603050405020304" pitchFamily="18" charset="0"/>
              </a:rPr>
              <a:t>5- Difficulty in swallowing . </a:t>
            </a:r>
            <a:endParaRPr lang="ar-JO" sz="2400" dirty="0">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2" cstate="print"/>
          <a:srcRect/>
          <a:stretch>
            <a:fillRect/>
          </a:stretch>
        </p:blipFill>
        <p:spPr bwMode="auto">
          <a:xfrm>
            <a:off x="527381" y="1556792"/>
            <a:ext cx="4704523" cy="2736304"/>
          </a:xfrm>
          <a:prstGeom prst="rect">
            <a:avLst/>
          </a:prstGeom>
          <a:noFill/>
          <a:ln w="9525">
            <a:noFill/>
            <a:miter lim="800000"/>
            <a:headEnd/>
            <a:tailEnd/>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856640"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a direct laryngoscope view of 6 year old boy presented to the ER later this morning with </a:t>
            </a:r>
            <a:r>
              <a:rPr lang="en-US" sz="2400" dirty="0" err="1">
                <a:latin typeface="Times New Roman" panose="02020603050405020304" pitchFamily="18" charset="0"/>
                <a:cs typeface="Times New Roman" panose="02020603050405020304" pitchFamily="18" charset="0"/>
              </a:rPr>
              <a:t>stridor</a:t>
            </a:r>
            <a:r>
              <a:rPr lang="en-US" sz="2400" dirty="0">
                <a:latin typeface="Times New Roman" panose="02020603050405020304" pitchFamily="18" charset="0"/>
                <a:cs typeface="Times New Roman" panose="02020603050405020304" pitchFamily="18" charset="0"/>
              </a:rPr>
              <a:t> , </a:t>
            </a:r>
            <a:r>
              <a:rPr lang="en-US" sz="2400" b="1" u="sng" dirty="0">
                <a:latin typeface="Times New Roman" panose="02020603050405020304" pitchFamily="18" charset="0"/>
                <a:cs typeface="Times New Roman" panose="02020603050405020304" pitchFamily="18" charset="0"/>
              </a:rPr>
              <a:t>One of the following best describe the findings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b="1" dirty="0">
                <a:solidFill>
                  <a:srgbClr val="FF0000"/>
                </a:solidFill>
                <a:latin typeface="Times New Roman" panose="02020603050405020304" pitchFamily="18" charset="0"/>
                <a:cs typeface="Times New Roman" panose="02020603050405020304" pitchFamily="18" charset="0"/>
              </a:rPr>
              <a:t>1- Swollen epiglottis and narrowed laryngeal inlet .</a:t>
            </a:r>
          </a:p>
          <a:p>
            <a:pPr algn="l">
              <a:buNone/>
            </a:pPr>
            <a:r>
              <a:rPr lang="en-US" sz="2400" dirty="0">
                <a:latin typeface="Times New Roman" panose="02020603050405020304" pitchFamily="18" charset="0"/>
                <a:cs typeface="Times New Roman" panose="02020603050405020304" pitchFamily="18" charset="0"/>
              </a:rPr>
              <a:t>2- Folded </a:t>
            </a:r>
            <a:r>
              <a:rPr lang="en-US" sz="2400" dirty="0" err="1">
                <a:latin typeface="Times New Roman" panose="02020603050405020304" pitchFamily="18" charset="0"/>
                <a:cs typeface="Times New Roman" panose="02020603050405020304" pitchFamily="18" charset="0"/>
              </a:rPr>
              <a:t>aryepiglottic</a:t>
            </a:r>
            <a:r>
              <a:rPr lang="en-US" sz="2400" dirty="0">
                <a:latin typeface="Times New Roman" panose="02020603050405020304" pitchFamily="18" charset="0"/>
                <a:cs typeface="Times New Roman" panose="02020603050405020304" pitchFamily="18" charset="0"/>
              </a:rPr>
              <a:t> fold and omega shaped epiglottis.</a:t>
            </a:r>
          </a:p>
          <a:p>
            <a:pPr algn="l">
              <a:buNone/>
            </a:pPr>
            <a:r>
              <a:rPr lang="en-US" sz="2400" dirty="0">
                <a:latin typeface="Times New Roman" panose="02020603050405020304" pitchFamily="18" charset="0"/>
                <a:cs typeface="Times New Roman" panose="02020603050405020304" pitchFamily="18" charset="0"/>
              </a:rPr>
              <a:t>3- Narrow </a:t>
            </a:r>
            <a:r>
              <a:rPr lang="en-US" sz="2400" dirty="0" err="1">
                <a:latin typeface="Times New Roman" panose="02020603050405020304" pitchFamily="18" charset="0"/>
                <a:cs typeface="Times New Roman" panose="02020603050405020304" pitchFamily="18" charset="0"/>
              </a:rPr>
              <a:t>subglottic</a:t>
            </a:r>
            <a:r>
              <a:rPr lang="en-US" sz="2400" dirty="0">
                <a:latin typeface="Times New Roman" panose="02020603050405020304" pitchFamily="18" charset="0"/>
                <a:cs typeface="Times New Roman" panose="02020603050405020304" pitchFamily="18" charset="0"/>
              </a:rPr>
              <a:t> area and pooled secretions  . </a:t>
            </a:r>
          </a:p>
          <a:p>
            <a:pPr algn="l">
              <a:buNone/>
            </a:pPr>
            <a:r>
              <a:rPr lang="en-US" sz="2400" dirty="0">
                <a:latin typeface="Times New Roman" panose="02020603050405020304" pitchFamily="18" charset="0"/>
                <a:cs typeface="Times New Roman" panose="02020603050405020304" pitchFamily="18" charset="0"/>
              </a:rPr>
              <a:t>4- Swollen vocal folds with </a:t>
            </a:r>
            <a:r>
              <a:rPr lang="en-US" sz="2400" dirty="0" err="1">
                <a:latin typeface="Times New Roman" panose="02020603050405020304" pitchFamily="18" charset="0"/>
                <a:cs typeface="Times New Roman" panose="02020603050405020304" pitchFamily="18" charset="0"/>
              </a:rPr>
              <a:t>pachydermia</a:t>
            </a:r>
            <a:r>
              <a:rPr lang="en-US" sz="2400" dirty="0">
                <a:latin typeface="Times New Roman" panose="02020603050405020304" pitchFamily="18" charset="0"/>
                <a:cs typeface="Times New Roman" panose="02020603050405020304" pitchFamily="18" charset="0"/>
              </a:rPr>
              <a:t> .  </a:t>
            </a:r>
          </a:p>
          <a:p>
            <a:pPr algn="l">
              <a:buNone/>
            </a:pPr>
            <a:r>
              <a:rPr lang="en-US" sz="2400" dirty="0">
                <a:latin typeface="Times New Roman" panose="02020603050405020304" pitchFamily="18" charset="0"/>
                <a:cs typeface="Times New Roman" panose="02020603050405020304" pitchFamily="18" charset="0"/>
              </a:rPr>
              <a:t>5- Foreign body impaction closing laryngeal inlet . </a:t>
            </a:r>
            <a:endParaRPr lang="ar-JO" sz="2400" dirty="0">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2" cstate="print"/>
          <a:srcRect/>
          <a:stretch>
            <a:fillRect/>
          </a:stretch>
        </p:blipFill>
        <p:spPr bwMode="auto">
          <a:xfrm>
            <a:off x="527381" y="1556792"/>
            <a:ext cx="4704523" cy="2736304"/>
          </a:xfrm>
          <a:prstGeom prst="rect">
            <a:avLst/>
          </a:prstGeom>
          <a:noFill/>
          <a:ln w="9525">
            <a:noFill/>
            <a:miter lim="800000"/>
            <a:headEnd/>
            <a:tailEnd/>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856640"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a direct laryngoscope view of 6 year old boy presented to the ER later this morning with </a:t>
            </a:r>
            <a:r>
              <a:rPr lang="en-US" sz="2400" dirty="0" err="1">
                <a:latin typeface="Times New Roman" panose="02020603050405020304" pitchFamily="18" charset="0"/>
                <a:cs typeface="Times New Roman" panose="02020603050405020304" pitchFamily="18" charset="0"/>
              </a:rPr>
              <a:t>stridor</a:t>
            </a:r>
            <a:r>
              <a:rPr lang="en-US" sz="2400" dirty="0">
                <a:latin typeface="Times New Roman" panose="02020603050405020304" pitchFamily="18" charset="0"/>
                <a:cs typeface="Times New Roman" panose="02020603050405020304" pitchFamily="18" charset="0"/>
              </a:rPr>
              <a:t> , </a:t>
            </a:r>
            <a:r>
              <a:rPr lang="en-US" sz="2400" b="1" u="sng" dirty="0">
                <a:latin typeface="Times New Roman" panose="02020603050405020304" pitchFamily="18" charset="0"/>
                <a:cs typeface="Times New Roman" panose="02020603050405020304" pitchFamily="18" charset="0"/>
              </a:rPr>
              <a:t>What is your first management step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Intubation .</a:t>
            </a:r>
          </a:p>
          <a:p>
            <a:pPr algn="l">
              <a:buNone/>
            </a:pPr>
            <a:r>
              <a:rPr lang="en-US" sz="2400" b="1" dirty="0">
                <a:solidFill>
                  <a:srgbClr val="FF0000"/>
                </a:solidFill>
                <a:latin typeface="Times New Roman" panose="02020603050405020304" pitchFamily="18" charset="0"/>
                <a:cs typeface="Times New Roman" panose="02020603050405020304" pitchFamily="18" charset="0"/>
              </a:rPr>
              <a:t>2- Oxygen </a:t>
            </a:r>
            <a:r>
              <a:rPr lang="en-US" sz="2400" b="1" dirty="0" err="1">
                <a:solidFill>
                  <a:srgbClr val="FF0000"/>
                </a:solidFill>
                <a:latin typeface="Times New Roman" panose="02020603050405020304" pitchFamily="18" charset="0"/>
                <a:cs typeface="Times New Roman" panose="02020603050405020304" pitchFamily="18" charset="0"/>
              </a:rPr>
              <a:t>rebreathing</a:t>
            </a:r>
            <a:r>
              <a:rPr lang="en-US" sz="2400" b="1" dirty="0">
                <a:solidFill>
                  <a:srgbClr val="FF0000"/>
                </a:solidFill>
                <a:latin typeface="Times New Roman" panose="02020603050405020304" pitchFamily="18" charset="0"/>
                <a:cs typeface="Times New Roman" panose="02020603050405020304" pitchFamily="18" charset="0"/>
              </a:rPr>
              <a:t> mask or </a:t>
            </a:r>
            <a:r>
              <a:rPr lang="en-US" sz="2400" b="1" dirty="0" err="1">
                <a:solidFill>
                  <a:srgbClr val="FF0000"/>
                </a:solidFill>
                <a:latin typeface="Times New Roman" panose="02020603050405020304" pitchFamily="18" charset="0"/>
                <a:cs typeface="Times New Roman" panose="02020603050405020304" pitchFamily="18" charset="0"/>
              </a:rPr>
              <a:t>canuula</a:t>
            </a:r>
            <a:r>
              <a:rPr lang="en-US" sz="2400" b="1" dirty="0">
                <a:solidFill>
                  <a:srgbClr val="FF0000"/>
                </a:solidFill>
                <a:latin typeface="Times New Roman" panose="02020603050405020304" pitchFamily="18" charset="0"/>
                <a:cs typeface="Times New Roman" panose="02020603050405020304" pitchFamily="18" charset="0"/>
              </a:rPr>
              <a:t> and IV antibiotic .</a:t>
            </a:r>
          </a:p>
          <a:p>
            <a:pPr algn="l">
              <a:buNone/>
            </a:pPr>
            <a:r>
              <a:rPr lang="en-US" sz="2400" dirty="0">
                <a:latin typeface="Times New Roman" panose="02020603050405020304" pitchFamily="18" charset="0"/>
                <a:cs typeface="Times New Roman" panose="02020603050405020304" pitchFamily="18" charset="0"/>
              </a:rPr>
              <a:t>3- Urgent diagnostic and therapeutic </a:t>
            </a:r>
            <a:r>
              <a:rPr lang="en-US" sz="2400" dirty="0" err="1">
                <a:latin typeface="Times New Roman" panose="02020603050405020304" pitchFamily="18" charset="0"/>
                <a:cs typeface="Times New Roman" panose="02020603050405020304" pitchFamily="18" charset="0"/>
              </a:rPr>
              <a:t>broncoscopy</a:t>
            </a:r>
            <a:r>
              <a:rPr lang="en-US" sz="2400" dirty="0">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4- Blood , laryngeal culture , then send him to radiology department  . </a:t>
            </a:r>
          </a:p>
          <a:p>
            <a:pPr algn="l">
              <a:buNone/>
            </a:pPr>
            <a:r>
              <a:rPr lang="en-US" sz="2400" dirty="0">
                <a:latin typeface="Times New Roman" panose="02020603050405020304" pitchFamily="18" charset="0"/>
                <a:cs typeface="Times New Roman" panose="02020603050405020304" pitchFamily="18" charset="0"/>
              </a:rPr>
              <a:t>5- Reassurance and close follow-up . </a:t>
            </a:r>
            <a:endParaRPr lang="ar-JO" sz="2400" dirty="0">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2" cstate="print"/>
          <a:srcRect/>
          <a:stretch>
            <a:fillRect/>
          </a:stretch>
        </p:blipFill>
        <p:spPr bwMode="auto">
          <a:xfrm>
            <a:off x="527381" y="1556792"/>
            <a:ext cx="4704523" cy="2736304"/>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In the dental exam of a 7 year old boy referred to ENT consultation by his dentist , </a:t>
            </a:r>
            <a:r>
              <a:rPr lang="en-US" sz="2400" b="1" u="sng" dirty="0">
                <a:latin typeface="Times New Roman" panose="02020603050405020304" pitchFamily="18" charset="0"/>
                <a:cs typeface="Times New Roman" panose="02020603050405020304" pitchFamily="18" charset="0"/>
              </a:rPr>
              <a:t>All the following are possible complications this child may suffer from as a result of his nasal pathology except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Stridor</a:t>
            </a:r>
            <a:r>
              <a:rPr lang="en-US" sz="2400" b="1" dirty="0">
                <a:solidFill>
                  <a:srgbClr val="FF0000"/>
                </a:solidFill>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2- Obstructed sleep apnea.</a:t>
            </a:r>
          </a:p>
          <a:p>
            <a:pPr algn="l">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Otitis</a:t>
            </a:r>
            <a:r>
              <a:rPr lang="en-US" sz="2400" dirty="0">
                <a:latin typeface="Times New Roman" panose="02020603050405020304" pitchFamily="18" charset="0"/>
                <a:cs typeface="Times New Roman" panose="02020603050405020304" pitchFamily="18" charset="0"/>
              </a:rPr>
              <a:t> media with effusion . </a:t>
            </a:r>
          </a:p>
          <a:p>
            <a:pPr algn="l">
              <a:buNone/>
            </a:pPr>
            <a:r>
              <a:rPr lang="en-US" sz="2400" dirty="0">
                <a:latin typeface="Times New Roman" panose="02020603050405020304" pitchFamily="18" charset="0"/>
                <a:cs typeface="Times New Roman" panose="02020603050405020304" pitchFamily="18" charset="0"/>
              </a:rPr>
              <a:t>4- chronic sinusitis .  </a:t>
            </a:r>
          </a:p>
          <a:p>
            <a:pPr algn="l">
              <a:buNone/>
            </a:pPr>
            <a:r>
              <a:rPr lang="en-US" sz="2400" dirty="0">
                <a:latin typeface="Times New Roman" panose="02020603050405020304" pitchFamily="18" charset="0"/>
                <a:cs typeface="Times New Roman" panose="02020603050405020304" pitchFamily="18" charset="0"/>
              </a:rPr>
              <a:t>5- speech problems . </a:t>
            </a:r>
            <a:endParaRPr lang="ar-JO" sz="2400" dirty="0">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2" cstate="print"/>
          <a:srcRect/>
          <a:stretch>
            <a:fillRect/>
          </a:stretch>
        </p:blipFill>
        <p:spPr bwMode="auto">
          <a:xfrm>
            <a:off x="527382" y="1556792"/>
            <a:ext cx="4800533" cy="2736304"/>
          </a:xfrm>
          <a:prstGeom prst="rect">
            <a:avLst/>
          </a:prstGeom>
          <a:noFill/>
          <a:ln w="9525">
            <a:noFill/>
            <a:miter lim="800000"/>
            <a:headEnd/>
            <a:tailEnd/>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In the dental exam of a 7 year old boy referred to ENT consultation by his dentist , </a:t>
            </a:r>
            <a:r>
              <a:rPr lang="en-US" sz="2400" b="1" u="sng" dirty="0">
                <a:latin typeface="Times New Roman" panose="02020603050405020304" pitchFamily="18" charset="0"/>
                <a:cs typeface="Times New Roman" panose="02020603050405020304" pitchFamily="18" charset="0"/>
              </a:rPr>
              <a:t>All the following regarding his consult are true except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3717032"/>
            <a:ext cx="11617291" cy="324036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The patient most likely has nasal pathology caused his problem .</a:t>
            </a:r>
          </a:p>
          <a:p>
            <a:pPr algn="l">
              <a:buNone/>
            </a:pPr>
            <a:r>
              <a:rPr lang="en-US" sz="2400" dirty="0">
                <a:latin typeface="Times New Roman" panose="02020603050405020304" pitchFamily="18" charset="0"/>
                <a:cs typeface="Times New Roman" panose="02020603050405020304" pitchFamily="18" charset="0"/>
              </a:rPr>
              <a:t>2- The child may require nasal surgery as a part of his treatment plan.</a:t>
            </a:r>
          </a:p>
          <a:p>
            <a:pPr algn="l">
              <a:buNone/>
            </a:pPr>
            <a:r>
              <a:rPr lang="en-US" sz="2400" dirty="0">
                <a:latin typeface="Times New Roman" panose="02020603050405020304" pitchFamily="18" charset="0"/>
                <a:cs typeface="Times New Roman" panose="02020603050405020304" pitchFamily="18" charset="0"/>
              </a:rPr>
              <a:t>3- Your management is essential and should preceded any dental            procedure.   </a:t>
            </a:r>
          </a:p>
          <a:p>
            <a:pPr algn="l">
              <a:buNone/>
            </a:pPr>
            <a:r>
              <a:rPr lang="en-US" sz="2400" b="1" dirty="0">
                <a:solidFill>
                  <a:srgbClr val="FF0000"/>
                </a:solidFill>
                <a:latin typeface="Times New Roman" panose="02020603050405020304" pitchFamily="18" charset="0"/>
                <a:cs typeface="Times New Roman" panose="02020603050405020304" pitchFamily="18" charset="0"/>
              </a:rPr>
              <a:t>4- His dental pathology is reversible and shall improve within           couple of months following nasal surgery .  </a:t>
            </a:r>
          </a:p>
          <a:p>
            <a:pPr algn="l">
              <a:buNone/>
            </a:pPr>
            <a:r>
              <a:rPr lang="en-US" sz="2400" dirty="0">
                <a:latin typeface="Times New Roman" panose="02020603050405020304" pitchFamily="18" charset="0"/>
                <a:cs typeface="Times New Roman" panose="02020603050405020304" pitchFamily="18" charset="0"/>
              </a:rPr>
              <a:t>5- You can reach your diagnosis with the help of flexible                          </a:t>
            </a:r>
            <a:r>
              <a:rPr lang="en-US" sz="2400" dirty="0" err="1">
                <a:latin typeface="Times New Roman" panose="02020603050405020304" pitchFamily="18" charset="0"/>
                <a:cs typeface="Times New Roman" panose="02020603050405020304" pitchFamily="18" charset="0"/>
              </a:rPr>
              <a:t>nasopharyngoscopy</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2" cstate="print"/>
          <a:srcRect/>
          <a:stretch>
            <a:fillRect/>
          </a:stretch>
        </p:blipFill>
        <p:spPr bwMode="auto">
          <a:xfrm>
            <a:off x="527382" y="1412776"/>
            <a:ext cx="4800533" cy="2304256"/>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40 years old women presented to the clinic with recurrent attack of right hearing loss along the duration of 3 years , </a:t>
            </a:r>
            <a:r>
              <a:rPr lang="en-US" sz="2400" b="1" u="sng" dirty="0">
                <a:latin typeface="Times New Roman" panose="02020603050405020304" pitchFamily="18" charset="0"/>
                <a:cs typeface="Times New Roman" panose="02020603050405020304" pitchFamily="18" charset="0"/>
              </a:rPr>
              <a:t>this pure tone audiogram shows</a:t>
            </a:r>
            <a:r>
              <a:rPr lang="en-US" sz="2400" dirty="0">
                <a:latin typeface="Times New Roman" panose="02020603050405020304" pitchFamily="18" charset="0"/>
                <a:cs typeface="Times New Roman" panose="02020603050405020304" pitchFamily="18" charset="0"/>
              </a:rPr>
              <a:t> :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Conductive hearing loss at low frequencies .</a:t>
            </a:r>
          </a:p>
          <a:p>
            <a:pPr algn="l">
              <a:buNone/>
            </a:pPr>
            <a:r>
              <a:rPr lang="en-US" sz="2400" dirty="0">
                <a:latin typeface="Times New Roman" panose="02020603050405020304" pitchFamily="18" charset="0"/>
                <a:cs typeface="Times New Roman" panose="02020603050405020304" pitchFamily="18" charset="0"/>
              </a:rPr>
              <a:t>2- Conductive hearing loss at high frequencies .</a:t>
            </a:r>
          </a:p>
          <a:p>
            <a:pPr algn="l">
              <a:buNone/>
            </a:pPr>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Sensorineural</a:t>
            </a:r>
            <a:r>
              <a:rPr lang="en-US" sz="2400" b="1" dirty="0">
                <a:solidFill>
                  <a:srgbClr val="FF0000"/>
                </a:solidFill>
                <a:latin typeface="Times New Roman" panose="02020603050405020304" pitchFamily="18" charset="0"/>
                <a:cs typeface="Times New Roman" panose="02020603050405020304" pitchFamily="18" charset="0"/>
              </a:rPr>
              <a:t> hearing loss at low frequencies . </a:t>
            </a:r>
          </a:p>
          <a:p>
            <a:pPr algn="l">
              <a:buNone/>
            </a:pP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Sensorineural</a:t>
            </a:r>
            <a:r>
              <a:rPr lang="en-US" sz="2400" dirty="0">
                <a:latin typeface="Times New Roman" panose="02020603050405020304" pitchFamily="18" charset="0"/>
                <a:cs typeface="Times New Roman" panose="02020603050405020304" pitchFamily="18" charset="0"/>
              </a:rPr>
              <a:t> hearing loss at low frequencies .  </a:t>
            </a:r>
          </a:p>
          <a:p>
            <a:pPr algn="l">
              <a:buNone/>
            </a:pPr>
            <a:r>
              <a:rPr lang="en-US" sz="2400" dirty="0">
                <a:latin typeface="Times New Roman" panose="02020603050405020304" pitchFamily="18" charset="0"/>
                <a:cs typeface="Times New Roman" panose="02020603050405020304" pitchFamily="18" charset="0"/>
              </a:rPr>
              <a:t>5- Mixed hearing loss . </a:t>
            </a:r>
            <a:endParaRPr lang="ar-JO" sz="2400" dirty="0">
              <a:latin typeface="Times New Roman" panose="02020603050405020304" pitchFamily="18" charset="0"/>
              <a:cs typeface="Times New Roman" panose="02020603050405020304" pitchFamily="18" charset="0"/>
            </a:endParaRPr>
          </a:p>
        </p:txBody>
      </p:sp>
      <p:pic>
        <p:nvPicPr>
          <p:cNvPr id="26626" name="Picture 2"/>
          <p:cNvPicPr>
            <a:picLocks noChangeAspect="1" noChangeArrowheads="1"/>
          </p:cNvPicPr>
          <p:nvPr/>
        </p:nvPicPr>
        <p:blipFill>
          <a:blip r:embed="rId2" cstate="print"/>
          <a:srcRect/>
          <a:stretch>
            <a:fillRect/>
          </a:stretch>
        </p:blipFill>
        <p:spPr bwMode="auto">
          <a:xfrm>
            <a:off x="527381" y="1556792"/>
            <a:ext cx="4896544" cy="2736304"/>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820245"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40 years old women presented to the clinic with recurrent attack of right hearing loss along the duration of 3 years , this is her pure tone audiogram , </a:t>
            </a:r>
            <a:r>
              <a:rPr lang="en-US" sz="2400" b="1" u="sng" dirty="0">
                <a:latin typeface="Times New Roman" panose="02020603050405020304" pitchFamily="18" charset="0"/>
                <a:cs typeface="Times New Roman" panose="02020603050405020304" pitchFamily="18" charset="0"/>
              </a:rPr>
              <a:t>she may complain of all of the following symptoms except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Vertigo .</a:t>
            </a:r>
          </a:p>
          <a:p>
            <a:pPr algn="l">
              <a:buNone/>
            </a:pPr>
            <a:r>
              <a:rPr lang="en-US" sz="2400" dirty="0">
                <a:latin typeface="Times New Roman" panose="02020603050405020304" pitchFamily="18" charset="0"/>
                <a:cs typeface="Times New Roman" panose="02020603050405020304" pitchFamily="18" charset="0"/>
              </a:rPr>
              <a:t>2- Tinnitus .</a:t>
            </a:r>
          </a:p>
          <a:p>
            <a:pPr algn="l">
              <a:buNone/>
            </a:pPr>
            <a:r>
              <a:rPr lang="en-US" sz="2400" dirty="0">
                <a:latin typeface="Times New Roman" panose="02020603050405020304" pitchFamily="18" charset="0"/>
                <a:cs typeface="Times New Roman" panose="02020603050405020304" pitchFamily="18" charset="0"/>
              </a:rPr>
              <a:t>3- Ear fullness . </a:t>
            </a:r>
          </a:p>
          <a:p>
            <a:pPr algn="l">
              <a:buNone/>
            </a:pPr>
            <a:r>
              <a:rPr lang="en-US" sz="2400" dirty="0">
                <a:latin typeface="Times New Roman" panose="02020603050405020304" pitchFamily="18" charset="0"/>
                <a:cs typeface="Times New Roman" panose="02020603050405020304" pitchFamily="18" charset="0"/>
              </a:rPr>
              <a:t>4- Nausea and vomiting .  </a:t>
            </a:r>
          </a:p>
          <a:p>
            <a:pPr algn="l">
              <a:buNone/>
            </a:pPr>
            <a:r>
              <a:rPr lang="en-US" sz="2400" b="1" dirty="0">
                <a:solidFill>
                  <a:srgbClr val="FF0000"/>
                </a:solidFill>
                <a:latin typeface="Times New Roman" panose="02020603050405020304" pitchFamily="18" charset="0"/>
                <a:cs typeface="Times New Roman" panose="02020603050405020304" pitchFamily="18" charset="0"/>
              </a:rPr>
              <a:t>5- Ear discharge . </a:t>
            </a:r>
            <a:endParaRPr lang="ar-JO" sz="2400" b="1" dirty="0">
              <a:solidFill>
                <a:srgbClr val="FF0000"/>
              </a:solidFill>
              <a:latin typeface="Times New Roman" panose="02020603050405020304" pitchFamily="18" charset="0"/>
              <a:cs typeface="Times New Roman" panose="02020603050405020304" pitchFamily="18" charset="0"/>
            </a:endParaRPr>
          </a:p>
        </p:txBody>
      </p:sp>
      <p:pic>
        <p:nvPicPr>
          <p:cNvPr id="26626" name="Picture 2"/>
          <p:cNvPicPr>
            <a:picLocks noChangeAspect="1" noChangeArrowheads="1"/>
          </p:cNvPicPr>
          <p:nvPr/>
        </p:nvPicPr>
        <p:blipFill>
          <a:blip r:embed="rId2" cstate="print"/>
          <a:srcRect/>
          <a:stretch>
            <a:fillRect/>
          </a:stretch>
        </p:blipFill>
        <p:spPr bwMode="auto">
          <a:xfrm>
            <a:off x="527381" y="1700808"/>
            <a:ext cx="4896544" cy="259228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521B1-81AD-43F8-D384-6D3F2A44FE7A}"/>
              </a:ext>
            </a:extLst>
          </p:cNvPr>
          <p:cNvSpPr>
            <a:spLocks noGrp="1"/>
          </p:cNvSpPr>
          <p:nvPr>
            <p:ph type="ctrTitle"/>
          </p:nvPr>
        </p:nvSpPr>
        <p:spPr/>
        <p:txBody>
          <a:bodyPr/>
          <a:lstStyle/>
          <a:p>
            <a:r>
              <a:rPr lang="en-US" dirty="0"/>
              <a:t>Ent exam </a:t>
            </a:r>
          </a:p>
        </p:txBody>
      </p:sp>
      <p:sp>
        <p:nvSpPr>
          <p:cNvPr id="3" name="Subtitle 2">
            <a:extLst>
              <a:ext uri="{FF2B5EF4-FFF2-40B4-BE49-F238E27FC236}">
                <a16:creationId xmlns:a16="http://schemas.microsoft.com/office/drawing/2014/main" id="{8871082E-87CB-17C5-32F9-96FB226219C1}"/>
              </a:ext>
            </a:extLst>
          </p:cNvPr>
          <p:cNvSpPr>
            <a:spLocks noGrp="1"/>
          </p:cNvSpPr>
          <p:nvPr>
            <p:ph type="subTitle" idx="1"/>
          </p:nvPr>
        </p:nvSpPr>
        <p:spPr/>
        <p:txBody>
          <a:bodyPr/>
          <a:lstStyle/>
          <a:p>
            <a:r>
              <a:rPr lang="en-US" dirty="0"/>
              <a:t>By Mohammad Banibaker</a:t>
            </a:r>
          </a:p>
          <a:p>
            <a:r>
              <a:rPr lang="en-US" dirty="0" err="1"/>
              <a:t>Sulaf</a:t>
            </a:r>
            <a:r>
              <a:rPr lang="en-US" dirty="0"/>
              <a:t> al </a:t>
            </a:r>
            <a:r>
              <a:rPr lang="en-US" dirty="0" err="1"/>
              <a:t>maaitah</a:t>
            </a:r>
            <a:r>
              <a:rPr lang="en-US"/>
              <a:t>  </a:t>
            </a:r>
            <a:endParaRPr lang="en-US" dirty="0"/>
          </a:p>
          <a:p>
            <a:r>
              <a:rPr lang="en-US" dirty="0"/>
              <a:t> </a:t>
            </a:r>
          </a:p>
        </p:txBody>
      </p:sp>
    </p:spTree>
    <p:extLst>
      <p:ext uri="{BB962C8B-B14F-4D97-AF65-F5344CB8AC3E}">
        <p14:creationId xmlns:p14="http://schemas.microsoft.com/office/powerpoint/2010/main" val="39998326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the </a:t>
            </a:r>
            <a:r>
              <a:rPr lang="en-US" sz="2400" dirty="0" err="1">
                <a:latin typeface="Times New Roman" panose="02020603050405020304" pitchFamily="18" charset="0"/>
                <a:cs typeface="Times New Roman" panose="02020603050405020304" pitchFamily="18" charset="0"/>
              </a:rPr>
              <a:t>otoscopic</a:t>
            </a:r>
            <a:r>
              <a:rPr lang="en-US" sz="2400" dirty="0">
                <a:latin typeface="Times New Roman" panose="02020603050405020304" pitchFamily="18" charset="0"/>
                <a:cs typeface="Times New Roman" panose="02020603050405020304" pitchFamily="18" charset="0"/>
              </a:rPr>
              <a:t> view of 23 year old female presented to ENT clinic for check up , </a:t>
            </a:r>
            <a:r>
              <a:rPr lang="en-US" sz="2400" b="1" u="sng" dirty="0">
                <a:latin typeface="Times New Roman" panose="02020603050405020304" pitchFamily="18" charset="0"/>
                <a:cs typeface="Times New Roman" panose="02020603050405020304" pitchFamily="18" charset="0"/>
              </a:rPr>
              <a:t>choose the right statement regarding her ear findings</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This is her left ear , structure A is the lateral process of </a:t>
            </a:r>
            <a:r>
              <a:rPr lang="en-US" sz="2400" dirty="0" err="1">
                <a:latin typeface="Times New Roman" panose="02020603050405020304" pitchFamily="18" charset="0"/>
                <a:cs typeface="Times New Roman" panose="02020603050405020304" pitchFamily="18" charset="0"/>
              </a:rPr>
              <a:t>malleus</a:t>
            </a:r>
            <a:r>
              <a:rPr lang="en-US" sz="2400" dirty="0">
                <a:latin typeface="Times New Roman" panose="02020603050405020304" pitchFamily="18" charset="0"/>
                <a:cs typeface="Times New Roman" panose="02020603050405020304" pitchFamily="18" charset="0"/>
              </a:rPr>
              <a:t>.</a:t>
            </a:r>
          </a:p>
          <a:p>
            <a:pPr algn="l">
              <a:buNone/>
            </a:pPr>
            <a:r>
              <a:rPr lang="en-US" sz="2400" b="1" dirty="0">
                <a:solidFill>
                  <a:srgbClr val="FF0000"/>
                </a:solidFill>
                <a:latin typeface="Times New Roman" panose="02020603050405020304" pitchFamily="18" charset="0"/>
                <a:cs typeface="Times New Roman" panose="02020603050405020304" pitchFamily="18" charset="0"/>
              </a:rPr>
              <a:t>2- This is her right ear , structure B is the </a:t>
            </a:r>
            <a:r>
              <a:rPr lang="en-US" sz="2400" b="1" dirty="0" err="1">
                <a:solidFill>
                  <a:srgbClr val="FF0000"/>
                </a:solidFill>
                <a:latin typeface="Times New Roman" panose="02020603050405020304" pitchFamily="18" charset="0"/>
                <a:cs typeface="Times New Roman" panose="02020603050405020304" pitchFamily="18" charset="0"/>
              </a:rPr>
              <a:t>incudostapedial</a:t>
            </a:r>
            <a:r>
              <a:rPr lang="en-US" sz="2400" b="1" dirty="0">
                <a:solidFill>
                  <a:srgbClr val="FF0000"/>
                </a:solidFill>
                <a:latin typeface="Times New Roman" panose="02020603050405020304" pitchFamily="18" charset="0"/>
                <a:cs typeface="Times New Roman" panose="02020603050405020304" pitchFamily="18" charset="0"/>
              </a:rPr>
              <a:t> joint .</a:t>
            </a:r>
          </a:p>
          <a:p>
            <a:pPr algn="l">
              <a:buNone/>
            </a:pPr>
            <a:r>
              <a:rPr lang="en-US" sz="2400" dirty="0">
                <a:latin typeface="Times New Roman" panose="02020603050405020304" pitchFamily="18" charset="0"/>
                <a:cs typeface="Times New Roman" panose="02020603050405020304" pitchFamily="18" charset="0"/>
              </a:rPr>
              <a:t>3- This is her right ear , structure A is </a:t>
            </a:r>
            <a:r>
              <a:rPr lang="en-US" sz="2400" dirty="0" err="1">
                <a:latin typeface="Times New Roman" panose="02020603050405020304" pitchFamily="18" charset="0"/>
                <a:cs typeface="Times New Roman" panose="02020603050405020304" pitchFamily="18" charset="0"/>
              </a:rPr>
              <a:t>chorda</a:t>
            </a:r>
            <a:r>
              <a:rPr lang="en-US" sz="2400" dirty="0">
                <a:latin typeface="Times New Roman" panose="02020603050405020304" pitchFamily="18" charset="0"/>
                <a:cs typeface="Times New Roman" panose="02020603050405020304" pitchFamily="18" charset="0"/>
              </a:rPr>
              <a:t> tympani . </a:t>
            </a:r>
          </a:p>
          <a:p>
            <a:pPr algn="l">
              <a:buNone/>
            </a:pPr>
            <a:r>
              <a:rPr lang="en-US" sz="2400" dirty="0">
                <a:latin typeface="Times New Roman" panose="02020603050405020304" pitchFamily="18" charset="0"/>
                <a:cs typeface="Times New Roman" panose="02020603050405020304" pitchFamily="18" charset="0"/>
              </a:rPr>
              <a:t>4- This is her right ear , structure B is round window niche .  </a:t>
            </a:r>
          </a:p>
          <a:p>
            <a:pPr algn="l">
              <a:buNone/>
            </a:pPr>
            <a:r>
              <a:rPr lang="en-US" sz="2400" dirty="0">
                <a:latin typeface="Times New Roman" panose="02020603050405020304" pitchFamily="18" charset="0"/>
                <a:cs typeface="Times New Roman" panose="02020603050405020304" pitchFamily="18" charset="0"/>
              </a:rPr>
              <a:t>5- This is her left ear , structure B is the </a:t>
            </a:r>
            <a:r>
              <a:rPr lang="en-US" sz="2400" dirty="0" err="1">
                <a:latin typeface="Times New Roman" panose="02020603050405020304" pitchFamily="18" charset="0"/>
                <a:cs typeface="Times New Roman" panose="02020603050405020304" pitchFamily="18" charset="0"/>
              </a:rPr>
              <a:t>incudostapedial</a:t>
            </a:r>
            <a:r>
              <a:rPr lang="en-US" sz="2400" dirty="0">
                <a:latin typeface="Times New Roman" panose="02020603050405020304" pitchFamily="18" charset="0"/>
                <a:cs typeface="Times New Roman" panose="02020603050405020304" pitchFamily="18" charset="0"/>
              </a:rPr>
              <a:t> joint. </a:t>
            </a:r>
            <a:endParaRPr lang="ar-JO" sz="2400"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527381" y="1556792"/>
            <a:ext cx="4704523" cy="2736304"/>
          </a:xfrm>
          <a:prstGeom prst="rect">
            <a:avLst/>
          </a:prstGeom>
          <a:noFill/>
          <a:ln w="9525">
            <a:no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the </a:t>
            </a:r>
            <a:r>
              <a:rPr lang="en-US" sz="2400" dirty="0" err="1">
                <a:latin typeface="Times New Roman" panose="02020603050405020304" pitchFamily="18" charset="0"/>
                <a:cs typeface="Times New Roman" panose="02020603050405020304" pitchFamily="18" charset="0"/>
              </a:rPr>
              <a:t>otoscopic</a:t>
            </a:r>
            <a:r>
              <a:rPr lang="en-US" sz="2400" dirty="0">
                <a:latin typeface="Times New Roman" panose="02020603050405020304" pitchFamily="18" charset="0"/>
                <a:cs typeface="Times New Roman" panose="02020603050405020304" pitchFamily="18" charset="0"/>
              </a:rPr>
              <a:t> view of 23 year old female presented to ENT clinic for check up , </a:t>
            </a:r>
            <a:r>
              <a:rPr lang="en-US" sz="2400" b="1" u="sng" dirty="0">
                <a:latin typeface="Times New Roman" panose="02020603050405020304" pitchFamily="18" charset="0"/>
                <a:cs typeface="Times New Roman" panose="02020603050405020304" pitchFamily="18" charset="0"/>
              </a:rPr>
              <a:t>If you performing a </a:t>
            </a:r>
            <a:r>
              <a:rPr lang="en-US" sz="2400" b="1" u="sng" dirty="0" err="1">
                <a:latin typeface="Times New Roman" panose="02020603050405020304" pitchFamily="18" charset="0"/>
                <a:cs typeface="Times New Roman" panose="02020603050405020304" pitchFamily="18" charset="0"/>
              </a:rPr>
              <a:t>tympanogram</a:t>
            </a:r>
            <a:r>
              <a:rPr lang="en-US" sz="2400" b="1" u="sng" dirty="0">
                <a:latin typeface="Times New Roman" panose="02020603050405020304" pitchFamily="18" charset="0"/>
                <a:cs typeface="Times New Roman" panose="02020603050405020304" pitchFamily="18" charset="0"/>
              </a:rPr>
              <a:t> for this patient suspect the result if other ear is normal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Type A subclass s .</a:t>
            </a:r>
          </a:p>
          <a:p>
            <a:pPr algn="l">
              <a:buNone/>
            </a:pPr>
            <a:r>
              <a:rPr lang="en-US" sz="2400" dirty="0">
                <a:latin typeface="Times New Roman" panose="02020603050405020304" pitchFamily="18" charset="0"/>
                <a:cs typeface="Times New Roman" panose="02020603050405020304" pitchFamily="18" charset="0"/>
              </a:rPr>
              <a:t>2- Type C.</a:t>
            </a:r>
          </a:p>
          <a:p>
            <a:pPr algn="l">
              <a:buNone/>
            </a:pPr>
            <a:r>
              <a:rPr lang="en-US" sz="2400" b="1" dirty="0">
                <a:solidFill>
                  <a:srgbClr val="FF0000"/>
                </a:solidFill>
                <a:latin typeface="Times New Roman" panose="02020603050405020304" pitchFamily="18" charset="0"/>
                <a:cs typeface="Times New Roman" panose="02020603050405020304" pitchFamily="18" charset="0"/>
              </a:rPr>
              <a:t>3- Type B with high volume . </a:t>
            </a:r>
          </a:p>
          <a:p>
            <a:pPr algn="l">
              <a:buNone/>
            </a:pPr>
            <a:r>
              <a:rPr lang="en-US" sz="2400" dirty="0">
                <a:latin typeface="Times New Roman" panose="02020603050405020304" pitchFamily="18" charset="0"/>
                <a:cs typeface="Times New Roman" panose="02020603050405020304" pitchFamily="18" charset="0"/>
              </a:rPr>
              <a:t>4- Type B with low volume .  </a:t>
            </a:r>
          </a:p>
          <a:p>
            <a:pPr algn="l">
              <a:buNone/>
            </a:pPr>
            <a:r>
              <a:rPr lang="en-US" sz="2400" dirty="0">
                <a:latin typeface="Times New Roman" panose="02020603050405020304" pitchFamily="18" charset="0"/>
                <a:cs typeface="Times New Roman" panose="02020603050405020304" pitchFamily="18" charset="0"/>
              </a:rPr>
              <a:t>5- Type A . </a:t>
            </a:r>
            <a:endParaRPr lang="ar-JO" sz="2400"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527381" y="1556792"/>
            <a:ext cx="4704523" cy="2736304"/>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the nasal endoscopic view for a 45 year old male who known to be asthmatic , his drug history is negative except for </a:t>
            </a:r>
            <a:r>
              <a:rPr lang="en-US" sz="2400" dirty="0" err="1">
                <a:latin typeface="Times New Roman" panose="02020603050405020304" pitchFamily="18" charset="0"/>
                <a:cs typeface="Times New Roman" panose="02020603050405020304" pitchFamily="18" charset="0"/>
              </a:rPr>
              <a:t>salbutamol</a:t>
            </a:r>
            <a:r>
              <a:rPr lang="en-US" sz="2400" dirty="0">
                <a:latin typeface="Times New Roman" panose="02020603050405020304" pitchFamily="18" charset="0"/>
                <a:cs typeface="Times New Roman" panose="02020603050405020304" pitchFamily="18" charset="0"/>
              </a:rPr>
              <a:t> inhaler . </a:t>
            </a:r>
            <a:r>
              <a:rPr lang="en-US" sz="2400" i="1" dirty="0">
                <a:latin typeface="Times New Roman" panose="02020603050405020304" pitchFamily="18" charset="0"/>
                <a:cs typeface="Times New Roman" panose="02020603050405020304" pitchFamily="18" charset="0"/>
              </a:rPr>
              <a:t>From his history </a:t>
            </a:r>
            <a:r>
              <a:rPr lang="en-US" sz="2400" b="1" u="sng" dirty="0">
                <a:latin typeface="Times New Roman" panose="02020603050405020304" pitchFamily="18" charset="0"/>
                <a:cs typeface="Times New Roman" panose="02020603050405020304" pitchFamily="18" charset="0"/>
              </a:rPr>
              <a:t>ONE of the following is not considered a risk factor for his pathology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Male gender  .</a:t>
            </a:r>
          </a:p>
          <a:p>
            <a:pPr algn="l">
              <a:buNone/>
            </a:pPr>
            <a:r>
              <a:rPr lang="en-US" sz="2400" dirty="0">
                <a:latin typeface="Times New Roman" panose="02020603050405020304" pitchFamily="18" charset="0"/>
                <a:cs typeface="Times New Roman" panose="02020603050405020304" pitchFamily="18" charset="0"/>
              </a:rPr>
              <a:t>2- Age 45 year old .</a:t>
            </a:r>
          </a:p>
          <a:p>
            <a:pPr algn="l">
              <a:buNone/>
            </a:pPr>
            <a:r>
              <a:rPr lang="en-US" sz="2400" dirty="0">
                <a:latin typeface="Times New Roman" panose="02020603050405020304" pitchFamily="18" charset="0"/>
                <a:cs typeface="Times New Roman" panose="02020603050405020304" pitchFamily="18" charset="0"/>
              </a:rPr>
              <a:t>3- Asthma . </a:t>
            </a:r>
          </a:p>
          <a:p>
            <a:pPr algn="l">
              <a:buNone/>
            </a:pPr>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Salbutamol</a:t>
            </a:r>
            <a:r>
              <a:rPr lang="en-US" sz="2400" b="1" dirty="0">
                <a:solidFill>
                  <a:srgbClr val="FF0000"/>
                </a:solidFill>
                <a:latin typeface="Times New Roman" panose="02020603050405020304" pitchFamily="18" charset="0"/>
                <a:cs typeface="Times New Roman" panose="02020603050405020304" pitchFamily="18" charset="0"/>
              </a:rPr>
              <a:t> use .  </a:t>
            </a:r>
          </a:p>
          <a:p>
            <a:pPr algn="l">
              <a:buNone/>
            </a:pPr>
            <a:r>
              <a:rPr lang="en-US" sz="2400" dirty="0">
                <a:latin typeface="Times New Roman" panose="02020603050405020304" pitchFamily="18" charset="0"/>
                <a:cs typeface="Times New Roman" panose="02020603050405020304" pitchFamily="18" charset="0"/>
              </a:rPr>
              <a:t>5- Positive family history of same condition . </a:t>
            </a:r>
            <a:endParaRPr lang="ar-JO" sz="2400" dirty="0">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2" cstate="print"/>
          <a:srcRect/>
          <a:stretch>
            <a:fillRect/>
          </a:stretch>
        </p:blipFill>
        <p:spPr bwMode="auto">
          <a:xfrm>
            <a:off x="527381" y="1916832"/>
            <a:ext cx="4704523" cy="2376264"/>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5360" y="199182"/>
            <a:ext cx="11617291" cy="1429619"/>
          </a:xfrm>
        </p:spPr>
        <p:txBody>
          <a:bodyPr>
            <a:noAutofit/>
          </a:bodyPr>
          <a:lstStyle/>
          <a:p>
            <a:pPr algn="l">
              <a:buNone/>
            </a:pPr>
            <a:r>
              <a:rPr lang="en-US" sz="2400" dirty="0">
                <a:latin typeface="Times New Roman" panose="02020603050405020304" pitchFamily="18" charset="0"/>
                <a:cs typeface="Times New Roman" panose="02020603050405020304" pitchFamily="18" charset="0"/>
              </a:rPr>
              <a:t>This is the nasal endoscopic view for a 45 year old male who known to be asthmatic , his drug history is negative except for </a:t>
            </a:r>
            <a:r>
              <a:rPr lang="en-US" sz="2400" dirty="0" err="1">
                <a:latin typeface="Times New Roman" panose="02020603050405020304" pitchFamily="18" charset="0"/>
                <a:cs typeface="Times New Roman" panose="02020603050405020304" pitchFamily="18" charset="0"/>
              </a:rPr>
              <a:t>salbutamol</a:t>
            </a:r>
            <a:r>
              <a:rPr lang="en-US" sz="2400" dirty="0">
                <a:latin typeface="Times New Roman" panose="02020603050405020304" pitchFamily="18" charset="0"/>
                <a:cs typeface="Times New Roman" panose="02020603050405020304" pitchFamily="18" charset="0"/>
              </a:rPr>
              <a:t> inhaler . </a:t>
            </a:r>
            <a:r>
              <a:rPr lang="en-US" sz="2400" b="1" u="sng" dirty="0">
                <a:latin typeface="Times New Roman" panose="02020603050405020304" pitchFamily="18" charset="0"/>
                <a:cs typeface="Times New Roman" panose="02020603050405020304" pitchFamily="18" charset="0"/>
              </a:rPr>
              <a:t>Treatment for this patient consist of all the following except</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half" idx="2"/>
          </p:nvPr>
        </p:nvSpPr>
        <p:spPr>
          <a:xfrm>
            <a:off x="335360" y="4437112"/>
            <a:ext cx="11617291" cy="2520280"/>
          </a:xfrm>
        </p:spPr>
        <p:txBody>
          <a:bodyPr>
            <a:normAutofit/>
          </a:bodyPr>
          <a:lstStyle/>
          <a:p>
            <a:pPr algn="l">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Oxymetazoline</a:t>
            </a:r>
            <a:r>
              <a:rPr lang="en-US" sz="2400" dirty="0">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Beclomthasone</a:t>
            </a:r>
            <a:r>
              <a:rPr lang="en-US" sz="2400" dirty="0">
                <a:latin typeface="Times New Roman" panose="02020603050405020304" pitchFamily="18" charset="0"/>
                <a:cs typeface="Times New Roman" panose="02020603050405020304" pitchFamily="18" charset="0"/>
              </a:rPr>
              <a:t> .</a:t>
            </a:r>
          </a:p>
          <a:p>
            <a:pPr algn="l">
              <a:buNone/>
            </a:pPr>
            <a:r>
              <a:rPr lang="en-US" sz="2400" dirty="0">
                <a:latin typeface="Times New Roman" panose="02020603050405020304" pitchFamily="18" charset="0"/>
                <a:cs typeface="Times New Roman" panose="02020603050405020304" pitchFamily="18" charset="0"/>
              </a:rPr>
              <a:t>3- Epinephrine . </a:t>
            </a:r>
          </a:p>
          <a:p>
            <a:pPr algn="l">
              <a:buNone/>
            </a:pP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Prednosolone</a:t>
            </a:r>
            <a:r>
              <a:rPr lang="en-US" sz="2400" dirty="0">
                <a:latin typeface="Times New Roman" panose="02020603050405020304" pitchFamily="18" charset="0"/>
                <a:cs typeface="Times New Roman" panose="02020603050405020304" pitchFamily="18" charset="0"/>
              </a:rPr>
              <a:t> .  </a:t>
            </a:r>
          </a:p>
          <a:p>
            <a:pPr algn="l">
              <a:buNone/>
            </a:pPr>
            <a:r>
              <a:rPr lang="en-US" sz="2400" dirty="0">
                <a:latin typeface="Times New Roman" panose="02020603050405020304" pitchFamily="18" charset="0"/>
                <a:cs typeface="Times New Roman" panose="02020603050405020304" pitchFamily="18" charset="0"/>
              </a:rPr>
              <a:t>5- </a:t>
            </a:r>
            <a:r>
              <a:rPr lang="en-US" sz="2400" b="1" dirty="0" err="1">
                <a:solidFill>
                  <a:srgbClr val="FF0000"/>
                </a:solidFill>
                <a:latin typeface="Times New Roman" panose="02020603050405020304" pitchFamily="18" charset="0"/>
                <a:cs typeface="Times New Roman" panose="02020603050405020304" pitchFamily="18" charset="0"/>
              </a:rPr>
              <a:t>Clarithrimycin</a:t>
            </a:r>
            <a:r>
              <a:rPr lang="en-US" sz="2400" dirty="0">
                <a:latin typeface="Times New Roman" panose="02020603050405020304" pitchFamily="18" charset="0"/>
                <a:cs typeface="Times New Roman" panose="02020603050405020304" pitchFamily="18" charset="0"/>
              </a:rPr>
              <a:t> . </a:t>
            </a:r>
            <a:endParaRPr lang="ar-JO" sz="2400" dirty="0">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2" cstate="print"/>
          <a:srcRect/>
          <a:stretch>
            <a:fillRect/>
          </a:stretch>
        </p:blipFill>
        <p:spPr bwMode="auto">
          <a:xfrm>
            <a:off x="527381" y="1916832"/>
            <a:ext cx="4704523" cy="2376264"/>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475489"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912533" y="2887872"/>
            <a:ext cx="6366933" cy="1800839"/>
          </a:xfrm>
        </p:spPr>
        <p:txBody>
          <a:bodyPr>
            <a:normAutofit fontScale="90000"/>
          </a:bodyPr>
          <a:lstStyle/>
          <a:p>
            <a:r>
              <a:rPr lang="en-US" sz="4200" dirty="0">
                <a:solidFill>
                  <a:srgbClr val="FFFFFF"/>
                </a:solidFill>
              </a:rPr>
              <a:t>ENT 22/1 /2020</a:t>
            </a:r>
            <a:br>
              <a:rPr lang="en-US" sz="4200" dirty="0">
                <a:solidFill>
                  <a:srgbClr val="FFFFFF"/>
                </a:solidFill>
              </a:rPr>
            </a:br>
            <a:r>
              <a:rPr lang="en-US" sz="4200" dirty="0">
                <a:solidFill>
                  <a:srgbClr val="FFFFFF"/>
                </a:solidFill>
              </a:rPr>
              <a:t>Group 5 – C,D</a:t>
            </a:r>
            <a:br>
              <a:rPr lang="en-US" sz="4200" dirty="0">
                <a:solidFill>
                  <a:srgbClr val="FFFFFF"/>
                </a:solidFill>
              </a:rPr>
            </a:br>
            <a:br>
              <a:rPr lang="en-US" sz="4200" dirty="0">
                <a:solidFill>
                  <a:srgbClr val="FFFFFF"/>
                </a:solidFill>
              </a:rPr>
            </a:br>
            <a:r>
              <a:rPr lang="en-US" sz="4200" dirty="0">
                <a:solidFill>
                  <a:srgbClr val="FFFFFF"/>
                </a:solidFill>
              </a:rPr>
              <a:t>done by : </a:t>
            </a:r>
            <a:br>
              <a:rPr lang="en-US" sz="4200" dirty="0">
                <a:solidFill>
                  <a:srgbClr val="FFFFFF"/>
                </a:solidFill>
              </a:rPr>
            </a:br>
            <a:r>
              <a:rPr lang="en-US" sz="4200" dirty="0">
                <a:solidFill>
                  <a:srgbClr val="FFFFFF"/>
                </a:solidFill>
              </a:rPr>
              <a:t>Abdulrahman Alwardat</a:t>
            </a:r>
            <a:br>
              <a:rPr lang="ar-SA" sz="4200" dirty="0">
                <a:solidFill>
                  <a:srgbClr val="FFFFFF"/>
                </a:solidFill>
              </a:rPr>
            </a:br>
            <a:r>
              <a:rPr lang="en-US" sz="4200" dirty="0" err="1">
                <a:solidFill>
                  <a:srgbClr val="FFFFFF"/>
                </a:solidFill>
              </a:rPr>
              <a:t>Sajeda</a:t>
            </a:r>
            <a:r>
              <a:rPr lang="en-US" sz="4200" dirty="0">
                <a:solidFill>
                  <a:srgbClr val="FFFFFF"/>
                </a:solidFill>
              </a:rPr>
              <a:t> </a:t>
            </a:r>
            <a:r>
              <a:rPr lang="en-US" sz="4200" dirty="0" err="1">
                <a:solidFill>
                  <a:srgbClr val="FFFFFF"/>
                </a:solidFill>
              </a:rPr>
              <a:t>Althunibat</a:t>
            </a:r>
            <a:endParaRPr lang="en-US" sz="4200" dirty="0">
              <a:solidFill>
                <a:srgbClr val="FFFFFF"/>
              </a:solidFill>
            </a:endParaRPr>
          </a:p>
        </p:txBody>
      </p:sp>
      <p:sp>
        <p:nvSpPr>
          <p:cNvPr id="3" name="Subtitle 2"/>
          <p:cNvSpPr>
            <a:spLocks noGrp="1"/>
          </p:cNvSpPr>
          <p:nvPr>
            <p:ph type="subTitle" idx="1"/>
          </p:nvPr>
        </p:nvSpPr>
        <p:spPr>
          <a:xfrm>
            <a:off x="3583935" y="4926707"/>
            <a:ext cx="5695531" cy="682079"/>
          </a:xfrm>
        </p:spPr>
        <p:txBody>
          <a:bodyPr>
            <a:normAutofit/>
          </a:bodyPr>
          <a:lstStyle/>
          <a:p>
            <a:r>
              <a:rPr lang="en-US" sz="2000" dirty="0">
                <a:solidFill>
                  <a:srgbClr val="FFFFFF"/>
                </a:solidFill>
              </a:rPr>
              <a:t>some pictures is similar to that in the exam but not same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938" y="1297912"/>
            <a:ext cx="10563703" cy="4262179"/>
          </a:xfrm>
        </p:spPr>
        <p:txBody>
          <a:bodyPr/>
          <a:lstStyle/>
          <a:p>
            <a:pPr marL="0" indent="0">
              <a:buNone/>
            </a:pPr>
            <a:br>
              <a:rPr lang="ar-SA" dirty="0"/>
            </a:br>
            <a:r>
              <a:rPr lang="en-US" dirty="0"/>
              <a:t>1-Name of procedure ? </a:t>
            </a:r>
            <a:br>
              <a:rPr lang="en-US" dirty="0"/>
            </a:br>
            <a:r>
              <a:rPr lang="en-US" dirty="0"/>
              <a:t>2-Describe what you see?</a:t>
            </a:r>
            <a:br>
              <a:rPr lang="en-US" dirty="0"/>
            </a:br>
            <a:r>
              <a:rPr lang="en-US" dirty="0"/>
              <a:t>3- left or right ear ?</a:t>
            </a:r>
          </a:p>
          <a:p>
            <a:pPr marL="0" indent="0">
              <a:buNone/>
            </a:pPr>
            <a:r>
              <a:rPr lang="en-US" dirty="0"/>
              <a:t>4-suspect what the cause for doing  this procedure </a:t>
            </a:r>
          </a:p>
          <a:p>
            <a:pPr marL="0" indent="0">
              <a:buNone/>
            </a:pPr>
            <a:r>
              <a:rPr lang="en-US" dirty="0"/>
              <a:t>5-write 2 complication for this procedure</a:t>
            </a:r>
          </a:p>
          <a:p>
            <a:pPr marL="0" indent="0">
              <a:buNone/>
            </a:pPr>
            <a:endParaRPr lang="en-US" dirty="0"/>
          </a:p>
        </p:txBody>
      </p:sp>
      <p:sp>
        <p:nvSpPr>
          <p:cNvPr id="7" name="TextBox 6"/>
          <p:cNvSpPr txBox="1"/>
          <p:nvPr/>
        </p:nvSpPr>
        <p:spPr>
          <a:xfrm>
            <a:off x="609601" y="575733"/>
            <a:ext cx="2348089" cy="584775"/>
          </a:xfrm>
          <a:prstGeom prst="rect">
            <a:avLst/>
          </a:prstGeom>
          <a:noFill/>
        </p:spPr>
        <p:txBody>
          <a:bodyPr wrap="square" rtlCol="0">
            <a:spAutoFit/>
          </a:bodyPr>
          <a:lstStyle/>
          <a:p>
            <a:r>
              <a:rPr lang="en-US" sz="3200" b="1" dirty="0">
                <a:solidFill>
                  <a:srgbClr val="FF0000"/>
                </a:solidFill>
              </a:rPr>
              <a:t>Question 1</a:t>
            </a:r>
          </a:p>
        </p:txBody>
      </p:sp>
      <p:pic>
        <p:nvPicPr>
          <p:cNvPr id="4" name="Picture 3" descr="A picture containing cup, orange, sitting, dar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133" y="1320571"/>
            <a:ext cx="4371867" cy="4199294"/>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a:t>
            </a:r>
            <a:r>
              <a:rPr lang="en-US" dirty="0" err="1"/>
              <a:t>Gromet</a:t>
            </a:r>
            <a:r>
              <a:rPr lang="en-US" dirty="0"/>
              <a:t> insertion</a:t>
            </a:r>
          </a:p>
          <a:p>
            <a:r>
              <a:rPr lang="en-US" dirty="0"/>
              <a:t>2) </a:t>
            </a:r>
            <a:r>
              <a:rPr lang="en-US" dirty="0" err="1"/>
              <a:t>tympanostomy</a:t>
            </a:r>
            <a:r>
              <a:rPr lang="en-US" dirty="0"/>
              <a:t> tube at anterior-inferior part of left ear with ear </a:t>
            </a:r>
            <a:r>
              <a:rPr lang="en-US" dirty="0" err="1"/>
              <a:t>discharg</a:t>
            </a:r>
            <a:r>
              <a:rPr lang="en-US" dirty="0"/>
              <a:t> posterior to tube </a:t>
            </a:r>
          </a:p>
          <a:p>
            <a:r>
              <a:rPr lang="en-US" dirty="0"/>
              <a:t>3) left ear </a:t>
            </a:r>
          </a:p>
          <a:p>
            <a:r>
              <a:rPr lang="en-US" dirty="0"/>
              <a:t>4) middle ear effusion due to facial nerve palsy </a:t>
            </a:r>
          </a:p>
          <a:p>
            <a:r>
              <a:rPr lang="en-US" dirty="0"/>
              <a:t>5) 1. </a:t>
            </a:r>
            <a:r>
              <a:rPr lang="en-US" dirty="0" err="1"/>
              <a:t>otorrhea</a:t>
            </a:r>
            <a:r>
              <a:rPr lang="en-US" dirty="0"/>
              <a:t> </a:t>
            </a:r>
          </a:p>
          <a:p>
            <a:pPr>
              <a:buNone/>
            </a:pPr>
            <a:r>
              <a:rPr lang="en-US" dirty="0"/>
              <a:t>      2. permanent perforation </a:t>
            </a:r>
          </a:p>
          <a:p>
            <a:endParaRPr lang="en-US"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1583" y="1445797"/>
            <a:ext cx="4051541" cy="4351338"/>
          </a:xfrm>
        </p:spPr>
      </p:pic>
      <p:pic>
        <p:nvPicPr>
          <p:cNvPr id="4" name="Picture 3"/>
          <p:cNvPicPr>
            <a:picLocks noChangeAspect="1"/>
          </p:cNvPicPr>
          <p:nvPr/>
        </p:nvPicPr>
        <p:blipFill>
          <a:blip r:embed="rId3"/>
          <a:stretch>
            <a:fillRect/>
          </a:stretch>
        </p:blipFill>
        <p:spPr>
          <a:xfrm>
            <a:off x="8557869" y="2390911"/>
            <a:ext cx="3314700" cy="3305175"/>
          </a:xfrm>
          <a:prstGeom prst="rect">
            <a:avLst/>
          </a:prstGeom>
        </p:spPr>
      </p:pic>
      <p:sp>
        <p:nvSpPr>
          <p:cNvPr id="5" name="TextBox 6"/>
          <p:cNvSpPr txBox="1"/>
          <p:nvPr/>
        </p:nvSpPr>
        <p:spPr>
          <a:xfrm>
            <a:off x="609601" y="575733"/>
            <a:ext cx="2348089" cy="584775"/>
          </a:xfrm>
          <a:prstGeom prst="rect">
            <a:avLst/>
          </a:prstGeom>
          <a:noFill/>
        </p:spPr>
        <p:txBody>
          <a:bodyPr wrap="square" rtlCol="0">
            <a:spAutoFit/>
          </a:bodyPr>
          <a:lstStyle/>
          <a:p>
            <a:r>
              <a:rPr lang="en-US" sz="3200" b="1" dirty="0">
                <a:solidFill>
                  <a:srgbClr val="FF0000"/>
                </a:solidFill>
              </a:rPr>
              <a:t>Question 2</a:t>
            </a:r>
          </a:p>
        </p:txBody>
      </p:sp>
      <p:sp>
        <p:nvSpPr>
          <p:cNvPr id="7" name="عنوان 6"/>
          <p:cNvSpPr>
            <a:spLocks noGrp="1"/>
          </p:cNvSpPr>
          <p:nvPr>
            <p:ph type="title"/>
          </p:nvPr>
        </p:nvSpPr>
        <p:spPr>
          <a:xfrm>
            <a:off x="219221" y="1462404"/>
            <a:ext cx="3621259" cy="2743836"/>
          </a:xfrm>
        </p:spPr>
        <p:txBody>
          <a:bodyPr>
            <a:normAutofit/>
          </a:bodyPr>
          <a:lstStyle/>
          <a:p>
            <a:br>
              <a:rPr lang="en-US" sz="2400" dirty="0"/>
            </a:br>
            <a:r>
              <a:rPr lang="en-US" sz="2400" dirty="0"/>
              <a:t>answer these question for each photo </a:t>
            </a:r>
            <a:br>
              <a:rPr lang="en-US" sz="2400" dirty="0"/>
            </a:br>
            <a:br>
              <a:rPr lang="en-US" sz="2400" dirty="0"/>
            </a:br>
            <a:r>
              <a:rPr lang="en-US" sz="2400" dirty="0"/>
              <a:t>1)  Describe what you see </a:t>
            </a:r>
            <a:br>
              <a:rPr lang="en-US" sz="2400" dirty="0"/>
            </a:br>
            <a:r>
              <a:rPr lang="en-US" sz="2400" dirty="0"/>
              <a:t>2) </a:t>
            </a:r>
            <a:r>
              <a:rPr lang="en-US" sz="2400" dirty="0" err="1"/>
              <a:t>Dignosis</a:t>
            </a:r>
            <a:r>
              <a:rPr lang="en-US" sz="2400" dirty="0"/>
              <a:t> ?</a:t>
            </a:r>
            <a:br>
              <a:rPr lang="en-US" sz="2400" dirty="0"/>
            </a:br>
            <a:r>
              <a:rPr lang="en-US" sz="2400" dirty="0"/>
              <a:t>3) Management ?</a:t>
            </a:r>
          </a:p>
        </p:txBody>
      </p:sp>
      <p:sp>
        <p:nvSpPr>
          <p:cNvPr id="8" name="مستطيل 7"/>
          <p:cNvSpPr/>
          <p:nvPr/>
        </p:nvSpPr>
        <p:spPr>
          <a:xfrm>
            <a:off x="5964973" y="5934670"/>
            <a:ext cx="604653"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endParaRPr lang="ar-SA"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ستطيل 8"/>
          <p:cNvSpPr/>
          <p:nvPr/>
        </p:nvSpPr>
        <p:spPr>
          <a:xfrm>
            <a:off x="9678844" y="5934670"/>
            <a:ext cx="572593"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t>
            </a:r>
            <a:endParaRPr lang="ar-SA"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nvPr>
        </p:nvGraphicFramePr>
        <p:xfrm>
          <a:off x="838200" y="534573"/>
          <a:ext cx="10515601" cy="5159324"/>
        </p:xfrm>
        <a:graphic>
          <a:graphicData uri="http://schemas.openxmlformats.org/drawingml/2006/table">
            <a:tbl>
              <a:tblPr firstRow="1" bandRow="1">
                <a:tableStyleId>{5C22544A-7EE6-4342-B048-85BDC9FD1C3A}</a:tableStyleId>
              </a:tblPr>
              <a:tblGrid>
                <a:gridCol w="1454835">
                  <a:extLst>
                    <a:ext uri="{9D8B030D-6E8A-4147-A177-3AD203B41FA5}">
                      <a16:colId xmlns:a16="http://schemas.microsoft.com/office/drawing/2014/main" val="20000"/>
                    </a:ext>
                  </a:extLst>
                </a:gridCol>
                <a:gridCol w="4431323">
                  <a:extLst>
                    <a:ext uri="{9D8B030D-6E8A-4147-A177-3AD203B41FA5}">
                      <a16:colId xmlns:a16="http://schemas.microsoft.com/office/drawing/2014/main" val="20001"/>
                    </a:ext>
                  </a:extLst>
                </a:gridCol>
                <a:gridCol w="4629443">
                  <a:extLst>
                    <a:ext uri="{9D8B030D-6E8A-4147-A177-3AD203B41FA5}">
                      <a16:colId xmlns:a16="http://schemas.microsoft.com/office/drawing/2014/main" val="20002"/>
                    </a:ext>
                  </a:extLst>
                </a:gridCol>
              </a:tblGrid>
              <a:tr h="590842">
                <a:tc>
                  <a:txBody>
                    <a:bodyPr/>
                    <a:lstStyle/>
                    <a:p>
                      <a:endParaRPr lang="en-US" dirty="0"/>
                    </a:p>
                  </a:txBody>
                  <a:tcPr/>
                </a:tc>
                <a:tc>
                  <a:txBody>
                    <a:bodyPr/>
                    <a:lstStyle/>
                    <a:p>
                      <a:r>
                        <a:rPr lang="en-US" dirty="0"/>
                        <a:t>A</a:t>
                      </a:r>
                    </a:p>
                  </a:txBody>
                  <a:tcPr/>
                </a:tc>
                <a:tc>
                  <a:txBody>
                    <a:bodyPr/>
                    <a:lstStyle/>
                    <a:p>
                      <a:r>
                        <a:rPr lang="en-US" dirty="0"/>
                        <a:t>B </a:t>
                      </a:r>
                    </a:p>
                  </a:txBody>
                  <a:tcPr/>
                </a:tc>
                <a:extLst>
                  <a:ext uri="{0D108BD9-81ED-4DB2-BD59-A6C34878D82A}">
                    <a16:rowId xmlns:a16="http://schemas.microsoft.com/office/drawing/2014/main" val="10000"/>
                  </a:ext>
                </a:extLst>
              </a:tr>
              <a:tr h="1484141">
                <a:tc>
                  <a:txBody>
                    <a:bodyPr/>
                    <a:lstStyle/>
                    <a:p>
                      <a:r>
                        <a:rPr lang="en-US" dirty="0"/>
                        <a:t>1</a:t>
                      </a:r>
                    </a:p>
                  </a:txBody>
                  <a:tcPr/>
                </a:tc>
                <a:tc>
                  <a:txBody>
                    <a:bodyPr/>
                    <a:lstStyle/>
                    <a:p>
                      <a:pPr algn="l">
                        <a:lnSpc>
                          <a:spcPct val="90000"/>
                        </a:lnSpc>
                      </a:pPr>
                      <a:r>
                        <a:rPr lang="en-US" dirty="0">
                          <a:latin typeface="Calibri" panose="020F0502020204030204" charset="0"/>
                        </a:rPr>
                        <a:t>Normal bone conduction, but abnormal air conduction (</a:t>
                      </a:r>
                      <a:r>
                        <a:rPr lang="en-US" dirty="0">
                          <a:latin typeface="Calibri" panose="020F0502020204030204" charset="0"/>
                          <a:sym typeface="Wingdings" panose="05000000000000000000" pitchFamily="2" charset="2"/>
                        </a:rPr>
                        <a:t>Conductive hearing loss)</a:t>
                      </a:r>
                    </a:p>
                    <a:p>
                      <a:pPr algn="l">
                        <a:lnSpc>
                          <a:spcPct val="90000"/>
                        </a:lnSpc>
                      </a:pPr>
                      <a:endParaRPr lang="en-US" dirty="0">
                        <a:latin typeface="Calibri" panose="020F0502020204030204" charset="0"/>
                        <a:sym typeface="Wingdings" panose="05000000000000000000" pitchFamily="2" charset="2"/>
                      </a:endParaRPr>
                    </a:p>
                    <a:p>
                      <a:pPr algn="l">
                        <a:lnSpc>
                          <a:spcPct val="90000"/>
                        </a:lnSpc>
                      </a:pPr>
                      <a:r>
                        <a:rPr lang="en-US" dirty="0">
                          <a:latin typeface="Calibri" panose="020F0502020204030204" charset="0"/>
                        </a:rPr>
                        <a:t>There is an isolated depression in the bone conduction at the 2000 HZ(</a:t>
                      </a:r>
                      <a:r>
                        <a:rPr lang="en-US" dirty="0">
                          <a:latin typeface="Calibri" panose="020F0502020204030204" charset="0"/>
                          <a:sym typeface="Wingdings" panose="05000000000000000000" pitchFamily="2" charset="2"/>
                        </a:rPr>
                        <a:t>Carhart notch)</a:t>
                      </a:r>
                    </a:p>
                    <a:p>
                      <a:endParaRPr lang="en-US" dirty="0"/>
                    </a:p>
                  </a:txBody>
                  <a:tcPr/>
                </a:tc>
                <a:tc>
                  <a:txBody>
                    <a:bodyPr/>
                    <a:lstStyle/>
                    <a:p>
                      <a:r>
                        <a:rPr lang="en-US" dirty="0"/>
                        <a:t>SN hearing loss at 4000 HZ</a:t>
                      </a:r>
                    </a:p>
                  </a:txBody>
                  <a:tcPr/>
                </a:tc>
                <a:extLst>
                  <a:ext uri="{0D108BD9-81ED-4DB2-BD59-A6C34878D82A}">
                    <a16:rowId xmlns:a16="http://schemas.microsoft.com/office/drawing/2014/main" val="10001"/>
                  </a:ext>
                </a:extLst>
              </a:tr>
              <a:tr h="1484141">
                <a:tc>
                  <a:txBody>
                    <a:bodyPr/>
                    <a:lstStyle/>
                    <a:p>
                      <a:r>
                        <a:rPr lang="en-US" dirty="0"/>
                        <a:t>2</a:t>
                      </a:r>
                    </a:p>
                  </a:txBody>
                  <a:tcPr/>
                </a:tc>
                <a:tc>
                  <a:txBody>
                    <a:bodyPr/>
                    <a:lstStyle/>
                    <a:p>
                      <a:r>
                        <a:rPr lang="en-US" dirty="0"/>
                        <a:t>Otosclerosis </a:t>
                      </a:r>
                    </a:p>
                  </a:txBody>
                  <a:tcPr/>
                </a:tc>
                <a:tc>
                  <a:txBody>
                    <a:bodyPr/>
                    <a:lstStyle/>
                    <a:p>
                      <a:r>
                        <a:rPr lang="en-US" dirty="0"/>
                        <a:t>Noise induced hearing loss (SNHL)</a:t>
                      </a:r>
                    </a:p>
                  </a:txBody>
                  <a:tcPr/>
                </a:tc>
                <a:extLst>
                  <a:ext uri="{0D108BD9-81ED-4DB2-BD59-A6C34878D82A}">
                    <a16:rowId xmlns:a16="http://schemas.microsoft.com/office/drawing/2014/main" val="10002"/>
                  </a:ext>
                </a:extLst>
              </a:tr>
              <a:tr h="1484141">
                <a:tc>
                  <a:txBody>
                    <a:bodyPr/>
                    <a:lstStyle/>
                    <a:p>
                      <a:r>
                        <a:rPr lang="en-US" dirty="0"/>
                        <a:t>3</a:t>
                      </a:r>
                    </a:p>
                  </a:txBody>
                  <a:tcPr/>
                </a:tc>
                <a:tc>
                  <a:txBody>
                    <a:bodyPr/>
                    <a:lstStyle/>
                    <a:p>
                      <a:r>
                        <a:rPr lang="en-US" dirty="0"/>
                        <a:t>Medical: florid supplement</a:t>
                      </a:r>
                    </a:p>
                    <a:p>
                      <a:endParaRPr lang="en-US" dirty="0"/>
                    </a:p>
                    <a:p>
                      <a:r>
                        <a:rPr lang="en-US" dirty="0"/>
                        <a:t>Surgery: stapedectomy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Avoid exposure to loud noise  </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Surgery (not sure)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6899031" cy="5472967"/>
          </a:xfrm>
        </p:spPr>
        <p:txBody>
          <a:bodyPr>
            <a:normAutofit/>
          </a:bodyPr>
          <a:lstStyle/>
          <a:p>
            <a:r>
              <a:rPr lang="en-US" sz="2400" dirty="0"/>
              <a:t>1) Identify A and B </a:t>
            </a:r>
            <a:br>
              <a:rPr lang="en-US" sz="2400" dirty="0"/>
            </a:br>
            <a:r>
              <a:rPr lang="en-US" sz="2400" dirty="0"/>
              <a:t>2) </a:t>
            </a:r>
            <a:r>
              <a:rPr lang="en-US" sz="2400" dirty="0" err="1"/>
              <a:t>dx</a:t>
            </a:r>
            <a:r>
              <a:rPr lang="en-US" sz="2400" dirty="0"/>
              <a:t>? </a:t>
            </a:r>
            <a:br>
              <a:rPr lang="en-US" sz="2400" dirty="0"/>
            </a:br>
            <a:r>
              <a:rPr lang="en-US" sz="2400" dirty="0"/>
              <a:t>3) What would you ask parents about ?</a:t>
            </a:r>
            <a:br>
              <a:rPr lang="en-US" sz="2400" dirty="0"/>
            </a:br>
            <a:r>
              <a:rPr lang="en-US" sz="2400" dirty="0"/>
              <a:t>4) If they answer that every thing is normal what is your management ? </a:t>
            </a:r>
            <a:br>
              <a:rPr lang="en-US" sz="2400" dirty="0"/>
            </a:br>
            <a:r>
              <a:rPr lang="en-US" sz="2400" dirty="0"/>
              <a:t>5) </a:t>
            </a:r>
            <a:r>
              <a:rPr lang="en-US" sz="2400" dirty="0" err="1"/>
              <a:t>aggrevated</a:t>
            </a:r>
            <a:r>
              <a:rPr lang="en-US" sz="2400" dirty="0"/>
              <a:t> by what ?</a:t>
            </a:r>
          </a:p>
        </p:txBody>
      </p:sp>
      <p:pic>
        <p:nvPicPr>
          <p:cNvPr id="5" name="Content Placeholder 4" descr="A picture containing apple, fruit&#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7238" y="2250832"/>
            <a:ext cx="4811151" cy="4096946"/>
          </a:xfrm>
        </p:spPr>
      </p:pic>
      <p:sp>
        <p:nvSpPr>
          <p:cNvPr id="4" name="مستطيل 3"/>
          <p:cNvSpPr/>
          <p:nvPr/>
        </p:nvSpPr>
        <p:spPr>
          <a:xfrm>
            <a:off x="1094853" y="951301"/>
            <a:ext cx="2590883" cy="584775"/>
          </a:xfrm>
          <a:prstGeom prst="rect">
            <a:avLst/>
          </a:prstGeom>
        </p:spPr>
        <p:txBody>
          <a:bodyPr wrap="square">
            <a:spAutoFit/>
          </a:bodyPr>
          <a:lstStyle/>
          <a:p>
            <a:r>
              <a:rPr lang="en-US" sz="3200" b="1" dirty="0">
                <a:solidFill>
                  <a:srgbClr val="FF0000"/>
                </a:solidFill>
              </a:rPr>
              <a:t>Question 3</a:t>
            </a:r>
          </a:p>
        </p:txBody>
      </p:sp>
      <p:sp>
        <p:nvSpPr>
          <p:cNvPr id="6" name="مستطيل 5"/>
          <p:cNvSpPr/>
          <p:nvPr/>
        </p:nvSpPr>
        <p:spPr>
          <a:xfrm>
            <a:off x="9059865" y="2967335"/>
            <a:ext cx="604653"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endParaRPr lang="ar-SA"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ستطيل 6"/>
          <p:cNvSpPr/>
          <p:nvPr/>
        </p:nvSpPr>
        <p:spPr>
          <a:xfrm>
            <a:off x="7034115" y="4529798"/>
            <a:ext cx="463965" cy="646331"/>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t>
            </a:r>
            <a:endParaRPr lang="ar-SA"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FB38B2-6ACE-42B9-8792-0F7ED9103601}"/>
              </a:ext>
            </a:extLst>
          </p:cNvPr>
          <p:cNvSpPr>
            <a:spLocks noGrp="1"/>
          </p:cNvSpPr>
          <p:nvPr>
            <p:ph type="body" sz="half" idx="2"/>
          </p:nvPr>
        </p:nvSpPr>
        <p:spPr>
          <a:xfrm>
            <a:off x="0" y="693684"/>
            <a:ext cx="6958623" cy="5608794"/>
          </a:xfrm>
        </p:spPr>
        <p:txBody>
          <a:bodyPr>
            <a:normAutofit/>
          </a:bodyPr>
          <a:lstStyle/>
          <a:p>
            <a:r>
              <a:rPr lang="en-US" sz="1800" dirty="0">
                <a:latin typeface="+mj-lt"/>
              </a:rPr>
              <a:t>The most likely diagnosis ? </a:t>
            </a:r>
          </a:p>
          <a:p>
            <a:r>
              <a:rPr lang="en-US" sz="1800" dirty="0">
                <a:latin typeface="+mj-lt"/>
              </a:rPr>
              <a:t>Acute Follicular tonsillitis </a:t>
            </a:r>
          </a:p>
          <a:p>
            <a:pPr algn="l"/>
            <a:r>
              <a:rPr lang="en-US" sz="1800" dirty="0">
                <a:latin typeface="+mj-lt"/>
              </a:rPr>
              <a:t>Management of this condition ? </a:t>
            </a:r>
            <a:br>
              <a:rPr lang="en-US" sz="1800" dirty="0">
                <a:latin typeface="+mj-lt"/>
              </a:rPr>
            </a:br>
            <a:r>
              <a:rPr lang="en-US" sz="1800" dirty="0">
                <a:latin typeface="+mj-lt"/>
              </a:rPr>
              <a:t>1 . rest and encouraged to take plenty of water </a:t>
            </a:r>
          </a:p>
          <a:p>
            <a:pPr algn="l"/>
            <a:r>
              <a:rPr lang="en-US" sz="1800" dirty="0">
                <a:latin typeface="+mj-lt"/>
              </a:rPr>
              <a:t>2. Analgesia </a:t>
            </a:r>
          </a:p>
          <a:p>
            <a:pPr algn="l"/>
            <a:r>
              <a:rPr lang="en-US" sz="1800" dirty="0">
                <a:latin typeface="+mj-lt"/>
              </a:rPr>
              <a:t>3. Antibiotic , most common organism is streptococcus so penicillin is the drug of choice, if allergic erythromycin should be given , for 7-10 days </a:t>
            </a:r>
          </a:p>
          <a:p>
            <a:pPr algn="l"/>
            <a:br>
              <a:rPr lang="en-US" sz="1800" dirty="0">
                <a:latin typeface="+mj-lt"/>
              </a:rPr>
            </a:br>
            <a:r>
              <a:rPr lang="en-US" sz="1800" dirty="0">
                <a:latin typeface="+mj-lt"/>
              </a:rPr>
              <a:t>Indications for surgery ? </a:t>
            </a:r>
          </a:p>
          <a:p>
            <a:pPr algn="l"/>
            <a:r>
              <a:rPr lang="en-US" sz="1800" b="0" i="0" u="none" strike="noStrike" baseline="0" dirty="0">
                <a:latin typeface="+mj-lt"/>
              </a:rPr>
              <a:t>1. Recurrent infection of throat ( 7 or more in 1 year / 5 per year for 2 years / 3 per</a:t>
            </a:r>
          </a:p>
          <a:p>
            <a:pPr algn="l"/>
            <a:r>
              <a:rPr lang="en-US" sz="1800" b="0" i="0" u="none" strike="noStrike" baseline="0" dirty="0">
                <a:latin typeface="+mj-lt"/>
              </a:rPr>
              <a:t>year for 3 years).</a:t>
            </a:r>
          </a:p>
          <a:p>
            <a:pPr algn="l"/>
            <a:r>
              <a:rPr lang="en-US" sz="1800" b="0" i="0" u="none" strike="noStrike" baseline="0" dirty="0">
                <a:latin typeface="+mj-lt"/>
              </a:rPr>
              <a:t>2. Suspected malignancy ( asymmetrical tonsils).</a:t>
            </a:r>
          </a:p>
          <a:p>
            <a:pPr algn="l"/>
            <a:r>
              <a:rPr lang="en-US" sz="1800" b="0" i="0" u="none" strike="noStrike" baseline="0" dirty="0">
                <a:latin typeface="+mj-lt"/>
              </a:rPr>
              <a:t>3. Airway obstruction (OSA).</a:t>
            </a:r>
            <a:endParaRPr lang="en-US" sz="1800" dirty="0">
              <a:latin typeface="+mj-lt"/>
            </a:endParaRPr>
          </a:p>
        </p:txBody>
      </p:sp>
      <p:pic>
        <p:nvPicPr>
          <p:cNvPr id="2050" name="Picture 2" descr="Tonsillitis - NHS">
            <a:extLst>
              <a:ext uri="{FF2B5EF4-FFF2-40B4-BE49-F238E27FC236}">
                <a16:creationId xmlns:a16="http://schemas.microsoft.com/office/drawing/2014/main" id="{F31C5C81-F249-6CDF-FC57-4DB3E8F5A9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05465" y="1168853"/>
            <a:ext cx="4393588" cy="292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70724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A … OMEGA shape epiglottis </a:t>
            </a:r>
          </a:p>
          <a:p>
            <a:pPr>
              <a:buNone/>
            </a:pPr>
            <a:r>
              <a:rPr lang="en-US" dirty="0"/>
              <a:t>       B …. Aryepiglottic fold </a:t>
            </a:r>
          </a:p>
          <a:p>
            <a:pPr>
              <a:buNone/>
            </a:pPr>
            <a:r>
              <a:rPr lang="en-US" dirty="0"/>
              <a:t>2) Laryngomalacia </a:t>
            </a:r>
          </a:p>
          <a:p>
            <a:pPr>
              <a:buNone/>
            </a:pPr>
            <a:r>
              <a:rPr lang="en-US" dirty="0"/>
              <a:t>3) Cyanosis and failure to thrive </a:t>
            </a:r>
          </a:p>
          <a:p>
            <a:pPr>
              <a:buNone/>
            </a:pPr>
            <a:r>
              <a:rPr lang="en-US" dirty="0"/>
              <a:t>4) Reassurance and it will resolve spontaneously by age of 1 year and give anti reflux medication </a:t>
            </a:r>
          </a:p>
          <a:p>
            <a:pPr>
              <a:buNone/>
            </a:pPr>
            <a:r>
              <a:rPr lang="en-US" dirty="0"/>
              <a:t>5) Crying , supine position  , feeding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erson wearing glasses and smiling at the camera&#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03654" y="2369468"/>
            <a:ext cx="2851679" cy="4277519"/>
          </a:xfrm>
        </p:spPr>
      </p:pic>
      <p:sp>
        <p:nvSpPr>
          <p:cNvPr id="6" name="Rectangle 5"/>
          <p:cNvSpPr/>
          <p:nvPr/>
        </p:nvSpPr>
        <p:spPr>
          <a:xfrm>
            <a:off x="628357" y="1886300"/>
            <a:ext cx="6096000" cy="3046988"/>
          </a:xfrm>
          <a:prstGeom prst="rect">
            <a:avLst/>
          </a:prstGeom>
        </p:spPr>
        <p:txBody>
          <a:bodyPr wrap="square">
            <a:spAutoFit/>
          </a:bodyPr>
          <a:lstStyle/>
          <a:p>
            <a:r>
              <a:rPr lang="en-US" sz="3200" dirty="0">
                <a:solidFill>
                  <a:srgbClr val="1C1E21"/>
                </a:solidFill>
                <a:latin typeface="inherit"/>
              </a:rPr>
              <a:t>Picture for FN palsy</a:t>
            </a:r>
          </a:p>
          <a:p>
            <a:br>
              <a:rPr lang="en-US" sz="3200" dirty="0">
                <a:solidFill>
                  <a:srgbClr val="1C1E21"/>
                </a:solidFill>
                <a:latin typeface="Helvetica" panose="020B0604020202020204" pitchFamily="34" charset="0"/>
              </a:rPr>
            </a:br>
            <a:r>
              <a:rPr lang="en-US" sz="3200" dirty="0">
                <a:solidFill>
                  <a:srgbClr val="1C1E21"/>
                </a:solidFill>
                <a:latin typeface="Helvetica" panose="020B0604020202020204" pitchFamily="34" charset="0"/>
              </a:rPr>
              <a:t>1) </a:t>
            </a:r>
            <a:r>
              <a:rPr lang="en-US" sz="3200" dirty="0">
                <a:solidFill>
                  <a:srgbClr val="1C1E21"/>
                </a:solidFill>
                <a:latin typeface="inherit"/>
              </a:rPr>
              <a:t>Spot Dx</a:t>
            </a:r>
            <a:br>
              <a:rPr lang="en-US" sz="3200" dirty="0">
                <a:solidFill>
                  <a:srgbClr val="1C1E21"/>
                </a:solidFill>
                <a:latin typeface="Helvetica" panose="020B0604020202020204" pitchFamily="34" charset="0"/>
              </a:rPr>
            </a:br>
            <a:r>
              <a:rPr lang="en-US" sz="3200" dirty="0">
                <a:solidFill>
                  <a:srgbClr val="1C1E21"/>
                </a:solidFill>
                <a:latin typeface="Helvetica" panose="020B0604020202020204" pitchFamily="34" charset="0"/>
              </a:rPr>
              <a:t>2) </a:t>
            </a:r>
            <a:r>
              <a:rPr lang="en-US" sz="3200" dirty="0">
                <a:solidFill>
                  <a:srgbClr val="1C1E21"/>
                </a:solidFill>
                <a:latin typeface="inherit"/>
              </a:rPr>
              <a:t>If there were vesicles on ear .. what’s your Dx</a:t>
            </a:r>
            <a:br>
              <a:rPr lang="en-US" sz="3200" dirty="0">
                <a:solidFill>
                  <a:srgbClr val="1C1E21"/>
                </a:solidFill>
                <a:latin typeface="inherit"/>
              </a:rPr>
            </a:br>
            <a:r>
              <a:rPr lang="en-US" sz="3200" dirty="0">
                <a:solidFill>
                  <a:srgbClr val="1C1E21"/>
                </a:solidFill>
                <a:latin typeface="inherit"/>
              </a:rPr>
              <a:t>3) Management for question 2 </a:t>
            </a:r>
            <a:endParaRPr lang="en-US" sz="3200" dirty="0"/>
          </a:p>
        </p:txBody>
      </p:sp>
      <p:sp>
        <p:nvSpPr>
          <p:cNvPr id="7" name="مستطيل 6"/>
          <p:cNvSpPr/>
          <p:nvPr/>
        </p:nvSpPr>
        <p:spPr>
          <a:xfrm>
            <a:off x="827567" y="909099"/>
            <a:ext cx="2728696" cy="769441"/>
          </a:xfrm>
          <a:prstGeom prst="rect">
            <a:avLst/>
          </a:prstGeom>
        </p:spPr>
        <p:txBody>
          <a:bodyPr wrap="none">
            <a:spAutoFit/>
          </a:bodyPr>
          <a:lstStyle/>
          <a:p>
            <a:r>
              <a:rPr lang="en-US" sz="4400" b="1" dirty="0">
                <a:solidFill>
                  <a:srgbClr val="FF0000"/>
                </a:solidFill>
              </a:rPr>
              <a:t>Question 4</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bells palsy </a:t>
            </a:r>
          </a:p>
          <a:p>
            <a:r>
              <a:rPr lang="en-US" dirty="0"/>
              <a:t>2) </a:t>
            </a:r>
            <a:r>
              <a:rPr lang="en-US" dirty="0" err="1"/>
              <a:t>ramsy</a:t>
            </a:r>
            <a:r>
              <a:rPr lang="en-US" dirty="0"/>
              <a:t> haunt syndrome </a:t>
            </a:r>
          </a:p>
          <a:p>
            <a:r>
              <a:rPr lang="en-US" dirty="0"/>
              <a:t>3) 1. eye protection (ointment and artificial tears ) </a:t>
            </a:r>
          </a:p>
          <a:p>
            <a:pPr>
              <a:buNone/>
            </a:pPr>
            <a:r>
              <a:rPr lang="en-US" dirty="0"/>
              <a:t>         2. physiotherapy </a:t>
            </a:r>
          </a:p>
          <a:p>
            <a:pPr>
              <a:buNone/>
            </a:pPr>
            <a:r>
              <a:rPr lang="en-US" dirty="0"/>
              <a:t>        3. antiviral (</a:t>
            </a:r>
            <a:r>
              <a:rPr lang="en-US" dirty="0" err="1"/>
              <a:t>aciclovir</a:t>
            </a:r>
            <a:r>
              <a:rPr lang="en-US" dirty="0"/>
              <a:t> )</a:t>
            </a:r>
          </a:p>
          <a:p>
            <a:pPr>
              <a:buNone/>
            </a:pPr>
            <a:r>
              <a:rPr lang="en-US" dirty="0"/>
              <a:t>        4. steroid high dose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8957" y="1027906"/>
            <a:ext cx="3404843" cy="5704449"/>
          </a:xfrm>
          <a:prstGeom prst="rect">
            <a:avLst/>
          </a:prstGeom>
        </p:spPr>
      </p:pic>
      <p:sp>
        <p:nvSpPr>
          <p:cNvPr id="7" name="Content Placeholder 6"/>
          <p:cNvSpPr>
            <a:spLocks noGrp="1"/>
          </p:cNvSpPr>
          <p:nvPr>
            <p:ph idx="1"/>
          </p:nvPr>
        </p:nvSpPr>
        <p:spPr/>
        <p:txBody>
          <a:bodyPr/>
          <a:lstStyle/>
          <a:p>
            <a:r>
              <a:rPr lang="en-US" dirty="0"/>
              <a:t>1) name of </a:t>
            </a:r>
            <a:r>
              <a:rPr lang="en-US" dirty="0" err="1"/>
              <a:t>manuver</a:t>
            </a:r>
            <a:r>
              <a:rPr lang="en-US" dirty="0"/>
              <a:t> ?</a:t>
            </a:r>
          </a:p>
          <a:p>
            <a:r>
              <a:rPr lang="en-US" dirty="0"/>
              <a:t>2) it diagnose what ?</a:t>
            </a:r>
          </a:p>
          <a:p>
            <a:r>
              <a:rPr lang="en-US" dirty="0"/>
              <a:t>3) prognosis ? </a:t>
            </a:r>
          </a:p>
          <a:p>
            <a:r>
              <a:rPr lang="en-US" dirty="0"/>
              <a:t>4)ETIOLOGY ?</a:t>
            </a:r>
          </a:p>
        </p:txBody>
      </p:sp>
      <p:sp>
        <p:nvSpPr>
          <p:cNvPr id="5" name="مستطيل 4"/>
          <p:cNvSpPr/>
          <p:nvPr/>
        </p:nvSpPr>
        <p:spPr>
          <a:xfrm>
            <a:off x="1376208" y="880962"/>
            <a:ext cx="2998845" cy="707886"/>
          </a:xfrm>
          <a:prstGeom prst="rect">
            <a:avLst/>
          </a:prstGeom>
        </p:spPr>
        <p:txBody>
          <a:bodyPr wrap="square">
            <a:spAutoFit/>
          </a:bodyPr>
          <a:lstStyle/>
          <a:p>
            <a:r>
              <a:rPr lang="en-US" sz="4000" b="1" dirty="0">
                <a:solidFill>
                  <a:srgbClr val="FF0000"/>
                </a:solidFill>
              </a:rPr>
              <a:t>Question 5</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a:t>
            </a:r>
            <a:r>
              <a:rPr lang="en-US" dirty="0" err="1"/>
              <a:t>dix-hallpike</a:t>
            </a:r>
            <a:r>
              <a:rPr lang="en-US" dirty="0"/>
              <a:t> </a:t>
            </a:r>
          </a:p>
          <a:p>
            <a:r>
              <a:rPr lang="en-US" dirty="0"/>
              <a:t>2) BPPV </a:t>
            </a:r>
          </a:p>
          <a:p>
            <a:r>
              <a:rPr lang="en-US" dirty="0"/>
              <a:t>3) Good prognosis</a:t>
            </a:r>
          </a:p>
          <a:p>
            <a:r>
              <a:rPr lang="en-US" dirty="0"/>
              <a:t>4) dislodge of </a:t>
            </a:r>
            <a:r>
              <a:rPr lang="en-US" dirty="0" err="1"/>
              <a:t>canalith</a:t>
            </a:r>
            <a:r>
              <a:rPr lang="en-US" dirty="0"/>
              <a:t> from utricle to semicircular canal ( posterior one most commonly )  , it may occur due to trauma or </a:t>
            </a:r>
            <a:r>
              <a:rPr lang="en-US" dirty="0" err="1"/>
              <a:t>idopathic</a:t>
            </a:r>
            <a:r>
              <a:rPr lang="en-US" dirty="0"/>
              <a:t>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a:t>40 years old presented to </a:t>
            </a:r>
            <a:r>
              <a:rPr lang="en-US" dirty="0" err="1"/>
              <a:t>clinc</a:t>
            </a:r>
            <a:r>
              <a:rPr lang="en-US" dirty="0"/>
              <a:t> </a:t>
            </a:r>
          </a:p>
          <a:p>
            <a:pPr>
              <a:buNone/>
            </a:pPr>
            <a:endParaRPr lang="en-US" dirty="0"/>
          </a:p>
          <a:p>
            <a:pPr marL="514350" indent="-514350">
              <a:buAutoNum type="arabicParenR"/>
            </a:pPr>
            <a:r>
              <a:rPr lang="en-US" dirty="0"/>
              <a:t>Name this study and describe finding </a:t>
            </a:r>
          </a:p>
          <a:p>
            <a:pPr marL="514350" indent="-514350">
              <a:buAutoNum type="arabicParenR"/>
            </a:pPr>
            <a:r>
              <a:rPr lang="en-US" dirty="0"/>
              <a:t> name two finding on physical examination </a:t>
            </a:r>
          </a:p>
          <a:p>
            <a:pPr marL="514350" indent="-514350">
              <a:buAutoNum type="arabicParenR"/>
            </a:pPr>
            <a:r>
              <a:rPr lang="en-US" dirty="0"/>
              <a:t> four lines of management </a:t>
            </a:r>
          </a:p>
        </p:txBody>
      </p:sp>
      <p:pic>
        <p:nvPicPr>
          <p:cNvPr id="4" name="Content Placeholder 5" descr="A close up of an anima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783" y="3429002"/>
            <a:ext cx="5715000" cy="3248025"/>
          </a:xfrm>
          <a:prstGeom prst="rect">
            <a:avLst/>
          </a:prstGeom>
        </p:spPr>
      </p:pic>
      <p:sp>
        <p:nvSpPr>
          <p:cNvPr id="6" name="مستطيل 5"/>
          <p:cNvSpPr/>
          <p:nvPr/>
        </p:nvSpPr>
        <p:spPr>
          <a:xfrm>
            <a:off x="982313" y="1077911"/>
            <a:ext cx="2271391" cy="646331"/>
          </a:xfrm>
          <a:prstGeom prst="rect">
            <a:avLst/>
          </a:prstGeom>
        </p:spPr>
        <p:txBody>
          <a:bodyPr wrap="none">
            <a:spAutoFit/>
          </a:bodyPr>
          <a:lstStyle/>
          <a:p>
            <a:r>
              <a:rPr lang="en-US" sz="3600" b="1" dirty="0">
                <a:solidFill>
                  <a:srgbClr val="FF0000"/>
                </a:solidFill>
              </a:rPr>
              <a:t>Question 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paranasal sinus  coronal ct scan , there's opacity all over the left and right maxillary, ethmoidal sinuses and nasal cavity. </a:t>
            </a:r>
          </a:p>
          <a:p>
            <a:r>
              <a:rPr lang="en-US" dirty="0"/>
              <a:t>2) hypertrophied inferior turbinate , mucosal edema , discharge </a:t>
            </a:r>
          </a:p>
          <a:p>
            <a:r>
              <a:rPr lang="en-US" dirty="0"/>
              <a:t>3) 1. nasal saline 2. nasal decongestant 3. steroid 4. antibiotic </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931" y="2438402"/>
            <a:ext cx="5127029" cy="3785419"/>
          </a:xfrm>
        </p:spPr>
        <p:txBody>
          <a:bodyPr>
            <a:normAutofit/>
          </a:bodyPr>
          <a:lstStyle/>
          <a:p>
            <a:br>
              <a:rPr lang="en-US" dirty="0"/>
            </a:br>
            <a:r>
              <a:rPr lang="en-US" dirty="0"/>
              <a:t>1) arrow : </a:t>
            </a:r>
            <a:br>
              <a:rPr lang="en-US" dirty="0"/>
            </a:br>
            <a:r>
              <a:rPr lang="en-US" dirty="0"/>
              <a:t>2) Two indications for permanent insertion</a:t>
            </a:r>
            <a:br>
              <a:rPr lang="en-US" dirty="0"/>
            </a:br>
            <a:r>
              <a:rPr lang="en-US" dirty="0"/>
              <a:t>3 ) Why it should be replaced immediately.. to prevent what ? </a:t>
            </a:r>
          </a:p>
          <a:p>
            <a:r>
              <a:rPr lang="en-US" dirty="0"/>
              <a:t>4) at which level we put it </a:t>
            </a:r>
          </a:p>
        </p:txBody>
      </p:sp>
      <p:pic>
        <p:nvPicPr>
          <p:cNvPr id="4" name="Picture 2" descr="نتيجة بحث الصور عن ‪Tracheostomy tube‬‏"/>
          <p:cNvPicPr>
            <a:picLocks noChangeAspect="1" noChangeArrowheads="1"/>
          </p:cNvPicPr>
          <p:nvPr/>
        </p:nvPicPr>
        <p:blipFill rotWithShape="1">
          <a:blip r:embed="rId2">
            <a:extLst>
              <a:ext uri="{28A0092B-C50C-407E-A947-70E740481C1C}">
                <a14:useLocalDpi xmlns:a14="http://schemas.microsoft.com/office/drawing/2010/main" val="0"/>
              </a:ext>
            </a:extLst>
          </a:blip>
          <a:srcRect r="593" b="3"/>
          <a:stretch>
            <a:fillRect/>
          </a:stretch>
        </p:blipFill>
        <p:spPr bwMode="auto">
          <a:xfrm>
            <a:off x="6048411" y="499408"/>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مستطيل 4"/>
          <p:cNvSpPr/>
          <p:nvPr/>
        </p:nvSpPr>
        <p:spPr>
          <a:xfrm>
            <a:off x="855704" y="1598416"/>
            <a:ext cx="2271391" cy="646331"/>
          </a:xfrm>
          <a:prstGeom prst="rect">
            <a:avLst/>
          </a:prstGeom>
        </p:spPr>
        <p:txBody>
          <a:bodyPr wrap="none">
            <a:spAutoFit/>
          </a:bodyPr>
          <a:lstStyle/>
          <a:p>
            <a:r>
              <a:rPr lang="en-US" sz="3600" b="1" dirty="0">
                <a:solidFill>
                  <a:srgbClr val="FF0000"/>
                </a:solidFill>
              </a:rPr>
              <a:t>Question 7</a:t>
            </a:r>
          </a:p>
        </p:txBody>
      </p:sp>
      <p:cxnSp>
        <p:nvCxnSpPr>
          <p:cNvPr id="7" name="رابط بشكل مرفق 6"/>
          <p:cNvCxnSpPr/>
          <p:nvPr/>
        </p:nvCxnSpPr>
        <p:spPr>
          <a:xfrm rot="16200000" flipH="1">
            <a:off x="6900207" y="3453620"/>
            <a:ext cx="1181682" cy="829992"/>
          </a:xfrm>
          <a:prstGeom prst="bentConnector3">
            <a:avLst>
              <a:gd name="adj1" fmla="val 50000"/>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marL="0" indent="0">
              <a:buNone/>
            </a:pPr>
            <a:r>
              <a:rPr lang="en-US" dirty="0"/>
              <a:t>1) pilot balloon</a:t>
            </a:r>
          </a:p>
          <a:p>
            <a:pPr marL="0" indent="0">
              <a:buNone/>
            </a:pPr>
            <a:r>
              <a:rPr lang="en-US" dirty="0"/>
              <a:t>2</a:t>
            </a:r>
            <a:r>
              <a:rPr lang="ar-JO" dirty="0"/>
              <a:t>(</a:t>
            </a:r>
            <a:r>
              <a:rPr lang="en-US" dirty="0"/>
              <a:t> laryngeal paralysis or collapse </a:t>
            </a:r>
          </a:p>
          <a:p>
            <a:pPr marL="0" indent="0">
              <a:buNone/>
            </a:pPr>
            <a:r>
              <a:rPr lang="en-US" dirty="0"/>
              <a:t>     severe secretory respiratory disease </a:t>
            </a:r>
          </a:p>
          <a:p>
            <a:pPr marL="0" indent="0">
              <a:buNone/>
            </a:pPr>
            <a:r>
              <a:rPr lang="en-US" dirty="0"/>
              <a:t>      nasal neoplasia </a:t>
            </a:r>
          </a:p>
          <a:p>
            <a:pPr marL="0" indent="0">
              <a:buNone/>
            </a:pPr>
            <a:r>
              <a:rPr lang="en-US" dirty="0"/>
              <a:t>3) Prevention of formation of granulation tissue around it </a:t>
            </a:r>
          </a:p>
          <a:p>
            <a:pPr marL="0" indent="0">
              <a:buNone/>
            </a:pPr>
            <a:r>
              <a:rPr lang="en-US" dirty="0"/>
              <a:t>          prevent blocking of tube by secretion </a:t>
            </a:r>
          </a:p>
          <a:p>
            <a:pPr marL="0" indent="0">
              <a:buNone/>
            </a:pPr>
            <a:r>
              <a:rPr lang="en-US" dirty="0"/>
              <a:t>4) 2-4 tracheal ring FOR ADULT</a:t>
            </a:r>
          </a:p>
          <a:p>
            <a:pPr marL="0" indent="0">
              <a:buNone/>
            </a:pPr>
            <a:r>
              <a:rPr lang="en-US" dirty="0"/>
              <a:t>        2-3 tracheal ring FOR PEDS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1638" y="6259491"/>
            <a:ext cx="3504028" cy="598511"/>
          </a:xfrm>
        </p:spPr>
        <p:txBody>
          <a:bodyPr>
            <a:noAutofit/>
          </a:bodyPr>
          <a:lstStyle/>
          <a:p>
            <a:r>
              <a:rPr lang="en-US" sz="2000" b="1" dirty="0">
                <a:solidFill>
                  <a:srgbClr val="FF0000"/>
                </a:solidFill>
              </a:rPr>
              <a:t>P.S ( in exam it was in both nostrils ) </a:t>
            </a:r>
          </a:p>
        </p:txBody>
      </p:sp>
      <p:sp>
        <p:nvSpPr>
          <p:cNvPr id="4" name="Rectangle 3"/>
          <p:cNvSpPr/>
          <p:nvPr/>
        </p:nvSpPr>
        <p:spPr>
          <a:xfrm>
            <a:off x="220395" y="1846274"/>
            <a:ext cx="6096000" cy="3539430"/>
          </a:xfrm>
          <a:prstGeom prst="rect">
            <a:avLst/>
          </a:prstGeom>
        </p:spPr>
        <p:txBody>
          <a:bodyPr wrap="square">
            <a:spAutoFit/>
          </a:bodyPr>
          <a:lstStyle/>
          <a:p>
            <a:r>
              <a:rPr lang="en-US" sz="2800" dirty="0">
                <a:solidFill>
                  <a:srgbClr val="1C1E21"/>
                </a:solidFill>
                <a:latin typeface="Helvetica" panose="020B0604020202020204" pitchFamily="34" charset="0"/>
              </a:rPr>
              <a:t>two pictures one for septal perforation and the another one showing bilateral masses seen grossly in nostrils :</a:t>
            </a:r>
            <a:br>
              <a:rPr lang="en-US" sz="2800" dirty="0"/>
            </a:br>
            <a:r>
              <a:rPr lang="en-US" sz="2800" dirty="0"/>
              <a:t>1) </a:t>
            </a:r>
            <a:r>
              <a:rPr lang="en-US" sz="2800" dirty="0">
                <a:solidFill>
                  <a:srgbClr val="1C1E21"/>
                </a:solidFill>
                <a:latin typeface="Helvetica" panose="020B0604020202020204" pitchFamily="34" charset="0"/>
              </a:rPr>
              <a:t>Describe A and  mention two causes</a:t>
            </a:r>
            <a:br>
              <a:rPr lang="en-US" sz="2800" dirty="0"/>
            </a:br>
            <a:r>
              <a:rPr lang="en-US" sz="2800" dirty="0"/>
              <a:t>2) </a:t>
            </a:r>
            <a:r>
              <a:rPr lang="en-US" sz="2800" dirty="0">
                <a:solidFill>
                  <a:srgbClr val="1C1E21"/>
                </a:solidFill>
                <a:latin typeface="Helvetica" panose="020B0604020202020204" pitchFamily="34" charset="0"/>
              </a:rPr>
              <a:t>Describe B</a:t>
            </a:r>
            <a:br>
              <a:rPr lang="en-US" sz="2800" dirty="0"/>
            </a:br>
            <a:r>
              <a:rPr lang="en-US" sz="2800" dirty="0"/>
              <a:t>3) </a:t>
            </a:r>
            <a:r>
              <a:rPr lang="en-US" sz="2800" dirty="0">
                <a:solidFill>
                  <a:srgbClr val="1C1E21"/>
                </a:solidFill>
                <a:latin typeface="Helvetica" panose="020B0604020202020204" pitchFamily="34" charset="0"/>
              </a:rPr>
              <a:t>If B is unilateral mention two </a:t>
            </a:r>
            <a:r>
              <a:rPr lang="en-US" sz="2800" dirty="0" err="1">
                <a:solidFill>
                  <a:srgbClr val="1C1E21"/>
                </a:solidFill>
                <a:latin typeface="Helvetica" panose="020B0604020202020204" pitchFamily="34" charset="0"/>
              </a:rPr>
              <a:t>ddx</a:t>
            </a:r>
            <a:r>
              <a:rPr lang="en-US" sz="2800" dirty="0">
                <a:solidFill>
                  <a:srgbClr val="1C1E21"/>
                </a:solidFill>
                <a:latin typeface="Helvetica" panose="020B0604020202020204" pitchFamily="34" charset="0"/>
              </a:rPr>
              <a:t> </a:t>
            </a:r>
            <a:endParaRPr lang="en-US" sz="2800" dirty="0"/>
          </a:p>
        </p:txBody>
      </p:sp>
      <p:sp>
        <p:nvSpPr>
          <p:cNvPr id="5" name="مستطيل 4"/>
          <p:cNvSpPr/>
          <p:nvPr/>
        </p:nvSpPr>
        <p:spPr>
          <a:xfrm>
            <a:off x="1207395" y="726217"/>
            <a:ext cx="3309176" cy="923330"/>
          </a:xfrm>
          <a:prstGeom prst="rect">
            <a:avLst/>
          </a:prstGeom>
        </p:spPr>
        <p:txBody>
          <a:bodyPr wrap="none">
            <a:spAutoFit/>
          </a:bodyPr>
          <a:lstStyle/>
          <a:p>
            <a:r>
              <a:rPr lang="en-US" sz="5400" b="1" dirty="0">
                <a:solidFill>
                  <a:srgbClr val="FF0000"/>
                </a:solidFill>
              </a:rPr>
              <a:t>Question 8</a:t>
            </a:r>
          </a:p>
        </p:txBody>
      </p:sp>
      <p:pic>
        <p:nvPicPr>
          <p:cNvPr id="7" name="صورة 6" descr="9175tn.jpg"/>
          <p:cNvPicPr>
            <a:picLocks noChangeAspect="1"/>
          </p:cNvPicPr>
          <p:nvPr/>
        </p:nvPicPr>
        <p:blipFill>
          <a:blip r:embed="rId2"/>
          <a:stretch>
            <a:fillRect/>
          </a:stretch>
        </p:blipFill>
        <p:spPr>
          <a:xfrm>
            <a:off x="8084527" y="425769"/>
            <a:ext cx="3619500" cy="2714625"/>
          </a:xfrm>
          <a:prstGeom prst="rect">
            <a:avLst/>
          </a:prstGeom>
        </p:spPr>
      </p:pic>
      <p:sp>
        <p:nvSpPr>
          <p:cNvPr id="8" name="مستطيل 7"/>
          <p:cNvSpPr/>
          <p:nvPr/>
        </p:nvSpPr>
        <p:spPr>
          <a:xfrm>
            <a:off x="7287336" y="1701243"/>
            <a:ext cx="604653"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endParaRPr lang="ar-SA"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ستطيل 8"/>
          <p:cNvSpPr/>
          <p:nvPr/>
        </p:nvSpPr>
        <p:spPr>
          <a:xfrm>
            <a:off x="7273267" y="4064615"/>
            <a:ext cx="572593"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t>
            </a:r>
            <a:endParaRPr lang="ar-SA"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 name="عنصر نائب للمحتوى 10" descr="nasal_polyp_he_high.jpg"/>
          <p:cNvPicPr>
            <a:picLocks noGrp="1" noChangeAspect="1"/>
          </p:cNvPicPr>
          <p:nvPr>
            <p:ph idx="1"/>
          </p:nvPr>
        </p:nvPicPr>
        <p:blipFill>
          <a:blip r:embed="rId3"/>
          <a:stretch>
            <a:fillRect/>
          </a:stretch>
        </p:blipFill>
        <p:spPr>
          <a:xfrm>
            <a:off x="7682665" y="3263705"/>
            <a:ext cx="3882543" cy="296790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409EEF-5BFD-2562-5E6E-31338FFB47F2}"/>
              </a:ext>
            </a:extLst>
          </p:cNvPr>
          <p:cNvSpPr>
            <a:spLocks noGrp="1"/>
          </p:cNvSpPr>
          <p:nvPr>
            <p:ph type="body" sz="half" idx="2"/>
          </p:nvPr>
        </p:nvSpPr>
        <p:spPr>
          <a:xfrm>
            <a:off x="839788" y="867103"/>
            <a:ext cx="7074502" cy="5001885"/>
          </a:xfrm>
        </p:spPr>
        <p:txBody>
          <a:bodyPr>
            <a:normAutofit/>
          </a:bodyPr>
          <a:lstStyle/>
          <a:p>
            <a:pPr algn="l"/>
            <a:r>
              <a:rPr lang="en-US" sz="1800" b="1" i="0" u="none" strike="noStrike" baseline="0" dirty="0">
                <a:solidFill>
                  <a:srgbClr val="45515E"/>
                </a:solidFill>
                <a:latin typeface="Calibri-Bold"/>
              </a:rPr>
              <a:t>1. Diagnosis</a:t>
            </a:r>
          </a:p>
          <a:p>
            <a:pPr algn="l"/>
            <a:r>
              <a:rPr lang="en-US" sz="1800" b="0" i="0" u="none" strike="noStrike" baseline="0" dirty="0" err="1">
                <a:solidFill>
                  <a:srgbClr val="45515E"/>
                </a:solidFill>
                <a:latin typeface="CourierNewPSMT"/>
              </a:rPr>
              <a:t>o</a:t>
            </a:r>
            <a:r>
              <a:rPr lang="en-US" sz="1800" b="0" i="0" u="none" strike="noStrike" baseline="0" dirty="0" err="1">
                <a:solidFill>
                  <a:srgbClr val="45515E"/>
                </a:solidFill>
                <a:latin typeface="Calibri" panose="020F0502020204030204" pitchFamily="34" charset="0"/>
              </a:rPr>
              <a:t>Ramsay</a:t>
            </a:r>
            <a:r>
              <a:rPr lang="en-US" sz="1800" b="0" i="0" u="none" strike="noStrike" baseline="0" dirty="0">
                <a:solidFill>
                  <a:srgbClr val="45515E"/>
                </a:solidFill>
                <a:latin typeface="Calibri" panose="020F0502020204030204" pitchFamily="34" charset="0"/>
              </a:rPr>
              <a:t>-Hunt syndrome</a:t>
            </a:r>
          </a:p>
          <a:p>
            <a:pPr algn="l"/>
            <a:r>
              <a:rPr lang="en-US" sz="1800" b="1" i="0" u="none" strike="noStrike" baseline="0" dirty="0">
                <a:solidFill>
                  <a:srgbClr val="45515E"/>
                </a:solidFill>
                <a:latin typeface="Calibri-Bold"/>
              </a:rPr>
              <a:t>2. What is the cause of this condition ?</a:t>
            </a:r>
          </a:p>
          <a:p>
            <a:pPr algn="l"/>
            <a:r>
              <a:rPr lang="en-US" sz="1800" b="0" i="0" u="none" strike="noStrike" baseline="0" dirty="0">
                <a:solidFill>
                  <a:srgbClr val="45515E"/>
                </a:solidFill>
                <a:latin typeface="CourierNewPSMT"/>
              </a:rPr>
              <a:t>o </a:t>
            </a:r>
            <a:r>
              <a:rPr lang="en-US" sz="1800" b="0" i="0" u="none" strike="noStrike" baseline="0" dirty="0">
                <a:solidFill>
                  <a:srgbClr val="45515E"/>
                </a:solidFill>
                <a:latin typeface="Calibri" panose="020F0502020204030204" pitchFamily="34" charset="0"/>
              </a:rPr>
              <a:t>varicella zoster virus </a:t>
            </a:r>
          </a:p>
          <a:p>
            <a:pPr algn="l"/>
            <a:r>
              <a:rPr lang="en-US" sz="1800" b="1" i="0" u="none" strike="noStrike" baseline="0" dirty="0">
                <a:solidFill>
                  <a:srgbClr val="45515E"/>
                </a:solidFill>
                <a:latin typeface="Calibri-Bold"/>
              </a:rPr>
              <a:t>3. Treatment: </a:t>
            </a:r>
            <a:r>
              <a:rPr lang="en-US" sz="1800" b="0" i="0" u="none" strike="noStrike" baseline="0" dirty="0">
                <a:solidFill>
                  <a:srgbClr val="45515E"/>
                </a:solidFill>
                <a:latin typeface="Calibri" panose="020F0502020204030204" pitchFamily="34" charset="0"/>
              </a:rPr>
              <a:t>(Ramsay hunt syndrome)</a:t>
            </a:r>
          </a:p>
          <a:p>
            <a:pPr algn="l"/>
            <a:r>
              <a:rPr lang="en-US" sz="1800" b="0" i="0" u="none" strike="noStrike" baseline="0" dirty="0">
                <a:solidFill>
                  <a:srgbClr val="45515E"/>
                </a:solidFill>
                <a:latin typeface="Calibri" panose="020F0502020204030204" pitchFamily="34" charset="0"/>
              </a:rPr>
              <a:t>1. Steroids ( Prednisolone) in the morning 12 tablets daily</a:t>
            </a:r>
          </a:p>
          <a:p>
            <a:pPr algn="l"/>
            <a:r>
              <a:rPr lang="en-US" sz="1800" b="0" i="0" u="none" strike="noStrike" baseline="0" dirty="0">
                <a:solidFill>
                  <a:srgbClr val="45515E"/>
                </a:solidFill>
                <a:latin typeface="Calibri" panose="020F0502020204030204" pitchFamily="34" charset="0"/>
              </a:rPr>
              <a:t>for 5 days , should be within 48 hours of the palsy.</a:t>
            </a:r>
          </a:p>
          <a:p>
            <a:pPr algn="l"/>
            <a:r>
              <a:rPr lang="en-US" sz="1800" b="0" i="0" u="none" strike="noStrike" baseline="0" dirty="0">
                <a:solidFill>
                  <a:srgbClr val="45515E"/>
                </a:solidFill>
                <a:latin typeface="Calibri" panose="020F0502020204030204" pitchFamily="34" charset="0"/>
              </a:rPr>
              <a:t>2. Antivirals are controversial.</a:t>
            </a:r>
          </a:p>
          <a:p>
            <a:pPr algn="l"/>
            <a:r>
              <a:rPr lang="en-US" sz="1800" b="0" i="0" u="none" strike="noStrike" baseline="0" dirty="0">
                <a:solidFill>
                  <a:srgbClr val="45515E"/>
                </a:solidFill>
                <a:latin typeface="Calibri" panose="020F0502020204030204" pitchFamily="34" charset="0"/>
              </a:rPr>
              <a:t>3. Eye care (Artificial tears , Topical ointment , Eye cover).</a:t>
            </a:r>
          </a:p>
          <a:p>
            <a:pPr algn="l"/>
            <a:r>
              <a:rPr lang="en-US" sz="1800" b="0" i="0" u="none" strike="noStrike" baseline="0" dirty="0">
                <a:solidFill>
                  <a:srgbClr val="45515E"/>
                </a:solidFill>
                <a:latin typeface="Calibri" panose="020F0502020204030204" pitchFamily="34" charset="0"/>
              </a:rPr>
              <a:t>4. Physiotherapy after two weeks.</a:t>
            </a:r>
          </a:p>
          <a:p>
            <a:pPr algn="l"/>
            <a:r>
              <a:rPr lang="en-US" sz="1800" b="0" i="0" u="none" strike="noStrike" baseline="0" dirty="0">
                <a:solidFill>
                  <a:srgbClr val="45515E"/>
                </a:solidFill>
                <a:latin typeface="Calibri" panose="020F0502020204030204" pitchFamily="34" charset="0"/>
              </a:rPr>
              <a:t>5. Surgery.</a:t>
            </a:r>
            <a:endParaRPr lang="en-US" dirty="0"/>
          </a:p>
        </p:txBody>
      </p:sp>
      <p:pic>
        <p:nvPicPr>
          <p:cNvPr id="6" name="Picture 5">
            <a:extLst>
              <a:ext uri="{FF2B5EF4-FFF2-40B4-BE49-F238E27FC236}">
                <a16:creationId xmlns:a16="http://schemas.microsoft.com/office/drawing/2014/main" id="{3A5D25E5-2378-F5B1-C714-2E54AA788850}"/>
              </a:ext>
            </a:extLst>
          </p:cNvPr>
          <p:cNvPicPr>
            <a:picLocks noChangeAspect="1"/>
          </p:cNvPicPr>
          <p:nvPr/>
        </p:nvPicPr>
        <p:blipFill rotWithShape="1">
          <a:blip r:embed="rId2"/>
          <a:srcRect l="72258" t="15474" r="5484" b="7049"/>
          <a:stretch/>
        </p:blipFill>
        <p:spPr>
          <a:xfrm>
            <a:off x="8032955" y="544551"/>
            <a:ext cx="2959510" cy="5768898"/>
          </a:xfrm>
          <a:prstGeom prst="rect">
            <a:avLst/>
          </a:prstGeom>
        </p:spPr>
      </p:pic>
    </p:spTree>
    <p:extLst>
      <p:ext uri="{BB962C8B-B14F-4D97-AF65-F5344CB8AC3E}">
        <p14:creationId xmlns:p14="http://schemas.microsoft.com/office/powerpoint/2010/main" val="21397671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1) nasal </a:t>
            </a:r>
            <a:r>
              <a:rPr lang="en-US" dirty="0" err="1"/>
              <a:t>septal</a:t>
            </a:r>
            <a:r>
              <a:rPr lang="en-US" dirty="0"/>
              <a:t> perforation , it may occur due to foreign body or as side effect of nasal packing, steroid use </a:t>
            </a:r>
          </a:p>
          <a:p>
            <a:r>
              <a:rPr lang="en-US" dirty="0"/>
              <a:t>2) multiple nasal polyp in both </a:t>
            </a:r>
            <a:r>
              <a:rPr lang="en-US" dirty="0" err="1"/>
              <a:t>notrils</a:t>
            </a:r>
            <a:r>
              <a:rPr lang="en-US" dirty="0"/>
              <a:t> , pale glistening grape like mass</a:t>
            </a:r>
          </a:p>
          <a:p>
            <a:r>
              <a:rPr lang="en-US" dirty="0"/>
              <a:t>3)1 -</a:t>
            </a:r>
            <a:r>
              <a:rPr lang="en-US" dirty="0" err="1"/>
              <a:t>antrocoanal</a:t>
            </a:r>
            <a:r>
              <a:rPr lang="en-US" dirty="0"/>
              <a:t> polyp </a:t>
            </a:r>
          </a:p>
          <a:p>
            <a:pPr>
              <a:buNone/>
            </a:pPr>
            <a:r>
              <a:rPr lang="en-US" dirty="0"/>
              <a:t>        2- inverted </a:t>
            </a:r>
            <a:r>
              <a:rPr lang="en-US" dirty="0" err="1"/>
              <a:t>papilloma</a:t>
            </a:r>
            <a:r>
              <a:rPr lang="en-US" dirty="0"/>
              <a:t>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75492" y="1853760"/>
            <a:ext cx="10515600" cy="4351338"/>
          </a:xfrm>
        </p:spPr>
        <p:txBody>
          <a:bodyPr/>
          <a:lstStyle/>
          <a:p>
            <a:r>
              <a:rPr lang="en-US" dirty="0"/>
              <a:t> 1) name this procedure </a:t>
            </a:r>
          </a:p>
          <a:p>
            <a:r>
              <a:rPr lang="en-US" dirty="0"/>
              <a:t>2) mention any three structures you can see </a:t>
            </a:r>
          </a:p>
          <a:p>
            <a:r>
              <a:rPr lang="en-US" dirty="0"/>
              <a:t>3) Name another procedure replace this technique ?</a:t>
            </a:r>
          </a:p>
        </p:txBody>
      </p:sp>
      <p:sp>
        <p:nvSpPr>
          <p:cNvPr id="4" name="مستطيل 3"/>
          <p:cNvSpPr/>
          <p:nvPr/>
        </p:nvSpPr>
        <p:spPr>
          <a:xfrm>
            <a:off x="1179261" y="909097"/>
            <a:ext cx="2501647" cy="707886"/>
          </a:xfrm>
          <a:prstGeom prst="rect">
            <a:avLst/>
          </a:prstGeom>
        </p:spPr>
        <p:txBody>
          <a:bodyPr wrap="none">
            <a:spAutoFit/>
          </a:bodyPr>
          <a:lstStyle/>
          <a:p>
            <a:r>
              <a:rPr lang="en-US" sz="4000" b="1" dirty="0">
                <a:solidFill>
                  <a:srgbClr val="FF0000"/>
                </a:solidFill>
              </a:rPr>
              <a:t>Question 9</a:t>
            </a:r>
          </a:p>
        </p:txBody>
      </p:sp>
      <p:pic>
        <p:nvPicPr>
          <p:cNvPr id="5" name="صورة 4" descr="FB_IMG_1580149221071.jpg"/>
          <p:cNvPicPr>
            <a:picLocks noChangeAspect="1"/>
          </p:cNvPicPr>
          <p:nvPr/>
        </p:nvPicPr>
        <p:blipFill>
          <a:blip r:embed="rId2"/>
          <a:stretch>
            <a:fillRect/>
          </a:stretch>
        </p:blipFill>
        <p:spPr>
          <a:xfrm>
            <a:off x="8139578" y="3144131"/>
            <a:ext cx="3799204" cy="3713871"/>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post nasal space mirror examination </a:t>
            </a:r>
          </a:p>
          <a:p>
            <a:r>
              <a:rPr lang="en-US" dirty="0"/>
              <a:t>2) adenoid , (vocal cord, epiglottis??)</a:t>
            </a:r>
          </a:p>
          <a:p>
            <a:r>
              <a:rPr lang="en-US" dirty="0"/>
              <a:t>3) fibro-optic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a:t>
            </a:r>
            <a:r>
              <a:rPr lang="en-US" dirty="0" err="1"/>
              <a:t>dx</a:t>
            </a:r>
            <a:r>
              <a:rPr lang="en-US" dirty="0"/>
              <a:t> ?</a:t>
            </a:r>
          </a:p>
          <a:p>
            <a:r>
              <a:rPr lang="en-US" dirty="0"/>
              <a:t>2) two presenting symptoms </a:t>
            </a:r>
          </a:p>
          <a:p>
            <a:r>
              <a:rPr lang="en-US" dirty="0"/>
              <a:t>3) two contraindication of surgery </a:t>
            </a:r>
          </a:p>
        </p:txBody>
      </p:sp>
      <p:sp>
        <p:nvSpPr>
          <p:cNvPr id="4" name="مستطيل 3"/>
          <p:cNvSpPr/>
          <p:nvPr/>
        </p:nvSpPr>
        <p:spPr>
          <a:xfrm>
            <a:off x="940110" y="1035708"/>
            <a:ext cx="2505429" cy="646331"/>
          </a:xfrm>
          <a:prstGeom prst="rect">
            <a:avLst/>
          </a:prstGeom>
        </p:spPr>
        <p:txBody>
          <a:bodyPr wrap="none">
            <a:spAutoFit/>
          </a:bodyPr>
          <a:lstStyle/>
          <a:p>
            <a:r>
              <a:rPr lang="en-US" sz="3600" b="1" dirty="0">
                <a:solidFill>
                  <a:srgbClr val="FF0000"/>
                </a:solidFill>
              </a:rPr>
              <a:t>Question 10</a:t>
            </a:r>
          </a:p>
        </p:txBody>
      </p:sp>
      <p:pic>
        <p:nvPicPr>
          <p:cNvPr id="5" name="عنصر نائب للمحتوى 5" descr="1-s2.0-S0001651919301050-gr2.jpg"/>
          <p:cNvPicPr>
            <a:picLocks noChangeAspect="1"/>
          </p:cNvPicPr>
          <p:nvPr/>
        </p:nvPicPr>
        <p:blipFill>
          <a:blip r:embed="rId2"/>
          <a:stretch>
            <a:fillRect/>
          </a:stretch>
        </p:blipFill>
        <p:spPr>
          <a:xfrm>
            <a:off x="7228815" y="2039816"/>
            <a:ext cx="4276215" cy="3418449"/>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1) adenoid hypertrophy </a:t>
            </a:r>
          </a:p>
          <a:p>
            <a:r>
              <a:rPr lang="en-US" dirty="0"/>
              <a:t>2) snoring , nasal obstruction , AOM ,nasal discharge </a:t>
            </a:r>
          </a:p>
          <a:p>
            <a:r>
              <a:rPr lang="en-US" dirty="0"/>
              <a:t>3) cleft palate , </a:t>
            </a:r>
            <a:r>
              <a:rPr lang="en-US" dirty="0">
                <a:latin typeface="Arial" panose="020B0604020202020204"/>
              </a:rPr>
              <a:t>Acute</a:t>
            </a:r>
            <a:r>
              <a:rPr lang="en-US" spc="-30" dirty="0">
                <a:latin typeface="Arial" panose="020B0604020202020204"/>
              </a:rPr>
              <a:t> </a:t>
            </a:r>
            <a:r>
              <a:rPr lang="en-US" dirty="0">
                <a:latin typeface="Arial" panose="020B0604020202020204"/>
              </a:rPr>
              <a:t>URTI, </a:t>
            </a:r>
            <a:r>
              <a:rPr lang="en-US" spc="-5" dirty="0" err="1">
                <a:latin typeface="Arial" panose="020B0604020202020204"/>
              </a:rPr>
              <a:t>Haemorrhagic</a:t>
            </a:r>
            <a:r>
              <a:rPr lang="en-US" spc="-5" dirty="0">
                <a:latin typeface="Arial" panose="020B0604020202020204"/>
              </a:rPr>
              <a:t> diathesis</a:t>
            </a:r>
            <a:endParaRPr lang="en-US" dirty="0">
              <a:latin typeface="Arial" panose="020B0604020202020204"/>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000" dirty="0" err="1"/>
              <a:t>opthalmo</a:t>
            </a:r>
            <a:r>
              <a:rPr lang="en-US" sz="8000" dirty="0"/>
              <a:t> EHSAN mini osce.pptx</a:t>
            </a:r>
            <a:br>
              <a:rPr lang="en-US" sz="8800" dirty="0">
                <a:latin typeface="Andalus" panose="02020603050405020304" pitchFamily="18" charset="-78"/>
                <a:cs typeface="Andalus" panose="02020603050405020304" pitchFamily="18" charset="-78"/>
              </a:rPr>
            </a:br>
            <a:r>
              <a:rPr lang="en-US" sz="8800" dirty="0">
                <a:latin typeface="Andalus" panose="02020603050405020304" pitchFamily="18" charset="-78"/>
                <a:cs typeface="Andalus" panose="02020603050405020304" pitchFamily="18" charset="-78"/>
              </a:rPr>
              <a:t>Group A </a:t>
            </a:r>
          </a:p>
        </p:txBody>
      </p:sp>
      <p:sp>
        <p:nvSpPr>
          <p:cNvPr id="3" name="Subtitle 2"/>
          <p:cNvSpPr>
            <a:spLocks noGrp="1"/>
          </p:cNvSpPr>
          <p:nvPr>
            <p:ph type="subTitle" idx="1"/>
          </p:nvPr>
        </p:nvSpPr>
        <p:spPr>
          <a:xfrm>
            <a:off x="1524000" y="3509965"/>
            <a:ext cx="9144000" cy="2535995"/>
          </a:xfrm>
        </p:spPr>
        <p:txBody>
          <a:bodyPr>
            <a:normAutofit fontScale="92500" lnSpcReduction="20000"/>
          </a:bodyPr>
          <a:lstStyle/>
          <a:p>
            <a:r>
              <a:rPr lang="en-US" sz="6000" dirty="0">
                <a:latin typeface="Andalus" panose="02020603050405020304" pitchFamily="18" charset="-78"/>
                <a:cs typeface="Andalus" panose="02020603050405020304" pitchFamily="18" charset="-78"/>
              </a:rPr>
              <a:t>2019-12-11</a:t>
            </a:r>
          </a:p>
          <a:p>
            <a:r>
              <a:rPr lang="en-US" sz="7100" dirty="0">
                <a:latin typeface="Andalus" panose="02020603050405020304" pitchFamily="18" charset="-78"/>
                <a:cs typeface="Andalus" panose="02020603050405020304" pitchFamily="18" charset="-78"/>
              </a:rPr>
              <a:t>Done by : Rana Wadi</a:t>
            </a:r>
          </a:p>
          <a:p>
            <a:r>
              <a:rPr lang="en-US" sz="6000" dirty="0">
                <a:latin typeface="Andalus" panose="02020603050405020304" pitchFamily="18" charset="-78"/>
                <a:cs typeface="Andalus" panose="02020603050405020304" pitchFamily="18" charset="-78"/>
              </a:rPr>
              <a:t>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Q1                                                                                            </a:t>
            </a:r>
          </a:p>
        </p:txBody>
      </p:sp>
      <p:sp>
        <p:nvSpPr>
          <p:cNvPr id="5" name="Content Placeholder 4"/>
          <p:cNvSpPr>
            <a:spLocks noGrp="1"/>
          </p:cNvSpPr>
          <p:nvPr>
            <p:ph sz="half" idx="1"/>
          </p:nvPr>
        </p:nvSpPr>
        <p:spPr>
          <a:xfrm>
            <a:off x="838200" y="1516136"/>
            <a:ext cx="7883769" cy="4660827"/>
          </a:xfrm>
        </p:spPr>
        <p:txBody>
          <a:bodyPr/>
          <a:lstStyle/>
          <a:p>
            <a:pPr marL="0" indent="0">
              <a:buNone/>
            </a:pPr>
            <a:r>
              <a:rPr lang="en-US" dirty="0"/>
              <a:t>-A 7 years old child come to ER with unilateral nasal discharge foul smelling</a:t>
            </a:r>
          </a:p>
          <a:p>
            <a:pPr marL="0" indent="0">
              <a:buNone/>
            </a:pPr>
            <a:r>
              <a:rPr lang="en-US" dirty="0"/>
              <a:t>1-your diagnosis?</a:t>
            </a:r>
          </a:p>
          <a:p>
            <a:pPr marL="0" indent="0">
              <a:buNone/>
            </a:pPr>
            <a:r>
              <a:rPr lang="en-US" dirty="0"/>
              <a:t>2- 1</a:t>
            </a:r>
            <a:r>
              <a:rPr lang="en-US" baseline="30000" dirty="0"/>
              <a:t>st</a:t>
            </a:r>
            <a:r>
              <a:rPr lang="en-US" dirty="0"/>
              <a:t> step to confirm your diagnosis?</a:t>
            </a:r>
          </a:p>
          <a:p>
            <a:pPr marL="0" indent="0">
              <a:buNone/>
            </a:pPr>
            <a:r>
              <a:rPr lang="en-US" dirty="0"/>
              <a:t>3-complication if u will not remove it?</a:t>
            </a:r>
          </a:p>
          <a:p>
            <a:pPr marL="0" indent="0">
              <a:buNone/>
            </a:pPr>
            <a:r>
              <a:rPr lang="en-US" dirty="0"/>
              <a:t>4-why infection in this triangle is dangerous?</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928498" y="196470"/>
            <a:ext cx="3263503" cy="4351338"/>
          </a:xfrm>
        </p:spPr>
      </p:pic>
      <p:sp>
        <p:nvSpPr>
          <p:cNvPr id="4" name="AutoShape 4" descr="Image result for dangerous triangle of the face"/>
          <p:cNvSpPr>
            <a:spLocks noChangeAspect="1" noChangeArrowheads="1"/>
          </p:cNvSpPr>
          <p:nvPr/>
        </p:nvSpPr>
        <p:spPr bwMode="auto">
          <a:xfrm>
            <a:off x="1829631" y="2219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838201" y="1825625"/>
            <a:ext cx="8510516" cy="4351338"/>
          </a:xfrm>
        </p:spPr>
        <p:txBody>
          <a:bodyPr/>
          <a:lstStyle/>
          <a:p>
            <a:pPr marL="0" indent="0">
              <a:buNone/>
            </a:pPr>
            <a:r>
              <a:rPr lang="en-US" dirty="0"/>
              <a:t>1.Nasal Foreign body</a:t>
            </a:r>
          </a:p>
          <a:p>
            <a:pPr marL="0" indent="0">
              <a:buNone/>
            </a:pPr>
            <a:r>
              <a:rPr lang="en-US" dirty="0"/>
              <a:t>2.Anterior </a:t>
            </a:r>
            <a:r>
              <a:rPr lang="en-US" dirty="0" err="1"/>
              <a:t>rhinoscopy</a:t>
            </a:r>
            <a:endParaRPr lang="en-US" dirty="0"/>
          </a:p>
          <a:p>
            <a:pPr marL="0" indent="0">
              <a:buNone/>
            </a:pPr>
            <a:r>
              <a:rPr lang="en-US" dirty="0"/>
              <a:t>3. a-septal perforation</a:t>
            </a:r>
          </a:p>
          <a:p>
            <a:pPr marL="0" indent="0">
              <a:buNone/>
            </a:pPr>
            <a:r>
              <a:rPr lang="en-US" dirty="0"/>
              <a:t>    b-stenosis of nasal cavity</a:t>
            </a:r>
          </a:p>
          <a:p>
            <a:pPr marL="0" indent="0">
              <a:buNone/>
            </a:pPr>
            <a:r>
              <a:rPr lang="en-US" dirty="0"/>
              <a:t>    c-nasal </a:t>
            </a:r>
            <a:r>
              <a:rPr lang="en-US" dirty="0" err="1"/>
              <a:t>synechiae</a:t>
            </a:r>
            <a:endParaRPr lang="en-US" dirty="0"/>
          </a:p>
          <a:p>
            <a:pPr marL="0" indent="0">
              <a:buNone/>
            </a:pPr>
            <a:r>
              <a:rPr lang="en-US" dirty="0"/>
              <a:t>    </a:t>
            </a:r>
            <a:r>
              <a:rPr lang="en-US" dirty="0" err="1"/>
              <a:t>d.rhinolith</a:t>
            </a:r>
            <a:endParaRPr lang="en-US" dirty="0"/>
          </a:p>
          <a:p>
            <a:pPr marL="0" indent="0">
              <a:buNone/>
            </a:pPr>
            <a:r>
              <a:rPr lang="en-US" dirty="0"/>
              <a:t>4-retrograde infection from nasal area to brain causing cavernous sinus thrombosis ,meningitis and brain abscess</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Q2</a:t>
            </a:r>
          </a:p>
        </p:txBody>
      </p:sp>
      <p:sp>
        <p:nvSpPr>
          <p:cNvPr id="4" name="Content Placeholder 3"/>
          <p:cNvSpPr>
            <a:spLocks noGrp="1"/>
          </p:cNvSpPr>
          <p:nvPr>
            <p:ph sz="half" idx="1"/>
          </p:nvPr>
        </p:nvSpPr>
        <p:spPr>
          <a:xfrm>
            <a:off x="204717" y="1487608"/>
            <a:ext cx="5815084" cy="4689357"/>
          </a:xfrm>
        </p:spPr>
        <p:txBody>
          <a:bodyPr>
            <a:normAutofit/>
          </a:bodyPr>
          <a:lstStyle/>
          <a:p>
            <a:pPr marL="0" indent="0">
              <a:buNone/>
            </a:pPr>
            <a:r>
              <a:rPr lang="en-US" dirty="0"/>
              <a:t>1.Which side</a:t>
            </a:r>
          </a:p>
          <a:p>
            <a:pPr marL="0" indent="0">
              <a:buNone/>
            </a:pPr>
            <a:r>
              <a:rPr lang="en-US" dirty="0"/>
              <a:t>2.Describe what u see in red arrow?</a:t>
            </a:r>
          </a:p>
          <a:p>
            <a:pPr marL="0" indent="0">
              <a:buNone/>
            </a:pPr>
            <a:r>
              <a:rPr lang="en-US" dirty="0"/>
              <a:t>3.Your diagnosis?</a:t>
            </a:r>
          </a:p>
          <a:p>
            <a:pPr marL="0" indent="0">
              <a:buNone/>
            </a:pPr>
            <a:r>
              <a:rPr lang="en-US" dirty="0"/>
              <a:t>4.Result in audiogram?</a:t>
            </a:r>
          </a:p>
          <a:p>
            <a:pPr marL="0" indent="0">
              <a:buNone/>
            </a:pPr>
            <a:endParaRPr lang="en-US" dirty="0"/>
          </a:p>
        </p:txBody>
      </p:sp>
      <p:sp>
        <p:nvSpPr>
          <p:cNvPr id="3" name="AutoShape 2" descr="Image result for dangerous triangle of the face"/>
          <p:cNvSpPr>
            <a:spLocks noChangeAspect="1" noChangeArrowheads="1"/>
          </p:cNvSpPr>
          <p:nvPr/>
        </p:nvSpPr>
        <p:spPr bwMode="auto">
          <a:xfrm>
            <a:off x="2639467" y="3076411"/>
            <a:ext cx="2655643" cy="2655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69172"/>
            <a:ext cx="5181600" cy="3864244"/>
          </a:xfr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pPr marL="0" indent="0">
              <a:buNone/>
            </a:pPr>
            <a:r>
              <a:rPr lang="en-US" dirty="0"/>
              <a:t>1.left ear</a:t>
            </a:r>
          </a:p>
          <a:p>
            <a:pPr marL="0" indent="0">
              <a:buNone/>
            </a:pPr>
            <a:r>
              <a:rPr lang="en-US" dirty="0"/>
              <a:t>2.White lesion cyst like in </a:t>
            </a:r>
            <a:r>
              <a:rPr lang="en-US" dirty="0" err="1"/>
              <a:t>paraflacida</a:t>
            </a:r>
            <a:r>
              <a:rPr lang="en-US" dirty="0"/>
              <a:t> with erosion of surrounding bone </a:t>
            </a:r>
          </a:p>
          <a:p>
            <a:pPr marL="0" indent="0">
              <a:buNone/>
            </a:pPr>
            <a:r>
              <a:rPr lang="en-US" dirty="0"/>
              <a:t>3.Cholesteatoma</a:t>
            </a:r>
          </a:p>
          <a:p>
            <a:pPr marL="0" indent="0">
              <a:buNone/>
            </a:pPr>
            <a:r>
              <a:rPr lang="en-US" dirty="0"/>
              <a:t>4.Conductive hearing loss</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2098-E35A-7E2F-EBE5-7F441F8830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0F99E5-C61B-B0F7-9211-1C0B6D651D9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870820B6-4E98-85D7-B532-6E3624464E41}"/>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C8939FE6-CD8A-56FA-9F1D-CD7DA1690A15}"/>
              </a:ext>
            </a:extLst>
          </p:cNvPr>
          <p:cNvPicPr>
            <a:picLocks noChangeAspect="1"/>
          </p:cNvPicPr>
          <p:nvPr/>
        </p:nvPicPr>
        <p:blipFill>
          <a:blip r:embed="rId2"/>
          <a:stretch>
            <a:fillRect/>
          </a:stretch>
        </p:blipFill>
        <p:spPr>
          <a:xfrm>
            <a:off x="0" y="21715"/>
            <a:ext cx="12192000" cy="6814570"/>
          </a:xfrm>
          <a:prstGeom prst="rect">
            <a:avLst/>
          </a:prstGeom>
        </p:spPr>
      </p:pic>
    </p:spTree>
    <p:extLst>
      <p:ext uri="{BB962C8B-B14F-4D97-AF65-F5344CB8AC3E}">
        <p14:creationId xmlns:p14="http://schemas.microsoft.com/office/powerpoint/2010/main" val="252623924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Q3</a:t>
            </a:r>
          </a:p>
        </p:txBody>
      </p:sp>
      <p:sp>
        <p:nvSpPr>
          <p:cNvPr id="3" name="Content Placeholder 2"/>
          <p:cNvSpPr>
            <a:spLocks noGrp="1"/>
          </p:cNvSpPr>
          <p:nvPr>
            <p:ph sz="half" idx="1"/>
          </p:nvPr>
        </p:nvSpPr>
        <p:spPr>
          <a:xfrm>
            <a:off x="838200" y="1825625"/>
            <a:ext cx="9383973" cy="4351338"/>
          </a:xfrm>
        </p:spPr>
        <p:txBody>
          <a:bodyPr/>
          <a:lstStyle/>
          <a:p>
            <a:pPr marL="0" indent="0">
              <a:buNone/>
            </a:pPr>
            <a:r>
              <a:rPr lang="en-US" dirty="0"/>
              <a:t>.Audiogram with unilateral SNHL</a:t>
            </a:r>
          </a:p>
          <a:p>
            <a:pPr marL="514350" indent="-514350">
              <a:buAutoNum type="arabicPeriod"/>
            </a:pPr>
            <a:r>
              <a:rPr lang="en-US" dirty="0"/>
              <a:t>Finding?</a:t>
            </a:r>
          </a:p>
          <a:p>
            <a:pPr marL="0" indent="0">
              <a:buNone/>
            </a:pPr>
            <a:r>
              <a:rPr lang="en-US" dirty="0">
                <a:solidFill>
                  <a:srgbClr val="FF0000"/>
                </a:solidFill>
              </a:rPr>
              <a:t>Sever unilateral SNHL</a:t>
            </a:r>
          </a:p>
          <a:p>
            <a:pPr marL="0" indent="0">
              <a:buNone/>
            </a:pPr>
            <a:r>
              <a:rPr lang="en-US" dirty="0"/>
              <a:t>2.U should rule out?</a:t>
            </a:r>
          </a:p>
          <a:p>
            <a:pPr marL="0" indent="0">
              <a:buNone/>
            </a:pPr>
            <a:r>
              <a:rPr lang="en-US" dirty="0">
                <a:solidFill>
                  <a:srgbClr val="FF0000"/>
                </a:solidFill>
              </a:rPr>
              <a:t>Vestibular schwannoma</a:t>
            </a:r>
          </a:p>
          <a:p>
            <a:pPr marL="0" indent="0">
              <a:buNone/>
            </a:pPr>
            <a:r>
              <a:rPr lang="en-US" dirty="0"/>
              <a:t>3.Other investigation?</a:t>
            </a:r>
          </a:p>
          <a:p>
            <a:pPr marL="0" indent="0">
              <a:buNone/>
            </a:pPr>
            <a:r>
              <a:rPr lang="en-US" dirty="0">
                <a:solidFill>
                  <a:srgbClr val="FF0000"/>
                </a:solidFill>
              </a:rPr>
              <a:t>Ct /MRI</a:t>
            </a:r>
          </a:p>
          <a:p>
            <a:pPr marL="0" indent="0">
              <a:buNone/>
            </a:pPr>
            <a:endParaRPr lang="en-US" dirty="0">
              <a:solidFill>
                <a:srgbClr val="FF0000"/>
              </a:solidFill>
            </a:endParaRPr>
          </a:p>
          <a:p>
            <a:pPr marL="0" indent="0">
              <a:buNone/>
            </a:pPr>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Q4</a:t>
            </a:r>
          </a:p>
        </p:txBody>
      </p:sp>
      <p:sp>
        <p:nvSpPr>
          <p:cNvPr id="4" name="Content Placeholder 3"/>
          <p:cNvSpPr>
            <a:spLocks noGrp="1"/>
          </p:cNvSpPr>
          <p:nvPr>
            <p:ph sz="half" idx="2"/>
          </p:nvPr>
        </p:nvSpPr>
        <p:spPr>
          <a:xfrm>
            <a:off x="590265" y="2084933"/>
            <a:ext cx="5181600" cy="4351338"/>
          </a:xfrm>
        </p:spPr>
        <p:txBody>
          <a:bodyPr/>
          <a:lstStyle/>
          <a:p>
            <a:pPr marL="0" indent="0">
              <a:buNone/>
            </a:pPr>
            <a:r>
              <a:rPr lang="en-US" dirty="0">
                <a:solidFill>
                  <a:schemeClr val="tx1">
                    <a:lumMod val="95000"/>
                    <a:lumOff val="5000"/>
                  </a:schemeClr>
                </a:solidFill>
              </a:rPr>
              <a:t>1.Spot diagnosis?</a:t>
            </a:r>
          </a:p>
          <a:p>
            <a:pPr marL="0" indent="0">
              <a:buNone/>
            </a:pPr>
            <a:r>
              <a:rPr lang="en-US" dirty="0">
                <a:solidFill>
                  <a:schemeClr val="tx1">
                    <a:lumMod val="95000"/>
                    <a:lumOff val="5000"/>
                  </a:schemeClr>
                </a:solidFill>
              </a:rPr>
              <a:t>2.Symptoms the </a:t>
            </a:r>
            <a:r>
              <a:rPr lang="en-US" dirty="0" err="1">
                <a:solidFill>
                  <a:schemeClr val="tx1">
                    <a:lumMod val="95000"/>
                    <a:lumOff val="5000"/>
                  </a:schemeClr>
                </a:solidFill>
              </a:rPr>
              <a:t>pt</a:t>
            </a:r>
            <a:r>
              <a:rPr lang="en-US" dirty="0">
                <a:solidFill>
                  <a:schemeClr val="tx1">
                    <a:lumMod val="95000"/>
                    <a:lumOff val="5000"/>
                  </a:schemeClr>
                </a:solidFill>
              </a:rPr>
              <a:t> come with?</a:t>
            </a:r>
          </a:p>
          <a:p>
            <a:pPr marL="0" indent="0">
              <a:buNone/>
            </a:pPr>
            <a:r>
              <a:rPr lang="en-US" dirty="0">
                <a:solidFill>
                  <a:schemeClr val="tx1">
                    <a:lumMod val="95000"/>
                    <a:lumOff val="5000"/>
                  </a:schemeClr>
                </a:solidFill>
              </a:rPr>
              <a:t>3.Tympanometry and audiogram?</a:t>
            </a:r>
          </a:p>
          <a:p>
            <a:pPr marL="0" indent="0">
              <a:buNone/>
            </a:pPr>
            <a:r>
              <a:rPr lang="en-US" dirty="0">
                <a:solidFill>
                  <a:schemeClr val="tx1">
                    <a:lumMod val="95000"/>
                    <a:lumOff val="5000"/>
                  </a:schemeClr>
                </a:solidFill>
              </a:rPr>
              <a:t>4.Investigation to confirm dx?</a:t>
            </a:r>
          </a:p>
          <a:p>
            <a:pPr marL="0" indent="0">
              <a:buNone/>
            </a:pPr>
            <a:endParaRPr lang="en-US" dirty="0">
              <a:solidFill>
                <a:srgbClr val="FF00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68745" y="1690688"/>
            <a:ext cx="2667520" cy="4351338"/>
          </a:xfr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2012" y="365126"/>
            <a:ext cx="10372299" cy="6492875"/>
          </a:xfrm>
        </p:spPr>
        <p:txBody>
          <a:bodyPr>
            <a:normAutofit fontScale="92500" lnSpcReduction="10000"/>
          </a:bodyPr>
          <a:lstStyle/>
          <a:p>
            <a:pPr marL="0" indent="0">
              <a:buNone/>
            </a:pPr>
            <a:r>
              <a:rPr lang="en-US" dirty="0"/>
              <a:t>1.adenoid face (adenoid hypertrophy)</a:t>
            </a:r>
          </a:p>
          <a:p>
            <a:pPr marL="0" indent="0">
              <a:buNone/>
            </a:pPr>
            <a:r>
              <a:rPr lang="en-US" dirty="0"/>
              <a:t>2.Snoring</a:t>
            </a:r>
          </a:p>
          <a:p>
            <a:pPr marL="0" indent="0">
              <a:buNone/>
            </a:pPr>
            <a:r>
              <a:rPr lang="en-US" dirty="0"/>
              <a:t>Difficult breathing </a:t>
            </a:r>
          </a:p>
          <a:p>
            <a:pPr marL="0" indent="0">
              <a:buNone/>
            </a:pPr>
            <a:r>
              <a:rPr lang="en-US" dirty="0"/>
              <a:t>Nasal obstruction</a:t>
            </a:r>
          </a:p>
          <a:p>
            <a:pPr marL="0" indent="0">
              <a:buNone/>
            </a:pPr>
            <a:r>
              <a:rPr lang="en-US" dirty="0"/>
              <a:t>Voice change</a:t>
            </a:r>
          </a:p>
          <a:p>
            <a:pPr marL="0" indent="0">
              <a:buNone/>
            </a:pPr>
            <a:r>
              <a:rPr lang="en-US" dirty="0"/>
              <a:t>Nasal discharge</a:t>
            </a:r>
          </a:p>
          <a:p>
            <a:pPr marL="0" indent="0">
              <a:buNone/>
            </a:pPr>
            <a:r>
              <a:rPr lang="en-US" dirty="0"/>
              <a:t>OME</a:t>
            </a:r>
          </a:p>
          <a:p>
            <a:pPr marL="0" indent="0">
              <a:buNone/>
            </a:pPr>
            <a:endParaRPr lang="en-US" dirty="0"/>
          </a:p>
          <a:p>
            <a:pPr marL="0" indent="0">
              <a:buNone/>
            </a:pPr>
            <a:r>
              <a:rPr lang="en-US" dirty="0"/>
              <a:t>3.Conductive hearing loss</a:t>
            </a:r>
          </a:p>
          <a:p>
            <a:pPr marL="0" indent="0">
              <a:buNone/>
            </a:pPr>
            <a:r>
              <a:rPr lang="en-US" dirty="0"/>
              <a:t>Type B (normal volume)</a:t>
            </a:r>
          </a:p>
          <a:p>
            <a:pPr marL="0" indent="0">
              <a:buNone/>
            </a:pPr>
            <a:endParaRPr lang="en-US" dirty="0"/>
          </a:p>
          <a:p>
            <a:pPr marL="0" indent="0">
              <a:buNone/>
            </a:pPr>
            <a:r>
              <a:rPr lang="en-US" dirty="0"/>
              <a:t>4.a- Postnasal space examination with mirror</a:t>
            </a:r>
          </a:p>
          <a:p>
            <a:pPr marL="0" indent="0">
              <a:buNone/>
            </a:pPr>
            <a:r>
              <a:rPr lang="en-US" dirty="0"/>
              <a:t>    b-</a:t>
            </a:r>
            <a:r>
              <a:rPr lang="en-US" dirty="0" err="1"/>
              <a:t>Nasopharyngioscopy</a:t>
            </a:r>
            <a:r>
              <a:rPr lang="en-US" dirty="0"/>
              <a:t> </a:t>
            </a:r>
          </a:p>
          <a:p>
            <a:pPr marL="0" indent="0">
              <a:buNone/>
            </a:pPr>
            <a:r>
              <a:rPr lang="en-US" dirty="0"/>
              <a:t>     c-lateral </a:t>
            </a:r>
            <a:r>
              <a:rPr lang="en-US" dirty="0" err="1"/>
              <a:t>Xray</a:t>
            </a:r>
            <a:endParaRPr lang="en-US" dirty="0"/>
          </a:p>
          <a:p>
            <a:pPr marL="0" indent="0">
              <a:buNone/>
            </a:pPr>
            <a:endParaRPr lang="en-US" dirty="0"/>
          </a:p>
          <a:p>
            <a:pPr marL="0" indent="0">
              <a:buNone/>
            </a:pPr>
            <a:endParaRPr lang="en-US" dirty="0"/>
          </a:p>
        </p:txBody>
      </p:sp>
      <p:sp>
        <p:nvSpPr>
          <p:cNvPr id="4" name="Content Placeholder 3"/>
          <p:cNvSpPr>
            <a:spLocks noGrp="1"/>
          </p:cNvSpPr>
          <p:nvPr>
            <p:ph sz="half" idx="2"/>
          </p:nvPr>
        </p:nvSpPr>
        <p:spPr/>
        <p:txBody>
          <a:bodyPr>
            <a:normAutofit fontScale="92500" lnSpcReduction="10000"/>
          </a:bodyPr>
          <a:lstStyle/>
          <a:p>
            <a:endParaRPr lang="en-US"/>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Q5</a:t>
            </a:r>
          </a:p>
        </p:txBody>
      </p:sp>
      <p:sp>
        <p:nvSpPr>
          <p:cNvPr id="4" name="Content Placeholder 3"/>
          <p:cNvSpPr>
            <a:spLocks noGrp="1"/>
          </p:cNvSpPr>
          <p:nvPr>
            <p:ph sz="half" idx="2"/>
          </p:nvPr>
        </p:nvSpPr>
        <p:spPr>
          <a:xfrm>
            <a:off x="838200" y="1690688"/>
            <a:ext cx="5181600" cy="4351338"/>
          </a:xfrm>
        </p:spPr>
        <p:txBody>
          <a:bodyPr/>
          <a:lstStyle/>
          <a:p>
            <a:pPr marL="0" indent="0">
              <a:buNone/>
            </a:pPr>
            <a:r>
              <a:rPr lang="en-US" dirty="0"/>
              <a:t>1.One finding?</a:t>
            </a:r>
          </a:p>
          <a:p>
            <a:pPr marL="0" indent="0">
              <a:buNone/>
            </a:pPr>
            <a:r>
              <a:rPr lang="en-US" dirty="0">
                <a:solidFill>
                  <a:srgbClr val="FF0000"/>
                </a:solidFill>
              </a:rPr>
              <a:t>Subtotal TM perforation</a:t>
            </a:r>
          </a:p>
          <a:p>
            <a:pPr marL="0" indent="0">
              <a:buNone/>
            </a:pPr>
            <a:r>
              <a:rPr lang="en-US" dirty="0"/>
              <a:t>2.Which side?</a:t>
            </a:r>
          </a:p>
          <a:p>
            <a:pPr marL="0" indent="0">
              <a:buNone/>
            </a:pPr>
            <a:r>
              <a:rPr lang="en-US" dirty="0">
                <a:solidFill>
                  <a:srgbClr val="FF0000"/>
                </a:solidFill>
              </a:rPr>
              <a:t>Right  ear</a:t>
            </a:r>
          </a:p>
          <a:p>
            <a:pPr marL="0" indent="0">
              <a:buNone/>
            </a:pPr>
            <a:r>
              <a:rPr lang="en-US" dirty="0"/>
              <a:t>3.diagnosis?</a:t>
            </a:r>
          </a:p>
          <a:p>
            <a:pPr marL="0" indent="0">
              <a:buNone/>
            </a:pPr>
            <a:r>
              <a:rPr lang="en-US" dirty="0" err="1">
                <a:solidFill>
                  <a:srgbClr val="FF0000"/>
                </a:solidFill>
              </a:rPr>
              <a:t>Suppurative</a:t>
            </a:r>
            <a:r>
              <a:rPr lang="en-US" dirty="0">
                <a:solidFill>
                  <a:srgbClr val="FF0000"/>
                </a:solidFill>
              </a:rPr>
              <a:t> Chronic otitis media </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p>
          <a:p>
            <a:pPr marL="0" indent="0">
              <a:buNone/>
            </a:pP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49583" y="1825627"/>
            <a:ext cx="3914775" cy="3933825"/>
          </a:xfr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Q6</a:t>
            </a:r>
          </a:p>
        </p:txBody>
      </p:sp>
      <p:sp>
        <p:nvSpPr>
          <p:cNvPr id="3" name="Content Placeholder 2"/>
          <p:cNvSpPr>
            <a:spLocks noGrp="1"/>
          </p:cNvSpPr>
          <p:nvPr>
            <p:ph sz="half" idx="1"/>
          </p:nvPr>
        </p:nvSpPr>
        <p:spPr>
          <a:xfrm>
            <a:off x="193345" y="1656569"/>
            <a:ext cx="10085695" cy="4784891"/>
          </a:xfrm>
        </p:spPr>
        <p:txBody>
          <a:bodyPr>
            <a:normAutofit fontScale="92500" lnSpcReduction="10000"/>
          </a:bodyPr>
          <a:lstStyle/>
          <a:p>
            <a:pPr marL="0" indent="0">
              <a:buNone/>
            </a:pPr>
            <a:r>
              <a:rPr lang="en-US" dirty="0"/>
              <a:t>Ct scan</a:t>
            </a:r>
          </a:p>
          <a:p>
            <a:pPr marL="0" indent="0">
              <a:buNone/>
            </a:pPr>
            <a:r>
              <a:rPr lang="en-US" dirty="0"/>
              <a:t>1.name of study?</a:t>
            </a:r>
          </a:p>
          <a:p>
            <a:pPr marL="0" indent="0">
              <a:buNone/>
            </a:pPr>
            <a:r>
              <a:rPr lang="en-US" dirty="0">
                <a:solidFill>
                  <a:srgbClr val="FF0000"/>
                </a:solidFill>
              </a:rPr>
              <a:t>Coronal Paranasal sinuses </a:t>
            </a:r>
            <a:r>
              <a:rPr lang="en-US" dirty="0" err="1">
                <a:solidFill>
                  <a:srgbClr val="FF0000"/>
                </a:solidFill>
              </a:rPr>
              <a:t>ct</a:t>
            </a:r>
            <a:r>
              <a:rPr lang="en-US" dirty="0">
                <a:solidFill>
                  <a:srgbClr val="FF0000"/>
                </a:solidFill>
              </a:rPr>
              <a:t> scan</a:t>
            </a:r>
          </a:p>
          <a:p>
            <a:pPr marL="0" indent="0">
              <a:buNone/>
            </a:pPr>
            <a:r>
              <a:rPr lang="en-US" dirty="0"/>
              <a:t>2.describe?</a:t>
            </a:r>
          </a:p>
          <a:p>
            <a:pPr marL="0" indent="0">
              <a:buNone/>
            </a:pPr>
            <a:r>
              <a:rPr lang="en-US" dirty="0">
                <a:solidFill>
                  <a:srgbClr val="FF0000"/>
                </a:solidFill>
              </a:rPr>
              <a:t>Opacification expansion at </a:t>
            </a:r>
            <a:r>
              <a:rPr lang="en-US" dirty="0" err="1">
                <a:solidFill>
                  <a:srgbClr val="FF0000"/>
                </a:solidFill>
              </a:rPr>
              <a:t>rt</a:t>
            </a:r>
            <a:r>
              <a:rPr lang="en-US" dirty="0">
                <a:solidFill>
                  <a:srgbClr val="FF0000"/>
                </a:solidFill>
              </a:rPr>
              <a:t> maxillary and nasal cavity</a:t>
            </a:r>
          </a:p>
          <a:p>
            <a:pPr marL="0" indent="0">
              <a:buNone/>
            </a:pPr>
            <a:r>
              <a:rPr lang="en-US" dirty="0">
                <a:solidFill>
                  <a:schemeClr val="tx1">
                    <a:lumMod val="95000"/>
                    <a:lumOff val="5000"/>
                  </a:schemeClr>
                </a:solidFill>
              </a:rPr>
              <a:t>3.ddx?</a:t>
            </a:r>
          </a:p>
          <a:p>
            <a:pPr marL="0" indent="0">
              <a:buNone/>
            </a:pPr>
            <a:r>
              <a:rPr lang="en-US" dirty="0">
                <a:solidFill>
                  <a:srgbClr val="FF0000"/>
                </a:solidFill>
              </a:rPr>
              <a:t>Fungal sinusitis</a:t>
            </a:r>
            <a:endParaRPr lang="en-US" dirty="0">
              <a:solidFill>
                <a:schemeClr val="tx1">
                  <a:lumMod val="95000"/>
                  <a:lumOff val="5000"/>
                </a:schemeClr>
              </a:solidFill>
            </a:endParaRPr>
          </a:p>
          <a:p>
            <a:pPr marL="0" indent="0">
              <a:buNone/>
            </a:pPr>
            <a:r>
              <a:rPr lang="en-US" dirty="0">
                <a:solidFill>
                  <a:srgbClr val="FF0000"/>
                </a:solidFill>
              </a:rPr>
              <a:t>Nasal polyp</a:t>
            </a:r>
          </a:p>
          <a:p>
            <a:pPr marL="0" indent="0">
              <a:buNone/>
            </a:pPr>
            <a:r>
              <a:rPr lang="en-US" dirty="0" err="1">
                <a:solidFill>
                  <a:srgbClr val="FF0000"/>
                </a:solidFill>
              </a:rPr>
              <a:t>antrochoanal</a:t>
            </a:r>
            <a:r>
              <a:rPr lang="en-US" dirty="0">
                <a:solidFill>
                  <a:srgbClr val="FF0000"/>
                </a:solidFill>
              </a:rPr>
              <a:t> polyp</a:t>
            </a:r>
          </a:p>
          <a:p>
            <a:pPr marL="0" indent="0">
              <a:buNone/>
            </a:pPr>
            <a:r>
              <a:rPr lang="en-US" dirty="0">
                <a:solidFill>
                  <a:srgbClr val="FF0000"/>
                </a:solidFill>
              </a:rPr>
              <a:t>Inverted papilloma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396" y="1269242"/>
            <a:ext cx="4535605" cy="5172218"/>
          </a:xfrm>
          <a:prstGeom prst="rect">
            <a:avLst/>
          </a:prstGeom>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Q7</a:t>
            </a:r>
          </a:p>
        </p:txBody>
      </p:sp>
      <p:sp>
        <p:nvSpPr>
          <p:cNvPr id="3" name="Content Placeholder 2"/>
          <p:cNvSpPr>
            <a:spLocks noGrp="1"/>
          </p:cNvSpPr>
          <p:nvPr>
            <p:ph idx="1"/>
          </p:nvPr>
        </p:nvSpPr>
        <p:spPr>
          <a:xfrm>
            <a:off x="838200" y="1433014"/>
            <a:ext cx="10515600" cy="5424986"/>
          </a:xfrm>
        </p:spPr>
        <p:txBody>
          <a:bodyPr>
            <a:normAutofit/>
          </a:bodyPr>
          <a:lstStyle/>
          <a:p>
            <a:pPr marL="0" indent="0">
              <a:buNone/>
            </a:pPr>
            <a:r>
              <a:rPr lang="en-US" dirty="0"/>
              <a:t>1-spot diagnosis </a:t>
            </a:r>
          </a:p>
          <a:p>
            <a:pPr marL="0" indent="0">
              <a:buNone/>
            </a:pPr>
            <a:r>
              <a:rPr lang="en-US" dirty="0" err="1">
                <a:solidFill>
                  <a:srgbClr val="FF0000"/>
                </a:solidFill>
              </a:rPr>
              <a:t>epiglottits</a:t>
            </a:r>
            <a:r>
              <a:rPr lang="en-US" dirty="0"/>
              <a:t>  </a:t>
            </a:r>
          </a:p>
          <a:p>
            <a:pPr marL="0" indent="0">
              <a:buNone/>
            </a:pPr>
            <a:r>
              <a:rPr lang="en-US" dirty="0"/>
              <a:t>2-name of this sign </a:t>
            </a:r>
          </a:p>
          <a:p>
            <a:pPr marL="0" indent="0">
              <a:buNone/>
            </a:pPr>
            <a:r>
              <a:rPr lang="en-US" dirty="0"/>
              <a:t> </a:t>
            </a:r>
            <a:r>
              <a:rPr lang="en-US" dirty="0">
                <a:solidFill>
                  <a:srgbClr val="FF0000"/>
                </a:solidFill>
              </a:rPr>
              <a:t>thumb sign</a:t>
            </a:r>
            <a:endParaRPr lang="en-US" dirty="0"/>
          </a:p>
          <a:p>
            <a:pPr marL="0" indent="0">
              <a:buNone/>
            </a:pPr>
            <a:r>
              <a:rPr lang="en-US" dirty="0"/>
              <a:t>3-management </a:t>
            </a:r>
          </a:p>
          <a:p>
            <a:pPr marL="0" indent="0">
              <a:buNone/>
            </a:pPr>
            <a:r>
              <a:rPr lang="en-US" dirty="0">
                <a:solidFill>
                  <a:srgbClr val="FF0000"/>
                </a:solidFill>
              </a:rPr>
              <a:t>ABC</a:t>
            </a:r>
          </a:p>
          <a:p>
            <a:pPr marL="0" indent="0">
              <a:buNone/>
            </a:pPr>
            <a:r>
              <a:rPr lang="en-US" dirty="0">
                <a:solidFill>
                  <a:srgbClr val="FF0000"/>
                </a:solidFill>
              </a:rPr>
              <a:t>ENT consultant</a:t>
            </a:r>
          </a:p>
          <a:p>
            <a:pPr marL="0" indent="0">
              <a:buNone/>
            </a:pPr>
            <a:r>
              <a:rPr lang="en-US" dirty="0">
                <a:solidFill>
                  <a:srgbClr val="FF0000"/>
                </a:solidFill>
              </a:rPr>
              <a:t>High flow oxygen</a:t>
            </a:r>
          </a:p>
          <a:p>
            <a:pPr marL="0" indent="0">
              <a:buNone/>
            </a:pPr>
            <a:r>
              <a:rPr lang="en-US" dirty="0">
                <a:solidFill>
                  <a:srgbClr val="FF0000"/>
                </a:solidFill>
              </a:rPr>
              <a:t>High dose Steroid</a:t>
            </a:r>
          </a:p>
          <a:p>
            <a:pPr marL="0" indent="0">
              <a:buNone/>
            </a:pPr>
            <a:r>
              <a:rPr lang="en-US" dirty="0">
                <a:solidFill>
                  <a:srgbClr val="FF0000"/>
                </a:solidFill>
              </a:rPr>
              <a:t>Analgesia</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endParaRPr lang="en-US" dirty="0"/>
          </a:p>
        </p:txBody>
      </p:sp>
      <p:pic>
        <p:nvPicPr>
          <p:cNvPr id="7170" name="Picture 2" descr="C:\Users\Pc city\Downloads\7c6478defa226b1899da09938600e5_gallery.jpg"/>
          <p:cNvPicPr>
            <a:picLocks noChangeAspect="1" noChangeArrowheads="1"/>
          </p:cNvPicPr>
          <p:nvPr/>
        </p:nvPicPr>
        <p:blipFill>
          <a:blip r:embed="rId2"/>
          <a:srcRect/>
          <a:stretch>
            <a:fillRect/>
          </a:stretch>
        </p:blipFill>
        <p:spPr bwMode="auto">
          <a:xfrm>
            <a:off x="5638800" y="2819400"/>
            <a:ext cx="4267200" cy="3581400"/>
          </a:xfrm>
          <a:prstGeom prst="rect">
            <a:avLst/>
          </a:prstGeom>
          <a:noFill/>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9" y="23933"/>
            <a:ext cx="10515600" cy="1325563"/>
          </a:xfrm>
        </p:spPr>
        <p:txBody>
          <a:bodyPr/>
          <a:lstStyle/>
          <a:p>
            <a:pPr algn="ctr"/>
            <a:r>
              <a:rPr lang="en-US" dirty="0"/>
              <a:t>Q8</a:t>
            </a:r>
          </a:p>
        </p:txBody>
      </p:sp>
      <p:sp>
        <p:nvSpPr>
          <p:cNvPr id="6" name="Content Placeholder 5"/>
          <p:cNvSpPr>
            <a:spLocks noGrp="1"/>
          </p:cNvSpPr>
          <p:nvPr>
            <p:ph sz="half" idx="1"/>
          </p:nvPr>
        </p:nvSpPr>
        <p:spPr>
          <a:xfrm>
            <a:off x="0" y="968992"/>
            <a:ext cx="10780595" cy="6005014"/>
          </a:xfrm>
        </p:spPr>
        <p:txBody>
          <a:bodyPr>
            <a:normAutofit fontScale="92500" lnSpcReduction="20000"/>
          </a:bodyPr>
          <a:lstStyle/>
          <a:p>
            <a:pPr marL="0" indent="0">
              <a:buNone/>
            </a:pPr>
            <a:r>
              <a:rPr lang="en-US" dirty="0"/>
              <a:t>70 years male </a:t>
            </a:r>
            <a:r>
              <a:rPr lang="en-US" dirty="0" err="1"/>
              <a:t>pt</a:t>
            </a:r>
            <a:r>
              <a:rPr lang="en-US" dirty="0"/>
              <a:t> come to ER with raspy voice , Hoarseness of voice,  partial airway obstruction</a:t>
            </a:r>
          </a:p>
          <a:p>
            <a:pPr marL="0" indent="0">
              <a:buNone/>
            </a:pPr>
            <a:r>
              <a:rPr lang="en-US"/>
              <a:t>1.dx</a:t>
            </a:r>
            <a:r>
              <a:rPr lang="en-US" dirty="0"/>
              <a:t>?</a:t>
            </a:r>
          </a:p>
          <a:p>
            <a:pPr marL="0" indent="0">
              <a:buNone/>
            </a:pPr>
            <a:r>
              <a:rPr lang="en-US" dirty="0" err="1">
                <a:solidFill>
                  <a:srgbClr val="FF0000"/>
                </a:solidFill>
              </a:rPr>
              <a:t>Reinke’s</a:t>
            </a:r>
            <a:r>
              <a:rPr lang="en-US" dirty="0">
                <a:solidFill>
                  <a:srgbClr val="FF0000"/>
                </a:solidFill>
              </a:rPr>
              <a:t> edema </a:t>
            </a:r>
          </a:p>
          <a:p>
            <a:pPr marL="0" indent="0">
              <a:buNone/>
            </a:pPr>
            <a:r>
              <a:rPr lang="en-US" dirty="0"/>
              <a:t>2.Risk factor ?</a:t>
            </a:r>
          </a:p>
          <a:p>
            <a:pPr marL="0" indent="0">
              <a:buNone/>
            </a:pPr>
            <a:r>
              <a:rPr lang="en-US" dirty="0">
                <a:solidFill>
                  <a:srgbClr val="FF0000"/>
                </a:solidFill>
              </a:rPr>
              <a:t>Longstanding smoking</a:t>
            </a:r>
          </a:p>
          <a:p>
            <a:pPr marL="0" indent="0">
              <a:buNone/>
            </a:pPr>
            <a:r>
              <a:rPr lang="en-US" dirty="0">
                <a:solidFill>
                  <a:srgbClr val="FF0000"/>
                </a:solidFill>
              </a:rPr>
              <a:t>thyroid disease, hormonal change, stomach acid reflux</a:t>
            </a:r>
          </a:p>
          <a:p>
            <a:pPr marL="0" indent="0">
              <a:buNone/>
            </a:pPr>
            <a:r>
              <a:rPr lang="en-US" dirty="0">
                <a:solidFill>
                  <a:srgbClr val="FF0000"/>
                </a:solidFill>
              </a:rPr>
              <a:t>Or voice overuse.</a:t>
            </a:r>
          </a:p>
          <a:p>
            <a:pPr marL="0" indent="0">
              <a:buNone/>
            </a:pPr>
            <a:r>
              <a:rPr lang="en-US" dirty="0">
                <a:solidFill>
                  <a:schemeClr val="tx1">
                    <a:lumMod val="95000"/>
                    <a:lumOff val="5000"/>
                  </a:schemeClr>
                </a:solidFill>
              </a:rPr>
              <a:t>3.Manegment</a:t>
            </a:r>
          </a:p>
          <a:p>
            <a:pPr marL="0" indent="0">
              <a:buNone/>
            </a:pPr>
            <a:r>
              <a:rPr lang="en-US" dirty="0">
                <a:solidFill>
                  <a:srgbClr val="FF0000"/>
                </a:solidFill>
              </a:rPr>
              <a:t>ABC…</a:t>
            </a:r>
          </a:p>
          <a:p>
            <a:pPr marL="0" indent="0">
              <a:buNone/>
            </a:pPr>
            <a:r>
              <a:rPr lang="en-US" dirty="0">
                <a:solidFill>
                  <a:srgbClr val="FF0000"/>
                </a:solidFill>
              </a:rPr>
              <a:t>Smoking cessation</a:t>
            </a:r>
          </a:p>
          <a:p>
            <a:pPr marL="0" indent="0">
              <a:buNone/>
            </a:pPr>
            <a:r>
              <a:rPr lang="en-US" dirty="0" err="1">
                <a:solidFill>
                  <a:srgbClr val="FF0000"/>
                </a:solidFill>
              </a:rPr>
              <a:t>Antireflex</a:t>
            </a:r>
            <a:endParaRPr lang="en-US" dirty="0">
              <a:solidFill>
                <a:srgbClr val="FF0000"/>
              </a:solidFill>
            </a:endParaRPr>
          </a:p>
          <a:p>
            <a:pPr marL="0" indent="0">
              <a:buNone/>
            </a:pPr>
            <a:r>
              <a:rPr lang="en-US" dirty="0">
                <a:solidFill>
                  <a:srgbClr val="FF0000"/>
                </a:solidFill>
              </a:rPr>
              <a:t>Surgery….</a:t>
            </a:r>
          </a:p>
          <a:p>
            <a:pPr marL="0" indent="0">
              <a:buNone/>
            </a:pPr>
            <a:r>
              <a:rPr lang="en-US" dirty="0"/>
              <a:t>4.Name of abnormal high pitch sound and partial airway obstruction in this </a:t>
            </a:r>
            <a:r>
              <a:rPr lang="en-US" dirty="0" err="1"/>
              <a:t>pt</a:t>
            </a:r>
            <a:r>
              <a:rPr lang="en-US" dirty="0"/>
              <a:t>?</a:t>
            </a:r>
          </a:p>
          <a:p>
            <a:pPr marL="0" indent="0">
              <a:buNone/>
            </a:pPr>
            <a:r>
              <a:rPr lang="en-US" dirty="0">
                <a:solidFill>
                  <a:srgbClr val="FF0000"/>
                </a:solidFill>
              </a:rPr>
              <a:t>stridor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1197" y="1690690"/>
            <a:ext cx="3410803" cy="2867025"/>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Q9</a:t>
            </a:r>
          </a:p>
        </p:txBody>
      </p:sp>
      <p:sp>
        <p:nvSpPr>
          <p:cNvPr id="4" name="Content Placeholder 3"/>
          <p:cNvSpPr>
            <a:spLocks noGrp="1"/>
          </p:cNvSpPr>
          <p:nvPr>
            <p:ph sz="half" idx="2"/>
          </p:nvPr>
        </p:nvSpPr>
        <p:spPr>
          <a:xfrm>
            <a:off x="336645" y="1392072"/>
            <a:ext cx="5181600" cy="5131558"/>
          </a:xfrm>
        </p:spPr>
        <p:txBody>
          <a:bodyPr>
            <a:normAutofit fontScale="85000" lnSpcReduction="20000"/>
          </a:bodyPr>
          <a:lstStyle/>
          <a:p>
            <a:pPr marL="0" indent="0">
              <a:buNone/>
            </a:pPr>
            <a:r>
              <a:rPr lang="en-US" dirty="0"/>
              <a:t> A HTN 40 </a:t>
            </a:r>
            <a:r>
              <a:rPr lang="en-US" dirty="0" err="1"/>
              <a:t>yrs</a:t>
            </a:r>
            <a:r>
              <a:rPr lang="en-US" dirty="0"/>
              <a:t> old male </a:t>
            </a:r>
            <a:r>
              <a:rPr lang="en-US" dirty="0" err="1"/>
              <a:t>pt</a:t>
            </a:r>
            <a:r>
              <a:rPr lang="en-US" dirty="0"/>
              <a:t> come to ER with epistaxis</a:t>
            </a:r>
          </a:p>
          <a:p>
            <a:pPr marL="514350" indent="-514350">
              <a:buAutoNum type="arabicPeriod"/>
            </a:pPr>
            <a:r>
              <a:rPr lang="en-US" dirty="0" err="1"/>
              <a:t>Manegment</a:t>
            </a:r>
            <a:r>
              <a:rPr lang="en-US" dirty="0"/>
              <a:t> ?</a:t>
            </a:r>
          </a:p>
          <a:p>
            <a:pPr marL="0" indent="0">
              <a:buNone/>
            </a:pPr>
            <a:r>
              <a:rPr lang="en-US" dirty="0" err="1">
                <a:solidFill>
                  <a:srgbClr val="FF0000"/>
                </a:solidFill>
              </a:rPr>
              <a:t>Abc</a:t>
            </a:r>
            <a:r>
              <a:rPr lang="en-US" dirty="0">
                <a:solidFill>
                  <a:srgbClr val="FF0000"/>
                </a:solidFill>
              </a:rPr>
              <a:t> </a:t>
            </a:r>
          </a:p>
          <a:p>
            <a:pPr marL="0" indent="0">
              <a:buNone/>
            </a:pPr>
            <a:r>
              <a:rPr lang="en-US" dirty="0" err="1">
                <a:solidFill>
                  <a:srgbClr val="FF0000"/>
                </a:solidFill>
              </a:rPr>
              <a:t>Comprssion</a:t>
            </a:r>
            <a:r>
              <a:rPr lang="en-US" dirty="0">
                <a:solidFill>
                  <a:srgbClr val="FF0000"/>
                </a:solidFill>
              </a:rPr>
              <a:t> </a:t>
            </a:r>
          </a:p>
          <a:p>
            <a:pPr marL="0" indent="0">
              <a:buNone/>
            </a:pPr>
            <a:r>
              <a:rPr lang="en-US" dirty="0">
                <a:solidFill>
                  <a:srgbClr val="FF0000"/>
                </a:solidFill>
              </a:rPr>
              <a:t>humidification</a:t>
            </a:r>
          </a:p>
          <a:p>
            <a:pPr marL="0" indent="0">
              <a:buNone/>
            </a:pPr>
            <a:r>
              <a:rPr lang="en-US" dirty="0" err="1">
                <a:solidFill>
                  <a:srgbClr val="FF0000"/>
                </a:solidFill>
              </a:rPr>
              <a:t>Cautary</a:t>
            </a:r>
            <a:endParaRPr lang="en-US" dirty="0">
              <a:solidFill>
                <a:srgbClr val="FF0000"/>
              </a:solidFill>
            </a:endParaRPr>
          </a:p>
          <a:p>
            <a:pPr marL="0" indent="0">
              <a:buNone/>
            </a:pPr>
            <a:r>
              <a:rPr lang="en-US" dirty="0">
                <a:solidFill>
                  <a:srgbClr val="FF0000"/>
                </a:solidFill>
              </a:rPr>
              <a:t>Nasal Packing</a:t>
            </a:r>
          </a:p>
          <a:p>
            <a:pPr marL="0" indent="0">
              <a:buNone/>
            </a:pPr>
            <a:r>
              <a:rPr lang="en-US" dirty="0">
                <a:solidFill>
                  <a:srgbClr val="FF0000"/>
                </a:solidFill>
              </a:rPr>
              <a:t>Ligation </a:t>
            </a:r>
          </a:p>
          <a:p>
            <a:pPr marL="0" indent="0">
              <a:buNone/>
            </a:pPr>
            <a:r>
              <a:rPr lang="en-US" dirty="0"/>
              <a:t>2.Name of this procedure?</a:t>
            </a:r>
          </a:p>
          <a:p>
            <a:pPr marL="0" indent="0">
              <a:buNone/>
            </a:pPr>
            <a:r>
              <a:rPr lang="en-US" dirty="0">
                <a:solidFill>
                  <a:srgbClr val="FF0000"/>
                </a:solidFill>
              </a:rPr>
              <a:t>Posterior nasal packing</a:t>
            </a:r>
          </a:p>
          <a:p>
            <a:pPr marL="0" indent="0">
              <a:buNone/>
            </a:pPr>
            <a:r>
              <a:rPr lang="en-US" dirty="0"/>
              <a:t>3</a:t>
            </a:r>
            <a:r>
              <a:rPr lang="en-US" dirty="0">
                <a:solidFill>
                  <a:srgbClr val="FF0000"/>
                </a:solidFill>
              </a:rPr>
              <a:t>.</a:t>
            </a:r>
            <a:r>
              <a:rPr lang="en-US" dirty="0"/>
              <a:t>What u will do with </a:t>
            </a:r>
            <a:r>
              <a:rPr lang="en-US" dirty="0" err="1"/>
              <a:t>pt</a:t>
            </a:r>
            <a:r>
              <a:rPr lang="en-US" dirty="0"/>
              <a:t> in this  type of procedure?</a:t>
            </a:r>
          </a:p>
          <a:p>
            <a:pPr marL="0" indent="0">
              <a:buNone/>
            </a:pPr>
            <a:r>
              <a:rPr lang="en-US" dirty="0">
                <a:solidFill>
                  <a:srgbClr val="FF0000"/>
                </a:solidFill>
              </a:rPr>
              <a:t>Admission at </a:t>
            </a:r>
            <a:r>
              <a:rPr lang="en-US" dirty="0" err="1">
                <a:solidFill>
                  <a:srgbClr val="FF0000"/>
                </a:solidFill>
              </a:rPr>
              <a:t>icu</a:t>
            </a:r>
            <a:r>
              <a:rPr lang="en-US" dirty="0">
                <a:solidFill>
                  <a:srgbClr val="FF0000"/>
                </a:solidFill>
              </a:rPr>
              <a:t> </a:t>
            </a:r>
          </a:p>
          <a:p>
            <a:pPr marL="0" indent="0">
              <a:buNone/>
            </a:pPr>
            <a:endParaRPr lang="en-US" dirty="0">
              <a:solidFill>
                <a:srgbClr val="FF00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51344" y="1690688"/>
            <a:ext cx="5140656" cy="3241128"/>
          </a:xfrm>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Q10</a:t>
            </a:r>
          </a:p>
        </p:txBody>
      </p:sp>
      <p:sp>
        <p:nvSpPr>
          <p:cNvPr id="3" name="Content Placeholder 2"/>
          <p:cNvSpPr>
            <a:spLocks noGrp="1"/>
          </p:cNvSpPr>
          <p:nvPr>
            <p:ph sz="half" idx="1"/>
          </p:nvPr>
        </p:nvSpPr>
        <p:spPr>
          <a:xfrm>
            <a:off x="395786" y="1364778"/>
            <a:ext cx="11477767" cy="4907721"/>
          </a:xfrm>
        </p:spPr>
        <p:txBody>
          <a:bodyPr>
            <a:normAutofit fontScale="92500" lnSpcReduction="10000"/>
          </a:bodyPr>
          <a:lstStyle/>
          <a:p>
            <a:pPr marL="0" indent="0">
              <a:buNone/>
            </a:pPr>
            <a:r>
              <a:rPr lang="en-US" dirty="0"/>
              <a:t>1.diagnosis?why?</a:t>
            </a:r>
          </a:p>
          <a:p>
            <a:pPr marL="0" indent="0">
              <a:buNone/>
            </a:pPr>
            <a:r>
              <a:rPr lang="en-US" b="1" dirty="0">
                <a:solidFill>
                  <a:srgbClr val="FF0000"/>
                </a:solidFill>
              </a:rPr>
              <a:t>Glistening</a:t>
            </a:r>
            <a:r>
              <a:rPr lang="en-US" dirty="0">
                <a:solidFill>
                  <a:srgbClr val="FF0000"/>
                </a:solidFill>
              </a:rPr>
              <a:t> and</a:t>
            </a:r>
            <a:r>
              <a:rPr lang="en-US" b="1" dirty="0">
                <a:solidFill>
                  <a:srgbClr val="FF0000"/>
                </a:solidFill>
              </a:rPr>
              <a:t> pale </a:t>
            </a:r>
            <a:r>
              <a:rPr lang="en-US" dirty="0">
                <a:solidFill>
                  <a:srgbClr val="FF0000"/>
                </a:solidFill>
              </a:rPr>
              <a:t>growth liken to peel grape</a:t>
            </a:r>
          </a:p>
          <a:p>
            <a:pPr marL="0" indent="0">
              <a:buNone/>
            </a:pPr>
            <a:r>
              <a:rPr lang="en-US" dirty="0"/>
              <a:t>2.Risk  factor?</a:t>
            </a:r>
          </a:p>
          <a:p>
            <a:pPr marL="0" indent="0">
              <a:buNone/>
            </a:pPr>
            <a:r>
              <a:rPr lang="en-US" dirty="0">
                <a:solidFill>
                  <a:srgbClr val="FF0000"/>
                </a:solidFill>
              </a:rPr>
              <a:t>Asthma</a:t>
            </a:r>
          </a:p>
          <a:p>
            <a:pPr marL="0" indent="0">
              <a:buNone/>
            </a:pPr>
            <a:r>
              <a:rPr lang="en-US" dirty="0">
                <a:solidFill>
                  <a:srgbClr val="FF0000"/>
                </a:solidFill>
              </a:rPr>
              <a:t>Allergy to </a:t>
            </a:r>
            <a:r>
              <a:rPr lang="en-US" dirty="0" err="1">
                <a:solidFill>
                  <a:srgbClr val="FF0000"/>
                </a:solidFill>
              </a:rPr>
              <a:t>aspirine</a:t>
            </a:r>
            <a:endParaRPr lang="en-US" dirty="0">
              <a:solidFill>
                <a:srgbClr val="FF0000"/>
              </a:solidFill>
            </a:endParaRPr>
          </a:p>
          <a:p>
            <a:pPr marL="0" indent="0">
              <a:buNone/>
            </a:pPr>
            <a:r>
              <a:rPr lang="en-US" dirty="0">
                <a:solidFill>
                  <a:srgbClr val="FF0000"/>
                </a:solidFill>
              </a:rPr>
              <a:t>Cystic fibrosis </a:t>
            </a:r>
          </a:p>
          <a:p>
            <a:pPr marL="0" indent="0">
              <a:buNone/>
            </a:pPr>
            <a:r>
              <a:rPr lang="en-US" dirty="0">
                <a:solidFill>
                  <a:srgbClr val="FF0000"/>
                </a:solidFill>
              </a:rPr>
              <a:t>Allergic rhinitis</a:t>
            </a:r>
            <a:endParaRPr lang="en-US" dirty="0"/>
          </a:p>
          <a:p>
            <a:pPr marL="0" indent="0">
              <a:buNone/>
            </a:pPr>
            <a:r>
              <a:rPr lang="en-US" dirty="0"/>
              <a:t>3.physical exam u should do ?</a:t>
            </a:r>
          </a:p>
          <a:p>
            <a:pPr marL="0" indent="0">
              <a:buNone/>
            </a:pPr>
            <a:endParaRPr lang="en-US" dirty="0"/>
          </a:p>
          <a:p>
            <a:pPr marL="0" indent="0">
              <a:buNone/>
            </a:pPr>
            <a:r>
              <a:rPr lang="en-US" dirty="0"/>
              <a:t>4. 2 point differentiate it from </a:t>
            </a:r>
            <a:r>
              <a:rPr lang="en-US" dirty="0" err="1"/>
              <a:t>inf</a:t>
            </a:r>
            <a:r>
              <a:rPr lang="en-US" dirty="0"/>
              <a:t> turbinate?</a:t>
            </a:r>
          </a:p>
          <a:p>
            <a:pPr marL="0" indent="0">
              <a:buNone/>
            </a:pPr>
            <a:r>
              <a:rPr lang="en-US" dirty="0">
                <a:solidFill>
                  <a:srgbClr val="FF0000"/>
                </a:solidFill>
              </a:rPr>
              <a:t>Painless and mobile</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9285" y="985199"/>
            <a:ext cx="3080625" cy="3081834"/>
          </a:xfrm>
          <a:prstGeom prst="rect">
            <a:avLst/>
          </a:prstGeom>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016000" y="685803"/>
            <a:ext cx="10363200" cy="1470025"/>
          </a:xfrm>
        </p:spPr>
        <p:txBody>
          <a:bodyPr>
            <a:normAutofit fontScale="90000"/>
          </a:bodyPr>
          <a:lstStyle/>
          <a:p>
            <a:r>
              <a:rPr lang="en-US"/>
              <a:t>ENT mini-osce exam </a:t>
            </a:r>
            <a:br>
              <a:rPr lang="en-US"/>
            </a:br>
            <a:r>
              <a:rPr lang="en-US"/>
              <a:t>group 4 ( c+d)</a:t>
            </a:r>
          </a:p>
        </p:txBody>
      </p:sp>
      <p:sp>
        <p:nvSpPr>
          <p:cNvPr id="4099" name="Rectangle 3"/>
          <p:cNvSpPr>
            <a:spLocks noGrp="1" noChangeArrowheads="1"/>
          </p:cNvSpPr>
          <p:nvPr>
            <p:ph type="subTitle" idx="1"/>
          </p:nvPr>
        </p:nvSpPr>
        <p:spPr/>
        <p:txBody>
          <a:bodyPr>
            <a:normAutofit lnSpcReduction="10000"/>
          </a:bodyPr>
          <a:lstStyle/>
          <a:p>
            <a:pPr>
              <a:lnSpc>
                <a:spcPct val="90000"/>
              </a:lnSpc>
            </a:pPr>
            <a:r>
              <a:rPr lang="en-US" sz="3600" b="1"/>
              <a:t>Done by : Ahmad niaz Rawashdeh &amp; Roaa Reyad</a:t>
            </a:r>
          </a:p>
          <a:p>
            <a:pPr>
              <a:lnSpc>
                <a:spcPct val="90000"/>
              </a:lnSpc>
            </a:pPr>
            <a:r>
              <a:rPr lang="en-US" sz="3600" b="1"/>
              <a:t> </a:t>
            </a:r>
            <a:r>
              <a:rPr lang="ar-JO" sz="3600" b="1"/>
              <a:t>دعواتكم ,,,,,</a:t>
            </a:r>
            <a:endParaRPr lang="en-US" sz="3600" b="1"/>
          </a:p>
          <a:p>
            <a:pPr>
              <a:lnSpc>
                <a:spcPct val="90000"/>
              </a:lnSpc>
            </a:pPr>
            <a:endParaRPr lang="en-US" sz="3600" b="1"/>
          </a:p>
          <a:p>
            <a:pPr>
              <a:lnSpc>
                <a:spcPct val="90000"/>
              </a:lnSpc>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A07C5F-C1F3-A4DE-AF64-71CCCE28DC54}"/>
              </a:ext>
            </a:extLst>
          </p:cNvPr>
          <p:cNvPicPr>
            <a:picLocks noGrp="1" noChangeAspect="1"/>
          </p:cNvPicPr>
          <p:nvPr>
            <p:ph idx="1"/>
          </p:nvPr>
        </p:nvPicPr>
        <p:blipFill>
          <a:blip r:embed="rId2"/>
          <a:stretch>
            <a:fillRect/>
          </a:stretch>
        </p:blipFill>
        <p:spPr>
          <a:xfrm>
            <a:off x="6273522" y="1847630"/>
            <a:ext cx="3991532" cy="3153215"/>
          </a:xfrm>
        </p:spPr>
      </p:pic>
      <p:sp>
        <p:nvSpPr>
          <p:cNvPr id="4" name="Text Placeholder 3">
            <a:extLst>
              <a:ext uri="{FF2B5EF4-FFF2-40B4-BE49-F238E27FC236}">
                <a16:creationId xmlns:a16="http://schemas.microsoft.com/office/drawing/2014/main" id="{B088A2FB-A5AC-DB51-23D2-2152E040BBF1}"/>
              </a:ext>
            </a:extLst>
          </p:cNvPr>
          <p:cNvSpPr>
            <a:spLocks noGrp="1"/>
          </p:cNvSpPr>
          <p:nvPr>
            <p:ph type="body" sz="half" idx="2"/>
          </p:nvPr>
        </p:nvSpPr>
        <p:spPr/>
        <p:txBody>
          <a:bodyPr>
            <a:normAutofit fontScale="92500" lnSpcReduction="10000"/>
          </a:bodyPr>
          <a:lstStyle/>
          <a:p>
            <a:pPr algn="l"/>
            <a:r>
              <a:rPr lang="en-US" sz="1800" b="1" i="0" u="none" strike="noStrike" baseline="0" dirty="0">
                <a:solidFill>
                  <a:srgbClr val="45515E"/>
                </a:solidFill>
                <a:latin typeface="Calibri-Bold"/>
              </a:rPr>
              <a:t>1. Diagnosis</a:t>
            </a:r>
          </a:p>
          <a:p>
            <a:pPr algn="l"/>
            <a:r>
              <a:rPr lang="en-US" sz="1800" b="0" i="0" u="none" strike="noStrike" baseline="0" dirty="0" err="1">
                <a:solidFill>
                  <a:srgbClr val="45515E"/>
                </a:solidFill>
                <a:latin typeface="CourierNewPSMT"/>
              </a:rPr>
              <a:t>o</a:t>
            </a:r>
            <a:r>
              <a:rPr lang="en-US" sz="1800" b="0" i="0" u="none" strike="noStrike" baseline="0" dirty="0" err="1">
                <a:solidFill>
                  <a:srgbClr val="45515E"/>
                </a:solidFill>
                <a:latin typeface="Calibri" panose="020F0502020204030204" pitchFamily="34" charset="0"/>
              </a:rPr>
              <a:t>Nasal</a:t>
            </a:r>
            <a:r>
              <a:rPr lang="en-US" sz="1800" b="0" i="0" u="none" strike="noStrike" baseline="0" dirty="0">
                <a:solidFill>
                  <a:srgbClr val="45515E"/>
                </a:solidFill>
                <a:latin typeface="Calibri" panose="020F0502020204030204" pitchFamily="34" charset="0"/>
              </a:rPr>
              <a:t> septal perforation</a:t>
            </a:r>
          </a:p>
          <a:p>
            <a:pPr algn="l"/>
            <a:r>
              <a:rPr lang="en-US" sz="1800" b="1" i="0" u="none" strike="noStrike" baseline="0" dirty="0">
                <a:solidFill>
                  <a:srgbClr val="45515E"/>
                </a:solidFill>
                <a:latin typeface="Calibri-Bold"/>
              </a:rPr>
              <a:t>2. Mention 2 symptoms associated</a:t>
            </a:r>
          </a:p>
          <a:p>
            <a:pPr algn="l"/>
            <a:r>
              <a:rPr lang="en-US" sz="1800" b="0" i="0" u="none" strike="noStrike" baseline="0" dirty="0">
                <a:solidFill>
                  <a:srgbClr val="45515E"/>
                </a:solidFill>
                <a:latin typeface="Calibri" panose="020F0502020204030204" pitchFamily="34" charset="0"/>
              </a:rPr>
              <a:t>1. Nose pain</a:t>
            </a:r>
          </a:p>
          <a:p>
            <a:pPr algn="l"/>
            <a:r>
              <a:rPr lang="en-US" sz="1800" b="0" i="0" u="none" strike="noStrike" baseline="0" dirty="0">
                <a:solidFill>
                  <a:srgbClr val="45515E"/>
                </a:solidFill>
                <a:latin typeface="Calibri" panose="020F0502020204030204" pitchFamily="34" charset="0"/>
              </a:rPr>
              <a:t>2. Epistaxis</a:t>
            </a:r>
          </a:p>
          <a:p>
            <a:pPr algn="l"/>
            <a:r>
              <a:rPr lang="fr-FR" sz="1800" b="1" i="0" u="none" strike="noStrike" baseline="0" dirty="0">
                <a:solidFill>
                  <a:srgbClr val="45515E"/>
                </a:solidFill>
                <a:latin typeface="Calibri-Bold"/>
              </a:rPr>
              <a:t>4. Mention 2 possible Causes</a:t>
            </a:r>
          </a:p>
          <a:p>
            <a:pPr algn="l"/>
            <a:r>
              <a:rPr lang="en-US" sz="1800" b="0" i="0" u="none" strike="noStrike" baseline="0" dirty="0">
                <a:solidFill>
                  <a:srgbClr val="45515E"/>
                </a:solidFill>
                <a:latin typeface="Calibri" panose="020F0502020204030204" pitchFamily="34" charset="0"/>
              </a:rPr>
              <a:t>1. Trauma</a:t>
            </a:r>
          </a:p>
          <a:p>
            <a:pPr algn="l"/>
            <a:r>
              <a:rPr lang="en-US" sz="1800" b="0" i="0" u="none" strike="noStrike" baseline="0" dirty="0">
                <a:solidFill>
                  <a:srgbClr val="45515E"/>
                </a:solidFill>
                <a:latin typeface="Calibri" panose="020F0502020204030204" pitchFamily="34" charset="0"/>
              </a:rPr>
              <a:t>2. Foreign body</a:t>
            </a:r>
          </a:p>
          <a:p>
            <a:pPr algn="l"/>
            <a:r>
              <a:rPr lang="en-US" sz="1800" b="0" i="0" u="none" strike="noStrike" baseline="0" dirty="0">
                <a:solidFill>
                  <a:srgbClr val="45515E"/>
                </a:solidFill>
                <a:latin typeface="Calibri" panose="020F0502020204030204" pitchFamily="34" charset="0"/>
              </a:rPr>
              <a:t>3. Iatrogenic</a:t>
            </a:r>
          </a:p>
          <a:p>
            <a:pPr algn="l"/>
            <a:r>
              <a:rPr lang="en-US" sz="1800" b="0" i="0" u="none" strike="noStrike" baseline="0" dirty="0">
                <a:solidFill>
                  <a:srgbClr val="45515E"/>
                </a:solidFill>
                <a:latin typeface="Calibri" panose="020F0502020204030204" pitchFamily="34" charset="0"/>
              </a:rPr>
              <a:t>4. Nasal packing</a:t>
            </a:r>
          </a:p>
          <a:p>
            <a:pPr algn="l"/>
            <a:r>
              <a:rPr lang="en-US" sz="1800" b="0" i="0" u="none" strike="noStrike" baseline="0" dirty="0">
                <a:solidFill>
                  <a:srgbClr val="45515E"/>
                </a:solidFill>
                <a:latin typeface="Calibri" panose="020F0502020204030204" pitchFamily="34" charset="0"/>
              </a:rPr>
              <a:t>5. Cocaine abuse</a:t>
            </a:r>
          </a:p>
        </p:txBody>
      </p:sp>
    </p:spTree>
    <p:extLst>
      <p:ext uri="{BB962C8B-B14F-4D97-AF65-F5344CB8AC3E}">
        <p14:creationId xmlns:p14="http://schemas.microsoft.com/office/powerpoint/2010/main" val="66361557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صورة 3"/>
          <p:cNvPicPr>
            <a:picLocks noGrp="1" noChangeAspect="1"/>
          </p:cNvPicPr>
          <p:nvPr>
            <p:ph type="body" idx="1"/>
          </p:nvPr>
        </p:nvPicPr>
        <p:blipFill>
          <a:blip r:embed="rId2"/>
          <a:srcRect/>
          <a:stretch>
            <a:fillRect/>
          </a:stretch>
        </p:blipFill>
        <p:spPr>
          <a:xfrm>
            <a:off x="5892800" y="1143000"/>
            <a:ext cx="5892800" cy="4648200"/>
          </a:xfrm>
          <a:noFill/>
        </p:spPr>
      </p:pic>
      <p:sp>
        <p:nvSpPr>
          <p:cNvPr id="5125" name="Text Box 5"/>
          <p:cNvSpPr txBox="1">
            <a:spLocks noChangeArrowheads="1"/>
          </p:cNvSpPr>
          <p:nvPr/>
        </p:nvSpPr>
        <p:spPr bwMode="auto">
          <a:xfrm>
            <a:off x="812800" y="838201"/>
            <a:ext cx="4673600" cy="4154984"/>
          </a:xfrm>
          <a:prstGeom prst="rect">
            <a:avLst/>
          </a:prstGeom>
          <a:noFill/>
          <a:ln w="9525">
            <a:noFill/>
            <a:miter lim="800000"/>
          </a:ln>
          <a:effectLst/>
        </p:spPr>
        <p:txBody>
          <a:bodyPr>
            <a:spAutoFit/>
          </a:bodyPr>
          <a:lstStyle/>
          <a:p>
            <a:pPr algn="l">
              <a:spcBef>
                <a:spcPct val="50000"/>
              </a:spcBef>
            </a:pPr>
            <a:r>
              <a:rPr lang="en-US" sz="2400" b="1" u="sng">
                <a:latin typeface="Calibri" panose="020F0502020204030204" charset="0"/>
              </a:rPr>
              <a:t>1-history  of trauma with epistaxis:</a:t>
            </a:r>
          </a:p>
          <a:p>
            <a:pPr algn="l">
              <a:spcBef>
                <a:spcPct val="50000"/>
              </a:spcBef>
            </a:pPr>
            <a:endParaRPr lang="en-US" sz="2400" b="1" u="sng">
              <a:latin typeface="Calibri" panose="020F0502020204030204" charset="0"/>
            </a:endParaRPr>
          </a:p>
          <a:p>
            <a:pPr algn="l">
              <a:spcBef>
                <a:spcPct val="50000"/>
              </a:spcBef>
            </a:pPr>
            <a:r>
              <a:rPr lang="en-US" sz="2400" b="1" u="sng">
                <a:latin typeface="Calibri" panose="020F0502020204030204" charset="0"/>
              </a:rPr>
              <a:t>1-</a:t>
            </a:r>
            <a:r>
              <a:rPr lang="en-US" sz="2400">
                <a:latin typeface="Calibri" panose="020F0502020204030204" charset="0"/>
              </a:rPr>
              <a:t> Write 2 risks factors:</a:t>
            </a:r>
          </a:p>
          <a:p>
            <a:pPr algn="l">
              <a:spcBef>
                <a:spcPct val="50000"/>
              </a:spcBef>
            </a:pPr>
            <a:endParaRPr lang="en-US" sz="2400">
              <a:latin typeface="Calibri" panose="020F0502020204030204" charset="0"/>
            </a:endParaRPr>
          </a:p>
          <a:p>
            <a:pPr algn="l">
              <a:spcBef>
                <a:spcPct val="50000"/>
              </a:spcBef>
            </a:pPr>
            <a:r>
              <a:rPr lang="en-US" sz="2400" b="1" u="sng">
                <a:latin typeface="Calibri" panose="020F0502020204030204" charset="0"/>
              </a:rPr>
              <a:t>2- </a:t>
            </a:r>
            <a:r>
              <a:rPr lang="en-US" sz="2400">
                <a:latin typeface="Calibri" panose="020F0502020204030204" charset="0"/>
              </a:rPr>
              <a:t>most common areas to bleed:</a:t>
            </a:r>
          </a:p>
          <a:p>
            <a:pPr algn="l">
              <a:spcBef>
                <a:spcPct val="50000"/>
              </a:spcBef>
            </a:pPr>
            <a:endParaRPr lang="en-US" sz="2400">
              <a:latin typeface="Calibri" panose="020F0502020204030204" charset="0"/>
            </a:endParaRPr>
          </a:p>
          <a:p>
            <a:pPr algn="l">
              <a:spcBef>
                <a:spcPct val="50000"/>
              </a:spcBef>
            </a:pPr>
            <a:r>
              <a:rPr lang="en-US" sz="2400" b="1" u="sng">
                <a:latin typeface="Calibri" panose="020F0502020204030204" charset="0"/>
              </a:rPr>
              <a:t>3- </a:t>
            </a:r>
            <a:r>
              <a:rPr lang="en-US" altLang="en-US" sz="2400">
                <a:latin typeface="Calibri" panose="020F0502020204030204" charset="0"/>
              </a:rPr>
              <a:t>steps for the management of epistaxis : </a:t>
            </a:r>
            <a:endParaRPr lang="en-US" sz="2400">
              <a:latin typeface="Calibri" panose="020F0502020204030204" charset="0"/>
            </a:endParaRPr>
          </a:p>
        </p:txBody>
      </p:sp>
      <p:sp>
        <p:nvSpPr>
          <p:cNvPr id="5130" name="Text Box 10"/>
          <p:cNvSpPr txBox="1">
            <a:spLocks noChangeArrowheads="1"/>
          </p:cNvSpPr>
          <p:nvPr/>
        </p:nvSpPr>
        <p:spPr bwMode="auto">
          <a:xfrm>
            <a:off x="7924800" y="381000"/>
            <a:ext cx="1930400" cy="579438"/>
          </a:xfrm>
          <a:prstGeom prst="rect">
            <a:avLst/>
          </a:prstGeom>
          <a:noFill/>
          <a:ln w="9525">
            <a:noFill/>
            <a:miter lim="800000"/>
          </a:ln>
          <a:effectLst/>
        </p:spPr>
        <p:txBody>
          <a:bodyPr>
            <a:spAutoFit/>
          </a:bodyPr>
          <a:lstStyle/>
          <a:p>
            <a:pPr algn="l">
              <a:spcBef>
                <a:spcPct val="50000"/>
              </a:spcBef>
            </a:pPr>
            <a:r>
              <a:rPr lang="en-US" sz="3200" b="1"/>
              <a:t>Q1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09600" y="457203"/>
            <a:ext cx="10972800" cy="5592763"/>
          </a:xfrm>
        </p:spPr>
        <p:txBody>
          <a:bodyPr>
            <a:normAutofit lnSpcReduction="10000"/>
          </a:bodyPr>
          <a:lstStyle/>
          <a:p>
            <a:pPr algn="l">
              <a:lnSpc>
                <a:spcPct val="80000"/>
              </a:lnSpc>
            </a:pPr>
            <a:r>
              <a:rPr lang="en-US" sz="2400" dirty="0">
                <a:latin typeface="Calibri" panose="020F0502020204030204" charset="0"/>
              </a:rPr>
              <a:t>1-</a:t>
            </a:r>
          </a:p>
          <a:p>
            <a:pPr algn="l">
              <a:lnSpc>
                <a:spcPct val="80000"/>
              </a:lnSpc>
            </a:pPr>
            <a:r>
              <a:rPr lang="en-US" sz="2400" dirty="0">
                <a:latin typeface="Calibri" panose="020F0502020204030204" charset="0"/>
              </a:rPr>
              <a:t>a- </a:t>
            </a:r>
            <a:r>
              <a:rPr lang="en-US" altLang="en-US" sz="2400" dirty="0">
                <a:latin typeface="Calibri" panose="020F0502020204030204" charset="0"/>
              </a:rPr>
              <a:t>LOCAL FACTORS</a:t>
            </a:r>
            <a:endParaRPr lang="en-US" altLang="en-US" sz="2800" dirty="0">
              <a:latin typeface="Calibri" panose="020F0502020204030204" charset="0"/>
            </a:endParaRPr>
          </a:p>
          <a:p>
            <a:pPr algn="l">
              <a:lnSpc>
                <a:spcPct val="80000"/>
              </a:lnSpc>
              <a:buFontTx/>
              <a:buNone/>
            </a:pPr>
            <a:r>
              <a:rPr lang="en-US" altLang="en-US" sz="2800" dirty="0">
                <a:latin typeface="Calibri" panose="020F0502020204030204" charset="0"/>
              </a:rPr>
              <a:t>•    Traumatic (fractures, foreign body, nose picking). </a:t>
            </a:r>
          </a:p>
          <a:p>
            <a:pPr algn="l">
              <a:lnSpc>
                <a:spcPct val="80000"/>
              </a:lnSpc>
              <a:buFontTx/>
              <a:buNone/>
            </a:pPr>
            <a:r>
              <a:rPr lang="en-US" altLang="en-US" sz="2800" dirty="0">
                <a:latin typeface="Calibri" panose="020F0502020204030204" charset="0"/>
              </a:rPr>
              <a:t>•    Inflammatory </a:t>
            </a:r>
          </a:p>
          <a:p>
            <a:pPr algn="l">
              <a:lnSpc>
                <a:spcPct val="80000"/>
              </a:lnSpc>
              <a:buFontTx/>
              <a:buNone/>
            </a:pPr>
            <a:r>
              <a:rPr lang="en-US" altLang="en-US" sz="2800" dirty="0">
                <a:latin typeface="Calibri" panose="020F0502020204030204" charset="0"/>
              </a:rPr>
              <a:t>b- SYSTEMIC FACTORS ( Coagulopathies )</a:t>
            </a:r>
          </a:p>
          <a:p>
            <a:pPr algn="l">
              <a:lnSpc>
                <a:spcPct val="80000"/>
              </a:lnSpc>
              <a:buFontTx/>
              <a:buNone/>
            </a:pPr>
            <a:endParaRPr lang="en-US" altLang="en-US" sz="2800" dirty="0">
              <a:latin typeface="Calibri" panose="020F0502020204030204" charset="0"/>
            </a:endParaRPr>
          </a:p>
          <a:p>
            <a:pPr algn="l">
              <a:lnSpc>
                <a:spcPct val="80000"/>
              </a:lnSpc>
              <a:buFontTx/>
              <a:buNone/>
            </a:pPr>
            <a:r>
              <a:rPr lang="en-US" altLang="en-US" sz="2800" dirty="0">
                <a:latin typeface="Calibri" panose="020F0502020204030204" charset="0"/>
              </a:rPr>
              <a:t>2- little's area</a:t>
            </a:r>
          </a:p>
          <a:p>
            <a:pPr algn="l">
              <a:lnSpc>
                <a:spcPct val="80000"/>
              </a:lnSpc>
              <a:buFontTx/>
              <a:buNone/>
            </a:pPr>
            <a:endParaRPr lang="en-US" altLang="en-US" sz="2800" dirty="0">
              <a:latin typeface="Calibri" panose="020F0502020204030204" charset="0"/>
            </a:endParaRPr>
          </a:p>
          <a:p>
            <a:pPr algn="l">
              <a:lnSpc>
                <a:spcPct val="80000"/>
              </a:lnSpc>
              <a:buFontTx/>
              <a:buNone/>
            </a:pPr>
            <a:r>
              <a:rPr lang="en-US" altLang="en-US" sz="2800" dirty="0">
                <a:latin typeface="Calibri" panose="020F0502020204030204" charset="0"/>
              </a:rPr>
              <a:t>3- ABC</a:t>
            </a:r>
          </a:p>
          <a:p>
            <a:pPr algn="l">
              <a:lnSpc>
                <a:spcPct val="80000"/>
              </a:lnSpc>
              <a:buFontTx/>
              <a:buNone/>
            </a:pPr>
            <a:r>
              <a:rPr lang="en-US" altLang="en-US" sz="2800" dirty="0">
                <a:latin typeface="Calibri" panose="020F0502020204030204" charset="0"/>
              </a:rPr>
              <a:t>With Hippocratic technique </a:t>
            </a:r>
          </a:p>
          <a:p>
            <a:pPr algn="l">
              <a:lnSpc>
                <a:spcPct val="80000"/>
              </a:lnSpc>
              <a:buFontTx/>
              <a:buNone/>
            </a:pPr>
            <a:r>
              <a:rPr lang="en-US" altLang="en-US" sz="2800" dirty="0">
                <a:latin typeface="Calibri" panose="020F0502020204030204" charset="0"/>
              </a:rPr>
              <a:t>Topical vasoconstrictors</a:t>
            </a:r>
          </a:p>
          <a:p>
            <a:pPr algn="l">
              <a:lnSpc>
                <a:spcPct val="80000"/>
              </a:lnSpc>
            </a:pPr>
            <a:r>
              <a:rPr lang="en-US" altLang="en-US" sz="2800" dirty="0">
                <a:latin typeface="Calibri" panose="020F0502020204030204" charset="0"/>
              </a:rPr>
              <a:t>Packing</a:t>
            </a:r>
          </a:p>
          <a:p>
            <a:pPr algn="l">
              <a:lnSpc>
                <a:spcPct val="80000"/>
              </a:lnSpc>
            </a:pPr>
            <a:r>
              <a:rPr lang="en-US" altLang="en-US" sz="2800" dirty="0">
                <a:latin typeface="Calibri" panose="020F0502020204030204" charset="0"/>
              </a:rPr>
              <a:t>Cauterization …………….</a:t>
            </a:r>
          </a:p>
          <a:p>
            <a:pPr algn="l">
              <a:lnSpc>
                <a:spcPct val="80000"/>
              </a:lnSpc>
            </a:pPr>
            <a:endParaRPr lang="en-US" altLang="en-US" sz="2800" dirty="0">
              <a:latin typeface="Calibri" panose="020F0502020204030204" charset="0"/>
            </a:endParaRPr>
          </a:p>
          <a:p>
            <a:pPr algn="l">
              <a:lnSpc>
                <a:spcPct val="80000"/>
              </a:lnSpc>
              <a:buFontTx/>
              <a:buNone/>
            </a:pPr>
            <a:endParaRPr lang="en-US" sz="1600" dirty="0">
              <a:solidFill>
                <a:srgbClr val="000000"/>
              </a:solidFill>
              <a:latin typeface="Andalus" panose="02020603050405020304" pitchFamily="18" charset="-78"/>
              <a:cs typeface="Andalus" panose="02020603050405020304" pitchFamily="18" charset="-78"/>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Tympanic-membrane-normal"/>
          <p:cNvPicPr>
            <a:picLocks noChangeAspect="1" noChangeArrowheads="1"/>
          </p:cNvPicPr>
          <p:nvPr/>
        </p:nvPicPr>
        <p:blipFill>
          <a:blip r:embed="rId2"/>
          <a:srcRect/>
          <a:stretch>
            <a:fillRect/>
          </a:stretch>
        </p:blipFill>
        <p:spPr bwMode="auto">
          <a:xfrm>
            <a:off x="6299200" y="1371600"/>
            <a:ext cx="5181600" cy="4648200"/>
          </a:xfrm>
          <a:prstGeom prst="rect">
            <a:avLst/>
          </a:prstGeom>
          <a:noFill/>
        </p:spPr>
      </p:pic>
      <p:sp>
        <p:nvSpPr>
          <p:cNvPr id="7173" name="Text Box 5"/>
          <p:cNvSpPr txBox="1">
            <a:spLocks noChangeArrowheads="1"/>
          </p:cNvSpPr>
          <p:nvPr/>
        </p:nvSpPr>
        <p:spPr bwMode="auto">
          <a:xfrm>
            <a:off x="812800" y="1143001"/>
            <a:ext cx="4572000" cy="6124754"/>
          </a:xfrm>
          <a:prstGeom prst="rect">
            <a:avLst/>
          </a:prstGeom>
          <a:noFill/>
          <a:ln w="9525">
            <a:noFill/>
            <a:miter lim="800000"/>
          </a:ln>
          <a:effectLst/>
        </p:spPr>
        <p:txBody>
          <a:bodyPr>
            <a:spAutoFit/>
          </a:bodyPr>
          <a:lstStyle/>
          <a:p>
            <a:pPr algn="l">
              <a:spcBef>
                <a:spcPct val="50000"/>
              </a:spcBef>
            </a:pPr>
            <a:r>
              <a:rPr lang="en-US" sz="2800" b="1" u="sng">
                <a:latin typeface="Calibri" panose="020F0502020204030204" charset="0"/>
              </a:rPr>
              <a:t>1-</a:t>
            </a:r>
            <a:r>
              <a:rPr lang="en-US" sz="2800">
                <a:latin typeface="Calibri" panose="020F0502020204030204" charset="0"/>
              </a:rPr>
              <a:t> Right or left ear</a:t>
            </a:r>
            <a:r>
              <a:rPr lang="en-US" sz="2800"/>
              <a:t>  ?</a:t>
            </a:r>
            <a:endParaRPr lang="en-US" sz="2800">
              <a:latin typeface="Calibri" panose="020F0502020204030204" charset="0"/>
            </a:endParaRPr>
          </a:p>
          <a:p>
            <a:pPr algn="l">
              <a:spcBef>
                <a:spcPct val="50000"/>
              </a:spcBef>
            </a:pPr>
            <a:r>
              <a:rPr lang="en-US" sz="2800" b="1" u="sng">
                <a:latin typeface="Calibri" panose="020F0502020204030204" charset="0"/>
              </a:rPr>
              <a:t>2-</a:t>
            </a:r>
            <a:r>
              <a:rPr lang="en-US" sz="2800">
                <a:latin typeface="Calibri" panose="020F0502020204030204" charset="0"/>
              </a:rPr>
              <a:t> write Characteristics of normal TM:</a:t>
            </a:r>
          </a:p>
          <a:p>
            <a:pPr algn="l">
              <a:spcBef>
                <a:spcPct val="50000"/>
              </a:spcBef>
            </a:pPr>
            <a:r>
              <a:rPr lang="en-US" sz="2800" b="1" u="sng">
                <a:latin typeface="Calibri" panose="020F0502020204030204" charset="0"/>
              </a:rPr>
              <a:t>3- </a:t>
            </a:r>
            <a:r>
              <a:rPr lang="en-US" sz="2800">
                <a:latin typeface="Calibri" panose="020F0502020204030204" charset="0"/>
              </a:rPr>
              <a:t>Name label structure </a:t>
            </a:r>
          </a:p>
          <a:p>
            <a:pPr algn="l">
              <a:spcBef>
                <a:spcPct val="50000"/>
              </a:spcBef>
            </a:pPr>
            <a:r>
              <a:rPr lang="en-US" sz="2800">
                <a:latin typeface="Calibri" panose="020F0502020204030204" charset="0"/>
              </a:rPr>
              <a:t>( A, B , C )  ?</a:t>
            </a:r>
          </a:p>
          <a:p>
            <a:pPr algn="l">
              <a:spcBef>
                <a:spcPct val="50000"/>
              </a:spcBef>
            </a:pPr>
            <a:r>
              <a:rPr lang="en-US" sz="2800" b="1" u="sng">
                <a:latin typeface="Calibri" panose="020F0502020204030204" charset="0"/>
              </a:rPr>
              <a:t>4-</a:t>
            </a:r>
            <a:r>
              <a:rPr lang="en-US" sz="2800">
                <a:latin typeface="Calibri" panose="020F0502020204030204" charset="0"/>
              </a:rPr>
              <a:t> D IN which side :</a:t>
            </a:r>
          </a:p>
          <a:p>
            <a:pPr algn="l">
              <a:spcBef>
                <a:spcPct val="50000"/>
              </a:spcBef>
            </a:pPr>
            <a:endParaRPr lang="en-US" sz="2800">
              <a:latin typeface="Calibri" panose="020F0502020204030204" charset="0"/>
            </a:endParaRPr>
          </a:p>
          <a:p>
            <a:pPr algn="l">
              <a:spcBef>
                <a:spcPct val="50000"/>
              </a:spcBef>
            </a:pPr>
            <a:endParaRPr lang="en-US" sz="2800">
              <a:latin typeface="Calibri" panose="020F0502020204030204" charset="0"/>
            </a:endParaRPr>
          </a:p>
          <a:p>
            <a:pPr algn="l">
              <a:spcBef>
                <a:spcPct val="50000"/>
              </a:spcBef>
            </a:pPr>
            <a:r>
              <a:rPr lang="en-US" sz="2800"/>
              <a:t> </a:t>
            </a:r>
          </a:p>
          <a:p>
            <a:pPr algn="l">
              <a:spcBef>
                <a:spcPct val="50000"/>
              </a:spcBef>
            </a:pPr>
            <a:endParaRPr lang="en-US" sz="2800"/>
          </a:p>
        </p:txBody>
      </p:sp>
      <p:sp>
        <p:nvSpPr>
          <p:cNvPr id="7174" name="Text Box 6"/>
          <p:cNvSpPr txBox="1">
            <a:spLocks noChangeArrowheads="1"/>
          </p:cNvSpPr>
          <p:nvPr/>
        </p:nvSpPr>
        <p:spPr bwMode="auto">
          <a:xfrm>
            <a:off x="10464800" y="2286003"/>
            <a:ext cx="1016000" cy="701675"/>
          </a:xfrm>
          <a:prstGeom prst="rect">
            <a:avLst/>
          </a:prstGeom>
          <a:noFill/>
          <a:ln w="9525">
            <a:noFill/>
            <a:miter lim="800000"/>
          </a:ln>
          <a:effectLst/>
        </p:spPr>
        <p:txBody>
          <a:bodyPr>
            <a:spAutoFit/>
          </a:bodyPr>
          <a:lstStyle/>
          <a:p>
            <a:pPr algn="ctr">
              <a:spcBef>
                <a:spcPct val="50000"/>
              </a:spcBef>
            </a:pPr>
            <a:r>
              <a:rPr lang="en-US" sz="4000">
                <a:solidFill>
                  <a:schemeClr val="bg1"/>
                </a:solidFill>
              </a:rPr>
              <a:t>A</a:t>
            </a:r>
          </a:p>
        </p:txBody>
      </p:sp>
      <p:sp>
        <p:nvSpPr>
          <p:cNvPr id="7175" name="Text Box 7"/>
          <p:cNvSpPr txBox="1">
            <a:spLocks noChangeArrowheads="1"/>
          </p:cNvSpPr>
          <p:nvPr/>
        </p:nvSpPr>
        <p:spPr bwMode="auto">
          <a:xfrm>
            <a:off x="6604000" y="2286003"/>
            <a:ext cx="1016000" cy="701675"/>
          </a:xfrm>
          <a:prstGeom prst="rect">
            <a:avLst/>
          </a:prstGeom>
          <a:noFill/>
          <a:ln w="9525">
            <a:noFill/>
            <a:miter lim="800000"/>
          </a:ln>
          <a:effectLst/>
        </p:spPr>
        <p:txBody>
          <a:bodyPr>
            <a:spAutoFit/>
          </a:bodyPr>
          <a:lstStyle/>
          <a:p>
            <a:pPr algn="ctr">
              <a:spcBef>
                <a:spcPct val="50000"/>
              </a:spcBef>
            </a:pPr>
            <a:r>
              <a:rPr lang="en-US" sz="4000">
                <a:solidFill>
                  <a:schemeClr val="bg1"/>
                </a:solidFill>
              </a:rPr>
              <a:t>C</a:t>
            </a:r>
          </a:p>
        </p:txBody>
      </p:sp>
      <p:sp>
        <p:nvSpPr>
          <p:cNvPr id="7176" name="Text Box 8"/>
          <p:cNvSpPr txBox="1">
            <a:spLocks noChangeArrowheads="1"/>
          </p:cNvSpPr>
          <p:nvPr/>
        </p:nvSpPr>
        <p:spPr bwMode="auto">
          <a:xfrm>
            <a:off x="6604000" y="4191003"/>
            <a:ext cx="1016000" cy="701675"/>
          </a:xfrm>
          <a:prstGeom prst="rect">
            <a:avLst/>
          </a:prstGeom>
          <a:noFill/>
          <a:ln w="9525">
            <a:noFill/>
            <a:miter lim="800000"/>
          </a:ln>
          <a:effectLst/>
        </p:spPr>
        <p:txBody>
          <a:bodyPr>
            <a:spAutoFit/>
          </a:bodyPr>
          <a:lstStyle/>
          <a:p>
            <a:pPr algn="ctr">
              <a:spcBef>
                <a:spcPct val="50000"/>
              </a:spcBef>
            </a:pPr>
            <a:r>
              <a:rPr lang="en-US" sz="4000">
                <a:solidFill>
                  <a:schemeClr val="bg1"/>
                </a:solidFill>
              </a:rPr>
              <a:t>D</a:t>
            </a:r>
          </a:p>
        </p:txBody>
      </p:sp>
      <p:sp>
        <p:nvSpPr>
          <p:cNvPr id="7177" name="Text Box 9"/>
          <p:cNvSpPr txBox="1">
            <a:spLocks noChangeArrowheads="1"/>
          </p:cNvSpPr>
          <p:nvPr/>
        </p:nvSpPr>
        <p:spPr bwMode="auto">
          <a:xfrm>
            <a:off x="10464800" y="4419603"/>
            <a:ext cx="1016000" cy="701675"/>
          </a:xfrm>
          <a:prstGeom prst="rect">
            <a:avLst/>
          </a:prstGeom>
          <a:noFill/>
          <a:ln w="9525">
            <a:noFill/>
            <a:miter lim="800000"/>
          </a:ln>
          <a:effectLst/>
        </p:spPr>
        <p:txBody>
          <a:bodyPr>
            <a:spAutoFit/>
          </a:bodyPr>
          <a:lstStyle/>
          <a:p>
            <a:pPr algn="ctr">
              <a:spcBef>
                <a:spcPct val="50000"/>
              </a:spcBef>
            </a:pPr>
            <a:r>
              <a:rPr lang="en-US" sz="4000">
                <a:solidFill>
                  <a:schemeClr val="bg1"/>
                </a:solidFill>
              </a:rPr>
              <a:t>B</a:t>
            </a:r>
          </a:p>
        </p:txBody>
      </p:sp>
      <p:sp>
        <p:nvSpPr>
          <p:cNvPr id="7178" name="Text Box 10"/>
          <p:cNvSpPr txBox="1">
            <a:spLocks noChangeArrowheads="1"/>
          </p:cNvSpPr>
          <p:nvPr/>
        </p:nvSpPr>
        <p:spPr bwMode="auto">
          <a:xfrm>
            <a:off x="7924800" y="381000"/>
            <a:ext cx="1930400" cy="579438"/>
          </a:xfrm>
          <a:prstGeom prst="rect">
            <a:avLst/>
          </a:prstGeom>
          <a:noFill/>
          <a:ln w="9525">
            <a:noFill/>
            <a:miter lim="800000"/>
          </a:ln>
          <a:effectLst/>
        </p:spPr>
        <p:txBody>
          <a:bodyPr>
            <a:spAutoFit/>
          </a:bodyPr>
          <a:lstStyle/>
          <a:p>
            <a:pPr algn="l">
              <a:spcBef>
                <a:spcPct val="50000"/>
              </a:spcBef>
            </a:pPr>
            <a:r>
              <a:rPr lang="en-US" sz="3200" b="1"/>
              <a:t>Q2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normAutofit/>
          </a:bodyPr>
          <a:lstStyle/>
          <a:p>
            <a:pPr marL="0" indent="0" algn="l">
              <a:buNone/>
            </a:pPr>
            <a:r>
              <a:rPr lang="en-US" dirty="0"/>
              <a:t>1- Right </a:t>
            </a:r>
          </a:p>
          <a:p>
            <a:pPr marL="0" indent="0" algn="l">
              <a:buNone/>
            </a:pPr>
            <a:r>
              <a:rPr lang="en-US" dirty="0"/>
              <a:t>2-</a:t>
            </a:r>
          </a:p>
          <a:p>
            <a:pPr algn="l"/>
            <a:r>
              <a:rPr lang="en-US" dirty="0"/>
              <a:t> Intact “without perforation”</a:t>
            </a:r>
          </a:p>
          <a:p>
            <a:pPr algn="l"/>
            <a:r>
              <a:rPr lang="en-US" dirty="0"/>
              <a:t>Pearly gray color or semi translucent </a:t>
            </a:r>
          </a:p>
          <a:p>
            <a:pPr algn="l"/>
            <a:r>
              <a:rPr lang="en-US" dirty="0"/>
              <a:t>light reflex in the anterior inferior part</a:t>
            </a:r>
          </a:p>
          <a:p>
            <a:pPr algn="l"/>
            <a:endParaRPr lang="en-US" dirty="0"/>
          </a:p>
          <a:p>
            <a:pPr marL="0" indent="0" algn="l">
              <a:buNone/>
            </a:pPr>
            <a:r>
              <a:rPr lang="en-US" dirty="0"/>
              <a:t>3-   on picture </a:t>
            </a:r>
            <a:endParaRPr lang="ar-JO" dirty="0"/>
          </a:p>
          <a:p>
            <a:pPr marL="0" indent="0" algn="l">
              <a:buNone/>
            </a:pPr>
            <a:r>
              <a:rPr lang="en-US" dirty="0"/>
              <a:t>4-posterioinferior</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عنصر نائب للمحتوى 5" descr="300px-PeritonsilarAbsess.jpg"/>
          <p:cNvPicPr>
            <a:picLocks noChangeAspect="1"/>
          </p:cNvPicPr>
          <p:nvPr/>
        </p:nvPicPr>
        <p:blipFill>
          <a:blip r:embed="rId2"/>
          <a:srcRect/>
          <a:stretch>
            <a:fillRect/>
          </a:stretch>
        </p:blipFill>
        <p:spPr bwMode="auto">
          <a:xfrm>
            <a:off x="6373285" y="1571628"/>
            <a:ext cx="5128683" cy="4500563"/>
          </a:xfrm>
          <a:prstGeom prst="rect">
            <a:avLst/>
          </a:prstGeom>
          <a:noFill/>
          <a:ln w="9525">
            <a:noFill/>
            <a:miter lim="800000"/>
            <a:headEnd/>
            <a:tailEnd/>
          </a:ln>
        </p:spPr>
      </p:pic>
      <p:sp>
        <p:nvSpPr>
          <p:cNvPr id="9221" name="Text Box 5"/>
          <p:cNvSpPr txBox="1">
            <a:spLocks noChangeArrowheads="1"/>
          </p:cNvSpPr>
          <p:nvPr/>
        </p:nvSpPr>
        <p:spPr bwMode="auto">
          <a:xfrm>
            <a:off x="304800" y="457201"/>
            <a:ext cx="5080000" cy="4616648"/>
          </a:xfrm>
          <a:prstGeom prst="rect">
            <a:avLst/>
          </a:prstGeom>
          <a:noFill/>
          <a:ln w="9525">
            <a:noFill/>
            <a:miter lim="800000"/>
          </a:ln>
          <a:effectLst/>
        </p:spPr>
        <p:txBody>
          <a:bodyPr>
            <a:spAutoFit/>
          </a:bodyPr>
          <a:lstStyle/>
          <a:p>
            <a:pPr algn="l"/>
            <a:r>
              <a:rPr lang="en-US" sz="2800" b="1">
                <a:latin typeface="Calibri" panose="020F0502020204030204" charset="0"/>
              </a:rPr>
              <a:t>27 years old patient present to the office with fever, difficulty in swelling, neck pain and trismus (lock jaw):</a:t>
            </a:r>
          </a:p>
          <a:p>
            <a:pPr algn="l"/>
            <a:endParaRPr lang="en-US" sz="2800" b="1">
              <a:latin typeface="Calibri" panose="020F0502020204030204" charset="0"/>
            </a:endParaRPr>
          </a:p>
          <a:p>
            <a:pPr algn="l"/>
            <a:r>
              <a:rPr lang="en-US" sz="2800" b="1" u="sng">
                <a:latin typeface="Calibri" panose="020F0502020204030204" charset="0"/>
              </a:rPr>
              <a:t>1-</a:t>
            </a:r>
            <a:r>
              <a:rPr lang="en-US" sz="2800">
                <a:latin typeface="Calibri" panose="020F0502020204030204" charset="0"/>
              </a:rPr>
              <a:t> What is your diagnosis?</a:t>
            </a:r>
          </a:p>
          <a:p>
            <a:pPr algn="l"/>
            <a:r>
              <a:rPr lang="en-US" sz="2800">
                <a:latin typeface="Calibri" panose="020F0502020204030204" charset="0"/>
              </a:rPr>
              <a:t> </a:t>
            </a:r>
          </a:p>
          <a:p>
            <a:pPr algn="l"/>
            <a:r>
              <a:rPr lang="en-US" sz="2800" b="1" u="sng">
                <a:latin typeface="Calibri" panose="020F0502020204030204" charset="0"/>
              </a:rPr>
              <a:t>2-</a:t>
            </a:r>
            <a:r>
              <a:rPr lang="en-US" sz="2800">
                <a:latin typeface="Calibri" panose="020F0502020204030204" charset="0"/>
              </a:rPr>
              <a:t> How to manage this case?</a:t>
            </a:r>
            <a:endParaRPr lang="ar-JO" sz="2800">
              <a:latin typeface="Calibri" panose="020F0502020204030204" charset="0"/>
            </a:endParaRPr>
          </a:p>
          <a:p>
            <a:pPr algn="l">
              <a:spcBef>
                <a:spcPct val="50000"/>
              </a:spcBef>
            </a:pPr>
            <a:r>
              <a:rPr lang="en-US" sz="2800" b="1" u="sng">
                <a:latin typeface="Calibri" panose="020F0502020204030204" charset="0"/>
              </a:rPr>
              <a:t>3- </a:t>
            </a:r>
            <a:r>
              <a:rPr lang="en-US" sz="2800">
                <a:latin typeface="Calibri" panose="020F0502020204030204" charset="0"/>
              </a:rPr>
              <a:t> write 2 Indication of tonsillectomy ?</a:t>
            </a:r>
          </a:p>
        </p:txBody>
      </p:sp>
      <p:sp>
        <p:nvSpPr>
          <p:cNvPr id="9222" name="Text Box 6"/>
          <p:cNvSpPr txBox="1">
            <a:spLocks noChangeArrowheads="1"/>
          </p:cNvSpPr>
          <p:nvPr/>
        </p:nvSpPr>
        <p:spPr bwMode="auto">
          <a:xfrm>
            <a:off x="7924800" y="381000"/>
            <a:ext cx="1930400" cy="579438"/>
          </a:xfrm>
          <a:prstGeom prst="rect">
            <a:avLst/>
          </a:prstGeom>
          <a:noFill/>
          <a:ln w="9525">
            <a:noFill/>
            <a:miter lim="800000"/>
          </a:ln>
          <a:effectLst/>
        </p:spPr>
        <p:txBody>
          <a:bodyPr>
            <a:spAutoFit/>
          </a:bodyPr>
          <a:lstStyle/>
          <a:p>
            <a:pPr algn="l">
              <a:spcBef>
                <a:spcPct val="50000"/>
              </a:spcBef>
            </a:pPr>
            <a:r>
              <a:rPr lang="en-US" sz="3200" b="1"/>
              <a:t>Q3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09600" y="457203"/>
            <a:ext cx="10972800" cy="5668963"/>
          </a:xfrm>
        </p:spPr>
        <p:txBody>
          <a:bodyPr/>
          <a:lstStyle/>
          <a:p>
            <a:pPr algn="l">
              <a:lnSpc>
                <a:spcPct val="90000"/>
              </a:lnSpc>
            </a:pPr>
            <a:r>
              <a:rPr lang="en-US">
                <a:latin typeface="Calibri" panose="020F0502020204030204" charset="0"/>
              </a:rPr>
              <a:t>1- Right side Peritonsillar abscess.</a:t>
            </a:r>
          </a:p>
          <a:p>
            <a:pPr algn="l">
              <a:lnSpc>
                <a:spcPct val="90000"/>
              </a:lnSpc>
            </a:pPr>
            <a:endParaRPr lang="en-US">
              <a:latin typeface="Calibri" panose="020F0502020204030204" charset="0"/>
            </a:endParaRPr>
          </a:p>
          <a:p>
            <a:pPr algn="l" rtl="0">
              <a:lnSpc>
                <a:spcPct val="90000"/>
              </a:lnSpc>
            </a:pPr>
            <a:r>
              <a:rPr lang="en-US">
                <a:latin typeface="Calibri" panose="020F0502020204030204" charset="0"/>
              </a:rPr>
              <a:t>2- Note that the patient’s age = 27 </a:t>
            </a:r>
            <a:r>
              <a:rPr lang="en-US">
                <a:latin typeface="Calibri" panose="020F0502020204030204" charset="0"/>
                <a:sym typeface="Wingdings" panose="05000000000000000000" pitchFamily="2" charset="2"/>
              </a:rPr>
              <a:t> So:</a:t>
            </a:r>
          </a:p>
          <a:p>
            <a:pPr lvl="1" algn="l" rtl="0">
              <a:lnSpc>
                <a:spcPct val="90000"/>
              </a:lnSpc>
              <a:buFont typeface="Wingdings" panose="05000000000000000000" pitchFamily="2" charset="2"/>
              <a:buChar char="§"/>
            </a:pPr>
            <a:r>
              <a:rPr lang="en-US" sz="3200">
                <a:latin typeface="Calibri" panose="020F0502020204030204" charset="0"/>
              </a:rPr>
              <a:t>1- ABC’s + antipyretics. </a:t>
            </a:r>
          </a:p>
          <a:p>
            <a:pPr lvl="1" algn="l" rtl="0">
              <a:lnSpc>
                <a:spcPct val="90000"/>
              </a:lnSpc>
              <a:buFont typeface="Wingdings" panose="05000000000000000000" pitchFamily="2" charset="2"/>
              <a:buChar char="§"/>
            </a:pPr>
            <a:r>
              <a:rPr lang="en-US" sz="3200">
                <a:latin typeface="Calibri" panose="020F0502020204030204" charset="0"/>
              </a:rPr>
              <a:t>2- Incision and drainage (immediate without waiting) + antibiotic + fluid.</a:t>
            </a:r>
          </a:p>
          <a:p>
            <a:pPr lvl="1" algn="l" rtl="0">
              <a:lnSpc>
                <a:spcPct val="90000"/>
              </a:lnSpc>
              <a:buFont typeface="Wingdings" panose="05000000000000000000" pitchFamily="2" charset="2"/>
              <a:buChar char="§"/>
            </a:pPr>
            <a:endParaRPr lang="en-US" sz="3200">
              <a:latin typeface="Calibri" panose="020F0502020204030204" charset="0"/>
            </a:endParaRPr>
          </a:p>
          <a:p>
            <a:pPr lvl="1" algn="l" rtl="0">
              <a:lnSpc>
                <a:spcPct val="90000"/>
              </a:lnSpc>
              <a:buFont typeface="Wingdings" panose="05000000000000000000" pitchFamily="2" charset="2"/>
              <a:buChar char="§"/>
            </a:pPr>
            <a:r>
              <a:rPr lang="en-US" sz="3200">
                <a:latin typeface="Calibri" panose="020F0502020204030204" charset="0"/>
              </a:rPr>
              <a:t>3-</a:t>
            </a:r>
          </a:p>
          <a:p>
            <a:pPr lvl="1" algn="l" rtl="0">
              <a:lnSpc>
                <a:spcPct val="90000"/>
              </a:lnSpc>
              <a:buFont typeface="Wingdings" panose="05000000000000000000" pitchFamily="2" charset="2"/>
              <a:buChar char="§"/>
            </a:pPr>
            <a:r>
              <a:rPr lang="en-US" sz="3200">
                <a:latin typeface="Calibri" panose="020F0502020204030204" charset="0"/>
              </a:rPr>
              <a:t> 1- recurrent tonsillitis</a:t>
            </a:r>
          </a:p>
          <a:p>
            <a:pPr lvl="1" algn="l" rtl="0">
              <a:lnSpc>
                <a:spcPct val="90000"/>
              </a:lnSpc>
              <a:buFont typeface="Wingdings" panose="05000000000000000000" pitchFamily="2" charset="2"/>
              <a:buChar char="§"/>
            </a:pPr>
            <a:r>
              <a:rPr lang="en-US" sz="3200">
                <a:latin typeface="Calibri" panose="020F0502020204030204" charset="0"/>
              </a:rPr>
              <a:t>2- obstructive sleep apnea</a:t>
            </a:r>
            <a:endParaRPr lang="ar-JO" sz="3200">
              <a:latin typeface="Calibri" panose="020F0502020204030204" charset="0"/>
            </a:endParaRPr>
          </a:p>
          <a:p>
            <a:pPr lvl="1" algn="l" rtl="0">
              <a:lnSpc>
                <a:spcPct val="90000"/>
              </a:lnSpc>
              <a:buFont typeface="Wingdings" panose="05000000000000000000" pitchFamily="2" charset="2"/>
              <a:buChar char="§"/>
            </a:pPr>
            <a:endParaRPr lang="en-US" sz="3200">
              <a:latin typeface="Calibri" panose="020F050202020403020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121"/>
          <p:cNvPicPr>
            <a:picLocks noChangeAspect="1" noChangeArrowheads="1"/>
          </p:cNvPicPr>
          <p:nvPr/>
        </p:nvPicPr>
        <p:blipFill>
          <a:blip r:embed="rId2"/>
          <a:srcRect/>
          <a:stretch>
            <a:fillRect/>
          </a:stretch>
        </p:blipFill>
        <p:spPr bwMode="auto">
          <a:xfrm>
            <a:off x="1117600" y="685803"/>
            <a:ext cx="9400117" cy="2786063"/>
          </a:xfrm>
          <a:prstGeom prst="rect">
            <a:avLst/>
          </a:prstGeom>
          <a:noFill/>
          <a:ln w="9525">
            <a:noFill/>
            <a:miter lim="800000"/>
            <a:headEnd/>
            <a:tailEnd/>
          </a:ln>
        </p:spPr>
      </p:pic>
      <p:sp>
        <p:nvSpPr>
          <p:cNvPr id="11269" name="Text Box 5"/>
          <p:cNvSpPr txBox="1">
            <a:spLocks noChangeArrowheads="1"/>
          </p:cNvSpPr>
          <p:nvPr/>
        </p:nvSpPr>
        <p:spPr bwMode="auto">
          <a:xfrm>
            <a:off x="1219200" y="3505200"/>
            <a:ext cx="9245600" cy="3049588"/>
          </a:xfrm>
          <a:prstGeom prst="rect">
            <a:avLst/>
          </a:prstGeom>
          <a:noFill/>
          <a:ln w="9525">
            <a:noFill/>
            <a:miter lim="800000"/>
          </a:ln>
          <a:effectLst/>
        </p:spPr>
        <p:txBody>
          <a:bodyPr>
            <a:spAutoFit/>
          </a:bodyPr>
          <a:lstStyle/>
          <a:p>
            <a:pPr algn="l">
              <a:spcBef>
                <a:spcPct val="50000"/>
              </a:spcBef>
            </a:pPr>
            <a:r>
              <a:rPr lang="en-US" b="1" u="sng"/>
              <a:t>laryngoscopic view of the vocal cord</a:t>
            </a:r>
            <a:r>
              <a:rPr lang="en-US"/>
              <a:t> </a:t>
            </a:r>
          </a:p>
          <a:p>
            <a:pPr algn="l">
              <a:spcBef>
                <a:spcPct val="50000"/>
              </a:spcBef>
            </a:pPr>
            <a:r>
              <a:rPr lang="en-US" sz="3200" b="1" u="sng">
                <a:latin typeface="Calibri" panose="020F0502020204030204" charset="0"/>
              </a:rPr>
              <a:t>1-</a:t>
            </a:r>
            <a:r>
              <a:rPr lang="en-US" sz="3200">
                <a:latin typeface="Calibri" panose="020F0502020204030204" charset="0"/>
              </a:rPr>
              <a:t> Write  2 differential diagnosis ? </a:t>
            </a:r>
          </a:p>
          <a:p>
            <a:pPr algn="l">
              <a:spcBef>
                <a:spcPct val="50000"/>
              </a:spcBef>
            </a:pPr>
            <a:r>
              <a:rPr lang="en-US" sz="3200" b="1" u="sng">
                <a:latin typeface="Calibri" panose="020F0502020204030204" charset="0"/>
              </a:rPr>
              <a:t>2-</a:t>
            </a:r>
            <a:r>
              <a:rPr lang="en-US" sz="3200">
                <a:latin typeface="Calibri" panose="020F0502020204030204" charset="0"/>
              </a:rPr>
              <a:t> write 2 symptoms that the patient would complained from ?</a:t>
            </a:r>
          </a:p>
          <a:p>
            <a:pPr algn="l">
              <a:spcBef>
                <a:spcPct val="50000"/>
              </a:spcBef>
            </a:pPr>
            <a:r>
              <a:rPr lang="en-US" sz="3200" b="1" u="sng">
                <a:latin typeface="Calibri" panose="020F0502020204030204" charset="0"/>
              </a:rPr>
              <a:t>3-</a:t>
            </a:r>
            <a:r>
              <a:rPr lang="en-US" sz="3200">
                <a:latin typeface="Calibri" panose="020F0502020204030204" charset="0"/>
              </a:rPr>
              <a:t>  what's the next step to do ?</a:t>
            </a:r>
          </a:p>
        </p:txBody>
      </p:sp>
      <p:sp>
        <p:nvSpPr>
          <p:cNvPr id="11270" name="Text Box 6"/>
          <p:cNvSpPr txBox="1">
            <a:spLocks noChangeArrowheads="1"/>
          </p:cNvSpPr>
          <p:nvPr/>
        </p:nvSpPr>
        <p:spPr bwMode="auto">
          <a:xfrm>
            <a:off x="914400" y="152400"/>
            <a:ext cx="1930400" cy="579438"/>
          </a:xfrm>
          <a:prstGeom prst="rect">
            <a:avLst/>
          </a:prstGeom>
          <a:noFill/>
          <a:ln w="9525">
            <a:noFill/>
            <a:miter lim="800000"/>
          </a:ln>
          <a:effectLst/>
        </p:spPr>
        <p:txBody>
          <a:bodyPr>
            <a:spAutoFit/>
          </a:bodyPr>
          <a:lstStyle/>
          <a:p>
            <a:pPr algn="l">
              <a:spcBef>
                <a:spcPct val="50000"/>
              </a:spcBef>
            </a:pPr>
            <a:r>
              <a:rPr lang="en-US" sz="3200" b="1"/>
              <a:t>Q4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ar-JO"/>
          </a:p>
        </p:txBody>
      </p:sp>
      <p:sp>
        <p:nvSpPr>
          <p:cNvPr id="12291" name="Rectangle 3"/>
          <p:cNvSpPr>
            <a:spLocks noGrp="1" noChangeArrowheads="1"/>
          </p:cNvSpPr>
          <p:nvPr>
            <p:ph type="body" idx="1"/>
          </p:nvPr>
        </p:nvSpPr>
        <p:spPr/>
        <p:txBody>
          <a:bodyPr/>
          <a:lstStyle/>
          <a:p>
            <a:pPr algn="l"/>
            <a:r>
              <a:rPr lang="en-US">
                <a:latin typeface="Calibri" panose="020F0502020204030204" charset="0"/>
              </a:rPr>
              <a:t>1- * Vocal cord polyps </a:t>
            </a:r>
          </a:p>
          <a:p>
            <a:pPr algn="l"/>
            <a:r>
              <a:rPr lang="en-US">
                <a:latin typeface="Calibri" panose="020F0502020204030204" charset="0"/>
              </a:rPr>
              <a:t>*tumor</a:t>
            </a:r>
          </a:p>
          <a:p>
            <a:pPr algn="l"/>
            <a:endParaRPr lang="en-US">
              <a:latin typeface="Calibri" panose="020F0502020204030204" charset="0"/>
            </a:endParaRPr>
          </a:p>
          <a:p>
            <a:pPr algn="l"/>
            <a:r>
              <a:rPr lang="en-US">
                <a:latin typeface="Calibri" panose="020F0502020204030204" charset="0"/>
              </a:rPr>
              <a:t>2- * hoarseness of voice</a:t>
            </a:r>
          </a:p>
          <a:p>
            <a:pPr algn="l"/>
            <a:r>
              <a:rPr lang="en-US">
                <a:latin typeface="Calibri" panose="020F0502020204030204" charset="0"/>
              </a:rPr>
              <a:t>* may dysphagia hemoptysis</a:t>
            </a:r>
          </a:p>
          <a:p>
            <a:pPr algn="l"/>
            <a:endParaRPr lang="en-US">
              <a:latin typeface="Calibri" panose="020F0502020204030204" charset="0"/>
            </a:endParaRPr>
          </a:p>
          <a:p>
            <a:pPr algn="l"/>
            <a:r>
              <a:rPr lang="en-US">
                <a:latin typeface="Calibri" panose="020F0502020204030204" charset="0"/>
              </a:rPr>
              <a:t>3-  to take biopsy exclude malignancy</a:t>
            </a:r>
            <a:r>
              <a:rPr lang="en-US"/>
              <a:t>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5" descr="1134815-1164631-1166804-1736732"/>
          <p:cNvPicPr>
            <a:picLocks noChangeAspect="1" noChangeArrowheads="1"/>
          </p:cNvPicPr>
          <p:nvPr/>
        </p:nvPicPr>
        <p:blipFill>
          <a:blip r:embed="rId2" cstate="print"/>
          <a:srcRect/>
          <a:stretch>
            <a:fillRect/>
          </a:stretch>
        </p:blipFill>
        <p:spPr bwMode="auto">
          <a:xfrm>
            <a:off x="6807200" y="1447803"/>
            <a:ext cx="4699000" cy="4525963"/>
          </a:xfrm>
          <a:prstGeom prst="rect">
            <a:avLst/>
          </a:prstGeom>
          <a:noFill/>
          <a:ln w="9525">
            <a:noFill/>
            <a:miter lim="800000"/>
            <a:headEnd/>
            <a:tailEnd/>
          </a:ln>
        </p:spPr>
      </p:pic>
      <p:sp>
        <p:nvSpPr>
          <p:cNvPr id="13317" name="Text Box 5"/>
          <p:cNvSpPr txBox="1">
            <a:spLocks noChangeArrowheads="1"/>
          </p:cNvSpPr>
          <p:nvPr/>
        </p:nvSpPr>
        <p:spPr bwMode="auto">
          <a:xfrm>
            <a:off x="406400" y="1219200"/>
            <a:ext cx="5689600" cy="5016758"/>
          </a:xfrm>
          <a:prstGeom prst="rect">
            <a:avLst/>
          </a:prstGeom>
          <a:noFill/>
          <a:ln w="9525">
            <a:noFill/>
            <a:miter lim="800000"/>
          </a:ln>
          <a:effectLst/>
        </p:spPr>
        <p:txBody>
          <a:bodyPr>
            <a:spAutoFit/>
          </a:bodyPr>
          <a:lstStyle/>
          <a:p>
            <a:pPr algn="l"/>
            <a:r>
              <a:rPr lang="en-US" sz="3200" b="1" u="sng">
                <a:latin typeface="Calibri" panose="020F0502020204030204" charset="0"/>
              </a:rPr>
              <a:t>1-</a:t>
            </a:r>
            <a:r>
              <a:rPr lang="en-US" sz="3200">
                <a:latin typeface="Calibri" panose="020F0502020204030204" charset="0"/>
              </a:rPr>
              <a:t> spot diagnosis ? </a:t>
            </a:r>
          </a:p>
          <a:p>
            <a:pPr algn="l"/>
            <a:endParaRPr lang="en-US" sz="3200">
              <a:latin typeface="Calibri" panose="020F0502020204030204" charset="0"/>
            </a:endParaRPr>
          </a:p>
          <a:p>
            <a:pPr algn="l"/>
            <a:r>
              <a:rPr lang="en-US" sz="3200" b="1" u="sng">
                <a:latin typeface="Calibri" panose="020F0502020204030204" charset="0"/>
              </a:rPr>
              <a:t>2-</a:t>
            </a:r>
            <a:r>
              <a:rPr lang="en-US" sz="3200">
                <a:latin typeface="Calibri" panose="020F0502020204030204" charset="0"/>
              </a:rPr>
              <a:t>most common causes of the dieases ?</a:t>
            </a:r>
          </a:p>
          <a:p>
            <a:pPr algn="l"/>
            <a:endParaRPr lang="en-US" sz="3200">
              <a:latin typeface="Calibri" panose="020F0502020204030204" charset="0"/>
            </a:endParaRPr>
          </a:p>
          <a:p>
            <a:pPr algn="l"/>
            <a:r>
              <a:rPr lang="en-US" sz="3200" b="1" u="sng">
                <a:latin typeface="Calibri" panose="020F0502020204030204" charset="0"/>
              </a:rPr>
              <a:t>3-</a:t>
            </a:r>
            <a:r>
              <a:rPr lang="en-US" sz="3200">
                <a:latin typeface="Calibri" panose="020F0502020204030204" charset="0"/>
              </a:rPr>
              <a:t>type of audiometry  and tympanometry of this patient?</a:t>
            </a:r>
          </a:p>
          <a:p>
            <a:pPr algn="l"/>
            <a:endParaRPr lang="en-US" sz="3200">
              <a:latin typeface="Calibri" panose="020F0502020204030204" charset="0"/>
            </a:endParaRPr>
          </a:p>
          <a:p>
            <a:pPr algn="l"/>
            <a:r>
              <a:rPr lang="en-US" sz="3200" b="1" u="sng">
                <a:latin typeface="Calibri" panose="020F0502020204030204" charset="0"/>
              </a:rPr>
              <a:t>4-</a:t>
            </a:r>
            <a:r>
              <a:rPr lang="en-US" sz="3200">
                <a:latin typeface="Calibri" panose="020F0502020204030204" charset="0"/>
              </a:rPr>
              <a:t> management ?</a:t>
            </a:r>
          </a:p>
          <a:p>
            <a:pPr algn="l"/>
            <a:r>
              <a:rPr lang="en-US" sz="3200">
                <a:latin typeface="Calibri" panose="020F0502020204030204" charset="0"/>
              </a:rPr>
              <a:t> </a:t>
            </a:r>
          </a:p>
        </p:txBody>
      </p:sp>
      <p:sp>
        <p:nvSpPr>
          <p:cNvPr id="13318" name="Text Box 6"/>
          <p:cNvSpPr txBox="1">
            <a:spLocks noChangeArrowheads="1"/>
          </p:cNvSpPr>
          <p:nvPr/>
        </p:nvSpPr>
        <p:spPr bwMode="auto">
          <a:xfrm>
            <a:off x="914400" y="152400"/>
            <a:ext cx="1930400" cy="579438"/>
          </a:xfrm>
          <a:prstGeom prst="rect">
            <a:avLst/>
          </a:prstGeom>
          <a:noFill/>
          <a:ln w="9525">
            <a:noFill/>
            <a:miter lim="800000"/>
          </a:ln>
          <a:effectLst/>
        </p:spPr>
        <p:txBody>
          <a:bodyPr>
            <a:spAutoFit/>
          </a:bodyPr>
          <a:lstStyle/>
          <a:p>
            <a:pPr algn="l">
              <a:spcBef>
                <a:spcPct val="50000"/>
              </a:spcBef>
            </a:pPr>
            <a:r>
              <a:rPr lang="en-US" sz="3200" b="1"/>
              <a:t>Q5 </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ar-JO"/>
          </a:p>
        </p:txBody>
      </p:sp>
      <p:sp>
        <p:nvSpPr>
          <p:cNvPr id="14339" name="Rectangle 3"/>
          <p:cNvSpPr>
            <a:spLocks noGrp="1" noChangeArrowheads="1"/>
          </p:cNvSpPr>
          <p:nvPr>
            <p:ph type="body" idx="1"/>
          </p:nvPr>
        </p:nvSpPr>
        <p:spPr/>
        <p:txBody>
          <a:bodyPr/>
          <a:lstStyle/>
          <a:p>
            <a:pPr algn="l"/>
            <a:r>
              <a:rPr lang="en-US" dirty="0">
                <a:latin typeface="Calibri" panose="020F0502020204030204" charset="0"/>
              </a:rPr>
              <a:t>1-Ramsy-hunt syndrome </a:t>
            </a:r>
          </a:p>
          <a:p>
            <a:pPr algn="l"/>
            <a:r>
              <a:rPr lang="en-US" dirty="0">
                <a:latin typeface="Calibri" panose="020F0502020204030204" charset="0"/>
              </a:rPr>
              <a:t>2- varicella zoster virus </a:t>
            </a:r>
          </a:p>
          <a:p>
            <a:pPr algn="l">
              <a:buFontTx/>
              <a:buNone/>
            </a:pPr>
            <a:r>
              <a:rPr lang="en-US" dirty="0">
                <a:latin typeface="Calibri" panose="020F0502020204030204" charset="0"/>
              </a:rPr>
              <a:t>3- </a:t>
            </a:r>
            <a:r>
              <a:rPr lang="en-US" dirty="0" err="1">
                <a:latin typeface="Calibri" panose="020F0502020204030204" charset="0"/>
              </a:rPr>
              <a:t>sensoneural</a:t>
            </a:r>
            <a:r>
              <a:rPr lang="en-US" dirty="0">
                <a:latin typeface="Calibri" panose="020F0502020204030204" charset="0"/>
              </a:rPr>
              <a:t> hearing loss , Type A normal </a:t>
            </a:r>
          </a:p>
          <a:p>
            <a:pPr algn="l">
              <a:buFontTx/>
              <a:buNone/>
            </a:pPr>
            <a:r>
              <a:rPr lang="en-US" dirty="0">
                <a:latin typeface="Calibri" panose="020F0502020204030204" charset="0"/>
              </a:rPr>
              <a:t>4- Eye protection (covering and artificial tears), Steroid 1 mg\kg, antiviral (</a:t>
            </a:r>
            <a:r>
              <a:rPr lang="en-US" dirty="0" err="1">
                <a:latin typeface="Calibri" panose="020F0502020204030204" charset="0"/>
              </a:rPr>
              <a:t>eg</a:t>
            </a:r>
            <a:r>
              <a:rPr lang="en-US" dirty="0">
                <a:latin typeface="Calibri" panose="020F0502020204030204" charset="0"/>
              </a:rPr>
              <a:t>; acyclovir) and physiotherapy.</a:t>
            </a:r>
          </a:p>
          <a:p>
            <a:pPr algn="l">
              <a:buFontTx/>
              <a:buNone/>
            </a:pPr>
            <a:r>
              <a:rPr lang="en-US" dirty="0">
                <a:latin typeface="Calibri" panose="020F0502020204030204" charset="0"/>
              </a:rPr>
              <a:t>   some times surgery ( facial nerve decompression or grafting) </a:t>
            </a:r>
          </a:p>
          <a:p>
            <a:pPr algn="l">
              <a:buFontTx/>
              <a:buNone/>
            </a:pPr>
            <a:endParaRPr lang="en-US" dirty="0">
              <a:latin typeface="Calibri" panose="020F0502020204030204" charset="0"/>
            </a:endParaRPr>
          </a:p>
          <a:p>
            <a:pPr algn="l">
              <a:buFontTx/>
              <a:buNone/>
            </a:pPr>
            <a:endParaRPr lang="en-US" dirty="0">
              <a:latin typeface="Calibri" panose="020F0502020204030204" charset="0"/>
            </a:endParaRPr>
          </a:p>
          <a:p>
            <a:pPr algn="l">
              <a:buFontTx/>
              <a:buNone/>
            </a:pPr>
            <a:endParaRPr lang="en-US" dirty="0"/>
          </a:p>
          <a:p>
            <a:pPr algn="l"/>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DF60-8314-CE94-9633-ABF17609E7C0}"/>
              </a:ext>
            </a:extLst>
          </p:cNvPr>
          <p:cNvSpPr>
            <a:spLocks noGrp="1"/>
          </p:cNvSpPr>
          <p:nvPr>
            <p:ph type="title"/>
          </p:nvPr>
        </p:nvSpPr>
        <p:spPr/>
        <p:txBody>
          <a:bodyPr/>
          <a:lstStyle/>
          <a:p>
            <a:r>
              <a:rPr lang="en-US" dirty="0"/>
              <a:t>50 years old presented with this condition </a:t>
            </a:r>
          </a:p>
        </p:txBody>
      </p:sp>
      <p:pic>
        <p:nvPicPr>
          <p:cNvPr id="6" name="Content Placeholder 5">
            <a:extLst>
              <a:ext uri="{FF2B5EF4-FFF2-40B4-BE49-F238E27FC236}">
                <a16:creationId xmlns:a16="http://schemas.microsoft.com/office/drawing/2014/main" id="{6024D5B9-461B-F4C8-29D7-F7E77AD4F860}"/>
              </a:ext>
            </a:extLst>
          </p:cNvPr>
          <p:cNvPicPr>
            <a:picLocks noGrp="1" noChangeAspect="1"/>
          </p:cNvPicPr>
          <p:nvPr>
            <p:ph idx="1"/>
          </p:nvPr>
        </p:nvPicPr>
        <p:blipFill>
          <a:blip r:embed="rId2"/>
          <a:stretch>
            <a:fillRect/>
          </a:stretch>
        </p:blipFill>
        <p:spPr>
          <a:xfrm>
            <a:off x="6611706" y="1185550"/>
            <a:ext cx="3315163" cy="4477375"/>
          </a:xfrm>
        </p:spPr>
      </p:pic>
      <p:sp>
        <p:nvSpPr>
          <p:cNvPr id="4" name="Text Placeholder 3">
            <a:extLst>
              <a:ext uri="{FF2B5EF4-FFF2-40B4-BE49-F238E27FC236}">
                <a16:creationId xmlns:a16="http://schemas.microsoft.com/office/drawing/2014/main" id="{2FDD3428-D0F4-553C-DB19-51276604907E}"/>
              </a:ext>
            </a:extLst>
          </p:cNvPr>
          <p:cNvSpPr>
            <a:spLocks noGrp="1"/>
          </p:cNvSpPr>
          <p:nvPr>
            <p:ph type="body" sz="half" idx="2"/>
          </p:nvPr>
        </p:nvSpPr>
        <p:spPr/>
        <p:txBody>
          <a:bodyPr/>
          <a:lstStyle/>
          <a:p>
            <a:pPr algn="l"/>
            <a:r>
              <a:rPr lang="en-US" dirty="0"/>
              <a:t>1.The most likely diagnosis ? </a:t>
            </a:r>
            <a:br>
              <a:rPr lang="en-US" dirty="0"/>
            </a:br>
            <a:r>
              <a:rPr lang="en-US" dirty="0"/>
              <a:t>OME </a:t>
            </a:r>
            <a:br>
              <a:rPr lang="en-US" dirty="0"/>
            </a:br>
            <a:br>
              <a:rPr lang="en-US" dirty="0"/>
            </a:br>
            <a:r>
              <a:rPr lang="en-US" dirty="0"/>
              <a:t>2.findings on this pic ? </a:t>
            </a:r>
            <a:br>
              <a:rPr lang="en-US" dirty="0"/>
            </a:br>
            <a:r>
              <a:rPr lang="en-US" dirty="0"/>
              <a:t>Air bubble sign </a:t>
            </a:r>
            <a:br>
              <a:rPr lang="en-US" dirty="0"/>
            </a:br>
            <a:r>
              <a:rPr lang="en-US" dirty="0"/>
              <a:t>dull tympanic membrane </a:t>
            </a:r>
            <a:br>
              <a:rPr lang="en-US" dirty="0"/>
            </a:br>
            <a:br>
              <a:rPr lang="en-US" dirty="0"/>
            </a:br>
            <a:r>
              <a:rPr lang="en-US" dirty="0"/>
              <a:t>3</a:t>
            </a:r>
            <a:r>
              <a:rPr lang="fr-FR" sz="1800" b="1" i="0" u="none" strike="noStrike" baseline="0" dirty="0">
                <a:solidFill>
                  <a:srgbClr val="45515E"/>
                </a:solidFill>
                <a:latin typeface="Calibri-Bold"/>
              </a:rPr>
              <a:t>. Mention 2 important investigations</a:t>
            </a:r>
          </a:p>
          <a:p>
            <a:pPr algn="l"/>
            <a:r>
              <a:rPr lang="en-US" sz="1800" b="0" i="0" u="none" strike="noStrike" baseline="0" dirty="0">
                <a:solidFill>
                  <a:srgbClr val="45515E"/>
                </a:solidFill>
                <a:latin typeface="Calibri" panose="020F0502020204030204" pitchFamily="34" charset="0"/>
              </a:rPr>
              <a:t>A. Postnasal space X ray to exclude Adenoid hypertrophy</a:t>
            </a:r>
          </a:p>
          <a:p>
            <a:pPr algn="l"/>
            <a:r>
              <a:rPr lang="en-US" sz="1800" b="0" i="0" u="none" strike="noStrike" baseline="0" dirty="0">
                <a:solidFill>
                  <a:srgbClr val="45515E"/>
                </a:solidFill>
                <a:latin typeface="Calibri" panose="020F0502020204030204" pitchFamily="34" charset="0"/>
              </a:rPr>
              <a:t>B. Laryngoscopy to exclude </a:t>
            </a:r>
            <a:r>
              <a:rPr lang="en-US" sz="1800" b="0" i="0" u="none" strike="noStrike" baseline="0" dirty="0" err="1">
                <a:solidFill>
                  <a:srgbClr val="45515E"/>
                </a:solidFill>
                <a:latin typeface="Calibri" panose="020F0502020204030204" pitchFamily="34" charset="0"/>
              </a:rPr>
              <a:t>naso</a:t>
            </a:r>
            <a:r>
              <a:rPr lang="en-US" sz="1800" b="0" i="0" u="none" strike="noStrike" baseline="0" dirty="0">
                <a:solidFill>
                  <a:srgbClr val="45515E"/>
                </a:solidFill>
                <a:latin typeface="Calibri" panose="020F0502020204030204" pitchFamily="34" charset="0"/>
              </a:rPr>
              <a:t>-laryngeal CA </a:t>
            </a:r>
          </a:p>
          <a:p>
            <a:pPr algn="l"/>
            <a:endParaRPr lang="en-US" dirty="0"/>
          </a:p>
        </p:txBody>
      </p:sp>
    </p:spTree>
    <p:extLst>
      <p:ext uri="{BB962C8B-B14F-4D97-AF65-F5344CB8AC3E}">
        <p14:creationId xmlns:p14="http://schemas.microsoft.com/office/powerpoint/2010/main" val="249624032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SOM Quiescent Large Dr"/>
          <p:cNvPicPr>
            <a:picLocks noChangeAspect="1" noChangeArrowheads="1"/>
          </p:cNvPicPr>
          <p:nvPr/>
        </p:nvPicPr>
        <p:blipFill>
          <a:blip r:embed="rId2"/>
          <a:srcRect/>
          <a:stretch>
            <a:fillRect/>
          </a:stretch>
        </p:blipFill>
        <p:spPr bwMode="auto">
          <a:xfrm>
            <a:off x="6265333" y="1295400"/>
            <a:ext cx="5926667" cy="3962400"/>
          </a:xfrm>
          <a:prstGeom prst="rect">
            <a:avLst/>
          </a:prstGeom>
          <a:noFill/>
        </p:spPr>
      </p:pic>
      <p:sp>
        <p:nvSpPr>
          <p:cNvPr id="15365" name="Text Box 5"/>
          <p:cNvSpPr txBox="1">
            <a:spLocks noChangeArrowheads="1"/>
          </p:cNvSpPr>
          <p:nvPr/>
        </p:nvSpPr>
        <p:spPr bwMode="auto">
          <a:xfrm>
            <a:off x="609600" y="914401"/>
            <a:ext cx="5588000" cy="4278094"/>
          </a:xfrm>
          <a:prstGeom prst="rect">
            <a:avLst/>
          </a:prstGeom>
          <a:noFill/>
          <a:ln w="9525">
            <a:noFill/>
            <a:miter lim="800000"/>
          </a:ln>
          <a:effectLst/>
        </p:spPr>
        <p:txBody>
          <a:bodyPr>
            <a:spAutoFit/>
          </a:bodyPr>
          <a:lstStyle/>
          <a:p>
            <a:pPr algn="l"/>
            <a:r>
              <a:rPr lang="en-US" sz="3200" b="1" u="sng">
                <a:latin typeface="Calibri" panose="020F0502020204030204" charset="0"/>
              </a:rPr>
              <a:t>1-</a:t>
            </a:r>
            <a:r>
              <a:rPr lang="en-US" sz="3200">
                <a:latin typeface="Calibri" panose="020F0502020204030204" charset="0"/>
              </a:rPr>
              <a:t> describe what you see ?</a:t>
            </a:r>
          </a:p>
          <a:p>
            <a:pPr algn="l"/>
            <a:endParaRPr lang="en-US" sz="3200">
              <a:latin typeface="Calibri" panose="020F0502020204030204" charset="0"/>
            </a:endParaRPr>
          </a:p>
          <a:p>
            <a:pPr algn="l"/>
            <a:r>
              <a:rPr lang="en-US" sz="3200" b="1" u="sng">
                <a:latin typeface="Calibri" panose="020F0502020204030204" charset="0"/>
              </a:rPr>
              <a:t>2-</a:t>
            </a:r>
            <a:r>
              <a:rPr lang="en-US" sz="3200">
                <a:latin typeface="Calibri" panose="020F0502020204030204" charset="0"/>
              </a:rPr>
              <a:t> this ear  (  left   OR   right)?</a:t>
            </a:r>
          </a:p>
          <a:p>
            <a:pPr algn="l"/>
            <a:endParaRPr lang="en-US" sz="3200">
              <a:latin typeface="Calibri" panose="020F0502020204030204" charset="0"/>
            </a:endParaRPr>
          </a:p>
          <a:p>
            <a:pPr algn="l"/>
            <a:r>
              <a:rPr lang="en-US" sz="3200" b="1" u="sng">
                <a:latin typeface="Calibri" panose="020F0502020204030204" charset="0"/>
              </a:rPr>
              <a:t>3-</a:t>
            </a:r>
            <a:r>
              <a:rPr lang="en-US" sz="3200">
                <a:latin typeface="Calibri" panose="020F0502020204030204" charset="0"/>
              </a:rPr>
              <a:t>Rennie / weber test result audiometry /</a:t>
            </a:r>
          </a:p>
          <a:p>
            <a:pPr algn="l"/>
            <a:r>
              <a:rPr lang="en-US" sz="3200">
                <a:latin typeface="Calibri" panose="020F0502020204030204" charset="0"/>
              </a:rPr>
              <a:t>tympanometry result </a:t>
            </a:r>
          </a:p>
          <a:p>
            <a:pPr algn="l">
              <a:spcBef>
                <a:spcPct val="50000"/>
              </a:spcBef>
            </a:pPr>
            <a:r>
              <a:rPr lang="en-US" sz="3200" b="1" u="sng">
                <a:latin typeface="Calibri" panose="020F0502020204030204" charset="0"/>
              </a:rPr>
              <a:t>4-</a:t>
            </a:r>
            <a:r>
              <a:rPr lang="en-US" sz="3200">
                <a:latin typeface="Calibri" panose="020F0502020204030204" charset="0"/>
              </a:rPr>
              <a:t> management ?</a:t>
            </a:r>
          </a:p>
        </p:txBody>
      </p:sp>
      <p:sp>
        <p:nvSpPr>
          <p:cNvPr id="15366" name="Text Box 6"/>
          <p:cNvSpPr txBox="1">
            <a:spLocks noChangeArrowheads="1"/>
          </p:cNvSpPr>
          <p:nvPr/>
        </p:nvSpPr>
        <p:spPr bwMode="auto">
          <a:xfrm>
            <a:off x="914400" y="152400"/>
            <a:ext cx="1930400" cy="579438"/>
          </a:xfrm>
          <a:prstGeom prst="rect">
            <a:avLst/>
          </a:prstGeom>
          <a:noFill/>
          <a:ln w="9525">
            <a:noFill/>
            <a:miter lim="800000"/>
          </a:ln>
          <a:effectLst/>
        </p:spPr>
        <p:txBody>
          <a:bodyPr>
            <a:spAutoFit/>
          </a:bodyPr>
          <a:lstStyle/>
          <a:p>
            <a:pPr algn="l">
              <a:spcBef>
                <a:spcPct val="50000"/>
              </a:spcBef>
            </a:pPr>
            <a:r>
              <a:rPr lang="en-US" sz="3200" b="1"/>
              <a:t>Q6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304803"/>
            <a:ext cx="10972800" cy="5821363"/>
          </a:xfrm>
        </p:spPr>
        <p:txBody>
          <a:bodyPr/>
          <a:lstStyle/>
          <a:p>
            <a:pPr algn="l">
              <a:lnSpc>
                <a:spcPct val="90000"/>
              </a:lnSpc>
            </a:pPr>
            <a:r>
              <a:rPr lang="en-US" dirty="0">
                <a:latin typeface="Calibri" panose="020F0502020204030204" charset="0"/>
              </a:rPr>
              <a:t>1- TM perforation +discharge</a:t>
            </a:r>
          </a:p>
          <a:p>
            <a:pPr algn="l">
              <a:lnSpc>
                <a:spcPct val="90000"/>
              </a:lnSpc>
            </a:pPr>
            <a:endParaRPr lang="en-US" dirty="0">
              <a:latin typeface="Calibri" panose="020F0502020204030204" charset="0"/>
            </a:endParaRPr>
          </a:p>
          <a:p>
            <a:pPr algn="l">
              <a:lnSpc>
                <a:spcPct val="90000"/>
              </a:lnSpc>
            </a:pPr>
            <a:r>
              <a:rPr lang="en-US" dirty="0">
                <a:latin typeface="Calibri" panose="020F0502020204030204" charset="0"/>
              </a:rPr>
              <a:t>2- left ear </a:t>
            </a:r>
          </a:p>
          <a:p>
            <a:pPr algn="l">
              <a:lnSpc>
                <a:spcPct val="90000"/>
              </a:lnSpc>
            </a:pPr>
            <a:r>
              <a:rPr lang="en-US" dirty="0">
                <a:latin typeface="Calibri" panose="020F0502020204030204" charset="0"/>
              </a:rPr>
              <a:t> </a:t>
            </a:r>
          </a:p>
          <a:p>
            <a:pPr algn="l">
              <a:lnSpc>
                <a:spcPct val="90000"/>
              </a:lnSpc>
            </a:pPr>
            <a:r>
              <a:rPr lang="en-US" dirty="0">
                <a:latin typeface="Calibri" panose="020F0502020204030204" charset="0"/>
              </a:rPr>
              <a:t>3-rennie :negative // weber :lateralize to it (left ) /// audiometry : conductive hearing loss </a:t>
            </a:r>
          </a:p>
          <a:p>
            <a:pPr algn="l">
              <a:lnSpc>
                <a:spcPct val="90000"/>
              </a:lnSpc>
            </a:pPr>
            <a:r>
              <a:rPr lang="en-US" dirty="0">
                <a:latin typeface="Calibri" panose="020F0502020204030204" charset="0"/>
              </a:rPr>
              <a:t>Tympanometry :type b ( large volume)</a:t>
            </a:r>
          </a:p>
          <a:p>
            <a:pPr algn="l">
              <a:lnSpc>
                <a:spcPct val="90000"/>
              </a:lnSpc>
            </a:pPr>
            <a:endParaRPr lang="en-US" dirty="0">
              <a:latin typeface="Calibri" panose="020F0502020204030204" charset="0"/>
            </a:endParaRPr>
          </a:p>
          <a:p>
            <a:pPr algn="l">
              <a:lnSpc>
                <a:spcPct val="90000"/>
              </a:lnSpc>
            </a:pPr>
            <a:r>
              <a:rPr lang="en-US" dirty="0">
                <a:latin typeface="Calibri" panose="020F0502020204030204" charset="0"/>
              </a:rPr>
              <a:t>4- Local antibiotic (ear drop), regular aural toilet (most important)\ Surgery: </a:t>
            </a:r>
            <a:r>
              <a:rPr lang="en-US" dirty="0" err="1">
                <a:latin typeface="Calibri" panose="020F0502020204030204" charset="0"/>
              </a:rPr>
              <a:t>Myringoplasty</a:t>
            </a:r>
            <a:r>
              <a:rPr lang="en-US" dirty="0">
                <a:latin typeface="Calibri" panose="020F0502020204030204" charset="0"/>
              </a:rPr>
              <a:t> or </a:t>
            </a:r>
            <a:r>
              <a:rPr lang="en-US" dirty="0" err="1">
                <a:latin typeface="Calibri" panose="020F0502020204030204" charset="0"/>
              </a:rPr>
              <a:t>tympanoplasty</a:t>
            </a:r>
            <a:endParaRPr lang="en-US" dirty="0">
              <a:latin typeface="Calibri" panose="020F0502020204030204" charset="0"/>
            </a:endParaRPr>
          </a:p>
          <a:p>
            <a:pPr algn="l">
              <a:lnSpc>
                <a:spcPct val="90000"/>
              </a:lnSpc>
            </a:pPr>
            <a:endParaRPr lang="en-US"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2" descr="http://e-dok.rm.dk/C125707B0028B1F3/$CXIV/ERAN7SDMST/$File/ERAN7SDMSR.gif"/>
          <p:cNvPicPr>
            <a:picLocks noChangeAspect="1" noChangeArrowheads="1"/>
          </p:cNvPicPr>
          <p:nvPr/>
        </p:nvPicPr>
        <p:blipFill>
          <a:blip r:embed="rId2"/>
          <a:srcRect r="31960"/>
          <a:stretch>
            <a:fillRect/>
          </a:stretch>
        </p:blipFill>
        <p:spPr bwMode="auto">
          <a:xfrm>
            <a:off x="6604002" y="1981203"/>
            <a:ext cx="5270500" cy="4532313"/>
          </a:xfrm>
          <a:prstGeom prst="rect">
            <a:avLst/>
          </a:prstGeom>
          <a:noFill/>
          <a:ln w="9525">
            <a:noFill/>
            <a:miter lim="800000"/>
            <a:headEnd/>
            <a:tailEnd/>
          </a:ln>
        </p:spPr>
      </p:pic>
      <p:sp>
        <p:nvSpPr>
          <p:cNvPr id="17413" name="Text Box 5"/>
          <p:cNvSpPr txBox="1">
            <a:spLocks noChangeArrowheads="1"/>
          </p:cNvSpPr>
          <p:nvPr/>
        </p:nvSpPr>
        <p:spPr bwMode="auto">
          <a:xfrm>
            <a:off x="508000" y="533402"/>
            <a:ext cx="5588000" cy="5186035"/>
          </a:xfrm>
          <a:prstGeom prst="rect">
            <a:avLst/>
          </a:prstGeom>
          <a:noFill/>
          <a:ln w="9525">
            <a:noFill/>
            <a:miter lim="800000"/>
          </a:ln>
          <a:effectLst/>
        </p:spPr>
        <p:txBody>
          <a:bodyPr>
            <a:spAutoFit/>
          </a:bodyPr>
          <a:lstStyle/>
          <a:p>
            <a:pPr algn="l">
              <a:spcBef>
                <a:spcPct val="50000"/>
              </a:spcBef>
            </a:pPr>
            <a:r>
              <a:rPr lang="en-US" sz="3200" b="1" u="sng">
                <a:latin typeface="Calibri" panose="020F0502020204030204" charset="0"/>
              </a:rPr>
              <a:t>1-</a:t>
            </a:r>
            <a:r>
              <a:rPr lang="en-US" sz="3200">
                <a:latin typeface="Calibri" panose="020F0502020204030204" charset="0"/>
              </a:rPr>
              <a:t> what the finding?</a:t>
            </a:r>
          </a:p>
          <a:p>
            <a:pPr algn="l">
              <a:spcBef>
                <a:spcPct val="50000"/>
              </a:spcBef>
            </a:pPr>
            <a:r>
              <a:rPr lang="en-US" sz="3200" b="1" u="sng">
                <a:latin typeface="Calibri" panose="020F0502020204030204" charset="0"/>
              </a:rPr>
              <a:t>2-</a:t>
            </a:r>
            <a:r>
              <a:rPr lang="en-US" sz="3200">
                <a:latin typeface="Calibri" panose="020F0502020204030204" charset="0"/>
              </a:rPr>
              <a:t> diagnosis ?</a:t>
            </a:r>
          </a:p>
          <a:p>
            <a:pPr algn="l">
              <a:spcBef>
                <a:spcPct val="50000"/>
              </a:spcBef>
            </a:pPr>
            <a:r>
              <a:rPr lang="en-US" sz="3200" b="1" u="sng">
                <a:latin typeface="Calibri" panose="020F0502020204030204" charset="0"/>
              </a:rPr>
              <a:t>3-</a:t>
            </a:r>
            <a:r>
              <a:rPr lang="en-US" sz="3200">
                <a:latin typeface="Calibri" panose="020F0502020204030204" charset="0"/>
              </a:rPr>
              <a:t> type of Tympanometry ?</a:t>
            </a:r>
          </a:p>
          <a:p>
            <a:pPr algn="l">
              <a:spcBef>
                <a:spcPct val="50000"/>
              </a:spcBef>
            </a:pPr>
            <a:endParaRPr lang="en-US" sz="3200">
              <a:latin typeface="Calibri" panose="020F0502020204030204" charset="0"/>
            </a:endParaRPr>
          </a:p>
          <a:p>
            <a:pPr algn="l">
              <a:spcBef>
                <a:spcPct val="50000"/>
              </a:spcBef>
            </a:pPr>
            <a:r>
              <a:rPr lang="en-US" sz="3200" b="1" u="sng">
                <a:latin typeface="Calibri" panose="020F0502020204030204" charset="0"/>
              </a:rPr>
              <a:t>4-</a:t>
            </a:r>
            <a:r>
              <a:rPr lang="en-US" sz="3200">
                <a:latin typeface="Calibri" panose="020F0502020204030204" charset="0"/>
              </a:rPr>
              <a:t> mention one medical and one surgical treatment?</a:t>
            </a:r>
          </a:p>
          <a:p>
            <a:pPr algn="l">
              <a:spcBef>
                <a:spcPct val="50000"/>
              </a:spcBef>
            </a:pPr>
            <a:endParaRPr lang="en-US" sz="3200">
              <a:latin typeface="Calibri" panose="020F0502020204030204" charset="0"/>
            </a:endParaRPr>
          </a:p>
          <a:p>
            <a:pPr algn="l">
              <a:spcBef>
                <a:spcPct val="50000"/>
              </a:spcBef>
            </a:pPr>
            <a:endParaRPr lang="en-US"/>
          </a:p>
        </p:txBody>
      </p:sp>
      <p:sp>
        <p:nvSpPr>
          <p:cNvPr id="17414" name="Text Box 6"/>
          <p:cNvSpPr txBox="1">
            <a:spLocks noChangeArrowheads="1"/>
          </p:cNvSpPr>
          <p:nvPr/>
        </p:nvSpPr>
        <p:spPr bwMode="auto">
          <a:xfrm>
            <a:off x="8026400" y="838200"/>
            <a:ext cx="1930400" cy="579438"/>
          </a:xfrm>
          <a:prstGeom prst="rect">
            <a:avLst/>
          </a:prstGeom>
          <a:noFill/>
          <a:ln w="9525">
            <a:noFill/>
            <a:miter lim="800000"/>
          </a:ln>
          <a:effectLst/>
        </p:spPr>
        <p:txBody>
          <a:bodyPr>
            <a:spAutoFit/>
          </a:bodyPr>
          <a:lstStyle/>
          <a:p>
            <a:pPr algn="l">
              <a:spcBef>
                <a:spcPct val="50000"/>
              </a:spcBef>
            </a:pPr>
            <a:r>
              <a:rPr lang="en-US" sz="3200" b="1"/>
              <a:t>Q7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ar-JO"/>
          </a:p>
        </p:txBody>
      </p:sp>
      <p:sp>
        <p:nvSpPr>
          <p:cNvPr id="18435" name="Rectangle 3"/>
          <p:cNvSpPr>
            <a:spLocks noGrp="1" noChangeArrowheads="1"/>
          </p:cNvSpPr>
          <p:nvPr>
            <p:ph type="body" idx="1"/>
          </p:nvPr>
        </p:nvSpPr>
        <p:spPr/>
        <p:txBody>
          <a:bodyPr>
            <a:normAutofit/>
          </a:bodyPr>
          <a:lstStyle/>
          <a:p>
            <a:pPr algn="l">
              <a:lnSpc>
                <a:spcPct val="90000"/>
              </a:lnSpc>
            </a:pPr>
            <a:r>
              <a:rPr lang="en-US" dirty="0">
                <a:latin typeface="Calibri" panose="020F0502020204030204" charset="0"/>
              </a:rPr>
              <a:t>1- Normal bone conduction, but abnormal air conduction </a:t>
            </a:r>
            <a:r>
              <a:rPr lang="en-US" dirty="0">
                <a:latin typeface="Calibri" panose="020F0502020204030204" charset="0"/>
                <a:sym typeface="Wingdings" panose="05000000000000000000" pitchFamily="2" charset="2"/>
              </a:rPr>
              <a:t> Conductive hearing loss </a:t>
            </a:r>
          </a:p>
          <a:p>
            <a:pPr algn="l">
              <a:lnSpc>
                <a:spcPct val="90000"/>
              </a:lnSpc>
            </a:pPr>
            <a:r>
              <a:rPr lang="en-US" dirty="0">
                <a:latin typeface="Calibri" panose="020F0502020204030204" charset="0"/>
              </a:rPr>
              <a:t>There is an isolated depression in the bone conduction at the 2000 Hz caused by audiometric artifact </a:t>
            </a:r>
            <a:r>
              <a:rPr lang="en-US" dirty="0">
                <a:latin typeface="Calibri" panose="020F0502020204030204" charset="0"/>
                <a:sym typeface="Wingdings" panose="05000000000000000000" pitchFamily="2" charset="2"/>
              </a:rPr>
              <a:t> </a:t>
            </a:r>
            <a:r>
              <a:rPr lang="en-US" dirty="0" err="1">
                <a:latin typeface="Calibri" panose="020F0502020204030204" charset="0"/>
                <a:sym typeface="Wingdings" panose="05000000000000000000" pitchFamily="2" charset="2"/>
              </a:rPr>
              <a:t>Carhart</a:t>
            </a:r>
            <a:r>
              <a:rPr lang="en-US" dirty="0">
                <a:latin typeface="Calibri" panose="020F0502020204030204" charset="0"/>
                <a:sym typeface="Wingdings" panose="05000000000000000000" pitchFamily="2" charset="2"/>
              </a:rPr>
              <a:t> notch</a:t>
            </a:r>
          </a:p>
          <a:p>
            <a:pPr algn="l">
              <a:lnSpc>
                <a:spcPct val="90000"/>
              </a:lnSpc>
            </a:pPr>
            <a:endParaRPr lang="en-US" dirty="0">
              <a:latin typeface="Calibri" panose="020F0502020204030204" charset="0"/>
              <a:sym typeface="Wingdings" panose="05000000000000000000" pitchFamily="2" charset="2"/>
            </a:endParaRPr>
          </a:p>
          <a:p>
            <a:pPr algn="l">
              <a:lnSpc>
                <a:spcPct val="90000"/>
              </a:lnSpc>
            </a:pPr>
            <a:r>
              <a:rPr lang="en-US" dirty="0">
                <a:latin typeface="Calibri" panose="020F0502020204030204" charset="0"/>
                <a:sym typeface="Wingdings" panose="05000000000000000000" pitchFamily="2" charset="2"/>
              </a:rPr>
              <a:t>2-  </a:t>
            </a:r>
            <a:r>
              <a:rPr lang="en-US" dirty="0" err="1">
                <a:latin typeface="Calibri" panose="020F0502020204030204" charset="0"/>
                <a:sym typeface="Wingdings" panose="05000000000000000000" pitchFamily="2" charset="2"/>
              </a:rPr>
              <a:t>otosclerosis</a:t>
            </a:r>
            <a:endParaRPr lang="en-US" dirty="0">
              <a:latin typeface="Calibri" panose="020F0502020204030204" charset="0"/>
              <a:sym typeface="Wingdings" panose="05000000000000000000" pitchFamily="2" charset="2"/>
            </a:endParaRPr>
          </a:p>
          <a:p>
            <a:pPr algn="l">
              <a:lnSpc>
                <a:spcPct val="90000"/>
              </a:lnSpc>
            </a:pPr>
            <a:r>
              <a:rPr lang="en-US" dirty="0">
                <a:latin typeface="Calibri" panose="020F0502020204030204" charset="0"/>
                <a:sym typeface="Wingdings" panose="05000000000000000000" pitchFamily="2" charset="2"/>
              </a:rPr>
              <a:t>3- Type As </a:t>
            </a:r>
          </a:p>
          <a:p>
            <a:r>
              <a:rPr lang="en-US" dirty="0">
                <a:latin typeface="Calibri" panose="020F0502020204030204" charset="0"/>
                <a:sym typeface="Wingdings" panose="05000000000000000000" pitchFamily="2" charset="2"/>
              </a:rPr>
              <a:t>4-</a:t>
            </a:r>
            <a:r>
              <a:rPr lang="en-US" sz="1600" dirty="0">
                <a:solidFill>
                  <a:srgbClr val="FF0000"/>
                </a:solidFill>
                <a:sym typeface="Wingdings" panose="05000000000000000000" pitchFamily="2" charset="2"/>
              </a:rPr>
              <a:t> </a:t>
            </a:r>
            <a:r>
              <a:rPr lang="en-US" sz="2400" dirty="0">
                <a:sym typeface="Wingdings" panose="05000000000000000000" pitchFamily="2" charset="2"/>
              </a:rPr>
              <a:t>Medical: florid supplement </a:t>
            </a:r>
          </a:p>
          <a:p>
            <a:pPr marL="0" indent="0">
              <a:buNone/>
            </a:pPr>
            <a:r>
              <a:rPr lang="en-US" sz="2400" dirty="0">
                <a:sym typeface="Wingdings" panose="05000000000000000000" pitchFamily="2" charset="2"/>
              </a:rPr>
              <a:t>         Surgery: </a:t>
            </a:r>
            <a:r>
              <a:rPr lang="en-US" sz="2400" dirty="0" err="1">
                <a:sym typeface="Wingdings" panose="05000000000000000000" pitchFamily="2" charset="2"/>
              </a:rPr>
              <a:t>stapedectomy</a:t>
            </a:r>
            <a:endParaRPr lang="en-US" sz="2400" dirty="0">
              <a:sym typeface="Wingdings" panose="05000000000000000000" pitchFamily="2" charset="2"/>
            </a:endParaRPr>
          </a:p>
          <a:p>
            <a:pPr algn="l">
              <a:lnSpc>
                <a:spcPct val="90000"/>
              </a:lnSpc>
            </a:pPr>
            <a:endParaRPr lang="ar-JO" sz="1600" dirty="0">
              <a:solidFill>
                <a:srgbClr val="FF0000"/>
              </a:solidFill>
            </a:endParaRPr>
          </a:p>
          <a:p>
            <a:pPr algn="l" rtl="0">
              <a:lnSpc>
                <a:spcPct val="90000"/>
              </a:lnSpc>
              <a:spcBef>
                <a:spcPct val="0"/>
              </a:spcBef>
              <a:buFontTx/>
              <a:buNone/>
            </a:pPr>
            <a:endParaRPr lang="en-US" sz="1600" dirty="0"/>
          </a:p>
          <a:p>
            <a:pPr algn="l" rtl="0">
              <a:lnSpc>
                <a:spcPct val="90000"/>
              </a:lnSpc>
              <a:spcBef>
                <a:spcPct val="0"/>
              </a:spcBef>
              <a:buFontTx/>
              <a:buNone/>
            </a:pPr>
            <a:endParaRPr lang="en-US" sz="1600"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0" name="Picture 4" descr="2132451"/>
          <p:cNvPicPr>
            <a:picLocks noChangeAspect="1" noChangeArrowheads="1"/>
          </p:cNvPicPr>
          <p:nvPr/>
        </p:nvPicPr>
        <p:blipFill>
          <a:blip r:embed="rId2"/>
          <a:srcRect/>
          <a:stretch>
            <a:fillRect/>
          </a:stretch>
        </p:blipFill>
        <p:spPr bwMode="auto">
          <a:xfrm>
            <a:off x="5994400" y="1219200"/>
            <a:ext cx="5588000" cy="4953000"/>
          </a:xfrm>
          <a:prstGeom prst="rect">
            <a:avLst/>
          </a:prstGeom>
          <a:noFill/>
        </p:spPr>
      </p:pic>
      <p:sp>
        <p:nvSpPr>
          <p:cNvPr id="19461" name="Text Box 5"/>
          <p:cNvSpPr txBox="1">
            <a:spLocks noChangeArrowheads="1"/>
          </p:cNvSpPr>
          <p:nvPr/>
        </p:nvSpPr>
        <p:spPr bwMode="auto">
          <a:xfrm>
            <a:off x="304800" y="838202"/>
            <a:ext cx="5283200" cy="3631763"/>
          </a:xfrm>
          <a:prstGeom prst="rect">
            <a:avLst/>
          </a:prstGeom>
          <a:noFill/>
          <a:ln w="9525">
            <a:noFill/>
            <a:miter lim="800000"/>
          </a:ln>
          <a:effectLst/>
        </p:spPr>
        <p:txBody>
          <a:bodyPr>
            <a:spAutoFit/>
          </a:bodyPr>
          <a:lstStyle/>
          <a:p>
            <a:pPr algn="l">
              <a:spcBef>
                <a:spcPct val="50000"/>
              </a:spcBef>
            </a:pPr>
            <a:r>
              <a:rPr lang="en-US" sz="3200" b="1" u="sng">
                <a:latin typeface="Calibri" panose="020F0502020204030204" charset="0"/>
              </a:rPr>
              <a:t>History of pt with trauma </a:t>
            </a:r>
          </a:p>
          <a:p>
            <a:pPr algn="l">
              <a:spcBef>
                <a:spcPct val="50000"/>
              </a:spcBef>
            </a:pPr>
            <a:r>
              <a:rPr lang="en-US" sz="3200" b="1" u="sng">
                <a:latin typeface="Calibri" panose="020F0502020204030204" charset="0"/>
              </a:rPr>
              <a:t>1- </a:t>
            </a:r>
            <a:r>
              <a:rPr lang="en-US" sz="3200">
                <a:latin typeface="Calibri" panose="020F0502020204030204" charset="0"/>
              </a:rPr>
              <a:t>diagnosis ?</a:t>
            </a:r>
          </a:p>
          <a:p>
            <a:pPr algn="l">
              <a:spcBef>
                <a:spcPct val="50000"/>
              </a:spcBef>
            </a:pPr>
            <a:r>
              <a:rPr lang="en-US" sz="3200" b="1" u="sng">
                <a:latin typeface="Calibri" panose="020F0502020204030204" charset="0"/>
              </a:rPr>
              <a:t>2- </a:t>
            </a:r>
            <a:r>
              <a:rPr lang="en-US" sz="3200">
                <a:latin typeface="Calibri" panose="020F0502020204030204" charset="0"/>
              </a:rPr>
              <a:t> write 2 complication?  </a:t>
            </a:r>
          </a:p>
          <a:p>
            <a:pPr algn="l">
              <a:spcBef>
                <a:spcPct val="50000"/>
              </a:spcBef>
            </a:pPr>
            <a:r>
              <a:rPr lang="en-US" sz="3200" b="1" u="sng">
                <a:latin typeface="Calibri" panose="020F0502020204030204" charset="0"/>
              </a:rPr>
              <a:t>3-</a:t>
            </a:r>
            <a:r>
              <a:rPr lang="en-US" sz="3200">
                <a:latin typeface="Calibri" panose="020F0502020204030204" charset="0"/>
              </a:rPr>
              <a:t> management?</a:t>
            </a:r>
            <a:r>
              <a:rPr lang="en-US"/>
              <a:t> </a:t>
            </a:r>
          </a:p>
          <a:p>
            <a:pPr algn="l">
              <a:spcBef>
                <a:spcPct val="50000"/>
              </a:spcBef>
            </a:pPr>
            <a:r>
              <a:rPr lang="en-US"/>
              <a:t> </a:t>
            </a:r>
          </a:p>
          <a:p>
            <a:pPr algn="l">
              <a:spcBef>
                <a:spcPct val="50000"/>
              </a:spcBef>
            </a:pPr>
            <a:endParaRPr lang="en-US"/>
          </a:p>
        </p:txBody>
      </p:sp>
      <p:sp>
        <p:nvSpPr>
          <p:cNvPr id="19462" name="Text Box 6"/>
          <p:cNvSpPr txBox="1">
            <a:spLocks noChangeArrowheads="1"/>
          </p:cNvSpPr>
          <p:nvPr/>
        </p:nvSpPr>
        <p:spPr bwMode="auto">
          <a:xfrm>
            <a:off x="7924800" y="457200"/>
            <a:ext cx="1930400" cy="579438"/>
          </a:xfrm>
          <a:prstGeom prst="rect">
            <a:avLst/>
          </a:prstGeom>
          <a:noFill/>
          <a:ln w="9525">
            <a:noFill/>
            <a:miter lim="800000"/>
          </a:ln>
          <a:effectLst/>
        </p:spPr>
        <p:txBody>
          <a:bodyPr>
            <a:spAutoFit/>
          </a:bodyPr>
          <a:lstStyle/>
          <a:p>
            <a:pPr algn="l">
              <a:spcBef>
                <a:spcPct val="50000"/>
              </a:spcBef>
            </a:pPr>
            <a:r>
              <a:rPr lang="en-US" sz="3200" b="1"/>
              <a:t>Q8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ar-JO"/>
          </a:p>
        </p:txBody>
      </p:sp>
      <p:sp>
        <p:nvSpPr>
          <p:cNvPr id="20483" name="Rectangle 3"/>
          <p:cNvSpPr>
            <a:spLocks noGrp="1" noChangeArrowheads="1"/>
          </p:cNvSpPr>
          <p:nvPr>
            <p:ph type="body" idx="1"/>
          </p:nvPr>
        </p:nvSpPr>
        <p:spPr/>
        <p:txBody>
          <a:bodyPr/>
          <a:lstStyle/>
          <a:p>
            <a:pPr algn="l"/>
            <a:r>
              <a:rPr lang="en-US"/>
              <a:t>1- bilateral septal hematoma</a:t>
            </a:r>
          </a:p>
          <a:p>
            <a:pPr algn="l"/>
            <a:r>
              <a:rPr lang="en-US"/>
              <a:t>2- * nasal septum deviation</a:t>
            </a:r>
          </a:p>
          <a:p>
            <a:pPr algn="l"/>
            <a:r>
              <a:rPr lang="en-US"/>
              <a:t>*fracture of the bone</a:t>
            </a:r>
          </a:p>
          <a:p>
            <a:pPr algn="l"/>
            <a:r>
              <a:rPr lang="en-US"/>
              <a:t>3- </a:t>
            </a:r>
          </a:p>
          <a:p>
            <a:pPr algn="l"/>
            <a:r>
              <a:rPr lang="ar-JO"/>
              <a:t>احتار العلماء ناس بتحكي </a:t>
            </a:r>
            <a:r>
              <a:rPr lang="en-US"/>
              <a:t>  surgery   </a:t>
            </a:r>
            <a:r>
              <a:rPr lang="ar-JO"/>
              <a:t>وناس بتحكي علاجات ما بنعرف شو الصح </a:t>
            </a:r>
            <a:endParaRPr lang="en-US"/>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8" name="Picture 4" descr="76726037_412826299667507_4413012401956323328_n"/>
          <p:cNvPicPr>
            <a:picLocks noChangeAspect="1" noChangeArrowheads="1"/>
          </p:cNvPicPr>
          <p:nvPr/>
        </p:nvPicPr>
        <p:blipFill>
          <a:blip r:embed="rId2"/>
          <a:srcRect/>
          <a:stretch>
            <a:fillRect/>
          </a:stretch>
        </p:blipFill>
        <p:spPr bwMode="auto">
          <a:xfrm>
            <a:off x="6908800" y="1676400"/>
            <a:ext cx="4673600" cy="4724400"/>
          </a:xfrm>
          <a:prstGeom prst="rect">
            <a:avLst/>
          </a:prstGeom>
          <a:noFill/>
        </p:spPr>
      </p:pic>
      <p:sp>
        <p:nvSpPr>
          <p:cNvPr id="21509" name="Text Box 5"/>
          <p:cNvSpPr txBox="1">
            <a:spLocks noChangeArrowheads="1"/>
          </p:cNvSpPr>
          <p:nvPr/>
        </p:nvSpPr>
        <p:spPr bwMode="auto">
          <a:xfrm>
            <a:off x="508000" y="838200"/>
            <a:ext cx="5689600" cy="5702300"/>
          </a:xfrm>
          <a:prstGeom prst="rect">
            <a:avLst/>
          </a:prstGeom>
          <a:noFill/>
          <a:ln w="9525">
            <a:noFill/>
            <a:miter lim="800000"/>
          </a:ln>
          <a:effectLst/>
        </p:spPr>
        <p:txBody>
          <a:bodyPr>
            <a:spAutoFit/>
          </a:bodyPr>
          <a:lstStyle/>
          <a:p>
            <a:pPr algn="l">
              <a:spcBef>
                <a:spcPct val="50000"/>
              </a:spcBef>
            </a:pPr>
            <a:r>
              <a:rPr lang="en-US" sz="3200" b="1" u="sng"/>
              <a:t>1-</a:t>
            </a:r>
            <a:r>
              <a:rPr lang="en-US" sz="3200"/>
              <a:t> finding ?</a:t>
            </a:r>
          </a:p>
          <a:p>
            <a:pPr algn="l">
              <a:spcBef>
                <a:spcPct val="50000"/>
              </a:spcBef>
            </a:pPr>
            <a:endParaRPr lang="en-US" sz="3200"/>
          </a:p>
          <a:p>
            <a:pPr algn="l">
              <a:spcBef>
                <a:spcPct val="50000"/>
              </a:spcBef>
            </a:pPr>
            <a:r>
              <a:rPr lang="en-US" sz="3200" b="1" u="sng"/>
              <a:t>2-</a:t>
            </a:r>
            <a:r>
              <a:rPr lang="en-US" sz="3200"/>
              <a:t>  write  2 DXX?</a:t>
            </a:r>
          </a:p>
          <a:p>
            <a:pPr algn="l">
              <a:spcBef>
                <a:spcPct val="50000"/>
              </a:spcBef>
            </a:pPr>
            <a:endParaRPr lang="en-US" sz="3200"/>
          </a:p>
          <a:p>
            <a:pPr algn="l">
              <a:spcBef>
                <a:spcPct val="50000"/>
              </a:spcBef>
            </a:pPr>
            <a:r>
              <a:rPr lang="en-US" sz="3200" b="1" u="sng"/>
              <a:t>3-</a:t>
            </a:r>
            <a:r>
              <a:rPr lang="en-US" sz="3200"/>
              <a:t> management ?</a:t>
            </a:r>
          </a:p>
          <a:p>
            <a:pPr algn="l">
              <a:spcBef>
                <a:spcPct val="50000"/>
              </a:spcBef>
            </a:pPr>
            <a:r>
              <a:rPr lang="en-US" sz="3200"/>
              <a:t> </a:t>
            </a:r>
          </a:p>
          <a:p>
            <a:pPr algn="l">
              <a:spcBef>
                <a:spcPct val="50000"/>
              </a:spcBef>
            </a:pPr>
            <a:endParaRPr lang="en-US" sz="3200"/>
          </a:p>
          <a:p>
            <a:pPr algn="l">
              <a:spcBef>
                <a:spcPct val="50000"/>
              </a:spcBef>
            </a:pPr>
            <a:endParaRPr lang="en-US" sz="3200"/>
          </a:p>
        </p:txBody>
      </p:sp>
      <p:sp>
        <p:nvSpPr>
          <p:cNvPr id="21510" name="Text Box 6"/>
          <p:cNvSpPr txBox="1">
            <a:spLocks noChangeArrowheads="1"/>
          </p:cNvSpPr>
          <p:nvPr/>
        </p:nvSpPr>
        <p:spPr bwMode="auto">
          <a:xfrm>
            <a:off x="7924800" y="457200"/>
            <a:ext cx="1930400" cy="579438"/>
          </a:xfrm>
          <a:prstGeom prst="rect">
            <a:avLst/>
          </a:prstGeom>
          <a:noFill/>
          <a:ln w="9525">
            <a:noFill/>
            <a:miter lim="800000"/>
          </a:ln>
          <a:effectLst/>
        </p:spPr>
        <p:txBody>
          <a:bodyPr>
            <a:spAutoFit/>
          </a:bodyPr>
          <a:lstStyle/>
          <a:p>
            <a:pPr algn="l">
              <a:spcBef>
                <a:spcPct val="50000"/>
              </a:spcBef>
            </a:pPr>
            <a:r>
              <a:rPr lang="en-US" sz="3200" b="1"/>
              <a:t>Q9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09600" y="838203"/>
            <a:ext cx="10972800" cy="3975847"/>
          </a:xfrm>
        </p:spPr>
        <p:txBody>
          <a:bodyPr>
            <a:normAutofit fontScale="77500" lnSpcReduction="20000"/>
          </a:bodyPr>
          <a:lstStyle/>
          <a:p>
            <a:pPr algn="l"/>
            <a:r>
              <a:rPr lang="en-US" dirty="0"/>
              <a:t>1- </a:t>
            </a:r>
          </a:p>
          <a:p>
            <a:pPr marL="651510" indent="-514350">
              <a:buFont typeface="+mj-lt"/>
              <a:buAutoNum type="arabicPeriod"/>
              <a:defRPr/>
            </a:pPr>
            <a:r>
              <a:rPr lang="en-US" dirty="0"/>
              <a:t> </a:t>
            </a:r>
            <a:r>
              <a:rPr lang="en-US" b="1" dirty="0"/>
              <a:t>Mucosal edema</a:t>
            </a:r>
          </a:p>
          <a:p>
            <a:pPr marL="651510" indent="-514350">
              <a:buFont typeface="+mj-lt"/>
              <a:buAutoNum type="arabicPeriod"/>
              <a:defRPr/>
            </a:pPr>
            <a:r>
              <a:rPr lang="en-US" b="1" dirty="0"/>
              <a:t>Turbinate hypertrophy ,(pale , bluish)</a:t>
            </a:r>
          </a:p>
          <a:p>
            <a:pPr marL="651510" indent="-514350">
              <a:buFont typeface="+mj-lt"/>
              <a:buAutoNum type="arabicPeriod"/>
              <a:defRPr/>
            </a:pPr>
            <a:r>
              <a:rPr lang="en-US" b="1" dirty="0"/>
              <a:t>Increased mucus secretions</a:t>
            </a:r>
            <a:endParaRPr lang="en-US" dirty="0"/>
          </a:p>
          <a:p>
            <a:pPr algn="l"/>
            <a:endParaRPr lang="en-US" dirty="0"/>
          </a:p>
          <a:p>
            <a:pPr algn="l"/>
            <a:r>
              <a:rPr lang="en-US" dirty="0"/>
              <a:t>2</a:t>
            </a:r>
          </a:p>
          <a:p>
            <a:r>
              <a:rPr lang="en-US" dirty="0"/>
              <a:t>Allergic rhinitis</a:t>
            </a:r>
          </a:p>
          <a:p>
            <a:pPr marL="0" indent="0" algn="l">
              <a:buNone/>
            </a:pPr>
            <a:r>
              <a:rPr lang="en-US" dirty="0"/>
              <a:t> polyp </a:t>
            </a:r>
          </a:p>
          <a:p>
            <a:pPr marL="0" indent="0" algn="l">
              <a:buNone/>
            </a:pPr>
            <a:r>
              <a:rPr lang="en-US" dirty="0"/>
              <a:t> tumor </a:t>
            </a:r>
          </a:p>
          <a:p>
            <a:pPr algn="l"/>
            <a:endParaRPr lang="en-US" dirty="0"/>
          </a:p>
          <a:p>
            <a:pPr algn="l"/>
            <a:r>
              <a:rPr lang="en-US" dirty="0"/>
              <a:t>3- </a:t>
            </a:r>
          </a:p>
        </p:txBody>
      </p:sp>
      <p:sp>
        <p:nvSpPr>
          <p:cNvPr id="22532" name="Rectangle 4"/>
          <p:cNvSpPr>
            <a:spLocks noChangeArrowheads="1"/>
          </p:cNvSpPr>
          <p:nvPr/>
        </p:nvSpPr>
        <p:spPr bwMode="auto">
          <a:xfrm>
            <a:off x="818777" y="4814048"/>
            <a:ext cx="8229600" cy="1477328"/>
          </a:xfrm>
          <a:prstGeom prst="rect">
            <a:avLst/>
          </a:prstGeom>
          <a:noFill/>
          <a:ln w="9525">
            <a:noFill/>
            <a:miter lim="800000"/>
          </a:ln>
          <a:effectLst/>
        </p:spPr>
        <p:txBody>
          <a:bodyPr>
            <a:spAutoFit/>
          </a:bodyPr>
          <a:lstStyle/>
          <a:p>
            <a:pPr algn="l"/>
            <a:r>
              <a:rPr lang="en-US" dirty="0"/>
              <a:t>Systemic antihistamine. </a:t>
            </a:r>
          </a:p>
          <a:p>
            <a:pPr algn="l"/>
            <a:r>
              <a:rPr lang="en-US" dirty="0"/>
              <a:t>Systemic steroid in sever allergy. </a:t>
            </a:r>
          </a:p>
          <a:p>
            <a:pPr algn="l"/>
            <a:r>
              <a:rPr lang="en-US" dirty="0"/>
              <a:t>Local and systemic steroid in cases of nasal polyps. </a:t>
            </a:r>
          </a:p>
          <a:p>
            <a:pPr algn="l"/>
            <a:r>
              <a:rPr lang="en-US" dirty="0"/>
              <a:t>Immunotherapy or desensitization. </a:t>
            </a:r>
          </a:p>
          <a:p>
            <a:pPr algn="l"/>
            <a:r>
              <a:rPr lang="en-US" dirty="0"/>
              <a:t>Surgery </a:t>
            </a:r>
            <a:r>
              <a:rPr lang="en-US" dirty="0">
                <a:sym typeface="Wingdings" panose="05000000000000000000" pitchFamily="2" charset="2"/>
              </a:rPr>
              <a:t> used in cases of nasal obstruction: Septoplasty &amp; </a:t>
            </a:r>
            <a:r>
              <a:rPr lang="en-US" dirty="0" err="1">
                <a:sym typeface="Wingdings" panose="05000000000000000000" pitchFamily="2" charset="2"/>
              </a:rPr>
              <a:t>submucousal</a:t>
            </a:r>
            <a:r>
              <a:rPr lang="en-US" dirty="0">
                <a:sym typeface="Wingdings" panose="05000000000000000000" pitchFamily="2" charset="2"/>
              </a:rPr>
              <a:t> diathermy.</a:t>
            </a:r>
            <a:endParaRPr lang="ar-JO" dirty="0">
              <a:sym typeface="Wingdings" panose="05000000000000000000" pitchFamily="2" charset="2"/>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6" name="Picture 4" descr="77112853_580355619435445_2124948495763767296_n"/>
          <p:cNvPicPr>
            <a:picLocks noChangeAspect="1" noChangeArrowheads="1"/>
          </p:cNvPicPr>
          <p:nvPr/>
        </p:nvPicPr>
        <p:blipFill>
          <a:blip r:embed="rId2"/>
          <a:srcRect/>
          <a:stretch>
            <a:fillRect/>
          </a:stretch>
        </p:blipFill>
        <p:spPr bwMode="auto">
          <a:xfrm>
            <a:off x="7213600" y="1752600"/>
            <a:ext cx="4572000" cy="3505200"/>
          </a:xfrm>
          <a:prstGeom prst="rect">
            <a:avLst/>
          </a:prstGeom>
          <a:noFill/>
        </p:spPr>
      </p:pic>
      <p:sp>
        <p:nvSpPr>
          <p:cNvPr id="23557" name="Text Box 5"/>
          <p:cNvSpPr txBox="1">
            <a:spLocks noChangeArrowheads="1"/>
          </p:cNvSpPr>
          <p:nvPr/>
        </p:nvSpPr>
        <p:spPr bwMode="auto">
          <a:xfrm>
            <a:off x="7924800" y="457200"/>
            <a:ext cx="1930400" cy="579438"/>
          </a:xfrm>
          <a:prstGeom prst="rect">
            <a:avLst/>
          </a:prstGeom>
          <a:noFill/>
          <a:ln w="9525">
            <a:noFill/>
            <a:miter lim="800000"/>
          </a:ln>
          <a:effectLst/>
        </p:spPr>
        <p:txBody>
          <a:bodyPr>
            <a:spAutoFit/>
          </a:bodyPr>
          <a:lstStyle/>
          <a:p>
            <a:pPr algn="l">
              <a:spcBef>
                <a:spcPct val="50000"/>
              </a:spcBef>
            </a:pPr>
            <a:r>
              <a:rPr lang="en-US" sz="3200" b="1"/>
              <a:t>Q10 </a:t>
            </a:r>
          </a:p>
        </p:txBody>
      </p:sp>
      <p:sp>
        <p:nvSpPr>
          <p:cNvPr id="23558" name="Text Box 6"/>
          <p:cNvSpPr txBox="1">
            <a:spLocks noChangeArrowheads="1"/>
          </p:cNvSpPr>
          <p:nvPr/>
        </p:nvSpPr>
        <p:spPr bwMode="auto">
          <a:xfrm>
            <a:off x="406400" y="762003"/>
            <a:ext cx="5994400" cy="4893647"/>
          </a:xfrm>
          <a:prstGeom prst="rect">
            <a:avLst/>
          </a:prstGeom>
          <a:noFill/>
          <a:ln w="9525">
            <a:noFill/>
            <a:miter lim="800000"/>
          </a:ln>
          <a:effectLst/>
        </p:spPr>
        <p:txBody>
          <a:bodyPr>
            <a:spAutoFit/>
          </a:bodyPr>
          <a:lstStyle/>
          <a:p>
            <a:pPr algn="l">
              <a:spcBef>
                <a:spcPct val="50000"/>
              </a:spcBef>
            </a:pPr>
            <a:r>
              <a:rPr lang="en-US" sz="2400" b="1" u="sng" dirty="0"/>
              <a:t>history of acute allergic rhinosinusitis</a:t>
            </a:r>
          </a:p>
          <a:p>
            <a:pPr algn="l">
              <a:spcBef>
                <a:spcPct val="50000"/>
              </a:spcBef>
            </a:pPr>
            <a:r>
              <a:rPr lang="en-US" sz="2400" b="1" u="sng" dirty="0"/>
              <a:t>1-</a:t>
            </a:r>
            <a:r>
              <a:rPr lang="en-US" sz="2400" dirty="0"/>
              <a:t> diagnosis ?</a:t>
            </a:r>
          </a:p>
          <a:p>
            <a:pPr algn="l">
              <a:spcBef>
                <a:spcPct val="50000"/>
              </a:spcBef>
            </a:pPr>
            <a:endParaRPr lang="en-US" sz="2400" dirty="0"/>
          </a:p>
          <a:p>
            <a:pPr algn="l">
              <a:spcBef>
                <a:spcPct val="50000"/>
              </a:spcBef>
            </a:pPr>
            <a:r>
              <a:rPr lang="en-US" sz="2400" b="1" u="sng" dirty="0"/>
              <a:t>2-</a:t>
            </a:r>
            <a:r>
              <a:rPr lang="en-US" sz="2400" dirty="0"/>
              <a:t> best investigation to do ?</a:t>
            </a:r>
          </a:p>
          <a:p>
            <a:pPr algn="l">
              <a:spcBef>
                <a:spcPct val="50000"/>
              </a:spcBef>
            </a:pPr>
            <a:endParaRPr lang="en-US" sz="2400" dirty="0"/>
          </a:p>
          <a:p>
            <a:pPr algn="l">
              <a:spcBef>
                <a:spcPct val="50000"/>
              </a:spcBef>
            </a:pPr>
            <a:r>
              <a:rPr lang="en-US" sz="2400" b="1" u="sng" dirty="0"/>
              <a:t>3-</a:t>
            </a:r>
            <a:r>
              <a:rPr lang="en-US" sz="2400" dirty="0"/>
              <a:t> post  </a:t>
            </a:r>
            <a:r>
              <a:rPr lang="en-US" sz="2400" dirty="0" err="1"/>
              <a:t>ethmoied</a:t>
            </a:r>
            <a:r>
              <a:rPr lang="en-US" sz="2400" dirty="0"/>
              <a:t> drain? </a:t>
            </a:r>
            <a:endParaRPr lang="en-US" sz="2400" b="1" u="sng" dirty="0"/>
          </a:p>
          <a:p>
            <a:pPr algn="l">
              <a:spcBef>
                <a:spcPct val="50000"/>
              </a:spcBef>
            </a:pPr>
            <a:endParaRPr lang="en-US" sz="2400" b="1" u="sng" dirty="0"/>
          </a:p>
          <a:p>
            <a:pPr algn="l">
              <a:spcBef>
                <a:spcPct val="50000"/>
              </a:spcBef>
            </a:pPr>
            <a:r>
              <a:rPr lang="en-US" sz="2400" b="1" u="sng" dirty="0"/>
              <a:t>4-</a:t>
            </a:r>
            <a:r>
              <a:rPr lang="en-US" sz="2400" dirty="0"/>
              <a:t> write 2 indication of</a:t>
            </a:r>
          </a:p>
          <a:p>
            <a:pPr algn="l">
              <a:spcBef>
                <a:spcPct val="50000"/>
              </a:spcBef>
            </a:pPr>
            <a:r>
              <a:rPr lang="en-US" sz="2400" dirty="0"/>
              <a:t> surgery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ar-JO"/>
          </a:p>
        </p:txBody>
      </p:sp>
      <p:sp>
        <p:nvSpPr>
          <p:cNvPr id="24579" name="Rectangle 3"/>
          <p:cNvSpPr>
            <a:spLocks noGrp="1" noChangeArrowheads="1"/>
          </p:cNvSpPr>
          <p:nvPr>
            <p:ph type="body" idx="1"/>
          </p:nvPr>
        </p:nvSpPr>
        <p:spPr/>
        <p:txBody>
          <a:bodyPr/>
          <a:lstStyle/>
          <a:p>
            <a:pPr algn="l"/>
            <a:r>
              <a:rPr lang="en-US" dirty="0"/>
              <a:t>1- orbital </a:t>
            </a:r>
            <a:r>
              <a:rPr lang="en-US" dirty="0" err="1"/>
              <a:t>ceuilitis</a:t>
            </a:r>
            <a:r>
              <a:rPr lang="en-US" dirty="0"/>
              <a:t> </a:t>
            </a:r>
          </a:p>
          <a:p>
            <a:pPr algn="l"/>
            <a:r>
              <a:rPr lang="en-US" dirty="0"/>
              <a:t>2- </a:t>
            </a:r>
            <a:r>
              <a:rPr lang="en-US" dirty="0" err="1"/>
              <a:t>ct</a:t>
            </a:r>
            <a:r>
              <a:rPr lang="en-US" dirty="0"/>
              <a:t> scan</a:t>
            </a:r>
          </a:p>
          <a:p>
            <a:pPr algn="l"/>
            <a:r>
              <a:rPr lang="en-US" dirty="0"/>
              <a:t>3- superior meatus</a:t>
            </a:r>
          </a:p>
          <a:p>
            <a:pPr algn="l"/>
            <a:r>
              <a:rPr lang="en-US" dirty="0"/>
              <a:t>4- </a:t>
            </a:r>
          </a:p>
          <a:p>
            <a:r>
              <a:rPr lang="en-US" dirty="0"/>
              <a:t> 1- if not responding to medical treatment</a:t>
            </a:r>
          </a:p>
          <a:p>
            <a:r>
              <a:rPr lang="en-US" dirty="0"/>
              <a:t>2- Impending or manifest complication</a:t>
            </a:r>
          </a:p>
          <a:p>
            <a:r>
              <a:rPr lang="en-US" dirty="0"/>
              <a:t>3- depends on the sinus involved </a:t>
            </a:r>
            <a:endParaRPr lang="ar-JO" dirty="0"/>
          </a:p>
          <a:p>
            <a:pPr marL="0" indent="0" algn="l">
              <a:buNone/>
            </a:pPr>
            <a:endParaRPr lang="en-US" dirty="0"/>
          </a:p>
          <a:p>
            <a:pPr algn="l"/>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60096A63-D8D6-F92D-96EC-AFDD6F102624}"/>
              </a:ext>
            </a:extLst>
          </p:cNvPr>
          <p:cNvPicPr>
            <a:picLocks noGrp="1" noChangeAspect="1"/>
          </p:cNvPicPr>
          <p:nvPr>
            <p:ph idx="1"/>
          </p:nvPr>
        </p:nvPicPr>
        <p:blipFill rotWithShape="1">
          <a:blip r:embed="rId3"/>
          <a:srcRect r="872" b="1"/>
          <a:stretch/>
        </p:blipFill>
        <p:spPr>
          <a:xfrm>
            <a:off x="20" y="1282"/>
            <a:ext cx="12191980" cy="6856718"/>
          </a:xfrm>
          <a:prstGeom prst="rect">
            <a:avLst/>
          </a:prstGeom>
        </p:spPr>
      </p:pic>
    </p:spTree>
    <p:extLst>
      <p:ext uri="{BB962C8B-B14F-4D97-AF65-F5344CB8AC3E}">
        <p14:creationId xmlns:p14="http://schemas.microsoft.com/office/powerpoint/2010/main" val="236048820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ENT mini-</a:t>
            </a:r>
            <a:r>
              <a:rPr lang="en-US" dirty="0" err="1"/>
              <a:t>osce</a:t>
            </a:r>
            <a:r>
              <a:rPr lang="en-US" dirty="0"/>
              <a:t> exam </a:t>
            </a:r>
            <a:br>
              <a:rPr lang="en-US" dirty="0"/>
            </a:br>
            <a:r>
              <a:rPr lang="en-US" dirty="0"/>
              <a:t>group 2 ( </a:t>
            </a:r>
            <a:r>
              <a:rPr lang="en-US" dirty="0" err="1"/>
              <a:t>c+d</a:t>
            </a:r>
            <a:r>
              <a:rPr lang="en-US" dirty="0"/>
              <a:t>)</a:t>
            </a:r>
          </a:p>
        </p:txBody>
      </p:sp>
      <p:sp>
        <p:nvSpPr>
          <p:cNvPr id="3" name="Subtitle 2"/>
          <p:cNvSpPr>
            <a:spLocks noGrp="1"/>
          </p:cNvSpPr>
          <p:nvPr>
            <p:ph type="subTitle" idx="1"/>
          </p:nvPr>
        </p:nvSpPr>
        <p:spPr/>
        <p:txBody>
          <a:bodyPr/>
          <a:lstStyle/>
          <a:p>
            <a:endParaRPr lang="en-US" dirty="0"/>
          </a:p>
          <a:p>
            <a:r>
              <a:rPr lang="en-US" sz="3600" b="1" dirty="0">
                <a:solidFill>
                  <a:schemeClr val="tx1"/>
                </a:solidFill>
              </a:rPr>
              <a:t>Done by : </a:t>
            </a:r>
            <a:r>
              <a:rPr lang="en-US" sz="3600" b="1" dirty="0" err="1">
                <a:solidFill>
                  <a:schemeClr val="tx1"/>
                </a:solidFill>
              </a:rPr>
              <a:t>mahmoud</a:t>
            </a:r>
            <a:r>
              <a:rPr lang="en-US" sz="3600" b="1" dirty="0">
                <a:solidFill>
                  <a:schemeClr val="tx1"/>
                </a:solidFill>
              </a:rPr>
              <a:t> </a:t>
            </a:r>
            <a:r>
              <a:rPr lang="en-US" sz="3600" b="1" dirty="0" err="1">
                <a:solidFill>
                  <a:schemeClr val="tx1"/>
                </a:solidFill>
              </a:rPr>
              <a:t>yonus</a:t>
            </a:r>
            <a:endParaRPr lang="en-US" sz="3600" b="1" dirty="0">
              <a:solidFill>
                <a:schemeClr val="tx1"/>
              </a:solidFill>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10972800" cy="6096000"/>
          </a:xfrm>
        </p:spPr>
        <p:txBody>
          <a:bodyPr/>
          <a:lstStyle/>
          <a:p>
            <a:r>
              <a:rPr lang="en-US" dirty="0"/>
              <a:t>1- what is the name of test </a:t>
            </a:r>
          </a:p>
          <a:p>
            <a:r>
              <a:rPr lang="en-US" dirty="0"/>
              <a:t>2- identify structures  (two arrow) : </a:t>
            </a:r>
          </a:p>
          <a:p>
            <a:pPr>
              <a:buNone/>
            </a:pPr>
            <a:r>
              <a:rPr lang="en-US" dirty="0"/>
              <a:t>A-right  maxillary sinus </a:t>
            </a:r>
          </a:p>
          <a:p>
            <a:pPr>
              <a:buNone/>
            </a:pPr>
            <a:r>
              <a:rPr lang="en-US" dirty="0"/>
              <a:t>B-right inferior turbinate </a:t>
            </a:r>
          </a:p>
          <a:p>
            <a:pPr>
              <a:buNone/>
            </a:pPr>
            <a:r>
              <a:rPr lang="en-US" dirty="0"/>
              <a:t>3- Drain of posterior </a:t>
            </a:r>
          </a:p>
          <a:p>
            <a:pPr>
              <a:buNone/>
            </a:pPr>
            <a:r>
              <a:rPr lang="en-US" dirty="0" err="1"/>
              <a:t>ethmoid</a:t>
            </a:r>
            <a:r>
              <a:rPr lang="en-US" dirty="0"/>
              <a:t> into …….</a:t>
            </a:r>
          </a:p>
          <a:p>
            <a:pPr>
              <a:buNone/>
            </a:pPr>
            <a:endParaRPr lang="en-US" dirty="0"/>
          </a:p>
        </p:txBody>
      </p:sp>
      <p:pic>
        <p:nvPicPr>
          <p:cNvPr id="1026" name="Picture 2" descr="C:\Users\Pc city\Downloads\Intro-img038.jpg"/>
          <p:cNvPicPr>
            <a:picLocks noChangeAspect="1" noChangeArrowheads="1"/>
          </p:cNvPicPr>
          <p:nvPr/>
        </p:nvPicPr>
        <p:blipFill>
          <a:blip r:embed="rId2"/>
          <a:srcRect/>
          <a:stretch>
            <a:fillRect/>
          </a:stretch>
        </p:blipFill>
        <p:spPr bwMode="auto">
          <a:xfrm>
            <a:off x="5994400" y="1752600"/>
            <a:ext cx="6197600" cy="5105400"/>
          </a:xfrm>
          <a:prstGeom prst="rect">
            <a:avLst/>
          </a:prstGeom>
          <a:noFill/>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Ansewrs</a:t>
            </a:r>
            <a:r>
              <a:rPr lang="en-US" dirty="0"/>
              <a:t> : </a:t>
            </a:r>
          </a:p>
          <a:p>
            <a:r>
              <a:rPr lang="en-US" dirty="0"/>
              <a:t>1- </a:t>
            </a:r>
            <a:r>
              <a:rPr lang="en-US" dirty="0" err="1"/>
              <a:t>para</a:t>
            </a:r>
            <a:r>
              <a:rPr lang="en-US" dirty="0"/>
              <a:t>-nasal coronal CT scan </a:t>
            </a:r>
          </a:p>
          <a:p>
            <a:r>
              <a:rPr lang="en-US" dirty="0"/>
              <a:t>3-superior </a:t>
            </a:r>
            <a:r>
              <a:rPr lang="en-US" dirty="0" err="1"/>
              <a:t>meatus</a:t>
            </a:r>
            <a:endParaRPr lang="en-US" dirty="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381000"/>
            <a:ext cx="10972800" cy="6248400"/>
          </a:xfrm>
        </p:spPr>
        <p:txBody>
          <a:bodyPr/>
          <a:lstStyle/>
          <a:p>
            <a:r>
              <a:rPr lang="en-US" dirty="0"/>
              <a:t>1- spot diagnosis </a:t>
            </a:r>
          </a:p>
          <a:p>
            <a:r>
              <a:rPr lang="en-US" dirty="0"/>
              <a:t>2- why vesicles are spread in this specific pattern </a:t>
            </a:r>
          </a:p>
          <a:p>
            <a:r>
              <a:rPr lang="en-US" dirty="0"/>
              <a:t>3-most common causes of the </a:t>
            </a:r>
            <a:r>
              <a:rPr lang="en-US" dirty="0" err="1"/>
              <a:t>dieases</a:t>
            </a:r>
            <a:r>
              <a:rPr lang="en-US" dirty="0"/>
              <a:t> …</a:t>
            </a:r>
          </a:p>
          <a:p>
            <a:r>
              <a:rPr lang="en-US" dirty="0"/>
              <a:t>4-type of </a:t>
            </a:r>
            <a:r>
              <a:rPr lang="en-US" dirty="0" err="1"/>
              <a:t>audiometry</a:t>
            </a:r>
            <a:r>
              <a:rPr lang="en-US" dirty="0"/>
              <a:t> of this patient</a:t>
            </a:r>
          </a:p>
        </p:txBody>
      </p:sp>
      <p:pic>
        <p:nvPicPr>
          <p:cNvPr id="2050" name="Picture 2" descr="C:\Users\Pc city\Downloads\jnnp-2001-August-71-2-149-F1.large.jpg"/>
          <p:cNvPicPr>
            <a:picLocks noChangeAspect="1" noChangeArrowheads="1"/>
          </p:cNvPicPr>
          <p:nvPr/>
        </p:nvPicPr>
        <p:blipFill>
          <a:blip r:embed="rId2" cstate="print"/>
          <a:srcRect/>
          <a:stretch>
            <a:fillRect/>
          </a:stretch>
        </p:blipFill>
        <p:spPr bwMode="auto">
          <a:xfrm>
            <a:off x="3251200" y="3352800"/>
            <a:ext cx="6360584" cy="3505200"/>
          </a:xfrm>
          <a:prstGeom prst="rect">
            <a:avLst/>
          </a:prstGeom>
          <a:noFill/>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1-ramsy-hunt syndrome</a:t>
            </a:r>
          </a:p>
          <a:p>
            <a:r>
              <a:rPr lang="en-US" dirty="0"/>
              <a:t>2- run with facial nerve distribution (because virus affect </a:t>
            </a:r>
            <a:r>
              <a:rPr lang="en-US" dirty="0" err="1"/>
              <a:t>geniculat</a:t>
            </a:r>
            <a:r>
              <a:rPr lang="en-US" dirty="0"/>
              <a:t> </a:t>
            </a:r>
            <a:r>
              <a:rPr lang="en-US" dirty="0" err="1"/>
              <a:t>nucleas</a:t>
            </a:r>
            <a:r>
              <a:rPr lang="en-US" dirty="0"/>
              <a:t>)</a:t>
            </a:r>
          </a:p>
          <a:p>
            <a:r>
              <a:rPr lang="en-US" dirty="0"/>
              <a:t>3- </a:t>
            </a:r>
            <a:r>
              <a:rPr lang="en-US" dirty="0" err="1"/>
              <a:t>varicella</a:t>
            </a:r>
            <a:r>
              <a:rPr lang="en-US" dirty="0"/>
              <a:t> </a:t>
            </a:r>
            <a:r>
              <a:rPr lang="en-US" dirty="0" err="1"/>
              <a:t>zooster</a:t>
            </a:r>
            <a:r>
              <a:rPr lang="en-US" dirty="0"/>
              <a:t> virus </a:t>
            </a:r>
          </a:p>
          <a:p>
            <a:pPr>
              <a:buNone/>
            </a:pPr>
            <a:r>
              <a:rPr lang="en-US" dirty="0"/>
              <a:t>        ...........</a:t>
            </a:r>
          </a:p>
          <a:p>
            <a:pPr>
              <a:buNone/>
            </a:pPr>
            <a:r>
              <a:rPr lang="en-US" dirty="0"/>
              <a:t>4-sensoneural hearing loss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 describe what you see </a:t>
            </a:r>
          </a:p>
          <a:p>
            <a:r>
              <a:rPr lang="en-US" dirty="0"/>
              <a:t>2- this ear  (  left   OR   right)</a:t>
            </a:r>
          </a:p>
          <a:p>
            <a:r>
              <a:rPr lang="en-US" dirty="0"/>
              <a:t>3-Rennie / </a:t>
            </a:r>
            <a:r>
              <a:rPr lang="en-US" dirty="0" err="1"/>
              <a:t>weber</a:t>
            </a:r>
            <a:r>
              <a:rPr lang="en-US" dirty="0"/>
              <a:t> test </a:t>
            </a:r>
            <a:r>
              <a:rPr lang="en-US" dirty="0" err="1"/>
              <a:t>resut</a:t>
            </a:r>
            <a:r>
              <a:rPr lang="en-US" dirty="0"/>
              <a:t> </a:t>
            </a:r>
          </a:p>
          <a:p>
            <a:r>
              <a:rPr lang="en-US" dirty="0"/>
              <a:t>4-audiometry/</a:t>
            </a:r>
            <a:r>
              <a:rPr lang="en-US" dirty="0" err="1"/>
              <a:t>tympanometry</a:t>
            </a:r>
            <a:r>
              <a:rPr lang="en-US" dirty="0"/>
              <a:t> result </a:t>
            </a:r>
          </a:p>
        </p:txBody>
      </p:sp>
      <p:pic>
        <p:nvPicPr>
          <p:cNvPr id="3074" name="Picture 2" descr="C:\Users\Pc city\Downloads\index.jpg"/>
          <p:cNvPicPr>
            <a:picLocks noChangeAspect="1" noChangeArrowheads="1"/>
          </p:cNvPicPr>
          <p:nvPr/>
        </p:nvPicPr>
        <p:blipFill>
          <a:blip r:embed="rId2"/>
          <a:srcRect/>
          <a:stretch>
            <a:fillRect/>
          </a:stretch>
        </p:blipFill>
        <p:spPr bwMode="auto">
          <a:xfrm>
            <a:off x="5892802" y="3979866"/>
            <a:ext cx="5128684" cy="2878137"/>
          </a:xfrm>
          <a:prstGeom prst="rect">
            <a:avLst/>
          </a:prstGeom>
          <a:noFill/>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 perforation +discharge </a:t>
            </a:r>
          </a:p>
          <a:p>
            <a:r>
              <a:rPr lang="en-US" dirty="0"/>
              <a:t>2- left</a:t>
            </a:r>
          </a:p>
          <a:p>
            <a:r>
              <a:rPr lang="en-US" dirty="0"/>
              <a:t>3-rennie :negative     weber: </a:t>
            </a:r>
            <a:r>
              <a:rPr lang="en-US" dirty="0" err="1"/>
              <a:t>laterlize</a:t>
            </a:r>
            <a:r>
              <a:rPr lang="en-US" dirty="0"/>
              <a:t> to it </a:t>
            </a:r>
          </a:p>
          <a:p>
            <a:r>
              <a:rPr lang="en-US" dirty="0"/>
              <a:t>4-audiometry :   conductive hearing loss </a:t>
            </a:r>
          </a:p>
          <a:p>
            <a:r>
              <a:rPr lang="en-US" dirty="0"/>
              <a:t>Tympanometry :type b ( large volume)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 what is the name of instrument </a:t>
            </a:r>
          </a:p>
          <a:p>
            <a:r>
              <a:rPr lang="en-US" dirty="0"/>
              <a:t>2-used for…..</a:t>
            </a:r>
          </a:p>
          <a:p>
            <a:r>
              <a:rPr lang="en-US" dirty="0"/>
              <a:t>3-mention to physical sign of </a:t>
            </a:r>
          </a:p>
          <a:p>
            <a:pPr>
              <a:buNone/>
            </a:pPr>
            <a:r>
              <a:rPr lang="en-US" dirty="0"/>
              <a:t>allergic rhinitis </a:t>
            </a:r>
          </a:p>
        </p:txBody>
      </p:sp>
      <p:pic>
        <p:nvPicPr>
          <p:cNvPr id="4098" name="Picture 2" descr="C:\Users\Pc city\Downloads\medische-vakhandel-nasal-speculum-killian-hartmann.jpg"/>
          <p:cNvPicPr>
            <a:picLocks noChangeAspect="1" noChangeArrowheads="1"/>
          </p:cNvPicPr>
          <p:nvPr/>
        </p:nvPicPr>
        <p:blipFill>
          <a:blip r:embed="rId2"/>
          <a:srcRect/>
          <a:stretch>
            <a:fillRect/>
          </a:stretch>
        </p:blipFill>
        <p:spPr bwMode="auto">
          <a:xfrm>
            <a:off x="5384800" y="3429000"/>
            <a:ext cx="4978400" cy="2819400"/>
          </a:xfrm>
          <a:prstGeom prst="rect">
            <a:avLst/>
          </a:prstGeom>
          <a:noFill/>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1-nasal speculum </a:t>
            </a:r>
          </a:p>
          <a:p>
            <a:r>
              <a:rPr lang="en-US" dirty="0"/>
              <a:t>2-anterior </a:t>
            </a:r>
            <a:r>
              <a:rPr lang="en-US" dirty="0" err="1"/>
              <a:t>rhinoscopy</a:t>
            </a:r>
            <a:endParaRPr lang="en-US" dirty="0"/>
          </a:p>
          <a:p>
            <a:r>
              <a:rPr lang="en-US" dirty="0"/>
              <a:t>3- I think : hypertrophied mucosa</a:t>
            </a:r>
          </a:p>
          <a:p>
            <a:r>
              <a:rPr lang="en-US" dirty="0"/>
              <a:t>                    pale mucosa </a:t>
            </a:r>
          </a:p>
          <a:p>
            <a:r>
              <a:rPr lang="en-US" dirty="0"/>
              <a:t>                     polyps</a:t>
            </a:r>
          </a:p>
          <a:p>
            <a:r>
              <a:rPr lang="en-US" dirty="0"/>
              <a:t>                    watery discharge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 </a:t>
            </a:r>
            <a:r>
              <a:rPr lang="en-US" dirty="0" err="1"/>
              <a:t>descripe</a:t>
            </a:r>
            <a:r>
              <a:rPr lang="en-US" dirty="0"/>
              <a:t> what you see </a:t>
            </a:r>
          </a:p>
          <a:p>
            <a:r>
              <a:rPr lang="en-US" dirty="0"/>
              <a:t>2-mention tow etiology of this case </a:t>
            </a:r>
          </a:p>
          <a:p>
            <a:r>
              <a:rPr lang="en-US" dirty="0"/>
              <a:t>3-managment </a:t>
            </a:r>
          </a:p>
          <a:p>
            <a:endParaRPr lang="en-US" dirty="0"/>
          </a:p>
        </p:txBody>
      </p:sp>
      <p:pic>
        <p:nvPicPr>
          <p:cNvPr id="5122" name="Picture 2" descr="C:\Users\Pc city\Downloads\hqdefault.jpg"/>
          <p:cNvPicPr>
            <a:picLocks noChangeAspect="1" noChangeArrowheads="1"/>
          </p:cNvPicPr>
          <p:nvPr/>
        </p:nvPicPr>
        <p:blipFill>
          <a:blip r:embed="rId2"/>
          <a:srcRect/>
          <a:stretch>
            <a:fillRect/>
          </a:stretch>
        </p:blipFill>
        <p:spPr bwMode="auto">
          <a:xfrm>
            <a:off x="4978400" y="2895600"/>
            <a:ext cx="6096000" cy="32766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F42B54-1F41-45F2-83A5-12DFC5E28998}"/>
              </a:ext>
            </a:extLst>
          </p:cNvPr>
          <p:cNvSpPr>
            <a:spLocks noGrp="1"/>
          </p:cNvSpPr>
          <p:nvPr>
            <p:ph type="body" sz="half" idx="2"/>
          </p:nvPr>
        </p:nvSpPr>
        <p:spPr/>
        <p:txBody>
          <a:bodyPr>
            <a:normAutofit lnSpcReduction="10000"/>
          </a:bodyPr>
          <a:lstStyle/>
          <a:p>
            <a:r>
              <a:rPr lang="en-US" dirty="0"/>
              <a:t>1.Mention The findings ? </a:t>
            </a:r>
            <a:br>
              <a:rPr lang="en-US" dirty="0"/>
            </a:br>
            <a:r>
              <a:rPr lang="en-US" dirty="0"/>
              <a:t>Wet news paper </a:t>
            </a:r>
            <a:br>
              <a:rPr lang="en-US" dirty="0"/>
            </a:br>
            <a:r>
              <a:rPr lang="en-US" dirty="0"/>
              <a:t>dull tympanic membrane </a:t>
            </a:r>
            <a:br>
              <a:rPr lang="en-US" dirty="0"/>
            </a:br>
            <a:r>
              <a:rPr lang="en-US" dirty="0"/>
              <a:t>the black spots are characteristic for aspergillus spores </a:t>
            </a:r>
            <a:br>
              <a:rPr lang="en-US" dirty="0"/>
            </a:br>
            <a:br>
              <a:rPr lang="en-US" dirty="0"/>
            </a:br>
            <a:r>
              <a:rPr lang="en-US" dirty="0"/>
              <a:t>2. the most likely dx is ? </a:t>
            </a:r>
            <a:br>
              <a:rPr lang="en-US" dirty="0"/>
            </a:br>
            <a:r>
              <a:rPr lang="en-US" dirty="0"/>
              <a:t>Otomycosis (fungal infection ) </a:t>
            </a:r>
            <a:br>
              <a:rPr lang="en-US" dirty="0"/>
            </a:br>
            <a:br>
              <a:rPr lang="en-US" dirty="0"/>
            </a:br>
            <a:r>
              <a:rPr lang="en-US" dirty="0"/>
              <a:t>3. management of this condition </a:t>
            </a:r>
            <a:br>
              <a:rPr lang="en-US" dirty="0"/>
            </a:br>
            <a:r>
              <a:rPr lang="en-US" dirty="0"/>
              <a:t>1. swab for culture and sensitivity </a:t>
            </a:r>
            <a:br>
              <a:rPr lang="en-US" dirty="0"/>
            </a:br>
            <a:r>
              <a:rPr lang="en-US" dirty="0"/>
              <a:t>2. aural toilet and irrigation with alcohol to reduce the fungal load </a:t>
            </a:r>
            <a:br>
              <a:rPr lang="en-US" dirty="0"/>
            </a:br>
            <a:r>
              <a:rPr lang="en-US" dirty="0"/>
              <a:t>3. educate the patient to keep it dry </a:t>
            </a:r>
            <a:br>
              <a:rPr lang="en-US" dirty="0"/>
            </a:br>
            <a:r>
              <a:rPr lang="en-US" dirty="0"/>
              <a:t>4. topical antifungal for 3-4 weeks </a:t>
            </a:r>
            <a:br>
              <a:rPr lang="en-US" dirty="0"/>
            </a:br>
            <a:br>
              <a:rPr lang="en-US" dirty="0"/>
            </a:br>
            <a:endParaRPr lang="en-US" dirty="0"/>
          </a:p>
        </p:txBody>
      </p:sp>
      <p:pic>
        <p:nvPicPr>
          <p:cNvPr id="3074" name="Picture 2" descr="Hyphae in external auditory canal | BMJ Case Reports">
            <a:extLst>
              <a:ext uri="{FF2B5EF4-FFF2-40B4-BE49-F238E27FC236}">
                <a16:creationId xmlns:a16="http://schemas.microsoft.com/office/drawing/2014/main" id="{3D507EDD-998F-D9CD-E7B7-21A2F0724CE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18568" y="1598485"/>
            <a:ext cx="3901440" cy="365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73512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62500" lnSpcReduction="20000"/>
          </a:bodyPr>
          <a:lstStyle/>
          <a:p>
            <a:r>
              <a:rPr lang="en-US" dirty="0"/>
              <a:t>1- WAX  impaction   ( picture of external auditory canal)</a:t>
            </a:r>
          </a:p>
          <a:p>
            <a:endParaRPr lang="en-US" dirty="0"/>
          </a:p>
          <a:p>
            <a:r>
              <a:rPr lang="en-US" dirty="0"/>
              <a:t>2-  A-hairy or narrow ear canal</a:t>
            </a:r>
          </a:p>
          <a:p>
            <a:pPr>
              <a:buNone/>
            </a:pPr>
            <a:r>
              <a:rPr lang="en-US" dirty="0"/>
              <a:t>        B- in-the-ear hearing aid</a:t>
            </a:r>
          </a:p>
          <a:p>
            <a:pPr>
              <a:buNone/>
            </a:pPr>
            <a:r>
              <a:rPr lang="en-US" dirty="0"/>
              <a:t>        C- cotton swab usage</a:t>
            </a:r>
          </a:p>
          <a:p>
            <a:pPr>
              <a:buNone/>
            </a:pPr>
            <a:r>
              <a:rPr lang="en-US" dirty="0"/>
              <a:t>        D- osteomata</a:t>
            </a:r>
          </a:p>
          <a:p>
            <a:pPr>
              <a:buNone/>
            </a:pPr>
            <a:endParaRPr lang="en-US" dirty="0"/>
          </a:p>
          <a:p>
            <a:pPr>
              <a:buNone/>
            </a:pPr>
            <a:r>
              <a:rPr lang="en-US" dirty="0"/>
              <a:t>3- </a:t>
            </a:r>
          </a:p>
          <a:p>
            <a:pPr>
              <a:buNone/>
            </a:pPr>
            <a:r>
              <a:rPr lang="en-US" dirty="0"/>
              <a:t>-water or </a:t>
            </a:r>
            <a:r>
              <a:rPr lang="en-US" dirty="0" err="1"/>
              <a:t>ceruminolytic</a:t>
            </a:r>
            <a:r>
              <a:rPr lang="en-US" dirty="0"/>
              <a:t> (bicarbonate solution, olive oil…)</a:t>
            </a:r>
          </a:p>
          <a:p>
            <a:pPr>
              <a:buFontTx/>
              <a:buChar char="-"/>
            </a:pPr>
            <a:r>
              <a:rPr lang="en-US" dirty="0"/>
              <a:t>Manual debridement by MD</a:t>
            </a:r>
          </a:p>
          <a:p>
            <a:pPr>
              <a:buFontTx/>
              <a:buChar char="-"/>
            </a:pPr>
            <a:r>
              <a:rPr lang="en-US" dirty="0"/>
              <a:t> syringing </a:t>
            </a:r>
          </a:p>
          <a:p>
            <a:pPr>
              <a:buFontTx/>
              <a:buChar char="-"/>
            </a:pPr>
            <a:endParaRPr lang="en-US" dirty="0"/>
          </a:p>
          <a:p>
            <a:pPr marL="0" indent="0">
              <a:buNone/>
            </a:pPr>
            <a:r>
              <a:rPr lang="en-US" dirty="0"/>
              <a:t>NOTE: all answers in this  slide are from Toronto Notes 2018</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 spot diagnosis </a:t>
            </a:r>
          </a:p>
          <a:p>
            <a:r>
              <a:rPr lang="en-US" dirty="0"/>
              <a:t>2-mention three symptom patient suffer from </a:t>
            </a:r>
          </a:p>
          <a:p>
            <a:r>
              <a:rPr lang="en-US" dirty="0"/>
              <a:t>3-your management </a:t>
            </a:r>
          </a:p>
        </p:txBody>
      </p:sp>
      <p:pic>
        <p:nvPicPr>
          <p:cNvPr id="6146" name="Picture 2" descr="C:\Users\Pc city\Downloads\Adenoid-face-with-orofacial-dysfunction-myofunctional-syndrome-with-reduced-orofacial_Q320.jpg"/>
          <p:cNvPicPr>
            <a:picLocks noChangeAspect="1" noChangeArrowheads="1"/>
          </p:cNvPicPr>
          <p:nvPr/>
        </p:nvPicPr>
        <p:blipFill>
          <a:blip r:embed="rId3"/>
          <a:srcRect/>
          <a:stretch>
            <a:fillRect/>
          </a:stretch>
        </p:blipFill>
        <p:spPr bwMode="auto">
          <a:xfrm>
            <a:off x="5892800" y="2895600"/>
            <a:ext cx="5588000" cy="3657600"/>
          </a:xfrm>
          <a:prstGeom prst="rect">
            <a:avLst/>
          </a:prstGeom>
          <a:noFill/>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 adenoid hypertrophy    (adenoid face)</a:t>
            </a:r>
          </a:p>
          <a:p>
            <a:r>
              <a:rPr lang="en-US" dirty="0"/>
              <a:t>2- snoring /difficult nosy breathing/OM with effusion / ……</a:t>
            </a:r>
          </a:p>
          <a:p>
            <a:r>
              <a:rPr lang="en-US" dirty="0"/>
              <a:t>3- medical : penicillin </a:t>
            </a:r>
          </a:p>
          <a:p>
            <a:pPr>
              <a:buNone/>
            </a:pPr>
            <a:r>
              <a:rPr lang="en-US" dirty="0"/>
              <a:t>         surgery :adenoidectomy</a:t>
            </a:r>
          </a:p>
          <a:p>
            <a:pPr>
              <a:buNone/>
            </a:pPr>
            <a:r>
              <a:rPr lang="en-US" dirty="0"/>
              <a:t>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1-spot diagnosis </a:t>
            </a:r>
          </a:p>
          <a:p>
            <a:r>
              <a:rPr lang="en-US" dirty="0"/>
              <a:t>2-name of this sign </a:t>
            </a:r>
          </a:p>
          <a:p>
            <a:r>
              <a:rPr lang="en-US" dirty="0"/>
              <a:t>3-management </a:t>
            </a:r>
          </a:p>
          <a:p>
            <a:endParaRPr lang="en-US" dirty="0"/>
          </a:p>
        </p:txBody>
      </p:sp>
      <p:pic>
        <p:nvPicPr>
          <p:cNvPr id="7170" name="Picture 2" descr="C:\Users\Pc city\Downloads\7c6478defa226b1899da09938600e5_gallery.jpg"/>
          <p:cNvPicPr>
            <a:picLocks noChangeAspect="1" noChangeArrowheads="1"/>
          </p:cNvPicPr>
          <p:nvPr/>
        </p:nvPicPr>
        <p:blipFill>
          <a:blip r:embed="rId2"/>
          <a:srcRect/>
          <a:stretch>
            <a:fillRect/>
          </a:stretch>
        </p:blipFill>
        <p:spPr bwMode="auto">
          <a:xfrm>
            <a:off x="5486400" y="2819400"/>
            <a:ext cx="5689600" cy="3581400"/>
          </a:xfrm>
          <a:prstGeom prst="rect">
            <a:avLst/>
          </a:prstGeom>
          <a:noFill/>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1-epiglottits  </a:t>
            </a:r>
          </a:p>
          <a:p>
            <a:r>
              <a:rPr lang="en-US" dirty="0"/>
              <a:t>2- thumb sign</a:t>
            </a:r>
          </a:p>
          <a:p>
            <a:pPr>
              <a:buNone/>
            </a:pPr>
            <a:r>
              <a:rPr lang="en-US" dirty="0"/>
              <a:t>    3-  airway assessment </a:t>
            </a:r>
          </a:p>
          <a:p>
            <a:pPr>
              <a:buNone/>
            </a:pPr>
            <a:r>
              <a:rPr lang="en-US" dirty="0"/>
              <a:t>          IV  third-generation cephalosporin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 mention two differential diagnosis </a:t>
            </a:r>
          </a:p>
          <a:p>
            <a:r>
              <a:rPr lang="en-US" dirty="0"/>
              <a:t>2-investigation </a:t>
            </a:r>
          </a:p>
          <a:p>
            <a:endParaRPr lang="en-US" dirty="0"/>
          </a:p>
        </p:txBody>
      </p:sp>
      <p:pic>
        <p:nvPicPr>
          <p:cNvPr id="8194" name="Picture 2" descr="C:\Users\Pc city\Downloads\preview.jpg"/>
          <p:cNvPicPr>
            <a:picLocks noChangeAspect="1" noChangeArrowheads="1"/>
          </p:cNvPicPr>
          <p:nvPr/>
        </p:nvPicPr>
        <p:blipFill>
          <a:blip r:embed="rId2" cstate="print"/>
          <a:srcRect/>
          <a:stretch>
            <a:fillRect/>
          </a:stretch>
        </p:blipFill>
        <p:spPr bwMode="auto">
          <a:xfrm>
            <a:off x="4876800" y="2590800"/>
            <a:ext cx="6400800" cy="3962400"/>
          </a:xfrm>
          <a:prstGeom prst="rect">
            <a:avLst/>
          </a:prstGeom>
          <a:noFill/>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1- A-</a:t>
            </a:r>
            <a:r>
              <a:rPr lang="en-US" dirty="0" err="1"/>
              <a:t>leukoplakia</a:t>
            </a:r>
            <a:endParaRPr lang="en-US" dirty="0"/>
          </a:p>
          <a:p>
            <a:r>
              <a:rPr lang="en-US" dirty="0"/>
              <a:t>     B- laryngeal cancer </a:t>
            </a:r>
          </a:p>
          <a:p>
            <a:r>
              <a:rPr lang="en-US" dirty="0"/>
              <a:t>2-   indirect mirror </a:t>
            </a:r>
          </a:p>
          <a:p>
            <a:r>
              <a:rPr lang="en-US" dirty="0"/>
              <a:t>       laryngoscope</a:t>
            </a:r>
          </a:p>
          <a:p>
            <a:r>
              <a:rPr lang="en-US" dirty="0"/>
              <a:t>       CT / MRI </a:t>
            </a:r>
          </a:p>
          <a:p>
            <a:r>
              <a:rPr lang="en-US" dirty="0"/>
              <a:t>       triple endoscopy </a:t>
            </a:r>
          </a:p>
          <a:p>
            <a:r>
              <a:rPr lang="en-US" dirty="0"/>
              <a:t>       </a:t>
            </a:r>
            <a:r>
              <a:rPr lang="en-US" dirty="0" err="1"/>
              <a:t>biobsy</a:t>
            </a:r>
            <a:endParaRPr lang="en-US" dirty="0"/>
          </a:p>
          <a:p>
            <a:pPr>
              <a:buNone/>
            </a:pPr>
            <a:r>
              <a:rPr lang="en-US" dirty="0"/>
              <a:t>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age is 35 year </a:t>
            </a:r>
          </a:p>
        </p:txBody>
      </p:sp>
      <p:sp>
        <p:nvSpPr>
          <p:cNvPr id="3" name="Content Placeholder 2"/>
          <p:cNvSpPr>
            <a:spLocks noGrp="1"/>
          </p:cNvSpPr>
          <p:nvPr>
            <p:ph idx="1"/>
          </p:nvPr>
        </p:nvSpPr>
        <p:spPr/>
        <p:txBody>
          <a:bodyPr/>
          <a:lstStyle/>
          <a:p>
            <a:r>
              <a:rPr lang="en-US" dirty="0"/>
              <a:t>1-descripe the result </a:t>
            </a:r>
          </a:p>
          <a:p>
            <a:r>
              <a:rPr lang="en-US" dirty="0"/>
              <a:t>2-what should you exclude in this case </a:t>
            </a:r>
          </a:p>
          <a:p>
            <a:r>
              <a:rPr lang="en-US" dirty="0"/>
              <a:t>3-rennie test </a:t>
            </a:r>
          </a:p>
          <a:p>
            <a:r>
              <a:rPr lang="en-US" dirty="0"/>
              <a:t>4-weber test </a:t>
            </a:r>
          </a:p>
          <a:p>
            <a:endParaRPr lang="en-US" dirty="0"/>
          </a:p>
        </p:txBody>
      </p:sp>
      <p:pic>
        <p:nvPicPr>
          <p:cNvPr id="9218" name="Picture 2" descr="C:\Users\Pc city\Downloads\110512battistafigure15.jpg"/>
          <p:cNvPicPr>
            <a:picLocks noChangeAspect="1" noChangeArrowheads="1"/>
          </p:cNvPicPr>
          <p:nvPr/>
        </p:nvPicPr>
        <p:blipFill>
          <a:blip r:embed="rId2"/>
          <a:srcRect/>
          <a:stretch>
            <a:fillRect/>
          </a:stretch>
        </p:blipFill>
        <p:spPr bwMode="auto">
          <a:xfrm>
            <a:off x="4368800" y="2971800"/>
            <a:ext cx="7823200" cy="3886200"/>
          </a:xfrm>
          <a:prstGeom prst="rect">
            <a:avLst/>
          </a:prstGeom>
          <a:noFill/>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1-right : normal hearing </a:t>
            </a:r>
          </a:p>
          <a:p>
            <a:r>
              <a:rPr lang="en-US" dirty="0"/>
              <a:t>     left : </a:t>
            </a:r>
            <a:r>
              <a:rPr lang="en-US" dirty="0" err="1"/>
              <a:t>sensoneural</a:t>
            </a:r>
            <a:r>
              <a:rPr lang="en-US" dirty="0"/>
              <a:t> hearing loss at high frequencies</a:t>
            </a:r>
          </a:p>
          <a:p>
            <a:r>
              <a:rPr lang="en-US" dirty="0"/>
              <a:t>2-vestibular </a:t>
            </a:r>
            <a:r>
              <a:rPr lang="en-US" dirty="0" err="1"/>
              <a:t>shwanoma</a:t>
            </a:r>
            <a:r>
              <a:rPr lang="en-US" dirty="0"/>
              <a:t> </a:t>
            </a:r>
          </a:p>
          <a:p>
            <a:r>
              <a:rPr lang="en-US" dirty="0"/>
              <a:t> 3- right   : +                   left :+</a:t>
            </a:r>
          </a:p>
          <a:p>
            <a:r>
              <a:rPr lang="en-US" dirty="0"/>
              <a:t>4- lateralize to right ear </a:t>
            </a:r>
          </a:p>
          <a:p>
            <a:endParaRPr lang="en-US"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Child with type b </a:t>
            </a:r>
            <a:r>
              <a:rPr lang="en-US" dirty="0" err="1"/>
              <a:t>tympanometry</a:t>
            </a:r>
            <a:r>
              <a:rPr lang="en-US" dirty="0"/>
              <a:t> </a:t>
            </a:r>
            <a:br>
              <a:rPr lang="en-US" dirty="0"/>
            </a:br>
            <a:r>
              <a:rPr lang="ar-JO" dirty="0"/>
              <a:t>السؤال مش واضح</a:t>
            </a:r>
            <a:endParaRPr lang="en-US" dirty="0"/>
          </a:p>
        </p:txBody>
      </p:sp>
      <p:sp>
        <p:nvSpPr>
          <p:cNvPr id="3" name="Content Placeholder 2"/>
          <p:cNvSpPr>
            <a:spLocks noGrp="1"/>
          </p:cNvSpPr>
          <p:nvPr>
            <p:ph idx="1"/>
          </p:nvPr>
        </p:nvSpPr>
        <p:spPr/>
        <p:txBody>
          <a:bodyPr/>
          <a:lstStyle/>
          <a:p>
            <a:r>
              <a:rPr lang="en-US" dirty="0"/>
              <a:t>1- what should you explain to his parents about his case !!</a:t>
            </a:r>
          </a:p>
          <a:p>
            <a:r>
              <a:rPr lang="en-US" dirty="0"/>
              <a:t>2-your management : </a:t>
            </a:r>
          </a:p>
          <a:p>
            <a:pPr marL="0" indent="0">
              <a:buNone/>
            </a:pPr>
            <a:r>
              <a:rPr lang="en-US" dirty="0"/>
              <a:t>I think : measure the external canal volume </a:t>
            </a:r>
          </a:p>
          <a:p>
            <a:pPr>
              <a:buNone/>
            </a:pPr>
            <a:r>
              <a:rPr lang="en-US" dirty="0"/>
              <a:t>(</a:t>
            </a:r>
            <a:r>
              <a:rPr lang="en-US" dirty="0" err="1"/>
              <a:t>Dr.abdullah</a:t>
            </a:r>
            <a:r>
              <a:rPr lang="en-US" dirty="0"/>
              <a:t> answer it : further investigation !!)</a:t>
            </a:r>
          </a:p>
        </p:txBody>
      </p:sp>
      <p:pic>
        <p:nvPicPr>
          <p:cNvPr id="10242" name="Picture 2" descr="C:\Users\Pc city\Downloads\images.png"/>
          <p:cNvPicPr>
            <a:picLocks noChangeAspect="1" noChangeArrowheads="1"/>
          </p:cNvPicPr>
          <p:nvPr/>
        </p:nvPicPr>
        <p:blipFill>
          <a:blip r:embed="rId2"/>
          <a:srcRect/>
          <a:stretch>
            <a:fillRect/>
          </a:stretch>
        </p:blipFill>
        <p:spPr bwMode="auto">
          <a:xfrm>
            <a:off x="3759202" y="3962400"/>
            <a:ext cx="6737351" cy="28956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5BD89DE-D2B1-8910-CCED-BB6D849275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8010" y="2676262"/>
            <a:ext cx="5651164" cy="2832285"/>
          </a:xfrm>
        </p:spPr>
      </p:pic>
      <p:sp>
        <p:nvSpPr>
          <p:cNvPr id="6" name="TextBox 5">
            <a:extLst>
              <a:ext uri="{FF2B5EF4-FFF2-40B4-BE49-F238E27FC236}">
                <a16:creationId xmlns:a16="http://schemas.microsoft.com/office/drawing/2014/main" id="{B663AE5B-A2AD-F739-60EA-278826D83E27}"/>
              </a:ext>
            </a:extLst>
          </p:cNvPr>
          <p:cNvSpPr txBox="1"/>
          <p:nvPr/>
        </p:nvSpPr>
        <p:spPr>
          <a:xfrm>
            <a:off x="175398" y="149124"/>
            <a:ext cx="7635590" cy="2400657"/>
          </a:xfrm>
          <a:prstGeom prst="rect">
            <a:avLst/>
          </a:prstGeom>
          <a:solidFill>
            <a:schemeClr val="accent4">
              <a:lumMod val="40000"/>
              <a:lumOff val="60000"/>
            </a:schemeClr>
          </a:solidFill>
          <a:ln>
            <a:solidFill>
              <a:schemeClr val="tx1"/>
            </a:solidFill>
          </a:ln>
        </p:spPr>
        <p:txBody>
          <a:bodyPr wrap="square" rtlCol="1">
            <a:spAutoFit/>
          </a:bodyPr>
          <a:lstStyle/>
          <a:p>
            <a:r>
              <a:rPr lang="en-US" sz="5400" b="1" dirty="0"/>
              <a:t>Q</a:t>
            </a:r>
            <a:r>
              <a:rPr lang="en-GB" sz="5400" b="1" dirty="0"/>
              <a:t>1</a:t>
            </a:r>
            <a:r>
              <a:rPr lang="en-US" sz="5400" b="1" dirty="0"/>
              <a:t> : </a:t>
            </a:r>
          </a:p>
          <a:p>
            <a:r>
              <a:rPr lang="en-US" sz="3200" b="1" dirty="0">
                <a:solidFill>
                  <a:srgbClr val="FF0000"/>
                </a:solidFill>
              </a:rPr>
              <a:t>A </a:t>
            </a:r>
            <a:r>
              <a:rPr lang="en-US" sz="3200" dirty="0"/>
              <a:t>– </a:t>
            </a:r>
            <a:r>
              <a:rPr lang="en-GB" sz="3200" dirty="0"/>
              <a:t>what is the ongoing procedure</a:t>
            </a:r>
            <a:r>
              <a:rPr lang="en-US" sz="3200" dirty="0"/>
              <a:t>? </a:t>
            </a:r>
          </a:p>
          <a:p>
            <a:r>
              <a:rPr lang="en-US" sz="3200" b="1" dirty="0">
                <a:solidFill>
                  <a:srgbClr val="FF0000"/>
                </a:solidFill>
              </a:rPr>
              <a:t>B </a:t>
            </a:r>
            <a:r>
              <a:rPr lang="en-US" sz="3200" dirty="0"/>
              <a:t>- How to manage </a:t>
            </a:r>
            <a:r>
              <a:rPr lang="en-GB" sz="3200" dirty="0"/>
              <a:t>this </a:t>
            </a:r>
            <a:r>
              <a:rPr lang="en-US" sz="3200" dirty="0"/>
              <a:t>case ? </a:t>
            </a:r>
          </a:p>
          <a:p>
            <a:r>
              <a:rPr lang="en-US" sz="3200" b="1" dirty="0">
                <a:solidFill>
                  <a:srgbClr val="FF0000"/>
                </a:solidFill>
              </a:rPr>
              <a:t>C</a:t>
            </a:r>
            <a:r>
              <a:rPr lang="en-US" sz="3200" dirty="0">
                <a:solidFill>
                  <a:srgbClr val="FF0000"/>
                </a:solidFill>
              </a:rPr>
              <a:t> </a:t>
            </a:r>
            <a:r>
              <a:rPr lang="en-US" sz="3200" dirty="0"/>
              <a:t>- How the damage can occur in</a:t>
            </a:r>
            <a:r>
              <a:rPr lang="en-GB" sz="3200" dirty="0"/>
              <a:t> this</a:t>
            </a:r>
            <a:r>
              <a:rPr lang="en-US" sz="3200" dirty="0"/>
              <a:t> case ? </a:t>
            </a:r>
            <a:endParaRPr lang="ar-SA" sz="3200" dirty="0"/>
          </a:p>
        </p:txBody>
      </p:sp>
      <p:pic>
        <p:nvPicPr>
          <p:cNvPr id="5" name="object 8">
            <a:extLst>
              <a:ext uri="{FF2B5EF4-FFF2-40B4-BE49-F238E27FC236}">
                <a16:creationId xmlns:a16="http://schemas.microsoft.com/office/drawing/2014/main" id="{FFFCF325-A868-AC6A-BB17-348CDF1E68A5}"/>
              </a:ext>
            </a:extLst>
          </p:cNvPr>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483913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F01B-D500-FCDB-CD4F-A539E7CA4C7B}"/>
              </a:ext>
            </a:extLst>
          </p:cNvPr>
          <p:cNvSpPr>
            <a:spLocks noGrp="1"/>
          </p:cNvSpPr>
          <p:nvPr>
            <p:ph type="title"/>
          </p:nvPr>
        </p:nvSpPr>
        <p:spPr/>
        <p:txBody>
          <a:bodyPr/>
          <a:lstStyle/>
          <a:p>
            <a:r>
              <a:rPr lang="en-US" dirty="0"/>
              <a:t>Couldn’t really remember the detailed question </a:t>
            </a:r>
          </a:p>
        </p:txBody>
      </p:sp>
      <p:sp>
        <p:nvSpPr>
          <p:cNvPr id="4" name="Text Placeholder 3">
            <a:extLst>
              <a:ext uri="{FF2B5EF4-FFF2-40B4-BE49-F238E27FC236}">
                <a16:creationId xmlns:a16="http://schemas.microsoft.com/office/drawing/2014/main" id="{B4D29BDD-2566-9101-234A-A6EDF7D99F36}"/>
              </a:ext>
            </a:extLst>
          </p:cNvPr>
          <p:cNvSpPr>
            <a:spLocks noGrp="1"/>
          </p:cNvSpPr>
          <p:nvPr>
            <p:ph type="body" sz="half" idx="2"/>
          </p:nvPr>
        </p:nvSpPr>
        <p:spPr/>
        <p:txBody>
          <a:bodyPr/>
          <a:lstStyle/>
          <a:p>
            <a:r>
              <a:rPr lang="en-US" dirty="0"/>
              <a:t>Diagnosis ? </a:t>
            </a:r>
            <a:br>
              <a:rPr lang="en-US" dirty="0"/>
            </a:br>
            <a:r>
              <a:rPr lang="en-US" dirty="0"/>
              <a:t>Auricular hematoma </a:t>
            </a:r>
            <a:br>
              <a:rPr lang="en-US" dirty="0"/>
            </a:br>
            <a:br>
              <a:rPr lang="en-US" dirty="0"/>
            </a:br>
            <a:r>
              <a:rPr lang="en-US" dirty="0"/>
              <a:t>management ?  </a:t>
            </a:r>
          </a:p>
          <a:p>
            <a:endParaRPr lang="en-US" dirty="0"/>
          </a:p>
        </p:txBody>
      </p:sp>
      <p:pic>
        <p:nvPicPr>
          <p:cNvPr id="4098" name="Picture 2" descr="An Approach to Auricular Hematomas">
            <a:extLst>
              <a:ext uri="{FF2B5EF4-FFF2-40B4-BE49-F238E27FC236}">
                <a16:creationId xmlns:a16="http://schemas.microsoft.com/office/drawing/2014/main" id="{39D0FE87-77FE-81E4-E428-84D9795B9A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49494" y="1450114"/>
            <a:ext cx="3932237" cy="395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70648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06400" y="1752600"/>
            <a:ext cx="10972800" cy="1143000"/>
          </a:xfrm>
        </p:spPr>
        <p:txBody>
          <a:bodyPr>
            <a:normAutofit fontScale="90000"/>
          </a:bodyPr>
          <a:lstStyle/>
          <a:p>
            <a:r>
              <a:rPr lang="en-US" dirty="0"/>
              <a:t>ENT mini-</a:t>
            </a:r>
            <a:r>
              <a:rPr lang="en-US" dirty="0" err="1"/>
              <a:t>osce</a:t>
            </a:r>
            <a:r>
              <a:rPr lang="en-US" dirty="0"/>
              <a:t> exam </a:t>
            </a:r>
            <a:br>
              <a:rPr lang="en-US" dirty="0"/>
            </a:br>
            <a:r>
              <a:rPr lang="en-US" dirty="0"/>
              <a:t>group 3( </a:t>
            </a:r>
            <a:r>
              <a:rPr lang="en-US" dirty="0" err="1"/>
              <a:t>c+d</a:t>
            </a:r>
            <a:r>
              <a:rPr lang="en-US" dirty="0"/>
              <a:t>)</a:t>
            </a:r>
          </a:p>
        </p:txBody>
      </p:sp>
      <p:sp>
        <p:nvSpPr>
          <p:cNvPr id="3" name="عنصر نائب للمحتوى 2"/>
          <p:cNvSpPr>
            <a:spLocks noGrp="1"/>
          </p:cNvSpPr>
          <p:nvPr>
            <p:ph idx="1"/>
          </p:nvPr>
        </p:nvSpPr>
        <p:spPr>
          <a:xfrm>
            <a:off x="406400" y="3124203"/>
            <a:ext cx="10972800" cy="4525963"/>
          </a:xfrm>
        </p:spPr>
        <p:txBody>
          <a:bodyPr/>
          <a:lstStyle/>
          <a:p>
            <a:pPr marL="0" indent="0" algn="ctr">
              <a:buNone/>
            </a:pPr>
            <a:r>
              <a:rPr lang="en-US" b="1" dirty="0"/>
              <a:t>Done by : Rayan Nihad</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0"/>
            <a:ext cx="10972800" cy="1143000"/>
          </a:xfrm>
        </p:spPr>
        <p:txBody>
          <a:bodyPr/>
          <a:lstStyle/>
          <a:p>
            <a:r>
              <a:rPr lang="en-US" dirty="0"/>
              <a:t>Question 1</a:t>
            </a:r>
          </a:p>
        </p:txBody>
      </p:sp>
      <p:sp>
        <p:nvSpPr>
          <p:cNvPr id="3" name="عنصر نائب للمحتوى 2"/>
          <p:cNvSpPr>
            <a:spLocks noGrp="1"/>
          </p:cNvSpPr>
          <p:nvPr>
            <p:ph idx="1"/>
          </p:nvPr>
        </p:nvSpPr>
        <p:spPr>
          <a:xfrm>
            <a:off x="203200" y="838200"/>
            <a:ext cx="10972800" cy="5486400"/>
          </a:xfrm>
        </p:spPr>
        <p:txBody>
          <a:bodyPr/>
          <a:lstStyle/>
          <a:p>
            <a:pPr marL="0" indent="0">
              <a:buNone/>
            </a:pPr>
            <a:r>
              <a:rPr lang="en-US" dirty="0"/>
              <a:t>1- What's the test? Dix </a:t>
            </a:r>
            <a:r>
              <a:rPr lang="en-US" dirty="0" err="1"/>
              <a:t>Halpik</a:t>
            </a:r>
            <a:r>
              <a:rPr lang="en-US" dirty="0"/>
              <a:t> Test</a:t>
            </a:r>
          </a:p>
          <a:p>
            <a:pPr marL="0" indent="0">
              <a:buNone/>
            </a:pPr>
            <a:r>
              <a:rPr lang="en-US" dirty="0"/>
              <a:t>2- Diagnosis ? BPPV</a:t>
            </a:r>
          </a:p>
          <a:p>
            <a:pPr marL="0" indent="0">
              <a:buNone/>
            </a:pPr>
            <a:r>
              <a:rPr lang="en-US" dirty="0"/>
              <a:t>3- Prognosis? Good Prognosis.</a:t>
            </a:r>
          </a:p>
          <a:p>
            <a:pPr marL="0" indent="0">
              <a:buNone/>
            </a:pPr>
            <a:r>
              <a:rPr lang="en-US" dirty="0"/>
              <a:t>4- What's the etiology?</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124200"/>
            <a:ext cx="8432800" cy="3330956"/>
          </a:xfrm>
          <a:prstGeom prst="rect">
            <a:avLst/>
          </a:prstGeom>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152400"/>
            <a:ext cx="10972800" cy="1143000"/>
          </a:xfrm>
        </p:spPr>
        <p:txBody>
          <a:bodyPr/>
          <a:lstStyle/>
          <a:p>
            <a:r>
              <a:rPr lang="en-US" dirty="0"/>
              <a:t>Question 2</a:t>
            </a:r>
          </a:p>
        </p:txBody>
      </p:sp>
      <p:sp>
        <p:nvSpPr>
          <p:cNvPr id="3" name="عنصر نائب للمحتوى 2"/>
          <p:cNvSpPr>
            <a:spLocks noGrp="1"/>
          </p:cNvSpPr>
          <p:nvPr>
            <p:ph idx="1"/>
          </p:nvPr>
        </p:nvSpPr>
        <p:spPr>
          <a:xfrm>
            <a:off x="304800" y="762000"/>
            <a:ext cx="10972800" cy="5029200"/>
          </a:xfrm>
        </p:spPr>
        <p:txBody>
          <a:bodyPr/>
          <a:lstStyle/>
          <a:p>
            <a:pPr marL="0" indent="0">
              <a:buNone/>
            </a:pPr>
            <a:r>
              <a:rPr lang="en-US" dirty="0"/>
              <a:t>it was traumatic epistaxis</a:t>
            </a:r>
          </a:p>
          <a:p>
            <a:pPr marL="0" indent="0">
              <a:buNone/>
            </a:pPr>
            <a:r>
              <a:rPr lang="en-US" dirty="0"/>
              <a:t>1- What's the Management?</a:t>
            </a:r>
          </a:p>
          <a:p>
            <a:pPr marL="0" indent="0">
              <a:buNone/>
            </a:pPr>
            <a:r>
              <a:rPr lang="en-US" dirty="0"/>
              <a:t>2- What's the Complications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0" y="2971800"/>
            <a:ext cx="6479256" cy="3233738"/>
          </a:xfrm>
          <a:prstGeom prst="rect">
            <a:avLst/>
          </a:prstGeom>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Question 3</a:t>
            </a:r>
          </a:p>
        </p:txBody>
      </p:sp>
      <p:sp>
        <p:nvSpPr>
          <p:cNvPr id="3" name="عنصر نائب للمحتوى 2"/>
          <p:cNvSpPr>
            <a:spLocks noGrp="1"/>
          </p:cNvSpPr>
          <p:nvPr>
            <p:ph idx="1"/>
          </p:nvPr>
        </p:nvSpPr>
        <p:spPr/>
        <p:txBody>
          <a:bodyPr/>
          <a:lstStyle/>
          <a:p>
            <a:pPr marL="0" indent="0">
              <a:buNone/>
            </a:pPr>
            <a:r>
              <a:rPr lang="en-US" dirty="0"/>
              <a:t>normal CT pic.</a:t>
            </a:r>
          </a:p>
          <a:p>
            <a:pPr marL="0" indent="0">
              <a:buNone/>
            </a:pPr>
            <a:r>
              <a:rPr lang="en-US" dirty="0"/>
              <a:t>1- Name of this study? : Coronal Para Nasal CT Scan.</a:t>
            </a:r>
          </a:p>
          <a:p>
            <a:pPr marL="0" indent="0">
              <a:buNone/>
            </a:pPr>
            <a:r>
              <a:rPr lang="en-US" dirty="0"/>
              <a:t>2- Identify a and b ( arrows ): A was the maxillary sinus and B was the inferior turbinate</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28600"/>
            <a:ext cx="10972800" cy="1143000"/>
          </a:xfrm>
        </p:spPr>
        <p:txBody>
          <a:bodyPr/>
          <a:lstStyle/>
          <a:p>
            <a:r>
              <a:rPr lang="en-US" dirty="0"/>
              <a:t>Question 4</a:t>
            </a:r>
          </a:p>
        </p:txBody>
      </p:sp>
      <p:sp>
        <p:nvSpPr>
          <p:cNvPr id="3" name="عنصر نائب للمحتوى 2"/>
          <p:cNvSpPr>
            <a:spLocks noGrp="1"/>
          </p:cNvSpPr>
          <p:nvPr>
            <p:ph idx="1"/>
          </p:nvPr>
        </p:nvSpPr>
        <p:spPr>
          <a:xfrm>
            <a:off x="406400" y="685800"/>
            <a:ext cx="10972800" cy="5334000"/>
          </a:xfrm>
        </p:spPr>
        <p:txBody>
          <a:bodyPr/>
          <a:lstStyle/>
          <a:p>
            <a:pPr marL="0" indent="0">
              <a:buNone/>
            </a:pPr>
            <a:r>
              <a:rPr lang="en-US" dirty="0"/>
              <a:t>1- Name of the Study: Post nasal X-Ray</a:t>
            </a:r>
          </a:p>
          <a:p>
            <a:pPr marL="0" indent="0">
              <a:buNone/>
            </a:pPr>
            <a:r>
              <a:rPr lang="en-US" dirty="0"/>
              <a:t>2- Diagnosis: Adenoid Hypertrophy</a:t>
            </a:r>
          </a:p>
          <a:p>
            <a:pPr marL="0" indent="0">
              <a:buNone/>
            </a:pPr>
            <a:r>
              <a:rPr lang="en-US" dirty="0"/>
              <a:t>3- Contraindication of Surgery: Cleft Palate, </a:t>
            </a:r>
            <a:r>
              <a:rPr lang="en-US" dirty="0" err="1"/>
              <a:t>Hemmoragic</a:t>
            </a:r>
            <a:r>
              <a:rPr lang="en-US" dirty="0"/>
              <a:t> </a:t>
            </a:r>
            <a:r>
              <a:rPr lang="en-US" dirty="0" err="1"/>
              <a:t>Diatheasis</a:t>
            </a:r>
            <a:r>
              <a:rPr lang="en-US" dirty="0"/>
              <a:t>, Acute URTI</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492" y="2971801"/>
            <a:ext cx="4876800" cy="3532909"/>
          </a:xfrm>
          <a:prstGeom prst="rect">
            <a:avLst/>
          </a:prstGeom>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82600" y="0"/>
            <a:ext cx="10972800" cy="1143000"/>
          </a:xfrm>
        </p:spPr>
        <p:txBody>
          <a:bodyPr/>
          <a:lstStyle/>
          <a:p>
            <a:r>
              <a:rPr lang="en-US" dirty="0"/>
              <a:t>Question 5</a:t>
            </a:r>
          </a:p>
        </p:txBody>
      </p:sp>
      <p:sp>
        <p:nvSpPr>
          <p:cNvPr id="3" name="عنصر نائب للمحتوى 2"/>
          <p:cNvSpPr>
            <a:spLocks noGrp="1"/>
          </p:cNvSpPr>
          <p:nvPr>
            <p:ph idx="1"/>
          </p:nvPr>
        </p:nvSpPr>
        <p:spPr>
          <a:xfrm>
            <a:off x="101600" y="838203"/>
            <a:ext cx="10972800" cy="4525963"/>
          </a:xfrm>
        </p:spPr>
        <p:txBody>
          <a:bodyPr/>
          <a:lstStyle/>
          <a:p>
            <a:pPr marL="0" indent="0">
              <a:buNone/>
            </a:pPr>
            <a:r>
              <a:rPr lang="en-US" dirty="0"/>
              <a:t>1- What's the pointed structures: A: </a:t>
            </a:r>
            <a:r>
              <a:rPr lang="en-US" dirty="0" err="1"/>
              <a:t>tympanosclerosis</a:t>
            </a:r>
            <a:r>
              <a:rPr lang="en-US" dirty="0"/>
              <a:t> B: Perforation</a:t>
            </a:r>
          </a:p>
          <a:p>
            <a:pPr marL="0" indent="0">
              <a:buNone/>
            </a:pPr>
            <a:r>
              <a:rPr lang="en-US" dirty="0"/>
              <a:t>2- Left or Right Ear: Left Ear.</a:t>
            </a:r>
          </a:p>
          <a:p>
            <a:pPr marL="0" indent="0">
              <a:buNone/>
            </a:pPr>
            <a:r>
              <a:rPr lang="en-US" dirty="0"/>
              <a:t>3- Management: Local Steroid, Aural Toilet (I'm not sure of this whole section )A and B</a:t>
            </a:r>
          </a:p>
          <a:p>
            <a:pPr marL="0" indent="0">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169" y="3516927"/>
            <a:ext cx="6248400" cy="3133725"/>
          </a:xfrm>
          <a:prstGeom prst="rect">
            <a:avLst/>
          </a:prstGeom>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3446"/>
            <a:ext cx="10972800" cy="1143000"/>
          </a:xfrm>
        </p:spPr>
        <p:txBody>
          <a:bodyPr/>
          <a:lstStyle/>
          <a:p>
            <a:r>
              <a:rPr lang="en-US" dirty="0"/>
              <a:t>Question 6</a:t>
            </a:r>
          </a:p>
        </p:txBody>
      </p:sp>
      <p:sp>
        <p:nvSpPr>
          <p:cNvPr id="3" name="عنصر نائب للمحتوى 2"/>
          <p:cNvSpPr>
            <a:spLocks noGrp="1"/>
          </p:cNvSpPr>
          <p:nvPr>
            <p:ph idx="1"/>
          </p:nvPr>
        </p:nvSpPr>
        <p:spPr>
          <a:xfrm>
            <a:off x="609600" y="1143003"/>
            <a:ext cx="10972800" cy="4525963"/>
          </a:xfrm>
        </p:spPr>
        <p:txBody>
          <a:bodyPr/>
          <a:lstStyle/>
          <a:p>
            <a:pPr marL="0" indent="0">
              <a:buNone/>
            </a:pPr>
            <a:r>
              <a:rPr lang="en-US" dirty="0"/>
              <a:t>1- Diagnosis: </a:t>
            </a:r>
            <a:r>
              <a:rPr lang="en-US" dirty="0" err="1"/>
              <a:t>laryngomalacia</a:t>
            </a:r>
            <a:endParaRPr lang="en-US" dirty="0"/>
          </a:p>
          <a:p>
            <a:pPr marL="0" indent="0">
              <a:buNone/>
            </a:pPr>
            <a:r>
              <a:rPr lang="en-US" dirty="0"/>
              <a:t>2- What's the sign: Omega Sign</a:t>
            </a:r>
          </a:p>
          <a:p>
            <a:pPr marL="0" indent="0">
              <a:buNone/>
            </a:pPr>
            <a:r>
              <a:rPr lang="en-US" dirty="0"/>
              <a:t>3- Relieving and Aggregation Factors?</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048000"/>
            <a:ext cx="4572000" cy="3429000"/>
          </a:xfrm>
          <a:prstGeom prst="rect">
            <a:avLst/>
          </a:prstGeom>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0"/>
            <a:ext cx="10972800" cy="1143000"/>
          </a:xfrm>
        </p:spPr>
        <p:txBody>
          <a:bodyPr/>
          <a:lstStyle/>
          <a:p>
            <a:r>
              <a:rPr lang="en-US" dirty="0"/>
              <a:t>Question 7</a:t>
            </a:r>
          </a:p>
        </p:txBody>
      </p:sp>
      <p:sp>
        <p:nvSpPr>
          <p:cNvPr id="3" name="عنصر نائب للمحتوى 2"/>
          <p:cNvSpPr>
            <a:spLocks noGrp="1"/>
          </p:cNvSpPr>
          <p:nvPr>
            <p:ph idx="1"/>
          </p:nvPr>
        </p:nvSpPr>
        <p:spPr>
          <a:xfrm>
            <a:off x="609600" y="1066800"/>
            <a:ext cx="5892800" cy="5410200"/>
          </a:xfrm>
        </p:spPr>
        <p:txBody>
          <a:bodyPr>
            <a:normAutofit/>
          </a:bodyPr>
          <a:lstStyle/>
          <a:p>
            <a:pPr marL="0" indent="0">
              <a:buNone/>
            </a:pPr>
            <a:r>
              <a:rPr lang="en-US" dirty="0"/>
              <a:t>1- What's this instrument? Cuffed Tracheostomy Tube.</a:t>
            </a:r>
          </a:p>
          <a:p>
            <a:pPr marL="0" indent="0">
              <a:buNone/>
            </a:pPr>
            <a:r>
              <a:rPr lang="en-US" dirty="0"/>
              <a:t>2- Mention the most common</a:t>
            </a:r>
          </a:p>
          <a:p>
            <a:pPr marL="0" indent="0">
              <a:buNone/>
            </a:pPr>
            <a:r>
              <a:rPr lang="en-US" dirty="0"/>
              <a:t>complication during insertion: ( Maybe Hemorrhage )</a:t>
            </a:r>
          </a:p>
          <a:p>
            <a:pPr marL="0" indent="0">
              <a:buNone/>
            </a:pPr>
            <a:r>
              <a:rPr lang="en-US" dirty="0"/>
              <a:t>3- mention 2 early complications: Bleeding, Malposition, etc.</a:t>
            </a:r>
          </a:p>
          <a:p>
            <a:pPr marL="0" indent="0">
              <a:buNone/>
            </a:pPr>
            <a:r>
              <a:rPr lang="en-US" dirty="0"/>
              <a:t>4- Mention 2 common indications: Airway Obstruction, Maxillofacial Injury, etc.</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860" y="3138488"/>
            <a:ext cx="6607001" cy="3719512"/>
          </a:xfrm>
          <a:prstGeom prst="rect">
            <a:avLst/>
          </a:prstGeom>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78339" y="-112224"/>
            <a:ext cx="10972800" cy="1143000"/>
          </a:xfrm>
        </p:spPr>
        <p:txBody>
          <a:bodyPr/>
          <a:lstStyle/>
          <a:p>
            <a:r>
              <a:rPr lang="en-US" dirty="0"/>
              <a:t>Question 8</a:t>
            </a:r>
          </a:p>
        </p:txBody>
      </p:sp>
      <p:sp>
        <p:nvSpPr>
          <p:cNvPr id="3" name="عنصر نائب للمحتوى 2"/>
          <p:cNvSpPr>
            <a:spLocks noGrp="1"/>
          </p:cNvSpPr>
          <p:nvPr>
            <p:ph idx="1"/>
          </p:nvPr>
        </p:nvSpPr>
        <p:spPr>
          <a:xfrm>
            <a:off x="508000" y="762000"/>
            <a:ext cx="10972800" cy="5715000"/>
          </a:xfrm>
        </p:spPr>
        <p:txBody>
          <a:bodyPr>
            <a:normAutofit/>
          </a:bodyPr>
          <a:lstStyle/>
          <a:p>
            <a:pPr marL="0" indent="0">
              <a:buNone/>
            </a:pPr>
            <a:r>
              <a:rPr lang="en-US" dirty="0"/>
              <a:t>2 Audiometry pics (Left and Right). With normal right ear audiometry, and an abnormal left audiometry.</a:t>
            </a:r>
          </a:p>
          <a:p>
            <a:pPr marL="0" indent="0">
              <a:buNone/>
            </a:pPr>
            <a:r>
              <a:rPr lang="en-US" dirty="0"/>
              <a:t>1- Describe the findings: Right: Normal, Left: Unilateral Conductive Hearing Loss.</a:t>
            </a:r>
          </a:p>
          <a:p>
            <a:pPr marL="0" indent="0">
              <a:buNone/>
            </a:pPr>
            <a:r>
              <a:rPr lang="en-US" dirty="0"/>
              <a:t>2- Give 2 </a:t>
            </a:r>
            <a:r>
              <a:rPr lang="en-US" dirty="0" err="1"/>
              <a:t>ddx</a:t>
            </a:r>
            <a:r>
              <a:rPr lang="en-US" dirty="0"/>
              <a:t>.: TM perforation, </a:t>
            </a:r>
            <a:r>
              <a:rPr lang="en-US" dirty="0" err="1"/>
              <a:t>Otosclerosis</a:t>
            </a:r>
            <a:r>
              <a:rPr lang="en-US" dirty="0"/>
              <a:t>.</a:t>
            </a:r>
          </a:p>
          <a:p>
            <a:pPr marL="0" indent="0">
              <a:buNone/>
            </a:pPr>
            <a:r>
              <a:rPr lang="en-US" dirty="0"/>
              <a:t>3- Webber and Rennie Results.</a:t>
            </a:r>
          </a:p>
          <a:p>
            <a:pPr marL="0" indent="0">
              <a:buNone/>
            </a:pPr>
            <a:r>
              <a:rPr lang="en-US" dirty="0"/>
              <a:t>- Rennie: Right: Normal. / Left: Negative. ( Bone conduction better than air conduction)</a:t>
            </a:r>
          </a:p>
          <a:p>
            <a:pPr marL="0" indent="0">
              <a:buNone/>
            </a:pPr>
            <a:r>
              <a:rPr lang="en-US" dirty="0"/>
              <a:t>- Webber: Lateralized to left ear.</a:t>
            </a:r>
          </a:p>
          <a:p>
            <a:pPr marL="0" indent="0">
              <a:buNone/>
            </a:pPr>
            <a:r>
              <a:rPr lang="en-US" dirty="0"/>
              <a:t>4- Possible Management: Steroid, Aural Toilet etc.</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2743203"/>
            <a:ext cx="10972800" cy="2316163"/>
          </a:xfrm>
        </p:spPr>
        <p:txBody>
          <a:bodyPr>
            <a:normAutofit/>
          </a:bodyPr>
          <a:lstStyle/>
          <a:p>
            <a:pPr marL="0" indent="0" algn="ctr">
              <a:buNone/>
            </a:pPr>
            <a:r>
              <a:rPr lang="en-US" sz="3600" dirty="0"/>
              <a:t>Done by : Rayan Nihad </a:t>
            </a:r>
          </a:p>
        </p:txBody>
      </p:sp>
      <p:sp>
        <p:nvSpPr>
          <p:cNvPr id="4" name="عنوان 1"/>
          <p:cNvSpPr>
            <a:spLocks noGrp="1"/>
          </p:cNvSpPr>
          <p:nvPr>
            <p:ph type="title"/>
          </p:nvPr>
        </p:nvSpPr>
        <p:spPr>
          <a:xfrm>
            <a:off x="508000" y="1371600"/>
            <a:ext cx="10972800" cy="1143000"/>
          </a:xfrm>
        </p:spPr>
        <p:txBody>
          <a:bodyPr>
            <a:normAutofit fontScale="90000"/>
          </a:bodyPr>
          <a:lstStyle/>
          <a:p>
            <a:r>
              <a:rPr lang="en-US" dirty="0"/>
              <a:t>ENT mini-</a:t>
            </a:r>
            <a:r>
              <a:rPr lang="en-US" dirty="0" err="1"/>
              <a:t>osce</a:t>
            </a:r>
            <a:r>
              <a:rPr lang="en-US" dirty="0"/>
              <a:t> exam </a:t>
            </a:r>
            <a:br>
              <a:rPr lang="en-US" dirty="0"/>
            </a:br>
            <a:r>
              <a:rPr lang="en-US" dirty="0"/>
              <a:t>group 3( A+B)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46DF995-2746-8EE9-3FEA-1CED6E12C21A}"/>
              </a:ext>
            </a:extLst>
          </p:cNvPr>
          <p:cNvPicPr>
            <a:picLocks noGrp="1" noChangeAspect="1"/>
          </p:cNvPicPr>
          <p:nvPr>
            <p:ph idx="1"/>
          </p:nvPr>
        </p:nvPicPr>
        <p:blipFill rotWithShape="1">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139228692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 </a:t>
            </a:r>
          </a:p>
        </p:txBody>
      </p:sp>
      <p:sp>
        <p:nvSpPr>
          <p:cNvPr id="3" name="عنصر نائب للمحتوى 2"/>
          <p:cNvSpPr>
            <a:spLocks noGrp="1"/>
          </p:cNvSpPr>
          <p:nvPr>
            <p:ph idx="1"/>
          </p:nvPr>
        </p:nvSpPr>
        <p:spPr/>
        <p:txBody>
          <a:bodyPr/>
          <a:lstStyle/>
          <a:p>
            <a:pPr marL="0" indent="0">
              <a:buNone/>
            </a:pPr>
            <a:r>
              <a:rPr lang="en-US" dirty="0"/>
              <a:t>Tracheostomy tube</a:t>
            </a:r>
          </a:p>
          <a:p>
            <a:pPr marL="0" indent="0">
              <a:buNone/>
            </a:pPr>
            <a:r>
              <a:rPr lang="en-US" dirty="0"/>
              <a:t>1. A, b (cuff, fenestration)</a:t>
            </a:r>
          </a:p>
          <a:p>
            <a:pPr marL="0" indent="0">
              <a:buNone/>
            </a:pPr>
            <a:r>
              <a:rPr lang="en-US" dirty="0"/>
              <a:t>2. One function for each</a:t>
            </a:r>
          </a:p>
          <a:p>
            <a:pPr marL="0" indent="0">
              <a:buNone/>
            </a:pPr>
            <a:r>
              <a:rPr lang="en-US" dirty="0"/>
              <a:t>3. 2 indications</a:t>
            </a:r>
          </a:p>
          <a:p>
            <a:pPr marL="0" indent="0">
              <a:buNone/>
            </a:pPr>
            <a:r>
              <a:rPr lang="en-US" dirty="0"/>
              <a:t>4. At which level to do surgery</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06400" y="0"/>
            <a:ext cx="10972800" cy="1143000"/>
          </a:xfrm>
        </p:spPr>
        <p:txBody>
          <a:bodyPr/>
          <a:lstStyle/>
          <a:p>
            <a:r>
              <a:rPr lang="en-US"/>
              <a:t>Q2 </a:t>
            </a:r>
          </a:p>
        </p:txBody>
      </p:sp>
      <p:sp>
        <p:nvSpPr>
          <p:cNvPr id="3" name="عنصر نائب للمحتوى 2"/>
          <p:cNvSpPr>
            <a:spLocks noGrp="1"/>
          </p:cNvSpPr>
          <p:nvPr>
            <p:ph idx="1"/>
          </p:nvPr>
        </p:nvSpPr>
        <p:spPr>
          <a:xfrm>
            <a:off x="406400" y="1066800"/>
            <a:ext cx="10871200" cy="2391508"/>
          </a:xfrm>
        </p:spPr>
        <p:txBody>
          <a:bodyPr>
            <a:normAutofit/>
          </a:bodyPr>
          <a:lstStyle/>
          <a:p>
            <a:pPr marL="0" indent="0">
              <a:buNone/>
            </a:pPr>
            <a:r>
              <a:rPr lang="en-US" dirty="0"/>
              <a:t> 1. Name of procedure   </a:t>
            </a:r>
            <a:r>
              <a:rPr lang="en-US" dirty="0">
                <a:solidFill>
                  <a:srgbClr val="00B050"/>
                </a:solidFill>
              </a:rPr>
              <a:t>ant. </a:t>
            </a:r>
            <a:r>
              <a:rPr lang="en-US" dirty="0" err="1">
                <a:solidFill>
                  <a:srgbClr val="00B050"/>
                </a:solidFill>
              </a:rPr>
              <a:t>Rhinoscopy</a:t>
            </a:r>
            <a:r>
              <a:rPr lang="en-US" dirty="0">
                <a:solidFill>
                  <a:srgbClr val="00B050"/>
                </a:solidFill>
              </a:rPr>
              <a:t> </a:t>
            </a:r>
          </a:p>
          <a:p>
            <a:pPr marL="0" indent="0">
              <a:buNone/>
            </a:pPr>
            <a:r>
              <a:rPr lang="en-US" dirty="0"/>
              <a:t>2. Findings</a:t>
            </a:r>
          </a:p>
          <a:p>
            <a:pPr marL="0" indent="0">
              <a:buNone/>
            </a:pPr>
            <a:r>
              <a:rPr lang="en-US" dirty="0"/>
              <a:t>3. 2 dx</a:t>
            </a:r>
          </a:p>
          <a:p>
            <a:pPr marL="0" indent="0">
              <a:buNone/>
            </a:pPr>
            <a:r>
              <a:rPr lang="en-US" dirty="0"/>
              <a:t>4. Write 4 symptoms that the patient complains from</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2800"/>
            <a:ext cx="12192000" cy="3048000"/>
          </a:xfrm>
          <a:prstGeom prst="rect">
            <a:avLst/>
          </a:prstGeom>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06400" y="-152400"/>
            <a:ext cx="10972800" cy="1143000"/>
          </a:xfrm>
        </p:spPr>
        <p:txBody>
          <a:bodyPr/>
          <a:lstStyle/>
          <a:p>
            <a:r>
              <a:rPr lang="en-US" dirty="0"/>
              <a:t>Q3 </a:t>
            </a:r>
          </a:p>
        </p:txBody>
      </p:sp>
      <p:sp>
        <p:nvSpPr>
          <p:cNvPr id="3" name="عنصر نائب للمحتوى 2"/>
          <p:cNvSpPr>
            <a:spLocks noGrp="1"/>
          </p:cNvSpPr>
          <p:nvPr>
            <p:ph idx="1"/>
          </p:nvPr>
        </p:nvSpPr>
        <p:spPr>
          <a:xfrm>
            <a:off x="304800" y="914403"/>
            <a:ext cx="10972800" cy="4525963"/>
          </a:xfrm>
        </p:spPr>
        <p:txBody>
          <a:bodyPr/>
          <a:lstStyle/>
          <a:p>
            <a:pPr marL="0" indent="0">
              <a:buNone/>
            </a:pPr>
            <a:r>
              <a:rPr lang="en-US" dirty="0"/>
              <a:t>1. What side  </a:t>
            </a:r>
            <a:r>
              <a:rPr lang="en-US" dirty="0">
                <a:solidFill>
                  <a:srgbClr val="00B050"/>
                </a:solidFill>
              </a:rPr>
              <a:t>left side </a:t>
            </a:r>
            <a:br>
              <a:rPr lang="en-US" dirty="0">
                <a:solidFill>
                  <a:srgbClr val="00B050"/>
                </a:solidFill>
              </a:rPr>
            </a:br>
            <a:r>
              <a:rPr lang="en-US" dirty="0"/>
              <a:t>2. Finding  </a:t>
            </a:r>
            <a:r>
              <a:rPr lang="en-US" dirty="0">
                <a:solidFill>
                  <a:srgbClr val="00B050"/>
                </a:solidFill>
              </a:rPr>
              <a:t>left retracted tympanic mem with grommet insertion  </a:t>
            </a:r>
          </a:p>
          <a:p>
            <a:pPr marL="0" indent="0">
              <a:buNone/>
            </a:pPr>
            <a:br>
              <a:rPr lang="en-US" dirty="0">
                <a:solidFill>
                  <a:srgbClr val="00B050"/>
                </a:solidFill>
              </a:rPr>
            </a:br>
            <a:r>
              <a:rPr lang="en-US" dirty="0"/>
              <a:t>3. Name of procedure </a:t>
            </a:r>
            <a:r>
              <a:rPr lang="en-US" dirty="0" err="1">
                <a:solidFill>
                  <a:srgbClr val="00B050"/>
                </a:solidFill>
              </a:rPr>
              <a:t>tympanostomy</a:t>
            </a:r>
            <a:r>
              <a:rPr lang="en-US" dirty="0"/>
              <a:t>  </a:t>
            </a:r>
            <a:br>
              <a:rPr lang="en-US" dirty="0"/>
            </a:br>
            <a:r>
              <a:rPr lang="en-US" dirty="0"/>
              <a:t>4. 2 indications </a:t>
            </a:r>
          </a:p>
          <a:p>
            <a:r>
              <a:rPr lang="en-US" dirty="0">
                <a:solidFill>
                  <a:srgbClr val="00B050"/>
                </a:solidFill>
              </a:rPr>
              <a:t>            three or more episodes of AOM in 6 month </a:t>
            </a:r>
          </a:p>
          <a:p>
            <a:r>
              <a:rPr lang="en-US" dirty="0">
                <a:solidFill>
                  <a:srgbClr val="00B050"/>
                </a:solidFill>
              </a:rPr>
              <a:t>           4 or more attack in a year with at least one episode in the preceding 6  month </a:t>
            </a:r>
            <a:endParaRPr lang="ar-JO" dirty="0">
              <a:solidFill>
                <a:srgbClr val="00B050"/>
              </a:solidFill>
            </a:endParaRPr>
          </a:p>
          <a:p>
            <a:r>
              <a:rPr lang="ar-JO" dirty="0">
                <a:solidFill>
                  <a:srgbClr val="00B050"/>
                </a:solidFill>
              </a:rPr>
              <a:t>  </a:t>
            </a:r>
            <a:r>
              <a:rPr lang="en-US" dirty="0">
                <a:solidFill>
                  <a:srgbClr val="00B050"/>
                </a:solidFill>
              </a:rPr>
              <a:t>OME </a:t>
            </a:r>
            <a:r>
              <a:rPr lang="ar-JO" dirty="0">
                <a:solidFill>
                  <a:srgbClr val="00B050"/>
                </a:solidFill>
              </a:rPr>
              <a:t> </a:t>
            </a:r>
            <a:r>
              <a:rPr lang="en-US" dirty="0">
                <a:solidFill>
                  <a:srgbClr val="00B050"/>
                </a:solidFill>
              </a:rPr>
              <a:t>with CHL persists for 3 month or if there is recurrent pain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1063" y="0"/>
            <a:ext cx="4024870" cy="2670954"/>
          </a:xfrm>
          <a:prstGeom prst="rect">
            <a:avLst/>
          </a:prstGeom>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06400" y="-152400"/>
            <a:ext cx="10972800" cy="1143000"/>
          </a:xfrm>
        </p:spPr>
        <p:txBody>
          <a:bodyPr/>
          <a:lstStyle/>
          <a:p>
            <a:r>
              <a:rPr lang="en-US" dirty="0"/>
              <a:t>Q4 </a:t>
            </a:r>
          </a:p>
        </p:txBody>
      </p:sp>
      <p:sp>
        <p:nvSpPr>
          <p:cNvPr id="3" name="عنصر نائب للمحتوى 2"/>
          <p:cNvSpPr>
            <a:spLocks noGrp="1"/>
          </p:cNvSpPr>
          <p:nvPr>
            <p:ph idx="1"/>
          </p:nvPr>
        </p:nvSpPr>
        <p:spPr>
          <a:xfrm>
            <a:off x="0" y="990603"/>
            <a:ext cx="10972800" cy="4525963"/>
          </a:xfrm>
        </p:spPr>
        <p:txBody>
          <a:bodyPr/>
          <a:lstStyle/>
          <a:p>
            <a:pPr marL="457200" indent="-457200">
              <a:buFont typeface="+mj-lt"/>
              <a:buAutoNum type="arabicPeriod"/>
            </a:pPr>
            <a:r>
              <a:rPr lang="en-US" dirty="0"/>
              <a:t>Name the sign  </a:t>
            </a:r>
            <a:r>
              <a:rPr lang="en-US" dirty="0">
                <a:solidFill>
                  <a:srgbClr val="00B050"/>
                </a:solidFill>
              </a:rPr>
              <a:t>thumb sign</a:t>
            </a:r>
          </a:p>
          <a:p>
            <a:pPr marL="457200" indent="-457200">
              <a:buFont typeface="+mj-lt"/>
              <a:buAutoNum type="arabicPeriod"/>
            </a:pPr>
            <a:r>
              <a:rPr lang="en-US" dirty="0"/>
              <a:t>Diagnosis </a:t>
            </a:r>
            <a:r>
              <a:rPr lang="en-US" dirty="0">
                <a:solidFill>
                  <a:srgbClr val="00B050"/>
                </a:solidFill>
              </a:rPr>
              <a:t>epiglottitis </a:t>
            </a:r>
          </a:p>
          <a:p>
            <a:pPr marL="457200" indent="-457200">
              <a:buFont typeface="+mj-lt"/>
              <a:buAutoNum type="arabicPeriod"/>
            </a:pPr>
            <a:r>
              <a:rPr lang="en-US" dirty="0"/>
              <a:t>Management</a:t>
            </a:r>
          </a:p>
          <a:p>
            <a:pPr lvl="1"/>
            <a:r>
              <a:rPr lang="en-US" dirty="0"/>
              <a:t>     </a:t>
            </a:r>
            <a:r>
              <a:rPr lang="en-US" dirty="0">
                <a:solidFill>
                  <a:srgbClr val="00B050"/>
                </a:solidFill>
              </a:rPr>
              <a:t>nebulized adrenaline and IV </a:t>
            </a:r>
            <a:r>
              <a:rPr lang="en-US" dirty="0" err="1">
                <a:solidFill>
                  <a:srgbClr val="00B050"/>
                </a:solidFill>
              </a:rPr>
              <a:t>dexa</a:t>
            </a:r>
            <a:r>
              <a:rPr lang="en-US" dirty="0">
                <a:solidFill>
                  <a:srgbClr val="00B050"/>
                </a:solidFill>
              </a:rPr>
              <a:t> </a:t>
            </a:r>
          </a:p>
          <a:p>
            <a:pPr lvl="1"/>
            <a:r>
              <a:rPr lang="en-US" dirty="0">
                <a:solidFill>
                  <a:srgbClr val="00B050"/>
                </a:solidFill>
              </a:rPr>
              <a:t>     blood and throat culture then IV broad spectrum AB </a:t>
            </a:r>
          </a:p>
          <a:p>
            <a:pPr lvl="1"/>
            <a:r>
              <a:rPr lang="en-US" dirty="0">
                <a:solidFill>
                  <a:srgbClr val="00B050"/>
                </a:solidFill>
              </a:rPr>
              <a:t> analgesia and IV fluids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551" y="3253584"/>
            <a:ext cx="5197449" cy="3908496"/>
          </a:xfrm>
          <a:prstGeom prst="rect">
            <a:avLst/>
          </a:prstGeom>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203200" y="-228600"/>
            <a:ext cx="10972800" cy="1143000"/>
          </a:xfrm>
        </p:spPr>
        <p:txBody>
          <a:bodyPr/>
          <a:lstStyle/>
          <a:p>
            <a:r>
              <a:rPr lang="en-US" dirty="0"/>
              <a:t>Q5 </a:t>
            </a:r>
          </a:p>
        </p:txBody>
      </p:sp>
      <p:sp>
        <p:nvSpPr>
          <p:cNvPr id="3" name="عنصر نائب للمحتوى 2"/>
          <p:cNvSpPr>
            <a:spLocks noGrp="1"/>
          </p:cNvSpPr>
          <p:nvPr>
            <p:ph idx="1"/>
          </p:nvPr>
        </p:nvSpPr>
        <p:spPr>
          <a:xfrm>
            <a:off x="203200" y="1219200"/>
            <a:ext cx="5588000" cy="5029200"/>
          </a:xfrm>
        </p:spPr>
        <p:txBody>
          <a:bodyPr/>
          <a:lstStyle/>
          <a:p>
            <a:pPr marL="0" indent="0">
              <a:buNone/>
            </a:pPr>
            <a:r>
              <a:rPr lang="en-US" dirty="0"/>
              <a:t>1. Name of investigation </a:t>
            </a:r>
            <a:r>
              <a:rPr lang="en-US" dirty="0">
                <a:solidFill>
                  <a:srgbClr val="00B050"/>
                </a:solidFill>
              </a:rPr>
              <a:t>paranasal sinus Ct scan sagittal </a:t>
            </a:r>
            <a:br>
              <a:rPr lang="en-US" dirty="0"/>
            </a:br>
            <a:r>
              <a:rPr lang="en-US" dirty="0"/>
              <a:t>2. Finding </a:t>
            </a:r>
            <a:r>
              <a:rPr lang="en-US" dirty="0">
                <a:solidFill>
                  <a:srgbClr val="00B050"/>
                </a:solidFill>
              </a:rPr>
              <a:t>septal deviation </a:t>
            </a:r>
            <a:br>
              <a:rPr lang="en-US" dirty="0"/>
            </a:br>
            <a:r>
              <a:rPr lang="en-US" dirty="0"/>
              <a:t>3. Management</a:t>
            </a:r>
            <a:br>
              <a:rPr lang="en-US" dirty="0"/>
            </a:br>
            <a:r>
              <a:rPr lang="en-US" dirty="0"/>
              <a:t>4. If there is allergic rhinitis write treatment you know</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447" y="838203"/>
            <a:ext cx="6604000" cy="3720941"/>
          </a:xfrm>
          <a:prstGeom prst="rect">
            <a:avLst/>
          </a:prstGeom>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508000" y="-304800"/>
            <a:ext cx="10972800" cy="1143000"/>
          </a:xfrm>
        </p:spPr>
        <p:txBody>
          <a:bodyPr/>
          <a:lstStyle/>
          <a:p>
            <a:r>
              <a:rPr lang="en-US" dirty="0"/>
              <a:t>Q6 </a:t>
            </a:r>
          </a:p>
        </p:txBody>
      </p:sp>
      <p:sp>
        <p:nvSpPr>
          <p:cNvPr id="3" name="عنصر نائب للمحتوى 2"/>
          <p:cNvSpPr>
            <a:spLocks noGrp="1"/>
          </p:cNvSpPr>
          <p:nvPr>
            <p:ph idx="1"/>
          </p:nvPr>
        </p:nvSpPr>
        <p:spPr>
          <a:xfrm>
            <a:off x="203200" y="492982"/>
            <a:ext cx="10972800" cy="4525963"/>
          </a:xfrm>
        </p:spPr>
        <p:txBody>
          <a:bodyPr/>
          <a:lstStyle/>
          <a:p>
            <a:pPr marL="0" indent="0">
              <a:buNone/>
            </a:pPr>
            <a:r>
              <a:rPr lang="en-US" dirty="0"/>
              <a:t>Mild hearing loss, pulsatile tinnitus , aural fullness</a:t>
            </a:r>
            <a:br>
              <a:rPr lang="en-US" dirty="0"/>
            </a:br>
            <a:r>
              <a:rPr lang="en-US" dirty="0"/>
              <a:t>1. 2 </a:t>
            </a:r>
            <a:r>
              <a:rPr lang="en-US" dirty="0" err="1"/>
              <a:t>Dx</a:t>
            </a:r>
            <a:br>
              <a:rPr lang="en-US" dirty="0"/>
            </a:br>
            <a:r>
              <a:rPr lang="en-US" dirty="0"/>
              <a:t>2. Work up</a:t>
            </a:r>
            <a:br>
              <a:rPr lang="en-US" dirty="0"/>
            </a:br>
            <a:r>
              <a:rPr lang="en-US" dirty="0"/>
              <a:t>3. Finding on Audiometry and tympanometry</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400" y="2968552"/>
            <a:ext cx="5003800" cy="3854278"/>
          </a:xfrm>
          <a:prstGeom prst="rect">
            <a:avLst/>
          </a:prstGeom>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508000" y="-152400"/>
            <a:ext cx="10972800" cy="1143000"/>
          </a:xfrm>
        </p:spPr>
        <p:txBody>
          <a:bodyPr/>
          <a:lstStyle/>
          <a:p>
            <a:r>
              <a:rPr lang="en-US" dirty="0"/>
              <a:t>Q7 </a:t>
            </a:r>
          </a:p>
        </p:txBody>
      </p:sp>
      <p:sp>
        <p:nvSpPr>
          <p:cNvPr id="3" name="عنصر نائب للمحتوى 2"/>
          <p:cNvSpPr>
            <a:spLocks noGrp="1"/>
          </p:cNvSpPr>
          <p:nvPr>
            <p:ph idx="1"/>
          </p:nvPr>
        </p:nvSpPr>
        <p:spPr>
          <a:xfrm>
            <a:off x="406400" y="762000"/>
            <a:ext cx="10972800" cy="5257800"/>
          </a:xfrm>
        </p:spPr>
        <p:txBody>
          <a:bodyPr/>
          <a:lstStyle/>
          <a:p>
            <a:pPr marL="0" indent="0">
              <a:buNone/>
            </a:pPr>
            <a:r>
              <a:rPr lang="ar-JO" dirty="0"/>
              <a:t>في صورة </a:t>
            </a:r>
            <a:r>
              <a:rPr lang="en-US" dirty="0"/>
              <a:t>audiogram</a:t>
            </a:r>
          </a:p>
          <a:p>
            <a:pPr marL="0" indent="0">
              <a:buNone/>
            </a:pPr>
            <a:br>
              <a:rPr lang="ar-JO" dirty="0"/>
            </a:br>
            <a:r>
              <a:rPr lang="ar-JO" dirty="0"/>
              <a:t>1.</a:t>
            </a:r>
            <a:r>
              <a:rPr lang="en-US" dirty="0" err="1"/>
              <a:t>Dx</a:t>
            </a:r>
            <a:r>
              <a:rPr lang="en-US" dirty="0"/>
              <a:t> :sever Sensorineural hearing loss in right ear</a:t>
            </a:r>
          </a:p>
          <a:p>
            <a:pPr marL="0" indent="0">
              <a:buNone/>
            </a:pPr>
            <a:br>
              <a:rPr lang="en-US" dirty="0"/>
            </a:br>
            <a:r>
              <a:rPr lang="en-US" dirty="0"/>
              <a:t>2. Thing to rule out</a:t>
            </a:r>
          </a:p>
          <a:p>
            <a:pPr marL="0" indent="0">
              <a:buNone/>
            </a:pPr>
            <a:br>
              <a:rPr lang="en-US" dirty="0"/>
            </a:br>
            <a:r>
              <a:rPr lang="en-US" dirty="0"/>
              <a:t>3. Work up</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152400"/>
            <a:ext cx="10972800" cy="1143000"/>
          </a:xfrm>
        </p:spPr>
        <p:txBody>
          <a:bodyPr/>
          <a:lstStyle/>
          <a:p>
            <a:r>
              <a:rPr lang="en-US" dirty="0"/>
              <a:t>Q8 </a:t>
            </a:r>
          </a:p>
        </p:txBody>
      </p:sp>
      <p:sp>
        <p:nvSpPr>
          <p:cNvPr id="3" name="عنصر نائب للمحتوى 2"/>
          <p:cNvSpPr>
            <a:spLocks noGrp="1"/>
          </p:cNvSpPr>
          <p:nvPr>
            <p:ph idx="1"/>
          </p:nvPr>
        </p:nvSpPr>
        <p:spPr>
          <a:xfrm>
            <a:off x="508000" y="762003"/>
            <a:ext cx="10972800" cy="4525963"/>
          </a:xfrm>
        </p:spPr>
        <p:txBody>
          <a:bodyPr/>
          <a:lstStyle/>
          <a:p>
            <a:pPr marL="0" indent="0">
              <a:buNone/>
            </a:pPr>
            <a:r>
              <a:rPr lang="en-US" dirty="0"/>
              <a:t>1. Finding  </a:t>
            </a:r>
            <a:r>
              <a:rPr lang="en-US" dirty="0">
                <a:solidFill>
                  <a:srgbClr val="00B050"/>
                </a:solidFill>
              </a:rPr>
              <a:t>laryngeal papilloma  ?? </a:t>
            </a:r>
          </a:p>
          <a:p>
            <a:pPr marL="0" indent="0">
              <a:buNone/>
            </a:pPr>
            <a:r>
              <a:rPr lang="en-US" dirty="0"/>
              <a:t>2. Diagnosis </a:t>
            </a:r>
            <a:r>
              <a:rPr lang="en-US" dirty="0">
                <a:solidFill>
                  <a:srgbClr val="00B050"/>
                </a:solidFill>
              </a:rPr>
              <a:t>respiratory papillomatosis </a:t>
            </a:r>
          </a:p>
          <a:p>
            <a:pPr marL="0" indent="0">
              <a:buNone/>
            </a:pPr>
            <a:r>
              <a:rPr lang="en-US" dirty="0"/>
              <a:t>3. Most common causative </a:t>
            </a:r>
            <a:r>
              <a:rPr lang="en-US" dirty="0" err="1"/>
              <a:t>agent</a:t>
            </a:r>
            <a:r>
              <a:rPr lang="en-US" dirty="0" err="1">
                <a:solidFill>
                  <a:srgbClr val="00B050"/>
                </a:solidFill>
              </a:rPr>
              <a:t>HPV</a:t>
            </a:r>
            <a:r>
              <a:rPr lang="en-US" dirty="0">
                <a:solidFill>
                  <a:srgbClr val="00B050"/>
                </a:solidFill>
              </a:rPr>
              <a:t> infection </a:t>
            </a:r>
          </a:p>
          <a:p>
            <a:pPr marL="0" indent="0">
              <a:buNone/>
            </a:pPr>
            <a:r>
              <a:rPr lang="en-US" dirty="0"/>
              <a:t>4. Commonly used management </a:t>
            </a:r>
            <a:r>
              <a:rPr lang="en-US" dirty="0">
                <a:solidFill>
                  <a:srgbClr val="00B050"/>
                </a:solidFill>
              </a:rPr>
              <a:t>surgical excision or </a:t>
            </a:r>
            <a:r>
              <a:rPr lang="en-US" dirty="0" err="1">
                <a:solidFill>
                  <a:srgbClr val="00B050"/>
                </a:solidFill>
              </a:rPr>
              <a:t>debulking</a:t>
            </a:r>
            <a:r>
              <a:rPr lang="en-US" dirty="0">
                <a:solidFill>
                  <a:srgbClr val="00B050"/>
                </a:solidFill>
              </a:rPr>
              <a:t>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3124200"/>
            <a:ext cx="5588000" cy="3352800"/>
          </a:xfrm>
          <a:prstGeom prst="rect">
            <a:avLst/>
          </a:prstGeom>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28600"/>
            <a:ext cx="10972800" cy="1143000"/>
          </a:xfrm>
        </p:spPr>
        <p:txBody>
          <a:bodyPr/>
          <a:lstStyle/>
          <a:p>
            <a:r>
              <a:rPr lang="en-US" dirty="0"/>
              <a:t>Q9 </a:t>
            </a:r>
          </a:p>
        </p:txBody>
      </p:sp>
      <p:sp>
        <p:nvSpPr>
          <p:cNvPr id="3" name="عنصر نائب للمحتوى 2"/>
          <p:cNvSpPr>
            <a:spLocks noGrp="1"/>
          </p:cNvSpPr>
          <p:nvPr>
            <p:ph idx="1"/>
          </p:nvPr>
        </p:nvSpPr>
        <p:spPr>
          <a:xfrm>
            <a:off x="508000" y="762003"/>
            <a:ext cx="10972800" cy="4525963"/>
          </a:xfrm>
        </p:spPr>
        <p:txBody>
          <a:bodyPr/>
          <a:lstStyle/>
          <a:p>
            <a:pPr marL="0" indent="0">
              <a:buNone/>
            </a:pPr>
            <a:r>
              <a:rPr lang="en-US" dirty="0"/>
              <a:t> picture of </a:t>
            </a:r>
            <a:r>
              <a:rPr lang="ar-JO" dirty="0"/>
              <a:t> </a:t>
            </a:r>
            <a:r>
              <a:rPr lang="en-US" dirty="0" err="1"/>
              <a:t>wibber</a:t>
            </a:r>
            <a:r>
              <a:rPr lang="en-US" dirty="0"/>
              <a:t> and </a:t>
            </a:r>
            <a:r>
              <a:rPr lang="en-US" dirty="0" err="1"/>
              <a:t>rinne's</a:t>
            </a:r>
            <a:r>
              <a:rPr lang="en-US" dirty="0"/>
              <a:t> tests</a:t>
            </a:r>
            <a:br>
              <a:rPr lang="en-US" dirty="0"/>
            </a:br>
            <a:r>
              <a:rPr lang="en-US" dirty="0"/>
              <a:t>1. name of the tests</a:t>
            </a:r>
          </a:p>
          <a:p>
            <a:pPr marL="0" indent="0">
              <a:buNone/>
            </a:pPr>
            <a:br>
              <a:rPr lang="ar-JO" dirty="0"/>
            </a:br>
            <a:r>
              <a:rPr lang="ar-JO" dirty="0"/>
              <a:t>2</a:t>
            </a:r>
            <a:r>
              <a:rPr lang="en-US" dirty="0"/>
              <a:t>.</a:t>
            </a:r>
            <a:r>
              <a:rPr lang="ar-JO" dirty="0"/>
              <a:t> </a:t>
            </a:r>
            <a:r>
              <a:rPr lang="en-US" dirty="0"/>
              <a:t>Normal findings in each one</a:t>
            </a:r>
          </a:p>
          <a:p>
            <a:pPr marL="0" indent="0">
              <a:buNone/>
            </a:pPr>
            <a:br>
              <a:rPr lang="en-US" dirty="0"/>
            </a:br>
            <a:r>
              <a:rPr lang="en-US" dirty="0"/>
              <a:t>3.cause False negative in right ear</a:t>
            </a:r>
          </a:p>
          <a:p>
            <a:pPr marL="0" indent="0">
              <a:buNone/>
            </a:pPr>
            <a:endParaRPr lang="en-US" dirty="0"/>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508000" y="-152400"/>
            <a:ext cx="10972800" cy="1143000"/>
          </a:xfrm>
        </p:spPr>
        <p:txBody>
          <a:bodyPr/>
          <a:lstStyle/>
          <a:p>
            <a:r>
              <a:rPr lang="en-US" dirty="0"/>
              <a:t>Q10 </a:t>
            </a:r>
          </a:p>
        </p:txBody>
      </p:sp>
      <p:sp>
        <p:nvSpPr>
          <p:cNvPr id="3" name="عنصر نائب للمحتوى 2"/>
          <p:cNvSpPr>
            <a:spLocks noGrp="1"/>
          </p:cNvSpPr>
          <p:nvPr>
            <p:ph idx="1"/>
          </p:nvPr>
        </p:nvSpPr>
        <p:spPr>
          <a:xfrm>
            <a:off x="406400" y="685800"/>
            <a:ext cx="10972800" cy="5257800"/>
          </a:xfrm>
        </p:spPr>
        <p:txBody>
          <a:bodyPr/>
          <a:lstStyle/>
          <a:p>
            <a:pPr marL="0" indent="0">
              <a:buNone/>
            </a:pPr>
            <a:br>
              <a:rPr lang="ar-JO" dirty="0"/>
            </a:br>
            <a:r>
              <a:rPr lang="ar-JO" dirty="0"/>
              <a:t>1. </a:t>
            </a:r>
            <a:r>
              <a:rPr lang="en-US" dirty="0"/>
              <a:t>Coronal section CT of paranasal sinuses</a:t>
            </a:r>
          </a:p>
          <a:p>
            <a:pPr marL="0" indent="0">
              <a:buNone/>
            </a:pPr>
            <a:br>
              <a:rPr lang="en-US" dirty="0"/>
            </a:br>
            <a:r>
              <a:rPr lang="en-US" dirty="0"/>
              <a:t>2. Findings (air fluid level in left maxillary and opacification in both ethmoid )</a:t>
            </a:r>
          </a:p>
          <a:p>
            <a:pPr marL="0" indent="0">
              <a:buNone/>
            </a:pPr>
            <a:br>
              <a:rPr lang="ar-JO" dirty="0"/>
            </a:br>
            <a:r>
              <a:rPr lang="en-US" dirty="0"/>
              <a:t>3. One Differential diagnosis</a:t>
            </a:r>
          </a:p>
          <a:p>
            <a:pPr marL="0" indent="0">
              <a:buNone/>
            </a:pPr>
            <a:br>
              <a:rPr lang="en-US" dirty="0"/>
            </a:br>
            <a:r>
              <a:rPr lang="en-US" dirty="0"/>
              <a:t>4. Management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3B328-4E16-BDDF-1034-2F629149871C}"/>
              </a:ext>
            </a:extLst>
          </p:cNvPr>
          <p:cNvSpPr>
            <a:spLocks noGrp="1"/>
          </p:cNvSpPr>
          <p:nvPr>
            <p:ph idx="1"/>
          </p:nvPr>
        </p:nvSpPr>
        <p:spPr>
          <a:xfrm>
            <a:off x="126125" y="1825625"/>
            <a:ext cx="11934496" cy="4351338"/>
          </a:xfrm>
        </p:spPr>
        <p:txBody>
          <a:bodyPr/>
          <a:lstStyle/>
          <a:p>
            <a:pPr algn="ctr"/>
            <a:r>
              <a:rPr lang="en-US" sz="3500" b="1" dirty="0"/>
              <a:t>ENT </a:t>
            </a:r>
            <a:endParaRPr lang="ar-JO" sz="3500" b="1" dirty="0"/>
          </a:p>
          <a:p>
            <a:pPr algn="ctr"/>
            <a:r>
              <a:rPr lang="en-US" sz="3500" b="1" dirty="0"/>
              <a:t>Mini-</a:t>
            </a:r>
            <a:r>
              <a:rPr lang="en-US" sz="3500" b="1" dirty="0" err="1"/>
              <a:t>Osce</a:t>
            </a:r>
            <a:r>
              <a:rPr lang="en-US" sz="3500" b="1" dirty="0"/>
              <a:t> Archive</a:t>
            </a:r>
          </a:p>
          <a:p>
            <a:pPr marL="0" indent="0" algn="ctr">
              <a:buNone/>
            </a:pPr>
            <a:r>
              <a:rPr lang="ar-JO" sz="3500" b="1" dirty="0"/>
              <a:t>اعداد : مصطفى الفواز, عبد الرحمن ابو فارة , نور الكساسبة</a:t>
            </a:r>
          </a:p>
          <a:p>
            <a:pPr marL="0" indent="0" algn="ctr">
              <a:buNone/>
            </a:pPr>
            <a:endParaRPr lang="ar-JO" sz="3500" dirty="0"/>
          </a:p>
          <a:p>
            <a:pPr marL="0" indent="0" algn="ctr">
              <a:buNone/>
            </a:pPr>
            <a:r>
              <a:rPr lang="ar-JO" sz="3500" dirty="0"/>
              <a:t> </a:t>
            </a:r>
            <a:endParaRPr lang="en-US" sz="3500" dirty="0"/>
          </a:p>
          <a:p>
            <a:pPr marL="0" indent="0" algn="ctr">
              <a:buNone/>
            </a:pPr>
            <a:r>
              <a:rPr lang="ar-JO" b="1" dirty="0"/>
              <a:t>كل الشكر لجميع الزملاء لجهودهم في هذا العمل ونسال الله ان يكون في ميزان حسناتهم </a:t>
            </a:r>
            <a:endParaRPr lang="en-US" b="1" dirty="0"/>
          </a:p>
        </p:txBody>
      </p:sp>
    </p:spTree>
    <p:extLst>
      <p:ext uri="{BB962C8B-B14F-4D97-AF65-F5344CB8AC3E}">
        <p14:creationId xmlns:p14="http://schemas.microsoft.com/office/powerpoint/2010/main" val="372362109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a:xfrm>
            <a:off x="609601" y="1600200"/>
            <a:ext cx="6446507" cy="4853136"/>
          </a:xfrm>
        </p:spPr>
        <p:txBody>
          <a:bodyPr/>
          <a:lstStyle/>
          <a:p>
            <a:pPr algn="l" rtl="0"/>
            <a:r>
              <a:rPr lang="en-US" dirty="0"/>
              <a:t>What is the name of this study?</a:t>
            </a:r>
          </a:p>
          <a:p>
            <a:pPr algn="l" rtl="0"/>
            <a:r>
              <a:rPr lang="en-US" dirty="0"/>
              <a:t>Describe what you see.</a:t>
            </a:r>
          </a:p>
          <a:p>
            <a:pPr algn="l" rtl="0"/>
            <a:r>
              <a:rPr lang="en-US" dirty="0"/>
              <a:t>Your diagnosis ?</a:t>
            </a:r>
          </a:p>
          <a:p>
            <a:pPr algn="l" rtl="0"/>
            <a:r>
              <a:rPr lang="en-US" dirty="0"/>
              <a:t>Your management ?</a:t>
            </a:r>
            <a:endParaRPr lang="ar-JO" dirty="0"/>
          </a:p>
        </p:txBody>
      </p:sp>
      <p:pic>
        <p:nvPicPr>
          <p:cNvPr id="4" name="Picture 3"/>
          <p:cNvPicPr>
            <a:picLocks noChangeAspect="1"/>
          </p:cNvPicPr>
          <p:nvPr/>
        </p:nvPicPr>
        <p:blipFill rotWithShape="1">
          <a:blip r:embed="rId2"/>
          <a:srcRect l="19029" t="35216" r="57072" b="16203"/>
          <a:stretch>
            <a:fillRect/>
          </a:stretch>
        </p:blipFill>
        <p:spPr>
          <a:xfrm flipH="1">
            <a:off x="7873243" y="2276875"/>
            <a:ext cx="3885063" cy="3330053"/>
          </a:xfrm>
          <a:prstGeom prst="rect">
            <a:avLst/>
          </a:prstGeom>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pPr algn="l" rtl="0"/>
            <a:r>
              <a:rPr lang="en-US" dirty="0">
                <a:solidFill>
                  <a:srgbClr val="00B050"/>
                </a:solidFill>
              </a:rPr>
              <a:t>Para-nasal sinus Axial CT</a:t>
            </a:r>
          </a:p>
          <a:p>
            <a:pPr algn="l" rtl="0"/>
            <a:r>
              <a:rPr lang="en-US" dirty="0">
                <a:solidFill>
                  <a:srgbClr val="00B050"/>
                </a:solidFill>
              </a:rPr>
              <a:t>Opacity in the left maxillary sinus with central classification </a:t>
            </a:r>
          </a:p>
          <a:p>
            <a:pPr algn="l" rtl="0"/>
            <a:r>
              <a:rPr lang="en-US" dirty="0">
                <a:solidFill>
                  <a:srgbClr val="00B050"/>
                </a:solidFill>
              </a:rPr>
              <a:t> fungal sinusitis ( fungal ball)</a:t>
            </a:r>
          </a:p>
          <a:p>
            <a:pPr algn="l" rtl="0"/>
            <a:r>
              <a:rPr lang="en-US" dirty="0">
                <a:solidFill>
                  <a:srgbClr val="00B050"/>
                </a:solidFill>
              </a:rPr>
              <a:t>surgical (FESS) , surgical removal of the fungus ball </a:t>
            </a:r>
          </a:p>
          <a:p>
            <a:pPr algn="l" rtl="0"/>
            <a:endParaRPr lang="ar-JO" dirty="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a:xfrm>
            <a:off x="609600" y="1600203"/>
            <a:ext cx="6254485" cy="4525963"/>
          </a:xfrm>
        </p:spPr>
        <p:txBody>
          <a:bodyPr>
            <a:normAutofit lnSpcReduction="10000"/>
          </a:bodyPr>
          <a:lstStyle/>
          <a:p>
            <a:pPr algn="l" rtl="0">
              <a:buFontTx/>
              <a:buChar char="-"/>
            </a:pPr>
            <a:r>
              <a:rPr lang="en-US" dirty="0"/>
              <a:t>Diagnosis ?</a:t>
            </a:r>
            <a:r>
              <a:rPr lang="en-US" dirty="0">
                <a:solidFill>
                  <a:srgbClr val="00B050"/>
                </a:solidFill>
              </a:rPr>
              <a:t> nasopharyngial CA</a:t>
            </a:r>
            <a:endParaRPr lang="en-US" dirty="0"/>
          </a:p>
          <a:p>
            <a:pPr algn="l" rtl="0">
              <a:buFontTx/>
              <a:buChar char="-"/>
            </a:pPr>
            <a:r>
              <a:rPr lang="en-US" dirty="0"/>
              <a:t>Steps of investigation?</a:t>
            </a:r>
          </a:p>
          <a:p>
            <a:pPr marL="400050" lvl="1" indent="0" algn="l" rtl="0">
              <a:buNone/>
            </a:pPr>
            <a:r>
              <a:rPr lang="en-US" dirty="0" err="1">
                <a:solidFill>
                  <a:srgbClr val="00B050"/>
                </a:solidFill>
              </a:rPr>
              <a:t>cbc</a:t>
            </a:r>
            <a:r>
              <a:rPr lang="en-US" dirty="0">
                <a:solidFill>
                  <a:srgbClr val="00B050"/>
                </a:solidFill>
              </a:rPr>
              <a:t> and chemistry , neck U/S , </a:t>
            </a:r>
            <a:r>
              <a:rPr lang="en-US" dirty="0" err="1">
                <a:solidFill>
                  <a:srgbClr val="00B050"/>
                </a:solidFill>
              </a:rPr>
              <a:t>fiberobtic</a:t>
            </a:r>
            <a:r>
              <a:rPr lang="en-US" dirty="0">
                <a:solidFill>
                  <a:srgbClr val="00B050"/>
                </a:solidFill>
              </a:rPr>
              <a:t> examination , CT/MRI post nasal , post nasal space biopsy , serology ( anti EBV )  </a:t>
            </a:r>
          </a:p>
          <a:p>
            <a:pPr algn="l" rtl="0">
              <a:buFontTx/>
              <a:buChar char="-"/>
            </a:pPr>
            <a:r>
              <a:rPr lang="en-US" dirty="0"/>
              <a:t>The otoscopy findings ?</a:t>
            </a:r>
          </a:p>
          <a:p>
            <a:pPr marL="0" indent="0" algn="l" rtl="0">
              <a:buNone/>
            </a:pPr>
            <a:r>
              <a:rPr lang="en-US" dirty="0">
                <a:solidFill>
                  <a:srgbClr val="00B050"/>
                </a:solidFill>
              </a:rPr>
              <a:t>Dull tympanic mem due to middle ear effusion  with change in its color </a:t>
            </a:r>
            <a:endParaRPr lang="ar-JO" dirty="0">
              <a:solidFill>
                <a:srgbClr val="00B05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087" y="1628800"/>
            <a:ext cx="4730452" cy="383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a:xfrm>
            <a:off x="609600" y="1600203"/>
            <a:ext cx="5966453" cy="4525963"/>
          </a:xfrm>
        </p:spPr>
        <p:txBody>
          <a:bodyPr>
            <a:normAutofit/>
          </a:bodyPr>
          <a:lstStyle/>
          <a:p>
            <a:pPr algn="l" rtl="0"/>
            <a:r>
              <a:rPr lang="en-US" dirty="0" err="1"/>
              <a:t>Whats</a:t>
            </a:r>
            <a:r>
              <a:rPr lang="en-US" dirty="0"/>
              <a:t> the name of this test ?</a:t>
            </a:r>
          </a:p>
          <a:p>
            <a:pPr marL="0" indent="0" algn="l" rtl="0">
              <a:buNone/>
            </a:pPr>
            <a:r>
              <a:rPr lang="en-US" dirty="0">
                <a:solidFill>
                  <a:srgbClr val="00B050"/>
                </a:solidFill>
              </a:rPr>
              <a:t>Skin prick test</a:t>
            </a:r>
            <a:endParaRPr lang="en-US" dirty="0"/>
          </a:p>
          <a:p>
            <a:pPr algn="l" rtl="0"/>
            <a:r>
              <a:rPr lang="en-US" dirty="0"/>
              <a:t>Why do we use it ?</a:t>
            </a:r>
            <a:r>
              <a:rPr lang="en-US" dirty="0">
                <a:solidFill>
                  <a:srgbClr val="00B050"/>
                </a:solidFill>
              </a:rPr>
              <a:t> Allergic rhinitis diagnosis </a:t>
            </a:r>
          </a:p>
          <a:p>
            <a:pPr algn="l" rtl="0"/>
            <a:endParaRPr lang="en-US" dirty="0"/>
          </a:p>
          <a:p>
            <a:pPr algn="l" rtl="0"/>
            <a:r>
              <a:rPr lang="en-US" dirty="0"/>
              <a:t> If positive , what are the finding in the anterior </a:t>
            </a:r>
            <a:r>
              <a:rPr lang="en-US" dirty="0" err="1"/>
              <a:t>rhinoscope</a:t>
            </a:r>
            <a:r>
              <a:rPr lang="en-US" dirty="0"/>
              <a:t> ? </a:t>
            </a:r>
          </a:p>
          <a:p>
            <a:pPr algn="l" rtl="0"/>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895" y="1844827"/>
            <a:ext cx="5569908" cy="279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8829" y="2324555"/>
            <a:ext cx="10515600" cy="1325563"/>
          </a:xfrm>
        </p:spPr>
        <p:txBody>
          <a:bodyPr/>
          <a:lstStyle/>
          <a:p>
            <a:pPr algn="ctr"/>
            <a:r>
              <a:rPr lang="en-US" dirty="0"/>
              <a:t>WATEEN</a:t>
            </a:r>
            <a:endParaRPr lang="ar-JO" dirty="0"/>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3608"/>
            <a:ext cx="10515600" cy="1325563"/>
          </a:xfrm>
        </p:spPr>
        <p:txBody>
          <a:bodyPr>
            <a:normAutofit fontScale="90000"/>
          </a:bodyPr>
          <a:lstStyle/>
          <a:p>
            <a:r>
              <a:rPr lang="en-US" dirty="0"/>
              <a:t>Mention 2 DDX : </a:t>
            </a:r>
            <a:br>
              <a:rPr lang="en-US" dirty="0"/>
            </a:br>
            <a:r>
              <a:rPr lang="en-US" dirty="0" err="1">
                <a:solidFill>
                  <a:schemeClr val="accent6">
                    <a:lumMod val="75000"/>
                  </a:schemeClr>
                </a:solidFill>
              </a:rPr>
              <a:t>scc</a:t>
            </a:r>
            <a:r>
              <a:rPr lang="en-US" dirty="0">
                <a:solidFill>
                  <a:schemeClr val="accent6">
                    <a:lumMod val="75000"/>
                  </a:schemeClr>
                </a:solidFill>
              </a:rPr>
              <a:t> </a:t>
            </a:r>
            <a:br>
              <a:rPr lang="en-US" dirty="0">
                <a:solidFill>
                  <a:schemeClr val="accent6">
                    <a:lumMod val="75000"/>
                  </a:schemeClr>
                </a:solidFill>
              </a:rPr>
            </a:br>
            <a:r>
              <a:rPr lang="en-US" dirty="0">
                <a:solidFill>
                  <a:schemeClr val="accent6">
                    <a:lumMod val="75000"/>
                  </a:schemeClr>
                </a:solidFill>
              </a:rPr>
              <a:t>adenocarcinoma </a:t>
            </a:r>
            <a:br>
              <a:rPr lang="en-US" dirty="0">
                <a:solidFill>
                  <a:schemeClr val="accent6">
                    <a:lumMod val="75000"/>
                  </a:schemeClr>
                </a:solidFill>
              </a:rPr>
            </a:br>
            <a:r>
              <a:rPr lang="en-US" dirty="0" err="1">
                <a:solidFill>
                  <a:schemeClr val="accent6">
                    <a:lumMod val="75000"/>
                  </a:schemeClr>
                </a:solidFill>
              </a:rPr>
              <a:t>adinocystic</a:t>
            </a:r>
            <a:r>
              <a:rPr lang="en-US" dirty="0">
                <a:solidFill>
                  <a:schemeClr val="accent6">
                    <a:lumMod val="75000"/>
                  </a:schemeClr>
                </a:solidFill>
              </a:rPr>
              <a:t> carcinoma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11233" y="2083608"/>
            <a:ext cx="3122025" cy="3825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 ray for adenoid hypertrophy + contraindications of adenoidectomy</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10" y="2533530"/>
            <a:ext cx="10515600" cy="1325563"/>
          </a:xfrm>
        </p:spPr>
        <p:txBody>
          <a:bodyPr>
            <a:normAutofit fontScale="90000"/>
          </a:bodyPr>
          <a:lstStyle/>
          <a:p>
            <a:r>
              <a:rPr lang="en-US" dirty="0"/>
              <a:t>DX management aggravating factor </a:t>
            </a:r>
            <a:br>
              <a:rPr lang="en-US" dirty="0"/>
            </a:br>
            <a:r>
              <a:rPr lang="en-US" dirty="0"/>
              <a:t>and relieving factor</a:t>
            </a:r>
            <a:br>
              <a:rPr lang="en-US" dirty="0"/>
            </a:br>
            <a:br>
              <a:rPr lang="en-US" dirty="0"/>
            </a:br>
            <a:r>
              <a:rPr lang="en-US" dirty="0"/>
              <a:t>DX: </a:t>
            </a:r>
            <a:r>
              <a:rPr lang="en-US" dirty="0" err="1">
                <a:solidFill>
                  <a:srgbClr val="00B050"/>
                </a:solidFill>
              </a:rPr>
              <a:t>laryngomalacia</a:t>
            </a:r>
            <a:r>
              <a:rPr lang="en-US" dirty="0">
                <a:solidFill>
                  <a:srgbClr val="00B050"/>
                </a:solidFill>
              </a:rPr>
              <a:t> </a:t>
            </a:r>
            <a:br>
              <a:rPr lang="en-US" dirty="0"/>
            </a:br>
            <a:r>
              <a:rPr lang="en-US" dirty="0"/>
              <a:t>management : </a:t>
            </a:r>
            <a:r>
              <a:rPr lang="en-US" dirty="0">
                <a:solidFill>
                  <a:srgbClr val="00B050"/>
                </a:solidFill>
              </a:rPr>
              <a:t>self limiting but if </a:t>
            </a:r>
            <a:r>
              <a:rPr lang="en-US" dirty="0" err="1">
                <a:solidFill>
                  <a:srgbClr val="00B050"/>
                </a:solidFill>
              </a:rPr>
              <a:t>theres</a:t>
            </a:r>
            <a:r>
              <a:rPr lang="en-US" dirty="0">
                <a:solidFill>
                  <a:srgbClr val="00B050"/>
                </a:solidFill>
              </a:rPr>
              <a:t> significant obs. Or lack of weight gain we need surgical correction  or </a:t>
            </a:r>
            <a:r>
              <a:rPr lang="en-US" dirty="0" err="1">
                <a:solidFill>
                  <a:srgbClr val="00B050"/>
                </a:solidFill>
              </a:rPr>
              <a:t>supraglottoplasty</a:t>
            </a:r>
            <a:r>
              <a:rPr lang="en-US" dirty="0">
                <a:solidFill>
                  <a:srgbClr val="00B050"/>
                </a:solidFill>
              </a:rPr>
              <a:t> .  </a:t>
            </a:r>
            <a:br>
              <a:rPr lang="en-US" dirty="0">
                <a:solidFill>
                  <a:srgbClr val="00B050"/>
                </a:solidFill>
              </a:rPr>
            </a:br>
            <a:r>
              <a:rPr lang="en-US" dirty="0"/>
              <a:t>Exacerbated </a:t>
            </a:r>
            <a:r>
              <a:rPr lang="en-US" dirty="0">
                <a:solidFill>
                  <a:srgbClr val="00B050"/>
                </a:solidFill>
              </a:rPr>
              <a:t>by crying, feeding and supine position</a:t>
            </a:r>
            <a:br>
              <a:rPr lang="en-US" dirty="0">
                <a:solidFill>
                  <a:srgbClr val="00B050"/>
                </a:solidFill>
              </a:rPr>
            </a:br>
            <a:r>
              <a:rPr lang="en-US" dirty="0">
                <a:solidFill>
                  <a:srgbClr val="00B050"/>
                </a:solidFill>
              </a:rPr>
              <a:t> relieved by prone position with the head up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86237" y="112542"/>
            <a:ext cx="4005763" cy="2701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صورة زي الصور اللي عالشمال طلب 2 </a:t>
            </a:r>
            <a:r>
              <a:rPr lang="en-US" dirty="0"/>
              <a:t>DDX how to confirm</a:t>
            </a:r>
          </a:p>
        </p:txBody>
      </p:sp>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7183" y="2729086"/>
            <a:ext cx="4701829" cy="1729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JO" dirty="0"/>
              <a:t>شو الصورة؟ ؟ </a:t>
            </a:r>
            <a:r>
              <a:rPr lang="en-US" dirty="0"/>
              <a:t>what is the diagnosis ?? what is the predisposing factor ? </a:t>
            </a:r>
            <a:r>
              <a:rPr lang="en-US" dirty="0" err="1"/>
              <a:t>treatmen</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2989" y="2977356"/>
            <a:ext cx="2486025" cy="2047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4297FE-41EF-4BEB-1CD7-AF8AA0EFFA87}"/>
              </a:ext>
            </a:extLst>
          </p:cNvPr>
          <p:cNvPicPr>
            <a:picLocks noChangeAspect="1"/>
          </p:cNvPicPr>
          <p:nvPr/>
        </p:nvPicPr>
        <p:blipFill rotWithShape="1">
          <a:blip r:embed="rId2"/>
          <a:srcRect l="12500" t="18605" r="15819" b="11706"/>
          <a:stretch/>
        </p:blipFill>
        <p:spPr>
          <a:xfrm>
            <a:off x="457201" y="157655"/>
            <a:ext cx="11540358" cy="6700345"/>
          </a:xfrm>
          <a:prstGeom prst="rect">
            <a:avLst/>
          </a:prstGeom>
        </p:spPr>
      </p:pic>
      <p:sp>
        <p:nvSpPr>
          <p:cNvPr id="9" name="TextBox 8">
            <a:extLst>
              <a:ext uri="{FF2B5EF4-FFF2-40B4-BE49-F238E27FC236}">
                <a16:creationId xmlns:a16="http://schemas.microsoft.com/office/drawing/2014/main" id="{B0209D69-30FE-5A7B-B9C1-0171494ADE7B}"/>
              </a:ext>
            </a:extLst>
          </p:cNvPr>
          <p:cNvSpPr txBox="1"/>
          <p:nvPr/>
        </p:nvSpPr>
        <p:spPr>
          <a:xfrm>
            <a:off x="4771697" y="2721114"/>
            <a:ext cx="4918841" cy="707886"/>
          </a:xfrm>
          <a:prstGeom prst="rect">
            <a:avLst/>
          </a:prstGeom>
          <a:noFill/>
        </p:spPr>
        <p:txBody>
          <a:bodyPr wrap="square" rtlCol="0">
            <a:spAutoFit/>
          </a:bodyPr>
          <a:lstStyle/>
          <a:p>
            <a:r>
              <a:rPr lang="ar-JO" sz="4000" dirty="0"/>
              <a:t>الترتيب مهم جدا </a:t>
            </a:r>
            <a:endParaRPr lang="en-US" sz="4000" dirty="0"/>
          </a:p>
        </p:txBody>
      </p:sp>
    </p:spTree>
    <p:extLst>
      <p:ext uri="{BB962C8B-B14F-4D97-AF65-F5344CB8AC3E}">
        <p14:creationId xmlns:p14="http://schemas.microsoft.com/office/powerpoint/2010/main" val="297844094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en-US" dirty="0"/>
              <a:t>DX </a:t>
            </a:r>
            <a:r>
              <a:rPr lang="ar-JO" dirty="0"/>
              <a:t>لو فيه بالاذن </a:t>
            </a:r>
            <a:r>
              <a:rPr lang="en-US" dirty="0"/>
              <a:t>Vesicles </a:t>
            </a:r>
            <a:r>
              <a:rPr lang="ar-JO" dirty="0"/>
              <a:t>شو بكون التشخيص ؟؟</a:t>
            </a:r>
            <a:br>
              <a:rPr lang="en-US" dirty="0"/>
            </a:br>
            <a:r>
              <a:rPr lang="ar-JO" dirty="0"/>
              <a:t> شو العلاج ؟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220" y="2680029"/>
            <a:ext cx="4947506" cy="3355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6062" y="2264898"/>
            <a:ext cx="5937738" cy="2246769"/>
          </a:xfrm>
          <a:prstGeom prst="rect">
            <a:avLst/>
          </a:prstGeom>
          <a:noFill/>
        </p:spPr>
        <p:txBody>
          <a:bodyPr wrap="square" rtlCol="0">
            <a:spAutoFit/>
          </a:bodyPr>
          <a:lstStyle/>
          <a:p>
            <a:r>
              <a:rPr lang="en-US" sz="2800" dirty="0">
                <a:solidFill>
                  <a:srgbClr val="00B050"/>
                </a:solidFill>
              </a:rPr>
              <a:t>Ramsay hunt syndrome ( herpes zoster infection ) </a:t>
            </a:r>
            <a:endParaRPr lang="ar-JO" sz="2800" dirty="0">
              <a:solidFill>
                <a:srgbClr val="00B050"/>
              </a:solidFill>
            </a:endParaRPr>
          </a:p>
          <a:p>
            <a:r>
              <a:rPr lang="en-US" sz="2800" dirty="0">
                <a:solidFill>
                  <a:srgbClr val="00B050"/>
                </a:solidFill>
              </a:rPr>
              <a:t>If the </a:t>
            </a:r>
            <a:r>
              <a:rPr lang="en-US" sz="2800" dirty="0" err="1">
                <a:solidFill>
                  <a:srgbClr val="00B050"/>
                </a:solidFill>
              </a:rPr>
              <a:t>pt</a:t>
            </a:r>
            <a:r>
              <a:rPr lang="en-US" sz="2800" dirty="0">
                <a:solidFill>
                  <a:srgbClr val="00B050"/>
                </a:solidFill>
              </a:rPr>
              <a:t> </a:t>
            </a:r>
            <a:r>
              <a:rPr lang="en-US" sz="2800" dirty="0" err="1">
                <a:solidFill>
                  <a:srgbClr val="00B050"/>
                </a:solidFill>
              </a:rPr>
              <a:t>presnts</a:t>
            </a:r>
            <a:r>
              <a:rPr lang="en-US" sz="2800" dirty="0">
                <a:solidFill>
                  <a:srgbClr val="00B050"/>
                </a:solidFill>
              </a:rPr>
              <a:t> at first 72 </a:t>
            </a:r>
            <a:r>
              <a:rPr lang="en-US" sz="2800" dirty="0" err="1">
                <a:solidFill>
                  <a:srgbClr val="00B050"/>
                </a:solidFill>
              </a:rPr>
              <a:t>hr</a:t>
            </a:r>
            <a:r>
              <a:rPr lang="en-US" sz="2800" dirty="0">
                <a:solidFill>
                  <a:srgbClr val="00B050"/>
                </a:solidFill>
              </a:rPr>
              <a:t> give </a:t>
            </a:r>
            <a:r>
              <a:rPr lang="en-US" sz="2800" dirty="0" err="1">
                <a:solidFill>
                  <a:srgbClr val="00B050"/>
                </a:solidFill>
              </a:rPr>
              <a:t>acyclovire</a:t>
            </a:r>
            <a:r>
              <a:rPr lang="en-US" sz="2800" dirty="0">
                <a:solidFill>
                  <a:srgbClr val="00B050"/>
                </a:solidFill>
              </a:rPr>
              <a:t> </a:t>
            </a:r>
          </a:p>
          <a:p>
            <a:endParaRPr lang="en-US" sz="2800" dirty="0">
              <a:solidFill>
                <a:srgbClr val="00B05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5055-12C5-1BDA-117A-10D0709A61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0EFB06-8641-11EA-0CBE-06F7D21420D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0DC40B9F-5B44-2AF7-B2F2-2F95FA2D834F}"/>
              </a:ext>
            </a:extLst>
          </p:cNvPr>
          <p:cNvPicPr>
            <a:picLocks noChangeAspect="1"/>
          </p:cNvPicPr>
          <p:nvPr/>
        </p:nvPicPr>
        <p:blipFill rotWithShape="1">
          <a:blip r:embed="rId2"/>
          <a:srcRect l="10991" t="15155" r="11809" b="5303"/>
          <a:stretch/>
        </p:blipFill>
        <p:spPr>
          <a:xfrm>
            <a:off x="174175" y="0"/>
            <a:ext cx="11807617" cy="6858000"/>
          </a:xfrm>
          <a:prstGeom prst="rect">
            <a:avLst/>
          </a:prstGeom>
        </p:spPr>
      </p:pic>
    </p:spTree>
    <p:extLst>
      <p:ext uri="{BB962C8B-B14F-4D97-AF65-F5344CB8AC3E}">
        <p14:creationId xmlns:p14="http://schemas.microsoft.com/office/powerpoint/2010/main" val="3439998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129A1-ED47-09A3-2F4D-5B3C131CD6F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50F8EA1-090B-F8A0-3D67-A2418B0E04F3}"/>
              </a:ext>
            </a:extLst>
          </p:cNvPr>
          <p:cNvPicPr>
            <a:picLocks noChangeAspect="1"/>
          </p:cNvPicPr>
          <p:nvPr/>
        </p:nvPicPr>
        <p:blipFill rotWithShape="1">
          <a:blip r:embed="rId2"/>
          <a:srcRect l="11789" t="20900" r="12066" b="5325"/>
          <a:stretch/>
        </p:blipFill>
        <p:spPr>
          <a:xfrm>
            <a:off x="51154" y="0"/>
            <a:ext cx="1214084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756B113-162A-A6CE-426B-1896DB79A951}"/>
                  </a:ext>
                </a:extLst>
              </p14:cNvPr>
              <p14:cNvContentPartPr/>
              <p14:nvPr/>
            </p14:nvContentPartPr>
            <p14:xfrm>
              <a:off x="1040400" y="977003"/>
              <a:ext cx="360" cy="360"/>
            </p14:xfrm>
          </p:contentPart>
        </mc:Choice>
        <mc:Fallback xmlns="">
          <p:pic>
            <p:nvPicPr>
              <p:cNvPr id="7" name="Ink 6">
                <a:extLst>
                  <a:ext uri="{FF2B5EF4-FFF2-40B4-BE49-F238E27FC236}">
                    <a16:creationId xmlns:a16="http://schemas.microsoft.com/office/drawing/2014/main" id="{2756B113-162A-A6CE-426B-1896DB79A951}"/>
                  </a:ext>
                </a:extLst>
              </p:cNvPr>
              <p:cNvPicPr/>
              <p:nvPr/>
            </p:nvPicPr>
            <p:blipFill>
              <a:blip r:embed="rId4"/>
              <a:stretch>
                <a:fillRect/>
              </a:stretch>
            </p:blipFill>
            <p:spPr>
              <a:xfrm>
                <a:off x="986400" y="86936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B5483C7-5A85-8B8D-379D-62D293097F45}"/>
                  </a:ext>
                </a:extLst>
              </p14:cNvPr>
              <p14:cNvContentPartPr/>
              <p14:nvPr/>
            </p14:nvContentPartPr>
            <p14:xfrm>
              <a:off x="1348200" y="1024299"/>
              <a:ext cx="3594240" cy="69480"/>
            </p14:xfrm>
          </p:contentPart>
        </mc:Choice>
        <mc:Fallback xmlns="">
          <p:pic>
            <p:nvPicPr>
              <p:cNvPr id="8" name="Ink 7">
                <a:extLst>
                  <a:ext uri="{FF2B5EF4-FFF2-40B4-BE49-F238E27FC236}">
                    <a16:creationId xmlns:a16="http://schemas.microsoft.com/office/drawing/2014/main" id="{7B5483C7-5A85-8B8D-379D-62D293097F45}"/>
                  </a:ext>
                </a:extLst>
              </p:cNvPr>
              <p:cNvPicPr/>
              <p:nvPr/>
            </p:nvPicPr>
            <p:blipFill>
              <a:blip r:embed="rId6"/>
              <a:stretch>
                <a:fillRect/>
              </a:stretch>
            </p:blipFill>
            <p:spPr>
              <a:xfrm>
                <a:off x="1294560" y="916659"/>
                <a:ext cx="370188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D78C8C36-5256-857E-D448-7C0616348E07}"/>
                  </a:ext>
                </a:extLst>
              </p14:cNvPr>
              <p14:cNvContentPartPr/>
              <p14:nvPr/>
            </p14:nvContentPartPr>
            <p14:xfrm>
              <a:off x="1245240" y="1684539"/>
              <a:ext cx="4462560" cy="33840"/>
            </p14:xfrm>
          </p:contentPart>
        </mc:Choice>
        <mc:Fallback xmlns="">
          <p:pic>
            <p:nvPicPr>
              <p:cNvPr id="9" name="Ink 8">
                <a:extLst>
                  <a:ext uri="{FF2B5EF4-FFF2-40B4-BE49-F238E27FC236}">
                    <a16:creationId xmlns:a16="http://schemas.microsoft.com/office/drawing/2014/main" id="{D78C8C36-5256-857E-D448-7C0616348E07}"/>
                  </a:ext>
                </a:extLst>
              </p:cNvPr>
              <p:cNvPicPr/>
              <p:nvPr/>
            </p:nvPicPr>
            <p:blipFill>
              <a:blip r:embed="rId8"/>
              <a:stretch>
                <a:fillRect/>
              </a:stretch>
            </p:blipFill>
            <p:spPr>
              <a:xfrm>
                <a:off x="1191600" y="1576899"/>
                <a:ext cx="457020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904494D-5CB2-DF81-BFF5-3ED7A0F32A9B}"/>
                  </a:ext>
                </a:extLst>
              </p14:cNvPr>
              <p14:cNvContentPartPr/>
              <p14:nvPr/>
            </p14:nvContentPartPr>
            <p14:xfrm>
              <a:off x="1197720" y="2457459"/>
              <a:ext cx="4856760" cy="80640"/>
            </p14:xfrm>
          </p:contentPart>
        </mc:Choice>
        <mc:Fallback xmlns="">
          <p:pic>
            <p:nvPicPr>
              <p:cNvPr id="10" name="Ink 9">
                <a:extLst>
                  <a:ext uri="{FF2B5EF4-FFF2-40B4-BE49-F238E27FC236}">
                    <a16:creationId xmlns:a16="http://schemas.microsoft.com/office/drawing/2014/main" id="{D904494D-5CB2-DF81-BFF5-3ED7A0F32A9B}"/>
                  </a:ext>
                </a:extLst>
              </p:cNvPr>
              <p:cNvPicPr/>
              <p:nvPr/>
            </p:nvPicPr>
            <p:blipFill>
              <a:blip r:embed="rId10"/>
              <a:stretch>
                <a:fillRect/>
              </a:stretch>
            </p:blipFill>
            <p:spPr>
              <a:xfrm>
                <a:off x="1143720" y="2349819"/>
                <a:ext cx="4964400" cy="296280"/>
              </a:xfrm>
              <a:prstGeom prst="rect">
                <a:avLst/>
              </a:prstGeom>
            </p:spPr>
          </p:pic>
        </mc:Fallback>
      </mc:AlternateContent>
      <p:sp>
        <p:nvSpPr>
          <p:cNvPr id="11" name="TextBox 10">
            <a:extLst>
              <a:ext uri="{FF2B5EF4-FFF2-40B4-BE49-F238E27FC236}">
                <a16:creationId xmlns:a16="http://schemas.microsoft.com/office/drawing/2014/main" id="{4CDBA7A8-3DE3-BD2B-C55C-060BFA89D527}"/>
              </a:ext>
            </a:extLst>
          </p:cNvPr>
          <p:cNvSpPr txBox="1"/>
          <p:nvPr/>
        </p:nvSpPr>
        <p:spPr>
          <a:xfrm>
            <a:off x="4942440" y="3484062"/>
            <a:ext cx="4076666" cy="630942"/>
          </a:xfrm>
          <a:prstGeom prst="rect">
            <a:avLst/>
          </a:prstGeom>
          <a:noFill/>
        </p:spPr>
        <p:txBody>
          <a:bodyPr wrap="square" rtlCol="0">
            <a:spAutoFit/>
          </a:bodyPr>
          <a:lstStyle/>
          <a:p>
            <a:r>
              <a:rPr lang="en-US" sz="3500" b="1" dirty="0">
                <a:solidFill>
                  <a:srgbClr val="FF0000"/>
                </a:solidFill>
                <a:highlight>
                  <a:srgbClr val="FFFF00"/>
                </a:highlight>
              </a:rPr>
              <a:t>1</a:t>
            </a:r>
            <a:r>
              <a:rPr lang="en-US" sz="3500" b="1" baseline="30000" dirty="0">
                <a:solidFill>
                  <a:srgbClr val="FF0000"/>
                </a:solidFill>
                <a:highlight>
                  <a:srgbClr val="FFFF00"/>
                </a:highlight>
              </a:rPr>
              <a:t>st</a:t>
            </a:r>
            <a:r>
              <a:rPr lang="en-US" sz="3500" b="1" dirty="0">
                <a:solidFill>
                  <a:srgbClr val="FF0000"/>
                </a:solidFill>
                <a:highlight>
                  <a:srgbClr val="FFFF00"/>
                </a:highlight>
              </a:rPr>
              <a:t> 3 questions </a:t>
            </a:r>
          </a:p>
        </p:txBody>
      </p:sp>
    </p:spTree>
    <p:extLst>
      <p:ext uri="{BB962C8B-B14F-4D97-AF65-F5344CB8AC3E}">
        <p14:creationId xmlns:p14="http://schemas.microsoft.com/office/powerpoint/2010/main" val="3043811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3A8B-AAE5-BD3B-AA98-40D99BE67A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D95994-98A8-45A2-D706-FF6D17B96C3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8FB4A6F-E269-7F60-C5B9-BD295A54F804}"/>
              </a:ext>
            </a:extLst>
          </p:cNvPr>
          <p:cNvPicPr>
            <a:picLocks noChangeAspect="1"/>
          </p:cNvPicPr>
          <p:nvPr/>
        </p:nvPicPr>
        <p:blipFill rotWithShape="1">
          <a:blip r:embed="rId2"/>
          <a:srcRect l="13833" t="19981" r="11703" b="5324"/>
          <a:stretch/>
        </p:blipFill>
        <p:spPr>
          <a:xfrm>
            <a:off x="331038" y="0"/>
            <a:ext cx="11860962"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BB220A6-8A6D-8B17-F6F9-425109DC4370}"/>
                  </a:ext>
                </a:extLst>
              </p14:cNvPr>
              <p14:cNvContentPartPr/>
              <p14:nvPr/>
            </p14:nvContentPartPr>
            <p14:xfrm>
              <a:off x="642252" y="959363"/>
              <a:ext cx="335160" cy="367560"/>
            </p14:xfrm>
          </p:contentPart>
        </mc:Choice>
        <mc:Fallback xmlns="">
          <p:pic>
            <p:nvPicPr>
              <p:cNvPr id="8" name="Ink 7">
                <a:extLst>
                  <a:ext uri="{FF2B5EF4-FFF2-40B4-BE49-F238E27FC236}">
                    <a16:creationId xmlns:a16="http://schemas.microsoft.com/office/drawing/2014/main" id="{5BB220A6-8A6D-8B17-F6F9-425109DC4370}"/>
                  </a:ext>
                </a:extLst>
              </p:cNvPr>
              <p:cNvPicPr/>
              <p:nvPr/>
            </p:nvPicPr>
            <p:blipFill>
              <a:blip r:embed="rId4"/>
              <a:stretch>
                <a:fillRect/>
              </a:stretch>
            </p:blipFill>
            <p:spPr>
              <a:xfrm>
                <a:off x="633612" y="950723"/>
                <a:ext cx="35280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145D7FBC-6A93-B679-6B11-0BAFE8935E51}"/>
                  </a:ext>
                </a:extLst>
              </p14:cNvPr>
              <p14:cNvContentPartPr/>
              <p14:nvPr/>
            </p14:nvContentPartPr>
            <p14:xfrm>
              <a:off x="769332" y="2567619"/>
              <a:ext cx="75960" cy="81000"/>
            </p14:xfrm>
          </p:contentPart>
        </mc:Choice>
        <mc:Fallback xmlns="">
          <p:pic>
            <p:nvPicPr>
              <p:cNvPr id="9" name="Ink 8">
                <a:extLst>
                  <a:ext uri="{FF2B5EF4-FFF2-40B4-BE49-F238E27FC236}">
                    <a16:creationId xmlns:a16="http://schemas.microsoft.com/office/drawing/2014/main" id="{145D7FBC-6A93-B679-6B11-0BAFE8935E51}"/>
                  </a:ext>
                </a:extLst>
              </p:cNvPr>
              <p:cNvPicPr/>
              <p:nvPr/>
            </p:nvPicPr>
            <p:blipFill>
              <a:blip r:embed="rId6"/>
              <a:stretch>
                <a:fillRect/>
              </a:stretch>
            </p:blipFill>
            <p:spPr>
              <a:xfrm>
                <a:off x="760692" y="2558619"/>
                <a:ext cx="936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73B9ACF-B011-843B-52E1-6BEEC3C197CE}"/>
                  </a:ext>
                </a:extLst>
              </p14:cNvPr>
              <p14:cNvContentPartPr/>
              <p14:nvPr/>
            </p14:nvContentPartPr>
            <p14:xfrm>
              <a:off x="596532" y="2329299"/>
              <a:ext cx="353160" cy="492480"/>
            </p14:xfrm>
          </p:contentPart>
        </mc:Choice>
        <mc:Fallback xmlns="">
          <p:pic>
            <p:nvPicPr>
              <p:cNvPr id="10" name="Ink 9">
                <a:extLst>
                  <a:ext uri="{FF2B5EF4-FFF2-40B4-BE49-F238E27FC236}">
                    <a16:creationId xmlns:a16="http://schemas.microsoft.com/office/drawing/2014/main" id="{473B9ACF-B011-843B-52E1-6BEEC3C197CE}"/>
                  </a:ext>
                </a:extLst>
              </p:cNvPr>
              <p:cNvPicPr/>
              <p:nvPr/>
            </p:nvPicPr>
            <p:blipFill>
              <a:blip r:embed="rId8"/>
              <a:stretch>
                <a:fillRect/>
              </a:stretch>
            </p:blipFill>
            <p:spPr>
              <a:xfrm>
                <a:off x="587532" y="2320299"/>
                <a:ext cx="370800" cy="510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66839C66-12D3-9621-6192-A3DA35001B44}"/>
                  </a:ext>
                </a:extLst>
              </p14:cNvPr>
              <p14:cNvContentPartPr/>
              <p14:nvPr/>
            </p14:nvContentPartPr>
            <p14:xfrm>
              <a:off x="470892" y="4366539"/>
              <a:ext cx="539280" cy="1010520"/>
            </p14:xfrm>
          </p:contentPart>
        </mc:Choice>
        <mc:Fallback xmlns="">
          <p:pic>
            <p:nvPicPr>
              <p:cNvPr id="11" name="Ink 10">
                <a:extLst>
                  <a:ext uri="{FF2B5EF4-FFF2-40B4-BE49-F238E27FC236}">
                    <a16:creationId xmlns:a16="http://schemas.microsoft.com/office/drawing/2014/main" id="{66839C66-12D3-9621-6192-A3DA35001B44}"/>
                  </a:ext>
                </a:extLst>
              </p:cNvPr>
              <p:cNvPicPr/>
              <p:nvPr/>
            </p:nvPicPr>
            <p:blipFill>
              <a:blip r:embed="rId10"/>
              <a:stretch>
                <a:fillRect/>
              </a:stretch>
            </p:blipFill>
            <p:spPr>
              <a:xfrm>
                <a:off x="462252" y="4357539"/>
                <a:ext cx="556920" cy="1028160"/>
              </a:xfrm>
              <a:prstGeom prst="rect">
                <a:avLst/>
              </a:prstGeom>
            </p:spPr>
          </p:pic>
        </mc:Fallback>
      </mc:AlternateContent>
    </p:spTree>
    <p:extLst>
      <p:ext uri="{BB962C8B-B14F-4D97-AF65-F5344CB8AC3E}">
        <p14:creationId xmlns:p14="http://schemas.microsoft.com/office/powerpoint/2010/main" val="217135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72BC70FC-7F28-001C-744A-F5C30AA677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229" y="580150"/>
            <a:ext cx="4116034" cy="5032375"/>
          </a:xfrm>
        </p:spPr>
      </p:pic>
      <p:sp>
        <p:nvSpPr>
          <p:cNvPr id="6" name="TextBox 5">
            <a:extLst>
              <a:ext uri="{FF2B5EF4-FFF2-40B4-BE49-F238E27FC236}">
                <a16:creationId xmlns:a16="http://schemas.microsoft.com/office/drawing/2014/main" id="{09D551D3-3827-BA3C-CC9F-E230889FFF5F}"/>
              </a:ext>
            </a:extLst>
          </p:cNvPr>
          <p:cNvSpPr txBox="1"/>
          <p:nvPr/>
        </p:nvSpPr>
        <p:spPr>
          <a:xfrm>
            <a:off x="5412827" y="2033751"/>
            <a:ext cx="5885793" cy="1708160"/>
          </a:xfrm>
          <a:prstGeom prst="rect">
            <a:avLst/>
          </a:prstGeom>
          <a:noFill/>
        </p:spPr>
        <p:txBody>
          <a:bodyPr wrap="square" rtlCol="0">
            <a:spAutoFit/>
          </a:bodyPr>
          <a:lstStyle/>
          <a:p>
            <a:r>
              <a:rPr lang="en-US" sz="3500" dirty="0">
                <a:highlight>
                  <a:srgbClr val="FFFF00"/>
                </a:highlight>
              </a:rPr>
              <a:t>-Nasal hyperemia </a:t>
            </a:r>
            <a:br>
              <a:rPr lang="en-US" sz="3500" dirty="0">
                <a:highlight>
                  <a:srgbClr val="FFFF00"/>
                </a:highlight>
              </a:rPr>
            </a:br>
            <a:r>
              <a:rPr lang="en-US" sz="3500" dirty="0">
                <a:highlight>
                  <a:srgbClr val="FFFF00"/>
                </a:highlight>
              </a:rPr>
              <a:t>-The </a:t>
            </a:r>
            <a:r>
              <a:rPr lang="en-US" sz="3500" dirty="0" err="1">
                <a:highlight>
                  <a:srgbClr val="FFFF00"/>
                </a:highlight>
              </a:rPr>
              <a:t>Kiesselbach</a:t>
            </a:r>
            <a:r>
              <a:rPr lang="en-US" sz="3500" dirty="0">
                <a:highlight>
                  <a:srgbClr val="FFFF00"/>
                </a:highlight>
              </a:rPr>
              <a:t> plexus(Littles area)</a:t>
            </a:r>
          </a:p>
        </p:txBody>
      </p:sp>
      <p:sp>
        <p:nvSpPr>
          <p:cNvPr id="7" name="TextBox 6">
            <a:extLst>
              <a:ext uri="{FF2B5EF4-FFF2-40B4-BE49-F238E27FC236}">
                <a16:creationId xmlns:a16="http://schemas.microsoft.com/office/drawing/2014/main" id="{5CDE5941-C03B-B880-E58A-7682B1F79E73}"/>
              </a:ext>
            </a:extLst>
          </p:cNvPr>
          <p:cNvSpPr txBox="1"/>
          <p:nvPr/>
        </p:nvSpPr>
        <p:spPr>
          <a:xfrm>
            <a:off x="5707118" y="4254484"/>
            <a:ext cx="4393323" cy="553998"/>
          </a:xfrm>
          <a:prstGeom prst="rect">
            <a:avLst/>
          </a:prstGeom>
          <a:noFill/>
        </p:spPr>
        <p:txBody>
          <a:bodyPr wrap="square" rtlCol="0">
            <a:spAutoFit/>
          </a:bodyPr>
          <a:lstStyle/>
          <a:p>
            <a:r>
              <a:rPr lang="ar-JO" sz="3000" dirty="0">
                <a:solidFill>
                  <a:srgbClr val="FF0000"/>
                </a:solidFill>
                <a:highlight>
                  <a:srgbClr val="FFFF00"/>
                </a:highlight>
              </a:rPr>
              <a:t>مو نفس الصورة لكن قريبة منها </a:t>
            </a:r>
            <a:endParaRPr lang="en-US" sz="3000" dirty="0">
              <a:solidFill>
                <a:srgbClr val="FF0000"/>
              </a:solidFill>
              <a:highlight>
                <a:srgbClr val="FFFF00"/>
              </a:highlight>
            </a:endParaRPr>
          </a:p>
        </p:txBody>
      </p:sp>
    </p:spTree>
    <p:extLst>
      <p:ext uri="{BB962C8B-B14F-4D97-AF65-F5344CB8AC3E}">
        <p14:creationId xmlns:p14="http://schemas.microsoft.com/office/powerpoint/2010/main" val="819436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B7CD-8A90-F874-D327-A37426BF1B3C}"/>
              </a:ext>
            </a:extLst>
          </p:cNvPr>
          <p:cNvSpPr>
            <a:spLocks noGrp="1"/>
          </p:cNvSpPr>
          <p:nvPr>
            <p:ph type="title"/>
          </p:nvPr>
        </p:nvSpPr>
        <p:spPr>
          <a:xfrm>
            <a:off x="7294406" y="916058"/>
            <a:ext cx="4894546" cy="1956841"/>
          </a:xfrm>
        </p:spPr>
        <p:txBody>
          <a:bodyPr anchor="b">
            <a:normAutofit/>
          </a:bodyPr>
          <a:lstStyle/>
          <a:p>
            <a:r>
              <a:rPr lang="en-US" sz="5400" dirty="0"/>
              <a:t>Not sure of the answer !!!</a:t>
            </a:r>
          </a:p>
        </p:txBody>
      </p:sp>
      <p:sp>
        <p:nvSpPr>
          <p:cNvPr id="9" name="Content Placeholder 8">
            <a:extLst>
              <a:ext uri="{FF2B5EF4-FFF2-40B4-BE49-F238E27FC236}">
                <a16:creationId xmlns:a16="http://schemas.microsoft.com/office/drawing/2014/main" id="{1AB02363-08C8-0920-8C96-044FA0804D62}"/>
              </a:ext>
            </a:extLst>
          </p:cNvPr>
          <p:cNvSpPr>
            <a:spLocks noGrp="1"/>
          </p:cNvSpPr>
          <p:nvPr>
            <p:ph idx="1"/>
          </p:nvPr>
        </p:nvSpPr>
        <p:spPr>
          <a:xfrm>
            <a:off x="640080" y="2872899"/>
            <a:ext cx="4243589" cy="3320668"/>
          </a:xfrm>
        </p:spPr>
        <p:txBody>
          <a:bodyPr>
            <a:normAutofit/>
          </a:bodyPr>
          <a:lstStyle/>
          <a:p>
            <a:endParaRPr lang="en-US" sz="2200" dirty="0"/>
          </a:p>
        </p:txBody>
      </p:sp>
      <p:pic>
        <p:nvPicPr>
          <p:cNvPr id="5" name="Content Placeholder 4" descr="Graphical user interface, application&#10;&#10;Description automatically generated">
            <a:extLst>
              <a:ext uri="{FF2B5EF4-FFF2-40B4-BE49-F238E27FC236}">
                <a16:creationId xmlns:a16="http://schemas.microsoft.com/office/drawing/2014/main" id="{DB9E093F-F07F-9E22-121B-FC67176266AE}"/>
              </a:ext>
            </a:extLst>
          </p:cNvPr>
          <p:cNvPicPr>
            <a:picLocks noChangeAspect="1"/>
          </p:cNvPicPr>
          <p:nvPr/>
        </p:nvPicPr>
        <p:blipFill rotWithShape="1">
          <a:blip r:embed="rId2">
            <a:extLst>
              <a:ext uri="{28A0092B-C50C-407E-A947-70E740481C1C}">
                <a14:useLocalDpi xmlns:a14="http://schemas.microsoft.com/office/drawing/2010/main" val="0"/>
              </a:ext>
            </a:extLst>
          </a:blip>
          <a:srcRect t="11743" r="1" b="42147"/>
          <a:stretch/>
        </p:blipFill>
        <p:spPr>
          <a:xfrm>
            <a:off x="203675" y="148517"/>
            <a:ext cx="6654326" cy="663421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23338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5069-029C-A7D9-CB6E-D114A039718B}"/>
              </a:ext>
            </a:extLst>
          </p:cNvPr>
          <p:cNvSpPr>
            <a:spLocks noGrp="1"/>
          </p:cNvSpPr>
          <p:nvPr>
            <p:ph type="title"/>
          </p:nvPr>
        </p:nvSpPr>
        <p:spPr>
          <a:xfrm>
            <a:off x="0" y="1"/>
            <a:ext cx="12192000" cy="1690688"/>
          </a:xfrm>
        </p:spPr>
        <p:txBody>
          <a:bodyPr>
            <a:normAutofit fontScale="90000"/>
          </a:bodyPr>
          <a:lstStyle/>
          <a:p>
            <a:r>
              <a:rPr lang="en-US" dirty="0"/>
              <a:t>Case scenario and he asked us about  : </a:t>
            </a:r>
            <a:br>
              <a:rPr lang="en-US" dirty="0"/>
            </a:br>
            <a:r>
              <a:rPr lang="en-US" b="0" i="0" dirty="0">
                <a:solidFill>
                  <a:srgbClr val="FF0000"/>
                </a:solidFill>
                <a:effectLst/>
                <a:latin typeface="Segoe UI Historic" panose="020B0502040204020203" pitchFamily="34" charset="0"/>
              </a:rPr>
              <a:t>Weber, </a:t>
            </a:r>
            <a:r>
              <a:rPr lang="en-US" b="0" i="0" dirty="0" err="1">
                <a:solidFill>
                  <a:srgbClr val="FF0000"/>
                </a:solidFill>
                <a:effectLst/>
                <a:latin typeface="Segoe UI Historic" panose="020B0502040204020203" pitchFamily="34" charset="0"/>
              </a:rPr>
              <a:t>rennie</a:t>
            </a:r>
            <a:r>
              <a:rPr lang="en-US" b="0" i="0" dirty="0">
                <a:solidFill>
                  <a:srgbClr val="FF0000"/>
                </a:solidFill>
                <a:effectLst/>
                <a:latin typeface="Segoe UI Historic" panose="020B0502040204020203" pitchFamily="34" charset="0"/>
              </a:rPr>
              <a:t>, audiometry, tympanometry ,</a:t>
            </a:r>
            <a:br>
              <a:rPr lang="en-US" b="0" i="0" dirty="0">
                <a:solidFill>
                  <a:srgbClr val="FF0000"/>
                </a:solidFill>
                <a:effectLst/>
                <a:latin typeface="Segoe UI Historic" panose="020B0502040204020203" pitchFamily="34" charset="0"/>
              </a:rPr>
            </a:br>
            <a:endParaRPr lang="en-US" dirty="0"/>
          </a:p>
        </p:txBody>
      </p:sp>
      <p:sp>
        <p:nvSpPr>
          <p:cNvPr id="3" name="Content Placeholder 2">
            <a:extLst>
              <a:ext uri="{FF2B5EF4-FFF2-40B4-BE49-F238E27FC236}">
                <a16:creationId xmlns:a16="http://schemas.microsoft.com/office/drawing/2014/main" id="{99534F07-ACD0-B686-1B3E-0B48CC95F301}"/>
              </a:ext>
            </a:extLst>
          </p:cNvPr>
          <p:cNvSpPr>
            <a:spLocks noGrp="1"/>
          </p:cNvSpPr>
          <p:nvPr>
            <p:ph idx="1"/>
          </p:nvPr>
        </p:nvSpPr>
        <p:spPr>
          <a:xfrm>
            <a:off x="570186" y="1841391"/>
            <a:ext cx="10515600" cy="4351338"/>
          </a:xfrm>
        </p:spPr>
        <p:txBody>
          <a:bodyPr/>
          <a:lstStyle/>
          <a:p>
            <a:r>
              <a:rPr lang="en-US" dirty="0">
                <a:solidFill>
                  <a:srgbClr val="FF0000"/>
                </a:solidFill>
                <a:latin typeface="Segoe UI Historic" panose="020B0502040204020203" pitchFamily="34" charset="0"/>
              </a:rPr>
              <a:t>In such questions you should mention both ears in each test !! </a:t>
            </a:r>
            <a:endParaRPr lang="en-US" dirty="0">
              <a:solidFill>
                <a:srgbClr val="FF0000"/>
              </a:solidFill>
            </a:endParaRPr>
          </a:p>
        </p:txBody>
      </p:sp>
    </p:spTree>
    <p:extLst>
      <p:ext uri="{BB962C8B-B14F-4D97-AF65-F5344CB8AC3E}">
        <p14:creationId xmlns:p14="http://schemas.microsoft.com/office/powerpoint/2010/main" val="4205932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579F-526D-1D03-E81D-9E8C99C0A48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75E2F9A9-CC3A-77A8-5045-1913AA7BA9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6008" y="480919"/>
            <a:ext cx="5111775" cy="3833832"/>
          </a:xfrm>
        </p:spPr>
      </p:pic>
      <p:sp>
        <p:nvSpPr>
          <p:cNvPr id="6" name="TextBox 5">
            <a:extLst>
              <a:ext uri="{FF2B5EF4-FFF2-40B4-BE49-F238E27FC236}">
                <a16:creationId xmlns:a16="http://schemas.microsoft.com/office/drawing/2014/main" id="{A1A1F996-23E5-2BD3-9E19-1C8B669DBFAC}"/>
              </a:ext>
            </a:extLst>
          </p:cNvPr>
          <p:cNvSpPr txBox="1"/>
          <p:nvPr/>
        </p:nvSpPr>
        <p:spPr>
          <a:xfrm>
            <a:off x="175398" y="149124"/>
            <a:ext cx="5028029" cy="1908215"/>
          </a:xfrm>
          <a:prstGeom prst="rect">
            <a:avLst/>
          </a:prstGeom>
          <a:solidFill>
            <a:schemeClr val="accent4">
              <a:lumMod val="40000"/>
              <a:lumOff val="60000"/>
            </a:schemeClr>
          </a:solidFill>
          <a:ln>
            <a:solidFill>
              <a:schemeClr val="tx1"/>
            </a:solidFill>
          </a:ln>
        </p:spPr>
        <p:txBody>
          <a:bodyPr wrap="square" rtlCol="1">
            <a:spAutoFit/>
          </a:bodyPr>
          <a:lstStyle/>
          <a:p>
            <a:r>
              <a:rPr lang="en-US" sz="5400" b="1" dirty="0"/>
              <a:t>Q</a:t>
            </a:r>
            <a:r>
              <a:rPr lang="en-GB" sz="5400" b="1" dirty="0"/>
              <a:t>1</a:t>
            </a:r>
            <a:r>
              <a:rPr lang="en-US" sz="5400" b="1" dirty="0"/>
              <a:t> : </a:t>
            </a:r>
          </a:p>
          <a:p>
            <a:r>
              <a:rPr lang="en-US" sz="3200" b="1" dirty="0">
                <a:solidFill>
                  <a:srgbClr val="FF0000"/>
                </a:solidFill>
              </a:rPr>
              <a:t>A </a:t>
            </a:r>
            <a:r>
              <a:rPr lang="en-US" sz="3200" dirty="0"/>
              <a:t>– </a:t>
            </a:r>
            <a:r>
              <a:rPr lang="en-GB" sz="3200" dirty="0"/>
              <a:t>Describe</a:t>
            </a:r>
            <a:r>
              <a:rPr lang="en-US" sz="3200" dirty="0"/>
              <a:t>? </a:t>
            </a:r>
          </a:p>
          <a:p>
            <a:r>
              <a:rPr lang="en-US" sz="3200" b="1" dirty="0">
                <a:solidFill>
                  <a:srgbClr val="FF0000"/>
                </a:solidFill>
              </a:rPr>
              <a:t>B </a:t>
            </a:r>
            <a:r>
              <a:rPr lang="en-US" sz="3200" dirty="0"/>
              <a:t>- </a:t>
            </a:r>
            <a:r>
              <a:rPr lang="en-GB" sz="3200" dirty="0"/>
              <a:t>treatment</a:t>
            </a:r>
            <a:r>
              <a:rPr lang="en-US" sz="3200" dirty="0"/>
              <a:t> ? </a:t>
            </a:r>
          </a:p>
        </p:txBody>
      </p:sp>
    </p:spTree>
    <p:extLst>
      <p:ext uri="{BB962C8B-B14F-4D97-AF65-F5344CB8AC3E}">
        <p14:creationId xmlns:p14="http://schemas.microsoft.com/office/powerpoint/2010/main" val="3429170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5BC00-8A1D-6969-5694-A98B662EAA61}"/>
              </a:ext>
            </a:extLst>
          </p:cNvPr>
          <p:cNvSpPr>
            <a:spLocks noGrp="1"/>
          </p:cNvSpPr>
          <p:nvPr>
            <p:ph idx="1"/>
          </p:nvPr>
        </p:nvSpPr>
        <p:spPr>
          <a:xfrm>
            <a:off x="0" y="1857156"/>
            <a:ext cx="6481500" cy="4351338"/>
          </a:xfrm>
        </p:spPr>
        <p:txBody>
          <a:bodyPr>
            <a:normAutofit fontScale="92500" lnSpcReduction="10000"/>
          </a:bodyPr>
          <a:lstStyle/>
          <a:p>
            <a:r>
              <a:rPr lang="en-US" b="0" i="0" dirty="0">
                <a:solidFill>
                  <a:srgbClr val="FF0000"/>
                </a:solidFill>
                <a:effectLst/>
                <a:latin typeface="Segoe UI Historic" panose="020B0502040204020203" pitchFamily="34" charset="0"/>
              </a:rPr>
              <a:t>Name of this </a:t>
            </a:r>
            <a:r>
              <a:rPr lang="en-US" dirty="0">
                <a:solidFill>
                  <a:srgbClr val="FF0000"/>
                </a:solidFill>
                <a:latin typeface="Segoe UI Historic" panose="020B0502040204020203" pitchFamily="34" charset="0"/>
              </a:rPr>
              <a:t>procedure??</a:t>
            </a:r>
          </a:p>
          <a:p>
            <a:pPr marL="0" indent="0">
              <a:buNone/>
            </a:pPr>
            <a:r>
              <a:rPr lang="en-US" sz="2800" b="1" dirty="0"/>
              <a:t>Indirect laryngoscopy</a:t>
            </a:r>
          </a:p>
          <a:p>
            <a:pPr marL="0" indent="0">
              <a:buNone/>
            </a:pPr>
            <a:endParaRPr lang="en-US" dirty="0">
              <a:solidFill>
                <a:srgbClr val="FF0000"/>
              </a:solidFill>
              <a:latin typeface="Segoe UI Historic" panose="020B0502040204020203" pitchFamily="34" charset="0"/>
            </a:endParaRPr>
          </a:p>
          <a:p>
            <a:r>
              <a:rPr lang="en-US" b="0" i="0" dirty="0">
                <a:solidFill>
                  <a:srgbClr val="FF0000"/>
                </a:solidFill>
                <a:effectLst/>
                <a:latin typeface="Segoe UI Historic" panose="020B0502040204020203" pitchFamily="34" charset="0"/>
              </a:rPr>
              <a:t>Structures that be visualized by it</a:t>
            </a:r>
          </a:p>
          <a:p>
            <a:pPr marL="0" indent="0">
              <a:buNone/>
            </a:pPr>
            <a:r>
              <a:rPr lang="en-US" b="1" i="0" dirty="0">
                <a:solidFill>
                  <a:srgbClr val="202124"/>
                </a:solidFill>
                <a:effectLst/>
                <a:latin typeface="Helvetica Neue"/>
              </a:rPr>
              <a:t>vocal cords and glottis—including upper tracheal rings, larynx, and hypopharynx</a:t>
            </a:r>
            <a:r>
              <a:rPr lang="en-US" b="0" i="0" dirty="0">
                <a:solidFill>
                  <a:srgbClr val="FF0000"/>
                </a:solidFill>
                <a:effectLst/>
                <a:latin typeface="Segoe UI Historic" panose="020B0502040204020203" pitchFamily="34" charset="0"/>
              </a:rPr>
              <a:t> </a:t>
            </a:r>
          </a:p>
          <a:p>
            <a:pPr marL="0" indent="0">
              <a:buNone/>
            </a:pPr>
            <a:endParaRPr lang="en-US" dirty="0">
              <a:solidFill>
                <a:srgbClr val="FF0000"/>
              </a:solidFill>
              <a:latin typeface="Segoe UI Historic" panose="020B0502040204020203" pitchFamily="34" charset="0"/>
            </a:endParaRPr>
          </a:p>
          <a:p>
            <a:pPr marL="0" indent="0">
              <a:buNone/>
            </a:pPr>
            <a:endParaRPr lang="en-US" b="0" i="0" dirty="0">
              <a:solidFill>
                <a:srgbClr val="FF0000"/>
              </a:solidFill>
              <a:effectLst/>
              <a:latin typeface="Segoe UI Historic" panose="020B0502040204020203" pitchFamily="34" charset="0"/>
            </a:endParaRPr>
          </a:p>
          <a:p>
            <a:r>
              <a:rPr lang="en-US" b="0" i="0" dirty="0">
                <a:solidFill>
                  <a:srgbClr val="FF0000"/>
                </a:solidFill>
                <a:effectLst/>
                <a:latin typeface="Segoe UI Historic" panose="020B0502040204020203" pitchFamily="34" charset="0"/>
              </a:rPr>
              <a:t>procedure alternative to it ????</a:t>
            </a:r>
            <a:endParaRPr lang="en-US" dirty="0">
              <a:solidFill>
                <a:srgbClr val="FF0000"/>
              </a:solidFill>
            </a:endParaRPr>
          </a:p>
        </p:txBody>
      </p:sp>
      <p:pic>
        <p:nvPicPr>
          <p:cNvPr id="6" name="Picture 5">
            <a:extLst>
              <a:ext uri="{FF2B5EF4-FFF2-40B4-BE49-F238E27FC236}">
                <a16:creationId xmlns:a16="http://schemas.microsoft.com/office/drawing/2014/main" id="{CC60C5D3-3A54-FA6F-30C8-A016C11890C5}"/>
              </a:ext>
            </a:extLst>
          </p:cNvPr>
          <p:cNvPicPr>
            <a:picLocks noChangeAspect="1"/>
          </p:cNvPicPr>
          <p:nvPr/>
        </p:nvPicPr>
        <p:blipFill rotWithShape="1">
          <a:blip r:embed="rId2"/>
          <a:srcRect l="10474" t="27069" r="55000" b="32865"/>
          <a:stretch/>
        </p:blipFill>
        <p:spPr>
          <a:xfrm>
            <a:off x="5977002" y="741839"/>
            <a:ext cx="6214998" cy="4887309"/>
          </a:xfrm>
          <a:prstGeom prst="rect">
            <a:avLst/>
          </a:prstGeom>
        </p:spPr>
      </p:pic>
      <p:sp>
        <p:nvSpPr>
          <p:cNvPr id="9" name="TextBox 8">
            <a:extLst>
              <a:ext uri="{FF2B5EF4-FFF2-40B4-BE49-F238E27FC236}">
                <a16:creationId xmlns:a16="http://schemas.microsoft.com/office/drawing/2014/main" id="{02B56B28-4E65-8BFF-8ED0-983BA176693B}"/>
              </a:ext>
            </a:extLst>
          </p:cNvPr>
          <p:cNvSpPr txBox="1"/>
          <p:nvPr/>
        </p:nvSpPr>
        <p:spPr>
          <a:xfrm>
            <a:off x="805914" y="464840"/>
            <a:ext cx="6148552" cy="553998"/>
          </a:xfrm>
          <a:prstGeom prst="rect">
            <a:avLst/>
          </a:prstGeom>
          <a:noFill/>
        </p:spPr>
        <p:txBody>
          <a:bodyPr wrap="square">
            <a:spAutoFit/>
          </a:bodyPr>
          <a:lstStyle/>
          <a:p>
            <a:r>
              <a:rPr lang="en-US" sz="3000" dirty="0"/>
              <a:t>Indirect laryngoscopy</a:t>
            </a:r>
          </a:p>
        </p:txBody>
      </p:sp>
    </p:spTree>
    <p:extLst>
      <p:ext uri="{BB962C8B-B14F-4D97-AF65-F5344CB8AC3E}">
        <p14:creationId xmlns:p14="http://schemas.microsoft.com/office/powerpoint/2010/main" val="1400859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B82E-6221-5CD1-4CDC-612988C9B8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04FCC8-B643-732E-F225-13C7B227AFB1}"/>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079337BB-0B5B-5F6B-9108-1A6F8D9A9903}"/>
              </a:ext>
            </a:extLst>
          </p:cNvPr>
          <p:cNvPicPr>
            <a:picLocks noChangeAspect="1"/>
          </p:cNvPicPr>
          <p:nvPr/>
        </p:nvPicPr>
        <p:blipFill rotWithShape="1">
          <a:blip r:embed="rId2"/>
          <a:srcRect l="13190" t="19985" r="10776" b="5301"/>
          <a:stretch/>
        </p:blipFill>
        <p:spPr>
          <a:xfrm>
            <a:off x="0" y="220716"/>
            <a:ext cx="12192000" cy="6348925"/>
          </a:xfrm>
          <a:prstGeom prst="rect">
            <a:avLst/>
          </a:prstGeom>
        </p:spPr>
      </p:pic>
    </p:spTree>
    <p:extLst>
      <p:ext uri="{BB962C8B-B14F-4D97-AF65-F5344CB8AC3E}">
        <p14:creationId xmlns:p14="http://schemas.microsoft.com/office/powerpoint/2010/main" val="1185058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64C6-53DA-ADD5-902E-8E125AB2FF08}"/>
              </a:ext>
            </a:extLst>
          </p:cNvPr>
          <p:cNvSpPr>
            <a:spLocks noGrp="1"/>
          </p:cNvSpPr>
          <p:nvPr>
            <p:ph type="title"/>
          </p:nvPr>
        </p:nvSpPr>
        <p:spPr>
          <a:xfrm>
            <a:off x="157656" y="1"/>
            <a:ext cx="6271567" cy="604926"/>
          </a:xfrm>
        </p:spPr>
        <p:txBody>
          <a:bodyPr>
            <a:normAutofit/>
          </a:bodyPr>
          <a:lstStyle/>
          <a:p>
            <a:r>
              <a:rPr lang="en-US" sz="3000" dirty="0">
                <a:solidFill>
                  <a:srgbClr val="FF0000"/>
                </a:solidFill>
              </a:rPr>
              <a:t>Acute sinusitis we don’t sure  </a:t>
            </a:r>
          </a:p>
        </p:txBody>
      </p:sp>
      <p:sp>
        <p:nvSpPr>
          <p:cNvPr id="3" name="Content Placeholder 2">
            <a:extLst>
              <a:ext uri="{FF2B5EF4-FFF2-40B4-BE49-F238E27FC236}">
                <a16:creationId xmlns:a16="http://schemas.microsoft.com/office/drawing/2014/main" id="{117DC92C-7C60-41BD-C7E8-7778EF9D8927}"/>
              </a:ext>
            </a:extLst>
          </p:cNvPr>
          <p:cNvSpPr>
            <a:spLocks noGrp="1"/>
          </p:cNvSpPr>
          <p:nvPr>
            <p:ph idx="1"/>
          </p:nvPr>
        </p:nvSpPr>
        <p:spPr>
          <a:xfrm>
            <a:off x="157655" y="604927"/>
            <a:ext cx="5363383" cy="5969293"/>
          </a:xfrm>
        </p:spPr>
        <p:txBody>
          <a:bodyPr>
            <a:normAutofit lnSpcReduction="10000"/>
          </a:bodyPr>
          <a:lstStyle/>
          <a:p>
            <a:r>
              <a:rPr lang="en-US" dirty="0"/>
              <a:t>What is the name of this study ? </a:t>
            </a:r>
            <a:r>
              <a:rPr lang="en-US" dirty="0" err="1"/>
              <a:t>oCoronal</a:t>
            </a:r>
            <a:r>
              <a:rPr lang="en-US" dirty="0"/>
              <a:t> paranasal CT scan</a:t>
            </a:r>
          </a:p>
          <a:p>
            <a:r>
              <a:rPr lang="en-US" dirty="0"/>
              <a:t> ❖Describe what you see (Findings): </a:t>
            </a:r>
            <a:r>
              <a:rPr lang="en-US" dirty="0" err="1"/>
              <a:t>oAir</a:t>
            </a:r>
            <a:r>
              <a:rPr lang="en-US" dirty="0"/>
              <a:t>-fluid level in Both maxillary and opacification in both ethmoid </a:t>
            </a:r>
          </a:p>
          <a:p>
            <a:r>
              <a:rPr lang="en-US" dirty="0"/>
              <a:t>❖Management: </a:t>
            </a:r>
          </a:p>
          <a:p>
            <a:r>
              <a:rPr lang="en-US" dirty="0"/>
              <a:t>1. Antibiotics 2-3 weeks</a:t>
            </a:r>
          </a:p>
          <a:p>
            <a:r>
              <a:rPr lang="en-US" dirty="0"/>
              <a:t> 2. Vasoconstrictor nasal drops (to aid drainage) </a:t>
            </a:r>
          </a:p>
          <a:p>
            <a:r>
              <a:rPr lang="en-US" dirty="0"/>
              <a:t>3. Antral washout (for resistance maxillary sinusitis cases only) </a:t>
            </a:r>
          </a:p>
          <a:p>
            <a:r>
              <a:rPr lang="en-US" dirty="0"/>
              <a:t>4. Functional endoscopic sinus surgery (FESS) </a:t>
            </a:r>
          </a:p>
        </p:txBody>
      </p:sp>
      <p:pic>
        <p:nvPicPr>
          <p:cNvPr id="6" name="Picture 5">
            <a:extLst>
              <a:ext uri="{FF2B5EF4-FFF2-40B4-BE49-F238E27FC236}">
                <a16:creationId xmlns:a16="http://schemas.microsoft.com/office/drawing/2014/main" id="{898E314C-F73A-8325-2314-4B44634AE149}"/>
              </a:ext>
            </a:extLst>
          </p:cNvPr>
          <p:cNvPicPr>
            <a:picLocks noChangeAspect="1"/>
          </p:cNvPicPr>
          <p:nvPr/>
        </p:nvPicPr>
        <p:blipFill rotWithShape="1">
          <a:blip r:embed="rId2"/>
          <a:srcRect l="18372" t="17587" r="53064" b="40543"/>
          <a:stretch/>
        </p:blipFill>
        <p:spPr>
          <a:xfrm>
            <a:off x="6429223" y="0"/>
            <a:ext cx="5363384" cy="3731463"/>
          </a:xfrm>
          <a:prstGeom prst="rect">
            <a:avLst/>
          </a:prstGeom>
        </p:spPr>
      </p:pic>
      <p:pic>
        <p:nvPicPr>
          <p:cNvPr id="9" name="Picture 8">
            <a:extLst>
              <a:ext uri="{FF2B5EF4-FFF2-40B4-BE49-F238E27FC236}">
                <a16:creationId xmlns:a16="http://schemas.microsoft.com/office/drawing/2014/main" id="{37BC9BF9-8E15-369D-CE0A-7A51F28F5486}"/>
              </a:ext>
            </a:extLst>
          </p:cNvPr>
          <p:cNvPicPr>
            <a:picLocks noChangeAspect="1"/>
          </p:cNvPicPr>
          <p:nvPr/>
        </p:nvPicPr>
        <p:blipFill rotWithShape="1">
          <a:blip r:embed="rId3"/>
          <a:srcRect l="11224" t="16305" r="47267" b="40261"/>
          <a:stretch/>
        </p:blipFill>
        <p:spPr>
          <a:xfrm>
            <a:off x="6162763" y="3731462"/>
            <a:ext cx="5629844" cy="3126537"/>
          </a:xfrm>
          <a:prstGeom prst="rect">
            <a:avLst/>
          </a:prstGeom>
        </p:spPr>
      </p:pic>
    </p:spTree>
    <p:extLst>
      <p:ext uri="{BB962C8B-B14F-4D97-AF65-F5344CB8AC3E}">
        <p14:creationId xmlns:p14="http://schemas.microsoft.com/office/powerpoint/2010/main" val="3728549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4400" b="1" dirty="0"/>
              <a:t>ENT </a:t>
            </a:r>
            <a:endParaRPr lang="ar-JO" sz="4400" b="1" dirty="0"/>
          </a:p>
          <a:p>
            <a:pPr algn="ctr"/>
            <a:r>
              <a:rPr lang="en-US" sz="4400" b="1" dirty="0"/>
              <a:t>Mini-</a:t>
            </a:r>
            <a:r>
              <a:rPr lang="en-US" sz="4400" b="1" dirty="0" err="1"/>
              <a:t>Osce</a:t>
            </a:r>
            <a:r>
              <a:rPr lang="en-US" sz="4400" b="1" dirty="0"/>
              <a:t> Archive</a:t>
            </a:r>
          </a:p>
          <a:p>
            <a:pPr algn="ctr"/>
            <a:r>
              <a:rPr lang="en-US" sz="4400" dirty="0"/>
              <a:t>Islam Al </a:t>
            </a:r>
            <a:r>
              <a:rPr lang="en-US" sz="4400" dirty="0" err="1"/>
              <a:t>Banawi</a:t>
            </a:r>
            <a:endParaRPr lang="en-US" sz="4400" dirty="0"/>
          </a:p>
          <a:p>
            <a:pPr algn="ctr"/>
            <a:r>
              <a:rPr lang="en-US" sz="4400" dirty="0" err="1"/>
              <a:t>Deema</a:t>
            </a:r>
            <a:r>
              <a:rPr lang="en-US" sz="4400" dirty="0"/>
              <a:t> </a:t>
            </a:r>
            <a:r>
              <a:rPr lang="en-US" sz="4400" dirty="0" err="1"/>
              <a:t>Shnaikat</a:t>
            </a:r>
            <a:r>
              <a:rPr lang="en-US" sz="4400" dirty="0"/>
              <a:t> </a:t>
            </a:r>
          </a:p>
        </p:txBody>
      </p:sp>
    </p:spTree>
    <p:extLst>
      <p:ext uri="{BB962C8B-B14F-4D97-AF65-F5344CB8AC3E}">
        <p14:creationId xmlns:p14="http://schemas.microsoft.com/office/powerpoint/2010/main" val="4022114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22FB-48DE-DEA4-4559-069C7426E9AF}"/>
              </a:ext>
            </a:extLst>
          </p:cNvPr>
          <p:cNvSpPr>
            <a:spLocks noGrp="1"/>
          </p:cNvSpPr>
          <p:nvPr>
            <p:ph type="title"/>
          </p:nvPr>
        </p:nvSpPr>
        <p:spPr/>
        <p:txBody>
          <a:bodyPr/>
          <a:lstStyle/>
          <a:p>
            <a:r>
              <a:rPr lang="en-US" dirty="0"/>
              <a:t>Q1: Nasal septal perforation</a:t>
            </a:r>
          </a:p>
        </p:txBody>
      </p:sp>
      <p:sp>
        <p:nvSpPr>
          <p:cNvPr id="3" name="Content Placeholder 2">
            <a:extLst>
              <a:ext uri="{FF2B5EF4-FFF2-40B4-BE49-F238E27FC236}">
                <a16:creationId xmlns:a16="http://schemas.microsoft.com/office/drawing/2014/main" id="{9DC209B8-BBAC-949F-9820-C8F30A538D42}"/>
              </a:ext>
            </a:extLst>
          </p:cNvPr>
          <p:cNvSpPr>
            <a:spLocks noGrp="1"/>
          </p:cNvSpPr>
          <p:nvPr>
            <p:ph idx="1"/>
          </p:nvPr>
        </p:nvSpPr>
        <p:spPr/>
        <p:txBody>
          <a:bodyPr>
            <a:normAutofit/>
          </a:bodyPr>
          <a:lstStyle/>
          <a:p>
            <a:pPr marL="514350" indent="-514350">
              <a:buFont typeface="+mj-lt"/>
              <a:buAutoNum type="arabicPeriod"/>
            </a:pPr>
            <a:r>
              <a:rPr lang="en-US" b="1" dirty="0"/>
              <a:t>Describe what you see?</a:t>
            </a:r>
          </a:p>
          <a:p>
            <a:pPr lvl="1"/>
            <a:r>
              <a:rPr lang="en-US" sz="2800" dirty="0"/>
              <a:t>Nasal septal perforation</a:t>
            </a:r>
          </a:p>
          <a:p>
            <a:pPr marL="514350" indent="-514350">
              <a:buFont typeface="+mj-lt"/>
              <a:buAutoNum type="arabicPeriod"/>
            </a:pPr>
            <a:r>
              <a:rPr lang="en-US" b="1" dirty="0"/>
              <a:t>Mention 3 possible Causes:</a:t>
            </a:r>
          </a:p>
          <a:p>
            <a:pPr marL="971550" lvl="1" indent="-514350">
              <a:buFont typeface="+mj-lt"/>
              <a:buAutoNum type="arabicPeriod"/>
            </a:pPr>
            <a:r>
              <a:rPr lang="en-US" sz="2800" dirty="0"/>
              <a:t>Trauma</a:t>
            </a:r>
          </a:p>
          <a:p>
            <a:pPr marL="971550" lvl="1" indent="-514350">
              <a:buFont typeface="+mj-lt"/>
              <a:buAutoNum type="arabicPeriod"/>
            </a:pPr>
            <a:r>
              <a:rPr lang="en-US" sz="2800" dirty="0"/>
              <a:t>Foreign body</a:t>
            </a:r>
          </a:p>
          <a:p>
            <a:pPr marL="971550" lvl="1" indent="-514350">
              <a:buFont typeface="+mj-lt"/>
              <a:buAutoNum type="arabicPeriod"/>
            </a:pPr>
            <a:r>
              <a:rPr lang="en-US" sz="2800" dirty="0"/>
              <a:t>Malignancy</a:t>
            </a:r>
          </a:p>
          <a:p>
            <a:pPr marL="0" indent="0">
              <a:buNone/>
            </a:pPr>
            <a:r>
              <a:rPr lang="en-US" b="1" dirty="0"/>
              <a:t>3. Mention 2 symptoms associated:</a:t>
            </a:r>
          </a:p>
          <a:p>
            <a:pPr marL="0" indent="0">
              <a:buNone/>
            </a:pPr>
            <a:r>
              <a:rPr lang="en-US" dirty="0"/>
              <a:t>1. Nose pain</a:t>
            </a:r>
          </a:p>
          <a:p>
            <a:pPr marL="0" indent="0">
              <a:buNone/>
            </a:pPr>
            <a:r>
              <a:rPr lang="en-US" dirty="0"/>
              <a:t>2. Wheezing through the nose</a:t>
            </a:r>
          </a:p>
          <a:p>
            <a:pPr marL="0" indent="0">
              <a:buNone/>
            </a:pPr>
            <a:endParaRPr lang="en-US" dirty="0"/>
          </a:p>
        </p:txBody>
      </p:sp>
      <p:pic>
        <p:nvPicPr>
          <p:cNvPr id="4" name="Picture 3" descr="Picture of Nasal Septal Perforation * Otolaryngology Houston">
            <a:extLst>
              <a:ext uri="{FF2B5EF4-FFF2-40B4-BE49-F238E27FC236}">
                <a16:creationId xmlns:a16="http://schemas.microsoft.com/office/drawing/2014/main" id="{1463D19B-2E54-709B-6FCA-2718AF15A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662" y="1305026"/>
            <a:ext cx="2939138" cy="299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097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2E03-D52B-CA4A-AEB2-450B45AE46BA}"/>
              </a:ext>
            </a:extLst>
          </p:cNvPr>
          <p:cNvSpPr>
            <a:spLocks noGrp="1"/>
          </p:cNvSpPr>
          <p:nvPr>
            <p:ph type="title"/>
          </p:nvPr>
        </p:nvSpPr>
        <p:spPr/>
        <p:txBody>
          <a:bodyPr/>
          <a:lstStyle/>
          <a:p>
            <a:r>
              <a:rPr lang="en-US" dirty="0"/>
              <a:t>Q2: Adenoids</a:t>
            </a:r>
          </a:p>
        </p:txBody>
      </p:sp>
      <p:sp>
        <p:nvSpPr>
          <p:cNvPr id="3" name="Content Placeholder 2">
            <a:extLst>
              <a:ext uri="{FF2B5EF4-FFF2-40B4-BE49-F238E27FC236}">
                <a16:creationId xmlns:a16="http://schemas.microsoft.com/office/drawing/2014/main" id="{AC9A5636-B4CD-B3EF-B4A8-8FCFA094573D}"/>
              </a:ext>
            </a:extLst>
          </p:cNvPr>
          <p:cNvSpPr>
            <a:spLocks noGrp="1"/>
          </p:cNvSpPr>
          <p:nvPr>
            <p:ph idx="1"/>
          </p:nvPr>
        </p:nvSpPr>
        <p:spPr>
          <a:xfrm>
            <a:off x="838200" y="1305026"/>
            <a:ext cx="7400731" cy="5030460"/>
          </a:xfrm>
        </p:spPr>
        <p:txBody>
          <a:bodyPr>
            <a:normAutofit/>
          </a:bodyPr>
          <a:lstStyle/>
          <a:p>
            <a:pPr marL="514350" indent="-514350">
              <a:buFont typeface="+mj-lt"/>
              <a:buAutoNum type="arabicPeriod"/>
            </a:pPr>
            <a:r>
              <a:rPr lang="en-US" b="1" dirty="0"/>
              <a:t>Name of the study</a:t>
            </a:r>
          </a:p>
          <a:p>
            <a:pPr lvl="1"/>
            <a:r>
              <a:rPr lang="en-US" sz="2600" dirty="0"/>
              <a:t>Post-nasal space X-ray</a:t>
            </a:r>
          </a:p>
          <a:p>
            <a:pPr marL="514350" indent="-514350">
              <a:buFont typeface="+mj-lt"/>
              <a:buAutoNum type="arabicPeriod"/>
            </a:pPr>
            <a:r>
              <a:rPr lang="en-US" b="1" dirty="0"/>
              <a:t>Diagnosis</a:t>
            </a:r>
          </a:p>
          <a:p>
            <a:pPr lvl="1"/>
            <a:r>
              <a:rPr lang="en-US" sz="2600" dirty="0"/>
              <a:t>Adenoid hypertrophy</a:t>
            </a:r>
          </a:p>
          <a:p>
            <a:pPr marL="514350" indent="-514350">
              <a:buFont typeface="+mj-lt"/>
              <a:buAutoNum type="arabicPeriod"/>
            </a:pPr>
            <a:r>
              <a:rPr lang="en-US" b="1" dirty="0"/>
              <a:t>Mention 2 specific contraindications of the surgery</a:t>
            </a:r>
          </a:p>
          <a:p>
            <a:pPr lvl="1"/>
            <a:r>
              <a:rPr lang="en-US" sz="2600" dirty="0"/>
              <a:t>Specific Contra-indications for adenoidectomy:</a:t>
            </a:r>
          </a:p>
          <a:p>
            <a:pPr marL="1371600" lvl="2" indent="-457200">
              <a:buFont typeface="+mj-lt"/>
              <a:buAutoNum type="arabicPeriod"/>
            </a:pPr>
            <a:r>
              <a:rPr lang="en-US" sz="2400" dirty="0"/>
              <a:t>Cleft palate or submucous palate</a:t>
            </a:r>
          </a:p>
          <a:p>
            <a:pPr marL="1371600" lvl="2" indent="-457200">
              <a:buFont typeface="+mj-lt"/>
              <a:buAutoNum type="arabicPeriod"/>
            </a:pPr>
            <a:r>
              <a:rPr lang="en-US" sz="2400" dirty="0"/>
              <a:t>Neurological abnormality impairing palatal function like Down syndrome</a:t>
            </a:r>
          </a:p>
        </p:txBody>
      </p:sp>
      <p:pic>
        <p:nvPicPr>
          <p:cNvPr id="6" name="صورة 3">
            <a:extLst>
              <a:ext uri="{FF2B5EF4-FFF2-40B4-BE49-F238E27FC236}">
                <a16:creationId xmlns:a16="http://schemas.microsoft.com/office/drawing/2014/main" id="{151A068A-2E00-8F84-3BED-2D3E0315BD41}"/>
              </a:ext>
            </a:extLst>
          </p:cNvPr>
          <p:cNvPicPr>
            <a:picLocks noChangeAspect="1"/>
          </p:cNvPicPr>
          <p:nvPr/>
        </p:nvPicPr>
        <p:blipFill rotWithShape="1">
          <a:blip r:embed="rId2">
            <a:extLst>
              <a:ext uri="{28A0092B-C50C-407E-A947-70E740481C1C}">
                <a14:useLocalDpi xmlns:a14="http://schemas.microsoft.com/office/drawing/2010/main" val="0"/>
              </a:ext>
            </a:extLst>
          </a:blip>
          <a:srcRect l="11666" r="25961"/>
          <a:stretch/>
        </p:blipFill>
        <p:spPr>
          <a:xfrm>
            <a:off x="8312020" y="1662545"/>
            <a:ext cx="3041780" cy="3532909"/>
          </a:xfrm>
          <a:prstGeom prst="rect">
            <a:avLst/>
          </a:prstGeom>
        </p:spPr>
      </p:pic>
    </p:spTree>
    <p:extLst>
      <p:ext uri="{BB962C8B-B14F-4D97-AF65-F5344CB8AC3E}">
        <p14:creationId xmlns:p14="http://schemas.microsoft.com/office/powerpoint/2010/main" val="3141018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C24E4-E93B-B5B5-66C4-842A51AEBE05}"/>
              </a:ext>
            </a:extLst>
          </p:cNvPr>
          <p:cNvSpPr>
            <a:spLocks noGrp="1"/>
          </p:cNvSpPr>
          <p:nvPr>
            <p:ph type="title"/>
          </p:nvPr>
        </p:nvSpPr>
        <p:spPr/>
        <p:txBody>
          <a:bodyPr/>
          <a:lstStyle/>
          <a:p>
            <a:r>
              <a:rPr lang="en-US" dirty="0"/>
              <a:t>Q3: </a:t>
            </a:r>
            <a:r>
              <a:rPr lang="en-US" sz="4400" dirty="0"/>
              <a:t>Leukoplakia</a:t>
            </a:r>
            <a:endParaRPr lang="en-US" dirty="0"/>
          </a:p>
        </p:txBody>
      </p:sp>
      <p:sp>
        <p:nvSpPr>
          <p:cNvPr id="10" name="Content Placeholder 9">
            <a:extLst>
              <a:ext uri="{FF2B5EF4-FFF2-40B4-BE49-F238E27FC236}">
                <a16:creationId xmlns:a16="http://schemas.microsoft.com/office/drawing/2014/main" id="{AB7FB82B-A2BE-C82F-B509-B1CE151A7A0E}"/>
              </a:ext>
            </a:extLst>
          </p:cNvPr>
          <p:cNvSpPr>
            <a:spLocks noGrp="1"/>
          </p:cNvSpPr>
          <p:nvPr>
            <p:ph sz="half" idx="1"/>
          </p:nvPr>
        </p:nvSpPr>
        <p:spPr>
          <a:xfrm>
            <a:off x="838199" y="1241532"/>
            <a:ext cx="8259148" cy="5439185"/>
          </a:xfrm>
        </p:spPr>
        <p:txBody>
          <a:bodyPr>
            <a:normAutofit/>
          </a:bodyPr>
          <a:lstStyle/>
          <a:p>
            <a:pPr marL="514350" indent="-514350">
              <a:buFont typeface="+mj-lt"/>
              <a:buAutoNum type="arabicPeriod"/>
            </a:pPr>
            <a:r>
              <a:rPr lang="en-US" b="1" dirty="0"/>
              <a:t>Mention 3 differential diagnosis for this finding</a:t>
            </a:r>
          </a:p>
          <a:p>
            <a:pPr marL="971550" lvl="1" indent="-514350">
              <a:buFont typeface="+mj-lt"/>
              <a:buAutoNum type="alphaUcPeriod"/>
            </a:pPr>
            <a:r>
              <a:rPr lang="en-US" sz="2400" dirty="0"/>
              <a:t>Leukoplakia</a:t>
            </a:r>
          </a:p>
          <a:p>
            <a:pPr marL="971550" lvl="1" indent="-514350">
              <a:buFont typeface="+mj-lt"/>
              <a:buAutoNum type="alphaUcPeriod"/>
            </a:pPr>
            <a:r>
              <a:rPr lang="en-US" dirty="0"/>
              <a:t>Papillomatosis</a:t>
            </a:r>
          </a:p>
          <a:p>
            <a:pPr marL="971550" lvl="1" indent="-514350">
              <a:buFont typeface="+mj-lt"/>
              <a:buAutoNum type="alphaUcPeriod"/>
            </a:pPr>
            <a:r>
              <a:rPr lang="en-US" sz="2400" dirty="0"/>
              <a:t>Laryngeal Cancer</a:t>
            </a:r>
          </a:p>
          <a:p>
            <a:pPr marL="514350" indent="-514350">
              <a:buFont typeface="+mj-lt"/>
              <a:buAutoNum type="arabicPeriod"/>
            </a:pPr>
            <a:r>
              <a:rPr lang="en-US" b="1" dirty="0"/>
              <a:t>Most important Investigation:</a:t>
            </a:r>
          </a:p>
          <a:p>
            <a:pPr marL="0" indent="0">
              <a:buNone/>
            </a:pPr>
            <a:r>
              <a:rPr lang="en-US" dirty="0"/>
              <a:t> Fiber optic nasal endoscopy</a:t>
            </a:r>
          </a:p>
          <a:p>
            <a:pPr marL="0" indent="0">
              <a:buNone/>
            </a:pPr>
            <a:r>
              <a:rPr lang="en-US" b="1" dirty="0"/>
              <a:t>3. 2 more investigations can do:</a:t>
            </a:r>
          </a:p>
          <a:p>
            <a:pPr marL="971550" lvl="1" indent="-514350">
              <a:buFont typeface="+mj-lt"/>
              <a:buAutoNum type="alphaUcPeriod"/>
            </a:pPr>
            <a:r>
              <a:rPr lang="en-US" dirty="0"/>
              <a:t>Indirect mirror </a:t>
            </a:r>
          </a:p>
          <a:p>
            <a:pPr marL="971550" lvl="1" indent="-514350">
              <a:buFont typeface="+mj-lt"/>
              <a:buAutoNum type="alphaUcPeriod"/>
            </a:pPr>
            <a:r>
              <a:rPr lang="en-US" dirty="0"/>
              <a:t>Laryngoscope</a:t>
            </a:r>
          </a:p>
          <a:p>
            <a:pPr marL="971550" lvl="1" indent="-514350">
              <a:buFont typeface="+mj-lt"/>
              <a:buAutoNum type="alphaUcPeriod"/>
            </a:pPr>
            <a:r>
              <a:rPr lang="en-US" dirty="0"/>
              <a:t>CT / MRI </a:t>
            </a:r>
          </a:p>
          <a:p>
            <a:pPr marL="971550" lvl="1" indent="-514350">
              <a:buFont typeface="+mj-lt"/>
              <a:buAutoNum type="alphaUcPeriod"/>
            </a:pPr>
            <a:r>
              <a:rPr lang="en-US" dirty="0"/>
              <a:t>Triple endoscopy </a:t>
            </a:r>
          </a:p>
          <a:p>
            <a:pPr marL="971550" lvl="1" indent="-514350">
              <a:buFont typeface="+mj-lt"/>
              <a:buAutoNum type="alphaUcPeriod"/>
            </a:pPr>
            <a:r>
              <a:rPr lang="en-US" dirty="0"/>
              <a:t>Biopsy</a:t>
            </a:r>
          </a:p>
        </p:txBody>
      </p:sp>
      <p:pic>
        <p:nvPicPr>
          <p:cNvPr id="14" name="Picture 2" descr="C:\Users\Pc city\Downloads\preview.jpg">
            <a:extLst>
              <a:ext uri="{FF2B5EF4-FFF2-40B4-BE49-F238E27FC236}">
                <a16:creationId xmlns:a16="http://schemas.microsoft.com/office/drawing/2014/main" id="{35C33543-AC60-ECC7-814E-329E0CE351B1}"/>
              </a:ext>
            </a:extLst>
          </p:cNvPr>
          <p:cNvPicPr>
            <a:picLocks noChangeAspect="1" noChangeArrowheads="1"/>
          </p:cNvPicPr>
          <p:nvPr/>
        </p:nvPicPr>
        <p:blipFill>
          <a:blip r:embed="rId2" cstate="print"/>
          <a:srcRect/>
          <a:stretch>
            <a:fillRect/>
          </a:stretch>
        </p:blipFill>
        <p:spPr bwMode="auto">
          <a:xfrm>
            <a:off x="9097347" y="2067484"/>
            <a:ext cx="2769636" cy="2723032"/>
          </a:xfrm>
          <a:prstGeom prst="rect">
            <a:avLst/>
          </a:prstGeom>
          <a:noFill/>
        </p:spPr>
      </p:pic>
    </p:spTree>
    <p:extLst>
      <p:ext uri="{BB962C8B-B14F-4D97-AF65-F5344CB8AC3E}">
        <p14:creationId xmlns:p14="http://schemas.microsoft.com/office/powerpoint/2010/main" val="897357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199" y="87213"/>
            <a:ext cx="10515600" cy="1325563"/>
          </a:xfrm>
        </p:spPr>
        <p:txBody>
          <a:bodyPr/>
          <a:lstStyle/>
          <a:p>
            <a:pPr algn="l"/>
            <a:r>
              <a:rPr lang="en-US" dirty="0"/>
              <a:t>Q4</a:t>
            </a:r>
          </a:p>
        </p:txBody>
      </p:sp>
      <p:sp>
        <p:nvSpPr>
          <p:cNvPr id="3" name="عنصر نائب للمحتوى 2"/>
          <p:cNvSpPr>
            <a:spLocks noGrp="1"/>
          </p:cNvSpPr>
          <p:nvPr>
            <p:ph sz="half" idx="1"/>
          </p:nvPr>
        </p:nvSpPr>
        <p:spPr>
          <a:xfrm>
            <a:off x="838199" y="1246910"/>
            <a:ext cx="6005945" cy="5611090"/>
          </a:xfrm>
        </p:spPr>
        <p:txBody>
          <a:bodyPr>
            <a:normAutofit fontScale="75000" lnSpcReduction="20000"/>
          </a:bodyPr>
          <a:lstStyle/>
          <a:p>
            <a:pPr algn="l" rtl="0"/>
            <a:r>
              <a:rPr lang="en-US" dirty="0"/>
              <a:t>Diagnosis?</a:t>
            </a:r>
          </a:p>
          <a:p>
            <a:pPr algn="l" rtl="0"/>
            <a:r>
              <a:rPr lang="en-US" b="1" dirty="0">
                <a:solidFill>
                  <a:srgbClr val="FF0000"/>
                </a:solidFill>
              </a:rPr>
              <a:t>Ramsay hunt </a:t>
            </a:r>
            <a:r>
              <a:rPr lang="en-US" b="1" dirty="0" err="1">
                <a:solidFill>
                  <a:srgbClr val="FF0000"/>
                </a:solidFill>
              </a:rPr>
              <a:t>syndrom</a:t>
            </a:r>
            <a:endParaRPr lang="en-US" b="1" dirty="0">
              <a:solidFill>
                <a:srgbClr val="FF0000"/>
              </a:solidFill>
            </a:endParaRPr>
          </a:p>
          <a:p>
            <a:pPr algn="l" rtl="0"/>
            <a:endParaRPr lang="en-US" dirty="0"/>
          </a:p>
          <a:p>
            <a:pPr algn="l" rtl="0"/>
            <a:r>
              <a:rPr lang="en-US" dirty="0"/>
              <a:t>Most common cause?</a:t>
            </a:r>
          </a:p>
          <a:p>
            <a:pPr algn="l" rtl="0"/>
            <a:r>
              <a:rPr lang="en-US" b="1" dirty="0">
                <a:solidFill>
                  <a:srgbClr val="FF0000"/>
                </a:solidFill>
              </a:rPr>
              <a:t>Varicella zoster</a:t>
            </a:r>
          </a:p>
          <a:p>
            <a:pPr algn="l" rtl="0"/>
            <a:endParaRPr lang="en-US" b="1" dirty="0">
              <a:solidFill>
                <a:srgbClr val="FF0000"/>
              </a:solidFill>
            </a:endParaRPr>
          </a:p>
          <a:p>
            <a:r>
              <a:rPr lang="en-US" dirty="0"/>
              <a:t>Audiometry and Tympanometry Findings:</a:t>
            </a:r>
          </a:p>
          <a:p>
            <a:pPr marL="0" indent="0">
              <a:buNone/>
            </a:pPr>
            <a:r>
              <a:rPr lang="en-US" b="1" dirty="0">
                <a:solidFill>
                  <a:srgbClr val="FF0000"/>
                </a:solidFill>
              </a:rPr>
              <a:t>Tympanometry : Type A</a:t>
            </a:r>
          </a:p>
          <a:p>
            <a:pPr marL="0" indent="0">
              <a:buNone/>
            </a:pPr>
            <a:r>
              <a:rPr lang="en-US" b="1" dirty="0">
                <a:solidFill>
                  <a:srgbClr val="FF0000"/>
                </a:solidFill>
              </a:rPr>
              <a:t>Audiometry: Sensorineural hearing loss </a:t>
            </a:r>
          </a:p>
          <a:p>
            <a:pPr marL="0" indent="0">
              <a:buNone/>
            </a:pPr>
            <a:endParaRPr lang="en-US" dirty="0"/>
          </a:p>
          <a:p>
            <a:pPr algn="l" rtl="0"/>
            <a:r>
              <a:rPr lang="en-US" dirty="0" err="1"/>
              <a:t>managment</a:t>
            </a:r>
            <a:r>
              <a:rPr lang="en-US" dirty="0"/>
              <a:t>?</a:t>
            </a:r>
          </a:p>
          <a:p>
            <a:pPr algn="l" rtl="0"/>
            <a:r>
              <a:rPr lang="en-US" b="1" dirty="0">
                <a:solidFill>
                  <a:srgbClr val="FF0000"/>
                </a:solidFill>
              </a:rPr>
              <a:t>Steroid</a:t>
            </a:r>
          </a:p>
          <a:p>
            <a:pPr algn="l" rtl="0"/>
            <a:r>
              <a:rPr lang="en-US" b="1" dirty="0">
                <a:solidFill>
                  <a:srgbClr val="FF0000"/>
                </a:solidFill>
              </a:rPr>
              <a:t>Antiviral(acyclovir)</a:t>
            </a:r>
          </a:p>
          <a:p>
            <a:pPr algn="l" rtl="0"/>
            <a:r>
              <a:rPr lang="en-US" b="1" dirty="0">
                <a:solidFill>
                  <a:srgbClr val="FF0000"/>
                </a:solidFill>
              </a:rPr>
              <a:t>Eye protection</a:t>
            </a:r>
          </a:p>
          <a:p>
            <a:pPr algn="l" rtl="0"/>
            <a:r>
              <a:rPr lang="en-US" b="1" dirty="0">
                <a:solidFill>
                  <a:srgbClr val="FF0000"/>
                </a:solidFill>
              </a:rPr>
              <a:t>Physiotherapy</a:t>
            </a:r>
          </a:p>
          <a:p>
            <a:pPr algn="l" rtl="0"/>
            <a:r>
              <a:rPr lang="en-US" b="1" dirty="0">
                <a:solidFill>
                  <a:srgbClr val="FF0000"/>
                </a:solidFill>
              </a:rPr>
              <a:t>Surgery</a:t>
            </a:r>
          </a:p>
          <a:p>
            <a:pPr algn="l" rtl="0"/>
            <a:endParaRPr lang="en-US" b="1" dirty="0">
              <a:solidFill>
                <a:srgbClr val="FF0000"/>
              </a:solidFill>
            </a:endParaRPr>
          </a:p>
          <a:p>
            <a:pPr marL="0" indent="0" algn="l" rtl="0">
              <a:buNone/>
            </a:pPr>
            <a:endParaRPr lang="en-US" b="1" dirty="0">
              <a:solidFill>
                <a:srgbClr val="FF0000"/>
              </a:solidFill>
            </a:endParaRPr>
          </a:p>
        </p:txBody>
      </p:sp>
      <p:pic>
        <p:nvPicPr>
          <p:cNvPr id="5"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48128" y="1412776"/>
            <a:ext cx="2857500" cy="1866900"/>
          </a:xfrm>
        </p:spPr>
      </p:pic>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112" y="3356992"/>
            <a:ext cx="2987824" cy="280173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Q5</a:t>
            </a:r>
            <a:endParaRPr lang="ar-JO" dirty="0"/>
          </a:p>
        </p:txBody>
      </p:sp>
      <p:sp>
        <p:nvSpPr>
          <p:cNvPr id="3" name="عنصر نائب للمحتوى 2"/>
          <p:cNvSpPr>
            <a:spLocks noGrp="1"/>
          </p:cNvSpPr>
          <p:nvPr>
            <p:ph idx="1"/>
          </p:nvPr>
        </p:nvSpPr>
        <p:spPr/>
        <p:txBody>
          <a:bodyPr>
            <a:normAutofit/>
          </a:bodyPr>
          <a:lstStyle/>
          <a:p>
            <a:pPr marL="0" indent="0">
              <a:buNone/>
            </a:pPr>
            <a:r>
              <a:rPr lang="en-US" sz="2400" dirty="0"/>
              <a:t>1-descripe the result </a:t>
            </a:r>
          </a:p>
          <a:p>
            <a:pPr marL="0" indent="0">
              <a:buNone/>
            </a:pPr>
            <a:r>
              <a:rPr lang="en-US" sz="2400" dirty="0">
                <a:solidFill>
                  <a:srgbClr val="FF0000"/>
                </a:solidFill>
              </a:rPr>
              <a:t>right : normal hearing </a:t>
            </a:r>
          </a:p>
          <a:p>
            <a:pPr marL="0" indent="0">
              <a:buNone/>
            </a:pPr>
            <a:r>
              <a:rPr lang="en-US" sz="2400" dirty="0">
                <a:solidFill>
                  <a:srgbClr val="FF0000"/>
                </a:solidFill>
              </a:rPr>
              <a:t>left : </a:t>
            </a:r>
            <a:r>
              <a:rPr lang="en-US" sz="2400" dirty="0" err="1">
                <a:solidFill>
                  <a:srgbClr val="FF0000"/>
                </a:solidFill>
              </a:rPr>
              <a:t>sensoneural</a:t>
            </a:r>
            <a:r>
              <a:rPr lang="en-US" sz="2400" dirty="0">
                <a:solidFill>
                  <a:srgbClr val="FF0000"/>
                </a:solidFill>
              </a:rPr>
              <a:t> hearing loss at high frequencies</a:t>
            </a:r>
          </a:p>
          <a:p>
            <a:pPr marL="0" indent="0">
              <a:buNone/>
            </a:pPr>
            <a:r>
              <a:rPr lang="en-US" sz="2400" dirty="0"/>
              <a:t>2-what should you exclude in this case</a:t>
            </a:r>
          </a:p>
          <a:p>
            <a:pPr marL="0" indent="0">
              <a:buNone/>
            </a:pPr>
            <a:r>
              <a:rPr lang="en-US" sz="2400" dirty="0">
                <a:solidFill>
                  <a:srgbClr val="FF0000"/>
                </a:solidFill>
              </a:rPr>
              <a:t>vestibular </a:t>
            </a:r>
            <a:r>
              <a:rPr lang="en-US" sz="2400" dirty="0" err="1">
                <a:solidFill>
                  <a:srgbClr val="FF0000"/>
                </a:solidFill>
              </a:rPr>
              <a:t>shwanoma</a:t>
            </a:r>
            <a:r>
              <a:rPr lang="en-US" sz="2400" dirty="0">
                <a:solidFill>
                  <a:srgbClr val="FF0000"/>
                </a:solidFill>
              </a:rPr>
              <a:t> </a:t>
            </a:r>
          </a:p>
          <a:p>
            <a:pPr marL="0" indent="0">
              <a:buNone/>
            </a:pPr>
            <a:r>
              <a:rPr lang="en-US" sz="2400" dirty="0"/>
              <a:t>3-other investigations:</a:t>
            </a:r>
          </a:p>
          <a:p>
            <a:pPr marL="0" indent="0">
              <a:buNone/>
            </a:pPr>
            <a:r>
              <a:rPr lang="en-US" sz="2400" dirty="0">
                <a:solidFill>
                  <a:srgbClr val="FF0000"/>
                </a:solidFill>
              </a:rPr>
              <a:t>MRI+CT </a:t>
            </a:r>
          </a:p>
          <a:p>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7582" y="3598913"/>
            <a:ext cx="4657626" cy="310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Q6</a:t>
            </a:r>
            <a:br>
              <a:rPr lang="en-US" dirty="0"/>
            </a:br>
            <a:r>
              <a:rPr lang="ar-SA" dirty="0"/>
              <a:t>الصورة من السلايدات </a:t>
            </a:r>
            <a:r>
              <a:rPr lang="en-US" dirty="0"/>
              <a:t> for </a:t>
            </a:r>
            <a:r>
              <a:rPr lang="en-US" dirty="0">
                <a:solidFill>
                  <a:srgbClr val="FF0000"/>
                </a:solidFill>
              </a:rPr>
              <a:t>25 years old patient </a:t>
            </a:r>
            <a:endParaRPr lang="ar-JO" dirty="0">
              <a:solidFill>
                <a:srgbClr val="FF0000"/>
              </a:solidFill>
            </a:endParaRPr>
          </a:p>
        </p:txBody>
      </p:sp>
      <p:pic>
        <p:nvPicPr>
          <p:cNvPr id="5" name="صورة 5"/>
          <p:cNvPicPr>
            <a:picLocks noGrp="1" noChangeAspect="1"/>
          </p:cNvPicPr>
          <p:nvPr>
            <p:ph sz="half" idx="1"/>
          </p:nvPr>
        </p:nvPicPr>
        <p:blipFill>
          <a:blip r:embed="rId2"/>
          <a:stretch>
            <a:fillRect/>
          </a:stretch>
        </p:blipFill>
        <p:spPr>
          <a:xfrm>
            <a:off x="1596858" y="2286000"/>
            <a:ext cx="3997659" cy="3581400"/>
          </a:xfrm>
        </p:spPr>
      </p:pic>
      <p:sp>
        <p:nvSpPr>
          <p:cNvPr id="4" name="عنصر نائب للمحتوى 3"/>
          <p:cNvSpPr>
            <a:spLocks noGrp="1"/>
          </p:cNvSpPr>
          <p:nvPr>
            <p:ph sz="half" idx="2"/>
          </p:nvPr>
        </p:nvSpPr>
        <p:spPr/>
        <p:txBody>
          <a:bodyPr/>
          <a:lstStyle/>
          <a:p>
            <a:pPr marL="457200" indent="-457200">
              <a:buFont typeface="+mj-lt"/>
              <a:buAutoNum type="arabicPeriod"/>
            </a:pPr>
            <a:r>
              <a:rPr lang="en-US" dirty="0"/>
              <a:t>What do you see </a:t>
            </a:r>
            <a:endParaRPr lang="ar-SA" dirty="0"/>
          </a:p>
          <a:p>
            <a:pPr marL="457200" indent="-457200">
              <a:buFont typeface="+mj-lt"/>
              <a:buAutoNum type="arabicPeriod"/>
            </a:pPr>
            <a:r>
              <a:rPr lang="en-US" dirty="0"/>
              <a:t>Management</a:t>
            </a:r>
          </a:p>
          <a:p>
            <a:pPr marL="457200" indent="-457200">
              <a:buFont typeface="+mj-lt"/>
              <a:buAutoNum type="arabicPeriod"/>
            </a:pPr>
            <a:r>
              <a:rPr lang="en-US" dirty="0"/>
              <a:t>Mention 2 symptoms</a:t>
            </a:r>
          </a:p>
          <a:p>
            <a:pPr marL="457200" indent="-457200">
              <a:buFont typeface="+mj-lt"/>
              <a:buAutoNum type="arabicPeriod"/>
            </a:pPr>
            <a:endParaRPr lang="ar-JO"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EB81-AC55-E131-9444-61671772080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C9C4590-54DB-09D6-1D79-4B3B90C41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3682" y="365127"/>
            <a:ext cx="3086100" cy="4029075"/>
          </a:xfrm>
        </p:spPr>
      </p:pic>
      <p:sp>
        <p:nvSpPr>
          <p:cNvPr id="6" name="TextBox 5">
            <a:extLst>
              <a:ext uri="{FF2B5EF4-FFF2-40B4-BE49-F238E27FC236}">
                <a16:creationId xmlns:a16="http://schemas.microsoft.com/office/drawing/2014/main" id="{FB46B90A-324E-49C2-A2F4-A22A16FA7F97}"/>
              </a:ext>
            </a:extLst>
          </p:cNvPr>
          <p:cNvSpPr txBox="1"/>
          <p:nvPr/>
        </p:nvSpPr>
        <p:spPr>
          <a:xfrm>
            <a:off x="255084" y="288575"/>
            <a:ext cx="7635590" cy="2893100"/>
          </a:xfrm>
          <a:prstGeom prst="rect">
            <a:avLst/>
          </a:prstGeom>
          <a:solidFill>
            <a:schemeClr val="accent4">
              <a:lumMod val="40000"/>
              <a:lumOff val="60000"/>
            </a:schemeClr>
          </a:solidFill>
          <a:ln>
            <a:solidFill>
              <a:schemeClr val="tx1"/>
            </a:solidFill>
          </a:ln>
        </p:spPr>
        <p:txBody>
          <a:bodyPr wrap="square" rtlCol="1">
            <a:spAutoFit/>
          </a:bodyPr>
          <a:lstStyle/>
          <a:p>
            <a:r>
              <a:rPr lang="en-US" sz="5400" b="1" dirty="0"/>
              <a:t>Q</a:t>
            </a:r>
            <a:r>
              <a:rPr lang="en-GB" sz="5400" b="1" dirty="0"/>
              <a:t>3</a:t>
            </a:r>
            <a:r>
              <a:rPr lang="en-US" sz="5400" b="1" dirty="0"/>
              <a:t> : </a:t>
            </a:r>
          </a:p>
          <a:p>
            <a:r>
              <a:rPr lang="en-US" sz="3200" b="1" dirty="0">
                <a:solidFill>
                  <a:srgbClr val="FF0000"/>
                </a:solidFill>
              </a:rPr>
              <a:t>A </a:t>
            </a:r>
            <a:r>
              <a:rPr lang="en-US" sz="3200" dirty="0"/>
              <a:t>– </a:t>
            </a:r>
            <a:r>
              <a:rPr lang="en-GB" sz="3200" dirty="0"/>
              <a:t>Diagnosis</a:t>
            </a:r>
            <a:r>
              <a:rPr lang="en-US" sz="3200" dirty="0"/>
              <a:t>? </a:t>
            </a:r>
          </a:p>
          <a:p>
            <a:r>
              <a:rPr lang="en-US" sz="3200" b="1" dirty="0">
                <a:solidFill>
                  <a:srgbClr val="FF0000"/>
                </a:solidFill>
              </a:rPr>
              <a:t>B </a:t>
            </a:r>
            <a:r>
              <a:rPr lang="en-US" sz="3200" dirty="0"/>
              <a:t>– </a:t>
            </a:r>
            <a:r>
              <a:rPr lang="en-GB" sz="3200" dirty="0"/>
              <a:t>mention 2 characteristics of his face</a:t>
            </a:r>
            <a:r>
              <a:rPr lang="en-US" sz="3200" dirty="0"/>
              <a:t>? </a:t>
            </a:r>
          </a:p>
          <a:p>
            <a:r>
              <a:rPr lang="en-US" sz="3200" b="1" dirty="0">
                <a:solidFill>
                  <a:srgbClr val="FF0000"/>
                </a:solidFill>
              </a:rPr>
              <a:t>C</a:t>
            </a:r>
            <a:r>
              <a:rPr lang="en-US" sz="3200" dirty="0">
                <a:solidFill>
                  <a:srgbClr val="FF0000"/>
                </a:solidFill>
              </a:rPr>
              <a:t> </a:t>
            </a:r>
            <a:r>
              <a:rPr lang="en-US" sz="3200" dirty="0"/>
              <a:t>- </a:t>
            </a:r>
            <a:r>
              <a:rPr lang="en-GB" sz="3200" dirty="0"/>
              <a:t>investigations</a:t>
            </a:r>
            <a:r>
              <a:rPr lang="en-US" sz="3200" dirty="0"/>
              <a:t>? </a:t>
            </a:r>
            <a:endParaRPr lang="en-GB" sz="3200" dirty="0"/>
          </a:p>
          <a:p>
            <a:r>
              <a:rPr lang="en-GB" sz="3200" dirty="0" err="1"/>
              <a:t>Mangement</a:t>
            </a:r>
            <a:r>
              <a:rPr lang="en-GB" sz="3200" dirty="0"/>
              <a:t>?</a:t>
            </a:r>
            <a:endParaRPr lang="ar-SA" sz="3200" dirty="0"/>
          </a:p>
        </p:txBody>
      </p:sp>
      <p:pic>
        <p:nvPicPr>
          <p:cNvPr id="7" name="object 8">
            <a:extLst>
              <a:ext uri="{FF2B5EF4-FFF2-40B4-BE49-F238E27FC236}">
                <a16:creationId xmlns:a16="http://schemas.microsoft.com/office/drawing/2014/main" id="{04EE53B4-76C8-AF93-F5E7-713AA501D115}"/>
              </a:ext>
            </a:extLst>
          </p:cNvPr>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304975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6172200"/>
          </a:xfrm>
        </p:spPr>
        <p:txBody>
          <a:bodyPr>
            <a:normAutofit/>
          </a:bodyPr>
          <a:lstStyle/>
          <a:p>
            <a:r>
              <a:rPr lang="en-US" sz="3000" b="1" dirty="0"/>
              <a:t>1-</a:t>
            </a:r>
            <a:r>
              <a:rPr lang="en-US" sz="3000" dirty="0"/>
              <a:t> </a:t>
            </a:r>
            <a:r>
              <a:rPr lang="en-US" sz="3000" dirty="0" err="1"/>
              <a:t>Peritonsilar</a:t>
            </a:r>
            <a:r>
              <a:rPr lang="en-US" sz="3000" dirty="0"/>
              <a:t> bulging/abscess due to accumulation of pus in </a:t>
            </a:r>
            <a:r>
              <a:rPr lang="en-US" sz="3000" dirty="0" err="1"/>
              <a:t>supratonsilar</a:t>
            </a:r>
            <a:r>
              <a:rPr lang="en-US" sz="3000" dirty="0"/>
              <a:t> fossa ( </a:t>
            </a:r>
            <a:r>
              <a:rPr lang="en-US" sz="3000" dirty="0" err="1"/>
              <a:t>Quensy</a:t>
            </a:r>
            <a:r>
              <a:rPr lang="en-US" sz="3000" dirty="0"/>
              <a:t>)</a:t>
            </a:r>
            <a:br>
              <a:rPr lang="en-US" sz="3000" dirty="0"/>
            </a:br>
            <a:r>
              <a:rPr lang="en-US" sz="3000" b="1" dirty="0"/>
              <a:t>2-</a:t>
            </a:r>
            <a:br>
              <a:rPr lang="en-US" sz="3000" dirty="0"/>
            </a:br>
            <a:r>
              <a:rPr lang="en-US" sz="3000" dirty="0"/>
              <a:t> A. ABC + antipyretics </a:t>
            </a:r>
            <a:br>
              <a:rPr lang="en-US" sz="3000" dirty="0"/>
            </a:br>
            <a:r>
              <a:rPr lang="en-US" sz="3000" dirty="0"/>
              <a:t>B. Incision and drainage (immediate without waiting) + antibiotic + fluid </a:t>
            </a:r>
            <a:br>
              <a:rPr lang="en-US" sz="3000" dirty="0"/>
            </a:br>
            <a:r>
              <a:rPr lang="en-US" sz="3000" b="1" dirty="0"/>
              <a:t>3-</a:t>
            </a:r>
            <a:r>
              <a:rPr lang="en-US" sz="3000" dirty="0"/>
              <a:t> </a:t>
            </a:r>
            <a:r>
              <a:rPr lang="en-US" sz="3000" dirty="0" err="1"/>
              <a:t>Trismus</a:t>
            </a:r>
            <a:r>
              <a:rPr lang="en-US" sz="3000" dirty="0"/>
              <a:t>. (Most important symptoms)/ Dysphagia/ Sore throat/High grade fever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Q7</a:t>
            </a:r>
          </a:p>
        </p:txBody>
      </p:sp>
      <p:sp>
        <p:nvSpPr>
          <p:cNvPr id="3" name="Content Placeholder 2"/>
          <p:cNvSpPr>
            <a:spLocks noGrp="1"/>
          </p:cNvSpPr>
          <p:nvPr>
            <p:ph sz="half" idx="1"/>
          </p:nvPr>
        </p:nvSpPr>
        <p:spPr>
          <a:xfrm>
            <a:off x="193345" y="1656569"/>
            <a:ext cx="10085695" cy="4784891"/>
          </a:xfrm>
        </p:spPr>
        <p:txBody>
          <a:bodyPr>
            <a:normAutofit fontScale="92500" lnSpcReduction="10000"/>
          </a:bodyPr>
          <a:lstStyle/>
          <a:p>
            <a:pPr marL="0" indent="0">
              <a:buNone/>
            </a:pPr>
            <a:r>
              <a:rPr lang="en-US" dirty="0"/>
              <a:t>Ct scan</a:t>
            </a:r>
          </a:p>
          <a:p>
            <a:pPr marL="0" indent="0">
              <a:buNone/>
            </a:pPr>
            <a:r>
              <a:rPr lang="en-US" dirty="0"/>
              <a:t>1.name of study?</a:t>
            </a:r>
          </a:p>
          <a:p>
            <a:pPr marL="0" indent="0">
              <a:buNone/>
            </a:pPr>
            <a:r>
              <a:rPr lang="en-US" dirty="0">
                <a:solidFill>
                  <a:srgbClr val="FF0000"/>
                </a:solidFill>
              </a:rPr>
              <a:t>Coronal Paranasal sinuses </a:t>
            </a:r>
            <a:r>
              <a:rPr lang="en-US" dirty="0" err="1">
                <a:solidFill>
                  <a:srgbClr val="FF0000"/>
                </a:solidFill>
              </a:rPr>
              <a:t>ct</a:t>
            </a:r>
            <a:r>
              <a:rPr lang="en-US" dirty="0">
                <a:solidFill>
                  <a:srgbClr val="FF0000"/>
                </a:solidFill>
              </a:rPr>
              <a:t> scan</a:t>
            </a:r>
          </a:p>
          <a:p>
            <a:pPr marL="0" indent="0">
              <a:buNone/>
            </a:pPr>
            <a:r>
              <a:rPr lang="en-US" dirty="0"/>
              <a:t>2.describe?</a:t>
            </a:r>
          </a:p>
          <a:p>
            <a:pPr marL="0" indent="0">
              <a:buNone/>
            </a:pPr>
            <a:r>
              <a:rPr lang="en-US" dirty="0">
                <a:solidFill>
                  <a:srgbClr val="FF0000"/>
                </a:solidFill>
              </a:rPr>
              <a:t>Opacification expansion at </a:t>
            </a:r>
            <a:r>
              <a:rPr lang="en-US" dirty="0" err="1">
                <a:solidFill>
                  <a:srgbClr val="FF0000"/>
                </a:solidFill>
              </a:rPr>
              <a:t>rt</a:t>
            </a:r>
            <a:r>
              <a:rPr lang="en-US" dirty="0">
                <a:solidFill>
                  <a:srgbClr val="FF0000"/>
                </a:solidFill>
              </a:rPr>
              <a:t> maxillary and nasal cavity</a:t>
            </a:r>
          </a:p>
          <a:p>
            <a:pPr marL="0" indent="0">
              <a:buNone/>
            </a:pPr>
            <a:r>
              <a:rPr lang="en-US" dirty="0">
                <a:solidFill>
                  <a:schemeClr val="tx1">
                    <a:lumMod val="95000"/>
                    <a:lumOff val="5000"/>
                  </a:schemeClr>
                </a:solidFill>
              </a:rPr>
              <a:t>3.ddx?</a:t>
            </a:r>
          </a:p>
          <a:p>
            <a:pPr marL="0" indent="0">
              <a:buNone/>
            </a:pPr>
            <a:r>
              <a:rPr lang="en-US" dirty="0">
                <a:solidFill>
                  <a:srgbClr val="FF0000"/>
                </a:solidFill>
              </a:rPr>
              <a:t>Fungal sinusitis</a:t>
            </a:r>
            <a:endParaRPr lang="en-US" dirty="0">
              <a:solidFill>
                <a:schemeClr val="tx1">
                  <a:lumMod val="95000"/>
                  <a:lumOff val="5000"/>
                </a:schemeClr>
              </a:solidFill>
            </a:endParaRPr>
          </a:p>
          <a:p>
            <a:pPr marL="0" indent="0">
              <a:buNone/>
            </a:pPr>
            <a:r>
              <a:rPr lang="en-US" dirty="0">
                <a:solidFill>
                  <a:srgbClr val="FF0000"/>
                </a:solidFill>
              </a:rPr>
              <a:t>Nasal polyp</a:t>
            </a:r>
          </a:p>
          <a:p>
            <a:pPr marL="0" indent="0">
              <a:buNone/>
            </a:pPr>
            <a:r>
              <a:rPr lang="en-US" dirty="0" err="1">
                <a:solidFill>
                  <a:srgbClr val="FF0000"/>
                </a:solidFill>
              </a:rPr>
              <a:t>antrochoanal</a:t>
            </a:r>
            <a:r>
              <a:rPr lang="en-US" dirty="0">
                <a:solidFill>
                  <a:srgbClr val="FF0000"/>
                </a:solidFill>
              </a:rPr>
              <a:t> polyp</a:t>
            </a:r>
          </a:p>
          <a:p>
            <a:pPr marL="0" indent="0">
              <a:buNone/>
            </a:pPr>
            <a:r>
              <a:rPr lang="en-US" dirty="0">
                <a:solidFill>
                  <a:srgbClr val="FF0000"/>
                </a:solidFill>
              </a:rPr>
              <a:t>Inverted papilloma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396" y="1269242"/>
            <a:ext cx="4535605" cy="517221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06400" y="-152400"/>
            <a:ext cx="10972800" cy="1143000"/>
          </a:xfrm>
        </p:spPr>
        <p:txBody>
          <a:bodyPr/>
          <a:lstStyle/>
          <a:p>
            <a:r>
              <a:rPr lang="en-US" dirty="0"/>
              <a:t>Q8 </a:t>
            </a:r>
          </a:p>
        </p:txBody>
      </p:sp>
      <p:sp>
        <p:nvSpPr>
          <p:cNvPr id="3" name="عنصر نائب للمحتوى 2"/>
          <p:cNvSpPr>
            <a:spLocks noGrp="1"/>
          </p:cNvSpPr>
          <p:nvPr>
            <p:ph idx="1"/>
          </p:nvPr>
        </p:nvSpPr>
        <p:spPr>
          <a:xfrm>
            <a:off x="304800" y="914403"/>
            <a:ext cx="10972800" cy="5569524"/>
          </a:xfrm>
        </p:spPr>
        <p:txBody>
          <a:bodyPr>
            <a:normAutofit fontScale="92500" lnSpcReduction="10000"/>
          </a:bodyPr>
          <a:lstStyle/>
          <a:p>
            <a:pPr marL="514350" indent="-514350">
              <a:buAutoNum type="arabicPeriod"/>
            </a:pPr>
            <a:r>
              <a:rPr lang="en-US" dirty="0"/>
              <a:t>What side  </a:t>
            </a:r>
            <a:r>
              <a:rPr lang="en-US" dirty="0">
                <a:solidFill>
                  <a:srgbClr val="00B050"/>
                </a:solidFill>
              </a:rPr>
              <a:t>left side </a:t>
            </a:r>
          </a:p>
          <a:p>
            <a:pPr marL="0" indent="0">
              <a:buNone/>
            </a:pPr>
            <a:br>
              <a:rPr lang="en-US" dirty="0">
                <a:solidFill>
                  <a:srgbClr val="00B050"/>
                </a:solidFill>
              </a:rPr>
            </a:br>
            <a:r>
              <a:rPr lang="en-US" dirty="0"/>
              <a:t>2. Finding  </a:t>
            </a:r>
            <a:r>
              <a:rPr lang="en-US" dirty="0">
                <a:solidFill>
                  <a:srgbClr val="00B050"/>
                </a:solidFill>
              </a:rPr>
              <a:t>left retracted tympanic mem with grommet</a:t>
            </a:r>
          </a:p>
          <a:p>
            <a:pPr marL="0" indent="0">
              <a:buNone/>
            </a:pPr>
            <a:r>
              <a:rPr lang="en-US" dirty="0">
                <a:solidFill>
                  <a:srgbClr val="00B050"/>
                </a:solidFill>
              </a:rPr>
              <a:t> insertion  </a:t>
            </a:r>
          </a:p>
          <a:p>
            <a:pPr marL="0" indent="0">
              <a:buNone/>
            </a:pPr>
            <a:br>
              <a:rPr lang="en-US" dirty="0">
                <a:solidFill>
                  <a:srgbClr val="00B050"/>
                </a:solidFill>
              </a:rPr>
            </a:br>
            <a:r>
              <a:rPr lang="en-US" dirty="0"/>
              <a:t>3. Name of procedure </a:t>
            </a:r>
            <a:r>
              <a:rPr lang="en-US" dirty="0">
                <a:solidFill>
                  <a:srgbClr val="00B050"/>
                </a:solidFill>
              </a:rPr>
              <a:t>Myringotomy with Grommet</a:t>
            </a:r>
          </a:p>
          <a:p>
            <a:pPr marL="0" indent="0">
              <a:buNone/>
            </a:pPr>
            <a:r>
              <a:rPr lang="en-US" dirty="0">
                <a:solidFill>
                  <a:srgbClr val="00B050"/>
                </a:solidFill>
              </a:rPr>
              <a:t> insertion</a:t>
            </a:r>
          </a:p>
          <a:p>
            <a:pPr marL="0" indent="0">
              <a:buNone/>
            </a:pPr>
            <a:br>
              <a:rPr lang="en-US" dirty="0"/>
            </a:br>
            <a:r>
              <a:rPr lang="en-US" dirty="0"/>
              <a:t>4. 2 indications </a:t>
            </a:r>
          </a:p>
          <a:p>
            <a:r>
              <a:rPr lang="en-US" dirty="0">
                <a:solidFill>
                  <a:srgbClr val="00B050"/>
                </a:solidFill>
              </a:rPr>
              <a:t>            three or more episodes of AOM in 6 month </a:t>
            </a:r>
          </a:p>
          <a:p>
            <a:r>
              <a:rPr lang="en-US" dirty="0">
                <a:solidFill>
                  <a:srgbClr val="00B050"/>
                </a:solidFill>
              </a:rPr>
              <a:t>           4 or more attack in a year with at least one episode in the preceding 6  month </a:t>
            </a:r>
            <a:endParaRPr lang="ar-JO" dirty="0">
              <a:solidFill>
                <a:srgbClr val="00B050"/>
              </a:solidFill>
            </a:endParaRPr>
          </a:p>
          <a:p>
            <a:r>
              <a:rPr lang="ar-JO" dirty="0">
                <a:solidFill>
                  <a:srgbClr val="00B050"/>
                </a:solidFill>
              </a:rPr>
              <a:t>  </a:t>
            </a:r>
            <a:r>
              <a:rPr lang="en-US" dirty="0">
                <a:solidFill>
                  <a:srgbClr val="00B050"/>
                </a:solidFill>
              </a:rPr>
              <a:t>OME </a:t>
            </a:r>
            <a:r>
              <a:rPr lang="ar-JO" dirty="0">
                <a:solidFill>
                  <a:srgbClr val="00B050"/>
                </a:solidFill>
              </a:rPr>
              <a:t> </a:t>
            </a:r>
            <a:r>
              <a:rPr lang="en-US" dirty="0">
                <a:solidFill>
                  <a:srgbClr val="00B050"/>
                </a:solidFill>
              </a:rPr>
              <a:t>with CHL persists for 3 month or if there is recurrent pain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1063" y="0"/>
            <a:ext cx="4024870" cy="267095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Q9</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2771" y="1565942"/>
            <a:ext cx="3901440" cy="3651504"/>
          </a:xfrm>
        </p:spPr>
      </p:pic>
      <p:sp>
        <p:nvSpPr>
          <p:cNvPr id="5" name="TextBox 4"/>
          <p:cNvSpPr txBox="1"/>
          <p:nvPr/>
        </p:nvSpPr>
        <p:spPr>
          <a:xfrm>
            <a:off x="838200" y="2133600"/>
            <a:ext cx="5133109" cy="4324261"/>
          </a:xfrm>
          <a:prstGeom prst="rect">
            <a:avLst/>
          </a:prstGeom>
          <a:noFill/>
        </p:spPr>
        <p:txBody>
          <a:bodyPr wrap="square" rtlCol="0">
            <a:spAutoFit/>
          </a:bodyPr>
          <a:lstStyle/>
          <a:p>
            <a:r>
              <a:rPr lang="en-US" sz="2500" b="1" dirty="0">
                <a:solidFill>
                  <a:srgbClr val="FF0000"/>
                </a:solidFill>
              </a:rPr>
              <a:t>1- Describe this picture :</a:t>
            </a:r>
          </a:p>
          <a:p>
            <a:endParaRPr lang="en-US" sz="2500" dirty="0"/>
          </a:p>
          <a:p>
            <a:r>
              <a:rPr lang="en-US" sz="2500" dirty="0"/>
              <a:t>Wet newspaper appearance (dark spots) due to </a:t>
            </a:r>
            <a:r>
              <a:rPr lang="en-US" sz="2500" dirty="0" err="1"/>
              <a:t>fungual</a:t>
            </a:r>
            <a:r>
              <a:rPr lang="en-US" sz="2500" dirty="0"/>
              <a:t> infection otitis externa (</a:t>
            </a:r>
            <a:r>
              <a:rPr lang="en-US" sz="2500" dirty="0" err="1"/>
              <a:t>otomycosis</a:t>
            </a:r>
            <a:r>
              <a:rPr lang="en-US" sz="2500" dirty="0"/>
              <a:t>)(</a:t>
            </a:r>
            <a:r>
              <a:rPr lang="en-US" sz="2500" dirty="0" err="1"/>
              <a:t>Aspergillosis</a:t>
            </a:r>
            <a:r>
              <a:rPr lang="en-US" sz="2500" dirty="0"/>
              <a:t>)</a:t>
            </a:r>
          </a:p>
          <a:p>
            <a:endParaRPr lang="en-US" sz="2500" dirty="0"/>
          </a:p>
          <a:p>
            <a:r>
              <a:rPr lang="en-US" sz="2500" b="1" dirty="0">
                <a:solidFill>
                  <a:srgbClr val="FF0000"/>
                </a:solidFill>
              </a:rPr>
              <a:t>2- Management:</a:t>
            </a:r>
          </a:p>
          <a:p>
            <a:endParaRPr lang="en-US" sz="2500" dirty="0"/>
          </a:p>
          <a:p>
            <a:r>
              <a:rPr lang="en-US" sz="2500" dirty="0"/>
              <a:t>A. Avoid water entry to ear (Keep it dry) B. Ear toilet C. Topical antifungal 3-4 weeks</a:t>
            </a:r>
          </a:p>
        </p:txBody>
      </p:sp>
    </p:spTree>
    <p:extLst>
      <p:ext uri="{BB962C8B-B14F-4D97-AF65-F5344CB8AC3E}">
        <p14:creationId xmlns:p14="http://schemas.microsoft.com/office/powerpoint/2010/main" val="1849206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Q10 : patient with lump on the neck and this finding in otoscope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9327" y="1198779"/>
            <a:ext cx="3810000" cy="3609975"/>
          </a:xfrm>
        </p:spPr>
      </p:pic>
      <p:sp>
        <p:nvSpPr>
          <p:cNvPr id="5" name="TextBox 4"/>
          <p:cNvSpPr txBox="1"/>
          <p:nvPr/>
        </p:nvSpPr>
        <p:spPr>
          <a:xfrm>
            <a:off x="955964" y="2299855"/>
            <a:ext cx="5140036" cy="2881745"/>
          </a:xfrm>
          <a:prstGeom prst="rect">
            <a:avLst/>
          </a:prstGeom>
          <a:noFill/>
        </p:spPr>
        <p:txBody>
          <a:bodyPr wrap="square" rtlCol="0">
            <a:spAutoFit/>
          </a:bodyPr>
          <a:lstStyle/>
          <a:p>
            <a:endParaRPr lang="en-US" dirty="0"/>
          </a:p>
        </p:txBody>
      </p:sp>
      <p:sp>
        <p:nvSpPr>
          <p:cNvPr id="6" name="TextBox 5"/>
          <p:cNvSpPr txBox="1"/>
          <p:nvPr/>
        </p:nvSpPr>
        <p:spPr>
          <a:xfrm>
            <a:off x="838200" y="1764298"/>
            <a:ext cx="5029200" cy="4154984"/>
          </a:xfrm>
          <a:prstGeom prst="rect">
            <a:avLst/>
          </a:prstGeom>
          <a:noFill/>
        </p:spPr>
        <p:txBody>
          <a:bodyPr wrap="square" rtlCol="0">
            <a:spAutoFit/>
          </a:bodyPr>
          <a:lstStyle/>
          <a:p>
            <a:r>
              <a:rPr lang="en-US" sz="2200" dirty="0">
                <a:solidFill>
                  <a:srgbClr val="FF0000"/>
                </a:solidFill>
              </a:rPr>
              <a:t>Describe : </a:t>
            </a:r>
          </a:p>
          <a:p>
            <a:r>
              <a:rPr lang="en-US" sz="2200" dirty="0" err="1"/>
              <a:t>Otits</a:t>
            </a:r>
            <a:r>
              <a:rPr lang="en-US" sz="2200" dirty="0"/>
              <a:t> media with effusion , dull retracted tympanic membrane with bubbles</a:t>
            </a:r>
          </a:p>
          <a:p>
            <a:endParaRPr lang="en-US" sz="2200" dirty="0"/>
          </a:p>
          <a:p>
            <a:r>
              <a:rPr lang="en-US" sz="2200" dirty="0">
                <a:solidFill>
                  <a:srgbClr val="FF0000"/>
                </a:solidFill>
              </a:rPr>
              <a:t>What you should rule out :</a:t>
            </a:r>
          </a:p>
          <a:p>
            <a:r>
              <a:rPr lang="en-US" sz="2200" dirty="0"/>
              <a:t>Nasopharyngeal carcinoma </a:t>
            </a:r>
          </a:p>
          <a:p>
            <a:endParaRPr lang="en-US" sz="2200" dirty="0"/>
          </a:p>
          <a:p>
            <a:r>
              <a:rPr lang="en-US" sz="2200" dirty="0">
                <a:solidFill>
                  <a:srgbClr val="FF0000"/>
                </a:solidFill>
              </a:rPr>
              <a:t>Investigations:</a:t>
            </a:r>
          </a:p>
          <a:p>
            <a:r>
              <a:rPr lang="en-US" sz="2200" dirty="0"/>
              <a:t>Pneumatic </a:t>
            </a:r>
            <a:r>
              <a:rPr lang="en-US" sz="2200" dirty="0" err="1"/>
              <a:t>otoscopy</a:t>
            </a:r>
            <a:r>
              <a:rPr lang="en-US" sz="2200" dirty="0"/>
              <a:t> </a:t>
            </a:r>
          </a:p>
          <a:p>
            <a:r>
              <a:rPr lang="en-US" sz="2200" dirty="0"/>
              <a:t> Nasal paranasal CT scan </a:t>
            </a:r>
          </a:p>
          <a:p>
            <a:r>
              <a:rPr lang="en-US" sz="2200" dirty="0"/>
              <a:t>Tympanometry </a:t>
            </a:r>
          </a:p>
          <a:p>
            <a:r>
              <a:rPr lang="en-US" sz="2200" dirty="0"/>
              <a:t>Audiometry</a:t>
            </a:r>
          </a:p>
        </p:txBody>
      </p:sp>
    </p:spTree>
    <p:extLst>
      <p:ext uri="{BB962C8B-B14F-4D97-AF65-F5344CB8AC3E}">
        <p14:creationId xmlns:p14="http://schemas.microsoft.com/office/powerpoint/2010/main" val="62978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16D7-8EE6-0772-5286-23064A1FEB83}"/>
              </a:ext>
            </a:extLst>
          </p:cNvPr>
          <p:cNvSpPr>
            <a:spLocks noGrp="1"/>
          </p:cNvSpPr>
          <p:nvPr>
            <p:ph type="ctrTitle"/>
          </p:nvPr>
        </p:nvSpPr>
        <p:spPr/>
        <p:txBody>
          <a:bodyPr>
            <a:normAutofit/>
          </a:bodyPr>
          <a:lstStyle/>
          <a:p>
            <a:r>
              <a:rPr lang="en-US" b="1" dirty="0">
                <a:solidFill>
                  <a:schemeClr val="tx1"/>
                </a:solidFill>
              </a:rPr>
              <a:t>ENT</a:t>
            </a:r>
            <a:br>
              <a:rPr lang="en-US" b="1" dirty="0">
                <a:solidFill>
                  <a:schemeClr val="tx1"/>
                </a:solidFill>
              </a:rPr>
            </a:br>
            <a:r>
              <a:rPr lang="en-US" sz="4800" dirty="0">
                <a:solidFill>
                  <a:schemeClr val="tx1"/>
                </a:solidFill>
              </a:rPr>
              <a:t>Mini-OSCE Archive</a:t>
            </a:r>
            <a:endParaRPr lang="en-US" dirty="0">
              <a:solidFill>
                <a:schemeClr val="tx1"/>
              </a:solidFill>
            </a:endParaRPr>
          </a:p>
        </p:txBody>
      </p:sp>
      <p:sp>
        <p:nvSpPr>
          <p:cNvPr id="3" name="Subtitle 2">
            <a:extLst>
              <a:ext uri="{FF2B5EF4-FFF2-40B4-BE49-F238E27FC236}">
                <a16:creationId xmlns:a16="http://schemas.microsoft.com/office/drawing/2014/main" id="{B7176ECA-3D2D-ABB8-438D-2AECB039C29E}"/>
              </a:ext>
            </a:extLst>
          </p:cNvPr>
          <p:cNvSpPr>
            <a:spLocks noGrp="1"/>
          </p:cNvSpPr>
          <p:nvPr>
            <p:ph type="subTitle" idx="1"/>
          </p:nvPr>
        </p:nvSpPr>
        <p:spPr>
          <a:xfrm>
            <a:off x="1524000" y="3853829"/>
            <a:ext cx="9144000" cy="1655762"/>
          </a:xfrm>
        </p:spPr>
        <p:txBody>
          <a:bodyPr/>
          <a:lstStyle/>
          <a:p>
            <a:r>
              <a:rPr lang="en-US" dirty="0"/>
              <a:t>Eslam Al-</a:t>
            </a:r>
            <a:r>
              <a:rPr lang="en-US" dirty="0" err="1"/>
              <a:t>Tarawneh</a:t>
            </a:r>
            <a:endParaRPr lang="en-US" dirty="0"/>
          </a:p>
          <a:p>
            <a:r>
              <a:rPr lang="en-US" dirty="0"/>
              <a:t>Walid </a:t>
            </a:r>
            <a:r>
              <a:rPr lang="en-US" dirty="0" err="1"/>
              <a:t>Azayzeh</a:t>
            </a:r>
            <a:endParaRPr lang="en-US" dirty="0"/>
          </a:p>
          <a:p>
            <a:r>
              <a:rPr lang="en-US" dirty="0"/>
              <a:t>Laith Najada</a:t>
            </a:r>
          </a:p>
        </p:txBody>
      </p:sp>
    </p:spTree>
    <p:extLst>
      <p:ext uri="{BB962C8B-B14F-4D97-AF65-F5344CB8AC3E}">
        <p14:creationId xmlns:p14="http://schemas.microsoft.com/office/powerpoint/2010/main" val="1674085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9F6C-1C39-373E-B8CE-DA32D474E6F9}"/>
              </a:ext>
            </a:extLst>
          </p:cNvPr>
          <p:cNvSpPr>
            <a:spLocks noGrp="1"/>
          </p:cNvSpPr>
          <p:nvPr>
            <p:ph type="title"/>
          </p:nvPr>
        </p:nvSpPr>
        <p:spPr/>
        <p:txBody>
          <a:bodyPr/>
          <a:lstStyle/>
          <a:p>
            <a:r>
              <a:rPr lang="en-US" dirty="0"/>
              <a:t>Q1: Otosclerosis</a:t>
            </a:r>
          </a:p>
        </p:txBody>
      </p:sp>
      <p:pic>
        <p:nvPicPr>
          <p:cNvPr id="5" name="Content Placeholder 4">
            <a:extLst>
              <a:ext uri="{FF2B5EF4-FFF2-40B4-BE49-F238E27FC236}">
                <a16:creationId xmlns:a16="http://schemas.microsoft.com/office/drawing/2014/main" id="{7EE000C8-BB6C-3426-550F-53794A11F097}"/>
              </a:ext>
            </a:extLst>
          </p:cNvPr>
          <p:cNvPicPr>
            <a:picLocks noGrp="1" noChangeAspect="1"/>
          </p:cNvPicPr>
          <p:nvPr>
            <p:ph idx="1"/>
          </p:nvPr>
        </p:nvPicPr>
        <p:blipFill>
          <a:blip r:embed="rId2"/>
          <a:stretch>
            <a:fillRect/>
          </a:stretch>
        </p:blipFill>
        <p:spPr>
          <a:xfrm>
            <a:off x="7248939" y="1378020"/>
            <a:ext cx="4758586" cy="3578294"/>
          </a:xfrm>
        </p:spPr>
      </p:pic>
      <p:sp>
        <p:nvSpPr>
          <p:cNvPr id="6" name="Content Placeholder 5">
            <a:extLst>
              <a:ext uri="{FF2B5EF4-FFF2-40B4-BE49-F238E27FC236}">
                <a16:creationId xmlns:a16="http://schemas.microsoft.com/office/drawing/2014/main" id="{AF19C739-102B-7AA9-7B36-39ECAABBDFF2}"/>
              </a:ext>
            </a:extLst>
          </p:cNvPr>
          <p:cNvSpPr txBox="1">
            <a:spLocks/>
          </p:cNvSpPr>
          <p:nvPr/>
        </p:nvSpPr>
        <p:spPr>
          <a:xfrm>
            <a:off x="864704" y="1378020"/>
            <a:ext cx="6264965"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This is an audiogram of the left ear</a:t>
            </a:r>
          </a:p>
          <a:p>
            <a:r>
              <a:rPr lang="en-US" b="1" dirty="0"/>
              <a:t>Diagnosis: </a:t>
            </a:r>
            <a:r>
              <a:rPr lang="en-US" sz="2600" dirty="0"/>
              <a:t>Otosclerosis of the left ear</a:t>
            </a:r>
            <a:endParaRPr lang="en-US" b="1" dirty="0"/>
          </a:p>
          <a:p>
            <a:r>
              <a:rPr lang="en-US" b="1" dirty="0"/>
              <a:t>Findings: </a:t>
            </a:r>
            <a:r>
              <a:rPr lang="en-US" sz="2600" dirty="0"/>
              <a:t>Air conduction is reduced in the left ear by approx. 35dB. Bone conduction shows a characteristic notched hearing loss at 2000Hz (Carhart notch). </a:t>
            </a:r>
          </a:p>
          <a:p>
            <a:r>
              <a:rPr lang="en-US" b="1" dirty="0"/>
              <a:t>Tympanometry: </a:t>
            </a:r>
            <a:r>
              <a:rPr lang="en-US" sz="2600" dirty="0"/>
              <a:t>Type As</a:t>
            </a:r>
          </a:p>
          <a:p>
            <a:r>
              <a:rPr lang="en-US" b="1" dirty="0"/>
              <a:t>Weber: </a:t>
            </a:r>
            <a:r>
              <a:rPr lang="en-US" sz="2600" dirty="0"/>
              <a:t>Lateralization to the left ear (CHL)</a:t>
            </a:r>
          </a:p>
          <a:p>
            <a:pPr marL="457200" lvl="1" indent="0">
              <a:buNone/>
            </a:pPr>
            <a:endParaRPr lang="en-US" sz="2600" dirty="0"/>
          </a:p>
        </p:txBody>
      </p:sp>
    </p:spTree>
    <p:extLst>
      <p:ext uri="{BB962C8B-B14F-4D97-AF65-F5344CB8AC3E}">
        <p14:creationId xmlns:p14="http://schemas.microsoft.com/office/powerpoint/2010/main" val="423040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6231B-19EC-FB92-7B89-D716FF0AFC5D}"/>
              </a:ext>
            </a:extLst>
          </p:cNvPr>
          <p:cNvSpPr>
            <a:spLocks noGrp="1"/>
          </p:cNvSpPr>
          <p:nvPr>
            <p:ph type="title"/>
          </p:nvPr>
        </p:nvSpPr>
        <p:spPr/>
        <p:txBody>
          <a:bodyPr/>
          <a:lstStyle/>
          <a:p>
            <a:r>
              <a:rPr lang="en-US" dirty="0"/>
              <a:t>Q2: Antrochoanal Polyps </a:t>
            </a:r>
          </a:p>
        </p:txBody>
      </p:sp>
      <p:sp>
        <p:nvSpPr>
          <p:cNvPr id="6" name="Content Placeholder 5">
            <a:extLst>
              <a:ext uri="{FF2B5EF4-FFF2-40B4-BE49-F238E27FC236}">
                <a16:creationId xmlns:a16="http://schemas.microsoft.com/office/drawing/2014/main" id="{46037234-439A-DC1C-817F-E6500536499D}"/>
              </a:ext>
            </a:extLst>
          </p:cNvPr>
          <p:cNvSpPr>
            <a:spLocks noGrp="1"/>
          </p:cNvSpPr>
          <p:nvPr>
            <p:ph idx="1"/>
          </p:nvPr>
        </p:nvSpPr>
        <p:spPr>
          <a:xfrm>
            <a:off x="838200" y="1305026"/>
            <a:ext cx="6985207" cy="4871938"/>
          </a:xfrm>
        </p:spPr>
        <p:txBody>
          <a:bodyPr/>
          <a:lstStyle/>
          <a:p>
            <a:r>
              <a:rPr lang="en-US" b="1" dirty="0"/>
              <a:t>Describe the images A,B,C</a:t>
            </a:r>
            <a:r>
              <a:rPr lang="en-US" dirty="0"/>
              <a:t>:</a:t>
            </a:r>
          </a:p>
          <a:p>
            <a:pPr lvl="1"/>
            <a:r>
              <a:rPr lang="en-US" dirty="0"/>
              <a:t>A: Opacification in right maxillary sinus and nasal cavity </a:t>
            </a:r>
          </a:p>
          <a:p>
            <a:pPr lvl="1"/>
            <a:r>
              <a:rPr lang="en-US" dirty="0"/>
              <a:t>B: Mass in the oropharynx that was pushing forward the soft palate</a:t>
            </a:r>
          </a:p>
          <a:p>
            <a:pPr lvl="1"/>
            <a:r>
              <a:rPr lang="en-US" dirty="0"/>
              <a:t>C: Edematous semitranslucent masses in the nasal cavity </a:t>
            </a:r>
          </a:p>
          <a:p>
            <a:r>
              <a:rPr lang="en-US" b="1" dirty="0"/>
              <a:t>Diagnosis</a:t>
            </a:r>
            <a:r>
              <a:rPr lang="en-US" dirty="0"/>
              <a:t>: Antrochoanal Polyps</a:t>
            </a:r>
          </a:p>
          <a:p>
            <a:r>
              <a:rPr lang="en-US" b="1" dirty="0"/>
              <a:t>Management</a:t>
            </a:r>
            <a:r>
              <a:rPr lang="en-US" dirty="0"/>
              <a:t>:</a:t>
            </a:r>
          </a:p>
          <a:p>
            <a:pPr lvl="1"/>
            <a:r>
              <a:rPr lang="en-US" sz="2600" dirty="0"/>
              <a:t>Surgical intervention</a:t>
            </a:r>
          </a:p>
        </p:txBody>
      </p:sp>
      <p:pic>
        <p:nvPicPr>
          <p:cNvPr id="8" name="Picture 7">
            <a:extLst>
              <a:ext uri="{FF2B5EF4-FFF2-40B4-BE49-F238E27FC236}">
                <a16:creationId xmlns:a16="http://schemas.microsoft.com/office/drawing/2014/main" id="{3623A9F1-0623-4BBF-9B7A-1B5A1E65B085}"/>
              </a:ext>
            </a:extLst>
          </p:cNvPr>
          <p:cNvPicPr>
            <a:picLocks noChangeAspect="1"/>
          </p:cNvPicPr>
          <p:nvPr/>
        </p:nvPicPr>
        <p:blipFill rotWithShape="1">
          <a:blip r:embed="rId2"/>
          <a:srcRect l="5297" t="7186"/>
          <a:stretch/>
        </p:blipFill>
        <p:spPr>
          <a:xfrm>
            <a:off x="7963969" y="1305027"/>
            <a:ext cx="3389830" cy="21239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276F7-8E08-EE28-B287-8BBF9AAAD07A}"/>
              </a:ext>
            </a:extLst>
          </p:cNvPr>
          <p:cNvPicPr>
            <a:picLocks noChangeAspect="1"/>
          </p:cNvPicPr>
          <p:nvPr/>
        </p:nvPicPr>
        <p:blipFill rotWithShape="1">
          <a:blip r:embed="rId3"/>
          <a:srcRect l="5199" b="13291"/>
          <a:stretch/>
        </p:blipFill>
        <p:spPr>
          <a:xfrm>
            <a:off x="7963967" y="3504416"/>
            <a:ext cx="3389831" cy="162156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F8C3DCF-611A-946E-4823-CD6923BEFEE6}"/>
              </a:ext>
            </a:extLst>
          </p:cNvPr>
          <p:cNvPicPr>
            <a:picLocks noChangeAspect="1"/>
          </p:cNvPicPr>
          <p:nvPr/>
        </p:nvPicPr>
        <p:blipFill rotWithShape="1">
          <a:blip r:embed="rId4"/>
          <a:srcRect b="3137"/>
          <a:stretch/>
        </p:blipFill>
        <p:spPr>
          <a:xfrm>
            <a:off x="5526457" y="4239781"/>
            <a:ext cx="2296950" cy="22718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4779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A9BA-6E2F-0220-C49E-5DC4E5F3B4FF}"/>
              </a:ext>
            </a:extLst>
          </p:cNvPr>
          <p:cNvSpPr>
            <a:spLocks noGrp="1"/>
          </p:cNvSpPr>
          <p:nvPr>
            <p:ph type="title"/>
          </p:nvPr>
        </p:nvSpPr>
        <p:spPr/>
        <p:txBody>
          <a:bodyPr/>
          <a:lstStyle/>
          <a:p>
            <a:r>
              <a:rPr lang="en-US" dirty="0"/>
              <a:t>Q3: Acute sinusitis </a:t>
            </a:r>
          </a:p>
        </p:txBody>
      </p:sp>
      <p:sp>
        <p:nvSpPr>
          <p:cNvPr id="3" name="Content Placeholder 2">
            <a:extLst>
              <a:ext uri="{FF2B5EF4-FFF2-40B4-BE49-F238E27FC236}">
                <a16:creationId xmlns:a16="http://schemas.microsoft.com/office/drawing/2014/main" id="{BCE5756A-A059-F67B-428E-EB454511F02C}"/>
              </a:ext>
            </a:extLst>
          </p:cNvPr>
          <p:cNvSpPr>
            <a:spLocks noGrp="1"/>
          </p:cNvSpPr>
          <p:nvPr>
            <p:ph idx="1"/>
          </p:nvPr>
        </p:nvSpPr>
        <p:spPr>
          <a:xfrm>
            <a:off x="838199" y="1305026"/>
            <a:ext cx="6682273" cy="4871938"/>
          </a:xfrm>
        </p:spPr>
        <p:txBody>
          <a:bodyPr>
            <a:normAutofit/>
          </a:bodyPr>
          <a:lstStyle/>
          <a:p>
            <a:r>
              <a:rPr lang="en-US" b="1" dirty="0"/>
              <a:t>What is the name of this study ? </a:t>
            </a:r>
          </a:p>
          <a:p>
            <a:pPr lvl="1"/>
            <a:r>
              <a:rPr lang="en-US" dirty="0"/>
              <a:t>Coronal paranasal CT scan </a:t>
            </a:r>
          </a:p>
          <a:p>
            <a:r>
              <a:rPr lang="en-US" b="1" dirty="0"/>
              <a:t>Describe what you see (Findings)</a:t>
            </a:r>
            <a:r>
              <a:rPr lang="en-US" dirty="0"/>
              <a:t>:</a:t>
            </a:r>
          </a:p>
          <a:p>
            <a:pPr lvl="1"/>
            <a:r>
              <a:rPr lang="en-US" dirty="0"/>
              <a:t>Air-fluid level in both maxillary sinus, opacification in both ethmoid sinus, and right inferior turbinate hypertrophy</a:t>
            </a:r>
          </a:p>
          <a:p>
            <a:r>
              <a:rPr lang="en-US" b="1" dirty="0"/>
              <a:t>Management</a:t>
            </a:r>
            <a:r>
              <a:rPr lang="en-US" dirty="0"/>
              <a:t>:</a:t>
            </a:r>
          </a:p>
          <a:p>
            <a:pPr marL="914400" lvl="1" indent="-457200">
              <a:buFont typeface="+mj-lt"/>
              <a:buAutoNum type="arabicPeriod"/>
            </a:pPr>
            <a:r>
              <a:rPr lang="en-US" dirty="0"/>
              <a:t>Antibiotics 2-3 weeks</a:t>
            </a:r>
          </a:p>
          <a:p>
            <a:pPr marL="914400" lvl="1" indent="-457200">
              <a:buFont typeface="+mj-lt"/>
              <a:buAutoNum type="arabicPeriod"/>
            </a:pPr>
            <a:r>
              <a:rPr lang="en-US" dirty="0"/>
              <a:t>Vasoconstrictor nasal drops (to aid drainage)</a:t>
            </a:r>
          </a:p>
          <a:p>
            <a:pPr marL="914400" lvl="1" indent="-457200">
              <a:buFont typeface="+mj-lt"/>
              <a:buAutoNum type="arabicPeriod"/>
            </a:pPr>
            <a:r>
              <a:rPr lang="en-US" dirty="0"/>
              <a:t>Antral washout (for resistance maxillary sinusitis cases only)</a:t>
            </a:r>
          </a:p>
          <a:p>
            <a:pPr marL="914400" lvl="1" indent="-457200">
              <a:buFont typeface="+mj-lt"/>
              <a:buAutoNum type="arabicPeriod"/>
            </a:pPr>
            <a:r>
              <a:rPr lang="en-US" dirty="0"/>
              <a:t>Functional endoscopic sinus surgery (FESS)</a:t>
            </a:r>
          </a:p>
        </p:txBody>
      </p:sp>
      <p:pic>
        <p:nvPicPr>
          <p:cNvPr id="1026" name="Picture 2" descr="No description available.">
            <a:extLst>
              <a:ext uri="{FF2B5EF4-FFF2-40B4-BE49-F238E27FC236}">
                <a16:creationId xmlns:a16="http://schemas.microsoft.com/office/drawing/2014/main" id="{BBC31DFE-C19A-3D9F-1E17-45685EBB13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0392" y="1305026"/>
            <a:ext cx="3763408" cy="3005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213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046B1B-C2D2-9C67-F601-C2F4C43753F3}"/>
              </a:ext>
            </a:extLst>
          </p:cNvPr>
          <p:cNvSpPr>
            <a:spLocks noGrp="1"/>
          </p:cNvSpPr>
          <p:nvPr>
            <p:ph type="title"/>
          </p:nvPr>
        </p:nvSpPr>
        <p:spPr/>
        <p:txBody>
          <a:bodyPr/>
          <a:lstStyle/>
          <a:p>
            <a:r>
              <a:rPr lang="en-US" dirty="0"/>
              <a:t>Q4: A child presented with stridor and fever</a:t>
            </a:r>
          </a:p>
        </p:txBody>
      </p:sp>
      <p:sp>
        <p:nvSpPr>
          <p:cNvPr id="5" name="Content Placeholder 4">
            <a:extLst>
              <a:ext uri="{FF2B5EF4-FFF2-40B4-BE49-F238E27FC236}">
                <a16:creationId xmlns:a16="http://schemas.microsoft.com/office/drawing/2014/main" id="{6691030D-AE35-4213-0929-097E1DD48F26}"/>
              </a:ext>
            </a:extLst>
          </p:cNvPr>
          <p:cNvSpPr>
            <a:spLocks noGrp="1"/>
          </p:cNvSpPr>
          <p:nvPr>
            <p:ph idx="1"/>
          </p:nvPr>
        </p:nvSpPr>
        <p:spPr>
          <a:xfrm>
            <a:off x="838200" y="1305026"/>
            <a:ext cx="7204788" cy="5086444"/>
          </a:xfrm>
        </p:spPr>
        <p:txBody>
          <a:bodyPr>
            <a:normAutofit lnSpcReduction="10000"/>
          </a:bodyPr>
          <a:lstStyle/>
          <a:p>
            <a:pPr marL="514350" indent="-514350">
              <a:buFont typeface="+mj-lt"/>
              <a:buAutoNum type="arabicPeriod"/>
            </a:pPr>
            <a:r>
              <a:rPr lang="en-US" b="1" dirty="0"/>
              <a:t>Name of the sign</a:t>
            </a:r>
          </a:p>
          <a:p>
            <a:pPr lvl="1"/>
            <a:r>
              <a:rPr lang="en-US" sz="2600" dirty="0"/>
              <a:t>Thumb Sign</a:t>
            </a:r>
          </a:p>
          <a:p>
            <a:pPr marL="514350" indent="-514350">
              <a:buFont typeface="+mj-lt"/>
              <a:buAutoNum type="arabicPeriod"/>
            </a:pPr>
            <a:r>
              <a:rPr lang="en-US" b="1" dirty="0"/>
              <a:t>Spot Diagnosis</a:t>
            </a:r>
          </a:p>
          <a:p>
            <a:pPr lvl="1"/>
            <a:r>
              <a:rPr lang="en-US" sz="2600" dirty="0"/>
              <a:t>Acute Epiglottitis</a:t>
            </a:r>
          </a:p>
          <a:p>
            <a:pPr marL="514350" indent="-514350">
              <a:buFont typeface="+mj-lt"/>
              <a:buAutoNum type="arabicPeriod"/>
            </a:pPr>
            <a:r>
              <a:rPr lang="en-US" b="1" dirty="0"/>
              <a:t>Management</a:t>
            </a:r>
          </a:p>
          <a:p>
            <a:pPr marL="971550" lvl="1" indent="-514350">
              <a:buFont typeface="+mj-lt"/>
              <a:buAutoNum type="arabicParenR"/>
            </a:pPr>
            <a:r>
              <a:rPr lang="en-US" dirty="0"/>
              <a:t>Avoid any sort of airway examination</a:t>
            </a:r>
          </a:p>
          <a:p>
            <a:pPr marL="971550" lvl="1" indent="-514350">
              <a:buFont typeface="+mj-lt"/>
              <a:buAutoNum type="arabicParenR"/>
            </a:pPr>
            <a:r>
              <a:rPr lang="en-US" dirty="0"/>
              <a:t>ABC (make sure to check if the airway is secured)</a:t>
            </a:r>
          </a:p>
          <a:p>
            <a:pPr marL="971550" lvl="1" indent="-514350">
              <a:buFont typeface="+mj-lt"/>
              <a:buAutoNum type="arabicParenR"/>
            </a:pPr>
            <a:r>
              <a:rPr lang="en-US" dirty="0"/>
              <a:t>High flow O2</a:t>
            </a:r>
          </a:p>
          <a:p>
            <a:pPr marL="971550" lvl="1" indent="-514350">
              <a:buFont typeface="+mj-lt"/>
              <a:buAutoNum type="arabicParenR"/>
            </a:pPr>
            <a:r>
              <a:rPr lang="en-US" dirty="0"/>
              <a:t>Broad spectrum antibiotic</a:t>
            </a:r>
          </a:p>
          <a:p>
            <a:pPr marL="971550" lvl="1" indent="-514350">
              <a:buFont typeface="+mj-lt"/>
              <a:buAutoNum type="arabicParenR"/>
            </a:pPr>
            <a:r>
              <a:rPr lang="en-US" dirty="0"/>
              <a:t>Nebulized adrenalin and IV dexamethasone</a:t>
            </a:r>
          </a:p>
          <a:p>
            <a:pPr marL="971550" lvl="1" indent="-514350">
              <a:buFont typeface="+mj-lt"/>
              <a:buAutoNum type="arabicParenR"/>
            </a:pPr>
            <a:r>
              <a:rPr lang="en-US" dirty="0"/>
              <a:t>Blood and throat culture</a:t>
            </a:r>
          </a:p>
          <a:p>
            <a:pPr marL="971550" lvl="1" indent="-514350">
              <a:buFont typeface="+mj-lt"/>
              <a:buAutoNum type="arabicParenR"/>
            </a:pPr>
            <a:r>
              <a:rPr lang="en-US" dirty="0"/>
              <a:t>Analgesia</a:t>
            </a:r>
          </a:p>
          <a:p>
            <a:pPr marL="971550" lvl="1" indent="-514350">
              <a:buFont typeface="+mj-lt"/>
              <a:buAutoNum type="arabicParenR"/>
            </a:pPr>
            <a:r>
              <a:rPr lang="en-US" dirty="0"/>
              <a:t>ENT consultant</a:t>
            </a:r>
          </a:p>
        </p:txBody>
      </p:sp>
      <p:pic>
        <p:nvPicPr>
          <p:cNvPr id="8" name="Picture 2">
            <a:extLst>
              <a:ext uri="{FF2B5EF4-FFF2-40B4-BE49-F238E27FC236}">
                <a16:creationId xmlns:a16="http://schemas.microsoft.com/office/drawing/2014/main" id="{1F1C2716-6308-3A24-BEE3-7EDB449435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5" t="592" r="1231" b="5222"/>
          <a:stretch/>
        </p:blipFill>
        <p:spPr bwMode="auto">
          <a:xfrm>
            <a:off x="8802862" y="1193055"/>
            <a:ext cx="2793524" cy="223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Pc city\Downloads\7c6478defa226b1899da09938600e5_gallery.jpg">
            <a:extLst>
              <a:ext uri="{FF2B5EF4-FFF2-40B4-BE49-F238E27FC236}">
                <a16:creationId xmlns:a16="http://schemas.microsoft.com/office/drawing/2014/main" id="{CA140950-2C88-BEAC-206B-BEA32EBEF65C}"/>
              </a:ext>
            </a:extLst>
          </p:cNvPr>
          <p:cNvPicPr>
            <a:picLocks noChangeAspect="1" noChangeArrowheads="1"/>
          </p:cNvPicPr>
          <p:nvPr/>
        </p:nvPicPr>
        <p:blipFill>
          <a:blip r:embed="rId3"/>
          <a:srcRect/>
          <a:stretch>
            <a:fillRect/>
          </a:stretch>
        </p:blipFill>
        <p:spPr bwMode="auto">
          <a:xfrm>
            <a:off x="8800710" y="3494592"/>
            <a:ext cx="2795676" cy="2346371"/>
          </a:xfrm>
          <a:prstGeom prst="rect">
            <a:avLst/>
          </a:prstGeom>
          <a:noFill/>
        </p:spPr>
      </p:pic>
      <p:pic>
        <p:nvPicPr>
          <p:cNvPr id="10" name="Picture 9">
            <a:extLst>
              <a:ext uri="{FF2B5EF4-FFF2-40B4-BE49-F238E27FC236}">
                <a16:creationId xmlns:a16="http://schemas.microsoft.com/office/drawing/2014/main" id="{12DF45C1-0E8A-8090-4954-84470AD587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07" t="23232" r="23642" b="5005"/>
          <a:stretch/>
        </p:blipFill>
        <p:spPr>
          <a:xfrm>
            <a:off x="7293804" y="1193055"/>
            <a:ext cx="1273640" cy="2235945"/>
          </a:xfrm>
          <a:prstGeom prst="rect">
            <a:avLst/>
          </a:prstGeom>
        </p:spPr>
      </p:pic>
    </p:spTree>
    <p:extLst>
      <p:ext uri="{BB962C8B-B14F-4D97-AF65-F5344CB8AC3E}">
        <p14:creationId xmlns:p14="http://schemas.microsoft.com/office/powerpoint/2010/main" val="109297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631E-F827-3C04-E024-75939DC7C96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F0CD2D6A-4093-F311-5FCA-FE0E21F999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134" y="582706"/>
            <a:ext cx="11243732" cy="5910167"/>
          </a:xfrm>
        </p:spPr>
      </p:pic>
    </p:spTree>
    <p:extLst>
      <p:ext uri="{BB962C8B-B14F-4D97-AF65-F5344CB8AC3E}">
        <p14:creationId xmlns:p14="http://schemas.microsoft.com/office/powerpoint/2010/main" val="4207238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BA59-93BF-7766-E8DF-8C546A1B25A9}"/>
              </a:ext>
            </a:extLst>
          </p:cNvPr>
          <p:cNvSpPr>
            <a:spLocks noGrp="1"/>
          </p:cNvSpPr>
          <p:nvPr>
            <p:ph type="title"/>
          </p:nvPr>
        </p:nvSpPr>
        <p:spPr/>
        <p:txBody>
          <a:bodyPr/>
          <a:lstStyle/>
          <a:p>
            <a:r>
              <a:rPr lang="en-US" dirty="0"/>
              <a:t>Q5: Laryngomalacia</a:t>
            </a:r>
          </a:p>
        </p:txBody>
      </p:sp>
      <p:sp>
        <p:nvSpPr>
          <p:cNvPr id="3" name="Content Placeholder 2">
            <a:extLst>
              <a:ext uri="{FF2B5EF4-FFF2-40B4-BE49-F238E27FC236}">
                <a16:creationId xmlns:a16="http://schemas.microsoft.com/office/drawing/2014/main" id="{C9DFE502-D006-1FAD-3896-176EB0D46CF5}"/>
              </a:ext>
            </a:extLst>
          </p:cNvPr>
          <p:cNvSpPr>
            <a:spLocks noGrp="1"/>
          </p:cNvSpPr>
          <p:nvPr>
            <p:ph idx="1"/>
          </p:nvPr>
        </p:nvSpPr>
        <p:spPr>
          <a:xfrm>
            <a:off x="698116" y="1305026"/>
            <a:ext cx="7326086" cy="4871938"/>
          </a:xfrm>
        </p:spPr>
        <p:txBody>
          <a:bodyPr>
            <a:normAutofit/>
          </a:bodyPr>
          <a:lstStyle/>
          <a:p>
            <a:pPr marL="514350" indent="-514350">
              <a:buFont typeface="+mj-lt"/>
              <a:buAutoNum type="arabicPeriod"/>
            </a:pPr>
            <a:r>
              <a:rPr lang="en-US" b="1" dirty="0"/>
              <a:t>Spot diagnosis:</a:t>
            </a:r>
          </a:p>
          <a:p>
            <a:pPr marL="457200" lvl="1" indent="0">
              <a:buNone/>
            </a:pPr>
            <a:r>
              <a:rPr lang="en-US" sz="2600" dirty="0"/>
              <a:t>  Laryngomalacia</a:t>
            </a:r>
          </a:p>
          <a:p>
            <a:pPr marL="514350" indent="-514350">
              <a:buFont typeface="+mj-lt"/>
              <a:buAutoNum type="arabicPeriod"/>
            </a:pPr>
            <a:r>
              <a:rPr lang="en-US" sz="2600" b="1" dirty="0"/>
              <a:t>Describe what you see: </a:t>
            </a:r>
          </a:p>
          <a:p>
            <a:pPr marL="0" indent="0">
              <a:buNone/>
            </a:pPr>
            <a:r>
              <a:rPr lang="en-US" sz="2600" b="1" dirty="0"/>
              <a:t>        </a:t>
            </a:r>
            <a:r>
              <a:rPr lang="en-US" sz="2600" dirty="0"/>
              <a:t>Omega shaped epiglottis</a:t>
            </a:r>
            <a:endParaRPr lang="ar-JO" sz="2600" dirty="0"/>
          </a:p>
          <a:p>
            <a:pPr marL="0" indent="0">
              <a:buNone/>
            </a:pPr>
            <a:r>
              <a:rPr lang="en-US" b="1" dirty="0"/>
              <a:t>3.   Aggravating and relieving factors</a:t>
            </a:r>
          </a:p>
          <a:p>
            <a:pPr lvl="1"/>
            <a:r>
              <a:rPr lang="en-US" sz="2600" dirty="0"/>
              <a:t>Aggravated by:</a:t>
            </a:r>
          </a:p>
          <a:p>
            <a:pPr marL="1371600" lvl="2" indent="-457200">
              <a:buFont typeface="+mj-lt"/>
              <a:buAutoNum type="alphaUcPeriod"/>
            </a:pPr>
            <a:r>
              <a:rPr lang="en-US" sz="2400" dirty="0"/>
              <a:t>Crying</a:t>
            </a:r>
          </a:p>
          <a:p>
            <a:pPr marL="1371600" lvl="2" indent="-457200">
              <a:buFont typeface="+mj-lt"/>
              <a:buAutoNum type="alphaUcPeriod"/>
            </a:pPr>
            <a:r>
              <a:rPr lang="en-US" sz="2400" dirty="0"/>
              <a:t>Feeding</a:t>
            </a:r>
          </a:p>
          <a:p>
            <a:pPr marL="1371600" lvl="2" indent="-457200">
              <a:buFont typeface="+mj-lt"/>
              <a:buAutoNum type="alphaUcPeriod"/>
            </a:pPr>
            <a:r>
              <a:rPr lang="en-US" sz="2400" dirty="0"/>
              <a:t>Supine position and head flexion</a:t>
            </a:r>
          </a:p>
          <a:p>
            <a:pPr lvl="1"/>
            <a:r>
              <a:rPr lang="en-US" sz="2600" dirty="0"/>
              <a:t>Relieved by:</a:t>
            </a:r>
          </a:p>
          <a:p>
            <a:pPr marL="1371600" lvl="2" indent="-457200">
              <a:buFont typeface="+mj-lt"/>
              <a:buAutoNum type="alphaUcPeriod"/>
            </a:pPr>
            <a:r>
              <a:rPr lang="en-US" sz="2400" dirty="0"/>
              <a:t>Prone position and head extension</a:t>
            </a:r>
          </a:p>
        </p:txBody>
      </p:sp>
      <p:pic>
        <p:nvPicPr>
          <p:cNvPr id="6" name="صورة 3">
            <a:extLst>
              <a:ext uri="{FF2B5EF4-FFF2-40B4-BE49-F238E27FC236}">
                <a16:creationId xmlns:a16="http://schemas.microsoft.com/office/drawing/2014/main" id="{B6D7A470-373C-8CE1-2DDB-FF25B2250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657" y="1305026"/>
            <a:ext cx="3460227" cy="2595170"/>
          </a:xfrm>
          <a:prstGeom prst="rect">
            <a:avLst/>
          </a:prstGeom>
        </p:spPr>
      </p:pic>
    </p:spTree>
    <p:extLst>
      <p:ext uri="{BB962C8B-B14F-4D97-AF65-F5344CB8AC3E}">
        <p14:creationId xmlns:p14="http://schemas.microsoft.com/office/powerpoint/2010/main" val="1669295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C46E03-6DF5-233A-4CC9-4FD364D8EC53}"/>
              </a:ext>
            </a:extLst>
          </p:cNvPr>
          <p:cNvSpPr>
            <a:spLocks noGrp="1"/>
          </p:cNvSpPr>
          <p:nvPr>
            <p:ph type="title"/>
          </p:nvPr>
        </p:nvSpPr>
        <p:spPr/>
        <p:txBody>
          <a:bodyPr>
            <a:noAutofit/>
          </a:bodyPr>
          <a:lstStyle/>
          <a:p>
            <a:r>
              <a:rPr lang="en-US" sz="2800" b="1" dirty="0"/>
              <a:t>Q6: What is the management of epistaxis after ABC, compression, ice ?</a:t>
            </a:r>
          </a:p>
        </p:txBody>
      </p:sp>
      <p:sp>
        <p:nvSpPr>
          <p:cNvPr id="6" name="Content Placeholder 5">
            <a:extLst>
              <a:ext uri="{FF2B5EF4-FFF2-40B4-BE49-F238E27FC236}">
                <a16:creationId xmlns:a16="http://schemas.microsoft.com/office/drawing/2014/main" id="{57BA934F-9695-FCD0-4081-74BDA857AE27}"/>
              </a:ext>
            </a:extLst>
          </p:cNvPr>
          <p:cNvSpPr>
            <a:spLocks noGrp="1"/>
          </p:cNvSpPr>
          <p:nvPr>
            <p:ph idx="1"/>
          </p:nvPr>
        </p:nvSpPr>
        <p:spPr/>
        <p:txBody>
          <a:bodyPr>
            <a:normAutofit/>
          </a:bodyPr>
          <a:lstStyle/>
          <a:p>
            <a:pPr marL="457200" indent="-457200">
              <a:buFont typeface="+mj-lt"/>
              <a:buAutoNum type="arabicPeriod"/>
            </a:pPr>
            <a:r>
              <a:rPr lang="en-US" sz="2400" dirty="0"/>
              <a:t>Topical vasoconstriction</a:t>
            </a:r>
          </a:p>
          <a:p>
            <a:pPr marL="457200" indent="-457200">
              <a:buFont typeface="+mj-lt"/>
              <a:buAutoNum type="arabicPeriod"/>
            </a:pPr>
            <a:r>
              <a:rPr lang="en-US" sz="2400" dirty="0"/>
              <a:t>humidification</a:t>
            </a:r>
          </a:p>
          <a:p>
            <a:pPr marL="457200" indent="-457200">
              <a:buFont typeface="+mj-lt"/>
              <a:buAutoNum type="arabicPeriod"/>
            </a:pPr>
            <a:r>
              <a:rPr lang="en-US" sz="2400" dirty="0"/>
              <a:t>Cautery</a:t>
            </a:r>
          </a:p>
          <a:p>
            <a:pPr marL="457200" indent="-457200">
              <a:buFont typeface="+mj-lt"/>
              <a:buAutoNum type="arabicPeriod"/>
            </a:pPr>
            <a:r>
              <a:rPr lang="en-US" sz="2400" dirty="0"/>
              <a:t>Nasal Packing</a:t>
            </a:r>
          </a:p>
          <a:p>
            <a:pPr marL="457200" indent="-457200">
              <a:buFont typeface="+mj-lt"/>
              <a:buAutoNum type="arabicPeriod"/>
            </a:pPr>
            <a:r>
              <a:rPr lang="en-US" sz="2400" dirty="0"/>
              <a:t>Ligation &amp; embolization </a:t>
            </a:r>
          </a:p>
        </p:txBody>
      </p:sp>
    </p:spTree>
    <p:extLst>
      <p:ext uri="{BB962C8B-B14F-4D97-AF65-F5344CB8AC3E}">
        <p14:creationId xmlns:p14="http://schemas.microsoft.com/office/powerpoint/2010/main" val="3945963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287BF0-5C33-0207-C633-4203E9FA643E}"/>
              </a:ext>
            </a:extLst>
          </p:cNvPr>
          <p:cNvSpPr>
            <a:spLocks noGrp="1"/>
          </p:cNvSpPr>
          <p:nvPr>
            <p:ph type="title"/>
          </p:nvPr>
        </p:nvSpPr>
        <p:spPr/>
        <p:txBody>
          <a:bodyPr>
            <a:normAutofit/>
          </a:bodyPr>
          <a:lstStyle/>
          <a:p>
            <a:r>
              <a:rPr lang="en-US" dirty="0"/>
              <a:t>Q7: What is your management?</a:t>
            </a:r>
          </a:p>
        </p:txBody>
      </p:sp>
      <p:sp>
        <p:nvSpPr>
          <p:cNvPr id="6" name="Content Placeholder 5">
            <a:extLst>
              <a:ext uri="{FF2B5EF4-FFF2-40B4-BE49-F238E27FC236}">
                <a16:creationId xmlns:a16="http://schemas.microsoft.com/office/drawing/2014/main" id="{41A630C0-C4B1-5F3E-B1BB-00E0BEC1199A}"/>
              </a:ext>
            </a:extLst>
          </p:cNvPr>
          <p:cNvSpPr>
            <a:spLocks noGrp="1"/>
          </p:cNvSpPr>
          <p:nvPr>
            <p:ph idx="1"/>
          </p:nvPr>
        </p:nvSpPr>
        <p:spPr>
          <a:xfrm>
            <a:off x="838200" y="1305026"/>
            <a:ext cx="6852144" cy="4871938"/>
          </a:xfrm>
        </p:spPr>
        <p:txBody>
          <a:bodyPr/>
          <a:lstStyle/>
          <a:p>
            <a:pPr marL="514350" indent="-514350">
              <a:buFont typeface="+mj-lt"/>
              <a:buAutoNum type="arabicPeriod"/>
            </a:pPr>
            <a:r>
              <a:rPr lang="en-US" b="1" dirty="0"/>
              <a:t>Medical</a:t>
            </a:r>
            <a:r>
              <a:rPr lang="en-US" dirty="0"/>
              <a:t>: </a:t>
            </a:r>
          </a:p>
          <a:p>
            <a:pPr marL="971550" lvl="1" indent="-514350">
              <a:buFont typeface="+mj-lt"/>
              <a:buAutoNum type="alphaUcPeriod"/>
            </a:pPr>
            <a:r>
              <a:rPr lang="en-US" sz="2600" dirty="0"/>
              <a:t>Local steroid</a:t>
            </a:r>
          </a:p>
          <a:p>
            <a:pPr marL="971550" lvl="1" indent="-514350">
              <a:buFont typeface="+mj-lt"/>
              <a:buAutoNum type="alphaUcPeriod"/>
            </a:pPr>
            <a:r>
              <a:rPr lang="en-US" sz="2600" dirty="0"/>
              <a:t>Up to 2 course of systemic steroid over 1 year (tapering dose); most common used steroid is Prednisolone</a:t>
            </a:r>
          </a:p>
          <a:p>
            <a:pPr marL="514350" indent="-514350">
              <a:buFont typeface="+mj-lt"/>
              <a:buAutoNum type="arabicPeriod"/>
            </a:pPr>
            <a:r>
              <a:rPr lang="en-US" b="1" dirty="0"/>
              <a:t>If failed medical or C/I consider surgery</a:t>
            </a:r>
          </a:p>
          <a:p>
            <a:pPr marL="971550" lvl="1" indent="-514350">
              <a:buFont typeface="+mj-lt"/>
              <a:buAutoNum type="alphaUcPeriod"/>
            </a:pPr>
            <a:r>
              <a:rPr lang="en-US" sz="2600" dirty="0"/>
              <a:t>Functional endoscopic sinus surgery</a:t>
            </a:r>
          </a:p>
          <a:p>
            <a:pPr marL="971550" lvl="1" indent="-514350">
              <a:buFont typeface="+mj-lt"/>
              <a:buAutoNum type="alphaUcPeriod"/>
            </a:pPr>
            <a:r>
              <a:rPr lang="en-US" sz="2600" dirty="0"/>
              <a:t>Nasal polypectomy</a:t>
            </a:r>
          </a:p>
          <a:p>
            <a:pPr marL="971550" lvl="1" indent="-514350">
              <a:buFont typeface="+mj-lt"/>
              <a:buAutoNum type="alphaUcPeriod"/>
            </a:pPr>
            <a:r>
              <a:rPr lang="en-US" sz="2600" dirty="0"/>
              <a:t>Nasal snare</a:t>
            </a:r>
          </a:p>
        </p:txBody>
      </p:sp>
      <p:pic>
        <p:nvPicPr>
          <p:cNvPr id="7" name="Picture 4" descr="Modern treatment for nasal polyps and sinusitis">
            <a:extLst>
              <a:ext uri="{FF2B5EF4-FFF2-40B4-BE49-F238E27FC236}">
                <a16:creationId xmlns:a16="http://schemas.microsoft.com/office/drawing/2014/main" id="{A62BD330-05B5-C7DB-6DD0-2169C7D32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344" y="1305026"/>
            <a:ext cx="3663456" cy="39360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CE3AA4-6F82-88D7-324F-081A6A4ABD50}"/>
              </a:ext>
            </a:extLst>
          </p:cNvPr>
          <p:cNvSpPr txBox="1"/>
          <p:nvPr/>
        </p:nvSpPr>
        <p:spPr>
          <a:xfrm>
            <a:off x="7690344" y="5322141"/>
            <a:ext cx="3663456" cy="523220"/>
          </a:xfrm>
          <a:prstGeom prst="rect">
            <a:avLst/>
          </a:prstGeom>
          <a:noFill/>
          <a:ln>
            <a:solidFill>
              <a:srgbClr val="00518E"/>
            </a:solidFill>
          </a:ln>
        </p:spPr>
        <p:txBody>
          <a:bodyPr wrap="square" rtlCol="0">
            <a:spAutoFit/>
          </a:bodyPr>
          <a:lstStyle/>
          <a:p>
            <a:pPr algn="ctr"/>
            <a:r>
              <a:rPr lang="en-US" sz="2800" dirty="0">
                <a:solidFill>
                  <a:srgbClr val="00518E"/>
                </a:solidFill>
              </a:rPr>
              <a:t>Diagnosis: Nasal polyps</a:t>
            </a:r>
          </a:p>
        </p:txBody>
      </p:sp>
    </p:spTree>
    <p:extLst>
      <p:ext uri="{BB962C8B-B14F-4D97-AF65-F5344CB8AC3E}">
        <p14:creationId xmlns:p14="http://schemas.microsoft.com/office/powerpoint/2010/main" val="4129250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BB64-BCE6-852F-CC42-15A85A56BF6D}"/>
              </a:ext>
            </a:extLst>
          </p:cNvPr>
          <p:cNvSpPr>
            <a:spLocks noGrp="1"/>
          </p:cNvSpPr>
          <p:nvPr>
            <p:ph type="title"/>
          </p:nvPr>
        </p:nvSpPr>
        <p:spPr/>
        <p:txBody>
          <a:bodyPr/>
          <a:lstStyle/>
          <a:p>
            <a:r>
              <a:rPr lang="en-US" dirty="0"/>
              <a:t>Q8: Otitis media with effusion</a:t>
            </a:r>
          </a:p>
        </p:txBody>
      </p:sp>
      <p:sp>
        <p:nvSpPr>
          <p:cNvPr id="3" name="Content Placeholder 2">
            <a:extLst>
              <a:ext uri="{FF2B5EF4-FFF2-40B4-BE49-F238E27FC236}">
                <a16:creationId xmlns:a16="http://schemas.microsoft.com/office/drawing/2014/main" id="{4DF1F18F-5E37-CED5-FCE7-083F8D1AFA9B}"/>
              </a:ext>
            </a:extLst>
          </p:cNvPr>
          <p:cNvSpPr>
            <a:spLocks noGrp="1"/>
          </p:cNvSpPr>
          <p:nvPr>
            <p:ph sz="half" idx="1"/>
          </p:nvPr>
        </p:nvSpPr>
        <p:spPr>
          <a:xfrm>
            <a:off x="838199" y="1698188"/>
            <a:ext cx="7118023" cy="4794687"/>
          </a:xfrm>
        </p:spPr>
        <p:txBody>
          <a:bodyPr>
            <a:normAutofit/>
          </a:bodyPr>
          <a:lstStyle/>
          <a:p>
            <a:pPr marL="514350" indent="-514350">
              <a:buFont typeface="+mj-lt"/>
              <a:buAutoNum type="arabicPeriod"/>
            </a:pPr>
            <a:r>
              <a:rPr lang="en-US" b="1" dirty="0"/>
              <a:t>Mention 2 ddx</a:t>
            </a:r>
          </a:p>
          <a:p>
            <a:pPr lvl="1"/>
            <a:r>
              <a:rPr lang="en-US" sz="2800" dirty="0"/>
              <a:t>OME , Bulging stage otitis media</a:t>
            </a:r>
          </a:p>
          <a:p>
            <a:pPr marL="457200" indent="-457200">
              <a:buFont typeface="+mj-lt"/>
              <a:buAutoNum type="arabicPeriod"/>
            </a:pPr>
            <a:r>
              <a:rPr lang="en-US" b="1" dirty="0"/>
              <a:t>Findings on Audiometry and tympanometry</a:t>
            </a:r>
          </a:p>
          <a:p>
            <a:pPr lvl="1"/>
            <a:r>
              <a:rPr lang="en-US" dirty="0"/>
              <a:t>Audiometry: Conductive hearing loss</a:t>
            </a:r>
          </a:p>
          <a:p>
            <a:pPr lvl="1"/>
            <a:r>
              <a:rPr lang="en-US" dirty="0"/>
              <a:t>Tympanometry: Type B with normal volume</a:t>
            </a:r>
          </a:p>
        </p:txBody>
      </p:sp>
      <p:pic>
        <p:nvPicPr>
          <p:cNvPr id="6" name="صورة 3">
            <a:extLst>
              <a:ext uri="{FF2B5EF4-FFF2-40B4-BE49-F238E27FC236}">
                <a16:creationId xmlns:a16="http://schemas.microsoft.com/office/drawing/2014/main" id="{EE346865-2D02-A06C-9F2F-8B463C4EF0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29550" y="1980396"/>
            <a:ext cx="3524250" cy="3619500"/>
          </a:xfrm>
          <a:prstGeom prst="ellipse">
            <a:avLst/>
          </a:prstGeom>
        </p:spPr>
      </p:pic>
      <p:sp>
        <p:nvSpPr>
          <p:cNvPr id="10" name="TextBox 9">
            <a:extLst>
              <a:ext uri="{FF2B5EF4-FFF2-40B4-BE49-F238E27FC236}">
                <a16:creationId xmlns:a16="http://schemas.microsoft.com/office/drawing/2014/main" id="{03355139-7776-11CB-26F0-627D1019C12B}"/>
              </a:ext>
            </a:extLst>
          </p:cNvPr>
          <p:cNvSpPr txBox="1"/>
          <p:nvPr/>
        </p:nvSpPr>
        <p:spPr>
          <a:xfrm>
            <a:off x="782032" y="1218057"/>
            <a:ext cx="10627936"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2800" b="1" i="0" strike="noStrike" kern="1200" cap="none" spc="0" normalizeH="0" baseline="0" noProof="0" dirty="0">
                <a:ln>
                  <a:noFill/>
                </a:ln>
                <a:solidFill>
                  <a:srgbClr val="45515E"/>
                </a:solidFill>
                <a:effectLst/>
                <a:uLnTx/>
                <a:uFillTx/>
                <a:latin typeface="Calibri" panose="020F0502020204030204"/>
                <a:ea typeface="+mn-ea"/>
                <a:cs typeface="+mn-cs"/>
              </a:rPr>
              <a:t>25</a:t>
            </a: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 </a:t>
            </a:r>
            <a:r>
              <a:rPr lang="en-US" sz="2800" b="1" dirty="0">
                <a:solidFill>
                  <a:srgbClr val="45515E"/>
                </a:solidFill>
                <a:latin typeface="Calibri" panose="020F0502020204030204"/>
              </a:rPr>
              <a:t>years-old</a:t>
            </a: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 patient Mild hearing loss, pulsatile tinnitus , aural fullness</a:t>
            </a:r>
          </a:p>
        </p:txBody>
      </p:sp>
    </p:spTree>
    <p:extLst>
      <p:ext uri="{BB962C8B-B14F-4D97-AF65-F5344CB8AC3E}">
        <p14:creationId xmlns:p14="http://schemas.microsoft.com/office/powerpoint/2010/main" val="2937323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A3A8-A889-03D3-330E-73D1ED317FDD}"/>
              </a:ext>
            </a:extLst>
          </p:cNvPr>
          <p:cNvSpPr>
            <a:spLocks noGrp="1"/>
          </p:cNvSpPr>
          <p:nvPr>
            <p:ph type="title"/>
          </p:nvPr>
        </p:nvSpPr>
        <p:spPr/>
        <p:txBody>
          <a:bodyPr/>
          <a:lstStyle/>
          <a:p>
            <a:r>
              <a:rPr lang="en-US" dirty="0"/>
              <a:t>Q9: Tympanic Membrane Perforation </a:t>
            </a:r>
          </a:p>
        </p:txBody>
      </p:sp>
      <p:sp>
        <p:nvSpPr>
          <p:cNvPr id="3" name="Content Placeholder 2">
            <a:extLst>
              <a:ext uri="{FF2B5EF4-FFF2-40B4-BE49-F238E27FC236}">
                <a16:creationId xmlns:a16="http://schemas.microsoft.com/office/drawing/2014/main" id="{2E34D0F8-8F43-93A2-2736-24D4AB24567E}"/>
              </a:ext>
            </a:extLst>
          </p:cNvPr>
          <p:cNvSpPr>
            <a:spLocks noGrp="1"/>
          </p:cNvSpPr>
          <p:nvPr>
            <p:ph idx="1"/>
          </p:nvPr>
        </p:nvSpPr>
        <p:spPr>
          <a:xfrm>
            <a:off x="838200" y="1305026"/>
            <a:ext cx="6766249" cy="4871938"/>
          </a:xfrm>
        </p:spPr>
        <p:txBody>
          <a:bodyPr>
            <a:normAutofit/>
          </a:bodyPr>
          <a:lstStyle/>
          <a:p>
            <a:pPr marL="514350" indent="-514350">
              <a:buFont typeface="+mj-lt"/>
              <a:buAutoNum type="arabicPeriod"/>
            </a:pPr>
            <a:r>
              <a:rPr lang="en-US" sz="3000" b="1" dirty="0"/>
              <a:t>Management</a:t>
            </a:r>
          </a:p>
          <a:p>
            <a:pPr lvl="1"/>
            <a:r>
              <a:rPr lang="en-US" sz="2600" dirty="0"/>
              <a:t>1st to stabilize the patient (Swab culture, Regular aural toilet, antibiotics, systemic antibiotics in acute exacerbation of disease)</a:t>
            </a:r>
          </a:p>
          <a:p>
            <a:pPr marL="514350" indent="-514350">
              <a:buFont typeface="+mj-lt"/>
              <a:buAutoNum type="arabicPeriod"/>
            </a:pPr>
            <a:r>
              <a:rPr lang="en-US" sz="2800" b="1" dirty="0"/>
              <a:t>Definitive management ?</a:t>
            </a:r>
          </a:p>
          <a:p>
            <a:pPr lvl="1"/>
            <a:r>
              <a:rPr lang="en-US" sz="2400" dirty="0"/>
              <a:t>Myringoplasty (Type one  tympanoplasty)</a:t>
            </a:r>
            <a:endParaRPr lang="en-US" dirty="0"/>
          </a:p>
        </p:txBody>
      </p:sp>
      <p:pic>
        <p:nvPicPr>
          <p:cNvPr id="8" name="Picture 2">
            <a:extLst>
              <a:ext uri="{FF2B5EF4-FFF2-40B4-BE49-F238E27FC236}">
                <a16:creationId xmlns:a16="http://schemas.microsoft.com/office/drawing/2014/main" id="{8A1BE030-8C08-ACB2-0FE9-F0E7244F91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1731" y="1305026"/>
            <a:ext cx="3572069" cy="313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919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A0D4-9E8A-63CD-7B0B-962E48C29743}"/>
              </a:ext>
            </a:extLst>
          </p:cNvPr>
          <p:cNvSpPr>
            <a:spLocks noGrp="1"/>
          </p:cNvSpPr>
          <p:nvPr>
            <p:ph type="title"/>
          </p:nvPr>
        </p:nvSpPr>
        <p:spPr/>
        <p:txBody>
          <a:bodyPr/>
          <a:lstStyle/>
          <a:p>
            <a:r>
              <a:rPr lang="en-US" dirty="0"/>
              <a:t>Q10: Peritonsillar abscess </a:t>
            </a:r>
          </a:p>
        </p:txBody>
      </p:sp>
      <p:sp>
        <p:nvSpPr>
          <p:cNvPr id="3" name="Content Placeholder 2">
            <a:extLst>
              <a:ext uri="{FF2B5EF4-FFF2-40B4-BE49-F238E27FC236}">
                <a16:creationId xmlns:a16="http://schemas.microsoft.com/office/drawing/2014/main" id="{E05E0C1E-2EAD-16A5-8A85-31E4D3536C15}"/>
              </a:ext>
            </a:extLst>
          </p:cNvPr>
          <p:cNvSpPr>
            <a:spLocks noGrp="1"/>
          </p:cNvSpPr>
          <p:nvPr>
            <p:ph idx="1"/>
          </p:nvPr>
        </p:nvSpPr>
        <p:spPr>
          <a:xfrm>
            <a:off x="838200" y="2174033"/>
            <a:ext cx="6551874" cy="4002930"/>
          </a:xfrm>
        </p:spPr>
        <p:txBody>
          <a:bodyPr>
            <a:normAutofit/>
          </a:bodyPr>
          <a:lstStyle/>
          <a:p>
            <a:pPr marL="514350" indent="-514350">
              <a:buFont typeface="+mj-lt"/>
              <a:buAutoNum type="arabicPeriod"/>
            </a:pPr>
            <a:r>
              <a:rPr lang="en-US" b="1" dirty="0"/>
              <a:t>How to manage this case ?</a:t>
            </a:r>
          </a:p>
          <a:p>
            <a:pPr marL="914400" lvl="1" indent="-457200">
              <a:buFont typeface="+mj-lt"/>
              <a:buAutoNum type="alphaUcPeriod"/>
            </a:pPr>
            <a:r>
              <a:rPr lang="en-US" sz="2400" dirty="0">
                <a:latin typeface="Calibri" panose="020F0502020204030204" charset="0"/>
              </a:rPr>
              <a:t>ABC + antipyretics</a:t>
            </a:r>
          </a:p>
          <a:p>
            <a:pPr marL="914400" lvl="1" indent="-457200">
              <a:buFont typeface="+mj-lt"/>
              <a:buAutoNum type="alphaUcPeriod"/>
            </a:pPr>
            <a:r>
              <a:rPr lang="en-US" sz="2400" dirty="0">
                <a:latin typeface="Calibri" panose="020F0502020204030204" charset="0"/>
              </a:rPr>
              <a:t>Incision and drainage (immediate without waiting) + antibiotic + fluid</a:t>
            </a:r>
            <a:endParaRPr lang="en-US" dirty="0"/>
          </a:p>
        </p:txBody>
      </p:sp>
      <p:pic>
        <p:nvPicPr>
          <p:cNvPr id="6" name="عنصر نائب للمحتوى 5" descr="300px-PeritonsilarAbsess.jpg">
            <a:extLst>
              <a:ext uri="{FF2B5EF4-FFF2-40B4-BE49-F238E27FC236}">
                <a16:creationId xmlns:a16="http://schemas.microsoft.com/office/drawing/2014/main" id="{FFB17ECF-0469-0ACB-CFD6-8CFE7609298C}"/>
              </a:ext>
            </a:extLst>
          </p:cNvPr>
          <p:cNvPicPr>
            <a:picLocks noChangeAspect="1"/>
          </p:cNvPicPr>
          <p:nvPr/>
        </p:nvPicPr>
        <p:blipFill>
          <a:blip r:embed="rId2"/>
          <a:srcRect/>
          <a:stretch>
            <a:fillRect/>
          </a:stretch>
        </p:blipFill>
        <p:spPr bwMode="auto">
          <a:xfrm>
            <a:off x="7390074" y="2359370"/>
            <a:ext cx="3963726" cy="3478281"/>
          </a:xfrm>
          <a:prstGeom prst="rect">
            <a:avLst/>
          </a:prstGeom>
          <a:noFill/>
          <a:ln w="9525">
            <a:noFill/>
            <a:miter lim="800000"/>
            <a:headEnd/>
            <a:tailEnd/>
          </a:ln>
        </p:spPr>
      </p:pic>
      <p:sp>
        <p:nvSpPr>
          <p:cNvPr id="7" name="Content Placeholder 2">
            <a:extLst>
              <a:ext uri="{FF2B5EF4-FFF2-40B4-BE49-F238E27FC236}">
                <a16:creationId xmlns:a16="http://schemas.microsoft.com/office/drawing/2014/main" id="{CEEC607F-AB9D-A4A7-BD37-EBE5BDBA308F}"/>
              </a:ext>
            </a:extLst>
          </p:cNvPr>
          <p:cNvSpPr txBox="1">
            <a:spLocks/>
          </p:cNvSpPr>
          <p:nvPr/>
        </p:nvSpPr>
        <p:spPr>
          <a:xfrm>
            <a:off x="838200" y="1308136"/>
            <a:ext cx="10515600" cy="865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t>27 years old patient present to the office with fever, difficulty in swelling, neck pain and trismus (lock jaw)</a:t>
            </a:r>
          </a:p>
        </p:txBody>
      </p:sp>
    </p:spTree>
    <p:extLst>
      <p:ext uri="{BB962C8B-B14F-4D97-AF65-F5344CB8AC3E}">
        <p14:creationId xmlns:p14="http://schemas.microsoft.com/office/powerpoint/2010/main" val="1912567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79A2-437A-786C-AF55-9BE5E8A4FF7F}"/>
              </a:ext>
            </a:extLst>
          </p:cNvPr>
          <p:cNvSpPr>
            <a:spLocks noGrp="1"/>
          </p:cNvSpPr>
          <p:nvPr>
            <p:ph type="ctrTitle"/>
          </p:nvPr>
        </p:nvSpPr>
        <p:spPr/>
        <p:txBody>
          <a:bodyPr>
            <a:normAutofit fontScale="90000"/>
          </a:bodyPr>
          <a:lstStyle/>
          <a:p>
            <a:r>
              <a:rPr lang="en-GB" dirty="0"/>
              <a:t>E</a:t>
            </a:r>
            <a:r>
              <a:rPr lang="en-US" dirty="0"/>
              <a:t>NT </a:t>
            </a:r>
            <a:br>
              <a:rPr lang="en-US" dirty="0"/>
            </a:br>
            <a:r>
              <a:rPr lang="en-US" dirty="0"/>
              <a:t>Group 1 (C+D)</a:t>
            </a:r>
            <a:br>
              <a:rPr lang="en-US" dirty="0"/>
            </a:br>
            <a:r>
              <a:rPr lang="en-US" dirty="0"/>
              <a:t>3/8/2022</a:t>
            </a:r>
          </a:p>
        </p:txBody>
      </p:sp>
      <p:sp>
        <p:nvSpPr>
          <p:cNvPr id="3" name="Subtitle 2">
            <a:extLst>
              <a:ext uri="{FF2B5EF4-FFF2-40B4-BE49-F238E27FC236}">
                <a16:creationId xmlns:a16="http://schemas.microsoft.com/office/drawing/2014/main" id="{3CC4F23E-6441-8099-8D27-2868B526A3AC}"/>
              </a:ext>
            </a:extLst>
          </p:cNvPr>
          <p:cNvSpPr>
            <a:spLocks noGrp="1"/>
          </p:cNvSpPr>
          <p:nvPr>
            <p:ph type="subTitle" idx="1"/>
          </p:nvPr>
        </p:nvSpPr>
        <p:spPr/>
        <p:txBody>
          <a:bodyPr>
            <a:normAutofit/>
          </a:bodyPr>
          <a:lstStyle/>
          <a:p>
            <a:pPr rtl="1"/>
            <a:r>
              <a:rPr lang="ar-JO" dirty="0"/>
              <a:t>محمود بركات</a:t>
            </a:r>
          </a:p>
          <a:p>
            <a:pPr rtl="1"/>
            <a:r>
              <a:rPr lang="ar-JO" dirty="0"/>
              <a:t>أحمد </a:t>
            </a:r>
            <a:r>
              <a:rPr lang="ar-SA" dirty="0"/>
              <a:t>ال</a:t>
            </a:r>
            <a:r>
              <a:rPr lang="ar-JO" dirty="0"/>
              <a:t>دعباس</a:t>
            </a:r>
          </a:p>
        </p:txBody>
      </p:sp>
    </p:spTree>
    <p:extLst>
      <p:ext uri="{BB962C8B-B14F-4D97-AF65-F5344CB8AC3E}">
        <p14:creationId xmlns:p14="http://schemas.microsoft.com/office/powerpoint/2010/main" val="194755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B894-C721-38A5-8A9A-27A2F8500C27}"/>
              </a:ext>
            </a:extLst>
          </p:cNvPr>
          <p:cNvSpPr>
            <a:spLocks noGrp="1"/>
          </p:cNvSpPr>
          <p:nvPr>
            <p:ph type="title"/>
          </p:nvPr>
        </p:nvSpPr>
        <p:spPr/>
        <p:txBody>
          <a:bodyPr/>
          <a:lstStyle/>
          <a:p>
            <a:r>
              <a:rPr lang="en-US" dirty="0"/>
              <a:t>Q1: Antrochoanal Polyps</a:t>
            </a:r>
          </a:p>
        </p:txBody>
      </p:sp>
      <p:sp>
        <p:nvSpPr>
          <p:cNvPr id="3" name="Content Placeholder 2">
            <a:extLst>
              <a:ext uri="{FF2B5EF4-FFF2-40B4-BE49-F238E27FC236}">
                <a16:creationId xmlns:a16="http://schemas.microsoft.com/office/drawing/2014/main" id="{285F88FD-F968-CEDB-D04E-563C86A04F85}"/>
              </a:ext>
            </a:extLst>
          </p:cNvPr>
          <p:cNvSpPr>
            <a:spLocks noGrp="1"/>
          </p:cNvSpPr>
          <p:nvPr>
            <p:ph idx="1"/>
          </p:nvPr>
        </p:nvSpPr>
        <p:spPr>
          <a:xfrm>
            <a:off x="838200" y="1305026"/>
            <a:ext cx="10515600" cy="4871938"/>
          </a:xfrm>
        </p:spPr>
        <p:txBody>
          <a:bodyPr>
            <a:normAutofit fontScale="92500" lnSpcReduction="10000"/>
          </a:bodyPr>
          <a:lstStyle/>
          <a:p>
            <a:pPr marL="0" indent="0" algn="l">
              <a:buNone/>
            </a:pPr>
            <a:r>
              <a:rPr lang="en-US" sz="3200" b="1" dirty="0"/>
              <a:t>Name  of this study</a:t>
            </a:r>
          </a:p>
          <a:p>
            <a:pPr marL="514350" indent="-514350">
              <a:buFont typeface="+mj-lt"/>
              <a:buAutoNum type="arabicPeriod"/>
            </a:pPr>
            <a:r>
              <a:rPr lang="en-US" sz="2800" dirty="0"/>
              <a:t>Coronal nasal and para nasal sinuses CT scan</a:t>
            </a:r>
          </a:p>
          <a:p>
            <a:pPr algn="l">
              <a:buFont typeface="Courier New" panose="02070309020205020404" pitchFamily="49" charset="0"/>
              <a:buChar char="o"/>
            </a:pPr>
            <a:r>
              <a:rPr lang="en-GB" sz="3200" b="1" dirty="0"/>
              <a:t>Findings: </a:t>
            </a:r>
          </a:p>
          <a:p>
            <a:pPr marL="0" indent="0">
              <a:buNone/>
            </a:pPr>
            <a:r>
              <a:rPr lang="en-GB" sz="3200" b="1" dirty="0"/>
              <a:t>Right maxillary sinus  + </a:t>
            </a:r>
          </a:p>
          <a:p>
            <a:pPr marL="0" indent="0">
              <a:buNone/>
            </a:pPr>
            <a:r>
              <a:rPr lang="en-GB" sz="3200" b="1" dirty="0"/>
              <a:t>Right nasal cavity opacification.</a:t>
            </a:r>
            <a:endParaRPr lang="ar-SA" sz="3200" b="1" dirty="0"/>
          </a:p>
          <a:p>
            <a:pPr algn="l">
              <a:buFont typeface="Courier New" panose="02070309020205020404" pitchFamily="49" charset="0"/>
              <a:buChar char="o"/>
            </a:pPr>
            <a:r>
              <a:rPr lang="en-US" sz="3200" b="1" dirty="0"/>
              <a:t>Diagnosis:</a:t>
            </a:r>
          </a:p>
          <a:p>
            <a:pPr marL="514350" indent="-514350">
              <a:buFont typeface="+mj-lt"/>
              <a:buAutoNum type="arabicPeriod"/>
            </a:pPr>
            <a:r>
              <a:rPr lang="en-US" sz="2800" dirty="0"/>
              <a:t>Antrochoanal polyp  </a:t>
            </a:r>
          </a:p>
          <a:p>
            <a:pPr algn="l">
              <a:buFont typeface="Courier New" panose="02070309020205020404" pitchFamily="49" charset="0"/>
              <a:buChar char="o"/>
            </a:pPr>
            <a:r>
              <a:rPr lang="en-US" sz="3200" b="1" dirty="0"/>
              <a:t>Your management </a:t>
            </a:r>
          </a:p>
          <a:p>
            <a:pPr marL="514350" indent="-514350">
              <a:buFont typeface="+mj-lt"/>
              <a:buAutoNum type="arabicPeriod"/>
            </a:pPr>
            <a:r>
              <a:rPr lang="en-US" dirty="0"/>
              <a:t>Have a poor response to medical treatment</a:t>
            </a:r>
            <a:endParaRPr lang="ar-JO" sz="2800" dirty="0"/>
          </a:p>
          <a:p>
            <a:pPr marL="514350" indent="-514350">
              <a:buFont typeface="+mj-lt"/>
              <a:buAutoNum type="arabicPeriod"/>
            </a:pPr>
            <a:r>
              <a:rPr lang="en-US" sz="2800" dirty="0"/>
              <a:t>Surgical remova</a:t>
            </a:r>
            <a:r>
              <a:rPr lang="en-US" dirty="0"/>
              <a:t>l by</a:t>
            </a:r>
            <a:r>
              <a:rPr lang="en-US" sz="2800" dirty="0"/>
              <a:t> Function Endoscopic sinus surgery</a:t>
            </a:r>
          </a:p>
        </p:txBody>
      </p:sp>
      <p:pic>
        <p:nvPicPr>
          <p:cNvPr id="6" name="عنصر نائب للمحتوى 5">
            <a:extLst>
              <a:ext uri="{FF2B5EF4-FFF2-40B4-BE49-F238E27FC236}">
                <a16:creationId xmlns:a16="http://schemas.microsoft.com/office/drawing/2014/main" id="{C3C9D476-11CD-6860-CE30-2033A92D2C8A}"/>
              </a:ext>
            </a:extLst>
          </p:cNvPr>
          <p:cNvPicPr>
            <a:picLocks noChangeAspect="1"/>
          </p:cNvPicPr>
          <p:nvPr/>
        </p:nvPicPr>
        <p:blipFill rotWithShape="1">
          <a:blip r:embed="rId2">
            <a:extLst>
              <a:ext uri="{28A0092B-C50C-407E-A947-70E740481C1C}">
                <a14:useLocalDpi xmlns:a14="http://schemas.microsoft.com/office/drawing/2010/main" val="0"/>
              </a:ext>
            </a:extLst>
          </a:blip>
          <a:srcRect l="27342" t="23924" r="20409" b="24431"/>
          <a:stretch/>
        </p:blipFill>
        <p:spPr>
          <a:xfrm>
            <a:off x="7931020" y="1305026"/>
            <a:ext cx="3422780" cy="2078866"/>
          </a:xfrm>
          <a:prstGeom prst="rect">
            <a:avLst/>
          </a:prstGeom>
        </p:spPr>
      </p:pic>
    </p:spTree>
    <p:extLst>
      <p:ext uri="{BB962C8B-B14F-4D97-AF65-F5344CB8AC3E}">
        <p14:creationId xmlns:p14="http://schemas.microsoft.com/office/powerpoint/2010/main" val="2677832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FE47-78E8-9C09-C483-CD73799FBFE2}"/>
              </a:ext>
            </a:extLst>
          </p:cNvPr>
          <p:cNvSpPr>
            <a:spLocks noGrp="1"/>
          </p:cNvSpPr>
          <p:nvPr>
            <p:ph type="title"/>
          </p:nvPr>
        </p:nvSpPr>
        <p:spPr/>
        <p:txBody>
          <a:bodyPr/>
          <a:lstStyle/>
          <a:p>
            <a:r>
              <a:rPr lang="en-US" dirty="0"/>
              <a:t>Q2: Gromet</a:t>
            </a:r>
          </a:p>
        </p:txBody>
      </p:sp>
      <p:sp>
        <p:nvSpPr>
          <p:cNvPr id="3" name="Content Placeholder 2">
            <a:extLst>
              <a:ext uri="{FF2B5EF4-FFF2-40B4-BE49-F238E27FC236}">
                <a16:creationId xmlns:a16="http://schemas.microsoft.com/office/drawing/2014/main" id="{30E7557C-184E-9168-3C10-BB46B9AF931F}"/>
              </a:ext>
            </a:extLst>
          </p:cNvPr>
          <p:cNvSpPr>
            <a:spLocks noGrp="1"/>
          </p:cNvSpPr>
          <p:nvPr>
            <p:ph idx="1"/>
          </p:nvPr>
        </p:nvSpPr>
        <p:spPr>
          <a:xfrm>
            <a:off x="838200" y="1305026"/>
            <a:ext cx="7625902" cy="4871938"/>
          </a:xfrm>
        </p:spPr>
        <p:txBody>
          <a:bodyPr>
            <a:normAutofit lnSpcReduction="10000"/>
          </a:bodyPr>
          <a:lstStyle/>
          <a:p>
            <a:pPr marL="514350" indent="-514350">
              <a:buFont typeface="+mj-lt"/>
              <a:buAutoNum type="arabicPeriod"/>
            </a:pPr>
            <a:r>
              <a:rPr lang="en-US" sz="2600" b="1" dirty="0"/>
              <a:t>Left or Right ear ?</a:t>
            </a:r>
          </a:p>
          <a:p>
            <a:pPr lvl="1"/>
            <a:r>
              <a:rPr lang="en-US" sz="3200" dirty="0">
                <a:solidFill>
                  <a:srgbClr val="FF0000"/>
                </a:solidFill>
              </a:rPr>
              <a:t>Left ear</a:t>
            </a:r>
          </a:p>
          <a:p>
            <a:pPr marL="514350" indent="-514350">
              <a:buFont typeface="+mj-lt"/>
              <a:buAutoNum type="arabicPeriod"/>
            </a:pPr>
            <a:r>
              <a:rPr lang="en-US" sz="2600" b="1" dirty="0"/>
              <a:t>Describe what you see ? </a:t>
            </a:r>
          </a:p>
          <a:p>
            <a:pPr marL="0" indent="0">
              <a:buNone/>
            </a:pPr>
            <a:r>
              <a:rPr lang="en-US" b="1" dirty="0"/>
              <a:t>tympanostomy tube at anterior-inferior part of left ear with ear discharge posterior to tube </a:t>
            </a:r>
            <a:r>
              <a:rPr lang="en-US" sz="2600" b="1" dirty="0"/>
              <a:t>.</a:t>
            </a:r>
          </a:p>
          <a:p>
            <a:pPr marL="514350" indent="-514350">
              <a:buFont typeface="+mj-lt"/>
              <a:buAutoNum type="arabicPeriod"/>
            </a:pPr>
            <a:r>
              <a:rPr lang="en-US" sz="2600" b="1" dirty="0"/>
              <a:t>What is the name of this procedure ?</a:t>
            </a:r>
          </a:p>
          <a:p>
            <a:pPr lvl="1"/>
            <a:r>
              <a:rPr lang="en-US" dirty="0"/>
              <a:t>Myringotomy with Grommet insertion.</a:t>
            </a:r>
          </a:p>
          <a:p>
            <a:pPr marL="0" indent="0">
              <a:buNone/>
            </a:pPr>
            <a:endParaRPr lang="en-US" sz="2600" b="1" dirty="0"/>
          </a:p>
          <a:p>
            <a:pPr marL="514350" indent="-514350">
              <a:buFont typeface="+mj-lt"/>
              <a:buAutoNum type="arabicPeriod"/>
            </a:pPr>
            <a:r>
              <a:rPr lang="en-US" sz="2600" b="1" dirty="0"/>
              <a:t>Mention 2 complications of Myringotomy with Grommet insertion:</a:t>
            </a:r>
          </a:p>
          <a:p>
            <a:pPr marL="971550" lvl="1" indent="-514350">
              <a:buFont typeface="+mj-lt"/>
              <a:buAutoNum type="arabicPeriod"/>
            </a:pPr>
            <a:r>
              <a:rPr lang="en-US" dirty="0"/>
              <a:t>Infection.</a:t>
            </a:r>
          </a:p>
          <a:p>
            <a:pPr marL="971550" lvl="1" indent="-514350">
              <a:buFont typeface="+mj-lt"/>
              <a:buAutoNum type="arabicPeriod"/>
            </a:pPr>
            <a:r>
              <a:rPr lang="en-US" dirty="0"/>
              <a:t>Bleeding.</a:t>
            </a:r>
          </a:p>
          <a:p>
            <a:endParaRPr lang="en-US" dirty="0"/>
          </a:p>
        </p:txBody>
      </p:sp>
      <p:pic>
        <p:nvPicPr>
          <p:cNvPr id="4" name="صورة 3">
            <a:extLst>
              <a:ext uri="{FF2B5EF4-FFF2-40B4-BE49-F238E27FC236}">
                <a16:creationId xmlns:a16="http://schemas.microsoft.com/office/drawing/2014/main" id="{2D42FE32-AD03-7052-FE92-4E5F23B16B3D}"/>
              </a:ext>
            </a:extLst>
          </p:cNvPr>
          <p:cNvPicPr>
            <a:picLocks noChangeAspect="1"/>
          </p:cNvPicPr>
          <p:nvPr/>
        </p:nvPicPr>
        <p:blipFill rotWithShape="1">
          <a:blip r:embed="rId2">
            <a:extLst>
              <a:ext uri="{28A0092B-C50C-407E-A947-70E740481C1C}">
                <a14:useLocalDpi xmlns:a14="http://schemas.microsoft.com/office/drawing/2010/main" val="0"/>
              </a:ext>
            </a:extLst>
          </a:blip>
          <a:srcRect l="4176" t="7336" r="17534" b="11268"/>
          <a:stretch/>
        </p:blipFill>
        <p:spPr>
          <a:xfrm>
            <a:off x="8464102" y="1305026"/>
            <a:ext cx="2889698" cy="2123974"/>
          </a:xfrm>
          <a:prstGeom prst="rect">
            <a:avLst/>
          </a:prstGeom>
        </p:spPr>
      </p:pic>
    </p:spTree>
    <p:extLst>
      <p:ext uri="{BB962C8B-B14F-4D97-AF65-F5344CB8AC3E}">
        <p14:creationId xmlns:p14="http://schemas.microsoft.com/office/powerpoint/2010/main" val="2515047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22FB-48DE-DEA4-4559-069C7426E9AF}"/>
              </a:ext>
            </a:extLst>
          </p:cNvPr>
          <p:cNvSpPr>
            <a:spLocks noGrp="1"/>
          </p:cNvSpPr>
          <p:nvPr>
            <p:ph type="title"/>
          </p:nvPr>
        </p:nvSpPr>
        <p:spPr/>
        <p:txBody>
          <a:bodyPr/>
          <a:lstStyle/>
          <a:p>
            <a:r>
              <a:rPr lang="en-US" dirty="0"/>
              <a:t>Q3: Nasal septal perforation</a:t>
            </a:r>
          </a:p>
        </p:txBody>
      </p:sp>
      <p:sp>
        <p:nvSpPr>
          <p:cNvPr id="3" name="Content Placeholder 2">
            <a:extLst>
              <a:ext uri="{FF2B5EF4-FFF2-40B4-BE49-F238E27FC236}">
                <a16:creationId xmlns:a16="http://schemas.microsoft.com/office/drawing/2014/main" id="{9DC209B8-BBAC-949F-9820-C8F30A538D42}"/>
              </a:ext>
            </a:extLst>
          </p:cNvPr>
          <p:cNvSpPr>
            <a:spLocks noGrp="1"/>
          </p:cNvSpPr>
          <p:nvPr>
            <p:ph idx="1"/>
          </p:nvPr>
        </p:nvSpPr>
        <p:spPr/>
        <p:txBody>
          <a:bodyPr/>
          <a:lstStyle/>
          <a:p>
            <a:pPr marL="514350" indent="-514350">
              <a:buFont typeface="+mj-lt"/>
              <a:buAutoNum type="arabicPeriod"/>
            </a:pPr>
            <a:r>
              <a:rPr lang="en-US" b="1" dirty="0"/>
              <a:t>Describe what you see?</a:t>
            </a:r>
          </a:p>
          <a:p>
            <a:pPr lvl="1"/>
            <a:r>
              <a:rPr lang="en-US" sz="2800" dirty="0"/>
              <a:t>Nasal septal perforation</a:t>
            </a:r>
          </a:p>
          <a:p>
            <a:pPr marL="514350" indent="-514350">
              <a:buFont typeface="+mj-lt"/>
              <a:buAutoNum type="arabicPeriod"/>
            </a:pPr>
            <a:r>
              <a:rPr lang="en-US" b="1" dirty="0"/>
              <a:t>Mention 3 possible Causes:</a:t>
            </a:r>
          </a:p>
          <a:p>
            <a:pPr marL="971550" lvl="1" indent="-514350">
              <a:buFont typeface="+mj-lt"/>
              <a:buAutoNum type="arabicPeriod"/>
            </a:pPr>
            <a:r>
              <a:rPr lang="en-US" sz="2800" dirty="0"/>
              <a:t>Trauma</a:t>
            </a:r>
          </a:p>
          <a:p>
            <a:pPr marL="971550" lvl="1" indent="-514350">
              <a:buFont typeface="+mj-lt"/>
              <a:buAutoNum type="arabicPeriod"/>
            </a:pPr>
            <a:r>
              <a:rPr lang="en-US" sz="2800" dirty="0"/>
              <a:t>Foreign body</a:t>
            </a:r>
          </a:p>
          <a:p>
            <a:pPr marL="971550" lvl="1" indent="-514350">
              <a:buFont typeface="+mj-lt"/>
              <a:buAutoNum type="arabicPeriod"/>
            </a:pPr>
            <a:r>
              <a:rPr lang="en-US" sz="2800" dirty="0"/>
              <a:t>Malignancy</a:t>
            </a:r>
          </a:p>
          <a:p>
            <a:endParaRPr lang="en-US" dirty="0"/>
          </a:p>
        </p:txBody>
      </p:sp>
      <p:pic>
        <p:nvPicPr>
          <p:cNvPr id="4" name="Picture 3" descr="Picture of Nasal Septal Perforation * Otolaryngology Houston">
            <a:extLst>
              <a:ext uri="{FF2B5EF4-FFF2-40B4-BE49-F238E27FC236}">
                <a16:creationId xmlns:a16="http://schemas.microsoft.com/office/drawing/2014/main" id="{1463D19B-2E54-709B-6FCA-2718AF15A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662" y="1305026"/>
            <a:ext cx="2939138" cy="299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573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9D20-CF87-D15F-6881-417620A8D639}"/>
              </a:ext>
            </a:extLst>
          </p:cNvPr>
          <p:cNvSpPr>
            <a:spLocks noGrp="1"/>
          </p:cNvSpPr>
          <p:nvPr>
            <p:ph type="title"/>
          </p:nvPr>
        </p:nvSpPr>
        <p:spPr/>
        <p:txBody>
          <a:bodyPr/>
          <a:lstStyle/>
          <a:p>
            <a:endParaRPr lang="en-US"/>
          </a:p>
        </p:txBody>
      </p:sp>
      <p:pic>
        <p:nvPicPr>
          <p:cNvPr id="9" name="Picture 9">
            <a:extLst>
              <a:ext uri="{FF2B5EF4-FFF2-40B4-BE49-F238E27FC236}">
                <a16:creationId xmlns:a16="http://schemas.microsoft.com/office/drawing/2014/main" id="{B3FAE40A-6048-C3B0-71C9-DA7829F09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373" y="365127"/>
            <a:ext cx="10937253" cy="6127746"/>
          </a:xfrm>
        </p:spPr>
      </p:pic>
      <mc:AlternateContent xmlns:mc="http://schemas.openxmlformats.org/markup-compatibility/2006" xmlns:p14="http://schemas.microsoft.com/office/powerpoint/2010/main">
        <mc:Choice Requires="p14">
          <p:contentPart p14:bwMode="auto" r:id="rId3">
            <p14:nvContentPartPr>
              <p14:cNvPr id="13" name="Ink 13">
                <a:extLst>
                  <a:ext uri="{FF2B5EF4-FFF2-40B4-BE49-F238E27FC236}">
                    <a16:creationId xmlns:a16="http://schemas.microsoft.com/office/drawing/2014/main" id="{06A33D56-B003-D2E1-DF2B-45B0C1C4DDDA}"/>
                  </a:ext>
                </a:extLst>
              </p14:cNvPr>
              <p14:cNvContentPartPr/>
              <p14:nvPr/>
            </p14:nvContentPartPr>
            <p14:xfrm>
              <a:off x="3655175" y="1288587"/>
              <a:ext cx="744840" cy="392400"/>
            </p14:xfrm>
          </p:contentPart>
        </mc:Choice>
        <mc:Fallback xmlns="">
          <p:pic>
            <p:nvPicPr>
              <p:cNvPr id="13" name="Ink 13">
                <a:extLst>
                  <a:ext uri="{FF2B5EF4-FFF2-40B4-BE49-F238E27FC236}">
                    <a16:creationId xmlns:a16="http://schemas.microsoft.com/office/drawing/2014/main" id="{06A33D56-B003-D2E1-DF2B-45B0C1C4DDDA}"/>
                  </a:ext>
                </a:extLst>
              </p:cNvPr>
              <p:cNvPicPr/>
              <p:nvPr/>
            </p:nvPicPr>
            <p:blipFill>
              <a:blip r:embed="rId4"/>
              <a:stretch>
                <a:fillRect/>
              </a:stretch>
            </p:blipFill>
            <p:spPr>
              <a:xfrm>
                <a:off x="3642575" y="1275987"/>
                <a:ext cx="769680"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D9A04242-3E16-7156-BAE1-FEB3FBF73978}"/>
                  </a:ext>
                </a:extLst>
              </p14:cNvPr>
              <p14:cNvContentPartPr/>
              <p14:nvPr/>
            </p14:nvContentPartPr>
            <p14:xfrm>
              <a:off x="4243055" y="1502067"/>
              <a:ext cx="370440" cy="154080"/>
            </p14:xfrm>
          </p:contentPart>
        </mc:Choice>
        <mc:Fallback xmlns="">
          <p:pic>
            <p:nvPicPr>
              <p:cNvPr id="14" name="Ink 13">
                <a:extLst>
                  <a:ext uri="{FF2B5EF4-FFF2-40B4-BE49-F238E27FC236}">
                    <a16:creationId xmlns:a16="http://schemas.microsoft.com/office/drawing/2014/main" id="{D9A04242-3E16-7156-BAE1-FEB3FBF73978}"/>
                  </a:ext>
                </a:extLst>
              </p:cNvPr>
              <p:cNvPicPr/>
              <p:nvPr/>
            </p:nvPicPr>
            <p:blipFill>
              <a:blip r:embed="rId6"/>
              <a:stretch>
                <a:fillRect/>
              </a:stretch>
            </p:blipFill>
            <p:spPr>
              <a:xfrm>
                <a:off x="4230815" y="1489467"/>
                <a:ext cx="39528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7">
                <a:extLst>
                  <a:ext uri="{FF2B5EF4-FFF2-40B4-BE49-F238E27FC236}">
                    <a16:creationId xmlns:a16="http://schemas.microsoft.com/office/drawing/2014/main" id="{89646306-2CA9-0707-AA35-7C2DDE9382E8}"/>
                  </a:ext>
                </a:extLst>
              </p14:cNvPr>
              <p14:cNvContentPartPr/>
              <p14:nvPr/>
            </p14:nvContentPartPr>
            <p14:xfrm>
              <a:off x="4748855" y="1297947"/>
              <a:ext cx="249840" cy="366840"/>
            </p14:xfrm>
          </p:contentPart>
        </mc:Choice>
        <mc:Fallback xmlns="">
          <p:pic>
            <p:nvPicPr>
              <p:cNvPr id="17" name="Ink 17">
                <a:extLst>
                  <a:ext uri="{FF2B5EF4-FFF2-40B4-BE49-F238E27FC236}">
                    <a16:creationId xmlns:a16="http://schemas.microsoft.com/office/drawing/2014/main" id="{89646306-2CA9-0707-AA35-7C2DDE9382E8}"/>
                  </a:ext>
                </a:extLst>
              </p:cNvPr>
              <p:cNvPicPr/>
              <p:nvPr/>
            </p:nvPicPr>
            <p:blipFill>
              <a:blip r:embed="rId8"/>
              <a:stretch>
                <a:fillRect/>
              </a:stretch>
            </p:blipFill>
            <p:spPr>
              <a:xfrm>
                <a:off x="4736273" y="1285707"/>
                <a:ext cx="274644" cy="391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20">
                <a:extLst>
                  <a:ext uri="{FF2B5EF4-FFF2-40B4-BE49-F238E27FC236}">
                    <a16:creationId xmlns:a16="http://schemas.microsoft.com/office/drawing/2014/main" id="{3B0EA497-203E-18E1-5994-33446A2F3419}"/>
                  </a:ext>
                </a:extLst>
              </p14:cNvPr>
              <p14:cNvContentPartPr/>
              <p14:nvPr/>
            </p14:nvContentPartPr>
            <p14:xfrm>
              <a:off x="4965215" y="1352667"/>
              <a:ext cx="1123560" cy="415440"/>
            </p14:xfrm>
          </p:contentPart>
        </mc:Choice>
        <mc:Fallback xmlns="">
          <p:pic>
            <p:nvPicPr>
              <p:cNvPr id="20" name="Ink 20">
                <a:extLst>
                  <a:ext uri="{FF2B5EF4-FFF2-40B4-BE49-F238E27FC236}">
                    <a16:creationId xmlns:a16="http://schemas.microsoft.com/office/drawing/2014/main" id="{3B0EA497-203E-18E1-5994-33446A2F3419}"/>
                  </a:ext>
                </a:extLst>
              </p:cNvPr>
              <p:cNvPicPr/>
              <p:nvPr/>
            </p:nvPicPr>
            <p:blipFill>
              <a:blip r:embed="rId10"/>
              <a:stretch>
                <a:fillRect/>
              </a:stretch>
            </p:blipFill>
            <p:spPr>
              <a:xfrm>
                <a:off x="4952619" y="1340067"/>
                <a:ext cx="1148392"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3">
                <a:extLst>
                  <a:ext uri="{FF2B5EF4-FFF2-40B4-BE49-F238E27FC236}">
                    <a16:creationId xmlns:a16="http://schemas.microsoft.com/office/drawing/2014/main" id="{743BDD80-35B2-A7FC-5F0B-09DEE872A079}"/>
                  </a:ext>
                </a:extLst>
              </p14:cNvPr>
              <p14:cNvContentPartPr/>
              <p14:nvPr/>
            </p14:nvContentPartPr>
            <p14:xfrm>
              <a:off x="6121175" y="1480107"/>
              <a:ext cx="457200" cy="333000"/>
            </p14:xfrm>
          </p:contentPart>
        </mc:Choice>
        <mc:Fallback xmlns="">
          <p:pic>
            <p:nvPicPr>
              <p:cNvPr id="23" name="Ink 23">
                <a:extLst>
                  <a:ext uri="{FF2B5EF4-FFF2-40B4-BE49-F238E27FC236}">
                    <a16:creationId xmlns:a16="http://schemas.microsoft.com/office/drawing/2014/main" id="{743BDD80-35B2-A7FC-5F0B-09DEE872A079}"/>
                  </a:ext>
                </a:extLst>
              </p:cNvPr>
              <p:cNvPicPr/>
              <p:nvPr/>
            </p:nvPicPr>
            <p:blipFill>
              <a:blip r:embed="rId12"/>
              <a:stretch>
                <a:fillRect/>
              </a:stretch>
            </p:blipFill>
            <p:spPr>
              <a:xfrm>
                <a:off x="6108935" y="1467880"/>
                <a:ext cx="482040" cy="35781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74417FF5-801A-77E6-8607-0BDC37A5AF6C}"/>
                  </a:ext>
                </a:extLst>
              </p14:cNvPr>
              <p14:cNvContentPartPr/>
              <p14:nvPr/>
            </p14:nvContentPartPr>
            <p14:xfrm>
              <a:off x="6573695" y="1373187"/>
              <a:ext cx="642960" cy="460800"/>
            </p14:xfrm>
          </p:contentPart>
        </mc:Choice>
        <mc:Fallback xmlns="">
          <p:pic>
            <p:nvPicPr>
              <p:cNvPr id="24" name="Ink 23">
                <a:extLst>
                  <a:ext uri="{FF2B5EF4-FFF2-40B4-BE49-F238E27FC236}">
                    <a16:creationId xmlns:a16="http://schemas.microsoft.com/office/drawing/2014/main" id="{74417FF5-801A-77E6-8607-0BDC37A5AF6C}"/>
                  </a:ext>
                </a:extLst>
              </p:cNvPr>
              <p:cNvPicPr/>
              <p:nvPr/>
            </p:nvPicPr>
            <p:blipFill>
              <a:blip r:embed="rId14"/>
              <a:stretch>
                <a:fillRect/>
              </a:stretch>
            </p:blipFill>
            <p:spPr>
              <a:xfrm>
                <a:off x="6561455" y="1360587"/>
                <a:ext cx="667800" cy="485640"/>
              </a:xfrm>
              <a:prstGeom prst="rect">
                <a:avLst/>
              </a:prstGeom>
            </p:spPr>
          </p:pic>
        </mc:Fallback>
      </mc:AlternateContent>
    </p:spTree>
    <p:extLst>
      <p:ext uri="{BB962C8B-B14F-4D97-AF65-F5344CB8AC3E}">
        <p14:creationId xmlns:p14="http://schemas.microsoft.com/office/powerpoint/2010/main" val="25766617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C675-2E9F-DE7F-58C8-78672F24FE2D}"/>
              </a:ext>
            </a:extLst>
          </p:cNvPr>
          <p:cNvSpPr>
            <a:spLocks noGrp="1"/>
          </p:cNvSpPr>
          <p:nvPr>
            <p:ph type="title"/>
          </p:nvPr>
        </p:nvSpPr>
        <p:spPr/>
        <p:txBody>
          <a:bodyPr>
            <a:noAutofit/>
          </a:bodyPr>
          <a:lstStyle/>
          <a:p>
            <a:r>
              <a:rPr lang="en-US" dirty="0"/>
              <a:t>Q4: Otitis media with effusion</a:t>
            </a:r>
          </a:p>
        </p:txBody>
      </p:sp>
      <p:sp>
        <p:nvSpPr>
          <p:cNvPr id="3" name="Content Placeholder 2">
            <a:extLst>
              <a:ext uri="{FF2B5EF4-FFF2-40B4-BE49-F238E27FC236}">
                <a16:creationId xmlns:a16="http://schemas.microsoft.com/office/drawing/2014/main" id="{45B52580-BB13-3C17-00BF-8BDDFBF79763}"/>
              </a:ext>
            </a:extLst>
          </p:cNvPr>
          <p:cNvSpPr>
            <a:spLocks noGrp="1"/>
          </p:cNvSpPr>
          <p:nvPr>
            <p:ph idx="1"/>
          </p:nvPr>
        </p:nvSpPr>
        <p:spPr>
          <a:xfrm>
            <a:off x="838200" y="1305026"/>
            <a:ext cx="7885922" cy="4871938"/>
          </a:xfrm>
        </p:spPr>
        <p:txBody>
          <a:bodyPr/>
          <a:lstStyle/>
          <a:p>
            <a:pPr marL="0" indent="0">
              <a:buNone/>
            </a:pPr>
            <a:r>
              <a:rPr lang="en-US" sz="2800" dirty="0"/>
              <a:t>50Y patient presented with a lump on the neck</a:t>
            </a:r>
            <a:endParaRPr lang="en-US" b="1" dirty="0"/>
          </a:p>
          <a:p>
            <a:pPr marL="514350" indent="-514350">
              <a:buFont typeface="+mj-lt"/>
              <a:buAutoNum type="arabicPeriod"/>
            </a:pPr>
            <a:r>
              <a:rPr lang="en-US" b="1" dirty="0"/>
              <a:t>Describe</a:t>
            </a:r>
          </a:p>
          <a:p>
            <a:pPr lvl="1"/>
            <a:r>
              <a:rPr lang="en-US" dirty="0"/>
              <a:t>Bubbles under the tympanic membrane due to OME</a:t>
            </a:r>
          </a:p>
          <a:p>
            <a:pPr marL="514350" indent="-514350">
              <a:buFont typeface="+mj-lt"/>
              <a:buAutoNum type="arabicPeriod"/>
            </a:pPr>
            <a:r>
              <a:rPr lang="en-US" b="1" dirty="0"/>
              <a:t>What should we exclude in this case ?</a:t>
            </a:r>
          </a:p>
          <a:p>
            <a:pPr lvl="1"/>
            <a:r>
              <a:rPr lang="en-US" sz="2600" dirty="0"/>
              <a:t>A nasopharyngeal carcinoma causing Eustachian tube dysfunction</a:t>
            </a:r>
          </a:p>
          <a:p>
            <a:pPr marL="514350" indent="-514350">
              <a:buFont typeface="+mj-lt"/>
              <a:buAutoNum type="arabicPeriod"/>
            </a:pPr>
            <a:r>
              <a:rPr lang="en-US" b="1" dirty="0"/>
              <a:t>Investigations done ?</a:t>
            </a:r>
          </a:p>
          <a:p>
            <a:pPr marL="971550" lvl="1" indent="-514350">
              <a:buFont typeface="+mj-lt"/>
              <a:buAutoNum type="arabicPeriod"/>
            </a:pPr>
            <a:r>
              <a:rPr lang="en-US" sz="2600" dirty="0"/>
              <a:t>Nasal paranasal CT scan</a:t>
            </a:r>
          </a:p>
          <a:p>
            <a:pPr marL="971550" lvl="1" indent="-514350">
              <a:buFont typeface="+mj-lt"/>
              <a:buAutoNum type="arabicPeriod"/>
            </a:pPr>
            <a:r>
              <a:rPr lang="en-US" sz="2600" dirty="0"/>
              <a:t>MRI</a:t>
            </a:r>
          </a:p>
          <a:p>
            <a:pPr marL="971550" lvl="1" indent="-514350">
              <a:buFont typeface="+mj-lt"/>
              <a:buAutoNum type="arabicPeriod"/>
            </a:pPr>
            <a:r>
              <a:rPr lang="en-US" sz="2600" dirty="0"/>
              <a:t>Nasopharyngoscopy </a:t>
            </a:r>
          </a:p>
        </p:txBody>
      </p:sp>
      <p:pic>
        <p:nvPicPr>
          <p:cNvPr id="6" name="Picture 3">
            <a:extLst>
              <a:ext uri="{FF2B5EF4-FFF2-40B4-BE49-F238E27FC236}">
                <a16:creationId xmlns:a16="http://schemas.microsoft.com/office/drawing/2014/main" id="{EEC946F0-F70C-9A8B-C58B-2FEC1B28F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122" y="1631034"/>
            <a:ext cx="2629678" cy="3595931"/>
          </a:xfrm>
          <a:prstGeom prst="rect">
            <a:avLst/>
          </a:prstGeom>
        </p:spPr>
      </p:pic>
    </p:spTree>
    <p:extLst>
      <p:ext uri="{BB962C8B-B14F-4D97-AF65-F5344CB8AC3E}">
        <p14:creationId xmlns:p14="http://schemas.microsoft.com/office/powerpoint/2010/main" val="699658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2E03-D52B-CA4A-AEB2-450B45AE46BA}"/>
              </a:ext>
            </a:extLst>
          </p:cNvPr>
          <p:cNvSpPr>
            <a:spLocks noGrp="1"/>
          </p:cNvSpPr>
          <p:nvPr>
            <p:ph type="title"/>
          </p:nvPr>
        </p:nvSpPr>
        <p:spPr/>
        <p:txBody>
          <a:bodyPr/>
          <a:lstStyle/>
          <a:p>
            <a:r>
              <a:rPr lang="en-US" dirty="0"/>
              <a:t>Q5: Adenoids</a:t>
            </a:r>
          </a:p>
        </p:txBody>
      </p:sp>
      <p:sp>
        <p:nvSpPr>
          <p:cNvPr id="3" name="Content Placeholder 2">
            <a:extLst>
              <a:ext uri="{FF2B5EF4-FFF2-40B4-BE49-F238E27FC236}">
                <a16:creationId xmlns:a16="http://schemas.microsoft.com/office/drawing/2014/main" id="{AC9A5636-B4CD-B3EF-B4A8-8FCFA094573D}"/>
              </a:ext>
            </a:extLst>
          </p:cNvPr>
          <p:cNvSpPr>
            <a:spLocks noGrp="1"/>
          </p:cNvSpPr>
          <p:nvPr>
            <p:ph idx="1"/>
          </p:nvPr>
        </p:nvSpPr>
        <p:spPr>
          <a:xfrm>
            <a:off x="838200" y="1305026"/>
            <a:ext cx="7400731" cy="5030460"/>
          </a:xfrm>
        </p:spPr>
        <p:txBody>
          <a:bodyPr>
            <a:normAutofit/>
          </a:bodyPr>
          <a:lstStyle/>
          <a:p>
            <a:pPr marL="514350" indent="-514350">
              <a:buFont typeface="+mj-lt"/>
              <a:buAutoNum type="arabicPeriod"/>
            </a:pPr>
            <a:r>
              <a:rPr lang="en-US" b="1" dirty="0"/>
              <a:t>Name of the study</a:t>
            </a:r>
          </a:p>
          <a:p>
            <a:pPr lvl="1"/>
            <a:r>
              <a:rPr lang="en-US" sz="2600" dirty="0"/>
              <a:t>Post-nasal space X-ray</a:t>
            </a:r>
          </a:p>
          <a:p>
            <a:pPr marL="514350" indent="-514350">
              <a:buFont typeface="+mj-lt"/>
              <a:buAutoNum type="arabicPeriod"/>
            </a:pPr>
            <a:r>
              <a:rPr lang="en-US" b="1" dirty="0"/>
              <a:t>Diagnosis</a:t>
            </a:r>
          </a:p>
          <a:p>
            <a:pPr lvl="1"/>
            <a:r>
              <a:rPr lang="en-US" sz="2600" dirty="0"/>
              <a:t>Adenoid hypertrophy</a:t>
            </a:r>
          </a:p>
          <a:p>
            <a:pPr marL="514350" indent="-514350">
              <a:buFont typeface="+mj-lt"/>
              <a:buAutoNum type="arabicPeriod"/>
            </a:pPr>
            <a:r>
              <a:rPr lang="en-US" b="1" dirty="0"/>
              <a:t>Mention 2 specific contraindications of the surgery</a:t>
            </a:r>
          </a:p>
          <a:p>
            <a:pPr lvl="1"/>
            <a:r>
              <a:rPr lang="en-US" sz="2600" dirty="0"/>
              <a:t>Specific Contra-indications for adenoidectomy:</a:t>
            </a:r>
          </a:p>
          <a:p>
            <a:pPr marL="1371600" lvl="2" indent="-457200">
              <a:buFont typeface="+mj-lt"/>
              <a:buAutoNum type="arabicPeriod"/>
            </a:pPr>
            <a:r>
              <a:rPr lang="en-US" sz="2400" dirty="0"/>
              <a:t>Cleft palate or submucous palate</a:t>
            </a:r>
          </a:p>
          <a:p>
            <a:pPr marL="1371600" lvl="2" indent="-457200">
              <a:buFont typeface="+mj-lt"/>
              <a:buAutoNum type="arabicPeriod"/>
            </a:pPr>
            <a:r>
              <a:rPr lang="en-US" sz="2400" dirty="0"/>
              <a:t>Neurological abnormality impairing palatal function like Down syndrome</a:t>
            </a:r>
          </a:p>
        </p:txBody>
      </p:sp>
      <p:pic>
        <p:nvPicPr>
          <p:cNvPr id="6" name="صورة 3">
            <a:extLst>
              <a:ext uri="{FF2B5EF4-FFF2-40B4-BE49-F238E27FC236}">
                <a16:creationId xmlns:a16="http://schemas.microsoft.com/office/drawing/2014/main" id="{151A068A-2E00-8F84-3BED-2D3E0315BD41}"/>
              </a:ext>
            </a:extLst>
          </p:cNvPr>
          <p:cNvPicPr>
            <a:picLocks noChangeAspect="1"/>
          </p:cNvPicPr>
          <p:nvPr/>
        </p:nvPicPr>
        <p:blipFill rotWithShape="1">
          <a:blip r:embed="rId2">
            <a:extLst>
              <a:ext uri="{28A0092B-C50C-407E-A947-70E740481C1C}">
                <a14:useLocalDpi xmlns:a14="http://schemas.microsoft.com/office/drawing/2010/main" val="0"/>
              </a:ext>
            </a:extLst>
          </a:blip>
          <a:srcRect l="11666" r="25961"/>
          <a:stretch/>
        </p:blipFill>
        <p:spPr>
          <a:xfrm>
            <a:off x="8312020" y="1662545"/>
            <a:ext cx="3041780" cy="3532909"/>
          </a:xfrm>
          <a:prstGeom prst="rect">
            <a:avLst/>
          </a:prstGeom>
        </p:spPr>
      </p:pic>
    </p:spTree>
    <p:extLst>
      <p:ext uri="{BB962C8B-B14F-4D97-AF65-F5344CB8AC3E}">
        <p14:creationId xmlns:p14="http://schemas.microsoft.com/office/powerpoint/2010/main" val="36450969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C67E-2FDC-CDF6-F842-FF6D8390F544}"/>
              </a:ext>
            </a:extLst>
          </p:cNvPr>
          <p:cNvSpPr>
            <a:spLocks noGrp="1"/>
          </p:cNvSpPr>
          <p:nvPr>
            <p:ph type="title"/>
          </p:nvPr>
        </p:nvSpPr>
        <p:spPr/>
        <p:txBody>
          <a:bodyPr/>
          <a:lstStyle/>
          <a:p>
            <a:r>
              <a:rPr lang="en-US" dirty="0"/>
              <a:t>Q6: Croup</a:t>
            </a:r>
          </a:p>
        </p:txBody>
      </p:sp>
      <p:sp>
        <p:nvSpPr>
          <p:cNvPr id="3" name="Content Placeholder 2">
            <a:extLst>
              <a:ext uri="{FF2B5EF4-FFF2-40B4-BE49-F238E27FC236}">
                <a16:creationId xmlns:a16="http://schemas.microsoft.com/office/drawing/2014/main" id="{9E804B92-22F7-D187-9E3C-4C33FF988010}"/>
              </a:ext>
            </a:extLst>
          </p:cNvPr>
          <p:cNvSpPr>
            <a:spLocks noGrp="1"/>
          </p:cNvSpPr>
          <p:nvPr>
            <p:ph idx="1"/>
          </p:nvPr>
        </p:nvSpPr>
        <p:spPr>
          <a:xfrm>
            <a:off x="838200" y="1193058"/>
            <a:ext cx="10515600" cy="5273056"/>
          </a:xfrm>
        </p:spPr>
        <p:txBody>
          <a:bodyPr>
            <a:normAutofit/>
          </a:bodyPr>
          <a:lstStyle/>
          <a:p>
            <a:pPr marL="514350" indent="-514350">
              <a:buFont typeface="+mj-lt"/>
              <a:buAutoNum type="arabicPeriod"/>
            </a:pPr>
            <a:r>
              <a:rPr lang="en-US" b="1" dirty="0"/>
              <a:t>The name of the sign</a:t>
            </a:r>
          </a:p>
          <a:p>
            <a:pPr lvl="1"/>
            <a:r>
              <a:rPr lang="en-US" sz="2600" dirty="0"/>
              <a:t>Steeple sign</a:t>
            </a:r>
          </a:p>
          <a:p>
            <a:pPr marL="514350" indent="-514350">
              <a:buFont typeface="+mj-lt"/>
              <a:buAutoNum type="arabicPeriod"/>
            </a:pPr>
            <a:r>
              <a:rPr lang="en-US" b="1" dirty="0"/>
              <a:t>Spot diagnosis</a:t>
            </a:r>
            <a:endParaRPr lang="ar-JO" b="1" dirty="0"/>
          </a:p>
          <a:p>
            <a:pPr lvl="1"/>
            <a:r>
              <a:rPr lang="en-US" sz="2600" dirty="0"/>
              <a:t>Croup (Laryngotracheobronchitis)</a:t>
            </a:r>
          </a:p>
          <a:p>
            <a:pPr marL="514350" indent="-514350">
              <a:buFont typeface="+mj-lt"/>
              <a:buAutoNum type="arabicPeriod"/>
            </a:pPr>
            <a:r>
              <a:rPr lang="en-US" sz="3000" b="1" dirty="0"/>
              <a:t>Management:</a:t>
            </a:r>
          </a:p>
          <a:p>
            <a:pPr marL="971550" lvl="1" indent="-514350">
              <a:buFont typeface="+mj-lt"/>
              <a:buAutoNum type="arabicPeriod"/>
            </a:pPr>
            <a:r>
              <a:rPr lang="en-US" sz="2600" dirty="0"/>
              <a:t>Ensure Airway is patent</a:t>
            </a:r>
          </a:p>
          <a:p>
            <a:pPr marL="971550" lvl="1" indent="-514350">
              <a:buFont typeface="+mj-lt"/>
              <a:buAutoNum type="arabicPeriod"/>
            </a:pPr>
            <a:r>
              <a:rPr lang="en-US" sz="2600" dirty="0"/>
              <a:t>Steroid </a:t>
            </a:r>
          </a:p>
          <a:p>
            <a:pPr marL="971550" lvl="1" indent="-514350">
              <a:buFont typeface="+mj-lt"/>
              <a:buAutoNum type="arabicPeriod"/>
            </a:pPr>
            <a:r>
              <a:rPr lang="en-US" sz="2600" dirty="0"/>
              <a:t>Nebulizer epinephrine</a:t>
            </a:r>
          </a:p>
          <a:p>
            <a:pPr marL="971550" lvl="1" indent="-514350">
              <a:buFont typeface="+mj-lt"/>
              <a:buAutoNum type="arabicPeriod"/>
            </a:pPr>
            <a:r>
              <a:rPr lang="en-US" sz="2600" dirty="0"/>
              <a:t>Oxygenation </a:t>
            </a:r>
          </a:p>
          <a:p>
            <a:pPr marL="971550" lvl="1" indent="-514350">
              <a:buFont typeface="+mj-lt"/>
              <a:buAutoNum type="arabicPeriod"/>
            </a:pPr>
            <a:r>
              <a:rPr lang="en-US" sz="2600" dirty="0"/>
              <a:t>Tracheostomy (sometimes)</a:t>
            </a:r>
          </a:p>
          <a:p>
            <a:pPr marL="971550" lvl="1" indent="-514350">
              <a:buFont typeface="+mj-lt"/>
              <a:buAutoNum type="arabicPeriod"/>
            </a:pPr>
            <a:r>
              <a:rPr lang="en-US" sz="2600" dirty="0"/>
              <a:t>No need for Antibiotic </a:t>
            </a:r>
          </a:p>
        </p:txBody>
      </p:sp>
      <p:pic>
        <p:nvPicPr>
          <p:cNvPr id="6" name="Picture 5">
            <a:extLst>
              <a:ext uri="{FF2B5EF4-FFF2-40B4-BE49-F238E27FC236}">
                <a16:creationId xmlns:a16="http://schemas.microsoft.com/office/drawing/2014/main" id="{77DDB333-7E6A-55E0-217A-BEBA5582165D}"/>
              </a:ext>
            </a:extLst>
          </p:cNvPr>
          <p:cNvPicPr>
            <a:picLocks noChangeAspect="1"/>
          </p:cNvPicPr>
          <p:nvPr/>
        </p:nvPicPr>
        <p:blipFill rotWithShape="1">
          <a:blip r:embed="rId2"/>
          <a:srcRect l="6892" t="15910" r="57938" b="20356"/>
          <a:stretch/>
        </p:blipFill>
        <p:spPr>
          <a:xfrm>
            <a:off x="7324531" y="1776926"/>
            <a:ext cx="4029269" cy="4105319"/>
          </a:xfrm>
          <a:prstGeom prst="rect">
            <a:avLst/>
          </a:prstGeom>
        </p:spPr>
      </p:pic>
    </p:spTree>
    <p:extLst>
      <p:ext uri="{BB962C8B-B14F-4D97-AF65-F5344CB8AC3E}">
        <p14:creationId xmlns:p14="http://schemas.microsoft.com/office/powerpoint/2010/main" val="3982297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8F10-8442-2983-15C6-D29D7AD3C27B}"/>
              </a:ext>
            </a:extLst>
          </p:cNvPr>
          <p:cNvSpPr>
            <a:spLocks noGrp="1"/>
          </p:cNvSpPr>
          <p:nvPr>
            <p:ph type="title"/>
          </p:nvPr>
        </p:nvSpPr>
        <p:spPr/>
        <p:txBody>
          <a:bodyPr/>
          <a:lstStyle/>
          <a:p>
            <a:r>
              <a:rPr lang="en-US" dirty="0"/>
              <a:t>Q7: Meniere’s disease</a:t>
            </a:r>
          </a:p>
        </p:txBody>
      </p:sp>
      <p:sp>
        <p:nvSpPr>
          <p:cNvPr id="3" name="Content Placeholder 2">
            <a:extLst>
              <a:ext uri="{FF2B5EF4-FFF2-40B4-BE49-F238E27FC236}">
                <a16:creationId xmlns:a16="http://schemas.microsoft.com/office/drawing/2014/main" id="{B66AD2E6-E9A3-14B1-C2B1-C189F08091D5}"/>
              </a:ext>
            </a:extLst>
          </p:cNvPr>
          <p:cNvSpPr>
            <a:spLocks noGrp="1"/>
          </p:cNvSpPr>
          <p:nvPr>
            <p:ph idx="1"/>
          </p:nvPr>
        </p:nvSpPr>
        <p:spPr>
          <a:xfrm>
            <a:off x="838200" y="1305026"/>
            <a:ext cx="5879841" cy="4871938"/>
          </a:xfrm>
        </p:spPr>
        <p:txBody>
          <a:bodyPr/>
          <a:lstStyle/>
          <a:p>
            <a:pPr marL="514350" indent="-514350">
              <a:buFont typeface="+mj-lt"/>
              <a:buAutoNum type="arabicPeriod"/>
            </a:pPr>
            <a:r>
              <a:rPr lang="en-US" b="1" dirty="0"/>
              <a:t>Symptoms</a:t>
            </a:r>
            <a:r>
              <a:rPr lang="en-US" dirty="0"/>
              <a:t>:</a:t>
            </a:r>
          </a:p>
          <a:p>
            <a:pPr lvl="1"/>
            <a:r>
              <a:rPr lang="en-US" sz="2600" dirty="0"/>
              <a:t>Unilateral , fluctuating hearing loss for low frequencies</a:t>
            </a:r>
          </a:p>
          <a:p>
            <a:pPr lvl="1"/>
            <a:r>
              <a:rPr lang="en-US" sz="2600" dirty="0"/>
              <a:t>Tinnitus</a:t>
            </a:r>
          </a:p>
          <a:p>
            <a:pPr lvl="1"/>
            <a:r>
              <a:rPr lang="en-US" sz="2600" dirty="0"/>
              <a:t>Ear fullness</a:t>
            </a:r>
          </a:p>
          <a:p>
            <a:pPr marL="514350" indent="-514350">
              <a:buFont typeface="+mj-lt"/>
              <a:buAutoNum type="arabicPeriod"/>
            </a:pPr>
            <a:r>
              <a:rPr lang="en-US" b="1" dirty="0"/>
              <a:t>Weber’s test</a:t>
            </a:r>
            <a:r>
              <a:rPr lang="en-US" dirty="0"/>
              <a:t>:</a:t>
            </a:r>
          </a:p>
          <a:p>
            <a:pPr lvl="1"/>
            <a:r>
              <a:rPr lang="en-US" dirty="0"/>
              <a:t>Lateralized to the contralateral side</a:t>
            </a:r>
          </a:p>
          <a:p>
            <a:pPr marL="514350" indent="-514350">
              <a:buFont typeface="+mj-lt"/>
              <a:buAutoNum type="arabicPeriod"/>
            </a:pPr>
            <a:r>
              <a:rPr lang="en-US" b="1" dirty="0"/>
              <a:t>Pure tone audiogram</a:t>
            </a:r>
          </a:p>
          <a:p>
            <a:pPr lvl="1"/>
            <a:r>
              <a:rPr lang="en-US" dirty="0"/>
              <a:t>Sensorineural hearing loss of low frequencies</a:t>
            </a:r>
          </a:p>
        </p:txBody>
      </p:sp>
      <p:pic>
        <p:nvPicPr>
          <p:cNvPr id="1026" name="Picture 2" descr="Meniere's Disease">
            <a:extLst>
              <a:ext uri="{FF2B5EF4-FFF2-40B4-BE49-F238E27FC236}">
                <a16:creationId xmlns:a16="http://schemas.microsoft.com/office/drawing/2014/main" id="{42CE22B7-2C39-C5E9-ABB7-C8B3CD84E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604" y="1452174"/>
            <a:ext cx="4089196" cy="412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51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0139A2-1842-6E56-47BE-05BA929A56A4}"/>
              </a:ext>
            </a:extLst>
          </p:cNvPr>
          <p:cNvSpPr>
            <a:spLocks noGrp="1"/>
          </p:cNvSpPr>
          <p:nvPr>
            <p:ph type="title"/>
          </p:nvPr>
        </p:nvSpPr>
        <p:spPr/>
        <p:txBody>
          <a:bodyPr/>
          <a:lstStyle/>
          <a:p>
            <a:r>
              <a:rPr lang="en-US" dirty="0"/>
              <a:t>Q8: Tympanic Membrane Perforation </a:t>
            </a:r>
          </a:p>
        </p:txBody>
      </p:sp>
      <p:sp>
        <p:nvSpPr>
          <p:cNvPr id="5" name="Content Placeholder 4">
            <a:extLst>
              <a:ext uri="{FF2B5EF4-FFF2-40B4-BE49-F238E27FC236}">
                <a16:creationId xmlns:a16="http://schemas.microsoft.com/office/drawing/2014/main" id="{DA082E35-D09E-C107-29F6-EBD8894F0335}"/>
              </a:ext>
            </a:extLst>
          </p:cNvPr>
          <p:cNvSpPr>
            <a:spLocks noGrp="1"/>
          </p:cNvSpPr>
          <p:nvPr>
            <p:ph idx="1"/>
          </p:nvPr>
        </p:nvSpPr>
        <p:spPr>
          <a:xfrm>
            <a:off x="838200" y="1305025"/>
            <a:ext cx="7428722" cy="5422346"/>
          </a:xfrm>
        </p:spPr>
        <p:txBody>
          <a:bodyPr>
            <a:normAutofit/>
          </a:bodyPr>
          <a:lstStyle/>
          <a:p>
            <a:pPr marL="514350" indent="-514350">
              <a:buFont typeface="+mj-lt"/>
              <a:buAutoNum type="arabicPeriod"/>
            </a:pPr>
            <a:r>
              <a:rPr lang="en-US" sz="3000" dirty="0"/>
              <a:t>PTA</a:t>
            </a:r>
          </a:p>
          <a:p>
            <a:pPr lvl="1"/>
            <a:r>
              <a:rPr lang="en-US" sz="2600" dirty="0"/>
              <a:t>Conductive hearing loss</a:t>
            </a:r>
          </a:p>
          <a:p>
            <a:pPr marL="514350" indent="-514350">
              <a:buFont typeface="+mj-lt"/>
              <a:buAutoNum type="arabicPeriod"/>
            </a:pPr>
            <a:r>
              <a:rPr lang="en-US" sz="3000" dirty="0"/>
              <a:t>Weber</a:t>
            </a:r>
          </a:p>
          <a:p>
            <a:pPr lvl="1"/>
            <a:r>
              <a:rPr lang="en-US" sz="2600" dirty="0"/>
              <a:t>Lateralize to the affected ear (Right)</a:t>
            </a:r>
          </a:p>
          <a:p>
            <a:pPr marL="514350" indent="-514350">
              <a:buFont typeface="+mj-lt"/>
              <a:buAutoNum type="arabicPeriod"/>
            </a:pPr>
            <a:r>
              <a:rPr lang="en-US" sz="3000" dirty="0"/>
              <a:t>Rinne</a:t>
            </a:r>
          </a:p>
          <a:p>
            <a:pPr lvl="1"/>
            <a:r>
              <a:rPr lang="en-US" sz="2600" dirty="0"/>
              <a:t>Left: positive</a:t>
            </a:r>
          </a:p>
          <a:p>
            <a:pPr lvl="1"/>
            <a:r>
              <a:rPr lang="en-US" sz="2600" dirty="0"/>
              <a:t>Right: Negative</a:t>
            </a:r>
          </a:p>
          <a:p>
            <a:pPr marL="514350" indent="-514350">
              <a:buFont typeface="+mj-lt"/>
              <a:buAutoNum type="arabicPeriod"/>
            </a:pPr>
            <a:r>
              <a:rPr lang="en-US" sz="3000" dirty="0"/>
              <a:t>Tympanometry</a:t>
            </a:r>
          </a:p>
          <a:p>
            <a:pPr lvl="1"/>
            <a:r>
              <a:rPr lang="en-US" sz="2600" dirty="0"/>
              <a:t>Type B with High volume</a:t>
            </a:r>
          </a:p>
        </p:txBody>
      </p:sp>
      <p:pic>
        <p:nvPicPr>
          <p:cNvPr id="6" name="Picture 5">
            <a:extLst>
              <a:ext uri="{FF2B5EF4-FFF2-40B4-BE49-F238E27FC236}">
                <a16:creationId xmlns:a16="http://schemas.microsoft.com/office/drawing/2014/main" id="{8D2E24D0-04AE-6BD5-A868-969F08BF1106}"/>
              </a:ext>
            </a:extLst>
          </p:cNvPr>
          <p:cNvPicPr>
            <a:picLocks noChangeAspect="1"/>
          </p:cNvPicPr>
          <p:nvPr/>
        </p:nvPicPr>
        <p:blipFill rotWithShape="1">
          <a:blip r:embed="rId2">
            <a:extLst>
              <a:ext uri="{28A0092B-C50C-407E-A947-70E740481C1C}">
                <a14:useLocalDpi xmlns:a14="http://schemas.microsoft.com/office/drawing/2010/main" val="0"/>
              </a:ext>
            </a:extLst>
          </a:blip>
          <a:srcRect l="24390" t="-577" r="22968" b="78"/>
          <a:stretch/>
        </p:blipFill>
        <p:spPr>
          <a:xfrm>
            <a:off x="8393434" y="1221049"/>
            <a:ext cx="2960365" cy="2772453"/>
          </a:xfrm>
          <a:prstGeom prst="rect">
            <a:avLst/>
          </a:prstGeom>
        </p:spPr>
      </p:pic>
    </p:spTree>
    <p:extLst>
      <p:ext uri="{BB962C8B-B14F-4D97-AF65-F5344CB8AC3E}">
        <p14:creationId xmlns:p14="http://schemas.microsoft.com/office/powerpoint/2010/main" val="10168683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36F8CE-84BB-0B0F-76B6-4F38CB463789}"/>
              </a:ext>
            </a:extLst>
          </p:cNvPr>
          <p:cNvSpPr>
            <a:spLocks noGrp="1"/>
          </p:cNvSpPr>
          <p:nvPr>
            <p:ph type="title"/>
          </p:nvPr>
        </p:nvSpPr>
        <p:spPr/>
        <p:txBody>
          <a:bodyPr>
            <a:normAutofit/>
          </a:bodyPr>
          <a:lstStyle/>
          <a:p>
            <a:r>
              <a:rPr lang="en-US" sz="4000" dirty="0"/>
              <a:t>Q9: Foreign body</a:t>
            </a:r>
          </a:p>
        </p:txBody>
      </p:sp>
      <p:sp>
        <p:nvSpPr>
          <p:cNvPr id="8" name="Content Placeholder 7">
            <a:extLst>
              <a:ext uri="{FF2B5EF4-FFF2-40B4-BE49-F238E27FC236}">
                <a16:creationId xmlns:a16="http://schemas.microsoft.com/office/drawing/2014/main" id="{76411292-29A8-E5DC-BBB7-6571D554EFC3}"/>
              </a:ext>
            </a:extLst>
          </p:cNvPr>
          <p:cNvSpPr>
            <a:spLocks noGrp="1"/>
          </p:cNvSpPr>
          <p:nvPr>
            <p:ph idx="1"/>
          </p:nvPr>
        </p:nvSpPr>
        <p:spPr>
          <a:xfrm>
            <a:off x="838200" y="1239708"/>
            <a:ext cx="7503367" cy="5187849"/>
          </a:xfrm>
        </p:spPr>
        <p:txBody>
          <a:bodyPr>
            <a:normAutofit/>
          </a:bodyPr>
          <a:lstStyle/>
          <a:p>
            <a:pPr marL="514350" indent="-514350">
              <a:buFont typeface="+mj-lt"/>
              <a:buAutoNum type="arabicPeriod"/>
            </a:pPr>
            <a:r>
              <a:rPr lang="en-US" b="1" dirty="0"/>
              <a:t>Management of A</a:t>
            </a:r>
          </a:p>
          <a:p>
            <a:pPr marL="514350" indent="-514350">
              <a:buFont typeface="+mj-lt"/>
              <a:buAutoNum type="arabicPeriod"/>
            </a:pPr>
            <a:r>
              <a:rPr lang="en-US" b="1" dirty="0"/>
              <a:t>Management of B</a:t>
            </a:r>
          </a:p>
          <a:p>
            <a:pPr marL="971550" lvl="1" indent="-514350">
              <a:buFont typeface="+mj-lt"/>
              <a:buAutoNum type="arabicPeriod"/>
            </a:pPr>
            <a:r>
              <a:rPr lang="en-US" dirty="0"/>
              <a:t>Live insects must be killed rapidly before attempting to remove it by </a:t>
            </a:r>
            <a:r>
              <a:rPr lang="en-US" altLang="en-US" dirty="0"/>
              <a:t>instilling alcohol, 2% lidocaine (Xylocaine), or mineral oil into the ear canal</a:t>
            </a:r>
          </a:p>
          <a:p>
            <a:pPr marL="971550" lvl="1" indent="-514350">
              <a:buFont typeface="+mj-lt"/>
              <a:buAutoNum type="arabicPeriod"/>
            </a:pPr>
            <a:r>
              <a:rPr lang="en-US" dirty="0"/>
              <a:t>Removed by suction or instrumentation</a:t>
            </a:r>
          </a:p>
          <a:p>
            <a:pPr marL="514350" indent="-514350">
              <a:buFont typeface="+mj-lt"/>
              <a:buAutoNum type="arabicPeriod"/>
            </a:pPr>
            <a:r>
              <a:rPr lang="en-US" b="1" dirty="0"/>
              <a:t>Mention 2 Complications of A and how can these complications occur ?</a:t>
            </a:r>
            <a:endParaRPr lang="en-US" dirty="0"/>
          </a:p>
          <a:p>
            <a:pPr lvl="1"/>
            <a:r>
              <a:rPr lang="en-US" dirty="0"/>
              <a:t>Nasal perforation, liquefactive necrosis</a:t>
            </a:r>
          </a:p>
          <a:p>
            <a:pPr lvl="1"/>
            <a:r>
              <a:rPr lang="en-US" dirty="0"/>
              <a:t>Extensive tissue destruction via low-voltage electrical currents, and liquefactive necrosis if their alkaline contents leak out</a:t>
            </a:r>
          </a:p>
        </p:txBody>
      </p:sp>
      <p:pic>
        <p:nvPicPr>
          <p:cNvPr id="10" name="Picture 9">
            <a:extLst>
              <a:ext uri="{FF2B5EF4-FFF2-40B4-BE49-F238E27FC236}">
                <a16:creationId xmlns:a16="http://schemas.microsoft.com/office/drawing/2014/main" id="{0349E26D-97C0-7E2B-FCCD-5EE2692A62EE}"/>
              </a:ext>
            </a:extLst>
          </p:cNvPr>
          <p:cNvPicPr>
            <a:picLocks noChangeAspect="1"/>
          </p:cNvPicPr>
          <p:nvPr/>
        </p:nvPicPr>
        <p:blipFill rotWithShape="1">
          <a:blip r:embed="rId2"/>
          <a:srcRect l="4435" t="3726" r="3839" b="4053"/>
          <a:stretch/>
        </p:blipFill>
        <p:spPr>
          <a:xfrm>
            <a:off x="8652666" y="1307219"/>
            <a:ext cx="2701133" cy="2121781"/>
          </a:xfrm>
          <a:prstGeom prst="rect">
            <a:avLst/>
          </a:prstGeom>
        </p:spPr>
      </p:pic>
      <p:grpSp>
        <p:nvGrpSpPr>
          <p:cNvPr id="3" name="Group 2">
            <a:extLst>
              <a:ext uri="{FF2B5EF4-FFF2-40B4-BE49-F238E27FC236}">
                <a16:creationId xmlns:a16="http://schemas.microsoft.com/office/drawing/2014/main" id="{2CA8A584-1FAE-CE4D-1B10-674F7287EC6A}"/>
              </a:ext>
            </a:extLst>
          </p:cNvPr>
          <p:cNvGrpSpPr/>
          <p:nvPr/>
        </p:nvGrpSpPr>
        <p:grpSpPr>
          <a:xfrm>
            <a:off x="8652666" y="3429001"/>
            <a:ext cx="2701134" cy="2558420"/>
            <a:chOff x="8652666" y="3429001"/>
            <a:chExt cx="2701134" cy="2558420"/>
          </a:xfrm>
        </p:grpSpPr>
        <p:pic>
          <p:nvPicPr>
            <p:cNvPr id="9" name="Picture 2" descr="Live Insect in the ear -Ear Drum Damaged- Dr.Paulose FRCS - YouTube">
              <a:extLst>
                <a:ext uri="{FF2B5EF4-FFF2-40B4-BE49-F238E27FC236}">
                  <a16:creationId xmlns:a16="http://schemas.microsoft.com/office/drawing/2014/main" id="{EDF34DCE-B009-FADD-68B1-AD62801BB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85" r="8232"/>
            <a:stretch/>
          </p:blipFill>
          <p:spPr bwMode="auto">
            <a:xfrm>
              <a:off x="8652666" y="3429001"/>
              <a:ext cx="2701134" cy="2558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4530B0-E1BB-9217-7225-B4249A687235}"/>
                </a:ext>
              </a:extLst>
            </p:cNvPr>
            <p:cNvSpPr txBox="1"/>
            <p:nvPr/>
          </p:nvSpPr>
          <p:spPr>
            <a:xfrm>
              <a:off x="10832841" y="3491804"/>
              <a:ext cx="436338" cy="646331"/>
            </a:xfrm>
            <a:prstGeom prst="rect">
              <a:avLst/>
            </a:prstGeom>
            <a:solidFill>
              <a:srgbClr val="FFFF00"/>
            </a:solidFill>
          </p:spPr>
          <p:txBody>
            <a:bodyPr wrap="none" rtlCol="0">
              <a:spAutoFit/>
            </a:bodyPr>
            <a:lstStyle/>
            <a:p>
              <a:r>
                <a:rPr lang="en-US" sz="3600" dirty="0"/>
                <a:t>B</a:t>
              </a:r>
            </a:p>
          </p:txBody>
        </p:sp>
      </p:grpSp>
    </p:spTree>
    <p:extLst>
      <p:ext uri="{BB962C8B-B14F-4D97-AF65-F5344CB8AC3E}">
        <p14:creationId xmlns:p14="http://schemas.microsoft.com/office/powerpoint/2010/main" val="3822739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C24E4-E93B-B5B5-66C4-842A51AEBE05}"/>
              </a:ext>
            </a:extLst>
          </p:cNvPr>
          <p:cNvSpPr>
            <a:spLocks noGrp="1"/>
          </p:cNvSpPr>
          <p:nvPr>
            <p:ph type="title"/>
          </p:nvPr>
        </p:nvSpPr>
        <p:spPr/>
        <p:txBody>
          <a:bodyPr/>
          <a:lstStyle/>
          <a:p>
            <a:r>
              <a:rPr lang="en-US" dirty="0"/>
              <a:t>Q10: </a:t>
            </a:r>
            <a:r>
              <a:rPr lang="en-US" sz="4400" dirty="0"/>
              <a:t>Leukoplakia</a:t>
            </a:r>
            <a:endParaRPr lang="en-US" dirty="0"/>
          </a:p>
        </p:txBody>
      </p:sp>
      <p:sp>
        <p:nvSpPr>
          <p:cNvPr id="10" name="Content Placeholder 9">
            <a:extLst>
              <a:ext uri="{FF2B5EF4-FFF2-40B4-BE49-F238E27FC236}">
                <a16:creationId xmlns:a16="http://schemas.microsoft.com/office/drawing/2014/main" id="{AB7FB82B-A2BE-C82F-B509-B1CE151A7A0E}"/>
              </a:ext>
            </a:extLst>
          </p:cNvPr>
          <p:cNvSpPr>
            <a:spLocks noGrp="1"/>
          </p:cNvSpPr>
          <p:nvPr>
            <p:ph sz="half" idx="1"/>
          </p:nvPr>
        </p:nvSpPr>
        <p:spPr>
          <a:xfrm>
            <a:off x="838199" y="1241532"/>
            <a:ext cx="8259148" cy="5439185"/>
          </a:xfrm>
        </p:spPr>
        <p:txBody>
          <a:bodyPr>
            <a:normAutofit/>
          </a:bodyPr>
          <a:lstStyle/>
          <a:p>
            <a:pPr marL="514350" indent="-514350">
              <a:buFont typeface="+mj-lt"/>
              <a:buAutoNum type="arabicPeriod"/>
            </a:pPr>
            <a:r>
              <a:rPr lang="en-US" b="1" dirty="0"/>
              <a:t>Mention 3 differential diagnosis for this finding</a:t>
            </a:r>
          </a:p>
          <a:p>
            <a:pPr marL="971550" lvl="1" indent="-514350">
              <a:buFont typeface="+mj-lt"/>
              <a:buAutoNum type="alphaUcPeriod"/>
            </a:pPr>
            <a:r>
              <a:rPr lang="en-US" sz="2400" dirty="0"/>
              <a:t>Leukoplakia</a:t>
            </a:r>
          </a:p>
          <a:p>
            <a:pPr marL="971550" lvl="1" indent="-514350">
              <a:buFont typeface="+mj-lt"/>
              <a:buAutoNum type="alphaUcPeriod"/>
            </a:pPr>
            <a:r>
              <a:rPr lang="en-US" dirty="0"/>
              <a:t>Papillomatosis</a:t>
            </a:r>
          </a:p>
          <a:p>
            <a:pPr marL="971550" lvl="1" indent="-514350">
              <a:buFont typeface="+mj-lt"/>
              <a:buAutoNum type="alphaUcPeriod"/>
            </a:pPr>
            <a:r>
              <a:rPr lang="en-US" sz="2400" dirty="0"/>
              <a:t>Laryngeal Cancer</a:t>
            </a:r>
          </a:p>
          <a:p>
            <a:pPr marL="514350" indent="-514350">
              <a:buFont typeface="+mj-lt"/>
              <a:buAutoNum type="arabicPeriod"/>
            </a:pPr>
            <a:r>
              <a:rPr lang="en-US" b="1" dirty="0"/>
              <a:t>Investigations</a:t>
            </a:r>
          </a:p>
          <a:p>
            <a:pPr marL="971550" lvl="1" indent="-514350">
              <a:buFont typeface="+mj-lt"/>
              <a:buAutoNum type="alphaUcPeriod"/>
            </a:pPr>
            <a:r>
              <a:rPr lang="en-US" dirty="0"/>
              <a:t>Indirect mirror </a:t>
            </a:r>
          </a:p>
          <a:p>
            <a:pPr marL="971550" lvl="1" indent="-514350">
              <a:buFont typeface="+mj-lt"/>
              <a:buAutoNum type="alphaUcPeriod"/>
            </a:pPr>
            <a:r>
              <a:rPr lang="en-US" dirty="0"/>
              <a:t>Laryngoscope</a:t>
            </a:r>
          </a:p>
          <a:p>
            <a:pPr marL="971550" lvl="1" indent="-514350">
              <a:buFont typeface="+mj-lt"/>
              <a:buAutoNum type="alphaUcPeriod"/>
            </a:pPr>
            <a:r>
              <a:rPr lang="en-US" dirty="0"/>
              <a:t>CT / MRI </a:t>
            </a:r>
          </a:p>
          <a:p>
            <a:pPr marL="971550" lvl="1" indent="-514350">
              <a:buFont typeface="+mj-lt"/>
              <a:buAutoNum type="alphaUcPeriod"/>
            </a:pPr>
            <a:r>
              <a:rPr lang="en-US" dirty="0"/>
              <a:t>Triple endoscopy </a:t>
            </a:r>
          </a:p>
          <a:p>
            <a:pPr marL="971550" lvl="1" indent="-514350">
              <a:buFont typeface="+mj-lt"/>
              <a:buAutoNum type="alphaUcPeriod"/>
            </a:pPr>
            <a:r>
              <a:rPr lang="en-US" dirty="0"/>
              <a:t>Biopsy</a:t>
            </a:r>
          </a:p>
        </p:txBody>
      </p:sp>
      <p:pic>
        <p:nvPicPr>
          <p:cNvPr id="14" name="Picture 2" descr="C:\Users\Pc city\Downloads\preview.jpg">
            <a:extLst>
              <a:ext uri="{FF2B5EF4-FFF2-40B4-BE49-F238E27FC236}">
                <a16:creationId xmlns:a16="http://schemas.microsoft.com/office/drawing/2014/main" id="{35C33543-AC60-ECC7-814E-329E0CE351B1}"/>
              </a:ext>
            </a:extLst>
          </p:cNvPr>
          <p:cNvPicPr>
            <a:picLocks noChangeAspect="1" noChangeArrowheads="1"/>
          </p:cNvPicPr>
          <p:nvPr/>
        </p:nvPicPr>
        <p:blipFill>
          <a:blip r:embed="rId2" cstate="print"/>
          <a:srcRect/>
          <a:stretch>
            <a:fillRect/>
          </a:stretch>
        </p:blipFill>
        <p:spPr bwMode="auto">
          <a:xfrm>
            <a:off x="9097347" y="2067484"/>
            <a:ext cx="2769636" cy="2723032"/>
          </a:xfrm>
          <a:prstGeom prst="rect">
            <a:avLst/>
          </a:prstGeom>
          <a:noFill/>
        </p:spPr>
      </p:pic>
    </p:spTree>
    <p:extLst>
      <p:ext uri="{BB962C8B-B14F-4D97-AF65-F5344CB8AC3E}">
        <p14:creationId xmlns:p14="http://schemas.microsoft.com/office/powerpoint/2010/main" val="2269613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5EA1-F2EB-4A9D-A753-DB6EF6B53B04}"/>
              </a:ext>
            </a:extLst>
          </p:cNvPr>
          <p:cNvSpPr txBox="1">
            <a:spLocks/>
          </p:cNvSpPr>
          <p:nvPr/>
        </p:nvSpPr>
        <p:spPr>
          <a:xfrm>
            <a:off x="1524000" y="1122363"/>
            <a:ext cx="9144000" cy="238760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900">
                <a:latin typeface="Bradley Hand ITC" panose="03070402050302030203" pitchFamily="66" charset="0"/>
              </a:rPr>
              <a:t>ENT</a:t>
            </a:r>
            <a:r>
              <a:rPr lang="en-US"/>
              <a:t> </a:t>
            </a:r>
            <a:endParaRPr lang="en-US" dirty="0"/>
          </a:p>
        </p:txBody>
      </p:sp>
      <p:sp>
        <p:nvSpPr>
          <p:cNvPr id="3" name="TextBox 2">
            <a:extLst>
              <a:ext uri="{FF2B5EF4-FFF2-40B4-BE49-F238E27FC236}">
                <a16:creationId xmlns:a16="http://schemas.microsoft.com/office/drawing/2014/main" id="{B9449EAC-11DA-490A-A438-C62B983F35D4}"/>
              </a:ext>
            </a:extLst>
          </p:cNvPr>
          <p:cNvSpPr txBox="1"/>
          <p:nvPr/>
        </p:nvSpPr>
        <p:spPr>
          <a:xfrm>
            <a:off x="4234543" y="2890391"/>
            <a:ext cx="3722914" cy="1077218"/>
          </a:xfrm>
          <a:prstGeom prst="rect">
            <a:avLst/>
          </a:prstGeom>
          <a:noFill/>
        </p:spPr>
        <p:txBody>
          <a:bodyPr wrap="square" rtlCol="0">
            <a:spAutoFit/>
          </a:bodyPr>
          <a:lstStyle/>
          <a:p>
            <a:pPr algn="ctr"/>
            <a:r>
              <a:rPr lang="en-US" dirty="0"/>
              <a:t>Group 5</a:t>
            </a:r>
          </a:p>
          <a:p>
            <a:pPr algn="ctr"/>
            <a:r>
              <a:rPr lang="en-US" dirty="0"/>
              <a:t>9-MARCH-2022</a:t>
            </a:r>
          </a:p>
          <a:p>
            <a:pPr algn="ctr"/>
            <a:r>
              <a:rPr lang="en-US" sz="2800" dirty="0"/>
              <a:t>Al-</a:t>
            </a:r>
            <a:r>
              <a:rPr lang="en-US" sz="2800" dirty="0" err="1"/>
              <a:t>majd</a:t>
            </a:r>
            <a:r>
              <a:rPr lang="en-US" sz="2800" dirty="0"/>
              <a:t> </a:t>
            </a:r>
            <a:r>
              <a:rPr lang="en-US" sz="2800" dirty="0" err="1"/>
              <a:t>Swalmeh</a:t>
            </a:r>
            <a:endParaRPr lang="en-US" sz="2800" dirty="0"/>
          </a:p>
        </p:txBody>
      </p:sp>
    </p:spTree>
    <p:extLst>
      <p:ext uri="{BB962C8B-B14F-4D97-AF65-F5344CB8AC3E}">
        <p14:creationId xmlns:p14="http://schemas.microsoft.com/office/powerpoint/2010/main" val="3769456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F9818D67-776E-415D-A564-937E17F25C21}"/>
              </a:ext>
            </a:extLst>
          </p:cNvPr>
          <p:cNvSpPr txBox="1">
            <a:spLocks/>
          </p:cNvSpPr>
          <p:nvPr/>
        </p:nvSpPr>
        <p:spPr>
          <a:xfrm>
            <a:off x="0" y="342900"/>
            <a:ext cx="9274630" cy="2362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a:t>1- Describe : </a:t>
            </a:r>
          </a:p>
          <a:p>
            <a:pPr marL="0" indent="0">
              <a:buFont typeface="Arial" panose="020B0604020202020204" pitchFamily="34" charset="0"/>
              <a:buNone/>
            </a:pPr>
            <a:r>
              <a:rPr lang="en-US" sz="4400"/>
              <a:t>2- Mention  3 Differential Diagnosis :  </a:t>
            </a:r>
          </a:p>
          <a:p>
            <a:pPr marL="0" indent="0">
              <a:buFont typeface="Arial" panose="020B0604020202020204" pitchFamily="34" charset="0"/>
              <a:buNone/>
            </a:pPr>
            <a:r>
              <a:rPr lang="en-US" sz="4400"/>
              <a:t>3- name of this procedure ????</a:t>
            </a:r>
            <a:endParaRPr lang="en-US" sz="4400" dirty="0"/>
          </a:p>
        </p:txBody>
      </p:sp>
      <p:sp>
        <p:nvSpPr>
          <p:cNvPr id="3" name="Rectangle 2">
            <a:extLst>
              <a:ext uri="{FF2B5EF4-FFF2-40B4-BE49-F238E27FC236}">
                <a16:creationId xmlns:a16="http://schemas.microsoft.com/office/drawing/2014/main" id="{D8592142-9822-4B04-9367-57482261B799}"/>
              </a:ext>
            </a:extLst>
          </p:cNvPr>
          <p:cNvSpPr/>
          <p:nvPr/>
        </p:nvSpPr>
        <p:spPr>
          <a:xfrm>
            <a:off x="418010" y="3810001"/>
            <a:ext cx="11573691" cy="2677656"/>
          </a:xfrm>
          <a:prstGeom prst="rect">
            <a:avLst/>
          </a:prstGeom>
        </p:spPr>
        <p:txBody>
          <a:bodyPr wrap="square">
            <a:spAutoFit/>
          </a:bodyPr>
          <a:lstStyle/>
          <a:p>
            <a:r>
              <a:rPr lang="en-US" sz="2800" b="1" dirty="0">
                <a:solidFill>
                  <a:srgbClr val="92D050"/>
                </a:solidFill>
              </a:rPr>
              <a:t>1- By Anterior </a:t>
            </a:r>
            <a:r>
              <a:rPr lang="en-US" sz="2800" b="1" dirty="0" err="1">
                <a:solidFill>
                  <a:srgbClr val="92D050"/>
                </a:solidFill>
              </a:rPr>
              <a:t>Rhinoscope</a:t>
            </a:r>
            <a:r>
              <a:rPr lang="en-US" sz="2800" b="1" dirty="0">
                <a:solidFill>
                  <a:srgbClr val="92D050"/>
                </a:solidFill>
              </a:rPr>
              <a:t> procedure , there is a pale , Glistening  and grape like nasal polyp</a:t>
            </a:r>
          </a:p>
          <a:p>
            <a:r>
              <a:rPr lang="en-US" sz="2800" b="1" dirty="0">
                <a:solidFill>
                  <a:srgbClr val="92D050"/>
                </a:solidFill>
              </a:rPr>
              <a:t>2-  </a:t>
            </a:r>
            <a:r>
              <a:rPr lang="en-US" sz="2800" b="1" dirty="0" err="1">
                <a:solidFill>
                  <a:srgbClr val="92D050"/>
                </a:solidFill>
              </a:rPr>
              <a:t>Antrochoanal</a:t>
            </a:r>
            <a:r>
              <a:rPr lang="en-US" sz="2800" b="1" dirty="0">
                <a:solidFill>
                  <a:srgbClr val="92D050"/>
                </a:solidFill>
              </a:rPr>
              <a:t> polyp </a:t>
            </a:r>
          </a:p>
          <a:p>
            <a:r>
              <a:rPr lang="en-US" sz="2800" b="1" dirty="0">
                <a:solidFill>
                  <a:srgbClr val="92D050"/>
                </a:solidFill>
              </a:rPr>
              <a:t>inverted papilloma </a:t>
            </a:r>
          </a:p>
          <a:p>
            <a:r>
              <a:rPr lang="en-US" sz="2800" b="1" dirty="0">
                <a:solidFill>
                  <a:srgbClr val="92D050"/>
                </a:solidFill>
              </a:rPr>
              <a:t> hypertrophy of inferior turbinate </a:t>
            </a:r>
          </a:p>
          <a:p>
            <a:r>
              <a:rPr lang="en-US" sz="2800" b="1" dirty="0">
                <a:solidFill>
                  <a:srgbClr val="92D050"/>
                </a:solidFill>
              </a:rPr>
              <a:t>3- Anterior </a:t>
            </a:r>
            <a:r>
              <a:rPr lang="en-US" sz="2800" b="1" dirty="0" err="1">
                <a:solidFill>
                  <a:srgbClr val="92D050"/>
                </a:solidFill>
              </a:rPr>
              <a:t>Rhinoscopy</a:t>
            </a:r>
            <a:r>
              <a:rPr lang="en-US" sz="2800" b="1" dirty="0">
                <a:solidFill>
                  <a:srgbClr val="92D050"/>
                </a:solidFill>
              </a:rPr>
              <a:t> </a:t>
            </a:r>
          </a:p>
        </p:txBody>
      </p:sp>
      <p:pic>
        <p:nvPicPr>
          <p:cNvPr id="4" name="Picture 2">
            <a:extLst>
              <a:ext uri="{FF2B5EF4-FFF2-40B4-BE49-F238E27FC236}">
                <a16:creationId xmlns:a16="http://schemas.microsoft.com/office/drawing/2014/main" id="{B44FC5F7-4AA7-4592-91C1-E8813A657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
            <a:ext cx="3886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8443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C3A5EF9-7BCB-41CF-ABBB-018682382B14}"/>
              </a:ext>
            </a:extLst>
          </p:cNvPr>
          <p:cNvSpPr txBox="1">
            <a:spLocks/>
          </p:cNvSpPr>
          <p:nvPr/>
        </p:nvSpPr>
        <p:spPr>
          <a:xfrm>
            <a:off x="372236" y="793660"/>
            <a:ext cx="7564700" cy="46927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What is the name of this test?</a:t>
            </a:r>
          </a:p>
          <a:p>
            <a:pPr marL="0" indent="0">
              <a:buFont typeface="Arial" panose="020B0604020202020204" pitchFamily="34" charset="0"/>
              <a:buNone/>
            </a:pPr>
            <a:r>
              <a:rPr lang="en-US" sz="3600"/>
              <a:t>      </a:t>
            </a:r>
            <a:r>
              <a:rPr lang="en-US" sz="3600">
                <a:solidFill>
                  <a:srgbClr val="92D050"/>
                </a:solidFill>
              </a:rPr>
              <a:t>Dix – hallpike test</a:t>
            </a:r>
          </a:p>
          <a:p>
            <a:r>
              <a:rPr lang="en-US" sz="3600"/>
              <a:t>What is this test used to diagnose ?</a:t>
            </a:r>
          </a:p>
          <a:p>
            <a:pPr marL="0" indent="0">
              <a:buFont typeface="Arial" panose="020B0604020202020204" pitchFamily="34" charset="0"/>
              <a:buNone/>
            </a:pPr>
            <a:r>
              <a:rPr lang="en-US" sz="3600">
                <a:solidFill>
                  <a:srgbClr val="92D050"/>
                </a:solidFill>
              </a:rPr>
              <a:t>      Benign paroxysmal positional vertigo (BPPV)</a:t>
            </a:r>
          </a:p>
          <a:p>
            <a:r>
              <a:rPr lang="en-US" sz="3600"/>
              <a:t>Describe a positive result of the test.</a:t>
            </a:r>
          </a:p>
          <a:p>
            <a:pPr marL="0" indent="0">
              <a:buFont typeface="Arial" panose="020B0604020202020204" pitchFamily="34" charset="0"/>
              <a:buNone/>
            </a:pPr>
            <a:r>
              <a:rPr lang="en-US" sz="3600">
                <a:solidFill>
                  <a:srgbClr val="92D050"/>
                </a:solidFill>
              </a:rPr>
              <a:t>      It provokes a paroxysmal vertigo and nystagmus</a:t>
            </a:r>
            <a:endParaRPr lang="en-US" sz="3600" dirty="0">
              <a:solidFill>
                <a:srgbClr val="92D050"/>
              </a:solidFill>
            </a:endParaRPr>
          </a:p>
        </p:txBody>
      </p:sp>
      <p:pic>
        <p:nvPicPr>
          <p:cNvPr id="3" name="Picture 2" descr="A close up of a map&#10;&#10;Description automatically generated">
            <a:extLst>
              <a:ext uri="{FF2B5EF4-FFF2-40B4-BE49-F238E27FC236}">
                <a16:creationId xmlns:a16="http://schemas.microsoft.com/office/drawing/2014/main" id="{579B4F52-C764-413D-93E3-492F2266D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912" y="325369"/>
            <a:ext cx="3404843" cy="5704449"/>
          </a:xfrm>
          <a:prstGeom prst="rect">
            <a:avLst/>
          </a:prstGeom>
        </p:spPr>
      </p:pic>
    </p:spTree>
    <p:extLst>
      <p:ext uri="{BB962C8B-B14F-4D97-AF65-F5344CB8AC3E}">
        <p14:creationId xmlns:p14="http://schemas.microsoft.com/office/powerpoint/2010/main" val="3641522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369AEEA-69CF-8082-13A7-0CF6AD03C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300" y="1094979"/>
            <a:ext cx="11467564" cy="5330549"/>
          </a:xfrm>
        </p:spPr>
      </p:pic>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0F33ABFE-5C17-116A-E4AA-528827C5C165}"/>
                  </a:ext>
                </a:extLst>
              </p14:cNvPr>
              <p14:cNvContentPartPr/>
              <p14:nvPr/>
            </p14:nvContentPartPr>
            <p14:xfrm>
              <a:off x="2160962" y="819360"/>
              <a:ext cx="1440" cy="6120"/>
            </p14:xfrm>
          </p:contentPart>
        </mc:Choice>
        <mc:Fallback xmlns="">
          <p:pic>
            <p:nvPicPr>
              <p:cNvPr id="14" name="Ink 13">
                <a:extLst>
                  <a:ext uri="{FF2B5EF4-FFF2-40B4-BE49-F238E27FC236}">
                    <a16:creationId xmlns:a16="http://schemas.microsoft.com/office/drawing/2014/main" id="{0F33ABFE-5C17-116A-E4AA-528827C5C165}"/>
                  </a:ext>
                </a:extLst>
              </p:cNvPr>
              <p:cNvPicPr/>
              <p:nvPr/>
            </p:nvPicPr>
            <p:blipFill>
              <a:blip r:embed="rId4"/>
              <a:stretch>
                <a:fillRect/>
              </a:stretch>
            </p:blipFill>
            <p:spPr>
              <a:xfrm>
                <a:off x="2148722" y="806760"/>
                <a:ext cx="2628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930F3437-26EA-6266-9723-02818239623A}"/>
                  </a:ext>
                </a:extLst>
              </p14:cNvPr>
              <p14:cNvContentPartPr/>
              <p14:nvPr/>
            </p14:nvContentPartPr>
            <p14:xfrm>
              <a:off x="2950442" y="6857032"/>
              <a:ext cx="360" cy="360"/>
            </p14:xfrm>
          </p:contentPart>
        </mc:Choice>
        <mc:Fallback xmlns="">
          <p:pic>
            <p:nvPicPr>
              <p:cNvPr id="16" name="Ink 15">
                <a:extLst>
                  <a:ext uri="{FF2B5EF4-FFF2-40B4-BE49-F238E27FC236}">
                    <a16:creationId xmlns:a16="http://schemas.microsoft.com/office/drawing/2014/main" id="{930F3437-26EA-6266-9723-02818239623A}"/>
                  </a:ext>
                </a:extLst>
              </p:cNvPr>
              <p:cNvPicPr/>
              <p:nvPr/>
            </p:nvPicPr>
            <p:blipFill>
              <a:blip r:embed="rId6"/>
              <a:stretch>
                <a:fillRect/>
              </a:stretch>
            </p:blipFill>
            <p:spPr>
              <a:xfrm>
                <a:off x="2937842" y="6844792"/>
                <a:ext cx="252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7">
                <a:extLst>
                  <a:ext uri="{FF2B5EF4-FFF2-40B4-BE49-F238E27FC236}">
                    <a16:creationId xmlns:a16="http://schemas.microsoft.com/office/drawing/2014/main" id="{3CCAC21D-3FC3-B220-22FF-B2C4CF2B227B}"/>
                  </a:ext>
                </a:extLst>
              </p14:cNvPr>
              <p14:cNvContentPartPr/>
              <p14:nvPr/>
            </p14:nvContentPartPr>
            <p14:xfrm>
              <a:off x="6542522" y="432472"/>
              <a:ext cx="360" cy="360"/>
            </p14:xfrm>
          </p:contentPart>
        </mc:Choice>
        <mc:Fallback xmlns="">
          <p:pic>
            <p:nvPicPr>
              <p:cNvPr id="37" name="Ink 37">
                <a:extLst>
                  <a:ext uri="{FF2B5EF4-FFF2-40B4-BE49-F238E27FC236}">
                    <a16:creationId xmlns:a16="http://schemas.microsoft.com/office/drawing/2014/main" id="{3CCAC21D-3FC3-B220-22FF-B2C4CF2B227B}"/>
                  </a:ext>
                </a:extLst>
              </p:cNvPr>
              <p:cNvPicPr/>
              <p:nvPr/>
            </p:nvPicPr>
            <p:blipFill>
              <a:blip r:embed="rId6"/>
              <a:stretch>
                <a:fillRect/>
              </a:stretch>
            </p:blipFill>
            <p:spPr>
              <a:xfrm>
                <a:off x="6529922" y="419872"/>
                <a:ext cx="252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6" name="Ink 105">
                <a:extLst>
                  <a:ext uri="{FF2B5EF4-FFF2-40B4-BE49-F238E27FC236}">
                    <a16:creationId xmlns:a16="http://schemas.microsoft.com/office/drawing/2014/main" id="{6F1558CB-F423-41EE-E66E-0D33DAB1919B}"/>
                  </a:ext>
                </a:extLst>
              </p14:cNvPr>
              <p14:cNvContentPartPr/>
              <p14:nvPr/>
            </p14:nvContentPartPr>
            <p14:xfrm>
              <a:off x="1195519" y="3629146"/>
              <a:ext cx="360" cy="360"/>
            </p14:xfrm>
          </p:contentPart>
        </mc:Choice>
        <mc:Fallback xmlns="">
          <p:pic>
            <p:nvPicPr>
              <p:cNvPr id="106" name="Ink 105">
                <a:extLst>
                  <a:ext uri="{FF2B5EF4-FFF2-40B4-BE49-F238E27FC236}">
                    <a16:creationId xmlns:a16="http://schemas.microsoft.com/office/drawing/2014/main" id="{6F1558CB-F423-41EE-E66E-0D33DAB1919B}"/>
                  </a:ext>
                </a:extLst>
              </p:cNvPr>
              <p:cNvPicPr/>
              <p:nvPr/>
            </p:nvPicPr>
            <p:blipFill>
              <a:blip r:embed="rId45"/>
              <a:stretch>
                <a:fillRect/>
              </a:stretch>
            </p:blipFill>
            <p:spPr>
              <a:xfrm>
                <a:off x="1150519" y="3539146"/>
                <a:ext cx="90000" cy="179640"/>
              </a:xfrm>
              <a:prstGeom prst="rect">
                <a:avLst/>
              </a:prstGeom>
            </p:spPr>
          </p:pic>
        </mc:Fallback>
      </mc:AlternateContent>
      <p:grpSp>
        <p:nvGrpSpPr>
          <p:cNvPr id="9" name="object 3">
            <a:extLst>
              <a:ext uri="{FF2B5EF4-FFF2-40B4-BE49-F238E27FC236}">
                <a16:creationId xmlns:a16="http://schemas.microsoft.com/office/drawing/2014/main" id="{AA5733FF-C7ED-D04C-CC48-F79B5CE30FCE}"/>
              </a:ext>
            </a:extLst>
          </p:cNvPr>
          <p:cNvGrpSpPr/>
          <p:nvPr/>
        </p:nvGrpSpPr>
        <p:grpSpPr>
          <a:xfrm>
            <a:off x="0" y="0"/>
            <a:ext cx="12192000" cy="6858000"/>
            <a:chOff x="0" y="0"/>
            <a:chExt cx="12192000" cy="6858000"/>
          </a:xfrm>
        </p:grpSpPr>
        <p:sp>
          <p:nvSpPr>
            <p:cNvPr id="7" name="object 4">
              <a:extLst>
                <a:ext uri="{FF2B5EF4-FFF2-40B4-BE49-F238E27FC236}">
                  <a16:creationId xmlns:a16="http://schemas.microsoft.com/office/drawing/2014/main" id="{AD6441A1-23BF-CEBA-3255-654C962807AF}"/>
                </a:ext>
              </a:extLst>
            </p:cNvPr>
            <p:cNvSpPr/>
            <p:nvPr/>
          </p:nvSpPr>
          <p:spPr>
            <a:xfrm>
              <a:off x="1175042" y="3597699"/>
              <a:ext cx="35560" cy="71120"/>
            </a:xfrm>
            <a:custGeom>
              <a:avLst/>
              <a:gdLst/>
              <a:ahLst/>
              <a:cxnLst/>
              <a:rect l="l" t="t" r="r" b="b"/>
              <a:pathLst>
                <a:path w="35559" h="71120">
                  <a:moveTo>
                    <a:pt x="35538" y="0"/>
                  </a:moveTo>
                  <a:lnTo>
                    <a:pt x="0" y="0"/>
                  </a:lnTo>
                  <a:lnTo>
                    <a:pt x="0" y="71076"/>
                  </a:lnTo>
                  <a:lnTo>
                    <a:pt x="35538" y="71076"/>
                  </a:lnTo>
                  <a:lnTo>
                    <a:pt x="35538" y="0"/>
                  </a:lnTo>
                  <a:close/>
                </a:path>
              </a:pathLst>
            </a:custGeom>
            <a:solidFill>
              <a:srgbClr val="FFFF00">
                <a:alpha val="50195"/>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8" name="object 5">
              <a:extLst>
                <a:ext uri="{FF2B5EF4-FFF2-40B4-BE49-F238E27FC236}">
                  <a16:creationId xmlns:a16="http://schemas.microsoft.com/office/drawing/2014/main" id="{7126D37E-B4B5-D515-6C33-3DADB3F11FAA}"/>
                </a:ext>
              </a:extLst>
            </p:cNvPr>
            <p:cNvPicPr/>
            <p:nvPr/>
          </p:nvPicPr>
          <p:blipFill>
            <a:blip r:embed="rId46" cstate="print"/>
            <a:stretch>
              <a:fillRect/>
            </a:stretch>
          </p:blipFill>
          <p:spPr>
            <a:xfrm>
              <a:off x="0" y="0"/>
              <a:ext cx="12192000" cy="6858000"/>
            </a:xfrm>
            <a:prstGeom prst="rect">
              <a:avLst/>
            </a:prstGeom>
          </p:spPr>
        </p:pic>
      </p:grpSp>
    </p:spTree>
    <p:extLst>
      <p:ext uri="{BB962C8B-B14F-4D97-AF65-F5344CB8AC3E}">
        <p14:creationId xmlns:p14="http://schemas.microsoft.com/office/powerpoint/2010/main" val="1767277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3">
            <a:extLst>
              <a:ext uri="{FF2B5EF4-FFF2-40B4-BE49-F238E27FC236}">
                <a16:creationId xmlns:a16="http://schemas.microsoft.com/office/drawing/2014/main" id="{C4F097BC-B193-4308-A350-5A31DF3D62A9}"/>
              </a:ext>
            </a:extLst>
          </p:cNvPr>
          <p:cNvSpPr txBox="1">
            <a:spLocks/>
          </p:cNvSpPr>
          <p:nvPr/>
        </p:nvSpPr>
        <p:spPr>
          <a:xfrm>
            <a:off x="633548" y="271145"/>
            <a:ext cx="613301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ar-SA" sz="2400"/>
              <a:t>? Descripe what you see</a:t>
            </a:r>
          </a:p>
          <a:p>
            <a:pPr marL="457200" indent="-457200">
              <a:buFont typeface="+mj-lt"/>
              <a:buAutoNum type="arabicPeriod"/>
            </a:pPr>
            <a:r>
              <a:rPr lang="en-US" sz="2400"/>
              <a:t>T</a:t>
            </a:r>
            <a:r>
              <a:rPr lang="ar-SA" sz="2400"/>
              <a:t>wo symptom may be  the patien complain it</a:t>
            </a:r>
          </a:p>
          <a:p>
            <a:pPr marL="457200" indent="-457200">
              <a:buFont typeface="+mj-lt"/>
              <a:buAutoNum type="arabicPeriod"/>
            </a:pPr>
            <a:r>
              <a:rPr lang="en-US" sz="2400"/>
              <a:t>T</a:t>
            </a:r>
            <a:r>
              <a:rPr lang="ar-SA" sz="2400"/>
              <a:t>reatment </a:t>
            </a:r>
            <a:r>
              <a:rPr lang="en-US" sz="2400"/>
              <a:t> </a:t>
            </a:r>
          </a:p>
          <a:p>
            <a:pPr marL="457200" indent="-457200">
              <a:buFont typeface="+mj-lt"/>
              <a:buAutoNum type="arabicPeriod"/>
            </a:pPr>
            <a:r>
              <a:rPr lang="en-US" sz="2400"/>
              <a:t>If pt has allergic rhinitis in spring  , what is management ?????</a:t>
            </a:r>
            <a:endParaRPr lang="ar-SA" sz="2400"/>
          </a:p>
          <a:p>
            <a:pPr marL="457200" indent="-457200">
              <a:buFont typeface="+mj-lt"/>
              <a:buAutoNum type="arabicPeriod"/>
            </a:pPr>
            <a:endParaRPr lang="ar-SA" sz="2400"/>
          </a:p>
          <a:p>
            <a:pPr marL="457200" indent="-457200">
              <a:buFont typeface="+mj-lt"/>
              <a:buAutoNum type="arabicPeriod"/>
            </a:pPr>
            <a:endParaRPr lang="ar-JO" sz="2400" dirty="0"/>
          </a:p>
        </p:txBody>
      </p:sp>
      <p:sp>
        <p:nvSpPr>
          <p:cNvPr id="3" name="عنصر نائب للمحتوى 2">
            <a:extLst>
              <a:ext uri="{FF2B5EF4-FFF2-40B4-BE49-F238E27FC236}">
                <a16:creationId xmlns:a16="http://schemas.microsoft.com/office/drawing/2014/main" id="{AE86ADE4-ADB9-49B9-A2CC-DD5A60493856}"/>
              </a:ext>
            </a:extLst>
          </p:cNvPr>
          <p:cNvSpPr txBox="1">
            <a:spLocks/>
          </p:cNvSpPr>
          <p:nvPr/>
        </p:nvSpPr>
        <p:spPr>
          <a:xfrm>
            <a:off x="444305" y="2811938"/>
            <a:ext cx="7495903" cy="25585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ar-SA" sz="3600" dirty="0" err="1">
                <a:solidFill>
                  <a:srgbClr val="92D050"/>
                </a:solidFill>
              </a:rPr>
              <a:t>Septal</a:t>
            </a:r>
            <a:r>
              <a:rPr lang="ar-SA" sz="3600" dirty="0">
                <a:solidFill>
                  <a:srgbClr val="92D050"/>
                </a:solidFill>
              </a:rPr>
              <a:t> </a:t>
            </a:r>
            <a:r>
              <a:rPr lang="ar-SA" sz="3600" dirty="0" err="1">
                <a:solidFill>
                  <a:srgbClr val="92D050"/>
                </a:solidFill>
              </a:rPr>
              <a:t>deviation</a:t>
            </a:r>
            <a:r>
              <a:rPr lang="ar-SA" sz="3600" dirty="0">
                <a:solidFill>
                  <a:srgbClr val="92D050"/>
                </a:solidFill>
              </a:rPr>
              <a:t> </a:t>
            </a:r>
            <a:r>
              <a:rPr lang="ar-SA" sz="3600" dirty="0" err="1">
                <a:solidFill>
                  <a:srgbClr val="92D050"/>
                </a:solidFill>
              </a:rPr>
              <a:t>to</a:t>
            </a:r>
            <a:r>
              <a:rPr lang="ar-SA" sz="3600" dirty="0">
                <a:solidFill>
                  <a:srgbClr val="92D050"/>
                </a:solidFill>
              </a:rPr>
              <a:t> </a:t>
            </a:r>
            <a:r>
              <a:rPr lang="ar-SA" sz="3600" dirty="0" err="1">
                <a:solidFill>
                  <a:srgbClr val="92D050"/>
                </a:solidFill>
              </a:rPr>
              <a:t>right</a:t>
            </a:r>
            <a:r>
              <a:rPr lang="ar-SA" sz="3600" dirty="0">
                <a:solidFill>
                  <a:srgbClr val="92D050"/>
                </a:solidFill>
              </a:rPr>
              <a:t> </a:t>
            </a:r>
            <a:r>
              <a:rPr lang="ar-SA" sz="3600" dirty="0" err="1">
                <a:solidFill>
                  <a:srgbClr val="92D050"/>
                </a:solidFill>
              </a:rPr>
              <a:t>side</a:t>
            </a:r>
            <a:endParaRPr lang="ar-SA" sz="3600" dirty="0">
              <a:solidFill>
                <a:srgbClr val="92D050"/>
              </a:solidFill>
            </a:endParaRPr>
          </a:p>
          <a:p>
            <a:pPr marL="457200" indent="-457200">
              <a:buFont typeface="+mj-lt"/>
              <a:buAutoNum type="arabicPeriod"/>
            </a:pPr>
            <a:r>
              <a:rPr lang="en-US" sz="3600" dirty="0">
                <a:solidFill>
                  <a:srgbClr val="92D050"/>
                </a:solidFill>
              </a:rPr>
              <a:t>E</a:t>
            </a:r>
            <a:r>
              <a:rPr lang="ar-SA" sz="3600" dirty="0" err="1">
                <a:solidFill>
                  <a:srgbClr val="92D050"/>
                </a:solidFill>
              </a:rPr>
              <a:t>pistaxis</a:t>
            </a:r>
            <a:r>
              <a:rPr lang="ar-SA" sz="3600" dirty="0">
                <a:solidFill>
                  <a:srgbClr val="92D050"/>
                </a:solidFill>
              </a:rPr>
              <a:t> /</a:t>
            </a:r>
            <a:r>
              <a:rPr lang="ar-SA" sz="3600" dirty="0" err="1">
                <a:solidFill>
                  <a:srgbClr val="92D050"/>
                </a:solidFill>
              </a:rPr>
              <a:t>chronic</a:t>
            </a:r>
            <a:r>
              <a:rPr lang="ar-SA" sz="3600" dirty="0">
                <a:solidFill>
                  <a:srgbClr val="92D050"/>
                </a:solidFill>
              </a:rPr>
              <a:t> </a:t>
            </a:r>
            <a:r>
              <a:rPr lang="ar-SA" sz="3600" dirty="0" err="1">
                <a:solidFill>
                  <a:srgbClr val="92D050"/>
                </a:solidFill>
              </a:rPr>
              <a:t>rhignosinusitis</a:t>
            </a:r>
            <a:r>
              <a:rPr lang="ar-SA" sz="3600" dirty="0">
                <a:solidFill>
                  <a:srgbClr val="92D050"/>
                </a:solidFill>
              </a:rPr>
              <a:t> </a:t>
            </a:r>
            <a:r>
              <a:rPr lang="ar-SA" sz="3600" dirty="0" err="1">
                <a:solidFill>
                  <a:srgbClr val="92D050"/>
                </a:solidFill>
              </a:rPr>
              <a:t>symptom</a:t>
            </a:r>
            <a:r>
              <a:rPr lang="ar-SA" sz="3600" dirty="0">
                <a:solidFill>
                  <a:srgbClr val="92D050"/>
                </a:solidFill>
              </a:rPr>
              <a:t> </a:t>
            </a:r>
          </a:p>
          <a:p>
            <a:pPr marL="457200" indent="-457200">
              <a:buFont typeface="+mj-lt"/>
              <a:buAutoNum type="arabicPeriod"/>
            </a:pPr>
            <a:r>
              <a:rPr lang="en-US" sz="3600" dirty="0">
                <a:solidFill>
                  <a:srgbClr val="92D050"/>
                </a:solidFill>
              </a:rPr>
              <a:t>S</a:t>
            </a:r>
            <a:r>
              <a:rPr lang="ar-SA" sz="3600" dirty="0" err="1">
                <a:solidFill>
                  <a:srgbClr val="92D050"/>
                </a:solidFill>
              </a:rPr>
              <a:t>eptoplasty</a:t>
            </a:r>
            <a:endParaRPr lang="en-US" sz="3600" dirty="0">
              <a:solidFill>
                <a:srgbClr val="92D050"/>
              </a:solidFill>
            </a:endParaRPr>
          </a:p>
          <a:p>
            <a:pPr marL="457200" indent="-457200">
              <a:buFont typeface="+mj-lt"/>
              <a:buAutoNum type="arabicPeriod"/>
            </a:pPr>
            <a:r>
              <a:rPr lang="ar-SA" sz="3600" dirty="0">
                <a:solidFill>
                  <a:srgbClr val="92D050"/>
                </a:solidFill>
              </a:rPr>
              <a:t> </a:t>
            </a:r>
          </a:p>
          <a:p>
            <a:pPr marL="457200" indent="-457200">
              <a:buFont typeface="+mj-lt"/>
              <a:buAutoNum type="arabicPeriod"/>
            </a:pPr>
            <a:endParaRPr lang="ar-JO" sz="3600" dirty="0">
              <a:solidFill>
                <a:srgbClr val="92D050"/>
              </a:solidFill>
            </a:endParaRPr>
          </a:p>
        </p:txBody>
      </p:sp>
      <p:pic>
        <p:nvPicPr>
          <p:cNvPr id="4" name="صورة 5">
            <a:extLst>
              <a:ext uri="{FF2B5EF4-FFF2-40B4-BE49-F238E27FC236}">
                <a16:creationId xmlns:a16="http://schemas.microsoft.com/office/drawing/2014/main" id="{D457008E-EF74-4401-93F1-C53DCDFEF9FA}"/>
              </a:ext>
            </a:extLst>
          </p:cNvPr>
          <p:cNvPicPr>
            <a:picLocks noChangeAspect="1"/>
          </p:cNvPicPr>
          <p:nvPr/>
        </p:nvPicPr>
        <p:blipFill>
          <a:blip r:embed="rId2"/>
          <a:stretch>
            <a:fillRect/>
          </a:stretch>
        </p:blipFill>
        <p:spPr>
          <a:xfrm>
            <a:off x="7040881" y="-21478"/>
            <a:ext cx="5151120" cy="3978956"/>
          </a:xfrm>
          <a:prstGeom prst="rect">
            <a:avLst/>
          </a:prstGeom>
        </p:spPr>
      </p:pic>
    </p:spTree>
    <p:extLst>
      <p:ext uri="{BB962C8B-B14F-4D97-AF65-F5344CB8AC3E}">
        <p14:creationId xmlns:p14="http://schemas.microsoft.com/office/powerpoint/2010/main" val="1193828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448FFFB-F1CA-4C88-B1B8-8AC3CC3B0E6C}"/>
              </a:ext>
            </a:extLst>
          </p:cNvPr>
          <p:cNvSpPr txBox="1">
            <a:spLocks noChangeArrowheads="1"/>
          </p:cNvSpPr>
          <p:nvPr/>
        </p:nvSpPr>
        <p:spPr>
          <a:xfrm>
            <a:off x="170559" y="140149"/>
            <a:ext cx="11850881" cy="2066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b="1" dirty="0">
                <a:solidFill>
                  <a:srgbClr val="00B050"/>
                </a:solidFill>
              </a:rPr>
              <a:t>Avoidance of allergen</a:t>
            </a:r>
          </a:p>
          <a:p>
            <a:r>
              <a:rPr lang="en-US" altLang="zh-TW" b="1" dirty="0">
                <a:solidFill>
                  <a:srgbClr val="00B050"/>
                </a:solidFill>
              </a:rPr>
              <a:t>Normal Saline douching</a:t>
            </a:r>
          </a:p>
          <a:p>
            <a:r>
              <a:rPr lang="en-US" altLang="zh-TW" b="1" dirty="0">
                <a:solidFill>
                  <a:srgbClr val="00B050"/>
                </a:solidFill>
              </a:rPr>
              <a:t>Topical </a:t>
            </a:r>
          </a:p>
          <a:p>
            <a:pPr marL="457200" indent="-457200">
              <a:buFont typeface="+mj-lt"/>
              <a:buAutoNum type="arabicPeriod"/>
              <a:defRPr/>
            </a:pPr>
            <a:r>
              <a:rPr lang="en-US" altLang="zh-TW" dirty="0">
                <a:solidFill>
                  <a:srgbClr val="92D050"/>
                </a:solidFill>
              </a:rPr>
              <a:t>Vasoconstrictors nasal drops: </a:t>
            </a:r>
            <a:r>
              <a:rPr lang="en-US" altLang="zh-TW" dirty="0" err="1">
                <a:solidFill>
                  <a:srgbClr val="92D050"/>
                </a:solidFill>
              </a:rPr>
              <a:t>Oxymetaxoline</a:t>
            </a:r>
            <a:r>
              <a:rPr lang="en-US" altLang="zh-TW" dirty="0">
                <a:solidFill>
                  <a:srgbClr val="92D050"/>
                </a:solidFill>
              </a:rPr>
              <a:t> Steroids nasal spray: </a:t>
            </a:r>
            <a:r>
              <a:rPr lang="en-US" altLang="zh-TW" dirty="0" err="1">
                <a:solidFill>
                  <a:srgbClr val="92D050"/>
                </a:solidFill>
              </a:rPr>
              <a:t>Beclomethasone</a:t>
            </a:r>
            <a:r>
              <a:rPr lang="en-US" altLang="zh-TW" dirty="0">
                <a:solidFill>
                  <a:srgbClr val="92D050"/>
                </a:solidFill>
              </a:rPr>
              <a:t>, </a:t>
            </a:r>
            <a:r>
              <a:rPr lang="en-US" altLang="zh-TW" dirty="0" err="1">
                <a:solidFill>
                  <a:srgbClr val="92D050"/>
                </a:solidFill>
              </a:rPr>
              <a:t>flixonase</a:t>
            </a:r>
            <a:r>
              <a:rPr lang="en-US" altLang="zh-TW" dirty="0">
                <a:solidFill>
                  <a:srgbClr val="92D050"/>
                </a:solidFill>
              </a:rPr>
              <a:t>, </a:t>
            </a:r>
            <a:r>
              <a:rPr lang="en-US" altLang="zh-TW" dirty="0" err="1">
                <a:solidFill>
                  <a:srgbClr val="92D050"/>
                </a:solidFill>
              </a:rPr>
              <a:t>nasonex</a:t>
            </a:r>
            <a:endParaRPr lang="en-US" altLang="zh-TW" dirty="0">
              <a:solidFill>
                <a:srgbClr val="92D050"/>
              </a:solidFill>
            </a:endParaRPr>
          </a:p>
          <a:p>
            <a:pPr marL="457200" indent="-457200">
              <a:buFont typeface="+mj-lt"/>
              <a:buAutoNum type="arabicPeriod"/>
              <a:defRPr/>
            </a:pPr>
            <a:r>
              <a:rPr lang="en-US" altLang="zh-TW" dirty="0">
                <a:solidFill>
                  <a:srgbClr val="92D050"/>
                </a:solidFill>
              </a:rPr>
              <a:t>Sodium </a:t>
            </a:r>
            <a:r>
              <a:rPr lang="en-US" altLang="zh-TW" dirty="0" err="1">
                <a:solidFill>
                  <a:srgbClr val="92D050"/>
                </a:solidFill>
              </a:rPr>
              <a:t>cromoglycate</a:t>
            </a:r>
            <a:r>
              <a:rPr lang="en-US" altLang="zh-TW" dirty="0">
                <a:solidFill>
                  <a:srgbClr val="92D050"/>
                </a:solidFill>
              </a:rPr>
              <a:t> (prophylactic nasal spray) </a:t>
            </a:r>
          </a:p>
          <a:p>
            <a:r>
              <a:rPr lang="en-US" altLang="zh-TW" b="1" dirty="0">
                <a:solidFill>
                  <a:srgbClr val="00B050"/>
                </a:solidFill>
              </a:rPr>
              <a:t>Oral :</a:t>
            </a:r>
            <a:r>
              <a:rPr lang="en-US" altLang="zh-TW" dirty="0">
                <a:solidFill>
                  <a:srgbClr val="92D050"/>
                </a:solidFill>
              </a:rPr>
              <a:t> </a:t>
            </a:r>
          </a:p>
          <a:p>
            <a:r>
              <a:rPr lang="en-US" altLang="zh-TW" dirty="0">
                <a:solidFill>
                  <a:srgbClr val="92D050"/>
                </a:solidFill>
              </a:rPr>
              <a:t>Anti-histamine (H1blockers)	</a:t>
            </a:r>
          </a:p>
          <a:p>
            <a:pPr lvl="1"/>
            <a:r>
              <a:rPr lang="en-US" altLang="zh-TW" sz="2800" dirty="0">
                <a:solidFill>
                  <a:srgbClr val="92D050"/>
                </a:solidFill>
              </a:rPr>
              <a:t>	sedating </a:t>
            </a:r>
          </a:p>
          <a:p>
            <a:pPr lvl="1"/>
            <a:r>
              <a:rPr lang="en-US" altLang="zh-TW" sz="2800" dirty="0">
                <a:solidFill>
                  <a:srgbClr val="92D050"/>
                </a:solidFill>
              </a:rPr>
              <a:t>	non-sedating (</a:t>
            </a:r>
            <a:r>
              <a:rPr lang="en-US" altLang="zh-TW" sz="2800" dirty="0" err="1">
                <a:solidFill>
                  <a:srgbClr val="92D050"/>
                </a:solidFill>
              </a:rPr>
              <a:t>loratidine</a:t>
            </a:r>
            <a:r>
              <a:rPr lang="en-US" altLang="zh-TW" sz="2800" dirty="0">
                <a:solidFill>
                  <a:srgbClr val="92D050"/>
                </a:solidFill>
              </a:rPr>
              <a:t>, </a:t>
            </a:r>
            <a:r>
              <a:rPr lang="en-US" altLang="zh-TW" sz="2800" dirty="0" err="1">
                <a:solidFill>
                  <a:srgbClr val="92D050"/>
                </a:solidFill>
              </a:rPr>
              <a:t>claritidine</a:t>
            </a:r>
            <a:r>
              <a:rPr lang="en-US" altLang="zh-TW" sz="2800" dirty="0">
                <a:solidFill>
                  <a:srgbClr val="92D050"/>
                </a:solidFill>
              </a:rPr>
              <a:t>?, </a:t>
            </a:r>
            <a:r>
              <a:rPr lang="en-US" altLang="zh-TW" sz="2800" dirty="0" err="1">
                <a:solidFill>
                  <a:srgbClr val="92D050"/>
                </a:solidFill>
              </a:rPr>
              <a:t>clefast</a:t>
            </a:r>
            <a:r>
              <a:rPr lang="en-US" altLang="zh-TW" sz="2800" dirty="0">
                <a:solidFill>
                  <a:srgbClr val="92D050"/>
                </a:solidFill>
              </a:rPr>
              <a:t>?)	</a:t>
            </a:r>
          </a:p>
          <a:p>
            <a:r>
              <a:rPr lang="en-US" altLang="zh-TW" dirty="0">
                <a:solidFill>
                  <a:srgbClr val="92D050"/>
                </a:solidFill>
              </a:rPr>
              <a:t>Systemic Steroids if severe allergy ?</a:t>
            </a:r>
          </a:p>
          <a:p>
            <a:r>
              <a:rPr lang="en-US" altLang="zh-TW" dirty="0">
                <a:solidFill>
                  <a:srgbClr val="92D050"/>
                </a:solidFill>
              </a:rPr>
              <a:t>Surgical - for nasal obstruction only</a:t>
            </a:r>
          </a:p>
          <a:p>
            <a:pPr lvl="1"/>
            <a:r>
              <a:rPr lang="en-US" altLang="zh-TW" sz="2800" dirty="0" err="1">
                <a:solidFill>
                  <a:srgbClr val="92D050"/>
                </a:solidFill>
              </a:rPr>
              <a:t>Septoplasty</a:t>
            </a:r>
            <a:r>
              <a:rPr lang="en-US" altLang="zh-TW" sz="2800" dirty="0">
                <a:solidFill>
                  <a:srgbClr val="92D050"/>
                </a:solidFill>
              </a:rPr>
              <a:t>: If he has deviation on </a:t>
            </a:r>
            <a:r>
              <a:rPr lang="en-US" altLang="zh-TW" sz="2800" dirty="0" err="1">
                <a:solidFill>
                  <a:srgbClr val="92D050"/>
                </a:solidFill>
              </a:rPr>
              <a:t>examiantion</a:t>
            </a:r>
            <a:r>
              <a:rPr lang="en-US" altLang="zh-TW" sz="2800" dirty="0">
                <a:solidFill>
                  <a:srgbClr val="92D050"/>
                </a:solidFill>
              </a:rPr>
              <a:t>,</a:t>
            </a:r>
          </a:p>
          <a:p>
            <a:pPr lvl="1"/>
            <a:r>
              <a:rPr lang="en-US" altLang="zh-TW" sz="2800" dirty="0">
                <a:solidFill>
                  <a:srgbClr val="92D050"/>
                </a:solidFill>
              </a:rPr>
              <a:t>Turbinate reduction:</a:t>
            </a:r>
          </a:p>
          <a:p>
            <a:endParaRPr lang="en-US" altLang="zh-TW" dirty="0">
              <a:solidFill>
                <a:srgbClr val="92D050"/>
              </a:solidFill>
            </a:endParaRPr>
          </a:p>
        </p:txBody>
      </p:sp>
    </p:spTree>
    <p:extLst>
      <p:ext uri="{BB962C8B-B14F-4D97-AF65-F5344CB8AC3E}">
        <p14:creationId xmlns:p14="http://schemas.microsoft.com/office/powerpoint/2010/main" val="19760906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C56DCC4D-CDDE-427D-BBE2-937A6ED50D61}"/>
              </a:ext>
            </a:extLst>
          </p:cNvPr>
          <p:cNvSpPr txBox="1">
            <a:spLocks/>
          </p:cNvSpPr>
          <p:nvPr/>
        </p:nvSpPr>
        <p:spPr>
          <a:xfrm>
            <a:off x="304800" y="914403"/>
            <a:ext cx="5952309"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t>1. What side  </a:t>
            </a:r>
            <a:r>
              <a:rPr lang="en-US" sz="4400" dirty="0">
                <a:solidFill>
                  <a:srgbClr val="00B050"/>
                </a:solidFill>
              </a:rPr>
              <a:t>RIGHT side </a:t>
            </a:r>
            <a:br>
              <a:rPr lang="en-US" sz="4400" dirty="0">
                <a:solidFill>
                  <a:srgbClr val="00B050"/>
                </a:solidFill>
              </a:rPr>
            </a:br>
            <a:r>
              <a:rPr lang="en-US" sz="4400" dirty="0">
                <a:solidFill>
                  <a:srgbClr val="00B050"/>
                </a:solidFill>
              </a:rPr>
              <a:t>  </a:t>
            </a:r>
          </a:p>
          <a:p>
            <a:pPr marL="0" indent="0">
              <a:buFont typeface="Arial" panose="020B0604020202020204" pitchFamily="34" charset="0"/>
              <a:buNone/>
            </a:pPr>
            <a:br>
              <a:rPr lang="en-US" sz="4400" dirty="0">
                <a:solidFill>
                  <a:srgbClr val="00B050"/>
                </a:solidFill>
              </a:rPr>
            </a:br>
            <a:r>
              <a:rPr lang="en-US" sz="4400" dirty="0"/>
              <a:t>2. Name of procedure </a:t>
            </a:r>
            <a:r>
              <a:rPr lang="en-US" sz="4400" dirty="0" err="1">
                <a:solidFill>
                  <a:srgbClr val="00B050"/>
                </a:solidFill>
              </a:rPr>
              <a:t>tympanostomy</a:t>
            </a:r>
            <a:r>
              <a:rPr lang="en-US" sz="4400" dirty="0">
                <a:solidFill>
                  <a:srgbClr val="00B050"/>
                </a:solidFill>
              </a:rPr>
              <a:t>\ grommet insertion</a:t>
            </a:r>
            <a:r>
              <a:rPr lang="en-US" sz="4400" dirty="0"/>
              <a:t>  </a:t>
            </a:r>
            <a:br>
              <a:rPr lang="en-US" sz="4400" dirty="0"/>
            </a:br>
            <a:r>
              <a:rPr lang="en-US" sz="4400" dirty="0">
                <a:solidFill>
                  <a:srgbClr val="00B050"/>
                </a:solidFill>
              </a:rPr>
              <a:t> </a:t>
            </a:r>
          </a:p>
        </p:txBody>
      </p:sp>
      <p:pic>
        <p:nvPicPr>
          <p:cNvPr id="3" name="Picture 2">
            <a:extLst>
              <a:ext uri="{FF2B5EF4-FFF2-40B4-BE49-F238E27FC236}">
                <a16:creationId xmlns:a16="http://schemas.microsoft.com/office/drawing/2014/main" id="{416A82B7-D8C0-4470-AD30-EE6EDFE7E7E1}"/>
              </a:ext>
            </a:extLst>
          </p:cNvPr>
          <p:cNvPicPr>
            <a:picLocks noChangeAspect="1"/>
          </p:cNvPicPr>
          <p:nvPr/>
        </p:nvPicPr>
        <p:blipFill rotWithShape="1">
          <a:blip r:embed="rId2"/>
          <a:srcRect l="14091" t="25089" r="65930" b="38125"/>
          <a:stretch/>
        </p:blipFill>
        <p:spPr>
          <a:xfrm>
            <a:off x="7093132" y="352695"/>
            <a:ext cx="4376058" cy="4529991"/>
          </a:xfrm>
          <a:prstGeom prst="ellipse">
            <a:avLst/>
          </a:prstGeom>
        </p:spPr>
      </p:pic>
    </p:spTree>
    <p:extLst>
      <p:ext uri="{BB962C8B-B14F-4D97-AF65-F5344CB8AC3E}">
        <p14:creationId xmlns:p14="http://schemas.microsoft.com/office/powerpoint/2010/main" val="382977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B36CEE1F-3C59-4F30-8174-556DC0158E4C}"/>
              </a:ext>
            </a:extLst>
          </p:cNvPr>
          <p:cNvSpPr txBox="1">
            <a:spLocks/>
          </p:cNvSpPr>
          <p:nvPr/>
        </p:nvSpPr>
        <p:spPr>
          <a:xfrm>
            <a:off x="203200" y="466150"/>
            <a:ext cx="9841132"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u="sng" dirty="0"/>
              <a:t>25</a:t>
            </a:r>
            <a:r>
              <a:rPr lang="en-US" sz="4000" dirty="0"/>
              <a:t> YO </a:t>
            </a:r>
            <a:r>
              <a:rPr lang="en-US" sz="4000" dirty="0" err="1"/>
              <a:t>pt</a:t>
            </a:r>
            <a:r>
              <a:rPr lang="en-US" sz="4000" dirty="0"/>
              <a:t> Mild hearing loss, pulsatile tinnitus , aural fullness</a:t>
            </a:r>
          </a:p>
          <a:p>
            <a:pPr marL="0" indent="0">
              <a:buFont typeface="Arial" panose="020B0604020202020204" pitchFamily="34" charset="0"/>
              <a:buNone/>
            </a:pPr>
            <a:br>
              <a:rPr lang="en-US" sz="4000" dirty="0"/>
            </a:br>
            <a:r>
              <a:rPr lang="en-US" sz="4000" dirty="0"/>
              <a:t>1. 2 Dx ??? </a:t>
            </a:r>
            <a:r>
              <a:rPr lang="en-US" sz="4000" dirty="0">
                <a:solidFill>
                  <a:srgbClr val="92D050"/>
                </a:solidFill>
              </a:rPr>
              <a:t>OME , Bulging stage otitis media ! </a:t>
            </a:r>
            <a:r>
              <a:rPr lang="ar-JO" sz="4000" dirty="0">
                <a:solidFill>
                  <a:srgbClr val="92D050"/>
                </a:solidFill>
              </a:rPr>
              <a:t>مش متأكده </a:t>
            </a:r>
            <a:br>
              <a:rPr lang="en-US" sz="4000" dirty="0"/>
            </a:br>
            <a:r>
              <a:rPr lang="en-US" sz="4000" dirty="0"/>
              <a:t>2. Work up</a:t>
            </a:r>
            <a:r>
              <a:rPr lang="ar-JO" sz="4000" dirty="0"/>
              <a:t> </a:t>
            </a:r>
            <a:r>
              <a:rPr lang="en-US" sz="4000" dirty="0"/>
              <a:t>?? </a:t>
            </a:r>
            <a:r>
              <a:rPr lang="en-US" sz="4000" dirty="0">
                <a:solidFill>
                  <a:srgbClr val="92D050"/>
                </a:solidFill>
              </a:rPr>
              <a:t>Audiometry, Tympanometry , nasal paranasal </a:t>
            </a:r>
            <a:r>
              <a:rPr lang="en-US" sz="4000" dirty="0" err="1">
                <a:solidFill>
                  <a:srgbClr val="92D050"/>
                </a:solidFill>
              </a:rPr>
              <a:t>ct</a:t>
            </a:r>
            <a:r>
              <a:rPr lang="en-US" sz="4000" dirty="0">
                <a:solidFill>
                  <a:srgbClr val="92D050"/>
                </a:solidFill>
              </a:rPr>
              <a:t> to excluded Adenoid hypertrophy , MRI </a:t>
            </a:r>
            <a:r>
              <a:rPr lang="ar-JO" sz="4000" dirty="0">
                <a:solidFill>
                  <a:srgbClr val="92D050"/>
                </a:solidFill>
              </a:rPr>
              <a:t>مش متأكده </a:t>
            </a:r>
            <a:br>
              <a:rPr lang="en-US" sz="4000" dirty="0"/>
            </a:br>
            <a:r>
              <a:rPr lang="en-US" sz="4000" dirty="0"/>
              <a:t>3. Finding on Audiometry and tympanometry</a:t>
            </a:r>
            <a:r>
              <a:rPr lang="ar-JO" sz="4000" dirty="0"/>
              <a:t> </a:t>
            </a:r>
            <a:r>
              <a:rPr lang="en-US" sz="4000" dirty="0"/>
              <a:t> ????   </a:t>
            </a:r>
            <a:r>
              <a:rPr lang="en-US" sz="4000" dirty="0">
                <a:solidFill>
                  <a:srgbClr val="92D050"/>
                </a:solidFill>
              </a:rPr>
              <a:t>Type-B </a:t>
            </a:r>
            <a:r>
              <a:rPr lang="en-US" sz="4000" dirty="0" err="1">
                <a:solidFill>
                  <a:srgbClr val="92D050"/>
                </a:solidFill>
              </a:rPr>
              <a:t>flattttt</a:t>
            </a:r>
            <a:r>
              <a:rPr lang="en-US" sz="4000" dirty="0">
                <a:solidFill>
                  <a:srgbClr val="92D050"/>
                </a:solidFill>
              </a:rPr>
              <a:t> &gt;&gt;&gt; conductive hearing loss</a:t>
            </a:r>
          </a:p>
        </p:txBody>
      </p:sp>
      <p:pic>
        <p:nvPicPr>
          <p:cNvPr id="3" name="صورة 3">
            <a:extLst>
              <a:ext uri="{FF2B5EF4-FFF2-40B4-BE49-F238E27FC236}">
                <a16:creationId xmlns:a16="http://schemas.microsoft.com/office/drawing/2014/main" id="{2A5F1B29-333D-4C61-829C-0BD7FB6F6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5101" y="0"/>
            <a:ext cx="2496899" cy="2729132"/>
          </a:xfrm>
          <a:prstGeom prst="ellipse">
            <a:avLst/>
          </a:prstGeom>
        </p:spPr>
      </p:pic>
    </p:spTree>
    <p:extLst>
      <p:ext uri="{BB962C8B-B14F-4D97-AF65-F5344CB8AC3E}">
        <p14:creationId xmlns:p14="http://schemas.microsoft.com/office/powerpoint/2010/main" val="1165801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40D89EC-ACBB-47E8-A0C9-755F4C9151AC}"/>
              </a:ext>
            </a:extLst>
          </p:cNvPr>
          <p:cNvSpPr txBox="1">
            <a:spLocks/>
          </p:cNvSpPr>
          <p:nvPr/>
        </p:nvSpPr>
        <p:spPr>
          <a:xfrm>
            <a:off x="148381" y="0"/>
            <a:ext cx="6254485"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4000" dirty="0"/>
              <a:t>Diagnosis ?</a:t>
            </a:r>
            <a:r>
              <a:rPr lang="en-US" sz="4000" dirty="0">
                <a:solidFill>
                  <a:srgbClr val="00B050"/>
                </a:solidFill>
              </a:rPr>
              <a:t> </a:t>
            </a:r>
            <a:r>
              <a:rPr lang="en-US" sz="4000" dirty="0" err="1">
                <a:solidFill>
                  <a:srgbClr val="00B050"/>
                </a:solidFill>
              </a:rPr>
              <a:t>nasopharyngial</a:t>
            </a:r>
            <a:r>
              <a:rPr lang="en-US" sz="4000" dirty="0">
                <a:solidFill>
                  <a:srgbClr val="00B050"/>
                </a:solidFill>
              </a:rPr>
              <a:t> CA</a:t>
            </a:r>
            <a:endParaRPr lang="en-US" sz="4000" dirty="0"/>
          </a:p>
          <a:p>
            <a:pPr>
              <a:buFontTx/>
              <a:buChar char="-"/>
            </a:pPr>
            <a:r>
              <a:rPr lang="en-US" sz="4000" dirty="0"/>
              <a:t> investigation?</a:t>
            </a:r>
          </a:p>
          <a:p>
            <a:pPr marL="400050" lvl="1" indent="0">
              <a:buFont typeface="Arial" panose="020B0604020202020204" pitchFamily="34" charset="0"/>
              <a:buNone/>
            </a:pPr>
            <a:r>
              <a:rPr lang="en-US" sz="3600" dirty="0" err="1">
                <a:solidFill>
                  <a:srgbClr val="00B050"/>
                </a:solidFill>
              </a:rPr>
              <a:t>cbc</a:t>
            </a:r>
            <a:r>
              <a:rPr lang="en-US" sz="3600" dirty="0">
                <a:solidFill>
                  <a:srgbClr val="00B050"/>
                </a:solidFill>
              </a:rPr>
              <a:t> and chemistry , neck U/S , </a:t>
            </a:r>
            <a:r>
              <a:rPr lang="en-US" sz="3600" dirty="0" err="1">
                <a:solidFill>
                  <a:srgbClr val="00B050"/>
                </a:solidFill>
              </a:rPr>
              <a:t>fiberobtic</a:t>
            </a:r>
            <a:r>
              <a:rPr lang="en-US" sz="3600" dirty="0">
                <a:solidFill>
                  <a:srgbClr val="00B050"/>
                </a:solidFill>
              </a:rPr>
              <a:t> examination , CT/MRI post nasal , post nasal space biopsy , serology ( anti EBV )  </a:t>
            </a:r>
          </a:p>
          <a:p>
            <a:pPr>
              <a:buFontTx/>
              <a:buChar char="-"/>
            </a:pPr>
            <a:r>
              <a:rPr lang="en-US" sz="4000" dirty="0"/>
              <a:t>The </a:t>
            </a:r>
            <a:r>
              <a:rPr lang="en-US" sz="4000" dirty="0" err="1"/>
              <a:t>otoscopy</a:t>
            </a:r>
            <a:r>
              <a:rPr lang="en-US" sz="4000" dirty="0"/>
              <a:t> findings ?</a:t>
            </a:r>
          </a:p>
          <a:p>
            <a:pPr marL="0" indent="0">
              <a:buFont typeface="Arial" panose="020B0604020202020204" pitchFamily="34" charset="0"/>
              <a:buNone/>
            </a:pPr>
            <a:r>
              <a:rPr lang="en-US" sz="4000" dirty="0">
                <a:solidFill>
                  <a:srgbClr val="00B050"/>
                </a:solidFill>
              </a:rPr>
              <a:t>Dull tympanic mem due to middle ear effusion  with change in its color </a:t>
            </a:r>
            <a:endParaRPr lang="ar-JO" sz="4000" dirty="0">
              <a:solidFill>
                <a:srgbClr val="00B050"/>
              </a:solidFill>
            </a:endParaRPr>
          </a:p>
        </p:txBody>
      </p:sp>
      <p:pic>
        <p:nvPicPr>
          <p:cNvPr id="3" name="Picture 2">
            <a:extLst>
              <a:ext uri="{FF2B5EF4-FFF2-40B4-BE49-F238E27FC236}">
                <a16:creationId xmlns:a16="http://schemas.microsoft.com/office/drawing/2014/main" id="{0B590AD0-F5E5-463D-8B4C-55F65FB72E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13" t="5217" r="14333"/>
          <a:stretch/>
        </p:blipFill>
        <p:spPr bwMode="auto">
          <a:xfrm>
            <a:off x="7976382" y="1884240"/>
            <a:ext cx="2940148" cy="363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216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CB9C20E-7915-43DB-8CD3-74CA491E9558}"/>
              </a:ext>
            </a:extLst>
          </p:cNvPr>
          <p:cNvSpPr txBox="1">
            <a:spLocks noChangeArrowheads="1"/>
          </p:cNvSpPr>
          <p:nvPr/>
        </p:nvSpPr>
        <p:spPr>
          <a:xfrm>
            <a:off x="268849" y="2075602"/>
            <a:ext cx="5875606" cy="13533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B050"/>
                </a:solidFill>
              </a:rPr>
              <a:t>1- </a:t>
            </a:r>
          </a:p>
          <a:p>
            <a:pPr marL="651510" indent="-514350">
              <a:buFont typeface="+mj-lt"/>
              <a:buAutoNum type="arabicPeriod"/>
              <a:defRPr/>
            </a:pPr>
            <a:r>
              <a:rPr lang="en-US" sz="2400" dirty="0">
                <a:solidFill>
                  <a:srgbClr val="00B050"/>
                </a:solidFill>
              </a:rPr>
              <a:t> </a:t>
            </a:r>
            <a:r>
              <a:rPr lang="en-US" sz="2400" b="1" dirty="0">
                <a:solidFill>
                  <a:srgbClr val="00B050"/>
                </a:solidFill>
              </a:rPr>
              <a:t>Mucosal edema</a:t>
            </a:r>
          </a:p>
          <a:p>
            <a:pPr marL="651510" indent="-514350">
              <a:buFont typeface="+mj-lt"/>
              <a:buAutoNum type="arabicPeriod"/>
              <a:defRPr/>
            </a:pPr>
            <a:r>
              <a:rPr lang="en-US" sz="2400" b="1" dirty="0">
                <a:solidFill>
                  <a:srgbClr val="00B050"/>
                </a:solidFill>
              </a:rPr>
              <a:t>Turbinate hypertrophy ,(pale , bluish)</a:t>
            </a:r>
          </a:p>
          <a:p>
            <a:pPr marL="651510" indent="-514350">
              <a:buFont typeface="+mj-lt"/>
              <a:buAutoNum type="arabicPeriod"/>
              <a:defRPr/>
            </a:pPr>
            <a:r>
              <a:rPr lang="en-US" sz="2400" b="1" dirty="0">
                <a:solidFill>
                  <a:srgbClr val="00B050"/>
                </a:solidFill>
              </a:rPr>
              <a:t>Increased mucus secretions</a:t>
            </a:r>
            <a:endParaRPr lang="en-US" sz="2400" dirty="0">
              <a:solidFill>
                <a:srgbClr val="00B050"/>
              </a:solidFill>
            </a:endParaRPr>
          </a:p>
          <a:p>
            <a:endParaRPr lang="en-US" sz="2400" dirty="0">
              <a:solidFill>
                <a:srgbClr val="00B050"/>
              </a:solidFill>
            </a:endParaRPr>
          </a:p>
          <a:p>
            <a:r>
              <a:rPr lang="en-US" sz="2400" dirty="0">
                <a:solidFill>
                  <a:srgbClr val="00B050"/>
                </a:solidFill>
              </a:rPr>
              <a:t>2</a:t>
            </a:r>
          </a:p>
          <a:p>
            <a:r>
              <a:rPr lang="en-US" sz="2400" dirty="0">
                <a:solidFill>
                  <a:srgbClr val="00B050"/>
                </a:solidFill>
              </a:rPr>
              <a:t>Allergic rhinitis</a:t>
            </a:r>
          </a:p>
          <a:p>
            <a:pPr marL="0" indent="0">
              <a:buFont typeface="Arial" panose="020B0604020202020204" pitchFamily="34" charset="0"/>
              <a:buNone/>
            </a:pPr>
            <a:r>
              <a:rPr lang="en-US" sz="2400" dirty="0">
                <a:solidFill>
                  <a:srgbClr val="00B050"/>
                </a:solidFill>
              </a:rPr>
              <a:t> polyp </a:t>
            </a:r>
          </a:p>
          <a:p>
            <a:pPr marL="0" indent="0">
              <a:buFont typeface="Arial" panose="020B0604020202020204" pitchFamily="34" charset="0"/>
              <a:buNone/>
            </a:pPr>
            <a:r>
              <a:rPr lang="en-US" sz="2400" dirty="0">
                <a:solidFill>
                  <a:srgbClr val="00B050"/>
                </a:solidFill>
              </a:rPr>
              <a:t> tumor </a:t>
            </a:r>
          </a:p>
          <a:p>
            <a:endParaRPr lang="en-US" sz="2400" dirty="0"/>
          </a:p>
        </p:txBody>
      </p:sp>
      <p:sp>
        <p:nvSpPr>
          <p:cNvPr id="3" name="Text Box 5">
            <a:extLst>
              <a:ext uri="{FF2B5EF4-FFF2-40B4-BE49-F238E27FC236}">
                <a16:creationId xmlns:a16="http://schemas.microsoft.com/office/drawing/2014/main" id="{659FC4DF-018D-4E67-B6F1-E26441046716}"/>
              </a:ext>
            </a:extLst>
          </p:cNvPr>
          <p:cNvSpPr txBox="1">
            <a:spLocks noChangeArrowheads="1"/>
          </p:cNvSpPr>
          <p:nvPr/>
        </p:nvSpPr>
        <p:spPr bwMode="auto">
          <a:xfrm>
            <a:off x="268849" y="0"/>
            <a:ext cx="5689600" cy="5847755"/>
          </a:xfrm>
          <a:prstGeom prst="rect">
            <a:avLst/>
          </a:prstGeom>
          <a:noFill/>
          <a:ln w="9525">
            <a:noFill/>
            <a:miter lim="800000"/>
          </a:ln>
          <a:effectLst/>
        </p:spPr>
        <p:txBody>
          <a:bodyPr>
            <a:spAutoFit/>
          </a:bodyPr>
          <a:lstStyle/>
          <a:p>
            <a:pPr algn="l">
              <a:spcBef>
                <a:spcPct val="50000"/>
              </a:spcBef>
            </a:pPr>
            <a:r>
              <a:rPr lang="en-US" sz="4400" b="1" u="sng" dirty="0"/>
              <a:t>1-</a:t>
            </a:r>
            <a:r>
              <a:rPr lang="en-US" sz="4400" dirty="0"/>
              <a:t> finding ?</a:t>
            </a:r>
          </a:p>
          <a:p>
            <a:pPr algn="l">
              <a:spcBef>
                <a:spcPct val="50000"/>
              </a:spcBef>
            </a:pPr>
            <a:r>
              <a:rPr lang="en-US" sz="4400" b="1" u="sng" dirty="0"/>
              <a:t>2-</a:t>
            </a:r>
            <a:r>
              <a:rPr lang="en-US" sz="4400" dirty="0"/>
              <a:t>  write  2 DXX?</a:t>
            </a:r>
          </a:p>
          <a:p>
            <a:pPr algn="l">
              <a:spcBef>
                <a:spcPct val="50000"/>
              </a:spcBef>
            </a:pPr>
            <a:endParaRPr lang="en-US" sz="4400" dirty="0"/>
          </a:p>
          <a:p>
            <a:pPr algn="l">
              <a:spcBef>
                <a:spcPct val="50000"/>
              </a:spcBef>
            </a:pPr>
            <a:r>
              <a:rPr lang="en-US" sz="4400" dirty="0"/>
              <a:t> </a:t>
            </a:r>
          </a:p>
          <a:p>
            <a:pPr algn="l">
              <a:spcBef>
                <a:spcPct val="50000"/>
              </a:spcBef>
            </a:pPr>
            <a:endParaRPr lang="en-US" sz="4400" dirty="0"/>
          </a:p>
          <a:p>
            <a:pPr algn="l">
              <a:spcBef>
                <a:spcPct val="50000"/>
              </a:spcBef>
            </a:pPr>
            <a:endParaRPr lang="en-US" sz="4400" dirty="0"/>
          </a:p>
        </p:txBody>
      </p:sp>
      <p:pic>
        <p:nvPicPr>
          <p:cNvPr id="4" name="Picture 4" descr="76726037_412826299667507_4413012401956323328_n">
            <a:extLst>
              <a:ext uri="{FF2B5EF4-FFF2-40B4-BE49-F238E27FC236}">
                <a16:creationId xmlns:a16="http://schemas.microsoft.com/office/drawing/2014/main" id="{3C9ABB0A-DC30-484F-AF0B-22640282BD81}"/>
              </a:ext>
            </a:extLst>
          </p:cNvPr>
          <p:cNvPicPr>
            <a:picLocks noChangeAspect="1" noChangeArrowheads="1"/>
          </p:cNvPicPr>
          <p:nvPr/>
        </p:nvPicPr>
        <p:blipFill>
          <a:blip r:embed="rId2"/>
          <a:srcRect/>
          <a:stretch>
            <a:fillRect/>
          </a:stretch>
        </p:blipFill>
        <p:spPr bwMode="auto">
          <a:xfrm>
            <a:off x="6908800" y="1676400"/>
            <a:ext cx="4673600" cy="4724400"/>
          </a:xfrm>
          <a:prstGeom prst="rect">
            <a:avLst/>
          </a:prstGeom>
          <a:noFill/>
        </p:spPr>
      </p:pic>
    </p:spTree>
    <p:extLst>
      <p:ext uri="{BB962C8B-B14F-4D97-AF65-F5344CB8AC3E}">
        <p14:creationId xmlns:p14="http://schemas.microsoft.com/office/powerpoint/2010/main" val="13514372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CF4E64-FAEA-474B-869F-B2C4A9586C3C}"/>
              </a:ext>
            </a:extLst>
          </p:cNvPr>
          <p:cNvSpPr txBox="1"/>
          <p:nvPr/>
        </p:nvSpPr>
        <p:spPr>
          <a:xfrm>
            <a:off x="215335" y="489223"/>
            <a:ext cx="5439794" cy="5016758"/>
          </a:xfrm>
          <a:prstGeom prst="rect">
            <a:avLst/>
          </a:prstGeom>
          <a:noFill/>
        </p:spPr>
        <p:txBody>
          <a:bodyPr wrap="square" rtlCol="0">
            <a:spAutoFit/>
          </a:bodyPr>
          <a:lstStyle/>
          <a:p>
            <a:r>
              <a:rPr lang="en-US" sz="3200" dirty="0"/>
              <a:t>Q1 Description pic A B C ????  </a:t>
            </a:r>
          </a:p>
          <a:p>
            <a:r>
              <a:rPr lang="en-US" sz="3200" dirty="0">
                <a:solidFill>
                  <a:srgbClr val="00B050"/>
                </a:solidFill>
              </a:rPr>
              <a:t>A: opacification in </a:t>
            </a:r>
            <a:r>
              <a:rPr lang="en-US" sz="3200" dirty="0" err="1">
                <a:solidFill>
                  <a:srgbClr val="00B050"/>
                </a:solidFill>
              </a:rPr>
              <a:t>rt</a:t>
            </a:r>
            <a:r>
              <a:rPr lang="en-US" sz="3200" dirty="0">
                <a:solidFill>
                  <a:srgbClr val="00B050"/>
                </a:solidFill>
              </a:rPr>
              <a:t> maxillary sinus and nasal cavity  </a:t>
            </a:r>
          </a:p>
          <a:p>
            <a:r>
              <a:rPr lang="en-US" sz="3200" dirty="0">
                <a:solidFill>
                  <a:srgbClr val="00B050"/>
                </a:solidFill>
              </a:rPr>
              <a:t>B : mass in the oropharynx that was pushing forward the soft palate</a:t>
            </a:r>
          </a:p>
          <a:p>
            <a:r>
              <a:rPr lang="en-US" sz="3200" dirty="0">
                <a:solidFill>
                  <a:srgbClr val="00B050"/>
                </a:solidFill>
              </a:rPr>
              <a:t>C : edematous </a:t>
            </a:r>
            <a:r>
              <a:rPr lang="en-US" sz="3200" dirty="0" err="1">
                <a:solidFill>
                  <a:srgbClr val="00B050"/>
                </a:solidFill>
              </a:rPr>
              <a:t>semitranslucent</a:t>
            </a:r>
            <a:r>
              <a:rPr lang="en-US" sz="3200" dirty="0">
                <a:solidFill>
                  <a:srgbClr val="00B050"/>
                </a:solidFill>
              </a:rPr>
              <a:t> masses in the nasal  cavity  </a:t>
            </a:r>
          </a:p>
          <a:p>
            <a:r>
              <a:rPr lang="en-US" sz="3200" dirty="0"/>
              <a:t>Q2 Diagnosis ?? </a:t>
            </a:r>
            <a:r>
              <a:rPr lang="en-US" sz="3200" dirty="0" err="1">
                <a:solidFill>
                  <a:srgbClr val="00B050"/>
                </a:solidFill>
              </a:rPr>
              <a:t>Antrochoanal</a:t>
            </a:r>
            <a:r>
              <a:rPr lang="en-US" sz="3200" dirty="0">
                <a:solidFill>
                  <a:srgbClr val="00B050"/>
                </a:solidFill>
              </a:rPr>
              <a:t> Polyps  </a:t>
            </a:r>
          </a:p>
        </p:txBody>
      </p:sp>
      <p:pic>
        <p:nvPicPr>
          <p:cNvPr id="3" name="عنصر نائب للمحتوى 5">
            <a:extLst>
              <a:ext uri="{FF2B5EF4-FFF2-40B4-BE49-F238E27FC236}">
                <a16:creationId xmlns:a16="http://schemas.microsoft.com/office/drawing/2014/main" id="{DAD6858F-00B5-4FCD-BD4D-2DCEA83D701F}"/>
              </a:ext>
            </a:extLst>
          </p:cNvPr>
          <p:cNvPicPr>
            <a:picLocks noChangeAspect="1"/>
          </p:cNvPicPr>
          <p:nvPr/>
        </p:nvPicPr>
        <p:blipFill rotWithShape="1">
          <a:blip r:embed="rId2">
            <a:extLst>
              <a:ext uri="{28A0092B-C50C-407E-A947-70E740481C1C}">
                <a14:useLocalDpi xmlns:a14="http://schemas.microsoft.com/office/drawing/2010/main" val="0"/>
              </a:ext>
            </a:extLst>
          </a:blip>
          <a:srcRect l="19745" t="23559" r="16305" b="24589"/>
          <a:stretch/>
        </p:blipFill>
        <p:spPr>
          <a:xfrm>
            <a:off x="7384867" y="104503"/>
            <a:ext cx="4807133" cy="3004457"/>
          </a:xfrm>
          <a:prstGeom prst="rect">
            <a:avLst/>
          </a:prstGeom>
        </p:spPr>
      </p:pic>
      <p:pic>
        <p:nvPicPr>
          <p:cNvPr id="4" name="Picture 3">
            <a:extLst>
              <a:ext uri="{FF2B5EF4-FFF2-40B4-BE49-F238E27FC236}">
                <a16:creationId xmlns:a16="http://schemas.microsoft.com/office/drawing/2014/main" id="{4733116F-AB24-452A-9A17-4FD4236F3680}"/>
              </a:ext>
            </a:extLst>
          </p:cNvPr>
          <p:cNvPicPr>
            <a:picLocks noChangeAspect="1"/>
          </p:cNvPicPr>
          <p:nvPr/>
        </p:nvPicPr>
        <p:blipFill rotWithShape="1">
          <a:blip r:embed="rId3">
            <a:extLst>
              <a:ext uri="{28A0092B-C50C-407E-A947-70E740481C1C}">
                <a14:useLocalDpi xmlns:a14="http://schemas.microsoft.com/office/drawing/2010/main" val="0"/>
              </a:ext>
            </a:extLst>
          </a:blip>
          <a:srcRect l="2381" t="48247" r="63751"/>
          <a:stretch/>
        </p:blipFill>
        <p:spPr>
          <a:xfrm>
            <a:off x="7384867" y="3127202"/>
            <a:ext cx="4807133" cy="2560320"/>
          </a:xfrm>
          <a:prstGeom prst="rect">
            <a:avLst/>
          </a:prstGeom>
        </p:spPr>
      </p:pic>
      <p:pic>
        <p:nvPicPr>
          <p:cNvPr id="5" name="Picture 4">
            <a:extLst>
              <a:ext uri="{FF2B5EF4-FFF2-40B4-BE49-F238E27FC236}">
                <a16:creationId xmlns:a16="http://schemas.microsoft.com/office/drawing/2014/main" id="{666F1ED1-527E-4354-98D5-A13AFB17E3FC}"/>
              </a:ext>
            </a:extLst>
          </p:cNvPr>
          <p:cNvPicPr>
            <a:picLocks noChangeAspect="1"/>
          </p:cNvPicPr>
          <p:nvPr/>
        </p:nvPicPr>
        <p:blipFill rotWithShape="1">
          <a:blip r:embed="rId4">
            <a:extLst>
              <a:ext uri="{28A0092B-C50C-407E-A947-70E740481C1C}">
                <a14:useLocalDpi xmlns:a14="http://schemas.microsoft.com/office/drawing/2010/main" val="0"/>
              </a:ext>
            </a:extLst>
          </a:blip>
          <a:srcRect l="5394" t="6557" r="13360" b="-3122"/>
          <a:stretch/>
        </p:blipFill>
        <p:spPr>
          <a:xfrm>
            <a:off x="5423599" y="674549"/>
            <a:ext cx="3174274" cy="3239221"/>
          </a:xfrm>
          <a:prstGeom prst="ellipse">
            <a:avLst/>
          </a:prstGeom>
        </p:spPr>
      </p:pic>
      <p:sp>
        <p:nvSpPr>
          <p:cNvPr id="6" name="TextBox 5">
            <a:extLst>
              <a:ext uri="{FF2B5EF4-FFF2-40B4-BE49-F238E27FC236}">
                <a16:creationId xmlns:a16="http://schemas.microsoft.com/office/drawing/2014/main" id="{049F27E9-481A-4DD4-B124-FF3082823DF6}"/>
              </a:ext>
            </a:extLst>
          </p:cNvPr>
          <p:cNvSpPr txBox="1"/>
          <p:nvPr/>
        </p:nvSpPr>
        <p:spPr>
          <a:xfrm>
            <a:off x="5655129" y="1606731"/>
            <a:ext cx="457200" cy="769441"/>
          </a:xfrm>
          <a:prstGeom prst="rect">
            <a:avLst/>
          </a:prstGeom>
          <a:noFill/>
        </p:spPr>
        <p:txBody>
          <a:bodyPr wrap="square" rtlCol="0">
            <a:spAutoFit/>
          </a:bodyPr>
          <a:lstStyle/>
          <a:p>
            <a:r>
              <a:rPr lang="en-US" sz="4400" b="1" dirty="0">
                <a:solidFill>
                  <a:srgbClr val="FFFF00"/>
                </a:solidFill>
              </a:rPr>
              <a:t>C</a:t>
            </a:r>
          </a:p>
        </p:txBody>
      </p:sp>
      <p:sp>
        <p:nvSpPr>
          <p:cNvPr id="7" name="TextBox 6">
            <a:extLst>
              <a:ext uri="{FF2B5EF4-FFF2-40B4-BE49-F238E27FC236}">
                <a16:creationId xmlns:a16="http://schemas.microsoft.com/office/drawing/2014/main" id="{92B6557D-8033-45C9-802C-9AC8657274D5}"/>
              </a:ext>
            </a:extLst>
          </p:cNvPr>
          <p:cNvSpPr txBox="1"/>
          <p:nvPr/>
        </p:nvSpPr>
        <p:spPr>
          <a:xfrm>
            <a:off x="8471264" y="64745"/>
            <a:ext cx="822960" cy="769441"/>
          </a:xfrm>
          <a:prstGeom prst="rect">
            <a:avLst/>
          </a:prstGeom>
          <a:noFill/>
        </p:spPr>
        <p:txBody>
          <a:bodyPr wrap="square" rtlCol="0">
            <a:spAutoFit/>
          </a:bodyPr>
          <a:lstStyle/>
          <a:p>
            <a:r>
              <a:rPr lang="en-US" sz="4400" b="1" dirty="0">
                <a:solidFill>
                  <a:srgbClr val="FFFF00"/>
                </a:solidFill>
              </a:rPr>
              <a:t>A</a:t>
            </a:r>
          </a:p>
        </p:txBody>
      </p:sp>
      <p:sp>
        <p:nvSpPr>
          <p:cNvPr id="8" name="TextBox 7">
            <a:extLst>
              <a:ext uri="{FF2B5EF4-FFF2-40B4-BE49-F238E27FC236}">
                <a16:creationId xmlns:a16="http://schemas.microsoft.com/office/drawing/2014/main" id="{B6EBFBB8-038D-4BDA-AABD-AD5ABED4F7B5}"/>
              </a:ext>
            </a:extLst>
          </p:cNvPr>
          <p:cNvSpPr txBox="1"/>
          <p:nvPr/>
        </p:nvSpPr>
        <p:spPr>
          <a:xfrm>
            <a:off x="7384867" y="4662594"/>
            <a:ext cx="574766" cy="707886"/>
          </a:xfrm>
          <a:prstGeom prst="rect">
            <a:avLst/>
          </a:prstGeom>
          <a:noFill/>
        </p:spPr>
        <p:txBody>
          <a:bodyPr wrap="square" rtlCol="0">
            <a:spAutoFit/>
          </a:bodyPr>
          <a:lstStyle/>
          <a:p>
            <a:r>
              <a:rPr lang="en-US" sz="4000" b="1" dirty="0">
                <a:solidFill>
                  <a:srgbClr val="FFFF00"/>
                </a:solidFill>
              </a:rPr>
              <a:t>B</a:t>
            </a:r>
          </a:p>
        </p:txBody>
      </p:sp>
    </p:spTree>
    <p:extLst>
      <p:ext uri="{BB962C8B-B14F-4D97-AF65-F5344CB8AC3E}">
        <p14:creationId xmlns:p14="http://schemas.microsoft.com/office/powerpoint/2010/main" val="6792470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a:extLst>
              <a:ext uri="{FF2B5EF4-FFF2-40B4-BE49-F238E27FC236}">
                <a16:creationId xmlns:a16="http://schemas.microsoft.com/office/drawing/2014/main" id="{ABF73F33-698B-4A9E-94A7-ED20050B11BC}"/>
              </a:ext>
            </a:extLst>
          </p:cNvPr>
          <p:cNvSpPr txBox="1">
            <a:spLocks/>
          </p:cNvSpPr>
          <p:nvPr/>
        </p:nvSpPr>
        <p:spPr>
          <a:xfrm>
            <a:off x="1295400" y="631698"/>
            <a:ext cx="6553200" cy="46413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Diagnosis?</a:t>
            </a:r>
          </a:p>
          <a:p>
            <a:r>
              <a:rPr lang="en-US" sz="3600" b="1" dirty="0">
                <a:solidFill>
                  <a:srgbClr val="00B050"/>
                </a:solidFill>
              </a:rPr>
              <a:t>Vocal cord cyst.</a:t>
            </a:r>
          </a:p>
          <a:p>
            <a:r>
              <a:rPr lang="en-US" sz="3600" dirty="0"/>
              <a:t>Name of this study ??? </a:t>
            </a:r>
          </a:p>
          <a:p>
            <a:pPr marL="0" indent="0">
              <a:buFont typeface="Arial" panose="020B0604020202020204" pitchFamily="34" charset="0"/>
              <a:buNone/>
            </a:pPr>
            <a:r>
              <a:rPr lang="en-US" sz="3600" b="1" dirty="0" err="1">
                <a:solidFill>
                  <a:srgbClr val="00B050"/>
                </a:solidFill>
              </a:rPr>
              <a:t>Fiberoptic</a:t>
            </a:r>
            <a:r>
              <a:rPr lang="en-US" sz="3600" b="1" dirty="0">
                <a:solidFill>
                  <a:srgbClr val="00B050"/>
                </a:solidFill>
              </a:rPr>
              <a:t> laryngoscopy</a:t>
            </a:r>
          </a:p>
          <a:p>
            <a:pPr marL="0" indent="0">
              <a:buFont typeface="Arial" panose="020B0604020202020204" pitchFamily="34" charset="0"/>
              <a:buNone/>
            </a:pPr>
            <a:endParaRPr lang="en-US" sz="3600" b="1" dirty="0">
              <a:solidFill>
                <a:srgbClr val="00B050"/>
              </a:solidFill>
            </a:endParaRPr>
          </a:p>
          <a:p>
            <a:r>
              <a:rPr lang="en-US" sz="3600" dirty="0"/>
              <a:t>Investigation?</a:t>
            </a:r>
          </a:p>
          <a:p>
            <a:pPr marL="0" indent="0">
              <a:buFont typeface="Arial" panose="020B0604020202020204" pitchFamily="34" charset="0"/>
              <a:buNone/>
            </a:pPr>
            <a:r>
              <a:rPr lang="en-US" sz="3600" b="1" dirty="0">
                <a:solidFill>
                  <a:srgbClr val="00B050"/>
                </a:solidFill>
              </a:rPr>
              <a:t>Indirect laryngoscopy</a:t>
            </a:r>
          </a:p>
          <a:p>
            <a:pPr marL="0" indent="0">
              <a:buFont typeface="Arial" panose="020B0604020202020204" pitchFamily="34" charset="0"/>
              <a:buNone/>
            </a:pPr>
            <a:r>
              <a:rPr lang="en-US" sz="3600" b="1" dirty="0">
                <a:solidFill>
                  <a:srgbClr val="00B050"/>
                </a:solidFill>
              </a:rPr>
              <a:t>X-ray</a:t>
            </a:r>
          </a:p>
          <a:p>
            <a:pPr marL="0" indent="0">
              <a:buFont typeface="Arial" panose="020B0604020202020204" pitchFamily="34" charset="0"/>
              <a:buNone/>
            </a:pPr>
            <a:r>
              <a:rPr lang="en-US" sz="3600" b="1" dirty="0">
                <a:solidFill>
                  <a:srgbClr val="00B050"/>
                </a:solidFill>
              </a:rPr>
              <a:t>Ct/MRI</a:t>
            </a:r>
          </a:p>
          <a:p>
            <a:pPr marL="0" indent="0">
              <a:buFont typeface="Arial" panose="020B0604020202020204" pitchFamily="34" charset="0"/>
              <a:buNone/>
            </a:pPr>
            <a:r>
              <a:rPr lang="en-US" sz="3600" b="1" dirty="0">
                <a:solidFill>
                  <a:srgbClr val="00B050"/>
                </a:solidFill>
              </a:rPr>
              <a:t>biopsy</a:t>
            </a:r>
          </a:p>
        </p:txBody>
      </p:sp>
      <p:pic>
        <p:nvPicPr>
          <p:cNvPr id="3" name="Content Placeholder 4">
            <a:extLst>
              <a:ext uri="{FF2B5EF4-FFF2-40B4-BE49-F238E27FC236}">
                <a16:creationId xmlns:a16="http://schemas.microsoft.com/office/drawing/2014/main" id="{3E386112-26C3-4847-B952-785D35F4A367}"/>
              </a:ext>
            </a:extLst>
          </p:cNvPr>
          <p:cNvPicPr>
            <a:picLocks noChangeAspect="1"/>
          </p:cNvPicPr>
          <p:nvPr/>
        </p:nvPicPr>
        <p:blipFill rotWithShape="1">
          <a:blip r:embed="rId2" cstate="print"/>
          <a:srcRect l="5661" t="14098" r="60377" b="52342"/>
          <a:stretch>
            <a:fillRect/>
          </a:stretch>
        </p:blipFill>
        <p:spPr>
          <a:xfrm>
            <a:off x="7129914" y="133491"/>
            <a:ext cx="4908054" cy="4486443"/>
          </a:xfrm>
          <a:prstGeom prst="rect">
            <a:avLst/>
          </a:prstGeom>
        </p:spPr>
      </p:pic>
    </p:spTree>
    <p:extLst>
      <p:ext uri="{BB962C8B-B14F-4D97-AF65-F5344CB8AC3E}">
        <p14:creationId xmlns:p14="http://schemas.microsoft.com/office/powerpoint/2010/main" val="41430335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3">
            <a:extLst>
              <a:ext uri="{FF2B5EF4-FFF2-40B4-BE49-F238E27FC236}">
                <a16:creationId xmlns:a16="http://schemas.microsoft.com/office/drawing/2014/main" id="{9CE17D0C-33E0-4344-BA8C-85926C62C5DE}"/>
              </a:ext>
            </a:extLst>
          </p:cNvPr>
          <p:cNvSpPr txBox="1"/>
          <p:nvPr/>
        </p:nvSpPr>
        <p:spPr>
          <a:xfrm>
            <a:off x="531223" y="458809"/>
            <a:ext cx="6679474" cy="6247864"/>
          </a:xfrm>
          <a:prstGeom prst="rect">
            <a:avLst/>
          </a:prstGeom>
          <a:noFill/>
        </p:spPr>
        <p:txBody>
          <a:bodyPr wrap="square" rtlCol="1">
            <a:spAutoFit/>
          </a:bodyPr>
          <a:lstStyle/>
          <a:p>
            <a:pPr algn="l"/>
            <a:r>
              <a:rPr lang="en-US" sz="4000" dirty="0"/>
              <a:t>1- Describe what you see  :</a:t>
            </a:r>
          </a:p>
          <a:p>
            <a:r>
              <a:rPr lang="en-US" sz="4000" dirty="0"/>
              <a:t> </a:t>
            </a:r>
            <a:r>
              <a:rPr lang="en-US" sz="4000" dirty="0">
                <a:solidFill>
                  <a:srgbClr val="00B050"/>
                </a:solidFill>
              </a:rPr>
              <a:t>tympanic membrane perforation with discharge</a:t>
            </a:r>
          </a:p>
          <a:p>
            <a:r>
              <a:rPr lang="en-US" sz="4000" dirty="0"/>
              <a:t>2- investigation ? </a:t>
            </a:r>
            <a:r>
              <a:rPr lang="en-US" sz="4000" b="1" dirty="0">
                <a:solidFill>
                  <a:srgbClr val="903163"/>
                </a:solidFill>
              </a:rPr>
              <a:t>Pneumatic </a:t>
            </a:r>
            <a:r>
              <a:rPr lang="en-US" sz="4000" b="1" dirty="0" err="1">
                <a:solidFill>
                  <a:srgbClr val="903163"/>
                </a:solidFill>
              </a:rPr>
              <a:t>otoscopy</a:t>
            </a:r>
            <a:r>
              <a:rPr lang="en-US" sz="4000" b="1" dirty="0">
                <a:solidFill>
                  <a:srgbClr val="903163"/>
                </a:solidFill>
              </a:rPr>
              <a:t> , tympanometry , </a:t>
            </a:r>
            <a:r>
              <a:rPr lang="en-US" sz="4000" b="1" dirty="0" err="1">
                <a:solidFill>
                  <a:srgbClr val="903163"/>
                </a:solidFill>
              </a:rPr>
              <a:t>Audiomery</a:t>
            </a:r>
            <a:r>
              <a:rPr lang="en-US" sz="4000" b="1" dirty="0">
                <a:solidFill>
                  <a:srgbClr val="903163"/>
                </a:solidFill>
              </a:rPr>
              <a:t> </a:t>
            </a:r>
            <a:endParaRPr lang="en-US" sz="4000" dirty="0">
              <a:solidFill>
                <a:srgbClr val="00B050"/>
              </a:solidFill>
            </a:endParaRPr>
          </a:p>
          <a:p>
            <a:r>
              <a:rPr lang="en-US" sz="4000" dirty="0"/>
              <a:t>3- Management ? </a:t>
            </a:r>
            <a:r>
              <a:rPr lang="en-US" sz="4000" dirty="0">
                <a:solidFill>
                  <a:srgbClr val="00B050"/>
                </a:solidFill>
              </a:rPr>
              <a:t>surgery : </a:t>
            </a:r>
            <a:r>
              <a:rPr lang="en-US" sz="4000" dirty="0" err="1">
                <a:solidFill>
                  <a:srgbClr val="00B050"/>
                </a:solidFill>
              </a:rPr>
              <a:t>Myringoplasty</a:t>
            </a:r>
            <a:r>
              <a:rPr lang="en-US" sz="4000" dirty="0">
                <a:solidFill>
                  <a:srgbClr val="00B050"/>
                </a:solidFill>
              </a:rPr>
              <a:t>( Type one  </a:t>
            </a:r>
            <a:r>
              <a:rPr lang="en-US" sz="4000" dirty="0" err="1">
                <a:solidFill>
                  <a:srgbClr val="00B050"/>
                </a:solidFill>
              </a:rPr>
              <a:t>tympanoplasty</a:t>
            </a:r>
            <a:r>
              <a:rPr lang="en-US" sz="4000" dirty="0">
                <a:solidFill>
                  <a:srgbClr val="00B050"/>
                </a:solidFill>
              </a:rPr>
              <a:t> </a:t>
            </a:r>
            <a:endParaRPr lang="en-US" sz="4000" dirty="0"/>
          </a:p>
          <a:p>
            <a:pPr algn="l"/>
            <a:endParaRPr lang="ar-JO" sz="4000" dirty="0"/>
          </a:p>
        </p:txBody>
      </p:sp>
      <p:pic>
        <p:nvPicPr>
          <p:cNvPr id="3" name="Picture 2">
            <a:extLst>
              <a:ext uri="{FF2B5EF4-FFF2-40B4-BE49-F238E27FC236}">
                <a16:creationId xmlns:a16="http://schemas.microsoft.com/office/drawing/2014/main" id="{A9DE435A-59C8-4B3D-A831-8D341390747B}"/>
              </a:ext>
            </a:extLst>
          </p:cNvPr>
          <p:cNvPicPr>
            <a:picLocks noChangeAspect="1"/>
          </p:cNvPicPr>
          <p:nvPr/>
        </p:nvPicPr>
        <p:blipFill rotWithShape="1">
          <a:blip r:embed="rId2">
            <a:extLst>
              <a:ext uri="{28A0092B-C50C-407E-A947-70E740481C1C}">
                <a14:useLocalDpi xmlns:a14="http://schemas.microsoft.com/office/drawing/2010/main" val="0"/>
              </a:ext>
            </a:extLst>
          </a:blip>
          <a:srcRect l="24390" t="-9042" r="22968"/>
          <a:stretch/>
        </p:blipFill>
        <p:spPr>
          <a:xfrm>
            <a:off x="6910252" y="151327"/>
            <a:ext cx="5281748" cy="5366930"/>
          </a:xfrm>
          <a:prstGeom prst="ellipse">
            <a:avLst/>
          </a:prstGeom>
        </p:spPr>
      </p:pic>
    </p:spTree>
    <p:extLst>
      <p:ext uri="{BB962C8B-B14F-4D97-AF65-F5344CB8AC3E}">
        <p14:creationId xmlns:p14="http://schemas.microsoft.com/office/powerpoint/2010/main" val="39474464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C4D3-0F48-4704-8ABF-053A8847272F}"/>
              </a:ext>
            </a:extLst>
          </p:cNvPr>
          <p:cNvSpPr txBox="1">
            <a:spLocks/>
          </p:cNvSpPr>
          <p:nvPr/>
        </p:nvSpPr>
        <p:spPr>
          <a:xfrm>
            <a:off x="177769" y="274320"/>
            <a:ext cx="7275444" cy="51887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5400"/>
            </a:br>
            <a:r>
              <a:rPr lang="en-US" sz="5400"/>
              <a:t>a) most common indication?</a:t>
            </a:r>
            <a:br>
              <a:rPr lang="en-US" sz="5400"/>
            </a:br>
            <a:r>
              <a:rPr lang="en-US" sz="3600" i="1">
                <a:solidFill>
                  <a:srgbClr val="FF0000"/>
                </a:solidFill>
              </a:rPr>
              <a:t>prolonged endotracheal intubatio</a:t>
            </a:r>
            <a:r>
              <a:rPr lang="en-GB" sz="3600" i="1">
                <a:solidFill>
                  <a:srgbClr val="FF0000"/>
                </a:solidFill>
              </a:rPr>
              <a:t>n</a:t>
            </a:r>
            <a:br>
              <a:rPr lang="en-US" sz="5400"/>
            </a:br>
            <a:r>
              <a:rPr lang="en-US" sz="5400"/>
              <a:t>B)most common complication?</a:t>
            </a:r>
            <a:br>
              <a:rPr lang="en-US" sz="5400"/>
            </a:br>
            <a:r>
              <a:rPr lang="en-US" sz="3200">
                <a:solidFill>
                  <a:srgbClr val="FF0000"/>
                </a:solidFill>
              </a:rPr>
              <a:t>bleeding</a:t>
            </a:r>
            <a:br>
              <a:rPr lang="en-US" sz="5400"/>
            </a:br>
            <a:r>
              <a:rPr lang="en-US" sz="5400"/>
              <a:t>c)site of incision?</a:t>
            </a:r>
            <a:br>
              <a:rPr lang="en-US" sz="5400"/>
            </a:br>
            <a:r>
              <a:rPr lang="en-US" altLang="en-US" sz="3600">
                <a:solidFill>
                  <a:srgbClr val="FF0000"/>
                </a:solidFill>
                <a:latin typeface="Calibri" panose="020F0502020204030204" pitchFamily="34" charset="0"/>
                <a:cs typeface="Calibri" panose="020F0502020204030204" pitchFamily="34" charset="0"/>
              </a:rPr>
              <a:t>between sternal notch and cricoid cartilage</a:t>
            </a:r>
            <a:endParaRPr lang="en-US" sz="3600" dirty="0">
              <a:solidFill>
                <a:srgbClr val="FF0000"/>
              </a:solidFill>
              <a:latin typeface="Calibri" panose="020F0502020204030204" pitchFamily="34" charset="0"/>
              <a:cs typeface="Calibri" panose="020F0502020204030204" pitchFamily="34" charset="0"/>
            </a:endParaRPr>
          </a:p>
        </p:txBody>
      </p:sp>
      <p:pic>
        <p:nvPicPr>
          <p:cNvPr id="3" name="Picture 2" descr="Tracheostomy: Purpose, Procedure, and Risks">
            <a:extLst>
              <a:ext uri="{FF2B5EF4-FFF2-40B4-BE49-F238E27FC236}">
                <a16:creationId xmlns:a16="http://schemas.microsoft.com/office/drawing/2014/main" id="{FF3355D6-119F-4CAE-AC10-B493120EC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9155" y="737470"/>
            <a:ext cx="4086970" cy="522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1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02F0-84AC-8BAA-4175-4826F57F408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E8FE4DD-BA22-8A23-02AF-2B81B9AC9C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528" y="324505"/>
            <a:ext cx="11734943" cy="6168368"/>
          </a:xfrm>
        </p:spPr>
      </p:pic>
    </p:spTree>
    <p:extLst>
      <p:ext uri="{BB962C8B-B14F-4D97-AF65-F5344CB8AC3E}">
        <p14:creationId xmlns:p14="http://schemas.microsoft.com/office/powerpoint/2010/main" val="21065197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AE3F-15F7-4323-87F8-57F720F99437}"/>
              </a:ext>
            </a:extLst>
          </p:cNvPr>
          <p:cNvSpPr txBox="1">
            <a:spLocks/>
          </p:cNvSpPr>
          <p:nvPr/>
        </p:nvSpPr>
        <p:spPr>
          <a:xfrm>
            <a:off x="1524000" y="1672549"/>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GROUP 5(C+D)</a:t>
            </a:r>
            <a:br>
              <a:rPr lang="en-US" dirty="0"/>
            </a:br>
            <a:r>
              <a:rPr lang="en-US" dirty="0"/>
              <a:t>9/2/2022</a:t>
            </a:r>
          </a:p>
        </p:txBody>
      </p:sp>
      <p:sp>
        <p:nvSpPr>
          <p:cNvPr id="3" name="Subtitle 2">
            <a:extLst>
              <a:ext uri="{FF2B5EF4-FFF2-40B4-BE49-F238E27FC236}">
                <a16:creationId xmlns:a16="http://schemas.microsoft.com/office/drawing/2014/main" id="{576648DB-DB52-49C4-A12A-CB52CEDAD1B3}"/>
              </a:ext>
            </a:extLst>
          </p:cNvPr>
          <p:cNvSpPr txBox="1">
            <a:spLocks/>
          </p:cNvSpPr>
          <p:nvPr/>
        </p:nvSpPr>
        <p:spPr>
          <a:xfrm>
            <a:off x="1611465" y="3991651"/>
            <a:ext cx="9144000" cy="596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lumMod val="50000"/>
                  </a:schemeClr>
                </a:solidFill>
              </a:rPr>
              <a:t>RAZAN TARAWNEH        ASMAA GHANEM</a:t>
            </a:r>
            <a:endParaRPr lang="en-US" dirty="0">
              <a:solidFill>
                <a:schemeClr val="bg1">
                  <a:lumMod val="50000"/>
                </a:schemeClr>
              </a:solidFill>
            </a:endParaRPr>
          </a:p>
        </p:txBody>
      </p:sp>
    </p:spTree>
    <p:extLst>
      <p:ext uri="{BB962C8B-B14F-4D97-AF65-F5344CB8AC3E}">
        <p14:creationId xmlns:p14="http://schemas.microsoft.com/office/powerpoint/2010/main" val="41152080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F556541-4A9E-43E0-95AD-E2DCCF7D1C09}"/>
              </a:ext>
            </a:extLst>
          </p:cNvPr>
          <p:cNvSpPr txBox="1">
            <a:spLocks/>
          </p:cNvSpPr>
          <p:nvPr/>
        </p:nvSpPr>
        <p:spPr>
          <a:xfrm>
            <a:off x="845820" y="294198"/>
            <a:ext cx="10500360" cy="588276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Q1: answer the following questions according to this audiogram to the right ear.</a:t>
            </a:r>
          </a:p>
          <a:p>
            <a:endParaRPr lang="en-US"/>
          </a:p>
          <a:p>
            <a:pPr marL="0" indent="0">
              <a:buFont typeface="Arial" panose="020B0604020202020204" pitchFamily="34" charset="0"/>
              <a:buNone/>
            </a:pPr>
            <a:r>
              <a:rPr lang="en-US"/>
              <a:t>a)What is the dx?</a:t>
            </a:r>
          </a:p>
          <a:p>
            <a:pPr marL="0" indent="0">
              <a:buFont typeface="Arial" panose="020B0604020202020204" pitchFamily="34" charset="0"/>
              <a:buNone/>
            </a:pPr>
            <a:r>
              <a:rPr lang="en-US">
                <a:solidFill>
                  <a:srgbClr val="FF0000"/>
                </a:solidFill>
              </a:rPr>
              <a:t>otosclerosis</a:t>
            </a:r>
          </a:p>
          <a:p>
            <a:pPr marL="0" indent="0">
              <a:buFont typeface="Arial" panose="020B0604020202020204" pitchFamily="34" charset="0"/>
              <a:buNone/>
            </a:pPr>
            <a:r>
              <a:rPr lang="en-US"/>
              <a:t>b)weber?</a:t>
            </a:r>
          </a:p>
          <a:p>
            <a:pPr marL="0" indent="0">
              <a:buFont typeface="Arial" panose="020B0604020202020204" pitchFamily="34" charset="0"/>
              <a:buNone/>
            </a:pPr>
            <a:r>
              <a:rPr lang="en-US">
                <a:solidFill>
                  <a:srgbClr val="FF0000"/>
                </a:solidFill>
              </a:rPr>
              <a:t>Lateralize to the left side </a:t>
            </a:r>
          </a:p>
          <a:p>
            <a:pPr marL="0" indent="0">
              <a:buFont typeface="Arial" panose="020B0604020202020204" pitchFamily="34" charset="0"/>
              <a:buNone/>
            </a:pPr>
            <a:r>
              <a:rPr lang="en-US"/>
              <a:t>c)rinne?</a:t>
            </a:r>
          </a:p>
          <a:p>
            <a:pPr marL="0" indent="0">
              <a:buFont typeface="Arial" panose="020B0604020202020204" pitchFamily="34" charset="0"/>
              <a:buNone/>
            </a:pPr>
            <a:r>
              <a:rPr lang="en-US">
                <a:solidFill>
                  <a:srgbClr val="FF0000"/>
                </a:solidFill>
              </a:rPr>
              <a:t>Rinne negative</a:t>
            </a:r>
          </a:p>
          <a:p>
            <a:pPr marL="0" indent="0">
              <a:buFont typeface="Arial" panose="020B0604020202020204" pitchFamily="34" charset="0"/>
              <a:buNone/>
            </a:pPr>
            <a:r>
              <a:rPr lang="en-US"/>
              <a:t>d)tympanometry? </a:t>
            </a:r>
          </a:p>
          <a:p>
            <a:pPr marL="0" indent="0">
              <a:buFont typeface="Arial" panose="020B0604020202020204" pitchFamily="34" charset="0"/>
              <a:buNone/>
            </a:pPr>
            <a:r>
              <a:rPr lang="en-US">
                <a:solidFill>
                  <a:srgbClr val="FF0000"/>
                </a:solidFill>
              </a:rPr>
              <a:t>Type As</a:t>
            </a:r>
          </a:p>
          <a:p>
            <a:pPr marL="0" indent="0">
              <a:buFont typeface="Arial" panose="020B0604020202020204" pitchFamily="34" charset="0"/>
              <a:buNone/>
            </a:pPr>
            <a:r>
              <a:rPr lang="en-US"/>
              <a:t>e) Mention a characteristic feature?</a:t>
            </a:r>
          </a:p>
          <a:p>
            <a:pPr marL="0" indent="0">
              <a:buFont typeface="Arial" panose="020B0604020202020204" pitchFamily="34" charset="0"/>
              <a:buNone/>
            </a:pPr>
            <a:r>
              <a:rPr lang="en-US">
                <a:solidFill>
                  <a:srgbClr val="FF0000"/>
                </a:solidFill>
              </a:rPr>
              <a:t>Carhart notch </a:t>
            </a:r>
            <a:endParaRPr lang="en-US" dirty="0">
              <a:solidFill>
                <a:srgbClr val="FF0000"/>
              </a:solidFill>
            </a:endParaRPr>
          </a:p>
        </p:txBody>
      </p:sp>
      <p:pic>
        <p:nvPicPr>
          <p:cNvPr id="3" name="Picture 2">
            <a:extLst>
              <a:ext uri="{FF2B5EF4-FFF2-40B4-BE49-F238E27FC236}">
                <a16:creationId xmlns:a16="http://schemas.microsoft.com/office/drawing/2014/main" id="{656D0851-7D16-449D-A8E9-3AD78B9AB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348" y="1311364"/>
            <a:ext cx="4343400" cy="384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745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6" descr="Davis Boyl Mouth Gag With 5 Blade Manufacturer | Tonsillectomy Exporter In  India">
            <a:extLst>
              <a:ext uri="{FF2B5EF4-FFF2-40B4-BE49-F238E27FC236}">
                <a16:creationId xmlns:a16="http://schemas.microsoft.com/office/drawing/2014/main" id="{119415F7-F21C-4F8A-A912-0B741F9EAC81}"/>
              </a:ext>
            </a:extLst>
          </p:cNvPr>
          <p:cNvSpPr txBox="1">
            <a:spLocks noChangeAspect="1" noChangeArrowheads="1"/>
          </p:cNvSpPr>
          <p:nvPr/>
        </p:nvSpPr>
        <p:spPr bwMode="auto">
          <a:xfrm>
            <a:off x="838200" y="444500"/>
            <a:ext cx="6778625" cy="57324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Q2: </a:t>
            </a:r>
            <a:r>
              <a:rPr lang="en-US" b="1"/>
              <a:t>(the images in exam was not clear as here)</a:t>
            </a:r>
          </a:p>
          <a:p>
            <a:endParaRPr lang="en-US"/>
          </a:p>
          <a:p>
            <a:r>
              <a:rPr lang="en-US"/>
              <a:t>A) what is the name of this procedure</a:t>
            </a:r>
          </a:p>
          <a:p>
            <a:r>
              <a:rPr lang="en-US">
                <a:solidFill>
                  <a:srgbClr val="FF0000"/>
                </a:solidFill>
              </a:rPr>
              <a:t>Tonsillectomy</a:t>
            </a:r>
          </a:p>
          <a:p>
            <a:endParaRPr lang="en-US"/>
          </a:p>
          <a:p>
            <a:pPr marL="0" indent="0">
              <a:buFont typeface="Arial" panose="020B0604020202020204" pitchFamily="34" charset="0"/>
              <a:buNone/>
            </a:pPr>
            <a:r>
              <a:rPr lang="en-US"/>
              <a:t>B)mention the the absolute indication for it</a:t>
            </a:r>
          </a:p>
          <a:p>
            <a:pPr marL="342900" indent="-342900">
              <a:buFont typeface="+mj-lt"/>
              <a:buAutoNum type="arabicPeriod"/>
            </a:pPr>
            <a:r>
              <a:rPr lang="en-US">
                <a:solidFill>
                  <a:srgbClr val="FF0000"/>
                </a:solidFill>
              </a:rPr>
              <a:t>Recurrent infection of throat ( 7 or more in 1 year / 5 per year for 2 years / 3 per year for 3 years).</a:t>
            </a:r>
          </a:p>
          <a:p>
            <a:pPr marL="342900" indent="-342900">
              <a:buFont typeface="+mj-lt"/>
              <a:buAutoNum type="arabicPeriod"/>
            </a:pPr>
            <a:r>
              <a:rPr lang="en-US">
                <a:solidFill>
                  <a:srgbClr val="FF0000"/>
                </a:solidFill>
              </a:rPr>
              <a:t>Suspected malignancy ( asymmetrical tonsils).</a:t>
            </a:r>
          </a:p>
          <a:p>
            <a:pPr marL="342900" indent="-342900">
              <a:buFont typeface="+mj-lt"/>
              <a:buAutoNum type="arabicPeriod"/>
            </a:pPr>
            <a:r>
              <a:rPr lang="en-US">
                <a:solidFill>
                  <a:srgbClr val="FF0000"/>
                </a:solidFill>
              </a:rPr>
              <a:t>Airway obstruction (OSA).</a:t>
            </a:r>
          </a:p>
          <a:p>
            <a:pPr marL="0" indent="0">
              <a:buFont typeface="Arial" panose="020B0604020202020204" pitchFamily="34" charset="0"/>
              <a:buNone/>
            </a:pPr>
            <a:endParaRPr lang="en-US" dirty="0"/>
          </a:p>
        </p:txBody>
      </p:sp>
      <p:pic>
        <p:nvPicPr>
          <p:cNvPr id="3" name="Picture 4" descr="File:Tonsillectomy, MMC Hospital, Jakarta 09.jpg - Wikimedia Commons">
            <a:extLst>
              <a:ext uri="{FF2B5EF4-FFF2-40B4-BE49-F238E27FC236}">
                <a16:creationId xmlns:a16="http://schemas.microsoft.com/office/drawing/2014/main" id="{DC636AA6-C491-4EAB-9FD3-C44A6771D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811" y="295510"/>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Davis Boyl Mouth Gag With 5 Blade Manufacturer | Tonsillectomy Exporter In  India">
            <a:extLst>
              <a:ext uri="{FF2B5EF4-FFF2-40B4-BE49-F238E27FC236}">
                <a16:creationId xmlns:a16="http://schemas.microsoft.com/office/drawing/2014/main" id="{A4504469-D20B-4E5E-A9E6-998F6BCD9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758" y="3112066"/>
            <a:ext cx="2524732" cy="306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963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5071350-8CD1-4D96-AAAF-41CBF330D427}"/>
              </a:ext>
            </a:extLst>
          </p:cNvPr>
          <p:cNvSpPr txBox="1">
            <a:spLocks/>
          </p:cNvSpPr>
          <p:nvPr/>
        </p:nvSpPr>
        <p:spPr>
          <a:xfrm>
            <a:off x="838200" y="842838"/>
            <a:ext cx="4767470" cy="533412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Q3: what is your management?</a:t>
            </a:r>
          </a:p>
          <a:p>
            <a:endParaRPr lang="en-US"/>
          </a:p>
          <a:p>
            <a:r>
              <a:rPr lang="en-US">
                <a:solidFill>
                  <a:srgbClr val="FF0000"/>
                </a:solidFill>
                <a:latin typeface="Calibri" panose="020F0502020204030204" pitchFamily="34" charset="0"/>
                <a:ea typeface="+mn-lt"/>
                <a:cs typeface="Calibri" panose="020F0502020204030204" pitchFamily="34" charset="0"/>
              </a:rPr>
              <a:t>Local steroids and up to two courses of systemic steiords during one year (tapering dose)</a:t>
            </a:r>
            <a:endParaRPr lang="en-US">
              <a:solidFill>
                <a:srgbClr val="FF0000"/>
              </a:solidFill>
              <a:latin typeface="Calibri" panose="020F0502020204030204" pitchFamily="34" charset="0"/>
              <a:cs typeface="Calibri" panose="020F0502020204030204" pitchFamily="34" charset="0"/>
            </a:endParaRPr>
          </a:p>
          <a:p>
            <a:r>
              <a:rPr lang="en-US">
                <a:solidFill>
                  <a:srgbClr val="FF0000"/>
                </a:solidFill>
                <a:latin typeface="Calibri" panose="020F0502020204030204" pitchFamily="34" charset="0"/>
                <a:ea typeface="+mn-lt"/>
                <a:cs typeface="Calibri" panose="020F0502020204030204" pitchFamily="34" charset="0"/>
              </a:rPr>
              <a:t>•Most of cases respond to treatment.</a:t>
            </a:r>
            <a:endParaRPr lang="en-US">
              <a:solidFill>
                <a:srgbClr val="FF0000"/>
              </a:solidFill>
              <a:latin typeface="Calibri" panose="020F0502020204030204" pitchFamily="34" charset="0"/>
              <a:cs typeface="Calibri" panose="020F0502020204030204" pitchFamily="34" charset="0"/>
            </a:endParaRPr>
          </a:p>
          <a:p>
            <a:r>
              <a:rPr lang="en-US">
                <a:solidFill>
                  <a:srgbClr val="FF0000"/>
                </a:solidFill>
                <a:latin typeface="Calibri" panose="020F0502020204030204" pitchFamily="34" charset="0"/>
                <a:ea typeface="+mn-lt"/>
                <a:cs typeface="Calibri" panose="020F0502020204030204" pitchFamily="34" charset="0"/>
              </a:rPr>
              <a:t>•Prednesinol 5 mg: 4x3</a:t>
            </a:r>
            <a:endParaRPr lang="en-US">
              <a:solidFill>
                <a:srgbClr val="FF0000"/>
              </a:solidFill>
              <a:latin typeface="Calibri" panose="020F0502020204030204" pitchFamily="34" charset="0"/>
              <a:cs typeface="Calibri" panose="020F0502020204030204" pitchFamily="34" charset="0"/>
            </a:endParaRPr>
          </a:p>
          <a:p>
            <a:r>
              <a:rPr lang="en-US">
                <a:solidFill>
                  <a:srgbClr val="FF0000"/>
                </a:solidFill>
                <a:latin typeface="Calibri" panose="020F0502020204030204" pitchFamily="34" charset="0"/>
                <a:ea typeface="+mn-lt"/>
                <a:cs typeface="Calibri" panose="020F0502020204030204" pitchFamily="34" charset="0"/>
              </a:rPr>
              <a:t>•If failed medical or C/I  go to Surgical</a:t>
            </a:r>
            <a:endParaRPr lang="en-US">
              <a:solidFill>
                <a:srgbClr val="FF0000"/>
              </a:solidFill>
              <a:latin typeface="Calibri" panose="020F0502020204030204" pitchFamily="34" charset="0"/>
              <a:cs typeface="Calibri" panose="020F0502020204030204" pitchFamily="34" charset="0"/>
            </a:endParaRPr>
          </a:p>
          <a:p>
            <a:r>
              <a:rPr lang="en-US">
                <a:solidFill>
                  <a:srgbClr val="FF0000"/>
                </a:solidFill>
                <a:latin typeface="Calibri" panose="020F0502020204030204" pitchFamily="34" charset="0"/>
                <a:ea typeface="+mn-lt"/>
                <a:cs typeface="Calibri" panose="020F0502020204030204" pitchFamily="34" charset="0"/>
              </a:rPr>
              <a:t>Surgical methods:</a:t>
            </a:r>
          </a:p>
          <a:p>
            <a:pPr marL="285750" indent="-285750">
              <a:buFont typeface="Arial"/>
              <a:buChar char="•"/>
            </a:pPr>
            <a:r>
              <a:rPr lang="en-US">
                <a:solidFill>
                  <a:srgbClr val="FF0000"/>
                </a:solidFill>
                <a:latin typeface="Calibri" panose="020F0502020204030204" pitchFamily="34" charset="0"/>
                <a:ea typeface="+mn-lt"/>
                <a:cs typeface="Calibri" panose="020F0502020204030204" pitchFamily="34" charset="0"/>
              </a:rPr>
              <a:t>FESS</a:t>
            </a:r>
            <a:endParaRPr lang="en-US">
              <a:solidFill>
                <a:srgbClr val="FF0000"/>
              </a:solidFill>
              <a:latin typeface="Calibri" panose="020F0502020204030204" pitchFamily="34" charset="0"/>
              <a:cs typeface="Calibri" panose="020F0502020204030204" pitchFamily="34" charset="0"/>
            </a:endParaRPr>
          </a:p>
          <a:p>
            <a:pPr marL="285750" indent="-285750">
              <a:buFont typeface="Arial"/>
              <a:buChar char="•"/>
            </a:pPr>
            <a:r>
              <a:rPr lang="en-US">
                <a:solidFill>
                  <a:srgbClr val="FF0000"/>
                </a:solidFill>
                <a:latin typeface="Calibri" panose="020F0502020204030204" pitchFamily="34" charset="0"/>
                <a:ea typeface="+mn-lt"/>
                <a:cs typeface="Calibri" panose="020F0502020204030204" pitchFamily="34" charset="0"/>
              </a:rPr>
              <a:t>Simple Nasal polypectomy or Nasal snare</a:t>
            </a:r>
            <a:endParaRPr lang="en-US">
              <a:solidFill>
                <a:srgbClr val="FF0000"/>
              </a:solidFill>
              <a:latin typeface="Calibri" panose="020F0502020204030204" pitchFamily="34" charset="0"/>
              <a:cs typeface="Calibri" panose="020F0502020204030204" pitchFamily="34" charset="0"/>
            </a:endParaRPr>
          </a:p>
          <a:p>
            <a:endParaRPr lang="en-US"/>
          </a:p>
          <a:p>
            <a:endParaRPr lang="en-US" dirty="0"/>
          </a:p>
        </p:txBody>
      </p:sp>
      <p:pic>
        <p:nvPicPr>
          <p:cNvPr id="3" name="Picture 4" descr="Modern treatment for nasal polyps and sinusitis">
            <a:extLst>
              <a:ext uri="{FF2B5EF4-FFF2-40B4-BE49-F238E27FC236}">
                <a16:creationId xmlns:a16="http://schemas.microsoft.com/office/drawing/2014/main" id="{59D0EF2D-18A5-4DC1-8CA3-291970B03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747" y="691776"/>
            <a:ext cx="5345789" cy="574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4732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9EB4CB9-AE23-4DDF-A2A9-F45971F08A99}"/>
              </a:ext>
            </a:extLst>
          </p:cNvPr>
          <p:cNvSpPr txBox="1">
            <a:spLocks/>
          </p:cNvSpPr>
          <p:nvPr/>
        </p:nvSpPr>
        <p:spPr>
          <a:xfrm>
            <a:off x="838200" y="715617"/>
            <a:ext cx="6946127" cy="546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Q4:</a:t>
            </a:r>
          </a:p>
          <a:p>
            <a:r>
              <a:rPr lang="en-US" dirty="0"/>
              <a:t>A) your dx?</a:t>
            </a:r>
          </a:p>
          <a:p>
            <a:r>
              <a:rPr lang="en-US" dirty="0">
                <a:solidFill>
                  <a:srgbClr val="FF0000"/>
                </a:solidFill>
              </a:rPr>
              <a:t>Adenoids hypertrophy </a:t>
            </a:r>
          </a:p>
          <a:p>
            <a:r>
              <a:rPr lang="en-US" dirty="0"/>
              <a:t>B) write the specific contraindication for the surgery</a:t>
            </a:r>
          </a:p>
          <a:p>
            <a:pPr marL="285750" indent="-285750" algn="ctr">
              <a:buFont typeface="Wingdings" panose="05000000000000000000" pitchFamily="2" charset="2"/>
              <a:buChar char="ü"/>
            </a:pPr>
            <a:r>
              <a:rPr lang="en-US" dirty="0">
                <a:solidFill>
                  <a:srgbClr val="FF0000"/>
                </a:solidFill>
              </a:rPr>
              <a:t>Cleft palate or </a:t>
            </a:r>
            <a:r>
              <a:rPr lang="en-US" dirty="0" err="1">
                <a:solidFill>
                  <a:srgbClr val="FF0000"/>
                </a:solidFill>
              </a:rPr>
              <a:t>submucous</a:t>
            </a:r>
            <a:r>
              <a:rPr lang="en-US" dirty="0">
                <a:solidFill>
                  <a:srgbClr val="FF0000"/>
                </a:solidFill>
              </a:rPr>
              <a:t> palate.</a:t>
            </a:r>
          </a:p>
          <a:p>
            <a:pPr marL="285750" indent="-285750" algn="ctr">
              <a:buFont typeface="Wingdings" panose="05000000000000000000" pitchFamily="2" charset="2"/>
              <a:buChar char="ü"/>
            </a:pPr>
            <a:r>
              <a:rPr lang="en-US" dirty="0">
                <a:solidFill>
                  <a:srgbClr val="FF0000"/>
                </a:solidFill>
              </a:rPr>
              <a:t>Neurological abnormality impairing palatal function like Down syndrome. </a:t>
            </a:r>
          </a:p>
          <a:p>
            <a:pPr marL="285750" indent="-285750" algn="ctr">
              <a:buFont typeface="Wingdings" panose="05000000000000000000" pitchFamily="2" charset="2"/>
              <a:buChar char="ü"/>
            </a:pPr>
            <a:endParaRPr lang="en-US" b="1" dirty="0">
              <a:solidFill>
                <a:srgbClr val="FF0000"/>
              </a:solidFill>
            </a:endParaRPr>
          </a:p>
          <a:p>
            <a:endParaRPr lang="en-US" dirty="0"/>
          </a:p>
        </p:txBody>
      </p:sp>
      <p:pic>
        <p:nvPicPr>
          <p:cNvPr id="3" name="Picture 2" descr="adenoid facies">
            <a:extLst>
              <a:ext uri="{FF2B5EF4-FFF2-40B4-BE49-F238E27FC236}">
                <a16:creationId xmlns:a16="http://schemas.microsoft.com/office/drawing/2014/main" id="{E66F7F09-DC1B-4C26-A97D-63C21AD67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1751" y="1335820"/>
            <a:ext cx="3087204" cy="458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779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3C02EAF-5BEC-47F6-BB78-9B819BB41B0E}"/>
              </a:ext>
            </a:extLst>
          </p:cNvPr>
          <p:cNvSpPr txBox="1">
            <a:spLocks/>
          </p:cNvSpPr>
          <p:nvPr/>
        </p:nvSpPr>
        <p:spPr>
          <a:xfrm>
            <a:off x="838200" y="652007"/>
            <a:ext cx="5824993" cy="5524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Q5: a 37 years old male comes with this complain.</a:t>
            </a:r>
          </a:p>
          <a:p>
            <a:endParaRPr lang="en-US"/>
          </a:p>
          <a:p>
            <a:r>
              <a:rPr lang="en-US"/>
              <a:t>A)what is your management</a:t>
            </a:r>
          </a:p>
          <a:p>
            <a:endParaRPr lang="en-US"/>
          </a:p>
          <a:p>
            <a:r>
              <a:rPr lang="en-US"/>
              <a:t> </a:t>
            </a:r>
          </a:p>
          <a:p>
            <a:endParaRPr lang="en-US"/>
          </a:p>
          <a:p>
            <a:pPr marL="0" indent="0">
              <a:buFont typeface="Arial" panose="020B0604020202020204" pitchFamily="34" charset="0"/>
              <a:buNone/>
            </a:pPr>
            <a:r>
              <a:rPr lang="en-US">
                <a:solidFill>
                  <a:srgbClr val="FF0000"/>
                </a:solidFill>
              </a:rPr>
              <a:t>Aspiration with incision and drainage</a:t>
            </a:r>
            <a:endParaRPr lang="en-US" dirty="0"/>
          </a:p>
        </p:txBody>
      </p:sp>
      <p:pic>
        <p:nvPicPr>
          <p:cNvPr id="3" name="Picture 2" descr="Image: Peritonsillar Abscess With Uvular Deviation - MSD Manual  Professional Edition">
            <a:extLst>
              <a:ext uri="{FF2B5EF4-FFF2-40B4-BE49-F238E27FC236}">
                <a16:creationId xmlns:a16="http://schemas.microsoft.com/office/drawing/2014/main" id="{5F8298EF-4758-4BB4-AE0A-0CA32D838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024" y="1343771"/>
            <a:ext cx="3823776"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3346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86DE-5FAE-4BA6-8F6B-0ED6BD04D90C}"/>
              </a:ext>
            </a:extLst>
          </p:cNvPr>
          <p:cNvSpPr txBox="1">
            <a:spLocks/>
          </p:cNvSpPr>
          <p:nvPr/>
        </p:nvSpPr>
        <p:spPr>
          <a:xfrm>
            <a:off x="639418" y="579810"/>
            <a:ext cx="6779150" cy="5741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Q6:</a:t>
            </a:r>
            <a:br>
              <a:rPr lang="en-US" dirty="0"/>
            </a:br>
            <a:br>
              <a:rPr lang="en-US" dirty="0"/>
            </a:br>
            <a:r>
              <a:rPr lang="en-US" dirty="0"/>
              <a:t>a) dx?</a:t>
            </a:r>
            <a:br>
              <a:rPr lang="en-US" dirty="0"/>
            </a:br>
            <a:r>
              <a:rPr lang="en-US" dirty="0">
                <a:solidFill>
                  <a:srgbClr val="FF0000"/>
                </a:solidFill>
              </a:rPr>
              <a:t>Perforated nasal septum</a:t>
            </a:r>
            <a:br>
              <a:rPr lang="en-US" dirty="0"/>
            </a:br>
            <a:br>
              <a:rPr lang="en-US" dirty="0"/>
            </a:br>
            <a:r>
              <a:rPr lang="en-US" dirty="0"/>
              <a:t>b)mention 3 causes?</a:t>
            </a:r>
            <a:br>
              <a:rPr lang="en-US" dirty="0"/>
            </a:br>
            <a:r>
              <a:rPr lang="en-US" dirty="0">
                <a:solidFill>
                  <a:srgbClr val="FF0000"/>
                </a:solidFill>
              </a:rPr>
              <a:t>Foreign body , malignancy, cocaine </a:t>
            </a:r>
          </a:p>
        </p:txBody>
      </p:sp>
      <p:pic>
        <p:nvPicPr>
          <p:cNvPr id="3" name="Picture 2" descr="Picture of Nasal Septal Perforation * Otolaryngology Houston">
            <a:extLst>
              <a:ext uri="{FF2B5EF4-FFF2-40B4-BE49-F238E27FC236}">
                <a16:creationId xmlns:a16="http://schemas.microsoft.com/office/drawing/2014/main" id="{DFA59DE7-B960-4894-A70A-C2202541A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141" y="1995124"/>
            <a:ext cx="3589489" cy="3657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194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D23E-C38C-4225-BED1-CB102CB827CF}"/>
              </a:ext>
            </a:extLst>
          </p:cNvPr>
          <p:cNvSpPr txBox="1">
            <a:spLocks/>
          </p:cNvSpPr>
          <p:nvPr/>
        </p:nvSpPr>
        <p:spPr>
          <a:xfrm>
            <a:off x="159026" y="325368"/>
            <a:ext cx="6599583" cy="62980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Q7: teacher come with this complain</a:t>
            </a:r>
            <a:br>
              <a:rPr lang="en-US"/>
            </a:br>
            <a:br>
              <a:rPr lang="en-US"/>
            </a:br>
            <a:r>
              <a:rPr lang="en-US"/>
              <a:t>a)dx?</a:t>
            </a:r>
            <a:br>
              <a:rPr lang="en-US"/>
            </a:br>
            <a:r>
              <a:rPr lang="en-US">
                <a:solidFill>
                  <a:srgbClr val="FF0000"/>
                </a:solidFill>
              </a:rPr>
              <a:t>Vocal cord nodules</a:t>
            </a:r>
            <a:br>
              <a:rPr lang="en-US"/>
            </a:br>
            <a:r>
              <a:rPr lang="en-US"/>
              <a:t>B) manegment?</a:t>
            </a:r>
            <a:br>
              <a:rPr lang="en-US"/>
            </a:br>
            <a:r>
              <a:rPr lang="en-US" sz="2700">
                <a:solidFill>
                  <a:srgbClr val="FF0000"/>
                </a:solidFill>
              </a:rPr>
              <a:t>Management is mainly from the Speech and Language Therapy (SALT) team, however in severe or resistant cases, surgical intervention may be warranted</a:t>
            </a:r>
            <a:endParaRPr lang="en-US" sz="2700" dirty="0">
              <a:solidFill>
                <a:srgbClr val="FF0000"/>
              </a:solidFill>
            </a:endParaRPr>
          </a:p>
        </p:txBody>
      </p:sp>
      <p:pic>
        <p:nvPicPr>
          <p:cNvPr id="3" name="Picture 2">
            <a:extLst>
              <a:ext uri="{FF2B5EF4-FFF2-40B4-BE49-F238E27FC236}">
                <a16:creationId xmlns:a16="http://schemas.microsoft.com/office/drawing/2014/main" id="{752A99AD-24F2-47B8-8B12-4C119943DB8A}"/>
              </a:ext>
            </a:extLst>
          </p:cNvPr>
          <p:cNvPicPr>
            <a:picLocks noChangeAspect="1"/>
          </p:cNvPicPr>
          <p:nvPr/>
        </p:nvPicPr>
        <p:blipFill rotWithShape="1">
          <a:blip r:embed="rId2"/>
          <a:srcRect l="6666" t="12945" r="56667" b="24803"/>
          <a:stretch/>
        </p:blipFill>
        <p:spPr>
          <a:xfrm>
            <a:off x="7091901" y="1340802"/>
            <a:ext cx="4470399" cy="4267200"/>
          </a:xfrm>
          <a:prstGeom prst="rect">
            <a:avLst/>
          </a:prstGeom>
        </p:spPr>
      </p:pic>
    </p:spTree>
    <p:extLst>
      <p:ext uri="{BB962C8B-B14F-4D97-AF65-F5344CB8AC3E}">
        <p14:creationId xmlns:p14="http://schemas.microsoft.com/office/powerpoint/2010/main" val="3726608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2AFB-C4B9-460A-9D78-51C76430CB3F}"/>
              </a:ext>
            </a:extLst>
          </p:cNvPr>
          <p:cNvSpPr txBox="1">
            <a:spLocks/>
          </p:cNvSpPr>
          <p:nvPr/>
        </p:nvSpPr>
        <p:spPr>
          <a:xfrm>
            <a:off x="190831" y="378377"/>
            <a:ext cx="7275444" cy="63775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Q8:</a:t>
            </a:r>
            <a:br>
              <a:rPr lang="en-US"/>
            </a:br>
            <a:r>
              <a:rPr lang="en-US"/>
              <a:t>a) most common indication?</a:t>
            </a:r>
            <a:br>
              <a:rPr lang="en-US"/>
            </a:br>
            <a:r>
              <a:rPr lang="en-US" sz="2800" i="1">
                <a:solidFill>
                  <a:srgbClr val="FF0000"/>
                </a:solidFill>
              </a:rPr>
              <a:t>prolonged endotracheal intubatio</a:t>
            </a:r>
            <a:r>
              <a:rPr lang="en-GB" sz="2800" i="1">
                <a:solidFill>
                  <a:srgbClr val="FF0000"/>
                </a:solidFill>
              </a:rPr>
              <a:t>n</a:t>
            </a:r>
            <a:br>
              <a:rPr lang="en-US"/>
            </a:br>
            <a:r>
              <a:rPr lang="en-US"/>
              <a:t>B)most common complication?</a:t>
            </a:r>
            <a:br>
              <a:rPr lang="en-US"/>
            </a:br>
            <a:r>
              <a:rPr lang="en-US" sz="2400">
                <a:solidFill>
                  <a:srgbClr val="FF0000"/>
                </a:solidFill>
              </a:rPr>
              <a:t>bleeding</a:t>
            </a:r>
            <a:br>
              <a:rPr lang="en-US"/>
            </a:br>
            <a:r>
              <a:rPr lang="en-US"/>
              <a:t>C) write 3 procedures to enter the trachea</a:t>
            </a:r>
            <a:br>
              <a:rPr lang="en-US"/>
            </a:br>
            <a:r>
              <a:rPr lang="en-US" sz="3100">
                <a:solidFill>
                  <a:srgbClr val="FF0000"/>
                </a:solidFill>
              </a:rPr>
              <a:t>surgical tracheostomy , percutaneous tracheostomy, cricothyriodectomy </a:t>
            </a:r>
            <a:br>
              <a:rPr lang="en-US"/>
            </a:br>
            <a:r>
              <a:rPr lang="en-US"/>
              <a:t>d)site of incision?</a:t>
            </a:r>
            <a:br>
              <a:rPr lang="en-US"/>
            </a:br>
            <a:r>
              <a:rPr lang="en-US" altLang="en-US" sz="3100">
                <a:solidFill>
                  <a:srgbClr val="FF0000"/>
                </a:solidFill>
                <a:latin typeface="Calibri" panose="020F0502020204030204" pitchFamily="34" charset="0"/>
                <a:cs typeface="Calibri" panose="020F0502020204030204" pitchFamily="34" charset="0"/>
              </a:rPr>
              <a:t>between sternal notch and cricoid cartilage</a:t>
            </a:r>
            <a:endParaRPr lang="en-US" sz="3100" dirty="0">
              <a:solidFill>
                <a:srgbClr val="FF0000"/>
              </a:solidFill>
              <a:latin typeface="Calibri" panose="020F0502020204030204" pitchFamily="34" charset="0"/>
              <a:cs typeface="Calibri" panose="020F0502020204030204" pitchFamily="34" charset="0"/>
            </a:endParaRPr>
          </a:p>
        </p:txBody>
      </p:sp>
      <p:pic>
        <p:nvPicPr>
          <p:cNvPr id="3" name="Picture 2" descr="Tracheostomy: Purpose, Procedure, and Risks">
            <a:extLst>
              <a:ext uri="{FF2B5EF4-FFF2-40B4-BE49-F238E27FC236}">
                <a16:creationId xmlns:a16="http://schemas.microsoft.com/office/drawing/2014/main" id="{B546419F-5CE4-493F-9BB2-BCC77F8FA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9155" y="814387"/>
            <a:ext cx="4086970" cy="522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9789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3527D-F0D6-40C1-AC72-11FFDC94DDD3}"/>
              </a:ext>
            </a:extLst>
          </p:cNvPr>
          <p:cNvSpPr txBox="1">
            <a:spLocks/>
          </p:cNvSpPr>
          <p:nvPr/>
        </p:nvSpPr>
        <p:spPr>
          <a:xfrm>
            <a:off x="55659" y="0"/>
            <a:ext cx="6961507" cy="6857999"/>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Q9: a 57 years old male came with neck mass</a:t>
            </a:r>
            <a:br>
              <a:rPr lang="en-US" dirty="0"/>
            </a:br>
            <a:br>
              <a:rPr lang="en-US" dirty="0"/>
            </a:br>
            <a:r>
              <a:rPr lang="en-US" dirty="0"/>
              <a:t>a)describe the tympanic membrane</a:t>
            </a:r>
            <a:br>
              <a:rPr lang="en-US" dirty="0"/>
            </a:br>
            <a:r>
              <a:rPr lang="en-US" sz="2400" dirty="0">
                <a:solidFill>
                  <a:srgbClr val="FF0000"/>
                </a:solidFill>
              </a:rPr>
              <a:t>orange , yellow tinged intact tympanic membrane.</a:t>
            </a:r>
            <a:br>
              <a:rPr lang="en-US" sz="2400" dirty="0">
                <a:solidFill>
                  <a:srgbClr val="FF0000"/>
                </a:solidFill>
              </a:rPr>
            </a:br>
            <a:r>
              <a:rPr lang="en-US" dirty="0"/>
              <a:t>b)what you have to exclude</a:t>
            </a:r>
            <a:br>
              <a:rPr lang="en-US" dirty="0"/>
            </a:br>
            <a:r>
              <a:rPr lang="en-US" sz="2800" dirty="0">
                <a:solidFill>
                  <a:srgbClr val="FF0000"/>
                </a:solidFill>
              </a:rPr>
              <a:t>nasopharyngeal carcinoma</a:t>
            </a:r>
            <a:br>
              <a:rPr lang="en-US" dirty="0"/>
            </a:br>
            <a:r>
              <a:rPr lang="en-US" dirty="0"/>
              <a:t>c)how you can diagnosis</a:t>
            </a:r>
            <a:br>
              <a:rPr lang="en-US" dirty="0"/>
            </a:br>
            <a:br>
              <a:rPr lang="en-US" dirty="0"/>
            </a:br>
            <a:r>
              <a:rPr lang="en-US" sz="2700" dirty="0">
                <a:solidFill>
                  <a:srgbClr val="FF0000"/>
                </a:solidFill>
              </a:rPr>
              <a:t>1.Post nasal space X ray : to exclude Adenoid hypertrophy </a:t>
            </a:r>
            <a:br>
              <a:rPr lang="en-US" sz="2700" dirty="0">
                <a:solidFill>
                  <a:srgbClr val="FF0000"/>
                </a:solidFill>
              </a:rPr>
            </a:br>
            <a:r>
              <a:rPr lang="en-US" sz="2700" dirty="0">
                <a:solidFill>
                  <a:srgbClr val="FF0000"/>
                </a:solidFill>
              </a:rPr>
              <a:t>2.  Laryngoscopy to exclude </a:t>
            </a:r>
            <a:r>
              <a:rPr lang="en-US" sz="2700" dirty="0" err="1">
                <a:solidFill>
                  <a:srgbClr val="FF0000"/>
                </a:solidFill>
              </a:rPr>
              <a:t>naso</a:t>
            </a:r>
            <a:r>
              <a:rPr lang="en-US" sz="2700" dirty="0">
                <a:solidFill>
                  <a:srgbClr val="FF0000"/>
                </a:solidFill>
              </a:rPr>
              <a:t>-laryngeal Ca</a:t>
            </a:r>
            <a:br>
              <a:rPr lang="ar-JO" sz="2700" dirty="0">
                <a:solidFill>
                  <a:srgbClr val="FF0000"/>
                </a:solidFill>
              </a:rPr>
            </a:br>
            <a:r>
              <a:rPr lang="en-US" sz="2700" dirty="0">
                <a:solidFill>
                  <a:srgbClr val="FF0000"/>
                </a:solidFill>
              </a:rPr>
              <a:t>Each of them cause Eustachian tube dysfunction   </a:t>
            </a:r>
            <a:br>
              <a:rPr lang="ar-JO" sz="2700" dirty="0">
                <a:solidFill>
                  <a:srgbClr val="FF0000"/>
                </a:solidFill>
              </a:rPr>
            </a:br>
            <a:endParaRPr lang="en-US" sz="2700" dirty="0">
              <a:solidFill>
                <a:srgbClr val="FF0000"/>
              </a:solidFill>
            </a:endParaRPr>
          </a:p>
        </p:txBody>
      </p:sp>
      <p:pic>
        <p:nvPicPr>
          <p:cNvPr id="3" name="Picture 3">
            <a:extLst>
              <a:ext uri="{FF2B5EF4-FFF2-40B4-BE49-F238E27FC236}">
                <a16:creationId xmlns:a16="http://schemas.microsoft.com/office/drawing/2014/main" id="{2EB156FD-6176-4661-880D-73C7E61D5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166" y="808503"/>
            <a:ext cx="4449763" cy="442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174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12093</Words>
  <Application>Microsoft Office PowerPoint</Application>
  <PresentationFormat>Widescreen</PresentationFormat>
  <Paragraphs>1907</Paragraphs>
  <Slides>330</Slides>
  <Notes>4</Notes>
  <HiddenSlides>0</HiddenSlides>
  <MMClips>0</MMClips>
  <ScaleCrop>false</ScaleCrop>
  <HeadingPairs>
    <vt:vector size="4" baseType="variant">
      <vt:variant>
        <vt:lpstr>Theme</vt:lpstr>
      </vt:variant>
      <vt:variant>
        <vt:i4>2</vt:i4>
      </vt:variant>
      <vt:variant>
        <vt:lpstr>Slide Titles</vt:lpstr>
      </vt:variant>
      <vt:variant>
        <vt:i4>330</vt:i4>
      </vt:variant>
    </vt:vector>
  </HeadingPairs>
  <TitlesOfParts>
    <vt:vector size="332" baseType="lpstr">
      <vt:lpstr>Office Theme</vt:lpstr>
      <vt:lpstr>1_Office Theme</vt:lpstr>
      <vt:lpstr>PowerPoint Presentation</vt:lpstr>
      <vt:lpstr>Ent archive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 archive</vt:lpstr>
      <vt:lpstr>Q1</vt:lpstr>
      <vt:lpstr>PowerPoint Presentation</vt:lpstr>
      <vt:lpstr>Q3: Otitis media with effusion</vt:lpstr>
      <vt:lpstr>Q4</vt:lpstr>
      <vt:lpstr>Q5</vt:lpstr>
      <vt:lpstr>PowerPoint Presentation</vt:lpstr>
      <vt:lpstr>Q7</vt:lpstr>
      <vt:lpstr>q8</vt:lpstr>
      <vt:lpstr>Ent exam </vt:lpstr>
      <vt:lpstr>PowerPoint Presentation</vt:lpstr>
      <vt:lpstr>PowerPoint Presentation</vt:lpstr>
      <vt:lpstr>PowerPoint Presentation</vt:lpstr>
      <vt:lpstr>PowerPoint Presentation</vt:lpstr>
      <vt:lpstr>50 years old presented with this condition </vt:lpstr>
      <vt:lpstr>PowerPoint Presentation</vt:lpstr>
      <vt:lpstr>PowerPoint Presentation</vt:lpstr>
      <vt:lpstr>Couldn’t really remember the detailed question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sure of the answer !!!</vt:lpstr>
      <vt:lpstr>Case scenario and he asked us about  :  Weber, rennie, audiometry, tympanometry , </vt:lpstr>
      <vt:lpstr>PowerPoint Presentation</vt:lpstr>
      <vt:lpstr>PowerPoint Presentation</vt:lpstr>
      <vt:lpstr>Acute sinusitis we don’t sure  </vt:lpstr>
      <vt:lpstr>PowerPoint Presentation</vt:lpstr>
      <vt:lpstr>Q1: Nasal septal perforation</vt:lpstr>
      <vt:lpstr>Q2: Adenoids</vt:lpstr>
      <vt:lpstr>Q3: Leukoplakia</vt:lpstr>
      <vt:lpstr>Q4</vt:lpstr>
      <vt:lpstr>Q5</vt:lpstr>
      <vt:lpstr>Q6 الصورة من السلايدات  for 25 years old patient </vt:lpstr>
      <vt:lpstr>1- Peritonsilar bulging/abscess due to accumulation of pus in supratonsilar fossa ( Quensy) 2-  A. ABC + antipyretics  B. Incision and drainage (immediate without waiting) + antibiotic + fluid  3- Trismus. (Most important symptoms)/ Dysphagia/ Sore throat/High grade fever</vt:lpstr>
      <vt:lpstr>Q7</vt:lpstr>
      <vt:lpstr>Q8 </vt:lpstr>
      <vt:lpstr>Q9</vt:lpstr>
      <vt:lpstr>Q10 : patient with lump on the neck and this finding in otoscope</vt:lpstr>
      <vt:lpstr>ENT Mini-OSCE Archive</vt:lpstr>
      <vt:lpstr>Q1: Otosclerosis</vt:lpstr>
      <vt:lpstr>Q2: Antrochoanal Polyps </vt:lpstr>
      <vt:lpstr>Q3: Acute sinusitis </vt:lpstr>
      <vt:lpstr>Q4: A child presented with stridor and fever</vt:lpstr>
      <vt:lpstr>Q5: Laryngomalacia</vt:lpstr>
      <vt:lpstr>Q6: What is the management of epistaxis after ABC, compression, ice ?</vt:lpstr>
      <vt:lpstr>Q7: What is your management?</vt:lpstr>
      <vt:lpstr>Q8: Otitis media with effusion</vt:lpstr>
      <vt:lpstr>Q9: Tympanic Membrane Perforation </vt:lpstr>
      <vt:lpstr>Q10: Peritonsillar abscess </vt:lpstr>
      <vt:lpstr>ENT  Group 1 (C+D) 3/8/2022</vt:lpstr>
      <vt:lpstr>Q1: Antrochoanal Polyps</vt:lpstr>
      <vt:lpstr>Q2: Gromet</vt:lpstr>
      <vt:lpstr>Q3: Nasal septal perforation</vt:lpstr>
      <vt:lpstr>Q4: Otitis media with effusion</vt:lpstr>
      <vt:lpstr>Q5: Adenoids</vt:lpstr>
      <vt:lpstr>Q6: Croup</vt:lpstr>
      <vt:lpstr>Q7: Meniere’s disease</vt:lpstr>
      <vt:lpstr>Q8: Tympanic Membrane Perforation </vt:lpstr>
      <vt:lpstr>Q9: Foreign body</vt:lpstr>
      <vt:lpstr>Q10: Leukoplakia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 Mini-OSCE Archive 30/12/2021   </vt:lpstr>
      <vt:lpstr>Station 1 </vt:lpstr>
      <vt:lpstr>Station 2 </vt:lpstr>
      <vt:lpstr>Station 3</vt:lpstr>
      <vt:lpstr>Station 4</vt:lpstr>
      <vt:lpstr>Station 5</vt:lpstr>
      <vt:lpstr>Station 6</vt:lpstr>
      <vt:lpstr>Station 7</vt:lpstr>
      <vt:lpstr>Station 8</vt:lpstr>
      <vt:lpstr>Station 9</vt:lpstr>
      <vt:lpstr>Station 10</vt:lpstr>
      <vt:lpstr>ENT Mini- osci Group 3/c+d</vt:lpstr>
      <vt:lpstr>Q1</vt:lpstr>
      <vt:lpstr>Q2 3- year child with hearing loss</vt:lpstr>
      <vt:lpstr>Q3 Briefly, write down steps of this procedure under GA</vt:lpstr>
      <vt:lpstr>Q4</vt:lpstr>
      <vt:lpstr>Q5  hearing loss in right ear and normal in left ear.</vt:lpstr>
      <vt:lpstr>Q6  5-year child with drooling of saliva</vt:lpstr>
      <vt:lpstr>Q7</vt:lpstr>
      <vt:lpstr> Q8  if we exclude malignancy </vt:lpstr>
      <vt:lpstr>Q9 هذا السؤال مش متأكدة من الجواب ، والصورة هاي قريبة من اللي كانت بالامتحان</vt:lpstr>
      <vt:lpstr>Q10  This patient come with nasal obstruction</vt:lpstr>
      <vt:lpstr>ENT Archive</vt:lpstr>
      <vt:lpstr>Station 1: This patient presented to the ER with epistaxis. What are the management steps in order?</vt:lpstr>
      <vt:lpstr>Station 2;Answer the questions after checking the audiogram</vt:lpstr>
      <vt:lpstr>Station 3: Answer these questions.</vt:lpstr>
      <vt:lpstr>Station 4: A child presented with stridor and fever</vt:lpstr>
      <vt:lpstr>Station 5: </vt:lpstr>
      <vt:lpstr>Station 6: A child presented with …..? And a lump on the neck</vt:lpstr>
      <vt:lpstr>Station 7: </vt:lpstr>
      <vt:lpstr>Station 8:</vt:lpstr>
      <vt:lpstr>Station 9 : Complaining from something for 5 months </vt:lpstr>
      <vt:lpstr>Station 10:Mention the types of post-tonsillectomy hemorrhage, why they happen , and how they are managed </vt:lpstr>
      <vt:lpstr>7/3/2021</vt:lpstr>
      <vt:lpstr>PowerPoint Presentation</vt:lpstr>
      <vt:lpstr>PowerPoint Presentation</vt:lpstr>
      <vt:lpstr>PowerPoint Presentation</vt:lpstr>
      <vt:lpstr>7/3/2021</vt:lpstr>
      <vt:lpstr>PowerPoint Presentation</vt:lpstr>
      <vt:lpstr>PowerPoint Presentation</vt:lpstr>
      <vt:lpstr>PowerPoint Presentation</vt:lpstr>
      <vt:lpstr>Group 5 (c+d) </vt:lpstr>
      <vt:lpstr>Done By : Mohammad Rabai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 26/11/2020 Group 4-C+D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 archive  group 3 (A+B) </vt:lpstr>
      <vt:lpstr>Q1 </vt:lpstr>
      <vt:lpstr>Answer :</vt:lpstr>
      <vt:lpstr> Q2  العمر ٧٢ سنة جاي على الطوارئ  sever ear pain 2 days ago  normal external ear   </vt:lpstr>
      <vt:lpstr>PowerPoint Presentation</vt:lpstr>
      <vt:lpstr>Q3 </vt:lpstr>
      <vt:lpstr>PowerPoint Presentation</vt:lpstr>
      <vt:lpstr>Q4</vt:lpstr>
      <vt:lpstr>PowerPoint Presentation</vt:lpstr>
      <vt:lpstr>Q5</vt:lpstr>
      <vt:lpstr>PowerPoint Presentation</vt:lpstr>
      <vt:lpstr>Q6</vt:lpstr>
      <vt:lpstr>PowerPoint Presentation</vt:lpstr>
      <vt:lpstr>Q7</vt:lpstr>
      <vt:lpstr>PowerPoint Presentation</vt:lpstr>
      <vt:lpstr>Q8 الصورة من السلايدات </vt:lpstr>
      <vt:lpstr>1- Peritonsilar bulging/abscess due to accumulation of pus in supratonsilar fossa ( Quensy) 2. we do aspiration if its frank pus we do incision and  driange and give iv antibiotic , analgesic and give fluid </vt:lpstr>
      <vt:lpstr>Q9</vt:lpstr>
      <vt:lpstr>PowerPoint Presentation</vt:lpstr>
      <vt:lpstr>ENT archive  group 3 (c+d) 4\10\2020</vt:lpstr>
      <vt:lpstr>Q1 Hx :27 y dentiste came with mild fever,tinnitus  1- describe what you see bilateral sn hearing loss at high  frequency 2- dx noise induce hearing loss 3 your management? Avoid exposure to loud  noise and hearing aids or cochlear implant .  4 tympanogram  type A</vt:lpstr>
      <vt:lpstr>Q2 1- most common cause of this? Varicella zooster 2- diagnosis ramsy hunt syndrom 3- treatment steroid high dose eye protection acylovir within 72 hr  physiotherapy 4- what will you see on tymoanometry and audiometry  sensoneural hearing loss of the affected ear  type a </vt:lpstr>
      <vt:lpstr>Q3 1) Describe what you see omega shaped epiglottitis  2) dx? laryngomalacia 3)management   usually benign and self-limiting In cases where significant obstruction or lack of weight gain is present, surgical correction or supraglottoplasty may be considered  Depend on 2 factors failure to thrive and significant  obstruction</vt:lpstr>
      <vt:lpstr>PowerPoint Presentation</vt:lpstr>
      <vt:lpstr>PowerPoint Presentation</vt:lpstr>
      <vt:lpstr>PowerPoint Presentation</vt:lpstr>
      <vt:lpstr>Question 7</vt:lpstr>
      <vt:lpstr>Q8  :1 name of the study  axial paranasal sinuse ct scan 2 describe what you see  ethmoidal sinus opacification ass with opacification periosteum of orbital septum and proptosis of the eye  3 Dx :subperiosteal abscess   periorbital inflammation or edema  4 management   surgical evacuation and IV AB .</vt:lpstr>
      <vt:lpstr>Q9 1. DESCRIBE Bilateral hypertrophy/enlargment of the palatine tonsils , They nearly meet in the midline or overlap .. Nearly obstruct the passage to oropharynx  2.DIAGNOSIS Obstructive tonsilar hyperplasia  3.COMPLICATION  Poor attention Decrease mentation Attention span decrease Poor school performance Sleep disorder Dysphagia &amp; faliure to thrive Depression Adhd Aggression 4.MANAGMENT PLAN</vt:lpstr>
      <vt:lpstr>Q10 type of post tonsillectomy bleeding  reactionary  primary  secondary  and management for each type </vt:lpstr>
      <vt:lpstr>PowerPoint Presentation</vt:lpstr>
      <vt:lpstr>1- describe what you see bilateral sn hearing loss at high frequency 2- dx noise induce hearing loss 3 your management? Avoid exposure to loud noise , hearing aids or cochlear implant </vt:lpstr>
      <vt:lpstr>1-which side? left side 2- describe what you see?  Large marginal tymp. Mem. Perforation  /large White lesion in para flaccida  White lesion in pars falccida erode the near bone with Large membrane perforation .. 3- diagnosis cholesteatoma  </vt:lpstr>
      <vt:lpstr>1- name of this study? Coronal paranasal sinuses ct scan 2- describe what you see opacification in maxillary sinuses and ethmoid and nasaly 3- ddx chronic rhinosinusitis </vt:lpstr>
      <vt:lpstr>1- name of this sign thumb sign 2- spot diagnosis epiglotitis 3- management ABC (make sure to check if the airway is secured) High flow O2 nebulized adrenalin and IV dexamethasone Blood and throat culture broad spectrum AB analgesia avoid any sort of airway examination</vt:lpstr>
      <vt:lpstr>1- dx reinkes edema 2- what you see general edema of vocal cord  3- management? Abc, treat of reflux, microlaryngiosscopic surgery 4- name 3 of risk factor smoking thyroid disease hormonal disease</vt:lpstr>
      <vt:lpstr>1- most common cause of this? Varicella zooster 2- diagnosis ramsy hunt syndrom 3- treatment steroid high dose eye drop physiotherapy 4- what will you see on tymoanometry and audiometry  sensoneural hearing loss type a</vt:lpstr>
      <vt:lpstr>Mild hearing loss, pulsatile tinnitus, aural fullnes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 22/1 /2020 Group 5 – C,D  done by :  Abdulrahman Alwardat Sajeda Althunibat</vt:lpstr>
      <vt:lpstr>PowerPoint Presentation</vt:lpstr>
      <vt:lpstr>PowerPoint Presentation</vt:lpstr>
      <vt:lpstr> answer these question for each photo   1)  Describe what you see  2) Dignosis ? 3) Management ?</vt:lpstr>
      <vt:lpstr>PowerPoint Presentation</vt:lpstr>
      <vt:lpstr>1) Identify A and B  2) dx?  3) What would you ask parents about ? 4) If they answer that every thing is normal what is your management ?  5) aggrevated by what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 ( in exam it was in both nostrils ) </vt:lpstr>
      <vt:lpstr>PowerPoint Presentation</vt:lpstr>
      <vt:lpstr>PowerPoint Presentation</vt:lpstr>
      <vt:lpstr>PowerPoint Presentation</vt:lpstr>
      <vt:lpstr>PowerPoint Presentation</vt:lpstr>
      <vt:lpstr>PowerPoint Presentation</vt:lpstr>
      <vt:lpstr>opthalmo EHSAN mini osce.pptx Group A </vt:lpstr>
      <vt:lpstr>Q1                                                                                            </vt:lpstr>
      <vt:lpstr>PowerPoint Presentation</vt:lpstr>
      <vt:lpstr>Q2</vt:lpstr>
      <vt:lpstr>PowerPoint Presentation</vt:lpstr>
      <vt:lpstr>Q3</vt:lpstr>
      <vt:lpstr>Q4</vt:lpstr>
      <vt:lpstr>PowerPoint Presentation</vt:lpstr>
      <vt:lpstr>Q5</vt:lpstr>
      <vt:lpstr>Q6</vt:lpstr>
      <vt:lpstr>Q7</vt:lpstr>
      <vt:lpstr>Q8</vt:lpstr>
      <vt:lpstr>Q9</vt:lpstr>
      <vt:lpstr>Q10</vt:lpstr>
      <vt:lpstr>ENT mini-osce exam  group 4 ( 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 mini-osce exam  group 2 ( 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age is 35 year </vt:lpstr>
      <vt:lpstr>PowerPoint Presentation</vt:lpstr>
      <vt:lpstr>Child with type b tympanometry  السؤال مش واضح</vt:lpstr>
      <vt:lpstr>ENT mini-osce exam  group 3( c+d)</vt:lpstr>
      <vt:lpstr>Question 1</vt:lpstr>
      <vt:lpstr>Question 2</vt:lpstr>
      <vt:lpstr>Question 3</vt:lpstr>
      <vt:lpstr>Question 4</vt:lpstr>
      <vt:lpstr>Question 5</vt:lpstr>
      <vt:lpstr>Question 6</vt:lpstr>
      <vt:lpstr>Question 7</vt:lpstr>
      <vt:lpstr>Question 8</vt:lpstr>
      <vt:lpstr>ENT mini-osce exam  group 3( A+B)</vt:lpstr>
      <vt:lpstr>Q1 </vt:lpstr>
      <vt:lpstr>Q2 </vt:lpstr>
      <vt:lpstr>Q3 </vt:lpstr>
      <vt:lpstr>Q4 </vt:lpstr>
      <vt:lpstr>Q5 </vt:lpstr>
      <vt:lpstr>Q6 </vt:lpstr>
      <vt:lpstr>Q7 </vt:lpstr>
      <vt:lpstr>Q8 </vt:lpstr>
      <vt:lpstr>Q9 </vt:lpstr>
      <vt:lpstr>Q10 </vt:lpstr>
      <vt:lpstr>PowerPoint Presentation</vt:lpstr>
      <vt:lpstr>PowerPoint Presentation</vt:lpstr>
      <vt:lpstr>PowerPoint Presentation</vt:lpstr>
      <vt:lpstr>PowerPoint Presentation</vt:lpstr>
      <vt:lpstr>WATEEN</vt:lpstr>
      <vt:lpstr>Mention 2 DDX :  scc  adenocarcinoma  adinocystic carcinoma </vt:lpstr>
      <vt:lpstr>x ray for adenoid hypertrophy + contraindications of adenoidectomy</vt:lpstr>
      <vt:lpstr>DX management aggravating factor  and relieving factor  DX: laryngomalacia  management : self limiting but if theres significant obs. Or lack of weight gain we need surgical correction  or supraglottoplasty .   Exacerbated by crying, feeding and supine position  relieved by prone position with the head up </vt:lpstr>
      <vt:lpstr>صورة زي الصور اللي عالشمال طلب 2 DDX how to confirm</vt:lpstr>
      <vt:lpstr>شو الصورة؟ ؟ what is the diagnosis ?? what is the predisposing factor ? treatmen</vt:lpstr>
      <vt:lpstr>DX لو فيه بالاذن Vesicles شو بكون التشخيص ؟؟  شو العلاج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Rana Wadi</dc:creator>
  <cp:lastModifiedBy>احمد مهند احمد ابو مراد</cp:lastModifiedBy>
  <cp:revision>118</cp:revision>
  <dcterms:created xsi:type="dcterms:W3CDTF">2019-10-12T19:32:00Z</dcterms:created>
  <dcterms:modified xsi:type="dcterms:W3CDTF">2023-05-07T07:02:04Z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3FC1E0B4786B4850B267EC4915385B79</vt:lpwstr>
  </property>
  <property fmtid="{D5CDD505-2E9C-101B-9397-08002B2CF9AE}" pid="3" name="KSOProductBuildVer">
    <vt:lpwstr>1033-11.2.0.10463</vt:lpwstr>
  </property>
</Properties>
</file>