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7" r:id="rId2"/>
    <p:sldId id="303" r:id="rId3"/>
    <p:sldId id="258" r:id="rId4"/>
    <p:sldId id="259" r:id="rId5"/>
    <p:sldId id="260" r:id="rId6"/>
    <p:sldId id="261" r:id="rId7"/>
    <p:sldId id="312" r:id="rId8"/>
    <p:sldId id="305" r:id="rId9"/>
    <p:sldId id="304" r:id="rId10"/>
    <p:sldId id="263" r:id="rId11"/>
    <p:sldId id="266" r:id="rId12"/>
    <p:sldId id="268" r:id="rId13"/>
    <p:sldId id="269" r:id="rId14"/>
    <p:sldId id="270" r:id="rId15"/>
    <p:sldId id="271" r:id="rId16"/>
    <p:sldId id="272" r:id="rId17"/>
    <p:sldId id="308" r:id="rId18"/>
    <p:sldId id="309" r:id="rId19"/>
    <p:sldId id="273" r:id="rId20"/>
    <p:sldId id="311" r:id="rId21"/>
    <p:sldId id="274" r:id="rId22"/>
    <p:sldId id="275" r:id="rId23"/>
    <p:sldId id="276" r:id="rId24"/>
    <p:sldId id="277" r:id="rId25"/>
    <p:sldId id="278" r:id="rId26"/>
    <p:sldId id="279" r:id="rId27"/>
    <p:sldId id="280" r:id="rId28"/>
    <p:sldId id="281" r:id="rId29"/>
    <p:sldId id="307" r:id="rId30"/>
    <p:sldId id="300" r:id="rId31"/>
    <p:sldId id="313" r:id="rId32"/>
    <p:sldId id="316" r:id="rId33"/>
    <p:sldId id="283" r:id="rId34"/>
    <p:sldId id="285" r:id="rId35"/>
    <p:sldId id="286" r:id="rId36"/>
    <p:sldId id="287" r:id="rId37"/>
    <p:sldId id="288" r:id="rId38"/>
    <p:sldId id="289" r:id="rId39"/>
    <p:sldId id="291" r:id="rId40"/>
    <p:sldId id="292" r:id="rId41"/>
    <p:sldId id="293" r:id="rId42"/>
    <p:sldId id="306" r:id="rId43"/>
    <p:sldId id="294" r:id="rId44"/>
    <p:sldId id="284" r:id="rId45"/>
    <p:sldId id="296" r:id="rId46"/>
  </p:sldIdLst>
  <p:sldSz cx="9144000" cy="6858000" type="screen4x3"/>
  <p:notesSz cx="6858000" cy="9144000"/>
  <p:defaultTextStyle>
    <a:defPPr>
      <a:defRPr lang="ar-SA"/>
    </a:defPPr>
    <a:lvl1pPr algn="l" rtl="1" fontAlgn="base">
      <a:spcBef>
        <a:spcPct val="0"/>
      </a:spcBef>
      <a:spcAft>
        <a:spcPct val="0"/>
      </a:spcAft>
      <a:defRPr kern="1200">
        <a:solidFill>
          <a:schemeClr val="tx1"/>
        </a:solidFill>
        <a:latin typeface="Arial" pitchFamily="34" charset="0"/>
        <a:ea typeface="+mn-ea"/>
        <a:cs typeface="Arial" pitchFamily="34" charset="0"/>
      </a:defRPr>
    </a:lvl1pPr>
    <a:lvl2pPr marL="457200" algn="l" rtl="1" fontAlgn="base">
      <a:spcBef>
        <a:spcPct val="0"/>
      </a:spcBef>
      <a:spcAft>
        <a:spcPct val="0"/>
      </a:spcAft>
      <a:defRPr kern="1200">
        <a:solidFill>
          <a:schemeClr val="tx1"/>
        </a:solidFill>
        <a:latin typeface="Arial" pitchFamily="34" charset="0"/>
        <a:ea typeface="+mn-ea"/>
        <a:cs typeface="Arial" pitchFamily="34" charset="0"/>
      </a:defRPr>
    </a:lvl2pPr>
    <a:lvl3pPr marL="914400" algn="l" rtl="1" fontAlgn="base">
      <a:spcBef>
        <a:spcPct val="0"/>
      </a:spcBef>
      <a:spcAft>
        <a:spcPct val="0"/>
      </a:spcAft>
      <a:defRPr kern="1200">
        <a:solidFill>
          <a:schemeClr val="tx1"/>
        </a:solidFill>
        <a:latin typeface="Arial" pitchFamily="34" charset="0"/>
        <a:ea typeface="+mn-ea"/>
        <a:cs typeface="Arial" pitchFamily="34" charset="0"/>
      </a:defRPr>
    </a:lvl3pPr>
    <a:lvl4pPr marL="1371600" algn="l" rtl="1" fontAlgn="base">
      <a:spcBef>
        <a:spcPct val="0"/>
      </a:spcBef>
      <a:spcAft>
        <a:spcPct val="0"/>
      </a:spcAft>
      <a:defRPr kern="1200">
        <a:solidFill>
          <a:schemeClr val="tx1"/>
        </a:solidFill>
        <a:latin typeface="Arial" pitchFamily="34" charset="0"/>
        <a:ea typeface="+mn-ea"/>
        <a:cs typeface="Arial" pitchFamily="34" charset="0"/>
      </a:defRPr>
    </a:lvl4pPr>
    <a:lvl5pPr marL="1828800" algn="l"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9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aximized" horzBarState="maximized">
    <p:restoredLeft sz="84380"/>
    <p:restoredTop sz="94660"/>
  </p:normalViewPr>
  <p:slideViewPr>
    <p:cSldViewPr>
      <p:cViewPr>
        <p:scale>
          <a:sx n="64" d="100"/>
          <a:sy n="64" d="100"/>
        </p:scale>
        <p:origin x="-2202" y="-17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09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80808A-3828-41E7-B6C2-E2CEBB448C21}" type="slidenum">
              <a:rPr lang="ar-SA"/>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13EC25-E932-4F52-AEDB-B680D815611D}" type="slidenum">
              <a:rPr lang="ar-SA"/>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FC8302-B04E-4FFF-BCCC-3BFEC4FD9B0B}"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5EA615-67EE-4D31-9655-A5E16796F9FC}" type="slidenum">
              <a:rPr lang="ar-SA"/>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045195-F04A-4057-AD15-33D7F7511DBA}" type="slidenum">
              <a:rPr lang="ar-SA"/>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7C91AC-6117-443B-9B9A-1B7E1A0F50BA}" type="slidenum">
              <a:rPr lang="ar-SA"/>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A87E642-423B-4ED8-80F4-8A4535ABB43A}" type="slidenum">
              <a:rPr lang="ar-SA"/>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F5EB513-AD4D-40ED-9F18-1915768A22E0}" type="slidenum">
              <a:rPr lang="ar-SA"/>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85CBC5B-C41B-4645-86A0-4FE163872BAD}" type="slidenum">
              <a:rPr lang="ar-SA"/>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0FFD837-DAC4-49BA-BC07-D23F48896045}" type="slidenum">
              <a:rPr lang="ar-SA"/>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86D81AA-49E3-487C-A1DB-F41503BE55F9}" type="slidenum">
              <a:rPr lang="ar-SA"/>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fld id="{06D7AA96-4E25-450C-A227-2EB2B7607958}"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http://themedicalbiochemistrypage.org/images/polyadenylation.jpg" TargetMode="External"/><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ChangeArrowheads="1"/>
          </p:cNvSpPr>
          <p:nvPr/>
        </p:nvSpPr>
        <p:spPr bwMode="auto">
          <a:xfrm>
            <a:off x="36513" y="1665288"/>
            <a:ext cx="9144000" cy="1754187"/>
          </a:xfrm>
          <a:prstGeom prst="rect">
            <a:avLst/>
          </a:prstGeom>
          <a:noFill/>
          <a:ln w="9525">
            <a:noFill/>
            <a:miter lim="800000"/>
            <a:headEnd/>
            <a:tailEnd/>
          </a:ln>
        </p:spPr>
        <p:txBody>
          <a:bodyPr>
            <a:spAutoFit/>
          </a:bodyPr>
          <a:lstStyle/>
          <a:p>
            <a:pPr algn="ctr"/>
            <a:r>
              <a:rPr lang="en-US" sz="5400" b="1">
                <a:latin typeface="Times New Roman" pitchFamily="18" charset="0"/>
                <a:cs typeface="Times New Roman" pitchFamily="18" charset="0"/>
              </a:rPr>
              <a:t>Transcription </a:t>
            </a:r>
            <a:br>
              <a:rPr lang="en-US" sz="5400" b="1">
                <a:latin typeface="Times New Roman" pitchFamily="18" charset="0"/>
                <a:cs typeface="Times New Roman" pitchFamily="18" charset="0"/>
              </a:rPr>
            </a:br>
            <a:r>
              <a:rPr lang="en-US" sz="5400" b="1">
                <a:latin typeface="Times New Roman" pitchFamily="18" charset="0"/>
                <a:cs typeface="Times New Roman" pitchFamily="18" charset="0"/>
              </a:rPr>
              <a:t>RNA Processing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ChangeArrowheads="1"/>
          </p:cNvSpPr>
          <p:nvPr/>
        </p:nvSpPr>
        <p:spPr bwMode="auto">
          <a:xfrm>
            <a:off x="0" y="0"/>
            <a:ext cx="9144000" cy="6556375"/>
          </a:xfrm>
          <a:prstGeom prst="rect">
            <a:avLst/>
          </a:prstGeom>
          <a:noFill/>
          <a:ln w="9525">
            <a:noFill/>
            <a:miter lim="800000"/>
            <a:headEnd/>
            <a:tailEnd/>
          </a:ln>
        </p:spPr>
        <p:txBody>
          <a:bodyPr>
            <a:spAutoFit/>
          </a:bodyPr>
          <a:lstStyle/>
          <a:p>
            <a:r>
              <a:rPr lang="en-US" sz="2800">
                <a:latin typeface="Times New Roman" pitchFamily="18" charset="0"/>
                <a:cs typeface="Times New Roman" pitchFamily="18" charset="0"/>
              </a:rPr>
              <a:t>- The coding (</a:t>
            </a:r>
            <a:r>
              <a:rPr lang="en-US" sz="2800" b="1">
                <a:latin typeface="Times New Roman" pitchFamily="18" charset="0"/>
                <a:cs typeface="Times New Roman" pitchFamily="18" charset="0"/>
              </a:rPr>
              <a:t>non-template</a:t>
            </a:r>
            <a:r>
              <a:rPr lang="en-US" sz="2800">
                <a:latin typeface="Times New Roman" pitchFamily="18" charset="0"/>
                <a:cs typeface="Times New Roman" pitchFamily="18" charset="0"/>
              </a:rPr>
              <a:t>) strand is not used during                transcription. It is identical in sequence to the RNA                  molecule, except that RNA contains uracil instead of the          thymine found in DNA.</a:t>
            </a:r>
          </a:p>
          <a:p>
            <a:r>
              <a:rPr lang="en-US" sz="2800">
                <a:latin typeface="Times New Roman" pitchFamily="18" charset="0"/>
                <a:cs typeface="Times New Roman" pitchFamily="18" charset="0"/>
              </a:rPr>
              <a:t>- By convention, the base sequence of a gene is given from the    coding strand (5' </a:t>
            </a:r>
            <a:r>
              <a:rPr lang="en-US" sz="2800">
                <a:latin typeface="Times New Roman" pitchFamily="18" charset="0"/>
                <a:cs typeface="Times New Roman" pitchFamily="18" charset="0"/>
                <a:sym typeface="Wingdings" pitchFamily="2" charset="2"/>
              </a:rPr>
              <a:t>→ </a:t>
            </a:r>
            <a:r>
              <a:rPr lang="en-US" sz="2800">
                <a:latin typeface="Times New Roman" pitchFamily="18" charset="0"/>
                <a:cs typeface="Times New Roman" pitchFamily="18" charset="0"/>
              </a:rPr>
              <a:t>3').</a:t>
            </a:r>
          </a:p>
          <a:p>
            <a:r>
              <a:rPr lang="en-US" sz="2800">
                <a:latin typeface="Times New Roman" pitchFamily="18" charset="0"/>
                <a:cs typeface="Times New Roman" pitchFamily="18" charset="0"/>
              </a:rPr>
              <a:t>- Transcription ends when RNA polymerase reaches a              </a:t>
            </a:r>
          </a:p>
          <a:p>
            <a:r>
              <a:rPr lang="en-US" sz="2800">
                <a:latin typeface="Times New Roman" pitchFamily="18" charset="0"/>
                <a:cs typeface="Times New Roman" pitchFamily="18" charset="0"/>
              </a:rPr>
              <a:t>   termination signal.</a:t>
            </a:r>
          </a:p>
          <a:p>
            <a:endParaRPr lang="en-US" sz="2800">
              <a:latin typeface="Times New Roman" pitchFamily="18" charset="0"/>
              <a:cs typeface="Times New Roman" pitchFamily="18" charset="0"/>
            </a:endParaRPr>
          </a:p>
          <a:p>
            <a:endParaRPr lang="en-US" sz="2800">
              <a:latin typeface="Times New Roman" pitchFamily="18" charset="0"/>
              <a:cs typeface="Times New Roman" pitchFamily="18" charset="0"/>
            </a:endParaRPr>
          </a:p>
          <a:p>
            <a:endParaRPr lang="en-US" sz="2800">
              <a:latin typeface="Times New Roman" pitchFamily="18" charset="0"/>
              <a:cs typeface="Times New Roman" pitchFamily="18" charset="0"/>
            </a:endParaRPr>
          </a:p>
          <a:p>
            <a:endParaRPr lang="en-US" sz="2800">
              <a:latin typeface="Times New Roman" pitchFamily="18" charset="0"/>
              <a:cs typeface="Times New Roman" pitchFamily="18" charset="0"/>
            </a:endParaRPr>
          </a:p>
          <a:p>
            <a:endParaRPr lang="en-US" sz="2800">
              <a:latin typeface="Times New Roman" pitchFamily="18" charset="0"/>
              <a:cs typeface="Times New Roman" pitchFamily="18" charset="0"/>
            </a:endParaRPr>
          </a:p>
          <a:p>
            <a:endParaRPr lang="en-US" sz="2800">
              <a:latin typeface="Times New Roman" pitchFamily="18" charset="0"/>
              <a:cs typeface="Times New Roman" pitchFamily="18" charset="0"/>
            </a:endParaRPr>
          </a:p>
          <a:p>
            <a:r>
              <a:rPr lang="en-US" sz="2800">
                <a:latin typeface="Times New Roman" pitchFamily="18" charset="0"/>
                <a:cs typeface="Times New Roman" pitchFamily="18" charset="0"/>
              </a:rPr>
              <a:t>                            </a:t>
            </a:r>
            <a:r>
              <a:rPr lang="en-US" sz="2800" b="1">
                <a:latin typeface="Times New Roman" pitchFamily="18" charset="0"/>
                <a:cs typeface="Times New Roman" pitchFamily="18" charset="0"/>
              </a:rPr>
              <a:t>Transcription of DNA</a:t>
            </a:r>
          </a:p>
        </p:txBody>
      </p:sp>
      <p:pic>
        <p:nvPicPr>
          <p:cNvPr id="11267" name="Picture 4"/>
          <p:cNvPicPr>
            <a:picLocks noChangeAspect="1" noChangeArrowheads="1"/>
          </p:cNvPicPr>
          <p:nvPr/>
        </p:nvPicPr>
        <p:blipFill>
          <a:blip r:embed="rId2"/>
          <a:srcRect/>
          <a:stretch>
            <a:fillRect/>
          </a:stretch>
        </p:blipFill>
        <p:spPr bwMode="auto">
          <a:xfrm>
            <a:off x="179388" y="3500438"/>
            <a:ext cx="8785225" cy="242887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ChangeArrowheads="1"/>
          </p:cNvSpPr>
          <p:nvPr/>
        </p:nvSpPr>
        <p:spPr bwMode="auto">
          <a:xfrm>
            <a:off x="0" y="0"/>
            <a:ext cx="9144000" cy="6727825"/>
          </a:xfrm>
          <a:prstGeom prst="rect">
            <a:avLst/>
          </a:prstGeom>
          <a:noFill/>
          <a:ln w="9525">
            <a:noFill/>
            <a:miter lim="800000"/>
            <a:headEnd/>
            <a:tailEnd/>
          </a:ln>
        </p:spPr>
        <p:txBody>
          <a:bodyPr>
            <a:spAutoFit/>
          </a:bodyPr>
          <a:lstStyle/>
          <a:p>
            <a:r>
              <a:rPr lang="en-US" sz="2800" b="1" u="sng" dirty="0">
                <a:latin typeface="Times New Roman" pitchFamily="18" charset="0"/>
                <a:cs typeface="Times New Roman" pitchFamily="18" charset="0"/>
              </a:rPr>
              <a:t>RNA Polymerases</a:t>
            </a:r>
            <a:endParaRPr lang="en-US" sz="2800" u="sng" dirty="0">
              <a:latin typeface="Times New Roman" pitchFamily="18" charset="0"/>
              <a:cs typeface="Times New Roman" pitchFamily="18" charset="0"/>
            </a:endParaRPr>
          </a:p>
          <a:p>
            <a:r>
              <a:rPr lang="en-US" sz="2800" dirty="0">
                <a:latin typeface="Times New Roman" pitchFamily="18" charset="0"/>
                <a:cs typeface="Times New Roman" pitchFamily="18" charset="0"/>
              </a:rPr>
              <a:t>- There is a single prokaryotic RNA polymerase that </a:t>
            </a:r>
          </a:p>
          <a:p>
            <a:r>
              <a:rPr lang="en-US" sz="2800" dirty="0">
                <a:latin typeface="Times New Roman" pitchFamily="18" charset="0"/>
                <a:cs typeface="Times New Roman" pitchFamily="18" charset="0"/>
              </a:rPr>
              <a:t>   synthesizes all types of RNA in the cell. </a:t>
            </a:r>
          </a:p>
          <a:p>
            <a:r>
              <a:rPr lang="en-US" sz="2800" dirty="0">
                <a:latin typeface="Times New Roman" pitchFamily="18" charset="0"/>
                <a:cs typeface="Times New Roman" pitchFamily="18" charset="0"/>
              </a:rPr>
              <a:t>- The core polymerase has the subunit structure  (α2ββ`). </a:t>
            </a:r>
          </a:p>
          <a:p>
            <a:r>
              <a:rPr lang="en-US" sz="2800" dirty="0">
                <a:latin typeface="Times New Roman" pitchFamily="18" charset="0"/>
                <a:cs typeface="Times New Roman" pitchFamily="18" charset="0"/>
              </a:rPr>
              <a:t>- A protein factor called sigma (σ) is required for the                  initiation of transcription at the </a:t>
            </a:r>
            <a:r>
              <a:rPr lang="en-US" sz="2800" dirty="0" smtClean="0">
                <a:latin typeface="Times New Roman" pitchFamily="18" charset="0"/>
                <a:cs typeface="Times New Roman" pitchFamily="18" charset="0"/>
              </a:rPr>
              <a:t>promoter</a:t>
            </a:r>
            <a:r>
              <a:rPr lang="en-US" sz="2800" dirty="0">
                <a:latin typeface="Times New Roman" pitchFamily="18" charset="0"/>
                <a:cs typeface="Times New Roman" pitchFamily="18" charset="0"/>
              </a:rPr>
              <a:t>. </a:t>
            </a:r>
          </a:p>
          <a:p>
            <a:r>
              <a:rPr lang="en-US" sz="2800" dirty="0">
                <a:latin typeface="Times New Roman" pitchFamily="18" charset="0"/>
                <a:cs typeface="Times New Roman" pitchFamily="18" charset="0"/>
              </a:rPr>
              <a:t>- σ factor is released immediately after transcription initiation.</a:t>
            </a:r>
          </a:p>
          <a:p>
            <a:pPr>
              <a:lnSpc>
                <a:spcPct val="90000"/>
              </a:lnSpc>
            </a:pPr>
            <a:r>
              <a:rPr lang="en-GB" sz="2800" b="1" u="sng" dirty="0">
                <a:solidFill>
                  <a:srgbClr val="000000"/>
                </a:solidFill>
                <a:latin typeface="Times New Roman" pitchFamily="18" charset="0"/>
                <a:cs typeface="Times New Roman" pitchFamily="18" charset="0"/>
              </a:rPr>
              <a:t>Functions of the subunits</a:t>
            </a:r>
            <a:r>
              <a:rPr lang="en-GB" sz="2800" dirty="0">
                <a:solidFill>
                  <a:srgbClr val="000000"/>
                </a:solidFill>
                <a:latin typeface="Times New Roman" pitchFamily="18" charset="0"/>
                <a:cs typeface="Times New Roman" pitchFamily="18" charset="0"/>
              </a:rPr>
              <a:t>:</a:t>
            </a:r>
          </a:p>
          <a:p>
            <a:pPr lvl="1">
              <a:lnSpc>
                <a:spcPct val="90000"/>
              </a:lnSpc>
            </a:pPr>
            <a:r>
              <a:rPr lang="en-GB" sz="2800" dirty="0">
                <a:solidFill>
                  <a:srgbClr val="000000"/>
                </a:solidFill>
                <a:latin typeface="Symbol" pitchFamily="18" charset="2"/>
              </a:rPr>
              <a:t>     </a:t>
            </a:r>
            <a:r>
              <a:rPr lang="en-GB" sz="2800" dirty="0">
                <a:solidFill>
                  <a:srgbClr val="000000"/>
                </a:solidFill>
              </a:rPr>
              <a:t>: </a:t>
            </a:r>
            <a:r>
              <a:rPr lang="en-GB" sz="2800" dirty="0">
                <a:solidFill>
                  <a:srgbClr val="000000"/>
                </a:solidFill>
                <a:latin typeface="Times New Roman" pitchFamily="18" charset="0"/>
                <a:cs typeface="Times New Roman" pitchFamily="18" charset="0"/>
              </a:rPr>
              <a:t>assembly of the tetrameric core</a:t>
            </a:r>
          </a:p>
          <a:p>
            <a:pPr lvl="1">
              <a:lnSpc>
                <a:spcPct val="90000"/>
              </a:lnSpc>
            </a:pPr>
            <a:r>
              <a:rPr lang="en-GB" sz="2800" dirty="0">
                <a:solidFill>
                  <a:srgbClr val="000000"/>
                </a:solidFill>
                <a:latin typeface="Symbol" pitchFamily="18" charset="2"/>
              </a:rPr>
              <a:t>     </a:t>
            </a:r>
            <a:r>
              <a:rPr lang="en-GB" sz="2800" dirty="0">
                <a:solidFill>
                  <a:srgbClr val="000000"/>
                </a:solidFill>
              </a:rPr>
              <a:t>: </a:t>
            </a:r>
            <a:r>
              <a:rPr lang="en-GB" sz="2800" dirty="0">
                <a:solidFill>
                  <a:srgbClr val="000000"/>
                </a:solidFill>
                <a:latin typeface="Times New Roman" pitchFamily="18" charset="0"/>
                <a:cs typeface="Times New Roman" pitchFamily="18" charset="0"/>
              </a:rPr>
              <a:t>ribonucleoside triphosphate binding site (link    </a:t>
            </a:r>
          </a:p>
          <a:p>
            <a:pPr lvl="1">
              <a:lnSpc>
                <a:spcPct val="90000"/>
              </a:lnSpc>
            </a:pPr>
            <a:r>
              <a:rPr lang="en-GB" sz="2800" dirty="0">
                <a:solidFill>
                  <a:srgbClr val="000000"/>
                </a:solidFill>
                <a:latin typeface="Times New Roman" pitchFamily="18" charset="0"/>
                <a:cs typeface="Times New Roman" pitchFamily="18" charset="0"/>
              </a:rPr>
              <a:t>          ribonucleotides together)</a:t>
            </a:r>
          </a:p>
          <a:p>
            <a:pPr lvl="1">
              <a:lnSpc>
                <a:spcPct val="90000"/>
              </a:lnSpc>
            </a:pPr>
            <a:r>
              <a:rPr lang="en-GB" sz="2800" dirty="0">
                <a:solidFill>
                  <a:srgbClr val="000000"/>
                </a:solidFill>
                <a:latin typeface="Symbol" pitchFamily="18" charset="2"/>
              </a:rPr>
              <a:t>     </a:t>
            </a:r>
            <a:r>
              <a:rPr lang="en-GB" sz="2800" dirty="0">
                <a:solidFill>
                  <a:srgbClr val="000000"/>
                </a:solidFill>
              </a:rPr>
              <a:t>’: </a:t>
            </a:r>
            <a:r>
              <a:rPr lang="en-GB" sz="2800" dirty="0">
                <a:solidFill>
                  <a:srgbClr val="000000"/>
                </a:solidFill>
                <a:latin typeface="Times New Roman" pitchFamily="18" charset="0"/>
                <a:cs typeface="Times New Roman" pitchFamily="18" charset="0"/>
              </a:rPr>
              <a:t>DNA template binding region</a:t>
            </a:r>
          </a:p>
          <a:p>
            <a:pPr lvl="1">
              <a:lnSpc>
                <a:spcPct val="90000"/>
              </a:lnSpc>
            </a:pPr>
            <a:r>
              <a:rPr lang="en-GB" sz="2800" dirty="0">
                <a:latin typeface="Symbol" pitchFamily="18" charset="2"/>
              </a:rPr>
              <a:t>     </a:t>
            </a:r>
            <a:r>
              <a:rPr lang="en-GB" sz="2800" dirty="0" smtClean="0">
                <a:latin typeface="Symbol" pitchFamily="18" charset="2"/>
              </a:rPr>
              <a:t>: </a:t>
            </a:r>
            <a:r>
              <a:rPr lang="en-GB" sz="2800" dirty="0" smtClean="0">
                <a:latin typeface="Times New Roman" pitchFamily="18" charset="0"/>
                <a:cs typeface="Times New Roman" pitchFamily="18" charset="0"/>
              </a:rPr>
              <a:t>(</a:t>
            </a:r>
            <a:r>
              <a:rPr lang="en-GB" sz="2800" dirty="0">
                <a:latin typeface="Times New Roman" pitchFamily="18" charset="0"/>
                <a:cs typeface="Times New Roman" pitchFamily="18" charset="0"/>
              </a:rPr>
              <a:t>sigma factor): initiation of transcription   </a:t>
            </a:r>
            <a:r>
              <a:rPr lang="en-US" sz="2800" dirty="0">
                <a:latin typeface="Times New Roman" pitchFamily="18" charset="0"/>
                <a:cs typeface="Times New Roman" pitchFamily="18" charset="0"/>
              </a:rPr>
              <a:t> </a:t>
            </a:r>
          </a:p>
          <a:p>
            <a:r>
              <a:rPr lang="en-US" sz="2800" dirty="0">
                <a:latin typeface="Times New Roman" pitchFamily="18" charset="0"/>
                <a:cs typeface="Times New Roman" pitchFamily="18" charset="0"/>
              </a:rPr>
              <a:t>- Termination of transcription sometimes requires a protein         called rho (</a:t>
            </a:r>
            <a:r>
              <a:rPr lang="en-US" sz="2800" b="1" dirty="0">
                <a:latin typeface="Times New Roman" pitchFamily="18" charset="0"/>
                <a:cs typeface="Times New Roman" pitchFamily="18" charset="0"/>
              </a:rPr>
              <a:t>ρ</a:t>
            </a:r>
            <a:r>
              <a:rPr lang="en-US" sz="2800" dirty="0">
                <a:latin typeface="Times New Roman" pitchFamily="18" charset="0"/>
                <a:cs typeface="Times New Roman" pitchFamily="18" charset="0"/>
              </a:rPr>
              <a:t>) factor. </a:t>
            </a:r>
          </a:p>
          <a:p>
            <a:r>
              <a:rPr lang="en-US" sz="2800" dirty="0">
                <a:latin typeface="Times New Roman" pitchFamily="18" charset="0"/>
                <a:cs typeface="Times New Roman" pitchFamily="18" charset="0"/>
              </a:rPr>
              <a:t>- This enzyme is inhibited by rifampin and </a:t>
            </a:r>
            <a:r>
              <a:rPr lang="en-US" sz="2800" dirty="0" err="1">
                <a:latin typeface="Times New Roman" pitchFamily="18" charset="0"/>
                <a:cs typeface="Times New Roman" pitchFamily="18" charset="0"/>
              </a:rPr>
              <a:t>actinomycin</a:t>
            </a:r>
            <a:r>
              <a:rPr lang="en-US" sz="2800" dirty="0">
                <a:latin typeface="Times New Roman" pitchFamily="18" charset="0"/>
                <a:cs typeface="Times New Roman" pitchFamily="18" charset="0"/>
              </a:rPr>
              <a:t> 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ChangeArrowheads="1"/>
          </p:cNvSpPr>
          <p:nvPr/>
        </p:nvSpPr>
        <p:spPr bwMode="auto">
          <a:xfrm>
            <a:off x="0" y="0"/>
            <a:ext cx="9144000" cy="6497638"/>
          </a:xfrm>
          <a:prstGeom prst="rect">
            <a:avLst/>
          </a:prstGeom>
          <a:noFill/>
          <a:ln w="9525">
            <a:noFill/>
            <a:miter lim="800000"/>
            <a:headEnd/>
            <a:tailEnd/>
          </a:ln>
        </p:spPr>
        <p:txBody>
          <a:bodyPr>
            <a:spAutoFit/>
          </a:bodyPr>
          <a:lstStyle/>
          <a:p>
            <a:r>
              <a:rPr lang="en-US" sz="2800" b="1" u="sng">
                <a:latin typeface="Times New Roman" pitchFamily="18" charset="0"/>
                <a:cs typeface="Times New Roman" pitchFamily="18" charset="0"/>
              </a:rPr>
              <a:t>Promoter “Strength” (activity) </a:t>
            </a:r>
          </a:p>
          <a:p>
            <a:r>
              <a:rPr lang="en-US" sz="2800">
                <a:latin typeface="Times New Roman" pitchFamily="18" charset="0"/>
                <a:cs typeface="Times New Roman" pitchFamily="18" charset="0"/>
              </a:rPr>
              <a:t>- Affects amount of RNA made, so, it affects level of  </a:t>
            </a:r>
          </a:p>
          <a:p>
            <a:r>
              <a:rPr lang="en-US" sz="2800">
                <a:latin typeface="Times New Roman" pitchFamily="18" charset="0"/>
                <a:cs typeface="Times New Roman" pitchFamily="18" charset="0"/>
              </a:rPr>
              <a:t>  expression for that gene.</a:t>
            </a:r>
          </a:p>
          <a:p>
            <a:r>
              <a:rPr lang="en-US" sz="2800">
                <a:latin typeface="Times New Roman" pitchFamily="18" charset="0"/>
                <a:cs typeface="Times New Roman" pitchFamily="18" charset="0"/>
              </a:rPr>
              <a:t>- Not all promoters have same “strength”</a:t>
            </a:r>
          </a:p>
          <a:p>
            <a:endParaRPr lang="en-US" sz="2800">
              <a:latin typeface="Times New Roman" pitchFamily="18" charset="0"/>
              <a:cs typeface="Times New Roman" pitchFamily="18" charset="0"/>
            </a:endParaRPr>
          </a:p>
          <a:p>
            <a:r>
              <a:rPr lang="en-US" sz="2800">
                <a:latin typeface="Times New Roman" pitchFamily="18" charset="0"/>
                <a:cs typeface="Times New Roman" pitchFamily="18" charset="0"/>
              </a:rPr>
              <a:t>- Promoters differ in DNA sequences and “strength”</a:t>
            </a:r>
          </a:p>
          <a:p>
            <a:endParaRPr lang="en-US" sz="2800">
              <a:latin typeface="Times New Roman" pitchFamily="18" charset="0"/>
              <a:cs typeface="Times New Roman" pitchFamily="18" charset="0"/>
            </a:endParaRPr>
          </a:p>
          <a:p>
            <a:r>
              <a:rPr lang="en-US" sz="2800">
                <a:latin typeface="Times New Roman" pitchFamily="18" charset="0"/>
                <a:cs typeface="Times New Roman" pitchFamily="18" charset="0"/>
              </a:rPr>
              <a:t>- RNA polymerase binds differently to different sequences</a:t>
            </a:r>
          </a:p>
          <a:p>
            <a:r>
              <a:rPr lang="en-US" sz="2800">
                <a:latin typeface="Times New Roman" pitchFamily="18" charset="0"/>
                <a:cs typeface="Times New Roman" pitchFamily="18" charset="0"/>
              </a:rPr>
              <a:t>  “Strong promoters” initiate transcription more often than         “weak promoters”  </a:t>
            </a:r>
          </a:p>
          <a:p>
            <a:pPr lvl="1"/>
            <a:endParaRPr lang="en-US" sz="2800">
              <a:latin typeface="Times New Roman" pitchFamily="18" charset="0"/>
              <a:cs typeface="Times New Roman" pitchFamily="18" charset="0"/>
            </a:endParaRPr>
          </a:p>
          <a:p>
            <a:pPr lvl="1"/>
            <a:r>
              <a:rPr lang="en-US" sz="2800">
                <a:latin typeface="Times New Roman" pitchFamily="18" charset="0"/>
                <a:cs typeface="Times New Roman" pitchFamily="18" charset="0"/>
              </a:rPr>
              <a:t>- rRNA has strong promoter: ~1 initiation per second</a:t>
            </a:r>
          </a:p>
          <a:p>
            <a:pPr lvl="1"/>
            <a:endParaRPr lang="en-US" sz="2800">
              <a:latin typeface="Times New Roman" pitchFamily="18" charset="0"/>
              <a:cs typeface="Times New Roman" pitchFamily="18" charset="0"/>
            </a:endParaRPr>
          </a:p>
          <a:p>
            <a:pPr lvl="1"/>
            <a:r>
              <a:rPr lang="en-US" sz="2800">
                <a:latin typeface="Times New Roman" pitchFamily="18" charset="0"/>
                <a:cs typeface="Times New Roman" pitchFamily="18" charset="0"/>
              </a:rPr>
              <a:t>- lacZ has a weak promoter: ~1 initiation per minute</a:t>
            </a:r>
          </a:p>
          <a:p>
            <a:endParaRPr lang="en-US" sz="2800" b="1">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0" y="0"/>
            <a:ext cx="9144000" cy="5865813"/>
          </a:xfrm>
          <a:prstGeom prst="rect">
            <a:avLst/>
          </a:prstGeom>
          <a:noFill/>
          <a:ln w="9525">
            <a:noFill/>
            <a:miter lim="800000"/>
            <a:headEnd/>
            <a:tailEnd/>
          </a:ln>
        </p:spPr>
        <p:txBody>
          <a:bodyPr>
            <a:spAutoFit/>
          </a:bodyPr>
          <a:lstStyle/>
          <a:p>
            <a:r>
              <a:rPr lang="en-US" sz="2800" b="1" u="sng">
                <a:latin typeface="Times New Roman" pitchFamily="18" charset="0"/>
                <a:cs typeface="Times New Roman" pitchFamily="18" charset="0"/>
              </a:rPr>
              <a:t>Eukaryotic RNA polymerases:</a:t>
            </a:r>
          </a:p>
          <a:p>
            <a:r>
              <a:rPr lang="en-US" sz="2800">
                <a:latin typeface="Times New Roman" pitchFamily="18" charset="0"/>
                <a:cs typeface="Times New Roman" pitchFamily="18" charset="0"/>
              </a:rPr>
              <a:t>- Three types which can be distinguished by the particular </a:t>
            </a:r>
          </a:p>
          <a:p>
            <a:r>
              <a:rPr lang="en-US" sz="2800">
                <a:latin typeface="Times New Roman" pitchFamily="18" charset="0"/>
                <a:cs typeface="Times New Roman" pitchFamily="18" charset="0"/>
              </a:rPr>
              <a:t>   types of RNA they produce:</a:t>
            </a:r>
          </a:p>
          <a:p>
            <a:endParaRPr lang="en-US" sz="2800">
              <a:latin typeface="Times New Roman" pitchFamily="18" charset="0"/>
              <a:cs typeface="Times New Roman" pitchFamily="18" charset="0"/>
            </a:endParaRPr>
          </a:p>
          <a:p>
            <a:r>
              <a:rPr lang="en-US" sz="2800">
                <a:latin typeface="Times New Roman" pitchFamily="18" charset="0"/>
                <a:cs typeface="Times New Roman" pitchFamily="18" charset="0"/>
              </a:rPr>
              <a:t>1- </a:t>
            </a:r>
            <a:r>
              <a:rPr lang="en-US" sz="2800" b="1">
                <a:latin typeface="Times New Roman" pitchFamily="18" charset="0"/>
                <a:cs typeface="Times New Roman" pitchFamily="18" charset="0"/>
              </a:rPr>
              <a:t>RNA polymerase I </a:t>
            </a:r>
            <a:r>
              <a:rPr lang="en-US" sz="2800">
                <a:latin typeface="Times New Roman" pitchFamily="18" charset="0"/>
                <a:cs typeface="Times New Roman" pitchFamily="18" charset="0"/>
              </a:rPr>
              <a:t>is located in the nucleolus and                   synthesizes 28S, 18S, and 5.8S rRNAs.</a:t>
            </a:r>
          </a:p>
          <a:p>
            <a:endParaRPr lang="en-US" sz="2800">
              <a:latin typeface="Times New Roman" pitchFamily="18" charset="0"/>
              <a:cs typeface="Times New Roman" pitchFamily="18" charset="0"/>
            </a:endParaRPr>
          </a:p>
          <a:p>
            <a:r>
              <a:rPr lang="en-US" sz="2800">
                <a:latin typeface="Times New Roman" pitchFamily="18" charset="0"/>
                <a:cs typeface="Times New Roman" pitchFamily="18" charset="0"/>
              </a:rPr>
              <a:t>2- </a:t>
            </a:r>
            <a:r>
              <a:rPr lang="en-US" sz="2800" b="1">
                <a:latin typeface="Times New Roman" pitchFamily="18" charset="0"/>
                <a:cs typeface="Times New Roman" pitchFamily="18" charset="0"/>
              </a:rPr>
              <a:t>RNA polymerase II </a:t>
            </a:r>
            <a:r>
              <a:rPr lang="en-US" sz="2800">
                <a:latin typeface="Times New Roman" pitchFamily="18" charset="0"/>
                <a:cs typeface="Times New Roman" pitchFamily="18" charset="0"/>
              </a:rPr>
              <a:t>is located in the nucleoplasm and              synthesizes hnRNA/mRNA and some snRNA.</a:t>
            </a:r>
          </a:p>
          <a:p>
            <a:endParaRPr lang="en-US" sz="2800">
              <a:latin typeface="Times New Roman" pitchFamily="18" charset="0"/>
              <a:cs typeface="Times New Roman" pitchFamily="18" charset="0"/>
            </a:endParaRPr>
          </a:p>
          <a:p>
            <a:r>
              <a:rPr lang="en-US" sz="2800">
                <a:latin typeface="Times New Roman" pitchFamily="18" charset="0"/>
                <a:cs typeface="Times New Roman" pitchFamily="18" charset="0"/>
              </a:rPr>
              <a:t>3- </a:t>
            </a:r>
            <a:r>
              <a:rPr lang="en-US" sz="2800" b="1">
                <a:latin typeface="Times New Roman" pitchFamily="18" charset="0"/>
                <a:cs typeface="Times New Roman" pitchFamily="18" charset="0"/>
              </a:rPr>
              <a:t>RNA polymerase III </a:t>
            </a:r>
            <a:r>
              <a:rPr lang="en-US" sz="2800">
                <a:latin typeface="Times New Roman" pitchFamily="18" charset="0"/>
                <a:cs typeface="Times New Roman" pitchFamily="18" charset="0"/>
              </a:rPr>
              <a:t>is located in the nucleoplasm and            synthesizes tRNA, some snRNA, and 5S rRNA.   </a:t>
            </a:r>
          </a:p>
          <a:p>
            <a:pPr algn="r" rtl="0">
              <a:lnSpc>
                <a:spcPct val="90000"/>
              </a:lnSpc>
              <a:spcBef>
                <a:spcPct val="50000"/>
              </a:spcBef>
              <a:buFontTx/>
              <a:buChar char="•"/>
            </a:pPr>
            <a:endParaRPr lang="en-US" sz="2800">
              <a:solidFill>
                <a:schemeClr val="bg1"/>
              </a:solidFill>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ChangeArrowheads="1"/>
          </p:cNvSpPr>
          <p:nvPr/>
        </p:nvSpPr>
        <p:spPr bwMode="auto">
          <a:xfrm>
            <a:off x="0" y="115888"/>
            <a:ext cx="9144000" cy="4400550"/>
          </a:xfrm>
          <a:prstGeom prst="rect">
            <a:avLst/>
          </a:prstGeom>
          <a:noFill/>
          <a:ln w="9525">
            <a:noFill/>
            <a:miter lim="800000"/>
            <a:headEnd/>
            <a:tailEnd/>
          </a:ln>
        </p:spPr>
        <p:txBody>
          <a:bodyPr>
            <a:spAutoFit/>
          </a:bodyPr>
          <a:lstStyle/>
          <a:p>
            <a:r>
              <a:rPr lang="en-US" sz="2800">
                <a:latin typeface="Times New Roman" pitchFamily="18" charset="0"/>
                <a:cs typeface="Times New Roman" pitchFamily="18" charset="0"/>
              </a:rPr>
              <a:t>- Transcription factors (such as </a:t>
            </a:r>
            <a:r>
              <a:rPr lang="en-US" sz="2800" b="1">
                <a:latin typeface="Times New Roman" pitchFamily="18" charset="0"/>
                <a:cs typeface="Times New Roman" pitchFamily="18" charset="0"/>
              </a:rPr>
              <a:t>TFIID</a:t>
            </a:r>
            <a:r>
              <a:rPr lang="en-US" sz="2800">
                <a:latin typeface="Times New Roman" pitchFamily="18" charset="0"/>
                <a:cs typeface="Times New Roman" pitchFamily="18" charset="0"/>
              </a:rPr>
              <a:t> for RNA polymerase       II) help to initiate transcription.    </a:t>
            </a:r>
          </a:p>
          <a:p>
            <a:endParaRPr lang="en-US" sz="2800">
              <a:latin typeface="Times New Roman" pitchFamily="18" charset="0"/>
              <a:cs typeface="Times New Roman" pitchFamily="18" charset="0"/>
            </a:endParaRPr>
          </a:p>
          <a:p>
            <a:r>
              <a:rPr lang="en-US" sz="2800">
                <a:latin typeface="Times New Roman" pitchFamily="18" charset="0"/>
                <a:cs typeface="Times New Roman" pitchFamily="18" charset="0"/>
              </a:rPr>
              <a:t>- The requirements for termination of transcription in                  eukaryotes are not well understood.</a:t>
            </a:r>
          </a:p>
          <a:p>
            <a:r>
              <a:rPr lang="en-US" sz="2800">
                <a:latin typeface="Times New Roman" pitchFamily="18" charset="0"/>
                <a:cs typeface="Times New Roman" pitchFamily="18" charset="0"/>
              </a:rPr>
              <a:t> </a:t>
            </a:r>
          </a:p>
          <a:p>
            <a:r>
              <a:rPr lang="en-US" sz="2800">
                <a:latin typeface="Times New Roman" pitchFamily="18" charset="0"/>
                <a:cs typeface="Times New Roman" pitchFamily="18" charset="0"/>
              </a:rPr>
              <a:t>- In addition, RNA polymerase II is inhibited by (</a:t>
            </a:r>
            <a:r>
              <a:rPr lang="en-US" sz="2800" b="1">
                <a:latin typeface="Times New Roman" pitchFamily="18" charset="0"/>
                <a:cs typeface="Times New Roman" pitchFamily="18" charset="0"/>
              </a:rPr>
              <a:t>α-amanitin</a:t>
            </a:r>
            <a:r>
              <a:rPr lang="en-US" sz="2800">
                <a:latin typeface="Times New Roman" pitchFamily="18" charset="0"/>
                <a:cs typeface="Times New Roman" pitchFamily="18" charset="0"/>
              </a:rPr>
              <a:t>)   a toxin from certain mushrooms. It inactivates RNA pol II       and can kill a person, while, RNA pol I and III are less             affected by toxin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p:cNvPicPr>
            <a:picLocks noChangeAspect="1" noChangeArrowheads="1"/>
          </p:cNvPicPr>
          <p:nvPr/>
        </p:nvPicPr>
        <p:blipFill>
          <a:blip r:embed="rId2"/>
          <a:srcRect/>
          <a:stretch>
            <a:fillRect/>
          </a:stretch>
        </p:blipFill>
        <p:spPr bwMode="auto">
          <a:xfrm>
            <a:off x="0" y="1052513"/>
            <a:ext cx="9144000" cy="3559175"/>
          </a:xfrm>
          <a:prstGeom prst="rect">
            <a:avLst/>
          </a:prstGeom>
          <a:noFill/>
          <a:ln w="9525">
            <a:noFill/>
            <a:miter lim="800000"/>
            <a:headEnd/>
            <a:tailEnd/>
          </a:ln>
        </p:spPr>
      </p:pic>
      <p:sp>
        <p:nvSpPr>
          <p:cNvPr id="16387" name="Rectangle 5"/>
          <p:cNvSpPr>
            <a:spLocks noChangeArrowheads="1"/>
          </p:cNvSpPr>
          <p:nvPr/>
        </p:nvSpPr>
        <p:spPr bwMode="auto">
          <a:xfrm>
            <a:off x="0" y="5084763"/>
            <a:ext cx="9144000" cy="946150"/>
          </a:xfrm>
          <a:prstGeom prst="rect">
            <a:avLst/>
          </a:prstGeom>
          <a:noFill/>
          <a:ln w="9525">
            <a:noFill/>
            <a:miter lim="800000"/>
            <a:headEnd/>
            <a:tailEnd/>
          </a:ln>
        </p:spPr>
        <p:txBody>
          <a:bodyPr>
            <a:spAutoFit/>
          </a:bodyPr>
          <a:lstStyle/>
          <a:p>
            <a:pPr algn="ctr"/>
            <a:r>
              <a:rPr lang="en-US" sz="2800" b="1">
                <a:latin typeface="Times New Roman" pitchFamily="18" charset="0"/>
                <a:cs typeface="Times New Roman" pitchFamily="18" charset="0"/>
              </a:rPr>
              <a:t>Comparison of eukaryotic and prokaryotic RNA polymerases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0" y="71438"/>
            <a:ext cx="9144000" cy="6124575"/>
          </a:xfrm>
          <a:prstGeom prst="rect">
            <a:avLst/>
          </a:prstGeom>
          <a:noFill/>
          <a:ln w="9525">
            <a:noFill/>
            <a:miter lim="800000"/>
            <a:headEnd/>
            <a:tailEnd/>
          </a:ln>
        </p:spPr>
        <p:txBody>
          <a:bodyPr>
            <a:spAutoFit/>
          </a:bodyPr>
          <a:lstStyle/>
          <a:p>
            <a:pPr marL="342900" indent="-342900"/>
            <a:r>
              <a:rPr lang="en-US" sz="2800">
                <a:latin typeface="Times New Roman" pitchFamily="18" charset="0"/>
                <a:cs typeface="Times New Roman" pitchFamily="18" charset="0"/>
              </a:rPr>
              <a:t>- The following events occur during the expression of a               prokaryotic gene:</a:t>
            </a:r>
          </a:p>
          <a:p>
            <a:pPr marL="342900" indent="-342900"/>
            <a:r>
              <a:rPr lang="en-US" sz="2800">
                <a:latin typeface="Times New Roman" pitchFamily="18" charset="0"/>
                <a:cs typeface="Times New Roman" pitchFamily="18" charset="0"/>
              </a:rPr>
              <a:t>- With the help of sigma factor, RNA polymerase recognizes       and binds to the promoter, region. </a:t>
            </a:r>
          </a:p>
          <a:p>
            <a:pPr marL="800100" lvl="1" indent="-342900"/>
            <a:r>
              <a:rPr lang="en-US" sz="2800">
                <a:latin typeface="Times New Roman" pitchFamily="18" charset="0"/>
                <a:cs typeface="Times New Roman" pitchFamily="18" charset="0"/>
              </a:rPr>
              <a:t>- The bacterial promoter contains two "consensus"                 sequences, called the </a:t>
            </a:r>
            <a:r>
              <a:rPr lang="en-US" sz="2800" b="1">
                <a:latin typeface="Times New Roman" pitchFamily="18" charset="0"/>
                <a:cs typeface="Times New Roman" pitchFamily="18" charset="0"/>
              </a:rPr>
              <a:t>Pribnow box [</a:t>
            </a:r>
            <a:r>
              <a:rPr lang="en-US" sz="2800">
                <a:latin typeface="Times New Roman" pitchFamily="18" charset="0"/>
                <a:cs typeface="Times New Roman" pitchFamily="18" charset="0"/>
              </a:rPr>
              <a:t>TATA (TATTAT) </a:t>
            </a:r>
          </a:p>
          <a:p>
            <a:pPr marL="800100" lvl="1" indent="-342900"/>
            <a:r>
              <a:rPr lang="en-US" sz="2800">
                <a:latin typeface="Times New Roman" pitchFamily="18" charset="0"/>
                <a:cs typeface="Times New Roman" pitchFamily="18" charset="0"/>
              </a:rPr>
              <a:t>   box] and the </a:t>
            </a:r>
            <a:r>
              <a:rPr lang="en-US" sz="2800" b="1">
                <a:latin typeface="Times New Roman" pitchFamily="18" charset="0"/>
                <a:cs typeface="Times New Roman" pitchFamily="18" charset="0"/>
              </a:rPr>
              <a:t>-35 sequence </a:t>
            </a:r>
            <a:r>
              <a:rPr lang="en-US" sz="2800">
                <a:latin typeface="Times New Roman" pitchFamily="18" charset="0"/>
                <a:cs typeface="Times New Roman" pitchFamily="18" charset="0"/>
              </a:rPr>
              <a:t>(TGTTGACA). </a:t>
            </a:r>
          </a:p>
          <a:p>
            <a:pPr marL="800100" lvl="1" indent="-342900"/>
            <a:r>
              <a:rPr lang="en-US" sz="2800">
                <a:latin typeface="Times New Roman" pitchFamily="18" charset="0"/>
                <a:cs typeface="Times New Roman" pitchFamily="18" charset="0"/>
              </a:rPr>
              <a:t>1- The promoter identifies the start site for transcription           and orients the enzyme on the template strand.  </a:t>
            </a:r>
          </a:p>
          <a:p>
            <a:pPr marL="342900" indent="-342900"/>
            <a:r>
              <a:rPr lang="en-US" sz="2800">
                <a:latin typeface="Times New Roman" pitchFamily="18" charset="0"/>
                <a:cs typeface="Times New Roman" pitchFamily="18" charset="0"/>
              </a:rPr>
              <a:t>2- Transcription begins at the + 1 base pair. Sigma factor is           released as soon as transcription is initiated.</a:t>
            </a:r>
          </a:p>
          <a:p>
            <a:pPr marL="342900" indent="-342900"/>
            <a:r>
              <a:rPr lang="en-US" sz="2800">
                <a:latin typeface="Times New Roman" pitchFamily="18" charset="0"/>
                <a:cs typeface="Times New Roman" pitchFamily="18" charset="0"/>
              </a:rPr>
              <a:t>3- The core polymerase continues moving along the template        strand in the 3' to 5' direction, synthesizing the mRNA          in the 5' to 3' direction.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4" name="Object 2"/>
          <p:cNvGraphicFramePr>
            <a:graphicFrameLocks noChangeAspect="1"/>
          </p:cNvGraphicFramePr>
          <p:nvPr/>
        </p:nvGraphicFramePr>
        <p:xfrm>
          <a:off x="0" y="239713"/>
          <a:ext cx="4786313" cy="6429375"/>
        </p:xfrm>
        <a:graphic>
          <a:graphicData uri="http://schemas.openxmlformats.org/presentationml/2006/ole">
            <p:oleObj spid="_x0000_s18435" name="Image" r:id="rId3" imgW="1718930" imgH="2444501" progId="">
              <p:embed/>
            </p:oleObj>
          </a:graphicData>
        </a:graphic>
      </p:graphicFrame>
      <p:sp>
        <p:nvSpPr>
          <p:cNvPr id="18435" name="Rectangle 5"/>
          <p:cNvSpPr>
            <a:spLocks noChangeArrowheads="1"/>
          </p:cNvSpPr>
          <p:nvPr/>
        </p:nvSpPr>
        <p:spPr bwMode="auto">
          <a:xfrm>
            <a:off x="4859338" y="188913"/>
            <a:ext cx="4176712" cy="6069012"/>
          </a:xfrm>
          <a:prstGeom prst="rect">
            <a:avLst/>
          </a:prstGeom>
          <a:noFill/>
          <a:ln w="9525">
            <a:noFill/>
            <a:miter lim="800000"/>
            <a:headEnd/>
            <a:tailEnd/>
          </a:ln>
        </p:spPr>
        <p:txBody>
          <a:bodyPr>
            <a:spAutoFit/>
          </a:bodyPr>
          <a:lstStyle/>
          <a:p>
            <a:r>
              <a:rPr lang="en-US" altLang="zh-CN" sz="2800" b="1" u="sng">
                <a:latin typeface="Times New Roman" pitchFamily="18" charset="0"/>
                <a:ea typeface="SimSun" pitchFamily="2" charset="-122"/>
                <a:cs typeface="Times New Roman" pitchFamily="18" charset="0"/>
              </a:rPr>
              <a:t>Initiation</a:t>
            </a:r>
          </a:p>
          <a:p>
            <a:endParaRPr lang="en-US" altLang="zh-CN" sz="2800">
              <a:latin typeface="Times New Roman" pitchFamily="18" charset="0"/>
              <a:ea typeface="SimSun" pitchFamily="2" charset="-122"/>
              <a:cs typeface="Times New Roman" pitchFamily="18" charset="0"/>
            </a:endParaRPr>
          </a:p>
          <a:p>
            <a:endParaRPr lang="en-US" altLang="zh-CN" sz="2800">
              <a:latin typeface="Times New Roman" pitchFamily="18" charset="0"/>
              <a:ea typeface="SimSun" pitchFamily="2" charset="-122"/>
              <a:cs typeface="Times New Roman" pitchFamily="18" charset="0"/>
            </a:endParaRPr>
          </a:p>
          <a:p>
            <a:endParaRPr lang="en-US" altLang="zh-CN" sz="2800">
              <a:latin typeface="Times New Roman" pitchFamily="18" charset="0"/>
              <a:ea typeface="SimSun" pitchFamily="2" charset="-122"/>
              <a:cs typeface="Times New Roman" pitchFamily="18" charset="0"/>
            </a:endParaRPr>
          </a:p>
          <a:p>
            <a:endParaRPr lang="en-US" altLang="zh-CN" sz="2800">
              <a:latin typeface="Times New Roman" pitchFamily="18" charset="0"/>
              <a:ea typeface="SimSun" pitchFamily="2" charset="-122"/>
              <a:cs typeface="Times New Roman" pitchFamily="18" charset="0"/>
            </a:endParaRPr>
          </a:p>
          <a:p>
            <a:pPr>
              <a:lnSpc>
                <a:spcPct val="90000"/>
              </a:lnSpc>
            </a:pPr>
            <a:r>
              <a:rPr lang="en-US" altLang="zh-CN" sz="2800">
                <a:latin typeface="Times New Roman" pitchFamily="18" charset="0"/>
                <a:ea typeface="SimSun" pitchFamily="2" charset="-122"/>
                <a:cs typeface="Times New Roman" pitchFamily="18" charset="0"/>
              </a:rPr>
              <a:t>A- Binding (closed complex)</a:t>
            </a:r>
          </a:p>
          <a:p>
            <a:pPr>
              <a:lnSpc>
                <a:spcPct val="90000"/>
              </a:lnSpc>
            </a:pPr>
            <a:endParaRPr lang="en-US" altLang="zh-CN" sz="2800">
              <a:latin typeface="Times New Roman" pitchFamily="18" charset="0"/>
              <a:ea typeface="SimSun" pitchFamily="2" charset="-122"/>
              <a:cs typeface="Times New Roman" pitchFamily="18" charset="0"/>
            </a:endParaRPr>
          </a:p>
          <a:p>
            <a:pPr>
              <a:lnSpc>
                <a:spcPct val="90000"/>
              </a:lnSpc>
            </a:pPr>
            <a:endParaRPr lang="en-US" altLang="zh-CN" sz="2800">
              <a:latin typeface="Times New Roman" pitchFamily="18" charset="0"/>
              <a:ea typeface="SimSun" pitchFamily="2" charset="-122"/>
              <a:cs typeface="Times New Roman" pitchFamily="18" charset="0"/>
            </a:endParaRPr>
          </a:p>
          <a:p>
            <a:pPr>
              <a:lnSpc>
                <a:spcPct val="90000"/>
              </a:lnSpc>
            </a:pPr>
            <a:endParaRPr lang="en-US" altLang="zh-CN" sz="2800">
              <a:latin typeface="Times New Roman" pitchFamily="18" charset="0"/>
              <a:ea typeface="SimSun" pitchFamily="2" charset="-122"/>
              <a:cs typeface="Times New Roman" pitchFamily="18" charset="0"/>
            </a:endParaRPr>
          </a:p>
          <a:p>
            <a:pPr>
              <a:lnSpc>
                <a:spcPct val="90000"/>
              </a:lnSpc>
            </a:pPr>
            <a:r>
              <a:rPr lang="en-US" altLang="zh-CN" sz="2800">
                <a:latin typeface="Times New Roman" pitchFamily="18" charset="0"/>
                <a:ea typeface="SimSun" pitchFamily="2" charset="-122"/>
                <a:cs typeface="Times New Roman" pitchFamily="18" charset="0"/>
              </a:rPr>
              <a:t>B- Promoter “melting”               (open complex)</a:t>
            </a:r>
          </a:p>
          <a:p>
            <a:pPr>
              <a:lnSpc>
                <a:spcPct val="90000"/>
              </a:lnSpc>
            </a:pPr>
            <a:endParaRPr lang="en-US" altLang="zh-CN" sz="2800">
              <a:latin typeface="Times New Roman" pitchFamily="18" charset="0"/>
              <a:ea typeface="SimSun" pitchFamily="2" charset="-122"/>
              <a:cs typeface="Times New Roman" pitchFamily="18" charset="0"/>
            </a:endParaRPr>
          </a:p>
          <a:p>
            <a:pPr>
              <a:lnSpc>
                <a:spcPct val="90000"/>
              </a:lnSpc>
            </a:pPr>
            <a:endParaRPr lang="en-US" altLang="zh-CN" sz="2800">
              <a:latin typeface="Times New Roman" pitchFamily="18" charset="0"/>
              <a:ea typeface="SimSun" pitchFamily="2" charset="-122"/>
              <a:cs typeface="Times New Roman" pitchFamily="18" charset="0"/>
            </a:endParaRPr>
          </a:p>
          <a:p>
            <a:pPr>
              <a:lnSpc>
                <a:spcPct val="90000"/>
              </a:lnSpc>
            </a:pPr>
            <a:r>
              <a:rPr lang="en-US" altLang="zh-CN" sz="2800">
                <a:latin typeface="Times New Roman" pitchFamily="18" charset="0"/>
                <a:ea typeface="SimSun" pitchFamily="2" charset="-122"/>
                <a:cs typeface="Times New Roman" pitchFamily="18" charset="0"/>
              </a:rPr>
              <a:t>C- Initial transcription</a:t>
            </a:r>
            <a:endParaRPr lang="en-US" sz="2800">
              <a:latin typeface="Times New Roman" pitchFamily="18" charset="0"/>
              <a:ea typeface="SimSun" pitchFamily="2" charset="-122"/>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Object 2"/>
          <p:cNvGraphicFramePr>
            <a:graphicFrameLocks noChangeAspect="1"/>
          </p:cNvGraphicFramePr>
          <p:nvPr/>
        </p:nvGraphicFramePr>
        <p:xfrm>
          <a:off x="142875" y="71438"/>
          <a:ext cx="5581650" cy="6786562"/>
        </p:xfrm>
        <a:graphic>
          <a:graphicData uri="http://schemas.openxmlformats.org/presentationml/2006/ole">
            <p:oleObj spid="_x0000_s19459" name="Image" r:id="rId3" imgW="1816612" imgH="1840684" progId="">
              <p:embed/>
            </p:oleObj>
          </a:graphicData>
        </a:graphic>
      </p:graphicFrame>
      <p:sp>
        <p:nvSpPr>
          <p:cNvPr id="19459" name="Rectangle 5"/>
          <p:cNvSpPr>
            <a:spLocks noChangeArrowheads="1"/>
          </p:cNvSpPr>
          <p:nvPr/>
        </p:nvSpPr>
        <p:spPr bwMode="auto">
          <a:xfrm>
            <a:off x="5940425" y="1989138"/>
            <a:ext cx="3132138" cy="3081337"/>
          </a:xfrm>
          <a:prstGeom prst="rect">
            <a:avLst/>
          </a:prstGeom>
          <a:noFill/>
          <a:ln w="9525">
            <a:noFill/>
            <a:miter lim="800000"/>
            <a:headEnd/>
            <a:tailEnd/>
          </a:ln>
        </p:spPr>
        <p:txBody>
          <a:bodyPr>
            <a:spAutoFit/>
          </a:bodyPr>
          <a:lstStyle/>
          <a:p>
            <a:r>
              <a:rPr lang="en-US" altLang="zh-CN" sz="2800" b="1" u="sng">
                <a:latin typeface="Times New Roman" pitchFamily="18" charset="0"/>
                <a:ea typeface="SimSun" pitchFamily="2" charset="-122"/>
                <a:cs typeface="Times New Roman" pitchFamily="18" charset="0"/>
              </a:rPr>
              <a:t>Elongation</a:t>
            </a:r>
          </a:p>
          <a:p>
            <a:endParaRPr lang="en-US" altLang="zh-CN" sz="2800">
              <a:latin typeface="Times New Roman" pitchFamily="18" charset="0"/>
              <a:ea typeface="SimSun" pitchFamily="2" charset="-122"/>
              <a:cs typeface="Times New Roman" pitchFamily="18" charset="0"/>
            </a:endParaRPr>
          </a:p>
          <a:p>
            <a:endParaRPr lang="en-US" altLang="zh-CN" sz="2800">
              <a:latin typeface="Times New Roman" pitchFamily="18" charset="0"/>
              <a:ea typeface="SimSun" pitchFamily="2" charset="-122"/>
              <a:cs typeface="Times New Roman" pitchFamily="18" charset="0"/>
            </a:endParaRPr>
          </a:p>
          <a:p>
            <a:endParaRPr lang="en-US" altLang="zh-CN" sz="2800">
              <a:latin typeface="Times New Roman" pitchFamily="18" charset="0"/>
              <a:ea typeface="SimSun" pitchFamily="2" charset="-122"/>
              <a:cs typeface="Times New Roman" pitchFamily="18" charset="0"/>
            </a:endParaRPr>
          </a:p>
          <a:p>
            <a:endParaRPr lang="en-US" altLang="zh-CN" sz="2800" b="1">
              <a:latin typeface="Times New Roman" pitchFamily="18" charset="0"/>
              <a:ea typeface="SimSun" pitchFamily="2" charset="-122"/>
              <a:cs typeface="Times New Roman" pitchFamily="18" charset="0"/>
            </a:endParaRPr>
          </a:p>
          <a:p>
            <a:endParaRPr lang="en-US" altLang="zh-CN" sz="2800" b="1">
              <a:latin typeface="Times New Roman" pitchFamily="18" charset="0"/>
              <a:ea typeface="SimSun" pitchFamily="2" charset="-122"/>
              <a:cs typeface="Times New Roman" pitchFamily="18" charset="0"/>
            </a:endParaRPr>
          </a:p>
          <a:p>
            <a:r>
              <a:rPr lang="en-US" altLang="zh-CN" sz="2800" b="1">
                <a:latin typeface="Times New Roman" pitchFamily="18" charset="0"/>
                <a:ea typeface="SimSun" pitchFamily="2" charset="-122"/>
                <a:cs typeface="Times New Roman" pitchFamily="18" charset="0"/>
              </a:rPr>
              <a:t>Termination</a:t>
            </a:r>
            <a:endParaRPr lang="en-US" sz="2800" b="1">
              <a:latin typeface="Times New Roman" pitchFamily="18" charset="0"/>
              <a:ea typeface="SimSun" pitchFamily="2" charset="-122"/>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ChangeArrowheads="1"/>
          </p:cNvSpPr>
          <p:nvPr/>
        </p:nvSpPr>
        <p:spPr bwMode="auto">
          <a:xfrm>
            <a:off x="0" y="100013"/>
            <a:ext cx="9144000" cy="6497637"/>
          </a:xfrm>
          <a:prstGeom prst="rect">
            <a:avLst/>
          </a:prstGeom>
          <a:noFill/>
          <a:ln w="9525">
            <a:noFill/>
            <a:miter lim="800000"/>
            <a:headEnd/>
            <a:tailEnd/>
          </a:ln>
        </p:spPr>
        <p:txBody>
          <a:bodyPr>
            <a:spAutoFit/>
          </a:bodyPr>
          <a:lstStyle/>
          <a:p>
            <a:r>
              <a:rPr lang="en-US" sz="2800" dirty="0">
                <a:latin typeface="Times New Roman" pitchFamily="18" charset="0"/>
                <a:cs typeface="Times New Roman" pitchFamily="18" charset="0"/>
              </a:rPr>
              <a:t>4. RNA polymerase eventually reaches a transcription                  termination signal, at which point it will stop transcription       and release the completed mRNA molecule. </a:t>
            </a:r>
          </a:p>
          <a:p>
            <a:r>
              <a:rPr lang="en-US" sz="2800" dirty="0">
                <a:latin typeface="Times New Roman" pitchFamily="18" charset="0"/>
                <a:cs typeface="Times New Roman" pitchFamily="18" charset="0"/>
              </a:rPr>
              <a:t>- There are two kinds of transcription terminators commonly      found in prokaryotic genes:</a:t>
            </a:r>
          </a:p>
          <a:p>
            <a:pPr lvl="1"/>
            <a:r>
              <a:rPr lang="en-US" sz="2800" dirty="0">
                <a:latin typeface="Times New Roman" pitchFamily="18" charset="0"/>
                <a:cs typeface="Times New Roman" pitchFamily="18" charset="0"/>
              </a:rPr>
              <a:t>A- </a:t>
            </a:r>
            <a:r>
              <a:rPr lang="en-US" sz="2800" b="1" dirty="0">
                <a:latin typeface="Times New Roman" pitchFamily="18" charset="0"/>
                <a:cs typeface="Times New Roman" pitchFamily="18" charset="0"/>
              </a:rPr>
              <a:t>Rho-independent termination </a:t>
            </a:r>
            <a:r>
              <a:rPr lang="en-US" sz="2800" dirty="0">
                <a:latin typeface="Times New Roman" pitchFamily="18" charset="0"/>
                <a:cs typeface="Times New Roman" pitchFamily="18" charset="0"/>
              </a:rPr>
              <a:t>occurs when the newly      formed RNA folds back on itself to form a </a:t>
            </a:r>
            <a:r>
              <a:rPr lang="en-US" sz="2800" b="1" dirty="0">
                <a:latin typeface="Times New Roman" pitchFamily="18" charset="0"/>
                <a:cs typeface="Times New Roman" pitchFamily="18" charset="0"/>
              </a:rPr>
              <a:t>GC-rich</a:t>
            </a:r>
            <a:r>
              <a:rPr lang="en-US" sz="2800" dirty="0">
                <a:latin typeface="Times New Roman" pitchFamily="18" charset="0"/>
                <a:cs typeface="Times New Roman" pitchFamily="18" charset="0"/>
              </a:rPr>
              <a:t>             hairpin loop closely followed by </a:t>
            </a:r>
            <a:r>
              <a:rPr lang="en-US" sz="2800" b="1" dirty="0">
                <a:latin typeface="Times New Roman" pitchFamily="18" charset="0"/>
                <a:cs typeface="Times New Roman" pitchFamily="18" charset="0"/>
              </a:rPr>
              <a:t>6-8 U</a:t>
            </a:r>
            <a:r>
              <a:rPr lang="en-US" sz="2800" dirty="0">
                <a:latin typeface="Times New Roman" pitchFamily="18" charset="0"/>
                <a:cs typeface="Times New Roman" pitchFamily="18" charset="0"/>
              </a:rPr>
              <a:t> residues. These       two structural features of the newly synthesized RNA          promote dissociation of the RNA from DNA template.   B- </a:t>
            </a:r>
            <a:r>
              <a:rPr lang="en-US" sz="2800" b="1" dirty="0">
                <a:latin typeface="Times New Roman" pitchFamily="18" charset="0"/>
                <a:cs typeface="Times New Roman" pitchFamily="18" charset="0"/>
              </a:rPr>
              <a:t>Rho-dependent termination </a:t>
            </a:r>
            <a:r>
              <a:rPr lang="en-US" sz="2800" dirty="0">
                <a:latin typeface="Times New Roman" pitchFamily="18" charset="0"/>
                <a:cs typeface="Times New Roman" pitchFamily="18" charset="0"/>
              </a:rPr>
              <a:t>requires participation of        </a:t>
            </a:r>
            <a:r>
              <a:rPr lang="en-US" sz="2800" b="1" dirty="0">
                <a:latin typeface="Times New Roman" pitchFamily="18" charset="0"/>
                <a:cs typeface="Times New Roman" pitchFamily="18" charset="0"/>
              </a:rPr>
              <a:t>rho factor</a:t>
            </a:r>
            <a:r>
              <a:rPr lang="en-US" sz="2800" dirty="0">
                <a:latin typeface="Times New Roman" pitchFamily="18" charset="0"/>
                <a:cs typeface="Times New Roman" pitchFamily="18" charset="0"/>
              </a:rPr>
              <a:t>. This protein binds to the newly formed              </a:t>
            </a:r>
            <a:r>
              <a:rPr lang="en-US" sz="2800" dirty="0" smtClean="0">
                <a:latin typeface="Times New Roman" pitchFamily="18" charset="0"/>
                <a:cs typeface="Times New Roman" pitchFamily="18" charset="0"/>
              </a:rPr>
              <a:t>RNA </a:t>
            </a:r>
            <a:r>
              <a:rPr lang="en-US" sz="2800" dirty="0">
                <a:latin typeface="Times New Roman" pitchFamily="18" charset="0"/>
                <a:cs typeface="Times New Roman" pitchFamily="18" charset="0"/>
              </a:rPr>
              <a:t>and moves toward the RNA polymerase that               has paused at a termination site. </a:t>
            </a:r>
            <a:r>
              <a:rPr lang="en-US" sz="2800" dirty="0" smtClean="0">
                <a:latin typeface="Times New Roman" pitchFamily="18" charset="0"/>
                <a:cs typeface="Times New Roman" pitchFamily="18" charset="0"/>
              </a:rPr>
              <a:t>rho </a:t>
            </a:r>
            <a:r>
              <a:rPr lang="en-US" sz="2800" dirty="0">
                <a:latin typeface="Times New Roman" pitchFamily="18" charset="0"/>
                <a:cs typeface="Times New Roman" pitchFamily="18" charset="0"/>
              </a:rPr>
              <a:t>then displaces             RNA polymerase from the 3' end of the RNA</a:t>
            </a:r>
            <a:r>
              <a:rPr lang="en-US" dirty="0"/>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ChangeArrowheads="1"/>
          </p:cNvSpPr>
          <p:nvPr/>
        </p:nvSpPr>
        <p:spPr bwMode="auto">
          <a:xfrm>
            <a:off x="0" y="58738"/>
            <a:ext cx="9144000" cy="584200"/>
          </a:xfrm>
          <a:prstGeom prst="rect">
            <a:avLst/>
          </a:prstGeom>
          <a:noFill/>
          <a:ln w="9525">
            <a:noFill/>
            <a:miter lim="800000"/>
            <a:headEnd/>
            <a:tailEnd/>
          </a:ln>
        </p:spPr>
        <p:txBody>
          <a:bodyPr>
            <a:spAutoFit/>
          </a:bodyPr>
          <a:lstStyle/>
          <a:p>
            <a:pPr algn="ctr"/>
            <a:r>
              <a:rPr lang="en-US" altLang="zh-CN" sz="2800" b="1">
                <a:latin typeface="Times New Roman" pitchFamily="18" charset="0"/>
                <a:ea typeface="SimSun" pitchFamily="2" charset="-122"/>
                <a:cs typeface="Times New Roman" pitchFamily="18" charset="0"/>
              </a:rPr>
              <a:t> </a:t>
            </a:r>
            <a:r>
              <a:rPr lang="en-US" altLang="zh-CN" sz="3200" b="1" u="sng">
                <a:latin typeface="Times New Roman" pitchFamily="18" charset="0"/>
                <a:ea typeface="SimSun" pitchFamily="2" charset="-122"/>
                <a:cs typeface="Times New Roman" pitchFamily="18" charset="0"/>
              </a:rPr>
              <a:t>The Central Dogma of life </a:t>
            </a:r>
          </a:p>
        </p:txBody>
      </p:sp>
      <p:pic>
        <p:nvPicPr>
          <p:cNvPr id="3075" name="Picture 2" descr="snu6_fig_11_01"/>
          <p:cNvPicPr>
            <a:picLocks noChangeAspect="1" noChangeArrowheads="1"/>
          </p:cNvPicPr>
          <p:nvPr/>
        </p:nvPicPr>
        <p:blipFill>
          <a:blip r:embed="rId2"/>
          <a:srcRect/>
          <a:stretch>
            <a:fillRect/>
          </a:stretch>
        </p:blipFill>
        <p:spPr bwMode="auto">
          <a:xfrm>
            <a:off x="642938" y="1071563"/>
            <a:ext cx="7929562" cy="5572125"/>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ChangeArrowheads="1"/>
          </p:cNvSpPr>
          <p:nvPr/>
        </p:nvSpPr>
        <p:spPr bwMode="auto">
          <a:xfrm>
            <a:off x="0" y="52388"/>
            <a:ext cx="9144000" cy="6556375"/>
          </a:xfrm>
          <a:prstGeom prst="rect">
            <a:avLst/>
          </a:prstGeom>
          <a:noFill/>
          <a:ln w="9525">
            <a:noFill/>
            <a:miter lim="800000"/>
            <a:headEnd/>
            <a:tailEnd/>
          </a:ln>
        </p:spPr>
        <p:txBody>
          <a:bodyPr>
            <a:spAutoFit/>
          </a:bodyPr>
          <a:lstStyle/>
          <a:p>
            <a:r>
              <a:rPr lang="en-US" altLang="zh-CN" sz="2800" b="1" u="sng">
                <a:latin typeface="Times New Roman" pitchFamily="18" charset="0"/>
                <a:ea typeface="SimSun" pitchFamily="2" charset="-122"/>
                <a:cs typeface="Times New Roman" pitchFamily="18" charset="0"/>
              </a:rPr>
              <a:t>Transcription termination</a:t>
            </a:r>
          </a:p>
          <a:p>
            <a:endParaRPr lang="en-US" sz="2800" b="1" u="sng">
              <a:latin typeface="Times New Roman" pitchFamily="18" charset="0"/>
              <a:ea typeface="SimSun" pitchFamily="2" charset="-122"/>
              <a:cs typeface="Times New Roman" pitchFamily="18" charset="0"/>
            </a:endParaRPr>
          </a:p>
          <a:p>
            <a:endParaRPr lang="en-US" sz="2800" b="1" u="sng">
              <a:latin typeface="Times New Roman" pitchFamily="18" charset="0"/>
              <a:ea typeface="SimSun" pitchFamily="2" charset="-122"/>
              <a:cs typeface="Times New Roman" pitchFamily="18" charset="0"/>
            </a:endParaRPr>
          </a:p>
          <a:p>
            <a:endParaRPr lang="en-US" sz="2800" b="1" u="sng">
              <a:latin typeface="Times New Roman" pitchFamily="18" charset="0"/>
              <a:ea typeface="SimSun" pitchFamily="2" charset="-122"/>
              <a:cs typeface="Times New Roman" pitchFamily="18" charset="0"/>
            </a:endParaRPr>
          </a:p>
          <a:p>
            <a:endParaRPr lang="en-US" sz="2800" b="1" u="sng">
              <a:latin typeface="Times New Roman" pitchFamily="18" charset="0"/>
              <a:ea typeface="SimSun" pitchFamily="2" charset="-122"/>
              <a:cs typeface="Times New Roman" pitchFamily="18" charset="0"/>
            </a:endParaRPr>
          </a:p>
          <a:p>
            <a:endParaRPr lang="en-US" sz="2800" b="1" u="sng">
              <a:latin typeface="Times New Roman" pitchFamily="18" charset="0"/>
              <a:ea typeface="SimSun" pitchFamily="2" charset="-122"/>
              <a:cs typeface="Times New Roman" pitchFamily="18" charset="0"/>
            </a:endParaRPr>
          </a:p>
          <a:p>
            <a:endParaRPr lang="en-US" sz="2800" b="1" u="sng">
              <a:latin typeface="Times New Roman" pitchFamily="18" charset="0"/>
              <a:ea typeface="SimSun" pitchFamily="2" charset="-122"/>
              <a:cs typeface="Times New Roman" pitchFamily="18" charset="0"/>
            </a:endParaRPr>
          </a:p>
          <a:p>
            <a:endParaRPr lang="en-US" sz="2800" b="1" u="sng">
              <a:latin typeface="Times New Roman" pitchFamily="18" charset="0"/>
              <a:ea typeface="SimSun" pitchFamily="2" charset="-122"/>
              <a:cs typeface="Times New Roman" pitchFamily="18" charset="0"/>
            </a:endParaRPr>
          </a:p>
          <a:p>
            <a:endParaRPr lang="en-US" sz="2800" b="1" u="sng">
              <a:latin typeface="Times New Roman" pitchFamily="18" charset="0"/>
              <a:ea typeface="SimSun" pitchFamily="2" charset="-122"/>
              <a:cs typeface="Times New Roman" pitchFamily="18" charset="0"/>
            </a:endParaRPr>
          </a:p>
          <a:p>
            <a:endParaRPr lang="en-US" sz="2800" b="1" u="sng">
              <a:latin typeface="Times New Roman" pitchFamily="18" charset="0"/>
              <a:ea typeface="SimSun" pitchFamily="2" charset="-122"/>
              <a:cs typeface="Times New Roman" pitchFamily="18" charset="0"/>
            </a:endParaRPr>
          </a:p>
          <a:p>
            <a:endParaRPr lang="en-US" sz="2800" b="1" u="sng">
              <a:latin typeface="Times New Roman" pitchFamily="18" charset="0"/>
              <a:ea typeface="SimSun" pitchFamily="2" charset="-122"/>
              <a:cs typeface="Times New Roman" pitchFamily="18" charset="0"/>
            </a:endParaRPr>
          </a:p>
          <a:p>
            <a:endParaRPr lang="en-US" sz="2800" b="1" u="sng">
              <a:latin typeface="Times New Roman" pitchFamily="18" charset="0"/>
              <a:ea typeface="SimSun" pitchFamily="2" charset="-122"/>
              <a:cs typeface="Times New Roman" pitchFamily="18" charset="0"/>
            </a:endParaRPr>
          </a:p>
          <a:p>
            <a:endParaRPr lang="en-US" sz="2800" b="1" u="sng">
              <a:latin typeface="Times New Roman" pitchFamily="18" charset="0"/>
              <a:ea typeface="SimSun" pitchFamily="2" charset="-122"/>
              <a:cs typeface="Times New Roman" pitchFamily="18" charset="0"/>
            </a:endParaRPr>
          </a:p>
          <a:p>
            <a:endParaRPr lang="en-US" sz="2800" b="1" u="sng">
              <a:latin typeface="Times New Roman" pitchFamily="18" charset="0"/>
              <a:ea typeface="SimSun" pitchFamily="2" charset="-122"/>
              <a:cs typeface="Times New Roman" pitchFamily="18" charset="0"/>
            </a:endParaRPr>
          </a:p>
          <a:p>
            <a:r>
              <a:rPr lang="en-US" sz="2800" b="1">
                <a:latin typeface="Times New Roman" pitchFamily="18" charset="0"/>
                <a:ea typeface="SimSun" pitchFamily="2" charset="-122"/>
                <a:cs typeface="Times New Roman" pitchFamily="18" charset="0"/>
              </a:rPr>
              <a:t>                 A                             B                                 C</a:t>
            </a:r>
          </a:p>
        </p:txBody>
      </p:sp>
      <p:pic>
        <p:nvPicPr>
          <p:cNvPr id="21507" name="Picture 2" descr="snu6_fig_11_10_01"/>
          <p:cNvPicPr>
            <a:picLocks noChangeAspect="1" noChangeArrowheads="1"/>
          </p:cNvPicPr>
          <p:nvPr/>
        </p:nvPicPr>
        <p:blipFill>
          <a:blip r:embed="rId2"/>
          <a:srcRect/>
          <a:stretch>
            <a:fillRect/>
          </a:stretch>
        </p:blipFill>
        <p:spPr bwMode="auto">
          <a:xfrm>
            <a:off x="0" y="642938"/>
            <a:ext cx="3071813" cy="5500687"/>
          </a:xfrm>
          <a:prstGeom prst="rect">
            <a:avLst/>
          </a:prstGeom>
          <a:noFill/>
          <a:ln w="9525">
            <a:noFill/>
            <a:miter lim="800000"/>
            <a:headEnd/>
            <a:tailEnd/>
          </a:ln>
        </p:spPr>
      </p:pic>
      <p:pic>
        <p:nvPicPr>
          <p:cNvPr id="21508" name="Picture 2" descr="snu6_fig_11_10_02"/>
          <p:cNvPicPr>
            <a:picLocks noChangeAspect="1" noChangeArrowheads="1"/>
          </p:cNvPicPr>
          <p:nvPr/>
        </p:nvPicPr>
        <p:blipFill>
          <a:blip r:embed="rId3"/>
          <a:srcRect/>
          <a:stretch>
            <a:fillRect/>
          </a:stretch>
        </p:blipFill>
        <p:spPr bwMode="auto">
          <a:xfrm>
            <a:off x="3143250" y="642938"/>
            <a:ext cx="3000375" cy="5500687"/>
          </a:xfrm>
          <a:prstGeom prst="rect">
            <a:avLst/>
          </a:prstGeom>
          <a:noFill/>
          <a:ln w="9525">
            <a:noFill/>
            <a:miter lim="800000"/>
            <a:headEnd/>
            <a:tailEnd/>
          </a:ln>
        </p:spPr>
      </p:pic>
      <p:pic>
        <p:nvPicPr>
          <p:cNvPr id="21509" name="Picture 2" descr="snu6_fig_11_10_03"/>
          <p:cNvPicPr>
            <a:picLocks noChangeAspect="1" noChangeArrowheads="1"/>
          </p:cNvPicPr>
          <p:nvPr/>
        </p:nvPicPr>
        <p:blipFill>
          <a:blip r:embed="rId4"/>
          <a:srcRect/>
          <a:stretch>
            <a:fillRect/>
          </a:stretch>
        </p:blipFill>
        <p:spPr bwMode="auto">
          <a:xfrm>
            <a:off x="6215063" y="714375"/>
            <a:ext cx="2928937" cy="542925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ChangeArrowheads="1"/>
          </p:cNvSpPr>
          <p:nvPr/>
        </p:nvSpPr>
        <p:spPr bwMode="auto">
          <a:xfrm>
            <a:off x="0" y="0"/>
            <a:ext cx="9144000" cy="6327775"/>
          </a:xfrm>
          <a:prstGeom prst="rect">
            <a:avLst/>
          </a:prstGeom>
          <a:noFill/>
          <a:ln w="9525">
            <a:noFill/>
            <a:miter lim="800000"/>
            <a:headEnd/>
            <a:tailEnd/>
          </a:ln>
        </p:spPr>
        <p:txBody>
          <a:bodyPr>
            <a:spAutoFit/>
          </a:bodyPr>
          <a:lstStyle/>
          <a:p>
            <a:r>
              <a:rPr lang="en-US" sz="2800" dirty="0">
                <a:latin typeface="Times New Roman" pitchFamily="18" charset="0"/>
                <a:cs typeface="Times New Roman" pitchFamily="18" charset="0"/>
              </a:rPr>
              <a:t>5. Transcription and translation can occur simultaneously in         bacteria because there is no processing of prokaryotic               mRNA (generally no introns), </a:t>
            </a:r>
            <a:r>
              <a:rPr lang="en-US" sz="2800" dirty="0" err="1">
                <a:latin typeface="Times New Roman" pitchFamily="18" charset="0"/>
                <a:cs typeface="Times New Roman" pitchFamily="18" charset="0"/>
              </a:rPr>
              <a:t>ribosomes</a:t>
            </a:r>
            <a:r>
              <a:rPr lang="en-US" sz="2800" dirty="0">
                <a:latin typeface="Times New Roman" pitchFamily="18" charset="0"/>
                <a:cs typeface="Times New Roman" pitchFamily="18" charset="0"/>
              </a:rPr>
              <a:t> can begin                  translating the message even before transcription is                  complete.        </a:t>
            </a:r>
          </a:p>
          <a:p>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Ribosomes</a:t>
            </a:r>
            <a:r>
              <a:rPr lang="en-US" sz="2800" dirty="0">
                <a:latin typeface="Times New Roman" pitchFamily="18" charset="0"/>
                <a:cs typeface="Times New Roman" pitchFamily="18" charset="0"/>
              </a:rPr>
              <a:t> bind to a sequence called Shine-</a:t>
            </a:r>
            <a:r>
              <a:rPr lang="en-US" sz="2800" dirty="0" err="1">
                <a:latin typeface="Times New Roman" pitchFamily="18" charset="0"/>
                <a:cs typeface="Times New Roman" pitchFamily="18" charset="0"/>
              </a:rPr>
              <a:t>Dalgarno</a:t>
            </a:r>
            <a:r>
              <a:rPr lang="en-US" sz="2800" dirty="0">
                <a:latin typeface="Times New Roman" pitchFamily="18" charset="0"/>
                <a:cs typeface="Times New Roman" pitchFamily="18" charset="0"/>
              </a:rPr>
              <a:t>    sequence in the 5' </a:t>
            </a:r>
            <a:r>
              <a:rPr lang="en-US" sz="2800" dirty="0" err="1">
                <a:latin typeface="Times New Roman" pitchFamily="18" charset="0"/>
                <a:cs typeface="Times New Roman" pitchFamily="18" charset="0"/>
              </a:rPr>
              <a:t>untranslated</a:t>
            </a:r>
            <a:r>
              <a:rPr lang="en-US" sz="2800" dirty="0">
                <a:latin typeface="Times New Roman" pitchFamily="18" charset="0"/>
                <a:cs typeface="Times New Roman" pitchFamily="18" charset="0"/>
              </a:rPr>
              <a:t> region (UTR) of the message</a:t>
            </a:r>
          </a:p>
          <a:p>
            <a:r>
              <a:rPr lang="en-US" sz="2800" dirty="0">
                <a:latin typeface="Times New Roman" pitchFamily="18" charset="0"/>
                <a:cs typeface="Times New Roman" pitchFamily="18" charset="0"/>
              </a:rPr>
              <a:t>	- </a:t>
            </a:r>
            <a:r>
              <a:rPr lang="en-US" sz="2800" dirty="0" smtClean="0">
                <a:latin typeface="Times New Roman" pitchFamily="18" charset="0"/>
                <a:cs typeface="Times New Roman" pitchFamily="18" charset="0"/>
              </a:rPr>
              <a:t> Protein </a:t>
            </a:r>
            <a:r>
              <a:rPr lang="en-US" sz="2800" dirty="0">
                <a:latin typeface="Times New Roman" pitchFamily="18" charset="0"/>
                <a:cs typeface="Times New Roman" pitchFamily="18" charset="0"/>
              </a:rPr>
              <a:t>synthesis begins at an AUG codon at the             beginning of the coding region and continues until the              ribosome reaches a stop codon at the end of the coding             region. </a:t>
            </a:r>
          </a:p>
          <a:p>
            <a:pPr algn="ctr" rtl="0">
              <a:spcBef>
                <a:spcPct val="20000"/>
              </a:spcBef>
            </a:pPr>
            <a:r>
              <a:rPr lang="en-US" sz="2800" dirty="0">
                <a:latin typeface="Times New Roman" pitchFamily="18" charset="0"/>
                <a:cs typeface="Times New Roman" pitchFamily="18" charset="0"/>
              </a:rPr>
              <a:t>6.</a:t>
            </a:r>
            <a:r>
              <a:rPr lang="en-US" sz="2800" dirty="0">
                <a:solidFill>
                  <a:schemeClr val="bg1"/>
                </a:solidFill>
                <a:latin typeface="Times New Roman" pitchFamily="18" charset="0"/>
                <a:cs typeface="Times New Roman" pitchFamily="18" charset="0"/>
              </a:rPr>
              <a:t> </a:t>
            </a:r>
            <a:r>
              <a:rPr lang="en-US" sz="2800" dirty="0">
                <a:latin typeface="Times New Roman" pitchFamily="18" charset="0"/>
                <a:cs typeface="Times New Roman" pitchFamily="18" charset="0"/>
              </a:rPr>
              <a:t>The ribosome translates the message in the 5' to 3' direction, </a:t>
            </a:r>
          </a:p>
          <a:p>
            <a:pPr rtl="0">
              <a:spcBef>
                <a:spcPct val="20000"/>
              </a:spcBef>
            </a:pPr>
            <a:r>
              <a:rPr lang="en-US" sz="2800" dirty="0">
                <a:latin typeface="Times New Roman" pitchFamily="18" charset="0"/>
                <a:cs typeface="Times New Roman" pitchFamily="18" charset="0"/>
              </a:rPr>
              <a:t>     synthesizing the protein from amino terminus to carboxyl                         </a:t>
            </a:r>
          </a:p>
          <a:p>
            <a:pPr rtl="0">
              <a:spcBef>
                <a:spcPct val="20000"/>
              </a:spcBef>
            </a:pPr>
            <a:r>
              <a:rPr lang="en-US" sz="2800" dirty="0">
                <a:latin typeface="Times New Roman" pitchFamily="18" charset="0"/>
                <a:cs typeface="Times New Roman" pitchFamily="18" charset="0"/>
              </a:rPr>
              <a:t>     terminus.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p:cNvPicPr>
            <a:picLocks noChangeAspect="1" noChangeArrowheads="1"/>
          </p:cNvPicPr>
          <p:nvPr/>
        </p:nvPicPr>
        <p:blipFill>
          <a:blip r:embed="rId2"/>
          <a:srcRect/>
          <a:stretch>
            <a:fillRect/>
          </a:stretch>
        </p:blipFill>
        <p:spPr bwMode="auto">
          <a:xfrm>
            <a:off x="214313" y="214313"/>
            <a:ext cx="8715375" cy="5626100"/>
          </a:xfrm>
          <a:prstGeom prst="rect">
            <a:avLst/>
          </a:prstGeom>
          <a:noFill/>
          <a:ln w="9525">
            <a:noFill/>
            <a:miter lim="800000"/>
            <a:headEnd/>
            <a:tailEnd/>
          </a:ln>
        </p:spPr>
      </p:pic>
      <p:sp>
        <p:nvSpPr>
          <p:cNvPr id="23555" name="Rectangle 6"/>
          <p:cNvSpPr>
            <a:spLocks noChangeArrowheads="1"/>
          </p:cNvSpPr>
          <p:nvPr/>
        </p:nvSpPr>
        <p:spPr bwMode="auto">
          <a:xfrm>
            <a:off x="179388" y="5964238"/>
            <a:ext cx="8964612" cy="519112"/>
          </a:xfrm>
          <a:prstGeom prst="rect">
            <a:avLst/>
          </a:prstGeom>
          <a:noFill/>
          <a:ln w="9525">
            <a:noFill/>
            <a:miter lim="800000"/>
            <a:headEnd/>
            <a:tailEnd/>
          </a:ln>
        </p:spPr>
        <p:txBody>
          <a:bodyPr>
            <a:spAutoFit/>
          </a:bodyPr>
          <a:lstStyle/>
          <a:p>
            <a:pPr algn="ctr" rtl="0"/>
            <a:r>
              <a:rPr lang="en-US" sz="2800" b="1">
                <a:latin typeface="Times New Roman" pitchFamily="18" charset="0"/>
                <a:cs typeface="Times New Roman" pitchFamily="18" charset="0"/>
              </a:rPr>
              <a:t>A prokaryotic transcription unit.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ChangeArrowheads="1"/>
          </p:cNvSpPr>
          <p:nvPr/>
        </p:nvSpPr>
        <p:spPr bwMode="auto">
          <a:xfrm>
            <a:off x="0" y="0"/>
            <a:ext cx="9144000" cy="4789488"/>
          </a:xfrm>
          <a:prstGeom prst="rect">
            <a:avLst/>
          </a:prstGeom>
          <a:noFill/>
          <a:ln w="9525">
            <a:noFill/>
            <a:miter lim="800000"/>
            <a:headEnd/>
            <a:tailEnd/>
          </a:ln>
        </p:spPr>
        <p:txBody>
          <a:bodyPr>
            <a:spAutoFit/>
          </a:bodyPr>
          <a:lstStyle/>
          <a:p>
            <a:r>
              <a:rPr lang="en-US" sz="2800">
                <a:latin typeface="Times New Roman" pitchFamily="18" charset="0"/>
                <a:cs typeface="Times New Roman" pitchFamily="18" charset="0"/>
              </a:rPr>
              <a:t>- The mRNA produced by the gene shown above is a                   </a:t>
            </a:r>
            <a:r>
              <a:rPr lang="en-US" sz="2800" b="1">
                <a:latin typeface="Times New Roman" pitchFamily="18" charset="0"/>
                <a:cs typeface="Times New Roman" pitchFamily="18" charset="0"/>
              </a:rPr>
              <a:t>monocistronic</a:t>
            </a:r>
            <a:r>
              <a:rPr lang="en-US" sz="2800">
                <a:latin typeface="Times New Roman" pitchFamily="18" charset="0"/>
                <a:cs typeface="Times New Roman" pitchFamily="18" charset="0"/>
              </a:rPr>
              <a:t> message. That is, it is transcribed from a           single gene and codes for only a single protein.</a:t>
            </a:r>
          </a:p>
          <a:p>
            <a:endParaRPr lang="en-US" sz="2800">
              <a:latin typeface="Times New Roman" pitchFamily="18" charset="0"/>
              <a:cs typeface="Times New Roman" pitchFamily="18" charset="0"/>
            </a:endParaRPr>
          </a:p>
          <a:p>
            <a:pPr lvl="1"/>
            <a:r>
              <a:rPr lang="en-US" sz="2800">
                <a:latin typeface="Times New Roman" pitchFamily="18" charset="0"/>
                <a:cs typeface="Times New Roman" pitchFamily="18" charset="0"/>
              </a:rPr>
              <a:t>- The word </a:t>
            </a:r>
            <a:r>
              <a:rPr lang="en-US" sz="2800" b="1">
                <a:latin typeface="Times New Roman" pitchFamily="18" charset="0"/>
                <a:cs typeface="Times New Roman" pitchFamily="18" charset="0"/>
              </a:rPr>
              <a:t>cistron </a:t>
            </a:r>
            <a:r>
              <a:rPr lang="en-US" sz="2800">
                <a:latin typeface="Times New Roman" pitchFamily="18" charset="0"/>
                <a:cs typeface="Times New Roman" pitchFamily="18" charset="0"/>
              </a:rPr>
              <a:t>is another name for a gene. Some             bacterial operons produce </a:t>
            </a:r>
            <a:r>
              <a:rPr lang="en-US" sz="2800" b="1">
                <a:latin typeface="Times New Roman" pitchFamily="18" charset="0"/>
                <a:cs typeface="Times New Roman" pitchFamily="18" charset="0"/>
              </a:rPr>
              <a:t>polycistronic </a:t>
            </a:r>
            <a:r>
              <a:rPr lang="en-US" sz="2800">
                <a:latin typeface="Times New Roman" pitchFamily="18" charset="0"/>
                <a:cs typeface="Times New Roman" pitchFamily="18" charset="0"/>
              </a:rPr>
              <a:t>messages. In          these cases, related genes grouped together in the DNA       are transcribed as one unit.</a:t>
            </a:r>
          </a:p>
          <a:p>
            <a:endParaRPr lang="en-US" sz="2800">
              <a:latin typeface="Times New Roman" pitchFamily="18" charset="0"/>
              <a:cs typeface="Times New Roman" pitchFamily="18" charset="0"/>
            </a:endParaRPr>
          </a:p>
          <a:p>
            <a:pPr lvl="1"/>
            <a:r>
              <a:rPr lang="en-US" sz="2800">
                <a:latin typeface="Times New Roman" pitchFamily="18" charset="0"/>
                <a:cs typeface="Times New Roman" pitchFamily="18" charset="0"/>
              </a:rPr>
              <a:t> - The mRNA in this case contains information from                several genes and codes for several different proteins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p:cNvPicPr>
            <a:picLocks noChangeAspect="1" noChangeArrowheads="1"/>
          </p:cNvPicPr>
          <p:nvPr/>
        </p:nvPicPr>
        <p:blipFill>
          <a:blip r:embed="rId2"/>
          <a:srcRect/>
          <a:stretch>
            <a:fillRect/>
          </a:stretch>
        </p:blipFill>
        <p:spPr bwMode="auto">
          <a:xfrm>
            <a:off x="0" y="1030288"/>
            <a:ext cx="9144000" cy="3587750"/>
          </a:xfrm>
          <a:prstGeom prst="rect">
            <a:avLst/>
          </a:prstGeom>
          <a:noFill/>
          <a:ln w="9525">
            <a:noFill/>
            <a:miter lim="800000"/>
            <a:headEnd/>
            <a:tailEnd/>
          </a:ln>
        </p:spPr>
      </p:pic>
      <p:sp>
        <p:nvSpPr>
          <p:cNvPr id="25603" name="Rectangle 5"/>
          <p:cNvSpPr>
            <a:spLocks noChangeArrowheads="1"/>
          </p:cNvSpPr>
          <p:nvPr/>
        </p:nvSpPr>
        <p:spPr bwMode="auto">
          <a:xfrm>
            <a:off x="561975" y="5537200"/>
            <a:ext cx="8020050" cy="860425"/>
          </a:xfrm>
          <a:prstGeom prst="rect">
            <a:avLst/>
          </a:prstGeom>
          <a:noFill/>
          <a:ln w="9525">
            <a:noFill/>
            <a:miter lim="800000"/>
            <a:headEnd/>
            <a:tailEnd/>
          </a:ln>
        </p:spPr>
        <p:txBody>
          <a:bodyPr>
            <a:spAutoFit/>
          </a:bodyPr>
          <a:lstStyle/>
          <a:p>
            <a:pPr algn="ctr" rtl="0">
              <a:lnSpc>
                <a:spcPct val="90000"/>
              </a:lnSpc>
              <a:spcBef>
                <a:spcPct val="20000"/>
              </a:spcBef>
            </a:pPr>
            <a:r>
              <a:rPr lang="en-US" sz="2800" b="1">
                <a:latin typeface="Times New Roman" pitchFamily="18" charset="0"/>
                <a:cs typeface="Times New Roman" pitchFamily="18" charset="0"/>
              </a:rPr>
              <a:t>Prokaryotic polycistronic message codes for several different proteins</a:t>
            </a:r>
            <a:r>
              <a:rPr lang="en-US" sz="2800">
                <a:latin typeface="Times New Roman" pitchFamily="18" charset="0"/>
                <a:cs typeface="Times New Roman" pitchFamily="18" charset="0"/>
              </a:rPr>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ChangeArrowheads="1"/>
          </p:cNvSpPr>
          <p:nvPr/>
        </p:nvSpPr>
        <p:spPr bwMode="auto">
          <a:xfrm>
            <a:off x="0" y="0"/>
            <a:ext cx="9144000" cy="5857875"/>
          </a:xfrm>
          <a:prstGeom prst="rect">
            <a:avLst/>
          </a:prstGeom>
          <a:noFill/>
          <a:ln w="9525">
            <a:noFill/>
            <a:miter lim="800000"/>
            <a:headEnd/>
            <a:tailEnd/>
          </a:ln>
        </p:spPr>
        <p:txBody>
          <a:bodyPr>
            <a:spAutoFit/>
          </a:bodyPr>
          <a:lstStyle/>
          <a:p>
            <a:pPr rtl="0">
              <a:spcBef>
                <a:spcPct val="50000"/>
              </a:spcBef>
            </a:pPr>
            <a:r>
              <a:rPr lang="en-US" sz="2800" b="1" u="sng">
                <a:latin typeface="Times New Roman" pitchFamily="18" charset="0"/>
                <a:cs typeface="Times New Roman" pitchFamily="18" charset="0"/>
              </a:rPr>
              <a:t>Production of eukaryotic mRNA</a:t>
            </a:r>
          </a:p>
          <a:p>
            <a:endParaRPr lang="en-US" sz="2800">
              <a:latin typeface="Times New Roman" pitchFamily="18" charset="0"/>
              <a:cs typeface="Times New Roman" pitchFamily="18" charset="0"/>
            </a:endParaRPr>
          </a:p>
          <a:p>
            <a:r>
              <a:rPr lang="en-US" sz="2800">
                <a:latin typeface="Times New Roman" pitchFamily="18" charset="0"/>
                <a:cs typeface="Times New Roman" pitchFamily="18" charset="0"/>
              </a:rPr>
              <a:t>- In eukaryotes, most genes are composed of coding segments   (</a:t>
            </a:r>
            <a:r>
              <a:rPr lang="en-US" sz="2800" b="1">
                <a:latin typeface="Times New Roman" pitchFamily="18" charset="0"/>
                <a:cs typeface="Times New Roman" pitchFamily="18" charset="0"/>
              </a:rPr>
              <a:t>exons</a:t>
            </a:r>
            <a:r>
              <a:rPr lang="en-US" sz="2800">
                <a:latin typeface="Times New Roman" pitchFamily="18" charset="0"/>
                <a:cs typeface="Times New Roman" pitchFamily="18" charset="0"/>
              </a:rPr>
              <a:t>) interrupted by noncoding segments (</a:t>
            </a:r>
            <a:r>
              <a:rPr lang="en-US" sz="2800" b="1">
                <a:latin typeface="Times New Roman" pitchFamily="18" charset="0"/>
                <a:cs typeface="Times New Roman" pitchFamily="18" charset="0"/>
              </a:rPr>
              <a:t>introns</a:t>
            </a:r>
            <a:r>
              <a:rPr lang="en-US" sz="2800">
                <a:latin typeface="Times New Roman" pitchFamily="18" charset="0"/>
                <a:cs typeface="Times New Roman" pitchFamily="18" charset="0"/>
              </a:rPr>
              <a:t>). </a:t>
            </a:r>
          </a:p>
          <a:p>
            <a:endParaRPr lang="en-US" sz="2800">
              <a:latin typeface="Times New Roman" pitchFamily="18" charset="0"/>
              <a:cs typeface="Times New Roman" pitchFamily="18" charset="0"/>
            </a:endParaRPr>
          </a:p>
          <a:p>
            <a:r>
              <a:rPr lang="en-US" sz="2800">
                <a:latin typeface="Times New Roman" pitchFamily="18" charset="0"/>
                <a:cs typeface="Times New Roman" pitchFamily="18" charset="0"/>
              </a:rPr>
              <a:t>- Both exons and introns are transcribed in the nucleus.</a:t>
            </a:r>
          </a:p>
          <a:p>
            <a:endParaRPr lang="en-US" sz="2800">
              <a:latin typeface="Times New Roman" pitchFamily="18" charset="0"/>
              <a:cs typeface="Times New Roman" pitchFamily="18" charset="0"/>
            </a:endParaRPr>
          </a:p>
          <a:p>
            <a:pPr lvl="1"/>
            <a:r>
              <a:rPr lang="en-US" sz="2800">
                <a:latin typeface="Times New Roman" pitchFamily="18" charset="0"/>
                <a:cs typeface="Times New Roman" pitchFamily="18" charset="0"/>
              </a:rPr>
              <a:t>- Introns are removed during processing of the RNA              molecule in the nucleus.</a:t>
            </a:r>
          </a:p>
          <a:p>
            <a:pPr lvl="1"/>
            <a:r>
              <a:rPr lang="en-US" sz="2800">
                <a:latin typeface="Times New Roman" pitchFamily="18" charset="0"/>
                <a:cs typeface="Times New Roman" pitchFamily="18" charset="0"/>
              </a:rPr>
              <a:t> </a:t>
            </a:r>
          </a:p>
          <a:p>
            <a:r>
              <a:rPr lang="en-US" sz="2800">
                <a:latin typeface="Times New Roman" pitchFamily="18" charset="0"/>
                <a:cs typeface="Times New Roman" pitchFamily="18" charset="0"/>
              </a:rPr>
              <a:t>- In eukaryotes, all mRNA is </a:t>
            </a:r>
            <a:r>
              <a:rPr lang="en-US" sz="2800" b="1">
                <a:latin typeface="Times New Roman" pitchFamily="18" charset="0"/>
                <a:cs typeface="Times New Roman" pitchFamily="18" charset="0"/>
              </a:rPr>
              <a:t>monocistronic</a:t>
            </a:r>
            <a:r>
              <a:rPr lang="en-US" sz="2800">
                <a:latin typeface="Times New Roman" pitchFamily="18" charset="0"/>
                <a:cs typeface="Times New Roman" pitchFamily="18" charset="0"/>
              </a:rPr>
              <a:t>. </a:t>
            </a:r>
          </a:p>
          <a:p>
            <a:r>
              <a:rPr lang="en-US" sz="2800">
                <a:latin typeface="Times New Roman" pitchFamily="18" charset="0"/>
                <a:cs typeface="Times New Roman" pitchFamily="18" charset="0"/>
              </a:rPr>
              <a:t>- The mature mRNA is translated in the cytoplasm. </a:t>
            </a:r>
          </a:p>
          <a:p>
            <a:pPr rtl="0">
              <a:spcBef>
                <a:spcPct val="50000"/>
              </a:spcBef>
            </a:pPr>
            <a:endParaRPr lang="en-US" sz="2800" b="1">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ChangeArrowheads="1"/>
          </p:cNvSpPr>
          <p:nvPr/>
        </p:nvSpPr>
        <p:spPr bwMode="auto">
          <a:xfrm>
            <a:off x="0" y="0"/>
            <a:ext cx="9144000" cy="4832350"/>
          </a:xfrm>
          <a:prstGeom prst="rect">
            <a:avLst/>
          </a:prstGeom>
          <a:noFill/>
          <a:ln w="9525">
            <a:noFill/>
            <a:miter lim="800000"/>
            <a:headEnd/>
            <a:tailEnd/>
          </a:ln>
        </p:spPr>
        <p:txBody>
          <a:bodyPr>
            <a:spAutoFit/>
          </a:bodyPr>
          <a:lstStyle/>
          <a:p>
            <a:r>
              <a:rPr lang="en-US" sz="2800">
                <a:latin typeface="Times New Roman" pitchFamily="18" charset="0"/>
                <a:cs typeface="Times New Roman" pitchFamily="18" charset="0"/>
              </a:rPr>
              <a:t>- Transcription of a typical eukaryotic gene occurs as follows:</a:t>
            </a:r>
          </a:p>
          <a:p>
            <a:r>
              <a:rPr lang="en-US" sz="2800">
                <a:latin typeface="Times New Roman" pitchFamily="18" charset="0"/>
                <a:cs typeface="Times New Roman" pitchFamily="18" charset="0"/>
              </a:rPr>
              <a:t>1. With the help of proteins called transcription factors, RNA      polymerase II recognizes and binds to the promoter region.     The basal promoter region of eukaryotic genes usually has       </a:t>
            </a:r>
            <a:r>
              <a:rPr lang="en-US" sz="2800" b="1">
                <a:latin typeface="Times New Roman" pitchFamily="18" charset="0"/>
                <a:cs typeface="Times New Roman" pitchFamily="18" charset="0"/>
              </a:rPr>
              <a:t>two consensus sequences </a:t>
            </a:r>
            <a:r>
              <a:rPr lang="en-US" sz="2800">
                <a:latin typeface="Times New Roman" pitchFamily="18" charset="0"/>
                <a:cs typeface="Times New Roman" pitchFamily="18" charset="0"/>
              </a:rPr>
              <a:t>called the </a:t>
            </a:r>
            <a:r>
              <a:rPr lang="en-US" sz="2800" b="1">
                <a:latin typeface="Times New Roman" pitchFamily="18" charset="0"/>
                <a:cs typeface="Times New Roman" pitchFamily="18" charset="0"/>
              </a:rPr>
              <a:t>TATA box </a:t>
            </a:r>
            <a:r>
              <a:rPr lang="en-US" sz="2800">
                <a:latin typeface="Times New Roman" pitchFamily="18" charset="0"/>
                <a:cs typeface="Times New Roman" pitchFamily="18" charset="0"/>
              </a:rPr>
              <a:t>(also called    </a:t>
            </a:r>
            <a:r>
              <a:rPr lang="en-US" sz="2800" b="1">
                <a:latin typeface="Times New Roman" pitchFamily="18" charset="0"/>
                <a:cs typeface="Times New Roman" pitchFamily="18" charset="0"/>
              </a:rPr>
              <a:t>Hogness box</a:t>
            </a:r>
            <a:r>
              <a:rPr lang="en-US" sz="2800">
                <a:latin typeface="Times New Roman" pitchFamily="18" charset="0"/>
                <a:cs typeface="Times New Roman" pitchFamily="18" charset="0"/>
              </a:rPr>
              <a:t>) and the </a:t>
            </a:r>
            <a:r>
              <a:rPr lang="en-US" sz="2800" b="1">
                <a:latin typeface="Times New Roman" pitchFamily="18" charset="0"/>
                <a:cs typeface="Times New Roman" pitchFamily="18" charset="0"/>
              </a:rPr>
              <a:t>CAAT box</a:t>
            </a:r>
            <a:r>
              <a:rPr lang="en-US" sz="2800">
                <a:latin typeface="Times New Roman" pitchFamily="18" charset="0"/>
                <a:cs typeface="Times New Roman" pitchFamily="18" charset="0"/>
              </a:rPr>
              <a:t>.   </a:t>
            </a:r>
          </a:p>
          <a:p>
            <a:r>
              <a:rPr lang="en-US" sz="2800">
                <a:latin typeface="Times New Roman" pitchFamily="18" charset="0"/>
                <a:cs typeface="Times New Roman" pitchFamily="18" charset="0"/>
              </a:rPr>
              <a:t>2. RNA polymerase II separates the strands of the DNA over a     short region to initiate transcription and read the DNA              sequence. The template strand is read in the 3' to 5' direction     as the RNA product (the </a:t>
            </a:r>
            <a:r>
              <a:rPr lang="en-US" sz="2800" b="1">
                <a:latin typeface="Times New Roman" pitchFamily="18" charset="0"/>
                <a:cs typeface="Times New Roman" pitchFamily="18" charset="0"/>
              </a:rPr>
              <a:t>primary transcript</a:t>
            </a:r>
            <a:r>
              <a:rPr lang="en-US" sz="2800">
                <a:latin typeface="Times New Roman" pitchFamily="18" charset="0"/>
                <a:cs typeface="Times New Roman" pitchFamily="18" charset="0"/>
              </a:rPr>
              <a:t>) is                       synthesized in the 5' to 3' direction.      </a:t>
            </a:r>
          </a:p>
        </p:txBody>
      </p:sp>
      <p:pic>
        <p:nvPicPr>
          <p:cNvPr id="27651" name="Picture 2" descr="snu6_fig_11_13"/>
          <p:cNvPicPr>
            <a:picLocks noChangeAspect="1" noChangeArrowheads="1"/>
          </p:cNvPicPr>
          <p:nvPr/>
        </p:nvPicPr>
        <p:blipFill>
          <a:blip r:embed="rId2"/>
          <a:srcRect/>
          <a:stretch>
            <a:fillRect/>
          </a:stretch>
        </p:blipFill>
        <p:spPr bwMode="auto">
          <a:xfrm>
            <a:off x="381000" y="4714875"/>
            <a:ext cx="8531225" cy="1643063"/>
          </a:xfrm>
          <a:prstGeom prst="rect">
            <a:avLst/>
          </a:prstGeom>
          <a:noFill/>
          <a:ln w="9525">
            <a:noFill/>
            <a:miter lim="800000"/>
            <a:headEnd/>
            <a:tailEnd/>
          </a:ln>
        </p:spPr>
      </p:pic>
      <p:sp>
        <p:nvSpPr>
          <p:cNvPr id="27652" name="Rectangle 3"/>
          <p:cNvSpPr>
            <a:spLocks noChangeArrowheads="1"/>
          </p:cNvSpPr>
          <p:nvPr/>
        </p:nvSpPr>
        <p:spPr bwMode="auto">
          <a:xfrm>
            <a:off x="0" y="6286500"/>
            <a:ext cx="9144000" cy="461963"/>
          </a:xfrm>
          <a:prstGeom prst="rect">
            <a:avLst/>
          </a:prstGeom>
          <a:noFill/>
          <a:ln w="9525">
            <a:noFill/>
            <a:miter lim="800000"/>
            <a:headEnd/>
            <a:tailEnd/>
          </a:ln>
        </p:spPr>
        <p:txBody>
          <a:bodyPr>
            <a:spAutoFit/>
          </a:bodyPr>
          <a:lstStyle/>
          <a:p>
            <a:pPr algn="ctr"/>
            <a:r>
              <a:rPr lang="en-GB" sz="2400" b="1">
                <a:latin typeface="Times New Roman" pitchFamily="18" charset="0"/>
                <a:cs typeface="Times New Roman" pitchFamily="18" charset="0"/>
              </a:rPr>
              <a:t>A Typical RNA Polymerase II Promoter </a:t>
            </a:r>
            <a:endParaRPr lang="en-US" sz="2400" b="1">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ChangeArrowheads="1"/>
          </p:cNvSpPr>
          <p:nvPr/>
        </p:nvSpPr>
        <p:spPr bwMode="auto">
          <a:xfrm>
            <a:off x="0" y="0"/>
            <a:ext cx="9144000" cy="6497638"/>
          </a:xfrm>
          <a:prstGeom prst="rect">
            <a:avLst/>
          </a:prstGeom>
          <a:noFill/>
          <a:ln w="9525">
            <a:noFill/>
            <a:miter lim="800000"/>
            <a:headEnd/>
            <a:tailEnd/>
          </a:ln>
        </p:spPr>
        <p:txBody>
          <a:bodyPr>
            <a:spAutoFit/>
          </a:bodyPr>
          <a:lstStyle/>
          <a:p>
            <a:r>
              <a:rPr lang="en-US" sz="2800" b="1" u="sng">
                <a:latin typeface="Times New Roman" pitchFamily="18" charset="0"/>
                <a:cs typeface="Times New Roman" pitchFamily="18" charset="0"/>
              </a:rPr>
              <a:t>Class II promoters </a:t>
            </a:r>
            <a:r>
              <a:rPr lang="en-US" sz="2800">
                <a:latin typeface="Times New Roman" pitchFamily="18" charset="0"/>
                <a:cs typeface="Times New Roman" pitchFamily="18" charset="0"/>
              </a:rPr>
              <a:t>(most similar to bacterial promoters)</a:t>
            </a:r>
          </a:p>
          <a:p>
            <a:r>
              <a:rPr lang="en-US" sz="2400">
                <a:latin typeface="Times New Roman" pitchFamily="18" charset="0"/>
                <a:cs typeface="Times New Roman" pitchFamily="18" charset="0"/>
              </a:rPr>
              <a:t>- </a:t>
            </a:r>
            <a:r>
              <a:rPr lang="en-US" sz="2800">
                <a:latin typeface="Times New Roman" pitchFamily="18" charset="0"/>
                <a:cs typeface="Times New Roman" pitchFamily="18" charset="0"/>
              </a:rPr>
              <a:t>Common type of promoter (most genes use this)</a:t>
            </a:r>
          </a:p>
          <a:p>
            <a:r>
              <a:rPr lang="en-US" sz="2800">
                <a:latin typeface="Times New Roman" pitchFamily="18" charset="0"/>
                <a:cs typeface="Times New Roman" pitchFamily="18" charset="0"/>
              </a:rPr>
              <a:t>- Many variations, but “consensus” has a “Core” +                      “Upstream”  Core (3 elements):  </a:t>
            </a:r>
          </a:p>
          <a:p>
            <a:r>
              <a:rPr lang="en-US" sz="2800">
                <a:latin typeface="Times New Roman" pitchFamily="18" charset="0"/>
                <a:cs typeface="Times New Roman" pitchFamily="18" charset="0"/>
              </a:rPr>
              <a:t>	1. “TATA box” (5’-TATA-3’)</a:t>
            </a:r>
          </a:p>
          <a:p>
            <a:r>
              <a:rPr lang="en-US" sz="2800">
                <a:latin typeface="Times New Roman" pitchFamily="18" charset="0"/>
                <a:cs typeface="Times New Roman" pitchFamily="18" charset="0"/>
              </a:rPr>
              <a:t>	2. TFIIB recognition element (BRE)</a:t>
            </a:r>
          </a:p>
          <a:p>
            <a:r>
              <a:rPr lang="en-US" sz="2800">
                <a:latin typeface="Times New Roman" pitchFamily="18" charset="0"/>
                <a:cs typeface="Times New Roman" pitchFamily="18" charset="0"/>
              </a:rPr>
              <a:t>	3. Initiator box (Inr) with an “A” at +1, most common</a:t>
            </a:r>
          </a:p>
          <a:p>
            <a:r>
              <a:rPr lang="en-US" sz="2800">
                <a:latin typeface="Times New Roman" pitchFamily="18" charset="0"/>
                <a:cs typeface="Times New Roman" pitchFamily="18" charset="0"/>
              </a:rPr>
              <a:t>	- Downstream promoter element (DPE, less common)</a:t>
            </a:r>
          </a:p>
          <a:p>
            <a:r>
              <a:rPr lang="en-US" sz="2800">
                <a:latin typeface="Times New Roman" pitchFamily="18" charset="0"/>
                <a:cs typeface="Times New Roman" pitchFamily="18" charset="0"/>
              </a:rPr>
              <a:t>- Core promoter is recognized by general TFs that associate        with RNA pol to form a preinitiation complex at great              majority of promoters</a:t>
            </a:r>
          </a:p>
          <a:p>
            <a:r>
              <a:rPr lang="en-US" sz="2800">
                <a:latin typeface="Times New Roman" pitchFamily="18" charset="0"/>
                <a:cs typeface="Times New Roman" pitchFamily="18" charset="0"/>
              </a:rPr>
              <a:t>- At least one of these elements is missing in most promoters </a:t>
            </a:r>
          </a:p>
          <a:p>
            <a:pPr lvl="1"/>
            <a:r>
              <a:rPr lang="en-US" sz="2800">
                <a:latin typeface="Times New Roman" pitchFamily="18" charset="0"/>
                <a:cs typeface="Times New Roman" pitchFamily="18" charset="0"/>
              </a:rPr>
              <a:t>  e.g., highly expressed specialized genes tend to have           TATA boxes, but promoters for housekeeping genes tend      to lack them</a:t>
            </a:r>
            <a:endParaRPr lang="en-US" sz="2800" b="1">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ChangeArrowheads="1"/>
          </p:cNvSpPr>
          <p:nvPr/>
        </p:nvSpPr>
        <p:spPr bwMode="auto">
          <a:xfrm>
            <a:off x="0" y="0"/>
            <a:ext cx="9144000" cy="2678113"/>
          </a:xfrm>
          <a:prstGeom prst="rect">
            <a:avLst/>
          </a:prstGeom>
          <a:noFill/>
          <a:ln w="9525">
            <a:noFill/>
            <a:miter lim="800000"/>
            <a:headEnd/>
            <a:tailEnd/>
          </a:ln>
        </p:spPr>
        <p:txBody>
          <a:bodyPr>
            <a:spAutoFit/>
          </a:bodyPr>
          <a:lstStyle/>
          <a:p>
            <a:r>
              <a:rPr lang="en-US" sz="2800">
                <a:latin typeface="Times New Roman" pitchFamily="18" charset="0"/>
                <a:cs typeface="Times New Roman" pitchFamily="18" charset="0"/>
              </a:rPr>
              <a:t>- Upstream elements: quite varied in number and can be              orientation-independent (but relatively position-dependent)      &amp; recognized by other TFs (relatively gene-specific) that         participate in initiation at smaller sub-sets of promoters.</a:t>
            </a:r>
          </a:p>
          <a:p>
            <a:r>
              <a:rPr lang="en-US" sz="2800">
                <a:latin typeface="Times New Roman" pitchFamily="18" charset="0"/>
                <a:cs typeface="Times New Roman" pitchFamily="18" charset="0"/>
              </a:rPr>
              <a:t>	  1. GC box (GC rich)</a:t>
            </a:r>
          </a:p>
          <a:p>
            <a:r>
              <a:rPr lang="en-US" sz="2800">
                <a:latin typeface="Times New Roman" pitchFamily="18" charset="0"/>
                <a:cs typeface="Times New Roman" pitchFamily="18" charset="0"/>
              </a:rPr>
              <a:t>	  2. CAAT box (5’-CCAAT-3)</a:t>
            </a:r>
            <a:endParaRPr lang="en-US" sz="2800" b="1">
              <a:latin typeface="Times New Roman" pitchFamily="18" charset="0"/>
              <a:cs typeface="Times New Roman" pitchFamily="18" charset="0"/>
            </a:endParaRPr>
          </a:p>
        </p:txBody>
      </p:sp>
      <p:pic>
        <p:nvPicPr>
          <p:cNvPr id="29699" name="Picture 4"/>
          <p:cNvPicPr>
            <a:picLocks noChangeAspect="1" noChangeArrowheads="1"/>
          </p:cNvPicPr>
          <p:nvPr/>
        </p:nvPicPr>
        <p:blipFill>
          <a:blip r:embed="rId2"/>
          <a:srcRect/>
          <a:stretch>
            <a:fillRect/>
          </a:stretch>
        </p:blipFill>
        <p:spPr bwMode="auto">
          <a:xfrm>
            <a:off x="714375" y="3000375"/>
            <a:ext cx="7646988" cy="1795463"/>
          </a:xfrm>
          <a:prstGeom prst="rect">
            <a:avLst/>
          </a:prstGeom>
          <a:noFill/>
          <a:ln w="9525">
            <a:noFill/>
            <a:miter lim="800000"/>
            <a:headEnd/>
            <a:tailEnd/>
          </a:ln>
        </p:spPr>
      </p:pic>
      <p:sp>
        <p:nvSpPr>
          <p:cNvPr id="29700" name="Rectangle 6"/>
          <p:cNvSpPr>
            <a:spLocks noChangeArrowheads="1"/>
          </p:cNvSpPr>
          <p:nvPr/>
        </p:nvSpPr>
        <p:spPr bwMode="auto">
          <a:xfrm>
            <a:off x="0" y="5100638"/>
            <a:ext cx="9109075" cy="1160462"/>
          </a:xfrm>
          <a:prstGeom prst="rect">
            <a:avLst/>
          </a:prstGeom>
          <a:noFill/>
          <a:ln w="9525">
            <a:noFill/>
            <a:miter lim="800000"/>
            <a:headEnd/>
            <a:tailEnd/>
          </a:ln>
        </p:spPr>
        <p:txBody>
          <a:bodyPr>
            <a:spAutoFit/>
          </a:bodyPr>
          <a:lstStyle/>
          <a:p>
            <a:pPr algn="ctr" rtl="0">
              <a:spcBef>
                <a:spcPct val="50000"/>
              </a:spcBef>
            </a:pPr>
            <a:r>
              <a:rPr lang="en-US" sz="2800">
                <a:latin typeface="Times New Roman" pitchFamily="18" charset="0"/>
                <a:cs typeface="Times New Roman" pitchFamily="18" charset="0"/>
              </a:rPr>
              <a:t>TFIIB recognition element; Inr: initiator box; DPE: </a:t>
            </a:r>
          </a:p>
          <a:p>
            <a:pPr algn="ctr" rtl="0">
              <a:spcBef>
                <a:spcPct val="50000"/>
              </a:spcBef>
            </a:pPr>
            <a:r>
              <a:rPr lang="en-US" sz="2800">
                <a:latin typeface="Times New Roman" pitchFamily="18" charset="0"/>
                <a:cs typeface="Times New Roman" pitchFamily="18" charset="0"/>
              </a:rPr>
              <a:t>downstream promoter element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ChangeArrowheads="1"/>
          </p:cNvSpPr>
          <p:nvPr/>
        </p:nvSpPr>
        <p:spPr bwMode="auto">
          <a:xfrm>
            <a:off x="0" y="0"/>
            <a:ext cx="9144000" cy="1816100"/>
          </a:xfrm>
          <a:prstGeom prst="rect">
            <a:avLst/>
          </a:prstGeom>
          <a:noFill/>
          <a:ln w="9525">
            <a:noFill/>
            <a:miter lim="800000"/>
            <a:headEnd/>
            <a:tailEnd/>
          </a:ln>
        </p:spPr>
        <p:txBody>
          <a:bodyPr>
            <a:spAutoFit/>
          </a:bodyPr>
          <a:lstStyle/>
          <a:p>
            <a:r>
              <a:rPr lang="en-US" sz="2800">
                <a:latin typeface="Times New Roman" pitchFamily="18" charset="0"/>
                <a:cs typeface="Times New Roman" pitchFamily="18" charset="0"/>
              </a:rPr>
              <a:t>3. RNA polymerase II ends transcription when it reaches a </a:t>
            </a:r>
          </a:p>
          <a:p>
            <a:r>
              <a:rPr lang="en-US" sz="2800">
                <a:latin typeface="Times New Roman" pitchFamily="18" charset="0"/>
                <a:cs typeface="Times New Roman" pitchFamily="18" charset="0"/>
              </a:rPr>
              <a:t>    termination signal.</a:t>
            </a:r>
          </a:p>
          <a:p>
            <a:r>
              <a:rPr lang="en-US" sz="2800">
                <a:latin typeface="Times New Roman" pitchFamily="18" charset="0"/>
                <a:cs typeface="Times New Roman" pitchFamily="18" charset="0"/>
              </a:rPr>
              <a:t>- These signals are not well understood in eukaryotes.</a:t>
            </a:r>
          </a:p>
          <a:p>
            <a:r>
              <a:rPr lang="en-US" sz="2800">
                <a:latin typeface="Times New Roman" pitchFamily="18" charset="0"/>
                <a:cs typeface="Times New Roman" pitchFamily="18" charset="0"/>
              </a:rPr>
              <a:t> </a:t>
            </a:r>
            <a:endParaRPr lang="en-US" sz="2800"/>
          </a:p>
        </p:txBody>
      </p:sp>
      <p:pic>
        <p:nvPicPr>
          <p:cNvPr id="30723" name="Picture 3"/>
          <p:cNvPicPr>
            <a:picLocks noChangeAspect="1" noChangeArrowheads="1"/>
          </p:cNvPicPr>
          <p:nvPr/>
        </p:nvPicPr>
        <p:blipFill>
          <a:blip r:embed="rId2"/>
          <a:srcRect/>
          <a:stretch>
            <a:fillRect/>
          </a:stretch>
        </p:blipFill>
        <p:spPr bwMode="auto">
          <a:xfrm>
            <a:off x="323850" y="1714500"/>
            <a:ext cx="8524875" cy="4357688"/>
          </a:xfrm>
          <a:prstGeom prst="rect">
            <a:avLst/>
          </a:prstGeom>
          <a:noFill/>
          <a:ln w="9525">
            <a:noFill/>
            <a:miter lim="800000"/>
            <a:headEnd/>
            <a:tailEnd/>
          </a:ln>
        </p:spPr>
      </p:pic>
      <p:sp>
        <p:nvSpPr>
          <p:cNvPr id="30724" name="Rectangle 3"/>
          <p:cNvSpPr>
            <a:spLocks noChangeArrowheads="1"/>
          </p:cNvSpPr>
          <p:nvPr/>
        </p:nvSpPr>
        <p:spPr bwMode="auto">
          <a:xfrm>
            <a:off x="0" y="6202363"/>
            <a:ext cx="9144000" cy="523875"/>
          </a:xfrm>
          <a:prstGeom prst="rect">
            <a:avLst/>
          </a:prstGeom>
          <a:noFill/>
          <a:ln w="9525">
            <a:noFill/>
            <a:miter lim="800000"/>
            <a:headEnd/>
            <a:tailEnd/>
          </a:ln>
        </p:spPr>
        <p:txBody>
          <a:bodyPr>
            <a:spAutoFit/>
          </a:bodyPr>
          <a:lstStyle/>
          <a:p>
            <a:pPr algn="ctr" rtl="0">
              <a:spcBef>
                <a:spcPct val="50000"/>
              </a:spcBef>
            </a:pPr>
            <a:r>
              <a:rPr lang="en-US" sz="2800" b="1">
                <a:latin typeface="Times New Roman" pitchFamily="18" charset="0"/>
                <a:cs typeface="Times New Roman" pitchFamily="18" charset="0"/>
              </a:rPr>
              <a:t>A eukaryotic transcription unit</a:t>
            </a:r>
            <a:r>
              <a:rPr lang="en-US" sz="2800">
                <a:latin typeface="Times New Roman" pitchFamily="18" charset="0"/>
                <a:cs typeface="Times New Roman" pitchFamily="18" charset="0"/>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0" y="0"/>
            <a:ext cx="9144000" cy="6556375"/>
          </a:xfrm>
          <a:prstGeom prst="rect">
            <a:avLst/>
          </a:prstGeom>
          <a:noFill/>
          <a:ln w="9525">
            <a:noFill/>
            <a:miter lim="800000"/>
            <a:headEnd/>
            <a:tailEnd/>
          </a:ln>
        </p:spPr>
        <p:txBody>
          <a:bodyPr>
            <a:spAutoFit/>
          </a:bodyPr>
          <a:lstStyle/>
          <a:p>
            <a:r>
              <a:rPr lang="en-US" sz="2800" b="1" u="sng">
                <a:latin typeface="Times New Roman" pitchFamily="18" charset="0"/>
                <a:cs typeface="Times New Roman" pitchFamily="18" charset="0"/>
              </a:rPr>
              <a:t>Overview of transcription</a:t>
            </a:r>
            <a:endParaRPr lang="en-US" sz="2800" u="sng">
              <a:latin typeface="Times New Roman" pitchFamily="18" charset="0"/>
              <a:cs typeface="Times New Roman" pitchFamily="18" charset="0"/>
            </a:endParaRPr>
          </a:p>
          <a:p>
            <a:r>
              <a:rPr lang="en-US" sz="2800">
                <a:latin typeface="Times New Roman" pitchFamily="18" charset="0"/>
                <a:cs typeface="Times New Roman" pitchFamily="18" charset="0"/>
              </a:rPr>
              <a:t>- The first stage in the expression of genetic information is          transcription of the information in the DNA                               deoxyribonucleotides  sequence into RNA ribonucleotides</a:t>
            </a:r>
          </a:p>
          <a:p>
            <a:r>
              <a:rPr lang="en-US" sz="2800">
                <a:latin typeface="Times New Roman" pitchFamily="18" charset="0"/>
                <a:cs typeface="Times New Roman" pitchFamily="18" charset="0"/>
              </a:rPr>
              <a:t>   sequence. </a:t>
            </a:r>
          </a:p>
          <a:p>
            <a:r>
              <a:rPr lang="en-US" sz="2800">
                <a:latin typeface="Times New Roman" pitchFamily="18" charset="0"/>
                <a:cs typeface="Times New Roman" pitchFamily="18" charset="0"/>
              </a:rPr>
              <a:t>- For any gene, only one strand of the DNA molecule, called      the </a:t>
            </a:r>
            <a:r>
              <a:rPr lang="en-US" sz="2800" b="1">
                <a:latin typeface="Times New Roman" pitchFamily="18" charset="0"/>
                <a:cs typeface="Times New Roman" pitchFamily="18" charset="0"/>
              </a:rPr>
              <a:t>template strand</a:t>
            </a:r>
            <a:r>
              <a:rPr lang="en-US" sz="2800">
                <a:latin typeface="Times New Roman" pitchFamily="18" charset="0"/>
                <a:cs typeface="Times New Roman" pitchFamily="18" charset="0"/>
              </a:rPr>
              <a:t>, is transcribed by </a:t>
            </a:r>
            <a:r>
              <a:rPr lang="en-US" sz="2800" b="1">
                <a:latin typeface="Times New Roman" pitchFamily="18" charset="0"/>
                <a:cs typeface="Times New Roman" pitchFamily="18" charset="0"/>
              </a:rPr>
              <a:t>RNA polymerase</a:t>
            </a:r>
            <a:r>
              <a:rPr lang="en-US" sz="2800">
                <a:latin typeface="Times New Roman" pitchFamily="18" charset="0"/>
                <a:cs typeface="Times New Roman" pitchFamily="18" charset="0"/>
              </a:rPr>
              <a:t>. </a:t>
            </a:r>
          </a:p>
          <a:p>
            <a:endParaRPr lang="en-US" sz="2800">
              <a:latin typeface="Times New Roman" pitchFamily="18" charset="0"/>
              <a:cs typeface="Times New Roman" pitchFamily="18" charset="0"/>
            </a:endParaRPr>
          </a:p>
          <a:p>
            <a:r>
              <a:rPr lang="en-US" sz="2800">
                <a:latin typeface="Times New Roman" pitchFamily="18" charset="0"/>
                <a:cs typeface="Times New Roman" pitchFamily="18" charset="0"/>
              </a:rPr>
              <a:t>- Because RNA polymerase moves in the 3' to 5' direction          along the template strand of DNA, the RNA product is             antiparallel and complementary to the template. </a:t>
            </a:r>
          </a:p>
          <a:p>
            <a:pPr>
              <a:buFontTx/>
              <a:buChar char="-"/>
            </a:pPr>
            <a:endParaRPr lang="en-US" sz="2800">
              <a:latin typeface="Times New Roman" pitchFamily="18" charset="0"/>
              <a:cs typeface="Times New Roman" pitchFamily="18" charset="0"/>
            </a:endParaRPr>
          </a:p>
          <a:p>
            <a:r>
              <a:rPr lang="en-US" sz="2800">
                <a:latin typeface="Times New Roman" pitchFamily="18" charset="0"/>
                <a:cs typeface="Times New Roman" pitchFamily="18" charset="0"/>
              </a:rPr>
              <a:t>- RNA polymerase recognizes start signals (</a:t>
            </a:r>
            <a:r>
              <a:rPr lang="en-US" sz="2800" b="1">
                <a:latin typeface="Times New Roman" pitchFamily="18" charset="0"/>
                <a:cs typeface="Times New Roman" pitchFamily="18" charset="0"/>
              </a:rPr>
              <a:t>promoters</a:t>
            </a:r>
            <a:r>
              <a:rPr lang="en-US" sz="2800">
                <a:latin typeface="Times New Roman" pitchFamily="18" charset="0"/>
                <a:cs typeface="Times New Roman" pitchFamily="18" charset="0"/>
              </a:rPr>
              <a:t>) and        stop signals (</a:t>
            </a:r>
            <a:r>
              <a:rPr lang="en-US" sz="2800" b="1">
                <a:latin typeface="Times New Roman" pitchFamily="18" charset="0"/>
                <a:cs typeface="Times New Roman" pitchFamily="18" charset="0"/>
              </a:rPr>
              <a:t>terminators</a:t>
            </a:r>
            <a:r>
              <a:rPr lang="en-US" sz="2800">
                <a:latin typeface="Times New Roman" pitchFamily="18" charset="0"/>
                <a:cs typeface="Times New Roman" pitchFamily="18" charset="0"/>
              </a:rPr>
              <a:t>) for each of the thousands of            transcription units in the genome of an organism.</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4929188" y="114300"/>
            <a:ext cx="4143375" cy="5743575"/>
          </a:xfrm>
          <a:prstGeom prst="rect">
            <a:avLst/>
          </a:prstGeom>
          <a:noFill/>
          <a:ln w="9525">
            <a:noFill/>
            <a:miter lim="800000"/>
            <a:headEnd/>
            <a:tailEnd/>
          </a:ln>
        </p:spPr>
        <p:txBody>
          <a:bodyPr>
            <a:spAutoFit/>
          </a:bodyPr>
          <a:lstStyle/>
          <a:p>
            <a:pPr marL="457200" indent="-457200">
              <a:lnSpc>
                <a:spcPct val="90000"/>
              </a:lnSpc>
            </a:pPr>
            <a:r>
              <a:rPr lang="en-US" altLang="zh-CN" sz="2400">
                <a:latin typeface="Times New Roman" pitchFamily="18" charset="0"/>
                <a:ea typeface="SimSun" pitchFamily="2" charset="-122"/>
                <a:cs typeface="Times New Roman" pitchFamily="18" charset="0"/>
              </a:rPr>
              <a:t>1- TBP in TFIID binds to the           TATA box</a:t>
            </a:r>
          </a:p>
          <a:p>
            <a:pPr marL="457200" indent="-457200">
              <a:lnSpc>
                <a:spcPct val="90000"/>
              </a:lnSpc>
            </a:pPr>
            <a:r>
              <a:rPr lang="en-US" altLang="zh-CN" sz="2400">
                <a:latin typeface="Times New Roman" pitchFamily="18" charset="0"/>
                <a:ea typeface="SimSun" pitchFamily="2" charset="-122"/>
                <a:cs typeface="Times New Roman" pitchFamily="18" charset="0"/>
              </a:rPr>
              <a:t>2- TFIIA and TFIIB are                    recruited with TFIIB             binding to the BRE</a:t>
            </a:r>
          </a:p>
          <a:p>
            <a:pPr marL="457200" indent="-457200">
              <a:lnSpc>
                <a:spcPct val="90000"/>
              </a:lnSpc>
            </a:pPr>
            <a:r>
              <a:rPr lang="en-US" altLang="zh-CN" sz="2400">
                <a:latin typeface="Times New Roman" pitchFamily="18" charset="0"/>
                <a:ea typeface="SimSun" pitchFamily="2" charset="-122"/>
                <a:cs typeface="Times New Roman" pitchFamily="18" charset="0"/>
              </a:rPr>
              <a:t>3- RNA Pol II-TFIIF complex        is then recruited</a:t>
            </a:r>
          </a:p>
          <a:p>
            <a:pPr marL="457200" indent="-457200">
              <a:lnSpc>
                <a:spcPct val="90000"/>
              </a:lnSpc>
            </a:pPr>
            <a:r>
              <a:rPr lang="en-US" altLang="zh-CN" sz="2400">
                <a:latin typeface="Times New Roman" pitchFamily="18" charset="0"/>
                <a:ea typeface="SimSun" pitchFamily="2" charset="-122"/>
                <a:cs typeface="Times New Roman" pitchFamily="18" charset="0"/>
              </a:rPr>
              <a:t>4- TFIIE and TFIIH then bind          upstream of Pol II to             form the pre-initiation           complex </a:t>
            </a:r>
          </a:p>
          <a:p>
            <a:pPr marL="457200" indent="-457200">
              <a:lnSpc>
                <a:spcPct val="90000"/>
              </a:lnSpc>
            </a:pPr>
            <a:r>
              <a:rPr lang="en-US" altLang="zh-CN" sz="2400">
                <a:latin typeface="Times New Roman" pitchFamily="18" charset="0"/>
                <a:ea typeface="SimSun" pitchFamily="2" charset="-122"/>
                <a:cs typeface="Times New Roman" pitchFamily="18" charset="0"/>
              </a:rPr>
              <a:t>- Promoter melting using              energy from ATP         </a:t>
            </a:r>
          </a:p>
          <a:p>
            <a:pPr marL="457200" indent="-457200">
              <a:lnSpc>
                <a:spcPct val="90000"/>
              </a:lnSpc>
            </a:pPr>
            <a:r>
              <a:rPr lang="en-US" altLang="zh-CN" sz="2400">
                <a:latin typeface="Times New Roman" pitchFamily="18" charset="0"/>
                <a:ea typeface="SimSun" pitchFamily="2" charset="-122"/>
                <a:cs typeface="Times New Roman" pitchFamily="18" charset="0"/>
              </a:rPr>
              <a:t>  hydrolysis by TFIIH ) </a:t>
            </a:r>
          </a:p>
          <a:p>
            <a:pPr marL="457200" indent="-457200">
              <a:lnSpc>
                <a:spcPct val="90000"/>
              </a:lnSpc>
            </a:pPr>
            <a:r>
              <a:rPr lang="en-US" altLang="zh-CN" sz="2400">
                <a:latin typeface="Times New Roman" pitchFamily="18" charset="0"/>
                <a:ea typeface="SimSun" pitchFamily="2" charset="-122"/>
                <a:cs typeface="Times New Roman" pitchFamily="18" charset="0"/>
              </a:rPr>
              <a:t>- Promoter escapes after the          phosphorylation of the          C-terminal domain tail</a:t>
            </a:r>
          </a:p>
        </p:txBody>
      </p:sp>
      <p:grpSp>
        <p:nvGrpSpPr>
          <p:cNvPr id="31747" name="Group 4"/>
          <p:cNvGrpSpPr>
            <a:grpSpLocks/>
          </p:cNvGrpSpPr>
          <p:nvPr/>
        </p:nvGrpSpPr>
        <p:grpSpPr bwMode="auto">
          <a:xfrm>
            <a:off x="212725" y="142875"/>
            <a:ext cx="4430713" cy="6500813"/>
            <a:chOff x="336" y="209"/>
            <a:chExt cx="5574" cy="3916"/>
          </a:xfrm>
        </p:grpSpPr>
        <p:pic>
          <p:nvPicPr>
            <p:cNvPr id="31748" name="Picture 2"/>
            <p:cNvPicPr>
              <a:picLocks noChangeAspect="1" noChangeArrowheads="1"/>
            </p:cNvPicPr>
            <p:nvPr/>
          </p:nvPicPr>
          <p:blipFill>
            <a:blip r:embed="rId2"/>
            <a:srcRect/>
            <a:stretch>
              <a:fillRect/>
            </a:stretch>
          </p:blipFill>
          <p:spPr bwMode="auto">
            <a:xfrm>
              <a:off x="336" y="674"/>
              <a:ext cx="4272" cy="3451"/>
            </a:xfrm>
            <a:prstGeom prst="rect">
              <a:avLst/>
            </a:prstGeom>
            <a:noFill/>
            <a:ln w="9525">
              <a:noFill/>
              <a:miter lim="800000"/>
              <a:headEnd/>
              <a:tailEnd/>
            </a:ln>
          </p:spPr>
        </p:pic>
        <p:sp>
          <p:nvSpPr>
            <p:cNvPr id="31749" name="Text Box 3"/>
            <p:cNvSpPr txBox="1">
              <a:spLocks noChangeArrowheads="1"/>
            </p:cNvSpPr>
            <p:nvPr/>
          </p:nvSpPr>
          <p:spPr bwMode="auto">
            <a:xfrm>
              <a:off x="406" y="209"/>
              <a:ext cx="5504" cy="422"/>
            </a:xfrm>
            <a:prstGeom prst="rect">
              <a:avLst/>
            </a:prstGeom>
            <a:noFill/>
            <a:ln w="9525">
              <a:noFill/>
              <a:miter lim="800000"/>
              <a:headEnd/>
              <a:tailEnd/>
            </a:ln>
          </p:spPr>
          <p:txBody>
            <a:bodyPr wrap="none">
              <a:spAutoFit/>
            </a:bodyPr>
            <a:lstStyle/>
            <a:p>
              <a:r>
                <a:rPr lang="en-US" sz="2000" b="1">
                  <a:latin typeface="Times New Roman" pitchFamily="18" charset="0"/>
                  <a:cs typeface="Times New Roman" pitchFamily="18" charset="0"/>
                </a:rPr>
                <a:t>Order of binding is: IID + IIA + IIB + </a:t>
              </a:r>
            </a:p>
            <a:p>
              <a:r>
                <a:rPr lang="en-US" sz="2000" b="1">
                  <a:latin typeface="Times New Roman" pitchFamily="18" charset="0"/>
                  <a:cs typeface="Times New Roman" pitchFamily="18" charset="0"/>
                </a:rPr>
                <a:t>RNA poly. II + IIF +IIE +IIH</a:t>
              </a: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5" descr="11T03"/>
          <p:cNvPicPr>
            <a:picLocks noChangeAspect="1" noChangeArrowheads="1"/>
          </p:cNvPicPr>
          <p:nvPr/>
        </p:nvPicPr>
        <p:blipFill>
          <a:blip r:embed="rId2"/>
          <a:srcRect/>
          <a:stretch>
            <a:fillRect/>
          </a:stretch>
        </p:blipFill>
        <p:spPr bwMode="auto">
          <a:xfrm>
            <a:off x="0" y="0"/>
            <a:ext cx="9144000" cy="682625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ChangeArrowheads="1"/>
          </p:cNvSpPr>
          <p:nvPr/>
        </p:nvSpPr>
        <p:spPr bwMode="auto">
          <a:xfrm>
            <a:off x="0" y="0"/>
            <a:ext cx="9144000" cy="6497638"/>
          </a:xfrm>
          <a:prstGeom prst="rect">
            <a:avLst/>
          </a:prstGeom>
          <a:noFill/>
          <a:ln w="9525">
            <a:noFill/>
            <a:miter lim="800000"/>
            <a:headEnd/>
            <a:tailEnd/>
          </a:ln>
        </p:spPr>
        <p:txBody>
          <a:bodyPr>
            <a:spAutoFit/>
          </a:bodyPr>
          <a:lstStyle/>
          <a:p>
            <a:r>
              <a:rPr lang="en-US" sz="2800" b="1" u="sng">
                <a:latin typeface="Times New Roman" pitchFamily="18" charset="0"/>
                <a:cs typeface="Times New Roman" pitchFamily="18" charset="0"/>
              </a:rPr>
              <a:t>Transcription enhancers and silencers</a:t>
            </a:r>
          </a:p>
          <a:p>
            <a:r>
              <a:rPr lang="en-US" sz="2800">
                <a:latin typeface="Times New Roman" pitchFamily="18" charset="0"/>
                <a:cs typeface="Times New Roman" pitchFamily="18" charset="0"/>
              </a:rPr>
              <a:t>- Both are binding sites for transcription factors (TF’s)</a:t>
            </a:r>
          </a:p>
          <a:p>
            <a:r>
              <a:rPr lang="en-US" sz="2800">
                <a:latin typeface="Times New Roman" pitchFamily="18" charset="0"/>
                <a:cs typeface="Times New Roman" pitchFamily="18" charset="0"/>
              </a:rPr>
              <a:t>- </a:t>
            </a:r>
            <a:r>
              <a:rPr lang="en-US" sz="2800" b="1">
                <a:latin typeface="Times New Roman" pitchFamily="18" charset="0"/>
                <a:cs typeface="Times New Roman" pitchFamily="18" charset="0"/>
              </a:rPr>
              <a:t>Enhancers</a:t>
            </a:r>
            <a:r>
              <a:rPr lang="en-US" sz="2800">
                <a:latin typeface="Times New Roman" pitchFamily="18" charset="0"/>
                <a:cs typeface="Times New Roman" pitchFamily="18" charset="0"/>
              </a:rPr>
              <a:t>: “non-promoter DNA elements that stimulate          transcription”</a:t>
            </a:r>
            <a:r>
              <a:rPr lang="en-US"/>
              <a:t> </a:t>
            </a:r>
            <a:r>
              <a:rPr lang="en-US" sz="2800">
                <a:latin typeface="Times New Roman" pitchFamily="18" charset="0"/>
                <a:cs typeface="Times New Roman" pitchFamily="18" charset="0"/>
              </a:rPr>
              <a:t>They interact with general transcription              factors to promote formation of pre-initiation complex</a:t>
            </a:r>
            <a:r>
              <a:rPr lang="en-US"/>
              <a:t> </a:t>
            </a:r>
            <a:r>
              <a:rPr lang="en-US" sz="2800">
                <a:latin typeface="Times New Roman" pitchFamily="18" charset="0"/>
                <a:cs typeface="Times New Roman" pitchFamily="18" charset="0"/>
              </a:rPr>
              <a:t>to         increase the amount of Transcription from a nearby                  promoter (core + upstream elements)</a:t>
            </a:r>
          </a:p>
          <a:p>
            <a:r>
              <a:rPr lang="en-US" sz="2800">
                <a:latin typeface="Times New Roman" pitchFamily="18" charset="0"/>
                <a:cs typeface="Times New Roman" pitchFamily="18" charset="0"/>
              </a:rPr>
              <a:t>- </a:t>
            </a:r>
            <a:r>
              <a:rPr lang="en-US" sz="2800" b="1">
                <a:latin typeface="Times New Roman" pitchFamily="18" charset="0"/>
                <a:cs typeface="Times New Roman" pitchFamily="18" charset="0"/>
              </a:rPr>
              <a:t>Silencers</a:t>
            </a:r>
            <a:r>
              <a:rPr lang="en-US" sz="2800">
                <a:latin typeface="Times New Roman" pitchFamily="18" charset="0"/>
                <a:cs typeface="Times New Roman" pitchFamily="18" charset="0"/>
              </a:rPr>
              <a:t>: Decrease amount of Transcription from nearby        promoters</a:t>
            </a:r>
          </a:p>
          <a:p>
            <a:r>
              <a:rPr lang="en-US" sz="2800">
                <a:latin typeface="Times New Roman" pitchFamily="18" charset="0"/>
                <a:cs typeface="Times New Roman" pitchFamily="18" charset="0"/>
              </a:rPr>
              <a:t>- Initially Defined as being “Position and orientation                  independent”</a:t>
            </a:r>
          </a:p>
          <a:p>
            <a:pPr lvl="1"/>
            <a:r>
              <a:rPr lang="en-US" sz="2800">
                <a:latin typeface="Times New Roman" pitchFamily="18" charset="0"/>
                <a:cs typeface="Times New Roman" pitchFamily="18" charset="0"/>
              </a:rPr>
              <a:t>- Found upstream, within, or downstream of genes, they        function in either orientation (not always true)  </a:t>
            </a:r>
          </a:p>
          <a:p>
            <a:pPr rtl="0">
              <a:lnSpc>
                <a:spcPct val="80000"/>
              </a:lnSpc>
              <a:spcBef>
                <a:spcPct val="20000"/>
              </a:spcBef>
              <a:buFontTx/>
              <a:buChar char="-"/>
            </a:pPr>
            <a:r>
              <a:rPr lang="en-US" sz="2800">
                <a:latin typeface="Times New Roman" pitchFamily="18" charset="0"/>
                <a:cs typeface="Times New Roman" pitchFamily="18" charset="0"/>
              </a:rPr>
              <a:t> Sometimes a DNA element can act as an enhancer or a                              </a:t>
            </a:r>
          </a:p>
          <a:p>
            <a:pPr rtl="0">
              <a:lnSpc>
                <a:spcPct val="80000"/>
              </a:lnSpc>
              <a:spcBef>
                <a:spcPct val="20000"/>
              </a:spcBef>
            </a:pPr>
            <a:r>
              <a:rPr lang="en-US" sz="2800">
                <a:latin typeface="Times New Roman" pitchFamily="18" charset="0"/>
                <a:cs typeface="Times New Roman" pitchFamily="18" charset="0"/>
              </a:rPr>
              <a:t>   silencer depending on what is bound to it.</a:t>
            </a:r>
            <a:r>
              <a:rPr lang="en-US" b="1"/>
              <a:t>   </a:t>
            </a:r>
            <a:endParaRPr lang="en-US" sz="2800">
              <a:latin typeface="Times New Roman" pitchFamily="18" charset="0"/>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ChangeArrowheads="1"/>
          </p:cNvSpPr>
          <p:nvPr/>
        </p:nvSpPr>
        <p:spPr bwMode="auto">
          <a:xfrm>
            <a:off x="0" y="0"/>
            <a:ext cx="9144000" cy="6497638"/>
          </a:xfrm>
          <a:prstGeom prst="rect">
            <a:avLst/>
          </a:prstGeom>
          <a:noFill/>
          <a:ln w="9525">
            <a:noFill/>
            <a:miter lim="800000"/>
            <a:headEnd/>
            <a:tailEnd/>
          </a:ln>
        </p:spPr>
        <p:txBody>
          <a:bodyPr>
            <a:spAutoFit/>
          </a:bodyPr>
          <a:lstStyle/>
          <a:p>
            <a:r>
              <a:rPr lang="en-US" sz="2800" b="1" u="sng">
                <a:latin typeface="Times New Roman" pitchFamily="18" charset="0"/>
                <a:cs typeface="Times New Roman" pitchFamily="18" charset="0"/>
              </a:rPr>
              <a:t>Posttranscriptional processing of RNAs:</a:t>
            </a:r>
          </a:p>
          <a:p>
            <a:r>
              <a:rPr lang="en-US" sz="2800">
                <a:latin typeface="Times New Roman" pitchFamily="18" charset="0"/>
                <a:cs typeface="Times New Roman" pitchFamily="18" charset="0"/>
              </a:rPr>
              <a:t>- Bacterial rRNAs and tRNAs undergoes no additional            </a:t>
            </a:r>
          </a:p>
          <a:p>
            <a:r>
              <a:rPr lang="en-US" sz="2800">
                <a:latin typeface="Times New Roman" pitchFamily="18" charset="0"/>
                <a:cs typeface="Times New Roman" pitchFamily="18" charset="0"/>
              </a:rPr>
              <a:t>  processing, after being transcribed they are immediately       </a:t>
            </a:r>
          </a:p>
          <a:p>
            <a:r>
              <a:rPr lang="en-US" sz="2800">
                <a:latin typeface="Times New Roman" pitchFamily="18" charset="0"/>
                <a:cs typeface="Times New Roman" pitchFamily="18" charset="0"/>
              </a:rPr>
              <a:t>  ready for use in translation.  </a:t>
            </a:r>
          </a:p>
          <a:p>
            <a:r>
              <a:rPr lang="en-US" sz="2800">
                <a:latin typeface="Times New Roman" pitchFamily="18" charset="0"/>
                <a:cs typeface="Times New Roman" pitchFamily="18" charset="0"/>
              </a:rPr>
              <a:t>- Translation of bacterial mRNAs can begin even before             transcription is completed due to the lack of the nuclear-       </a:t>
            </a:r>
          </a:p>
          <a:p>
            <a:r>
              <a:rPr lang="en-US" sz="2800">
                <a:latin typeface="Times New Roman" pitchFamily="18" charset="0"/>
                <a:cs typeface="Times New Roman" pitchFamily="18" charset="0"/>
              </a:rPr>
              <a:t>  cytoplasmic separation that exists in eukaryotes and to          </a:t>
            </a:r>
          </a:p>
          <a:p>
            <a:r>
              <a:rPr lang="en-US" sz="2800">
                <a:latin typeface="Times New Roman" pitchFamily="18" charset="0"/>
                <a:cs typeface="Times New Roman" pitchFamily="18" charset="0"/>
              </a:rPr>
              <a:t>  afford a unique opportunity for regulating the                        </a:t>
            </a:r>
          </a:p>
          <a:p>
            <a:r>
              <a:rPr lang="en-US" sz="2800">
                <a:latin typeface="Times New Roman" pitchFamily="18" charset="0"/>
                <a:cs typeface="Times New Roman" pitchFamily="18" charset="0"/>
              </a:rPr>
              <a:t>  transcription of certain genes. </a:t>
            </a:r>
          </a:p>
          <a:p>
            <a:r>
              <a:rPr lang="en-US" sz="2800">
                <a:latin typeface="Times New Roman" pitchFamily="18" charset="0"/>
                <a:cs typeface="Times New Roman" pitchFamily="18" charset="0"/>
              </a:rPr>
              <a:t>- An additional feature of bacterial mRNAs is that most are      </a:t>
            </a:r>
          </a:p>
          <a:p>
            <a:r>
              <a:rPr lang="en-US" sz="2800" b="1">
                <a:latin typeface="Times New Roman" pitchFamily="18" charset="0"/>
                <a:cs typeface="Times New Roman" pitchFamily="18" charset="0"/>
              </a:rPr>
              <a:t>  polycistronic </a:t>
            </a:r>
            <a:r>
              <a:rPr lang="en-US" sz="2800">
                <a:latin typeface="Times New Roman" pitchFamily="18" charset="0"/>
                <a:cs typeface="Times New Roman" pitchFamily="18" charset="0"/>
              </a:rPr>
              <a:t>which means that multiple polypeptides           </a:t>
            </a:r>
          </a:p>
          <a:p>
            <a:r>
              <a:rPr lang="en-US" sz="2800">
                <a:latin typeface="Times New Roman" pitchFamily="18" charset="0"/>
                <a:cs typeface="Times New Roman" pitchFamily="18" charset="0"/>
              </a:rPr>
              <a:t>  can be synthesized from a single primary transcript.</a:t>
            </a:r>
          </a:p>
          <a:p>
            <a:r>
              <a:rPr lang="en-US" sz="2800">
                <a:latin typeface="Times New Roman" pitchFamily="18" charset="0"/>
                <a:cs typeface="Times New Roman" pitchFamily="18" charset="0"/>
              </a:rPr>
              <a:t>- Polycistronic mRNAs are very rare in eukaryotic cells but       have been identified. </a:t>
            </a:r>
          </a:p>
          <a:p>
            <a:r>
              <a:rPr lang="en-US" sz="2800">
                <a:latin typeface="Times New Roman" pitchFamily="18" charset="0"/>
                <a:cs typeface="Times New Roman" pitchFamily="18" charset="0"/>
              </a:rPr>
              <a:t>- In addition, several viruses encode </a:t>
            </a:r>
            <a:r>
              <a:rPr lang="en-US" sz="2800" b="1">
                <a:latin typeface="Times New Roman" pitchFamily="18" charset="0"/>
                <a:cs typeface="Times New Roman" pitchFamily="18" charset="0"/>
              </a:rPr>
              <a:t>polycistronic</a:t>
            </a:r>
            <a:r>
              <a:rPr lang="en-US" sz="2800">
                <a:latin typeface="Times New Roman" pitchFamily="18" charset="0"/>
                <a:cs typeface="Times New Roman" pitchFamily="18" charset="0"/>
              </a:rPr>
              <a:t> RNAs.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ChangeArrowheads="1"/>
          </p:cNvSpPr>
          <p:nvPr/>
        </p:nvSpPr>
        <p:spPr bwMode="auto">
          <a:xfrm>
            <a:off x="0" y="0"/>
            <a:ext cx="9144000" cy="6556375"/>
          </a:xfrm>
          <a:prstGeom prst="rect">
            <a:avLst/>
          </a:prstGeom>
          <a:noFill/>
          <a:ln w="9525">
            <a:noFill/>
            <a:miter lim="800000"/>
            <a:headEnd/>
            <a:tailEnd/>
          </a:ln>
        </p:spPr>
        <p:txBody>
          <a:bodyPr>
            <a:spAutoFit/>
          </a:bodyPr>
          <a:lstStyle/>
          <a:p>
            <a:r>
              <a:rPr lang="en-US" sz="2800">
                <a:latin typeface="Times New Roman" pitchFamily="18" charset="0"/>
                <a:cs typeface="Times New Roman" pitchFamily="18" charset="0"/>
              </a:rPr>
              <a:t>- In contrast to bacterial transcripts, eukaryotic RNAs (all 3        classes) undergo post-transcriptional processing. </a:t>
            </a:r>
          </a:p>
          <a:p>
            <a:r>
              <a:rPr lang="en-US" sz="2800">
                <a:latin typeface="Times New Roman" pitchFamily="18" charset="0"/>
                <a:cs typeface="Times New Roman" pitchFamily="18" charset="0"/>
              </a:rPr>
              <a:t>- All 3 classes of RNA are transcribed from genes that contain   introns.       </a:t>
            </a:r>
          </a:p>
          <a:p>
            <a:r>
              <a:rPr lang="en-US" sz="2800">
                <a:latin typeface="Times New Roman" pitchFamily="18" charset="0"/>
                <a:cs typeface="Times New Roman" pitchFamily="18" charset="0"/>
              </a:rPr>
              <a:t>- The sequences encoded by the intronic DNA must be                removed from the primary transcript prior to the RNAs            being biologically active, this process of intron removal is       called </a:t>
            </a:r>
            <a:r>
              <a:rPr lang="en-US" sz="2800" b="1">
                <a:latin typeface="Times New Roman" pitchFamily="18" charset="0"/>
                <a:cs typeface="Times New Roman" pitchFamily="18" charset="0"/>
              </a:rPr>
              <a:t>RNA splicing, </a:t>
            </a:r>
            <a:r>
              <a:rPr lang="en-US" sz="2800">
                <a:latin typeface="Times New Roman" pitchFamily="18" charset="0"/>
                <a:cs typeface="Times New Roman" pitchFamily="18" charset="0"/>
              </a:rPr>
              <a:t>additional processing occurs to                mRNAs, the 5' end of all eukaryotic mRNAs are capped          with a unique 5'→5' linkage to a </a:t>
            </a:r>
            <a:r>
              <a:rPr lang="en-US" sz="2800" b="1">
                <a:latin typeface="Times New Roman" pitchFamily="18" charset="0"/>
                <a:cs typeface="Times New Roman" pitchFamily="18" charset="0"/>
              </a:rPr>
              <a:t>7-methyl GTP</a:t>
            </a:r>
            <a:r>
              <a:rPr lang="en-US" sz="2800">
                <a:latin typeface="Times New Roman" pitchFamily="18" charset="0"/>
                <a:cs typeface="Times New Roman" pitchFamily="18" charset="0"/>
              </a:rPr>
              <a:t>. </a:t>
            </a:r>
          </a:p>
          <a:p>
            <a:r>
              <a:rPr lang="en-US" sz="2800">
                <a:latin typeface="Times New Roman" pitchFamily="18" charset="0"/>
                <a:cs typeface="Times New Roman" pitchFamily="18" charset="0"/>
              </a:rPr>
              <a:t>- The capped end of the mRNA is thus, protected from                </a:t>
            </a:r>
            <a:r>
              <a:rPr lang="en-US" sz="2800" b="1">
                <a:latin typeface="Times New Roman" pitchFamily="18" charset="0"/>
                <a:cs typeface="Times New Roman" pitchFamily="18" charset="0"/>
              </a:rPr>
              <a:t>exonucleases</a:t>
            </a:r>
            <a:r>
              <a:rPr lang="en-US" sz="2800">
                <a:latin typeface="Times New Roman" pitchFamily="18" charset="0"/>
                <a:cs typeface="Times New Roman" pitchFamily="18" charset="0"/>
              </a:rPr>
              <a:t> and more importantly is recognized by                specific proteins of the translational machinery. </a:t>
            </a:r>
          </a:p>
          <a:p>
            <a:r>
              <a:rPr lang="en-US" sz="2800">
                <a:latin typeface="Times New Roman" pitchFamily="18" charset="0"/>
                <a:cs typeface="Times New Roman" pitchFamily="18" charset="0"/>
              </a:rPr>
              <a:t>- The capping process occurs after the newly synthesizing           mRNA is around </a:t>
            </a:r>
            <a:r>
              <a:rPr lang="en-US" sz="2800" b="1">
                <a:latin typeface="Times New Roman" pitchFamily="18" charset="0"/>
                <a:cs typeface="Times New Roman" pitchFamily="18" charset="0"/>
              </a:rPr>
              <a:t>20–30</a:t>
            </a:r>
            <a:r>
              <a:rPr lang="en-US" sz="2800">
                <a:latin typeface="Times New Roman" pitchFamily="18" charset="0"/>
                <a:cs typeface="Times New Roman" pitchFamily="18" charset="0"/>
              </a:rPr>
              <a:t> bases long.</a:t>
            </a:r>
            <a:r>
              <a:rPr lang="en-US" sz="2800"/>
              <a:t>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Structure of the eukaryotic mRNA 5'-cap"/>
          <p:cNvPicPr>
            <a:picLocks noChangeAspect="1" noChangeArrowheads="1"/>
          </p:cNvPicPr>
          <p:nvPr/>
        </p:nvPicPr>
        <p:blipFill>
          <a:blip r:embed="rId2">
            <a:lum bright="-38000" contrast="56000"/>
          </a:blip>
          <a:srcRect/>
          <a:stretch>
            <a:fillRect/>
          </a:stretch>
        </p:blipFill>
        <p:spPr bwMode="auto">
          <a:xfrm>
            <a:off x="228600" y="11113"/>
            <a:ext cx="8763000" cy="2554287"/>
          </a:xfrm>
          <a:prstGeom prst="rect">
            <a:avLst/>
          </a:prstGeom>
          <a:noFill/>
          <a:ln w="9525">
            <a:noFill/>
            <a:miter lim="800000"/>
            <a:headEnd/>
            <a:tailEnd/>
          </a:ln>
        </p:spPr>
      </p:pic>
      <p:sp>
        <p:nvSpPr>
          <p:cNvPr id="37891" name="Rectangle 5"/>
          <p:cNvSpPr>
            <a:spLocks noChangeArrowheads="1"/>
          </p:cNvSpPr>
          <p:nvPr/>
        </p:nvSpPr>
        <p:spPr bwMode="auto">
          <a:xfrm>
            <a:off x="0" y="2565400"/>
            <a:ext cx="9144000" cy="519113"/>
          </a:xfrm>
          <a:prstGeom prst="rect">
            <a:avLst/>
          </a:prstGeom>
          <a:noFill/>
          <a:ln w="9525">
            <a:noFill/>
            <a:miter lim="800000"/>
            <a:headEnd/>
            <a:tailEnd/>
          </a:ln>
        </p:spPr>
        <p:txBody>
          <a:bodyPr>
            <a:spAutoFit/>
          </a:bodyPr>
          <a:lstStyle/>
          <a:p>
            <a:pPr algn="ctr" rtl="0"/>
            <a:r>
              <a:rPr lang="en-US" sz="2800" b="1">
                <a:latin typeface="Times New Roman" pitchFamily="18" charset="0"/>
                <a:cs typeface="Times New Roman" pitchFamily="18" charset="0"/>
              </a:rPr>
              <a:t>Structure of the 5'-cap of eukaryotic mRNAs</a:t>
            </a:r>
          </a:p>
        </p:txBody>
      </p:sp>
      <p:sp>
        <p:nvSpPr>
          <p:cNvPr id="37892" name="Rectangle 5"/>
          <p:cNvSpPr>
            <a:spLocks noChangeArrowheads="1"/>
          </p:cNvSpPr>
          <p:nvPr/>
        </p:nvSpPr>
        <p:spPr bwMode="auto">
          <a:xfrm>
            <a:off x="0" y="3700463"/>
            <a:ext cx="9144000" cy="3081337"/>
          </a:xfrm>
          <a:prstGeom prst="rect">
            <a:avLst/>
          </a:prstGeom>
          <a:noFill/>
          <a:ln w="9525">
            <a:noFill/>
            <a:miter lim="800000"/>
            <a:headEnd/>
            <a:tailEnd/>
          </a:ln>
        </p:spPr>
        <p:txBody>
          <a:bodyPr>
            <a:spAutoFit/>
          </a:bodyPr>
          <a:lstStyle/>
          <a:p>
            <a:r>
              <a:rPr lang="en-US" sz="2800">
                <a:latin typeface="Times New Roman" pitchFamily="18" charset="0"/>
                <a:cs typeface="Times New Roman" pitchFamily="18" charset="0"/>
              </a:rPr>
              <a:t>- Messenger RNAs also are polyadenylated at the 3' end. </a:t>
            </a:r>
          </a:p>
          <a:p>
            <a:r>
              <a:rPr lang="en-US" sz="2800">
                <a:latin typeface="Times New Roman" pitchFamily="18" charset="0"/>
                <a:cs typeface="Times New Roman" pitchFamily="18" charset="0"/>
              </a:rPr>
              <a:t>   A specific sequence, AAUAAA, is recognized by the                endonuclease activity of by </a:t>
            </a:r>
            <a:r>
              <a:rPr lang="en-US" sz="2800" b="1">
                <a:latin typeface="Times New Roman" pitchFamily="18" charset="0"/>
                <a:cs typeface="Times New Roman" pitchFamily="18" charset="0"/>
              </a:rPr>
              <a:t>polyadenylate polymerase           </a:t>
            </a:r>
            <a:r>
              <a:rPr lang="en-US" sz="2800">
                <a:latin typeface="Times New Roman" pitchFamily="18" charset="0"/>
                <a:cs typeface="Times New Roman" pitchFamily="18" charset="0"/>
              </a:rPr>
              <a:t>which cleaves the primary transcript approximately 11–30       bases 3' of the sequence element. </a:t>
            </a:r>
          </a:p>
          <a:p>
            <a:r>
              <a:rPr lang="en-US" sz="2800">
                <a:latin typeface="Times New Roman" pitchFamily="18" charset="0"/>
                <a:cs typeface="Times New Roman" pitchFamily="18" charset="0"/>
              </a:rPr>
              <a:t>- A stretch of 20–250 A residues is then added to the 3' end by    the </a:t>
            </a:r>
            <a:r>
              <a:rPr lang="en-US" sz="2800" b="1">
                <a:latin typeface="Times New Roman" pitchFamily="18" charset="0"/>
                <a:cs typeface="Times New Roman" pitchFamily="18" charset="0"/>
              </a:rPr>
              <a:t>polyadenylate polymerase </a:t>
            </a:r>
            <a:r>
              <a:rPr lang="en-US" sz="2800">
                <a:latin typeface="Times New Roman" pitchFamily="18" charset="0"/>
                <a:cs typeface="Times New Roman" pitchFamily="18" charset="0"/>
              </a:rPr>
              <a:t>activity.</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 descr="Process of mRNA 3'-end polyadenylation"/>
          <p:cNvPicPr>
            <a:picLocks noChangeAspect="1" noChangeArrowheads="1"/>
          </p:cNvPicPr>
          <p:nvPr/>
        </p:nvPicPr>
        <p:blipFill>
          <a:blip r:embed="rId2" r:link="rId3">
            <a:lum bright="-46000" contrast="76000"/>
          </a:blip>
          <a:srcRect/>
          <a:stretch>
            <a:fillRect/>
          </a:stretch>
        </p:blipFill>
        <p:spPr bwMode="auto">
          <a:xfrm>
            <a:off x="0" y="-26988"/>
            <a:ext cx="9144000" cy="2786063"/>
          </a:xfrm>
          <a:prstGeom prst="rect">
            <a:avLst/>
          </a:prstGeom>
          <a:noFill/>
          <a:ln w="9525">
            <a:noFill/>
            <a:miter lim="800000"/>
            <a:headEnd/>
            <a:tailEnd/>
          </a:ln>
        </p:spPr>
      </p:pic>
      <p:sp>
        <p:nvSpPr>
          <p:cNvPr id="38915" name="Rectangle 6"/>
          <p:cNvSpPr>
            <a:spLocks noChangeArrowheads="1"/>
          </p:cNvSpPr>
          <p:nvPr/>
        </p:nvSpPr>
        <p:spPr bwMode="auto">
          <a:xfrm>
            <a:off x="0" y="2708275"/>
            <a:ext cx="9144000" cy="3935413"/>
          </a:xfrm>
          <a:prstGeom prst="rect">
            <a:avLst/>
          </a:prstGeom>
          <a:noFill/>
          <a:ln w="9525">
            <a:noFill/>
            <a:miter lim="800000"/>
            <a:headEnd/>
            <a:tailEnd/>
          </a:ln>
        </p:spPr>
        <p:txBody>
          <a:bodyPr>
            <a:spAutoFit/>
          </a:bodyPr>
          <a:lstStyle/>
          <a:p>
            <a:r>
              <a:rPr lang="en-US" sz="2800" b="1" u="sng">
                <a:latin typeface="Times New Roman" pitchFamily="18" charset="0"/>
                <a:cs typeface="Times New Roman" pitchFamily="18" charset="0"/>
              </a:rPr>
              <a:t>Splicing of RNAs</a:t>
            </a:r>
          </a:p>
          <a:p>
            <a:r>
              <a:rPr lang="en-US" sz="2800">
                <a:latin typeface="Times New Roman" pitchFamily="18" charset="0"/>
                <a:cs typeface="Times New Roman" pitchFamily="18" charset="0"/>
              </a:rPr>
              <a:t>- There are several different classes of reactions involved in        intron removal. </a:t>
            </a:r>
          </a:p>
          <a:p>
            <a:r>
              <a:rPr lang="en-US" sz="2800">
                <a:latin typeface="Times New Roman" pitchFamily="18" charset="0"/>
                <a:cs typeface="Times New Roman" pitchFamily="18" charset="0"/>
              </a:rPr>
              <a:t>- The 2 most common are the group I and group II introns. </a:t>
            </a:r>
          </a:p>
          <a:p>
            <a:r>
              <a:rPr lang="en-US" sz="2800">
                <a:latin typeface="Times New Roman" pitchFamily="18" charset="0"/>
                <a:cs typeface="Times New Roman" pitchFamily="18" charset="0"/>
              </a:rPr>
              <a:t>   Group I introns are found in nuclear, mitochondrial and            chloroplast rRNA genes, group II in mitochondrial and             chloroplast mRNA genes.</a:t>
            </a:r>
          </a:p>
          <a:p>
            <a:r>
              <a:rPr lang="en-US" sz="2800">
                <a:latin typeface="Times New Roman" pitchFamily="18" charset="0"/>
                <a:cs typeface="Times New Roman" pitchFamily="18" charset="0"/>
              </a:rPr>
              <a:t>- Many of the group I and group II introns are self-splicing.</a:t>
            </a:r>
          </a:p>
          <a:p>
            <a:r>
              <a:rPr lang="en-US" sz="2800">
                <a:latin typeface="Times New Roman" pitchFamily="18" charset="0"/>
                <a:cs typeface="Times New Roman" pitchFamily="18" charset="0"/>
              </a:rPr>
              <a:t>- Group I introns require an external guanosine as a cofactor.</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ChangeArrowheads="1"/>
          </p:cNvSpPr>
          <p:nvPr/>
        </p:nvSpPr>
        <p:spPr bwMode="auto">
          <a:xfrm>
            <a:off x="0" y="0"/>
            <a:ext cx="9144000" cy="3081338"/>
          </a:xfrm>
          <a:prstGeom prst="rect">
            <a:avLst/>
          </a:prstGeom>
          <a:noFill/>
          <a:ln w="9525">
            <a:noFill/>
            <a:miter lim="800000"/>
            <a:headEnd/>
            <a:tailEnd/>
          </a:ln>
        </p:spPr>
        <p:txBody>
          <a:bodyPr>
            <a:spAutoFit/>
          </a:bodyPr>
          <a:lstStyle/>
          <a:p>
            <a:r>
              <a:rPr lang="en-US" sz="2800">
                <a:latin typeface="Times New Roman" pitchFamily="18" charset="0"/>
                <a:cs typeface="Times New Roman" pitchFamily="18" charset="0"/>
              </a:rPr>
              <a:t>- The 3'–OH of the guanosine nucleotide acts as a nucleophile    to attack the 5'–phosphate of the 5' nucleotide of the intron. </a:t>
            </a:r>
          </a:p>
          <a:p>
            <a:r>
              <a:rPr lang="en-US" sz="2800">
                <a:latin typeface="Times New Roman" pitchFamily="18" charset="0"/>
                <a:cs typeface="Times New Roman" pitchFamily="18" charset="0"/>
              </a:rPr>
              <a:t>- The resultant 3'–OH at the 3' end of the 5' exon then attacks      the 5' nucleotide of the 3' exon releasing the intron and             covalently attaching the two exons together. </a:t>
            </a:r>
          </a:p>
          <a:p>
            <a:r>
              <a:rPr lang="en-US" sz="2800">
                <a:latin typeface="Times New Roman" pitchFamily="18" charset="0"/>
                <a:cs typeface="Times New Roman" pitchFamily="18" charset="0"/>
              </a:rPr>
              <a:t>- The 3' end of the 5' exon is termed the splice donor site and      the 5' end of the 3' exon is termed the splice acceptor site.</a:t>
            </a:r>
          </a:p>
        </p:txBody>
      </p:sp>
      <p:pic>
        <p:nvPicPr>
          <p:cNvPr id="39939" name="Picture 2" descr="Mechanism of group 1 intron self-splicing"/>
          <p:cNvPicPr>
            <a:picLocks noChangeAspect="1" noChangeArrowheads="1"/>
          </p:cNvPicPr>
          <p:nvPr/>
        </p:nvPicPr>
        <p:blipFill>
          <a:blip r:embed="rId2">
            <a:lum bright="-32000" contrast="74000"/>
          </a:blip>
          <a:srcRect/>
          <a:stretch>
            <a:fillRect/>
          </a:stretch>
        </p:blipFill>
        <p:spPr bwMode="auto">
          <a:xfrm>
            <a:off x="381000" y="2997200"/>
            <a:ext cx="8458200" cy="3384550"/>
          </a:xfrm>
          <a:prstGeom prst="rect">
            <a:avLst/>
          </a:prstGeom>
          <a:noFill/>
          <a:ln w="9525">
            <a:noFill/>
            <a:miter lim="800000"/>
            <a:headEnd/>
            <a:tailEnd/>
          </a:ln>
        </p:spPr>
      </p:pic>
      <p:sp>
        <p:nvSpPr>
          <p:cNvPr id="39940" name="Rectangle 5"/>
          <p:cNvSpPr>
            <a:spLocks noChangeArrowheads="1"/>
          </p:cNvSpPr>
          <p:nvPr/>
        </p:nvSpPr>
        <p:spPr bwMode="auto">
          <a:xfrm>
            <a:off x="0" y="6308725"/>
            <a:ext cx="9144000" cy="519113"/>
          </a:xfrm>
          <a:prstGeom prst="rect">
            <a:avLst/>
          </a:prstGeom>
          <a:noFill/>
          <a:ln w="9525">
            <a:noFill/>
            <a:miter lim="800000"/>
            <a:headEnd/>
            <a:tailEnd/>
          </a:ln>
        </p:spPr>
        <p:txBody>
          <a:bodyPr>
            <a:spAutoFit/>
          </a:bodyPr>
          <a:lstStyle/>
          <a:p>
            <a:pPr algn="ctr"/>
            <a:r>
              <a:rPr lang="en-US" sz="2800" b="1">
                <a:latin typeface="Times New Roman" pitchFamily="18" charset="0"/>
                <a:cs typeface="Times New Roman" pitchFamily="18" charset="0"/>
              </a:rPr>
              <a:t>Splicing by group 1 introns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ChangeArrowheads="1"/>
          </p:cNvSpPr>
          <p:nvPr/>
        </p:nvSpPr>
        <p:spPr bwMode="auto">
          <a:xfrm>
            <a:off x="0" y="0"/>
            <a:ext cx="9144000" cy="3508375"/>
          </a:xfrm>
          <a:prstGeom prst="rect">
            <a:avLst/>
          </a:prstGeom>
          <a:noFill/>
          <a:ln w="9525">
            <a:noFill/>
            <a:miter lim="800000"/>
            <a:headEnd/>
            <a:tailEnd/>
          </a:ln>
        </p:spPr>
        <p:txBody>
          <a:bodyPr>
            <a:spAutoFit/>
          </a:bodyPr>
          <a:lstStyle/>
          <a:p>
            <a:r>
              <a:rPr lang="en-US" sz="2800">
                <a:latin typeface="Times New Roman" pitchFamily="18" charset="0"/>
                <a:cs typeface="Times New Roman" pitchFamily="18" charset="0"/>
              </a:rPr>
              <a:t>- Group II introns are spliced similarly except that instead of      an external nucleophile, the 2'–OH of an adenine residue          within the intron is the nucleophile.     </a:t>
            </a:r>
          </a:p>
          <a:p>
            <a:r>
              <a:rPr lang="en-US" sz="2800">
                <a:latin typeface="Times New Roman" pitchFamily="18" charset="0"/>
                <a:cs typeface="Times New Roman" pitchFamily="18" charset="0"/>
              </a:rPr>
              <a:t>- This residue attacks the 3' nucleotide of the 5' exon forming      an internal loop called a lariat structure. </a:t>
            </a:r>
          </a:p>
          <a:p>
            <a:r>
              <a:rPr lang="en-US" sz="2800">
                <a:latin typeface="Times New Roman" pitchFamily="18" charset="0"/>
                <a:cs typeface="Times New Roman" pitchFamily="18" charset="0"/>
              </a:rPr>
              <a:t>- The 3' end of the 5' exon then attacks the 5' end of the 3' exon    as in group I splicing releasing the intron and covalently          attaching the two exons together.</a:t>
            </a:r>
          </a:p>
        </p:txBody>
      </p:sp>
      <p:pic>
        <p:nvPicPr>
          <p:cNvPr id="40963" name="Picture 2" descr="Mechanism of group 2 intron self-splicing"/>
          <p:cNvPicPr>
            <a:picLocks noChangeAspect="1" noChangeArrowheads="1"/>
          </p:cNvPicPr>
          <p:nvPr/>
        </p:nvPicPr>
        <p:blipFill>
          <a:blip r:embed="rId2">
            <a:lum bright="-58000" contrast="100000"/>
          </a:blip>
          <a:srcRect/>
          <a:stretch>
            <a:fillRect/>
          </a:stretch>
        </p:blipFill>
        <p:spPr bwMode="auto">
          <a:xfrm>
            <a:off x="5072063" y="3214688"/>
            <a:ext cx="4071937" cy="3581400"/>
          </a:xfrm>
          <a:prstGeom prst="rect">
            <a:avLst/>
          </a:prstGeom>
          <a:noFill/>
          <a:ln w="9525">
            <a:noFill/>
            <a:miter lim="800000"/>
            <a:headEnd/>
            <a:tailEnd/>
          </a:ln>
        </p:spPr>
      </p:pic>
      <p:sp>
        <p:nvSpPr>
          <p:cNvPr id="40964" name="Rectangle 6"/>
          <p:cNvSpPr>
            <a:spLocks noChangeArrowheads="1"/>
          </p:cNvSpPr>
          <p:nvPr/>
        </p:nvSpPr>
        <p:spPr bwMode="auto">
          <a:xfrm>
            <a:off x="0" y="5583238"/>
            <a:ext cx="4787900" cy="519112"/>
          </a:xfrm>
          <a:prstGeom prst="rect">
            <a:avLst/>
          </a:prstGeom>
          <a:noFill/>
          <a:ln w="9525">
            <a:noFill/>
            <a:miter lim="800000"/>
            <a:headEnd/>
            <a:tailEnd/>
          </a:ln>
        </p:spPr>
        <p:txBody>
          <a:bodyPr>
            <a:spAutoFit/>
          </a:bodyPr>
          <a:lstStyle/>
          <a:p>
            <a:pPr rtl="0"/>
            <a:r>
              <a:rPr lang="en-US" sz="2800" b="1">
                <a:latin typeface="Times New Roman" pitchFamily="18" charset="0"/>
                <a:cs typeface="Times New Roman" pitchFamily="18" charset="0"/>
              </a:rPr>
              <a:t>Splicing by group 2 introns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a:srcRect/>
          <a:stretch>
            <a:fillRect/>
          </a:stretch>
        </p:blipFill>
        <p:spPr bwMode="auto">
          <a:xfrm>
            <a:off x="34925" y="1577975"/>
            <a:ext cx="9097963" cy="2500313"/>
          </a:xfrm>
          <a:prstGeom prst="rect">
            <a:avLst/>
          </a:prstGeom>
          <a:noFill/>
          <a:ln w="9525">
            <a:noFill/>
            <a:miter lim="800000"/>
            <a:headEnd/>
            <a:tailEnd/>
          </a:ln>
        </p:spPr>
      </p:pic>
      <p:sp>
        <p:nvSpPr>
          <p:cNvPr id="5123" name="Rectangle 5"/>
          <p:cNvSpPr>
            <a:spLocks noChangeArrowheads="1"/>
          </p:cNvSpPr>
          <p:nvPr/>
        </p:nvSpPr>
        <p:spPr bwMode="auto">
          <a:xfrm>
            <a:off x="0" y="4791075"/>
            <a:ext cx="9144000" cy="519113"/>
          </a:xfrm>
          <a:prstGeom prst="rect">
            <a:avLst/>
          </a:prstGeom>
          <a:noFill/>
          <a:ln w="9525">
            <a:noFill/>
            <a:miter lim="800000"/>
            <a:headEnd/>
            <a:tailEnd/>
          </a:ln>
        </p:spPr>
        <p:txBody>
          <a:bodyPr>
            <a:spAutoFit/>
          </a:bodyPr>
          <a:lstStyle/>
          <a:p>
            <a:pPr algn="ctr" rtl="0"/>
            <a:r>
              <a:rPr lang="en-US" sz="2800" b="1">
                <a:latin typeface="Times New Roman" pitchFamily="18" charset="0"/>
                <a:cs typeface="Times New Roman" pitchFamily="18" charset="0"/>
              </a:rPr>
              <a:t>Transcription of several genes on a chromosome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ChangeArrowheads="1"/>
          </p:cNvSpPr>
          <p:nvPr/>
        </p:nvSpPr>
        <p:spPr bwMode="auto">
          <a:xfrm>
            <a:off x="0" y="0"/>
            <a:ext cx="9144000" cy="6497638"/>
          </a:xfrm>
          <a:prstGeom prst="rect">
            <a:avLst/>
          </a:prstGeom>
          <a:noFill/>
          <a:ln w="9525">
            <a:noFill/>
            <a:miter lim="800000"/>
            <a:headEnd/>
            <a:tailEnd/>
          </a:ln>
        </p:spPr>
        <p:txBody>
          <a:bodyPr>
            <a:spAutoFit/>
          </a:bodyPr>
          <a:lstStyle/>
          <a:p>
            <a:r>
              <a:rPr lang="en-US" sz="2800">
                <a:latin typeface="Times New Roman" pitchFamily="18" charset="0"/>
                <a:cs typeface="Times New Roman" pitchFamily="18" charset="0"/>
              </a:rPr>
              <a:t>- The third class of introns is also the largest class found in         nuclear mRNAs, that undergoes a splicing reaction similar to    group II introns in that an internal lariat structure is formed. </a:t>
            </a:r>
          </a:p>
          <a:p>
            <a:r>
              <a:rPr lang="en-US" sz="2800">
                <a:latin typeface="Times New Roman" pitchFamily="18" charset="0"/>
                <a:cs typeface="Times New Roman" pitchFamily="18" charset="0"/>
              </a:rPr>
              <a:t>- However, the splicing is catalyzed by specialized RNA–           protein complexes called small nuclear ribonucleoprotein         particles (snRNPs). </a:t>
            </a:r>
          </a:p>
          <a:p>
            <a:r>
              <a:rPr lang="en-US" sz="2800">
                <a:latin typeface="Times New Roman" pitchFamily="18" charset="0"/>
                <a:cs typeface="Times New Roman" pitchFamily="18" charset="0"/>
              </a:rPr>
              <a:t>- The RNAs found in snRNPs are identified as U1, U2, U4,        U5 and U6. </a:t>
            </a:r>
          </a:p>
          <a:p>
            <a:r>
              <a:rPr lang="en-US" sz="2800">
                <a:latin typeface="Times New Roman" pitchFamily="18" charset="0"/>
                <a:cs typeface="Times New Roman" pitchFamily="18" charset="0"/>
              </a:rPr>
              <a:t>- Analysis of a large number of mRNA genes has led to the        identification of highly conserved consensus sequences at the   5' and 3' ends of essentially all mRNA introns.</a:t>
            </a:r>
          </a:p>
          <a:p>
            <a:r>
              <a:rPr lang="en-US" sz="2800">
                <a:latin typeface="Times New Roman" pitchFamily="18" charset="0"/>
                <a:cs typeface="Times New Roman" pitchFamily="18" charset="0"/>
              </a:rPr>
              <a:t>- The U1 RNA has sequences that are complimentary to              sequences near the 5' end of the intron, its binding allows         distinguishing the GU at the 5' end of the intron from other      randomly placed GU sequences in mRNAs.</a:t>
            </a:r>
            <a:r>
              <a:rPr lang="en-US" sz="2800"/>
              <a:t>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ChangeArrowheads="1"/>
          </p:cNvSpPr>
          <p:nvPr/>
        </p:nvSpPr>
        <p:spPr bwMode="auto">
          <a:xfrm>
            <a:off x="0" y="0"/>
            <a:ext cx="9144000" cy="6556375"/>
          </a:xfrm>
          <a:prstGeom prst="rect">
            <a:avLst/>
          </a:prstGeom>
          <a:noFill/>
          <a:ln w="9525">
            <a:noFill/>
            <a:miter lim="800000"/>
            <a:headEnd/>
            <a:tailEnd/>
          </a:ln>
        </p:spPr>
        <p:txBody>
          <a:bodyPr>
            <a:spAutoFit/>
          </a:bodyPr>
          <a:lstStyle/>
          <a:p>
            <a:r>
              <a:rPr lang="en-US" sz="2800">
                <a:latin typeface="Times New Roman" pitchFamily="18" charset="0"/>
                <a:cs typeface="Times New Roman" pitchFamily="18" charset="0"/>
              </a:rPr>
              <a:t>- The U2 RNA also recognizes sequences in the intron, in this     case near the 3' end. </a:t>
            </a:r>
          </a:p>
          <a:p>
            <a:r>
              <a:rPr lang="en-US" sz="2800">
                <a:latin typeface="Times New Roman" pitchFamily="18" charset="0"/>
                <a:cs typeface="Times New Roman" pitchFamily="18" charset="0"/>
              </a:rPr>
              <a:t>- The addition of U4, U5 and U6 RNAs forms a complex            identified as the spliceosome (</a:t>
            </a:r>
            <a:r>
              <a:rPr lang="en-US" sz="2800">
                <a:solidFill>
                  <a:schemeClr val="tx2"/>
                </a:solidFill>
                <a:latin typeface="Times New Roman" pitchFamily="18" charset="0"/>
                <a:cs typeface="Times New Roman" pitchFamily="18" charset="0"/>
              </a:rPr>
              <a:t>snRNA plus ~40 proteins)</a:t>
            </a:r>
          </a:p>
          <a:p>
            <a:r>
              <a:rPr lang="en-US" sz="2800">
                <a:latin typeface="Times New Roman" pitchFamily="18" charset="0"/>
                <a:cs typeface="Times New Roman" pitchFamily="18" charset="0"/>
              </a:rPr>
              <a:t>   that removes the intron and joins the two exons together.</a:t>
            </a:r>
          </a:p>
          <a:p>
            <a:r>
              <a:rPr lang="en-US" sz="2800">
                <a:latin typeface="Times New Roman" pitchFamily="18" charset="0"/>
                <a:cs typeface="Times New Roman" pitchFamily="18" charset="0"/>
              </a:rPr>
              <a:t>- U7 is involved in the production of the correct 3‘ ends of          histone mRNA which lacks poly (A) tail. </a:t>
            </a:r>
          </a:p>
          <a:p>
            <a:endParaRPr lang="en-US" sz="2800">
              <a:latin typeface="Times New Roman" pitchFamily="18" charset="0"/>
              <a:cs typeface="Times New Roman" pitchFamily="18" charset="0"/>
            </a:endParaRPr>
          </a:p>
          <a:p>
            <a:endParaRPr lang="en-US" sz="2800">
              <a:latin typeface="Times New Roman" pitchFamily="18" charset="0"/>
              <a:cs typeface="Times New Roman" pitchFamily="18" charset="0"/>
            </a:endParaRPr>
          </a:p>
          <a:p>
            <a:endParaRPr lang="en-US" sz="2800">
              <a:latin typeface="Times New Roman" pitchFamily="18" charset="0"/>
              <a:cs typeface="Times New Roman" pitchFamily="18" charset="0"/>
            </a:endParaRPr>
          </a:p>
          <a:p>
            <a:endParaRPr lang="en-US" sz="2800">
              <a:latin typeface="Times New Roman" pitchFamily="18" charset="0"/>
              <a:cs typeface="Times New Roman" pitchFamily="18" charset="0"/>
            </a:endParaRPr>
          </a:p>
          <a:p>
            <a:r>
              <a:rPr lang="en-US" sz="2800">
                <a:latin typeface="Times New Roman" pitchFamily="18" charset="0"/>
                <a:cs typeface="Times New Roman" pitchFamily="18" charset="0"/>
              </a:rPr>
              <a:t>- An additional mechanism of intron removal is the process of   tRNA splicing.     </a:t>
            </a:r>
          </a:p>
          <a:p>
            <a:r>
              <a:rPr lang="en-US" sz="2800">
                <a:latin typeface="Times New Roman" pitchFamily="18" charset="0"/>
                <a:cs typeface="Times New Roman" pitchFamily="18" charset="0"/>
              </a:rPr>
              <a:t>- These introns are spliced by a specific splicing endonuclease </a:t>
            </a:r>
          </a:p>
          <a:p>
            <a:r>
              <a:rPr lang="en-US" sz="2800">
                <a:latin typeface="Times New Roman" pitchFamily="18" charset="0"/>
                <a:cs typeface="Times New Roman" pitchFamily="18" charset="0"/>
              </a:rPr>
              <a:t>   that involves a cut-and-paste mechanism.</a:t>
            </a:r>
            <a:r>
              <a:rPr lang="en-US" sz="2400">
                <a:latin typeface="Times New Roman" pitchFamily="18" charset="0"/>
                <a:cs typeface="Times New Roman" pitchFamily="18" charset="0"/>
              </a:rPr>
              <a:t> </a:t>
            </a:r>
          </a:p>
        </p:txBody>
      </p:sp>
      <p:pic>
        <p:nvPicPr>
          <p:cNvPr id="43011" name="Picture 2" descr="Consensus sequences for exon/intron splicing sites"/>
          <p:cNvPicPr>
            <a:picLocks noChangeAspect="1" noChangeArrowheads="1"/>
          </p:cNvPicPr>
          <p:nvPr/>
        </p:nvPicPr>
        <p:blipFill>
          <a:blip r:embed="rId2">
            <a:lum bright="-30000" contrast="60000"/>
          </a:blip>
          <a:srcRect/>
          <a:stretch>
            <a:fillRect/>
          </a:stretch>
        </p:blipFill>
        <p:spPr bwMode="auto">
          <a:xfrm>
            <a:off x="228600" y="3214688"/>
            <a:ext cx="8686800" cy="1571625"/>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0" y="6334125"/>
            <a:ext cx="9144000" cy="523875"/>
          </a:xfrm>
          <a:prstGeom prst="rect">
            <a:avLst/>
          </a:prstGeom>
          <a:noFill/>
          <a:ln w="9525">
            <a:noFill/>
            <a:miter lim="800000"/>
            <a:headEnd/>
            <a:tailEnd/>
          </a:ln>
        </p:spPr>
        <p:txBody>
          <a:bodyPr>
            <a:spAutoFit/>
          </a:bodyPr>
          <a:lstStyle/>
          <a:p>
            <a:pPr algn="ctr"/>
            <a:r>
              <a:rPr lang="en-US" sz="2800" b="1">
                <a:latin typeface="Times New Roman" pitchFamily="18" charset="0"/>
                <a:cs typeface="Times New Roman" pitchFamily="18" charset="0"/>
              </a:rPr>
              <a:t>RNA processing: pre-mRNA </a:t>
            </a:r>
            <a:r>
              <a:rPr lang="en-US" sz="2800" b="1">
                <a:latin typeface="Times New Roman" pitchFamily="18" charset="0"/>
              </a:rPr>
              <a:t>→</a:t>
            </a:r>
            <a:r>
              <a:rPr lang="en-US" sz="2800" b="1">
                <a:latin typeface="Times New Roman" pitchFamily="18" charset="0"/>
                <a:cs typeface="Times New Roman" pitchFamily="18" charset="0"/>
              </a:rPr>
              <a:t> mRNA</a:t>
            </a:r>
          </a:p>
        </p:txBody>
      </p:sp>
      <p:sp>
        <p:nvSpPr>
          <p:cNvPr id="44035" name="Rectangle 3"/>
          <p:cNvSpPr>
            <a:spLocks noChangeArrowheads="1"/>
          </p:cNvSpPr>
          <p:nvPr/>
        </p:nvSpPr>
        <p:spPr bwMode="auto">
          <a:xfrm>
            <a:off x="0" y="39688"/>
            <a:ext cx="9144000" cy="3970337"/>
          </a:xfrm>
          <a:prstGeom prst="rect">
            <a:avLst/>
          </a:prstGeom>
          <a:noFill/>
          <a:ln w="9525">
            <a:noFill/>
            <a:miter lim="800000"/>
            <a:headEnd/>
            <a:tailEnd/>
          </a:ln>
        </p:spPr>
        <p:txBody>
          <a:bodyPr>
            <a:spAutoFit/>
          </a:bodyPr>
          <a:lstStyle/>
          <a:p>
            <a:r>
              <a:rPr lang="en-US" sz="2800">
                <a:latin typeface="Times New Roman" pitchFamily="18" charset="0"/>
                <a:cs typeface="Times New Roman" pitchFamily="18" charset="0"/>
              </a:rPr>
              <a:t>- In order for tRNA intron removal to occur the tRNA must        first be properly folded into its characteristic cloverleaf            shape.               </a:t>
            </a:r>
          </a:p>
          <a:p>
            <a:r>
              <a:rPr lang="en-US" sz="2800">
                <a:latin typeface="Times New Roman" pitchFamily="18" charset="0"/>
                <a:cs typeface="Times New Roman" pitchFamily="18" charset="0"/>
              </a:rPr>
              <a:t>- Misfolded precursor tRNAs </a:t>
            </a:r>
          </a:p>
          <a:p>
            <a:r>
              <a:rPr lang="en-US" sz="2800">
                <a:latin typeface="Times New Roman" pitchFamily="18" charset="0"/>
                <a:cs typeface="Times New Roman" pitchFamily="18" charset="0"/>
              </a:rPr>
              <a:t>  are not processed which </a:t>
            </a:r>
          </a:p>
          <a:p>
            <a:r>
              <a:rPr lang="en-US" sz="2800">
                <a:latin typeface="Times New Roman" pitchFamily="18" charset="0"/>
                <a:cs typeface="Times New Roman" pitchFamily="18" charset="0"/>
              </a:rPr>
              <a:t>  allows the splicing reaction </a:t>
            </a:r>
          </a:p>
          <a:p>
            <a:r>
              <a:rPr lang="en-US" sz="2800">
                <a:latin typeface="Times New Roman" pitchFamily="18" charset="0"/>
                <a:cs typeface="Times New Roman" pitchFamily="18" charset="0"/>
              </a:rPr>
              <a:t>  to serve as a control step in </a:t>
            </a:r>
          </a:p>
          <a:p>
            <a:r>
              <a:rPr lang="en-US" sz="2800">
                <a:latin typeface="Times New Roman" pitchFamily="18" charset="0"/>
                <a:cs typeface="Times New Roman" pitchFamily="18" charset="0"/>
              </a:rPr>
              <a:t>  the generation of mature </a:t>
            </a:r>
          </a:p>
          <a:p>
            <a:r>
              <a:rPr lang="en-US" sz="2800">
                <a:latin typeface="Times New Roman" pitchFamily="18" charset="0"/>
                <a:cs typeface="Times New Roman" pitchFamily="18" charset="0"/>
              </a:rPr>
              <a:t>  tRNAs.</a:t>
            </a:r>
          </a:p>
        </p:txBody>
      </p:sp>
      <p:pic>
        <p:nvPicPr>
          <p:cNvPr id="44036" name="Picture 5" descr="6"/>
          <p:cNvPicPr>
            <a:picLocks noChangeAspect="1" noChangeArrowheads="1"/>
          </p:cNvPicPr>
          <p:nvPr/>
        </p:nvPicPr>
        <p:blipFill>
          <a:blip r:embed="rId2"/>
          <a:srcRect b="4347"/>
          <a:stretch>
            <a:fillRect/>
          </a:stretch>
        </p:blipFill>
        <p:spPr bwMode="auto">
          <a:xfrm>
            <a:off x="4357688" y="928688"/>
            <a:ext cx="4786312" cy="5357812"/>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ChangeArrowheads="1"/>
          </p:cNvSpPr>
          <p:nvPr/>
        </p:nvSpPr>
        <p:spPr bwMode="auto">
          <a:xfrm>
            <a:off x="0" y="0"/>
            <a:ext cx="9144000" cy="2678113"/>
          </a:xfrm>
          <a:prstGeom prst="rect">
            <a:avLst/>
          </a:prstGeom>
          <a:noFill/>
          <a:ln w="9525">
            <a:noFill/>
            <a:miter lim="800000"/>
            <a:headEnd/>
            <a:tailEnd/>
          </a:ln>
        </p:spPr>
        <p:txBody>
          <a:bodyPr>
            <a:spAutoFit/>
          </a:bodyPr>
          <a:lstStyle/>
          <a:p>
            <a:r>
              <a:rPr lang="en-US" sz="2800" b="1" u="sng">
                <a:latin typeface="Times New Roman" pitchFamily="18" charset="0"/>
                <a:cs typeface="Times New Roman" pitchFamily="18" charset="0"/>
              </a:rPr>
              <a:t>Modifications of tRNA</a:t>
            </a:r>
          </a:p>
          <a:p>
            <a:r>
              <a:rPr lang="en-US" sz="2800">
                <a:latin typeface="Times New Roman" pitchFamily="18" charset="0"/>
                <a:cs typeface="Times New Roman" pitchFamily="18" charset="0"/>
              </a:rPr>
              <a:t>1- Removal of 5' extrasequence    </a:t>
            </a:r>
          </a:p>
          <a:p>
            <a:r>
              <a:rPr lang="en-US" sz="2800">
                <a:latin typeface="Times New Roman" pitchFamily="18" charset="0"/>
                <a:cs typeface="Times New Roman" pitchFamily="18" charset="0"/>
              </a:rPr>
              <a:t>2- Addition of: </a:t>
            </a:r>
          </a:p>
          <a:p>
            <a:r>
              <a:rPr lang="en-US" sz="2800">
                <a:latin typeface="Times New Roman" pitchFamily="18" charset="0"/>
                <a:cs typeface="Times New Roman" pitchFamily="18" charset="0"/>
              </a:rPr>
              <a:t>    - CCA at 3' end</a:t>
            </a:r>
          </a:p>
          <a:p>
            <a:r>
              <a:rPr lang="en-US" sz="2800">
                <a:latin typeface="Times New Roman" pitchFamily="18" charset="0"/>
                <a:cs typeface="Times New Roman" pitchFamily="18" charset="0"/>
              </a:rPr>
              <a:t>    - Anticodon loop</a:t>
            </a:r>
          </a:p>
          <a:p>
            <a:r>
              <a:rPr lang="en-US" sz="2800">
                <a:latin typeface="Times New Roman" pitchFamily="18" charset="0"/>
                <a:cs typeface="Times New Roman" pitchFamily="18" charset="0"/>
              </a:rPr>
              <a:t>3- Methylation of some bases</a:t>
            </a:r>
          </a:p>
        </p:txBody>
      </p:sp>
      <p:pic>
        <p:nvPicPr>
          <p:cNvPr id="45059" name="Picture 5"/>
          <p:cNvPicPr>
            <a:picLocks noChangeAspect="1" noChangeArrowheads="1"/>
          </p:cNvPicPr>
          <p:nvPr/>
        </p:nvPicPr>
        <p:blipFill>
          <a:blip r:embed="rId2">
            <a:lum bright="-64000" contrast="62000"/>
          </a:blip>
          <a:srcRect/>
          <a:stretch>
            <a:fillRect/>
          </a:stretch>
        </p:blipFill>
        <p:spPr bwMode="auto">
          <a:xfrm>
            <a:off x="-34925" y="2643188"/>
            <a:ext cx="9178925" cy="4214812"/>
          </a:xfrm>
          <a:prstGeom prst="rect">
            <a:avLst/>
          </a:prstGeom>
          <a:noFill/>
          <a:ln w="9525">
            <a:noFill/>
            <a:miter lim="800000"/>
            <a:headEnd/>
            <a:tailEnd/>
          </a:ln>
        </p:spPr>
      </p:pic>
      <p:pic>
        <p:nvPicPr>
          <p:cNvPr id="45060" name="Picture 3"/>
          <p:cNvPicPr>
            <a:picLocks noChangeAspect="1" noChangeArrowheads="1"/>
          </p:cNvPicPr>
          <p:nvPr/>
        </p:nvPicPr>
        <p:blipFill>
          <a:blip r:embed="rId3"/>
          <a:srcRect b="2991"/>
          <a:stretch>
            <a:fillRect/>
          </a:stretch>
        </p:blipFill>
        <p:spPr bwMode="auto">
          <a:xfrm>
            <a:off x="5143500" y="2643188"/>
            <a:ext cx="4000500" cy="4214812"/>
          </a:xfrm>
          <a:prstGeom prst="rect">
            <a:avLst/>
          </a:prstGeom>
          <a:noFill/>
          <a:ln w="9525">
            <a:noFill/>
            <a:miter lim="800000"/>
            <a:headEnd/>
            <a:tailEnd/>
          </a:ln>
        </p:spPr>
      </p:pic>
      <p:sp>
        <p:nvSpPr>
          <p:cNvPr id="45061" name="Right Arrow 4"/>
          <p:cNvSpPr>
            <a:spLocks noChangeArrowheads="1"/>
          </p:cNvSpPr>
          <p:nvPr/>
        </p:nvSpPr>
        <p:spPr bwMode="auto">
          <a:xfrm>
            <a:off x="3929063" y="4714875"/>
            <a:ext cx="1785937" cy="357188"/>
          </a:xfrm>
          <a:prstGeom prst="rightArrow">
            <a:avLst>
              <a:gd name="adj1" fmla="val 50000"/>
              <a:gd name="adj2" fmla="val 50000"/>
            </a:avLst>
          </a:prstGeom>
          <a:solidFill>
            <a:schemeClr val="accent1"/>
          </a:solidFill>
          <a:ln w="9525" algn="ctr">
            <a:solidFill>
              <a:schemeClr val="tx2">
                <a:alpha val="78000"/>
              </a:schemeClr>
            </a:solidFill>
            <a:round/>
            <a:headEnd/>
            <a:tailEnd/>
          </a:ln>
        </p:spPr>
        <p:txBody>
          <a:bodyPr/>
          <a:lstStyle/>
          <a:p>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p:cNvSpPr>
            <a:spLocks noChangeArrowheads="1"/>
          </p:cNvSpPr>
          <p:nvPr/>
        </p:nvSpPr>
        <p:spPr bwMode="auto">
          <a:xfrm>
            <a:off x="0" y="0"/>
            <a:ext cx="9144000" cy="5216525"/>
          </a:xfrm>
          <a:prstGeom prst="rect">
            <a:avLst/>
          </a:prstGeom>
          <a:noFill/>
          <a:ln w="9525">
            <a:noFill/>
            <a:miter lim="800000"/>
            <a:headEnd/>
            <a:tailEnd/>
          </a:ln>
        </p:spPr>
        <p:txBody>
          <a:bodyPr>
            <a:spAutoFit/>
          </a:bodyPr>
          <a:lstStyle/>
          <a:p>
            <a:r>
              <a:rPr lang="en-US" sz="2800" b="1" u="sng">
                <a:latin typeface="Times New Roman" pitchFamily="18" charset="0"/>
                <a:cs typeface="Times New Roman" pitchFamily="18" charset="0"/>
              </a:rPr>
              <a:t>rRNA is used to construct ribosomes</a:t>
            </a:r>
          </a:p>
          <a:p>
            <a:r>
              <a:rPr lang="en-US" sz="2800">
                <a:latin typeface="Times New Roman" pitchFamily="18" charset="0"/>
                <a:cs typeface="Times New Roman" pitchFamily="18" charset="0"/>
              </a:rPr>
              <a:t>- Eukaryotic ribosomal RNA is transcribed in the nucleolus by   RNA polymerase I as a single piece of 45S RNA, which is       subsequently cleaved to yield 28S rRNA, 18S rRNA, and        5.8S rRNA. </a:t>
            </a:r>
          </a:p>
          <a:p>
            <a:r>
              <a:rPr lang="en-US" sz="2800">
                <a:latin typeface="Times New Roman" pitchFamily="18" charset="0"/>
                <a:cs typeface="Times New Roman" pitchFamily="18" charset="0"/>
              </a:rPr>
              <a:t>- RNA polymerase III transcribes the 5S rRNA unit from a         separate gene. The ribosomal subunits assemble in the              nucleolus as the rRNA pieces combine with ribosomal             proteins. </a:t>
            </a:r>
          </a:p>
          <a:p>
            <a:r>
              <a:rPr lang="en-US" sz="2800">
                <a:latin typeface="Times New Roman" pitchFamily="18" charset="0"/>
                <a:cs typeface="Times New Roman" pitchFamily="18" charset="0"/>
              </a:rPr>
              <a:t>- Eukaryotic ribosomal subunits are 60S and 40S. They join       during protein synthesis to form the whole 80S ribosome.</a:t>
            </a:r>
          </a:p>
          <a:p>
            <a:pPr>
              <a:buFontTx/>
              <a:buChar char="-"/>
            </a:pPr>
            <a:endParaRPr lang="en-US" sz="2800">
              <a:latin typeface="Times New Roman" pitchFamily="18" charset="0"/>
              <a:cs typeface="Times New Roman"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7" descr="صورة ذات صلة"/>
          <p:cNvPicPr>
            <a:picLocks noChangeAspect="1" noChangeArrowheads="1"/>
          </p:cNvPicPr>
          <p:nvPr/>
        </p:nvPicPr>
        <p:blipFill>
          <a:blip r:embed="rId2"/>
          <a:srcRect/>
          <a:stretch>
            <a:fillRect/>
          </a:stretch>
        </p:blipFill>
        <p:spPr bwMode="auto">
          <a:xfrm>
            <a:off x="585788" y="428625"/>
            <a:ext cx="7986712" cy="5929313"/>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ChangeArrowheads="1"/>
          </p:cNvSpPr>
          <p:nvPr/>
        </p:nvSpPr>
        <p:spPr bwMode="auto">
          <a:xfrm>
            <a:off x="0" y="0"/>
            <a:ext cx="9144000" cy="6345238"/>
          </a:xfrm>
          <a:prstGeom prst="rect">
            <a:avLst/>
          </a:prstGeom>
          <a:noFill/>
          <a:ln w="9525">
            <a:noFill/>
            <a:miter lim="800000"/>
            <a:headEnd/>
            <a:tailEnd/>
          </a:ln>
        </p:spPr>
        <p:txBody>
          <a:bodyPr>
            <a:spAutoFit/>
          </a:bodyPr>
          <a:lstStyle/>
          <a:p>
            <a:r>
              <a:rPr lang="en-US" sz="2800" b="1" u="sng">
                <a:latin typeface="Times New Roman" pitchFamily="18" charset="0"/>
                <a:cs typeface="Times New Roman" pitchFamily="18" charset="0"/>
              </a:rPr>
              <a:t>Types of RNA</a:t>
            </a:r>
          </a:p>
          <a:p>
            <a:r>
              <a:rPr lang="en-US" sz="2800">
                <a:latin typeface="Times New Roman" pitchFamily="18" charset="0"/>
                <a:cs typeface="Times New Roman" pitchFamily="18" charset="0"/>
              </a:rPr>
              <a:t>- RNA molecules play a variety of roles in the cell. </a:t>
            </a:r>
          </a:p>
          <a:p>
            <a:r>
              <a:rPr lang="en-US" sz="2800">
                <a:latin typeface="Times New Roman" pitchFamily="18" charset="0"/>
                <a:cs typeface="Times New Roman" pitchFamily="18" charset="0"/>
              </a:rPr>
              <a:t>- The types of RNA are:</a:t>
            </a:r>
          </a:p>
          <a:p>
            <a:r>
              <a:rPr lang="en-US" sz="2800">
                <a:latin typeface="Times New Roman" pitchFamily="18" charset="0"/>
                <a:cs typeface="Times New Roman" pitchFamily="18" charset="0"/>
              </a:rPr>
              <a:t>  1- Ribosomal RNA (</a:t>
            </a:r>
            <a:r>
              <a:rPr lang="en-US" sz="2800" b="1">
                <a:latin typeface="Times New Roman" pitchFamily="18" charset="0"/>
                <a:cs typeface="Times New Roman" pitchFamily="18" charset="0"/>
              </a:rPr>
              <a:t>rRNA</a:t>
            </a:r>
            <a:r>
              <a:rPr lang="en-US" sz="2800">
                <a:latin typeface="Times New Roman" pitchFamily="18" charset="0"/>
                <a:cs typeface="Times New Roman" pitchFamily="18" charset="0"/>
              </a:rPr>
              <a:t>), which is the most abundant              type of RNA in the cell.   </a:t>
            </a:r>
          </a:p>
          <a:p>
            <a:r>
              <a:rPr lang="en-US" sz="2800">
                <a:latin typeface="Times New Roman" pitchFamily="18" charset="0"/>
                <a:cs typeface="Times New Roman" pitchFamily="18" charset="0"/>
              </a:rPr>
              <a:t>  2- Transfer RNA (</a:t>
            </a:r>
            <a:r>
              <a:rPr lang="en-US" sz="2800" b="1">
                <a:latin typeface="Times New Roman" pitchFamily="18" charset="0"/>
                <a:cs typeface="Times New Roman" pitchFamily="18" charset="0"/>
              </a:rPr>
              <a:t>tRNA</a:t>
            </a:r>
            <a:r>
              <a:rPr lang="en-US" sz="2800">
                <a:latin typeface="Times New Roman" pitchFamily="18" charset="0"/>
                <a:cs typeface="Times New Roman" pitchFamily="18" charset="0"/>
              </a:rPr>
              <a:t>), which is the second most                      abundant type of RNA.   </a:t>
            </a:r>
          </a:p>
          <a:p>
            <a:r>
              <a:rPr lang="en-US" sz="2800">
                <a:latin typeface="Times New Roman" pitchFamily="18" charset="0"/>
                <a:cs typeface="Times New Roman" pitchFamily="18" charset="0"/>
              </a:rPr>
              <a:t>  3- Messenger RNA (</a:t>
            </a:r>
            <a:r>
              <a:rPr lang="en-US" sz="2800" b="1">
                <a:latin typeface="Times New Roman" pitchFamily="18" charset="0"/>
                <a:cs typeface="Times New Roman" pitchFamily="18" charset="0"/>
              </a:rPr>
              <a:t>mRNA</a:t>
            </a:r>
            <a:r>
              <a:rPr lang="en-US" sz="2800">
                <a:latin typeface="Times New Roman" pitchFamily="18" charset="0"/>
                <a:cs typeface="Times New Roman" pitchFamily="18" charset="0"/>
              </a:rPr>
              <a:t>) the only type of RNA that is            translated, which carries the information specifying the            amino acid sequence of a protein to the ribosome. </a:t>
            </a:r>
          </a:p>
          <a:p>
            <a:r>
              <a:rPr lang="en-US" sz="2800">
                <a:latin typeface="Times New Roman" pitchFamily="18" charset="0"/>
                <a:cs typeface="Times New Roman" pitchFamily="18" charset="0"/>
              </a:rPr>
              <a:t>- The mRNA population in a cell is very heterogeneous in size      and base sequence, as the cell has essentially a different           mRNA molecule for each of the thousands of different             proteins made by that cell.</a:t>
            </a:r>
          </a:p>
          <a:p>
            <a:endParaRPr lang="en-US"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0" y="0"/>
            <a:ext cx="9144000" cy="5262563"/>
          </a:xfrm>
          <a:prstGeom prst="rect">
            <a:avLst/>
          </a:prstGeom>
          <a:noFill/>
          <a:ln w="9525">
            <a:noFill/>
            <a:miter lim="800000"/>
            <a:headEnd/>
            <a:tailEnd/>
          </a:ln>
        </p:spPr>
        <p:txBody>
          <a:bodyPr>
            <a:spAutoFit/>
          </a:bodyPr>
          <a:lstStyle/>
          <a:p>
            <a:r>
              <a:rPr lang="en-US" sz="2800">
                <a:latin typeface="Times New Roman" pitchFamily="18" charset="0"/>
                <a:cs typeface="Times New Roman" pitchFamily="18" charset="0"/>
              </a:rPr>
              <a:t>4- Heterogeneous nuclear RNA (</a:t>
            </a:r>
            <a:r>
              <a:rPr lang="en-US" sz="2800" b="1">
                <a:latin typeface="Times New Roman" pitchFamily="18" charset="0"/>
                <a:cs typeface="Times New Roman" pitchFamily="18" charset="0"/>
              </a:rPr>
              <a:t>hnRNA or pre-mRNA</a:t>
            </a:r>
            <a:r>
              <a:rPr lang="en-US" sz="2800">
                <a:latin typeface="Times New Roman" pitchFamily="18" charset="0"/>
                <a:cs typeface="Times New Roman" pitchFamily="18" charset="0"/>
              </a:rPr>
              <a:t>) (the      immediate product of gene transcription), which is found         only in the nucleus of eukaryotic cells and it represents            precursors of mRNA, 75% is degraded in the nucleus and        25% only is processed to mature RNA.</a:t>
            </a:r>
          </a:p>
          <a:p>
            <a:endParaRPr lang="en-US" sz="2800">
              <a:latin typeface="Times New Roman" pitchFamily="18" charset="0"/>
              <a:cs typeface="Times New Roman" pitchFamily="18" charset="0"/>
            </a:endParaRPr>
          </a:p>
          <a:p>
            <a:r>
              <a:rPr lang="en-US" sz="2800">
                <a:latin typeface="Times New Roman" pitchFamily="18" charset="0"/>
                <a:cs typeface="Times New Roman" pitchFamily="18" charset="0"/>
              </a:rPr>
              <a:t>5- Small nuclear RNA (</a:t>
            </a:r>
            <a:r>
              <a:rPr lang="en-US" sz="2800" b="1">
                <a:latin typeface="Times New Roman" pitchFamily="18" charset="0"/>
                <a:cs typeface="Times New Roman" pitchFamily="18" charset="0"/>
              </a:rPr>
              <a:t>snRNA</a:t>
            </a:r>
            <a:r>
              <a:rPr lang="en-US" sz="2800">
                <a:latin typeface="Times New Roman" pitchFamily="18" charset="0"/>
                <a:cs typeface="Times New Roman" pitchFamily="18" charset="0"/>
              </a:rPr>
              <a:t>) (RNA molecules with                  enzymatic activity), which is also only found in the                  nucleus of eukaryotes, small in size and complexed with          proteins (forming ribonucleoproteins). One of its major            functions is to participate in splicing (removal of introns) </a:t>
            </a:r>
          </a:p>
          <a:p>
            <a:r>
              <a:rPr lang="en-US" sz="2800">
                <a:latin typeface="Times New Roman" pitchFamily="18" charset="0"/>
                <a:cs typeface="Times New Roman" pitchFamily="18" charset="0"/>
              </a:rPr>
              <a:t>     mRNA.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ChangeArrowheads="1"/>
          </p:cNvSpPr>
          <p:nvPr/>
        </p:nvSpPr>
        <p:spPr bwMode="auto">
          <a:xfrm>
            <a:off x="0" y="31750"/>
            <a:ext cx="9144000" cy="6002338"/>
          </a:xfrm>
          <a:prstGeom prst="rect">
            <a:avLst/>
          </a:prstGeom>
          <a:noFill/>
          <a:ln w="9525">
            <a:noFill/>
            <a:miter lim="800000"/>
            <a:headEnd/>
            <a:tailEnd/>
          </a:ln>
        </p:spPr>
        <p:txBody>
          <a:bodyPr>
            <a:spAutoFit/>
          </a:bodyPr>
          <a:lstStyle/>
          <a:p>
            <a:r>
              <a:rPr lang="en-US" sz="2600">
                <a:latin typeface="Times New Roman" pitchFamily="18" charset="0"/>
                <a:cs typeface="Times New Roman" pitchFamily="18" charset="0"/>
              </a:rPr>
              <a:t>6- </a:t>
            </a:r>
            <a:r>
              <a:rPr lang="en-US" sz="2600" b="1">
                <a:latin typeface="Times New Roman" pitchFamily="18" charset="0"/>
                <a:cs typeface="Times New Roman" pitchFamily="18" charset="0"/>
              </a:rPr>
              <a:t>Micro-RNA</a:t>
            </a:r>
            <a:r>
              <a:rPr lang="en-US" sz="2600">
                <a:latin typeface="Times New Roman" pitchFamily="18" charset="0"/>
                <a:cs typeface="Times New Roman" pitchFamily="18" charset="0"/>
              </a:rPr>
              <a:t>, short, non-coding, ~ 22 nucleotide long, generated     by nucleolytic processing of the products of distinct genes or    </a:t>
            </a:r>
          </a:p>
          <a:p>
            <a:r>
              <a:rPr lang="en-US" sz="2600">
                <a:latin typeface="Times New Roman" pitchFamily="18" charset="0"/>
                <a:cs typeface="Times New Roman" pitchFamily="18" charset="0"/>
              </a:rPr>
              <a:t>    transcription unites, at least some of which control the    </a:t>
            </a:r>
          </a:p>
          <a:p>
            <a:r>
              <a:rPr lang="en-US" sz="2600">
                <a:latin typeface="Times New Roman" pitchFamily="18" charset="0"/>
                <a:cs typeface="Times New Roman" pitchFamily="18" charset="0"/>
              </a:rPr>
              <a:t>    expression of other genes during development (mature micro </a:t>
            </a:r>
          </a:p>
          <a:p>
            <a:r>
              <a:rPr lang="en-US" sz="2600">
                <a:latin typeface="Times New Roman" pitchFamily="18" charset="0"/>
                <a:cs typeface="Times New Roman" pitchFamily="18" charset="0"/>
              </a:rPr>
              <a:t>    RNA molecules can hybridize together to form </a:t>
            </a:r>
            <a:r>
              <a:rPr lang="en-US" sz="2600" b="1">
                <a:latin typeface="Times New Roman" pitchFamily="18" charset="0"/>
                <a:cs typeface="Times New Roman" pitchFamily="18" charset="0"/>
              </a:rPr>
              <a:t>imperfect</a:t>
            </a:r>
            <a:r>
              <a:rPr lang="en-US" sz="2600">
                <a:latin typeface="Times New Roman" pitchFamily="18" charset="0"/>
                <a:cs typeface="Times New Roman" pitchFamily="18" charset="0"/>
              </a:rPr>
              <a:t> RNA-</a:t>
            </a:r>
          </a:p>
          <a:p>
            <a:r>
              <a:rPr lang="en-US" sz="2600">
                <a:latin typeface="Times New Roman" pitchFamily="18" charset="0"/>
                <a:cs typeface="Times New Roman" pitchFamily="18" charset="0"/>
              </a:rPr>
              <a:t>    RNA duplex within the 3' untranslated regions of specific target </a:t>
            </a:r>
          </a:p>
          <a:p>
            <a:r>
              <a:rPr lang="en-US" sz="2600">
                <a:latin typeface="Times New Roman" pitchFamily="18" charset="0"/>
                <a:cs typeface="Times New Roman" pitchFamily="18" charset="0"/>
              </a:rPr>
              <a:t>    mRNA causing unexplained gene expression regulation in at </a:t>
            </a:r>
          </a:p>
          <a:p>
            <a:r>
              <a:rPr lang="en-US" sz="2600">
                <a:latin typeface="Times New Roman" pitchFamily="18" charset="0"/>
                <a:cs typeface="Times New Roman" pitchFamily="18" charset="0"/>
              </a:rPr>
              <a:t>    least half of the human genes).</a:t>
            </a:r>
          </a:p>
          <a:p>
            <a:endParaRPr lang="en-US" sz="2400">
              <a:latin typeface="Times New Roman" pitchFamily="18" charset="0"/>
              <a:cs typeface="Times New Roman" pitchFamily="18" charset="0"/>
            </a:endParaRPr>
          </a:p>
          <a:p>
            <a:r>
              <a:rPr lang="en-US" sz="2600">
                <a:latin typeface="Times New Roman" pitchFamily="18" charset="0"/>
                <a:cs typeface="Times New Roman" pitchFamily="18" charset="0"/>
              </a:rPr>
              <a:t>7- Small cytoplasmic RNA (</a:t>
            </a:r>
            <a:r>
              <a:rPr lang="en-US" sz="2600" b="1">
                <a:latin typeface="Times New Roman" pitchFamily="18" charset="0"/>
                <a:cs typeface="Times New Roman" pitchFamily="18" charset="0"/>
              </a:rPr>
              <a:t>scRNA</a:t>
            </a:r>
            <a:r>
              <a:rPr lang="en-US" sz="2600">
                <a:latin typeface="Times New Roman" pitchFamily="18" charset="0"/>
                <a:cs typeface="Times New Roman" pitchFamily="18" charset="0"/>
              </a:rPr>
              <a:t>), has catalytic activity in tRNA     processing and acts as signal recognition particle.</a:t>
            </a:r>
          </a:p>
          <a:p>
            <a:endParaRPr lang="en-US" sz="2400">
              <a:latin typeface="Times New Roman" pitchFamily="18" charset="0"/>
              <a:cs typeface="Times New Roman" pitchFamily="18" charset="0"/>
            </a:endParaRPr>
          </a:p>
          <a:p>
            <a:r>
              <a:rPr lang="en-US" sz="2600">
                <a:latin typeface="Times New Roman" pitchFamily="18" charset="0"/>
                <a:cs typeface="Times New Roman" pitchFamily="18" charset="0"/>
              </a:rPr>
              <a:t>8- </a:t>
            </a:r>
            <a:r>
              <a:rPr lang="en-US" sz="2600">
                <a:latin typeface="Times New Roman" pitchFamily="18" charset="0"/>
                <a:ea typeface="MS PGothic" pitchFamily="34" charset="-128"/>
                <a:cs typeface="Times New Roman" pitchFamily="18" charset="0"/>
              </a:rPr>
              <a:t>Small nucleolar (</a:t>
            </a:r>
            <a:r>
              <a:rPr lang="en-US" sz="2600" b="1">
                <a:latin typeface="Times New Roman" pitchFamily="18" charset="0"/>
                <a:ea typeface="MS PGothic" pitchFamily="34" charset="-128"/>
                <a:cs typeface="Times New Roman" pitchFamily="18" charset="0"/>
              </a:rPr>
              <a:t>snoRNA</a:t>
            </a:r>
            <a:r>
              <a:rPr lang="en-US" sz="2600">
                <a:latin typeface="Times New Roman" pitchFamily="18" charset="0"/>
                <a:ea typeface="MS PGothic" pitchFamily="34" charset="-128"/>
                <a:cs typeface="Times New Roman" pitchFamily="18" charset="0"/>
              </a:rPr>
              <a:t>) acts in rRNA processing/                 </a:t>
            </a:r>
          </a:p>
          <a:p>
            <a:r>
              <a:rPr lang="en-US" sz="2600">
                <a:latin typeface="Times New Roman" pitchFamily="18" charset="0"/>
                <a:ea typeface="MS PGothic" pitchFamily="34" charset="-128"/>
                <a:cs typeface="Times New Roman" pitchFamily="18" charset="0"/>
              </a:rPr>
              <a:t>    maturation/methylation.</a:t>
            </a:r>
            <a:endParaRPr lang="en-US" sz="2600">
              <a:latin typeface="Times New Roman" pitchFamily="18" charset="0"/>
              <a:cs typeface="Times New Roman" pitchFamily="18" charset="0"/>
            </a:endParaRPr>
          </a:p>
          <a:p>
            <a:endParaRPr lang="en-US" sz="2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ChangeArrowheads="1"/>
          </p:cNvSpPr>
          <p:nvPr/>
        </p:nvSpPr>
        <p:spPr bwMode="auto">
          <a:xfrm>
            <a:off x="0" y="0"/>
            <a:ext cx="9144000" cy="5262563"/>
          </a:xfrm>
          <a:prstGeom prst="rect">
            <a:avLst/>
          </a:prstGeom>
          <a:noFill/>
          <a:ln w="9525">
            <a:noFill/>
            <a:miter lim="800000"/>
            <a:headEnd/>
            <a:tailEnd/>
          </a:ln>
        </p:spPr>
        <p:txBody>
          <a:bodyPr>
            <a:spAutoFit/>
          </a:bodyPr>
          <a:lstStyle/>
          <a:p>
            <a:r>
              <a:rPr lang="en-US" sz="2800">
                <a:latin typeface="Times New Roman" pitchFamily="18" charset="0"/>
                <a:cs typeface="Times New Roman" pitchFamily="18" charset="0"/>
              </a:rPr>
              <a:t>9- Small interfering RNA (</a:t>
            </a:r>
            <a:r>
              <a:rPr lang="en-US" sz="2800" b="1">
                <a:latin typeface="Times New Roman" pitchFamily="18" charset="0"/>
                <a:cs typeface="Times New Roman" pitchFamily="18" charset="0"/>
              </a:rPr>
              <a:t>siRNA</a:t>
            </a:r>
            <a:r>
              <a:rPr lang="en-US" sz="2800">
                <a:latin typeface="Times New Roman" pitchFamily="18" charset="0"/>
                <a:cs typeface="Times New Roman" pitchFamily="18" charset="0"/>
              </a:rPr>
              <a:t>) are derived by specific            nucleolytic cleavage of larger </a:t>
            </a:r>
            <a:r>
              <a:rPr lang="en-US" sz="2800" b="1">
                <a:latin typeface="Times New Roman" pitchFamily="18" charset="0"/>
                <a:cs typeface="Times New Roman" pitchFamily="18" charset="0"/>
              </a:rPr>
              <a:t>double stranded RNAs </a:t>
            </a:r>
            <a:r>
              <a:rPr lang="en-US" sz="2800">
                <a:latin typeface="Times New Roman" pitchFamily="18" charset="0"/>
                <a:cs typeface="Times New Roman" pitchFamily="18" charset="0"/>
              </a:rPr>
              <a:t>to         form small 21-25 long products.</a:t>
            </a:r>
          </a:p>
          <a:p>
            <a:r>
              <a:rPr lang="en-US" sz="2800">
                <a:latin typeface="Times New Roman" pitchFamily="18" charset="0"/>
                <a:cs typeface="Times New Roman" pitchFamily="18" charset="0"/>
              </a:rPr>
              <a:t>- They form </a:t>
            </a:r>
            <a:r>
              <a:rPr lang="en-US" sz="2800" b="1">
                <a:latin typeface="Times New Roman" pitchFamily="18" charset="0"/>
                <a:cs typeface="Times New Roman" pitchFamily="18" charset="0"/>
              </a:rPr>
              <a:t>perfect</a:t>
            </a:r>
            <a:r>
              <a:rPr lang="en-US" sz="2800">
                <a:latin typeface="Times New Roman" pitchFamily="18" charset="0"/>
                <a:cs typeface="Times New Roman" pitchFamily="18" charset="0"/>
              </a:rPr>
              <a:t> RNA-RNA hybrids with their targets           anywhere within the length RNA where the complementary     sequence exists resulting in reduction of specific protein          production because siRNA-mRNA complexes are degraded     by nucleolytic machinery (interferes with the expression of      specific gene by hybridizing to its corresponding RNA             sequence in the target mRNA, then activates degradation of </a:t>
            </a:r>
          </a:p>
          <a:p>
            <a:r>
              <a:rPr lang="en-US" sz="2800">
                <a:latin typeface="Times New Roman" pitchFamily="18" charset="0"/>
                <a:cs typeface="Times New Roman" pitchFamily="18" charset="0"/>
              </a:rPr>
              <a:t>   mRNA which can not be translated into proteins). </a:t>
            </a:r>
          </a:p>
          <a:p>
            <a:r>
              <a:rPr lang="en-US" sz="2800">
                <a:latin typeface="Times New Roman" pitchFamily="18" charset="0"/>
                <a:cs typeface="Times New Roman" pitchFamily="18" charset="0"/>
              </a:rPr>
              <a:t> </a:t>
            </a:r>
            <a:endParaRPr lang="en-US" sz="2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0" y="0"/>
            <a:ext cx="9144000" cy="6524625"/>
          </a:xfrm>
          <a:prstGeom prst="rect">
            <a:avLst/>
          </a:prstGeom>
          <a:noFill/>
          <a:ln w="9525">
            <a:noFill/>
            <a:miter lim="800000"/>
            <a:headEnd/>
            <a:tailEnd/>
          </a:ln>
        </p:spPr>
        <p:txBody>
          <a:bodyPr>
            <a:spAutoFit/>
          </a:bodyPr>
          <a:lstStyle/>
          <a:p>
            <a:pPr lvl="2" algn="ctr"/>
            <a:r>
              <a:rPr lang="en-US" sz="2800" b="1" u="sng">
                <a:latin typeface="Times New Roman" pitchFamily="18" charset="0"/>
                <a:cs typeface="Times New Roman" pitchFamily="18" charset="0"/>
              </a:rPr>
              <a:t>Transcription: important concepts and terminology</a:t>
            </a:r>
            <a:endParaRPr lang="en-US" sz="2800" b="1">
              <a:latin typeface="Times New Roman" pitchFamily="18" charset="0"/>
              <a:cs typeface="Times New Roman" pitchFamily="18" charset="0"/>
            </a:endParaRPr>
          </a:p>
          <a:p>
            <a:r>
              <a:rPr lang="en-US" sz="2800">
                <a:latin typeface="Times New Roman" pitchFamily="18" charset="0"/>
                <a:cs typeface="Times New Roman" pitchFamily="18" charset="0"/>
              </a:rPr>
              <a:t>- RNA polymerase locates genes in DNA by searching for           promoter regions. </a:t>
            </a:r>
          </a:p>
          <a:p>
            <a:pPr lvl="1"/>
            <a:r>
              <a:rPr lang="en-US" sz="2800">
                <a:latin typeface="Times New Roman" pitchFamily="18" charset="0"/>
                <a:cs typeface="Times New Roman" pitchFamily="18" charset="0"/>
              </a:rPr>
              <a:t>- The promoter is the binding site for transcription factors      and RNA polymerase.</a:t>
            </a:r>
          </a:p>
          <a:p>
            <a:pPr lvl="1"/>
            <a:r>
              <a:rPr lang="en-US" sz="2800">
                <a:latin typeface="Times New Roman" pitchFamily="18" charset="0"/>
                <a:cs typeface="Times New Roman" pitchFamily="18" charset="0"/>
              </a:rPr>
              <a:t>- Binding establishes where transcription begins, which         strand of DNA is used as the template, and in which            direction transcription proceeds. </a:t>
            </a:r>
          </a:p>
          <a:p>
            <a:r>
              <a:rPr lang="en-US" sz="2800">
                <a:latin typeface="Times New Roman" pitchFamily="18" charset="0"/>
                <a:cs typeface="Times New Roman" pitchFamily="18" charset="0"/>
              </a:rPr>
              <a:t>- RNA polymerase moves along the template strand in the 3' to   5' direction as it synthesizes the RNA product in the 5' to 3'      direction using NTPs (ATP, GTP, CTP, UTP) as substrates. </a:t>
            </a:r>
          </a:p>
          <a:p>
            <a:r>
              <a:rPr lang="en-US" sz="2800">
                <a:latin typeface="Times New Roman" pitchFamily="18" charset="0"/>
                <a:cs typeface="Times New Roman" pitchFamily="18" charset="0"/>
              </a:rPr>
              <a:t>- RNA polymerase does not proofread its work. </a:t>
            </a:r>
          </a:p>
          <a:p>
            <a:r>
              <a:rPr lang="en-US" sz="2800">
                <a:latin typeface="Times New Roman" pitchFamily="18" charset="0"/>
                <a:cs typeface="Times New Roman" pitchFamily="18" charset="0"/>
              </a:rPr>
              <a:t>- The RNA product is </a:t>
            </a:r>
            <a:r>
              <a:rPr lang="en-US" sz="2800" b="1">
                <a:latin typeface="Times New Roman" pitchFamily="18" charset="0"/>
                <a:cs typeface="Times New Roman" pitchFamily="18" charset="0"/>
              </a:rPr>
              <a:t>complementary</a:t>
            </a:r>
            <a:r>
              <a:rPr lang="en-US" sz="2800">
                <a:latin typeface="Times New Roman" pitchFamily="18" charset="0"/>
                <a:cs typeface="Times New Roman" pitchFamily="18" charset="0"/>
              </a:rPr>
              <a:t> and </a:t>
            </a:r>
            <a:r>
              <a:rPr lang="en-US" sz="2800" b="1">
                <a:latin typeface="Times New Roman" pitchFamily="18" charset="0"/>
                <a:cs typeface="Times New Roman" pitchFamily="18" charset="0"/>
              </a:rPr>
              <a:t>antiparallel</a:t>
            </a:r>
            <a:r>
              <a:rPr lang="en-US" sz="2800">
                <a:latin typeface="Times New Roman" pitchFamily="18" charset="0"/>
                <a:cs typeface="Times New Roman" pitchFamily="18" charset="0"/>
              </a:rPr>
              <a:t> to the    </a:t>
            </a:r>
            <a:r>
              <a:rPr lang="en-US" sz="2800" b="1">
                <a:latin typeface="Times New Roman" pitchFamily="18" charset="0"/>
                <a:cs typeface="Times New Roman" pitchFamily="18" charset="0"/>
              </a:rPr>
              <a:t>template strand</a:t>
            </a:r>
            <a:r>
              <a:rPr lang="en-US" sz="2800">
                <a:latin typeface="Times New Roman" pitchFamily="18" charset="0"/>
                <a:cs typeface="Times New Roman" pitchFamily="18" charset="0"/>
              </a:rPr>
              <a:t>.  </a:t>
            </a:r>
          </a:p>
          <a:p>
            <a:pPr lvl="1"/>
            <a:r>
              <a:rPr lang="en-US" sz="2600">
                <a:latin typeface="Times New Roman" pitchFamily="18" charset="0"/>
                <a:cs typeface="Times New Roman" pitchFamily="18" charset="0"/>
              </a:rPr>
              <a:t> </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1310</TotalTime>
  <Words>3145</Words>
  <Application>Microsoft Office PowerPoint</Application>
  <PresentationFormat>عرض على الشاشة (3:4)‏</PresentationFormat>
  <Paragraphs>278</Paragraphs>
  <Slides>45</Slides>
  <Notes>0</Notes>
  <HiddenSlides>0</HiddenSlides>
  <MMClips>0</MMClips>
  <ScaleCrop>false</ScaleCrop>
  <HeadingPairs>
    <vt:vector size="6" baseType="variant">
      <vt:variant>
        <vt:lpstr>سمة</vt:lpstr>
      </vt:variant>
      <vt:variant>
        <vt:i4>1</vt:i4>
      </vt:variant>
      <vt:variant>
        <vt:lpstr>خوادم OLE مضمنة</vt:lpstr>
      </vt:variant>
      <vt:variant>
        <vt:i4>1</vt:i4>
      </vt:variant>
      <vt:variant>
        <vt:lpstr>عناوين الشرائح</vt:lpstr>
      </vt:variant>
      <vt:variant>
        <vt:i4>45</vt:i4>
      </vt:variant>
    </vt:vector>
  </HeadingPairs>
  <TitlesOfParts>
    <vt:vector size="47" baseType="lpstr">
      <vt:lpstr>Default Design</vt:lpstr>
      <vt:lpstr>Image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lpstr>الشريحة 29</vt:lpstr>
      <vt:lpstr>الشريحة 30</vt:lpstr>
      <vt:lpstr>الشريحة 31</vt:lpstr>
      <vt:lpstr>الشريحة 32</vt:lpstr>
      <vt:lpstr>الشريحة 33</vt:lpstr>
      <vt:lpstr>الشريحة 34</vt:lpstr>
      <vt:lpstr>الشريحة 35</vt:lpstr>
      <vt:lpstr>الشريحة 36</vt:lpstr>
      <vt:lpstr>الشريحة 37</vt:lpstr>
      <vt:lpstr>الشريحة 38</vt:lpstr>
      <vt:lpstr>الشريحة 39</vt:lpstr>
      <vt:lpstr>الشريحة 40</vt:lpstr>
      <vt:lpstr>الشريحة 41</vt:lpstr>
      <vt:lpstr>الشريحة 42</vt:lpstr>
      <vt:lpstr>الشريحة 43</vt:lpstr>
      <vt:lpstr>الشريحة 44</vt:lpstr>
      <vt:lpstr>الشريحة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mutah</cp:lastModifiedBy>
  <cp:revision>296</cp:revision>
  <dcterms:created xsi:type="dcterms:W3CDTF">2013-03-01T03:32:25Z</dcterms:created>
  <dcterms:modified xsi:type="dcterms:W3CDTF">2020-02-26T05:35:24Z</dcterms:modified>
</cp:coreProperties>
</file>