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328" r:id="rId15"/>
    <p:sldId id="270" r:id="rId16"/>
    <p:sldId id="271" r:id="rId17"/>
    <p:sldId id="272" r:id="rId18"/>
    <p:sldId id="273"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D5E6"/>
          </a:solidFill>
        </a:fill>
      </a:tcStyle>
    </a:wholeTbl>
    <a:band2H>
      <a:tcTxStyle/>
      <a:tcStyle>
        <a:tcBdr/>
        <a:fill>
          <a:solidFill>
            <a:srgbClr val="E6EBF3"/>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BE4CA"/>
          </a:solidFill>
        </a:fill>
      </a:tcStyle>
    </a:wholeTbl>
    <a:band2H>
      <a:tcTxStyle/>
      <a:tcStyle>
        <a:tcBdr/>
        <a:fill>
          <a:solidFill>
            <a:srgbClr val="E7F2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CCBD6"/>
          </a:solidFill>
        </a:fill>
      </a:tcStyle>
    </a:wholeTbl>
    <a:band2H>
      <a:tcTxStyle/>
      <a:tcStyle>
        <a:tcBdr/>
        <a:fill>
          <a:solidFill>
            <a:srgbClr val="F6E7EC"/>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0000"/>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2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1143000" y="685800"/>
            <a:ext cx="4572000" cy="3429000"/>
          </a:xfrm>
          <a:prstGeom prst="rect">
            <a:avLst/>
          </a:prstGeom>
        </p:spPr>
        <p:txBody>
          <a:bodyPr/>
          <a:lstStyle/>
          <a:p>
            <a:endParaRPr/>
          </a:p>
        </p:txBody>
      </p:sp>
      <p:sp>
        <p:nvSpPr>
          <p:cNvPr id="341" name="Shape 34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6496" y="11839047"/>
            <a:ext cx="21971008" cy="637001"/>
          </a:xfrm>
          <a:prstGeom prst="rect">
            <a:avLst/>
          </a:prstGeom>
        </p:spPr>
        <p:txBody>
          <a:bodyPr lIns="45718" tIns="45718" rIns="45718" bIns="45718" numCol="1" spcCol="38100" anchor="b"/>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4"/>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6500" y="7196865"/>
            <a:ext cx="21971000" cy="1905003"/>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quarter" idx="1" hasCustomPrompt="1"/>
          </p:nvPr>
        </p:nvSpPr>
        <p:spPr>
          <a:xfrm>
            <a:off x="1206500" y="8262180"/>
            <a:ext cx="21971000" cy="934802"/>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vl2pPr marL="1308100" indent="-698500" algn="ctr" defTabSz="825500">
              <a:lnSpc>
                <a:spcPct val="100000"/>
              </a:lnSpc>
              <a:spcBef>
                <a:spcPts val="0"/>
              </a:spcBef>
              <a:defRPr sz="5500" b="1"/>
            </a:lvl2pPr>
            <a:lvl3pPr marL="1917700" indent="-698500" algn="ctr" defTabSz="825500">
              <a:lnSpc>
                <a:spcPct val="100000"/>
              </a:lnSpc>
              <a:spcBef>
                <a:spcPts val="0"/>
              </a:spcBef>
              <a:defRPr sz="5500" b="1"/>
            </a:lvl3pPr>
            <a:lvl4pPr marL="2527300" indent="-698500" algn="ctr" defTabSz="825500">
              <a:lnSpc>
                <a:spcPct val="100000"/>
              </a:lnSpc>
              <a:spcBef>
                <a:spcPts val="0"/>
              </a:spcBef>
              <a:defRPr sz="5500" b="1"/>
            </a:lvl4pPr>
            <a:lvl5pPr marL="3136900" indent="-698500" algn="ctr" defTabSz="825500">
              <a:lnSpc>
                <a:spcPct val="100000"/>
              </a:lnSpc>
              <a:spcBef>
                <a:spcPts val="0"/>
              </a:spcBef>
              <a:defRPr sz="5500" b="1"/>
            </a:lvl5pPr>
          </a:lstStyle>
          <a:p>
            <a:r>
              <a:t>Fact information</a:t>
            </a:r>
          </a:p>
          <a:p>
            <a:pPr lvl="1"/>
            <a:endParaRPr/>
          </a:p>
          <a:p>
            <a:pPr lvl="2"/>
            <a:endParaRPr/>
          </a:p>
          <a:p>
            <a:pPr lvl="3"/>
            <a:endParaRPr/>
          </a:p>
          <a:p>
            <a:pPr lvl="4"/>
            <a:endParaRPr/>
          </a:p>
        </p:txBody>
      </p:sp>
      <p:sp>
        <p:nvSpPr>
          <p:cNvPr id="107" name="Body Level One…"/>
          <p:cNvSpPr txBox="1">
            <a:spLocks noGrp="1"/>
          </p:cNvSpPr>
          <p:nvPr>
            <p:ph type="body" idx="21" hasCustomPrompt="1"/>
          </p:nvPr>
        </p:nvSpPr>
        <p:spPr>
          <a:xfrm>
            <a:off x="1206500" y="935257"/>
            <a:ext cx="21971000" cy="7359065"/>
          </a:xfrm>
          <a:prstGeom prst="rect">
            <a:avLst/>
          </a:prstGeom>
        </p:spPr>
        <p:txBody>
          <a:bodyPr numCol="1" spcCol="38100" anchor="b"/>
          <a:lstStyle/>
          <a:p>
            <a:pPr marL="0" lvl="4" indent="18459904" algn="ctr" defTabSz="965580">
              <a:lnSpc>
                <a:spcPct val="80000"/>
              </a:lnSpc>
              <a:spcBef>
                <a:spcPts val="0"/>
              </a:spcBef>
              <a:buSzTx/>
              <a:buNone/>
              <a:defRPr sz="9900" b="1" spc="-200"/>
            </a:pPr>
            <a:r>
              <a:t>100%
</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80822" y="10675453"/>
            <a:ext cx="20149257" cy="63700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5"/>
          </a:xfrm>
          <a:prstGeom prst="rect">
            <a:avLst/>
          </a:prstGeom>
        </p:spPr>
        <p:txBody>
          <a:bodyPr numCol="1" spcCol="38100" anchor="ctr"/>
          <a:lstStyle/>
          <a:p>
            <a:pPr marL="0" lvl="4" indent="17752857" defTabSz="1269884">
              <a:spcBef>
                <a:spcPts val="0"/>
              </a:spcBef>
              <a:buSzTx/>
              <a:buNone/>
              <a:defRPr sz="4300" spc="-200">
                <a:latin typeface="Helvetica Neue Medium"/>
                <a:ea typeface="Helvetica Neue Medium"/>
                <a:cs typeface="Helvetica Neue Medium"/>
                <a:sym typeface="Helvetica Neue Medium"/>
              </a:defRPr>
            </a:pPr>
            <a:r>
              <a:t>“Notable Quote”
</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g"/>
          <p:cNvSpPr>
            <a:spLocks noGrp="1"/>
          </p:cNvSpPr>
          <p:nvPr>
            <p:ph type="pic" sz="quarter" idx="21"/>
          </p:nvPr>
        </p:nvSpPr>
        <p:spPr>
          <a:xfrm>
            <a:off x="15430500" y="7085409"/>
            <a:ext cx="8128000" cy="5410223"/>
          </a:xfrm>
          <a:prstGeom prst="rect">
            <a:avLst/>
          </a:prstGeom>
        </p:spPr>
        <p:txBody>
          <a:bodyPr lIns="91439" tIns="45719" rIns="91439" bIns="45719" numCol="1" spcCol="38100">
            <a:noAutofit/>
          </a:bodyPr>
          <a:lstStyle/>
          <a:p>
            <a:endParaRPr/>
          </a:p>
        </p:txBody>
      </p:sp>
      <p:sp>
        <p:nvSpPr>
          <p:cNvPr id="125" name="824910546_2681x1332.jpg"/>
          <p:cNvSpPr>
            <a:spLocks noGrp="1"/>
          </p:cNvSpPr>
          <p:nvPr>
            <p:ph type="pic" idx="22"/>
          </p:nvPr>
        </p:nvSpPr>
        <p:spPr>
          <a:xfrm>
            <a:off x="-2933700" y="1270000"/>
            <a:ext cx="22699133" cy="11277600"/>
          </a:xfrm>
          <a:prstGeom prst="rect">
            <a:avLst/>
          </a:prstGeom>
        </p:spPr>
        <p:txBody>
          <a:bodyPr lIns="91439" tIns="45719" rIns="91439" bIns="45719" numCol="1" spcCol="38100">
            <a:noAutofit/>
          </a:bodyPr>
          <a:lstStyle/>
          <a:p>
            <a:endParaRPr/>
          </a:p>
        </p:txBody>
      </p:sp>
      <p:sp>
        <p:nvSpPr>
          <p:cNvPr id="126" name="575395635_960x639.jpg"/>
          <p:cNvSpPr>
            <a:spLocks noGrp="1"/>
          </p:cNvSpPr>
          <p:nvPr>
            <p:ph type="pic" sz="quarter" idx="23"/>
          </p:nvPr>
        </p:nvSpPr>
        <p:spPr>
          <a:xfrm>
            <a:off x="15430500" y="1270000"/>
            <a:ext cx="8128000" cy="54102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511300" y="-3721100"/>
            <a:ext cx="28511500" cy="19030242"/>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شريحة عنوان">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149" name="شكل حر 6"/>
          <p:cNvSpPr/>
          <p:nvPr/>
        </p:nvSpPr>
        <p:spPr>
          <a:xfrm>
            <a:off x="3028946" y="-14298"/>
            <a:ext cx="18326103" cy="2082820"/>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50800" tIns="50800" rIns="50800" bIns="50800"/>
          <a:lstStyle/>
          <a:p>
            <a:pPr algn="l" defTabSz="1828800">
              <a:defRPr sz="3600">
                <a:solidFill>
                  <a:srgbClr val="FFFFFF"/>
                </a:solidFill>
                <a:latin typeface="Constantia"/>
                <a:ea typeface="Constantia"/>
                <a:cs typeface="Constantia"/>
                <a:sym typeface="Constantia"/>
              </a:defRPr>
            </a:pPr>
            <a:endParaRPr/>
          </a:p>
        </p:txBody>
      </p:sp>
      <p:sp>
        <p:nvSpPr>
          <p:cNvPr id="150" name="شكل حر 7"/>
          <p:cNvSpPr/>
          <p:nvPr/>
        </p:nvSpPr>
        <p:spPr>
          <a:xfrm>
            <a:off x="11811000" y="-14299"/>
            <a:ext cx="9525001" cy="1214750"/>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50800" tIns="50800" rIns="50800" bIns="50800"/>
          <a:lstStyle/>
          <a:p>
            <a:pPr algn="l" defTabSz="1828800">
              <a:defRPr sz="3600">
                <a:solidFill>
                  <a:srgbClr val="FFFFFF"/>
                </a:solidFill>
                <a:latin typeface="Constantia"/>
                <a:ea typeface="Constantia"/>
                <a:cs typeface="Constantia"/>
                <a:sym typeface="Constantia"/>
              </a:defRPr>
            </a:pPr>
            <a:endParaRPr/>
          </a:p>
        </p:txBody>
      </p:sp>
      <p:grpSp>
        <p:nvGrpSpPr>
          <p:cNvPr id="153" name="مجموعة 1"/>
          <p:cNvGrpSpPr/>
          <p:nvPr/>
        </p:nvGrpSpPr>
        <p:grpSpPr>
          <a:xfrm>
            <a:off x="2989408" y="-32225"/>
            <a:ext cx="18394385" cy="2116903"/>
            <a:chOff x="-1" y="0"/>
            <a:chExt cx="18394384" cy="2116902"/>
          </a:xfrm>
        </p:grpSpPr>
        <p:sp>
          <p:nvSpPr>
            <p:cNvPr id="151" name="شكل حر 11"/>
            <p:cNvSpPr/>
            <p:nvPr/>
          </p:nvSpPr>
          <p:spPr>
            <a:xfrm rot="21435692">
              <a:off x="19222" y="437073"/>
              <a:ext cx="18326119" cy="1242757"/>
            </a:xfrm>
            <a:custGeom>
              <a:avLst/>
              <a:gdLst/>
              <a:ahLst/>
              <a:cxnLst>
                <a:cxn ang="0">
                  <a:pos x="wd2" y="hd2"/>
                </a:cxn>
                <a:cxn ang="5400000">
                  <a:pos x="wd2" y="hd2"/>
                </a:cxn>
                <a:cxn ang="10800000">
                  <a:pos x="wd2" y="hd2"/>
                </a:cxn>
                <a:cxn ang="16200000">
                  <a:pos x="wd2" y="hd2"/>
                </a:cxn>
              </a:cxnLst>
              <a:rect l="0" t="0" r="r" b="b"/>
              <a:pathLst>
                <a:path w="21600" h="20681"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2700" cap="flat">
              <a:solidFill>
                <a:srgbClr val="05A0BE">
                  <a:alpha val="78000"/>
                </a:srgbClr>
              </a:solidFill>
              <a:prstDash val="solid"/>
              <a:round/>
            </a:ln>
            <a:effectLst/>
          </p:spPr>
          <p:txBody>
            <a:bodyPr wrap="square" lIns="50800" tIns="50800" rIns="50800" bIns="50800" numCol="1" anchor="t">
              <a:noAutofit/>
            </a:bodyPr>
            <a:lstStyle/>
            <a:p>
              <a:pPr algn="r" defTabSz="1828800">
                <a:defRPr sz="3600">
                  <a:solidFill>
                    <a:srgbClr val="FFFFFF"/>
                  </a:solidFill>
                  <a:latin typeface="Constantia"/>
                  <a:ea typeface="Constantia"/>
                  <a:cs typeface="Constantia"/>
                  <a:sym typeface="Constantia"/>
                </a:defRPr>
              </a:pPr>
              <a:endParaRPr/>
            </a:p>
          </p:txBody>
        </p:sp>
        <p:sp>
          <p:nvSpPr>
            <p:cNvPr id="152" name="شكل حر 12"/>
            <p:cNvSpPr/>
            <p:nvPr/>
          </p:nvSpPr>
          <p:spPr>
            <a:xfrm rot="21435692">
              <a:off x="28934" y="583973"/>
              <a:ext cx="18351666" cy="1015613"/>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12700" cap="flat">
              <a:solidFill>
                <a:srgbClr val="08B6BA">
                  <a:alpha val="78000"/>
                </a:srgbClr>
              </a:solidFill>
              <a:prstDash val="solid"/>
              <a:round/>
            </a:ln>
            <a:effectLst/>
          </p:spPr>
          <p:txBody>
            <a:bodyPr wrap="square" lIns="50800" tIns="50800" rIns="50800" bIns="50800" numCol="1" anchor="t">
              <a:noAutofit/>
            </a:bodyPr>
            <a:lstStyle/>
            <a:p>
              <a:pPr algn="r" defTabSz="1828800">
                <a:defRPr sz="3600">
                  <a:solidFill>
                    <a:srgbClr val="FFFFFF"/>
                  </a:solidFill>
                  <a:latin typeface="Constantia"/>
                  <a:ea typeface="Constantia"/>
                  <a:cs typeface="Constantia"/>
                  <a:sym typeface="Constantia"/>
                </a:defRPr>
              </a:pPr>
              <a:endParaRPr/>
            </a:p>
          </p:txBody>
        </p:sp>
      </p:grpSp>
      <p:sp>
        <p:nvSpPr>
          <p:cNvPr id="154" name="Title Text"/>
          <p:cNvSpPr txBox="1">
            <a:spLocks noGrp="1"/>
          </p:cNvSpPr>
          <p:nvPr>
            <p:ph type="title"/>
          </p:nvPr>
        </p:nvSpPr>
        <p:spPr>
          <a:xfrm>
            <a:off x="4114800" y="2743200"/>
            <a:ext cx="15703296" cy="3657600"/>
          </a:xfrm>
          <a:prstGeom prst="rect">
            <a:avLst/>
          </a:prstGeom>
        </p:spPr>
        <p:txBody>
          <a:bodyPr lIns="0" tIns="0" rIns="0" bIns="0" anchor="b"/>
          <a:lstStyle>
            <a:lvl1pPr algn="r" defTabSz="1828800">
              <a:lnSpc>
                <a:spcPct val="100000"/>
              </a:lnSpc>
              <a:defRPr sz="11200" spc="0">
                <a:solidFill>
                  <a:srgbClr val="4DE1EA"/>
                </a:solidFill>
                <a:effectLst>
                  <a:outerShdw blurRad="38100" dist="25400" dir="5400000" rotWithShape="0">
                    <a:srgbClr val="000000">
                      <a:alpha val="43000"/>
                    </a:srgbClr>
                  </a:outerShdw>
                </a:effectLst>
                <a:latin typeface="Calibri"/>
                <a:ea typeface="Calibri"/>
                <a:cs typeface="Calibri"/>
                <a:sym typeface="Calibri"/>
              </a:defRPr>
            </a:lvl1pPr>
          </a:lstStyle>
          <a:p>
            <a:r>
              <a:t>Title Text</a:t>
            </a:r>
          </a:p>
        </p:txBody>
      </p:sp>
      <p:sp>
        <p:nvSpPr>
          <p:cNvPr id="155" name="Body Level One…"/>
          <p:cNvSpPr txBox="1">
            <a:spLocks noGrp="1"/>
          </p:cNvSpPr>
          <p:nvPr>
            <p:ph type="body" sz="quarter" idx="1"/>
          </p:nvPr>
        </p:nvSpPr>
        <p:spPr>
          <a:xfrm>
            <a:off x="4114800" y="6457072"/>
            <a:ext cx="15709392" cy="3505206"/>
          </a:xfrm>
          <a:prstGeom prst="rect">
            <a:avLst/>
          </a:prstGeom>
        </p:spPr>
        <p:txBody>
          <a:bodyPr lIns="0" tIns="0" rIns="0" bIns="0" numCol="1" spcCol="38100"/>
          <a:lstStyle>
            <a:lvl1pPr marL="0" marR="91436" indent="0" algn="r" defTabSz="1828800">
              <a:lnSpc>
                <a:spcPct val="100000"/>
              </a:lnSpc>
              <a:spcBef>
                <a:spcPts val="1200"/>
              </a:spcBef>
              <a:buSzTx/>
              <a:buNone/>
              <a:defRPr sz="5200">
                <a:latin typeface="Constantia"/>
                <a:ea typeface="Constantia"/>
                <a:cs typeface="Constantia"/>
                <a:sym typeface="Constantia"/>
              </a:defRPr>
            </a:lvl1pPr>
            <a:lvl2pPr marL="0" marR="91436" indent="0" algn="r" defTabSz="1828800">
              <a:lnSpc>
                <a:spcPct val="100000"/>
              </a:lnSpc>
              <a:spcBef>
                <a:spcPts val="1200"/>
              </a:spcBef>
              <a:buSzTx/>
              <a:buNone/>
              <a:defRPr sz="5200">
                <a:latin typeface="Constantia"/>
                <a:ea typeface="Constantia"/>
                <a:cs typeface="Constantia"/>
                <a:sym typeface="Constantia"/>
              </a:defRPr>
            </a:lvl2pPr>
            <a:lvl3pPr marL="0" marR="91436" indent="0" algn="r" defTabSz="1828800">
              <a:lnSpc>
                <a:spcPct val="100000"/>
              </a:lnSpc>
              <a:spcBef>
                <a:spcPts val="1200"/>
              </a:spcBef>
              <a:buSzTx/>
              <a:buNone/>
              <a:defRPr sz="5200">
                <a:latin typeface="Constantia"/>
                <a:ea typeface="Constantia"/>
                <a:cs typeface="Constantia"/>
                <a:sym typeface="Constantia"/>
              </a:defRPr>
            </a:lvl3pPr>
            <a:lvl4pPr marL="0" marR="91436" indent="0" algn="r" defTabSz="1828800">
              <a:lnSpc>
                <a:spcPct val="100000"/>
              </a:lnSpc>
              <a:spcBef>
                <a:spcPts val="1200"/>
              </a:spcBef>
              <a:buSzTx/>
              <a:buNone/>
              <a:defRPr sz="5200">
                <a:latin typeface="Constantia"/>
                <a:ea typeface="Constantia"/>
                <a:cs typeface="Constantia"/>
                <a:sym typeface="Constantia"/>
              </a:defRPr>
            </a:lvl4pPr>
            <a:lvl5pPr marL="0" marR="91436" indent="0" algn="r" defTabSz="1828800">
              <a:lnSpc>
                <a:spcPct val="100000"/>
              </a:lnSpc>
              <a:spcBef>
                <a:spcPts val="1200"/>
              </a:spcBef>
              <a:buSzTx/>
              <a:buNone/>
              <a:defRPr sz="5200">
                <a:latin typeface="Constantia"/>
                <a:ea typeface="Constantia"/>
                <a:cs typeface="Constantia"/>
                <a:sym typeface="Constantia"/>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20104100" y="13036558"/>
            <a:ext cx="317500" cy="406401"/>
          </a:xfrm>
          <a:prstGeom prst="rect">
            <a:avLst/>
          </a:prstGeom>
        </p:spPr>
        <p:txBody>
          <a:bodyPr lIns="0" tIns="0" rIns="0" bIns="0"/>
          <a:lstStyle>
            <a:lvl1pPr algn="r" defTabSz="1828800">
              <a:defRPr sz="2400">
                <a:solidFill>
                  <a:srgbClr val="D1EAED"/>
                </a:solid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عنوان ومحتوى">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63" name="شكل حر 6"/>
          <p:cNvSpPr/>
          <p:nvPr/>
        </p:nvSpPr>
        <p:spPr>
          <a:xfrm>
            <a:off x="3028946" y="-14298"/>
            <a:ext cx="18326103" cy="2082820"/>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50800" tIns="50800" rIns="50800" bIns="50800"/>
          <a:lstStyle/>
          <a:p>
            <a:pPr algn="l" defTabSz="1828800">
              <a:defRPr sz="3600">
                <a:latin typeface="Constantia"/>
                <a:ea typeface="Constantia"/>
                <a:cs typeface="Constantia"/>
                <a:sym typeface="Constantia"/>
              </a:defRPr>
            </a:pPr>
            <a:endParaRPr/>
          </a:p>
        </p:txBody>
      </p:sp>
      <p:sp>
        <p:nvSpPr>
          <p:cNvPr id="164" name="شكل حر 7"/>
          <p:cNvSpPr/>
          <p:nvPr/>
        </p:nvSpPr>
        <p:spPr>
          <a:xfrm>
            <a:off x="11811000" y="-14299"/>
            <a:ext cx="9525001" cy="1214750"/>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50800" tIns="50800" rIns="50800" bIns="50800"/>
          <a:lstStyle/>
          <a:p>
            <a:pPr algn="l" defTabSz="1828800">
              <a:defRPr sz="3600">
                <a:latin typeface="Constantia"/>
                <a:ea typeface="Constantia"/>
                <a:cs typeface="Constantia"/>
                <a:sym typeface="Constantia"/>
              </a:defRPr>
            </a:pPr>
            <a:endParaRPr/>
          </a:p>
        </p:txBody>
      </p:sp>
      <p:grpSp>
        <p:nvGrpSpPr>
          <p:cNvPr id="167" name="مجموعة 1"/>
          <p:cNvGrpSpPr/>
          <p:nvPr/>
        </p:nvGrpSpPr>
        <p:grpSpPr>
          <a:xfrm>
            <a:off x="2989408" y="-32225"/>
            <a:ext cx="18394385" cy="2116903"/>
            <a:chOff x="-1" y="0"/>
            <a:chExt cx="18394384" cy="2116902"/>
          </a:xfrm>
        </p:grpSpPr>
        <p:sp>
          <p:nvSpPr>
            <p:cNvPr id="165" name="شكل حر 11"/>
            <p:cNvSpPr/>
            <p:nvPr/>
          </p:nvSpPr>
          <p:spPr>
            <a:xfrm rot="21435692">
              <a:off x="19222" y="437073"/>
              <a:ext cx="18326119" cy="1242757"/>
            </a:xfrm>
            <a:custGeom>
              <a:avLst/>
              <a:gdLst/>
              <a:ahLst/>
              <a:cxnLst>
                <a:cxn ang="0">
                  <a:pos x="wd2" y="hd2"/>
                </a:cxn>
                <a:cxn ang="5400000">
                  <a:pos x="wd2" y="hd2"/>
                </a:cxn>
                <a:cxn ang="10800000">
                  <a:pos x="wd2" y="hd2"/>
                </a:cxn>
                <a:cxn ang="16200000">
                  <a:pos x="wd2" y="hd2"/>
                </a:cxn>
              </a:cxnLst>
              <a:rect l="0" t="0" r="r" b="b"/>
              <a:pathLst>
                <a:path w="21600" h="20681"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2700" cap="flat">
              <a:solidFill>
                <a:srgbClr val="05A0BE">
                  <a:alpha val="78000"/>
                </a:srgbClr>
              </a:solidFill>
              <a:prstDash val="solid"/>
              <a:round/>
            </a:ln>
            <a:effectLst/>
          </p:spPr>
          <p:txBody>
            <a:bodyPr wrap="square" lIns="50800" tIns="50800" rIns="50800" bIns="50800" numCol="1" anchor="t">
              <a:noAutofit/>
            </a:bodyPr>
            <a:lstStyle/>
            <a:p>
              <a:pPr algn="r" defTabSz="1828800">
                <a:defRPr sz="3600">
                  <a:latin typeface="Constantia"/>
                  <a:ea typeface="Constantia"/>
                  <a:cs typeface="Constantia"/>
                  <a:sym typeface="Constantia"/>
                </a:defRPr>
              </a:pPr>
              <a:endParaRPr/>
            </a:p>
          </p:txBody>
        </p:sp>
        <p:sp>
          <p:nvSpPr>
            <p:cNvPr id="166" name="شكل حر 12"/>
            <p:cNvSpPr/>
            <p:nvPr/>
          </p:nvSpPr>
          <p:spPr>
            <a:xfrm rot="21435692">
              <a:off x="28934" y="583973"/>
              <a:ext cx="18351666" cy="1015613"/>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12700" cap="flat">
              <a:solidFill>
                <a:srgbClr val="08B6BA">
                  <a:alpha val="78000"/>
                </a:srgbClr>
              </a:solidFill>
              <a:prstDash val="solid"/>
              <a:round/>
            </a:ln>
            <a:effectLst/>
          </p:spPr>
          <p:txBody>
            <a:bodyPr wrap="square" lIns="50800" tIns="50800" rIns="50800" bIns="50800" numCol="1" anchor="t">
              <a:noAutofit/>
            </a:bodyPr>
            <a:lstStyle/>
            <a:p>
              <a:pPr algn="r" defTabSz="1828800">
                <a:defRPr sz="3600">
                  <a:latin typeface="Constantia"/>
                  <a:ea typeface="Constantia"/>
                  <a:cs typeface="Constantia"/>
                  <a:sym typeface="Constantia"/>
                </a:defRPr>
              </a:pPr>
              <a:endParaRPr/>
            </a:p>
          </p:txBody>
        </p:sp>
      </p:grpSp>
      <p:sp>
        <p:nvSpPr>
          <p:cNvPr id="168" name="Title Text"/>
          <p:cNvSpPr txBox="1">
            <a:spLocks noGrp="1"/>
          </p:cNvSpPr>
          <p:nvPr>
            <p:ph type="title"/>
          </p:nvPr>
        </p:nvSpPr>
        <p:spPr>
          <a:xfrm>
            <a:off x="3962400" y="1408174"/>
            <a:ext cx="16459200" cy="2286002"/>
          </a:xfrm>
          <a:prstGeom prst="rect">
            <a:avLst/>
          </a:prstGeom>
        </p:spPr>
        <p:txBody>
          <a:bodyPr lIns="0" tIns="0" rIns="0" bIns="0" anchor="b"/>
          <a:lstStyle>
            <a:lvl1pPr defTabSz="1828800">
              <a:lnSpc>
                <a:spcPct val="100000"/>
              </a:lnSpc>
              <a:defRPr sz="10000" b="0" spc="0">
                <a:solidFill>
                  <a:srgbClr val="04617B"/>
                </a:solidFill>
                <a:latin typeface="Calibri"/>
                <a:ea typeface="Calibri"/>
                <a:cs typeface="Calibri"/>
                <a:sym typeface="Calibri"/>
              </a:defRPr>
            </a:lvl1pPr>
          </a:lstStyle>
          <a:p>
            <a:r>
              <a:t>Title Text</a:t>
            </a:r>
          </a:p>
        </p:txBody>
      </p:sp>
      <p:sp>
        <p:nvSpPr>
          <p:cNvPr id="169" name="Body Level One…"/>
          <p:cNvSpPr txBox="1">
            <a:spLocks noGrp="1"/>
          </p:cNvSpPr>
          <p:nvPr>
            <p:ph type="body" idx="1"/>
          </p:nvPr>
        </p:nvSpPr>
        <p:spPr>
          <a:xfrm>
            <a:off x="3962400" y="3870959"/>
            <a:ext cx="16459200" cy="8778241"/>
          </a:xfrm>
          <a:prstGeom prst="rect">
            <a:avLst/>
          </a:prstGeom>
        </p:spPr>
        <p:txBody>
          <a:bodyPr lIns="91436" tIns="91436" rIns="91436" bIns="91436" numCol="1" spcCol="38100"/>
          <a:lstStyle>
            <a:lvl1pPr marL="548640" indent="-548640" algn="r" defTabSz="1828800">
              <a:lnSpc>
                <a:spcPct val="100000"/>
              </a:lnSpc>
              <a:spcBef>
                <a:spcPts val="1200"/>
              </a:spcBef>
              <a:buClr>
                <a:srgbClr val="0BD0D9"/>
              </a:buClr>
              <a:buSzPct val="95000"/>
              <a:buChar char="●"/>
              <a:defRPr sz="5200">
                <a:solidFill>
                  <a:srgbClr val="000000"/>
                </a:solidFill>
                <a:latin typeface="Constantia"/>
                <a:ea typeface="Constantia"/>
                <a:cs typeface="Constantia"/>
                <a:sym typeface="Constantia"/>
              </a:defRPr>
            </a:lvl1pPr>
            <a:lvl2pPr marL="928116" indent="-534923" algn="r" defTabSz="1828800">
              <a:lnSpc>
                <a:spcPct val="100000"/>
              </a:lnSpc>
              <a:spcBef>
                <a:spcPts val="1200"/>
              </a:spcBef>
              <a:buClr>
                <a:srgbClr val="0BD0D9"/>
              </a:buClr>
              <a:buSzPct val="85000"/>
              <a:buChar char="●"/>
              <a:defRPr sz="5200">
                <a:solidFill>
                  <a:srgbClr val="000000"/>
                </a:solidFill>
                <a:latin typeface="Constantia"/>
                <a:ea typeface="Constantia"/>
                <a:cs typeface="Constantia"/>
                <a:sym typeface="Constantia"/>
              </a:defRPr>
            </a:lvl2pPr>
            <a:lvl3pPr marL="1278853" indent="-611340" algn="r" defTabSz="1828800">
              <a:lnSpc>
                <a:spcPct val="100000"/>
              </a:lnSpc>
              <a:spcBef>
                <a:spcPts val="1200"/>
              </a:spcBef>
              <a:buClr>
                <a:srgbClr val="0BD0D9"/>
              </a:buClr>
              <a:buSzPct val="70000"/>
              <a:buChar char="●"/>
              <a:defRPr sz="5200">
                <a:solidFill>
                  <a:srgbClr val="000000"/>
                </a:solidFill>
                <a:latin typeface="Constantia"/>
                <a:ea typeface="Constantia"/>
                <a:cs typeface="Constantia"/>
                <a:sym typeface="Constantia"/>
              </a:defRPr>
            </a:lvl3pPr>
            <a:lvl4pPr marL="1525219" indent="-546811" algn="r" defTabSz="1828800">
              <a:lnSpc>
                <a:spcPct val="100000"/>
              </a:lnSpc>
              <a:spcBef>
                <a:spcPts val="1200"/>
              </a:spcBef>
              <a:buClr>
                <a:srgbClr val="0BD0D9"/>
              </a:buClr>
              <a:buSzPct val="65000"/>
              <a:buChar char="●"/>
              <a:defRPr sz="5200">
                <a:solidFill>
                  <a:srgbClr val="000000"/>
                </a:solidFill>
                <a:latin typeface="Constantia"/>
                <a:ea typeface="Constantia"/>
                <a:cs typeface="Constantia"/>
                <a:sym typeface="Constantia"/>
              </a:defRPr>
            </a:lvl4pPr>
            <a:lvl5pPr marL="1799538" indent="-546811" algn="r" defTabSz="1828800">
              <a:lnSpc>
                <a:spcPct val="100000"/>
              </a:lnSpc>
              <a:spcBef>
                <a:spcPts val="1200"/>
              </a:spcBef>
              <a:buClr>
                <a:srgbClr val="0BD0D9"/>
              </a:buClr>
              <a:buSzPct val="65000"/>
              <a:buChar char="●"/>
              <a:defRPr sz="5200">
                <a:solidFill>
                  <a:srgbClr val="000000"/>
                </a:solidFill>
                <a:latin typeface="Constantia"/>
                <a:ea typeface="Constantia"/>
                <a:cs typeface="Constantia"/>
                <a:sym typeface="Constantia"/>
              </a:defRPr>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xfrm>
            <a:off x="20104100" y="13036558"/>
            <a:ext cx="317500" cy="406401"/>
          </a:xfrm>
          <a:prstGeom prst="rect">
            <a:avLst/>
          </a:prstGeom>
        </p:spPr>
        <p:txBody>
          <a:bodyPr lIns="0" tIns="0" rIns="0" bIns="0"/>
          <a:lstStyle>
            <a:lvl1pPr algn="r" defTabSz="1828800">
              <a:defRPr sz="2400">
                <a:solidFill>
                  <a:srgbClr val="045C75"/>
                </a:solid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شريحة عنوان">
    <p:bg>
      <p:bgPr>
        <a:solidFill>
          <a:srgbClr val="FFFFFF"/>
        </a:solidFill>
        <a:effectLst/>
      </p:bgPr>
    </p:bg>
    <p:spTree>
      <p:nvGrpSpPr>
        <p:cNvPr id="1" name=""/>
        <p:cNvGrpSpPr/>
        <p:nvPr/>
      </p:nvGrpSpPr>
      <p:grpSpPr>
        <a:xfrm>
          <a:off x="0" y="0"/>
          <a:ext cx="0" cy="0"/>
          <a:chOff x="0" y="0"/>
          <a:chExt cx="0" cy="0"/>
        </a:xfrm>
      </p:grpSpPr>
      <p:sp>
        <p:nvSpPr>
          <p:cNvPr id="177" name="Rectangle 9"/>
          <p:cNvSpPr/>
          <p:nvPr/>
        </p:nvSpPr>
        <p:spPr>
          <a:xfrm>
            <a:off x="3048000" y="441571"/>
            <a:ext cx="18288000" cy="457207"/>
          </a:xfrm>
          <a:prstGeom prst="rect">
            <a:avLst/>
          </a:prstGeom>
          <a:solidFill>
            <a:srgbClr val="FFFFFF"/>
          </a:solidFill>
          <a:ln w="12700">
            <a:miter lim="400000"/>
          </a:ln>
        </p:spPr>
        <p:txBody>
          <a:bodyPr lIns="50800" tIns="50800" rIns="50800" bIns="50800" anchor="ctr"/>
          <a:lstStyle/>
          <a:p>
            <a:pPr defTabSz="1828800">
              <a:defRPr sz="3600">
                <a:solidFill>
                  <a:srgbClr val="FFFFFF"/>
                </a:solidFill>
                <a:latin typeface="Arial"/>
                <a:ea typeface="Arial"/>
                <a:cs typeface="Arial"/>
                <a:sym typeface="Arial"/>
              </a:defRPr>
            </a:pPr>
            <a:endParaRPr/>
          </a:p>
        </p:txBody>
      </p:sp>
      <p:sp>
        <p:nvSpPr>
          <p:cNvPr id="178" name="Rectangle 6"/>
          <p:cNvSpPr/>
          <p:nvPr/>
        </p:nvSpPr>
        <p:spPr>
          <a:xfrm>
            <a:off x="3048000" y="-3"/>
            <a:ext cx="18288000" cy="731526"/>
          </a:xfrm>
          <a:prstGeom prst="rect">
            <a:avLst/>
          </a:prstGeom>
          <a:solidFill>
            <a:srgbClr val="93A299"/>
          </a:solidFill>
          <a:ln w="12700">
            <a:miter lim="400000"/>
          </a:ln>
        </p:spPr>
        <p:txBody>
          <a:bodyPr lIns="50800" tIns="50800" rIns="50800" bIns="50800" anchor="ctr"/>
          <a:lstStyle/>
          <a:p>
            <a:pPr defTabSz="1828800">
              <a:defRPr sz="3600">
                <a:solidFill>
                  <a:srgbClr val="FFFFFF"/>
                </a:solidFill>
                <a:latin typeface="Arial"/>
                <a:ea typeface="Arial"/>
                <a:cs typeface="Arial"/>
                <a:sym typeface="Arial"/>
              </a:defRPr>
            </a:pPr>
            <a:endParaRPr/>
          </a:p>
        </p:txBody>
      </p:sp>
      <p:sp>
        <p:nvSpPr>
          <p:cNvPr id="179" name="Title Text"/>
          <p:cNvSpPr txBox="1">
            <a:spLocks noGrp="1"/>
          </p:cNvSpPr>
          <p:nvPr>
            <p:ph type="title"/>
          </p:nvPr>
        </p:nvSpPr>
        <p:spPr>
          <a:xfrm>
            <a:off x="4419600" y="2743200"/>
            <a:ext cx="15697200" cy="3854450"/>
          </a:xfrm>
          <a:prstGeom prst="rect">
            <a:avLst/>
          </a:prstGeom>
        </p:spPr>
        <p:txBody>
          <a:bodyPr lIns="91436" tIns="91436" rIns="91436" bIns="91436" anchor="b"/>
          <a:lstStyle>
            <a:lvl1pPr defTabSz="1828800">
              <a:lnSpc>
                <a:spcPct val="100000"/>
              </a:lnSpc>
              <a:defRPr sz="10800" b="0" cap="all" spc="-200">
                <a:solidFill>
                  <a:srgbClr val="D2533C"/>
                </a:solidFill>
                <a:latin typeface="Arial"/>
                <a:ea typeface="Arial"/>
                <a:cs typeface="Arial"/>
                <a:sym typeface="Arial"/>
              </a:defRPr>
            </a:lvl1pPr>
          </a:lstStyle>
          <a:p>
            <a:r>
              <a:t>Title Text</a:t>
            </a:r>
          </a:p>
        </p:txBody>
      </p:sp>
      <p:sp>
        <p:nvSpPr>
          <p:cNvPr id="180" name="Body Level One…"/>
          <p:cNvSpPr txBox="1">
            <a:spLocks noGrp="1"/>
          </p:cNvSpPr>
          <p:nvPr>
            <p:ph type="body" sz="quarter" idx="1"/>
          </p:nvPr>
        </p:nvSpPr>
        <p:spPr>
          <a:xfrm>
            <a:off x="4419600" y="7010400"/>
            <a:ext cx="12801600" cy="3505200"/>
          </a:xfrm>
          <a:prstGeom prst="rect">
            <a:avLst/>
          </a:prstGeom>
        </p:spPr>
        <p:txBody>
          <a:bodyPr lIns="91436" tIns="91436" rIns="91436" bIns="91436" numCol="1" spcCol="38100"/>
          <a:lstStyle>
            <a:lvl1pPr marL="0" indent="0" defTabSz="1828800">
              <a:lnSpc>
                <a:spcPct val="100000"/>
              </a:lnSpc>
              <a:spcBef>
                <a:spcPts val="1100"/>
              </a:spcBef>
              <a:buSzTx/>
              <a:buNone/>
              <a:defRPr>
                <a:solidFill>
                  <a:srgbClr val="57576E"/>
                </a:solidFill>
                <a:latin typeface="Arial"/>
                <a:ea typeface="Arial"/>
                <a:cs typeface="Arial"/>
                <a:sym typeface="Arial"/>
              </a:defRPr>
            </a:lvl1pPr>
            <a:lvl2pPr marL="0" indent="0" defTabSz="1828800">
              <a:lnSpc>
                <a:spcPct val="100000"/>
              </a:lnSpc>
              <a:spcBef>
                <a:spcPts val="1100"/>
              </a:spcBef>
              <a:buSzTx/>
              <a:buNone/>
              <a:defRPr>
                <a:solidFill>
                  <a:srgbClr val="57576E"/>
                </a:solidFill>
                <a:latin typeface="Arial"/>
                <a:ea typeface="Arial"/>
                <a:cs typeface="Arial"/>
                <a:sym typeface="Arial"/>
              </a:defRPr>
            </a:lvl2pPr>
            <a:lvl3pPr marL="0" indent="0" defTabSz="1828800">
              <a:lnSpc>
                <a:spcPct val="100000"/>
              </a:lnSpc>
              <a:spcBef>
                <a:spcPts val="1100"/>
              </a:spcBef>
              <a:buSzTx/>
              <a:buNone/>
              <a:defRPr>
                <a:solidFill>
                  <a:srgbClr val="57576E"/>
                </a:solidFill>
                <a:latin typeface="Arial"/>
                <a:ea typeface="Arial"/>
                <a:cs typeface="Arial"/>
                <a:sym typeface="Arial"/>
              </a:defRPr>
            </a:lvl3pPr>
            <a:lvl4pPr marL="0" indent="0" defTabSz="1828800">
              <a:lnSpc>
                <a:spcPct val="100000"/>
              </a:lnSpc>
              <a:spcBef>
                <a:spcPts val="1100"/>
              </a:spcBef>
              <a:buSzTx/>
              <a:buNone/>
              <a:defRPr>
                <a:solidFill>
                  <a:srgbClr val="57576E"/>
                </a:solidFill>
                <a:latin typeface="Arial"/>
                <a:ea typeface="Arial"/>
                <a:cs typeface="Arial"/>
                <a:sym typeface="Arial"/>
              </a:defRPr>
            </a:lvl4pPr>
            <a:lvl5pPr marL="0" indent="0" defTabSz="1828800">
              <a:lnSpc>
                <a:spcPct val="100000"/>
              </a:lnSpc>
              <a:spcBef>
                <a:spcPts val="1100"/>
              </a:spcBef>
              <a:buSzTx/>
              <a:buNone/>
              <a:defRPr>
                <a:solidFill>
                  <a:srgbClr val="57576E"/>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1" name="Straight Connector 7"/>
          <p:cNvSpPr/>
          <p:nvPr/>
        </p:nvSpPr>
        <p:spPr>
          <a:xfrm>
            <a:off x="4419593" y="6797039"/>
            <a:ext cx="15697216" cy="3179"/>
          </a:xfrm>
          <a:prstGeom prst="line">
            <a:avLst/>
          </a:prstGeom>
          <a:ln w="38100">
            <a:solidFill>
              <a:srgbClr val="D2533C"/>
            </a:solidFill>
          </a:ln>
        </p:spPr>
        <p:txBody>
          <a:bodyPr lIns="45718" tIns="45718" rIns="45718" bIns="45718"/>
          <a:lstStyle/>
          <a:p>
            <a:endParaRPr/>
          </a:p>
        </p:txBody>
      </p:sp>
      <p:sp>
        <p:nvSpPr>
          <p:cNvPr id="182" name="Slide Number"/>
          <p:cNvSpPr txBox="1">
            <a:spLocks noGrp="1"/>
          </p:cNvSpPr>
          <p:nvPr>
            <p:ph type="sldNum" sz="quarter" idx="2"/>
          </p:nvPr>
        </p:nvSpPr>
        <p:spPr>
          <a:xfrm>
            <a:off x="18288000" y="76940"/>
            <a:ext cx="591108" cy="577640"/>
          </a:xfrm>
          <a:prstGeom prst="rect">
            <a:avLst/>
          </a:prstGeom>
        </p:spPr>
        <p:txBody>
          <a:bodyPr lIns="91436" tIns="91436" rIns="91436" bIns="91436" anchor="ctr"/>
          <a:lstStyle>
            <a:lvl1pPr algn="l" defTabSz="1828800">
              <a:defRPr sz="2800" b="1">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عنوان فقط">
    <p:bg>
      <p:bgPr>
        <a:solidFill>
          <a:srgbClr val="FFFFFF"/>
        </a:solidFill>
        <a:effectLst/>
      </p:bgPr>
    </p:bg>
    <p:spTree>
      <p:nvGrpSpPr>
        <p:cNvPr id="1" name=""/>
        <p:cNvGrpSpPr/>
        <p:nvPr/>
      </p:nvGrpSpPr>
      <p:grpSpPr>
        <a:xfrm>
          <a:off x="0" y="0"/>
          <a:ext cx="0" cy="0"/>
          <a:chOff x="0" y="0"/>
          <a:chExt cx="0" cy="0"/>
        </a:xfrm>
      </p:grpSpPr>
      <p:sp>
        <p:nvSpPr>
          <p:cNvPr id="189" name="Rectangle 9"/>
          <p:cNvSpPr/>
          <p:nvPr/>
        </p:nvSpPr>
        <p:spPr>
          <a:xfrm>
            <a:off x="3048000" y="441571"/>
            <a:ext cx="18288000" cy="457207"/>
          </a:xfrm>
          <a:prstGeom prst="rect">
            <a:avLst/>
          </a:prstGeom>
          <a:solidFill>
            <a:srgbClr val="FFFFFF"/>
          </a:solidFill>
          <a:ln w="12700">
            <a:miter lim="400000"/>
          </a:ln>
        </p:spPr>
        <p:txBody>
          <a:bodyPr lIns="50800" tIns="50800" rIns="50800" bIns="50800" anchor="ctr"/>
          <a:lstStyle/>
          <a:p>
            <a:pPr defTabSz="1828800">
              <a:defRPr sz="3600">
                <a:solidFill>
                  <a:srgbClr val="FFFFFF"/>
                </a:solidFill>
                <a:latin typeface="Arial"/>
                <a:ea typeface="Arial"/>
                <a:cs typeface="Arial"/>
                <a:sym typeface="Arial"/>
              </a:defRPr>
            </a:pPr>
            <a:endParaRPr/>
          </a:p>
        </p:txBody>
      </p:sp>
      <p:sp>
        <p:nvSpPr>
          <p:cNvPr id="190" name="Rectangle 6"/>
          <p:cNvSpPr/>
          <p:nvPr/>
        </p:nvSpPr>
        <p:spPr>
          <a:xfrm>
            <a:off x="3048000" y="-3"/>
            <a:ext cx="18288000" cy="731526"/>
          </a:xfrm>
          <a:prstGeom prst="rect">
            <a:avLst/>
          </a:prstGeom>
          <a:solidFill>
            <a:srgbClr val="93A299"/>
          </a:solidFill>
          <a:ln w="12700">
            <a:miter lim="400000"/>
          </a:ln>
        </p:spPr>
        <p:txBody>
          <a:bodyPr lIns="50800" tIns="50800" rIns="50800" bIns="50800" anchor="ctr"/>
          <a:lstStyle/>
          <a:p>
            <a:pPr defTabSz="1828800">
              <a:defRPr sz="3600">
                <a:solidFill>
                  <a:srgbClr val="FFFFFF"/>
                </a:solidFill>
                <a:latin typeface="Arial"/>
                <a:ea typeface="Arial"/>
                <a:cs typeface="Arial"/>
                <a:sym typeface="Arial"/>
              </a:defRPr>
            </a:pPr>
            <a:endParaRPr/>
          </a:p>
        </p:txBody>
      </p:sp>
      <p:sp>
        <p:nvSpPr>
          <p:cNvPr id="191" name="Title Text"/>
          <p:cNvSpPr txBox="1">
            <a:spLocks noGrp="1"/>
          </p:cNvSpPr>
          <p:nvPr>
            <p:ph type="title"/>
          </p:nvPr>
        </p:nvSpPr>
        <p:spPr>
          <a:xfrm>
            <a:off x="3962400" y="1066800"/>
            <a:ext cx="16459200" cy="1981200"/>
          </a:xfrm>
          <a:prstGeom prst="rect">
            <a:avLst/>
          </a:prstGeom>
        </p:spPr>
        <p:txBody>
          <a:bodyPr lIns="91436" tIns="91436" rIns="91436" bIns="91436" anchor="ctr"/>
          <a:lstStyle>
            <a:lvl1pPr defTabSz="1828800">
              <a:lnSpc>
                <a:spcPct val="100000"/>
              </a:lnSpc>
              <a:defRPr sz="8000" b="0" spc="-200">
                <a:solidFill>
                  <a:srgbClr val="D2533C"/>
                </a:solidFill>
                <a:latin typeface="Arial"/>
                <a:ea typeface="Arial"/>
                <a:cs typeface="Arial"/>
                <a:sym typeface="Arial"/>
              </a:defRPr>
            </a:lvl1pPr>
          </a:lstStyle>
          <a:p>
            <a:r>
              <a:t>Title Text</a:t>
            </a:r>
          </a:p>
        </p:txBody>
      </p:sp>
      <p:sp>
        <p:nvSpPr>
          <p:cNvPr id="192" name="Slide Number"/>
          <p:cNvSpPr txBox="1">
            <a:spLocks noGrp="1"/>
          </p:cNvSpPr>
          <p:nvPr>
            <p:ph type="sldNum" sz="quarter" idx="2"/>
          </p:nvPr>
        </p:nvSpPr>
        <p:spPr>
          <a:xfrm>
            <a:off x="18288000" y="76940"/>
            <a:ext cx="591108" cy="577640"/>
          </a:xfrm>
          <a:prstGeom prst="rect">
            <a:avLst/>
          </a:prstGeom>
        </p:spPr>
        <p:txBody>
          <a:bodyPr lIns="91436" tIns="91436" rIns="91436" bIns="91436" anchor="ctr"/>
          <a:lstStyle>
            <a:lvl1pPr algn="l" defTabSz="1828800">
              <a:defRPr sz="2800" b="1">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431800" y="-4038600"/>
            <a:ext cx="29464000" cy="18034000"/>
          </a:xfrm>
          <a:prstGeom prst="rect">
            <a:avLst/>
          </a:prstGeom>
        </p:spPr>
        <p:txBody>
          <a:bodyPr lIns="91439" tIns="45719" rIns="91439" bIns="45719" numCol="1" spcCol="38100">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Body Level One…"/>
          <p:cNvSpPr txBox="1">
            <a:spLocks noGrp="1"/>
          </p:cNvSpPr>
          <p:nvPr>
            <p:ph type="body" sz="quarter" idx="1" hasCustomPrompt="1"/>
          </p:nvPr>
        </p:nvSpPr>
        <p:spPr>
          <a:xfrm>
            <a:off x="1207690" y="1106137"/>
            <a:ext cx="21968621" cy="63700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1206500" y="11609909"/>
            <a:ext cx="21971000" cy="1144710"/>
          </a:xfrm>
          <a:prstGeom prst="rect">
            <a:avLst/>
          </a:prstGeom>
        </p:spPr>
        <p:txBody>
          <a:bodyPr numCol="1" spcCol="38100"/>
          <a:lstStyle>
            <a:lvl1pPr marL="0" indent="0" defTabSz="825500">
              <a:lnSpc>
                <a:spcPct val="100000"/>
              </a:lnSpc>
              <a:spcBef>
                <a:spcPts val="0"/>
              </a:spcBef>
              <a:buSzTx/>
              <a:buNone/>
              <a:defRPr sz="5500" b="1"/>
            </a:lvl1pPr>
          </a:lstStyle>
          <a:p>
            <a:r>
              <a:t>Presentation Subtitle </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3962400" y="549276"/>
            <a:ext cx="16459200" cy="2286001"/>
          </a:xfrm>
          <a:prstGeom prst="rect">
            <a:avLst/>
          </a:prstGeom>
        </p:spPr>
        <p:txBody>
          <a:bodyPr lIns="91436" tIns="91436" rIns="91436" bIns="91436" anchor="ctr"/>
          <a:lstStyle>
            <a:lvl1pPr algn="ctr" defTabSz="1828800">
              <a:lnSpc>
                <a:spcPct val="100000"/>
              </a:lnSpc>
              <a:defRPr sz="8800" b="0" spc="0">
                <a:solidFill>
                  <a:srgbClr val="000000"/>
                </a:solidFill>
                <a:latin typeface="Calibri"/>
                <a:ea typeface="Calibri"/>
                <a:cs typeface="Calibri"/>
                <a:sym typeface="Calibri"/>
              </a:defRPr>
            </a:lvl1pPr>
          </a:lstStyle>
          <a:p>
            <a:r>
              <a:t>Title Text</a:t>
            </a:r>
          </a:p>
        </p:txBody>
      </p:sp>
      <p:sp>
        <p:nvSpPr>
          <p:cNvPr id="200" name="Body Level One…"/>
          <p:cNvSpPr txBox="1">
            <a:spLocks noGrp="1"/>
          </p:cNvSpPr>
          <p:nvPr>
            <p:ph type="body" idx="1"/>
          </p:nvPr>
        </p:nvSpPr>
        <p:spPr>
          <a:xfrm>
            <a:off x="3962400" y="3200400"/>
            <a:ext cx="16459200" cy="9051926"/>
          </a:xfrm>
          <a:prstGeom prst="rect">
            <a:avLst/>
          </a:prstGeom>
        </p:spPr>
        <p:txBody>
          <a:bodyPr lIns="91436" tIns="91436" rIns="91436" bIns="91436" numCol="1" spcCol="38100"/>
          <a:lstStyle>
            <a:lvl1pPr marL="685800" indent="-685800" algn="r" defTabSz="1828800">
              <a:lnSpc>
                <a:spcPct val="100000"/>
              </a:lnSpc>
              <a:spcBef>
                <a:spcPts val="1500"/>
              </a:spcBef>
              <a:buSzPct val="100000"/>
              <a:buFont typeface="Arial"/>
              <a:defRPr sz="6400">
                <a:solidFill>
                  <a:srgbClr val="000000"/>
                </a:solidFill>
                <a:latin typeface="Calibri"/>
                <a:ea typeface="Calibri"/>
                <a:cs typeface="Calibri"/>
                <a:sym typeface="Calibri"/>
              </a:defRPr>
            </a:lvl1pPr>
            <a:lvl2pPr marL="1110342" indent="-653142" algn="r" defTabSz="1828800">
              <a:lnSpc>
                <a:spcPct val="100000"/>
              </a:lnSpc>
              <a:spcBef>
                <a:spcPts val="1500"/>
              </a:spcBef>
              <a:buSzPct val="100000"/>
              <a:buFont typeface="Arial"/>
              <a:buChar char="–"/>
              <a:defRPr sz="6400">
                <a:solidFill>
                  <a:srgbClr val="000000"/>
                </a:solidFill>
                <a:latin typeface="Calibri"/>
                <a:ea typeface="Calibri"/>
                <a:cs typeface="Calibri"/>
                <a:sym typeface="Calibri"/>
              </a:defRPr>
            </a:lvl2pPr>
            <a:lvl3pPr marL="1524000" algn="r" defTabSz="1828800">
              <a:lnSpc>
                <a:spcPct val="100000"/>
              </a:lnSpc>
              <a:spcBef>
                <a:spcPts val="1500"/>
              </a:spcBef>
              <a:buSzPct val="100000"/>
              <a:buFont typeface="Arial"/>
              <a:defRPr sz="6400">
                <a:solidFill>
                  <a:srgbClr val="000000"/>
                </a:solidFill>
                <a:latin typeface="Calibri"/>
                <a:ea typeface="Calibri"/>
                <a:cs typeface="Calibri"/>
                <a:sym typeface="Calibri"/>
              </a:defRPr>
            </a:lvl3pPr>
            <a:lvl4pPr marL="2103120" indent="-731519" algn="r" defTabSz="1828800">
              <a:lnSpc>
                <a:spcPct val="100000"/>
              </a:lnSpc>
              <a:spcBef>
                <a:spcPts val="1500"/>
              </a:spcBef>
              <a:buSzPct val="100000"/>
              <a:buFont typeface="Arial"/>
              <a:buChar char="–"/>
              <a:defRPr sz="6400">
                <a:solidFill>
                  <a:srgbClr val="000000"/>
                </a:solidFill>
                <a:latin typeface="Calibri"/>
                <a:ea typeface="Calibri"/>
                <a:cs typeface="Calibri"/>
                <a:sym typeface="Calibri"/>
              </a:defRPr>
            </a:lvl4pPr>
            <a:lvl5pPr marL="2560320" indent="-731520" algn="r" defTabSz="1828800">
              <a:lnSpc>
                <a:spcPct val="100000"/>
              </a:lnSpc>
              <a:spcBef>
                <a:spcPts val="1500"/>
              </a:spcBef>
              <a:buSzPct val="100000"/>
              <a:buFont typeface="Arial"/>
              <a:buChar char="»"/>
              <a:defRPr sz="6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3962400" y="12835874"/>
            <a:ext cx="504540" cy="483902"/>
          </a:xfrm>
          <a:prstGeom prst="rect">
            <a:avLst/>
          </a:prstGeom>
        </p:spPr>
        <p:txBody>
          <a:bodyPr lIns="91436" tIns="91436" rIns="91436" bIns="91436" anchor="ctr"/>
          <a:lstStyle>
            <a:lvl1pPr algn="l" defTabSz="1828800">
              <a:defRPr sz="24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3962400" y="549276"/>
            <a:ext cx="16459200" cy="2286001"/>
          </a:xfrm>
          <a:prstGeom prst="rect">
            <a:avLst/>
          </a:prstGeom>
        </p:spPr>
        <p:txBody>
          <a:bodyPr lIns="91436" tIns="91436" rIns="91436" bIns="91436" anchor="ctr"/>
          <a:lstStyle>
            <a:lvl1pPr algn="ctr" defTabSz="1828800">
              <a:lnSpc>
                <a:spcPct val="100000"/>
              </a:lnSpc>
              <a:defRPr sz="8800" b="0" spc="0">
                <a:solidFill>
                  <a:srgbClr val="000000"/>
                </a:solidFill>
                <a:latin typeface="Calibri"/>
                <a:ea typeface="Calibri"/>
                <a:cs typeface="Calibri"/>
                <a:sym typeface="Calibri"/>
              </a:defRPr>
            </a:lvl1pPr>
          </a:lstStyle>
          <a:p>
            <a:r>
              <a:t>Title Text</a:t>
            </a:r>
          </a:p>
        </p:txBody>
      </p:sp>
      <p:sp>
        <p:nvSpPr>
          <p:cNvPr id="209" name="Body Level One…"/>
          <p:cNvSpPr txBox="1">
            <a:spLocks noGrp="1"/>
          </p:cNvSpPr>
          <p:nvPr>
            <p:ph type="body" sz="half" idx="1"/>
          </p:nvPr>
        </p:nvSpPr>
        <p:spPr>
          <a:xfrm>
            <a:off x="3962400" y="3200400"/>
            <a:ext cx="8077200" cy="9051926"/>
          </a:xfrm>
          <a:prstGeom prst="rect">
            <a:avLst/>
          </a:prstGeom>
        </p:spPr>
        <p:txBody>
          <a:bodyPr lIns="91436" tIns="91436" rIns="91436" bIns="91436" numCol="1" spcCol="38100"/>
          <a:lstStyle>
            <a:lvl1pPr marL="685800" indent="-685800" algn="r" defTabSz="1828800">
              <a:lnSpc>
                <a:spcPct val="100000"/>
              </a:lnSpc>
              <a:spcBef>
                <a:spcPts val="1300"/>
              </a:spcBef>
              <a:buSzPct val="100000"/>
              <a:buFont typeface="Arial"/>
              <a:defRPr sz="5600">
                <a:solidFill>
                  <a:srgbClr val="000000"/>
                </a:solidFill>
                <a:latin typeface="Calibri"/>
                <a:ea typeface="Calibri"/>
                <a:cs typeface="Calibri"/>
                <a:sym typeface="Calibri"/>
              </a:defRPr>
            </a:lvl1pPr>
            <a:lvl2pPr marL="1123950" indent="-666750" algn="r" defTabSz="1828800">
              <a:lnSpc>
                <a:spcPct val="100000"/>
              </a:lnSpc>
              <a:spcBef>
                <a:spcPts val="1300"/>
              </a:spcBef>
              <a:buSzPct val="100000"/>
              <a:buFont typeface="Arial"/>
              <a:buChar char="–"/>
              <a:defRPr sz="5600">
                <a:solidFill>
                  <a:srgbClr val="000000"/>
                </a:solidFill>
                <a:latin typeface="Calibri"/>
                <a:ea typeface="Calibri"/>
                <a:cs typeface="Calibri"/>
                <a:sym typeface="Calibri"/>
              </a:defRPr>
            </a:lvl2pPr>
            <a:lvl3pPr marL="1554477" indent="-640077" algn="r" defTabSz="1828800">
              <a:lnSpc>
                <a:spcPct val="100000"/>
              </a:lnSpc>
              <a:spcBef>
                <a:spcPts val="1300"/>
              </a:spcBef>
              <a:buSzPct val="100000"/>
              <a:buFont typeface="Arial"/>
              <a:defRPr sz="5600">
                <a:solidFill>
                  <a:srgbClr val="000000"/>
                </a:solidFill>
                <a:latin typeface="Calibri"/>
                <a:ea typeface="Calibri"/>
                <a:cs typeface="Calibri"/>
                <a:sym typeface="Calibri"/>
              </a:defRPr>
            </a:lvl3pPr>
            <a:lvl4pPr marL="2082800" indent="-711200" algn="r" defTabSz="1828800">
              <a:lnSpc>
                <a:spcPct val="100000"/>
              </a:lnSpc>
              <a:spcBef>
                <a:spcPts val="1300"/>
              </a:spcBef>
              <a:buSzPct val="100000"/>
              <a:buFont typeface="Arial"/>
              <a:buChar char="–"/>
              <a:defRPr sz="5600">
                <a:solidFill>
                  <a:srgbClr val="000000"/>
                </a:solidFill>
                <a:latin typeface="Calibri"/>
                <a:ea typeface="Calibri"/>
                <a:cs typeface="Calibri"/>
                <a:sym typeface="Calibri"/>
              </a:defRPr>
            </a:lvl4pPr>
            <a:lvl5pPr marL="2540000" indent="-711200" algn="r" defTabSz="1828800">
              <a:lnSpc>
                <a:spcPct val="100000"/>
              </a:lnSpc>
              <a:spcBef>
                <a:spcPts val="1300"/>
              </a:spcBef>
              <a:buSzPct val="100000"/>
              <a:buFont typeface="Arial"/>
              <a:buChar char="»"/>
              <a:defRPr sz="5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3962400" y="12835874"/>
            <a:ext cx="504540" cy="483902"/>
          </a:xfrm>
          <a:prstGeom prst="rect">
            <a:avLst/>
          </a:prstGeom>
        </p:spPr>
        <p:txBody>
          <a:bodyPr lIns="91436" tIns="91436" rIns="91436" bIns="91436" anchor="ctr"/>
          <a:lstStyle>
            <a:lvl1pPr algn="l" defTabSz="1828800">
              <a:defRPr sz="24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17" name="Straight Connector 6"/>
          <p:cNvSpPr/>
          <p:nvPr/>
        </p:nvSpPr>
        <p:spPr>
          <a:xfrm flipV="1">
            <a:off x="4190998" y="1652646"/>
            <a:ext cx="13" cy="1828802"/>
          </a:xfrm>
          <a:prstGeom prst="line">
            <a:avLst/>
          </a:prstGeom>
          <a:ln w="38100">
            <a:solidFill>
              <a:srgbClr val="99CB38"/>
            </a:solidFill>
          </a:ln>
        </p:spPr>
        <p:txBody>
          <a:bodyPr lIns="45718" tIns="45718" rIns="45718" bIns="45718"/>
          <a:lstStyle/>
          <a:p>
            <a:endParaRPr/>
          </a:p>
        </p:txBody>
      </p:sp>
      <p:sp>
        <p:nvSpPr>
          <p:cNvPr id="218" name="Title Text"/>
          <p:cNvSpPr txBox="1">
            <a:spLocks noGrp="1"/>
          </p:cNvSpPr>
          <p:nvPr>
            <p:ph type="title"/>
          </p:nvPr>
        </p:nvSpPr>
        <p:spPr>
          <a:xfrm>
            <a:off x="4584191" y="1170432"/>
            <a:ext cx="14580112" cy="2999235"/>
          </a:xfrm>
          <a:prstGeom prst="rect">
            <a:avLst/>
          </a:prstGeom>
        </p:spPr>
        <p:txBody>
          <a:bodyPr lIns="91436" tIns="91436" rIns="91436" bIns="91436" anchor="ctr"/>
          <a:lstStyle>
            <a:lvl1pPr defTabSz="1828800">
              <a:defRPr sz="8800" b="0" cap="all" spc="200">
                <a:solidFill>
                  <a:srgbClr val="0D0D0D"/>
                </a:solidFill>
                <a:latin typeface="Tw Cen MT Condensed"/>
                <a:ea typeface="Tw Cen MT Condensed"/>
                <a:cs typeface="Tw Cen MT Condensed"/>
                <a:sym typeface="Tw Cen MT Condensed"/>
              </a:defRPr>
            </a:lvl1pPr>
          </a:lstStyle>
          <a:p>
            <a:r>
              <a:t>Title Text</a:t>
            </a:r>
          </a:p>
        </p:txBody>
      </p:sp>
      <p:sp>
        <p:nvSpPr>
          <p:cNvPr id="219" name="Body Level One…"/>
          <p:cNvSpPr txBox="1">
            <a:spLocks noGrp="1"/>
          </p:cNvSpPr>
          <p:nvPr>
            <p:ph type="body" sz="half" idx="1"/>
          </p:nvPr>
        </p:nvSpPr>
        <p:spPr>
          <a:xfrm>
            <a:off x="4584191" y="4572000"/>
            <a:ext cx="14580112" cy="8046720"/>
          </a:xfrm>
          <a:prstGeom prst="rect">
            <a:avLst/>
          </a:prstGeom>
        </p:spPr>
        <p:txBody>
          <a:bodyPr lIns="91436" tIns="91436" rIns="91436" bIns="91436" numCol="1" spcCol="38100"/>
          <a:lstStyle>
            <a:lvl1pPr marL="182879" indent="-182879" defTabSz="1828800">
              <a:spcBef>
                <a:spcPts val="2400"/>
              </a:spcBef>
              <a:buClr>
                <a:srgbClr val="99CB38"/>
              </a:buClr>
              <a:buSzPct val="100000"/>
              <a:buFont typeface="Tw Cen MT"/>
              <a:buChar char=" "/>
              <a:defRPr sz="4000">
                <a:solidFill>
                  <a:srgbClr val="000000"/>
                </a:solidFill>
                <a:latin typeface="Tw Cen MT"/>
                <a:ea typeface="Tw Cen MT"/>
                <a:cs typeface="Tw Cen MT"/>
                <a:sym typeface="Tw Cen MT"/>
              </a:defRPr>
            </a:lvl1pPr>
            <a:lvl2pPr marL="470915" indent="-342900" defTabSz="1828800">
              <a:spcBef>
                <a:spcPts val="2400"/>
              </a:spcBef>
              <a:buClr>
                <a:srgbClr val="99CB38"/>
              </a:buClr>
              <a:buSzPct val="100000"/>
              <a:buFont typeface="Tw Cen MT"/>
              <a:buChar char="­"/>
              <a:defRPr sz="4000">
                <a:solidFill>
                  <a:srgbClr val="000000"/>
                </a:solidFill>
                <a:latin typeface="Tw Cen MT"/>
                <a:ea typeface="Tw Cen MT"/>
                <a:cs typeface="Tw Cen MT"/>
                <a:sym typeface="Tw Cen MT"/>
              </a:defRPr>
            </a:lvl2pPr>
            <a:lvl3pPr marL="768094" indent="-457198" defTabSz="1828800">
              <a:spcBef>
                <a:spcPts val="2400"/>
              </a:spcBef>
              <a:buClr>
                <a:srgbClr val="99CB38"/>
              </a:buClr>
              <a:buSzPct val="100000"/>
              <a:buFont typeface="Tw Cen MT"/>
              <a:buChar char="­"/>
              <a:defRPr sz="4000">
                <a:solidFill>
                  <a:srgbClr val="000000"/>
                </a:solidFill>
                <a:latin typeface="Tw Cen MT"/>
                <a:ea typeface="Tw Cen MT"/>
                <a:cs typeface="Tw Cen MT"/>
                <a:sym typeface="Tw Cen MT"/>
              </a:defRPr>
            </a:lvl3pPr>
            <a:lvl4pPr marL="914400" indent="-457200" defTabSz="1828800">
              <a:spcBef>
                <a:spcPts val="2400"/>
              </a:spcBef>
              <a:buClr>
                <a:srgbClr val="99CB38"/>
              </a:buClr>
              <a:buSzPct val="100000"/>
              <a:buFont typeface="Tw Cen MT"/>
              <a:buChar char="­"/>
              <a:defRPr sz="4000">
                <a:solidFill>
                  <a:srgbClr val="000000"/>
                </a:solidFill>
                <a:latin typeface="Tw Cen MT"/>
                <a:ea typeface="Tw Cen MT"/>
                <a:cs typeface="Tw Cen MT"/>
                <a:sym typeface="Tw Cen MT"/>
              </a:defRPr>
            </a:lvl4pPr>
            <a:lvl5pPr marL="1097277" indent="-457198" defTabSz="1828800">
              <a:spcBef>
                <a:spcPts val="2400"/>
              </a:spcBef>
              <a:buClr>
                <a:srgbClr val="99CB38"/>
              </a:buClr>
              <a:buSzPct val="100000"/>
              <a:buFont typeface="Tw Cen MT"/>
              <a:buChar char="­"/>
              <a:defRPr sz="4000">
                <a:solidFill>
                  <a:srgbClr val="000000"/>
                </a:solidFill>
                <a:latin typeface="Tw Cen MT"/>
                <a:ea typeface="Tw Cen MT"/>
                <a:cs typeface="Tw Cen MT"/>
                <a:sym typeface="Tw Cen MT"/>
              </a:defRPr>
            </a:lvl5p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xfrm>
            <a:off x="19304000" y="12984592"/>
            <a:ext cx="475865" cy="462273"/>
          </a:xfrm>
          <a:prstGeom prst="rect">
            <a:avLst/>
          </a:prstGeom>
        </p:spPr>
        <p:txBody>
          <a:bodyPr lIns="91436" tIns="91436" rIns="91436" bIns="91436" anchor="ctr"/>
          <a:lstStyle>
            <a:lvl1pPr algn="l" defTabSz="1828800">
              <a:defRPr sz="2000">
                <a:latin typeface="Tw Cen MT Condensed"/>
                <a:ea typeface="Tw Cen MT Condensed"/>
                <a:cs typeface="Tw Cen MT Condensed"/>
                <a:sym typeface="Tw Cen MT Condensed"/>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شريحة عنوان">
    <p:bg>
      <p:bgPr>
        <a:solidFill>
          <a:srgbClr val="FFFFFF"/>
        </a:solidFill>
        <a:effectLst/>
      </p:bgPr>
    </p:bg>
    <p:spTree>
      <p:nvGrpSpPr>
        <p:cNvPr id="1" name=""/>
        <p:cNvGrpSpPr/>
        <p:nvPr/>
      </p:nvGrpSpPr>
      <p:grpSpPr>
        <a:xfrm>
          <a:off x="0" y="0"/>
          <a:ext cx="0" cy="0"/>
          <a:chOff x="0" y="0"/>
          <a:chExt cx="0" cy="0"/>
        </a:xfrm>
      </p:grpSpPr>
      <p:sp>
        <p:nvSpPr>
          <p:cNvPr id="227" name="Rectangle 9"/>
          <p:cNvSpPr/>
          <p:nvPr/>
        </p:nvSpPr>
        <p:spPr>
          <a:xfrm>
            <a:off x="3048000" y="441571"/>
            <a:ext cx="18288000" cy="457207"/>
          </a:xfrm>
          <a:prstGeom prst="rect">
            <a:avLst/>
          </a:prstGeom>
          <a:solidFill>
            <a:srgbClr val="FFFFFF"/>
          </a:solidFill>
          <a:ln w="12700">
            <a:miter lim="400000"/>
          </a:ln>
        </p:spPr>
        <p:txBody>
          <a:bodyPr lIns="50800" tIns="50800" rIns="50800" bIns="50800" anchor="ctr"/>
          <a:lstStyle/>
          <a:p>
            <a:pPr defTabSz="1828800">
              <a:defRPr sz="3600">
                <a:solidFill>
                  <a:srgbClr val="FFFFFF"/>
                </a:solidFill>
                <a:latin typeface="Arial"/>
                <a:ea typeface="Arial"/>
                <a:cs typeface="Arial"/>
                <a:sym typeface="Arial"/>
              </a:defRPr>
            </a:pPr>
            <a:endParaRPr/>
          </a:p>
        </p:txBody>
      </p:sp>
      <p:sp>
        <p:nvSpPr>
          <p:cNvPr id="228" name="Rectangle 6"/>
          <p:cNvSpPr/>
          <p:nvPr/>
        </p:nvSpPr>
        <p:spPr>
          <a:xfrm>
            <a:off x="3048000" y="-3"/>
            <a:ext cx="18288000" cy="731526"/>
          </a:xfrm>
          <a:prstGeom prst="rect">
            <a:avLst/>
          </a:prstGeom>
          <a:solidFill>
            <a:srgbClr val="93A299"/>
          </a:solidFill>
          <a:ln w="12700">
            <a:miter lim="400000"/>
          </a:ln>
        </p:spPr>
        <p:txBody>
          <a:bodyPr lIns="50800" tIns="50800" rIns="50800" bIns="50800" anchor="ctr"/>
          <a:lstStyle/>
          <a:p>
            <a:pPr defTabSz="1828800">
              <a:defRPr sz="3600">
                <a:solidFill>
                  <a:srgbClr val="FFFFFF"/>
                </a:solidFill>
                <a:latin typeface="Arial"/>
                <a:ea typeface="Arial"/>
                <a:cs typeface="Arial"/>
                <a:sym typeface="Arial"/>
              </a:defRPr>
            </a:pPr>
            <a:endParaRPr/>
          </a:p>
        </p:txBody>
      </p:sp>
      <p:sp>
        <p:nvSpPr>
          <p:cNvPr id="229" name="Title Text"/>
          <p:cNvSpPr txBox="1">
            <a:spLocks noGrp="1"/>
          </p:cNvSpPr>
          <p:nvPr>
            <p:ph type="title"/>
          </p:nvPr>
        </p:nvSpPr>
        <p:spPr>
          <a:xfrm>
            <a:off x="4419600" y="2743200"/>
            <a:ext cx="15697200" cy="3854450"/>
          </a:xfrm>
          <a:prstGeom prst="rect">
            <a:avLst/>
          </a:prstGeom>
        </p:spPr>
        <p:txBody>
          <a:bodyPr lIns="91436" tIns="91436" rIns="91436" bIns="91436" anchor="b"/>
          <a:lstStyle>
            <a:lvl1pPr defTabSz="1828800">
              <a:lnSpc>
                <a:spcPct val="100000"/>
              </a:lnSpc>
              <a:defRPr sz="10800" b="0" cap="all" spc="-200">
                <a:solidFill>
                  <a:srgbClr val="D2533C"/>
                </a:solidFill>
                <a:latin typeface="Arial"/>
                <a:ea typeface="Arial"/>
                <a:cs typeface="Arial"/>
                <a:sym typeface="Arial"/>
              </a:defRPr>
            </a:lvl1pPr>
          </a:lstStyle>
          <a:p>
            <a:r>
              <a:t>Title Text</a:t>
            </a:r>
          </a:p>
        </p:txBody>
      </p:sp>
      <p:sp>
        <p:nvSpPr>
          <p:cNvPr id="230" name="Body Level One…"/>
          <p:cNvSpPr txBox="1">
            <a:spLocks noGrp="1"/>
          </p:cNvSpPr>
          <p:nvPr>
            <p:ph type="body" sz="quarter" idx="1"/>
          </p:nvPr>
        </p:nvSpPr>
        <p:spPr>
          <a:xfrm>
            <a:off x="4419600" y="7010400"/>
            <a:ext cx="12801600" cy="3505200"/>
          </a:xfrm>
          <a:prstGeom prst="rect">
            <a:avLst/>
          </a:prstGeom>
        </p:spPr>
        <p:txBody>
          <a:bodyPr lIns="91436" tIns="91436" rIns="91436" bIns="91436" numCol="1" spcCol="38100"/>
          <a:lstStyle>
            <a:lvl1pPr marL="0" indent="0" defTabSz="1828800">
              <a:lnSpc>
                <a:spcPct val="100000"/>
              </a:lnSpc>
              <a:spcBef>
                <a:spcPts val="1100"/>
              </a:spcBef>
              <a:buSzTx/>
              <a:buNone/>
              <a:defRPr>
                <a:solidFill>
                  <a:srgbClr val="57576E"/>
                </a:solidFill>
                <a:latin typeface="Arial"/>
                <a:ea typeface="Arial"/>
                <a:cs typeface="Arial"/>
                <a:sym typeface="Arial"/>
              </a:defRPr>
            </a:lvl1pPr>
            <a:lvl2pPr marL="0" indent="0" defTabSz="1828800">
              <a:lnSpc>
                <a:spcPct val="100000"/>
              </a:lnSpc>
              <a:spcBef>
                <a:spcPts val="1100"/>
              </a:spcBef>
              <a:buSzTx/>
              <a:buNone/>
              <a:defRPr>
                <a:solidFill>
                  <a:srgbClr val="57576E"/>
                </a:solidFill>
                <a:latin typeface="Arial"/>
                <a:ea typeface="Arial"/>
                <a:cs typeface="Arial"/>
                <a:sym typeface="Arial"/>
              </a:defRPr>
            </a:lvl2pPr>
            <a:lvl3pPr marL="0" indent="0" defTabSz="1828800">
              <a:lnSpc>
                <a:spcPct val="100000"/>
              </a:lnSpc>
              <a:spcBef>
                <a:spcPts val="1100"/>
              </a:spcBef>
              <a:buSzTx/>
              <a:buNone/>
              <a:defRPr>
                <a:solidFill>
                  <a:srgbClr val="57576E"/>
                </a:solidFill>
                <a:latin typeface="Arial"/>
                <a:ea typeface="Arial"/>
                <a:cs typeface="Arial"/>
                <a:sym typeface="Arial"/>
              </a:defRPr>
            </a:lvl3pPr>
            <a:lvl4pPr marL="0" indent="0" defTabSz="1828800">
              <a:lnSpc>
                <a:spcPct val="100000"/>
              </a:lnSpc>
              <a:spcBef>
                <a:spcPts val="1100"/>
              </a:spcBef>
              <a:buSzTx/>
              <a:buNone/>
              <a:defRPr>
                <a:solidFill>
                  <a:srgbClr val="57576E"/>
                </a:solidFill>
                <a:latin typeface="Arial"/>
                <a:ea typeface="Arial"/>
                <a:cs typeface="Arial"/>
                <a:sym typeface="Arial"/>
              </a:defRPr>
            </a:lvl4pPr>
            <a:lvl5pPr marL="0" indent="0" defTabSz="1828800">
              <a:lnSpc>
                <a:spcPct val="100000"/>
              </a:lnSpc>
              <a:spcBef>
                <a:spcPts val="1100"/>
              </a:spcBef>
              <a:buSzTx/>
              <a:buNone/>
              <a:defRPr>
                <a:solidFill>
                  <a:srgbClr val="57576E"/>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1" name="Straight Connector 7"/>
          <p:cNvSpPr/>
          <p:nvPr/>
        </p:nvSpPr>
        <p:spPr>
          <a:xfrm>
            <a:off x="4419594" y="6797039"/>
            <a:ext cx="15697213" cy="3179"/>
          </a:xfrm>
          <a:prstGeom prst="line">
            <a:avLst/>
          </a:prstGeom>
          <a:ln w="38100">
            <a:solidFill>
              <a:srgbClr val="D2533C"/>
            </a:solidFill>
          </a:ln>
        </p:spPr>
        <p:txBody>
          <a:bodyPr lIns="45718" tIns="45718" rIns="45718" bIns="45718"/>
          <a:lstStyle/>
          <a:p>
            <a:endParaRPr/>
          </a:p>
        </p:txBody>
      </p:sp>
      <p:sp>
        <p:nvSpPr>
          <p:cNvPr id="232" name="Slide Number"/>
          <p:cNvSpPr txBox="1">
            <a:spLocks noGrp="1"/>
          </p:cNvSpPr>
          <p:nvPr>
            <p:ph type="sldNum" sz="quarter" idx="2"/>
          </p:nvPr>
        </p:nvSpPr>
        <p:spPr>
          <a:xfrm>
            <a:off x="18288000" y="76940"/>
            <a:ext cx="591108" cy="577640"/>
          </a:xfrm>
          <a:prstGeom prst="rect">
            <a:avLst/>
          </a:prstGeom>
        </p:spPr>
        <p:txBody>
          <a:bodyPr lIns="91436" tIns="91436" rIns="91436" bIns="91436" anchor="ctr"/>
          <a:lstStyle>
            <a:lvl1pPr algn="l" defTabSz="1828800">
              <a:defRPr sz="2800" b="1">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عنوان فقط">
    <p:bg>
      <p:bgPr>
        <a:solidFill>
          <a:srgbClr val="FFFFFF"/>
        </a:solidFill>
        <a:effectLst/>
      </p:bgPr>
    </p:bg>
    <p:spTree>
      <p:nvGrpSpPr>
        <p:cNvPr id="1" name=""/>
        <p:cNvGrpSpPr/>
        <p:nvPr/>
      </p:nvGrpSpPr>
      <p:grpSpPr>
        <a:xfrm>
          <a:off x="0" y="0"/>
          <a:ext cx="0" cy="0"/>
          <a:chOff x="0" y="0"/>
          <a:chExt cx="0" cy="0"/>
        </a:xfrm>
      </p:grpSpPr>
      <p:sp>
        <p:nvSpPr>
          <p:cNvPr id="239" name="Rectangle 9"/>
          <p:cNvSpPr/>
          <p:nvPr/>
        </p:nvSpPr>
        <p:spPr>
          <a:xfrm>
            <a:off x="3048000" y="441571"/>
            <a:ext cx="18288000" cy="457207"/>
          </a:xfrm>
          <a:prstGeom prst="rect">
            <a:avLst/>
          </a:prstGeom>
          <a:solidFill>
            <a:srgbClr val="FFFFFF"/>
          </a:solidFill>
          <a:ln w="12700">
            <a:miter lim="400000"/>
          </a:ln>
        </p:spPr>
        <p:txBody>
          <a:bodyPr lIns="50800" tIns="50800" rIns="50800" bIns="50800" anchor="ctr"/>
          <a:lstStyle/>
          <a:p>
            <a:pPr defTabSz="1828800">
              <a:defRPr sz="3600">
                <a:solidFill>
                  <a:srgbClr val="FFFFFF"/>
                </a:solidFill>
                <a:latin typeface="Arial"/>
                <a:ea typeface="Arial"/>
                <a:cs typeface="Arial"/>
                <a:sym typeface="Arial"/>
              </a:defRPr>
            </a:pPr>
            <a:endParaRPr/>
          </a:p>
        </p:txBody>
      </p:sp>
      <p:sp>
        <p:nvSpPr>
          <p:cNvPr id="240" name="Rectangle 6"/>
          <p:cNvSpPr/>
          <p:nvPr/>
        </p:nvSpPr>
        <p:spPr>
          <a:xfrm>
            <a:off x="3048000" y="-3"/>
            <a:ext cx="18288000" cy="731526"/>
          </a:xfrm>
          <a:prstGeom prst="rect">
            <a:avLst/>
          </a:prstGeom>
          <a:solidFill>
            <a:srgbClr val="93A299"/>
          </a:solidFill>
          <a:ln w="12700">
            <a:miter lim="400000"/>
          </a:ln>
        </p:spPr>
        <p:txBody>
          <a:bodyPr lIns="50800" tIns="50800" rIns="50800" bIns="50800" anchor="ctr"/>
          <a:lstStyle/>
          <a:p>
            <a:pPr defTabSz="1828800">
              <a:defRPr sz="3600">
                <a:solidFill>
                  <a:srgbClr val="FFFFFF"/>
                </a:solidFill>
                <a:latin typeface="Arial"/>
                <a:ea typeface="Arial"/>
                <a:cs typeface="Arial"/>
                <a:sym typeface="Arial"/>
              </a:defRPr>
            </a:pPr>
            <a:endParaRPr/>
          </a:p>
        </p:txBody>
      </p:sp>
      <p:sp>
        <p:nvSpPr>
          <p:cNvPr id="241" name="Title Text"/>
          <p:cNvSpPr txBox="1">
            <a:spLocks noGrp="1"/>
          </p:cNvSpPr>
          <p:nvPr>
            <p:ph type="title"/>
          </p:nvPr>
        </p:nvSpPr>
        <p:spPr>
          <a:xfrm>
            <a:off x="3962400" y="1066800"/>
            <a:ext cx="16459200" cy="1981200"/>
          </a:xfrm>
          <a:prstGeom prst="rect">
            <a:avLst/>
          </a:prstGeom>
        </p:spPr>
        <p:txBody>
          <a:bodyPr lIns="91436" tIns="91436" rIns="91436" bIns="91436" anchor="ctr"/>
          <a:lstStyle>
            <a:lvl1pPr defTabSz="1828800">
              <a:lnSpc>
                <a:spcPct val="100000"/>
              </a:lnSpc>
              <a:defRPr sz="8000" b="0" spc="-200">
                <a:solidFill>
                  <a:srgbClr val="D2533C"/>
                </a:solidFill>
                <a:latin typeface="Arial"/>
                <a:ea typeface="Arial"/>
                <a:cs typeface="Arial"/>
                <a:sym typeface="Arial"/>
              </a:defRPr>
            </a:lvl1pPr>
          </a:lstStyle>
          <a:p>
            <a:r>
              <a:t>Title Text</a:t>
            </a:r>
          </a:p>
        </p:txBody>
      </p:sp>
      <p:sp>
        <p:nvSpPr>
          <p:cNvPr id="242" name="Slide Number"/>
          <p:cNvSpPr txBox="1">
            <a:spLocks noGrp="1"/>
          </p:cNvSpPr>
          <p:nvPr>
            <p:ph type="sldNum" sz="quarter" idx="2"/>
          </p:nvPr>
        </p:nvSpPr>
        <p:spPr>
          <a:xfrm>
            <a:off x="18288000" y="76940"/>
            <a:ext cx="591108" cy="577640"/>
          </a:xfrm>
          <a:prstGeom prst="rect">
            <a:avLst/>
          </a:prstGeom>
        </p:spPr>
        <p:txBody>
          <a:bodyPr lIns="91436" tIns="91436" rIns="91436" bIns="91436" anchor="ctr"/>
          <a:lstStyle>
            <a:lvl1pPr algn="l" defTabSz="1828800">
              <a:defRPr sz="2800" b="1">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شريحة عنوان">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249" name="شكل حر 6"/>
          <p:cNvSpPr/>
          <p:nvPr/>
        </p:nvSpPr>
        <p:spPr>
          <a:xfrm>
            <a:off x="3028948" y="-14294"/>
            <a:ext cx="18326103" cy="208281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50800" tIns="50800" rIns="50800" bIns="50800"/>
          <a:lstStyle/>
          <a:p>
            <a:pPr algn="l" defTabSz="1828800">
              <a:defRPr sz="3600">
                <a:solidFill>
                  <a:srgbClr val="FFFFFF"/>
                </a:solidFill>
                <a:latin typeface="Constantia"/>
                <a:ea typeface="Constantia"/>
                <a:cs typeface="Constantia"/>
                <a:sym typeface="Constantia"/>
              </a:defRPr>
            </a:pPr>
            <a:endParaRPr/>
          </a:p>
        </p:txBody>
      </p:sp>
      <p:sp>
        <p:nvSpPr>
          <p:cNvPr id="250" name="شكل حر 7"/>
          <p:cNvSpPr/>
          <p:nvPr/>
        </p:nvSpPr>
        <p:spPr>
          <a:xfrm>
            <a:off x="11811000" y="-14296"/>
            <a:ext cx="9525001" cy="1214598"/>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50800" tIns="50800" rIns="50800" bIns="50800"/>
          <a:lstStyle/>
          <a:p>
            <a:pPr algn="l" defTabSz="1828800">
              <a:defRPr sz="3600">
                <a:solidFill>
                  <a:srgbClr val="FFFFFF"/>
                </a:solidFill>
                <a:latin typeface="Constantia"/>
                <a:ea typeface="Constantia"/>
                <a:cs typeface="Constantia"/>
                <a:sym typeface="Constantia"/>
              </a:defRPr>
            </a:pPr>
            <a:endParaRPr/>
          </a:p>
        </p:txBody>
      </p:sp>
      <p:grpSp>
        <p:nvGrpSpPr>
          <p:cNvPr id="253" name="مجموعة 1"/>
          <p:cNvGrpSpPr/>
          <p:nvPr/>
        </p:nvGrpSpPr>
        <p:grpSpPr>
          <a:xfrm>
            <a:off x="2989406" y="-32225"/>
            <a:ext cx="18394371" cy="2117119"/>
            <a:chOff x="-1" y="0"/>
            <a:chExt cx="18394370" cy="2117118"/>
          </a:xfrm>
        </p:grpSpPr>
        <p:sp>
          <p:nvSpPr>
            <p:cNvPr id="251" name="شكل حر 11"/>
            <p:cNvSpPr/>
            <p:nvPr/>
          </p:nvSpPr>
          <p:spPr>
            <a:xfrm rot="21435692">
              <a:off x="19227" y="437073"/>
              <a:ext cx="18326109" cy="1242974"/>
            </a:xfrm>
            <a:custGeom>
              <a:avLst/>
              <a:gdLst/>
              <a:ahLst/>
              <a:cxnLst>
                <a:cxn ang="0">
                  <a:pos x="wd2" y="hd2"/>
                </a:cxn>
                <a:cxn ang="5400000">
                  <a:pos x="wd2" y="hd2"/>
                </a:cxn>
                <a:cxn ang="10800000">
                  <a:pos x="wd2" y="hd2"/>
                </a:cxn>
                <a:cxn ang="16200000">
                  <a:pos x="wd2" y="hd2"/>
                </a:cxn>
              </a:cxnLst>
              <a:rect l="0" t="0" r="r" b="b"/>
              <a:pathLst>
                <a:path w="21600" h="20681"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2700" cap="flat">
              <a:solidFill>
                <a:srgbClr val="05A0BE">
                  <a:alpha val="78000"/>
                </a:srgbClr>
              </a:solidFill>
              <a:prstDash val="solid"/>
              <a:round/>
            </a:ln>
            <a:effectLst/>
          </p:spPr>
          <p:txBody>
            <a:bodyPr wrap="square" lIns="50800" tIns="50800" rIns="50800" bIns="50800" numCol="1" anchor="t">
              <a:noAutofit/>
            </a:bodyPr>
            <a:lstStyle/>
            <a:p>
              <a:pPr algn="r" defTabSz="1828800">
                <a:defRPr sz="3600">
                  <a:solidFill>
                    <a:srgbClr val="FFFFFF"/>
                  </a:solidFill>
                  <a:latin typeface="Constantia"/>
                  <a:ea typeface="Constantia"/>
                  <a:cs typeface="Constantia"/>
                  <a:sym typeface="Constantia"/>
                </a:defRPr>
              </a:pPr>
              <a:endParaRPr/>
            </a:p>
          </p:txBody>
        </p:sp>
        <p:sp>
          <p:nvSpPr>
            <p:cNvPr id="252" name="شكل حر 12"/>
            <p:cNvSpPr/>
            <p:nvPr/>
          </p:nvSpPr>
          <p:spPr>
            <a:xfrm rot="21435692">
              <a:off x="28946" y="583973"/>
              <a:ext cx="18351640" cy="1015614"/>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12700" cap="flat">
              <a:solidFill>
                <a:srgbClr val="08B6BA">
                  <a:alpha val="78000"/>
                </a:srgbClr>
              </a:solidFill>
              <a:prstDash val="solid"/>
              <a:round/>
            </a:ln>
            <a:effectLst/>
          </p:spPr>
          <p:txBody>
            <a:bodyPr wrap="square" lIns="50800" tIns="50800" rIns="50800" bIns="50800" numCol="1" anchor="t">
              <a:noAutofit/>
            </a:bodyPr>
            <a:lstStyle/>
            <a:p>
              <a:pPr algn="r" defTabSz="1828800">
                <a:defRPr sz="3600">
                  <a:solidFill>
                    <a:srgbClr val="FFFFFF"/>
                  </a:solidFill>
                  <a:latin typeface="Constantia"/>
                  <a:ea typeface="Constantia"/>
                  <a:cs typeface="Constantia"/>
                  <a:sym typeface="Constantia"/>
                </a:defRPr>
              </a:pPr>
              <a:endParaRPr/>
            </a:p>
          </p:txBody>
        </p:sp>
      </p:grpSp>
      <p:sp>
        <p:nvSpPr>
          <p:cNvPr id="254" name="Title Text"/>
          <p:cNvSpPr txBox="1">
            <a:spLocks noGrp="1"/>
          </p:cNvSpPr>
          <p:nvPr>
            <p:ph type="title"/>
          </p:nvPr>
        </p:nvSpPr>
        <p:spPr>
          <a:xfrm>
            <a:off x="4114800" y="2743200"/>
            <a:ext cx="15703296" cy="3657600"/>
          </a:xfrm>
          <a:prstGeom prst="rect">
            <a:avLst/>
          </a:prstGeom>
        </p:spPr>
        <p:txBody>
          <a:bodyPr lIns="0" tIns="0" rIns="0" bIns="0" anchor="b"/>
          <a:lstStyle>
            <a:lvl1pPr algn="r" defTabSz="1828800">
              <a:lnSpc>
                <a:spcPct val="100000"/>
              </a:lnSpc>
              <a:defRPr sz="11200" spc="0">
                <a:solidFill>
                  <a:srgbClr val="4DE1EA"/>
                </a:solidFill>
                <a:effectLst>
                  <a:outerShdw blurRad="38100" dist="25400" dir="5400000" rotWithShape="0">
                    <a:srgbClr val="000000">
                      <a:alpha val="43000"/>
                    </a:srgbClr>
                  </a:outerShdw>
                </a:effectLst>
                <a:latin typeface="Calibri"/>
                <a:ea typeface="Calibri"/>
                <a:cs typeface="Calibri"/>
                <a:sym typeface="Calibri"/>
              </a:defRPr>
            </a:lvl1pPr>
          </a:lstStyle>
          <a:p>
            <a:r>
              <a:t>Title Text</a:t>
            </a:r>
          </a:p>
        </p:txBody>
      </p:sp>
      <p:sp>
        <p:nvSpPr>
          <p:cNvPr id="255" name="Body Level One…"/>
          <p:cNvSpPr txBox="1">
            <a:spLocks noGrp="1"/>
          </p:cNvSpPr>
          <p:nvPr>
            <p:ph type="body" sz="quarter" idx="1"/>
          </p:nvPr>
        </p:nvSpPr>
        <p:spPr>
          <a:xfrm>
            <a:off x="4114800" y="6457072"/>
            <a:ext cx="15709392" cy="3505206"/>
          </a:xfrm>
          <a:prstGeom prst="rect">
            <a:avLst/>
          </a:prstGeom>
        </p:spPr>
        <p:txBody>
          <a:bodyPr lIns="0" tIns="0" rIns="0" bIns="0" numCol="1" spcCol="38100"/>
          <a:lstStyle>
            <a:lvl1pPr marL="0" marR="91436" indent="0" algn="r" defTabSz="1828800">
              <a:lnSpc>
                <a:spcPct val="100000"/>
              </a:lnSpc>
              <a:spcBef>
                <a:spcPts val="1200"/>
              </a:spcBef>
              <a:buSzTx/>
              <a:buNone/>
              <a:defRPr sz="5200">
                <a:latin typeface="Constantia"/>
                <a:ea typeface="Constantia"/>
                <a:cs typeface="Constantia"/>
                <a:sym typeface="Constantia"/>
              </a:defRPr>
            </a:lvl1pPr>
            <a:lvl2pPr marL="0" marR="91436" indent="0" algn="r" defTabSz="1828800">
              <a:lnSpc>
                <a:spcPct val="100000"/>
              </a:lnSpc>
              <a:spcBef>
                <a:spcPts val="1200"/>
              </a:spcBef>
              <a:buSzTx/>
              <a:buNone/>
              <a:defRPr sz="5200">
                <a:latin typeface="Constantia"/>
                <a:ea typeface="Constantia"/>
                <a:cs typeface="Constantia"/>
                <a:sym typeface="Constantia"/>
              </a:defRPr>
            </a:lvl2pPr>
            <a:lvl3pPr marL="0" marR="91436" indent="0" algn="r" defTabSz="1828800">
              <a:lnSpc>
                <a:spcPct val="100000"/>
              </a:lnSpc>
              <a:spcBef>
                <a:spcPts val="1200"/>
              </a:spcBef>
              <a:buSzTx/>
              <a:buNone/>
              <a:defRPr sz="5200">
                <a:latin typeface="Constantia"/>
                <a:ea typeface="Constantia"/>
                <a:cs typeface="Constantia"/>
                <a:sym typeface="Constantia"/>
              </a:defRPr>
            </a:lvl3pPr>
            <a:lvl4pPr marL="0" marR="91436" indent="0" algn="r" defTabSz="1828800">
              <a:lnSpc>
                <a:spcPct val="100000"/>
              </a:lnSpc>
              <a:spcBef>
                <a:spcPts val="1200"/>
              </a:spcBef>
              <a:buSzTx/>
              <a:buNone/>
              <a:defRPr sz="5200">
                <a:latin typeface="Constantia"/>
                <a:ea typeface="Constantia"/>
                <a:cs typeface="Constantia"/>
                <a:sym typeface="Constantia"/>
              </a:defRPr>
            </a:lvl4pPr>
            <a:lvl5pPr marL="0" marR="91436" indent="0" algn="r" defTabSz="1828800">
              <a:lnSpc>
                <a:spcPct val="100000"/>
              </a:lnSpc>
              <a:spcBef>
                <a:spcPts val="1200"/>
              </a:spcBef>
              <a:buSzTx/>
              <a:buNone/>
              <a:defRPr sz="5200">
                <a:latin typeface="Constantia"/>
                <a:ea typeface="Constantia"/>
                <a:cs typeface="Constantia"/>
                <a:sym typeface="Constantia"/>
              </a:defRPr>
            </a:lvl5p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xfrm>
            <a:off x="20104100" y="13036552"/>
            <a:ext cx="317500" cy="406401"/>
          </a:xfrm>
          <a:prstGeom prst="rect">
            <a:avLst/>
          </a:prstGeom>
        </p:spPr>
        <p:txBody>
          <a:bodyPr lIns="0" tIns="0" rIns="0" bIns="0"/>
          <a:lstStyle>
            <a:lvl1pPr algn="r" defTabSz="1828800">
              <a:defRPr sz="2400">
                <a:solidFill>
                  <a:srgbClr val="D1EAED"/>
                </a:solid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عنوان ومحتوى">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63" name="شكل حر 6"/>
          <p:cNvSpPr/>
          <p:nvPr/>
        </p:nvSpPr>
        <p:spPr>
          <a:xfrm>
            <a:off x="3028948" y="-14294"/>
            <a:ext cx="18326103" cy="208281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50800" tIns="50800" rIns="50800" bIns="50800"/>
          <a:lstStyle/>
          <a:p>
            <a:pPr algn="l" defTabSz="1828800">
              <a:defRPr sz="3600">
                <a:latin typeface="Constantia"/>
                <a:ea typeface="Constantia"/>
                <a:cs typeface="Constantia"/>
                <a:sym typeface="Constantia"/>
              </a:defRPr>
            </a:pPr>
            <a:endParaRPr/>
          </a:p>
        </p:txBody>
      </p:sp>
      <p:sp>
        <p:nvSpPr>
          <p:cNvPr id="264" name="شكل حر 7"/>
          <p:cNvSpPr/>
          <p:nvPr/>
        </p:nvSpPr>
        <p:spPr>
          <a:xfrm>
            <a:off x="11811000" y="-14296"/>
            <a:ext cx="9525001" cy="1214598"/>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50800" tIns="50800" rIns="50800" bIns="50800"/>
          <a:lstStyle/>
          <a:p>
            <a:pPr algn="l" defTabSz="1828800">
              <a:defRPr sz="3600">
                <a:latin typeface="Constantia"/>
                <a:ea typeface="Constantia"/>
                <a:cs typeface="Constantia"/>
                <a:sym typeface="Constantia"/>
              </a:defRPr>
            </a:pPr>
            <a:endParaRPr/>
          </a:p>
        </p:txBody>
      </p:sp>
      <p:grpSp>
        <p:nvGrpSpPr>
          <p:cNvPr id="267" name="مجموعة 1"/>
          <p:cNvGrpSpPr/>
          <p:nvPr/>
        </p:nvGrpSpPr>
        <p:grpSpPr>
          <a:xfrm>
            <a:off x="2989406" y="-32225"/>
            <a:ext cx="18394371" cy="2117119"/>
            <a:chOff x="-1" y="0"/>
            <a:chExt cx="18394370" cy="2117118"/>
          </a:xfrm>
        </p:grpSpPr>
        <p:sp>
          <p:nvSpPr>
            <p:cNvPr id="265" name="شكل حر 11"/>
            <p:cNvSpPr/>
            <p:nvPr/>
          </p:nvSpPr>
          <p:spPr>
            <a:xfrm rot="21435692">
              <a:off x="19227" y="437073"/>
              <a:ext cx="18326109" cy="1242974"/>
            </a:xfrm>
            <a:custGeom>
              <a:avLst/>
              <a:gdLst/>
              <a:ahLst/>
              <a:cxnLst>
                <a:cxn ang="0">
                  <a:pos x="wd2" y="hd2"/>
                </a:cxn>
                <a:cxn ang="5400000">
                  <a:pos x="wd2" y="hd2"/>
                </a:cxn>
                <a:cxn ang="10800000">
                  <a:pos x="wd2" y="hd2"/>
                </a:cxn>
                <a:cxn ang="16200000">
                  <a:pos x="wd2" y="hd2"/>
                </a:cxn>
              </a:cxnLst>
              <a:rect l="0" t="0" r="r" b="b"/>
              <a:pathLst>
                <a:path w="21600" h="20681"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2700" cap="flat">
              <a:solidFill>
                <a:srgbClr val="05A0BE">
                  <a:alpha val="78000"/>
                </a:srgbClr>
              </a:solidFill>
              <a:prstDash val="solid"/>
              <a:round/>
            </a:ln>
            <a:effectLst/>
          </p:spPr>
          <p:txBody>
            <a:bodyPr wrap="square" lIns="50800" tIns="50800" rIns="50800" bIns="50800" numCol="1" anchor="t">
              <a:noAutofit/>
            </a:bodyPr>
            <a:lstStyle/>
            <a:p>
              <a:pPr algn="r" defTabSz="1828800">
                <a:defRPr sz="3600">
                  <a:latin typeface="Constantia"/>
                  <a:ea typeface="Constantia"/>
                  <a:cs typeface="Constantia"/>
                  <a:sym typeface="Constantia"/>
                </a:defRPr>
              </a:pPr>
              <a:endParaRPr/>
            </a:p>
          </p:txBody>
        </p:sp>
        <p:sp>
          <p:nvSpPr>
            <p:cNvPr id="266" name="شكل حر 12"/>
            <p:cNvSpPr/>
            <p:nvPr/>
          </p:nvSpPr>
          <p:spPr>
            <a:xfrm rot="21435692">
              <a:off x="28946" y="583973"/>
              <a:ext cx="18351640" cy="1015614"/>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12700" cap="flat">
              <a:solidFill>
                <a:srgbClr val="08B6BA">
                  <a:alpha val="78000"/>
                </a:srgbClr>
              </a:solidFill>
              <a:prstDash val="solid"/>
              <a:round/>
            </a:ln>
            <a:effectLst/>
          </p:spPr>
          <p:txBody>
            <a:bodyPr wrap="square" lIns="50800" tIns="50800" rIns="50800" bIns="50800" numCol="1" anchor="t">
              <a:noAutofit/>
            </a:bodyPr>
            <a:lstStyle/>
            <a:p>
              <a:pPr algn="r" defTabSz="1828800">
                <a:defRPr sz="3600">
                  <a:latin typeface="Constantia"/>
                  <a:ea typeface="Constantia"/>
                  <a:cs typeface="Constantia"/>
                  <a:sym typeface="Constantia"/>
                </a:defRPr>
              </a:pPr>
              <a:endParaRPr/>
            </a:p>
          </p:txBody>
        </p:sp>
      </p:grpSp>
      <p:sp>
        <p:nvSpPr>
          <p:cNvPr id="268" name="Title Text"/>
          <p:cNvSpPr txBox="1">
            <a:spLocks noGrp="1"/>
          </p:cNvSpPr>
          <p:nvPr>
            <p:ph type="title"/>
          </p:nvPr>
        </p:nvSpPr>
        <p:spPr>
          <a:xfrm>
            <a:off x="3962400" y="1408174"/>
            <a:ext cx="16459200" cy="2286002"/>
          </a:xfrm>
          <a:prstGeom prst="rect">
            <a:avLst/>
          </a:prstGeom>
        </p:spPr>
        <p:txBody>
          <a:bodyPr lIns="0" tIns="0" rIns="0" bIns="0" anchor="b"/>
          <a:lstStyle>
            <a:lvl1pPr defTabSz="1828800">
              <a:lnSpc>
                <a:spcPct val="100000"/>
              </a:lnSpc>
              <a:defRPr sz="10000" b="0" spc="0">
                <a:solidFill>
                  <a:srgbClr val="04617B"/>
                </a:solidFill>
                <a:latin typeface="Calibri"/>
                <a:ea typeface="Calibri"/>
                <a:cs typeface="Calibri"/>
                <a:sym typeface="Calibri"/>
              </a:defRPr>
            </a:lvl1pPr>
          </a:lstStyle>
          <a:p>
            <a:r>
              <a:t>Title Text</a:t>
            </a:r>
          </a:p>
        </p:txBody>
      </p:sp>
      <p:sp>
        <p:nvSpPr>
          <p:cNvPr id="269" name="Body Level One…"/>
          <p:cNvSpPr txBox="1">
            <a:spLocks noGrp="1"/>
          </p:cNvSpPr>
          <p:nvPr>
            <p:ph type="body" idx="1"/>
          </p:nvPr>
        </p:nvSpPr>
        <p:spPr>
          <a:xfrm>
            <a:off x="3962400" y="3870959"/>
            <a:ext cx="16459200" cy="8778241"/>
          </a:xfrm>
          <a:prstGeom prst="rect">
            <a:avLst/>
          </a:prstGeom>
        </p:spPr>
        <p:txBody>
          <a:bodyPr lIns="91436" tIns="91436" rIns="91436" bIns="91436" numCol="1" spcCol="38100"/>
          <a:lstStyle>
            <a:lvl1pPr marL="548640" indent="-548640" algn="r" defTabSz="1828800">
              <a:lnSpc>
                <a:spcPct val="100000"/>
              </a:lnSpc>
              <a:spcBef>
                <a:spcPts val="1200"/>
              </a:spcBef>
              <a:buClr>
                <a:srgbClr val="0BD0D9"/>
              </a:buClr>
              <a:buSzPct val="95000"/>
              <a:buChar char="●"/>
              <a:defRPr sz="5200">
                <a:solidFill>
                  <a:srgbClr val="000000"/>
                </a:solidFill>
                <a:latin typeface="Constantia"/>
                <a:ea typeface="Constantia"/>
                <a:cs typeface="Constantia"/>
                <a:sym typeface="Constantia"/>
              </a:defRPr>
            </a:lvl1pPr>
            <a:lvl2pPr marL="928116" indent="-534923" algn="r" defTabSz="1828800">
              <a:lnSpc>
                <a:spcPct val="100000"/>
              </a:lnSpc>
              <a:spcBef>
                <a:spcPts val="1200"/>
              </a:spcBef>
              <a:buClr>
                <a:srgbClr val="0BD0D9"/>
              </a:buClr>
              <a:buSzPct val="85000"/>
              <a:buChar char="●"/>
              <a:defRPr sz="5200">
                <a:solidFill>
                  <a:srgbClr val="000000"/>
                </a:solidFill>
                <a:latin typeface="Constantia"/>
                <a:ea typeface="Constantia"/>
                <a:cs typeface="Constantia"/>
                <a:sym typeface="Constantia"/>
              </a:defRPr>
            </a:lvl2pPr>
            <a:lvl3pPr marL="1278853" indent="-611340" algn="r" defTabSz="1828800">
              <a:lnSpc>
                <a:spcPct val="100000"/>
              </a:lnSpc>
              <a:spcBef>
                <a:spcPts val="1200"/>
              </a:spcBef>
              <a:buClr>
                <a:srgbClr val="0BD0D9"/>
              </a:buClr>
              <a:buSzPct val="70000"/>
              <a:buChar char="●"/>
              <a:defRPr sz="5200">
                <a:solidFill>
                  <a:srgbClr val="000000"/>
                </a:solidFill>
                <a:latin typeface="Constantia"/>
                <a:ea typeface="Constantia"/>
                <a:cs typeface="Constantia"/>
                <a:sym typeface="Constantia"/>
              </a:defRPr>
            </a:lvl3pPr>
            <a:lvl4pPr marL="1525219" indent="-546811" algn="r" defTabSz="1828800">
              <a:lnSpc>
                <a:spcPct val="100000"/>
              </a:lnSpc>
              <a:spcBef>
                <a:spcPts val="1200"/>
              </a:spcBef>
              <a:buClr>
                <a:srgbClr val="0BD0D9"/>
              </a:buClr>
              <a:buSzPct val="65000"/>
              <a:buChar char="●"/>
              <a:defRPr sz="5200">
                <a:solidFill>
                  <a:srgbClr val="000000"/>
                </a:solidFill>
                <a:latin typeface="Constantia"/>
                <a:ea typeface="Constantia"/>
                <a:cs typeface="Constantia"/>
                <a:sym typeface="Constantia"/>
              </a:defRPr>
            </a:lvl4pPr>
            <a:lvl5pPr marL="1799538" indent="-546811" algn="r" defTabSz="1828800">
              <a:lnSpc>
                <a:spcPct val="100000"/>
              </a:lnSpc>
              <a:spcBef>
                <a:spcPts val="1200"/>
              </a:spcBef>
              <a:buClr>
                <a:srgbClr val="0BD0D9"/>
              </a:buClr>
              <a:buSzPct val="65000"/>
              <a:buChar char="●"/>
              <a:defRPr sz="5200">
                <a:solidFill>
                  <a:srgbClr val="000000"/>
                </a:solidFill>
                <a:latin typeface="Constantia"/>
                <a:ea typeface="Constantia"/>
                <a:cs typeface="Constantia"/>
                <a:sym typeface="Constantia"/>
              </a:defRPr>
            </a:lvl5p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xfrm>
            <a:off x="20104100" y="13036552"/>
            <a:ext cx="317500" cy="406401"/>
          </a:xfrm>
          <a:prstGeom prst="rect">
            <a:avLst/>
          </a:prstGeom>
        </p:spPr>
        <p:txBody>
          <a:bodyPr lIns="0" tIns="0" rIns="0" bIns="0"/>
          <a:lstStyle>
            <a:lvl1pPr algn="r" defTabSz="1828800">
              <a:defRPr sz="2400">
                <a:solidFill>
                  <a:srgbClr val="045C75"/>
                </a:solid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ECEAE7"/>
            </a:gs>
            <a:gs pos="100000">
              <a:srgbClr val="C9C6C0"/>
            </a:gs>
          </a:gsLst>
          <a:path path="circle">
            <a:fillToRect l="50000" t="50000" r="50000" b="50000"/>
          </a:path>
        </a:gradFill>
        <a:effectLst/>
      </p:bgPr>
    </p:bg>
    <p:spTree>
      <p:nvGrpSpPr>
        <p:cNvPr id="1" name=""/>
        <p:cNvGrpSpPr/>
        <p:nvPr/>
      </p:nvGrpSpPr>
      <p:grpSpPr>
        <a:xfrm>
          <a:off x="0" y="0"/>
          <a:ext cx="0" cy="0"/>
          <a:chOff x="0" y="0"/>
          <a:chExt cx="0" cy="0"/>
        </a:xfrm>
      </p:grpSpPr>
      <p:sp>
        <p:nvSpPr>
          <p:cNvPr id="277" name="Rectangle 7"/>
          <p:cNvSpPr/>
          <p:nvPr/>
        </p:nvSpPr>
        <p:spPr>
          <a:xfrm>
            <a:off x="0" y="4038953"/>
            <a:ext cx="24384000" cy="8211882"/>
          </a:xfrm>
          <a:prstGeom prst="rect">
            <a:avLst/>
          </a:prstGeom>
          <a:gradFill>
            <a:gsLst>
              <a:gs pos="0">
                <a:srgbClr val="DFDBD5">
                  <a:alpha val="0"/>
                </a:srgbClr>
              </a:gs>
              <a:gs pos="100000">
                <a:srgbClr val="DFDBD5"/>
              </a:gs>
            </a:gsLst>
            <a:lin ang="5400000"/>
          </a:gradFill>
          <a:ln w="12700">
            <a:miter lim="400000"/>
          </a:ln>
        </p:spPr>
        <p:txBody>
          <a:bodyPr lIns="50800" tIns="50800" rIns="50800" bIns="50800"/>
          <a:lstStyle/>
          <a:p>
            <a:pPr algn="l" defTabSz="457200">
              <a:defRPr sz="1800">
                <a:latin typeface="Gill Sans MT"/>
                <a:ea typeface="Gill Sans MT"/>
                <a:cs typeface="Gill Sans MT"/>
                <a:sym typeface="Gill Sans MT"/>
              </a:defRPr>
            </a:pPr>
            <a:endParaRPr/>
          </a:p>
        </p:txBody>
      </p:sp>
      <p:pic>
        <p:nvPicPr>
          <p:cNvPr id="278" name="Picture 6" descr="Picture 6"/>
          <p:cNvPicPr>
            <a:picLocks noChangeAspect="1"/>
          </p:cNvPicPr>
          <p:nvPr/>
        </p:nvPicPr>
        <p:blipFill>
          <a:blip r:embed="rId2"/>
          <a:srcRect t="1538"/>
          <a:stretch>
            <a:fillRect/>
          </a:stretch>
        </p:blipFill>
        <p:spPr>
          <a:xfrm>
            <a:off x="0" y="12252959"/>
            <a:ext cx="24384000" cy="1463056"/>
          </a:xfrm>
          <a:prstGeom prst="rect">
            <a:avLst/>
          </a:prstGeom>
          <a:ln w="12700">
            <a:miter lim="400000"/>
          </a:ln>
        </p:spPr>
      </p:pic>
      <p:sp>
        <p:nvSpPr>
          <p:cNvPr id="279" name="Straight Connector 9"/>
          <p:cNvSpPr/>
          <p:nvPr/>
        </p:nvSpPr>
        <p:spPr>
          <a:xfrm>
            <a:off x="6" y="12256826"/>
            <a:ext cx="24384003" cy="10"/>
          </a:xfrm>
          <a:prstGeom prst="line">
            <a:avLst/>
          </a:prstGeom>
          <a:ln w="12700">
            <a:solidFill>
              <a:srgbClr val="000001">
                <a:alpha val="20000"/>
              </a:srgbClr>
            </a:solidFill>
          </a:ln>
        </p:spPr>
        <p:txBody>
          <a:bodyPr lIns="45718" tIns="45718" rIns="45718" bIns="45718"/>
          <a:lstStyle/>
          <a:p>
            <a:endParaRPr/>
          </a:p>
        </p:txBody>
      </p:sp>
      <p:sp>
        <p:nvSpPr>
          <p:cNvPr id="280" name="Title Text"/>
          <p:cNvSpPr txBox="1">
            <a:spLocks noGrp="1"/>
          </p:cNvSpPr>
          <p:nvPr>
            <p:ph type="title"/>
          </p:nvPr>
        </p:nvSpPr>
        <p:spPr>
          <a:xfrm>
            <a:off x="2903159" y="1609038"/>
            <a:ext cx="19206552" cy="2098471"/>
          </a:xfrm>
          <a:prstGeom prst="rect">
            <a:avLst/>
          </a:prstGeom>
        </p:spPr>
        <p:txBody>
          <a:bodyPr lIns="45718" tIns="45718" rIns="45718" bIns="45718"/>
          <a:lstStyle>
            <a:lvl1pPr defTabSz="1828800">
              <a:lnSpc>
                <a:spcPct val="90000"/>
              </a:lnSpc>
              <a:defRPr sz="6400" b="0" cap="all" spc="0">
                <a:solidFill>
                  <a:srgbClr val="000000"/>
                </a:solidFill>
                <a:latin typeface="Gill Sans MT"/>
                <a:ea typeface="Gill Sans MT"/>
                <a:cs typeface="Gill Sans MT"/>
                <a:sym typeface="Gill Sans MT"/>
              </a:defRPr>
            </a:lvl1pPr>
          </a:lstStyle>
          <a:p>
            <a:r>
              <a:t>Title Text</a:t>
            </a:r>
          </a:p>
        </p:txBody>
      </p:sp>
      <p:sp>
        <p:nvSpPr>
          <p:cNvPr id="281" name="Body Level One…"/>
          <p:cNvSpPr txBox="1">
            <a:spLocks noGrp="1"/>
          </p:cNvSpPr>
          <p:nvPr>
            <p:ph type="body" sz="half" idx="1"/>
          </p:nvPr>
        </p:nvSpPr>
        <p:spPr>
          <a:xfrm>
            <a:off x="2903159" y="4031465"/>
            <a:ext cx="19206552" cy="6901227"/>
          </a:xfrm>
          <a:prstGeom prst="rect">
            <a:avLst/>
          </a:prstGeom>
        </p:spPr>
        <p:txBody>
          <a:bodyPr lIns="45718" tIns="45718" rIns="45718" bIns="45718" numCol="1" spcCol="38100"/>
          <a:lstStyle>
            <a:lvl1pPr marL="457200" indent="-457200" defTabSz="1828800">
              <a:lnSpc>
                <a:spcPct val="120000"/>
              </a:lnSpc>
              <a:spcBef>
                <a:spcPts val="2000"/>
              </a:spcBef>
              <a:buClr>
                <a:srgbClr val="B71E42"/>
              </a:buClr>
              <a:buSzPct val="100000"/>
              <a:buFont typeface="Arial"/>
              <a:defRPr sz="4000">
                <a:solidFill>
                  <a:srgbClr val="000000"/>
                </a:solidFill>
                <a:latin typeface="Gill Sans MT"/>
                <a:ea typeface="Gill Sans MT"/>
                <a:cs typeface="Gill Sans MT"/>
                <a:sym typeface="Gill Sans MT"/>
              </a:defRPr>
            </a:lvl1pPr>
            <a:lvl2pPr marL="1422400" indent="-508000" defTabSz="1828800">
              <a:lnSpc>
                <a:spcPct val="120000"/>
              </a:lnSpc>
              <a:spcBef>
                <a:spcPts val="2000"/>
              </a:spcBef>
              <a:buClr>
                <a:srgbClr val="B71E42"/>
              </a:buClr>
              <a:buSzPct val="100000"/>
              <a:buFont typeface="Arial"/>
              <a:defRPr sz="4000">
                <a:solidFill>
                  <a:srgbClr val="000000"/>
                </a:solidFill>
                <a:latin typeface="Gill Sans MT"/>
                <a:ea typeface="Gill Sans MT"/>
                <a:cs typeface="Gill Sans MT"/>
                <a:sym typeface="Gill Sans MT"/>
              </a:defRPr>
            </a:lvl2pPr>
            <a:lvl3pPr marL="2400300" indent="-571500" defTabSz="1828800">
              <a:lnSpc>
                <a:spcPct val="120000"/>
              </a:lnSpc>
              <a:spcBef>
                <a:spcPts val="2000"/>
              </a:spcBef>
              <a:buClr>
                <a:srgbClr val="B71E42"/>
              </a:buClr>
              <a:buSzPct val="100000"/>
              <a:buFont typeface="Arial"/>
              <a:defRPr sz="4000">
                <a:solidFill>
                  <a:srgbClr val="000000"/>
                </a:solidFill>
                <a:latin typeface="Gill Sans MT"/>
                <a:ea typeface="Gill Sans MT"/>
                <a:cs typeface="Gill Sans MT"/>
                <a:sym typeface="Gill Sans MT"/>
              </a:defRPr>
            </a:lvl3pPr>
            <a:lvl4pPr marL="3396341" indent="-653139" defTabSz="1828800">
              <a:lnSpc>
                <a:spcPct val="120000"/>
              </a:lnSpc>
              <a:spcBef>
                <a:spcPts val="2000"/>
              </a:spcBef>
              <a:buClr>
                <a:srgbClr val="B71E42"/>
              </a:buClr>
              <a:buSzPct val="100000"/>
              <a:buFont typeface="Arial"/>
              <a:defRPr sz="4000">
                <a:solidFill>
                  <a:srgbClr val="000000"/>
                </a:solidFill>
                <a:latin typeface="Gill Sans MT"/>
                <a:ea typeface="Gill Sans MT"/>
                <a:cs typeface="Gill Sans MT"/>
                <a:sym typeface="Gill Sans MT"/>
              </a:defRPr>
            </a:lvl4pPr>
            <a:lvl5pPr marL="4419600" indent="-762000" defTabSz="1828800">
              <a:lnSpc>
                <a:spcPct val="120000"/>
              </a:lnSpc>
              <a:spcBef>
                <a:spcPts val="2000"/>
              </a:spcBef>
              <a:buClr>
                <a:srgbClr val="B71E42"/>
              </a:buClr>
              <a:buSzPct val="100000"/>
              <a:buFont typeface="Arial"/>
              <a:defRPr sz="40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282" name="Straight Connector 32"/>
          <p:cNvSpPr/>
          <p:nvPr/>
        </p:nvSpPr>
        <p:spPr>
          <a:xfrm>
            <a:off x="2907800" y="3694176"/>
            <a:ext cx="19215047" cy="10"/>
          </a:xfrm>
          <a:prstGeom prst="line">
            <a:avLst/>
          </a:prstGeom>
          <a:ln w="31750">
            <a:solidFill>
              <a:srgbClr val="B71E42"/>
            </a:solidFill>
          </a:ln>
        </p:spPr>
        <p:txBody>
          <a:bodyPr lIns="45718" tIns="45718" rIns="45718" bIns="45718"/>
          <a:lstStyle/>
          <a:p>
            <a:endParaRPr/>
          </a:p>
        </p:txBody>
      </p:sp>
      <p:sp>
        <p:nvSpPr>
          <p:cNvPr id="283" name="Slide Number"/>
          <p:cNvSpPr txBox="1">
            <a:spLocks noGrp="1"/>
          </p:cNvSpPr>
          <p:nvPr>
            <p:ph type="sldNum" sz="quarter" idx="2"/>
          </p:nvPr>
        </p:nvSpPr>
        <p:spPr>
          <a:xfrm>
            <a:off x="1686957" y="1597945"/>
            <a:ext cx="895208" cy="942337"/>
          </a:xfrm>
          <a:prstGeom prst="rect">
            <a:avLst/>
          </a:prstGeom>
        </p:spPr>
        <p:txBody>
          <a:bodyPr lIns="45718" tIns="45718" rIns="45718" bIns="45718" anchor="t"/>
          <a:lstStyle>
            <a:lvl1pPr algn="r" defTabSz="457200">
              <a:defRPr sz="5600">
                <a:solidFill>
                  <a:srgbClr val="B71E42"/>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شريحة عنوان">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290" name="Rectangle 7"/>
          <p:cNvSpPr/>
          <p:nvPr/>
        </p:nvSpPr>
        <p:spPr>
          <a:xfrm>
            <a:off x="0" y="4038953"/>
            <a:ext cx="24384000" cy="8211882"/>
          </a:xfrm>
          <a:prstGeom prst="rect">
            <a:avLst/>
          </a:prstGeom>
          <a:gradFill>
            <a:gsLst>
              <a:gs pos="0">
                <a:srgbClr val="DFDBD5">
                  <a:alpha val="0"/>
                </a:srgbClr>
              </a:gs>
              <a:gs pos="100000">
                <a:srgbClr val="DFDBD5"/>
              </a:gs>
            </a:gsLst>
            <a:lin ang="5400000"/>
          </a:gradFill>
          <a:ln w="12700">
            <a:miter lim="400000"/>
          </a:ln>
        </p:spPr>
        <p:txBody>
          <a:bodyPr lIns="50800" tIns="50800" rIns="50800" bIns="50800"/>
          <a:lstStyle/>
          <a:p>
            <a:pPr algn="l" defTabSz="457200">
              <a:defRPr sz="1800">
                <a:latin typeface="Gill Sans MT"/>
                <a:ea typeface="Gill Sans MT"/>
                <a:cs typeface="Gill Sans MT"/>
                <a:sym typeface="Gill Sans MT"/>
              </a:defRPr>
            </a:pPr>
            <a:endParaRPr/>
          </a:p>
        </p:txBody>
      </p:sp>
      <p:pic>
        <p:nvPicPr>
          <p:cNvPr id="291" name="Picture 6" descr="Picture 6"/>
          <p:cNvPicPr>
            <a:picLocks noChangeAspect="1"/>
          </p:cNvPicPr>
          <p:nvPr/>
        </p:nvPicPr>
        <p:blipFill>
          <a:blip r:embed="rId2"/>
          <a:srcRect t="1538"/>
          <a:stretch>
            <a:fillRect/>
          </a:stretch>
        </p:blipFill>
        <p:spPr>
          <a:xfrm>
            <a:off x="0" y="12252959"/>
            <a:ext cx="24384000" cy="1463056"/>
          </a:xfrm>
          <a:prstGeom prst="rect">
            <a:avLst/>
          </a:prstGeom>
          <a:ln w="12700">
            <a:miter lim="400000"/>
          </a:ln>
        </p:spPr>
      </p:pic>
      <p:sp>
        <p:nvSpPr>
          <p:cNvPr id="292" name="Straight Connector 9"/>
          <p:cNvSpPr/>
          <p:nvPr/>
        </p:nvSpPr>
        <p:spPr>
          <a:xfrm>
            <a:off x="6" y="12256826"/>
            <a:ext cx="24384003" cy="10"/>
          </a:xfrm>
          <a:prstGeom prst="line">
            <a:avLst/>
          </a:prstGeom>
          <a:ln w="12700">
            <a:solidFill>
              <a:srgbClr val="000001">
                <a:alpha val="20000"/>
              </a:srgbClr>
            </a:solidFill>
          </a:ln>
        </p:spPr>
        <p:txBody>
          <a:bodyPr lIns="45718" tIns="45718" rIns="45718" bIns="45718"/>
          <a:lstStyle/>
          <a:p>
            <a:endParaRPr/>
          </a:p>
        </p:txBody>
      </p:sp>
      <p:sp>
        <p:nvSpPr>
          <p:cNvPr id="293" name="Title Text"/>
          <p:cNvSpPr txBox="1">
            <a:spLocks noGrp="1"/>
          </p:cNvSpPr>
          <p:nvPr>
            <p:ph type="title"/>
          </p:nvPr>
        </p:nvSpPr>
        <p:spPr>
          <a:xfrm>
            <a:off x="4114800" y="2743200"/>
            <a:ext cx="15703296" cy="3657600"/>
          </a:xfrm>
          <a:prstGeom prst="rect">
            <a:avLst/>
          </a:prstGeom>
        </p:spPr>
        <p:txBody>
          <a:bodyPr lIns="0" tIns="0" rIns="0" bIns="0" anchor="b"/>
          <a:lstStyle>
            <a:lvl1pPr algn="r" defTabSz="1828800">
              <a:lnSpc>
                <a:spcPct val="100000"/>
              </a:lnSpc>
              <a:defRPr sz="11200" b="0" cap="all" spc="0">
                <a:solidFill>
                  <a:srgbClr val="4DE1EA"/>
                </a:solidFill>
                <a:effectLst>
                  <a:outerShdw blurRad="38100" dist="25400" dir="5400000" rotWithShape="0">
                    <a:srgbClr val="000000">
                      <a:alpha val="43000"/>
                    </a:srgbClr>
                  </a:outerShdw>
                </a:effectLst>
                <a:latin typeface="Calibri"/>
                <a:ea typeface="Calibri"/>
                <a:cs typeface="Calibri"/>
                <a:sym typeface="Calibri"/>
              </a:defRPr>
            </a:lvl1pPr>
          </a:lstStyle>
          <a:p>
            <a:r>
              <a:t>Title Text</a:t>
            </a:r>
          </a:p>
        </p:txBody>
      </p:sp>
      <p:sp>
        <p:nvSpPr>
          <p:cNvPr id="294" name="Body Level One…"/>
          <p:cNvSpPr txBox="1">
            <a:spLocks noGrp="1"/>
          </p:cNvSpPr>
          <p:nvPr>
            <p:ph type="body" sz="quarter" idx="1"/>
          </p:nvPr>
        </p:nvSpPr>
        <p:spPr>
          <a:xfrm>
            <a:off x="4114800" y="6457072"/>
            <a:ext cx="15709392" cy="3505206"/>
          </a:xfrm>
          <a:prstGeom prst="rect">
            <a:avLst/>
          </a:prstGeom>
        </p:spPr>
        <p:txBody>
          <a:bodyPr lIns="0" tIns="0" rIns="0" bIns="0" numCol="1" spcCol="38100"/>
          <a:lstStyle>
            <a:lvl1pPr marL="0" marR="91436" indent="0" algn="r" defTabSz="1828800">
              <a:lnSpc>
                <a:spcPct val="100000"/>
              </a:lnSpc>
              <a:spcBef>
                <a:spcPts val="1200"/>
              </a:spcBef>
              <a:buSzTx/>
              <a:buNone/>
              <a:defRPr sz="5200">
                <a:solidFill>
                  <a:srgbClr val="000000"/>
                </a:solidFill>
                <a:latin typeface="Constantia"/>
                <a:ea typeface="Constantia"/>
                <a:cs typeface="Constantia"/>
                <a:sym typeface="Constantia"/>
              </a:defRPr>
            </a:lvl1pPr>
            <a:lvl2pPr marL="0" marR="91436" indent="0" algn="r" defTabSz="1828800">
              <a:lnSpc>
                <a:spcPct val="100000"/>
              </a:lnSpc>
              <a:spcBef>
                <a:spcPts val="1200"/>
              </a:spcBef>
              <a:buSzTx/>
              <a:buNone/>
              <a:defRPr sz="5200">
                <a:solidFill>
                  <a:srgbClr val="000000"/>
                </a:solidFill>
                <a:latin typeface="Constantia"/>
                <a:ea typeface="Constantia"/>
                <a:cs typeface="Constantia"/>
                <a:sym typeface="Constantia"/>
              </a:defRPr>
            </a:lvl2pPr>
            <a:lvl3pPr marL="0" marR="91436" indent="0" algn="r" defTabSz="1828800">
              <a:lnSpc>
                <a:spcPct val="100000"/>
              </a:lnSpc>
              <a:spcBef>
                <a:spcPts val="1200"/>
              </a:spcBef>
              <a:buSzTx/>
              <a:buNone/>
              <a:defRPr sz="5200">
                <a:solidFill>
                  <a:srgbClr val="000000"/>
                </a:solidFill>
                <a:latin typeface="Constantia"/>
                <a:ea typeface="Constantia"/>
                <a:cs typeface="Constantia"/>
                <a:sym typeface="Constantia"/>
              </a:defRPr>
            </a:lvl3pPr>
            <a:lvl4pPr marL="0" marR="91436" indent="0" algn="r" defTabSz="1828800">
              <a:lnSpc>
                <a:spcPct val="100000"/>
              </a:lnSpc>
              <a:spcBef>
                <a:spcPts val="1200"/>
              </a:spcBef>
              <a:buSzTx/>
              <a:buNone/>
              <a:defRPr sz="5200">
                <a:solidFill>
                  <a:srgbClr val="000000"/>
                </a:solidFill>
                <a:latin typeface="Constantia"/>
                <a:ea typeface="Constantia"/>
                <a:cs typeface="Constantia"/>
                <a:sym typeface="Constantia"/>
              </a:defRPr>
            </a:lvl4pPr>
            <a:lvl5pPr marL="0" marR="91436" indent="0" algn="r" defTabSz="1828800">
              <a:lnSpc>
                <a:spcPct val="100000"/>
              </a:lnSpc>
              <a:spcBef>
                <a:spcPts val="1200"/>
              </a:spcBef>
              <a:buSzTx/>
              <a:buNone/>
              <a:defRPr sz="5200">
                <a:solidFill>
                  <a:srgbClr val="000000"/>
                </a:solidFill>
                <a:latin typeface="Constantia"/>
                <a:ea typeface="Constantia"/>
                <a:cs typeface="Constantia"/>
                <a:sym typeface="Constantia"/>
              </a:defRPr>
            </a:lvl5p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20104100" y="13036556"/>
            <a:ext cx="317500" cy="406401"/>
          </a:xfrm>
          <a:prstGeom prst="rect">
            <a:avLst/>
          </a:prstGeom>
        </p:spPr>
        <p:txBody>
          <a:bodyPr lIns="0" tIns="0" rIns="0" bIns="0" anchor="t"/>
          <a:lstStyle>
            <a:lvl1pPr algn="r" defTabSz="1828800">
              <a:defRPr sz="2400">
                <a:solidFill>
                  <a:srgbClr val="D1EAED"/>
                </a:solid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عنوان ومحتوى">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02" name="شكل حر 6"/>
          <p:cNvSpPr/>
          <p:nvPr/>
        </p:nvSpPr>
        <p:spPr>
          <a:xfrm>
            <a:off x="3028948" y="-14289"/>
            <a:ext cx="18326103" cy="2082804"/>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50800" tIns="50800" rIns="50800" bIns="50800"/>
          <a:lstStyle/>
          <a:p>
            <a:pPr algn="l" defTabSz="1828800">
              <a:defRPr sz="3600">
                <a:latin typeface="Constantia"/>
                <a:ea typeface="Constantia"/>
                <a:cs typeface="Constantia"/>
                <a:sym typeface="Constantia"/>
              </a:defRPr>
            </a:pPr>
            <a:endParaRPr/>
          </a:p>
        </p:txBody>
      </p:sp>
      <p:sp>
        <p:nvSpPr>
          <p:cNvPr id="303" name="شكل حر 7"/>
          <p:cNvSpPr/>
          <p:nvPr/>
        </p:nvSpPr>
        <p:spPr>
          <a:xfrm>
            <a:off x="11811000" y="-14291"/>
            <a:ext cx="9525001" cy="121448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50800" tIns="50800" rIns="50800" bIns="50800"/>
          <a:lstStyle/>
          <a:p>
            <a:pPr algn="l" defTabSz="1828800">
              <a:defRPr sz="3600">
                <a:latin typeface="Constantia"/>
                <a:ea typeface="Constantia"/>
                <a:cs typeface="Constantia"/>
                <a:sym typeface="Constantia"/>
              </a:defRPr>
            </a:pPr>
            <a:endParaRPr/>
          </a:p>
        </p:txBody>
      </p:sp>
      <p:grpSp>
        <p:nvGrpSpPr>
          <p:cNvPr id="306" name="مجموعة 1"/>
          <p:cNvGrpSpPr/>
          <p:nvPr/>
        </p:nvGrpSpPr>
        <p:grpSpPr>
          <a:xfrm>
            <a:off x="2989410" y="-32225"/>
            <a:ext cx="18394360" cy="2117282"/>
            <a:chOff x="0" y="0"/>
            <a:chExt cx="18394359" cy="2117280"/>
          </a:xfrm>
        </p:grpSpPr>
        <p:sp>
          <p:nvSpPr>
            <p:cNvPr id="304" name="شكل حر 11"/>
            <p:cNvSpPr/>
            <p:nvPr/>
          </p:nvSpPr>
          <p:spPr>
            <a:xfrm rot="21435692">
              <a:off x="19232" y="437073"/>
              <a:ext cx="18326101" cy="1243137"/>
            </a:xfrm>
            <a:custGeom>
              <a:avLst/>
              <a:gdLst/>
              <a:ahLst/>
              <a:cxnLst>
                <a:cxn ang="0">
                  <a:pos x="wd2" y="hd2"/>
                </a:cxn>
                <a:cxn ang="5400000">
                  <a:pos x="wd2" y="hd2"/>
                </a:cxn>
                <a:cxn ang="10800000">
                  <a:pos x="wd2" y="hd2"/>
                </a:cxn>
                <a:cxn ang="16200000">
                  <a:pos x="wd2" y="hd2"/>
                </a:cxn>
              </a:cxnLst>
              <a:rect l="0" t="0" r="r" b="b"/>
              <a:pathLst>
                <a:path w="21600" h="20681"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2700" cap="flat">
              <a:solidFill>
                <a:srgbClr val="05A0BE">
                  <a:alpha val="78000"/>
                </a:srgbClr>
              </a:solidFill>
              <a:prstDash val="solid"/>
              <a:round/>
            </a:ln>
            <a:effectLst/>
          </p:spPr>
          <p:txBody>
            <a:bodyPr wrap="square" lIns="50800" tIns="50800" rIns="50800" bIns="50800" numCol="1" anchor="t">
              <a:noAutofit/>
            </a:bodyPr>
            <a:lstStyle/>
            <a:p>
              <a:pPr algn="r" defTabSz="1828800">
                <a:defRPr sz="3600">
                  <a:latin typeface="Constantia"/>
                  <a:ea typeface="Constantia"/>
                  <a:cs typeface="Constantia"/>
                  <a:sym typeface="Constantia"/>
                </a:defRPr>
              </a:pPr>
              <a:endParaRPr/>
            </a:p>
          </p:txBody>
        </p:sp>
        <p:sp>
          <p:nvSpPr>
            <p:cNvPr id="305" name="شكل حر 12"/>
            <p:cNvSpPr/>
            <p:nvPr/>
          </p:nvSpPr>
          <p:spPr>
            <a:xfrm rot="21435692">
              <a:off x="28947" y="583973"/>
              <a:ext cx="18351630" cy="1015615"/>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12700" cap="flat">
              <a:solidFill>
                <a:srgbClr val="08B6BA">
                  <a:alpha val="78000"/>
                </a:srgbClr>
              </a:solidFill>
              <a:prstDash val="solid"/>
              <a:round/>
            </a:ln>
            <a:effectLst/>
          </p:spPr>
          <p:txBody>
            <a:bodyPr wrap="square" lIns="50800" tIns="50800" rIns="50800" bIns="50800" numCol="1" anchor="t">
              <a:noAutofit/>
            </a:bodyPr>
            <a:lstStyle/>
            <a:p>
              <a:pPr algn="r" defTabSz="1828800">
                <a:defRPr sz="3600">
                  <a:latin typeface="Constantia"/>
                  <a:ea typeface="Constantia"/>
                  <a:cs typeface="Constantia"/>
                  <a:sym typeface="Constantia"/>
                </a:defRPr>
              </a:pPr>
              <a:endParaRPr/>
            </a:p>
          </p:txBody>
        </p:sp>
      </p:grpSp>
      <p:sp>
        <p:nvSpPr>
          <p:cNvPr id="307" name="Title Text"/>
          <p:cNvSpPr txBox="1">
            <a:spLocks noGrp="1"/>
          </p:cNvSpPr>
          <p:nvPr>
            <p:ph type="title"/>
          </p:nvPr>
        </p:nvSpPr>
        <p:spPr>
          <a:xfrm>
            <a:off x="3962400" y="1408174"/>
            <a:ext cx="16459200" cy="2286002"/>
          </a:xfrm>
          <a:prstGeom prst="rect">
            <a:avLst/>
          </a:prstGeom>
        </p:spPr>
        <p:txBody>
          <a:bodyPr lIns="0" tIns="0" rIns="0" bIns="0" anchor="b"/>
          <a:lstStyle>
            <a:lvl1pPr defTabSz="1828800">
              <a:lnSpc>
                <a:spcPct val="100000"/>
              </a:lnSpc>
              <a:defRPr sz="10000" b="0" spc="0">
                <a:solidFill>
                  <a:srgbClr val="04617B"/>
                </a:solidFill>
                <a:latin typeface="Calibri"/>
                <a:ea typeface="Calibri"/>
                <a:cs typeface="Calibri"/>
                <a:sym typeface="Calibri"/>
              </a:defRPr>
            </a:lvl1pPr>
          </a:lstStyle>
          <a:p>
            <a:r>
              <a:t>Title Text</a:t>
            </a:r>
          </a:p>
        </p:txBody>
      </p:sp>
      <p:sp>
        <p:nvSpPr>
          <p:cNvPr id="308" name="Body Level One…"/>
          <p:cNvSpPr txBox="1">
            <a:spLocks noGrp="1"/>
          </p:cNvSpPr>
          <p:nvPr>
            <p:ph type="body" idx="1"/>
          </p:nvPr>
        </p:nvSpPr>
        <p:spPr>
          <a:xfrm>
            <a:off x="3962400" y="3870959"/>
            <a:ext cx="16459200" cy="8778241"/>
          </a:xfrm>
          <a:prstGeom prst="rect">
            <a:avLst/>
          </a:prstGeom>
        </p:spPr>
        <p:txBody>
          <a:bodyPr lIns="91436" tIns="91436" rIns="91436" bIns="91436" numCol="1" spcCol="38100"/>
          <a:lstStyle>
            <a:lvl1pPr marL="548640" indent="-548640" algn="r" defTabSz="1828800">
              <a:lnSpc>
                <a:spcPct val="100000"/>
              </a:lnSpc>
              <a:spcBef>
                <a:spcPts val="1200"/>
              </a:spcBef>
              <a:buClr>
                <a:srgbClr val="0BD0D9"/>
              </a:buClr>
              <a:buSzPct val="95000"/>
              <a:buChar char="●"/>
              <a:defRPr sz="5200">
                <a:solidFill>
                  <a:srgbClr val="000000"/>
                </a:solidFill>
                <a:latin typeface="Constantia"/>
                <a:ea typeface="Constantia"/>
                <a:cs typeface="Constantia"/>
                <a:sym typeface="Constantia"/>
              </a:defRPr>
            </a:lvl1pPr>
            <a:lvl2pPr marL="928116" indent="-534923" algn="r" defTabSz="1828800">
              <a:lnSpc>
                <a:spcPct val="100000"/>
              </a:lnSpc>
              <a:spcBef>
                <a:spcPts val="1200"/>
              </a:spcBef>
              <a:buClr>
                <a:srgbClr val="0BD0D9"/>
              </a:buClr>
              <a:buSzPct val="85000"/>
              <a:buChar char="●"/>
              <a:defRPr sz="5200">
                <a:solidFill>
                  <a:srgbClr val="000000"/>
                </a:solidFill>
                <a:latin typeface="Constantia"/>
                <a:ea typeface="Constantia"/>
                <a:cs typeface="Constantia"/>
                <a:sym typeface="Constantia"/>
              </a:defRPr>
            </a:lvl2pPr>
            <a:lvl3pPr marL="1278853" indent="-611340" algn="r" defTabSz="1828800">
              <a:lnSpc>
                <a:spcPct val="100000"/>
              </a:lnSpc>
              <a:spcBef>
                <a:spcPts val="1200"/>
              </a:spcBef>
              <a:buClr>
                <a:srgbClr val="0BD0D9"/>
              </a:buClr>
              <a:buSzPct val="70000"/>
              <a:buChar char="●"/>
              <a:defRPr sz="5200">
                <a:solidFill>
                  <a:srgbClr val="000000"/>
                </a:solidFill>
                <a:latin typeface="Constantia"/>
                <a:ea typeface="Constantia"/>
                <a:cs typeface="Constantia"/>
                <a:sym typeface="Constantia"/>
              </a:defRPr>
            </a:lvl3pPr>
            <a:lvl4pPr marL="1525219" indent="-546811" algn="r" defTabSz="1828800">
              <a:lnSpc>
                <a:spcPct val="100000"/>
              </a:lnSpc>
              <a:spcBef>
                <a:spcPts val="1200"/>
              </a:spcBef>
              <a:buClr>
                <a:srgbClr val="0BD0D9"/>
              </a:buClr>
              <a:buSzPct val="65000"/>
              <a:buChar char="●"/>
              <a:defRPr sz="5200">
                <a:solidFill>
                  <a:srgbClr val="000000"/>
                </a:solidFill>
                <a:latin typeface="Constantia"/>
                <a:ea typeface="Constantia"/>
                <a:cs typeface="Constantia"/>
                <a:sym typeface="Constantia"/>
              </a:defRPr>
            </a:lvl4pPr>
            <a:lvl5pPr marL="1799538" indent="-546811" algn="r" defTabSz="1828800">
              <a:lnSpc>
                <a:spcPct val="100000"/>
              </a:lnSpc>
              <a:spcBef>
                <a:spcPts val="1200"/>
              </a:spcBef>
              <a:buClr>
                <a:srgbClr val="0BD0D9"/>
              </a:buClr>
              <a:buSzPct val="65000"/>
              <a:buChar char="●"/>
              <a:defRPr sz="5200">
                <a:solidFill>
                  <a:srgbClr val="000000"/>
                </a:solidFill>
                <a:latin typeface="Constantia"/>
                <a:ea typeface="Constantia"/>
                <a:cs typeface="Constantia"/>
                <a:sym typeface="Constantia"/>
              </a:defRPr>
            </a:lvl5pPr>
          </a:lstStyle>
          <a:p>
            <a:r>
              <a:t>Body Level One</a:t>
            </a:r>
          </a:p>
          <a:p>
            <a:pPr lvl="1"/>
            <a:r>
              <a:t>Body Level Two</a:t>
            </a:r>
          </a:p>
          <a:p>
            <a:pPr lvl="2"/>
            <a:r>
              <a:t>Body Level Three</a:t>
            </a:r>
          </a:p>
          <a:p>
            <a:pPr lvl="3"/>
            <a:r>
              <a:t>Body Level Four</a:t>
            </a:r>
          </a:p>
          <a:p>
            <a:pPr lvl="4"/>
            <a:r>
              <a:t>Body Level Five</a:t>
            </a:r>
          </a:p>
        </p:txBody>
      </p:sp>
      <p:sp>
        <p:nvSpPr>
          <p:cNvPr id="309" name="Slide Number"/>
          <p:cNvSpPr txBox="1">
            <a:spLocks noGrp="1"/>
          </p:cNvSpPr>
          <p:nvPr>
            <p:ph type="sldNum" sz="quarter" idx="2"/>
          </p:nvPr>
        </p:nvSpPr>
        <p:spPr>
          <a:xfrm>
            <a:off x="20104100" y="13036552"/>
            <a:ext cx="317500" cy="406401"/>
          </a:xfrm>
          <a:prstGeom prst="rect">
            <a:avLst/>
          </a:prstGeom>
        </p:spPr>
        <p:txBody>
          <a:bodyPr lIns="0" tIns="0" rIns="0" bIns="0"/>
          <a:lstStyle>
            <a:lvl1pPr algn="r" defTabSz="1828800">
              <a:defRPr sz="2400">
                <a:solidFill>
                  <a:srgbClr val="045C75"/>
                </a:solid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92709243_1322x1323.jpeg"/>
          <p:cNvSpPr>
            <a:spLocks noGrp="1"/>
          </p:cNvSpPr>
          <p:nvPr>
            <p:ph type="pic" sz="half" idx="21"/>
          </p:nvPr>
        </p:nvSpPr>
        <p:spPr>
          <a:xfrm>
            <a:off x="12052303" y="1270000"/>
            <a:ext cx="11188408" cy="11209889"/>
          </a:xfrm>
          <a:prstGeom prst="rect">
            <a:avLst/>
          </a:prstGeom>
        </p:spPr>
        <p:txBody>
          <a:bodyPr lIns="91439" tIns="45719" rIns="91439" bIns="45719" numCol="1" spcCol="38100">
            <a:noAutofit/>
          </a:bodyPr>
          <a:lstStyle/>
          <a:p>
            <a:endParaRPr/>
          </a:p>
        </p:txBody>
      </p:sp>
      <p:sp>
        <p:nvSpPr>
          <p:cNvPr id="35"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ECEAE7"/>
            </a:gs>
            <a:gs pos="100000">
              <a:srgbClr val="C9C6C0"/>
            </a:gs>
          </a:gsLst>
          <a:path path="circle">
            <a:fillToRect l="50000" t="50000" r="50000" b="50000"/>
          </a:path>
        </a:gradFill>
        <a:effectLst/>
      </p:bgPr>
    </p:bg>
    <p:spTree>
      <p:nvGrpSpPr>
        <p:cNvPr id="1" name=""/>
        <p:cNvGrpSpPr/>
        <p:nvPr/>
      </p:nvGrpSpPr>
      <p:grpSpPr>
        <a:xfrm>
          <a:off x="0" y="0"/>
          <a:ext cx="0" cy="0"/>
          <a:chOff x="0" y="0"/>
          <a:chExt cx="0" cy="0"/>
        </a:xfrm>
      </p:grpSpPr>
      <p:sp>
        <p:nvSpPr>
          <p:cNvPr id="316" name="Rectangle 7"/>
          <p:cNvSpPr/>
          <p:nvPr/>
        </p:nvSpPr>
        <p:spPr>
          <a:xfrm>
            <a:off x="0" y="4038953"/>
            <a:ext cx="24384000" cy="8211882"/>
          </a:xfrm>
          <a:prstGeom prst="rect">
            <a:avLst/>
          </a:prstGeom>
          <a:gradFill>
            <a:gsLst>
              <a:gs pos="0">
                <a:srgbClr val="DFDBD5">
                  <a:alpha val="0"/>
                </a:srgbClr>
              </a:gs>
              <a:gs pos="100000">
                <a:srgbClr val="DFDBD5"/>
              </a:gs>
            </a:gsLst>
            <a:lin ang="5400000"/>
          </a:gradFill>
          <a:ln w="12700">
            <a:miter lim="400000"/>
          </a:ln>
        </p:spPr>
        <p:txBody>
          <a:bodyPr lIns="50800" tIns="50800" rIns="50800" bIns="50800"/>
          <a:lstStyle/>
          <a:p>
            <a:pPr algn="l" defTabSz="457200">
              <a:defRPr sz="1800">
                <a:latin typeface="Gill Sans MT"/>
                <a:ea typeface="Gill Sans MT"/>
                <a:cs typeface="Gill Sans MT"/>
                <a:sym typeface="Gill Sans MT"/>
              </a:defRPr>
            </a:pPr>
            <a:endParaRPr/>
          </a:p>
        </p:txBody>
      </p:sp>
      <p:pic>
        <p:nvPicPr>
          <p:cNvPr id="317" name="Picture 6" descr="Picture 6"/>
          <p:cNvPicPr>
            <a:picLocks noChangeAspect="1"/>
          </p:cNvPicPr>
          <p:nvPr/>
        </p:nvPicPr>
        <p:blipFill>
          <a:blip r:embed="rId2"/>
          <a:srcRect t="1538"/>
          <a:stretch>
            <a:fillRect/>
          </a:stretch>
        </p:blipFill>
        <p:spPr>
          <a:xfrm>
            <a:off x="0" y="12252959"/>
            <a:ext cx="24384000" cy="1463050"/>
          </a:xfrm>
          <a:prstGeom prst="rect">
            <a:avLst/>
          </a:prstGeom>
          <a:ln w="12700">
            <a:miter lim="400000"/>
          </a:ln>
        </p:spPr>
      </p:pic>
      <p:sp>
        <p:nvSpPr>
          <p:cNvPr id="318" name="Straight Connector 9"/>
          <p:cNvSpPr/>
          <p:nvPr/>
        </p:nvSpPr>
        <p:spPr>
          <a:xfrm>
            <a:off x="0" y="12256826"/>
            <a:ext cx="24384003" cy="4"/>
          </a:xfrm>
          <a:prstGeom prst="line">
            <a:avLst/>
          </a:prstGeom>
          <a:ln w="12700">
            <a:solidFill>
              <a:srgbClr val="000001">
                <a:alpha val="20000"/>
              </a:srgbClr>
            </a:solidFill>
          </a:ln>
        </p:spPr>
        <p:txBody>
          <a:bodyPr lIns="45718" tIns="45718" rIns="45718" bIns="45718"/>
          <a:lstStyle/>
          <a:p>
            <a:endParaRPr/>
          </a:p>
        </p:txBody>
      </p:sp>
      <p:sp>
        <p:nvSpPr>
          <p:cNvPr id="319" name="Title Text"/>
          <p:cNvSpPr txBox="1">
            <a:spLocks noGrp="1"/>
          </p:cNvSpPr>
          <p:nvPr>
            <p:ph type="title"/>
          </p:nvPr>
        </p:nvSpPr>
        <p:spPr>
          <a:xfrm>
            <a:off x="2903159" y="1609038"/>
            <a:ext cx="19206552" cy="2098471"/>
          </a:xfrm>
          <a:prstGeom prst="rect">
            <a:avLst/>
          </a:prstGeom>
        </p:spPr>
        <p:txBody>
          <a:bodyPr lIns="45718" tIns="45718" rIns="45718" bIns="45718"/>
          <a:lstStyle>
            <a:lvl1pPr defTabSz="1828800">
              <a:lnSpc>
                <a:spcPct val="90000"/>
              </a:lnSpc>
              <a:defRPr sz="6400" b="0" cap="all" spc="0">
                <a:solidFill>
                  <a:srgbClr val="000000"/>
                </a:solidFill>
                <a:latin typeface="Gill Sans MT"/>
                <a:ea typeface="Gill Sans MT"/>
                <a:cs typeface="Gill Sans MT"/>
                <a:sym typeface="Gill Sans MT"/>
              </a:defRPr>
            </a:lvl1pPr>
          </a:lstStyle>
          <a:p>
            <a:r>
              <a:t>Title Text</a:t>
            </a:r>
          </a:p>
        </p:txBody>
      </p:sp>
      <p:sp>
        <p:nvSpPr>
          <p:cNvPr id="320" name="Body Level One…"/>
          <p:cNvSpPr txBox="1">
            <a:spLocks noGrp="1"/>
          </p:cNvSpPr>
          <p:nvPr>
            <p:ph type="body" sz="half" idx="1"/>
          </p:nvPr>
        </p:nvSpPr>
        <p:spPr>
          <a:xfrm>
            <a:off x="2903159" y="4031465"/>
            <a:ext cx="19206552" cy="6901227"/>
          </a:xfrm>
          <a:prstGeom prst="rect">
            <a:avLst/>
          </a:prstGeom>
        </p:spPr>
        <p:txBody>
          <a:bodyPr lIns="45718" tIns="45718" rIns="45718" bIns="45718" numCol="1" spcCol="38100"/>
          <a:lstStyle>
            <a:lvl1pPr marL="457200" indent="-457200" defTabSz="1828800">
              <a:lnSpc>
                <a:spcPct val="120000"/>
              </a:lnSpc>
              <a:spcBef>
                <a:spcPts val="2000"/>
              </a:spcBef>
              <a:buClr>
                <a:srgbClr val="B71E42"/>
              </a:buClr>
              <a:buSzPct val="100000"/>
              <a:buFont typeface="Arial"/>
              <a:defRPr sz="4000">
                <a:solidFill>
                  <a:srgbClr val="000000"/>
                </a:solidFill>
                <a:latin typeface="Gill Sans MT"/>
                <a:ea typeface="Gill Sans MT"/>
                <a:cs typeface="Gill Sans MT"/>
                <a:sym typeface="Gill Sans MT"/>
              </a:defRPr>
            </a:lvl1pPr>
            <a:lvl2pPr marL="1422400" indent="-508000" defTabSz="1828800">
              <a:lnSpc>
                <a:spcPct val="120000"/>
              </a:lnSpc>
              <a:spcBef>
                <a:spcPts val="2000"/>
              </a:spcBef>
              <a:buClr>
                <a:srgbClr val="B71E42"/>
              </a:buClr>
              <a:buSzPct val="100000"/>
              <a:buFont typeface="Arial"/>
              <a:defRPr sz="4000">
                <a:solidFill>
                  <a:srgbClr val="000000"/>
                </a:solidFill>
                <a:latin typeface="Gill Sans MT"/>
                <a:ea typeface="Gill Sans MT"/>
                <a:cs typeface="Gill Sans MT"/>
                <a:sym typeface="Gill Sans MT"/>
              </a:defRPr>
            </a:lvl2pPr>
            <a:lvl3pPr marL="2400300" indent="-571500" defTabSz="1828800">
              <a:lnSpc>
                <a:spcPct val="120000"/>
              </a:lnSpc>
              <a:spcBef>
                <a:spcPts val="2000"/>
              </a:spcBef>
              <a:buClr>
                <a:srgbClr val="B71E42"/>
              </a:buClr>
              <a:buSzPct val="100000"/>
              <a:buFont typeface="Arial"/>
              <a:defRPr sz="4000">
                <a:solidFill>
                  <a:srgbClr val="000000"/>
                </a:solidFill>
                <a:latin typeface="Gill Sans MT"/>
                <a:ea typeface="Gill Sans MT"/>
                <a:cs typeface="Gill Sans MT"/>
                <a:sym typeface="Gill Sans MT"/>
              </a:defRPr>
            </a:lvl3pPr>
            <a:lvl4pPr marL="3396341" indent="-653139" defTabSz="1828800">
              <a:lnSpc>
                <a:spcPct val="120000"/>
              </a:lnSpc>
              <a:spcBef>
                <a:spcPts val="2000"/>
              </a:spcBef>
              <a:buClr>
                <a:srgbClr val="B71E42"/>
              </a:buClr>
              <a:buSzPct val="100000"/>
              <a:buFont typeface="Arial"/>
              <a:defRPr sz="4000">
                <a:solidFill>
                  <a:srgbClr val="000000"/>
                </a:solidFill>
                <a:latin typeface="Gill Sans MT"/>
                <a:ea typeface="Gill Sans MT"/>
                <a:cs typeface="Gill Sans MT"/>
                <a:sym typeface="Gill Sans MT"/>
              </a:defRPr>
            </a:lvl4pPr>
            <a:lvl5pPr marL="4419600" indent="-762000" defTabSz="1828800">
              <a:lnSpc>
                <a:spcPct val="120000"/>
              </a:lnSpc>
              <a:spcBef>
                <a:spcPts val="2000"/>
              </a:spcBef>
              <a:buClr>
                <a:srgbClr val="B71E42"/>
              </a:buClr>
              <a:buSzPct val="100000"/>
              <a:buFont typeface="Arial"/>
              <a:defRPr sz="40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321" name="Straight Connector 32"/>
          <p:cNvSpPr/>
          <p:nvPr/>
        </p:nvSpPr>
        <p:spPr>
          <a:xfrm>
            <a:off x="2907794" y="3694176"/>
            <a:ext cx="19215047" cy="4"/>
          </a:xfrm>
          <a:prstGeom prst="line">
            <a:avLst/>
          </a:prstGeom>
          <a:ln w="31750">
            <a:solidFill>
              <a:srgbClr val="B71E42"/>
            </a:solidFill>
          </a:ln>
        </p:spPr>
        <p:txBody>
          <a:bodyPr lIns="45718" tIns="45718" rIns="45718" bIns="45718"/>
          <a:lstStyle/>
          <a:p>
            <a:endParaRPr/>
          </a:p>
        </p:txBody>
      </p:sp>
      <p:sp>
        <p:nvSpPr>
          <p:cNvPr id="322" name="Slide Number"/>
          <p:cNvSpPr txBox="1">
            <a:spLocks noGrp="1"/>
          </p:cNvSpPr>
          <p:nvPr>
            <p:ph type="sldNum" sz="quarter" idx="2"/>
          </p:nvPr>
        </p:nvSpPr>
        <p:spPr>
          <a:xfrm>
            <a:off x="1686953" y="1597945"/>
            <a:ext cx="895209" cy="942337"/>
          </a:xfrm>
          <a:prstGeom prst="rect">
            <a:avLst/>
          </a:prstGeom>
        </p:spPr>
        <p:txBody>
          <a:bodyPr lIns="45718" tIns="45718" rIns="45718" bIns="45718" anchor="t"/>
          <a:lstStyle>
            <a:lvl1pPr algn="r" defTabSz="457200">
              <a:defRPr sz="5600">
                <a:solidFill>
                  <a:srgbClr val="B71E42"/>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شريحة عنوان">
    <p:bg>
      <p:bgPr>
        <a:gradFill flip="none" rotWithShape="1">
          <a:gsLst>
            <a:gs pos="0">
              <a:srgbClr val="42A1D9"/>
            </a:gs>
            <a:gs pos="25000">
              <a:srgbClr val="4499C9"/>
            </a:gs>
            <a:gs pos="100000">
              <a:srgbClr val="002A36"/>
            </a:gs>
          </a:gsLst>
          <a:path path="circle">
            <a:fillToRect l="50000" t="50000" r="50000" b="50000"/>
          </a:path>
        </a:gradFill>
        <a:effectLst/>
      </p:bgPr>
    </p:bg>
    <p:spTree>
      <p:nvGrpSpPr>
        <p:cNvPr id="1" name=""/>
        <p:cNvGrpSpPr/>
        <p:nvPr/>
      </p:nvGrpSpPr>
      <p:grpSpPr>
        <a:xfrm>
          <a:off x="0" y="0"/>
          <a:ext cx="0" cy="0"/>
          <a:chOff x="0" y="0"/>
          <a:chExt cx="0" cy="0"/>
        </a:xfrm>
      </p:grpSpPr>
      <p:sp>
        <p:nvSpPr>
          <p:cNvPr id="329" name="Rectangle 7"/>
          <p:cNvSpPr/>
          <p:nvPr/>
        </p:nvSpPr>
        <p:spPr>
          <a:xfrm>
            <a:off x="0" y="4038953"/>
            <a:ext cx="24384000" cy="8211882"/>
          </a:xfrm>
          <a:prstGeom prst="rect">
            <a:avLst/>
          </a:prstGeom>
          <a:gradFill>
            <a:gsLst>
              <a:gs pos="0">
                <a:srgbClr val="DFDBD5">
                  <a:alpha val="0"/>
                </a:srgbClr>
              </a:gs>
              <a:gs pos="100000">
                <a:srgbClr val="DFDBD5"/>
              </a:gs>
            </a:gsLst>
            <a:lin ang="5400000"/>
          </a:gradFill>
          <a:ln w="12700">
            <a:miter lim="400000"/>
          </a:ln>
        </p:spPr>
        <p:txBody>
          <a:bodyPr lIns="50800" tIns="50800" rIns="50800" bIns="50800"/>
          <a:lstStyle/>
          <a:p>
            <a:pPr algn="l" defTabSz="457200">
              <a:defRPr sz="1800">
                <a:latin typeface="Gill Sans MT"/>
                <a:ea typeface="Gill Sans MT"/>
                <a:cs typeface="Gill Sans MT"/>
                <a:sym typeface="Gill Sans MT"/>
              </a:defRPr>
            </a:pPr>
            <a:endParaRPr/>
          </a:p>
        </p:txBody>
      </p:sp>
      <p:pic>
        <p:nvPicPr>
          <p:cNvPr id="330" name="Picture 6" descr="Picture 6"/>
          <p:cNvPicPr>
            <a:picLocks noChangeAspect="1"/>
          </p:cNvPicPr>
          <p:nvPr/>
        </p:nvPicPr>
        <p:blipFill>
          <a:blip r:embed="rId2"/>
          <a:srcRect t="1538"/>
          <a:stretch>
            <a:fillRect/>
          </a:stretch>
        </p:blipFill>
        <p:spPr>
          <a:xfrm>
            <a:off x="0" y="12252959"/>
            <a:ext cx="24384000" cy="1463050"/>
          </a:xfrm>
          <a:prstGeom prst="rect">
            <a:avLst/>
          </a:prstGeom>
          <a:ln w="12700">
            <a:miter lim="400000"/>
          </a:ln>
        </p:spPr>
      </p:pic>
      <p:sp>
        <p:nvSpPr>
          <p:cNvPr id="331" name="Straight Connector 9"/>
          <p:cNvSpPr/>
          <p:nvPr/>
        </p:nvSpPr>
        <p:spPr>
          <a:xfrm>
            <a:off x="0" y="12256826"/>
            <a:ext cx="24384003" cy="4"/>
          </a:xfrm>
          <a:prstGeom prst="line">
            <a:avLst/>
          </a:prstGeom>
          <a:ln w="12700">
            <a:solidFill>
              <a:srgbClr val="000001">
                <a:alpha val="20000"/>
              </a:srgbClr>
            </a:solidFill>
          </a:ln>
        </p:spPr>
        <p:txBody>
          <a:bodyPr lIns="45718" tIns="45718" rIns="45718" bIns="45718"/>
          <a:lstStyle/>
          <a:p>
            <a:endParaRPr/>
          </a:p>
        </p:txBody>
      </p:sp>
      <p:sp>
        <p:nvSpPr>
          <p:cNvPr id="332" name="Title Text"/>
          <p:cNvSpPr txBox="1">
            <a:spLocks noGrp="1"/>
          </p:cNvSpPr>
          <p:nvPr>
            <p:ph type="title"/>
          </p:nvPr>
        </p:nvSpPr>
        <p:spPr>
          <a:xfrm>
            <a:off x="4114800" y="2743200"/>
            <a:ext cx="15703296" cy="3657600"/>
          </a:xfrm>
          <a:prstGeom prst="rect">
            <a:avLst/>
          </a:prstGeom>
        </p:spPr>
        <p:txBody>
          <a:bodyPr lIns="0" tIns="0" rIns="0" bIns="0" anchor="b"/>
          <a:lstStyle>
            <a:lvl1pPr algn="r" defTabSz="1828800">
              <a:lnSpc>
                <a:spcPct val="100000"/>
              </a:lnSpc>
              <a:defRPr sz="11200" b="0" cap="all" spc="0">
                <a:solidFill>
                  <a:srgbClr val="4DE1EA"/>
                </a:solidFill>
                <a:effectLst>
                  <a:outerShdw blurRad="38100" dist="25400" dir="5400000" rotWithShape="0">
                    <a:srgbClr val="000000">
                      <a:alpha val="43000"/>
                    </a:srgbClr>
                  </a:outerShdw>
                </a:effectLst>
                <a:latin typeface="Calibri"/>
                <a:ea typeface="Calibri"/>
                <a:cs typeface="Calibri"/>
                <a:sym typeface="Calibri"/>
              </a:defRPr>
            </a:lvl1pPr>
          </a:lstStyle>
          <a:p>
            <a:r>
              <a:t>Title Text</a:t>
            </a:r>
          </a:p>
        </p:txBody>
      </p:sp>
      <p:sp>
        <p:nvSpPr>
          <p:cNvPr id="333" name="Body Level One…"/>
          <p:cNvSpPr txBox="1">
            <a:spLocks noGrp="1"/>
          </p:cNvSpPr>
          <p:nvPr>
            <p:ph type="body" sz="quarter" idx="1"/>
          </p:nvPr>
        </p:nvSpPr>
        <p:spPr>
          <a:xfrm>
            <a:off x="4114800" y="6457072"/>
            <a:ext cx="15709392" cy="3505206"/>
          </a:xfrm>
          <a:prstGeom prst="rect">
            <a:avLst/>
          </a:prstGeom>
        </p:spPr>
        <p:txBody>
          <a:bodyPr lIns="0" tIns="0" rIns="0" bIns="0" numCol="1" spcCol="38100"/>
          <a:lstStyle>
            <a:lvl1pPr marL="0" marR="91436" indent="0" algn="r" defTabSz="1828800">
              <a:lnSpc>
                <a:spcPct val="100000"/>
              </a:lnSpc>
              <a:spcBef>
                <a:spcPts val="1200"/>
              </a:spcBef>
              <a:buSzTx/>
              <a:buNone/>
              <a:defRPr sz="5200">
                <a:solidFill>
                  <a:srgbClr val="000000"/>
                </a:solidFill>
                <a:latin typeface="Constantia"/>
                <a:ea typeface="Constantia"/>
                <a:cs typeface="Constantia"/>
                <a:sym typeface="Constantia"/>
              </a:defRPr>
            </a:lvl1pPr>
            <a:lvl2pPr marL="0" marR="91436" indent="0" algn="r" defTabSz="1828800">
              <a:lnSpc>
                <a:spcPct val="100000"/>
              </a:lnSpc>
              <a:spcBef>
                <a:spcPts val="1200"/>
              </a:spcBef>
              <a:buSzTx/>
              <a:buNone/>
              <a:defRPr sz="5200">
                <a:solidFill>
                  <a:srgbClr val="000000"/>
                </a:solidFill>
                <a:latin typeface="Constantia"/>
                <a:ea typeface="Constantia"/>
                <a:cs typeface="Constantia"/>
                <a:sym typeface="Constantia"/>
              </a:defRPr>
            </a:lvl2pPr>
            <a:lvl3pPr marL="0" marR="91436" indent="0" algn="r" defTabSz="1828800">
              <a:lnSpc>
                <a:spcPct val="100000"/>
              </a:lnSpc>
              <a:spcBef>
                <a:spcPts val="1200"/>
              </a:spcBef>
              <a:buSzTx/>
              <a:buNone/>
              <a:defRPr sz="5200">
                <a:solidFill>
                  <a:srgbClr val="000000"/>
                </a:solidFill>
                <a:latin typeface="Constantia"/>
                <a:ea typeface="Constantia"/>
                <a:cs typeface="Constantia"/>
                <a:sym typeface="Constantia"/>
              </a:defRPr>
            </a:lvl3pPr>
            <a:lvl4pPr marL="0" marR="91436" indent="0" algn="r" defTabSz="1828800">
              <a:lnSpc>
                <a:spcPct val="100000"/>
              </a:lnSpc>
              <a:spcBef>
                <a:spcPts val="1200"/>
              </a:spcBef>
              <a:buSzTx/>
              <a:buNone/>
              <a:defRPr sz="5200">
                <a:solidFill>
                  <a:srgbClr val="000000"/>
                </a:solidFill>
                <a:latin typeface="Constantia"/>
                <a:ea typeface="Constantia"/>
                <a:cs typeface="Constantia"/>
                <a:sym typeface="Constantia"/>
              </a:defRPr>
            </a:lvl4pPr>
            <a:lvl5pPr marL="0" marR="91436" indent="0" algn="r" defTabSz="1828800">
              <a:lnSpc>
                <a:spcPct val="100000"/>
              </a:lnSpc>
              <a:spcBef>
                <a:spcPts val="1200"/>
              </a:spcBef>
              <a:buSzTx/>
              <a:buNone/>
              <a:defRPr sz="5200">
                <a:solidFill>
                  <a:srgbClr val="000000"/>
                </a:solidFill>
                <a:latin typeface="Constantia"/>
                <a:ea typeface="Constantia"/>
                <a:cs typeface="Constantia"/>
                <a:sym typeface="Constantia"/>
              </a:defRPr>
            </a:lvl5pPr>
          </a:lstStyle>
          <a:p>
            <a:r>
              <a:t>Body Level One</a:t>
            </a:r>
          </a:p>
          <a:p>
            <a:pPr lvl="1"/>
            <a:r>
              <a:t>Body Level Two</a:t>
            </a:r>
          </a:p>
          <a:p>
            <a:pPr lvl="2"/>
            <a:r>
              <a:t>Body Level Three</a:t>
            </a:r>
          </a:p>
          <a:p>
            <a:pPr lvl="3"/>
            <a:r>
              <a:t>Body Level Four</a:t>
            </a:r>
          </a:p>
          <a:p>
            <a:pPr lvl="4"/>
            <a:r>
              <a:t>Body Level Five</a:t>
            </a:r>
          </a:p>
        </p:txBody>
      </p:sp>
      <p:sp>
        <p:nvSpPr>
          <p:cNvPr id="334" name="Slide Number"/>
          <p:cNvSpPr txBox="1">
            <a:spLocks noGrp="1"/>
          </p:cNvSpPr>
          <p:nvPr>
            <p:ph type="sldNum" sz="quarter" idx="2"/>
          </p:nvPr>
        </p:nvSpPr>
        <p:spPr>
          <a:xfrm>
            <a:off x="20104100" y="13036556"/>
            <a:ext cx="317500" cy="406401"/>
          </a:xfrm>
          <a:prstGeom prst="rect">
            <a:avLst/>
          </a:prstGeom>
        </p:spPr>
        <p:txBody>
          <a:bodyPr lIns="0" tIns="0" rIns="0" bIns="0" anchor="t"/>
          <a:lstStyle>
            <a:lvl1pPr algn="r" defTabSz="1828800">
              <a:defRPr sz="2400">
                <a:solidFill>
                  <a:srgbClr val="D1EAED"/>
                </a:solid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952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245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1206500" y="4248503"/>
            <a:ext cx="21971000" cy="8256015"/>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Body Level One…"/>
          <p:cNvSpPr txBox="1">
            <a:spLocks noGrp="1"/>
          </p:cNvSpPr>
          <p:nvPr>
            <p:ph type="body" sz="quarter" idx="1" hasCustomPrompt="1"/>
          </p:nvPr>
        </p:nvSpPr>
        <p:spPr>
          <a:xfrm>
            <a:off x="1206500" y="2245960"/>
            <a:ext cx="9779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2" name="Body Level One…"/>
          <p:cNvSpPr txBox="1">
            <a:spLocks noGrp="1"/>
          </p:cNvSpPr>
          <p:nvPr>
            <p:ph type="body" sz="half" idx="21" hasCustomPrompt="1"/>
          </p:nvPr>
        </p:nvSpPr>
        <p:spPr>
          <a:xfrm>
            <a:off x="1206500" y="4248503"/>
            <a:ext cx="9779000" cy="8256015"/>
          </a:xfrm>
          <a:prstGeom prst="rect">
            <a:avLst/>
          </a:prstGeom>
        </p:spPr>
        <p:txBody>
          <a:bodyPr numCol="1" spcCol="38100"/>
          <a:lstStyle/>
          <a:p>
            <a:r>
              <a:t>Slide bullet text</a:t>
            </a:r>
          </a:p>
        </p:txBody>
      </p:sp>
      <p:sp>
        <p:nvSpPr>
          <p:cNvPr id="63" name="824910546_2681x1332.jpg"/>
          <p:cNvSpPr>
            <a:spLocks noGrp="1"/>
          </p:cNvSpPr>
          <p:nvPr>
            <p:ph type="pic" idx="22"/>
          </p:nvPr>
        </p:nvSpPr>
        <p:spPr>
          <a:xfrm>
            <a:off x="6380200" y="1263846"/>
            <a:ext cx="22529802" cy="11193475"/>
          </a:xfrm>
          <a:prstGeom prst="rect">
            <a:avLst/>
          </a:prstGeom>
        </p:spPr>
        <p:txBody>
          <a:bodyPr lIns="91439" tIns="45719" rIns="91439" bIns="45719" numCol="1" spcCol="38100">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51"/>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245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245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xfrm>
            <a:off x="1206500" y="4248503"/>
            <a:ext cx="21971000" cy="8256015"/>
          </a:xfrm>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FFFFFF"/>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5.xml"/><Relationship Id="rId5" Type="http://schemas.openxmlformats.org/officeDocument/2006/relationships/image" Target="../media/image34.jpeg"/><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image" Target="../media/image35.tif"/><Relationship Id="rId1" Type="http://schemas.openxmlformats.org/officeDocument/2006/relationships/slideLayout" Target="../slideLayouts/slideLayout15.xml"/><Relationship Id="rId5" Type="http://schemas.openxmlformats.org/officeDocument/2006/relationships/image" Target="../media/image38.jpeg"/><Relationship Id="rId4" Type="http://schemas.openxmlformats.org/officeDocument/2006/relationships/image" Target="../media/image37.tif"/></Relationships>
</file>

<file path=ppt/slides/_rels/slide49.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40.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39.png"/><Relationship Id="rId2" Type="http://schemas.openxmlformats.org/officeDocument/2006/relationships/video" Target="../media/media1.mp4"/><Relationship Id="rId16" Type="http://schemas.openxmlformats.org/officeDocument/2006/relationships/image" Target="../media/image43.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15.xml"/><Relationship Id="rId5" Type="http://schemas.microsoft.com/office/2007/relationships/media" Target="../media/media3.mp4"/><Relationship Id="rId15" Type="http://schemas.openxmlformats.org/officeDocument/2006/relationships/image" Target="../media/image42.png"/><Relationship Id="rId10" Type="http://schemas.openxmlformats.org/officeDocument/2006/relationships/video" Target="../media/media5.mp4"/><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hyperlink" Target="https://en.wikipedia.org/wiki/Lymphoma" TargetMode="External"/><Relationship Id="rId2" Type="http://schemas.openxmlformats.org/officeDocument/2006/relationships/hyperlink" Target="https://en.wikipedia.org/wiki/Adenocarcinoma" TargetMode="External"/><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hyperlink" Target="https://en.wikipedia.org/wiki/Gastrointestinal_stromal_tumour"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3" name="Perforated Peptic Ulcer complications."/>
          <p:cNvSpPr txBox="1"/>
          <p:nvPr/>
        </p:nvSpPr>
        <p:spPr>
          <a:xfrm>
            <a:off x="5703779" y="3904438"/>
            <a:ext cx="12506484" cy="896350"/>
          </a:xfrm>
          <a:prstGeom prst="rect">
            <a:avLst/>
          </a:prstGeom>
          <a:ln w="50800">
            <a:solidFill>
              <a:srgbClr val="0B519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900" b="1">
                <a:latin typeface="+mj-lt"/>
                <a:ea typeface="+mj-ea"/>
                <a:cs typeface="+mj-cs"/>
                <a:sym typeface="Helvetica Neue"/>
              </a:defRPr>
            </a:lvl1pPr>
          </a:lstStyle>
          <a:p>
            <a:r>
              <a:t>Peptic Ulcer complications</a:t>
            </a:r>
          </a:p>
        </p:txBody>
      </p:sp>
      <p:sp>
        <p:nvSpPr>
          <p:cNvPr id="344" name="Presented by :…"/>
          <p:cNvSpPr txBox="1"/>
          <p:nvPr/>
        </p:nvSpPr>
        <p:spPr>
          <a:xfrm>
            <a:off x="5751548" y="5170542"/>
            <a:ext cx="12506481" cy="4027221"/>
          </a:xfrm>
          <a:prstGeom prst="rect">
            <a:avLst/>
          </a:prstGeom>
          <a:ln w="50800">
            <a:solidFill>
              <a:srgbClr val="0B519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200" b="1">
                <a:latin typeface="+mj-lt"/>
                <a:ea typeface="+mj-ea"/>
                <a:cs typeface="+mj-cs"/>
                <a:sym typeface="Helvetica Neue"/>
              </a:defRPr>
            </a:pPr>
            <a:r>
              <a:rPr dirty="0"/>
              <a:t>Presented by : </a:t>
            </a:r>
          </a:p>
          <a:p>
            <a:pPr marL="240631" indent="-240631" algn="l">
              <a:buSzPct val="60000"/>
              <a:buBlip>
                <a:blip r:embed="rId2"/>
              </a:buBlip>
              <a:defRPr sz="3200">
                <a:latin typeface="+mj-lt"/>
                <a:ea typeface="+mj-ea"/>
                <a:cs typeface="+mj-cs"/>
                <a:sym typeface="Helvetica Neue"/>
              </a:defRPr>
            </a:pPr>
            <a:r>
              <a:rPr dirty="0"/>
              <a:t>Mohammad Al </a:t>
            </a:r>
            <a:r>
              <a:rPr dirty="0" err="1"/>
              <a:t>Rafayah</a:t>
            </a:r>
            <a:endParaRPr dirty="0"/>
          </a:p>
          <a:p>
            <a:pPr marL="240631" indent="-240631" algn="l">
              <a:buSzPct val="60000"/>
              <a:buBlip>
                <a:blip r:embed="rId2"/>
              </a:buBlip>
              <a:defRPr sz="3200">
                <a:latin typeface="+mj-lt"/>
                <a:ea typeface="+mj-ea"/>
                <a:cs typeface="+mj-cs"/>
                <a:sym typeface="Helvetica Neue"/>
              </a:defRPr>
            </a:pPr>
            <a:r>
              <a:rPr dirty="0"/>
              <a:t>Bilal Al </a:t>
            </a:r>
            <a:r>
              <a:rPr dirty="0" err="1"/>
              <a:t>Manasyeh</a:t>
            </a:r>
            <a:endParaRPr dirty="0"/>
          </a:p>
          <a:p>
            <a:pPr marL="240631" indent="-240631" algn="l">
              <a:buSzPct val="60000"/>
              <a:buBlip>
                <a:blip r:embed="rId2"/>
              </a:buBlip>
              <a:defRPr sz="3200">
                <a:latin typeface="+mj-lt"/>
                <a:ea typeface="+mj-ea"/>
                <a:cs typeface="+mj-cs"/>
                <a:sym typeface="Helvetica Neue"/>
              </a:defRPr>
            </a:pPr>
            <a:r>
              <a:rPr dirty="0"/>
              <a:t>Majida </a:t>
            </a:r>
            <a:r>
              <a:rPr dirty="0" err="1"/>
              <a:t>Akayleh</a:t>
            </a:r>
            <a:endParaRPr dirty="0"/>
          </a:p>
          <a:p>
            <a:pPr marL="240631" indent="-240631" algn="l">
              <a:buSzPct val="60000"/>
              <a:buBlip>
                <a:blip r:embed="rId2"/>
              </a:buBlip>
              <a:defRPr sz="3200">
                <a:latin typeface="+mj-lt"/>
                <a:ea typeface="+mj-ea"/>
                <a:cs typeface="+mj-cs"/>
                <a:sym typeface="Helvetica Neue"/>
              </a:defRPr>
            </a:pPr>
            <a:r>
              <a:rPr dirty="0" err="1"/>
              <a:t>Mallak</a:t>
            </a:r>
            <a:r>
              <a:rPr dirty="0"/>
              <a:t> Ibrahim Al </a:t>
            </a:r>
            <a:r>
              <a:rPr dirty="0" err="1"/>
              <a:t>jafari</a:t>
            </a:r>
            <a:endParaRPr dirty="0"/>
          </a:p>
          <a:p>
            <a:pPr algn="l">
              <a:defRPr sz="3200">
                <a:latin typeface="+mj-lt"/>
                <a:ea typeface="+mj-ea"/>
                <a:cs typeface="+mj-cs"/>
                <a:sym typeface="Helvetica Neue"/>
              </a:defRPr>
            </a:pPr>
            <a:endParaRPr dirty="0"/>
          </a:p>
          <a:p>
            <a:pPr algn="l">
              <a:defRPr sz="3200" b="1">
                <a:latin typeface="+mj-lt"/>
                <a:ea typeface="+mj-ea"/>
                <a:cs typeface="+mj-cs"/>
                <a:sym typeface="Helvetica Neue"/>
              </a:defRPr>
            </a:pPr>
            <a:r>
              <a:rPr dirty="0"/>
              <a:t>Supervision: </a:t>
            </a:r>
          </a:p>
          <a:p>
            <a:pPr marL="240631" indent="-240631" algn="l">
              <a:buSzPct val="60000"/>
              <a:buBlip>
                <a:blip r:embed="rId2"/>
              </a:buBlip>
              <a:defRPr sz="3200">
                <a:latin typeface="+mj-lt"/>
                <a:ea typeface="+mj-ea"/>
                <a:cs typeface="+mj-cs"/>
                <a:sym typeface="Helvetica Neue"/>
              </a:defRPr>
            </a:pPr>
            <a:r>
              <a:rPr dirty="0"/>
              <a:t>Dr. Emad </a:t>
            </a:r>
            <a:r>
              <a:rPr dirty="0" err="1"/>
              <a:t>Aborajooh</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itle 1"/>
          <p:cNvSpPr txBox="1">
            <a:spLocks noGrp="1"/>
          </p:cNvSpPr>
          <p:nvPr>
            <p:ph type="title"/>
          </p:nvPr>
        </p:nvSpPr>
        <p:spPr>
          <a:xfrm>
            <a:off x="3007458" y="1242600"/>
            <a:ext cx="14478002" cy="2286002"/>
          </a:xfrm>
          <a:prstGeom prst="rect">
            <a:avLst/>
          </a:prstGeom>
        </p:spPr>
        <p:txBody>
          <a:bodyPr/>
          <a:lstStyle/>
          <a:p>
            <a:r>
              <a:t>Duodenum </a:t>
            </a:r>
          </a:p>
        </p:txBody>
      </p:sp>
      <p:sp>
        <p:nvSpPr>
          <p:cNvPr id="376" name="Content Placeholder 2"/>
          <p:cNvSpPr txBox="1">
            <a:spLocks noGrp="1"/>
          </p:cNvSpPr>
          <p:nvPr>
            <p:ph type="body" sz="half" idx="1"/>
          </p:nvPr>
        </p:nvSpPr>
        <p:spPr>
          <a:xfrm>
            <a:off x="2901411" y="4088267"/>
            <a:ext cx="13287470" cy="8001060"/>
          </a:xfrm>
          <a:prstGeom prst="rect">
            <a:avLst/>
          </a:prstGeom>
        </p:spPr>
        <p:txBody>
          <a:bodyPr/>
          <a:lstStyle/>
          <a:p>
            <a:pPr marL="665226" indent="-665226" defTabSz="1773933">
              <a:lnSpc>
                <a:spcPct val="72000"/>
              </a:lnSpc>
              <a:spcBef>
                <a:spcPts val="1100"/>
              </a:spcBef>
              <a:defRPr sz="4500" b="1">
                <a:solidFill>
                  <a:srgbClr val="29555D"/>
                </a:solidFill>
              </a:defRPr>
            </a:pPr>
            <a:r>
              <a:t>bleeding from duodenal ulcer is four times more common than gastric. found in the </a:t>
            </a:r>
            <a:r>
              <a:rPr u="sng"/>
              <a:t>posterior or superior </a:t>
            </a:r>
            <a:r>
              <a:t>aspect due to proximity to GDA</a:t>
            </a:r>
          </a:p>
          <a:p>
            <a:pPr marL="665226" indent="-665226" defTabSz="1773933">
              <a:lnSpc>
                <a:spcPct val="72000"/>
              </a:lnSpc>
              <a:spcBef>
                <a:spcPts val="1100"/>
              </a:spcBef>
              <a:defRPr sz="4500" b="1">
                <a:solidFill>
                  <a:srgbClr val="29555D"/>
                </a:solidFill>
                <a:effectLst>
                  <a:outerShdw blurRad="38100" dist="36957" dir="2700000" rotWithShape="0">
                    <a:srgbClr val="000000">
                      <a:alpha val="43137"/>
                    </a:srgbClr>
                  </a:outerShdw>
                </a:effectLst>
              </a:defRPr>
            </a:pPr>
            <a:r>
              <a:t>kissing ulcer :A pair of ulcers on opposite sides of a tubular structure (anterior, posterior )</a:t>
            </a:r>
          </a:p>
          <a:p>
            <a:pPr marL="665226" indent="-665226" defTabSz="1773933">
              <a:lnSpc>
                <a:spcPct val="72000"/>
              </a:lnSpc>
              <a:spcBef>
                <a:spcPts val="1100"/>
              </a:spcBef>
              <a:defRPr sz="4500" b="1">
                <a:solidFill>
                  <a:srgbClr val="29555D"/>
                </a:solidFill>
              </a:defRPr>
            </a:pPr>
            <a:r>
              <a:t>Anteriorly placed ulcers tend </a:t>
            </a:r>
            <a:r>
              <a:rPr u="sng"/>
              <a:t>to perforate </a:t>
            </a:r>
          </a:p>
          <a:p>
            <a:pPr marL="665226" indent="-665226" defTabSz="1773933">
              <a:lnSpc>
                <a:spcPct val="72000"/>
              </a:lnSpc>
              <a:spcBef>
                <a:spcPts val="1100"/>
              </a:spcBef>
              <a:defRPr sz="4500" b="1">
                <a:solidFill>
                  <a:srgbClr val="29555D"/>
                </a:solidFill>
              </a:defRPr>
            </a:pPr>
            <a:r>
              <a:t>posterior duodenal ulcers tend </a:t>
            </a:r>
            <a:r>
              <a:rPr u="sng"/>
              <a:t>to bleed? </a:t>
            </a:r>
            <a:r>
              <a:rPr u="sng">
                <a:solidFill>
                  <a:srgbClr val="FF0000"/>
                </a:solidFill>
              </a:rPr>
              <a:t>     the gastroduodenal artery </a:t>
            </a:r>
          </a:p>
          <a:p>
            <a:pPr marL="0" indent="0" defTabSz="1773933">
              <a:lnSpc>
                <a:spcPct val="72000"/>
              </a:lnSpc>
              <a:spcBef>
                <a:spcPts val="1100"/>
              </a:spcBef>
              <a:buSzTx/>
              <a:buNone/>
              <a:defRPr sz="4500" b="1" u="sng">
                <a:solidFill>
                  <a:srgbClr val="FF0000"/>
                </a:solidFill>
              </a:defRPr>
            </a:pPr>
            <a:endParaRPr u="sng">
              <a:solidFill>
                <a:srgbClr val="FF0000"/>
              </a:solidFill>
            </a:endParaRPr>
          </a:p>
          <a:p>
            <a:pPr marL="0" indent="0" defTabSz="1773933">
              <a:lnSpc>
                <a:spcPct val="72000"/>
              </a:lnSpc>
              <a:spcBef>
                <a:spcPts val="1100"/>
              </a:spcBef>
              <a:buSzTx/>
              <a:buNone/>
              <a:defRPr sz="4500" b="1" u="sng">
                <a:solidFill>
                  <a:srgbClr val="FF0000"/>
                </a:solidFill>
              </a:defRPr>
            </a:pPr>
            <a:r>
              <a:t>Pentration of thr duodenum is a form of perforation in which the hole  lead to ulcer continues into adjacent organ.</a:t>
            </a:r>
          </a:p>
        </p:txBody>
      </p:sp>
      <p:pic>
        <p:nvPicPr>
          <p:cNvPr id="377" name="Picture 2" descr="Picture 2"/>
          <p:cNvPicPr>
            <a:picLocks noChangeAspect="1"/>
          </p:cNvPicPr>
          <p:nvPr/>
        </p:nvPicPr>
        <p:blipFill>
          <a:blip r:embed="rId2"/>
          <a:stretch>
            <a:fillRect/>
          </a:stretch>
        </p:blipFill>
        <p:spPr>
          <a:xfrm rot="16200000">
            <a:off x="14638632" y="4037853"/>
            <a:ext cx="12430222" cy="4143409"/>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itle 1"/>
          <p:cNvSpPr txBox="1">
            <a:spLocks noGrp="1"/>
          </p:cNvSpPr>
          <p:nvPr>
            <p:ph type="title"/>
          </p:nvPr>
        </p:nvSpPr>
        <p:spPr>
          <a:xfrm>
            <a:off x="2903159" y="1609038"/>
            <a:ext cx="19206552" cy="2098471"/>
          </a:xfrm>
          <a:prstGeom prst="rect">
            <a:avLst/>
          </a:prstGeom>
        </p:spPr>
        <p:txBody>
          <a:bodyPr/>
          <a:lstStyle/>
          <a:p>
            <a:r>
              <a:t>Gastric ulcer bleeding</a:t>
            </a:r>
          </a:p>
        </p:txBody>
      </p:sp>
      <p:sp>
        <p:nvSpPr>
          <p:cNvPr id="380" name="Content Placeholder 2"/>
          <p:cNvSpPr txBox="1">
            <a:spLocks noGrp="1"/>
          </p:cNvSpPr>
          <p:nvPr>
            <p:ph type="body" sz="half" idx="1"/>
          </p:nvPr>
        </p:nvSpPr>
        <p:spPr>
          <a:xfrm>
            <a:off x="2903159" y="4031464"/>
            <a:ext cx="19206552" cy="6901230"/>
          </a:xfrm>
          <a:prstGeom prst="rect">
            <a:avLst/>
          </a:prstGeom>
        </p:spPr>
        <p:txBody>
          <a:bodyPr/>
          <a:lstStyle/>
          <a:p>
            <a:pPr marL="548640" lvl="1" indent="-548640">
              <a:spcBef>
                <a:spcPts val="1200"/>
              </a:spcBef>
              <a:buClr>
                <a:srgbClr val="1F497D"/>
              </a:buClr>
              <a:buSzPct val="73000"/>
              <a:buFontTx/>
              <a:buChar char="⦿"/>
              <a:defRPr sz="5600"/>
            </a:pPr>
            <a:r>
              <a:t>Most common sites are the lesser curvature of stomach </a:t>
            </a:r>
          </a:p>
          <a:p>
            <a:pPr>
              <a:defRPr sz="5600"/>
            </a:pPr>
            <a:endParaRPr/>
          </a:p>
          <a:p>
            <a:r>
              <a:t>Large chronic ulcers may erode </a:t>
            </a:r>
            <a:r>
              <a:rPr u="sng"/>
              <a:t>posteriorly</a:t>
            </a:r>
            <a:r>
              <a:t> into the pancreas and, on other occasions, into major vessels such as the </a:t>
            </a:r>
            <a:r>
              <a:rPr>
                <a:solidFill>
                  <a:srgbClr val="FF0000"/>
                </a:solidFill>
              </a:rPr>
              <a:t>splenic artery.</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itle 1"/>
          <p:cNvSpPr txBox="1">
            <a:spLocks noGrp="1"/>
          </p:cNvSpPr>
          <p:nvPr>
            <p:ph type="title"/>
          </p:nvPr>
        </p:nvSpPr>
        <p:spPr>
          <a:xfrm>
            <a:off x="2903159" y="1609038"/>
            <a:ext cx="19206552" cy="2098471"/>
          </a:xfrm>
          <a:prstGeom prst="rect">
            <a:avLst/>
          </a:prstGeom>
        </p:spPr>
        <p:txBody>
          <a:bodyPr/>
          <a:lstStyle/>
          <a:p>
            <a:r>
              <a:t>Bleeding </a:t>
            </a:r>
          </a:p>
        </p:txBody>
      </p:sp>
      <p:sp>
        <p:nvSpPr>
          <p:cNvPr id="383" name="Content Placeholder 2"/>
          <p:cNvSpPr txBox="1">
            <a:spLocks noGrp="1"/>
          </p:cNvSpPr>
          <p:nvPr>
            <p:ph type="body" sz="half" idx="1"/>
          </p:nvPr>
        </p:nvSpPr>
        <p:spPr>
          <a:xfrm>
            <a:off x="2903159" y="4031464"/>
            <a:ext cx="19206552" cy="6901230"/>
          </a:xfrm>
          <a:prstGeom prst="rect">
            <a:avLst/>
          </a:prstGeom>
        </p:spPr>
        <p:txBody>
          <a:bodyPr/>
          <a:lstStyle/>
          <a:p>
            <a:pPr>
              <a:lnSpc>
                <a:spcPct val="108000"/>
              </a:lnSpc>
              <a:defRPr sz="3700">
                <a:solidFill>
                  <a:srgbClr val="FF0000"/>
                </a:solidFill>
              </a:defRPr>
            </a:pPr>
            <a:r>
              <a:t>Acute bleeding (heavy )</a:t>
            </a:r>
          </a:p>
          <a:p>
            <a:pPr>
              <a:lnSpc>
                <a:spcPct val="108000"/>
              </a:lnSpc>
              <a:spcBef>
                <a:spcPts val="900"/>
              </a:spcBef>
              <a:defRPr sz="3700"/>
            </a:pPr>
            <a:r>
              <a:t>Pt. present with -coffee ground (hematemesis), (</a:t>
            </a:r>
            <a:r>
              <a:rPr u="sng"/>
              <a:t>melena?</a:t>
            </a:r>
            <a:r>
              <a:t>),hypotension</a:t>
            </a:r>
          </a:p>
          <a:p>
            <a:pPr>
              <a:lnSpc>
                <a:spcPct val="108000"/>
              </a:lnSpc>
              <a:spcBef>
                <a:spcPts val="900"/>
              </a:spcBef>
              <a:defRPr sz="3700"/>
            </a:pPr>
            <a:r>
              <a:t>*Not hematochezia</a:t>
            </a:r>
          </a:p>
          <a:p>
            <a:pPr>
              <a:lnSpc>
                <a:spcPct val="108000"/>
              </a:lnSpc>
              <a:spcBef>
                <a:spcPts val="900"/>
              </a:spcBef>
              <a:defRPr sz="3700" b="1">
                <a:effectLst>
                  <a:outerShdw blurRad="38100" dist="38100" dir="2700000" rotWithShape="0">
                    <a:srgbClr val="000000">
                      <a:alpha val="43137"/>
                    </a:srgbClr>
                  </a:outerShdw>
                </a:effectLst>
              </a:defRPr>
            </a:pPr>
            <a:r>
              <a:t>the gastroduodenal artery</a:t>
            </a:r>
          </a:p>
          <a:p>
            <a:pPr>
              <a:lnSpc>
                <a:spcPct val="108000"/>
              </a:lnSpc>
              <a:spcBef>
                <a:spcPts val="900"/>
              </a:spcBef>
              <a:defRPr sz="3700"/>
            </a:pPr>
            <a:r>
              <a:t>which is commonly the source of heavy bleeding.</a:t>
            </a:r>
          </a:p>
          <a:p>
            <a:pPr>
              <a:lnSpc>
                <a:spcPct val="108000"/>
              </a:lnSpc>
              <a:defRPr sz="3700"/>
            </a:pPr>
            <a:endParaRPr/>
          </a:p>
          <a:p>
            <a:pPr>
              <a:lnSpc>
                <a:spcPct val="108000"/>
              </a:lnSpc>
              <a:spcBef>
                <a:spcPts val="1700"/>
              </a:spcBef>
              <a:defRPr sz="6600">
                <a:solidFill>
                  <a:srgbClr val="FF0000"/>
                </a:solidFill>
              </a:defRPr>
            </a:pPr>
            <a:r>
              <a:t>Chronic bleeding (slow )</a:t>
            </a:r>
          </a:p>
          <a:p>
            <a:pPr>
              <a:lnSpc>
                <a:spcPct val="108000"/>
              </a:lnSpc>
              <a:spcBef>
                <a:spcPts val="1000"/>
              </a:spcBef>
            </a:pPr>
            <a:r>
              <a:t>Pt. present with  </a:t>
            </a:r>
            <a:r>
              <a:rPr b="1">
                <a:effectLst>
                  <a:outerShdw blurRad="38100" dist="38100" dir="2700000" rotWithShape="0">
                    <a:srgbClr val="000000">
                      <a:alpha val="43137"/>
                    </a:srgbClr>
                  </a:outerShdw>
                </a:effectLst>
              </a:rPr>
              <a:t>anemia (iron deficiency anemia )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1"/>
          <p:cNvSpPr txBox="1">
            <a:spLocks noGrp="1"/>
          </p:cNvSpPr>
          <p:nvPr>
            <p:ph type="title"/>
          </p:nvPr>
        </p:nvSpPr>
        <p:spPr>
          <a:xfrm>
            <a:off x="2903159" y="1609038"/>
            <a:ext cx="19206552" cy="2098471"/>
          </a:xfrm>
          <a:prstGeom prst="rect">
            <a:avLst/>
          </a:prstGeom>
        </p:spPr>
        <p:txBody>
          <a:bodyPr/>
          <a:lstStyle/>
          <a:p>
            <a:r>
              <a:rPr lang="en-US" dirty="0" err="1"/>
              <a:t>Differniate</a:t>
            </a:r>
            <a:r>
              <a:rPr lang="en-US" dirty="0"/>
              <a:t> between </a:t>
            </a:r>
            <a:r>
              <a:rPr lang="en-US" dirty="0" err="1"/>
              <a:t>ugib</a:t>
            </a:r>
            <a:r>
              <a:rPr lang="en-US" dirty="0"/>
              <a:t> and </a:t>
            </a:r>
            <a:r>
              <a:rPr lang="en-US" dirty="0" err="1"/>
              <a:t>lgib</a:t>
            </a:r>
            <a:endParaRPr dirty="0"/>
          </a:p>
        </p:txBody>
      </p:sp>
      <p:sp>
        <p:nvSpPr>
          <p:cNvPr id="389" name="Content Placeholder 2"/>
          <p:cNvSpPr txBox="1">
            <a:spLocks noGrp="1"/>
          </p:cNvSpPr>
          <p:nvPr>
            <p:ph type="body" sz="half" idx="1"/>
          </p:nvPr>
        </p:nvSpPr>
        <p:spPr>
          <a:xfrm>
            <a:off x="2903159" y="4031464"/>
            <a:ext cx="19206552" cy="6901230"/>
          </a:xfrm>
          <a:prstGeom prst="rect">
            <a:avLst/>
          </a:prstGeom>
        </p:spPr>
        <p:txBody>
          <a:bodyPr/>
          <a:lstStyle/>
          <a:p>
            <a:pPr>
              <a:lnSpc>
                <a:spcPct val="108000"/>
              </a:lnSpc>
            </a:pPr>
            <a:r>
              <a:rPr dirty="0"/>
              <a:t>Hematemesis indicates an UGIB.</a:t>
            </a:r>
          </a:p>
          <a:p>
            <a:pPr>
              <a:lnSpc>
                <a:spcPct val="108000"/>
              </a:lnSpc>
            </a:pPr>
            <a:r>
              <a:rPr dirty="0"/>
              <a:t>Melena indicates the blood has been in GI tract for at least 14 hours.</a:t>
            </a:r>
          </a:p>
          <a:p>
            <a:pPr>
              <a:lnSpc>
                <a:spcPct val="108000"/>
              </a:lnSpc>
            </a:pPr>
            <a:r>
              <a:rPr dirty="0"/>
              <a:t>Hematochezia usually represents a lower GI source of bleeding although an upper GI lesion may bleed so briskly that blood does not remain the bowel enough for melena develop.  </a:t>
            </a:r>
          </a:p>
          <a:p>
            <a:pPr>
              <a:lnSpc>
                <a:spcPct val="108000"/>
              </a:lnSpc>
            </a:pPr>
            <a:r>
              <a:rPr dirty="0"/>
              <a:t>When hematochezia is presenting symptom of UGIB it is associated with hemodynamic instability and dropping hemoglobin.</a:t>
            </a:r>
            <a:endParaRPr lang="en-US" dirty="0"/>
          </a:p>
          <a:p>
            <a:pPr>
              <a:lnSpc>
                <a:spcPct val="108000"/>
              </a:lnSpc>
            </a:pPr>
            <a:r>
              <a:rPr lang="en-US" dirty="0"/>
              <a:t>Bloody  nasogastric aspirate indicates an upper gastrointestinal source of bleeding</a:t>
            </a: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2167-5C9B-4E4B-A76D-2A5C27CF2587}"/>
              </a:ext>
            </a:extLst>
          </p:cNvPr>
          <p:cNvSpPr>
            <a:spLocks noGrp="1"/>
          </p:cNvSpPr>
          <p:nvPr>
            <p:ph type="title"/>
          </p:nvPr>
        </p:nvSpPr>
        <p:spPr/>
        <p:txBody>
          <a:bodyPr/>
          <a:lstStyle/>
          <a:p>
            <a:r>
              <a:rPr lang="en-US" dirty="0"/>
              <a:t>resuscitation</a:t>
            </a:r>
          </a:p>
        </p:txBody>
      </p:sp>
      <p:sp>
        <p:nvSpPr>
          <p:cNvPr id="3" name="Text Placeholder 2">
            <a:extLst>
              <a:ext uri="{FF2B5EF4-FFF2-40B4-BE49-F238E27FC236}">
                <a16:creationId xmlns:a16="http://schemas.microsoft.com/office/drawing/2014/main" id="{DC80DB9A-1ADD-4CC3-9BFA-D4DF61E7AD60}"/>
              </a:ext>
            </a:extLst>
          </p:cNvPr>
          <p:cNvSpPr>
            <a:spLocks noGrp="1"/>
          </p:cNvSpPr>
          <p:nvPr>
            <p:ph type="body" sz="half" idx="1"/>
          </p:nvPr>
        </p:nvSpPr>
        <p:spPr/>
        <p:txBody>
          <a:bodyPr/>
          <a:lstStyle/>
          <a:p>
            <a:r>
              <a:rPr lang="en-US" dirty="0"/>
              <a:t>2 wide bore venous cannula are inserted one for installing fluid and one for drawing blood for CBC coagulation profile urea electrolyte and cross matching .</a:t>
            </a:r>
          </a:p>
          <a:p>
            <a:r>
              <a:rPr lang="en-US" dirty="0"/>
              <a:t>Central venous catheter.</a:t>
            </a:r>
          </a:p>
          <a:p>
            <a:r>
              <a:rPr lang="en-US" dirty="0"/>
              <a:t>Bladder catheterization for monitoring of urine output.</a:t>
            </a:r>
          </a:p>
          <a:p>
            <a:r>
              <a:rPr lang="en-US" dirty="0"/>
              <a:t>Insertion of nasogastric tube .</a:t>
            </a:r>
          </a:p>
        </p:txBody>
      </p:sp>
    </p:spTree>
    <p:extLst>
      <p:ext uri="{BB962C8B-B14F-4D97-AF65-F5344CB8AC3E}">
        <p14:creationId xmlns:p14="http://schemas.microsoft.com/office/powerpoint/2010/main" val="355821088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itle 1"/>
          <p:cNvSpPr txBox="1">
            <a:spLocks noGrp="1"/>
          </p:cNvSpPr>
          <p:nvPr>
            <p:ph type="title"/>
          </p:nvPr>
        </p:nvSpPr>
        <p:spPr>
          <a:xfrm>
            <a:off x="2903159" y="1609038"/>
            <a:ext cx="19206552" cy="2098471"/>
          </a:xfrm>
          <a:prstGeom prst="rect">
            <a:avLst/>
          </a:prstGeom>
        </p:spPr>
        <p:txBody>
          <a:bodyPr/>
          <a:lstStyle/>
          <a:p>
            <a:r>
              <a:t>treatment </a:t>
            </a:r>
          </a:p>
        </p:txBody>
      </p:sp>
      <p:sp>
        <p:nvSpPr>
          <p:cNvPr id="392" name="Content Placeholder 2"/>
          <p:cNvSpPr txBox="1">
            <a:spLocks noGrp="1"/>
          </p:cNvSpPr>
          <p:nvPr>
            <p:ph type="body" sz="half" idx="1"/>
          </p:nvPr>
        </p:nvSpPr>
        <p:spPr>
          <a:xfrm>
            <a:off x="2903159" y="4031464"/>
            <a:ext cx="19206552" cy="6901230"/>
          </a:xfrm>
          <a:prstGeom prst="rect">
            <a:avLst/>
          </a:prstGeom>
        </p:spPr>
        <p:txBody>
          <a:bodyPr/>
          <a:lstStyle/>
          <a:p>
            <a:pPr marL="838200" indent="-762000">
              <a:lnSpc>
                <a:spcPct val="72000"/>
              </a:lnSpc>
              <a:spcBef>
                <a:spcPts val="1200"/>
              </a:spcBef>
              <a:buClr>
                <a:srgbClr val="0DB7C4"/>
              </a:buClr>
              <a:buSzPts val="5300"/>
              <a:buFont typeface="Helvetica"/>
              <a:buChar char="▹"/>
              <a:defRPr sz="5300">
                <a:solidFill>
                  <a:srgbClr val="558ED5"/>
                </a:solidFill>
                <a:latin typeface="Source Sans Pro"/>
                <a:ea typeface="Source Sans Pro"/>
                <a:cs typeface="Source Sans Pro"/>
                <a:sym typeface="Source Sans Pro"/>
              </a:defRPr>
            </a:pPr>
            <a:r>
              <a:t>A)</a:t>
            </a:r>
            <a:r>
              <a:rPr>
                <a:solidFill>
                  <a:srgbClr val="415665"/>
                </a:solidFill>
              </a:rPr>
              <a:t> </a:t>
            </a:r>
            <a:r>
              <a:rPr b="1">
                <a:solidFill>
                  <a:srgbClr val="415665"/>
                </a:solidFill>
                <a:effectLst>
                  <a:outerShdw blurRad="38100" dist="38100" dir="2700000" rotWithShape="0">
                    <a:srgbClr val="000000">
                      <a:alpha val="43137"/>
                    </a:srgbClr>
                  </a:outerShdw>
                </a:effectLst>
              </a:rPr>
              <a:t>endoscopic hemostasis treatment      </a:t>
            </a:r>
          </a:p>
          <a:p>
            <a:pPr marL="838200" indent="-762000">
              <a:lnSpc>
                <a:spcPct val="72000"/>
              </a:lnSpc>
              <a:spcBef>
                <a:spcPts val="1200"/>
              </a:spcBef>
              <a:buClr>
                <a:srgbClr val="0DB7C4"/>
              </a:buClr>
              <a:buSzPts val="5300"/>
              <a:buFont typeface="Helvetica"/>
              <a:buChar char="▹"/>
              <a:defRPr sz="5300">
                <a:solidFill>
                  <a:srgbClr val="415665"/>
                </a:solidFill>
                <a:latin typeface="Source Sans Pro"/>
                <a:ea typeface="Source Sans Pro"/>
                <a:cs typeface="Source Sans Pro"/>
                <a:sym typeface="Source Sans Pro"/>
              </a:defRPr>
            </a:pPr>
            <a:r>
              <a:t>by one or combination of              </a:t>
            </a:r>
          </a:p>
          <a:p>
            <a:pPr marL="838200" indent="-762000">
              <a:lnSpc>
                <a:spcPct val="72000"/>
              </a:lnSpc>
              <a:spcBef>
                <a:spcPts val="1200"/>
              </a:spcBef>
              <a:buClr>
                <a:srgbClr val="0DB7C4"/>
              </a:buClr>
              <a:buSzPts val="5300"/>
              <a:buFont typeface="Helvetica"/>
              <a:buChar char="▹"/>
              <a:defRPr sz="5300">
                <a:solidFill>
                  <a:srgbClr val="415665"/>
                </a:solidFill>
                <a:latin typeface="Source Sans Pro"/>
                <a:ea typeface="Source Sans Pro"/>
                <a:cs typeface="Source Sans Pro"/>
                <a:sym typeface="Source Sans Pro"/>
              </a:defRPr>
            </a:pPr>
            <a:r>
              <a:t> 1) vasoconstrictor injection  </a:t>
            </a:r>
          </a:p>
          <a:p>
            <a:pPr marL="838200" indent="-762000">
              <a:lnSpc>
                <a:spcPct val="72000"/>
              </a:lnSpc>
              <a:spcBef>
                <a:spcPts val="1200"/>
              </a:spcBef>
              <a:buClr>
                <a:srgbClr val="0DB7C4"/>
              </a:buClr>
              <a:buSzPts val="5300"/>
              <a:buFont typeface="Helvetica"/>
              <a:buChar char="▹"/>
              <a:defRPr sz="5300">
                <a:solidFill>
                  <a:srgbClr val="415665"/>
                </a:solidFill>
                <a:latin typeface="Source Sans Pro"/>
                <a:ea typeface="Source Sans Pro"/>
                <a:cs typeface="Source Sans Pro"/>
                <a:sym typeface="Source Sans Pro"/>
              </a:defRPr>
            </a:pPr>
            <a:r>
              <a:t>2)thermal electrocoagulation</a:t>
            </a:r>
          </a:p>
          <a:p>
            <a:pPr marL="838200" indent="-762000">
              <a:lnSpc>
                <a:spcPct val="72000"/>
              </a:lnSpc>
              <a:spcBef>
                <a:spcPts val="1200"/>
              </a:spcBef>
              <a:buClr>
                <a:srgbClr val="0DB7C4"/>
              </a:buClr>
              <a:buSzPts val="5300"/>
              <a:buFont typeface="Helvetica"/>
              <a:buChar char="▹"/>
              <a:defRPr sz="5300">
                <a:solidFill>
                  <a:srgbClr val="415665"/>
                </a:solidFill>
                <a:latin typeface="Source Sans Pro"/>
                <a:ea typeface="Source Sans Pro"/>
                <a:cs typeface="Source Sans Pro"/>
                <a:sym typeface="Source Sans Pro"/>
              </a:defRPr>
            </a:pPr>
            <a:r>
              <a:t>3)mechanical (hem clips )</a:t>
            </a:r>
          </a:p>
          <a:p>
            <a:pPr marL="838200" indent="-762000">
              <a:lnSpc>
                <a:spcPct val="72000"/>
              </a:lnSpc>
              <a:spcBef>
                <a:spcPts val="1200"/>
              </a:spcBef>
              <a:buClr>
                <a:srgbClr val="0DB7C4"/>
              </a:buClr>
              <a:buSzPts val="5300"/>
              <a:buFont typeface="Helvetica"/>
              <a:buChar char="▹"/>
              <a:defRPr sz="5300" b="1">
                <a:solidFill>
                  <a:srgbClr val="558ED5"/>
                </a:solidFill>
                <a:latin typeface="Trebuchet MS"/>
                <a:ea typeface="Trebuchet MS"/>
                <a:cs typeface="Trebuchet MS"/>
                <a:sym typeface="Trebuchet MS"/>
              </a:defRPr>
            </a:pPr>
            <a:r>
              <a:t>Successful when </a:t>
            </a:r>
            <a:r>
              <a:rPr b="0"/>
              <a:t>:</a:t>
            </a:r>
          </a:p>
          <a:p>
            <a:pPr>
              <a:lnSpc>
                <a:spcPct val="72000"/>
              </a:lnSpc>
              <a:spcBef>
                <a:spcPts val="1200"/>
              </a:spcBef>
              <a:buClr>
                <a:srgbClr val="B13F9A"/>
              </a:buClr>
              <a:buSzPct val="73000"/>
              <a:defRPr sz="5300">
                <a:solidFill>
                  <a:srgbClr val="558ED5"/>
                </a:solidFill>
                <a:latin typeface="Trebuchet MS"/>
                <a:ea typeface="Trebuchet MS"/>
                <a:cs typeface="Trebuchet MS"/>
                <a:sym typeface="Trebuchet MS"/>
              </a:defRPr>
            </a:pPr>
            <a:r>
              <a:t>1. The bleeding is not from large vessels.</a:t>
            </a:r>
          </a:p>
          <a:p>
            <a:pPr>
              <a:lnSpc>
                <a:spcPct val="72000"/>
              </a:lnSpc>
              <a:spcBef>
                <a:spcPts val="1200"/>
              </a:spcBef>
              <a:buClr>
                <a:srgbClr val="B13F9A"/>
              </a:buClr>
              <a:buSzPct val="73000"/>
              <a:defRPr sz="5300">
                <a:solidFill>
                  <a:srgbClr val="558ED5"/>
                </a:solidFill>
                <a:latin typeface="Trebuchet MS"/>
                <a:ea typeface="Trebuchet MS"/>
                <a:cs typeface="Trebuchet MS"/>
                <a:sym typeface="Trebuchet MS"/>
              </a:defRPr>
            </a:pPr>
            <a:r>
              <a:t>2. source of bleeding can be identiﬁed.</a:t>
            </a:r>
          </a:p>
          <a:p>
            <a:pPr>
              <a:lnSpc>
                <a:spcPct val="72000"/>
              </a:lnSpc>
              <a:spcBef>
                <a:spcPts val="1200"/>
              </a:spcBef>
              <a:buClr>
                <a:srgbClr val="B13F9A"/>
              </a:buClr>
              <a:buSzPct val="73000"/>
              <a:defRPr sz="5300">
                <a:solidFill>
                  <a:srgbClr val="415665"/>
                </a:solidFill>
                <a:latin typeface="Source Sans Pro"/>
                <a:ea typeface="Source Sans Pro"/>
                <a:cs typeface="Source Sans Pro"/>
                <a:sym typeface="Source Sans Pro"/>
              </a:defRPr>
            </a:pPr>
            <a:r>
              <a:t> </a:t>
            </a:r>
            <a:r>
              <a:rPr>
                <a:solidFill>
                  <a:srgbClr val="558ED5"/>
                </a:solidFill>
              </a:rPr>
              <a:t>B)</a:t>
            </a:r>
            <a:r>
              <a:t> surgical treatment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itle 1"/>
          <p:cNvSpPr txBox="1">
            <a:spLocks noGrp="1"/>
          </p:cNvSpPr>
          <p:nvPr>
            <p:ph type="title"/>
          </p:nvPr>
        </p:nvSpPr>
        <p:spPr>
          <a:xfrm>
            <a:off x="912644" y="4150052"/>
            <a:ext cx="10723241" cy="1218491"/>
          </a:xfrm>
          <a:prstGeom prst="rect">
            <a:avLst/>
          </a:prstGeom>
        </p:spPr>
        <p:txBody>
          <a:bodyPr/>
          <a:lstStyle>
            <a:lvl1pPr algn="l">
              <a:defRPr sz="6400"/>
            </a:lvl1pPr>
          </a:lstStyle>
          <a:p>
            <a:r>
              <a:t>vasoconstrictor injection</a:t>
            </a:r>
          </a:p>
        </p:txBody>
      </p:sp>
      <p:sp>
        <p:nvSpPr>
          <p:cNvPr id="395" name="Content Placeholder 2"/>
          <p:cNvSpPr txBox="1">
            <a:spLocks noGrp="1"/>
          </p:cNvSpPr>
          <p:nvPr>
            <p:ph type="body" sz="quarter" idx="1"/>
          </p:nvPr>
        </p:nvSpPr>
        <p:spPr>
          <a:xfrm>
            <a:off x="1008183" y="6197903"/>
            <a:ext cx="18816010" cy="3104281"/>
          </a:xfrm>
          <a:prstGeom prst="rect">
            <a:avLst/>
          </a:prstGeom>
        </p:spPr>
        <p:txBody>
          <a:bodyPr/>
          <a:lstStyle/>
          <a:p>
            <a:pPr marR="81378" algn="l" defTabSz="1627632">
              <a:lnSpc>
                <a:spcPct val="90000"/>
              </a:lnSpc>
              <a:spcBef>
                <a:spcPts val="1000"/>
              </a:spcBef>
              <a:defRPr sz="4200">
                <a:solidFill>
                  <a:srgbClr val="29555D"/>
                </a:solidFill>
              </a:defRPr>
            </a:pPr>
            <a:r>
              <a:t>Injection of </a:t>
            </a:r>
            <a:r>
              <a:rPr u="sng"/>
              <a:t>norepinephrine + saline </a:t>
            </a:r>
          </a:p>
          <a:p>
            <a:pPr marR="81378" algn="l" defTabSz="1627632">
              <a:lnSpc>
                <a:spcPct val="90000"/>
              </a:lnSpc>
              <a:spcBef>
                <a:spcPts val="1000"/>
              </a:spcBef>
              <a:defRPr sz="4200">
                <a:solidFill>
                  <a:srgbClr val="29555D"/>
                </a:solidFill>
              </a:defRPr>
            </a:pPr>
            <a:r>
              <a:t>Near the ulcer submucosa </a:t>
            </a:r>
          </a:p>
          <a:p>
            <a:pPr marR="81378" algn="l" defTabSz="1627632">
              <a:lnSpc>
                <a:spcPct val="90000"/>
              </a:lnSpc>
              <a:spcBef>
                <a:spcPts val="1000"/>
              </a:spcBef>
              <a:defRPr sz="4200">
                <a:solidFill>
                  <a:srgbClr val="FF0000"/>
                </a:solidFill>
              </a:defRPr>
            </a:pPr>
            <a:r>
              <a:t>Avoid</a:t>
            </a:r>
            <a:r>
              <a:rPr>
                <a:solidFill>
                  <a:srgbClr val="29555D"/>
                </a:solidFill>
              </a:rPr>
              <a:t> inject direct to artery to avoid systemic effect</a:t>
            </a:r>
          </a:p>
          <a:p>
            <a:pPr marR="81378" algn="l" defTabSz="1627632">
              <a:lnSpc>
                <a:spcPct val="90000"/>
              </a:lnSpc>
              <a:spcBef>
                <a:spcPts val="1000"/>
              </a:spcBef>
              <a:defRPr sz="4200">
                <a:solidFill>
                  <a:srgbClr val="29555D"/>
                </a:solidFill>
              </a:defRPr>
            </a:pPr>
            <a:r>
              <a:t> (tachycardia ).</a:t>
            </a:r>
          </a:p>
        </p:txBody>
      </p:sp>
      <p:pic>
        <p:nvPicPr>
          <p:cNvPr id="396" name="عنصر نائب للمحتوى 10" descr="عنصر نائب للمحتوى 10"/>
          <p:cNvPicPr>
            <a:picLocks noChangeAspect="1"/>
          </p:cNvPicPr>
          <p:nvPr/>
        </p:nvPicPr>
        <p:blipFill>
          <a:blip r:embed="rId2"/>
          <a:stretch>
            <a:fillRect/>
          </a:stretch>
        </p:blipFill>
        <p:spPr>
          <a:xfrm>
            <a:off x="16161432" y="4632826"/>
            <a:ext cx="7907027" cy="623443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Title 1"/>
          <p:cNvSpPr txBox="1">
            <a:spLocks noGrp="1"/>
          </p:cNvSpPr>
          <p:nvPr>
            <p:ph type="title"/>
          </p:nvPr>
        </p:nvSpPr>
        <p:spPr>
          <a:xfrm>
            <a:off x="3399690" y="1231375"/>
            <a:ext cx="17584621" cy="1605928"/>
          </a:xfrm>
          <a:prstGeom prst="rect">
            <a:avLst/>
          </a:prstGeom>
        </p:spPr>
        <p:txBody>
          <a:bodyPr/>
          <a:lstStyle>
            <a:lvl1pPr algn="l" defTabSz="1609344">
              <a:defRPr sz="8800">
                <a:effectLst>
                  <a:outerShdw blurRad="38100" dist="22352" dir="5400000" rotWithShape="0">
                    <a:srgbClr val="000000">
                      <a:alpha val="43000"/>
                    </a:srgbClr>
                  </a:outerShdw>
                </a:effectLst>
              </a:defRPr>
            </a:lvl1pPr>
          </a:lstStyle>
          <a:p>
            <a:r>
              <a:t>thermal electrocoagulation</a:t>
            </a:r>
          </a:p>
        </p:txBody>
      </p:sp>
      <p:sp>
        <p:nvSpPr>
          <p:cNvPr id="399" name="Content Placeholder 2"/>
          <p:cNvSpPr txBox="1">
            <a:spLocks noGrp="1"/>
          </p:cNvSpPr>
          <p:nvPr>
            <p:ph type="body" sz="half" idx="1"/>
          </p:nvPr>
        </p:nvSpPr>
        <p:spPr>
          <a:xfrm>
            <a:off x="3962400" y="3200400"/>
            <a:ext cx="13610588" cy="9052560"/>
          </a:xfrm>
          <a:prstGeom prst="rect">
            <a:avLst/>
          </a:prstGeom>
        </p:spPr>
        <p:txBody>
          <a:bodyPr/>
          <a:lstStyle/>
          <a:p>
            <a:pPr algn="l">
              <a:defRPr>
                <a:solidFill>
                  <a:srgbClr val="1D415D"/>
                </a:solidFill>
              </a:defRPr>
            </a:pPr>
            <a:r>
              <a:t>Mono/bipolar electrocoagulation,</a:t>
            </a:r>
          </a:p>
          <a:p>
            <a:pPr algn="l">
              <a:defRPr>
                <a:solidFill>
                  <a:srgbClr val="1D415D"/>
                </a:solidFill>
              </a:defRPr>
            </a:pPr>
            <a:r>
              <a:t>argon plasma coagulation (APC),laser photocoagulation .</a:t>
            </a:r>
          </a:p>
          <a:p>
            <a:pPr algn="l">
              <a:defRPr>
                <a:solidFill>
                  <a:srgbClr val="1D415D"/>
                </a:solidFill>
              </a:defRPr>
            </a:pPr>
            <a:r>
              <a:t>Inside the ulcer.</a:t>
            </a:r>
          </a:p>
          <a:p>
            <a:pPr algn="l">
              <a:defRPr>
                <a:solidFill>
                  <a:srgbClr val="1D415D"/>
                </a:solidFill>
              </a:defRPr>
            </a:pPr>
            <a:r>
              <a:t>Cauterizes vessel close.</a:t>
            </a:r>
          </a:p>
        </p:txBody>
      </p:sp>
      <p:pic>
        <p:nvPicPr>
          <p:cNvPr id="400" name="عنصر نائب للمحتوى 10" descr="عنصر نائب للمحتوى 10"/>
          <p:cNvPicPr>
            <a:picLocks noChangeAspect="1"/>
          </p:cNvPicPr>
          <p:nvPr/>
        </p:nvPicPr>
        <p:blipFill>
          <a:blip r:embed="rId2"/>
          <a:stretch>
            <a:fillRect/>
          </a:stretch>
        </p:blipFill>
        <p:spPr>
          <a:xfrm>
            <a:off x="9065042" y="8054295"/>
            <a:ext cx="13148311" cy="3957325"/>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Title 1"/>
          <p:cNvSpPr txBox="1">
            <a:spLocks noGrp="1"/>
          </p:cNvSpPr>
          <p:nvPr>
            <p:ph type="title"/>
          </p:nvPr>
        </p:nvSpPr>
        <p:spPr>
          <a:xfrm>
            <a:off x="3162034" y="1746131"/>
            <a:ext cx="8645140" cy="2286003"/>
          </a:xfrm>
          <a:prstGeom prst="rect">
            <a:avLst/>
          </a:prstGeom>
        </p:spPr>
        <p:txBody>
          <a:bodyPr/>
          <a:lstStyle>
            <a:lvl1pPr algn="l"/>
          </a:lstStyle>
          <a:p>
            <a:r>
              <a:t>mechanical</a:t>
            </a:r>
          </a:p>
        </p:txBody>
      </p:sp>
      <p:sp>
        <p:nvSpPr>
          <p:cNvPr id="403" name="Content Placeholder 2"/>
          <p:cNvSpPr txBox="1">
            <a:spLocks noGrp="1"/>
          </p:cNvSpPr>
          <p:nvPr>
            <p:ph type="body" sz="quarter" idx="1"/>
          </p:nvPr>
        </p:nvSpPr>
        <p:spPr>
          <a:xfrm>
            <a:off x="1805355" y="4290646"/>
            <a:ext cx="17045634" cy="4681270"/>
          </a:xfrm>
          <a:prstGeom prst="rect">
            <a:avLst/>
          </a:prstGeom>
        </p:spPr>
        <p:txBody>
          <a:bodyPr>
            <a:normAutofit fontScale="92500" lnSpcReduction="10000"/>
          </a:bodyPr>
          <a:lstStyle/>
          <a:p>
            <a:pPr marL="720851" marR="78634" indent="-655319" algn="l" defTabSz="1572766">
              <a:spcBef>
                <a:spcPts val="1000"/>
              </a:spcBef>
              <a:buClr>
                <a:srgbClr val="0DB7C4"/>
              </a:buClr>
              <a:buSzPts val="4400"/>
              <a:buFont typeface="Helvetica"/>
              <a:buChar char="▹"/>
              <a:defRPr sz="4400">
                <a:solidFill>
                  <a:srgbClr val="415665"/>
                </a:solidFill>
                <a:latin typeface="Source Sans Pro"/>
                <a:ea typeface="Source Sans Pro"/>
                <a:cs typeface="Source Sans Pro"/>
                <a:sym typeface="Source Sans Pro"/>
              </a:defRPr>
            </a:pPr>
            <a:r>
              <a:rPr dirty="0"/>
              <a:t>Direct to the vessel. </a:t>
            </a:r>
          </a:p>
          <a:p>
            <a:pPr marL="720851" marR="78634" indent="-655319" algn="l" defTabSz="1572766">
              <a:spcBef>
                <a:spcPts val="1000"/>
              </a:spcBef>
              <a:buClr>
                <a:srgbClr val="0DB7C4"/>
              </a:buClr>
              <a:buSzPts val="4400"/>
              <a:buFont typeface="Helvetica"/>
              <a:buChar char="▹"/>
              <a:defRPr sz="4400">
                <a:solidFill>
                  <a:srgbClr val="415665"/>
                </a:solidFill>
                <a:latin typeface="Source Sans Pro"/>
                <a:ea typeface="Source Sans Pro"/>
                <a:cs typeface="Source Sans Pro"/>
                <a:sym typeface="Source Sans Pro"/>
              </a:defRPr>
            </a:pPr>
            <a:r>
              <a:rPr dirty="0"/>
              <a:t>Multiple clips maybe achieve homeostasis . </a:t>
            </a:r>
          </a:p>
          <a:p>
            <a:pPr marL="720851" marR="78634" indent="-655319" algn="l" defTabSz="1572766">
              <a:spcBef>
                <a:spcPts val="1000"/>
              </a:spcBef>
              <a:buClr>
                <a:srgbClr val="0DB7C4"/>
              </a:buClr>
              <a:buSzPts val="4400"/>
              <a:buFont typeface="Helvetica"/>
              <a:buChar char="▹"/>
              <a:defRPr sz="4400">
                <a:solidFill>
                  <a:srgbClr val="415665"/>
                </a:solidFill>
                <a:latin typeface="Source Sans Pro"/>
                <a:ea typeface="Source Sans Pro"/>
                <a:cs typeface="Source Sans Pro"/>
                <a:sym typeface="Source Sans Pro"/>
              </a:defRPr>
            </a:pPr>
            <a:r>
              <a:rPr dirty="0"/>
              <a:t>Remain 7-10 days.</a:t>
            </a:r>
          </a:p>
          <a:p>
            <a:pPr marR="78634" indent="65529" algn="l" defTabSz="1572766">
              <a:spcBef>
                <a:spcPts val="1000"/>
              </a:spcBef>
              <a:defRPr sz="4400">
                <a:solidFill>
                  <a:srgbClr val="415665"/>
                </a:solidFill>
                <a:latin typeface="Source Sans Pro"/>
                <a:ea typeface="Source Sans Pro"/>
                <a:cs typeface="Source Sans Pro"/>
                <a:sym typeface="Source Sans Pro"/>
              </a:defRPr>
            </a:pPr>
            <a:r>
              <a:rPr lang="en-US" dirty="0"/>
              <a:t>therapeutic embolization.</a:t>
            </a:r>
          </a:p>
          <a:p>
            <a:pPr marR="78634" indent="65529" algn="l" defTabSz="1572766">
              <a:spcBef>
                <a:spcPts val="1000"/>
              </a:spcBef>
              <a:defRPr sz="4400">
                <a:solidFill>
                  <a:srgbClr val="415665"/>
                </a:solidFill>
                <a:latin typeface="Source Sans Pro"/>
                <a:ea typeface="Source Sans Pro"/>
                <a:cs typeface="Source Sans Pro"/>
                <a:sym typeface="Source Sans Pro"/>
              </a:defRPr>
            </a:pPr>
            <a:r>
              <a:rPr lang="en-US" dirty="0"/>
              <a:t>It is minimally invasive procedure performed by interventional radiologist ( selective angiogram) </a:t>
            </a:r>
          </a:p>
          <a:p>
            <a:pPr marR="78634" indent="65529" algn="l" defTabSz="1572766">
              <a:spcBef>
                <a:spcPts val="1000"/>
              </a:spcBef>
              <a:defRPr sz="4400">
                <a:solidFill>
                  <a:srgbClr val="415665"/>
                </a:solidFill>
                <a:latin typeface="Source Sans Pro"/>
                <a:ea typeface="Source Sans Pro"/>
                <a:cs typeface="Source Sans Pro"/>
                <a:sym typeface="Source Sans Pro"/>
              </a:defRPr>
            </a:pPr>
            <a:r>
              <a:rPr lang="en-US" dirty="0"/>
              <a:t>Blocks one or more bleeding blood vessels and embolize.</a:t>
            </a:r>
          </a:p>
          <a:p>
            <a:pPr marR="78634" indent="65529" algn="l" defTabSz="1572766">
              <a:spcBef>
                <a:spcPts val="1000"/>
              </a:spcBef>
              <a:defRPr sz="4400">
                <a:solidFill>
                  <a:srgbClr val="415665"/>
                </a:solidFill>
                <a:latin typeface="Source Sans Pro"/>
                <a:ea typeface="Source Sans Pro"/>
                <a:cs typeface="Source Sans Pro"/>
                <a:sym typeface="Source Sans Pro"/>
              </a:defRPr>
            </a:pPr>
            <a:endParaRPr dirty="0"/>
          </a:p>
        </p:txBody>
      </p:sp>
      <p:pic>
        <p:nvPicPr>
          <p:cNvPr id="404" name="عنصر نائب للمحتوى 8" descr="عنصر نائب للمحتوى 8"/>
          <p:cNvPicPr>
            <a:picLocks noChangeAspect="1"/>
          </p:cNvPicPr>
          <p:nvPr/>
        </p:nvPicPr>
        <p:blipFill>
          <a:blip r:embed="rId2"/>
          <a:stretch>
            <a:fillRect/>
          </a:stretch>
        </p:blipFill>
        <p:spPr>
          <a:xfrm>
            <a:off x="19269045" y="215274"/>
            <a:ext cx="5114955" cy="2637467"/>
          </a:xfrm>
          <a:prstGeom prst="rect">
            <a:avLst/>
          </a:prstGeom>
          <a:ln w="12700">
            <a:miter lim="400000"/>
          </a:ln>
        </p:spPr>
      </p:pic>
      <p:pic>
        <p:nvPicPr>
          <p:cNvPr id="405" name="صورة 9" descr="صورة 9"/>
          <p:cNvPicPr>
            <a:picLocks noChangeAspect="1"/>
          </p:cNvPicPr>
          <p:nvPr/>
        </p:nvPicPr>
        <p:blipFill>
          <a:blip r:embed="rId3"/>
          <a:stretch>
            <a:fillRect/>
          </a:stretch>
        </p:blipFill>
        <p:spPr>
          <a:xfrm>
            <a:off x="19104922" y="3081227"/>
            <a:ext cx="5072008" cy="377677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Title 1"/>
          <p:cNvSpPr txBox="1">
            <a:spLocks noGrp="1"/>
          </p:cNvSpPr>
          <p:nvPr>
            <p:ph type="title"/>
          </p:nvPr>
        </p:nvSpPr>
        <p:spPr>
          <a:xfrm>
            <a:off x="2940399" y="1945625"/>
            <a:ext cx="7204065" cy="1547449"/>
          </a:xfrm>
          <a:prstGeom prst="rect">
            <a:avLst/>
          </a:prstGeom>
        </p:spPr>
        <p:txBody>
          <a:bodyPr/>
          <a:lstStyle>
            <a:lvl1pPr algn="l" defTabSz="1005838">
              <a:defRPr sz="5500">
                <a:effectLst>
                  <a:outerShdw blurRad="25400" dist="13970" dir="5400000" rotWithShape="0">
                    <a:srgbClr val="000000">
                      <a:alpha val="43000"/>
                    </a:srgbClr>
                  </a:outerShdw>
                </a:effectLst>
              </a:defRPr>
            </a:lvl1pPr>
          </a:lstStyle>
          <a:p>
            <a:r>
              <a:t>Indication of surgery</a:t>
            </a:r>
          </a:p>
        </p:txBody>
      </p:sp>
      <p:sp>
        <p:nvSpPr>
          <p:cNvPr id="416" name="Text Placeholder 2"/>
          <p:cNvSpPr txBox="1">
            <a:spLocks noGrp="1"/>
          </p:cNvSpPr>
          <p:nvPr>
            <p:ph type="body" sz="quarter" idx="1"/>
          </p:nvPr>
        </p:nvSpPr>
        <p:spPr>
          <a:xfrm>
            <a:off x="2989385" y="4300025"/>
            <a:ext cx="15709392" cy="3505206"/>
          </a:xfrm>
          <a:prstGeom prst="rect">
            <a:avLst/>
          </a:prstGeom>
        </p:spPr>
        <p:txBody>
          <a:bodyPr/>
          <a:lstStyle/>
          <a:p>
            <a:pPr marL="385824" marR="89607" indent="-385824" algn="l" defTabSz="1792222">
              <a:lnSpc>
                <a:spcPct val="80000"/>
              </a:lnSpc>
              <a:spcBef>
                <a:spcPts val="1100"/>
              </a:spcBef>
              <a:buClr>
                <a:srgbClr val="000000"/>
              </a:buClr>
              <a:buSzPct val="100000"/>
              <a:buAutoNum type="arabicPeriod"/>
              <a:defRPr sz="3100"/>
            </a:pPr>
            <a:r>
              <a:t>Failure of endoscopic  techniques to control haemorrhage.</a:t>
            </a:r>
          </a:p>
          <a:p>
            <a:pPr marR="89607" algn="l" defTabSz="1792222">
              <a:lnSpc>
                <a:spcPct val="80000"/>
              </a:lnSpc>
              <a:spcBef>
                <a:spcPts val="1100"/>
              </a:spcBef>
              <a:defRPr sz="3100"/>
            </a:pPr>
            <a:r>
              <a:t>2. Hemodynamically instability despite strong resuscitation with uncontrolled bleeding.</a:t>
            </a:r>
          </a:p>
          <a:p>
            <a:pPr marR="89607" algn="l" defTabSz="1792222">
              <a:lnSpc>
                <a:spcPct val="80000"/>
              </a:lnSpc>
              <a:spcBef>
                <a:spcPts val="1100"/>
              </a:spcBef>
              <a:defRPr sz="3100"/>
            </a:pPr>
            <a:r>
              <a:t>3-Recurrent hemorrhage after second attempt at endoscopy.</a:t>
            </a:r>
          </a:p>
          <a:p>
            <a:pPr marR="89607" algn="l" defTabSz="1792222">
              <a:lnSpc>
                <a:spcPct val="80000"/>
              </a:lnSpc>
              <a:spcBef>
                <a:spcPts val="1100"/>
              </a:spcBef>
              <a:defRPr sz="3100"/>
            </a:pPr>
            <a:r>
              <a:t>NOT *  the second attempt has a reasonable chance of success and lower risk than  surgery .</a:t>
            </a:r>
          </a:p>
          <a:p>
            <a:pPr marR="89607" algn="l" defTabSz="1792222">
              <a:lnSpc>
                <a:spcPct val="80000"/>
              </a:lnSpc>
              <a:spcBef>
                <a:spcPts val="1100"/>
              </a:spcBef>
              <a:defRPr sz="3100"/>
            </a:pPr>
            <a:r>
              <a:t>If two attempts have failed additional attempts are unlikely to be successful.</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عنوان 1"/>
          <p:cNvSpPr txBox="1">
            <a:spLocks noGrp="1"/>
          </p:cNvSpPr>
          <p:nvPr>
            <p:ph type="title"/>
          </p:nvPr>
        </p:nvSpPr>
        <p:spPr>
          <a:xfrm>
            <a:off x="6796330" y="4114024"/>
            <a:ext cx="10471045" cy="1214490"/>
          </a:xfrm>
          <a:prstGeom prst="rect">
            <a:avLst/>
          </a:prstGeom>
        </p:spPr>
        <p:txBody>
          <a:bodyPr/>
          <a:lstStyle>
            <a:lvl1pPr algn="l" defTabSz="1415853">
              <a:defRPr sz="6000">
                <a:effectLst>
                  <a:outerShdw blurRad="25400" dist="19664" dir="5400000" rotWithShape="0">
                    <a:srgbClr val="000000">
                      <a:alpha val="43000"/>
                    </a:srgbClr>
                  </a:outerShdw>
                </a:effectLst>
              </a:defRPr>
            </a:lvl1pPr>
          </a:lstStyle>
          <a:p>
            <a:r>
              <a:t>Complication of peptic ulcer   </a:t>
            </a:r>
          </a:p>
        </p:txBody>
      </p:sp>
      <p:sp>
        <p:nvSpPr>
          <p:cNvPr id="347" name="عنوان فرعي 2"/>
          <p:cNvSpPr txBox="1">
            <a:spLocks noGrp="1"/>
          </p:cNvSpPr>
          <p:nvPr>
            <p:ph type="body" sz="quarter" idx="1"/>
          </p:nvPr>
        </p:nvSpPr>
        <p:spPr>
          <a:xfrm>
            <a:off x="6941642" y="5883199"/>
            <a:ext cx="12045200" cy="2795893"/>
          </a:xfrm>
          <a:prstGeom prst="rect">
            <a:avLst/>
          </a:prstGeom>
        </p:spPr>
        <p:txBody>
          <a:bodyPr/>
          <a:lstStyle/>
          <a:p>
            <a:pPr algn="l">
              <a:defRPr sz="4600"/>
            </a:pPr>
            <a:r>
              <a:t>This part is done by : </a:t>
            </a:r>
            <a:r>
              <a:rPr b="1">
                <a:ln w="12700" cap="flat">
                  <a:solidFill>
                    <a:srgbClr val="10CF9B"/>
                  </a:solidFill>
                  <a:prstDash val="solid"/>
                  <a:round/>
                </a:ln>
                <a:gradFill flip="none" rotWithShape="1">
                  <a:gsLst>
                    <a:gs pos="0">
                      <a:srgbClr val="10CF9B"/>
                    </a:gs>
                    <a:gs pos="4000">
                      <a:srgbClr val="5FF3CA"/>
                    </a:gs>
                    <a:gs pos="87000">
                      <a:srgbClr val="CAFBED"/>
                    </a:gs>
                  </a:gsLst>
                  <a:lin ang="5400000" scaled="0"/>
                </a:gradFill>
                <a:latin typeface="Trebuchet MS"/>
                <a:ea typeface="Trebuchet MS"/>
                <a:cs typeface="Trebuchet MS"/>
                <a:sym typeface="Trebuchet MS"/>
              </a:rPr>
              <a:t>Mohammad Al Rafayah</a:t>
            </a:r>
          </a:p>
          <a:p>
            <a:pPr algn="l">
              <a:defRPr sz="4600" b="1">
                <a:ln w="12700" cap="flat">
                  <a:solidFill>
                    <a:srgbClr val="10CF9B"/>
                  </a:solidFill>
                  <a:prstDash val="solid"/>
                  <a:round/>
                </a:ln>
                <a:gradFill flip="none" rotWithShape="1">
                  <a:gsLst>
                    <a:gs pos="0">
                      <a:srgbClr val="10CF9B"/>
                    </a:gs>
                    <a:gs pos="4000">
                      <a:srgbClr val="5FF3CA"/>
                    </a:gs>
                    <a:gs pos="87000">
                      <a:srgbClr val="CAFBED"/>
                    </a:gs>
                  </a:gsLst>
                  <a:lin ang="5400000" scaled="0"/>
                </a:gradFill>
                <a:latin typeface="Trebuchet MS"/>
                <a:ea typeface="Trebuchet MS"/>
                <a:cs typeface="Trebuchet MS"/>
                <a:sym typeface="Trebuchet MS"/>
              </a:defRPr>
            </a:pPr>
            <a:r>
              <a:t>Supervised by : Dr. Emad Aborajooh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ontent Placeholder 2"/>
          <p:cNvSpPr txBox="1">
            <a:spLocks noGrp="1"/>
          </p:cNvSpPr>
          <p:nvPr>
            <p:ph type="body" sz="half" idx="1"/>
          </p:nvPr>
        </p:nvSpPr>
        <p:spPr>
          <a:xfrm>
            <a:off x="1711568" y="1137138"/>
            <a:ext cx="14484352" cy="9052560"/>
          </a:xfrm>
          <a:prstGeom prst="rect">
            <a:avLst/>
          </a:prstGeom>
        </p:spPr>
        <p:txBody>
          <a:bodyPr/>
          <a:lstStyle/>
          <a:p>
            <a:pPr marL="838200" indent="-762000" algn="l">
              <a:lnSpc>
                <a:spcPct val="90000"/>
              </a:lnSpc>
              <a:buClr>
                <a:srgbClr val="0DB7C4"/>
              </a:buClr>
              <a:buSzPts val="5200"/>
              <a:buFont typeface="Helvetica"/>
              <a:buChar char="▹"/>
              <a:defRPr>
                <a:solidFill>
                  <a:srgbClr val="415665"/>
                </a:solidFill>
                <a:latin typeface="Source Sans Pro"/>
                <a:ea typeface="Source Sans Pro"/>
                <a:cs typeface="Source Sans Pro"/>
                <a:sym typeface="Source Sans Pro"/>
              </a:defRPr>
            </a:pPr>
            <a:r>
              <a:t>The most common site of bleeding from a peptic ulcer is </a:t>
            </a:r>
            <a:r>
              <a:rPr u="sng"/>
              <a:t>the duodenum. </a:t>
            </a:r>
          </a:p>
          <a:p>
            <a:pPr marL="838200" indent="-762000" algn="l">
              <a:lnSpc>
                <a:spcPct val="90000"/>
              </a:lnSpc>
              <a:buClr>
                <a:srgbClr val="0DB7C4"/>
              </a:buClr>
              <a:buSzPts val="5200"/>
              <a:buFont typeface="Helvetica"/>
              <a:buChar char="▹"/>
              <a:defRPr>
                <a:solidFill>
                  <a:srgbClr val="415665"/>
                </a:solidFill>
                <a:latin typeface="Source Sans Pro"/>
                <a:ea typeface="Source Sans Pro"/>
                <a:cs typeface="Source Sans Pro"/>
                <a:sym typeface="Source Sans Pro"/>
              </a:defRPr>
            </a:pPr>
            <a:r>
              <a:t>In tackling this, it is essential that the duodenum is fully mobilized.</a:t>
            </a:r>
          </a:p>
          <a:p>
            <a:pPr marL="838200" indent="-762000" algn="l">
              <a:lnSpc>
                <a:spcPct val="90000"/>
              </a:lnSpc>
              <a:buClr>
                <a:srgbClr val="0DB7C4"/>
              </a:buClr>
              <a:buSzPts val="5200"/>
              <a:buFont typeface="Helvetica"/>
              <a:buChar char="▹"/>
              <a:defRPr>
                <a:solidFill>
                  <a:srgbClr val="415665"/>
                </a:solidFill>
                <a:latin typeface="Source Sans Pro"/>
                <a:ea typeface="Source Sans Pro"/>
                <a:cs typeface="Source Sans Pro"/>
                <a:sym typeface="Source Sans Pro"/>
              </a:defRPr>
            </a:pPr>
            <a:r>
              <a:t> This should be done before the duodenum is opened as it makes the ulcer much more accessible and also allows the surgeon’s hand to be placed behind the gastroduodenal artery, which is commonly the source of major bleeding.</a:t>
            </a:r>
          </a:p>
        </p:txBody>
      </p:sp>
      <p:pic>
        <p:nvPicPr>
          <p:cNvPr id="419" name="Picture 1" descr="Picture 1"/>
          <p:cNvPicPr>
            <a:picLocks noChangeAspect="1"/>
          </p:cNvPicPr>
          <p:nvPr/>
        </p:nvPicPr>
        <p:blipFill>
          <a:blip r:embed="rId2"/>
          <a:stretch>
            <a:fillRect/>
          </a:stretch>
        </p:blipFill>
        <p:spPr>
          <a:xfrm>
            <a:off x="16383488" y="5022381"/>
            <a:ext cx="7693823" cy="5828285"/>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Content Placeholder 2"/>
          <p:cNvSpPr txBox="1">
            <a:spLocks noGrp="1"/>
          </p:cNvSpPr>
          <p:nvPr>
            <p:ph type="body" sz="half" idx="1"/>
          </p:nvPr>
        </p:nvSpPr>
        <p:spPr>
          <a:xfrm>
            <a:off x="4216791" y="1676354"/>
            <a:ext cx="13956047" cy="9052561"/>
          </a:xfrm>
          <a:prstGeom prst="rect">
            <a:avLst/>
          </a:prstGeom>
        </p:spPr>
        <p:txBody>
          <a:bodyPr/>
          <a:lstStyle/>
          <a:p>
            <a:pPr marL="838200" indent="-762000" algn="l">
              <a:buClr>
                <a:srgbClr val="0DB7C4"/>
              </a:buClr>
              <a:buSzPts val="5200"/>
              <a:buFont typeface="Helvetica"/>
              <a:buChar char="▹"/>
              <a:defRPr>
                <a:solidFill>
                  <a:srgbClr val="424242"/>
                </a:solidFill>
                <a:latin typeface="Source Sans Pro"/>
                <a:ea typeface="Source Sans Pro"/>
                <a:cs typeface="Source Sans Pro"/>
                <a:sym typeface="Source Sans Pro"/>
              </a:defRPr>
            </a:pPr>
            <a:r>
              <a:t> Following mobilization, the duodenum, and usually the pylorus, is opened </a:t>
            </a:r>
            <a:r>
              <a:rPr b="1">
                <a:effectLst>
                  <a:outerShdw blurRad="38100" dist="38100" dir="2700000" rotWithShape="0">
                    <a:srgbClr val="000000">
                      <a:alpha val="43137"/>
                    </a:srgbClr>
                  </a:outerShdw>
                </a:effectLst>
              </a:rPr>
              <a:t>longitudinally.</a:t>
            </a:r>
          </a:p>
          <a:p>
            <a:pPr marL="838200" indent="-762000" algn="l">
              <a:buClr>
                <a:srgbClr val="0DB7C4"/>
              </a:buClr>
              <a:buSzPts val="5200"/>
              <a:buFont typeface="Helvetica"/>
              <a:buChar char="▹"/>
              <a:defRPr>
                <a:solidFill>
                  <a:srgbClr val="424242"/>
                </a:solidFill>
                <a:latin typeface="Source Sans Pro"/>
                <a:ea typeface="Source Sans Pro"/>
                <a:cs typeface="Source Sans Pro"/>
                <a:sym typeface="Source Sans Pro"/>
              </a:defRPr>
            </a:pPr>
            <a:r>
              <a:t>This allows good access to the ulcer, which is usually found posteriorly or superiorly.</a:t>
            </a:r>
          </a:p>
        </p:txBody>
      </p:sp>
      <p:pic>
        <p:nvPicPr>
          <p:cNvPr id="422" name="Picture 4" descr="Picture 4"/>
          <p:cNvPicPr>
            <a:picLocks noChangeAspect="1"/>
          </p:cNvPicPr>
          <p:nvPr/>
        </p:nvPicPr>
        <p:blipFill>
          <a:blip r:embed="rId2"/>
          <a:stretch>
            <a:fillRect/>
          </a:stretch>
        </p:blipFill>
        <p:spPr>
          <a:xfrm>
            <a:off x="4625621" y="6312034"/>
            <a:ext cx="13512808" cy="437008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Content Placeholder 3"/>
          <p:cNvSpPr txBox="1">
            <a:spLocks noGrp="1"/>
          </p:cNvSpPr>
          <p:nvPr>
            <p:ph type="body" sz="half" idx="1"/>
          </p:nvPr>
        </p:nvSpPr>
        <p:spPr>
          <a:xfrm>
            <a:off x="1219200" y="1464304"/>
            <a:ext cx="14302738" cy="9052560"/>
          </a:xfrm>
          <a:prstGeom prst="rect">
            <a:avLst/>
          </a:prstGeom>
        </p:spPr>
        <p:txBody>
          <a:bodyPr/>
          <a:lstStyle/>
          <a:p>
            <a:pPr algn="l"/>
            <a:r>
              <a:t>Accurate hemostasis is important and can be achieved initially by </a:t>
            </a:r>
            <a:r>
              <a:rPr b="1">
                <a:effectLst>
                  <a:outerShdw blurRad="38100" dist="38100" dir="2700000" rotWithShape="0">
                    <a:srgbClr val="000000">
                      <a:alpha val="43137"/>
                    </a:srgbClr>
                  </a:outerShdw>
                </a:effectLst>
              </a:rPr>
              <a:t>direct pressure</a:t>
            </a:r>
            <a:r>
              <a:t>.</a:t>
            </a:r>
          </a:p>
          <a:p>
            <a:pPr algn="l"/>
            <a:r>
              <a:t>It is the vessel within the ulcer that is bleeding and this should be controlled using </a:t>
            </a:r>
            <a:r>
              <a:rPr b="1"/>
              <a:t>well-placed sutures</a:t>
            </a:r>
          </a:p>
        </p:txBody>
      </p:sp>
      <p:pic>
        <p:nvPicPr>
          <p:cNvPr id="425" name="عنصر نائب للمحتوى 4" descr="عنصر نائب للمحتوى 4"/>
          <p:cNvPicPr>
            <a:picLocks noChangeAspect="1"/>
          </p:cNvPicPr>
          <p:nvPr/>
        </p:nvPicPr>
        <p:blipFill>
          <a:blip r:embed="rId2"/>
          <a:stretch>
            <a:fillRect/>
          </a:stretch>
        </p:blipFill>
        <p:spPr>
          <a:xfrm>
            <a:off x="16227471" y="850662"/>
            <a:ext cx="7193091" cy="3398531"/>
          </a:xfrm>
          <a:prstGeom prst="rect">
            <a:avLst/>
          </a:prstGeom>
          <a:ln w="12700">
            <a:miter lim="400000"/>
          </a:ln>
        </p:spPr>
      </p:pic>
      <p:pic>
        <p:nvPicPr>
          <p:cNvPr id="426" name="Picture 2" descr="Picture 2"/>
          <p:cNvPicPr>
            <a:picLocks noChangeAspect="1"/>
          </p:cNvPicPr>
          <p:nvPr/>
        </p:nvPicPr>
        <p:blipFill>
          <a:blip r:embed="rId3"/>
          <a:stretch>
            <a:fillRect/>
          </a:stretch>
        </p:blipFill>
        <p:spPr>
          <a:xfrm>
            <a:off x="912644" y="6182335"/>
            <a:ext cx="23386985" cy="1351330"/>
          </a:xfrm>
          <a:prstGeom prst="rect">
            <a:avLst/>
          </a:prstGeom>
          <a:ln w="12700">
            <a:miter lim="400000"/>
          </a:ln>
        </p:spPr>
      </p:pic>
      <p:pic>
        <p:nvPicPr>
          <p:cNvPr id="427" name="Picture 3" descr="Picture 3"/>
          <p:cNvPicPr>
            <a:picLocks noChangeAspect="1"/>
          </p:cNvPicPr>
          <p:nvPr/>
        </p:nvPicPr>
        <p:blipFill>
          <a:blip r:embed="rId4"/>
          <a:stretch>
            <a:fillRect/>
          </a:stretch>
        </p:blipFill>
        <p:spPr>
          <a:xfrm>
            <a:off x="16018095" y="7711678"/>
            <a:ext cx="7611841" cy="2805188"/>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Picture 2" descr="Picture 2"/>
          <p:cNvPicPr>
            <a:picLocks noChangeAspect="1"/>
          </p:cNvPicPr>
          <p:nvPr/>
        </p:nvPicPr>
        <p:blipFill>
          <a:blip r:embed="rId2"/>
          <a:stretch>
            <a:fillRect/>
          </a:stretch>
        </p:blipFill>
        <p:spPr>
          <a:xfrm>
            <a:off x="7090201" y="3223017"/>
            <a:ext cx="11927377" cy="8945537"/>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عنوان 1"/>
          <p:cNvSpPr txBox="1">
            <a:spLocks noGrp="1"/>
          </p:cNvSpPr>
          <p:nvPr>
            <p:ph type="title"/>
          </p:nvPr>
        </p:nvSpPr>
        <p:spPr>
          <a:xfrm>
            <a:off x="4877255" y="4063122"/>
            <a:ext cx="11383868" cy="1214432"/>
          </a:xfrm>
          <a:prstGeom prst="rect">
            <a:avLst/>
          </a:prstGeom>
        </p:spPr>
        <p:txBody>
          <a:bodyPr/>
          <a:lstStyle>
            <a:lvl1pPr>
              <a:defRPr sz="8800"/>
            </a:lvl1pPr>
          </a:lstStyle>
          <a:p>
            <a:r>
              <a:t>Peptic ulcer perforation </a:t>
            </a:r>
          </a:p>
        </p:txBody>
      </p:sp>
      <p:sp>
        <p:nvSpPr>
          <p:cNvPr id="432" name="عنوان فرعي 2"/>
          <p:cNvSpPr txBox="1">
            <a:spLocks noGrp="1"/>
          </p:cNvSpPr>
          <p:nvPr>
            <p:ph type="body" sz="quarter" idx="1"/>
          </p:nvPr>
        </p:nvSpPr>
        <p:spPr>
          <a:xfrm>
            <a:off x="5448665" y="5790958"/>
            <a:ext cx="15709395" cy="3505206"/>
          </a:xfrm>
          <a:prstGeom prst="rect">
            <a:avLst/>
          </a:prstGeom>
        </p:spPr>
        <p:txBody>
          <a:bodyPr/>
          <a:lstStyle/>
          <a:p>
            <a:pPr algn="l"/>
            <a:r>
              <a:t>This part is done by : </a:t>
            </a:r>
            <a:r>
              <a:rPr b="1">
                <a:ln w="12700" cap="flat">
                  <a:solidFill>
                    <a:srgbClr val="10CF9B"/>
                  </a:solidFill>
                  <a:prstDash val="solid"/>
                  <a:round/>
                </a:ln>
                <a:gradFill flip="none" rotWithShape="1">
                  <a:gsLst>
                    <a:gs pos="0">
                      <a:srgbClr val="10CF9B"/>
                    </a:gs>
                    <a:gs pos="4000">
                      <a:srgbClr val="5FF3CA"/>
                    </a:gs>
                    <a:gs pos="87000">
                      <a:srgbClr val="CAFBED"/>
                    </a:gs>
                  </a:gsLst>
                  <a:lin ang="5400000" scaled="0"/>
                </a:gradFill>
                <a:latin typeface="Trebuchet MS"/>
                <a:ea typeface="Trebuchet MS"/>
                <a:cs typeface="Trebuchet MS"/>
                <a:sym typeface="Trebuchet MS"/>
              </a:rPr>
              <a:t>Bilal AL Manasyeh</a:t>
            </a:r>
          </a:p>
          <a:p>
            <a:pPr algn="l">
              <a:defRPr b="1">
                <a:ln w="12700" cap="flat">
                  <a:solidFill>
                    <a:srgbClr val="10CF9B"/>
                  </a:solidFill>
                  <a:prstDash val="solid"/>
                  <a:round/>
                </a:ln>
                <a:gradFill flip="none" rotWithShape="1">
                  <a:gsLst>
                    <a:gs pos="0">
                      <a:srgbClr val="10CF9B"/>
                    </a:gs>
                    <a:gs pos="4000">
                      <a:srgbClr val="5FF3CA"/>
                    </a:gs>
                    <a:gs pos="87000">
                      <a:srgbClr val="CAFBED"/>
                    </a:gs>
                  </a:gsLst>
                  <a:lin ang="5400000" scaled="0"/>
                </a:gradFill>
                <a:latin typeface="Trebuchet MS"/>
                <a:ea typeface="Trebuchet MS"/>
                <a:cs typeface="Trebuchet MS"/>
                <a:sym typeface="Trebuchet MS"/>
              </a:defRPr>
            </a:pPr>
            <a:r>
              <a:t>Supervision: Dr. Emad Aborajooh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عنوان 1"/>
          <p:cNvSpPr txBox="1">
            <a:spLocks noGrp="1"/>
          </p:cNvSpPr>
          <p:nvPr>
            <p:ph type="title"/>
          </p:nvPr>
        </p:nvSpPr>
        <p:spPr>
          <a:xfrm>
            <a:off x="3962400" y="1408175"/>
            <a:ext cx="16459200" cy="2286001"/>
          </a:xfrm>
          <a:prstGeom prst="rect">
            <a:avLst/>
          </a:prstGeom>
        </p:spPr>
        <p:txBody>
          <a:bodyPr/>
          <a:lstStyle>
            <a:lvl1pPr algn="ctr">
              <a:defRPr sz="7200" b="1"/>
            </a:lvl1pPr>
          </a:lstStyle>
          <a:p>
            <a:r>
              <a:t>Perforated peptic ulcer</a:t>
            </a:r>
          </a:p>
        </p:txBody>
      </p:sp>
      <p:sp>
        <p:nvSpPr>
          <p:cNvPr id="435" name="عنصر نائب للمحتوى 2"/>
          <p:cNvSpPr txBox="1">
            <a:spLocks noGrp="1"/>
          </p:cNvSpPr>
          <p:nvPr>
            <p:ph type="body" sz="half" idx="1"/>
          </p:nvPr>
        </p:nvSpPr>
        <p:spPr>
          <a:xfrm>
            <a:off x="3048000" y="3857604"/>
            <a:ext cx="13430278" cy="8778242"/>
          </a:xfrm>
          <a:prstGeom prst="rect">
            <a:avLst/>
          </a:prstGeom>
        </p:spPr>
        <p:txBody>
          <a:bodyPr/>
          <a:lstStyle/>
          <a:p>
            <a:pPr marL="510234" indent="-510234" algn="l" defTabSz="1700783">
              <a:spcBef>
                <a:spcPts val="1000"/>
              </a:spcBef>
              <a:defRPr sz="4400"/>
            </a:pPr>
            <a:r>
              <a:t>Perforated peptic ulcer (PPU) is a serious complication of PUD .</a:t>
            </a:r>
          </a:p>
          <a:p>
            <a:pPr marL="510234" indent="-510234" algn="l" defTabSz="1700783">
              <a:spcBef>
                <a:spcPts val="1000"/>
              </a:spcBef>
              <a:defRPr sz="4400"/>
            </a:pPr>
            <a:r>
              <a:t>A hole develops in the lining of the stomach or small intestine and causes an infection. A sign of a perforated ulcer is sudden, severe abdominal pain due to leakage of gastric or duodenal content in peritonial cavity . </a:t>
            </a:r>
          </a:p>
          <a:p>
            <a:pPr marL="510234" indent="-510234" algn="l" defTabSz="1700783">
              <a:spcBef>
                <a:spcPts val="1000"/>
              </a:spcBef>
              <a:defRPr sz="4400"/>
            </a:pPr>
            <a:r>
              <a:t>The most common site of perforation                      is the anterior aspect of                              duodenum .However, the anterior or       incisural gastric ulcer may perforate .                                             </a:t>
            </a:r>
          </a:p>
        </p:txBody>
      </p:sp>
      <p:pic>
        <p:nvPicPr>
          <p:cNvPr id="436" name="Picture 2" descr="Picture 2"/>
          <p:cNvPicPr>
            <a:picLocks noChangeAspect="1"/>
          </p:cNvPicPr>
          <p:nvPr/>
        </p:nvPicPr>
        <p:blipFill>
          <a:blip r:embed="rId2"/>
          <a:stretch>
            <a:fillRect/>
          </a:stretch>
        </p:blipFill>
        <p:spPr>
          <a:xfrm>
            <a:off x="16478278" y="3950939"/>
            <a:ext cx="6076954" cy="4295786"/>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عنوان 1"/>
          <p:cNvSpPr txBox="1">
            <a:spLocks noGrp="1"/>
          </p:cNvSpPr>
          <p:nvPr>
            <p:ph type="title"/>
          </p:nvPr>
        </p:nvSpPr>
        <p:spPr>
          <a:xfrm>
            <a:off x="3962400" y="1408175"/>
            <a:ext cx="16459200" cy="2286001"/>
          </a:xfrm>
          <a:prstGeom prst="rect">
            <a:avLst/>
          </a:prstGeom>
        </p:spPr>
        <p:txBody>
          <a:bodyPr/>
          <a:lstStyle>
            <a:lvl1pPr algn="ctr">
              <a:defRPr sz="7200" b="1"/>
            </a:lvl1pPr>
          </a:lstStyle>
          <a:p>
            <a:r>
              <a:t>Epidemiology </a:t>
            </a:r>
          </a:p>
        </p:txBody>
      </p:sp>
      <p:sp>
        <p:nvSpPr>
          <p:cNvPr id="439" name="عنصر نائب للمحتوى 2"/>
          <p:cNvSpPr txBox="1">
            <a:spLocks noGrp="1"/>
          </p:cNvSpPr>
          <p:nvPr>
            <p:ph type="body" idx="1"/>
          </p:nvPr>
        </p:nvSpPr>
        <p:spPr>
          <a:xfrm>
            <a:off x="3962400" y="3870959"/>
            <a:ext cx="16459200" cy="9416462"/>
          </a:xfrm>
          <a:prstGeom prst="rect">
            <a:avLst/>
          </a:prstGeom>
        </p:spPr>
        <p:txBody>
          <a:bodyPr/>
          <a:lstStyle/>
          <a:p>
            <a:pPr marL="493776" indent="-493776" algn="l" defTabSz="1645916">
              <a:spcBef>
                <a:spcPts val="800"/>
              </a:spcBef>
              <a:defRPr sz="3600"/>
            </a:pPr>
            <a:r>
              <a:t>Despite the widespread use of gastric antisecretory agents and eradication therapy, the incidence of PPU has changed little . However, there has been a considerable changes in the epidemiology of PPU in resource-rich countries over the last two decades .</a:t>
            </a:r>
          </a:p>
          <a:p>
            <a:pPr marL="493776" indent="-493776" algn="l" defTabSz="1645916">
              <a:spcBef>
                <a:spcPts val="800"/>
              </a:spcBef>
              <a:defRPr sz="3600"/>
            </a:pPr>
            <a:r>
              <a:t>Previously, most patients were middle aged, with a ratio of 2:1 of male:female . With time there has been a steady increase in the age of the patients suffering this complication and an increase in the numbers of females, such that perforations now occur most commonly in elderly female patients .</a:t>
            </a:r>
          </a:p>
          <a:p>
            <a:pPr marL="493776" indent="-493776" algn="l" defTabSz="1645916">
              <a:spcBef>
                <a:spcPts val="800"/>
              </a:spcBef>
              <a:defRPr sz="3600"/>
            </a:pPr>
            <a:r>
              <a:t>PPU carries a mortality ranging from 1.3% to 20% </a:t>
            </a:r>
          </a:p>
          <a:p>
            <a:pPr marL="493776" indent="-493776" algn="l" defTabSz="1645916">
              <a:spcBef>
                <a:spcPts val="800"/>
              </a:spcBef>
              <a:defRPr sz="3600"/>
            </a:pPr>
            <a:r>
              <a:t>Thirty-day mortality rate reaching 20% and 90-d mortality rate of up to 30% have been reported .</a:t>
            </a:r>
          </a:p>
          <a:p>
            <a:pPr marL="493776" indent="-493776" algn="l" defTabSz="1645916">
              <a:spcBef>
                <a:spcPts val="800"/>
              </a:spcBef>
              <a:defRPr sz="3600"/>
            </a:pPr>
            <a:r>
              <a:t>Perforation represent the most frequent indication for emergency surgery for PUD .</a:t>
            </a:r>
          </a:p>
          <a:p>
            <a:pPr marL="493776" indent="-493776" algn="l" defTabSz="1645916">
              <a:spcBef>
                <a:spcPts val="800"/>
              </a:spcBef>
              <a:buSzTx/>
              <a:buNone/>
              <a:defRPr sz="3600"/>
            </a:pPr>
            <a:r>
              <a:t>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عنوان 1"/>
          <p:cNvSpPr txBox="1">
            <a:spLocks noGrp="1"/>
          </p:cNvSpPr>
          <p:nvPr>
            <p:ph type="title"/>
          </p:nvPr>
        </p:nvSpPr>
        <p:spPr>
          <a:xfrm>
            <a:off x="3962400" y="1408175"/>
            <a:ext cx="16459200" cy="2286001"/>
          </a:xfrm>
          <a:prstGeom prst="rect">
            <a:avLst/>
          </a:prstGeom>
        </p:spPr>
        <p:txBody>
          <a:bodyPr/>
          <a:lstStyle>
            <a:lvl1pPr algn="ctr">
              <a:defRPr sz="7200" b="1"/>
            </a:lvl1pPr>
          </a:lstStyle>
          <a:p>
            <a:r>
              <a:t>aetiology</a:t>
            </a:r>
          </a:p>
        </p:txBody>
      </p:sp>
      <p:sp>
        <p:nvSpPr>
          <p:cNvPr id="442" name="عنصر نائب للمحتوى 2"/>
          <p:cNvSpPr txBox="1">
            <a:spLocks noGrp="1"/>
          </p:cNvSpPr>
          <p:nvPr>
            <p:ph type="body" idx="1"/>
          </p:nvPr>
        </p:nvSpPr>
        <p:spPr>
          <a:xfrm>
            <a:off x="3962400" y="3870959"/>
            <a:ext cx="16459200" cy="8778242"/>
          </a:xfrm>
          <a:prstGeom prst="rect">
            <a:avLst/>
          </a:prstGeom>
        </p:spPr>
        <p:txBody>
          <a:bodyPr/>
          <a:lstStyle/>
          <a:p>
            <a:pPr marL="521208" indent="-521208" algn="l" defTabSz="1737360">
              <a:spcBef>
                <a:spcPts val="1000"/>
              </a:spcBef>
              <a:defRPr sz="4500"/>
            </a:pPr>
            <a:r>
              <a:t>it is unclear why some patient perforate and others do not .</a:t>
            </a:r>
          </a:p>
          <a:p>
            <a:pPr marL="521208" indent="-521208" algn="l" defTabSz="1737360">
              <a:spcBef>
                <a:spcPts val="1000"/>
              </a:spcBef>
              <a:defRPr sz="4500"/>
            </a:pPr>
            <a:r>
              <a:t>The ulcerogenesis involves infection (</a:t>
            </a:r>
            <a:r>
              <a:rPr i="1"/>
              <a:t>H. pylori</a:t>
            </a:r>
            <a:r>
              <a:t>), mucosal barrier injury (e.g. use of drugs) and increased acid-production. However, the exact risk-estimates and contribution of each factor is still poorly understood .</a:t>
            </a:r>
          </a:p>
          <a:p>
            <a:pPr marL="521208" indent="-521208" algn="l" defTabSz="1737360">
              <a:spcBef>
                <a:spcPts val="1000"/>
              </a:spcBef>
              <a:defRPr sz="4500"/>
            </a:pPr>
            <a:r>
              <a:t> Only about a third of patients with PPU have a previous history of or current known peptic ulcer at time of diagnosis .</a:t>
            </a:r>
          </a:p>
          <a:p>
            <a:pPr marL="521208" indent="-521208" algn="l" defTabSz="1737360">
              <a:spcBef>
                <a:spcPts val="1000"/>
              </a:spcBef>
              <a:defRPr sz="4500"/>
            </a:pPr>
            <a:r>
              <a:t>A diurnal peak of ulcer perforations has been observed with more perforations occurring in the morning, possibly related to circadian variation in acid-secretion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عنصر نائب للمحتوى 2"/>
          <p:cNvSpPr txBox="1">
            <a:spLocks noGrp="1"/>
          </p:cNvSpPr>
          <p:nvPr>
            <p:ph type="body" idx="1"/>
          </p:nvPr>
        </p:nvSpPr>
        <p:spPr>
          <a:xfrm>
            <a:off x="3962399" y="3172741"/>
            <a:ext cx="16459202" cy="10506111"/>
          </a:xfrm>
          <a:prstGeom prst="rect">
            <a:avLst/>
          </a:prstGeom>
        </p:spPr>
        <p:txBody>
          <a:bodyPr/>
          <a:lstStyle/>
          <a:p>
            <a:pPr algn="l">
              <a:spcBef>
                <a:spcPts val="1100"/>
              </a:spcBef>
              <a:defRPr sz="4800"/>
            </a:pPr>
            <a:r>
              <a:t>Perforation risk is increased by fasting, such as during Ramadan, which may also be due to variation in acid release and exposure .</a:t>
            </a:r>
          </a:p>
          <a:p>
            <a:pPr algn="l">
              <a:spcBef>
                <a:spcPts val="1100"/>
              </a:spcBef>
              <a:defRPr sz="4800"/>
            </a:pPr>
            <a:r>
              <a:t>Ulcer perforation is noted to occur after bariatric surgery, after crack-cocaine or amphetamine use, and after chemotherapy with angiogenesis inhibitors such as bevacizumab .</a:t>
            </a:r>
          </a:p>
          <a:p>
            <a:pPr algn="l">
              <a:spcBef>
                <a:spcPts val="1100"/>
              </a:spcBef>
              <a:defRPr sz="4800"/>
            </a:pPr>
            <a:r>
              <a:t>Patients with acid-hypersecretion, including those with a gastrinoma (Zollinger-Ellison syndrome) are at risk for perforation</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عنوان 1"/>
          <p:cNvSpPr txBox="1">
            <a:spLocks noGrp="1"/>
          </p:cNvSpPr>
          <p:nvPr>
            <p:ph type="title"/>
          </p:nvPr>
        </p:nvSpPr>
        <p:spPr>
          <a:xfrm>
            <a:off x="3962400" y="1408175"/>
            <a:ext cx="16459200" cy="2286001"/>
          </a:xfrm>
          <a:prstGeom prst="rect">
            <a:avLst/>
          </a:prstGeom>
        </p:spPr>
        <p:txBody>
          <a:bodyPr/>
          <a:lstStyle>
            <a:lvl1pPr algn="ctr">
              <a:defRPr sz="7200" b="1"/>
            </a:lvl1pPr>
          </a:lstStyle>
          <a:p>
            <a:r>
              <a:t>Perforation </a:t>
            </a:r>
          </a:p>
        </p:txBody>
      </p:sp>
      <p:sp>
        <p:nvSpPr>
          <p:cNvPr id="447" name="عنصر نائب للمحتوى 2"/>
          <p:cNvSpPr txBox="1">
            <a:spLocks noGrp="1"/>
          </p:cNvSpPr>
          <p:nvPr>
            <p:ph type="body" idx="1"/>
          </p:nvPr>
        </p:nvSpPr>
        <p:spPr>
          <a:xfrm>
            <a:off x="3962400" y="3870959"/>
            <a:ext cx="16459200" cy="8778242"/>
          </a:xfrm>
          <a:prstGeom prst="rect">
            <a:avLst/>
          </a:prstGeom>
        </p:spPr>
        <p:txBody>
          <a:bodyPr/>
          <a:lstStyle/>
          <a:p>
            <a:pPr algn="l">
              <a:spcBef>
                <a:spcPts val="1100"/>
              </a:spcBef>
              <a:defRPr sz="4800" b="1"/>
            </a:pPr>
            <a:r>
              <a:t>Acute perforation.</a:t>
            </a:r>
          </a:p>
          <a:p>
            <a:pPr algn="l">
              <a:spcBef>
                <a:spcPts val="1100"/>
              </a:spcBef>
              <a:defRPr sz="4800" b="1"/>
            </a:pPr>
            <a:r>
              <a:t>Subacute perforation.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عنوان 1"/>
          <p:cNvSpPr txBox="1">
            <a:spLocks noGrp="1"/>
          </p:cNvSpPr>
          <p:nvPr>
            <p:ph type="title"/>
          </p:nvPr>
        </p:nvSpPr>
        <p:spPr>
          <a:xfrm>
            <a:off x="1288450" y="1157675"/>
            <a:ext cx="9655686" cy="1255530"/>
          </a:xfrm>
          <a:prstGeom prst="rect">
            <a:avLst/>
          </a:prstGeom>
        </p:spPr>
        <p:txBody>
          <a:bodyPr/>
          <a:lstStyle>
            <a:lvl1pPr algn="ctr">
              <a:defRPr sz="7200" b="1"/>
            </a:lvl1pPr>
          </a:lstStyle>
          <a:p>
            <a:r>
              <a:t>peptic ulcer disease</a:t>
            </a:r>
          </a:p>
        </p:txBody>
      </p:sp>
      <p:sp>
        <p:nvSpPr>
          <p:cNvPr id="350" name="عنصر نائب للمحتوى 2"/>
          <p:cNvSpPr txBox="1">
            <a:spLocks noGrp="1"/>
          </p:cNvSpPr>
          <p:nvPr>
            <p:ph type="body" idx="1"/>
          </p:nvPr>
        </p:nvSpPr>
        <p:spPr>
          <a:xfrm>
            <a:off x="1875691" y="3060967"/>
            <a:ext cx="16459202" cy="8778242"/>
          </a:xfrm>
          <a:prstGeom prst="rect">
            <a:avLst/>
          </a:prstGeom>
        </p:spPr>
        <p:txBody>
          <a:bodyPr/>
          <a:lstStyle/>
          <a:p>
            <a:pPr algn="l">
              <a:spcBef>
                <a:spcPts val="700"/>
              </a:spcBef>
              <a:defRPr sz="3200"/>
            </a:pPr>
            <a:r>
              <a:t>Peptic ulcer disease (PUD) results from an imbalance between stomach acid-pepsin and mucosal defense barriers.</a:t>
            </a:r>
          </a:p>
          <a:p>
            <a:pPr algn="l">
              <a:spcBef>
                <a:spcPts val="700"/>
              </a:spcBef>
              <a:defRPr sz="3200"/>
            </a:pPr>
            <a:r>
              <a:t>A peptic ulcer consists of a break in the superficial epithelial cells penetrating down to the muscularis mucosa; there is a fibrous base and an increase in inflammatory cells .</a:t>
            </a:r>
          </a:p>
          <a:p>
            <a:pPr algn="l">
              <a:spcBef>
                <a:spcPts val="700"/>
              </a:spcBef>
              <a:defRPr sz="3200"/>
            </a:pPr>
            <a:r>
              <a:t>Erosions, by contrast, are superficial breaks in the mucosa alone .</a:t>
            </a:r>
          </a:p>
          <a:p>
            <a:pPr algn="l">
              <a:spcBef>
                <a:spcPts val="700"/>
              </a:spcBef>
              <a:defRPr sz="3200"/>
            </a:pPr>
            <a:r>
              <a:t> The surrounding mucosa  appears inflamed, haemorrhagic or friable .</a:t>
            </a:r>
          </a:p>
          <a:p>
            <a:pPr algn="l">
              <a:spcBef>
                <a:spcPts val="700"/>
              </a:spcBef>
              <a:defRPr sz="3200"/>
            </a:pPr>
            <a:r>
              <a:t>Peptic ulcer disease (PUD) affects 4 million people worldwide annually .</a:t>
            </a:r>
          </a:p>
          <a:p>
            <a:pPr algn="l">
              <a:spcBef>
                <a:spcPts val="700"/>
              </a:spcBef>
              <a:defRPr sz="3200"/>
            </a:pPr>
            <a:r>
              <a:t>Duodenal ulcers affect 10–15% of the adult population and are two to three times more common than gastric ulcers .</a:t>
            </a:r>
          </a:p>
          <a:p>
            <a:pPr algn="l">
              <a:spcBef>
                <a:spcPts val="700"/>
              </a:spcBef>
              <a:defRPr sz="3200"/>
            </a:pPr>
            <a:r>
              <a:t>Both DUs and GUs are common in the elderly .</a:t>
            </a:r>
          </a:p>
          <a:p>
            <a:pPr algn="l">
              <a:spcBef>
                <a:spcPts val="700"/>
              </a:spcBef>
              <a:defRPr sz="3200"/>
            </a:pPr>
            <a:r>
              <a:t>Peptic ulcers are seen without H. pylori, e.g. in patients on NSAIDs and in Zollinger–Ellison syndrome.</a:t>
            </a:r>
          </a:p>
        </p:txBody>
      </p:sp>
      <p:pic>
        <p:nvPicPr>
          <p:cNvPr id="351" name="image2.jpeg" descr="image2.jpeg"/>
          <p:cNvPicPr>
            <a:picLocks noChangeAspect="1"/>
          </p:cNvPicPr>
          <p:nvPr/>
        </p:nvPicPr>
        <p:blipFill>
          <a:blip r:embed="rId2"/>
          <a:stretch>
            <a:fillRect/>
          </a:stretch>
        </p:blipFill>
        <p:spPr>
          <a:xfrm>
            <a:off x="19224290" y="7957694"/>
            <a:ext cx="4405601" cy="3384023"/>
          </a:xfrm>
          <a:prstGeom prst="rect">
            <a:avLst/>
          </a:prstGeom>
          <a:ln w="177800" cap="sq">
            <a:solidFill>
              <a:srgbClr val="03495C"/>
            </a:solidFill>
            <a:miter/>
          </a:ln>
          <a:effectLst>
            <a:outerShdw blurRad="101600" dist="25400" dir="5400000" rotWithShape="0">
              <a:srgbClr val="000000">
                <a:alpha val="40000"/>
              </a:srgbClr>
            </a:outerShdw>
          </a:effectLst>
        </p:spPr>
      </p:pic>
      <p:grpSp>
        <p:nvGrpSpPr>
          <p:cNvPr id="354" name="Picture 2"/>
          <p:cNvGrpSpPr/>
          <p:nvPr/>
        </p:nvGrpSpPr>
        <p:grpSpPr>
          <a:xfrm>
            <a:off x="19381868" y="3884775"/>
            <a:ext cx="4248027" cy="3301525"/>
            <a:chOff x="-1" y="0"/>
            <a:chExt cx="4248025" cy="3301523"/>
          </a:xfrm>
        </p:grpSpPr>
        <p:sp>
          <p:nvSpPr>
            <p:cNvPr id="352" name="Rectangle"/>
            <p:cNvSpPr/>
            <p:nvPr/>
          </p:nvSpPr>
          <p:spPr>
            <a:xfrm>
              <a:off x="0" y="0"/>
              <a:ext cx="4248025" cy="3301522"/>
            </a:xfrm>
            <a:prstGeom prst="rect">
              <a:avLst/>
            </a:prstGeom>
            <a:solidFill>
              <a:srgbClr val="EDEDED"/>
            </a:solidFill>
            <a:ln w="12700" cap="flat">
              <a:noFill/>
              <a:miter lim="400000"/>
            </a:ln>
            <a:effectLst/>
          </p:spPr>
          <p:txBody>
            <a:bodyPr wrap="square" lIns="50800" tIns="50800" rIns="50800" bIns="50800" numCol="1" anchor="ctr">
              <a:noAutofit/>
            </a:bodyPr>
            <a:lstStyle/>
            <a:p>
              <a:pPr algn="r" defTabSz="1828800">
                <a:defRPr sz="3600">
                  <a:latin typeface="Constantia"/>
                  <a:ea typeface="Constantia"/>
                  <a:cs typeface="Constantia"/>
                  <a:sym typeface="Constantia"/>
                </a:defRPr>
              </a:pPr>
              <a:endParaRPr/>
            </a:p>
          </p:txBody>
        </p:sp>
        <p:pic>
          <p:nvPicPr>
            <p:cNvPr id="353" name="image3.jpeg" descr="image3.jpeg"/>
            <p:cNvPicPr>
              <a:picLocks noChangeAspect="1"/>
            </p:cNvPicPr>
            <p:nvPr/>
          </p:nvPicPr>
          <p:blipFill>
            <a:blip r:embed="rId3"/>
            <a:stretch>
              <a:fillRect/>
            </a:stretch>
          </p:blipFill>
          <p:spPr>
            <a:xfrm>
              <a:off x="-2" y="-1"/>
              <a:ext cx="4248027" cy="3301525"/>
            </a:xfrm>
            <a:prstGeom prst="rect">
              <a:avLst/>
            </a:prstGeom>
            <a:ln w="177800" cap="sq">
              <a:solidFill>
                <a:srgbClr val="03495C"/>
              </a:solidFill>
              <a:prstDash val="solid"/>
              <a:miter lim="800000"/>
            </a:ln>
            <a:effectLst>
              <a:outerShdw blurRad="101600" dist="25400" dir="5400000" rotWithShape="0">
                <a:srgbClr val="000000">
                  <a:alpha val="40000"/>
                </a:srgbClr>
              </a:outerShdw>
            </a:effectLst>
          </p:spPr>
        </p:pic>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عنوان 1"/>
          <p:cNvSpPr txBox="1">
            <a:spLocks noGrp="1"/>
          </p:cNvSpPr>
          <p:nvPr>
            <p:ph type="title"/>
          </p:nvPr>
        </p:nvSpPr>
        <p:spPr>
          <a:xfrm>
            <a:off x="3905191" y="6000744"/>
            <a:ext cx="16459202" cy="2286004"/>
          </a:xfrm>
          <a:prstGeom prst="rect">
            <a:avLst/>
          </a:prstGeom>
        </p:spPr>
        <p:txBody>
          <a:bodyPr/>
          <a:lstStyle>
            <a:lvl1pPr algn="ctr">
              <a:defRPr b="1"/>
            </a:lvl1pPr>
          </a:lstStyle>
          <a:p>
            <a:r>
              <a:t>Acute perforation</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عنوان 1"/>
          <p:cNvSpPr txBox="1">
            <a:spLocks noGrp="1"/>
          </p:cNvSpPr>
          <p:nvPr>
            <p:ph type="title"/>
          </p:nvPr>
        </p:nvSpPr>
        <p:spPr>
          <a:xfrm>
            <a:off x="3962400" y="1408175"/>
            <a:ext cx="16459200" cy="2286001"/>
          </a:xfrm>
          <a:prstGeom prst="rect">
            <a:avLst/>
          </a:prstGeom>
        </p:spPr>
        <p:txBody>
          <a:bodyPr/>
          <a:lstStyle>
            <a:lvl1pPr algn="ctr">
              <a:defRPr sz="7200" b="1"/>
            </a:lvl1pPr>
          </a:lstStyle>
          <a:p>
            <a:r>
              <a:t>Pathology  </a:t>
            </a:r>
          </a:p>
        </p:txBody>
      </p:sp>
      <p:sp>
        <p:nvSpPr>
          <p:cNvPr id="452" name="عنصر نائب للمحتوى 2"/>
          <p:cNvSpPr txBox="1">
            <a:spLocks noGrp="1"/>
          </p:cNvSpPr>
          <p:nvPr>
            <p:ph type="body" idx="1"/>
          </p:nvPr>
        </p:nvSpPr>
        <p:spPr>
          <a:xfrm>
            <a:off x="3962400" y="3870959"/>
            <a:ext cx="16459200" cy="8778242"/>
          </a:xfrm>
          <a:prstGeom prst="rect">
            <a:avLst/>
          </a:prstGeom>
        </p:spPr>
        <p:txBody>
          <a:bodyPr/>
          <a:lstStyle>
            <a:lvl1pPr algn="l">
              <a:spcBef>
                <a:spcPts val="1100"/>
              </a:spcBef>
              <a:defRPr sz="4800"/>
            </a:lvl1pPr>
          </a:lstStyle>
          <a:p>
            <a:r>
              <a:t>stage (I):  stage of chemical peritonitis .</a:t>
            </a:r>
          </a:p>
        </p:txBody>
      </p:sp>
      <p:sp>
        <p:nvSpPr>
          <p:cNvPr id="453" name="مربع نص 3"/>
          <p:cNvSpPr txBox="1"/>
          <p:nvPr/>
        </p:nvSpPr>
        <p:spPr>
          <a:xfrm>
            <a:off x="4568135" y="6572246"/>
            <a:ext cx="2817519" cy="2011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defRPr sz="3600">
                <a:latin typeface="Constantia"/>
                <a:ea typeface="Constantia"/>
                <a:cs typeface="Constantia"/>
                <a:sym typeface="Constantia"/>
              </a:defRPr>
            </a:lvl1pPr>
          </a:lstStyle>
          <a:p>
            <a:r>
              <a:t>Sudden rupture of ulcer base</a:t>
            </a:r>
          </a:p>
        </p:txBody>
      </p:sp>
      <p:sp>
        <p:nvSpPr>
          <p:cNvPr id="454" name="مستطيل مستدير الزوايا 4"/>
          <p:cNvSpPr/>
          <p:nvPr/>
        </p:nvSpPr>
        <p:spPr>
          <a:xfrm>
            <a:off x="3905191" y="6572246"/>
            <a:ext cx="3143277" cy="1857392"/>
          </a:xfrm>
          <a:prstGeom prst="roundRect">
            <a:avLst>
              <a:gd name="adj" fmla="val 16667"/>
            </a:avLst>
          </a:prstGeom>
          <a:ln w="50800">
            <a:solidFill>
              <a:srgbClr val="0F6FC6"/>
            </a:solidFill>
          </a:ln>
        </p:spPr>
        <p:txBody>
          <a:bodyPr lIns="50800" tIns="50800" rIns="50800" bIns="50800" anchor="ctr"/>
          <a:lstStyle/>
          <a:p>
            <a:pPr defTabSz="1828800">
              <a:defRPr sz="3600">
                <a:ln w="18415" cap="flat">
                  <a:solidFill>
                    <a:srgbClr val="FFFFFF"/>
                  </a:solidFill>
                  <a:prstDash val="solid"/>
                  <a:round/>
                </a:ln>
                <a:solidFill>
                  <a:srgbClr val="FFFFFF"/>
                </a:solidFill>
                <a:effectLst>
                  <a:outerShdw blurRad="63500" dir="3600000" rotWithShape="0">
                    <a:srgbClr val="000000">
                      <a:alpha val="70000"/>
                    </a:srgbClr>
                  </a:outerShdw>
                </a:effectLst>
                <a:latin typeface="Constantia"/>
                <a:ea typeface="Constantia"/>
                <a:cs typeface="Constantia"/>
                <a:sym typeface="Constantia"/>
              </a:defRPr>
            </a:pPr>
            <a:endParaRPr/>
          </a:p>
        </p:txBody>
      </p:sp>
      <p:sp>
        <p:nvSpPr>
          <p:cNvPr id="455" name="سهم إلى اليمين 5"/>
          <p:cNvSpPr/>
          <p:nvPr/>
        </p:nvSpPr>
        <p:spPr>
          <a:xfrm>
            <a:off x="7619965" y="7143752"/>
            <a:ext cx="1143012" cy="571508"/>
          </a:xfrm>
          <a:prstGeom prst="rightArrow">
            <a:avLst>
              <a:gd name="adj1" fmla="val 50000"/>
              <a:gd name="adj2" fmla="val 50000"/>
            </a:avLst>
          </a:prstGeom>
          <a:solidFill>
            <a:srgbClr val="0F6FC6"/>
          </a:solidFill>
          <a:ln w="50800">
            <a:solidFill>
              <a:srgbClr val="0B5190"/>
            </a:solidFill>
          </a:ln>
        </p:spPr>
        <p:txBody>
          <a:bodyPr lIns="50800" tIns="50800" rIns="50800" bIns="50800" anchor="ctr"/>
          <a:lstStyle/>
          <a:p>
            <a:pPr defTabSz="1828800">
              <a:defRPr sz="3600">
                <a:solidFill>
                  <a:srgbClr val="FFFFFF"/>
                </a:solidFill>
                <a:latin typeface="Constantia"/>
                <a:ea typeface="Constantia"/>
                <a:cs typeface="Constantia"/>
                <a:sym typeface="Constantia"/>
              </a:defRPr>
            </a:pPr>
            <a:endParaRPr/>
          </a:p>
        </p:txBody>
      </p:sp>
      <p:sp>
        <p:nvSpPr>
          <p:cNvPr id="456" name="مستطيل مستدير الزوايا 6"/>
          <p:cNvSpPr/>
          <p:nvPr/>
        </p:nvSpPr>
        <p:spPr>
          <a:xfrm>
            <a:off x="9048725" y="6000744"/>
            <a:ext cx="3286153" cy="3143276"/>
          </a:xfrm>
          <a:prstGeom prst="roundRect">
            <a:avLst>
              <a:gd name="adj" fmla="val 16667"/>
            </a:avLst>
          </a:prstGeom>
          <a:solidFill>
            <a:srgbClr val="FFFFFF"/>
          </a:solidFill>
          <a:ln w="50800">
            <a:solidFill>
              <a:srgbClr val="0F6FC6"/>
            </a:solidFill>
          </a:ln>
        </p:spPr>
        <p:txBody>
          <a:bodyPr lIns="50800" tIns="50800" rIns="50800" bIns="50800" anchor="ctr"/>
          <a:lstStyle/>
          <a:p>
            <a:pPr defTabSz="1828800">
              <a:defRPr sz="3600">
                <a:latin typeface="Constantia"/>
                <a:ea typeface="Constantia"/>
                <a:cs typeface="Constantia"/>
                <a:sym typeface="Constantia"/>
              </a:defRPr>
            </a:pPr>
            <a:endParaRPr/>
          </a:p>
        </p:txBody>
      </p:sp>
      <p:sp>
        <p:nvSpPr>
          <p:cNvPr id="457" name="مربع نص 8"/>
          <p:cNvSpPr txBox="1"/>
          <p:nvPr/>
        </p:nvSpPr>
        <p:spPr>
          <a:xfrm>
            <a:off x="9283041" y="6143619"/>
            <a:ext cx="2817519" cy="323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defRPr sz="3600">
                <a:latin typeface="Constantia"/>
                <a:ea typeface="Constantia"/>
                <a:cs typeface="Constantia"/>
                <a:sym typeface="Constantia"/>
              </a:defRPr>
            </a:lvl1pPr>
          </a:lstStyle>
          <a:p>
            <a:r>
              <a:t>Gastric or duodenal content in peritoneal cavity</a:t>
            </a:r>
          </a:p>
        </p:txBody>
      </p:sp>
      <p:sp>
        <p:nvSpPr>
          <p:cNvPr id="458" name="مربع نص 10"/>
          <p:cNvSpPr txBox="1"/>
          <p:nvPr/>
        </p:nvSpPr>
        <p:spPr>
          <a:xfrm>
            <a:off x="15283837" y="6857999"/>
            <a:ext cx="2388890" cy="1402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defRPr sz="3600">
                <a:latin typeface="Constantia"/>
                <a:ea typeface="Constantia"/>
                <a:cs typeface="Constantia"/>
                <a:sym typeface="Constantia"/>
              </a:defRPr>
            </a:lvl1pPr>
          </a:lstStyle>
          <a:p>
            <a:r>
              <a:t>Chemical peritonitis</a:t>
            </a:r>
          </a:p>
        </p:txBody>
      </p:sp>
      <p:sp>
        <p:nvSpPr>
          <p:cNvPr id="459" name="مستطيل مستدير الزوايا 11"/>
          <p:cNvSpPr/>
          <p:nvPr/>
        </p:nvSpPr>
        <p:spPr>
          <a:xfrm>
            <a:off x="14906643" y="6715124"/>
            <a:ext cx="2857524" cy="1571640"/>
          </a:xfrm>
          <a:prstGeom prst="roundRect">
            <a:avLst>
              <a:gd name="adj" fmla="val 16667"/>
            </a:avLst>
          </a:prstGeom>
          <a:ln w="50800">
            <a:solidFill>
              <a:srgbClr val="0F6FC6"/>
            </a:solidFill>
          </a:ln>
        </p:spPr>
        <p:txBody>
          <a:bodyPr lIns="50800" tIns="50800" rIns="50800" bIns="50800" anchor="ctr"/>
          <a:lstStyle/>
          <a:p>
            <a:pPr defTabSz="1828800">
              <a:defRPr sz="3600">
                <a:latin typeface="Constantia"/>
                <a:ea typeface="Constantia"/>
                <a:cs typeface="Constantia"/>
                <a:sym typeface="Constantia"/>
              </a:defRPr>
            </a:pPr>
            <a:endParaRPr/>
          </a:p>
        </p:txBody>
      </p:sp>
      <p:sp>
        <p:nvSpPr>
          <p:cNvPr id="460" name="سهم إلى اليمين 12"/>
          <p:cNvSpPr/>
          <p:nvPr/>
        </p:nvSpPr>
        <p:spPr>
          <a:xfrm>
            <a:off x="12763503" y="7143752"/>
            <a:ext cx="1143012" cy="571508"/>
          </a:xfrm>
          <a:prstGeom prst="rightArrow">
            <a:avLst>
              <a:gd name="adj1" fmla="val 50000"/>
              <a:gd name="adj2" fmla="val 50000"/>
            </a:avLst>
          </a:prstGeom>
          <a:solidFill>
            <a:srgbClr val="0F6FC6"/>
          </a:solidFill>
          <a:ln w="50800">
            <a:solidFill>
              <a:srgbClr val="0B5190"/>
            </a:solidFill>
          </a:ln>
        </p:spPr>
        <p:txBody>
          <a:bodyPr lIns="50800" tIns="50800" rIns="50800" bIns="50800" anchor="ctr"/>
          <a:lstStyle/>
          <a:p>
            <a:pPr defTabSz="1828800">
              <a:defRPr sz="3600">
                <a:solidFill>
                  <a:srgbClr val="FFFFFF"/>
                </a:solidFill>
                <a:latin typeface="Constantia"/>
                <a:ea typeface="Constantia"/>
                <a:cs typeface="Constantia"/>
                <a:sym typeface="Constantia"/>
              </a:defRPr>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عنوان 1"/>
          <p:cNvSpPr txBox="1">
            <a:spLocks noGrp="1"/>
          </p:cNvSpPr>
          <p:nvPr>
            <p:ph type="title"/>
          </p:nvPr>
        </p:nvSpPr>
        <p:spPr>
          <a:xfrm>
            <a:off x="3962400" y="1408175"/>
            <a:ext cx="16459200" cy="2286001"/>
          </a:xfrm>
          <a:prstGeom prst="rect">
            <a:avLst/>
          </a:prstGeom>
        </p:spPr>
        <p:txBody>
          <a:bodyPr/>
          <a:lstStyle>
            <a:lvl1pPr algn="ctr">
              <a:defRPr sz="7200" b="1"/>
            </a:lvl1pPr>
          </a:lstStyle>
          <a:p>
            <a:r>
              <a:t>Clinical features of stage (I) </a:t>
            </a:r>
          </a:p>
        </p:txBody>
      </p:sp>
      <p:sp>
        <p:nvSpPr>
          <p:cNvPr id="463" name="عنصر نائب للمحتوى 2"/>
          <p:cNvSpPr txBox="1">
            <a:spLocks noGrp="1"/>
          </p:cNvSpPr>
          <p:nvPr>
            <p:ph type="body" idx="1"/>
          </p:nvPr>
        </p:nvSpPr>
        <p:spPr>
          <a:xfrm>
            <a:off x="3962400" y="3870959"/>
            <a:ext cx="16459200" cy="8778242"/>
          </a:xfrm>
          <a:prstGeom prst="rect">
            <a:avLst/>
          </a:prstGeom>
        </p:spPr>
        <p:txBody>
          <a:bodyPr/>
          <a:lstStyle/>
          <a:p>
            <a:pPr algn="l">
              <a:spcBef>
                <a:spcPts val="1100"/>
              </a:spcBef>
              <a:buSzTx/>
              <a:buNone/>
              <a:defRPr sz="4000" b="1">
                <a:solidFill>
                  <a:srgbClr val="04617B"/>
                </a:solidFill>
              </a:defRPr>
            </a:pPr>
            <a:r>
              <a:t>  </a:t>
            </a:r>
            <a:r>
              <a:rPr sz="4800"/>
              <a:t>Symptoms</a:t>
            </a:r>
            <a:r>
              <a:rPr sz="4800">
                <a:solidFill>
                  <a:srgbClr val="000000"/>
                </a:solidFill>
              </a:rPr>
              <a:t> </a:t>
            </a:r>
            <a:r>
              <a:rPr b="0">
                <a:solidFill>
                  <a:srgbClr val="000000"/>
                </a:solidFill>
              </a:rPr>
              <a:t>(usually short and the patient not seen in it )</a:t>
            </a:r>
          </a:p>
          <a:p>
            <a:pPr algn="l">
              <a:spcBef>
                <a:spcPts val="900"/>
              </a:spcBef>
              <a:defRPr sz="4000"/>
            </a:pPr>
            <a:r>
              <a:t>Sudden severe epigastric pain which become generalized .</a:t>
            </a:r>
          </a:p>
          <a:p>
            <a:pPr algn="l">
              <a:spcBef>
                <a:spcPts val="1100"/>
              </a:spcBef>
              <a:buSzTx/>
              <a:buNone/>
              <a:defRPr sz="4000"/>
            </a:pPr>
            <a:r>
              <a:t>  </a:t>
            </a:r>
            <a:r>
              <a:rPr sz="4800" b="1">
                <a:solidFill>
                  <a:srgbClr val="04617B"/>
                </a:solidFill>
              </a:rPr>
              <a:t>signs</a:t>
            </a:r>
            <a:r>
              <a:t>  </a:t>
            </a:r>
          </a:p>
          <a:p>
            <a:pPr algn="l">
              <a:spcBef>
                <a:spcPts val="900"/>
              </a:spcBef>
              <a:buSzTx/>
              <a:buNone/>
              <a:defRPr sz="4000" b="1"/>
            </a:pPr>
            <a:r>
              <a:t>  general </a:t>
            </a:r>
            <a:r>
              <a:rPr b="0"/>
              <a:t>: </a:t>
            </a:r>
          </a:p>
          <a:p>
            <a:pPr algn="l">
              <a:spcBef>
                <a:spcPts val="900"/>
              </a:spcBef>
              <a:defRPr sz="4000"/>
            </a:pPr>
            <a:r>
              <a:t>  pallor, sweating, subnormal temperature, rapid weak pulse .</a:t>
            </a:r>
          </a:p>
          <a:p>
            <a:pPr algn="l">
              <a:spcBef>
                <a:spcPts val="900"/>
              </a:spcBef>
              <a:buSzTx/>
              <a:buNone/>
              <a:defRPr sz="4000"/>
            </a:pPr>
            <a:r>
              <a:t> </a:t>
            </a:r>
            <a:r>
              <a:rPr b="1"/>
              <a:t>local</a:t>
            </a:r>
            <a:r>
              <a:t> :</a:t>
            </a:r>
          </a:p>
          <a:p>
            <a:pPr algn="l">
              <a:spcBef>
                <a:spcPts val="900"/>
              </a:spcBef>
              <a:defRPr sz="4000"/>
            </a:pPr>
            <a:r>
              <a:t> guarding, epigastric tenderness .</a:t>
            </a:r>
          </a:p>
          <a:p>
            <a:pPr algn="l">
              <a:spcBef>
                <a:spcPts val="900"/>
              </a:spcBef>
              <a:defRPr sz="4000"/>
            </a:pPr>
            <a:r>
              <a:t>Decreased liver dullness ( air under the diaphragm).</a:t>
            </a:r>
          </a:p>
          <a:p>
            <a:pPr algn="l">
              <a:spcBef>
                <a:spcPts val="900"/>
              </a:spcBef>
              <a:defRPr sz="4000"/>
            </a:pPr>
            <a:r>
              <a:t>Shifting dullness (fluid in the peritoneal cavity ).</a:t>
            </a:r>
          </a:p>
          <a:p>
            <a:pPr algn="l">
              <a:spcBef>
                <a:spcPts val="900"/>
              </a:spcBef>
              <a:defRPr sz="4000"/>
            </a:pPr>
            <a:r>
              <a:t>Decreased intestinal sounds (paralytic ileus occurs late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عنوان 1"/>
          <p:cNvSpPr txBox="1">
            <a:spLocks noGrp="1"/>
          </p:cNvSpPr>
          <p:nvPr>
            <p:ph type="title"/>
          </p:nvPr>
        </p:nvSpPr>
        <p:spPr>
          <a:xfrm>
            <a:off x="3962400" y="1408175"/>
            <a:ext cx="16459200" cy="2286001"/>
          </a:xfrm>
          <a:prstGeom prst="rect">
            <a:avLst/>
          </a:prstGeom>
        </p:spPr>
        <p:txBody>
          <a:bodyPr/>
          <a:lstStyle>
            <a:lvl1pPr algn="ctr">
              <a:defRPr sz="7200" b="1"/>
            </a:lvl1pPr>
          </a:lstStyle>
          <a:p>
            <a:r>
              <a:t>Pathology </a:t>
            </a:r>
          </a:p>
        </p:txBody>
      </p:sp>
      <p:sp>
        <p:nvSpPr>
          <p:cNvPr id="466" name="عنصر نائب للمحتوى 2"/>
          <p:cNvSpPr txBox="1">
            <a:spLocks noGrp="1"/>
          </p:cNvSpPr>
          <p:nvPr>
            <p:ph type="body" idx="1"/>
          </p:nvPr>
        </p:nvSpPr>
        <p:spPr>
          <a:xfrm>
            <a:off x="3962400" y="3870959"/>
            <a:ext cx="16459200" cy="8778242"/>
          </a:xfrm>
          <a:prstGeom prst="rect">
            <a:avLst/>
          </a:prstGeom>
        </p:spPr>
        <p:txBody>
          <a:bodyPr/>
          <a:lstStyle/>
          <a:p>
            <a:pPr algn="l">
              <a:spcBef>
                <a:spcPts val="1100"/>
              </a:spcBef>
              <a:defRPr sz="4800"/>
            </a:pPr>
            <a:r>
              <a:t>Stage (II) : stage of illusion . </a:t>
            </a:r>
          </a:p>
          <a:p>
            <a:pPr algn="l">
              <a:spcBef>
                <a:spcPts val="1100"/>
              </a:spcBef>
              <a:defRPr sz="4800"/>
            </a:pPr>
            <a:r>
              <a:t>3-6 h after perforation </a:t>
            </a:r>
          </a:p>
        </p:txBody>
      </p:sp>
      <p:sp>
        <p:nvSpPr>
          <p:cNvPr id="467" name="مربع نص 3"/>
          <p:cNvSpPr txBox="1"/>
          <p:nvPr/>
        </p:nvSpPr>
        <p:spPr>
          <a:xfrm>
            <a:off x="3853755" y="7000874"/>
            <a:ext cx="3103268" cy="1402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defRPr sz="3600">
                <a:latin typeface="Constantia"/>
                <a:ea typeface="Constantia"/>
                <a:cs typeface="Constantia"/>
                <a:sym typeface="Constantia"/>
              </a:defRPr>
            </a:lvl1pPr>
          </a:lstStyle>
          <a:p>
            <a:r>
              <a:t>Reaction of peritoneum</a:t>
            </a:r>
          </a:p>
        </p:txBody>
      </p:sp>
      <p:sp>
        <p:nvSpPr>
          <p:cNvPr id="468" name="مربع نص 4"/>
          <p:cNvSpPr txBox="1"/>
          <p:nvPr/>
        </p:nvSpPr>
        <p:spPr>
          <a:xfrm>
            <a:off x="9283041" y="6715124"/>
            <a:ext cx="6389418" cy="2011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defRPr sz="3600">
                <a:latin typeface="Constantia"/>
                <a:ea typeface="Constantia"/>
                <a:cs typeface="Constantia"/>
                <a:sym typeface="Constantia"/>
              </a:defRPr>
            </a:lvl1pPr>
          </a:lstStyle>
          <a:p>
            <a:r>
              <a:t>Production of large amount of alkaline fluid and bringing antibodies </a:t>
            </a:r>
          </a:p>
        </p:txBody>
      </p:sp>
      <p:sp>
        <p:nvSpPr>
          <p:cNvPr id="469" name="مستطيل مستدير الزوايا 5"/>
          <p:cNvSpPr/>
          <p:nvPr/>
        </p:nvSpPr>
        <p:spPr>
          <a:xfrm>
            <a:off x="3619439" y="6858000"/>
            <a:ext cx="3000399" cy="1714513"/>
          </a:xfrm>
          <a:prstGeom prst="roundRect">
            <a:avLst>
              <a:gd name="adj" fmla="val 16667"/>
            </a:avLst>
          </a:prstGeom>
          <a:ln w="50800">
            <a:solidFill>
              <a:srgbClr val="0F6FC6"/>
            </a:solidFill>
          </a:ln>
        </p:spPr>
        <p:txBody>
          <a:bodyPr lIns="50800" tIns="50800" rIns="50800" bIns="50800" anchor="ctr"/>
          <a:lstStyle/>
          <a:p>
            <a:pPr defTabSz="1828800">
              <a:defRPr sz="3600">
                <a:latin typeface="Constantia"/>
                <a:ea typeface="Constantia"/>
                <a:cs typeface="Constantia"/>
                <a:sym typeface="Constantia"/>
              </a:defRPr>
            </a:pPr>
            <a:endParaRPr/>
          </a:p>
        </p:txBody>
      </p:sp>
      <p:sp>
        <p:nvSpPr>
          <p:cNvPr id="470" name="سهم إلى اليمين 6"/>
          <p:cNvSpPr/>
          <p:nvPr/>
        </p:nvSpPr>
        <p:spPr>
          <a:xfrm>
            <a:off x="7477090" y="7429503"/>
            <a:ext cx="857260" cy="428632"/>
          </a:xfrm>
          <a:prstGeom prst="rightArrow">
            <a:avLst>
              <a:gd name="adj1" fmla="val 50000"/>
              <a:gd name="adj2" fmla="val 50000"/>
            </a:avLst>
          </a:prstGeom>
          <a:solidFill>
            <a:srgbClr val="0F6FC6"/>
          </a:solidFill>
          <a:ln w="50800">
            <a:solidFill>
              <a:srgbClr val="0B5190"/>
            </a:solidFill>
          </a:ln>
        </p:spPr>
        <p:txBody>
          <a:bodyPr lIns="50800" tIns="50800" rIns="50800" bIns="50800" anchor="ctr"/>
          <a:lstStyle/>
          <a:p>
            <a:pPr defTabSz="1828800">
              <a:defRPr sz="3600">
                <a:solidFill>
                  <a:srgbClr val="FFFFFF"/>
                </a:solidFill>
                <a:latin typeface="Constantia"/>
                <a:ea typeface="Constantia"/>
                <a:cs typeface="Constantia"/>
                <a:sym typeface="Constantia"/>
              </a:defRPr>
            </a:pPr>
            <a:endParaRPr/>
          </a:p>
        </p:txBody>
      </p:sp>
      <p:sp>
        <p:nvSpPr>
          <p:cNvPr id="471" name="مستطيل مستدير الزوايا 7"/>
          <p:cNvSpPr/>
          <p:nvPr/>
        </p:nvSpPr>
        <p:spPr>
          <a:xfrm>
            <a:off x="8762975" y="6429371"/>
            <a:ext cx="6858053" cy="2286020"/>
          </a:xfrm>
          <a:prstGeom prst="roundRect">
            <a:avLst>
              <a:gd name="adj" fmla="val 16667"/>
            </a:avLst>
          </a:prstGeom>
          <a:ln w="50800">
            <a:solidFill>
              <a:srgbClr val="0F6FC6"/>
            </a:solidFill>
          </a:ln>
        </p:spPr>
        <p:txBody>
          <a:bodyPr lIns="50800" tIns="50800" rIns="50800" bIns="50800" anchor="ctr"/>
          <a:lstStyle/>
          <a:p>
            <a:pPr defTabSz="1828800">
              <a:defRPr sz="3600">
                <a:latin typeface="Constantia"/>
                <a:ea typeface="Constantia"/>
                <a:cs typeface="Constantia"/>
                <a:sym typeface="Constantia"/>
              </a:defRPr>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عنوان 1"/>
          <p:cNvSpPr txBox="1">
            <a:spLocks noGrp="1"/>
          </p:cNvSpPr>
          <p:nvPr>
            <p:ph type="title"/>
          </p:nvPr>
        </p:nvSpPr>
        <p:spPr>
          <a:xfrm>
            <a:off x="3962400" y="1408175"/>
            <a:ext cx="16459200" cy="2286001"/>
          </a:xfrm>
          <a:prstGeom prst="rect">
            <a:avLst/>
          </a:prstGeom>
        </p:spPr>
        <p:txBody>
          <a:bodyPr/>
          <a:lstStyle>
            <a:lvl1pPr algn="ctr">
              <a:defRPr sz="7200" b="1"/>
            </a:lvl1pPr>
          </a:lstStyle>
          <a:p>
            <a:r>
              <a:t>Clinical features of stage (II)</a:t>
            </a:r>
          </a:p>
        </p:txBody>
      </p:sp>
      <p:sp>
        <p:nvSpPr>
          <p:cNvPr id="474" name="عنصر نائب للمحتوى 2"/>
          <p:cNvSpPr txBox="1">
            <a:spLocks noGrp="1"/>
          </p:cNvSpPr>
          <p:nvPr>
            <p:ph type="body" idx="1"/>
          </p:nvPr>
        </p:nvSpPr>
        <p:spPr>
          <a:xfrm>
            <a:off x="3962400" y="3870959"/>
            <a:ext cx="16459200" cy="8778242"/>
          </a:xfrm>
          <a:prstGeom prst="rect">
            <a:avLst/>
          </a:prstGeom>
        </p:spPr>
        <p:txBody>
          <a:bodyPr/>
          <a:lstStyle/>
          <a:p>
            <a:pPr algn="l">
              <a:spcBef>
                <a:spcPts val="1100"/>
              </a:spcBef>
              <a:buSzTx/>
              <a:buNone/>
              <a:defRPr sz="4000"/>
            </a:pPr>
            <a:r>
              <a:t> </a:t>
            </a:r>
            <a:r>
              <a:rPr sz="4800" b="1">
                <a:solidFill>
                  <a:srgbClr val="04617B"/>
                </a:solidFill>
              </a:rPr>
              <a:t> symptoms </a:t>
            </a:r>
          </a:p>
          <a:p>
            <a:pPr algn="l">
              <a:spcBef>
                <a:spcPts val="900"/>
              </a:spcBef>
              <a:defRPr sz="4000"/>
            </a:pPr>
            <a:r>
              <a:t>Pain decreases .</a:t>
            </a:r>
          </a:p>
          <a:p>
            <a:pPr algn="l">
              <a:spcBef>
                <a:spcPts val="1100"/>
              </a:spcBef>
              <a:buSzTx/>
              <a:buNone/>
              <a:defRPr sz="4000"/>
            </a:pPr>
            <a:r>
              <a:t> </a:t>
            </a:r>
            <a:r>
              <a:rPr sz="4800" b="1">
                <a:solidFill>
                  <a:srgbClr val="04617B"/>
                </a:solidFill>
              </a:rPr>
              <a:t> signs </a:t>
            </a:r>
          </a:p>
          <a:p>
            <a:pPr algn="l">
              <a:spcBef>
                <a:spcPts val="900"/>
              </a:spcBef>
              <a:buSzTx/>
              <a:buNone/>
              <a:defRPr sz="4000" b="1"/>
            </a:pPr>
            <a:r>
              <a:t> general </a:t>
            </a:r>
            <a:r>
              <a:rPr b="0"/>
              <a:t>:</a:t>
            </a:r>
          </a:p>
          <a:p>
            <a:pPr algn="l">
              <a:spcBef>
                <a:spcPts val="900"/>
              </a:spcBef>
              <a:defRPr sz="4000"/>
            </a:pPr>
            <a:r>
              <a:t>The patient has more tachycardia .</a:t>
            </a:r>
          </a:p>
          <a:p>
            <a:pPr algn="l">
              <a:spcBef>
                <a:spcPts val="900"/>
              </a:spcBef>
              <a:buSzTx/>
              <a:buNone/>
              <a:defRPr sz="4000" b="1"/>
            </a:pPr>
            <a:r>
              <a:t> local </a:t>
            </a:r>
            <a:r>
              <a:rPr b="0"/>
              <a:t>:</a:t>
            </a:r>
          </a:p>
          <a:p>
            <a:pPr algn="l">
              <a:spcBef>
                <a:spcPts val="900"/>
              </a:spcBef>
              <a:defRPr sz="4000"/>
            </a:pPr>
            <a:r>
              <a:t>Like the previous stage with  increased shifting  dullness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عنوان 1"/>
          <p:cNvSpPr txBox="1">
            <a:spLocks noGrp="1"/>
          </p:cNvSpPr>
          <p:nvPr>
            <p:ph type="title"/>
          </p:nvPr>
        </p:nvSpPr>
        <p:spPr>
          <a:xfrm>
            <a:off x="3962400" y="1408175"/>
            <a:ext cx="16459200" cy="2286001"/>
          </a:xfrm>
          <a:prstGeom prst="rect">
            <a:avLst/>
          </a:prstGeom>
        </p:spPr>
        <p:txBody>
          <a:bodyPr/>
          <a:lstStyle>
            <a:lvl1pPr algn="ctr">
              <a:defRPr sz="7200" b="1"/>
            </a:lvl1pPr>
          </a:lstStyle>
          <a:p>
            <a:r>
              <a:t>Pathology </a:t>
            </a:r>
          </a:p>
        </p:txBody>
      </p:sp>
      <p:sp>
        <p:nvSpPr>
          <p:cNvPr id="477" name="عنصر نائب للمحتوى 2"/>
          <p:cNvSpPr txBox="1">
            <a:spLocks noGrp="1"/>
          </p:cNvSpPr>
          <p:nvPr>
            <p:ph type="body" idx="1"/>
          </p:nvPr>
        </p:nvSpPr>
        <p:spPr>
          <a:xfrm>
            <a:off x="3962400" y="3870959"/>
            <a:ext cx="16459200" cy="8778242"/>
          </a:xfrm>
          <a:prstGeom prst="rect">
            <a:avLst/>
          </a:prstGeom>
        </p:spPr>
        <p:txBody>
          <a:bodyPr/>
          <a:lstStyle/>
          <a:p>
            <a:pPr algn="l">
              <a:spcBef>
                <a:spcPts val="1100"/>
              </a:spcBef>
              <a:defRPr sz="4800"/>
            </a:pPr>
            <a:r>
              <a:t>Stage (III) : stage of septic peritonitis . </a:t>
            </a:r>
          </a:p>
          <a:p>
            <a:pPr algn="l">
              <a:spcBef>
                <a:spcPts val="1100"/>
              </a:spcBef>
              <a:defRPr sz="4800"/>
            </a:pPr>
            <a:r>
              <a:t>6-12 h after perforation .</a:t>
            </a:r>
          </a:p>
        </p:txBody>
      </p:sp>
      <p:sp>
        <p:nvSpPr>
          <p:cNvPr id="478" name="مربع نص 3"/>
          <p:cNvSpPr txBox="1"/>
          <p:nvPr/>
        </p:nvSpPr>
        <p:spPr>
          <a:xfrm>
            <a:off x="3568003" y="6429371"/>
            <a:ext cx="4532032" cy="2621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defRPr sz="3600">
                <a:latin typeface="Constantia"/>
                <a:ea typeface="Constantia"/>
                <a:cs typeface="Constantia"/>
                <a:sym typeface="Constantia"/>
              </a:defRPr>
            </a:lvl1pPr>
          </a:lstStyle>
          <a:p>
            <a:r>
              <a:t>Bacteria (flourish as a result of     HCL and loss of its antiseptic effect </a:t>
            </a:r>
          </a:p>
        </p:txBody>
      </p:sp>
      <p:sp>
        <p:nvSpPr>
          <p:cNvPr id="479" name="سهم للأسفل 5"/>
          <p:cNvSpPr/>
          <p:nvPr/>
        </p:nvSpPr>
        <p:spPr>
          <a:xfrm>
            <a:off x="5476826" y="7143752"/>
            <a:ext cx="142880" cy="428632"/>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5400" y="18000"/>
                </a:lnTo>
                <a:lnTo>
                  <a:pt x="5400" y="0"/>
                </a:lnTo>
                <a:lnTo>
                  <a:pt x="16200" y="0"/>
                </a:lnTo>
                <a:lnTo>
                  <a:pt x="16200" y="18000"/>
                </a:lnTo>
                <a:lnTo>
                  <a:pt x="21600" y="18000"/>
                </a:lnTo>
                <a:lnTo>
                  <a:pt x="10800" y="21600"/>
                </a:lnTo>
                <a:close/>
              </a:path>
            </a:pathLst>
          </a:custGeom>
          <a:solidFill>
            <a:srgbClr val="0F6FC6"/>
          </a:solidFill>
          <a:ln w="50800">
            <a:solidFill>
              <a:srgbClr val="0B5190"/>
            </a:solidFill>
          </a:ln>
        </p:spPr>
        <p:txBody>
          <a:bodyPr lIns="50800" tIns="50800" rIns="50800" bIns="50800" anchor="ctr"/>
          <a:lstStyle/>
          <a:p>
            <a:pPr defTabSz="1828800">
              <a:defRPr sz="3600">
                <a:solidFill>
                  <a:srgbClr val="FFFFFF"/>
                </a:solidFill>
                <a:latin typeface="Constantia"/>
                <a:ea typeface="Constantia"/>
                <a:cs typeface="Constantia"/>
                <a:sym typeface="Constantia"/>
              </a:defRPr>
            </a:pPr>
            <a:endParaRPr/>
          </a:p>
        </p:txBody>
      </p:sp>
      <p:sp>
        <p:nvSpPr>
          <p:cNvPr id="480" name="سهم إلى اليمين 6"/>
          <p:cNvSpPr/>
          <p:nvPr/>
        </p:nvSpPr>
        <p:spPr>
          <a:xfrm>
            <a:off x="8905850" y="7286628"/>
            <a:ext cx="1000136" cy="428632"/>
          </a:xfrm>
          <a:prstGeom prst="rightArrow">
            <a:avLst>
              <a:gd name="adj1" fmla="val 50000"/>
              <a:gd name="adj2" fmla="val 50000"/>
            </a:avLst>
          </a:prstGeom>
          <a:solidFill>
            <a:srgbClr val="0F6FC6"/>
          </a:solidFill>
          <a:ln w="50800">
            <a:solidFill>
              <a:srgbClr val="0B5190"/>
            </a:solidFill>
          </a:ln>
        </p:spPr>
        <p:txBody>
          <a:bodyPr lIns="50800" tIns="50800" rIns="50800" bIns="50800" anchor="ctr"/>
          <a:lstStyle/>
          <a:p>
            <a:pPr defTabSz="1828800">
              <a:defRPr sz="3600">
                <a:solidFill>
                  <a:srgbClr val="FFFFFF"/>
                </a:solidFill>
                <a:latin typeface="Constantia"/>
                <a:ea typeface="Constantia"/>
                <a:cs typeface="Constantia"/>
                <a:sym typeface="Constantia"/>
              </a:defRPr>
            </a:pPr>
            <a:endParaRPr/>
          </a:p>
        </p:txBody>
      </p:sp>
      <p:sp>
        <p:nvSpPr>
          <p:cNvPr id="481" name="مربع نص 7"/>
          <p:cNvSpPr txBox="1"/>
          <p:nvPr/>
        </p:nvSpPr>
        <p:spPr>
          <a:xfrm>
            <a:off x="10426051" y="7000874"/>
            <a:ext cx="2388892" cy="1402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defRPr sz="3600">
                <a:latin typeface="Constantia"/>
                <a:ea typeface="Constantia"/>
                <a:cs typeface="Constantia"/>
                <a:sym typeface="Constantia"/>
              </a:defRPr>
            </a:lvl1pPr>
          </a:lstStyle>
          <a:p>
            <a:r>
              <a:t>Pus formation </a:t>
            </a:r>
          </a:p>
        </p:txBody>
      </p:sp>
      <p:sp>
        <p:nvSpPr>
          <p:cNvPr id="482" name="سهم إلى اليمين 8"/>
          <p:cNvSpPr/>
          <p:nvPr/>
        </p:nvSpPr>
        <p:spPr>
          <a:xfrm>
            <a:off x="13192131" y="7286628"/>
            <a:ext cx="1000136" cy="428632"/>
          </a:xfrm>
          <a:prstGeom prst="rightArrow">
            <a:avLst>
              <a:gd name="adj1" fmla="val 50000"/>
              <a:gd name="adj2" fmla="val 50000"/>
            </a:avLst>
          </a:prstGeom>
          <a:solidFill>
            <a:srgbClr val="0F6FC6"/>
          </a:solidFill>
          <a:ln w="50800">
            <a:solidFill>
              <a:srgbClr val="0B5190"/>
            </a:solidFill>
          </a:ln>
        </p:spPr>
        <p:txBody>
          <a:bodyPr lIns="50800" tIns="50800" rIns="50800" bIns="50800" anchor="ctr"/>
          <a:lstStyle/>
          <a:p>
            <a:pPr defTabSz="1828800">
              <a:defRPr sz="3600">
                <a:solidFill>
                  <a:srgbClr val="FFFFFF"/>
                </a:solidFill>
                <a:latin typeface="Constantia"/>
                <a:ea typeface="Constantia"/>
                <a:cs typeface="Constantia"/>
                <a:sym typeface="Constantia"/>
              </a:defRPr>
            </a:pPr>
            <a:endParaRPr/>
          </a:p>
        </p:txBody>
      </p:sp>
      <p:sp>
        <p:nvSpPr>
          <p:cNvPr id="483" name="مربع نص 9"/>
          <p:cNvSpPr txBox="1"/>
          <p:nvPr/>
        </p:nvSpPr>
        <p:spPr>
          <a:xfrm>
            <a:off x="15426712" y="7000874"/>
            <a:ext cx="2472600" cy="1402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defRPr sz="3600">
                <a:latin typeface="Constantia"/>
                <a:ea typeface="Constantia"/>
                <a:cs typeface="Constantia"/>
                <a:sym typeface="Constantia"/>
              </a:defRPr>
            </a:lvl1pPr>
          </a:lstStyle>
          <a:p>
            <a:r>
              <a:t>Septic peritonitis </a:t>
            </a:r>
          </a:p>
        </p:txBody>
      </p:sp>
      <p:sp>
        <p:nvSpPr>
          <p:cNvPr id="484" name="مستطيل مستدير الزوايا 10"/>
          <p:cNvSpPr/>
          <p:nvPr/>
        </p:nvSpPr>
        <p:spPr>
          <a:xfrm>
            <a:off x="3048000" y="6429371"/>
            <a:ext cx="5000596" cy="2428896"/>
          </a:xfrm>
          <a:prstGeom prst="roundRect">
            <a:avLst>
              <a:gd name="adj" fmla="val 16667"/>
            </a:avLst>
          </a:prstGeom>
          <a:ln w="50800">
            <a:solidFill>
              <a:srgbClr val="0F6FC6"/>
            </a:solidFill>
          </a:ln>
        </p:spPr>
        <p:txBody>
          <a:bodyPr lIns="50800" tIns="50800" rIns="50800" bIns="50800" anchor="ctr"/>
          <a:lstStyle/>
          <a:p>
            <a:pPr defTabSz="1828800">
              <a:defRPr sz="3600">
                <a:latin typeface="Constantia"/>
                <a:ea typeface="Constantia"/>
                <a:cs typeface="Constantia"/>
                <a:sym typeface="Constantia"/>
              </a:defRPr>
            </a:pPr>
            <a:endParaRPr/>
          </a:p>
        </p:txBody>
      </p:sp>
      <p:sp>
        <p:nvSpPr>
          <p:cNvPr id="485" name="مستطيل مستدير الزوايا 11"/>
          <p:cNvSpPr/>
          <p:nvPr/>
        </p:nvSpPr>
        <p:spPr>
          <a:xfrm>
            <a:off x="10048860" y="6858000"/>
            <a:ext cx="2714648" cy="1571638"/>
          </a:xfrm>
          <a:prstGeom prst="roundRect">
            <a:avLst>
              <a:gd name="adj" fmla="val 16667"/>
            </a:avLst>
          </a:prstGeom>
          <a:ln w="50800">
            <a:solidFill>
              <a:srgbClr val="0F6FC6"/>
            </a:solidFill>
          </a:ln>
        </p:spPr>
        <p:txBody>
          <a:bodyPr lIns="50800" tIns="50800" rIns="50800" bIns="50800" anchor="ctr"/>
          <a:lstStyle/>
          <a:p>
            <a:pPr defTabSz="1828800">
              <a:defRPr sz="3600">
                <a:latin typeface="Constantia"/>
                <a:ea typeface="Constantia"/>
                <a:cs typeface="Constantia"/>
                <a:sym typeface="Constantia"/>
              </a:defRPr>
            </a:pPr>
            <a:endParaRPr/>
          </a:p>
        </p:txBody>
      </p:sp>
      <p:sp>
        <p:nvSpPr>
          <p:cNvPr id="486" name="مستطيل مستدير الزوايا 12"/>
          <p:cNvSpPr/>
          <p:nvPr/>
        </p:nvSpPr>
        <p:spPr>
          <a:xfrm>
            <a:off x="14906643" y="6858000"/>
            <a:ext cx="3000400" cy="1714513"/>
          </a:xfrm>
          <a:prstGeom prst="roundRect">
            <a:avLst>
              <a:gd name="adj" fmla="val 16667"/>
            </a:avLst>
          </a:prstGeom>
          <a:ln w="50800">
            <a:solidFill>
              <a:srgbClr val="0F6FC6"/>
            </a:solidFill>
          </a:ln>
        </p:spPr>
        <p:txBody>
          <a:bodyPr lIns="50800" tIns="50800" rIns="50800" bIns="50800" anchor="ctr"/>
          <a:lstStyle/>
          <a:p>
            <a:pPr defTabSz="1828800">
              <a:defRPr sz="3600">
                <a:latin typeface="Constantia"/>
                <a:ea typeface="Constantia"/>
                <a:cs typeface="Constantia"/>
                <a:sym typeface="Constantia"/>
              </a:defRPr>
            </a:pPr>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عنوان 1"/>
          <p:cNvSpPr txBox="1">
            <a:spLocks noGrp="1"/>
          </p:cNvSpPr>
          <p:nvPr>
            <p:ph type="title"/>
          </p:nvPr>
        </p:nvSpPr>
        <p:spPr>
          <a:xfrm>
            <a:off x="3962400" y="1408175"/>
            <a:ext cx="16459200" cy="2286001"/>
          </a:xfrm>
          <a:prstGeom prst="rect">
            <a:avLst/>
          </a:prstGeom>
        </p:spPr>
        <p:txBody>
          <a:bodyPr/>
          <a:lstStyle>
            <a:lvl1pPr algn="ctr">
              <a:defRPr sz="7200" b="1"/>
            </a:lvl1pPr>
          </a:lstStyle>
          <a:p>
            <a:r>
              <a:t>Clinical features of stage (III)</a:t>
            </a:r>
          </a:p>
        </p:txBody>
      </p:sp>
      <p:sp>
        <p:nvSpPr>
          <p:cNvPr id="489" name="عنصر نائب للمحتوى 2"/>
          <p:cNvSpPr txBox="1">
            <a:spLocks noGrp="1"/>
          </p:cNvSpPr>
          <p:nvPr>
            <p:ph type="body" idx="1"/>
          </p:nvPr>
        </p:nvSpPr>
        <p:spPr>
          <a:xfrm>
            <a:off x="3962400" y="3870959"/>
            <a:ext cx="16459200" cy="8778242"/>
          </a:xfrm>
          <a:prstGeom prst="rect">
            <a:avLst/>
          </a:prstGeom>
        </p:spPr>
        <p:txBody>
          <a:bodyPr/>
          <a:lstStyle/>
          <a:p>
            <a:pPr algn="l">
              <a:spcBef>
                <a:spcPts val="1100"/>
              </a:spcBef>
              <a:buSzTx/>
              <a:buNone/>
              <a:defRPr sz="4800" b="1">
                <a:solidFill>
                  <a:srgbClr val="04617B"/>
                </a:solidFill>
              </a:defRPr>
            </a:pPr>
            <a:r>
              <a:t>  symptoms </a:t>
            </a:r>
          </a:p>
          <a:p>
            <a:pPr algn="l">
              <a:spcBef>
                <a:spcPts val="900"/>
              </a:spcBef>
              <a:defRPr sz="4000"/>
            </a:pPr>
            <a:r>
              <a:t>Pain increases with fever, anorexia, headache, malaise, repeated vomiting and distension .</a:t>
            </a:r>
          </a:p>
          <a:p>
            <a:pPr algn="l">
              <a:spcBef>
                <a:spcPts val="1100"/>
              </a:spcBef>
              <a:buSzTx/>
              <a:buNone/>
              <a:defRPr sz="4000"/>
            </a:pPr>
            <a:r>
              <a:t> </a:t>
            </a:r>
            <a:r>
              <a:rPr sz="4800" b="1">
                <a:solidFill>
                  <a:srgbClr val="04617B"/>
                </a:solidFill>
              </a:rPr>
              <a:t> signs </a:t>
            </a:r>
          </a:p>
          <a:p>
            <a:pPr algn="l">
              <a:spcBef>
                <a:spcPts val="900"/>
              </a:spcBef>
              <a:buSzTx/>
              <a:buNone/>
              <a:defRPr sz="4000"/>
            </a:pPr>
            <a:r>
              <a:t> </a:t>
            </a:r>
            <a:r>
              <a:rPr b="1"/>
              <a:t>general</a:t>
            </a:r>
            <a:r>
              <a:t> :</a:t>
            </a:r>
          </a:p>
          <a:p>
            <a:pPr algn="l">
              <a:spcBef>
                <a:spcPts val="900"/>
              </a:spcBef>
              <a:defRPr sz="4000"/>
            </a:pPr>
            <a:r>
              <a:t>Fever, toxemia, more tachycardia, deterioration of the general condition of the patient .</a:t>
            </a:r>
          </a:p>
          <a:p>
            <a:pPr algn="l">
              <a:spcBef>
                <a:spcPts val="900"/>
              </a:spcBef>
              <a:buSzTx/>
              <a:buNone/>
              <a:defRPr sz="4000" b="1"/>
            </a:pPr>
            <a:r>
              <a:t> local </a:t>
            </a:r>
            <a:r>
              <a:rPr b="0"/>
              <a:t>:</a:t>
            </a:r>
          </a:p>
          <a:p>
            <a:pPr algn="l">
              <a:spcBef>
                <a:spcPts val="900"/>
              </a:spcBef>
              <a:defRPr sz="4000"/>
            </a:pPr>
            <a:r>
              <a:t>Generalized rigidity, tenderness, progressive abdominal distention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عنصر نائب للمحتوى 2"/>
          <p:cNvSpPr txBox="1">
            <a:spLocks noGrp="1"/>
          </p:cNvSpPr>
          <p:nvPr>
            <p:ph type="body" idx="1"/>
          </p:nvPr>
        </p:nvSpPr>
        <p:spPr>
          <a:xfrm>
            <a:off x="4126208" y="3019988"/>
            <a:ext cx="16459202" cy="11220492"/>
          </a:xfrm>
          <a:prstGeom prst="rect">
            <a:avLst/>
          </a:prstGeom>
        </p:spPr>
        <p:txBody>
          <a:bodyPr/>
          <a:lstStyle/>
          <a:p>
            <a:pPr algn="l">
              <a:spcBef>
                <a:spcPts val="900"/>
              </a:spcBef>
              <a:defRPr sz="4000"/>
            </a:pPr>
            <a:r>
              <a:t>The clinical picture may be less clear in the obese, the immunocompromized, patients with a reduced level of consciousness, in the elderly and in children. </a:t>
            </a:r>
          </a:p>
          <a:p>
            <a:pPr algn="l">
              <a:spcBef>
                <a:spcPts val="900"/>
              </a:spcBef>
              <a:defRPr sz="4000"/>
            </a:pPr>
            <a:r>
              <a:t>Very frequently the elderly patient who is taking NSAIDs will have a less dramatic presentation, perhaps because of the use of potent anti-inflammatory drugs (steroids).</a:t>
            </a:r>
          </a:p>
          <a:p>
            <a:pPr algn="l">
              <a:spcBef>
                <a:spcPts val="900"/>
              </a:spcBef>
              <a:defRPr sz="4000"/>
            </a:pPr>
            <a:r>
              <a:t>The board-like rigidity seen in the abdomen of younger patients may also not be observed and a higher index of suspicion is necessary to make the correct diagnosis .</a:t>
            </a:r>
          </a:p>
          <a:p>
            <a:pPr algn="l">
              <a:spcBef>
                <a:spcPts val="900"/>
              </a:spcBef>
              <a:defRPr sz="4000"/>
            </a:pPr>
            <a:r>
              <a:t>In other patient, the leak from the ulcer may not be massive . They may present only with pain in the epigastrium and right iliac fossa as the fluid may track down the right paracolic gutter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عنوان 1"/>
          <p:cNvSpPr txBox="1">
            <a:spLocks noGrp="1"/>
          </p:cNvSpPr>
          <p:nvPr>
            <p:ph type="body" idx="1"/>
          </p:nvPr>
        </p:nvSpPr>
        <p:spPr>
          <a:xfrm>
            <a:off x="3962400" y="2423938"/>
            <a:ext cx="16459200" cy="10506076"/>
          </a:xfrm>
          <a:prstGeom prst="rect">
            <a:avLst/>
          </a:prstGeom>
        </p:spPr>
        <p:txBody>
          <a:bodyPr/>
          <a:lstStyle/>
          <a:p>
            <a:pPr algn="l">
              <a:spcBef>
                <a:spcPts val="1300"/>
              </a:spcBef>
              <a:defRPr sz="5600"/>
            </a:pPr>
            <a:r>
              <a:t>Sometimes perforations will seal owing to the inflammatory response and adhesion within the abdominal cavity, and so the perforation may be self-limiting .</a:t>
            </a:r>
          </a:p>
          <a:p>
            <a:pPr algn="l">
              <a:spcBef>
                <a:spcPts val="1300"/>
              </a:spcBef>
              <a:defRPr sz="5600"/>
            </a:pPr>
            <a:r>
              <a:t>All of these factors may combine to make the diagnosis of PPU difficult . Only two thirds of patients present with frank peritonitis, which may explain the diagnostic delay in some patients .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عنوان 1"/>
          <p:cNvSpPr txBox="1">
            <a:spLocks noGrp="1"/>
          </p:cNvSpPr>
          <p:nvPr>
            <p:ph type="title"/>
          </p:nvPr>
        </p:nvSpPr>
        <p:spPr>
          <a:xfrm>
            <a:off x="3962400" y="1408175"/>
            <a:ext cx="16459200" cy="2286001"/>
          </a:xfrm>
          <a:prstGeom prst="rect">
            <a:avLst/>
          </a:prstGeom>
        </p:spPr>
        <p:txBody>
          <a:bodyPr/>
          <a:lstStyle>
            <a:lvl1pPr algn="ctr">
              <a:defRPr sz="7200" b="1"/>
            </a:lvl1pPr>
          </a:lstStyle>
          <a:p>
            <a:r>
              <a:t>Subacute perforation</a:t>
            </a:r>
          </a:p>
        </p:txBody>
      </p:sp>
      <p:sp>
        <p:nvSpPr>
          <p:cNvPr id="496" name="عنصر نائب للمحتوى 2"/>
          <p:cNvSpPr txBox="1">
            <a:spLocks noGrp="1"/>
          </p:cNvSpPr>
          <p:nvPr>
            <p:ph type="body" idx="1"/>
          </p:nvPr>
        </p:nvSpPr>
        <p:spPr>
          <a:xfrm>
            <a:off x="3962400" y="3870959"/>
            <a:ext cx="16459200" cy="8778242"/>
          </a:xfrm>
          <a:prstGeom prst="rect">
            <a:avLst/>
          </a:prstGeom>
        </p:spPr>
        <p:txBody>
          <a:bodyPr/>
          <a:lstStyle/>
          <a:p>
            <a:pPr marL="0" indent="0" algn="l"/>
            <a:r>
              <a:t>this is a small perforation allowing only a minimal amount of contents to enter the peritoneal cavity and is rapidly sealed .</a:t>
            </a:r>
          </a:p>
          <a:p>
            <a:pPr marL="0" indent="0" algn="l">
              <a:buSzTx/>
              <a:buNone/>
            </a:pPr>
            <a:endParaRPr/>
          </a:p>
          <a:p>
            <a:pPr marL="0" indent="0" algn="l"/>
            <a:r>
              <a:t>  it give the same early signs as perforated PU but much reduced .</a:t>
            </a:r>
          </a:p>
          <a:p>
            <a:pPr marL="0" indent="0" algn="l">
              <a:buSzTx/>
              <a:buNone/>
            </a:pPr>
            <a:endParaRPr/>
          </a:p>
          <a:p>
            <a:pPr marL="0" indent="0" algn="l"/>
            <a:r>
              <a:t> if diagnosed correctly it can be treated conservatively.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عنوان 1"/>
          <p:cNvSpPr txBox="1">
            <a:spLocks noGrp="1"/>
          </p:cNvSpPr>
          <p:nvPr>
            <p:ph type="title"/>
          </p:nvPr>
        </p:nvSpPr>
        <p:spPr>
          <a:xfrm>
            <a:off x="3598980" y="1312981"/>
            <a:ext cx="15703302" cy="3657606"/>
          </a:xfrm>
          <a:prstGeom prst="rect">
            <a:avLst/>
          </a:prstGeom>
        </p:spPr>
        <p:txBody>
          <a:bodyPr/>
          <a:lstStyle>
            <a:lvl1pPr algn="ctr">
              <a:defRPr sz="7200" b="1"/>
            </a:lvl1pPr>
          </a:lstStyle>
          <a:p>
            <a:r>
              <a:t>The complications of peptic ulcer</a:t>
            </a:r>
          </a:p>
        </p:txBody>
      </p:sp>
      <p:sp>
        <p:nvSpPr>
          <p:cNvPr id="357" name="عنصر نائب للمحتوى 2"/>
          <p:cNvSpPr txBox="1">
            <a:spLocks noGrp="1"/>
          </p:cNvSpPr>
          <p:nvPr>
            <p:ph type="body" idx="1"/>
          </p:nvPr>
        </p:nvSpPr>
        <p:spPr>
          <a:xfrm>
            <a:off x="4289116" y="6858000"/>
            <a:ext cx="16459205" cy="8778248"/>
          </a:xfrm>
          <a:prstGeom prst="rect">
            <a:avLst/>
          </a:prstGeom>
        </p:spPr>
        <p:txBody>
          <a:bodyPr/>
          <a:lstStyle/>
          <a:p>
            <a:pPr algn="l">
              <a:spcBef>
                <a:spcPts val="1100"/>
              </a:spcBef>
              <a:defRPr sz="4800"/>
            </a:pPr>
            <a:r>
              <a:t>The common complications of peptic ulcer are :</a:t>
            </a:r>
          </a:p>
          <a:p>
            <a:pPr marL="914400" indent="-914400" algn="l">
              <a:spcBef>
                <a:spcPts val="1100"/>
              </a:spcBef>
              <a:buClr>
                <a:srgbClr val="B71E42"/>
              </a:buClr>
              <a:buSzPct val="100000"/>
              <a:buAutoNum type="arabicPeriod"/>
              <a:defRPr sz="4800"/>
            </a:pPr>
            <a:r>
              <a:t>bleeding</a:t>
            </a:r>
          </a:p>
          <a:p>
            <a:pPr marL="914400" indent="-914400" algn="l">
              <a:spcBef>
                <a:spcPts val="1100"/>
              </a:spcBef>
              <a:buClr>
                <a:srgbClr val="B71E42"/>
              </a:buClr>
              <a:buSzPct val="100000"/>
              <a:buAutoNum type="arabicPeriod"/>
              <a:defRPr sz="4800"/>
            </a:pPr>
            <a:r>
              <a:t>perforation</a:t>
            </a:r>
          </a:p>
          <a:p>
            <a:pPr marL="914400" indent="-914400" algn="l">
              <a:spcBef>
                <a:spcPts val="1100"/>
              </a:spcBef>
              <a:buClr>
                <a:srgbClr val="B71E42"/>
              </a:buClr>
              <a:buSzPct val="100000"/>
              <a:buAutoNum type="arabicPeriod"/>
              <a:defRPr sz="4800"/>
            </a:pPr>
            <a:r>
              <a:t>Obstruction</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عنوان 1"/>
          <p:cNvSpPr txBox="1">
            <a:spLocks noGrp="1"/>
          </p:cNvSpPr>
          <p:nvPr>
            <p:ph type="title"/>
          </p:nvPr>
        </p:nvSpPr>
        <p:spPr>
          <a:xfrm>
            <a:off x="3962400" y="1408175"/>
            <a:ext cx="16459200" cy="2286001"/>
          </a:xfrm>
          <a:prstGeom prst="rect">
            <a:avLst/>
          </a:prstGeom>
        </p:spPr>
        <p:txBody>
          <a:bodyPr/>
          <a:lstStyle>
            <a:lvl1pPr algn="ctr">
              <a:defRPr sz="7200" b="1"/>
            </a:lvl1pPr>
          </a:lstStyle>
          <a:p>
            <a:r>
              <a:t>References</a:t>
            </a:r>
          </a:p>
        </p:txBody>
      </p:sp>
      <p:sp>
        <p:nvSpPr>
          <p:cNvPr id="499" name="عنصر نائب للمحتوى 2"/>
          <p:cNvSpPr txBox="1">
            <a:spLocks noGrp="1"/>
          </p:cNvSpPr>
          <p:nvPr>
            <p:ph type="body" idx="1"/>
          </p:nvPr>
        </p:nvSpPr>
        <p:spPr>
          <a:xfrm>
            <a:off x="3962400" y="3870959"/>
            <a:ext cx="16459200" cy="8778242"/>
          </a:xfrm>
          <a:prstGeom prst="rect">
            <a:avLst/>
          </a:prstGeom>
        </p:spPr>
        <p:txBody>
          <a:bodyPr/>
          <a:lstStyle/>
          <a:p>
            <a:pPr algn="l">
              <a:spcBef>
                <a:spcPts val="900"/>
              </a:spcBef>
              <a:defRPr sz="4000"/>
            </a:pPr>
            <a:r>
              <a:t>Søreide K, Thorsen K, Harrison EM, Bingener J, Møller MH, Ohene-Yeboah M, Søreide JA. Perforated peptic ulcer. Lancet. 2015 Sep 26;386(10000):1288-1298. doi: 10.1016/S0140-6736(15)00276-7. PMID: 26460663; PMCID: PMC4618390.</a:t>
            </a:r>
          </a:p>
          <a:p>
            <a:pPr algn="l">
              <a:spcBef>
                <a:spcPts val="900"/>
              </a:spcBef>
              <a:defRPr sz="4000"/>
            </a:pPr>
            <a:r>
              <a:t>Chung KT, Shelat VG. Perforated peptic ulcer - an update. World J Gastrointest Surg. 2017 Jan 27;9(1):1-12. doi: 10.4240/wjgs.v9.i1.1. PMID: 28138363; PMCID: PMC5237817.</a:t>
            </a:r>
          </a:p>
          <a:p>
            <a:pPr algn="l">
              <a:spcBef>
                <a:spcPts val="900"/>
              </a:spcBef>
              <a:defRPr sz="4000"/>
            </a:pPr>
            <a:r>
              <a:t>WILLIAMS, N., O'CONNELL, P. R., &amp; MCCASKIE, A. (2018). Bailey &amp; Love's Short Practice of Surgery, 27th Edition: the Collector's edition.</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Investigation &amp; Management of perforated peptic ulcer"/>
          <p:cNvSpPr txBox="1"/>
          <p:nvPr/>
        </p:nvSpPr>
        <p:spPr>
          <a:xfrm>
            <a:off x="3149504" y="5939444"/>
            <a:ext cx="18459410" cy="944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500" b="1">
                <a:solidFill>
                  <a:srgbClr val="FFD479"/>
                </a:solidFill>
                <a:latin typeface="+mj-lt"/>
                <a:ea typeface="+mj-ea"/>
                <a:cs typeface="+mj-cs"/>
                <a:sym typeface="Helvetica Neue"/>
              </a:defRPr>
            </a:lvl1pPr>
          </a:lstStyle>
          <a:p>
            <a:r>
              <a:t>Investigation &amp; Management of perforated peptic ulcer</a:t>
            </a:r>
          </a:p>
        </p:txBody>
      </p:sp>
      <p:sp>
        <p:nvSpPr>
          <p:cNvPr id="502" name="Majida Akayleh…"/>
          <p:cNvSpPr txBox="1"/>
          <p:nvPr/>
        </p:nvSpPr>
        <p:spPr>
          <a:xfrm>
            <a:off x="9036976" y="7486005"/>
            <a:ext cx="6684455" cy="2146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solidFill>
                  <a:srgbClr val="FFD479"/>
                </a:solidFill>
                <a:latin typeface="+mj-lt"/>
                <a:ea typeface="+mj-ea"/>
                <a:cs typeface="+mj-cs"/>
                <a:sym typeface="Helvetica Neue"/>
              </a:defRPr>
            </a:pPr>
            <a:r>
              <a:t>Majida Akayleh</a:t>
            </a:r>
          </a:p>
          <a:p>
            <a:pPr>
              <a:defRPr sz="3500">
                <a:solidFill>
                  <a:srgbClr val="FFD479"/>
                </a:solidFill>
                <a:latin typeface="+mj-lt"/>
                <a:ea typeface="+mj-ea"/>
                <a:cs typeface="+mj-cs"/>
                <a:sym typeface="Helvetica Neue"/>
              </a:defRPr>
            </a:pPr>
            <a:r>
              <a:t>Supervision: Dr. Emad Aborajooh</a:t>
            </a:r>
          </a:p>
          <a:p>
            <a:pPr>
              <a:defRPr sz="3400">
                <a:solidFill>
                  <a:srgbClr val="FFD479"/>
                </a:solidFill>
                <a:latin typeface="+mj-lt"/>
                <a:ea typeface="+mj-ea"/>
                <a:cs typeface="+mj-cs"/>
                <a:sym typeface="Helvetica Neue"/>
              </a:defRPr>
            </a:pPr>
            <a:r>
              <a:t> </a:t>
            </a:r>
          </a:p>
          <a:p>
            <a:pPr>
              <a:defRPr sz="3400">
                <a:solidFill>
                  <a:srgbClr val="FFD479"/>
                </a:solidFill>
                <a:latin typeface="+mj-lt"/>
                <a:ea typeface="+mj-ea"/>
                <a:cs typeface="+mj-cs"/>
                <a:sym typeface="Helvetica Neue"/>
              </a:defRPr>
            </a:pPr>
            <a:r>
              <a:t>2020-2021 </a:t>
            </a:r>
          </a:p>
        </p:txBody>
      </p:sp>
      <p:sp>
        <p:nvSpPr>
          <p:cNvPr id="503" name="Line"/>
          <p:cNvSpPr/>
          <p:nvPr/>
        </p:nvSpPr>
        <p:spPr>
          <a:xfrm>
            <a:off x="4215514" y="7191543"/>
            <a:ext cx="15952973" cy="13"/>
          </a:xfrm>
          <a:prstGeom prst="line">
            <a:avLst/>
          </a:prstGeom>
          <a:ln w="25400">
            <a:solidFill>
              <a:srgbClr val="929292"/>
            </a:solidFill>
            <a:miter lim="400000"/>
          </a:ln>
        </p:spPr>
        <p:txBody>
          <a:bodyPr lIns="45718" tIns="45718" rIns="45718" bIns="45718"/>
          <a:lstStyle/>
          <a:p>
            <a:endParaRPr/>
          </a:p>
        </p:txBody>
      </p:sp>
      <p:sp>
        <p:nvSpPr>
          <p:cNvPr id="504" name="Mutah University…"/>
          <p:cNvSpPr txBox="1"/>
          <p:nvPr/>
        </p:nvSpPr>
        <p:spPr>
          <a:xfrm>
            <a:off x="378099" y="251277"/>
            <a:ext cx="2660334" cy="854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500">
                <a:solidFill>
                  <a:srgbClr val="FFD479"/>
                </a:solidFill>
                <a:latin typeface="+mj-lt"/>
                <a:ea typeface="+mj-ea"/>
                <a:cs typeface="+mj-cs"/>
                <a:sym typeface="Helvetica Neue"/>
              </a:defRPr>
            </a:pPr>
            <a:r>
              <a:t>Mutah University </a:t>
            </a:r>
          </a:p>
          <a:p>
            <a:pPr>
              <a:defRPr sz="2500">
                <a:solidFill>
                  <a:srgbClr val="FFD479"/>
                </a:solidFill>
                <a:latin typeface="+mj-lt"/>
                <a:ea typeface="+mj-ea"/>
                <a:cs typeface="+mj-cs"/>
                <a:sym typeface="Helvetica Neue"/>
              </a:defRPr>
            </a:pPr>
            <a:r>
              <a:t>Medicine Collage </a:t>
            </a:r>
          </a:p>
        </p:txBody>
      </p:sp>
      <p:pic>
        <p:nvPicPr>
          <p:cNvPr id="505" name="Image" descr="Image"/>
          <p:cNvPicPr>
            <a:picLocks noChangeAspect="1"/>
          </p:cNvPicPr>
          <p:nvPr/>
        </p:nvPicPr>
        <p:blipFill>
          <a:blip r:embed="rId2"/>
          <a:stretch>
            <a:fillRect/>
          </a:stretch>
        </p:blipFill>
        <p:spPr>
          <a:xfrm>
            <a:off x="567643" y="1282768"/>
            <a:ext cx="2281285" cy="2444233"/>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1. Erect chest X-Ray…"/>
          <p:cNvSpPr txBox="1"/>
          <p:nvPr/>
        </p:nvSpPr>
        <p:spPr>
          <a:xfrm>
            <a:off x="7372876" y="1843486"/>
            <a:ext cx="6306817" cy="10444764"/>
          </a:xfrm>
          <a:prstGeom prst="rect">
            <a:avLst/>
          </a:prstGeom>
          <a:ln w="12700">
            <a:solidFill>
              <a:srgbClr val="FFD47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38100" algn="l">
              <a:lnSpc>
                <a:spcPct val="90000"/>
              </a:lnSpc>
              <a:spcBef>
                <a:spcPts val="1000"/>
              </a:spcBef>
              <a:defRPr sz="3100" b="1">
                <a:solidFill>
                  <a:srgbClr val="FFFFFF"/>
                </a:solidFill>
                <a:latin typeface="+mj-lt"/>
                <a:ea typeface="+mj-ea"/>
                <a:cs typeface="+mj-cs"/>
                <a:sym typeface="Helvetica Neue"/>
              </a:defRPr>
            </a:pPr>
            <a:r>
              <a:t>1. Erect chest X-Ray </a:t>
            </a:r>
          </a:p>
          <a:p>
            <a:pPr indent="38100" algn="l">
              <a:lnSpc>
                <a:spcPct val="90000"/>
              </a:lnSpc>
              <a:spcBef>
                <a:spcPts val="1000"/>
              </a:spcBef>
              <a:defRPr sz="3100" b="1">
                <a:solidFill>
                  <a:srgbClr val="FFFFFF"/>
                </a:solidFill>
                <a:latin typeface="+mj-lt"/>
                <a:ea typeface="+mj-ea"/>
                <a:cs typeface="+mj-cs"/>
                <a:sym typeface="Helvetica Neue"/>
              </a:defRPr>
            </a:pPr>
            <a:endParaRPr/>
          </a:p>
          <a:p>
            <a:pPr indent="38100" algn="l">
              <a:lnSpc>
                <a:spcPct val="90000"/>
              </a:lnSpc>
              <a:defRPr>
                <a:solidFill>
                  <a:srgbClr val="FFFFFF"/>
                </a:solidFill>
                <a:latin typeface="+mj-lt"/>
                <a:ea typeface="+mj-ea"/>
                <a:cs typeface="+mj-cs"/>
                <a:sym typeface="Helvetica Neue"/>
              </a:defRPr>
            </a:pPr>
            <a:r>
              <a:t>The erect chest x-ray is the most important </a:t>
            </a:r>
            <a:r>
              <a:rPr>
                <a:solidFill>
                  <a:srgbClr val="FFD479"/>
                </a:solidFill>
              </a:rPr>
              <a:t>initial</a:t>
            </a:r>
            <a:r>
              <a:t> plain film commonly performed in patients with acute upper abdominal pain suspected of perforation.</a:t>
            </a:r>
          </a:p>
          <a:p>
            <a:pPr indent="38100" algn="l">
              <a:lnSpc>
                <a:spcPct val="90000"/>
              </a:lnSpc>
              <a:defRPr>
                <a:solidFill>
                  <a:srgbClr val="FFFFFF"/>
                </a:solidFill>
                <a:latin typeface="+mj-lt"/>
                <a:ea typeface="+mj-ea"/>
                <a:cs typeface="+mj-cs"/>
                <a:sym typeface="Helvetica Neue"/>
              </a:defRPr>
            </a:pPr>
            <a:endParaRPr/>
          </a:p>
          <a:p>
            <a:pPr indent="38100" algn="l">
              <a:lnSpc>
                <a:spcPct val="90000"/>
              </a:lnSpc>
              <a:defRPr>
                <a:solidFill>
                  <a:srgbClr val="FFFFFF"/>
                </a:solidFill>
                <a:latin typeface="+mj-lt"/>
                <a:ea typeface="+mj-ea"/>
                <a:cs typeface="+mj-cs"/>
                <a:sym typeface="Helvetica Neue"/>
              </a:defRPr>
            </a:pPr>
            <a:r>
              <a:t>The patient needs to be </a:t>
            </a:r>
            <a:r>
              <a:rPr>
                <a:solidFill>
                  <a:srgbClr val="FFD479"/>
                </a:solidFill>
              </a:rPr>
              <a:t>erect</a:t>
            </a:r>
            <a:r>
              <a:t> for </a:t>
            </a:r>
            <a:r>
              <a:rPr>
                <a:solidFill>
                  <a:srgbClr val="FFD479"/>
                </a:solidFill>
              </a:rPr>
              <a:t>5 minutes</a:t>
            </a:r>
            <a:r>
              <a:t> before a chest radiograph is taken. It does not matter if the radiograph is AP or PA. If there is a perforated peptic ulcer, air will rise and collect </a:t>
            </a:r>
            <a:r>
              <a:rPr>
                <a:solidFill>
                  <a:srgbClr val="FFD479"/>
                </a:solidFill>
              </a:rPr>
              <a:t>beneath</a:t>
            </a:r>
            <a:r>
              <a:t> one or both hemidiaphragms. </a:t>
            </a:r>
          </a:p>
          <a:p>
            <a:pPr indent="38100" algn="l">
              <a:lnSpc>
                <a:spcPct val="90000"/>
              </a:lnSpc>
              <a:defRPr>
                <a:solidFill>
                  <a:srgbClr val="FFFFFF"/>
                </a:solidFill>
                <a:latin typeface="+mj-lt"/>
                <a:ea typeface="+mj-ea"/>
                <a:cs typeface="+mj-cs"/>
                <a:sym typeface="Helvetica Neue"/>
              </a:defRPr>
            </a:pPr>
            <a:endParaRPr/>
          </a:p>
          <a:p>
            <a:pPr indent="38100" algn="l">
              <a:lnSpc>
                <a:spcPct val="90000"/>
              </a:lnSpc>
              <a:defRPr>
                <a:solidFill>
                  <a:srgbClr val="FFFFFF"/>
                </a:solidFill>
                <a:latin typeface="+mj-lt"/>
                <a:ea typeface="+mj-ea"/>
                <a:cs typeface="+mj-cs"/>
                <a:sym typeface="Helvetica Neue"/>
              </a:defRPr>
            </a:pPr>
            <a:r>
              <a:t>This technique is about </a:t>
            </a:r>
            <a:r>
              <a:rPr>
                <a:solidFill>
                  <a:srgbClr val="FFD479"/>
                </a:solidFill>
              </a:rPr>
              <a:t>80% sensitive</a:t>
            </a:r>
            <a:r>
              <a:t> for perforation.</a:t>
            </a:r>
          </a:p>
          <a:p>
            <a:pPr indent="38100" algn="l">
              <a:lnSpc>
                <a:spcPct val="90000"/>
              </a:lnSpc>
              <a:defRPr>
                <a:solidFill>
                  <a:srgbClr val="FFFFFF"/>
                </a:solidFill>
                <a:latin typeface="+mj-lt"/>
                <a:ea typeface="+mj-ea"/>
                <a:cs typeface="+mj-cs"/>
                <a:sym typeface="Helvetica Neue"/>
              </a:defRPr>
            </a:pPr>
            <a:endParaRPr/>
          </a:p>
          <a:p>
            <a:pPr indent="38100" algn="l">
              <a:lnSpc>
                <a:spcPct val="90000"/>
              </a:lnSpc>
              <a:defRPr>
                <a:solidFill>
                  <a:srgbClr val="FFFFFF"/>
                </a:solidFill>
                <a:latin typeface="+mj-lt"/>
                <a:ea typeface="+mj-ea"/>
                <a:cs typeface="+mj-cs"/>
                <a:sym typeface="Helvetica Neue"/>
              </a:defRPr>
            </a:pPr>
            <a:r>
              <a:t>The traditional practice of instilling air via the nasogastric tube and repeating the erect chest X-ray after few minutes is not recommended except in resource poor facilities. It takes time and a repeat </a:t>
            </a:r>
            <a:r>
              <a:rPr>
                <a:solidFill>
                  <a:srgbClr val="FFD479"/>
                </a:solidFill>
              </a:rPr>
              <a:t>negative</a:t>
            </a:r>
            <a:r>
              <a:t> chest X-ray </a:t>
            </a:r>
            <a:r>
              <a:rPr>
                <a:solidFill>
                  <a:srgbClr val="FFD479"/>
                </a:solidFill>
              </a:rPr>
              <a:t>does not rule out</a:t>
            </a:r>
            <a:r>
              <a:t> (exclude) the diagnosis of PPU and still a CT scan would be warranted. </a:t>
            </a:r>
          </a:p>
          <a:p>
            <a:pPr indent="38100" algn="l">
              <a:lnSpc>
                <a:spcPct val="90000"/>
              </a:lnSpc>
              <a:defRPr>
                <a:solidFill>
                  <a:srgbClr val="FFFFFF"/>
                </a:solidFill>
                <a:latin typeface="+mj-lt"/>
                <a:ea typeface="+mj-ea"/>
                <a:cs typeface="+mj-cs"/>
                <a:sym typeface="Helvetica Neue"/>
              </a:defRPr>
            </a:pPr>
            <a:endParaRPr/>
          </a:p>
          <a:p>
            <a:pPr indent="38100" algn="l">
              <a:lnSpc>
                <a:spcPct val="90000"/>
              </a:lnSpc>
              <a:defRPr>
                <a:solidFill>
                  <a:srgbClr val="FFFFFF"/>
                </a:solidFill>
                <a:latin typeface="+mj-lt"/>
                <a:ea typeface="+mj-ea"/>
                <a:cs typeface="+mj-cs"/>
                <a:sym typeface="Helvetica Neue"/>
              </a:defRPr>
            </a:pPr>
            <a:r>
              <a:t>The </a:t>
            </a:r>
            <a:r>
              <a:rPr>
                <a:solidFill>
                  <a:srgbClr val="FFD479"/>
                </a:solidFill>
              </a:rPr>
              <a:t>continuous</a:t>
            </a:r>
            <a:r>
              <a:t> diaphragm sign may be seen in pneumoperitoneum as free intraperitoneal air outlines the undersurface of the central diaphragm.</a:t>
            </a:r>
          </a:p>
        </p:txBody>
      </p:sp>
      <p:pic>
        <p:nvPicPr>
          <p:cNvPr id="508" name="9EB7BA10-2877-4F92-8964-9DA315EE2E92_4_5005_c.jpeg" descr="9EB7BA10-2877-4F92-8964-9DA315EE2E92_4_5005_c.jpeg"/>
          <p:cNvPicPr>
            <a:picLocks noChangeAspect="1"/>
          </p:cNvPicPr>
          <p:nvPr/>
        </p:nvPicPr>
        <p:blipFill>
          <a:blip r:embed="rId2"/>
          <a:stretch>
            <a:fillRect/>
          </a:stretch>
        </p:blipFill>
        <p:spPr>
          <a:xfrm>
            <a:off x="17692157" y="6855165"/>
            <a:ext cx="5540955" cy="4440107"/>
          </a:xfrm>
          <a:prstGeom prst="rect">
            <a:avLst/>
          </a:prstGeom>
          <a:ln w="12700">
            <a:solidFill>
              <a:srgbClr val="929292"/>
            </a:solidFill>
            <a:miter lim="400000"/>
          </a:ln>
        </p:spPr>
      </p:pic>
      <p:pic>
        <p:nvPicPr>
          <p:cNvPr id="509" name="AEC65C70-585C-4556-8159-744674801248.jpeg" descr="AEC65C70-585C-4556-8159-744674801248.jpeg"/>
          <p:cNvPicPr>
            <a:picLocks noChangeAspect="1"/>
          </p:cNvPicPr>
          <p:nvPr/>
        </p:nvPicPr>
        <p:blipFill>
          <a:blip r:embed="rId3"/>
          <a:srcRect b="35660"/>
          <a:stretch>
            <a:fillRect/>
          </a:stretch>
        </p:blipFill>
        <p:spPr>
          <a:xfrm>
            <a:off x="17699093" y="1805306"/>
            <a:ext cx="5436486" cy="4828188"/>
          </a:xfrm>
          <a:prstGeom prst="rect">
            <a:avLst/>
          </a:prstGeom>
          <a:ln w="12700">
            <a:solidFill>
              <a:srgbClr val="919191"/>
            </a:solidFill>
            <a:miter lim="400000"/>
          </a:ln>
        </p:spPr>
      </p:pic>
      <p:sp>
        <p:nvSpPr>
          <p:cNvPr id="510" name="Air collects under the hemidiaphragm (arrow 1). The upper border of the liver is outlined by free air superiorly (arrow 2). The thin diaphragmatic outline is seen, outlined by air underneath it (free air) and air above it in the lung (arrow 3)."/>
          <p:cNvSpPr txBox="1"/>
          <p:nvPr/>
        </p:nvSpPr>
        <p:spPr>
          <a:xfrm>
            <a:off x="17699744" y="11516724"/>
            <a:ext cx="5525781" cy="1631189"/>
          </a:xfrm>
          <a:prstGeom prst="rect">
            <a:avLst/>
          </a:prstGeom>
          <a:ln w="12700">
            <a:solidFill>
              <a:srgbClr val="FFD47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000">
                <a:solidFill>
                  <a:srgbClr val="FFFFFF"/>
                </a:solidFill>
                <a:latin typeface="+mj-lt"/>
                <a:ea typeface="+mj-ea"/>
                <a:cs typeface="+mj-cs"/>
                <a:sym typeface="Helvetica Neue"/>
              </a:defRPr>
            </a:pPr>
            <a:r>
              <a:t>Air collects </a:t>
            </a:r>
            <a:r>
              <a:rPr>
                <a:solidFill>
                  <a:srgbClr val="FFD479"/>
                </a:solidFill>
              </a:rPr>
              <a:t>under</a:t>
            </a:r>
            <a:r>
              <a:t> the hemidiaphragm (arrow 1). The upper border of the liver is outlined by free air </a:t>
            </a:r>
            <a:r>
              <a:rPr>
                <a:solidFill>
                  <a:srgbClr val="FFD479"/>
                </a:solidFill>
              </a:rPr>
              <a:t>superiorly</a:t>
            </a:r>
            <a:r>
              <a:t> (arrow 2). The thin diaphragmatic outline is seen, outlined by air </a:t>
            </a:r>
            <a:r>
              <a:rPr>
                <a:solidFill>
                  <a:srgbClr val="FFD479"/>
                </a:solidFill>
              </a:rPr>
              <a:t>underneath</a:t>
            </a:r>
            <a:r>
              <a:t> it (free air) and air </a:t>
            </a:r>
            <a:r>
              <a:rPr>
                <a:solidFill>
                  <a:srgbClr val="76D6FF"/>
                </a:solidFill>
              </a:rPr>
              <a:t>above</a:t>
            </a:r>
            <a:r>
              <a:t> it in the lung (arrow 3).</a:t>
            </a:r>
          </a:p>
        </p:txBody>
      </p:sp>
      <p:pic>
        <p:nvPicPr>
          <p:cNvPr id="511" name="6FA5AF7F-5DF0-4A7C-BD35-AAECE681D714_4_5005_c.jpeg" descr="6FA5AF7F-5DF0-4A7C-BD35-AAECE681D714_4_5005_c.jpeg"/>
          <p:cNvPicPr>
            <a:picLocks noChangeAspect="1"/>
          </p:cNvPicPr>
          <p:nvPr/>
        </p:nvPicPr>
        <p:blipFill>
          <a:blip r:embed="rId4"/>
          <a:stretch>
            <a:fillRect/>
          </a:stretch>
        </p:blipFill>
        <p:spPr>
          <a:xfrm>
            <a:off x="682473" y="1846652"/>
            <a:ext cx="6471917" cy="4349130"/>
          </a:xfrm>
          <a:prstGeom prst="rect">
            <a:avLst/>
          </a:prstGeom>
          <a:ln w="12700">
            <a:miter lim="400000"/>
          </a:ln>
        </p:spPr>
      </p:pic>
      <p:pic>
        <p:nvPicPr>
          <p:cNvPr id="512" name="CE15C3DE-EE1C-4129-8C52-2AFAD414002C.jpeg" descr="CE15C3DE-EE1C-4129-8C52-2AFAD414002C.jpeg"/>
          <p:cNvPicPr>
            <a:picLocks noChangeAspect="1"/>
          </p:cNvPicPr>
          <p:nvPr/>
        </p:nvPicPr>
        <p:blipFill>
          <a:blip r:embed="rId5"/>
          <a:stretch>
            <a:fillRect/>
          </a:stretch>
        </p:blipFill>
        <p:spPr>
          <a:xfrm>
            <a:off x="736651" y="6369958"/>
            <a:ext cx="6411391" cy="6706090"/>
          </a:xfrm>
          <a:prstGeom prst="rect">
            <a:avLst/>
          </a:prstGeom>
          <a:ln w="12700">
            <a:solidFill>
              <a:srgbClr val="A9A9A9"/>
            </a:solidFill>
            <a:miter lim="400000"/>
          </a:ln>
        </p:spPr>
      </p:pic>
      <p:sp>
        <p:nvSpPr>
          <p:cNvPr id="513" name="Line"/>
          <p:cNvSpPr/>
          <p:nvPr/>
        </p:nvSpPr>
        <p:spPr>
          <a:xfrm flipV="1">
            <a:off x="4152953" y="11374744"/>
            <a:ext cx="13" cy="835354"/>
          </a:xfrm>
          <a:prstGeom prst="line">
            <a:avLst/>
          </a:prstGeom>
          <a:ln w="50800">
            <a:solidFill>
              <a:srgbClr val="FFFFFF"/>
            </a:solidFill>
            <a:miter lim="400000"/>
            <a:tailEnd type="triangle"/>
          </a:ln>
        </p:spPr>
        <p:txBody>
          <a:bodyPr lIns="45718" tIns="45718" rIns="45718" bIns="45718"/>
          <a:lstStyle/>
          <a:p>
            <a:endParaRPr/>
          </a:p>
        </p:txBody>
      </p:sp>
      <p:sp>
        <p:nvSpPr>
          <p:cNvPr id="514" name="Continuous diaphragm sign"/>
          <p:cNvSpPr txBox="1"/>
          <p:nvPr/>
        </p:nvSpPr>
        <p:spPr>
          <a:xfrm>
            <a:off x="1949968" y="12436323"/>
            <a:ext cx="3984753" cy="486766"/>
          </a:xfrm>
          <a:prstGeom prst="rect">
            <a:avLst/>
          </a:prstGeom>
          <a:ln w="25400">
            <a:solidFill>
              <a:srgbClr val="FFD47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mj-lt"/>
                <a:ea typeface="+mj-ea"/>
                <a:cs typeface="+mj-cs"/>
                <a:sym typeface="Helvetica Neue"/>
              </a:defRPr>
            </a:lvl1pPr>
          </a:lstStyle>
          <a:p>
            <a:r>
              <a:t>Continuous diaphragm sign </a:t>
            </a:r>
          </a:p>
        </p:txBody>
      </p:sp>
      <p:sp>
        <p:nvSpPr>
          <p:cNvPr id="515" name="Line"/>
          <p:cNvSpPr/>
          <p:nvPr/>
        </p:nvSpPr>
        <p:spPr>
          <a:xfrm flipH="1" flipV="1">
            <a:off x="18989656" y="5508445"/>
            <a:ext cx="199913" cy="199913"/>
          </a:xfrm>
          <a:prstGeom prst="line">
            <a:avLst/>
          </a:prstGeom>
          <a:ln w="38100">
            <a:solidFill>
              <a:srgbClr val="FFFFFF"/>
            </a:solidFill>
            <a:miter lim="400000"/>
            <a:tailEnd type="triangle"/>
          </a:ln>
        </p:spPr>
        <p:txBody>
          <a:bodyPr lIns="45718" tIns="45718" rIns="45718" bIns="45718"/>
          <a:lstStyle/>
          <a:p>
            <a:endParaRPr/>
          </a:p>
        </p:txBody>
      </p:sp>
      <p:sp>
        <p:nvSpPr>
          <p:cNvPr id="516" name="Air under diaphragm"/>
          <p:cNvSpPr txBox="1"/>
          <p:nvPr/>
        </p:nvSpPr>
        <p:spPr>
          <a:xfrm>
            <a:off x="18777951" y="6072966"/>
            <a:ext cx="2529841" cy="424689"/>
          </a:xfrm>
          <a:prstGeom prst="rect">
            <a:avLst/>
          </a:prstGeom>
          <a:ln w="25400">
            <a:solidFill>
              <a:srgbClr val="FFD47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latin typeface="+mj-lt"/>
                <a:ea typeface="+mj-ea"/>
                <a:cs typeface="+mj-cs"/>
                <a:sym typeface="Helvetica Neue"/>
              </a:defRPr>
            </a:lvl1pPr>
          </a:lstStyle>
          <a:p>
            <a:r>
              <a:t>Air under diaphragm </a:t>
            </a:r>
          </a:p>
        </p:txBody>
      </p:sp>
      <p:sp>
        <p:nvSpPr>
          <p:cNvPr id="517" name="Line"/>
          <p:cNvSpPr/>
          <p:nvPr/>
        </p:nvSpPr>
        <p:spPr>
          <a:xfrm flipH="1" flipV="1">
            <a:off x="21406290" y="5812664"/>
            <a:ext cx="199913" cy="199912"/>
          </a:xfrm>
          <a:prstGeom prst="line">
            <a:avLst/>
          </a:prstGeom>
          <a:ln w="38100">
            <a:solidFill>
              <a:srgbClr val="FFFFFF"/>
            </a:solidFill>
            <a:miter lim="400000"/>
            <a:tailEnd type="triangle"/>
          </a:ln>
        </p:spPr>
        <p:txBody>
          <a:bodyPr lIns="45718" tIns="45718" rIns="45718" bIns="45718"/>
          <a:lstStyle/>
          <a:p>
            <a:endParaRPr/>
          </a:p>
        </p:txBody>
      </p:sp>
      <p:sp>
        <p:nvSpPr>
          <p:cNvPr id="518" name="Line"/>
          <p:cNvSpPr/>
          <p:nvPr/>
        </p:nvSpPr>
        <p:spPr>
          <a:xfrm flipV="1">
            <a:off x="13910870" y="1835846"/>
            <a:ext cx="13" cy="10457488"/>
          </a:xfrm>
          <a:prstGeom prst="line">
            <a:avLst/>
          </a:prstGeom>
          <a:ln w="25400">
            <a:solidFill>
              <a:srgbClr val="A9A9A9"/>
            </a:solidFill>
            <a:miter lim="400000"/>
          </a:ln>
        </p:spPr>
        <p:txBody>
          <a:bodyPr lIns="45718" tIns="45718" rIns="45718" bIns="45718"/>
          <a:lstStyle/>
          <a:p>
            <a:endParaRPr/>
          </a:p>
        </p:txBody>
      </p:sp>
      <p:sp>
        <p:nvSpPr>
          <p:cNvPr id="519" name="Investigations"/>
          <p:cNvSpPr txBox="1"/>
          <p:nvPr/>
        </p:nvSpPr>
        <p:spPr>
          <a:xfrm>
            <a:off x="-6152" y="380454"/>
            <a:ext cx="5180759" cy="7835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500" b="1">
                <a:solidFill>
                  <a:srgbClr val="FFD479"/>
                </a:solidFill>
                <a:latin typeface="+mj-lt"/>
                <a:ea typeface="+mj-ea"/>
                <a:cs typeface="+mj-cs"/>
                <a:sym typeface="Helvetica Neue"/>
              </a:defRPr>
            </a:lvl1pPr>
          </a:lstStyle>
          <a:p>
            <a:r>
              <a:t>Investigations</a:t>
            </a:r>
          </a:p>
        </p:txBody>
      </p:sp>
      <p:sp>
        <p:nvSpPr>
          <p:cNvPr id="520" name="Line"/>
          <p:cNvSpPr/>
          <p:nvPr/>
        </p:nvSpPr>
        <p:spPr>
          <a:xfrm flipH="1" flipV="1">
            <a:off x="660905" y="1294577"/>
            <a:ext cx="6424115" cy="13"/>
          </a:xfrm>
          <a:prstGeom prst="line">
            <a:avLst/>
          </a:prstGeom>
          <a:ln w="25400">
            <a:solidFill>
              <a:srgbClr val="A9A9A9"/>
            </a:solidFill>
            <a:miter lim="400000"/>
          </a:ln>
        </p:spPr>
        <p:txBody>
          <a:bodyPr lIns="45718" tIns="45718" rIns="45718" bIns="45718"/>
          <a:lstStyle/>
          <a:p>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2. Oral contrast enhanced CT scan…"/>
          <p:cNvSpPr txBox="1"/>
          <p:nvPr/>
        </p:nvSpPr>
        <p:spPr>
          <a:xfrm>
            <a:off x="1039172" y="1025064"/>
            <a:ext cx="6030798" cy="10355378"/>
          </a:xfrm>
          <a:prstGeom prst="rect">
            <a:avLst/>
          </a:prstGeom>
          <a:ln w="12700">
            <a:solidFill>
              <a:srgbClr val="FFD47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50800" algn="l">
              <a:defRPr sz="3100" b="1">
                <a:solidFill>
                  <a:srgbClr val="FFFFFF"/>
                </a:solidFill>
                <a:latin typeface="+mj-lt"/>
                <a:ea typeface="+mj-ea"/>
                <a:cs typeface="+mj-cs"/>
                <a:sym typeface="Helvetica Neue"/>
              </a:defRPr>
            </a:pPr>
            <a:r>
              <a:t>2. Oral contrast enhanced CT scan</a:t>
            </a:r>
          </a:p>
          <a:p>
            <a:pPr indent="50800" algn="l">
              <a:defRPr>
                <a:solidFill>
                  <a:srgbClr val="FFFFFF"/>
                </a:solidFill>
                <a:latin typeface="+mj-lt"/>
                <a:ea typeface="+mj-ea"/>
                <a:cs typeface="+mj-cs"/>
                <a:sym typeface="Helvetica Neue"/>
              </a:defRPr>
            </a:pPr>
            <a:endParaRPr/>
          </a:p>
          <a:p>
            <a:pPr indent="50800" algn="l">
              <a:defRPr sz="2200">
                <a:solidFill>
                  <a:srgbClr val="FFFFFF"/>
                </a:solidFill>
                <a:latin typeface="+mj-lt"/>
                <a:ea typeface="+mj-ea"/>
                <a:cs typeface="+mj-cs"/>
                <a:sym typeface="Helvetica Neue"/>
              </a:defRPr>
            </a:pPr>
            <a:r>
              <a:t>Patients </a:t>
            </a:r>
            <a:r>
              <a:rPr>
                <a:solidFill>
                  <a:srgbClr val="FFD479"/>
                </a:solidFill>
              </a:rPr>
              <a:t>without</a:t>
            </a:r>
            <a:r>
              <a:t> air under diaphragm at admission on plain chest radiograph, </a:t>
            </a:r>
            <a:r>
              <a:rPr>
                <a:solidFill>
                  <a:srgbClr val="FFD479"/>
                </a:solidFill>
              </a:rPr>
              <a:t>should</a:t>
            </a:r>
            <a:r>
              <a:t> be evaluated further by computed tomography (CT) scanning with oral contrast, as it has a diagnostic accuracy as high as </a:t>
            </a:r>
            <a:r>
              <a:rPr>
                <a:solidFill>
                  <a:srgbClr val="FFD479"/>
                </a:solidFill>
              </a:rPr>
              <a:t>98%.</a:t>
            </a:r>
          </a:p>
          <a:p>
            <a:pPr indent="50800" algn="l">
              <a:defRPr sz="2200">
                <a:solidFill>
                  <a:srgbClr val="FFFFFF"/>
                </a:solidFill>
                <a:latin typeface="+mj-lt"/>
                <a:ea typeface="+mj-ea"/>
                <a:cs typeface="+mj-cs"/>
                <a:sym typeface="Helvetica Neue"/>
              </a:defRPr>
            </a:pPr>
            <a:endParaRPr>
              <a:solidFill>
                <a:srgbClr val="FFD479"/>
              </a:solidFill>
            </a:endParaRPr>
          </a:p>
          <a:p>
            <a:pPr indent="50800" algn="l">
              <a:defRPr sz="2200">
                <a:solidFill>
                  <a:srgbClr val="FFFFFF"/>
                </a:solidFill>
                <a:latin typeface="+mj-lt"/>
                <a:ea typeface="+mj-ea"/>
                <a:cs typeface="+mj-cs"/>
                <a:sym typeface="Helvetica Neue"/>
              </a:defRPr>
            </a:pPr>
            <a:r>
              <a:t>Rarely a CT scan is performed even when an erect chest X-ray reveals free air under diaphragm.</a:t>
            </a:r>
          </a:p>
          <a:p>
            <a:pPr indent="50800" algn="l">
              <a:defRPr sz="2200">
                <a:solidFill>
                  <a:srgbClr val="FFFFFF"/>
                </a:solidFill>
                <a:latin typeface="+mj-lt"/>
                <a:ea typeface="+mj-ea"/>
                <a:cs typeface="+mj-cs"/>
                <a:sym typeface="Helvetica Neue"/>
              </a:defRPr>
            </a:pPr>
            <a:endParaRPr/>
          </a:p>
          <a:p>
            <a:pPr indent="50800" algn="l">
              <a:defRPr sz="2200">
                <a:solidFill>
                  <a:srgbClr val="FFFFFF"/>
                </a:solidFill>
                <a:latin typeface="+mj-lt"/>
                <a:ea typeface="+mj-ea"/>
                <a:cs typeface="+mj-cs"/>
                <a:sym typeface="Helvetica Neue"/>
              </a:defRPr>
            </a:pPr>
            <a:r>
              <a:t>CT scan is performed in supine position and free air is usually seen </a:t>
            </a:r>
            <a:r>
              <a:rPr>
                <a:solidFill>
                  <a:srgbClr val="FFD479"/>
                </a:solidFill>
              </a:rPr>
              <a:t>anteriorly</a:t>
            </a:r>
            <a:r>
              <a:t> just below the anterior abdominal wall.</a:t>
            </a:r>
          </a:p>
          <a:p>
            <a:pPr indent="50800" algn="l">
              <a:defRPr sz="2200">
                <a:solidFill>
                  <a:srgbClr val="FFFFFF"/>
                </a:solidFill>
                <a:latin typeface="+mj-lt"/>
                <a:ea typeface="+mj-ea"/>
                <a:cs typeface="+mj-cs"/>
                <a:sym typeface="Helvetica Neue"/>
              </a:defRPr>
            </a:pPr>
            <a:endParaRPr/>
          </a:p>
          <a:p>
            <a:pPr indent="50800" algn="l">
              <a:defRPr sz="2200">
                <a:solidFill>
                  <a:srgbClr val="FFD479"/>
                </a:solidFill>
                <a:latin typeface="+mj-lt"/>
                <a:ea typeface="+mj-ea"/>
                <a:cs typeface="+mj-cs"/>
                <a:sym typeface="Helvetica Neue"/>
              </a:defRPr>
            </a:pPr>
            <a:r>
              <a:t>Oral</a:t>
            </a:r>
            <a:r>
              <a:rPr>
                <a:solidFill>
                  <a:srgbClr val="FFFFFF"/>
                </a:solidFill>
              </a:rPr>
              <a:t> </a:t>
            </a:r>
            <a:r>
              <a:t>Diatrizoate</a:t>
            </a:r>
            <a:r>
              <a:rPr>
                <a:solidFill>
                  <a:srgbClr val="FFFFFF"/>
                </a:solidFill>
              </a:rPr>
              <a:t> (Gastrografin), a contrast agent used for diagnosis of PPU.</a:t>
            </a:r>
            <a:endParaRPr>
              <a:solidFill>
                <a:srgbClr val="7A81FF"/>
              </a:solidFill>
            </a:endParaRPr>
          </a:p>
          <a:p>
            <a:pPr indent="50800" algn="l">
              <a:defRPr sz="2200">
                <a:solidFill>
                  <a:srgbClr val="FFFFFF"/>
                </a:solidFill>
                <a:latin typeface="+mj-lt"/>
                <a:ea typeface="+mj-ea"/>
                <a:cs typeface="+mj-cs"/>
                <a:sym typeface="Helvetica Neue"/>
              </a:defRPr>
            </a:pPr>
            <a:endParaRPr>
              <a:solidFill>
                <a:srgbClr val="7A81FF"/>
              </a:solidFill>
            </a:endParaRPr>
          </a:p>
          <a:p>
            <a:pPr indent="50800" algn="l">
              <a:defRPr sz="2200">
                <a:solidFill>
                  <a:srgbClr val="FFFFFF"/>
                </a:solidFill>
                <a:latin typeface="+mj-lt"/>
                <a:ea typeface="+mj-ea"/>
                <a:cs typeface="+mj-cs"/>
                <a:sym typeface="Helvetica Neue"/>
              </a:defRPr>
            </a:pPr>
            <a:r>
              <a:t>Oral contrast free </a:t>
            </a:r>
            <a:r>
              <a:rPr>
                <a:solidFill>
                  <a:srgbClr val="FFD479"/>
                </a:solidFill>
              </a:rPr>
              <a:t>leak</a:t>
            </a:r>
            <a:r>
              <a:rPr>
                <a:solidFill>
                  <a:srgbClr val="7A81FF"/>
                </a:solidFill>
              </a:rPr>
              <a:t> </a:t>
            </a:r>
            <a:r>
              <a:t>into the peritoneal cavity makes diagnosis of PPU </a:t>
            </a:r>
            <a:r>
              <a:rPr>
                <a:solidFill>
                  <a:srgbClr val="FFD479"/>
                </a:solidFill>
              </a:rPr>
              <a:t>certain</a:t>
            </a:r>
            <a:r>
              <a:t>. </a:t>
            </a:r>
            <a:r>
              <a:rPr>
                <a:solidFill>
                  <a:srgbClr val="FFD479"/>
                </a:solidFill>
              </a:rPr>
              <a:t>Absence</a:t>
            </a:r>
            <a:r>
              <a:t> of a leak </a:t>
            </a:r>
            <a:r>
              <a:rPr>
                <a:solidFill>
                  <a:srgbClr val="FFD479"/>
                </a:solidFill>
              </a:rPr>
              <a:t>does not</a:t>
            </a:r>
            <a:r>
              <a:rPr>
                <a:solidFill>
                  <a:srgbClr val="7A81FF"/>
                </a:solidFill>
              </a:rPr>
              <a:t> </a:t>
            </a:r>
            <a:r>
              <a:t>exclude PPU as the perforation may have sealed off spontaneously.</a:t>
            </a:r>
          </a:p>
          <a:p>
            <a:pPr indent="50800" algn="l">
              <a:defRPr sz="2200">
                <a:solidFill>
                  <a:srgbClr val="FFFFFF"/>
                </a:solidFill>
                <a:latin typeface="+mj-lt"/>
                <a:ea typeface="+mj-ea"/>
                <a:cs typeface="+mj-cs"/>
                <a:sym typeface="Helvetica Neue"/>
              </a:defRPr>
            </a:pPr>
            <a:endParaRPr/>
          </a:p>
          <a:p>
            <a:pPr indent="50800" algn="l">
              <a:defRPr sz="2200">
                <a:solidFill>
                  <a:srgbClr val="FFFFFF"/>
                </a:solidFill>
                <a:latin typeface="+mj-lt"/>
                <a:ea typeface="+mj-ea"/>
                <a:cs typeface="+mj-cs"/>
                <a:sym typeface="Helvetica Neue"/>
              </a:defRPr>
            </a:pPr>
            <a:r>
              <a:t>Barium study is </a:t>
            </a:r>
            <a:r>
              <a:rPr>
                <a:solidFill>
                  <a:srgbClr val="FF2600"/>
                </a:solidFill>
              </a:rPr>
              <a:t>contraindicated</a:t>
            </a:r>
            <a:r>
              <a:t> in gastrointestinal perforation and should be avoided as a tool to diagnose PPU.</a:t>
            </a:r>
          </a:p>
        </p:txBody>
      </p:sp>
      <p:pic>
        <p:nvPicPr>
          <p:cNvPr id="523" name="A482BEE4-673A-40B8-AF6F-7E3E61D64341.jpeg" descr="A482BEE4-673A-40B8-AF6F-7E3E61D64341.jpeg"/>
          <p:cNvPicPr>
            <a:picLocks noChangeAspect="1"/>
          </p:cNvPicPr>
          <p:nvPr/>
        </p:nvPicPr>
        <p:blipFill>
          <a:blip r:embed="rId2"/>
          <a:stretch>
            <a:fillRect/>
          </a:stretch>
        </p:blipFill>
        <p:spPr>
          <a:xfrm>
            <a:off x="9079041" y="520667"/>
            <a:ext cx="6944161" cy="6944161"/>
          </a:xfrm>
          <a:prstGeom prst="rect">
            <a:avLst/>
          </a:prstGeom>
          <a:ln w="12700">
            <a:miter lim="400000"/>
          </a:ln>
        </p:spPr>
      </p:pic>
      <p:sp>
        <p:nvSpPr>
          <p:cNvPr id="524" name="Liver"/>
          <p:cNvSpPr txBox="1"/>
          <p:nvPr/>
        </p:nvSpPr>
        <p:spPr>
          <a:xfrm>
            <a:off x="9201701" y="1886122"/>
            <a:ext cx="879145" cy="486766"/>
          </a:xfrm>
          <a:prstGeom prst="rect">
            <a:avLst/>
          </a:prstGeom>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D479"/>
                </a:solidFill>
                <a:latin typeface="+mj-lt"/>
                <a:ea typeface="+mj-ea"/>
                <a:cs typeface="+mj-cs"/>
                <a:sym typeface="Helvetica Neue"/>
              </a:defRPr>
            </a:lvl1pPr>
          </a:lstStyle>
          <a:p>
            <a:r>
              <a:t>Liver </a:t>
            </a:r>
          </a:p>
        </p:txBody>
      </p:sp>
      <p:sp>
        <p:nvSpPr>
          <p:cNvPr id="525" name="Line"/>
          <p:cNvSpPr/>
          <p:nvPr/>
        </p:nvSpPr>
        <p:spPr>
          <a:xfrm>
            <a:off x="9930158" y="2557002"/>
            <a:ext cx="1024759" cy="1277639"/>
          </a:xfrm>
          <a:prstGeom prst="line">
            <a:avLst/>
          </a:prstGeom>
          <a:ln w="25400">
            <a:solidFill>
              <a:srgbClr val="FFFFFF"/>
            </a:solidFill>
            <a:miter lim="400000"/>
            <a:tailEnd type="triangle"/>
          </a:ln>
        </p:spPr>
        <p:txBody>
          <a:bodyPr lIns="45718" tIns="45718" rIns="45718" bIns="45718"/>
          <a:lstStyle/>
          <a:p>
            <a:endParaRPr/>
          </a:p>
        </p:txBody>
      </p:sp>
      <p:sp>
        <p:nvSpPr>
          <p:cNvPr id="526" name="Line"/>
          <p:cNvSpPr/>
          <p:nvPr/>
        </p:nvSpPr>
        <p:spPr>
          <a:xfrm>
            <a:off x="10484014" y="1402333"/>
            <a:ext cx="648101" cy="1776904"/>
          </a:xfrm>
          <a:prstGeom prst="line">
            <a:avLst/>
          </a:prstGeom>
          <a:ln w="25400">
            <a:solidFill>
              <a:srgbClr val="FFFFFF"/>
            </a:solidFill>
            <a:miter lim="400000"/>
            <a:tailEnd type="triangle"/>
          </a:ln>
        </p:spPr>
        <p:txBody>
          <a:bodyPr lIns="45718" tIns="45718" rIns="45718" bIns="45718"/>
          <a:lstStyle/>
          <a:p>
            <a:endParaRPr/>
          </a:p>
        </p:txBody>
      </p:sp>
      <p:sp>
        <p:nvSpPr>
          <p:cNvPr id="527" name="Gallbladder"/>
          <p:cNvSpPr txBox="1"/>
          <p:nvPr/>
        </p:nvSpPr>
        <p:spPr>
          <a:xfrm>
            <a:off x="9330197" y="762862"/>
            <a:ext cx="1793545" cy="486766"/>
          </a:xfrm>
          <a:prstGeom prst="rect">
            <a:avLst/>
          </a:prstGeom>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D479"/>
                </a:solidFill>
                <a:latin typeface="+mj-lt"/>
                <a:ea typeface="+mj-ea"/>
                <a:cs typeface="+mj-cs"/>
                <a:sym typeface="Helvetica Neue"/>
              </a:defRPr>
            </a:lvl1pPr>
          </a:lstStyle>
          <a:p>
            <a:r>
              <a:t>Gallbladder </a:t>
            </a:r>
          </a:p>
        </p:txBody>
      </p:sp>
      <p:sp>
        <p:nvSpPr>
          <p:cNvPr id="528" name="White short arrows point to free intra-peritoneal air.…"/>
          <p:cNvSpPr txBox="1"/>
          <p:nvPr/>
        </p:nvSpPr>
        <p:spPr>
          <a:xfrm>
            <a:off x="9330214" y="7230264"/>
            <a:ext cx="6441834" cy="1225500"/>
          </a:xfrm>
          <a:prstGeom prst="rect">
            <a:avLst/>
          </a:prstGeom>
          <a:ln w="12700">
            <a:solidFill>
              <a:srgbClr val="A9A9A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07457" indent="-407457" algn="l">
              <a:buSzPct val="100000"/>
              <a:buAutoNum type="arabicPeriod"/>
              <a:defRPr sz="1800">
                <a:solidFill>
                  <a:srgbClr val="FFFFFF"/>
                </a:solidFill>
                <a:latin typeface="+mj-lt"/>
                <a:ea typeface="+mj-ea"/>
                <a:cs typeface="+mj-cs"/>
                <a:sym typeface="Helvetica Neue"/>
              </a:defRPr>
            </a:pPr>
            <a:r>
              <a:t>White short arrows point to free intra-peritoneal air.</a:t>
            </a:r>
          </a:p>
          <a:p>
            <a:pPr marL="407457" indent="-407457" algn="l">
              <a:buSzPct val="100000"/>
              <a:buAutoNum type="arabicPeriod"/>
              <a:defRPr sz="1800">
                <a:solidFill>
                  <a:srgbClr val="FFFFFF"/>
                </a:solidFill>
                <a:latin typeface="+mj-lt"/>
                <a:ea typeface="+mj-ea"/>
                <a:cs typeface="+mj-cs"/>
                <a:sym typeface="Helvetica Neue"/>
              </a:defRPr>
            </a:pPr>
            <a:r>
              <a:t>Yellow arrow points to dense ascites (peri-hepatic free fluid)  due to extravasated contrast material.</a:t>
            </a:r>
          </a:p>
          <a:p>
            <a:pPr marL="444500" indent="-444500" algn="l">
              <a:buSzPct val="100000"/>
              <a:buAutoNum type="arabicPeriod"/>
              <a:defRPr sz="1800">
                <a:solidFill>
                  <a:srgbClr val="FFFFFF"/>
                </a:solidFill>
                <a:latin typeface="+mj-lt"/>
                <a:ea typeface="+mj-ea"/>
                <a:cs typeface="+mj-cs"/>
                <a:sym typeface="Helvetica Neue"/>
              </a:defRPr>
            </a:pPr>
            <a:r>
              <a:t>The red arrow points the site of perforation.</a:t>
            </a:r>
          </a:p>
        </p:txBody>
      </p:sp>
      <p:pic>
        <p:nvPicPr>
          <p:cNvPr id="529" name="5FCF9892-11A1-4C7C-87D0-F32C87F0CFED.jpeg" descr="5FCF9892-11A1-4C7C-87D0-F32C87F0CFED.jpeg"/>
          <p:cNvPicPr>
            <a:picLocks noChangeAspect="1"/>
          </p:cNvPicPr>
          <p:nvPr/>
        </p:nvPicPr>
        <p:blipFill>
          <a:blip r:embed="rId3"/>
          <a:stretch>
            <a:fillRect/>
          </a:stretch>
        </p:blipFill>
        <p:spPr>
          <a:xfrm>
            <a:off x="16078621" y="283555"/>
            <a:ext cx="7090791" cy="7090769"/>
          </a:xfrm>
          <a:prstGeom prst="rect">
            <a:avLst/>
          </a:prstGeom>
          <a:ln w="12700">
            <a:miter lim="400000"/>
          </a:ln>
        </p:spPr>
      </p:pic>
      <p:sp>
        <p:nvSpPr>
          <p:cNvPr id="530" name="Brown arrow points to the enhancing thickened small bowel loops, are likely due to peritonitis.…"/>
          <p:cNvSpPr txBox="1"/>
          <p:nvPr/>
        </p:nvSpPr>
        <p:spPr>
          <a:xfrm>
            <a:off x="16824131" y="7230264"/>
            <a:ext cx="6293222" cy="1225500"/>
          </a:xfrm>
          <a:prstGeom prst="rect">
            <a:avLst/>
          </a:prstGeom>
          <a:ln w="12700">
            <a:solidFill>
              <a:srgbClr val="A9A9A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07457" indent="-407457" algn="l">
              <a:buSzPct val="100000"/>
              <a:buAutoNum type="arabicPeriod"/>
              <a:defRPr sz="1800">
                <a:solidFill>
                  <a:srgbClr val="FFFFFF"/>
                </a:solidFill>
                <a:latin typeface="+mj-lt"/>
                <a:ea typeface="+mj-ea"/>
                <a:cs typeface="+mj-cs"/>
                <a:sym typeface="Helvetica Neue"/>
              </a:defRPr>
            </a:pPr>
            <a:r>
              <a:t>Brown arrow points to the enhancing thickened small bowel loops, are likely due to peritonitis.</a:t>
            </a:r>
          </a:p>
          <a:p>
            <a:pPr marL="407457" indent="-407457" algn="l">
              <a:buSzPct val="100000"/>
              <a:buAutoNum type="arabicPeriod"/>
              <a:defRPr sz="1800">
                <a:solidFill>
                  <a:srgbClr val="FFFFFF"/>
                </a:solidFill>
                <a:latin typeface="+mj-lt"/>
                <a:ea typeface="+mj-ea"/>
                <a:cs typeface="+mj-cs"/>
                <a:sym typeface="Helvetica Neue"/>
              </a:defRPr>
            </a:pPr>
            <a:r>
              <a:t>localized fat stranding (ground glass) adjacent to wall thickening. </a:t>
            </a:r>
          </a:p>
        </p:txBody>
      </p:sp>
      <p:sp>
        <p:nvSpPr>
          <p:cNvPr id="531" name="Line"/>
          <p:cNvSpPr/>
          <p:nvPr/>
        </p:nvSpPr>
        <p:spPr>
          <a:xfrm>
            <a:off x="17318353" y="1885468"/>
            <a:ext cx="1813551" cy="812083"/>
          </a:xfrm>
          <a:prstGeom prst="line">
            <a:avLst/>
          </a:prstGeom>
          <a:ln w="25400">
            <a:solidFill>
              <a:srgbClr val="FFFFFF"/>
            </a:solidFill>
            <a:miter lim="400000"/>
            <a:tailEnd type="triangle"/>
          </a:ln>
        </p:spPr>
        <p:txBody>
          <a:bodyPr lIns="45718" tIns="45718" rIns="45718" bIns="45718"/>
          <a:lstStyle/>
          <a:p>
            <a:endParaRPr/>
          </a:p>
        </p:txBody>
      </p:sp>
      <p:sp>
        <p:nvSpPr>
          <p:cNvPr id="532" name="Fat stranding"/>
          <p:cNvSpPr txBox="1"/>
          <p:nvPr/>
        </p:nvSpPr>
        <p:spPr>
          <a:xfrm>
            <a:off x="15826221" y="1302236"/>
            <a:ext cx="2228650" cy="486766"/>
          </a:xfrm>
          <a:prstGeom prst="rect">
            <a:avLst/>
          </a:prstGeom>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D479"/>
                </a:solidFill>
                <a:latin typeface="+mj-lt"/>
                <a:ea typeface="+mj-ea"/>
                <a:cs typeface="+mj-cs"/>
                <a:sym typeface="Helvetica Neue"/>
              </a:defRPr>
            </a:lvl1pPr>
          </a:lstStyle>
          <a:p>
            <a:r>
              <a:t>Fat stranding </a:t>
            </a:r>
          </a:p>
        </p:txBody>
      </p:sp>
      <p:sp>
        <p:nvSpPr>
          <p:cNvPr id="533" name="Line"/>
          <p:cNvSpPr/>
          <p:nvPr/>
        </p:nvSpPr>
        <p:spPr>
          <a:xfrm flipV="1">
            <a:off x="7241688" y="1018715"/>
            <a:ext cx="13" cy="10368101"/>
          </a:xfrm>
          <a:prstGeom prst="line">
            <a:avLst/>
          </a:prstGeom>
          <a:ln w="25400">
            <a:solidFill>
              <a:srgbClr val="A9A9A9"/>
            </a:solidFill>
            <a:miter lim="400000"/>
          </a:ln>
        </p:spPr>
        <p:txBody>
          <a:bodyPr lIns="45718" tIns="45718" rIns="45718" bIns="45718"/>
          <a:lstStyle/>
          <a:p>
            <a:endParaRPr/>
          </a:p>
        </p:txBody>
      </p:sp>
      <p:sp>
        <p:nvSpPr>
          <p:cNvPr id="534" name="Line"/>
          <p:cNvSpPr/>
          <p:nvPr/>
        </p:nvSpPr>
        <p:spPr>
          <a:xfrm>
            <a:off x="9268931" y="8802203"/>
            <a:ext cx="14274909" cy="13"/>
          </a:xfrm>
          <a:prstGeom prst="line">
            <a:avLst/>
          </a:prstGeom>
          <a:ln w="25400">
            <a:solidFill>
              <a:srgbClr val="A9A9A9"/>
            </a:solidFill>
            <a:miter lim="400000"/>
          </a:ln>
        </p:spPr>
        <p:txBody>
          <a:bodyPr lIns="45718" tIns="45718" rIns="45718" bIns="45718"/>
          <a:lstStyle/>
          <a:p>
            <a:endParaRPr/>
          </a:p>
        </p:txBody>
      </p:sp>
      <p:pic>
        <p:nvPicPr>
          <p:cNvPr id="535" name="C0C7F4F2-A8ED-4A35-A32D-F8BD0BC6B6FE.jpeg" descr="C0C7F4F2-A8ED-4A35-A32D-F8BD0BC6B6FE.jpeg"/>
          <p:cNvPicPr>
            <a:picLocks noChangeAspect="1"/>
          </p:cNvPicPr>
          <p:nvPr/>
        </p:nvPicPr>
        <p:blipFill>
          <a:blip r:embed="rId4"/>
          <a:srcRect l="307" t="52612" r="45981"/>
          <a:stretch>
            <a:fillRect/>
          </a:stretch>
        </p:blipFill>
        <p:spPr>
          <a:xfrm>
            <a:off x="10095309" y="9580728"/>
            <a:ext cx="4193581" cy="3508356"/>
          </a:xfrm>
          <a:prstGeom prst="rect">
            <a:avLst/>
          </a:prstGeom>
          <a:ln w="12700">
            <a:miter lim="400000"/>
          </a:ln>
        </p:spPr>
      </p:pic>
      <p:sp>
        <p:nvSpPr>
          <p:cNvPr id="536" name="Falciform ligament sign (blue arrow), The falciform ligament can sometimes be visible when air is present on both sides."/>
          <p:cNvSpPr txBox="1"/>
          <p:nvPr/>
        </p:nvSpPr>
        <p:spPr>
          <a:xfrm>
            <a:off x="14717889" y="11070997"/>
            <a:ext cx="4445304" cy="958800"/>
          </a:xfrm>
          <a:prstGeom prst="rect">
            <a:avLst/>
          </a:prstGeom>
          <a:ln w="25400">
            <a:solidFill>
              <a:srgbClr val="92929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800">
                <a:solidFill>
                  <a:srgbClr val="FFFFFF"/>
                </a:solidFill>
                <a:latin typeface="+mj-lt"/>
                <a:ea typeface="+mj-ea"/>
                <a:cs typeface="+mj-cs"/>
                <a:sym typeface="Helvetica Neue"/>
              </a:defRPr>
            </a:lvl1pPr>
          </a:lstStyle>
          <a:p>
            <a:r>
              <a:t>Falciform ligament sign (blue arrow), The falciform ligament can sometimes be visible when air is present on both sides.</a:t>
            </a:r>
          </a:p>
        </p:txBody>
      </p:sp>
      <p:sp>
        <p:nvSpPr>
          <p:cNvPr id="537" name="Line"/>
          <p:cNvSpPr/>
          <p:nvPr/>
        </p:nvSpPr>
        <p:spPr>
          <a:xfrm flipH="1" flipV="1">
            <a:off x="11827459" y="10169617"/>
            <a:ext cx="900142" cy="315799"/>
          </a:xfrm>
          <a:prstGeom prst="line">
            <a:avLst/>
          </a:prstGeom>
          <a:ln w="50800">
            <a:solidFill>
              <a:srgbClr val="73FDFF"/>
            </a:solidFill>
            <a:miter lim="400000"/>
            <a:tailEnd type="triangle"/>
          </a:ln>
        </p:spPr>
        <p:txBody>
          <a:bodyPr lIns="45718" tIns="45718" rIns="45718" bIns="45718"/>
          <a:lstStyle/>
          <a:p>
            <a:endParaRPr/>
          </a:p>
        </p:txBody>
      </p:sp>
      <p:sp>
        <p:nvSpPr>
          <p:cNvPr id="538" name="Rectangle"/>
          <p:cNvSpPr/>
          <p:nvPr/>
        </p:nvSpPr>
        <p:spPr>
          <a:xfrm>
            <a:off x="10060140" y="9281990"/>
            <a:ext cx="526306" cy="723277"/>
          </a:xfrm>
          <a:prstGeom prst="rect">
            <a:avLst/>
          </a:prstGeom>
          <a:solidFill>
            <a:srgbClr val="000000"/>
          </a:solidFill>
          <a:ln w="12700">
            <a:miter lim="400000"/>
          </a:ln>
        </p:spPr>
        <p:txBody>
          <a:bodyPr lIns="50800" tIns="50800" rIns="50800" bIns="50800" anchor="ctr"/>
          <a:lstStyle/>
          <a:p>
            <a:pPr algn="l" defTabSz="825500">
              <a:defRPr sz="18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3. Serum amylase…"/>
          <p:cNvSpPr txBox="1"/>
          <p:nvPr/>
        </p:nvSpPr>
        <p:spPr>
          <a:xfrm>
            <a:off x="596848" y="2764315"/>
            <a:ext cx="6421255" cy="5376267"/>
          </a:xfrm>
          <a:prstGeom prst="rect">
            <a:avLst/>
          </a:prstGeom>
          <a:ln w="12700">
            <a:solidFill>
              <a:srgbClr val="FFD47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100" b="1">
                <a:solidFill>
                  <a:srgbClr val="FFFFFF"/>
                </a:solidFill>
                <a:latin typeface="+mj-lt"/>
                <a:ea typeface="+mj-ea"/>
                <a:cs typeface="+mj-cs"/>
                <a:sym typeface="Helvetica Neue"/>
              </a:defRPr>
            </a:pPr>
            <a:r>
              <a:t>3. Serum amylase </a:t>
            </a:r>
          </a:p>
          <a:p>
            <a:pPr algn="l">
              <a:defRPr>
                <a:solidFill>
                  <a:srgbClr val="FFFFFF"/>
                </a:solidFill>
                <a:latin typeface="+mj-lt"/>
                <a:ea typeface="+mj-ea"/>
                <a:cs typeface="+mj-cs"/>
                <a:sym typeface="Helvetica Neue"/>
              </a:defRPr>
            </a:pPr>
            <a:endParaRPr/>
          </a:p>
          <a:p>
            <a:pPr algn="l">
              <a:defRPr>
                <a:solidFill>
                  <a:srgbClr val="FFFFFF"/>
                </a:solidFill>
                <a:latin typeface="+mj-lt"/>
                <a:ea typeface="+mj-ea"/>
                <a:cs typeface="+mj-cs"/>
                <a:sym typeface="Helvetica Neue"/>
              </a:defRPr>
            </a:pPr>
            <a:r>
              <a:t>Laboratory tests are performed in PPU not to establish diagnosis but to rule out differential diagnosis and also to understand the insult to various organ systems. They are non-specific.</a:t>
            </a:r>
          </a:p>
          <a:p>
            <a:pPr algn="l">
              <a:defRPr>
                <a:solidFill>
                  <a:srgbClr val="FFFFFF"/>
                </a:solidFill>
                <a:latin typeface="+mj-lt"/>
                <a:ea typeface="+mj-ea"/>
                <a:cs typeface="+mj-cs"/>
                <a:sym typeface="Helvetica Neue"/>
              </a:defRPr>
            </a:pPr>
            <a:endParaRPr/>
          </a:p>
          <a:p>
            <a:pPr algn="l">
              <a:defRPr>
                <a:solidFill>
                  <a:srgbClr val="FFFFFF"/>
                </a:solidFill>
                <a:latin typeface="+mj-lt"/>
                <a:ea typeface="+mj-ea"/>
                <a:cs typeface="+mj-cs"/>
                <a:sym typeface="Helvetica Neue"/>
              </a:defRPr>
            </a:pPr>
            <a:endParaRPr/>
          </a:p>
          <a:p>
            <a:pPr algn="l">
              <a:defRPr>
                <a:solidFill>
                  <a:srgbClr val="FFD479"/>
                </a:solidFill>
                <a:latin typeface="+mj-lt"/>
                <a:ea typeface="+mj-ea"/>
                <a:cs typeface="+mj-cs"/>
                <a:sym typeface="Helvetica Neue"/>
              </a:defRPr>
            </a:pPr>
            <a:r>
              <a:t>Serum amylase </a:t>
            </a:r>
            <a:r>
              <a:rPr>
                <a:solidFill>
                  <a:srgbClr val="FFFFFF"/>
                </a:solidFill>
              </a:rPr>
              <a:t>at index presentation to emergency unit or after a normal chest X-ray. Raised serum amylase may be associated with PPU and it’s usually raised less than four times its normal level. (also high in acute pancreatitis)</a:t>
            </a:r>
          </a:p>
        </p:txBody>
      </p:sp>
      <p:sp>
        <p:nvSpPr>
          <p:cNvPr id="541" name="Other laboratory tests…"/>
          <p:cNvSpPr txBox="1"/>
          <p:nvPr/>
        </p:nvSpPr>
        <p:spPr>
          <a:xfrm>
            <a:off x="17610329" y="2715704"/>
            <a:ext cx="6046623" cy="8284567"/>
          </a:xfrm>
          <a:prstGeom prst="rect">
            <a:avLst/>
          </a:prstGeom>
          <a:ln w="12700">
            <a:solidFill>
              <a:srgbClr val="A9A9A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900" b="1">
                <a:solidFill>
                  <a:srgbClr val="FFFFFF"/>
                </a:solidFill>
                <a:latin typeface="+mj-lt"/>
                <a:ea typeface="+mj-ea"/>
                <a:cs typeface="+mj-cs"/>
                <a:sym typeface="Helvetica Neue"/>
              </a:defRPr>
            </a:pPr>
            <a:r>
              <a:t>Other laboratory tests </a:t>
            </a:r>
          </a:p>
          <a:p>
            <a:pPr algn="l">
              <a:defRPr>
                <a:solidFill>
                  <a:srgbClr val="FFFFFF"/>
                </a:solidFill>
                <a:latin typeface="+mj-lt"/>
                <a:ea typeface="+mj-ea"/>
                <a:cs typeface="+mj-cs"/>
                <a:sym typeface="Helvetica Neue"/>
              </a:defRPr>
            </a:pPr>
            <a:endParaRPr/>
          </a:p>
          <a:p>
            <a:pPr algn="l">
              <a:defRPr>
                <a:solidFill>
                  <a:srgbClr val="FFD479"/>
                </a:solidFill>
                <a:latin typeface="+mj-lt"/>
                <a:ea typeface="+mj-ea"/>
                <a:cs typeface="+mj-cs"/>
                <a:sym typeface="Helvetica Neue"/>
              </a:defRPr>
            </a:pPr>
            <a:r>
              <a:t>WBCs count and C-reactive protein </a:t>
            </a:r>
            <a:r>
              <a:rPr>
                <a:solidFill>
                  <a:srgbClr val="FFFFFF"/>
                </a:solidFill>
              </a:rPr>
              <a:t>may be done as part of the investigation in PPU, raised as a result of inflammation or infection.</a:t>
            </a:r>
            <a:endParaRPr>
              <a:solidFill>
                <a:srgbClr val="7A81FF"/>
              </a:solidFill>
            </a:endParaRPr>
          </a:p>
          <a:p>
            <a:pPr algn="l">
              <a:defRPr>
                <a:solidFill>
                  <a:srgbClr val="FFFFFF"/>
                </a:solidFill>
                <a:latin typeface="+mj-lt"/>
                <a:ea typeface="+mj-ea"/>
                <a:cs typeface="+mj-cs"/>
                <a:sym typeface="Helvetica Neue"/>
              </a:defRPr>
            </a:pPr>
            <a:endParaRPr>
              <a:solidFill>
                <a:srgbClr val="7A81FF"/>
              </a:solidFill>
            </a:endParaRPr>
          </a:p>
          <a:p>
            <a:pPr algn="l">
              <a:defRPr>
                <a:solidFill>
                  <a:srgbClr val="FFFFFF"/>
                </a:solidFill>
                <a:latin typeface="+mj-lt"/>
                <a:ea typeface="+mj-ea"/>
                <a:cs typeface="+mj-cs"/>
                <a:sym typeface="Helvetica Neue"/>
              </a:defRPr>
            </a:pPr>
            <a:endParaRPr>
              <a:solidFill>
                <a:srgbClr val="7A81FF"/>
              </a:solidFill>
            </a:endParaRPr>
          </a:p>
          <a:p>
            <a:pPr algn="l">
              <a:defRPr>
                <a:solidFill>
                  <a:srgbClr val="FFD479"/>
                </a:solidFill>
                <a:latin typeface="+mj-lt"/>
                <a:ea typeface="+mj-ea"/>
                <a:cs typeface="+mj-cs"/>
                <a:sym typeface="Helvetica Neue"/>
              </a:defRPr>
            </a:pPr>
            <a:r>
              <a:t>Electrolyte i</a:t>
            </a:r>
            <a:r>
              <a:rPr>
                <a:solidFill>
                  <a:srgbClr val="FFFFFF"/>
                </a:solidFill>
              </a:rPr>
              <a:t>mbalances included hyponatremia in 21%, hypokalemia in 19% and elevated serum creatinine in 18% patients.</a:t>
            </a:r>
            <a:endParaRPr>
              <a:solidFill>
                <a:srgbClr val="7A81FF"/>
              </a:solidFill>
            </a:endParaRPr>
          </a:p>
          <a:p>
            <a:pPr algn="l">
              <a:defRPr>
                <a:solidFill>
                  <a:srgbClr val="FFFFFF"/>
                </a:solidFill>
                <a:latin typeface="+mj-lt"/>
                <a:ea typeface="+mj-ea"/>
                <a:cs typeface="+mj-cs"/>
                <a:sym typeface="Helvetica Neue"/>
              </a:defRPr>
            </a:pPr>
            <a:endParaRPr>
              <a:solidFill>
                <a:srgbClr val="7A81FF"/>
              </a:solidFill>
            </a:endParaRPr>
          </a:p>
          <a:p>
            <a:pPr algn="l">
              <a:defRPr>
                <a:solidFill>
                  <a:srgbClr val="FFFFFF"/>
                </a:solidFill>
                <a:latin typeface="+mj-lt"/>
                <a:ea typeface="+mj-ea"/>
                <a:cs typeface="+mj-cs"/>
                <a:sym typeface="Helvetica Neue"/>
              </a:defRPr>
            </a:pPr>
            <a:r>
              <a:t>Elevated creatinine, urea and metabolic acidosis reflects </a:t>
            </a:r>
            <a:r>
              <a:rPr>
                <a:solidFill>
                  <a:srgbClr val="FFD479"/>
                </a:solidFill>
              </a:rPr>
              <a:t>systemic inflammatory response syndrome</a:t>
            </a:r>
            <a:r>
              <a:t> (SIRS) and prerenal injury.</a:t>
            </a:r>
          </a:p>
          <a:p>
            <a:pPr algn="l">
              <a:defRPr>
                <a:solidFill>
                  <a:srgbClr val="FFFFFF"/>
                </a:solidFill>
                <a:latin typeface="+mj-lt"/>
                <a:ea typeface="+mj-ea"/>
                <a:cs typeface="+mj-cs"/>
                <a:sym typeface="Helvetica Neue"/>
              </a:defRPr>
            </a:pPr>
            <a:endParaRPr/>
          </a:p>
          <a:p>
            <a:pPr algn="l">
              <a:defRPr>
                <a:solidFill>
                  <a:srgbClr val="FFFFFF"/>
                </a:solidFill>
                <a:latin typeface="+mj-lt"/>
                <a:ea typeface="+mj-ea"/>
                <a:cs typeface="+mj-cs"/>
                <a:sym typeface="Helvetica Neue"/>
              </a:defRPr>
            </a:pPr>
            <a:r>
              <a:t>Serum gastrin levels are indicated in patients with history of recurrent ulcers or recalcitrant PUD and can help establish diagnosis of</a:t>
            </a:r>
            <a:r>
              <a:rPr>
                <a:solidFill>
                  <a:srgbClr val="7A81FF"/>
                </a:solidFill>
              </a:rPr>
              <a:t> </a:t>
            </a:r>
            <a:r>
              <a:rPr>
                <a:solidFill>
                  <a:srgbClr val="FFD479"/>
                </a:solidFill>
              </a:rPr>
              <a:t>Zollinger Ellison syndrome. </a:t>
            </a:r>
          </a:p>
        </p:txBody>
      </p:sp>
      <p:sp>
        <p:nvSpPr>
          <p:cNvPr id="542" name="Pancreatic juice full of pancreatic enzymes (amylase).…"/>
          <p:cNvSpPr txBox="1"/>
          <p:nvPr/>
        </p:nvSpPr>
        <p:spPr>
          <a:xfrm>
            <a:off x="647122" y="8374949"/>
            <a:ext cx="14364195" cy="2558289"/>
          </a:xfrm>
          <a:prstGeom prst="rect">
            <a:avLst/>
          </a:prstGeom>
          <a:ln w="12700">
            <a:solidFill>
              <a:srgbClr val="A9A9A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000">
                <a:solidFill>
                  <a:srgbClr val="FFFFFF"/>
                </a:solidFill>
                <a:latin typeface="+mj-lt"/>
                <a:ea typeface="+mj-ea"/>
                <a:cs typeface="+mj-cs"/>
                <a:sym typeface="Helvetica Neue"/>
              </a:defRPr>
            </a:pPr>
            <a:endParaRPr/>
          </a:p>
          <a:p>
            <a:pPr marL="444500" indent="-444500" algn="l">
              <a:buSzPct val="100000"/>
              <a:buAutoNum type="arabicPeriod"/>
              <a:defRPr sz="2000">
                <a:solidFill>
                  <a:srgbClr val="FFFFFF"/>
                </a:solidFill>
                <a:latin typeface="+mj-lt"/>
                <a:ea typeface="+mj-ea"/>
                <a:cs typeface="+mj-cs"/>
                <a:sym typeface="Helvetica Neue"/>
              </a:defRPr>
            </a:pPr>
            <a:r>
              <a:t>Pancreatic juice full of pancreatic enzymes (amylase).</a:t>
            </a:r>
          </a:p>
          <a:p>
            <a:pPr marL="444500" indent="-444500" algn="l">
              <a:buSzPct val="100000"/>
              <a:buAutoNum type="arabicPeriod"/>
              <a:defRPr sz="2000">
                <a:solidFill>
                  <a:srgbClr val="FFFFFF"/>
                </a:solidFill>
                <a:latin typeface="+mj-lt"/>
                <a:ea typeface="+mj-ea"/>
                <a:cs typeface="+mj-cs"/>
                <a:sym typeface="Helvetica Neue"/>
              </a:defRPr>
            </a:pPr>
            <a:r>
              <a:t>Moves to Gastrointestinal lumen (duodenum) via ampulla of Vater.</a:t>
            </a:r>
          </a:p>
          <a:p>
            <a:pPr marL="444500" indent="-444500" algn="l">
              <a:buSzPct val="100000"/>
              <a:buAutoNum type="arabicPeriod"/>
              <a:defRPr sz="2000">
                <a:solidFill>
                  <a:srgbClr val="FFFFFF"/>
                </a:solidFill>
                <a:latin typeface="+mj-lt"/>
                <a:ea typeface="+mj-ea"/>
                <a:cs typeface="+mj-cs"/>
                <a:sym typeface="Helvetica Neue"/>
              </a:defRPr>
            </a:pPr>
            <a:r>
              <a:t>Faces a perforated peptic ulcer.</a:t>
            </a:r>
          </a:p>
          <a:p>
            <a:pPr marL="444500" indent="-444500" algn="l">
              <a:buSzPct val="100000"/>
              <a:buAutoNum type="arabicPeriod"/>
              <a:defRPr sz="2000">
                <a:solidFill>
                  <a:srgbClr val="FFFFFF"/>
                </a:solidFill>
                <a:latin typeface="+mj-lt"/>
                <a:ea typeface="+mj-ea"/>
                <a:cs typeface="+mj-cs"/>
                <a:sym typeface="Helvetica Neue"/>
              </a:defRPr>
            </a:pPr>
            <a:r>
              <a:t>Outpouring of amylase- rich fluid into peritoneal cavity through PPU.</a:t>
            </a:r>
          </a:p>
          <a:p>
            <a:pPr marL="444500" indent="-444500" algn="l">
              <a:buSzPct val="100000"/>
              <a:buAutoNum type="arabicPeriod"/>
              <a:defRPr sz="2000">
                <a:solidFill>
                  <a:srgbClr val="FFFFFF"/>
                </a:solidFill>
                <a:latin typeface="+mj-lt"/>
                <a:ea typeface="+mj-ea"/>
                <a:cs typeface="+mj-cs"/>
                <a:sym typeface="Helvetica Neue"/>
              </a:defRPr>
            </a:pPr>
            <a:r>
              <a:t>Absorption of fluids and solutes from the peritoneal</a:t>
            </a:r>
            <a:r>
              <a:rPr b="1"/>
              <a:t> </a:t>
            </a:r>
            <a:r>
              <a:t>cavity by peritoneal lymphatics or uptake by the peritoneal capillaries (transcapillary absorption).</a:t>
            </a:r>
          </a:p>
          <a:p>
            <a:pPr marL="444500" indent="-444500" algn="l">
              <a:buSzPct val="100000"/>
              <a:buAutoNum type="arabicPeriod"/>
              <a:defRPr sz="2000">
                <a:solidFill>
                  <a:srgbClr val="FFFFFF"/>
                </a:solidFill>
                <a:latin typeface="+mj-lt"/>
                <a:ea typeface="+mj-ea"/>
                <a:cs typeface="+mj-cs"/>
                <a:sym typeface="Helvetica Neue"/>
              </a:defRPr>
            </a:pPr>
            <a:r>
              <a:t>Ending up with quantities of amylase in circulation sufficient to produce a rise in serum concentration (</a:t>
            </a:r>
            <a:r>
              <a:rPr>
                <a:solidFill>
                  <a:srgbClr val="76D6FF"/>
                </a:solidFill>
              </a:rPr>
              <a:t>hyper-amylasemia</a:t>
            </a:r>
            <a:r>
              <a:t>).</a:t>
            </a:r>
          </a:p>
        </p:txBody>
      </p:sp>
      <p:pic>
        <p:nvPicPr>
          <p:cNvPr id="543" name="CA0F3712-84A8-4522-B1EA-EB20BE1EA436.jpeg" descr="CA0F3712-84A8-4522-B1EA-EB20BE1EA436.jpeg"/>
          <p:cNvPicPr>
            <a:picLocks noChangeAspect="1"/>
          </p:cNvPicPr>
          <p:nvPr/>
        </p:nvPicPr>
        <p:blipFill>
          <a:blip r:embed="rId2"/>
          <a:srcRect l="5640" r="6863"/>
          <a:stretch>
            <a:fillRect/>
          </a:stretch>
        </p:blipFill>
        <p:spPr>
          <a:xfrm>
            <a:off x="7220170" y="2729705"/>
            <a:ext cx="7837539" cy="5445636"/>
          </a:xfrm>
          <a:prstGeom prst="rect">
            <a:avLst/>
          </a:prstGeom>
          <a:ln w="25400">
            <a:solidFill>
              <a:srgbClr val="FFFB00"/>
            </a:solidFill>
            <a:miter lim="400000"/>
          </a:ln>
        </p:spPr>
      </p:pic>
      <p:sp>
        <p:nvSpPr>
          <p:cNvPr id="544" name="Ampulla of vater"/>
          <p:cNvSpPr txBox="1"/>
          <p:nvPr/>
        </p:nvSpPr>
        <p:spPr>
          <a:xfrm>
            <a:off x="7335694" y="7706151"/>
            <a:ext cx="1671026" cy="337211"/>
          </a:xfrm>
          <a:prstGeom prst="rect">
            <a:avLst/>
          </a:prstGeom>
          <a:ln w="12700">
            <a:solidFill>
              <a:srgbClr val="5E5E5E"/>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600">
                <a:latin typeface="+mj-lt"/>
                <a:ea typeface="+mj-ea"/>
                <a:cs typeface="+mj-cs"/>
                <a:sym typeface="Helvetica Neue"/>
              </a:defRPr>
            </a:pPr>
            <a:r>
              <a:t>Ampulla of vater</a:t>
            </a:r>
            <a:r>
              <a:rPr>
                <a:solidFill>
                  <a:srgbClr val="7A81FF"/>
                </a:solidFill>
              </a:rPr>
              <a:t> </a:t>
            </a:r>
          </a:p>
        </p:txBody>
      </p:sp>
      <p:sp>
        <p:nvSpPr>
          <p:cNvPr id="545" name="Line"/>
          <p:cNvSpPr/>
          <p:nvPr/>
        </p:nvSpPr>
        <p:spPr>
          <a:xfrm flipV="1">
            <a:off x="8576143" y="6852487"/>
            <a:ext cx="1678162" cy="783985"/>
          </a:xfrm>
          <a:prstGeom prst="line">
            <a:avLst/>
          </a:prstGeom>
          <a:ln w="25400">
            <a:solidFill>
              <a:srgbClr val="000000"/>
            </a:solidFill>
            <a:miter lim="400000"/>
            <a:tailEnd type="triangle"/>
          </a:ln>
        </p:spPr>
        <p:txBody>
          <a:bodyPr lIns="45718" tIns="45718" rIns="45718" bIns="45718"/>
          <a:lstStyle/>
          <a:p>
            <a:endParaRPr/>
          </a:p>
        </p:txBody>
      </p:sp>
      <p:sp>
        <p:nvSpPr>
          <p:cNvPr id="546" name="Line"/>
          <p:cNvSpPr/>
          <p:nvPr/>
        </p:nvSpPr>
        <p:spPr>
          <a:xfrm flipV="1">
            <a:off x="23773466" y="2725939"/>
            <a:ext cx="13" cy="8264123"/>
          </a:xfrm>
          <a:prstGeom prst="line">
            <a:avLst/>
          </a:prstGeom>
          <a:ln w="25400">
            <a:solidFill>
              <a:srgbClr val="A9A9A9"/>
            </a:solidFill>
            <a:miter lim="400000"/>
          </a:ln>
        </p:spPr>
        <p:txBody>
          <a:bodyPr lIns="45718" tIns="45718" rIns="45718" bIns="45718"/>
          <a:lstStyle/>
          <a:p>
            <a:endParaRPr/>
          </a:p>
        </p:txBody>
      </p:sp>
      <p:sp>
        <p:nvSpPr>
          <p:cNvPr id="547" name="Line"/>
          <p:cNvSpPr/>
          <p:nvPr/>
        </p:nvSpPr>
        <p:spPr>
          <a:xfrm flipV="1">
            <a:off x="17481092" y="2725939"/>
            <a:ext cx="13" cy="8264123"/>
          </a:xfrm>
          <a:prstGeom prst="line">
            <a:avLst/>
          </a:prstGeom>
          <a:ln w="25400">
            <a:solidFill>
              <a:srgbClr val="A9A9A9"/>
            </a:solidFill>
            <a:miter lim="400000"/>
          </a:ln>
        </p:spPr>
        <p:txBody>
          <a:bodyPr lIns="45718" tIns="45718" rIns="45718" bIns="45718"/>
          <a:lstStyle/>
          <a:p>
            <a:endParaRPr/>
          </a:p>
        </p:txBody>
      </p:sp>
      <p:sp>
        <p:nvSpPr>
          <p:cNvPr id="548" name="Star"/>
          <p:cNvSpPr/>
          <p:nvPr/>
        </p:nvSpPr>
        <p:spPr>
          <a:xfrm>
            <a:off x="10229822" y="6925319"/>
            <a:ext cx="564717" cy="647208"/>
          </a:xfrm>
          <a:prstGeom prst="star5">
            <a:avLst>
              <a:gd name="adj" fmla="val 15198"/>
              <a:gd name="hf" fmla="val 105146"/>
              <a:gd name="vf" fmla="val 110557"/>
            </a:avLst>
          </a:prstGeom>
          <a:solidFill>
            <a:srgbClr val="FFFFFF"/>
          </a:solidFill>
          <a:ln w="12700">
            <a:miter lim="400000"/>
          </a:ln>
        </p:spPr>
        <p:txBody>
          <a:bodyPr lIns="50800" tIns="50800" rIns="50800" bIns="50800" anchor="ctr"/>
          <a:lstStyle/>
          <a:p>
            <a:pPr algn="l" defTabSz="825500">
              <a:defRPr sz="1800">
                <a:solidFill>
                  <a:srgbClr val="FFFFFF"/>
                </a:solidFill>
                <a:latin typeface="Helvetica Neue Medium"/>
                <a:ea typeface="Helvetica Neue Medium"/>
                <a:cs typeface="Helvetica Neue Medium"/>
                <a:sym typeface="Helvetica Neue Medium"/>
              </a:defRPr>
            </a:pPr>
            <a:endParaRPr/>
          </a:p>
        </p:txBody>
      </p:sp>
      <p:sp>
        <p:nvSpPr>
          <p:cNvPr id="549" name="Line"/>
          <p:cNvSpPr/>
          <p:nvPr/>
        </p:nvSpPr>
        <p:spPr>
          <a:xfrm flipH="1" flipV="1">
            <a:off x="10817780" y="7392982"/>
            <a:ext cx="1679278" cy="621013"/>
          </a:xfrm>
          <a:prstGeom prst="line">
            <a:avLst/>
          </a:prstGeom>
          <a:ln w="25400">
            <a:solidFill>
              <a:srgbClr val="000000"/>
            </a:solidFill>
            <a:miter lim="400000"/>
            <a:tailEnd type="triangle"/>
          </a:ln>
        </p:spPr>
        <p:txBody>
          <a:bodyPr lIns="45718" tIns="45718" rIns="45718" bIns="45718"/>
          <a:lstStyle/>
          <a:p>
            <a:endParaRPr/>
          </a:p>
        </p:txBody>
      </p:sp>
      <p:sp>
        <p:nvSpPr>
          <p:cNvPr id="550" name="Perforated peptic ulcer"/>
          <p:cNvSpPr txBox="1"/>
          <p:nvPr/>
        </p:nvSpPr>
        <p:spPr>
          <a:xfrm>
            <a:off x="12711382" y="7706151"/>
            <a:ext cx="2299954" cy="337211"/>
          </a:xfrm>
          <a:prstGeom prst="rect">
            <a:avLst/>
          </a:prstGeom>
          <a:ln w="12700">
            <a:solidFill>
              <a:srgbClr val="5E5E5E"/>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600">
                <a:latin typeface="+mj-lt"/>
                <a:ea typeface="+mj-ea"/>
                <a:cs typeface="+mj-cs"/>
                <a:sym typeface="Helvetica Neue"/>
              </a:defRPr>
            </a:lvl1pPr>
          </a:lstStyle>
          <a:p>
            <a:r>
              <a:t>Perforated peptic ulcer </a:t>
            </a:r>
          </a:p>
        </p:txBody>
      </p:sp>
      <p:sp>
        <p:nvSpPr>
          <p:cNvPr id="551" name="Line"/>
          <p:cNvSpPr/>
          <p:nvPr/>
        </p:nvSpPr>
        <p:spPr>
          <a:xfrm flipV="1">
            <a:off x="15215291" y="2725939"/>
            <a:ext cx="13" cy="8264123"/>
          </a:xfrm>
          <a:prstGeom prst="line">
            <a:avLst/>
          </a:prstGeom>
          <a:ln w="25400">
            <a:solidFill>
              <a:srgbClr val="A9A9A9"/>
            </a:solidFill>
            <a:miter lim="400000"/>
          </a:ln>
        </p:spPr>
        <p:txBody>
          <a:bodyPr lIns="45718" tIns="45718" rIns="45718" bIns="45718"/>
          <a:lstStyle/>
          <a:p>
            <a:endParaRPr/>
          </a:p>
        </p:txBody>
      </p:sp>
      <p:sp>
        <p:nvSpPr>
          <p:cNvPr id="552" name="Line"/>
          <p:cNvSpPr/>
          <p:nvPr/>
        </p:nvSpPr>
        <p:spPr>
          <a:xfrm flipV="1">
            <a:off x="13861347" y="5450351"/>
            <a:ext cx="13" cy="1931962"/>
          </a:xfrm>
          <a:prstGeom prst="line">
            <a:avLst/>
          </a:prstGeom>
          <a:ln w="190500">
            <a:solidFill>
              <a:srgbClr val="FF2600"/>
            </a:solidFill>
            <a:miter lim="400000"/>
          </a:ln>
        </p:spPr>
        <p:txBody>
          <a:bodyPr lIns="45718" tIns="45718" rIns="45718" bIns="45718"/>
          <a:lstStyle/>
          <a:p>
            <a:endParaRPr/>
          </a:p>
        </p:txBody>
      </p:sp>
      <p:sp>
        <p:nvSpPr>
          <p:cNvPr id="553" name="Line"/>
          <p:cNvSpPr/>
          <p:nvPr/>
        </p:nvSpPr>
        <p:spPr>
          <a:xfrm flipV="1">
            <a:off x="14199255" y="5450351"/>
            <a:ext cx="13" cy="1931962"/>
          </a:xfrm>
          <a:prstGeom prst="line">
            <a:avLst/>
          </a:prstGeom>
          <a:ln w="190500">
            <a:solidFill>
              <a:srgbClr val="FFD479"/>
            </a:solidFill>
            <a:miter lim="400000"/>
          </a:ln>
        </p:spPr>
        <p:txBody>
          <a:bodyPr lIns="45718" tIns="45718" rIns="45718" bIns="45718"/>
          <a:lstStyle/>
          <a:p>
            <a:endParaRPr/>
          </a:p>
        </p:txBody>
      </p:sp>
      <p:sp>
        <p:nvSpPr>
          <p:cNvPr id="554" name="Line"/>
          <p:cNvSpPr/>
          <p:nvPr/>
        </p:nvSpPr>
        <p:spPr>
          <a:xfrm>
            <a:off x="11314561" y="3783203"/>
            <a:ext cx="2304150" cy="1922531"/>
          </a:xfrm>
          <a:prstGeom prst="line">
            <a:avLst/>
          </a:prstGeom>
          <a:ln w="25400">
            <a:solidFill>
              <a:srgbClr val="000000"/>
            </a:solidFill>
            <a:miter lim="400000"/>
            <a:tailEnd type="triangle"/>
          </a:ln>
        </p:spPr>
        <p:txBody>
          <a:bodyPr lIns="45718" tIns="45718" rIns="45718" bIns="45718"/>
          <a:lstStyle/>
          <a:p>
            <a:endParaRPr/>
          </a:p>
        </p:txBody>
      </p:sp>
      <p:sp>
        <p:nvSpPr>
          <p:cNvPr id="555" name="Blood Capillary and lymphatic in peritoneum"/>
          <p:cNvSpPr txBox="1"/>
          <p:nvPr/>
        </p:nvSpPr>
        <p:spPr>
          <a:xfrm>
            <a:off x="10310783" y="2945008"/>
            <a:ext cx="2299938" cy="565811"/>
          </a:xfrm>
          <a:prstGeom prst="rect">
            <a:avLst/>
          </a:prstGeom>
          <a:ln w="12700">
            <a:solidFill>
              <a:srgbClr val="5E5E5E"/>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600">
                <a:latin typeface="+mj-lt"/>
                <a:ea typeface="+mj-ea"/>
                <a:cs typeface="+mj-cs"/>
                <a:sym typeface="Helvetica Neue"/>
              </a:defRPr>
            </a:lvl1pPr>
          </a:lstStyle>
          <a:p>
            <a:r>
              <a:t>Blood Capillary and lymphatic in peritoneum </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Conservative management “Taylor method”…"/>
          <p:cNvSpPr txBox="1"/>
          <p:nvPr/>
        </p:nvSpPr>
        <p:spPr>
          <a:xfrm>
            <a:off x="2359996" y="4895903"/>
            <a:ext cx="9239530" cy="2315566"/>
          </a:xfrm>
          <a:prstGeom prst="rect">
            <a:avLst/>
          </a:prstGeom>
          <a:ln w="12700">
            <a:solidFill>
              <a:srgbClr val="FFD47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a:solidFill>
                  <a:srgbClr val="FFFFFF"/>
                </a:solidFill>
                <a:latin typeface="+mj-lt"/>
                <a:ea typeface="+mj-ea"/>
                <a:cs typeface="+mj-cs"/>
                <a:sym typeface="Helvetica Neue"/>
              </a:defRPr>
            </a:pPr>
            <a:r>
              <a:t>Conservative management “Taylor method” </a:t>
            </a:r>
          </a:p>
          <a:p>
            <a:pPr algn="l">
              <a:defRPr>
                <a:solidFill>
                  <a:srgbClr val="FFFFFF"/>
                </a:solidFill>
                <a:latin typeface="+mj-lt"/>
                <a:ea typeface="+mj-ea"/>
                <a:cs typeface="+mj-cs"/>
                <a:sym typeface="Helvetica Neue"/>
              </a:defRPr>
            </a:pPr>
            <a:endParaRPr/>
          </a:p>
          <a:p>
            <a:pPr marL="444500" indent="-444500" algn="l">
              <a:buSzPct val="100000"/>
              <a:buAutoNum type="arabicPeriod"/>
              <a:defRPr>
                <a:solidFill>
                  <a:srgbClr val="FFFFFF"/>
                </a:solidFill>
                <a:latin typeface="+mj-lt"/>
                <a:ea typeface="+mj-ea"/>
                <a:cs typeface="+mj-cs"/>
                <a:sym typeface="Helvetica Neue"/>
              </a:defRPr>
            </a:pPr>
            <a:r>
              <a:t>nasogastric suction</a:t>
            </a:r>
          </a:p>
          <a:p>
            <a:pPr marL="444500" indent="-444500" algn="l">
              <a:buSzPct val="100000"/>
              <a:buAutoNum type="arabicPeriod"/>
              <a:defRPr>
                <a:solidFill>
                  <a:srgbClr val="FFFFFF"/>
                </a:solidFill>
                <a:latin typeface="+mj-lt"/>
                <a:ea typeface="+mj-ea"/>
                <a:cs typeface="+mj-cs"/>
                <a:sym typeface="Helvetica Neue"/>
              </a:defRPr>
            </a:pPr>
            <a:r>
              <a:t>intravenous drip</a:t>
            </a:r>
          </a:p>
          <a:p>
            <a:pPr marL="444500" indent="-444500" algn="l">
              <a:buSzPct val="100000"/>
              <a:buAutoNum type="arabicPeriod"/>
              <a:defRPr>
                <a:solidFill>
                  <a:srgbClr val="FFFFFF"/>
                </a:solidFill>
                <a:latin typeface="+mj-lt"/>
                <a:ea typeface="+mj-ea"/>
                <a:cs typeface="+mj-cs"/>
                <a:sym typeface="Helvetica Neue"/>
              </a:defRPr>
            </a:pPr>
            <a:r>
              <a:t>antibiotics  </a:t>
            </a:r>
          </a:p>
          <a:p>
            <a:pPr marL="444500" indent="-444500" algn="l">
              <a:buSzPct val="100000"/>
              <a:buAutoNum type="arabicPeriod"/>
              <a:defRPr>
                <a:solidFill>
                  <a:srgbClr val="FFFFFF"/>
                </a:solidFill>
                <a:latin typeface="+mj-lt"/>
                <a:ea typeface="+mj-ea"/>
                <a:cs typeface="+mj-cs"/>
                <a:sym typeface="Helvetica Neue"/>
              </a:defRPr>
            </a:pPr>
            <a:r>
              <a:t>repeated clinical assessment</a:t>
            </a:r>
          </a:p>
        </p:txBody>
      </p:sp>
      <p:sp>
        <p:nvSpPr>
          <p:cNvPr id="558" name="Diatrizoate (gastrografin) dye study is essential to confirm absence of leakage in patients selected for non-operative management. If patients are clinically stable and improving, especially with a sealed perforation, surgery may not be warranted.…"/>
          <p:cNvSpPr txBox="1"/>
          <p:nvPr/>
        </p:nvSpPr>
        <p:spPr>
          <a:xfrm>
            <a:off x="2359996" y="7402917"/>
            <a:ext cx="9239530" cy="2595322"/>
          </a:xfrm>
          <a:prstGeom prst="rect">
            <a:avLst/>
          </a:prstGeom>
          <a:ln w="12700">
            <a:solidFill>
              <a:srgbClr val="FFD47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00062" indent="-500062" algn="l">
              <a:buSzPct val="100000"/>
              <a:buAutoNum type="arabicPeriod"/>
              <a:defRPr sz="2300">
                <a:solidFill>
                  <a:srgbClr val="FFFFFF"/>
                </a:solidFill>
                <a:latin typeface="+mj-lt"/>
                <a:ea typeface="+mj-ea"/>
                <a:cs typeface="+mj-cs"/>
                <a:sym typeface="Helvetica Neue"/>
              </a:defRPr>
            </a:pPr>
            <a:r>
              <a:t>Diatrizoate (gastrografin) dye study is essential to confirm absence of leakage in patients selected for non-operative management. If patients are clinically </a:t>
            </a:r>
            <a:r>
              <a:rPr>
                <a:solidFill>
                  <a:srgbClr val="76D6FF"/>
                </a:solidFill>
              </a:rPr>
              <a:t>stable</a:t>
            </a:r>
            <a:r>
              <a:t> and </a:t>
            </a:r>
            <a:r>
              <a:rPr>
                <a:solidFill>
                  <a:srgbClr val="76D6FF"/>
                </a:solidFill>
              </a:rPr>
              <a:t>improving</a:t>
            </a:r>
            <a:r>
              <a:t>, especially with a </a:t>
            </a:r>
            <a:r>
              <a:rPr>
                <a:solidFill>
                  <a:srgbClr val="76D6FF"/>
                </a:solidFill>
              </a:rPr>
              <a:t>sealed</a:t>
            </a:r>
            <a:r>
              <a:t> perforation, surgery may not be warranted. </a:t>
            </a:r>
          </a:p>
          <a:p>
            <a:pPr marL="500062" indent="-500062" algn="l">
              <a:buSzPct val="100000"/>
              <a:buAutoNum type="arabicPeriod"/>
              <a:defRPr sz="2300">
                <a:solidFill>
                  <a:srgbClr val="FFFFFF"/>
                </a:solidFill>
                <a:latin typeface="+mj-lt"/>
                <a:ea typeface="+mj-ea"/>
                <a:cs typeface="+mj-cs"/>
                <a:sym typeface="Helvetica Neue"/>
              </a:defRPr>
            </a:pPr>
            <a:r>
              <a:t>However, if they </a:t>
            </a:r>
            <a:r>
              <a:rPr>
                <a:solidFill>
                  <a:srgbClr val="FF7E79"/>
                </a:solidFill>
              </a:rPr>
              <a:t>deteriorate</a:t>
            </a:r>
            <a:r>
              <a:t>, </a:t>
            </a:r>
            <a:r>
              <a:rPr>
                <a:solidFill>
                  <a:srgbClr val="FF7E79"/>
                </a:solidFill>
              </a:rPr>
              <a:t>regardless</a:t>
            </a:r>
            <a:r>
              <a:t> of the presence and size of the leak, </a:t>
            </a:r>
            <a:r>
              <a:rPr>
                <a:solidFill>
                  <a:srgbClr val="FF7E79"/>
                </a:solidFill>
              </a:rPr>
              <a:t>urgent operation </a:t>
            </a:r>
            <a:r>
              <a:t>is indicated. </a:t>
            </a:r>
          </a:p>
        </p:txBody>
      </p:sp>
      <p:sp>
        <p:nvSpPr>
          <p:cNvPr id="559" name="Non operative management"/>
          <p:cNvSpPr txBox="1"/>
          <p:nvPr/>
        </p:nvSpPr>
        <p:spPr>
          <a:xfrm>
            <a:off x="1373399" y="3277677"/>
            <a:ext cx="9252233" cy="771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400" b="1">
                <a:solidFill>
                  <a:srgbClr val="FFD479"/>
                </a:solidFill>
                <a:latin typeface="+mj-lt"/>
                <a:ea typeface="+mj-ea"/>
                <a:cs typeface="+mj-cs"/>
                <a:sym typeface="Helvetica Neue"/>
              </a:defRPr>
            </a:lvl1pPr>
          </a:lstStyle>
          <a:p>
            <a:r>
              <a:t>Non operative management </a:t>
            </a:r>
          </a:p>
        </p:txBody>
      </p:sp>
      <p:sp>
        <p:nvSpPr>
          <p:cNvPr id="560" name="Line"/>
          <p:cNvSpPr/>
          <p:nvPr/>
        </p:nvSpPr>
        <p:spPr>
          <a:xfrm flipV="1">
            <a:off x="2189038" y="3432021"/>
            <a:ext cx="13" cy="6581194"/>
          </a:xfrm>
          <a:prstGeom prst="line">
            <a:avLst/>
          </a:prstGeom>
          <a:ln w="25400">
            <a:solidFill>
              <a:srgbClr val="A9A9A9"/>
            </a:solidFill>
            <a:miter lim="400000"/>
          </a:ln>
        </p:spPr>
        <p:txBody>
          <a:bodyPr lIns="45718" tIns="45718" rIns="45718" bIns="45718"/>
          <a:lstStyle/>
          <a:p>
            <a:endParaRPr/>
          </a:p>
        </p:txBody>
      </p:sp>
      <p:sp>
        <p:nvSpPr>
          <p:cNvPr id="561" name="For many years, pyloroplasty plus vagotomy was the operative procedure of choice if the perforation could be incorporated in the horizontal incision through the stomach, pylorus, and duodenum."/>
          <p:cNvSpPr txBox="1"/>
          <p:nvPr/>
        </p:nvSpPr>
        <p:spPr>
          <a:xfrm>
            <a:off x="14521434" y="6068516"/>
            <a:ext cx="8464659" cy="1578966"/>
          </a:xfrm>
          <a:prstGeom prst="rect">
            <a:avLst/>
          </a:prstGeom>
          <a:ln w="12700">
            <a:solidFill>
              <a:srgbClr val="FFD47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a:solidFill>
                  <a:srgbClr val="FFFFFF"/>
                </a:solidFill>
                <a:latin typeface="+mj-lt"/>
                <a:ea typeface="+mj-ea"/>
                <a:cs typeface="+mj-cs"/>
                <a:sym typeface="Helvetica Neue"/>
              </a:defRPr>
            </a:pPr>
            <a:r>
              <a:t>For many years, </a:t>
            </a:r>
            <a:r>
              <a:rPr>
                <a:solidFill>
                  <a:srgbClr val="FF7E79"/>
                </a:solidFill>
              </a:rPr>
              <a:t>pyloroplasty</a:t>
            </a:r>
            <a:r>
              <a:t> plus </a:t>
            </a:r>
            <a:r>
              <a:rPr>
                <a:solidFill>
                  <a:srgbClr val="FF7E79"/>
                </a:solidFill>
              </a:rPr>
              <a:t>vagotomy</a:t>
            </a:r>
            <a:r>
              <a:t> was the operative procedure of choice if the perforation could be incorporated in the horizontal incision through the stomach, pylorus, and duodenum.</a:t>
            </a:r>
          </a:p>
        </p:txBody>
      </p:sp>
      <p:sp>
        <p:nvSpPr>
          <p:cNvPr id="562" name="Most recently, some have advocated closure of the ulcer and parietal cell vagotomy. Today the most common management of perforated ulcer consists of merely closing the perforation, with the expectation of controlling the ulcer disease postoperatively pha"/>
          <p:cNvSpPr txBox="1"/>
          <p:nvPr/>
        </p:nvSpPr>
        <p:spPr>
          <a:xfrm>
            <a:off x="14522005" y="7810199"/>
            <a:ext cx="8463500" cy="2315566"/>
          </a:xfrm>
          <a:prstGeom prst="rect">
            <a:avLst/>
          </a:prstGeom>
          <a:ln w="12700">
            <a:solidFill>
              <a:srgbClr val="FFD47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a:solidFill>
                  <a:srgbClr val="FFFFFF"/>
                </a:solidFill>
                <a:latin typeface="+mj-lt"/>
                <a:ea typeface="+mj-ea"/>
                <a:cs typeface="+mj-cs"/>
                <a:sym typeface="Helvetica Neue"/>
              </a:defRPr>
            </a:pPr>
            <a:r>
              <a:t>Most recently, some have advocated closure of the ulcer and parietal cell vagotomy. </a:t>
            </a:r>
            <a:r>
              <a:rPr>
                <a:solidFill>
                  <a:srgbClr val="76D6FF"/>
                </a:solidFill>
              </a:rPr>
              <a:t>Today</a:t>
            </a:r>
            <a:r>
              <a:t> the most common management of perforated ulcer consists of merely </a:t>
            </a:r>
            <a:r>
              <a:rPr>
                <a:solidFill>
                  <a:srgbClr val="76D6FF"/>
                </a:solidFill>
              </a:rPr>
              <a:t>closing</a:t>
            </a:r>
            <a:r>
              <a:t> the perforation, with the expectation of </a:t>
            </a:r>
            <a:r>
              <a:rPr>
                <a:solidFill>
                  <a:srgbClr val="76D6FF"/>
                </a:solidFill>
              </a:rPr>
              <a:t>controlling</a:t>
            </a:r>
            <a:r>
              <a:t> the ulcer disease postoperatively pharmacologically with the </a:t>
            </a:r>
            <a:r>
              <a:rPr>
                <a:solidFill>
                  <a:srgbClr val="76D6FF"/>
                </a:solidFill>
              </a:rPr>
              <a:t>eradication</a:t>
            </a:r>
            <a:r>
              <a:t> of Helicobacter pylori. </a:t>
            </a:r>
          </a:p>
        </p:txBody>
      </p:sp>
      <p:sp>
        <p:nvSpPr>
          <p:cNvPr id="563" name="operative management"/>
          <p:cNvSpPr txBox="1"/>
          <p:nvPr/>
        </p:nvSpPr>
        <p:spPr>
          <a:xfrm>
            <a:off x="13977432" y="3277677"/>
            <a:ext cx="7023274" cy="771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400" b="1">
                <a:solidFill>
                  <a:srgbClr val="FFD479"/>
                </a:solidFill>
                <a:latin typeface="+mj-lt"/>
                <a:ea typeface="+mj-ea"/>
                <a:cs typeface="+mj-cs"/>
                <a:sym typeface="Helvetica Neue"/>
              </a:defRPr>
            </a:lvl1pPr>
          </a:lstStyle>
          <a:p>
            <a:r>
              <a:t>operative management </a:t>
            </a:r>
          </a:p>
        </p:txBody>
      </p:sp>
      <p:sp>
        <p:nvSpPr>
          <p:cNvPr id="564" name="Management"/>
          <p:cNvSpPr txBox="1"/>
          <p:nvPr/>
        </p:nvSpPr>
        <p:spPr>
          <a:xfrm>
            <a:off x="2114604" y="1236964"/>
            <a:ext cx="3893054" cy="783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500" b="1">
                <a:solidFill>
                  <a:srgbClr val="FFFFFF"/>
                </a:solidFill>
                <a:latin typeface="+mj-lt"/>
                <a:ea typeface="+mj-ea"/>
                <a:cs typeface="+mj-cs"/>
                <a:sym typeface="Helvetica Neue"/>
              </a:defRPr>
            </a:lvl1pPr>
          </a:lstStyle>
          <a:p>
            <a:r>
              <a:t>Management </a:t>
            </a:r>
          </a:p>
        </p:txBody>
      </p:sp>
      <p:sp>
        <p:nvSpPr>
          <p:cNvPr id="565" name="Line"/>
          <p:cNvSpPr/>
          <p:nvPr/>
        </p:nvSpPr>
        <p:spPr>
          <a:xfrm flipH="1" flipV="1">
            <a:off x="2275593" y="2152426"/>
            <a:ext cx="4776566" cy="13"/>
          </a:xfrm>
          <a:prstGeom prst="line">
            <a:avLst/>
          </a:prstGeom>
          <a:ln w="25400">
            <a:solidFill>
              <a:srgbClr val="A9A9A9"/>
            </a:solidFill>
            <a:miter lim="400000"/>
          </a:ln>
        </p:spPr>
        <p:txBody>
          <a:bodyPr lIns="45718" tIns="45718" rIns="45718" bIns="45718"/>
          <a:lstStyle/>
          <a:p>
            <a:endParaRPr/>
          </a:p>
        </p:txBody>
      </p:sp>
      <p:sp>
        <p:nvSpPr>
          <p:cNvPr id="566" name="Line"/>
          <p:cNvSpPr/>
          <p:nvPr/>
        </p:nvSpPr>
        <p:spPr>
          <a:xfrm flipV="1">
            <a:off x="14319436" y="3567403"/>
            <a:ext cx="13" cy="6581194"/>
          </a:xfrm>
          <a:prstGeom prst="line">
            <a:avLst/>
          </a:prstGeom>
          <a:ln w="25400">
            <a:solidFill>
              <a:srgbClr val="A9A9A9"/>
            </a:solidFill>
            <a:miter lim="400000"/>
          </a:ln>
        </p:spPr>
        <p:txBody>
          <a:bodyPr lIns="45718" tIns="45718" rIns="45718" bIns="45718"/>
          <a:lstStyle/>
          <a:p>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Line"/>
          <p:cNvSpPr/>
          <p:nvPr/>
        </p:nvSpPr>
        <p:spPr>
          <a:xfrm flipH="1" flipV="1">
            <a:off x="6876653" y="2413130"/>
            <a:ext cx="10630691" cy="11"/>
          </a:xfrm>
          <a:prstGeom prst="line">
            <a:avLst/>
          </a:prstGeom>
          <a:ln w="25400">
            <a:solidFill>
              <a:srgbClr val="FFD479"/>
            </a:solidFill>
            <a:miter lim="400000"/>
          </a:ln>
        </p:spPr>
        <p:txBody>
          <a:bodyPr lIns="45718" tIns="45718" rIns="45718" bIns="45718"/>
          <a:lstStyle/>
          <a:p>
            <a:endParaRPr/>
          </a:p>
        </p:txBody>
      </p:sp>
      <p:sp>
        <p:nvSpPr>
          <p:cNvPr id="569" name="Algorithm of perforated peptic ulcer management"/>
          <p:cNvSpPr txBox="1"/>
          <p:nvPr/>
        </p:nvSpPr>
        <p:spPr>
          <a:xfrm>
            <a:off x="8447378" y="1780950"/>
            <a:ext cx="7489241"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FFFFFF"/>
                </a:solidFill>
                <a:latin typeface="+mj-lt"/>
                <a:ea typeface="+mj-ea"/>
                <a:cs typeface="+mj-cs"/>
                <a:sym typeface="Helvetica Neue"/>
              </a:defRPr>
            </a:lvl1pPr>
          </a:lstStyle>
          <a:p>
            <a:r>
              <a:t>Algorithm of perforated peptic ulcer management  </a:t>
            </a:r>
          </a:p>
        </p:txBody>
      </p:sp>
      <p:pic>
        <p:nvPicPr>
          <p:cNvPr id="570" name="879DA883-F65D-4A6D-9A23-35295043398F.png" descr="879DA883-F65D-4A6D-9A23-35295043398F.png"/>
          <p:cNvPicPr>
            <a:picLocks noChangeAspect="1"/>
          </p:cNvPicPr>
          <p:nvPr/>
        </p:nvPicPr>
        <p:blipFill>
          <a:blip r:embed="rId2"/>
          <a:srcRect r="12529"/>
          <a:stretch>
            <a:fillRect/>
          </a:stretch>
        </p:blipFill>
        <p:spPr>
          <a:xfrm>
            <a:off x="6874065" y="2584250"/>
            <a:ext cx="10635720" cy="8547529"/>
          </a:xfrm>
          <a:prstGeom prst="rect">
            <a:avLst/>
          </a:prstGeom>
          <a:ln w="12700">
            <a:miter lim="400000"/>
          </a:ln>
        </p:spPr>
      </p:pic>
      <p:sp>
        <p:nvSpPr>
          <p:cNvPr id="571" name="Line"/>
          <p:cNvSpPr/>
          <p:nvPr/>
        </p:nvSpPr>
        <p:spPr>
          <a:xfrm flipH="1" flipV="1">
            <a:off x="6876653" y="11302865"/>
            <a:ext cx="10630691" cy="11"/>
          </a:xfrm>
          <a:prstGeom prst="line">
            <a:avLst/>
          </a:prstGeom>
          <a:ln w="25400">
            <a:solidFill>
              <a:srgbClr val="FFD479"/>
            </a:solidFill>
            <a:miter lim="400000"/>
          </a:ln>
        </p:spPr>
        <p:txBody>
          <a:bodyPr lIns="45718" tIns="45718" rIns="45718" bIns="45718"/>
          <a:lstStyle/>
          <a:p>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Laparoscopic repair"/>
          <p:cNvSpPr txBox="1"/>
          <p:nvPr/>
        </p:nvSpPr>
        <p:spPr>
          <a:xfrm>
            <a:off x="5217083" y="1405345"/>
            <a:ext cx="6714685" cy="473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500">
                <a:solidFill>
                  <a:srgbClr val="FFD479"/>
                </a:solidFill>
                <a:latin typeface="+mj-lt"/>
                <a:ea typeface="+mj-ea"/>
                <a:cs typeface="+mj-cs"/>
                <a:sym typeface="Helvetica Neue"/>
              </a:defRPr>
            </a:lvl1pPr>
          </a:lstStyle>
          <a:p>
            <a:r>
              <a:t>Laparoscopic repair </a:t>
            </a:r>
          </a:p>
        </p:txBody>
      </p:sp>
      <p:pic>
        <p:nvPicPr>
          <p:cNvPr id="574" name="70760A44-466A-4C15-986D-3DC4FEF9299C.jpeg" descr="70760A44-466A-4C15-986D-3DC4FEF9299C.jpeg"/>
          <p:cNvPicPr>
            <a:picLocks noChangeAspect="1"/>
          </p:cNvPicPr>
          <p:nvPr/>
        </p:nvPicPr>
        <p:blipFill>
          <a:blip r:embed="rId2"/>
          <a:stretch>
            <a:fillRect/>
          </a:stretch>
        </p:blipFill>
        <p:spPr>
          <a:xfrm>
            <a:off x="5153845" y="1854879"/>
            <a:ext cx="7909877" cy="4550077"/>
          </a:xfrm>
          <a:prstGeom prst="rect">
            <a:avLst/>
          </a:prstGeom>
          <a:ln w="12700">
            <a:miter lim="400000"/>
          </a:ln>
        </p:spPr>
      </p:pic>
      <p:pic>
        <p:nvPicPr>
          <p:cNvPr id="575" name="2A2A1F7D-ADB7-4DB7-9F19-3C02E971BED6_4_5005_c.jpeg" descr="2A2A1F7D-ADB7-4DB7-9F19-3C02E971BED6_4_5005_c.jpeg"/>
          <p:cNvPicPr>
            <a:picLocks noChangeAspect="1"/>
          </p:cNvPicPr>
          <p:nvPr/>
        </p:nvPicPr>
        <p:blipFill>
          <a:blip r:embed="rId3"/>
          <a:stretch>
            <a:fillRect/>
          </a:stretch>
        </p:blipFill>
        <p:spPr>
          <a:xfrm>
            <a:off x="5217083" y="8457720"/>
            <a:ext cx="2801619" cy="3935594"/>
          </a:xfrm>
          <a:prstGeom prst="rect">
            <a:avLst/>
          </a:prstGeom>
          <a:ln w="12700">
            <a:miter lim="400000"/>
          </a:ln>
        </p:spPr>
      </p:pic>
      <p:pic>
        <p:nvPicPr>
          <p:cNvPr id="576" name="DCA4055E-EDA6-4BEA-8B73-7A940D19C53C.jpeg" descr="DCA4055E-EDA6-4BEA-8B73-7A940D19C53C.jpeg"/>
          <p:cNvPicPr>
            <a:picLocks noChangeAspect="1"/>
          </p:cNvPicPr>
          <p:nvPr/>
        </p:nvPicPr>
        <p:blipFill>
          <a:blip r:embed="rId4"/>
          <a:stretch>
            <a:fillRect/>
          </a:stretch>
        </p:blipFill>
        <p:spPr>
          <a:xfrm>
            <a:off x="8188518" y="8457720"/>
            <a:ext cx="4875203" cy="3935594"/>
          </a:xfrm>
          <a:prstGeom prst="rect">
            <a:avLst/>
          </a:prstGeom>
          <a:ln w="12700">
            <a:miter lim="400000"/>
          </a:ln>
        </p:spPr>
      </p:pic>
      <p:sp>
        <p:nvSpPr>
          <p:cNvPr id="577" name="Line"/>
          <p:cNvSpPr/>
          <p:nvPr/>
        </p:nvSpPr>
        <p:spPr>
          <a:xfrm flipH="1" flipV="1">
            <a:off x="5102428" y="7694599"/>
            <a:ext cx="7961295" cy="11"/>
          </a:xfrm>
          <a:prstGeom prst="line">
            <a:avLst/>
          </a:prstGeom>
          <a:ln w="25400">
            <a:solidFill>
              <a:srgbClr val="929292"/>
            </a:solidFill>
            <a:miter lim="400000"/>
          </a:ln>
        </p:spPr>
        <p:txBody>
          <a:bodyPr lIns="45718" tIns="45718" rIns="45718" bIns="45718"/>
          <a:lstStyle/>
          <a:p>
            <a:endParaRPr/>
          </a:p>
        </p:txBody>
      </p:sp>
      <p:sp>
        <p:nvSpPr>
          <p:cNvPr id="578" name="Open surgery"/>
          <p:cNvSpPr txBox="1"/>
          <p:nvPr/>
        </p:nvSpPr>
        <p:spPr>
          <a:xfrm>
            <a:off x="5153845" y="7844359"/>
            <a:ext cx="2116773" cy="473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FFD479"/>
                </a:solidFill>
                <a:latin typeface="+mj-lt"/>
                <a:ea typeface="+mj-ea"/>
                <a:cs typeface="+mj-cs"/>
                <a:sym typeface="Helvetica Neue"/>
              </a:defRPr>
            </a:lvl1pPr>
          </a:lstStyle>
          <a:p>
            <a:r>
              <a:t>Open surgery </a:t>
            </a:r>
          </a:p>
        </p:txBody>
      </p:sp>
      <p:sp>
        <p:nvSpPr>
          <p:cNvPr id="579" name="Line"/>
          <p:cNvSpPr/>
          <p:nvPr/>
        </p:nvSpPr>
        <p:spPr>
          <a:xfrm flipV="1">
            <a:off x="5034557" y="1476399"/>
            <a:ext cx="11" cy="11917579"/>
          </a:xfrm>
          <a:prstGeom prst="line">
            <a:avLst/>
          </a:prstGeom>
          <a:ln w="25400">
            <a:solidFill>
              <a:srgbClr val="929292"/>
            </a:solidFill>
          </a:ln>
        </p:spPr>
        <p:txBody>
          <a:bodyPr lIns="45718" tIns="45718" rIns="45718" bIns="45718"/>
          <a:lstStyle/>
          <a:p>
            <a:endParaRPr/>
          </a:p>
        </p:txBody>
      </p:sp>
      <p:pic>
        <p:nvPicPr>
          <p:cNvPr id="580" name="71156071-DF4E-4ED2-BF6C-53A96BD2F66E.jpeg" descr="71156071-DF4E-4ED2-BF6C-53A96BD2F66E.jpeg"/>
          <p:cNvPicPr>
            <a:picLocks noChangeAspect="1"/>
          </p:cNvPicPr>
          <p:nvPr/>
        </p:nvPicPr>
        <p:blipFill>
          <a:blip r:embed="rId5"/>
          <a:stretch>
            <a:fillRect/>
          </a:stretch>
        </p:blipFill>
        <p:spPr>
          <a:xfrm>
            <a:off x="15871431" y="4452251"/>
            <a:ext cx="4667417" cy="7447996"/>
          </a:xfrm>
          <a:prstGeom prst="rect">
            <a:avLst/>
          </a:prstGeom>
          <a:ln w="12700">
            <a:miter lim="400000"/>
          </a:ln>
        </p:spPr>
      </p:pic>
      <p:sp>
        <p:nvSpPr>
          <p:cNvPr id="581" name="Exploration and localization  of perforated ulcer by laparoscope through an umbilical port."/>
          <p:cNvSpPr txBox="1"/>
          <p:nvPr/>
        </p:nvSpPr>
        <p:spPr>
          <a:xfrm>
            <a:off x="5096930" y="6617275"/>
            <a:ext cx="7954089" cy="855066"/>
          </a:xfrm>
          <a:prstGeom prst="rect">
            <a:avLst/>
          </a:prstGeom>
          <a:ln w="25400">
            <a:solidFill>
              <a:srgbClr val="A9A9A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a:solidFill>
                  <a:srgbClr val="FFFFFF"/>
                </a:solidFill>
                <a:latin typeface="+mj-lt"/>
                <a:ea typeface="+mj-ea"/>
                <a:cs typeface="+mj-cs"/>
                <a:sym typeface="Helvetica Neue"/>
              </a:defRPr>
            </a:lvl1pPr>
          </a:lstStyle>
          <a:p>
            <a:r>
              <a:t>Exploration and localization  of perforated ulcer by laparoscope through an umbilical port.  </a:t>
            </a:r>
          </a:p>
        </p:txBody>
      </p:sp>
      <p:sp>
        <p:nvSpPr>
          <p:cNvPr id="582" name="exploration and localization of Perforated ulcer by an upper midline incision."/>
          <p:cNvSpPr txBox="1"/>
          <p:nvPr/>
        </p:nvSpPr>
        <p:spPr>
          <a:xfrm>
            <a:off x="5166544" y="12508268"/>
            <a:ext cx="7884477" cy="855066"/>
          </a:xfrm>
          <a:prstGeom prst="rect">
            <a:avLst/>
          </a:prstGeom>
          <a:ln w="25400">
            <a:solidFill>
              <a:srgbClr val="A9A9A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a:solidFill>
                  <a:srgbClr val="FFFFFF"/>
                </a:solidFill>
                <a:latin typeface="+mj-lt"/>
                <a:ea typeface="+mj-ea"/>
                <a:cs typeface="+mj-cs"/>
                <a:sym typeface="Helvetica Neue"/>
              </a:defRPr>
            </a:lvl1pPr>
          </a:lstStyle>
          <a:p>
            <a:r>
              <a:t>exploration and localization of Perforated ulcer by an upper midline incision. </a:t>
            </a:r>
          </a:p>
        </p:txBody>
      </p:sp>
      <p:sp>
        <p:nvSpPr>
          <p:cNvPr id="583" name="Operative Technique"/>
          <p:cNvSpPr txBox="1"/>
          <p:nvPr/>
        </p:nvSpPr>
        <p:spPr>
          <a:xfrm>
            <a:off x="15657980" y="1791909"/>
            <a:ext cx="4576522"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b="1">
                <a:solidFill>
                  <a:srgbClr val="FFD479"/>
                </a:solidFill>
                <a:latin typeface="+mj-lt"/>
                <a:ea typeface="+mj-ea"/>
                <a:cs typeface="+mj-cs"/>
                <a:sym typeface="Helvetica Neue"/>
              </a:defRPr>
            </a:lvl1pPr>
          </a:lstStyle>
          <a:p>
            <a:r>
              <a:t> Operative Technique </a:t>
            </a:r>
          </a:p>
        </p:txBody>
      </p:sp>
      <p:sp>
        <p:nvSpPr>
          <p:cNvPr id="584" name="Line"/>
          <p:cNvSpPr/>
          <p:nvPr/>
        </p:nvSpPr>
        <p:spPr>
          <a:xfrm flipV="1">
            <a:off x="14360849" y="1601684"/>
            <a:ext cx="11" cy="11743210"/>
          </a:xfrm>
          <a:prstGeom prst="line">
            <a:avLst/>
          </a:prstGeom>
          <a:ln w="25400">
            <a:solidFill>
              <a:srgbClr val="A9A9A9"/>
            </a:solidFill>
            <a:miter lim="400000"/>
          </a:ln>
        </p:spPr>
        <p:txBody>
          <a:bodyPr lIns="45718" tIns="45718" rIns="45718" bIns="45718"/>
          <a:lstStyle/>
          <a:p>
            <a:endParaRPr/>
          </a:p>
        </p:txBody>
      </p:sp>
      <p:sp>
        <p:nvSpPr>
          <p:cNvPr id="585" name="Line"/>
          <p:cNvSpPr/>
          <p:nvPr/>
        </p:nvSpPr>
        <p:spPr>
          <a:xfrm flipH="1" flipV="1">
            <a:off x="14793323" y="2445236"/>
            <a:ext cx="6600730" cy="11"/>
          </a:xfrm>
          <a:prstGeom prst="line">
            <a:avLst/>
          </a:prstGeom>
          <a:ln w="25400">
            <a:solidFill>
              <a:srgbClr val="A9A9A9"/>
            </a:solidFill>
            <a:miter lim="400000"/>
          </a:ln>
        </p:spPr>
        <p:txBody>
          <a:bodyPr lIns="45718" tIns="45718" rIns="45718" bIns="45718"/>
          <a:lstStyle/>
          <a:p>
            <a:endParaRPr/>
          </a:p>
        </p:txBody>
      </p:sp>
      <p:sp>
        <p:nvSpPr>
          <p:cNvPr id="586" name="NB: Longitudinal suture to avoid duodenal stenosis."/>
          <p:cNvSpPr txBox="1"/>
          <p:nvPr/>
        </p:nvSpPr>
        <p:spPr>
          <a:xfrm>
            <a:off x="15916872" y="12110537"/>
            <a:ext cx="4576535" cy="829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a:solidFill>
                  <a:srgbClr val="FFD479"/>
                </a:solidFill>
                <a:latin typeface="+mj-lt"/>
                <a:ea typeface="+mj-ea"/>
                <a:cs typeface="+mj-cs"/>
                <a:sym typeface="Helvetica Neue"/>
              </a:defRPr>
            </a:pPr>
            <a:r>
              <a:t>NB: </a:t>
            </a:r>
            <a:r>
              <a:rPr>
                <a:solidFill>
                  <a:srgbClr val="FF7E79"/>
                </a:solidFill>
              </a:rPr>
              <a:t>avoid</a:t>
            </a:r>
            <a:r>
              <a:t> Longitudinal suture to avoid narrowing the lumen. </a:t>
            </a:r>
          </a:p>
        </p:txBody>
      </p:sp>
      <p:sp>
        <p:nvSpPr>
          <p:cNvPr id="587" name="Line"/>
          <p:cNvSpPr/>
          <p:nvPr/>
        </p:nvSpPr>
        <p:spPr>
          <a:xfrm flipH="1">
            <a:off x="14426247" y="13347222"/>
            <a:ext cx="7375761" cy="11"/>
          </a:xfrm>
          <a:prstGeom prst="line">
            <a:avLst/>
          </a:prstGeom>
          <a:ln w="25400">
            <a:solidFill>
              <a:srgbClr val="A9A9A9"/>
            </a:solidFill>
            <a:miter lim="400000"/>
          </a:ln>
        </p:spPr>
        <p:txBody>
          <a:bodyPr lIns="45718" tIns="45718" rIns="45718" bIns="45718"/>
          <a:lstStyle/>
          <a:p>
            <a:endParaRPr/>
          </a:p>
        </p:txBody>
      </p:sp>
      <p:sp>
        <p:nvSpPr>
          <p:cNvPr id="588" name="Line"/>
          <p:cNvSpPr/>
          <p:nvPr/>
        </p:nvSpPr>
        <p:spPr>
          <a:xfrm flipH="1" flipV="1">
            <a:off x="14426247" y="1505174"/>
            <a:ext cx="7375754" cy="11"/>
          </a:xfrm>
          <a:prstGeom prst="line">
            <a:avLst/>
          </a:prstGeom>
          <a:ln w="25400">
            <a:solidFill>
              <a:srgbClr val="A9A9A9"/>
            </a:solidFill>
            <a:miter lim="400000"/>
          </a:ln>
        </p:spPr>
        <p:txBody>
          <a:bodyPr lIns="45718" tIns="45718" rIns="45718" bIns="45718"/>
          <a:lstStyle/>
          <a:p>
            <a:endParaRPr/>
          </a:p>
        </p:txBody>
      </p:sp>
      <p:sp>
        <p:nvSpPr>
          <p:cNvPr id="589" name="Place sutures and tie them.…"/>
          <p:cNvSpPr txBox="1"/>
          <p:nvPr/>
        </p:nvSpPr>
        <p:spPr>
          <a:xfrm>
            <a:off x="15180032" y="2675695"/>
            <a:ext cx="6377832" cy="1566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20840" indent="-320840" algn="l">
              <a:buSzPct val="100000"/>
              <a:buAutoNum type="arabicPeriod"/>
              <a:defRPr>
                <a:solidFill>
                  <a:srgbClr val="FFFFFF"/>
                </a:solidFill>
                <a:latin typeface="+mj-lt"/>
                <a:ea typeface="+mj-ea"/>
                <a:cs typeface="+mj-cs"/>
                <a:sym typeface="Helvetica Neue"/>
              </a:defRPr>
            </a:pPr>
            <a:r>
              <a:t>Place sutures and tie them.</a:t>
            </a:r>
          </a:p>
          <a:p>
            <a:pPr marL="320840" indent="-320840" algn="l">
              <a:buSzPct val="100000"/>
              <a:buAutoNum type="arabicPeriod"/>
              <a:defRPr>
                <a:solidFill>
                  <a:srgbClr val="FFFFFF"/>
                </a:solidFill>
                <a:latin typeface="+mj-lt"/>
                <a:ea typeface="+mj-ea"/>
                <a:cs typeface="+mj-cs"/>
                <a:sym typeface="Helvetica Neue"/>
              </a:defRPr>
            </a:pPr>
            <a:r>
              <a:t>Reinforce with healthy omental patch.(A)</a:t>
            </a:r>
          </a:p>
          <a:p>
            <a:pPr marL="320840" indent="-320840" algn="l">
              <a:buSzPct val="100000"/>
              <a:buAutoNum type="arabicPeriod"/>
              <a:defRPr>
                <a:solidFill>
                  <a:srgbClr val="FFFFFF"/>
                </a:solidFill>
                <a:latin typeface="+mj-lt"/>
                <a:ea typeface="+mj-ea"/>
                <a:cs typeface="+mj-cs"/>
                <a:sym typeface="Helvetica Neue"/>
              </a:defRPr>
            </a:pPr>
            <a:r>
              <a:t>Or use omentum to plug the perforation.(B)</a:t>
            </a:r>
          </a:p>
          <a:p>
            <a:pPr marL="320840" indent="-320840" algn="l">
              <a:buSzPct val="100000"/>
              <a:buAutoNum type="arabicPeriod"/>
              <a:defRPr>
                <a:solidFill>
                  <a:srgbClr val="FFFFFF"/>
                </a:solidFill>
                <a:latin typeface="+mj-lt"/>
                <a:ea typeface="+mj-ea"/>
                <a:cs typeface="+mj-cs"/>
                <a:sym typeface="Helvetica Neue"/>
              </a:defRPr>
            </a:pPr>
            <a:r>
              <a:t>Irrigate peritoneum with antibiotic solution.</a:t>
            </a:r>
          </a:p>
        </p:txBody>
      </p:sp>
      <p:sp>
        <p:nvSpPr>
          <p:cNvPr id="590" name="Line"/>
          <p:cNvSpPr/>
          <p:nvPr/>
        </p:nvSpPr>
        <p:spPr>
          <a:xfrm flipV="1">
            <a:off x="21826517" y="1601684"/>
            <a:ext cx="11" cy="11743210"/>
          </a:xfrm>
          <a:prstGeom prst="line">
            <a:avLst/>
          </a:prstGeom>
          <a:ln w="25400">
            <a:solidFill>
              <a:srgbClr val="A9A9A9"/>
            </a:solidFill>
            <a:miter lim="400000"/>
          </a:ln>
        </p:spPr>
        <p:txBody>
          <a:bodyPr lIns="45718" tIns="45718" rIns="45718" bIns="45718"/>
          <a:lstStyle/>
          <a:p>
            <a:endParaRPr/>
          </a:p>
        </p:txBody>
      </p:sp>
      <p:sp>
        <p:nvSpPr>
          <p:cNvPr id="591" name="Line"/>
          <p:cNvSpPr/>
          <p:nvPr/>
        </p:nvSpPr>
        <p:spPr>
          <a:xfrm flipV="1">
            <a:off x="13246245" y="1999218"/>
            <a:ext cx="11" cy="11416164"/>
          </a:xfrm>
          <a:prstGeom prst="line">
            <a:avLst/>
          </a:prstGeom>
          <a:ln w="25400">
            <a:solidFill>
              <a:srgbClr val="929292"/>
            </a:solidFill>
          </a:ln>
        </p:spPr>
        <p:txBody>
          <a:bodyPr lIns="45718" tIns="45718" rIns="45718" bIns="45718"/>
          <a:lstStyle/>
          <a:p>
            <a:endParaRPr/>
          </a:p>
        </p:txBody>
      </p:sp>
      <p:sp>
        <p:nvSpPr>
          <p:cNvPr id="592" name="1. Suture with Omental patch"/>
          <p:cNvSpPr txBox="1"/>
          <p:nvPr/>
        </p:nvSpPr>
        <p:spPr>
          <a:xfrm>
            <a:off x="5101528" y="611722"/>
            <a:ext cx="5895366" cy="598181"/>
          </a:xfrm>
          <a:prstGeom prst="rect">
            <a:avLst/>
          </a:prstGeom>
          <a:ln w="25400">
            <a:solidFill>
              <a:srgbClr val="92929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3100" b="1">
                <a:solidFill>
                  <a:srgbClr val="FFFFFF"/>
                </a:solidFill>
                <a:latin typeface="+mj-lt"/>
                <a:ea typeface="+mj-ea"/>
                <a:cs typeface="+mj-cs"/>
                <a:sym typeface="Helvetica Neue"/>
              </a:defRPr>
            </a:lvl1pPr>
          </a:lstStyle>
          <a:p>
            <a:r>
              <a:t>1. Suture with Omental patch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 name="Image" descr="Image"/>
          <p:cNvPicPr>
            <a:picLocks noChangeAspect="1"/>
          </p:cNvPicPr>
          <p:nvPr/>
        </p:nvPicPr>
        <p:blipFill>
          <a:blip r:embed="rId2"/>
          <a:stretch>
            <a:fillRect/>
          </a:stretch>
        </p:blipFill>
        <p:spPr>
          <a:xfrm>
            <a:off x="3370379" y="1579244"/>
            <a:ext cx="5432505" cy="4936715"/>
          </a:xfrm>
          <a:prstGeom prst="rect">
            <a:avLst/>
          </a:prstGeom>
          <a:ln w="12700">
            <a:miter lim="400000"/>
          </a:ln>
        </p:spPr>
      </p:pic>
      <p:pic>
        <p:nvPicPr>
          <p:cNvPr id="595" name="Image" descr="Image"/>
          <p:cNvPicPr>
            <a:picLocks noChangeAspect="1"/>
          </p:cNvPicPr>
          <p:nvPr/>
        </p:nvPicPr>
        <p:blipFill>
          <a:blip r:embed="rId3"/>
          <a:stretch>
            <a:fillRect/>
          </a:stretch>
        </p:blipFill>
        <p:spPr>
          <a:xfrm>
            <a:off x="9659052" y="1591953"/>
            <a:ext cx="4444779" cy="4936715"/>
          </a:xfrm>
          <a:prstGeom prst="rect">
            <a:avLst/>
          </a:prstGeom>
          <a:ln w="12700">
            <a:miter lim="400000"/>
          </a:ln>
        </p:spPr>
      </p:pic>
      <p:pic>
        <p:nvPicPr>
          <p:cNvPr id="596" name="Image" descr="Image"/>
          <p:cNvPicPr>
            <a:picLocks noChangeAspect="1"/>
          </p:cNvPicPr>
          <p:nvPr/>
        </p:nvPicPr>
        <p:blipFill>
          <a:blip r:embed="rId4"/>
          <a:stretch>
            <a:fillRect/>
          </a:stretch>
        </p:blipFill>
        <p:spPr>
          <a:xfrm>
            <a:off x="14959995" y="1579244"/>
            <a:ext cx="5791381" cy="4936715"/>
          </a:xfrm>
          <a:prstGeom prst="rect">
            <a:avLst/>
          </a:prstGeom>
          <a:ln w="12700">
            <a:miter lim="400000"/>
          </a:ln>
        </p:spPr>
      </p:pic>
      <p:sp>
        <p:nvSpPr>
          <p:cNvPr id="597" name="After localization of PPU three sutures or as needed are placed through viable duodenum on either side of the perforation and tied to close the perforation."/>
          <p:cNvSpPr txBox="1"/>
          <p:nvPr/>
        </p:nvSpPr>
        <p:spPr>
          <a:xfrm>
            <a:off x="3372091" y="6595888"/>
            <a:ext cx="4908144" cy="781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600">
                <a:solidFill>
                  <a:srgbClr val="FFFFFF"/>
                </a:solidFill>
                <a:latin typeface="+mj-lt"/>
                <a:ea typeface="+mj-ea"/>
                <a:cs typeface="+mj-cs"/>
                <a:sym typeface="Helvetica Neue"/>
              </a:defRPr>
            </a:lvl1pPr>
          </a:lstStyle>
          <a:p>
            <a:r>
              <a:t>localization of Perforation, sutures are placed on either side of the perforation and tied to close the perforation. </a:t>
            </a:r>
          </a:p>
        </p:txBody>
      </p:sp>
      <p:sp>
        <p:nvSpPr>
          <p:cNvPr id="598" name="Laparoscopic suturing of a pedicle of omentum placed across the perforation completes the Graham patch."/>
          <p:cNvSpPr txBox="1"/>
          <p:nvPr/>
        </p:nvSpPr>
        <p:spPr>
          <a:xfrm>
            <a:off x="9599479" y="6658901"/>
            <a:ext cx="4563924" cy="55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600">
                <a:solidFill>
                  <a:srgbClr val="FFFFFF"/>
                </a:solidFill>
                <a:latin typeface="+mj-lt"/>
                <a:ea typeface="+mj-ea"/>
                <a:cs typeface="+mj-cs"/>
                <a:sym typeface="Helvetica Neue"/>
              </a:defRPr>
            </a:lvl1pPr>
          </a:lstStyle>
          <a:p>
            <a:r>
              <a:t>Laparoscopic suturing of a pedicle of omentum placed across the perforation (Graham patch).</a:t>
            </a:r>
          </a:p>
        </p:txBody>
      </p:sp>
      <p:sp>
        <p:nvSpPr>
          <p:cNvPr id="599" name="Thorough peritoneal lavage must be performed with pressurized warm normal saline, and all the purulent exudates and irrigation fluid are aspirated before closure. An abdominal drain is placed here."/>
          <p:cNvSpPr txBox="1"/>
          <p:nvPr/>
        </p:nvSpPr>
        <p:spPr>
          <a:xfrm>
            <a:off x="14974160" y="6658901"/>
            <a:ext cx="5763047" cy="55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600">
                <a:solidFill>
                  <a:srgbClr val="FFFFFF"/>
                </a:solidFill>
                <a:latin typeface="+mj-lt"/>
                <a:ea typeface="+mj-ea"/>
                <a:cs typeface="+mj-cs"/>
                <a:sym typeface="Helvetica Neue"/>
              </a:defRPr>
            </a:lvl1pPr>
          </a:lstStyle>
          <a:p>
            <a:r>
              <a:t>Irrigation of peritoneum with antibiotic solution and a drain is placed. </a:t>
            </a:r>
          </a:p>
        </p:txBody>
      </p:sp>
      <p:pic>
        <p:nvPicPr>
          <p:cNvPr id="600" name="58601024-D239-4475-859E-AFB2FDEEB332.jpeg" descr="58601024-D239-4475-859E-AFB2FDEEB332.jpeg"/>
          <p:cNvPicPr>
            <a:picLocks noChangeAspect="1"/>
          </p:cNvPicPr>
          <p:nvPr/>
        </p:nvPicPr>
        <p:blipFill>
          <a:blip r:embed="rId5"/>
          <a:srcRect l="49782" b="49812"/>
          <a:stretch>
            <a:fillRect/>
          </a:stretch>
        </p:blipFill>
        <p:spPr>
          <a:xfrm>
            <a:off x="3370207" y="8424508"/>
            <a:ext cx="5432699" cy="3984950"/>
          </a:xfrm>
          <a:prstGeom prst="rect">
            <a:avLst/>
          </a:prstGeom>
          <a:ln w="12700">
            <a:miter lim="400000"/>
          </a:ln>
        </p:spPr>
      </p:pic>
      <p:pic>
        <p:nvPicPr>
          <p:cNvPr id="601" name="58601024-D239-4475-859E-AFB2FDEEB332.jpeg" descr="58601024-D239-4475-859E-AFB2FDEEB332.jpeg"/>
          <p:cNvPicPr>
            <a:picLocks noChangeAspect="1"/>
          </p:cNvPicPr>
          <p:nvPr/>
        </p:nvPicPr>
        <p:blipFill>
          <a:blip r:embed="rId5"/>
          <a:srcRect t="48640" r="49545"/>
          <a:stretch>
            <a:fillRect/>
          </a:stretch>
        </p:blipFill>
        <p:spPr>
          <a:xfrm>
            <a:off x="9214432" y="8399101"/>
            <a:ext cx="5333973" cy="3984859"/>
          </a:xfrm>
          <a:prstGeom prst="rect">
            <a:avLst/>
          </a:prstGeom>
          <a:ln w="12700">
            <a:miter lim="400000"/>
          </a:ln>
        </p:spPr>
      </p:pic>
      <p:pic>
        <p:nvPicPr>
          <p:cNvPr id="602" name="58601024-D239-4475-859E-AFB2FDEEB332.jpeg" descr="58601024-D239-4475-859E-AFB2FDEEB332.jpeg"/>
          <p:cNvPicPr>
            <a:picLocks noChangeAspect="1"/>
          </p:cNvPicPr>
          <p:nvPr/>
        </p:nvPicPr>
        <p:blipFill>
          <a:blip r:embed="rId5"/>
          <a:srcRect l="50070" t="48391"/>
          <a:stretch>
            <a:fillRect/>
          </a:stretch>
        </p:blipFill>
        <p:spPr>
          <a:xfrm>
            <a:off x="15245830" y="8411801"/>
            <a:ext cx="5219557" cy="3959703"/>
          </a:xfrm>
          <a:prstGeom prst="rect">
            <a:avLst/>
          </a:prstGeom>
          <a:ln w="12700">
            <a:miter lim="400000"/>
          </a:ln>
        </p:spPr>
      </p:pic>
      <p:sp>
        <p:nvSpPr>
          <p:cNvPr id="603" name="Omental pedicle"/>
          <p:cNvSpPr txBox="1"/>
          <p:nvPr/>
        </p:nvSpPr>
        <p:spPr>
          <a:xfrm>
            <a:off x="9418018" y="11316909"/>
            <a:ext cx="1261909" cy="55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600">
                <a:latin typeface="+mj-lt"/>
                <a:ea typeface="+mj-ea"/>
                <a:cs typeface="+mj-cs"/>
                <a:sym typeface="Helvetica Neue"/>
              </a:defRPr>
            </a:lvl1pPr>
          </a:lstStyle>
          <a:p>
            <a:r>
              <a:t>Omental pedicle </a:t>
            </a:r>
          </a:p>
        </p:txBody>
      </p:sp>
      <p:sp>
        <p:nvSpPr>
          <p:cNvPr id="604" name="Line"/>
          <p:cNvSpPr/>
          <p:nvPr/>
        </p:nvSpPr>
        <p:spPr>
          <a:xfrm flipH="1" flipV="1">
            <a:off x="3416188" y="7521031"/>
            <a:ext cx="17159099" cy="13"/>
          </a:xfrm>
          <a:prstGeom prst="line">
            <a:avLst/>
          </a:prstGeom>
          <a:ln w="25400">
            <a:solidFill>
              <a:srgbClr val="A9A9A9"/>
            </a:solidFill>
            <a:miter lim="400000"/>
          </a:ln>
        </p:spPr>
        <p:txBody>
          <a:bodyPr lIns="45718" tIns="45718" rIns="45718" bIns="45718"/>
          <a:lstStyle/>
          <a:p>
            <a:endParaRPr/>
          </a:p>
        </p:txBody>
      </p:sp>
      <p:sp>
        <p:nvSpPr>
          <p:cNvPr id="605" name="Line"/>
          <p:cNvSpPr/>
          <p:nvPr/>
        </p:nvSpPr>
        <p:spPr>
          <a:xfrm flipV="1">
            <a:off x="2742532" y="1463652"/>
            <a:ext cx="13" cy="11046184"/>
          </a:xfrm>
          <a:prstGeom prst="line">
            <a:avLst/>
          </a:prstGeom>
          <a:ln w="25400">
            <a:solidFill>
              <a:srgbClr val="A9A9A9"/>
            </a:solidFill>
            <a:miter lim="400000"/>
          </a:ln>
        </p:spPr>
        <p:txBody>
          <a:bodyPr lIns="45718" tIns="45718" rIns="45718" bIns="45718"/>
          <a:lstStyle/>
          <a:p>
            <a:endParaRPr/>
          </a:p>
        </p:txBody>
      </p:sp>
      <p:sp>
        <p:nvSpPr>
          <p:cNvPr id="606" name="Primary closure with omental patch"/>
          <p:cNvSpPr txBox="1"/>
          <p:nvPr/>
        </p:nvSpPr>
        <p:spPr>
          <a:xfrm>
            <a:off x="8393686" y="578760"/>
            <a:ext cx="6601080" cy="498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600" b="1">
                <a:solidFill>
                  <a:srgbClr val="FFD479"/>
                </a:solidFill>
                <a:latin typeface="+mj-lt"/>
                <a:ea typeface="+mj-ea"/>
                <a:cs typeface="+mj-cs"/>
                <a:sym typeface="Helvetica Neue"/>
              </a:defRPr>
            </a:lvl1pPr>
          </a:lstStyle>
          <a:p>
            <a:r>
              <a:t>laparoscopic suture omental patch repair</a:t>
            </a:r>
          </a:p>
        </p:txBody>
      </p:sp>
      <p:sp>
        <p:nvSpPr>
          <p:cNvPr id="607" name="Line"/>
          <p:cNvSpPr/>
          <p:nvPr/>
        </p:nvSpPr>
        <p:spPr>
          <a:xfrm flipV="1">
            <a:off x="21366641" y="1412365"/>
            <a:ext cx="13" cy="11046185"/>
          </a:xfrm>
          <a:prstGeom prst="line">
            <a:avLst/>
          </a:prstGeom>
          <a:ln w="25400">
            <a:solidFill>
              <a:srgbClr val="A9A9A9"/>
            </a:solidFill>
            <a:miter lim="400000"/>
          </a:ln>
        </p:spPr>
        <p:txBody>
          <a:bodyPr lIns="45718" tIns="45718" rIns="45718" bIns="45718"/>
          <a:lstStyle/>
          <a:p>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 name="1ECBFFEA-4446-43A9-B7F4-1E65CB4F7542.mp4" descr="1ECBFFEA-4446-43A9-B7F4-1E65CB4F7542.mp4"/>
          <p:cNvPicPr>
            <a:picLocks/>
          </p:cNvPicPr>
          <p:nvPr>
            <a:videoFile r:link="rId2"/>
            <p:extLst>
              <p:ext uri="{DAA4B4D4-6D71-4841-9C94-3DE7FCFB9230}">
                <p14:media xmlns:p14="http://schemas.microsoft.com/office/powerpoint/2010/main" r:embed="rId1"/>
              </p:ext>
            </p:extLst>
          </p:nvPr>
        </p:nvPicPr>
        <p:blipFill>
          <a:blip r:embed="rId12"/>
          <a:stretch>
            <a:fillRect/>
          </a:stretch>
        </p:blipFill>
        <p:spPr>
          <a:xfrm>
            <a:off x="775088" y="1953835"/>
            <a:ext cx="6739957" cy="3744423"/>
          </a:xfrm>
          <a:prstGeom prst="rect">
            <a:avLst/>
          </a:prstGeom>
          <a:ln w="25400">
            <a:solidFill>
              <a:srgbClr val="A9A9A9"/>
            </a:solidFill>
            <a:miter lim="400000"/>
          </a:ln>
        </p:spPr>
      </p:pic>
      <p:sp>
        <p:nvSpPr>
          <p:cNvPr id="610" name="1. Perforated ulcer closed primarily with multiple sutures with intracorporeal suturing technique."/>
          <p:cNvSpPr txBox="1"/>
          <p:nvPr/>
        </p:nvSpPr>
        <p:spPr>
          <a:xfrm>
            <a:off x="759884" y="5814719"/>
            <a:ext cx="5927921" cy="704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
                <a:solidFill>
                  <a:srgbClr val="FFFFFF"/>
                </a:solidFill>
                <a:latin typeface="+mj-lt"/>
                <a:ea typeface="+mj-ea"/>
                <a:cs typeface="+mj-cs"/>
                <a:sym typeface="Helvetica Neue"/>
              </a:defRPr>
            </a:lvl1pPr>
          </a:lstStyle>
          <a:p>
            <a:r>
              <a:t>1. Perforated ulcer closed primarily with multiple sutures with intracorporeal suturing technique.  </a:t>
            </a:r>
          </a:p>
        </p:txBody>
      </p:sp>
      <p:sp>
        <p:nvSpPr>
          <p:cNvPr id="611" name="2. Primary closure reinforcement with second layer of suturing."/>
          <p:cNvSpPr txBox="1"/>
          <p:nvPr/>
        </p:nvSpPr>
        <p:spPr>
          <a:xfrm>
            <a:off x="8580576" y="5814719"/>
            <a:ext cx="5807817" cy="704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
                <a:solidFill>
                  <a:srgbClr val="FFFFFF"/>
                </a:solidFill>
                <a:latin typeface="+mj-lt"/>
                <a:ea typeface="+mj-ea"/>
                <a:cs typeface="+mj-cs"/>
                <a:sym typeface="Helvetica Neue"/>
              </a:defRPr>
            </a:lvl1pPr>
          </a:lstStyle>
          <a:p>
            <a:r>
              <a:t>2. Primary closure reinforcement with second layer of suturing.</a:t>
            </a:r>
          </a:p>
        </p:txBody>
      </p:sp>
      <p:sp>
        <p:nvSpPr>
          <p:cNvPr id="612" name="3. Omentum attachments to transverse colon was mobilized to create an omental patch to reinforce the closure."/>
          <p:cNvSpPr txBox="1"/>
          <p:nvPr/>
        </p:nvSpPr>
        <p:spPr>
          <a:xfrm>
            <a:off x="15900401" y="5870223"/>
            <a:ext cx="5927909" cy="1008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
                <a:solidFill>
                  <a:srgbClr val="FFFFFF"/>
                </a:solidFill>
                <a:latin typeface="+mj-lt"/>
                <a:ea typeface="+mj-ea"/>
                <a:cs typeface="+mj-cs"/>
                <a:sym typeface="Helvetica Neue"/>
              </a:defRPr>
            </a:lvl1pPr>
          </a:lstStyle>
          <a:p>
            <a:r>
              <a:t>3. Omentum attachments to transverse colon was mobilized to create an omental patch to reinforce the closure.</a:t>
            </a:r>
          </a:p>
        </p:txBody>
      </p:sp>
      <p:sp>
        <p:nvSpPr>
          <p:cNvPr id="613" name="4. Integrity of closure was confirmed by inflation of stomach with NGT with diluted blue dye showing no evidence of extravasation of dye.…"/>
          <p:cNvSpPr txBox="1"/>
          <p:nvPr/>
        </p:nvSpPr>
        <p:spPr>
          <a:xfrm>
            <a:off x="745816" y="11266936"/>
            <a:ext cx="6619889" cy="1618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000">
                <a:solidFill>
                  <a:srgbClr val="FFFFFF"/>
                </a:solidFill>
                <a:latin typeface="+mj-lt"/>
                <a:ea typeface="+mj-ea"/>
                <a:cs typeface="+mj-cs"/>
                <a:sym typeface="Helvetica Neue"/>
              </a:defRPr>
            </a:pPr>
            <a:r>
              <a:t>4. Integrity of closure was confirmed by inflation of stomach with NGT with diluted blue dye showing no evidence of extravasation of dye. </a:t>
            </a:r>
          </a:p>
          <a:p>
            <a:pPr algn="l">
              <a:defRPr sz="2000">
                <a:solidFill>
                  <a:srgbClr val="FFFFFF"/>
                </a:solidFill>
                <a:latin typeface="+mj-lt"/>
                <a:ea typeface="+mj-ea"/>
                <a:cs typeface="+mj-cs"/>
                <a:sym typeface="Helvetica Neue"/>
              </a:defRPr>
            </a:pPr>
            <a:r>
              <a:t>5. Then the suture line was reinforced and patched with greater omental pedicle. </a:t>
            </a:r>
          </a:p>
        </p:txBody>
      </p:sp>
      <p:sp>
        <p:nvSpPr>
          <p:cNvPr id="614" name="6. Irrigation of peritoneum with antibiotic solution and a drain was placed."/>
          <p:cNvSpPr txBox="1"/>
          <p:nvPr/>
        </p:nvSpPr>
        <p:spPr>
          <a:xfrm>
            <a:off x="8856904" y="11231525"/>
            <a:ext cx="6088764" cy="704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
                <a:solidFill>
                  <a:srgbClr val="FFFFFF"/>
                </a:solidFill>
                <a:latin typeface="+mj-lt"/>
                <a:ea typeface="+mj-ea"/>
                <a:cs typeface="+mj-cs"/>
                <a:sym typeface="Helvetica Neue"/>
              </a:defRPr>
            </a:lvl1pPr>
          </a:lstStyle>
          <a:p>
            <a:r>
              <a:t>6. Irrigation of peritoneum with antibiotic solution and a drain was placed.  </a:t>
            </a:r>
          </a:p>
        </p:txBody>
      </p:sp>
      <p:pic>
        <p:nvPicPr>
          <p:cNvPr id="615" name="2E247D2B-A60C-4875-A007-6331A8C4EC8A.mp4" descr="2E247D2B-A60C-4875-A007-6331A8C4EC8A.mp4"/>
          <p:cNvPicPr>
            <a:picLocks/>
          </p:cNvPicPr>
          <p:nvPr>
            <a:videoFile r:link="rId4"/>
            <p:extLst>
              <p:ext uri="{DAA4B4D4-6D71-4841-9C94-3DE7FCFB9230}">
                <p14:media xmlns:p14="http://schemas.microsoft.com/office/powerpoint/2010/main" r:embed="rId3"/>
              </p:ext>
            </p:extLst>
          </p:nvPr>
        </p:nvPicPr>
        <p:blipFill>
          <a:blip r:embed="rId13"/>
          <a:stretch>
            <a:fillRect/>
          </a:stretch>
        </p:blipFill>
        <p:spPr>
          <a:xfrm>
            <a:off x="8531304" y="1953835"/>
            <a:ext cx="6739954" cy="3744423"/>
          </a:xfrm>
          <a:prstGeom prst="rect">
            <a:avLst/>
          </a:prstGeom>
          <a:ln w="25400">
            <a:solidFill>
              <a:srgbClr val="A9A9A9"/>
            </a:solidFill>
            <a:miter lim="400000"/>
          </a:ln>
        </p:spPr>
      </p:pic>
      <p:pic>
        <p:nvPicPr>
          <p:cNvPr id="616" name="DB541A54-58D5-4791-A6AC-AA7D96FBD847.mp4" descr="DB541A54-58D5-4791-A6AC-AA7D96FBD847.mp4"/>
          <p:cNvPicPr>
            <a:picLocks/>
          </p:cNvPicPr>
          <p:nvPr>
            <a:videoFile r:link="rId6"/>
            <p:extLst>
              <p:ext uri="{DAA4B4D4-6D71-4841-9C94-3DE7FCFB9230}">
                <p14:media xmlns:p14="http://schemas.microsoft.com/office/powerpoint/2010/main" r:embed="rId5"/>
              </p:ext>
            </p:extLst>
          </p:nvPr>
        </p:nvPicPr>
        <p:blipFill>
          <a:blip r:embed="rId14"/>
          <a:stretch>
            <a:fillRect/>
          </a:stretch>
        </p:blipFill>
        <p:spPr>
          <a:xfrm>
            <a:off x="15868786" y="1958779"/>
            <a:ext cx="6739975" cy="3744420"/>
          </a:xfrm>
          <a:prstGeom prst="rect">
            <a:avLst/>
          </a:prstGeom>
          <a:ln w="25400">
            <a:solidFill>
              <a:srgbClr val="A9A9A9"/>
            </a:solidFill>
            <a:miter lim="400000"/>
          </a:ln>
        </p:spPr>
      </p:pic>
      <p:pic>
        <p:nvPicPr>
          <p:cNvPr id="617" name="E6255742-A7BE-4BD0-AC52-B016A74E7AF2.mp4" descr="E6255742-A7BE-4BD0-AC52-B016A74E7AF2.mp4"/>
          <p:cNvPicPr>
            <a:picLocks/>
          </p:cNvPicPr>
          <p:nvPr>
            <a:videoFile r:link="rId8"/>
            <p:extLst>
              <p:ext uri="{DAA4B4D4-6D71-4841-9C94-3DE7FCFB9230}">
                <p14:media xmlns:p14="http://schemas.microsoft.com/office/powerpoint/2010/main" r:embed="rId7"/>
              </p:ext>
            </p:extLst>
          </p:nvPr>
        </p:nvPicPr>
        <p:blipFill>
          <a:blip r:embed="rId15"/>
          <a:stretch>
            <a:fillRect/>
          </a:stretch>
        </p:blipFill>
        <p:spPr>
          <a:xfrm>
            <a:off x="841471" y="7332350"/>
            <a:ext cx="6607190" cy="3670666"/>
          </a:xfrm>
          <a:prstGeom prst="rect">
            <a:avLst/>
          </a:prstGeom>
          <a:ln w="25400">
            <a:solidFill>
              <a:srgbClr val="A9A9A9"/>
            </a:solidFill>
            <a:miter lim="400000"/>
          </a:ln>
        </p:spPr>
      </p:pic>
      <p:pic>
        <p:nvPicPr>
          <p:cNvPr id="618" name="95EEA6DD-E2BB-4661-AD21-5DC307485D3D.mp4" descr="95EEA6DD-E2BB-4661-AD21-5DC307485D3D.mp4"/>
          <p:cNvPicPr>
            <a:picLocks/>
          </p:cNvPicPr>
          <p:nvPr>
            <a:videoFile r:link="rId10"/>
            <p:extLst>
              <p:ext uri="{DAA4B4D4-6D71-4841-9C94-3DE7FCFB9230}">
                <p14:media xmlns:p14="http://schemas.microsoft.com/office/powerpoint/2010/main" r:embed="rId9"/>
              </p:ext>
            </p:extLst>
          </p:nvPr>
        </p:nvPicPr>
        <p:blipFill>
          <a:blip r:embed="rId16"/>
          <a:stretch>
            <a:fillRect/>
          </a:stretch>
        </p:blipFill>
        <p:spPr>
          <a:xfrm>
            <a:off x="8822024" y="7295470"/>
            <a:ext cx="6739961" cy="3744441"/>
          </a:xfrm>
          <a:prstGeom prst="rect">
            <a:avLst/>
          </a:prstGeom>
          <a:ln w="25400">
            <a:solidFill>
              <a:srgbClr val="A9A9A9"/>
            </a:solidFill>
            <a:miter lim="400000"/>
          </a:ln>
        </p:spPr>
      </p:pic>
      <p:sp>
        <p:nvSpPr>
          <p:cNvPr id="619" name="Demonstration of laparoscopic repair."/>
          <p:cNvSpPr txBox="1"/>
          <p:nvPr/>
        </p:nvSpPr>
        <p:spPr>
          <a:xfrm>
            <a:off x="660965" y="575663"/>
            <a:ext cx="11611411"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solidFill>
                  <a:srgbClr val="FFD479"/>
                </a:solidFill>
                <a:latin typeface="+mj-lt"/>
                <a:ea typeface="+mj-ea"/>
                <a:cs typeface="+mj-cs"/>
                <a:sym typeface="Helvetica Neue"/>
              </a:defRPr>
            </a:lvl1pPr>
          </a:lstStyle>
          <a:p>
            <a:r>
              <a:t>Demonstration of laparoscopic repair. (Videos)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54" fill="hold"/>
                                        <p:tgtEl>
                                          <p:spTgt spid="60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567" fill="hold"/>
                                        <p:tgtEl>
                                          <p:spTgt spid="61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885" fill="hold"/>
                                        <p:tgtEl>
                                          <p:spTgt spid="61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6865" fill="hold"/>
                                        <p:tgtEl>
                                          <p:spTgt spid="61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2967" fill="hold"/>
                                        <p:tgtEl>
                                          <p:spTgt spid="618"/>
                                        </p:tgtEl>
                                      </p:cBhvr>
                                    </p:cmd>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000" fill="hold"/>
                                        <p:tgtEl>
                                          <p:spTgt spid="609"/>
                                        </p:tgtEl>
                                      </p:cBhvr>
                                    </p:cmd>
                                  </p:childTnLst>
                                </p:cTn>
                              </p:par>
                            </p:childTnLst>
                          </p:cTn>
                        </p:par>
                      </p:childTnLst>
                    </p:cTn>
                  </p:par>
                  <p:par>
                    <p:cTn id="27" fill="hold">
                      <p:stCondLst>
                        <p:cond delay="indefinite"/>
                      </p:stCondLst>
                      <p:childTnLst>
                        <p:par>
                          <p:cTn id="28" fill="hold">
                            <p:stCondLst>
                              <p:cond delay="0"/>
                            </p:stCondLst>
                            <p:childTnLst>
                              <p:par>
                                <p:cTn id="29" presetID="3" presetClass="mediacall" presetSubtype="0" fill="hold" nodeType="clickEffect">
                                  <p:stCondLst>
                                    <p:cond delay="0"/>
                                  </p:stCondLst>
                                  <p:childTnLst>
                                    <p:cmd type="call" cmd="stop">
                                      <p:cBhvr>
                                        <p:cTn id="30" dur="1000" fill="hold"/>
                                        <p:tgtEl>
                                          <p:spTgt spid="615"/>
                                        </p:tgtEl>
                                      </p:cBhvr>
                                    </p:cmd>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000" fill="hold"/>
                                        <p:tgtEl>
                                          <p:spTgt spid="616"/>
                                        </p:tgtEl>
                                      </p:cBhvr>
                                    </p:cmd>
                                  </p:childTnLst>
                                </p:cTn>
                              </p:par>
                            </p:childTnLst>
                          </p:cTn>
                        </p:par>
                      </p:childTnLst>
                    </p:cTn>
                  </p:par>
                  <p:par>
                    <p:cTn id="35" fill="hold">
                      <p:stCondLst>
                        <p:cond delay="indefinite"/>
                      </p:stCondLst>
                      <p:childTnLst>
                        <p:par>
                          <p:cTn id="36" fill="hold">
                            <p:stCondLst>
                              <p:cond delay="0"/>
                            </p:stCondLst>
                            <p:childTnLst>
                              <p:par>
                                <p:cTn id="37" presetID="3" presetClass="mediacall" presetSubtype="0" fill="hold" nodeType="clickEffect">
                                  <p:stCondLst>
                                    <p:cond delay="0"/>
                                  </p:stCondLst>
                                  <p:childTnLst>
                                    <p:cmd type="call" cmd="stop">
                                      <p:cBhvr>
                                        <p:cTn id="38" dur="1000" fill="hold"/>
                                        <p:tgtEl>
                                          <p:spTgt spid="617"/>
                                        </p:tgtEl>
                                      </p:cBhvr>
                                    </p:cmd>
                                  </p:childTnLst>
                                </p:cTn>
                              </p:par>
                            </p:childTnLst>
                          </p:cTn>
                        </p:par>
                      </p:childTnLst>
                    </p:cTn>
                  </p:par>
                  <p:par>
                    <p:cTn id="39" fill="hold">
                      <p:stCondLst>
                        <p:cond delay="indefinite"/>
                      </p:stCondLst>
                      <p:childTnLst>
                        <p:par>
                          <p:cTn id="40" fill="hold">
                            <p:stCondLst>
                              <p:cond delay="0"/>
                            </p:stCondLst>
                            <p:childTnLst>
                              <p:par>
                                <p:cTn id="41" presetID="3" presetClass="mediacall" presetSubtype="0" fill="hold" nodeType="clickEffect">
                                  <p:stCondLst>
                                    <p:cond delay="0"/>
                                  </p:stCondLst>
                                  <p:childTnLst>
                                    <p:cmd type="call" cmd="stop">
                                      <p:cBhvr>
                                        <p:cTn id="42" dur="1000" fill="hold"/>
                                        <p:tgtEl>
                                          <p:spTgt spid="6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3" fill="hold" display="0">
                  <p:stCondLst>
                    <p:cond delay="indefinite"/>
                  </p:stCondLst>
                </p:cTn>
                <p:tgtEl>
                  <p:spTgt spid="609"/>
                </p:tgtEl>
              </p:cMediaNode>
            </p:video>
            <p:seq concurrent="1" prevAc="none" nextAc="seek">
              <p:cTn id="44" restart="whenNotActive" fill="hold" evtFilter="cancelBubble" nodeType="interactiveSeq">
                <p:stCondLst>
                  <p:cond evt="onClick" delay="0">
                    <p:tgtEl>
                      <p:spTgt spid="609"/>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609"/>
                                        </p:tgtEl>
                                      </p:cBhvr>
                                    </p:cmd>
                                  </p:childTnLst>
                                </p:cTn>
                              </p:par>
                            </p:childTnLst>
                          </p:cTn>
                        </p:par>
                      </p:childTnLst>
                    </p:cTn>
                  </p:par>
                </p:childTnLst>
              </p:cTn>
              <p:nextCondLst>
                <p:cond evt="onClick" delay="0">
                  <p:tgtEl>
                    <p:spTgt spid="609"/>
                  </p:tgtEl>
                </p:cond>
              </p:nextCondLst>
            </p:seq>
            <p:video>
              <p:cMediaNode vol="100000">
                <p:cTn id="49" fill="hold" display="0">
                  <p:stCondLst>
                    <p:cond delay="indefinite"/>
                  </p:stCondLst>
                </p:cTn>
                <p:tgtEl>
                  <p:spTgt spid="615"/>
                </p:tgtEl>
              </p:cMediaNode>
            </p:video>
            <p:seq concurrent="1" prevAc="none" nextAc="seek">
              <p:cTn id="50" restart="whenNotActive" fill="hold" evtFilter="cancelBubble" nodeType="interactiveSeq">
                <p:stCondLst>
                  <p:cond evt="onClick" delay="0">
                    <p:tgtEl>
                      <p:spTgt spid="615"/>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615"/>
                                        </p:tgtEl>
                                      </p:cBhvr>
                                    </p:cmd>
                                  </p:childTnLst>
                                </p:cTn>
                              </p:par>
                            </p:childTnLst>
                          </p:cTn>
                        </p:par>
                      </p:childTnLst>
                    </p:cTn>
                  </p:par>
                </p:childTnLst>
              </p:cTn>
              <p:nextCondLst>
                <p:cond evt="onClick" delay="0">
                  <p:tgtEl>
                    <p:spTgt spid="615"/>
                  </p:tgtEl>
                </p:cond>
              </p:nextCondLst>
            </p:seq>
            <p:video>
              <p:cMediaNode vol="100000">
                <p:cTn id="55" fill="hold" display="0">
                  <p:stCondLst>
                    <p:cond delay="indefinite"/>
                  </p:stCondLst>
                </p:cTn>
                <p:tgtEl>
                  <p:spTgt spid="616"/>
                </p:tgtEl>
              </p:cMediaNode>
            </p:video>
            <p:seq concurrent="1" prevAc="none" nextAc="seek">
              <p:cTn id="56" restart="whenNotActive" fill="hold" evtFilter="cancelBubble" nodeType="interactiveSeq">
                <p:stCondLst>
                  <p:cond evt="onClick" delay="0">
                    <p:tgtEl>
                      <p:spTgt spid="616"/>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616"/>
                                        </p:tgtEl>
                                      </p:cBhvr>
                                    </p:cmd>
                                  </p:childTnLst>
                                </p:cTn>
                              </p:par>
                            </p:childTnLst>
                          </p:cTn>
                        </p:par>
                      </p:childTnLst>
                    </p:cTn>
                  </p:par>
                </p:childTnLst>
              </p:cTn>
              <p:nextCondLst>
                <p:cond evt="onClick" delay="0">
                  <p:tgtEl>
                    <p:spTgt spid="616"/>
                  </p:tgtEl>
                </p:cond>
              </p:nextCondLst>
            </p:seq>
            <p:video>
              <p:cMediaNode vol="100000">
                <p:cTn id="61" fill="hold" display="0">
                  <p:stCondLst>
                    <p:cond delay="indefinite"/>
                  </p:stCondLst>
                </p:cTn>
                <p:tgtEl>
                  <p:spTgt spid="617"/>
                </p:tgtEl>
              </p:cMediaNode>
            </p:video>
            <p:seq concurrent="1" prevAc="none" nextAc="seek">
              <p:cTn id="62" restart="whenNotActive" fill="hold" evtFilter="cancelBubble" nodeType="interactiveSeq">
                <p:stCondLst>
                  <p:cond evt="onClick" delay="0">
                    <p:tgtEl>
                      <p:spTgt spid="617"/>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617"/>
                                        </p:tgtEl>
                                      </p:cBhvr>
                                    </p:cmd>
                                  </p:childTnLst>
                                </p:cTn>
                              </p:par>
                            </p:childTnLst>
                          </p:cTn>
                        </p:par>
                      </p:childTnLst>
                    </p:cTn>
                  </p:par>
                </p:childTnLst>
              </p:cTn>
              <p:nextCondLst>
                <p:cond evt="onClick" delay="0">
                  <p:tgtEl>
                    <p:spTgt spid="617"/>
                  </p:tgtEl>
                </p:cond>
              </p:nextCondLst>
            </p:seq>
            <p:video>
              <p:cMediaNode vol="100000">
                <p:cTn id="67" fill="hold" display="0">
                  <p:stCondLst>
                    <p:cond delay="indefinite"/>
                  </p:stCondLst>
                </p:cTn>
                <p:tgtEl>
                  <p:spTgt spid="618"/>
                </p:tgtEl>
              </p:cMediaNode>
            </p:video>
            <p:seq concurrent="1" prevAc="none" nextAc="seek">
              <p:cTn id="68" restart="whenNotActive" fill="hold" evtFilter="cancelBubble" nodeType="interactiveSeq">
                <p:stCondLst>
                  <p:cond evt="onClick" delay="0">
                    <p:tgtEl>
                      <p:spTgt spid="618"/>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618"/>
                                        </p:tgtEl>
                                      </p:cBhvr>
                                    </p:cmd>
                                  </p:childTnLst>
                                </p:cTn>
                              </p:par>
                            </p:childTnLst>
                          </p:cTn>
                        </p:par>
                      </p:childTnLst>
                    </p:cTn>
                  </p:par>
                </p:childTnLst>
              </p:cTn>
              <p:nextCondLst>
                <p:cond evt="onClick" delay="0">
                  <p:tgtEl>
                    <p:spTgt spid="6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itle 1"/>
          <p:cNvSpPr txBox="1">
            <a:spLocks noGrp="1"/>
          </p:cNvSpPr>
          <p:nvPr>
            <p:ph type="title"/>
          </p:nvPr>
        </p:nvSpPr>
        <p:spPr>
          <a:xfrm>
            <a:off x="4952999" y="780976"/>
            <a:ext cx="14478002" cy="1585714"/>
          </a:xfrm>
          <a:prstGeom prst="rect">
            <a:avLst/>
          </a:prstGeom>
        </p:spPr>
        <p:txBody>
          <a:bodyPr/>
          <a:lstStyle>
            <a:lvl1pPr>
              <a:defRPr sz="8800" b="1"/>
            </a:lvl1pPr>
          </a:lstStyle>
          <a:p>
            <a:r>
              <a:t>Peptic ulcer bleeding </a:t>
            </a:r>
          </a:p>
        </p:txBody>
      </p:sp>
      <p:pic>
        <p:nvPicPr>
          <p:cNvPr id="360" name="Picture 2" descr="Picture 2"/>
          <p:cNvPicPr>
            <a:picLocks noChangeAspect="1"/>
          </p:cNvPicPr>
          <p:nvPr/>
        </p:nvPicPr>
        <p:blipFill>
          <a:blip r:embed="rId2"/>
          <a:stretch>
            <a:fillRect/>
          </a:stretch>
        </p:blipFill>
        <p:spPr>
          <a:xfrm>
            <a:off x="4621045" y="4251373"/>
            <a:ext cx="11951853" cy="7888224"/>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Debates?…"/>
          <p:cNvSpPr txBox="1"/>
          <p:nvPr/>
        </p:nvSpPr>
        <p:spPr>
          <a:xfrm>
            <a:off x="11966516" y="3780366"/>
            <a:ext cx="7297675" cy="6176366"/>
          </a:xfrm>
          <a:prstGeom prst="rect">
            <a:avLst/>
          </a:prstGeom>
          <a:ln w="12700">
            <a:solidFill>
              <a:srgbClr val="92929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500" b="1">
                <a:solidFill>
                  <a:srgbClr val="FFFFFF"/>
                </a:solidFill>
                <a:latin typeface="+mj-lt"/>
                <a:ea typeface="+mj-ea"/>
                <a:cs typeface="+mj-cs"/>
                <a:sym typeface="Helvetica Neue"/>
              </a:defRPr>
            </a:pPr>
            <a:r>
              <a:t>Debates? </a:t>
            </a:r>
          </a:p>
          <a:p>
            <a:pPr algn="l">
              <a:defRPr>
                <a:solidFill>
                  <a:srgbClr val="FFFFFF"/>
                </a:solidFill>
                <a:latin typeface="+mj-lt"/>
                <a:ea typeface="+mj-ea"/>
                <a:cs typeface="+mj-cs"/>
                <a:sym typeface="Helvetica Neue"/>
              </a:defRPr>
            </a:pPr>
            <a:endParaRPr/>
          </a:p>
          <a:p>
            <a:pPr marL="444500" indent="-444500" algn="l">
              <a:buSzPct val="100000"/>
              <a:buAutoNum type="arabicPeriod"/>
              <a:defRPr>
                <a:solidFill>
                  <a:srgbClr val="FFFFFF"/>
                </a:solidFill>
                <a:latin typeface="+mj-lt"/>
                <a:ea typeface="+mj-ea"/>
                <a:cs typeface="+mj-cs"/>
                <a:sym typeface="Helvetica Neue"/>
              </a:defRPr>
            </a:pPr>
            <a:r>
              <a:t>Laparoscopic repair techniques mirror techniques of open surgery and in particular sutureless techniques. This may in part due to knotting skills.</a:t>
            </a:r>
          </a:p>
          <a:p>
            <a:pPr algn="l">
              <a:defRPr>
                <a:solidFill>
                  <a:srgbClr val="FFFFFF"/>
                </a:solidFill>
                <a:latin typeface="+mj-lt"/>
                <a:ea typeface="+mj-ea"/>
                <a:cs typeface="+mj-cs"/>
                <a:sym typeface="Helvetica Neue"/>
              </a:defRPr>
            </a:pPr>
            <a:endParaRPr/>
          </a:p>
          <a:p>
            <a:pPr marL="444500" indent="-444500" algn="l">
              <a:buSzPct val="100000"/>
              <a:buAutoNum type="arabicPeriod" startAt="2"/>
              <a:defRPr>
                <a:solidFill>
                  <a:srgbClr val="FFFFFF"/>
                </a:solidFill>
                <a:latin typeface="+mj-lt"/>
                <a:ea typeface="+mj-ea"/>
                <a:cs typeface="+mj-cs"/>
                <a:sym typeface="Helvetica Neue"/>
              </a:defRPr>
            </a:pPr>
            <a:r>
              <a:t>Although sutureless closure provides easier approach and shorter operating time, gelatin sponge plug with fibrin glue sealing has not been widely accepted as it has been reported to have a </a:t>
            </a:r>
            <a:r>
              <a:rPr>
                <a:solidFill>
                  <a:srgbClr val="FF7E79"/>
                </a:solidFill>
              </a:rPr>
              <a:t>higher leak</a:t>
            </a:r>
            <a:r>
              <a:t> rate. Endoscopic clipping of PPU is not widely practiced, as there are only </a:t>
            </a:r>
            <a:r>
              <a:rPr>
                <a:solidFill>
                  <a:srgbClr val="FF7E79"/>
                </a:solidFill>
              </a:rPr>
              <a:t>few</a:t>
            </a:r>
            <a:r>
              <a:t> centers with technical expertise and </a:t>
            </a:r>
            <a:r>
              <a:rPr>
                <a:solidFill>
                  <a:srgbClr val="FF7E79"/>
                </a:solidFill>
              </a:rPr>
              <a:t>experience</a:t>
            </a:r>
            <a:r>
              <a:t> is limited, with reports showing high </a:t>
            </a:r>
            <a:r>
              <a:rPr>
                <a:solidFill>
                  <a:srgbClr val="FF7E79"/>
                </a:solidFill>
              </a:rPr>
              <a:t>complications</a:t>
            </a:r>
            <a:r>
              <a:t> and </a:t>
            </a:r>
            <a:r>
              <a:rPr>
                <a:solidFill>
                  <a:srgbClr val="FF7E79"/>
                </a:solidFill>
              </a:rPr>
              <a:t>mortality.</a:t>
            </a:r>
          </a:p>
        </p:txBody>
      </p:sp>
      <p:sp>
        <p:nvSpPr>
          <p:cNvPr id="622" name="Sutureless closure?…"/>
          <p:cNvSpPr txBox="1"/>
          <p:nvPr/>
        </p:nvSpPr>
        <p:spPr>
          <a:xfrm>
            <a:off x="11966516" y="1746897"/>
            <a:ext cx="7297675" cy="1794866"/>
          </a:xfrm>
          <a:prstGeom prst="rect">
            <a:avLst/>
          </a:prstGeom>
          <a:ln w="12700">
            <a:solidFill>
              <a:srgbClr val="92929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800" b="1">
                <a:solidFill>
                  <a:srgbClr val="FFFFFF"/>
                </a:solidFill>
                <a:latin typeface="+mj-lt"/>
                <a:ea typeface="+mj-ea"/>
                <a:cs typeface="+mj-cs"/>
                <a:sym typeface="Helvetica Neue"/>
              </a:defRPr>
            </a:pPr>
            <a:r>
              <a:t>Sutureless closure? </a:t>
            </a:r>
          </a:p>
          <a:p>
            <a:pPr algn="l">
              <a:defRPr>
                <a:solidFill>
                  <a:srgbClr val="FFFFFF"/>
                </a:solidFill>
                <a:latin typeface="+mj-lt"/>
                <a:ea typeface="+mj-ea"/>
                <a:cs typeface="+mj-cs"/>
                <a:sym typeface="Helvetica Neue"/>
              </a:defRPr>
            </a:pPr>
            <a:endParaRPr/>
          </a:p>
          <a:p>
            <a:pPr marL="444500" indent="-444500" algn="l">
              <a:buSzPct val="100000"/>
              <a:buAutoNum type="arabicPeriod"/>
              <a:defRPr>
                <a:solidFill>
                  <a:srgbClr val="FFFFFF"/>
                </a:solidFill>
                <a:latin typeface="+mj-lt"/>
                <a:ea typeface="+mj-ea"/>
                <a:cs typeface="+mj-cs"/>
                <a:sym typeface="Helvetica Neue"/>
              </a:defRPr>
            </a:pPr>
            <a:r>
              <a:t>gelatin sponge plug with fibrin glue sealing.</a:t>
            </a:r>
          </a:p>
          <a:p>
            <a:pPr marL="444500" indent="-444500" algn="l">
              <a:buSzPct val="100000"/>
              <a:buAutoNum type="arabicPeriod"/>
              <a:defRPr>
                <a:solidFill>
                  <a:srgbClr val="FFFFFF"/>
                </a:solidFill>
                <a:latin typeface="+mj-lt"/>
                <a:ea typeface="+mj-ea"/>
                <a:cs typeface="+mj-cs"/>
                <a:sym typeface="Helvetica Neue"/>
              </a:defRPr>
            </a:pPr>
            <a:r>
              <a:t>endoscopic clipping.</a:t>
            </a:r>
          </a:p>
        </p:txBody>
      </p:sp>
      <p:sp>
        <p:nvSpPr>
          <p:cNvPr id="623" name="Truncal vagotomy"/>
          <p:cNvSpPr txBox="1"/>
          <p:nvPr/>
        </p:nvSpPr>
        <p:spPr>
          <a:xfrm>
            <a:off x="2297003" y="6416578"/>
            <a:ext cx="6128083" cy="622475"/>
          </a:xfrm>
          <a:prstGeom prst="rect">
            <a:avLst/>
          </a:prstGeom>
          <a:ln w="12700">
            <a:solidFill>
              <a:srgbClr val="92929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3400" b="1">
                <a:solidFill>
                  <a:srgbClr val="FFFFFF"/>
                </a:solidFill>
                <a:latin typeface="+mj-lt"/>
                <a:ea typeface="+mj-ea"/>
                <a:cs typeface="+mj-cs"/>
                <a:sym typeface="Helvetica Neue"/>
              </a:defRPr>
            </a:lvl1pPr>
          </a:lstStyle>
          <a:p>
            <a:r>
              <a:t>Truncal vagotomy </a:t>
            </a:r>
          </a:p>
        </p:txBody>
      </p:sp>
      <p:sp>
        <p:nvSpPr>
          <p:cNvPr id="624" name="Truncal vagotomy:…"/>
          <p:cNvSpPr txBox="1"/>
          <p:nvPr/>
        </p:nvSpPr>
        <p:spPr>
          <a:xfrm>
            <a:off x="2296994" y="7165946"/>
            <a:ext cx="6182762" cy="2683866"/>
          </a:xfrm>
          <a:prstGeom prst="rect">
            <a:avLst/>
          </a:prstGeom>
          <a:ln w="12700">
            <a:solidFill>
              <a:srgbClr val="92929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a:solidFill>
                  <a:srgbClr val="FFFFFF"/>
                </a:solidFill>
                <a:latin typeface="+mj-lt"/>
                <a:ea typeface="+mj-ea"/>
                <a:cs typeface="+mj-cs"/>
                <a:sym typeface="Helvetica Neue"/>
              </a:defRPr>
            </a:pPr>
            <a:r>
              <a:t>Truncal vagotomy: </a:t>
            </a:r>
          </a:p>
          <a:p>
            <a:pPr algn="l">
              <a:defRPr>
                <a:solidFill>
                  <a:srgbClr val="FFFFFF"/>
                </a:solidFill>
                <a:latin typeface="+mj-lt"/>
                <a:ea typeface="+mj-ea"/>
                <a:cs typeface="+mj-cs"/>
                <a:sym typeface="Helvetica Neue"/>
              </a:defRPr>
            </a:pPr>
            <a:r>
              <a:t>aims to reduce the gastric acid secretion, thus reducing the risks of recurrent PUD, vagotomy is now </a:t>
            </a:r>
            <a:r>
              <a:rPr>
                <a:solidFill>
                  <a:srgbClr val="FF7E79"/>
                </a:solidFill>
              </a:rPr>
              <a:t>seldom</a:t>
            </a:r>
            <a:r>
              <a:t> performed for PPU due to the availability of medications such as histamine receptor antagonists, proton pump inhibitors and </a:t>
            </a:r>
            <a:r>
              <a:rPr i="1"/>
              <a:t>H. pylori</a:t>
            </a:r>
            <a:r>
              <a:t> eradication.</a:t>
            </a:r>
          </a:p>
        </p:txBody>
      </p:sp>
      <p:sp>
        <p:nvSpPr>
          <p:cNvPr id="625" name="2. Medical treatment following operation"/>
          <p:cNvSpPr txBox="1"/>
          <p:nvPr/>
        </p:nvSpPr>
        <p:spPr>
          <a:xfrm>
            <a:off x="2296994" y="1792232"/>
            <a:ext cx="6182762" cy="992617"/>
          </a:xfrm>
          <a:prstGeom prst="rect">
            <a:avLst/>
          </a:prstGeom>
          <a:ln w="12700">
            <a:solidFill>
              <a:srgbClr val="92929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900" b="1">
                <a:solidFill>
                  <a:srgbClr val="FFFFFF"/>
                </a:solidFill>
                <a:latin typeface="+mj-lt"/>
                <a:ea typeface="+mj-ea"/>
                <a:cs typeface="+mj-cs"/>
                <a:sym typeface="Helvetica Neue"/>
              </a:defRPr>
            </a:lvl1pPr>
          </a:lstStyle>
          <a:p>
            <a:r>
              <a:t>2. Medical treatment following operation </a:t>
            </a:r>
          </a:p>
        </p:txBody>
      </p:sp>
      <p:sp>
        <p:nvSpPr>
          <p:cNvPr id="626" name="PPI…"/>
          <p:cNvSpPr txBox="1"/>
          <p:nvPr/>
        </p:nvSpPr>
        <p:spPr>
          <a:xfrm>
            <a:off x="2296994" y="2879729"/>
            <a:ext cx="6182762" cy="1578966"/>
          </a:xfrm>
          <a:prstGeom prst="rect">
            <a:avLst/>
          </a:prstGeom>
          <a:ln w="12700">
            <a:solidFill>
              <a:srgbClr val="92929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4500" indent="-444500" algn="l">
              <a:buSzPct val="100000"/>
              <a:buAutoNum type="arabicPeriod"/>
              <a:defRPr>
                <a:solidFill>
                  <a:srgbClr val="FFFFFF"/>
                </a:solidFill>
                <a:latin typeface="+mj-lt"/>
                <a:ea typeface="+mj-ea"/>
                <a:cs typeface="+mj-cs"/>
                <a:sym typeface="Helvetica Neue"/>
              </a:defRPr>
            </a:pPr>
            <a:r>
              <a:t>PPI </a:t>
            </a:r>
          </a:p>
          <a:p>
            <a:pPr marL="444500" indent="-444500" algn="l">
              <a:buSzPct val="100000"/>
              <a:buAutoNum type="arabicPeriod"/>
              <a:defRPr>
                <a:solidFill>
                  <a:srgbClr val="FFFFFF"/>
                </a:solidFill>
                <a:latin typeface="+mj-lt"/>
                <a:ea typeface="+mj-ea"/>
                <a:cs typeface="+mj-cs"/>
                <a:sym typeface="Helvetica Neue"/>
              </a:defRPr>
            </a:pPr>
            <a:r>
              <a:t>Discontinuation of NSAIDs</a:t>
            </a:r>
          </a:p>
          <a:p>
            <a:pPr marL="444500" indent="-444500" algn="l">
              <a:buSzPct val="100000"/>
              <a:buAutoNum type="arabicPeriod"/>
              <a:defRPr>
                <a:solidFill>
                  <a:srgbClr val="FFFFFF"/>
                </a:solidFill>
                <a:latin typeface="+mj-lt"/>
                <a:ea typeface="+mj-ea"/>
                <a:cs typeface="+mj-cs"/>
                <a:sym typeface="Helvetica Neue"/>
              </a:defRPr>
            </a:pPr>
            <a:r>
              <a:t>Drugs for mucosal cyto-protection </a:t>
            </a:r>
          </a:p>
          <a:p>
            <a:pPr marL="444500" indent="-444500" algn="l">
              <a:buSzPct val="100000"/>
              <a:buAutoNum type="arabicPeriod"/>
              <a:defRPr>
                <a:solidFill>
                  <a:srgbClr val="FFFFFF"/>
                </a:solidFill>
                <a:latin typeface="+mj-lt"/>
                <a:ea typeface="+mj-ea"/>
                <a:cs typeface="+mj-cs"/>
                <a:sym typeface="Helvetica Neue"/>
              </a:defRPr>
            </a:pPr>
            <a:r>
              <a:t>Eradication of </a:t>
            </a:r>
            <a:r>
              <a:rPr i="1"/>
              <a:t>H.pylori  </a:t>
            </a:r>
          </a:p>
        </p:txBody>
      </p:sp>
      <p:sp>
        <p:nvSpPr>
          <p:cNvPr id="627" name="Line"/>
          <p:cNvSpPr/>
          <p:nvPr/>
        </p:nvSpPr>
        <p:spPr>
          <a:xfrm flipV="1">
            <a:off x="2121554" y="1845673"/>
            <a:ext cx="13" cy="8117418"/>
          </a:xfrm>
          <a:prstGeom prst="line">
            <a:avLst/>
          </a:prstGeom>
          <a:ln w="25400">
            <a:solidFill>
              <a:srgbClr val="FFD479"/>
            </a:solidFill>
            <a:miter lim="400000"/>
          </a:ln>
        </p:spPr>
        <p:txBody>
          <a:bodyPr lIns="45718" tIns="45718" rIns="45718" bIns="45718"/>
          <a:lstStyle/>
          <a:p>
            <a:endParaRPr/>
          </a:p>
        </p:txBody>
      </p:sp>
      <p:sp>
        <p:nvSpPr>
          <p:cNvPr id="628" name="Line"/>
          <p:cNvSpPr/>
          <p:nvPr/>
        </p:nvSpPr>
        <p:spPr>
          <a:xfrm flipV="1">
            <a:off x="11817580" y="1769473"/>
            <a:ext cx="13" cy="8193618"/>
          </a:xfrm>
          <a:prstGeom prst="line">
            <a:avLst/>
          </a:prstGeom>
          <a:ln w="25400">
            <a:solidFill>
              <a:srgbClr val="FFD479"/>
            </a:solidFill>
            <a:miter lim="400000"/>
          </a:ln>
        </p:spPr>
        <p:txBody>
          <a:bodyPr lIns="45718" tIns="45718" rIns="45718" bIns="45718"/>
          <a:lstStyle/>
          <a:p>
            <a:endParaRPr/>
          </a:p>
        </p:txBody>
      </p:sp>
      <p:sp>
        <p:nvSpPr>
          <p:cNvPr id="629" name="Line"/>
          <p:cNvSpPr/>
          <p:nvPr/>
        </p:nvSpPr>
        <p:spPr>
          <a:xfrm flipV="1">
            <a:off x="19413126" y="1769473"/>
            <a:ext cx="13" cy="8193618"/>
          </a:xfrm>
          <a:prstGeom prst="line">
            <a:avLst/>
          </a:prstGeom>
          <a:ln w="25400">
            <a:solidFill>
              <a:srgbClr val="FFD479"/>
            </a:solidFill>
            <a:miter lim="400000"/>
          </a:ln>
        </p:spPr>
        <p:txBody>
          <a:bodyPr lIns="45718" tIns="45718" rIns="45718" bIns="45718"/>
          <a:lstStyle/>
          <a:p>
            <a:endParaRPr/>
          </a:p>
        </p:txBody>
      </p:sp>
      <p:sp>
        <p:nvSpPr>
          <p:cNvPr id="630" name="Line"/>
          <p:cNvSpPr/>
          <p:nvPr/>
        </p:nvSpPr>
        <p:spPr>
          <a:xfrm flipV="1">
            <a:off x="8655187" y="1780512"/>
            <a:ext cx="13" cy="8117418"/>
          </a:xfrm>
          <a:prstGeom prst="line">
            <a:avLst/>
          </a:prstGeom>
          <a:ln w="25400">
            <a:solidFill>
              <a:srgbClr val="FFD479"/>
            </a:solidFill>
            <a:miter lim="400000"/>
          </a:ln>
        </p:spPr>
        <p:txBody>
          <a:bodyPr lIns="45718" tIns="45718" rIns="45718" bIns="45718"/>
          <a:lstStyle/>
          <a:p>
            <a:endParaRPr/>
          </a:p>
        </p:txBody>
      </p:sp>
      <p:sp>
        <p:nvSpPr>
          <p:cNvPr id="631" name="Line"/>
          <p:cNvSpPr/>
          <p:nvPr/>
        </p:nvSpPr>
        <p:spPr>
          <a:xfrm flipH="1" flipV="1">
            <a:off x="810199" y="10972074"/>
            <a:ext cx="22014767" cy="13"/>
          </a:xfrm>
          <a:prstGeom prst="line">
            <a:avLst/>
          </a:prstGeom>
          <a:ln w="25400">
            <a:solidFill>
              <a:srgbClr val="FFD479"/>
            </a:solidFill>
            <a:miter lim="400000"/>
          </a:ln>
        </p:spPr>
        <p:txBody>
          <a:bodyPr lIns="45718" tIns="45718" rIns="45718" bIns="45718"/>
          <a:lstStyle/>
          <a:p>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 name="Image" descr="Image"/>
          <p:cNvPicPr>
            <a:picLocks noChangeAspect="1"/>
          </p:cNvPicPr>
          <p:nvPr/>
        </p:nvPicPr>
        <p:blipFill>
          <a:blip r:embed="rId2"/>
          <a:stretch>
            <a:fillRect/>
          </a:stretch>
        </p:blipFill>
        <p:spPr>
          <a:xfrm>
            <a:off x="662636" y="3721084"/>
            <a:ext cx="12070144" cy="7075601"/>
          </a:xfrm>
          <a:prstGeom prst="rect">
            <a:avLst/>
          </a:prstGeom>
          <a:ln w="12700">
            <a:miter lim="400000"/>
          </a:ln>
        </p:spPr>
      </p:pic>
      <p:sp>
        <p:nvSpPr>
          <p:cNvPr id="634" name="Determinants of outcomes in patients with perforated peptic ulcer."/>
          <p:cNvSpPr txBox="1"/>
          <p:nvPr/>
        </p:nvSpPr>
        <p:spPr>
          <a:xfrm>
            <a:off x="721058" y="2914849"/>
            <a:ext cx="12373713" cy="535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defRPr sz="2900" b="1">
                <a:solidFill>
                  <a:srgbClr val="FFFFFF"/>
                </a:solidFill>
                <a:latin typeface="+mj-lt"/>
                <a:ea typeface="+mj-ea"/>
                <a:cs typeface="+mj-cs"/>
                <a:sym typeface="Helvetica Neue"/>
              </a:defRPr>
            </a:lvl1pPr>
          </a:lstStyle>
          <a:p>
            <a:r>
              <a:t>Determinants of outcomes in patients with perforated peptic ulcer.</a:t>
            </a:r>
          </a:p>
        </p:txBody>
      </p:sp>
      <p:sp>
        <p:nvSpPr>
          <p:cNvPr id="635" name="Higher mortality rate in:…"/>
          <p:cNvSpPr txBox="1"/>
          <p:nvPr/>
        </p:nvSpPr>
        <p:spPr>
          <a:xfrm>
            <a:off x="13758084" y="4578596"/>
            <a:ext cx="5490474" cy="4614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700" b="1">
                <a:solidFill>
                  <a:srgbClr val="FFFFFF"/>
                </a:solidFill>
                <a:latin typeface="+mj-lt"/>
                <a:ea typeface="+mj-ea"/>
                <a:cs typeface="+mj-cs"/>
                <a:sym typeface="Helvetica Neue"/>
              </a:defRPr>
            </a:pPr>
            <a:r>
              <a:t>Higher mortality rate in:</a:t>
            </a:r>
          </a:p>
          <a:p>
            <a:pPr marL="351894" indent="-351894" algn="l">
              <a:buSzPct val="100000"/>
              <a:buAutoNum type="arabicPeriod"/>
              <a:defRPr sz="2700">
                <a:solidFill>
                  <a:srgbClr val="FFFFFF"/>
                </a:solidFill>
                <a:latin typeface="+mj-lt"/>
                <a:ea typeface="+mj-ea"/>
                <a:cs typeface="+mj-cs"/>
                <a:sym typeface="Helvetica Neue"/>
              </a:defRPr>
            </a:pPr>
            <a:endParaRPr/>
          </a:p>
          <a:p>
            <a:pPr marL="351894" indent="-351894" algn="l">
              <a:buSzPct val="100000"/>
              <a:buAutoNum type="arabicPeriod" startAt="2"/>
              <a:defRPr>
                <a:solidFill>
                  <a:srgbClr val="FFFFFF"/>
                </a:solidFill>
                <a:latin typeface="+mj-lt"/>
                <a:ea typeface="+mj-ea"/>
                <a:cs typeface="+mj-cs"/>
                <a:sym typeface="Helvetica Neue"/>
              </a:defRPr>
            </a:pPr>
            <a:r>
              <a:t>presence of shock at admission</a:t>
            </a:r>
          </a:p>
          <a:p>
            <a:pPr marL="351894" indent="-351894" algn="l">
              <a:buSzPct val="100000"/>
              <a:buAutoNum type="arabicPeriod" startAt="2"/>
              <a:defRPr>
                <a:solidFill>
                  <a:srgbClr val="FFFFFF"/>
                </a:solidFill>
                <a:latin typeface="+mj-lt"/>
                <a:ea typeface="+mj-ea"/>
                <a:cs typeface="+mj-cs"/>
                <a:sym typeface="Helvetica Neue"/>
              </a:defRPr>
            </a:pPr>
            <a:r>
              <a:t>co-morbidities (e.g Diabetes)</a:t>
            </a:r>
          </a:p>
          <a:p>
            <a:pPr marL="351894" indent="-351894" algn="l">
              <a:buSzPct val="100000"/>
              <a:buAutoNum type="arabicPeriod" startAt="2"/>
              <a:defRPr>
                <a:solidFill>
                  <a:srgbClr val="FFFFFF"/>
                </a:solidFill>
                <a:latin typeface="+mj-lt"/>
                <a:ea typeface="+mj-ea"/>
                <a:cs typeface="+mj-cs"/>
                <a:sym typeface="Helvetica Neue"/>
              </a:defRPr>
            </a:pPr>
            <a:r>
              <a:t>resection surgery</a:t>
            </a:r>
          </a:p>
          <a:p>
            <a:pPr marL="351894" indent="-351894" algn="l">
              <a:buSzPct val="100000"/>
              <a:buAutoNum type="arabicPeriod" startAt="2"/>
              <a:defRPr>
                <a:solidFill>
                  <a:srgbClr val="FFFFFF"/>
                </a:solidFill>
                <a:latin typeface="+mj-lt"/>
                <a:ea typeface="+mj-ea"/>
                <a:cs typeface="+mj-cs"/>
                <a:sym typeface="Helvetica Neue"/>
              </a:defRPr>
            </a:pPr>
            <a:r>
              <a:t>female</a:t>
            </a:r>
          </a:p>
          <a:p>
            <a:pPr marL="351894" indent="-351894" algn="l">
              <a:buSzPct val="100000"/>
              <a:buAutoNum type="arabicPeriod" startAt="2"/>
              <a:defRPr>
                <a:solidFill>
                  <a:srgbClr val="FFFFFF"/>
                </a:solidFill>
                <a:latin typeface="+mj-lt"/>
                <a:ea typeface="+mj-ea"/>
                <a:cs typeface="+mj-cs"/>
                <a:sym typeface="Helvetica Neue"/>
              </a:defRPr>
            </a:pPr>
            <a:r>
              <a:t>elderly patients (as high as 12-47%)</a:t>
            </a:r>
          </a:p>
          <a:p>
            <a:pPr marL="351894" indent="-351894" algn="l">
              <a:buSzPct val="100000"/>
              <a:buAutoNum type="arabicPeriod" startAt="2"/>
              <a:defRPr>
                <a:solidFill>
                  <a:srgbClr val="FFFFFF"/>
                </a:solidFill>
                <a:latin typeface="+mj-lt"/>
                <a:ea typeface="+mj-ea"/>
                <a:cs typeface="+mj-cs"/>
                <a:sym typeface="Helvetica Neue"/>
              </a:defRPr>
            </a:pPr>
            <a:r>
              <a:t>delay presentation of more than 24h</a:t>
            </a:r>
          </a:p>
          <a:p>
            <a:pPr marL="351894" indent="-351894" algn="l">
              <a:buSzPct val="100000"/>
              <a:buAutoNum type="arabicPeriod" startAt="2"/>
              <a:defRPr>
                <a:solidFill>
                  <a:srgbClr val="FFFFFF"/>
                </a:solidFill>
                <a:latin typeface="+mj-lt"/>
                <a:ea typeface="+mj-ea"/>
                <a:cs typeface="+mj-cs"/>
                <a:sym typeface="Helvetica Neue"/>
              </a:defRPr>
            </a:pPr>
            <a:r>
              <a:t>metabolic acidosis</a:t>
            </a:r>
          </a:p>
          <a:p>
            <a:pPr marL="351894" indent="-351894" algn="l">
              <a:buSzPct val="100000"/>
              <a:buAutoNum type="arabicPeriod" startAt="2"/>
              <a:defRPr>
                <a:solidFill>
                  <a:srgbClr val="FFFFFF"/>
                </a:solidFill>
                <a:latin typeface="+mj-lt"/>
                <a:ea typeface="+mj-ea"/>
                <a:cs typeface="+mj-cs"/>
                <a:sym typeface="Helvetica Neue"/>
              </a:defRPr>
            </a:pPr>
            <a:r>
              <a:t>acute renal failure</a:t>
            </a:r>
          </a:p>
          <a:p>
            <a:pPr marL="351894" indent="-351894" algn="l">
              <a:buSzPct val="100000"/>
              <a:buAutoNum type="arabicPeriod" startAt="2"/>
              <a:defRPr>
                <a:solidFill>
                  <a:srgbClr val="FFFFFF"/>
                </a:solidFill>
                <a:latin typeface="+mj-lt"/>
                <a:ea typeface="+mj-ea"/>
                <a:cs typeface="+mj-cs"/>
                <a:sym typeface="Helvetica Neue"/>
              </a:defRPr>
            </a:pPr>
            <a:r>
              <a:t>hypoalbuminemia</a:t>
            </a:r>
          </a:p>
          <a:p>
            <a:pPr marL="351894" indent="-351894" algn="l">
              <a:buSzPct val="100000"/>
              <a:buAutoNum type="arabicPeriod" startAt="2"/>
              <a:defRPr>
                <a:solidFill>
                  <a:srgbClr val="FFFFFF"/>
                </a:solidFill>
                <a:latin typeface="+mj-lt"/>
                <a:ea typeface="+mj-ea"/>
                <a:cs typeface="+mj-cs"/>
                <a:sym typeface="Helvetica Neue"/>
              </a:defRPr>
            </a:pPr>
            <a:r>
              <a:t>being underweight and smokers</a:t>
            </a:r>
          </a:p>
        </p:txBody>
      </p:sp>
      <p:sp>
        <p:nvSpPr>
          <p:cNvPr id="636" name="Line"/>
          <p:cNvSpPr/>
          <p:nvPr/>
        </p:nvSpPr>
        <p:spPr>
          <a:xfrm flipV="1">
            <a:off x="12988017" y="3138588"/>
            <a:ext cx="13" cy="7821905"/>
          </a:xfrm>
          <a:prstGeom prst="line">
            <a:avLst/>
          </a:prstGeom>
          <a:ln w="25400">
            <a:solidFill>
              <a:srgbClr val="FFD479"/>
            </a:solidFill>
            <a:miter lim="400000"/>
          </a:ln>
        </p:spPr>
        <p:txBody>
          <a:bodyPr lIns="45718" tIns="45718" rIns="45718" bIns="45718"/>
          <a:lstStyle/>
          <a:p>
            <a:endParaRPr/>
          </a:p>
        </p:txBody>
      </p:sp>
      <p:sp>
        <p:nvSpPr>
          <p:cNvPr id="637" name="Line"/>
          <p:cNvSpPr/>
          <p:nvPr/>
        </p:nvSpPr>
        <p:spPr>
          <a:xfrm flipH="1" flipV="1">
            <a:off x="645100" y="11080199"/>
            <a:ext cx="21596129" cy="13"/>
          </a:xfrm>
          <a:prstGeom prst="line">
            <a:avLst/>
          </a:prstGeom>
          <a:ln w="25400">
            <a:solidFill>
              <a:srgbClr val="A9A9A9"/>
            </a:solidFill>
            <a:miter lim="400000"/>
          </a:ln>
        </p:spPr>
        <p:txBody>
          <a:bodyPr lIns="45718" tIns="45718" rIns="45718" bIns="45718"/>
          <a:lstStyle/>
          <a:p>
            <a:endParaRPr/>
          </a:p>
        </p:txBody>
      </p:sp>
      <p:sp>
        <p:nvSpPr>
          <p:cNvPr id="638" name="Thank you"/>
          <p:cNvSpPr txBox="1"/>
          <p:nvPr/>
        </p:nvSpPr>
        <p:spPr>
          <a:xfrm>
            <a:off x="9627875" y="11919069"/>
            <a:ext cx="3630575" cy="92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300" b="1">
                <a:solidFill>
                  <a:srgbClr val="FFD479"/>
                </a:solidFill>
                <a:latin typeface="+mj-lt"/>
                <a:ea typeface="+mj-ea"/>
                <a:cs typeface="+mj-cs"/>
                <a:sym typeface="Helvetica Neue"/>
              </a:defRPr>
            </a:lvl1pPr>
          </a:lstStyle>
          <a:p>
            <a:r>
              <a:t>Thank you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Line"/>
          <p:cNvSpPr/>
          <p:nvPr/>
        </p:nvSpPr>
        <p:spPr>
          <a:xfrm flipH="1" flipV="1">
            <a:off x="1066315" y="3164908"/>
            <a:ext cx="19455113" cy="13"/>
          </a:xfrm>
          <a:prstGeom prst="line">
            <a:avLst/>
          </a:prstGeom>
          <a:ln w="25400">
            <a:solidFill>
              <a:srgbClr val="FFD479"/>
            </a:solidFill>
            <a:miter lim="400000"/>
          </a:ln>
        </p:spPr>
        <p:txBody>
          <a:bodyPr lIns="45718" tIns="45718" rIns="45718" bIns="45718"/>
          <a:lstStyle/>
          <a:p>
            <a:endParaRPr/>
          </a:p>
        </p:txBody>
      </p:sp>
      <p:sp>
        <p:nvSpPr>
          <p:cNvPr id="641" name="References:"/>
          <p:cNvSpPr txBox="1"/>
          <p:nvPr/>
        </p:nvSpPr>
        <p:spPr>
          <a:xfrm>
            <a:off x="1093871" y="2274054"/>
            <a:ext cx="2773300" cy="634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b="1">
                <a:solidFill>
                  <a:srgbClr val="FFFFFF"/>
                </a:solidFill>
                <a:latin typeface="+mj-lt"/>
                <a:ea typeface="+mj-ea"/>
                <a:cs typeface="+mj-cs"/>
                <a:sym typeface="Helvetica Neue"/>
              </a:defRPr>
            </a:lvl1pPr>
          </a:lstStyle>
          <a:p>
            <a:r>
              <a:t>References: </a:t>
            </a:r>
          </a:p>
        </p:txBody>
      </p:sp>
      <p:sp>
        <p:nvSpPr>
          <p:cNvPr id="642" name="Chung, K., &amp; Shelat, V. (2017, January 27). Perforated peptic ulcer - an update. Retrieved January 25, 2021, from https://www.ncbi.nlm.nih.gov/pmc/articles/PMC5237817/…"/>
          <p:cNvSpPr txBox="1"/>
          <p:nvPr/>
        </p:nvSpPr>
        <p:spPr>
          <a:xfrm>
            <a:off x="1055157" y="3420948"/>
            <a:ext cx="19477430" cy="6495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28600" indent="-228600" algn="l" defTabSz="825500">
              <a:buSzPct val="100000"/>
              <a:buAutoNum type="arabicPeriod"/>
              <a:defRPr sz="2000" i="1">
                <a:solidFill>
                  <a:srgbClr val="FFFFFF"/>
                </a:solidFill>
                <a:latin typeface="+mj-lt"/>
                <a:ea typeface="+mj-ea"/>
                <a:cs typeface="+mj-cs"/>
                <a:sym typeface="Helvetica Neue"/>
              </a:defRPr>
            </a:pPr>
            <a:r>
              <a:t>Chung, K., &amp; Shelat, V. (2017, January 27). Perforated peptic ulcer - an update. Retrieved January 25, 2021, from</a:t>
            </a:r>
            <a:r>
              <a:rPr>
                <a:solidFill>
                  <a:srgbClr val="929292"/>
                </a:solidFill>
              </a:rPr>
              <a:t> https://www.ncbi.nlm.nih.gov/pmc/articles/PMC5237817/</a:t>
            </a:r>
          </a:p>
          <a:p>
            <a:pPr marL="228600" indent="-228600" algn="l" defTabSz="825500">
              <a:buSzPct val="100000"/>
              <a:buAutoNum type="arabicPeriod"/>
              <a:defRPr sz="2000" i="1">
                <a:solidFill>
                  <a:srgbClr val="FFFFFF"/>
                </a:solidFill>
                <a:latin typeface="+mj-lt"/>
                <a:ea typeface="+mj-ea"/>
                <a:cs typeface="+mj-cs"/>
                <a:sym typeface="Helvetica Neue"/>
              </a:defRPr>
            </a:pPr>
            <a:r>
              <a:t>A. Lanas, F., H. Malmi, H., A. Lanas, L., AH. Leow, Y., Sonnenberg, A., MJ. Bertleff, J., . . . R. Das, S. (1970, January 01). Perforated and bleeding peptic ulcer: WSES guidelines. Retrieved January 25, 2021, from </a:t>
            </a:r>
            <a:r>
              <a:rPr>
                <a:solidFill>
                  <a:srgbClr val="929292"/>
                </a:solidFill>
              </a:rPr>
              <a:t>https://wjes.biomedcentral.com/articles/10.1186/s13017-019-0283-9</a:t>
            </a:r>
          </a:p>
          <a:p>
            <a:pPr marL="228600" indent="-228600" algn="l" defTabSz="825500">
              <a:buSzPct val="100000"/>
              <a:buAutoNum type="arabicPeriod"/>
              <a:defRPr sz="2000" i="1">
                <a:solidFill>
                  <a:srgbClr val="FFFFFF"/>
                </a:solidFill>
                <a:latin typeface="+mj-lt"/>
                <a:ea typeface="+mj-ea"/>
                <a:cs typeface="+mj-cs"/>
                <a:sym typeface="Helvetica Neue"/>
              </a:defRPr>
            </a:pPr>
            <a:r>
              <a:t>Bertleff, M., &amp; Lange, J. (2010, June 22). Perforated Peptic Ulcer Disease: A Review of History and Treatment. Retrieved January 25, 2021, from </a:t>
            </a:r>
            <a:r>
              <a:rPr>
                <a:solidFill>
                  <a:srgbClr val="919191"/>
                </a:solidFill>
              </a:rPr>
              <a:t>https://www.karger.com/Article/Fulltext/264653</a:t>
            </a:r>
          </a:p>
          <a:p>
            <a:pPr marL="228600" indent="-228600" algn="l" defTabSz="825500">
              <a:buSzPct val="100000"/>
              <a:buAutoNum type="arabicPeriod"/>
              <a:defRPr sz="2000" i="1">
                <a:solidFill>
                  <a:srgbClr val="FFFFFF"/>
                </a:solidFill>
                <a:latin typeface="+mj-lt"/>
                <a:ea typeface="+mj-ea"/>
                <a:cs typeface="+mj-cs"/>
                <a:sym typeface="Helvetica Neue"/>
              </a:defRPr>
            </a:pPr>
            <a:r>
              <a:t>Siu, W., Leong, H., Law, B., Chau, C., Li, A., Fung, K., . . . Li, M. (2002, March). Laparoscopic repair for perforated peptic ulcer: A randomized controlled trial. Retrieved January 25, 2021, from </a:t>
            </a:r>
            <a:r>
              <a:rPr>
                <a:solidFill>
                  <a:srgbClr val="929292"/>
                </a:solidFill>
              </a:rPr>
              <a:t>https://www.ncbi.nlm.nih.gov/pmc/articles/PMC1422436/</a:t>
            </a:r>
          </a:p>
          <a:p>
            <a:pPr marL="228600" indent="-228600" algn="l" defTabSz="825500">
              <a:buSzPct val="100000"/>
              <a:buAutoNum type="arabicPeriod"/>
              <a:defRPr sz="2000" i="1">
                <a:solidFill>
                  <a:srgbClr val="FFFFFF"/>
                </a:solidFill>
                <a:latin typeface="+mj-lt"/>
                <a:ea typeface="+mj-ea"/>
                <a:cs typeface="+mj-cs"/>
                <a:sym typeface="Helvetica Neue"/>
              </a:defRPr>
            </a:pPr>
            <a:r>
              <a:t>Mishra, D. (n.d.). Master class from world laparoscopy hospital. Retrieved January 25, 2021, from </a:t>
            </a:r>
            <a:r>
              <a:rPr>
                <a:solidFill>
                  <a:srgbClr val="929292"/>
                </a:solidFill>
              </a:rPr>
              <a:t>https://www.laparoscopyhospital.com/Laparoscopic%20Management%20of%20Duodenal%20Perforation.html</a:t>
            </a:r>
          </a:p>
          <a:p>
            <a:pPr marL="228600" indent="-228600" algn="l" defTabSz="825500">
              <a:buSzPct val="100000"/>
              <a:buAutoNum type="arabicPeriod"/>
              <a:defRPr sz="2000" i="1">
                <a:solidFill>
                  <a:srgbClr val="FFFFFF"/>
                </a:solidFill>
                <a:latin typeface="+mj-lt"/>
                <a:ea typeface="+mj-ea"/>
                <a:cs typeface="+mj-cs"/>
                <a:sym typeface="Helvetica Neue"/>
              </a:defRPr>
            </a:pPr>
            <a:r>
              <a:t>MS. Zelickson, C., MJ. Bertleff, J., JY. Lau, J., Svanes, C., MH. MÃ¸ller, S., K. Thorsen, T., . . . A. Majeed, S. (1970, January 01). Diagnosis and treatment of perforated or bleeding peptic ulcers: 2013 WSES position paper. Retrieved January 25, 2021, from </a:t>
            </a:r>
            <a:r>
              <a:rPr>
                <a:solidFill>
                  <a:srgbClr val="919191"/>
                </a:solidFill>
              </a:rPr>
              <a:t>https://wjes.biomedcentral.com/articles/10.1186/1749-7922-9-45</a:t>
            </a:r>
          </a:p>
          <a:p>
            <a:pPr marL="228600" indent="-228600" algn="l" defTabSz="825500">
              <a:buSzPct val="100000"/>
              <a:buAutoNum type="arabicPeriod"/>
              <a:defRPr sz="2000" i="1">
                <a:solidFill>
                  <a:srgbClr val="FFFFFF"/>
                </a:solidFill>
                <a:latin typeface="+mj-lt"/>
                <a:ea typeface="+mj-ea"/>
                <a:cs typeface="+mj-cs"/>
                <a:sym typeface="Helvetica Neue"/>
              </a:defRPr>
            </a:pPr>
            <a:r>
              <a:t>Themes, U. (2016, August 20). Pneumoperitoneum - CXR. Retrieved January 25, 2021, from </a:t>
            </a:r>
            <a:r>
              <a:rPr>
                <a:solidFill>
                  <a:srgbClr val="919191"/>
                </a:solidFill>
              </a:rPr>
              <a:t>https://radiologykey.com/pneumoperitoneum-cxr/</a:t>
            </a:r>
          </a:p>
          <a:p>
            <a:pPr marL="228600" indent="-228600" algn="l" defTabSz="825500">
              <a:buSzPct val="100000"/>
              <a:buAutoNum type="arabicPeriod"/>
              <a:defRPr sz="2000" i="1">
                <a:solidFill>
                  <a:srgbClr val="FFFFFF"/>
                </a:solidFill>
                <a:latin typeface="+mj-lt"/>
                <a:ea typeface="+mj-ea"/>
                <a:cs typeface="+mj-cs"/>
                <a:sym typeface="Helvetica Neue"/>
              </a:defRPr>
            </a:pPr>
            <a:r>
              <a:t>Guniganti, P., Author AffiliationsFrom the Mallinckrodt Institute of Radiology, PJ, P., SE, R., KM, H., M, M., . . . Anderson, A. (2015, November 12). CT of Gastric Emergencies. Retrieved January 25, 2021, from </a:t>
            </a:r>
            <a:r>
              <a:rPr>
                <a:solidFill>
                  <a:srgbClr val="919191"/>
                </a:solidFill>
              </a:rPr>
              <a:t>https://pubs.rsna.org/doi/full/10.1148/rg.2015150062</a:t>
            </a:r>
          </a:p>
          <a:p>
            <a:pPr marL="228600" indent="-228600" algn="l" defTabSz="825500">
              <a:buSzPct val="100000"/>
              <a:buAutoNum type="arabicPeriod"/>
              <a:defRPr sz="2000" i="1">
                <a:solidFill>
                  <a:srgbClr val="FFFFFF"/>
                </a:solidFill>
                <a:latin typeface="+mj-lt"/>
                <a:ea typeface="+mj-ea"/>
                <a:cs typeface="+mj-cs"/>
                <a:sym typeface="Helvetica Neue"/>
              </a:defRPr>
            </a:pPr>
            <a:r>
              <a:t>Bertleff, M., &amp; Lange, J. (2010, June 22). Perforated Peptic Ulcer Disease: A Review of History and Treatment. Retrieved January 25, 2021, from </a:t>
            </a:r>
          </a:p>
          <a:p>
            <a:pPr marL="228600" indent="-228600" algn="l" defTabSz="825500">
              <a:buSzPct val="100000"/>
              <a:buAutoNum type="arabicPeriod"/>
              <a:defRPr sz="2000" i="1">
                <a:solidFill>
                  <a:srgbClr val="FFFFFF"/>
                </a:solidFill>
                <a:latin typeface="+mj-lt"/>
                <a:ea typeface="+mj-ea"/>
                <a:cs typeface="+mj-cs"/>
                <a:sym typeface="Helvetica Neue"/>
              </a:defRPr>
            </a:pPr>
            <a:r>
              <a:t>Chung, K., &amp; Shelat, V. (2017, January 27). Perforated peptic ulcer - an update. Retrieved January 25, 2021, from </a:t>
            </a:r>
            <a:r>
              <a:rPr>
                <a:solidFill>
                  <a:srgbClr val="919191"/>
                </a:solidFill>
              </a:rPr>
              <a:t>https://www.wjgnet.com/1948-9366/full/v9/i1/1.htm</a:t>
            </a:r>
          </a:p>
          <a:p>
            <a:pPr marL="228600" indent="-228600" algn="l">
              <a:buSzPct val="100000"/>
              <a:buAutoNum type="arabicPeriod"/>
              <a:defRPr sz="2000" i="1">
                <a:solidFill>
                  <a:srgbClr val="FFFFFF"/>
                </a:solidFill>
                <a:latin typeface="+mj-lt"/>
                <a:ea typeface="+mj-ea"/>
                <a:cs typeface="+mj-cs"/>
                <a:sym typeface="Helvetica Neue"/>
              </a:defRPr>
            </a:pPr>
            <a:r>
              <a:t>Cameron, J. L., &amp; Sandone, C. (2007).Â Atlas of gastrointestinal surgery. Hamilton: BC Decker.</a:t>
            </a:r>
          </a:p>
          <a:p>
            <a:pPr marL="228600" indent="-228600" algn="l">
              <a:buSzPct val="100000"/>
              <a:buAutoNum type="arabicPeriod"/>
              <a:defRPr sz="2000" i="1">
                <a:solidFill>
                  <a:srgbClr val="FFFFFF"/>
                </a:solidFill>
                <a:latin typeface="+mj-lt"/>
                <a:ea typeface="+mj-ea"/>
                <a:cs typeface="+mj-cs"/>
                <a:sym typeface="Helvetica Neue"/>
              </a:defRPr>
            </a:pPr>
            <a:r>
              <a:t>Pappas, T. N., &amp; Eubanks. (2008).Â Atlas of laparoscopic surgery. New Delhi: Jaypee Brothers.</a:t>
            </a:r>
          </a:p>
          <a:p>
            <a:pPr marL="228600" indent="-228600" algn="l">
              <a:buSzPct val="100000"/>
              <a:buAutoNum type="arabicPeriod"/>
              <a:defRPr sz="2000" i="1">
                <a:solidFill>
                  <a:srgbClr val="FFFFFF"/>
                </a:solidFill>
                <a:latin typeface="+mj-lt"/>
                <a:ea typeface="+mj-ea"/>
                <a:cs typeface="+mj-cs"/>
                <a:sym typeface="Helvetica Neue"/>
              </a:defRPr>
            </a:pPr>
            <a:r>
              <a:t>Laparoscopic surgery repair of perforated pre-pyloric gastric ulcer. (n.d.). Retrieved January 25, 2021, from </a:t>
            </a:r>
            <a:r>
              <a:rPr>
                <a:solidFill>
                  <a:srgbClr val="919191"/>
                </a:solidFill>
              </a:rPr>
              <a:t>https://www.surgicaloasis.com/laparoscopic-surgery-repair-of-perforated-pre-pyloric-gastric-ulcer/</a:t>
            </a:r>
          </a:p>
        </p:txBody>
      </p:sp>
      <p:sp>
        <p:nvSpPr>
          <p:cNvPr id="643" name="Line"/>
          <p:cNvSpPr/>
          <p:nvPr/>
        </p:nvSpPr>
        <p:spPr>
          <a:xfrm flipH="1" flipV="1">
            <a:off x="907980" y="10028171"/>
            <a:ext cx="19771766" cy="13"/>
          </a:xfrm>
          <a:prstGeom prst="line">
            <a:avLst/>
          </a:prstGeom>
          <a:ln w="25400">
            <a:solidFill>
              <a:srgbClr val="FFD479"/>
            </a:solidFill>
            <a:miter lim="400000"/>
          </a:ln>
        </p:spPr>
        <p:txBody>
          <a:bodyPr lIns="45718" tIns="45718" rIns="45718" bIns="45718"/>
          <a:lstStyle/>
          <a:p>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عنوان 1"/>
          <p:cNvSpPr txBox="1">
            <a:spLocks noGrp="1"/>
          </p:cNvSpPr>
          <p:nvPr>
            <p:ph type="title"/>
          </p:nvPr>
        </p:nvSpPr>
        <p:spPr>
          <a:prstGeom prst="rect">
            <a:avLst/>
          </a:prstGeom>
        </p:spPr>
        <p:txBody>
          <a:bodyPr/>
          <a:lstStyle/>
          <a:p>
            <a:r>
              <a:t>Gastric Outlet Obstruction </a:t>
            </a:r>
          </a:p>
        </p:txBody>
      </p:sp>
      <p:sp>
        <p:nvSpPr>
          <p:cNvPr id="646" name="عنوان فرعي 2"/>
          <p:cNvSpPr txBox="1">
            <a:spLocks noGrp="1"/>
          </p:cNvSpPr>
          <p:nvPr>
            <p:ph type="body" sz="quarter" idx="1"/>
          </p:nvPr>
        </p:nvSpPr>
        <p:spPr>
          <a:prstGeom prst="rect">
            <a:avLst/>
          </a:prstGeom>
        </p:spPr>
        <p:txBody>
          <a:bodyPr/>
          <a:lstStyle/>
          <a:p>
            <a:pPr>
              <a:lnSpc>
                <a:spcPct val="80000"/>
              </a:lnSpc>
              <a:spcBef>
                <a:spcPts val="1000"/>
              </a:spcBef>
              <a:defRPr sz="5600" i="1">
                <a:solidFill>
                  <a:srgbClr val="292934"/>
                </a:solidFill>
              </a:defRPr>
            </a:pPr>
            <a:endParaRPr/>
          </a:p>
          <a:p>
            <a:pPr>
              <a:lnSpc>
                <a:spcPct val="80000"/>
              </a:lnSpc>
              <a:spcBef>
                <a:spcPts val="1200"/>
              </a:spcBef>
              <a:defRPr sz="5000" i="1">
                <a:solidFill>
                  <a:srgbClr val="292934"/>
                </a:solidFill>
              </a:defRPr>
            </a:pPr>
            <a:r>
              <a:t>Done by : Mallak Ibrahim Al jafari</a:t>
            </a:r>
            <a:endParaRPr sz="5600"/>
          </a:p>
          <a:p>
            <a:pPr>
              <a:lnSpc>
                <a:spcPct val="80000"/>
              </a:lnSpc>
              <a:spcBef>
                <a:spcPts val="1200"/>
              </a:spcBef>
              <a:defRPr sz="5000" i="1">
                <a:solidFill>
                  <a:srgbClr val="292934"/>
                </a:solidFill>
              </a:defRPr>
            </a:pPr>
            <a:r>
              <a:t> </a:t>
            </a:r>
            <a:endParaRPr sz="4400"/>
          </a:p>
          <a:p>
            <a:pPr>
              <a:lnSpc>
                <a:spcPct val="80000"/>
              </a:lnSpc>
              <a:spcBef>
                <a:spcPts val="1200"/>
              </a:spcBef>
              <a:defRPr sz="5000" i="1">
                <a:solidFill>
                  <a:srgbClr val="292934"/>
                </a:solidFill>
              </a:defRPr>
            </a:pPr>
            <a:r>
              <a:t>Dr Emad abu rajooh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عنوان 1"/>
          <p:cNvSpPr txBox="1">
            <a:spLocks noGrp="1"/>
          </p:cNvSpPr>
          <p:nvPr>
            <p:ph type="title"/>
          </p:nvPr>
        </p:nvSpPr>
        <p:spPr>
          <a:xfrm>
            <a:off x="3962400" y="549270"/>
            <a:ext cx="16459200" cy="12501423"/>
          </a:xfrm>
          <a:prstGeom prst="rect">
            <a:avLst/>
          </a:prstGeom>
        </p:spPr>
        <p:txBody>
          <a:bodyPr/>
          <a:lstStyle/>
          <a:p>
            <a:pPr>
              <a:defRPr sz="9800"/>
            </a:pPr>
            <a:r>
              <a:t>Gastric outlet obstruction </a:t>
            </a:r>
            <a:r>
              <a:rPr sz="8000"/>
              <a:t>:</a:t>
            </a:r>
            <a:br>
              <a:rPr sz="8000"/>
            </a:br>
            <a:r>
              <a:rPr sz="6400">
                <a:solidFill>
                  <a:srgbClr val="292934"/>
                </a:solidFill>
              </a:rPr>
              <a:t>medical condition resulting from mechanical obstruction of gastric emptying </a:t>
            </a:r>
            <a:br>
              <a:rPr sz="6400">
                <a:solidFill>
                  <a:srgbClr val="292934"/>
                </a:solidFill>
              </a:rPr>
            </a:br>
            <a:br>
              <a:rPr sz="6400">
                <a:solidFill>
                  <a:srgbClr val="292934"/>
                </a:solidFill>
              </a:rPr>
            </a:br>
            <a:br>
              <a:rPr sz="6400">
                <a:solidFill>
                  <a:srgbClr val="292934"/>
                </a:solidFill>
              </a:rPr>
            </a:br>
            <a:br>
              <a:rPr sz="6400">
                <a:solidFill>
                  <a:srgbClr val="292934"/>
                </a:solidFill>
              </a:rPr>
            </a:br>
            <a:br>
              <a:rPr sz="6400">
                <a:solidFill>
                  <a:srgbClr val="292934"/>
                </a:solidFill>
              </a:rPr>
            </a:br>
            <a:br>
              <a:rPr sz="6400">
                <a:solidFill>
                  <a:srgbClr val="292934"/>
                </a:solidFill>
              </a:rPr>
            </a:br>
            <a:endParaRPr sz="6400">
              <a:solidFill>
                <a:srgbClr val="292934"/>
              </a:solidFill>
            </a:endParaRPr>
          </a:p>
        </p:txBody>
      </p:sp>
      <p:pic>
        <p:nvPicPr>
          <p:cNvPr id="649" name="Picture 3" descr="Picture 3"/>
          <p:cNvPicPr>
            <a:picLocks noChangeAspect="1"/>
          </p:cNvPicPr>
          <p:nvPr/>
        </p:nvPicPr>
        <p:blipFill>
          <a:blip r:embed="rId2"/>
          <a:stretch>
            <a:fillRect/>
          </a:stretch>
        </p:blipFill>
        <p:spPr>
          <a:xfrm>
            <a:off x="6941859" y="5977690"/>
            <a:ext cx="9370302" cy="7100173"/>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عنوان 1"/>
          <p:cNvSpPr txBox="1">
            <a:spLocks noGrp="1"/>
          </p:cNvSpPr>
          <p:nvPr>
            <p:ph type="title"/>
          </p:nvPr>
        </p:nvSpPr>
        <p:spPr>
          <a:xfrm>
            <a:off x="3962400" y="549273"/>
            <a:ext cx="16459200" cy="12789449"/>
          </a:xfrm>
          <a:prstGeom prst="rect">
            <a:avLst/>
          </a:prstGeom>
        </p:spPr>
        <p:txBody>
          <a:bodyPr/>
          <a:lstStyle/>
          <a:p>
            <a:pPr>
              <a:defRPr sz="7200" i="1" u="sng">
                <a:solidFill>
                  <a:srgbClr val="292934"/>
                </a:solidFill>
              </a:defRPr>
            </a:pPr>
            <a:r>
              <a:t>Causes :</a:t>
            </a:r>
            <a:r>
              <a:rPr i="0" u="none">
                <a:solidFill>
                  <a:srgbClr val="D2533C"/>
                </a:solidFill>
              </a:rPr>
              <a:t> </a:t>
            </a:r>
            <a:br>
              <a:rPr i="0" u="none">
                <a:solidFill>
                  <a:srgbClr val="D2533C"/>
                </a:solidFill>
              </a:rPr>
            </a:br>
            <a:br>
              <a:rPr i="0" u="none">
                <a:solidFill>
                  <a:srgbClr val="D2533C"/>
                </a:solidFill>
              </a:rPr>
            </a:br>
            <a:r>
              <a:rPr sz="5000" i="0" u="none">
                <a:solidFill>
                  <a:srgbClr val="D2533C"/>
                </a:solidFill>
              </a:rPr>
              <a:t>* </a:t>
            </a:r>
            <a:r>
              <a:rPr sz="5400" i="0" u="none">
                <a:solidFill>
                  <a:srgbClr val="FF0000"/>
                </a:solidFill>
              </a:rPr>
              <a:t>BENIGN : </a:t>
            </a:r>
            <a:br>
              <a:rPr sz="5400" i="0" u="none">
                <a:solidFill>
                  <a:srgbClr val="FF0000"/>
                </a:solidFill>
              </a:rPr>
            </a:br>
            <a:r>
              <a:rPr sz="5400" i="0" u="none">
                <a:solidFill>
                  <a:srgbClr val="002060"/>
                </a:solidFill>
              </a:rPr>
              <a:t>peptic ulcer disease </a:t>
            </a:r>
            <a:br>
              <a:rPr sz="5400" i="0" u="none">
                <a:solidFill>
                  <a:srgbClr val="002060"/>
                </a:solidFill>
              </a:rPr>
            </a:br>
            <a:r>
              <a:rPr sz="5000" i="0" u="none"/>
              <a:t>hypertrophic pyloric stenosis </a:t>
            </a:r>
            <a:br>
              <a:rPr sz="5000" i="0" u="none"/>
            </a:br>
            <a:r>
              <a:rPr sz="5000" i="0" u="none"/>
              <a:t>gastric polyp </a:t>
            </a:r>
            <a:br>
              <a:rPr sz="5000" i="0" u="none"/>
            </a:br>
            <a:r>
              <a:rPr sz="5000" i="0" u="none"/>
              <a:t>caustic ingestion </a:t>
            </a:r>
            <a:br>
              <a:rPr sz="5000" i="0" u="none"/>
            </a:br>
            <a:r>
              <a:rPr sz="5000" i="0" u="none"/>
              <a:t>crhons disease </a:t>
            </a:r>
            <a:br>
              <a:rPr sz="5000" i="0" u="none"/>
            </a:br>
            <a:r>
              <a:rPr sz="5000" i="0" u="none"/>
              <a:t>NSAIDs induced stricture </a:t>
            </a:r>
            <a:br>
              <a:rPr sz="5000" i="0" u="none"/>
            </a:br>
            <a:br>
              <a:rPr sz="5000" i="0" u="none"/>
            </a:br>
            <a:r>
              <a:rPr sz="5000" i="0" u="none">
                <a:solidFill>
                  <a:srgbClr val="D2533C"/>
                </a:solidFill>
              </a:rPr>
              <a:t>* </a:t>
            </a:r>
            <a:r>
              <a:rPr sz="5400" i="0" u="none">
                <a:solidFill>
                  <a:srgbClr val="FF0000"/>
                </a:solidFill>
              </a:rPr>
              <a:t>MALIGNANT : </a:t>
            </a:r>
            <a:br>
              <a:rPr sz="5400" i="0" u="none">
                <a:solidFill>
                  <a:srgbClr val="FF0000"/>
                </a:solidFill>
              </a:rPr>
            </a:br>
            <a:r>
              <a:rPr sz="4800" i="0" u="none"/>
              <a:t>Tumours of the stomach, including</a:t>
            </a:r>
            <a:r>
              <a:rPr sz="4800" i="0" u="none">
                <a:solidFill>
                  <a:srgbClr val="D2533C"/>
                </a:solidFill>
              </a:rPr>
              <a:t> </a:t>
            </a:r>
            <a:r>
              <a:rPr sz="4800" i="0">
                <a:solidFill>
                  <a:srgbClr val="0000FF"/>
                </a:solidFill>
                <a:uFill>
                  <a:solidFill>
                    <a:srgbClr val="0000FF"/>
                  </a:solidFill>
                </a:uFill>
                <a:hlinkClick r:id="rId2"/>
              </a:rPr>
              <a:t>adenocarcinoma</a:t>
            </a:r>
            <a:r>
              <a:rPr sz="4800" i="0" u="none">
                <a:solidFill>
                  <a:srgbClr val="D2533C"/>
                </a:solidFill>
              </a:rPr>
              <a:t> , </a:t>
            </a:r>
            <a:r>
              <a:rPr sz="4800" i="0">
                <a:solidFill>
                  <a:srgbClr val="0000FF"/>
                </a:solidFill>
                <a:uFill>
                  <a:solidFill>
                    <a:srgbClr val="0000FF"/>
                  </a:solidFill>
                </a:uFill>
                <a:hlinkClick r:id="rId3"/>
              </a:rPr>
              <a:t>lymphoma</a:t>
            </a:r>
            <a:r>
              <a:rPr sz="4800" i="0" u="none">
                <a:solidFill>
                  <a:srgbClr val="D2533C"/>
                </a:solidFill>
              </a:rPr>
              <a:t>, </a:t>
            </a:r>
            <a:r>
              <a:rPr sz="4800" i="0" u="none"/>
              <a:t>and</a:t>
            </a:r>
            <a:r>
              <a:rPr sz="4800" i="0" u="none">
                <a:solidFill>
                  <a:srgbClr val="D2533C"/>
                </a:solidFill>
              </a:rPr>
              <a:t> </a:t>
            </a:r>
            <a:r>
              <a:rPr sz="4800" i="0">
                <a:solidFill>
                  <a:srgbClr val="0000FF"/>
                </a:solidFill>
                <a:uFill>
                  <a:solidFill>
                    <a:srgbClr val="0000FF"/>
                  </a:solidFill>
                </a:uFill>
                <a:hlinkClick r:id="rId4"/>
              </a:rPr>
              <a:t>gastrointestinal stromal tumours</a:t>
            </a:r>
            <a:br/>
            <a:endParaRPr/>
          </a:p>
        </p:txBody>
      </p:sp>
      <p:pic>
        <p:nvPicPr>
          <p:cNvPr id="652" name="Picture 2" descr="Picture 2"/>
          <p:cNvPicPr>
            <a:picLocks noChangeAspect="1"/>
          </p:cNvPicPr>
          <p:nvPr/>
        </p:nvPicPr>
        <p:blipFill>
          <a:blip r:embed="rId5"/>
          <a:stretch>
            <a:fillRect/>
          </a:stretch>
        </p:blipFill>
        <p:spPr>
          <a:xfrm>
            <a:off x="12912080" y="2105472"/>
            <a:ext cx="6194429" cy="7169151"/>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عنوان 1"/>
          <p:cNvSpPr txBox="1">
            <a:spLocks noGrp="1"/>
          </p:cNvSpPr>
          <p:nvPr>
            <p:ph type="title"/>
          </p:nvPr>
        </p:nvSpPr>
        <p:spPr>
          <a:xfrm>
            <a:off x="3962400" y="549267"/>
            <a:ext cx="16459200" cy="12645446"/>
          </a:xfrm>
          <a:prstGeom prst="rect">
            <a:avLst/>
          </a:prstGeom>
        </p:spPr>
        <p:txBody>
          <a:bodyPr/>
          <a:lstStyle/>
          <a:p>
            <a:pPr defTabSz="1536191">
              <a:defRPr sz="6000"/>
            </a:pPr>
            <a:r>
              <a:t> </a:t>
            </a:r>
            <a:br/>
            <a:br/>
            <a:br/>
            <a:br/>
            <a:r>
              <a:rPr i="1" u="sng">
                <a:solidFill>
                  <a:srgbClr val="0070C0"/>
                </a:solidFill>
              </a:rPr>
              <a:t>Pathophysiolog</a:t>
            </a:r>
            <a:r>
              <a:rPr sz="6500" i="1" u="sng">
                <a:solidFill>
                  <a:srgbClr val="0070C0"/>
                </a:solidFill>
              </a:rPr>
              <a:t>y in peptic ulcer diseases : </a:t>
            </a:r>
            <a:br>
              <a:rPr sz="6500" i="1" u="sng">
                <a:solidFill>
                  <a:srgbClr val="0070C0"/>
                </a:solidFill>
              </a:rPr>
            </a:br>
            <a:br>
              <a:rPr sz="6500" i="1" u="sng">
                <a:solidFill>
                  <a:srgbClr val="0070C0"/>
                </a:solidFill>
              </a:rPr>
            </a:br>
            <a:r>
              <a:rPr sz="5300">
                <a:solidFill>
                  <a:srgbClr val="292934"/>
                </a:solidFill>
              </a:rPr>
              <a:t>It may be </a:t>
            </a:r>
            <a:r>
              <a:rPr sz="4500" i="1">
                <a:solidFill>
                  <a:srgbClr val="00B050"/>
                </a:solidFill>
              </a:rPr>
              <a:t>ACUTE </a:t>
            </a:r>
            <a:r>
              <a:rPr sz="5300">
                <a:solidFill>
                  <a:srgbClr val="00B050"/>
                </a:solidFill>
              </a:rPr>
              <a:t> </a:t>
            </a:r>
            <a:r>
              <a:rPr sz="4500">
                <a:solidFill>
                  <a:srgbClr val="292934"/>
                </a:solidFill>
              </a:rPr>
              <a:t>as result of ulcer related inflammation and edema , or </a:t>
            </a:r>
            <a:r>
              <a:rPr sz="4000" i="1">
                <a:solidFill>
                  <a:srgbClr val="00B050"/>
                </a:solidFill>
              </a:rPr>
              <a:t>CHRONIC </a:t>
            </a:r>
            <a:r>
              <a:rPr sz="4000">
                <a:solidFill>
                  <a:srgbClr val="00B050"/>
                </a:solidFill>
              </a:rPr>
              <a:t> </a:t>
            </a:r>
            <a:r>
              <a:rPr sz="4500">
                <a:solidFill>
                  <a:srgbClr val="292934"/>
                </a:solidFill>
              </a:rPr>
              <a:t>result from scarring of the ulcer, followed by healing and fibrosis, which leads to obstruction of the gastroduodenal junction (usually an ulcer in the first part of the duodenum</a:t>
            </a:r>
            <a:br>
              <a:rPr sz="4500">
                <a:solidFill>
                  <a:srgbClr val="292934"/>
                </a:solidFill>
              </a:rPr>
            </a:br>
            <a:br>
              <a:rPr sz="4500">
                <a:solidFill>
                  <a:srgbClr val="292934"/>
                </a:solidFill>
              </a:rPr>
            </a:br>
            <a:br>
              <a:rPr sz="4500">
                <a:solidFill>
                  <a:srgbClr val="292934"/>
                </a:solidFill>
              </a:rPr>
            </a:br>
            <a:br>
              <a:rPr sz="4500">
                <a:solidFill>
                  <a:srgbClr val="292934"/>
                </a:solidFill>
              </a:rPr>
            </a:br>
            <a:br>
              <a:rPr sz="4500">
                <a:solidFill>
                  <a:srgbClr val="292934"/>
                </a:solidFill>
              </a:rPr>
            </a:br>
            <a:br>
              <a:rPr sz="4500">
                <a:solidFill>
                  <a:srgbClr val="292934"/>
                </a:solidFill>
              </a:rPr>
            </a:br>
            <a:endParaRPr sz="4500">
              <a:solidFill>
                <a:srgbClr val="292934"/>
              </a:solidFill>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عنوان 1"/>
          <p:cNvSpPr txBox="1">
            <a:spLocks noGrp="1"/>
          </p:cNvSpPr>
          <p:nvPr>
            <p:ph type="title"/>
          </p:nvPr>
        </p:nvSpPr>
        <p:spPr>
          <a:xfrm>
            <a:off x="3962400" y="549272"/>
            <a:ext cx="16459200" cy="12933468"/>
          </a:xfrm>
          <a:prstGeom prst="rect">
            <a:avLst/>
          </a:prstGeom>
        </p:spPr>
        <p:txBody>
          <a:bodyPr/>
          <a:lstStyle/>
          <a:p>
            <a:pPr marL="640080" indent="-640080">
              <a:spcBef>
                <a:spcPts val="1400"/>
              </a:spcBef>
              <a:defRPr>
                <a:solidFill>
                  <a:srgbClr val="FFC000"/>
                </a:solidFill>
              </a:defRPr>
            </a:pPr>
            <a:r>
              <a:t>Clinical picture </a:t>
            </a:r>
            <a:br/>
            <a:br/>
            <a:r>
              <a:rPr sz="5800">
                <a:solidFill>
                  <a:srgbClr val="000000"/>
                </a:solidFill>
                <a:latin typeface="Tw Cen MT"/>
                <a:ea typeface="Tw Cen MT"/>
                <a:cs typeface="Tw Cen MT"/>
                <a:sym typeface="Tw Cen MT"/>
              </a:rPr>
              <a:t>-anorexia , nausea </a:t>
            </a:r>
            <a:br>
              <a:rPr sz="5800">
                <a:solidFill>
                  <a:srgbClr val="000000"/>
                </a:solidFill>
                <a:latin typeface="Tw Cen MT"/>
                <a:ea typeface="Tw Cen MT"/>
                <a:cs typeface="Tw Cen MT"/>
                <a:sym typeface="Tw Cen MT"/>
              </a:rPr>
            </a:br>
            <a:r>
              <a:rPr sz="5800">
                <a:solidFill>
                  <a:srgbClr val="000000"/>
                </a:solidFill>
                <a:latin typeface="Tw Cen MT"/>
                <a:ea typeface="Tw Cen MT"/>
                <a:cs typeface="Tw Cen MT"/>
                <a:sym typeface="Tw Cen MT"/>
              </a:rPr>
              <a:t>-Vomitting :</a:t>
            </a:r>
            <a:br>
              <a:rPr sz="5800">
                <a:solidFill>
                  <a:srgbClr val="000000"/>
                </a:solidFill>
                <a:latin typeface="Tw Cen MT"/>
                <a:ea typeface="Tw Cen MT"/>
                <a:cs typeface="Tw Cen MT"/>
                <a:sym typeface="Tw Cen MT"/>
              </a:rPr>
            </a:br>
            <a:r>
              <a:rPr sz="5800">
                <a:solidFill>
                  <a:srgbClr val="000000"/>
                </a:solidFill>
                <a:latin typeface="Tw Cen MT"/>
                <a:ea typeface="Tw Cen MT"/>
                <a:cs typeface="Tw Cen MT"/>
                <a:sym typeface="Tw Cen MT"/>
              </a:rPr>
              <a:t>           * projectile </a:t>
            </a:r>
            <a:br>
              <a:rPr sz="5800">
                <a:solidFill>
                  <a:srgbClr val="000000"/>
                </a:solidFill>
                <a:latin typeface="Tw Cen MT"/>
                <a:ea typeface="Tw Cen MT"/>
                <a:cs typeface="Tw Cen MT"/>
                <a:sym typeface="Tw Cen MT"/>
              </a:rPr>
            </a:br>
            <a:r>
              <a:rPr sz="5800">
                <a:solidFill>
                  <a:srgbClr val="000000"/>
                </a:solidFill>
                <a:latin typeface="Tw Cen MT"/>
                <a:ea typeface="Tw Cen MT"/>
                <a:cs typeface="Tw Cen MT"/>
                <a:sym typeface="Tw Cen MT"/>
              </a:rPr>
              <a:t>           * contains food of previous days</a:t>
            </a:r>
            <a:br>
              <a:rPr sz="5800">
                <a:solidFill>
                  <a:srgbClr val="000000"/>
                </a:solidFill>
                <a:latin typeface="Tw Cen MT"/>
                <a:ea typeface="Tw Cen MT"/>
                <a:cs typeface="Tw Cen MT"/>
                <a:sym typeface="Tw Cen MT"/>
              </a:rPr>
            </a:br>
            <a:r>
              <a:rPr sz="5800">
                <a:solidFill>
                  <a:srgbClr val="000000"/>
                </a:solidFill>
                <a:latin typeface="Tw Cen MT"/>
                <a:ea typeface="Tw Cen MT"/>
                <a:cs typeface="Tw Cen MT"/>
                <a:sym typeface="Tw Cen MT"/>
              </a:rPr>
              <a:t>           * not bile stained </a:t>
            </a:r>
            <a:br>
              <a:rPr sz="5800">
                <a:solidFill>
                  <a:srgbClr val="000000"/>
                </a:solidFill>
                <a:latin typeface="Tw Cen MT"/>
                <a:ea typeface="Tw Cen MT"/>
                <a:cs typeface="Tw Cen MT"/>
                <a:sym typeface="Tw Cen MT"/>
              </a:rPr>
            </a:br>
            <a:r>
              <a:rPr sz="5800">
                <a:solidFill>
                  <a:srgbClr val="000000"/>
                </a:solidFill>
                <a:latin typeface="Tw Cen MT"/>
                <a:ea typeface="Tw Cen MT"/>
                <a:cs typeface="Tw Cen MT"/>
                <a:sym typeface="Tw Cen MT"/>
              </a:rPr>
              <a:t>- Epigastric fullness and Epigastric pain </a:t>
            </a:r>
            <a:br>
              <a:rPr sz="5800">
                <a:solidFill>
                  <a:srgbClr val="000000"/>
                </a:solidFill>
                <a:latin typeface="Tw Cen MT"/>
                <a:ea typeface="Tw Cen MT"/>
                <a:cs typeface="Tw Cen MT"/>
                <a:sym typeface="Tw Cen MT"/>
              </a:rPr>
            </a:br>
            <a:r>
              <a:rPr sz="5800">
                <a:solidFill>
                  <a:srgbClr val="000000"/>
                </a:solidFill>
                <a:latin typeface="Tw Cen MT"/>
                <a:ea typeface="Tw Cen MT"/>
                <a:cs typeface="Tw Cen MT"/>
                <a:sym typeface="Tw Cen MT"/>
              </a:rPr>
              <a:t>.-Weight loss and dehydration</a:t>
            </a:r>
            <a:br>
              <a:rPr sz="5800">
                <a:solidFill>
                  <a:srgbClr val="000000"/>
                </a:solidFill>
                <a:latin typeface="Tw Cen MT"/>
                <a:ea typeface="Tw Cen MT"/>
                <a:cs typeface="Tw Cen MT"/>
                <a:sym typeface="Tw Cen MT"/>
              </a:rPr>
            </a:br>
            <a:r>
              <a:rPr sz="5800">
                <a:solidFill>
                  <a:srgbClr val="000000"/>
                </a:solidFill>
                <a:latin typeface="Tw Cen MT"/>
                <a:ea typeface="Tw Cen MT"/>
                <a:cs typeface="Tw Cen MT"/>
                <a:sym typeface="Tw Cen MT"/>
              </a:rPr>
              <a:t>-abdominal swelling </a:t>
            </a:r>
            <a:br>
              <a:rPr sz="5800">
                <a:solidFill>
                  <a:srgbClr val="000000"/>
                </a:solidFill>
                <a:latin typeface="Tw Cen MT"/>
                <a:ea typeface="Tw Cen MT"/>
                <a:cs typeface="Tw Cen MT"/>
                <a:sym typeface="Tw Cen MT"/>
              </a:rPr>
            </a:br>
            <a:r>
              <a:rPr sz="5800">
                <a:solidFill>
                  <a:srgbClr val="000000"/>
                </a:solidFill>
                <a:latin typeface="Tw Cen MT"/>
                <a:ea typeface="Tw Cen MT"/>
                <a:cs typeface="Tw Cen MT"/>
                <a:sym typeface="Tw Cen MT"/>
              </a:rPr>
              <a:t>-electrolyte imbalance </a:t>
            </a:r>
          </a:p>
        </p:txBody>
      </p:sp>
      <p:pic>
        <p:nvPicPr>
          <p:cNvPr id="657" name="صورة 2" descr="صورة 2"/>
          <p:cNvPicPr>
            <a:picLocks noChangeAspect="1"/>
          </p:cNvPicPr>
          <p:nvPr/>
        </p:nvPicPr>
        <p:blipFill>
          <a:blip r:embed="rId2"/>
          <a:stretch>
            <a:fillRect/>
          </a:stretch>
        </p:blipFill>
        <p:spPr>
          <a:xfrm>
            <a:off x="15480943" y="2681533"/>
            <a:ext cx="4876811" cy="3868693"/>
          </a:xfrm>
          <a:prstGeom prst="rect">
            <a:avLst/>
          </a:prstGeom>
          <a:ln w="12700">
            <a:miter lim="400000"/>
          </a:ln>
        </p:spPr>
      </p:pic>
      <p:pic>
        <p:nvPicPr>
          <p:cNvPr id="658" name="صورة 3" descr="صورة 3"/>
          <p:cNvPicPr>
            <a:picLocks noChangeAspect="1"/>
          </p:cNvPicPr>
          <p:nvPr/>
        </p:nvPicPr>
        <p:blipFill>
          <a:blip r:embed="rId3"/>
          <a:stretch>
            <a:fillRect/>
          </a:stretch>
        </p:blipFill>
        <p:spPr>
          <a:xfrm>
            <a:off x="16325298" y="8730208"/>
            <a:ext cx="4032449" cy="360041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عنوان 1"/>
          <p:cNvSpPr txBox="1">
            <a:spLocks noGrp="1"/>
          </p:cNvSpPr>
          <p:nvPr>
            <p:ph type="title"/>
          </p:nvPr>
        </p:nvSpPr>
        <p:spPr>
          <a:xfrm>
            <a:off x="3962400" y="549267"/>
            <a:ext cx="16459200" cy="12645446"/>
          </a:xfrm>
          <a:prstGeom prst="rect">
            <a:avLst/>
          </a:prstGeom>
        </p:spPr>
        <p:txBody>
          <a:bodyPr/>
          <a:lstStyle/>
          <a:p>
            <a:pPr lvl="2" algn="ctr" defTabSz="1828800">
              <a:lnSpc>
                <a:spcPct val="100000"/>
              </a:lnSpc>
              <a:defRPr sz="6400" b="0" spc="0">
                <a:solidFill>
                  <a:srgbClr val="292934"/>
                </a:solidFill>
                <a:effectLst>
                  <a:outerShdw blurRad="38100" dist="38100" dir="2700000" rotWithShape="0">
                    <a:srgbClr val="000000">
                      <a:alpha val="43137"/>
                    </a:srgbClr>
                  </a:outerShdw>
                </a:effectLst>
                <a:latin typeface="Arial"/>
                <a:ea typeface="Arial"/>
                <a:cs typeface="Arial"/>
                <a:sym typeface="Arial"/>
              </a:defRPr>
            </a:pPr>
            <a:r>
              <a:t>EXAMINATION OF ABDOMEN</a:t>
            </a:r>
            <a:br/>
            <a:br/>
            <a:r>
              <a:rPr u="sng">
                <a:solidFill>
                  <a:srgbClr val="0070C0"/>
                </a:solidFill>
              </a:rPr>
              <a:t>inspection :</a:t>
            </a:r>
            <a:br>
              <a:rPr u="sng">
                <a:solidFill>
                  <a:srgbClr val="0070C0"/>
                </a:solidFill>
              </a:rPr>
            </a:br>
            <a:br>
              <a:rPr u="sng">
                <a:solidFill>
                  <a:srgbClr val="0070C0"/>
                </a:solidFill>
              </a:rPr>
            </a:br>
            <a:r>
              <a:rPr sz="4800">
                <a:solidFill>
                  <a:srgbClr val="000000"/>
                </a:solidFill>
                <a:latin typeface="Arial Rounded MT Bold"/>
                <a:ea typeface="Arial Rounded MT Bold"/>
                <a:cs typeface="Arial Rounded MT Bold"/>
                <a:sym typeface="Arial Rounded MT Bold"/>
              </a:rPr>
              <a:t>Epigastric fullness .</a:t>
            </a:r>
            <a:br>
              <a:rPr sz="4800">
                <a:solidFill>
                  <a:srgbClr val="000000"/>
                </a:solidFill>
                <a:latin typeface="Arial Rounded MT Bold"/>
                <a:ea typeface="Arial Rounded MT Bold"/>
                <a:cs typeface="Arial Rounded MT Bold"/>
                <a:sym typeface="Arial Rounded MT Bold"/>
              </a:rPr>
            </a:br>
            <a:r>
              <a:rPr sz="4800">
                <a:latin typeface="Arial Rounded MT Bold"/>
                <a:ea typeface="Arial Rounded MT Bold"/>
                <a:cs typeface="Arial Rounded MT Bold"/>
                <a:sym typeface="Arial Rounded MT Bold"/>
              </a:rPr>
              <a:t>Visible Gastric Peristalsis waves from left to right</a:t>
            </a:r>
            <a:r>
              <a:rPr sz="4800">
                <a:solidFill>
                  <a:srgbClr val="000000"/>
                </a:solidFill>
                <a:latin typeface="Arial Rounded MT Bold"/>
                <a:ea typeface="Arial Rounded MT Bold"/>
                <a:cs typeface="Arial Rounded MT Bold"/>
                <a:sym typeface="Arial Rounded MT Bold"/>
              </a:rPr>
              <a:t>.</a:t>
            </a:r>
            <a:br>
              <a:rPr sz="4800">
                <a:solidFill>
                  <a:srgbClr val="000000"/>
                </a:solidFill>
                <a:latin typeface="Arial Rounded MT Bold"/>
                <a:ea typeface="Arial Rounded MT Bold"/>
                <a:cs typeface="Arial Rounded MT Bold"/>
                <a:sym typeface="Arial Rounded MT Bold"/>
              </a:rPr>
            </a:br>
            <a:r>
              <a:rPr sz="4800">
                <a:solidFill>
                  <a:srgbClr val="000000"/>
                </a:solidFill>
                <a:latin typeface="Arial Rounded MT Bold"/>
                <a:ea typeface="Arial Rounded MT Bold"/>
                <a:cs typeface="Arial Rounded MT Bold"/>
                <a:sym typeface="Arial Rounded MT Bold"/>
              </a:rPr>
              <a:t>Outlines of enlarged stomach may be seen</a:t>
            </a:r>
            <a:br>
              <a:rPr sz="4800">
                <a:solidFill>
                  <a:srgbClr val="000000"/>
                </a:solidFill>
                <a:latin typeface="Arial Rounded MT Bold"/>
                <a:ea typeface="Arial Rounded MT Bold"/>
                <a:cs typeface="Arial Rounded MT Bold"/>
                <a:sym typeface="Arial Rounded MT Bold"/>
              </a:rPr>
            </a:br>
            <a:br>
              <a:rPr sz="4800">
                <a:solidFill>
                  <a:srgbClr val="000000"/>
                </a:solidFill>
                <a:latin typeface="Arial Rounded MT Bold"/>
                <a:ea typeface="Arial Rounded MT Bold"/>
                <a:cs typeface="Arial Rounded MT Bold"/>
                <a:sym typeface="Arial Rounded MT Bold"/>
              </a:rPr>
            </a:br>
            <a:r>
              <a:rPr sz="5600" u="sng">
                <a:solidFill>
                  <a:srgbClr val="0070C0"/>
                </a:solidFill>
                <a:latin typeface="Arial Rounded MT Bold"/>
                <a:ea typeface="Arial Rounded MT Bold"/>
                <a:cs typeface="Arial Rounded MT Bold"/>
                <a:sym typeface="Arial Rounded MT Bold"/>
              </a:rPr>
              <a:t>auscultation :</a:t>
            </a:r>
            <a:br>
              <a:rPr sz="5600" u="sng">
                <a:solidFill>
                  <a:srgbClr val="0070C0"/>
                </a:solidFill>
                <a:latin typeface="Arial Rounded MT Bold"/>
                <a:ea typeface="Arial Rounded MT Bold"/>
                <a:cs typeface="Arial Rounded MT Bold"/>
                <a:sym typeface="Arial Rounded MT Bold"/>
              </a:rPr>
            </a:br>
            <a:r>
              <a:rPr sz="4800">
                <a:solidFill>
                  <a:srgbClr val="000000"/>
                </a:solidFill>
                <a:latin typeface="Arial Rounded MT Bold"/>
                <a:ea typeface="Arial Rounded MT Bold"/>
                <a:cs typeface="Arial Rounded MT Bold"/>
                <a:sym typeface="Arial Rounded MT Bold"/>
              </a:rPr>
              <a:t> </a:t>
            </a:r>
            <a:br>
              <a:rPr sz="4800">
                <a:solidFill>
                  <a:srgbClr val="000000"/>
                </a:solidFill>
                <a:latin typeface="Arial Rounded MT Bold"/>
                <a:ea typeface="Arial Rounded MT Bold"/>
                <a:cs typeface="Arial Rounded MT Bold"/>
                <a:sym typeface="Arial Rounded MT Bold"/>
              </a:rPr>
            </a:br>
            <a:r>
              <a:rPr sz="4800">
                <a:latin typeface="Arial Rounded MT Bold"/>
                <a:ea typeface="Arial Rounded MT Bold"/>
                <a:cs typeface="Arial Rounded MT Bold"/>
                <a:sym typeface="Arial Rounded MT Bold"/>
              </a:rPr>
              <a:t>Succussion splash </a:t>
            </a:r>
            <a:r>
              <a:rPr sz="4800">
                <a:solidFill>
                  <a:srgbClr val="000000"/>
                </a:solidFill>
                <a:latin typeface="Arial Rounded MT Bold"/>
                <a:ea typeface="Arial Rounded MT Bold"/>
                <a:cs typeface="Arial Rounded MT Bold"/>
                <a:sym typeface="Arial Rounded MT Bold"/>
              </a:rPr>
              <a:t>(the stomach : </a:t>
            </a:r>
            <a:r>
              <a:rPr sz="3600">
                <a:solidFill>
                  <a:srgbClr val="000000"/>
                </a:solidFill>
                <a:latin typeface="Arial Rounded MT Bold"/>
                <a:ea typeface="Arial Rounded MT Bold"/>
                <a:cs typeface="Arial Rounded MT Bold"/>
                <a:sym typeface="Arial Rounded MT Bold"/>
              </a:rPr>
              <a:t>full with water &amp; solid</a:t>
            </a:r>
            <a:r>
              <a:rPr sz="3600">
                <a:solidFill>
                  <a:srgbClr val="000000"/>
                </a:solidFill>
                <a:latin typeface="Californian FB"/>
                <a:ea typeface="Californian FB"/>
                <a:cs typeface="Californian FB"/>
                <a:sym typeface="Californian FB"/>
              </a:rPr>
              <a:t>).</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عنوان 1"/>
          <p:cNvSpPr txBox="1">
            <a:spLocks noGrp="1"/>
          </p:cNvSpPr>
          <p:nvPr>
            <p:ph type="title"/>
          </p:nvPr>
        </p:nvSpPr>
        <p:spPr>
          <a:xfrm>
            <a:off x="3962400" y="1066800"/>
            <a:ext cx="16459200" cy="12127904"/>
          </a:xfrm>
          <a:prstGeom prst="rect">
            <a:avLst/>
          </a:prstGeom>
        </p:spPr>
        <p:txBody>
          <a:bodyPr/>
          <a:lstStyle/>
          <a:p>
            <a:pPr>
              <a:defRPr sz="7200" b="1" i="1" u="sng">
                <a:solidFill>
                  <a:srgbClr val="3D231F"/>
                </a:solidFill>
              </a:defRPr>
            </a:pPr>
            <a:r>
              <a:t>METABOLIC EFFECT </a:t>
            </a:r>
            <a:br/>
            <a:br/>
            <a:r>
              <a:rPr sz="4800" b="0" i="0" u="none">
                <a:solidFill>
                  <a:srgbClr val="FF0000"/>
                </a:solidFill>
              </a:rPr>
              <a:t>-The vomiting of hydrochloric acid results in hypochloraemic alkalosis.</a:t>
            </a:r>
            <a:br>
              <a:rPr sz="4800" b="0" i="0" u="none">
                <a:solidFill>
                  <a:srgbClr val="FF0000"/>
                </a:solidFill>
              </a:rPr>
            </a:br>
            <a:r>
              <a:rPr sz="4800" b="0" i="0" u="none">
                <a:solidFill>
                  <a:srgbClr val="00B050"/>
                </a:solidFill>
              </a:rPr>
              <a:t>-. Initially, the sodium and potassium may be relatively normal. </a:t>
            </a:r>
            <a:br>
              <a:rPr sz="4800" b="0" i="0" u="none">
                <a:solidFill>
                  <a:srgbClr val="00B050"/>
                </a:solidFill>
              </a:rPr>
            </a:br>
            <a:r>
              <a:rPr sz="4800" b="0" i="0" u="none">
                <a:solidFill>
                  <a:srgbClr val="002060"/>
                </a:solidFill>
              </a:rPr>
              <a:t>-However, as dehydration progresses, more profound metabolic abnormalities arise, partly related to renal dysfunction</a:t>
            </a:r>
            <a:r>
              <a:rPr sz="5600" b="0" i="0" u="none">
                <a:solidFill>
                  <a:srgbClr val="D2533C"/>
                </a:solidFill>
              </a:rPr>
              <a:t>.</a:t>
            </a:r>
            <a:br>
              <a:rPr sz="5600" b="0" i="0" u="none">
                <a:solidFill>
                  <a:srgbClr val="D2533C"/>
                </a:solidFill>
              </a:rPr>
            </a:br>
            <a:endParaRPr sz="5600" b="0" i="0" u="none">
              <a:solidFill>
                <a:srgbClr val="D2533C"/>
              </a:solidFil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itle 1"/>
          <p:cNvSpPr txBox="1">
            <a:spLocks noGrp="1"/>
          </p:cNvSpPr>
          <p:nvPr>
            <p:ph type="title"/>
          </p:nvPr>
        </p:nvSpPr>
        <p:spPr>
          <a:xfrm>
            <a:off x="2903159" y="1609038"/>
            <a:ext cx="19206552" cy="2098471"/>
          </a:xfrm>
          <a:prstGeom prst="rect">
            <a:avLst/>
          </a:prstGeom>
        </p:spPr>
        <p:txBody>
          <a:bodyPr/>
          <a:lstStyle/>
          <a:p>
            <a:r>
              <a:t>Introduction </a:t>
            </a:r>
          </a:p>
        </p:txBody>
      </p:sp>
      <p:sp>
        <p:nvSpPr>
          <p:cNvPr id="363" name="Content Placeholder 2"/>
          <p:cNvSpPr txBox="1">
            <a:spLocks noGrp="1"/>
          </p:cNvSpPr>
          <p:nvPr>
            <p:ph type="body" sz="half" idx="1"/>
          </p:nvPr>
        </p:nvSpPr>
        <p:spPr>
          <a:xfrm>
            <a:off x="2903159" y="4031464"/>
            <a:ext cx="19206552" cy="6901230"/>
          </a:xfrm>
          <a:prstGeom prst="rect">
            <a:avLst/>
          </a:prstGeom>
        </p:spPr>
        <p:txBody>
          <a:bodyPr/>
          <a:lstStyle/>
          <a:p>
            <a:pPr>
              <a:spcBef>
                <a:spcPts val="1300"/>
              </a:spcBef>
              <a:defRPr sz="5600">
                <a:solidFill>
                  <a:srgbClr val="415665"/>
                </a:solidFill>
                <a:latin typeface="Source Sans Pro"/>
                <a:ea typeface="Source Sans Pro"/>
                <a:cs typeface="Source Sans Pro"/>
                <a:sym typeface="Source Sans Pro"/>
              </a:defRPr>
            </a:pPr>
            <a:r>
              <a:t>The most frequent cause  of upper GI bleeding   (40% of all case ).</a:t>
            </a:r>
          </a:p>
          <a:p>
            <a:pPr>
              <a:spcBef>
                <a:spcPts val="1300"/>
              </a:spcBef>
              <a:defRPr sz="5600">
                <a:solidFill>
                  <a:srgbClr val="415665"/>
                </a:solidFill>
                <a:latin typeface="Source Sans Pro"/>
                <a:ea typeface="Source Sans Pro"/>
                <a:cs typeface="Source Sans Pro"/>
                <a:sym typeface="Source Sans Pro"/>
              </a:defRPr>
            </a:pPr>
            <a:r>
              <a:t>10-15% of peptic ulcer patient develop bleeding in the course of their disease .</a:t>
            </a:r>
          </a:p>
          <a:p>
            <a:pPr>
              <a:spcBef>
                <a:spcPts val="1300"/>
              </a:spcBef>
              <a:defRPr sz="5600">
                <a:solidFill>
                  <a:srgbClr val="415665"/>
                </a:solidFill>
                <a:latin typeface="Source Sans Pro"/>
                <a:ea typeface="Source Sans Pro"/>
                <a:cs typeface="Source Sans Pro"/>
                <a:sym typeface="Source Sans Pro"/>
              </a:defRPr>
            </a:pPr>
            <a:r>
              <a:t>High incidence to peptic ulcer bleeding notice in patient above </a:t>
            </a:r>
            <a:r>
              <a:rPr u="sng"/>
              <a:t>6 decade .</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عنوان 1"/>
          <p:cNvSpPr txBox="1">
            <a:spLocks noGrp="1"/>
          </p:cNvSpPr>
          <p:nvPr>
            <p:ph type="title"/>
          </p:nvPr>
        </p:nvSpPr>
        <p:spPr>
          <a:xfrm>
            <a:off x="3962400" y="1066800"/>
            <a:ext cx="16459200" cy="11983888"/>
          </a:xfrm>
          <a:prstGeom prst="rect">
            <a:avLst/>
          </a:prstGeom>
        </p:spPr>
        <p:txBody>
          <a:bodyPr/>
          <a:lstStyle/>
          <a:p>
            <a:r>
              <a:t> </a:t>
            </a:r>
            <a:br/>
            <a:br/>
            <a:br/>
            <a:br/>
            <a:br/>
            <a:br/>
            <a:br/>
            <a:br/>
            <a:endParaRPr/>
          </a:p>
        </p:txBody>
      </p:sp>
      <p:pic>
        <p:nvPicPr>
          <p:cNvPr id="665" name="صورة 2" descr="صورة 2"/>
          <p:cNvPicPr>
            <a:picLocks noChangeAspect="1"/>
          </p:cNvPicPr>
          <p:nvPr/>
        </p:nvPicPr>
        <p:blipFill>
          <a:blip r:embed="rId2"/>
          <a:stretch>
            <a:fillRect/>
          </a:stretch>
        </p:blipFill>
        <p:spPr>
          <a:xfrm>
            <a:off x="3839071" y="953344"/>
            <a:ext cx="16993890" cy="12529392"/>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عنوان 1"/>
          <p:cNvSpPr txBox="1">
            <a:spLocks noGrp="1"/>
          </p:cNvSpPr>
          <p:nvPr>
            <p:ph type="title"/>
          </p:nvPr>
        </p:nvSpPr>
        <p:spPr>
          <a:xfrm>
            <a:off x="3983087" y="1385392"/>
            <a:ext cx="16459202" cy="11983888"/>
          </a:xfrm>
          <a:prstGeom prst="rect">
            <a:avLst/>
          </a:prstGeom>
        </p:spPr>
        <p:txBody>
          <a:bodyPr/>
          <a:lstStyle/>
          <a:p>
            <a:pPr>
              <a:defRPr sz="5600" b="1" i="1" u="sng">
                <a:solidFill>
                  <a:srgbClr val="3D231F"/>
                </a:solidFill>
              </a:defRPr>
            </a:pPr>
            <a:r>
              <a:t>Paradoxical acidic urine </a:t>
            </a:r>
            <a:br/>
            <a:br/>
            <a:r>
              <a:rPr sz="4800" b="0" i="0" u="none">
                <a:solidFill>
                  <a:srgbClr val="002060"/>
                </a:solidFill>
              </a:rPr>
              <a:t>- Initially, the urine has a low chloride and high bicarbonate content, reflecting the primary metabolic</a:t>
            </a:r>
            <a:r>
              <a:rPr b="0" i="0" u="none">
                <a:solidFill>
                  <a:srgbClr val="002060"/>
                </a:solidFill>
              </a:rPr>
              <a:t> </a:t>
            </a:r>
            <a:r>
              <a:rPr sz="4000" i="0" u="none">
                <a:solidFill>
                  <a:srgbClr val="002060"/>
                </a:solidFill>
              </a:rPr>
              <a:t>abnormality</a:t>
            </a:r>
            <a:r>
              <a:rPr sz="4000" b="0" i="0" u="none">
                <a:solidFill>
                  <a:srgbClr val="002060"/>
                </a:solidFill>
              </a:rPr>
              <a:t> </a:t>
            </a:r>
            <a:r>
              <a:rPr sz="4800" b="0" i="0" u="none">
                <a:solidFill>
                  <a:srgbClr val="A53926"/>
                </a:solidFill>
              </a:rPr>
              <a:t>.</a:t>
            </a:r>
            <a:br>
              <a:rPr sz="4800" b="0" i="0" u="none">
                <a:solidFill>
                  <a:srgbClr val="A53926"/>
                </a:solidFill>
              </a:rPr>
            </a:br>
            <a:r>
              <a:rPr sz="4800" b="0" i="0" u="none">
                <a:solidFill>
                  <a:srgbClr val="A53926"/>
                </a:solidFill>
              </a:rPr>
              <a:t>This bicarbonate is excreted along with sodium, and so with time the patient becomes progressively hyponatraemic and more profoundly dehydrated</a:t>
            </a:r>
            <a:r>
              <a:rPr sz="3600" b="0" i="0" u="none">
                <a:solidFill>
                  <a:srgbClr val="00B050"/>
                </a:solidFill>
              </a:rPr>
              <a:t>.</a:t>
            </a:r>
            <a:br>
              <a:rPr sz="3600" b="0" i="0" u="none">
                <a:solidFill>
                  <a:srgbClr val="00B050"/>
                </a:solidFill>
              </a:rPr>
            </a:br>
            <a:r>
              <a:rPr sz="4800" b="0" i="0" u="none">
                <a:solidFill>
                  <a:srgbClr val="00B050"/>
                </a:solidFill>
              </a:rPr>
              <a:t> Because of the dehydration, a </a:t>
            </a:r>
            <a:r>
              <a:rPr sz="4800" i="0">
                <a:solidFill>
                  <a:srgbClr val="00B050"/>
                </a:solidFill>
              </a:rPr>
              <a:t>phase of sodium retention </a:t>
            </a:r>
            <a:r>
              <a:rPr sz="4800" b="0" i="0" u="none">
                <a:solidFill>
                  <a:srgbClr val="00B050"/>
                </a:solidFill>
              </a:rPr>
              <a:t>follows and potassium and hydrogen are excreted in preference</a:t>
            </a:r>
            <a:r>
              <a:rPr sz="4800" b="0" i="0" u="none">
                <a:solidFill>
                  <a:srgbClr val="7030A0"/>
                </a:solidFill>
              </a:rPr>
              <a:t>.</a:t>
            </a:r>
            <a:br>
              <a:rPr sz="4800" b="0" i="0" u="none">
                <a:solidFill>
                  <a:srgbClr val="7030A0"/>
                </a:solidFill>
              </a:rPr>
            </a:br>
            <a:r>
              <a:rPr sz="4800" b="0" i="0" u="none">
                <a:solidFill>
                  <a:srgbClr val="7030A0"/>
                </a:solidFill>
              </a:rPr>
              <a:t> This results in the urine becoming paradoxically acidic and hypokalaemia occur .</a:t>
            </a:r>
            <a:br>
              <a:rPr sz="4800" b="0" i="0" u="none">
                <a:solidFill>
                  <a:srgbClr val="7030A0"/>
                </a:solidFill>
              </a:rPr>
            </a:br>
            <a:r>
              <a:rPr sz="4800" b="0" i="0" u="none">
                <a:solidFill>
                  <a:srgbClr val="7030A0"/>
                </a:solidFill>
              </a:rPr>
              <a:t>-</a:t>
            </a:r>
            <a:r>
              <a:rPr sz="4800" b="0" i="0" u="none">
                <a:solidFill>
                  <a:srgbClr val="FFC000"/>
                </a:solidFill>
              </a:rPr>
              <a:t>Alkalosis leads to a lowering in the circulating ionised calcium, and tetany can occur</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عنوان 1"/>
          <p:cNvSpPr txBox="1">
            <a:spLocks noGrp="1"/>
          </p:cNvSpPr>
          <p:nvPr>
            <p:ph type="title"/>
          </p:nvPr>
        </p:nvSpPr>
        <p:spPr>
          <a:xfrm>
            <a:off x="3962400" y="1066800"/>
            <a:ext cx="16459200" cy="12127904"/>
          </a:xfrm>
          <a:prstGeom prst="rect">
            <a:avLst/>
          </a:prstGeom>
        </p:spPr>
        <p:txBody>
          <a:bodyPr/>
          <a:lstStyle/>
          <a:p>
            <a:pPr>
              <a:defRPr sz="7200" b="1" i="1" u="sng"/>
            </a:pPr>
            <a:r>
              <a:t>Electrolytes abnormalities : </a:t>
            </a:r>
            <a:br/>
            <a:br/>
            <a:br/>
            <a:br/>
            <a:br/>
            <a:br/>
            <a:endParaRPr/>
          </a:p>
        </p:txBody>
      </p:sp>
      <p:pic>
        <p:nvPicPr>
          <p:cNvPr id="670" name="صورة 2" descr="صورة 2"/>
          <p:cNvPicPr>
            <a:picLocks noChangeAspect="1"/>
          </p:cNvPicPr>
          <p:nvPr/>
        </p:nvPicPr>
        <p:blipFill>
          <a:blip r:embed="rId2"/>
          <a:stretch>
            <a:fillRect/>
          </a:stretch>
        </p:blipFill>
        <p:spPr>
          <a:xfrm>
            <a:off x="3839071" y="4409728"/>
            <a:ext cx="10657187" cy="8640962"/>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عنوان 1"/>
          <p:cNvSpPr txBox="1">
            <a:spLocks noGrp="1"/>
          </p:cNvSpPr>
          <p:nvPr>
            <p:ph type="title"/>
          </p:nvPr>
        </p:nvSpPr>
        <p:spPr>
          <a:xfrm>
            <a:off x="3962400" y="1066800"/>
            <a:ext cx="16459200" cy="12127904"/>
          </a:xfrm>
          <a:prstGeom prst="rect">
            <a:avLst/>
          </a:prstGeom>
        </p:spPr>
        <p:txBody>
          <a:bodyPr/>
          <a:lstStyle/>
          <a:p>
            <a:pPr>
              <a:defRPr sz="7200" i="1" u="sng">
                <a:solidFill>
                  <a:srgbClr val="292934"/>
                </a:solidFill>
              </a:defRPr>
            </a:pPr>
            <a:r>
              <a:t>I</a:t>
            </a:r>
            <a:r>
              <a:rPr b="1"/>
              <a:t>NVESTIGATION </a:t>
            </a:r>
            <a:br>
              <a:rPr b="1"/>
            </a:br>
            <a:r>
              <a:rPr sz="6400" b="1" i="0" u="none">
                <a:solidFill>
                  <a:srgbClr val="92D050"/>
                </a:solidFill>
              </a:rPr>
              <a:t>Upper GI endoscopy </a:t>
            </a:r>
            <a:r>
              <a:rPr sz="4800" i="0" u="none"/>
              <a:t>: </a:t>
            </a:r>
            <a:br>
              <a:rPr sz="4800" i="0" u="none"/>
            </a:br>
            <a:r>
              <a:rPr sz="5600" i="0" u="none"/>
              <a:t>Endoscopic examination can usually identify the nature and the precise level of obstruction and may provide a tissue diagnosis when the obstruction is intraluminal.</a:t>
            </a:r>
            <a:br>
              <a:rPr sz="5600" i="0" u="none"/>
            </a:br>
            <a:r>
              <a:rPr sz="5600" i="0" u="none"/>
              <a:t>Main value : biopsy + exclude malignancy   </a:t>
            </a:r>
            <a:br>
              <a:rPr sz="5600" i="0" u="none"/>
            </a:br>
            <a:br>
              <a:rPr sz="5600" i="0" u="none"/>
            </a:br>
            <a:br>
              <a:rPr sz="5600" i="0" u="none"/>
            </a:br>
            <a:br>
              <a:rPr sz="5600" i="0" u="none"/>
            </a:br>
            <a:br>
              <a:rPr sz="5600" i="0" u="none"/>
            </a:br>
            <a:endParaRPr sz="5600" i="0" u="none"/>
          </a:p>
        </p:txBody>
      </p:sp>
      <p:pic>
        <p:nvPicPr>
          <p:cNvPr id="673" name="صورة 2" descr="صورة 2"/>
          <p:cNvPicPr>
            <a:picLocks noChangeAspect="1"/>
          </p:cNvPicPr>
          <p:nvPr/>
        </p:nvPicPr>
        <p:blipFill>
          <a:blip r:embed="rId2"/>
          <a:stretch>
            <a:fillRect/>
          </a:stretch>
        </p:blipFill>
        <p:spPr>
          <a:xfrm>
            <a:off x="5279230" y="7722096"/>
            <a:ext cx="12673412" cy="5993904"/>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عنوان 1"/>
          <p:cNvSpPr txBox="1">
            <a:spLocks noGrp="1"/>
          </p:cNvSpPr>
          <p:nvPr>
            <p:ph type="title"/>
          </p:nvPr>
        </p:nvSpPr>
        <p:spPr>
          <a:xfrm>
            <a:off x="3962400" y="549273"/>
            <a:ext cx="16459200" cy="12789449"/>
          </a:xfrm>
          <a:prstGeom prst="rect">
            <a:avLst/>
          </a:prstGeom>
        </p:spPr>
        <p:txBody>
          <a:bodyPr/>
          <a:lstStyle/>
          <a:p>
            <a:pPr>
              <a:defRPr b="1" i="1">
                <a:solidFill>
                  <a:srgbClr val="92D050"/>
                </a:solidFill>
              </a:defRPr>
            </a:pPr>
            <a:r>
              <a:t>    </a:t>
            </a:r>
            <a:r>
              <a:rPr u="sng"/>
              <a:t>CT</a:t>
            </a:r>
            <a:r>
              <a:rPr b="0" i="0" u="sng"/>
              <a:t> </a:t>
            </a:r>
            <a:r>
              <a:rPr b="0" i="0"/>
              <a:t>                                    </a:t>
            </a:r>
            <a:r>
              <a:rPr u="sng"/>
              <a:t>X – RAY                                 </a:t>
            </a:r>
            <a:r>
              <a:rPr u="sng">
                <a:solidFill>
                  <a:srgbClr val="D2533C"/>
                </a:solidFill>
              </a:rPr>
              <a:t>    </a:t>
            </a:r>
            <a:br>
              <a:rPr u="sng">
                <a:solidFill>
                  <a:srgbClr val="D2533C"/>
                </a:solidFill>
              </a:rPr>
            </a:br>
            <a:br>
              <a:rPr u="sng">
                <a:solidFill>
                  <a:srgbClr val="D2533C"/>
                </a:solidFill>
              </a:rPr>
            </a:br>
            <a:br>
              <a:rPr u="sng">
                <a:solidFill>
                  <a:srgbClr val="D2533C"/>
                </a:solidFill>
              </a:rPr>
            </a:br>
            <a:br>
              <a:rPr u="sng">
                <a:solidFill>
                  <a:srgbClr val="D2533C"/>
                </a:solidFill>
              </a:rPr>
            </a:br>
            <a:br>
              <a:rPr u="sng">
                <a:solidFill>
                  <a:srgbClr val="D2533C"/>
                </a:solidFill>
              </a:rPr>
            </a:br>
            <a:br>
              <a:rPr u="sng">
                <a:solidFill>
                  <a:srgbClr val="D2533C"/>
                </a:solidFill>
              </a:rPr>
            </a:br>
            <a:br>
              <a:rPr u="sng">
                <a:solidFill>
                  <a:srgbClr val="D2533C"/>
                </a:solidFill>
              </a:rPr>
            </a:br>
            <a:br>
              <a:rPr u="sng">
                <a:solidFill>
                  <a:srgbClr val="D2533C"/>
                </a:solidFill>
              </a:rPr>
            </a:br>
            <a:endParaRPr u="sng">
              <a:solidFill>
                <a:srgbClr val="D2533C"/>
              </a:solidFill>
            </a:endParaRPr>
          </a:p>
        </p:txBody>
      </p:sp>
      <p:pic>
        <p:nvPicPr>
          <p:cNvPr id="676" name="صورة 2" descr="صورة 2"/>
          <p:cNvPicPr>
            <a:picLocks noChangeAspect="1"/>
          </p:cNvPicPr>
          <p:nvPr/>
        </p:nvPicPr>
        <p:blipFill>
          <a:blip r:embed="rId2"/>
          <a:stretch>
            <a:fillRect/>
          </a:stretch>
        </p:blipFill>
        <p:spPr>
          <a:xfrm>
            <a:off x="3695055" y="3689648"/>
            <a:ext cx="6768753" cy="10026354"/>
          </a:xfrm>
          <a:prstGeom prst="rect">
            <a:avLst/>
          </a:prstGeom>
          <a:ln w="12700">
            <a:miter lim="400000"/>
          </a:ln>
        </p:spPr>
      </p:pic>
      <p:pic>
        <p:nvPicPr>
          <p:cNvPr id="677" name="صورة 3" descr="صورة 3"/>
          <p:cNvPicPr>
            <a:picLocks noChangeAspect="1"/>
          </p:cNvPicPr>
          <p:nvPr/>
        </p:nvPicPr>
        <p:blipFill>
          <a:blip r:embed="rId3"/>
          <a:stretch>
            <a:fillRect/>
          </a:stretch>
        </p:blipFill>
        <p:spPr>
          <a:xfrm>
            <a:off x="10463807" y="3689648"/>
            <a:ext cx="10872191" cy="9649074"/>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عنوان 1"/>
          <p:cNvSpPr txBox="1">
            <a:spLocks noGrp="1"/>
          </p:cNvSpPr>
          <p:nvPr>
            <p:ph type="title"/>
          </p:nvPr>
        </p:nvSpPr>
        <p:spPr>
          <a:xfrm>
            <a:off x="3775190" y="1625726"/>
            <a:ext cx="16459202" cy="12789449"/>
          </a:xfrm>
          <a:prstGeom prst="rect">
            <a:avLst/>
          </a:prstGeom>
        </p:spPr>
        <p:txBody>
          <a:bodyPr/>
          <a:lstStyle/>
          <a:p>
            <a:pPr marL="627277" indent="-627277" defTabSz="1792222">
              <a:spcBef>
                <a:spcPts val="1300"/>
              </a:spcBef>
              <a:defRPr sz="7000" u="sng">
                <a:solidFill>
                  <a:srgbClr val="92D050"/>
                </a:solidFill>
              </a:defRPr>
            </a:pPr>
            <a:r>
              <a:t>BARIUM MEAL : </a:t>
            </a:r>
            <a:br/>
            <a:r>
              <a:rPr u="none">
                <a:solidFill>
                  <a:srgbClr val="D2533C"/>
                </a:solidFill>
              </a:rPr>
              <a:t>- </a:t>
            </a:r>
            <a:r>
              <a:rPr sz="3700" u="none">
                <a:solidFill>
                  <a:srgbClr val="000000"/>
                </a:solidFill>
              </a:rPr>
              <a:t>a</a:t>
            </a:r>
            <a:r>
              <a:rPr sz="4100" b="1" u="none" spc="-199">
                <a:solidFill>
                  <a:srgbClr val="000000"/>
                </a:solidFill>
              </a:rPr>
              <a:t> </a:t>
            </a:r>
            <a:r>
              <a:rPr sz="4100" b="1" u="none" spc="-199">
                <a:solidFill>
                  <a:srgbClr val="00B0F0"/>
                </a:solidFill>
              </a:rPr>
              <a:t>6-hour</a:t>
            </a:r>
            <a:r>
              <a:rPr sz="4100" b="1" u="none" spc="-199">
                <a:solidFill>
                  <a:srgbClr val="000000"/>
                </a:solidFill>
              </a:rPr>
              <a:t> </a:t>
            </a:r>
            <a:r>
              <a:rPr sz="4100" u="none" spc="-199">
                <a:solidFill>
                  <a:srgbClr val="000000"/>
                </a:solidFill>
              </a:rPr>
              <a:t>period of fasting .</a:t>
            </a:r>
            <a:br>
              <a:rPr sz="4100" u="none" spc="-199">
                <a:solidFill>
                  <a:srgbClr val="000000"/>
                </a:solidFill>
              </a:rPr>
            </a:br>
            <a:r>
              <a:rPr sz="4100" u="none" spc="-199">
                <a:solidFill>
                  <a:srgbClr val="000000"/>
                </a:solidFill>
              </a:rPr>
              <a:t> -  Barium is administered </a:t>
            </a:r>
            <a:r>
              <a:rPr sz="4100" b="1" u="none" spc="-199">
                <a:solidFill>
                  <a:srgbClr val="00B0F0"/>
                </a:solidFill>
              </a:rPr>
              <a:t>orally</a:t>
            </a:r>
            <a:br>
              <a:rPr sz="4100" b="1" u="none" spc="-199">
                <a:solidFill>
                  <a:srgbClr val="00B0F0"/>
                </a:solidFill>
              </a:rPr>
            </a:br>
            <a:r>
              <a:rPr sz="4100" b="1" u="none" spc="-199">
                <a:solidFill>
                  <a:srgbClr val="000000"/>
                </a:solidFill>
              </a:rPr>
              <a:t>- </a:t>
            </a:r>
            <a:r>
              <a:rPr sz="4100" u="none" spc="-199">
                <a:solidFill>
                  <a:srgbClr val="000000"/>
                </a:solidFill>
              </a:rPr>
              <a:t> </a:t>
            </a:r>
            <a:r>
              <a:rPr sz="4100" b="1" u="none" spc="-199">
                <a:solidFill>
                  <a:srgbClr val="00B0F0"/>
                </a:solidFill>
              </a:rPr>
              <a:t>X-ray</a:t>
            </a:r>
            <a:r>
              <a:rPr sz="4100" b="1" u="none" spc="-199">
                <a:solidFill>
                  <a:srgbClr val="000000"/>
                </a:solidFill>
              </a:rPr>
              <a:t> </a:t>
            </a:r>
            <a:r>
              <a:rPr sz="4100" u="none" spc="-199">
                <a:solidFill>
                  <a:srgbClr val="000000"/>
                </a:solidFill>
              </a:rPr>
              <a:t>images are then taken in a supine position at </a:t>
            </a:r>
            <a:br>
              <a:rPr sz="4100" u="none" spc="-199">
                <a:solidFill>
                  <a:srgbClr val="000000"/>
                </a:solidFill>
              </a:rPr>
            </a:br>
            <a:r>
              <a:rPr sz="4100" u="none" spc="-199">
                <a:solidFill>
                  <a:srgbClr val="000000"/>
                </a:solidFill>
              </a:rPr>
              <a:t>intervals </a:t>
            </a:r>
            <a:r>
              <a:rPr sz="4100" b="1" u="none" spc="-199">
                <a:solidFill>
                  <a:srgbClr val="000000"/>
                </a:solidFill>
              </a:rPr>
              <a:t>o</a:t>
            </a:r>
            <a:r>
              <a:rPr sz="4100" b="1" u="none" spc="-199">
                <a:solidFill>
                  <a:srgbClr val="00B0F0"/>
                </a:solidFill>
              </a:rPr>
              <a:t>f 20–30</a:t>
            </a:r>
            <a:br>
              <a:rPr sz="4100" b="1" u="none" spc="-199">
                <a:solidFill>
                  <a:srgbClr val="00B0F0"/>
                </a:solidFill>
              </a:rPr>
            </a:br>
            <a:br>
              <a:rPr sz="4100" b="1" u="none" spc="-199">
                <a:solidFill>
                  <a:srgbClr val="00B0F0"/>
                </a:solidFill>
              </a:rPr>
            </a:br>
            <a:r>
              <a:rPr sz="3500" b="1" u="none">
                <a:solidFill>
                  <a:srgbClr val="000000"/>
                </a:solidFill>
                <a:latin typeface="Tw Cen MT"/>
                <a:ea typeface="Tw Cen MT"/>
                <a:cs typeface="Tw Cen MT"/>
                <a:sym typeface="Tw Cen MT"/>
              </a:rPr>
              <a:t>                                                                      </a:t>
            </a:r>
            <a:r>
              <a:rPr sz="5200" b="1" u="none">
                <a:solidFill>
                  <a:srgbClr val="000000"/>
                </a:solidFill>
                <a:latin typeface="Tw Cen MT"/>
                <a:ea typeface="Tw Cen MT"/>
                <a:cs typeface="Tw Cen MT"/>
                <a:sym typeface="Tw Cen MT"/>
              </a:rPr>
              <a:t>* </a:t>
            </a:r>
            <a:r>
              <a:rPr sz="5200" u="none">
                <a:solidFill>
                  <a:srgbClr val="000000"/>
                </a:solidFill>
                <a:latin typeface="Tw Cen MT"/>
                <a:ea typeface="Tw Cen MT"/>
                <a:cs typeface="Tw Cen MT"/>
                <a:sym typeface="Tw Cen MT"/>
              </a:rPr>
              <a:t>Enlarged stomach reaching </a:t>
            </a:r>
            <a:br>
              <a:rPr sz="5200" u="none">
                <a:solidFill>
                  <a:srgbClr val="000000"/>
                </a:solidFill>
                <a:latin typeface="Tw Cen MT"/>
                <a:ea typeface="Tw Cen MT"/>
                <a:cs typeface="Tw Cen MT"/>
                <a:sym typeface="Tw Cen MT"/>
              </a:rPr>
            </a:br>
            <a:r>
              <a:rPr sz="5200" u="none">
                <a:solidFill>
                  <a:srgbClr val="000000"/>
                </a:solidFill>
                <a:latin typeface="Tw Cen MT"/>
                <a:ea typeface="Tw Cen MT"/>
                <a:cs typeface="Tw Cen MT"/>
                <a:sym typeface="Tw Cen MT"/>
              </a:rPr>
              <a:t>                                       the pelvis </a:t>
            </a:r>
            <a:br>
              <a:rPr sz="5200" u="none">
                <a:solidFill>
                  <a:srgbClr val="000000"/>
                </a:solidFill>
                <a:latin typeface="Tw Cen MT"/>
                <a:ea typeface="Tw Cen MT"/>
                <a:cs typeface="Tw Cen MT"/>
                <a:sym typeface="Tw Cen MT"/>
              </a:rPr>
            </a:br>
            <a:r>
              <a:rPr sz="5200" u="none">
                <a:solidFill>
                  <a:srgbClr val="000000"/>
                </a:solidFill>
                <a:latin typeface="Tw Cen MT"/>
                <a:ea typeface="Tw Cen MT"/>
                <a:cs typeface="Tw Cen MT"/>
                <a:sym typeface="Tw Cen MT"/>
              </a:rPr>
              <a:t>                                      * the point of obstruction is                                                                   visiulized  ( string sign )  </a:t>
            </a:r>
            <a:br>
              <a:rPr sz="5200" u="none">
                <a:solidFill>
                  <a:srgbClr val="000000"/>
                </a:solidFill>
                <a:latin typeface="Tw Cen MT"/>
                <a:ea typeface="Tw Cen MT"/>
                <a:cs typeface="Tw Cen MT"/>
                <a:sym typeface="Tw Cen MT"/>
              </a:rPr>
            </a:br>
            <a:br>
              <a:rPr sz="5200" u="none">
                <a:solidFill>
                  <a:srgbClr val="000000"/>
                </a:solidFill>
                <a:latin typeface="Tw Cen MT"/>
                <a:ea typeface="Tw Cen MT"/>
                <a:cs typeface="Tw Cen MT"/>
                <a:sym typeface="Tw Cen MT"/>
              </a:rPr>
            </a:br>
            <a:br>
              <a:rPr sz="5200" u="none">
                <a:solidFill>
                  <a:srgbClr val="000000"/>
                </a:solidFill>
                <a:latin typeface="Tw Cen MT"/>
                <a:ea typeface="Tw Cen MT"/>
                <a:cs typeface="Tw Cen MT"/>
                <a:sym typeface="Tw Cen MT"/>
              </a:rPr>
            </a:br>
            <a:br>
              <a:rPr sz="5200" u="none">
                <a:solidFill>
                  <a:srgbClr val="000000"/>
                </a:solidFill>
                <a:latin typeface="Tw Cen MT"/>
                <a:ea typeface="Tw Cen MT"/>
                <a:cs typeface="Tw Cen MT"/>
                <a:sym typeface="Tw Cen MT"/>
              </a:rPr>
            </a:br>
            <a:br>
              <a:rPr sz="5200" u="none">
                <a:solidFill>
                  <a:srgbClr val="000000"/>
                </a:solidFill>
                <a:latin typeface="Tw Cen MT"/>
                <a:ea typeface="Tw Cen MT"/>
                <a:cs typeface="Tw Cen MT"/>
                <a:sym typeface="Tw Cen MT"/>
              </a:rPr>
            </a:br>
            <a:br>
              <a:rPr sz="5200" u="none">
                <a:solidFill>
                  <a:srgbClr val="000000"/>
                </a:solidFill>
                <a:latin typeface="Tw Cen MT"/>
                <a:ea typeface="Tw Cen MT"/>
                <a:cs typeface="Tw Cen MT"/>
                <a:sym typeface="Tw Cen MT"/>
              </a:rPr>
            </a:br>
            <a:br>
              <a:rPr sz="5200" u="none">
                <a:solidFill>
                  <a:srgbClr val="000000"/>
                </a:solidFill>
                <a:latin typeface="Tw Cen MT"/>
                <a:ea typeface="Tw Cen MT"/>
                <a:cs typeface="Tw Cen MT"/>
                <a:sym typeface="Tw Cen MT"/>
              </a:rPr>
            </a:br>
            <a:endParaRPr sz="5200" u="none">
              <a:solidFill>
                <a:srgbClr val="000000"/>
              </a:solidFill>
              <a:latin typeface="Tw Cen MT"/>
              <a:ea typeface="Tw Cen MT"/>
              <a:cs typeface="Tw Cen MT"/>
              <a:sym typeface="Tw Cen MT"/>
            </a:endParaRPr>
          </a:p>
        </p:txBody>
      </p:sp>
      <p:pic>
        <p:nvPicPr>
          <p:cNvPr id="680" name="صورة 2" descr="صورة 2"/>
          <p:cNvPicPr>
            <a:picLocks noChangeAspect="1"/>
          </p:cNvPicPr>
          <p:nvPr/>
        </p:nvPicPr>
        <p:blipFill>
          <a:blip r:embed="rId2"/>
          <a:stretch>
            <a:fillRect/>
          </a:stretch>
        </p:blipFill>
        <p:spPr>
          <a:xfrm>
            <a:off x="4044324" y="6046061"/>
            <a:ext cx="6048677" cy="7200801"/>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عنوان 1"/>
          <p:cNvSpPr txBox="1">
            <a:spLocks noGrp="1"/>
          </p:cNvSpPr>
          <p:nvPr>
            <p:ph type="title"/>
          </p:nvPr>
        </p:nvSpPr>
        <p:spPr>
          <a:xfrm>
            <a:off x="3962400" y="549267"/>
            <a:ext cx="16459200" cy="12645446"/>
          </a:xfrm>
          <a:prstGeom prst="rect">
            <a:avLst/>
          </a:prstGeom>
        </p:spPr>
        <p:txBody>
          <a:bodyPr/>
          <a:lstStyle/>
          <a:p>
            <a:pPr marL="640080" indent="-640080">
              <a:spcBef>
                <a:spcPts val="1400"/>
              </a:spcBef>
              <a:defRPr i="1"/>
            </a:pPr>
            <a:r>
              <a:t>OTHER INVESTIGATION </a:t>
            </a:r>
            <a:r>
              <a:rPr i="0"/>
              <a:t>: </a:t>
            </a:r>
            <a:br>
              <a:rPr i="0"/>
            </a:br>
            <a:r>
              <a:rPr sz="5600" i="0" u="sng">
                <a:solidFill>
                  <a:srgbClr val="00B0F0"/>
                </a:solidFill>
              </a:rPr>
              <a:t>* sodium chloride load test </a:t>
            </a:r>
            <a:br>
              <a:rPr sz="5600" i="0" u="sng">
                <a:solidFill>
                  <a:srgbClr val="00B0F0"/>
                </a:solidFill>
              </a:rPr>
            </a:br>
            <a:r>
              <a:rPr sz="5800" i="0">
                <a:solidFill>
                  <a:srgbClr val="00B0F0"/>
                </a:solidFill>
                <a:latin typeface="Baskerville Old Face"/>
                <a:ea typeface="Baskerville Old Face"/>
                <a:cs typeface="Baskerville Old Face"/>
                <a:sym typeface="Baskerville Old Face"/>
              </a:rPr>
              <a:t>*</a:t>
            </a:r>
            <a:r>
              <a:rPr sz="5800" i="0">
                <a:solidFill>
                  <a:srgbClr val="000000"/>
                </a:solidFill>
                <a:latin typeface="Baskerville Old Face"/>
                <a:ea typeface="Baskerville Old Face"/>
                <a:cs typeface="Baskerville Old Face"/>
                <a:sym typeface="Baskerville Old Face"/>
              </a:rPr>
              <a:t> </a:t>
            </a:r>
            <a:r>
              <a:rPr sz="5800" i="0" u="sng">
                <a:solidFill>
                  <a:srgbClr val="00B0F0"/>
                </a:solidFill>
                <a:latin typeface="Baskerville Old Face"/>
                <a:ea typeface="Baskerville Old Face"/>
                <a:cs typeface="Baskerville Old Face"/>
                <a:sym typeface="Baskerville Old Face"/>
              </a:rPr>
              <a:t>a complete blood count (CBC) :  </a:t>
            </a:r>
            <a:r>
              <a:rPr sz="5800" i="0">
                <a:solidFill>
                  <a:srgbClr val="000000"/>
                </a:solidFill>
                <a:latin typeface="Baskerville Old Face"/>
                <a:ea typeface="Baskerville Old Face"/>
                <a:cs typeface="Baskerville Old Face"/>
                <a:sym typeface="Baskerville Old Face"/>
              </a:rPr>
              <a:t>hemoglobin and hematocrit to rule out the possibility of anemia.</a:t>
            </a:r>
            <a:br>
              <a:rPr sz="5800" i="0">
                <a:solidFill>
                  <a:srgbClr val="000000"/>
                </a:solidFill>
                <a:latin typeface="Baskerville Old Face"/>
                <a:ea typeface="Baskerville Old Face"/>
                <a:cs typeface="Baskerville Old Face"/>
                <a:sym typeface="Baskerville Old Face"/>
              </a:rPr>
            </a:br>
            <a:r>
              <a:rPr sz="5800" i="0" u="sng">
                <a:solidFill>
                  <a:srgbClr val="00B0F0"/>
                </a:solidFill>
                <a:latin typeface="Baskerville Old Face"/>
                <a:ea typeface="Baskerville Old Face"/>
                <a:cs typeface="Baskerville Old Face"/>
                <a:sym typeface="Baskerville Old Face"/>
              </a:rPr>
              <a:t>* electrolyte  panel</a:t>
            </a:r>
            <a:br>
              <a:rPr sz="5800" i="0" u="sng">
                <a:solidFill>
                  <a:srgbClr val="00B0F0"/>
                </a:solidFill>
                <a:latin typeface="Baskerville Old Face"/>
                <a:ea typeface="Baskerville Old Face"/>
                <a:cs typeface="Baskerville Old Face"/>
                <a:sym typeface="Baskerville Old Face"/>
              </a:rPr>
            </a:br>
            <a:r>
              <a:rPr sz="5800" i="0" u="sng">
                <a:solidFill>
                  <a:srgbClr val="00B0F0"/>
                </a:solidFill>
                <a:latin typeface="Baskerville Old Face"/>
                <a:ea typeface="Baskerville Old Face"/>
                <a:cs typeface="Baskerville Old Face"/>
                <a:sym typeface="Baskerville Old Face"/>
              </a:rPr>
              <a:t>* Liver function tests :  </a:t>
            </a:r>
            <a:r>
              <a:rPr sz="5800" i="0">
                <a:solidFill>
                  <a:srgbClr val="000000"/>
                </a:solidFill>
                <a:latin typeface="Baskerville Old Face"/>
                <a:ea typeface="Baskerville Old Face"/>
                <a:cs typeface="Baskerville Old Face"/>
                <a:sym typeface="Baskerville Old Face"/>
              </a:rPr>
              <a:t>may be helpful, particularly when a malignant etiology is suspected.</a:t>
            </a:r>
            <a:br>
              <a:rPr sz="5800" i="0">
                <a:solidFill>
                  <a:srgbClr val="000000"/>
                </a:solidFill>
                <a:latin typeface="Baskerville Old Face"/>
                <a:ea typeface="Baskerville Old Face"/>
                <a:cs typeface="Baskerville Old Face"/>
                <a:sym typeface="Baskerville Old Face"/>
              </a:rPr>
            </a:br>
            <a:r>
              <a:rPr sz="5800" i="0" u="sng">
                <a:solidFill>
                  <a:srgbClr val="00B0F0"/>
                </a:solidFill>
                <a:latin typeface="Baskerville Old Face"/>
                <a:ea typeface="Baskerville Old Face"/>
                <a:cs typeface="Baskerville Old Face"/>
                <a:sym typeface="Baskerville Old Face"/>
              </a:rPr>
              <a:t>* A test for H pylori  :  </a:t>
            </a:r>
            <a:r>
              <a:rPr sz="5800" i="0">
                <a:solidFill>
                  <a:srgbClr val="000000"/>
                </a:solidFill>
                <a:latin typeface="Baskerville Old Face"/>
                <a:ea typeface="Baskerville Old Face"/>
                <a:cs typeface="Baskerville Old Face"/>
                <a:sym typeface="Baskerville Old Face"/>
              </a:rPr>
              <a:t>is helpful when the diagnosis of </a:t>
            </a:r>
            <a:br>
              <a:rPr sz="5800" i="0">
                <a:solidFill>
                  <a:srgbClr val="000000"/>
                </a:solidFill>
                <a:latin typeface="Baskerville Old Face"/>
                <a:ea typeface="Baskerville Old Face"/>
                <a:cs typeface="Baskerville Old Face"/>
                <a:sym typeface="Baskerville Old Face"/>
              </a:rPr>
            </a:br>
            <a:r>
              <a:rPr sz="5800" i="0">
                <a:solidFill>
                  <a:srgbClr val="000000"/>
                </a:solidFill>
                <a:latin typeface="Baskerville Old Face"/>
                <a:ea typeface="Baskerville Old Face"/>
                <a:cs typeface="Baskerville Old Face"/>
                <a:sym typeface="Baskerville Old Face"/>
              </a:rPr>
              <a:t>peptic ulcer disease (PUD) is suspected.</a:t>
            </a:r>
            <a:br>
              <a:rPr sz="5800" i="0">
                <a:solidFill>
                  <a:srgbClr val="000000"/>
                </a:solidFill>
                <a:latin typeface="Baskerville Old Face"/>
                <a:ea typeface="Baskerville Old Face"/>
                <a:cs typeface="Baskerville Old Face"/>
                <a:sym typeface="Baskerville Old Face"/>
              </a:rPr>
            </a:br>
            <a:r>
              <a:rPr sz="5800" i="0" u="sng">
                <a:solidFill>
                  <a:srgbClr val="00B0F0"/>
                </a:solidFill>
                <a:latin typeface="Baskerville Old Face"/>
                <a:ea typeface="Baskerville Old Face"/>
                <a:cs typeface="Baskerville Old Face"/>
                <a:sym typeface="Baskerville Old Face"/>
              </a:rPr>
              <a:t>* Kidney function test (KFT) ;  </a:t>
            </a:r>
            <a:r>
              <a:rPr sz="5800" i="0">
                <a:solidFill>
                  <a:srgbClr val="000000"/>
                </a:solidFill>
                <a:latin typeface="Baskerville Old Face"/>
                <a:ea typeface="Baskerville Old Face"/>
                <a:cs typeface="Baskerville Old Face"/>
                <a:sym typeface="Baskerville Old Face"/>
              </a:rPr>
              <a:t> prerenal failur</a:t>
            </a:r>
            <a:r>
              <a:rPr sz="5800" i="0">
                <a:solidFill>
                  <a:srgbClr val="000000"/>
                </a:solidFill>
                <a:latin typeface="Tw Cen MT"/>
                <a:ea typeface="Tw Cen MT"/>
                <a:cs typeface="Tw Cen MT"/>
                <a:sym typeface="Tw Cen MT"/>
              </a:rPr>
              <a:t>e .</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عنوان 1"/>
          <p:cNvSpPr txBox="1">
            <a:spLocks noGrp="1"/>
          </p:cNvSpPr>
          <p:nvPr>
            <p:ph type="title"/>
          </p:nvPr>
        </p:nvSpPr>
        <p:spPr>
          <a:xfrm>
            <a:off x="3962400" y="1066800"/>
            <a:ext cx="16459200" cy="12127904"/>
          </a:xfrm>
          <a:prstGeom prst="rect">
            <a:avLst/>
          </a:prstGeom>
        </p:spPr>
        <p:txBody>
          <a:bodyPr/>
          <a:lstStyle/>
          <a:p>
            <a:pPr>
              <a:defRPr sz="5000" b="1" i="1" u="sng">
                <a:solidFill>
                  <a:srgbClr val="002060"/>
                </a:solidFill>
              </a:defRPr>
            </a:pPr>
            <a:r>
              <a:t>Management : </a:t>
            </a:r>
            <a:br/>
            <a:br/>
            <a:r>
              <a:rPr b="0" i="0" u="none">
                <a:solidFill>
                  <a:srgbClr val="D2533C"/>
                </a:solidFill>
              </a:rPr>
              <a:t> </a:t>
            </a:r>
            <a:r>
              <a:rPr b="0" i="0" u="none">
                <a:solidFill>
                  <a:srgbClr val="292934"/>
                </a:solidFill>
              </a:rPr>
              <a:t>Treating the patient involves </a:t>
            </a:r>
            <a:r>
              <a:rPr sz="4200" b="0" i="0"/>
              <a:t>correcting the metabolic abnormality</a:t>
            </a:r>
            <a:r>
              <a:rPr sz="4200" b="0" i="0">
                <a:solidFill>
                  <a:srgbClr val="D2533C"/>
                </a:solidFill>
              </a:rPr>
              <a:t> </a:t>
            </a:r>
            <a:r>
              <a:rPr b="0" i="0" u="none">
                <a:solidFill>
                  <a:srgbClr val="292934"/>
                </a:solidFill>
              </a:rPr>
              <a:t>and</a:t>
            </a:r>
            <a:r>
              <a:rPr b="0" i="0" u="none">
                <a:solidFill>
                  <a:srgbClr val="D2533C"/>
                </a:solidFill>
              </a:rPr>
              <a:t> </a:t>
            </a:r>
            <a:r>
              <a:rPr sz="4200" b="0" i="0"/>
              <a:t>dealing with the mechanical problem</a:t>
            </a:r>
            <a:r>
              <a:rPr b="0" i="0" u="none">
                <a:solidFill>
                  <a:srgbClr val="D2533C"/>
                </a:solidFill>
              </a:rPr>
              <a:t>.</a:t>
            </a:r>
            <a:br>
              <a:rPr b="0" i="0" u="none">
                <a:solidFill>
                  <a:srgbClr val="D2533C"/>
                </a:solidFill>
              </a:rPr>
            </a:br>
            <a:br>
              <a:rPr b="0" i="0" u="none">
                <a:solidFill>
                  <a:srgbClr val="D2533C"/>
                </a:solidFill>
              </a:rPr>
            </a:br>
            <a:r>
              <a:rPr sz="5600" b="0" i="0">
                <a:solidFill>
                  <a:srgbClr val="0070C0"/>
                </a:solidFill>
              </a:rPr>
              <a:t>*Conservative management :</a:t>
            </a:r>
            <a:br>
              <a:rPr sz="5600" b="0" i="0">
                <a:solidFill>
                  <a:srgbClr val="0070C0"/>
                </a:solidFill>
              </a:rPr>
            </a:br>
            <a:r>
              <a:rPr b="0" i="0" u="none">
                <a:solidFill>
                  <a:srgbClr val="292934"/>
                </a:solidFill>
              </a:rPr>
              <a:t>1- Nasogastric suction by  NG tube .</a:t>
            </a:r>
            <a:br>
              <a:rPr b="0" i="0" u="none">
                <a:solidFill>
                  <a:srgbClr val="292934"/>
                </a:solidFill>
              </a:rPr>
            </a:br>
            <a:r>
              <a:rPr b="0" i="0" u="none">
                <a:solidFill>
                  <a:srgbClr val="292934"/>
                </a:solidFill>
              </a:rPr>
              <a:t>2- Acid suppression by PPI .</a:t>
            </a:r>
            <a:br>
              <a:rPr b="0" i="0" u="none">
                <a:solidFill>
                  <a:srgbClr val="292934"/>
                </a:solidFill>
              </a:rPr>
            </a:br>
            <a:r>
              <a:rPr b="0" i="0" u="none">
                <a:solidFill>
                  <a:srgbClr val="292934"/>
                </a:solidFill>
              </a:rPr>
              <a:t>3- Fluid replacement </a:t>
            </a:r>
            <a:r>
              <a:rPr sz="3800" i="0" u="none">
                <a:solidFill>
                  <a:srgbClr val="D2533C"/>
                </a:solidFill>
                <a:effectLst>
                  <a:outerShdw blurRad="38100" dist="38100" dir="2700000" rotWithShape="0">
                    <a:srgbClr val="000000">
                      <a:alpha val="43137"/>
                    </a:srgbClr>
                  </a:outerShdw>
                </a:effectLst>
              </a:rPr>
              <a:t>((</a:t>
            </a:r>
            <a:r>
              <a:rPr sz="3800" b="0" i="0" u="none">
                <a:solidFill>
                  <a:srgbClr val="292934"/>
                </a:solidFill>
                <a:effectLst>
                  <a:outerShdw blurRad="38100" dist="38100" dir="2700000" rotWithShape="0">
                    <a:srgbClr val="000000">
                      <a:alpha val="43137"/>
                    </a:srgbClr>
                  </a:outerShdw>
                </a:effectLst>
              </a:rPr>
              <a:t> </a:t>
            </a:r>
            <a:r>
              <a:rPr sz="3800" b="0" i="0" u="none">
                <a:solidFill>
                  <a:srgbClr val="292934"/>
                </a:solidFill>
              </a:rPr>
              <a:t>the patient should be rehydrated with intravenous isotonic saline with potassium supplementation</a:t>
            </a:r>
            <a:r>
              <a:rPr sz="3800" b="0" i="0" u="none">
                <a:solidFill>
                  <a:srgbClr val="D2533C"/>
                </a:solidFill>
              </a:rPr>
              <a:t>. (</a:t>
            </a:r>
            <a:r>
              <a:rPr sz="3600" b="0" i="0" u="none">
                <a:solidFill>
                  <a:srgbClr val="0070C0"/>
                </a:solidFill>
              </a:rPr>
              <a:t>Replacing the sodium chloride and water allows the kidney to correct the acid–base abnormality</a:t>
            </a:r>
            <a:r>
              <a:rPr sz="3800" b="0" i="0" u="none">
                <a:solidFill>
                  <a:srgbClr val="292934"/>
                </a:solidFill>
              </a:rPr>
              <a:t>) , Following rehydration, it may become obvious that the patient is also anaemic </a:t>
            </a:r>
            <a:r>
              <a:rPr sz="3800" i="0" u="none">
                <a:solidFill>
                  <a:srgbClr val="D2533C"/>
                </a:solidFill>
                <a:effectLst>
                  <a:outerShdw blurRad="38100" dist="38100" dir="2700000" rotWithShape="0">
                    <a:srgbClr val="000000">
                      <a:alpha val="43137"/>
                    </a:srgbClr>
                  </a:outerShdw>
                </a:effectLst>
              </a:rPr>
              <a:t>)) .</a:t>
            </a:r>
            <a:br>
              <a:rPr sz="3800" i="0" u="none">
                <a:solidFill>
                  <a:srgbClr val="D2533C"/>
                </a:solidFill>
                <a:effectLst>
                  <a:outerShdw blurRad="38100" dist="38100" dir="2700000" rotWithShape="0">
                    <a:srgbClr val="000000">
                      <a:alpha val="43137"/>
                    </a:srgbClr>
                  </a:outerShdw>
                </a:effectLst>
              </a:rPr>
            </a:br>
            <a:r>
              <a:rPr sz="4800" b="0" i="0" u="none">
                <a:solidFill>
                  <a:srgbClr val="292934"/>
                </a:solidFill>
              </a:rPr>
              <a:t>4- Correct the electrolyte abnormalities .</a:t>
            </a:r>
            <a:br>
              <a:rPr sz="4800" b="0" i="0" u="none">
                <a:solidFill>
                  <a:srgbClr val="292934"/>
                </a:solidFill>
              </a:rPr>
            </a:br>
            <a:endParaRPr sz="4800" b="0" i="0" u="none">
              <a:solidFill>
                <a:srgbClr val="292934"/>
              </a:solidFill>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عنوان 1"/>
          <p:cNvSpPr txBox="1">
            <a:spLocks noGrp="1"/>
          </p:cNvSpPr>
          <p:nvPr>
            <p:ph type="title"/>
          </p:nvPr>
        </p:nvSpPr>
        <p:spPr>
          <a:xfrm>
            <a:off x="3983087" y="1097358"/>
            <a:ext cx="16459202" cy="12271924"/>
          </a:xfrm>
          <a:prstGeom prst="rect">
            <a:avLst/>
          </a:prstGeom>
        </p:spPr>
        <p:txBody>
          <a:bodyPr/>
          <a:lstStyle/>
          <a:p>
            <a:pPr>
              <a:defRPr sz="5400" u="sng">
                <a:solidFill>
                  <a:srgbClr val="0070C0"/>
                </a:solidFill>
              </a:defRPr>
            </a:pPr>
            <a:r>
              <a:t>Medical or interventional treatment of benign GOO : </a:t>
            </a:r>
            <a:br/>
            <a:r>
              <a:rPr>
                <a:solidFill>
                  <a:srgbClr val="292934"/>
                </a:solidFill>
              </a:rPr>
              <a:t>1- </a:t>
            </a:r>
            <a:r>
              <a:rPr u="none">
                <a:solidFill>
                  <a:srgbClr val="292934"/>
                </a:solidFill>
              </a:rPr>
              <a:t>Endoscopic balloon dilatation :</a:t>
            </a:r>
            <a:br>
              <a:rPr u="none">
                <a:solidFill>
                  <a:srgbClr val="292934"/>
                </a:solidFill>
              </a:rPr>
            </a:br>
            <a:r>
              <a:rPr sz="6400" u="none">
                <a:solidFill>
                  <a:srgbClr val="292934"/>
                </a:solidFill>
              </a:rPr>
              <a:t>  </a:t>
            </a:r>
            <a:r>
              <a:rPr sz="4800" u="none">
                <a:solidFill>
                  <a:srgbClr val="292934"/>
                </a:solidFill>
              </a:rPr>
              <a:t>- allow</a:t>
            </a:r>
            <a:r>
              <a:rPr sz="4800" u="none">
                <a:solidFill>
                  <a:srgbClr val="D2533C"/>
                </a:solidFill>
              </a:rPr>
              <a:t> </a:t>
            </a:r>
            <a:r>
              <a:rPr sz="4800" u="none">
                <a:solidFill>
                  <a:srgbClr val="292934"/>
                </a:solidFill>
              </a:rPr>
              <a:t>immediate symptom improvement .</a:t>
            </a:r>
            <a:br>
              <a:rPr sz="4800" u="none">
                <a:solidFill>
                  <a:srgbClr val="292934"/>
                </a:solidFill>
              </a:rPr>
            </a:br>
            <a:r>
              <a:rPr sz="4800" u="none">
                <a:solidFill>
                  <a:srgbClr val="292934"/>
                </a:solidFill>
              </a:rPr>
              <a:t>  - multiple dilations are often required .</a:t>
            </a:r>
            <a:br>
              <a:rPr sz="4800" u="none">
                <a:solidFill>
                  <a:srgbClr val="292934"/>
                </a:solidFill>
              </a:rPr>
            </a:br>
            <a:r>
              <a:rPr sz="4800" u="none">
                <a:solidFill>
                  <a:srgbClr val="292934"/>
                </a:solidFill>
              </a:rPr>
              <a:t>  - Perforation rates with balloon dilation in benign peptic strictures range from 3% to 7% .</a:t>
            </a:r>
            <a:br>
              <a:rPr sz="4800" u="none">
                <a:solidFill>
                  <a:srgbClr val="292934"/>
                </a:solidFill>
              </a:rPr>
            </a:br>
            <a:r>
              <a:rPr sz="6400" u="none">
                <a:solidFill>
                  <a:srgbClr val="D2533C"/>
                </a:solidFill>
              </a:rPr>
              <a:t>   </a:t>
            </a:r>
            <a:r>
              <a:rPr sz="4800" u="none">
                <a:solidFill>
                  <a:srgbClr val="D2533C"/>
                </a:solidFill>
              </a:rPr>
              <a:t>** Once adequate dilation is achieved, a durable response is seen in 70% to 80% of patients.</a:t>
            </a:r>
            <a:r>
              <a:rPr sz="4800" u="none">
                <a:solidFill>
                  <a:srgbClr val="292934"/>
                </a:solidFill>
              </a:rPr>
              <a:t> </a:t>
            </a:r>
            <a:br>
              <a:rPr sz="4800" u="none">
                <a:solidFill>
                  <a:srgbClr val="292934"/>
                </a:solidFill>
              </a:rPr>
            </a:br>
            <a:br>
              <a:rPr sz="4800" u="none">
                <a:solidFill>
                  <a:srgbClr val="292934"/>
                </a:solidFill>
              </a:rPr>
            </a:br>
            <a:br>
              <a:rPr sz="4800" u="none">
                <a:solidFill>
                  <a:srgbClr val="292934"/>
                </a:solidFill>
              </a:rPr>
            </a:br>
            <a:br>
              <a:rPr sz="4800" u="none">
                <a:solidFill>
                  <a:srgbClr val="292934"/>
                </a:solidFill>
              </a:rPr>
            </a:br>
            <a:br>
              <a:rPr sz="4800" u="none">
                <a:solidFill>
                  <a:srgbClr val="292934"/>
                </a:solidFill>
              </a:rPr>
            </a:br>
            <a:br>
              <a:rPr sz="4800" u="none">
                <a:solidFill>
                  <a:srgbClr val="292934"/>
                </a:solidFill>
              </a:rPr>
            </a:br>
            <a:endParaRPr sz="4800" u="none">
              <a:solidFill>
                <a:srgbClr val="292934"/>
              </a:solidFill>
            </a:endParaRPr>
          </a:p>
        </p:txBody>
      </p:sp>
      <p:pic>
        <p:nvPicPr>
          <p:cNvPr id="687" name="Picture 3" descr="Picture 3"/>
          <p:cNvPicPr>
            <a:picLocks noChangeAspect="1"/>
          </p:cNvPicPr>
          <p:nvPr/>
        </p:nvPicPr>
        <p:blipFill>
          <a:blip r:embed="rId2"/>
          <a:stretch>
            <a:fillRect/>
          </a:stretch>
        </p:blipFill>
        <p:spPr>
          <a:xfrm>
            <a:off x="8015533" y="9594304"/>
            <a:ext cx="7488837" cy="3457336"/>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عنوان 1"/>
          <p:cNvSpPr txBox="1">
            <a:spLocks noGrp="1"/>
          </p:cNvSpPr>
          <p:nvPr>
            <p:ph type="title"/>
          </p:nvPr>
        </p:nvSpPr>
        <p:spPr>
          <a:xfrm>
            <a:off x="3962400" y="1066800"/>
            <a:ext cx="16459200" cy="12415936"/>
          </a:xfrm>
          <a:prstGeom prst="rect">
            <a:avLst/>
          </a:prstGeom>
        </p:spPr>
        <p:txBody>
          <a:bodyPr/>
          <a:lstStyle/>
          <a:p>
            <a:pPr>
              <a:defRPr sz="6400" i="1" u="sng">
                <a:solidFill>
                  <a:srgbClr val="0070C0"/>
                </a:solidFill>
              </a:defRPr>
            </a:pPr>
            <a:r>
              <a:t>Surgical treatment </a:t>
            </a:r>
            <a:r>
              <a:rPr sz="7200" i="0">
                <a:solidFill>
                  <a:srgbClr val="00B0F0"/>
                </a:solidFill>
              </a:rPr>
              <a:t>:</a:t>
            </a:r>
            <a:br>
              <a:rPr sz="7200" i="0">
                <a:solidFill>
                  <a:srgbClr val="00B0F0"/>
                </a:solidFill>
              </a:rPr>
            </a:br>
            <a:br>
              <a:rPr sz="7200" i="0">
                <a:solidFill>
                  <a:srgbClr val="00B0F0"/>
                </a:solidFill>
              </a:rPr>
            </a:br>
            <a:r>
              <a:rPr i="0">
                <a:solidFill>
                  <a:srgbClr val="53E0F3"/>
                </a:solidFill>
              </a:rPr>
              <a:t>**</a:t>
            </a:r>
            <a:r>
              <a:rPr sz="4200" b="1" i="0" u="none">
                <a:solidFill>
                  <a:srgbClr val="292934"/>
                </a:solidFill>
                <a:latin typeface="Aharoni"/>
                <a:ea typeface="Aharoni"/>
                <a:cs typeface="Aharoni"/>
                <a:sym typeface="Aharoni"/>
              </a:rPr>
              <a:t>Truncal Vagotomy -- Antrectomy &amp; </a:t>
            </a:r>
            <a:br>
              <a:rPr sz="4200" b="1" i="0" u="none">
                <a:solidFill>
                  <a:srgbClr val="292934"/>
                </a:solidFill>
                <a:latin typeface="Aharoni"/>
                <a:ea typeface="Aharoni"/>
                <a:cs typeface="Aharoni"/>
                <a:sym typeface="Aharoni"/>
              </a:rPr>
            </a:br>
            <a:r>
              <a:rPr sz="4200" b="1" i="0" u="none">
                <a:solidFill>
                  <a:srgbClr val="292934"/>
                </a:solidFill>
                <a:latin typeface="Aharoni"/>
                <a:ea typeface="Aharoni"/>
                <a:cs typeface="Aharoni"/>
                <a:sym typeface="Aharoni"/>
              </a:rPr>
              <a:t>Billroth I Anastomosis</a:t>
            </a:r>
            <a:br>
              <a:rPr sz="4200" b="1" i="0" u="none">
                <a:solidFill>
                  <a:srgbClr val="292934"/>
                </a:solidFill>
                <a:latin typeface="Aharoni"/>
                <a:ea typeface="Aharoni"/>
                <a:cs typeface="Aharoni"/>
                <a:sym typeface="Aharoni"/>
              </a:rPr>
            </a:br>
            <a:br>
              <a:rPr sz="4200" b="1" i="0" u="none">
                <a:solidFill>
                  <a:srgbClr val="292934"/>
                </a:solidFill>
                <a:latin typeface="Aharoni"/>
                <a:ea typeface="Aharoni"/>
                <a:cs typeface="Aharoni"/>
                <a:sym typeface="Aharoni"/>
              </a:rPr>
            </a:br>
            <a:br>
              <a:rPr sz="4200" b="1" i="0" u="none">
                <a:solidFill>
                  <a:srgbClr val="292934"/>
                </a:solidFill>
                <a:latin typeface="Aharoni"/>
                <a:ea typeface="Aharoni"/>
                <a:cs typeface="Aharoni"/>
                <a:sym typeface="Aharoni"/>
              </a:rPr>
            </a:br>
            <a:r>
              <a:rPr sz="5600" b="1" i="0" u="none">
                <a:solidFill>
                  <a:srgbClr val="53E0F3"/>
                </a:solidFill>
                <a:latin typeface="Aharoni"/>
                <a:ea typeface="Aharoni"/>
                <a:cs typeface="Aharoni"/>
                <a:sym typeface="Aharoni"/>
              </a:rPr>
              <a:t>**</a:t>
            </a:r>
            <a:r>
              <a:rPr sz="4200" b="1" i="0" u="none">
                <a:solidFill>
                  <a:srgbClr val="292934"/>
                </a:solidFill>
                <a:latin typeface="Aharoni"/>
                <a:ea typeface="Aharoni"/>
                <a:cs typeface="Aharoni"/>
                <a:sym typeface="Aharoni"/>
              </a:rPr>
              <a:t>Truncal Vagotomy -- Antrectomy &amp; </a:t>
            </a:r>
            <a:br>
              <a:rPr sz="4200" b="1" i="0" u="none">
                <a:solidFill>
                  <a:srgbClr val="292934"/>
                </a:solidFill>
                <a:latin typeface="Aharoni"/>
                <a:ea typeface="Aharoni"/>
                <a:cs typeface="Aharoni"/>
                <a:sym typeface="Aharoni"/>
              </a:rPr>
            </a:br>
            <a:r>
              <a:rPr sz="4200" b="1" i="0" u="none">
                <a:solidFill>
                  <a:srgbClr val="292934"/>
                </a:solidFill>
                <a:latin typeface="Aharoni"/>
                <a:ea typeface="Aharoni"/>
                <a:cs typeface="Aharoni"/>
                <a:sym typeface="Aharoni"/>
              </a:rPr>
              <a:t>Billroth II Anastomosis</a:t>
            </a:r>
            <a:br>
              <a:rPr sz="4200" b="1" i="0" u="none">
                <a:solidFill>
                  <a:srgbClr val="292934"/>
                </a:solidFill>
                <a:latin typeface="Aharoni"/>
                <a:ea typeface="Aharoni"/>
                <a:cs typeface="Aharoni"/>
                <a:sym typeface="Aharoni"/>
              </a:rPr>
            </a:br>
            <a:br>
              <a:rPr sz="4200" b="1" i="0" u="none">
                <a:solidFill>
                  <a:srgbClr val="292934"/>
                </a:solidFill>
                <a:latin typeface="Aharoni"/>
                <a:ea typeface="Aharoni"/>
                <a:cs typeface="Aharoni"/>
                <a:sym typeface="Aharoni"/>
              </a:rPr>
            </a:br>
            <a:br>
              <a:rPr sz="4200" b="1" i="0" u="none">
                <a:solidFill>
                  <a:srgbClr val="292934"/>
                </a:solidFill>
                <a:latin typeface="Aharoni"/>
                <a:ea typeface="Aharoni"/>
                <a:cs typeface="Aharoni"/>
                <a:sym typeface="Aharoni"/>
              </a:rPr>
            </a:br>
            <a:r>
              <a:rPr sz="7200" i="0" u="none">
                <a:solidFill>
                  <a:srgbClr val="53E0F3"/>
                </a:solidFill>
              </a:rPr>
              <a:t>**</a:t>
            </a:r>
            <a:r>
              <a:rPr sz="4200" b="1" i="0" u="none">
                <a:solidFill>
                  <a:srgbClr val="292934"/>
                </a:solidFill>
                <a:latin typeface="Aharoni"/>
                <a:ea typeface="Aharoni"/>
                <a:cs typeface="Aharoni"/>
                <a:sym typeface="Aharoni"/>
              </a:rPr>
              <a:t>Truncal Vagotomy -- Antrectomy &amp; </a:t>
            </a:r>
            <a:br>
              <a:rPr sz="4200" b="1" i="0" u="none">
                <a:solidFill>
                  <a:srgbClr val="292934"/>
                </a:solidFill>
                <a:latin typeface="Aharoni"/>
                <a:ea typeface="Aharoni"/>
                <a:cs typeface="Aharoni"/>
                <a:sym typeface="Aharoni"/>
              </a:rPr>
            </a:br>
            <a:r>
              <a:rPr sz="4200" b="1" i="0" u="none">
                <a:solidFill>
                  <a:srgbClr val="292934"/>
                </a:solidFill>
                <a:latin typeface="Aharoni"/>
                <a:ea typeface="Aharoni"/>
                <a:cs typeface="Aharoni"/>
                <a:sym typeface="Aharoni"/>
              </a:rPr>
              <a:t>Roux-en-Y Anastomosis</a:t>
            </a:r>
            <a:br>
              <a:rPr sz="4200" b="1" i="0" u="none">
                <a:solidFill>
                  <a:srgbClr val="292934"/>
                </a:solidFill>
                <a:latin typeface="Aharoni"/>
                <a:ea typeface="Aharoni"/>
                <a:cs typeface="Aharoni"/>
                <a:sym typeface="Aharoni"/>
              </a:rPr>
            </a:br>
            <a:endParaRPr sz="4200" b="1" i="0" u="none">
              <a:solidFill>
                <a:srgbClr val="292934"/>
              </a:solidFill>
              <a:latin typeface="Aharoni"/>
              <a:ea typeface="Aharoni"/>
              <a:cs typeface="Aharoni"/>
              <a:sym typeface="Aharoni"/>
            </a:endParaRPr>
          </a:p>
        </p:txBody>
      </p:sp>
      <p:pic>
        <p:nvPicPr>
          <p:cNvPr id="690" name="صورة 2" descr="صورة 2"/>
          <p:cNvPicPr>
            <a:picLocks noChangeAspect="1"/>
          </p:cNvPicPr>
          <p:nvPr/>
        </p:nvPicPr>
        <p:blipFill>
          <a:blip r:embed="rId2"/>
          <a:stretch>
            <a:fillRect/>
          </a:stretch>
        </p:blipFill>
        <p:spPr>
          <a:xfrm>
            <a:off x="14924551" y="5417839"/>
            <a:ext cx="4756659" cy="3888433"/>
          </a:xfrm>
          <a:prstGeom prst="rect">
            <a:avLst/>
          </a:prstGeom>
          <a:ln w="12700">
            <a:miter lim="400000"/>
          </a:ln>
        </p:spPr>
      </p:pic>
      <p:pic>
        <p:nvPicPr>
          <p:cNvPr id="691" name="صورة 3" descr="صورة 3"/>
          <p:cNvPicPr>
            <a:picLocks noChangeAspect="1"/>
          </p:cNvPicPr>
          <p:nvPr/>
        </p:nvPicPr>
        <p:blipFill>
          <a:blip r:embed="rId3"/>
          <a:stretch>
            <a:fillRect/>
          </a:stretch>
        </p:blipFill>
        <p:spPr>
          <a:xfrm>
            <a:off x="14818117" y="1461846"/>
            <a:ext cx="4969539" cy="3667965"/>
          </a:xfrm>
          <a:prstGeom prst="rect">
            <a:avLst/>
          </a:prstGeom>
          <a:ln w="12700">
            <a:miter lim="400000"/>
          </a:ln>
        </p:spPr>
      </p:pic>
      <p:pic>
        <p:nvPicPr>
          <p:cNvPr id="692" name="صورة 4" descr="صورة 4"/>
          <p:cNvPicPr>
            <a:picLocks noChangeAspect="1"/>
          </p:cNvPicPr>
          <p:nvPr/>
        </p:nvPicPr>
        <p:blipFill>
          <a:blip r:embed="rId4"/>
          <a:stretch>
            <a:fillRect/>
          </a:stretch>
        </p:blipFill>
        <p:spPr>
          <a:xfrm>
            <a:off x="14975371" y="9594304"/>
            <a:ext cx="4655029" cy="393779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Content Placeholder 2"/>
          <p:cNvSpPr txBox="1">
            <a:spLocks noGrp="1"/>
          </p:cNvSpPr>
          <p:nvPr>
            <p:ph type="body" sz="quarter" idx="1"/>
          </p:nvPr>
        </p:nvSpPr>
        <p:spPr>
          <a:xfrm>
            <a:off x="1880626" y="2153748"/>
            <a:ext cx="15709392" cy="3505206"/>
          </a:xfrm>
          <a:prstGeom prst="rect">
            <a:avLst/>
          </a:prstGeom>
        </p:spPr>
        <p:txBody>
          <a:bodyPr/>
          <a:lstStyle>
            <a:lvl1pPr algn="l"/>
          </a:lstStyle>
          <a:p>
            <a:r>
              <a:t>bleeding can occur when an ulcer develops at a site of blood vessel</a:t>
            </a:r>
          </a:p>
        </p:txBody>
      </p:sp>
      <p:pic>
        <p:nvPicPr>
          <p:cNvPr id="366" name="عنصر نائب للمحتوى 4" descr="عنصر نائب للمحتوى 4"/>
          <p:cNvPicPr>
            <a:picLocks noChangeAspect="1"/>
          </p:cNvPicPr>
          <p:nvPr/>
        </p:nvPicPr>
        <p:blipFill>
          <a:blip r:embed="rId2"/>
          <a:stretch>
            <a:fillRect/>
          </a:stretch>
        </p:blipFill>
        <p:spPr>
          <a:xfrm>
            <a:off x="8807284" y="3441396"/>
            <a:ext cx="7799082" cy="7329177"/>
          </a:xfrm>
          <a:prstGeom prst="rect">
            <a:avLst/>
          </a:prstGeom>
          <a:ln w="12700">
            <a:miter lim="400000"/>
          </a:ln>
        </p:spPr>
      </p:pic>
      <p:sp>
        <p:nvSpPr>
          <p:cNvPr id="367" name="Text Box 5"/>
          <p:cNvSpPr txBox="1"/>
          <p:nvPr/>
        </p:nvSpPr>
        <p:spPr>
          <a:xfrm>
            <a:off x="2114999" y="4815811"/>
            <a:ext cx="7799080" cy="4580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algn="l" defTabSz="1828800">
              <a:defRPr sz="4800">
                <a:solidFill>
                  <a:srgbClr val="941100"/>
                </a:solidFill>
                <a:latin typeface="Calibri"/>
                <a:ea typeface="Calibri"/>
                <a:cs typeface="Calibri"/>
                <a:sym typeface="Calibri"/>
              </a:defRPr>
            </a:pPr>
            <a:r>
              <a:t>Ulcer </a:t>
            </a:r>
          </a:p>
          <a:p>
            <a:pPr algn="l" defTabSz="1828800">
              <a:defRPr sz="4800">
                <a:solidFill>
                  <a:srgbClr val="941100"/>
                </a:solidFill>
                <a:latin typeface="Arial"/>
                <a:ea typeface="Arial"/>
                <a:cs typeface="Arial"/>
                <a:sym typeface="Arial"/>
              </a:defRPr>
            </a:pPr>
            <a:r>
              <a:t>↓</a:t>
            </a:r>
            <a:endParaRPr>
              <a:latin typeface="Calibri"/>
              <a:ea typeface="Calibri"/>
              <a:cs typeface="Calibri"/>
              <a:sym typeface="Calibri"/>
            </a:endParaRPr>
          </a:p>
          <a:p>
            <a:pPr algn="l" defTabSz="1828800">
              <a:defRPr sz="4800">
                <a:solidFill>
                  <a:srgbClr val="941100"/>
                </a:solidFill>
                <a:latin typeface="Calibri"/>
                <a:ea typeface="Calibri"/>
                <a:cs typeface="Calibri"/>
                <a:sym typeface="Calibri"/>
              </a:defRPr>
            </a:pPr>
            <a:r>
              <a:t>Erosion more mucosa ,</a:t>
            </a:r>
          </a:p>
          <a:p>
            <a:pPr algn="l" defTabSz="1828800">
              <a:defRPr sz="4800">
                <a:solidFill>
                  <a:srgbClr val="941100"/>
                </a:solidFill>
                <a:latin typeface="Calibri"/>
                <a:ea typeface="Calibri"/>
                <a:cs typeface="Calibri"/>
                <a:sym typeface="Calibri"/>
              </a:defRPr>
            </a:pPr>
            <a:r>
              <a:t>sub mucosa</a:t>
            </a:r>
          </a:p>
          <a:p>
            <a:pPr algn="l" defTabSz="1828800">
              <a:defRPr sz="4800">
                <a:solidFill>
                  <a:srgbClr val="941100"/>
                </a:solidFill>
                <a:latin typeface="Calibri"/>
                <a:ea typeface="Calibri"/>
                <a:cs typeface="Calibri"/>
                <a:sym typeface="Calibri"/>
              </a:defRPr>
            </a:pPr>
            <a:r>
              <a:t>         </a:t>
            </a:r>
            <a:r>
              <a:rPr>
                <a:latin typeface="Arial"/>
                <a:ea typeface="Arial"/>
                <a:cs typeface="Arial"/>
                <a:sym typeface="Arial"/>
              </a:rPr>
              <a:t>↓</a:t>
            </a:r>
            <a:r>
              <a:t>           </a:t>
            </a:r>
          </a:p>
          <a:p>
            <a:pPr algn="l" defTabSz="1828800">
              <a:defRPr sz="4800">
                <a:solidFill>
                  <a:srgbClr val="941100"/>
                </a:solidFill>
                <a:latin typeface="Calibri"/>
                <a:ea typeface="Calibri"/>
                <a:cs typeface="Calibri"/>
                <a:sym typeface="Calibri"/>
              </a:defRPr>
            </a:pPr>
            <a:r>
              <a:t>bleeding</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صورة 2" descr="صورة 2"/>
          <p:cNvPicPr>
            <a:picLocks noChangeAspect="1"/>
          </p:cNvPicPr>
          <p:nvPr/>
        </p:nvPicPr>
        <p:blipFill>
          <a:blip r:embed="rId2"/>
          <a:stretch>
            <a:fillRect/>
          </a:stretch>
        </p:blipFill>
        <p:spPr>
          <a:xfrm>
            <a:off x="8303566" y="4402306"/>
            <a:ext cx="8640965" cy="523617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itle 1"/>
          <p:cNvSpPr txBox="1">
            <a:spLocks noGrp="1"/>
          </p:cNvSpPr>
          <p:nvPr>
            <p:ph type="title"/>
          </p:nvPr>
        </p:nvSpPr>
        <p:spPr>
          <a:xfrm>
            <a:off x="2903159" y="1609038"/>
            <a:ext cx="19206552" cy="2098471"/>
          </a:xfrm>
          <a:prstGeom prst="rect">
            <a:avLst/>
          </a:prstGeom>
        </p:spPr>
        <p:txBody>
          <a:bodyPr/>
          <a:lstStyle>
            <a:lvl1pPr>
              <a:defRPr sz="8000"/>
            </a:lvl1pPr>
          </a:lstStyle>
          <a:p>
            <a:r>
              <a:t>[Risk factors]</a:t>
            </a:r>
          </a:p>
        </p:txBody>
      </p:sp>
      <p:sp>
        <p:nvSpPr>
          <p:cNvPr id="370" name="Content Placeholder 2"/>
          <p:cNvSpPr txBox="1">
            <a:spLocks noGrp="1"/>
          </p:cNvSpPr>
          <p:nvPr>
            <p:ph type="body" sz="half" idx="1"/>
          </p:nvPr>
        </p:nvSpPr>
        <p:spPr>
          <a:xfrm>
            <a:off x="2903159" y="4031464"/>
            <a:ext cx="19206552" cy="6901230"/>
          </a:xfrm>
          <a:prstGeom prst="rect">
            <a:avLst/>
          </a:prstGeom>
        </p:spPr>
        <p:txBody>
          <a:bodyPr/>
          <a:lstStyle/>
          <a:p>
            <a:r>
              <a:t>the age of patient &gt;60</a:t>
            </a:r>
          </a:p>
          <a:p>
            <a:endParaRPr/>
          </a:p>
          <a:p>
            <a:r>
              <a:t>NSAID </a:t>
            </a:r>
          </a:p>
          <a:p>
            <a:endParaRPr/>
          </a:p>
          <a:p>
            <a:r>
              <a:t>Helicobacter pylori infection</a:t>
            </a:r>
          </a:p>
          <a:p>
            <a:endParaRPr/>
          </a:p>
          <a:p>
            <a:r>
              <a:t>Smoking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itle 1"/>
          <p:cNvSpPr txBox="1">
            <a:spLocks noGrp="1"/>
          </p:cNvSpPr>
          <p:nvPr>
            <p:ph type="title"/>
          </p:nvPr>
        </p:nvSpPr>
        <p:spPr>
          <a:xfrm>
            <a:off x="3809991" y="827682"/>
            <a:ext cx="14763755" cy="3143289"/>
          </a:xfrm>
          <a:prstGeom prst="rect">
            <a:avLst/>
          </a:prstGeom>
        </p:spPr>
        <p:txBody>
          <a:bodyPr/>
          <a:lstStyle/>
          <a:p>
            <a:r>
              <a:t>Site of bleeding </a:t>
            </a:r>
            <a:br/>
            <a:r>
              <a:rPr sz="4800" i="1"/>
              <a:t>gastric </a:t>
            </a:r>
            <a:br>
              <a:rPr sz="4800" i="1"/>
            </a:br>
            <a:r>
              <a:rPr sz="4800" i="1"/>
              <a:t> duodenum </a:t>
            </a:r>
          </a:p>
        </p:txBody>
      </p:sp>
      <p:pic>
        <p:nvPicPr>
          <p:cNvPr id="373" name="Picture 2" descr="Picture 2"/>
          <p:cNvPicPr>
            <a:picLocks noChangeAspect="1"/>
          </p:cNvPicPr>
          <p:nvPr/>
        </p:nvPicPr>
        <p:blipFill>
          <a:blip r:embed="rId2"/>
          <a:stretch>
            <a:fillRect/>
          </a:stretch>
        </p:blipFill>
        <p:spPr>
          <a:xfrm>
            <a:off x="2857381" y="4163462"/>
            <a:ext cx="15716365" cy="8286765"/>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0_BasicBlack">
  <a:themeElements>
    <a:clrScheme name="20_BasicBlack">
      <a:dk1>
        <a:srgbClr val="000000"/>
      </a:dk1>
      <a:lt1>
        <a:srgbClr val="000000"/>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75</TotalTime>
  <Words>4818</Words>
  <Application>Microsoft Office PowerPoint</Application>
  <PresentationFormat>Custom</PresentationFormat>
  <Paragraphs>376</Paragraphs>
  <Slides>70</Slides>
  <Notes>0</Notes>
  <HiddenSlides>0</HiddenSlides>
  <MMClips>5</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70</vt:i4>
      </vt:variant>
    </vt:vector>
  </HeadingPairs>
  <TitlesOfParts>
    <vt:vector size="86" baseType="lpstr">
      <vt:lpstr>Aharoni</vt:lpstr>
      <vt:lpstr>Arial</vt:lpstr>
      <vt:lpstr>Arial Rounded MT Bold</vt:lpstr>
      <vt:lpstr>Baskerville Old Face</vt:lpstr>
      <vt:lpstr>Calibri</vt:lpstr>
      <vt:lpstr>Californian FB</vt:lpstr>
      <vt:lpstr>Constantia</vt:lpstr>
      <vt:lpstr>Gill Sans MT</vt:lpstr>
      <vt:lpstr>Helvetica</vt:lpstr>
      <vt:lpstr>Helvetica Neue</vt:lpstr>
      <vt:lpstr>Helvetica Neue Medium</vt:lpstr>
      <vt:lpstr>Source Sans Pro</vt:lpstr>
      <vt:lpstr>Trebuchet MS</vt:lpstr>
      <vt:lpstr>Tw Cen MT</vt:lpstr>
      <vt:lpstr>Tw Cen MT Condensed</vt:lpstr>
      <vt:lpstr>20_BasicBlack</vt:lpstr>
      <vt:lpstr>PowerPoint Presentation</vt:lpstr>
      <vt:lpstr>Complication of peptic ulcer   </vt:lpstr>
      <vt:lpstr>peptic ulcer disease</vt:lpstr>
      <vt:lpstr>The complications of peptic ulcer</vt:lpstr>
      <vt:lpstr>Peptic ulcer bleeding </vt:lpstr>
      <vt:lpstr>Introduction </vt:lpstr>
      <vt:lpstr>PowerPoint Presentation</vt:lpstr>
      <vt:lpstr>[Risk factors]</vt:lpstr>
      <vt:lpstr>Site of bleeding  gastric   duodenum </vt:lpstr>
      <vt:lpstr>Duodenum </vt:lpstr>
      <vt:lpstr>Gastric ulcer bleeding</vt:lpstr>
      <vt:lpstr>Bleeding </vt:lpstr>
      <vt:lpstr>Differniate between ugib and lgib</vt:lpstr>
      <vt:lpstr>resuscitation</vt:lpstr>
      <vt:lpstr>treatment </vt:lpstr>
      <vt:lpstr>vasoconstrictor injection</vt:lpstr>
      <vt:lpstr>thermal electrocoagulation</vt:lpstr>
      <vt:lpstr>mechanical</vt:lpstr>
      <vt:lpstr>Indication of surgery</vt:lpstr>
      <vt:lpstr>PowerPoint Presentation</vt:lpstr>
      <vt:lpstr>PowerPoint Presentation</vt:lpstr>
      <vt:lpstr>PowerPoint Presentation</vt:lpstr>
      <vt:lpstr>PowerPoint Presentation</vt:lpstr>
      <vt:lpstr>Peptic ulcer perforation </vt:lpstr>
      <vt:lpstr>Perforated peptic ulcer</vt:lpstr>
      <vt:lpstr>Epidemiology </vt:lpstr>
      <vt:lpstr>aetiology</vt:lpstr>
      <vt:lpstr>PowerPoint Presentation</vt:lpstr>
      <vt:lpstr>Perforation </vt:lpstr>
      <vt:lpstr>Acute perforation</vt:lpstr>
      <vt:lpstr>Pathology  </vt:lpstr>
      <vt:lpstr>Clinical features of stage (I) </vt:lpstr>
      <vt:lpstr>Pathology </vt:lpstr>
      <vt:lpstr>Clinical features of stage (II)</vt:lpstr>
      <vt:lpstr>Pathology </vt:lpstr>
      <vt:lpstr>Clinical features of stage (III)</vt:lpstr>
      <vt:lpstr>PowerPoint Presentation</vt:lpstr>
      <vt:lpstr>PowerPoint Presentation</vt:lpstr>
      <vt:lpstr>Subacute perforation</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Gastric Outlet Obstruction </vt:lpstr>
      <vt:lpstr>Gastric outlet obstruction : medical condition resulting from mechanical obstruction of gastric emptying       </vt:lpstr>
      <vt:lpstr>Causes :   * BENIGN :  peptic ulcer disease  hypertrophic pyloric stenosis  gastric polyp  caustic ingestion  crhons disease  NSAIDs induced stricture   * MALIGNANT :  Tumours of the stomach, including adenocarcinoma , lymphoma, and gastrointestinal stromal tumours </vt:lpstr>
      <vt:lpstr>     Pathophysiology in peptic ulcer diseases :   It may be ACUTE  as result of ulcer related inflammation and edema , or CHRONIC  result from scarring of the ulcer, followed by healing and fibrosis, which leads to obstruction of the gastroduodenal junction (usually an ulcer in the first part of the duodenum      </vt:lpstr>
      <vt:lpstr>Clinical picture   -anorexia , nausea  -Vomitting :            * projectile             * contains food of previous days            * not bile stained  - Epigastric fullness and Epigastric pain  .-Weight loss and dehydration -abdominal swelling  -electrolyte imbalance </vt:lpstr>
      <vt:lpstr>EXAMINATION OF ABDOMEN  inspection :  Epigastric fullness . Visible Gastric Peristalsis waves from left to right. Outlines of enlarged stomach may be seen  auscultation :   Succussion splash (the stomach : full with water &amp; solid).</vt:lpstr>
      <vt:lpstr>METABOLIC EFFECT   -The vomiting of hydrochloric acid results in hypochloraemic alkalosis. -. Initially, the sodium and potassium may be relatively normal.  -However, as dehydration progresses, more profound metabolic abnormalities arise, partly related to renal dysfunction. </vt:lpstr>
      <vt:lpstr>         </vt:lpstr>
      <vt:lpstr>Paradoxical acidic urine   - Initially, the urine has a low chloride and high bicarbonate content, reflecting the primary metabolic abnormality . This bicarbonate is excreted along with sodium, and so with time the patient becomes progressively hyponatraemic and more profoundly dehydrated.  Because of the dehydration, a phase of sodium retention follows and potassium and hydrogen are excreted in preference.  This results in the urine becoming paradoxically acidic and hypokalaemia occur . -Alkalosis leads to a lowering in the circulating ionised calcium, and tetany can occur</vt:lpstr>
      <vt:lpstr>Electrolytes abnormalities :       </vt:lpstr>
      <vt:lpstr>INVESTIGATION  Upper GI endoscopy :  Endoscopic examination can usually identify the nature and the precise level of obstruction and may provide a tissue diagnosis when the obstruction is intraluminal. Main value : biopsy + exclude malignancy        </vt:lpstr>
      <vt:lpstr>    CT                                     X – RAY                                             </vt:lpstr>
      <vt:lpstr>BARIUM MEAL :  - a 6-hour period of fasting .  -  Barium is administered orally -  X-ray images are then taken in a supine position at  intervals of 20–30                                                                        * Enlarged stomach reaching                                         the pelvis                                        * the point of obstruction is                                                                   visiulized  ( string sign )         </vt:lpstr>
      <vt:lpstr>OTHER INVESTIGATION :  * sodium chloride load test  * a complete blood count (CBC) :  hemoglobin and hematocrit to rule out the possibility of anemia. * electrolyte  panel * Liver function tests :  may be helpful, particularly when a malignant etiology is suspected. * A test for H pylori  :  is helpful when the diagnosis of  peptic ulcer disease (PUD) is suspected. * Kidney function test (KFT) ;   prerenal failure .</vt:lpstr>
      <vt:lpstr>Management :    Treating the patient involves correcting the metabolic abnormality and dealing with the mechanical problem.  *Conservative management : 1- Nasogastric suction by  NG tube . 2- Acid suppression by PPI . 3- Fluid replacement (( the patient should be rehydrated with intravenous isotonic saline with potassium supplementation. (Replacing the sodium chloride and water allows the kidney to correct the acid–base abnormality) , Following rehydration, it may become obvious that the patient is also anaemic )) . 4- Correct the electrolyte abnormalities . </vt:lpstr>
      <vt:lpstr>Medical or interventional treatment of benign GOO :  1- Endoscopic balloon dilatation :   - allow immediate symptom improvement .   - multiple dilations are often required .   - Perforation rates with balloon dilation in benign peptic strictures range from 3% to 7% .    ** Once adequate dilation is achieved, a durable response is seen in 70% to 80% of patients.       </vt:lpstr>
      <vt:lpstr>Surgical treatment :  **Truncal Vagotomy -- Antrectomy &amp;  Billroth I Anastomosis   **Truncal Vagotomy -- Antrectomy &amp;  Billroth II Anastomosis   **Truncal Vagotomy -- Antrectomy &amp;  Roux-en-Y Anastomosis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10</cp:revision>
  <dcterms:modified xsi:type="dcterms:W3CDTF">2021-01-31T14:00:58Z</dcterms:modified>
</cp:coreProperties>
</file>