
<file path=[Content_Types].xml><?xml version="1.0" encoding="utf-8"?>
<Types xmlns="http://schemas.openxmlformats.org/package/2006/content-types">
  <Default Extension="emf" ContentType="image/x-emf"/>
  <Default Extension="jfif" ContentType="image/jpeg"/>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 /><Relationship Id="rId2" Type="http://schemas.openxmlformats.org/package/2006/relationships/metadata/thumbnail" Target="docProps/thumbnail.jpeg" /><Relationship Id="rId1" Type="http://schemas.openxmlformats.org/officeDocument/2006/relationships/officeDocument" Target="ppt/presentation.xml" /><Relationship Id="rId5" Type="http://schemas.openxmlformats.org/officeDocument/2006/relationships/custom-properties" Target="docProps/custom.xml" /><Relationship Id="rId4" Type="http://schemas.openxmlformats.org/officeDocument/2006/relationships/extended-properties" Target="docProps/app.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6" r:id="rId4"/>
  </p:sldMasterIdLst>
  <p:notesMasterIdLst>
    <p:notesMasterId r:id="rId50"/>
  </p:notesMasterIdLst>
  <p:sldIdLst>
    <p:sldId id="286" r:id="rId5"/>
    <p:sldId id="257" r:id="rId6"/>
    <p:sldId id="258" r:id="rId7"/>
    <p:sldId id="261" r:id="rId8"/>
    <p:sldId id="262" r:id="rId9"/>
    <p:sldId id="295" r:id="rId10"/>
    <p:sldId id="264" r:id="rId11"/>
    <p:sldId id="296" r:id="rId12"/>
    <p:sldId id="265" r:id="rId13"/>
    <p:sldId id="297" r:id="rId14"/>
    <p:sldId id="263" r:id="rId15"/>
    <p:sldId id="260" r:id="rId16"/>
    <p:sldId id="287" r:id="rId17"/>
    <p:sldId id="266" r:id="rId18"/>
    <p:sldId id="267" r:id="rId19"/>
    <p:sldId id="268" r:id="rId20"/>
    <p:sldId id="269" r:id="rId21"/>
    <p:sldId id="288" r:id="rId22"/>
    <p:sldId id="270" r:id="rId23"/>
    <p:sldId id="271" r:id="rId24"/>
    <p:sldId id="272" r:id="rId25"/>
    <p:sldId id="274" r:id="rId26"/>
    <p:sldId id="273" r:id="rId27"/>
    <p:sldId id="289" r:id="rId28"/>
    <p:sldId id="275" r:id="rId29"/>
    <p:sldId id="276" r:id="rId30"/>
    <p:sldId id="277" r:id="rId31"/>
    <p:sldId id="278" r:id="rId32"/>
    <p:sldId id="279" r:id="rId33"/>
    <p:sldId id="280" r:id="rId34"/>
    <p:sldId id="281" r:id="rId35"/>
    <p:sldId id="291" r:id="rId36"/>
    <p:sldId id="283" r:id="rId37"/>
    <p:sldId id="284" r:id="rId38"/>
    <p:sldId id="292" r:id="rId39"/>
    <p:sldId id="293" r:id="rId40"/>
    <p:sldId id="298" r:id="rId41"/>
    <p:sldId id="299" r:id="rId42"/>
    <p:sldId id="290" r:id="rId43"/>
    <p:sldId id="300" r:id="rId44"/>
    <p:sldId id="301" r:id="rId45"/>
    <p:sldId id="302" r:id="rId46"/>
    <p:sldId id="303" r:id="rId47"/>
    <p:sldId id="304" r:id="rId48"/>
    <p:sldId id="294" r:id="rId4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29" autoAdjust="0"/>
    <p:restoredTop sz="94660"/>
  </p:normalViewPr>
  <p:slideViewPr>
    <p:cSldViewPr>
      <p:cViewPr>
        <p:scale>
          <a:sx n="76" d="100"/>
          <a:sy n="76" d="100"/>
        </p:scale>
        <p:origin x="-1188" y="16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 /><Relationship Id="rId18" Type="http://schemas.openxmlformats.org/officeDocument/2006/relationships/slide" Target="slides/slide14.xml" /><Relationship Id="rId26" Type="http://schemas.openxmlformats.org/officeDocument/2006/relationships/slide" Target="slides/slide22.xml" /><Relationship Id="rId39" Type="http://schemas.openxmlformats.org/officeDocument/2006/relationships/slide" Target="slides/slide35.xml" /><Relationship Id="rId3" Type="http://schemas.openxmlformats.org/officeDocument/2006/relationships/customXml" Target="../customXml/item3.xml" /><Relationship Id="rId21" Type="http://schemas.openxmlformats.org/officeDocument/2006/relationships/slide" Target="slides/slide17.xml" /><Relationship Id="rId34" Type="http://schemas.openxmlformats.org/officeDocument/2006/relationships/slide" Target="slides/slide30.xml" /><Relationship Id="rId42" Type="http://schemas.openxmlformats.org/officeDocument/2006/relationships/slide" Target="slides/slide38.xml" /><Relationship Id="rId47" Type="http://schemas.openxmlformats.org/officeDocument/2006/relationships/slide" Target="slides/slide43.xml" /><Relationship Id="rId50" Type="http://schemas.openxmlformats.org/officeDocument/2006/relationships/notesMaster" Target="notesMasters/notesMaster1.xml" /><Relationship Id="rId7" Type="http://schemas.openxmlformats.org/officeDocument/2006/relationships/slide" Target="slides/slide3.xml" /><Relationship Id="rId12" Type="http://schemas.openxmlformats.org/officeDocument/2006/relationships/slide" Target="slides/slide8.xml" /><Relationship Id="rId17" Type="http://schemas.openxmlformats.org/officeDocument/2006/relationships/slide" Target="slides/slide13.xml" /><Relationship Id="rId25" Type="http://schemas.openxmlformats.org/officeDocument/2006/relationships/slide" Target="slides/slide21.xml" /><Relationship Id="rId33" Type="http://schemas.openxmlformats.org/officeDocument/2006/relationships/slide" Target="slides/slide29.xml" /><Relationship Id="rId38" Type="http://schemas.openxmlformats.org/officeDocument/2006/relationships/slide" Target="slides/slide34.xml" /><Relationship Id="rId46" Type="http://schemas.openxmlformats.org/officeDocument/2006/relationships/slide" Target="slides/slide42.xml" /><Relationship Id="rId2" Type="http://schemas.openxmlformats.org/officeDocument/2006/relationships/customXml" Target="../customXml/item2.xml" /><Relationship Id="rId16" Type="http://schemas.openxmlformats.org/officeDocument/2006/relationships/slide" Target="slides/slide12.xml" /><Relationship Id="rId20" Type="http://schemas.openxmlformats.org/officeDocument/2006/relationships/slide" Target="slides/slide16.xml" /><Relationship Id="rId29" Type="http://schemas.openxmlformats.org/officeDocument/2006/relationships/slide" Target="slides/slide25.xml" /><Relationship Id="rId41" Type="http://schemas.openxmlformats.org/officeDocument/2006/relationships/slide" Target="slides/slide37.xml" /><Relationship Id="rId54" Type="http://schemas.openxmlformats.org/officeDocument/2006/relationships/tableStyles" Target="tableStyles.xml" /><Relationship Id="rId1" Type="http://schemas.openxmlformats.org/officeDocument/2006/relationships/customXml" Target="../customXml/item1.xml" /><Relationship Id="rId6" Type="http://schemas.openxmlformats.org/officeDocument/2006/relationships/slide" Target="slides/slide2.xml" /><Relationship Id="rId11" Type="http://schemas.openxmlformats.org/officeDocument/2006/relationships/slide" Target="slides/slide7.xml" /><Relationship Id="rId24" Type="http://schemas.openxmlformats.org/officeDocument/2006/relationships/slide" Target="slides/slide20.xml" /><Relationship Id="rId32" Type="http://schemas.openxmlformats.org/officeDocument/2006/relationships/slide" Target="slides/slide28.xml" /><Relationship Id="rId37" Type="http://schemas.openxmlformats.org/officeDocument/2006/relationships/slide" Target="slides/slide33.xml" /><Relationship Id="rId40" Type="http://schemas.openxmlformats.org/officeDocument/2006/relationships/slide" Target="slides/slide36.xml" /><Relationship Id="rId45" Type="http://schemas.openxmlformats.org/officeDocument/2006/relationships/slide" Target="slides/slide41.xml" /><Relationship Id="rId53" Type="http://schemas.openxmlformats.org/officeDocument/2006/relationships/theme" Target="theme/theme1.xml" /><Relationship Id="rId5" Type="http://schemas.openxmlformats.org/officeDocument/2006/relationships/slide" Target="slides/slide1.xml" /><Relationship Id="rId15" Type="http://schemas.openxmlformats.org/officeDocument/2006/relationships/slide" Target="slides/slide11.xml" /><Relationship Id="rId23" Type="http://schemas.openxmlformats.org/officeDocument/2006/relationships/slide" Target="slides/slide19.xml" /><Relationship Id="rId28" Type="http://schemas.openxmlformats.org/officeDocument/2006/relationships/slide" Target="slides/slide24.xml" /><Relationship Id="rId36" Type="http://schemas.openxmlformats.org/officeDocument/2006/relationships/slide" Target="slides/slide32.xml" /><Relationship Id="rId49" Type="http://schemas.openxmlformats.org/officeDocument/2006/relationships/slide" Target="slides/slide45.xml" /><Relationship Id="rId10" Type="http://schemas.openxmlformats.org/officeDocument/2006/relationships/slide" Target="slides/slide6.xml" /><Relationship Id="rId19" Type="http://schemas.openxmlformats.org/officeDocument/2006/relationships/slide" Target="slides/slide15.xml" /><Relationship Id="rId31" Type="http://schemas.openxmlformats.org/officeDocument/2006/relationships/slide" Target="slides/slide27.xml" /><Relationship Id="rId44" Type="http://schemas.openxmlformats.org/officeDocument/2006/relationships/slide" Target="slides/slide40.xml" /><Relationship Id="rId52" Type="http://schemas.openxmlformats.org/officeDocument/2006/relationships/viewProps" Target="viewProps.xml" /><Relationship Id="rId4" Type="http://schemas.openxmlformats.org/officeDocument/2006/relationships/slideMaster" Target="slideMasters/slideMaster1.xml" /><Relationship Id="rId9" Type="http://schemas.openxmlformats.org/officeDocument/2006/relationships/slide" Target="slides/slide5.xml" /><Relationship Id="rId14" Type="http://schemas.openxmlformats.org/officeDocument/2006/relationships/slide" Target="slides/slide10.xml" /><Relationship Id="rId22" Type="http://schemas.openxmlformats.org/officeDocument/2006/relationships/slide" Target="slides/slide18.xml" /><Relationship Id="rId27" Type="http://schemas.openxmlformats.org/officeDocument/2006/relationships/slide" Target="slides/slide23.xml" /><Relationship Id="rId30" Type="http://schemas.openxmlformats.org/officeDocument/2006/relationships/slide" Target="slides/slide26.xml" /><Relationship Id="rId35" Type="http://schemas.openxmlformats.org/officeDocument/2006/relationships/slide" Target="slides/slide31.xml" /><Relationship Id="rId43" Type="http://schemas.openxmlformats.org/officeDocument/2006/relationships/slide" Target="slides/slide39.xml" /><Relationship Id="rId48" Type="http://schemas.openxmlformats.org/officeDocument/2006/relationships/slide" Target="slides/slide44.xml" /><Relationship Id="rId8" Type="http://schemas.openxmlformats.org/officeDocument/2006/relationships/slide" Target="slides/slide4.xml" /><Relationship Id="rId51" Type="http://schemas.openxmlformats.org/officeDocument/2006/relationships/presProps" Target="presProps.xml" /></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0484B2B-F0E3-47DF-A8EE-B18196FFCF90}" type="datetimeFigureOut">
              <a:rPr lang="en-US" smtClean="0"/>
              <a:t>7/21/2024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8EF4259-1B68-442D-93EE-330119A0B1D7}" type="slidenum">
              <a:rPr lang="en-US" smtClean="0"/>
              <a:t>‹#›</a:t>
            </a:fld>
            <a:endParaRPr lang="en-US"/>
          </a:p>
        </p:txBody>
      </p:sp>
    </p:spTree>
    <p:extLst>
      <p:ext uri="{BB962C8B-B14F-4D97-AF65-F5344CB8AC3E}">
        <p14:creationId xmlns:p14="http://schemas.microsoft.com/office/powerpoint/2010/main" val="28057277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شريحة عنوان">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ar-SA"/>
              <a:t>انقر لتحرير نمط العنوان الرئيسي</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ar-SA"/>
              <a:t>انقر لتحرير نمط العنوان الثانوي الرئيسي</a:t>
            </a:r>
            <a:endParaRPr kumimoji="0" lang="en-US"/>
          </a:p>
        </p:txBody>
      </p:sp>
      <p:sp>
        <p:nvSpPr>
          <p:cNvPr id="30" name="Date Placeholder 29"/>
          <p:cNvSpPr>
            <a:spLocks noGrp="1"/>
          </p:cNvSpPr>
          <p:nvPr>
            <p:ph type="dt" sz="half" idx="10"/>
          </p:nvPr>
        </p:nvSpPr>
        <p:spPr/>
        <p:txBody>
          <a:bodyPr/>
          <a:lstStyle/>
          <a:p>
            <a:fld id="{9F0A7665-0F3F-410B-BC39-D56B48F77BF3}" type="datetimeFigureOut">
              <a:rPr lang="en-US" smtClean="0">
                <a:solidFill>
                  <a:prstClr val="black">
                    <a:tint val="75000"/>
                  </a:prstClr>
                </a:solidFill>
              </a:rPr>
              <a:pPr/>
              <a:t>7/21/2024</a:t>
            </a:fld>
            <a:endParaRPr lang="en-US">
              <a:solidFill>
                <a:prstClr val="black">
                  <a:tint val="75000"/>
                </a:prstClr>
              </a:solidFill>
            </a:endParaRPr>
          </a:p>
        </p:txBody>
      </p:sp>
      <p:sp>
        <p:nvSpPr>
          <p:cNvPr id="19" name="Footer Placeholder 18"/>
          <p:cNvSpPr>
            <a:spLocks noGrp="1"/>
          </p:cNvSpPr>
          <p:nvPr>
            <p:ph type="ftr" sz="quarter" idx="11"/>
          </p:nvPr>
        </p:nvSpPr>
        <p:spPr/>
        <p:txBody>
          <a:bodyPr/>
          <a:lstStyle/>
          <a:p>
            <a:endParaRPr lang="en-US">
              <a:solidFill>
                <a:prstClr val="black">
                  <a:tint val="75000"/>
                </a:prstClr>
              </a:solidFill>
            </a:endParaRPr>
          </a:p>
        </p:txBody>
      </p:sp>
      <p:sp>
        <p:nvSpPr>
          <p:cNvPr id="27" name="Slide Number Placeholder 26"/>
          <p:cNvSpPr>
            <a:spLocks noGrp="1"/>
          </p:cNvSpPr>
          <p:nvPr>
            <p:ph type="sldNum" sz="quarter" idx="12"/>
          </p:nvPr>
        </p:nvSpPr>
        <p:spPr/>
        <p:txBody>
          <a:bodyPr/>
          <a:lstStyle/>
          <a:p>
            <a:fld id="{CB1DD2FF-D4FD-487A-B2A7-8334B5D6C489}" type="slidenum">
              <a:rPr lang="en-US" smtClean="0">
                <a:solidFill>
                  <a:prstClr val="black">
                    <a:tint val="75000"/>
                  </a:prstClr>
                </a:solidFill>
              </a:rPr>
              <a:pPr/>
              <a:t>‹#›</a:t>
            </a:fld>
            <a:endParaRPr lang="en-US">
              <a:solidFill>
                <a:prstClr val="black">
                  <a:tint val="75000"/>
                </a:prstClr>
              </a:solidFill>
            </a:endParaRPr>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عنوان ونص عمودي">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ar-SA"/>
              <a:t>انقر لتحرير نمط العنوان الرئيسي</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ar-SA"/>
              <a:t>انقر لتحرير أنماط النص الرئيسي</a:t>
            </a:r>
          </a:p>
          <a:p>
            <a:pPr lvl="1" eaLnBrk="1" latinLnBrk="0" hangingPunct="1"/>
            <a:r>
              <a:rPr lang="ar-SA"/>
              <a:t>المستوى الثاني</a:t>
            </a:r>
          </a:p>
          <a:p>
            <a:pPr lvl="2" eaLnBrk="1" latinLnBrk="0" hangingPunct="1"/>
            <a:r>
              <a:rPr lang="ar-SA"/>
              <a:t>المستوى الثالث</a:t>
            </a:r>
          </a:p>
          <a:p>
            <a:pPr lvl="3" eaLnBrk="1" latinLnBrk="0" hangingPunct="1"/>
            <a:r>
              <a:rPr lang="ar-SA"/>
              <a:t>المستوى الرابع</a:t>
            </a:r>
          </a:p>
          <a:p>
            <a:pPr lvl="4" eaLnBrk="1" latinLnBrk="0" hangingPunct="1"/>
            <a:r>
              <a:rPr lang="ar-SA"/>
              <a:t>المستوى الخامس</a:t>
            </a:r>
            <a:endParaRPr kumimoji="0" lang="en-US"/>
          </a:p>
        </p:txBody>
      </p:sp>
      <p:sp>
        <p:nvSpPr>
          <p:cNvPr id="4" name="Date Placeholder 3"/>
          <p:cNvSpPr>
            <a:spLocks noGrp="1"/>
          </p:cNvSpPr>
          <p:nvPr>
            <p:ph type="dt" sz="half" idx="10"/>
          </p:nvPr>
        </p:nvSpPr>
        <p:spPr/>
        <p:txBody>
          <a:bodyPr/>
          <a:lstStyle/>
          <a:p>
            <a:fld id="{9F0A7665-0F3F-410B-BC39-D56B48F77BF3}" type="datetimeFigureOut">
              <a:rPr lang="en-US" smtClean="0">
                <a:solidFill>
                  <a:prstClr val="black">
                    <a:tint val="75000"/>
                  </a:prstClr>
                </a:solidFill>
              </a:rPr>
              <a:pPr/>
              <a:t>7/21/2024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1DD2FF-D4FD-487A-B2A7-8334B5D6C489}"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عنوان ونص عموديان">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ar-SA"/>
              <a:t>انقر لتحرير نمط العنوان الرئيسي</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ar-SA"/>
              <a:t>انقر لتحرير أنماط النص الرئيسي</a:t>
            </a:r>
          </a:p>
          <a:p>
            <a:pPr lvl="1" eaLnBrk="1" latinLnBrk="0" hangingPunct="1"/>
            <a:r>
              <a:rPr lang="ar-SA"/>
              <a:t>المستوى الثاني</a:t>
            </a:r>
          </a:p>
          <a:p>
            <a:pPr lvl="2" eaLnBrk="1" latinLnBrk="0" hangingPunct="1"/>
            <a:r>
              <a:rPr lang="ar-SA"/>
              <a:t>المستوى الثالث</a:t>
            </a:r>
          </a:p>
          <a:p>
            <a:pPr lvl="3" eaLnBrk="1" latinLnBrk="0" hangingPunct="1"/>
            <a:r>
              <a:rPr lang="ar-SA"/>
              <a:t>المستوى الرابع</a:t>
            </a:r>
          </a:p>
          <a:p>
            <a:pPr lvl="4" eaLnBrk="1" latinLnBrk="0" hangingPunct="1"/>
            <a:r>
              <a:rPr lang="ar-SA"/>
              <a:t>المستوى الخامس</a:t>
            </a:r>
            <a:endParaRPr kumimoji="0" lang="en-US"/>
          </a:p>
        </p:txBody>
      </p:sp>
      <p:sp>
        <p:nvSpPr>
          <p:cNvPr id="4" name="Date Placeholder 3"/>
          <p:cNvSpPr>
            <a:spLocks noGrp="1"/>
          </p:cNvSpPr>
          <p:nvPr>
            <p:ph type="dt" sz="half" idx="10"/>
          </p:nvPr>
        </p:nvSpPr>
        <p:spPr/>
        <p:txBody>
          <a:bodyPr/>
          <a:lstStyle/>
          <a:p>
            <a:fld id="{9F0A7665-0F3F-410B-BC39-D56B48F77BF3}" type="datetimeFigureOut">
              <a:rPr lang="en-US" smtClean="0">
                <a:solidFill>
                  <a:prstClr val="black">
                    <a:tint val="75000"/>
                  </a:prstClr>
                </a:solidFill>
              </a:rPr>
              <a:pPr/>
              <a:t>7/21/2024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1DD2FF-D4FD-487A-B2A7-8334B5D6C489}"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عنوان ومحتوى">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ar-SA"/>
              <a:t>انقر لتحرير نمط العنوان الرئيسي</a:t>
            </a:r>
            <a:endParaRPr kumimoji="0" lang="en-US"/>
          </a:p>
        </p:txBody>
      </p:sp>
      <p:sp>
        <p:nvSpPr>
          <p:cNvPr id="3" name="Content Placeholder 2"/>
          <p:cNvSpPr>
            <a:spLocks noGrp="1"/>
          </p:cNvSpPr>
          <p:nvPr>
            <p:ph idx="1"/>
          </p:nvPr>
        </p:nvSpPr>
        <p:spPr/>
        <p:txBody>
          <a:bodyPr/>
          <a:lstStyle/>
          <a:p>
            <a:pPr lvl="0" eaLnBrk="1" latinLnBrk="0" hangingPunct="1"/>
            <a:r>
              <a:rPr lang="ar-SA"/>
              <a:t>انقر لتحرير أنماط النص الرئيسي</a:t>
            </a:r>
          </a:p>
          <a:p>
            <a:pPr lvl="1" eaLnBrk="1" latinLnBrk="0" hangingPunct="1"/>
            <a:r>
              <a:rPr lang="ar-SA"/>
              <a:t>المستوى الثاني</a:t>
            </a:r>
          </a:p>
          <a:p>
            <a:pPr lvl="2" eaLnBrk="1" latinLnBrk="0" hangingPunct="1"/>
            <a:r>
              <a:rPr lang="ar-SA"/>
              <a:t>المستوى الثالث</a:t>
            </a:r>
          </a:p>
          <a:p>
            <a:pPr lvl="3" eaLnBrk="1" latinLnBrk="0" hangingPunct="1"/>
            <a:r>
              <a:rPr lang="ar-SA"/>
              <a:t>المستوى الرابع</a:t>
            </a:r>
          </a:p>
          <a:p>
            <a:pPr lvl="4" eaLnBrk="1" latinLnBrk="0" hangingPunct="1"/>
            <a:r>
              <a:rPr lang="ar-SA"/>
              <a:t>المستوى الخامس</a:t>
            </a:r>
            <a:endParaRPr kumimoji="0" lang="en-US"/>
          </a:p>
        </p:txBody>
      </p:sp>
      <p:sp>
        <p:nvSpPr>
          <p:cNvPr id="4" name="Date Placeholder 3"/>
          <p:cNvSpPr>
            <a:spLocks noGrp="1"/>
          </p:cNvSpPr>
          <p:nvPr>
            <p:ph type="dt" sz="half" idx="10"/>
          </p:nvPr>
        </p:nvSpPr>
        <p:spPr/>
        <p:txBody>
          <a:bodyPr/>
          <a:lstStyle/>
          <a:p>
            <a:fld id="{9F0A7665-0F3F-410B-BC39-D56B48F77BF3}" type="datetimeFigureOut">
              <a:rPr lang="en-US" smtClean="0">
                <a:solidFill>
                  <a:prstClr val="black">
                    <a:tint val="75000"/>
                  </a:prstClr>
                </a:solidFill>
              </a:rPr>
              <a:pPr/>
              <a:t>7/21/2024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1DD2FF-D4FD-487A-B2A7-8334B5D6C489}"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عنوان المقطع">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ar-SA"/>
              <a:t>انقر لتحرير نمط العنوان الرئيسي</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ar-SA"/>
              <a:t>انقر لتحرير أنماط النص الرئيسي</a:t>
            </a:r>
          </a:p>
        </p:txBody>
      </p:sp>
      <p:sp>
        <p:nvSpPr>
          <p:cNvPr id="4" name="Date Placeholder 3"/>
          <p:cNvSpPr>
            <a:spLocks noGrp="1"/>
          </p:cNvSpPr>
          <p:nvPr>
            <p:ph type="dt" sz="half" idx="10"/>
          </p:nvPr>
        </p:nvSpPr>
        <p:spPr/>
        <p:txBody>
          <a:bodyPr/>
          <a:lstStyle/>
          <a:p>
            <a:fld id="{9F0A7665-0F3F-410B-BC39-D56B48F77BF3}" type="datetimeFigureOut">
              <a:rPr lang="en-US" smtClean="0">
                <a:solidFill>
                  <a:prstClr val="black">
                    <a:tint val="75000"/>
                  </a:prstClr>
                </a:solidFill>
              </a:rPr>
              <a:pPr/>
              <a:t>7/21/2024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B1DD2FF-D4FD-487A-B2A7-8334B5D6C489}" type="slidenum">
              <a:rPr lang="en-US" smtClean="0">
                <a:solidFill>
                  <a:prstClr val="black">
                    <a:tint val="75000"/>
                  </a:prstClr>
                </a:solidFill>
              </a:rPr>
              <a:pPr/>
              <a:t>‹#›</a:t>
            </a:fld>
            <a:endParaRPr lang="en-US">
              <a:solidFill>
                <a:prstClr val="black">
                  <a:tint val="75000"/>
                </a:prstClr>
              </a:solidFill>
            </a:endParaRPr>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محتويين">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ar-SA"/>
              <a:t>انقر لتحرير نمط العنوان الرئيسي</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ar-SA"/>
              <a:t>انقر لتحرير أنماط النص الرئيسي</a:t>
            </a:r>
          </a:p>
          <a:p>
            <a:pPr lvl="1" eaLnBrk="1" latinLnBrk="0" hangingPunct="1"/>
            <a:r>
              <a:rPr lang="ar-SA"/>
              <a:t>المستوى الثاني</a:t>
            </a:r>
          </a:p>
          <a:p>
            <a:pPr lvl="2" eaLnBrk="1" latinLnBrk="0" hangingPunct="1"/>
            <a:r>
              <a:rPr lang="ar-SA"/>
              <a:t>المستوى الثالث</a:t>
            </a:r>
          </a:p>
          <a:p>
            <a:pPr lvl="3" eaLnBrk="1" latinLnBrk="0" hangingPunct="1"/>
            <a:r>
              <a:rPr lang="ar-SA"/>
              <a:t>المستوى الرابع</a:t>
            </a:r>
          </a:p>
          <a:p>
            <a:pPr lvl="4" eaLnBrk="1" latinLnBrk="0" hangingPunct="1"/>
            <a:r>
              <a:rPr lang="ar-SA"/>
              <a:t>المستوى الخامس</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ar-SA"/>
              <a:t>انقر لتحرير أنماط النص الرئيسي</a:t>
            </a:r>
          </a:p>
          <a:p>
            <a:pPr lvl="1" eaLnBrk="1" latinLnBrk="0" hangingPunct="1"/>
            <a:r>
              <a:rPr lang="ar-SA"/>
              <a:t>المستوى الثاني</a:t>
            </a:r>
          </a:p>
          <a:p>
            <a:pPr lvl="2" eaLnBrk="1" latinLnBrk="0" hangingPunct="1"/>
            <a:r>
              <a:rPr lang="ar-SA"/>
              <a:t>المستوى الثالث</a:t>
            </a:r>
          </a:p>
          <a:p>
            <a:pPr lvl="3" eaLnBrk="1" latinLnBrk="0" hangingPunct="1"/>
            <a:r>
              <a:rPr lang="ar-SA"/>
              <a:t>المستوى الرابع</a:t>
            </a:r>
          </a:p>
          <a:p>
            <a:pPr lvl="4" eaLnBrk="1" latinLnBrk="0" hangingPunct="1"/>
            <a:r>
              <a:rPr lang="ar-SA"/>
              <a:t>المستوى الخامس</a:t>
            </a:r>
            <a:endParaRPr kumimoji="0" lang="en-US"/>
          </a:p>
        </p:txBody>
      </p:sp>
      <p:sp>
        <p:nvSpPr>
          <p:cNvPr id="5" name="Date Placeholder 4"/>
          <p:cNvSpPr>
            <a:spLocks noGrp="1"/>
          </p:cNvSpPr>
          <p:nvPr>
            <p:ph type="dt" sz="half" idx="10"/>
          </p:nvPr>
        </p:nvSpPr>
        <p:spPr/>
        <p:txBody>
          <a:bodyPr/>
          <a:lstStyle/>
          <a:p>
            <a:fld id="{9F0A7665-0F3F-410B-BC39-D56B48F77BF3}" type="datetimeFigureOut">
              <a:rPr lang="en-US" smtClean="0">
                <a:solidFill>
                  <a:prstClr val="black">
                    <a:tint val="75000"/>
                  </a:prstClr>
                </a:solidFill>
              </a:rPr>
              <a:pPr/>
              <a:t>7/21/2024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1DD2FF-D4FD-487A-B2A7-8334B5D6C489}"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مقارنة">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ar-SA"/>
              <a:t>انقر لتحرير نمط العنوان الرئيسي</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ar-SA"/>
              <a:t>انقر لتحرير أنماط النص الرئيسي</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ar-SA"/>
              <a:t>انقر لتحرير أنماط النص الرئيسي</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ar-SA"/>
              <a:t>انقر لتحرير أنماط النص الرئيسي</a:t>
            </a:r>
          </a:p>
          <a:p>
            <a:pPr lvl="1" eaLnBrk="1" latinLnBrk="0" hangingPunct="1"/>
            <a:r>
              <a:rPr lang="ar-SA"/>
              <a:t>المستوى الثاني</a:t>
            </a:r>
          </a:p>
          <a:p>
            <a:pPr lvl="2" eaLnBrk="1" latinLnBrk="0" hangingPunct="1"/>
            <a:r>
              <a:rPr lang="ar-SA"/>
              <a:t>المستوى الثالث</a:t>
            </a:r>
          </a:p>
          <a:p>
            <a:pPr lvl="3" eaLnBrk="1" latinLnBrk="0" hangingPunct="1"/>
            <a:r>
              <a:rPr lang="ar-SA"/>
              <a:t>المستوى الرابع</a:t>
            </a:r>
          </a:p>
          <a:p>
            <a:pPr lvl="4" eaLnBrk="1" latinLnBrk="0" hangingPunct="1"/>
            <a:r>
              <a:rPr lang="ar-SA"/>
              <a:t>المستوى الخامس</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ar-SA"/>
              <a:t>انقر لتحرير أنماط النص الرئيسي</a:t>
            </a:r>
          </a:p>
          <a:p>
            <a:pPr lvl="1" eaLnBrk="1" latinLnBrk="0" hangingPunct="1"/>
            <a:r>
              <a:rPr lang="ar-SA"/>
              <a:t>المستوى الثاني</a:t>
            </a:r>
          </a:p>
          <a:p>
            <a:pPr lvl="2" eaLnBrk="1" latinLnBrk="0" hangingPunct="1"/>
            <a:r>
              <a:rPr lang="ar-SA"/>
              <a:t>المستوى الثالث</a:t>
            </a:r>
          </a:p>
          <a:p>
            <a:pPr lvl="3" eaLnBrk="1" latinLnBrk="0" hangingPunct="1"/>
            <a:r>
              <a:rPr lang="ar-SA"/>
              <a:t>المستوى الرابع</a:t>
            </a:r>
          </a:p>
          <a:p>
            <a:pPr lvl="4" eaLnBrk="1" latinLnBrk="0" hangingPunct="1"/>
            <a:r>
              <a:rPr lang="ar-SA"/>
              <a:t>المستوى الخامس</a:t>
            </a:r>
            <a:endParaRPr kumimoji="0" lang="en-US"/>
          </a:p>
        </p:txBody>
      </p:sp>
      <p:sp>
        <p:nvSpPr>
          <p:cNvPr id="7" name="Date Placeholder 6"/>
          <p:cNvSpPr>
            <a:spLocks noGrp="1"/>
          </p:cNvSpPr>
          <p:nvPr>
            <p:ph type="dt" sz="half" idx="10"/>
          </p:nvPr>
        </p:nvSpPr>
        <p:spPr/>
        <p:txBody>
          <a:bodyPr/>
          <a:lstStyle/>
          <a:p>
            <a:fld id="{9F0A7665-0F3F-410B-BC39-D56B48F77BF3}" type="datetimeFigureOut">
              <a:rPr lang="en-US" smtClean="0">
                <a:solidFill>
                  <a:prstClr val="black">
                    <a:tint val="75000"/>
                  </a:prstClr>
                </a:solidFill>
              </a:rPr>
              <a:pPr/>
              <a:t>7/21/2024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B1DD2FF-D4FD-487A-B2A7-8334B5D6C489}"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عنوان فقط">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ar-SA"/>
              <a:t>انقر لتحرير نمط العنوان الرئيسي</a:t>
            </a:r>
            <a:endParaRPr kumimoji="0" lang="en-US"/>
          </a:p>
        </p:txBody>
      </p:sp>
      <p:sp>
        <p:nvSpPr>
          <p:cNvPr id="3" name="Date Placeholder 2"/>
          <p:cNvSpPr>
            <a:spLocks noGrp="1"/>
          </p:cNvSpPr>
          <p:nvPr>
            <p:ph type="dt" sz="half" idx="10"/>
          </p:nvPr>
        </p:nvSpPr>
        <p:spPr/>
        <p:txBody>
          <a:bodyPr/>
          <a:lstStyle/>
          <a:p>
            <a:fld id="{9F0A7665-0F3F-410B-BC39-D56B48F77BF3}" type="datetimeFigureOut">
              <a:rPr lang="en-US" smtClean="0">
                <a:solidFill>
                  <a:prstClr val="black">
                    <a:tint val="75000"/>
                  </a:prstClr>
                </a:solidFill>
              </a:rPr>
              <a:pPr/>
              <a:t>7/21/2024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B1DD2FF-D4FD-487A-B2A7-8334B5D6C489}"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فارغ">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0A7665-0F3F-410B-BC39-D56B48F77BF3}" type="datetimeFigureOut">
              <a:rPr lang="en-US" smtClean="0">
                <a:solidFill>
                  <a:prstClr val="black">
                    <a:tint val="75000"/>
                  </a:prstClr>
                </a:solidFill>
              </a:rPr>
              <a:pPr/>
              <a:t>7/21/2024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B1DD2FF-D4FD-487A-B2A7-8334B5D6C489}"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محتوى ذو تسمية توضيحية">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ar-SA"/>
              <a:t>انقر لتحرير نمط العنوان الرئيسي</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ar-SA"/>
              <a:t>انقر لتحرير أنماط النص الرئيسي</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ar-SA"/>
              <a:t>انقر لتحرير أنماط النص الرئيسي</a:t>
            </a:r>
          </a:p>
          <a:p>
            <a:pPr lvl="1" eaLnBrk="1" latinLnBrk="0" hangingPunct="1"/>
            <a:r>
              <a:rPr lang="ar-SA"/>
              <a:t>المستوى الثاني</a:t>
            </a:r>
          </a:p>
          <a:p>
            <a:pPr lvl="2" eaLnBrk="1" latinLnBrk="0" hangingPunct="1"/>
            <a:r>
              <a:rPr lang="ar-SA"/>
              <a:t>المستوى الثالث</a:t>
            </a:r>
          </a:p>
          <a:p>
            <a:pPr lvl="3" eaLnBrk="1" latinLnBrk="0" hangingPunct="1"/>
            <a:r>
              <a:rPr lang="ar-SA"/>
              <a:t>المستوى الرابع</a:t>
            </a:r>
          </a:p>
          <a:p>
            <a:pPr lvl="4" eaLnBrk="1" latinLnBrk="0" hangingPunct="1"/>
            <a:r>
              <a:rPr lang="ar-SA"/>
              <a:t>المستوى الخامس</a:t>
            </a:r>
            <a:endParaRPr kumimoji="0" lang="en-US"/>
          </a:p>
        </p:txBody>
      </p:sp>
      <p:sp>
        <p:nvSpPr>
          <p:cNvPr id="5" name="Date Placeholder 4"/>
          <p:cNvSpPr>
            <a:spLocks noGrp="1"/>
          </p:cNvSpPr>
          <p:nvPr>
            <p:ph type="dt" sz="half" idx="10"/>
          </p:nvPr>
        </p:nvSpPr>
        <p:spPr/>
        <p:txBody>
          <a:bodyPr/>
          <a:lstStyle/>
          <a:p>
            <a:fld id="{9F0A7665-0F3F-410B-BC39-D56B48F77BF3}" type="datetimeFigureOut">
              <a:rPr lang="en-US" smtClean="0">
                <a:solidFill>
                  <a:prstClr val="black">
                    <a:tint val="75000"/>
                  </a:prstClr>
                </a:solidFill>
              </a:rPr>
              <a:pPr/>
              <a:t>7/21/2024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B1DD2FF-D4FD-487A-B2A7-8334B5D6C489}"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صورة ذو تسمية توضيحية">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ar-SA"/>
              <a:t>انقر لتحرير نمط العنوان الرئيسي</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ar-SA"/>
              <a:t>انقر لتحرير أنماط النص الرئيسي</a:t>
            </a:r>
          </a:p>
        </p:txBody>
      </p:sp>
      <p:sp>
        <p:nvSpPr>
          <p:cNvPr id="5" name="Date Placeholder 4"/>
          <p:cNvSpPr>
            <a:spLocks noGrp="1"/>
          </p:cNvSpPr>
          <p:nvPr>
            <p:ph type="dt" sz="half" idx="10"/>
          </p:nvPr>
        </p:nvSpPr>
        <p:spPr/>
        <p:txBody>
          <a:bodyPr/>
          <a:lstStyle/>
          <a:p>
            <a:fld id="{9F0A7665-0F3F-410B-BC39-D56B48F77BF3}" type="datetimeFigureOut">
              <a:rPr lang="en-US" smtClean="0">
                <a:solidFill>
                  <a:prstClr val="black">
                    <a:tint val="75000"/>
                  </a:prstClr>
                </a:solidFill>
              </a:rPr>
              <a:pPr/>
              <a:t>7/21/2024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8077200" y="6356350"/>
            <a:ext cx="609600" cy="365125"/>
          </a:xfrm>
        </p:spPr>
        <p:txBody>
          <a:bodyPr/>
          <a:lstStyle/>
          <a:p>
            <a:fld id="{CB1DD2FF-D4FD-487A-B2A7-8334B5D6C489}" type="slidenum">
              <a:rPr lang="en-US" smtClean="0">
                <a:solidFill>
                  <a:prstClr val="black">
                    <a:tint val="75000"/>
                  </a:prstClr>
                </a:solidFill>
              </a:rPr>
              <a:pPr/>
              <a:t>‹#›</a:t>
            </a:fld>
            <a:endParaRPr lang="en-US">
              <a:solidFill>
                <a:prstClr val="black">
                  <a:tint val="75000"/>
                </a:prst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ar-SA"/>
              <a:t>انقر فوق الأيقونة لإضافة صورة</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theme" Target="../theme/theme1.xml" /><Relationship Id="rId2" Type="http://schemas.openxmlformats.org/officeDocument/2006/relationships/slideLayout" Target="../slideLayouts/slideLayout2.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0" Type="http://schemas.openxmlformats.org/officeDocument/2006/relationships/slideLayout" Target="../slideLayouts/slideLayout10.xml" /><Relationship Id="rId4" Type="http://schemas.openxmlformats.org/officeDocument/2006/relationships/slideLayout" Target="../slideLayouts/slideLayout4.xml" /><Relationship Id="rId9" Type="http://schemas.openxmlformats.org/officeDocument/2006/relationships/slideLayout" Target="../slideLayouts/slideLayout9.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ar-SA"/>
              <a:t>انقر لتحرير نمط العنوان الرئيسي</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ar-SA"/>
              <a:t>انقر لتحرير أنماط النص الرئيسي</a:t>
            </a:r>
          </a:p>
          <a:p>
            <a:pPr lvl="1" eaLnBrk="1" latinLnBrk="0" hangingPunct="1"/>
            <a:r>
              <a:rPr kumimoji="0" lang="ar-SA"/>
              <a:t>المستوى الثاني</a:t>
            </a:r>
          </a:p>
          <a:p>
            <a:pPr lvl="2" eaLnBrk="1" latinLnBrk="0" hangingPunct="1"/>
            <a:r>
              <a:rPr kumimoji="0" lang="ar-SA"/>
              <a:t>المستوى الثالث</a:t>
            </a:r>
          </a:p>
          <a:p>
            <a:pPr lvl="3" eaLnBrk="1" latinLnBrk="0" hangingPunct="1"/>
            <a:r>
              <a:rPr kumimoji="0" lang="ar-SA"/>
              <a:t>المستوى الرابع</a:t>
            </a:r>
          </a:p>
          <a:p>
            <a:pPr lvl="4" eaLnBrk="1" latinLnBrk="0" hangingPunct="1"/>
            <a:r>
              <a:rPr kumimoji="0" lang="ar-SA"/>
              <a:t>المستوى الخامس</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9646721F-8914-4A92-BD11-A9E47AB39274}" type="datetimeFigureOut">
              <a:rPr lang="en-US" smtClean="0"/>
              <a:t>7/21/2024</a:t>
            </a:fld>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5DDE02AE-C2A0-44BC-8473-AB69AF6A62DD}" type="slidenum">
              <a:rPr lang="en-US" smtClean="0"/>
              <a:t>‹#›</a:t>
            </a:fld>
            <a:endParaRPr lang="en-US"/>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 /><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3.xml.rels><?xml version="1.0" encoding="UTF-8" standalone="yes"?>
<Relationships xmlns="http://schemas.openxmlformats.org/package/2006/relationships"><Relationship Id="rId2" Type="http://schemas.openxmlformats.org/officeDocument/2006/relationships/image" Target="../media/image7.png" /><Relationship Id="rId1" Type="http://schemas.openxmlformats.org/officeDocument/2006/relationships/slideLayout" Target="../slideLayouts/slideLayout7.xml" /></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7.xml.rels><?xml version="1.0" encoding="UTF-8" standalone="yes"?>
<Relationships xmlns="http://schemas.openxmlformats.org/package/2006/relationships"><Relationship Id="rId3" Type="http://schemas.openxmlformats.org/officeDocument/2006/relationships/image" Target="../media/image9.jpeg" /><Relationship Id="rId2" Type="http://schemas.openxmlformats.org/officeDocument/2006/relationships/image" Target="../media/image8.jpeg" /><Relationship Id="rId1" Type="http://schemas.openxmlformats.org/officeDocument/2006/relationships/slideLayout" Target="../slideLayouts/slideLayout7.xml" /></Relationships>
</file>

<file path=ppt/slides/_rels/slide18.xml.rels><?xml version="1.0" encoding="UTF-8" standalone="yes"?>
<Relationships xmlns="http://schemas.openxmlformats.org/package/2006/relationships"><Relationship Id="rId2" Type="http://schemas.openxmlformats.org/officeDocument/2006/relationships/image" Target="../media/image10.png" /><Relationship Id="rId1" Type="http://schemas.openxmlformats.org/officeDocument/2006/relationships/slideLayout" Target="../slideLayouts/slideLayout7.xml" /></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2.xml.rels><?xml version="1.0" encoding="UTF-8" standalone="yes"?>
<Relationships xmlns="http://schemas.openxmlformats.org/package/2006/relationships"><Relationship Id="rId2" Type="http://schemas.openxmlformats.org/officeDocument/2006/relationships/image" Target="../media/image11.jpeg" /><Relationship Id="rId1" Type="http://schemas.openxmlformats.org/officeDocument/2006/relationships/slideLayout" Target="../slideLayouts/slideLayout7.xml" /></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4.xml.rels><?xml version="1.0" encoding="UTF-8" standalone="yes"?>
<Relationships xmlns="http://schemas.openxmlformats.org/package/2006/relationships"><Relationship Id="rId2" Type="http://schemas.openxmlformats.org/officeDocument/2006/relationships/image" Target="../media/image12.png" /><Relationship Id="rId1" Type="http://schemas.openxmlformats.org/officeDocument/2006/relationships/slideLayout" Target="../slideLayouts/slideLayout7.xml" /></Relationships>
</file>

<file path=ppt/slides/_rels/slide25.xml.rels><?xml version="1.0" encoding="UTF-8" standalone="yes"?>
<Relationships xmlns="http://schemas.openxmlformats.org/package/2006/relationships"><Relationship Id="rId2" Type="http://schemas.openxmlformats.org/officeDocument/2006/relationships/image" Target="../media/image13.jpeg" /><Relationship Id="rId1" Type="http://schemas.openxmlformats.org/officeDocument/2006/relationships/slideLayout" Target="../slideLayouts/slideLayout7.xml" /></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xml.rels><?xml version="1.0" encoding="UTF-8" standalone="yes"?>
<Relationships xmlns="http://schemas.openxmlformats.org/package/2006/relationships"><Relationship Id="rId2" Type="http://schemas.openxmlformats.org/officeDocument/2006/relationships/image" Target="../media/image3.emf" /><Relationship Id="rId1" Type="http://schemas.openxmlformats.org/officeDocument/2006/relationships/slideLayout" Target="../slideLayouts/slideLayout2.xml" /></Relationships>
</file>

<file path=ppt/slides/_rels/slide30.xml.rels><?xml version="1.0" encoding="UTF-8" standalone="yes"?>
<Relationships xmlns="http://schemas.openxmlformats.org/package/2006/relationships"><Relationship Id="rId3" Type="http://schemas.openxmlformats.org/officeDocument/2006/relationships/image" Target="../media/image15.png" /><Relationship Id="rId2" Type="http://schemas.openxmlformats.org/officeDocument/2006/relationships/image" Target="../media/image14.png" /><Relationship Id="rId1" Type="http://schemas.openxmlformats.org/officeDocument/2006/relationships/slideLayout" Target="../slideLayouts/slideLayout7.xml" /></Relationships>
</file>

<file path=ppt/slides/_rels/slide31.xml.rels><?xml version="1.0" encoding="UTF-8" standalone="yes"?>
<Relationships xmlns="http://schemas.openxmlformats.org/package/2006/relationships"><Relationship Id="rId2" Type="http://schemas.openxmlformats.org/officeDocument/2006/relationships/image" Target="../media/image16.png" /><Relationship Id="rId1" Type="http://schemas.openxmlformats.org/officeDocument/2006/relationships/slideLayout" Target="../slideLayouts/slideLayout4.xml" /></Relationships>
</file>

<file path=ppt/slides/_rels/slide32.xml.rels><?xml version="1.0" encoding="UTF-8" standalone="yes"?>
<Relationships xmlns="http://schemas.openxmlformats.org/package/2006/relationships"><Relationship Id="rId2" Type="http://schemas.openxmlformats.org/officeDocument/2006/relationships/image" Target="../media/image17.png" /><Relationship Id="rId1" Type="http://schemas.openxmlformats.org/officeDocument/2006/relationships/slideLayout" Target="../slideLayouts/slideLayout7.xml" /></Relationships>
</file>

<file path=ppt/slides/_rels/slide33.xml.rels><?xml version="1.0" encoding="UTF-8" standalone="yes"?>
<Relationships xmlns="http://schemas.openxmlformats.org/package/2006/relationships"><Relationship Id="rId2" Type="http://schemas.openxmlformats.org/officeDocument/2006/relationships/image" Target="../media/image18.jpeg" /><Relationship Id="rId1" Type="http://schemas.openxmlformats.org/officeDocument/2006/relationships/slideLayout" Target="../slideLayouts/slideLayout4.xml" /></Relationships>
</file>

<file path=ppt/slides/_rels/slide34.xml.rels><?xml version="1.0" encoding="UTF-8" standalone="yes"?>
<Relationships xmlns="http://schemas.openxmlformats.org/package/2006/relationships"><Relationship Id="rId2" Type="http://schemas.openxmlformats.org/officeDocument/2006/relationships/image" Target="../media/image19.png" /><Relationship Id="rId1" Type="http://schemas.openxmlformats.org/officeDocument/2006/relationships/slideLayout" Target="../slideLayouts/slideLayout7.xml" /></Relationships>
</file>

<file path=ppt/slides/_rels/slide35.xml.rels><?xml version="1.0" encoding="UTF-8" standalone="yes"?>
<Relationships xmlns="http://schemas.openxmlformats.org/package/2006/relationships"><Relationship Id="rId2" Type="http://schemas.openxmlformats.org/officeDocument/2006/relationships/image" Target="../media/image20.png" /><Relationship Id="rId1" Type="http://schemas.openxmlformats.org/officeDocument/2006/relationships/slideLayout" Target="../slideLayouts/slideLayout4.xml" /></Relationships>
</file>

<file path=ppt/slides/_rels/slide36.xml.rels><?xml version="1.0" encoding="UTF-8" standalone="yes"?>
<Relationships xmlns="http://schemas.openxmlformats.org/package/2006/relationships"><Relationship Id="rId2" Type="http://schemas.openxmlformats.org/officeDocument/2006/relationships/image" Target="../media/image21.png" /><Relationship Id="rId1" Type="http://schemas.openxmlformats.org/officeDocument/2006/relationships/slideLayout" Target="../slideLayouts/slideLayout4.xml" /></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9.xml.rels><?xml version="1.0" encoding="UTF-8" standalone="yes"?>
<Relationships xmlns="http://schemas.openxmlformats.org/package/2006/relationships"><Relationship Id="rId3" Type="http://schemas.openxmlformats.org/officeDocument/2006/relationships/image" Target="../media/image23.png" /><Relationship Id="rId2" Type="http://schemas.openxmlformats.org/officeDocument/2006/relationships/image" Target="../media/image22.png" /><Relationship Id="rId1" Type="http://schemas.openxmlformats.org/officeDocument/2006/relationships/slideLayout" Target="../slideLayouts/slideLayout4.xml" /></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0.xml.rels><?xml version="1.0" encoding="UTF-8" standalone="yes"?>
<Relationships xmlns="http://schemas.openxmlformats.org/package/2006/relationships"><Relationship Id="rId2" Type="http://schemas.openxmlformats.org/officeDocument/2006/relationships/image" Target="../media/image24.png" /><Relationship Id="rId1" Type="http://schemas.openxmlformats.org/officeDocument/2006/relationships/slideLayout" Target="../slideLayouts/slideLayout2.xml" /></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2.xml.rels><?xml version="1.0" encoding="UTF-8" standalone="yes"?>
<Relationships xmlns="http://schemas.openxmlformats.org/package/2006/relationships"><Relationship Id="rId2" Type="http://schemas.openxmlformats.org/officeDocument/2006/relationships/image" Target="../media/image25.jfif" /><Relationship Id="rId1" Type="http://schemas.openxmlformats.org/officeDocument/2006/relationships/slideLayout" Target="../slideLayouts/slideLayout2.xml" /></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4.xml.rels><?xml version="1.0" encoding="UTF-8" standalone="yes"?>
<Relationships xmlns="http://schemas.openxmlformats.org/package/2006/relationships"><Relationship Id="rId2" Type="http://schemas.openxmlformats.org/officeDocument/2006/relationships/image" Target="../media/image26.jpeg" /><Relationship Id="rId1" Type="http://schemas.openxmlformats.org/officeDocument/2006/relationships/slideLayout" Target="../slideLayouts/slideLayout2.xml" /></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 /></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8.xml.rels><?xml version="1.0" encoding="UTF-8" standalone="yes"?>
<Relationships xmlns="http://schemas.openxmlformats.org/package/2006/relationships"><Relationship Id="rId3" Type="http://schemas.openxmlformats.org/officeDocument/2006/relationships/image" Target="../media/image5.emf" /><Relationship Id="rId2" Type="http://schemas.openxmlformats.org/officeDocument/2006/relationships/image" Target="../media/image4.emf" /><Relationship Id="rId1" Type="http://schemas.openxmlformats.org/officeDocument/2006/relationships/slideLayout" Target="../slideLayouts/slideLayout2.xml" /></Relationships>
</file>

<file path=ppt/slides/_rels/slide9.xml.rels><?xml version="1.0" encoding="UTF-8" standalone="yes"?>
<Relationships xmlns="http://schemas.openxmlformats.org/package/2006/relationships"><Relationship Id="rId2" Type="http://schemas.openxmlformats.org/officeDocument/2006/relationships/image" Target="../media/image6.emf" /><Relationship Id="rId1" Type="http://schemas.openxmlformats.org/officeDocument/2006/relationships/slideLayout" Target="../slideLayouts/slideLayout2.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838200"/>
            <a:ext cx="7851648" cy="1828800"/>
          </a:xfrm>
        </p:spPr>
        <p:txBody>
          <a:bodyPr/>
          <a:lstStyle/>
          <a:p>
            <a:r>
              <a:rPr lang="en-US" dirty="0"/>
              <a:t>Stridor and Hoarseness of voice</a:t>
            </a:r>
          </a:p>
        </p:txBody>
      </p:sp>
      <p:sp>
        <p:nvSpPr>
          <p:cNvPr id="5" name="عنوان فرعي 4"/>
          <p:cNvSpPr>
            <a:spLocks noGrp="1"/>
          </p:cNvSpPr>
          <p:nvPr>
            <p:ph type="subTitle" idx="1"/>
          </p:nvPr>
        </p:nvSpPr>
        <p:spPr>
          <a:xfrm>
            <a:off x="533400" y="2819400"/>
            <a:ext cx="7854696" cy="1752600"/>
          </a:xfrm>
        </p:spPr>
        <p:txBody>
          <a:bodyPr>
            <a:noAutofit/>
          </a:bodyPr>
          <a:lstStyle/>
          <a:p>
            <a:pPr algn="l"/>
            <a:r>
              <a:rPr lang="en-US" sz="3200" dirty="0"/>
              <a:t>Supervised by: Dr.osama Al- Btoush</a:t>
            </a:r>
          </a:p>
          <a:p>
            <a:pPr algn="l"/>
            <a:endParaRPr lang="en-US" sz="3200" dirty="0"/>
          </a:p>
          <a:p>
            <a:pPr algn="l"/>
            <a:r>
              <a:rPr lang="en-US" sz="3200" dirty="0"/>
              <a:t>Done by : Bashar altalaheen</a:t>
            </a:r>
          </a:p>
          <a:p>
            <a:pPr algn="l"/>
            <a:r>
              <a:rPr lang="en-US" sz="3200" dirty="0"/>
              <a:t>                 Owes alwessi</a:t>
            </a:r>
          </a:p>
          <a:p>
            <a:pPr algn="l"/>
            <a:r>
              <a:rPr lang="en-US" sz="3200" dirty="0"/>
              <a:t>                  Issa samardali</a:t>
            </a:r>
          </a:p>
          <a:p>
            <a:pPr algn="l"/>
            <a:endParaRPr lang="en-US" sz="3200" dirty="0"/>
          </a:p>
        </p:txBody>
      </p:sp>
      <p:pic>
        <p:nvPicPr>
          <p:cNvPr id="4" name="Picture 3"/>
          <p:cNvPicPr>
            <a:picLocks noChangeAspect="1"/>
          </p:cNvPicPr>
          <p:nvPr/>
        </p:nvPicPr>
        <p:blipFill rotWithShape="1">
          <a:blip r:embed="rId2"/>
          <a:srcRect l="53620" t="35615" r="19515" b="22573"/>
          <a:stretch/>
        </p:blipFill>
        <p:spPr>
          <a:xfrm>
            <a:off x="6960358" y="4419600"/>
            <a:ext cx="2081284" cy="2149523"/>
          </a:xfrm>
          <a:prstGeom prst="rect">
            <a:avLst/>
          </a:prstGeom>
        </p:spPr>
      </p:pic>
    </p:spTree>
    <p:extLst>
      <p:ext uri="{BB962C8B-B14F-4D97-AF65-F5344CB8AC3E}">
        <p14:creationId xmlns:p14="http://schemas.microsoft.com/office/powerpoint/2010/main" val="12061371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dirty="0"/>
              <a:t>Cont…</a:t>
            </a:r>
          </a:p>
        </p:txBody>
      </p:sp>
      <p:sp>
        <p:nvSpPr>
          <p:cNvPr id="3" name="عنصر نائب للمحتوى 2"/>
          <p:cNvSpPr>
            <a:spLocks noGrp="1"/>
          </p:cNvSpPr>
          <p:nvPr>
            <p:ph idx="1"/>
          </p:nvPr>
        </p:nvSpPr>
        <p:spPr/>
        <p:txBody>
          <a:bodyPr/>
          <a:lstStyle/>
          <a:p>
            <a:r>
              <a:rPr lang="en-US" dirty="0"/>
              <a:t>Triple endoscopy :</a:t>
            </a:r>
          </a:p>
          <a:p>
            <a:r>
              <a:rPr lang="en-US" dirty="0"/>
              <a:t>endoscopic evaluation of the pharynx, larynx,</a:t>
            </a:r>
          </a:p>
          <a:p>
            <a:r>
              <a:rPr lang="en-US" dirty="0"/>
              <a:t>esophagus, trachea, and bronchi .</a:t>
            </a:r>
          </a:p>
          <a:p>
            <a:r>
              <a:rPr lang="en-US" dirty="0"/>
              <a:t>Usually in malignancy .</a:t>
            </a:r>
          </a:p>
          <a:p>
            <a:r>
              <a:rPr lang="en-US" dirty="0"/>
              <a:t>- Direct laryngoscopy</a:t>
            </a:r>
          </a:p>
          <a:p>
            <a:r>
              <a:rPr lang="en-US" dirty="0"/>
              <a:t>- Bronchoscopy</a:t>
            </a:r>
          </a:p>
          <a:p>
            <a:r>
              <a:rPr lang="en-US" dirty="0"/>
              <a:t>- esophagoscopy</a:t>
            </a:r>
          </a:p>
          <a:p>
            <a:r>
              <a:rPr lang="en-US" dirty="0"/>
              <a:t>then biopsy</a:t>
            </a:r>
          </a:p>
        </p:txBody>
      </p:sp>
    </p:spTree>
    <p:extLst>
      <p:ext uri="{BB962C8B-B14F-4D97-AF65-F5344CB8AC3E}">
        <p14:creationId xmlns:p14="http://schemas.microsoft.com/office/powerpoint/2010/main" val="12459597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latin typeface="Algerian" pitchFamily="82" charset="0"/>
              </a:rPr>
              <a:t>Acute Stridor</a:t>
            </a:r>
          </a:p>
        </p:txBody>
      </p:sp>
      <p:graphicFrame>
        <p:nvGraphicFramePr>
          <p:cNvPr id="5" name="Content Placeholder 4"/>
          <p:cNvGraphicFramePr>
            <a:graphicFrameLocks noGrp="1"/>
          </p:cNvGraphicFramePr>
          <p:nvPr>
            <p:ph idx="1"/>
          </p:nvPr>
        </p:nvGraphicFramePr>
        <p:xfrm>
          <a:off x="304800" y="2362200"/>
          <a:ext cx="8229600" cy="3627120"/>
        </p:xfrm>
        <a:graphic>
          <a:graphicData uri="http://schemas.openxmlformats.org/drawingml/2006/table">
            <a:tbl>
              <a:tblPr firstRow="1" bandRow="1">
                <a:tableStyleId>{F5AB1C69-6EDB-4FF4-983F-18BD219EF322}</a:tableStyleId>
              </a:tblPr>
              <a:tblGrid>
                <a:gridCol w="8229600">
                  <a:extLst>
                    <a:ext uri="{9D8B030D-6E8A-4147-A177-3AD203B41FA5}">
                      <a16:colId xmlns:a16="http://schemas.microsoft.com/office/drawing/2014/main" val="20000"/>
                    </a:ext>
                  </a:extLst>
                </a:gridCol>
              </a:tblGrid>
              <a:tr h="370840">
                <a:tc>
                  <a:txBody>
                    <a:bodyPr/>
                    <a:lstStyle/>
                    <a:p>
                      <a:pPr algn="ctr"/>
                      <a:r>
                        <a:rPr lang="en-US" sz="2800" b="1" dirty="0">
                          <a:solidFill>
                            <a:schemeClr val="tx1"/>
                          </a:solidFill>
                        </a:rPr>
                        <a:t>Laryngotracheobronchitis (Croup)</a:t>
                      </a:r>
                    </a:p>
                  </a:txBody>
                  <a:tcPr anchor="ctr"/>
                </a:tc>
                <a:extLst>
                  <a:ext uri="{0D108BD9-81ED-4DB2-BD59-A6C34878D82A}">
                    <a16:rowId xmlns:a16="http://schemas.microsoft.com/office/drawing/2014/main" val="10000"/>
                  </a:ext>
                </a:extLst>
              </a:tr>
              <a:tr h="370840">
                <a:tc>
                  <a:txBody>
                    <a:bodyPr/>
                    <a:lstStyle/>
                    <a:p>
                      <a:pPr algn="ctr"/>
                      <a:r>
                        <a:rPr lang="en-US" sz="2800" b="1" dirty="0">
                          <a:solidFill>
                            <a:schemeClr val="tx1"/>
                          </a:solidFill>
                        </a:rPr>
                        <a:t>Epiglottitis</a:t>
                      </a:r>
                    </a:p>
                  </a:txBody>
                  <a:tcPr anchor="ctr"/>
                </a:tc>
                <a:extLst>
                  <a:ext uri="{0D108BD9-81ED-4DB2-BD59-A6C34878D82A}">
                    <a16:rowId xmlns:a16="http://schemas.microsoft.com/office/drawing/2014/main" val="10001"/>
                  </a:ext>
                </a:extLst>
              </a:tr>
              <a:tr h="370840">
                <a:tc>
                  <a:txBody>
                    <a:bodyPr/>
                    <a:lstStyle/>
                    <a:p>
                      <a:pPr algn="ctr"/>
                      <a:r>
                        <a:rPr lang="en-US" sz="2800" b="1" dirty="0">
                          <a:solidFill>
                            <a:schemeClr val="tx1"/>
                          </a:solidFill>
                        </a:rPr>
                        <a:t>Foreign body inhalation</a:t>
                      </a:r>
                    </a:p>
                  </a:txBody>
                  <a:tcPr anchor="ctr"/>
                </a:tc>
                <a:extLst>
                  <a:ext uri="{0D108BD9-81ED-4DB2-BD59-A6C34878D82A}">
                    <a16:rowId xmlns:a16="http://schemas.microsoft.com/office/drawing/2014/main" val="10002"/>
                  </a:ext>
                </a:extLst>
              </a:tr>
              <a:tr h="370840">
                <a:tc>
                  <a:txBody>
                    <a:bodyPr/>
                    <a:lstStyle/>
                    <a:p>
                      <a:pPr algn="ctr"/>
                      <a:r>
                        <a:rPr lang="en-US" sz="2800" b="1" kern="1200" dirty="0">
                          <a:solidFill>
                            <a:schemeClr val="tx1"/>
                          </a:solidFill>
                        </a:rPr>
                        <a:t>Anaphylaxis</a:t>
                      </a:r>
                      <a:endParaRPr lang="en-US" sz="2800" b="1" dirty="0">
                        <a:solidFill>
                          <a:schemeClr val="tx1"/>
                        </a:solidFill>
                      </a:endParaRPr>
                    </a:p>
                  </a:txBody>
                  <a:tcPr/>
                </a:tc>
                <a:extLst>
                  <a:ext uri="{0D108BD9-81ED-4DB2-BD59-A6C34878D82A}">
                    <a16:rowId xmlns:a16="http://schemas.microsoft.com/office/drawing/2014/main" val="10003"/>
                  </a:ext>
                </a:extLst>
              </a:tr>
              <a:tr h="370840">
                <a:tc>
                  <a:txBody>
                    <a:bodyPr/>
                    <a:lstStyle/>
                    <a:p>
                      <a:pPr algn="ctr"/>
                      <a:r>
                        <a:rPr lang="en-US" sz="2800" b="1" dirty="0">
                          <a:solidFill>
                            <a:schemeClr val="tx1"/>
                          </a:solidFill>
                        </a:rPr>
                        <a:t>Neck space abscess</a:t>
                      </a:r>
                    </a:p>
                  </a:txBody>
                  <a:tcPr anchor="ctr"/>
                </a:tc>
                <a:extLst>
                  <a:ext uri="{0D108BD9-81ED-4DB2-BD59-A6C34878D82A}">
                    <a16:rowId xmlns:a16="http://schemas.microsoft.com/office/drawing/2014/main" val="10004"/>
                  </a:ext>
                </a:extLst>
              </a:tr>
              <a:tr h="370840">
                <a:tc>
                  <a:txBody>
                    <a:bodyPr/>
                    <a:lstStyle/>
                    <a:p>
                      <a:pPr algn="ctr"/>
                      <a:r>
                        <a:rPr lang="en-US" sz="2800" b="1" dirty="0">
                          <a:solidFill>
                            <a:schemeClr val="tx1"/>
                          </a:solidFill>
                        </a:rPr>
                        <a:t>Laryngitis</a:t>
                      </a:r>
                    </a:p>
                  </a:txBody>
                  <a:tcPr anchor="ctr"/>
                </a:tc>
                <a:extLst>
                  <a:ext uri="{0D108BD9-81ED-4DB2-BD59-A6C34878D82A}">
                    <a16:rowId xmlns:a16="http://schemas.microsoft.com/office/drawing/2014/main" val="10005"/>
                  </a:ext>
                </a:extLst>
              </a:tr>
              <a:tr h="370840">
                <a:tc>
                  <a:txBody>
                    <a:bodyPr/>
                    <a:lstStyle/>
                    <a:p>
                      <a:pPr algn="ctr"/>
                      <a:endParaRPr lang="en-US" sz="2800" b="1" dirty="0">
                        <a:solidFill>
                          <a:schemeClr val="tx1"/>
                        </a:solidFill>
                      </a:endParaRPr>
                    </a:p>
                  </a:txBody>
                  <a:tcPr/>
                </a:tc>
                <a:extLst>
                  <a:ext uri="{0D108BD9-81ED-4DB2-BD59-A6C34878D82A}">
                    <a16:rowId xmlns:a16="http://schemas.microsoft.com/office/drawing/2014/main" val="10006"/>
                  </a:ext>
                </a:extLst>
              </a:tr>
            </a:tbl>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a:latin typeface="Algerian" pitchFamily="82" charset="0"/>
              </a:rPr>
              <a:t>Laryngotracheobronchitis (cRoup)</a:t>
            </a:r>
            <a:endParaRPr lang="en-US" sz="3200" dirty="0">
              <a:latin typeface="Algerian" pitchFamily="82" charset="0"/>
            </a:endParaRPr>
          </a:p>
        </p:txBody>
      </p:sp>
      <p:sp>
        <p:nvSpPr>
          <p:cNvPr id="3" name="Content Placeholder 2"/>
          <p:cNvSpPr>
            <a:spLocks noGrp="1"/>
          </p:cNvSpPr>
          <p:nvPr>
            <p:ph idx="1"/>
          </p:nvPr>
        </p:nvSpPr>
        <p:spPr/>
        <p:txBody>
          <a:bodyPr>
            <a:normAutofit fontScale="85000" lnSpcReduction="20000"/>
          </a:bodyPr>
          <a:lstStyle/>
          <a:p>
            <a:r>
              <a:rPr lang="en-US" sz="2800" dirty="0">
                <a:solidFill>
                  <a:srgbClr val="FF0000"/>
                </a:solidFill>
              </a:rPr>
              <a:t>is inflammation of the larynx, trachea, and bronchus, including the vocal cords</a:t>
            </a:r>
            <a:r>
              <a:rPr lang="en-US" sz="2800" dirty="0"/>
              <a:t>.</a:t>
            </a:r>
          </a:p>
          <a:p>
            <a:r>
              <a:rPr lang="en-US" sz="2800" dirty="0"/>
              <a:t>Croup is the most common cause of acute stridor in children aged 6 months to 2 years.</a:t>
            </a:r>
          </a:p>
          <a:p>
            <a:r>
              <a:rPr lang="en-US" sz="2800" dirty="0"/>
              <a:t>The cause of croup in 95% of cases is </a:t>
            </a:r>
            <a:r>
              <a:rPr lang="en-US" sz="2800" dirty="0">
                <a:solidFill>
                  <a:srgbClr val="FF0000"/>
                </a:solidFill>
              </a:rPr>
              <a:t>viral infection</a:t>
            </a:r>
            <a:r>
              <a:rPr lang="en-US" sz="2800" dirty="0"/>
              <a:t>, common organisms including parainfluenza, influenza and rhinovirus</a:t>
            </a:r>
          </a:p>
          <a:p>
            <a:r>
              <a:rPr lang="en-US" sz="2800" dirty="0"/>
              <a:t>It is typically preceded by an upper respiratory infection, before developing into dyspnoea and a characteristic</a:t>
            </a:r>
            <a:r>
              <a:rPr lang="en-US" sz="2800" b="1" dirty="0"/>
              <a:t> </a:t>
            </a:r>
            <a:r>
              <a:rPr lang="en-US" sz="2800" b="1" dirty="0">
                <a:solidFill>
                  <a:srgbClr val="FF0000"/>
                </a:solidFill>
              </a:rPr>
              <a:t>barking cough</a:t>
            </a:r>
            <a:r>
              <a:rPr lang="en-US" sz="2800" dirty="0"/>
              <a:t>, with potential fever. Symptoms are usually worse at night.</a:t>
            </a:r>
          </a:p>
          <a:p>
            <a:r>
              <a:rPr lang="en-US" sz="2800" dirty="0"/>
              <a:t>Most cases do not require any investigations and can be made as a clinical diagnosis.</a:t>
            </a:r>
          </a:p>
          <a:p>
            <a:endParaRPr lang="en-US" sz="2800" dirty="0"/>
          </a:p>
          <a:p>
            <a:endParaRPr lang="en-US" sz="28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3333" t="15910" r="56667" b="20356"/>
          <a:stretch/>
        </p:blipFill>
        <p:spPr>
          <a:xfrm>
            <a:off x="304800" y="304800"/>
            <a:ext cx="5528929" cy="4953000"/>
          </a:xfrm>
          <a:prstGeom prst="rect">
            <a:avLst/>
          </a:prstGeom>
        </p:spPr>
      </p:pic>
      <p:sp>
        <p:nvSpPr>
          <p:cNvPr id="6" name="Rectangle 5"/>
          <p:cNvSpPr/>
          <p:nvPr/>
        </p:nvSpPr>
        <p:spPr>
          <a:xfrm>
            <a:off x="5943600" y="914400"/>
            <a:ext cx="2971800" cy="3416320"/>
          </a:xfrm>
          <a:prstGeom prst="rect">
            <a:avLst/>
          </a:prstGeom>
        </p:spPr>
        <p:txBody>
          <a:bodyPr wrap="square">
            <a:spAutoFit/>
          </a:bodyPr>
          <a:lstStyle/>
          <a:p>
            <a:r>
              <a:rPr lang="en-US" sz="2400" dirty="0">
                <a:solidFill>
                  <a:srgbClr val="FF0000"/>
                </a:solidFill>
              </a:rPr>
              <a:t>The steeple sign </a:t>
            </a:r>
            <a:r>
              <a:rPr lang="en-US" sz="2400" dirty="0"/>
              <a:t>is a radiologic sign found on an AP neck radiograph where </a:t>
            </a:r>
            <a:r>
              <a:rPr lang="en-US" sz="2400" dirty="0">
                <a:solidFill>
                  <a:srgbClr val="FF0000"/>
                </a:solidFill>
              </a:rPr>
              <a:t>subglottic tracheal narrowing </a:t>
            </a:r>
            <a:r>
              <a:rPr lang="en-US" sz="2400" dirty="0"/>
              <a:t>produces the shape of a church steeple within the trachea itself</a:t>
            </a:r>
          </a:p>
        </p:txBody>
      </p:sp>
    </p:spTree>
    <p:extLst>
      <p:ext uri="{BB962C8B-B14F-4D97-AF65-F5344CB8AC3E}">
        <p14:creationId xmlns:p14="http://schemas.microsoft.com/office/powerpoint/2010/main" val="5965966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304800"/>
            <a:ext cx="8458200" cy="6553200"/>
          </a:xfrm>
        </p:spPr>
        <p:txBody>
          <a:bodyPr>
            <a:normAutofit lnSpcReduction="10000"/>
          </a:bodyPr>
          <a:lstStyle/>
          <a:p>
            <a:pPr>
              <a:buNone/>
            </a:pPr>
            <a:r>
              <a:rPr lang="en-US" b="1" dirty="0"/>
              <a:t>Management</a:t>
            </a:r>
          </a:p>
          <a:p>
            <a:r>
              <a:rPr lang="en-US" sz="2400" dirty="0"/>
              <a:t>all children with croup should receive single dose of </a:t>
            </a:r>
            <a:r>
              <a:rPr lang="en-US" sz="2400" b="1" dirty="0"/>
              <a:t>oral dexamethasone</a:t>
            </a:r>
            <a:r>
              <a:rPr lang="en-US" sz="2400" dirty="0"/>
              <a:t> (0.15mg/kg) to reduce the inflammation and symptoms.</a:t>
            </a:r>
          </a:p>
          <a:p>
            <a:r>
              <a:rPr lang="en-US" sz="2400" dirty="0"/>
              <a:t>Pain and fever can be controlled with </a:t>
            </a:r>
            <a:r>
              <a:rPr lang="en-US" sz="2400" b="1" dirty="0"/>
              <a:t>paracetamol </a:t>
            </a:r>
            <a:r>
              <a:rPr lang="en-US" sz="2400" dirty="0"/>
              <a:t>and</a:t>
            </a:r>
            <a:r>
              <a:rPr lang="en-US" sz="2400" b="1" dirty="0"/>
              <a:t> ibuprofen</a:t>
            </a:r>
            <a:r>
              <a:rPr lang="en-US" sz="2400" dirty="0"/>
              <a:t>, as needed.</a:t>
            </a:r>
          </a:p>
          <a:p>
            <a:pPr>
              <a:buNone/>
            </a:pPr>
            <a:r>
              <a:rPr lang="en-US" sz="2400" dirty="0"/>
              <a:t>In the presence of any of the following signs</a:t>
            </a:r>
            <a:r>
              <a:rPr lang="en-US" sz="2400" dirty="0">
                <a:solidFill>
                  <a:srgbClr val="FF0000"/>
                </a:solidFill>
              </a:rPr>
              <a:t>, hospital admission</a:t>
            </a:r>
            <a:r>
              <a:rPr lang="en-US" sz="2400" dirty="0"/>
              <a:t> should be considered:</a:t>
            </a:r>
          </a:p>
          <a:p>
            <a:r>
              <a:rPr lang="en-US" sz="1900" dirty="0"/>
              <a:t>Known structural upper airway obstruction, a history of severe croup, or immunocompromise</a:t>
            </a:r>
          </a:p>
          <a:p>
            <a:r>
              <a:rPr lang="en-US" sz="1900" dirty="0"/>
              <a:t>Uncertain diagnosis</a:t>
            </a:r>
          </a:p>
          <a:p>
            <a:r>
              <a:rPr lang="en-US" sz="1900" dirty="0"/>
              <a:t>An unwell child with inadequate oral intake</a:t>
            </a:r>
          </a:p>
          <a:p>
            <a:r>
              <a:rPr lang="en-US" sz="1900" dirty="0"/>
              <a:t>Less than 6 months old</a:t>
            </a:r>
          </a:p>
          <a:p>
            <a:pPr>
              <a:buNone/>
            </a:pPr>
            <a:r>
              <a:rPr lang="en-US" dirty="0"/>
              <a:t>In hospital, </a:t>
            </a:r>
            <a:r>
              <a:rPr lang="en-US" b="1" dirty="0"/>
              <a:t>inhaled corticosteroids</a:t>
            </a:r>
            <a:r>
              <a:rPr lang="en-US" dirty="0"/>
              <a:t> can be given, alongside </a:t>
            </a:r>
            <a:r>
              <a:rPr lang="en-US" b="1" dirty="0"/>
              <a:t>nebulised adrenaline</a:t>
            </a:r>
            <a:r>
              <a:rPr lang="en-US" dirty="0"/>
              <a:t>, to decrease airway inflammation. In severe cases, intubation may be warranted</a:t>
            </a:r>
          </a:p>
          <a:p>
            <a:endParaRPr lang="en-US" b="1"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b="1" dirty="0">
                <a:latin typeface="Algerian" pitchFamily="82" charset="0"/>
              </a:rPr>
              <a:t>Epiglottitis</a:t>
            </a:r>
            <a:endParaRPr lang="en-US" dirty="0">
              <a:latin typeface="Algerian" pitchFamily="82" charset="0"/>
            </a:endParaRPr>
          </a:p>
        </p:txBody>
      </p:sp>
      <p:sp>
        <p:nvSpPr>
          <p:cNvPr id="3" name="Content Placeholder 2"/>
          <p:cNvSpPr>
            <a:spLocks noGrp="1"/>
          </p:cNvSpPr>
          <p:nvPr>
            <p:ph idx="1"/>
          </p:nvPr>
        </p:nvSpPr>
        <p:spPr/>
        <p:txBody>
          <a:bodyPr>
            <a:normAutofit lnSpcReduction="10000"/>
          </a:bodyPr>
          <a:lstStyle/>
          <a:p>
            <a:r>
              <a:rPr lang="en-US" dirty="0"/>
              <a:t> Most commonly caused by </a:t>
            </a:r>
            <a:r>
              <a:rPr lang="en-US" b="1" dirty="0"/>
              <a:t>H. Influenzae type B infections</a:t>
            </a:r>
            <a:r>
              <a:rPr lang="en-US" dirty="0"/>
              <a:t>.</a:t>
            </a:r>
          </a:p>
          <a:p>
            <a:r>
              <a:rPr lang="en-US" dirty="0"/>
              <a:t>Typically affects </a:t>
            </a:r>
            <a:r>
              <a:rPr lang="en-US" b="1" dirty="0"/>
              <a:t>children between 2-7 years.</a:t>
            </a:r>
          </a:p>
          <a:p>
            <a:r>
              <a:rPr lang="en-US" dirty="0"/>
              <a:t>Patients will initially present with a </a:t>
            </a:r>
            <a:r>
              <a:rPr lang="en-US" b="1" dirty="0"/>
              <a:t>sore throat</a:t>
            </a:r>
            <a:r>
              <a:rPr lang="en-US" dirty="0"/>
              <a:t>, a </a:t>
            </a:r>
            <a:r>
              <a:rPr lang="en-US" b="1" dirty="0"/>
              <a:t>fever</a:t>
            </a:r>
            <a:r>
              <a:rPr lang="en-US" dirty="0"/>
              <a:t>, and </a:t>
            </a:r>
            <a:r>
              <a:rPr lang="en-US" b="1" dirty="0"/>
              <a:t>dyspnoea</a:t>
            </a:r>
            <a:r>
              <a:rPr lang="en-US" dirty="0"/>
              <a:t>, characteristically in the </a:t>
            </a:r>
            <a:r>
              <a:rPr lang="en-US" b="1" dirty="0"/>
              <a:t>absence of a cough</a:t>
            </a:r>
            <a:r>
              <a:rPr lang="en-US" dirty="0"/>
              <a:t>. Late signs of the condition if left untreated include drooling, dysphagia, and stridor.</a:t>
            </a:r>
          </a:p>
          <a:p>
            <a:r>
              <a:rPr lang="en-US" dirty="0"/>
              <a:t>The patient will </a:t>
            </a:r>
            <a:r>
              <a:rPr lang="en-US" b="1" dirty="0"/>
              <a:t>look unwell</a:t>
            </a:r>
            <a:r>
              <a:rPr lang="en-US" dirty="0"/>
              <a:t> and is classically seen, in late stages on the disease, sitting in the </a:t>
            </a:r>
            <a:r>
              <a:rPr lang="en-US" b="1" dirty="0"/>
              <a:t>tripod position</a:t>
            </a:r>
            <a:r>
              <a:rPr lang="en-US" dirty="0"/>
              <a:t> (to allow gravity to assist in keeping the airway open).</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normAutofit/>
          </a:bodyPr>
          <a:lstStyle/>
          <a:p>
            <a:r>
              <a:rPr lang="en-US" sz="3600" dirty="0">
                <a:latin typeface="Algerian" pitchFamily="82" charset="0"/>
              </a:rPr>
              <a:t>Investigations and management</a:t>
            </a:r>
          </a:p>
        </p:txBody>
      </p:sp>
      <p:sp>
        <p:nvSpPr>
          <p:cNvPr id="3" name="Content Placeholder 2"/>
          <p:cNvSpPr>
            <a:spLocks noGrp="1"/>
          </p:cNvSpPr>
          <p:nvPr>
            <p:ph idx="1"/>
          </p:nvPr>
        </p:nvSpPr>
        <p:spPr>
          <a:xfrm>
            <a:off x="0" y="1524000"/>
            <a:ext cx="9144000" cy="4525963"/>
          </a:xfrm>
        </p:spPr>
        <p:txBody>
          <a:bodyPr>
            <a:normAutofit/>
          </a:bodyPr>
          <a:lstStyle/>
          <a:p>
            <a:r>
              <a:rPr lang="en-US" dirty="0"/>
              <a:t>All cases of epiglottitis need urgent assessment by </a:t>
            </a:r>
            <a:r>
              <a:rPr lang="en-US" b="1" dirty="0"/>
              <a:t>senior anesthetist or ENT surgeon</a:t>
            </a:r>
            <a:r>
              <a:rPr lang="en-US" dirty="0"/>
              <a:t>, in a HDU or ICU setting (the airway should not be examined without such support due to the high risk of airway narrowing).</a:t>
            </a:r>
          </a:p>
          <a:p>
            <a:r>
              <a:rPr lang="en-US" b="1" dirty="0"/>
              <a:t>Nebulised adrenaline </a:t>
            </a:r>
            <a:r>
              <a:rPr lang="en-US" dirty="0"/>
              <a:t>and</a:t>
            </a:r>
            <a:r>
              <a:rPr lang="en-US" b="1" dirty="0"/>
              <a:t> IV dexamethasone</a:t>
            </a:r>
            <a:r>
              <a:rPr lang="en-US" dirty="0"/>
              <a:t> should be started in all suspected cases.</a:t>
            </a:r>
          </a:p>
          <a:p>
            <a:r>
              <a:rPr lang="en-US" dirty="0"/>
              <a:t> </a:t>
            </a:r>
            <a:r>
              <a:rPr lang="en-US" b="1" dirty="0"/>
              <a:t>Blood and throat</a:t>
            </a:r>
            <a:r>
              <a:rPr lang="en-US" dirty="0"/>
              <a:t> </a:t>
            </a:r>
            <a:r>
              <a:rPr lang="en-US" b="1" dirty="0"/>
              <a:t>cultures</a:t>
            </a:r>
            <a:r>
              <a:rPr lang="en-US" dirty="0"/>
              <a:t> should be taken and </a:t>
            </a:r>
            <a:r>
              <a:rPr lang="en-US" b="1" dirty="0"/>
              <a:t>IV broad-spectrum antibiotics</a:t>
            </a:r>
            <a:r>
              <a:rPr lang="en-US" dirty="0"/>
              <a:t> should be given, alongside </a:t>
            </a:r>
            <a:r>
              <a:rPr lang="en-US" b="1" dirty="0"/>
              <a:t>analgesia and IV fluids.</a:t>
            </a:r>
            <a:endParaRPr lang="en-US"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a9948822f56f81364d0af5b3de1a0400.jpg"/>
          <p:cNvPicPr>
            <a:picLocks noGrp="1" noChangeAspect="1"/>
          </p:cNvPicPr>
          <p:nvPr>
            <p:ph idx="4294967295"/>
          </p:nvPr>
        </p:nvPicPr>
        <p:blipFill>
          <a:blip r:embed="rId2" cstate="print"/>
          <a:stretch>
            <a:fillRect/>
          </a:stretch>
        </p:blipFill>
        <p:spPr>
          <a:xfrm>
            <a:off x="0" y="304800"/>
            <a:ext cx="4114800" cy="5562600"/>
          </a:xfrm>
        </p:spPr>
      </p:pic>
      <p:pic>
        <p:nvPicPr>
          <p:cNvPr id="5" name="Picture 4" descr="Epiglottits-e1486290272458.jpg"/>
          <p:cNvPicPr>
            <a:picLocks noChangeAspect="1"/>
          </p:cNvPicPr>
          <p:nvPr/>
        </p:nvPicPr>
        <p:blipFill>
          <a:blip r:embed="rId3" cstate="print"/>
          <a:stretch>
            <a:fillRect/>
          </a:stretch>
        </p:blipFill>
        <p:spPr>
          <a:xfrm>
            <a:off x="4572000" y="316172"/>
            <a:ext cx="4381500" cy="5551227"/>
          </a:xfrm>
          <a:prstGeom prst="rect">
            <a:avLst/>
          </a:prstGeom>
        </p:spPr>
      </p:pic>
      <p:sp>
        <p:nvSpPr>
          <p:cNvPr id="7" name="TextBox 6"/>
          <p:cNvSpPr txBox="1"/>
          <p:nvPr/>
        </p:nvSpPr>
        <p:spPr>
          <a:xfrm>
            <a:off x="533400" y="5931187"/>
            <a:ext cx="3048000" cy="584775"/>
          </a:xfrm>
          <a:prstGeom prst="rect">
            <a:avLst/>
          </a:prstGeom>
          <a:noFill/>
        </p:spPr>
        <p:txBody>
          <a:bodyPr wrap="square" rtlCol="0">
            <a:spAutoFit/>
          </a:bodyPr>
          <a:lstStyle/>
          <a:p>
            <a:r>
              <a:rPr lang="en-US" sz="3200" dirty="0"/>
              <a:t>Tripod position</a:t>
            </a:r>
          </a:p>
        </p:txBody>
      </p:sp>
      <p:sp>
        <p:nvSpPr>
          <p:cNvPr id="8" name="TextBox 7"/>
          <p:cNvSpPr txBox="1"/>
          <p:nvPr/>
        </p:nvSpPr>
        <p:spPr>
          <a:xfrm>
            <a:off x="5257800" y="5931187"/>
            <a:ext cx="2743200" cy="584775"/>
          </a:xfrm>
          <a:prstGeom prst="rect">
            <a:avLst/>
          </a:prstGeom>
          <a:noFill/>
        </p:spPr>
        <p:txBody>
          <a:bodyPr wrap="square" rtlCol="0">
            <a:spAutoFit/>
          </a:bodyPr>
          <a:lstStyle/>
          <a:p>
            <a:r>
              <a:rPr lang="en-US" sz="3200" dirty="0"/>
              <a:t>Epiglottitis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666" t="11857" r="61667" b="24408"/>
          <a:stretch/>
        </p:blipFill>
        <p:spPr>
          <a:xfrm>
            <a:off x="152400" y="457200"/>
            <a:ext cx="5224130" cy="5105400"/>
          </a:xfrm>
          <a:prstGeom prst="rect">
            <a:avLst/>
          </a:prstGeom>
          <a:ln>
            <a:noFill/>
          </a:ln>
          <a:effectLst>
            <a:softEdge rad="112500"/>
          </a:effectLst>
        </p:spPr>
      </p:pic>
      <p:sp>
        <p:nvSpPr>
          <p:cNvPr id="3" name="Rectangle 2"/>
          <p:cNvSpPr/>
          <p:nvPr/>
        </p:nvSpPr>
        <p:spPr>
          <a:xfrm>
            <a:off x="5383354" y="1219200"/>
            <a:ext cx="3124200" cy="2308324"/>
          </a:xfrm>
          <a:prstGeom prst="rect">
            <a:avLst/>
          </a:prstGeom>
        </p:spPr>
        <p:txBody>
          <a:bodyPr wrap="square">
            <a:spAutoFit/>
          </a:bodyPr>
          <a:lstStyle/>
          <a:p>
            <a:r>
              <a:rPr lang="en-US" dirty="0"/>
              <a:t>The thumb sign in epiglottitis is a manifestation of an edematous and enlarged epiglottis which is seen on lateral soft-tissue radiograph of the neck, and it suggests a diagnosis of acute infectious epiglottitis. </a:t>
            </a:r>
          </a:p>
        </p:txBody>
      </p:sp>
    </p:spTree>
    <p:extLst>
      <p:ext uri="{BB962C8B-B14F-4D97-AF65-F5344CB8AC3E}">
        <p14:creationId xmlns:p14="http://schemas.microsoft.com/office/powerpoint/2010/main" val="23282923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dirty="0">
                <a:latin typeface="Algerian" pitchFamily="82" charset="0"/>
              </a:rPr>
              <a:t>Management of acute stridor</a:t>
            </a:r>
          </a:p>
        </p:txBody>
      </p:sp>
      <p:sp>
        <p:nvSpPr>
          <p:cNvPr id="3" name="Content Placeholder 2"/>
          <p:cNvSpPr>
            <a:spLocks noGrp="1"/>
          </p:cNvSpPr>
          <p:nvPr>
            <p:ph idx="1"/>
          </p:nvPr>
        </p:nvSpPr>
        <p:spPr/>
        <p:txBody>
          <a:bodyPr>
            <a:normAutofit fontScale="92500"/>
          </a:bodyPr>
          <a:lstStyle/>
          <a:p>
            <a:pPr>
              <a:buNone/>
            </a:pPr>
            <a:r>
              <a:rPr lang="en-US" dirty="0"/>
              <a:t>For acute causes that require urgent management, initial steps should involve:</a:t>
            </a:r>
            <a:endParaRPr lang="en-US" b="1" dirty="0"/>
          </a:p>
          <a:p>
            <a:r>
              <a:rPr lang="en-US" b="1" dirty="0"/>
              <a:t>Stabilize the patient</a:t>
            </a:r>
            <a:r>
              <a:rPr lang="en-US" dirty="0"/>
              <a:t>, start </a:t>
            </a:r>
            <a:r>
              <a:rPr lang="en-US" b="1" dirty="0"/>
              <a:t>high-flow oxygen</a:t>
            </a:r>
            <a:r>
              <a:rPr lang="en-US" dirty="0"/>
              <a:t>, and </a:t>
            </a:r>
            <a:r>
              <a:rPr lang="en-US" b="1" dirty="0"/>
              <a:t>alert suitable senior specialists</a:t>
            </a:r>
            <a:r>
              <a:rPr lang="en-US" dirty="0"/>
              <a:t> (ENT and / or anesthetist)</a:t>
            </a:r>
          </a:p>
          <a:p>
            <a:r>
              <a:rPr lang="en-US" dirty="0"/>
              <a:t>Try to </a:t>
            </a:r>
            <a:r>
              <a:rPr lang="en-US" b="1" dirty="0"/>
              <a:t>suction secretions</a:t>
            </a:r>
            <a:r>
              <a:rPr lang="en-US" dirty="0"/>
              <a:t> or clear any foreign body from airway if obvious or visible</a:t>
            </a:r>
          </a:p>
          <a:p>
            <a:r>
              <a:rPr lang="en-US" dirty="0"/>
              <a:t>Give </a:t>
            </a:r>
            <a:r>
              <a:rPr lang="en-US" b="1" dirty="0"/>
              <a:t>adrenaline</a:t>
            </a:r>
            <a:r>
              <a:rPr lang="en-US" dirty="0"/>
              <a:t> or </a:t>
            </a:r>
            <a:r>
              <a:rPr lang="en-US" b="1" dirty="0"/>
              <a:t>steroids</a:t>
            </a:r>
            <a:r>
              <a:rPr lang="en-US" dirty="0"/>
              <a:t> (IV or inhaled), as necessary</a:t>
            </a:r>
          </a:p>
          <a:p>
            <a:r>
              <a:rPr lang="en-US" dirty="0"/>
              <a:t>Take </a:t>
            </a:r>
            <a:r>
              <a:rPr lang="en-US" b="1" dirty="0"/>
              <a:t>bloods</a:t>
            </a:r>
            <a:r>
              <a:rPr lang="en-US" dirty="0"/>
              <a:t>, including an ABG or cultures if indicated</a:t>
            </a:r>
          </a:p>
          <a:p>
            <a:r>
              <a:rPr lang="en-US" dirty="0"/>
              <a:t>In emergency situations, be prepared to perform or assist with an emergency tracheostomy or intubation</a:t>
            </a:r>
          </a:p>
          <a:p>
            <a:endParaRPr lang="en-U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latin typeface="Algerian" pitchFamily="82" charset="0"/>
              </a:rPr>
              <a:t>introduction</a:t>
            </a:r>
          </a:p>
        </p:txBody>
      </p:sp>
      <p:sp>
        <p:nvSpPr>
          <p:cNvPr id="3" name="Content Placeholder 2"/>
          <p:cNvSpPr>
            <a:spLocks noGrp="1"/>
          </p:cNvSpPr>
          <p:nvPr>
            <p:ph idx="1"/>
          </p:nvPr>
        </p:nvSpPr>
        <p:spPr/>
        <p:txBody>
          <a:bodyPr>
            <a:normAutofit/>
          </a:bodyPr>
          <a:lstStyle/>
          <a:p>
            <a:r>
              <a:rPr lang="en-US" sz="2200" b="1" dirty="0">
                <a:solidFill>
                  <a:srgbClr val="FF0000"/>
                </a:solidFill>
              </a:rPr>
              <a:t>Stridor</a:t>
            </a:r>
            <a:r>
              <a:rPr lang="en-US" sz="2200" dirty="0"/>
              <a:t> is an abnormal, high-pitched sound produced by turbulent airflow through a partially obstructed airway at the level of the supraglottis, glottis, subglottis, or trachea.</a:t>
            </a:r>
          </a:p>
          <a:p>
            <a:r>
              <a:rPr lang="en-US" sz="2200" dirty="0"/>
              <a:t>Any obstruction above those levels will cause a </a:t>
            </a:r>
            <a:r>
              <a:rPr lang="en-US" sz="2200" b="1" dirty="0"/>
              <a:t>stertor</a:t>
            </a:r>
            <a:r>
              <a:rPr lang="en-US" sz="2200" dirty="0"/>
              <a:t> sound and obstruction at the level of the bronchi or below will cause a </a:t>
            </a:r>
            <a:r>
              <a:rPr lang="en-US" sz="2200" b="1" dirty="0"/>
              <a:t>wheeze.</a:t>
            </a:r>
          </a:p>
          <a:p>
            <a:endParaRPr lang="en-US" sz="2200" dirty="0"/>
          </a:p>
          <a:p>
            <a:r>
              <a:rPr lang="en-US" sz="2200" dirty="0">
                <a:solidFill>
                  <a:srgbClr val="FF0000"/>
                </a:solidFill>
              </a:rPr>
              <a:t>Stridor</a:t>
            </a:r>
            <a:r>
              <a:rPr lang="en-US" sz="2200" b="1" u="sng" dirty="0">
                <a:solidFill>
                  <a:srgbClr val="FF0000"/>
                </a:solidFill>
              </a:rPr>
              <a:t> is a symptom, not a diagnosis </a:t>
            </a:r>
            <a:r>
              <a:rPr lang="en-US" sz="2200" dirty="0">
                <a:solidFill>
                  <a:srgbClr val="FF0000"/>
                </a:solidFill>
              </a:rPr>
              <a:t>or a disease</a:t>
            </a:r>
            <a:r>
              <a:rPr lang="en-US" sz="2200" dirty="0"/>
              <a:t>, and the underlying cause must be determined.</a:t>
            </a:r>
            <a:endParaRPr lang="en-US" sz="2200" b="1" dirty="0"/>
          </a:p>
          <a:p>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latin typeface="Algerian" pitchFamily="82" charset="0"/>
              </a:rPr>
              <a:t>Chronic stridor</a:t>
            </a:r>
          </a:p>
        </p:txBody>
      </p:sp>
      <p:graphicFrame>
        <p:nvGraphicFramePr>
          <p:cNvPr id="4" name="Content Placeholder 3"/>
          <p:cNvGraphicFramePr>
            <a:graphicFrameLocks noGrp="1"/>
          </p:cNvGraphicFramePr>
          <p:nvPr>
            <p:ph idx="1"/>
          </p:nvPr>
        </p:nvGraphicFramePr>
        <p:xfrm>
          <a:off x="457200" y="1935163"/>
          <a:ext cx="8229600" cy="3108960"/>
        </p:xfrm>
        <a:graphic>
          <a:graphicData uri="http://schemas.openxmlformats.org/drawingml/2006/table">
            <a:tbl>
              <a:tblPr firstRow="1" bandRow="1">
                <a:tableStyleId>{F5AB1C69-6EDB-4FF4-983F-18BD219EF322}</a:tableStyleId>
              </a:tblPr>
              <a:tblGrid>
                <a:gridCol w="8229600">
                  <a:extLst>
                    <a:ext uri="{9D8B030D-6E8A-4147-A177-3AD203B41FA5}">
                      <a16:colId xmlns:a16="http://schemas.microsoft.com/office/drawing/2014/main" val="20000"/>
                    </a:ext>
                  </a:extLst>
                </a:gridCol>
              </a:tblGrid>
              <a:tr h="370840">
                <a:tc>
                  <a:txBody>
                    <a:bodyPr/>
                    <a:lstStyle/>
                    <a:p>
                      <a:pPr algn="ctr"/>
                      <a:r>
                        <a:rPr lang="en-US" sz="2800" b="1" i="0" kern="1200" dirty="0">
                          <a:solidFill>
                            <a:schemeClr val="tx1"/>
                          </a:solidFill>
                          <a:latin typeface="+mn-lt"/>
                          <a:ea typeface="+mn-ea"/>
                          <a:cs typeface="+mn-cs"/>
                        </a:rPr>
                        <a:t>Laryngomalacia</a:t>
                      </a:r>
                      <a:endParaRPr lang="en-US" sz="2800" b="1" dirty="0">
                        <a:solidFill>
                          <a:schemeClr val="tx1"/>
                        </a:solidFill>
                      </a:endParaRPr>
                    </a:p>
                  </a:txBody>
                  <a:tcPr/>
                </a:tc>
                <a:extLst>
                  <a:ext uri="{0D108BD9-81ED-4DB2-BD59-A6C34878D82A}">
                    <a16:rowId xmlns:a16="http://schemas.microsoft.com/office/drawing/2014/main" val="10000"/>
                  </a:ext>
                </a:extLst>
              </a:tr>
              <a:tr h="370840">
                <a:tc>
                  <a:txBody>
                    <a:bodyPr/>
                    <a:lstStyle/>
                    <a:p>
                      <a:pPr algn="ctr"/>
                      <a:r>
                        <a:rPr lang="en-US" sz="2800" b="1" dirty="0">
                          <a:solidFill>
                            <a:schemeClr val="tx1"/>
                          </a:solidFill>
                        </a:rPr>
                        <a:t>Subglottic stenosis</a:t>
                      </a:r>
                    </a:p>
                  </a:txBody>
                  <a:tcPr anchor="ctr"/>
                </a:tc>
                <a:extLst>
                  <a:ext uri="{0D108BD9-81ED-4DB2-BD59-A6C34878D82A}">
                    <a16:rowId xmlns:a16="http://schemas.microsoft.com/office/drawing/2014/main" val="10001"/>
                  </a:ext>
                </a:extLst>
              </a:tr>
              <a:tr h="370840">
                <a:tc>
                  <a:txBody>
                    <a:bodyPr/>
                    <a:lstStyle/>
                    <a:p>
                      <a:pPr algn="ctr"/>
                      <a:r>
                        <a:rPr lang="en-US" sz="2800" b="1" dirty="0">
                          <a:solidFill>
                            <a:schemeClr val="tx1"/>
                          </a:solidFill>
                        </a:rPr>
                        <a:t>Vocal cord paralysis</a:t>
                      </a:r>
                    </a:p>
                  </a:txBody>
                  <a:tcPr anchor="ctr"/>
                </a:tc>
                <a:extLst>
                  <a:ext uri="{0D108BD9-81ED-4DB2-BD59-A6C34878D82A}">
                    <a16:rowId xmlns:a16="http://schemas.microsoft.com/office/drawing/2014/main" val="10002"/>
                  </a:ext>
                </a:extLst>
              </a:tr>
              <a:tr h="370840">
                <a:tc>
                  <a:txBody>
                    <a:bodyPr/>
                    <a:lstStyle/>
                    <a:p>
                      <a:pPr algn="ctr"/>
                      <a:r>
                        <a:rPr lang="en-US" sz="2800" b="1" dirty="0">
                          <a:solidFill>
                            <a:schemeClr val="tx1"/>
                          </a:solidFill>
                        </a:rPr>
                        <a:t>Subglottic haemangioma</a:t>
                      </a:r>
                    </a:p>
                  </a:txBody>
                  <a:tcPr anchor="ctr"/>
                </a:tc>
                <a:extLst>
                  <a:ext uri="{0D108BD9-81ED-4DB2-BD59-A6C34878D82A}">
                    <a16:rowId xmlns:a16="http://schemas.microsoft.com/office/drawing/2014/main" val="10003"/>
                  </a:ext>
                </a:extLst>
              </a:tr>
              <a:tr h="370840">
                <a:tc>
                  <a:txBody>
                    <a:bodyPr/>
                    <a:lstStyle/>
                    <a:p>
                      <a:pPr algn="ctr"/>
                      <a:r>
                        <a:rPr lang="en-US" sz="2800" b="1" dirty="0">
                          <a:solidFill>
                            <a:schemeClr val="tx1"/>
                          </a:solidFill>
                        </a:rPr>
                        <a:t>Macroglossia or micrognathia</a:t>
                      </a:r>
                    </a:p>
                  </a:txBody>
                  <a:tcPr anchor="ctr"/>
                </a:tc>
                <a:extLst>
                  <a:ext uri="{0D108BD9-81ED-4DB2-BD59-A6C34878D82A}">
                    <a16:rowId xmlns:a16="http://schemas.microsoft.com/office/drawing/2014/main" val="10004"/>
                  </a:ext>
                </a:extLst>
              </a:tr>
              <a:tr h="370840">
                <a:tc>
                  <a:txBody>
                    <a:bodyPr/>
                    <a:lstStyle/>
                    <a:p>
                      <a:pPr algn="ctr"/>
                      <a:r>
                        <a:rPr lang="en-US" sz="2800" b="1" i="0" kern="1200" dirty="0">
                          <a:solidFill>
                            <a:schemeClr val="tx1"/>
                          </a:solidFill>
                          <a:latin typeface="+mn-lt"/>
                          <a:ea typeface="+mn-ea"/>
                          <a:cs typeface="+mn-cs"/>
                        </a:rPr>
                        <a:t>Malignancy</a:t>
                      </a:r>
                      <a:endParaRPr lang="en-US" sz="2800" b="1" dirty="0">
                        <a:solidFill>
                          <a:schemeClr val="tx1"/>
                        </a:solidFill>
                      </a:endParaRPr>
                    </a:p>
                  </a:txBody>
                  <a:tcPr/>
                </a:tc>
                <a:extLst>
                  <a:ext uri="{0D108BD9-81ED-4DB2-BD59-A6C34878D82A}">
                    <a16:rowId xmlns:a16="http://schemas.microsoft.com/office/drawing/2014/main" val="10005"/>
                  </a:ext>
                </a:extLst>
              </a:tr>
            </a:tbl>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idx="1"/>
          </p:nvPr>
        </p:nvSpPr>
        <p:spPr>
          <a:xfrm>
            <a:off x="304800" y="228600"/>
            <a:ext cx="8229600" cy="6248400"/>
          </a:xfrm>
        </p:spPr>
        <p:txBody>
          <a:bodyPr>
            <a:normAutofit lnSpcReduction="10000"/>
          </a:bodyPr>
          <a:lstStyle/>
          <a:p>
            <a:pPr>
              <a:buNone/>
            </a:pPr>
            <a:r>
              <a:rPr lang="en-US" b="1" dirty="0"/>
              <a:t>Laryngomalacia</a:t>
            </a:r>
          </a:p>
          <a:p>
            <a:r>
              <a:rPr lang="en-US" dirty="0"/>
              <a:t> The most common cause of inspiratory stridor in the neonatal period and early infancy and accounts for as many as 75% of all cases of stridor.</a:t>
            </a:r>
            <a:endParaRPr lang="en-US" baseline="30000" dirty="0"/>
          </a:p>
          <a:p>
            <a:r>
              <a:rPr lang="en-US" baseline="30000" dirty="0"/>
              <a:t>  </a:t>
            </a:r>
            <a:r>
              <a:rPr lang="en-US" dirty="0"/>
              <a:t>Stridor may be exacerbated by crying or feeding. Placing the patient in a prone position with the head up alleviates the stridor; a supine position exacerbates the stridor.</a:t>
            </a:r>
          </a:p>
          <a:p>
            <a:r>
              <a:rPr lang="en-US" dirty="0"/>
              <a:t>Laryngomalacia is usually benign and self-limiting and improves as the child reaches age 1 year. In cases where significant obstruction or lack of weight gain is present, surgical correction or supraglottoplasty may be considered</a:t>
            </a:r>
          </a:p>
          <a:p>
            <a:pPr>
              <a:buNone/>
            </a:pPr>
            <a:r>
              <a:rPr lang="en-US" b="1" dirty="0"/>
              <a:t>Subglottic stenosis</a:t>
            </a:r>
          </a:p>
          <a:p>
            <a:r>
              <a:rPr lang="en-US" i="1" dirty="0"/>
              <a:t>Most commonly seen secondary to prolonged intubation.</a:t>
            </a:r>
          </a:p>
          <a:p>
            <a:endParaRPr lang="en-US"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Laryngomalacia.jpg"/>
          <p:cNvPicPr>
            <a:picLocks noGrp="1" noChangeAspect="1"/>
          </p:cNvPicPr>
          <p:nvPr>
            <p:ph idx="4294967295"/>
          </p:nvPr>
        </p:nvPicPr>
        <p:blipFill>
          <a:blip r:embed="rId2" cstate="print"/>
          <a:stretch>
            <a:fillRect/>
          </a:stretch>
        </p:blipFill>
        <p:spPr>
          <a:xfrm>
            <a:off x="1163638" y="685800"/>
            <a:ext cx="7980362" cy="5867400"/>
          </a:xfr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228600"/>
            <a:ext cx="8229600" cy="5715000"/>
          </a:xfrm>
        </p:spPr>
        <p:txBody>
          <a:bodyPr>
            <a:normAutofit/>
          </a:bodyPr>
          <a:lstStyle/>
          <a:p>
            <a:pPr>
              <a:buNone/>
            </a:pPr>
            <a:r>
              <a:rPr lang="en-US" b="1" dirty="0"/>
              <a:t>Vocal cord dysfunction</a:t>
            </a:r>
          </a:p>
          <a:p>
            <a:r>
              <a:rPr lang="en-US" dirty="0"/>
              <a:t> Probably the second most common cause of stridor in infants. Unilateral vocal cord paralysis can be either congenital or secondary to birth or surgical trauma (eg, from cardiothoracic procedures, thyroid surgery).</a:t>
            </a:r>
          </a:p>
          <a:p>
            <a:r>
              <a:rPr lang="en-US" dirty="0"/>
              <a:t> Patients with a unilateral vocal cord paralysis present with a weak cry and biphasic stridor that is louder when awake and improves when lying with the affected side down.</a:t>
            </a:r>
          </a:p>
          <a:p>
            <a:r>
              <a:rPr lang="en-US" dirty="0"/>
              <a:t>Bilateral vocal cord paralysis is a more serious entity. Patients usually present with aphonia and a high-pitched biphasic stridor that may progress to severe respiratory distress.</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0000" t="12945" r="66666" b="47035"/>
          <a:stretch/>
        </p:blipFill>
        <p:spPr>
          <a:xfrm>
            <a:off x="1447800" y="457200"/>
            <a:ext cx="6324600" cy="6098724"/>
          </a:xfrm>
          <a:prstGeom prst="rect">
            <a:avLst/>
          </a:prstGeom>
          <a:ln>
            <a:noFill/>
          </a:ln>
          <a:effectLst>
            <a:softEdge rad="112500"/>
          </a:effectLst>
        </p:spPr>
      </p:pic>
    </p:spTree>
    <p:extLst>
      <p:ext uri="{BB962C8B-B14F-4D97-AF65-F5344CB8AC3E}">
        <p14:creationId xmlns:p14="http://schemas.microsoft.com/office/powerpoint/2010/main" val="25294805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download.jpg"/>
          <p:cNvPicPr>
            <a:picLocks noGrp="1" noChangeAspect="1"/>
          </p:cNvPicPr>
          <p:nvPr>
            <p:ph idx="4294967295"/>
          </p:nvPr>
        </p:nvPicPr>
        <p:blipFill>
          <a:blip r:embed="rId2" cstate="print"/>
          <a:stretch>
            <a:fillRect/>
          </a:stretch>
        </p:blipFill>
        <p:spPr>
          <a:xfrm>
            <a:off x="2295525" y="838200"/>
            <a:ext cx="6848475" cy="5029200"/>
          </a:xfr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sz="3600" dirty="0">
                <a:latin typeface="Algerian" pitchFamily="82" charset="0"/>
              </a:rPr>
              <a:t>Management of chronic stridor</a:t>
            </a:r>
          </a:p>
        </p:txBody>
      </p:sp>
      <p:sp>
        <p:nvSpPr>
          <p:cNvPr id="3" name="Content Placeholder 2"/>
          <p:cNvSpPr>
            <a:spLocks noGrp="1"/>
          </p:cNvSpPr>
          <p:nvPr>
            <p:ph idx="1"/>
          </p:nvPr>
        </p:nvSpPr>
        <p:spPr/>
        <p:txBody>
          <a:bodyPr>
            <a:normAutofit/>
          </a:bodyPr>
          <a:lstStyle/>
          <a:p>
            <a:r>
              <a:rPr lang="en-US" dirty="0"/>
              <a:t>For non-emergency or chronic cases, visualisation of the upper airway will normally be done via fibreoptic nasal endoscopy.</a:t>
            </a:r>
          </a:p>
          <a:p>
            <a:r>
              <a:rPr lang="en-US" dirty="0"/>
              <a:t>Further imaging studies, such as CT scanning, can be used in the case of abscess or malignancy, whilst bronchoscopy can be used if visualisation below the vocal cords is warranted, such as suspected subglottic stenosis.</a:t>
            </a:r>
          </a:p>
          <a:p>
            <a:r>
              <a:rPr lang="en-US" dirty="0"/>
              <a:t> </a:t>
            </a:r>
            <a:r>
              <a:rPr lang="en-US" b="1" dirty="0"/>
              <a:t>Definitive management steps </a:t>
            </a:r>
            <a:r>
              <a:rPr lang="en-US" dirty="0"/>
              <a:t>will then vary between the underlying causes.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5400" dirty="0">
                <a:latin typeface="Algerian" pitchFamily="82" charset="0"/>
              </a:rPr>
              <a:t>hoarseness of voice</a:t>
            </a:r>
          </a:p>
        </p:txBody>
      </p:sp>
      <p:sp>
        <p:nvSpPr>
          <p:cNvPr id="3" name="Content Placeholder 2"/>
          <p:cNvSpPr>
            <a:spLocks noGrp="1"/>
          </p:cNvSpPr>
          <p:nvPr>
            <p:ph idx="1"/>
          </p:nvPr>
        </p:nvSpPr>
        <p:spPr/>
        <p:txBody>
          <a:bodyPr/>
          <a:lstStyle/>
          <a:p>
            <a:r>
              <a:rPr lang="en-US" dirty="0"/>
              <a:t>A</a:t>
            </a:r>
            <a:r>
              <a:rPr lang="en-US" b="1" dirty="0"/>
              <a:t> hoarse voice</a:t>
            </a:r>
            <a:r>
              <a:rPr lang="en-US" dirty="0"/>
              <a:t> refers to a weak or altered voice. It is a relatively common presentation, and can represent a wide range of pathologies.</a:t>
            </a:r>
          </a:p>
          <a:p>
            <a:r>
              <a:rPr lang="en-US" dirty="0"/>
              <a:t>Patients with hoarse voice should undergo a full investigation to identify the cause of the symptom and should be treated accordingly.</a:t>
            </a:r>
          </a:p>
          <a:p>
            <a:endParaRPr lang="en-US"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latin typeface="Algerian" pitchFamily="82" charset="0"/>
              </a:rPr>
              <a:t>Investigations </a:t>
            </a:r>
          </a:p>
        </p:txBody>
      </p:sp>
      <p:sp>
        <p:nvSpPr>
          <p:cNvPr id="3" name="Content Placeholder 2"/>
          <p:cNvSpPr>
            <a:spLocks noGrp="1"/>
          </p:cNvSpPr>
          <p:nvPr>
            <p:ph idx="1"/>
          </p:nvPr>
        </p:nvSpPr>
        <p:spPr>
          <a:xfrm>
            <a:off x="457200" y="1600200"/>
            <a:ext cx="8229600" cy="5257800"/>
          </a:xfrm>
        </p:spPr>
        <p:txBody>
          <a:bodyPr>
            <a:normAutofit fontScale="92500" lnSpcReduction="10000"/>
          </a:bodyPr>
          <a:lstStyle/>
          <a:p>
            <a:pPr>
              <a:buNone/>
            </a:pPr>
            <a:r>
              <a:rPr lang="en-US" b="1" dirty="0"/>
              <a:t>flexible nasal endoscopy</a:t>
            </a:r>
          </a:p>
          <a:p>
            <a:r>
              <a:rPr lang="en-US" dirty="0"/>
              <a:t>Any patient presenting with a hoarse voice should undergo a flexible nasal endoscopy (FNE). FNE allows visualisation of the larynx and the vocal cords</a:t>
            </a:r>
          </a:p>
          <a:p>
            <a:pPr>
              <a:buNone/>
            </a:pPr>
            <a:r>
              <a:rPr lang="en-US" b="1" dirty="0"/>
              <a:t>Microlaryngobronchoscopy</a:t>
            </a:r>
            <a:r>
              <a:rPr lang="en-US" dirty="0"/>
              <a:t> </a:t>
            </a:r>
          </a:p>
          <a:p>
            <a:r>
              <a:rPr lang="en-US" dirty="0"/>
              <a:t> Another procedure that allows for visualize the larynx, vocal cords, and the bronchi. Similar to FNE, however MLB is performed in a theatre setting under general anesthesia.</a:t>
            </a:r>
          </a:p>
          <a:p>
            <a:pPr>
              <a:buNone/>
            </a:pPr>
            <a:r>
              <a:rPr lang="en-US" b="1" dirty="0"/>
              <a:t>Stroboscopy</a:t>
            </a:r>
            <a:r>
              <a:rPr lang="en-US" dirty="0"/>
              <a:t> </a:t>
            </a:r>
          </a:p>
          <a:p>
            <a:r>
              <a:rPr lang="en-US" dirty="0"/>
              <a:t>Used in specialist voice clinics and can be a very useful diagnostic test in vocal cord dysfunction. It involves the use of synchronised flashing lights to make vocal fold movements appear slower, allowing for complete assessment of their movement.</a:t>
            </a:r>
          </a:p>
          <a:p>
            <a:endParaRPr lang="en-US" dirty="0"/>
          </a:p>
          <a:p>
            <a:endParaRPr lang="en-US"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l"/>
            <a:r>
              <a:rPr lang="en-US" b="1" dirty="0">
                <a:latin typeface="Algerian" pitchFamily="82" charset="0"/>
              </a:rPr>
              <a:t>Differential Diangosis</a:t>
            </a:r>
            <a:endParaRPr lang="en-US" dirty="0">
              <a:latin typeface="Algerian" pitchFamily="82" charset="0"/>
            </a:endParaRPr>
          </a:p>
        </p:txBody>
      </p:sp>
      <p:sp>
        <p:nvSpPr>
          <p:cNvPr id="3" name="Content Placeholder 2"/>
          <p:cNvSpPr>
            <a:spLocks noGrp="1"/>
          </p:cNvSpPr>
          <p:nvPr>
            <p:ph idx="1"/>
          </p:nvPr>
        </p:nvSpPr>
        <p:spPr/>
        <p:txBody>
          <a:bodyPr>
            <a:normAutofit/>
          </a:bodyPr>
          <a:lstStyle/>
          <a:p>
            <a:pPr>
              <a:buNone/>
            </a:pPr>
            <a:r>
              <a:rPr lang="en-US" b="1" dirty="0">
                <a:latin typeface="Algerian" pitchFamily="82" charset="0"/>
              </a:rPr>
              <a:t>Benign Laryngeal Conditions</a:t>
            </a:r>
          </a:p>
          <a:p>
            <a:pPr>
              <a:buNone/>
            </a:pPr>
            <a:r>
              <a:rPr lang="en-US" b="1" dirty="0"/>
              <a:t>Vocal cord nodules</a:t>
            </a:r>
            <a:r>
              <a:rPr lang="en-US" dirty="0"/>
              <a:t> </a:t>
            </a:r>
          </a:p>
          <a:p>
            <a:r>
              <a:rPr lang="en-US" dirty="0"/>
              <a:t>Commonly secondary to chronic phonotrauma (vocal abuse)They are benign lesions that are frequently bilateral, occurring at the junction of the anterior 1/3rd and posterior2/3</a:t>
            </a:r>
            <a:r>
              <a:rPr lang="en-US" baseline="30000" dirty="0"/>
              <a:t>rd</a:t>
            </a:r>
            <a:r>
              <a:rPr lang="en-US" dirty="0"/>
              <a:t>.</a:t>
            </a:r>
          </a:p>
          <a:p>
            <a:r>
              <a:rPr lang="en-US" dirty="0"/>
              <a:t>Management is mainly from the Speech and Language Therapy (SALT) team, however in severe or resistant cases, surgical intervention may be warranted.</a:t>
            </a:r>
          </a:p>
          <a:p>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idx="1"/>
          </p:nvPr>
        </p:nvSpPr>
        <p:spPr>
          <a:xfrm>
            <a:off x="76200" y="838200"/>
            <a:ext cx="5486400" cy="5867400"/>
          </a:xfrm>
        </p:spPr>
        <p:txBody>
          <a:bodyPr>
            <a:normAutofit/>
          </a:bodyPr>
          <a:lstStyle/>
          <a:p>
            <a:pPr marL="0" indent="0">
              <a:buNone/>
            </a:pPr>
            <a:r>
              <a:rPr lang="en-US" b="1" dirty="0"/>
              <a:t>Stridor may be inspiratory </a:t>
            </a:r>
            <a:r>
              <a:rPr lang="en-US" b="1" dirty="0">
                <a:solidFill>
                  <a:srgbClr val="FF0000"/>
                </a:solidFill>
              </a:rPr>
              <a:t>(most common)</a:t>
            </a:r>
            <a:r>
              <a:rPr lang="en-US" b="1" dirty="0"/>
              <a:t>, expiratory, or biphasic. Each suggest different causes, as follows:</a:t>
            </a:r>
          </a:p>
          <a:p>
            <a:r>
              <a:rPr lang="en-US" b="1" dirty="0"/>
              <a:t>Inspiratory stridor: </a:t>
            </a:r>
            <a:r>
              <a:rPr lang="en-US" dirty="0"/>
              <a:t>supraglottic obstruction</a:t>
            </a:r>
          </a:p>
          <a:p>
            <a:r>
              <a:rPr lang="en-US" b="1" dirty="0"/>
              <a:t>Expiratory stridor</a:t>
            </a:r>
            <a:r>
              <a:rPr lang="en-US" dirty="0"/>
              <a:t>: implies tracheobronchial obstruction</a:t>
            </a:r>
          </a:p>
          <a:p>
            <a:r>
              <a:rPr lang="en-US" b="1" dirty="0"/>
              <a:t>Biphasic stridor: </a:t>
            </a:r>
            <a:r>
              <a:rPr lang="en-US" dirty="0"/>
              <a:t>suggests a subglottic or glottic anomaly.</a:t>
            </a:r>
          </a:p>
          <a:p>
            <a:r>
              <a:rPr lang="en-US" dirty="0"/>
              <a:t>Stridor is mainly classified to </a:t>
            </a:r>
            <a:r>
              <a:rPr lang="en-US" b="1" dirty="0"/>
              <a:t>acute</a:t>
            </a:r>
            <a:r>
              <a:rPr lang="en-US" dirty="0"/>
              <a:t> and </a:t>
            </a:r>
            <a:r>
              <a:rPr lang="en-US" b="1" dirty="0"/>
              <a:t>chronic</a:t>
            </a:r>
            <a:r>
              <a:rPr lang="en-US" dirty="0"/>
              <a:t> according to the onset and severity of the stridor </a:t>
            </a: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14109" y="922192"/>
            <a:ext cx="3657600" cy="5915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6666" t="12945" r="56667" b="24803"/>
          <a:stretch/>
        </p:blipFill>
        <p:spPr>
          <a:xfrm>
            <a:off x="381000" y="304800"/>
            <a:ext cx="4470399" cy="4267200"/>
          </a:xfrm>
          <a:prstGeom prst="rect">
            <a:avLst/>
          </a:prstGeom>
        </p:spPr>
      </p:pic>
      <p:pic>
        <p:nvPicPr>
          <p:cNvPr id="6" name="Picture 5"/>
          <p:cNvPicPr>
            <a:picLocks noChangeAspect="1"/>
          </p:cNvPicPr>
          <p:nvPr/>
        </p:nvPicPr>
        <p:blipFill rotWithShape="1">
          <a:blip r:embed="rId3"/>
          <a:srcRect l="5000" t="15910" r="57500" b="36660"/>
          <a:stretch/>
        </p:blipFill>
        <p:spPr>
          <a:xfrm>
            <a:off x="5105400" y="304800"/>
            <a:ext cx="3429000" cy="4264926"/>
          </a:xfrm>
          <a:prstGeom prst="rect">
            <a:avLst/>
          </a:prstGeom>
        </p:spPr>
      </p:pic>
      <p:sp>
        <p:nvSpPr>
          <p:cNvPr id="8" name="Rectangle 7"/>
          <p:cNvSpPr/>
          <p:nvPr/>
        </p:nvSpPr>
        <p:spPr>
          <a:xfrm>
            <a:off x="409433" y="4648200"/>
            <a:ext cx="8153400" cy="2031325"/>
          </a:xfrm>
          <a:prstGeom prst="rect">
            <a:avLst/>
          </a:prstGeom>
        </p:spPr>
        <p:txBody>
          <a:bodyPr wrap="square">
            <a:spAutoFit/>
          </a:bodyPr>
          <a:lstStyle/>
          <a:p>
            <a:r>
              <a:rPr lang="en-US" b="1" dirty="0"/>
              <a:t>Pathophysiology : </a:t>
            </a:r>
            <a:r>
              <a:rPr lang="en-US" dirty="0"/>
              <a:t>abuse (yelling), or misuse (hyperfunction) may produce excessive amounts of mechanical stress by increasing the rate and/or force with which the vocal folds collide. This may lead to trauma that is focalized to the mid-membranous vocal fold and subsequent wound formation. Repeated or chronic mechanical stress is thought to lead to the remodeling of the superficial layer of the lamina propria. </a:t>
            </a:r>
          </a:p>
          <a:p>
            <a:r>
              <a:rPr lang="en-US" dirty="0"/>
              <a:t>It is this process of tissue remodeling that results in the formation of benign lesions of the vocal folds such as nodules.</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Vocal cord polyps</a:t>
            </a:r>
          </a:p>
        </p:txBody>
      </p:sp>
      <p:sp>
        <p:nvSpPr>
          <p:cNvPr id="3" name="Content Placeholder 2"/>
          <p:cNvSpPr>
            <a:spLocks noGrp="1"/>
          </p:cNvSpPr>
          <p:nvPr>
            <p:ph sz="half" idx="1"/>
          </p:nvPr>
        </p:nvSpPr>
        <p:spPr/>
        <p:txBody>
          <a:bodyPr>
            <a:normAutofit fontScale="92500"/>
          </a:bodyPr>
          <a:lstStyle/>
          <a:p>
            <a:r>
              <a:rPr lang="en-US" dirty="0"/>
              <a:t>Benign lesions</a:t>
            </a:r>
          </a:p>
          <a:p>
            <a:r>
              <a:rPr lang="en-US" dirty="0"/>
              <a:t>Differ from nodules in that :</a:t>
            </a:r>
          </a:p>
          <a:p>
            <a:pPr marL="0" indent="0">
              <a:buNone/>
            </a:pPr>
            <a:r>
              <a:rPr lang="en-US" dirty="0"/>
              <a:t>Unilateral, more vascular, usually larger.</a:t>
            </a:r>
          </a:p>
          <a:p>
            <a:r>
              <a:rPr lang="en-US" dirty="0"/>
              <a:t>Vocal abuse, smoking, alcohol use, sinusitis, allergies, and rarely, hypothyroidism.</a:t>
            </a:r>
          </a:p>
          <a:p>
            <a:r>
              <a:rPr lang="en-US" dirty="0"/>
              <a:t>may need surgical excision to exclude malignancy.</a:t>
            </a:r>
          </a:p>
          <a:p>
            <a:endParaRPr lang="en-US" dirty="0"/>
          </a:p>
        </p:txBody>
      </p:sp>
      <p:pic>
        <p:nvPicPr>
          <p:cNvPr id="5" name="Picture 4"/>
          <p:cNvPicPr>
            <a:picLocks noChangeAspect="1"/>
          </p:cNvPicPr>
          <p:nvPr/>
        </p:nvPicPr>
        <p:blipFill rotWithShape="1">
          <a:blip r:embed="rId2"/>
          <a:srcRect l="6666" t="39624" r="73334" b="27768"/>
          <a:stretch/>
        </p:blipFill>
        <p:spPr>
          <a:xfrm>
            <a:off x="4800600" y="1600200"/>
            <a:ext cx="3990108" cy="3657601"/>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3333" t="14427" r="60834" b="29249"/>
          <a:stretch/>
        </p:blipFill>
        <p:spPr>
          <a:xfrm>
            <a:off x="1676400" y="609600"/>
            <a:ext cx="6336630" cy="5791200"/>
          </a:xfrm>
          <a:prstGeom prst="rect">
            <a:avLst/>
          </a:prstGeom>
        </p:spPr>
      </p:pic>
    </p:spTree>
    <p:extLst>
      <p:ext uri="{BB962C8B-B14F-4D97-AF65-F5344CB8AC3E}">
        <p14:creationId xmlns:p14="http://schemas.microsoft.com/office/powerpoint/2010/main" val="30489144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Reinke’s edema</a:t>
            </a:r>
            <a:endParaRPr lang="en-US" dirty="0"/>
          </a:p>
        </p:txBody>
      </p:sp>
      <p:sp>
        <p:nvSpPr>
          <p:cNvPr id="3" name="Content Placeholder 2"/>
          <p:cNvSpPr>
            <a:spLocks noGrp="1"/>
          </p:cNvSpPr>
          <p:nvPr>
            <p:ph sz="half" idx="1"/>
          </p:nvPr>
        </p:nvSpPr>
        <p:spPr/>
        <p:txBody>
          <a:bodyPr>
            <a:normAutofit/>
          </a:bodyPr>
          <a:lstStyle/>
          <a:p>
            <a:r>
              <a:rPr lang="en-US" sz="2000" dirty="0"/>
              <a:t>Reinke’s edema almost always occurs due to</a:t>
            </a:r>
            <a:r>
              <a:rPr lang="en-US" sz="2000" b="1" dirty="0"/>
              <a:t> longstanding smoking. </a:t>
            </a:r>
            <a:r>
              <a:rPr lang="en-US" sz="2000" dirty="0"/>
              <a:t> </a:t>
            </a:r>
          </a:p>
          <a:p>
            <a:r>
              <a:rPr lang="en-US" sz="2000" dirty="0"/>
              <a:t>Literature suggests that it may occur secondary to thyroid disease, hormonal change, stomach acid reflux, or voice overuse.</a:t>
            </a:r>
          </a:p>
          <a:p>
            <a:r>
              <a:rPr lang="en-US" sz="2000" dirty="0"/>
              <a:t> Reinke’s edema does not disappear after smoking cessation, however it may stop growing in size.</a:t>
            </a:r>
          </a:p>
        </p:txBody>
      </p:sp>
      <p:sp>
        <p:nvSpPr>
          <p:cNvPr id="4" name="Content Placeholder 3"/>
          <p:cNvSpPr>
            <a:spLocks noGrp="1"/>
          </p:cNvSpPr>
          <p:nvPr>
            <p:ph sz="half" idx="2"/>
          </p:nvPr>
        </p:nvSpPr>
        <p:spPr/>
        <p:txBody>
          <a:bodyPr>
            <a:normAutofit/>
          </a:bodyPr>
          <a:lstStyle/>
          <a:p>
            <a:endParaRPr lang="en-US"/>
          </a:p>
        </p:txBody>
      </p:sp>
      <p:pic>
        <p:nvPicPr>
          <p:cNvPr id="6" name="Content Placeholder 3" descr="Reinke-Oedema.jpg"/>
          <p:cNvPicPr>
            <a:picLocks noChangeAspect="1"/>
          </p:cNvPicPr>
          <p:nvPr/>
        </p:nvPicPr>
        <p:blipFill>
          <a:blip r:embed="rId2" cstate="print"/>
          <a:stretch>
            <a:fillRect/>
          </a:stretch>
        </p:blipFill>
        <p:spPr>
          <a:xfrm>
            <a:off x="4495800" y="1417638"/>
            <a:ext cx="4267200" cy="4906962"/>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33400" y="5334000"/>
            <a:ext cx="8381999" cy="923330"/>
          </a:xfrm>
          <a:prstGeom prst="rect">
            <a:avLst/>
          </a:prstGeom>
        </p:spPr>
        <p:txBody>
          <a:bodyPr wrap="square">
            <a:spAutoFit/>
          </a:bodyPr>
          <a:lstStyle/>
          <a:p>
            <a:r>
              <a:rPr lang="en-US" dirty="0">
                <a:solidFill>
                  <a:srgbClr val="000000"/>
                </a:solidFill>
                <a:latin typeface="Times New Roman" panose="02020603050405020304" pitchFamily="18" charset="0"/>
              </a:rPr>
              <a:t>The edema develops by degrees, as a nonspecific reaction of the vocal folds to various irritative noxious agents</a:t>
            </a:r>
          </a:p>
          <a:p>
            <a:r>
              <a:rPr lang="en-US" dirty="0">
                <a:solidFill>
                  <a:srgbClr val="000000"/>
                </a:solidFill>
                <a:latin typeface="Times New Roman" panose="02020603050405020304" pitchFamily="18" charset="0"/>
              </a:rPr>
              <a:t>Treatment : stop smoking, control reflux, microlaryngoscopic surgery </a:t>
            </a:r>
            <a:endParaRPr lang="en-US" dirty="0"/>
          </a:p>
        </p:txBody>
      </p:sp>
      <p:pic>
        <p:nvPicPr>
          <p:cNvPr id="5" name="Picture 4"/>
          <p:cNvPicPr>
            <a:picLocks noChangeAspect="1"/>
          </p:cNvPicPr>
          <p:nvPr/>
        </p:nvPicPr>
        <p:blipFill rotWithShape="1">
          <a:blip r:embed="rId2"/>
          <a:srcRect l="2500" t="14427" r="60000" b="35178"/>
          <a:stretch/>
        </p:blipFill>
        <p:spPr>
          <a:xfrm>
            <a:off x="685800" y="76201"/>
            <a:ext cx="7505699" cy="5240740"/>
          </a:xfrm>
          <a:prstGeom prst="rect">
            <a:avLst/>
          </a:prstGeom>
          <a:ln>
            <a:noFill/>
          </a:ln>
          <a:effectLst>
            <a:softEdge rad="112500"/>
          </a:effec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Vocal fold cysts</a:t>
            </a:r>
          </a:p>
        </p:txBody>
      </p:sp>
      <p:sp>
        <p:nvSpPr>
          <p:cNvPr id="3" name="Content Placeholder 2"/>
          <p:cNvSpPr>
            <a:spLocks noGrp="1"/>
          </p:cNvSpPr>
          <p:nvPr>
            <p:ph sz="half" idx="1"/>
          </p:nvPr>
        </p:nvSpPr>
        <p:spPr/>
        <p:txBody>
          <a:bodyPr>
            <a:normAutofit fontScale="70000" lnSpcReduction="20000"/>
          </a:bodyPr>
          <a:lstStyle/>
          <a:p>
            <a:r>
              <a:rPr lang="en-US" dirty="0"/>
              <a:t>benign masses of the membranous vocal folds.</a:t>
            </a:r>
          </a:p>
          <a:p>
            <a:r>
              <a:rPr lang="en-US" dirty="0"/>
              <a:t>These cysts are enclosed, sac-like structures that are typically of a yellow or white colour.</a:t>
            </a:r>
          </a:p>
          <a:p>
            <a:r>
              <a:rPr lang="en-US" dirty="0"/>
              <a:t>They occur unilaterally on the midpoint of the medial edge of the vocal folds</a:t>
            </a:r>
          </a:p>
          <a:p>
            <a:r>
              <a:rPr lang="en-US" dirty="0"/>
              <a:t>Initial treatment of the cysts involves voice therapy to reduce harmful vocal behaviours. If symptoms remain after voice therapy, patients may require surgery to remove the cyst. Surgery is typically followed by vocal rest and further voice therapy to improve voice function. Cysts may also be treated using vocal fold steroid injection.</a:t>
            </a:r>
          </a:p>
        </p:txBody>
      </p:sp>
      <p:pic>
        <p:nvPicPr>
          <p:cNvPr id="5" name="Picture 4"/>
          <p:cNvPicPr>
            <a:picLocks noChangeAspect="1"/>
          </p:cNvPicPr>
          <p:nvPr/>
        </p:nvPicPr>
        <p:blipFill rotWithShape="1">
          <a:blip r:embed="rId2"/>
          <a:srcRect l="5833" t="15910" r="60000" b="33695"/>
          <a:stretch/>
        </p:blipFill>
        <p:spPr>
          <a:xfrm>
            <a:off x="4800600" y="1579728"/>
            <a:ext cx="3886200" cy="3992562"/>
          </a:xfrm>
          <a:prstGeom prst="rect">
            <a:avLst/>
          </a:prstGeom>
        </p:spPr>
      </p:pic>
    </p:spTree>
    <p:extLst>
      <p:ext uri="{BB962C8B-B14F-4D97-AF65-F5344CB8AC3E}">
        <p14:creationId xmlns:p14="http://schemas.microsoft.com/office/powerpoint/2010/main" val="301967640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Vocal cord cysts</a:t>
            </a:r>
          </a:p>
        </p:txBody>
      </p:sp>
      <p:sp>
        <p:nvSpPr>
          <p:cNvPr id="3" name="Content Placeholder 2"/>
          <p:cNvSpPr>
            <a:spLocks noGrp="1"/>
          </p:cNvSpPr>
          <p:nvPr>
            <p:ph sz="half" idx="1"/>
          </p:nvPr>
        </p:nvSpPr>
        <p:spPr>
          <a:xfrm>
            <a:off x="457200" y="1600200"/>
            <a:ext cx="8382000" cy="4525963"/>
          </a:xfrm>
        </p:spPr>
        <p:txBody>
          <a:bodyPr>
            <a:normAutofit/>
          </a:bodyPr>
          <a:lstStyle/>
          <a:p>
            <a:r>
              <a:rPr lang="en-US" dirty="0"/>
              <a:t>There are several possible causes of vocal fold cysts:</a:t>
            </a:r>
          </a:p>
          <a:p>
            <a:pPr marL="514350" indent="-514350">
              <a:buFont typeface="+mj-lt"/>
              <a:buAutoNum type="arabicPeriod"/>
            </a:pPr>
            <a:r>
              <a:rPr lang="en-US" sz="2000" dirty="0"/>
              <a:t>They can be congenital.</a:t>
            </a:r>
          </a:p>
          <a:p>
            <a:pPr marL="514350" indent="-514350">
              <a:buFont typeface="+mj-lt"/>
              <a:buAutoNum type="arabicPeriod"/>
            </a:pPr>
            <a:r>
              <a:rPr lang="en-US" sz="2000" dirty="0"/>
              <a:t>They can result from the blockage of a mucous gland's excretory duct. In this case, they are sometimes referred to as retention cysts. </a:t>
            </a:r>
          </a:p>
          <a:p>
            <a:pPr marL="514350" indent="-514350">
              <a:buFont typeface="+mj-lt"/>
              <a:buAutoNum type="arabicPeriod"/>
            </a:pPr>
            <a:r>
              <a:rPr lang="en-US" sz="2000" dirty="0"/>
              <a:t>They can be the result of phonotrauma</a:t>
            </a:r>
          </a:p>
        </p:txBody>
      </p:sp>
      <p:pic>
        <p:nvPicPr>
          <p:cNvPr id="5" name="Content Placeholder 4"/>
          <p:cNvPicPr>
            <a:picLocks noGrp="1" noChangeAspect="1"/>
          </p:cNvPicPr>
          <p:nvPr>
            <p:ph sz="half" idx="2"/>
          </p:nvPr>
        </p:nvPicPr>
        <p:blipFill rotWithShape="1">
          <a:blip r:embed="rId2"/>
          <a:srcRect l="5661" t="14098" r="60377" b="52342"/>
          <a:stretch/>
        </p:blipFill>
        <p:spPr>
          <a:xfrm>
            <a:off x="1922912" y="3581400"/>
            <a:ext cx="5298175" cy="2960741"/>
          </a:xfrm>
          <a:prstGeom prst="rect">
            <a:avLst/>
          </a:prstGeom>
        </p:spPr>
      </p:pic>
    </p:spTree>
    <p:extLst>
      <p:ext uri="{BB962C8B-B14F-4D97-AF65-F5344CB8AC3E}">
        <p14:creationId xmlns:p14="http://schemas.microsoft.com/office/powerpoint/2010/main" val="1473882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dirty="0"/>
              <a:t>Laryngeal papilloma </a:t>
            </a:r>
          </a:p>
        </p:txBody>
      </p:sp>
      <p:sp>
        <p:nvSpPr>
          <p:cNvPr id="3" name="عنصر نائب للمحتوى 2"/>
          <p:cNvSpPr>
            <a:spLocks noGrp="1"/>
          </p:cNvSpPr>
          <p:nvPr>
            <p:ph idx="1"/>
          </p:nvPr>
        </p:nvSpPr>
        <p:spPr/>
        <p:txBody>
          <a:bodyPr/>
          <a:lstStyle/>
          <a:p>
            <a:r>
              <a:rPr lang="en-US" dirty="0" err="1"/>
              <a:t>Papillomas</a:t>
            </a:r>
            <a:r>
              <a:rPr lang="en-US" dirty="0"/>
              <a:t> are benign epithelial tumors that are caused by infection with the human papilloma virus (HPV) . They are the most common benign neoplasms affecting the larynx and upper respiratory tract.</a:t>
            </a:r>
          </a:p>
          <a:p>
            <a:r>
              <a:rPr lang="en-US" dirty="0"/>
              <a:t>rarely occurs as a solitary lesion</a:t>
            </a:r>
          </a:p>
          <a:p>
            <a:r>
              <a:rPr lang="en-US" dirty="0"/>
              <a:t>Mostly </a:t>
            </a:r>
            <a:r>
              <a:rPr lang="en-US" dirty="0" err="1"/>
              <a:t>airse</a:t>
            </a:r>
            <a:r>
              <a:rPr lang="en-US" dirty="0"/>
              <a:t> as multiple , recurrent tumor</a:t>
            </a:r>
          </a:p>
          <a:p>
            <a:endParaRPr lang="en-US" dirty="0"/>
          </a:p>
        </p:txBody>
      </p:sp>
    </p:spTree>
    <p:extLst>
      <p:ext uri="{BB962C8B-B14F-4D97-AF65-F5344CB8AC3E}">
        <p14:creationId xmlns:p14="http://schemas.microsoft.com/office/powerpoint/2010/main" val="10980522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en-US"/>
          </a:p>
        </p:txBody>
      </p:sp>
      <p:graphicFrame>
        <p:nvGraphicFramePr>
          <p:cNvPr id="4" name="عنصر نائب للمحتوى 3"/>
          <p:cNvGraphicFramePr>
            <a:graphicFrameLocks noGrp="1"/>
          </p:cNvGraphicFramePr>
          <p:nvPr>
            <p:ph idx="1"/>
            <p:extLst>
              <p:ext uri="{D42A27DB-BD31-4B8C-83A1-F6EECF244321}">
                <p14:modId xmlns:p14="http://schemas.microsoft.com/office/powerpoint/2010/main" val="1084070872"/>
              </p:ext>
            </p:extLst>
          </p:nvPr>
        </p:nvGraphicFramePr>
        <p:xfrm>
          <a:off x="533400" y="753110"/>
          <a:ext cx="8423753" cy="6652260"/>
        </p:xfrm>
        <a:graphic>
          <a:graphicData uri="http://schemas.openxmlformats.org/drawingml/2006/table">
            <a:tbl>
              <a:tblPr firstRow="1" bandRow="1">
                <a:tableStyleId>{5C22544A-7EE6-4342-B048-85BDC9FD1C3A}</a:tableStyleId>
              </a:tblPr>
              <a:tblGrid>
                <a:gridCol w="2864556">
                  <a:extLst>
                    <a:ext uri="{9D8B030D-6E8A-4147-A177-3AD203B41FA5}">
                      <a16:colId xmlns:a16="http://schemas.microsoft.com/office/drawing/2014/main" val="20000"/>
                    </a:ext>
                  </a:extLst>
                </a:gridCol>
                <a:gridCol w="3028244">
                  <a:extLst>
                    <a:ext uri="{9D8B030D-6E8A-4147-A177-3AD203B41FA5}">
                      <a16:colId xmlns:a16="http://schemas.microsoft.com/office/drawing/2014/main" val="20001"/>
                    </a:ext>
                  </a:extLst>
                </a:gridCol>
                <a:gridCol w="2530953">
                  <a:extLst>
                    <a:ext uri="{9D8B030D-6E8A-4147-A177-3AD203B41FA5}">
                      <a16:colId xmlns:a16="http://schemas.microsoft.com/office/drawing/2014/main" val="20002"/>
                    </a:ext>
                  </a:extLst>
                </a:gridCol>
              </a:tblGrid>
              <a:tr h="0">
                <a:tc>
                  <a:txBody>
                    <a:bodyPr/>
                    <a:lstStyle/>
                    <a:p>
                      <a:r>
                        <a:rPr lang="en-US" dirty="0"/>
                        <a:t>type</a:t>
                      </a:r>
                    </a:p>
                  </a:txBody>
                  <a:tcPr/>
                </a:tc>
                <a:tc>
                  <a:txBody>
                    <a:bodyPr/>
                    <a:lstStyle/>
                    <a:p>
                      <a:r>
                        <a:rPr lang="en-US" dirty="0"/>
                        <a:t>Single papilloma</a:t>
                      </a:r>
                    </a:p>
                  </a:txBody>
                  <a:tcPr/>
                </a:tc>
                <a:tc>
                  <a:txBody>
                    <a:bodyPr/>
                    <a:lstStyle/>
                    <a:p>
                      <a:r>
                        <a:rPr lang="en-US" dirty="0"/>
                        <a:t>Multiple </a:t>
                      </a:r>
                      <a:r>
                        <a:rPr lang="en-US" dirty="0" err="1"/>
                        <a:t>papillomatosis</a:t>
                      </a:r>
                      <a:endParaRPr lang="en-US" dirty="0"/>
                    </a:p>
                  </a:txBody>
                  <a:tcPr/>
                </a:tc>
                <a:extLst>
                  <a:ext uri="{0D108BD9-81ED-4DB2-BD59-A6C34878D82A}">
                    <a16:rowId xmlns:a16="http://schemas.microsoft.com/office/drawing/2014/main" val="10000"/>
                  </a:ext>
                </a:extLst>
              </a:tr>
              <a:tr h="463550">
                <a:tc>
                  <a:txBody>
                    <a:bodyPr/>
                    <a:lstStyle/>
                    <a:p>
                      <a:r>
                        <a:rPr lang="en-US" dirty="0"/>
                        <a:t>synonyms</a:t>
                      </a:r>
                    </a:p>
                  </a:txBody>
                  <a:tcPr/>
                </a:tc>
                <a:tc>
                  <a:txBody>
                    <a:bodyPr/>
                    <a:lstStyle/>
                    <a:p>
                      <a:r>
                        <a:rPr lang="en-US" dirty="0"/>
                        <a:t>Papilloma of adults</a:t>
                      </a:r>
                    </a:p>
                  </a:txBody>
                  <a:tcPr/>
                </a:tc>
                <a:tc>
                  <a:txBody>
                    <a:bodyPr/>
                    <a:lstStyle/>
                    <a:p>
                      <a:r>
                        <a:rPr lang="en-US" dirty="0"/>
                        <a:t>Recurrent respiratory </a:t>
                      </a:r>
                      <a:r>
                        <a:rPr lang="en-US" dirty="0" err="1"/>
                        <a:t>papillomatosis</a:t>
                      </a:r>
                      <a:endParaRPr lang="en-US" dirty="0"/>
                    </a:p>
                  </a:txBody>
                  <a:tcPr/>
                </a:tc>
                <a:extLst>
                  <a:ext uri="{0D108BD9-81ED-4DB2-BD59-A6C34878D82A}">
                    <a16:rowId xmlns:a16="http://schemas.microsoft.com/office/drawing/2014/main" val="10001"/>
                  </a:ext>
                </a:extLst>
              </a:tr>
              <a:tr h="463550">
                <a:tc>
                  <a:txBody>
                    <a:bodyPr/>
                    <a:lstStyle/>
                    <a:p>
                      <a:r>
                        <a:rPr lang="en-US" dirty="0"/>
                        <a:t>age</a:t>
                      </a:r>
                    </a:p>
                  </a:txBody>
                  <a:tcPr/>
                </a:tc>
                <a:tc>
                  <a:txBody>
                    <a:bodyPr/>
                    <a:lstStyle/>
                    <a:p>
                      <a:r>
                        <a:rPr lang="en-US" dirty="0"/>
                        <a:t>adults</a:t>
                      </a:r>
                    </a:p>
                  </a:txBody>
                  <a:tcPr/>
                </a:tc>
                <a:tc>
                  <a:txBody>
                    <a:bodyPr/>
                    <a:lstStyle/>
                    <a:p>
                      <a:r>
                        <a:rPr lang="en-US" dirty="0"/>
                        <a:t>children</a:t>
                      </a:r>
                    </a:p>
                  </a:txBody>
                  <a:tcPr/>
                </a:tc>
                <a:extLst>
                  <a:ext uri="{0D108BD9-81ED-4DB2-BD59-A6C34878D82A}">
                    <a16:rowId xmlns:a16="http://schemas.microsoft.com/office/drawing/2014/main" val="10002"/>
                  </a:ext>
                </a:extLst>
              </a:tr>
              <a:tr h="463550">
                <a:tc>
                  <a:txBody>
                    <a:bodyPr/>
                    <a:lstStyle/>
                    <a:p>
                      <a:r>
                        <a:rPr lang="en-US" dirty="0"/>
                        <a:t>site</a:t>
                      </a:r>
                    </a:p>
                  </a:txBody>
                  <a:tcPr/>
                </a:tc>
                <a:tc>
                  <a:txBody>
                    <a:bodyPr/>
                    <a:lstStyle/>
                    <a:p>
                      <a:r>
                        <a:rPr lang="en-US" dirty="0"/>
                        <a:t>Vocal cord</a:t>
                      </a:r>
                    </a:p>
                  </a:txBody>
                  <a:tcPr/>
                </a:tc>
                <a:tc>
                  <a:txBody>
                    <a:bodyPr/>
                    <a:lstStyle/>
                    <a:p>
                      <a:r>
                        <a:rPr lang="en-US" dirty="0"/>
                        <a:t>Larynx</a:t>
                      </a:r>
                      <a:r>
                        <a:rPr lang="en-US" baseline="0" dirty="0"/>
                        <a:t> , trachea ,</a:t>
                      </a:r>
                      <a:r>
                        <a:rPr lang="en-US" baseline="0" dirty="0" err="1"/>
                        <a:t>bronchi,around</a:t>
                      </a:r>
                      <a:r>
                        <a:rPr lang="en-US" baseline="0" dirty="0"/>
                        <a:t> the tracheostomy opening</a:t>
                      </a:r>
                      <a:endParaRPr lang="en-US" dirty="0"/>
                    </a:p>
                  </a:txBody>
                  <a:tcPr/>
                </a:tc>
                <a:extLst>
                  <a:ext uri="{0D108BD9-81ED-4DB2-BD59-A6C34878D82A}">
                    <a16:rowId xmlns:a16="http://schemas.microsoft.com/office/drawing/2014/main" val="10003"/>
                  </a:ext>
                </a:extLst>
              </a:tr>
              <a:tr h="388620">
                <a:tc>
                  <a:txBody>
                    <a:bodyPr/>
                    <a:lstStyle/>
                    <a:p>
                      <a:r>
                        <a:rPr lang="en-US" dirty="0" err="1"/>
                        <a:t>symptome</a:t>
                      </a:r>
                      <a:endParaRPr lang="en-US" dirty="0"/>
                    </a:p>
                  </a:txBody>
                  <a:tcPr/>
                </a:tc>
                <a:tc>
                  <a:txBody>
                    <a:bodyPr/>
                    <a:lstStyle/>
                    <a:p>
                      <a:r>
                        <a:rPr lang="en-US" dirty="0" err="1"/>
                        <a:t>Hoarseness,stridor</a:t>
                      </a:r>
                      <a:r>
                        <a:rPr lang="en-US" dirty="0"/>
                        <a:t>(rare)</a:t>
                      </a:r>
                    </a:p>
                  </a:txBody>
                  <a:tcPr/>
                </a:tc>
                <a:tc>
                  <a:txBody>
                    <a:bodyPr/>
                    <a:lstStyle/>
                    <a:p>
                      <a:r>
                        <a:rPr lang="en-US" dirty="0" err="1"/>
                        <a:t>Hoarseness,stridor</a:t>
                      </a:r>
                      <a:endParaRPr lang="en-US" dirty="0"/>
                    </a:p>
                  </a:txBody>
                  <a:tcPr/>
                </a:tc>
                <a:extLst>
                  <a:ext uri="{0D108BD9-81ED-4DB2-BD59-A6C34878D82A}">
                    <a16:rowId xmlns:a16="http://schemas.microsoft.com/office/drawing/2014/main" val="10004"/>
                  </a:ext>
                </a:extLst>
              </a:tr>
              <a:tr h="463550">
                <a:tc>
                  <a:txBody>
                    <a:bodyPr/>
                    <a:lstStyle/>
                    <a:p>
                      <a:r>
                        <a:rPr lang="en-US" dirty="0"/>
                        <a:t>causes</a:t>
                      </a:r>
                    </a:p>
                  </a:txBody>
                  <a:tcPr/>
                </a:tc>
                <a:tc>
                  <a:txBody>
                    <a:bodyPr/>
                    <a:lstStyle/>
                    <a:p>
                      <a:r>
                        <a:rPr lang="en-US" dirty="0"/>
                        <a:t>True</a:t>
                      </a:r>
                      <a:r>
                        <a:rPr lang="en-US" baseline="0" dirty="0"/>
                        <a:t> benign tumors</a:t>
                      </a:r>
                      <a:endParaRPr lang="en-US" dirty="0"/>
                    </a:p>
                  </a:txBody>
                  <a:tcPr/>
                </a:tc>
                <a:tc>
                  <a:txBody>
                    <a:bodyPr/>
                    <a:lstStyle/>
                    <a:p>
                      <a:r>
                        <a:rPr lang="en-US" baseline="0" dirty="0"/>
                        <a:t>may be autoimmune, ,viral(</a:t>
                      </a:r>
                      <a:r>
                        <a:rPr lang="en-US" baseline="0" dirty="0" err="1"/>
                        <a:t>hpv</a:t>
                      </a:r>
                      <a:r>
                        <a:rPr lang="en-US" baseline="0" dirty="0"/>
                        <a:t>)</a:t>
                      </a:r>
                      <a:endParaRPr lang="en-US" dirty="0"/>
                    </a:p>
                  </a:txBody>
                  <a:tcPr/>
                </a:tc>
                <a:extLst>
                  <a:ext uri="{0D108BD9-81ED-4DB2-BD59-A6C34878D82A}">
                    <a16:rowId xmlns:a16="http://schemas.microsoft.com/office/drawing/2014/main" val="10005"/>
                  </a:ext>
                </a:extLst>
              </a:tr>
              <a:tr h="463550">
                <a:tc>
                  <a:txBody>
                    <a:bodyPr/>
                    <a:lstStyle/>
                    <a:p>
                      <a:r>
                        <a:rPr lang="en-US" dirty="0"/>
                        <a:t>Treatment </a:t>
                      </a:r>
                    </a:p>
                  </a:txBody>
                  <a:tcPr/>
                </a:tc>
                <a:tc>
                  <a:txBody>
                    <a:bodyPr/>
                    <a:lstStyle/>
                    <a:p>
                      <a:r>
                        <a:rPr lang="en-US" dirty="0" err="1"/>
                        <a:t>microlaryngosurgery</a:t>
                      </a:r>
                      <a:endParaRPr lang="en-US" dirty="0"/>
                    </a:p>
                  </a:txBody>
                  <a:tcPr/>
                </a:tc>
                <a:tc>
                  <a:txBody>
                    <a:bodyPr/>
                    <a:lstStyle/>
                    <a:p>
                      <a:r>
                        <a:rPr lang="en-US" dirty="0"/>
                        <a:t>Tracheostomy</a:t>
                      </a:r>
                      <a:r>
                        <a:rPr lang="en-US" baseline="0" dirty="0"/>
                        <a:t> for stridor</a:t>
                      </a:r>
                    </a:p>
                    <a:p>
                      <a:r>
                        <a:rPr lang="en-US" baseline="0" dirty="0" err="1"/>
                        <a:t>Microlaryngosurgery</a:t>
                      </a:r>
                      <a:endParaRPr lang="en-US" baseline="0" dirty="0"/>
                    </a:p>
                    <a:p>
                      <a:r>
                        <a:rPr lang="en-US" baseline="0" dirty="0"/>
                        <a:t>Interferon</a:t>
                      </a:r>
                    </a:p>
                  </a:txBody>
                  <a:tcPr/>
                </a:tc>
                <a:extLst>
                  <a:ext uri="{0D108BD9-81ED-4DB2-BD59-A6C34878D82A}">
                    <a16:rowId xmlns:a16="http://schemas.microsoft.com/office/drawing/2014/main" val="10006"/>
                  </a:ext>
                </a:extLst>
              </a:tr>
              <a:tr h="1776730">
                <a:tc>
                  <a:txBody>
                    <a:bodyPr/>
                    <a:lstStyle/>
                    <a:p>
                      <a:r>
                        <a:rPr lang="en-US" dirty="0"/>
                        <a:t>prognosis</a:t>
                      </a:r>
                    </a:p>
                  </a:txBody>
                  <a:tcPr/>
                </a:tc>
                <a:tc>
                  <a:txBody>
                    <a:bodyPr/>
                    <a:lstStyle/>
                    <a:p>
                      <a:r>
                        <a:rPr lang="en-US" dirty="0"/>
                        <a:t>5% malignant change</a:t>
                      </a:r>
                      <a:r>
                        <a:rPr lang="en-US" baseline="0" dirty="0"/>
                        <a:t> </a:t>
                      </a:r>
                      <a:endParaRPr lang="en-US" dirty="0"/>
                    </a:p>
                  </a:txBody>
                  <a:tcPr/>
                </a:tc>
                <a:tc>
                  <a:txBody>
                    <a:bodyPr/>
                    <a:lstStyle/>
                    <a:p>
                      <a:r>
                        <a:rPr lang="en-US" dirty="0"/>
                        <a:t>No malignant changes</a:t>
                      </a:r>
                    </a:p>
                    <a:p>
                      <a:r>
                        <a:rPr lang="en-US" dirty="0" err="1"/>
                        <a:t>Hight</a:t>
                      </a:r>
                      <a:r>
                        <a:rPr lang="en-US" dirty="0"/>
                        <a:t> recurrence rate</a:t>
                      </a:r>
                    </a:p>
                  </a:txBody>
                  <a:tcPr/>
                </a:tc>
                <a:extLst>
                  <a:ext uri="{0D108BD9-81ED-4DB2-BD59-A6C34878D82A}">
                    <a16:rowId xmlns:a16="http://schemas.microsoft.com/office/drawing/2014/main" val="10007"/>
                  </a:ext>
                </a:extLst>
              </a:tr>
            </a:tbl>
          </a:graphicData>
        </a:graphic>
      </p:graphicFrame>
      <p:sp>
        <p:nvSpPr>
          <p:cNvPr id="3" name="AutoShape 2" descr="نتيجة الصورة لـ intubation granulom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2991339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Recurrent respiratory papillomatosis</a:t>
            </a:r>
          </a:p>
        </p:txBody>
      </p:sp>
      <p:sp>
        <p:nvSpPr>
          <p:cNvPr id="3" name="Content Placeholder 2"/>
          <p:cNvSpPr>
            <a:spLocks noGrp="1"/>
          </p:cNvSpPr>
          <p:nvPr>
            <p:ph sz="half" idx="1"/>
          </p:nvPr>
        </p:nvSpPr>
        <p:spPr/>
        <p:txBody>
          <a:bodyPr>
            <a:normAutofit lnSpcReduction="10000"/>
          </a:bodyPr>
          <a:lstStyle/>
          <a:p>
            <a:r>
              <a:rPr lang="en-US" dirty="0"/>
              <a:t> benign lesions in the larynx, commonly caused by HPV infection. If left untreated, papillomas can grow to cause airway obstruction and hence need surgical excision or debulking. It is common for patients to need repeat procedures as papillomas can recur.</a:t>
            </a:r>
          </a:p>
          <a:p>
            <a:endParaRPr lang="en-US" dirty="0"/>
          </a:p>
        </p:txBody>
      </p:sp>
      <p:pic>
        <p:nvPicPr>
          <p:cNvPr id="5" name="Picture 4"/>
          <p:cNvPicPr>
            <a:picLocks noChangeAspect="1"/>
          </p:cNvPicPr>
          <p:nvPr/>
        </p:nvPicPr>
        <p:blipFill rotWithShape="1">
          <a:blip r:embed="rId2"/>
          <a:srcRect l="12500" t="21838" r="63333" b="47036"/>
          <a:stretch/>
        </p:blipFill>
        <p:spPr>
          <a:xfrm>
            <a:off x="4672084" y="1219200"/>
            <a:ext cx="4038600" cy="2751176"/>
          </a:xfrm>
          <a:prstGeom prst="rect">
            <a:avLst/>
          </a:prstGeom>
        </p:spPr>
      </p:pic>
      <p:pic>
        <p:nvPicPr>
          <p:cNvPr id="6" name="Picture 5"/>
          <p:cNvPicPr>
            <a:picLocks noChangeAspect="1"/>
          </p:cNvPicPr>
          <p:nvPr/>
        </p:nvPicPr>
        <p:blipFill rotWithShape="1">
          <a:blip r:embed="rId3"/>
          <a:srcRect l="7500" t="12945" r="59167" b="50000"/>
          <a:stretch/>
        </p:blipFill>
        <p:spPr>
          <a:xfrm>
            <a:off x="4495800" y="4221162"/>
            <a:ext cx="4214884" cy="2443804"/>
          </a:xfrm>
          <a:prstGeom prst="rect">
            <a:avLst/>
          </a:prstGeom>
        </p:spPr>
      </p:pic>
    </p:spTree>
    <p:extLst>
      <p:ext uri="{BB962C8B-B14F-4D97-AF65-F5344CB8AC3E}">
        <p14:creationId xmlns:p14="http://schemas.microsoft.com/office/powerpoint/2010/main" val="13956546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latin typeface="Algerian" pitchFamily="82" charset="0"/>
              </a:rPr>
              <a:t>Clinical presentation</a:t>
            </a:r>
          </a:p>
        </p:txBody>
      </p:sp>
      <p:sp>
        <p:nvSpPr>
          <p:cNvPr id="3" name="Content Placeholder 2"/>
          <p:cNvSpPr>
            <a:spLocks noGrp="1"/>
          </p:cNvSpPr>
          <p:nvPr>
            <p:ph idx="1"/>
          </p:nvPr>
        </p:nvSpPr>
        <p:spPr/>
        <p:txBody>
          <a:bodyPr>
            <a:normAutofit fontScale="92500" lnSpcReduction="20000"/>
          </a:bodyPr>
          <a:lstStyle/>
          <a:p>
            <a:pPr>
              <a:buNone/>
            </a:pPr>
            <a:r>
              <a:rPr lang="en-US" sz="4100" b="1" dirty="0"/>
              <a:t>History</a:t>
            </a:r>
            <a:endParaRPr lang="en-US" b="1" dirty="0"/>
          </a:p>
          <a:p>
            <a:r>
              <a:rPr lang="en-US" dirty="0"/>
              <a:t>The most common presenting symptom is loud, raspy, noisy breathing.</a:t>
            </a:r>
          </a:p>
          <a:p>
            <a:r>
              <a:rPr lang="en-US" dirty="0"/>
              <a:t>Age of onset, duration, severity, and progression of the stridor.</a:t>
            </a:r>
          </a:p>
          <a:p>
            <a:r>
              <a:rPr lang="en-US" dirty="0"/>
              <a:t>Precipitating events (eg: crying or feeding)</a:t>
            </a:r>
          </a:p>
          <a:p>
            <a:r>
              <a:rPr lang="en-US" dirty="0"/>
              <a:t>Positioning (eg: prone, supine, or sitting)</a:t>
            </a:r>
          </a:p>
          <a:p>
            <a:r>
              <a:rPr lang="en-US" dirty="0"/>
              <a:t>Presence of aphonia.</a:t>
            </a:r>
          </a:p>
          <a:p>
            <a:r>
              <a:rPr lang="en-US" dirty="0"/>
              <a:t>Other associated symptoms (eg: paroxysms of cough, aspiration, difficulty in feeding, drooling, or sleep-disordered breathing)</a:t>
            </a:r>
          </a:p>
          <a:p>
            <a:r>
              <a:rPr lang="en-US" dirty="0"/>
              <a:t>history of color change (cyanosis)</a:t>
            </a:r>
          </a:p>
          <a:p>
            <a:endParaRPr lang="en-US"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en-US"/>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4800" y="838200"/>
            <a:ext cx="8001000"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427787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dirty="0"/>
              <a:t>Intubation granuloma</a:t>
            </a:r>
          </a:p>
        </p:txBody>
      </p:sp>
      <p:sp>
        <p:nvSpPr>
          <p:cNvPr id="3" name="عنصر نائب للمحتوى 2"/>
          <p:cNvSpPr>
            <a:spLocks noGrp="1"/>
          </p:cNvSpPr>
          <p:nvPr>
            <p:ph idx="1"/>
          </p:nvPr>
        </p:nvSpPr>
        <p:spPr/>
        <p:txBody>
          <a:bodyPr/>
          <a:lstStyle/>
          <a:p>
            <a:r>
              <a:rPr lang="en-US" dirty="0"/>
              <a:t>Prolonged intubation</a:t>
            </a:r>
          </a:p>
          <a:p>
            <a:r>
              <a:rPr lang="en-US" dirty="0"/>
              <a:t>Rough intubation</a:t>
            </a:r>
          </a:p>
          <a:p>
            <a:r>
              <a:rPr lang="en-US" dirty="0"/>
              <a:t>Use of too large tube</a:t>
            </a:r>
          </a:p>
          <a:p>
            <a:r>
              <a:rPr lang="en-US" dirty="0"/>
              <a:t>Most common location in the posterior third of larynx</a:t>
            </a:r>
          </a:p>
          <a:p>
            <a:r>
              <a:rPr lang="en-US" dirty="0" err="1"/>
              <a:t>Superfical</a:t>
            </a:r>
            <a:r>
              <a:rPr lang="en-US" dirty="0"/>
              <a:t> </a:t>
            </a:r>
            <a:r>
              <a:rPr lang="en-US" dirty="0" err="1"/>
              <a:t>abrasaions</a:t>
            </a:r>
            <a:r>
              <a:rPr lang="en-US" dirty="0"/>
              <a:t> ,ulcer formation ,granuloma formation</a:t>
            </a:r>
          </a:p>
          <a:p>
            <a:r>
              <a:rPr lang="en-US" dirty="0" err="1"/>
              <a:t>teatment</a:t>
            </a:r>
            <a:r>
              <a:rPr lang="en-US" dirty="0"/>
              <a:t> by surgical excision of the granuloma</a:t>
            </a:r>
          </a:p>
        </p:txBody>
      </p:sp>
    </p:spTree>
    <p:extLst>
      <p:ext uri="{BB962C8B-B14F-4D97-AF65-F5344CB8AC3E}">
        <p14:creationId xmlns:p14="http://schemas.microsoft.com/office/powerpoint/2010/main" val="9143431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endParaRPr lang="en-US"/>
          </a:p>
        </p:txBody>
      </p:sp>
      <p:pic>
        <p:nvPicPr>
          <p:cNvPr id="4" name="عنصر نائب للمحتوى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6811" y="0"/>
            <a:ext cx="9057189" cy="7562949"/>
          </a:xfrm>
        </p:spPr>
      </p:pic>
    </p:spTree>
    <p:extLst>
      <p:ext uri="{BB962C8B-B14F-4D97-AF65-F5344CB8AC3E}">
        <p14:creationId xmlns:p14="http://schemas.microsoft.com/office/powerpoint/2010/main" val="130977984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18EAEA-AC4B-9E99-E83A-4C49C0072C97}"/>
              </a:ext>
            </a:extLst>
          </p:cNvPr>
          <p:cNvSpPr>
            <a:spLocks noGrp="1"/>
          </p:cNvSpPr>
          <p:nvPr>
            <p:ph type="title"/>
          </p:nvPr>
        </p:nvSpPr>
        <p:spPr>
          <a:xfrm>
            <a:off x="457200" y="792480"/>
            <a:ext cx="8229600" cy="1143000"/>
          </a:xfrm>
        </p:spPr>
        <p:txBody>
          <a:bodyPr/>
          <a:lstStyle/>
          <a:p>
            <a:r>
              <a:rPr lang="en-US"/>
              <a:t>laryngeal web</a:t>
            </a:r>
          </a:p>
        </p:txBody>
      </p:sp>
      <p:sp>
        <p:nvSpPr>
          <p:cNvPr id="3" name="Content Placeholder 2">
            <a:extLst>
              <a:ext uri="{FF2B5EF4-FFF2-40B4-BE49-F238E27FC236}">
                <a16:creationId xmlns:a16="http://schemas.microsoft.com/office/drawing/2014/main" id="{18D8DC2F-35D2-8C23-BAC9-1D059260C13D}"/>
              </a:ext>
            </a:extLst>
          </p:cNvPr>
          <p:cNvSpPr>
            <a:spLocks noGrp="1"/>
          </p:cNvSpPr>
          <p:nvPr>
            <p:ph idx="1"/>
          </p:nvPr>
        </p:nvSpPr>
        <p:spPr/>
        <p:txBody>
          <a:bodyPr/>
          <a:lstStyle/>
          <a:p>
            <a:r>
              <a:rPr lang="en-US" dirty="0"/>
              <a:t>a fibrous layer of tissue of varying thicknesses that develops in the larynx (voice box) and can affect the voice and breathing. A laryngeal web is generally a congenital (present at birth) abnormality. </a:t>
            </a:r>
          </a:p>
          <a:p>
            <a:r>
              <a:rPr lang="en-US" dirty="0" err="1"/>
              <a:t>TreatmentThe</a:t>
            </a:r>
            <a:r>
              <a:rPr lang="en-US" dirty="0"/>
              <a:t> goal of treatment is to remove the obstruction by breaking the web, allowing the airway to open up to its full capacity</a:t>
            </a:r>
          </a:p>
        </p:txBody>
      </p:sp>
    </p:spTree>
    <p:extLst>
      <p:ext uri="{BB962C8B-B14F-4D97-AF65-F5344CB8AC3E}">
        <p14:creationId xmlns:p14="http://schemas.microsoft.com/office/powerpoint/2010/main" val="325598327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B011D8-04D3-6017-516B-FBA770F46E0A}"/>
              </a:ext>
            </a:extLst>
          </p:cNvPr>
          <p:cNvSpPr>
            <a:spLocks noGrp="1"/>
          </p:cNvSpPr>
          <p:nvPr>
            <p:ph type="title"/>
          </p:nvPr>
        </p:nvSpPr>
        <p:spPr/>
        <p:txBody>
          <a:bodyPr/>
          <a:lstStyle/>
          <a:p>
            <a:endParaRPr lang="en-US"/>
          </a:p>
        </p:txBody>
      </p:sp>
      <p:pic>
        <p:nvPicPr>
          <p:cNvPr id="4" name="Content Placeholder 3">
            <a:extLst>
              <a:ext uri="{FF2B5EF4-FFF2-40B4-BE49-F238E27FC236}">
                <a16:creationId xmlns:a16="http://schemas.microsoft.com/office/drawing/2014/main" id="{AD42D099-CE23-22DE-68D7-7E34C85D919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2866" y="140598"/>
            <a:ext cx="8683329" cy="6379173"/>
          </a:xfrm>
        </p:spPr>
      </p:pic>
    </p:spTree>
    <p:extLst>
      <p:ext uri="{BB962C8B-B14F-4D97-AF65-F5344CB8AC3E}">
        <p14:creationId xmlns:p14="http://schemas.microsoft.com/office/powerpoint/2010/main" val="382784225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US" dirty="0"/>
              <a:t>Thank you !</a:t>
            </a:r>
          </a:p>
        </p:txBody>
      </p:sp>
    </p:spTree>
    <p:extLst>
      <p:ext uri="{BB962C8B-B14F-4D97-AF65-F5344CB8AC3E}">
        <p14:creationId xmlns:p14="http://schemas.microsoft.com/office/powerpoint/2010/main" val="22710702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665018"/>
            <a:ext cx="8229600" cy="6172200"/>
          </a:xfrm>
        </p:spPr>
        <p:txBody>
          <a:bodyPr>
            <a:normAutofit/>
          </a:bodyPr>
          <a:lstStyle/>
          <a:p>
            <a:pPr>
              <a:buNone/>
            </a:pPr>
            <a:r>
              <a:rPr lang="en-US" sz="3800" b="1" dirty="0"/>
              <a:t>Examination</a:t>
            </a:r>
            <a:endParaRPr lang="en-US" b="1" dirty="0"/>
          </a:p>
          <a:p>
            <a:pPr>
              <a:buNone/>
            </a:pPr>
            <a:r>
              <a:rPr lang="en-US" dirty="0"/>
              <a:t>- On initial presentation, especially if the symptoms are of acute onset, the child should immediately be assessed for severity of stridor and </a:t>
            </a:r>
            <a:r>
              <a:rPr lang="en-US" dirty="0">
                <a:solidFill>
                  <a:srgbClr val="FF0000"/>
                </a:solidFill>
              </a:rPr>
              <a:t>respiratory compromise. Special attention should be paid to the following:</a:t>
            </a:r>
          </a:p>
          <a:p>
            <a:r>
              <a:rPr lang="en-US" dirty="0"/>
              <a:t>Heart and respiratory rates</a:t>
            </a:r>
          </a:p>
          <a:p>
            <a:r>
              <a:rPr lang="en-US" dirty="0"/>
              <a:t>Cyanosis</a:t>
            </a:r>
          </a:p>
          <a:p>
            <a:r>
              <a:rPr lang="en-US" dirty="0"/>
              <a:t>Use of accessory muscles of respiration</a:t>
            </a:r>
          </a:p>
          <a:p>
            <a:r>
              <a:rPr lang="en-US" dirty="0"/>
              <a:t>Nasal flaring</a:t>
            </a:r>
          </a:p>
          <a:p>
            <a:r>
              <a:rPr lang="en-US" dirty="0"/>
              <a:t>Level of consciousness</a:t>
            </a:r>
          </a:p>
          <a:p>
            <a:r>
              <a:rPr lang="en-US" dirty="0"/>
              <a:t>Responsiveness</a:t>
            </a:r>
          </a:p>
          <a:p>
            <a:pPr>
              <a:buNone/>
            </a:pPr>
            <a:endParaRPr lang="en-US" dirty="0"/>
          </a:p>
          <a:p>
            <a:endParaRPr 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lstStyle/>
          <a:p>
            <a:r>
              <a:rPr lang="en-US" dirty="0"/>
              <a:t>Examination</a:t>
            </a:r>
          </a:p>
        </p:txBody>
      </p:sp>
      <p:sp>
        <p:nvSpPr>
          <p:cNvPr id="3" name="عنصر نائب للمحتوى 2"/>
          <p:cNvSpPr>
            <a:spLocks noGrp="1"/>
          </p:cNvSpPr>
          <p:nvPr>
            <p:ph idx="1"/>
          </p:nvPr>
        </p:nvSpPr>
        <p:spPr/>
        <p:txBody>
          <a:bodyPr/>
          <a:lstStyle/>
          <a:p>
            <a:pPr>
              <a:buNone/>
            </a:pPr>
            <a:r>
              <a:rPr lang="en-US" dirty="0"/>
              <a:t>- The patient may prefer certain positions that alleviate the stridor.</a:t>
            </a:r>
          </a:p>
          <a:p>
            <a:pPr>
              <a:buFontTx/>
              <a:buChar char="-"/>
            </a:pPr>
            <a:r>
              <a:rPr lang="en-US" dirty="0"/>
              <a:t>It is important to observe the character of the cough, cry, and voice.</a:t>
            </a:r>
          </a:p>
          <a:p>
            <a:pPr>
              <a:buFontTx/>
              <a:buChar char="-"/>
            </a:pPr>
            <a:r>
              <a:rPr lang="en-US" dirty="0"/>
              <a:t>The presence of fever and toxicity generally implies serious bacterial infections.</a:t>
            </a:r>
          </a:p>
          <a:p>
            <a:pPr>
              <a:buFontTx/>
              <a:buChar char="-"/>
            </a:pPr>
            <a:r>
              <a:rPr lang="en-US" b="1" dirty="0">
                <a:solidFill>
                  <a:srgbClr val="FF0000"/>
                </a:solidFill>
              </a:rPr>
              <a:t>Note</a:t>
            </a:r>
            <a:r>
              <a:rPr lang="en-US" dirty="0"/>
              <a:t>: Any form of </a:t>
            </a:r>
            <a:r>
              <a:rPr lang="en-US" dirty="0">
                <a:solidFill>
                  <a:srgbClr val="FF0000"/>
                </a:solidFill>
              </a:rPr>
              <a:t>airway examination should be avoided</a:t>
            </a:r>
            <a:r>
              <a:rPr lang="en-US" dirty="0"/>
              <a:t> in cases of suspected epiglottitis or croup, as can predispose to sudden airway closure</a:t>
            </a:r>
          </a:p>
          <a:p>
            <a:pPr>
              <a:buFontTx/>
              <a:buChar char="-"/>
            </a:pPr>
            <a:endParaRPr lang="en-US" dirty="0"/>
          </a:p>
          <a:p>
            <a:endParaRPr lang="en-US" dirty="0"/>
          </a:p>
        </p:txBody>
      </p:sp>
    </p:spTree>
    <p:extLst>
      <p:ext uri="{BB962C8B-B14F-4D97-AF65-F5344CB8AC3E}">
        <p14:creationId xmlns:p14="http://schemas.microsoft.com/office/powerpoint/2010/main" val="9935437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a:latin typeface="Algerian" pitchFamily="82" charset="0"/>
              </a:rPr>
              <a:t>Investigations </a:t>
            </a:r>
          </a:p>
        </p:txBody>
      </p:sp>
      <p:sp>
        <p:nvSpPr>
          <p:cNvPr id="3" name="Content Placeholder 2"/>
          <p:cNvSpPr>
            <a:spLocks noGrp="1"/>
          </p:cNvSpPr>
          <p:nvPr>
            <p:ph idx="1"/>
          </p:nvPr>
        </p:nvSpPr>
        <p:spPr/>
        <p:txBody>
          <a:bodyPr>
            <a:normAutofit/>
          </a:bodyPr>
          <a:lstStyle/>
          <a:p>
            <a:r>
              <a:rPr lang="en-US" sz="2800" dirty="0"/>
              <a:t>On initial evaluation, pulse oximetry may be useful to determine the extent and severity of the stridor and respiratory compromise.</a:t>
            </a:r>
          </a:p>
          <a:p>
            <a:pPr>
              <a:buNone/>
            </a:pPr>
            <a:r>
              <a:rPr lang="en-US" sz="2800" b="1" dirty="0"/>
              <a:t>fibreoptic nasal endoscopy</a:t>
            </a:r>
          </a:p>
          <a:p>
            <a:pPr>
              <a:buNone/>
            </a:pPr>
            <a:r>
              <a:rPr lang="en-US" sz="2800" dirty="0"/>
              <a:t> A quick and minimally invasive method to differentiate where the pathology lies.</a:t>
            </a:r>
          </a:p>
          <a:p>
            <a:pPr>
              <a:buFontTx/>
              <a:buChar char="-"/>
            </a:pPr>
            <a:r>
              <a:rPr lang="en-US" sz="2800" dirty="0">
                <a:solidFill>
                  <a:srgbClr val="FF0000"/>
                </a:solidFill>
              </a:rPr>
              <a:t>Note:</a:t>
            </a:r>
            <a:r>
              <a:rPr lang="en-US" sz="2800" dirty="0"/>
              <a:t> Fibreoptic nasal endoscopy is contraindicated in patient suspected of croup or epiglottitis.</a:t>
            </a:r>
          </a:p>
          <a:p>
            <a:pPr>
              <a:buNone/>
            </a:pPr>
            <a:endParaRPr lang="en-US" sz="2800" dirty="0"/>
          </a:p>
          <a:p>
            <a:pPr>
              <a:buNone/>
            </a:pPr>
            <a:endParaRPr lang="en-US" sz="28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a:bodyPr>
          <a:lstStyle/>
          <a:p>
            <a:r>
              <a:rPr lang="en-US" sz="3200" b="1" dirty="0">
                <a:solidFill>
                  <a:schemeClr val="tx1"/>
                </a:solidFill>
              </a:rPr>
              <a:t>indirect laryngoscopy (for local laryngeal causes)</a:t>
            </a:r>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2590800"/>
            <a:ext cx="3962400" cy="289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2590801"/>
            <a:ext cx="4343400" cy="2895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505148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381000"/>
            <a:ext cx="8229600" cy="4525963"/>
          </a:xfrm>
        </p:spPr>
        <p:txBody>
          <a:bodyPr/>
          <a:lstStyle/>
          <a:p>
            <a:r>
              <a:rPr lang="en-US" b="1" dirty="0"/>
              <a:t>CT Scan</a:t>
            </a:r>
          </a:p>
          <a:p>
            <a:pPr>
              <a:buNone/>
            </a:pPr>
            <a:r>
              <a:rPr lang="en-US" dirty="0"/>
              <a:t>Used in the case of abscess or malignancy.</a:t>
            </a:r>
          </a:p>
          <a:p>
            <a:r>
              <a:rPr lang="en-US" b="1" dirty="0"/>
              <a:t>Bronchoscopy</a:t>
            </a:r>
          </a:p>
          <a:p>
            <a:pPr>
              <a:buNone/>
            </a:pPr>
            <a:r>
              <a:rPr lang="en-US" dirty="0"/>
              <a:t>Bronchoscopy can be used if visualisation below the vocal cords is warranted, such as suspected subglottic stenosis.</a:t>
            </a:r>
            <a:endParaRPr lang="en-US" b="1"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3124200"/>
            <a:ext cx="3062288" cy="350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 /></Relationships>
</file>

<file path=ppt/theme/theme1.xml><?xml version="1.0" encoding="utf-8"?>
<a:theme xmlns:a="http://schemas.openxmlformats.org/drawingml/2006/main" name="تدفق">
  <a:themeElements>
    <a:clrScheme name="تدفق">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تدفق">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تدفق">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 /></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 /></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 /></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5DE71F5D498A7468AA2A262088F09E7" ma:contentTypeVersion="3" ma:contentTypeDescription="Create a new document." ma:contentTypeScope="" ma:versionID="dda1dc82f54c5f0289be0f446547112e">
  <xsd:schema xmlns:xsd="http://www.w3.org/2001/XMLSchema" xmlns:xs="http://www.w3.org/2001/XMLSchema" xmlns:p="http://schemas.microsoft.com/office/2006/metadata/properties" xmlns:ns2="89d7e991-0a37-4633-9877-eb75033ba4ab" targetNamespace="http://schemas.microsoft.com/office/2006/metadata/properties" ma:root="true" ma:fieldsID="4c5c7b808b897a41244917f480f8e9db" ns2:_="">
    <xsd:import namespace="89d7e991-0a37-4633-9877-eb75033ba4ab"/>
    <xsd:element name="properties">
      <xsd:complexType>
        <xsd:sequence>
          <xsd:element name="documentManagement">
            <xsd:complexType>
              <xsd:all>
                <xsd:element ref="ns2:MediaServiceMetadata" minOccurs="0"/>
                <xsd:element ref="ns2:MediaServiceFastMetadata"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9d7e991-0a37-4633-9877-eb75033ba4a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7F840B4-56C3-4A89-AB06-4F937BC8EBF2}">
  <ds:schemaRefs>
    <ds:schemaRef ds:uri="http://schemas.microsoft.com/sharepoint/v3/contenttype/forms"/>
  </ds:schemaRefs>
</ds:datastoreItem>
</file>

<file path=customXml/itemProps2.xml><?xml version="1.0" encoding="utf-8"?>
<ds:datastoreItem xmlns:ds="http://schemas.openxmlformats.org/officeDocument/2006/customXml" ds:itemID="{1744C31E-14B5-4C25-838A-B8280D5BE60A}">
  <ds:schemaRefs>
    <ds:schemaRef ds:uri="http://schemas.microsoft.com/office/2006/metadata/properties"/>
    <ds:schemaRef ds:uri="http://www.w3.org/2000/xmlns/"/>
  </ds:schemaRefs>
</ds:datastoreItem>
</file>

<file path=customXml/itemProps3.xml><?xml version="1.0" encoding="utf-8"?>
<ds:datastoreItem xmlns:ds="http://schemas.openxmlformats.org/officeDocument/2006/customXml" ds:itemID="{16751EBE-2F93-46CA-808D-B86F511D4A91}">
  <ds:schemaRefs>
    <ds:schemaRef ds:uri="http://schemas.microsoft.com/office/2006/metadata/contentType"/>
    <ds:schemaRef ds:uri="http://schemas.microsoft.com/office/2006/metadata/properties/metaAttributes"/>
    <ds:schemaRef ds:uri="http://www.w3.org/2000/xmlns/"/>
    <ds:schemaRef ds:uri="http://www.w3.org/2001/XMLSchema"/>
    <ds:schemaRef ds:uri="89d7e991-0a37-4633-9877-eb75033ba4ab"/>
  </ds:schemaRefs>
</ds:datastoreItem>
</file>

<file path=docProps/app.xml><?xml version="1.0" encoding="utf-8"?>
<Properties xmlns="http://schemas.openxmlformats.org/officeDocument/2006/extended-properties" xmlns:vt="http://schemas.openxmlformats.org/officeDocument/2006/docPropsVTypes">
  <Template>Flow</Template>
  <TotalTime>343</TotalTime>
  <Words>1132</Words>
  <Application>Microsoft Office PowerPoint</Application>
  <PresentationFormat>On-screen Show (4:3)</PresentationFormat>
  <Paragraphs>200</Paragraphs>
  <Slides>45</Slides>
  <Notes>0</Notes>
  <HiddenSlides>0</HiddenSlides>
  <MMClips>0</MMClips>
  <ScaleCrop>false</ScaleCrop>
  <HeadingPairs>
    <vt:vector size="4" baseType="variant">
      <vt:variant>
        <vt:lpstr>Theme</vt:lpstr>
      </vt:variant>
      <vt:variant>
        <vt:i4>1</vt:i4>
      </vt:variant>
      <vt:variant>
        <vt:lpstr>Slide Titles</vt:lpstr>
      </vt:variant>
      <vt:variant>
        <vt:i4>45</vt:i4>
      </vt:variant>
    </vt:vector>
  </HeadingPairs>
  <TitlesOfParts>
    <vt:vector size="46" baseType="lpstr">
      <vt:lpstr>تدفق</vt:lpstr>
      <vt:lpstr>Stridor and Hoarseness of voice</vt:lpstr>
      <vt:lpstr>introduction</vt:lpstr>
      <vt:lpstr>PowerPoint Presentation</vt:lpstr>
      <vt:lpstr>Clinical presentation</vt:lpstr>
      <vt:lpstr>PowerPoint Presentation</vt:lpstr>
      <vt:lpstr>Examination</vt:lpstr>
      <vt:lpstr>Investigations </vt:lpstr>
      <vt:lpstr>indirect laryngoscopy (for local laryngeal causes)</vt:lpstr>
      <vt:lpstr>PowerPoint Presentation</vt:lpstr>
      <vt:lpstr>Cont…</vt:lpstr>
      <vt:lpstr>Acute Stridor</vt:lpstr>
      <vt:lpstr>Laryngotracheobronchitis (cRoup)</vt:lpstr>
      <vt:lpstr>PowerPoint Presentation</vt:lpstr>
      <vt:lpstr>PowerPoint Presentation</vt:lpstr>
      <vt:lpstr>Epiglottitis</vt:lpstr>
      <vt:lpstr>Investigations and management</vt:lpstr>
      <vt:lpstr>PowerPoint Presentation</vt:lpstr>
      <vt:lpstr>PowerPoint Presentation</vt:lpstr>
      <vt:lpstr>Management of acute stridor</vt:lpstr>
      <vt:lpstr>Chronic stridor</vt:lpstr>
      <vt:lpstr>PowerPoint Presentation</vt:lpstr>
      <vt:lpstr>PowerPoint Presentation</vt:lpstr>
      <vt:lpstr>PowerPoint Presentation</vt:lpstr>
      <vt:lpstr>PowerPoint Presentation</vt:lpstr>
      <vt:lpstr>PowerPoint Presentation</vt:lpstr>
      <vt:lpstr>Management of chronic stridor</vt:lpstr>
      <vt:lpstr>hoarseness of voice</vt:lpstr>
      <vt:lpstr>Investigations </vt:lpstr>
      <vt:lpstr>Differential Diangosis</vt:lpstr>
      <vt:lpstr>PowerPoint Presentation</vt:lpstr>
      <vt:lpstr>Vocal cord polyps</vt:lpstr>
      <vt:lpstr>PowerPoint Presentation</vt:lpstr>
      <vt:lpstr>Reinke’s edema</vt:lpstr>
      <vt:lpstr>PowerPoint Presentation</vt:lpstr>
      <vt:lpstr>Vocal fold cysts</vt:lpstr>
      <vt:lpstr>Vocal cord cysts</vt:lpstr>
      <vt:lpstr>Laryngeal papilloma </vt:lpstr>
      <vt:lpstr>PowerPoint Presentation</vt:lpstr>
      <vt:lpstr>Recurrent respiratory papillomatosis</vt:lpstr>
      <vt:lpstr>PowerPoint Presentation</vt:lpstr>
      <vt:lpstr>Intubation granuloma</vt:lpstr>
      <vt:lpstr>PowerPoint Presentation</vt:lpstr>
      <vt:lpstr>laryngeal web</vt:lpstr>
      <vt:lpstr>PowerPoint Presentation</vt:lpstr>
      <vt:lpstr>Thank you !</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Stridor and Hoarseness of voice</dc:title>
  <dc:creator>Ayah</dc:creator>
  <cp:lastModifiedBy>عمر هيثم الصرايره</cp:lastModifiedBy>
  <cp:revision>24</cp:revision>
  <dcterms:created xsi:type="dcterms:W3CDTF">2019-10-04T05:04:46Z</dcterms:created>
  <dcterms:modified xsi:type="dcterms:W3CDTF">2024-07-21T09:04:19Z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0x01010095DE71F5D498A7468AA2A262088F09E7</vt:lpwstr>
  </property>
</Properties>
</file>