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4"/>
  </p:notesMasterIdLst>
  <p:sldIdLst>
    <p:sldId id="256" r:id="rId2"/>
    <p:sldId id="257" r:id="rId3"/>
    <p:sldId id="258" r:id="rId4"/>
    <p:sldId id="263" r:id="rId5"/>
    <p:sldId id="259" r:id="rId6"/>
    <p:sldId id="264" r:id="rId7"/>
    <p:sldId id="260" r:id="rId8"/>
    <p:sldId id="265" r:id="rId9"/>
    <p:sldId id="262" r:id="rId10"/>
    <p:sldId id="267" r:id="rId11"/>
    <p:sldId id="268" r:id="rId12"/>
    <p:sldId id="269" r:id="rId13"/>
    <p:sldId id="271" r:id="rId14"/>
    <p:sldId id="270" r:id="rId15"/>
    <p:sldId id="272" r:id="rId16"/>
    <p:sldId id="273" r:id="rId17"/>
    <p:sldId id="274" r:id="rId18"/>
    <p:sldId id="275" r:id="rId19"/>
    <p:sldId id="276" r:id="rId20"/>
    <p:sldId id="277" r:id="rId21"/>
    <p:sldId id="278" r:id="rId22"/>
    <p:sldId id="282" r:id="rId23"/>
    <p:sldId id="283" r:id="rId24"/>
    <p:sldId id="284" r:id="rId25"/>
    <p:sldId id="285" r:id="rId26"/>
    <p:sldId id="286" r:id="rId27"/>
    <p:sldId id="287" r:id="rId28"/>
    <p:sldId id="330" r:id="rId29"/>
    <p:sldId id="331" r:id="rId30"/>
    <p:sldId id="332" r:id="rId31"/>
    <p:sldId id="333" r:id="rId32"/>
    <p:sldId id="336" r:id="rId33"/>
    <p:sldId id="337" r:id="rId34"/>
    <p:sldId id="338" r:id="rId35"/>
    <p:sldId id="339" r:id="rId36"/>
    <p:sldId id="340" r:id="rId37"/>
    <p:sldId id="372" r:id="rId38"/>
    <p:sldId id="341" r:id="rId39"/>
    <p:sldId id="342" r:id="rId40"/>
    <p:sldId id="343" r:id="rId41"/>
    <p:sldId id="344" r:id="rId42"/>
    <p:sldId id="345" r:id="rId43"/>
    <p:sldId id="346" r:id="rId44"/>
    <p:sldId id="347" r:id="rId45"/>
    <p:sldId id="361" r:id="rId46"/>
    <p:sldId id="362" r:id="rId47"/>
    <p:sldId id="348" r:id="rId48"/>
    <p:sldId id="349" r:id="rId49"/>
    <p:sldId id="363" r:id="rId50"/>
    <p:sldId id="364" r:id="rId51"/>
    <p:sldId id="365" r:id="rId52"/>
    <p:sldId id="366" r:id="rId53"/>
    <p:sldId id="350" r:id="rId54"/>
    <p:sldId id="367" r:id="rId55"/>
    <p:sldId id="352" r:id="rId56"/>
    <p:sldId id="368" r:id="rId57"/>
    <p:sldId id="351" r:id="rId58"/>
    <p:sldId id="353" r:id="rId59"/>
    <p:sldId id="357" r:id="rId60"/>
    <p:sldId id="358" r:id="rId61"/>
    <p:sldId id="369" r:id="rId62"/>
    <p:sldId id="35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EEC29-CC18-4A75-B3AA-87B3A39FFC3E}">
          <p14:sldIdLst>
            <p14:sldId id="256"/>
            <p14:sldId id="257"/>
            <p14:sldId id="258"/>
            <p14:sldId id="263"/>
            <p14:sldId id="259"/>
            <p14:sldId id="264"/>
            <p14:sldId id="260"/>
            <p14:sldId id="265"/>
            <p14:sldId id="262"/>
            <p14:sldId id="267"/>
            <p14:sldId id="268"/>
            <p14:sldId id="269"/>
            <p14:sldId id="271"/>
            <p14:sldId id="270"/>
            <p14:sldId id="272"/>
            <p14:sldId id="273"/>
            <p14:sldId id="274"/>
            <p14:sldId id="275"/>
            <p14:sldId id="276"/>
            <p14:sldId id="277"/>
            <p14:sldId id="278"/>
            <p14:sldId id="282"/>
            <p14:sldId id="283"/>
            <p14:sldId id="284"/>
            <p14:sldId id="285"/>
            <p14:sldId id="286"/>
            <p14:sldId id="287"/>
            <p14:sldId id="330"/>
            <p14:sldId id="331"/>
            <p14:sldId id="332"/>
            <p14:sldId id="333"/>
            <p14:sldId id="336"/>
            <p14:sldId id="337"/>
            <p14:sldId id="338"/>
            <p14:sldId id="339"/>
            <p14:sldId id="340"/>
            <p14:sldId id="372"/>
            <p14:sldId id="341"/>
            <p14:sldId id="342"/>
            <p14:sldId id="343"/>
            <p14:sldId id="344"/>
            <p14:sldId id="345"/>
            <p14:sldId id="346"/>
            <p14:sldId id="347"/>
            <p14:sldId id="361"/>
            <p14:sldId id="362"/>
            <p14:sldId id="348"/>
            <p14:sldId id="349"/>
            <p14:sldId id="363"/>
            <p14:sldId id="364"/>
            <p14:sldId id="365"/>
            <p14:sldId id="366"/>
            <p14:sldId id="350"/>
            <p14:sldId id="367"/>
            <p14:sldId id="352"/>
            <p14:sldId id="368"/>
            <p14:sldId id="351"/>
            <p14:sldId id="353"/>
            <p14:sldId id="357"/>
            <p14:sldId id="358"/>
            <p14:sldId id="369"/>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29" autoAdjust="0"/>
  </p:normalViewPr>
  <p:slideViewPr>
    <p:cSldViewPr snapToGrid="0">
      <p:cViewPr varScale="1">
        <p:scale>
          <a:sx n="73" d="100"/>
          <a:sy n="73" d="100"/>
        </p:scale>
        <p:origin x="9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C0E46-B07E-400C-910B-2D3DB5FDB60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1AEEA31-C9BD-45EA-87F5-811CA7AB7DC1}">
      <dgm:prSet/>
      <dgm:spPr/>
      <dgm:t>
        <a:bodyPr/>
        <a:lstStyle/>
        <a:p>
          <a:r>
            <a:rPr lang="en-US" b="1"/>
            <a:t>Foley's catheter: (AKA indwelling catheters) is a flexible tube that is passed through the urethra and into bladder. It facilitates direct drainage of the urinary bladder.</a:t>
          </a:r>
          <a:endParaRPr lang="en-US"/>
        </a:p>
      </dgm:t>
    </dgm:pt>
    <dgm:pt modelId="{132DCD97-C557-42F0-903B-C004FCE54443}" type="parTrans" cxnId="{0067D0F7-8AD7-4545-B9D5-7748B9AC221C}">
      <dgm:prSet/>
      <dgm:spPr/>
      <dgm:t>
        <a:bodyPr/>
        <a:lstStyle/>
        <a:p>
          <a:endParaRPr lang="en-US"/>
        </a:p>
      </dgm:t>
    </dgm:pt>
    <dgm:pt modelId="{AA150D88-3B2B-43DE-A046-75F8B8DE92A6}" type="sibTrans" cxnId="{0067D0F7-8AD7-4545-B9D5-7748B9AC221C}">
      <dgm:prSet/>
      <dgm:spPr/>
      <dgm:t>
        <a:bodyPr/>
        <a:lstStyle/>
        <a:p>
          <a:endParaRPr lang="en-US"/>
        </a:p>
      </dgm:t>
    </dgm:pt>
    <dgm:pt modelId="{4F5C416B-748D-471B-9DF8-8B918DA8AFA3}">
      <dgm:prSet/>
      <dgm:spPr/>
      <dgm:t>
        <a:bodyPr/>
        <a:lstStyle/>
        <a:p>
          <a:r>
            <a:rPr lang="en-US" b="1"/>
            <a:t>About 15-25% of hospitalized patients use catheters.</a:t>
          </a:r>
          <a:endParaRPr lang="en-US"/>
        </a:p>
      </dgm:t>
    </dgm:pt>
    <dgm:pt modelId="{40F58821-EEA3-420B-9DD4-6D208656771D}" type="parTrans" cxnId="{D04A6AD4-D76B-4696-BC80-59C2A5000BBC}">
      <dgm:prSet/>
      <dgm:spPr/>
      <dgm:t>
        <a:bodyPr/>
        <a:lstStyle/>
        <a:p>
          <a:endParaRPr lang="en-US"/>
        </a:p>
      </dgm:t>
    </dgm:pt>
    <dgm:pt modelId="{A66676D6-A7A8-45B8-AF68-01945351A154}" type="sibTrans" cxnId="{D04A6AD4-D76B-4696-BC80-59C2A5000BBC}">
      <dgm:prSet/>
      <dgm:spPr/>
      <dgm:t>
        <a:bodyPr/>
        <a:lstStyle/>
        <a:p>
          <a:endParaRPr lang="en-US"/>
        </a:p>
      </dgm:t>
    </dgm:pt>
    <dgm:pt modelId="{147A6CD8-8CCF-43F1-97C5-9E1A5FF831B8}">
      <dgm:prSet/>
      <dgm:spPr/>
      <dgm:t>
        <a:bodyPr/>
        <a:lstStyle/>
        <a:p>
          <a:r>
            <a:rPr lang="en-US" b="1"/>
            <a:t>Mechanism:  A tube is introduced into the urinary meatus and passes through the urethra until the distal end resides in the bladder of the patient. Then, A balloon is inflated with sterile water which effectively anchors and seals off the bladder. </a:t>
          </a:r>
          <a:endParaRPr lang="en-US"/>
        </a:p>
      </dgm:t>
    </dgm:pt>
    <dgm:pt modelId="{578F08BB-9227-4CC0-B6D8-37B6B4A680FE}" type="parTrans" cxnId="{485F8829-A227-4085-8709-B85CA9DC2BC7}">
      <dgm:prSet/>
      <dgm:spPr/>
      <dgm:t>
        <a:bodyPr/>
        <a:lstStyle/>
        <a:p>
          <a:endParaRPr lang="en-US"/>
        </a:p>
      </dgm:t>
    </dgm:pt>
    <dgm:pt modelId="{9A8829C4-058D-4608-A65B-8FE06D997594}" type="sibTrans" cxnId="{485F8829-A227-4085-8709-B85CA9DC2BC7}">
      <dgm:prSet/>
      <dgm:spPr/>
      <dgm:t>
        <a:bodyPr/>
        <a:lstStyle/>
        <a:p>
          <a:endParaRPr lang="en-US"/>
        </a:p>
      </dgm:t>
    </dgm:pt>
    <dgm:pt modelId="{064C08E3-5070-4995-A182-BDCD878497A3}" type="pres">
      <dgm:prSet presAssocID="{68EC0E46-B07E-400C-910B-2D3DB5FDB60E}" presName="outerComposite" presStyleCnt="0">
        <dgm:presLayoutVars>
          <dgm:chMax val="5"/>
          <dgm:dir/>
          <dgm:resizeHandles val="exact"/>
        </dgm:presLayoutVars>
      </dgm:prSet>
      <dgm:spPr/>
    </dgm:pt>
    <dgm:pt modelId="{C6ADBF8D-BC6B-4404-B252-9703426F12D9}" type="pres">
      <dgm:prSet presAssocID="{68EC0E46-B07E-400C-910B-2D3DB5FDB60E}" presName="dummyMaxCanvas" presStyleCnt="0">
        <dgm:presLayoutVars/>
      </dgm:prSet>
      <dgm:spPr/>
    </dgm:pt>
    <dgm:pt modelId="{C7EB2AA8-B5C6-430E-B494-2CEA801E8060}" type="pres">
      <dgm:prSet presAssocID="{68EC0E46-B07E-400C-910B-2D3DB5FDB60E}" presName="ThreeNodes_1" presStyleLbl="node1" presStyleIdx="0" presStyleCnt="3">
        <dgm:presLayoutVars>
          <dgm:bulletEnabled val="1"/>
        </dgm:presLayoutVars>
      </dgm:prSet>
      <dgm:spPr/>
    </dgm:pt>
    <dgm:pt modelId="{B65F9521-5442-4876-8BF1-2EFD3FD4C6E1}" type="pres">
      <dgm:prSet presAssocID="{68EC0E46-B07E-400C-910B-2D3DB5FDB60E}" presName="ThreeNodes_2" presStyleLbl="node1" presStyleIdx="1" presStyleCnt="3">
        <dgm:presLayoutVars>
          <dgm:bulletEnabled val="1"/>
        </dgm:presLayoutVars>
      </dgm:prSet>
      <dgm:spPr/>
    </dgm:pt>
    <dgm:pt modelId="{0D9E450E-0D8C-447C-ADA9-3618A657F90B}" type="pres">
      <dgm:prSet presAssocID="{68EC0E46-B07E-400C-910B-2D3DB5FDB60E}" presName="ThreeNodes_3" presStyleLbl="node1" presStyleIdx="2" presStyleCnt="3">
        <dgm:presLayoutVars>
          <dgm:bulletEnabled val="1"/>
        </dgm:presLayoutVars>
      </dgm:prSet>
      <dgm:spPr/>
    </dgm:pt>
    <dgm:pt modelId="{DFE98A7A-70DC-469A-B010-9FF2636B48B8}" type="pres">
      <dgm:prSet presAssocID="{68EC0E46-B07E-400C-910B-2D3DB5FDB60E}" presName="ThreeConn_1-2" presStyleLbl="fgAccFollowNode1" presStyleIdx="0" presStyleCnt="2">
        <dgm:presLayoutVars>
          <dgm:bulletEnabled val="1"/>
        </dgm:presLayoutVars>
      </dgm:prSet>
      <dgm:spPr/>
    </dgm:pt>
    <dgm:pt modelId="{D4CB87DE-5B7D-4C79-A93C-07D760A838CE}" type="pres">
      <dgm:prSet presAssocID="{68EC0E46-B07E-400C-910B-2D3DB5FDB60E}" presName="ThreeConn_2-3" presStyleLbl="fgAccFollowNode1" presStyleIdx="1" presStyleCnt="2">
        <dgm:presLayoutVars>
          <dgm:bulletEnabled val="1"/>
        </dgm:presLayoutVars>
      </dgm:prSet>
      <dgm:spPr/>
    </dgm:pt>
    <dgm:pt modelId="{A8EE6E78-BF86-4D6C-87B2-A4B6F03CF203}" type="pres">
      <dgm:prSet presAssocID="{68EC0E46-B07E-400C-910B-2D3DB5FDB60E}" presName="ThreeNodes_1_text" presStyleLbl="node1" presStyleIdx="2" presStyleCnt="3">
        <dgm:presLayoutVars>
          <dgm:bulletEnabled val="1"/>
        </dgm:presLayoutVars>
      </dgm:prSet>
      <dgm:spPr/>
    </dgm:pt>
    <dgm:pt modelId="{C823F28E-CF2A-410A-B84E-95C1F68B1F75}" type="pres">
      <dgm:prSet presAssocID="{68EC0E46-B07E-400C-910B-2D3DB5FDB60E}" presName="ThreeNodes_2_text" presStyleLbl="node1" presStyleIdx="2" presStyleCnt="3">
        <dgm:presLayoutVars>
          <dgm:bulletEnabled val="1"/>
        </dgm:presLayoutVars>
      </dgm:prSet>
      <dgm:spPr/>
    </dgm:pt>
    <dgm:pt modelId="{98CFF73B-20F1-43D2-88D6-4542AEA43A2A}" type="pres">
      <dgm:prSet presAssocID="{68EC0E46-B07E-400C-910B-2D3DB5FDB60E}" presName="ThreeNodes_3_text" presStyleLbl="node1" presStyleIdx="2" presStyleCnt="3">
        <dgm:presLayoutVars>
          <dgm:bulletEnabled val="1"/>
        </dgm:presLayoutVars>
      </dgm:prSet>
      <dgm:spPr/>
    </dgm:pt>
  </dgm:ptLst>
  <dgm:cxnLst>
    <dgm:cxn modelId="{CCC92C15-12D0-4BA5-91B2-062B115F3025}" type="presOf" srcId="{91AEEA31-C9BD-45EA-87F5-811CA7AB7DC1}" destId="{A8EE6E78-BF86-4D6C-87B2-A4B6F03CF203}" srcOrd="1" destOrd="0" presId="urn:microsoft.com/office/officeart/2005/8/layout/vProcess5"/>
    <dgm:cxn modelId="{485F8829-A227-4085-8709-B85CA9DC2BC7}" srcId="{68EC0E46-B07E-400C-910B-2D3DB5FDB60E}" destId="{147A6CD8-8CCF-43F1-97C5-9E1A5FF831B8}" srcOrd="2" destOrd="0" parTransId="{578F08BB-9227-4CC0-B6D8-37B6B4A680FE}" sibTransId="{9A8829C4-058D-4608-A65B-8FE06D997594}"/>
    <dgm:cxn modelId="{27417072-45F4-4AAF-9EAC-26F4E11820FE}" type="presOf" srcId="{147A6CD8-8CCF-43F1-97C5-9E1A5FF831B8}" destId="{98CFF73B-20F1-43D2-88D6-4542AEA43A2A}" srcOrd="1" destOrd="0" presId="urn:microsoft.com/office/officeart/2005/8/layout/vProcess5"/>
    <dgm:cxn modelId="{05028177-333A-46D8-BE24-023E498E41EF}" type="presOf" srcId="{4F5C416B-748D-471B-9DF8-8B918DA8AFA3}" destId="{C823F28E-CF2A-410A-B84E-95C1F68B1F75}" srcOrd="1" destOrd="0" presId="urn:microsoft.com/office/officeart/2005/8/layout/vProcess5"/>
    <dgm:cxn modelId="{17A4069C-2324-4134-932B-227D6B9669F2}" type="presOf" srcId="{A66676D6-A7A8-45B8-AF68-01945351A154}" destId="{D4CB87DE-5B7D-4C79-A93C-07D760A838CE}" srcOrd="0" destOrd="0" presId="urn:microsoft.com/office/officeart/2005/8/layout/vProcess5"/>
    <dgm:cxn modelId="{D04A6AD4-D76B-4696-BC80-59C2A5000BBC}" srcId="{68EC0E46-B07E-400C-910B-2D3DB5FDB60E}" destId="{4F5C416B-748D-471B-9DF8-8B918DA8AFA3}" srcOrd="1" destOrd="0" parTransId="{40F58821-EEA3-420B-9DD4-6D208656771D}" sibTransId="{A66676D6-A7A8-45B8-AF68-01945351A154}"/>
    <dgm:cxn modelId="{B0C4B6E2-7AAB-4B6A-81EB-BD44A108494C}" type="presOf" srcId="{AA150D88-3B2B-43DE-A046-75F8B8DE92A6}" destId="{DFE98A7A-70DC-469A-B010-9FF2636B48B8}" srcOrd="0" destOrd="0" presId="urn:microsoft.com/office/officeart/2005/8/layout/vProcess5"/>
    <dgm:cxn modelId="{45DCF4E3-AAC9-43A0-8988-2D699280BC7F}" type="presOf" srcId="{68EC0E46-B07E-400C-910B-2D3DB5FDB60E}" destId="{064C08E3-5070-4995-A182-BDCD878497A3}" srcOrd="0" destOrd="0" presId="urn:microsoft.com/office/officeart/2005/8/layout/vProcess5"/>
    <dgm:cxn modelId="{A4F786E4-EA40-41A3-AB69-F9B2CFB043BC}" type="presOf" srcId="{147A6CD8-8CCF-43F1-97C5-9E1A5FF831B8}" destId="{0D9E450E-0D8C-447C-ADA9-3618A657F90B}" srcOrd="0" destOrd="0" presId="urn:microsoft.com/office/officeart/2005/8/layout/vProcess5"/>
    <dgm:cxn modelId="{C5D386E6-7DBA-43EB-AF3C-2265B6C345E3}" type="presOf" srcId="{4F5C416B-748D-471B-9DF8-8B918DA8AFA3}" destId="{B65F9521-5442-4876-8BF1-2EFD3FD4C6E1}" srcOrd="0" destOrd="0" presId="urn:microsoft.com/office/officeart/2005/8/layout/vProcess5"/>
    <dgm:cxn modelId="{EA4ADAF1-5B3D-4D34-A12A-C7F415202114}" type="presOf" srcId="{91AEEA31-C9BD-45EA-87F5-811CA7AB7DC1}" destId="{C7EB2AA8-B5C6-430E-B494-2CEA801E8060}" srcOrd="0" destOrd="0" presId="urn:microsoft.com/office/officeart/2005/8/layout/vProcess5"/>
    <dgm:cxn modelId="{0067D0F7-8AD7-4545-B9D5-7748B9AC221C}" srcId="{68EC0E46-B07E-400C-910B-2D3DB5FDB60E}" destId="{91AEEA31-C9BD-45EA-87F5-811CA7AB7DC1}" srcOrd="0" destOrd="0" parTransId="{132DCD97-C557-42F0-903B-C004FCE54443}" sibTransId="{AA150D88-3B2B-43DE-A046-75F8B8DE92A6}"/>
    <dgm:cxn modelId="{43F199C5-4B7D-4D7B-9CFB-A28FA8CE187F}" type="presParOf" srcId="{064C08E3-5070-4995-A182-BDCD878497A3}" destId="{C6ADBF8D-BC6B-4404-B252-9703426F12D9}" srcOrd="0" destOrd="0" presId="urn:microsoft.com/office/officeart/2005/8/layout/vProcess5"/>
    <dgm:cxn modelId="{892D52C1-10EF-41B4-A2F1-6D3CD19D7A7B}" type="presParOf" srcId="{064C08E3-5070-4995-A182-BDCD878497A3}" destId="{C7EB2AA8-B5C6-430E-B494-2CEA801E8060}" srcOrd="1" destOrd="0" presId="urn:microsoft.com/office/officeart/2005/8/layout/vProcess5"/>
    <dgm:cxn modelId="{992347CD-850A-4462-A36C-0893495BECCE}" type="presParOf" srcId="{064C08E3-5070-4995-A182-BDCD878497A3}" destId="{B65F9521-5442-4876-8BF1-2EFD3FD4C6E1}" srcOrd="2" destOrd="0" presId="urn:microsoft.com/office/officeart/2005/8/layout/vProcess5"/>
    <dgm:cxn modelId="{D1FD5700-11DE-49C4-BA0B-1D5F9AFA0023}" type="presParOf" srcId="{064C08E3-5070-4995-A182-BDCD878497A3}" destId="{0D9E450E-0D8C-447C-ADA9-3618A657F90B}" srcOrd="3" destOrd="0" presId="urn:microsoft.com/office/officeart/2005/8/layout/vProcess5"/>
    <dgm:cxn modelId="{57FF43D7-3965-458F-AA2A-E3E6020416AB}" type="presParOf" srcId="{064C08E3-5070-4995-A182-BDCD878497A3}" destId="{DFE98A7A-70DC-469A-B010-9FF2636B48B8}" srcOrd="4" destOrd="0" presId="urn:microsoft.com/office/officeart/2005/8/layout/vProcess5"/>
    <dgm:cxn modelId="{3C3EE9EC-4BC4-4542-B8EA-FAABE626E148}" type="presParOf" srcId="{064C08E3-5070-4995-A182-BDCD878497A3}" destId="{D4CB87DE-5B7D-4C79-A93C-07D760A838CE}" srcOrd="5" destOrd="0" presId="urn:microsoft.com/office/officeart/2005/8/layout/vProcess5"/>
    <dgm:cxn modelId="{31D84AD1-58C9-420A-8542-567283F3AE0A}" type="presParOf" srcId="{064C08E3-5070-4995-A182-BDCD878497A3}" destId="{A8EE6E78-BF86-4D6C-87B2-A4B6F03CF203}" srcOrd="6" destOrd="0" presId="urn:microsoft.com/office/officeart/2005/8/layout/vProcess5"/>
    <dgm:cxn modelId="{A86F59EF-D33E-4F44-8AB7-D385175B7061}" type="presParOf" srcId="{064C08E3-5070-4995-A182-BDCD878497A3}" destId="{C823F28E-CF2A-410A-B84E-95C1F68B1F75}" srcOrd="7" destOrd="0" presId="urn:microsoft.com/office/officeart/2005/8/layout/vProcess5"/>
    <dgm:cxn modelId="{E6A24103-0544-497A-9361-FE7CD379CA3A}" type="presParOf" srcId="{064C08E3-5070-4995-A182-BDCD878497A3}" destId="{98CFF73B-20F1-43D2-88D6-4542AEA43A2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B2AA8-B5C6-430E-B494-2CEA801E8060}">
      <dsp:nvSpPr>
        <dsp:cNvPr id="0" name=""/>
        <dsp:cNvSpPr/>
      </dsp:nvSpPr>
      <dsp:spPr>
        <a:xfrm>
          <a:off x="0" y="0"/>
          <a:ext cx="7371009" cy="1135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Foley's catheter: (AKA indwelling catheters) is a flexible tube that is passed through the urethra and into bladder. It facilitates direct drainage of the urinary bladder.</a:t>
          </a:r>
          <a:endParaRPr lang="en-US" sz="1600" kern="1200"/>
        </a:p>
      </dsp:txBody>
      <dsp:txXfrm>
        <a:off x="33263" y="33263"/>
        <a:ext cx="6145506" cy="1069169"/>
      </dsp:txXfrm>
    </dsp:sp>
    <dsp:sp modelId="{B65F9521-5442-4876-8BF1-2EFD3FD4C6E1}">
      <dsp:nvSpPr>
        <dsp:cNvPr id="0" name=""/>
        <dsp:cNvSpPr/>
      </dsp:nvSpPr>
      <dsp:spPr>
        <a:xfrm>
          <a:off x="650383" y="1324978"/>
          <a:ext cx="7371009" cy="1135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About 15-25% of hospitalized patients use catheters.</a:t>
          </a:r>
          <a:endParaRPr lang="en-US" sz="1600" kern="1200"/>
        </a:p>
      </dsp:txBody>
      <dsp:txXfrm>
        <a:off x="683646" y="1358241"/>
        <a:ext cx="5915898" cy="1069169"/>
      </dsp:txXfrm>
    </dsp:sp>
    <dsp:sp modelId="{0D9E450E-0D8C-447C-ADA9-3618A657F90B}">
      <dsp:nvSpPr>
        <dsp:cNvPr id="0" name=""/>
        <dsp:cNvSpPr/>
      </dsp:nvSpPr>
      <dsp:spPr>
        <a:xfrm>
          <a:off x="1300766" y="2649956"/>
          <a:ext cx="7371009" cy="1135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Mechanism:  A tube is introduced into the urinary meatus and passes through the urethra until the distal end resides in the bladder of the patient. Then, A balloon is inflated with sterile water which effectively anchors and seals off the bladder. </a:t>
          </a:r>
          <a:endParaRPr lang="en-US" sz="1600" kern="1200"/>
        </a:p>
      </dsp:txBody>
      <dsp:txXfrm>
        <a:off x="1334029" y="2683219"/>
        <a:ext cx="5915898" cy="1069169"/>
      </dsp:txXfrm>
    </dsp:sp>
    <dsp:sp modelId="{DFE98A7A-70DC-469A-B010-9FF2636B48B8}">
      <dsp:nvSpPr>
        <dsp:cNvPr id="0" name=""/>
        <dsp:cNvSpPr/>
      </dsp:nvSpPr>
      <dsp:spPr>
        <a:xfrm>
          <a:off x="6632807" y="861235"/>
          <a:ext cx="738202" cy="7382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798902" y="861235"/>
        <a:ext cx="406012" cy="555497"/>
      </dsp:txXfrm>
    </dsp:sp>
    <dsp:sp modelId="{D4CB87DE-5B7D-4C79-A93C-07D760A838CE}">
      <dsp:nvSpPr>
        <dsp:cNvPr id="0" name=""/>
        <dsp:cNvSpPr/>
      </dsp:nvSpPr>
      <dsp:spPr>
        <a:xfrm>
          <a:off x="7283190" y="2178642"/>
          <a:ext cx="738202" cy="7382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449285" y="2178642"/>
        <a:ext cx="406012" cy="5554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8C191-A9ED-420E-BC1D-B395F21A1A0C}"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13637-F4F6-4B63-8EF2-71C94CB91DBC}" type="slidenum">
              <a:rPr lang="en-US" smtClean="0"/>
              <a:t>‹#›</a:t>
            </a:fld>
            <a:endParaRPr lang="en-US"/>
          </a:p>
        </p:txBody>
      </p:sp>
    </p:spTree>
    <p:extLst>
      <p:ext uri="{BB962C8B-B14F-4D97-AF65-F5344CB8AC3E}">
        <p14:creationId xmlns:p14="http://schemas.microsoft.com/office/powerpoint/2010/main" val="264817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15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34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390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7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48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9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262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50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70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98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0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24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32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44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204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512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11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704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280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71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79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919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8784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60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3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18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036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21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98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34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9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85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81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D6FFF-AA1F-4BD1-A2BC-951B31B4F35D}"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20273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D6FFF-AA1F-4BD1-A2BC-951B31B4F35D}"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249386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BCD6FFF-AA1F-4BD1-A2BC-951B31B4F35D}" type="datetimeFigureOut">
              <a:rPr lang="en-US" smtClean="0"/>
              <a:t>9/17/2025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416434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8" name="Google Shape;218;p16"/>
          <p:cNvSpPr txBox="1">
            <a:spLocks noGrp="1"/>
          </p:cNvSpPr>
          <p:nvPr>
            <p:ph type="title"/>
          </p:nvPr>
        </p:nvSpPr>
        <p:spPr>
          <a:xfrm>
            <a:off x="6627584" y="2022400"/>
            <a:ext cx="4455600" cy="1516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16"/>
          <p:cNvSpPr txBox="1">
            <a:spLocks noGrp="1"/>
          </p:cNvSpPr>
          <p:nvPr>
            <p:ph type="subTitle" idx="1"/>
          </p:nvPr>
        </p:nvSpPr>
        <p:spPr>
          <a:xfrm>
            <a:off x="6627584" y="3612400"/>
            <a:ext cx="4455600" cy="12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0" name="Google Shape;220;p16"/>
          <p:cNvSpPr>
            <a:spLocks noGrp="1"/>
          </p:cNvSpPr>
          <p:nvPr>
            <p:ph type="pic" idx="2"/>
          </p:nvPr>
        </p:nvSpPr>
        <p:spPr>
          <a:xfrm>
            <a:off x="1108817" y="713333"/>
            <a:ext cx="4766400" cy="5431200"/>
          </a:xfrm>
          <a:prstGeom prst="rect">
            <a:avLst/>
          </a:prstGeom>
          <a:noFill/>
          <a:ln w="9525" cap="flat" cmpd="sng">
            <a:solidFill>
              <a:schemeClr val="accent2"/>
            </a:solidFill>
            <a:prstDash val="solid"/>
            <a:round/>
            <a:headEnd type="none" w="sm" len="sm"/>
            <a:tailEnd type="none" w="sm" len="sm"/>
          </a:ln>
        </p:spPr>
      </p:sp>
    </p:spTree>
    <p:extLst>
      <p:ext uri="{BB962C8B-B14F-4D97-AF65-F5344CB8AC3E}">
        <p14:creationId xmlns:p14="http://schemas.microsoft.com/office/powerpoint/2010/main" val="339828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70"/>
        <p:cNvGrpSpPr/>
        <p:nvPr/>
      </p:nvGrpSpPr>
      <p:grpSpPr>
        <a:xfrm>
          <a:off x="0" y="0"/>
          <a:ext cx="0" cy="0"/>
          <a:chOff x="0" y="0"/>
          <a:chExt cx="0" cy="0"/>
        </a:xfrm>
      </p:grpSpPr>
      <p:sp>
        <p:nvSpPr>
          <p:cNvPr id="276" name="Google Shape;276;p21"/>
          <p:cNvSpPr txBox="1">
            <a:spLocks noGrp="1"/>
          </p:cNvSpPr>
          <p:nvPr>
            <p:ph type="title"/>
          </p:nvPr>
        </p:nvSpPr>
        <p:spPr>
          <a:xfrm>
            <a:off x="960000" y="593366"/>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7" name="Google Shape;277;p21"/>
          <p:cNvSpPr txBox="1">
            <a:spLocks noGrp="1"/>
          </p:cNvSpPr>
          <p:nvPr>
            <p:ph type="subTitle" idx="1"/>
          </p:nvPr>
        </p:nvSpPr>
        <p:spPr>
          <a:xfrm>
            <a:off x="1190300" y="3229002"/>
            <a:ext cx="2935600" cy="21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8" name="Google Shape;278;p21"/>
          <p:cNvSpPr txBox="1">
            <a:spLocks noGrp="1"/>
          </p:cNvSpPr>
          <p:nvPr>
            <p:ph type="subTitle" idx="2"/>
          </p:nvPr>
        </p:nvSpPr>
        <p:spPr>
          <a:xfrm>
            <a:off x="4628200" y="3229002"/>
            <a:ext cx="2935600" cy="21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9" name="Google Shape;279;p21"/>
          <p:cNvSpPr txBox="1">
            <a:spLocks noGrp="1"/>
          </p:cNvSpPr>
          <p:nvPr>
            <p:ph type="subTitle" idx="3"/>
          </p:nvPr>
        </p:nvSpPr>
        <p:spPr>
          <a:xfrm>
            <a:off x="8066100" y="3229002"/>
            <a:ext cx="2935600" cy="215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0" name="Google Shape;280;p21"/>
          <p:cNvSpPr txBox="1">
            <a:spLocks noGrp="1"/>
          </p:cNvSpPr>
          <p:nvPr>
            <p:ph type="subTitle" idx="4"/>
          </p:nvPr>
        </p:nvSpPr>
        <p:spPr>
          <a:xfrm>
            <a:off x="1190300" y="2725400"/>
            <a:ext cx="2935600"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Kanit"/>
              <a:buNone/>
              <a:defRPr sz="2400">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SzPts val="2400"/>
              <a:buFont typeface="Kanit"/>
              <a:buNone/>
              <a:defRPr sz="3200">
                <a:latin typeface="Kanit"/>
                <a:ea typeface="Kanit"/>
                <a:cs typeface="Kanit"/>
                <a:sym typeface="Kanit"/>
              </a:defRPr>
            </a:lvl2pPr>
            <a:lvl3pPr lvl="2" algn="ctr" rtl="0">
              <a:lnSpc>
                <a:spcPct val="100000"/>
              </a:lnSpc>
              <a:spcBef>
                <a:spcPts val="0"/>
              </a:spcBef>
              <a:spcAft>
                <a:spcPts val="0"/>
              </a:spcAft>
              <a:buSzPts val="2400"/>
              <a:buFont typeface="Kanit"/>
              <a:buNone/>
              <a:defRPr sz="3200">
                <a:latin typeface="Kanit"/>
                <a:ea typeface="Kanit"/>
                <a:cs typeface="Kanit"/>
                <a:sym typeface="Kanit"/>
              </a:defRPr>
            </a:lvl3pPr>
            <a:lvl4pPr lvl="3" algn="ctr" rtl="0">
              <a:lnSpc>
                <a:spcPct val="100000"/>
              </a:lnSpc>
              <a:spcBef>
                <a:spcPts val="0"/>
              </a:spcBef>
              <a:spcAft>
                <a:spcPts val="0"/>
              </a:spcAft>
              <a:buSzPts val="2400"/>
              <a:buFont typeface="Kanit"/>
              <a:buNone/>
              <a:defRPr sz="3200">
                <a:latin typeface="Kanit"/>
                <a:ea typeface="Kanit"/>
                <a:cs typeface="Kanit"/>
                <a:sym typeface="Kanit"/>
              </a:defRPr>
            </a:lvl4pPr>
            <a:lvl5pPr lvl="4" algn="ctr" rtl="0">
              <a:lnSpc>
                <a:spcPct val="100000"/>
              </a:lnSpc>
              <a:spcBef>
                <a:spcPts val="0"/>
              </a:spcBef>
              <a:spcAft>
                <a:spcPts val="0"/>
              </a:spcAft>
              <a:buSzPts val="2400"/>
              <a:buFont typeface="Kanit"/>
              <a:buNone/>
              <a:defRPr sz="3200">
                <a:latin typeface="Kanit"/>
                <a:ea typeface="Kanit"/>
                <a:cs typeface="Kanit"/>
                <a:sym typeface="Kanit"/>
              </a:defRPr>
            </a:lvl5pPr>
            <a:lvl6pPr lvl="5" algn="ctr" rtl="0">
              <a:lnSpc>
                <a:spcPct val="100000"/>
              </a:lnSpc>
              <a:spcBef>
                <a:spcPts val="0"/>
              </a:spcBef>
              <a:spcAft>
                <a:spcPts val="0"/>
              </a:spcAft>
              <a:buSzPts val="2400"/>
              <a:buFont typeface="Kanit"/>
              <a:buNone/>
              <a:defRPr sz="3200">
                <a:latin typeface="Kanit"/>
                <a:ea typeface="Kanit"/>
                <a:cs typeface="Kanit"/>
                <a:sym typeface="Kanit"/>
              </a:defRPr>
            </a:lvl6pPr>
            <a:lvl7pPr lvl="6" algn="ctr" rtl="0">
              <a:lnSpc>
                <a:spcPct val="100000"/>
              </a:lnSpc>
              <a:spcBef>
                <a:spcPts val="0"/>
              </a:spcBef>
              <a:spcAft>
                <a:spcPts val="0"/>
              </a:spcAft>
              <a:buSzPts val="2400"/>
              <a:buFont typeface="Kanit"/>
              <a:buNone/>
              <a:defRPr sz="3200">
                <a:latin typeface="Kanit"/>
                <a:ea typeface="Kanit"/>
                <a:cs typeface="Kanit"/>
                <a:sym typeface="Kanit"/>
              </a:defRPr>
            </a:lvl7pPr>
            <a:lvl8pPr lvl="7" algn="ctr" rtl="0">
              <a:lnSpc>
                <a:spcPct val="100000"/>
              </a:lnSpc>
              <a:spcBef>
                <a:spcPts val="0"/>
              </a:spcBef>
              <a:spcAft>
                <a:spcPts val="0"/>
              </a:spcAft>
              <a:buSzPts val="2400"/>
              <a:buFont typeface="Kanit"/>
              <a:buNone/>
              <a:defRPr sz="3200">
                <a:latin typeface="Kanit"/>
                <a:ea typeface="Kanit"/>
                <a:cs typeface="Kanit"/>
                <a:sym typeface="Kanit"/>
              </a:defRPr>
            </a:lvl8pPr>
            <a:lvl9pPr lvl="8" algn="ctr" rtl="0">
              <a:lnSpc>
                <a:spcPct val="100000"/>
              </a:lnSpc>
              <a:spcBef>
                <a:spcPts val="0"/>
              </a:spcBef>
              <a:spcAft>
                <a:spcPts val="0"/>
              </a:spcAft>
              <a:buSzPts val="2400"/>
              <a:buFont typeface="Kanit"/>
              <a:buNone/>
              <a:defRPr sz="3200">
                <a:latin typeface="Kanit"/>
                <a:ea typeface="Kanit"/>
                <a:cs typeface="Kanit"/>
                <a:sym typeface="Kanit"/>
              </a:defRPr>
            </a:lvl9pPr>
          </a:lstStyle>
          <a:p>
            <a:endParaRPr/>
          </a:p>
        </p:txBody>
      </p:sp>
      <p:sp>
        <p:nvSpPr>
          <p:cNvPr id="281" name="Google Shape;281;p21"/>
          <p:cNvSpPr txBox="1">
            <a:spLocks noGrp="1"/>
          </p:cNvSpPr>
          <p:nvPr>
            <p:ph type="subTitle" idx="5"/>
          </p:nvPr>
        </p:nvSpPr>
        <p:spPr>
          <a:xfrm>
            <a:off x="4628200" y="2725400"/>
            <a:ext cx="2935600"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Kanit"/>
              <a:buNone/>
              <a:defRPr sz="2400">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SzPts val="2400"/>
              <a:buFont typeface="Kanit"/>
              <a:buNone/>
              <a:defRPr sz="3200">
                <a:latin typeface="Kanit"/>
                <a:ea typeface="Kanit"/>
                <a:cs typeface="Kanit"/>
                <a:sym typeface="Kanit"/>
              </a:defRPr>
            </a:lvl2pPr>
            <a:lvl3pPr lvl="2" algn="ctr" rtl="0">
              <a:lnSpc>
                <a:spcPct val="100000"/>
              </a:lnSpc>
              <a:spcBef>
                <a:spcPts val="0"/>
              </a:spcBef>
              <a:spcAft>
                <a:spcPts val="0"/>
              </a:spcAft>
              <a:buSzPts val="2400"/>
              <a:buFont typeface="Kanit"/>
              <a:buNone/>
              <a:defRPr sz="3200">
                <a:latin typeface="Kanit"/>
                <a:ea typeface="Kanit"/>
                <a:cs typeface="Kanit"/>
                <a:sym typeface="Kanit"/>
              </a:defRPr>
            </a:lvl3pPr>
            <a:lvl4pPr lvl="3" algn="ctr" rtl="0">
              <a:lnSpc>
                <a:spcPct val="100000"/>
              </a:lnSpc>
              <a:spcBef>
                <a:spcPts val="0"/>
              </a:spcBef>
              <a:spcAft>
                <a:spcPts val="0"/>
              </a:spcAft>
              <a:buSzPts val="2400"/>
              <a:buFont typeface="Kanit"/>
              <a:buNone/>
              <a:defRPr sz="3200">
                <a:latin typeface="Kanit"/>
                <a:ea typeface="Kanit"/>
                <a:cs typeface="Kanit"/>
                <a:sym typeface="Kanit"/>
              </a:defRPr>
            </a:lvl4pPr>
            <a:lvl5pPr lvl="4" algn="ctr" rtl="0">
              <a:lnSpc>
                <a:spcPct val="100000"/>
              </a:lnSpc>
              <a:spcBef>
                <a:spcPts val="0"/>
              </a:spcBef>
              <a:spcAft>
                <a:spcPts val="0"/>
              </a:spcAft>
              <a:buSzPts val="2400"/>
              <a:buFont typeface="Kanit"/>
              <a:buNone/>
              <a:defRPr sz="3200">
                <a:latin typeface="Kanit"/>
                <a:ea typeface="Kanit"/>
                <a:cs typeface="Kanit"/>
                <a:sym typeface="Kanit"/>
              </a:defRPr>
            </a:lvl5pPr>
            <a:lvl6pPr lvl="5" algn="ctr" rtl="0">
              <a:lnSpc>
                <a:spcPct val="100000"/>
              </a:lnSpc>
              <a:spcBef>
                <a:spcPts val="0"/>
              </a:spcBef>
              <a:spcAft>
                <a:spcPts val="0"/>
              </a:spcAft>
              <a:buSzPts val="2400"/>
              <a:buFont typeface="Kanit"/>
              <a:buNone/>
              <a:defRPr sz="3200">
                <a:latin typeface="Kanit"/>
                <a:ea typeface="Kanit"/>
                <a:cs typeface="Kanit"/>
                <a:sym typeface="Kanit"/>
              </a:defRPr>
            </a:lvl6pPr>
            <a:lvl7pPr lvl="6" algn="ctr" rtl="0">
              <a:lnSpc>
                <a:spcPct val="100000"/>
              </a:lnSpc>
              <a:spcBef>
                <a:spcPts val="0"/>
              </a:spcBef>
              <a:spcAft>
                <a:spcPts val="0"/>
              </a:spcAft>
              <a:buSzPts val="2400"/>
              <a:buFont typeface="Kanit"/>
              <a:buNone/>
              <a:defRPr sz="3200">
                <a:latin typeface="Kanit"/>
                <a:ea typeface="Kanit"/>
                <a:cs typeface="Kanit"/>
                <a:sym typeface="Kanit"/>
              </a:defRPr>
            </a:lvl7pPr>
            <a:lvl8pPr lvl="7" algn="ctr" rtl="0">
              <a:lnSpc>
                <a:spcPct val="100000"/>
              </a:lnSpc>
              <a:spcBef>
                <a:spcPts val="0"/>
              </a:spcBef>
              <a:spcAft>
                <a:spcPts val="0"/>
              </a:spcAft>
              <a:buSzPts val="2400"/>
              <a:buFont typeface="Kanit"/>
              <a:buNone/>
              <a:defRPr sz="3200">
                <a:latin typeface="Kanit"/>
                <a:ea typeface="Kanit"/>
                <a:cs typeface="Kanit"/>
                <a:sym typeface="Kanit"/>
              </a:defRPr>
            </a:lvl8pPr>
            <a:lvl9pPr lvl="8" algn="ctr" rtl="0">
              <a:lnSpc>
                <a:spcPct val="100000"/>
              </a:lnSpc>
              <a:spcBef>
                <a:spcPts val="0"/>
              </a:spcBef>
              <a:spcAft>
                <a:spcPts val="0"/>
              </a:spcAft>
              <a:buSzPts val="2400"/>
              <a:buFont typeface="Kanit"/>
              <a:buNone/>
              <a:defRPr sz="3200">
                <a:latin typeface="Kanit"/>
                <a:ea typeface="Kanit"/>
                <a:cs typeface="Kanit"/>
                <a:sym typeface="Kanit"/>
              </a:defRPr>
            </a:lvl9pPr>
          </a:lstStyle>
          <a:p>
            <a:endParaRPr/>
          </a:p>
        </p:txBody>
      </p:sp>
      <p:sp>
        <p:nvSpPr>
          <p:cNvPr id="282" name="Google Shape;282;p21"/>
          <p:cNvSpPr txBox="1">
            <a:spLocks noGrp="1"/>
          </p:cNvSpPr>
          <p:nvPr>
            <p:ph type="subTitle" idx="6"/>
          </p:nvPr>
        </p:nvSpPr>
        <p:spPr>
          <a:xfrm>
            <a:off x="8066100" y="2725400"/>
            <a:ext cx="2935600" cy="59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Kanit"/>
              <a:buNone/>
              <a:defRPr sz="2400">
                <a:solidFill>
                  <a:schemeClr val="dk1"/>
                </a:solidFill>
                <a:latin typeface="Kanit SemiBold"/>
                <a:ea typeface="Kanit SemiBold"/>
                <a:cs typeface="Kanit SemiBold"/>
                <a:sym typeface="Kanit SemiBold"/>
              </a:defRPr>
            </a:lvl1pPr>
            <a:lvl2pPr lvl="1" algn="ctr" rtl="0">
              <a:lnSpc>
                <a:spcPct val="100000"/>
              </a:lnSpc>
              <a:spcBef>
                <a:spcPts val="0"/>
              </a:spcBef>
              <a:spcAft>
                <a:spcPts val="0"/>
              </a:spcAft>
              <a:buSzPts val="2400"/>
              <a:buFont typeface="Kanit"/>
              <a:buNone/>
              <a:defRPr sz="3200">
                <a:latin typeface="Kanit"/>
                <a:ea typeface="Kanit"/>
                <a:cs typeface="Kanit"/>
                <a:sym typeface="Kanit"/>
              </a:defRPr>
            </a:lvl2pPr>
            <a:lvl3pPr lvl="2" algn="ctr" rtl="0">
              <a:lnSpc>
                <a:spcPct val="100000"/>
              </a:lnSpc>
              <a:spcBef>
                <a:spcPts val="0"/>
              </a:spcBef>
              <a:spcAft>
                <a:spcPts val="0"/>
              </a:spcAft>
              <a:buSzPts val="2400"/>
              <a:buFont typeface="Kanit"/>
              <a:buNone/>
              <a:defRPr sz="3200">
                <a:latin typeface="Kanit"/>
                <a:ea typeface="Kanit"/>
                <a:cs typeface="Kanit"/>
                <a:sym typeface="Kanit"/>
              </a:defRPr>
            </a:lvl3pPr>
            <a:lvl4pPr lvl="3" algn="ctr" rtl="0">
              <a:lnSpc>
                <a:spcPct val="100000"/>
              </a:lnSpc>
              <a:spcBef>
                <a:spcPts val="0"/>
              </a:spcBef>
              <a:spcAft>
                <a:spcPts val="0"/>
              </a:spcAft>
              <a:buSzPts val="2400"/>
              <a:buFont typeface="Kanit"/>
              <a:buNone/>
              <a:defRPr sz="3200">
                <a:latin typeface="Kanit"/>
                <a:ea typeface="Kanit"/>
                <a:cs typeface="Kanit"/>
                <a:sym typeface="Kanit"/>
              </a:defRPr>
            </a:lvl4pPr>
            <a:lvl5pPr lvl="4" algn="ctr" rtl="0">
              <a:lnSpc>
                <a:spcPct val="100000"/>
              </a:lnSpc>
              <a:spcBef>
                <a:spcPts val="0"/>
              </a:spcBef>
              <a:spcAft>
                <a:spcPts val="0"/>
              </a:spcAft>
              <a:buSzPts val="2400"/>
              <a:buFont typeface="Kanit"/>
              <a:buNone/>
              <a:defRPr sz="3200">
                <a:latin typeface="Kanit"/>
                <a:ea typeface="Kanit"/>
                <a:cs typeface="Kanit"/>
                <a:sym typeface="Kanit"/>
              </a:defRPr>
            </a:lvl5pPr>
            <a:lvl6pPr lvl="5" algn="ctr" rtl="0">
              <a:lnSpc>
                <a:spcPct val="100000"/>
              </a:lnSpc>
              <a:spcBef>
                <a:spcPts val="0"/>
              </a:spcBef>
              <a:spcAft>
                <a:spcPts val="0"/>
              </a:spcAft>
              <a:buSzPts val="2400"/>
              <a:buFont typeface="Kanit"/>
              <a:buNone/>
              <a:defRPr sz="3200">
                <a:latin typeface="Kanit"/>
                <a:ea typeface="Kanit"/>
                <a:cs typeface="Kanit"/>
                <a:sym typeface="Kanit"/>
              </a:defRPr>
            </a:lvl6pPr>
            <a:lvl7pPr lvl="6" algn="ctr" rtl="0">
              <a:lnSpc>
                <a:spcPct val="100000"/>
              </a:lnSpc>
              <a:spcBef>
                <a:spcPts val="0"/>
              </a:spcBef>
              <a:spcAft>
                <a:spcPts val="0"/>
              </a:spcAft>
              <a:buSzPts val="2400"/>
              <a:buFont typeface="Kanit"/>
              <a:buNone/>
              <a:defRPr sz="3200">
                <a:latin typeface="Kanit"/>
                <a:ea typeface="Kanit"/>
                <a:cs typeface="Kanit"/>
                <a:sym typeface="Kanit"/>
              </a:defRPr>
            </a:lvl7pPr>
            <a:lvl8pPr lvl="7" algn="ctr" rtl="0">
              <a:lnSpc>
                <a:spcPct val="100000"/>
              </a:lnSpc>
              <a:spcBef>
                <a:spcPts val="0"/>
              </a:spcBef>
              <a:spcAft>
                <a:spcPts val="0"/>
              </a:spcAft>
              <a:buSzPts val="2400"/>
              <a:buFont typeface="Kanit"/>
              <a:buNone/>
              <a:defRPr sz="3200">
                <a:latin typeface="Kanit"/>
                <a:ea typeface="Kanit"/>
                <a:cs typeface="Kanit"/>
                <a:sym typeface="Kanit"/>
              </a:defRPr>
            </a:lvl8pPr>
            <a:lvl9pPr lvl="8" algn="ctr" rtl="0">
              <a:lnSpc>
                <a:spcPct val="100000"/>
              </a:lnSpc>
              <a:spcBef>
                <a:spcPts val="0"/>
              </a:spcBef>
              <a:spcAft>
                <a:spcPts val="0"/>
              </a:spcAft>
              <a:buSzPts val="2400"/>
              <a:buFont typeface="Kanit"/>
              <a:buNone/>
              <a:defRPr sz="3200">
                <a:latin typeface="Kanit"/>
                <a:ea typeface="Kanit"/>
                <a:cs typeface="Kanit"/>
                <a:sym typeface="Kanit"/>
              </a:defRPr>
            </a:lvl9pPr>
          </a:lstStyle>
          <a:p>
            <a:endParaRPr/>
          </a:p>
        </p:txBody>
      </p:sp>
    </p:spTree>
    <p:extLst>
      <p:ext uri="{BB962C8B-B14F-4D97-AF65-F5344CB8AC3E}">
        <p14:creationId xmlns:p14="http://schemas.microsoft.com/office/powerpoint/2010/main" val="324127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D6FFF-AA1F-4BD1-A2BC-951B31B4F35D}"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344807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BCD6FFF-AA1F-4BD1-A2BC-951B31B4F35D}" type="datetimeFigureOut">
              <a:rPr lang="en-US" smtClean="0"/>
              <a:t>9/17/2025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D31409D-3894-4BB3-B12F-63F328D2F0B9}" type="slidenum">
              <a:rPr lang="en-US" smtClean="0"/>
              <a:t>‹#›</a:t>
            </a:fld>
            <a:endParaRPr lang="en-US"/>
          </a:p>
        </p:txBody>
      </p:sp>
    </p:spTree>
    <p:extLst>
      <p:ext uri="{BB962C8B-B14F-4D97-AF65-F5344CB8AC3E}">
        <p14:creationId xmlns:p14="http://schemas.microsoft.com/office/powerpoint/2010/main" val="4874938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D6FFF-AA1F-4BD1-A2BC-951B31B4F35D}"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408623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D6FFF-AA1F-4BD1-A2BC-951B31B4F35D}"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107401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D6FFF-AA1F-4BD1-A2BC-951B31B4F35D}"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89513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D6FFF-AA1F-4BD1-A2BC-951B31B4F35D}"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290053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CD6FFF-AA1F-4BD1-A2BC-951B31B4F35D}"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339126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CD6FFF-AA1F-4BD1-A2BC-951B31B4F35D}"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409D-3894-4BB3-B12F-63F328D2F0B9}" type="slidenum">
              <a:rPr lang="en-US" smtClean="0"/>
              <a:t>‹#›</a:t>
            </a:fld>
            <a:endParaRPr lang="en-US"/>
          </a:p>
        </p:txBody>
      </p:sp>
    </p:spTree>
    <p:extLst>
      <p:ext uri="{BB962C8B-B14F-4D97-AF65-F5344CB8AC3E}">
        <p14:creationId xmlns:p14="http://schemas.microsoft.com/office/powerpoint/2010/main" val="91650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BCD6FFF-AA1F-4BD1-A2BC-951B31B4F35D}" type="datetimeFigureOut">
              <a:rPr lang="en-US" smtClean="0"/>
              <a:t>9/17/2025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D31409D-3894-4BB3-B12F-63F328D2F0B9}" type="slidenum">
              <a:rPr lang="en-US" smtClean="0"/>
              <a:t>‹#›</a:t>
            </a:fld>
            <a:endParaRPr lang="en-US"/>
          </a:p>
        </p:txBody>
      </p:sp>
    </p:spTree>
    <p:extLst>
      <p:ext uri="{BB962C8B-B14F-4D97-AF65-F5344CB8AC3E}">
        <p14:creationId xmlns:p14="http://schemas.microsoft.com/office/powerpoint/2010/main" val="315111339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7.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6233-DC7D-070A-1314-131AED78B5FD}"/>
              </a:ext>
            </a:extLst>
          </p:cNvPr>
          <p:cNvSpPr>
            <a:spLocks noGrp="1"/>
          </p:cNvSpPr>
          <p:nvPr>
            <p:ph type="ctrTitle"/>
          </p:nvPr>
        </p:nvSpPr>
        <p:spPr/>
        <p:txBody>
          <a:bodyPr/>
          <a:lstStyle/>
          <a:p>
            <a:r>
              <a:rPr lang="en-US" b="1" dirty="0"/>
              <a:t>Surgical Drains</a:t>
            </a:r>
          </a:p>
        </p:txBody>
      </p:sp>
      <p:sp>
        <p:nvSpPr>
          <p:cNvPr id="3" name="TextBox 2">
            <a:extLst>
              <a:ext uri="{FF2B5EF4-FFF2-40B4-BE49-F238E27FC236}">
                <a16:creationId xmlns:a16="http://schemas.microsoft.com/office/drawing/2014/main" id="{188EDE44-63CC-7875-6573-295A3BE18571}"/>
              </a:ext>
            </a:extLst>
          </p:cNvPr>
          <p:cNvSpPr txBox="1"/>
          <p:nvPr/>
        </p:nvSpPr>
        <p:spPr>
          <a:xfrm>
            <a:off x="1019503" y="4540470"/>
            <a:ext cx="2400016" cy="1754326"/>
          </a:xfrm>
          <a:prstGeom prst="rect">
            <a:avLst/>
          </a:prstGeom>
          <a:noFill/>
        </p:spPr>
        <p:txBody>
          <a:bodyPr wrap="none" rtlCol="0">
            <a:spAutoFit/>
          </a:bodyPr>
          <a:lstStyle/>
          <a:p>
            <a:r>
              <a:rPr lang="en-US" dirty="0"/>
              <a:t>Presented by:</a:t>
            </a:r>
          </a:p>
          <a:p>
            <a:pPr lvl="1"/>
            <a:r>
              <a:rPr lang="en-US" dirty="0"/>
              <a:t>Afnan </a:t>
            </a:r>
            <a:r>
              <a:rPr lang="en-US" dirty="0" err="1"/>
              <a:t>bassam</a:t>
            </a:r>
            <a:endParaRPr lang="en-US" dirty="0"/>
          </a:p>
          <a:p>
            <a:pPr lvl="1"/>
            <a:r>
              <a:rPr lang="en-US" dirty="0"/>
              <a:t>Yousef albojoq</a:t>
            </a:r>
          </a:p>
          <a:p>
            <a:pPr lvl="1"/>
            <a:r>
              <a:rPr lang="en-US" dirty="0"/>
              <a:t>Mohammed </a:t>
            </a:r>
            <a:r>
              <a:rPr lang="en-US" dirty="0" err="1"/>
              <a:t>habib</a:t>
            </a:r>
            <a:endParaRPr lang="en-US" dirty="0"/>
          </a:p>
          <a:p>
            <a:endParaRPr lang="en-US" dirty="0"/>
          </a:p>
          <a:p>
            <a:endParaRPr lang="en-US" dirty="0"/>
          </a:p>
        </p:txBody>
      </p:sp>
    </p:spTree>
    <p:extLst>
      <p:ext uri="{BB962C8B-B14F-4D97-AF65-F5344CB8AC3E}">
        <p14:creationId xmlns:p14="http://schemas.microsoft.com/office/powerpoint/2010/main" val="288482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555"/>
            <a:ext cx="10515600" cy="1325563"/>
          </a:xfrm>
        </p:spPr>
        <p:txBody>
          <a:bodyPr/>
          <a:lstStyle/>
          <a:p>
            <a:pPr algn="ctr"/>
            <a:r>
              <a:rPr lang="en-US" b="1" dirty="0">
                <a:ln w="9525">
                  <a:solidFill>
                    <a:schemeClr val="bg1"/>
                  </a:solidFill>
                  <a:prstDash val="solid"/>
                </a:ln>
                <a:effectLst>
                  <a:outerShdw blurRad="12700" dist="38100" dir="2700000" algn="tl" rotWithShape="0">
                    <a:schemeClr val="accent5">
                      <a:lumMod val="60000"/>
                      <a:lumOff val="40000"/>
                    </a:schemeClr>
                  </a:outerShdw>
                </a:effectLst>
              </a:rPr>
              <a:t>Passive drains</a:t>
            </a:r>
          </a:p>
        </p:txBody>
      </p:sp>
      <p:sp>
        <p:nvSpPr>
          <p:cNvPr id="3" name="Content Placeholder 2"/>
          <p:cNvSpPr>
            <a:spLocks noGrp="1"/>
          </p:cNvSpPr>
          <p:nvPr>
            <p:ph sz="half" idx="1"/>
          </p:nvPr>
        </p:nvSpPr>
        <p:spPr>
          <a:xfrm>
            <a:off x="1266498" y="2336187"/>
            <a:ext cx="4753303" cy="2433375"/>
          </a:xfrm>
        </p:spPr>
        <p:txBody>
          <a:bodyPr>
            <a:normAutofit lnSpcReduction="10000"/>
          </a:bodyPr>
          <a:lstStyle/>
          <a:p>
            <a:pPr marL="0" indent="0">
              <a:buNone/>
            </a:pPr>
            <a:endParaRPr lang="en-US" sz="3600" dirty="0">
              <a:gradFill>
                <a:gsLst>
                  <a:gs pos="0">
                    <a:srgbClr val="14CD68"/>
                  </a:gs>
                  <a:gs pos="100000">
                    <a:srgbClr val="035C7D"/>
                  </a:gs>
                </a:gsLst>
                <a:lin scaled="0"/>
              </a:gradFill>
            </a:endParaRPr>
          </a:p>
          <a:p>
            <a:pPr marL="0" indent="0">
              <a:buNone/>
            </a:pPr>
            <a:endParaRPr lang="en-US" sz="3600" dirty="0">
              <a:gradFill>
                <a:gsLst>
                  <a:gs pos="0">
                    <a:srgbClr val="14CD68"/>
                  </a:gs>
                  <a:gs pos="100000">
                    <a:srgbClr val="035C7D"/>
                  </a:gs>
                </a:gsLst>
                <a:lin scaled="0"/>
              </a:gradFill>
            </a:endParaRPr>
          </a:p>
          <a:p>
            <a:pPr marL="0" indent="0">
              <a:buNone/>
            </a:pPr>
            <a:endParaRPr lang="en-US" sz="3600" dirty="0">
              <a:gradFill>
                <a:gsLst>
                  <a:gs pos="0">
                    <a:srgbClr val="14CD68"/>
                  </a:gs>
                  <a:gs pos="100000">
                    <a:srgbClr val="035C7D"/>
                  </a:gs>
                </a:gsLst>
                <a:lin scaled="0"/>
              </a:gradFill>
            </a:endParaRPr>
          </a:p>
          <a:p>
            <a:pPr marL="0" indent="0">
              <a:buNone/>
            </a:pPr>
            <a:r>
              <a:rPr lang="en-US" sz="3600" dirty="0">
                <a:solidFill>
                  <a:schemeClr val="bg1"/>
                </a:solidFill>
              </a:rPr>
              <a:t>Disadvantage:</a:t>
            </a:r>
          </a:p>
        </p:txBody>
      </p:sp>
      <p:sp>
        <p:nvSpPr>
          <p:cNvPr id="4" name="Content Placeholder 3"/>
          <p:cNvSpPr>
            <a:spLocks noGrp="1"/>
          </p:cNvSpPr>
          <p:nvPr>
            <p:ph sz="half" idx="2"/>
          </p:nvPr>
        </p:nvSpPr>
        <p:spPr>
          <a:xfrm>
            <a:off x="6172201" y="2179845"/>
            <a:ext cx="4754880" cy="4206240"/>
          </a:xfrm>
        </p:spPr>
        <p:txBody>
          <a:bodyPr>
            <a:normAutofit lnSpcReduction="10000"/>
          </a:bodyPr>
          <a:lstStyle/>
          <a:p>
            <a:pPr marL="514350" indent="-514350">
              <a:buAutoNum type="arabicPeriod"/>
            </a:pPr>
            <a:r>
              <a:rPr lang="en-US" dirty="0"/>
              <a:t>less commonly obstructed.</a:t>
            </a:r>
          </a:p>
          <a:p>
            <a:pPr marL="514350" indent="-514350">
              <a:buAutoNum type="arabicPeriod"/>
            </a:pPr>
            <a:r>
              <a:rPr lang="en-US" dirty="0"/>
              <a:t>Less injury</a:t>
            </a:r>
          </a:p>
          <a:p>
            <a:pPr marL="0" indent="0">
              <a:buNone/>
            </a:pPr>
            <a:endParaRPr lang="en-US" dirty="0">
              <a:solidFill>
                <a:srgbClr val="002060"/>
              </a:solidFill>
            </a:endParaRPr>
          </a:p>
          <a:p>
            <a:pPr marL="0" indent="0">
              <a:buNone/>
            </a:pPr>
            <a:endParaRPr lang="en-US" dirty="0">
              <a:solidFill>
                <a:srgbClr val="002060"/>
              </a:solidFill>
            </a:endParaRPr>
          </a:p>
          <a:p>
            <a:pPr marL="0" indent="0">
              <a:buNone/>
            </a:pPr>
            <a:endParaRPr lang="en-US" dirty="0">
              <a:solidFill>
                <a:srgbClr val="002060"/>
              </a:solidFill>
            </a:endParaRPr>
          </a:p>
          <a:p>
            <a:pPr marL="514350" indent="-514350">
              <a:buAutoNum type="arabicPeriod"/>
            </a:pPr>
            <a:r>
              <a:rPr lang="en-US" dirty="0"/>
              <a:t>Gravity dependent affects  location of drain</a:t>
            </a:r>
          </a:p>
          <a:p>
            <a:pPr marL="514350" indent="-514350">
              <a:buAutoNum type="arabicPeriod"/>
            </a:pPr>
            <a:r>
              <a:rPr lang="en-US" dirty="0"/>
              <a:t>Higher risk of infection</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sp>
        <p:nvSpPr>
          <p:cNvPr id="6" name="TextBox 5">
            <a:extLst>
              <a:ext uri="{FF2B5EF4-FFF2-40B4-BE49-F238E27FC236}">
                <a16:creationId xmlns:a16="http://schemas.microsoft.com/office/drawing/2014/main" id="{E2C14F1D-48C4-84B5-1C68-64498722AFFE}"/>
              </a:ext>
            </a:extLst>
          </p:cNvPr>
          <p:cNvSpPr txBox="1"/>
          <p:nvPr/>
        </p:nvSpPr>
        <p:spPr>
          <a:xfrm>
            <a:off x="1266498" y="2087815"/>
            <a:ext cx="6096000" cy="646331"/>
          </a:xfrm>
          <a:prstGeom prst="rect">
            <a:avLst/>
          </a:prstGeom>
          <a:noFill/>
        </p:spPr>
        <p:txBody>
          <a:bodyPr wrap="square">
            <a:spAutoFit/>
          </a:bodyPr>
          <a:lstStyle/>
          <a:p>
            <a:pPr marL="0" indent="0">
              <a:buNone/>
            </a:pPr>
            <a:r>
              <a:rPr lang="en-US" sz="3600" dirty="0">
                <a:solidFill>
                  <a:schemeClr val="bg1"/>
                </a:solidFill>
              </a:rPr>
              <a:t>Advantage:</a:t>
            </a:r>
          </a:p>
        </p:txBody>
      </p:sp>
      <p:grpSp>
        <p:nvGrpSpPr>
          <p:cNvPr id="7" name="Google Shape;7635;p60">
            <a:extLst>
              <a:ext uri="{FF2B5EF4-FFF2-40B4-BE49-F238E27FC236}">
                <a16:creationId xmlns:a16="http://schemas.microsoft.com/office/drawing/2014/main" id="{B80A883E-7735-8EBC-9265-0F3BE15C9063}"/>
              </a:ext>
            </a:extLst>
          </p:cNvPr>
          <p:cNvGrpSpPr/>
          <p:nvPr/>
        </p:nvGrpSpPr>
        <p:grpSpPr>
          <a:xfrm>
            <a:off x="3176510" y="557259"/>
            <a:ext cx="710153" cy="710153"/>
            <a:chOff x="5007123" y="2079403"/>
            <a:chExt cx="687600" cy="687600"/>
          </a:xfrm>
        </p:grpSpPr>
        <p:sp>
          <p:nvSpPr>
            <p:cNvPr id="8" name="Google Shape;7636;p60">
              <a:extLst>
                <a:ext uri="{FF2B5EF4-FFF2-40B4-BE49-F238E27FC236}">
                  <a16:creationId xmlns:a16="http://schemas.microsoft.com/office/drawing/2014/main" id="{4D183889-17AE-BA7F-5260-C42D0AE3A06D}"/>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7;p60">
              <a:extLst>
                <a:ext uri="{FF2B5EF4-FFF2-40B4-BE49-F238E27FC236}">
                  <a16:creationId xmlns:a16="http://schemas.microsoft.com/office/drawing/2014/main" id="{8337C27C-2B2D-EC7E-546A-78DA37E505FF}"/>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8;p60">
              <a:extLst>
                <a:ext uri="{FF2B5EF4-FFF2-40B4-BE49-F238E27FC236}">
                  <a16:creationId xmlns:a16="http://schemas.microsoft.com/office/drawing/2014/main" id="{8300488E-5E9E-4CCF-44B2-84952A6B4144}"/>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39;p60">
              <a:extLst>
                <a:ext uri="{FF2B5EF4-FFF2-40B4-BE49-F238E27FC236}">
                  <a16:creationId xmlns:a16="http://schemas.microsoft.com/office/drawing/2014/main" id="{D2212085-49A3-0BD8-549E-6E73B62F1777}"/>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BFABE-DCE0-9EE1-148C-890DE26438B8}"/>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C9F42E0F-CEF8-488E-8CB5-80986BE53086}"/>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2A6D975E-0AD6-9416-D0D6-DB9A695EF5C5}"/>
              </a:ext>
            </a:extLst>
          </p:cNvPr>
          <p:cNvPicPr>
            <a:picLocks noChangeAspect="1"/>
          </p:cNvPicPr>
          <p:nvPr/>
        </p:nvPicPr>
        <p:blipFill>
          <a:blip r:embed="rId2"/>
          <a:stretch>
            <a:fillRect/>
          </a:stretch>
        </p:blipFill>
        <p:spPr>
          <a:xfrm>
            <a:off x="558983" y="1061663"/>
            <a:ext cx="10802482" cy="4947134"/>
          </a:xfrm>
          <a:prstGeom prst="rect">
            <a:avLst/>
          </a:prstGeom>
        </p:spPr>
      </p:pic>
    </p:spTree>
    <p:extLst>
      <p:ext uri="{BB962C8B-B14F-4D97-AF65-F5344CB8AC3E}">
        <p14:creationId xmlns:p14="http://schemas.microsoft.com/office/powerpoint/2010/main" val="114791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D5DC-BC62-5185-9308-83D1253052EB}"/>
              </a:ext>
            </a:extLst>
          </p:cNvPr>
          <p:cNvSpPr>
            <a:spLocks noGrp="1"/>
          </p:cNvSpPr>
          <p:nvPr>
            <p:ph type="title"/>
          </p:nvPr>
        </p:nvSpPr>
        <p:spPr>
          <a:xfrm>
            <a:off x="838200" y="399849"/>
            <a:ext cx="10515600" cy="1325563"/>
          </a:xfrm>
        </p:spPr>
        <p:txBody>
          <a:bodyPr/>
          <a:lstStyle/>
          <a:p>
            <a:r>
              <a:rPr lang="en-US" dirty="0">
                <a:ln w="9525" cmpd="sng">
                  <a:solidFill>
                    <a:schemeClr val="accent1"/>
                  </a:solidFill>
                  <a:prstDash val="solid"/>
                </a:ln>
                <a:effectLst>
                  <a:glow rad="38100">
                    <a:schemeClr val="accent1">
                      <a:alpha val="40000"/>
                    </a:schemeClr>
                  </a:glow>
                </a:effectLst>
              </a:rPr>
              <a:t>Open passive drains</a:t>
            </a:r>
            <a:endParaRPr lang="en-US" dirty="0"/>
          </a:p>
        </p:txBody>
      </p:sp>
      <p:sp>
        <p:nvSpPr>
          <p:cNvPr id="3" name="Content Placeholder 2">
            <a:extLst>
              <a:ext uri="{FF2B5EF4-FFF2-40B4-BE49-F238E27FC236}">
                <a16:creationId xmlns:a16="http://schemas.microsoft.com/office/drawing/2014/main" id="{84D73979-76D7-79A4-02B4-F6D696D072B3}"/>
              </a:ext>
            </a:extLst>
          </p:cNvPr>
          <p:cNvSpPr>
            <a:spLocks noGrp="1"/>
          </p:cNvSpPr>
          <p:nvPr>
            <p:ph sz="half" idx="1"/>
          </p:nvPr>
        </p:nvSpPr>
        <p:spPr/>
        <p:txBody>
          <a:bodyPr/>
          <a:lstStyle/>
          <a:p>
            <a:r>
              <a:rPr lang="en-US" sz="2400" b="1" dirty="0">
                <a:solidFill>
                  <a:schemeClr val="bg1"/>
                </a:solidFill>
              </a:rPr>
              <a:t>Gauze wick:</a:t>
            </a:r>
          </a:p>
          <a:p>
            <a:r>
              <a:rPr lang="en-US" dirty="0"/>
              <a:t>Usage: </a:t>
            </a:r>
          </a:p>
          <a:p>
            <a:pPr marL="971550" lvl="1" indent="-514350">
              <a:buFont typeface="+mj-lt"/>
              <a:buAutoNum type="arabicPeriod"/>
            </a:pPr>
            <a:r>
              <a:rPr lang="en-US" dirty="0"/>
              <a:t>Discharging sinuses</a:t>
            </a:r>
          </a:p>
          <a:p>
            <a:pPr marL="971550" lvl="1" indent="-514350">
              <a:buFont typeface="+mj-lt"/>
              <a:buAutoNum type="arabicPeriod"/>
            </a:pPr>
            <a:r>
              <a:rPr lang="en-US" dirty="0"/>
              <a:t>Abscess cavity</a:t>
            </a:r>
          </a:p>
        </p:txBody>
      </p:sp>
      <p:pic>
        <p:nvPicPr>
          <p:cNvPr id="6" name="Picture 5">
            <a:extLst>
              <a:ext uri="{FF2B5EF4-FFF2-40B4-BE49-F238E27FC236}">
                <a16:creationId xmlns:a16="http://schemas.microsoft.com/office/drawing/2014/main" id="{D03F087C-D800-C39E-9A6A-CC98A346D641}"/>
              </a:ext>
            </a:extLst>
          </p:cNvPr>
          <p:cNvPicPr>
            <a:picLocks noChangeAspect="1"/>
          </p:cNvPicPr>
          <p:nvPr/>
        </p:nvPicPr>
        <p:blipFill>
          <a:blip r:embed="rId2"/>
          <a:stretch>
            <a:fillRect/>
          </a:stretch>
        </p:blipFill>
        <p:spPr>
          <a:xfrm>
            <a:off x="6737167" y="772424"/>
            <a:ext cx="4858371" cy="1905976"/>
          </a:xfrm>
          <a:prstGeom prst="rect">
            <a:avLst/>
          </a:prstGeom>
        </p:spPr>
      </p:pic>
      <p:pic>
        <p:nvPicPr>
          <p:cNvPr id="8" name="Picture 7">
            <a:extLst>
              <a:ext uri="{FF2B5EF4-FFF2-40B4-BE49-F238E27FC236}">
                <a16:creationId xmlns:a16="http://schemas.microsoft.com/office/drawing/2014/main" id="{DFB8C36A-8673-27E2-AEB2-B0D956E2BFD9}"/>
              </a:ext>
            </a:extLst>
          </p:cNvPr>
          <p:cNvPicPr>
            <a:picLocks noChangeAspect="1"/>
          </p:cNvPicPr>
          <p:nvPr/>
        </p:nvPicPr>
        <p:blipFill>
          <a:blip r:embed="rId3"/>
          <a:stretch>
            <a:fillRect/>
          </a:stretch>
        </p:blipFill>
        <p:spPr>
          <a:xfrm>
            <a:off x="7127189" y="3026397"/>
            <a:ext cx="4078325" cy="2306407"/>
          </a:xfrm>
          <a:prstGeom prst="rect">
            <a:avLst/>
          </a:prstGeom>
        </p:spPr>
      </p:pic>
      <p:grpSp>
        <p:nvGrpSpPr>
          <p:cNvPr id="5" name="Google Shape;7635;p60">
            <a:extLst>
              <a:ext uri="{FF2B5EF4-FFF2-40B4-BE49-F238E27FC236}">
                <a16:creationId xmlns:a16="http://schemas.microsoft.com/office/drawing/2014/main" id="{55941986-78A8-7C49-959C-2EB50DD2E2AF}"/>
              </a:ext>
            </a:extLst>
          </p:cNvPr>
          <p:cNvGrpSpPr/>
          <p:nvPr/>
        </p:nvGrpSpPr>
        <p:grpSpPr>
          <a:xfrm>
            <a:off x="128047" y="707553"/>
            <a:ext cx="710153" cy="710153"/>
            <a:chOff x="5007123" y="2079403"/>
            <a:chExt cx="687600" cy="687600"/>
          </a:xfrm>
        </p:grpSpPr>
        <p:sp>
          <p:nvSpPr>
            <p:cNvPr id="7" name="Google Shape;7636;p60">
              <a:extLst>
                <a:ext uri="{FF2B5EF4-FFF2-40B4-BE49-F238E27FC236}">
                  <a16:creationId xmlns:a16="http://schemas.microsoft.com/office/drawing/2014/main" id="{61F35707-0036-E72B-2086-901BE19F86ED}"/>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7;p60">
              <a:extLst>
                <a:ext uri="{FF2B5EF4-FFF2-40B4-BE49-F238E27FC236}">
                  <a16:creationId xmlns:a16="http://schemas.microsoft.com/office/drawing/2014/main" id="{952E1E89-04A2-8172-04D2-CB5206EB5DB8}"/>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8;p60">
              <a:extLst>
                <a:ext uri="{FF2B5EF4-FFF2-40B4-BE49-F238E27FC236}">
                  <a16:creationId xmlns:a16="http://schemas.microsoft.com/office/drawing/2014/main" id="{A412A76B-F353-428D-D650-D27889FAC86B}"/>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39;p60">
              <a:extLst>
                <a:ext uri="{FF2B5EF4-FFF2-40B4-BE49-F238E27FC236}">
                  <a16:creationId xmlns:a16="http://schemas.microsoft.com/office/drawing/2014/main" id="{958649B1-21E4-C9B4-EA73-DC13E86B437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108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0F6FB-1CC0-00A5-46A9-494991B4D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CCBD3-9A3B-7982-5E88-769BEFE82DAD}"/>
              </a:ext>
            </a:extLst>
          </p:cNvPr>
          <p:cNvSpPr>
            <a:spLocks noGrp="1"/>
          </p:cNvSpPr>
          <p:nvPr>
            <p:ph type="title"/>
          </p:nvPr>
        </p:nvSpPr>
        <p:spPr>
          <a:xfrm>
            <a:off x="838200" y="399849"/>
            <a:ext cx="10515600" cy="1325563"/>
          </a:xfrm>
        </p:spPr>
        <p:txBody>
          <a:bodyPr/>
          <a:lstStyle/>
          <a:p>
            <a:r>
              <a:rPr lang="en-US" dirty="0">
                <a:ln w="9525" cmpd="sng">
                  <a:solidFill>
                    <a:schemeClr val="accent1"/>
                  </a:solidFill>
                  <a:prstDash val="solid"/>
                </a:ln>
                <a:effectLst>
                  <a:glow rad="38100">
                    <a:schemeClr val="accent1">
                      <a:alpha val="40000"/>
                    </a:schemeClr>
                  </a:glow>
                </a:effectLst>
              </a:rPr>
              <a:t>Open passive drains</a:t>
            </a:r>
            <a:endParaRPr lang="en-US" dirty="0"/>
          </a:p>
        </p:txBody>
      </p:sp>
      <p:sp>
        <p:nvSpPr>
          <p:cNvPr id="3" name="Content Placeholder 2">
            <a:extLst>
              <a:ext uri="{FF2B5EF4-FFF2-40B4-BE49-F238E27FC236}">
                <a16:creationId xmlns:a16="http://schemas.microsoft.com/office/drawing/2014/main" id="{8B26752B-9CD5-34E0-5315-E4BB6218FFAF}"/>
              </a:ext>
            </a:extLst>
          </p:cNvPr>
          <p:cNvSpPr>
            <a:spLocks noGrp="1"/>
          </p:cNvSpPr>
          <p:nvPr>
            <p:ph sz="half" idx="1"/>
          </p:nvPr>
        </p:nvSpPr>
        <p:spPr/>
        <p:txBody>
          <a:bodyPr/>
          <a:lstStyle/>
          <a:p>
            <a:r>
              <a:rPr lang="en-US" b="1" dirty="0">
                <a:solidFill>
                  <a:schemeClr val="bg1"/>
                </a:solidFill>
              </a:rPr>
              <a:t>Corrugated drains </a:t>
            </a:r>
          </a:p>
        </p:txBody>
      </p:sp>
      <p:pic>
        <p:nvPicPr>
          <p:cNvPr id="7" name="Picture 6">
            <a:extLst>
              <a:ext uri="{FF2B5EF4-FFF2-40B4-BE49-F238E27FC236}">
                <a16:creationId xmlns:a16="http://schemas.microsoft.com/office/drawing/2014/main" id="{8EF4B7C1-4BDC-8BFE-2962-8C6012C392D0}"/>
              </a:ext>
            </a:extLst>
          </p:cNvPr>
          <p:cNvPicPr>
            <a:picLocks noChangeAspect="1"/>
          </p:cNvPicPr>
          <p:nvPr/>
        </p:nvPicPr>
        <p:blipFill>
          <a:blip r:embed="rId2"/>
          <a:stretch>
            <a:fillRect/>
          </a:stretch>
        </p:blipFill>
        <p:spPr>
          <a:xfrm>
            <a:off x="1010636" y="2800040"/>
            <a:ext cx="2936332" cy="3658111"/>
          </a:xfrm>
          <a:prstGeom prst="rect">
            <a:avLst/>
          </a:prstGeom>
        </p:spPr>
      </p:pic>
      <p:pic>
        <p:nvPicPr>
          <p:cNvPr id="10" name="Picture 9">
            <a:extLst>
              <a:ext uri="{FF2B5EF4-FFF2-40B4-BE49-F238E27FC236}">
                <a16:creationId xmlns:a16="http://schemas.microsoft.com/office/drawing/2014/main" id="{610A74EE-9484-55BB-CFB5-C0D055B7C9D2}"/>
              </a:ext>
            </a:extLst>
          </p:cNvPr>
          <p:cNvPicPr>
            <a:picLocks noChangeAspect="1"/>
          </p:cNvPicPr>
          <p:nvPr/>
        </p:nvPicPr>
        <p:blipFill>
          <a:blip r:embed="rId3"/>
          <a:stretch>
            <a:fillRect/>
          </a:stretch>
        </p:blipFill>
        <p:spPr>
          <a:xfrm>
            <a:off x="5294728" y="2800040"/>
            <a:ext cx="5627885" cy="3483928"/>
          </a:xfrm>
          <a:prstGeom prst="rect">
            <a:avLst/>
          </a:prstGeom>
        </p:spPr>
      </p:pic>
      <p:grpSp>
        <p:nvGrpSpPr>
          <p:cNvPr id="5" name="Google Shape;7635;p60">
            <a:extLst>
              <a:ext uri="{FF2B5EF4-FFF2-40B4-BE49-F238E27FC236}">
                <a16:creationId xmlns:a16="http://schemas.microsoft.com/office/drawing/2014/main" id="{83F7996B-434F-5BBB-D48E-C8A6693A366B}"/>
              </a:ext>
            </a:extLst>
          </p:cNvPr>
          <p:cNvGrpSpPr/>
          <p:nvPr/>
        </p:nvGrpSpPr>
        <p:grpSpPr>
          <a:xfrm>
            <a:off x="128047" y="707553"/>
            <a:ext cx="710153" cy="710153"/>
            <a:chOff x="5007123" y="2079403"/>
            <a:chExt cx="687600" cy="687600"/>
          </a:xfrm>
        </p:grpSpPr>
        <p:sp>
          <p:nvSpPr>
            <p:cNvPr id="6" name="Google Shape;7636;p60">
              <a:extLst>
                <a:ext uri="{FF2B5EF4-FFF2-40B4-BE49-F238E27FC236}">
                  <a16:creationId xmlns:a16="http://schemas.microsoft.com/office/drawing/2014/main" id="{A8C0BC55-4307-2A30-F7AB-F77903A1970D}"/>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B3ECEF8B-DA9F-968B-C38D-CC591845860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41D7D333-7DFD-9A7E-64A8-8578F932DDAF}"/>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39;p60">
              <a:extLst>
                <a:ext uri="{FF2B5EF4-FFF2-40B4-BE49-F238E27FC236}">
                  <a16:creationId xmlns:a16="http://schemas.microsoft.com/office/drawing/2014/main" id="{7A1EE624-8BBC-1908-7728-013D3199793A}"/>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7609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9350-D429-DF5D-239C-0D7E87FE5327}"/>
              </a:ext>
            </a:extLst>
          </p:cNvPr>
          <p:cNvSpPr>
            <a:spLocks noGrp="1"/>
          </p:cNvSpPr>
          <p:nvPr>
            <p:ph type="title"/>
          </p:nvPr>
        </p:nvSpPr>
        <p:spPr/>
        <p:txBody>
          <a:bodyPr/>
          <a:lstStyle/>
          <a:p>
            <a:r>
              <a:rPr lang="en-US" dirty="0">
                <a:ln w="9525" cmpd="sng">
                  <a:solidFill>
                    <a:schemeClr val="accent1"/>
                  </a:solidFill>
                  <a:prstDash val="solid"/>
                </a:ln>
                <a:effectLst>
                  <a:glow rad="38100">
                    <a:schemeClr val="accent1">
                      <a:alpha val="40000"/>
                    </a:schemeClr>
                  </a:glow>
                </a:effectLst>
              </a:rPr>
              <a:t>Open passive drains</a:t>
            </a:r>
            <a:endParaRPr lang="en-US" dirty="0"/>
          </a:p>
        </p:txBody>
      </p:sp>
      <p:sp>
        <p:nvSpPr>
          <p:cNvPr id="3" name="Content Placeholder 2">
            <a:extLst>
              <a:ext uri="{FF2B5EF4-FFF2-40B4-BE49-F238E27FC236}">
                <a16:creationId xmlns:a16="http://schemas.microsoft.com/office/drawing/2014/main" id="{7456E536-DF01-8314-1447-DA80565F8D06}"/>
              </a:ext>
            </a:extLst>
          </p:cNvPr>
          <p:cNvSpPr>
            <a:spLocks noGrp="1"/>
          </p:cNvSpPr>
          <p:nvPr>
            <p:ph sz="half" idx="1"/>
          </p:nvPr>
        </p:nvSpPr>
        <p:spPr/>
        <p:txBody>
          <a:bodyPr/>
          <a:lstStyle/>
          <a:p>
            <a:r>
              <a:rPr lang="en-US" sz="2800" b="1" dirty="0">
                <a:solidFill>
                  <a:schemeClr val="bg1"/>
                </a:solidFill>
              </a:rPr>
              <a:t>Penrose drains :</a:t>
            </a:r>
          </a:p>
          <a:p>
            <a:r>
              <a:rPr lang="en-US" dirty="0"/>
              <a:t>It is empties into an absorptive dressing material. Soft and flexible.</a:t>
            </a:r>
          </a:p>
        </p:txBody>
      </p:sp>
      <p:pic>
        <p:nvPicPr>
          <p:cNvPr id="10" name="Content Placeholder 9">
            <a:extLst>
              <a:ext uri="{FF2B5EF4-FFF2-40B4-BE49-F238E27FC236}">
                <a16:creationId xmlns:a16="http://schemas.microsoft.com/office/drawing/2014/main" id="{D8C8FE84-E7C0-2D71-AA63-A47A6231D2BB}"/>
              </a:ext>
            </a:extLst>
          </p:cNvPr>
          <p:cNvPicPr>
            <a:picLocks noGrp="1" noChangeAspect="1"/>
          </p:cNvPicPr>
          <p:nvPr>
            <p:ph sz="half" idx="2"/>
          </p:nvPr>
        </p:nvPicPr>
        <p:blipFill>
          <a:blip r:embed="rId2"/>
          <a:stretch>
            <a:fillRect/>
          </a:stretch>
        </p:blipFill>
        <p:spPr>
          <a:xfrm>
            <a:off x="7152197" y="1087808"/>
            <a:ext cx="4399337" cy="3242615"/>
          </a:xfrm>
        </p:spPr>
      </p:pic>
      <p:pic>
        <p:nvPicPr>
          <p:cNvPr id="8" name="Picture 7">
            <a:extLst>
              <a:ext uri="{FF2B5EF4-FFF2-40B4-BE49-F238E27FC236}">
                <a16:creationId xmlns:a16="http://schemas.microsoft.com/office/drawing/2014/main" id="{A3A645CC-DED2-BC4F-4CFB-14DC7C47E524}"/>
              </a:ext>
            </a:extLst>
          </p:cNvPr>
          <p:cNvPicPr>
            <a:picLocks noChangeAspect="1"/>
          </p:cNvPicPr>
          <p:nvPr/>
        </p:nvPicPr>
        <p:blipFill>
          <a:blip r:embed="rId3"/>
          <a:stretch>
            <a:fillRect/>
          </a:stretch>
        </p:blipFill>
        <p:spPr>
          <a:xfrm>
            <a:off x="988662" y="4330423"/>
            <a:ext cx="6163535" cy="1981477"/>
          </a:xfrm>
          <a:prstGeom prst="rect">
            <a:avLst/>
          </a:prstGeom>
        </p:spPr>
      </p:pic>
      <p:grpSp>
        <p:nvGrpSpPr>
          <p:cNvPr id="4" name="Google Shape;7635;p60">
            <a:extLst>
              <a:ext uri="{FF2B5EF4-FFF2-40B4-BE49-F238E27FC236}">
                <a16:creationId xmlns:a16="http://schemas.microsoft.com/office/drawing/2014/main" id="{04511ED4-EE2D-D445-8CE9-074EDE77DBEC}"/>
              </a:ext>
            </a:extLst>
          </p:cNvPr>
          <p:cNvGrpSpPr/>
          <p:nvPr/>
        </p:nvGrpSpPr>
        <p:grpSpPr>
          <a:xfrm>
            <a:off x="433310" y="620602"/>
            <a:ext cx="710153" cy="710153"/>
            <a:chOff x="5007123" y="2079403"/>
            <a:chExt cx="687600" cy="687600"/>
          </a:xfrm>
        </p:grpSpPr>
        <p:sp>
          <p:nvSpPr>
            <p:cNvPr id="5" name="Google Shape;7636;p60">
              <a:extLst>
                <a:ext uri="{FF2B5EF4-FFF2-40B4-BE49-F238E27FC236}">
                  <a16:creationId xmlns:a16="http://schemas.microsoft.com/office/drawing/2014/main" id="{DB0EACB0-D71D-CF82-73FB-67D1F3D16196}"/>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911F6154-F659-0DC8-836A-062AD2F73F64}"/>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8;p60">
              <a:extLst>
                <a:ext uri="{FF2B5EF4-FFF2-40B4-BE49-F238E27FC236}">
                  <a16:creationId xmlns:a16="http://schemas.microsoft.com/office/drawing/2014/main" id="{A5764782-F0D8-045F-B376-42956118D408}"/>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EA8E1699-CAD8-21A9-6BA6-D4EA047238F4}"/>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990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0071-1D30-0E3A-752E-F911559032E4}"/>
              </a:ext>
            </a:extLst>
          </p:cNvPr>
          <p:cNvSpPr>
            <a:spLocks noGrp="1"/>
          </p:cNvSpPr>
          <p:nvPr>
            <p:ph type="title"/>
          </p:nvPr>
        </p:nvSpPr>
        <p:spPr/>
        <p:txBody>
          <a:bodyPr/>
          <a:lstStyle/>
          <a:p>
            <a:r>
              <a:rPr lang="en-US" dirty="0">
                <a:ln w="9525" cmpd="sng">
                  <a:solidFill>
                    <a:schemeClr val="accent1"/>
                  </a:solidFill>
                  <a:prstDash val="solid"/>
                </a:ln>
                <a:effectLst>
                  <a:glow rad="38100">
                    <a:schemeClr val="accent1">
                      <a:alpha val="40000"/>
                    </a:schemeClr>
                  </a:glow>
                </a:effectLst>
              </a:rPr>
              <a:t>Open passive drains</a:t>
            </a:r>
            <a:endParaRPr lang="en-US" dirty="0"/>
          </a:p>
        </p:txBody>
      </p:sp>
      <p:sp>
        <p:nvSpPr>
          <p:cNvPr id="3" name="Content Placeholder 2">
            <a:extLst>
              <a:ext uri="{FF2B5EF4-FFF2-40B4-BE49-F238E27FC236}">
                <a16:creationId xmlns:a16="http://schemas.microsoft.com/office/drawing/2014/main" id="{0735B9F0-C292-9965-CA8B-AC2177DCE03C}"/>
              </a:ext>
            </a:extLst>
          </p:cNvPr>
          <p:cNvSpPr>
            <a:spLocks noGrp="1"/>
          </p:cNvSpPr>
          <p:nvPr>
            <p:ph sz="half" idx="1"/>
          </p:nvPr>
        </p:nvSpPr>
        <p:spPr/>
        <p:txBody>
          <a:bodyPr/>
          <a:lstStyle/>
          <a:p>
            <a:r>
              <a:rPr lang="en-US" sz="3200" b="1" dirty="0">
                <a:solidFill>
                  <a:schemeClr val="bg1"/>
                </a:solidFill>
              </a:rPr>
              <a:t>Setons drains :</a:t>
            </a:r>
          </a:p>
          <a:p>
            <a:r>
              <a:rPr lang="en-US" dirty="0"/>
              <a:t>Used for fistulas.</a:t>
            </a:r>
          </a:p>
        </p:txBody>
      </p:sp>
      <p:pic>
        <p:nvPicPr>
          <p:cNvPr id="6" name="Picture 5">
            <a:extLst>
              <a:ext uri="{FF2B5EF4-FFF2-40B4-BE49-F238E27FC236}">
                <a16:creationId xmlns:a16="http://schemas.microsoft.com/office/drawing/2014/main" id="{AB16D927-A439-A364-05DF-71388E600AD9}"/>
              </a:ext>
            </a:extLst>
          </p:cNvPr>
          <p:cNvPicPr>
            <a:picLocks noChangeAspect="1"/>
          </p:cNvPicPr>
          <p:nvPr/>
        </p:nvPicPr>
        <p:blipFill>
          <a:blip r:embed="rId2"/>
          <a:stretch>
            <a:fillRect/>
          </a:stretch>
        </p:blipFill>
        <p:spPr>
          <a:xfrm>
            <a:off x="6753748" y="466182"/>
            <a:ext cx="4219052" cy="5925636"/>
          </a:xfrm>
          <a:prstGeom prst="rect">
            <a:avLst/>
          </a:prstGeom>
        </p:spPr>
      </p:pic>
      <p:grpSp>
        <p:nvGrpSpPr>
          <p:cNvPr id="5" name="Google Shape;7635;p60">
            <a:extLst>
              <a:ext uri="{FF2B5EF4-FFF2-40B4-BE49-F238E27FC236}">
                <a16:creationId xmlns:a16="http://schemas.microsoft.com/office/drawing/2014/main" id="{1F4B1DDF-4AD0-FEFE-2E70-A9C61D1B775A}"/>
              </a:ext>
            </a:extLst>
          </p:cNvPr>
          <p:cNvGrpSpPr/>
          <p:nvPr/>
        </p:nvGrpSpPr>
        <p:grpSpPr>
          <a:xfrm>
            <a:off x="433310" y="620602"/>
            <a:ext cx="710153" cy="710153"/>
            <a:chOff x="5007123" y="2079403"/>
            <a:chExt cx="687600" cy="687600"/>
          </a:xfrm>
        </p:grpSpPr>
        <p:sp>
          <p:nvSpPr>
            <p:cNvPr id="7" name="Google Shape;7636;p60">
              <a:extLst>
                <a:ext uri="{FF2B5EF4-FFF2-40B4-BE49-F238E27FC236}">
                  <a16:creationId xmlns:a16="http://schemas.microsoft.com/office/drawing/2014/main" id="{3BAE7CE1-4653-9EF3-8912-A2C38A768F15}"/>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5EFC835D-47C9-16C8-356C-32C9FE81ADC7}"/>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19CEA521-231C-D0E8-1555-3BB2520B7AB4}"/>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28B54BB4-83D8-F1FA-338F-53EAE0E89662}"/>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603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A495-EDA9-0839-8F29-C8E01F624986}"/>
              </a:ext>
            </a:extLst>
          </p:cNvPr>
          <p:cNvSpPr>
            <a:spLocks noGrp="1"/>
          </p:cNvSpPr>
          <p:nvPr>
            <p:ph type="title"/>
          </p:nvPr>
        </p:nvSpPr>
        <p:spPr/>
        <p:txBody>
          <a:bodyPr/>
          <a:lstStyle/>
          <a:p>
            <a:r>
              <a:rPr lang="en-US" b="1" dirty="0">
                <a:ln w="9525" cmpd="sng">
                  <a:solidFill>
                    <a:schemeClr val="accent1"/>
                  </a:solidFill>
                  <a:prstDash val="solid"/>
                </a:ln>
                <a:effectLst>
                  <a:glow rad="38100">
                    <a:schemeClr val="accent1">
                      <a:alpha val="40000"/>
                    </a:schemeClr>
                  </a:glow>
                </a:effectLst>
              </a:rPr>
              <a:t>Open passive drains</a:t>
            </a:r>
            <a:endParaRPr lang="en-US" b="1" dirty="0"/>
          </a:p>
        </p:txBody>
      </p:sp>
      <p:sp>
        <p:nvSpPr>
          <p:cNvPr id="3" name="Content Placeholder 2">
            <a:extLst>
              <a:ext uri="{FF2B5EF4-FFF2-40B4-BE49-F238E27FC236}">
                <a16:creationId xmlns:a16="http://schemas.microsoft.com/office/drawing/2014/main" id="{AA8215DD-F5D9-236B-AC05-377BDEA5489B}"/>
              </a:ext>
            </a:extLst>
          </p:cNvPr>
          <p:cNvSpPr>
            <a:spLocks noGrp="1"/>
          </p:cNvSpPr>
          <p:nvPr>
            <p:ph sz="half" idx="1"/>
          </p:nvPr>
        </p:nvSpPr>
        <p:spPr/>
        <p:txBody>
          <a:bodyPr/>
          <a:lstStyle/>
          <a:p>
            <a:r>
              <a:rPr lang="en-US" sz="2800" b="1" dirty="0">
                <a:solidFill>
                  <a:schemeClr val="bg1"/>
                </a:solidFill>
              </a:rPr>
              <a:t>Yates drains: </a:t>
            </a:r>
          </a:p>
          <a:p>
            <a:r>
              <a:rPr lang="en-US" dirty="0"/>
              <a:t>Parallel tubes, act by capillary action</a:t>
            </a:r>
          </a:p>
          <a:p>
            <a:endParaRPr lang="en-US" dirty="0"/>
          </a:p>
        </p:txBody>
      </p:sp>
      <p:pic>
        <p:nvPicPr>
          <p:cNvPr id="5" name="Content Placeholder 4" descr="download">
            <a:extLst>
              <a:ext uri="{FF2B5EF4-FFF2-40B4-BE49-F238E27FC236}">
                <a16:creationId xmlns:a16="http://schemas.microsoft.com/office/drawing/2014/main" id="{33945717-D8A1-E1C3-0390-3A5D87EE0F17}"/>
              </a:ext>
            </a:extLst>
          </p:cNvPr>
          <p:cNvPicPr>
            <a:picLocks noChangeAspect="1"/>
          </p:cNvPicPr>
          <p:nvPr/>
        </p:nvPicPr>
        <p:blipFill>
          <a:blip r:embed="rId2"/>
          <a:stretch>
            <a:fillRect/>
          </a:stretch>
        </p:blipFill>
        <p:spPr>
          <a:xfrm>
            <a:off x="6431497" y="1825625"/>
            <a:ext cx="4922303" cy="4193853"/>
          </a:xfrm>
          <a:prstGeom prst="rect">
            <a:avLst/>
          </a:prstGeom>
        </p:spPr>
      </p:pic>
      <p:grpSp>
        <p:nvGrpSpPr>
          <p:cNvPr id="6" name="Google Shape;7635;p60">
            <a:extLst>
              <a:ext uri="{FF2B5EF4-FFF2-40B4-BE49-F238E27FC236}">
                <a16:creationId xmlns:a16="http://schemas.microsoft.com/office/drawing/2014/main" id="{20E9DCEA-750F-4B3A-6A2C-711E1764424B}"/>
              </a:ext>
            </a:extLst>
          </p:cNvPr>
          <p:cNvGrpSpPr/>
          <p:nvPr/>
        </p:nvGrpSpPr>
        <p:grpSpPr>
          <a:xfrm>
            <a:off x="433310" y="620602"/>
            <a:ext cx="710153" cy="710153"/>
            <a:chOff x="5007123" y="2079403"/>
            <a:chExt cx="687600" cy="687600"/>
          </a:xfrm>
        </p:grpSpPr>
        <p:sp>
          <p:nvSpPr>
            <p:cNvPr id="7" name="Google Shape;7636;p60">
              <a:extLst>
                <a:ext uri="{FF2B5EF4-FFF2-40B4-BE49-F238E27FC236}">
                  <a16:creationId xmlns:a16="http://schemas.microsoft.com/office/drawing/2014/main" id="{5B29BB5C-E48A-430D-D144-4FCB27CDFD24}"/>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0977AC29-6735-4608-A50E-53987F4732FB}"/>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CA3672DF-9027-C0CC-34D3-44E8FE0C6451}"/>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1E270B7C-7EAD-22AD-6248-7DE96B43CCC1}"/>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333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7E3BE-F81D-CCC6-F3CF-A0D0BE1BF91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FB4EE1BF-00F9-9BE4-8359-E644FB7F5E92}"/>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E69A87EA-1826-786A-5C04-0FA745BBF968}"/>
              </a:ext>
            </a:extLst>
          </p:cNvPr>
          <p:cNvPicPr>
            <a:picLocks noChangeAspect="1"/>
          </p:cNvPicPr>
          <p:nvPr/>
        </p:nvPicPr>
        <p:blipFill>
          <a:blip r:embed="rId2"/>
          <a:stretch>
            <a:fillRect/>
          </a:stretch>
        </p:blipFill>
        <p:spPr>
          <a:xfrm>
            <a:off x="597320" y="1185862"/>
            <a:ext cx="10515599" cy="4486275"/>
          </a:xfrm>
          <a:prstGeom prst="rect">
            <a:avLst/>
          </a:prstGeom>
        </p:spPr>
      </p:pic>
    </p:spTree>
    <p:extLst>
      <p:ext uri="{BB962C8B-B14F-4D97-AF65-F5344CB8AC3E}">
        <p14:creationId xmlns:p14="http://schemas.microsoft.com/office/powerpoint/2010/main" val="348871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C7D2-2285-69B0-F3CE-3C7620C7A841}"/>
              </a:ext>
            </a:extLst>
          </p:cNvPr>
          <p:cNvSpPr>
            <a:spLocks noGrp="1"/>
          </p:cNvSpPr>
          <p:nvPr>
            <p:ph type="title"/>
          </p:nvPr>
        </p:nvSpPr>
        <p:spPr/>
        <p:txBody>
          <a:bodyPr/>
          <a:lstStyle/>
          <a:p>
            <a:r>
              <a:rPr lang="en-US" b="1" dirty="0"/>
              <a:t>Closed passive drains:</a:t>
            </a:r>
          </a:p>
        </p:txBody>
      </p:sp>
      <p:sp>
        <p:nvSpPr>
          <p:cNvPr id="3" name="Content Placeholder 2">
            <a:extLst>
              <a:ext uri="{FF2B5EF4-FFF2-40B4-BE49-F238E27FC236}">
                <a16:creationId xmlns:a16="http://schemas.microsoft.com/office/drawing/2014/main" id="{4B36B2A9-7784-1B54-B046-84A7188E29AD}"/>
              </a:ext>
            </a:extLst>
          </p:cNvPr>
          <p:cNvSpPr>
            <a:spLocks noGrp="1"/>
          </p:cNvSpPr>
          <p:nvPr>
            <p:ph sz="half" idx="1"/>
          </p:nvPr>
        </p:nvSpPr>
        <p:spPr/>
        <p:txBody>
          <a:bodyPr/>
          <a:lstStyle/>
          <a:p>
            <a:r>
              <a:rPr lang="en-US" sz="2800" b="1" dirty="0">
                <a:solidFill>
                  <a:schemeClr val="bg1"/>
                </a:solidFill>
              </a:rPr>
              <a:t>Robinson drains:</a:t>
            </a:r>
          </a:p>
          <a:p>
            <a:pPr marL="0" indent="0">
              <a:buNone/>
            </a:pPr>
            <a:r>
              <a:rPr lang="en-US" dirty="0"/>
              <a:t>Used for anticipated fluid collection into a bag like to prevent seroma formation after a surgery.</a:t>
            </a:r>
          </a:p>
          <a:p>
            <a:pPr marL="0" indent="0">
              <a:buNone/>
            </a:pPr>
            <a:r>
              <a:rPr lang="en-US" dirty="0"/>
              <a:t>e.g. pelvic surgery, abdominal surgery</a:t>
            </a:r>
            <a:r>
              <a:rPr lang="en-US" dirty="0">
                <a:solidFill>
                  <a:srgbClr val="002060"/>
                </a:solidFill>
              </a:rPr>
              <a:t>.</a:t>
            </a:r>
          </a:p>
        </p:txBody>
      </p:sp>
      <p:sp>
        <p:nvSpPr>
          <p:cNvPr id="4" name="Content Placeholder 3">
            <a:extLst>
              <a:ext uri="{FF2B5EF4-FFF2-40B4-BE49-F238E27FC236}">
                <a16:creationId xmlns:a16="http://schemas.microsoft.com/office/drawing/2014/main" id="{636CD213-D54F-40A6-632C-9B9C6AFFB58A}"/>
              </a:ext>
            </a:extLst>
          </p:cNvPr>
          <p:cNvSpPr>
            <a:spLocks noGrp="1"/>
          </p:cNvSpPr>
          <p:nvPr>
            <p:ph sz="half" idx="2"/>
          </p:nvPr>
        </p:nvSpPr>
        <p:spPr/>
        <p:txBody>
          <a:bodyPr/>
          <a:lstStyle/>
          <a:p>
            <a:endParaRPr lang="en-US"/>
          </a:p>
        </p:txBody>
      </p:sp>
      <p:pic>
        <p:nvPicPr>
          <p:cNvPr id="5" name="Content Placeholder 7" descr="image-wound-drainage-drentech-bag-robinson-system_orig">
            <a:extLst>
              <a:ext uri="{FF2B5EF4-FFF2-40B4-BE49-F238E27FC236}">
                <a16:creationId xmlns:a16="http://schemas.microsoft.com/office/drawing/2014/main" id="{68B7D1B3-35FE-D505-5473-6EC48BCD33D3}"/>
              </a:ext>
            </a:extLst>
          </p:cNvPr>
          <p:cNvPicPr>
            <a:picLocks noChangeAspect="1"/>
          </p:cNvPicPr>
          <p:nvPr/>
        </p:nvPicPr>
        <p:blipFill>
          <a:blip r:embed="rId2"/>
          <a:stretch>
            <a:fillRect/>
          </a:stretch>
        </p:blipFill>
        <p:spPr>
          <a:xfrm>
            <a:off x="6160135" y="1690688"/>
            <a:ext cx="5193665" cy="3888740"/>
          </a:xfrm>
          <a:prstGeom prst="rect">
            <a:avLst/>
          </a:prstGeom>
        </p:spPr>
      </p:pic>
      <p:grpSp>
        <p:nvGrpSpPr>
          <p:cNvPr id="6" name="Google Shape;7635;p60">
            <a:extLst>
              <a:ext uri="{FF2B5EF4-FFF2-40B4-BE49-F238E27FC236}">
                <a16:creationId xmlns:a16="http://schemas.microsoft.com/office/drawing/2014/main" id="{656662FF-93FE-B0D1-15C5-2F3622318B6C}"/>
              </a:ext>
            </a:extLst>
          </p:cNvPr>
          <p:cNvGrpSpPr/>
          <p:nvPr/>
        </p:nvGrpSpPr>
        <p:grpSpPr>
          <a:xfrm>
            <a:off x="433310" y="620602"/>
            <a:ext cx="710153" cy="710153"/>
            <a:chOff x="5007123" y="2079403"/>
            <a:chExt cx="687600" cy="687600"/>
          </a:xfrm>
        </p:grpSpPr>
        <p:sp>
          <p:nvSpPr>
            <p:cNvPr id="7" name="Google Shape;7636;p60">
              <a:extLst>
                <a:ext uri="{FF2B5EF4-FFF2-40B4-BE49-F238E27FC236}">
                  <a16:creationId xmlns:a16="http://schemas.microsoft.com/office/drawing/2014/main" id="{01F6D2B2-71A4-4C04-BE2F-EAE2D03F369B}"/>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C9694939-8AB1-A139-445F-AA36318F09E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14D5BCDE-52AC-CCAF-43CC-E2C1F70ED676}"/>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282B0C59-F3D2-F11D-756B-A42E19DD662C}"/>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693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0F35-5D59-11C6-4035-7814A1B99342}"/>
              </a:ext>
            </a:extLst>
          </p:cNvPr>
          <p:cNvSpPr>
            <a:spLocks noGrp="1"/>
          </p:cNvSpPr>
          <p:nvPr>
            <p:ph type="title"/>
          </p:nvPr>
        </p:nvSpPr>
        <p:spPr/>
        <p:txBody>
          <a:bodyPr/>
          <a:lstStyle/>
          <a:p>
            <a:r>
              <a:rPr lang="en-US" b="1" dirty="0"/>
              <a:t>Open active drains:</a:t>
            </a:r>
          </a:p>
        </p:txBody>
      </p:sp>
      <p:sp>
        <p:nvSpPr>
          <p:cNvPr id="5" name="Content Placeholder 2">
            <a:extLst>
              <a:ext uri="{FF2B5EF4-FFF2-40B4-BE49-F238E27FC236}">
                <a16:creationId xmlns:a16="http://schemas.microsoft.com/office/drawing/2014/main" id="{A49271FE-218F-67AB-01E5-D68DA11BF392}"/>
              </a:ext>
            </a:extLst>
          </p:cNvPr>
          <p:cNvSpPr>
            <a:spLocks noGrp="1"/>
          </p:cNvSpPr>
          <p:nvPr>
            <p:ph sz="half" idx="1"/>
          </p:nvPr>
        </p:nvSpPr>
        <p:spPr/>
        <p:txBody>
          <a:bodyPr/>
          <a:lstStyle/>
          <a:p>
            <a:r>
              <a:rPr lang="en-US" sz="4000" b="1" dirty="0">
                <a:solidFill>
                  <a:schemeClr val="bg1"/>
                </a:solidFill>
              </a:rPr>
              <a:t>Sump drains:</a:t>
            </a:r>
          </a:p>
          <a:p>
            <a:pPr marL="0" indent="0">
              <a:buNone/>
            </a:pPr>
            <a:r>
              <a:rPr lang="en-US" dirty="0"/>
              <a:t>1st lumen for suction drainage. </a:t>
            </a:r>
          </a:p>
          <a:p>
            <a:pPr marL="0" indent="0">
              <a:buNone/>
            </a:pPr>
            <a:r>
              <a:rPr lang="en-US" dirty="0"/>
              <a:t>2nd lumen is air vent to prevent the blockage in the suction lumen</a:t>
            </a:r>
          </a:p>
        </p:txBody>
      </p:sp>
      <p:pic>
        <p:nvPicPr>
          <p:cNvPr id="6" name="Content Placeholder 4" descr="A-sump-drain-is-inserted-from-the-left-flank-with-a-mini-incision">
            <a:extLst>
              <a:ext uri="{FF2B5EF4-FFF2-40B4-BE49-F238E27FC236}">
                <a16:creationId xmlns:a16="http://schemas.microsoft.com/office/drawing/2014/main" id="{425D2E60-13F4-C45E-C481-E61E4255BB70}"/>
              </a:ext>
            </a:extLst>
          </p:cNvPr>
          <p:cNvPicPr>
            <a:picLocks noChangeAspect="1"/>
          </p:cNvPicPr>
          <p:nvPr/>
        </p:nvPicPr>
        <p:blipFill>
          <a:blip r:embed="rId2"/>
          <a:stretch>
            <a:fillRect/>
          </a:stretch>
        </p:blipFill>
        <p:spPr>
          <a:xfrm>
            <a:off x="6916254" y="290354"/>
            <a:ext cx="4225925" cy="2935605"/>
          </a:xfrm>
          <a:prstGeom prst="rect">
            <a:avLst/>
          </a:prstGeom>
        </p:spPr>
      </p:pic>
      <p:pic>
        <p:nvPicPr>
          <p:cNvPr id="9" name="Picture 8" descr="a">
            <a:extLst>
              <a:ext uri="{FF2B5EF4-FFF2-40B4-BE49-F238E27FC236}">
                <a16:creationId xmlns:a16="http://schemas.microsoft.com/office/drawing/2014/main" id="{BF969524-E509-AC67-CED8-3F97D134048F}"/>
              </a:ext>
            </a:extLst>
          </p:cNvPr>
          <p:cNvPicPr>
            <a:picLocks noChangeAspect="1"/>
          </p:cNvPicPr>
          <p:nvPr/>
        </p:nvPicPr>
        <p:blipFill>
          <a:blip r:embed="rId3"/>
          <a:stretch>
            <a:fillRect/>
          </a:stretch>
        </p:blipFill>
        <p:spPr>
          <a:xfrm>
            <a:off x="4557483" y="4444365"/>
            <a:ext cx="3712210" cy="2048510"/>
          </a:xfrm>
          <a:prstGeom prst="rect">
            <a:avLst/>
          </a:prstGeom>
        </p:spPr>
      </p:pic>
      <p:pic>
        <p:nvPicPr>
          <p:cNvPr id="11" name="Picture 10">
            <a:extLst>
              <a:ext uri="{FF2B5EF4-FFF2-40B4-BE49-F238E27FC236}">
                <a16:creationId xmlns:a16="http://schemas.microsoft.com/office/drawing/2014/main" id="{8DC7082C-8439-AFAC-DB61-CBF09B6BED7D}"/>
              </a:ext>
            </a:extLst>
          </p:cNvPr>
          <p:cNvPicPr>
            <a:picLocks noChangeAspect="1"/>
          </p:cNvPicPr>
          <p:nvPr/>
        </p:nvPicPr>
        <p:blipFill>
          <a:blip r:embed="rId4"/>
          <a:stretch>
            <a:fillRect/>
          </a:stretch>
        </p:blipFill>
        <p:spPr>
          <a:xfrm>
            <a:off x="9346757" y="3812564"/>
            <a:ext cx="2308949" cy="2998635"/>
          </a:xfrm>
          <a:prstGeom prst="rect">
            <a:avLst/>
          </a:prstGeom>
        </p:spPr>
      </p:pic>
    </p:spTree>
    <p:extLst>
      <p:ext uri="{BB962C8B-B14F-4D97-AF65-F5344CB8AC3E}">
        <p14:creationId xmlns:p14="http://schemas.microsoft.com/office/powerpoint/2010/main" val="346660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6946-226B-E736-1D45-EA127B9B0AF8}"/>
              </a:ext>
            </a:extLst>
          </p:cNvPr>
          <p:cNvSpPr>
            <a:spLocks noGrp="1"/>
          </p:cNvSpPr>
          <p:nvPr>
            <p:ph type="title"/>
          </p:nvPr>
        </p:nvSpPr>
        <p:spPr/>
        <p:txBody>
          <a:bodyPr/>
          <a:lstStyle/>
          <a:p>
            <a:r>
              <a:rPr lang="en-US" b="1" dirty="0"/>
              <a:t>What is the surgical drain ?</a:t>
            </a:r>
          </a:p>
        </p:txBody>
      </p:sp>
      <p:sp>
        <p:nvSpPr>
          <p:cNvPr id="3" name="Content Placeholder 2">
            <a:extLst>
              <a:ext uri="{FF2B5EF4-FFF2-40B4-BE49-F238E27FC236}">
                <a16:creationId xmlns:a16="http://schemas.microsoft.com/office/drawing/2014/main" id="{07548921-B2A2-936E-84F8-39AE710163DA}"/>
              </a:ext>
            </a:extLst>
          </p:cNvPr>
          <p:cNvSpPr>
            <a:spLocks noGrp="1"/>
          </p:cNvSpPr>
          <p:nvPr>
            <p:ph idx="1"/>
          </p:nvPr>
        </p:nvSpPr>
        <p:spPr/>
        <p:txBody>
          <a:bodyPr>
            <a:normAutofit/>
          </a:bodyPr>
          <a:lstStyle/>
          <a:p>
            <a:r>
              <a:rPr lang="en-US" sz="2400" dirty="0"/>
              <a:t>Tubes used to remove pus, blood or other fluid, preventing it from accumulating in the body. </a:t>
            </a:r>
          </a:p>
          <a:p>
            <a:r>
              <a:rPr lang="en-US" sz="2400" dirty="0"/>
              <a:t>Drains inserted after surgery don't result in faster wound healing but are sometime necessary to drain body fluid which may accumulate and in itself become a focus of infection. </a:t>
            </a:r>
          </a:p>
          <a:p>
            <a:r>
              <a:rPr lang="en-US" sz="2400" dirty="0"/>
              <a:t>The type of drainage system inserted is based on the needs of patient, type of surgery, type of wound, amount of drainage expected and surgeon preference</a:t>
            </a:r>
          </a:p>
        </p:txBody>
      </p:sp>
    </p:spTree>
    <p:extLst>
      <p:ext uri="{BB962C8B-B14F-4D97-AF65-F5344CB8AC3E}">
        <p14:creationId xmlns:p14="http://schemas.microsoft.com/office/powerpoint/2010/main" val="263375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E5F6-A493-B087-D868-E9ECDFFD2337}"/>
              </a:ext>
            </a:extLst>
          </p:cNvPr>
          <p:cNvSpPr>
            <a:spLocks noGrp="1"/>
          </p:cNvSpPr>
          <p:nvPr>
            <p:ph type="title"/>
          </p:nvPr>
        </p:nvSpPr>
        <p:spPr/>
        <p:txBody>
          <a:bodyPr/>
          <a:lstStyle/>
          <a:p>
            <a:r>
              <a:rPr lang="en-US" b="1" dirty="0"/>
              <a:t>Closed active drains:</a:t>
            </a:r>
          </a:p>
        </p:txBody>
      </p:sp>
      <p:sp>
        <p:nvSpPr>
          <p:cNvPr id="5" name="Content Placeholder 2">
            <a:extLst>
              <a:ext uri="{FF2B5EF4-FFF2-40B4-BE49-F238E27FC236}">
                <a16:creationId xmlns:a16="http://schemas.microsoft.com/office/drawing/2014/main" id="{0CB594F6-A2B1-0C65-2602-493D5787FB8E}"/>
              </a:ext>
            </a:extLst>
          </p:cNvPr>
          <p:cNvSpPr>
            <a:spLocks noGrp="1"/>
          </p:cNvSpPr>
          <p:nvPr>
            <p:ph sz="half" idx="1"/>
          </p:nvPr>
        </p:nvSpPr>
        <p:spPr/>
        <p:txBody>
          <a:bodyPr/>
          <a:lstStyle/>
          <a:p>
            <a:r>
              <a:rPr lang="en-US" sz="3600" b="1" dirty="0" err="1">
                <a:solidFill>
                  <a:schemeClr val="bg1"/>
                </a:solidFill>
              </a:rPr>
              <a:t>Redivac</a:t>
            </a:r>
            <a:r>
              <a:rPr lang="en-US" sz="3600" b="1" dirty="0">
                <a:solidFill>
                  <a:schemeClr val="bg1"/>
                </a:solidFill>
              </a:rPr>
              <a:t> drains:</a:t>
            </a:r>
          </a:p>
          <a:p>
            <a:pPr marL="0" indent="0">
              <a:buNone/>
            </a:pPr>
            <a:r>
              <a:rPr lang="en-US" dirty="0"/>
              <a:t>Closed suction drainage system depends on negative pressure.</a:t>
            </a:r>
          </a:p>
          <a:p>
            <a:pPr marL="0" indent="0">
              <a:buNone/>
            </a:pPr>
            <a:r>
              <a:rPr lang="en-US" dirty="0"/>
              <a:t>Used for Drainage of the wound to prevent anticipated collection.</a:t>
            </a:r>
          </a:p>
        </p:txBody>
      </p:sp>
      <p:pic>
        <p:nvPicPr>
          <p:cNvPr id="6" name="Content Placeholder 5" descr="ymhw21so">
            <a:extLst>
              <a:ext uri="{FF2B5EF4-FFF2-40B4-BE49-F238E27FC236}">
                <a16:creationId xmlns:a16="http://schemas.microsoft.com/office/drawing/2014/main" id="{E8080716-71BC-76ED-5F13-43286C585C0E}"/>
              </a:ext>
            </a:extLst>
          </p:cNvPr>
          <p:cNvPicPr>
            <a:picLocks noGrp="1" noChangeAspect="1"/>
          </p:cNvPicPr>
          <p:nvPr>
            <p:ph sz="half" idx="2"/>
          </p:nvPr>
        </p:nvPicPr>
        <p:blipFill>
          <a:blip r:embed="rId2"/>
          <a:stretch>
            <a:fillRect/>
          </a:stretch>
        </p:blipFill>
        <p:spPr>
          <a:xfrm>
            <a:off x="7297673" y="344869"/>
            <a:ext cx="3810330" cy="3810330"/>
          </a:xfrm>
          <a:prstGeom prst="rect">
            <a:avLst/>
          </a:prstGeom>
        </p:spPr>
      </p:pic>
      <p:pic>
        <p:nvPicPr>
          <p:cNvPr id="8" name="Picture 7">
            <a:extLst>
              <a:ext uri="{FF2B5EF4-FFF2-40B4-BE49-F238E27FC236}">
                <a16:creationId xmlns:a16="http://schemas.microsoft.com/office/drawing/2014/main" id="{A56F2602-83E9-3998-B35E-D7D2D312ACEA}"/>
              </a:ext>
            </a:extLst>
          </p:cNvPr>
          <p:cNvPicPr>
            <a:picLocks noChangeAspect="1"/>
          </p:cNvPicPr>
          <p:nvPr/>
        </p:nvPicPr>
        <p:blipFill>
          <a:blip r:embed="rId3"/>
          <a:stretch>
            <a:fillRect/>
          </a:stretch>
        </p:blipFill>
        <p:spPr>
          <a:xfrm>
            <a:off x="7676743" y="4239532"/>
            <a:ext cx="2312209" cy="2295845"/>
          </a:xfrm>
          <a:prstGeom prst="rect">
            <a:avLst/>
          </a:prstGeom>
        </p:spPr>
      </p:pic>
      <p:grpSp>
        <p:nvGrpSpPr>
          <p:cNvPr id="3" name="Google Shape;7635;p60">
            <a:extLst>
              <a:ext uri="{FF2B5EF4-FFF2-40B4-BE49-F238E27FC236}">
                <a16:creationId xmlns:a16="http://schemas.microsoft.com/office/drawing/2014/main" id="{5F95946B-3600-8F15-5236-2FECFAA0751D}"/>
              </a:ext>
            </a:extLst>
          </p:cNvPr>
          <p:cNvGrpSpPr/>
          <p:nvPr/>
        </p:nvGrpSpPr>
        <p:grpSpPr>
          <a:xfrm>
            <a:off x="433310" y="620602"/>
            <a:ext cx="710153" cy="710153"/>
            <a:chOff x="5007123" y="2079403"/>
            <a:chExt cx="687600" cy="687600"/>
          </a:xfrm>
        </p:grpSpPr>
        <p:sp>
          <p:nvSpPr>
            <p:cNvPr id="4" name="Google Shape;7636;p60">
              <a:extLst>
                <a:ext uri="{FF2B5EF4-FFF2-40B4-BE49-F238E27FC236}">
                  <a16:creationId xmlns:a16="http://schemas.microsoft.com/office/drawing/2014/main" id="{9E8A4B58-E993-4FF5-6EE9-E0ADA9395FFE}"/>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7;p60">
              <a:extLst>
                <a:ext uri="{FF2B5EF4-FFF2-40B4-BE49-F238E27FC236}">
                  <a16:creationId xmlns:a16="http://schemas.microsoft.com/office/drawing/2014/main" id="{766EB6B0-5F82-5AFF-E8FD-82899B8B5854}"/>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EB4544B0-2441-2BFB-3AD7-ED0A12B4C007}"/>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89DA51E5-84D5-45C2-1722-297CF655DF15}"/>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195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6ECE9-C0FD-55A6-5E56-E858C0D7034B}"/>
              </a:ext>
            </a:extLst>
          </p:cNvPr>
          <p:cNvSpPr>
            <a:spLocks noGrp="1"/>
          </p:cNvSpPr>
          <p:nvPr>
            <p:ph type="title"/>
          </p:nvPr>
        </p:nvSpPr>
        <p:spPr/>
        <p:txBody>
          <a:bodyPr/>
          <a:lstStyle/>
          <a:p>
            <a:r>
              <a:rPr lang="en-US" b="1" dirty="0"/>
              <a:t>Closed active drains:</a:t>
            </a:r>
          </a:p>
        </p:txBody>
      </p:sp>
      <p:sp>
        <p:nvSpPr>
          <p:cNvPr id="5" name="Content Placeholder 2">
            <a:extLst>
              <a:ext uri="{FF2B5EF4-FFF2-40B4-BE49-F238E27FC236}">
                <a16:creationId xmlns:a16="http://schemas.microsoft.com/office/drawing/2014/main" id="{1638A3EC-76DE-F351-6C63-0A1188383C05}"/>
              </a:ext>
            </a:extLst>
          </p:cNvPr>
          <p:cNvSpPr>
            <a:spLocks noGrp="1"/>
          </p:cNvSpPr>
          <p:nvPr>
            <p:ph sz="half" idx="1"/>
          </p:nvPr>
        </p:nvSpPr>
        <p:spPr/>
        <p:txBody>
          <a:bodyPr>
            <a:normAutofit fontScale="60000" lnSpcReduction="20000"/>
          </a:bodyPr>
          <a:lstStyle/>
          <a:p>
            <a:r>
              <a:rPr lang="en-US" sz="5715" b="1" dirty="0">
                <a:solidFill>
                  <a:schemeClr val="bg1"/>
                </a:solidFill>
              </a:rPr>
              <a:t>Jackson </a:t>
            </a:r>
            <a:r>
              <a:rPr lang="en-US" sz="5715" b="1" dirty="0" err="1">
                <a:solidFill>
                  <a:schemeClr val="bg1"/>
                </a:solidFill>
              </a:rPr>
              <a:t>pratt</a:t>
            </a:r>
            <a:r>
              <a:rPr lang="en-US" sz="5715" b="1" dirty="0">
                <a:solidFill>
                  <a:schemeClr val="bg1"/>
                </a:solidFill>
              </a:rPr>
              <a:t> drains:</a:t>
            </a:r>
          </a:p>
          <a:p>
            <a:pPr marL="0" indent="0">
              <a:buNone/>
            </a:pPr>
            <a:r>
              <a:rPr lang="en-US" sz="4665" dirty="0"/>
              <a:t>Used for removing fluids that build up in an area of the body after surgery, depending on negative pressure.</a:t>
            </a:r>
          </a:p>
          <a:p>
            <a:pPr marL="0" indent="0">
              <a:buNone/>
            </a:pPr>
            <a:r>
              <a:rPr lang="en-US" sz="4665" dirty="0"/>
              <a:t>-Common uses in: </a:t>
            </a:r>
          </a:p>
          <a:p>
            <a:pPr marL="914400" indent="-914400">
              <a:buFont typeface="+mj-lt"/>
              <a:buAutoNum type="arabicPeriod"/>
            </a:pPr>
            <a:r>
              <a:rPr lang="en-US" sz="4665" dirty="0"/>
              <a:t>Abdominal surgery.</a:t>
            </a:r>
          </a:p>
          <a:p>
            <a:pPr marL="914400" indent="-914400">
              <a:buFont typeface="+mj-lt"/>
              <a:buAutoNum type="arabicPeriod"/>
            </a:pPr>
            <a:r>
              <a:rPr lang="en-US" sz="4665" dirty="0"/>
              <a:t>Mastectomy.</a:t>
            </a:r>
          </a:p>
          <a:p>
            <a:pPr marL="914400" indent="-914400">
              <a:buFont typeface="+mj-lt"/>
              <a:buAutoNum type="arabicPeriod"/>
            </a:pPr>
            <a:r>
              <a:rPr lang="en-US" sz="4665" dirty="0"/>
              <a:t>Thoracic surgery.</a:t>
            </a:r>
          </a:p>
        </p:txBody>
      </p:sp>
      <p:sp>
        <p:nvSpPr>
          <p:cNvPr id="4" name="Content Placeholder 3">
            <a:extLst>
              <a:ext uri="{FF2B5EF4-FFF2-40B4-BE49-F238E27FC236}">
                <a16:creationId xmlns:a16="http://schemas.microsoft.com/office/drawing/2014/main" id="{BCF1C1EB-A761-E0DA-28F2-A9D6D7A269BE}"/>
              </a:ext>
            </a:extLst>
          </p:cNvPr>
          <p:cNvSpPr>
            <a:spLocks noGrp="1"/>
          </p:cNvSpPr>
          <p:nvPr>
            <p:ph sz="half" idx="2"/>
          </p:nvPr>
        </p:nvSpPr>
        <p:spPr/>
        <p:txBody>
          <a:bodyPr>
            <a:normAutofit fontScale="60000" lnSpcReduction="20000"/>
          </a:bodyPr>
          <a:lstStyle/>
          <a:p>
            <a:endParaRPr lang="en-US" dirty="0"/>
          </a:p>
        </p:txBody>
      </p:sp>
      <p:pic>
        <p:nvPicPr>
          <p:cNvPr id="6" name="Picture 5" descr="jp-steps-for-care">
            <a:extLst>
              <a:ext uri="{FF2B5EF4-FFF2-40B4-BE49-F238E27FC236}">
                <a16:creationId xmlns:a16="http://schemas.microsoft.com/office/drawing/2014/main" id="{1326CBA0-EF1C-39F6-EA0A-02F49B4D453F}"/>
              </a:ext>
            </a:extLst>
          </p:cNvPr>
          <p:cNvPicPr>
            <a:picLocks noChangeAspect="1"/>
          </p:cNvPicPr>
          <p:nvPr/>
        </p:nvPicPr>
        <p:blipFill>
          <a:blip r:embed="rId2"/>
          <a:stretch>
            <a:fillRect/>
          </a:stretch>
        </p:blipFill>
        <p:spPr>
          <a:xfrm>
            <a:off x="7052441" y="361950"/>
            <a:ext cx="4625868" cy="3168015"/>
          </a:xfrm>
          <a:prstGeom prst="rect">
            <a:avLst/>
          </a:prstGeom>
        </p:spPr>
      </p:pic>
      <p:pic>
        <p:nvPicPr>
          <p:cNvPr id="8" name="Picture 7">
            <a:extLst>
              <a:ext uri="{FF2B5EF4-FFF2-40B4-BE49-F238E27FC236}">
                <a16:creationId xmlns:a16="http://schemas.microsoft.com/office/drawing/2014/main" id="{1346663A-B163-CE9C-8522-C548C3007684}"/>
              </a:ext>
            </a:extLst>
          </p:cNvPr>
          <p:cNvPicPr>
            <a:picLocks noChangeAspect="1"/>
          </p:cNvPicPr>
          <p:nvPr/>
        </p:nvPicPr>
        <p:blipFill>
          <a:blip r:embed="rId3"/>
          <a:stretch>
            <a:fillRect/>
          </a:stretch>
        </p:blipFill>
        <p:spPr>
          <a:xfrm>
            <a:off x="6866495" y="3869768"/>
            <a:ext cx="4256775" cy="2307195"/>
          </a:xfrm>
          <a:prstGeom prst="rect">
            <a:avLst/>
          </a:prstGeom>
        </p:spPr>
      </p:pic>
      <p:grpSp>
        <p:nvGrpSpPr>
          <p:cNvPr id="3" name="Google Shape;7635;p60">
            <a:extLst>
              <a:ext uri="{FF2B5EF4-FFF2-40B4-BE49-F238E27FC236}">
                <a16:creationId xmlns:a16="http://schemas.microsoft.com/office/drawing/2014/main" id="{70777C43-2D35-3A46-DC5E-E5127E0654D0}"/>
              </a:ext>
            </a:extLst>
          </p:cNvPr>
          <p:cNvGrpSpPr/>
          <p:nvPr/>
        </p:nvGrpSpPr>
        <p:grpSpPr>
          <a:xfrm>
            <a:off x="433310" y="620602"/>
            <a:ext cx="710153" cy="710153"/>
            <a:chOff x="5007123" y="2079403"/>
            <a:chExt cx="687600" cy="687600"/>
          </a:xfrm>
        </p:grpSpPr>
        <p:sp>
          <p:nvSpPr>
            <p:cNvPr id="7" name="Google Shape;7636;p60">
              <a:extLst>
                <a:ext uri="{FF2B5EF4-FFF2-40B4-BE49-F238E27FC236}">
                  <a16:creationId xmlns:a16="http://schemas.microsoft.com/office/drawing/2014/main" id="{8BBA5E66-BA59-5725-45C2-495893AAF4AB}"/>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7;p60">
              <a:extLst>
                <a:ext uri="{FF2B5EF4-FFF2-40B4-BE49-F238E27FC236}">
                  <a16:creationId xmlns:a16="http://schemas.microsoft.com/office/drawing/2014/main" id="{68260CC7-6FB9-C27A-25FE-898A6D88DE3A}"/>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8;p60">
              <a:extLst>
                <a:ext uri="{FF2B5EF4-FFF2-40B4-BE49-F238E27FC236}">
                  <a16:creationId xmlns:a16="http://schemas.microsoft.com/office/drawing/2014/main" id="{53408E1E-716D-1AEA-A9F3-188868166B88}"/>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39;p60">
              <a:extLst>
                <a:ext uri="{FF2B5EF4-FFF2-40B4-BE49-F238E27FC236}">
                  <a16:creationId xmlns:a16="http://schemas.microsoft.com/office/drawing/2014/main" id="{DA2AF5EB-7CA6-B2A8-23E3-D0FC25420429}"/>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792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Complications of Drains:</a:t>
            </a:r>
          </a:p>
        </p:txBody>
      </p:sp>
      <p:sp>
        <p:nvSpPr>
          <p:cNvPr id="3" name="Content Placeholder 2"/>
          <p:cNvSpPr>
            <a:spLocks noGrp="1"/>
          </p:cNvSpPr>
          <p:nvPr>
            <p:ph sz="half" idx="1"/>
          </p:nvPr>
        </p:nvSpPr>
        <p:spPr>
          <a:xfrm>
            <a:off x="848710" y="2056852"/>
            <a:ext cx="9182100" cy="4351655"/>
          </a:xfrm>
        </p:spPr>
        <p:txBody>
          <a:bodyPr>
            <a:normAutofit fontScale="90000" lnSpcReduction="10000"/>
          </a:bodyPr>
          <a:lstStyle/>
          <a:p>
            <a:pPr marL="0" indent="0" algn="l">
              <a:buNone/>
            </a:pPr>
            <a:r>
              <a:rPr lang="en-US" sz="2665" dirty="0"/>
              <a:t>-pain</a:t>
            </a:r>
          </a:p>
          <a:p>
            <a:pPr marL="0" indent="0" algn="l">
              <a:buNone/>
            </a:pPr>
            <a:r>
              <a:rPr lang="en-US" sz="2665" dirty="0"/>
              <a:t>-irritation</a:t>
            </a:r>
          </a:p>
          <a:p>
            <a:pPr marL="0" indent="0" algn="l">
              <a:buNone/>
            </a:pPr>
            <a:r>
              <a:rPr lang="en-US" sz="2665" dirty="0"/>
              <a:t>-bleeding</a:t>
            </a:r>
          </a:p>
          <a:p>
            <a:pPr marL="0" indent="0" algn="l">
              <a:buNone/>
            </a:pPr>
            <a:r>
              <a:rPr lang="en-US" sz="2665" dirty="0"/>
              <a:t>-displacement</a:t>
            </a:r>
          </a:p>
          <a:p>
            <a:pPr marL="0" indent="0" algn="l">
              <a:buNone/>
            </a:pPr>
            <a:r>
              <a:rPr lang="en-US" sz="2665" dirty="0"/>
              <a:t>-perforated or injury to adjacent structures</a:t>
            </a:r>
          </a:p>
          <a:p>
            <a:pPr marL="0" indent="0" algn="l">
              <a:buNone/>
            </a:pPr>
            <a:r>
              <a:rPr lang="en-US" sz="2665" dirty="0"/>
              <a:t>-OCCLUSION</a:t>
            </a:r>
          </a:p>
          <a:p>
            <a:pPr marL="0" indent="0" algn="l">
              <a:buNone/>
            </a:pPr>
            <a:r>
              <a:rPr lang="en-US" sz="2665" dirty="0"/>
              <a:t>-infection</a:t>
            </a:r>
          </a:p>
          <a:p>
            <a:pPr marL="0" indent="0" algn="l">
              <a:buNone/>
            </a:pPr>
            <a:r>
              <a:rPr lang="en-US" sz="2665" dirty="0"/>
              <a:t>-leaking around drain</a:t>
            </a:r>
          </a:p>
          <a:p>
            <a:pPr marL="0" indent="0" algn="l">
              <a:buNone/>
            </a:pPr>
            <a:r>
              <a:rPr lang="en-US" sz="2665" dirty="0"/>
              <a:t>-loss of fluid , electrolytes and proteins</a:t>
            </a:r>
          </a:p>
        </p:txBody>
      </p:sp>
      <p:grpSp>
        <p:nvGrpSpPr>
          <p:cNvPr id="4" name="Google Shape;7635;p60">
            <a:extLst>
              <a:ext uri="{FF2B5EF4-FFF2-40B4-BE49-F238E27FC236}">
                <a16:creationId xmlns:a16="http://schemas.microsoft.com/office/drawing/2014/main" id="{8517E928-1011-0251-7C63-F2ED49D0B295}"/>
              </a:ext>
            </a:extLst>
          </p:cNvPr>
          <p:cNvGrpSpPr/>
          <p:nvPr/>
        </p:nvGrpSpPr>
        <p:grpSpPr>
          <a:xfrm>
            <a:off x="1074441" y="683479"/>
            <a:ext cx="710153" cy="710153"/>
            <a:chOff x="5007123" y="2079403"/>
            <a:chExt cx="687600" cy="687600"/>
          </a:xfrm>
        </p:grpSpPr>
        <p:sp>
          <p:nvSpPr>
            <p:cNvPr id="5" name="Google Shape;7636;p60">
              <a:extLst>
                <a:ext uri="{FF2B5EF4-FFF2-40B4-BE49-F238E27FC236}">
                  <a16:creationId xmlns:a16="http://schemas.microsoft.com/office/drawing/2014/main" id="{5F72DD2F-3440-DE87-D765-3EDFAE8A9C3D}"/>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C4E1451C-BA2F-7297-ECEE-DCF685D0AE9F}"/>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8;p60">
              <a:extLst>
                <a:ext uri="{FF2B5EF4-FFF2-40B4-BE49-F238E27FC236}">
                  <a16:creationId xmlns:a16="http://schemas.microsoft.com/office/drawing/2014/main" id="{6F2770CF-74CD-DBF4-493A-8E311CBF8860}"/>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9;p60">
              <a:extLst>
                <a:ext uri="{FF2B5EF4-FFF2-40B4-BE49-F238E27FC236}">
                  <a16:creationId xmlns:a16="http://schemas.microsoft.com/office/drawing/2014/main" id="{88F25C5F-4043-30F0-5408-0A588F2DE567}"/>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A78B-BB6F-E0FE-F37D-75764D4A28D9}"/>
              </a:ext>
            </a:extLst>
          </p:cNvPr>
          <p:cNvSpPr>
            <a:spLocks noGrp="1"/>
          </p:cNvSpPr>
          <p:nvPr>
            <p:ph type="title"/>
          </p:nvPr>
        </p:nvSpPr>
        <p:spPr/>
        <p:txBody>
          <a:bodyPr/>
          <a:lstStyle/>
          <a:p>
            <a:r>
              <a:rPr lang="en-US" b="1" dirty="0"/>
              <a:t>Removal of drains</a:t>
            </a:r>
          </a:p>
        </p:txBody>
      </p:sp>
      <p:sp>
        <p:nvSpPr>
          <p:cNvPr id="3" name="Content Placeholder 2">
            <a:extLst>
              <a:ext uri="{FF2B5EF4-FFF2-40B4-BE49-F238E27FC236}">
                <a16:creationId xmlns:a16="http://schemas.microsoft.com/office/drawing/2014/main" id="{61D6D9DC-7D2E-4859-9C21-E3050E9FB12E}"/>
              </a:ext>
            </a:extLst>
          </p:cNvPr>
          <p:cNvSpPr>
            <a:spLocks noGrp="1"/>
          </p:cNvSpPr>
          <p:nvPr>
            <p:ph sz="half" idx="1"/>
          </p:nvPr>
        </p:nvSpPr>
        <p:spPr>
          <a:xfrm>
            <a:off x="1202919" y="2004301"/>
            <a:ext cx="9241221" cy="4351338"/>
          </a:xfrm>
        </p:spPr>
        <p:txBody>
          <a:bodyPr/>
          <a:lstStyle/>
          <a:p>
            <a:r>
              <a:rPr lang="en-US" dirty="0"/>
              <a:t>Generally, drains should be removed once the drainage has stopped or output becomes less than about 25 ml/day . Drains can be 'shortened' by withdrawing them gradually (typically by 2 cm per day) and so, in theory, allowing the site to heal gradually </a:t>
            </a:r>
          </a:p>
        </p:txBody>
      </p:sp>
      <p:grpSp>
        <p:nvGrpSpPr>
          <p:cNvPr id="5" name="Google Shape;7635;p60">
            <a:extLst>
              <a:ext uri="{FF2B5EF4-FFF2-40B4-BE49-F238E27FC236}">
                <a16:creationId xmlns:a16="http://schemas.microsoft.com/office/drawing/2014/main" id="{03D84A29-DC71-8300-635B-BDAC33974753}"/>
              </a:ext>
            </a:extLst>
          </p:cNvPr>
          <p:cNvGrpSpPr/>
          <p:nvPr/>
        </p:nvGrpSpPr>
        <p:grpSpPr>
          <a:xfrm>
            <a:off x="433310" y="620602"/>
            <a:ext cx="710153" cy="710153"/>
            <a:chOff x="5007123" y="2079403"/>
            <a:chExt cx="687600" cy="687600"/>
          </a:xfrm>
        </p:grpSpPr>
        <p:sp>
          <p:nvSpPr>
            <p:cNvPr id="6" name="Google Shape;7636;p60">
              <a:extLst>
                <a:ext uri="{FF2B5EF4-FFF2-40B4-BE49-F238E27FC236}">
                  <a16:creationId xmlns:a16="http://schemas.microsoft.com/office/drawing/2014/main" id="{ABDAF75B-5BE3-75A3-D1E5-38F63D8FAC41}"/>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7;p60">
              <a:extLst>
                <a:ext uri="{FF2B5EF4-FFF2-40B4-BE49-F238E27FC236}">
                  <a16:creationId xmlns:a16="http://schemas.microsoft.com/office/drawing/2014/main" id="{D1F80363-2B3E-2642-13AB-B053573CBBA0}"/>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8;p60">
              <a:extLst>
                <a:ext uri="{FF2B5EF4-FFF2-40B4-BE49-F238E27FC236}">
                  <a16:creationId xmlns:a16="http://schemas.microsoft.com/office/drawing/2014/main" id="{ED0B1C19-95AB-0658-9094-6D280A835663}"/>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FB8234C4-E450-15D1-11B8-FEA316C01D10}"/>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536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22CF-53F7-BD41-E317-825BA509BB07}"/>
              </a:ext>
            </a:extLst>
          </p:cNvPr>
          <p:cNvSpPr>
            <a:spLocks noGrp="1"/>
          </p:cNvSpPr>
          <p:nvPr>
            <p:ph type="title"/>
          </p:nvPr>
        </p:nvSpPr>
        <p:spPr>
          <a:xfrm>
            <a:off x="3101116" y="2766218"/>
            <a:ext cx="6946773" cy="1325563"/>
          </a:xfrm>
        </p:spPr>
        <p:txBody>
          <a:bodyPr>
            <a:normAutofit/>
          </a:bodyPr>
          <a:lstStyle/>
          <a:p>
            <a:r>
              <a:rPr lang="en-US" sz="6000" b="1" i="1" u="sng" dirty="0">
                <a:solidFill>
                  <a:schemeClr val="bg1"/>
                </a:solidFill>
              </a:rPr>
              <a:t>Special Drain</a:t>
            </a:r>
          </a:p>
        </p:txBody>
      </p:sp>
    </p:spTree>
    <p:extLst>
      <p:ext uri="{BB962C8B-B14F-4D97-AF65-F5344CB8AC3E}">
        <p14:creationId xmlns:p14="http://schemas.microsoft.com/office/powerpoint/2010/main" val="230831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4DC9-DAE2-A77C-F3A7-15FED540451B}"/>
              </a:ext>
            </a:extLst>
          </p:cNvPr>
          <p:cNvSpPr>
            <a:spLocks noGrp="1"/>
          </p:cNvSpPr>
          <p:nvPr>
            <p:ph type="title"/>
          </p:nvPr>
        </p:nvSpPr>
        <p:spPr/>
        <p:txBody>
          <a:bodyPr/>
          <a:lstStyle/>
          <a:p>
            <a:r>
              <a:rPr lang="en-US" dirty="0">
                <a:gradFill>
                  <a:gsLst>
                    <a:gs pos="0">
                      <a:srgbClr val="007BD3"/>
                    </a:gs>
                    <a:gs pos="100000">
                      <a:srgbClr val="034373"/>
                    </a:gs>
                  </a:gsLst>
                  <a:lin scaled="0"/>
                </a:gradFill>
              </a:rPr>
              <a:t>T-tube</a:t>
            </a:r>
            <a:endParaRPr lang="en-US" dirty="0"/>
          </a:p>
        </p:txBody>
      </p:sp>
      <p:sp>
        <p:nvSpPr>
          <p:cNvPr id="5" name="Content Placeholder 2">
            <a:extLst>
              <a:ext uri="{FF2B5EF4-FFF2-40B4-BE49-F238E27FC236}">
                <a16:creationId xmlns:a16="http://schemas.microsoft.com/office/drawing/2014/main" id="{95A153E5-D1ED-9AA6-30E3-BE8A3389338D}"/>
              </a:ext>
            </a:extLst>
          </p:cNvPr>
          <p:cNvSpPr txBox="1">
            <a:spLocks/>
          </p:cNvSpPr>
          <p:nvPr/>
        </p:nvSpPr>
        <p:spPr>
          <a:xfrm>
            <a:off x="442954" y="2079571"/>
            <a:ext cx="6406066" cy="43516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After exploration of the common bile duct, a T-tube</a:t>
            </a:r>
          </a:p>
          <a:p>
            <a:r>
              <a:rPr lang="en-US" dirty="0"/>
              <a:t>may be inserted into the duct which allows bile to drain</a:t>
            </a:r>
          </a:p>
          <a:p>
            <a:r>
              <a:rPr lang="en-US" dirty="0"/>
              <a:t>while the sphincter of Oddi is in spasm postoperatively. </a:t>
            </a:r>
          </a:p>
          <a:p>
            <a:r>
              <a:rPr lang="en-US" dirty="0"/>
              <a:t>Once the sphincter relaxes, bile drains normally down the bile duct and into the duodenum. To assist </a:t>
            </a:r>
            <a:r>
              <a:rPr lang="en-US" dirty="0" err="1"/>
              <a:t>choleresis</a:t>
            </a:r>
            <a:r>
              <a:rPr lang="en-US" dirty="0"/>
              <a:t>, it is often advisable to convert the lumen of the limb of the T into a gutter, which also facilitates removal.</a:t>
            </a:r>
          </a:p>
        </p:txBody>
      </p:sp>
      <p:pic>
        <p:nvPicPr>
          <p:cNvPr id="9" name="Picture 8">
            <a:extLst>
              <a:ext uri="{FF2B5EF4-FFF2-40B4-BE49-F238E27FC236}">
                <a16:creationId xmlns:a16="http://schemas.microsoft.com/office/drawing/2014/main" id="{21E4FF98-0734-C390-25D1-C693A5410A77}"/>
              </a:ext>
            </a:extLst>
          </p:cNvPr>
          <p:cNvPicPr>
            <a:picLocks noChangeAspect="1"/>
          </p:cNvPicPr>
          <p:nvPr/>
        </p:nvPicPr>
        <p:blipFill>
          <a:blip r:embed="rId2"/>
          <a:stretch>
            <a:fillRect/>
          </a:stretch>
        </p:blipFill>
        <p:spPr>
          <a:xfrm>
            <a:off x="7444504" y="485607"/>
            <a:ext cx="3553321" cy="2410161"/>
          </a:xfrm>
          <a:prstGeom prst="rect">
            <a:avLst/>
          </a:prstGeom>
        </p:spPr>
      </p:pic>
      <p:pic>
        <p:nvPicPr>
          <p:cNvPr id="11" name="Picture 10">
            <a:extLst>
              <a:ext uri="{FF2B5EF4-FFF2-40B4-BE49-F238E27FC236}">
                <a16:creationId xmlns:a16="http://schemas.microsoft.com/office/drawing/2014/main" id="{1D9A4B2A-2B5D-0029-0B54-0E2F60754D11}"/>
              </a:ext>
            </a:extLst>
          </p:cNvPr>
          <p:cNvPicPr>
            <a:picLocks noChangeAspect="1"/>
          </p:cNvPicPr>
          <p:nvPr/>
        </p:nvPicPr>
        <p:blipFill>
          <a:blip r:embed="rId3"/>
          <a:stretch>
            <a:fillRect/>
          </a:stretch>
        </p:blipFill>
        <p:spPr>
          <a:xfrm>
            <a:off x="8055980" y="3535190"/>
            <a:ext cx="2601857" cy="2708783"/>
          </a:xfrm>
          <a:prstGeom prst="rect">
            <a:avLst/>
          </a:prstGeom>
        </p:spPr>
      </p:pic>
      <p:grpSp>
        <p:nvGrpSpPr>
          <p:cNvPr id="3" name="Google Shape;7635;p60">
            <a:extLst>
              <a:ext uri="{FF2B5EF4-FFF2-40B4-BE49-F238E27FC236}">
                <a16:creationId xmlns:a16="http://schemas.microsoft.com/office/drawing/2014/main" id="{BA8DBE8E-AEFA-67CC-39C9-241ED57F85EB}"/>
              </a:ext>
            </a:extLst>
          </p:cNvPr>
          <p:cNvGrpSpPr/>
          <p:nvPr/>
        </p:nvGrpSpPr>
        <p:grpSpPr>
          <a:xfrm>
            <a:off x="433310" y="620602"/>
            <a:ext cx="710153" cy="710153"/>
            <a:chOff x="5007123" y="2079403"/>
            <a:chExt cx="687600" cy="687600"/>
          </a:xfrm>
        </p:grpSpPr>
        <p:sp>
          <p:nvSpPr>
            <p:cNvPr id="4" name="Google Shape;7636;p60">
              <a:extLst>
                <a:ext uri="{FF2B5EF4-FFF2-40B4-BE49-F238E27FC236}">
                  <a16:creationId xmlns:a16="http://schemas.microsoft.com/office/drawing/2014/main" id="{BB7409E4-4A4A-41CA-98A0-53B507B7B278}"/>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C124E1EF-7987-2981-899F-1B60DC5D7B3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8;p60">
              <a:extLst>
                <a:ext uri="{FF2B5EF4-FFF2-40B4-BE49-F238E27FC236}">
                  <a16:creationId xmlns:a16="http://schemas.microsoft.com/office/drawing/2014/main" id="{238C9B32-CF1E-C98A-7A93-C77A06D3743C}"/>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9;p60">
              <a:extLst>
                <a:ext uri="{FF2B5EF4-FFF2-40B4-BE49-F238E27FC236}">
                  <a16:creationId xmlns:a16="http://schemas.microsoft.com/office/drawing/2014/main" id="{2A4F5231-533E-1737-B1C1-3BAD1E8B0E97}"/>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524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868A-1A9B-07E3-6408-BD608FD8D9EB}"/>
              </a:ext>
            </a:extLst>
          </p:cNvPr>
          <p:cNvSpPr>
            <a:spLocks noGrp="1"/>
          </p:cNvSpPr>
          <p:nvPr>
            <p:ph type="title"/>
          </p:nvPr>
        </p:nvSpPr>
        <p:spPr/>
        <p:txBody>
          <a:bodyPr/>
          <a:lstStyle/>
          <a:p>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Nasogastric tube:</a:t>
            </a:r>
            <a:endParaRPr lang="en-US" dirty="0"/>
          </a:p>
        </p:txBody>
      </p:sp>
      <p:sp>
        <p:nvSpPr>
          <p:cNvPr id="3" name="Content Placeholder 2">
            <a:extLst>
              <a:ext uri="{FF2B5EF4-FFF2-40B4-BE49-F238E27FC236}">
                <a16:creationId xmlns:a16="http://schemas.microsoft.com/office/drawing/2014/main" id="{B3260AE6-716A-E4BF-F573-5483E831B968}"/>
              </a:ext>
            </a:extLst>
          </p:cNvPr>
          <p:cNvSpPr>
            <a:spLocks noGrp="1"/>
          </p:cNvSpPr>
          <p:nvPr>
            <p:ph sz="half" idx="1"/>
          </p:nvPr>
        </p:nvSpPr>
        <p:spPr/>
        <p:txBody>
          <a:bodyPr>
            <a:normAutofit/>
          </a:bodyPr>
          <a:lstStyle/>
          <a:p>
            <a:r>
              <a:rPr lang="en-US" b="1"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(NGT</a:t>
            </a:r>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a:t>
            </a:r>
          </a:p>
          <a:p>
            <a:r>
              <a:rPr lang="en-US" dirty="0">
                <a:latin typeface="ADLaM Display" panose="02010000000000000000" pitchFamily="2" charset="0"/>
                <a:ea typeface="ADLaM Display" panose="02010000000000000000" pitchFamily="2" charset="0"/>
                <a:cs typeface="ADLaM Display" panose="02010000000000000000" pitchFamily="2" charset="0"/>
              </a:rPr>
              <a:t>is a flexible tube that is inserted through the nose, passed down the esophagus, and positioned in the stomach. It is used to deliver substances directly into the stomach, bypassing the need for oral intake. The tube can remain in place for short-term use and provides a direct route for liquids, nutrients, or medications</a:t>
            </a:r>
          </a:p>
          <a:p>
            <a:endParaRPr lang="en-US" dirty="0"/>
          </a:p>
        </p:txBody>
      </p:sp>
      <p:pic>
        <p:nvPicPr>
          <p:cNvPr id="5" name="Picture 4">
            <a:extLst>
              <a:ext uri="{FF2B5EF4-FFF2-40B4-BE49-F238E27FC236}">
                <a16:creationId xmlns:a16="http://schemas.microsoft.com/office/drawing/2014/main" id="{797119F7-53DA-C5E1-518C-1E44A8E5A00F}"/>
              </a:ext>
            </a:extLst>
          </p:cNvPr>
          <p:cNvPicPr>
            <a:picLocks noChangeAspect="1"/>
          </p:cNvPicPr>
          <p:nvPr/>
        </p:nvPicPr>
        <p:blipFill>
          <a:blip r:embed="rId2"/>
          <a:stretch>
            <a:fillRect/>
          </a:stretch>
        </p:blipFill>
        <p:spPr>
          <a:xfrm>
            <a:off x="6735619" y="333536"/>
            <a:ext cx="4075782" cy="3095464"/>
          </a:xfrm>
          <a:prstGeom prst="rect">
            <a:avLst/>
          </a:prstGeom>
        </p:spPr>
      </p:pic>
      <p:pic>
        <p:nvPicPr>
          <p:cNvPr id="6" name="Picture 5">
            <a:extLst>
              <a:ext uri="{FF2B5EF4-FFF2-40B4-BE49-F238E27FC236}">
                <a16:creationId xmlns:a16="http://schemas.microsoft.com/office/drawing/2014/main" id="{6931E361-A97F-838C-AB86-4C9E76D83AB9}"/>
              </a:ext>
            </a:extLst>
          </p:cNvPr>
          <p:cNvPicPr>
            <a:picLocks noChangeAspect="1"/>
          </p:cNvPicPr>
          <p:nvPr/>
        </p:nvPicPr>
        <p:blipFill>
          <a:blip r:embed="rId3"/>
          <a:stretch>
            <a:fillRect/>
          </a:stretch>
        </p:blipFill>
        <p:spPr>
          <a:xfrm rot="16200000">
            <a:off x="7371968" y="3047217"/>
            <a:ext cx="3062308" cy="4075782"/>
          </a:xfrm>
          <a:prstGeom prst="rect">
            <a:avLst/>
          </a:prstGeom>
        </p:spPr>
      </p:pic>
    </p:spTree>
    <p:extLst>
      <p:ext uri="{BB962C8B-B14F-4D97-AF65-F5344CB8AC3E}">
        <p14:creationId xmlns:p14="http://schemas.microsoft.com/office/powerpoint/2010/main" val="198528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7079;p58">
            <a:extLst>
              <a:ext uri="{FF2B5EF4-FFF2-40B4-BE49-F238E27FC236}">
                <a16:creationId xmlns:a16="http://schemas.microsoft.com/office/drawing/2014/main" id="{136EE2F7-BA0B-08A7-10DE-9E5AEF627707}"/>
              </a:ext>
            </a:extLst>
          </p:cNvPr>
          <p:cNvGrpSpPr/>
          <p:nvPr/>
        </p:nvGrpSpPr>
        <p:grpSpPr>
          <a:xfrm>
            <a:off x="1455751" y="2931524"/>
            <a:ext cx="9128098" cy="2068706"/>
            <a:chOff x="1247650" y="2085133"/>
            <a:chExt cx="6648477" cy="1134646"/>
          </a:xfrm>
          <a:solidFill>
            <a:srgbClr val="1136BA"/>
          </a:solidFill>
        </p:grpSpPr>
        <p:sp>
          <p:nvSpPr>
            <p:cNvPr id="12" name="Google Shape;7082;p58">
              <a:extLst>
                <a:ext uri="{FF2B5EF4-FFF2-40B4-BE49-F238E27FC236}">
                  <a16:creationId xmlns:a16="http://schemas.microsoft.com/office/drawing/2014/main" id="{D1319852-8E5B-DD67-8B0E-F10A0A04DD73}"/>
                </a:ext>
              </a:extLst>
            </p:cNvPr>
            <p:cNvSpPr/>
            <p:nvPr/>
          </p:nvSpPr>
          <p:spPr>
            <a:xfrm>
              <a:off x="1468119" y="2085133"/>
              <a:ext cx="1184710"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grp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085;p58">
              <a:extLst>
                <a:ext uri="{FF2B5EF4-FFF2-40B4-BE49-F238E27FC236}">
                  <a16:creationId xmlns:a16="http://schemas.microsoft.com/office/drawing/2014/main" id="{95E4CBDE-C5FE-67C6-A566-DBF4A2720B94}"/>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chemeClr val="accent3"/>
            </a:solidFill>
            <a:ln w="38100" cap="flat" cmpd="sng">
              <a:solidFill>
                <a:schemeClr val="accent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Google Shape;7082;p58">
            <a:extLst>
              <a:ext uri="{FF2B5EF4-FFF2-40B4-BE49-F238E27FC236}">
                <a16:creationId xmlns:a16="http://schemas.microsoft.com/office/drawing/2014/main" id="{7739A749-5907-238F-C6B9-8C42A6F60C19}"/>
              </a:ext>
            </a:extLst>
          </p:cNvPr>
          <p:cNvSpPr/>
          <p:nvPr/>
        </p:nvSpPr>
        <p:spPr>
          <a:xfrm>
            <a:off x="3472138" y="4271707"/>
            <a:ext cx="1626560" cy="150542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1136BA"/>
          </a:solid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082;p58">
            <a:extLst>
              <a:ext uri="{FF2B5EF4-FFF2-40B4-BE49-F238E27FC236}">
                <a16:creationId xmlns:a16="http://schemas.microsoft.com/office/drawing/2014/main" id="{1DE6FB95-08DC-AEE3-0DA2-92C19871616E}"/>
              </a:ext>
            </a:extLst>
          </p:cNvPr>
          <p:cNvSpPr/>
          <p:nvPr/>
        </p:nvSpPr>
        <p:spPr>
          <a:xfrm>
            <a:off x="6995721" y="4271708"/>
            <a:ext cx="1626560" cy="150542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1136BA"/>
          </a:solid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82;p58">
            <a:extLst>
              <a:ext uri="{FF2B5EF4-FFF2-40B4-BE49-F238E27FC236}">
                <a16:creationId xmlns:a16="http://schemas.microsoft.com/office/drawing/2014/main" id="{6BBBE44A-9AA5-9B6A-53D5-05CB26DA04CC}"/>
              </a:ext>
            </a:extLst>
          </p:cNvPr>
          <p:cNvSpPr/>
          <p:nvPr/>
        </p:nvSpPr>
        <p:spPr>
          <a:xfrm>
            <a:off x="8722441" y="2917581"/>
            <a:ext cx="1626560" cy="150542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1136BA"/>
          </a:solid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82;p58">
            <a:extLst>
              <a:ext uri="{FF2B5EF4-FFF2-40B4-BE49-F238E27FC236}">
                <a16:creationId xmlns:a16="http://schemas.microsoft.com/office/drawing/2014/main" id="{6C35B7C4-A785-C669-5539-45F890B64635}"/>
              </a:ext>
            </a:extLst>
          </p:cNvPr>
          <p:cNvSpPr/>
          <p:nvPr/>
        </p:nvSpPr>
        <p:spPr>
          <a:xfrm>
            <a:off x="5255710" y="2931523"/>
            <a:ext cx="1626560" cy="1505423"/>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1136BA"/>
          </a:solid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BB9B8F22-96A4-7023-898D-B87C9171F9F9}"/>
              </a:ext>
            </a:extLst>
          </p:cNvPr>
          <p:cNvSpPr txBox="1"/>
          <p:nvPr/>
        </p:nvSpPr>
        <p:spPr>
          <a:xfrm>
            <a:off x="1882064" y="3298844"/>
            <a:ext cx="2469921" cy="646331"/>
          </a:xfrm>
          <a:prstGeom prst="rect">
            <a:avLst/>
          </a:prstGeom>
          <a:noFill/>
        </p:spPr>
        <p:txBody>
          <a:bodyPr wrap="square">
            <a:spAutoFit/>
          </a:bodyPr>
          <a:lstStyle/>
          <a:p>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Diagnostic</a:t>
            </a:r>
          </a:p>
          <a:p>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indications </a:t>
            </a:r>
          </a:p>
        </p:txBody>
      </p:sp>
      <p:sp>
        <p:nvSpPr>
          <p:cNvPr id="19" name="TextBox 18">
            <a:extLst>
              <a:ext uri="{FF2B5EF4-FFF2-40B4-BE49-F238E27FC236}">
                <a16:creationId xmlns:a16="http://schemas.microsoft.com/office/drawing/2014/main" id="{1AE1800E-0A38-379A-30EF-6F5859403F87}"/>
              </a:ext>
            </a:extLst>
          </p:cNvPr>
          <p:cNvSpPr txBox="1"/>
          <p:nvPr/>
        </p:nvSpPr>
        <p:spPr>
          <a:xfrm>
            <a:off x="4886227" y="3324668"/>
            <a:ext cx="2400031" cy="646331"/>
          </a:xfrm>
          <a:prstGeom prst="rect">
            <a:avLst/>
          </a:prstGeom>
          <a:noFill/>
        </p:spPr>
        <p:txBody>
          <a:bodyPr wrap="square">
            <a:spAutoFit/>
          </a:bodyPr>
          <a:lstStyle/>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Therapeutic </a:t>
            </a:r>
          </a:p>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  indications </a:t>
            </a:r>
          </a:p>
        </p:txBody>
      </p:sp>
      <p:sp>
        <p:nvSpPr>
          <p:cNvPr id="20" name="TextBox 19">
            <a:extLst>
              <a:ext uri="{FF2B5EF4-FFF2-40B4-BE49-F238E27FC236}">
                <a16:creationId xmlns:a16="http://schemas.microsoft.com/office/drawing/2014/main" id="{1CD4CF82-BC54-C8B7-5356-AA7E1BCDA4EA}"/>
              </a:ext>
            </a:extLst>
          </p:cNvPr>
          <p:cNvSpPr txBox="1"/>
          <p:nvPr/>
        </p:nvSpPr>
        <p:spPr>
          <a:xfrm>
            <a:off x="8636598" y="3298844"/>
            <a:ext cx="1785068" cy="646331"/>
          </a:xfrm>
          <a:prstGeom prst="rect">
            <a:avLst/>
          </a:prstGeom>
          <a:noFill/>
        </p:spPr>
        <p:txBody>
          <a:bodyPr wrap="square">
            <a:spAutoFit/>
          </a:bodyPr>
          <a:lstStyle/>
          <a:p>
            <a:pPr algn="ctr"/>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 </a:t>
            </a: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Feeding purposes</a:t>
            </a:r>
          </a:p>
        </p:txBody>
      </p:sp>
      <p:sp>
        <p:nvSpPr>
          <p:cNvPr id="21" name="TextBox 20">
            <a:extLst>
              <a:ext uri="{FF2B5EF4-FFF2-40B4-BE49-F238E27FC236}">
                <a16:creationId xmlns:a16="http://schemas.microsoft.com/office/drawing/2014/main" id="{9C528D03-A3EB-305A-62A3-BD48566F9244}"/>
              </a:ext>
            </a:extLst>
          </p:cNvPr>
          <p:cNvSpPr txBox="1"/>
          <p:nvPr/>
        </p:nvSpPr>
        <p:spPr>
          <a:xfrm>
            <a:off x="3361079" y="4715195"/>
            <a:ext cx="1848678" cy="646331"/>
          </a:xfrm>
          <a:prstGeom prst="rect">
            <a:avLst/>
          </a:prstGeom>
          <a:noFill/>
        </p:spPr>
        <p:txBody>
          <a:bodyPr wrap="square">
            <a:spAutoFit/>
          </a:bodyPr>
          <a:lstStyle/>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Medication delivery</a:t>
            </a:r>
          </a:p>
        </p:txBody>
      </p:sp>
      <p:sp>
        <p:nvSpPr>
          <p:cNvPr id="22" name="TextBox 21">
            <a:extLst>
              <a:ext uri="{FF2B5EF4-FFF2-40B4-BE49-F238E27FC236}">
                <a16:creationId xmlns:a16="http://schemas.microsoft.com/office/drawing/2014/main" id="{30E3CAA9-0846-3DCF-FEC5-41AEDAAC84A5}"/>
              </a:ext>
            </a:extLst>
          </p:cNvPr>
          <p:cNvSpPr txBox="1"/>
          <p:nvPr/>
        </p:nvSpPr>
        <p:spPr>
          <a:xfrm>
            <a:off x="6838390" y="4620611"/>
            <a:ext cx="1888435" cy="923330"/>
          </a:xfrm>
          <a:prstGeom prst="rect">
            <a:avLst/>
          </a:prstGeom>
          <a:noFill/>
        </p:spPr>
        <p:txBody>
          <a:bodyPr wrap="square">
            <a:spAutoFit/>
          </a:bodyPr>
          <a:lstStyle/>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Removal of</a:t>
            </a:r>
          </a:p>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Gastric</a:t>
            </a:r>
          </a:p>
          <a:p>
            <a:pPr algn="ctr"/>
            <a:r>
              <a:rPr lang="en-US" b="1" dirty="0">
                <a:solidFill>
                  <a:schemeClr val="tx1">
                    <a:lumMod val="95000"/>
                  </a:schemeClr>
                </a:solidFill>
                <a:latin typeface="ADLaM Display" panose="02010000000000000000" pitchFamily="2" charset="0"/>
                <a:ea typeface="ADLaM Display" panose="02010000000000000000" pitchFamily="2" charset="0"/>
                <a:cs typeface="ADLaM Display" panose="02010000000000000000" pitchFamily="2" charset="0"/>
              </a:rPr>
              <a:t>contents</a:t>
            </a:r>
          </a:p>
        </p:txBody>
      </p:sp>
      <p:sp>
        <p:nvSpPr>
          <p:cNvPr id="35" name="Google Shape;541;p41">
            <a:extLst>
              <a:ext uri="{FF2B5EF4-FFF2-40B4-BE49-F238E27FC236}">
                <a16:creationId xmlns:a16="http://schemas.microsoft.com/office/drawing/2014/main" id="{3757838F-84F4-424F-66BC-1A4D63A27868}"/>
              </a:ext>
            </a:extLst>
          </p:cNvPr>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NG tube is commonly used for multiple Indications:</a:t>
            </a:r>
          </a:p>
        </p:txBody>
      </p:sp>
    </p:spTree>
    <p:extLst>
      <p:ext uri="{BB962C8B-B14F-4D97-AF65-F5344CB8AC3E}">
        <p14:creationId xmlns:p14="http://schemas.microsoft.com/office/powerpoint/2010/main" val="2692770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27170" y="-600092"/>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207832" y="373690"/>
            <a:ext cx="7313609" cy="121109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Indications for GI intubation:</a:t>
            </a:r>
          </a:p>
        </p:txBody>
      </p:sp>
      <p:sp>
        <p:nvSpPr>
          <p:cNvPr id="543" name="Google Shape;543;p41"/>
          <p:cNvSpPr txBox="1">
            <a:spLocks noGrp="1"/>
          </p:cNvSpPr>
          <p:nvPr>
            <p:ph type="subTitle" idx="1"/>
          </p:nvPr>
        </p:nvSpPr>
        <p:spPr>
          <a:xfrm>
            <a:off x="1401876" y="2153654"/>
            <a:ext cx="7860836" cy="42857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solidFill>
                  <a:srgbClr val="1136BA"/>
                </a:solidFill>
                <a:latin typeface="Aptos" panose="020B0004020202020204" pitchFamily="34" charset="0"/>
                <a:ea typeface="ADLaM Display" panose="02010000000000000000" pitchFamily="2" charset="0"/>
                <a:cs typeface="ADLaM Display" panose="02010000000000000000" pitchFamily="2" charset="0"/>
              </a:rPr>
              <a:t>Diagnostic indications </a:t>
            </a:r>
            <a:r>
              <a:rPr lang="en-US" sz="2133" b="1" dirty="0">
                <a:latin typeface="Aptos" panose="020B0004020202020204" pitchFamily="34" charset="0"/>
                <a:ea typeface="ADLaM Display" panose="02010000000000000000" pitchFamily="2" charset="0"/>
                <a:cs typeface="ADLaM Display" panose="02010000000000000000" pitchFamily="2" charset="0"/>
              </a:rPr>
              <a:t>for NG intubation include the following:</a:t>
            </a:r>
          </a:p>
          <a:p>
            <a:pPr marL="0" lvl="0" indent="0" algn="l" rtl="0">
              <a:spcBef>
                <a:spcPts val="0"/>
              </a:spcBef>
              <a:spcAft>
                <a:spcPts val="0"/>
              </a:spcAft>
              <a:buNone/>
            </a:pPr>
            <a:endParaRPr lang="en-US" sz="2133" b="1" dirty="0">
              <a:latin typeface="Aptos" panose="020B0004020202020204" pitchFamily="34" charset="0"/>
              <a:ea typeface="ADLaM Display" panose="02010000000000000000" pitchFamily="2" charset="0"/>
              <a:cs typeface="ADLaM Display" panose="02010000000000000000" pitchFamily="2" charset="0"/>
            </a:endParaRP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Evaluation of upper gastrointestinal (GI) bleeding (</a:t>
            </a:r>
            <a:r>
              <a:rPr lang="en-US" sz="2133" b="1" dirty="0" err="1">
                <a:latin typeface="Aptos" panose="020B0004020202020204" pitchFamily="34" charset="0"/>
                <a:ea typeface="ADLaM Display" panose="02010000000000000000" pitchFamily="2" charset="0"/>
                <a:cs typeface="ADLaM Display" panose="02010000000000000000" pitchFamily="2" charset="0"/>
              </a:rPr>
              <a:t>ie</a:t>
            </a:r>
            <a:r>
              <a:rPr lang="en-US" sz="2133" b="1" dirty="0">
                <a:latin typeface="Aptos" panose="020B0004020202020204" pitchFamily="34" charset="0"/>
                <a:ea typeface="ADLaM Display" panose="02010000000000000000" pitchFamily="2" charset="0"/>
                <a:cs typeface="ADLaM Display" panose="02010000000000000000" pitchFamily="2" charset="0"/>
              </a:rPr>
              <a:t>,</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presence, volume)</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Aspiration of gastric fluid content</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Identification of the esophagus and stomach on a chest</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radiograph</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In babies coughing, choking or a baby turning blue when</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trying to feed</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Administration of radiographic contrast to the GI tract</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Identification of cancer cells</a:t>
            </a:r>
          </a:p>
        </p:txBody>
      </p:sp>
      <p:grpSp>
        <p:nvGrpSpPr>
          <p:cNvPr id="544" name="Google Shape;544;p41"/>
          <p:cNvGrpSpPr/>
          <p:nvPr/>
        </p:nvGrpSpPr>
        <p:grpSpPr>
          <a:xfrm rot="17510305">
            <a:off x="8596822" y="3817437"/>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3;p56">
            <a:extLst>
              <a:ext uri="{FF2B5EF4-FFF2-40B4-BE49-F238E27FC236}">
                <a16:creationId xmlns:a16="http://schemas.microsoft.com/office/drawing/2014/main" id="{6134C389-4612-1AAE-918B-547A50FEF86A}"/>
              </a:ext>
            </a:extLst>
          </p:cNvPr>
          <p:cNvGrpSpPr/>
          <p:nvPr/>
        </p:nvGrpSpPr>
        <p:grpSpPr>
          <a:xfrm>
            <a:off x="1225560" y="2941710"/>
            <a:ext cx="209380" cy="209409"/>
            <a:chOff x="6415233" y="2753366"/>
            <a:chExt cx="55333" cy="58933"/>
          </a:xfrm>
          <a:solidFill>
            <a:srgbClr val="1136BA"/>
          </a:solidFill>
        </p:grpSpPr>
        <p:sp>
          <p:nvSpPr>
            <p:cNvPr id="3" name="Google Shape;924;p56">
              <a:extLst>
                <a:ext uri="{FF2B5EF4-FFF2-40B4-BE49-F238E27FC236}">
                  <a16:creationId xmlns:a16="http://schemas.microsoft.com/office/drawing/2014/main" id="{AC505AA1-FC0A-03B5-BDA2-DCAA4C33C093}"/>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AEA604F2-1199-7721-D10F-0FF9E2B5358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F25045C7-1F08-F930-2BF3-853AC9252069}"/>
              </a:ext>
            </a:extLst>
          </p:cNvPr>
          <p:cNvGrpSpPr/>
          <p:nvPr/>
        </p:nvGrpSpPr>
        <p:grpSpPr>
          <a:xfrm>
            <a:off x="1225560" y="3632070"/>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946E164A-E13B-22C4-7E09-2E6BD39B120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2" name="Google Shape;925;p56">
              <a:extLst>
                <a:ext uri="{FF2B5EF4-FFF2-40B4-BE49-F238E27FC236}">
                  <a16:creationId xmlns:a16="http://schemas.microsoft.com/office/drawing/2014/main" id="{91DB5DBB-B931-62DE-4991-880CAFDAE95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3" name="Google Shape;923;p56">
            <a:extLst>
              <a:ext uri="{FF2B5EF4-FFF2-40B4-BE49-F238E27FC236}">
                <a16:creationId xmlns:a16="http://schemas.microsoft.com/office/drawing/2014/main" id="{3562948A-7B13-7E53-02E3-AA16F36FA922}"/>
              </a:ext>
            </a:extLst>
          </p:cNvPr>
          <p:cNvGrpSpPr/>
          <p:nvPr/>
        </p:nvGrpSpPr>
        <p:grpSpPr>
          <a:xfrm>
            <a:off x="1231725" y="4572916"/>
            <a:ext cx="209380" cy="209409"/>
            <a:chOff x="6415233" y="2753366"/>
            <a:chExt cx="55333" cy="58933"/>
          </a:xfrm>
          <a:solidFill>
            <a:srgbClr val="1136BA"/>
          </a:solidFill>
        </p:grpSpPr>
        <p:sp>
          <p:nvSpPr>
            <p:cNvPr id="14" name="Google Shape;924;p56">
              <a:extLst>
                <a:ext uri="{FF2B5EF4-FFF2-40B4-BE49-F238E27FC236}">
                  <a16:creationId xmlns:a16="http://schemas.microsoft.com/office/drawing/2014/main" id="{8DE9C351-B30A-BC17-D64C-252F96C38B4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5" name="Google Shape;925;p56">
              <a:extLst>
                <a:ext uri="{FF2B5EF4-FFF2-40B4-BE49-F238E27FC236}">
                  <a16:creationId xmlns:a16="http://schemas.microsoft.com/office/drawing/2014/main" id="{51CA507C-7B34-14C5-3C6E-441EEDBC7A13}"/>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6" name="Google Shape;923;p56">
            <a:extLst>
              <a:ext uri="{FF2B5EF4-FFF2-40B4-BE49-F238E27FC236}">
                <a16:creationId xmlns:a16="http://schemas.microsoft.com/office/drawing/2014/main" id="{885C4CE7-6F6D-E7B0-2231-1B17F5B44753}"/>
              </a:ext>
            </a:extLst>
          </p:cNvPr>
          <p:cNvGrpSpPr/>
          <p:nvPr/>
        </p:nvGrpSpPr>
        <p:grpSpPr>
          <a:xfrm>
            <a:off x="1221018" y="3934689"/>
            <a:ext cx="209380" cy="209409"/>
            <a:chOff x="6415233" y="2753366"/>
            <a:chExt cx="55333" cy="58933"/>
          </a:xfrm>
          <a:solidFill>
            <a:srgbClr val="1136BA"/>
          </a:solidFill>
        </p:grpSpPr>
        <p:sp>
          <p:nvSpPr>
            <p:cNvPr id="17" name="Google Shape;924;p56">
              <a:extLst>
                <a:ext uri="{FF2B5EF4-FFF2-40B4-BE49-F238E27FC236}">
                  <a16:creationId xmlns:a16="http://schemas.microsoft.com/office/drawing/2014/main" id="{7E834482-2EDC-3D08-62AF-20898B356F21}"/>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8" name="Google Shape;925;p56">
              <a:extLst>
                <a:ext uri="{FF2B5EF4-FFF2-40B4-BE49-F238E27FC236}">
                  <a16:creationId xmlns:a16="http://schemas.microsoft.com/office/drawing/2014/main" id="{CD11A4A8-1561-BAB5-F23A-88BF38D5768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9" name="Google Shape;923;p56">
            <a:extLst>
              <a:ext uri="{FF2B5EF4-FFF2-40B4-BE49-F238E27FC236}">
                <a16:creationId xmlns:a16="http://schemas.microsoft.com/office/drawing/2014/main" id="{D14398B9-9C12-F000-E664-374E9CA8998A}"/>
              </a:ext>
            </a:extLst>
          </p:cNvPr>
          <p:cNvGrpSpPr/>
          <p:nvPr/>
        </p:nvGrpSpPr>
        <p:grpSpPr>
          <a:xfrm>
            <a:off x="1231725" y="5561818"/>
            <a:ext cx="209380" cy="209409"/>
            <a:chOff x="6415233" y="2753366"/>
            <a:chExt cx="55333" cy="58933"/>
          </a:xfrm>
          <a:solidFill>
            <a:srgbClr val="1136BA"/>
          </a:solidFill>
        </p:grpSpPr>
        <p:sp>
          <p:nvSpPr>
            <p:cNvPr id="20" name="Google Shape;924;p56">
              <a:extLst>
                <a:ext uri="{FF2B5EF4-FFF2-40B4-BE49-F238E27FC236}">
                  <a16:creationId xmlns:a16="http://schemas.microsoft.com/office/drawing/2014/main" id="{E4785C92-4A1E-5D4E-B6B5-F011E24D175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1" name="Google Shape;925;p56">
              <a:extLst>
                <a:ext uri="{FF2B5EF4-FFF2-40B4-BE49-F238E27FC236}">
                  <a16:creationId xmlns:a16="http://schemas.microsoft.com/office/drawing/2014/main" id="{B8B66D5A-E320-04D3-DBC3-A884761065C7}"/>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22" name="Google Shape;923;p56">
            <a:extLst>
              <a:ext uri="{FF2B5EF4-FFF2-40B4-BE49-F238E27FC236}">
                <a16:creationId xmlns:a16="http://schemas.microsoft.com/office/drawing/2014/main" id="{2680AD69-AB70-DC51-BA61-497E9A8840BB}"/>
              </a:ext>
            </a:extLst>
          </p:cNvPr>
          <p:cNvGrpSpPr/>
          <p:nvPr/>
        </p:nvGrpSpPr>
        <p:grpSpPr>
          <a:xfrm>
            <a:off x="1221018" y="5226366"/>
            <a:ext cx="209380" cy="209409"/>
            <a:chOff x="6415233" y="2753366"/>
            <a:chExt cx="55333" cy="58933"/>
          </a:xfrm>
          <a:solidFill>
            <a:srgbClr val="1136BA"/>
          </a:solidFill>
        </p:grpSpPr>
        <p:sp>
          <p:nvSpPr>
            <p:cNvPr id="23" name="Google Shape;924;p56">
              <a:extLst>
                <a:ext uri="{FF2B5EF4-FFF2-40B4-BE49-F238E27FC236}">
                  <a16:creationId xmlns:a16="http://schemas.microsoft.com/office/drawing/2014/main" id="{C42B72CE-E58B-9920-B4AC-409062A6DA1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FA6FB7F2-8FC2-15A1-C66C-355517E1542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7" name="Google Shape;7911;p60">
            <a:extLst>
              <a:ext uri="{FF2B5EF4-FFF2-40B4-BE49-F238E27FC236}">
                <a16:creationId xmlns:a16="http://schemas.microsoft.com/office/drawing/2014/main" id="{EB8DB01E-3267-45DF-F333-A8203ABFE5C8}"/>
              </a:ext>
            </a:extLst>
          </p:cNvPr>
          <p:cNvGrpSpPr/>
          <p:nvPr/>
        </p:nvGrpSpPr>
        <p:grpSpPr>
          <a:xfrm>
            <a:off x="938918" y="2107191"/>
            <a:ext cx="491480" cy="528875"/>
            <a:chOff x="2499700" y="1135950"/>
            <a:chExt cx="732402" cy="777990"/>
          </a:xfrm>
        </p:grpSpPr>
        <p:grpSp>
          <p:nvGrpSpPr>
            <p:cNvPr id="8" name="Google Shape;7912;p60">
              <a:extLst>
                <a:ext uri="{FF2B5EF4-FFF2-40B4-BE49-F238E27FC236}">
                  <a16:creationId xmlns:a16="http://schemas.microsoft.com/office/drawing/2014/main" id="{1A2F5A24-76E9-E940-860D-2BE125ABEFE1}"/>
                </a:ext>
              </a:extLst>
            </p:cNvPr>
            <p:cNvGrpSpPr/>
            <p:nvPr/>
          </p:nvGrpSpPr>
          <p:grpSpPr>
            <a:xfrm>
              <a:off x="2499700" y="1135950"/>
              <a:ext cx="732402" cy="694705"/>
              <a:chOff x="2499700" y="1135950"/>
              <a:chExt cx="732402" cy="694705"/>
            </a:xfrm>
          </p:grpSpPr>
          <p:sp>
            <p:nvSpPr>
              <p:cNvPr id="30" name="Google Shape;7913;p60">
                <a:extLst>
                  <a:ext uri="{FF2B5EF4-FFF2-40B4-BE49-F238E27FC236}">
                    <a16:creationId xmlns:a16="http://schemas.microsoft.com/office/drawing/2014/main" id="{49CA1CF8-7E7F-D4C3-4E5D-073F2DA0AD74}"/>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14;p60">
                <a:extLst>
                  <a:ext uri="{FF2B5EF4-FFF2-40B4-BE49-F238E27FC236}">
                    <a16:creationId xmlns:a16="http://schemas.microsoft.com/office/drawing/2014/main" id="{0DF75158-F601-12F4-2169-7F350CC84917}"/>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5;p60">
                <a:extLst>
                  <a:ext uri="{FF2B5EF4-FFF2-40B4-BE49-F238E27FC236}">
                    <a16:creationId xmlns:a16="http://schemas.microsoft.com/office/drawing/2014/main" id="{8BD93209-8A83-4822-1754-804905238A99}"/>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16;p60">
                <a:extLst>
                  <a:ext uri="{FF2B5EF4-FFF2-40B4-BE49-F238E27FC236}">
                    <a16:creationId xmlns:a16="http://schemas.microsoft.com/office/drawing/2014/main" id="{CD1120FB-437C-3352-976A-B58FEA43B43D}"/>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17;p60">
                <a:extLst>
                  <a:ext uri="{FF2B5EF4-FFF2-40B4-BE49-F238E27FC236}">
                    <a16:creationId xmlns:a16="http://schemas.microsoft.com/office/drawing/2014/main" id="{A8780BE4-0608-3A21-228E-E2AA17114B41}"/>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18;p60">
                <a:extLst>
                  <a:ext uri="{FF2B5EF4-FFF2-40B4-BE49-F238E27FC236}">
                    <a16:creationId xmlns:a16="http://schemas.microsoft.com/office/drawing/2014/main" id="{C634F83A-8AFB-DFA6-E431-509F9EE112C8}"/>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19;p60">
                <a:extLst>
                  <a:ext uri="{FF2B5EF4-FFF2-40B4-BE49-F238E27FC236}">
                    <a16:creationId xmlns:a16="http://schemas.microsoft.com/office/drawing/2014/main" id="{DE2CE0C5-4DDB-D786-FE99-3B4A69920BD6}"/>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20;p60">
                <a:extLst>
                  <a:ext uri="{FF2B5EF4-FFF2-40B4-BE49-F238E27FC236}">
                    <a16:creationId xmlns:a16="http://schemas.microsoft.com/office/drawing/2014/main" id="{F0B1AA40-AD00-3223-5473-213EA537CE53}"/>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1;p60">
                <a:extLst>
                  <a:ext uri="{FF2B5EF4-FFF2-40B4-BE49-F238E27FC236}">
                    <a16:creationId xmlns:a16="http://schemas.microsoft.com/office/drawing/2014/main" id="{4F370CD1-9E2F-CE92-36D0-A9EA4CCFD123}"/>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22;p60">
                <a:extLst>
                  <a:ext uri="{FF2B5EF4-FFF2-40B4-BE49-F238E27FC236}">
                    <a16:creationId xmlns:a16="http://schemas.microsoft.com/office/drawing/2014/main" id="{7D9557AE-7DE6-6BFA-8D22-CF350D37136D}"/>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7923;p60">
                <a:extLst>
                  <a:ext uri="{FF2B5EF4-FFF2-40B4-BE49-F238E27FC236}">
                    <a16:creationId xmlns:a16="http://schemas.microsoft.com/office/drawing/2014/main" id="{0D4C266C-3BD5-819E-D9DB-3041D6BCC631}"/>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24;p60">
                <a:extLst>
                  <a:ext uri="{FF2B5EF4-FFF2-40B4-BE49-F238E27FC236}">
                    <a16:creationId xmlns:a16="http://schemas.microsoft.com/office/drawing/2014/main" id="{A998BF18-3023-73AF-840C-8F24C7B1E03D}"/>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5;p60">
                <a:extLst>
                  <a:ext uri="{FF2B5EF4-FFF2-40B4-BE49-F238E27FC236}">
                    <a16:creationId xmlns:a16="http://schemas.microsoft.com/office/drawing/2014/main" id="{B25FFDF4-7856-94E5-5A6D-878C7E4B82A9}"/>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26;p60">
                <a:extLst>
                  <a:ext uri="{FF2B5EF4-FFF2-40B4-BE49-F238E27FC236}">
                    <a16:creationId xmlns:a16="http://schemas.microsoft.com/office/drawing/2014/main" id="{E4649182-DA7C-DF61-7FBE-8B74806447BF}"/>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27;p60">
                <a:extLst>
                  <a:ext uri="{FF2B5EF4-FFF2-40B4-BE49-F238E27FC236}">
                    <a16:creationId xmlns:a16="http://schemas.microsoft.com/office/drawing/2014/main" id="{B608A00E-B280-93C4-D439-A46BB99E2E06}"/>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28;p60">
                <a:extLst>
                  <a:ext uri="{FF2B5EF4-FFF2-40B4-BE49-F238E27FC236}">
                    <a16:creationId xmlns:a16="http://schemas.microsoft.com/office/drawing/2014/main" id="{360C258D-066E-7639-648C-206ADCC43EFA}"/>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29;p60">
                <a:extLst>
                  <a:ext uri="{FF2B5EF4-FFF2-40B4-BE49-F238E27FC236}">
                    <a16:creationId xmlns:a16="http://schemas.microsoft.com/office/drawing/2014/main" id="{B15D0E5F-7DE5-05CB-A94C-7A9525B422CD}"/>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30;p60">
                <a:extLst>
                  <a:ext uri="{FF2B5EF4-FFF2-40B4-BE49-F238E27FC236}">
                    <a16:creationId xmlns:a16="http://schemas.microsoft.com/office/drawing/2014/main" id="{61C21B42-50B0-83E7-22F0-F0B32412068D}"/>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31;p60">
                <a:extLst>
                  <a:ext uri="{FF2B5EF4-FFF2-40B4-BE49-F238E27FC236}">
                    <a16:creationId xmlns:a16="http://schemas.microsoft.com/office/drawing/2014/main" id="{A4171F20-7BE9-C0B3-8A91-5A40E801BC80}"/>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32;p60">
                <a:extLst>
                  <a:ext uri="{FF2B5EF4-FFF2-40B4-BE49-F238E27FC236}">
                    <a16:creationId xmlns:a16="http://schemas.microsoft.com/office/drawing/2014/main" id="{4D83C426-2DEE-07D2-A940-68F1FF4A30C0}"/>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33;p60">
                <a:extLst>
                  <a:ext uri="{FF2B5EF4-FFF2-40B4-BE49-F238E27FC236}">
                    <a16:creationId xmlns:a16="http://schemas.microsoft.com/office/drawing/2014/main" id="{FF70658D-468F-4338-E130-3365F079EABF}"/>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34;p60">
                <a:extLst>
                  <a:ext uri="{FF2B5EF4-FFF2-40B4-BE49-F238E27FC236}">
                    <a16:creationId xmlns:a16="http://schemas.microsoft.com/office/drawing/2014/main" id="{C331B858-D432-4002-C34E-BDA8894C6B3D}"/>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35;p60">
                <a:extLst>
                  <a:ext uri="{FF2B5EF4-FFF2-40B4-BE49-F238E27FC236}">
                    <a16:creationId xmlns:a16="http://schemas.microsoft.com/office/drawing/2014/main" id="{80B2733E-5705-4A8F-F840-1D2721800275}"/>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36;p60">
                <a:extLst>
                  <a:ext uri="{FF2B5EF4-FFF2-40B4-BE49-F238E27FC236}">
                    <a16:creationId xmlns:a16="http://schemas.microsoft.com/office/drawing/2014/main" id="{A5EE743A-021D-6042-CC84-D85434BFAC12}"/>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7;p60">
                <a:extLst>
                  <a:ext uri="{FF2B5EF4-FFF2-40B4-BE49-F238E27FC236}">
                    <a16:creationId xmlns:a16="http://schemas.microsoft.com/office/drawing/2014/main" id="{17C5F0E4-F546-7320-4736-887996EA6A98}"/>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38;p60">
                <a:extLst>
                  <a:ext uri="{FF2B5EF4-FFF2-40B4-BE49-F238E27FC236}">
                    <a16:creationId xmlns:a16="http://schemas.microsoft.com/office/drawing/2014/main" id="{BA673BA3-9966-5F17-A100-EE3B05B0DFA0}"/>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39;p60">
                <a:extLst>
                  <a:ext uri="{FF2B5EF4-FFF2-40B4-BE49-F238E27FC236}">
                    <a16:creationId xmlns:a16="http://schemas.microsoft.com/office/drawing/2014/main" id="{8FAF2C5A-C528-A827-0A5C-F3B51D666B73}"/>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1136BA"/>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7940;p60">
              <a:extLst>
                <a:ext uri="{FF2B5EF4-FFF2-40B4-BE49-F238E27FC236}">
                  <a16:creationId xmlns:a16="http://schemas.microsoft.com/office/drawing/2014/main" id="{1FB3C107-3291-BE1E-20B9-2ECAD5ED5FF9}"/>
                </a:ext>
              </a:extLst>
            </p:cNvPr>
            <p:cNvGrpSpPr/>
            <p:nvPr/>
          </p:nvGrpSpPr>
          <p:grpSpPr>
            <a:xfrm>
              <a:off x="2517909" y="1188726"/>
              <a:ext cx="702702" cy="725214"/>
              <a:chOff x="2517909" y="1188726"/>
              <a:chExt cx="702702" cy="725214"/>
            </a:xfrm>
          </p:grpSpPr>
          <p:sp>
            <p:nvSpPr>
              <p:cNvPr id="25" name="Google Shape;7941;p60">
                <a:extLst>
                  <a:ext uri="{FF2B5EF4-FFF2-40B4-BE49-F238E27FC236}">
                    <a16:creationId xmlns:a16="http://schemas.microsoft.com/office/drawing/2014/main" id="{C974B59A-4997-E92A-7731-C84424D365B6}"/>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42;p60">
                <a:extLst>
                  <a:ext uri="{FF2B5EF4-FFF2-40B4-BE49-F238E27FC236}">
                    <a16:creationId xmlns:a16="http://schemas.microsoft.com/office/drawing/2014/main" id="{D651A44B-DDAF-53DB-D96B-7A9270F80737}"/>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43;p60">
                <a:extLst>
                  <a:ext uri="{FF2B5EF4-FFF2-40B4-BE49-F238E27FC236}">
                    <a16:creationId xmlns:a16="http://schemas.microsoft.com/office/drawing/2014/main" id="{8B7F1BEF-D08E-C334-92CD-FE3787334557}"/>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44;p60">
                <a:extLst>
                  <a:ext uri="{FF2B5EF4-FFF2-40B4-BE49-F238E27FC236}">
                    <a16:creationId xmlns:a16="http://schemas.microsoft.com/office/drawing/2014/main" id="{6F525C7F-053A-9590-69CB-8CA21A2317B1}"/>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45;p60">
                <a:extLst>
                  <a:ext uri="{FF2B5EF4-FFF2-40B4-BE49-F238E27FC236}">
                    <a16:creationId xmlns:a16="http://schemas.microsoft.com/office/drawing/2014/main" id="{ED1C6C3B-B99E-5A9C-68D7-841020895BB0}"/>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 name="Google Shape;7635;p60">
            <a:extLst>
              <a:ext uri="{FF2B5EF4-FFF2-40B4-BE49-F238E27FC236}">
                <a16:creationId xmlns:a16="http://schemas.microsoft.com/office/drawing/2014/main" id="{8F5163EF-9DB7-6825-5E15-366E7651D593}"/>
              </a:ext>
            </a:extLst>
          </p:cNvPr>
          <p:cNvGrpSpPr/>
          <p:nvPr/>
        </p:nvGrpSpPr>
        <p:grpSpPr>
          <a:xfrm>
            <a:off x="433310" y="620602"/>
            <a:ext cx="710153" cy="710153"/>
            <a:chOff x="5007123" y="2079403"/>
            <a:chExt cx="687600" cy="687600"/>
          </a:xfrm>
        </p:grpSpPr>
        <p:sp>
          <p:nvSpPr>
            <p:cNvPr id="58" name="Google Shape;7636;p60">
              <a:extLst>
                <a:ext uri="{FF2B5EF4-FFF2-40B4-BE49-F238E27FC236}">
                  <a16:creationId xmlns:a16="http://schemas.microsoft.com/office/drawing/2014/main" id="{C931FEA1-54E7-AFD0-83AA-E0060C2F350E}"/>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37;p60">
              <a:extLst>
                <a:ext uri="{FF2B5EF4-FFF2-40B4-BE49-F238E27FC236}">
                  <a16:creationId xmlns:a16="http://schemas.microsoft.com/office/drawing/2014/main" id="{2F48ABE9-FEA0-A1DC-AC1C-5AC82B32BF7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38;p60">
              <a:extLst>
                <a:ext uri="{FF2B5EF4-FFF2-40B4-BE49-F238E27FC236}">
                  <a16:creationId xmlns:a16="http://schemas.microsoft.com/office/drawing/2014/main" id="{253156FD-283C-1A17-1229-1759C3A14615}"/>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39;p60">
              <a:extLst>
                <a:ext uri="{FF2B5EF4-FFF2-40B4-BE49-F238E27FC236}">
                  <a16:creationId xmlns:a16="http://schemas.microsoft.com/office/drawing/2014/main" id="{E6558817-06BD-0DCD-51AA-92F68C907E38}"/>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8049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60484" y="-629321"/>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285142" y="569074"/>
            <a:ext cx="9621716" cy="7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Indications for GI intubation:</a:t>
            </a:r>
          </a:p>
        </p:txBody>
      </p:sp>
      <p:sp>
        <p:nvSpPr>
          <p:cNvPr id="543" name="Google Shape;543;p41"/>
          <p:cNvSpPr txBox="1">
            <a:spLocks noGrp="1"/>
          </p:cNvSpPr>
          <p:nvPr>
            <p:ph type="subTitle" idx="1"/>
          </p:nvPr>
        </p:nvSpPr>
        <p:spPr>
          <a:xfrm>
            <a:off x="1031672" y="2849946"/>
            <a:ext cx="9621716" cy="42857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Relief of symptoms and bowel rest in the setting of small-bowel obstruction</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Gastric decompression, including maintenance of a decompressed state after endotracheal intubation, often via the oropharynx.</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Aspiration of gastric content from recent ingestion of toxic material</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Administration of medication</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Feeding</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Bowel irrigation</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NG tube can be kept following corrosive ingestion for the development of a</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tract in the esophagus that subsequently can be used for balloon dilatation</a:t>
            </a:r>
          </a:p>
        </p:txBody>
      </p:sp>
      <p:grpSp>
        <p:nvGrpSpPr>
          <p:cNvPr id="544" name="Google Shape;544;p41"/>
          <p:cNvGrpSpPr/>
          <p:nvPr/>
        </p:nvGrpSpPr>
        <p:grpSpPr>
          <a:xfrm rot="17285638">
            <a:off x="8962617" y="4045490"/>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3;p56">
            <a:extLst>
              <a:ext uri="{FF2B5EF4-FFF2-40B4-BE49-F238E27FC236}">
                <a16:creationId xmlns:a16="http://schemas.microsoft.com/office/drawing/2014/main" id="{6134C389-4612-1AAE-918B-547A50FEF86A}"/>
              </a:ext>
            </a:extLst>
          </p:cNvPr>
          <p:cNvGrpSpPr/>
          <p:nvPr/>
        </p:nvGrpSpPr>
        <p:grpSpPr>
          <a:xfrm>
            <a:off x="861660" y="3022626"/>
            <a:ext cx="209380" cy="209409"/>
            <a:chOff x="6415233" y="2753366"/>
            <a:chExt cx="55333" cy="58933"/>
          </a:xfrm>
          <a:solidFill>
            <a:srgbClr val="1136BA"/>
          </a:solidFill>
        </p:grpSpPr>
        <p:sp>
          <p:nvSpPr>
            <p:cNvPr id="3" name="Google Shape;924;p56">
              <a:extLst>
                <a:ext uri="{FF2B5EF4-FFF2-40B4-BE49-F238E27FC236}">
                  <a16:creationId xmlns:a16="http://schemas.microsoft.com/office/drawing/2014/main" id="{AC505AA1-FC0A-03B5-BDA2-DCAA4C33C093}"/>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AEA604F2-1199-7721-D10F-0FF9E2B5358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F25045C7-1F08-F930-2BF3-853AC9252069}"/>
              </a:ext>
            </a:extLst>
          </p:cNvPr>
          <p:cNvGrpSpPr/>
          <p:nvPr/>
        </p:nvGrpSpPr>
        <p:grpSpPr>
          <a:xfrm>
            <a:off x="826973" y="3690874"/>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946E164A-E13B-22C4-7E09-2E6BD39B120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2" name="Google Shape;925;p56">
              <a:extLst>
                <a:ext uri="{FF2B5EF4-FFF2-40B4-BE49-F238E27FC236}">
                  <a16:creationId xmlns:a16="http://schemas.microsoft.com/office/drawing/2014/main" id="{91DB5DBB-B931-62DE-4991-880CAFDAE95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3" name="Google Shape;923;p56">
            <a:extLst>
              <a:ext uri="{FF2B5EF4-FFF2-40B4-BE49-F238E27FC236}">
                <a16:creationId xmlns:a16="http://schemas.microsoft.com/office/drawing/2014/main" id="{3562948A-7B13-7E53-02E3-AA16F36FA922}"/>
              </a:ext>
            </a:extLst>
          </p:cNvPr>
          <p:cNvGrpSpPr/>
          <p:nvPr/>
        </p:nvGrpSpPr>
        <p:grpSpPr>
          <a:xfrm>
            <a:off x="826973" y="4661125"/>
            <a:ext cx="209380" cy="209409"/>
            <a:chOff x="6415233" y="2753366"/>
            <a:chExt cx="55333" cy="58933"/>
          </a:xfrm>
          <a:solidFill>
            <a:srgbClr val="1136BA"/>
          </a:solidFill>
        </p:grpSpPr>
        <p:sp>
          <p:nvSpPr>
            <p:cNvPr id="14" name="Google Shape;924;p56">
              <a:extLst>
                <a:ext uri="{FF2B5EF4-FFF2-40B4-BE49-F238E27FC236}">
                  <a16:creationId xmlns:a16="http://schemas.microsoft.com/office/drawing/2014/main" id="{8DE9C351-B30A-BC17-D64C-252F96C38B4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5" name="Google Shape;925;p56">
              <a:extLst>
                <a:ext uri="{FF2B5EF4-FFF2-40B4-BE49-F238E27FC236}">
                  <a16:creationId xmlns:a16="http://schemas.microsoft.com/office/drawing/2014/main" id="{51CA507C-7B34-14C5-3C6E-441EEDBC7A13}"/>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6" name="Google Shape;923;p56">
            <a:extLst>
              <a:ext uri="{FF2B5EF4-FFF2-40B4-BE49-F238E27FC236}">
                <a16:creationId xmlns:a16="http://schemas.microsoft.com/office/drawing/2014/main" id="{885C4CE7-6F6D-E7B0-2231-1B17F5B44753}"/>
              </a:ext>
            </a:extLst>
          </p:cNvPr>
          <p:cNvGrpSpPr/>
          <p:nvPr/>
        </p:nvGrpSpPr>
        <p:grpSpPr>
          <a:xfrm>
            <a:off x="831063" y="4367441"/>
            <a:ext cx="209380" cy="209409"/>
            <a:chOff x="6415233" y="2753366"/>
            <a:chExt cx="55333" cy="58933"/>
          </a:xfrm>
          <a:solidFill>
            <a:srgbClr val="1136BA"/>
          </a:solidFill>
        </p:grpSpPr>
        <p:sp>
          <p:nvSpPr>
            <p:cNvPr id="17" name="Google Shape;924;p56">
              <a:extLst>
                <a:ext uri="{FF2B5EF4-FFF2-40B4-BE49-F238E27FC236}">
                  <a16:creationId xmlns:a16="http://schemas.microsoft.com/office/drawing/2014/main" id="{7E834482-2EDC-3D08-62AF-20898B356F21}"/>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8" name="Google Shape;925;p56">
              <a:extLst>
                <a:ext uri="{FF2B5EF4-FFF2-40B4-BE49-F238E27FC236}">
                  <a16:creationId xmlns:a16="http://schemas.microsoft.com/office/drawing/2014/main" id="{CD11A4A8-1561-BAB5-F23A-88BF38D5768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9" name="Google Shape;923;p56">
            <a:extLst>
              <a:ext uri="{FF2B5EF4-FFF2-40B4-BE49-F238E27FC236}">
                <a16:creationId xmlns:a16="http://schemas.microsoft.com/office/drawing/2014/main" id="{D14398B9-9C12-F000-E664-374E9CA8998A}"/>
              </a:ext>
            </a:extLst>
          </p:cNvPr>
          <p:cNvGrpSpPr/>
          <p:nvPr/>
        </p:nvGrpSpPr>
        <p:grpSpPr>
          <a:xfrm>
            <a:off x="819999" y="5334914"/>
            <a:ext cx="209380" cy="209409"/>
            <a:chOff x="6415233" y="2753366"/>
            <a:chExt cx="55333" cy="58933"/>
          </a:xfrm>
          <a:solidFill>
            <a:srgbClr val="1136BA"/>
          </a:solidFill>
        </p:grpSpPr>
        <p:sp>
          <p:nvSpPr>
            <p:cNvPr id="20" name="Google Shape;924;p56">
              <a:extLst>
                <a:ext uri="{FF2B5EF4-FFF2-40B4-BE49-F238E27FC236}">
                  <a16:creationId xmlns:a16="http://schemas.microsoft.com/office/drawing/2014/main" id="{E4785C92-4A1E-5D4E-B6B5-F011E24D175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1" name="Google Shape;925;p56">
              <a:extLst>
                <a:ext uri="{FF2B5EF4-FFF2-40B4-BE49-F238E27FC236}">
                  <a16:creationId xmlns:a16="http://schemas.microsoft.com/office/drawing/2014/main" id="{B8B66D5A-E320-04D3-DBC3-A884761065C7}"/>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22" name="Google Shape;923;p56">
            <a:extLst>
              <a:ext uri="{FF2B5EF4-FFF2-40B4-BE49-F238E27FC236}">
                <a16:creationId xmlns:a16="http://schemas.microsoft.com/office/drawing/2014/main" id="{2680AD69-AB70-DC51-BA61-497E9A8840BB}"/>
              </a:ext>
            </a:extLst>
          </p:cNvPr>
          <p:cNvGrpSpPr/>
          <p:nvPr/>
        </p:nvGrpSpPr>
        <p:grpSpPr>
          <a:xfrm>
            <a:off x="819999" y="4974735"/>
            <a:ext cx="209380" cy="209409"/>
            <a:chOff x="6415233" y="2753366"/>
            <a:chExt cx="55333" cy="58933"/>
          </a:xfrm>
          <a:solidFill>
            <a:srgbClr val="1136BA"/>
          </a:solidFill>
        </p:grpSpPr>
        <p:sp>
          <p:nvSpPr>
            <p:cNvPr id="23" name="Google Shape;924;p56">
              <a:extLst>
                <a:ext uri="{FF2B5EF4-FFF2-40B4-BE49-F238E27FC236}">
                  <a16:creationId xmlns:a16="http://schemas.microsoft.com/office/drawing/2014/main" id="{C42B72CE-E58B-9920-B4AC-409062A6DA1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FA6FB7F2-8FC2-15A1-C66C-355517E1542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sp>
        <p:nvSpPr>
          <p:cNvPr id="4" name="TextBox 3">
            <a:extLst>
              <a:ext uri="{FF2B5EF4-FFF2-40B4-BE49-F238E27FC236}">
                <a16:creationId xmlns:a16="http://schemas.microsoft.com/office/drawing/2014/main" id="{3DF57F20-E058-63A8-F3E7-308F9426173E}"/>
              </a:ext>
            </a:extLst>
          </p:cNvPr>
          <p:cNvSpPr txBox="1"/>
          <p:nvPr/>
        </p:nvSpPr>
        <p:spPr>
          <a:xfrm>
            <a:off x="1020965" y="1948425"/>
            <a:ext cx="7017048" cy="779700"/>
          </a:xfrm>
          <a:prstGeom prst="rect">
            <a:avLst/>
          </a:prstGeom>
          <a:noFill/>
        </p:spPr>
        <p:txBody>
          <a:bodyPr wrap="square" rtlCol="0">
            <a:spAutoFit/>
          </a:bodyPr>
          <a:lstStyle/>
          <a:p>
            <a:r>
              <a:rPr lang="en-US" sz="2133" b="1" dirty="0">
                <a:solidFill>
                  <a:srgbClr val="1136BA"/>
                </a:solidFill>
                <a:latin typeface="Aptos" panose="020B0004020202020204" pitchFamily="34" charset="0"/>
              </a:rPr>
              <a:t>Therapeutic indications </a:t>
            </a:r>
            <a:r>
              <a:rPr lang="en-US" sz="2133" b="1" dirty="0">
                <a:latin typeface="Aptos" panose="020B0004020202020204" pitchFamily="34" charset="0"/>
              </a:rPr>
              <a:t>for NG intubation include the following:</a:t>
            </a:r>
          </a:p>
        </p:txBody>
      </p:sp>
      <p:grpSp>
        <p:nvGrpSpPr>
          <p:cNvPr id="5" name="Google Shape;923;p56">
            <a:extLst>
              <a:ext uri="{FF2B5EF4-FFF2-40B4-BE49-F238E27FC236}">
                <a16:creationId xmlns:a16="http://schemas.microsoft.com/office/drawing/2014/main" id="{8296194B-D080-625B-442A-C9710DDC310E}"/>
              </a:ext>
            </a:extLst>
          </p:cNvPr>
          <p:cNvGrpSpPr/>
          <p:nvPr/>
        </p:nvGrpSpPr>
        <p:grpSpPr>
          <a:xfrm>
            <a:off x="811585" y="5665481"/>
            <a:ext cx="209380" cy="209409"/>
            <a:chOff x="6415233" y="2753366"/>
            <a:chExt cx="55333" cy="58933"/>
          </a:xfrm>
          <a:solidFill>
            <a:srgbClr val="1136BA"/>
          </a:solidFill>
        </p:grpSpPr>
        <p:sp>
          <p:nvSpPr>
            <p:cNvPr id="7" name="Google Shape;924;p56">
              <a:extLst>
                <a:ext uri="{FF2B5EF4-FFF2-40B4-BE49-F238E27FC236}">
                  <a16:creationId xmlns:a16="http://schemas.microsoft.com/office/drawing/2014/main" id="{3E9ED8EA-A772-3F91-0D21-26686490EC5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8" name="Google Shape;925;p56">
              <a:extLst>
                <a:ext uri="{FF2B5EF4-FFF2-40B4-BE49-F238E27FC236}">
                  <a16:creationId xmlns:a16="http://schemas.microsoft.com/office/drawing/2014/main" id="{06210F40-678F-CF63-FFDF-5E76E57B455C}"/>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27" name="Google Shape;7911;p60">
            <a:extLst>
              <a:ext uri="{FF2B5EF4-FFF2-40B4-BE49-F238E27FC236}">
                <a16:creationId xmlns:a16="http://schemas.microsoft.com/office/drawing/2014/main" id="{0ED340C4-F014-3344-9B71-8BCC11D461D1}"/>
              </a:ext>
            </a:extLst>
          </p:cNvPr>
          <p:cNvGrpSpPr/>
          <p:nvPr/>
        </p:nvGrpSpPr>
        <p:grpSpPr>
          <a:xfrm>
            <a:off x="545264" y="1883765"/>
            <a:ext cx="491480" cy="528875"/>
            <a:chOff x="2499700" y="1135950"/>
            <a:chExt cx="732402" cy="777990"/>
          </a:xfrm>
        </p:grpSpPr>
        <p:grpSp>
          <p:nvGrpSpPr>
            <p:cNvPr id="28" name="Google Shape;7912;p60">
              <a:extLst>
                <a:ext uri="{FF2B5EF4-FFF2-40B4-BE49-F238E27FC236}">
                  <a16:creationId xmlns:a16="http://schemas.microsoft.com/office/drawing/2014/main" id="{0BE9C485-F23D-7F66-A72E-8A98894A4EC4}"/>
                </a:ext>
              </a:extLst>
            </p:cNvPr>
            <p:cNvGrpSpPr/>
            <p:nvPr/>
          </p:nvGrpSpPr>
          <p:grpSpPr>
            <a:xfrm>
              <a:off x="2499700" y="1135950"/>
              <a:ext cx="732402" cy="694705"/>
              <a:chOff x="2499700" y="1135950"/>
              <a:chExt cx="732402" cy="694705"/>
            </a:xfrm>
          </p:grpSpPr>
          <p:sp>
            <p:nvSpPr>
              <p:cNvPr id="35" name="Google Shape;7913;p60">
                <a:extLst>
                  <a:ext uri="{FF2B5EF4-FFF2-40B4-BE49-F238E27FC236}">
                    <a16:creationId xmlns:a16="http://schemas.microsoft.com/office/drawing/2014/main" id="{8D73E2A1-7931-07F6-51F3-16309F4A3C5F}"/>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14;p60">
                <a:extLst>
                  <a:ext uri="{FF2B5EF4-FFF2-40B4-BE49-F238E27FC236}">
                    <a16:creationId xmlns:a16="http://schemas.microsoft.com/office/drawing/2014/main" id="{DD54F40B-2DF3-45E9-F5C1-A3EE6C313E09}"/>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15;p60">
                <a:extLst>
                  <a:ext uri="{FF2B5EF4-FFF2-40B4-BE49-F238E27FC236}">
                    <a16:creationId xmlns:a16="http://schemas.microsoft.com/office/drawing/2014/main" id="{75126D82-844B-5B37-C9AF-EF832554364B}"/>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16;p60">
                <a:extLst>
                  <a:ext uri="{FF2B5EF4-FFF2-40B4-BE49-F238E27FC236}">
                    <a16:creationId xmlns:a16="http://schemas.microsoft.com/office/drawing/2014/main" id="{BE7DAE49-68B5-FDD7-A4E8-0B2FB0C87D8C}"/>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17;p60">
                <a:extLst>
                  <a:ext uri="{FF2B5EF4-FFF2-40B4-BE49-F238E27FC236}">
                    <a16:creationId xmlns:a16="http://schemas.microsoft.com/office/drawing/2014/main" id="{D53AF021-7CDA-5712-B6EC-16F82FC3C775}"/>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18;p60">
                <a:extLst>
                  <a:ext uri="{FF2B5EF4-FFF2-40B4-BE49-F238E27FC236}">
                    <a16:creationId xmlns:a16="http://schemas.microsoft.com/office/drawing/2014/main" id="{B4CE0B6E-AC4A-A907-A81B-652B4CE9948D}"/>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9;p60">
                <a:extLst>
                  <a:ext uri="{FF2B5EF4-FFF2-40B4-BE49-F238E27FC236}">
                    <a16:creationId xmlns:a16="http://schemas.microsoft.com/office/drawing/2014/main" id="{99E78581-958B-C99A-0438-C8D60917C7EF}"/>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0;p60">
                <a:extLst>
                  <a:ext uri="{FF2B5EF4-FFF2-40B4-BE49-F238E27FC236}">
                    <a16:creationId xmlns:a16="http://schemas.microsoft.com/office/drawing/2014/main" id="{035138F7-17BB-1345-B04B-28DDABFF3C19}"/>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21;p60">
                <a:extLst>
                  <a:ext uri="{FF2B5EF4-FFF2-40B4-BE49-F238E27FC236}">
                    <a16:creationId xmlns:a16="http://schemas.microsoft.com/office/drawing/2014/main" id="{8D23B2D6-9D06-100E-8811-9CD279D16495}"/>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22;p60">
                <a:extLst>
                  <a:ext uri="{FF2B5EF4-FFF2-40B4-BE49-F238E27FC236}">
                    <a16:creationId xmlns:a16="http://schemas.microsoft.com/office/drawing/2014/main" id="{8EF9887B-4B99-6647-51CB-DA1E460566CB}"/>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7923;p60">
                <a:extLst>
                  <a:ext uri="{FF2B5EF4-FFF2-40B4-BE49-F238E27FC236}">
                    <a16:creationId xmlns:a16="http://schemas.microsoft.com/office/drawing/2014/main" id="{8ED32D2C-3F9F-F4A0-67BB-8586F5F4276F}"/>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24;p60">
                <a:extLst>
                  <a:ext uri="{FF2B5EF4-FFF2-40B4-BE49-F238E27FC236}">
                    <a16:creationId xmlns:a16="http://schemas.microsoft.com/office/drawing/2014/main" id="{6EBDAFEE-814A-D727-F636-64554C36D026}"/>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25;p60">
                <a:extLst>
                  <a:ext uri="{FF2B5EF4-FFF2-40B4-BE49-F238E27FC236}">
                    <a16:creationId xmlns:a16="http://schemas.microsoft.com/office/drawing/2014/main" id="{3A49199E-2DB8-01CA-DE29-2C5576BA6E3B}"/>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26;p60">
                <a:extLst>
                  <a:ext uri="{FF2B5EF4-FFF2-40B4-BE49-F238E27FC236}">
                    <a16:creationId xmlns:a16="http://schemas.microsoft.com/office/drawing/2014/main" id="{F10D083B-C55B-A8BC-B8EB-35BA629EAC1D}"/>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27;p60">
                <a:extLst>
                  <a:ext uri="{FF2B5EF4-FFF2-40B4-BE49-F238E27FC236}">
                    <a16:creationId xmlns:a16="http://schemas.microsoft.com/office/drawing/2014/main" id="{BA7354AB-67AB-9257-D0A9-C3E259BBB0A0}"/>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28;p60">
                <a:extLst>
                  <a:ext uri="{FF2B5EF4-FFF2-40B4-BE49-F238E27FC236}">
                    <a16:creationId xmlns:a16="http://schemas.microsoft.com/office/drawing/2014/main" id="{1B664993-9295-DCAC-75A9-8E6BC14B6872}"/>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29;p60">
                <a:extLst>
                  <a:ext uri="{FF2B5EF4-FFF2-40B4-BE49-F238E27FC236}">
                    <a16:creationId xmlns:a16="http://schemas.microsoft.com/office/drawing/2014/main" id="{5663C955-41DA-B84A-7302-41D05853A822}"/>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30;p60">
                <a:extLst>
                  <a:ext uri="{FF2B5EF4-FFF2-40B4-BE49-F238E27FC236}">
                    <a16:creationId xmlns:a16="http://schemas.microsoft.com/office/drawing/2014/main" id="{0A7711CC-6E0F-7130-D46F-84786FE45F4C}"/>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31;p60">
                <a:extLst>
                  <a:ext uri="{FF2B5EF4-FFF2-40B4-BE49-F238E27FC236}">
                    <a16:creationId xmlns:a16="http://schemas.microsoft.com/office/drawing/2014/main" id="{91A8DC72-66F9-43A5-AB32-B200516C3848}"/>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2;p60">
                <a:extLst>
                  <a:ext uri="{FF2B5EF4-FFF2-40B4-BE49-F238E27FC236}">
                    <a16:creationId xmlns:a16="http://schemas.microsoft.com/office/drawing/2014/main" id="{50A29116-2806-77E9-77DB-6D70C3456424}"/>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33;p60">
                <a:extLst>
                  <a:ext uri="{FF2B5EF4-FFF2-40B4-BE49-F238E27FC236}">
                    <a16:creationId xmlns:a16="http://schemas.microsoft.com/office/drawing/2014/main" id="{0192347D-B19C-FE69-D3CD-E32F89DD1FAC}"/>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934;p60">
                <a:extLst>
                  <a:ext uri="{FF2B5EF4-FFF2-40B4-BE49-F238E27FC236}">
                    <a16:creationId xmlns:a16="http://schemas.microsoft.com/office/drawing/2014/main" id="{B4DEC6F2-30CF-9D9E-8620-34ABAC98D62A}"/>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935;p60">
                <a:extLst>
                  <a:ext uri="{FF2B5EF4-FFF2-40B4-BE49-F238E27FC236}">
                    <a16:creationId xmlns:a16="http://schemas.microsoft.com/office/drawing/2014/main" id="{2A95CB8C-59C1-FA7B-0952-DE3850E03072}"/>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36;p60">
                <a:extLst>
                  <a:ext uri="{FF2B5EF4-FFF2-40B4-BE49-F238E27FC236}">
                    <a16:creationId xmlns:a16="http://schemas.microsoft.com/office/drawing/2014/main" id="{65BC9361-5AEB-9CC4-F567-82AB02506FB9}"/>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37;p60">
                <a:extLst>
                  <a:ext uri="{FF2B5EF4-FFF2-40B4-BE49-F238E27FC236}">
                    <a16:creationId xmlns:a16="http://schemas.microsoft.com/office/drawing/2014/main" id="{EB4C5EFF-B30C-411A-50BD-4F635F9C7CB2}"/>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38;p60">
                <a:extLst>
                  <a:ext uri="{FF2B5EF4-FFF2-40B4-BE49-F238E27FC236}">
                    <a16:creationId xmlns:a16="http://schemas.microsoft.com/office/drawing/2014/main" id="{398B6625-28F6-2925-4D77-A68978AFBBB0}"/>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939;p60">
                <a:extLst>
                  <a:ext uri="{FF2B5EF4-FFF2-40B4-BE49-F238E27FC236}">
                    <a16:creationId xmlns:a16="http://schemas.microsoft.com/office/drawing/2014/main" id="{D3D07F71-6FCD-27C8-A70D-FD2B29124839}"/>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1136BA"/>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940;p60">
              <a:extLst>
                <a:ext uri="{FF2B5EF4-FFF2-40B4-BE49-F238E27FC236}">
                  <a16:creationId xmlns:a16="http://schemas.microsoft.com/office/drawing/2014/main" id="{EB212EBF-BEB9-D7E7-4779-86626820B92D}"/>
                </a:ext>
              </a:extLst>
            </p:cNvPr>
            <p:cNvGrpSpPr/>
            <p:nvPr/>
          </p:nvGrpSpPr>
          <p:grpSpPr>
            <a:xfrm>
              <a:off x="2517909" y="1188726"/>
              <a:ext cx="702702" cy="725214"/>
              <a:chOff x="2517909" y="1188726"/>
              <a:chExt cx="702702" cy="725214"/>
            </a:xfrm>
          </p:grpSpPr>
          <p:sp>
            <p:nvSpPr>
              <p:cNvPr id="30" name="Google Shape;7941;p60">
                <a:extLst>
                  <a:ext uri="{FF2B5EF4-FFF2-40B4-BE49-F238E27FC236}">
                    <a16:creationId xmlns:a16="http://schemas.microsoft.com/office/drawing/2014/main" id="{E1E558FC-2F45-6072-3B53-3F534001173A}"/>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42;p60">
                <a:extLst>
                  <a:ext uri="{FF2B5EF4-FFF2-40B4-BE49-F238E27FC236}">
                    <a16:creationId xmlns:a16="http://schemas.microsoft.com/office/drawing/2014/main" id="{7F812742-3D0B-9D01-A69E-E91104A9F997}"/>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43;p60">
                <a:extLst>
                  <a:ext uri="{FF2B5EF4-FFF2-40B4-BE49-F238E27FC236}">
                    <a16:creationId xmlns:a16="http://schemas.microsoft.com/office/drawing/2014/main" id="{4B734F74-C3C7-36CF-4225-A3824BE0AFDC}"/>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44;p60">
                <a:extLst>
                  <a:ext uri="{FF2B5EF4-FFF2-40B4-BE49-F238E27FC236}">
                    <a16:creationId xmlns:a16="http://schemas.microsoft.com/office/drawing/2014/main" id="{86C0ADC4-9049-4B93-01B3-F927D63C20AC}"/>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45;p60">
                <a:extLst>
                  <a:ext uri="{FF2B5EF4-FFF2-40B4-BE49-F238E27FC236}">
                    <a16:creationId xmlns:a16="http://schemas.microsoft.com/office/drawing/2014/main" id="{46AA1155-18A7-6399-E629-B45A356CBE94}"/>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 name="Google Shape;7635;p60">
            <a:extLst>
              <a:ext uri="{FF2B5EF4-FFF2-40B4-BE49-F238E27FC236}">
                <a16:creationId xmlns:a16="http://schemas.microsoft.com/office/drawing/2014/main" id="{FFB68459-F9CA-1E85-4094-921D310C43EE}"/>
              </a:ext>
            </a:extLst>
          </p:cNvPr>
          <p:cNvGrpSpPr/>
          <p:nvPr/>
        </p:nvGrpSpPr>
        <p:grpSpPr>
          <a:xfrm>
            <a:off x="448799" y="612610"/>
            <a:ext cx="710153" cy="710153"/>
            <a:chOff x="5007123" y="2079403"/>
            <a:chExt cx="687600" cy="687600"/>
          </a:xfrm>
        </p:grpSpPr>
        <p:sp>
          <p:nvSpPr>
            <p:cNvPr id="63" name="Google Shape;7636;p60">
              <a:extLst>
                <a:ext uri="{FF2B5EF4-FFF2-40B4-BE49-F238E27FC236}">
                  <a16:creationId xmlns:a16="http://schemas.microsoft.com/office/drawing/2014/main" id="{A8DCA924-FBF1-10C5-5978-CA97FE4D7366}"/>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637;p60">
              <a:extLst>
                <a:ext uri="{FF2B5EF4-FFF2-40B4-BE49-F238E27FC236}">
                  <a16:creationId xmlns:a16="http://schemas.microsoft.com/office/drawing/2014/main" id="{B1109401-F974-CE01-A6A8-EFA1AED3DC33}"/>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638;p60">
              <a:extLst>
                <a:ext uri="{FF2B5EF4-FFF2-40B4-BE49-F238E27FC236}">
                  <a16:creationId xmlns:a16="http://schemas.microsoft.com/office/drawing/2014/main" id="{52A888DD-2755-E430-E818-6A0A4C0F205E}"/>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7639;p60">
              <a:extLst>
                <a:ext uri="{FF2B5EF4-FFF2-40B4-BE49-F238E27FC236}">
                  <a16:creationId xmlns:a16="http://schemas.microsoft.com/office/drawing/2014/main" id="{865312AF-3B1B-3D54-7A09-D27B230DB3DF}"/>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8792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2FC9-9A46-4601-06DA-D54A2573279B}"/>
              </a:ext>
            </a:extLst>
          </p:cNvPr>
          <p:cNvSpPr>
            <a:spLocks noGrp="1"/>
          </p:cNvSpPr>
          <p:nvPr>
            <p:ph type="title"/>
          </p:nvPr>
        </p:nvSpPr>
        <p:spPr/>
        <p:txBody>
          <a:bodyPr/>
          <a:lstStyle/>
          <a:p>
            <a:r>
              <a:rPr lang="en-US" b="1" dirty="0"/>
              <a:t>Indications :</a:t>
            </a:r>
          </a:p>
        </p:txBody>
      </p:sp>
      <p:sp>
        <p:nvSpPr>
          <p:cNvPr id="3" name="Content Placeholder 2">
            <a:extLst>
              <a:ext uri="{FF2B5EF4-FFF2-40B4-BE49-F238E27FC236}">
                <a16:creationId xmlns:a16="http://schemas.microsoft.com/office/drawing/2014/main" id="{6C476933-F8B6-B17A-3E6E-5DCCBF5DA17D}"/>
              </a:ext>
            </a:extLst>
          </p:cNvPr>
          <p:cNvSpPr>
            <a:spLocks noGrp="1"/>
          </p:cNvSpPr>
          <p:nvPr>
            <p:ph idx="1"/>
          </p:nvPr>
        </p:nvSpPr>
        <p:spPr>
          <a:xfrm>
            <a:off x="1108326" y="2367584"/>
            <a:ext cx="9784080" cy="4206240"/>
          </a:xfrm>
        </p:spPr>
        <p:txBody>
          <a:bodyPr>
            <a:normAutofit/>
          </a:bodyPr>
          <a:lstStyle/>
          <a:p>
            <a:r>
              <a:rPr lang="en-US" sz="2800" dirty="0"/>
              <a:t>Therapeutic</a:t>
            </a:r>
          </a:p>
          <a:p>
            <a:r>
              <a:rPr lang="en-US" sz="2800" dirty="0"/>
              <a:t>Diagnostic</a:t>
            </a:r>
          </a:p>
          <a:p>
            <a:r>
              <a:rPr lang="en-US" sz="2800" dirty="0"/>
              <a:t>Prophylactic</a:t>
            </a:r>
          </a:p>
          <a:p>
            <a:r>
              <a:rPr lang="en-US" sz="2800" dirty="0"/>
              <a:t>Monitoring</a:t>
            </a:r>
          </a:p>
          <a:p>
            <a:r>
              <a:rPr lang="en-US" sz="2800" dirty="0"/>
              <a:t>Palliative</a:t>
            </a:r>
          </a:p>
        </p:txBody>
      </p:sp>
    </p:spTree>
    <p:extLst>
      <p:ext uri="{BB962C8B-B14F-4D97-AF65-F5344CB8AC3E}">
        <p14:creationId xmlns:p14="http://schemas.microsoft.com/office/powerpoint/2010/main" val="124159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27170" y="-600092"/>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403745" y="553106"/>
            <a:ext cx="9010192" cy="7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Indications for GI intubation:</a:t>
            </a:r>
          </a:p>
        </p:txBody>
      </p:sp>
      <p:sp>
        <p:nvSpPr>
          <p:cNvPr id="543" name="Google Shape;543;p41"/>
          <p:cNvSpPr txBox="1">
            <a:spLocks noGrp="1"/>
          </p:cNvSpPr>
          <p:nvPr>
            <p:ph type="subTitle" idx="1"/>
          </p:nvPr>
        </p:nvSpPr>
        <p:spPr>
          <a:xfrm>
            <a:off x="1350628" y="2037087"/>
            <a:ext cx="8784306" cy="42857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a:t>
            </a:r>
            <a:r>
              <a:rPr lang="en-US" sz="2133" b="1" dirty="0">
                <a:solidFill>
                  <a:srgbClr val="1136BA"/>
                </a:solidFill>
                <a:latin typeface="Aptos" panose="020B0004020202020204" pitchFamily="34" charset="0"/>
                <a:ea typeface="ADLaM Display" panose="02010000000000000000" pitchFamily="2" charset="0"/>
                <a:cs typeface="ADLaM Display" panose="02010000000000000000" pitchFamily="2" charset="0"/>
              </a:rPr>
              <a:t>Feeding purposes: </a:t>
            </a:r>
            <a:r>
              <a:rPr lang="en-US" sz="2133" b="1" dirty="0">
                <a:latin typeface="Aptos" panose="020B0004020202020204" pitchFamily="34" charset="0"/>
                <a:ea typeface="ADLaM Display" panose="02010000000000000000" pitchFamily="2" charset="0"/>
                <a:cs typeface="ADLaM Display" panose="02010000000000000000" pitchFamily="2" charset="0"/>
              </a:rPr>
              <a:t>NG tubes should only be used in people who are malnourished or at risk of malnutrition and have:</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Inadequate or unsafe oral intake, and  A functional, accessible gastrointestinal tract.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Examples where both stipulations are met include: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Neurological conditions causing dysphagia/unsafe swallow such as stroke.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Lowered consciousness level such as coma or PVS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Following upper gastrointestinal surgery where a high anastomosis must be protected in the initial post-operative period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Occasionally, NG feeding is used to prepare malnourished patients for major abdominal surgery in the pre-operative period </a:t>
            </a:r>
          </a:p>
        </p:txBody>
      </p:sp>
      <p:grpSp>
        <p:nvGrpSpPr>
          <p:cNvPr id="544" name="Google Shape;544;p41"/>
          <p:cNvGrpSpPr/>
          <p:nvPr/>
        </p:nvGrpSpPr>
        <p:grpSpPr>
          <a:xfrm rot="17510305">
            <a:off x="8596822" y="3817437"/>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23;p56">
            <a:extLst>
              <a:ext uri="{FF2B5EF4-FFF2-40B4-BE49-F238E27FC236}">
                <a16:creationId xmlns:a16="http://schemas.microsoft.com/office/drawing/2014/main" id="{F25045C7-1F08-F930-2BF3-853AC9252069}"/>
              </a:ext>
            </a:extLst>
          </p:cNvPr>
          <p:cNvGrpSpPr/>
          <p:nvPr/>
        </p:nvGrpSpPr>
        <p:grpSpPr>
          <a:xfrm>
            <a:off x="1204771" y="3877360"/>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946E164A-E13B-22C4-7E09-2E6BD39B120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2" name="Google Shape;925;p56">
              <a:extLst>
                <a:ext uri="{FF2B5EF4-FFF2-40B4-BE49-F238E27FC236}">
                  <a16:creationId xmlns:a16="http://schemas.microsoft.com/office/drawing/2014/main" id="{91DB5DBB-B931-62DE-4991-880CAFDAE95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3" name="Google Shape;923;p56">
            <a:extLst>
              <a:ext uri="{FF2B5EF4-FFF2-40B4-BE49-F238E27FC236}">
                <a16:creationId xmlns:a16="http://schemas.microsoft.com/office/drawing/2014/main" id="{3562948A-7B13-7E53-02E3-AA16F36FA922}"/>
              </a:ext>
            </a:extLst>
          </p:cNvPr>
          <p:cNvGrpSpPr/>
          <p:nvPr/>
        </p:nvGrpSpPr>
        <p:grpSpPr>
          <a:xfrm>
            <a:off x="1210936" y="4818206"/>
            <a:ext cx="209380" cy="209409"/>
            <a:chOff x="6415233" y="2753366"/>
            <a:chExt cx="55333" cy="58933"/>
          </a:xfrm>
          <a:solidFill>
            <a:srgbClr val="1136BA"/>
          </a:solidFill>
        </p:grpSpPr>
        <p:sp>
          <p:nvSpPr>
            <p:cNvPr id="14" name="Google Shape;924;p56">
              <a:extLst>
                <a:ext uri="{FF2B5EF4-FFF2-40B4-BE49-F238E27FC236}">
                  <a16:creationId xmlns:a16="http://schemas.microsoft.com/office/drawing/2014/main" id="{8DE9C351-B30A-BC17-D64C-252F96C38B4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5" name="Google Shape;925;p56">
              <a:extLst>
                <a:ext uri="{FF2B5EF4-FFF2-40B4-BE49-F238E27FC236}">
                  <a16:creationId xmlns:a16="http://schemas.microsoft.com/office/drawing/2014/main" id="{51CA507C-7B34-14C5-3C6E-441EEDBC7A13}"/>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6" name="Google Shape;923;p56">
            <a:extLst>
              <a:ext uri="{FF2B5EF4-FFF2-40B4-BE49-F238E27FC236}">
                <a16:creationId xmlns:a16="http://schemas.microsoft.com/office/drawing/2014/main" id="{885C4CE7-6F6D-E7B0-2231-1B17F5B44753}"/>
              </a:ext>
            </a:extLst>
          </p:cNvPr>
          <p:cNvGrpSpPr/>
          <p:nvPr/>
        </p:nvGrpSpPr>
        <p:grpSpPr>
          <a:xfrm>
            <a:off x="1194365" y="4426574"/>
            <a:ext cx="209380" cy="209409"/>
            <a:chOff x="6415233" y="2753366"/>
            <a:chExt cx="55333" cy="58933"/>
          </a:xfrm>
          <a:solidFill>
            <a:srgbClr val="1136BA"/>
          </a:solidFill>
        </p:grpSpPr>
        <p:sp>
          <p:nvSpPr>
            <p:cNvPr id="17" name="Google Shape;924;p56">
              <a:extLst>
                <a:ext uri="{FF2B5EF4-FFF2-40B4-BE49-F238E27FC236}">
                  <a16:creationId xmlns:a16="http://schemas.microsoft.com/office/drawing/2014/main" id="{7E834482-2EDC-3D08-62AF-20898B356F21}"/>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8" name="Google Shape;925;p56">
              <a:extLst>
                <a:ext uri="{FF2B5EF4-FFF2-40B4-BE49-F238E27FC236}">
                  <a16:creationId xmlns:a16="http://schemas.microsoft.com/office/drawing/2014/main" id="{CD11A4A8-1561-BAB5-F23A-88BF38D5768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22" name="Google Shape;923;p56">
            <a:extLst>
              <a:ext uri="{FF2B5EF4-FFF2-40B4-BE49-F238E27FC236}">
                <a16:creationId xmlns:a16="http://schemas.microsoft.com/office/drawing/2014/main" id="{2680AD69-AB70-DC51-BA61-497E9A8840BB}"/>
              </a:ext>
            </a:extLst>
          </p:cNvPr>
          <p:cNvGrpSpPr/>
          <p:nvPr/>
        </p:nvGrpSpPr>
        <p:grpSpPr>
          <a:xfrm>
            <a:off x="1200229" y="5471656"/>
            <a:ext cx="209380" cy="209409"/>
            <a:chOff x="6415233" y="2753366"/>
            <a:chExt cx="55333" cy="58933"/>
          </a:xfrm>
          <a:solidFill>
            <a:srgbClr val="1136BA"/>
          </a:solidFill>
        </p:grpSpPr>
        <p:sp>
          <p:nvSpPr>
            <p:cNvPr id="23" name="Google Shape;924;p56">
              <a:extLst>
                <a:ext uri="{FF2B5EF4-FFF2-40B4-BE49-F238E27FC236}">
                  <a16:creationId xmlns:a16="http://schemas.microsoft.com/office/drawing/2014/main" id="{C42B72CE-E58B-9920-B4AC-409062A6DA1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FA6FB7F2-8FC2-15A1-C66C-355517E1542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5" name="Google Shape;7911;p60">
            <a:extLst>
              <a:ext uri="{FF2B5EF4-FFF2-40B4-BE49-F238E27FC236}">
                <a16:creationId xmlns:a16="http://schemas.microsoft.com/office/drawing/2014/main" id="{3D827C3D-E991-E368-4421-B51D23245DD4}"/>
              </a:ext>
            </a:extLst>
          </p:cNvPr>
          <p:cNvGrpSpPr/>
          <p:nvPr/>
        </p:nvGrpSpPr>
        <p:grpSpPr>
          <a:xfrm>
            <a:off x="954489" y="2032397"/>
            <a:ext cx="491480" cy="528875"/>
            <a:chOff x="2499700" y="1135950"/>
            <a:chExt cx="732402" cy="777990"/>
          </a:xfrm>
        </p:grpSpPr>
        <p:grpSp>
          <p:nvGrpSpPr>
            <p:cNvPr id="7" name="Google Shape;7912;p60">
              <a:extLst>
                <a:ext uri="{FF2B5EF4-FFF2-40B4-BE49-F238E27FC236}">
                  <a16:creationId xmlns:a16="http://schemas.microsoft.com/office/drawing/2014/main" id="{111C02CE-35E1-494B-E3B1-4C9FA7BE6A40}"/>
                </a:ext>
              </a:extLst>
            </p:cNvPr>
            <p:cNvGrpSpPr/>
            <p:nvPr/>
          </p:nvGrpSpPr>
          <p:grpSpPr>
            <a:xfrm>
              <a:off x="2499700" y="1135950"/>
              <a:ext cx="732402" cy="694705"/>
              <a:chOff x="2499700" y="1135950"/>
              <a:chExt cx="732402" cy="694705"/>
            </a:xfrm>
          </p:grpSpPr>
          <p:sp>
            <p:nvSpPr>
              <p:cNvPr id="29" name="Google Shape;7913;p60">
                <a:extLst>
                  <a:ext uri="{FF2B5EF4-FFF2-40B4-BE49-F238E27FC236}">
                    <a16:creationId xmlns:a16="http://schemas.microsoft.com/office/drawing/2014/main" id="{F1596AAD-69F3-F8E0-D432-ED6B824FD118}"/>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14;p60">
                <a:extLst>
                  <a:ext uri="{FF2B5EF4-FFF2-40B4-BE49-F238E27FC236}">
                    <a16:creationId xmlns:a16="http://schemas.microsoft.com/office/drawing/2014/main" id="{EB4698D7-1286-EE3D-0E0B-0DD24580BF48}"/>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15;p60">
                <a:extLst>
                  <a:ext uri="{FF2B5EF4-FFF2-40B4-BE49-F238E27FC236}">
                    <a16:creationId xmlns:a16="http://schemas.microsoft.com/office/drawing/2014/main" id="{FC9A9F27-1D08-540C-DBE3-057C222D9A21}"/>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16;p60">
                <a:extLst>
                  <a:ext uri="{FF2B5EF4-FFF2-40B4-BE49-F238E27FC236}">
                    <a16:creationId xmlns:a16="http://schemas.microsoft.com/office/drawing/2014/main" id="{B95578BF-3F9D-B02A-16F5-B642D14881DE}"/>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17;p60">
                <a:extLst>
                  <a:ext uri="{FF2B5EF4-FFF2-40B4-BE49-F238E27FC236}">
                    <a16:creationId xmlns:a16="http://schemas.microsoft.com/office/drawing/2014/main" id="{3B792E0C-31F5-0390-E61D-7B4A499B3DFE}"/>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18;p60">
                <a:extLst>
                  <a:ext uri="{FF2B5EF4-FFF2-40B4-BE49-F238E27FC236}">
                    <a16:creationId xmlns:a16="http://schemas.microsoft.com/office/drawing/2014/main" id="{4E2438C2-EBF7-9754-EE6A-71D2F1FCFCDA}"/>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19;p60">
                <a:extLst>
                  <a:ext uri="{FF2B5EF4-FFF2-40B4-BE49-F238E27FC236}">
                    <a16:creationId xmlns:a16="http://schemas.microsoft.com/office/drawing/2014/main" id="{7C8FAF8B-8F2C-E828-853A-4A2F6353CE27}"/>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20;p60">
                <a:extLst>
                  <a:ext uri="{FF2B5EF4-FFF2-40B4-BE49-F238E27FC236}">
                    <a16:creationId xmlns:a16="http://schemas.microsoft.com/office/drawing/2014/main" id="{0C8AC2E3-C445-87F1-3614-1EF71A69D0C8}"/>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21;p60">
                <a:extLst>
                  <a:ext uri="{FF2B5EF4-FFF2-40B4-BE49-F238E27FC236}">
                    <a16:creationId xmlns:a16="http://schemas.microsoft.com/office/drawing/2014/main" id="{03AE3A33-8580-D59C-58BA-4081A13FA6EF}"/>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22;p60">
                <a:extLst>
                  <a:ext uri="{FF2B5EF4-FFF2-40B4-BE49-F238E27FC236}">
                    <a16:creationId xmlns:a16="http://schemas.microsoft.com/office/drawing/2014/main" id="{0FAB7C7A-33B0-CC40-1968-562778B849CB}"/>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23;p60">
                <a:extLst>
                  <a:ext uri="{FF2B5EF4-FFF2-40B4-BE49-F238E27FC236}">
                    <a16:creationId xmlns:a16="http://schemas.microsoft.com/office/drawing/2014/main" id="{B96EAE7E-9B85-AF05-E751-5B052C07712B}"/>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24;p60">
                <a:extLst>
                  <a:ext uri="{FF2B5EF4-FFF2-40B4-BE49-F238E27FC236}">
                    <a16:creationId xmlns:a16="http://schemas.microsoft.com/office/drawing/2014/main" id="{DF5264B3-C049-6474-F406-0CE5B4D5B3AA}"/>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25;p60">
                <a:extLst>
                  <a:ext uri="{FF2B5EF4-FFF2-40B4-BE49-F238E27FC236}">
                    <a16:creationId xmlns:a16="http://schemas.microsoft.com/office/drawing/2014/main" id="{E7A9E59D-EC62-B378-F58F-4FEA9B780860}"/>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6;p60">
                <a:extLst>
                  <a:ext uri="{FF2B5EF4-FFF2-40B4-BE49-F238E27FC236}">
                    <a16:creationId xmlns:a16="http://schemas.microsoft.com/office/drawing/2014/main" id="{0FCAF3E9-235A-12D3-1DB7-A3278D1BB7B8}"/>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27;p60">
                <a:extLst>
                  <a:ext uri="{FF2B5EF4-FFF2-40B4-BE49-F238E27FC236}">
                    <a16:creationId xmlns:a16="http://schemas.microsoft.com/office/drawing/2014/main" id="{A8B053A3-CA4A-85C8-ADEA-5DF20629996A}"/>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28;p60">
                <a:extLst>
                  <a:ext uri="{FF2B5EF4-FFF2-40B4-BE49-F238E27FC236}">
                    <a16:creationId xmlns:a16="http://schemas.microsoft.com/office/drawing/2014/main" id="{D71A0010-280D-0647-6691-A05BD05F0F52}"/>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29;p60">
                <a:extLst>
                  <a:ext uri="{FF2B5EF4-FFF2-40B4-BE49-F238E27FC236}">
                    <a16:creationId xmlns:a16="http://schemas.microsoft.com/office/drawing/2014/main" id="{11E56FD4-B560-1E13-B364-77811E620573}"/>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30;p60">
                <a:extLst>
                  <a:ext uri="{FF2B5EF4-FFF2-40B4-BE49-F238E27FC236}">
                    <a16:creationId xmlns:a16="http://schemas.microsoft.com/office/drawing/2014/main" id="{CEE7BBFE-8BA9-803D-560D-5472127E1643}"/>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31;p60">
                <a:extLst>
                  <a:ext uri="{FF2B5EF4-FFF2-40B4-BE49-F238E27FC236}">
                    <a16:creationId xmlns:a16="http://schemas.microsoft.com/office/drawing/2014/main" id="{819B5A8A-A1CC-2F00-E027-0B075F96E45E}"/>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32;p60">
                <a:extLst>
                  <a:ext uri="{FF2B5EF4-FFF2-40B4-BE49-F238E27FC236}">
                    <a16:creationId xmlns:a16="http://schemas.microsoft.com/office/drawing/2014/main" id="{6ACD31F2-1418-2BDB-8E23-2A71D758E48B}"/>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33;p60">
                <a:extLst>
                  <a:ext uri="{FF2B5EF4-FFF2-40B4-BE49-F238E27FC236}">
                    <a16:creationId xmlns:a16="http://schemas.microsoft.com/office/drawing/2014/main" id="{EF3C0E99-005E-47F3-9B94-489B06719172}"/>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34;p60">
                <a:extLst>
                  <a:ext uri="{FF2B5EF4-FFF2-40B4-BE49-F238E27FC236}">
                    <a16:creationId xmlns:a16="http://schemas.microsoft.com/office/drawing/2014/main" id="{EB16EF28-0279-4196-3F9C-B5354D1961F4}"/>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35;p60">
                <a:extLst>
                  <a:ext uri="{FF2B5EF4-FFF2-40B4-BE49-F238E27FC236}">
                    <a16:creationId xmlns:a16="http://schemas.microsoft.com/office/drawing/2014/main" id="{9EECB154-3B97-5AA2-322F-AA41DBDA87F6}"/>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36;p60">
                <a:extLst>
                  <a:ext uri="{FF2B5EF4-FFF2-40B4-BE49-F238E27FC236}">
                    <a16:creationId xmlns:a16="http://schemas.microsoft.com/office/drawing/2014/main" id="{752CEDE6-2CE7-0D4F-36C8-30C784490565}"/>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37;p60">
                <a:extLst>
                  <a:ext uri="{FF2B5EF4-FFF2-40B4-BE49-F238E27FC236}">
                    <a16:creationId xmlns:a16="http://schemas.microsoft.com/office/drawing/2014/main" id="{17CA649D-4149-9C6E-378F-074733B818B5}"/>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38;p60">
                <a:extLst>
                  <a:ext uri="{FF2B5EF4-FFF2-40B4-BE49-F238E27FC236}">
                    <a16:creationId xmlns:a16="http://schemas.microsoft.com/office/drawing/2014/main" id="{5DD80CDC-F471-9C95-9877-A364E3F9F955}"/>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39;p60">
                <a:extLst>
                  <a:ext uri="{FF2B5EF4-FFF2-40B4-BE49-F238E27FC236}">
                    <a16:creationId xmlns:a16="http://schemas.microsoft.com/office/drawing/2014/main" id="{65D93C15-EE5F-FAD0-01F2-7FB1EC0DCE9F}"/>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1136BA"/>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7940;p60">
              <a:extLst>
                <a:ext uri="{FF2B5EF4-FFF2-40B4-BE49-F238E27FC236}">
                  <a16:creationId xmlns:a16="http://schemas.microsoft.com/office/drawing/2014/main" id="{97EBFDF1-B828-9FF9-E4D9-B7E334AF47F4}"/>
                </a:ext>
              </a:extLst>
            </p:cNvPr>
            <p:cNvGrpSpPr/>
            <p:nvPr/>
          </p:nvGrpSpPr>
          <p:grpSpPr>
            <a:xfrm>
              <a:off x="2517909" y="1188726"/>
              <a:ext cx="702702" cy="725214"/>
              <a:chOff x="2517909" y="1188726"/>
              <a:chExt cx="702702" cy="725214"/>
            </a:xfrm>
          </p:grpSpPr>
          <p:sp>
            <p:nvSpPr>
              <p:cNvPr id="9" name="Google Shape;7941;p60">
                <a:extLst>
                  <a:ext uri="{FF2B5EF4-FFF2-40B4-BE49-F238E27FC236}">
                    <a16:creationId xmlns:a16="http://schemas.microsoft.com/office/drawing/2014/main" id="{55BAFA51-6470-9D17-6BD4-8E96F78679DC}"/>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42;p60">
                <a:extLst>
                  <a:ext uri="{FF2B5EF4-FFF2-40B4-BE49-F238E27FC236}">
                    <a16:creationId xmlns:a16="http://schemas.microsoft.com/office/drawing/2014/main" id="{AA9C4F0A-ED5C-ADCC-1094-FED87590E0CC}"/>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43;p60">
                <a:extLst>
                  <a:ext uri="{FF2B5EF4-FFF2-40B4-BE49-F238E27FC236}">
                    <a16:creationId xmlns:a16="http://schemas.microsoft.com/office/drawing/2014/main" id="{5B97BF28-92C7-8320-782E-533D6D75EF2A}"/>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44;p60">
                <a:extLst>
                  <a:ext uri="{FF2B5EF4-FFF2-40B4-BE49-F238E27FC236}">
                    <a16:creationId xmlns:a16="http://schemas.microsoft.com/office/drawing/2014/main" id="{167D0CF0-CA0B-FEBA-A7F6-D60AD28EB92D}"/>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45;p60">
                <a:extLst>
                  <a:ext uri="{FF2B5EF4-FFF2-40B4-BE49-F238E27FC236}">
                    <a16:creationId xmlns:a16="http://schemas.microsoft.com/office/drawing/2014/main" id="{198F56F7-BA5B-D441-58CC-A184C436B83A}"/>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oogle Shape;7635;p60">
            <a:extLst>
              <a:ext uri="{FF2B5EF4-FFF2-40B4-BE49-F238E27FC236}">
                <a16:creationId xmlns:a16="http://schemas.microsoft.com/office/drawing/2014/main" id="{DDD633FD-A65B-90C7-27CE-F2608ACBECE5}"/>
              </a:ext>
            </a:extLst>
          </p:cNvPr>
          <p:cNvGrpSpPr/>
          <p:nvPr/>
        </p:nvGrpSpPr>
        <p:grpSpPr>
          <a:xfrm>
            <a:off x="431741" y="610589"/>
            <a:ext cx="710153" cy="710153"/>
            <a:chOff x="5007123" y="2079403"/>
            <a:chExt cx="687600" cy="687600"/>
          </a:xfrm>
        </p:grpSpPr>
        <p:sp>
          <p:nvSpPr>
            <p:cNvPr id="57" name="Google Shape;7636;p60">
              <a:extLst>
                <a:ext uri="{FF2B5EF4-FFF2-40B4-BE49-F238E27FC236}">
                  <a16:creationId xmlns:a16="http://schemas.microsoft.com/office/drawing/2014/main" id="{A15052BD-8C68-11C7-E64A-A6B5DBEAA6A8}"/>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37;p60">
              <a:extLst>
                <a:ext uri="{FF2B5EF4-FFF2-40B4-BE49-F238E27FC236}">
                  <a16:creationId xmlns:a16="http://schemas.microsoft.com/office/drawing/2014/main" id="{C9294003-6D3A-42ED-500A-16B794887783}"/>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38;p60">
              <a:extLst>
                <a:ext uri="{FF2B5EF4-FFF2-40B4-BE49-F238E27FC236}">
                  <a16:creationId xmlns:a16="http://schemas.microsoft.com/office/drawing/2014/main" id="{77C4D1D2-6631-7763-7C58-F01299DA68ED}"/>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39;p60">
              <a:extLst>
                <a:ext uri="{FF2B5EF4-FFF2-40B4-BE49-F238E27FC236}">
                  <a16:creationId xmlns:a16="http://schemas.microsoft.com/office/drawing/2014/main" id="{12623DCB-EEC1-2CE9-D11A-254FB957AB40}"/>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0319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27170" y="-600092"/>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418028" y="586437"/>
            <a:ext cx="9249145" cy="7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Indications for GI intubation:</a:t>
            </a:r>
          </a:p>
        </p:txBody>
      </p:sp>
      <p:sp>
        <p:nvSpPr>
          <p:cNvPr id="543" name="Google Shape;543;p41"/>
          <p:cNvSpPr txBox="1">
            <a:spLocks noGrp="1"/>
          </p:cNvSpPr>
          <p:nvPr>
            <p:ph type="subTitle" idx="1"/>
          </p:nvPr>
        </p:nvSpPr>
        <p:spPr>
          <a:xfrm>
            <a:off x="1375512" y="2142002"/>
            <a:ext cx="7860836" cy="42857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solidFill>
                  <a:srgbClr val="1136BA"/>
                </a:solidFill>
                <a:latin typeface="Aptos" panose="020B0004020202020204" pitchFamily="34" charset="0"/>
                <a:ea typeface="ADLaM Display" panose="02010000000000000000" pitchFamily="2" charset="0"/>
                <a:cs typeface="ADLaM Display" panose="02010000000000000000" pitchFamily="2" charset="0"/>
              </a:rPr>
              <a:t>Medication delivery: </a:t>
            </a:r>
            <a:r>
              <a:rPr lang="en-US" sz="2133" b="1" dirty="0">
                <a:solidFill>
                  <a:schemeClr val="tx1"/>
                </a:solidFill>
                <a:latin typeface="Aptos" panose="020B0004020202020204" pitchFamily="34" charset="0"/>
                <a:ea typeface="ADLaM Display" panose="02010000000000000000" pitchFamily="2" charset="0"/>
                <a:cs typeface="ADLaM Display" panose="02010000000000000000" pitchFamily="2" charset="0"/>
              </a:rPr>
              <a:t>NG tubes can also be used to deliver certain medications directly into the stomach of patients with the same stipulations as feeding.</a:t>
            </a:r>
          </a:p>
          <a:p>
            <a:pPr marL="0" lvl="0" indent="0" algn="l" rtl="0">
              <a:spcBef>
                <a:spcPts val="0"/>
              </a:spcBef>
              <a:spcAft>
                <a:spcPts val="0"/>
              </a:spcAft>
              <a:buNone/>
            </a:pPr>
            <a:endParaRPr lang="en-US" sz="2133" b="1" dirty="0">
              <a:solidFill>
                <a:schemeClr val="tx1"/>
              </a:solidFill>
              <a:latin typeface="Aptos" panose="020B0004020202020204" pitchFamily="34" charset="0"/>
              <a:ea typeface="ADLaM Display" panose="02010000000000000000" pitchFamily="2" charset="0"/>
              <a:cs typeface="ADLaM Display" panose="02010000000000000000" pitchFamily="2" charset="0"/>
            </a:endParaRPr>
          </a:p>
          <a:p>
            <a:pPr marL="0" lvl="0" indent="0" algn="l" rtl="0">
              <a:spcBef>
                <a:spcPts val="0"/>
              </a:spcBef>
              <a:spcAft>
                <a:spcPts val="0"/>
              </a:spcAft>
              <a:buNone/>
            </a:pPr>
            <a:r>
              <a:rPr lang="en-US" sz="2133" b="1" dirty="0">
                <a:solidFill>
                  <a:srgbClr val="1136BA"/>
                </a:solidFill>
                <a:latin typeface="Aptos" panose="020B0004020202020204" pitchFamily="34" charset="0"/>
                <a:ea typeface="ADLaM Display" panose="02010000000000000000" pitchFamily="2" charset="0"/>
                <a:cs typeface="ADLaM Display" panose="02010000000000000000" pitchFamily="2" charset="0"/>
              </a:rPr>
              <a:t>Removal of gastric contents: </a:t>
            </a:r>
            <a:r>
              <a:rPr lang="en-US" sz="2133" b="1" dirty="0">
                <a:solidFill>
                  <a:schemeClr val="tx1"/>
                </a:solidFill>
                <a:latin typeface="Aptos" panose="020B0004020202020204" pitchFamily="34" charset="0"/>
                <a:ea typeface="ADLaM Display" panose="02010000000000000000" pitchFamily="2" charset="0"/>
                <a:cs typeface="ADLaM Display" panose="02010000000000000000" pitchFamily="2" charset="0"/>
              </a:rPr>
              <a:t>NG tubes may also be used for removal of gastric contents. Example would include:</a:t>
            </a:r>
          </a:p>
          <a:p>
            <a:pPr marL="0" lvl="0" indent="0" algn="l" rtl="0">
              <a:spcBef>
                <a:spcPts val="0"/>
              </a:spcBef>
              <a:spcAft>
                <a:spcPts val="0"/>
              </a:spcAft>
              <a:buNone/>
            </a:pPr>
            <a:r>
              <a:rPr lang="en-US" sz="2133" b="1" dirty="0">
                <a:solidFill>
                  <a:schemeClr val="tx1"/>
                </a:solidFill>
                <a:latin typeface="Aptos" panose="020B0004020202020204" pitchFamily="34" charset="0"/>
                <a:ea typeface="ADLaM Display" panose="02010000000000000000" pitchFamily="2" charset="0"/>
                <a:cs typeface="ADLaM Display" panose="02010000000000000000" pitchFamily="2" charset="0"/>
              </a:rPr>
              <a:t>Aspirating ingested toxic material</a:t>
            </a:r>
          </a:p>
        </p:txBody>
      </p:sp>
      <p:grpSp>
        <p:nvGrpSpPr>
          <p:cNvPr id="544" name="Google Shape;544;p41"/>
          <p:cNvGrpSpPr/>
          <p:nvPr/>
        </p:nvGrpSpPr>
        <p:grpSpPr>
          <a:xfrm rot="17510305">
            <a:off x="8596822" y="3817437"/>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7911;p60">
            <a:extLst>
              <a:ext uri="{FF2B5EF4-FFF2-40B4-BE49-F238E27FC236}">
                <a16:creationId xmlns:a16="http://schemas.microsoft.com/office/drawing/2014/main" id="{3C61AD4D-F2F3-53E8-CE14-6F9AF3FCF047}"/>
              </a:ext>
            </a:extLst>
          </p:cNvPr>
          <p:cNvGrpSpPr/>
          <p:nvPr/>
        </p:nvGrpSpPr>
        <p:grpSpPr>
          <a:xfrm>
            <a:off x="915114" y="2148121"/>
            <a:ext cx="491480" cy="528875"/>
            <a:chOff x="2499700" y="1135950"/>
            <a:chExt cx="732402" cy="777990"/>
          </a:xfrm>
        </p:grpSpPr>
        <p:grpSp>
          <p:nvGrpSpPr>
            <p:cNvPr id="3" name="Google Shape;7912;p60">
              <a:extLst>
                <a:ext uri="{FF2B5EF4-FFF2-40B4-BE49-F238E27FC236}">
                  <a16:creationId xmlns:a16="http://schemas.microsoft.com/office/drawing/2014/main" id="{03E395DB-CD28-97D1-438D-D330020CED39}"/>
                </a:ext>
              </a:extLst>
            </p:cNvPr>
            <p:cNvGrpSpPr/>
            <p:nvPr/>
          </p:nvGrpSpPr>
          <p:grpSpPr>
            <a:xfrm>
              <a:off x="2499700" y="1135950"/>
              <a:ext cx="732402" cy="694705"/>
              <a:chOff x="2499700" y="1135950"/>
              <a:chExt cx="732402" cy="694705"/>
            </a:xfrm>
          </p:grpSpPr>
          <p:sp>
            <p:nvSpPr>
              <p:cNvPr id="12" name="Google Shape;7913;p60">
                <a:extLst>
                  <a:ext uri="{FF2B5EF4-FFF2-40B4-BE49-F238E27FC236}">
                    <a16:creationId xmlns:a16="http://schemas.microsoft.com/office/drawing/2014/main" id="{DCF07712-B9EA-957B-C4B3-317DC70A4306}"/>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14;p60">
                <a:extLst>
                  <a:ext uri="{FF2B5EF4-FFF2-40B4-BE49-F238E27FC236}">
                    <a16:creationId xmlns:a16="http://schemas.microsoft.com/office/drawing/2014/main" id="{9451CD2A-31B3-58CF-A3C1-6F84237F6933}"/>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15;p60">
                <a:extLst>
                  <a:ext uri="{FF2B5EF4-FFF2-40B4-BE49-F238E27FC236}">
                    <a16:creationId xmlns:a16="http://schemas.microsoft.com/office/drawing/2014/main" id="{349089E3-482E-3306-A973-C8EE93A909F8}"/>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16;p60">
                <a:extLst>
                  <a:ext uri="{FF2B5EF4-FFF2-40B4-BE49-F238E27FC236}">
                    <a16:creationId xmlns:a16="http://schemas.microsoft.com/office/drawing/2014/main" id="{65103737-8831-78F9-64F9-D441A6443790}"/>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17;p60">
                <a:extLst>
                  <a:ext uri="{FF2B5EF4-FFF2-40B4-BE49-F238E27FC236}">
                    <a16:creationId xmlns:a16="http://schemas.microsoft.com/office/drawing/2014/main" id="{ADB889ED-835B-F881-D1D6-EAE0CA4146EA}"/>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18;p60">
                <a:extLst>
                  <a:ext uri="{FF2B5EF4-FFF2-40B4-BE49-F238E27FC236}">
                    <a16:creationId xmlns:a16="http://schemas.microsoft.com/office/drawing/2014/main" id="{812F487C-DFED-9D87-D743-F564777CA13D}"/>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19;p60">
                <a:extLst>
                  <a:ext uri="{FF2B5EF4-FFF2-40B4-BE49-F238E27FC236}">
                    <a16:creationId xmlns:a16="http://schemas.microsoft.com/office/drawing/2014/main" id="{B2F737F1-311C-43C1-D27A-8842C257B03D}"/>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20;p60">
                <a:extLst>
                  <a:ext uri="{FF2B5EF4-FFF2-40B4-BE49-F238E27FC236}">
                    <a16:creationId xmlns:a16="http://schemas.microsoft.com/office/drawing/2014/main" id="{A7921B76-140B-645B-73A0-FC510057A880}"/>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21;p60">
                <a:extLst>
                  <a:ext uri="{FF2B5EF4-FFF2-40B4-BE49-F238E27FC236}">
                    <a16:creationId xmlns:a16="http://schemas.microsoft.com/office/drawing/2014/main" id="{34436DC2-E36E-58B4-6D1B-AF9A0404D170}"/>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22;p60">
                <a:extLst>
                  <a:ext uri="{FF2B5EF4-FFF2-40B4-BE49-F238E27FC236}">
                    <a16:creationId xmlns:a16="http://schemas.microsoft.com/office/drawing/2014/main" id="{E724D130-2F2A-5C97-894A-9DF0D90329D4}"/>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7923;p60">
                <a:extLst>
                  <a:ext uri="{FF2B5EF4-FFF2-40B4-BE49-F238E27FC236}">
                    <a16:creationId xmlns:a16="http://schemas.microsoft.com/office/drawing/2014/main" id="{1FD2BABB-0367-12B3-A593-F149D31A376B}"/>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24;p60">
                <a:extLst>
                  <a:ext uri="{FF2B5EF4-FFF2-40B4-BE49-F238E27FC236}">
                    <a16:creationId xmlns:a16="http://schemas.microsoft.com/office/drawing/2014/main" id="{E8E5E02A-B4A8-20B7-0F21-968C8CEE24FD}"/>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25;p60">
                <a:extLst>
                  <a:ext uri="{FF2B5EF4-FFF2-40B4-BE49-F238E27FC236}">
                    <a16:creationId xmlns:a16="http://schemas.microsoft.com/office/drawing/2014/main" id="{E706E9E1-F244-AA79-5A46-DC10765E23F7}"/>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26;p60">
                <a:extLst>
                  <a:ext uri="{FF2B5EF4-FFF2-40B4-BE49-F238E27FC236}">
                    <a16:creationId xmlns:a16="http://schemas.microsoft.com/office/drawing/2014/main" id="{53C19E57-7191-D1B5-064D-6F0FEB5EA665}"/>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27;p60">
                <a:extLst>
                  <a:ext uri="{FF2B5EF4-FFF2-40B4-BE49-F238E27FC236}">
                    <a16:creationId xmlns:a16="http://schemas.microsoft.com/office/drawing/2014/main" id="{FCA4BD74-8BD6-5A72-8056-03C31CEF44ED}"/>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28;p60">
                <a:extLst>
                  <a:ext uri="{FF2B5EF4-FFF2-40B4-BE49-F238E27FC236}">
                    <a16:creationId xmlns:a16="http://schemas.microsoft.com/office/drawing/2014/main" id="{54DB163E-DB8C-15AD-C40F-E4016204B539}"/>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29;p60">
                <a:extLst>
                  <a:ext uri="{FF2B5EF4-FFF2-40B4-BE49-F238E27FC236}">
                    <a16:creationId xmlns:a16="http://schemas.microsoft.com/office/drawing/2014/main" id="{0FEBFA5C-E6BE-ECAC-2F9D-7F5BEBA86237}"/>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30;p60">
                <a:extLst>
                  <a:ext uri="{FF2B5EF4-FFF2-40B4-BE49-F238E27FC236}">
                    <a16:creationId xmlns:a16="http://schemas.microsoft.com/office/drawing/2014/main" id="{13D2579A-F265-97B7-39E5-C224FADF9671}"/>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931;p60">
                <a:extLst>
                  <a:ext uri="{FF2B5EF4-FFF2-40B4-BE49-F238E27FC236}">
                    <a16:creationId xmlns:a16="http://schemas.microsoft.com/office/drawing/2014/main" id="{021C8745-BC59-17E9-9FBE-6C8FF94774FA}"/>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32;p60">
                <a:extLst>
                  <a:ext uri="{FF2B5EF4-FFF2-40B4-BE49-F238E27FC236}">
                    <a16:creationId xmlns:a16="http://schemas.microsoft.com/office/drawing/2014/main" id="{D38EA599-3C8E-1FCA-DB2F-3D6877F0D415}"/>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33;p60">
                <a:extLst>
                  <a:ext uri="{FF2B5EF4-FFF2-40B4-BE49-F238E27FC236}">
                    <a16:creationId xmlns:a16="http://schemas.microsoft.com/office/drawing/2014/main" id="{ACF81A1E-CEAE-A9FA-49BC-E4AADCF07F4C}"/>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34;p60">
                <a:extLst>
                  <a:ext uri="{FF2B5EF4-FFF2-40B4-BE49-F238E27FC236}">
                    <a16:creationId xmlns:a16="http://schemas.microsoft.com/office/drawing/2014/main" id="{D3C8423A-6F37-E91F-FEC1-06B265A82F0B}"/>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5;p60">
                <a:extLst>
                  <a:ext uri="{FF2B5EF4-FFF2-40B4-BE49-F238E27FC236}">
                    <a16:creationId xmlns:a16="http://schemas.microsoft.com/office/drawing/2014/main" id="{F03FD8E6-C363-2A5F-F0F0-48411988E02B}"/>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36;p60">
                <a:extLst>
                  <a:ext uri="{FF2B5EF4-FFF2-40B4-BE49-F238E27FC236}">
                    <a16:creationId xmlns:a16="http://schemas.microsoft.com/office/drawing/2014/main" id="{1E81C965-0E4D-8142-2FD3-F5B05480D934}"/>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37;p60">
                <a:extLst>
                  <a:ext uri="{FF2B5EF4-FFF2-40B4-BE49-F238E27FC236}">
                    <a16:creationId xmlns:a16="http://schemas.microsoft.com/office/drawing/2014/main" id="{B8453411-389C-1BC7-2372-7E82CBF46FD5}"/>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38;p60">
                <a:extLst>
                  <a:ext uri="{FF2B5EF4-FFF2-40B4-BE49-F238E27FC236}">
                    <a16:creationId xmlns:a16="http://schemas.microsoft.com/office/drawing/2014/main" id="{238EF31D-1254-8298-071B-A3D442ECA2B7}"/>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39;p60">
                <a:extLst>
                  <a:ext uri="{FF2B5EF4-FFF2-40B4-BE49-F238E27FC236}">
                    <a16:creationId xmlns:a16="http://schemas.microsoft.com/office/drawing/2014/main" id="{CA335DFE-4A88-0E68-F380-3C0ADA552362}"/>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1136BA"/>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7940;p60">
              <a:extLst>
                <a:ext uri="{FF2B5EF4-FFF2-40B4-BE49-F238E27FC236}">
                  <a16:creationId xmlns:a16="http://schemas.microsoft.com/office/drawing/2014/main" id="{02D9F5BA-5DF1-146B-E2D0-97D3A8323746}"/>
                </a:ext>
              </a:extLst>
            </p:cNvPr>
            <p:cNvGrpSpPr/>
            <p:nvPr/>
          </p:nvGrpSpPr>
          <p:grpSpPr>
            <a:xfrm>
              <a:off x="2517909" y="1188726"/>
              <a:ext cx="702702" cy="725214"/>
              <a:chOff x="2517909" y="1188726"/>
              <a:chExt cx="702702" cy="725214"/>
            </a:xfrm>
          </p:grpSpPr>
          <p:sp>
            <p:nvSpPr>
              <p:cNvPr id="6" name="Google Shape;7941;p60">
                <a:extLst>
                  <a:ext uri="{FF2B5EF4-FFF2-40B4-BE49-F238E27FC236}">
                    <a16:creationId xmlns:a16="http://schemas.microsoft.com/office/drawing/2014/main" id="{9280662E-ECDA-C3B0-648E-DB385A8C6A16}"/>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42;p60">
                <a:extLst>
                  <a:ext uri="{FF2B5EF4-FFF2-40B4-BE49-F238E27FC236}">
                    <a16:creationId xmlns:a16="http://schemas.microsoft.com/office/drawing/2014/main" id="{DAC68508-B779-BB31-FA7B-3157D1B37CCC}"/>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43;p60">
                <a:extLst>
                  <a:ext uri="{FF2B5EF4-FFF2-40B4-BE49-F238E27FC236}">
                    <a16:creationId xmlns:a16="http://schemas.microsoft.com/office/drawing/2014/main" id="{ABF8D917-249B-8A02-B7A2-6923D3159301}"/>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44;p60">
                <a:extLst>
                  <a:ext uri="{FF2B5EF4-FFF2-40B4-BE49-F238E27FC236}">
                    <a16:creationId xmlns:a16="http://schemas.microsoft.com/office/drawing/2014/main" id="{F78C9603-B5C0-3698-4386-9AFD7FDEDEE4}"/>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45;p60">
                <a:extLst>
                  <a:ext uri="{FF2B5EF4-FFF2-40B4-BE49-F238E27FC236}">
                    <a16:creationId xmlns:a16="http://schemas.microsoft.com/office/drawing/2014/main" id="{5F33C615-0FD3-40BE-CDCC-CAB370A8B536}"/>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 name="Google Shape;7911;p60">
            <a:extLst>
              <a:ext uri="{FF2B5EF4-FFF2-40B4-BE49-F238E27FC236}">
                <a16:creationId xmlns:a16="http://schemas.microsoft.com/office/drawing/2014/main" id="{0EF55F9B-E47E-E8D1-925E-6FABDCD56C0D}"/>
              </a:ext>
            </a:extLst>
          </p:cNvPr>
          <p:cNvGrpSpPr/>
          <p:nvPr/>
        </p:nvGrpSpPr>
        <p:grpSpPr>
          <a:xfrm>
            <a:off x="946990" y="3412661"/>
            <a:ext cx="491480" cy="528875"/>
            <a:chOff x="2499700" y="1135950"/>
            <a:chExt cx="732402" cy="777990"/>
          </a:xfrm>
        </p:grpSpPr>
        <p:grpSp>
          <p:nvGrpSpPr>
            <p:cNvPr id="49" name="Google Shape;7912;p60">
              <a:extLst>
                <a:ext uri="{FF2B5EF4-FFF2-40B4-BE49-F238E27FC236}">
                  <a16:creationId xmlns:a16="http://schemas.microsoft.com/office/drawing/2014/main" id="{4EA405CD-88F0-A3F4-A95E-9AF356658F1F}"/>
                </a:ext>
              </a:extLst>
            </p:cNvPr>
            <p:cNvGrpSpPr/>
            <p:nvPr/>
          </p:nvGrpSpPr>
          <p:grpSpPr>
            <a:xfrm>
              <a:off x="2499700" y="1135950"/>
              <a:ext cx="732402" cy="694705"/>
              <a:chOff x="2499700" y="1135950"/>
              <a:chExt cx="732402" cy="694705"/>
            </a:xfrm>
          </p:grpSpPr>
          <p:sp>
            <p:nvSpPr>
              <p:cNvPr id="56" name="Google Shape;7913;p60">
                <a:extLst>
                  <a:ext uri="{FF2B5EF4-FFF2-40B4-BE49-F238E27FC236}">
                    <a16:creationId xmlns:a16="http://schemas.microsoft.com/office/drawing/2014/main" id="{C1791C0B-8146-CD9F-B3D2-60FC8AD3B90F}"/>
                  </a:ext>
                </a:extLst>
              </p:cNvPr>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914;p60">
                <a:extLst>
                  <a:ext uri="{FF2B5EF4-FFF2-40B4-BE49-F238E27FC236}">
                    <a16:creationId xmlns:a16="http://schemas.microsoft.com/office/drawing/2014/main" id="{C8F5F560-7F1E-6B94-C159-6274436B8F90}"/>
                  </a:ext>
                </a:extLst>
              </p:cNvPr>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15;p60">
                <a:extLst>
                  <a:ext uri="{FF2B5EF4-FFF2-40B4-BE49-F238E27FC236}">
                    <a16:creationId xmlns:a16="http://schemas.microsoft.com/office/drawing/2014/main" id="{8970455F-C988-DD09-89F8-0E299C504C70}"/>
                  </a:ext>
                </a:extLst>
              </p:cNvPr>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916;p60">
                <a:extLst>
                  <a:ext uri="{FF2B5EF4-FFF2-40B4-BE49-F238E27FC236}">
                    <a16:creationId xmlns:a16="http://schemas.microsoft.com/office/drawing/2014/main" id="{72EDE6B8-D340-E094-8087-E2D88B037798}"/>
                  </a:ext>
                </a:extLst>
              </p:cNvPr>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17;p60">
                <a:extLst>
                  <a:ext uri="{FF2B5EF4-FFF2-40B4-BE49-F238E27FC236}">
                    <a16:creationId xmlns:a16="http://schemas.microsoft.com/office/drawing/2014/main" id="{AEB8D0F0-C6BB-1425-346C-8DD37720F8DA}"/>
                  </a:ext>
                </a:extLst>
              </p:cNvPr>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918;p60">
                <a:extLst>
                  <a:ext uri="{FF2B5EF4-FFF2-40B4-BE49-F238E27FC236}">
                    <a16:creationId xmlns:a16="http://schemas.microsoft.com/office/drawing/2014/main" id="{64A44074-42F7-01AA-4409-C6234B0AF763}"/>
                  </a:ext>
                </a:extLst>
              </p:cNvPr>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919;p60">
                <a:extLst>
                  <a:ext uri="{FF2B5EF4-FFF2-40B4-BE49-F238E27FC236}">
                    <a16:creationId xmlns:a16="http://schemas.microsoft.com/office/drawing/2014/main" id="{F45070EC-BB80-AA84-4938-38864683B742}"/>
                  </a:ext>
                </a:extLst>
              </p:cNvPr>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920;p60">
                <a:extLst>
                  <a:ext uri="{FF2B5EF4-FFF2-40B4-BE49-F238E27FC236}">
                    <a16:creationId xmlns:a16="http://schemas.microsoft.com/office/drawing/2014/main" id="{90ACEEBF-1806-784F-0925-B6F8BA5B4B1A}"/>
                  </a:ext>
                </a:extLst>
              </p:cNvPr>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921;p60">
                <a:extLst>
                  <a:ext uri="{FF2B5EF4-FFF2-40B4-BE49-F238E27FC236}">
                    <a16:creationId xmlns:a16="http://schemas.microsoft.com/office/drawing/2014/main" id="{24880072-E654-62AF-1B5F-8862C6DC40BB}"/>
                  </a:ext>
                </a:extLst>
              </p:cNvPr>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922;p60">
                <a:extLst>
                  <a:ext uri="{FF2B5EF4-FFF2-40B4-BE49-F238E27FC236}">
                    <a16:creationId xmlns:a16="http://schemas.microsoft.com/office/drawing/2014/main" id="{C4B20EF0-71DD-75B9-0E3D-02C37EFA8F55}"/>
                  </a:ext>
                </a:extLst>
              </p:cNvPr>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7923;p60">
                <a:extLst>
                  <a:ext uri="{FF2B5EF4-FFF2-40B4-BE49-F238E27FC236}">
                    <a16:creationId xmlns:a16="http://schemas.microsoft.com/office/drawing/2014/main" id="{DD1DCD8F-10F2-8184-B8BF-2004CEF0BA80}"/>
                  </a:ext>
                </a:extLst>
              </p:cNvPr>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924;p60">
                <a:extLst>
                  <a:ext uri="{FF2B5EF4-FFF2-40B4-BE49-F238E27FC236}">
                    <a16:creationId xmlns:a16="http://schemas.microsoft.com/office/drawing/2014/main" id="{E0AA99E5-21AB-9EA7-BD87-A5D4B349760C}"/>
                  </a:ext>
                </a:extLst>
              </p:cNvPr>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925;p60">
                <a:extLst>
                  <a:ext uri="{FF2B5EF4-FFF2-40B4-BE49-F238E27FC236}">
                    <a16:creationId xmlns:a16="http://schemas.microsoft.com/office/drawing/2014/main" id="{F36472EE-CEF8-1C1E-CC78-EF26568F3839}"/>
                  </a:ext>
                </a:extLst>
              </p:cNvPr>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926;p60">
                <a:extLst>
                  <a:ext uri="{FF2B5EF4-FFF2-40B4-BE49-F238E27FC236}">
                    <a16:creationId xmlns:a16="http://schemas.microsoft.com/office/drawing/2014/main" id="{F8167FDF-DE05-3C1C-8A90-370050FFF540}"/>
                  </a:ext>
                </a:extLst>
              </p:cNvPr>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927;p60">
                <a:extLst>
                  <a:ext uri="{FF2B5EF4-FFF2-40B4-BE49-F238E27FC236}">
                    <a16:creationId xmlns:a16="http://schemas.microsoft.com/office/drawing/2014/main" id="{95B99E82-04BD-E32F-A86E-24982715AB3C}"/>
                  </a:ext>
                </a:extLst>
              </p:cNvPr>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928;p60">
                <a:extLst>
                  <a:ext uri="{FF2B5EF4-FFF2-40B4-BE49-F238E27FC236}">
                    <a16:creationId xmlns:a16="http://schemas.microsoft.com/office/drawing/2014/main" id="{74845B97-A9B0-08AE-7442-8916C8E674B8}"/>
                  </a:ext>
                </a:extLst>
              </p:cNvPr>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929;p60">
                <a:extLst>
                  <a:ext uri="{FF2B5EF4-FFF2-40B4-BE49-F238E27FC236}">
                    <a16:creationId xmlns:a16="http://schemas.microsoft.com/office/drawing/2014/main" id="{4E9DB373-3B16-97CE-859D-0157B3EB32F9}"/>
                  </a:ext>
                </a:extLst>
              </p:cNvPr>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930;p60">
                <a:extLst>
                  <a:ext uri="{FF2B5EF4-FFF2-40B4-BE49-F238E27FC236}">
                    <a16:creationId xmlns:a16="http://schemas.microsoft.com/office/drawing/2014/main" id="{3057FB67-9E1D-B1DF-4551-34CBDBB80D0D}"/>
                  </a:ext>
                </a:extLst>
              </p:cNvPr>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931;p60">
                <a:extLst>
                  <a:ext uri="{FF2B5EF4-FFF2-40B4-BE49-F238E27FC236}">
                    <a16:creationId xmlns:a16="http://schemas.microsoft.com/office/drawing/2014/main" id="{294DBE6A-A174-FE4F-A9D4-0B220E6BC46D}"/>
                  </a:ext>
                </a:extLst>
              </p:cNvPr>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932;p60">
                <a:extLst>
                  <a:ext uri="{FF2B5EF4-FFF2-40B4-BE49-F238E27FC236}">
                    <a16:creationId xmlns:a16="http://schemas.microsoft.com/office/drawing/2014/main" id="{577A6CA7-A7F7-4C60-E7B6-E5F3FAB51618}"/>
                  </a:ext>
                </a:extLst>
              </p:cNvPr>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933;p60">
                <a:extLst>
                  <a:ext uri="{FF2B5EF4-FFF2-40B4-BE49-F238E27FC236}">
                    <a16:creationId xmlns:a16="http://schemas.microsoft.com/office/drawing/2014/main" id="{C3B88D19-622F-1BF1-C626-E27CEBDF2F25}"/>
                  </a:ext>
                </a:extLst>
              </p:cNvPr>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934;p60">
                <a:extLst>
                  <a:ext uri="{FF2B5EF4-FFF2-40B4-BE49-F238E27FC236}">
                    <a16:creationId xmlns:a16="http://schemas.microsoft.com/office/drawing/2014/main" id="{AA3B7063-F378-1E95-D2FF-C783D4216DA9}"/>
                  </a:ext>
                </a:extLst>
              </p:cNvPr>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935;p60">
                <a:extLst>
                  <a:ext uri="{FF2B5EF4-FFF2-40B4-BE49-F238E27FC236}">
                    <a16:creationId xmlns:a16="http://schemas.microsoft.com/office/drawing/2014/main" id="{2FF1D0A9-7778-9326-3D1D-F45B57335491}"/>
                  </a:ext>
                </a:extLst>
              </p:cNvPr>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936;p60">
                <a:extLst>
                  <a:ext uri="{FF2B5EF4-FFF2-40B4-BE49-F238E27FC236}">
                    <a16:creationId xmlns:a16="http://schemas.microsoft.com/office/drawing/2014/main" id="{7D535F11-6041-EDC8-F2F0-DDC33C15BA37}"/>
                  </a:ext>
                </a:extLst>
              </p:cNvPr>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937;p60">
                <a:extLst>
                  <a:ext uri="{FF2B5EF4-FFF2-40B4-BE49-F238E27FC236}">
                    <a16:creationId xmlns:a16="http://schemas.microsoft.com/office/drawing/2014/main" id="{C8AC9A1C-1F42-BDB6-732F-62A822BC29DA}"/>
                  </a:ext>
                </a:extLst>
              </p:cNvPr>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938;p60">
                <a:extLst>
                  <a:ext uri="{FF2B5EF4-FFF2-40B4-BE49-F238E27FC236}">
                    <a16:creationId xmlns:a16="http://schemas.microsoft.com/office/drawing/2014/main" id="{F20E946F-95D2-7408-7CB5-1D561E572B48}"/>
                  </a:ext>
                </a:extLst>
              </p:cNvPr>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939;p60">
                <a:extLst>
                  <a:ext uri="{FF2B5EF4-FFF2-40B4-BE49-F238E27FC236}">
                    <a16:creationId xmlns:a16="http://schemas.microsoft.com/office/drawing/2014/main" id="{2BE97A05-3841-1127-79F8-216FAF106E1B}"/>
                  </a:ext>
                </a:extLst>
              </p:cNvPr>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1136BA"/>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7940;p60">
              <a:extLst>
                <a:ext uri="{FF2B5EF4-FFF2-40B4-BE49-F238E27FC236}">
                  <a16:creationId xmlns:a16="http://schemas.microsoft.com/office/drawing/2014/main" id="{214D1BA6-84C5-A6D2-483B-7221734EF5AE}"/>
                </a:ext>
              </a:extLst>
            </p:cNvPr>
            <p:cNvGrpSpPr/>
            <p:nvPr/>
          </p:nvGrpSpPr>
          <p:grpSpPr>
            <a:xfrm>
              <a:off x="2517909" y="1188726"/>
              <a:ext cx="702702" cy="725214"/>
              <a:chOff x="2517909" y="1188726"/>
              <a:chExt cx="702702" cy="725214"/>
            </a:xfrm>
          </p:grpSpPr>
          <p:sp>
            <p:nvSpPr>
              <p:cNvPr id="51" name="Google Shape;7941;p60">
                <a:extLst>
                  <a:ext uri="{FF2B5EF4-FFF2-40B4-BE49-F238E27FC236}">
                    <a16:creationId xmlns:a16="http://schemas.microsoft.com/office/drawing/2014/main" id="{B0D9B0EF-0CC8-A408-ECE9-F19D2260CE01}"/>
                  </a:ext>
                </a:extLst>
              </p:cNvPr>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942;p60">
                <a:extLst>
                  <a:ext uri="{FF2B5EF4-FFF2-40B4-BE49-F238E27FC236}">
                    <a16:creationId xmlns:a16="http://schemas.microsoft.com/office/drawing/2014/main" id="{4AEFEF43-26B0-D557-CE9B-65EE1C5B1932}"/>
                  </a:ext>
                </a:extLst>
              </p:cNvPr>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943;p60">
                <a:extLst>
                  <a:ext uri="{FF2B5EF4-FFF2-40B4-BE49-F238E27FC236}">
                    <a16:creationId xmlns:a16="http://schemas.microsoft.com/office/drawing/2014/main" id="{A39CFC19-9A45-4DD0-2857-A7150F25978D}"/>
                  </a:ext>
                </a:extLst>
              </p:cNvPr>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944;p60">
                <a:extLst>
                  <a:ext uri="{FF2B5EF4-FFF2-40B4-BE49-F238E27FC236}">
                    <a16:creationId xmlns:a16="http://schemas.microsoft.com/office/drawing/2014/main" id="{0F6BFA3A-B689-44AD-40BA-B336FE80153D}"/>
                  </a:ext>
                </a:extLst>
              </p:cNvPr>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45;p60">
                <a:extLst>
                  <a:ext uri="{FF2B5EF4-FFF2-40B4-BE49-F238E27FC236}">
                    <a16:creationId xmlns:a16="http://schemas.microsoft.com/office/drawing/2014/main" id="{C13889A7-6D60-5BE1-5B72-8064CDB048BE}"/>
                  </a:ext>
                </a:extLst>
              </p:cNvPr>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rgbClr val="1136BA"/>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1" name="Google Shape;7635;p60">
            <a:extLst>
              <a:ext uri="{FF2B5EF4-FFF2-40B4-BE49-F238E27FC236}">
                <a16:creationId xmlns:a16="http://schemas.microsoft.com/office/drawing/2014/main" id="{3D7E5D00-AA74-B9DE-E553-9D52AF6994DF}"/>
              </a:ext>
            </a:extLst>
          </p:cNvPr>
          <p:cNvGrpSpPr/>
          <p:nvPr/>
        </p:nvGrpSpPr>
        <p:grpSpPr>
          <a:xfrm>
            <a:off x="426530" y="621053"/>
            <a:ext cx="710153" cy="710153"/>
            <a:chOff x="5007123" y="2079403"/>
            <a:chExt cx="687600" cy="687600"/>
          </a:xfrm>
        </p:grpSpPr>
        <p:sp>
          <p:nvSpPr>
            <p:cNvPr id="532" name="Google Shape;7636;p60">
              <a:extLst>
                <a:ext uri="{FF2B5EF4-FFF2-40B4-BE49-F238E27FC236}">
                  <a16:creationId xmlns:a16="http://schemas.microsoft.com/office/drawing/2014/main" id="{8941B340-D873-BFD0-1636-C05DE1377F9F}"/>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637;p60">
              <a:extLst>
                <a:ext uri="{FF2B5EF4-FFF2-40B4-BE49-F238E27FC236}">
                  <a16:creationId xmlns:a16="http://schemas.microsoft.com/office/drawing/2014/main" id="{DB2D2828-F9E0-7751-6266-6F9FA413A30F}"/>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7638;p60">
              <a:extLst>
                <a:ext uri="{FF2B5EF4-FFF2-40B4-BE49-F238E27FC236}">
                  <a16:creationId xmlns:a16="http://schemas.microsoft.com/office/drawing/2014/main" id="{ABD272FB-72A1-5746-64DC-69F4A5D950F3}"/>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639;p60">
              <a:extLst>
                <a:ext uri="{FF2B5EF4-FFF2-40B4-BE49-F238E27FC236}">
                  <a16:creationId xmlns:a16="http://schemas.microsoft.com/office/drawing/2014/main" id="{C8F3B396-4DC9-D354-828D-A9B172F625D3}"/>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86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60484" y="-629321"/>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202706" y="626611"/>
            <a:ext cx="11067258" cy="7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contraindications for NG intubation </a:t>
            </a:r>
          </a:p>
        </p:txBody>
      </p:sp>
      <p:sp>
        <p:nvSpPr>
          <p:cNvPr id="543" name="Google Shape;543;p41"/>
          <p:cNvSpPr txBox="1">
            <a:spLocks noGrp="1"/>
          </p:cNvSpPr>
          <p:nvPr>
            <p:ph type="subTitle" idx="1"/>
          </p:nvPr>
        </p:nvSpPr>
        <p:spPr>
          <a:xfrm>
            <a:off x="973885" y="2184578"/>
            <a:ext cx="9688200" cy="29062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Absolute contraindications </a:t>
            </a:r>
            <a:r>
              <a:rPr lang="en-US" sz="2133" b="1" dirty="0">
                <a:latin typeface="Aptos" panose="020B0004020202020204" pitchFamily="34" charset="0"/>
                <a:ea typeface="ADLaM Display" panose="02010000000000000000" pitchFamily="2" charset="0"/>
                <a:cs typeface="ADLaM Display" panose="02010000000000000000" pitchFamily="2" charset="0"/>
              </a:rPr>
              <a:t>for NG intubation include the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following:</a:t>
            </a:r>
          </a:p>
          <a:p>
            <a:pPr marL="0" lvl="0" indent="0" algn="l" rtl="0">
              <a:spcBef>
                <a:spcPts val="0"/>
              </a:spcBef>
              <a:spcAft>
                <a:spcPts val="0"/>
              </a:spcAft>
              <a:buNone/>
            </a:pPr>
            <a:endParaRPr lang="en-US" sz="2133" b="1" dirty="0">
              <a:latin typeface="Aptos" panose="020B0004020202020204" pitchFamily="34" charset="0"/>
              <a:ea typeface="ADLaM Display" panose="02010000000000000000" pitchFamily="2" charset="0"/>
              <a:cs typeface="ADLaM Display" panose="02010000000000000000" pitchFamily="2" charset="0"/>
            </a:endParaRP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Severe maxillofacial trauma and / or basilar skull fracture</a:t>
            </a:r>
          </a:p>
          <a:p>
            <a:pPr marL="0" indent="0"/>
            <a:r>
              <a:rPr lang="en-US" sz="2133" b="1" dirty="0">
                <a:latin typeface="Aptos" panose="020B0004020202020204" pitchFamily="34" charset="0"/>
                <a:ea typeface="ADLaM Display" panose="02010000000000000000" pitchFamily="2" charset="0"/>
                <a:cs typeface="ADLaM Display" panose="02010000000000000000" pitchFamily="2" charset="0"/>
              </a:rPr>
              <a:t>Esophageal stricture</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Nasopharyngeal or esophageal obstruction</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Esophageal abnormalities such as diverticulum</a:t>
            </a:r>
          </a:p>
        </p:txBody>
      </p:sp>
      <p:grpSp>
        <p:nvGrpSpPr>
          <p:cNvPr id="544" name="Google Shape;544;p41"/>
          <p:cNvGrpSpPr/>
          <p:nvPr/>
        </p:nvGrpSpPr>
        <p:grpSpPr>
          <a:xfrm rot="17285638">
            <a:off x="8962617" y="4045490"/>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923;p56">
            <a:extLst>
              <a:ext uri="{FF2B5EF4-FFF2-40B4-BE49-F238E27FC236}">
                <a16:creationId xmlns:a16="http://schemas.microsoft.com/office/drawing/2014/main" id="{6134C389-4612-1AAE-918B-547A50FEF86A}"/>
              </a:ext>
            </a:extLst>
          </p:cNvPr>
          <p:cNvGrpSpPr/>
          <p:nvPr/>
        </p:nvGrpSpPr>
        <p:grpSpPr>
          <a:xfrm>
            <a:off x="829663" y="3351966"/>
            <a:ext cx="209380" cy="209409"/>
            <a:chOff x="6415233" y="2753366"/>
            <a:chExt cx="55333" cy="58933"/>
          </a:xfrm>
          <a:solidFill>
            <a:srgbClr val="1136BA"/>
          </a:solidFill>
        </p:grpSpPr>
        <p:sp>
          <p:nvSpPr>
            <p:cNvPr id="3" name="Google Shape;924;p56">
              <a:extLst>
                <a:ext uri="{FF2B5EF4-FFF2-40B4-BE49-F238E27FC236}">
                  <a16:creationId xmlns:a16="http://schemas.microsoft.com/office/drawing/2014/main" id="{AC505AA1-FC0A-03B5-BDA2-DCAA4C33C093}"/>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AEA604F2-1199-7721-D10F-0FF9E2B5358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F25045C7-1F08-F930-2BF3-853AC9252069}"/>
              </a:ext>
            </a:extLst>
          </p:cNvPr>
          <p:cNvGrpSpPr/>
          <p:nvPr/>
        </p:nvGrpSpPr>
        <p:grpSpPr>
          <a:xfrm>
            <a:off x="829663" y="3660747"/>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946E164A-E13B-22C4-7E09-2E6BD39B120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2" name="Google Shape;925;p56">
              <a:extLst>
                <a:ext uri="{FF2B5EF4-FFF2-40B4-BE49-F238E27FC236}">
                  <a16:creationId xmlns:a16="http://schemas.microsoft.com/office/drawing/2014/main" id="{91DB5DBB-B931-62DE-4991-880CAFDAE95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3" name="Google Shape;923;p56">
            <a:extLst>
              <a:ext uri="{FF2B5EF4-FFF2-40B4-BE49-F238E27FC236}">
                <a16:creationId xmlns:a16="http://schemas.microsoft.com/office/drawing/2014/main" id="{3562948A-7B13-7E53-02E3-AA16F36FA922}"/>
              </a:ext>
            </a:extLst>
          </p:cNvPr>
          <p:cNvGrpSpPr/>
          <p:nvPr/>
        </p:nvGrpSpPr>
        <p:grpSpPr>
          <a:xfrm>
            <a:off x="873734" y="4317698"/>
            <a:ext cx="209380" cy="209409"/>
            <a:chOff x="6415233" y="2753366"/>
            <a:chExt cx="55333" cy="58933"/>
          </a:xfrm>
          <a:solidFill>
            <a:srgbClr val="1136BA"/>
          </a:solidFill>
        </p:grpSpPr>
        <p:sp>
          <p:nvSpPr>
            <p:cNvPr id="14" name="Google Shape;924;p56">
              <a:extLst>
                <a:ext uri="{FF2B5EF4-FFF2-40B4-BE49-F238E27FC236}">
                  <a16:creationId xmlns:a16="http://schemas.microsoft.com/office/drawing/2014/main" id="{8DE9C351-B30A-BC17-D64C-252F96C38B4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5" name="Google Shape;925;p56">
              <a:extLst>
                <a:ext uri="{FF2B5EF4-FFF2-40B4-BE49-F238E27FC236}">
                  <a16:creationId xmlns:a16="http://schemas.microsoft.com/office/drawing/2014/main" id="{51CA507C-7B34-14C5-3C6E-441EEDBC7A13}"/>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6" name="Google Shape;923;p56">
            <a:extLst>
              <a:ext uri="{FF2B5EF4-FFF2-40B4-BE49-F238E27FC236}">
                <a16:creationId xmlns:a16="http://schemas.microsoft.com/office/drawing/2014/main" id="{885C4CE7-6F6D-E7B0-2231-1B17F5B44753}"/>
              </a:ext>
            </a:extLst>
          </p:cNvPr>
          <p:cNvGrpSpPr/>
          <p:nvPr/>
        </p:nvGrpSpPr>
        <p:grpSpPr>
          <a:xfrm>
            <a:off x="846477" y="4016395"/>
            <a:ext cx="209380" cy="209409"/>
            <a:chOff x="6415233" y="2753366"/>
            <a:chExt cx="55333" cy="58933"/>
          </a:xfrm>
          <a:solidFill>
            <a:srgbClr val="1136BA"/>
          </a:solidFill>
        </p:grpSpPr>
        <p:sp>
          <p:nvSpPr>
            <p:cNvPr id="17" name="Google Shape;924;p56">
              <a:extLst>
                <a:ext uri="{FF2B5EF4-FFF2-40B4-BE49-F238E27FC236}">
                  <a16:creationId xmlns:a16="http://schemas.microsoft.com/office/drawing/2014/main" id="{7E834482-2EDC-3D08-62AF-20898B356F21}"/>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8" name="Google Shape;925;p56">
              <a:extLst>
                <a:ext uri="{FF2B5EF4-FFF2-40B4-BE49-F238E27FC236}">
                  <a16:creationId xmlns:a16="http://schemas.microsoft.com/office/drawing/2014/main" id="{CD11A4A8-1561-BAB5-F23A-88BF38D5768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4" name="Google Shape;7635;p60">
            <a:extLst>
              <a:ext uri="{FF2B5EF4-FFF2-40B4-BE49-F238E27FC236}">
                <a16:creationId xmlns:a16="http://schemas.microsoft.com/office/drawing/2014/main" id="{B433843F-BB27-BFE5-F2F8-E6463DD2D681}"/>
              </a:ext>
            </a:extLst>
          </p:cNvPr>
          <p:cNvGrpSpPr/>
          <p:nvPr/>
        </p:nvGrpSpPr>
        <p:grpSpPr>
          <a:xfrm>
            <a:off x="414589" y="650639"/>
            <a:ext cx="710153" cy="710153"/>
            <a:chOff x="5007123" y="2079403"/>
            <a:chExt cx="687600" cy="687600"/>
          </a:xfrm>
        </p:grpSpPr>
        <p:sp>
          <p:nvSpPr>
            <p:cNvPr id="5" name="Google Shape;7636;p60">
              <a:extLst>
                <a:ext uri="{FF2B5EF4-FFF2-40B4-BE49-F238E27FC236}">
                  <a16:creationId xmlns:a16="http://schemas.microsoft.com/office/drawing/2014/main" id="{66B4D42B-4204-BBD3-4E13-8A3804D55AA1}"/>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7;p60">
              <a:extLst>
                <a:ext uri="{FF2B5EF4-FFF2-40B4-BE49-F238E27FC236}">
                  <a16:creationId xmlns:a16="http://schemas.microsoft.com/office/drawing/2014/main" id="{5A99BFCA-E2DD-0C7D-10B6-3CD677144C63}"/>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8;p60">
              <a:extLst>
                <a:ext uri="{FF2B5EF4-FFF2-40B4-BE49-F238E27FC236}">
                  <a16:creationId xmlns:a16="http://schemas.microsoft.com/office/drawing/2014/main" id="{013DB3B9-3DB1-2DF3-1F50-11E52F02894A}"/>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5B6D3FB4-4D88-15CF-2278-021F83FF983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5428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p:nvPr/>
        </p:nvSpPr>
        <p:spPr>
          <a:xfrm rot="-3776119">
            <a:off x="-3360484" y="-629321"/>
            <a:ext cx="5272133" cy="3242954"/>
          </a:xfrm>
          <a:prstGeom prst="ellipse">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txBox="1">
            <a:spLocks noGrp="1"/>
          </p:cNvSpPr>
          <p:nvPr>
            <p:ph type="title"/>
          </p:nvPr>
        </p:nvSpPr>
        <p:spPr>
          <a:xfrm>
            <a:off x="1124742" y="584020"/>
            <a:ext cx="11067258" cy="7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contraindications for NG intubation </a:t>
            </a:r>
          </a:p>
        </p:txBody>
      </p:sp>
      <p:sp>
        <p:nvSpPr>
          <p:cNvPr id="543" name="Google Shape;543;p41"/>
          <p:cNvSpPr txBox="1">
            <a:spLocks noGrp="1"/>
          </p:cNvSpPr>
          <p:nvPr>
            <p:ph type="subTitle" idx="1"/>
          </p:nvPr>
        </p:nvSpPr>
        <p:spPr>
          <a:xfrm>
            <a:off x="818374" y="1947459"/>
            <a:ext cx="11281078" cy="58162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Relative contraindications </a:t>
            </a:r>
            <a:r>
              <a:rPr lang="en-US" sz="2133" b="1" dirty="0">
                <a:latin typeface="Aptos" panose="020B0004020202020204" pitchFamily="34" charset="0"/>
                <a:ea typeface="ADLaM Display" panose="02010000000000000000" pitchFamily="2" charset="0"/>
                <a:cs typeface="ADLaM Display" panose="02010000000000000000" pitchFamily="2" charset="0"/>
              </a:rPr>
              <a:t>for NG intubation include the</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following:</a:t>
            </a:r>
          </a:p>
          <a:p>
            <a:pPr marL="0" lvl="0" indent="0" algn="l" rtl="0">
              <a:spcBef>
                <a:spcPts val="0"/>
              </a:spcBef>
              <a:spcAft>
                <a:spcPts val="0"/>
              </a:spcAft>
              <a:buNone/>
            </a:pPr>
            <a:r>
              <a:rPr lang="en-US" sz="2133" b="1" dirty="0">
                <a:solidFill>
                  <a:srgbClr val="FF0000"/>
                </a:solidFill>
                <a:latin typeface="Aptos" panose="020B0004020202020204" pitchFamily="34" charset="0"/>
                <a:ea typeface="ADLaM Display" panose="02010000000000000000" pitchFamily="2" charset="0"/>
                <a:cs typeface="ADLaM Display" panose="02010000000000000000" pitchFamily="2" charset="0"/>
              </a:rPr>
              <a:t>Coagulation</a:t>
            </a:r>
            <a:r>
              <a:rPr lang="en-US" sz="2133" b="1" dirty="0">
                <a:latin typeface="Aptos" panose="020B0004020202020204" pitchFamily="34" charset="0"/>
                <a:ea typeface="ADLaM Display" panose="02010000000000000000" pitchFamily="2" charset="0"/>
                <a:cs typeface="ADLaM Display" panose="02010000000000000000" pitchFamily="2" charset="0"/>
              </a:rPr>
              <a:t> abnormality</a:t>
            </a:r>
          </a:p>
          <a:p>
            <a:pPr marL="0" lvl="0" indent="0"/>
            <a:r>
              <a:rPr lang="en-US" sz="2133" b="1" dirty="0">
                <a:solidFill>
                  <a:srgbClr val="FF0000"/>
                </a:solidFill>
                <a:latin typeface="Aptos" panose="020B0004020202020204" pitchFamily="34" charset="0"/>
                <a:ea typeface="ADLaM Display" panose="02010000000000000000" pitchFamily="2" charset="0"/>
                <a:cs typeface="ADLaM Display" panose="02010000000000000000" pitchFamily="2" charset="0"/>
              </a:rPr>
              <a:t>Recent nasal surgery</a:t>
            </a:r>
          </a:p>
          <a:p>
            <a:pPr marL="0" lvl="0" indent="0" algn="l" rtl="0">
              <a:spcBef>
                <a:spcPts val="0"/>
              </a:spcBef>
              <a:spcAft>
                <a:spcPts val="0"/>
              </a:spcAft>
              <a:buNone/>
            </a:pPr>
            <a:r>
              <a:rPr lang="en-US" sz="2133" b="1" dirty="0">
                <a:solidFill>
                  <a:srgbClr val="FF0000"/>
                </a:solidFill>
                <a:latin typeface="Aptos" panose="020B0004020202020204" pitchFamily="34" charset="0"/>
                <a:ea typeface="ADLaM Display" panose="02010000000000000000" pitchFamily="2" charset="0"/>
                <a:cs typeface="ADLaM Display" panose="02010000000000000000" pitchFamily="2" charset="0"/>
              </a:rPr>
              <a:t>Anastomosis in the esophagus and the stomach </a:t>
            </a:r>
            <a:r>
              <a:rPr lang="en-US" sz="2133" b="1" dirty="0">
                <a:latin typeface="Aptos" panose="020B0004020202020204" pitchFamily="34" charset="0"/>
                <a:ea typeface="ADLaM Display" panose="02010000000000000000" pitchFamily="2" charset="0"/>
                <a:cs typeface="ADLaM Display" panose="02010000000000000000" pitchFamily="2" charset="0"/>
              </a:rPr>
              <a:t>- Blind NG tube insertion has</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 traditionally been contraindicated in certain procedures involving these anastomoses because of the fear of damage to the staple line; however, in an animal study of blind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NGT advancement after sleeve gastrectomy performed via a flexible gastroscope,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Fabian et al observed no sign of trauma to the staple line and no </a:t>
            </a:r>
          </a:p>
          <a:p>
            <a:pPr marL="0" lvl="0" indent="0" algn="l" rtl="0">
              <a:spcBef>
                <a:spcPts val="0"/>
              </a:spcBef>
              <a:spcAft>
                <a:spcPts val="0"/>
              </a:spcAft>
              <a:buNone/>
            </a:pPr>
            <a:r>
              <a:rPr lang="en-US" sz="2133" b="1" dirty="0">
                <a:latin typeface="Aptos" panose="020B0004020202020204" pitchFamily="34" charset="0"/>
                <a:ea typeface="ADLaM Display" panose="02010000000000000000" pitchFamily="2" charset="0"/>
                <a:cs typeface="ADLaM Display" panose="02010000000000000000" pitchFamily="2" charset="0"/>
              </a:rPr>
              <a:t>significant mucosal injury (there were several small petechiae of the gastric mucosa, none of which were of full thickness or penetrated the mucosa) </a:t>
            </a:r>
          </a:p>
        </p:txBody>
      </p:sp>
      <p:grpSp>
        <p:nvGrpSpPr>
          <p:cNvPr id="544" name="Google Shape;544;p41"/>
          <p:cNvGrpSpPr/>
          <p:nvPr/>
        </p:nvGrpSpPr>
        <p:grpSpPr>
          <a:xfrm rot="17285638">
            <a:off x="9006970" y="4081048"/>
            <a:ext cx="5125233" cy="2571161"/>
            <a:chOff x="153533" y="1326266"/>
            <a:chExt cx="9826700" cy="4929733"/>
          </a:xfrm>
        </p:grpSpPr>
        <p:sp>
          <p:nvSpPr>
            <p:cNvPr id="545" name="Google Shape;545;p41"/>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23;p56">
            <a:extLst>
              <a:ext uri="{FF2B5EF4-FFF2-40B4-BE49-F238E27FC236}">
                <a16:creationId xmlns:a16="http://schemas.microsoft.com/office/drawing/2014/main" id="{F25045C7-1F08-F930-2BF3-853AC9252069}"/>
              </a:ext>
            </a:extLst>
          </p:cNvPr>
          <p:cNvGrpSpPr/>
          <p:nvPr/>
        </p:nvGrpSpPr>
        <p:grpSpPr>
          <a:xfrm>
            <a:off x="593328" y="2767640"/>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946E164A-E13B-22C4-7E09-2E6BD39B120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2" name="Google Shape;925;p56">
              <a:extLst>
                <a:ext uri="{FF2B5EF4-FFF2-40B4-BE49-F238E27FC236}">
                  <a16:creationId xmlns:a16="http://schemas.microsoft.com/office/drawing/2014/main" id="{91DB5DBB-B931-62DE-4991-880CAFDAE95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3" name="Google Shape;923;p56">
            <a:extLst>
              <a:ext uri="{FF2B5EF4-FFF2-40B4-BE49-F238E27FC236}">
                <a16:creationId xmlns:a16="http://schemas.microsoft.com/office/drawing/2014/main" id="{3562948A-7B13-7E53-02E3-AA16F36FA922}"/>
              </a:ext>
            </a:extLst>
          </p:cNvPr>
          <p:cNvGrpSpPr/>
          <p:nvPr/>
        </p:nvGrpSpPr>
        <p:grpSpPr>
          <a:xfrm>
            <a:off x="585512" y="3362016"/>
            <a:ext cx="209380" cy="209409"/>
            <a:chOff x="6415233" y="2753366"/>
            <a:chExt cx="55333" cy="58933"/>
          </a:xfrm>
          <a:solidFill>
            <a:srgbClr val="1136BA"/>
          </a:solidFill>
        </p:grpSpPr>
        <p:sp>
          <p:nvSpPr>
            <p:cNvPr id="14" name="Google Shape;924;p56">
              <a:extLst>
                <a:ext uri="{FF2B5EF4-FFF2-40B4-BE49-F238E27FC236}">
                  <a16:creationId xmlns:a16="http://schemas.microsoft.com/office/drawing/2014/main" id="{8DE9C351-B30A-BC17-D64C-252F96C38B4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5" name="Google Shape;925;p56">
              <a:extLst>
                <a:ext uri="{FF2B5EF4-FFF2-40B4-BE49-F238E27FC236}">
                  <a16:creationId xmlns:a16="http://schemas.microsoft.com/office/drawing/2014/main" id="{51CA507C-7B34-14C5-3C6E-441EEDBC7A13}"/>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16" name="Google Shape;923;p56">
            <a:extLst>
              <a:ext uri="{FF2B5EF4-FFF2-40B4-BE49-F238E27FC236}">
                <a16:creationId xmlns:a16="http://schemas.microsoft.com/office/drawing/2014/main" id="{885C4CE7-6F6D-E7B0-2231-1B17F5B44753}"/>
              </a:ext>
            </a:extLst>
          </p:cNvPr>
          <p:cNvGrpSpPr/>
          <p:nvPr/>
        </p:nvGrpSpPr>
        <p:grpSpPr>
          <a:xfrm>
            <a:off x="585512" y="3047524"/>
            <a:ext cx="209380" cy="209409"/>
            <a:chOff x="6415233" y="2753366"/>
            <a:chExt cx="55333" cy="58933"/>
          </a:xfrm>
          <a:solidFill>
            <a:srgbClr val="1136BA"/>
          </a:solidFill>
        </p:grpSpPr>
        <p:sp>
          <p:nvSpPr>
            <p:cNvPr id="17" name="Google Shape;924;p56">
              <a:extLst>
                <a:ext uri="{FF2B5EF4-FFF2-40B4-BE49-F238E27FC236}">
                  <a16:creationId xmlns:a16="http://schemas.microsoft.com/office/drawing/2014/main" id="{7E834482-2EDC-3D08-62AF-20898B356F21}"/>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18" name="Google Shape;925;p56">
              <a:extLst>
                <a:ext uri="{FF2B5EF4-FFF2-40B4-BE49-F238E27FC236}">
                  <a16:creationId xmlns:a16="http://schemas.microsoft.com/office/drawing/2014/main" id="{CD11A4A8-1561-BAB5-F23A-88BF38D5768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grpSp>
      <p:grpSp>
        <p:nvGrpSpPr>
          <p:cNvPr id="4" name="Google Shape;7635;p60">
            <a:extLst>
              <a:ext uri="{FF2B5EF4-FFF2-40B4-BE49-F238E27FC236}">
                <a16:creationId xmlns:a16="http://schemas.microsoft.com/office/drawing/2014/main" id="{332C92A5-E0E9-F8C6-C431-38DE1F30AD8B}"/>
              </a:ext>
            </a:extLst>
          </p:cNvPr>
          <p:cNvGrpSpPr/>
          <p:nvPr/>
        </p:nvGrpSpPr>
        <p:grpSpPr>
          <a:xfrm>
            <a:off x="414589" y="650639"/>
            <a:ext cx="710153" cy="710153"/>
            <a:chOff x="5007123" y="2079403"/>
            <a:chExt cx="687600" cy="687600"/>
          </a:xfrm>
        </p:grpSpPr>
        <p:sp>
          <p:nvSpPr>
            <p:cNvPr id="5" name="Google Shape;7636;p60">
              <a:extLst>
                <a:ext uri="{FF2B5EF4-FFF2-40B4-BE49-F238E27FC236}">
                  <a16:creationId xmlns:a16="http://schemas.microsoft.com/office/drawing/2014/main" id="{021CC9F4-E5B9-8E65-B4F4-98AD2BDC7052}"/>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7;p60">
              <a:extLst>
                <a:ext uri="{FF2B5EF4-FFF2-40B4-BE49-F238E27FC236}">
                  <a16:creationId xmlns:a16="http://schemas.microsoft.com/office/drawing/2014/main" id="{E82F9471-C877-CEFB-6E8C-D42FCE95CDF3}"/>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8;p60">
              <a:extLst>
                <a:ext uri="{FF2B5EF4-FFF2-40B4-BE49-F238E27FC236}">
                  <a16:creationId xmlns:a16="http://schemas.microsoft.com/office/drawing/2014/main" id="{0A9F4D6F-4A16-366B-A682-E5B47B4D5D66}"/>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9;p60">
              <a:extLst>
                <a:ext uri="{FF2B5EF4-FFF2-40B4-BE49-F238E27FC236}">
                  <a16:creationId xmlns:a16="http://schemas.microsoft.com/office/drawing/2014/main" id="{313A479F-AF49-7E0D-1CF3-1F0EF02697F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8292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35894" y="680857"/>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Insertion of an NG tube:</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74" name="Google Shape;474;p36"/>
          <p:cNvSpPr txBox="1">
            <a:spLocks noGrp="1"/>
          </p:cNvSpPr>
          <p:nvPr>
            <p:ph type="subTitle" idx="1"/>
          </p:nvPr>
        </p:nvSpPr>
        <p:spPr>
          <a:xfrm>
            <a:off x="1105898" y="1590593"/>
            <a:ext cx="9781572" cy="25437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Assessment: </a:t>
            </a:r>
            <a:r>
              <a:rPr lang="en-US" dirty="0">
                <a:latin typeface="Aptos" panose="020B0004020202020204" pitchFamily="34" charset="0"/>
              </a:rPr>
              <a:t>Who needs nasogastric intubation</a:t>
            </a:r>
          </a:p>
          <a:p>
            <a:pPr marL="0" lvl="0" indent="0" algn="l" rtl="0">
              <a:spcBef>
                <a:spcPts val="0"/>
              </a:spcBef>
              <a:spcAft>
                <a:spcPts val="0"/>
              </a:spcAft>
              <a:buNone/>
            </a:pPr>
            <a:endParaRPr lang="en-US" sz="2133" dirty="0">
              <a:latin typeface="Aptos" panose="020B0004020202020204" pitchFamily="34" charset="0"/>
            </a:endParaRPr>
          </a:p>
          <a:p>
            <a:pPr marL="0" lvl="0" indent="0" algn="l" rtl="0">
              <a:spcBef>
                <a:spcPts val="0"/>
              </a:spcBef>
              <a:spcAft>
                <a:spcPts val="0"/>
              </a:spcAft>
              <a:buNone/>
            </a:pPr>
            <a:r>
              <a:rPr lang="en-US" sz="2133" dirty="0">
                <a:latin typeface="Aptos" panose="020B0004020202020204" pitchFamily="34" charset="0"/>
              </a:rPr>
              <a:t>Neuromuscular impairment</a:t>
            </a:r>
          </a:p>
          <a:p>
            <a:pPr marL="0" lvl="0" indent="0" algn="l" rtl="0">
              <a:spcBef>
                <a:spcPts val="0"/>
              </a:spcBef>
              <a:spcAft>
                <a:spcPts val="0"/>
              </a:spcAft>
              <a:buNone/>
            </a:pPr>
            <a:r>
              <a:rPr lang="en-US" sz="2133" dirty="0">
                <a:latin typeface="Aptos" panose="020B0004020202020204" pitchFamily="34" charset="0"/>
              </a:rPr>
              <a:t>Surgery patients</a:t>
            </a:r>
          </a:p>
          <a:p>
            <a:pPr marL="0" lvl="0" indent="0" algn="l" rtl="0">
              <a:spcBef>
                <a:spcPts val="0"/>
              </a:spcBef>
              <a:spcAft>
                <a:spcPts val="0"/>
              </a:spcAft>
              <a:buNone/>
            </a:pPr>
            <a:r>
              <a:rPr lang="en-US" sz="2133" dirty="0">
                <a:latin typeface="Aptos" panose="020B0004020202020204" pitchFamily="34" charset="0"/>
              </a:rPr>
              <a:t>Ventilated patients</a:t>
            </a:r>
          </a:p>
          <a:p>
            <a:pPr marL="0" lvl="0" indent="0" algn="l" rtl="0">
              <a:spcBef>
                <a:spcPts val="0"/>
              </a:spcBef>
              <a:spcAft>
                <a:spcPts val="0"/>
              </a:spcAft>
              <a:buNone/>
            </a:pPr>
            <a:r>
              <a:rPr lang="en-US" sz="2133" dirty="0">
                <a:latin typeface="Aptos" panose="020B0004020202020204" pitchFamily="34" charset="0"/>
              </a:rPr>
              <a:t>Patients who are unable to maintain  adequate oral intake</a:t>
            </a:r>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23;p56">
            <a:extLst>
              <a:ext uri="{FF2B5EF4-FFF2-40B4-BE49-F238E27FC236}">
                <a16:creationId xmlns:a16="http://schemas.microsoft.com/office/drawing/2014/main" id="{54B5D496-FCC6-8E7B-17C5-55087228CD8C}"/>
              </a:ext>
            </a:extLst>
          </p:cNvPr>
          <p:cNvGrpSpPr/>
          <p:nvPr/>
        </p:nvGrpSpPr>
        <p:grpSpPr>
          <a:xfrm>
            <a:off x="826514" y="2757740"/>
            <a:ext cx="209380" cy="209409"/>
            <a:chOff x="6415233" y="2753366"/>
            <a:chExt cx="55333" cy="58933"/>
          </a:xfrm>
          <a:solidFill>
            <a:srgbClr val="1136BA"/>
          </a:solidFill>
        </p:grpSpPr>
        <p:sp>
          <p:nvSpPr>
            <p:cNvPr id="13" name="Google Shape;924;p56">
              <a:extLst>
                <a:ext uri="{FF2B5EF4-FFF2-40B4-BE49-F238E27FC236}">
                  <a16:creationId xmlns:a16="http://schemas.microsoft.com/office/drawing/2014/main" id="{F3DC0820-39AF-08B5-FFF1-93DD793F815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4" name="Google Shape;925;p56">
              <a:extLst>
                <a:ext uri="{FF2B5EF4-FFF2-40B4-BE49-F238E27FC236}">
                  <a16:creationId xmlns:a16="http://schemas.microsoft.com/office/drawing/2014/main" id="{CB7F1369-FF7B-AEDF-66AB-C6A971F64481}"/>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5" name="Google Shape;923;p56">
            <a:extLst>
              <a:ext uri="{FF2B5EF4-FFF2-40B4-BE49-F238E27FC236}">
                <a16:creationId xmlns:a16="http://schemas.microsoft.com/office/drawing/2014/main" id="{1522A07D-F2B2-4FBD-4722-7B3BE1E028F2}"/>
              </a:ext>
            </a:extLst>
          </p:cNvPr>
          <p:cNvGrpSpPr/>
          <p:nvPr/>
        </p:nvGrpSpPr>
        <p:grpSpPr>
          <a:xfrm>
            <a:off x="817362" y="3099124"/>
            <a:ext cx="209380" cy="209409"/>
            <a:chOff x="6415233" y="2753366"/>
            <a:chExt cx="55333" cy="58933"/>
          </a:xfrm>
          <a:solidFill>
            <a:srgbClr val="1136BA"/>
          </a:solidFill>
        </p:grpSpPr>
        <p:sp>
          <p:nvSpPr>
            <p:cNvPr id="16" name="Google Shape;924;p56">
              <a:extLst>
                <a:ext uri="{FF2B5EF4-FFF2-40B4-BE49-F238E27FC236}">
                  <a16:creationId xmlns:a16="http://schemas.microsoft.com/office/drawing/2014/main" id="{877B8B7D-CCEA-9759-6ED5-C0AB07768D3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7" name="Google Shape;925;p56">
              <a:extLst>
                <a:ext uri="{FF2B5EF4-FFF2-40B4-BE49-F238E27FC236}">
                  <a16:creationId xmlns:a16="http://schemas.microsoft.com/office/drawing/2014/main" id="{E3209A1A-0C8E-EE2E-DFA8-A91D3A9BF22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8" name="Google Shape;923;p56">
            <a:extLst>
              <a:ext uri="{FF2B5EF4-FFF2-40B4-BE49-F238E27FC236}">
                <a16:creationId xmlns:a16="http://schemas.microsoft.com/office/drawing/2014/main" id="{21AF3872-3BD2-1CE4-707B-C066A3E3EC28}"/>
              </a:ext>
            </a:extLst>
          </p:cNvPr>
          <p:cNvGrpSpPr/>
          <p:nvPr/>
        </p:nvGrpSpPr>
        <p:grpSpPr>
          <a:xfrm>
            <a:off x="812821" y="3407300"/>
            <a:ext cx="209380" cy="209409"/>
            <a:chOff x="6415233" y="2753366"/>
            <a:chExt cx="55333" cy="58933"/>
          </a:xfrm>
          <a:solidFill>
            <a:srgbClr val="1136BA"/>
          </a:solidFill>
        </p:grpSpPr>
        <p:sp>
          <p:nvSpPr>
            <p:cNvPr id="19" name="Google Shape;924;p56">
              <a:extLst>
                <a:ext uri="{FF2B5EF4-FFF2-40B4-BE49-F238E27FC236}">
                  <a16:creationId xmlns:a16="http://schemas.microsoft.com/office/drawing/2014/main" id="{02FCC540-1400-172D-5171-DDA194FEB514}"/>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0" name="Google Shape;925;p56">
              <a:extLst>
                <a:ext uri="{FF2B5EF4-FFF2-40B4-BE49-F238E27FC236}">
                  <a16:creationId xmlns:a16="http://schemas.microsoft.com/office/drawing/2014/main" id="{D41B00EC-9613-D89F-09A3-F29AFC7FE9C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1" name="Google Shape;923;p56">
            <a:extLst>
              <a:ext uri="{FF2B5EF4-FFF2-40B4-BE49-F238E27FC236}">
                <a16:creationId xmlns:a16="http://schemas.microsoft.com/office/drawing/2014/main" id="{EFDE81D6-28C6-0367-25FD-5BE4D2C137B9}"/>
              </a:ext>
            </a:extLst>
          </p:cNvPr>
          <p:cNvGrpSpPr/>
          <p:nvPr/>
        </p:nvGrpSpPr>
        <p:grpSpPr>
          <a:xfrm>
            <a:off x="826514" y="3753022"/>
            <a:ext cx="209380" cy="209409"/>
            <a:chOff x="6415233" y="2753366"/>
            <a:chExt cx="55333" cy="58933"/>
          </a:xfrm>
          <a:solidFill>
            <a:srgbClr val="1136BA"/>
          </a:solidFill>
        </p:grpSpPr>
        <p:sp>
          <p:nvSpPr>
            <p:cNvPr id="22" name="Google Shape;924;p56">
              <a:extLst>
                <a:ext uri="{FF2B5EF4-FFF2-40B4-BE49-F238E27FC236}">
                  <a16:creationId xmlns:a16="http://schemas.microsoft.com/office/drawing/2014/main" id="{18A88D71-8FBC-3031-5220-1DE811FC422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3" name="Google Shape;925;p56">
              <a:extLst>
                <a:ext uri="{FF2B5EF4-FFF2-40B4-BE49-F238E27FC236}">
                  <a16:creationId xmlns:a16="http://schemas.microsoft.com/office/drawing/2014/main" id="{3DBEC69A-E73D-CC9C-10A4-480844A8770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 name="Google Shape;7635;p60">
            <a:extLst>
              <a:ext uri="{FF2B5EF4-FFF2-40B4-BE49-F238E27FC236}">
                <a16:creationId xmlns:a16="http://schemas.microsoft.com/office/drawing/2014/main" id="{1AEC2EBE-444C-E01B-57B5-86457BBE9E22}"/>
              </a:ext>
            </a:extLst>
          </p:cNvPr>
          <p:cNvGrpSpPr/>
          <p:nvPr/>
        </p:nvGrpSpPr>
        <p:grpSpPr>
          <a:xfrm>
            <a:off x="249847" y="646813"/>
            <a:ext cx="710153" cy="710153"/>
            <a:chOff x="5007123" y="2079403"/>
            <a:chExt cx="687600" cy="687600"/>
          </a:xfrm>
        </p:grpSpPr>
        <p:sp>
          <p:nvSpPr>
            <p:cNvPr id="3" name="Google Shape;7636;p60">
              <a:extLst>
                <a:ext uri="{FF2B5EF4-FFF2-40B4-BE49-F238E27FC236}">
                  <a16:creationId xmlns:a16="http://schemas.microsoft.com/office/drawing/2014/main" id="{37318677-3CDE-B3FF-4D02-EA8EC4B25DDE}"/>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37;p60">
              <a:extLst>
                <a:ext uri="{FF2B5EF4-FFF2-40B4-BE49-F238E27FC236}">
                  <a16:creationId xmlns:a16="http://schemas.microsoft.com/office/drawing/2014/main" id="{F4B89BD2-9855-BBC8-2883-2FBFE0367AE6}"/>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8;p60">
              <a:extLst>
                <a:ext uri="{FF2B5EF4-FFF2-40B4-BE49-F238E27FC236}">
                  <a16:creationId xmlns:a16="http://schemas.microsoft.com/office/drawing/2014/main" id="{E7F06A30-CBDC-3D3F-102F-7E8F5423D281}"/>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9;p60">
              <a:extLst>
                <a:ext uri="{FF2B5EF4-FFF2-40B4-BE49-F238E27FC236}">
                  <a16:creationId xmlns:a16="http://schemas.microsoft.com/office/drawing/2014/main" id="{E9B29BF8-38D4-CD07-8EFF-E32DC0BF2BE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400794" y="463554"/>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Patient Medical History (patency of nares)</a:t>
            </a:r>
            <a:endParaRPr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74" name="Google Shape;474;p36"/>
          <p:cNvSpPr txBox="1">
            <a:spLocks noGrp="1"/>
          </p:cNvSpPr>
          <p:nvPr>
            <p:ph type="subTitle" idx="1"/>
          </p:nvPr>
        </p:nvSpPr>
        <p:spPr>
          <a:xfrm>
            <a:off x="4151390" y="2059064"/>
            <a:ext cx="3418817" cy="49956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Ask about history of:</a:t>
            </a:r>
            <a:endParaRPr lang="en-US" dirty="0">
              <a:latin typeface="Aptos" panose="020B0004020202020204" pitchFamily="34" charset="0"/>
            </a:endParaRPr>
          </a:p>
          <a:p>
            <a:pPr marL="0" lvl="0" indent="0" algn="l" rtl="0">
              <a:spcBef>
                <a:spcPts val="0"/>
              </a:spcBef>
              <a:spcAft>
                <a:spcPts val="0"/>
              </a:spcAft>
              <a:buNone/>
            </a:pPr>
            <a:endParaRPr lang="en-US" sz="2133" dirty="0">
              <a:latin typeface="Aptos" panose="020B0004020202020204" pitchFamily="34" charset="0"/>
            </a:endParaRPr>
          </a:p>
        </p:txBody>
      </p:sp>
      <p:grpSp>
        <p:nvGrpSpPr>
          <p:cNvPr id="480" name="Google Shape;480;p36"/>
          <p:cNvGrpSpPr/>
          <p:nvPr/>
        </p:nvGrpSpPr>
        <p:grpSpPr>
          <a:xfrm rot="-5043705">
            <a:off x="8708258" y="4754816"/>
            <a:ext cx="4872674" cy="2817166"/>
            <a:chOff x="177974" y="1408621"/>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923626" y="2191266"/>
              <a:ext cx="6629834"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6"/>
            <p:cNvSpPr/>
            <p:nvPr/>
          </p:nvSpPr>
          <p:spPr>
            <a:xfrm>
              <a:off x="177974" y="1408621"/>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9FA2544C-2403-3025-EF92-582028596443}"/>
              </a:ext>
            </a:extLst>
          </p:cNvPr>
          <p:cNvSpPr txBox="1"/>
          <p:nvPr/>
        </p:nvSpPr>
        <p:spPr>
          <a:xfrm>
            <a:off x="2149506" y="2222114"/>
            <a:ext cx="3074570" cy="779700"/>
          </a:xfrm>
          <a:prstGeom prst="rect">
            <a:avLst/>
          </a:prstGeom>
          <a:noFill/>
        </p:spPr>
        <p:txBody>
          <a:bodyPr wrap="square" rtlCol="0">
            <a:spAutoFit/>
          </a:bodyPr>
          <a:lstStyle/>
          <a:p>
            <a:r>
              <a:rPr lang="en-US" sz="2133" b="1" dirty="0">
                <a:latin typeface="Aptos" panose="020B0004020202020204" pitchFamily="34" charset="0"/>
              </a:rPr>
              <a:t>Nosebleeds </a:t>
            </a:r>
          </a:p>
          <a:p>
            <a:r>
              <a:rPr lang="en-US" sz="2133" b="1" dirty="0">
                <a:latin typeface="Aptos" panose="020B0004020202020204" pitchFamily="34" charset="0"/>
              </a:rPr>
              <a:t>Nasal surgeries</a:t>
            </a:r>
          </a:p>
        </p:txBody>
      </p:sp>
      <p:sp>
        <p:nvSpPr>
          <p:cNvPr id="3" name="TextBox 2">
            <a:extLst>
              <a:ext uri="{FF2B5EF4-FFF2-40B4-BE49-F238E27FC236}">
                <a16:creationId xmlns:a16="http://schemas.microsoft.com/office/drawing/2014/main" id="{B3573E13-A0E3-ABDC-F506-9C38BB9D38C1}"/>
              </a:ext>
            </a:extLst>
          </p:cNvPr>
          <p:cNvSpPr txBox="1"/>
          <p:nvPr/>
        </p:nvSpPr>
        <p:spPr>
          <a:xfrm>
            <a:off x="7669980" y="2308847"/>
            <a:ext cx="3290718" cy="779700"/>
          </a:xfrm>
          <a:prstGeom prst="rect">
            <a:avLst/>
          </a:prstGeom>
          <a:noFill/>
        </p:spPr>
        <p:txBody>
          <a:bodyPr wrap="square" rtlCol="0">
            <a:spAutoFit/>
          </a:bodyPr>
          <a:lstStyle/>
          <a:p>
            <a:r>
              <a:rPr lang="en-US" sz="2133" b="1" dirty="0">
                <a:latin typeface="Aptos" panose="020B0004020202020204" pitchFamily="34" charset="0"/>
              </a:rPr>
              <a:t>Deviated septum</a:t>
            </a:r>
          </a:p>
          <a:p>
            <a:r>
              <a:rPr lang="en-US" sz="2133" b="1" dirty="0">
                <a:latin typeface="Aptos" panose="020B0004020202020204" pitchFamily="34" charset="0"/>
              </a:rPr>
              <a:t>Anticoagulation Tx</a:t>
            </a:r>
          </a:p>
        </p:txBody>
      </p:sp>
      <p:grpSp>
        <p:nvGrpSpPr>
          <p:cNvPr id="4" name="Google Shape;923;p56">
            <a:extLst>
              <a:ext uri="{FF2B5EF4-FFF2-40B4-BE49-F238E27FC236}">
                <a16:creationId xmlns:a16="http://schemas.microsoft.com/office/drawing/2014/main" id="{CE18E29E-DEF9-6734-8B01-25A34220CED7}"/>
              </a:ext>
            </a:extLst>
          </p:cNvPr>
          <p:cNvGrpSpPr/>
          <p:nvPr/>
        </p:nvGrpSpPr>
        <p:grpSpPr>
          <a:xfrm>
            <a:off x="7470469" y="2389552"/>
            <a:ext cx="209380" cy="209409"/>
            <a:chOff x="6415233" y="2753366"/>
            <a:chExt cx="55333" cy="58933"/>
          </a:xfrm>
          <a:solidFill>
            <a:srgbClr val="1136BA"/>
          </a:solidFill>
        </p:grpSpPr>
        <p:sp>
          <p:nvSpPr>
            <p:cNvPr id="5" name="Google Shape;924;p56">
              <a:extLst>
                <a:ext uri="{FF2B5EF4-FFF2-40B4-BE49-F238E27FC236}">
                  <a16:creationId xmlns:a16="http://schemas.microsoft.com/office/drawing/2014/main" id="{A9755B73-FB24-12E3-2646-D1240BC161E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21C4D7E8-12DE-0A29-652C-50D67882EB0C}"/>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7" name="Google Shape;923;p56">
            <a:extLst>
              <a:ext uri="{FF2B5EF4-FFF2-40B4-BE49-F238E27FC236}">
                <a16:creationId xmlns:a16="http://schemas.microsoft.com/office/drawing/2014/main" id="{2A084569-D313-C9B6-1431-3075E71C251C}"/>
              </a:ext>
            </a:extLst>
          </p:cNvPr>
          <p:cNvGrpSpPr/>
          <p:nvPr/>
        </p:nvGrpSpPr>
        <p:grpSpPr>
          <a:xfrm>
            <a:off x="7505470" y="2759341"/>
            <a:ext cx="209380" cy="209409"/>
            <a:chOff x="6415233" y="2753366"/>
            <a:chExt cx="55333" cy="58933"/>
          </a:xfrm>
          <a:solidFill>
            <a:srgbClr val="1136BA"/>
          </a:solidFill>
        </p:grpSpPr>
        <p:sp>
          <p:nvSpPr>
            <p:cNvPr id="8" name="Google Shape;924;p56">
              <a:extLst>
                <a:ext uri="{FF2B5EF4-FFF2-40B4-BE49-F238E27FC236}">
                  <a16:creationId xmlns:a16="http://schemas.microsoft.com/office/drawing/2014/main" id="{C063464F-B4E0-BC7E-9F85-479249B6730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9" name="Google Shape;925;p56">
              <a:extLst>
                <a:ext uri="{FF2B5EF4-FFF2-40B4-BE49-F238E27FC236}">
                  <a16:creationId xmlns:a16="http://schemas.microsoft.com/office/drawing/2014/main" id="{F5986040-618F-71CD-194F-69470DC6CB6C}"/>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F97CFCF4-6D39-8349-FB34-E0EA54D41094}"/>
              </a:ext>
            </a:extLst>
          </p:cNvPr>
          <p:cNvGrpSpPr/>
          <p:nvPr/>
        </p:nvGrpSpPr>
        <p:grpSpPr>
          <a:xfrm>
            <a:off x="1933366" y="2703017"/>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CEAD1541-53B2-04C7-0A46-47DF05746EF3}"/>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CDD6F1BD-2632-9FA6-6567-ABFC4BFBF55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5" name="Google Shape;923;p56">
            <a:extLst>
              <a:ext uri="{FF2B5EF4-FFF2-40B4-BE49-F238E27FC236}">
                <a16:creationId xmlns:a16="http://schemas.microsoft.com/office/drawing/2014/main" id="{B5803B8A-E523-908F-22EC-B43C01618B84}"/>
              </a:ext>
            </a:extLst>
          </p:cNvPr>
          <p:cNvGrpSpPr/>
          <p:nvPr/>
        </p:nvGrpSpPr>
        <p:grpSpPr>
          <a:xfrm>
            <a:off x="1937909" y="2336302"/>
            <a:ext cx="209380" cy="209409"/>
            <a:chOff x="6415233" y="2753366"/>
            <a:chExt cx="55333" cy="58933"/>
          </a:xfrm>
          <a:solidFill>
            <a:srgbClr val="1136BA"/>
          </a:solidFill>
        </p:grpSpPr>
        <p:sp>
          <p:nvSpPr>
            <p:cNvPr id="26" name="Google Shape;924;p56">
              <a:extLst>
                <a:ext uri="{FF2B5EF4-FFF2-40B4-BE49-F238E27FC236}">
                  <a16:creationId xmlns:a16="http://schemas.microsoft.com/office/drawing/2014/main" id="{816437D6-FFF4-39BD-3F72-4F9947B75A95}"/>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7" name="Google Shape;925;p56">
              <a:extLst>
                <a:ext uri="{FF2B5EF4-FFF2-40B4-BE49-F238E27FC236}">
                  <a16:creationId xmlns:a16="http://schemas.microsoft.com/office/drawing/2014/main" id="{F7DBFA6A-7312-C075-08D4-6D8C9C6AA57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sp>
        <p:nvSpPr>
          <p:cNvPr id="29" name="TextBox 28">
            <a:extLst>
              <a:ext uri="{FF2B5EF4-FFF2-40B4-BE49-F238E27FC236}">
                <a16:creationId xmlns:a16="http://schemas.microsoft.com/office/drawing/2014/main" id="{AEF983B0-0429-E159-9636-E4230E769316}"/>
              </a:ext>
            </a:extLst>
          </p:cNvPr>
          <p:cNvSpPr txBox="1"/>
          <p:nvPr/>
        </p:nvSpPr>
        <p:spPr>
          <a:xfrm>
            <a:off x="3838977" y="3385200"/>
            <a:ext cx="4514045" cy="492442"/>
          </a:xfrm>
          <a:prstGeom prst="rect">
            <a:avLst/>
          </a:prstGeom>
          <a:noFill/>
        </p:spPr>
        <p:txBody>
          <a:bodyPr wrap="square">
            <a:spAutoFit/>
          </a:bodyPr>
          <a:lstStyle/>
          <a:p>
            <a:r>
              <a:rPr lang="en-US" sz="2400"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Don’t forget to also assess:</a:t>
            </a:r>
          </a:p>
        </p:txBody>
      </p:sp>
      <p:grpSp>
        <p:nvGrpSpPr>
          <p:cNvPr id="37" name="Google Shape;7113;p58">
            <a:extLst>
              <a:ext uri="{FF2B5EF4-FFF2-40B4-BE49-F238E27FC236}">
                <a16:creationId xmlns:a16="http://schemas.microsoft.com/office/drawing/2014/main" id="{784498DD-7CBF-4784-D231-6BA01CF75892}"/>
              </a:ext>
            </a:extLst>
          </p:cNvPr>
          <p:cNvGrpSpPr/>
          <p:nvPr/>
        </p:nvGrpSpPr>
        <p:grpSpPr>
          <a:xfrm>
            <a:off x="2365040" y="4811809"/>
            <a:ext cx="6834944" cy="436933"/>
            <a:chOff x="1953133" y="581834"/>
            <a:chExt cx="4223553" cy="296400"/>
          </a:xfrm>
        </p:grpSpPr>
        <p:sp>
          <p:nvSpPr>
            <p:cNvPr id="38" name="Google Shape;7114;p58">
              <a:extLst>
                <a:ext uri="{FF2B5EF4-FFF2-40B4-BE49-F238E27FC236}">
                  <a16:creationId xmlns:a16="http://schemas.microsoft.com/office/drawing/2014/main" id="{16DD07EE-F97E-BCD1-80C4-AB87523EA301}"/>
                </a:ext>
              </a:extLst>
            </p:cNvPr>
            <p:cNvSpPr/>
            <p:nvPr/>
          </p:nvSpPr>
          <p:spPr>
            <a:xfrm>
              <a:off x="1953133" y="581834"/>
              <a:ext cx="296400" cy="2964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115;p58">
              <a:extLst>
                <a:ext uri="{FF2B5EF4-FFF2-40B4-BE49-F238E27FC236}">
                  <a16:creationId xmlns:a16="http://schemas.microsoft.com/office/drawing/2014/main" id="{D53BFBFC-3FE3-116A-68B7-C3DECE1131E2}"/>
                </a:ext>
              </a:extLst>
            </p:cNvPr>
            <p:cNvSpPr/>
            <p:nvPr/>
          </p:nvSpPr>
          <p:spPr>
            <a:xfrm>
              <a:off x="5880286" y="581834"/>
              <a:ext cx="296400" cy="2964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117;p58">
              <a:extLst>
                <a:ext uri="{FF2B5EF4-FFF2-40B4-BE49-F238E27FC236}">
                  <a16:creationId xmlns:a16="http://schemas.microsoft.com/office/drawing/2014/main" id="{05F4EDB7-4835-ADFE-A894-829909131417}"/>
                </a:ext>
              </a:extLst>
            </p:cNvPr>
            <p:cNvSpPr/>
            <p:nvPr/>
          </p:nvSpPr>
          <p:spPr>
            <a:xfrm>
              <a:off x="3893821" y="581834"/>
              <a:ext cx="296400" cy="296400"/>
            </a:xfrm>
            <a:prstGeom prst="diamond">
              <a:avLst/>
            </a:prstGeom>
            <a:no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7119;p58">
              <a:extLst>
                <a:ext uri="{FF2B5EF4-FFF2-40B4-BE49-F238E27FC236}">
                  <a16:creationId xmlns:a16="http://schemas.microsoft.com/office/drawing/2014/main" id="{7700F886-5342-A5DE-F1CC-6CA49E8AFCEE}"/>
                </a:ext>
              </a:extLst>
            </p:cNvPr>
            <p:cNvCxnSpPr/>
            <p:nvPr/>
          </p:nvCxnSpPr>
          <p:spPr>
            <a:xfrm>
              <a:off x="2398182" y="730017"/>
              <a:ext cx="1317600" cy="0"/>
            </a:xfrm>
            <a:prstGeom prst="straightConnector1">
              <a:avLst/>
            </a:prstGeom>
            <a:noFill/>
            <a:ln w="9525" cap="flat" cmpd="sng">
              <a:solidFill>
                <a:srgbClr val="5F7D95"/>
              </a:solidFill>
              <a:prstDash val="solid"/>
              <a:round/>
              <a:headEnd type="none" w="med" len="med"/>
              <a:tailEnd type="none" w="med" len="med"/>
            </a:ln>
          </p:spPr>
        </p:cxnSp>
        <p:cxnSp>
          <p:nvCxnSpPr>
            <p:cNvPr id="44" name="Google Shape;7120;p58">
              <a:extLst>
                <a:ext uri="{FF2B5EF4-FFF2-40B4-BE49-F238E27FC236}">
                  <a16:creationId xmlns:a16="http://schemas.microsoft.com/office/drawing/2014/main" id="{7DC3B761-89E7-75CD-48C1-3D479AD7573B}"/>
                </a:ext>
              </a:extLst>
            </p:cNvPr>
            <p:cNvCxnSpPr/>
            <p:nvPr/>
          </p:nvCxnSpPr>
          <p:spPr>
            <a:xfrm>
              <a:off x="4368330" y="730017"/>
              <a:ext cx="1317600" cy="0"/>
            </a:xfrm>
            <a:prstGeom prst="straightConnector1">
              <a:avLst/>
            </a:prstGeom>
            <a:noFill/>
            <a:ln w="9525" cap="flat" cmpd="sng">
              <a:solidFill>
                <a:srgbClr val="5F7D95"/>
              </a:solidFill>
              <a:prstDash val="solid"/>
              <a:round/>
              <a:headEnd type="none" w="med" len="med"/>
              <a:tailEnd type="none" w="med" len="med"/>
            </a:ln>
          </p:spPr>
        </p:cxnSp>
      </p:grpSp>
      <p:sp>
        <p:nvSpPr>
          <p:cNvPr id="47" name="TextBox 46">
            <a:extLst>
              <a:ext uri="{FF2B5EF4-FFF2-40B4-BE49-F238E27FC236}">
                <a16:creationId xmlns:a16="http://schemas.microsoft.com/office/drawing/2014/main" id="{DD829C5B-1C1B-A0C6-AAAE-49955223FD7D}"/>
              </a:ext>
            </a:extLst>
          </p:cNvPr>
          <p:cNvSpPr txBox="1"/>
          <p:nvPr/>
        </p:nvSpPr>
        <p:spPr>
          <a:xfrm>
            <a:off x="1727417" y="4088734"/>
            <a:ext cx="1754908" cy="697626"/>
          </a:xfrm>
          <a:prstGeom prst="rect">
            <a:avLst/>
          </a:prstGeom>
          <a:noFill/>
        </p:spPr>
        <p:txBody>
          <a:bodyPr wrap="square" rtlCol="0">
            <a:spAutoFit/>
          </a:bodyPr>
          <a:lstStyle/>
          <a:p>
            <a:pPr algn="ctr"/>
            <a:r>
              <a:rPr lang="en-US" b="1" dirty="0">
                <a:latin typeface="Aptos" panose="020B0004020202020204" pitchFamily="34" charset="0"/>
              </a:rPr>
              <a:t>Patient’s</a:t>
            </a:r>
          </a:p>
          <a:p>
            <a:pPr algn="ctr"/>
            <a:r>
              <a:rPr lang="en-US" b="1" dirty="0">
                <a:latin typeface="Aptos" panose="020B0004020202020204" pitchFamily="34" charset="0"/>
              </a:rPr>
              <a:t>mental status</a:t>
            </a:r>
          </a:p>
        </p:txBody>
      </p:sp>
      <p:sp>
        <p:nvSpPr>
          <p:cNvPr id="48" name="TextBox 47">
            <a:extLst>
              <a:ext uri="{FF2B5EF4-FFF2-40B4-BE49-F238E27FC236}">
                <a16:creationId xmlns:a16="http://schemas.microsoft.com/office/drawing/2014/main" id="{04DB01FF-2D4B-EC56-6417-F89EDA2B9A93}"/>
              </a:ext>
            </a:extLst>
          </p:cNvPr>
          <p:cNvSpPr txBox="1"/>
          <p:nvPr/>
        </p:nvSpPr>
        <p:spPr>
          <a:xfrm>
            <a:off x="4892559" y="5360889"/>
            <a:ext cx="1705826" cy="697626"/>
          </a:xfrm>
          <a:prstGeom prst="rect">
            <a:avLst/>
          </a:prstGeom>
          <a:noFill/>
        </p:spPr>
        <p:txBody>
          <a:bodyPr wrap="square" rtlCol="0">
            <a:spAutoFit/>
          </a:bodyPr>
          <a:lstStyle/>
          <a:p>
            <a:pPr algn="ctr"/>
            <a:r>
              <a:rPr lang="en-US" b="1" dirty="0">
                <a:latin typeface="Aptos" panose="020B0004020202020204" pitchFamily="34" charset="0"/>
              </a:rPr>
              <a:t>Patient’s gag</a:t>
            </a:r>
          </a:p>
          <a:p>
            <a:pPr algn="ctr"/>
            <a:r>
              <a:rPr lang="en-US" b="1" dirty="0">
                <a:latin typeface="Aptos" panose="020B0004020202020204" pitchFamily="34" charset="0"/>
              </a:rPr>
              <a:t>reflex</a:t>
            </a:r>
          </a:p>
        </p:txBody>
      </p:sp>
      <p:sp>
        <p:nvSpPr>
          <p:cNvPr id="49" name="TextBox 48">
            <a:extLst>
              <a:ext uri="{FF2B5EF4-FFF2-40B4-BE49-F238E27FC236}">
                <a16:creationId xmlns:a16="http://schemas.microsoft.com/office/drawing/2014/main" id="{97697E58-FE47-9A6D-D78F-48D025098EE9}"/>
              </a:ext>
            </a:extLst>
          </p:cNvPr>
          <p:cNvSpPr txBox="1"/>
          <p:nvPr/>
        </p:nvSpPr>
        <p:spPr>
          <a:xfrm>
            <a:off x="7575538" y="3813787"/>
            <a:ext cx="2681330" cy="984885"/>
          </a:xfrm>
          <a:prstGeom prst="rect">
            <a:avLst/>
          </a:prstGeom>
          <a:noFill/>
        </p:spPr>
        <p:txBody>
          <a:bodyPr wrap="square" rtlCol="0">
            <a:spAutoFit/>
          </a:bodyPr>
          <a:lstStyle/>
          <a:p>
            <a:pPr algn="ctr"/>
            <a:r>
              <a:rPr lang="en-US" b="1" dirty="0">
                <a:latin typeface="Aptos" panose="020B0004020202020204" pitchFamily="34" charset="0"/>
              </a:rPr>
              <a:t>Bowel sounds (consider a thorough physical examination)</a:t>
            </a:r>
          </a:p>
        </p:txBody>
      </p:sp>
      <p:grpSp>
        <p:nvGrpSpPr>
          <p:cNvPr id="12" name="Google Shape;7635;p60">
            <a:extLst>
              <a:ext uri="{FF2B5EF4-FFF2-40B4-BE49-F238E27FC236}">
                <a16:creationId xmlns:a16="http://schemas.microsoft.com/office/drawing/2014/main" id="{D958B358-CD3A-AE26-954B-66A40CA7FF2F}"/>
              </a:ext>
            </a:extLst>
          </p:cNvPr>
          <p:cNvGrpSpPr/>
          <p:nvPr/>
        </p:nvGrpSpPr>
        <p:grpSpPr>
          <a:xfrm>
            <a:off x="690641" y="517001"/>
            <a:ext cx="710153" cy="710153"/>
            <a:chOff x="5007123" y="2079403"/>
            <a:chExt cx="687600" cy="687600"/>
          </a:xfrm>
        </p:grpSpPr>
        <p:sp>
          <p:nvSpPr>
            <p:cNvPr id="13" name="Google Shape;7636;p60">
              <a:extLst>
                <a:ext uri="{FF2B5EF4-FFF2-40B4-BE49-F238E27FC236}">
                  <a16:creationId xmlns:a16="http://schemas.microsoft.com/office/drawing/2014/main" id="{951907A3-7BD3-9456-7604-84619ACAB344}"/>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37;p60">
              <a:extLst>
                <a:ext uri="{FF2B5EF4-FFF2-40B4-BE49-F238E27FC236}">
                  <a16:creationId xmlns:a16="http://schemas.microsoft.com/office/drawing/2014/main" id="{D836BCFE-99D2-6028-BD3F-EF261B841276}"/>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8;p60">
              <a:extLst>
                <a:ext uri="{FF2B5EF4-FFF2-40B4-BE49-F238E27FC236}">
                  <a16:creationId xmlns:a16="http://schemas.microsoft.com/office/drawing/2014/main" id="{562E30B6-BC46-4DC9-6BC6-6217F58EF4C4}"/>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39;p60">
              <a:extLst>
                <a:ext uri="{FF2B5EF4-FFF2-40B4-BE49-F238E27FC236}">
                  <a16:creationId xmlns:a16="http://schemas.microsoft.com/office/drawing/2014/main" id="{E135F4BD-C25A-5F02-3817-1C6996F2030D}"/>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7084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186448" y="688430"/>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Equipment Required:</a:t>
            </a:r>
          </a:p>
        </p:txBody>
      </p:sp>
      <p:sp>
        <p:nvSpPr>
          <p:cNvPr id="3" name="Subtitle 2">
            <a:extLst>
              <a:ext uri="{FF2B5EF4-FFF2-40B4-BE49-F238E27FC236}">
                <a16:creationId xmlns:a16="http://schemas.microsoft.com/office/drawing/2014/main" id="{A5D305DA-94D1-7FC0-2593-DE82192C2020}"/>
              </a:ext>
            </a:extLst>
          </p:cNvPr>
          <p:cNvSpPr>
            <a:spLocks noGrp="1"/>
          </p:cNvSpPr>
          <p:nvPr>
            <p:ph type="subTitle" idx="1"/>
          </p:nvPr>
        </p:nvSpPr>
        <p:spPr>
          <a:xfrm>
            <a:off x="1482348" y="1795473"/>
            <a:ext cx="10272000" cy="5351502"/>
          </a:xfrm>
        </p:spPr>
        <p:txBody>
          <a:bodyPr/>
          <a:lstStyle/>
          <a:p>
            <a:r>
              <a:rPr lang="en-US" b="1" dirty="0">
                <a:latin typeface="Aptos" panose="020B0004020202020204" pitchFamily="34" charset="0"/>
              </a:rPr>
              <a:t>Nasogastric tube</a:t>
            </a:r>
          </a:p>
          <a:p>
            <a:r>
              <a:rPr lang="en-US" b="1" dirty="0">
                <a:latin typeface="Aptos" panose="020B0004020202020204" pitchFamily="34" charset="0"/>
              </a:rPr>
              <a:t>﻿﻿Emesis basin</a:t>
            </a:r>
          </a:p>
          <a:p>
            <a:r>
              <a:rPr lang="en-US" b="1" dirty="0">
                <a:latin typeface="Aptos" panose="020B0004020202020204" pitchFamily="34" charset="0"/>
              </a:rPr>
              <a:t>﻿﻿Nonsterile gloves and gown</a:t>
            </a:r>
          </a:p>
          <a:p>
            <a:r>
              <a:rPr lang="en-US" b="1" dirty="0">
                <a:latin typeface="Aptos" panose="020B0004020202020204" pitchFamily="34" charset="0"/>
              </a:rPr>
              <a:t>﻿﻿Water-soluble lubricant</a:t>
            </a:r>
          </a:p>
          <a:p>
            <a:r>
              <a:rPr lang="en-US" b="1" dirty="0">
                <a:latin typeface="Aptos" panose="020B0004020202020204" pitchFamily="34" charset="0"/>
              </a:rPr>
              <a:t>﻿﻿Local anesthetic (e.g., viscous lidocaine, topical benzocaine, lidocaine 2% or 4% for nebulization</a:t>
            </a:r>
          </a:p>
          <a:p>
            <a:r>
              <a:rPr lang="en-US" b="1" dirty="0">
                <a:latin typeface="Aptos" panose="020B0004020202020204" pitchFamily="34" charset="0"/>
              </a:rPr>
              <a:t>﻿﻿Topical vasoconstrictor (e.g., phenylephrine, oxymetazoline)</a:t>
            </a:r>
          </a:p>
          <a:p>
            <a:r>
              <a:rPr lang="en-US" b="1" dirty="0">
                <a:latin typeface="Aptos" panose="020B0004020202020204" pitchFamily="34" charset="0"/>
              </a:rPr>
              <a:t>﻿﻿Tape or commercial NG tube holder</a:t>
            </a:r>
          </a:p>
          <a:p>
            <a:r>
              <a:rPr lang="en-US" b="1" dirty="0">
                <a:latin typeface="Aptos" panose="020B0004020202020204" pitchFamily="34" charset="0"/>
              </a:rPr>
              <a:t>﻿﻿Syringe</a:t>
            </a:r>
          </a:p>
          <a:p>
            <a:r>
              <a:rPr lang="en-US" b="1" dirty="0">
                <a:latin typeface="Aptos" panose="020B0004020202020204" pitchFamily="34" charset="0"/>
              </a:rPr>
              <a:t>﻿﻿Cup of water and straw</a:t>
            </a:r>
          </a:p>
          <a:p>
            <a:r>
              <a:rPr lang="en-US" b="1" dirty="0">
                <a:latin typeface="Aptos" panose="020B0004020202020204" pitchFamily="34" charset="0"/>
              </a:rPr>
              <a:t>﻿﻿Suction tubing</a:t>
            </a:r>
          </a:p>
          <a:p>
            <a:r>
              <a:rPr lang="en-US" b="1" dirty="0">
                <a:latin typeface="Aptos" panose="020B0004020202020204" pitchFamily="34" charset="0"/>
              </a:rPr>
              <a:t>pH indicator strips</a:t>
            </a:r>
            <a:endParaRPr lang="en-US" dirty="0"/>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23;p56">
            <a:extLst>
              <a:ext uri="{FF2B5EF4-FFF2-40B4-BE49-F238E27FC236}">
                <a16:creationId xmlns:a16="http://schemas.microsoft.com/office/drawing/2014/main" id="{54B5D496-FCC6-8E7B-17C5-55087228CD8C}"/>
              </a:ext>
            </a:extLst>
          </p:cNvPr>
          <p:cNvGrpSpPr/>
          <p:nvPr/>
        </p:nvGrpSpPr>
        <p:grpSpPr>
          <a:xfrm>
            <a:off x="1222420" y="1958803"/>
            <a:ext cx="209380" cy="209409"/>
            <a:chOff x="6415233" y="2753366"/>
            <a:chExt cx="55333" cy="58933"/>
          </a:xfrm>
          <a:solidFill>
            <a:srgbClr val="1136BA"/>
          </a:solidFill>
        </p:grpSpPr>
        <p:sp>
          <p:nvSpPr>
            <p:cNvPr id="13" name="Google Shape;924;p56">
              <a:extLst>
                <a:ext uri="{FF2B5EF4-FFF2-40B4-BE49-F238E27FC236}">
                  <a16:creationId xmlns:a16="http://schemas.microsoft.com/office/drawing/2014/main" id="{F3DC0820-39AF-08B5-FFF1-93DD793F815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4" name="Google Shape;925;p56">
              <a:extLst>
                <a:ext uri="{FF2B5EF4-FFF2-40B4-BE49-F238E27FC236}">
                  <a16:creationId xmlns:a16="http://schemas.microsoft.com/office/drawing/2014/main" id="{CB7F1369-FF7B-AEDF-66AB-C6A971F64481}"/>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5" name="Google Shape;923;p56">
            <a:extLst>
              <a:ext uri="{FF2B5EF4-FFF2-40B4-BE49-F238E27FC236}">
                <a16:creationId xmlns:a16="http://schemas.microsoft.com/office/drawing/2014/main" id="{1522A07D-F2B2-4FBD-4722-7B3BE1E028F2}"/>
              </a:ext>
            </a:extLst>
          </p:cNvPr>
          <p:cNvGrpSpPr/>
          <p:nvPr/>
        </p:nvGrpSpPr>
        <p:grpSpPr>
          <a:xfrm>
            <a:off x="1242254" y="2263639"/>
            <a:ext cx="209380" cy="209409"/>
            <a:chOff x="6415233" y="2753366"/>
            <a:chExt cx="55333" cy="58933"/>
          </a:xfrm>
          <a:solidFill>
            <a:srgbClr val="1136BA"/>
          </a:solidFill>
        </p:grpSpPr>
        <p:sp>
          <p:nvSpPr>
            <p:cNvPr id="16" name="Google Shape;924;p56">
              <a:extLst>
                <a:ext uri="{FF2B5EF4-FFF2-40B4-BE49-F238E27FC236}">
                  <a16:creationId xmlns:a16="http://schemas.microsoft.com/office/drawing/2014/main" id="{877B8B7D-CCEA-9759-6ED5-C0AB07768D3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7" name="Google Shape;925;p56">
              <a:extLst>
                <a:ext uri="{FF2B5EF4-FFF2-40B4-BE49-F238E27FC236}">
                  <a16:creationId xmlns:a16="http://schemas.microsoft.com/office/drawing/2014/main" id="{E3209A1A-0C8E-EE2E-DFA8-A91D3A9BF22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8" name="Google Shape;923;p56">
            <a:extLst>
              <a:ext uri="{FF2B5EF4-FFF2-40B4-BE49-F238E27FC236}">
                <a16:creationId xmlns:a16="http://schemas.microsoft.com/office/drawing/2014/main" id="{21AF3872-3BD2-1CE4-707B-C066A3E3EC28}"/>
              </a:ext>
            </a:extLst>
          </p:cNvPr>
          <p:cNvGrpSpPr/>
          <p:nvPr/>
        </p:nvGrpSpPr>
        <p:grpSpPr>
          <a:xfrm>
            <a:off x="1233424" y="2621730"/>
            <a:ext cx="209380" cy="209409"/>
            <a:chOff x="6415233" y="2753366"/>
            <a:chExt cx="55333" cy="58933"/>
          </a:xfrm>
          <a:solidFill>
            <a:srgbClr val="1136BA"/>
          </a:solidFill>
        </p:grpSpPr>
        <p:sp>
          <p:nvSpPr>
            <p:cNvPr id="19" name="Google Shape;924;p56">
              <a:extLst>
                <a:ext uri="{FF2B5EF4-FFF2-40B4-BE49-F238E27FC236}">
                  <a16:creationId xmlns:a16="http://schemas.microsoft.com/office/drawing/2014/main" id="{02FCC540-1400-172D-5171-DDA194FEB514}"/>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0" name="Google Shape;925;p56">
              <a:extLst>
                <a:ext uri="{FF2B5EF4-FFF2-40B4-BE49-F238E27FC236}">
                  <a16:creationId xmlns:a16="http://schemas.microsoft.com/office/drawing/2014/main" id="{D41B00EC-9613-D89F-09A3-F29AFC7FE9C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1" name="Google Shape;923;p56">
            <a:extLst>
              <a:ext uri="{FF2B5EF4-FFF2-40B4-BE49-F238E27FC236}">
                <a16:creationId xmlns:a16="http://schemas.microsoft.com/office/drawing/2014/main" id="{EFDE81D6-28C6-0367-25FD-5BE4D2C137B9}"/>
              </a:ext>
            </a:extLst>
          </p:cNvPr>
          <p:cNvGrpSpPr/>
          <p:nvPr/>
        </p:nvGrpSpPr>
        <p:grpSpPr>
          <a:xfrm>
            <a:off x="1206996" y="2922539"/>
            <a:ext cx="209380" cy="209409"/>
            <a:chOff x="6415233" y="2753366"/>
            <a:chExt cx="55333" cy="58933"/>
          </a:xfrm>
          <a:solidFill>
            <a:srgbClr val="1136BA"/>
          </a:solidFill>
        </p:grpSpPr>
        <p:sp>
          <p:nvSpPr>
            <p:cNvPr id="22" name="Google Shape;924;p56">
              <a:extLst>
                <a:ext uri="{FF2B5EF4-FFF2-40B4-BE49-F238E27FC236}">
                  <a16:creationId xmlns:a16="http://schemas.microsoft.com/office/drawing/2014/main" id="{18A88D71-8FBC-3031-5220-1DE811FC422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23" name="Google Shape;925;p56">
              <a:extLst>
                <a:ext uri="{FF2B5EF4-FFF2-40B4-BE49-F238E27FC236}">
                  <a16:creationId xmlns:a16="http://schemas.microsoft.com/office/drawing/2014/main" id="{3DBEC69A-E73D-CC9C-10A4-480844A8770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4" name="Google Shape;923;p56">
            <a:extLst>
              <a:ext uri="{FF2B5EF4-FFF2-40B4-BE49-F238E27FC236}">
                <a16:creationId xmlns:a16="http://schemas.microsoft.com/office/drawing/2014/main" id="{CE6F23D7-AA85-9967-D1D1-05B3E05240B5}"/>
              </a:ext>
            </a:extLst>
          </p:cNvPr>
          <p:cNvGrpSpPr/>
          <p:nvPr/>
        </p:nvGrpSpPr>
        <p:grpSpPr>
          <a:xfrm>
            <a:off x="7179166" y="6858000"/>
            <a:ext cx="209380" cy="209409"/>
            <a:chOff x="6415233" y="2753366"/>
            <a:chExt cx="55333" cy="58933"/>
          </a:xfrm>
          <a:solidFill>
            <a:srgbClr val="1136BA"/>
          </a:solidFill>
        </p:grpSpPr>
        <p:sp>
          <p:nvSpPr>
            <p:cNvPr id="5" name="Google Shape;924;p56">
              <a:extLst>
                <a:ext uri="{FF2B5EF4-FFF2-40B4-BE49-F238E27FC236}">
                  <a16:creationId xmlns:a16="http://schemas.microsoft.com/office/drawing/2014/main" id="{D577D9C5-0727-6520-F5A3-F5B363A4A397}"/>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37B0CDF5-9648-2DD9-3C6C-26DA3EE9FB4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7" name="Google Shape;923;p56">
            <a:extLst>
              <a:ext uri="{FF2B5EF4-FFF2-40B4-BE49-F238E27FC236}">
                <a16:creationId xmlns:a16="http://schemas.microsoft.com/office/drawing/2014/main" id="{8E4BFB54-038A-B636-D784-9AF5217E78F5}"/>
              </a:ext>
            </a:extLst>
          </p:cNvPr>
          <p:cNvGrpSpPr/>
          <p:nvPr/>
        </p:nvGrpSpPr>
        <p:grpSpPr>
          <a:xfrm>
            <a:off x="1246384" y="3296832"/>
            <a:ext cx="209380" cy="209409"/>
            <a:chOff x="6415233" y="2753366"/>
            <a:chExt cx="55333" cy="58933"/>
          </a:xfrm>
          <a:solidFill>
            <a:srgbClr val="1136BA"/>
          </a:solidFill>
        </p:grpSpPr>
        <p:sp>
          <p:nvSpPr>
            <p:cNvPr id="8" name="Google Shape;924;p56">
              <a:extLst>
                <a:ext uri="{FF2B5EF4-FFF2-40B4-BE49-F238E27FC236}">
                  <a16:creationId xmlns:a16="http://schemas.microsoft.com/office/drawing/2014/main" id="{B1023833-A0DC-5881-07BE-3C04C78E81D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9" name="Google Shape;925;p56">
              <a:extLst>
                <a:ext uri="{FF2B5EF4-FFF2-40B4-BE49-F238E27FC236}">
                  <a16:creationId xmlns:a16="http://schemas.microsoft.com/office/drawing/2014/main" id="{BE94E982-AE99-E11E-674D-A2EE326534AE}"/>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A65D4B42-74F9-726E-A46B-0BB6F89D088B}"/>
              </a:ext>
            </a:extLst>
          </p:cNvPr>
          <p:cNvGrpSpPr/>
          <p:nvPr/>
        </p:nvGrpSpPr>
        <p:grpSpPr>
          <a:xfrm>
            <a:off x="1254098" y="5266781"/>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F570233F-D972-1B40-7D1D-9197925F52C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44C530C2-5F01-C08F-4F86-4647A6D62FC6}"/>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5" name="Google Shape;923;p56">
            <a:extLst>
              <a:ext uri="{FF2B5EF4-FFF2-40B4-BE49-F238E27FC236}">
                <a16:creationId xmlns:a16="http://schemas.microsoft.com/office/drawing/2014/main" id="{45B145BB-5192-84AF-C617-65022610DC37}"/>
              </a:ext>
            </a:extLst>
          </p:cNvPr>
          <p:cNvGrpSpPr/>
          <p:nvPr/>
        </p:nvGrpSpPr>
        <p:grpSpPr>
          <a:xfrm>
            <a:off x="1268426" y="3967851"/>
            <a:ext cx="209380" cy="209409"/>
            <a:chOff x="6415233" y="2753366"/>
            <a:chExt cx="55333" cy="58933"/>
          </a:xfrm>
          <a:solidFill>
            <a:srgbClr val="1136BA"/>
          </a:solidFill>
        </p:grpSpPr>
        <p:sp>
          <p:nvSpPr>
            <p:cNvPr id="26" name="Google Shape;924;p56">
              <a:extLst>
                <a:ext uri="{FF2B5EF4-FFF2-40B4-BE49-F238E27FC236}">
                  <a16:creationId xmlns:a16="http://schemas.microsoft.com/office/drawing/2014/main" id="{00B47A98-DF9A-CB81-D482-3C950532D329}"/>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7" name="Google Shape;925;p56">
              <a:extLst>
                <a:ext uri="{FF2B5EF4-FFF2-40B4-BE49-F238E27FC236}">
                  <a16:creationId xmlns:a16="http://schemas.microsoft.com/office/drawing/2014/main" id="{EA866D4F-AB2A-B6F9-CAD0-5A4D6E229E7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 name="Google Shape;923;p56">
            <a:extLst>
              <a:ext uri="{FF2B5EF4-FFF2-40B4-BE49-F238E27FC236}">
                <a16:creationId xmlns:a16="http://schemas.microsoft.com/office/drawing/2014/main" id="{7C23883F-49F5-4BCB-F2FB-39F25CB83339}"/>
              </a:ext>
            </a:extLst>
          </p:cNvPr>
          <p:cNvGrpSpPr/>
          <p:nvPr/>
        </p:nvGrpSpPr>
        <p:grpSpPr>
          <a:xfrm>
            <a:off x="1258641" y="4281894"/>
            <a:ext cx="209380" cy="209409"/>
            <a:chOff x="6415233" y="2753366"/>
            <a:chExt cx="55333" cy="58933"/>
          </a:xfrm>
          <a:solidFill>
            <a:srgbClr val="1136BA"/>
          </a:solidFill>
        </p:grpSpPr>
        <p:sp>
          <p:nvSpPr>
            <p:cNvPr id="28" name="Google Shape;924;p56">
              <a:extLst>
                <a:ext uri="{FF2B5EF4-FFF2-40B4-BE49-F238E27FC236}">
                  <a16:creationId xmlns:a16="http://schemas.microsoft.com/office/drawing/2014/main" id="{B1F1E495-C955-D264-124F-7D5E64FB8D3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9" name="Google Shape;925;p56">
              <a:extLst>
                <a:ext uri="{FF2B5EF4-FFF2-40B4-BE49-F238E27FC236}">
                  <a16:creationId xmlns:a16="http://schemas.microsoft.com/office/drawing/2014/main" id="{54F986A1-57CD-F1C1-E460-49D3F23CD674}"/>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30" name="Google Shape;923;p56">
            <a:extLst>
              <a:ext uri="{FF2B5EF4-FFF2-40B4-BE49-F238E27FC236}">
                <a16:creationId xmlns:a16="http://schemas.microsoft.com/office/drawing/2014/main" id="{0EC0024F-C1EC-392F-148E-6830C639BB76}"/>
              </a:ext>
            </a:extLst>
          </p:cNvPr>
          <p:cNvGrpSpPr/>
          <p:nvPr/>
        </p:nvGrpSpPr>
        <p:grpSpPr>
          <a:xfrm>
            <a:off x="1261612" y="4609258"/>
            <a:ext cx="209380" cy="209409"/>
            <a:chOff x="6415233" y="2753366"/>
            <a:chExt cx="55333" cy="58933"/>
          </a:xfrm>
          <a:solidFill>
            <a:srgbClr val="1136BA"/>
          </a:solidFill>
        </p:grpSpPr>
        <p:sp>
          <p:nvSpPr>
            <p:cNvPr id="31" name="Google Shape;924;p56">
              <a:extLst>
                <a:ext uri="{FF2B5EF4-FFF2-40B4-BE49-F238E27FC236}">
                  <a16:creationId xmlns:a16="http://schemas.microsoft.com/office/drawing/2014/main" id="{D5DADFF1-D5C0-D5C7-2244-F5073D3A9229}"/>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32" name="Google Shape;925;p56">
              <a:extLst>
                <a:ext uri="{FF2B5EF4-FFF2-40B4-BE49-F238E27FC236}">
                  <a16:creationId xmlns:a16="http://schemas.microsoft.com/office/drawing/2014/main" id="{B797BA7B-EFB7-3E4E-B83F-904C30A2D96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36" name="Google Shape;923;p56">
            <a:extLst>
              <a:ext uri="{FF2B5EF4-FFF2-40B4-BE49-F238E27FC236}">
                <a16:creationId xmlns:a16="http://schemas.microsoft.com/office/drawing/2014/main" id="{9D49250D-941C-B7D0-A1CB-6DCA21D941CD}"/>
              </a:ext>
            </a:extLst>
          </p:cNvPr>
          <p:cNvGrpSpPr/>
          <p:nvPr/>
        </p:nvGrpSpPr>
        <p:grpSpPr>
          <a:xfrm>
            <a:off x="1266292" y="4923301"/>
            <a:ext cx="209406" cy="209409"/>
            <a:chOff x="6415233" y="2753363"/>
            <a:chExt cx="55340" cy="58933"/>
          </a:xfrm>
          <a:solidFill>
            <a:srgbClr val="1136BA"/>
          </a:solidFill>
        </p:grpSpPr>
        <p:sp>
          <p:nvSpPr>
            <p:cNvPr id="37" name="Google Shape;924;p56">
              <a:extLst>
                <a:ext uri="{FF2B5EF4-FFF2-40B4-BE49-F238E27FC236}">
                  <a16:creationId xmlns:a16="http://schemas.microsoft.com/office/drawing/2014/main" id="{6F166487-2942-0FC6-1D70-88A281689499}"/>
                </a:ext>
              </a:extLst>
            </p:cNvPr>
            <p:cNvSpPr/>
            <p:nvPr/>
          </p:nvSpPr>
          <p:spPr>
            <a:xfrm>
              <a:off x="6433740" y="2753363"/>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sp>
          <p:nvSpPr>
            <p:cNvPr id="38" name="Google Shape;925;p56">
              <a:extLst>
                <a:ext uri="{FF2B5EF4-FFF2-40B4-BE49-F238E27FC236}">
                  <a16:creationId xmlns:a16="http://schemas.microsoft.com/office/drawing/2014/main" id="{608C70C6-4D8D-4BE0-041C-C1F532D906A1}"/>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33" name="Google Shape;7635;p60">
            <a:extLst>
              <a:ext uri="{FF2B5EF4-FFF2-40B4-BE49-F238E27FC236}">
                <a16:creationId xmlns:a16="http://schemas.microsoft.com/office/drawing/2014/main" id="{0DB31D48-1D79-B78A-B8B5-BABF6E1F0554}"/>
              </a:ext>
            </a:extLst>
          </p:cNvPr>
          <p:cNvGrpSpPr/>
          <p:nvPr/>
        </p:nvGrpSpPr>
        <p:grpSpPr>
          <a:xfrm>
            <a:off x="249847" y="646813"/>
            <a:ext cx="710153" cy="710153"/>
            <a:chOff x="5007123" y="2079403"/>
            <a:chExt cx="687600" cy="687600"/>
          </a:xfrm>
        </p:grpSpPr>
        <p:sp>
          <p:nvSpPr>
            <p:cNvPr id="34" name="Google Shape;7636;p60">
              <a:extLst>
                <a:ext uri="{FF2B5EF4-FFF2-40B4-BE49-F238E27FC236}">
                  <a16:creationId xmlns:a16="http://schemas.microsoft.com/office/drawing/2014/main" id="{0A1C80A0-7545-DD15-EFB1-9BF47A5D3EA9}"/>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37;p60">
              <a:extLst>
                <a:ext uri="{FF2B5EF4-FFF2-40B4-BE49-F238E27FC236}">
                  <a16:creationId xmlns:a16="http://schemas.microsoft.com/office/drawing/2014/main" id="{9D74F93F-46BA-BC15-8AB4-00478AE790CA}"/>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38;p60">
              <a:extLst>
                <a:ext uri="{FF2B5EF4-FFF2-40B4-BE49-F238E27FC236}">
                  <a16:creationId xmlns:a16="http://schemas.microsoft.com/office/drawing/2014/main" id="{BA85B555-441E-EE26-C11B-BAD75E3CB14B}"/>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39;p60">
              <a:extLst>
                <a:ext uri="{FF2B5EF4-FFF2-40B4-BE49-F238E27FC236}">
                  <a16:creationId xmlns:a16="http://schemas.microsoft.com/office/drawing/2014/main" id="{8474A50C-5CFB-9D94-D78E-1A9E80DCC9B1}"/>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923;p56">
            <a:extLst>
              <a:ext uri="{FF2B5EF4-FFF2-40B4-BE49-F238E27FC236}">
                <a16:creationId xmlns:a16="http://schemas.microsoft.com/office/drawing/2014/main" id="{A430FC7F-546D-CBCC-540C-D84005521BCF}"/>
              </a:ext>
            </a:extLst>
          </p:cNvPr>
          <p:cNvGrpSpPr/>
          <p:nvPr/>
        </p:nvGrpSpPr>
        <p:grpSpPr>
          <a:xfrm>
            <a:off x="1261612" y="5669238"/>
            <a:ext cx="209380" cy="209409"/>
            <a:chOff x="6415233" y="2753366"/>
            <a:chExt cx="55333" cy="58933"/>
          </a:xfrm>
          <a:solidFill>
            <a:srgbClr val="1136BA"/>
          </a:solidFill>
        </p:grpSpPr>
        <p:sp>
          <p:nvSpPr>
            <p:cNvPr id="449" name="Google Shape;924;p56">
              <a:extLst>
                <a:ext uri="{FF2B5EF4-FFF2-40B4-BE49-F238E27FC236}">
                  <a16:creationId xmlns:a16="http://schemas.microsoft.com/office/drawing/2014/main" id="{CDBCE9A1-EABB-71F5-E342-6F5E6571978A}"/>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450" name="Google Shape;925;p56">
              <a:extLst>
                <a:ext uri="{FF2B5EF4-FFF2-40B4-BE49-F238E27FC236}">
                  <a16:creationId xmlns:a16="http://schemas.microsoft.com/office/drawing/2014/main" id="{3FDE2747-E523-0117-E9EA-EC0C93B4AEDA}"/>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01036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Implementation:</a:t>
            </a:r>
          </a:p>
        </p:txBody>
      </p:sp>
      <p:sp>
        <p:nvSpPr>
          <p:cNvPr id="3" name="Subtitle 2">
            <a:extLst>
              <a:ext uri="{FF2B5EF4-FFF2-40B4-BE49-F238E27FC236}">
                <a16:creationId xmlns:a16="http://schemas.microsoft.com/office/drawing/2014/main" id="{A5D305DA-94D1-7FC0-2593-DE82192C2020}"/>
              </a:ext>
            </a:extLst>
          </p:cNvPr>
          <p:cNvSpPr>
            <a:spLocks noGrp="1"/>
          </p:cNvSpPr>
          <p:nvPr>
            <p:ph type="subTitle" idx="1"/>
          </p:nvPr>
        </p:nvSpPr>
        <p:spPr>
          <a:xfrm>
            <a:off x="874072" y="1966426"/>
            <a:ext cx="10272000" cy="4799706"/>
          </a:xfrm>
        </p:spPr>
        <p:txBody>
          <a:bodyPr/>
          <a:lstStyle/>
          <a:p>
            <a:pPr marL="495300" indent="-342900">
              <a:buFont typeface="Arial" panose="020B0604020202020204" pitchFamily="34" charset="0"/>
              <a:buChar char="•"/>
            </a:pPr>
            <a:r>
              <a:rPr lang="en-US" sz="2000" b="1" dirty="0">
                <a:latin typeface="Aptos" panose="020B0004020202020204" pitchFamily="34" charset="0"/>
              </a:rPr>
              <a:t>Wash hands and put on clean non sterile gloves</a:t>
            </a:r>
          </a:p>
          <a:p>
            <a:pPr marL="495300" indent="-342900">
              <a:buFont typeface="Arial" panose="020B0604020202020204" pitchFamily="34" charset="0"/>
              <a:buChar char="•"/>
            </a:pPr>
            <a:r>
              <a:rPr lang="en-US" sz="2000" b="1" dirty="0">
                <a:latin typeface="Aptos" panose="020B0004020202020204" pitchFamily="34" charset="0"/>
              </a:rPr>
              <a:t>Lubricate the tube</a:t>
            </a:r>
          </a:p>
          <a:p>
            <a:pPr marL="495300" indent="-342900">
              <a:buFont typeface="Arial" panose="020B0604020202020204" pitchFamily="34" charset="0"/>
              <a:buChar char="•"/>
            </a:pPr>
            <a:r>
              <a:rPr lang="en-US" sz="2000" b="1" dirty="0">
                <a:latin typeface="Aptos" panose="020B0004020202020204" pitchFamily="34" charset="0"/>
              </a:rPr>
              <a:t>Hand the patient a glass of water</a:t>
            </a:r>
          </a:p>
          <a:p>
            <a:pPr marL="495300" indent="-342900">
              <a:buFont typeface="Arial" panose="020B0604020202020204" pitchFamily="34" charset="0"/>
              <a:buChar char="•"/>
            </a:pPr>
            <a:r>
              <a:rPr lang="en-US" sz="2000" b="1" dirty="0">
                <a:latin typeface="Aptos" panose="020B0004020202020204" pitchFamily="34" charset="0"/>
              </a:rPr>
              <a:t>Gently insert the tube through the nostrils to the back of throat (posterior</a:t>
            </a:r>
          </a:p>
          <a:p>
            <a:r>
              <a:rPr lang="en-US" sz="2000" b="1" dirty="0">
                <a:latin typeface="Aptos" panose="020B0004020202020204" pitchFamily="34" charset="0"/>
              </a:rPr>
              <a:t>      nasopharynx) . Aim back and down toward the ear.</a:t>
            </a:r>
          </a:p>
          <a:p>
            <a:pPr marL="495300" indent="-342900">
              <a:buFont typeface="Arial" panose="020B0604020202020204" pitchFamily="34" charset="0"/>
              <a:buChar char="•"/>
            </a:pPr>
            <a:r>
              <a:rPr lang="en-US" sz="2000" b="1" dirty="0">
                <a:latin typeface="Aptos" panose="020B0004020202020204" pitchFamily="34" charset="0"/>
              </a:rPr>
              <a:t>Ask the patient to flex their head toward the chest after the tube has passed</a:t>
            </a:r>
          </a:p>
          <a:p>
            <a:r>
              <a:rPr lang="en-US" sz="2000" b="1" dirty="0">
                <a:latin typeface="Aptos" panose="020B0004020202020204" pitchFamily="34" charset="0"/>
              </a:rPr>
              <a:t>      through the nasopharynx.</a:t>
            </a:r>
          </a:p>
          <a:p>
            <a:pPr marL="495300" indent="-342900">
              <a:buFont typeface="Arial" panose="020B0604020202020204" pitchFamily="34" charset="0"/>
              <a:buChar char="•"/>
            </a:pPr>
            <a:r>
              <a:rPr lang="en-US" sz="2000" b="1" dirty="0">
                <a:latin typeface="Aptos" panose="020B0004020202020204" pitchFamily="34" charset="0"/>
              </a:rPr>
              <a:t>Emphasize the need to breathe from the mouth and swallowing during the</a:t>
            </a:r>
          </a:p>
          <a:p>
            <a:r>
              <a:rPr lang="en-US" sz="2000" b="1" dirty="0">
                <a:latin typeface="Aptos" panose="020B0004020202020204" pitchFamily="34" charset="0"/>
              </a:rPr>
              <a:t>      procedure ( swallowing makes it easier to pass the tube through the oropharynx)</a:t>
            </a:r>
          </a:p>
          <a:p>
            <a:pPr marL="495300" indent="-342900">
              <a:buFont typeface="Arial" panose="020B0604020202020204" pitchFamily="34" charset="0"/>
              <a:buChar char="•"/>
            </a:pPr>
            <a:r>
              <a:rPr lang="en-US" sz="2000" b="1" dirty="0">
                <a:latin typeface="Aptos" panose="020B0004020202020204" pitchFamily="34" charset="0"/>
              </a:rPr>
              <a:t>Advance the tube each time the patient swallows until the desired length has been  reached ( don’t force the tube in) .</a:t>
            </a:r>
          </a:p>
          <a:p>
            <a:pPr marL="495300" indent="-342900">
              <a:buFont typeface="Arial" panose="020B0604020202020204" pitchFamily="34" charset="0"/>
              <a:buChar char="•"/>
            </a:pPr>
            <a:r>
              <a:rPr lang="en-US" sz="2000" b="1" dirty="0">
                <a:latin typeface="Aptos" panose="020B0004020202020204" pitchFamily="34" charset="0"/>
              </a:rPr>
              <a:t>then check for the placement by either X-ray or aspiration ( test for pH if &lt; 4 then correct gastric placement).</a:t>
            </a:r>
          </a:p>
          <a:p>
            <a:endParaRPr lang="en-US" dirty="0"/>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7635;p60">
            <a:extLst>
              <a:ext uri="{FF2B5EF4-FFF2-40B4-BE49-F238E27FC236}">
                <a16:creationId xmlns:a16="http://schemas.microsoft.com/office/drawing/2014/main" id="{0DB31D48-1D79-B78A-B8B5-BABF6E1F0554}"/>
              </a:ext>
            </a:extLst>
          </p:cNvPr>
          <p:cNvGrpSpPr/>
          <p:nvPr/>
        </p:nvGrpSpPr>
        <p:grpSpPr>
          <a:xfrm>
            <a:off x="249847" y="646813"/>
            <a:ext cx="710153" cy="710153"/>
            <a:chOff x="5007123" y="2079403"/>
            <a:chExt cx="687600" cy="687600"/>
          </a:xfrm>
        </p:grpSpPr>
        <p:sp>
          <p:nvSpPr>
            <p:cNvPr id="34" name="Google Shape;7636;p60">
              <a:extLst>
                <a:ext uri="{FF2B5EF4-FFF2-40B4-BE49-F238E27FC236}">
                  <a16:creationId xmlns:a16="http://schemas.microsoft.com/office/drawing/2014/main" id="{0A1C80A0-7545-DD15-EFB1-9BF47A5D3EA9}"/>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37;p60">
              <a:extLst>
                <a:ext uri="{FF2B5EF4-FFF2-40B4-BE49-F238E27FC236}">
                  <a16:creationId xmlns:a16="http://schemas.microsoft.com/office/drawing/2014/main" id="{9D74F93F-46BA-BC15-8AB4-00478AE790CA}"/>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38;p60">
              <a:extLst>
                <a:ext uri="{FF2B5EF4-FFF2-40B4-BE49-F238E27FC236}">
                  <a16:creationId xmlns:a16="http://schemas.microsoft.com/office/drawing/2014/main" id="{BA85B555-441E-EE26-C11B-BAD75E3CB14B}"/>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39;p60">
              <a:extLst>
                <a:ext uri="{FF2B5EF4-FFF2-40B4-BE49-F238E27FC236}">
                  <a16:creationId xmlns:a16="http://schemas.microsoft.com/office/drawing/2014/main" id="{8474A50C-5CFB-9D94-D78E-1A9E80DCC9B1}"/>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073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186448" y="665990"/>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Complications of nasogastric intubation:</a:t>
            </a:r>
            <a:endParaRPr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Subtitle 2">
            <a:extLst>
              <a:ext uri="{FF2B5EF4-FFF2-40B4-BE49-F238E27FC236}">
                <a16:creationId xmlns:a16="http://schemas.microsoft.com/office/drawing/2014/main" id="{A5D305DA-94D1-7FC0-2593-DE82192C2020}"/>
              </a:ext>
            </a:extLst>
          </p:cNvPr>
          <p:cNvSpPr>
            <a:spLocks noGrp="1"/>
          </p:cNvSpPr>
          <p:nvPr>
            <p:ph type="subTitle" idx="1"/>
          </p:nvPr>
        </p:nvSpPr>
        <p:spPr>
          <a:xfrm>
            <a:off x="1004033" y="2287248"/>
            <a:ext cx="11544456" cy="3388158"/>
          </a:xfrm>
        </p:spPr>
        <p:txBody>
          <a:bodyPr/>
          <a:lstStyle/>
          <a:p>
            <a:r>
              <a:rPr lang="en-US" sz="2133" b="1" dirty="0">
                <a:latin typeface="Aptos" panose="020B0004020202020204" pitchFamily="34" charset="0"/>
              </a:rPr>
              <a:t>Abdominal cramping.</a:t>
            </a:r>
          </a:p>
          <a:p>
            <a:r>
              <a:rPr lang="en-US" sz="2133" b="1" dirty="0">
                <a:latin typeface="Aptos" panose="020B0004020202020204" pitchFamily="34" charset="0"/>
              </a:rPr>
              <a:t>Increase in abdominal girth(swelling).</a:t>
            </a:r>
          </a:p>
          <a:p>
            <a:r>
              <a:rPr lang="en-US" sz="2133" b="1" dirty="0">
                <a:latin typeface="Aptos" panose="020B0004020202020204" pitchFamily="34" charset="0"/>
              </a:rPr>
              <a:t>Diarrhea.</a:t>
            </a:r>
          </a:p>
          <a:p>
            <a:r>
              <a:rPr lang="en-US" sz="2133" b="1" dirty="0">
                <a:latin typeface="Aptos" panose="020B0004020202020204" pitchFamily="34" charset="0"/>
              </a:rPr>
              <a:t>Nausea &amp; Vomiting.</a:t>
            </a:r>
          </a:p>
          <a:p>
            <a:r>
              <a:rPr lang="en-US" sz="2133" b="1" dirty="0">
                <a:latin typeface="Aptos" panose="020B0004020202020204" pitchFamily="34" charset="0"/>
              </a:rPr>
              <a:t>Nasopharyngeal trauma with or without hemorrhage</a:t>
            </a:r>
          </a:p>
          <a:p>
            <a:r>
              <a:rPr lang="en-US" sz="2133" b="1" dirty="0">
                <a:latin typeface="Aptos" panose="020B0004020202020204" pitchFamily="34" charset="0"/>
              </a:rPr>
              <a:t>Sinusitis and sore throat</a:t>
            </a:r>
          </a:p>
          <a:p>
            <a:r>
              <a:rPr lang="en-US" sz="2133" b="1" dirty="0">
                <a:latin typeface="Aptos" panose="020B0004020202020204" pitchFamily="34" charset="0"/>
              </a:rPr>
              <a:t>Pulmonary aspiration (If the tube lumen got blocked)</a:t>
            </a:r>
          </a:p>
          <a:p>
            <a:r>
              <a:rPr lang="en-US" sz="2133" b="1" dirty="0">
                <a:latin typeface="Aptos" panose="020B0004020202020204" pitchFamily="34" charset="0"/>
              </a:rPr>
              <a:t>Traumatic esophageal or gastric hemorrhage or perforation</a:t>
            </a:r>
          </a:p>
          <a:p>
            <a:r>
              <a:rPr lang="en-US" sz="2133" b="1" dirty="0">
                <a:latin typeface="Aptos" panose="020B0004020202020204" pitchFamily="34" charset="0"/>
              </a:rPr>
              <a:t>Intracranial or mediastinal penetration (very rare)</a:t>
            </a:r>
            <a:endParaRPr lang="en-US" dirty="0"/>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23;p56">
            <a:extLst>
              <a:ext uri="{FF2B5EF4-FFF2-40B4-BE49-F238E27FC236}">
                <a16:creationId xmlns:a16="http://schemas.microsoft.com/office/drawing/2014/main" id="{54B5D496-FCC6-8E7B-17C5-55087228CD8C}"/>
              </a:ext>
            </a:extLst>
          </p:cNvPr>
          <p:cNvGrpSpPr/>
          <p:nvPr/>
        </p:nvGrpSpPr>
        <p:grpSpPr>
          <a:xfrm>
            <a:off x="789516" y="2419124"/>
            <a:ext cx="209380" cy="209409"/>
            <a:chOff x="6415233" y="2753366"/>
            <a:chExt cx="55333" cy="58933"/>
          </a:xfrm>
          <a:solidFill>
            <a:srgbClr val="1136BA"/>
          </a:solidFill>
        </p:grpSpPr>
        <p:sp>
          <p:nvSpPr>
            <p:cNvPr id="13" name="Google Shape;924;p56">
              <a:extLst>
                <a:ext uri="{FF2B5EF4-FFF2-40B4-BE49-F238E27FC236}">
                  <a16:creationId xmlns:a16="http://schemas.microsoft.com/office/drawing/2014/main" id="{F3DC0820-39AF-08B5-FFF1-93DD793F815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4" name="Google Shape;925;p56">
              <a:extLst>
                <a:ext uri="{FF2B5EF4-FFF2-40B4-BE49-F238E27FC236}">
                  <a16:creationId xmlns:a16="http://schemas.microsoft.com/office/drawing/2014/main" id="{CB7F1369-FF7B-AEDF-66AB-C6A971F64481}"/>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5" name="Google Shape;923;p56">
            <a:extLst>
              <a:ext uri="{FF2B5EF4-FFF2-40B4-BE49-F238E27FC236}">
                <a16:creationId xmlns:a16="http://schemas.microsoft.com/office/drawing/2014/main" id="{1522A07D-F2B2-4FBD-4722-7B3BE1E028F2}"/>
              </a:ext>
            </a:extLst>
          </p:cNvPr>
          <p:cNvGrpSpPr/>
          <p:nvPr/>
        </p:nvGrpSpPr>
        <p:grpSpPr>
          <a:xfrm>
            <a:off x="784975" y="2755746"/>
            <a:ext cx="209380" cy="209409"/>
            <a:chOff x="6415233" y="2753366"/>
            <a:chExt cx="55333" cy="58933"/>
          </a:xfrm>
          <a:solidFill>
            <a:srgbClr val="1136BA"/>
          </a:solidFill>
        </p:grpSpPr>
        <p:sp>
          <p:nvSpPr>
            <p:cNvPr id="16" name="Google Shape;924;p56">
              <a:extLst>
                <a:ext uri="{FF2B5EF4-FFF2-40B4-BE49-F238E27FC236}">
                  <a16:creationId xmlns:a16="http://schemas.microsoft.com/office/drawing/2014/main" id="{877B8B7D-CCEA-9759-6ED5-C0AB07768D3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7" name="Google Shape;925;p56">
              <a:extLst>
                <a:ext uri="{FF2B5EF4-FFF2-40B4-BE49-F238E27FC236}">
                  <a16:creationId xmlns:a16="http://schemas.microsoft.com/office/drawing/2014/main" id="{E3209A1A-0C8E-EE2E-DFA8-A91D3A9BF228}"/>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8" name="Google Shape;923;p56">
            <a:extLst>
              <a:ext uri="{FF2B5EF4-FFF2-40B4-BE49-F238E27FC236}">
                <a16:creationId xmlns:a16="http://schemas.microsoft.com/office/drawing/2014/main" id="{21AF3872-3BD2-1CE4-707B-C066A3E3EC28}"/>
              </a:ext>
            </a:extLst>
          </p:cNvPr>
          <p:cNvGrpSpPr/>
          <p:nvPr/>
        </p:nvGrpSpPr>
        <p:grpSpPr>
          <a:xfrm>
            <a:off x="780434" y="3079542"/>
            <a:ext cx="209380" cy="209409"/>
            <a:chOff x="6415233" y="2753366"/>
            <a:chExt cx="55333" cy="58933"/>
          </a:xfrm>
          <a:solidFill>
            <a:srgbClr val="1136BA"/>
          </a:solidFill>
        </p:grpSpPr>
        <p:sp>
          <p:nvSpPr>
            <p:cNvPr id="19" name="Google Shape;924;p56">
              <a:extLst>
                <a:ext uri="{FF2B5EF4-FFF2-40B4-BE49-F238E27FC236}">
                  <a16:creationId xmlns:a16="http://schemas.microsoft.com/office/drawing/2014/main" id="{02FCC540-1400-172D-5171-DDA194FEB514}"/>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0" name="Google Shape;925;p56">
              <a:extLst>
                <a:ext uri="{FF2B5EF4-FFF2-40B4-BE49-F238E27FC236}">
                  <a16:creationId xmlns:a16="http://schemas.microsoft.com/office/drawing/2014/main" id="{D41B00EC-9613-D89F-09A3-F29AFC7FE9C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1" name="Google Shape;923;p56">
            <a:extLst>
              <a:ext uri="{FF2B5EF4-FFF2-40B4-BE49-F238E27FC236}">
                <a16:creationId xmlns:a16="http://schemas.microsoft.com/office/drawing/2014/main" id="{EFDE81D6-28C6-0367-25FD-5BE4D2C137B9}"/>
              </a:ext>
            </a:extLst>
          </p:cNvPr>
          <p:cNvGrpSpPr/>
          <p:nvPr/>
        </p:nvGrpSpPr>
        <p:grpSpPr>
          <a:xfrm>
            <a:off x="784975" y="3402676"/>
            <a:ext cx="209380" cy="209409"/>
            <a:chOff x="6415233" y="2753366"/>
            <a:chExt cx="55333" cy="58933"/>
          </a:xfrm>
          <a:solidFill>
            <a:srgbClr val="1136BA"/>
          </a:solidFill>
        </p:grpSpPr>
        <p:sp>
          <p:nvSpPr>
            <p:cNvPr id="22" name="Google Shape;924;p56">
              <a:extLst>
                <a:ext uri="{FF2B5EF4-FFF2-40B4-BE49-F238E27FC236}">
                  <a16:creationId xmlns:a16="http://schemas.microsoft.com/office/drawing/2014/main" id="{18A88D71-8FBC-3031-5220-1DE811FC422F}"/>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3" name="Google Shape;925;p56">
              <a:extLst>
                <a:ext uri="{FF2B5EF4-FFF2-40B4-BE49-F238E27FC236}">
                  <a16:creationId xmlns:a16="http://schemas.microsoft.com/office/drawing/2014/main" id="{3DBEC69A-E73D-CC9C-10A4-480844A8770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4" name="Google Shape;923;p56">
            <a:extLst>
              <a:ext uri="{FF2B5EF4-FFF2-40B4-BE49-F238E27FC236}">
                <a16:creationId xmlns:a16="http://schemas.microsoft.com/office/drawing/2014/main" id="{CE6F23D7-AA85-9967-D1D1-05B3E05240B5}"/>
              </a:ext>
            </a:extLst>
          </p:cNvPr>
          <p:cNvGrpSpPr/>
          <p:nvPr/>
        </p:nvGrpSpPr>
        <p:grpSpPr>
          <a:xfrm>
            <a:off x="794199" y="4067337"/>
            <a:ext cx="209380" cy="209409"/>
            <a:chOff x="6415233" y="2753366"/>
            <a:chExt cx="55333" cy="58933"/>
          </a:xfrm>
          <a:solidFill>
            <a:srgbClr val="1136BA"/>
          </a:solidFill>
        </p:grpSpPr>
        <p:sp>
          <p:nvSpPr>
            <p:cNvPr id="5" name="Google Shape;924;p56">
              <a:extLst>
                <a:ext uri="{FF2B5EF4-FFF2-40B4-BE49-F238E27FC236}">
                  <a16:creationId xmlns:a16="http://schemas.microsoft.com/office/drawing/2014/main" id="{D577D9C5-0727-6520-F5A3-F5B363A4A397}"/>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37B0CDF5-9648-2DD9-3C6C-26DA3EE9FB4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7" name="Google Shape;923;p56">
            <a:extLst>
              <a:ext uri="{FF2B5EF4-FFF2-40B4-BE49-F238E27FC236}">
                <a16:creationId xmlns:a16="http://schemas.microsoft.com/office/drawing/2014/main" id="{8E4BFB54-038A-B636-D784-9AF5217E78F5}"/>
              </a:ext>
            </a:extLst>
          </p:cNvPr>
          <p:cNvGrpSpPr/>
          <p:nvPr/>
        </p:nvGrpSpPr>
        <p:grpSpPr>
          <a:xfrm>
            <a:off x="801426" y="3770404"/>
            <a:ext cx="209380" cy="209409"/>
            <a:chOff x="6415233" y="2753366"/>
            <a:chExt cx="55333" cy="58933"/>
          </a:xfrm>
          <a:solidFill>
            <a:srgbClr val="1136BA"/>
          </a:solidFill>
        </p:grpSpPr>
        <p:sp>
          <p:nvSpPr>
            <p:cNvPr id="8" name="Google Shape;924;p56">
              <a:extLst>
                <a:ext uri="{FF2B5EF4-FFF2-40B4-BE49-F238E27FC236}">
                  <a16:creationId xmlns:a16="http://schemas.microsoft.com/office/drawing/2014/main" id="{B1023833-A0DC-5881-07BE-3C04C78E81D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9" name="Google Shape;925;p56">
              <a:extLst>
                <a:ext uri="{FF2B5EF4-FFF2-40B4-BE49-F238E27FC236}">
                  <a16:creationId xmlns:a16="http://schemas.microsoft.com/office/drawing/2014/main" id="{BE94E982-AE99-E11E-674D-A2EE326534AE}"/>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0" name="Google Shape;923;p56">
            <a:extLst>
              <a:ext uri="{FF2B5EF4-FFF2-40B4-BE49-F238E27FC236}">
                <a16:creationId xmlns:a16="http://schemas.microsoft.com/office/drawing/2014/main" id="{A65D4B42-74F9-726E-A46B-0BB6F89D088B}"/>
              </a:ext>
            </a:extLst>
          </p:cNvPr>
          <p:cNvGrpSpPr/>
          <p:nvPr/>
        </p:nvGrpSpPr>
        <p:grpSpPr>
          <a:xfrm>
            <a:off x="784975" y="4386836"/>
            <a:ext cx="209380" cy="209409"/>
            <a:chOff x="6415233" y="2753366"/>
            <a:chExt cx="55333" cy="58933"/>
          </a:xfrm>
          <a:solidFill>
            <a:srgbClr val="1136BA"/>
          </a:solidFill>
        </p:grpSpPr>
        <p:sp>
          <p:nvSpPr>
            <p:cNvPr id="11" name="Google Shape;924;p56">
              <a:extLst>
                <a:ext uri="{FF2B5EF4-FFF2-40B4-BE49-F238E27FC236}">
                  <a16:creationId xmlns:a16="http://schemas.microsoft.com/office/drawing/2014/main" id="{F570233F-D972-1B40-7D1D-9197925F52C2}"/>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4" name="Google Shape;925;p56">
              <a:extLst>
                <a:ext uri="{FF2B5EF4-FFF2-40B4-BE49-F238E27FC236}">
                  <a16:creationId xmlns:a16="http://schemas.microsoft.com/office/drawing/2014/main" id="{44C530C2-5F01-C08F-4F86-4647A6D62FC6}"/>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 name="Google Shape;923;p56">
            <a:extLst>
              <a:ext uri="{FF2B5EF4-FFF2-40B4-BE49-F238E27FC236}">
                <a16:creationId xmlns:a16="http://schemas.microsoft.com/office/drawing/2014/main" id="{4918047B-8197-60AF-F10C-6425DA0AF6BA}"/>
              </a:ext>
            </a:extLst>
          </p:cNvPr>
          <p:cNvGrpSpPr/>
          <p:nvPr/>
        </p:nvGrpSpPr>
        <p:grpSpPr>
          <a:xfrm>
            <a:off x="789379" y="4712261"/>
            <a:ext cx="209380" cy="209409"/>
            <a:chOff x="6415233" y="2753366"/>
            <a:chExt cx="55333" cy="58933"/>
          </a:xfrm>
          <a:solidFill>
            <a:srgbClr val="1136BA"/>
          </a:solidFill>
        </p:grpSpPr>
        <p:sp>
          <p:nvSpPr>
            <p:cNvPr id="25" name="Google Shape;924;p56">
              <a:extLst>
                <a:ext uri="{FF2B5EF4-FFF2-40B4-BE49-F238E27FC236}">
                  <a16:creationId xmlns:a16="http://schemas.microsoft.com/office/drawing/2014/main" id="{4F851246-1DF6-632A-42DC-A9678FC3B6B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6" name="Google Shape;925;p56">
              <a:extLst>
                <a:ext uri="{FF2B5EF4-FFF2-40B4-BE49-F238E27FC236}">
                  <a16:creationId xmlns:a16="http://schemas.microsoft.com/office/drawing/2014/main" id="{3BCDE2BF-E6CA-A0AB-5510-9CF74F4FD48E}"/>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7" name="Google Shape;923;p56">
            <a:extLst>
              <a:ext uri="{FF2B5EF4-FFF2-40B4-BE49-F238E27FC236}">
                <a16:creationId xmlns:a16="http://schemas.microsoft.com/office/drawing/2014/main" id="{FFC32047-7554-F358-2665-E58C04885B90}"/>
              </a:ext>
            </a:extLst>
          </p:cNvPr>
          <p:cNvGrpSpPr/>
          <p:nvPr/>
        </p:nvGrpSpPr>
        <p:grpSpPr>
          <a:xfrm>
            <a:off x="796884" y="5065610"/>
            <a:ext cx="209380" cy="209409"/>
            <a:chOff x="6415233" y="2753366"/>
            <a:chExt cx="55333" cy="58933"/>
          </a:xfrm>
          <a:solidFill>
            <a:srgbClr val="1136BA"/>
          </a:solidFill>
        </p:grpSpPr>
        <p:sp>
          <p:nvSpPr>
            <p:cNvPr id="28" name="Google Shape;924;p56">
              <a:extLst>
                <a:ext uri="{FF2B5EF4-FFF2-40B4-BE49-F238E27FC236}">
                  <a16:creationId xmlns:a16="http://schemas.microsoft.com/office/drawing/2014/main" id="{712BAC0E-5CA8-7A6C-A7BA-68F0319E34D6}"/>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9" name="Google Shape;925;p56">
              <a:extLst>
                <a:ext uri="{FF2B5EF4-FFF2-40B4-BE49-F238E27FC236}">
                  <a16:creationId xmlns:a16="http://schemas.microsoft.com/office/drawing/2014/main" id="{00A258CF-2906-0B6F-2BD4-75706E625C9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pic>
        <p:nvPicPr>
          <p:cNvPr id="30" name="Picture 29">
            <a:extLst>
              <a:ext uri="{FF2B5EF4-FFF2-40B4-BE49-F238E27FC236}">
                <a16:creationId xmlns:a16="http://schemas.microsoft.com/office/drawing/2014/main" id="{BE69AFAE-799D-DE75-B66B-DE59AB33E88B}"/>
              </a:ext>
            </a:extLst>
          </p:cNvPr>
          <p:cNvPicPr>
            <a:picLocks noChangeAspect="1"/>
          </p:cNvPicPr>
          <p:nvPr/>
        </p:nvPicPr>
        <p:blipFill>
          <a:blip r:embed="rId3"/>
          <a:stretch>
            <a:fillRect/>
          </a:stretch>
        </p:blipFill>
        <p:spPr>
          <a:xfrm>
            <a:off x="8871377" y="2113663"/>
            <a:ext cx="2845977" cy="2703302"/>
          </a:xfrm>
          <a:prstGeom prst="rect">
            <a:avLst/>
          </a:prstGeom>
        </p:spPr>
      </p:pic>
      <p:grpSp>
        <p:nvGrpSpPr>
          <p:cNvPr id="31" name="Google Shape;7635;p60">
            <a:extLst>
              <a:ext uri="{FF2B5EF4-FFF2-40B4-BE49-F238E27FC236}">
                <a16:creationId xmlns:a16="http://schemas.microsoft.com/office/drawing/2014/main" id="{BB83B36B-899F-6D49-2AE6-D40C5AD014B3}"/>
              </a:ext>
            </a:extLst>
          </p:cNvPr>
          <p:cNvGrpSpPr/>
          <p:nvPr/>
        </p:nvGrpSpPr>
        <p:grpSpPr>
          <a:xfrm>
            <a:off x="316975" y="692818"/>
            <a:ext cx="710153" cy="710153"/>
            <a:chOff x="5007123" y="2079403"/>
            <a:chExt cx="687600" cy="687600"/>
          </a:xfrm>
        </p:grpSpPr>
        <p:sp>
          <p:nvSpPr>
            <p:cNvPr id="32" name="Google Shape;7636;p60">
              <a:extLst>
                <a:ext uri="{FF2B5EF4-FFF2-40B4-BE49-F238E27FC236}">
                  <a16:creationId xmlns:a16="http://schemas.microsoft.com/office/drawing/2014/main" id="{B433DF9B-93D8-1429-D8A0-AB80BF0E8C3D}"/>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637;p60">
              <a:extLst>
                <a:ext uri="{FF2B5EF4-FFF2-40B4-BE49-F238E27FC236}">
                  <a16:creationId xmlns:a16="http://schemas.microsoft.com/office/drawing/2014/main" id="{FCB8E148-7E99-8719-3954-6D335A967B49}"/>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38;p60">
              <a:extLst>
                <a:ext uri="{FF2B5EF4-FFF2-40B4-BE49-F238E27FC236}">
                  <a16:creationId xmlns:a16="http://schemas.microsoft.com/office/drawing/2014/main" id="{36889545-74B9-A04B-5AB9-4E234964BB0E}"/>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39;p60">
              <a:extLst>
                <a:ext uri="{FF2B5EF4-FFF2-40B4-BE49-F238E27FC236}">
                  <a16:creationId xmlns:a16="http://schemas.microsoft.com/office/drawing/2014/main" id="{170929AE-10E6-82FC-9E85-7E927ACEB7B9}"/>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39717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141830" y="622837"/>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Evaluation:</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Subtitle 2">
            <a:extLst>
              <a:ext uri="{FF2B5EF4-FFF2-40B4-BE49-F238E27FC236}">
                <a16:creationId xmlns:a16="http://schemas.microsoft.com/office/drawing/2014/main" id="{A5D305DA-94D1-7FC0-2593-DE82192C2020}"/>
              </a:ext>
            </a:extLst>
          </p:cNvPr>
          <p:cNvSpPr>
            <a:spLocks noGrp="1"/>
          </p:cNvSpPr>
          <p:nvPr>
            <p:ph type="subTitle" idx="1"/>
          </p:nvPr>
        </p:nvSpPr>
        <p:spPr>
          <a:xfrm>
            <a:off x="1162578" y="2147859"/>
            <a:ext cx="11544456" cy="3856338"/>
          </a:xfrm>
        </p:spPr>
        <p:txBody>
          <a:bodyPr/>
          <a:lstStyle/>
          <a:p>
            <a:r>
              <a:rPr lang="en-US" sz="2133" b="1" dirty="0">
                <a:latin typeface="Aptos" panose="020B0004020202020204" pitchFamily="34" charset="0"/>
              </a:rPr>
              <a:t>Observe the patient to determine</a:t>
            </a:r>
          </a:p>
          <a:p>
            <a:r>
              <a:rPr lang="en-US" sz="2133" b="1" dirty="0">
                <a:latin typeface="Aptos" panose="020B0004020202020204" pitchFamily="34" charset="0"/>
              </a:rPr>
              <a:t>the response to the procedure.</a:t>
            </a:r>
          </a:p>
          <a:p>
            <a:r>
              <a:rPr lang="en-US" sz="2133" b="1" dirty="0">
                <a:latin typeface="Aptos" panose="020B0004020202020204" pitchFamily="34" charset="0"/>
              </a:rPr>
              <a:t>Persistent gagging or coughing is alarming:</a:t>
            </a:r>
          </a:p>
          <a:p>
            <a:r>
              <a:rPr lang="en-US" sz="2133" b="1" dirty="0">
                <a:latin typeface="Aptos" panose="020B0004020202020204" pitchFamily="34" charset="0"/>
              </a:rPr>
              <a:t>-Prolonged intubation and stimulation of the gag reflex can result in</a:t>
            </a:r>
          </a:p>
          <a:p>
            <a:r>
              <a:rPr lang="en-US" sz="2133" b="1" dirty="0">
                <a:latin typeface="Aptos" panose="020B0004020202020204" pitchFamily="34" charset="0"/>
              </a:rPr>
              <a:t>vomiting and aspiration</a:t>
            </a:r>
          </a:p>
          <a:p>
            <a:r>
              <a:rPr lang="en-US" sz="2133" b="1" dirty="0">
                <a:latin typeface="Aptos" panose="020B0004020202020204" pitchFamily="34" charset="0"/>
              </a:rPr>
              <a:t>-Coughing may indicate presence of tube in the airway</a:t>
            </a:r>
          </a:p>
          <a:p>
            <a:r>
              <a:rPr lang="en-US" sz="2133" b="1" dirty="0">
                <a:latin typeface="Aptos" panose="020B0004020202020204" pitchFamily="34" charset="0"/>
              </a:rPr>
              <a:t>Documentation:</a:t>
            </a:r>
          </a:p>
          <a:p>
            <a:r>
              <a:rPr lang="en-US" sz="2133" b="1" dirty="0">
                <a:latin typeface="Aptos" panose="020B0004020202020204" pitchFamily="34" charset="0"/>
              </a:rPr>
              <a:t>-Size of tube , which nostril and patient response.</a:t>
            </a:r>
          </a:p>
          <a:p>
            <a:r>
              <a:rPr lang="en-US" sz="2133" b="1" dirty="0">
                <a:latin typeface="Aptos" panose="020B0004020202020204" pitchFamily="34" charset="0"/>
              </a:rPr>
              <a:t>-Record length of tube from the nostril to the end of the tube</a:t>
            </a:r>
          </a:p>
          <a:p>
            <a:endParaRPr lang="en-US" dirty="0"/>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23;p56">
            <a:extLst>
              <a:ext uri="{FF2B5EF4-FFF2-40B4-BE49-F238E27FC236}">
                <a16:creationId xmlns:a16="http://schemas.microsoft.com/office/drawing/2014/main" id="{54B5D496-FCC6-8E7B-17C5-55087228CD8C}"/>
              </a:ext>
            </a:extLst>
          </p:cNvPr>
          <p:cNvGrpSpPr/>
          <p:nvPr/>
        </p:nvGrpSpPr>
        <p:grpSpPr>
          <a:xfrm>
            <a:off x="932450" y="2279803"/>
            <a:ext cx="209380" cy="209409"/>
            <a:chOff x="6415233" y="2753366"/>
            <a:chExt cx="55333" cy="58933"/>
          </a:xfrm>
          <a:solidFill>
            <a:srgbClr val="1136BA"/>
          </a:solidFill>
        </p:grpSpPr>
        <p:sp>
          <p:nvSpPr>
            <p:cNvPr id="13" name="Google Shape;924;p56">
              <a:extLst>
                <a:ext uri="{FF2B5EF4-FFF2-40B4-BE49-F238E27FC236}">
                  <a16:creationId xmlns:a16="http://schemas.microsoft.com/office/drawing/2014/main" id="{F3DC0820-39AF-08B5-FFF1-93DD793F8150}"/>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14" name="Google Shape;925;p56">
              <a:extLst>
                <a:ext uri="{FF2B5EF4-FFF2-40B4-BE49-F238E27FC236}">
                  <a16:creationId xmlns:a16="http://schemas.microsoft.com/office/drawing/2014/main" id="{CB7F1369-FF7B-AEDF-66AB-C6A971F64481}"/>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18" name="Google Shape;923;p56">
            <a:extLst>
              <a:ext uri="{FF2B5EF4-FFF2-40B4-BE49-F238E27FC236}">
                <a16:creationId xmlns:a16="http://schemas.microsoft.com/office/drawing/2014/main" id="{21AF3872-3BD2-1CE4-707B-C066A3E3EC28}"/>
              </a:ext>
            </a:extLst>
          </p:cNvPr>
          <p:cNvGrpSpPr/>
          <p:nvPr/>
        </p:nvGrpSpPr>
        <p:grpSpPr>
          <a:xfrm>
            <a:off x="919126" y="2965651"/>
            <a:ext cx="209380" cy="209409"/>
            <a:chOff x="6415233" y="2753366"/>
            <a:chExt cx="55333" cy="58933"/>
          </a:xfrm>
          <a:solidFill>
            <a:srgbClr val="1136BA"/>
          </a:solidFill>
        </p:grpSpPr>
        <p:sp>
          <p:nvSpPr>
            <p:cNvPr id="19" name="Google Shape;924;p56">
              <a:extLst>
                <a:ext uri="{FF2B5EF4-FFF2-40B4-BE49-F238E27FC236}">
                  <a16:creationId xmlns:a16="http://schemas.microsoft.com/office/drawing/2014/main" id="{02FCC540-1400-172D-5171-DDA194FEB514}"/>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20" name="Google Shape;925;p56">
              <a:extLst>
                <a:ext uri="{FF2B5EF4-FFF2-40B4-BE49-F238E27FC236}">
                  <a16:creationId xmlns:a16="http://schemas.microsoft.com/office/drawing/2014/main" id="{D41B00EC-9613-D89F-09A3-F29AFC7FE9CF}"/>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4" name="Google Shape;923;p56">
            <a:extLst>
              <a:ext uri="{FF2B5EF4-FFF2-40B4-BE49-F238E27FC236}">
                <a16:creationId xmlns:a16="http://schemas.microsoft.com/office/drawing/2014/main" id="{CE6F23D7-AA85-9967-D1D1-05B3E05240B5}"/>
              </a:ext>
            </a:extLst>
          </p:cNvPr>
          <p:cNvGrpSpPr/>
          <p:nvPr/>
        </p:nvGrpSpPr>
        <p:grpSpPr>
          <a:xfrm>
            <a:off x="919126" y="4266271"/>
            <a:ext cx="209380" cy="209409"/>
            <a:chOff x="6415233" y="2753366"/>
            <a:chExt cx="55333" cy="58933"/>
          </a:xfrm>
          <a:solidFill>
            <a:srgbClr val="1136BA"/>
          </a:solidFill>
        </p:grpSpPr>
        <p:sp>
          <p:nvSpPr>
            <p:cNvPr id="5" name="Google Shape;924;p56">
              <a:extLst>
                <a:ext uri="{FF2B5EF4-FFF2-40B4-BE49-F238E27FC236}">
                  <a16:creationId xmlns:a16="http://schemas.microsoft.com/office/drawing/2014/main" id="{D577D9C5-0727-6520-F5A3-F5B363A4A397}"/>
                </a:ext>
              </a:extLst>
            </p:cNvPr>
            <p:cNvSpPr/>
            <p:nvPr/>
          </p:nvSpPr>
          <p:spPr>
            <a:xfrm>
              <a:off x="6433733" y="2753366"/>
              <a:ext cx="36833" cy="58933"/>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endParaRPr>
            </a:p>
          </p:txBody>
        </p:sp>
        <p:sp>
          <p:nvSpPr>
            <p:cNvPr id="6" name="Google Shape;925;p56">
              <a:extLst>
                <a:ext uri="{FF2B5EF4-FFF2-40B4-BE49-F238E27FC236}">
                  <a16:creationId xmlns:a16="http://schemas.microsoft.com/office/drawing/2014/main" id="{37B0CDF5-9648-2DD9-3C6C-26DA3EE9FB4B}"/>
                </a:ext>
              </a:extLst>
            </p:cNvPr>
            <p:cNvSpPr/>
            <p:nvPr/>
          </p:nvSpPr>
          <p:spPr>
            <a:xfrm>
              <a:off x="6415233" y="2763933"/>
              <a:ext cx="26466" cy="3780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marR="0" lvl="0" indent="0" defTabSz="12192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endParaRPr>
            </a:p>
          </p:txBody>
        </p:sp>
      </p:grpSp>
      <p:grpSp>
        <p:nvGrpSpPr>
          <p:cNvPr id="2" name="Google Shape;7635;p60">
            <a:extLst>
              <a:ext uri="{FF2B5EF4-FFF2-40B4-BE49-F238E27FC236}">
                <a16:creationId xmlns:a16="http://schemas.microsoft.com/office/drawing/2014/main" id="{29547487-776F-FDC2-4430-58A63EC350BA}"/>
              </a:ext>
            </a:extLst>
          </p:cNvPr>
          <p:cNvGrpSpPr/>
          <p:nvPr/>
        </p:nvGrpSpPr>
        <p:grpSpPr>
          <a:xfrm>
            <a:off x="273188" y="649665"/>
            <a:ext cx="710153" cy="710153"/>
            <a:chOff x="5007123" y="2079403"/>
            <a:chExt cx="687600" cy="687600"/>
          </a:xfrm>
        </p:grpSpPr>
        <p:sp>
          <p:nvSpPr>
            <p:cNvPr id="7" name="Google Shape;7636;p60">
              <a:extLst>
                <a:ext uri="{FF2B5EF4-FFF2-40B4-BE49-F238E27FC236}">
                  <a16:creationId xmlns:a16="http://schemas.microsoft.com/office/drawing/2014/main" id="{DDCB61B9-E37A-993F-AA8C-A177D0B6424E}"/>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3DDBD168-F7CB-C96F-B83A-BD32E48985B1}"/>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285C7190-6B42-A4CA-E83B-C22880773226}"/>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8B61B10E-35D1-1560-1287-A43F389DAB9F}"/>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49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ln/>
                <a:solidFill>
                  <a:schemeClr val="bg1"/>
                </a:solidFill>
                <a:effectLst>
                  <a:outerShdw blurRad="38100" dist="25400" dir="5400000" algn="ctr" rotWithShape="0">
                    <a:srgbClr val="6E747A">
                      <a:alpha val="43000"/>
                    </a:srgbClr>
                  </a:outerShdw>
                </a:effectLst>
              </a:rPr>
              <a:t>Classification of Drains:</a:t>
            </a:r>
          </a:p>
        </p:txBody>
      </p:sp>
      <p:pic>
        <p:nvPicPr>
          <p:cNvPr id="5" name="Content Placeholder 4"/>
          <p:cNvPicPr>
            <a:picLocks noGrp="1" noChangeAspect="1"/>
          </p:cNvPicPr>
          <p:nvPr>
            <p:ph sz="half" idx="1"/>
          </p:nvPr>
        </p:nvPicPr>
        <p:blipFill>
          <a:blip r:embed="rId2"/>
          <a:stretch>
            <a:fillRect/>
          </a:stretch>
        </p:blipFill>
        <p:spPr>
          <a:xfrm>
            <a:off x="1204913" y="2144111"/>
            <a:ext cx="9782086" cy="40149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299857" y="699569"/>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Responsibilities:</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Google Shape;683;p50">
            <a:extLst>
              <a:ext uri="{FF2B5EF4-FFF2-40B4-BE49-F238E27FC236}">
                <a16:creationId xmlns:a16="http://schemas.microsoft.com/office/drawing/2014/main" id="{0313BF2F-9F70-07EB-B02E-1AB8C5246D98}"/>
              </a:ext>
            </a:extLst>
          </p:cNvPr>
          <p:cNvSpPr>
            <a:spLocks noGrp="1"/>
          </p:cNvSpPr>
          <p:nvPr>
            <p:ph type="subTitle" idx="1"/>
          </p:nvPr>
        </p:nvSpPr>
        <p:spPr>
          <a:xfrm>
            <a:off x="1607566" y="2060620"/>
            <a:ext cx="4488433" cy="1511634"/>
          </a:xfrm>
          <a:prstGeom prst="round1Rect">
            <a:avLst>
              <a:gd name="adj" fmla="val 50000"/>
            </a:avLst>
          </a:prstGeom>
          <a:solidFill>
            <a:srgbClr val="4B6FFC"/>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lang="en-US" b="1" dirty="0">
              <a:latin typeface="ADLaM Display" panose="02010000000000000000" pitchFamily="2" charset="0"/>
              <a:ea typeface="ADLaM Display" panose="02010000000000000000" pitchFamily="2" charset="0"/>
              <a:cs typeface="ADLaM Display" panose="02010000000000000000" pitchFamily="2" charset="0"/>
            </a:endParaRP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Identify the signs and</a:t>
            </a: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symptoms of inadvertent</a:t>
            </a: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respiratory migration</a:t>
            </a:r>
          </a:p>
          <a:p>
            <a:endParaRPr lang="en-US" dirty="0"/>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83;p50">
            <a:extLst>
              <a:ext uri="{FF2B5EF4-FFF2-40B4-BE49-F238E27FC236}">
                <a16:creationId xmlns:a16="http://schemas.microsoft.com/office/drawing/2014/main" id="{AD489A78-14FB-3347-3BCE-6C09789814A9}"/>
              </a:ext>
            </a:extLst>
          </p:cNvPr>
          <p:cNvSpPr txBox="1">
            <a:spLocks/>
          </p:cNvSpPr>
          <p:nvPr/>
        </p:nvSpPr>
        <p:spPr>
          <a:xfrm>
            <a:off x="4372869" y="3853656"/>
            <a:ext cx="6660030" cy="2053453"/>
          </a:xfrm>
          <a:prstGeom prst="round1Rect">
            <a:avLst>
              <a:gd name="adj" fmla="val 50000"/>
            </a:avLst>
          </a:prstGeom>
          <a:solidFill>
            <a:srgbClr val="4B6FFC"/>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Kanit"/>
              <a:buNone/>
              <a:defRPr sz="2400" b="0" i="0" u="none" strike="noStrike" cap="none">
                <a:solidFill>
                  <a:schemeClr val="dk1"/>
                </a:solidFill>
                <a:latin typeface="Kanit SemiBold"/>
                <a:ea typeface="Kanit SemiBold"/>
                <a:cs typeface="Kanit SemiBold"/>
                <a:sym typeface="Kanit SemiBold"/>
              </a:defRPr>
            </a:lvl1pPr>
            <a:lvl2pPr marL="914400" marR="0" lvl="1"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2pPr>
            <a:lvl3pPr marL="1371600" marR="0" lvl="2"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3pPr>
            <a:lvl4pPr marL="1828800" marR="0" lvl="3"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4pPr>
            <a:lvl5pPr marL="2286000" marR="0" lvl="4"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5pPr>
            <a:lvl6pPr marL="2743200" marR="0" lvl="5"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6pPr>
            <a:lvl7pPr marL="3200400" marR="0" lvl="6"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7pPr>
            <a:lvl8pPr marL="3657600" marR="0" lvl="7"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8pPr>
            <a:lvl9pPr marL="4114800" marR="0" lvl="8" indent="-304800" algn="ctr" rtl="0">
              <a:lnSpc>
                <a:spcPct val="100000"/>
              </a:lnSpc>
              <a:spcBef>
                <a:spcPts val="0"/>
              </a:spcBef>
              <a:spcAft>
                <a:spcPts val="0"/>
              </a:spcAft>
              <a:buClr>
                <a:schemeClr val="dk1"/>
              </a:buClr>
              <a:buSzPts val="2400"/>
              <a:buFont typeface="Kanit"/>
              <a:buNone/>
              <a:defRPr sz="3200" b="0" i="0" u="none" strike="noStrike" cap="none">
                <a:solidFill>
                  <a:schemeClr val="dk1"/>
                </a:solidFill>
                <a:latin typeface="Kanit"/>
                <a:ea typeface="Kanit"/>
                <a:cs typeface="Kanit"/>
                <a:sym typeface="Kanit"/>
              </a:defRPr>
            </a:lvl9pPr>
          </a:lstStyle>
          <a:p>
            <a:endParaRPr lang="en-US" b="1" dirty="0">
              <a:latin typeface="ADLaM Display" panose="02010000000000000000" pitchFamily="2" charset="0"/>
              <a:ea typeface="ADLaM Display" panose="02010000000000000000" pitchFamily="2" charset="0"/>
              <a:cs typeface="ADLaM Display" panose="02010000000000000000" pitchFamily="2" charset="0"/>
            </a:endParaRP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Identify conditions that increase the</a:t>
            </a: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risk for spontaneous tube dislocation</a:t>
            </a: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from the intended position</a:t>
            </a:r>
          </a:p>
          <a:p>
            <a:r>
              <a:rPr lang="en-US"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(retching, vomiting, coughing)</a:t>
            </a:r>
          </a:p>
          <a:p>
            <a:endParaRPr lang="en-US" dirty="0"/>
          </a:p>
        </p:txBody>
      </p:sp>
      <p:grpSp>
        <p:nvGrpSpPr>
          <p:cNvPr id="3" name="Google Shape;7635;p60">
            <a:extLst>
              <a:ext uri="{FF2B5EF4-FFF2-40B4-BE49-F238E27FC236}">
                <a16:creationId xmlns:a16="http://schemas.microsoft.com/office/drawing/2014/main" id="{E8DC08B4-78C2-6C7B-AED1-704D5CD31FDE}"/>
              </a:ext>
            </a:extLst>
          </p:cNvPr>
          <p:cNvGrpSpPr/>
          <p:nvPr/>
        </p:nvGrpSpPr>
        <p:grpSpPr>
          <a:xfrm>
            <a:off x="476295" y="670751"/>
            <a:ext cx="710153" cy="710153"/>
            <a:chOff x="5007123" y="2079403"/>
            <a:chExt cx="687600" cy="687600"/>
          </a:xfrm>
        </p:grpSpPr>
        <p:sp>
          <p:nvSpPr>
            <p:cNvPr id="4" name="Google Shape;7636;p60">
              <a:extLst>
                <a:ext uri="{FF2B5EF4-FFF2-40B4-BE49-F238E27FC236}">
                  <a16:creationId xmlns:a16="http://schemas.microsoft.com/office/drawing/2014/main" id="{F346F1D2-D07B-A918-FB0B-D5C48562A052}"/>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F1B71FA3-CCE7-9E26-83FA-BF72FDC006CB}"/>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6CDB78E7-783C-C5C4-B8C0-726099F89099}"/>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E546BCD2-702B-EC1E-B6FF-CCDC8FA251F1}"/>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5339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408354" y="705047"/>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References:</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480" name="Google Shape;480;p36"/>
          <p:cNvGrpSpPr/>
          <p:nvPr/>
        </p:nvGrpSpPr>
        <p:grpSpPr>
          <a:xfrm rot="-5043705">
            <a:off x="7993862" y="5221081"/>
            <a:ext cx="4872674" cy="2817166"/>
            <a:chOff x="153533" y="1326266"/>
            <a:chExt cx="9826700" cy="4929733"/>
          </a:xfrm>
        </p:grpSpPr>
        <p:sp>
          <p:nvSpPr>
            <p:cNvPr id="481" name="Google Shape;481;p36"/>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1A056907-7DEF-556E-74E5-3EB16C28E51A}"/>
              </a:ext>
            </a:extLst>
          </p:cNvPr>
          <p:cNvSpPr txBox="1"/>
          <p:nvPr/>
        </p:nvSpPr>
        <p:spPr>
          <a:xfrm>
            <a:off x="1210616" y="1949002"/>
            <a:ext cx="8371266"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Cleveland Clinic. "Nasogastric Tube." Cleveland Clinic, Last reviewed December 15, 2021.</a:t>
            </a:r>
          </a:p>
          <a:p>
            <a:endParaRPr lang="en-US" sz="2000" dirty="0"/>
          </a:p>
          <a:p>
            <a:pPr marL="285750" indent="-285750">
              <a:buFont typeface="Arial" panose="020B0604020202020204" pitchFamily="34" charset="0"/>
              <a:buChar char="•"/>
            </a:pPr>
            <a:r>
              <a:rPr lang="en-US" sz="2000" dirty="0"/>
              <a:t>"Nasogastric Intubation or Intestinal Intubation." MSD Manuals, Last reviewed March 2023.</a:t>
            </a:r>
          </a:p>
          <a:p>
            <a:endParaRPr lang="en-US" sz="2000" dirty="0"/>
          </a:p>
          <a:p>
            <a:pPr marL="285750" indent="-285750">
              <a:buFont typeface="Arial" panose="020B0604020202020204" pitchFamily="34" charset="0"/>
              <a:buChar char="•"/>
            </a:pPr>
            <a:r>
              <a:rPr lang="en-US" sz="2000" dirty="0"/>
              <a:t>“Nasogastric Tube Insertion Clinical Skills Guidance” University of Glasgow.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Davis, John L., and Wilfredo A. Ceballos. "Anemia." Medscape. Last modified September 25, 2023.</a:t>
            </a:r>
          </a:p>
        </p:txBody>
      </p:sp>
      <p:grpSp>
        <p:nvGrpSpPr>
          <p:cNvPr id="2" name="Google Shape;7635;p60">
            <a:extLst>
              <a:ext uri="{FF2B5EF4-FFF2-40B4-BE49-F238E27FC236}">
                <a16:creationId xmlns:a16="http://schemas.microsoft.com/office/drawing/2014/main" id="{B799BDEA-BBAC-66DC-F268-46FE1A8184B5}"/>
              </a:ext>
            </a:extLst>
          </p:cNvPr>
          <p:cNvGrpSpPr/>
          <p:nvPr/>
        </p:nvGrpSpPr>
        <p:grpSpPr>
          <a:xfrm>
            <a:off x="447277" y="646813"/>
            <a:ext cx="710153" cy="710153"/>
            <a:chOff x="5007123" y="2079403"/>
            <a:chExt cx="687600" cy="687600"/>
          </a:xfrm>
        </p:grpSpPr>
        <p:sp>
          <p:nvSpPr>
            <p:cNvPr id="3" name="Google Shape;7636;p60">
              <a:extLst>
                <a:ext uri="{FF2B5EF4-FFF2-40B4-BE49-F238E27FC236}">
                  <a16:creationId xmlns:a16="http://schemas.microsoft.com/office/drawing/2014/main" id="{E65E7029-4044-DB4E-A4AF-F809EE0F7921}"/>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37;p60">
              <a:extLst>
                <a:ext uri="{FF2B5EF4-FFF2-40B4-BE49-F238E27FC236}">
                  <a16:creationId xmlns:a16="http://schemas.microsoft.com/office/drawing/2014/main" id="{7886823A-F8B1-626A-D3CD-6D7EA49C9F9C}"/>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8;p60">
              <a:extLst>
                <a:ext uri="{FF2B5EF4-FFF2-40B4-BE49-F238E27FC236}">
                  <a16:creationId xmlns:a16="http://schemas.microsoft.com/office/drawing/2014/main" id="{725BE64D-CF3C-4E93-BCC0-D8779B579320}"/>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9;p60">
              <a:extLst>
                <a:ext uri="{FF2B5EF4-FFF2-40B4-BE49-F238E27FC236}">
                  <a16:creationId xmlns:a16="http://schemas.microsoft.com/office/drawing/2014/main" id="{553C760C-FA1F-CF9A-23AD-40489BC2EE9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3204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30"/>
          <p:cNvSpPr/>
          <p:nvPr/>
        </p:nvSpPr>
        <p:spPr>
          <a:xfrm rot="-3776119">
            <a:off x="9828681" y="4319886"/>
            <a:ext cx="5272133" cy="3242954"/>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0"/>
          <p:cNvGrpSpPr/>
          <p:nvPr/>
        </p:nvGrpSpPr>
        <p:grpSpPr>
          <a:xfrm rot="-5044043">
            <a:off x="-2038793" y="-1412270"/>
            <a:ext cx="7368216" cy="3696392"/>
            <a:chOff x="153533" y="1326266"/>
            <a:chExt cx="9826700" cy="4929733"/>
          </a:xfrm>
        </p:grpSpPr>
        <p:sp>
          <p:nvSpPr>
            <p:cNvPr id="401" name="Google Shape;401;p30"/>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30"/>
          <p:cNvGrpSpPr/>
          <p:nvPr/>
        </p:nvGrpSpPr>
        <p:grpSpPr>
          <a:xfrm>
            <a:off x="9867333" y="713333"/>
            <a:ext cx="1371200" cy="1371200"/>
            <a:chOff x="6562300" y="5085433"/>
            <a:chExt cx="1371200" cy="1371200"/>
          </a:xfrm>
        </p:grpSpPr>
        <p:sp>
          <p:nvSpPr>
            <p:cNvPr id="406" name="Google Shape;406;p30"/>
            <p:cNvSpPr/>
            <p:nvPr/>
          </p:nvSpPr>
          <p:spPr>
            <a:xfrm>
              <a:off x="6562300" y="5085433"/>
              <a:ext cx="1371200" cy="13712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6765600" y="5288733"/>
              <a:ext cx="964800" cy="964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7003800" y="5526933"/>
              <a:ext cx="488400" cy="488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604E2D4-0823-FC50-02E8-15EDFDAE4D0E}"/>
              </a:ext>
            </a:extLst>
          </p:cNvPr>
          <p:cNvSpPr txBox="1"/>
          <p:nvPr/>
        </p:nvSpPr>
        <p:spPr>
          <a:xfrm>
            <a:off x="798704" y="2586078"/>
            <a:ext cx="10439829" cy="1025921"/>
          </a:xfrm>
          <a:prstGeom prst="rect">
            <a:avLst/>
          </a:prstGeom>
          <a:noFill/>
        </p:spPr>
        <p:txBody>
          <a:bodyPr wrap="square" rtlCol="0">
            <a:spAutoFit/>
          </a:bodyPr>
          <a:lstStyle/>
          <a:p>
            <a:pPr algn="ctr">
              <a:lnSpc>
                <a:spcPct val="100000"/>
              </a:lnSpc>
              <a:spcBef>
                <a:spcPts val="110"/>
              </a:spcBef>
            </a:pPr>
            <a:r>
              <a:rPr lang="en-US" sz="5866" b="1" spc="-45"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FOLEY'S CATHETER</a:t>
            </a:r>
            <a:endParaRPr lang="en-US" sz="5866" b="1"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Google Shape;398;p30">
            <a:extLst>
              <a:ext uri="{FF2B5EF4-FFF2-40B4-BE49-F238E27FC236}">
                <a16:creationId xmlns:a16="http://schemas.microsoft.com/office/drawing/2014/main" id="{46AF8CDF-797B-0E91-8A08-04C16784D19F}"/>
              </a:ext>
            </a:extLst>
          </p:cNvPr>
          <p:cNvSpPr txBox="1">
            <a:spLocks noGrp="1"/>
          </p:cNvSpPr>
          <p:nvPr>
            <p:ph type="subTitle" idx="1"/>
          </p:nvPr>
        </p:nvSpPr>
        <p:spPr>
          <a:xfrm>
            <a:off x="7597834" y="4513357"/>
            <a:ext cx="4597432" cy="10520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p:txBody>
      </p:sp>
    </p:spTree>
    <p:extLst>
      <p:ext uri="{BB962C8B-B14F-4D97-AF65-F5344CB8AC3E}">
        <p14:creationId xmlns:p14="http://schemas.microsoft.com/office/powerpoint/2010/main" val="3864250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30"/>
          <p:cNvSpPr/>
          <p:nvPr/>
        </p:nvSpPr>
        <p:spPr>
          <a:xfrm rot="-3776119">
            <a:off x="9828681" y="4319886"/>
            <a:ext cx="5272133" cy="3242954"/>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3">
            <a:extLst>
              <a:ext uri="{FF2B5EF4-FFF2-40B4-BE49-F238E27FC236}">
                <a16:creationId xmlns:a16="http://schemas.microsoft.com/office/drawing/2014/main" id="{9E7D07D4-344B-77F4-9C23-AD848F22EDB4}"/>
              </a:ext>
            </a:extLst>
          </p:cNvPr>
          <p:cNvSpPr>
            <a:spLocks noGrp="1"/>
          </p:cNvSpPr>
          <p:nvPr>
            <p:ph type="subTitle" idx="1"/>
          </p:nvPr>
        </p:nvSpPr>
        <p:spPr>
          <a:xfrm>
            <a:off x="1422624" y="287822"/>
            <a:ext cx="6502176" cy="733901"/>
          </a:xfrm>
        </p:spPr>
        <p:txBody>
          <a:bodyPr/>
          <a:lstStyle/>
          <a:p>
            <a:pPr algn="l"/>
            <a:r>
              <a:rPr lang="en-US" sz="4000"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Definition: </a:t>
            </a:r>
          </a:p>
        </p:txBody>
      </p:sp>
      <p:pic>
        <p:nvPicPr>
          <p:cNvPr id="7" name="Picture 6">
            <a:extLst>
              <a:ext uri="{FF2B5EF4-FFF2-40B4-BE49-F238E27FC236}">
                <a16:creationId xmlns:a16="http://schemas.microsoft.com/office/drawing/2014/main" id="{72F97162-9BEB-31C2-BEB3-655147C595A7}"/>
              </a:ext>
            </a:extLst>
          </p:cNvPr>
          <p:cNvPicPr>
            <a:picLocks noChangeAspect="1"/>
          </p:cNvPicPr>
          <p:nvPr/>
        </p:nvPicPr>
        <p:blipFill>
          <a:blip r:embed="rId3"/>
          <a:stretch>
            <a:fillRect/>
          </a:stretch>
        </p:blipFill>
        <p:spPr>
          <a:xfrm>
            <a:off x="8732861" y="533274"/>
            <a:ext cx="3418114" cy="6281357"/>
          </a:xfrm>
          <a:prstGeom prst="rect">
            <a:avLst/>
          </a:prstGeom>
        </p:spPr>
      </p:pic>
      <p:grpSp>
        <p:nvGrpSpPr>
          <p:cNvPr id="2" name="Google Shape;7635;p60">
            <a:extLst>
              <a:ext uri="{FF2B5EF4-FFF2-40B4-BE49-F238E27FC236}">
                <a16:creationId xmlns:a16="http://schemas.microsoft.com/office/drawing/2014/main" id="{14C8D626-1811-CBF7-A1BE-C61B8FB1752F}"/>
              </a:ext>
            </a:extLst>
          </p:cNvPr>
          <p:cNvGrpSpPr/>
          <p:nvPr/>
        </p:nvGrpSpPr>
        <p:grpSpPr>
          <a:xfrm>
            <a:off x="861979" y="311570"/>
            <a:ext cx="710153" cy="710153"/>
            <a:chOff x="5007123" y="2079403"/>
            <a:chExt cx="687600" cy="687600"/>
          </a:xfrm>
        </p:grpSpPr>
        <p:sp>
          <p:nvSpPr>
            <p:cNvPr id="3" name="Google Shape;7636;p60">
              <a:extLst>
                <a:ext uri="{FF2B5EF4-FFF2-40B4-BE49-F238E27FC236}">
                  <a16:creationId xmlns:a16="http://schemas.microsoft.com/office/drawing/2014/main" id="{07B94445-AD74-77AF-D503-59DC25AC83E3}"/>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38BAC2FA-BD14-73E2-6243-DF9E39753760}"/>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8;p60">
              <a:extLst>
                <a:ext uri="{FF2B5EF4-FFF2-40B4-BE49-F238E27FC236}">
                  <a16:creationId xmlns:a16="http://schemas.microsoft.com/office/drawing/2014/main" id="{3ECFB4DF-E5B9-EF0B-0F2A-78065028C181}"/>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C241BBF7-0C92-B67C-9435-844CF578CA69}"/>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04" name="TextBox 5">
            <a:extLst>
              <a:ext uri="{FF2B5EF4-FFF2-40B4-BE49-F238E27FC236}">
                <a16:creationId xmlns:a16="http://schemas.microsoft.com/office/drawing/2014/main" id="{2C38F2AB-1BA2-5C37-BC2F-2088011AF3EA}"/>
              </a:ext>
            </a:extLst>
          </p:cNvPr>
          <p:cNvGraphicFramePr/>
          <p:nvPr/>
        </p:nvGraphicFramePr>
        <p:xfrm>
          <a:off x="1081824" y="1248698"/>
          <a:ext cx="8671776" cy="3785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9274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286003" y="508141"/>
            <a:ext cx="2096585"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Types:</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580700" y="1846730"/>
            <a:ext cx="10168866" cy="3164538"/>
          </a:xfrm>
        </p:spPr>
        <p:txBody>
          <a:bodyPr/>
          <a:lstStyle/>
          <a:p>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Two-way Foley catheter: </a:t>
            </a:r>
            <a:r>
              <a:rPr lang="en-US" b="1" dirty="0">
                <a:latin typeface="Aptos" panose="020B0004020202020204" pitchFamily="34" charset="0"/>
              </a:rPr>
              <a:t>This type of catheter has two</a:t>
            </a:r>
          </a:p>
          <a:p>
            <a:r>
              <a:rPr lang="en-US" b="1" dirty="0">
                <a:latin typeface="Aptos" panose="020B0004020202020204" pitchFamily="34" charset="0"/>
              </a:rPr>
              <a:t>channels, one for inflating the balloon and one for draining</a:t>
            </a:r>
          </a:p>
          <a:p>
            <a:r>
              <a:rPr lang="en-US" b="1" dirty="0">
                <a:latin typeface="Aptos" panose="020B0004020202020204" pitchFamily="34" charset="0"/>
              </a:rPr>
              <a:t>urine.</a:t>
            </a:r>
          </a:p>
          <a:p>
            <a:endParaRPr lang="en-US" dirty="0"/>
          </a:p>
          <a:p>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Three-way Foley catheter: </a:t>
            </a:r>
            <a:r>
              <a:rPr lang="en-US" b="1" dirty="0">
                <a:latin typeface="Aptos" panose="020B0004020202020204" pitchFamily="34" charset="0"/>
              </a:rPr>
              <a:t>This type of catheter has three</a:t>
            </a:r>
          </a:p>
          <a:p>
            <a:r>
              <a:rPr lang="en-US" b="1" dirty="0">
                <a:latin typeface="Aptos" panose="020B0004020202020204" pitchFamily="34" charset="0"/>
              </a:rPr>
              <a:t>channels, one for inflating the balloon, one for draining urine,</a:t>
            </a:r>
          </a:p>
          <a:p>
            <a:r>
              <a:rPr lang="en-US" b="1" dirty="0">
                <a:latin typeface="Aptos" panose="020B0004020202020204" pitchFamily="34" charset="0"/>
              </a:rPr>
              <a:t>and one for irrigating the bladder.</a:t>
            </a:r>
          </a:p>
          <a:p>
            <a:endParaRPr lang="en-US" dirty="0"/>
          </a:p>
        </p:txBody>
      </p:sp>
      <p:pic>
        <p:nvPicPr>
          <p:cNvPr id="3" name="Picture 2" descr="Several tubes with different colors&#10;&#10;Description automatically generated with medium confidence">
            <a:extLst>
              <a:ext uri="{FF2B5EF4-FFF2-40B4-BE49-F238E27FC236}">
                <a16:creationId xmlns:a16="http://schemas.microsoft.com/office/drawing/2014/main" id="{85C639EC-D8DB-47EB-120B-EA0598235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310" y="4475680"/>
            <a:ext cx="3209925" cy="2019300"/>
          </a:xfrm>
          <a:prstGeom prst="rect">
            <a:avLst/>
          </a:prstGeom>
        </p:spPr>
      </p:pic>
      <p:pic>
        <p:nvPicPr>
          <p:cNvPr id="7" name="Picture 6" descr="A close-up of a tube&#10;&#10;Description automatically generated">
            <a:extLst>
              <a:ext uri="{FF2B5EF4-FFF2-40B4-BE49-F238E27FC236}">
                <a16:creationId xmlns:a16="http://schemas.microsoft.com/office/drawing/2014/main" id="{2869ED26-8D2A-E96E-5D81-BBD82B6B8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705" y="1786401"/>
            <a:ext cx="3124200" cy="1924050"/>
          </a:xfrm>
          <a:prstGeom prst="rect">
            <a:avLst/>
          </a:prstGeom>
        </p:spPr>
      </p:pic>
      <p:pic>
        <p:nvPicPr>
          <p:cNvPr id="8" name="Picture 7">
            <a:extLst>
              <a:ext uri="{FF2B5EF4-FFF2-40B4-BE49-F238E27FC236}">
                <a16:creationId xmlns:a16="http://schemas.microsoft.com/office/drawing/2014/main" id="{B570FA74-3891-26E7-59FF-5ECDE0082F09}"/>
              </a:ext>
            </a:extLst>
          </p:cNvPr>
          <p:cNvPicPr>
            <a:picLocks noChangeAspect="1"/>
          </p:cNvPicPr>
          <p:nvPr/>
        </p:nvPicPr>
        <p:blipFill>
          <a:blip r:embed="rId5"/>
          <a:stretch>
            <a:fillRect/>
          </a:stretch>
        </p:blipFill>
        <p:spPr>
          <a:xfrm>
            <a:off x="560516" y="606583"/>
            <a:ext cx="725487" cy="725487"/>
          </a:xfrm>
          <a:prstGeom prst="rect">
            <a:avLst/>
          </a:prstGeom>
        </p:spPr>
      </p:pic>
    </p:spTree>
    <p:extLst>
      <p:ext uri="{BB962C8B-B14F-4D97-AF65-F5344CB8AC3E}">
        <p14:creationId xmlns:p14="http://schemas.microsoft.com/office/powerpoint/2010/main" val="3980904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111074" y="516093"/>
            <a:ext cx="5510443"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Composition: </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469124" y="2109952"/>
            <a:ext cx="9915022" cy="3164538"/>
          </a:xfrm>
        </p:spPr>
        <p:txBody>
          <a:bodyPr/>
          <a:lstStyle/>
          <a:p>
            <a:r>
              <a:rPr lang="en-US" b="1" dirty="0">
                <a:latin typeface="Aptos" panose="020B0004020202020204" pitchFamily="34" charset="0"/>
              </a:rPr>
              <a:t>     Foley catheters can be made from latex or non-latex materials. </a:t>
            </a:r>
            <a:r>
              <a:rPr lang="en-US" b="1" dirty="0">
                <a:solidFill>
                  <a:srgbClr val="1136BA"/>
                </a:solidFill>
                <a:latin typeface="Aptos" panose="020B0004020202020204" pitchFamily="34" charset="0"/>
              </a:rPr>
              <a:t>Latex</a:t>
            </a:r>
            <a:r>
              <a:rPr lang="en-US" b="1" dirty="0">
                <a:latin typeface="Aptos" panose="020B0004020202020204" pitchFamily="34" charset="0"/>
              </a:rPr>
              <a:t> catheters offer advantages such as flexibility and durability, making them suitable for many patients. However, individuals with latex allergies may experience adverse reactions when exposed to latex proteins present in these catheters. In such cases, non-latex alternatives, typically made from </a:t>
            </a:r>
            <a:r>
              <a:rPr lang="en-US" b="1" dirty="0">
                <a:solidFill>
                  <a:srgbClr val="1136BA"/>
                </a:solidFill>
                <a:latin typeface="Aptos" panose="020B0004020202020204" pitchFamily="34" charset="0"/>
              </a:rPr>
              <a:t>silicone</a:t>
            </a:r>
            <a:r>
              <a:rPr lang="en-US" b="1" dirty="0">
                <a:latin typeface="Aptos" panose="020B0004020202020204" pitchFamily="34" charset="0"/>
              </a:rPr>
              <a:t> are recommended to ensure patient safety and prevent allergic reactions.</a:t>
            </a:r>
          </a:p>
          <a:p>
            <a:endParaRPr lang="en-US" dirty="0"/>
          </a:p>
        </p:txBody>
      </p:sp>
      <p:pic>
        <p:nvPicPr>
          <p:cNvPr id="3" name="Picture 2" descr="A tube with a blue cap&#10;&#10;Description automatically generated with medium confidence">
            <a:extLst>
              <a:ext uri="{FF2B5EF4-FFF2-40B4-BE49-F238E27FC236}">
                <a16:creationId xmlns:a16="http://schemas.microsoft.com/office/drawing/2014/main" id="{5C80AC65-0E86-147C-7FDF-CD2712EE6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400" y="3692221"/>
            <a:ext cx="3667125" cy="2781300"/>
          </a:xfrm>
          <a:prstGeom prst="rect">
            <a:avLst/>
          </a:prstGeom>
        </p:spPr>
      </p:pic>
      <p:grpSp>
        <p:nvGrpSpPr>
          <p:cNvPr id="6" name="Google Shape;7635;p60">
            <a:extLst>
              <a:ext uri="{FF2B5EF4-FFF2-40B4-BE49-F238E27FC236}">
                <a16:creationId xmlns:a16="http://schemas.microsoft.com/office/drawing/2014/main" id="{1E32F243-E21E-2B0C-DF43-F22B7CC06A5A}"/>
              </a:ext>
            </a:extLst>
          </p:cNvPr>
          <p:cNvGrpSpPr/>
          <p:nvPr/>
        </p:nvGrpSpPr>
        <p:grpSpPr>
          <a:xfrm>
            <a:off x="453479" y="569540"/>
            <a:ext cx="710153" cy="710153"/>
            <a:chOff x="5007123" y="2079403"/>
            <a:chExt cx="687600" cy="687600"/>
          </a:xfrm>
        </p:grpSpPr>
        <p:sp>
          <p:nvSpPr>
            <p:cNvPr id="7" name="Google Shape;7636;p60">
              <a:extLst>
                <a:ext uri="{FF2B5EF4-FFF2-40B4-BE49-F238E27FC236}">
                  <a16:creationId xmlns:a16="http://schemas.microsoft.com/office/drawing/2014/main" id="{291FE544-B239-F1FC-5D5A-E0934107EB49}"/>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7;p60">
              <a:extLst>
                <a:ext uri="{FF2B5EF4-FFF2-40B4-BE49-F238E27FC236}">
                  <a16:creationId xmlns:a16="http://schemas.microsoft.com/office/drawing/2014/main" id="{50919669-F13B-1C55-CAD2-C57EA6B6D89C}"/>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8;p60">
              <a:extLst>
                <a:ext uri="{FF2B5EF4-FFF2-40B4-BE49-F238E27FC236}">
                  <a16:creationId xmlns:a16="http://schemas.microsoft.com/office/drawing/2014/main" id="{AF1CD5C0-4B57-E31D-F0E0-04F56FAB9EC8}"/>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39;p60">
              <a:extLst>
                <a:ext uri="{FF2B5EF4-FFF2-40B4-BE49-F238E27FC236}">
                  <a16:creationId xmlns:a16="http://schemas.microsoft.com/office/drawing/2014/main" id="{6F8CB57A-946B-916C-CB23-961023ACC4E1}"/>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9474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87221" y="539947"/>
            <a:ext cx="5008779"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Composition: </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532993" y="1876508"/>
            <a:ext cx="10168866" cy="3748653"/>
          </a:xfrm>
        </p:spPr>
        <p:txBody>
          <a:bodyPr/>
          <a:lstStyle/>
          <a:p>
            <a:r>
              <a:rPr lang="en-US"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Latex catheters: </a:t>
            </a:r>
            <a:r>
              <a:rPr lang="en-US" b="1" dirty="0">
                <a:latin typeface="Aptos" panose="020B0004020202020204" pitchFamily="34" charset="0"/>
              </a:rPr>
              <a:t>made from natural rubber latex. They are known for their flexibility, durability, and cost-effectiveness. The latex material allows for easy insertion and removal, providing comfort for patients.</a:t>
            </a:r>
          </a:p>
          <a:p>
            <a:endParaRPr lang="en-US" dirty="0"/>
          </a:p>
          <a:p>
            <a:r>
              <a:rPr lang="en-US" dirty="0"/>
              <a:t> </a:t>
            </a:r>
            <a:r>
              <a:rPr lang="en-US"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Silicone catheters: </a:t>
            </a:r>
            <a:r>
              <a:rPr lang="en-US" b="1" dirty="0">
                <a:latin typeface="Aptos" panose="020B0004020202020204" pitchFamily="34" charset="0"/>
              </a:rPr>
              <a:t>made from a soft, medical-grade silicone material. They are known for their biocompatibility, which reduces the risk of allergic reactions and irritation. The smooth surface of silicone catheters minimizes friction during insertion and removal, offering enhanced patient comfort.</a:t>
            </a:r>
          </a:p>
          <a:p>
            <a:endParaRPr lang="en-US" dirty="0"/>
          </a:p>
        </p:txBody>
      </p:sp>
      <p:grpSp>
        <p:nvGrpSpPr>
          <p:cNvPr id="2" name="Google Shape;7635;p60">
            <a:extLst>
              <a:ext uri="{FF2B5EF4-FFF2-40B4-BE49-F238E27FC236}">
                <a16:creationId xmlns:a16="http://schemas.microsoft.com/office/drawing/2014/main" id="{07C053BC-577A-9D7D-6D09-540759D71504}"/>
              </a:ext>
            </a:extLst>
          </p:cNvPr>
          <p:cNvGrpSpPr/>
          <p:nvPr/>
        </p:nvGrpSpPr>
        <p:grpSpPr>
          <a:xfrm>
            <a:off x="439326" y="566670"/>
            <a:ext cx="710153" cy="710153"/>
            <a:chOff x="5007123" y="2079403"/>
            <a:chExt cx="687600" cy="687600"/>
          </a:xfrm>
        </p:grpSpPr>
        <p:sp>
          <p:nvSpPr>
            <p:cNvPr id="5" name="Google Shape;7636;p60">
              <a:extLst>
                <a:ext uri="{FF2B5EF4-FFF2-40B4-BE49-F238E27FC236}">
                  <a16:creationId xmlns:a16="http://schemas.microsoft.com/office/drawing/2014/main" id="{2E6DCEFB-D8D7-1DA7-967F-708924C24B91}"/>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27112F58-0924-1BA4-2F03-CDFCB3248CCB}"/>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8;p60">
              <a:extLst>
                <a:ext uri="{FF2B5EF4-FFF2-40B4-BE49-F238E27FC236}">
                  <a16:creationId xmlns:a16="http://schemas.microsoft.com/office/drawing/2014/main" id="{A030308B-4A0F-9E4A-2695-8A77DC06573F}"/>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9;p60">
              <a:extLst>
                <a:ext uri="{FF2B5EF4-FFF2-40B4-BE49-F238E27FC236}">
                  <a16:creationId xmlns:a16="http://schemas.microsoft.com/office/drawing/2014/main" id="{9500D9E0-251E-419E-9598-E8A33BC63175}"/>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78168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1030209" y="621911"/>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General view:</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55" name="Google Shape;555;p42"/>
          <p:cNvSpPr txBox="1"/>
          <p:nvPr/>
        </p:nvSpPr>
        <p:spPr>
          <a:xfrm>
            <a:off x="957350" y="1921349"/>
            <a:ext cx="9815324" cy="278362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133" b="1" dirty="0">
                <a:solidFill>
                  <a:schemeClr val="tx1">
                    <a:lumMod val="95000"/>
                  </a:schemeClr>
                </a:solidFill>
                <a:latin typeface="Aptos" panose="020B0004020202020204" pitchFamily="34" charset="0"/>
                <a:ea typeface="Kanit SemiBold"/>
                <a:cs typeface="Kanit SemiBold"/>
                <a:sym typeface="Kanit SemiBold"/>
              </a:rPr>
              <a:t>The relative size of an indwelling urinary catheter is described using French units (Fr).</a:t>
            </a:r>
          </a:p>
          <a:p>
            <a:pPr marL="0" lvl="0" indent="0" algn="l" rtl="0">
              <a:spcBef>
                <a:spcPts val="0"/>
              </a:spcBef>
              <a:spcAft>
                <a:spcPts val="0"/>
              </a:spcAft>
              <a:buNone/>
            </a:pPr>
            <a:endParaRPr lang="en-US" sz="2133" b="1" dirty="0">
              <a:solidFill>
                <a:schemeClr val="tx1">
                  <a:lumMod val="95000"/>
                </a:schemeClr>
              </a:solidFill>
              <a:latin typeface="Aptos" panose="020B0004020202020204" pitchFamily="34" charset="0"/>
              <a:ea typeface="Kanit SemiBold"/>
              <a:cs typeface="Kanit SemiBold"/>
              <a:sym typeface="Kanit SemiBold"/>
            </a:endParaRPr>
          </a:p>
          <a:p>
            <a:pPr marL="0" lvl="0" indent="0" algn="l" rtl="0">
              <a:spcBef>
                <a:spcPts val="0"/>
              </a:spcBef>
              <a:spcAft>
                <a:spcPts val="0"/>
              </a:spcAft>
              <a:buNone/>
            </a:pPr>
            <a:r>
              <a:rPr lang="en-US" sz="2133" b="1" dirty="0">
                <a:solidFill>
                  <a:schemeClr val="tx1">
                    <a:lumMod val="95000"/>
                  </a:schemeClr>
                </a:solidFill>
                <a:latin typeface="Aptos" panose="020B0004020202020204" pitchFamily="34" charset="0"/>
                <a:ea typeface="Kanit SemiBold"/>
                <a:cs typeface="Kanit SemiBold"/>
                <a:sym typeface="Kanit SemiBold"/>
              </a:rPr>
              <a:t>1 Fr is equivalent to 0.33 mm</a:t>
            </a:r>
          </a:p>
          <a:p>
            <a:pPr marL="0" lvl="0" indent="0" algn="l" rtl="0">
              <a:spcBef>
                <a:spcPts val="0"/>
              </a:spcBef>
              <a:spcAft>
                <a:spcPts val="0"/>
              </a:spcAft>
              <a:buNone/>
            </a:pPr>
            <a:endParaRPr lang="en-US" sz="2133" b="1" dirty="0">
              <a:solidFill>
                <a:schemeClr val="tx1">
                  <a:lumMod val="95000"/>
                </a:schemeClr>
              </a:solidFill>
              <a:latin typeface="Aptos" panose="020B0004020202020204" pitchFamily="34" charset="0"/>
              <a:ea typeface="Kanit SemiBold"/>
              <a:cs typeface="Kanit SemiBold"/>
              <a:sym typeface="Kanit SemiBold"/>
            </a:endParaRPr>
          </a:p>
          <a:p>
            <a:pPr marL="0" lvl="0" indent="0" algn="l" rtl="0">
              <a:spcBef>
                <a:spcPts val="0"/>
              </a:spcBef>
              <a:spcAft>
                <a:spcPts val="0"/>
              </a:spcAft>
              <a:buNone/>
            </a:pPr>
            <a:r>
              <a:rPr lang="en-US" sz="2133" b="1" dirty="0">
                <a:solidFill>
                  <a:schemeClr val="tx1">
                    <a:lumMod val="95000"/>
                  </a:schemeClr>
                </a:solidFill>
                <a:latin typeface="Aptos" panose="020B0004020202020204" pitchFamily="34" charset="0"/>
                <a:ea typeface="Kanit SemiBold"/>
                <a:cs typeface="Kanit SemiBold"/>
                <a:sym typeface="Kanit SemiBold"/>
              </a:rPr>
              <a:t>The most common sizes are 10 Fr to 28 Fr.</a:t>
            </a:r>
          </a:p>
          <a:p>
            <a:pPr marL="0" lvl="0" indent="0" algn="l" rtl="0">
              <a:spcBef>
                <a:spcPts val="0"/>
              </a:spcBef>
              <a:spcAft>
                <a:spcPts val="0"/>
              </a:spcAft>
              <a:buNone/>
            </a:pPr>
            <a:endParaRPr lang="en-US" sz="2133" b="1" dirty="0">
              <a:solidFill>
                <a:schemeClr val="tx1">
                  <a:lumMod val="95000"/>
                </a:schemeClr>
              </a:solidFill>
              <a:latin typeface="Aptos" panose="020B0004020202020204" pitchFamily="34" charset="0"/>
              <a:ea typeface="Kanit SemiBold"/>
              <a:cs typeface="Kanit SemiBold"/>
              <a:sym typeface="Kanit SemiBold"/>
            </a:endParaRPr>
          </a:p>
          <a:p>
            <a:pPr marL="0" lvl="0" indent="0" algn="l" rtl="0">
              <a:spcBef>
                <a:spcPts val="0"/>
              </a:spcBef>
              <a:spcAft>
                <a:spcPts val="0"/>
              </a:spcAft>
              <a:buNone/>
            </a:pPr>
            <a:r>
              <a:rPr lang="en-US" sz="2133" b="1" dirty="0">
                <a:solidFill>
                  <a:schemeClr val="tx1">
                    <a:lumMod val="95000"/>
                  </a:schemeClr>
                </a:solidFill>
                <a:latin typeface="Aptos" panose="020B0004020202020204" pitchFamily="34" charset="0"/>
                <a:ea typeface="Kanit SemiBold"/>
                <a:cs typeface="Kanit SemiBold"/>
                <a:sym typeface="Kanit SemiBold"/>
              </a:rPr>
              <a:t>Foley catheters are usually color coded by size</a:t>
            </a:r>
            <a:r>
              <a:rPr lang="en-US" sz="2133" b="1" dirty="0">
                <a:solidFill>
                  <a:srgbClr val="191919"/>
                </a:solidFill>
                <a:latin typeface="Aptos" panose="020B0004020202020204" pitchFamily="34" charset="0"/>
                <a:ea typeface="Kanit SemiBold"/>
                <a:cs typeface="Kanit SemiBold"/>
                <a:sym typeface="Kanit SemiBold"/>
              </a:rPr>
              <a:t>.</a:t>
            </a:r>
          </a:p>
        </p:txBody>
      </p:sp>
      <p:grpSp>
        <p:nvGrpSpPr>
          <p:cNvPr id="3" name="Google Shape;929;p56">
            <a:extLst>
              <a:ext uri="{FF2B5EF4-FFF2-40B4-BE49-F238E27FC236}">
                <a16:creationId xmlns:a16="http://schemas.microsoft.com/office/drawing/2014/main" id="{8AC6C9FC-A4DC-2217-570D-953A85ED125F}"/>
              </a:ext>
            </a:extLst>
          </p:cNvPr>
          <p:cNvGrpSpPr/>
          <p:nvPr/>
        </p:nvGrpSpPr>
        <p:grpSpPr>
          <a:xfrm>
            <a:off x="777336" y="2043450"/>
            <a:ext cx="182664" cy="189973"/>
            <a:chOff x="6778566" y="2755133"/>
            <a:chExt cx="38433" cy="55400"/>
          </a:xfrm>
          <a:solidFill>
            <a:srgbClr val="1136BA"/>
          </a:solidFill>
        </p:grpSpPr>
        <p:sp>
          <p:nvSpPr>
            <p:cNvPr id="4" name="Google Shape;930;p56">
              <a:extLst>
                <a:ext uri="{FF2B5EF4-FFF2-40B4-BE49-F238E27FC236}">
                  <a16:creationId xmlns:a16="http://schemas.microsoft.com/office/drawing/2014/main" id="{B9DEB465-9108-6A19-DB59-749F76E31146}"/>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31;p56">
              <a:extLst>
                <a:ext uri="{FF2B5EF4-FFF2-40B4-BE49-F238E27FC236}">
                  <a16:creationId xmlns:a16="http://schemas.microsoft.com/office/drawing/2014/main" id="{B3BE6B59-3A54-3258-6099-84AC5A87D20D}"/>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29;p56">
            <a:extLst>
              <a:ext uri="{FF2B5EF4-FFF2-40B4-BE49-F238E27FC236}">
                <a16:creationId xmlns:a16="http://schemas.microsoft.com/office/drawing/2014/main" id="{1099A477-325F-9736-6932-39922D7F8D18}"/>
              </a:ext>
            </a:extLst>
          </p:cNvPr>
          <p:cNvGrpSpPr/>
          <p:nvPr/>
        </p:nvGrpSpPr>
        <p:grpSpPr>
          <a:xfrm>
            <a:off x="777336" y="3019384"/>
            <a:ext cx="182664" cy="189973"/>
            <a:chOff x="6778566" y="2755133"/>
            <a:chExt cx="38433" cy="55400"/>
          </a:xfrm>
          <a:solidFill>
            <a:srgbClr val="1136BA"/>
          </a:solidFill>
        </p:grpSpPr>
        <p:sp>
          <p:nvSpPr>
            <p:cNvPr id="7" name="Google Shape;930;p56">
              <a:extLst>
                <a:ext uri="{FF2B5EF4-FFF2-40B4-BE49-F238E27FC236}">
                  <a16:creationId xmlns:a16="http://schemas.microsoft.com/office/drawing/2014/main" id="{369FD3A5-B056-6F3C-DA5E-B62CAE276696}"/>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1;p56">
              <a:extLst>
                <a:ext uri="{FF2B5EF4-FFF2-40B4-BE49-F238E27FC236}">
                  <a16:creationId xmlns:a16="http://schemas.microsoft.com/office/drawing/2014/main" id="{C1E995E4-64C1-7B49-2453-D5B162362DFA}"/>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29;p56">
            <a:extLst>
              <a:ext uri="{FF2B5EF4-FFF2-40B4-BE49-F238E27FC236}">
                <a16:creationId xmlns:a16="http://schemas.microsoft.com/office/drawing/2014/main" id="{7A81FC9E-AE8B-9C75-60F0-91AFE3DAAFA2}"/>
              </a:ext>
            </a:extLst>
          </p:cNvPr>
          <p:cNvGrpSpPr/>
          <p:nvPr/>
        </p:nvGrpSpPr>
        <p:grpSpPr>
          <a:xfrm>
            <a:off x="781348" y="3648273"/>
            <a:ext cx="182664" cy="189973"/>
            <a:chOff x="6778566" y="2755133"/>
            <a:chExt cx="38433" cy="55400"/>
          </a:xfrm>
          <a:solidFill>
            <a:srgbClr val="1136BA"/>
          </a:solidFill>
        </p:grpSpPr>
        <p:sp>
          <p:nvSpPr>
            <p:cNvPr id="10" name="Google Shape;930;p56">
              <a:extLst>
                <a:ext uri="{FF2B5EF4-FFF2-40B4-BE49-F238E27FC236}">
                  <a16:creationId xmlns:a16="http://schemas.microsoft.com/office/drawing/2014/main" id="{15818F44-5E41-93B9-6D7B-634433F20F92}"/>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1;p56">
              <a:extLst>
                <a:ext uri="{FF2B5EF4-FFF2-40B4-BE49-F238E27FC236}">
                  <a16:creationId xmlns:a16="http://schemas.microsoft.com/office/drawing/2014/main" id="{50CA9CA0-5E5E-EFE8-91FB-C6973AAD67B0}"/>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29;p56">
            <a:extLst>
              <a:ext uri="{FF2B5EF4-FFF2-40B4-BE49-F238E27FC236}">
                <a16:creationId xmlns:a16="http://schemas.microsoft.com/office/drawing/2014/main" id="{30381CFB-4B5D-D36B-7C26-B86F26282CAC}"/>
              </a:ext>
            </a:extLst>
          </p:cNvPr>
          <p:cNvGrpSpPr/>
          <p:nvPr/>
        </p:nvGrpSpPr>
        <p:grpSpPr>
          <a:xfrm>
            <a:off x="777336" y="4345630"/>
            <a:ext cx="182664" cy="189973"/>
            <a:chOff x="6778566" y="2755133"/>
            <a:chExt cx="38433" cy="55400"/>
          </a:xfrm>
          <a:solidFill>
            <a:srgbClr val="1136BA"/>
          </a:solidFill>
        </p:grpSpPr>
        <p:sp>
          <p:nvSpPr>
            <p:cNvPr id="13" name="Google Shape;930;p56">
              <a:extLst>
                <a:ext uri="{FF2B5EF4-FFF2-40B4-BE49-F238E27FC236}">
                  <a16:creationId xmlns:a16="http://schemas.microsoft.com/office/drawing/2014/main" id="{FAE2ACD3-9CAA-8B4E-29E8-24014BDA3A78}"/>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1;p56">
              <a:extLst>
                <a:ext uri="{FF2B5EF4-FFF2-40B4-BE49-F238E27FC236}">
                  <a16:creationId xmlns:a16="http://schemas.microsoft.com/office/drawing/2014/main" id="{70526C8F-8C50-3D1E-0F9B-0947D3D4BB4C}"/>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descr="A close-up of several colorful wires&#10;&#10;Description automatically generated">
            <a:extLst>
              <a:ext uri="{FF2B5EF4-FFF2-40B4-BE49-F238E27FC236}">
                <a16:creationId xmlns:a16="http://schemas.microsoft.com/office/drawing/2014/main" id="{8C15C3F6-2AC5-0F04-BDF5-EF5795EF8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57" y="2869633"/>
            <a:ext cx="3933825" cy="2295525"/>
          </a:xfrm>
          <a:prstGeom prst="rect">
            <a:avLst/>
          </a:prstGeom>
        </p:spPr>
      </p:pic>
      <p:grpSp>
        <p:nvGrpSpPr>
          <p:cNvPr id="16" name="Google Shape;7635;p60">
            <a:extLst>
              <a:ext uri="{FF2B5EF4-FFF2-40B4-BE49-F238E27FC236}">
                <a16:creationId xmlns:a16="http://schemas.microsoft.com/office/drawing/2014/main" id="{DFEE7A7E-3EB7-441B-F48E-AD6FB3182E83}"/>
              </a:ext>
            </a:extLst>
          </p:cNvPr>
          <p:cNvGrpSpPr/>
          <p:nvPr/>
        </p:nvGrpSpPr>
        <p:grpSpPr>
          <a:xfrm>
            <a:off x="320056" y="675358"/>
            <a:ext cx="710153" cy="710153"/>
            <a:chOff x="5007123" y="2079403"/>
            <a:chExt cx="687600" cy="687600"/>
          </a:xfrm>
        </p:grpSpPr>
        <p:sp>
          <p:nvSpPr>
            <p:cNvPr id="17" name="Google Shape;7636;p60">
              <a:extLst>
                <a:ext uri="{FF2B5EF4-FFF2-40B4-BE49-F238E27FC236}">
                  <a16:creationId xmlns:a16="http://schemas.microsoft.com/office/drawing/2014/main" id="{82B4F4A8-2C9B-D48D-9337-AAAB2E2C512F}"/>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37;p60">
              <a:extLst>
                <a:ext uri="{FF2B5EF4-FFF2-40B4-BE49-F238E27FC236}">
                  <a16:creationId xmlns:a16="http://schemas.microsoft.com/office/drawing/2014/main" id="{37395DEE-ADED-6E7A-C9F7-1034E8178A80}"/>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8;p60">
              <a:extLst>
                <a:ext uri="{FF2B5EF4-FFF2-40B4-BE49-F238E27FC236}">
                  <a16:creationId xmlns:a16="http://schemas.microsoft.com/office/drawing/2014/main" id="{C8C54973-B043-91BC-F5EF-2B6ABAC07BBF}"/>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39;p60">
              <a:extLst>
                <a:ext uri="{FF2B5EF4-FFF2-40B4-BE49-F238E27FC236}">
                  <a16:creationId xmlns:a16="http://schemas.microsoft.com/office/drawing/2014/main" id="{2CFE507E-159D-28E6-E732-C76B787368D6}"/>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16" name="Picture 15">
            <a:extLst>
              <a:ext uri="{FF2B5EF4-FFF2-40B4-BE49-F238E27FC236}">
                <a16:creationId xmlns:a16="http://schemas.microsoft.com/office/drawing/2014/main" id="{24BD4CA9-4210-FF1E-EB84-13BBED1EE9A7}"/>
              </a:ext>
            </a:extLst>
          </p:cNvPr>
          <p:cNvPicPr>
            <a:picLocks noChangeAspect="1"/>
          </p:cNvPicPr>
          <p:nvPr/>
        </p:nvPicPr>
        <p:blipFill>
          <a:blip r:embed="rId3"/>
          <a:stretch>
            <a:fillRect/>
          </a:stretch>
        </p:blipFill>
        <p:spPr>
          <a:xfrm>
            <a:off x="958658" y="3046950"/>
            <a:ext cx="10274682" cy="764098"/>
          </a:xfrm>
          <a:prstGeom prst="rect">
            <a:avLst/>
          </a:prstGeom>
        </p:spPr>
      </p:pic>
      <p:sp>
        <p:nvSpPr>
          <p:cNvPr id="21" name="TextBox 20">
            <a:extLst>
              <a:ext uri="{FF2B5EF4-FFF2-40B4-BE49-F238E27FC236}">
                <a16:creationId xmlns:a16="http://schemas.microsoft.com/office/drawing/2014/main" id="{9381C17B-5E67-F4F4-E56C-C14974E1B55E}"/>
              </a:ext>
            </a:extLst>
          </p:cNvPr>
          <p:cNvSpPr txBox="1"/>
          <p:nvPr/>
        </p:nvSpPr>
        <p:spPr>
          <a:xfrm>
            <a:off x="2730321" y="206062"/>
            <a:ext cx="6233374" cy="861774"/>
          </a:xfrm>
          <a:prstGeom prst="rect">
            <a:avLst/>
          </a:prstGeom>
          <a:noFill/>
        </p:spPr>
        <p:txBody>
          <a:bodyPr wrap="square" rtlCol="0">
            <a:spAutoFit/>
          </a:bodyPr>
          <a:lstStyle/>
          <a:p>
            <a:pPr algn="ctr"/>
            <a:r>
              <a:rPr lang="en-US" sz="2400"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Foley catheters are usually color </a:t>
            </a:r>
          </a:p>
          <a:p>
            <a:pPr algn="ctr"/>
            <a:r>
              <a:rPr lang="en-US" sz="2400"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coded by size </a:t>
            </a:r>
          </a:p>
        </p:txBody>
      </p:sp>
      <p:pic>
        <p:nvPicPr>
          <p:cNvPr id="3" name="Picture 2" descr="A table with different colors&#10;&#10;Description automatically generated">
            <a:extLst>
              <a:ext uri="{FF2B5EF4-FFF2-40B4-BE49-F238E27FC236}">
                <a16:creationId xmlns:a16="http://schemas.microsoft.com/office/drawing/2014/main" id="{3F864AFF-FCC2-B0E0-18DD-0A1B0B22A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289" y="1449096"/>
            <a:ext cx="8313421" cy="4723903"/>
          </a:xfrm>
          <a:prstGeom prst="rect">
            <a:avLst/>
          </a:prstGeom>
        </p:spPr>
      </p:pic>
    </p:spTree>
    <p:extLst>
      <p:ext uri="{BB962C8B-B14F-4D97-AF65-F5344CB8AC3E}">
        <p14:creationId xmlns:p14="http://schemas.microsoft.com/office/powerpoint/2010/main" val="71678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69969" y="516093"/>
            <a:ext cx="3667659"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Indications:</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532993" y="1637968"/>
            <a:ext cx="10168866" cy="3843794"/>
          </a:xfrm>
        </p:spPr>
        <p:txBody>
          <a:bodyPr/>
          <a:lstStyle/>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used to assist people who cannot urinate on their own.</a:t>
            </a:r>
          </a:p>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Used for is urinary retention patient as a relieving procedure.</a:t>
            </a:r>
          </a:p>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monitoring urine output for critically ill persons.</a:t>
            </a:r>
          </a:p>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managing urination during surgery.</a:t>
            </a:r>
          </a:p>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Providing end-of-life care.</a:t>
            </a:r>
          </a:p>
          <a:p>
            <a:pPr marL="495300" indent="-342900">
              <a:lnSpc>
                <a:spcPct val="150000"/>
              </a:lnSpc>
              <a:buFont typeface="Arial" panose="020B0604020202020204" pitchFamily="34" charset="0"/>
              <a:buChar char="•"/>
            </a:pPr>
            <a:r>
              <a:rPr lang="en-US" dirty="0">
                <a:solidFill>
                  <a:schemeClr val="tx1"/>
                </a:solidFill>
                <a:latin typeface="ADLaM Display" panose="02010000000000000000" pitchFamily="2" charset="0"/>
                <a:ea typeface="ADLaM Display" panose="02010000000000000000" pitchFamily="2" charset="0"/>
                <a:cs typeface="ADLaM Display" panose="02010000000000000000" pitchFamily="2" charset="0"/>
              </a:rPr>
              <a:t>Can be used to measure intra-abdominal pressure.</a:t>
            </a:r>
          </a:p>
          <a:p>
            <a:endParaRPr lang="en-US" dirty="0"/>
          </a:p>
        </p:txBody>
      </p:sp>
      <p:grpSp>
        <p:nvGrpSpPr>
          <p:cNvPr id="2" name="Google Shape;7635;p60">
            <a:extLst>
              <a:ext uri="{FF2B5EF4-FFF2-40B4-BE49-F238E27FC236}">
                <a16:creationId xmlns:a16="http://schemas.microsoft.com/office/drawing/2014/main" id="{AB8B8443-887D-868E-D256-50D039821F1B}"/>
              </a:ext>
            </a:extLst>
          </p:cNvPr>
          <p:cNvGrpSpPr/>
          <p:nvPr/>
        </p:nvGrpSpPr>
        <p:grpSpPr>
          <a:xfrm>
            <a:off x="295447" y="569540"/>
            <a:ext cx="710153" cy="710153"/>
            <a:chOff x="5007123" y="2079403"/>
            <a:chExt cx="687600" cy="687600"/>
          </a:xfrm>
        </p:grpSpPr>
        <p:sp>
          <p:nvSpPr>
            <p:cNvPr id="3" name="Google Shape;7636;p60">
              <a:extLst>
                <a:ext uri="{FF2B5EF4-FFF2-40B4-BE49-F238E27FC236}">
                  <a16:creationId xmlns:a16="http://schemas.microsoft.com/office/drawing/2014/main" id="{236848D2-0B71-55E9-3286-FC15911BBF75}"/>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D599E1F8-F4E7-C4BF-C063-20E86C385071}"/>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BCA887F3-8C3D-9976-6694-4E636831AF40}"/>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3CC9562A-4166-E278-9F2F-59671B740337}"/>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140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0BB9-115A-DE9B-E0E5-36FF2C04D351}"/>
              </a:ext>
            </a:extLst>
          </p:cNvPr>
          <p:cNvSpPr>
            <a:spLocks noGrp="1"/>
          </p:cNvSpPr>
          <p:nvPr>
            <p:ph type="title"/>
          </p:nvPr>
        </p:nvSpPr>
        <p:spPr/>
        <p:txBody>
          <a:bodyPr/>
          <a:lstStyle/>
          <a:p>
            <a:r>
              <a:rPr lang="en-US" b="1" dirty="0">
                <a:solidFill>
                  <a:schemeClr val="bg1"/>
                </a:solidFill>
              </a:rPr>
              <a:t>OPEN VS CLOSED</a:t>
            </a:r>
          </a:p>
        </p:txBody>
      </p:sp>
      <p:graphicFrame>
        <p:nvGraphicFramePr>
          <p:cNvPr id="4" name="Content Placeholder 3">
            <a:extLst>
              <a:ext uri="{FF2B5EF4-FFF2-40B4-BE49-F238E27FC236}">
                <a16:creationId xmlns:a16="http://schemas.microsoft.com/office/drawing/2014/main" id="{4D0D9E4A-C596-5E66-A6C1-F2B23534F171}"/>
              </a:ext>
            </a:extLst>
          </p:cNvPr>
          <p:cNvGraphicFramePr>
            <a:graphicFrameLocks noGrp="1"/>
          </p:cNvGraphicFramePr>
          <p:nvPr>
            <p:ph idx="1"/>
            <p:extLst>
              <p:ext uri="{D42A27DB-BD31-4B8C-83A1-F6EECF244321}">
                <p14:modId xmlns:p14="http://schemas.microsoft.com/office/powerpoint/2010/main" val="1981883514"/>
              </p:ext>
            </p:extLst>
          </p:nvPr>
        </p:nvGraphicFramePr>
        <p:xfrm>
          <a:off x="775138" y="2351140"/>
          <a:ext cx="5421923" cy="3724277"/>
        </p:xfrm>
        <a:graphic>
          <a:graphicData uri="http://schemas.openxmlformats.org/drawingml/2006/table">
            <a:tbl>
              <a:tblPr firstRow="1" bandRow="1">
                <a:tableStyleId>{5C22544A-7EE6-4342-B048-85BDC9FD1C3A}</a:tableStyleId>
              </a:tblPr>
              <a:tblGrid>
                <a:gridCol w="5421923">
                  <a:extLst>
                    <a:ext uri="{9D8B030D-6E8A-4147-A177-3AD203B41FA5}">
                      <a16:colId xmlns:a16="http://schemas.microsoft.com/office/drawing/2014/main" val="595717356"/>
                    </a:ext>
                  </a:extLst>
                </a:gridCol>
              </a:tblGrid>
              <a:tr h="612777">
                <a:tc>
                  <a:txBody>
                    <a:bodyPr/>
                    <a:lstStyle/>
                    <a:p>
                      <a:r>
                        <a:rPr lang="en-US" dirty="0"/>
                        <a:t>OPEN</a:t>
                      </a:r>
                    </a:p>
                  </a:txBody>
                  <a:tcPr/>
                </a:tc>
                <a:extLst>
                  <a:ext uri="{0D108BD9-81ED-4DB2-BD59-A6C34878D82A}">
                    <a16:rowId xmlns:a16="http://schemas.microsoft.com/office/drawing/2014/main" val="1202540278"/>
                  </a:ext>
                </a:extLst>
              </a:tr>
              <a:tr h="1555750">
                <a:tc>
                  <a:txBody>
                    <a:bodyPr/>
                    <a:lstStyle/>
                    <a:p>
                      <a:pPr marL="285750" indent="-285750">
                        <a:buFont typeface="Arial" panose="020B0604020202020204" pitchFamily="34" charset="0"/>
                        <a:buChar char="•"/>
                      </a:pPr>
                      <a:r>
                        <a:rPr lang="en-US" dirty="0"/>
                        <a:t>Drains empty directly to the exterior into the overlying wound dressing or stoma bag.(connect to the outer atmosphere) </a:t>
                      </a:r>
                    </a:p>
                    <a:p>
                      <a:pPr marL="285750" indent="-285750">
                        <a:buFont typeface="Arial" panose="020B0604020202020204" pitchFamily="34" charset="0"/>
                        <a:buChar char="•"/>
                      </a:pPr>
                      <a:r>
                        <a:rPr lang="en-US" dirty="0"/>
                        <a:t>It is often difficult to measure the effluent</a:t>
                      </a:r>
                    </a:p>
                    <a:p>
                      <a:pPr marL="285750" indent="-285750">
                        <a:buFont typeface="Arial" panose="020B0604020202020204" pitchFamily="34" charset="0"/>
                        <a:buChar char="•"/>
                      </a:pPr>
                      <a:r>
                        <a:rPr lang="en-US" dirty="0"/>
                        <a:t>Increased risk of infection .</a:t>
                      </a:r>
                    </a:p>
                  </a:txBody>
                  <a:tcPr/>
                </a:tc>
                <a:extLst>
                  <a:ext uri="{0D108BD9-81ED-4DB2-BD59-A6C34878D82A}">
                    <a16:rowId xmlns:a16="http://schemas.microsoft.com/office/drawing/2014/main" val="1246835000"/>
                  </a:ext>
                </a:extLst>
              </a:tr>
              <a:tr h="1555750">
                <a:tc>
                  <a:txBody>
                    <a:bodyPr/>
                    <a:lstStyle/>
                    <a:p>
                      <a:pPr marL="285750" lvl="0" indent="-285750">
                        <a:buFont typeface="Arial" panose="020B0604020202020204" pitchFamily="34" charset="0"/>
                        <a:buChar char="•"/>
                      </a:pPr>
                      <a:r>
                        <a:rPr lang="en-US" dirty="0"/>
                        <a:t>E.G:  </a:t>
                      </a:r>
                    </a:p>
                    <a:p>
                      <a:pPr marL="800100" lvl="1" indent="-342900">
                        <a:buFont typeface="+mj-lt"/>
                        <a:buAutoNum type="arabicPeriod"/>
                      </a:pPr>
                      <a:r>
                        <a:rPr lang="pt-BR" dirty="0"/>
                        <a:t>Corrugated drain. </a:t>
                      </a:r>
                    </a:p>
                    <a:p>
                      <a:pPr marL="800100" lvl="1" indent="-342900">
                        <a:buFont typeface="+mj-lt"/>
                        <a:buAutoNum type="arabicPeriod"/>
                      </a:pPr>
                      <a:r>
                        <a:rPr lang="pt-BR" dirty="0"/>
                        <a:t>Penrose drain. </a:t>
                      </a:r>
                    </a:p>
                    <a:p>
                      <a:pPr marL="800100" lvl="1" indent="-342900">
                        <a:buFont typeface="+mj-lt"/>
                        <a:buAutoNum type="arabicPeriod"/>
                      </a:pPr>
                      <a:r>
                        <a:rPr lang="pt-BR" dirty="0"/>
                        <a:t>Gauze wick drain</a:t>
                      </a:r>
                      <a:endParaRPr lang="en-US" dirty="0"/>
                    </a:p>
                  </a:txBody>
                  <a:tcPr/>
                </a:tc>
                <a:extLst>
                  <a:ext uri="{0D108BD9-81ED-4DB2-BD59-A6C34878D82A}">
                    <a16:rowId xmlns:a16="http://schemas.microsoft.com/office/drawing/2014/main" val="1534381275"/>
                  </a:ext>
                </a:extLst>
              </a:tr>
            </a:tbl>
          </a:graphicData>
        </a:graphic>
      </p:graphicFrame>
      <p:graphicFrame>
        <p:nvGraphicFramePr>
          <p:cNvPr id="5" name="Content Placeholder 3">
            <a:extLst>
              <a:ext uri="{FF2B5EF4-FFF2-40B4-BE49-F238E27FC236}">
                <a16:creationId xmlns:a16="http://schemas.microsoft.com/office/drawing/2014/main" id="{667FD090-A417-BB5D-FEDE-345643A281F2}"/>
              </a:ext>
            </a:extLst>
          </p:cNvPr>
          <p:cNvGraphicFramePr>
            <a:graphicFrameLocks/>
          </p:cNvGraphicFramePr>
          <p:nvPr>
            <p:extLst>
              <p:ext uri="{D42A27DB-BD31-4B8C-83A1-F6EECF244321}">
                <p14:modId xmlns:p14="http://schemas.microsoft.com/office/powerpoint/2010/main" val="2947972884"/>
              </p:ext>
            </p:extLst>
          </p:nvPr>
        </p:nvGraphicFramePr>
        <p:xfrm>
          <a:off x="6528426" y="2351140"/>
          <a:ext cx="5421923" cy="3724277"/>
        </p:xfrm>
        <a:graphic>
          <a:graphicData uri="http://schemas.openxmlformats.org/drawingml/2006/table">
            <a:tbl>
              <a:tblPr firstRow="1" bandRow="1">
                <a:tableStyleId>{5C22544A-7EE6-4342-B048-85BDC9FD1C3A}</a:tableStyleId>
              </a:tblPr>
              <a:tblGrid>
                <a:gridCol w="5421923">
                  <a:extLst>
                    <a:ext uri="{9D8B030D-6E8A-4147-A177-3AD203B41FA5}">
                      <a16:colId xmlns:a16="http://schemas.microsoft.com/office/drawing/2014/main" val="595717356"/>
                    </a:ext>
                  </a:extLst>
                </a:gridCol>
              </a:tblGrid>
              <a:tr h="612777">
                <a:tc>
                  <a:txBody>
                    <a:bodyPr/>
                    <a:lstStyle/>
                    <a:p>
                      <a:r>
                        <a:rPr lang="en-US" dirty="0"/>
                        <a:t>CLOSED</a:t>
                      </a:r>
                    </a:p>
                  </a:txBody>
                  <a:tcPr/>
                </a:tc>
                <a:extLst>
                  <a:ext uri="{0D108BD9-81ED-4DB2-BD59-A6C34878D82A}">
                    <a16:rowId xmlns:a16="http://schemas.microsoft.com/office/drawing/2014/main" val="1202540278"/>
                  </a:ext>
                </a:extLst>
              </a:tr>
              <a:tr h="1555750">
                <a:tc>
                  <a:txBody>
                    <a:bodyPr/>
                    <a:lstStyle/>
                    <a:p>
                      <a:pPr marL="285750" indent="-285750">
                        <a:buFont typeface="Arial" panose="020B0604020202020204" pitchFamily="34" charset="0"/>
                        <a:buChar char="•"/>
                      </a:pPr>
                      <a:r>
                        <a:rPr lang="en-US" dirty="0"/>
                        <a:t>Those drain externally into sealed container or reservoir.</a:t>
                      </a:r>
                    </a:p>
                    <a:p>
                      <a:pPr marL="285750" indent="-285750">
                        <a:buFont typeface="Arial" panose="020B0604020202020204" pitchFamily="34" charset="0"/>
                        <a:buChar char="•"/>
                      </a:pPr>
                      <a:r>
                        <a:rPr lang="en-US" dirty="0"/>
                        <a:t>Lower risk for infection. </a:t>
                      </a:r>
                    </a:p>
                    <a:p>
                      <a:pPr marL="285750" indent="-285750">
                        <a:buFont typeface="Arial" panose="020B0604020202020204" pitchFamily="34" charset="0"/>
                        <a:buChar char="•"/>
                      </a:pPr>
                      <a:r>
                        <a:rPr lang="en-US" dirty="0"/>
                        <a:t>Easier to care. </a:t>
                      </a:r>
                    </a:p>
                    <a:p>
                      <a:pPr marL="285750" indent="-285750">
                        <a:buFont typeface="Arial" panose="020B0604020202020204" pitchFamily="34" charset="0"/>
                        <a:buChar char="•"/>
                      </a:pPr>
                      <a:r>
                        <a:rPr lang="en-US" dirty="0"/>
                        <a:t>Accurate assessment of fluid drainage.</a:t>
                      </a:r>
                    </a:p>
                  </a:txBody>
                  <a:tcPr/>
                </a:tc>
                <a:extLst>
                  <a:ext uri="{0D108BD9-81ED-4DB2-BD59-A6C34878D82A}">
                    <a16:rowId xmlns:a16="http://schemas.microsoft.com/office/drawing/2014/main" val="1246835000"/>
                  </a:ext>
                </a:extLst>
              </a:tr>
              <a:tr h="1555750">
                <a:tc>
                  <a:txBody>
                    <a:bodyPr/>
                    <a:lstStyle/>
                    <a:p>
                      <a:pPr marL="285750" lvl="0" indent="-285750">
                        <a:buFont typeface="Arial" panose="020B0604020202020204" pitchFamily="34" charset="0"/>
                        <a:buChar char="•"/>
                      </a:pPr>
                      <a:r>
                        <a:rPr lang="en-US" dirty="0"/>
                        <a:t>E.G:  </a:t>
                      </a:r>
                    </a:p>
                    <a:p>
                      <a:pPr marL="800100" lvl="1" indent="-342900">
                        <a:buFont typeface="+mj-lt"/>
                        <a:buAutoNum type="arabicPeriod"/>
                      </a:pPr>
                      <a:r>
                        <a:rPr lang="en-US" dirty="0" err="1"/>
                        <a:t>Redivac</a:t>
                      </a:r>
                      <a:r>
                        <a:rPr lang="en-US" dirty="0"/>
                        <a:t> (</a:t>
                      </a:r>
                      <a:r>
                        <a:rPr lang="en-US" dirty="0" err="1"/>
                        <a:t>hemovac</a:t>
                      </a:r>
                      <a:r>
                        <a:rPr lang="en-US" dirty="0"/>
                        <a:t>) drain. </a:t>
                      </a:r>
                    </a:p>
                    <a:p>
                      <a:pPr marL="800100" lvl="1" indent="-342900">
                        <a:buFont typeface="+mj-lt"/>
                        <a:buAutoNum type="arabicPeriod"/>
                      </a:pPr>
                      <a:r>
                        <a:rPr lang="en-US" dirty="0"/>
                        <a:t>Jackson </a:t>
                      </a:r>
                      <a:r>
                        <a:rPr lang="en-US" dirty="0" err="1"/>
                        <a:t>pratt</a:t>
                      </a:r>
                      <a:r>
                        <a:rPr lang="en-US" dirty="0"/>
                        <a:t> drain. </a:t>
                      </a:r>
                    </a:p>
                    <a:p>
                      <a:pPr marL="800100" lvl="1" indent="-342900">
                        <a:buFont typeface="+mj-lt"/>
                        <a:buAutoNum type="arabicPeriod"/>
                      </a:pPr>
                      <a:r>
                        <a:rPr lang="en-US" dirty="0"/>
                        <a:t>Chest drain .</a:t>
                      </a:r>
                    </a:p>
                  </a:txBody>
                  <a:tcPr/>
                </a:tc>
                <a:extLst>
                  <a:ext uri="{0D108BD9-81ED-4DB2-BD59-A6C34878D82A}">
                    <a16:rowId xmlns:a16="http://schemas.microsoft.com/office/drawing/2014/main" val="1534381275"/>
                  </a:ext>
                </a:extLst>
              </a:tr>
            </a:tbl>
          </a:graphicData>
        </a:graphic>
      </p:graphicFrame>
    </p:spTree>
    <p:extLst>
      <p:ext uri="{BB962C8B-B14F-4D97-AF65-F5344CB8AC3E}">
        <p14:creationId xmlns:p14="http://schemas.microsoft.com/office/powerpoint/2010/main" val="2136178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75936" y="516093"/>
            <a:ext cx="8231708"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uses of Foley's catheter:</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1011567" y="1766594"/>
            <a:ext cx="10168866" cy="4575313"/>
          </a:xfrm>
        </p:spPr>
        <p:txBody>
          <a:bodyPr/>
          <a:lstStyle/>
          <a:p>
            <a:pPr marL="152400" indent="0">
              <a:lnSpc>
                <a:spcPct val="150000"/>
              </a:lnSpc>
            </a:pPr>
            <a:r>
              <a:rPr lang="en-US" b="1" dirty="0">
                <a:latin typeface="Aptos" panose="020B0004020202020204" pitchFamily="34" charset="0"/>
              </a:rPr>
              <a:t>-acute urinary retention                             -Kidney bladder &amp; stone</a:t>
            </a:r>
          </a:p>
          <a:p>
            <a:pPr marL="495300" indent="-342900">
              <a:lnSpc>
                <a:spcPct val="150000"/>
              </a:lnSpc>
              <a:buFont typeface="Arial" panose="020B0604020202020204" pitchFamily="34" charset="0"/>
              <a:buChar char="•"/>
            </a:pPr>
            <a:endParaRPr lang="en-US" b="1" dirty="0">
              <a:latin typeface="Aptos" panose="020B0004020202020204" pitchFamily="34" charset="0"/>
            </a:endParaRPr>
          </a:p>
          <a:p>
            <a:pPr marL="152400" indent="0">
              <a:lnSpc>
                <a:spcPct val="150000"/>
              </a:lnSpc>
            </a:pPr>
            <a:r>
              <a:rPr lang="en-US" b="1" dirty="0">
                <a:latin typeface="Aptos" panose="020B0004020202020204" pitchFamily="34" charset="0"/>
              </a:rPr>
              <a:t>-kidney disease patients                             -Enlarged prostate (BPH)</a:t>
            </a:r>
          </a:p>
          <a:p>
            <a:pPr marL="495300" indent="-342900">
              <a:lnSpc>
                <a:spcPct val="150000"/>
              </a:lnSpc>
              <a:buFont typeface="Arial" panose="020B0604020202020204" pitchFamily="34" charset="0"/>
              <a:buChar char="•"/>
            </a:pPr>
            <a:endParaRPr lang="en-US" b="1" dirty="0">
              <a:latin typeface="Aptos" panose="020B0004020202020204" pitchFamily="34" charset="0"/>
            </a:endParaRPr>
          </a:p>
          <a:p>
            <a:pPr marL="152400" indent="0">
              <a:lnSpc>
                <a:spcPct val="150000"/>
              </a:lnSpc>
            </a:pPr>
            <a:r>
              <a:rPr lang="en-US" b="1" dirty="0">
                <a:latin typeface="Aptos" panose="020B0004020202020204" pitchFamily="34" charset="0"/>
              </a:rPr>
              <a:t>-urine incontinent patients                        -blood clot</a:t>
            </a:r>
          </a:p>
          <a:p>
            <a:pPr marL="495300" indent="-342900">
              <a:lnSpc>
                <a:spcPct val="150000"/>
              </a:lnSpc>
              <a:buFont typeface="Arial" panose="020B0604020202020204" pitchFamily="34" charset="0"/>
              <a:buChar char="•"/>
            </a:pPr>
            <a:endParaRPr lang="en-US" b="1" dirty="0">
              <a:latin typeface="Aptos" panose="020B0004020202020204" pitchFamily="34" charset="0"/>
            </a:endParaRPr>
          </a:p>
          <a:p>
            <a:pPr marL="152400" indent="0">
              <a:lnSpc>
                <a:spcPct val="150000"/>
              </a:lnSpc>
            </a:pPr>
            <a:r>
              <a:rPr lang="en-US" b="1" dirty="0">
                <a:latin typeface="Aptos" panose="020B0004020202020204" pitchFamily="34" charset="0"/>
              </a:rPr>
              <a:t>-immobilized patients                                    -tumors</a:t>
            </a:r>
          </a:p>
          <a:p>
            <a:pPr marL="495300" indent="-342900">
              <a:lnSpc>
                <a:spcPct val="150000"/>
              </a:lnSpc>
              <a:buFont typeface="Arial" panose="020B0604020202020204" pitchFamily="34" charset="0"/>
              <a:buChar char="•"/>
            </a:pPr>
            <a:endParaRPr lang="en-US" dirty="0"/>
          </a:p>
        </p:txBody>
      </p:sp>
      <p:grpSp>
        <p:nvGrpSpPr>
          <p:cNvPr id="2" name="Google Shape;7635;p60">
            <a:extLst>
              <a:ext uri="{FF2B5EF4-FFF2-40B4-BE49-F238E27FC236}">
                <a16:creationId xmlns:a16="http://schemas.microsoft.com/office/drawing/2014/main" id="{4058080A-7191-7584-D5D7-A904C57448ED}"/>
              </a:ext>
            </a:extLst>
          </p:cNvPr>
          <p:cNvGrpSpPr/>
          <p:nvPr/>
        </p:nvGrpSpPr>
        <p:grpSpPr>
          <a:xfrm>
            <a:off x="301414" y="542816"/>
            <a:ext cx="710153" cy="710153"/>
            <a:chOff x="5007123" y="2079403"/>
            <a:chExt cx="687600" cy="687600"/>
          </a:xfrm>
        </p:grpSpPr>
        <p:sp>
          <p:nvSpPr>
            <p:cNvPr id="3" name="Google Shape;7636;p60">
              <a:extLst>
                <a:ext uri="{FF2B5EF4-FFF2-40B4-BE49-F238E27FC236}">
                  <a16:creationId xmlns:a16="http://schemas.microsoft.com/office/drawing/2014/main" id="{F635806B-3225-E7D8-2DEC-2FD7B27657F2}"/>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DD258633-66D7-1705-606F-739C90F42364}"/>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8AFF8E54-43E6-A3C1-D15D-2577945277C8}"/>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E66692A4-F9AA-5AFA-E0C2-94F86C0413FC}"/>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7803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91711" y="536024"/>
            <a:ext cx="8231708"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Complications :</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525545" y="1883166"/>
            <a:ext cx="10719257" cy="4918624"/>
          </a:xfrm>
        </p:spPr>
        <p:txBody>
          <a:bodyPr/>
          <a:lstStyle/>
          <a:p>
            <a:pPr marL="666750" indent="-514350">
              <a:lnSpc>
                <a:spcPct val="150000"/>
              </a:lnSpc>
              <a:buFont typeface="+mj-lt"/>
              <a:buAutoNum type="romanUcPeriod"/>
            </a:pPr>
            <a:r>
              <a:rPr lang="en-US" b="1" dirty="0">
                <a:latin typeface="Aptos" panose="020B0004020202020204" pitchFamily="34" charset="0"/>
              </a:rPr>
              <a:t>tendency to contribute to </a:t>
            </a:r>
            <a:r>
              <a:rPr lang="en-US" b="1" dirty="0">
                <a:solidFill>
                  <a:srgbClr val="1136BA"/>
                </a:solidFill>
                <a:latin typeface="Aptos" panose="020B0004020202020204" pitchFamily="34" charset="0"/>
              </a:rPr>
              <a:t>urinary tract infections(UTI)</a:t>
            </a:r>
            <a:r>
              <a:rPr lang="en-US" b="1" dirty="0">
                <a:solidFill>
                  <a:schemeClr val="tx1"/>
                </a:solidFill>
                <a:latin typeface="Aptos" panose="020B0004020202020204" pitchFamily="34" charset="0"/>
              </a:rPr>
              <a:t>.</a:t>
            </a:r>
            <a:r>
              <a:rPr lang="en-US" b="1" dirty="0">
                <a:latin typeface="Aptos" panose="020B0004020202020204" pitchFamily="34" charset="0"/>
              </a:rPr>
              <a:t>because bacteria can travel up from catheter to bladder where the urine can become infected.</a:t>
            </a:r>
          </a:p>
          <a:p>
            <a:pPr marL="666750" indent="-514350">
              <a:lnSpc>
                <a:spcPct val="150000"/>
              </a:lnSpc>
              <a:buFont typeface="+mj-lt"/>
              <a:buAutoNum type="romanUcPeriod"/>
            </a:pPr>
            <a:r>
              <a:rPr lang="en-US" b="1" dirty="0">
                <a:latin typeface="Aptos" panose="020B0004020202020204" pitchFamily="34" charset="0"/>
              </a:rPr>
              <a:t>If the balloon is opened before the Foley’s catheter is completely inserted in to the bladder : </a:t>
            </a:r>
            <a:r>
              <a:rPr lang="en-US" b="1" dirty="0">
                <a:solidFill>
                  <a:srgbClr val="1136BA"/>
                </a:solidFill>
                <a:latin typeface="Aptos" panose="020B0004020202020204" pitchFamily="34" charset="0"/>
              </a:rPr>
              <a:t>bleeding</a:t>
            </a:r>
            <a:r>
              <a:rPr lang="en-US" b="1" dirty="0">
                <a:latin typeface="Aptos" panose="020B0004020202020204" pitchFamily="34" charset="0"/>
              </a:rPr>
              <a:t> , </a:t>
            </a:r>
            <a:r>
              <a:rPr lang="en-US" b="1" dirty="0">
                <a:solidFill>
                  <a:srgbClr val="1136BA"/>
                </a:solidFill>
                <a:latin typeface="Aptos" panose="020B0004020202020204" pitchFamily="34" charset="0"/>
              </a:rPr>
              <a:t>damage</a:t>
            </a:r>
            <a:r>
              <a:rPr lang="en-US" b="1" dirty="0">
                <a:latin typeface="Aptos" panose="020B0004020202020204" pitchFamily="34" charset="0"/>
              </a:rPr>
              <a:t> and even </a:t>
            </a:r>
            <a:r>
              <a:rPr lang="en-US" b="1" dirty="0">
                <a:solidFill>
                  <a:srgbClr val="1136BA"/>
                </a:solidFill>
                <a:latin typeface="Aptos" panose="020B0004020202020204" pitchFamily="34" charset="0"/>
              </a:rPr>
              <a:t>rupture</a:t>
            </a:r>
            <a:r>
              <a:rPr lang="en-US" b="1" dirty="0">
                <a:latin typeface="Aptos" panose="020B0004020202020204" pitchFamily="34" charset="0"/>
              </a:rPr>
              <a:t> of the urethra. </a:t>
            </a:r>
          </a:p>
          <a:p>
            <a:pPr marL="666750" indent="-514350">
              <a:lnSpc>
                <a:spcPct val="150000"/>
              </a:lnSpc>
              <a:buFont typeface="+mj-lt"/>
              <a:buAutoNum type="romanUcPeriod"/>
            </a:pPr>
            <a:r>
              <a:rPr lang="en-US" b="1" dirty="0">
                <a:solidFill>
                  <a:srgbClr val="1136BA"/>
                </a:solidFill>
                <a:latin typeface="Aptos" panose="020B0004020202020204" pitchFamily="34" charset="0"/>
              </a:rPr>
              <a:t>Clotting of the catheter</a:t>
            </a:r>
            <a:r>
              <a:rPr lang="en-US" b="1" dirty="0">
                <a:latin typeface="Aptos" panose="020B0004020202020204" pitchFamily="34" charset="0"/>
              </a:rPr>
              <a:t>.</a:t>
            </a:r>
          </a:p>
          <a:p>
            <a:pPr marL="666750" indent="-514350">
              <a:lnSpc>
                <a:spcPct val="150000"/>
              </a:lnSpc>
              <a:buFont typeface="+mj-lt"/>
              <a:buAutoNum type="romanUcPeriod"/>
            </a:pPr>
            <a:r>
              <a:rPr lang="en-US" b="1" dirty="0">
                <a:solidFill>
                  <a:srgbClr val="1136BA"/>
                </a:solidFill>
                <a:latin typeface="Aptos" panose="020B0004020202020204" pitchFamily="34" charset="0"/>
              </a:rPr>
              <a:t>Urine Leakage</a:t>
            </a:r>
            <a:r>
              <a:rPr lang="en-US" b="1" dirty="0">
                <a:latin typeface="Aptos" panose="020B0004020202020204" pitchFamily="34" charset="0"/>
              </a:rPr>
              <a:t>.</a:t>
            </a:r>
          </a:p>
          <a:p>
            <a:pPr marL="666750" indent="-514350">
              <a:lnSpc>
                <a:spcPct val="150000"/>
              </a:lnSpc>
              <a:buFont typeface="+mj-lt"/>
              <a:buAutoNum type="romanUcPeriod"/>
            </a:pPr>
            <a:r>
              <a:rPr lang="en-US" b="1" dirty="0">
                <a:solidFill>
                  <a:srgbClr val="1136BA"/>
                </a:solidFill>
                <a:latin typeface="Aptos" panose="020B0004020202020204" pitchFamily="34" charset="0"/>
              </a:rPr>
              <a:t>scarring</a:t>
            </a:r>
            <a:r>
              <a:rPr lang="en-US" b="1" dirty="0">
                <a:latin typeface="Aptos" panose="020B0004020202020204" pitchFamily="34" charset="0"/>
              </a:rPr>
              <a:t> . (for long-term usage)</a:t>
            </a:r>
          </a:p>
        </p:txBody>
      </p:sp>
      <p:grpSp>
        <p:nvGrpSpPr>
          <p:cNvPr id="2" name="Google Shape;7635;p60">
            <a:extLst>
              <a:ext uri="{FF2B5EF4-FFF2-40B4-BE49-F238E27FC236}">
                <a16:creationId xmlns:a16="http://schemas.microsoft.com/office/drawing/2014/main" id="{857EDAC2-FDE9-31AA-039B-EE01B8D230D2}"/>
              </a:ext>
            </a:extLst>
          </p:cNvPr>
          <p:cNvGrpSpPr/>
          <p:nvPr/>
        </p:nvGrpSpPr>
        <p:grpSpPr>
          <a:xfrm>
            <a:off x="461176" y="589471"/>
            <a:ext cx="710153" cy="710153"/>
            <a:chOff x="5007123" y="2079403"/>
            <a:chExt cx="687600" cy="687600"/>
          </a:xfrm>
        </p:grpSpPr>
        <p:sp>
          <p:nvSpPr>
            <p:cNvPr id="3" name="Google Shape;7636;p60">
              <a:extLst>
                <a:ext uri="{FF2B5EF4-FFF2-40B4-BE49-F238E27FC236}">
                  <a16:creationId xmlns:a16="http://schemas.microsoft.com/office/drawing/2014/main" id="{87CF3E09-3656-9E80-A042-639D985ACB51}"/>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3B137DF7-A983-68A7-4BDE-F1310052080B}"/>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7D857F8C-C3C5-387D-06BF-A2257ED38A5F}"/>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2FDE24C6-F97D-DCC5-7EB1-C302F2B440F9}"/>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43009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79269" y="531996"/>
            <a:ext cx="8231708"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Complications :</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724192" y="1972546"/>
            <a:ext cx="10719257" cy="2912908"/>
          </a:xfrm>
        </p:spPr>
        <p:txBody>
          <a:bodyPr/>
          <a:lstStyle/>
          <a:p>
            <a:pPr marL="666750" indent="-514350">
              <a:lnSpc>
                <a:spcPct val="150000"/>
              </a:lnSpc>
              <a:buFont typeface="+mj-lt"/>
              <a:buAutoNum type="romanUcPeriod" startAt="6"/>
            </a:pPr>
            <a:r>
              <a:rPr lang="en-US" b="1" dirty="0">
                <a:solidFill>
                  <a:srgbClr val="1136BA"/>
                </a:solidFill>
                <a:latin typeface="Aptos" panose="020B0004020202020204" pitchFamily="34" charset="0"/>
              </a:rPr>
              <a:t>Bladder spasms </a:t>
            </a:r>
            <a:r>
              <a:rPr lang="en-US" b="1" dirty="0">
                <a:latin typeface="Aptos" panose="020B0004020202020204" pitchFamily="34" charset="0"/>
              </a:rPr>
              <a:t>, feel like stomach cramps. The pain is from the bladder trying to squeeze out the balloon.</a:t>
            </a:r>
          </a:p>
          <a:p>
            <a:pPr marL="666750" indent="-514350">
              <a:lnSpc>
                <a:spcPct val="150000"/>
              </a:lnSpc>
              <a:buFont typeface="+mj-lt"/>
              <a:buAutoNum type="romanUcPeriod" startAt="6"/>
            </a:pPr>
            <a:r>
              <a:rPr lang="en-US" b="1" dirty="0">
                <a:latin typeface="Aptos" panose="020B0004020202020204" pitchFamily="34" charset="0"/>
              </a:rPr>
              <a:t> </a:t>
            </a:r>
            <a:r>
              <a:rPr lang="en-US" b="1" dirty="0">
                <a:solidFill>
                  <a:srgbClr val="1136BA"/>
                </a:solidFill>
                <a:latin typeface="Aptos" panose="020B0004020202020204" pitchFamily="34" charset="0"/>
              </a:rPr>
              <a:t>bladder stones </a:t>
            </a:r>
            <a:r>
              <a:rPr lang="en-US" b="1" dirty="0">
                <a:latin typeface="Aptos" panose="020B0004020202020204" pitchFamily="34" charset="0"/>
              </a:rPr>
              <a:t>, (for long-term usage).</a:t>
            </a:r>
          </a:p>
          <a:p>
            <a:pPr marL="666750" indent="-514350">
              <a:lnSpc>
                <a:spcPct val="150000"/>
              </a:lnSpc>
              <a:buFont typeface="+mj-lt"/>
              <a:buAutoNum type="romanUcPeriod" startAt="6"/>
            </a:pPr>
            <a:r>
              <a:rPr lang="en-US" b="1" dirty="0">
                <a:latin typeface="Aptos" panose="020B0004020202020204" pitchFamily="34" charset="0"/>
              </a:rPr>
              <a:t> </a:t>
            </a:r>
            <a:r>
              <a:rPr lang="en-US" b="1" dirty="0">
                <a:solidFill>
                  <a:srgbClr val="1136BA"/>
                </a:solidFill>
                <a:latin typeface="Aptos" panose="020B0004020202020204" pitchFamily="34" charset="0"/>
              </a:rPr>
              <a:t>narrowing of the urethra </a:t>
            </a:r>
            <a:r>
              <a:rPr lang="en-US" b="1" dirty="0">
                <a:latin typeface="Aptos" panose="020B0004020202020204" pitchFamily="34" charset="0"/>
              </a:rPr>
              <a:t>because of repeated catheter use.</a:t>
            </a:r>
          </a:p>
          <a:p>
            <a:pPr marL="666750" indent="-514350">
              <a:lnSpc>
                <a:spcPct val="150000"/>
              </a:lnSpc>
              <a:buFont typeface="+mj-lt"/>
              <a:buAutoNum type="romanUcPeriod" startAt="6"/>
            </a:pPr>
            <a:r>
              <a:rPr lang="en-US" b="1" dirty="0">
                <a:solidFill>
                  <a:srgbClr val="1136BA"/>
                </a:solidFill>
                <a:latin typeface="Aptos" panose="020B0004020202020204" pitchFamily="34" charset="0"/>
              </a:rPr>
              <a:t> bladder cancer  </a:t>
            </a:r>
            <a:r>
              <a:rPr lang="en-US" b="1" dirty="0">
                <a:latin typeface="Aptos" panose="020B0004020202020204" pitchFamily="34" charset="0"/>
              </a:rPr>
              <a:t>(for long-term usage).</a:t>
            </a:r>
          </a:p>
        </p:txBody>
      </p:sp>
      <p:grpSp>
        <p:nvGrpSpPr>
          <p:cNvPr id="2" name="Google Shape;7635;p60">
            <a:extLst>
              <a:ext uri="{FF2B5EF4-FFF2-40B4-BE49-F238E27FC236}">
                <a16:creationId xmlns:a16="http://schemas.microsoft.com/office/drawing/2014/main" id="{4F5663B5-6958-EF46-14D8-FC69A293D6D2}"/>
              </a:ext>
            </a:extLst>
          </p:cNvPr>
          <p:cNvGrpSpPr/>
          <p:nvPr/>
        </p:nvGrpSpPr>
        <p:grpSpPr>
          <a:xfrm>
            <a:off x="369116" y="585443"/>
            <a:ext cx="710153" cy="710153"/>
            <a:chOff x="5007123" y="2079403"/>
            <a:chExt cx="687600" cy="687600"/>
          </a:xfrm>
        </p:grpSpPr>
        <p:sp>
          <p:nvSpPr>
            <p:cNvPr id="3" name="Google Shape;7636;p60">
              <a:extLst>
                <a:ext uri="{FF2B5EF4-FFF2-40B4-BE49-F238E27FC236}">
                  <a16:creationId xmlns:a16="http://schemas.microsoft.com/office/drawing/2014/main" id="{5FC3A0B2-86A2-B7D2-6C2A-A63B06BBAC8F}"/>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FD640331-3BE3-8562-CFC3-E9416D47A6CC}"/>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E7538743-6931-DE46-A9FF-1C68CFC008E4}"/>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4C52C38F-3E16-ABBF-3AB7-ADB58A1192B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5631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1083749" y="546514"/>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The procedure:</a:t>
            </a:r>
          </a:p>
        </p:txBody>
      </p:sp>
      <p:sp>
        <p:nvSpPr>
          <p:cNvPr id="555" name="Google Shape;555;p42"/>
          <p:cNvSpPr txBox="1"/>
          <p:nvPr/>
        </p:nvSpPr>
        <p:spPr>
          <a:xfrm>
            <a:off x="591125" y="1712410"/>
            <a:ext cx="11209613" cy="2870456"/>
          </a:xfrm>
          <a:prstGeom prst="rect">
            <a:avLst/>
          </a:prstGeom>
          <a:noFill/>
          <a:ln>
            <a:noFill/>
          </a:ln>
        </p:spPr>
        <p:txBody>
          <a:bodyPr spcFirstLastPara="1" wrap="square" lIns="91425" tIns="91425" rIns="91425" bIns="91425" anchor="b" anchorCtr="0">
            <a:noAutofit/>
          </a:bodyPr>
          <a:lstStyle/>
          <a:p>
            <a:pPr marL="514350" lvl="0" indent="-514350" algn="l" rtl="0">
              <a:spcBef>
                <a:spcPts val="0"/>
              </a:spcBef>
              <a:spcAft>
                <a:spcPts val="0"/>
              </a:spcAft>
              <a:buFont typeface="+mj-lt"/>
              <a:buAutoNum type="romanUcPeriod"/>
            </a:pPr>
            <a:r>
              <a:rPr lang="en-US" sz="2400" b="1" dirty="0">
                <a:solidFill>
                  <a:srgbClr val="191919"/>
                </a:solidFill>
                <a:latin typeface="Aptos" panose="020B0004020202020204" pitchFamily="34" charset="0"/>
                <a:ea typeface="Kanit SemiBold"/>
                <a:cs typeface="Kanit SemiBold"/>
                <a:sym typeface="Kanit SemiBold"/>
              </a:rPr>
              <a:t>Explain the steps and the reason for the procedure to the patient .</a:t>
            </a:r>
          </a:p>
          <a:p>
            <a:pPr marL="514350" lvl="0" indent="-514350" algn="l" rtl="0">
              <a:spcBef>
                <a:spcPts val="0"/>
              </a:spcBef>
              <a:spcAft>
                <a:spcPts val="0"/>
              </a:spcAft>
              <a:buFont typeface="+mj-lt"/>
              <a:buAutoNum type="romanUcPeriod"/>
            </a:pPr>
            <a:endParaRPr lang="en-US" sz="2400" b="1" dirty="0">
              <a:solidFill>
                <a:srgbClr val="191919"/>
              </a:solidFill>
              <a:latin typeface="Aptos" panose="020B0004020202020204" pitchFamily="34" charset="0"/>
              <a:ea typeface="Kanit SemiBold"/>
              <a:cs typeface="Kanit SemiBold"/>
              <a:sym typeface="Kanit SemiBold"/>
            </a:endParaRPr>
          </a:p>
          <a:p>
            <a:pPr marL="514350" lvl="0" indent="-514350" algn="l" rtl="0">
              <a:spcBef>
                <a:spcPts val="0"/>
              </a:spcBef>
              <a:spcAft>
                <a:spcPts val="0"/>
              </a:spcAft>
              <a:buFont typeface="+mj-lt"/>
              <a:buAutoNum type="romanUcPeriod"/>
            </a:pPr>
            <a:r>
              <a:rPr lang="en-US" sz="2400" b="1" dirty="0">
                <a:solidFill>
                  <a:srgbClr val="191919"/>
                </a:solidFill>
                <a:latin typeface="Aptos" panose="020B0004020202020204" pitchFamily="34" charset="0"/>
                <a:ea typeface="Kanit SemiBold"/>
                <a:cs typeface="Kanit SemiBold"/>
                <a:sym typeface="Kanit SemiBold"/>
              </a:rPr>
              <a:t>Privacy.</a:t>
            </a:r>
          </a:p>
          <a:p>
            <a:pPr marL="514350" lvl="0" indent="-514350" algn="l" rtl="0">
              <a:spcBef>
                <a:spcPts val="0"/>
              </a:spcBef>
              <a:spcAft>
                <a:spcPts val="0"/>
              </a:spcAft>
              <a:buFont typeface="+mj-lt"/>
              <a:buAutoNum type="romanUcPeriod"/>
            </a:pPr>
            <a:endParaRPr lang="en-US" sz="2400" b="1" dirty="0">
              <a:solidFill>
                <a:srgbClr val="191919"/>
              </a:solidFill>
              <a:latin typeface="Aptos" panose="020B0004020202020204" pitchFamily="34" charset="0"/>
              <a:ea typeface="Kanit SemiBold"/>
              <a:cs typeface="Kanit SemiBold"/>
              <a:sym typeface="Kanit SemiBold"/>
            </a:endParaRPr>
          </a:p>
          <a:p>
            <a:pPr marL="514350" lvl="0" indent="-514350" algn="l" rtl="0">
              <a:spcBef>
                <a:spcPts val="0"/>
              </a:spcBef>
              <a:spcAft>
                <a:spcPts val="0"/>
              </a:spcAft>
              <a:buFont typeface="+mj-lt"/>
              <a:buAutoNum type="romanUcPeriod"/>
            </a:pPr>
            <a:r>
              <a:rPr lang="en-US" sz="2400" b="1" dirty="0">
                <a:solidFill>
                  <a:srgbClr val="191919"/>
                </a:solidFill>
                <a:latin typeface="Aptos" panose="020B0004020202020204" pitchFamily="34" charset="0"/>
                <a:ea typeface="Kanit SemiBold"/>
                <a:cs typeface="Kanit SemiBold"/>
                <a:sym typeface="Kanit SemiBold"/>
              </a:rPr>
              <a:t>Catheter equipment ( urinary catheterization kit is sterile , contain the Foley catheter, drainage bag. lubricant ,10 cc syringe with sterile water , sterile gloves , iodine , sterile gauze and sterile drape.</a:t>
            </a:r>
          </a:p>
        </p:txBody>
      </p:sp>
      <p:pic>
        <p:nvPicPr>
          <p:cNvPr id="17" name="Picture 16" descr="A group of medical supplies&#10;&#10;Description automatically generated">
            <a:extLst>
              <a:ext uri="{FF2B5EF4-FFF2-40B4-BE49-F238E27FC236}">
                <a16:creationId xmlns:a16="http://schemas.microsoft.com/office/drawing/2014/main" id="{065AA8FC-8242-1944-9A7D-ABE05AE5DFBF}"/>
              </a:ext>
            </a:extLst>
          </p:cNvPr>
          <p:cNvPicPr>
            <a:picLocks noChangeAspect="1"/>
          </p:cNvPicPr>
          <p:nvPr/>
        </p:nvPicPr>
        <p:blipFill>
          <a:blip r:embed="rId3"/>
          <a:stretch>
            <a:fillRect/>
          </a:stretch>
        </p:blipFill>
        <p:spPr>
          <a:xfrm>
            <a:off x="7331102" y="4412856"/>
            <a:ext cx="3243533" cy="2158424"/>
          </a:xfrm>
          <a:prstGeom prst="rect">
            <a:avLst/>
          </a:prstGeom>
        </p:spPr>
      </p:pic>
      <p:sp>
        <p:nvSpPr>
          <p:cNvPr id="2" name="TextBox 1">
            <a:extLst>
              <a:ext uri="{FF2B5EF4-FFF2-40B4-BE49-F238E27FC236}">
                <a16:creationId xmlns:a16="http://schemas.microsoft.com/office/drawing/2014/main" id="{9278B3A4-8C8E-528C-D937-BC76D101239D}"/>
              </a:ext>
            </a:extLst>
          </p:cNvPr>
          <p:cNvSpPr txBox="1"/>
          <p:nvPr/>
        </p:nvSpPr>
        <p:spPr>
          <a:xfrm>
            <a:off x="591125" y="4804543"/>
            <a:ext cx="6353093" cy="2369880"/>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1136BA"/>
                </a:solidFill>
              </a:rPr>
              <a:t>Never use normal saline to inflate the balloon. Why??</a:t>
            </a:r>
          </a:p>
          <a:p>
            <a:pPr marL="457200" indent="-457200">
              <a:buFont typeface="Arial" panose="020B0604020202020204" pitchFamily="34" charset="0"/>
              <a:buChar char="•"/>
            </a:pPr>
            <a:r>
              <a:rPr lang="en-US" sz="2800" b="1" dirty="0">
                <a:solidFill>
                  <a:srgbClr val="1136BA"/>
                </a:solidFill>
              </a:rPr>
              <a:t> </a:t>
            </a:r>
            <a:r>
              <a:rPr lang="en-US" sz="2800" dirty="0"/>
              <a:t> </a:t>
            </a:r>
            <a:r>
              <a:rPr lang="en-US" dirty="0"/>
              <a:t>normal saline usage can result in crystal formation ending up in blockage of balloon channel. It can rupture the balloon or damage the bladder  </a:t>
            </a:r>
          </a:p>
          <a:p>
            <a:pPr marL="457200" indent="-457200">
              <a:buFont typeface="Arial" panose="020B0604020202020204" pitchFamily="34" charset="0"/>
              <a:buChar char="•"/>
            </a:pPr>
            <a:endParaRPr lang="en-US" sz="2800" b="1" dirty="0">
              <a:solidFill>
                <a:srgbClr val="1136BA"/>
              </a:solidFill>
            </a:endParaRPr>
          </a:p>
        </p:txBody>
      </p:sp>
      <p:grpSp>
        <p:nvGrpSpPr>
          <p:cNvPr id="12" name="Google Shape;7635;p60">
            <a:extLst>
              <a:ext uri="{FF2B5EF4-FFF2-40B4-BE49-F238E27FC236}">
                <a16:creationId xmlns:a16="http://schemas.microsoft.com/office/drawing/2014/main" id="{D4A1BEA8-8534-DA88-16DD-0BABB301DD59}"/>
              </a:ext>
            </a:extLst>
          </p:cNvPr>
          <p:cNvGrpSpPr/>
          <p:nvPr/>
        </p:nvGrpSpPr>
        <p:grpSpPr>
          <a:xfrm>
            <a:off x="447277" y="646813"/>
            <a:ext cx="710153" cy="710153"/>
            <a:chOff x="5007123" y="2079403"/>
            <a:chExt cx="687600" cy="687600"/>
          </a:xfrm>
        </p:grpSpPr>
        <p:sp>
          <p:nvSpPr>
            <p:cNvPr id="13" name="Google Shape;7636;p60">
              <a:extLst>
                <a:ext uri="{FF2B5EF4-FFF2-40B4-BE49-F238E27FC236}">
                  <a16:creationId xmlns:a16="http://schemas.microsoft.com/office/drawing/2014/main" id="{00A91726-F73A-FA64-1CBA-84081B9628EF}"/>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37;p60">
              <a:extLst>
                <a:ext uri="{FF2B5EF4-FFF2-40B4-BE49-F238E27FC236}">
                  <a16:creationId xmlns:a16="http://schemas.microsoft.com/office/drawing/2014/main" id="{635AD722-AFB2-9544-ACAA-71EDAA63429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8;p60">
              <a:extLst>
                <a:ext uri="{FF2B5EF4-FFF2-40B4-BE49-F238E27FC236}">
                  <a16:creationId xmlns:a16="http://schemas.microsoft.com/office/drawing/2014/main" id="{1CC93F04-CB93-0271-63D6-119718B05D65}"/>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39;p60">
              <a:extLst>
                <a:ext uri="{FF2B5EF4-FFF2-40B4-BE49-F238E27FC236}">
                  <a16:creationId xmlns:a16="http://schemas.microsoft.com/office/drawing/2014/main" id="{08EDFEE0-F03F-8AAF-A311-8FCFCB423FEA}"/>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4973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71318" y="527862"/>
            <a:ext cx="8231708"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Anatomy review:</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517107" y="1498192"/>
            <a:ext cx="5597717" cy="4162973"/>
          </a:xfrm>
        </p:spPr>
        <p:txBody>
          <a:bodyPr/>
          <a:lstStyle/>
          <a:p>
            <a:pPr marL="495300" indent="-342900">
              <a:lnSpc>
                <a:spcPct val="150000"/>
              </a:lnSpc>
              <a:buFont typeface="Arial" panose="020B0604020202020204" pitchFamily="34" charset="0"/>
              <a:buChar char="•"/>
            </a:pPr>
            <a:r>
              <a:rPr lang="en-US" sz="2000" b="1" dirty="0">
                <a:solidFill>
                  <a:schemeClr val="tx1"/>
                </a:solidFill>
                <a:latin typeface="Aptos" panose="020B0004020202020204" pitchFamily="34" charset="0"/>
              </a:rPr>
              <a:t>The male urethra is a narrow fibromuscular tube that conducts urine and semen from the bladder and ejaculatory ducts, respectively, to the exterior of the body.</a:t>
            </a:r>
          </a:p>
          <a:p>
            <a:pPr marL="495300" indent="-342900">
              <a:lnSpc>
                <a:spcPct val="150000"/>
              </a:lnSpc>
              <a:buFont typeface="Arial" panose="020B0604020202020204" pitchFamily="34" charset="0"/>
              <a:buChar char="•"/>
            </a:pPr>
            <a:r>
              <a:rPr lang="en-US" sz="2000" b="1" dirty="0">
                <a:solidFill>
                  <a:schemeClr val="tx1"/>
                </a:solidFill>
                <a:latin typeface="Aptos" panose="020B0004020202020204" pitchFamily="34" charset="0"/>
              </a:rPr>
              <a:t>The male urethra is a single structure, it is composed of a heterogeneous series of segments: prostatic, membranous, and spongy</a:t>
            </a:r>
          </a:p>
        </p:txBody>
      </p:sp>
      <p:pic>
        <p:nvPicPr>
          <p:cNvPr id="3" name="Picture 2" descr="A diagram of a urethra&#10;&#10;Description automatically generated">
            <a:extLst>
              <a:ext uri="{FF2B5EF4-FFF2-40B4-BE49-F238E27FC236}">
                <a16:creationId xmlns:a16="http://schemas.microsoft.com/office/drawing/2014/main" id="{931FC36C-2136-4ECC-20EC-8C3B4CD15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824" y="1196835"/>
            <a:ext cx="5196840" cy="4671060"/>
          </a:xfrm>
          <a:prstGeom prst="rect">
            <a:avLst/>
          </a:prstGeom>
        </p:spPr>
      </p:pic>
      <p:grpSp>
        <p:nvGrpSpPr>
          <p:cNvPr id="5" name="Google Shape;7635;p60">
            <a:extLst>
              <a:ext uri="{FF2B5EF4-FFF2-40B4-BE49-F238E27FC236}">
                <a16:creationId xmlns:a16="http://schemas.microsoft.com/office/drawing/2014/main" id="{0E52D78A-FD6E-88D7-726A-D8C1E8C58447}"/>
              </a:ext>
            </a:extLst>
          </p:cNvPr>
          <p:cNvGrpSpPr/>
          <p:nvPr/>
        </p:nvGrpSpPr>
        <p:grpSpPr>
          <a:xfrm>
            <a:off x="447277" y="646813"/>
            <a:ext cx="710153" cy="710153"/>
            <a:chOff x="5007123" y="2079403"/>
            <a:chExt cx="687600" cy="687600"/>
          </a:xfrm>
        </p:grpSpPr>
        <p:sp>
          <p:nvSpPr>
            <p:cNvPr id="6" name="Google Shape;7636;p60">
              <a:extLst>
                <a:ext uri="{FF2B5EF4-FFF2-40B4-BE49-F238E27FC236}">
                  <a16:creationId xmlns:a16="http://schemas.microsoft.com/office/drawing/2014/main" id="{E826E37E-883E-46F4-23C6-37F10BAB0DB9}"/>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7;p60">
              <a:extLst>
                <a:ext uri="{FF2B5EF4-FFF2-40B4-BE49-F238E27FC236}">
                  <a16:creationId xmlns:a16="http://schemas.microsoft.com/office/drawing/2014/main" id="{E47F9886-4BF5-C612-579C-D7DF54653213}"/>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8;p60">
              <a:extLst>
                <a:ext uri="{FF2B5EF4-FFF2-40B4-BE49-F238E27FC236}">
                  <a16:creationId xmlns:a16="http://schemas.microsoft.com/office/drawing/2014/main" id="{82035B6B-2DBB-DEDB-A1CA-3F0B27BDE8A1}"/>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728D849B-41E0-C784-C843-827D218DCDBD}"/>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56267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924689" y="576782"/>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Male catheterization:</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55" name="Google Shape;555;p42"/>
          <p:cNvSpPr txBox="1"/>
          <p:nvPr/>
        </p:nvSpPr>
        <p:spPr>
          <a:xfrm>
            <a:off x="648126" y="2035536"/>
            <a:ext cx="7445613" cy="253989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the male urethra is long compared</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 to the female urethra .</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the catheter is placed while the</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 patient is lying down.</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if there is foreskin , it is retracted to </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its maximal level</a:t>
            </a:r>
          </a:p>
        </p:txBody>
      </p:sp>
      <p:pic>
        <p:nvPicPr>
          <p:cNvPr id="3" name="Picture 2" descr="Diagram of a prostate gland&#10;&#10;Description automatically generated with medium confidence">
            <a:extLst>
              <a:ext uri="{FF2B5EF4-FFF2-40B4-BE49-F238E27FC236}">
                <a16:creationId xmlns:a16="http://schemas.microsoft.com/office/drawing/2014/main" id="{E4253CF9-7B3C-A966-7168-04EB2CFC1DF0}"/>
              </a:ext>
            </a:extLst>
          </p:cNvPr>
          <p:cNvPicPr>
            <a:picLocks noChangeAspect="1"/>
          </p:cNvPicPr>
          <p:nvPr/>
        </p:nvPicPr>
        <p:blipFill>
          <a:blip r:embed="rId3"/>
          <a:srcRect t="3315" r="3208" b="2281"/>
          <a:stretch/>
        </p:blipFill>
        <p:spPr>
          <a:xfrm>
            <a:off x="6801018" y="1572100"/>
            <a:ext cx="3877585" cy="3466768"/>
          </a:xfrm>
          <a:prstGeom prst="rect">
            <a:avLst/>
          </a:prstGeom>
        </p:spPr>
      </p:pic>
      <p:grpSp>
        <p:nvGrpSpPr>
          <p:cNvPr id="2" name="Google Shape;7635;p60">
            <a:extLst>
              <a:ext uri="{FF2B5EF4-FFF2-40B4-BE49-F238E27FC236}">
                <a16:creationId xmlns:a16="http://schemas.microsoft.com/office/drawing/2014/main" id="{FD9E6D9D-5645-D530-C001-1B0B7B89770A}"/>
              </a:ext>
            </a:extLst>
          </p:cNvPr>
          <p:cNvGrpSpPr/>
          <p:nvPr/>
        </p:nvGrpSpPr>
        <p:grpSpPr>
          <a:xfrm>
            <a:off x="200787" y="630229"/>
            <a:ext cx="710153" cy="710153"/>
            <a:chOff x="5007123" y="2079403"/>
            <a:chExt cx="687600" cy="687600"/>
          </a:xfrm>
        </p:grpSpPr>
        <p:sp>
          <p:nvSpPr>
            <p:cNvPr id="4" name="Google Shape;7636;p60">
              <a:extLst>
                <a:ext uri="{FF2B5EF4-FFF2-40B4-BE49-F238E27FC236}">
                  <a16:creationId xmlns:a16="http://schemas.microsoft.com/office/drawing/2014/main" id="{A5A7D360-20B7-E9AF-30AB-550C708C1803}"/>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7;p60">
              <a:extLst>
                <a:ext uri="{FF2B5EF4-FFF2-40B4-BE49-F238E27FC236}">
                  <a16:creationId xmlns:a16="http://schemas.microsoft.com/office/drawing/2014/main" id="{BD89CD16-7F22-5A13-F544-EB9E12736F68}"/>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8;p60">
              <a:extLst>
                <a:ext uri="{FF2B5EF4-FFF2-40B4-BE49-F238E27FC236}">
                  <a16:creationId xmlns:a16="http://schemas.microsoft.com/office/drawing/2014/main" id="{94FEE322-D584-2F34-CD6B-30292C4859CF}"/>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9;p60">
              <a:extLst>
                <a:ext uri="{FF2B5EF4-FFF2-40B4-BE49-F238E27FC236}">
                  <a16:creationId xmlns:a16="http://schemas.microsoft.com/office/drawing/2014/main" id="{9F09ACC2-98A1-338A-FD5C-686EB17D3C73}"/>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8908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title"/>
          </p:nvPr>
        </p:nvSpPr>
        <p:spPr>
          <a:xfrm>
            <a:off x="1054063" y="507011"/>
            <a:ext cx="8231708"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Anatomy review:</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Subtitle 3">
            <a:extLst>
              <a:ext uri="{FF2B5EF4-FFF2-40B4-BE49-F238E27FC236}">
                <a16:creationId xmlns:a16="http://schemas.microsoft.com/office/drawing/2014/main" id="{876ECD47-975C-1E48-4B15-EE7EA9CEC568}"/>
              </a:ext>
            </a:extLst>
          </p:cNvPr>
          <p:cNvSpPr>
            <a:spLocks noGrp="1"/>
          </p:cNvSpPr>
          <p:nvPr>
            <p:ph type="subTitle" idx="1"/>
          </p:nvPr>
        </p:nvSpPr>
        <p:spPr>
          <a:xfrm>
            <a:off x="636106" y="1748820"/>
            <a:ext cx="5088834" cy="4162973"/>
          </a:xfrm>
        </p:spPr>
        <p:txBody>
          <a:bodyPr/>
          <a:lstStyle/>
          <a:p>
            <a:pPr marL="495300" indent="-342900">
              <a:lnSpc>
                <a:spcPct val="150000"/>
              </a:lnSpc>
              <a:buFont typeface="Arial" panose="020B0604020202020204" pitchFamily="34" charset="0"/>
              <a:buChar char="•"/>
            </a:pPr>
            <a:r>
              <a:rPr lang="en-US" sz="2000" b="1" dirty="0">
                <a:latin typeface="Aptos" panose="020B0004020202020204" pitchFamily="34" charset="0"/>
              </a:rPr>
              <a:t>The female urethra is a  simple tubular structure that has one purpose only , which is conducting urine from the bladder to the outside of the body.  </a:t>
            </a:r>
          </a:p>
          <a:p>
            <a:pPr marL="495300" indent="-342900">
              <a:lnSpc>
                <a:spcPct val="150000"/>
              </a:lnSpc>
              <a:buFont typeface="Arial" panose="020B0604020202020204" pitchFamily="34" charset="0"/>
              <a:buChar char="•"/>
            </a:pPr>
            <a:r>
              <a:rPr lang="en-US" sz="2000" b="1" dirty="0">
                <a:latin typeface="Aptos" panose="020B0004020202020204" pitchFamily="34" charset="0"/>
              </a:rPr>
              <a:t>It is a short structure without complex investing structures; thus, it is less prone to intrinsic pathology than the male urethra</a:t>
            </a:r>
          </a:p>
        </p:txBody>
      </p:sp>
      <p:pic>
        <p:nvPicPr>
          <p:cNvPr id="5" name="Picture 4" descr="A diagram of the uterus&#10;&#10;Description automatically generated">
            <a:extLst>
              <a:ext uri="{FF2B5EF4-FFF2-40B4-BE49-F238E27FC236}">
                <a16:creationId xmlns:a16="http://schemas.microsoft.com/office/drawing/2014/main" id="{1BA3E4FD-9910-3FB1-0732-6790C12D10B4}"/>
              </a:ext>
            </a:extLst>
          </p:cNvPr>
          <p:cNvPicPr>
            <a:picLocks noChangeAspect="1"/>
          </p:cNvPicPr>
          <p:nvPr/>
        </p:nvPicPr>
        <p:blipFill>
          <a:blip r:embed="rId3">
            <a:extLst>
              <a:ext uri="{28A0092B-C50C-407E-A947-70E740481C1C}">
                <a14:useLocalDpi xmlns:a14="http://schemas.microsoft.com/office/drawing/2010/main" val="0"/>
              </a:ext>
            </a:extLst>
          </a:blip>
          <a:srcRect l="4393" t="-768" r="7573" b="11205"/>
          <a:stretch/>
        </p:blipFill>
        <p:spPr>
          <a:xfrm>
            <a:off x="6602234" y="1494379"/>
            <a:ext cx="4548146" cy="4162973"/>
          </a:xfrm>
          <a:prstGeom prst="rect">
            <a:avLst/>
          </a:prstGeom>
        </p:spPr>
      </p:pic>
      <p:grpSp>
        <p:nvGrpSpPr>
          <p:cNvPr id="6" name="Google Shape;7635;p60">
            <a:extLst>
              <a:ext uri="{FF2B5EF4-FFF2-40B4-BE49-F238E27FC236}">
                <a16:creationId xmlns:a16="http://schemas.microsoft.com/office/drawing/2014/main" id="{9BD6C92F-EC16-5D10-32A6-6EC37A3F55FF}"/>
              </a:ext>
            </a:extLst>
          </p:cNvPr>
          <p:cNvGrpSpPr/>
          <p:nvPr/>
        </p:nvGrpSpPr>
        <p:grpSpPr>
          <a:xfrm>
            <a:off x="343910" y="591130"/>
            <a:ext cx="710153" cy="710153"/>
            <a:chOff x="5007123" y="2079403"/>
            <a:chExt cx="687600" cy="687600"/>
          </a:xfrm>
        </p:grpSpPr>
        <p:sp>
          <p:nvSpPr>
            <p:cNvPr id="7" name="Google Shape;7636;p60">
              <a:extLst>
                <a:ext uri="{FF2B5EF4-FFF2-40B4-BE49-F238E27FC236}">
                  <a16:creationId xmlns:a16="http://schemas.microsoft.com/office/drawing/2014/main" id="{9266E688-3FFE-A8D5-C368-981A31810C02}"/>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37;p60">
              <a:extLst>
                <a:ext uri="{FF2B5EF4-FFF2-40B4-BE49-F238E27FC236}">
                  <a16:creationId xmlns:a16="http://schemas.microsoft.com/office/drawing/2014/main" id="{48BFAA0D-ECAF-4469-BB05-72D11324D1FF}"/>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4DE834D0-580F-617A-6751-6BBE2A59ED6D}"/>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6901B197-5E49-4286-7F80-8D9B903C35D9}"/>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73480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1157430" y="593366"/>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female catheterization:</a:t>
            </a:r>
            <a:endParaRPr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55" name="Google Shape;555;p42"/>
          <p:cNvSpPr txBox="1"/>
          <p:nvPr/>
        </p:nvSpPr>
        <p:spPr>
          <a:xfrm>
            <a:off x="591125" y="1981828"/>
            <a:ext cx="9815324" cy="3125572"/>
          </a:xfrm>
          <a:prstGeom prst="rect">
            <a:avLst/>
          </a:prstGeom>
          <a:noFill/>
          <a:ln>
            <a:noFill/>
          </a:ln>
        </p:spPr>
        <p:txBody>
          <a:bodyPr spcFirstLastPara="1" wrap="square" lIns="91425" tIns="91425" rIns="91425" bIns="91425" anchor="b" anchorCtr="0">
            <a:noAutofit/>
          </a:bodyPr>
          <a:lstStyle/>
          <a:p>
            <a:pPr marL="342900" lvl="0" indent="-342900" algn="l" rtl="0">
              <a:spcBef>
                <a:spcPts val="0"/>
              </a:spcBef>
              <a:spcAft>
                <a:spcPts val="0"/>
              </a:spcAft>
              <a:buFont typeface="Arial" panose="020B0604020202020204" pitchFamily="34" charset="0"/>
              <a:buChar char="•"/>
            </a:pPr>
            <a:r>
              <a:rPr lang="en-US" sz="2400" b="1" dirty="0">
                <a:latin typeface="Aptos" panose="020B0004020202020204" pitchFamily="34" charset="0"/>
                <a:ea typeface="Kanit SemiBold"/>
                <a:cs typeface="Kanit SemiBold"/>
                <a:sym typeface="Kanit SemiBold"/>
              </a:rPr>
              <a:t>the female urethra is short compared to male urethra , it is located above the vagina in the pelvis .</a:t>
            </a:r>
          </a:p>
          <a:p>
            <a:pPr marL="342900" lvl="0" indent="-342900" algn="l" rtl="0">
              <a:spcBef>
                <a:spcPts val="0"/>
              </a:spcBef>
              <a:spcAft>
                <a:spcPts val="0"/>
              </a:spcAft>
              <a:buFont typeface="Arial" panose="020B0604020202020204" pitchFamily="34" charset="0"/>
              <a:buChar char="•"/>
            </a:pPr>
            <a:r>
              <a:rPr lang="en-US" sz="2400" b="1" dirty="0">
                <a:latin typeface="Aptos" panose="020B0004020202020204" pitchFamily="34" charset="0"/>
                <a:ea typeface="Kanit SemiBold"/>
                <a:cs typeface="Kanit SemiBold"/>
                <a:sym typeface="Kanit SemiBold"/>
              </a:rPr>
              <a:t>insertion of the catheter is facilitated by having the patient lie down on her back with her buttocks at the edge of the bed .</a:t>
            </a:r>
          </a:p>
          <a:p>
            <a:pPr marL="342900" lvl="0" indent="-342900" algn="l" rtl="0">
              <a:spcBef>
                <a:spcPts val="0"/>
              </a:spcBef>
              <a:spcAft>
                <a:spcPts val="0"/>
              </a:spcAft>
              <a:buFont typeface="Arial" panose="020B0604020202020204" pitchFamily="34" charset="0"/>
              <a:buChar char="•"/>
            </a:pPr>
            <a:r>
              <a:rPr lang="en-US" sz="2400" b="1" dirty="0">
                <a:latin typeface="Aptos" panose="020B0004020202020204" pitchFamily="34" charset="0"/>
                <a:ea typeface="Kanit SemiBold"/>
                <a:cs typeface="Kanit SemiBold"/>
                <a:sym typeface="Kanit SemiBold"/>
              </a:rPr>
              <a:t>adequate exposure of the urethra is obtained by elevating the legs in lithotomy position</a:t>
            </a:r>
          </a:p>
          <a:p>
            <a:pPr marL="342900" lvl="0" indent="-342900" algn="l" rtl="0">
              <a:spcBef>
                <a:spcPts val="0"/>
              </a:spcBef>
              <a:spcAft>
                <a:spcPts val="0"/>
              </a:spcAft>
              <a:buFont typeface="Arial" panose="020B0604020202020204" pitchFamily="34" charset="0"/>
              <a:buChar char="•"/>
            </a:pPr>
            <a:r>
              <a:rPr lang="en-US" sz="2400" b="1" dirty="0">
                <a:latin typeface="Aptos" panose="020B0004020202020204" pitchFamily="34" charset="0"/>
                <a:ea typeface="Kanit SemiBold"/>
                <a:cs typeface="Kanit SemiBold"/>
                <a:sym typeface="Kanit SemiBold"/>
              </a:rPr>
              <a:t>finally the labia are separate </a:t>
            </a:r>
          </a:p>
          <a:p>
            <a:pPr marL="0" lvl="0" indent="0" algn="l" rtl="0">
              <a:spcBef>
                <a:spcPts val="0"/>
              </a:spcBef>
              <a:spcAft>
                <a:spcPts val="0"/>
              </a:spcAft>
              <a:buNone/>
            </a:pPr>
            <a:r>
              <a:rPr lang="en-US" sz="2400" b="1" dirty="0">
                <a:latin typeface="Aptos" panose="020B0004020202020204" pitchFamily="34" charset="0"/>
                <a:ea typeface="Kanit SemiBold"/>
                <a:cs typeface="Kanit SemiBold"/>
                <a:sym typeface="Kanit SemiBold"/>
              </a:rPr>
              <a:t>      to expose the urethra</a:t>
            </a:r>
          </a:p>
        </p:txBody>
      </p:sp>
      <p:pic>
        <p:nvPicPr>
          <p:cNvPr id="15" name="Picture 14" descr="A diagram of a urinary tract&#10;&#10;Description automatically generated">
            <a:extLst>
              <a:ext uri="{FF2B5EF4-FFF2-40B4-BE49-F238E27FC236}">
                <a16:creationId xmlns:a16="http://schemas.microsoft.com/office/drawing/2014/main" id="{687A1A55-0645-E351-0302-57AB1B4411C7}"/>
              </a:ext>
            </a:extLst>
          </p:cNvPr>
          <p:cNvPicPr>
            <a:picLocks noChangeAspect="1"/>
          </p:cNvPicPr>
          <p:nvPr/>
        </p:nvPicPr>
        <p:blipFill>
          <a:blip r:embed="rId3"/>
          <a:srcRect l="-2651" t="666" r="10463" b="15169"/>
          <a:stretch/>
        </p:blipFill>
        <p:spPr>
          <a:xfrm>
            <a:off x="7095304" y="3938248"/>
            <a:ext cx="4423015" cy="3125572"/>
          </a:xfrm>
          <a:prstGeom prst="rect">
            <a:avLst/>
          </a:prstGeom>
        </p:spPr>
      </p:pic>
      <p:grpSp>
        <p:nvGrpSpPr>
          <p:cNvPr id="2" name="Google Shape;7635;p60">
            <a:extLst>
              <a:ext uri="{FF2B5EF4-FFF2-40B4-BE49-F238E27FC236}">
                <a16:creationId xmlns:a16="http://schemas.microsoft.com/office/drawing/2014/main" id="{F6255EBB-6B02-E777-3AD4-00AB9876B454}"/>
              </a:ext>
            </a:extLst>
          </p:cNvPr>
          <p:cNvGrpSpPr/>
          <p:nvPr/>
        </p:nvGrpSpPr>
        <p:grpSpPr>
          <a:xfrm>
            <a:off x="447277" y="646813"/>
            <a:ext cx="710153" cy="710153"/>
            <a:chOff x="5007123" y="2079403"/>
            <a:chExt cx="687600" cy="687600"/>
          </a:xfrm>
        </p:grpSpPr>
        <p:sp>
          <p:nvSpPr>
            <p:cNvPr id="3" name="Google Shape;7636;p60">
              <a:extLst>
                <a:ext uri="{FF2B5EF4-FFF2-40B4-BE49-F238E27FC236}">
                  <a16:creationId xmlns:a16="http://schemas.microsoft.com/office/drawing/2014/main" id="{A073531B-ED58-E8E8-778C-E29350497F79}"/>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37;p60">
              <a:extLst>
                <a:ext uri="{FF2B5EF4-FFF2-40B4-BE49-F238E27FC236}">
                  <a16:creationId xmlns:a16="http://schemas.microsoft.com/office/drawing/2014/main" id="{CFC44405-53C1-9A71-0A0C-B4DF6F889749}"/>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38;p60">
              <a:extLst>
                <a:ext uri="{FF2B5EF4-FFF2-40B4-BE49-F238E27FC236}">
                  <a16:creationId xmlns:a16="http://schemas.microsoft.com/office/drawing/2014/main" id="{B248FF48-535C-8C11-8244-EC98ACECE935}"/>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9;p60">
              <a:extLst>
                <a:ext uri="{FF2B5EF4-FFF2-40B4-BE49-F238E27FC236}">
                  <a16:creationId xmlns:a16="http://schemas.microsoft.com/office/drawing/2014/main" id="{A985274F-5702-15EB-A525-4406EAA52DAA}"/>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33280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869064" y="610125"/>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66"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The doctor or medical assistant will insert the Foley's catheter in this manner:</a:t>
            </a:r>
          </a:p>
        </p:txBody>
      </p:sp>
      <p:sp>
        <p:nvSpPr>
          <p:cNvPr id="555" name="Google Shape;555;p42"/>
          <p:cNvSpPr txBox="1"/>
          <p:nvPr/>
        </p:nvSpPr>
        <p:spPr>
          <a:xfrm>
            <a:off x="1087295" y="1926650"/>
            <a:ext cx="9109389" cy="4209684"/>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133" b="1" dirty="0">
                <a:latin typeface="Aptos" panose="020B0004020202020204" pitchFamily="34" charset="0"/>
                <a:ea typeface="Kanit SemiBold"/>
                <a:cs typeface="Kanit SemiBold"/>
                <a:sym typeface="Kanit SemiBold"/>
              </a:rPr>
              <a:t>The </a:t>
            </a:r>
            <a:r>
              <a:rPr lang="en-US" sz="2133" b="1" dirty="0">
                <a:solidFill>
                  <a:srgbClr val="1136BA"/>
                </a:solidFill>
                <a:latin typeface="Aptos" panose="020B0004020202020204" pitchFamily="34" charset="0"/>
                <a:ea typeface="Kanit SemiBold"/>
                <a:cs typeface="Kanit SemiBold"/>
                <a:sym typeface="Kanit SemiBold"/>
              </a:rPr>
              <a:t>urethra and the surrounding areas are cleaned </a:t>
            </a:r>
            <a:r>
              <a:rPr lang="en-US" sz="2133" b="1" dirty="0">
                <a:latin typeface="Aptos" panose="020B0004020202020204" pitchFamily="34" charset="0"/>
                <a:ea typeface="Kanit SemiBold"/>
                <a:cs typeface="Kanit SemiBold"/>
                <a:sym typeface="Kanit SemiBold"/>
              </a:rPr>
              <a:t>with a cotton ball dipped in antiseptic solution. Beginning at the urethra, </a:t>
            </a:r>
          </a:p>
          <a:p>
            <a:pPr marL="0" lvl="0" indent="0" algn="l" rtl="0">
              <a:spcBef>
                <a:spcPts val="0"/>
              </a:spcBef>
              <a:spcAft>
                <a:spcPts val="0"/>
              </a:spcAft>
              <a:buNone/>
            </a:pPr>
            <a:r>
              <a:rPr lang="en-US" sz="2133" b="1" dirty="0">
                <a:latin typeface="Aptos" panose="020B0004020202020204" pitchFamily="34" charset="0"/>
                <a:ea typeface="Kanit SemiBold"/>
                <a:cs typeface="Kanit SemiBold"/>
                <a:sym typeface="Kanit SemiBold"/>
              </a:rPr>
              <a:t>the cleansing is performed in a circular motion, </a:t>
            </a:r>
          </a:p>
          <a:p>
            <a:pPr marL="0" lvl="0" indent="0" algn="l" rtl="0">
              <a:spcBef>
                <a:spcPts val="0"/>
              </a:spcBef>
              <a:spcAft>
                <a:spcPts val="0"/>
              </a:spcAft>
              <a:buNone/>
            </a:pPr>
            <a:r>
              <a:rPr lang="en-US" sz="2133" b="1" dirty="0">
                <a:latin typeface="Aptos" panose="020B0004020202020204" pitchFamily="34" charset="0"/>
                <a:ea typeface="Kanit SemiBold"/>
                <a:cs typeface="Kanit SemiBold"/>
                <a:sym typeface="Kanit SemiBold"/>
              </a:rPr>
              <a:t>moving outward to the surrounding areas.</a:t>
            </a:r>
          </a:p>
          <a:p>
            <a:pPr marL="0" lvl="0" indent="0" algn="l" rtl="0">
              <a:spcBef>
                <a:spcPts val="0"/>
              </a:spcBef>
              <a:spcAft>
                <a:spcPts val="0"/>
              </a:spcAft>
              <a:buNone/>
            </a:pPr>
            <a:endParaRPr lang="en-US" sz="2133" b="1" dirty="0">
              <a:solidFill>
                <a:srgbClr val="191919"/>
              </a:solidFill>
              <a:latin typeface="Aptos" panose="020B0004020202020204" pitchFamily="34" charset="0"/>
              <a:ea typeface="Kanit SemiBold"/>
              <a:cs typeface="Kanit SemiBold"/>
              <a:sym typeface="Kanit SemiBold"/>
            </a:endParaRPr>
          </a:p>
          <a:p>
            <a:pPr marL="0" lvl="0" indent="0" algn="l" rtl="0">
              <a:spcBef>
                <a:spcPts val="0"/>
              </a:spcBef>
              <a:spcAft>
                <a:spcPts val="0"/>
              </a:spcAft>
              <a:buNone/>
            </a:pPr>
            <a:r>
              <a:rPr lang="en-US" sz="2133" b="1" dirty="0">
                <a:latin typeface="Aptos" panose="020B0004020202020204" pitchFamily="34" charset="0"/>
                <a:ea typeface="Kanit SemiBold"/>
                <a:cs typeface="Kanit SemiBold"/>
                <a:sym typeface="Kanit SemiBold"/>
              </a:rPr>
              <a:t>A Foley catheter, lubricated with water soluble jelly, is inserted into the bladder through the urethra. .once the catheter is passed, the balloon is in the bladder. It is then slowly inflated with about 10cc of </a:t>
            </a:r>
            <a:r>
              <a:rPr lang="en-US" sz="2133" b="1" dirty="0">
                <a:solidFill>
                  <a:srgbClr val="1136BA"/>
                </a:solidFill>
                <a:latin typeface="Aptos" panose="020B0004020202020204" pitchFamily="34" charset="0"/>
                <a:ea typeface="Kanit SemiBold"/>
                <a:cs typeface="Kanit SemiBold"/>
                <a:sym typeface="Kanit SemiBold"/>
              </a:rPr>
              <a:t>water</a:t>
            </a:r>
            <a:r>
              <a:rPr lang="en-US" sz="2133" b="1" dirty="0">
                <a:solidFill>
                  <a:srgbClr val="191919"/>
                </a:solidFill>
                <a:latin typeface="Aptos" panose="020B0004020202020204" pitchFamily="34" charset="0"/>
                <a:ea typeface="Kanit SemiBold"/>
                <a:cs typeface="Kanit SemiBold"/>
                <a:sym typeface="Kanit SemiBold"/>
              </a:rPr>
              <a:t> </a:t>
            </a:r>
            <a:r>
              <a:rPr lang="en-US" sz="2133" b="1" dirty="0">
                <a:latin typeface="Aptos" panose="020B0004020202020204" pitchFamily="34" charset="0"/>
                <a:ea typeface="Kanit SemiBold"/>
                <a:cs typeface="Kanit SemiBold"/>
                <a:sym typeface="Kanit SemiBold"/>
              </a:rPr>
              <a:t>using a syringe. Inflating the balloon should not be painful. .at this time, urine if present in the bladder should flow back through the catheter and into the </a:t>
            </a:r>
            <a:r>
              <a:rPr lang="en-US" sz="2133" b="1" dirty="0" err="1">
                <a:latin typeface="Aptos" panose="020B0004020202020204" pitchFamily="34" charset="0"/>
                <a:ea typeface="Kanit SemiBold"/>
                <a:cs typeface="Kanit SemiBold"/>
                <a:sym typeface="Kanit SemiBold"/>
              </a:rPr>
              <a:t>steriledrainage</a:t>
            </a:r>
            <a:r>
              <a:rPr lang="en-US" sz="2133" b="1" dirty="0">
                <a:latin typeface="Aptos" panose="020B0004020202020204" pitchFamily="34" charset="0"/>
                <a:ea typeface="Kanit SemiBold"/>
                <a:cs typeface="Kanit SemiBold"/>
                <a:sym typeface="Kanit SemiBold"/>
              </a:rPr>
              <a:t> bag.</a:t>
            </a:r>
          </a:p>
          <a:p>
            <a:pPr marL="0" lvl="0" indent="0" algn="l" rtl="0">
              <a:spcBef>
                <a:spcPts val="0"/>
              </a:spcBef>
              <a:spcAft>
                <a:spcPts val="0"/>
              </a:spcAft>
              <a:buNone/>
            </a:pPr>
            <a:endParaRPr lang="en-US" sz="2133" b="1" dirty="0">
              <a:solidFill>
                <a:srgbClr val="191919"/>
              </a:solidFill>
              <a:latin typeface="Aptos" panose="020B0004020202020204" pitchFamily="34" charset="0"/>
              <a:ea typeface="Kanit SemiBold"/>
              <a:cs typeface="Kanit SemiBold"/>
              <a:sym typeface="Kanit SemiBold"/>
            </a:endParaRPr>
          </a:p>
        </p:txBody>
      </p:sp>
      <p:grpSp>
        <p:nvGrpSpPr>
          <p:cNvPr id="3" name="Google Shape;929;p56">
            <a:extLst>
              <a:ext uri="{FF2B5EF4-FFF2-40B4-BE49-F238E27FC236}">
                <a16:creationId xmlns:a16="http://schemas.microsoft.com/office/drawing/2014/main" id="{8AC6C9FC-A4DC-2217-570D-953A85ED125F}"/>
              </a:ext>
            </a:extLst>
          </p:cNvPr>
          <p:cNvGrpSpPr/>
          <p:nvPr/>
        </p:nvGrpSpPr>
        <p:grpSpPr>
          <a:xfrm>
            <a:off x="904631" y="2190524"/>
            <a:ext cx="182664" cy="189973"/>
            <a:chOff x="6778566" y="2755133"/>
            <a:chExt cx="38433" cy="55400"/>
          </a:xfrm>
          <a:solidFill>
            <a:srgbClr val="1136BA"/>
          </a:solidFill>
        </p:grpSpPr>
        <p:sp>
          <p:nvSpPr>
            <p:cNvPr id="4" name="Google Shape;930;p56">
              <a:extLst>
                <a:ext uri="{FF2B5EF4-FFF2-40B4-BE49-F238E27FC236}">
                  <a16:creationId xmlns:a16="http://schemas.microsoft.com/office/drawing/2014/main" id="{B9DEB465-9108-6A19-DB59-749F76E31146}"/>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31;p56">
              <a:extLst>
                <a:ext uri="{FF2B5EF4-FFF2-40B4-BE49-F238E27FC236}">
                  <a16:creationId xmlns:a16="http://schemas.microsoft.com/office/drawing/2014/main" id="{B3BE6B59-3A54-3258-6099-84AC5A87D20D}"/>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29;p56">
            <a:extLst>
              <a:ext uri="{FF2B5EF4-FFF2-40B4-BE49-F238E27FC236}">
                <a16:creationId xmlns:a16="http://schemas.microsoft.com/office/drawing/2014/main" id="{1099A477-325F-9736-6932-39922D7F8D18}"/>
              </a:ext>
            </a:extLst>
          </p:cNvPr>
          <p:cNvGrpSpPr/>
          <p:nvPr/>
        </p:nvGrpSpPr>
        <p:grpSpPr>
          <a:xfrm>
            <a:off x="869064" y="3781819"/>
            <a:ext cx="182664" cy="189973"/>
            <a:chOff x="6778566" y="2755133"/>
            <a:chExt cx="38433" cy="55400"/>
          </a:xfrm>
          <a:solidFill>
            <a:srgbClr val="1136BA"/>
          </a:solidFill>
        </p:grpSpPr>
        <p:sp>
          <p:nvSpPr>
            <p:cNvPr id="7" name="Google Shape;930;p56">
              <a:extLst>
                <a:ext uri="{FF2B5EF4-FFF2-40B4-BE49-F238E27FC236}">
                  <a16:creationId xmlns:a16="http://schemas.microsoft.com/office/drawing/2014/main" id="{369FD3A5-B056-6F3C-DA5E-B62CAE276696}"/>
                </a:ext>
              </a:extLst>
            </p:cNvPr>
            <p:cNvSpPr/>
            <p:nvPr/>
          </p:nvSpPr>
          <p:spPr>
            <a:xfrm>
              <a:off x="6778733" y="2755133"/>
              <a:ext cx="38266" cy="5540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31;p56">
              <a:extLst>
                <a:ext uri="{FF2B5EF4-FFF2-40B4-BE49-F238E27FC236}">
                  <a16:creationId xmlns:a16="http://schemas.microsoft.com/office/drawing/2014/main" id="{C1E995E4-64C1-7B49-2453-D5B162362DFA}"/>
                </a:ext>
              </a:extLst>
            </p:cNvPr>
            <p:cNvSpPr/>
            <p:nvPr/>
          </p:nvSpPr>
          <p:spPr>
            <a:xfrm>
              <a:off x="6778566" y="2775100"/>
              <a:ext cx="11733" cy="15466"/>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589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1235394" y="329355"/>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733"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Urinary catheter contraindication</a:t>
            </a:r>
            <a:r>
              <a:rPr lang="en-US" sz="3200"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a:t>
            </a:r>
          </a:p>
        </p:txBody>
      </p:sp>
      <p:sp>
        <p:nvSpPr>
          <p:cNvPr id="18" name="TextBox 17">
            <a:extLst>
              <a:ext uri="{FF2B5EF4-FFF2-40B4-BE49-F238E27FC236}">
                <a16:creationId xmlns:a16="http://schemas.microsoft.com/office/drawing/2014/main" id="{F3640839-4150-8019-BAEC-F99B70139159}"/>
              </a:ext>
            </a:extLst>
          </p:cNvPr>
          <p:cNvSpPr txBox="1"/>
          <p:nvPr/>
        </p:nvSpPr>
        <p:spPr>
          <a:xfrm>
            <a:off x="1186521" y="1907856"/>
            <a:ext cx="5144494" cy="39081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latin typeface="Aptos" panose="020B0004020202020204" pitchFamily="34" charset="0"/>
              </a:rPr>
              <a:t>Traumatic injure</a:t>
            </a:r>
          </a:p>
          <a:p>
            <a:pPr marL="285750" indent="-285750">
              <a:lnSpc>
                <a:spcPct val="150000"/>
              </a:lnSpc>
              <a:buFont typeface="Arial" panose="020B0604020202020204" pitchFamily="34" charset="0"/>
              <a:buChar char="•"/>
            </a:pPr>
            <a:r>
              <a:rPr lang="en-US" sz="2800" b="1" dirty="0">
                <a:latin typeface="Aptos" panose="020B0004020202020204" pitchFamily="34" charset="0"/>
              </a:rPr>
              <a:t>boggy prostate</a:t>
            </a:r>
          </a:p>
          <a:p>
            <a:pPr marL="285750" indent="-285750">
              <a:lnSpc>
                <a:spcPct val="150000"/>
              </a:lnSpc>
              <a:buFont typeface="Arial" panose="020B0604020202020204" pitchFamily="34" charset="0"/>
              <a:buChar char="•"/>
            </a:pPr>
            <a:r>
              <a:rPr lang="en-US" sz="2800" b="1" dirty="0">
                <a:latin typeface="Aptos" panose="020B0004020202020204" pitchFamily="34" charset="0"/>
              </a:rPr>
              <a:t>perineal hematoma</a:t>
            </a:r>
          </a:p>
          <a:p>
            <a:pPr marL="285750" indent="-285750">
              <a:lnSpc>
                <a:spcPct val="150000"/>
              </a:lnSpc>
              <a:buFont typeface="Arial" panose="020B0604020202020204" pitchFamily="34" charset="0"/>
              <a:buChar char="•"/>
            </a:pPr>
            <a:r>
              <a:rPr lang="en-US" sz="2800" b="1" dirty="0">
                <a:latin typeface="Aptos" panose="020B0004020202020204" pitchFamily="34" charset="0"/>
              </a:rPr>
              <a:t>urethral laceration</a:t>
            </a:r>
          </a:p>
          <a:p>
            <a:pPr marL="285750" indent="-285750">
              <a:lnSpc>
                <a:spcPct val="150000"/>
              </a:lnSpc>
              <a:buFont typeface="Arial" panose="020B0604020202020204" pitchFamily="34" charset="0"/>
              <a:buChar char="•"/>
            </a:pPr>
            <a:r>
              <a:rPr lang="en-US" sz="2800" b="1" dirty="0">
                <a:latin typeface="Aptos" panose="020B0004020202020204" pitchFamily="34" charset="0"/>
              </a:rPr>
              <a:t>Acute bacterial prostatitis</a:t>
            </a:r>
          </a:p>
          <a:p>
            <a:pPr marL="285750" indent="-285750">
              <a:lnSpc>
                <a:spcPct val="150000"/>
              </a:lnSpc>
              <a:buFont typeface="Arial" panose="020B0604020202020204" pitchFamily="34" charset="0"/>
              <a:buChar char="•"/>
            </a:pPr>
            <a:r>
              <a:rPr lang="en-US" sz="2800" b="1" dirty="0">
                <a:latin typeface="Aptos" panose="020B0004020202020204" pitchFamily="34" charset="0"/>
              </a:rPr>
              <a:t>patient Refusal</a:t>
            </a:r>
          </a:p>
        </p:txBody>
      </p:sp>
      <p:pic>
        <p:nvPicPr>
          <p:cNvPr id="20" name="Picture 19" descr="A close-up of a urinary system&#10;&#10;Description automatically generated">
            <a:extLst>
              <a:ext uri="{FF2B5EF4-FFF2-40B4-BE49-F238E27FC236}">
                <a16:creationId xmlns:a16="http://schemas.microsoft.com/office/drawing/2014/main" id="{89250DEC-9D36-872B-D02F-13BD7E049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859" y="2140392"/>
            <a:ext cx="5143500" cy="3086100"/>
          </a:xfrm>
          <a:prstGeom prst="rect">
            <a:avLst/>
          </a:prstGeom>
        </p:spPr>
      </p:pic>
      <p:grpSp>
        <p:nvGrpSpPr>
          <p:cNvPr id="21" name="Google Shape;7635;p60">
            <a:extLst>
              <a:ext uri="{FF2B5EF4-FFF2-40B4-BE49-F238E27FC236}">
                <a16:creationId xmlns:a16="http://schemas.microsoft.com/office/drawing/2014/main" id="{CF375E34-A0CC-1404-3A03-6F24DD37112D}"/>
              </a:ext>
            </a:extLst>
          </p:cNvPr>
          <p:cNvGrpSpPr/>
          <p:nvPr/>
        </p:nvGrpSpPr>
        <p:grpSpPr>
          <a:xfrm>
            <a:off x="525241" y="356078"/>
            <a:ext cx="710153" cy="710153"/>
            <a:chOff x="5007123" y="2079403"/>
            <a:chExt cx="687600" cy="687600"/>
          </a:xfrm>
        </p:grpSpPr>
        <p:sp>
          <p:nvSpPr>
            <p:cNvPr id="23" name="Google Shape;7636;p60">
              <a:extLst>
                <a:ext uri="{FF2B5EF4-FFF2-40B4-BE49-F238E27FC236}">
                  <a16:creationId xmlns:a16="http://schemas.microsoft.com/office/drawing/2014/main" id="{F0EEF257-4B27-6AFB-B0DF-B41730CF5AC7}"/>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37;p60">
              <a:extLst>
                <a:ext uri="{FF2B5EF4-FFF2-40B4-BE49-F238E27FC236}">
                  <a16:creationId xmlns:a16="http://schemas.microsoft.com/office/drawing/2014/main" id="{CEADC862-67C4-A8A6-1605-14A85066C881}"/>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38;p60">
              <a:extLst>
                <a:ext uri="{FF2B5EF4-FFF2-40B4-BE49-F238E27FC236}">
                  <a16:creationId xmlns:a16="http://schemas.microsoft.com/office/drawing/2014/main" id="{26D4BA05-34DD-0585-9733-7D06015AA874}"/>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39;p60">
              <a:extLst>
                <a:ext uri="{FF2B5EF4-FFF2-40B4-BE49-F238E27FC236}">
                  <a16:creationId xmlns:a16="http://schemas.microsoft.com/office/drawing/2014/main" id="{6EA32372-DDF8-5B56-BAF8-6913D652F688}"/>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673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Closed VS Open</a:t>
            </a:r>
          </a:p>
        </p:txBody>
      </p:sp>
      <p:pic>
        <p:nvPicPr>
          <p:cNvPr id="5" name="Content Placeholder 4"/>
          <p:cNvPicPr>
            <a:picLocks noGrp="1" noChangeAspect="1"/>
          </p:cNvPicPr>
          <p:nvPr>
            <p:ph sz="half" idx="1"/>
          </p:nvPr>
        </p:nvPicPr>
        <p:blipFill>
          <a:blip r:embed="rId2"/>
          <a:stretch>
            <a:fillRect/>
          </a:stretch>
        </p:blipFill>
        <p:spPr>
          <a:xfrm>
            <a:off x="2055495" y="1773555"/>
            <a:ext cx="8080375" cy="436816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960000" y="342467"/>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Drainage bag:</a:t>
            </a:r>
          </a:p>
        </p:txBody>
      </p:sp>
      <p:sp>
        <p:nvSpPr>
          <p:cNvPr id="14" name="TextBox 13">
            <a:extLst>
              <a:ext uri="{FF2B5EF4-FFF2-40B4-BE49-F238E27FC236}">
                <a16:creationId xmlns:a16="http://schemas.microsoft.com/office/drawing/2014/main" id="{74F0498C-06C9-F389-937D-14E295C20BE0}"/>
              </a:ext>
            </a:extLst>
          </p:cNvPr>
          <p:cNvSpPr txBox="1"/>
          <p:nvPr/>
        </p:nvSpPr>
        <p:spPr>
          <a:xfrm>
            <a:off x="595630" y="1494664"/>
            <a:ext cx="10766784" cy="3508653"/>
          </a:xfrm>
          <a:prstGeom prst="rect">
            <a:avLst/>
          </a:prstGeom>
          <a:noFill/>
        </p:spPr>
        <p:txBody>
          <a:bodyPr wrap="square" rtlCol="0">
            <a:spAutoFit/>
          </a:bodyPr>
          <a:lstStyle/>
          <a:p>
            <a:pPr marL="342900" indent="-342900">
              <a:buFont typeface="Arial" pitchFamily="34" charset="0"/>
              <a:buChar char="•"/>
            </a:pPr>
            <a:r>
              <a:rPr lang="en-US" sz="2000" b="1" dirty="0">
                <a:latin typeface="Aptos" panose="020B0004020202020204" pitchFamily="34" charset="0"/>
              </a:rPr>
              <a:t>It’s a bag collect urine from the body, has two types (Leg or Night)bag.</a:t>
            </a:r>
          </a:p>
          <a:p>
            <a:pPr marL="342900" indent="-342900">
              <a:buFont typeface="Arial" pitchFamily="34" charset="0"/>
              <a:buChar char="•"/>
            </a:pPr>
            <a:endParaRPr lang="en-US" sz="2000" b="1" dirty="0">
              <a:latin typeface="Aptos" panose="020B0004020202020204" pitchFamily="34" charset="0"/>
            </a:endParaRPr>
          </a:p>
          <a:p>
            <a:pPr marL="342900" indent="-342900">
              <a:buFont typeface="Arial" pitchFamily="34" charset="0"/>
              <a:buChar char="•"/>
            </a:pPr>
            <a:r>
              <a:rPr lang="en-US" sz="2000" b="1" dirty="0">
                <a:latin typeface="Aptos" panose="020B0004020202020204" pitchFamily="34" charset="0"/>
              </a:rPr>
              <a:t>Drainage bag has a scale for urine output, used to indicate if there’s urogenital or abdominal problem.</a:t>
            </a:r>
          </a:p>
          <a:p>
            <a:pPr marL="342900" indent="-342900">
              <a:buFont typeface="Arial" pitchFamily="34" charset="0"/>
              <a:buChar char="•"/>
            </a:pPr>
            <a:endParaRPr lang="ar-JO" sz="2000" b="1" dirty="0">
              <a:latin typeface="Aptos" panose="020B0004020202020204" pitchFamily="34" charset="0"/>
            </a:endParaRPr>
          </a:p>
          <a:p>
            <a:pPr marL="342900" indent="-342900">
              <a:buFont typeface="Arial" pitchFamily="34" charset="0"/>
              <a:buChar char="•"/>
            </a:pPr>
            <a:r>
              <a:rPr lang="en-US" sz="2000" b="1" dirty="0">
                <a:latin typeface="Aptos" panose="020B0004020202020204" pitchFamily="34" charset="0"/>
              </a:rPr>
              <a:t>removal of the catheter and bag &gt;&gt;&gt;The catheter balloon is deflated by inserting a syringe into the catheter valve and pulling back on the syringe. the pressure in the balloon will cause the water to flow into the syringe. once the balloon is empty the Foley catheter can be pulled out.</a:t>
            </a:r>
          </a:p>
          <a:p>
            <a:endParaRPr lang="en-US" sz="2400" b="1" dirty="0">
              <a:latin typeface="Aptos" panose="020B0004020202020204" pitchFamily="34" charset="0"/>
            </a:endParaRPr>
          </a:p>
          <a:p>
            <a:endParaRPr lang="en-US" dirty="0"/>
          </a:p>
        </p:txBody>
      </p:sp>
      <p:pic>
        <p:nvPicPr>
          <p:cNvPr id="24" name="Picture 23" descr="A medical bag with a tube attached to it&#10;&#10;Description automatically generated">
            <a:extLst>
              <a:ext uri="{FF2B5EF4-FFF2-40B4-BE49-F238E27FC236}">
                <a16:creationId xmlns:a16="http://schemas.microsoft.com/office/drawing/2014/main" id="{34603C8A-53F1-7083-8971-C00FC458B7C2}"/>
              </a:ext>
            </a:extLst>
          </p:cNvPr>
          <p:cNvPicPr>
            <a:picLocks noChangeAspect="1"/>
          </p:cNvPicPr>
          <p:nvPr/>
        </p:nvPicPr>
        <p:blipFill>
          <a:blip r:embed="rId3"/>
          <a:stretch>
            <a:fillRect/>
          </a:stretch>
        </p:blipFill>
        <p:spPr>
          <a:xfrm>
            <a:off x="7433437" y="4086986"/>
            <a:ext cx="2834640" cy="2834640"/>
          </a:xfrm>
          <a:prstGeom prst="rect">
            <a:avLst/>
          </a:prstGeom>
        </p:spPr>
      </p:pic>
      <p:pic>
        <p:nvPicPr>
          <p:cNvPr id="9" name="Picture 8" descr="Cartoon person in a robe holding a tube with liquid&#10;&#10;Description automatically generated">
            <a:extLst>
              <a:ext uri="{FF2B5EF4-FFF2-40B4-BE49-F238E27FC236}">
                <a16:creationId xmlns:a16="http://schemas.microsoft.com/office/drawing/2014/main" id="{C75B757C-7737-0B6F-2428-7A28F7DDB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24" y="4264461"/>
            <a:ext cx="2543175" cy="2552700"/>
          </a:xfrm>
          <a:prstGeom prst="rect">
            <a:avLst/>
          </a:prstGeom>
        </p:spPr>
      </p:pic>
      <p:grpSp>
        <p:nvGrpSpPr>
          <p:cNvPr id="10" name="Google Shape;7635;p60">
            <a:extLst>
              <a:ext uri="{FF2B5EF4-FFF2-40B4-BE49-F238E27FC236}">
                <a16:creationId xmlns:a16="http://schemas.microsoft.com/office/drawing/2014/main" id="{DD93E93C-0803-7484-1EF5-B8E038E20948}"/>
              </a:ext>
            </a:extLst>
          </p:cNvPr>
          <p:cNvGrpSpPr/>
          <p:nvPr/>
        </p:nvGrpSpPr>
        <p:grpSpPr>
          <a:xfrm>
            <a:off x="261652" y="430148"/>
            <a:ext cx="710153" cy="710153"/>
            <a:chOff x="5007123" y="2079403"/>
            <a:chExt cx="687600" cy="687600"/>
          </a:xfrm>
        </p:grpSpPr>
        <p:sp>
          <p:nvSpPr>
            <p:cNvPr id="11" name="Google Shape;7636;p60">
              <a:extLst>
                <a:ext uri="{FF2B5EF4-FFF2-40B4-BE49-F238E27FC236}">
                  <a16:creationId xmlns:a16="http://schemas.microsoft.com/office/drawing/2014/main" id="{0971DCFB-6BDC-990F-4075-45D3B3D5CD87}"/>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37;p60">
              <a:extLst>
                <a:ext uri="{FF2B5EF4-FFF2-40B4-BE49-F238E27FC236}">
                  <a16:creationId xmlns:a16="http://schemas.microsoft.com/office/drawing/2014/main" id="{C273B6B9-4328-9DE3-64CB-2376615FE85A}"/>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38;p60">
              <a:extLst>
                <a:ext uri="{FF2B5EF4-FFF2-40B4-BE49-F238E27FC236}">
                  <a16:creationId xmlns:a16="http://schemas.microsoft.com/office/drawing/2014/main" id="{D2AE48EB-C889-C889-6822-1BFE400BDED6}"/>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9;p60">
              <a:extLst>
                <a:ext uri="{FF2B5EF4-FFF2-40B4-BE49-F238E27FC236}">
                  <a16:creationId xmlns:a16="http://schemas.microsoft.com/office/drawing/2014/main" id="{FB1C2496-F489-E403-967D-41EBBFBEFBAD}"/>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6418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2"/>
          <p:cNvSpPr txBox="1">
            <a:spLocks noGrp="1"/>
          </p:cNvSpPr>
          <p:nvPr>
            <p:ph type="title"/>
          </p:nvPr>
        </p:nvSpPr>
        <p:spPr>
          <a:xfrm>
            <a:off x="1156917" y="294759"/>
            <a:ext cx="102720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rPr>
              <a:t>References :</a:t>
            </a:r>
          </a:p>
        </p:txBody>
      </p:sp>
      <p:sp>
        <p:nvSpPr>
          <p:cNvPr id="11" name="TextBox 10">
            <a:extLst>
              <a:ext uri="{FF2B5EF4-FFF2-40B4-BE49-F238E27FC236}">
                <a16:creationId xmlns:a16="http://schemas.microsoft.com/office/drawing/2014/main" id="{0B4E6BC2-A015-1D9E-016C-D8332E50A388}"/>
              </a:ext>
            </a:extLst>
          </p:cNvPr>
          <p:cNvSpPr txBox="1"/>
          <p:nvPr/>
        </p:nvSpPr>
        <p:spPr>
          <a:xfrm>
            <a:off x="707665" y="1478943"/>
            <a:ext cx="889751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Surgical Recall  9th Edition 2022 .</a:t>
            </a:r>
          </a:p>
          <a:p>
            <a:pPr marL="285750" indent="-285750">
              <a:buFont typeface="Arial" panose="020B0604020202020204" pitchFamily="34" charset="0"/>
              <a:buChar char="•"/>
            </a:pPr>
            <a:r>
              <a:rPr lang="en-US" sz="2400" dirty="0"/>
              <a:t>Urethral Catheterization in Men, MEDSCAPE 2021.</a:t>
            </a:r>
          </a:p>
          <a:p>
            <a:pPr marL="285750" indent="-285750">
              <a:buFont typeface="Arial" panose="020B0604020202020204" pitchFamily="34" charset="0"/>
              <a:buChar char="•"/>
            </a:pPr>
            <a:r>
              <a:rPr lang="en-US" sz="2400" dirty="0"/>
              <a:t>Urethral Catheterization in Women , MEDSCAPE 2021.</a:t>
            </a:r>
          </a:p>
          <a:p>
            <a:pPr marL="285750" indent="-285750">
              <a:buFont typeface="Arial" panose="020B0604020202020204" pitchFamily="34" charset="0"/>
              <a:buChar char="•"/>
            </a:pPr>
            <a:r>
              <a:rPr lang="en-US" sz="2400" dirty="0"/>
              <a:t>Indwelling Urinary Catheter Insertion and Maintenance,  Centers for Disease Control and Prevention.</a:t>
            </a:r>
          </a:p>
          <a:p>
            <a:pPr marL="285750" indent="-285750">
              <a:buFont typeface="Arial" panose="020B0604020202020204" pitchFamily="34" charset="0"/>
              <a:buChar char="•"/>
            </a:pPr>
            <a:r>
              <a:rPr lang="en-US" sz="2400" dirty="0"/>
              <a:t>student manual foley catheters , Alabama Department of Public Health.</a:t>
            </a:r>
          </a:p>
          <a:p>
            <a:pPr marL="285750" indent="-285750">
              <a:buFont typeface="Arial" panose="020B0604020202020204" pitchFamily="34" charset="0"/>
              <a:buChar char="•"/>
            </a:pPr>
            <a:r>
              <a:rPr lang="en-US" sz="2400" dirty="0"/>
              <a:t>Urinary catheter risks. HSE 2024.</a:t>
            </a:r>
          </a:p>
          <a:p>
            <a:pPr marL="285750" indent="-285750">
              <a:buFont typeface="Arial" panose="020B0604020202020204" pitchFamily="34" charset="0"/>
              <a:buChar char="•"/>
            </a:pPr>
            <a:r>
              <a:rPr lang="en-US" sz="2400" dirty="0"/>
              <a:t>Urinary catheter.  NHS 2023. </a:t>
            </a:r>
          </a:p>
        </p:txBody>
      </p:sp>
      <p:grpSp>
        <p:nvGrpSpPr>
          <p:cNvPr id="12" name="Google Shape;7635;p60">
            <a:extLst>
              <a:ext uri="{FF2B5EF4-FFF2-40B4-BE49-F238E27FC236}">
                <a16:creationId xmlns:a16="http://schemas.microsoft.com/office/drawing/2014/main" id="{1C5781F9-A7D0-A347-52D1-919C52F22426}"/>
              </a:ext>
            </a:extLst>
          </p:cNvPr>
          <p:cNvGrpSpPr/>
          <p:nvPr/>
        </p:nvGrpSpPr>
        <p:grpSpPr>
          <a:xfrm>
            <a:off x="446764" y="424177"/>
            <a:ext cx="710153" cy="710153"/>
            <a:chOff x="5007123" y="2079403"/>
            <a:chExt cx="687600" cy="687600"/>
          </a:xfrm>
        </p:grpSpPr>
        <p:sp>
          <p:nvSpPr>
            <p:cNvPr id="13" name="Google Shape;7636;p60">
              <a:extLst>
                <a:ext uri="{FF2B5EF4-FFF2-40B4-BE49-F238E27FC236}">
                  <a16:creationId xmlns:a16="http://schemas.microsoft.com/office/drawing/2014/main" id="{A0B5A947-E242-5AF4-7FBA-6612184B88D5}"/>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7;p60">
              <a:extLst>
                <a:ext uri="{FF2B5EF4-FFF2-40B4-BE49-F238E27FC236}">
                  <a16:creationId xmlns:a16="http://schemas.microsoft.com/office/drawing/2014/main" id="{565A931A-EFD4-41A3-A366-AD4989E9C661}"/>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38;p60">
              <a:extLst>
                <a:ext uri="{FF2B5EF4-FFF2-40B4-BE49-F238E27FC236}">
                  <a16:creationId xmlns:a16="http://schemas.microsoft.com/office/drawing/2014/main" id="{CA044D90-36B0-3CDC-412E-3C51C4F5BD01}"/>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39;p60">
              <a:extLst>
                <a:ext uri="{FF2B5EF4-FFF2-40B4-BE49-F238E27FC236}">
                  <a16:creationId xmlns:a16="http://schemas.microsoft.com/office/drawing/2014/main" id="{E40E25D5-7C5B-FC45-9618-367DF72AC3F0}"/>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248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30"/>
          <p:cNvSpPr/>
          <p:nvPr/>
        </p:nvSpPr>
        <p:spPr>
          <a:xfrm rot="-3776119">
            <a:off x="9828681" y="4319886"/>
            <a:ext cx="5272133" cy="3242954"/>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0"/>
          <p:cNvGrpSpPr/>
          <p:nvPr/>
        </p:nvGrpSpPr>
        <p:grpSpPr>
          <a:xfrm rot="-5044043">
            <a:off x="-2038793" y="-1412270"/>
            <a:ext cx="7368216" cy="3696392"/>
            <a:chOff x="153533" y="1326266"/>
            <a:chExt cx="9826700" cy="4929733"/>
          </a:xfrm>
        </p:grpSpPr>
        <p:sp>
          <p:nvSpPr>
            <p:cNvPr id="401" name="Google Shape;401;p30"/>
            <p:cNvSpPr/>
            <p:nvPr/>
          </p:nvSpPr>
          <p:spPr>
            <a:xfrm>
              <a:off x="2537266" y="2282033"/>
              <a:ext cx="5031366" cy="2542766"/>
            </a:xfrm>
            <a:custGeom>
              <a:avLst/>
              <a:gdLst/>
              <a:ahLst/>
              <a:cxnLst/>
              <a:rect l="l" t="t" r="r" b="b"/>
              <a:pathLst>
                <a:path w="150941" h="76283" fill="none" extrusionOk="0">
                  <a:moveTo>
                    <a:pt x="80856" y="25625"/>
                  </a:moveTo>
                  <a:cubicBezTo>
                    <a:pt x="120890" y="42888"/>
                    <a:pt x="150941" y="62462"/>
                    <a:pt x="147941" y="69348"/>
                  </a:cubicBezTo>
                  <a:cubicBezTo>
                    <a:pt x="144990" y="76282"/>
                    <a:pt x="110120" y="67872"/>
                    <a:pt x="70085" y="50658"/>
                  </a:cubicBezTo>
                  <a:cubicBezTo>
                    <a:pt x="30051" y="33395"/>
                    <a:pt x="0" y="13821"/>
                    <a:pt x="2951" y="6886"/>
                  </a:cubicBezTo>
                  <a:cubicBezTo>
                    <a:pt x="5951" y="1"/>
                    <a:pt x="40821" y="8362"/>
                    <a:pt x="80856" y="25625"/>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1742133" y="1964000"/>
              <a:ext cx="6629833" cy="3337866"/>
            </a:xfrm>
            <a:custGeom>
              <a:avLst/>
              <a:gdLst/>
              <a:ahLst/>
              <a:cxnLst/>
              <a:rect l="l" t="t" r="r" b="b"/>
              <a:pathLst>
                <a:path w="198895" h="100136" fill="none" extrusionOk="0">
                  <a:moveTo>
                    <a:pt x="106382" y="33985"/>
                  </a:moveTo>
                  <a:cubicBezTo>
                    <a:pt x="159204" y="56757"/>
                    <a:pt x="198894" y="82381"/>
                    <a:pt x="195058" y="91233"/>
                  </a:cubicBezTo>
                  <a:cubicBezTo>
                    <a:pt x="191271" y="100135"/>
                    <a:pt x="145335" y="88873"/>
                    <a:pt x="92513" y="66101"/>
                  </a:cubicBezTo>
                  <a:cubicBezTo>
                    <a:pt x="39740" y="43379"/>
                    <a:pt x="1" y="17706"/>
                    <a:pt x="3837" y="8853"/>
                  </a:cubicBezTo>
                  <a:cubicBezTo>
                    <a:pt x="7673" y="0"/>
                    <a:pt x="53560" y="11214"/>
                    <a:pt x="106382" y="33985"/>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947033" y="1644300"/>
              <a:ext cx="8229866" cy="4134633"/>
            </a:xfrm>
            <a:custGeom>
              <a:avLst/>
              <a:gdLst/>
              <a:ahLst/>
              <a:cxnLst/>
              <a:rect l="l" t="t" r="r" b="b"/>
              <a:pathLst>
                <a:path w="246896" h="124039" fill="none" extrusionOk="0">
                  <a:moveTo>
                    <a:pt x="131907" y="42396"/>
                  </a:moveTo>
                  <a:cubicBezTo>
                    <a:pt x="197468" y="70676"/>
                    <a:pt x="246896" y="102349"/>
                    <a:pt x="242224" y="113218"/>
                  </a:cubicBezTo>
                  <a:cubicBezTo>
                    <a:pt x="237551" y="124039"/>
                    <a:pt x="180598" y="109923"/>
                    <a:pt x="114989" y="81643"/>
                  </a:cubicBezTo>
                  <a:cubicBezTo>
                    <a:pt x="49379" y="53413"/>
                    <a:pt x="0" y="21690"/>
                    <a:pt x="4672" y="10870"/>
                  </a:cubicBezTo>
                  <a:cubicBezTo>
                    <a:pt x="9345" y="1"/>
                    <a:pt x="66298" y="14165"/>
                    <a:pt x="131907" y="42396"/>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153533" y="1326266"/>
              <a:ext cx="9826700" cy="4929733"/>
            </a:xfrm>
            <a:custGeom>
              <a:avLst/>
              <a:gdLst/>
              <a:ahLst/>
              <a:cxnLst/>
              <a:rect l="l" t="t" r="r" b="b"/>
              <a:pathLst>
                <a:path w="294801" h="147892" fill="none" extrusionOk="0">
                  <a:moveTo>
                    <a:pt x="157385" y="50756"/>
                  </a:moveTo>
                  <a:cubicBezTo>
                    <a:pt x="235732" y="84545"/>
                    <a:pt x="294800" y="122268"/>
                    <a:pt x="289292" y="135104"/>
                  </a:cubicBezTo>
                  <a:cubicBezTo>
                    <a:pt x="283783" y="147892"/>
                    <a:pt x="215764" y="130924"/>
                    <a:pt x="137417" y="97135"/>
                  </a:cubicBezTo>
                  <a:cubicBezTo>
                    <a:pt x="59020" y="63347"/>
                    <a:pt x="1" y="25624"/>
                    <a:pt x="5509" y="12788"/>
                  </a:cubicBezTo>
                  <a:cubicBezTo>
                    <a:pt x="11018" y="0"/>
                    <a:pt x="79037" y="17017"/>
                    <a:pt x="157385" y="50756"/>
                  </a:cubicBez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30"/>
          <p:cNvGrpSpPr/>
          <p:nvPr/>
        </p:nvGrpSpPr>
        <p:grpSpPr>
          <a:xfrm>
            <a:off x="9867333" y="713333"/>
            <a:ext cx="1371200" cy="1371200"/>
            <a:chOff x="6562300" y="5085433"/>
            <a:chExt cx="1371200" cy="1371200"/>
          </a:xfrm>
        </p:grpSpPr>
        <p:sp>
          <p:nvSpPr>
            <p:cNvPr id="406" name="Google Shape;406;p30"/>
            <p:cNvSpPr/>
            <p:nvPr/>
          </p:nvSpPr>
          <p:spPr>
            <a:xfrm>
              <a:off x="6562300" y="5085433"/>
              <a:ext cx="1371200" cy="13712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6765600" y="5288733"/>
              <a:ext cx="964800" cy="964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7003800" y="5526933"/>
              <a:ext cx="488400" cy="488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604E2D4-0823-FC50-02E8-15EDFDAE4D0E}"/>
              </a:ext>
            </a:extLst>
          </p:cNvPr>
          <p:cNvSpPr txBox="1"/>
          <p:nvPr/>
        </p:nvSpPr>
        <p:spPr>
          <a:xfrm>
            <a:off x="-993437" y="2497242"/>
            <a:ext cx="11233582" cy="1477328"/>
          </a:xfrm>
          <a:prstGeom prst="rect">
            <a:avLst/>
          </a:prstGeom>
          <a:noFill/>
        </p:spPr>
        <p:txBody>
          <a:bodyPr wrap="square" rtlCol="0">
            <a:spAutoFit/>
          </a:bodyPr>
          <a:lstStyle/>
          <a:p>
            <a:pPr algn="ctr">
              <a:lnSpc>
                <a:spcPct val="100000"/>
              </a:lnSpc>
              <a:spcBef>
                <a:spcPts val="110"/>
              </a:spcBef>
            </a:pPr>
            <a:r>
              <a:rPr lang="en-US" sz="8800" b="1" spc="-45" dirty="0">
                <a:solidFill>
                  <a:schemeClr val="accent2"/>
                </a:solidFill>
                <a:latin typeface="ADLaM Display" panose="02010000000000000000" pitchFamily="2" charset="0"/>
                <a:ea typeface="ADLaM Display" panose="02010000000000000000" pitchFamily="2" charset="0"/>
                <a:cs typeface="ADLaM Display" panose="02010000000000000000" pitchFamily="2" charset="0"/>
              </a:rPr>
              <a:t>Thank you </a:t>
            </a:r>
          </a:p>
        </p:txBody>
      </p:sp>
      <p:sp>
        <p:nvSpPr>
          <p:cNvPr id="5" name="Google Shape;398;p30">
            <a:extLst>
              <a:ext uri="{FF2B5EF4-FFF2-40B4-BE49-F238E27FC236}">
                <a16:creationId xmlns:a16="http://schemas.microsoft.com/office/drawing/2014/main" id="{46AF8CDF-797B-0E91-8A08-04C16784D19F}"/>
              </a:ext>
            </a:extLst>
          </p:cNvPr>
          <p:cNvSpPr txBox="1">
            <a:spLocks noGrp="1"/>
          </p:cNvSpPr>
          <p:nvPr>
            <p:ph type="subTitle" idx="1"/>
          </p:nvPr>
        </p:nvSpPr>
        <p:spPr>
          <a:xfrm>
            <a:off x="7597834" y="4513357"/>
            <a:ext cx="4597432" cy="10520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US" b="1" dirty="0">
              <a:solidFill>
                <a:srgbClr val="1136BA"/>
              </a:solidFill>
              <a:latin typeface="ADLaM Display" panose="02010000000000000000" pitchFamily="2" charset="0"/>
              <a:ea typeface="ADLaM Display" panose="02010000000000000000" pitchFamily="2" charset="0"/>
              <a:cs typeface="ADLaM Display" panose="02010000000000000000" pitchFamily="2" charset="0"/>
            </a:endParaRPr>
          </a:p>
          <a:p>
            <a:pPr marL="0" lvl="0" indent="0" algn="ctr" rtl="0">
              <a:spcBef>
                <a:spcPts val="0"/>
              </a:spcBef>
              <a:spcAft>
                <a:spcPts val="0"/>
              </a:spcAft>
              <a:buNone/>
            </a:pPr>
            <a:endParaRPr lang="en-US" dirty="0"/>
          </a:p>
          <a:p>
            <a:pPr marL="0" lvl="0" indent="0" algn="ctr" rtl="0">
              <a:spcBef>
                <a:spcPts val="0"/>
              </a:spcBef>
              <a:spcAft>
                <a:spcPts val="0"/>
              </a:spcAft>
              <a:buNone/>
            </a:pPr>
            <a:endParaRPr lang="en-US" dirty="0"/>
          </a:p>
        </p:txBody>
      </p:sp>
    </p:spTree>
    <p:extLst>
      <p:ext uri="{BB962C8B-B14F-4D97-AF65-F5344CB8AC3E}">
        <p14:creationId xmlns:p14="http://schemas.microsoft.com/office/powerpoint/2010/main" val="321341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EC35-05B6-6D6C-98EF-F964B94A5B22}"/>
              </a:ext>
            </a:extLst>
          </p:cNvPr>
          <p:cNvSpPr>
            <a:spLocks noGrp="1"/>
          </p:cNvSpPr>
          <p:nvPr>
            <p:ph type="title"/>
          </p:nvPr>
        </p:nvSpPr>
        <p:spPr>
          <a:xfrm>
            <a:off x="3658123" y="-263027"/>
            <a:ext cx="4772975" cy="1800526"/>
          </a:xfrm>
        </p:spPr>
        <p:txBody>
          <a:bodyPr>
            <a:normAutofit/>
          </a:bodyPr>
          <a:lstStyle/>
          <a:p>
            <a:r>
              <a:rPr lang="en-US" dirty="0"/>
              <a:t>Active VS Passive</a:t>
            </a:r>
          </a:p>
        </p:txBody>
      </p:sp>
      <p:sp>
        <p:nvSpPr>
          <p:cNvPr id="3" name="Content Placeholder 2">
            <a:extLst>
              <a:ext uri="{FF2B5EF4-FFF2-40B4-BE49-F238E27FC236}">
                <a16:creationId xmlns:a16="http://schemas.microsoft.com/office/drawing/2014/main" id="{56DD3BCA-5533-14B7-ADA0-702006FE5173}"/>
              </a:ext>
            </a:extLst>
          </p:cNvPr>
          <p:cNvSpPr>
            <a:spLocks noGrp="1"/>
          </p:cNvSpPr>
          <p:nvPr>
            <p:ph idx="1"/>
          </p:nvPr>
        </p:nvSpPr>
        <p:spPr>
          <a:xfrm>
            <a:off x="689271" y="1935971"/>
            <a:ext cx="4772974" cy="3553581"/>
          </a:xfrm>
        </p:spPr>
        <p:txBody>
          <a:bodyPr>
            <a:normAutofit/>
          </a:bodyPr>
          <a:lstStyle/>
          <a:p>
            <a:r>
              <a:rPr lang="en-US" sz="2000" dirty="0"/>
              <a:t>Maintained under suction force, regardless of the pressure difference existence.</a:t>
            </a:r>
          </a:p>
          <a:p>
            <a:r>
              <a:rPr lang="en-US" sz="2000" dirty="0"/>
              <a:t>There are two types of active drains: </a:t>
            </a:r>
          </a:p>
          <a:p>
            <a:pPr marL="457200" indent="-457200">
              <a:buFont typeface="+mj-lt"/>
              <a:buAutoNum type="arabicPeriod"/>
            </a:pPr>
            <a:r>
              <a:rPr lang="en-US" sz="2000" dirty="0"/>
              <a:t>• Closed (Jackson-</a:t>
            </a:r>
            <a:r>
              <a:rPr lang="en-US" sz="2000" dirty="0" err="1"/>
              <a:t>pratt</a:t>
            </a:r>
            <a:r>
              <a:rPr lang="en-US" sz="2000" dirty="0"/>
              <a:t>, </a:t>
            </a:r>
            <a:r>
              <a:rPr lang="en-US" sz="2000" dirty="0" err="1"/>
              <a:t>hemovac</a:t>
            </a:r>
            <a:r>
              <a:rPr lang="en-US" sz="2000" dirty="0"/>
              <a:t> drain) </a:t>
            </a:r>
          </a:p>
          <a:p>
            <a:pPr marL="457200" indent="-457200">
              <a:buFont typeface="+mj-lt"/>
              <a:buAutoNum type="arabicPeriod"/>
            </a:pPr>
            <a:r>
              <a:rPr lang="en-US" sz="2000" dirty="0"/>
              <a:t>• Open (Sump drain)</a:t>
            </a:r>
          </a:p>
        </p:txBody>
      </p:sp>
      <p:pic>
        <p:nvPicPr>
          <p:cNvPr id="7" name="Picture 6">
            <a:extLst>
              <a:ext uri="{FF2B5EF4-FFF2-40B4-BE49-F238E27FC236}">
                <a16:creationId xmlns:a16="http://schemas.microsoft.com/office/drawing/2014/main" id="{455636DA-3CFF-1B42-F392-8B280CFDEE7C}"/>
              </a:ext>
            </a:extLst>
          </p:cNvPr>
          <p:cNvPicPr>
            <a:picLocks noChangeAspect="1"/>
          </p:cNvPicPr>
          <p:nvPr/>
        </p:nvPicPr>
        <p:blipFill>
          <a:blip r:embed="rId2"/>
          <a:stretch>
            <a:fillRect/>
          </a:stretch>
        </p:blipFill>
        <p:spPr>
          <a:xfrm>
            <a:off x="6096000" y="1031132"/>
            <a:ext cx="5263359" cy="2585510"/>
          </a:xfrm>
          <a:prstGeom prst="rect">
            <a:avLst/>
          </a:prstGeom>
        </p:spPr>
      </p:pic>
      <p:pic>
        <p:nvPicPr>
          <p:cNvPr id="5" name="Picture 4">
            <a:extLst>
              <a:ext uri="{FF2B5EF4-FFF2-40B4-BE49-F238E27FC236}">
                <a16:creationId xmlns:a16="http://schemas.microsoft.com/office/drawing/2014/main" id="{AF0139B8-91AA-0392-C26D-0138138FD833}"/>
              </a:ext>
            </a:extLst>
          </p:cNvPr>
          <p:cNvPicPr>
            <a:picLocks noChangeAspect="1"/>
          </p:cNvPicPr>
          <p:nvPr/>
        </p:nvPicPr>
        <p:blipFill>
          <a:blip r:embed="rId3"/>
          <a:stretch>
            <a:fillRect/>
          </a:stretch>
        </p:blipFill>
        <p:spPr>
          <a:xfrm>
            <a:off x="8320480" y="3944566"/>
            <a:ext cx="2988446" cy="2585510"/>
          </a:xfrm>
          <a:prstGeom prst="rect">
            <a:avLst/>
          </a:prstGeom>
        </p:spPr>
      </p:pic>
      <p:sp>
        <p:nvSpPr>
          <p:cNvPr id="6" name="TextBox 5">
            <a:extLst>
              <a:ext uri="{FF2B5EF4-FFF2-40B4-BE49-F238E27FC236}">
                <a16:creationId xmlns:a16="http://schemas.microsoft.com/office/drawing/2014/main" id="{8B14A926-ABFB-37DA-8928-ED396DD12A88}"/>
              </a:ext>
            </a:extLst>
          </p:cNvPr>
          <p:cNvSpPr txBox="1"/>
          <p:nvPr/>
        </p:nvSpPr>
        <p:spPr>
          <a:xfrm>
            <a:off x="832641" y="937561"/>
            <a:ext cx="5160580" cy="861774"/>
          </a:xfrm>
          <a:prstGeom prst="rect">
            <a:avLst/>
          </a:prstGeom>
          <a:noFill/>
        </p:spPr>
        <p:txBody>
          <a:bodyPr wrap="square">
            <a:spAutoFit/>
          </a:bodyPr>
          <a:lstStyle/>
          <a:p>
            <a:r>
              <a:rPr lang="en-US" sz="3200" dirty="0">
                <a:solidFill>
                  <a:schemeClr val="bg2"/>
                </a:solidFill>
              </a:rPr>
              <a:t>Active drains: </a:t>
            </a:r>
            <a:r>
              <a:rPr lang="en-US" sz="1800" dirty="0">
                <a:solidFill>
                  <a:schemeClr val="bg1"/>
                </a:solidFill>
              </a:rPr>
              <a:t>(continuous negative pressure- High/Low)</a:t>
            </a:r>
          </a:p>
        </p:txBody>
      </p:sp>
    </p:spTree>
    <p:extLst>
      <p:ext uri="{BB962C8B-B14F-4D97-AF65-F5344CB8AC3E}">
        <p14:creationId xmlns:p14="http://schemas.microsoft.com/office/powerpoint/2010/main" val="18856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8523" y="2058746"/>
            <a:ext cx="5181600" cy="4351338"/>
          </a:xfrm>
        </p:spPr>
        <p:txBody>
          <a:bodyPr/>
          <a:lstStyle/>
          <a:p>
            <a:pPr marL="0" indent="0">
              <a:buNone/>
            </a:pPr>
            <a:r>
              <a:rPr lang="en-US" sz="4800" dirty="0">
                <a:solidFill>
                  <a:schemeClr val="bg1"/>
                </a:solidFill>
              </a:rPr>
              <a:t>      </a:t>
            </a:r>
            <a:r>
              <a:rPr lang="en-US" sz="3600" b="1" dirty="0">
                <a:solidFill>
                  <a:schemeClr val="bg1"/>
                </a:solidFill>
              </a:rPr>
              <a:t>Advantage</a:t>
            </a:r>
            <a:r>
              <a:rPr lang="en-US" sz="3600" dirty="0">
                <a:solidFill>
                  <a:schemeClr val="bg1"/>
                </a:solidFill>
              </a:rPr>
              <a:t>:</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solidFill>
                  <a:schemeClr val="bg1"/>
                </a:solidFill>
              </a:rPr>
              <a:t>      </a:t>
            </a:r>
            <a:r>
              <a:rPr lang="en-US" sz="3600" b="1" dirty="0">
                <a:solidFill>
                  <a:schemeClr val="bg1"/>
                </a:solidFill>
              </a:rPr>
              <a:t>Disadvantage</a:t>
            </a:r>
            <a:r>
              <a:rPr lang="en-US" sz="4400" dirty="0">
                <a:solidFill>
                  <a:schemeClr val="bg1"/>
                </a:solidFill>
              </a:rPr>
              <a:t>:</a:t>
            </a:r>
          </a:p>
        </p:txBody>
      </p:sp>
      <p:sp>
        <p:nvSpPr>
          <p:cNvPr id="4" name="Content Placeholder 3"/>
          <p:cNvSpPr>
            <a:spLocks noGrp="1"/>
          </p:cNvSpPr>
          <p:nvPr>
            <p:ph sz="half" idx="2"/>
          </p:nvPr>
        </p:nvSpPr>
        <p:spPr>
          <a:xfrm>
            <a:off x="3799534" y="2193810"/>
            <a:ext cx="5181600" cy="4351338"/>
          </a:xfrm>
        </p:spPr>
        <p:txBody>
          <a:bodyPr>
            <a:normAutofit/>
          </a:bodyPr>
          <a:lstStyle/>
          <a:p>
            <a:pPr marL="514350" indent="-514350">
              <a:buAutoNum type="arabicPeriod"/>
            </a:pPr>
            <a:r>
              <a:rPr lang="en-US" sz="2400" dirty="0"/>
              <a:t>less risk of infection</a:t>
            </a:r>
          </a:p>
          <a:p>
            <a:pPr marL="514350" indent="-514350">
              <a:buAutoNum type="arabicPeriod"/>
            </a:pPr>
            <a:r>
              <a:rPr lang="en-US" sz="2400" dirty="0"/>
              <a:t>can be used anywhere ( not dependent on gravity)</a:t>
            </a:r>
          </a:p>
          <a:p>
            <a:pPr marL="0" indent="0">
              <a:buNone/>
            </a:pPr>
            <a:r>
              <a:rPr lang="en-US" sz="2400" dirty="0"/>
              <a:t> </a:t>
            </a:r>
          </a:p>
          <a:p>
            <a:pPr marL="0" indent="0">
              <a:buNone/>
            </a:pPr>
            <a:endParaRPr lang="en-US" sz="2400" dirty="0"/>
          </a:p>
          <a:p>
            <a:pPr marL="514350" indent="-514350">
              <a:buAutoNum type="arabicPeriod"/>
            </a:pPr>
            <a:r>
              <a:rPr lang="en-US" sz="2400" dirty="0"/>
              <a:t>Causes tissue injury due to high negative pressure</a:t>
            </a:r>
          </a:p>
          <a:p>
            <a:pPr marL="514350" indent="-514350">
              <a:buAutoNum type="arabicPeriod"/>
            </a:pPr>
            <a:r>
              <a:rPr lang="en-US" sz="2400" dirty="0"/>
              <a:t>Prevent fistula closure</a:t>
            </a:r>
          </a:p>
          <a:p>
            <a:pPr marL="514350" indent="-514350">
              <a:buAutoNum type="arabicPeriod"/>
            </a:pPr>
            <a:r>
              <a:rPr lang="en-US" sz="2400" dirty="0"/>
              <a:t>Drain clogged by tissue</a:t>
            </a:r>
          </a:p>
        </p:txBody>
      </p:sp>
      <p:sp>
        <p:nvSpPr>
          <p:cNvPr id="7" name="Text Box 6"/>
          <p:cNvSpPr txBox="1"/>
          <p:nvPr/>
        </p:nvSpPr>
        <p:spPr>
          <a:xfrm>
            <a:off x="3999230" y="718535"/>
            <a:ext cx="4193540" cy="645160"/>
          </a:xfrm>
          <a:prstGeom prst="rect">
            <a:avLst/>
          </a:prstGeom>
          <a:noFill/>
        </p:spPr>
        <p:txBody>
          <a:bodyPr wrap="square" rtlCol="0">
            <a:spAutoFit/>
          </a:bodyPr>
          <a:lstStyle/>
          <a:p>
            <a:pPr algn="ctr"/>
            <a:r>
              <a:rPr lang="en-US" sz="36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Active drains</a:t>
            </a:r>
          </a:p>
        </p:txBody>
      </p:sp>
      <p:pic>
        <p:nvPicPr>
          <p:cNvPr id="8" name="Picture 7"/>
          <p:cNvPicPr>
            <a:picLocks noChangeAspect="1"/>
          </p:cNvPicPr>
          <p:nvPr/>
        </p:nvPicPr>
        <p:blipFill>
          <a:blip r:embed="rId2"/>
          <a:stretch>
            <a:fillRect/>
          </a:stretch>
        </p:blipFill>
        <p:spPr>
          <a:xfrm>
            <a:off x="9387840" y="2364828"/>
            <a:ext cx="2515235" cy="4009302"/>
          </a:xfrm>
          <a:prstGeom prst="rect">
            <a:avLst/>
          </a:prstGeom>
        </p:spPr>
      </p:pic>
      <p:grpSp>
        <p:nvGrpSpPr>
          <p:cNvPr id="2" name="Google Shape;7635;p60">
            <a:extLst>
              <a:ext uri="{FF2B5EF4-FFF2-40B4-BE49-F238E27FC236}">
                <a16:creationId xmlns:a16="http://schemas.microsoft.com/office/drawing/2014/main" id="{6AAF399C-51CF-9D2E-E4AE-55E76904771F}"/>
              </a:ext>
            </a:extLst>
          </p:cNvPr>
          <p:cNvGrpSpPr/>
          <p:nvPr/>
        </p:nvGrpSpPr>
        <p:grpSpPr>
          <a:xfrm>
            <a:off x="3999230" y="661954"/>
            <a:ext cx="710153" cy="710153"/>
            <a:chOff x="5007123" y="2079403"/>
            <a:chExt cx="687600" cy="687600"/>
          </a:xfrm>
        </p:grpSpPr>
        <p:sp>
          <p:nvSpPr>
            <p:cNvPr id="5" name="Google Shape;7636;p60">
              <a:extLst>
                <a:ext uri="{FF2B5EF4-FFF2-40B4-BE49-F238E27FC236}">
                  <a16:creationId xmlns:a16="http://schemas.microsoft.com/office/drawing/2014/main" id="{14E413FC-3299-C450-6BD3-65FA1EA56D56}"/>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35E4BA6F-E188-64A1-F708-65E8543BCB55}"/>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8;p60">
              <a:extLst>
                <a:ext uri="{FF2B5EF4-FFF2-40B4-BE49-F238E27FC236}">
                  <a16:creationId xmlns:a16="http://schemas.microsoft.com/office/drawing/2014/main" id="{97D3162F-CD73-89F7-218C-D793A9C130B6}"/>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39;p60">
              <a:extLst>
                <a:ext uri="{FF2B5EF4-FFF2-40B4-BE49-F238E27FC236}">
                  <a16:creationId xmlns:a16="http://schemas.microsoft.com/office/drawing/2014/main" id="{B11814C8-AE93-1A14-D215-6092498D445A}"/>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CD1A-8DC5-AC30-04E3-DA2B47A42EEB}"/>
              </a:ext>
            </a:extLst>
          </p:cNvPr>
          <p:cNvSpPr>
            <a:spLocks noGrp="1"/>
          </p:cNvSpPr>
          <p:nvPr>
            <p:ph type="title"/>
          </p:nvPr>
        </p:nvSpPr>
        <p:spPr>
          <a:xfrm>
            <a:off x="959548" y="305402"/>
            <a:ext cx="9942716" cy="1554480"/>
          </a:xfrm>
        </p:spPr>
        <p:txBody>
          <a:bodyPr anchor="ctr">
            <a:normAutofit/>
          </a:bodyPr>
          <a:lstStyle/>
          <a:p>
            <a:r>
              <a:rPr lang="en-US" sz="4800" dirty="0"/>
              <a:t> Passive drain :</a:t>
            </a:r>
          </a:p>
        </p:txBody>
      </p:sp>
      <p:sp>
        <p:nvSpPr>
          <p:cNvPr id="3" name="Content Placeholder 2">
            <a:extLst>
              <a:ext uri="{FF2B5EF4-FFF2-40B4-BE49-F238E27FC236}">
                <a16:creationId xmlns:a16="http://schemas.microsoft.com/office/drawing/2014/main" id="{222E5465-5EA7-FF03-1448-2C1F46715F37}"/>
              </a:ext>
            </a:extLst>
          </p:cNvPr>
          <p:cNvSpPr>
            <a:spLocks noGrp="1"/>
          </p:cNvSpPr>
          <p:nvPr>
            <p:ph idx="1"/>
          </p:nvPr>
        </p:nvSpPr>
        <p:spPr>
          <a:xfrm>
            <a:off x="959548" y="2576087"/>
            <a:ext cx="9941319" cy="3124658"/>
          </a:xfrm>
        </p:spPr>
        <p:txBody>
          <a:bodyPr anchor="ctr">
            <a:normAutofit/>
          </a:bodyPr>
          <a:lstStyle/>
          <a:p>
            <a:r>
              <a:rPr lang="en-US" sz="2400" dirty="0"/>
              <a:t>Passive drains have no suction. </a:t>
            </a:r>
          </a:p>
          <a:p>
            <a:r>
              <a:rPr lang="en-US" sz="2400" dirty="0"/>
              <a:t>Drains by capillary action, pressure gradient or gravity </a:t>
            </a:r>
          </a:p>
          <a:p>
            <a:r>
              <a:rPr lang="en-US" sz="2400" dirty="0"/>
              <a:t>Passive drains rely on gravity, body movement, pressure differentials, or overflow to move fluid or gas There are two types of passive drains: </a:t>
            </a:r>
          </a:p>
          <a:p>
            <a:r>
              <a:rPr lang="en-US" sz="2400" dirty="0"/>
              <a:t> Closed (NG tube, Under water seal drain) </a:t>
            </a:r>
          </a:p>
          <a:p>
            <a:r>
              <a:rPr lang="en-US" sz="2400" dirty="0"/>
              <a:t> Open( Penrose, corrugated drain, gauze wick drain)</a:t>
            </a:r>
          </a:p>
        </p:txBody>
      </p:sp>
      <p:grpSp>
        <p:nvGrpSpPr>
          <p:cNvPr id="4" name="Google Shape;7635;p60">
            <a:extLst>
              <a:ext uri="{FF2B5EF4-FFF2-40B4-BE49-F238E27FC236}">
                <a16:creationId xmlns:a16="http://schemas.microsoft.com/office/drawing/2014/main" id="{2C1D4E9F-001B-9C28-D3A9-010325A4EBE5}"/>
              </a:ext>
            </a:extLst>
          </p:cNvPr>
          <p:cNvGrpSpPr/>
          <p:nvPr/>
        </p:nvGrpSpPr>
        <p:grpSpPr>
          <a:xfrm>
            <a:off x="249395" y="727565"/>
            <a:ext cx="710153" cy="710153"/>
            <a:chOff x="5007123" y="2079403"/>
            <a:chExt cx="687600" cy="687600"/>
          </a:xfrm>
        </p:grpSpPr>
        <p:sp>
          <p:nvSpPr>
            <p:cNvPr id="5" name="Google Shape;7636;p60">
              <a:extLst>
                <a:ext uri="{FF2B5EF4-FFF2-40B4-BE49-F238E27FC236}">
                  <a16:creationId xmlns:a16="http://schemas.microsoft.com/office/drawing/2014/main" id="{EE06617F-8F8C-71FB-C348-664A0022800A}"/>
                </a:ext>
              </a:extLst>
            </p:cNvPr>
            <p:cNvSpPr/>
            <p:nvPr/>
          </p:nvSpPr>
          <p:spPr>
            <a:xfrm>
              <a:off x="5007123" y="2079403"/>
              <a:ext cx="687600" cy="6876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37;p60">
              <a:extLst>
                <a:ext uri="{FF2B5EF4-FFF2-40B4-BE49-F238E27FC236}">
                  <a16:creationId xmlns:a16="http://schemas.microsoft.com/office/drawing/2014/main" id="{D1478EB0-10BC-444E-7D63-8EEC82C90B17}"/>
                </a:ext>
              </a:extLst>
            </p:cNvPr>
            <p:cNvSpPr/>
            <p:nvPr/>
          </p:nvSpPr>
          <p:spPr>
            <a:xfrm>
              <a:off x="5069448" y="2141702"/>
              <a:ext cx="563100" cy="5628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38;p60">
              <a:extLst>
                <a:ext uri="{FF2B5EF4-FFF2-40B4-BE49-F238E27FC236}">
                  <a16:creationId xmlns:a16="http://schemas.microsoft.com/office/drawing/2014/main" id="{39E059FD-48E9-7EC0-804A-4CA36BAA6498}"/>
                </a:ext>
              </a:extLst>
            </p:cNvPr>
            <p:cNvSpPr/>
            <p:nvPr/>
          </p:nvSpPr>
          <p:spPr>
            <a:xfrm>
              <a:off x="5146403" y="2218605"/>
              <a:ext cx="409200" cy="4092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39;p60">
              <a:extLst>
                <a:ext uri="{FF2B5EF4-FFF2-40B4-BE49-F238E27FC236}">
                  <a16:creationId xmlns:a16="http://schemas.microsoft.com/office/drawing/2014/main" id="{7EB0661B-D57C-EEB9-E169-EE3A605FB14E}"/>
                </a:ext>
              </a:extLst>
            </p:cNvPr>
            <p:cNvSpPr/>
            <p:nvPr/>
          </p:nvSpPr>
          <p:spPr>
            <a:xfrm>
              <a:off x="5221891" y="2294066"/>
              <a:ext cx="258300" cy="258300"/>
            </a:xfrm>
            <a:prstGeom prst="ellipse">
              <a:avLst/>
            </a:prstGeom>
            <a:noFill/>
            <a:ln w="9525" cap="flat" cmpd="sng">
              <a:solidFill>
                <a:srgbClr val="1136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69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TM03090430[[fn=Banded]]</Template>
  <TotalTime>280</TotalTime>
  <Words>2977</Words>
  <Application>Microsoft Office PowerPoint</Application>
  <PresentationFormat>Widescreen</PresentationFormat>
  <Paragraphs>387</Paragraphs>
  <Slides>62</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ADLaM Display</vt:lpstr>
      <vt:lpstr>Aptos</vt:lpstr>
      <vt:lpstr>Arial</vt:lpstr>
      <vt:lpstr>Corbel</vt:lpstr>
      <vt:lpstr>Kanit</vt:lpstr>
      <vt:lpstr>Kanit SemiBold</vt:lpstr>
      <vt:lpstr>Wingdings</vt:lpstr>
      <vt:lpstr>Banded</vt:lpstr>
      <vt:lpstr>Surgical Drains</vt:lpstr>
      <vt:lpstr>What is the surgical drain ?</vt:lpstr>
      <vt:lpstr>Indications :</vt:lpstr>
      <vt:lpstr>Classification of Drains:</vt:lpstr>
      <vt:lpstr>OPEN VS CLOSED</vt:lpstr>
      <vt:lpstr>Closed VS Open</vt:lpstr>
      <vt:lpstr>Active VS Passive</vt:lpstr>
      <vt:lpstr>PowerPoint Presentation</vt:lpstr>
      <vt:lpstr> Passive drain :</vt:lpstr>
      <vt:lpstr>Passive drains</vt:lpstr>
      <vt:lpstr>PowerPoint Presentation</vt:lpstr>
      <vt:lpstr>Open passive drains</vt:lpstr>
      <vt:lpstr>Open passive drains</vt:lpstr>
      <vt:lpstr>Open passive drains</vt:lpstr>
      <vt:lpstr>Open passive drains</vt:lpstr>
      <vt:lpstr>Open passive drains</vt:lpstr>
      <vt:lpstr>PowerPoint Presentation</vt:lpstr>
      <vt:lpstr>Closed passive drains:</vt:lpstr>
      <vt:lpstr>Open active drains:</vt:lpstr>
      <vt:lpstr>Closed active drains:</vt:lpstr>
      <vt:lpstr>Closed active drains:</vt:lpstr>
      <vt:lpstr>Complications of Drains:</vt:lpstr>
      <vt:lpstr>Removal of drains</vt:lpstr>
      <vt:lpstr>Special Drain</vt:lpstr>
      <vt:lpstr>T-tube</vt:lpstr>
      <vt:lpstr>Nasogastric tube:</vt:lpstr>
      <vt:lpstr>NG tube is commonly used for multiple Indications:</vt:lpstr>
      <vt:lpstr>Indications for GI intubation:</vt:lpstr>
      <vt:lpstr>Indications for GI intubation:</vt:lpstr>
      <vt:lpstr>Indications for GI intubation:</vt:lpstr>
      <vt:lpstr>Indications for GI intubation:</vt:lpstr>
      <vt:lpstr>contraindications for NG intubation </vt:lpstr>
      <vt:lpstr>contraindications for NG intubation </vt:lpstr>
      <vt:lpstr>Insertion of an NG tube:</vt:lpstr>
      <vt:lpstr>Patient Medical History (patency of nares)</vt:lpstr>
      <vt:lpstr>Equipment Required:</vt:lpstr>
      <vt:lpstr>Implementation:</vt:lpstr>
      <vt:lpstr>Complications of nasogastric intubation:</vt:lpstr>
      <vt:lpstr>Evaluation:</vt:lpstr>
      <vt:lpstr>Responsibilities:</vt:lpstr>
      <vt:lpstr>References:</vt:lpstr>
      <vt:lpstr>PowerPoint Presentation</vt:lpstr>
      <vt:lpstr>PowerPoint Presentation</vt:lpstr>
      <vt:lpstr>Types:</vt:lpstr>
      <vt:lpstr>Composition: </vt:lpstr>
      <vt:lpstr>Composition: </vt:lpstr>
      <vt:lpstr>General view:</vt:lpstr>
      <vt:lpstr>PowerPoint Presentation</vt:lpstr>
      <vt:lpstr>Indications:</vt:lpstr>
      <vt:lpstr>uses of Foley's catheter:</vt:lpstr>
      <vt:lpstr>Complications :</vt:lpstr>
      <vt:lpstr>Complications :</vt:lpstr>
      <vt:lpstr>The procedure:</vt:lpstr>
      <vt:lpstr>Anatomy review:</vt:lpstr>
      <vt:lpstr>Male catheterization:</vt:lpstr>
      <vt:lpstr>Anatomy review:</vt:lpstr>
      <vt:lpstr>female catheterization:</vt:lpstr>
      <vt:lpstr>The doctor or medical assistant will insert the Foley's catheter in this manner:</vt:lpstr>
      <vt:lpstr>Urinary catheter contraindication:</vt:lpstr>
      <vt:lpstr>Drainage bag:</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yousof bojoq</dc:creator>
  <cp:lastModifiedBy>yousof bojoq</cp:lastModifiedBy>
  <cp:revision>5</cp:revision>
  <dcterms:created xsi:type="dcterms:W3CDTF">2025-09-15T12:44:45Z</dcterms:created>
  <dcterms:modified xsi:type="dcterms:W3CDTF">2025-09-17T22:43:13Z</dcterms:modified>
</cp:coreProperties>
</file>