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703" r:id="rId4"/>
    <p:sldMasterId id="2147483732" r:id="rId5"/>
    <p:sldMasterId id="2147483746" r:id="rId6"/>
    <p:sldMasterId id="2147483788" r:id="rId7"/>
    <p:sldMasterId id="2147483801" r:id="rId8"/>
  </p:sldMasterIdLst>
  <p:notesMasterIdLst>
    <p:notesMasterId r:id="rId40"/>
  </p:notesMasterIdLst>
  <p:sldIdLst>
    <p:sldId id="256" r:id="rId9"/>
    <p:sldId id="262" r:id="rId10"/>
    <p:sldId id="322" r:id="rId11"/>
    <p:sldId id="293" r:id="rId12"/>
    <p:sldId id="289" r:id="rId13"/>
    <p:sldId id="319" r:id="rId14"/>
    <p:sldId id="317" r:id="rId15"/>
    <p:sldId id="320" r:id="rId16"/>
    <p:sldId id="343" r:id="rId17"/>
    <p:sldId id="345" r:id="rId18"/>
    <p:sldId id="285" r:id="rId19"/>
    <p:sldId id="340" r:id="rId20"/>
    <p:sldId id="287" r:id="rId21"/>
    <p:sldId id="294" r:id="rId22"/>
    <p:sldId id="318" r:id="rId23"/>
    <p:sldId id="298" r:id="rId24"/>
    <p:sldId id="258" r:id="rId25"/>
    <p:sldId id="279" r:id="rId26"/>
    <p:sldId id="280" r:id="rId27"/>
    <p:sldId id="341" r:id="rId28"/>
    <p:sldId id="299" r:id="rId29"/>
    <p:sldId id="263" r:id="rId30"/>
    <p:sldId id="330" r:id="rId31"/>
    <p:sldId id="264" r:id="rId32"/>
    <p:sldId id="265" r:id="rId33"/>
    <p:sldId id="277" r:id="rId34"/>
    <p:sldId id="331" r:id="rId35"/>
    <p:sldId id="278" r:id="rId36"/>
    <p:sldId id="272" r:id="rId37"/>
    <p:sldId id="266" r:id="rId38"/>
    <p:sldId id="34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EBCA4-6E96-4440-B311-CB0E6A44B9AD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26CF-180E-49B3-8F49-8C6B31A6F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5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104B8-0F7F-4AB2-A017-7DAB545BE7A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3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CCB382A-9BC4-49A1-987D-1756CB007A85}" type="slidenum">
              <a:rPr lang="ar-SA">
                <a:solidFill>
                  <a:prstClr val="black"/>
                </a:solidFill>
              </a:rPr>
              <a:pPr eaLnBrk="1" hangingPunct="1"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Hematopoitic Stem cell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85E-F509-4B78-9ED5-E3E707EABF3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9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85E-F509-4B78-9ED5-E3E707EABF3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994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8F69E-8176-4A7F-9DA9-9F8C76264F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AD9E0-A225-442F-A1DE-BA127C65C1E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247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DFD79-D9CE-4438-82CA-F4A167B8D3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9E7AE-1C72-403F-B982-43E267EC058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323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73409-B56F-48D1-B7DA-FACA288056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C1924FD-4417-4739-BF66-A3DBF250CD1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9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85E-F509-4B78-9ED5-E3E707EABF3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31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D0E78-8895-4C4D-8BAC-72CF69AC482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49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DE8EE-FE40-4530-9614-BD873920D60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39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A1F37-7B1D-4461-891C-4ED9633CC18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17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4F3D0-8DED-4E18-9D0B-39DD5EFBD8B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68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2FC51-0E8D-47B4-AADE-CE6148B6A51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25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834AF-F1B1-43CF-A125-DEE8265A7D4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9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CE8A2-B7D9-4647-8BBF-E03B66DEEC4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46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683A8-9D49-4892-B2F1-6D8B638FB2C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6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85E-F509-4B78-9ED5-E3E707EABF3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51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8F09C-EEB2-4AB9-B6F6-C8F6BBE73BE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54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7304E-F5E8-4F79-8FA3-046DEB25286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815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22476-0F3A-476A-A0BE-C87E306C1B3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4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56862-179E-4DA8-8CE4-C0C9306451E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434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EB135-AAE7-456D-AD16-0FE60CE6D9F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4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6233E-411D-4818-BD4C-ABDBE2150B0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5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05B52-761D-471D-9FAA-B14ED38CD5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1CFFA-625F-4D4E-B8C7-D00DA5DA255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66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D661C-8DFF-448F-9F70-E58BFCFF16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B73F5-519F-4878-96D0-7AC6C9E5592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56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3D30D-ADF0-45E7-B65E-EE1EDBF2E6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EA5EE-C1C9-49DA-B075-778052CC887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41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9C705-C9D3-4D4B-9B31-7A2FA032AF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35B92-C605-45E2-9C2F-E307F9BBBAC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8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85E-F509-4B78-9ED5-E3E707EABF3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88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5E0D7-2A41-4389-8527-EF71FC44DA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533CE-9604-49BB-854C-9AB10131423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40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2DC9E-0C26-42F8-8276-1B932B34EC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ABE3A-BE81-42B4-9AE3-396A8F2A01E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40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DADF1-13E8-424A-B39D-5E2FAB9665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98FB8-2735-4C07-87BD-BF9FF0C50EF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00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85EC4-74D2-4A49-B0C6-69C99C9B43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E58B4-43B0-45FD-AD81-1C1E0879A27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02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26AD-08AC-46A4-A6AD-B8B0E71F10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A58D1-153D-4CB2-BE51-4D136D27D24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5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AEA23-C207-4658-89B8-096823129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1465B-D63D-4B97-BD7F-12A05D8FD65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769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1FDBA-2E72-4B6C-B362-AAA47D256E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0F711-BBDC-47F4-9955-9F05B6FDD89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462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0A9A5-97B6-40CD-A7B7-3DA01D2B14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03BC8EA-D05F-49A2-B5F5-B9E5ECFD26B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21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E8EA3-9E22-4AE0-97B7-6CED70D841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153C280-09AB-4A5D-8DFC-0AAD3CCDC7C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9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D0E78-8895-4C4D-8BAC-72CF69AC482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8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85E-F509-4B78-9ED5-E3E707EABF3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973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DE8EE-FE40-4530-9614-BD873920D60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926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A1F37-7B1D-4461-891C-4ED9633CC18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441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4F3D0-8DED-4E18-9D0B-39DD5EFBD8B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589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2FC51-0E8D-47B4-AADE-CE6148B6A51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09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834AF-F1B1-43CF-A125-DEE8265A7D4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8702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CE8A2-B7D9-4647-8BBF-E03B66DEEC4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902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683A8-9D49-4892-B2F1-6D8B638FB2C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7183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8F09C-EEB2-4AB9-B6F6-C8F6BBE73BE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577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7304E-F5E8-4F79-8FA3-046DEB25286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089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22476-0F3A-476A-A0BE-C87E306C1B3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0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85E-F509-4B78-9ED5-E3E707EABF3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189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56862-179E-4DA8-8CE4-C0C9306451E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705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EB135-AAE7-456D-AD16-0FE60CE6D9F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707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6233E-411D-4818-BD4C-ABDBE2150B0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582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05B52-761D-471D-9FAA-B14ED38CD5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1CFFA-625F-4D4E-B8C7-D00DA5DA255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682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D661C-8DFF-448F-9F70-E58BFCFF16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B73F5-519F-4878-96D0-7AC6C9E5592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752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3D30D-ADF0-45E7-B65E-EE1EDBF2E6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EA5EE-C1C9-49DA-B075-778052CC887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048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9C705-C9D3-4D4B-9B31-7A2FA032AF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35B92-C605-45E2-9C2F-E307F9BBBAC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269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5E0D7-2A41-4389-8527-EF71FC44DA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533CE-9604-49BB-854C-9AB10131423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576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2DC9E-0C26-42F8-8276-1B932B34EC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ABE3A-BE81-42B4-9AE3-396A8F2A01E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874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DADF1-13E8-424A-B39D-5E2FAB9665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98FB8-2735-4C07-87BD-BF9FF0C50EF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6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85E-F509-4B78-9ED5-E3E707EABF3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439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85EC4-74D2-4A49-B0C6-69C99C9B43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E58B4-43B0-45FD-AD81-1C1E0879A27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354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26AD-08AC-46A4-A6AD-B8B0E71F10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A58D1-153D-4CB2-BE51-4D136D27D24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620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AEA23-C207-4658-89B8-096823129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1465B-D63D-4B97-BD7F-12A05D8FD65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366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1FDBA-2E72-4B6C-B362-AAA47D256E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0F711-BBDC-47F4-9955-9F05B6FDD89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375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0A9A5-97B6-40CD-A7B7-3DA01D2B14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03BC8EA-D05F-49A2-B5F5-B9E5ECFD26B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114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E8EA3-9E22-4AE0-97B7-6CED70D841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153C280-09AB-4A5D-8DFC-0AAD3CCDC7C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276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05B52-761D-471D-9FAA-B14ED38CD5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1CFFA-625F-4D4E-B8C7-D00DA5DA255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407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D661C-8DFF-448F-9F70-E58BFCFF16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B73F5-519F-4878-96D0-7AC6C9E5592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995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3D30D-ADF0-45E7-B65E-EE1EDBF2E6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EA5EE-C1C9-49DA-B075-778052CC887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456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9C705-C9D3-4D4B-9B31-7A2FA032AF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35B92-C605-45E2-9C2F-E307F9BBBAC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71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85E-F509-4B78-9ED5-E3E707EABF3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278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5E0D7-2A41-4389-8527-EF71FC44DA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533CE-9604-49BB-854C-9AB10131423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690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2DC9E-0C26-42F8-8276-1B932B34EC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ABE3A-BE81-42B4-9AE3-396A8F2A01E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34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DADF1-13E8-424A-B39D-5E2FAB9665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98FB8-2735-4C07-87BD-BF9FF0C50EF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477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85EC4-74D2-4A49-B0C6-69C99C9B43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E58B4-43B0-45FD-AD81-1C1E0879A27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524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26AD-08AC-46A4-A6AD-B8B0E71F10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A58D1-153D-4CB2-BE51-4D136D27D24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035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AEA23-C207-4658-89B8-096823129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1465B-D63D-4B97-BD7F-12A05D8FD65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493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1FDBA-2E72-4B6C-B362-AAA47D256E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0F711-BBDC-47F4-9955-9F05B6FDD89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11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0A9A5-97B6-40CD-A7B7-3DA01D2B14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03BC8EA-D05F-49A2-B5F5-B9E5ECFD26B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858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E8EA3-9E22-4AE0-97B7-6CED70D841D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153C280-09AB-4A5D-8DFC-0AAD3CCDC7C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687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AD27C-7956-4CB6-969E-6ECF334DDD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44D98-F196-44AF-A137-62B9CCC2910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37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85E-F509-4B78-9ED5-E3E707EABF3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451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C14F9-FB46-47F8-94FB-7277FBBD12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DF0C9-63E9-4052-8773-166ADF3DE39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996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56622-52F2-444C-BFBF-E58CBFF8E7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4C7E9-516A-4A5B-A057-05D3738AB5C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33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FA307-8911-40E0-9270-60F60C09E4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7E665-73C6-4E2F-BE8E-26CB4C56AB4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210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6AB22-0301-4DF0-8AD9-F8A2C77B27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EFA9E-4997-4D96-A831-32879AC542C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203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00444-5F88-4799-9073-2C9F956649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D3316-6138-4ED5-A2C4-061FB40DC14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71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5BEBD-EF89-4E9E-94EF-3A53E2FFC8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EA1C7-D8EC-4BBA-AB49-2B103E3E083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613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AECC8-DDE3-4595-8C7A-76942C8417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89EB1-047F-46F5-A160-F4965617F40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64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A93DF-B2FD-4D7A-952E-5414584CD7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55DF9-A56C-4E06-BE24-5B01EBC11DC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750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B199C-97C9-4662-928F-2B1F264A9E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6F803-76B2-44CA-AA36-3E37CE9DC1F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530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9F920-0DC9-42A4-86AA-63A66663FB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FD9C0-94DA-4EC4-8DEF-30030CB857F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9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C85E-F509-4B78-9ED5-E3E707EABF3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185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D7CF6-7561-4A93-BFCA-9389516593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0CB5263-DF60-4A19-A1E1-DFE2056DDF1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10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786BE-BD68-4786-9F81-CD3DCF29FD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48987-209B-428F-A1DC-F78CBA40249F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634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29F52-288D-4715-BA86-E89C74D083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8F31D-0D23-44A3-BBC2-A5BD290D0E6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4055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BAFBB-C541-4141-A364-AA8EECFCC8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55BC6-B416-47E0-9FBB-9F10A5D9095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526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4E180-97F7-435B-9F56-20D76FF045D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AEBFF-09D5-4C4F-8F97-2E988473B68F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22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E6B28-9D03-4816-94FA-B88200BB8A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EF3D6-517A-4005-849E-AEFE2395822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329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F5597-D1DF-4FB0-A3BB-2E5F29C312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3F737-2121-4768-AC78-5C789B80D85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698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2C4A3-903F-4B1E-B010-EE95B5DAAB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BEF54-709C-4CE1-B7D5-AA92BDCDA2F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500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92113-31BE-4B21-95D2-14D9693DC9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BC27E-036F-4EC4-95CD-56AD376700D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972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2B0E5-3929-43B3-BEAD-7F3CC307CD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FA3BD-470E-467A-A67E-A05FE3B36BE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51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9C85E-F509-4B78-9ED5-E3E707EABF34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CBB5F-6C70-45C9-98A4-799DE4147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5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cs typeface="Arial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D63F8DC3-96AE-4E46-BD10-D0F29342614F}" type="slidenum">
              <a:rPr lang="ar-SA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4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D8ADBC-CBC9-42EF-A2AC-E756D59D4E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454D6E4-25F5-4556-B9E7-B37ED3B7F688}" type="slidenum">
              <a:rPr lang="ar-SA"/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1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cs typeface="Arial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D63F8DC3-96AE-4E46-BD10-D0F29342614F}" type="slidenum">
              <a:rPr lang="ar-SA">
                <a:solidFill>
                  <a:srgbClr val="000000"/>
                </a:solidFill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2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D8ADBC-CBC9-42EF-A2AC-E756D59D4E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454D6E4-25F5-4556-B9E7-B37ED3B7F688}" type="slidenum">
              <a:rPr lang="ar-SA"/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22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D8ADBC-CBC9-42EF-A2AC-E756D59D4E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454D6E4-25F5-4556-B9E7-B37ED3B7F688}" type="slidenum">
              <a:rPr lang="ar-SA"/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64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C4DE65-A68E-40B3-AC69-5E83EE05F49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9799CF99-B723-45B8-BC88-9A1339638103}" type="slidenum">
              <a:rPr lang="ar-SA" smtClean="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91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B634BA-9EAB-4D5B-BB5D-85A4F80F0E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0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5D0B844-BBB4-40F0-956F-A5F9337B116D}" type="slidenum">
              <a:rPr lang="ar-SA" smtClean="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1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n.wikipedia.org/wiki/File:Class_switch_recombination.png" TargetMode="External"/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Lymphocyte Development and</a:t>
            </a:r>
            <a:br>
              <a:rPr lang="en-US" dirty="0" smtClean="0"/>
            </a:br>
            <a:r>
              <a:rPr lang="en-US" dirty="0" smtClean="0"/>
              <a:t>Antigen</a:t>
            </a:r>
            <a:br>
              <a:rPr lang="en-US" dirty="0" smtClean="0"/>
            </a:br>
            <a:r>
              <a:rPr lang="en-US" dirty="0" smtClean="0"/>
              <a:t>Receptor Gene Rearrangement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6633"/>
              </a:buClr>
              <a:buSzPct val="80000"/>
              <a:defRPr/>
            </a:pPr>
            <a:r>
              <a:rPr lang="en-US" sz="2800" kern="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Dr.Eman</a:t>
            </a:r>
            <a:r>
              <a:rPr lang="en-US" sz="28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2800" kern="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Albataineh</a:t>
            </a:r>
            <a:r>
              <a:rPr lang="en-US" sz="28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6633"/>
              </a:buClr>
              <a:buSzPct val="80000"/>
              <a:defRPr/>
            </a:pPr>
            <a:r>
              <a:rPr lang="en-US" sz="28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Associate Prof. Immunology 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6633"/>
              </a:buClr>
              <a:buSzPct val="80000"/>
              <a:defRPr/>
            </a:pPr>
            <a:r>
              <a:rPr lang="en-US" sz="28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College of Medicine, </a:t>
            </a:r>
            <a:r>
              <a:rPr lang="en-US" sz="2800" kern="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Mu’tah</a:t>
            </a:r>
            <a:r>
              <a:rPr lang="en-US" sz="2800" kern="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university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666633"/>
              </a:buClr>
              <a:buSzPct val="80000"/>
              <a:defRPr/>
            </a:pPr>
            <a:r>
              <a:rPr lang="en-US" sz="2800" ker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Immunology, 2</a:t>
            </a:r>
            <a:r>
              <a:rPr lang="en-US" sz="2800" kern="0" baseline="3000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nd</a:t>
            </a:r>
            <a:r>
              <a:rPr lang="en-US" sz="2800" ker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year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46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03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4823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prstClr val="black"/>
                </a:solidFill>
              </a:rPr>
              <a:t>T &amp; B Receptor formation or </a:t>
            </a:r>
            <a:r>
              <a:rPr lang="en-US" sz="3200" dirty="0">
                <a:solidFill>
                  <a:prstClr val="black"/>
                </a:solidFill>
              </a:rPr>
              <a:t>somatic </a:t>
            </a:r>
            <a:r>
              <a:rPr lang="en-US" sz="3200" dirty="0" smtClean="0">
                <a:solidFill>
                  <a:prstClr val="black"/>
                </a:solidFill>
              </a:rPr>
              <a:t>recombination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616530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sz="3000" dirty="0" smtClean="0"/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3800" dirty="0" smtClean="0"/>
              <a:t>The T and B cell receptor gene segments are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3800" dirty="0" smtClean="0"/>
              <a:t>-V for variable, </a:t>
            </a:r>
            <a:endParaRPr lang="en-US" sz="3800" dirty="0"/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3800" dirty="0" smtClean="0"/>
              <a:t>-D for diversity,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3800" dirty="0" smtClean="0"/>
              <a:t>J for joining,</a:t>
            </a:r>
            <a:r>
              <a:rPr lang="en-US" sz="3800" dirty="0">
                <a:solidFill>
                  <a:prstClr val="black"/>
                </a:solidFill>
              </a:rPr>
              <a:t> </a:t>
            </a:r>
            <a:endParaRPr lang="en-US" sz="3800" dirty="0" smtClean="0">
              <a:solidFill>
                <a:prstClr val="black"/>
              </a:solidFill>
            </a:endParaRP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3800" dirty="0" smtClean="0"/>
              <a:t>C for constant</a:t>
            </a:r>
            <a:r>
              <a:rPr lang="en-US" sz="3800" dirty="0"/>
              <a:t>, for BCR two types (</a:t>
            </a:r>
            <a:r>
              <a:rPr lang="en-US" sz="3800" dirty="0" smtClean="0"/>
              <a:t>kappa and lambda) light chain and 5 for heavy </a:t>
            </a:r>
            <a:r>
              <a:rPr lang="en-US" sz="3800" dirty="0"/>
              <a:t>chain </a:t>
            </a:r>
            <a:r>
              <a:rPr lang="en-US" sz="3800" dirty="0" smtClean="0"/>
              <a:t>(C</a:t>
            </a:r>
            <a:r>
              <a:rPr lang="el-GR" sz="3800" dirty="0"/>
              <a:t>ϒ </a:t>
            </a:r>
            <a:r>
              <a:rPr lang="en-US" sz="3800" dirty="0"/>
              <a:t>for IGG, C</a:t>
            </a:r>
            <a:r>
              <a:rPr lang="el-GR" sz="3800" dirty="0"/>
              <a:t>δ </a:t>
            </a:r>
            <a:r>
              <a:rPr lang="en-US" sz="3800" dirty="0"/>
              <a:t>for IGD, C</a:t>
            </a:r>
            <a:r>
              <a:rPr lang="el-GR" sz="3800" dirty="0"/>
              <a:t>ε </a:t>
            </a:r>
            <a:r>
              <a:rPr lang="en-US" sz="3800" dirty="0"/>
              <a:t>for IGE, C</a:t>
            </a:r>
            <a:r>
              <a:rPr lang="el-GR" sz="3800" dirty="0"/>
              <a:t>μ </a:t>
            </a:r>
            <a:r>
              <a:rPr lang="en-US" sz="3800" dirty="0"/>
              <a:t>for IGM and C</a:t>
            </a:r>
            <a:r>
              <a:rPr lang="el-GR" sz="3800" dirty="0"/>
              <a:t>α </a:t>
            </a:r>
            <a:r>
              <a:rPr lang="en-US" sz="3800" dirty="0"/>
              <a:t>for </a:t>
            </a:r>
            <a:r>
              <a:rPr lang="en-US" sz="3800" dirty="0" smtClean="0"/>
              <a:t>IGA). For TCR one for alpha and 2 for bet chain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3800" dirty="0" smtClean="0"/>
              <a:t>V-D-J To make variable parts of BCR heavy chain and TCR Beta chain 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3800" dirty="0" smtClean="0"/>
              <a:t>V-J to make variable parts of BCR light chain and TCR alpha chain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3800" dirty="0" smtClean="0"/>
              <a:t>Enzyme used to make these combinations </a:t>
            </a:r>
            <a:r>
              <a:rPr lang="en-US" sz="3800" dirty="0" smtClean="0"/>
              <a:t>is RAG </a:t>
            </a:r>
            <a:r>
              <a:rPr lang="en-US" sz="3800" dirty="0"/>
              <a:t>enzymes </a:t>
            </a:r>
            <a:r>
              <a:rPr lang="en-US" sz="3800" dirty="0" smtClean="0"/>
              <a:t>. RAG-1 </a:t>
            </a:r>
            <a:r>
              <a:rPr lang="en-US" sz="3800" dirty="0"/>
              <a:t>and RAG-2 are proteins at the ends of VDJ genes that separate, shuffle, and rejoin the VDJ </a:t>
            </a:r>
            <a:r>
              <a:rPr lang="en-US" sz="3800" dirty="0" smtClean="0"/>
              <a:t>genes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3800" dirty="0" smtClean="0"/>
              <a:t>Joining the constant segment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en-US" sz="3400" dirty="0" smtClean="0"/>
              <a:t> </a:t>
            </a:r>
            <a:r>
              <a:rPr lang="en-US" sz="3000" dirty="0" smtClean="0"/>
              <a:t>(</a:t>
            </a:r>
            <a:r>
              <a:rPr lang="en-US" sz="3000" dirty="0"/>
              <a:t>C μ for </a:t>
            </a:r>
            <a:r>
              <a:rPr lang="en-US" sz="3000" dirty="0" smtClean="0"/>
              <a:t>heavy chain of </a:t>
            </a:r>
            <a:r>
              <a:rPr lang="en-US" sz="3000" dirty="0"/>
              <a:t>BCR </a:t>
            </a:r>
            <a:r>
              <a:rPr lang="en-US" sz="3000" dirty="0" smtClean="0"/>
              <a:t>then C </a:t>
            </a:r>
            <a:r>
              <a:rPr lang="en-US" sz="3000" dirty="0" smtClean="0"/>
              <a:t>lambda </a:t>
            </a:r>
            <a:r>
              <a:rPr lang="en-US" sz="3000" dirty="0" smtClean="0"/>
              <a:t>or kappa for BCR light chain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en-US" sz="3400" dirty="0" smtClean="0"/>
              <a:t>and </a:t>
            </a:r>
            <a:r>
              <a:rPr lang="en-US" sz="3400" dirty="0"/>
              <a:t>C β  </a:t>
            </a:r>
            <a:r>
              <a:rPr lang="en-US" sz="3400" dirty="0" smtClean="0"/>
              <a:t>then C alpha for </a:t>
            </a:r>
            <a:r>
              <a:rPr lang="en-US" sz="3400" dirty="0" smtClean="0"/>
              <a:t>TCR</a:t>
            </a:r>
            <a:endParaRPr lang="en-US" sz="3400" dirty="0" smtClean="0"/>
          </a:p>
          <a:p>
            <a:pPr lvl="1">
              <a:lnSpc>
                <a:spcPct val="90000"/>
              </a:lnSpc>
            </a:pPr>
            <a:r>
              <a:rPr lang="en-US" sz="3800" dirty="0" smtClean="0"/>
              <a:t>Complete receptor formed on immature T &amp; B cells</a:t>
            </a:r>
          </a:p>
          <a:p>
            <a:pPr>
              <a:lnSpc>
                <a:spcPct val="90000"/>
              </a:lnSpc>
            </a:pPr>
            <a:endParaRPr lang="en-US" sz="3800" dirty="0" smtClean="0"/>
          </a:p>
        </p:txBody>
      </p:sp>
    </p:spTree>
    <p:extLst>
      <p:ext uri="{BB962C8B-B14F-4D97-AF65-F5344CB8AC3E}">
        <p14:creationId xmlns:p14="http://schemas.microsoft.com/office/powerpoint/2010/main" val="12414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97934"/>
            <a:ext cx="8229600" cy="433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20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560" y="-315416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somatic recombination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476672"/>
            <a:ext cx="8229600" cy="521744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</a:rPr>
              <a:t>DNA Recombination include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Synapse, making chromosomal loop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Cleavage by </a:t>
            </a:r>
            <a:r>
              <a:rPr lang="en-US" sz="2400" smtClean="0">
                <a:solidFill>
                  <a:prstClr val="black"/>
                </a:solidFill>
              </a:rPr>
              <a:t>RAG enzyme </a:t>
            </a:r>
            <a:endParaRPr lang="en-US" sz="2400" dirty="0">
              <a:solidFill>
                <a:prstClr val="blac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Hairpin </a:t>
            </a:r>
            <a:r>
              <a:rPr lang="en-US" sz="2400" dirty="0">
                <a:solidFill>
                  <a:prstClr val="black"/>
                </a:solidFill>
              </a:rPr>
              <a:t>opening and end-processing(addition or </a:t>
            </a:r>
            <a:r>
              <a:rPr lang="en-US" sz="2400" dirty="0" smtClean="0">
                <a:solidFill>
                  <a:prstClr val="black"/>
                </a:solidFill>
              </a:rPr>
              <a:t>removal of bases</a:t>
            </a:r>
            <a:r>
              <a:rPr lang="en-US" sz="2400" dirty="0">
                <a:solidFill>
                  <a:prstClr val="black"/>
                </a:solidFill>
              </a:rPr>
              <a:t>) mediated by Artemis endonuclease,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prstClr val="black"/>
                </a:solidFill>
              </a:rPr>
              <a:t>Joining (Ligase)</a:t>
            </a:r>
          </a:p>
          <a:p>
            <a:pPr lvl="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</a:rPr>
              <a:t>Variability in binding sites Because </a:t>
            </a:r>
            <a:r>
              <a:rPr lang="en-US" sz="2400" dirty="0">
                <a:solidFill>
                  <a:prstClr val="black"/>
                </a:solidFill>
              </a:rPr>
              <a:t>of 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r>
              <a:rPr lang="en-US" sz="2400" dirty="0">
                <a:solidFill>
                  <a:prstClr val="black"/>
                </a:solidFill>
              </a:rPr>
              <a:t>Combinatorial diversity. </a:t>
            </a:r>
            <a:r>
              <a:rPr lang="en-US" sz="2400" dirty="0" smtClean="0">
                <a:solidFill>
                  <a:prstClr val="black"/>
                </a:solidFill>
              </a:rPr>
              <a:t>rearrangement brings together </a:t>
            </a:r>
            <a:r>
              <a:rPr lang="en-US" sz="2400" dirty="0">
                <a:solidFill>
                  <a:prstClr val="black"/>
                </a:solidFill>
              </a:rPr>
              <a:t>multiple germline gene segments that </a:t>
            </a:r>
            <a:r>
              <a:rPr lang="en-US" sz="2400" dirty="0" smtClean="0">
                <a:solidFill>
                  <a:prstClr val="black"/>
                </a:solidFill>
              </a:rPr>
              <a:t>may combine randomly, and  different </a:t>
            </a:r>
            <a:r>
              <a:rPr lang="en-US" sz="2400" dirty="0">
                <a:solidFill>
                  <a:prstClr val="black"/>
                </a:solidFill>
              </a:rPr>
              <a:t>combinations </a:t>
            </a:r>
            <a:r>
              <a:rPr lang="en-US" sz="2400" dirty="0" smtClean="0">
                <a:solidFill>
                  <a:prstClr val="black"/>
                </a:solidFill>
              </a:rPr>
              <a:t>produce different </a:t>
            </a:r>
            <a:r>
              <a:rPr lang="en-US" sz="2400" dirty="0">
                <a:solidFill>
                  <a:prstClr val="black"/>
                </a:solidFill>
              </a:rPr>
              <a:t>antigen receptors. 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</a:pPr>
            <a:r>
              <a:rPr lang="en-US" sz="2400" dirty="0">
                <a:solidFill>
                  <a:prstClr val="black"/>
                </a:solidFill>
              </a:rPr>
              <a:t>J gene segments </a:t>
            </a:r>
            <a:r>
              <a:rPr lang="en-US" sz="2400" dirty="0" smtClean="0">
                <a:solidFill>
                  <a:prstClr val="black"/>
                </a:solidFill>
              </a:rPr>
              <a:t>in the </a:t>
            </a:r>
            <a:r>
              <a:rPr lang="en-US" sz="2400" dirty="0">
                <a:solidFill>
                  <a:prstClr val="black"/>
                </a:solidFill>
              </a:rPr>
              <a:t>TCRα </a:t>
            </a:r>
            <a:r>
              <a:rPr lang="en-US" sz="2400" dirty="0" smtClean="0">
                <a:solidFill>
                  <a:prstClr val="black"/>
                </a:solidFill>
              </a:rPr>
              <a:t>and beta and immunoglobulin light and heavy –chain. </a:t>
            </a:r>
            <a:r>
              <a:rPr lang="en-US" sz="2400" dirty="0">
                <a:solidFill>
                  <a:prstClr val="black"/>
                </a:solidFill>
              </a:rPr>
              <a:t>This region encodes the CDR3 loops in immunoglobulins and T-cell receptors that form the center of the antigen-binding site</a:t>
            </a:r>
            <a:endParaRPr lang="en-US" sz="2400" dirty="0" smtClean="0">
              <a:solidFill>
                <a:prstClr val="black"/>
              </a:solidFill>
            </a:endParaRPr>
          </a:p>
          <a:p>
            <a:pPr lvl="1">
              <a:lnSpc>
                <a:spcPct val="8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041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938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350px-Class_switch_recombinat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543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229600" cy="5373687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sz="2800" dirty="0" smtClean="0"/>
              <a:t>T cell precursors (</a:t>
            </a:r>
            <a:r>
              <a:rPr lang="en-US" sz="2800" b="1" dirty="0" err="1" smtClean="0"/>
              <a:t>prothymocytes</a:t>
            </a:r>
            <a:r>
              <a:rPr lang="en-US" sz="2800" dirty="0" smtClean="0"/>
              <a:t>) are attracted to the thymus from the BM by a chemotactic factor secreted by </a:t>
            </a:r>
            <a:r>
              <a:rPr lang="en-US" sz="2800" dirty="0" err="1" smtClean="0"/>
              <a:t>thymic</a:t>
            </a:r>
            <a:r>
              <a:rPr lang="en-US" sz="2800" dirty="0" smtClean="0"/>
              <a:t> epithelial cells.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 smtClean="0"/>
              <a:t>The pro </a:t>
            </a:r>
            <a:r>
              <a:rPr lang="en-US" sz="2800" dirty="0" err="1" smtClean="0"/>
              <a:t>thymocytes</a:t>
            </a:r>
            <a:r>
              <a:rPr lang="en-US" sz="2800" dirty="0" smtClean="0"/>
              <a:t> are TCR - CD3+CD4-CD8- or "</a:t>
            </a:r>
            <a:r>
              <a:rPr lang="en-US" sz="2800" b="1" dirty="0" smtClean="0"/>
              <a:t>double-negative" cells (in </a:t>
            </a:r>
            <a:r>
              <a:rPr lang="en-US" sz="2800" b="1" dirty="0" err="1" smtClean="0"/>
              <a:t>subcapsular</a:t>
            </a:r>
            <a:r>
              <a:rPr lang="en-US" sz="2800" b="1" dirty="0" smtClean="0"/>
              <a:t> area)</a:t>
            </a:r>
            <a:r>
              <a:rPr lang="en-US" sz="2800" dirty="0" smtClean="0"/>
              <a:t>.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 smtClean="0"/>
              <a:t>Some Double-negative cells productively rearrange gamma and delta chain gene segments develop into gamma/delta T </a:t>
            </a:r>
            <a:r>
              <a:rPr lang="en-US" sz="2800" dirty="0" err="1" smtClean="0"/>
              <a:t>cels</a:t>
            </a:r>
            <a:r>
              <a:rPr lang="en-US" sz="2800" dirty="0" smtClean="0"/>
              <a:t> (</a:t>
            </a:r>
            <a:r>
              <a:rPr lang="el-GR" sz="2800" dirty="0" smtClean="0"/>
              <a:t>γδ</a:t>
            </a:r>
            <a:r>
              <a:rPr lang="en-US" sz="2800" dirty="0" smtClean="0"/>
              <a:t> T cells 10%) The majority of double-negative cells will go on to rearrange alpha and beta chain gene segments 90%.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 err="1"/>
              <a:t>TcR</a:t>
            </a:r>
            <a:r>
              <a:rPr lang="en-US" sz="2800" dirty="0"/>
              <a:t> beta and gamma genes are located on chromosome 7 and </a:t>
            </a:r>
            <a:r>
              <a:rPr lang="en-US" sz="2800" dirty="0" err="1"/>
              <a:t>TcR</a:t>
            </a:r>
            <a:r>
              <a:rPr lang="en-US" sz="2800" dirty="0"/>
              <a:t> alpha and delta genes are located on chromosome 14.</a:t>
            </a:r>
            <a:endParaRPr lang="en-US" sz="2800" dirty="0" smtClean="0"/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 cell development</a:t>
            </a:r>
          </a:p>
        </p:txBody>
      </p:sp>
    </p:spTree>
    <p:extLst>
      <p:ext uri="{BB962C8B-B14F-4D97-AF65-F5344CB8AC3E}">
        <p14:creationId xmlns:p14="http://schemas.microsoft.com/office/powerpoint/2010/main" val="189335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follow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0000"/>
                </a:solidFill>
              </a:rPr>
              <a:t>in </a:t>
            </a:r>
            <a:r>
              <a:rPr lang="en-US" sz="2800" b="1" dirty="0" smtClean="0">
                <a:solidFill>
                  <a:srgbClr val="000000"/>
                </a:solidFill>
              </a:rPr>
              <a:t>cortex; </a:t>
            </a:r>
            <a:r>
              <a:rPr lang="en-US" sz="2800" dirty="0" smtClean="0"/>
              <a:t>The TCR β chain protein is expressed on the cell surface first </a:t>
            </a:r>
            <a:r>
              <a:rPr lang="en-US" sz="2800" dirty="0">
                <a:solidFill>
                  <a:srgbClr val="000000"/>
                </a:solidFill>
              </a:rPr>
              <a:t>(by DNA recombination of VDJ beta segments with beta constant segments) </a:t>
            </a:r>
            <a:r>
              <a:rPr lang="en-US" sz="2800" dirty="0" smtClean="0"/>
              <a:t>in association with an invariant protein called pre-Tα and with CD3 and ζ proteins to form the </a:t>
            </a:r>
            <a:r>
              <a:rPr lang="en-US" sz="2800" b="1" dirty="0" smtClean="0"/>
              <a:t>pre-T cell receptor</a:t>
            </a:r>
            <a:r>
              <a:rPr lang="en-US" sz="2800" dirty="0" smtClean="0"/>
              <a:t> (pre- TCR) complex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b="1" dirty="0" smtClean="0"/>
              <a:t>then</a:t>
            </a:r>
            <a:r>
              <a:rPr lang="en-US" sz="2800" dirty="0" smtClean="0"/>
              <a:t> alpha chain gene rearrangement is enhanced (VJ alpha with constant alpha) forming complete T cell receptor with CD3 (</a:t>
            </a:r>
            <a:r>
              <a:rPr lang="en-US" sz="2800" b="1" dirty="0" smtClean="0"/>
              <a:t>Immature T cells</a:t>
            </a:r>
            <a:r>
              <a:rPr lang="en-US" sz="2800" dirty="0" smtClean="0"/>
              <a:t>).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800" dirty="0" smtClean="0"/>
              <a:t>At the same time both CD4 and CD8 are expressed and the cells called </a:t>
            </a:r>
            <a:r>
              <a:rPr lang="en-US" sz="2800" b="1" dirty="0" smtClean="0"/>
              <a:t>double positive immature T cells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133749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kern="1200" dirty="0">
                <a:solidFill>
                  <a:prstClr val="black"/>
                </a:solidFill>
                <a:latin typeface="Calibri"/>
              </a:rPr>
              <a:t>Selection of immature </a:t>
            </a:r>
            <a:r>
              <a:rPr lang="en-US" sz="4000" kern="1200" dirty="0" smtClean="0">
                <a:solidFill>
                  <a:prstClr val="black"/>
                </a:solidFill>
                <a:latin typeface="Calibri"/>
              </a:rPr>
              <a:t>T </a:t>
            </a:r>
            <a:r>
              <a:rPr lang="en-US" sz="4000" kern="1200" dirty="0">
                <a:solidFill>
                  <a:prstClr val="black"/>
                </a:solidFill>
                <a:latin typeface="Calibri"/>
              </a:rPr>
              <a:t>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Positive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selection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double positive cells (CD4+CD8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+) is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process that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preserves T cells that recognize self MHC (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 self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peptides) with low avidity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l" rtl="0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Negative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selection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double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positive is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process in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thymocytes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whose TCRs bind strongly to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self peptide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antigens in association with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self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MHC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molecules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deleted or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convereted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Treg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l" rtl="0" eaLnBrk="1" hangingPunct="1">
              <a:lnSpc>
                <a:spcPct val="8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 check point for deletion self reactive T cells occurs In medulla, the epithelial cells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express a nuclear protein called AIRE (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autoimmune regulator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that induces the expression of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number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tissue-specific genes in the thymus.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These genes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 normally expressed only in specific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peripheral organs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Their AIRE-dependent expression in the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thymus makes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many tissue-specific peptides available for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presentation to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developing T cells, facilitating the deletion (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negative selection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of these cells</a:t>
            </a:r>
          </a:p>
          <a:p>
            <a:pPr lvl="0" algn="l" rtl="0" eaLnBrk="1" hangingPunct="1">
              <a:lnSpc>
                <a:spcPct val="80000"/>
              </a:lnSpc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47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780928"/>
            <a:ext cx="8229600" cy="4525963"/>
          </a:xfrm>
        </p:spPr>
        <p:txBody>
          <a:bodyPr/>
          <a:lstStyle/>
          <a:p>
            <a:pPr lvl="0" algn="l" rtl="0"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000000"/>
                </a:solidFill>
              </a:rPr>
              <a:t>Transforming </a:t>
            </a:r>
            <a:r>
              <a:rPr lang="en-US" sz="2800" b="1" dirty="0">
                <a:solidFill>
                  <a:srgbClr val="000000"/>
                </a:solidFill>
              </a:rPr>
              <a:t>into single positive (either CD4 or CD8</a:t>
            </a:r>
            <a:r>
              <a:rPr lang="en-US" sz="2800" b="1" dirty="0" smtClean="0">
                <a:solidFill>
                  <a:srgbClr val="000000"/>
                </a:solidFill>
              </a:rPr>
              <a:t>) in medulla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because one co-receptor is shut-off randomly, or as a result of Positive Selection of </a:t>
            </a:r>
            <a:r>
              <a:rPr lang="en-US" sz="2800" dirty="0" err="1">
                <a:solidFill>
                  <a:srgbClr val="000000"/>
                </a:solidFill>
              </a:rPr>
              <a:t>Thymocytes</a:t>
            </a:r>
            <a:r>
              <a:rPr lang="en-US" sz="2800" dirty="0">
                <a:solidFill>
                  <a:srgbClr val="000000"/>
                </a:solidFill>
              </a:rPr>
              <a:t>: Development of the Self MHC–Restricted T Cell Repertoire). Those that bind MHC1 transformed into CD8, and those bind MHC2 transformed into CD4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77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Steps of lymphocytes development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6192688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First; Pluripotent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stem cells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bone marrow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known as hematopoietic stem cells (HSCs), give rise to a common lymphoid progenitor (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CLP) then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give rise to  pro-B cells,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pro- T cells and NK cells.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Pro-T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cells may commit to either the αβ or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γδ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 cell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lineages.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Second; pro- B and pro-T cell proliferate in response to cytokines IL-7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third;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Functional antigen receptor genes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start to be formed on cells (Per cells to immature cells) 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 B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cells in the bone marrow and in immature T cells in the thymus by a process of gene rearrangement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Any cell do not express the receptor not selected or become dead</a:t>
            </a:r>
          </a:p>
        </p:txBody>
      </p:sp>
    </p:spTree>
    <p:extLst>
      <p:ext uri="{BB962C8B-B14F-4D97-AF65-F5344CB8AC3E}">
        <p14:creationId xmlns:p14="http://schemas.microsoft.com/office/powerpoint/2010/main" val="1573408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22" y="0"/>
            <a:ext cx="9261430" cy="694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298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γδ</a:t>
            </a:r>
            <a:r>
              <a:rPr lang="en-US" smtClean="0"/>
              <a:t> T cells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CD4-, CD8-, CD3+ T cells, 5% in peripheral blood T cells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Frequent in mucosal epithelium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Can help in antibody class switch as alpha beta T cells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Have a regulatory function, </a:t>
            </a:r>
            <a:r>
              <a:rPr lang="en-US" sz="2400" dirty="0">
                <a:solidFill>
                  <a:srgbClr val="000000"/>
                </a:solidFill>
              </a:rPr>
              <a:t>it sense tissue stress rather than </a:t>
            </a:r>
            <a:r>
              <a:rPr lang="en-US" sz="2400" dirty="0" err="1">
                <a:solidFill>
                  <a:srgbClr val="000000"/>
                </a:solidFill>
              </a:rPr>
              <a:t>antigen,and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downregulate</a:t>
            </a:r>
            <a:r>
              <a:rPr lang="en-US" sz="2400" dirty="0">
                <a:solidFill>
                  <a:srgbClr val="000000"/>
                </a:solidFill>
              </a:rPr>
              <a:t> damaging immune </a:t>
            </a:r>
            <a:r>
              <a:rPr lang="en-US" sz="2400" dirty="0" smtClean="0">
                <a:solidFill>
                  <a:srgbClr val="000000"/>
                </a:solidFill>
              </a:rPr>
              <a:t>response</a:t>
            </a:r>
            <a:endParaRPr lang="en-US" sz="2400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sz="2400" dirty="0" smtClean="0"/>
              <a:t>Help in innate immune because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--sense Ag directly without processing or MHC restriction. they help in viral infection  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also help in early life when alpha beta T cells and antigen processing is immature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sense peptide and non-peptide Ag (mycobacterium)</a:t>
            </a:r>
          </a:p>
          <a:p>
            <a:pPr lvl="1" algn="l" rtl="0"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87117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3000" dirty="0" smtClean="0"/>
              <a:t>Pro-B cells; the earliest stage in BM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Ag receptor expression is the first key to lymphocyte survival; 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Early: a single chain receptor (</a:t>
            </a:r>
            <a:r>
              <a:rPr lang="en-US" sz="3000" dirty="0" err="1" smtClean="0"/>
              <a:t>IgH</a:t>
            </a:r>
            <a:r>
              <a:rPr lang="en-US" sz="3000" dirty="0" smtClean="0"/>
              <a:t> (the 2 IGM heavy chains with surrogate light chains and immunoglobulin alpha and beta) = </a:t>
            </a:r>
            <a:r>
              <a:rPr lang="en-US" sz="3000" b="1" dirty="0" smtClean="0"/>
              <a:t>pre-B cells</a:t>
            </a:r>
            <a:r>
              <a:rPr lang="en-US" sz="3000" dirty="0" smtClean="0"/>
              <a:t>; 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Later: completed Ag receptors formed by formation of light chains kappa type, if fail use lambda light chain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3000" dirty="0" smtClean="0"/>
              <a:t>Light chain contain just V-J segments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3000" b="1" dirty="0" smtClean="0"/>
              <a:t>immature B cells = complete IGM BCR</a:t>
            </a:r>
          </a:p>
          <a:p>
            <a:pPr lvl="1">
              <a:lnSpc>
                <a:spcPct val="80000"/>
              </a:lnSpc>
              <a:buFont typeface="Arial" pitchFamily="34" charset="0"/>
              <a:buNone/>
            </a:pPr>
            <a:endParaRPr lang="en-US" sz="2600" dirty="0" smtClean="0"/>
          </a:p>
          <a:p>
            <a:pPr lvl="1">
              <a:lnSpc>
                <a:spcPct val="80000"/>
              </a:lnSpc>
              <a:buFont typeface="Arial" pitchFamily="34" charset="0"/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088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229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7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Selection of immature B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/>
              <a:t>Selection follows initial survival after immature lymphocytes express antigen receptors (Best understood for T cells, but also occurs for B cells)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endParaRPr lang="en-US" sz="2400" b="1" dirty="0" smtClean="0"/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Positive Selection (life, expansion, continued maturation) occurs if the </a:t>
            </a:r>
            <a:r>
              <a:rPr lang="en-US" sz="2400" b="1" dirty="0" err="1" smtClean="0"/>
              <a:t>Ig</a:t>
            </a:r>
            <a:r>
              <a:rPr lang="en-US" sz="2400" b="1" dirty="0" smtClean="0"/>
              <a:t> receptor binds  self antigen with low avidity. Cells that not binding die</a:t>
            </a:r>
          </a:p>
        </p:txBody>
      </p:sp>
    </p:spTree>
    <p:extLst>
      <p:ext uri="{BB962C8B-B14F-4D97-AF65-F5344CB8AC3E}">
        <p14:creationId xmlns:p14="http://schemas.microsoft.com/office/powerpoint/2010/main" val="55282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Negative selection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80000"/>
              </a:lnSpc>
            </a:pPr>
            <a:r>
              <a:rPr lang="en-US" sz="2400" b="1" dirty="0" smtClean="0"/>
              <a:t>Negative selection in B cells not always occur as just receptor editing happen if the B cell receptor bind strongly to self.</a:t>
            </a:r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Receptor editing is Changing the variable part on light chain;  replacing VJ of light chain with new VJ Kappa or lambda . If editing in B cells fail; clonal deletion</a:t>
            </a:r>
          </a:p>
          <a:p>
            <a:pPr lvl="1">
              <a:lnSpc>
                <a:spcPct val="80000"/>
              </a:lnSpc>
            </a:pPr>
            <a:r>
              <a:rPr lang="en-US" sz="2400" b="1" dirty="0">
                <a:solidFill>
                  <a:prstClr val="black"/>
                </a:solidFill>
              </a:rPr>
              <a:t>only 5% of formed T cells and 10% of B cells selected.</a:t>
            </a:r>
            <a:endParaRPr lang="en-US" sz="2400" b="1" dirty="0" smtClean="0"/>
          </a:p>
          <a:p>
            <a:pPr>
              <a:lnSpc>
                <a:spcPct val="80000"/>
              </a:lnSpc>
              <a:buNone/>
            </a:pPr>
            <a:endParaRPr lang="en-US" sz="2400" b="1" dirty="0" smtClean="0"/>
          </a:p>
          <a:p>
            <a:pPr>
              <a:lnSpc>
                <a:spcPct val="80000"/>
              </a:lnSpc>
              <a:buNone/>
            </a:pPr>
            <a:r>
              <a:rPr lang="en-US" sz="2400" b="1" dirty="0" smtClean="0"/>
              <a:t>Most B cells </a:t>
            </a:r>
            <a:r>
              <a:rPr lang="en-US" sz="2400" b="1" dirty="0"/>
              <a:t>migrate to peripheral LN where maturation happens </a:t>
            </a:r>
            <a:r>
              <a:rPr lang="en-US" sz="2400" b="1" dirty="0" smtClean="0"/>
              <a:t>( mature B cell) by expressing </a:t>
            </a:r>
            <a:r>
              <a:rPr lang="en-US" sz="2400" b="1" dirty="0"/>
              <a:t>IGD beside </a:t>
            </a:r>
            <a:r>
              <a:rPr lang="en-US" sz="2400" b="1" dirty="0" smtClean="0"/>
              <a:t>IGM</a:t>
            </a:r>
            <a:endParaRPr lang="en-US" sz="2400" b="1" dirty="0"/>
          </a:p>
          <a:p>
            <a:pPr>
              <a:lnSpc>
                <a:spcPct val="80000"/>
              </a:lnSpc>
              <a:buNone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51925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546100"/>
            <a:ext cx="6311900" cy="576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8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B1 cells (CD5+ B cells)</a:t>
            </a:r>
          </a:p>
        </p:txBody>
      </p:sp>
      <p:sp>
        <p:nvSpPr>
          <p:cNvPr id="86019" name="Content Placeholder 5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sz="2800" dirty="0" smtClean="0"/>
              <a:t>B-1 cells 5-10% of blood B cells naturally found from fetal life, produce IGM, natural antibody present without immunization. has limited diversity give rapid antibody production against microbe. Act against carbohydrates, do not do </a:t>
            </a:r>
            <a:r>
              <a:rPr lang="en-US" sz="2800" dirty="0" err="1" smtClean="0"/>
              <a:t>isotype</a:t>
            </a:r>
            <a:r>
              <a:rPr lang="en-US" sz="2800" dirty="0" smtClean="0"/>
              <a:t> switch or do affinity maturation, no need to T cell help, and self renewing, present in the peritoneum and in mucosal sites.</a:t>
            </a:r>
          </a:p>
          <a:p>
            <a:r>
              <a:rPr lang="en-US" sz="2800" dirty="0" smtClean="0"/>
              <a:t>Marginal zone B cells are a distinct population of B cells that mainly respond to polysaccharides. After activation, these cells differentiate into short-lived plasma cells that produce mainly </a:t>
            </a:r>
            <a:r>
              <a:rPr lang="en-US" sz="2800" dirty="0" err="1" smtClean="0"/>
              <a:t>IgM</a:t>
            </a:r>
            <a:r>
              <a:rPr lang="en-US" sz="2800" dirty="0" smtClean="0"/>
              <a:t>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915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63"/>
            <a:ext cx="9144000" cy="61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2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819150"/>
            <a:ext cx="5973763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28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Pre- cells proliferate in response to signal transduction from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formed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receptor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Fourth; Selection events that preserve cells that have produced functional antigen receptor proteins and eliminate potentially dangerous cells that strongly recognize self antigens, cells that remain after selection called mature cells.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Fifth; Differentiation of  mature B and T cells into functionally and phenotypically distinct subpopulations. B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cells ( B-2 cells)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develop into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follicular (majority),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marginal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zone.  in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BM, and T cells develop into CD4+ and CD8+ αβ T lymphocytes in thymus. Then cells transported to peripheral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LN. fetal liver stem cells give rise to 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B-1 cells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96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Allelic exclusion</a:t>
            </a:r>
          </a:p>
        </p:txBody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a B cell produces a functional immunoglobulin gene during V(D)J recombination, it cannot express any other variable region (a process known as allelic exclusion) </a:t>
            </a:r>
            <a:r>
              <a:rPr lang="en-US" dirty="0" smtClean="0">
                <a:solidFill>
                  <a:srgbClr val="FF0000"/>
                </a:solidFill>
              </a:rPr>
              <a:t>thus each B cell can produce antibodies containing only one kind of variable chain </a:t>
            </a:r>
          </a:p>
          <a:p>
            <a:r>
              <a:rPr lang="en-US" dirty="0"/>
              <a:t>and it ensures that every B cell will express a single receptor, thus maintaining clonal specificity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2409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en-US" sz="4000" dirty="0" smtClean="0"/>
              <a:t>TCR and BCR In peripheral LN</a:t>
            </a:r>
            <a:endParaRPr lang="ar-JO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27584"/>
            <a:ext cx="8229600" cy="4525963"/>
          </a:xfrm>
        </p:spPr>
        <p:txBody>
          <a:bodyPr/>
          <a:lstStyle/>
          <a:p>
            <a:r>
              <a:rPr lang="en-US" sz="2400" dirty="0"/>
              <a:t>The recombination process that creates diversity in BCR </a:t>
            </a:r>
            <a:r>
              <a:rPr lang="en-US" sz="2400" dirty="0" smtClean="0"/>
              <a:t>and </a:t>
            </a:r>
            <a:r>
              <a:rPr lang="en-US" sz="2400" dirty="0"/>
              <a:t>TCR </a:t>
            </a:r>
            <a:r>
              <a:rPr lang="en-US" sz="2400" dirty="0" smtClean="0"/>
              <a:t>in peripheral LN is </a:t>
            </a:r>
            <a:r>
              <a:rPr lang="en-US" sz="2400" dirty="0"/>
              <a:t>unique to </a:t>
            </a:r>
            <a:r>
              <a:rPr lang="en-US" sz="2400" dirty="0" smtClean="0"/>
              <a:t>that during </a:t>
            </a:r>
            <a:r>
              <a:rPr lang="en-US" sz="2400" dirty="0"/>
              <a:t>the early stages of their development in primary lymphoid organs </a:t>
            </a:r>
            <a:endParaRPr lang="en-US" sz="2400" dirty="0" smtClean="0"/>
          </a:p>
          <a:p>
            <a:r>
              <a:rPr lang="en-US" sz="2400" dirty="0" smtClean="0"/>
              <a:t>T </a:t>
            </a:r>
            <a:r>
              <a:rPr lang="en-US" sz="2400" dirty="0"/>
              <a:t>cell receptor revision </a:t>
            </a:r>
            <a:r>
              <a:rPr lang="en-US" sz="2400" dirty="0" smtClean="0"/>
              <a:t>(antigen </a:t>
            </a:r>
            <a:r>
              <a:rPr lang="en-US" sz="2400" dirty="0"/>
              <a:t>receptor editing) is a process in the peripheral immune system which is used by mature T cells to alter their original antigenic specificity based on </a:t>
            </a:r>
            <a:r>
              <a:rPr lang="en-US" sz="2400" dirty="0" smtClean="0"/>
              <a:t>antigen.</a:t>
            </a:r>
          </a:p>
          <a:p>
            <a:r>
              <a:rPr lang="en-US" sz="2400" dirty="0"/>
              <a:t>In B cells in the lymph nodes, Activation-induced cytidine deaminase causes mutations that produce antibody </a:t>
            </a:r>
            <a:r>
              <a:rPr lang="en-US" sz="2400" dirty="0" smtClean="0"/>
              <a:t>diversity</a:t>
            </a:r>
          </a:p>
          <a:p>
            <a:pPr lvl="1"/>
            <a:r>
              <a:rPr lang="en-US" sz="2400" dirty="0"/>
              <a:t>Somatic </a:t>
            </a:r>
            <a:r>
              <a:rPr lang="en-US" sz="2400" dirty="0" err="1" smtClean="0"/>
              <a:t>hypermutation</a:t>
            </a:r>
            <a:r>
              <a:rPr lang="en-US" sz="2400" dirty="0" smtClean="0"/>
              <a:t>, </a:t>
            </a:r>
            <a:r>
              <a:rPr lang="en-US" sz="2400" dirty="0"/>
              <a:t>in which the antibody genes are minimally mutated to generate </a:t>
            </a:r>
            <a:r>
              <a:rPr lang="en-US" sz="2400" dirty="0" smtClean="0"/>
              <a:t>antibody with </a:t>
            </a:r>
            <a:r>
              <a:rPr lang="en-US" sz="2400" dirty="0"/>
              <a:t>higher affinity for a particular antigen than any of its close </a:t>
            </a:r>
            <a:r>
              <a:rPr lang="en-US" sz="2400" dirty="0" smtClean="0"/>
              <a:t>variants </a:t>
            </a:r>
          </a:p>
          <a:p>
            <a:pPr lvl="1"/>
            <a:r>
              <a:rPr lang="en-US" sz="2400" dirty="0" smtClean="0"/>
              <a:t>Class </a:t>
            </a:r>
            <a:r>
              <a:rPr lang="en-US" sz="2400" dirty="0"/>
              <a:t>switch </a:t>
            </a:r>
            <a:r>
              <a:rPr lang="en-US" sz="2400" dirty="0" smtClean="0"/>
              <a:t>recombination, </a:t>
            </a:r>
            <a:r>
              <a:rPr lang="en-US" sz="2400" dirty="0"/>
              <a:t>in which B cells change their expression from IgM to IgG or other immune </a:t>
            </a:r>
            <a:r>
              <a:rPr lang="en-US" sz="2400" dirty="0" smtClean="0"/>
              <a:t>types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6175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288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467544" y="1700808"/>
            <a:ext cx="7914456" cy="434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rtl="1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Functional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receptor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(TCR, BCR or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antibody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formation) are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created during 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maturation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by </a:t>
            </a:r>
            <a:r>
              <a:rPr lang="en-US" sz="2400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somatic recombination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rtl="1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rt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The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diversity is generated by random joining of different gene segments from a set of inherited (</a:t>
            </a:r>
            <a:r>
              <a:rPr lang="en-US" sz="2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germline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DNA that are separated, but brought together (randomly) into rearranged, functional genes</a:t>
            </a:r>
          </a:p>
          <a:p>
            <a:pPr lvl="1" rt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-somatic recombination happens in BM for B cells and in thymus for T cells</a:t>
            </a:r>
          </a:p>
          <a:p>
            <a:pPr lvl="1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endParaRPr lang="en-US" sz="26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9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n external file that holds a picture, illustration, etc., usually as some form of binary object. The name of referred object is CH3F12.jpg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345598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α</a:t>
            </a:r>
            <a:r>
              <a:rPr lang="en-US" smtClean="0"/>
              <a:t>ß TCR</a:t>
            </a:r>
          </a:p>
        </p:txBody>
      </p:sp>
      <p:sp>
        <p:nvSpPr>
          <p:cNvPr id="12292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644008" y="1350962"/>
            <a:ext cx="4038600" cy="4525963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sz="2000" dirty="0" smtClean="0"/>
              <a:t>90% of TCR is </a:t>
            </a:r>
            <a:r>
              <a:rPr lang="el-GR" sz="2000" dirty="0"/>
              <a:t>α</a:t>
            </a:r>
            <a:r>
              <a:rPr lang="en-US" sz="2000" dirty="0"/>
              <a:t>ß  </a:t>
            </a:r>
            <a:endParaRPr lang="en-US" sz="2000" dirty="0" smtClean="0"/>
          </a:p>
          <a:p>
            <a:pPr algn="l" rtl="0" eaLnBrk="1" hangingPunct="1">
              <a:lnSpc>
                <a:spcPct val="80000"/>
              </a:lnSpc>
            </a:pPr>
            <a:r>
              <a:rPr lang="en-US" sz="2000" dirty="0" smtClean="0"/>
              <a:t>TCR complex is the </a:t>
            </a:r>
            <a:r>
              <a:rPr lang="el-GR" sz="2000" dirty="0" smtClean="0"/>
              <a:t>α</a:t>
            </a:r>
            <a:r>
              <a:rPr lang="en-US" sz="2000" dirty="0" smtClean="0"/>
              <a:t>ß receptor plus the ζ chain and two CD3 signaling proteins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000" dirty="0" smtClean="0"/>
              <a:t>Each chain constitute of one variable, one constant, hinge, </a:t>
            </a:r>
            <a:r>
              <a:rPr lang="en-US" sz="2000" dirty="0" err="1" smtClean="0"/>
              <a:t>transmembrane</a:t>
            </a:r>
            <a:r>
              <a:rPr lang="en-US" sz="2000" dirty="0" smtClean="0"/>
              <a:t> and cytoplasmic tail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000" dirty="0" smtClean="0"/>
              <a:t>covalently linked to each other by a disulfide bridge between extracellular cysteine residues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000" dirty="0" smtClean="0"/>
              <a:t>TCR that specifically recognizes peptide-MHC complexes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000" dirty="0" err="1" smtClean="0"/>
              <a:t>Hypervariable</a:t>
            </a:r>
            <a:r>
              <a:rPr lang="en-US" sz="2000" dirty="0" smtClean="0"/>
              <a:t> regions on both V</a:t>
            </a:r>
            <a:r>
              <a:rPr lang="el-GR" sz="2000" dirty="0" smtClean="0"/>
              <a:t>α</a:t>
            </a:r>
            <a:r>
              <a:rPr lang="en-US" sz="2000" dirty="0" smtClean="0"/>
              <a:t> and </a:t>
            </a:r>
            <a:r>
              <a:rPr lang="en-US" sz="2000" dirty="0" err="1" smtClean="0"/>
              <a:t>Vß</a:t>
            </a:r>
            <a:r>
              <a:rPr lang="en-US" sz="2000" dirty="0" smtClean="0"/>
              <a:t> are the same as those of antibody located on Ag-binding site and called CDR and they are 3 sites for each</a:t>
            </a:r>
          </a:p>
          <a:p>
            <a:pPr algn="l" rtl="0" eaLnBrk="1" hangingPunct="1">
              <a:lnSpc>
                <a:spcPct val="8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2201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www.abcam.com/ps/CMS/Images/ab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BCR</a:t>
            </a:r>
            <a:endParaRPr lang="en-US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The B lymphocyte antigen receptor is a transmembrane </a:t>
            </a:r>
            <a:r>
              <a:rPr lang="en-US" sz="2400" dirty="0" smtClean="0"/>
              <a:t>antibody </a:t>
            </a:r>
            <a:r>
              <a:rPr lang="en-US" sz="2400" dirty="0"/>
              <a:t>molecule (2 heavy and 2 light chains) associated with two signaling chains called Igα and </a:t>
            </a:r>
            <a:r>
              <a:rPr lang="en-US" sz="2400" dirty="0" smtClean="0"/>
              <a:t>Igβ</a:t>
            </a:r>
          </a:p>
          <a:p>
            <a:r>
              <a:rPr lang="en-US" sz="2400" dirty="0" smtClean="0"/>
              <a:t>- There is also hinge region, </a:t>
            </a:r>
            <a:r>
              <a:rPr lang="en-US" sz="2400" dirty="0" err="1" smtClean="0"/>
              <a:t>transmembrane</a:t>
            </a:r>
            <a:r>
              <a:rPr lang="en-US" sz="2400" dirty="0" smtClean="0"/>
              <a:t> part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73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9738"/>
            <a:ext cx="7705725" cy="597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09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524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54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7339</TotalTime>
  <Words>1761</Words>
  <Application>Microsoft Office PowerPoint</Application>
  <PresentationFormat>On-screen Show (4:3)</PresentationFormat>
  <Paragraphs>106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Calibri</vt:lpstr>
      <vt:lpstr>Times New Roman</vt:lpstr>
      <vt:lpstr>Wingdings</vt:lpstr>
      <vt:lpstr>Office Theme</vt:lpstr>
      <vt:lpstr>Default Design</vt:lpstr>
      <vt:lpstr>1_Office Theme</vt:lpstr>
      <vt:lpstr>1_Default Design</vt:lpstr>
      <vt:lpstr>4_Office Theme</vt:lpstr>
      <vt:lpstr>5_Office Theme</vt:lpstr>
      <vt:lpstr>2_Office Theme</vt:lpstr>
      <vt:lpstr>3_Office Theme</vt:lpstr>
      <vt:lpstr>Lymphocyte Development and Antigen Receptor Gene Rearrangement</vt:lpstr>
      <vt:lpstr>Steps of lymphocytes development</vt:lpstr>
      <vt:lpstr>PowerPoint Presentation</vt:lpstr>
      <vt:lpstr>PowerPoint Presentation</vt:lpstr>
      <vt:lpstr>PowerPoint Presentation</vt:lpstr>
      <vt:lpstr>αß TCR</vt:lpstr>
      <vt:lpstr>BCR</vt:lpstr>
      <vt:lpstr>PowerPoint Presentation</vt:lpstr>
      <vt:lpstr>PowerPoint Presentation</vt:lpstr>
      <vt:lpstr>PowerPoint Presentation</vt:lpstr>
      <vt:lpstr>T &amp; B Receptor formation or somatic recombination </vt:lpstr>
      <vt:lpstr>PowerPoint Presentation</vt:lpstr>
      <vt:lpstr>somatic recombination</vt:lpstr>
      <vt:lpstr>PowerPoint Presentation</vt:lpstr>
      <vt:lpstr>PowerPoint Presentation</vt:lpstr>
      <vt:lpstr>T cell development</vt:lpstr>
      <vt:lpstr>follow</vt:lpstr>
      <vt:lpstr>Selection of immature T cells</vt:lpstr>
      <vt:lpstr>PowerPoint Presentation</vt:lpstr>
      <vt:lpstr>PowerPoint Presentation</vt:lpstr>
      <vt:lpstr>γδ T cells</vt:lpstr>
      <vt:lpstr>B cells</vt:lpstr>
      <vt:lpstr>PowerPoint Presentation</vt:lpstr>
      <vt:lpstr>Selection of immature B cells</vt:lpstr>
      <vt:lpstr>Negative selection</vt:lpstr>
      <vt:lpstr>PowerPoint Presentation</vt:lpstr>
      <vt:lpstr>B1 cells (CD5+ B cells)</vt:lpstr>
      <vt:lpstr>PowerPoint Presentation</vt:lpstr>
      <vt:lpstr>PowerPoint Presentation</vt:lpstr>
      <vt:lpstr>Allelic exclusion</vt:lpstr>
      <vt:lpstr>TCR and BCR In peripheral LN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Lymphocyte Development and Antigen Receptor Gene Rearrangement</dc:title>
  <dc:creator>TOSHIBA</dc:creator>
  <cp:lastModifiedBy>user</cp:lastModifiedBy>
  <cp:revision>88</cp:revision>
  <dcterms:created xsi:type="dcterms:W3CDTF">2017-02-16T09:59:17Z</dcterms:created>
  <dcterms:modified xsi:type="dcterms:W3CDTF">2019-10-02T15:53:50Z</dcterms:modified>
</cp:coreProperties>
</file>