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6" r:id="rId2"/>
    <p:sldId id="263" r:id="rId3"/>
    <p:sldId id="264" r:id="rId4"/>
    <p:sldId id="265" r:id="rId5"/>
    <p:sldId id="257" r:id="rId6"/>
    <p:sldId id="288" r:id="rId7"/>
    <p:sldId id="258" r:id="rId8"/>
    <p:sldId id="287" r:id="rId9"/>
    <p:sldId id="259" r:id="rId10"/>
    <p:sldId id="260" r:id="rId11"/>
    <p:sldId id="289" r:id="rId12"/>
    <p:sldId id="261" r:id="rId13"/>
    <p:sldId id="262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26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33CC"/>
    <a:srgbClr val="FF0066"/>
    <a:srgbClr val="367A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C9933-D460-44B8-AC5A-E16C173245D3}" type="datetimeFigureOut">
              <a:rPr lang="en-GB" smtClean="0"/>
              <a:pPr/>
              <a:t>04/04/2022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1BEDB-D26E-416C-8797-E015F66488E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63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03706-9411-4591-909E-D666CA1D9EB9}" type="slidenum">
              <a:rPr lang="ar-IQ" smtClean="0"/>
              <a:pPr/>
              <a:t>1</a:t>
            </a:fld>
            <a:endParaRPr lang="ar-IQ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67E18-671D-4F11-8668-7B95A83D9541}" type="slidenum">
              <a:rPr lang="ar-IQ" smtClean="0"/>
              <a:pPr/>
              <a:t>3</a:t>
            </a:fld>
            <a:endParaRPr lang="ar-IQ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99E86-C666-441E-92C9-AE33F5958035}" type="slidenum">
              <a:rPr lang="ar-IQ" smtClean="0"/>
              <a:pPr/>
              <a:t>16</a:t>
            </a:fld>
            <a:endParaRPr lang="ar-IQ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03706-9411-4591-909E-D666CA1D9EB9}" type="slidenum">
              <a:rPr lang="ar-IQ" smtClean="0"/>
              <a:pPr/>
              <a:t>27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 5 April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Maathidy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 5 April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Maathidy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 5 April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Maathidy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 5 April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Maathidy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 5 April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Maathidy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 5 April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Maathidy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 5 April 2022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Maathidy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 5 April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Maathidy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 5 April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Maathidy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 5 April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Maathidy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 5 April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Maathidy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Tuesday 5 April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Dr. Aiman Qais Maathidy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" y="533400"/>
            <a:ext cx="8915400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endParaRPr lang="en-US" sz="3200" b="1" i="1" dirty="0">
              <a:solidFill>
                <a:srgbClr val="FF0000"/>
              </a:solidFill>
              <a:latin typeface="Candara" pitchFamily="34" charset="0"/>
            </a:endParaRPr>
          </a:p>
          <a:p>
            <a:pPr algn="ctr"/>
            <a:r>
              <a:rPr lang="en-US" sz="3200" b="1" i="1" dirty="0">
                <a:solidFill>
                  <a:srgbClr val="0000FF"/>
                </a:solidFill>
                <a:latin typeface="Candara" pitchFamily="34" charset="0"/>
              </a:rPr>
              <a:t> </a:t>
            </a:r>
            <a:r>
              <a:rPr lang="en-US" sz="3200" b="1" i="1" dirty="0">
                <a:solidFill>
                  <a:srgbClr val="0033CC"/>
                </a:solidFill>
                <a:latin typeface="Candara" pitchFamily="34" charset="0"/>
              </a:rPr>
              <a:t>THE ESOPHAGUS &amp; STOMACH</a:t>
            </a:r>
          </a:p>
          <a:p>
            <a:pPr algn="ctr"/>
            <a:r>
              <a:rPr lang="en-US" sz="3200" b="1" i="1" dirty="0">
                <a:solidFill>
                  <a:srgbClr val="0000FF"/>
                </a:solidFill>
                <a:latin typeface="Candara" pitchFamily="34" charset="0"/>
              </a:rPr>
              <a:t> </a:t>
            </a:r>
            <a:endParaRPr lang="en-US" sz="3200" b="1" i="1" dirty="0">
              <a:solidFill>
                <a:schemeClr val="tx2">
                  <a:lumMod val="60000"/>
                  <a:lumOff val="40000"/>
                </a:schemeClr>
              </a:solidFill>
              <a:latin typeface="Candara" pitchFamily="34" charset="0"/>
            </a:endParaRPr>
          </a:p>
          <a:p>
            <a:pPr algn="ctr"/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</a:rPr>
              <a:t>Dr. Aiman Qais Afar</a:t>
            </a:r>
          </a:p>
          <a:p>
            <a:pPr algn="ctr"/>
            <a:r>
              <a:rPr lang="en-US" sz="3200" b="1" i="1" dirty="0">
                <a:solidFill>
                  <a:srgbClr val="00FF00"/>
                </a:solidFill>
                <a:latin typeface="Candara" pitchFamily="34" charset="0"/>
              </a:rPr>
              <a:t>Surgical Anatomist</a:t>
            </a:r>
          </a:p>
          <a:p>
            <a:pPr algn="ctr"/>
            <a:endParaRPr lang="en-US" sz="3200" b="1" i="1" dirty="0">
              <a:solidFill>
                <a:srgbClr val="FF0000"/>
              </a:solidFill>
              <a:latin typeface="Candara" pitchFamily="34" charset="0"/>
            </a:endParaRPr>
          </a:p>
          <a:p>
            <a:pPr algn="ctr"/>
            <a:r>
              <a:rPr lang="en-US" sz="3200" b="1" i="1" dirty="0">
                <a:solidFill>
                  <a:srgbClr val="0000FF"/>
                </a:solidFill>
                <a:latin typeface="Candara" pitchFamily="34" charset="0"/>
              </a:rPr>
              <a:t>College of Medicine / University of  Mutah</a:t>
            </a:r>
          </a:p>
          <a:p>
            <a:pPr algn="ctr"/>
            <a:r>
              <a:rPr lang="en-US" sz="3200" b="1" i="1" dirty="0">
                <a:solidFill>
                  <a:srgbClr val="0000FF"/>
                </a:solidFill>
                <a:latin typeface="Candara" pitchFamily="34" charset="0"/>
              </a:rPr>
              <a:t>2021-2022</a:t>
            </a:r>
          </a:p>
          <a:p>
            <a:pPr algn="ctr"/>
            <a:endParaRPr lang="ar-IQ" sz="3200" b="1" i="1" dirty="0">
              <a:solidFill>
                <a:srgbClr val="0000FF"/>
              </a:solidFill>
              <a:latin typeface="Candara" pitchFamily="34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514600" y="5225105"/>
            <a:ext cx="3810000" cy="365125"/>
          </a:xfrm>
        </p:spPr>
        <p:txBody>
          <a:bodyPr/>
          <a:lstStyle/>
          <a:p>
            <a:r>
              <a:rPr lang="en-US" sz="3200" b="1" i="1">
                <a:solidFill>
                  <a:srgbClr val="00FF00"/>
                </a:solidFill>
                <a:latin typeface="Candara" pitchFamily="34" charset="0"/>
              </a:rPr>
              <a:t>Tuesday 5 April 2022</a:t>
            </a:r>
            <a:endParaRPr lang="en-US" sz="3200" b="1" i="1" dirty="0">
              <a:solidFill>
                <a:srgbClr val="00FF00"/>
              </a:solidFill>
              <a:latin typeface="Candara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3AB8A1-3748-4338-902E-BC853EEF5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Tuesday 5 April 2022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Maathidy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10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914400"/>
            <a:ext cx="3810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ndara" panose="020E0502030303020204" pitchFamily="34" charset="0"/>
              </a:rPr>
              <a:t>The veins from the upper third </a:t>
            </a:r>
            <a:r>
              <a:rPr lang="en-US" sz="2400" b="1" dirty="0">
                <a:latin typeface="Candara" panose="020E0502030303020204" pitchFamily="34" charset="0"/>
              </a:rPr>
              <a:t>drain into the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inferior thyroid veins</a:t>
            </a:r>
            <a:r>
              <a:rPr lang="en-US" sz="2400" b="1" dirty="0">
                <a:latin typeface="Candara" panose="020E0502030303020204" pitchFamily="34" charset="0"/>
              </a:rPr>
              <a:t>, </a:t>
            </a:r>
          </a:p>
          <a:p>
            <a:endParaRPr lang="en-US" sz="2400" b="1" dirty="0">
              <a:latin typeface="Candara" panose="020E0502030303020204" pitchFamily="34" charset="0"/>
            </a:endParaRPr>
          </a:p>
          <a:p>
            <a:r>
              <a:rPr lang="en-US" sz="2400" b="1" dirty="0">
                <a:latin typeface="Candara" panose="020E0502030303020204" pitchFamily="34" charset="0"/>
              </a:rPr>
              <a:t>from </a:t>
            </a:r>
            <a:r>
              <a:rPr lang="en-US" sz="2400" b="1" dirty="0">
                <a:solidFill>
                  <a:srgbClr val="C00000"/>
                </a:solidFill>
                <a:latin typeface="Candara" panose="020E0502030303020204" pitchFamily="34" charset="0"/>
              </a:rPr>
              <a:t>the middle third</a:t>
            </a:r>
          </a:p>
          <a:p>
            <a:r>
              <a:rPr lang="en-US" sz="2400" b="1" dirty="0">
                <a:latin typeface="Candara" panose="020E0502030303020204" pitchFamily="34" charset="0"/>
              </a:rPr>
              <a:t>into the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azygos veins</a:t>
            </a:r>
            <a:r>
              <a:rPr lang="en-US" sz="2400" b="1" dirty="0">
                <a:latin typeface="Candara" panose="020E0502030303020204" pitchFamily="34" charset="0"/>
              </a:rPr>
              <a:t>, </a:t>
            </a:r>
          </a:p>
          <a:p>
            <a:endParaRPr lang="en-US" sz="2400" b="1" dirty="0">
              <a:latin typeface="Candara" panose="020E0502030303020204" pitchFamily="34" charset="0"/>
            </a:endParaRPr>
          </a:p>
          <a:p>
            <a:endParaRPr lang="en-US" sz="2400" b="1" dirty="0">
              <a:latin typeface="Candara" panose="020E0502030303020204" pitchFamily="34" charset="0"/>
            </a:endParaRPr>
          </a:p>
          <a:p>
            <a:r>
              <a:rPr lang="en-US" sz="2400" b="1" dirty="0">
                <a:latin typeface="Candara" panose="020E0502030303020204" pitchFamily="34" charset="0"/>
              </a:rPr>
              <a:t>and from </a:t>
            </a:r>
            <a:r>
              <a:rPr lang="en-US" sz="2400" b="1" dirty="0">
                <a:solidFill>
                  <a:srgbClr val="C00000"/>
                </a:solidFill>
                <a:latin typeface="Candara" panose="020E0502030303020204" pitchFamily="34" charset="0"/>
              </a:rPr>
              <a:t>the lower third into </a:t>
            </a:r>
            <a:r>
              <a:rPr lang="en-US" sz="2400" b="1" dirty="0">
                <a:latin typeface="Candara" panose="020E0502030303020204" pitchFamily="34" charset="0"/>
              </a:rPr>
              <a:t>the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left gastric vein, </a:t>
            </a:r>
            <a:r>
              <a:rPr lang="en-US" sz="2400" b="1" dirty="0">
                <a:latin typeface="Candara" panose="020E0502030303020204" pitchFamily="34" charset="0"/>
              </a:rPr>
              <a:t>a tributary of the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portal vein</a:t>
            </a:r>
            <a:endParaRPr lang="ar-IQ" sz="2400" b="1" dirty="0">
              <a:solidFill>
                <a:schemeClr val="tx2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4601" y="101025"/>
            <a:ext cx="2710999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The Esophagus</a:t>
            </a:r>
          </a:p>
        </p:txBody>
      </p:sp>
      <p:pic>
        <p:nvPicPr>
          <p:cNvPr id="7" name="Picture 4" descr="http://www.nature.com/gimo/contents/pt1/images/gimo6-f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457200"/>
            <a:ext cx="4293548" cy="5587746"/>
          </a:xfrm>
          <a:prstGeom prst="rect">
            <a:avLst/>
          </a:prstGeom>
          <a:noFill/>
          <a:ln w="57150">
            <a:solidFill>
              <a:srgbClr val="00CC00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62600" y="4451581"/>
            <a:ext cx="3012748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Esophageal Varices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" y="152400"/>
            <a:ext cx="8915400" cy="41549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b="1" dirty="0">
                <a:latin typeface="Candara" panose="020E0502030303020204" pitchFamily="34" charset="0"/>
              </a:rPr>
              <a:t>Because the submucosal veins of the inferior esophagus drain to both </a:t>
            </a:r>
            <a:r>
              <a:rPr lang="en-GB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the portal </a:t>
            </a:r>
            <a:r>
              <a:rPr lang="en-GB" sz="2400" b="1" dirty="0">
                <a:latin typeface="Candara" panose="020E0502030303020204" pitchFamily="34" charset="0"/>
              </a:rPr>
              <a:t>and </a:t>
            </a:r>
            <a:r>
              <a:rPr lang="en-GB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systemic venous systems</a:t>
            </a:r>
            <a:r>
              <a:rPr lang="en-GB" sz="2400" b="1" dirty="0">
                <a:latin typeface="Candara" panose="020E0502030303020204" pitchFamily="34" charset="0"/>
              </a:rPr>
              <a:t>, they constitute a </a:t>
            </a:r>
            <a:r>
              <a:rPr lang="en-GB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portosystemic anastomosis</a:t>
            </a:r>
            <a:r>
              <a:rPr lang="en-GB" sz="2400" b="1" dirty="0">
                <a:latin typeface="Candara" panose="020E0502030303020204" pitchFamily="34" charset="0"/>
              </a:rPr>
              <a:t>. In portal hypertension </a:t>
            </a:r>
            <a:r>
              <a:rPr lang="en-GB" sz="2400" b="1" u="sng" dirty="0">
                <a:solidFill>
                  <a:srgbClr val="C00000"/>
                </a:solidFill>
                <a:latin typeface="Candara" panose="020E0502030303020204" pitchFamily="34" charset="0"/>
              </a:rPr>
              <a:t>(an abnormally increased blood pressure in the portal venous system)</a:t>
            </a:r>
            <a:r>
              <a:rPr lang="en-GB" sz="2400" b="1" dirty="0">
                <a:solidFill>
                  <a:srgbClr val="C00000"/>
                </a:solidFill>
                <a:latin typeface="Candara" panose="020E0502030303020204" pitchFamily="34" charset="0"/>
              </a:rPr>
              <a:t>, </a:t>
            </a:r>
            <a:r>
              <a:rPr lang="en-GB" sz="2400" b="1" dirty="0">
                <a:latin typeface="Candara" panose="020E0502030303020204" pitchFamily="34" charset="0"/>
              </a:rPr>
              <a:t>blood is unable to pass through the liver via the hepatic portal vein, causing a reversal of flow in the esophageal tributary</a:t>
            </a:r>
            <a:r>
              <a:rPr lang="en-GB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., forming esophageal varices </a:t>
            </a:r>
          </a:p>
          <a:p>
            <a:r>
              <a:rPr lang="en-GB" sz="2400" b="1" dirty="0">
                <a:latin typeface="Candara" panose="020E0502030303020204" pitchFamily="34" charset="0"/>
              </a:rPr>
              <a:t>These distended collateral channels may rupture and cause severe hemorrhage that is life-threatening and difficult to control surgically. </a:t>
            </a:r>
            <a:r>
              <a:rPr lang="en-GB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Esophageal varices </a:t>
            </a:r>
            <a:r>
              <a:rPr lang="en-GB" sz="2400" b="1" dirty="0">
                <a:latin typeface="Candara" panose="020E0502030303020204" pitchFamily="34" charset="0"/>
              </a:rPr>
              <a:t>commonly develop in persons who have developed </a:t>
            </a:r>
            <a:r>
              <a:rPr lang="en-GB" sz="2400" b="1" dirty="0">
                <a:solidFill>
                  <a:srgbClr val="C00000"/>
                </a:solidFill>
                <a:latin typeface="Candara" panose="020E0502030303020204" pitchFamily="34" charset="0"/>
              </a:rPr>
              <a:t>alcoholic cirrhosis (fibrous scarring) of the liver 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 l="25769" t="36459" r="29722" b="23958"/>
          <a:stretch>
            <a:fillRect/>
          </a:stretch>
        </p:blipFill>
        <p:spPr bwMode="auto">
          <a:xfrm>
            <a:off x="116633" y="4377057"/>
            <a:ext cx="4988767" cy="2494384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1192" y="5423641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66"/>
                </a:solidFill>
              </a:rPr>
              <a:t>Tuesday 5 April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66"/>
                </a:solidFill>
              </a:rPr>
              <a:pPr/>
              <a:t>11</a:t>
            </a:fld>
            <a:endParaRPr lang="en-US" b="1">
              <a:solidFill>
                <a:srgbClr val="FF0066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019800" y="5220362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66"/>
                </a:solidFill>
              </a:rPr>
              <a:t>Dr. Aiman Qais Maathidy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316772"/>
            <a:ext cx="3962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>
                <a:latin typeface="Candara" panose="020E0502030303020204" pitchFamily="34" charset="0"/>
              </a:rPr>
              <a:t>Lymph vessels from the upper third of the esophagus drain into </a:t>
            </a:r>
            <a:r>
              <a:rPr lang="en-US" sz="2400" b="1" dirty="0">
                <a:solidFill>
                  <a:srgbClr val="7030A0"/>
                </a:solidFill>
                <a:latin typeface="Candara" panose="020E0502030303020204" pitchFamily="34" charset="0"/>
              </a:rPr>
              <a:t>the deep cervical nodes</a:t>
            </a:r>
            <a:r>
              <a:rPr lang="en-US" sz="2400" b="1" dirty="0">
                <a:latin typeface="Candara" panose="020E0502030303020204" pitchFamily="34" charset="0"/>
              </a:rPr>
              <a:t>,</a:t>
            </a:r>
          </a:p>
          <a:p>
            <a:endParaRPr lang="en-US" sz="2400" b="1" dirty="0">
              <a:latin typeface="Candara" panose="020E050203030302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b="1" dirty="0">
                <a:latin typeface="Candara" panose="020E0502030303020204" pitchFamily="34" charset="0"/>
              </a:rPr>
              <a:t> From the middle third into the </a:t>
            </a:r>
            <a:r>
              <a:rPr lang="en-US" sz="2400" b="1" dirty="0">
                <a:solidFill>
                  <a:srgbClr val="7030A0"/>
                </a:solidFill>
                <a:latin typeface="Candara" panose="020E0502030303020204" pitchFamily="34" charset="0"/>
              </a:rPr>
              <a:t>superior and posterior mediastinal nodes, </a:t>
            </a:r>
          </a:p>
          <a:p>
            <a:endParaRPr lang="en-US" sz="2400" b="1" dirty="0">
              <a:latin typeface="Candara" panose="020E050203030302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b="1" dirty="0">
                <a:latin typeface="Candara" panose="020E0502030303020204" pitchFamily="34" charset="0"/>
              </a:rPr>
              <a:t>From the lower third into nodes along </a:t>
            </a:r>
            <a:r>
              <a:rPr lang="en-US" sz="2400" b="1" dirty="0">
                <a:solidFill>
                  <a:srgbClr val="7030A0"/>
                </a:solidFill>
                <a:latin typeface="Candara" panose="020E0502030303020204" pitchFamily="34" charset="0"/>
              </a:rPr>
              <a:t>the left gastric blood vessels and the celiac nodes</a:t>
            </a:r>
            <a:endParaRPr lang="ar-IQ" sz="2400" b="1" dirty="0">
              <a:solidFill>
                <a:srgbClr val="7030A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601" y="101025"/>
            <a:ext cx="2710999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The Esophagus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Tuesday 5 April 2022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12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Maathidy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web.uni-plovdiv.bg/stu1104541018/docs/res/skandalakis'%20surgical%20anatomy%20-%202004/Chapter%2014_%20Esophagus_fichiers/loadBinaryCAXTVSD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295400"/>
            <a:ext cx="4398631" cy="4991100"/>
          </a:xfrm>
          <a:prstGeom prst="rect">
            <a:avLst/>
          </a:prstGeom>
          <a:noFill/>
          <a:ln w="57150">
            <a:solidFill>
              <a:srgbClr val="00CC0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76200" y="685800"/>
            <a:ext cx="54243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CC00"/>
                </a:solidFill>
                <a:latin typeface="Candara" panose="020E0502030303020204" pitchFamily="34" charset="0"/>
              </a:rPr>
              <a:t>Lymph Drainage of the Esophagus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601" y="101025"/>
            <a:ext cx="2710999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The Esophagus</a:t>
            </a:r>
          </a:p>
        </p:txBody>
      </p:sp>
      <p:sp>
        <p:nvSpPr>
          <p:cNvPr id="3" name="Rectangle 2"/>
          <p:cNvSpPr/>
          <p:nvPr/>
        </p:nvSpPr>
        <p:spPr>
          <a:xfrm>
            <a:off x="12441" y="855901"/>
            <a:ext cx="4953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Nerve Supply of the Esophagus</a:t>
            </a:r>
          </a:p>
          <a:p>
            <a:endParaRPr lang="en-US" sz="2400" b="1" dirty="0">
              <a:solidFill>
                <a:schemeClr val="accent6">
                  <a:lumMod val="75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400" b="1" dirty="0">
                <a:latin typeface="Candara" panose="020E0502030303020204" pitchFamily="34" charset="0"/>
              </a:rPr>
              <a:t>The esophagus is supplied by parasympathetic and sympathetic efferent and afferent fibers via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the vagi </a:t>
            </a:r>
            <a:r>
              <a:rPr lang="en-US" sz="2400" b="1" dirty="0">
                <a:latin typeface="Candara" panose="020E0502030303020204" pitchFamily="34" charset="0"/>
              </a:rPr>
              <a:t>and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sympathetic trunks. </a:t>
            </a:r>
          </a:p>
          <a:p>
            <a:endParaRPr lang="en-US" sz="2400" b="1" dirty="0">
              <a:latin typeface="Candara" panose="020E0502030303020204" pitchFamily="34" charset="0"/>
            </a:endParaRPr>
          </a:p>
          <a:p>
            <a:endParaRPr lang="en-US" sz="2400" b="1" dirty="0">
              <a:latin typeface="Candara" panose="020E0502030303020204" pitchFamily="34" charset="0"/>
            </a:endParaRPr>
          </a:p>
          <a:p>
            <a:r>
              <a:rPr lang="en-US" sz="2400" b="1" dirty="0">
                <a:latin typeface="Candara" panose="020E0502030303020204" pitchFamily="34" charset="0"/>
              </a:rPr>
              <a:t>In the lower part of its thoracic course, the esophagus is surrounded by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the esophageal nerve plexus</a:t>
            </a:r>
            <a:endParaRPr lang="ar-IQ" sz="2400" b="1" dirty="0">
              <a:solidFill>
                <a:schemeClr val="accent6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Tuesday 5 April 2022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13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Maathidy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classconnection.s3.amazonaws.com/774/flashcards/2059774/png/8-14176B008A9771A99BF.png"/>
          <p:cNvPicPr>
            <a:picLocks noChangeAspect="1" noChangeArrowheads="1"/>
          </p:cNvPicPr>
          <p:nvPr/>
        </p:nvPicPr>
        <p:blipFill>
          <a:blip r:embed="rId2" cstate="print"/>
          <a:srcRect l="17671" r="18072"/>
          <a:stretch>
            <a:fillRect/>
          </a:stretch>
        </p:blipFill>
        <p:spPr bwMode="auto">
          <a:xfrm>
            <a:off x="4800600" y="443389"/>
            <a:ext cx="4260512" cy="5765006"/>
          </a:xfrm>
          <a:prstGeom prst="rect">
            <a:avLst/>
          </a:prstGeom>
          <a:noFill/>
          <a:ln w="57150">
            <a:solidFill>
              <a:srgbClr val="00CC00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91857"/>
            <a:ext cx="8991600" cy="31085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Candara" panose="020E0502030303020204" pitchFamily="34" charset="0"/>
              </a:rPr>
              <a:t>A hiatal (hiatus) hernia </a:t>
            </a:r>
            <a:r>
              <a:rPr lang="en-GB" sz="2400" b="1" dirty="0">
                <a:latin typeface="Candara" panose="020E0502030303020204" pitchFamily="34" charset="0"/>
              </a:rPr>
              <a:t>is a protrusion of part of the stomach into the mediastinum through the esophageal hiatus of the diaphragm. The hernias occur most often in people after middle age, possibly because of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weakening of the muscular part of the diaphragm </a:t>
            </a:r>
            <a:r>
              <a:rPr lang="en-GB" sz="2400" b="1" dirty="0">
                <a:latin typeface="Candara" panose="020E0502030303020204" pitchFamily="34" charset="0"/>
              </a:rPr>
              <a:t>and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widening of the esophageal hiatus.</a:t>
            </a:r>
          </a:p>
          <a:p>
            <a:endParaRPr lang="en-GB" sz="2400" b="1" dirty="0">
              <a:solidFill>
                <a:schemeClr val="accent6">
                  <a:lumMod val="75000"/>
                </a:schemeClr>
              </a:solidFill>
              <a:latin typeface="Candara" panose="020E0502030303020204" pitchFamily="34" charset="0"/>
            </a:endParaRPr>
          </a:p>
          <a:p>
            <a:r>
              <a:rPr lang="en-GB" sz="2400" b="1" dirty="0">
                <a:latin typeface="Candara" panose="020E0502030303020204" pitchFamily="34" charset="0"/>
              </a:rPr>
              <a:t> the two main types are: </a:t>
            </a:r>
            <a:r>
              <a:rPr lang="en-GB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paraesophageal hiatal hernia </a:t>
            </a:r>
            <a:r>
              <a:rPr lang="en-GB" sz="2400" b="1" dirty="0">
                <a:latin typeface="Candara" panose="020E0502030303020204" pitchFamily="34" charset="0"/>
              </a:rPr>
              <a:t>and </a:t>
            </a:r>
            <a:r>
              <a:rPr lang="en-GB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sliding hiatal hernia</a:t>
            </a:r>
          </a:p>
        </p:txBody>
      </p:sp>
      <p:pic>
        <p:nvPicPr>
          <p:cNvPr id="50178" name="Picture 2" descr="Image result for hiatal hernia typ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330195"/>
            <a:ext cx="2819400" cy="3026155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/>
          <a:srcRect l="25769" t="16666" r="31479" b="24194"/>
          <a:stretch>
            <a:fillRect/>
          </a:stretch>
        </p:blipFill>
        <p:spPr bwMode="auto">
          <a:xfrm>
            <a:off x="4191000" y="3318886"/>
            <a:ext cx="4354668" cy="3386714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65690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66"/>
                </a:solidFill>
              </a:rPr>
              <a:t>Tuesday 5 April 2022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66"/>
                </a:solidFill>
              </a:rPr>
              <a:pPr/>
              <a:t>14</a:t>
            </a:fld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990600" y="635635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66"/>
                </a:solidFill>
              </a:rPr>
              <a:t>Dr. Aiman Qais Maathidy</a:t>
            </a:r>
            <a:endParaRPr lang="en-US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6200" y="76200"/>
            <a:ext cx="1872208" cy="52322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</a:rPr>
              <a:t>Stomach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44016" y="692696"/>
            <a:ext cx="8161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2400" b="1" dirty="0">
                <a:latin typeface="Candara" panose="020E0502030303020204" pitchFamily="34" charset="0"/>
              </a:rPr>
              <a:t>The stomach is the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dilated portion </a:t>
            </a:r>
            <a:r>
              <a:rPr lang="en-US" sz="2400" b="1" dirty="0">
                <a:latin typeface="Candara" panose="020E0502030303020204" pitchFamily="34" charset="0"/>
              </a:rPr>
              <a:t>of the alimentary canal</a:t>
            </a:r>
            <a:endParaRPr lang="ar-IQ" sz="2400" b="1" dirty="0">
              <a:latin typeface="Candara" panose="020E0502030303020204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07504" y="1124744"/>
            <a:ext cx="4997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2400" b="1" dirty="0">
                <a:latin typeface="Candara" panose="020E0502030303020204" pitchFamily="34" charset="0"/>
              </a:rPr>
              <a:t>It has a capacity of about </a:t>
            </a: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1500 mL</a:t>
            </a:r>
            <a:endParaRPr lang="ar-IQ" sz="2400" b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6200" y="1524000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2400" b="1" dirty="0">
                <a:latin typeface="Candara" panose="020E0502030303020204" pitchFamily="34" charset="0"/>
              </a:rPr>
              <a:t>It stores food &amp; mixes the food with gastric secretions, and it controls the rate of delivery of </a:t>
            </a:r>
            <a:r>
              <a:rPr lang="en-US" sz="2400" b="1" dirty="0">
                <a:solidFill>
                  <a:srgbClr val="00CC00"/>
                </a:solidFill>
                <a:latin typeface="Candara" panose="020E0502030303020204" pitchFamily="34" charset="0"/>
              </a:rPr>
              <a:t>the </a:t>
            </a:r>
            <a:r>
              <a:rPr lang="en-US" sz="2400" b="1" dirty="0" err="1">
                <a:solidFill>
                  <a:srgbClr val="00CC00"/>
                </a:solidFill>
                <a:latin typeface="Candara" panose="020E0502030303020204" pitchFamily="34" charset="0"/>
              </a:rPr>
              <a:t>chyme</a:t>
            </a:r>
            <a:r>
              <a:rPr lang="en-US" sz="2400" b="1" dirty="0">
                <a:solidFill>
                  <a:srgbClr val="00CC00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>
                <a:latin typeface="Candara" panose="020E0502030303020204" pitchFamily="34" charset="0"/>
              </a:rPr>
              <a:t>to the small intestine</a:t>
            </a:r>
            <a:endParaRPr lang="ar-IQ" sz="2400" b="1" dirty="0">
              <a:latin typeface="Candara" panose="020E0502030303020204" pitchFamily="34" charset="0"/>
            </a:endParaRPr>
          </a:p>
        </p:txBody>
      </p:sp>
      <p:sp>
        <p:nvSpPr>
          <p:cNvPr id="7" name="مستطيل 2"/>
          <p:cNvSpPr/>
          <p:nvPr/>
        </p:nvSpPr>
        <p:spPr>
          <a:xfrm>
            <a:off x="179912" y="2610178"/>
            <a:ext cx="307413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2400" b="1" dirty="0">
                <a:latin typeface="Candara" panose="020E0502030303020204" pitchFamily="34" charset="0"/>
              </a:rPr>
              <a:t>The stomach is situated in the upper part of the abdomen, extending from beneath </a:t>
            </a:r>
            <a:r>
              <a:rPr lang="en-US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the left costal margin region</a:t>
            </a:r>
            <a:r>
              <a:rPr lang="en-US" sz="2400" b="1" dirty="0">
                <a:latin typeface="Candara" panose="020E0502030303020204" pitchFamily="34" charset="0"/>
              </a:rPr>
              <a:t> into </a:t>
            </a:r>
            <a:r>
              <a:rPr lang="en-US" sz="2400" b="1" dirty="0">
                <a:solidFill>
                  <a:srgbClr val="0000FF"/>
                </a:solidFill>
                <a:latin typeface="Candara" panose="020E0502030303020204" pitchFamily="34" charset="0"/>
              </a:rPr>
              <a:t>the </a:t>
            </a:r>
            <a:r>
              <a:rPr lang="en-US" sz="2400" b="1" dirty="0" err="1">
                <a:solidFill>
                  <a:srgbClr val="0000FF"/>
                </a:solidFill>
                <a:latin typeface="Candara" panose="020E0502030303020204" pitchFamily="34" charset="0"/>
              </a:rPr>
              <a:t>epigastric</a:t>
            </a:r>
            <a:r>
              <a:rPr lang="en-US" sz="2400" b="1" dirty="0">
                <a:solidFill>
                  <a:srgbClr val="0000FF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>
                <a:latin typeface="Candara" panose="020E0502030303020204" pitchFamily="34" charset="0"/>
              </a:rPr>
              <a:t>and </a:t>
            </a:r>
            <a:r>
              <a:rPr lang="en-US" sz="2400" b="1" dirty="0">
                <a:solidFill>
                  <a:srgbClr val="0000FF"/>
                </a:solidFill>
                <a:latin typeface="Candara" panose="020E0502030303020204" pitchFamily="34" charset="0"/>
              </a:rPr>
              <a:t>umbilical regions</a:t>
            </a:r>
            <a:endParaRPr lang="ar-IQ" sz="2400" b="1" dirty="0">
              <a:solidFill>
                <a:srgbClr val="0000FF"/>
              </a:solidFill>
              <a:latin typeface="Candara" panose="020E050203030302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l="26556" t="28713" r="32617" b="23125"/>
          <a:stretch>
            <a:fillRect/>
          </a:stretch>
        </p:blipFill>
        <p:spPr bwMode="auto">
          <a:xfrm>
            <a:off x="3398795" y="2510988"/>
            <a:ext cx="5592805" cy="4123601"/>
          </a:xfrm>
          <a:prstGeom prst="rect">
            <a:avLst/>
          </a:prstGeom>
          <a:noFill/>
          <a:ln w="57150">
            <a:solidFill>
              <a:srgbClr val="00CC00"/>
            </a:solidFill>
            <a:miter lim="800000"/>
            <a:headEnd/>
            <a:tailEnd/>
          </a:ln>
          <a:effectLst/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7315200" y="255563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Tuesday 5 April 2022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457200" cy="365125"/>
          </a:xfrm>
        </p:spPr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FF0000"/>
                </a:solidFill>
              </a:rPr>
              <a:pPr/>
              <a:t>15</a:t>
            </a:fld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6516216" y="39539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Maathidy</a:t>
            </a:r>
            <a:endParaRPr lang="ar-S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52400" y="838200"/>
            <a:ext cx="883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latin typeface="Candara" panose="020E0502030303020204" pitchFamily="34" charset="0"/>
              </a:rPr>
              <a:t>It is </a:t>
            </a: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roughly J-shaped </a:t>
            </a:r>
            <a:r>
              <a:rPr lang="en-US" sz="2400" b="1" dirty="0">
                <a:latin typeface="Candara" panose="020E0502030303020204" pitchFamily="34" charset="0"/>
              </a:rPr>
              <a:t>and has two openings, </a:t>
            </a:r>
            <a:r>
              <a:rPr lang="en-US" sz="2400" b="1" dirty="0">
                <a:solidFill>
                  <a:srgbClr val="0000FF"/>
                </a:solidFill>
                <a:latin typeface="Candara" panose="020E0502030303020204" pitchFamily="34" charset="0"/>
              </a:rPr>
              <a:t>the cardiac </a:t>
            </a:r>
            <a:r>
              <a:rPr lang="en-US" sz="2400" b="1" dirty="0">
                <a:latin typeface="Candara" panose="020E0502030303020204" pitchFamily="34" charset="0"/>
              </a:rPr>
              <a:t>and </a:t>
            </a:r>
            <a:r>
              <a:rPr lang="en-US" sz="2400" b="1" dirty="0">
                <a:solidFill>
                  <a:srgbClr val="0000FF"/>
                </a:solidFill>
                <a:latin typeface="Candara" panose="020E0502030303020204" pitchFamily="34" charset="0"/>
              </a:rPr>
              <a:t>pyloric orifices</a:t>
            </a:r>
            <a:r>
              <a:rPr lang="en-US" sz="2400" b="1" dirty="0">
                <a:latin typeface="Candara" panose="020E0502030303020204" pitchFamily="34" charset="0"/>
              </a:rPr>
              <a:t>;</a:t>
            </a:r>
          </a:p>
          <a:p>
            <a:pPr algn="l"/>
            <a:r>
              <a:rPr lang="en-US" sz="2400" b="1" dirty="0">
                <a:latin typeface="Candara" panose="020E0502030303020204" pitchFamily="34" charset="0"/>
              </a:rPr>
              <a:t>two curvatures, </a:t>
            </a:r>
            <a:r>
              <a:rPr lang="en-US" sz="2400" b="1" dirty="0">
                <a:solidFill>
                  <a:srgbClr val="0000FF"/>
                </a:solidFill>
                <a:latin typeface="Candara" panose="020E0502030303020204" pitchFamily="34" charset="0"/>
              </a:rPr>
              <a:t>the greater </a:t>
            </a:r>
            <a:r>
              <a:rPr lang="en-US" sz="2400" b="1" dirty="0">
                <a:latin typeface="Candara" panose="020E0502030303020204" pitchFamily="34" charset="0"/>
              </a:rPr>
              <a:t>and </a:t>
            </a:r>
            <a:r>
              <a:rPr lang="en-US" sz="2400" b="1" dirty="0">
                <a:solidFill>
                  <a:srgbClr val="0000FF"/>
                </a:solidFill>
                <a:latin typeface="Candara" panose="020E0502030303020204" pitchFamily="34" charset="0"/>
              </a:rPr>
              <a:t>lesser curvatures</a:t>
            </a:r>
            <a:r>
              <a:rPr lang="en-US" sz="2400" b="1" dirty="0">
                <a:latin typeface="Candara" panose="020E0502030303020204" pitchFamily="34" charset="0"/>
              </a:rPr>
              <a:t>; and two surfaces, </a:t>
            </a:r>
            <a:r>
              <a:rPr lang="en-US" sz="2400" b="1" dirty="0">
                <a:solidFill>
                  <a:srgbClr val="00CC00"/>
                </a:solidFill>
                <a:latin typeface="Candara" panose="020E0502030303020204" pitchFamily="34" charset="0"/>
              </a:rPr>
              <a:t>an anterior </a:t>
            </a:r>
            <a:r>
              <a:rPr lang="en-US" sz="2400" b="1" dirty="0">
                <a:latin typeface="Candara" panose="020E0502030303020204" pitchFamily="34" charset="0"/>
              </a:rPr>
              <a:t>and </a:t>
            </a:r>
            <a:r>
              <a:rPr lang="en-US" sz="2400" b="1" dirty="0">
                <a:solidFill>
                  <a:srgbClr val="00CC00"/>
                </a:solidFill>
                <a:latin typeface="Candara" panose="020E0502030303020204" pitchFamily="34" charset="0"/>
              </a:rPr>
              <a:t>a posterior surface</a:t>
            </a:r>
            <a:r>
              <a:rPr lang="en-US" sz="2400" b="1" dirty="0">
                <a:latin typeface="Candara" panose="020E0502030303020204" pitchFamily="34" charset="0"/>
              </a:rPr>
              <a:t>.</a:t>
            </a:r>
            <a:endParaRPr lang="ar-IQ" sz="2400" b="1" dirty="0">
              <a:latin typeface="Candara" panose="020E0502030303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31055" t="14062" r="22070" b="41875"/>
          <a:stretch>
            <a:fillRect/>
          </a:stretch>
        </p:blipFill>
        <p:spPr bwMode="auto">
          <a:xfrm>
            <a:off x="1691680" y="2733652"/>
            <a:ext cx="5928320" cy="3482888"/>
          </a:xfrm>
          <a:prstGeom prst="rect">
            <a:avLst/>
          </a:prstGeom>
          <a:noFill/>
          <a:ln w="57150">
            <a:solidFill>
              <a:srgbClr val="00CC00"/>
            </a:solidFill>
            <a:miter lim="800000"/>
            <a:headEnd/>
            <a:tailEnd/>
          </a:ln>
          <a:effectLst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Tuesday 5 April 2022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FF0000"/>
                </a:solidFill>
              </a:rPr>
              <a:pPr/>
              <a:t>16</a:t>
            </a:fld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Maathidy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0" name="مستطيل 1"/>
          <p:cNvSpPr/>
          <p:nvPr/>
        </p:nvSpPr>
        <p:spPr>
          <a:xfrm>
            <a:off x="179512" y="107921"/>
            <a:ext cx="1872208" cy="584775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</a:rPr>
              <a:t>Stomach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3312" y="762000"/>
            <a:ext cx="439248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00CC00"/>
                </a:solidFill>
                <a:latin typeface="Candara" panose="020E0502030303020204" pitchFamily="34" charset="0"/>
              </a:rPr>
              <a:t>The stomach is divided into the following parts</a:t>
            </a:r>
          </a:p>
          <a:p>
            <a:pPr algn="l"/>
            <a:endParaRPr lang="en-US" b="1" dirty="0">
              <a:latin typeface="Candara" panose="020E0502030303020204" pitchFamily="34" charset="0"/>
            </a:endParaRPr>
          </a:p>
          <a:p>
            <a:pPr algn="l"/>
            <a:endParaRPr lang="en-US" b="1" dirty="0">
              <a:latin typeface="Candara" panose="020E0502030303020204" pitchFamily="34" charset="0"/>
            </a:endParaRPr>
          </a:p>
          <a:p>
            <a:pPr algn="l" rtl="0"/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Fundus</a:t>
            </a:r>
            <a:r>
              <a:rPr lang="en-US" sz="2400" b="1" dirty="0">
                <a:latin typeface="Candara" panose="020E0502030303020204" pitchFamily="34" charset="0"/>
              </a:rPr>
              <a:t>: This is </a:t>
            </a:r>
            <a:r>
              <a:rPr lang="en-US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dome-shaped</a:t>
            </a:r>
            <a:r>
              <a:rPr lang="en-US" sz="2400" b="1" dirty="0">
                <a:latin typeface="Candara" panose="020E0502030303020204" pitchFamily="34" charset="0"/>
              </a:rPr>
              <a:t> and projects upward and to the left of the cardiac orifice. It is usually full of gas</a:t>
            </a:r>
          </a:p>
          <a:p>
            <a:pPr algn="l" rtl="0"/>
            <a:endParaRPr lang="en-US" sz="2400" b="1" dirty="0">
              <a:latin typeface="Candara" panose="020E0502030303020204" pitchFamily="34" charset="0"/>
            </a:endParaRPr>
          </a:p>
          <a:p>
            <a:pPr algn="l"/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Body</a:t>
            </a:r>
            <a:r>
              <a:rPr lang="en-US" sz="2400" b="1" dirty="0">
                <a:latin typeface="Candara" panose="020E0502030303020204" pitchFamily="34" charset="0"/>
              </a:rPr>
              <a:t>: This extends from the level of the </a:t>
            </a:r>
            <a:r>
              <a:rPr lang="en-US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cardiac orifice </a:t>
            </a:r>
            <a:r>
              <a:rPr lang="en-US" sz="2400" b="1" dirty="0">
                <a:latin typeface="Candara" panose="020E0502030303020204" pitchFamily="34" charset="0"/>
              </a:rPr>
              <a:t>to the level of the </a:t>
            </a:r>
            <a:r>
              <a:rPr lang="en-US" sz="2400" b="1" dirty="0" err="1">
                <a:solidFill>
                  <a:srgbClr val="0033CC"/>
                </a:solidFill>
                <a:latin typeface="Candara" panose="020E0502030303020204" pitchFamily="34" charset="0"/>
              </a:rPr>
              <a:t>incisura</a:t>
            </a:r>
            <a:r>
              <a:rPr lang="en-US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Candara" panose="020E0502030303020204" pitchFamily="34" charset="0"/>
              </a:rPr>
              <a:t>angularis</a:t>
            </a:r>
            <a:r>
              <a:rPr lang="en-US" sz="2400" b="1" dirty="0">
                <a:latin typeface="Candara" panose="020E0502030303020204" pitchFamily="34" charset="0"/>
              </a:rPr>
              <a:t>, a </a:t>
            </a:r>
            <a:r>
              <a:rPr lang="en-US" sz="2400" b="1" u="sng" dirty="0">
                <a:latin typeface="Candara" panose="020E0502030303020204" pitchFamily="34" charset="0"/>
              </a:rPr>
              <a:t>constant notch in the lower part of the lesser curvature </a:t>
            </a:r>
            <a:r>
              <a:rPr lang="en-US" sz="2400" b="1" dirty="0"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Tuesday 5 April 2022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B34F065-1154-456A-91E3-76DE8E75E17B}" type="slidenum">
              <a:rPr lang="ar-SA" b="1" smtClean="0">
                <a:solidFill>
                  <a:srgbClr val="FF0000"/>
                </a:solidFill>
              </a:rPr>
              <a:pPr rtl="0"/>
              <a:t>17</a:t>
            </a:fld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Maathidy</a:t>
            </a:r>
            <a:endParaRPr lang="ar-SA" b="1" dirty="0">
              <a:solidFill>
                <a:srgbClr val="FF0000"/>
              </a:solidFill>
            </a:endParaRPr>
          </a:p>
        </p:txBody>
      </p:sp>
      <p:pic>
        <p:nvPicPr>
          <p:cNvPr id="26626" name="Picture 2" descr="http://www.healthhype.com/wp-content/uploads/stomach_par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143000"/>
            <a:ext cx="4272442" cy="4347212"/>
          </a:xfrm>
          <a:prstGeom prst="rect">
            <a:avLst/>
          </a:prstGeom>
          <a:noFill/>
          <a:ln w="57150">
            <a:solidFill>
              <a:srgbClr val="00CC00"/>
            </a:solidFill>
          </a:ln>
        </p:spPr>
      </p:pic>
      <p:sp>
        <p:nvSpPr>
          <p:cNvPr id="8" name="مستطيل 1"/>
          <p:cNvSpPr/>
          <p:nvPr/>
        </p:nvSpPr>
        <p:spPr>
          <a:xfrm>
            <a:off x="179512" y="107921"/>
            <a:ext cx="1872208" cy="584775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</a:rPr>
              <a:t>Stomach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05600" y="391771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Tuesday 5 April 2022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75788" y="299284"/>
            <a:ext cx="2133600" cy="365125"/>
          </a:xfrm>
        </p:spPr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FF0000"/>
                </a:solidFill>
              </a:rPr>
              <a:pPr/>
              <a:t>18</a:t>
            </a:fld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172200" y="250486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Maathidy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8" name="مستطيل 2"/>
          <p:cNvSpPr/>
          <p:nvPr/>
        </p:nvSpPr>
        <p:spPr>
          <a:xfrm>
            <a:off x="104327" y="751344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Pyloric antrum</a:t>
            </a:r>
            <a:r>
              <a:rPr lang="en-US" sz="2400" b="1" dirty="0">
                <a:latin typeface="Candara" panose="020E0502030303020204" pitchFamily="34" charset="0"/>
              </a:rPr>
              <a:t>: This extends from the </a:t>
            </a:r>
            <a:r>
              <a:rPr lang="en-US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incisura angularis </a:t>
            </a:r>
            <a:r>
              <a:rPr lang="en-US" sz="2400" b="1" dirty="0">
                <a:latin typeface="Candara" panose="020E0502030303020204" pitchFamily="34" charset="0"/>
              </a:rPr>
              <a:t>to the </a:t>
            </a:r>
            <a:r>
              <a:rPr lang="en-US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pylorus.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n-US" sz="2400" b="1" dirty="0">
              <a:latin typeface="Candara" panose="020E0502030303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Pylorus</a:t>
            </a:r>
            <a:r>
              <a:rPr lang="en-US" sz="2400" b="1" dirty="0">
                <a:latin typeface="Candara" panose="020E0502030303020204" pitchFamily="34" charset="0"/>
              </a:rPr>
              <a:t>: This is the most tubular part of the stomach. The thick muscular wall is called </a:t>
            </a:r>
            <a:r>
              <a:rPr lang="en-US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the pyloric sphincter</a:t>
            </a:r>
            <a:r>
              <a:rPr lang="en-US" sz="2400" b="1" dirty="0">
                <a:latin typeface="Candara" panose="020E0502030303020204" pitchFamily="34" charset="0"/>
              </a:rPr>
              <a:t>, and the cavity of the pylorus is </a:t>
            </a:r>
            <a:r>
              <a:rPr lang="en-US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the pyloric canal</a:t>
            </a:r>
          </a:p>
        </p:txBody>
      </p:sp>
      <p:sp>
        <p:nvSpPr>
          <p:cNvPr id="9" name="مستطيل 1"/>
          <p:cNvSpPr/>
          <p:nvPr/>
        </p:nvSpPr>
        <p:spPr>
          <a:xfrm>
            <a:off x="108992" y="76200"/>
            <a:ext cx="1872208" cy="584775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</a:rPr>
              <a:t>Stomach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76C72C-C5B2-4405-81A1-9D204A645A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66" t="41111" r="27500" b="26296"/>
          <a:stretch/>
        </p:blipFill>
        <p:spPr>
          <a:xfrm>
            <a:off x="184263" y="3271611"/>
            <a:ext cx="8775473" cy="3510189"/>
          </a:xfrm>
          <a:prstGeom prst="rect">
            <a:avLst/>
          </a:prstGeom>
          <a:ln w="57150">
            <a:solidFill>
              <a:srgbClr val="00FF00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6200" y="763012"/>
            <a:ext cx="3962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The lesser curvature </a:t>
            </a:r>
            <a:r>
              <a:rPr lang="en-US" sz="2400" b="1" dirty="0">
                <a:latin typeface="Candara" panose="020E0502030303020204" pitchFamily="34" charset="0"/>
              </a:rPr>
              <a:t>forms the right border of the stomach and extends from the </a:t>
            </a:r>
            <a:r>
              <a:rPr lang="en-US" sz="2400" b="1" dirty="0">
                <a:solidFill>
                  <a:srgbClr val="00CC00"/>
                </a:solidFill>
                <a:latin typeface="Candara" panose="020E0502030303020204" pitchFamily="34" charset="0"/>
              </a:rPr>
              <a:t>cardiac orifice </a:t>
            </a:r>
            <a:r>
              <a:rPr lang="en-US" sz="2400" b="1" dirty="0">
                <a:latin typeface="Candara" panose="020E0502030303020204" pitchFamily="34" charset="0"/>
              </a:rPr>
              <a:t>to the </a:t>
            </a:r>
            <a:r>
              <a:rPr lang="en-US" sz="2400" b="1" dirty="0">
                <a:solidFill>
                  <a:srgbClr val="00CC00"/>
                </a:solidFill>
                <a:latin typeface="Candara" panose="020E0502030303020204" pitchFamily="34" charset="0"/>
              </a:rPr>
              <a:t>pylorus.</a:t>
            </a:r>
            <a:r>
              <a:rPr lang="en-US" sz="2400" b="1" dirty="0">
                <a:latin typeface="Candara" panose="020E0502030303020204" pitchFamily="34" charset="0"/>
              </a:rPr>
              <a:t> It is suspended from the liver by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the</a:t>
            </a:r>
            <a:r>
              <a:rPr lang="en-US" sz="2400" b="1" dirty="0">
                <a:latin typeface="Candara" panose="020E0502030303020204" pitchFamily="34" charset="0"/>
              </a:rPr>
              <a:t>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lesser omentum</a:t>
            </a:r>
            <a:endParaRPr lang="ar-IQ" sz="2400" b="1" dirty="0">
              <a:solidFill>
                <a:schemeClr val="accent6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Tuesday 5 April 2022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0" y="6356350"/>
            <a:ext cx="533400" cy="365125"/>
          </a:xfrm>
        </p:spPr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FF0000"/>
                </a:solidFill>
              </a:rPr>
              <a:pPr/>
              <a:t>19</a:t>
            </a:fld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0" y="635635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Maathidy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9" name="مستطيل 2"/>
          <p:cNvSpPr/>
          <p:nvPr/>
        </p:nvSpPr>
        <p:spPr>
          <a:xfrm>
            <a:off x="152400" y="3787676"/>
            <a:ext cx="457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The greater curvature </a:t>
            </a:r>
            <a:r>
              <a:rPr lang="en-US" sz="2400" b="1" dirty="0">
                <a:latin typeface="Candara" panose="020E0502030303020204" pitchFamily="34" charset="0"/>
              </a:rPr>
              <a:t>is much longer than the lesser curvature and extends from </a:t>
            </a:r>
            <a:r>
              <a:rPr lang="en-US" sz="2400" b="1" dirty="0">
                <a:solidFill>
                  <a:srgbClr val="00CC00"/>
                </a:solidFill>
                <a:latin typeface="Candara" panose="020E0502030303020204" pitchFamily="34" charset="0"/>
              </a:rPr>
              <a:t>the left of the cardiac orifice</a:t>
            </a:r>
            <a:r>
              <a:rPr lang="en-US" sz="2400" b="1" dirty="0">
                <a:latin typeface="Candara" panose="020E0502030303020204" pitchFamily="34" charset="0"/>
              </a:rPr>
              <a:t>, over the dome of the </a:t>
            </a: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fundus</a:t>
            </a:r>
            <a:r>
              <a:rPr lang="en-US" sz="2400" b="1" dirty="0">
                <a:latin typeface="Candara" panose="020E0502030303020204" pitchFamily="34" charset="0"/>
              </a:rPr>
              <a:t>, and along the left border of the stomach </a:t>
            </a:r>
            <a:r>
              <a:rPr lang="en-US" sz="2400" b="1" dirty="0">
                <a:solidFill>
                  <a:srgbClr val="00CC00"/>
                </a:solidFill>
                <a:latin typeface="Candara" panose="020E0502030303020204" pitchFamily="34" charset="0"/>
              </a:rPr>
              <a:t>to the pylorus </a:t>
            </a:r>
            <a:endParaRPr lang="ar-IQ" sz="2400" b="1" dirty="0">
              <a:solidFill>
                <a:srgbClr val="00CC00"/>
              </a:solidFill>
              <a:latin typeface="Candara" panose="020E0502030303020204" pitchFamily="34" charset="0"/>
            </a:endParaRPr>
          </a:p>
        </p:txBody>
      </p:sp>
      <p:pic>
        <p:nvPicPr>
          <p:cNvPr id="24578" name="Picture 2" descr="http://www.aboutcancer.com/Parts_of_stomach_ut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4909" y="156651"/>
            <a:ext cx="4760491" cy="3631025"/>
          </a:xfrm>
          <a:prstGeom prst="rect">
            <a:avLst/>
          </a:prstGeom>
          <a:noFill/>
          <a:ln w="57150">
            <a:solidFill>
              <a:srgbClr val="00CC00"/>
            </a:solidFill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26953" t="36563" r="25586" b="19375"/>
          <a:stretch>
            <a:fillRect/>
          </a:stretch>
        </p:blipFill>
        <p:spPr bwMode="auto">
          <a:xfrm>
            <a:off x="5017924" y="4191000"/>
            <a:ext cx="3668876" cy="2128854"/>
          </a:xfrm>
          <a:prstGeom prst="rect">
            <a:avLst/>
          </a:prstGeom>
          <a:noFill/>
          <a:ln w="57150">
            <a:solidFill>
              <a:srgbClr val="0033CC"/>
            </a:solidFill>
            <a:miter lim="800000"/>
            <a:headEnd/>
            <a:tailEnd/>
          </a:ln>
          <a:effectLst/>
        </p:spPr>
      </p:pic>
      <p:sp>
        <p:nvSpPr>
          <p:cNvPr id="11" name="مستطيل 1"/>
          <p:cNvSpPr/>
          <p:nvPr/>
        </p:nvSpPr>
        <p:spPr>
          <a:xfrm>
            <a:off x="179512" y="107921"/>
            <a:ext cx="1725488" cy="584775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</a:rPr>
              <a:t>Stomach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67" y="1993880"/>
            <a:ext cx="499343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dirty="0">
                <a:latin typeface="Candara" panose="020E0502030303020204" pitchFamily="34" charset="0"/>
              </a:rPr>
              <a:t>It begins at the level of the </a:t>
            </a:r>
            <a:r>
              <a:rPr lang="en-US" sz="2400" b="1" dirty="0">
                <a:solidFill>
                  <a:srgbClr val="3333CC"/>
                </a:solidFill>
                <a:latin typeface="Candara" panose="020E0502030303020204" pitchFamily="34" charset="0"/>
              </a:rPr>
              <a:t>cricoid cartilage, </a:t>
            </a:r>
            <a:r>
              <a:rPr lang="en-US" sz="2400" b="1" dirty="0">
                <a:latin typeface="Candara" panose="020E0502030303020204" pitchFamily="34" charset="0"/>
              </a:rPr>
              <a:t>opposite the body of the </a:t>
            </a:r>
            <a:r>
              <a:rPr lang="en-US" sz="2400" b="1" dirty="0">
                <a:solidFill>
                  <a:srgbClr val="3333CC"/>
                </a:solidFill>
                <a:latin typeface="Candara" panose="020E0502030303020204" pitchFamily="34" charset="0"/>
              </a:rPr>
              <a:t>sixth cervical vertebra.</a:t>
            </a:r>
          </a:p>
          <a:p>
            <a:endParaRPr lang="en-US" sz="2400" b="1" dirty="0">
              <a:solidFill>
                <a:srgbClr val="3333CC"/>
              </a:solidFill>
              <a:latin typeface="Candara" panose="020E0502030303020204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 dirty="0">
                <a:latin typeface="Candara" panose="020E0502030303020204" pitchFamily="34" charset="0"/>
              </a:rPr>
              <a:t> It passes through the diaphragm at the level of the </a:t>
            </a:r>
            <a:r>
              <a:rPr lang="en-US" sz="2400" b="1" dirty="0">
                <a:solidFill>
                  <a:srgbClr val="3333CC"/>
                </a:solidFill>
                <a:latin typeface="Candara" panose="020E0502030303020204" pitchFamily="34" charset="0"/>
              </a:rPr>
              <a:t>10th thoracic vertebra </a:t>
            </a:r>
            <a:r>
              <a:rPr lang="en-US" sz="2400" b="1" dirty="0">
                <a:latin typeface="Candara" panose="020E0502030303020204" pitchFamily="34" charset="0"/>
              </a:rPr>
              <a:t>to join the stomach at </a:t>
            </a:r>
            <a:r>
              <a:rPr lang="en-GB" sz="2400" b="1" dirty="0">
                <a:latin typeface="Candara" panose="020E0502030303020204" pitchFamily="34" charset="0"/>
              </a:rPr>
              <a:t>the level of the </a:t>
            </a:r>
            <a:r>
              <a:rPr lang="en-GB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7th left costal cartilage and T11 vertebra</a:t>
            </a:r>
            <a:endParaRPr lang="en-US" sz="2400" b="1" dirty="0">
              <a:solidFill>
                <a:srgbClr val="3333CC"/>
              </a:solidFill>
              <a:latin typeface="Candara" panose="020E05020303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601" y="101025"/>
            <a:ext cx="2395207" cy="523220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The Esophagus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62400" y="65532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Tuesday 5 April 2022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2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Maathidy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http://www.painneck.com/images/esophag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4322" y="1508978"/>
            <a:ext cx="3793067" cy="4267200"/>
          </a:xfrm>
          <a:prstGeom prst="rect">
            <a:avLst/>
          </a:prstGeom>
          <a:noFill/>
          <a:ln w="57150">
            <a:solidFill>
              <a:srgbClr val="00CC0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4E688C-97FE-4175-8CF9-5B0871CC3BA4}"/>
              </a:ext>
            </a:extLst>
          </p:cNvPr>
          <p:cNvSpPr txBox="1"/>
          <p:nvPr/>
        </p:nvSpPr>
        <p:spPr>
          <a:xfrm>
            <a:off x="91750" y="5874603"/>
            <a:ext cx="91284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It commences in the midline, but as it descends through the neck, it inclines to the left side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38DD4B-323F-4288-B874-201FBAB2B164}"/>
              </a:ext>
            </a:extLst>
          </p:cNvPr>
          <p:cNvSpPr txBox="1"/>
          <p:nvPr/>
        </p:nvSpPr>
        <p:spPr>
          <a:xfrm>
            <a:off x="35767" y="628471"/>
            <a:ext cx="90137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The esophagus is a muscular tube about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10 in. (25 cm)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long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,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with an average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diameter of 2 cm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that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extending from the pharynx to the stomach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76200" y="914400"/>
            <a:ext cx="42148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The cardiac orifice </a:t>
            </a:r>
            <a:r>
              <a:rPr lang="en-US" sz="2400" b="1" dirty="0">
                <a:latin typeface="Candara" panose="020E0502030303020204" pitchFamily="34" charset="0"/>
              </a:rPr>
              <a:t>is where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</a:rPr>
              <a:t>the esophagus </a:t>
            </a:r>
            <a:r>
              <a:rPr lang="en-US" sz="2400" b="1" dirty="0">
                <a:latin typeface="Candara" panose="020E0502030303020204" pitchFamily="34" charset="0"/>
              </a:rPr>
              <a:t>enters </a:t>
            </a:r>
            <a:r>
              <a:rPr lang="en-US" sz="2400" b="1" dirty="0">
                <a:solidFill>
                  <a:srgbClr val="00CC00"/>
                </a:solidFill>
                <a:latin typeface="Candara" panose="020E0502030303020204" pitchFamily="34" charset="0"/>
              </a:rPr>
              <a:t>the stomach</a:t>
            </a:r>
            <a:r>
              <a:rPr lang="en-US" sz="2400" b="1" dirty="0">
                <a:latin typeface="Candara" panose="020E0502030303020204" pitchFamily="34" charset="0"/>
              </a:rPr>
              <a:t>.  that prevents regurgitation of stomach contents into the esophagus.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76200" y="3191471"/>
            <a:ext cx="4191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The pyloric orifice </a:t>
            </a:r>
            <a:r>
              <a:rPr lang="en-US" sz="2400" b="1" dirty="0">
                <a:latin typeface="Candara" panose="020E0502030303020204" pitchFamily="34" charset="0"/>
              </a:rPr>
              <a:t>is formed by the </a:t>
            </a:r>
            <a:r>
              <a:rPr lang="en-US" sz="2400" b="1" dirty="0">
                <a:solidFill>
                  <a:srgbClr val="00CC00"/>
                </a:solidFill>
                <a:latin typeface="Candara" panose="020E0502030303020204" pitchFamily="34" charset="0"/>
              </a:rPr>
              <a:t>pyloric canal, </a:t>
            </a:r>
            <a:r>
              <a:rPr lang="en-US" sz="2400" b="1" dirty="0">
                <a:latin typeface="Candara" panose="020E0502030303020204" pitchFamily="34" charset="0"/>
              </a:rPr>
              <a:t>which is about </a:t>
            </a: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(2.5 cm) </a:t>
            </a:r>
            <a:r>
              <a:rPr lang="en-US" sz="2400" b="1" dirty="0">
                <a:latin typeface="Candara" panose="020E0502030303020204" pitchFamily="34" charset="0"/>
              </a:rPr>
              <a:t>long. The circular muscle coat  is much thicker. </a:t>
            </a:r>
          </a:p>
          <a:p>
            <a:pPr algn="l">
              <a:buFont typeface="Wingdings" pitchFamily="2" charset="2"/>
              <a:buChar char="v"/>
            </a:pPr>
            <a:endParaRPr lang="en-US" sz="2400" b="1" dirty="0">
              <a:latin typeface="Candara" panose="020E0502030303020204" pitchFamily="34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en-US" sz="2400" b="1" dirty="0">
                <a:solidFill>
                  <a:srgbClr val="7030A0"/>
                </a:solidFill>
                <a:latin typeface="Candara" panose="020E0502030303020204" pitchFamily="34" charset="0"/>
              </a:rPr>
              <a:t>The pylorus lies on the transpyloric plane</a:t>
            </a:r>
            <a:r>
              <a:rPr lang="en-US" sz="2400" b="1" dirty="0">
                <a:latin typeface="Candara" panose="020E0502030303020204" pitchFamily="34" charset="0"/>
              </a:rPr>
              <a:t>.</a:t>
            </a:r>
            <a:endParaRPr lang="ar-IQ" sz="2400" b="1" dirty="0">
              <a:latin typeface="Candara" panose="020E0502030303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Tuesday 5 April 2022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FF0000"/>
                </a:solidFill>
              </a:rPr>
              <a:pPr/>
              <a:t>20</a:t>
            </a:fld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Maathidy</a:t>
            </a:r>
            <a:endParaRPr lang="ar-SA" b="1" dirty="0">
              <a:solidFill>
                <a:srgbClr val="FF0000"/>
              </a:solidFill>
            </a:endParaRPr>
          </a:p>
        </p:txBody>
      </p:sp>
      <p:pic>
        <p:nvPicPr>
          <p:cNvPr id="22530" name="Picture 2" descr="http://www.acm.uiuc.edu/sigbio/project/digestive/middle/stomach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6914" y="1600200"/>
            <a:ext cx="4604686" cy="3505200"/>
          </a:xfrm>
          <a:prstGeom prst="rect">
            <a:avLst/>
          </a:prstGeom>
          <a:noFill/>
          <a:ln w="57150">
            <a:solidFill>
              <a:srgbClr val="0033CC"/>
            </a:solidFill>
          </a:ln>
        </p:spPr>
      </p:pic>
      <p:sp>
        <p:nvSpPr>
          <p:cNvPr id="9" name="مستطيل 1"/>
          <p:cNvSpPr/>
          <p:nvPr/>
        </p:nvSpPr>
        <p:spPr>
          <a:xfrm>
            <a:off x="152400" y="107921"/>
            <a:ext cx="1872208" cy="584775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</a:rPr>
              <a:t>Stomach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6200" y="685800"/>
            <a:ext cx="8915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ü"/>
            </a:pPr>
            <a:r>
              <a:rPr lang="en-US" sz="2400" b="1" dirty="0">
                <a:solidFill>
                  <a:srgbClr val="7030A0"/>
                </a:solidFill>
                <a:latin typeface="Candara" panose="020E0502030303020204" pitchFamily="34" charset="0"/>
              </a:rPr>
              <a:t>The mucous membrane </a:t>
            </a:r>
            <a:r>
              <a:rPr lang="en-US" sz="2400" b="1" dirty="0">
                <a:latin typeface="Candara" panose="020E0502030303020204" pitchFamily="34" charset="0"/>
              </a:rPr>
              <a:t>of the stomach is thick and vascular and is thrown into numerous folds, or </a:t>
            </a: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rugae</a:t>
            </a:r>
            <a:r>
              <a:rPr lang="en-US" sz="2400" b="1" dirty="0">
                <a:latin typeface="Candara" panose="020E0502030303020204" pitchFamily="34" charset="0"/>
              </a:rPr>
              <a:t>, that are mainly longitudinal in direction</a:t>
            </a:r>
          </a:p>
          <a:p>
            <a:pPr algn="l">
              <a:buFont typeface="Wingdings" pitchFamily="2" charset="2"/>
              <a:buChar char="ü"/>
            </a:pPr>
            <a:r>
              <a:rPr lang="en-US" sz="2400" b="1" dirty="0">
                <a:solidFill>
                  <a:srgbClr val="7030A0"/>
                </a:solidFill>
                <a:latin typeface="Candara" panose="020E0502030303020204" pitchFamily="34" charset="0"/>
              </a:rPr>
              <a:t>The muscular wall </a:t>
            </a:r>
            <a:r>
              <a:rPr lang="en-US" sz="2400" b="1" dirty="0">
                <a:latin typeface="Candara" panose="020E0502030303020204" pitchFamily="34" charset="0"/>
              </a:rPr>
              <a:t>of the stomach contains </a:t>
            </a:r>
            <a:r>
              <a:rPr lang="en-US" sz="2400" b="1" dirty="0">
                <a:solidFill>
                  <a:srgbClr val="00CC00"/>
                </a:solidFill>
                <a:latin typeface="Candara" panose="020E0502030303020204" pitchFamily="34" charset="0"/>
              </a:rPr>
              <a:t>longitudinal </a:t>
            </a:r>
            <a:r>
              <a:rPr lang="en-US" sz="2400" b="1" dirty="0">
                <a:latin typeface="Candara" panose="020E0502030303020204" pitchFamily="34" charset="0"/>
              </a:rPr>
              <a:t>fibers, </a:t>
            </a:r>
            <a:r>
              <a:rPr lang="en-US" sz="2400" b="1" dirty="0">
                <a:solidFill>
                  <a:srgbClr val="00CC00"/>
                </a:solidFill>
                <a:latin typeface="Candara" panose="020E0502030303020204" pitchFamily="34" charset="0"/>
              </a:rPr>
              <a:t>circular </a:t>
            </a:r>
            <a:r>
              <a:rPr lang="en-US" sz="2400" b="1" dirty="0">
                <a:latin typeface="Candara" panose="020E0502030303020204" pitchFamily="34" charset="0"/>
              </a:rPr>
              <a:t>fibers, and </a:t>
            </a:r>
            <a:r>
              <a:rPr lang="en-US" sz="2400" b="1" dirty="0">
                <a:solidFill>
                  <a:srgbClr val="00CC00"/>
                </a:solidFill>
                <a:latin typeface="Candara" panose="020E0502030303020204" pitchFamily="34" charset="0"/>
              </a:rPr>
              <a:t>oblique</a:t>
            </a:r>
            <a:r>
              <a:rPr lang="en-US" sz="2400" b="1" dirty="0">
                <a:latin typeface="Candara" panose="020E0502030303020204" pitchFamily="34" charset="0"/>
              </a:rPr>
              <a:t> fibers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Tuesday 5 April 2022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81000" cy="365125"/>
          </a:xfrm>
        </p:spPr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FF0000"/>
                </a:solidFill>
              </a:rPr>
              <a:pPr/>
              <a:t>21</a:t>
            </a:fld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6200" y="609600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Maathidy</a:t>
            </a:r>
            <a:endParaRPr lang="ar-SA" b="1" dirty="0">
              <a:solidFill>
                <a:srgbClr val="FF0000"/>
              </a:solidFill>
            </a:endParaRPr>
          </a:p>
        </p:txBody>
      </p:sp>
      <p:pic>
        <p:nvPicPr>
          <p:cNvPr id="21506" name="Picture 2" descr="http://cnx.org/content/m46517/latest/2414_Stoma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1" y="2747480"/>
            <a:ext cx="5987098" cy="3954046"/>
          </a:xfrm>
          <a:prstGeom prst="rect">
            <a:avLst/>
          </a:prstGeom>
          <a:noFill/>
          <a:ln w="57150">
            <a:solidFill>
              <a:srgbClr val="00CC00"/>
            </a:solidFill>
          </a:ln>
        </p:spPr>
      </p:pic>
      <p:sp>
        <p:nvSpPr>
          <p:cNvPr id="8" name="مستطيل 1"/>
          <p:cNvSpPr/>
          <p:nvPr/>
        </p:nvSpPr>
        <p:spPr>
          <a:xfrm>
            <a:off x="179512" y="107921"/>
            <a:ext cx="1872208" cy="584775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</a:rPr>
              <a:t>Stomach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6200" y="685800"/>
            <a:ext cx="861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7030A0"/>
                </a:solidFill>
                <a:latin typeface="Candara" panose="020E0502030303020204" pitchFamily="34" charset="0"/>
              </a:rPr>
              <a:t>The peritoneum (visceral peritoneum) </a:t>
            </a:r>
            <a:r>
              <a:rPr lang="en-US" sz="2400" b="1" dirty="0">
                <a:latin typeface="Candara" panose="020E0502030303020204" pitchFamily="34" charset="0"/>
              </a:rPr>
              <a:t>completely surrounds the stomach. It leaves the lesser curvature as </a:t>
            </a:r>
            <a:r>
              <a:rPr lang="en-US" sz="2400" b="1" dirty="0">
                <a:solidFill>
                  <a:srgbClr val="00CC00"/>
                </a:solidFill>
                <a:latin typeface="Candara" panose="020E0502030303020204" pitchFamily="34" charset="0"/>
              </a:rPr>
              <a:t>the lesser omentum </a:t>
            </a:r>
            <a:r>
              <a:rPr lang="en-US" sz="2400" b="1" dirty="0">
                <a:latin typeface="Candara" panose="020E0502030303020204" pitchFamily="34" charset="0"/>
              </a:rPr>
              <a:t>and the greater curvature as the </a:t>
            </a:r>
            <a:r>
              <a:rPr lang="en-US" sz="2400" b="1" dirty="0" err="1">
                <a:solidFill>
                  <a:srgbClr val="00CC00"/>
                </a:solidFill>
                <a:latin typeface="Candara" panose="020E0502030303020204" pitchFamily="34" charset="0"/>
              </a:rPr>
              <a:t>gastrosplenic</a:t>
            </a:r>
            <a:r>
              <a:rPr lang="en-US" sz="2400" b="1" dirty="0">
                <a:solidFill>
                  <a:srgbClr val="00CC00"/>
                </a:solidFill>
                <a:latin typeface="Candara" panose="020E0502030303020204" pitchFamily="34" charset="0"/>
              </a:rPr>
              <a:t> omentum </a:t>
            </a:r>
            <a:r>
              <a:rPr lang="en-US" sz="2400" b="1" dirty="0">
                <a:latin typeface="Candara" panose="020E0502030303020204" pitchFamily="34" charset="0"/>
              </a:rPr>
              <a:t>and </a:t>
            </a:r>
            <a:r>
              <a:rPr lang="en-US" sz="2400" b="1" dirty="0">
                <a:solidFill>
                  <a:srgbClr val="00CC00"/>
                </a:solidFill>
                <a:latin typeface="Candara" panose="020E0502030303020204" pitchFamily="34" charset="0"/>
              </a:rPr>
              <a:t>the greater omentum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6953" t="36563" r="25586" b="19375"/>
          <a:stretch>
            <a:fillRect/>
          </a:stretch>
        </p:blipFill>
        <p:spPr bwMode="auto">
          <a:xfrm>
            <a:off x="1295400" y="2271298"/>
            <a:ext cx="6985478" cy="4053302"/>
          </a:xfrm>
          <a:prstGeom prst="rect">
            <a:avLst/>
          </a:prstGeom>
          <a:noFill/>
          <a:ln w="57150">
            <a:solidFill>
              <a:srgbClr val="0033CC"/>
            </a:solidFill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Tuesday 5 April 2022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FF0000"/>
                </a:solidFill>
              </a:rPr>
              <a:pPr/>
              <a:t>22</a:t>
            </a:fld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Maathidy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8" name="مستطيل 1"/>
          <p:cNvSpPr/>
          <p:nvPr/>
        </p:nvSpPr>
        <p:spPr>
          <a:xfrm>
            <a:off x="152400" y="107921"/>
            <a:ext cx="1872208" cy="584775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</a:rPr>
              <a:t>Stomach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4192" y="1354668"/>
            <a:ext cx="4648200" cy="2000548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solidFill>
                  <a:srgbClr val="00CC00"/>
                </a:solidFill>
                <a:latin typeface="Candara" panose="020E0502030303020204" pitchFamily="34" charset="0"/>
              </a:rPr>
              <a:t>Anteriorly</a:t>
            </a:r>
            <a:r>
              <a:rPr lang="en-US" sz="2800" dirty="0">
                <a:solidFill>
                  <a:srgbClr val="00CC00"/>
                </a:solidFill>
                <a:latin typeface="Candara" panose="020E0502030303020204" pitchFamily="34" charset="0"/>
              </a:rPr>
              <a:t>:</a:t>
            </a:r>
            <a:r>
              <a:rPr lang="en-US" sz="2800" dirty="0">
                <a:latin typeface="Candara" panose="020E0502030303020204" pitchFamily="34" charset="0"/>
              </a:rPr>
              <a:t> </a:t>
            </a:r>
            <a:r>
              <a:rPr lang="en-US" sz="2400" dirty="0">
                <a:latin typeface="Candara" panose="020E0502030303020204" pitchFamily="34" charset="0"/>
              </a:rPr>
              <a:t>The </a:t>
            </a:r>
            <a:r>
              <a:rPr lang="en-US" sz="2400" b="1" dirty="0">
                <a:latin typeface="Candara" panose="020E0502030303020204" pitchFamily="34" charset="0"/>
              </a:rPr>
              <a:t>anterior abdominal wal</a:t>
            </a:r>
            <a:r>
              <a:rPr lang="en-US" sz="2400" dirty="0">
                <a:latin typeface="Candara" panose="020E0502030303020204" pitchFamily="34" charset="0"/>
              </a:rPr>
              <a:t>l, the </a:t>
            </a:r>
            <a:r>
              <a:rPr lang="en-US" sz="2400" b="1" dirty="0">
                <a:latin typeface="Candara" panose="020E0502030303020204" pitchFamily="34" charset="0"/>
              </a:rPr>
              <a:t>left costal margin</a:t>
            </a:r>
            <a:r>
              <a:rPr lang="en-US" sz="2400" dirty="0">
                <a:latin typeface="Candara" panose="020E0502030303020204" pitchFamily="34" charset="0"/>
              </a:rPr>
              <a:t>, </a:t>
            </a:r>
            <a:r>
              <a:rPr lang="en-US" sz="2400" b="1" dirty="0">
                <a:latin typeface="Candara" panose="020E0502030303020204" pitchFamily="34" charset="0"/>
              </a:rPr>
              <a:t>the left pleura and lung</a:t>
            </a:r>
            <a:r>
              <a:rPr lang="en-US" sz="2400" dirty="0">
                <a:latin typeface="Candara" panose="020E0502030303020204" pitchFamily="34" charset="0"/>
              </a:rPr>
              <a:t>, the </a:t>
            </a:r>
            <a:r>
              <a:rPr lang="en-US" sz="2400" b="1" dirty="0">
                <a:latin typeface="Candara" panose="020E0502030303020204" pitchFamily="34" charset="0"/>
              </a:rPr>
              <a:t>diaphragm</a:t>
            </a:r>
            <a:r>
              <a:rPr lang="en-US" sz="2400" dirty="0">
                <a:latin typeface="Candara" panose="020E0502030303020204" pitchFamily="34" charset="0"/>
              </a:rPr>
              <a:t>, and the </a:t>
            </a:r>
            <a:r>
              <a:rPr lang="en-US" sz="2400" b="1" dirty="0">
                <a:latin typeface="Candara" panose="020E0502030303020204" pitchFamily="34" charset="0"/>
              </a:rPr>
              <a:t>left lobe of the liver .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86722" y="772180"/>
            <a:ext cx="1565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</a:rPr>
              <a:t>Relations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26556" t="27067" r="32617" b="23125"/>
          <a:stretch>
            <a:fillRect/>
          </a:stretch>
        </p:blipFill>
        <p:spPr bwMode="auto">
          <a:xfrm>
            <a:off x="5089848" y="149097"/>
            <a:ext cx="3901752" cy="2975103"/>
          </a:xfrm>
          <a:prstGeom prst="rect">
            <a:avLst/>
          </a:prstGeom>
          <a:noFill/>
          <a:ln w="57150">
            <a:solidFill>
              <a:srgbClr val="0033CC"/>
            </a:solidFill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Tuesday 5 April 2022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990600" y="6553200"/>
            <a:ext cx="2133600" cy="365125"/>
          </a:xfrm>
        </p:spPr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FF0000"/>
                </a:solidFill>
              </a:rPr>
              <a:pPr/>
              <a:t>23</a:t>
            </a:fld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Maathidy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9" name="مستطيل 1"/>
          <p:cNvSpPr/>
          <p:nvPr/>
        </p:nvSpPr>
        <p:spPr>
          <a:xfrm>
            <a:off x="152400" y="3509189"/>
            <a:ext cx="4549345" cy="273921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solidFill>
                  <a:srgbClr val="00CC00"/>
                </a:solidFill>
                <a:latin typeface="Candara" panose="020E0502030303020204" pitchFamily="34" charset="0"/>
              </a:rPr>
              <a:t>Posteriorly</a:t>
            </a:r>
            <a:r>
              <a:rPr lang="en-US" sz="2800" dirty="0">
                <a:solidFill>
                  <a:srgbClr val="00CC00"/>
                </a:solidFill>
                <a:latin typeface="Candara" panose="020E0502030303020204" pitchFamily="34" charset="0"/>
              </a:rPr>
              <a:t>: </a:t>
            </a:r>
            <a:r>
              <a:rPr lang="en-US" sz="2400" b="1" dirty="0">
                <a:latin typeface="Candara" panose="020E0502030303020204" pitchFamily="34" charset="0"/>
              </a:rPr>
              <a:t>The lesser sac</a:t>
            </a:r>
            <a:r>
              <a:rPr lang="en-US" sz="2400" dirty="0">
                <a:latin typeface="Candara" panose="020E0502030303020204" pitchFamily="34" charset="0"/>
              </a:rPr>
              <a:t>, the </a:t>
            </a:r>
            <a:r>
              <a:rPr lang="en-US" sz="2400" b="1" dirty="0">
                <a:latin typeface="Candara" panose="020E0502030303020204" pitchFamily="34" charset="0"/>
              </a:rPr>
              <a:t>diaphragm</a:t>
            </a:r>
            <a:r>
              <a:rPr lang="en-US" sz="2400" dirty="0">
                <a:latin typeface="Candara" panose="020E0502030303020204" pitchFamily="34" charset="0"/>
              </a:rPr>
              <a:t>, the </a:t>
            </a:r>
            <a:r>
              <a:rPr lang="en-US" sz="2400" b="1" dirty="0">
                <a:latin typeface="Candara" panose="020E0502030303020204" pitchFamily="34" charset="0"/>
              </a:rPr>
              <a:t>spleen</a:t>
            </a:r>
            <a:r>
              <a:rPr lang="en-US" sz="2400" dirty="0">
                <a:latin typeface="Candara" panose="020E0502030303020204" pitchFamily="34" charset="0"/>
              </a:rPr>
              <a:t>, the </a:t>
            </a:r>
            <a:r>
              <a:rPr lang="en-US" sz="2400" b="1" dirty="0">
                <a:latin typeface="Candara" panose="020E0502030303020204" pitchFamily="34" charset="0"/>
              </a:rPr>
              <a:t>left suprarenal gland</a:t>
            </a:r>
            <a:r>
              <a:rPr lang="en-US" sz="2400" dirty="0">
                <a:latin typeface="Candara" panose="020E0502030303020204" pitchFamily="34" charset="0"/>
              </a:rPr>
              <a:t>, the upper part of the </a:t>
            </a:r>
            <a:r>
              <a:rPr lang="en-US" sz="2400" b="1" dirty="0">
                <a:latin typeface="Candara" panose="020E0502030303020204" pitchFamily="34" charset="0"/>
              </a:rPr>
              <a:t>left kidney</a:t>
            </a:r>
            <a:r>
              <a:rPr lang="en-US" sz="2400" dirty="0">
                <a:latin typeface="Candara" panose="020E0502030303020204" pitchFamily="34" charset="0"/>
              </a:rPr>
              <a:t>, the </a:t>
            </a:r>
            <a:r>
              <a:rPr lang="en-US" sz="2400" b="1" dirty="0" err="1">
                <a:latin typeface="Candara" panose="020E0502030303020204" pitchFamily="34" charset="0"/>
              </a:rPr>
              <a:t>splenic</a:t>
            </a:r>
            <a:r>
              <a:rPr lang="en-US" sz="2400" b="1" dirty="0">
                <a:latin typeface="Candara" panose="020E0502030303020204" pitchFamily="34" charset="0"/>
              </a:rPr>
              <a:t> artery</a:t>
            </a:r>
            <a:r>
              <a:rPr lang="en-US" sz="2400" dirty="0">
                <a:latin typeface="Candara" panose="020E0502030303020204" pitchFamily="34" charset="0"/>
              </a:rPr>
              <a:t>, the </a:t>
            </a:r>
            <a:r>
              <a:rPr lang="en-US" sz="2400" b="1" dirty="0">
                <a:latin typeface="Candara" panose="020E0502030303020204" pitchFamily="34" charset="0"/>
              </a:rPr>
              <a:t>pancreas</a:t>
            </a:r>
            <a:r>
              <a:rPr lang="en-US" sz="2400" dirty="0">
                <a:latin typeface="Candara" panose="020E0502030303020204" pitchFamily="34" charset="0"/>
              </a:rPr>
              <a:t>, the </a:t>
            </a:r>
            <a:r>
              <a:rPr lang="en-US" sz="2400" b="1" dirty="0">
                <a:latin typeface="Candara" panose="020E0502030303020204" pitchFamily="34" charset="0"/>
              </a:rPr>
              <a:t>transverse </a:t>
            </a:r>
            <a:r>
              <a:rPr lang="en-US" sz="2400" b="1" dirty="0" err="1">
                <a:latin typeface="Candara" panose="020E0502030303020204" pitchFamily="34" charset="0"/>
              </a:rPr>
              <a:t>mesocolon</a:t>
            </a:r>
            <a:r>
              <a:rPr lang="en-US" sz="2400" dirty="0">
                <a:latin typeface="Candara" panose="020E0502030303020204" pitchFamily="34" charset="0"/>
              </a:rPr>
              <a:t>, and the </a:t>
            </a:r>
            <a:r>
              <a:rPr lang="en-US" sz="2400" b="1" dirty="0">
                <a:latin typeface="Candara" panose="020E0502030303020204" pitchFamily="34" charset="0"/>
              </a:rPr>
              <a:t>transverse colon</a:t>
            </a:r>
            <a:endParaRPr lang="ar-IQ" sz="2400" b="1" dirty="0">
              <a:latin typeface="Candara" panose="020E0502030303020204" pitchFamily="34" charset="0"/>
            </a:endParaRPr>
          </a:p>
        </p:txBody>
      </p:sp>
      <p:pic>
        <p:nvPicPr>
          <p:cNvPr id="19458" name="Picture 2" descr="http://www.instantanatomy.net/diagrams/AB02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310889"/>
            <a:ext cx="3429000" cy="3394711"/>
          </a:xfrm>
          <a:prstGeom prst="rect">
            <a:avLst/>
          </a:prstGeom>
          <a:noFill/>
          <a:ln w="57150">
            <a:solidFill>
              <a:srgbClr val="0033CC"/>
            </a:solidFill>
          </a:ln>
        </p:spPr>
      </p:pic>
      <p:sp>
        <p:nvSpPr>
          <p:cNvPr id="11" name="مستطيل 1"/>
          <p:cNvSpPr/>
          <p:nvPr/>
        </p:nvSpPr>
        <p:spPr>
          <a:xfrm>
            <a:off x="179512" y="107921"/>
            <a:ext cx="1872208" cy="584775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</a:rPr>
              <a:t>Stomach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52400" y="722293"/>
            <a:ext cx="205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Blood Supply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25469" y="1213555"/>
            <a:ext cx="8508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Candara" panose="020E0502030303020204" pitchFamily="34" charset="0"/>
              </a:rPr>
              <a:t>The arteries are derived from the branches of </a:t>
            </a: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the celiac artery </a:t>
            </a:r>
            <a:endParaRPr lang="ar-IQ" sz="2400" b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5469" y="1931069"/>
            <a:ext cx="378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The left gastric artery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 The right gastric artery</a:t>
            </a:r>
          </a:p>
          <a:p>
            <a:pPr algn="l" rtl="0"/>
            <a:endParaRPr lang="en-US" sz="2400" b="1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algn="l" rtl="0">
              <a:buFont typeface="Wingdings" pitchFamily="2" charset="2"/>
              <a:buChar char="v"/>
            </a:pP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The short gastric arteries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The left gastroepiploic artery</a:t>
            </a:r>
          </a:p>
          <a:p>
            <a:pPr algn="l" rtl="0"/>
            <a:endParaRPr lang="en-US" sz="2400" b="1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algn="l" rtl="0">
              <a:buFont typeface="Wingdings" pitchFamily="2" charset="2"/>
              <a:buChar char="v"/>
            </a:pP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The right gastroepiploic artery</a:t>
            </a:r>
            <a:endParaRPr lang="ar-IQ" sz="2400" b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31055" t="34688" r="22070" b="5312"/>
          <a:stretch>
            <a:fillRect/>
          </a:stretch>
        </p:blipFill>
        <p:spPr bwMode="auto">
          <a:xfrm>
            <a:off x="3837816" y="1912408"/>
            <a:ext cx="5130369" cy="4104295"/>
          </a:xfrm>
          <a:prstGeom prst="rect">
            <a:avLst/>
          </a:prstGeom>
          <a:noFill/>
          <a:ln w="57150">
            <a:solidFill>
              <a:srgbClr val="0033CC"/>
            </a:solidFill>
            <a:miter lim="800000"/>
            <a:headEnd/>
            <a:tailEnd/>
          </a:ln>
          <a:effectLst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00CC00"/>
                </a:solidFill>
              </a:rPr>
              <a:t>Tuesday 5 April 2022</a:t>
            </a:r>
            <a:endParaRPr lang="ar-SA" b="1" dirty="0">
              <a:solidFill>
                <a:srgbClr val="00CC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00CC00"/>
                </a:solidFill>
              </a:rPr>
              <a:pPr/>
              <a:t>24</a:t>
            </a:fld>
            <a:endParaRPr lang="ar-SA" b="1" dirty="0">
              <a:solidFill>
                <a:srgbClr val="00CC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00CC00"/>
                </a:solidFill>
              </a:rPr>
              <a:t>Dr. Aiman Qais Maathidy</a:t>
            </a:r>
            <a:endParaRPr lang="ar-SA" b="1" dirty="0">
              <a:solidFill>
                <a:srgbClr val="00CC00"/>
              </a:solidFill>
            </a:endParaRPr>
          </a:p>
        </p:txBody>
      </p:sp>
      <p:sp>
        <p:nvSpPr>
          <p:cNvPr id="11" name="مستطيل 1"/>
          <p:cNvSpPr/>
          <p:nvPr/>
        </p:nvSpPr>
        <p:spPr>
          <a:xfrm>
            <a:off x="179512" y="107921"/>
            <a:ext cx="1872208" cy="584775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</a:rPr>
              <a:t>Stomach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6200" y="990600"/>
            <a:ext cx="9067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2400" dirty="0">
                <a:latin typeface="Candara" panose="020E0502030303020204" pitchFamily="34" charset="0"/>
              </a:rPr>
              <a:t>The veins drain into </a:t>
            </a:r>
            <a:r>
              <a:rPr lang="en-US" sz="2400" b="1" u="sng" dirty="0">
                <a:solidFill>
                  <a:srgbClr val="0033CC"/>
                </a:solidFill>
                <a:latin typeface="Candara" panose="020E0502030303020204" pitchFamily="34" charset="0"/>
              </a:rPr>
              <a:t>the portal circulation</a:t>
            </a:r>
            <a:r>
              <a:rPr lang="en-US" sz="2400" dirty="0">
                <a:latin typeface="Candara" panose="020E0502030303020204" pitchFamily="34" charset="0"/>
              </a:rPr>
              <a:t>. </a:t>
            </a:r>
          </a:p>
          <a:p>
            <a:pPr algn="l">
              <a:buFont typeface="Wingdings" pitchFamily="2" charset="2"/>
              <a:buChar char="v"/>
            </a:pPr>
            <a:r>
              <a:rPr lang="en-US" sz="2400" dirty="0">
                <a:latin typeface="Candara" panose="020E0502030303020204" pitchFamily="34" charset="0"/>
              </a:rPr>
              <a:t>The </a:t>
            </a:r>
            <a:r>
              <a:rPr lang="en-US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left </a:t>
            </a:r>
            <a:r>
              <a:rPr lang="en-US" sz="2400" dirty="0">
                <a:latin typeface="Candara" panose="020E0502030303020204" pitchFamily="34" charset="0"/>
              </a:rPr>
              <a:t>and </a:t>
            </a:r>
            <a:r>
              <a:rPr lang="en-US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right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gastric veins </a:t>
            </a:r>
            <a:r>
              <a:rPr lang="en-US" sz="2400" dirty="0">
                <a:latin typeface="Candara" panose="020E0502030303020204" pitchFamily="34" charset="0"/>
              </a:rPr>
              <a:t>drain directly into </a:t>
            </a:r>
            <a:r>
              <a:rPr lang="en-US" sz="2400" b="1" i="1" u="sng" dirty="0">
                <a:solidFill>
                  <a:srgbClr val="0033CC"/>
                </a:solidFill>
                <a:latin typeface="Candara" panose="020E0502030303020204" pitchFamily="34" charset="0"/>
              </a:rPr>
              <a:t>the portal vein</a:t>
            </a:r>
            <a:r>
              <a:rPr lang="en-US" sz="2400" dirty="0">
                <a:latin typeface="Candara" panose="020E0502030303020204" pitchFamily="34" charset="0"/>
              </a:rPr>
              <a:t>. </a:t>
            </a:r>
          </a:p>
          <a:p>
            <a:pPr algn="l">
              <a:buFont typeface="Wingdings" pitchFamily="2" charset="2"/>
              <a:buChar char="v"/>
            </a:pPr>
            <a:r>
              <a:rPr lang="en-US" sz="2400" dirty="0">
                <a:latin typeface="Candara" panose="020E0502030303020204" pitchFamily="34" charset="0"/>
              </a:rPr>
              <a:t>The </a:t>
            </a:r>
            <a:r>
              <a:rPr lang="en-US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short gastric veins </a:t>
            </a:r>
            <a:r>
              <a:rPr lang="en-US" sz="2400" dirty="0">
                <a:latin typeface="Candara" panose="020E0502030303020204" pitchFamily="34" charset="0"/>
              </a:rPr>
              <a:t>and the </a:t>
            </a:r>
            <a:r>
              <a:rPr lang="en-US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left gastroepiploic veins </a:t>
            </a:r>
            <a:r>
              <a:rPr lang="en-US" sz="2400" dirty="0">
                <a:latin typeface="Candara" panose="020E0502030303020204" pitchFamily="34" charset="0"/>
              </a:rPr>
              <a:t>join </a:t>
            </a:r>
            <a:r>
              <a:rPr lang="en-US" sz="2400" b="1" u="sng" dirty="0">
                <a:solidFill>
                  <a:srgbClr val="0033CC"/>
                </a:solidFill>
                <a:latin typeface="Candara" panose="020E0502030303020204" pitchFamily="34" charset="0"/>
              </a:rPr>
              <a:t>the splenic vein</a:t>
            </a:r>
            <a:r>
              <a:rPr lang="en-US" sz="2400" dirty="0">
                <a:latin typeface="Candara" panose="020E0502030303020204" pitchFamily="34" charset="0"/>
              </a:rPr>
              <a:t>.</a:t>
            </a:r>
          </a:p>
          <a:p>
            <a:pPr algn="l">
              <a:buFont typeface="Wingdings" pitchFamily="2" charset="2"/>
              <a:buChar char="v"/>
            </a:pPr>
            <a:r>
              <a:rPr lang="en-US" sz="2400" dirty="0">
                <a:latin typeface="Candara" panose="020E0502030303020204" pitchFamily="34" charset="0"/>
              </a:rPr>
              <a:t>The </a:t>
            </a:r>
            <a:r>
              <a:rPr lang="en-US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right gastroepiploic vein </a:t>
            </a:r>
            <a:r>
              <a:rPr lang="en-US" sz="2400" dirty="0">
                <a:latin typeface="Candara" panose="020E0502030303020204" pitchFamily="34" charset="0"/>
              </a:rPr>
              <a:t>joins </a:t>
            </a:r>
            <a:r>
              <a:rPr lang="en-US" sz="2400" b="1" u="sng" dirty="0">
                <a:solidFill>
                  <a:srgbClr val="0033CC"/>
                </a:solidFill>
                <a:latin typeface="Candara" panose="020E0502030303020204" pitchFamily="34" charset="0"/>
              </a:rPr>
              <a:t>the superior mesenteric vein.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26367" t="22155" r="25000" b="35312"/>
          <a:stretch>
            <a:fillRect/>
          </a:stretch>
        </p:blipFill>
        <p:spPr bwMode="auto">
          <a:xfrm>
            <a:off x="1115616" y="3016279"/>
            <a:ext cx="6831009" cy="3733800"/>
          </a:xfrm>
          <a:prstGeom prst="rect">
            <a:avLst/>
          </a:prstGeom>
          <a:noFill/>
          <a:ln w="57150">
            <a:solidFill>
              <a:srgbClr val="0033CC"/>
            </a:solidFill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228600" y="681335"/>
            <a:ext cx="114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0033CC"/>
                </a:solidFill>
              </a:rPr>
              <a:t>Veins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5943600" y="46038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Tuesday 5 April 2022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30888" y="66609"/>
            <a:ext cx="2133600" cy="365125"/>
          </a:xfrm>
        </p:spPr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FF0000"/>
                </a:solidFill>
              </a:rPr>
              <a:pPr/>
              <a:t>25</a:t>
            </a:fld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52800" y="35183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Maathidy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9" name="مستطيل 1"/>
          <p:cNvSpPr/>
          <p:nvPr/>
        </p:nvSpPr>
        <p:spPr>
          <a:xfrm>
            <a:off x="179512" y="107921"/>
            <a:ext cx="1872208" cy="584775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</a:rPr>
              <a:t>Stomach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6200" y="1295400"/>
            <a:ext cx="3581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ü"/>
            </a:pPr>
            <a:r>
              <a:rPr lang="en-US" sz="2400" b="1" dirty="0">
                <a:latin typeface="Candara" panose="020E0502030303020204" pitchFamily="34" charset="0"/>
              </a:rPr>
              <a:t>The lymph vessels  follow the </a:t>
            </a: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arteries</a:t>
            </a:r>
            <a:r>
              <a:rPr lang="en-US" sz="2400" b="1" dirty="0">
                <a:latin typeface="Candara" panose="020E0502030303020204" pitchFamily="34" charset="0"/>
              </a:rPr>
              <a:t> into </a:t>
            </a:r>
            <a:r>
              <a:rPr lang="en-US" sz="2400" b="1" dirty="0">
                <a:solidFill>
                  <a:srgbClr val="00CC00"/>
                </a:solidFill>
                <a:latin typeface="Candara" panose="020E0502030303020204" pitchFamily="34" charset="0"/>
              </a:rPr>
              <a:t>the left and right gastric nodes, </a:t>
            </a:r>
            <a:r>
              <a:rPr lang="en-US" sz="2400" b="1" dirty="0">
                <a:latin typeface="Candara" panose="020E0502030303020204" pitchFamily="34" charset="0"/>
              </a:rPr>
              <a:t>the </a:t>
            </a:r>
            <a:r>
              <a:rPr lang="en-US" sz="2400" b="1" dirty="0">
                <a:solidFill>
                  <a:srgbClr val="00CC00"/>
                </a:solidFill>
                <a:latin typeface="Candara" panose="020E0502030303020204" pitchFamily="34" charset="0"/>
              </a:rPr>
              <a:t>left</a:t>
            </a:r>
            <a:r>
              <a:rPr lang="en-US" sz="2400" b="1" i="1" dirty="0">
                <a:latin typeface="Candara" panose="020E0502030303020204" pitchFamily="34" charset="0"/>
              </a:rPr>
              <a:t> and </a:t>
            </a:r>
            <a:r>
              <a:rPr lang="en-US" sz="2400" b="1" dirty="0">
                <a:solidFill>
                  <a:srgbClr val="00CC00"/>
                </a:solidFill>
                <a:latin typeface="Candara" panose="020E0502030303020204" pitchFamily="34" charset="0"/>
              </a:rPr>
              <a:t>right gastroepiploic nodes</a:t>
            </a:r>
            <a:r>
              <a:rPr lang="en-US" sz="2400" b="1" dirty="0">
                <a:latin typeface="Candara" panose="020E0502030303020204" pitchFamily="34" charset="0"/>
              </a:rPr>
              <a:t>, and the </a:t>
            </a:r>
            <a:r>
              <a:rPr lang="en-US" sz="2400" b="1" dirty="0">
                <a:solidFill>
                  <a:srgbClr val="00CC00"/>
                </a:solidFill>
                <a:latin typeface="Candara" panose="020E0502030303020204" pitchFamily="34" charset="0"/>
              </a:rPr>
              <a:t>short gastric nodes</a:t>
            </a:r>
            <a:r>
              <a:rPr lang="en-US" sz="2400" b="1" dirty="0">
                <a:latin typeface="Candara" panose="020E0502030303020204" pitchFamily="34" charset="0"/>
              </a:rPr>
              <a:t>.</a:t>
            </a:r>
          </a:p>
          <a:p>
            <a:pPr algn="l"/>
            <a:endParaRPr lang="en-US" sz="2400" b="1" dirty="0">
              <a:latin typeface="Candara" panose="020E0502030303020204" pitchFamily="34" charset="0"/>
            </a:endParaRPr>
          </a:p>
          <a:p>
            <a:pPr algn="l">
              <a:buFont typeface="Wingdings" pitchFamily="2" charset="2"/>
              <a:buChar char="ü"/>
            </a:pPr>
            <a:r>
              <a:rPr lang="en-US" sz="2400" b="1" dirty="0">
                <a:latin typeface="Candara" panose="020E0502030303020204" pitchFamily="34" charset="0"/>
              </a:rPr>
              <a:t> All lymph from the stomach eventually passes to the </a:t>
            </a:r>
            <a:r>
              <a:rPr lang="en-US" sz="2400" b="1" i="1" dirty="0">
                <a:solidFill>
                  <a:srgbClr val="00CC00"/>
                </a:solidFill>
                <a:latin typeface="Candara" panose="020E0502030303020204" pitchFamily="34" charset="0"/>
              </a:rPr>
              <a:t>celiac nodes</a:t>
            </a:r>
            <a:r>
              <a:rPr lang="en-US" sz="2400" b="1" dirty="0">
                <a:solidFill>
                  <a:srgbClr val="00CC00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>
                <a:latin typeface="Candara" panose="020E0502030303020204" pitchFamily="34" charset="0"/>
              </a:rPr>
              <a:t>located around the root of </a:t>
            </a: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the</a:t>
            </a:r>
            <a:r>
              <a:rPr lang="en-US" sz="2400" b="1" dirty="0">
                <a:latin typeface="Candara" panose="020E050203030302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celiac artery </a:t>
            </a:r>
            <a:r>
              <a:rPr lang="en-US" sz="2400" b="1" dirty="0">
                <a:latin typeface="Candara" panose="020E0502030303020204" pitchFamily="34" charset="0"/>
              </a:rPr>
              <a:t>on the posterior abdominal wall</a:t>
            </a:r>
            <a:endParaRPr lang="ar-IQ" sz="2400" b="1" dirty="0">
              <a:latin typeface="Candara" panose="020E0502030303020204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6200" y="762000"/>
            <a:ext cx="266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solidFill>
                  <a:srgbClr val="00CC00"/>
                </a:solidFill>
                <a:latin typeface="Candara" panose="020E0502030303020204" pitchFamily="34" charset="0"/>
              </a:rPr>
              <a:t>Lymph Drainage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l="31055" t="25312" r="22070" b="23125"/>
          <a:stretch>
            <a:fillRect/>
          </a:stretch>
        </p:blipFill>
        <p:spPr bwMode="auto">
          <a:xfrm>
            <a:off x="3782290" y="1600200"/>
            <a:ext cx="5209309" cy="3581400"/>
          </a:xfrm>
          <a:prstGeom prst="rect">
            <a:avLst/>
          </a:prstGeom>
          <a:noFill/>
          <a:ln w="57150">
            <a:solidFill>
              <a:srgbClr val="0033CC"/>
            </a:solidFill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Tuesday 5 April 2022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FF0000"/>
                </a:solidFill>
              </a:rPr>
              <a:pPr/>
              <a:t>26</a:t>
            </a:fld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Maathidy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9" name="مستطيل 1"/>
          <p:cNvSpPr/>
          <p:nvPr/>
        </p:nvSpPr>
        <p:spPr>
          <a:xfrm>
            <a:off x="152400" y="76200"/>
            <a:ext cx="1725488" cy="584775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</a:rPr>
              <a:t>Stomach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14300" y="768716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latin typeface="Candara" panose="020E0502030303020204" pitchFamily="34" charset="0"/>
              </a:rPr>
              <a:t>The nerve supply includes </a:t>
            </a:r>
            <a:r>
              <a:rPr lang="en-US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sympathetic fibers </a:t>
            </a:r>
            <a:r>
              <a:rPr lang="en-US" sz="2400" b="1" dirty="0">
                <a:latin typeface="Candara" panose="020E0502030303020204" pitchFamily="34" charset="0"/>
              </a:rPr>
              <a:t>derived from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the celiac plexus </a:t>
            </a:r>
            <a:r>
              <a:rPr lang="en-US" sz="2400" b="1" dirty="0">
                <a:latin typeface="Candara" panose="020E0502030303020204" pitchFamily="34" charset="0"/>
              </a:rPr>
              <a:t>and </a:t>
            </a:r>
            <a:r>
              <a:rPr lang="en-US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parasympathetic fibers </a:t>
            </a:r>
            <a:r>
              <a:rPr lang="en-US" sz="2400" b="1" dirty="0">
                <a:latin typeface="Candara" panose="020E0502030303020204" pitchFamily="34" charset="0"/>
              </a:rPr>
              <a:t>from the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right </a:t>
            </a:r>
            <a:r>
              <a:rPr lang="en-US" sz="2400" b="1" dirty="0">
                <a:latin typeface="Candara" panose="020E0502030303020204" pitchFamily="34" charset="0"/>
              </a:rPr>
              <a:t>and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left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vagus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 nerves </a:t>
            </a:r>
            <a:endParaRPr lang="ar-IQ" sz="2400" b="1" dirty="0">
              <a:solidFill>
                <a:schemeClr val="accent6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810000" y="100926"/>
            <a:ext cx="2057400" cy="461665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Nerve Supply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 l="31055" t="30000" r="22070" b="29687"/>
          <a:stretch>
            <a:fillRect/>
          </a:stretch>
        </p:blipFill>
        <p:spPr bwMode="auto">
          <a:xfrm>
            <a:off x="4127164" y="2590800"/>
            <a:ext cx="4864435" cy="2614634"/>
          </a:xfrm>
          <a:prstGeom prst="rect">
            <a:avLst/>
          </a:prstGeom>
          <a:noFill/>
          <a:ln w="57150">
            <a:solidFill>
              <a:srgbClr val="0033CC"/>
            </a:solidFill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Tuesday 5 April 2022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6569075"/>
            <a:ext cx="381000" cy="365125"/>
          </a:xfrm>
        </p:spPr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FF0000"/>
                </a:solidFill>
              </a:rPr>
              <a:pPr/>
              <a:t>27</a:t>
            </a:fld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Maathidy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9" name="مستطيل 2"/>
          <p:cNvSpPr/>
          <p:nvPr/>
        </p:nvSpPr>
        <p:spPr>
          <a:xfrm>
            <a:off x="152400" y="2175170"/>
            <a:ext cx="3657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sz="2400" b="1" dirty="0">
                <a:solidFill>
                  <a:srgbClr val="7030A0"/>
                </a:solidFill>
                <a:latin typeface="Candara" panose="020E0502030303020204" pitchFamily="34" charset="0"/>
              </a:rPr>
              <a:t>The anterior </a:t>
            </a:r>
            <a:r>
              <a:rPr lang="en-US" sz="2400" b="1" dirty="0" err="1">
                <a:solidFill>
                  <a:srgbClr val="7030A0"/>
                </a:solidFill>
                <a:latin typeface="Candara" panose="020E0502030303020204" pitchFamily="34" charset="0"/>
              </a:rPr>
              <a:t>vagal</a:t>
            </a:r>
            <a:r>
              <a:rPr lang="en-US" sz="2400" b="1" dirty="0">
                <a:solidFill>
                  <a:srgbClr val="7030A0"/>
                </a:solidFill>
                <a:latin typeface="Candara" panose="020E0502030303020204" pitchFamily="34" charset="0"/>
              </a:rPr>
              <a:t> trunk</a:t>
            </a:r>
            <a:r>
              <a:rPr lang="en-US" sz="2400" b="1" dirty="0">
                <a:latin typeface="Candara" panose="020E0502030303020204" pitchFamily="34" charset="0"/>
              </a:rPr>
              <a:t>, which is formed mainly from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the left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vagus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>
                <a:latin typeface="Candara" panose="020E0502030303020204" pitchFamily="34" charset="0"/>
              </a:rPr>
              <a:t>nerve, enters the abdomen on the anterior surface of the esophagus., then divides into branches that supply the anterior surface of the stomach.</a:t>
            </a:r>
            <a:endParaRPr lang="ar-IQ" sz="2400" b="1" dirty="0">
              <a:latin typeface="Candara" panose="020E0502030303020204" pitchFamily="34" charset="0"/>
            </a:endParaRPr>
          </a:p>
        </p:txBody>
      </p:sp>
      <p:sp>
        <p:nvSpPr>
          <p:cNvPr id="10" name="مستطيل 5"/>
          <p:cNvSpPr/>
          <p:nvPr/>
        </p:nvSpPr>
        <p:spPr>
          <a:xfrm>
            <a:off x="228600" y="5798403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A large hepatic branch </a:t>
            </a:r>
            <a:r>
              <a:rPr lang="en-US" sz="2400" b="1" dirty="0">
                <a:latin typeface="Candara" panose="020E0502030303020204" pitchFamily="34" charset="0"/>
              </a:rPr>
              <a:t>passes up to the liver, and from this a </a:t>
            </a:r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pyloric branch </a:t>
            </a:r>
            <a:r>
              <a:rPr lang="en-US" sz="2400" b="1" dirty="0">
                <a:latin typeface="Candara" panose="020E0502030303020204" pitchFamily="34" charset="0"/>
              </a:rPr>
              <a:t>passes down to the pylorus </a:t>
            </a:r>
            <a:endParaRPr lang="ar-IQ" sz="2400" b="1" dirty="0">
              <a:latin typeface="Candara" panose="020E0502030303020204" pitchFamily="34" charset="0"/>
            </a:endParaRPr>
          </a:p>
        </p:txBody>
      </p:sp>
      <p:sp>
        <p:nvSpPr>
          <p:cNvPr id="11" name="مستطيل 1"/>
          <p:cNvSpPr/>
          <p:nvPr/>
        </p:nvSpPr>
        <p:spPr>
          <a:xfrm>
            <a:off x="179512" y="107921"/>
            <a:ext cx="1872208" cy="584775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</a:rPr>
              <a:t>Stomach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6200" y="762000"/>
            <a:ext cx="1981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Nerve Supply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152400" y="1219200"/>
            <a:ext cx="421484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sz="2400" b="1" dirty="0">
                <a:solidFill>
                  <a:srgbClr val="7030A0"/>
                </a:solidFill>
                <a:latin typeface="Candara" panose="020E0502030303020204" pitchFamily="34" charset="0"/>
              </a:rPr>
              <a:t>The posterior vagal trunk, </a:t>
            </a:r>
            <a:r>
              <a:rPr lang="en-US" sz="2400" b="1" dirty="0">
                <a:latin typeface="Candara" panose="020E0502030303020204" pitchFamily="34" charset="0"/>
              </a:rPr>
              <a:t>which is formed mainly from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the right vagus </a:t>
            </a:r>
            <a:r>
              <a:rPr lang="en-US" sz="2400" b="1" dirty="0">
                <a:latin typeface="Candara" panose="020E0502030303020204" pitchFamily="34" charset="0"/>
              </a:rPr>
              <a:t>nerve, enters the abdomen on the posterior surface of the esophagus. </a:t>
            </a:r>
          </a:p>
          <a:p>
            <a:pPr algn="l">
              <a:buFont typeface="Wingdings" pitchFamily="2" charset="2"/>
              <a:buChar char="q"/>
            </a:pPr>
            <a:endParaRPr lang="en-US" sz="2400" b="1" dirty="0">
              <a:latin typeface="Candara" panose="020E0502030303020204" pitchFamily="34" charset="0"/>
            </a:endParaRPr>
          </a:p>
          <a:p>
            <a:pPr algn="l"/>
            <a:r>
              <a:rPr lang="en-US" sz="2400" b="1" dirty="0">
                <a:latin typeface="Candara" panose="020E0502030303020204" pitchFamily="34" charset="0"/>
              </a:rPr>
              <a:t>The trunk supply mainly the posterior surface of the stomach. </a:t>
            </a:r>
          </a:p>
          <a:p>
            <a:pPr algn="l">
              <a:buFont typeface="Wingdings" pitchFamily="2" charset="2"/>
              <a:buChar char="q"/>
            </a:pPr>
            <a:endParaRPr lang="en-US" sz="2400" b="1" dirty="0">
              <a:latin typeface="Candara" panose="020E0502030303020204" pitchFamily="34" charset="0"/>
            </a:endParaRPr>
          </a:p>
          <a:p>
            <a:pPr algn="l"/>
            <a:r>
              <a:rPr lang="en-US" sz="2400" b="1" dirty="0">
                <a:latin typeface="Candara" panose="020E0502030303020204" pitchFamily="34" charset="0"/>
              </a:rPr>
              <a:t>A large branch passes to the </a:t>
            </a:r>
            <a:r>
              <a:rPr lang="en-US" sz="2400" b="1" dirty="0">
                <a:solidFill>
                  <a:srgbClr val="C00000"/>
                </a:solidFill>
                <a:latin typeface="Candara" panose="020E0502030303020204" pitchFamily="34" charset="0"/>
              </a:rPr>
              <a:t>celiac</a:t>
            </a:r>
            <a:r>
              <a:rPr lang="en-US" sz="2400" b="1" dirty="0">
                <a:latin typeface="Candara" panose="020E0502030303020204" pitchFamily="34" charset="0"/>
              </a:rPr>
              <a:t> and </a:t>
            </a:r>
            <a:r>
              <a:rPr lang="en-US" sz="2400" b="1" dirty="0">
                <a:solidFill>
                  <a:srgbClr val="C00000"/>
                </a:solidFill>
                <a:latin typeface="Candara" panose="020E0502030303020204" pitchFamily="34" charset="0"/>
              </a:rPr>
              <a:t>superior mesenteric plexuses</a:t>
            </a:r>
            <a:endParaRPr lang="ar-IQ" sz="2400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5079" t="30000" r="22070" b="29687"/>
          <a:stretch>
            <a:fillRect/>
          </a:stretch>
        </p:blipFill>
        <p:spPr bwMode="auto">
          <a:xfrm>
            <a:off x="4572000" y="1094153"/>
            <a:ext cx="4191000" cy="4620847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Tuesday 5 April 2022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FF0000"/>
                </a:solidFill>
              </a:rPr>
              <a:pPr/>
              <a:t>28</a:t>
            </a:fld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Maathidy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9" name="مستطيل 1"/>
          <p:cNvSpPr/>
          <p:nvPr/>
        </p:nvSpPr>
        <p:spPr>
          <a:xfrm>
            <a:off x="179512" y="107921"/>
            <a:ext cx="1872208" cy="52322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</a:rPr>
              <a:t>Stomach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D:\Aiman Camera\SALISBERY  UK 14. 10.2012\DSC025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5" y="0"/>
            <a:ext cx="9144000" cy="6858000"/>
          </a:xfrm>
          <a:prstGeom prst="rect">
            <a:avLst/>
          </a:prstGeom>
          <a:noFill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05200" y="5638800"/>
            <a:ext cx="6248400" cy="365125"/>
          </a:xfrm>
        </p:spPr>
        <p:txBody>
          <a:bodyPr/>
          <a:lstStyle/>
          <a:p>
            <a:r>
              <a:rPr lang="en-US" sz="4000" b="1" i="1" dirty="0">
                <a:solidFill>
                  <a:srgbClr val="FFFF00"/>
                </a:solidFill>
                <a:latin typeface="Candara" pitchFamily="34" charset="0"/>
              </a:rPr>
              <a:t>Tuesday 5 April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105400"/>
            <a:ext cx="5791200" cy="365125"/>
          </a:xfrm>
        </p:spPr>
        <p:txBody>
          <a:bodyPr/>
          <a:lstStyle/>
          <a:p>
            <a:r>
              <a:rPr lang="en-US" sz="4000" b="1" i="1" dirty="0">
                <a:solidFill>
                  <a:srgbClr val="FFFF00"/>
                </a:solidFill>
                <a:latin typeface="Candara" pitchFamily="34" charset="0"/>
              </a:rPr>
              <a:t>Dr. Aiman Qais Maathidy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662473"/>
            <a:ext cx="497305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CC3300"/>
                </a:solidFill>
                <a:latin typeface="Candara" panose="020E0502030303020204" pitchFamily="34" charset="0"/>
              </a:rPr>
              <a:t>In the neck</a:t>
            </a:r>
            <a:r>
              <a:rPr lang="en-US" sz="2400" b="1" u="sng" dirty="0">
                <a:latin typeface="Candara" panose="020E0502030303020204" pitchFamily="34" charset="0"/>
              </a:rPr>
              <a:t>, </a:t>
            </a:r>
            <a:r>
              <a:rPr lang="en-US" sz="2400" b="1" dirty="0">
                <a:latin typeface="Candara" panose="020E0502030303020204" pitchFamily="34" charset="0"/>
              </a:rPr>
              <a:t>the esophagus lies </a:t>
            </a: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in front</a:t>
            </a:r>
            <a:r>
              <a:rPr lang="en-US" sz="2400" b="1" dirty="0">
                <a:solidFill>
                  <a:srgbClr val="00CC00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>
                <a:latin typeface="Candara" panose="020E0502030303020204" pitchFamily="34" charset="0"/>
              </a:rPr>
              <a:t>of </a:t>
            </a:r>
            <a:r>
              <a:rPr lang="en-US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the vertebral column</a:t>
            </a:r>
            <a:r>
              <a:rPr lang="en-US" sz="2400" b="1" dirty="0">
                <a:latin typeface="Candara" panose="020E0502030303020204" pitchFamily="34" charset="0"/>
              </a:rPr>
              <a:t>;</a:t>
            </a:r>
          </a:p>
          <a:p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laterally, </a:t>
            </a:r>
            <a:r>
              <a:rPr lang="en-US" sz="2400" b="1" dirty="0">
                <a:latin typeface="Candara" panose="020E0502030303020204" pitchFamily="34" charset="0"/>
              </a:rPr>
              <a:t>it is related to the </a:t>
            </a:r>
            <a:r>
              <a:rPr lang="en-US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lobes of the thyroid gland; </a:t>
            </a:r>
          </a:p>
          <a:p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&amp; anteriorly, </a:t>
            </a:r>
            <a:r>
              <a:rPr lang="en-US" sz="2400" b="1" dirty="0">
                <a:latin typeface="Candara" panose="020E0502030303020204" pitchFamily="34" charset="0"/>
              </a:rPr>
              <a:t>it is in contact with the </a:t>
            </a:r>
            <a:r>
              <a:rPr lang="en-US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trachea</a:t>
            </a:r>
            <a:r>
              <a:rPr lang="en-US" sz="2400" b="1" dirty="0">
                <a:latin typeface="Candara" panose="020E0502030303020204" pitchFamily="34" charset="0"/>
              </a:rPr>
              <a:t> and the </a:t>
            </a:r>
            <a:r>
              <a:rPr lang="en-US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recurrent laryngeal nerves </a:t>
            </a:r>
            <a:endParaRPr lang="ar-IQ" sz="2400" b="1" dirty="0">
              <a:solidFill>
                <a:srgbClr val="0033CC"/>
              </a:solidFill>
              <a:latin typeface="Candara" panose="020E05020303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601" y="101025"/>
            <a:ext cx="2710999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The Esophagus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" y="3430012"/>
            <a:ext cx="4724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CC3300"/>
                </a:solidFill>
                <a:latin typeface="Candara" panose="020E0502030303020204" pitchFamily="34" charset="0"/>
              </a:rPr>
              <a:t>In the thorax, </a:t>
            </a:r>
            <a:r>
              <a:rPr lang="en-US" sz="2400" b="1" dirty="0">
                <a:latin typeface="Candara" panose="020E0502030303020204" pitchFamily="34" charset="0"/>
              </a:rPr>
              <a:t>it passes downward and to the left through </a:t>
            </a:r>
            <a:r>
              <a:rPr lang="en-US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the superior </a:t>
            </a:r>
            <a:r>
              <a:rPr lang="en-US" sz="2400" b="1" dirty="0">
                <a:latin typeface="Candara" panose="020E0502030303020204" pitchFamily="34" charset="0"/>
              </a:rPr>
              <a:t>and then </a:t>
            </a:r>
            <a:r>
              <a:rPr lang="en-US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the posterior mediastinum </a:t>
            </a:r>
          </a:p>
          <a:p>
            <a:endParaRPr lang="en-US" sz="2400" b="1" dirty="0">
              <a:latin typeface="Candara" panose="020E0502030303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latin typeface="Candara" panose="020E0502030303020204" pitchFamily="34" charset="0"/>
              </a:rPr>
              <a:t>At the level of the sternal angle, </a:t>
            </a:r>
            <a:r>
              <a:rPr lang="en-US" sz="2400" b="1" dirty="0">
                <a:solidFill>
                  <a:srgbClr val="7030A0"/>
                </a:solidFill>
                <a:latin typeface="Candara" panose="020E0502030303020204" pitchFamily="34" charset="0"/>
              </a:rPr>
              <a:t>the aortic arch pushes the esophagus over to the midline</a:t>
            </a:r>
            <a:endParaRPr lang="ar-IQ" sz="2400" b="1" dirty="0">
              <a:solidFill>
                <a:srgbClr val="7030A0"/>
              </a:solidFill>
              <a:latin typeface="Candara" panose="020E0502030303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Tuesday 5 April 2022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3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286000" y="635635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Maathidy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http://img.webmd.com/dtmcms/live/webmd/consumer_assets/site_images/media/medical/hw/h9991532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6080" y="76200"/>
            <a:ext cx="3449320" cy="2249557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/>
          <a:srcRect l="25183" t="15625" r="41435" b="20833"/>
          <a:stretch>
            <a:fillRect/>
          </a:stretch>
        </p:blipFill>
        <p:spPr bwMode="auto">
          <a:xfrm>
            <a:off x="5217828" y="2590800"/>
            <a:ext cx="3773772" cy="4038600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685800"/>
            <a:ext cx="5105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CC00"/>
                </a:solidFill>
                <a:latin typeface="Candara" panose="020E0502030303020204" pitchFamily="34" charset="0"/>
              </a:rPr>
              <a:t>■■ Anteriorly: </a:t>
            </a:r>
            <a:r>
              <a:rPr lang="en-US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The trachea </a:t>
            </a:r>
            <a:r>
              <a:rPr lang="en-US" sz="2400" b="1" dirty="0">
                <a:latin typeface="Candara" panose="020E0502030303020204" pitchFamily="34" charset="0"/>
              </a:rPr>
              <a:t>and the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left recurrent laryngeal nerve;</a:t>
            </a:r>
            <a:r>
              <a:rPr lang="en-US" sz="2400" b="1" dirty="0">
                <a:latin typeface="Candara" panose="020E0502030303020204" pitchFamily="34" charset="0"/>
              </a:rPr>
              <a:t> the </a:t>
            </a:r>
            <a:r>
              <a:rPr lang="en-US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left principal bronchus</a:t>
            </a:r>
            <a:r>
              <a:rPr lang="en-US" sz="2400" b="1" dirty="0">
                <a:latin typeface="Candara" panose="020E0502030303020204" pitchFamily="34" charset="0"/>
              </a:rPr>
              <a:t>, which constricts it; and </a:t>
            </a:r>
            <a:r>
              <a:rPr lang="en-US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the pericardium</a:t>
            </a:r>
            <a:r>
              <a:rPr lang="en-US" sz="2400" b="1" dirty="0">
                <a:latin typeface="Candara" panose="020E0502030303020204" pitchFamily="34" charset="0"/>
              </a:rPr>
              <a:t>, which separates the esophagus from </a:t>
            </a:r>
            <a:r>
              <a:rPr lang="en-US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the left atrium</a:t>
            </a:r>
          </a:p>
          <a:p>
            <a:r>
              <a:rPr lang="en-US" sz="2400" b="1" dirty="0">
                <a:solidFill>
                  <a:srgbClr val="00CC00"/>
                </a:solidFill>
                <a:latin typeface="Candara" panose="020E0502030303020204" pitchFamily="34" charset="0"/>
              </a:rPr>
              <a:t>■■ Posteriorly: </a:t>
            </a:r>
            <a:r>
              <a:rPr lang="en-US" sz="2400" b="1" dirty="0">
                <a:latin typeface="Candara" panose="020E0502030303020204" pitchFamily="34" charset="0"/>
              </a:rPr>
              <a:t>The bodies of the thoracic vertebrae; </a:t>
            </a:r>
            <a:r>
              <a:rPr lang="en-US" sz="2400" b="1" dirty="0">
                <a:solidFill>
                  <a:srgbClr val="00B050"/>
                </a:solidFill>
                <a:latin typeface="Candara" panose="020E0502030303020204" pitchFamily="34" charset="0"/>
              </a:rPr>
              <a:t>the thoracic duct</a:t>
            </a:r>
            <a:r>
              <a:rPr lang="en-US" sz="2400" b="1" dirty="0">
                <a:latin typeface="Candara" panose="020E0502030303020204" pitchFamily="34" charset="0"/>
              </a:rPr>
              <a:t>; the </a:t>
            </a:r>
            <a:r>
              <a:rPr lang="en-US" sz="2400" b="1" dirty="0">
                <a:solidFill>
                  <a:srgbClr val="3333CC"/>
                </a:solidFill>
                <a:latin typeface="Candara" panose="020E0502030303020204" pitchFamily="34" charset="0"/>
              </a:rPr>
              <a:t>azygos veins</a:t>
            </a:r>
            <a:r>
              <a:rPr lang="en-US" sz="2400" b="1" dirty="0">
                <a:latin typeface="Candara" panose="020E0502030303020204" pitchFamily="34" charset="0"/>
              </a:rPr>
              <a:t>; the </a:t>
            </a: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right posterior intercostal arteries</a:t>
            </a:r>
            <a:r>
              <a:rPr lang="en-US" sz="2400" b="1" dirty="0">
                <a:latin typeface="Candara" panose="020E0502030303020204" pitchFamily="34" charset="0"/>
              </a:rPr>
              <a:t>; and, at its lower end, the </a:t>
            </a: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descending thoracic aorta </a:t>
            </a:r>
            <a:endParaRPr lang="en-US" sz="2400" b="1" dirty="0">
              <a:latin typeface="Candara" panose="020E0502030303020204" pitchFamily="34" charset="0"/>
            </a:endParaRPr>
          </a:p>
          <a:p>
            <a:r>
              <a:rPr lang="en-US" sz="2400" b="1" dirty="0">
                <a:solidFill>
                  <a:srgbClr val="00CC00"/>
                </a:solidFill>
                <a:latin typeface="Candara" panose="020E0502030303020204" pitchFamily="34" charset="0"/>
              </a:rPr>
              <a:t>■■ Right side: </a:t>
            </a:r>
            <a:r>
              <a:rPr lang="en-US" sz="2400" b="1" dirty="0">
                <a:latin typeface="Candara" panose="020E0502030303020204" pitchFamily="34" charset="0"/>
              </a:rPr>
              <a:t>The mediastinal pleura and the terminal part of </a:t>
            </a:r>
            <a:r>
              <a:rPr lang="en-US" sz="2400" b="1" dirty="0">
                <a:solidFill>
                  <a:srgbClr val="3333CC"/>
                </a:solidFill>
                <a:latin typeface="Candara" panose="020E0502030303020204" pitchFamily="34" charset="0"/>
              </a:rPr>
              <a:t>the azygos vein </a:t>
            </a:r>
            <a:endParaRPr lang="en-US" sz="2400" b="1" dirty="0">
              <a:latin typeface="Candara" panose="020E05020303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601" y="101025"/>
            <a:ext cx="2710999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The Esophagus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43600" y="226753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Tuesday 5 April 2022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800" y="6492875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4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86400" y="26761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Maathidy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l="22255" t="18750" r="46120" b="16667"/>
          <a:stretch>
            <a:fillRect/>
          </a:stretch>
        </p:blipFill>
        <p:spPr bwMode="auto">
          <a:xfrm>
            <a:off x="5257800" y="609599"/>
            <a:ext cx="3810000" cy="5186467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C6B2B2-4C48-43CE-B30B-BCD6DE28FB09}"/>
              </a:ext>
            </a:extLst>
          </p:cNvPr>
          <p:cNvSpPr txBox="1"/>
          <p:nvPr/>
        </p:nvSpPr>
        <p:spPr>
          <a:xfrm>
            <a:off x="76200" y="5919758"/>
            <a:ext cx="90491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■■ Left side: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left subclavian artery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,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aortic arch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,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thoracic duct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, and the mediastinal pleura</a:t>
            </a:r>
            <a:endParaRPr kumimoji="0" lang="ar-IQ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962085"/>
            <a:ext cx="50099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endParaRPr lang="en-US" sz="2400" b="1" dirty="0">
              <a:latin typeface="Candara" panose="020E050203030302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400" b="1" dirty="0">
                <a:latin typeface="Candara" panose="020E0502030303020204" pitchFamily="34" charset="0"/>
              </a:rPr>
              <a:t>The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left vagus </a:t>
            </a:r>
            <a:r>
              <a:rPr lang="en-US" sz="2400" b="1" dirty="0">
                <a:latin typeface="Candara" panose="020E0502030303020204" pitchFamily="34" charset="0"/>
              </a:rPr>
              <a:t>lies anterior to the esophagus, and the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right vagus </a:t>
            </a:r>
            <a:r>
              <a:rPr lang="en-US" sz="2400" b="1" dirty="0">
                <a:latin typeface="Candara" panose="020E0502030303020204" pitchFamily="34" charset="0"/>
              </a:rPr>
              <a:t>lies posterior.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>
                <a:latin typeface="Candara" panose="020E0502030303020204" pitchFamily="34" charset="0"/>
              </a:rPr>
              <a:t>Fibers from </a:t>
            </a:r>
            <a:r>
              <a:rPr lang="en-US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the right crus </a:t>
            </a:r>
            <a:r>
              <a:rPr lang="en-US" sz="2400" b="1" dirty="0">
                <a:latin typeface="Candara" panose="020E0502030303020204" pitchFamily="34" charset="0"/>
              </a:rPr>
              <a:t>of the diaphragm pass around the esophagus in the form of </a:t>
            </a:r>
            <a:r>
              <a:rPr lang="en-US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a sling</a:t>
            </a:r>
            <a:r>
              <a:rPr lang="en-US" sz="2400" b="1" dirty="0">
                <a:solidFill>
                  <a:srgbClr val="00CC00"/>
                </a:solidFill>
                <a:latin typeface="Candara" panose="020E0502030303020204" pitchFamily="34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GB" sz="2400" b="1" dirty="0">
                <a:solidFill>
                  <a:srgbClr val="C00000"/>
                </a:solidFill>
                <a:latin typeface="Candara" panose="020E0502030303020204" pitchFamily="34" charset="0"/>
              </a:rPr>
              <a:t>At the opening in the diaphragm, </a:t>
            </a:r>
            <a:r>
              <a:rPr lang="en-GB" sz="2400" b="1" dirty="0">
                <a:latin typeface="Candara" panose="020E0502030303020204" pitchFamily="34" charset="0"/>
              </a:rPr>
              <a:t>the esophagus is accompanied by the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two vagi</a:t>
            </a:r>
            <a:r>
              <a:rPr lang="en-GB" sz="2400" b="1" dirty="0">
                <a:latin typeface="Candara" panose="020E0502030303020204" pitchFamily="34" charset="0"/>
              </a:rPr>
              <a:t>, branches of </a:t>
            </a:r>
            <a:r>
              <a:rPr lang="en-GB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the left gastric blood vessels,</a:t>
            </a:r>
            <a:r>
              <a:rPr lang="en-GB" sz="2400" b="1" dirty="0">
                <a:latin typeface="Candara" panose="020E0502030303020204" pitchFamily="34" charset="0"/>
              </a:rPr>
              <a:t> and </a:t>
            </a:r>
            <a:r>
              <a:rPr lang="en-GB" sz="2400" b="1" dirty="0">
                <a:solidFill>
                  <a:srgbClr val="00B050"/>
                </a:solidFill>
                <a:latin typeface="Candara" panose="020E0502030303020204" pitchFamily="34" charset="0"/>
              </a:rPr>
              <a:t>lymphatic vessels</a:t>
            </a:r>
            <a:r>
              <a:rPr lang="en-GB" sz="2400" b="1" dirty="0">
                <a:latin typeface="Candara" panose="020E0502030303020204" pitchFamily="34" charset="0"/>
              </a:rPr>
              <a:t>.</a:t>
            </a:r>
            <a:endParaRPr lang="en-US" sz="2400" b="1" dirty="0">
              <a:latin typeface="Candara" panose="020E05020303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01025"/>
            <a:ext cx="2395207" cy="523220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The Esophagus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11688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Tuesday 5 April 2022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5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10200" y="-81538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Maathidy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://www.netterimages.com/images/vpv/000/000/006/6372-0550x04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200704"/>
            <a:ext cx="3731290" cy="4320441"/>
          </a:xfrm>
          <a:prstGeom prst="rect">
            <a:avLst/>
          </a:prstGeom>
          <a:noFill/>
          <a:ln w="57150">
            <a:solidFill>
              <a:srgbClr val="00CC0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76200" y="652919"/>
            <a:ext cx="678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  <a:latin typeface="Candara" pitchFamily="34" charset="0"/>
              </a:rPr>
              <a:t>Inferiorly to the level of the roots of the lungs</a:t>
            </a:r>
            <a:r>
              <a:rPr lang="en-GB" sz="2400" b="1" dirty="0">
                <a:latin typeface="Candara" pitchFamily="34" charset="0"/>
              </a:rPr>
              <a:t>,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B374F8-46B2-4F33-A6D5-9D49E8F26728}"/>
              </a:ext>
            </a:extLst>
          </p:cNvPr>
          <p:cNvSpPr txBox="1"/>
          <p:nvPr/>
        </p:nvSpPr>
        <p:spPr>
          <a:xfrm>
            <a:off x="76200" y="5521146"/>
            <a:ext cx="9220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In the abdomen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, the esophagus descends for about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0.5 in. (1.3 cm)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and then enters the stomach. It is related to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the left lobe of the liver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anteriorly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and to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the left crus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of the diaphragm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posteriorly.</a:t>
            </a:r>
            <a:endParaRPr kumimoji="0" lang="ar-IQ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858" y="948026"/>
            <a:ext cx="340722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The esophagogastric junction </a:t>
            </a:r>
            <a:r>
              <a:rPr lang="en-GB" sz="2400" b="1" dirty="0">
                <a:latin typeface="Candara" panose="020E0502030303020204" pitchFamily="34" charset="0"/>
              </a:rPr>
              <a:t>lies to the left of the </a:t>
            </a:r>
            <a:r>
              <a:rPr lang="en-GB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T11 vertebra </a:t>
            </a:r>
            <a:r>
              <a:rPr lang="en-GB" sz="2400" b="1" dirty="0">
                <a:latin typeface="Candara" panose="020E0502030303020204" pitchFamily="34" charset="0"/>
              </a:rPr>
              <a:t>on the horizontal plane that passes through the </a:t>
            </a:r>
            <a:r>
              <a:rPr lang="en-GB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tip of the xiphoid process</a:t>
            </a:r>
            <a:r>
              <a:rPr lang="en-GB" sz="2400" b="1" dirty="0">
                <a:latin typeface="Candara" panose="020E0502030303020204" pitchFamily="34" charset="0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84601" y="101025"/>
            <a:ext cx="2710999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The Esophagus</a:t>
            </a: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4218" y="777285"/>
            <a:ext cx="5151701" cy="3259784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0" y="536407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400" b="1" dirty="0">
                <a:latin typeface="Candara" panose="020E0502030303020204" pitchFamily="34" charset="0"/>
              </a:rPr>
              <a:t>Immediately superior to this junction, the diaphragmatic musculature forming </a:t>
            </a:r>
            <a:r>
              <a:rPr lang="en-GB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the esophageal hiatus </a:t>
            </a:r>
            <a:r>
              <a:rPr lang="en-GB" sz="2400" b="1" dirty="0">
                <a:latin typeface="Candara" panose="020E0502030303020204" pitchFamily="34" charset="0"/>
              </a:rPr>
              <a:t>functions as a physiological inferior esophageal sphincter that contracts and relaxes.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5867400" y="1524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66"/>
                </a:solidFill>
              </a:rPr>
              <a:t>Tuesday 5 April 2022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66"/>
                </a:solidFill>
              </a:rPr>
              <a:pPr/>
              <a:t>6</a:t>
            </a:fld>
            <a:endParaRPr lang="en-US" b="1">
              <a:solidFill>
                <a:srgbClr val="FF00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350180" y="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66"/>
                </a:solidFill>
              </a:rPr>
              <a:t>Dr. Aiman Qais Maathidy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031ADD-F33B-4596-A275-C9AE656BC1C2}"/>
              </a:ext>
            </a:extLst>
          </p:cNvPr>
          <p:cNvSpPr txBox="1"/>
          <p:nvPr/>
        </p:nvSpPr>
        <p:spPr>
          <a:xfrm>
            <a:off x="135998" y="4209871"/>
            <a:ext cx="8779402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Surgeons and endoscopists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designate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the Z-line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a jagged line where the mucosa abruptly changes from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esophageal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to gastric mucosa,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Tuesday 5 April 2022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457200" y="529221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Maathidy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7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9393" y="162580"/>
            <a:ext cx="2395207" cy="523220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The Esophagus</a:t>
            </a:r>
          </a:p>
        </p:txBody>
      </p:sp>
      <p:sp>
        <p:nvSpPr>
          <p:cNvPr id="6" name="Rectangle 5"/>
          <p:cNvSpPr/>
          <p:nvPr/>
        </p:nvSpPr>
        <p:spPr>
          <a:xfrm>
            <a:off x="2667000" y="79416"/>
            <a:ext cx="5295900" cy="70788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000" b="1" dirty="0">
                <a:latin typeface="Candara" panose="020E0502030303020204" pitchFamily="34" charset="0"/>
              </a:rPr>
              <a:t>The esophagus may have three impressions, or </a:t>
            </a:r>
            <a:r>
              <a:rPr lang="en-GB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“constrictions,”</a:t>
            </a:r>
            <a:endParaRPr lang="en-GB" sz="2000" b="1" dirty="0">
              <a:latin typeface="Candara" panose="020E0502030303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3522" y="2075398"/>
            <a:ext cx="392507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000" b="1" dirty="0">
                <a:solidFill>
                  <a:srgbClr val="FF0066"/>
                </a:solidFill>
                <a:latin typeface="Candara" panose="020E0502030303020204" pitchFamily="34" charset="0"/>
              </a:rPr>
              <a:t>Thoracic (broncho-aortic) constriction:</a:t>
            </a:r>
            <a:r>
              <a:rPr lang="en-GB" sz="2000" b="1" dirty="0">
                <a:latin typeface="Candara" panose="020E0502030303020204" pitchFamily="34" charset="0"/>
              </a:rPr>
              <a:t> a compound constriction where </a:t>
            </a:r>
            <a:r>
              <a:rPr lang="en-GB" sz="2000" b="1" dirty="0">
                <a:solidFill>
                  <a:srgbClr val="33CC33"/>
                </a:solidFill>
                <a:latin typeface="Candara" panose="020E0502030303020204" pitchFamily="34" charset="0"/>
              </a:rPr>
              <a:t>it is first crossed by the arch of the aorta</a:t>
            </a:r>
            <a:r>
              <a:rPr lang="en-GB" sz="2000" b="1" dirty="0">
                <a:latin typeface="Candara" panose="020E0502030303020204" pitchFamily="34" charset="0"/>
              </a:rPr>
              <a:t>, </a:t>
            </a:r>
            <a:r>
              <a:rPr lang="en-GB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22.5 cm from the incisor teeth</a:t>
            </a:r>
            <a:r>
              <a:rPr lang="en-GB" sz="2000" b="1" dirty="0">
                <a:latin typeface="Candara" panose="020E0502030303020204" pitchFamily="34" charset="0"/>
              </a:rPr>
              <a:t>, and then where </a:t>
            </a:r>
            <a:r>
              <a:rPr lang="en-GB" sz="2000" b="1" dirty="0">
                <a:solidFill>
                  <a:srgbClr val="33CC33"/>
                </a:solidFill>
                <a:latin typeface="Candara" panose="020E0502030303020204" pitchFamily="34" charset="0"/>
              </a:rPr>
              <a:t>it is crossed by the left main bronchus</a:t>
            </a:r>
            <a:r>
              <a:rPr lang="en-GB" sz="2000" b="1" dirty="0">
                <a:latin typeface="Candara" panose="020E0502030303020204" pitchFamily="34" charset="0"/>
              </a:rPr>
              <a:t>, </a:t>
            </a:r>
            <a:r>
              <a:rPr lang="en-GB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27.5 cm from the incisor teeth; </a:t>
            </a:r>
            <a:r>
              <a:rPr lang="en-GB" sz="2000" b="1" dirty="0">
                <a:latin typeface="Candara" panose="020E0502030303020204" pitchFamily="34" charset="0"/>
              </a:rPr>
              <a:t>the former is seen in anteroposterior views, the latter in lateral views.</a:t>
            </a:r>
          </a:p>
        </p:txBody>
      </p:sp>
      <p:pic>
        <p:nvPicPr>
          <p:cNvPr id="43010" name="Picture 2" descr="http://doctorlib.info/medical/anatomy/anatomy.files/image181.jpg"/>
          <p:cNvPicPr>
            <a:picLocks noChangeAspect="1" noChangeArrowheads="1"/>
          </p:cNvPicPr>
          <p:nvPr/>
        </p:nvPicPr>
        <p:blipFill>
          <a:blip r:embed="rId2" cstate="print"/>
          <a:srcRect l="51515"/>
          <a:stretch>
            <a:fillRect/>
          </a:stretch>
        </p:blipFill>
        <p:spPr bwMode="auto">
          <a:xfrm>
            <a:off x="9829800" y="4953000"/>
            <a:ext cx="708636" cy="584994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pic>
        <p:nvPicPr>
          <p:cNvPr id="1026" name="Picture 2" descr="Esophagus - Knowledge @ AMBOSS">
            <a:extLst>
              <a:ext uri="{FF2B5EF4-FFF2-40B4-BE49-F238E27FC236}">
                <a16:creationId xmlns:a16="http://schemas.microsoft.com/office/drawing/2014/main" id="{1823E2E5-FC81-4666-B619-2E353F4C85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" t="4064" r="5371" b="4579"/>
          <a:stretch/>
        </p:blipFill>
        <p:spPr bwMode="auto">
          <a:xfrm>
            <a:off x="4191000" y="2161112"/>
            <a:ext cx="4793604" cy="3477712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0FC821B-2683-4219-ACB6-1DD1AFCD5313}"/>
              </a:ext>
            </a:extLst>
          </p:cNvPr>
          <p:cNvSpPr txBox="1"/>
          <p:nvPr/>
        </p:nvSpPr>
        <p:spPr>
          <a:xfrm>
            <a:off x="228600" y="5690328"/>
            <a:ext cx="91859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Diaphragmatic constriction: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where it passes through the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esophageal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hiatus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of the diaphragm, approximately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40 cm from the incisor teeth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12FEB0-4FD6-4BFE-BB25-50039134FC32}"/>
              </a:ext>
            </a:extLst>
          </p:cNvPr>
          <p:cNvSpPr txBox="1"/>
          <p:nvPr/>
        </p:nvSpPr>
        <p:spPr>
          <a:xfrm>
            <a:off x="76200" y="835226"/>
            <a:ext cx="8991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Cervical constriction (upper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esophageal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sphincter):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at its beginning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at the pharyngoesophageal junction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, approximately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15 cm from the incisor teeth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; caused by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the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cricopharyngeus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muscle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4597" t="8334" r="42606" b="25000"/>
          <a:stretch>
            <a:fillRect/>
          </a:stretch>
        </p:blipFill>
        <p:spPr bwMode="auto">
          <a:xfrm>
            <a:off x="4229100" y="762000"/>
            <a:ext cx="4610100" cy="5268686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6200" y="768489"/>
            <a:ext cx="3962400" cy="563231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Radiograph of esophagus </a:t>
            </a:r>
            <a:r>
              <a:rPr lang="en-GB" sz="2400" b="1" dirty="0">
                <a:latin typeface="Candara" panose="020E0502030303020204" pitchFamily="34" charset="0"/>
              </a:rPr>
              <a:t>after swallowing barium meal. This left posterior oblique (LPO) view demonstrates two of the three </a:t>
            </a:r>
            <a:r>
              <a:rPr lang="en-GB" sz="2400" b="1" dirty="0" err="1">
                <a:latin typeface="Candara" panose="020E0502030303020204" pitchFamily="34" charset="0"/>
              </a:rPr>
              <a:t>normal“constrictions</a:t>
            </a:r>
            <a:r>
              <a:rPr lang="en-GB" sz="2400" b="1" dirty="0">
                <a:latin typeface="Candara" panose="020E0502030303020204" pitchFamily="34" charset="0"/>
              </a:rPr>
              <a:t>” (impressions) caused by </a:t>
            </a:r>
            <a:r>
              <a:rPr lang="en-GB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the arch of the aorta and left main bronchus</a:t>
            </a:r>
            <a:r>
              <a:rPr lang="en-GB" sz="2400" b="1" dirty="0">
                <a:latin typeface="Candara" panose="020E0502030303020204" pitchFamily="34" charset="0"/>
              </a:rPr>
              <a:t>. </a:t>
            </a:r>
          </a:p>
          <a:p>
            <a:endParaRPr lang="en-GB" sz="2400" b="1" dirty="0">
              <a:latin typeface="Candara" panose="020E0502030303020204" pitchFamily="34" charset="0"/>
            </a:endParaRPr>
          </a:p>
          <a:p>
            <a:r>
              <a:rPr lang="en-GB" sz="2400" b="1" dirty="0">
                <a:solidFill>
                  <a:srgbClr val="C00000"/>
                </a:solidFill>
                <a:latin typeface="Candara" panose="020E0502030303020204" pitchFamily="34" charset="0"/>
              </a:rPr>
              <a:t>The phrenic ampulla</a:t>
            </a:r>
            <a:r>
              <a:rPr lang="en-GB" sz="2400" b="1" dirty="0">
                <a:latin typeface="Candara" panose="020E0502030303020204" pitchFamily="34" charset="0"/>
              </a:rPr>
              <a:t>, which is seen only radiographically, is the distensible part of the esophagus </a:t>
            </a:r>
            <a:r>
              <a:rPr lang="en-GB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superior to the diaphragm.</a:t>
            </a:r>
          </a:p>
        </p:txBody>
      </p:sp>
      <p:sp>
        <p:nvSpPr>
          <p:cNvPr id="4" name="Rectangle 3"/>
          <p:cNvSpPr/>
          <p:nvPr/>
        </p:nvSpPr>
        <p:spPr>
          <a:xfrm>
            <a:off x="184601" y="101025"/>
            <a:ext cx="2710999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The Esophagus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66"/>
                </a:solidFill>
              </a:rPr>
              <a:t>Tuesday 5 April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66"/>
                </a:solidFill>
              </a:rPr>
              <a:pPr/>
              <a:t>8</a:t>
            </a:fld>
            <a:endParaRPr lang="en-US" b="1">
              <a:solidFill>
                <a:srgbClr val="FF0066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66"/>
                </a:solidFill>
              </a:rPr>
              <a:t>Dr. Aiman Qais Maathidy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000780"/>
            <a:ext cx="4724400" cy="5232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Blood Supply of the Esophagus</a:t>
            </a:r>
            <a:endParaRPr lang="ar-IQ" sz="2000" dirty="0"/>
          </a:p>
        </p:txBody>
      </p:sp>
      <p:sp>
        <p:nvSpPr>
          <p:cNvPr id="3" name="Rectangle 2"/>
          <p:cNvSpPr/>
          <p:nvPr/>
        </p:nvSpPr>
        <p:spPr>
          <a:xfrm>
            <a:off x="152400" y="1676400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b="1" u="sng" dirty="0">
                <a:solidFill>
                  <a:srgbClr val="3333CC"/>
                </a:solidFill>
                <a:latin typeface="Candara" panose="020E0502030303020204" pitchFamily="34" charset="0"/>
              </a:rPr>
              <a:t>The upper third </a:t>
            </a:r>
            <a:r>
              <a:rPr lang="en-US" sz="2400" b="1" dirty="0">
                <a:latin typeface="Candara" panose="020E0502030303020204" pitchFamily="34" charset="0"/>
              </a:rPr>
              <a:t>of the esophagus is supplied by </a:t>
            </a: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the inferior thyroid artery</a:t>
            </a:r>
            <a:endParaRPr lang="en-US" sz="2400" b="1" dirty="0">
              <a:latin typeface="Candara" panose="020E0502030303020204" pitchFamily="34" charset="0"/>
            </a:endParaRPr>
          </a:p>
          <a:p>
            <a:endParaRPr lang="en-US" sz="2400" b="1" dirty="0">
              <a:latin typeface="Candara" panose="020E050203030302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400" b="1" u="sng" dirty="0">
                <a:solidFill>
                  <a:srgbClr val="3333CC"/>
                </a:solidFill>
                <a:latin typeface="Candara" panose="020E0502030303020204" pitchFamily="34" charset="0"/>
              </a:rPr>
              <a:t>The middle third </a:t>
            </a:r>
            <a:r>
              <a:rPr lang="en-US" sz="2400" b="1" dirty="0">
                <a:latin typeface="Candara" panose="020E0502030303020204" pitchFamily="34" charset="0"/>
              </a:rPr>
              <a:t>by branches from the </a:t>
            </a: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descending thoracic aorta</a:t>
            </a:r>
            <a:r>
              <a:rPr lang="en-US" sz="2400" b="1" dirty="0">
                <a:latin typeface="Candara" panose="020E0502030303020204" pitchFamily="34" charset="0"/>
              </a:rPr>
              <a:t>, </a:t>
            </a:r>
          </a:p>
          <a:p>
            <a:endParaRPr lang="en-US" sz="2400" b="1" dirty="0">
              <a:latin typeface="Candara" panose="020E050203030302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400" b="1" u="sng" dirty="0">
                <a:solidFill>
                  <a:srgbClr val="3333CC"/>
                </a:solidFill>
                <a:latin typeface="Candara" panose="020E0502030303020204" pitchFamily="34" charset="0"/>
              </a:rPr>
              <a:t>The lower third </a:t>
            </a:r>
            <a:r>
              <a:rPr lang="en-US" sz="2400" b="1" dirty="0">
                <a:latin typeface="Candara" panose="020E0502030303020204" pitchFamily="34" charset="0"/>
              </a:rPr>
              <a:t>by branches</a:t>
            </a:r>
          </a:p>
          <a:p>
            <a:r>
              <a:rPr lang="en-US" sz="2400" b="1" dirty="0">
                <a:latin typeface="Candara" panose="020E0502030303020204" pitchFamily="34" charset="0"/>
              </a:rPr>
              <a:t>from the </a:t>
            </a: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left gastric artery</a:t>
            </a:r>
            <a:r>
              <a:rPr lang="en-US" sz="2400" b="1" dirty="0">
                <a:latin typeface="Candara" panose="020E0502030303020204" pitchFamily="34" charset="0"/>
              </a:rPr>
              <a:t>. </a:t>
            </a:r>
          </a:p>
          <a:p>
            <a:endParaRPr lang="en-US" sz="2400" b="1" dirty="0">
              <a:latin typeface="Candara" panose="020E0502030303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4601" y="101025"/>
            <a:ext cx="2710999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The Esophagus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Tuesday 5 April 2022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9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Maathidy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bedahunmuh.files.wordpress.com/2010/08/arterial-blood-suply-of-the-esophagus.jpg"/>
          <p:cNvPicPr>
            <a:picLocks noChangeAspect="1" noChangeArrowheads="1"/>
          </p:cNvPicPr>
          <p:nvPr/>
        </p:nvPicPr>
        <p:blipFill>
          <a:blip r:embed="rId2" cstate="print"/>
          <a:srcRect l="41202"/>
          <a:stretch>
            <a:fillRect/>
          </a:stretch>
        </p:blipFill>
        <p:spPr bwMode="auto">
          <a:xfrm>
            <a:off x="5029200" y="1201434"/>
            <a:ext cx="3886200" cy="5142665"/>
          </a:xfrm>
          <a:prstGeom prst="rect">
            <a:avLst/>
          </a:prstGeom>
          <a:noFill/>
          <a:ln w="57150">
            <a:solidFill>
              <a:srgbClr val="00CC0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240E8E7693214FACFCA802A460EE8F" ma:contentTypeVersion="2" ma:contentTypeDescription="Create a new document." ma:contentTypeScope="" ma:versionID="bd560ea27efd6af8bccb82e80e6f2c7c">
  <xsd:schema xmlns:xsd="http://www.w3.org/2001/XMLSchema" xmlns:xs="http://www.w3.org/2001/XMLSchema" xmlns:p="http://schemas.microsoft.com/office/2006/metadata/properties" xmlns:ns2="7bfd935a-17f5-449f-8c05-9a034bc4da16" targetNamespace="http://schemas.microsoft.com/office/2006/metadata/properties" ma:root="true" ma:fieldsID="e701448f33f984923bac1ee534da4ec7" ns2:_="">
    <xsd:import namespace="7bfd935a-17f5-449f-8c05-9a034bc4da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fd935a-17f5-449f-8c05-9a034bc4da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06D1CFE-458A-49B0-A3A2-4B1EDA88D23A}"/>
</file>

<file path=customXml/itemProps2.xml><?xml version="1.0" encoding="utf-8"?>
<ds:datastoreItem xmlns:ds="http://schemas.openxmlformats.org/officeDocument/2006/customXml" ds:itemID="{BF2A5141-CB40-41C6-866B-B54A1DD74209}"/>
</file>

<file path=customXml/itemProps3.xml><?xml version="1.0" encoding="utf-8"?>
<ds:datastoreItem xmlns:ds="http://schemas.openxmlformats.org/officeDocument/2006/customXml" ds:itemID="{E52FF71F-00E9-4E9D-BDC2-ABF9400EF6AB}"/>
</file>

<file path=docProps/app.xml><?xml version="1.0" encoding="utf-8"?>
<Properties xmlns="http://schemas.openxmlformats.org/officeDocument/2006/extended-properties" xmlns:vt="http://schemas.openxmlformats.org/officeDocument/2006/docPropsVTypes">
  <TotalTime>1185</TotalTime>
  <Words>2089</Words>
  <Application>Microsoft Office PowerPoint</Application>
  <PresentationFormat>On-screen Show (4:3)</PresentationFormat>
  <Paragraphs>241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Candara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Ayman</dc:creator>
  <cp:lastModifiedBy>ali aiman afar</cp:lastModifiedBy>
  <cp:revision>35</cp:revision>
  <dcterms:created xsi:type="dcterms:W3CDTF">2006-08-16T00:00:00Z</dcterms:created>
  <dcterms:modified xsi:type="dcterms:W3CDTF">2022-04-04T14:51:55Z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0x0101005B240E8E7693214FACFCA802A460EE8F</vt:lpwstr>
  </property>
</Properties>
</file>