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5" r:id="rId7"/>
    <p:sldId id="276" r:id="rId8"/>
    <p:sldId id="260" r:id="rId9"/>
    <p:sldId id="273" r:id="rId10"/>
    <p:sldId id="264" r:id="rId11"/>
    <p:sldId id="265" r:id="rId12"/>
    <p:sldId id="271" r:id="rId13"/>
    <p:sldId id="267" r:id="rId14"/>
    <p:sldId id="268" r:id="rId15"/>
    <p:sldId id="269" r:id="rId16"/>
    <p:sldId id="270" r:id="rId17"/>
    <p:sldId id="262" r:id="rId18"/>
    <p:sldId id="26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4565" autoAdjust="0"/>
  </p:normalViewPr>
  <p:slideViewPr>
    <p:cSldViewPr snapToGrid="0">
      <p:cViewPr>
        <p:scale>
          <a:sx n="60" d="100"/>
          <a:sy n="60" d="100"/>
        </p:scale>
        <p:origin x="-1411" y="-5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35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2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8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7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31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9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11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2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0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1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2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C7BC-FD3B-427C-BD14-9C7FD87D686A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1190-D4F8-4249-A875-E70CC03A6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corkscrew_sig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radiopaedia.org/articles/intestinal-malrotation?lang=us" TargetMode="External"/><Relationship Id="rId4" Type="http://schemas.openxmlformats.org/officeDocument/2006/relationships/hyperlink" Target="https://radiopaedia.org/articles/midgut_volvul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6016" y="2586682"/>
            <a:ext cx="9144000" cy="2387600"/>
          </a:xfrm>
        </p:spPr>
        <p:txBody>
          <a:bodyPr/>
          <a:lstStyle/>
          <a:p>
            <a:r>
              <a:rPr lang="en-GB" dirty="0"/>
              <a:t>Neonatal obstruction</a:t>
            </a:r>
          </a:p>
        </p:txBody>
      </p:sp>
      <p:sp>
        <p:nvSpPr>
          <p:cNvPr id="4" name="مثلث متساوي الساقين 3"/>
          <p:cNvSpPr/>
          <p:nvPr/>
        </p:nvSpPr>
        <p:spPr>
          <a:xfrm>
            <a:off x="8026400" y="3505200"/>
            <a:ext cx="3098800" cy="24765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7" name="مستطيل 6"/>
          <p:cNvSpPr/>
          <p:nvPr/>
        </p:nvSpPr>
        <p:spPr>
          <a:xfrm>
            <a:off x="9449001" y="4743450"/>
            <a:ext cx="2535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ar-SA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435116" y="5981700"/>
            <a:ext cx="118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distention </a:t>
            </a:r>
            <a:endParaRPr lang="ar-J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667526" y="5957332"/>
            <a:ext cx="10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vomiting</a:t>
            </a:r>
            <a:endParaRPr lang="ar-J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876826" y="3084036"/>
            <a:ext cx="1397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constipation </a:t>
            </a:r>
            <a:endParaRPr lang="ar-JO" dirty="0">
              <a:solidFill>
                <a:srgbClr val="00B0F0"/>
              </a:solidFill>
            </a:endParaRPr>
          </a:p>
        </p:txBody>
      </p:sp>
      <p:pic>
        <p:nvPicPr>
          <p:cNvPr id="11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4419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34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Esophageal atresia in newborns with failure to pass a nasogastric tube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" y="2054225"/>
            <a:ext cx="3876675" cy="385762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769167" y="22633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Supine </a:t>
            </a:r>
            <a:r>
              <a:rPr lang="en-US" dirty="0"/>
              <a:t>chest radiograph shows nasogastric tube tip in dilated air-filled proximal esophageal pouch. Distal bowel gas indicates presence of tracheoesophageal fistula</a:t>
            </a:r>
            <a:r>
              <a:rPr lang="en-US" dirty="0" smtClean="0"/>
              <a:t>.</a:t>
            </a:r>
          </a:p>
          <a:p>
            <a:pPr marL="342900" indent="-342900">
              <a:buAutoNum type="alphaUcParenR"/>
            </a:pP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B</a:t>
            </a:r>
            <a:r>
              <a:rPr lang="en-US" dirty="0"/>
              <a:t>) Supine chest and abdominal radiograph shows nasogastric tube coiled in dilated air-filled proximal esophageal pouch. Lack of distal bowel gas indicates absence of tracheoesophageal fistula. </a:t>
            </a: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(</a:t>
            </a:r>
            <a:r>
              <a:rPr lang="en-US" b="1" dirty="0"/>
              <a:t>C</a:t>
            </a:r>
            <a:r>
              <a:rPr lang="en-US" dirty="0"/>
              <a:t>) Supine chest radiograph shows findings of esophageal atresia and tracheoesophageal fistula along with vertebral and cardiac anomalies seen in VACTERL association.</a:t>
            </a:r>
            <a:endParaRPr lang="ar-JO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921000" y="6019800"/>
            <a:ext cx="1397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Baby gram X-RAY</a:t>
            </a:r>
            <a:endParaRPr lang="ar-JO" dirty="0"/>
          </a:p>
        </p:txBody>
      </p:sp>
      <p:pic>
        <p:nvPicPr>
          <p:cNvPr id="9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9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Duodenal atresia in newborns with abnormality on prenatal ultrasound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2" y="1662906"/>
            <a:ext cx="3324225" cy="416242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637" y="1662906"/>
            <a:ext cx="3362325" cy="421957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05700" y="1662906"/>
            <a:ext cx="304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dirty="0" smtClean="0"/>
              <a:t>Supine </a:t>
            </a:r>
            <a:r>
              <a:rPr lang="en-US" dirty="0"/>
              <a:t>abdominal radiograph shows classic “double bubble” </a:t>
            </a:r>
            <a:r>
              <a:rPr lang="en-US" dirty="0" smtClean="0"/>
              <a:t>sign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b="1" dirty="0"/>
              <a:t>B</a:t>
            </a:r>
            <a:r>
              <a:rPr lang="en-US" dirty="0"/>
              <a:t>) Intraoperative fluoroscopic image following contrast administration through a gastric tube in a different patient shows findings of duodenal atresia as well as esophageal atresia with dilated contrast-filled distal esophageal pouch.</a:t>
            </a:r>
            <a:endParaRPr lang="ar-JO" dirty="0"/>
          </a:p>
        </p:txBody>
      </p:sp>
      <p:pic>
        <p:nvPicPr>
          <p:cNvPr id="6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1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Century Gothic" panose="020B0502020202020204"/>
                <a:ea typeface="+mn-ea"/>
                <a:cs typeface="+mn-cs"/>
              </a:rPr>
              <a:t>MALROTATION </a:t>
            </a:r>
            <a:r>
              <a:rPr lang="en-US" sz="1800" dirty="0">
                <a:latin typeface="Century Gothic" panose="020B0502020202020204"/>
                <a:ea typeface="+mn-ea"/>
                <a:cs typeface="+mn-cs"/>
              </a:rPr>
              <a:t>WITH MIDGUT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/>
                <a:ea typeface="+mn-ea"/>
                <a:cs typeface="+mn-cs"/>
              </a:rPr>
              <a:t>VOLVULUS</a:t>
            </a:r>
            <a:r>
              <a:rPr lang="en-US" sz="1800" dirty="0">
                <a:latin typeface="Century Gothic" panose="020B0502020202020204"/>
                <a:ea typeface="+mn-ea"/>
                <a:cs typeface="+mn-cs"/>
              </a:rPr>
              <a:t/>
            </a:r>
            <a:br>
              <a:rPr lang="en-US" sz="1800" dirty="0">
                <a:latin typeface="Century Gothic" panose="020B0502020202020204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112" y="1947862"/>
            <a:ext cx="4752975" cy="296227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33400" y="4942364"/>
            <a:ext cx="414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lumen is narrowed and passes directly inferiorly in a </a:t>
            </a:r>
            <a:r>
              <a:rPr lang="en-US" dirty="0">
                <a:hlinkClick r:id="rId3" tooltip="Corkscrew sign"/>
              </a:rPr>
              <a:t>corkscrew pattern</a:t>
            </a:r>
            <a:r>
              <a:rPr lang="en-US" dirty="0"/>
              <a:t>. Findings are of </a:t>
            </a:r>
            <a:r>
              <a:rPr lang="en-US" dirty="0">
                <a:hlinkClick r:id="rId4" tooltip="Midgut volvulus"/>
              </a:rPr>
              <a:t>midgut volvulus</a:t>
            </a:r>
            <a:r>
              <a:rPr lang="en-US" dirty="0"/>
              <a:t> secondary to </a:t>
            </a:r>
            <a:r>
              <a:rPr lang="en-US" dirty="0">
                <a:hlinkClick r:id="rId5" tooltip="Intestinal malrotation"/>
              </a:rPr>
              <a:t>intestinal </a:t>
            </a:r>
            <a:r>
              <a:rPr lang="en-US" dirty="0" err="1">
                <a:hlinkClick r:id="rId5" tooltip="Intestinal malrotation"/>
              </a:rPr>
              <a:t>malrotation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5575347" y="4935498"/>
            <a:ext cx="496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DJ flexure should usually be located to the </a:t>
            </a:r>
            <a:r>
              <a:rPr lang="en-US" b="1" u="sng" dirty="0"/>
              <a:t>left </a:t>
            </a:r>
            <a:r>
              <a:rPr lang="en-US" dirty="0"/>
              <a:t>of midline at the </a:t>
            </a:r>
            <a:r>
              <a:rPr lang="en-US" b="1" dirty="0"/>
              <a:t>level of the duodenal </a:t>
            </a:r>
            <a:r>
              <a:rPr lang="en-US" b="1" dirty="0" smtClean="0"/>
              <a:t>cap and </a:t>
            </a:r>
            <a:r>
              <a:rPr lang="en-US" b="1" dirty="0"/>
              <a:t>pyloric sphincte</a:t>
            </a:r>
            <a:r>
              <a:rPr lang="en-US" dirty="0"/>
              <a:t>r. Here it is not, indicating that there is </a:t>
            </a:r>
            <a:r>
              <a:rPr lang="en-US" dirty="0" err="1"/>
              <a:t>malrotation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67316" y="1555234"/>
            <a:ext cx="5256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distended stomach that indicate  proximal obstruction</a:t>
            </a:r>
            <a:endParaRPr lang="ar-JO" dirty="0"/>
          </a:p>
        </p:txBody>
      </p:sp>
      <p:sp>
        <p:nvSpPr>
          <p:cNvPr id="7" name="مستطيل 6"/>
          <p:cNvSpPr/>
          <p:nvPr/>
        </p:nvSpPr>
        <p:spPr>
          <a:xfrm>
            <a:off x="6039439" y="6131699"/>
            <a:ext cx="4037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Ladd's procedure: prophylactic operation</a:t>
            </a:r>
            <a:endParaRPr lang="ar-JO" dirty="0"/>
          </a:p>
        </p:txBody>
      </p:sp>
      <p:sp>
        <p:nvSpPr>
          <p:cNvPr id="8" name="مستطيل 7"/>
          <p:cNvSpPr/>
          <p:nvPr/>
        </p:nvSpPr>
        <p:spPr>
          <a:xfrm>
            <a:off x="7438629" y="386834"/>
            <a:ext cx="3743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 ANY volvulus diagnosed </a:t>
            </a:r>
            <a:r>
              <a:rPr lang="en-US" b="1" u="sng" dirty="0"/>
              <a:t>by </a:t>
            </a:r>
            <a:r>
              <a:rPr lang="en-US" b="1" u="sng" dirty="0" smtClean="0"/>
              <a:t> upper GI</a:t>
            </a:r>
            <a:endParaRPr lang="ar-JO" b="1" u="sng" dirty="0"/>
          </a:p>
        </p:txBody>
      </p:sp>
      <p:pic>
        <p:nvPicPr>
          <p:cNvPr id="9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257800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24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Intestinal </a:t>
            </a:r>
            <a:r>
              <a:rPr lang="en-US" dirty="0" err="1"/>
              <a:t>atresias</a:t>
            </a:r>
            <a:r>
              <a:rPr lang="en-US" dirty="0"/>
              <a:t> in newborns with distal intestinal obstruction.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2" y="2235994"/>
            <a:ext cx="6810375" cy="37338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493000" y="2511336"/>
            <a:ext cx="347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dirty="0" smtClean="0"/>
              <a:t>Image </a:t>
            </a:r>
            <a:r>
              <a:rPr lang="en-US" dirty="0"/>
              <a:t>during contrast enema shows blind ending terminal ileum (arrowhead) in </a:t>
            </a:r>
            <a:r>
              <a:rPr lang="en-US" dirty="0" err="1"/>
              <a:t>ileal</a:t>
            </a:r>
            <a:r>
              <a:rPr lang="en-US" dirty="0"/>
              <a:t> atresia. </a:t>
            </a:r>
            <a:endParaRPr lang="en-US" dirty="0" smtClean="0"/>
          </a:p>
          <a:p>
            <a:pPr marL="342900" indent="-342900">
              <a:buAutoNum type="alphaUcParenBoth"/>
            </a:pPr>
            <a:r>
              <a:rPr lang="en-US" dirty="0" smtClean="0"/>
              <a:t>(</a:t>
            </a:r>
            <a:r>
              <a:rPr lang="en-US" b="1" dirty="0"/>
              <a:t>B</a:t>
            </a:r>
            <a:r>
              <a:rPr lang="en-US" dirty="0"/>
              <a:t>) Image during contrast enema shows blind ending descending colon which is dilated with “cobra head” appearance (arrowhead) in colonic atresia.</a:t>
            </a:r>
            <a:endParaRPr lang="ar-JO" dirty="0"/>
          </a:p>
        </p:txBody>
      </p:sp>
      <p:pic>
        <p:nvPicPr>
          <p:cNvPr id="5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0" y="5122557"/>
            <a:ext cx="1638300" cy="173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02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225"/>
            <a:ext cx="132588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Meconium plugs in neonates with meconium ileus and functional immaturity of the </a:t>
            </a:r>
            <a:r>
              <a:rPr lang="en-US" sz="2400" dirty="0" smtClean="0"/>
              <a:t>colon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12" y="1982708"/>
            <a:ext cx="6734175" cy="368617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150100" y="1840637"/>
            <a:ext cx="325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dirty="0" smtClean="0"/>
              <a:t>Image </a:t>
            </a:r>
            <a:r>
              <a:rPr lang="en-US" dirty="0"/>
              <a:t>during contrast enema shows innumerable meconium filling defects (arrowheads) in an extreme </a:t>
            </a:r>
            <a:r>
              <a:rPr lang="en-US" dirty="0" err="1"/>
              <a:t>microcolon</a:t>
            </a:r>
            <a:r>
              <a:rPr lang="en-US" dirty="0"/>
              <a:t> and the terminal ileum, with dilated air-filled bowel proximally, in meconium </a:t>
            </a:r>
            <a:r>
              <a:rPr lang="en-US" dirty="0" smtClean="0"/>
              <a:t>ileus</a:t>
            </a:r>
          </a:p>
          <a:p>
            <a:pPr marL="342900" indent="-342900">
              <a:buAutoNum type="alphaUcParenBoth"/>
            </a:pP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b="1" dirty="0"/>
              <a:t>B</a:t>
            </a:r>
            <a:r>
              <a:rPr lang="en-US" dirty="0"/>
              <a:t>) Image during contrast enema shows meconium filling defect (arrowhead) in a small left colon (arrows) in functional immaturity of the colon</a:t>
            </a:r>
            <a:endParaRPr lang="ar-JO" dirty="0"/>
          </a:p>
        </p:txBody>
      </p:sp>
      <p:pic>
        <p:nvPicPr>
          <p:cNvPr id="5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2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Hirschsprung</a:t>
            </a:r>
            <a:r>
              <a:rPr lang="en-US" sz="2800" dirty="0"/>
              <a:t> disease in neonates with distal intestinal obstruction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37" y="2768601"/>
            <a:ext cx="5173663" cy="3409156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930900" y="2828836"/>
            <a:ext cx="2616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Supine </a:t>
            </a:r>
            <a:r>
              <a:rPr lang="en-US" dirty="0"/>
              <a:t>abdominal radiograph shows more than three dilated air-filled loops of bowel and absence of air in the rectum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B</a:t>
            </a:r>
            <a:r>
              <a:rPr lang="en-US" dirty="0"/>
              <a:t>) Image during contrast enema in a different patient shows abnormal </a:t>
            </a:r>
            <a:r>
              <a:rPr lang="en-US" dirty="0" err="1"/>
              <a:t>rectosigmoid</a:t>
            </a:r>
            <a:r>
              <a:rPr lang="en-US" dirty="0"/>
              <a:t> ratio and transition point (arrow).</a:t>
            </a:r>
            <a:endParaRPr lang="ar-JO" dirty="0"/>
          </a:p>
        </p:txBody>
      </p:sp>
      <p:sp>
        <p:nvSpPr>
          <p:cNvPr id="9" name="مستطيل 8"/>
          <p:cNvSpPr/>
          <p:nvPr/>
        </p:nvSpPr>
        <p:spPr>
          <a:xfrm>
            <a:off x="9063686" y="1705064"/>
            <a:ext cx="1747594" cy="2585323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transition point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JO" dirty="0" smtClean="0"/>
              <a:t>لما تكون </a:t>
            </a:r>
            <a:br>
              <a:rPr lang="ar-JO" dirty="0" smtClean="0"/>
            </a:br>
            <a:r>
              <a:rPr lang="en-US" dirty="0" smtClean="0"/>
              <a:t>distal </a:t>
            </a:r>
            <a:br>
              <a:rPr lang="en-US" dirty="0" smtClean="0"/>
            </a:br>
            <a:r>
              <a:rPr lang="ar-JO" dirty="0" err="1" smtClean="0"/>
              <a:t>بستخدم</a:t>
            </a:r>
            <a:r>
              <a:rPr lang="ar-JO" dirty="0" smtClean="0"/>
              <a:t> ال </a:t>
            </a:r>
            <a:r>
              <a:rPr lang="ar-JO" dirty="0"/>
              <a:t/>
            </a:r>
            <a:br>
              <a:rPr lang="ar-JO" dirty="0"/>
            </a:br>
            <a:r>
              <a:rPr lang="en-US" dirty="0" smtClean="0"/>
              <a:t>enema </a:t>
            </a:r>
            <a:br>
              <a:rPr lang="en-US" dirty="0" smtClean="0"/>
            </a:br>
            <a:r>
              <a:rPr lang="ar-JO" dirty="0" smtClean="0"/>
              <a:t>احددها </a:t>
            </a:r>
            <a:br>
              <a:rPr lang="ar-JO" dirty="0" smtClean="0"/>
            </a:br>
            <a:r>
              <a:rPr lang="ar-JO" dirty="0" smtClean="0"/>
              <a:t>بس كل ما كانت </a:t>
            </a:r>
            <a:br>
              <a:rPr lang="ar-JO" dirty="0" smtClean="0"/>
            </a:br>
            <a:r>
              <a:rPr lang="en-US" dirty="0" smtClean="0"/>
              <a:t>proximal </a:t>
            </a:r>
            <a:br>
              <a:rPr lang="en-US" dirty="0" smtClean="0"/>
            </a:br>
            <a:r>
              <a:rPr lang="ar-JO" dirty="0" smtClean="0"/>
              <a:t>بحددها ب عملية بس </a:t>
            </a:r>
          </a:p>
        </p:txBody>
      </p:sp>
      <p:pic>
        <p:nvPicPr>
          <p:cNvPr id="1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2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Anorectal malformation in neonate with sacral agenesis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62" y="1770578"/>
            <a:ext cx="6848475" cy="368617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750300" y="2040235"/>
            <a:ext cx="1816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(</a:t>
            </a:r>
            <a:r>
              <a:rPr lang="en-US" b="1" dirty="0" smtClean="0"/>
              <a:t>A</a:t>
            </a:r>
            <a:r>
              <a:rPr lang="en-US" dirty="0" smtClean="0"/>
              <a:t>) Supine abdominal radiograph shows absence of sacrum and air in the rectum. (</a:t>
            </a:r>
            <a:r>
              <a:rPr lang="en-US" b="1" dirty="0" smtClean="0"/>
              <a:t>B</a:t>
            </a:r>
            <a:r>
              <a:rPr lang="en-US" dirty="0" smtClean="0"/>
              <a:t>) Lateral abdominal radiograph shows absence of sacrum and blind ending air-filled rectum (arrow).</a:t>
            </a:r>
            <a:endParaRPr lang="ar-JO" dirty="0"/>
          </a:p>
        </p:txBody>
      </p:sp>
      <p:sp>
        <p:nvSpPr>
          <p:cNvPr id="5" name="مستطيل 4"/>
          <p:cNvSpPr/>
          <p:nvPr/>
        </p:nvSpPr>
        <p:spPr>
          <a:xfrm>
            <a:off x="4539594" y="5672455"/>
            <a:ext cx="1842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Jackknife </a:t>
            </a: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to know the level </a:t>
            </a:r>
            <a:endParaRPr lang="ar-JO" dirty="0"/>
          </a:p>
        </p:txBody>
      </p:sp>
      <p:pic>
        <p:nvPicPr>
          <p:cNvPr id="6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130800"/>
            <a:ext cx="1981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40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management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NPO</a:t>
            </a:r>
          </a:p>
          <a:p>
            <a:r>
              <a:rPr lang="en-GB" dirty="0"/>
              <a:t>? intubation</a:t>
            </a:r>
          </a:p>
          <a:p>
            <a:r>
              <a:rPr lang="en-GB" dirty="0"/>
              <a:t>IVF ( bolus:10- 20 cc/kg) then maintenance </a:t>
            </a:r>
          </a:p>
          <a:p>
            <a:r>
              <a:rPr lang="en-GB" dirty="0"/>
              <a:t>NG</a:t>
            </a:r>
          </a:p>
          <a:p>
            <a:r>
              <a:rPr lang="en-GB" dirty="0"/>
              <a:t>Correct electrolytes imbalance</a:t>
            </a:r>
          </a:p>
          <a:p>
            <a:r>
              <a:rPr lang="en-GB" dirty="0"/>
              <a:t>? antibiotics</a:t>
            </a:r>
          </a:p>
          <a:p>
            <a:r>
              <a:rPr lang="en-GB" dirty="0"/>
              <a:t>Transfer to a tertiary canter</a:t>
            </a:r>
          </a:p>
        </p:txBody>
      </p:sp>
      <p:pic>
        <p:nvPicPr>
          <p:cNvPr id="4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51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Definitive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62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 record</a:t>
            </a:r>
          </a:p>
          <a:p>
            <a:r>
              <a:rPr lang="en-US" dirty="0"/>
              <a:t>https://www.dovepress.com/managing-neonatal-bowel-obstruction-clinical-perspectives-peer-reviewed-fulltext-article-RRN</a:t>
            </a:r>
            <a:endParaRPr lang="ar-JO" dirty="0"/>
          </a:p>
        </p:txBody>
      </p:sp>
      <p:pic>
        <p:nvPicPr>
          <p:cNvPr id="4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613025"/>
            <a:ext cx="4419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4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1/2000 </a:t>
            </a:r>
            <a:r>
              <a:rPr lang="en-GB" dirty="0" smtClean="0"/>
              <a:t>birth</a:t>
            </a:r>
            <a:r>
              <a:rPr lang="ar-JO" dirty="0" smtClean="0"/>
              <a:t> )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very common</a:t>
            </a:r>
            <a:r>
              <a:rPr lang="en-US" dirty="0" smtClean="0"/>
              <a:t> )</a:t>
            </a:r>
            <a:endParaRPr lang="en-GB" dirty="0"/>
          </a:p>
          <a:p>
            <a:r>
              <a:rPr lang="en-GB" dirty="0"/>
              <a:t>Can </a:t>
            </a:r>
            <a:r>
              <a:rPr lang="en-GB" dirty="0" smtClean="0"/>
              <a:t>be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high (proximal to the ileum</a:t>
            </a:r>
            <a:r>
              <a:rPr lang="en-GB" dirty="0"/>
              <a:t>) :</a:t>
            </a:r>
            <a:r>
              <a:rPr lang="en-GB" dirty="0">
                <a:solidFill>
                  <a:srgbClr val="00B0F0"/>
                </a:solidFill>
              </a:rPr>
              <a:t>presentation is </a:t>
            </a:r>
            <a:r>
              <a:rPr lang="en-GB" dirty="0" smtClean="0">
                <a:solidFill>
                  <a:srgbClr val="00B0F0"/>
                </a:solidFill>
              </a:rPr>
              <a:t>vomiting at first </a:t>
            </a:r>
            <a:r>
              <a:rPr lang="en-GB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ar-JO" dirty="0" smtClean="0">
                <a:solidFill>
                  <a:srgbClr val="00B0F0"/>
                </a:solidFill>
              </a:rPr>
              <a:t>رح اعمل </a:t>
            </a:r>
            <a:r>
              <a:rPr lang="ar-JO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 upper endoscopy</a:t>
            </a:r>
            <a:endParaRPr lang="en-GB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or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low </a:t>
            </a:r>
            <a:r>
              <a:rPr lang="en-GB" dirty="0"/>
              <a:t>(distal to the ileum</a:t>
            </a:r>
            <a:r>
              <a:rPr lang="en-GB" dirty="0" smtClean="0"/>
              <a:t>) : </a:t>
            </a:r>
            <a:r>
              <a:rPr lang="en-GB" dirty="0">
                <a:solidFill>
                  <a:srgbClr val="00B0F0"/>
                </a:solidFill>
              </a:rPr>
              <a:t>presentation is </a:t>
            </a:r>
            <a:r>
              <a:rPr lang="en-GB" dirty="0" smtClean="0">
                <a:solidFill>
                  <a:srgbClr val="00B0F0"/>
                </a:solidFill>
              </a:rPr>
              <a:t> constipation then distention then vomiting </a:t>
            </a:r>
            <a:r>
              <a:rPr lang="en-GB" dirty="0">
                <a:solidFill>
                  <a:srgbClr val="00B0F0"/>
                </a:solidFill>
                <a:sym typeface="Wingdings" panose="05000000000000000000" pitchFamily="2" charset="2"/>
              </a:rPr>
              <a:t>contrast enema </a:t>
            </a:r>
            <a:endParaRPr lang="en-GB" dirty="0"/>
          </a:p>
          <a:p>
            <a:r>
              <a:rPr lang="en-GB" dirty="0"/>
              <a:t>Differential diagnosis :</a:t>
            </a:r>
          </a:p>
          <a:p>
            <a:pPr marL="0" indent="0">
              <a:buNone/>
            </a:pPr>
            <a:r>
              <a:rPr lang="en-GB" dirty="0"/>
              <a:t>   - duodenal atresia</a:t>
            </a:r>
          </a:p>
          <a:p>
            <a:pPr marL="0" indent="0">
              <a:buNone/>
            </a:pPr>
            <a:r>
              <a:rPr lang="en-GB" dirty="0"/>
              <a:t>   - volvulus</a:t>
            </a:r>
          </a:p>
          <a:p>
            <a:pPr marL="0" indent="0">
              <a:buNone/>
            </a:pPr>
            <a:r>
              <a:rPr lang="en-GB" dirty="0"/>
              <a:t>   - small bowel atresia</a:t>
            </a:r>
          </a:p>
          <a:p>
            <a:pPr marL="0" indent="0">
              <a:buNone/>
            </a:pPr>
            <a:r>
              <a:rPr lang="en-GB" dirty="0"/>
              <a:t>   - meconium ileus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   - </a:t>
            </a:r>
            <a:r>
              <a:rPr lang="en-GB" dirty="0" smtClean="0">
                <a:solidFill>
                  <a:srgbClr val="00B0F0"/>
                </a:solidFill>
              </a:rPr>
              <a:t>HD</a:t>
            </a:r>
            <a:r>
              <a:rPr lang="ar-JO" dirty="0" smtClean="0">
                <a:solidFill>
                  <a:srgbClr val="00B0F0"/>
                </a:solidFill>
              </a:rPr>
              <a:t>  *</a:t>
            </a:r>
            <a:r>
              <a:rPr lang="en-US" dirty="0" err="1">
                <a:solidFill>
                  <a:srgbClr val="00B0F0"/>
                </a:solidFill>
              </a:rPr>
              <a:t>Hirschsprung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disease</a:t>
            </a:r>
            <a:r>
              <a:rPr lang="ar-JO" dirty="0" smtClean="0">
                <a:solidFill>
                  <a:srgbClr val="00B0F0"/>
                </a:solidFill>
              </a:rPr>
              <a:t>*</a:t>
            </a:r>
            <a:endParaRPr lang="en-GB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/>
              <a:t>  - </a:t>
            </a:r>
            <a:r>
              <a:rPr lang="en-GB" dirty="0">
                <a:solidFill>
                  <a:srgbClr val="00B0F0"/>
                </a:solidFill>
              </a:rPr>
              <a:t>ARM *anorectal </a:t>
            </a:r>
            <a:r>
              <a:rPr lang="en-GB" dirty="0" smtClean="0">
                <a:solidFill>
                  <a:srgbClr val="00B0F0"/>
                </a:solidFill>
              </a:rPr>
              <a:t>malformation</a:t>
            </a:r>
            <a:r>
              <a:rPr lang="en-GB" dirty="0" smtClean="0"/>
              <a:t>*</a:t>
            </a:r>
            <a:endParaRPr lang="en-GB" dirty="0"/>
          </a:p>
          <a:p>
            <a:endParaRPr lang="en-GB" dirty="0"/>
          </a:p>
        </p:txBody>
      </p:sp>
      <p:sp>
        <p:nvSpPr>
          <p:cNvPr id="5" name="مستطيل 4"/>
          <p:cNvSpPr/>
          <p:nvPr/>
        </p:nvSpPr>
        <p:spPr>
          <a:xfrm>
            <a:off x="7489614" y="3942834"/>
            <a:ext cx="320408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NOTE 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tracheoesophageal fistula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ar-JO" dirty="0" smtClean="0">
                <a:solidFill>
                  <a:srgbClr val="00B0F0"/>
                </a:solidFill>
              </a:rPr>
              <a:t>لو عنده </a:t>
            </a:r>
            <a:r>
              <a:rPr lang="ar-JO" dirty="0" err="1" smtClean="0">
                <a:solidFill>
                  <a:srgbClr val="00B0F0"/>
                </a:solidFill>
              </a:rPr>
              <a:t>البيبي</a:t>
            </a:r>
            <a:r>
              <a:rPr lang="ar-JO" dirty="0" smtClean="0">
                <a:solidFill>
                  <a:srgbClr val="00B0F0"/>
                </a:solidFill>
              </a:rPr>
              <a:t> *</a:t>
            </a:r>
            <a:r>
              <a:rPr lang="en-US" dirty="0">
                <a:solidFill>
                  <a:srgbClr val="00B0F0"/>
                </a:solidFill>
              </a:rPr>
              <a:t>esophageal </a:t>
            </a:r>
            <a:r>
              <a:rPr lang="en-US" dirty="0" smtClean="0">
                <a:solidFill>
                  <a:srgbClr val="00B0F0"/>
                </a:solidFill>
              </a:rPr>
              <a:t>atresia*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presentation is vomiting at </a:t>
            </a:r>
            <a:r>
              <a:rPr lang="en-GB" dirty="0" smtClean="0">
                <a:solidFill>
                  <a:srgbClr val="00B0F0"/>
                </a:solidFill>
              </a:rPr>
              <a:t>first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ar-JO" dirty="0" err="1" smtClean="0">
                <a:solidFill>
                  <a:srgbClr val="00B0F0"/>
                </a:solidFill>
              </a:rPr>
              <a:t>بتشخصوا</a:t>
            </a:r>
            <a:r>
              <a:rPr lang="ar-JO" dirty="0" smtClean="0">
                <a:solidFill>
                  <a:srgbClr val="00B0F0"/>
                </a:solidFill>
              </a:rPr>
              <a:t> من اول يوم على </a:t>
            </a:r>
            <a:br>
              <a:rPr lang="ar-JO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resp</a:t>
            </a:r>
            <a:r>
              <a:rPr lang="en-US" dirty="0">
                <a:solidFill>
                  <a:srgbClr val="00B0F0"/>
                </a:solidFill>
              </a:rPr>
              <a:t>.</a:t>
            </a:r>
            <a:r>
              <a:rPr lang="en-US" dirty="0" smtClean="0">
                <a:solidFill>
                  <a:srgbClr val="00B0F0"/>
                </a:solidFill>
              </a:rPr>
              <a:t> symptom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distention </a:t>
            </a:r>
            <a:endParaRPr lang="ar-JO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1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5" y="4518024"/>
            <a:ext cx="235267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9224"/>
            <a:ext cx="10515600" cy="50450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Pre natal diagnosis:</a:t>
            </a:r>
          </a:p>
          <a:p>
            <a:r>
              <a:rPr lang="en-GB" dirty="0" smtClean="0"/>
              <a:t>Polyhydramnios </a:t>
            </a:r>
            <a:r>
              <a:rPr lang="en-GB" dirty="0" smtClean="0">
                <a:solidFill>
                  <a:srgbClr val="00B0F0"/>
                </a:solidFill>
              </a:rPr>
              <a:t>MORE with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proximal obstruction </a:t>
            </a:r>
            <a:endParaRPr lang="en-GB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So in HD </a:t>
            </a:r>
            <a:r>
              <a:rPr lang="en-GB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no polyhydramnios </a:t>
            </a:r>
            <a:r>
              <a:rPr lang="en-GB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cuz</a:t>
            </a:r>
            <a:r>
              <a:rPr lang="en-GB" dirty="0" smtClean="0">
                <a:solidFill>
                  <a:srgbClr val="00B0F0"/>
                </a:solidFill>
                <a:sym typeface="Wingdings" panose="05000000000000000000" pitchFamily="2" charset="2"/>
              </a:rPr>
              <a:t> “ in this </a:t>
            </a:r>
            <a:r>
              <a:rPr lang="en-GB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pt</a:t>
            </a:r>
            <a:r>
              <a:rPr lang="en-GB" dirty="0" smtClean="0">
                <a:solidFill>
                  <a:srgbClr val="00B0F0"/>
                </a:solidFill>
                <a:sym typeface="Wingdings" panose="05000000000000000000" pitchFamily="2" charset="2"/>
              </a:rPr>
              <a:t> the type of obstruction is </a:t>
            </a:r>
            <a:r>
              <a:rPr lang="en-GB" b="1" u="sng" dirty="0" smtClean="0">
                <a:solidFill>
                  <a:srgbClr val="00B0F0"/>
                </a:solidFill>
                <a:sym typeface="Wingdings" panose="05000000000000000000" pitchFamily="2" charset="2"/>
              </a:rPr>
              <a:t>distal</a:t>
            </a:r>
            <a:r>
              <a:rPr lang="en-GB" dirty="0" smtClean="0">
                <a:solidFill>
                  <a:srgbClr val="00B0F0"/>
                </a:solidFill>
                <a:sym typeface="Wingdings" panose="05000000000000000000" pitchFamily="2" charset="2"/>
              </a:rPr>
              <a:t> “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 err="1"/>
              <a:t>Nonvisualization</a:t>
            </a:r>
            <a:r>
              <a:rPr lang="en-GB" dirty="0"/>
              <a:t> of normally visible fluid-filled structures, such as the stomach in </a:t>
            </a:r>
            <a:r>
              <a:rPr lang="en-GB" dirty="0" err="1"/>
              <a:t>esophageal</a:t>
            </a:r>
            <a:r>
              <a:rPr lang="en-GB" dirty="0"/>
              <a:t> atresia, or dilation of structures, such as the stomach and duodenum (the </a:t>
            </a:r>
            <a:r>
              <a:rPr lang="en-GB" dirty="0" err="1"/>
              <a:t>fetal</a:t>
            </a:r>
            <a:r>
              <a:rPr lang="en-GB" dirty="0"/>
              <a:t> double-bubble sign) in duodenal </a:t>
            </a:r>
            <a:r>
              <a:rPr lang="en-GB" dirty="0" smtClean="0"/>
              <a:t>atresia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stomach is very important to comment on </a:t>
            </a:r>
            <a:r>
              <a:rPr lang="en-US" dirty="0" smtClean="0">
                <a:solidFill>
                  <a:srgbClr val="00B0F0"/>
                </a:solidFill>
              </a:rPr>
              <a:t>it</a:t>
            </a:r>
            <a:endParaRPr lang="en-GB" dirty="0" smtClean="0"/>
          </a:p>
          <a:p>
            <a:r>
              <a:rPr lang="en-GB" dirty="0"/>
              <a:t>Bowel wall thickness greater than 3 mm, echogenic bowel, </a:t>
            </a:r>
          </a:p>
          <a:p>
            <a:r>
              <a:rPr lang="en-GB" dirty="0"/>
              <a:t>Intraluminal and/or abdominal </a:t>
            </a:r>
            <a:r>
              <a:rPr lang="en-GB" dirty="0"/>
              <a:t>calcifications </a:t>
            </a:r>
            <a:r>
              <a:rPr lang="en-GB" dirty="0">
                <a:solidFill>
                  <a:srgbClr val="00B0F0"/>
                </a:solidFill>
              </a:rPr>
              <a:t>with </a:t>
            </a:r>
            <a:r>
              <a:rPr lang="en-GB" dirty="0" smtClean="0">
                <a:solidFill>
                  <a:srgbClr val="00B0F0"/>
                </a:solidFill>
              </a:rPr>
              <a:t>perforation </a:t>
            </a:r>
            <a:r>
              <a:rPr lang="en-GB" dirty="0" err="1" smtClean="0">
                <a:solidFill>
                  <a:srgbClr val="00B0F0"/>
                </a:solidFill>
              </a:rPr>
              <a:t>cuz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 err="1" smtClean="0">
                <a:solidFill>
                  <a:srgbClr val="00B0F0"/>
                </a:solidFill>
              </a:rPr>
              <a:t>fecal</a:t>
            </a:r>
            <a:r>
              <a:rPr lang="en-GB" dirty="0">
                <a:solidFill>
                  <a:srgbClr val="00B0F0"/>
                </a:solidFill>
              </a:rPr>
              <a:t> in peritoneum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u="sng" dirty="0"/>
              <a:t>Other abnormalities seen in the VACTERL (vertebral defects, anal atresia, cardiac defects, tracheoesophageal fistula, renal anomalies, and limb abnormalities) association.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40747" y="311630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JO" dirty="0">
              <a:solidFill>
                <a:srgbClr val="00B0F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00500" y="49533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 cloacal malformation is defined as </a:t>
            </a:r>
            <a:r>
              <a:rPr lang="en-US" b="1" dirty="0">
                <a:solidFill>
                  <a:srgbClr val="00B0F0"/>
                </a:solidFill>
              </a:rPr>
              <a:t>an abnormal congenital confluence of the rectum, vagina, and urethra into a single common channel</a:t>
            </a:r>
            <a:r>
              <a:rPr lang="en-US" dirty="0">
                <a:solidFill>
                  <a:srgbClr val="00B0F0"/>
                </a:solidFill>
              </a:rPr>
              <a:t> </a:t>
            </a:r>
            <a:endParaRPr lang="ar-JO" dirty="0">
              <a:solidFill>
                <a:srgbClr val="00B0F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362700" y="5688011"/>
            <a:ext cx="2235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لو موجوده عند </a:t>
            </a:r>
            <a:r>
              <a:rPr lang="ar-JO" dirty="0" err="1" smtClean="0"/>
              <a:t>البيبي</a:t>
            </a:r>
            <a:r>
              <a:rPr lang="ar-JO" dirty="0" smtClean="0"/>
              <a:t> </a:t>
            </a:r>
            <a:r>
              <a:rPr lang="ar-JO" dirty="0" err="1" smtClean="0"/>
              <a:t>هاي</a:t>
            </a:r>
            <a:r>
              <a:rPr lang="ar-JO" dirty="0" smtClean="0"/>
              <a:t> </a:t>
            </a:r>
            <a:br>
              <a:rPr lang="ar-JO" dirty="0" smtClean="0"/>
            </a:br>
            <a:r>
              <a:rPr lang="ar-JO" dirty="0" smtClean="0"/>
              <a:t>بدك تدور على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* VACTERL *</a:t>
            </a:r>
            <a:endParaRPr lang="ar-JO" dirty="0"/>
          </a:p>
        </p:txBody>
      </p:sp>
      <p:sp>
        <p:nvSpPr>
          <p:cNvPr id="7" name="مستطيل 6"/>
          <p:cNvSpPr/>
          <p:nvPr/>
        </p:nvSpPr>
        <p:spPr>
          <a:xfrm>
            <a:off x="8597900" y="183634"/>
            <a:ext cx="3408305" cy="64633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JO" b="1" u="sng" dirty="0" smtClean="0">
                <a:solidFill>
                  <a:srgbClr val="00B0F0"/>
                </a:solidFill>
              </a:rPr>
              <a:t>ما ننسى  !!!!!!!</a:t>
            </a:r>
            <a:endParaRPr lang="en-US" b="1" u="sng" dirty="0" smtClean="0">
              <a:solidFill>
                <a:srgbClr val="00B0F0"/>
              </a:solidFill>
            </a:endParaRPr>
          </a:p>
          <a:p>
            <a:r>
              <a:rPr lang="ar-JO" b="1" u="sng" dirty="0" err="1" smtClean="0">
                <a:solidFill>
                  <a:srgbClr val="00B0F0"/>
                </a:solidFill>
              </a:rPr>
              <a:t>الهيستوري</a:t>
            </a:r>
            <a:r>
              <a:rPr lang="ar-JO" b="1" u="sng" dirty="0" smtClean="0">
                <a:solidFill>
                  <a:srgbClr val="00B0F0"/>
                </a:solidFill>
              </a:rPr>
              <a:t> </a:t>
            </a:r>
            <a:r>
              <a:rPr lang="ar-JO" b="1" u="sng" dirty="0">
                <a:solidFill>
                  <a:srgbClr val="00B0F0"/>
                </a:solidFill>
              </a:rPr>
              <a:t>تاع </a:t>
            </a:r>
            <a:r>
              <a:rPr lang="ar-JO" b="1" u="sng" dirty="0" err="1">
                <a:solidFill>
                  <a:srgbClr val="00B0F0"/>
                </a:solidFill>
              </a:rPr>
              <a:t>البيبي</a:t>
            </a:r>
            <a:r>
              <a:rPr lang="ar-JO" b="1" u="sng" dirty="0">
                <a:solidFill>
                  <a:srgbClr val="00B0F0"/>
                </a:solidFill>
              </a:rPr>
              <a:t> </a:t>
            </a:r>
            <a:r>
              <a:rPr lang="ar-JO" b="1" u="sng" dirty="0" err="1">
                <a:solidFill>
                  <a:srgbClr val="00B0F0"/>
                </a:solidFill>
              </a:rPr>
              <a:t>ببلش</a:t>
            </a:r>
            <a:r>
              <a:rPr lang="ar-JO" b="1" u="sng" dirty="0">
                <a:solidFill>
                  <a:srgbClr val="00B0F0"/>
                </a:solidFill>
              </a:rPr>
              <a:t> من فتره الحمل</a:t>
            </a:r>
          </a:p>
        </p:txBody>
      </p:sp>
    </p:spTree>
    <p:extLst>
      <p:ext uri="{BB962C8B-B14F-4D97-AF65-F5344CB8AC3E}">
        <p14:creationId xmlns:p14="http://schemas.microsoft.com/office/powerpoint/2010/main" val="101085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64" y="1597024"/>
            <a:ext cx="10676236" cy="487997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Post natal symptoms:</a:t>
            </a:r>
          </a:p>
          <a:p>
            <a:r>
              <a:rPr lang="en-GB" dirty="0"/>
              <a:t>Bilious </a:t>
            </a:r>
            <a:r>
              <a:rPr lang="en-GB" dirty="0" smtClean="0"/>
              <a:t>emesis</a:t>
            </a:r>
            <a:r>
              <a:rPr lang="ar-JO" sz="2400" dirty="0" smtClean="0"/>
              <a:t> :</a:t>
            </a:r>
            <a:r>
              <a:rPr lang="en-US" sz="2400" b="1" u="sng" dirty="0">
                <a:solidFill>
                  <a:srgbClr val="00B0F0"/>
                </a:solidFill>
              </a:rPr>
              <a:t>always an emergency “alarming </a:t>
            </a:r>
            <a:r>
              <a:rPr lang="en-US" sz="2400" b="1" u="sng" dirty="0" smtClean="0">
                <a:solidFill>
                  <a:srgbClr val="00B0F0"/>
                </a:solidFill>
              </a:rPr>
              <a:t>sign”</a:t>
            </a:r>
            <a:r>
              <a:rPr lang="ar-JO" sz="24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u="sng" dirty="0">
                <a:solidFill>
                  <a:srgbClr val="00B0F0"/>
                </a:solidFill>
                <a:sym typeface="Wingdings" panose="05000000000000000000" pitchFamily="2" charset="2"/>
              </a:rPr>
              <a:t>need immediate </a:t>
            </a:r>
            <a:r>
              <a:rPr lang="en-US" sz="2400" b="1" u="sng" dirty="0" smtClean="0">
                <a:solidFill>
                  <a:srgbClr val="00B0F0"/>
                </a:solidFill>
                <a:sym typeface="Wingdings" panose="05000000000000000000" pitchFamily="2" charset="2"/>
              </a:rPr>
              <a:t>intervention</a:t>
            </a:r>
            <a:endParaRPr lang="en-GB" sz="2400" b="1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rgbClr val="00B0F0"/>
                </a:solidFill>
              </a:rPr>
              <a:t>comes in patient with </a:t>
            </a:r>
            <a:r>
              <a:rPr lang="en-US" sz="2400" b="1" u="sng" dirty="0" smtClean="0">
                <a:solidFill>
                  <a:srgbClr val="00B0F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B0F0"/>
                </a:solidFill>
              </a:rPr>
              <a:t>*</a:t>
            </a:r>
            <a:r>
              <a:rPr lang="en-US" sz="2400" b="1" u="sng" dirty="0" smtClean="0">
                <a:solidFill>
                  <a:srgbClr val="00B0F0"/>
                </a:solidFill>
              </a:rPr>
              <a:t>distal obstructions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00B0F0"/>
                </a:solidFill>
              </a:rPr>
              <a:t>*volvulus :this is life threatening conditions </a:t>
            </a:r>
            <a:r>
              <a:rPr lang="en-US" sz="2400" b="1" u="sng" dirty="0" smtClean="0">
                <a:solidFill>
                  <a:srgbClr val="00B0F0"/>
                </a:solidFill>
              </a:rPr>
              <a:t>&gt;&gt;should </a:t>
            </a:r>
            <a:r>
              <a:rPr lang="en-US" sz="2400" b="1" u="sng" dirty="0">
                <a:solidFill>
                  <a:srgbClr val="00B0F0"/>
                </a:solidFill>
              </a:rPr>
              <a:t>in 6 hour the intervention </a:t>
            </a:r>
            <a:r>
              <a:rPr lang="en-US" sz="2400" b="1" u="sng" dirty="0" smtClean="0">
                <a:solidFill>
                  <a:srgbClr val="00B0F0"/>
                </a:solidFill>
              </a:rPr>
              <a:t>start </a:t>
            </a:r>
            <a:br>
              <a:rPr lang="en-US" sz="2400" b="1" u="sng" dirty="0" smtClean="0">
                <a:solidFill>
                  <a:srgbClr val="00B0F0"/>
                </a:solidFill>
              </a:rPr>
            </a:br>
            <a:r>
              <a:rPr lang="ar-JO" sz="2400" b="1" u="sng" dirty="0" smtClean="0">
                <a:solidFill>
                  <a:srgbClr val="00B0F0"/>
                </a:solidFill>
              </a:rPr>
              <a:t>حتى ما يصير عند </a:t>
            </a:r>
            <a:r>
              <a:rPr lang="ar-JO" sz="2400" b="1" u="sng" dirty="0" err="1" smtClean="0">
                <a:solidFill>
                  <a:srgbClr val="00B0F0"/>
                </a:solidFill>
              </a:rPr>
              <a:t>البيبي</a:t>
            </a:r>
            <a:r>
              <a:rPr lang="ar-JO" sz="2400" b="1" u="sng" dirty="0" smtClean="0">
                <a:solidFill>
                  <a:srgbClr val="00B0F0"/>
                </a:solidFill>
              </a:rPr>
              <a:t> </a:t>
            </a:r>
            <a:r>
              <a:rPr lang="en-US" sz="2400" b="1" u="sng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ischemia</a:t>
            </a:r>
            <a:r>
              <a:rPr lang="en-US" sz="2400" i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i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*bilious : </a:t>
            </a:r>
            <a:r>
              <a:rPr lang="en-US" sz="2400" i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obstruction distal ampulla of </a:t>
            </a:r>
            <a:r>
              <a:rPr lang="en-US" sz="2400" i="1" spc="3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vater</a:t>
            </a:r>
            <a:r>
              <a:rPr lang="en-US" sz="2400" i="1" spc="3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en-GB" sz="2400" i="1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/>
              <a:t>Failure </a:t>
            </a:r>
            <a:r>
              <a:rPr lang="en-GB" dirty="0"/>
              <a:t>to pass </a:t>
            </a:r>
            <a:r>
              <a:rPr lang="en-GB" dirty="0" smtClean="0">
                <a:solidFill>
                  <a:srgbClr val="00B0F0"/>
                </a:solidFill>
              </a:rPr>
              <a:t>“meconium: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the </a:t>
            </a:r>
            <a:r>
              <a:rPr lang="en-US" dirty="0">
                <a:solidFill>
                  <a:srgbClr val="00B0F0"/>
                </a:solidFill>
              </a:rPr>
              <a:t>first feces of a newborn </a:t>
            </a:r>
            <a:r>
              <a:rPr lang="en-US" dirty="0" smtClean="0">
                <a:solidFill>
                  <a:srgbClr val="00B0F0"/>
                </a:solidFill>
              </a:rPr>
              <a:t>infant </a:t>
            </a:r>
            <a:r>
              <a:rPr lang="en-US" dirty="0">
                <a:solidFill>
                  <a:srgbClr val="00B0F0"/>
                </a:solidFill>
              </a:rPr>
              <a:t>in first 24-48h should </a:t>
            </a:r>
            <a:r>
              <a:rPr lang="en-US" dirty="0" smtClean="0">
                <a:solidFill>
                  <a:srgbClr val="00B0F0"/>
                </a:solidFill>
              </a:rPr>
              <a:t>excreted”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with HD </a:t>
            </a:r>
            <a:r>
              <a:rPr lang="en-US" dirty="0" err="1" smtClean="0">
                <a:solidFill>
                  <a:srgbClr val="00B0F0"/>
                </a:solidFill>
              </a:rPr>
              <a:t>pt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  <a:p>
            <a:r>
              <a:rPr lang="en-GB" dirty="0"/>
              <a:t>Abdominal distension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sequence of appearance of symptoms varies depending on the level of the </a:t>
            </a:r>
            <a:r>
              <a:rPr lang="en-GB" dirty="0" smtClean="0"/>
              <a:t>obstruction: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proximal presented with </a:t>
            </a:r>
            <a:r>
              <a:rPr lang="en-GB" dirty="0" smtClean="0">
                <a:solidFill>
                  <a:srgbClr val="00B0F0"/>
                </a:solidFill>
              </a:rPr>
              <a:t>vomiting</a:t>
            </a:r>
            <a:br>
              <a:rPr lang="en-GB" dirty="0" smtClean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distal </a:t>
            </a:r>
            <a:r>
              <a:rPr lang="en-GB" dirty="0" smtClean="0">
                <a:solidFill>
                  <a:srgbClr val="00B0F0"/>
                </a:solidFill>
              </a:rPr>
              <a:t>presentation </a:t>
            </a:r>
            <a:r>
              <a:rPr lang="en-GB" dirty="0">
                <a:solidFill>
                  <a:srgbClr val="00B0F0"/>
                </a:solidFill>
              </a:rPr>
              <a:t>is  constipation then distention then vomiting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030465" y="805934"/>
            <a:ext cx="4099199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once we </a:t>
            </a:r>
            <a:r>
              <a:rPr lang="en-US" dirty="0" smtClean="0"/>
              <a:t>rule </a:t>
            </a:r>
            <a:r>
              <a:rPr lang="en-US" dirty="0"/>
              <a:t>out. Bilious </a:t>
            </a:r>
            <a:r>
              <a:rPr lang="en-US" dirty="0" smtClean="0"/>
              <a:t>vomiting</a:t>
            </a:r>
            <a:br>
              <a:rPr lang="en-US" dirty="0" smtClean="0"/>
            </a:br>
            <a:r>
              <a:rPr lang="ar-JO" dirty="0" smtClean="0"/>
              <a:t>باقي الاشياء بكون معنا وقت حتى نعملها بدون عجله !</a:t>
            </a:r>
            <a:endParaRPr lang="ar-JO" dirty="0"/>
          </a:p>
        </p:txBody>
      </p:sp>
      <p:pic>
        <p:nvPicPr>
          <p:cNvPr id="5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99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Approach to </a:t>
            </a:r>
            <a:r>
              <a:rPr lang="en-GB" dirty="0" err="1"/>
              <a:t>managment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  <a:p>
            <a:r>
              <a:rPr lang="en-GB" dirty="0"/>
              <a:t>Physical exam</a:t>
            </a:r>
          </a:p>
          <a:p>
            <a:r>
              <a:rPr lang="en-GB" dirty="0"/>
              <a:t>Imaging</a:t>
            </a:r>
          </a:p>
          <a:p>
            <a:r>
              <a:rPr lang="en-GB" dirty="0"/>
              <a:t>Initial treatment ( resuscitation)</a:t>
            </a:r>
          </a:p>
          <a:p>
            <a:r>
              <a:rPr lang="en-GB" dirty="0"/>
              <a:t>Definitive treatment</a:t>
            </a:r>
          </a:p>
        </p:txBody>
      </p:sp>
      <p:pic>
        <p:nvPicPr>
          <p:cNvPr id="4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55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228288"/>
              </p:ext>
            </p:extLst>
          </p:nvPr>
        </p:nvGraphicFramePr>
        <p:xfrm>
          <a:off x="0" y="784224"/>
          <a:ext cx="10985500" cy="56927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6375"/>
                <a:gridCol w="2746375"/>
                <a:gridCol w="2746375"/>
                <a:gridCol w="2746375"/>
              </a:tblGrid>
              <a:tr h="54617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X-RAY</a:t>
                      </a:r>
                      <a:r>
                        <a:rPr lang="en-US" baseline="0" dirty="0" smtClean="0"/>
                        <a:t> 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PHYSICAL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HISTORY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ar-JO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91465"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double-bubble sign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small distention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Vomiting </a:t>
                      </a:r>
                      <a:r>
                        <a:rPr lang="en-US" sz="1100" dirty="0" smtClean="0"/>
                        <a:t>depends on  the obstructions in </a:t>
                      </a:r>
                      <a:endParaRPr lang="ar-JO" sz="1100" dirty="0" smtClean="0"/>
                    </a:p>
                    <a:p>
                      <a:pPr rtl="1"/>
                      <a:r>
                        <a:rPr lang="en-US" sz="1100" dirty="0" smtClean="0"/>
                        <a:t>related to ampulla of </a:t>
                      </a:r>
                      <a:r>
                        <a:rPr lang="en-US" sz="1100" dirty="0" err="1" smtClean="0"/>
                        <a:t>vater</a:t>
                      </a:r>
                      <a:r>
                        <a:rPr lang="en-US" sz="1100" dirty="0" smtClean="0"/>
                        <a:t> </a:t>
                      </a:r>
                      <a:r>
                        <a:rPr lang="ar-JO" dirty="0" smtClean="0"/>
                        <a:t>:</a:t>
                      </a:r>
                    </a:p>
                    <a:p>
                      <a:pPr rtl="1"/>
                      <a:r>
                        <a:rPr lang="en-US" dirty="0" smtClean="0"/>
                        <a:t>NO 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localized distension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duodenal atresia</a:t>
                      </a:r>
                    </a:p>
                  </a:txBody>
                  <a:tcPr/>
                </a:tc>
              </a:tr>
              <a:tr h="163851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coffee bean sign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rigid abdomen</a:t>
                      </a:r>
                    </a:p>
                    <a:p>
                      <a:pPr rtl="1"/>
                      <a:r>
                        <a:rPr lang="en-US" dirty="0" smtClean="0"/>
                        <a:t> erythema</a:t>
                      </a:r>
                      <a:endParaRPr lang="ar-JO" dirty="0" smtClean="0"/>
                    </a:p>
                    <a:p>
                      <a:pPr rtl="1"/>
                      <a:r>
                        <a:rPr lang="en-US" dirty="0" smtClean="0"/>
                        <a:t>the baby looks sick</a:t>
                      </a:r>
                      <a:endParaRPr lang="ar-JO" dirty="0" smtClean="0"/>
                    </a:p>
                    <a:p>
                      <a:pPr rtl="1"/>
                      <a:r>
                        <a:rPr lang="en-US" dirty="0" smtClean="0"/>
                        <a:t>distension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dirty="0" smtClean="0"/>
                        <a:t>Bilious emesis</a:t>
                      </a:r>
                      <a:r>
                        <a:rPr lang="ar-JO" sz="1600" dirty="0" smtClean="0"/>
                        <a:t> </a:t>
                      </a:r>
                    </a:p>
                    <a:p>
                      <a:pPr rtl="1"/>
                      <a:r>
                        <a:rPr lang="en-US" dirty="0" smtClean="0"/>
                        <a:t>acute obstruction so the baby passed meconium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volvulus</a:t>
                      </a:r>
                      <a:endParaRPr lang="ar-JO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16629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AIR fluid level</a:t>
                      </a:r>
                      <a:endParaRPr lang="ar-JO" dirty="0" smtClean="0"/>
                    </a:p>
                    <a:p>
                      <a:pPr rtl="1"/>
                      <a:r>
                        <a:rPr lang="en-US" dirty="0" smtClean="0"/>
                        <a:t>the Supine position is more informative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till you any bowel is dilated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Distension</a:t>
                      </a:r>
                      <a:endParaRPr lang="ar-JO" dirty="0" smtClean="0"/>
                    </a:p>
                    <a:p>
                      <a:pPr rtl="1"/>
                      <a:r>
                        <a:rPr lang="en-US" dirty="0" smtClean="0"/>
                        <a:t>visible peristalsis</a:t>
                      </a:r>
                      <a:endParaRPr lang="ar-JO" dirty="0" smtClean="0"/>
                    </a:p>
                    <a:p>
                      <a:pPr rtl="1"/>
                      <a:r>
                        <a:rPr lang="en-US" dirty="0" smtClean="0"/>
                        <a:t>the baby doesn't look sick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Bilious emesis </a:t>
                      </a:r>
                    </a:p>
                    <a:p>
                      <a:pPr rtl="1"/>
                      <a:r>
                        <a:rPr lang="en-US" dirty="0" smtClean="0"/>
                        <a:t>Distension</a:t>
                      </a:r>
                      <a:endParaRPr lang="ar-JO" dirty="0" smtClean="0"/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baby </a:t>
                      </a:r>
                      <a:r>
                        <a:rPr lang="en-US" dirty="0" err="1" smtClean="0"/>
                        <a:t>dosent</a:t>
                      </a:r>
                      <a:r>
                        <a:rPr lang="en-US" dirty="0" smtClean="0"/>
                        <a:t> pass meconium</a:t>
                      </a:r>
                      <a:endParaRPr lang="ar-J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- small bowel atresia</a:t>
                      </a:r>
                      <a:endParaRPr lang="ar-JO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5751257" y="285234"/>
            <a:ext cx="6006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 more proximal more vomiting more distant more  distension</a:t>
            </a:r>
            <a:endParaRPr lang="ar-JO" b="1" u="sng" dirty="0"/>
          </a:p>
        </p:txBody>
      </p:sp>
      <p:sp>
        <p:nvSpPr>
          <p:cNvPr id="6" name="مستطيل 5"/>
          <p:cNvSpPr/>
          <p:nvPr/>
        </p:nvSpPr>
        <p:spPr>
          <a:xfrm>
            <a:off x="2838861" y="8235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don't forget</a:t>
            </a:r>
            <a:endParaRPr lang="ar-SA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73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472007"/>
              </p:ext>
            </p:extLst>
          </p:nvPr>
        </p:nvGraphicFramePr>
        <p:xfrm>
          <a:off x="673100" y="542925"/>
          <a:ext cx="10731500" cy="5857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82875"/>
                <a:gridCol w="2682875"/>
                <a:gridCol w="2682875"/>
                <a:gridCol w="2682875"/>
              </a:tblGrid>
              <a:tr h="370840"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calcified stool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rigid </a:t>
                      </a:r>
                      <a:endParaRPr lang="ar-JO" dirty="0" smtClean="0"/>
                    </a:p>
                    <a:p>
                      <a:pPr rtl="1"/>
                      <a:r>
                        <a:rPr lang="en-US" dirty="0" smtClean="0"/>
                        <a:t>Distension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distension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 - meconium ileus</a:t>
                      </a:r>
                      <a:endParaRPr lang="ar-JO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very hard stool and maybe calcified</a:t>
                      </a:r>
                      <a:endParaRPr lang="ar-J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gash of stool when you do p-r exam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Distension</a:t>
                      </a:r>
                      <a:endParaRPr lang="ar-JO" dirty="0" smtClean="0"/>
                    </a:p>
                    <a:p>
                      <a:pPr rtl="1"/>
                      <a:r>
                        <a:rPr lang="en-US" dirty="0" smtClean="0"/>
                        <a:t>baby </a:t>
                      </a:r>
                      <a:r>
                        <a:rPr lang="en-US" dirty="0" err="1" smtClean="0"/>
                        <a:t>dosent</a:t>
                      </a:r>
                      <a:r>
                        <a:rPr lang="en-US" dirty="0" smtClean="0"/>
                        <a:t> pass meconium</a:t>
                      </a:r>
                      <a:endParaRPr lang="ar-JO" dirty="0" smtClean="0"/>
                    </a:p>
                    <a:p>
                      <a:pPr rtl="1"/>
                      <a:r>
                        <a:rPr lang="en-US" dirty="0" smtClean="0"/>
                        <a:t>need stimulation to excreting </a:t>
                      </a:r>
                      <a:r>
                        <a:rPr lang="ar-JO" dirty="0" smtClean="0"/>
                        <a:t/>
                      </a:r>
                      <a:br>
                        <a:rPr lang="ar-JO" dirty="0" smtClean="0"/>
                      </a:br>
                      <a:r>
                        <a:rPr lang="en-US" dirty="0" smtClean="0"/>
                        <a:t>stool</a:t>
                      </a:r>
                      <a:endParaRPr lang="ar-JO" dirty="0" smtClean="0"/>
                    </a:p>
                    <a:p>
                      <a:pPr rtl="1"/>
                      <a:r>
                        <a:rPr lang="ar-JO" sz="1600" dirty="0" smtClean="0"/>
                        <a:t>الام </a:t>
                      </a:r>
                      <a:r>
                        <a:rPr lang="ar-JO" sz="1600" dirty="0" err="1" smtClean="0"/>
                        <a:t>بتحكي</a:t>
                      </a:r>
                      <a:r>
                        <a:rPr lang="ar-JO" sz="1600" dirty="0" smtClean="0"/>
                        <a:t> ما بخرج</a:t>
                      </a:r>
                      <a:r>
                        <a:rPr lang="ar-JO" sz="1600" baseline="0" dirty="0" smtClean="0"/>
                        <a:t> </a:t>
                      </a:r>
                      <a:r>
                        <a:rPr lang="ar-JO" sz="1600" baseline="0" dirty="0" err="1" smtClean="0"/>
                        <a:t>البيبي</a:t>
                      </a:r>
                      <a:r>
                        <a:rPr lang="ar-JO" sz="1600" baseline="0" dirty="0" smtClean="0"/>
                        <a:t> الا لما تساعده</a:t>
                      </a:r>
                      <a:br>
                        <a:rPr lang="ar-JO" sz="1600" baseline="0" dirty="0" smtClean="0"/>
                      </a:br>
                      <a:r>
                        <a:rPr lang="en-US" sz="1600" baseline="0" dirty="0" err="1" smtClean="0"/>
                        <a:t>cuz</a:t>
                      </a:r>
                      <a:r>
                        <a:rPr lang="en-US" sz="1600" baseline="0" dirty="0" smtClean="0"/>
                        <a:t> sphincter failure to relaxation alone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in advanced stage vomiting</a:t>
                      </a:r>
                      <a:endParaRPr lang="ar-JO" sz="1600" baseline="0" dirty="0" smtClean="0"/>
                    </a:p>
                    <a:p>
                      <a:pPr rtl="1"/>
                      <a:r>
                        <a:rPr lang="ar-JO" sz="1600" baseline="0" dirty="0" err="1" smtClean="0"/>
                        <a:t>البيبي</a:t>
                      </a:r>
                      <a:r>
                        <a:rPr lang="ar-JO" sz="1600" baseline="0" dirty="0" smtClean="0"/>
                        <a:t> ما </a:t>
                      </a:r>
                      <a:r>
                        <a:rPr lang="ar-JO" sz="1600" baseline="0" dirty="0" err="1" smtClean="0"/>
                        <a:t>باكل</a:t>
                      </a:r>
                      <a:r>
                        <a:rPr lang="ar-JO" sz="1600" baseline="0" dirty="0" smtClean="0"/>
                        <a:t> الا لما يخرج </a:t>
                      </a:r>
                      <a:endParaRPr lang="ar-J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Hirschsprung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disease</a:t>
                      </a:r>
                      <a:r>
                        <a:rPr lang="ar-JO" sz="20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GB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GB" u="sng" dirty="0" smtClean="0"/>
                        <a:t>VACTERL</a:t>
                      </a:r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NO anus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 </a:t>
                      </a:r>
                      <a:r>
                        <a:rPr lang="ar-JO" baseline="0" dirty="0" smtClean="0"/>
                        <a:t> </a:t>
                      </a:r>
                      <a:r>
                        <a:rPr lang="en-US" dirty="0" smtClean="0"/>
                        <a:t>Distension not present in first</a:t>
                      </a:r>
                      <a:r>
                        <a:rPr lang="en-US" baseline="0" dirty="0" smtClean="0"/>
                        <a:t> 24h</a:t>
                      </a:r>
                      <a:r>
                        <a:rPr lang="ar-JO" baseline="0" dirty="0" smtClean="0"/>
                        <a:t> </a:t>
                      </a:r>
                      <a:endParaRPr lang="ar-JO" dirty="0" smtClean="0"/>
                    </a:p>
                    <a:p>
                      <a:pPr rtl="1"/>
                      <a:r>
                        <a:rPr lang="ar-JO" dirty="0" err="1" smtClean="0"/>
                        <a:t>الممرضه</a:t>
                      </a:r>
                      <a:r>
                        <a:rPr lang="ar-JO" baseline="0" dirty="0" smtClean="0"/>
                        <a:t> لما تجب بدها </a:t>
                      </a:r>
                      <a:r>
                        <a:rPr lang="ar-JO" baseline="0" dirty="0" err="1" smtClean="0"/>
                        <a:t>تاخذ</a:t>
                      </a:r>
                      <a:r>
                        <a:rPr lang="ar-JO" baseline="0" dirty="0" smtClean="0"/>
                        <a:t> حرارة </a:t>
                      </a:r>
                      <a:r>
                        <a:rPr lang="ar-JO" baseline="0" dirty="0" err="1" smtClean="0"/>
                        <a:t>البيبي</a:t>
                      </a:r>
                      <a:r>
                        <a:rPr lang="ar-JO" baseline="0" dirty="0" smtClean="0"/>
                        <a:t> اول ما </a:t>
                      </a:r>
                      <a:r>
                        <a:rPr lang="ar-JO" baseline="0" dirty="0" err="1" smtClean="0"/>
                        <a:t>ينولد</a:t>
                      </a:r>
                      <a:r>
                        <a:rPr lang="ar-JO" baseline="0" dirty="0" smtClean="0"/>
                        <a:t> بكون </a:t>
                      </a:r>
                      <a:br>
                        <a:rPr lang="ar-JO" baseline="0" dirty="0" smtClean="0"/>
                      </a:br>
                      <a:r>
                        <a:rPr lang="en-US" baseline="0" dirty="0" smtClean="0"/>
                        <a:t>imperforate anus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anorectal malformation</a:t>
                      </a:r>
                      <a:endParaRPr lang="ar-JO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these patient should diagnosis in early 24-hour because the high of </a:t>
                      </a:r>
                      <a:r>
                        <a:rPr lang="ar-JO" sz="14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ar-JO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perforation</a:t>
                      </a:r>
                      <a:endParaRPr lang="ar-JO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colostomy or surgery</a:t>
                      </a:r>
                      <a:endParaRPr lang="ar-JO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06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 up:</a:t>
            </a:r>
          </a:p>
          <a:p>
            <a:r>
              <a:rPr lang="en-GB" dirty="0"/>
              <a:t>AXR</a:t>
            </a:r>
          </a:p>
          <a:p>
            <a:r>
              <a:rPr lang="en-GB" dirty="0"/>
              <a:t>UGI study</a:t>
            </a:r>
          </a:p>
          <a:p>
            <a:r>
              <a:rPr lang="en-GB" dirty="0"/>
              <a:t>Contrast enema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8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erythema</a:t>
            </a:r>
            <a:endParaRPr lang="ar-J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alarming sign indicate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abdominal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catastrophic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perforation..volvulus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inflammation in the abdomen much Advance  cause irritation to abdominal wall</a:t>
            </a:r>
            <a:endParaRPr lang="ar-JO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759325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9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908</Words>
  <Application>Microsoft Office PowerPoint</Application>
  <PresentationFormat>مخصص</PresentationFormat>
  <Paragraphs>140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Neonatal obstruction</vt:lpstr>
      <vt:lpstr>عرض تقديمي في PowerPoint</vt:lpstr>
      <vt:lpstr>عرض تقديمي في PowerPoint</vt:lpstr>
      <vt:lpstr>عرض تقديمي في PowerPoint</vt:lpstr>
      <vt:lpstr>Approach to managment</vt:lpstr>
      <vt:lpstr>عرض تقديمي في PowerPoint</vt:lpstr>
      <vt:lpstr>عرض تقديمي في PowerPoint</vt:lpstr>
      <vt:lpstr>عرض تقديمي في PowerPoint</vt:lpstr>
      <vt:lpstr>erythema</vt:lpstr>
      <vt:lpstr>Esophageal atresia in newborns with failure to pass a nasogastric tube</vt:lpstr>
      <vt:lpstr>Duodenal atresia in newborns with abnormality on prenatal ultrasound</vt:lpstr>
      <vt:lpstr>MALROTATION WITH MIDGUT VOLVULUS </vt:lpstr>
      <vt:lpstr>Intestinal atresias in newborns with distal intestinal obstruction.</vt:lpstr>
      <vt:lpstr>Meconium plugs in neonates with meconium ileus and functional immaturity of the colon</vt:lpstr>
      <vt:lpstr>Hirschsprung disease in neonates with distal intestinal obstruction</vt:lpstr>
      <vt:lpstr>Anorectal malformation in neonate with sacral agenesis</vt:lpstr>
      <vt:lpstr>Initial management </vt:lpstr>
      <vt:lpstr>Definitive treatment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obstruction</dc:title>
  <dc:creator>tamador</dc:creator>
  <cp:lastModifiedBy>MTC</cp:lastModifiedBy>
  <cp:revision>37</cp:revision>
  <dcterms:created xsi:type="dcterms:W3CDTF">2022-01-31T09:32:34Z</dcterms:created>
  <dcterms:modified xsi:type="dcterms:W3CDTF">2022-02-01T00:13:34Z</dcterms:modified>
</cp:coreProperties>
</file>