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9" r:id="rId7"/>
    <p:sldId id="258" r:id="rId8"/>
    <p:sldId id="260" r:id="rId9"/>
    <p:sldId id="261" r:id="rId10"/>
    <p:sldId id="263" r:id="rId11"/>
    <p:sldId id="264" r:id="rId12"/>
    <p:sldId id="265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76F12D-2985-47C3-A07C-9F03DD159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83A19-1DC2-46DB-B3A1-ECF7C417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19E1-43AC-4CED-9500-DF4C100BDBF7}" type="datetimeFigureOut">
              <a:rPr lang="en-US" smtClean="0"/>
              <a:t>22/05/2022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6289-F1C3-4041-A186-E428808BD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ECA2-D3CC-4290-9914-977FED6D3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8A85-43CB-4CDC-8FF1-647F52B2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B7A66-B7EB-42C9-B5DD-873741A09959}" type="datetimeFigureOut">
              <a:rPr lang="en-US" smtClean="0"/>
              <a:t>22/05/2022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4569-3B6E-468D-B981-DA515F47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B4569-3B6E-468D-B981-DA515F47B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34071"/>
            <a:chOff x="-329674" y="-51881"/>
            <a:chExt cx="12515851" cy="6934071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15853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22/05/2022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22/05/2022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22/05/2022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22/05/2022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22/05/2022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22/05/2022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22/05/2022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22/05/2022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22/05/2022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22/05/2022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Endocrine system pathology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en-US" dirty="0" smtClean="0"/>
              <a:t>ADRENAL </a:t>
            </a:r>
            <a:r>
              <a:rPr lang="en-US" dirty="0"/>
              <a:t>GLAND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Dr.Eman</a:t>
            </a:r>
            <a:r>
              <a:rPr lang="en-US" dirty="0" smtClean="0"/>
              <a:t> Kreishan, M.D.</a:t>
            </a:r>
          </a:p>
          <a:p>
            <a:r>
              <a:rPr lang="en-US" dirty="0" smtClean="0"/>
              <a:t>22-5-2022.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Morphologic changes in the adrenal </a:t>
            </a:r>
            <a:r>
              <a:rPr lang="en-US" sz="2400" dirty="0" smtClean="0">
                <a:latin typeface="+mj-lt"/>
              </a:rPr>
              <a:t>glands </a:t>
            </a:r>
            <a:r>
              <a:rPr lang="en-US" sz="2400" dirty="0">
                <a:latin typeface="+mj-lt"/>
              </a:rPr>
              <a:t>depend on the cause of the hypercortisolism and include</a:t>
            </a:r>
            <a:r>
              <a:rPr lang="en-US" sz="2400" dirty="0" smtClean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(1) cortical </a:t>
            </a:r>
            <a:r>
              <a:rPr lang="en-US" sz="2400" dirty="0" smtClean="0">
                <a:latin typeface="+mj-lt"/>
              </a:rPr>
              <a:t>atrophy: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exogenous glucocorticoids, suppression of endogenous </a:t>
            </a:r>
            <a:r>
              <a:rPr lang="en-US" dirty="0" smtClean="0">
                <a:latin typeface="+mj-lt"/>
              </a:rPr>
              <a:t>ACTH.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(2</a:t>
            </a:r>
            <a:r>
              <a:rPr lang="en-US" sz="2400" dirty="0">
                <a:latin typeface="+mj-lt"/>
              </a:rPr>
              <a:t>) diffuse </a:t>
            </a:r>
            <a:r>
              <a:rPr lang="en-US" sz="2400" dirty="0" smtClean="0">
                <a:latin typeface="+mj-lt"/>
              </a:rPr>
              <a:t>hyperplasia: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ACTH dependent </a:t>
            </a:r>
            <a:r>
              <a:rPr lang="en-US" dirty="0">
                <a:latin typeface="+mj-lt"/>
              </a:rPr>
              <a:t>Cushing syndrome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(3</a:t>
            </a:r>
            <a:r>
              <a:rPr lang="en-US" sz="2400" dirty="0">
                <a:latin typeface="+mj-lt"/>
              </a:rPr>
              <a:t>) </a:t>
            </a:r>
            <a:r>
              <a:rPr lang="en-US" sz="2400" dirty="0" err="1">
                <a:latin typeface="+mj-lt"/>
              </a:rPr>
              <a:t>macronodular</a:t>
            </a:r>
            <a:r>
              <a:rPr lang="en-US" sz="2400" dirty="0">
                <a:latin typeface="+mj-lt"/>
              </a:rPr>
              <a:t> or </a:t>
            </a:r>
            <a:r>
              <a:rPr lang="en-US" sz="2400" dirty="0" err="1">
                <a:latin typeface="+mj-lt"/>
              </a:rPr>
              <a:t>micronodular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hyperplasia: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primary cortical </a:t>
            </a:r>
            <a:r>
              <a:rPr lang="en-US" dirty="0" smtClean="0">
                <a:latin typeface="+mj-lt"/>
              </a:rPr>
              <a:t>hyperplasia.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(4</a:t>
            </a:r>
            <a:r>
              <a:rPr lang="en-US" sz="2400" dirty="0">
                <a:latin typeface="+mj-lt"/>
              </a:rPr>
              <a:t>) an adenoma or </a:t>
            </a:r>
            <a:r>
              <a:rPr lang="en-US" sz="2400" dirty="0" smtClean="0">
                <a:latin typeface="+mj-lt"/>
              </a:rPr>
              <a:t>carcinoma.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0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Hyperaldosteronism.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423" y="1575582"/>
            <a:ext cx="7279996" cy="56579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Hyperaldosteronism is the generic term for a group of closely related conditions characterized by chronic excess aldosterone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secretion.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A-primary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hyperaldosteronism are: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Bilateral idiopathic hyperaldosteronism, characterized by bilateral nodular hyperplasia of the adrenal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glands.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Adrenocortical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neoplasm, either an aldosterone-producing adenoma (the most common cause) or, rarely, an adrenocortical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carcinoma.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familial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hyperaldosteronism may result from a genetic defect that leads to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overactivity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the aldosterone synthase gene, CYP11B2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Secondary causes :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Due to decreased renal perfusion ( heart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failure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 activation of the  renin - angiotensin system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4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Adrenogenital</a:t>
            </a:r>
            <a:r>
              <a:rPr lang="en-US" dirty="0"/>
              <a:t>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Adrenogenital</a:t>
            </a:r>
            <a:r>
              <a:rPr lang="en-US" dirty="0"/>
              <a:t> syndromes refer to a group of disorders caused by androgen excess, which may stem from a number of etiologies, including primary gonadal </a:t>
            </a:r>
            <a:r>
              <a:rPr lang="en-US" dirty="0" smtClean="0"/>
              <a:t>disorders </a:t>
            </a:r>
            <a:r>
              <a:rPr lang="en-US" dirty="0"/>
              <a:t>and several primary adrenal </a:t>
            </a:r>
            <a:r>
              <a:rPr lang="en-US" dirty="0" smtClean="0"/>
              <a:t>disorder.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ar-SA" dirty="0">
                <a:latin typeface="Times New Roman" pitchFamily="18" charset="0"/>
              </a:rPr>
              <a:t>Could be caused by 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ar-SA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imes New Roman" pitchFamily="18" charset="0"/>
              </a:rPr>
              <a:t> 1 - Primary gonadal disorders(increase gonadal androgen).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imes New Roman" pitchFamily="18" charset="0"/>
              </a:rPr>
              <a:t> 2 -Acquired :Adrenocortical Neoplasms. can occur at any age, frequently malignant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9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ar-SA" sz="2000" dirty="0">
                <a:latin typeface="Times New Roman" pitchFamily="18" charset="0"/>
                <a:sym typeface="Symbol" pitchFamily="18" charset="2"/>
              </a:rPr>
              <a:t>Virilization in female or precocious puberty in male.</a:t>
            </a:r>
          </a:p>
          <a:p>
            <a:pPr>
              <a:lnSpc>
                <a:spcPct val="80000"/>
              </a:lnSpc>
            </a:pPr>
            <a:r>
              <a:rPr lang="en-US" altLang="ar-SA" sz="2000" dirty="0">
                <a:latin typeface="Times New Roman" pitchFamily="18" charset="0"/>
                <a:sym typeface="Symbol" pitchFamily="18" charset="2"/>
              </a:rPr>
              <a:t>Patients have risk for acute adrenocortical insufficiency.</a:t>
            </a:r>
          </a:p>
          <a:p>
            <a:pPr>
              <a:lnSpc>
                <a:spcPct val="80000"/>
              </a:lnSpc>
            </a:pPr>
            <a:r>
              <a:rPr lang="en-US" altLang="ar-SA" sz="2000" dirty="0">
                <a:latin typeface="Times New Roman" pitchFamily="18" charset="0"/>
                <a:sym typeface="Symbol" pitchFamily="18" charset="2"/>
              </a:rPr>
              <a:t>Note :Adrenal androgen formation is regulated by ACTH , thus increase androgen can occur as </a:t>
            </a:r>
            <a:r>
              <a:rPr lang="en-US" altLang="ar-SA" sz="2000" dirty="0" err="1">
                <a:latin typeface="Times New Roman" pitchFamily="18" charset="0"/>
                <a:sym typeface="Symbol" pitchFamily="18" charset="2"/>
              </a:rPr>
              <a:t>apure</a:t>
            </a:r>
            <a:r>
              <a:rPr lang="en-US" altLang="ar-SA" sz="2000" dirty="0">
                <a:latin typeface="Times New Roman" pitchFamily="18" charset="0"/>
                <a:sym typeface="Symbol" pitchFamily="18" charset="2"/>
              </a:rPr>
              <a:t> syndrome or as a component of </a:t>
            </a:r>
            <a:r>
              <a:rPr lang="en-US" altLang="ar-SA" sz="2000" dirty="0" err="1">
                <a:latin typeface="Times New Roman" pitchFamily="18" charset="0"/>
                <a:sym typeface="Symbol" pitchFamily="18" charset="2"/>
              </a:rPr>
              <a:t>cushing</a:t>
            </a:r>
            <a:r>
              <a:rPr lang="en-US" altLang="ar-SA" sz="2000" dirty="0">
                <a:latin typeface="Times New Roman" pitchFamily="18" charset="0"/>
                <a:sym typeface="Symbol" pitchFamily="18" charset="2"/>
              </a:rPr>
              <a:t> syndrome.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640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sz="4400" b="1" dirty="0"/>
              <a:t>ADRENOCORTICAL INSUFFICIENCY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10" y="-150402"/>
            <a:ext cx="6281873" cy="5248622"/>
          </a:xfrm>
        </p:spPr>
        <p:txBody>
          <a:bodyPr/>
          <a:lstStyle/>
          <a:p>
            <a:r>
              <a:rPr lang="en-US" altLang="ar-SA" b="1" dirty="0">
                <a:latin typeface="Times New Roman" pitchFamily="18" charset="0"/>
              </a:rPr>
              <a:t>May be  primary adrenal( disease affecting the adrenal gland ) </a:t>
            </a:r>
            <a:r>
              <a:rPr lang="en-US" altLang="ar-SA" b="1" dirty="0" smtClean="0">
                <a:latin typeface="Times New Roman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acute </a:t>
            </a:r>
            <a:r>
              <a:rPr lang="en-US" dirty="0"/>
              <a:t>(called adrenal </a:t>
            </a:r>
            <a:r>
              <a:rPr lang="en-US" dirty="0" smtClean="0"/>
              <a:t>crisis).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chronic </a:t>
            </a:r>
            <a:r>
              <a:rPr lang="en-US" dirty="0"/>
              <a:t>(Addison disease).</a:t>
            </a:r>
            <a:endParaRPr lang="en-US" altLang="ar-SA" b="1" dirty="0" smtClean="0">
              <a:latin typeface="Times New Roman" pitchFamily="18" charset="0"/>
            </a:endParaRPr>
          </a:p>
          <a:p>
            <a:r>
              <a:rPr lang="en-US" altLang="ar-SA" b="1" dirty="0" smtClean="0">
                <a:latin typeface="Times New Roman" pitchFamily="18" charset="0"/>
              </a:rPr>
              <a:t>secondary </a:t>
            </a:r>
            <a:r>
              <a:rPr lang="en-US" altLang="ar-SA" b="1" dirty="0">
                <a:latin typeface="Times New Roman" pitchFamily="18" charset="0"/>
              </a:rPr>
              <a:t>to destruction of the pituitary as in SHEEHAN’s syndrome or non functional pituitary adenoma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29" t="18030" r="24488" b="45758"/>
          <a:stretch/>
        </p:blipFill>
        <p:spPr>
          <a:xfrm>
            <a:off x="8072845" y="3758995"/>
            <a:ext cx="3876997" cy="30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1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24" y="156010"/>
            <a:ext cx="6297635" cy="637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92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2402176"/>
            <a:ext cx="4557427" cy="2456442"/>
          </a:xfrm>
        </p:spPr>
        <p:txBody>
          <a:bodyPr>
            <a:normAutofit/>
          </a:bodyPr>
          <a:lstStyle/>
          <a:p>
            <a:r>
              <a:rPr lang="en-US" altLang="ar-SA" dirty="0">
                <a:solidFill>
                  <a:schemeClr val="tx1"/>
                </a:solidFill>
                <a:latin typeface="Times New Roman" pitchFamily="18" charset="0"/>
              </a:rPr>
              <a:t>Chronic :( Addison’s disease )</a:t>
            </a:r>
            <a:br>
              <a:rPr lang="en-US" altLang="ar-SA" dirty="0">
                <a:solidFill>
                  <a:schemeClr val="tx1"/>
                </a:solidFill>
                <a:latin typeface="Times New Roman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ar-SA" b="1" dirty="0" smtClean="0">
                <a:latin typeface="Times New Roman" pitchFamily="18" charset="0"/>
              </a:rPr>
              <a:t>-</a:t>
            </a:r>
            <a:r>
              <a:rPr lang="en-US" altLang="ar-SA" b="1" dirty="0">
                <a:latin typeface="Times New Roman" pitchFamily="18" charset="0"/>
              </a:rPr>
              <a:t>Chronic adrenal cortical insufficiency , required immediate therapy 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b="1" dirty="0">
                <a:latin typeface="Times New Roman" pitchFamily="18" charset="0"/>
              </a:rPr>
              <a:t>-Progressive destruction of the adrenal. Causes include: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b="1" dirty="0">
                <a:latin typeface="Times New Roman" pitchFamily="18" charset="0"/>
              </a:rPr>
              <a:t>        1- Autoimmune - 60-70 % , may be sporadic 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b="1" dirty="0">
                <a:latin typeface="Times New Roman" pitchFamily="18" charset="0"/>
              </a:rPr>
              <a:t>             familial, linked to HLA-B8 or DR3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b="1" dirty="0">
                <a:latin typeface="Times New Roman" pitchFamily="18" charset="0"/>
              </a:rPr>
              <a:t>            Often multisystem involvement.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b="1" dirty="0">
                <a:latin typeface="Times New Roman" pitchFamily="18" charset="0"/>
              </a:rPr>
              <a:t>       2- Infections e.g. Tuberculosis , fungi 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b="1" dirty="0">
                <a:latin typeface="Times New Roman" pitchFamily="18" charset="0"/>
              </a:rPr>
              <a:t>       3- Metastatic tumors destroying adrenal e.g. lung ,breast , …others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b="1" dirty="0">
                <a:latin typeface="Times New Roman" pitchFamily="18" charset="0"/>
              </a:rPr>
              <a:t>        4- AIDS.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0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sz="4400" b="1" dirty="0"/>
              <a:t>Morphology &amp; Clinical features in Chronic Adrenal Insufficiency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dirty="0">
                <a:latin typeface="Times New Roman" pitchFamily="18" charset="0"/>
              </a:rPr>
              <a:t>Morphology depends on cause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dirty="0">
                <a:latin typeface="Times New Roman" pitchFamily="18" charset="0"/>
              </a:rPr>
              <a:t>    Autoimmune shows irregular small glands</a:t>
            </a:r>
            <a:r>
              <a:rPr lang="en-US" altLang="ar-SA" dirty="0" smtClean="0">
                <a:latin typeface="Times New Roman" pitchFamily="18" charset="0"/>
              </a:rPr>
              <a:t>, with </a:t>
            </a:r>
            <a:r>
              <a:rPr lang="en-US" altLang="ar-SA" dirty="0">
                <a:latin typeface="Times New Roman" pitchFamily="18" charset="0"/>
              </a:rPr>
              <a:t>cortex  heavily infiltrated by lymphocytes, medulla normal.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dirty="0">
                <a:latin typeface="Times New Roman" pitchFamily="18" charset="0"/>
              </a:rPr>
              <a:t>        In T.B. </a:t>
            </a:r>
            <a:r>
              <a:rPr lang="en-US" altLang="ar-SA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ar-SA" dirty="0" err="1">
                <a:latin typeface="Times New Roman" pitchFamily="18" charset="0"/>
                <a:sym typeface="Symbol" pitchFamily="18" charset="2"/>
              </a:rPr>
              <a:t>Caseating</a:t>
            </a:r>
            <a:r>
              <a:rPr lang="en-US" altLang="ar-SA" dirty="0">
                <a:latin typeface="Times New Roman" pitchFamily="18" charset="0"/>
                <a:sym typeface="Symbol" pitchFamily="18" charset="2"/>
              </a:rPr>
              <a:t> Granuloma</a:t>
            </a:r>
            <a:endParaRPr lang="en-US" altLang="ar-SA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dirty="0">
                <a:latin typeface="Times New Roman" pitchFamily="18" charset="0"/>
              </a:rPr>
              <a:t>        In metastatic CA </a:t>
            </a:r>
            <a:r>
              <a:rPr lang="en-US" altLang="ar-SA" dirty="0">
                <a:latin typeface="Times New Roman" pitchFamily="18" charset="0"/>
                <a:sym typeface="Symbol" pitchFamily="18" charset="2"/>
              </a:rPr>
              <a:t> Type of primary tumor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dirty="0">
                <a:latin typeface="Times New Roman" pitchFamily="18" charset="0"/>
                <a:sym typeface="Symbol" pitchFamily="18" charset="2"/>
              </a:rPr>
              <a:t>        In secondary to pituitary cause, the adrenal is shrunken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ar-SA" dirty="0"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general, clinical manifestations of adrenocortical insufficiency do not appear until at least 90% of the adrenal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altLang="ar-SA" dirty="0">
              <a:latin typeface="Times New Roman" pitchFamily="18" charset="0"/>
              <a:sym typeface="Symbol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0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Adrenal tumor: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2628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ADRENALCORTICAL TUMORS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2628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sz="2000" b="1" dirty="0">
                <a:latin typeface="Times New Roman" pitchFamily="18" charset="0"/>
              </a:rPr>
              <a:t>THE ADRENAL MEDULLA TUMOR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452628">
              <a:buFont typeface="Wingdings" panose="05000000000000000000" pitchFamily="2" charset="2"/>
              <a:buChar char="ü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2612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4400" b="1" dirty="0"/>
              <a:t>ADRENALCORTICAL</a:t>
            </a:r>
            <a:r>
              <a:rPr lang="en-US" altLang="ar-SA" sz="4800" b="1" dirty="0"/>
              <a:t>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Malignant epithelial tumor of adrenal cortical cells</a:t>
            </a:r>
          </a:p>
          <a:p>
            <a:r>
              <a:rPr lang="en-US" dirty="0"/>
              <a:t>Adrenocortical carcinoma (ACC) is a rare endocrine tumor with high mortality</a:t>
            </a:r>
          </a:p>
          <a:p>
            <a:r>
              <a:rPr lang="en-US" dirty="0"/>
              <a:t>More often involves left adrenal: left to right ratio = </a:t>
            </a:r>
            <a:r>
              <a:rPr lang="en-US" dirty="0" smtClean="0"/>
              <a:t>1.2:1</a:t>
            </a:r>
          </a:p>
          <a:p>
            <a:pPr fontAlgn="base"/>
            <a:r>
              <a:rPr lang="en-US" dirty="0"/>
              <a:t>Functional adrenal cortical carcinomas have the following symptoms related to hormone production</a:t>
            </a:r>
            <a:r>
              <a:rPr lang="en-US" dirty="0" smtClean="0"/>
              <a:t>: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50</a:t>
            </a:r>
            <a:r>
              <a:rPr lang="en-US" dirty="0"/>
              <a:t>% cortisol excess (Cushing syndrome, rapid onset)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20% sex hormone secretion (mainly androgens causing hirsutism, </a:t>
            </a:r>
            <a:r>
              <a:rPr lang="en-US" dirty="0" err="1"/>
              <a:t>virilization</a:t>
            </a:r>
            <a:r>
              <a:rPr lang="en-US" dirty="0"/>
              <a:t> and menstrual irregularities)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8% aldosterone (hypertension, hypokalemia)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Vector Illustration Adrenal Gland Anatomy Stock Vector Image by ©Lukaves  #2345669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6"/>
          <a:stretch/>
        </p:blipFill>
        <p:spPr bwMode="auto">
          <a:xfrm>
            <a:off x="4698124" y="1937547"/>
            <a:ext cx="7094483" cy="27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ar-SA" dirty="0">
                <a:latin typeface="Times New Roman" pitchFamily="18" charset="0"/>
              </a:rPr>
              <a:t>Encapsulated , usually yellow color: single or multiple.</a:t>
            </a:r>
          </a:p>
          <a:p>
            <a:r>
              <a:rPr lang="en-US" altLang="ar-SA" dirty="0">
                <a:latin typeface="Times New Roman" pitchFamily="18" charset="0"/>
              </a:rPr>
              <a:t>Size variable 1-2 cm. Up to large tumors      </a:t>
            </a:r>
          </a:p>
          <a:p>
            <a:r>
              <a:rPr lang="en-US" altLang="ar-SA" dirty="0">
                <a:latin typeface="Times New Roman" pitchFamily="18" charset="0"/>
              </a:rPr>
              <a:t>Malignant tumors may show necrosis</a:t>
            </a:r>
            <a:r>
              <a:rPr lang="en-US" altLang="ar-SA" dirty="0" smtClean="0">
                <a:latin typeface="Times New Roman" pitchFamily="18" charset="0"/>
              </a:rPr>
              <a:t>, hemorrhage and</a:t>
            </a:r>
            <a:endParaRPr lang="en-US" altLang="ar-SA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altLang="ar-SA" dirty="0">
                <a:latin typeface="Times New Roman" pitchFamily="18" charset="0"/>
              </a:rPr>
              <a:t>      are usually larger.</a:t>
            </a:r>
          </a:p>
          <a:p>
            <a:endParaRPr lang="en-US" dirty="0"/>
          </a:p>
        </p:txBody>
      </p:sp>
      <p:pic>
        <p:nvPicPr>
          <p:cNvPr id="1026" name="Picture 2" descr="https://path.upmc.edu/cases/case65/images/gro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277" y="3852723"/>
            <a:ext cx="3585152" cy="26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8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Encapsulated tumor composed of variably sized nests, large sheets and trabeculae</a:t>
            </a:r>
          </a:p>
          <a:p>
            <a:pPr fontAlgn="base"/>
            <a:r>
              <a:rPr lang="en-US" dirty="0"/>
              <a:t>Invasion of thick fibrous capsule</a:t>
            </a:r>
          </a:p>
          <a:p>
            <a:pPr fontAlgn="base"/>
            <a:r>
              <a:rPr lang="en-US" dirty="0"/>
              <a:t>Lymphovascular invasion (venous or sinusoidal)</a:t>
            </a:r>
          </a:p>
          <a:p>
            <a:pPr fontAlgn="base"/>
            <a:r>
              <a:rPr lang="en-US" dirty="0"/>
              <a:t>Areas of necrosis, hemorrhage, degeneration are common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54" t="16667" r="18608" b="18636"/>
          <a:stretch/>
        </p:blipFill>
        <p:spPr>
          <a:xfrm>
            <a:off x="646111" y="4597919"/>
            <a:ext cx="3215014" cy="185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82" t="16667" r="26534" b="18485"/>
          <a:stretch/>
        </p:blipFill>
        <p:spPr>
          <a:xfrm>
            <a:off x="4478482" y="4456588"/>
            <a:ext cx="2805545" cy="2132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823" t="16667" r="26534" b="19242"/>
          <a:stretch/>
        </p:blipFill>
        <p:spPr>
          <a:xfrm>
            <a:off x="7901384" y="4354242"/>
            <a:ext cx="2952321" cy="22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9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b="1" dirty="0"/>
              <a:t>Tumor of the adrenal medulla</a:t>
            </a:r>
            <a:r>
              <a:rPr lang="en-US" altLang="ar-SA" sz="4400" b="1" dirty="0"/>
              <a:t/>
            </a:r>
            <a:br>
              <a:rPr lang="en-US" altLang="ar-SA" sz="4400" b="1" dirty="0"/>
            </a:br>
            <a:r>
              <a:rPr lang="en-US" altLang="ar-SA" sz="4400" b="1" i="1" u="sng" dirty="0">
                <a:latin typeface="Times New Roman" pitchFamily="18" charset="0"/>
              </a:rPr>
              <a:t>PHEOCHROMOCYTOMA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Pheochromocytomas</a:t>
            </a:r>
            <a:r>
              <a:rPr lang="en-US" dirty="0"/>
              <a:t> are neoplasms composed of </a:t>
            </a:r>
            <a:r>
              <a:rPr lang="en-US" dirty="0" err="1"/>
              <a:t>chromaffin</a:t>
            </a:r>
            <a:r>
              <a:rPr lang="en-US" dirty="0"/>
              <a:t> cells, which, like their </a:t>
            </a:r>
            <a:r>
              <a:rPr lang="en-US" dirty="0" err="1"/>
              <a:t>nonneoplastic</a:t>
            </a:r>
            <a:r>
              <a:rPr lang="en-US" dirty="0"/>
              <a:t> counterparts, synthesize and release </a:t>
            </a:r>
            <a:r>
              <a:rPr lang="en-US" dirty="0" err="1" smtClean="0"/>
              <a:t>catecholamin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/>
              <a:t>Sometimes described as Ruleof 10% Tumor because :</a:t>
            </a:r>
          </a:p>
          <a:p>
            <a:r>
              <a:rPr lang="en-US" dirty="0"/>
              <a:t>           * 10% bilateral</a:t>
            </a:r>
            <a:r>
              <a:rPr lang="en-US" dirty="0" smtClean="0"/>
              <a:t>.,</a:t>
            </a:r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/>
              <a:t>10 </a:t>
            </a:r>
            <a:r>
              <a:rPr lang="en-US" dirty="0"/>
              <a:t>%multiple,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/>
              <a:t>10</a:t>
            </a:r>
            <a:r>
              <a:rPr lang="en-US" dirty="0"/>
              <a:t>% non functional </a:t>
            </a:r>
          </a:p>
          <a:p>
            <a:r>
              <a:rPr lang="en-US" dirty="0"/>
              <a:t>           * 10% familial, may be part of MEN syndrome.</a:t>
            </a:r>
          </a:p>
          <a:p>
            <a:r>
              <a:rPr lang="en-US" dirty="0"/>
              <a:t>           * 10% Malignant.</a:t>
            </a:r>
          </a:p>
          <a:p>
            <a:r>
              <a:rPr lang="en-US" dirty="0"/>
              <a:t>           * 10% </a:t>
            </a:r>
            <a:r>
              <a:rPr lang="en-US" dirty="0" err="1"/>
              <a:t>extraadrenal</a:t>
            </a:r>
            <a:r>
              <a:rPr lang="en-US" dirty="0"/>
              <a:t> site.</a:t>
            </a:r>
          </a:p>
          <a:p>
            <a:r>
              <a:rPr lang="en-US" dirty="0"/>
              <a:t>            *25% associated with  genetic mutation.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1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321" y="-442255"/>
            <a:ext cx="6281873" cy="5248622"/>
          </a:xfrm>
        </p:spPr>
        <p:txBody>
          <a:bodyPr/>
          <a:lstStyle/>
          <a:p>
            <a:r>
              <a:rPr lang="en-US" altLang="ar-SA" b="1" dirty="0">
                <a:latin typeface="Times New Roman" pitchFamily="18" charset="0"/>
              </a:rPr>
              <a:t>well circumscribed</a:t>
            </a:r>
            <a:r>
              <a:rPr lang="en-US" altLang="ar-SA" b="1" dirty="0" smtClean="0">
                <a:latin typeface="Times New Roman" pitchFamily="18" charset="0"/>
              </a:rPr>
              <a:t>, small </a:t>
            </a:r>
            <a:r>
              <a:rPr lang="en-US" altLang="ar-SA" b="1" dirty="0">
                <a:latin typeface="Times New Roman" pitchFamily="18" charset="0"/>
              </a:rPr>
              <a:t>to large in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15" t="16818" r="22699" b="18637"/>
          <a:stretch/>
        </p:blipFill>
        <p:spPr>
          <a:xfrm>
            <a:off x="6328064" y="2837945"/>
            <a:ext cx="5457559" cy="36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950" y="-685980"/>
            <a:ext cx="6281873" cy="5248622"/>
          </a:xfrm>
        </p:spPr>
        <p:txBody>
          <a:bodyPr/>
          <a:lstStyle/>
          <a:p>
            <a:r>
              <a:rPr lang="en-US" dirty="0"/>
              <a:t>Nested (</a:t>
            </a:r>
            <a:r>
              <a:rPr lang="en-US" dirty="0" err="1"/>
              <a:t>zellballen</a:t>
            </a:r>
            <a:r>
              <a:rPr lang="en-US" dirty="0"/>
              <a:t>), trabecular </a:t>
            </a:r>
            <a:r>
              <a:rPr lang="en-US" dirty="0" smtClean="0"/>
              <a:t>patterns.</a:t>
            </a:r>
          </a:p>
          <a:p>
            <a:r>
              <a:rPr lang="en-US" altLang="ar-SA" b="1" dirty="0">
                <a:latin typeface="Times New Roman" pitchFamily="18" charset="0"/>
              </a:rPr>
              <a:t>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ests of cells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Zellballen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with abundant cytoplasm filled with granules containing catecholamine.</a:t>
            </a:r>
            <a:endParaRPr lang="en-US" altLang="ar-SA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ar-SA" b="1" dirty="0">
                <a:latin typeface="Times New Roman" pitchFamily="18" charset="0"/>
              </a:rPr>
              <a:t> Malignancy confirmed by </a:t>
            </a:r>
            <a:r>
              <a:rPr lang="en-US" altLang="ar-SA" b="1" u="sng" dirty="0" smtClean="0">
                <a:latin typeface="Times New Roman" pitchFamily="18" charset="0"/>
              </a:rPr>
              <a:t>METASTASES</a:t>
            </a:r>
            <a:endParaRPr lang="en-US" altLang="ar-SA" b="1" u="sng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87" t="16970" r="27472" b="23636"/>
          <a:stretch/>
        </p:blipFill>
        <p:spPr>
          <a:xfrm>
            <a:off x="7346372" y="3355170"/>
            <a:ext cx="4062846" cy="29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1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2121" y="2967335"/>
            <a:ext cx="3767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274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1987471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90" y="1975034"/>
            <a:ext cx="3941365" cy="29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09187" y="404244"/>
            <a:ext cx="2053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G.F.R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/>
          <a:stretch/>
        </p:blipFill>
        <p:spPr bwMode="auto">
          <a:xfrm>
            <a:off x="8546451" y="1632663"/>
            <a:ext cx="3645549" cy="317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Hormones.</a:t>
            </a:r>
            <a:endParaRPr lang="en-US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21339" r="2193" b="9159"/>
          <a:stretch/>
        </p:blipFill>
        <p:spPr bwMode="auto">
          <a:xfrm>
            <a:off x="4572000" y="1586487"/>
            <a:ext cx="7484013" cy="42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9973" y="552242"/>
            <a:ext cx="6698415" cy="6051808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Non-neoplastic: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</a:rPr>
              <a:t>Adrenal insufficiency: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Acute Adrenocortical </a:t>
            </a:r>
            <a:r>
              <a:rPr lang="en-US" sz="2200" dirty="0" smtClean="0">
                <a:latin typeface="+mj-lt"/>
              </a:rPr>
              <a:t>Insufficiency.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j-lt"/>
              </a:rPr>
              <a:t>Chronic </a:t>
            </a:r>
            <a:r>
              <a:rPr lang="en-US" sz="2200" dirty="0">
                <a:latin typeface="+mj-lt"/>
              </a:rPr>
              <a:t>Adrenocortical Insufficiency: Addison </a:t>
            </a:r>
            <a:r>
              <a:rPr lang="en-US" sz="2200" dirty="0" smtClean="0">
                <a:latin typeface="+mj-lt"/>
              </a:rPr>
              <a:t>Disease.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</a:rPr>
              <a:t> Adrenal hyperfunction: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000" dirty="0">
                <a:latin typeface="+mj-lt"/>
              </a:rPr>
              <a:t>Cushing </a:t>
            </a:r>
            <a:r>
              <a:rPr lang="en-US" sz="2000" dirty="0" smtClean="0">
                <a:latin typeface="+mj-lt"/>
              </a:rPr>
              <a:t>Syndrome.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 Hyperaldosteronism.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Adrenogenital Syndromes</a:t>
            </a: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r>
              <a:rPr lang="en-US" sz="26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Neoplastic: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</a:rPr>
              <a:t>Adrenalcortical tumors.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</a:rPr>
              <a:t> Adrenal medulla tumor</a:t>
            </a:r>
          </a:p>
          <a:p>
            <a:endParaRPr lang="en-US" sz="24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Cushing </a:t>
            </a:r>
            <a:r>
              <a:rPr lang="en-US" dirty="0" smtClean="0"/>
              <a:t>syndrome.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Hypercortisolism (Cushing syndrome) is caused by </a:t>
            </a:r>
            <a:r>
              <a:rPr lang="en-US" dirty="0" smtClean="0"/>
              <a:t>elevated </a:t>
            </a:r>
            <a:r>
              <a:rPr lang="en-US" dirty="0"/>
              <a:t>glucocorticoid </a:t>
            </a:r>
            <a:r>
              <a:rPr lang="en-US" dirty="0" smtClean="0"/>
              <a:t>levels.</a:t>
            </a:r>
          </a:p>
          <a:p>
            <a:endParaRPr lang="en-US" dirty="0" smtClean="0"/>
          </a:p>
          <a:p>
            <a:r>
              <a:rPr lang="en-US" dirty="0" smtClean="0"/>
              <a:t>Endogenous causes :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Hypothalamic/ pituitary hypersecretion ACTH.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Paraneoplastic syndrome ( lung CA 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Adrenal tumor or hyperplasia 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Exogenous cause :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Steroid </a:t>
            </a:r>
            <a:r>
              <a:rPr lang="en-US" dirty="0"/>
              <a:t>Therapy.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 high blood </a:t>
            </a:r>
            <a:r>
              <a:rPr lang="en-US" sz="2000" dirty="0" smtClean="0">
                <a:latin typeface="+mj-lt"/>
              </a:rPr>
              <a:t>pressure.</a:t>
            </a:r>
          </a:p>
          <a:p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abdominal obesity but with thin arms and </a:t>
            </a:r>
            <a:r>
              <a:rPr lang="en-US" sz="2000" dirty="0" smtClean="0">
                <a:latin typeface="+mj-lt"/>
              </a:rPr>
              <a:t>legs.</a:t>
            </a:r>
          </a:p>
          <a:p>
            <a:r>
              <a:rPr lang="en-US" sz="2000" dirty="0" smtClean="0">
                <a:latin typeface="+mj-lt"/>
              </a:rPr>
              <a:t>reddish </a:t>
            </a:r>
            <a:r>
              <a:rPr lang="en-US" sz="2000" dirty="0">
                <a:latin typeface="+mj-lt"/>
              </a:rPr>
              <a:t>stretch </a:t>
            </a:r>
            <a:r>
              <a:rPr lang="en-US" sz="2000" dirty="0" smtClean="0">
                <a:latin typeface="+mj-lt"/>
              </a:rPr>
              <a:t>marks.</a:t>
            </a:r>
          </a:p>
          <a:p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round red </a:t>
            </a:r>
            <a:r>
              <a:rPr lang="en-US" sz="2000" dirty="0" smtClean="0">
                <a:latin typeface="+mj-lt"/>
              </a:rPr>
              <a:t>face.</a:t>
            </a:r>
          </a:p>
          <a:p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fat lump between the </a:t>
            </a:r>
            <a:r>
              <a:rPr lang="en-US" sz="2000" dirty="0" smtClean="0">
                <a:latin typeface="+mj-lt"/>
              </a:rPr>
              <a:t>shoulders.</a:t>
            </a:r>
          </a:p>
          <a:p>
            <a:r>
              <a:rPr lang="en-US" sz="2000" dirty="0" smtClean="0">
                <a:latin typeface="+mj-lt"/>
              </a:rPr>
              <a:t>weak muscles and  </a:t>
            </a:r>
            <a:r>
              <a:rPr lang="en-US" sz="2000" dirty="0">
                <a:latin typeface="+mj-lt"/>
              </a:rPr>
              <a:t>weak </a:t>
            </a:r>
            <a:r>
              <a:rPr lang="en-US" sz="2000" dirty="0" smtClean="0">
                <a:latin typeface="+mj-lt"/>
              </a:rPr>
              <a:t>bones.</a:t>
            </a:r>
          </a:p>
          <a:p>
            <a:r>
              <a:rPr lang="en-US" sz="2000" dirty="0" smtClean="0">
                <a:latin typeface="+mj-lt"/>
              </a:rPr>
              <a:t> acne </a:t>
            </a:r>
            <a:r>
              <a:rPr lang="en-US" sz="2000" dirty="0">
                <a:latin typeface="+mj-lt"/>
              </a:rPr>
              <a:t>and fragile skin</a:t>
            </a:r>
          </a:p>
        </p:txBody>
      </p:sp>
    </p:spTree>
    <p:extLst>
      <p:ext uri="{BB962C8B-B14F-4D97-AF65-F5344CB8AC3E}">
        <p14:creationId xmlns:p14="http://schemas.microsoft.com/office/powerpoint/2010/main" val="35355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3" b="-2277"/>
          <a:stretch/>
        </p:blipFill>
        <p:spPr bwMode="auto">
          <a:xfrm>
            <a:off x="507268" y="815926"/>
            <a:ext cx="2981520" cy="38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b="8263"/>
          <a:stretch/>
        </p:blipFill>
        <p:spPr bwMode="auto">
          <a:xfrm>
            <a:off x="3799109" y="675249"/>
            <a:ext cx="3459822" cy="40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08" y="1550486"/>
            <a:ext cx="4315785" cy="24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4" ma:contentTypeDescription="Create a new document." ma:contentTypeScope="" ma:versionID="f379bdb86385d437c40248a7db96be05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3ad48cd864f16927c1f2a7bf6f2fb2e3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7C683C-DA35-4A0E-ADD0-CC297892D8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EAD57F-15B6-42FD-AF62-A48E240A4792}"/>
</file>

<file path=customXml/itemProps3.xml><?xml version="1.0" encoding="utf-8"?>
<ds:datastoreItem xmlns:ds="http://schemas.openxmlformats.org/officeDocument/2006/customXml" ds:itemID="{3C239BB0-53B8-40A5-8BB9-15D2ED1AEB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tf16401370_wac</Template>
  <TotalTime>0</TotalTime>
  <Words>900</Words>
  <Application>Microsoft Office PowerPoint</Application>
  <PresentationFormat>Widescreen</PresentationFormat>
  <Paragraphs>135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Rockwell</vt:lpstr>
      <vt:lpstr>Symbol</vt:lpstr>
      <vt:lpstr>Times New Roman</vt:lpstr>
      <vt:lpstr>Wingdings</vt:lpstr>
      <vt:lpstr>Atlas</vt:lpstr>
      <vt:lpstr>Endocrine system pathology ADRENAL GLAND  </vt:lpstr>
      <vt:lpstr>Anatomy </vt:lpstr>
      <vt:lpstr>Anatomy </vt:lpstr>
      <vt:lpstr>Histology </vt:lpstr>
      <vt:lpstr>Hormones.</vt:lpstr>
      <vt:lpstr>Adrenal disorders</vt:lpstr>
      <vt:lpstr>Cushing syndrome.</vt:lpstr>
      <vt:lpstr>Signs and symptoms</vt:lpstr>
      <vt:lpstr>PowerPoint Presentation</vt:lpstr>
      <vt:lpstr>Morphology </vt:lpstr>
      <vt:lpstr>Hyperaldosteronism.</vt:lpstr>
      <vt:lpstr>Adrenogenital syndromes</vt:lpstr>
      <vt:lpstr>CLINICAL FEATURES</vt:lpstr>
      <vt:lpstr>ADRENOCORTICAL INSUFFICIENCY</vt:lpstr>
      <vt:lpstr>PowerPoint Presentation</vt:lpstr>
      <vt:lpstr>Chronic :( Addison’s disease ) </vt:lpstr>
      <vt:lpstr>Morphology &amp; Clinical features in Chronic Adrenal Insufficiency :</vt:lpstr>
      <vt:lpstr>Adrenal tumor:</vt:lpstr>
      <vt:lpstr>ADRENALCORTICAL TUMORS</vt:lpstr>
      <vt:lpstr>Morphology </vt:lpstr>
      <vt:lpstr>Histology  </vt:lpstr>
      <vt:lpstr>Tumor of the adrenal medulla PHEOCHROMOCYTOMA</vt:lpstr>
      <vt:lpstr>Morphology </vt:lpstr>
      <vt:lpstr>Histology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2022-05-18T14:17:24Z</dcterms:created>
  <dcterms:modified xsi:type="dcterms:W3CDTF">2022-05-22T09:05:27Z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