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74" r:id="rId14"/>
    <p:sldId id="267" r:id="rId15"/>
    <p:sldId id="276" r:id="rId16"/>
    <p:sldId id="271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2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F16E8FF-3E01-46BF-9D92-7CC747877701}" type="datetimeFigureOut">
              <a:rPr lang="ar-JO" smtClean="0"/>
              <a:t>15/03/1441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97AADA0-3162-4983-85FD-81A43579210A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17147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6262EC1-CA5B-4935-B5BC-289E86FA03C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9EF10-098C-4BB6-B995-E7323FCCD8B0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354F9-0A3C-441C-8FEE-7096129C85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21DDA-FA87-4148-A66A-36FC285B2A1A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47EC1-31C4-4F5F-BB37-B13C8F356D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4227-0E5D-4958-A622-65564C44BF70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D9114-BDFF-4D55-9682-25226F400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1109B-3D70-4429-B555-1517A640CAE8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4EB-7D2F-4804-89C7-231122142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C4D54-F7C9-4172-9F8D-16F717FE4C3A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6DF7E-123E-4FCB-86DE-5309057A99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0E3BD-225E-4C25-89C1-0EE2F39785A6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54E91-3FF9-4B4B-B244-154E4748F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21759-7E42-4ECA-B310-2A8FAE6C1CE0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00F98-057E-4EC5-AAC9-75F708F37F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8740-2D3B-400C-AF67-97F6B5364181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BD76-719F-47E6-9F0A-C11434C0E6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1FAC1-14AE-4DB7-9D79-A321E85606AA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B7692-78DC-44E5-9E21-B5588D26FD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6C00-211A-482A-BB4E-EC8535E7FDEC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48DB4-8832-4010-A3DA-6254218228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927B7-A9F2-4B56-829A-3D5D6A59EE69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050F-A85C-4A39-8A40-ED679A8ED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56B1D2-B8F7-49C5-98AE-E3B867945078}" type="datetimeFigureOut">
              <a:rPr lang="en-US"/>
              <a:pPr>
                <a:defRPr/>
              </a:pPr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60D844-7864-435E-AC5B-E5ED7FA11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شعار لجنة الطب والجراحة بدون خلفية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6625"/>
            <a:ext cx="44196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" y="23813"/>
            <a:ext cx="8610600" cy="1162050"/>
          </a:xfrm>
        </p:spPr>
        <p:txBody>
          <a:bodyPr/>
          <a:lstStyle/>
          <a:p>
            <a:pPr eaLnBrk="1" hangingPunct="1"/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Lung Cancer</a:t>
            </a:r>
            <a:endParaRPr lang="en-US" altLang="en-US" sz="44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>
          <a:xfrm>
            <a:off x="28575" y="2409825"/>
            <a:ext cx="4314825" cy="3990975"/>
          </a:xfrm>
          <a:prstGeom prst="rect">
            <a:avLst/>
          </a:prstGeom>
          <a:noFill/>
          <a:ln/>
        </p:spPr>
        <p:txBody>
          <a:bodyPr anchor="b">
            <a:normAutofit fontScale="70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تم تفريغ كلام الدكتور </a:t>
            </a:r>
            <a:r>
              <a:rPr lang="ar-JO" altLang="en-US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علي الكايد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على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المحاضرة </a:t>
            </a:r>
            <a:r>
              <a:rPr lang="ar-JO" altLang="en-US" sz="7200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باللون الأخضر</a:t>
            </a:r>
          </a:p>
          <a:p>
            <a:pPr>
              <a:defRPr/>
            </a:pP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</a:b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كل الشكر للطالبة : </a:t>
            </a:r>
            <a:r>
              <a:rPr lang="en-US" altLang="en-US" sz="7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JO" altLang="en-US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أبرار الصرايرة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على مجهودها</a:t>
            </a:r>
            <a:endParaRPr lang="en-US" altLang="en-US" sz="7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7273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Metastasis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/>
              <a:t>Direct extension.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/>
              <a:t>Lymphatic metastasis.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/>
              <a:t>Hematogenous spread.</a:t>
            </a:r>
          </a:p>
          <a:p>
            <a:pPr marL="514350" indent="-514350">
              <a:buFont typeface="Arial" charset="0"/>
              <a:buNone/>
            </a:pPr>
            <a:r>
              <a:rPr lang="en-US"/>
              <a:t>       - brain, liver, lungs, bone, adrenal glands, kidney, pancreas, skin, subcutaneous tissue.</a:t>
            </a:r>
          </a:p>
          <a:p>
            <a:pPr marL="514350" indent="-514350">
              <a:buFont typeface="Arial" charset="0"/>
              <a:buNone/>
            </a:pPr>
            <a:r>
              <a:rPr lang="en-US"/>
              <a:t>       - bone : ribs, spine, femur, humerus, pelvis.</a:t>
            </a:r>
          </a:p>
          <a:p>
            <a:pPr marL="514350" indent="-514350">
              <a:buFont typeface="Arial" charset="0"/>
              <a:buNone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1" name="Content Placeholder 3" descr="5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37048" t="15154" r="23589" b="56226"/>
          <a:stretch>
            <a:fillRect/>
          </a:stretch>
        </p:blipFill>
        <p:spPr>
          <a:xfrm>
            <a:off x="0" y="0"/>
            <a:ext cx="8839200" cy="6858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8006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CXR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Sputum cytology   +</a:t>
            </a:r>
            <a:r>
              <a:rPr lang="en-US" dirty="0" err="1"/>
              <a:t>ve</a:t>
            </a:r>
            <a:r>
              <a:rPr lang="en-US" dirty="0"/>
              <a:t>   </a:t>
            </a:r>
            <a:r>
              <a:rPr lang="en-US" dirty="0" smtClean="0"/>
              <a:t>45-90 </a:t>
            </a: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%.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( 3 times –</a:t>
            </a:r>
            <a:r>
              <a:rPr lang="en-US" dirty="0" err="1">
                <a:solidFill>
                  <a:srgbClr val="00B050"/>
                </a:solidFill>
                <a:latin typeface="Arial Rounded MT Bold" panose="020F0704030504030204" pitchFamily="34" charset="0"/>
              </a:rPr>
              <a:t>ve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&gt;&gt; no tumor 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Bronchial brushing &amp; wash cytology.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Pulmonary angiography- CT.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Chest CT scan.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MRI.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Ultrasound.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liver , adrenals , abdomen.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EUC (</a:t>
            </a:r>
            <a:r>
              <a:rPr lang="en-US" dirty="0" err="1"/>
              <a:t>electolyte</a:t>
            </a:r>
            <a:r>
              <a:rPr lang="en-US" dirty="0"/>
              <a:t> , urea, </a:t>
            </a:r>
            <a:r>
              <a:rPr lang="en-US" dirty="0" err="1"/>
              <a:t>cereatine</a:t>
            </a:r>
            <a:r>
              <a:rPr lang="en-US" dirty="0"/>
              <a:t>) OR EUS (endoscopic US)  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EBUS (</a:t>
            </a:r>
            <a:r>
              <a:rPr lang="en-US" dirty="0" err="1"/>
              <a:t>endobronchial</a:t>
            </a:r>
            <a:r>
              <a:rPr lang="en-US" dirty="0"/>
              <a:t> US).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PET scan.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9" name="Content Placeholder 3" descr="3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40738" t="40407" r="29161" b="37706"/>
          <a:stretch>
            <a:fillRect/>
          </a:stretch>
        </p:blipFill>
        <p:spPr>
          <a:xfrm>
            <a:off x="-381000" y="-228600"/>
            <a:ext cx="9525000" cy="70866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Diagnosis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Invasive Diagnostic Procedures.</a:t>
            </a:r>
          </a:p>
          <a:p>
            <a:pPr>
              <a:buFont typeface="Arial" charset="0"/>
              <a:buNone/>
            </a:pPr>
            <a:r>
              <a:rPr lang="en-US" dirty="0"/>
              <a:t>   - Bronchoscopy - EBUS.</a:t>
            </a:r>
          </a:p>
          <a:p>
            <a:pPr>
              <a:buFont typeface="Arial" charset="0"/>
              <a:buNone/>
            </a:pPr>
            <a:r>
              <a:rPr lang="en-US" dirty="0"/>
              <a:t>   - Percutaneous transthoracic needle aspiration.</a:t>
            </a:r>
          </a:p>
          <a:p>
            <a:pPr>
              <a:buFont typeface="Arial" charset="0"/>
              <a:buNone/>
            </a:pPr>
            <a:r>
              <a:rPr lang="en-US" dirty="0"/>
              <a:t>   - VAT.(video assisted </a:t>
            </a:r>
            <a:r>
              <a:rPr lang="en-US" dirty="0" err="1"/>
              <a:t>thoracoscopy</a:t>
            </a:r>
            <a:r>
              <a:rPr lang="en-US" dirty="0"/>
              <a:t>) </a:t>
            </a:r>
          </a:p>
          <a:p>
            <a:pPr>
              <a:buFont typeface="Arial" charset="0"/>
              <a:buNone/>
            </a:pPr>
            <a:r>
              <a:rPr lang="en-US" dirty="0"/>
              <a:t>   - Supraclavicular lymph node biopsy.</a:t>
            </a:r>
          </a:p>
          <a:p>
            <a:pPr>
              <a:buFont typeface="Arial" charset="0"/>
              <a:buNone/>
            </a:pPr>
            <a:r>
              <a:rPr lang="en-US" dirty="0"/>
              <a:t>   - </a:t>
            </a:r>
            <a:r>
              <a:rPr lang="en-US" dirty="0" err="1"/>
              <a:t>mediastinoscopy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3" descr="1 001.jpg"/>
          <p:cNvPicPr>
            <a:picLocks noChangeAspect="1"/>
          </p:cNvPicPr>
          <p:nvPr/>
        </p:nvPicPr>
        <p:blipFill>
          <a:blip r:embed="rId2" cstate="print"/>
          <a:srcRect l="6706" t="48316" r="12253" b="4542"/>
          <a:stretch>
            <a:fillRect/>
          </a:stretch>
        </p:blipFill>
        <p:spPr bwMode="auto">
          <a:xfrm rot="5400000">
            <a:off x="984297" y="-328849"/>
            <a:ext cx="6677498" cy="739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TNM   Staging </a:t>
            </a:r>
          </a:p>
        </p:txBody>
      </p:sp>
      <p:pic>
        <p:nvPicPr>
          <p:cNvPr id="18435" name="Content Placeholder 3" descr="2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23976" t="60609" r="45103" b="9085"/>
          <a:stretch>
            <a:fillRect/>
          </a:stretch>
        </p:blipFill>
        <p:spPr>
          <a:xfrm rot="21436355">
            <a:off x="1366838" y="1589088"/>
            <a:ext cx="6557962" cy="46736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Surgery.</a:t>
            </a:r>
          </a:p>
          <a:p>
            <a:r>
              <a:rPr lang="en-US" dirty="0"/>
              <a:t>Chemotherapy.</a:t>
            </a:r>
          </a:p>
          <a:p>
            <a:r>
              <a:rPr lang="en-US" dirty="0"/>
              <a:t>Radiotherapy.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Most common cause of death from cancer in both M &amp; F.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M : F = 2:1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Environmental factors: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1.Cigarette smoking.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( 80-90)% of patients are smokers , cigarette increase risk for CA (4-10) folds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2.Urban air pollution.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3.Industrial exposure.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4.Family component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. ( breast , colon , lung , bladder)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Benign</a:t>
            </a:r>
          </a:p>
          <a:p>
            <a:r>
              <a:rPr lang="en-US" dirty="0"/>
              <a:t>Malignant 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Malignant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rtlCol="0">
            <a:normAutofit fontScale="85000" lnSpcReduction="20000"/>
          </a:bodyPr>
          <a:lstStyle/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r>
              <a:rPr lang="en-US" dirty="0"/>
              <a:t>Non-small cell lung cancer (N.S.C.L).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1. Squamous cell carcinoma 35%.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sensitive to chemotherapy ) 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2. Adenocarcinoma 30-50%.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chemotherapy / radiotherapy resistance ) only surgery . 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 a. Bronchioalveolar CA.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bilateral with mucus secretion )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 b. </a:t>
            </a:r>
            <a:r>
              <a:rPr lang="en-US" dirty="0" err="1"/>
              <a:t>Acinar</a:t>
            </a:r>
            <a:r>
              <a:rPr lang="en-US" dirty="0"/>
              <a:t> </a:t>
            </a:r>
            <a:r>
              <a:rPr lang="en-US" dirty="0" err="1"/>
              <a:t>adenocarcinoma</a:t>
            </a:r>
            <a:r>
              <a:rPr lang="en-US" dirty="0"/>
              <a:t>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 c. Papillary </a:t>
            </a:r>
            <a:r>
              <a:rPr lang="en-US" dirty="0" err="1"/>
              <a:t>adenocarcinoma</a:t>
            </a:r>
            <a:r>
              <a:rPr lang="en-US" dirty="0"/>
              <a:t>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 d. Solid carcinoma with mucus formation.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3. Undifferentiated large cell carcinoma 2%.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4. </a:t>
            </a:r>
            <a:r>
              <a:rPr lang="en-US" dirty="0" err="1"/>
              <a:t>Adenosquamous</a:t>
            </a:r>
            <a:r>
              <a:rPr lang="en-US" dirty="0"/>
              <a:t> carcinoma 1%.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155917"/>
            <a:ext cx="8229600" cy="1143000"/>
          </a:xfrm>
        </p:spPr>
        <p:txBody>
          <a:bodyPr/>
          <a:lstStyle/>
          <a:p>
            <a:r>
              <a:rPr lang="en-US" dirty="0"/>
              <a:t>Malignant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dirty="0"/>
              <a:t>II. Small cell lung carcinoma (S.C.L.C) 15-35%.</a:t>
            </a:r>
          </a:p>
          <a:p>
            <a:pPr>
              <a:buFont typeface="Arial" charset="0"/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No surgery only biopsy </a:t>
            </a:r>
          </a:p>
          <a:p>
            <a:pPr>
              <a:buFont typeface="Arial" charset="0"/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Highly metastasis </a:t>
            </a:r>
          </a:p>
          <a:p>
            <a:r>
              <a:rPr lang="en-US" dirty="0"/>
              <a:t>Highly malignant.</a:t>
            </a:r>
          </a:p>
          <a:p>
            <a:r>
              <a:rPr lang="en-US" dirty="0"/>
              <a:t>Production of peptides. </a:t>
            </a: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Act as hormones and do there function    </a:t>
            </a:r>
          </a:p>
          <a:p>
            <a:pPr>
              <a:buFont typeface="Arial" charset="0"/>
              <a:buNone/>
            </a:pPr>
            <a:r>
              <a:rPr lang="en-US" dirty="0"/>
              <a:t>    1. Dopa decarboxylase.</a:t>
            </a:r>
          </a:p>
          <a:p>
            <a:pPr>
              <a:buFont typeface="Arial" charset="0"/>
              <a:buNone/>
            </a:pPr>
            <a:r>
              <a:rPr lang="en-US" dirty="0"/>
              <a:t>    2. </a:t>
            </a:r>
            <a:r>
              <a:rPr lang="en-US" dirty="0" err="1"/>
              <a:t>Adenocorticotropic</a:t>
            </a:r>
            <a:r>
              <a:rPr lang="en-US" dirty="0"/>
              <a:t> hormone ACTH.</a:t>
            </a:r>
          </a:p>
          <a:p>
            <a:pPr>
              <a:buFont typeface="Arial" charset="0"/>
              <a:buNone/>
            </a:pPr>
            <a:r>
              <a:rPr lang="en-US" dirty="0"/>
              <a:t>    3. Gastrin releasing peptide.</a:t>
            </a:r>
          </a:p>
          <a:p>
            <a:pPr>
              <a:buFont typeface="Arial" charset="0"/>
              <a:buNone/>
            </a:pPr>
            <a:r>
              <a:rPr lang="en-US" dirty="0"/>
              <a:t>    4. Creatinine kinase.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Asymptmatic</a:t>
            </a:r>
            <a:r>
              <a:rPr lang="en-US" dirty="0"/>
              <a:t>   5%.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I. Bronchopulmonary symptoms: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-  cough 75%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dry cough may become wet 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- hemoptysis 57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% ( bright fresh blood, no clot 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- chest pain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dull pain , pressure like , not specific , not sever 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If its become sever its alarm &gt;&gt; indicate bone metastasis ( ribs , thoracic vertebrae 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- </a:t>
            </a:r>
            <a:r>
              <a:rPr lang="en-US" dirty="0" err="1"/>
              <a:t>dyspnea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- </a:t>
            </a:r>
            <a:r>
              <a:rPr lang="en-US" dirty="0" err="1"/>
              <a:t>fibrile</a:t>
            </a:r>
            <a:r>
              <a:rPr lang="en-US" dirty="0"/>
              <a:t> respiratory symptoms.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    - fever , wheezing , </a:t>
            </a:r>
            <a:r>
              <a:rPr lang="en-US" dirty="0" err="1"/>
              <a:t>stridor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II. Extrapulmonary </a:t>
            </a:r>
            <a:r>
              <a:rPr lang="en-US" dirty="0" err="1"/>
              <a:t>intrathoracic</a:t>
            </a:r>
            <a:r>
              <a:rPr lang="en-US" dirty="0"/>
              <a:t> symptoms 15%.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hoarseness of voice.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left recurrent laryngeal nerve 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superior vena cava syndrome.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sever chest pain.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pain in the upper extremity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because of brachial plexus invasion 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Horner’s syndrome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miosis , ptosis , anhidrosis 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</a:t>
            </a:r>
            <a:r>
              <a:rPr lang="en-US" dirty="0" err="1"/>
              <a:t>dysphagia</a:t>
            </a:r>
            <a:r>
              <a:rPr lang="en-US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pleural effusion.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- </a:t>
            </a:r>
            <a:r>
              <a:rPr lang="en-US" dirty="0" err="1"/>
              <a:t>phrenic</a:t>
            </a:r>
            <a:r>
              <a:rPr lang="en-US" dirty="0"/>
              <a:t> nerve paralysis.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III. </a:t>
            </a:r>
            <a:r>
              <a:rPr lang="en-US" dirty="0" err="1"/>
              <a:t>Extrathoracic</a:t>
            </a:r>
            <a:r>
              <a:rPr lang="en-US" dirty="0"/>
              <a:t>  </a:t>
            </a:r>
            <a:r>
              <a:rPr lang="en-US" dirty="0" err="1"/>
              <a:t>nonmetastatic</a:t>
            </a:r>
            <a:r>
              <a:rPr lang="en-US" dirty="0"/>
              <a:t>  symptoms 2%.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Paraneoplastic manifestations. </a:t>
            </a:r>
            <a:r>
              <a:rPr lang="en-US" dirty="0">
                <a:solidFill>
                  <a:srgbClr val="00B050"/>
                </a:solidFill>
              </a:rPr>
              <a:t>( b symptoms 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Metabolic manifestations.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Cushing’s syndrome.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ACTH production.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Excessive Anti-diuretic hormone production.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Hypercalcemia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indicate bone metastasis 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Hypertrophic pulmonary </a:t>
            </a:r>
            <a:r>
              <a:rPr lang="en-US" dirty="0" err="1"/>
              <a:t>osteoarthropathy</a:t>
            </a:r>
            <a:r>
              <a:rPr lang="en-US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Clubbing of fingers.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Thrombophlebitis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if the patient has migrate recurrent thrombophlebitis think about hidden malignancy ( pancreas , breast ) 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Clinical Presentation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/>
              <a:t>IV. </a:t>
            </a:r>
            <a:r>
              <a:rPr lang="en-US" dirty="0" err="1"/>
              <a:t>Extrathoracic</a:t>
            </a:r>
            <a:r>
              <a:rPr lang="en-US" dirty="0"/>
              <a:t> metastatic symptoms.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may give metastasis to suprarenal gland )</a:t>
            </a:r>
          </a:p>
          <a:p>
            <a:r>
              <a:rPr lang="en-US" dirty="0"/>
              <a:t>Neurologic symptoms.</a:t>
            </a:r>
          </a:p>
          <a:p>
            <a:r>
              <a:rPr lang="en-US" dirty="0"/>
              <a:t>Bone pain, pathological fracture.</a:t>
            </a:r>
          </a:p>
          <a:p>
            <a:r>
              <a:rPr lang="en-US" dirty="0"/>
              <a:t>Jaundice, ascites, abdominal mass.</a:t>
            </a:r>
          </a:p>
          <a:p>
            <a:r>
              <a:rPr lang="en-US" dirty="0"/>
              <a:t>Non-specific symptoms.</a:t>
            </a:r>
          </a:p>
          <a:p>
            <a:pPr>
              <a:buFont typeface="Arial" charset="0"/>
              <a:buNone/>
            </a:pPr>
            <a:r>
              <a:rPr lang="en-US" dirty="0"/>
              <a:t>   - </a:t>
            </a:r>
            <a:r>
              <a:rPr lang="en-US" dirty="0" err="1"/>
              <a:t>Wt</a:t>
            </a:r>
            <a:r>
              <a:rPr lang="en-US" dirty="0"/>
              <a:t> loss , weakness , anorexia , malaise.</a:t>
            </a:r>
          </a:p>
          <a:p>
            <a:pPr>
              <a:buFont typeface="Arial" charset="0"/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649</Words>
  <Application>Microsoft Office PowerPoint</Application>
  <PresentationFormat>عرض على الشاشة (3:4)‏</PresentationFormat>
  <Paragraphs>105</Paragraphs>
  <Slides>17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Lung Cancer</vt:lpstr>
      <vt:lpstr>Epidemiology </vt:lpstr>
      <vt:lpstr>Types </vt:lpstr>
      <vt:lpstr>Malignant </vt:lpstr>
      <vt:lpstr>Malignant</vt:lpstr>
      <vt:lpstr>Clinical Presentation</vt:lpstr>
      <vt:lpstr>Clinical Presentation</vt:lpstr>
      <vt:lpstr>Clinical Presentation</vt:lpstr>
      <vt:lpstr>Clinical Presentation</vt:lpstr>
      <vt:lpstr>Metastasis </vt:lpstr>
      <vt:lpstr>عرض تقديمي في PowerPoint</vt:lpstr>
      <vt:lpstr>Diagnosis </vt:lpstr>
      <vt:lpstr>عرض تقديمي في PowerPoint</vt:lpstr>
      <vt:lpstr>Diagnosis</vt:lpstr>
      <vt:lpstr>عرض تقديمي في PowerPoint</vt:lpstr>
      <vt:lpstr> TNM   Staging </vt:lpstr>
      <vt:lpstr>Treatment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Lung Cancer</dc:title>
  <dc:creator>user</dc:creator>
  <cp:lastModifiedBy>user</cp:lastModifiedBy>
  <cp:revision>23</cp:revision>
  <dcterms:created xsi:type="dcterms:W3CDTF">2011-10-10T18:42:24Z</dcterms:created>
  <dcterms:modified xsi:type="dcterms:W3CDTF">2019-11-12T18:54:30Z</dcterms:modified>
</cp:coreProperties>
</file>