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notesMasterIdLst>
    <p:notesMasterId r:id="rId26"/>
  </p:notesMasterIdLst>
  <p:sldIdLst>
    <p:sldId id="303" r:id="rId2"/>
    <p:sldId id="330" r:id="rId3"/>
    <p:sldId id="324" r:id="rId4"/>
    <p:sldId id="325" r:id="rId5"/>
    <p:sldId id="326" r:id="rId6"/>
    <p:sldId id="327" r:id="rId7"/>
    <p:sldId id="328" r:id="rId8"/>
    <p:sldId id="329" r:id="rId9"/>
    <p:sldId id="304" r:id="rId10"/>
    <p:sldId id="305" r:id="rId11"/>
    <p:sldId id="289" r:id="rId12"/>
    <p:sldId id="331" r:id="rId13"/>
    <p:sldId id="309" r:id="rId14"/>
    <p:sldId id="332" r:id="rId15"/>
    <p:sldId id="310" r:id="rId16"/>
    <p:sldId id="288" r:id="rId17"/>
    <p:sldId id="311" r:id="rId18"/>
    <p:sldId id="312" r:id="rId19"/>
    <p:sldId id="298" r:id="rId20"/>
    <p:sldId id="321" r:id="rId21"/>
    <p:sldId id="322" r:id="rId22"/>
    <p:sldId id="323" r:id="rId23"/>
    <p:sldId id="301" r:id="rId24"/>
    <p:sldId id="313" r:id="rId2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95179" autoAdjust="0"/>
  </p:normalViewPr>
  <p:slideViewPr>
    <p:cSldViewPr>
      <p:cViewPr>
        <p:scale>
          <a:sx n="60" d="100"/>
          <a:sy n="60" d="100"/>
        </p:scale>
        <p:origin x="1872" y="-29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EA8DA7B-20D2-4288-BD89-562FC4928704}" type="datetimeFigureOut">
              <a:rPr lang="en-US" smtClean="0"/>
              <a:t>10/24/2023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E5C851F-6730-497C-8109-16F1210FF77E}" type="slidenum">
              <a:rPr lang="en-US" smtClean="0"/>
              <a:t>‹#›</a:t>
            </a:fld>
            <a:endParaRPr lang="en-US"/>
          </a:p>
        </p:txBody>
      </p:sp>
    </p:spTree>
    <p:extLst>
      <p:ext uri="{BB962C8B-B14F-4D97-AF65-F5344CB8AC3E}">
        <p14:creationId xmlns:p14="http://schemas.microsoft.com/office/powerpoint/2010/main" val="332496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E5C851F-6730-497C-8109-16F1210FF77E}" type="slidenum">
              <a:rPr lang="en-US" smtClean="0"/>
              <a:t>1</a:t>
            </a:fld>
            <a:endParaRPr lang="en-US"/>
          </a:p>
        </p:txBody>
      </p:sp>
    </p:spTree>
    <p:extLst>
      <p:ext uri="{BB962C8B-B14F-4D97-AF65-F5344CB8AC3E}">
        <p14:creationId xmlns:p14="http://schemas.microsoft.com/office/powerpoint/2010/main" val="204944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C851F-6730-497C-8109-16F1210FF77E}" type="slidenum">
              <a:rPr lang="en-US" smtClean="0"/>
              <a:t>17</a:t>
            </a:fld>
            <a:endParaRPr lang="en-US"/>
          </a:p>
        </p:txBody>
      </p:sp>
    </p:spTree>
    <p:extLst>
      <p:ext uri="{BB962C8B-B14F-4D97-AF65-F5344CB8AC3E}">
        <p14:creationId xmlns:p14="http://schemas.microsoft.com/office/powerpoint/2010/main" val="267317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t>10/24/2023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07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342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0785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7695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22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7288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2618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913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7249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9230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5204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t>10/24/2023</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31634902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3247" y="0"/>
            <a:ext cx="9144000" cy="6858000"/>
          </a:xfrm>
          <a:prstGeom prst="rect">
            <a:avLst/>
          </a:prstGeom>
          <a:effectLst>
            <a:outerShdw blurRad="1270000" dist="2540000" dir="5400000" algn="ctr" rotWithShape="0">
              <a:srgbClr val="000000">
                <a:alpha val="29000"/>
              </a:srgbClr>
            </a:outerShdw>
          </a:effectLst>
        </p:spPr>
      </p:pic>
      <p:sp>
        <p:nvSpPr>
          <p:cNvPr id="2" name="Title 1"/>
          <p:cNvSpPr>
            <a:spLocks noGrp="1"/>
          </p:cNvSpPr>
          <p:nvPr>
            <p:ph type="ctrTitle"/>
          </p:nvPr>
        </p:nvSpPr>
        <p:spPr/>
        <p:txBody>
          <a:bodyPr>
            <a:normAutofit/>
          </a:bodyPr>
          <a:lstStyle/>
          <a:p>
            <a:pPr algn="ctr"/>
            <a:r>
              <a:rPr lang="en-US" b="1" dirty="0" smtClean="0">
                <a:solidFill>
                  <a:schemeClr val="tx1"/>
                </a:solidFill>
                <a:latin typeface="Algerian" panose="04020705040A02060702" pitchFamily="82" charset="0"/>
              </a:rPr>
              <a:t>Neck Injury </a:t>
            </a:r>
            <a:r>
              <a:rPr lang="en-US" dirty="0" smtClean="0">
                <a:solidFill>
                  <a:schemeClr val="tx1"/>
                </a:solidFill>
                <a:latin typeface="Algerian" panose="04020705040A02060702" pitchFamily="82" charset="0"/>
              </a:rPr>
              <a:t/>
            </a:r>
            <a:br>
              <a:rPr lang="en-US" dirty="0" smtClean="0">
                <a:solidFill>
                  <a:schemeClr val="tx1"/>
                </a:solidFill>
                <a:latin typeface="Algerian" panose="04020705040A02060702" pitchFamily="82" charset="0"/>
              </a:rPr>
            </a:br>
            <a:r>
              <a:rPr lang="en-US" sz="3100" dirty="0">
                <a:solidFill>
                  <a:schemeClr val="tx1"/>
                </a:solidFill>
                <a:latin typeface="Algerian" panose="04020705040A02060702" pitchFamily="82" charset="0"/>
              </a:rPr>
              <a:t>Supervised by Dr. </a:t>
            </a:r>
            <a:r>
              <a:rPr lang="en-US" sz="3100" dirty="0" err="1" smtClean="0">
                <a:solidFill>
                  <a:schemeClr val="tx1"/>
                </a:solidFill>
                <a:latin typeface="Algerian" panose="04020705040A02060702" pitchFamily="82" charset="0"/>
              </a:rPr>
              <a:t>mohammad</a:t>
            </a:r>
            <a:r>
              <a:rPr lang="en-US" sz="3100" dirty="0" smtClean="0">
                <a:solidFill>
                  <a:schemeClr val="tx1"/>
                </a:solidFill>
                <a:latin typeface="Algerian" panose="04020705040A02060702" pitchFamily="82" charset="0"/>
              </a:rPr>
              <a:t> </a:t>
            </a:r>
            <a:r>
              <a:rPr lang="en-US" sz="3100" dirty="0" err="1" smtClean="0">
                <a:solidFill>
                  <a:schemeClr val="tx1"/>
                </a:solidFill>
                <a:latin typeface="Algerian" panose="04020705040A02060702" pitchFamily="82" charset="0"/>
              </a:rPr>
              <a:t>asem</a:t>
            </a:r>
            <a:r>
              <a:rPr lang="en-US" sz="3100" dirty="0" smtClean="0">
                <a:solidFill>
                  <a:schemeClr val="tx1"/>
                </a:solidFill>
                <a:latin typeface="Algerian" panose="04020705040A02060702" pitchFamily="82" charset="0"/>
              </a:rPr>
              <a:t> </a:t>
            </a:r>
            <a:r>
              <a:rPr lang="en-US" sz="3100" dirty="0" smtClean="0">
                <a:solidFill>
                  <a:schemeClr val="tx1"/>
                </a:solidFill>
                <a:latin typeface="Algerian" panose="04020705040A02060702" pitchFamily="82" charset="0"/>
              </a:rPr>
              <a:t> </a:t>
            </a:r>
            <a:r>
              <a:rPr lang="en-US" b="1" dirty="0">
                <a:solidFill>
                  <a:schemeClr val="tx1"/>
                </a:solidFill>
                <a:latin typeface="Algerian" panose="04020705040A02060702" pitchFamily="82" charset="0"/>
              </a:rPr>
              <a:t/>
            </a:r>
            <a:br>
              <a:rPr lang="en-US" b="1" dirty="0">
                <a:solidFill>
                  <a:schemeClr val="tx1"/>
                </a:solidFill>
                <a:latin typeface="Algerian" panose="04020705040A02060702" pitchFamily="82" charset="0"/>
              </a:rPr>
            </a:br>
            <a:endParaRPr lang="en-US" dirty="0">
              <a:solidFill>
                <a:schemeClr val="tx1"/>
              </a:solidFill>
              <a:latin typeface="Algerian" panose="04020705040A02060702" pitchFamily="82" charset="0"/>
            </a:endParaRPr>
          </a:p>
        </p:txBody>
      </p:sp>
      <p:sp>
        <p:nvSpPr>
          <p:cNvPr id="3" name="Subtitle 2"/>
          <p:cNvSpPr>
            <a:spLocks noGrp="1"/>
          </p:cNvSpPr>
          <p:nvPr>
            <p:ph type="subTitle" idx="1"/>
          </p:nvPr>
        </p:nvSpPr>
        <p:spPr>
          <a:xfrm>
            <a:off x="5715000" y="4800600"/>
            <a:ext cx="3048000" cy="1463040"/>
          </a:xfrm>
        </p:spPr>
        <p:txBody>
          <a:bodyPr>
            <a:noAutofit/>
          </a:bodyPr>
          <a:lstStyle/>
          <a:p>
            <a:r>
              <a:rPr lang="en-US" sz="2400" b="1" dirty="0" smtClean="0">
                <a:solidFill>
                  <a:schemeClr val="tx1"/>
                </a:solidFill>
                <a:latin typeface="Algerian" panose="04020705040A02060702" pitchFamily="82" charset="0"/>
              </a:rPr>
              <a:t>Presented by: </a:t>
            </a:r>
          </a:p>
          <a:p>
            <a:r>
              <a:rPr lang="en-US" sz="2400" b="1" dirty="0" err="1" smtClean="0">
                <a:solidFill>
                  <a:schemeClr val="tx1"/>
                </a:solidFill>
                <a:latin typeface="Algerian" panose="04020705040A02060702" pitchFamily="82" charset="0"/>
              </a:rPr>
              <a:t>Rahaf</a:t>
            </a:r>
            <a:r>
              <a:rPr lang="en-US" sz="2400" b="1" dirty="0" smtClean="0">
                <a:solidFill>
                  <a:schemeClr val="tx1"/>
                </a:solidFill>
                <a:latin typeface="Algerian" panose="04020705040A02060702" pitchFamily="82" charset="0"/>
              </a:rPr>
              <a:t> </a:t>
            </a:r>
            <a:r>
              <a:rPr lang="en-US" sz="2400" b="1" dirty="0" err="1" smtClean="0">
                <a:solidFill>
                  <a:schemeClr val="tx1"/>
                </a:solidFill>
                <a:latin typeface="Algerian" panose="04020705040A02060702" pitchFamily="82" charset="0"/>
              </a:rPr>
              <a:t>abuqauod</a:t>
            </a:r>
            <a:r>
              <a:rPr lang="en-US" sz="2400" b="1" dirty="0" smtClean="0">
                <a:solidFill>
                  <a:schemeClr val="tx1"/>
                </a:solidFill>
                <a:latin typeface="Algerian" panose="04020705040A02060702" pitchFamily="82" charset="0"/>
              </a:rPr>
              <a:t> </a:t>
            </a:r>
          </a:p>
          <a:p>
            <a:r>
              <a:rPr lang="en-US" sz="2400" b="1" dirty="0" smtClean="0">
                <a:solidFill>
                  <a:schemeClr val="tx1"/>
                </a:solidFill>
                <a:latin typeface="Algerian" panose="04020705040A02060702" pitchFamily="82" charset="0"/>
              </a:rPr>
              <a:t>Ghazal </a:t>
            </a:r>
            <a:r>
              <a:rPr lang="en-US" sz="2400" b="1" dirty="0" err="1" smtClean="0">
                <a:solidFill>
                  <a:schemeClr val="tx1"/>
                </a:solidFill>
                <a:latin typeface="Algerian" panose="04020705040A02060702" pitchFamily="82" charset="0"/>
              </a:rPr>
              <a:t>alnemer</a:t>
            </a:r>
            <a:endParaRPr lang="en-US" sz="2400" b="1" dirty="0" smtClean="0">
              <a:solidFill>
                <a:schemeClr val="tx1"/>
              </a:solidFill>
              <a:latin typeface="Algerian" panose="04020705040A02060702" pitchFamily="82" charset="0"/>
            </a:endParaRPr>
          </a:p>
          <a:p>
            <a:r>
              <a:rPr lang="en-US" sz="2400" b="1" dirty="0" smtClean="0">
                <a:solidFill>
                  <a:schemeClr val="tx1"/>
                </a:solidFill>
                <a:latin typeface="Algerian" panose="04020705040A02060702" pitchFamily="82" charset="0"/>
              </a:rPr>
              <a:t>Sarah </a:t>
            </a:r>
            <a:r>
              <a:rPr lang="en-US" sz="2400" b="1" dirty="0" err="1" smtClean="0">
                <a:solidFill>
                  <a:schemeClr val="tx1"/>
                </a:solidFill>
                <a:latin typeface="Algerian" panose="04020705040A02060702" pitchFamily="82" charset="0"/>
              </a:rPr>
              <a:t>adaileh</a:t>
            </a:r>
            <a:r>
              <a:rPr lang="en-US" sz="2400" b="1" dirty="0" smtClean="0">
                <a:solidFill>
                  <a:schemeClr val="tx1"/>
                </a:solidFill>
                <a:latin typeface="Algerian" panose="04020705040A02060702" pitchFamily="82" charset="0"/>
              </a:rPr>
              <a:t> </a:t>
            </a:r>
          </a:p>
          <a:p>
            <a:r>
              <a:rPr lang="en-US" sz="2400" b="1" dirty="0" smtClean="0">
                <a:solidFill>
                  <a:schemeClr val="tx1"/>
                </a:solidFill>
                <a:latin typeface="Algerian" panose="04020705040A02060702" pitchFamily="82" charset="0"/>
              </a:rPr>
              <a:t> </a:t>
            </a:r>
            <a:endParaRPr lang="en-US" sz="2400" b="1" dirty="0">
              <a:solidFill>
                <a:schemeClr val="tx1"/>
              </a:solidFill>
              <a:latin typeface="Algerian" panose="04020705040A02060702" pitchFamily="82" charset="0"/>
            </a:endParaRPr>
          </a:p>
        </p:txBody>
      </p:sp>
    </p:spTree>
    <p:extLst>
      <p:ext uri="{BB962C8B-B14F-4D97-AF65-F5344CB8AC3E}">
        <p14:creationId xmlns:p14="http://schemas.microsoft.com/office/powerpoint/2010/main" val="62517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5216"/>
            <a:ext cx="8534400" cy="1499616"/>
          </a:xfrm>
        </p:spPr>
        <p:txBody>
          <a:bodyPr>
            <a:normAutofit/>
          </a:bodyPr>
          <a:lstStyle/>
          <a:p>
            <a:r>
              <a:rPr lang="en-US" sz="2800" b="1" spc="-10" dirty="0">
                <a:solidFill>
                  <a:schemeClr val="tx1"/>
                </a:solidFill>
                <a:latin typeface="Tahoma"/>
                <a:cs typeface="Tahoma"/>
              </a:rPr>
              <a:t>Classification </a:t>
            </a:r>
            <a:r>
              <a:rPr lang="en-US" sz="2800" b="1" spc="-5" dirty="0">
                <a:solidFill>
                  <a:schemeClr val="tx1"/>
                </a:solidFill>
                <a:latin typeface="Tahoma"/>
                <a:cs typeface="Tahoma"/>
              </a:rPr>
              <a:t>of </a:t>
            </a:r>
            <a:r>
              <a:rPr lang="en-US" sz="2800" b="1" spc="-10" dirty="0">
                <a:solidFill>
                  <a:schemeClr val="tx1"/>
                </a:solidFill>
                <a:latin typeface="Tahoma"/>
                <a:cs typeface="Tahoma"/>
              </a:rPr>
              <a:t>penetrating neck </a:t>
            </a:r>
            <a:r>
              <a:rPr lang="en-US" sz="2800" b="1" spc="-5" dirty="0">
                <a:solidFill>
                  <a:schemeClr val="tx1"/>
                </a:solidFill>
                <a:latin typeface="Tahoma"/>
                <a:cs typeface="Tahoma"/>
              </a:rPr>
              <a:t>injuries</a:t>
            </a:r>
            <a:endParaRPr lang="en-US" sz="2800" dirty="0">
              <a:solidFill>
                <a:schemeClr val="tx1"/>
              </a:solidFill>
            </a:endParaRPr>
          </a:p>
        </p:txBody>
      </p:sp>
      <p:sp>
        <p:nvSpPr>
          <p:cNvPr id="3" name="Content Placeholder 2"/>
          <p:cNvSpPr>
            <a:spLocks noGrp="1"/>
          </p:cNvSpPr>
          <p:nvPr>
            <p:ph idx="1"/>
          </p:nvPr>
        </p:nvSpPr>
        <p:spPr>
          <a:xfrm>
            <a:off x="533400" y="1905000"/>
            <a:ext cx="8153400" cy="4953000"/>
          </a:xfrm>
        </p:spPr>
        <p:txBody>
          <a:bodyPr>
            <a:normAutofit/>
          </a:bodyPr>
          <a:lstStyle/>
          <a:p>
            <a:r>
              <a:rPr lang="en-US" sz="2800" spc="-10" dirty="0">
                <a:latin typeface="Tahoma"/>
                <a:cs typeface="Tahoma"/>
              </a:rPr>
              <a:t>Injuries </a:t>
            </a:r>
            <a:r>
              <a:rPr lang="en-US" sz="2800" dirty="0">
                <a:latin typeface="Tahoma"/>
                <a:cs typeface="Tahoma"/>
              </a:rPr>
              <a:t>penetrating </a:t>
            </a:r>
            <a:r>
              <a:rPr lang="en-US" sz="2800" spc="-5" dirty="0">
                <a:latin typeface="Tahoma"/>
                <a:cs typeface="Tahoma"/>
              </a:rPr>
              <a:t>the platysma </a:t>
            </a:r>
            <a:r>
              <a:rPr lang="en-US" sz="2800" spc="-10" dirty="0" smtClean="0">
                <a:latin typeface="Tahoma"/>
                <a:cs typeface="Tahoma"/>
              </a:rPr>
              <a:t>are classified </a:t>
            </a:r>
            <a:r>
              <a:rPr lang="en-US" sz="2800" spc="-10" dirty="0" smtClean="0">
                <a:latin typeface="Tahoma"/>
                <a:cs typeface="Tahoma"/>
              </a:rPr>
              <a:t>according to the anatomical location to</a:t>
            </a:r>
            <a:r>
              <a:rPr lang="en-US" sz="2800" spc="-10" dirty="0" smtClean="0">
                <a:latin typeface="Tahoma"/>
                <a:cs typeface="Tahoma"/>
              </a:rPr>
              <a:t>:</a:t>
            </a:r>
          </a:p>
          <a:p>
            <a:pPr marL="12065" marR="307975" indent="0">
              <a:lnSpc>
                <a:spcPct val="71300"/>
              </a:lnSpc>
              <a:spcBef>
                <a:spcPts val="1015"/>
              </a:spcBef>
              <a:buClr>
                <a:srgbClr val="FFCC66"/>
              </a:buClr>
              <a:buSzPct val="79166"/>
              <a:buNone/>
              <a:tabLst>
                <a:tab pos="356235" algn="l"/>
              </a:tabLst>
            </a:pPr>
            <a:r>
              <a:rPr lang="en-US" sz="2600" b="1" u="sng" spc="-5" dirty="0">
                <a:solidFill>
                  <a:schemeClr val="tx2">
                    <a:lumMod val="75000"/>
                  </a:schemeClr>
                </a:solidFill>
                <a:latin typeface="Tahoma"/>
                <a:cs typeface="Tahoma"/>
              </a:rPr>
              <a:t>Posterior </a:t>
            </a:r>
            <a:r>
              <a:rPr lang="en-US" sz="2600" b="1" u="sng" spc="-5" dirty="0" smtClean="0">
                <a:solidFill>
                  <a:schemeClr val="tx2">
                    <a:lumMod val="75000"/>
                  </a:schemeClr>
                </a:solidFill>
                <a:latin typeface="Tahoma"/>
                <a:cs typeface="Tahoma"/>
              </a:rPr>
              <a:t>triangle injuries </a:t>
            </a:r>
            <a:r>
              <a:rPr lang="en-US" sz="2600" b="1" u="sng" spc="-5" dirty="0" smtClean="0">
                <a:latin typeface="Tahoma"/>
                <a:cs typeface="Tahoma"/>
              </a:rPr>
              <a:t/>
            </a:r>
            <a:br>
              <a:rPr lang="en-US" sz="2600" b="1" u="sng" spc="-5" dirty="0" smtClean="0">
                <a:latin typeface="Tahoma"/>
                <a:cs typeface="Tahoma"/>
              </a:rPr>
            </a:br>
            <a:r>
              <a:rPr lang="en-US" sz="2800" b="1" u="sng" spc="-5" dirty="0" smtClean="0">
                <a:latin typeface="Tahoma"/>
                <a:cs typeface="Tahoma"/>
              </a:rPr>
              <a:t/>
            </a:r>
            <a:br>
              <a:rPr lang="en-US" sz="2800" b="1" u="sng" spc="-5" dirty="0" smtClean="0">
                <a:latin typeface="Tahoma"/>
                <a:cs typeface="Tahoma"/>
              </a:rPr>
            </a:br>
            <a:r>
              <a:rPr lang="en-US" sz="2600" b="1" u="sng" dirty="0" smtClean="0">
                <a:solidFill>
                  <a:schemeClr val="tx2">
                    <a:lumMod val="75000"/>
                  </a:schemeClr>
                </a:solidFill>
                <a:latin typeface="Tahoma"/>
                <a:cs typeface="Tahoma"/>
              </a:rPr>
              <a:t>Anterior </a:t>
            </a:r>
            <a:r>
              <a:rPr lang="en-US" sz="2600" b="1" u="sng" spc="-5" dirty="0" smtClean="0">
                <a:solidFill>
                  <a:schemeClr val="tx2">
                    <a:lumMod val="75000"/>
                  </a:schemeClr>
                </a:solidFill>
                <a:latin typeface="Tahoma"/>
                <a:cs typeface="Tahoma"/>
              </a:rPr>
              <a:t>triangle injuries  </a:t>
            </a:r>
            <a:r>
              <a:rPr lang="en-US" sz="2600" b="1" u="sng" spc="-5" dirty="0" smtClean="0">
                <a:latin typeface="Tahoma"/>
                <a:cs typeface="Tahoma"/>
              </a:rPr>
              <a:t/>
            </a:r>
            <a:br>
              <a:rPr lang="en-US" sz="2600" b="1" u="sng" spc="-5" dirty="0" smtClean="0">
                <a:latin typeface="Tahoma"/>
                <a:cs typeface="Tahoma"/>
              </a:rPr>
            </a:br>
            <a:r>
              <a:rPr lang="en-US" sz="2800" b="1" u="sng" spc="-5" dirty="0" smtClean="0">
                <a:latin typeface="Tahoma"/>
                <a:cs typeface="Tahoma"/>
              </a:rPr>
              <a:t/>
            </a:r>
            <a:br>
              <a:rPr lang="en-US" sz="2800" b="1" u="sng" spc="-5" dirty="0" smtClean="0">
                <a:latin typeface="Tahoma"/>
                <a:cs typeface="Tahoma"/>
              </a:rPr>
            </a:br>
            <a:r>
              <a:rPr lang="en-US" sz="2400" dirty="0" smtClean="0">
                <a:latin typeface="Tahoma"/>
                <a:cs typeface="Tahoma"/>
              </a:rPr>
              <a:t>The </a:t>
            </a:r>
            <a:r>
              <a:rPr lang="en-US" sz="2400" dirty="0" smtClean="0">
                <a:latin typeface="Tahoma"/>
                <a:cs typeface="Tahoma"/>
              </a:rPr>
              <a:t>anterior triangle is subdivided into zone I, zone II and zone III</a:t>
            </a:r>
          </a:p>
          <a:p>
            <a:pPr marL="368681" marR="5080" lvl="2" indent="0">
              <a:lnSpc>
                <a:spcPct val="71300"/>
              </a:lnSpc>
              <a:spcBef>
                <a:spcPts val="795"/>
              </a:spcBef>
              <a:buClr>
                <a:srgbClr val="FFCC66"/>
              </a:buClr>
              <a:buSzPct val="79166"/>
              <a:buNone/>
              <a:tabLst>
                <a:tab pos="356235" algn="l"/>
                <a:tab pos="5793105" algn="l"/>
              </a:tabLst>
            </a:pPr>
            <a:endParaRPr lang="en-US" dirty="0" smtClean="0">
              <a:latin typeface="Tahoma"/>
              <a:cs typeface="Tahoma"/>
            </a:endParaRPr>
          </a:p>
          <a:p>
            <a:pPr marL="368681" marR="5080" lvl="2" indent="0">
              <a:lnSpc>
                <a:spcPct val="71300"/>
              </a:lnSpc>
              <a:spcBef>
                <a:spcPts val="795"/>
              </a:spcBef>
              <a:buClr>
                <a:srgbClr val="FFCC66"/>
              </a:buClr>
              <a:buSzPct val="79166"/>
              <a:buNone/>
              <a:tabLst>
                <a:tab pos="356235" algn="l"/>
                <a:tab pos="5793105" algn="l"/>
              </a:tabLst>
            </a:pPr>
            <a:endParaRPr lang="en-US" dirty="0">
              <a:latin typeface="Tahoma"/>
              <a:cs typeface="Tahoma"/>
            </a:endParaRPr>
          </a:p>
          <a:p>
            <a:pPr>
              <a:buFont typeface="Courier New" panose="02070309020205020404" pitchFamily="49" charset="0"/>
              <a:buChar char="o"/>
            </a:pPr>
            <a:endParaRPr lang="en-US" dirty="0">
              <a:latin typeface="Tahoma"/>
              <a:cs typeface="Tahoma"/>
            </a:endParaRPr>
          </a:p>
          <a:p>
            <a:endParaRPr lang="en-US" dirty="0"/>
          </a:p>
        </p:txBody>
      </p:sp>
    </p:spTree>
    <p:extLst>
      <p:ext uri="{BB962C8B-B14F-4D97-AF65-F5344CB8AC3E}">
        <p14:creationId xmlns:p14="http://schemas.microsoft.com/office/powerpoint/2010/main" val="3669294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503" y="1046202"/>
            <a:ext cx="7710627" cy="553998"/>
          </a:xfrm>
        </p:spPr>
        <p:txBody>
          <a:bodyPr>
            <a:normAutofit fontScale="90000"/>
          </a:bodyPr>
          <a:lstStyle/>
          <a:p>
            <a:r>
              <a:rPr lang="en-US" b="1" spc="-5" dirty="0">
                <a:solidFill>
                  <a:schemeClr val="tx2">
                    <a:lumMod val="75000"/>
                  </a:schemeClr>
                </a:solidFill>
              </a:rPr>
              <a:t>Posterior</a:t>
            </a:r>
            <a:r>
              <a:rPr lang="en-US" b="1" spc="-65" dirty="0">
                <a:solidFill>
                  <a:schemeClr val="tx2">
                    <a:lumMod val="75000"/>
                  </a:schemeClr>
                </a:solidFill>
              </a:rPr>
              <a:t> </a:t>
            </a:r>
            <a:r>
              <a:rPr lang="en-US" b="1" spc="-5" dirty="0" smtClean="0">
                <a:solidFill>
                  <a:schemeClr val="tx2">
                    <a:lumMod val="75000"/>
                  </a:schemeClr>
                </a:solidFill>
              </a:rPr>
              <a:t>triangle injuries</a:t>
            </a:r>
            <a:endParaRPr lang="en-US" b="1" dirty="0">
              <a:solidFill>
                <a:schemeClr val="tx2">
                  <a:lumMod val="75000"/>
                </a:schemeClr>
              </a:solidFill>
            </a:endParaRPr>
          </a:p>
        </p:txBody>
      </p:sp>
      <p:sp>
        <p:nvSpPr>
          <p:cNvPr id="3" name="Text Placeholder 2"/>
          <p:cNvSpPr>
            <a:spLocks noGrp="1"/>
          </p:cNvSpPr>
          <p:nvPr>
            <p:ph idx="1"/>
          </p:nvPr>
        </p:nvSpPr>
        <p:spPr>
          <a:xfrm>
            <a:off x="535940" y="1600200"/>
            <a:ext cx="7971790" cy="3744615"/>
          </a:xfrm>
        </p:spPr>
        <p:txBody>
          <a:bodyPr>
            <a:normAutofit lnSpcReduction="10000"/>
          </a:bodyPr>
          <a:lstStyle/>
          <a:p>
            <a:pPr marL="355600" marR="5080" indent="-343535">
              <a:lnSpc>
                <a:spcPts val="4320"/>
              </a:lnSpc>
              <a:spcBef>
                <a:spcPts val="440"/>
              </a:spcBef>
              <a:buClr>
                <a:srgbClr val="FFCC66"/>
              </a:buClr>
              <a:buSzPct val="79687"/>
              <a:buFont typeface="Wingdings"/>
              <a:buChar char=""/>
              <a:tabLst>
                <a:tab pos="356235" algn="l"/>
              </a:tabLst>
            </a:pPr>
            <a:r>
              <a:rPr lang="en-US" sz="3200" spc="-5" dirty="0"/>
              <a:t>Generally </a:t>
            </a:r>
            <a:r>
              <a:rPr lang="en-US" sz="3200" dirty="0"/>
              <a:t>these injuries are </a:t>
            </a:r>
            <a:r>
              <a:rPr lang="en-US" sz="3200" i="1" spc="-80" dirty="0"/>
              <a:t>less </a:t>
            </a:r>
            <a:r>
              <a:rPr lang="en-US" sz="3200" i="1" spc="-75" dirty="0"/>
              <a:t>likely </a:t>
            </a:r>
            <a:r>
              <a:rPr lang="en-US" sz="3200" i="1" spc="-95" dirty="0"/>
              <a:t>to  </a:t>
            </a:r>
            <a:r>
              <a:rPr lang="en-US" sz="3200" i="1" spc="-90" dirty="0"/>
              <a:t>involve </a:t>
            </a:r>
            <a:r>
              <a:rPr lang="en-US" sz="3200" i="1" spc="-100" dirty="0"/>
              <a:t>the </a:t>
            </a:r>
            <a:r>
              <a:rPr lang="en-US" sz="3200" i="1" spc="-105" dirty="0"/>
              <a:t>major</a:t>
            </a:r>
            <a:r>
              <a:rPr lang="en-US" sz="3200" i="1" dirty="0"/>
              <a:t> </a:t>
            </a:r>
            <a:r>
              <a:rPr lang="en-US" sz="3200" i="1" spc="-90" dirty="0"/>
              <a:t>structures</a:t>
            </a:r>
            <a:r>
              <a:rPr lang="en-US" sz="3200" spc="-90" dirty="0"/>
              <a:t>.</a:t>
            </a:r>
            <a:endParaRPr lang="en-US" sz="3200" dirty="0"/>
          </a:p>
          <a:p>
            <a:pPr marL="355600" marR="908050" indent="-343535">
              <a:lnSpc>
                <a:spcPct val="100000"/>
              </a:lnSpc>
              <a:spcBef>
                <a:spcPts val="630"/>
              </a:spcBef>
              <a:buClr>
                <a:srgbClr val="FFCC66"/>
              </a:buClr>
              <a:buSzPct val="79687"/>
              <a:buFont typeface="Wingdings"/>
              <a:buChar char=""/>
              <a:tabLst>
                <a:tab pos="356235" algn="l"/>
              </a:tabLst>
            </a:pPr>
            <a:r>
              <a:rPr lang="en-US" sz="3200" dirty="0"/>
              <a:t>The </a:t>
            </a:r>
            <a:r>
              <a:rPr lang="en-US" sz="3200" spc="-5" dirty="0"/>
              <a:t>spinal cord, brachial </a:t>
            </a:r>
            <a:r>
              <a:rPr lang="en-US" sz="3200" dirty="0"/>
              <a:t>plexus, and  vertebral </a:t>
            </a:r>
            <a:r>
              <a:rPr lang="en-US" sz="3200" spc="-5" dirty="0"/>
              <a:t>arteries </a:t>
            </a:r>
            <a:r>
              <a:rPr lang="en-US" sz="3200" dirty="0"/>
              <a:t>may be at</a:t>
            </a:r>
            <a:r>
              <a:rPr lang="en-US" sz="3200" spc="-15" dirty="0"/>
              <a:t> </a:t>
            </a:r>
            <a:r>
              <a:rPr lang="en-US" sz="3200" spc="-10" dirty="0"/>
              <a:t>risk.</a:t>
            </a:r>
            <a:endParaRPr lang="en-US" sz="3200" dirty="0"/>
          </a:p>
          <a:p>
            <a:pPr marL="355600" marR="506095" indent="-343535">
              <a:lnSpc>
                <a:spcPct val="100000"/>
              </a:lnSpc>
              <a:spcBef>
                <a:spcPts val="770"/>
              </a:spcBef>
              <a:buClr>
                <a:srgbClr val="FFCC66"/>
              </a:buClr>
              <a:buSzPct val="79687"/>
              <a:buFont typeface="Wingdings"/>
              <a:buChar char=""/>
              <a:tabLst>
                <a:tab pos="356235" algn="l"/>
              </a:tabLst>
            </a:pPr>
            <a:r>
              <a:rPr lang="en-US" sz="3200" spc="-5" dirty="0"/>
              <a:t>If the </a:t>
            </a:r>
            <a:r>
              <a:rPr lang="en-US" sz="3200" dirty="0"/>
              <a:t>injury is </a:t>
            </a:r>
            <a:r>
              <a:rPr lang="en-US" sz="3200" spc="-5" dirty="0"/>
              <a:t>very </a:t>
            </a:r>
            <a:r>
              <a:rPr lang="en-US" sz="3200" dirty="0"/>
              <a:t>low, </a:t>
            </a:r>
            <a:r>
              <a:rPr lang="en-US" sz="3200" spc="-5" dirty="0"/>
              <a:t>the </a:t>
            </a:r>
            <a:r>
              <a:rPr lang="en-US" sz="3200" spc="-5" dirty="0" err="1"/>
              <a:t>subclavian</a:t>
            </a:r>
            <a:r>
              <a:rPr lang="en-US" sz="3200" spc="-5" dirty="0"/>
              <a:t>  vessels </a:t>
            </a:r>
            <a:r>
              <a:rPr lang="en-US" sz="3200" dirty="0"/>
              <a:t>or the </a:t>
            </a:r>
            <a:r>
              <a:rPr lang="en-US" sz="3200" spc="-5" dirty="0"/>
              <a:t>lung </a:t>
            </a:r>
            <a:r>
              <a:rPr lang="en-US" sz="3200" dirty="0"/>
              <a:t>apex </a:t>
            </a:r>
            <a:r>
              <a:rPr lang="en-US" sz="3200" spc="-5" dirty="0"/>
              <a:t>could </a:t>
            </a:r>
            <a:r>
              <a:rPr lang="en-US" sz="3200" dirty="0"/>
              <a:t>be  involved</a:t>
            </a:r>
          </a:p>
        </p:txBody>
      </p:sp>
    </p:spTree>
    <p:extLst>
      <p:ext uri="{BB962C8B-B14F-4D97-AF65-F5344CB8AC3E}">
        <p14:creationId xmlns:p14="http://schemas.microsoft.com/office/powerpoint/2010/main" val="27113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 y="228600"/>
            <a:ext cx="8763000" cy="6400800"/>
          </a:xfrm>
        </p:spPr>
      </p:pic>
    </p:spTree>
    <p:extLst>
      <p:ext uri="{BB962C8B-B14F-4D97-AF65-F5344CB8AC3E}">
        <p14:creationId xmlns:p14="http://schemas.microsoft.com/office/powerpoint/2010/main" val="3970377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0"/>
          <p:cNvSpPr txBox="1">
            <a:spLocks noGrp="1"/>
          </p:cNvSpPr>
          <p:nvPr>
            <p:ph type="title"/>
          </p:nvPr>
        </p:nvSpPr>
        <p:spPr>
          <a:xfrm>
            <a:off x="685800" y="152400"/>
            <a:ext cx="7290054" cy="3213700"/>
          </a:xfrm>
          <a:prstGeom prst="rect">
            <a:avLst/>
          </a:prstGeom>
        </p:spPr>
        <p:txBody>
          <a:bodyPr vert="horz" wrap="square" lIns="0" tIns="12700" rIns="0" bIns="0" rtlCol="0">
            <a:spAutoFit/>
          </a:bodyPr>
          <a:lstStyle/>
          <a:p>
            <a:pPr marL="459740" algn="ctr">
              <a:lnSpc>
                <a:spcPct val="100000"/>
              </a:lnSpc>
              <a:spcBef>
                <a:spcPts val="100"/>
              </a:spcBef>
            </a:pPr>
            <a:r>
              <a:rPr sz="4800" u="sng" spc="-5" dirty="0">
                <a:solidFill>
                  <a:schemeClr val="tx2">
                    <a:lumMod val="75000"/>
                  </a:schemeClr>
                </a:solidFill>
              </a:rPr>
              <a:t>Primary</a:t>
            </a:r>
            <a:r>
              <a:rPr sz="4800" u="sng" spc="-10" dirty="0">
                <a:solidFill>
                  <a:schemeClr val="tx2">
                    <a:lumMod val="75000"/>
                  </a:schemeClr>
                </a:solidFill>
              </a:rPr>
              <a:t> </a:t>
            </a:r>
            <a:r>
              <a:rPr sz="4800" u="sng" spc="-5" dirty="0" smtClean="0">
                <a:solidFill>
                  <a:schemeClr val="tx2">
                    <a:lumMod val="75000"/>
                  </a:schemeClr>
                </a:solidFill>
              </a:rPr>
              <a:t>survey</a:t>
            </a:r>
            <a:r>
              <a:rPr lang="en-US" sz="2400" u="sng" spc="-5" dirty="0" smtClean="0">
                <a:solidFill>
                  <a:schemeClr val="tx2">
                    <a:lumMod val="75000"/>
                  </a:schemeClr>
                </a:solidFill>
              </a:rPr>
              <a:t/>
            </a:r>
            <a:br>
              <a:rPr lang="en-US" sz="2400" u="sng" spc="-5" dirty="0" smtClean="0">
                <a:solidFill>
                  <a:schemeClr val="tx2">
                    <a:lumMod val="75000"/>
                  </a:schemeClr>
                </a:solidFill>
              </a:rPr>
            </a:br>
            <a:r>
              <a:rPr lang="en-US" sz="3200" dirty="0"/>
              <a:t>The initial evaluation and assessment involves resuscitation in accordance with the Advanced Trauma Life Support (ATLS) principles</a:t>
            </a:r>
            <a:br>
              <a:rPr lang="en-US" sz="3200" dirty="0"/>
            </a:br>
            <a:endParaRPr sz="3200" u="sng" spc="-5" dirty="0">
              <a:solidFill>
                <a:schemeClr val="tx2">
                  <a:lumMod val="75000"/>
                </a:schemeClr>
              </a:solidFill>
            </a:endParaRPr>
          </a:p>
        </p:txBody>
      </p:sp>
      <p:sp>
        <p:nvSpPr>
          <p:cNvPr id="34" name="object 47"/>
          <p:cNvSpPr txBox="1"/>
          <p:nvPr/>
        </p:nvSpPr>
        <p:spPr>
          <a:xfrm>
            <a:off x="457200" y="3124200"/>
            <a:ext cx="8132445" cy="3063274"/>
          </a:xfrm>
          <a:prstGeom prst="rect">
            <a:avLst/>
          </a:prstGeom>
        </p:spPr>
        <p:txBody>
          <a:bodyPr vert="horz" wrap="square" lIns="0" tIns="12065" rIns="0" bIns="0" rtlCol="0">
            <a:spAutoFit/>
          </a:bodyPr>
          <a:lstStyle/>
          <a:p>
            <a:pPr marL="12700">
              <a:lnSpc>
                <a:spcPts val="3404"/>
              </a:lnSpc>
              <a:spcBef>
                <a:spcPts val="95"/>
              </a:spcBef>
            </a:pPr>
            <a:r>
              <a:rPr sz="2850" b="1" i="1" spc="-90" dirty="0" smtClean="0">
                <a:solidFill>
                  <a:schemeClr val="tx2">
                    <a:lumMod val="75000"/>
                  </a:schemeClr>
                </a:solidFill>
                <a:latin typeface="Tahoma"/>
                <a:cs typeface="Tahoma"/>
              </a:rPr>
              <a:t>Airway</a:t>
            </a:r>
            <a:endParaRPr lang="en-US" sz="2850" b="1" i="1" spc="-90" dirty="0" smtClean="0">
              <a:solidFill>
                <a:schemeClr val="tx2">
                  <a:lumMod val="75000"/>
                </a:schemeClr>
              </a:solidFill>
              <a:latin typeface="Tahoma"/>
              <a:cs typeface="Tahoma"/>
            </a:endParaRPr>
          </a:p>
          <a:p>
            <a:pPr marL="12700">
              <a:lnSpc>
                <a:spcPts val="3404"/>
              </a:lnSpc>
              <a:spcBef>
                <a:spcPts val="95"/>
              </a:spcBef>
            </a:pPr>
            <a:r>
              <a:rPr lang="en-US" sz="3200" dirty="0"/>
              <a:t>Clinical signs of airway injury include hoarseness, stridor, </a:t>
            </a:r>
            <a:r>
              <a:rPr lang="en-US" sz="3200" dirty="0" smtClean="0"/>
              <a:t>dyspnea</a:t>
            </a:r>
            <a:r>
              <a:rPr lang="en-US" sz="3200" dirty="0"/>
              <a:t>, subcutaneous emphysema (in the absence of pneumothorax), bubbling from the wound and large volume hemoptysis</a:t>
            </a:r>
            <a:endParaRPr sz="2850" dirty="0">
              <a:solidFill>
                <a:schemeClr val="tx2">
                  <a:lumMod val="75000"/>
                </a:schemeClr>
              </a:solidFill>
              <a:latin typeface="Tahoma"/>
              <a:cs typeface="Tahoma"/>
            </a:endParaRPr>
          </a:p>
          <a:p>
            <a:pPr marL="355600" marR="167640" indent="-343535">
              <a:lnSpc>
                <a:spcPct val="80000"/>
              </a:lnSpc>
              <a:spcBef>
                <a:spcPts val="650"/>
              </a:spcBef>
              <a:buClr>
                <a:srgbClr val="FFCC66"/>
              </a:buClr>
              <a:buSzPct val="79629"/>
              <a:buFont typeface="Wingdings"/>
              <a:buChar char=""/>
              <a:tabLst>
                <a:tab pos="355600" algn="l"/>
                <a:tab pos="356235" algn="l"/>
              </a:tabLst>
            </a:pPr>
            <a:endParaRPr sz="2700" dirty="0">
              <a:latin typeface="Tahoma"/>
              <a:cs typeface="Tahoma"/>
            </a:endParaRPr>
          </a:p>
        </p:txBody>
      </p:sp>
    </p:spTree>
    <p:extLst>
      <p:ext uri="{BB962C8B-B14F-4D97-AF65-F5344CB8AC3E}">
        <p14:creationId xmlns:p14="http://schemas.microsoft.com/office/powerpoint/2010/main" val="3320103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05800" cy="4023360"/>
          </a:xfrm>
        </p:spPr>
        <p:txBody>
          <a:bodyPr>
            <a:noAutofit/>
          </a:bodyPr>
          <a:lstStyle/>
          <a:p>
            <a:pPr marL="457200" marR="280035" indent="-343535">
              <a:lnSpc>
                <a:spcPct val="100000"/>
              </a:lnSpc>
              <a:spcBef>
                <a:spcPts val="635"/>
              </a:spcBef>
              <a:buClr>
                <a:srgbClr val="FFCC66"/>
              </a:buClr>
              <a:buSzPct val="79629"/>
              <a:buFont typeface="Wingdings"/>
              <a:buChar char=""/>
              <a:tabLst>
                <a:tab pos="355600" algn="l"/>
                <a:tab pos="356235" algn="l"/>
              </a:tabLst>
            </a:pPr>
            <a:r>
              <a:rPr lang="en-US" sz="2800" spc="-5" dirty="0">
                <a:latin typeface="Tahoma"/>
                <a:cs typeface="Tahoma"/>
              </a:rPr>
              <a:t>Airway </a:t>
            </a:r>
            <a:r>
              <a:rPr lang="en-US" sz="2800" spc="-10" dirty="0">
                <a:latin typeface="Tahoma"/>
                <a:cs typeface="Tahoma"/>
              </a:rPr>
              <a:t>compromise </a:t>
            </a:r>
            <a:r>
              <a:rPr lang="en-US" sz="2800" dirty="0">
                <a:latin typeface="Tahoma"/>
                <a:cs typeface="Tahoma"/>
              </a:rPr>
              <a:t>may be </a:t>
            </a:r>
            <a:r>
              <a:rPr lang="en-US" sz="2800" u="sng" spc="-10" dirty="0">
                <a:latin typeface="Tahoma"/>
                <a:cs typeface="Tahoma"/>
              </a:rPr>
              <a:t>directly</a:t>
            </a:r>
            <a:r>
              <a:rPr lang="en-US" sz="2800" spc="-10" dirty="0">
                <a:latin typeface="Tahoma"/>
                <a:cs typeface="Tahoma"/>
              </a:rPr>
              <a:t> due </a:t>
            </a:r>
            <a:r>
              <a:rPr lang="en-US" sz="2800" spc="-5" dirty="0">
                <a:latin typeface="Tahoma"/>
                <a:cs typeface="Tahoma"/>
              </a:rPr>
              <a:t>to injury  </a:t>
            </a:r>
            <a:r>
              <a:rPr lang="en-US" sz="2800" dirty="0">
                <a:latin typeface="Tahoma"/>
                <a:cs typeface="Tahoma"/>
              </a:rPr>
              <a:t>or </a:t>
            </a:r>
            <a:r>
              <a:rPr lang="en-US" sz="2800" u="sng" spc="-5" dirty="0">
                <a:latin typeface="Tahoma"/>
                <a:cs typeface="Tahoma"/>
              </a:rPr>
              <a:t>secondary</a:t>
            </a:r>
            <a:r>
              <a:rPr lang="en-US" sz="2800" spc="-5" dirty="0">
                <a:latin typeface="Tahoma"/>
                <a:cs typeface="Tahoma"/>
              </a:rPr>
              <a:t>, e.g. </a:t>
            </a:r>
            <a:r>
              <a:rPr lang="en-US" sz="2800" spc="-5" dirty="0" err="1">
                <a:latin typeface="Tahoma"/>
                <a:cs typeface="Tahoma"/>
              </a:rPr>
              <a:t>oedema</a:t>
            </a:r>
            <a:r>
              <a:rPr lang="en-US" sz="2800" spc="-5" dirty="0">
                <a:latin typeface="Tahoma"/>
                <a:cs typeface="Tahoma"/>
              </a:rPr>
              <a:t> associated  with </a:t>
            </a:r>
            <a:r>
              <a:rPr lang="en-US" sz="2800" dirty="0">
                <a:latin typeface="Tahoma"/>
                <a:cs typeface="Tahoma"/>
              </a:rPr>
              <a:t>a </a:t>
            </a:r>
            <a:r>
              <a:rPr lang="en-US" sz="2800" spc="-5" dirty="0" err="1">
                <a:latin typeface="Tahoma"/>
                <a:cs typeface="Tahoma"/>
              </a:rPr>
              <a:t>haematoma</a:t>
            </a:r>
            <a:r>
              <a:rPr lang="en-US" sz="2800" spc="-5" dirty="0">
                <a:latin typeface="Tahoma"/>
                <a:cs typeface="Tahoma"/>
              </a:rPr>
              <a:t>, </a:t>
            </a:r>
            <a:r>
              <a:rPr lang="en-US" sz="2800" dirty="0">
                <a:latin typeface="Tahoma"/>
                <a:cs typeface="Tahoma"/>
              </a:rPr>
              <a:t>or </a:t>
            </a:r>
            <a:r>
              <a:rPr lang="en-US" sz="2800" spc="-5" dirty="0">
                <a:latin typeface="Tahoma"/>
                <a:cs typeface="Tahoma"/>
              </a:rPr>
              <a:t>vocal cord paralysis (</a:t>
            </a:r>
            <a:r>
              <a:rPr lang="en-US" sz="2800" spc="-10" dirty="0">
                <a:latin typeface="Tahoma"/>
                <a:cs typeface="Tahoma"/>
              </a:rPr>
              <a:t>injury </a:t>
            </a:r>
            <a:r>
              <a:rPr lang="en-US" sz="2800" spc="-5" dirty="0">
                <a:latin typeface="Tahoma"/>
                <a:cs typeface="Tahoma"/>
              </a:rPr>
              <a:t>to </a:t>
            </a:r>
            <a:r>
              <a:rPr lang="en-US" sz="2800" spc="-10" dirty="0">
                <a:latin typeface="Tahoma"/>
                <a:cs typeface="Tahoma"/>
              </a:rPr>
              <a:t>the recurrent </a:t>
            </a:r>
            <a:r>
              <a:rPr lang="en-US" sz="2800" spc="-5" dirty="0">
                <a:latin typeface="Tahoma"/>
                <a:cs typeface="Tahoma"/>
              </a:rPr>
              <a:t>laryngeal  nerve</a:t>
            </a:r>
            <a:r>
              <a:rPr lang="en-US" sz="2800" spc="-5" dirty="0" smtClean="0">
                <a:latin typeface="Tahoma"/>
                <a:cs typeface="Tahoma"/>
              </a:rPr>
              <a:t>)</a:t>
            </a:r>
          </a:p>
          <a:p>
            <a:pPr marL="457200" marR="280035" indent="-343535">
              <a:lnSpc>
                <a:spcPct val="100000"/>
              </a:lnSpc>
              <a:spcBef>
                <a:spcPts val="635"/>
              </a:spcBef>
              <a:buClr>
                <a:srgbClr val="FFCC66"/>
              </a:buClr>
              <a:buSzPct val="79629"/>
              <a:buFont typeface="Wingdings"/>
              <a:buChar char=""/>
              <a:tabLst>
                <a:tab pos="355600" algn="l"/>
                <a:tab pos="356235" algn="l"/>
              </a:tabLst>
            </a:pPr>
            <a:endParaRPr lang="en-US" sz="2800" dirty="0">
              <a:latin typeface="Tahoma"/>
              <a:cs typeface="Tahoma"/>
            </a:endParaRPr>
          </a:p>
          <a:p>
            <a:pPr marL="457200" marR="166370" indent="-343535">
              <a:lnSpc>
                <a:spcPct val="80000"/>
              </a:lnSpc>
              <a:spcBef>
                <a:spcPts val="650"/>
              </a:spcBef>
              <a:buClr>
                <a:srgbClr val="FFCC66"/>
              </a:buClr>
              <a:buSzPct val="79629"/>
              <a:buFont typeface="Wingdings"/>
              <a:buChar char=""/>
              <a:tabLst>
                <a:tab pos="355600" algn="l"/>
                <a:tab pos="356235" algn="l"/>
              </a:tabLst>
            </a:pPr>
            <a:r>
              <a:rPr lang="en-US" sz="2800" spc="-5" dirty="0">
                <a:latin typeface="Tahoma"/>
                <a:cs typeface="Tahoma"/>
              </a:rPr>
              <a:t>If the airway is </a:t>
            </a:r>
            <a:r>
              <a:rPr lang="en-US" sz="2800" spc="-10" dirty="0">
                <a:latin typeface="Tahoma"/>
                <a:cs typeface="Tahoma"/>
              </a:rPr>
              <a:t>compromised, </a:t>
            </a:r>
            <a:r>
              <a:rPr lang="en-US" sz="2800" dirty="0">
                <a:latin typeface="Tahoma"/>
                <a:cs typeface="Tahoma"/>
              </a:rPr>
              <a:t>oral </a:t>
            </a:r>
            <a:r>
              <a:rPr lang="en-US" sz="2800" spc="-5" dirty="0">
                <a:latin typeface="Tahoma"/>
                <a:cs typeface="Tahoma"/>
              </a:rPr>
              <a:t>intubation  </a:t>
            </a:r>
            <a:r>
              <a:rPr lang="en-US" sz="2800" spc="-10" dirty="0">
                <a:latin typeface="Tahoma"/>
                <a:cs typeface="Tahoma"/>
              </a:rPr>
              <a:t>should </a:t>
            </a:r>
            <a:r>
              <a:rPr lang="en-US" sz="2800" dirty="0">
                <a:latin typeface="Tahoma"/>
                <a:cs typeface="Tahoma"/>
              </a:rPr>
              <a:t>be </a:t>
            </a:r>
            <a:r>
              <a:rPr lang="en-US" sz="2800" spc="-5" dirty="0">
                <a:latin typeface="Tahoma"/>
                <a:cs typeface="Tahoma"/>
              </a:rPr>
              <a:t>attempted </a:t>
            </a:r>
            <a:r>
              <a:rPr lang="en-US" sz="2800" spc="-10" dirty="0">
                <a:latin typeface="Tahoma"/>
                <a:cs typeface="Tahoma"/>
              </a:rPr>
              <a:t>whenever </a:t>
            </a:r>
            <a:r>
              <a:rPr lang="en-US" sz="2800" spc="-10" dirty="0" smtClean="0">
                <a:latin typeface="Tahoma"/>
                <a:cs typeface="Tahoma"/>
              </a:rPr>
              <a:t>possible</a:t>
            </a:r>
          </a:p>
          <a:p>
            <a:pPr marL="113665" marR="166370" indent="0">
              <a:lnSpc>
                <a:spcPct val="80000"/>
              </a:lnSpc>
              <a:spcBef>
                <a:spcPts val="650"/>
              </a:spcBef>
              <a:buClr>
                <a:srgbClr val="FFCC66"/>
              </a:buClr>
              <a:buSzPct val="79629"/>
              <a:buNone/>
              <a:tabLst>
                <a:tab pos="355600" algn="l"/>
                <a:tab pos="356235" algn="l"/>
              </a:tabLst>
            </a:pPr>
            <a:r>
              <a:rPr lang="en-US" sz="2800" spc="-10" dirty="0" smtClean="0">
                <a:latin typeface="Tahoma"/>
                <a:cs typeface="Tahoma"/>
              </a:rPr>
              <a:t> </a:t>
            </a:r>
            <a:endParaRPr lang="en-US" sz="2800" dirty="0">
              <a:latin typeface="Tahoma"/>
              <a:cs typeface="Tahoma"/>
            </a:endParaRPr>
          </a:p>
          <a:p>
            <a:pPr marL="457200" marR="167640" indent="-343535">
              <a:lnSpc>
                <a:spcPct val="80000"/>
              </a:lnSpc>
              <a:spcBef>
                <a:spcPts val="650"/>
              </a:spcBef>
              <a:buClr>
                <a:srgbClr val="FFCC66"/>
              </a:buClr>
              <a:buSzPct val="79629"/>
              <a:buFont typeface="Wingdings"/>
              <a:buChar char=""/>
              <a:tabLst>
                <a:tab pos="355600" algn="l"/>
                <a:tab pos="356235" algn="l"/>
              </a:tabLst>
            </a:pPr>
            <a:r>
              <a:rPr lang="en-US" sz="2800" spc="-5" dirty="0">
                <a:latin typeface="Tahoma"/>
                <a:cs typeface="Tahoma"/>
              </a:rPr>
              <a:t>If there </a:t>
            </a:r>
            <a:r>
              <a:rPr lang="en-US" sz="2800" dirty="0">
                <a:latin typeface="Tahoma"/>
                <a:cs typeface="Tahoma"/>
              </a:rPr>
              <a:t>is </a:t>
            </a:r>
            <a:r>
              <a:rPr lang="en-US" sz="2800" spc="-5" dirty="0">
                <a:latin typeface="Tahoma"/>
                <a:cs typeface="Tahoma"/>
              </a:rPr>
              <a:t>an </a:t>
            </a:r>
            <a:r>
              <a:rPr lang="en-US" sz="2800" spc="-10" dirty="0">
                <a:latin typeface="Tahoma"/>
                <a:cs typeface="Tahoma"/>
              </a:rPr>
              <a:t>obvious </a:t>
            </a:r>
            <a:r>
              <a:rPr lang="en-US" sz="2800" spc="-5" dirty="0">
                <a:latin typeface="Tahoma"/>
                <a:cs typeface="Tahoma"/>
              </a:rPr>
              <a:t>open </a:t>
            </a:r>
            <a:r>
              <a:rPr lang="en-US" sz="2800" spc="-10" dirty="0">
                <a:latin typeface="Tahoma"/>
                <a:cs typeface="Tahoma"/>
              </a:rPr>
              <a:t>injury </a:t>
            </a:r>
            <a:r>
              <a:rPr lang="en-US" sz="2800" spc="-5" dirty="0">
                <a:latin typeface="Tahoma"/>
                <a:cs typeface="Tahoma"/>
              </a:rPr>
              <a:t>to the airway, </a:t>
            </a:r>
            <a:r>
              <a:rPr lang="en-US" sz="2800" spc="-10" dirty="0">
                <a:latin typeface="Tahoma"/>
                <a:cs typeface="Tahoma"/>
              </a:rPr>
              <a:t>it  </a:t>
            </a:r>
            <a:r>
              <a:rPr lang="en-US" sz="2800" dirty="0">
                <a:latin typeface="Tahoma"/>
                <a:cs typeface="Tahoma"/>
              </a:rPr>
              <a:t>is </a:t>
            </a:r>
            <a:r>
              <a:rPr lang="en-US" sz="2800" spc="-5" dirty="0">
                <a:latin typeface="Tahoma"/>
                <a:cs typeface="Tahoma"/>
              </a:rPr>
              <a:t>better to </a:t>
            </a:r>
            <a:r>
              <a:rPr lang="en-US" sz="2800" spc="-10" dirty="0">
                <a:latin typeface="Tahoma"/>
                <a:cs typeface="Tahoma"/>
              </a:rPr>
              <a:t>consider </a:t>
            </a:r>
            <a:r>
              <a:rPr lang="en-US" sz="2800" spc="-5" dirty="0">
                <a:latin typeface="Tahoma"/>
                <a:cs typeface="Tahoma"/>
              </a:rPr>
              <a:t>tracheostomy </a:t>
            </a:r>
            <a:r>
              <a:rPr lang="en-US" sz="2800" dirty="0">
                <a:latin typeface="Tahoma"/>
                <a:cs typeface="Tahoma"/>
              </a:rPr>
              <a:t>as </a:t>
            </a:r>
            <a:r>
              <a:rPr lang="en-US" sz="2800" spc="-5" dirty="0">
                <a:latin typeface="Tahoma"/>
                <a:cs typeface="Tahoma"/>
              </a:rPr>
              <a:t>soon </a:t>
            </a:r>
            <a:r>
              <a:rPr lang="en-US" sz="2800" dirty="0">
                <a:latin typeface="Tahoma"/>
                <a:cs typeface="Tahoma"/>
              </a:rPr>
              <a:t>as  </a:t>
            </a:r>
            <a:r>
              <a:rPr lang="en-US" sz="2800" spc="-10" dirty="0">
                <a:latin typeface="Tahoma"/>
                <a:cs typeface="Tahoma"/>
              </a:rPr>
              <a:t>possible.</a:t>
            </a:r>
          </a:p>
          <a:p>
            <a:pPr marL="457200"/>
            <a:endParaRPr lang="en-US" sz="2800" dirty="0"/>
          </a:p>
        </p:txBody>
      </p:sp>
    </p:spTree>
    <p:extLst>
      <p:ext uri="{BB962C8B-B14F-4D97-AF65-F5344CB8AC3E}">
        <p14:creationId xmlns:p14="http://schemas.microsoft.com/office/powerpoint/2010/main" val="1979178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p:cNvSpPr txBox="1"/>
          <p:nvPr/>
        </p:nvSpPr>
        <p:spPr>
          <a:xfrm>
            <a:off x="304800" y="381000"/>
            <a:ext cx="8686800" cy="5841984"/>
          </a:xfrm>
          <a:prstGeom prst="rect">
            <a:avLst/>
          </a:prstGeom>
        </p:spPr>
        <p:txBody>
          <a:bodyPr vert="horz" wrap="square" lIns="0" tIns="14605" rIns="0" bIns="0" rtlCol="0">
            <a:spAutoFit/>
          </a:bodyPr>
          <a:lstStyle/>
          <a:p>
            <a:pPr marL="12700">
              <a:lnSpc>
                <a:spcPts val="2620"/>
              </a:lnSpc>
              <a:spcBef>
                <a:spcPts val="115"/>
              </a:spcBef>
            </a:pPr>
            <a:r>
              <a:rPr sz="2400" b="1" i="1" spc="-60" dirty="0">
                <a:latin typeface="Tahoma"/>
                <a:cs typeface="Tahoma"/>
              </a:rPr>
              <a:t>Breathing</a:t>
            </a:r>
            <a:endParaRPr sz="2400" dirty="0">
              <a:latin typeface="Tahoma"/>
              <a:cs typeface="Tahoma"/>
            </a:endParaRPr>
          </a:p>
          <a:p>
            <a:pPr marL="355600" indent="-343535">
              <a:buClr>
                <a:srgbClr val="FFCC66"/>
              </a:buClr>
              <a:buSzPct val="79545"/>
              <a:buFont typeface="Wingdings"/>
              <a:buChar char=""/>
              <a:tabLst>
                <a:tab pos="355600" algn="l"/>
                <a:tab pos="356235" algn="l"/>
              </a:tabLst>
            </a:pPr>
            <a:r>
              <a:rPr sz="2400" spc="-5" dirty="0">
                <a:latin typeface="Tahoma"/>
                <a:cs typeface="Tahoma"/>
              </a:rPr>
              <a:t>The apex </a:t>
            </a:r>
            <a:r>
              <a:rPr sz="2400" spc="-10" dirty="0">
                <a:latin typeface="Tahoma"/>
                <a:cs typeface="Tahoma"/>
              </a:rPr>
              <a:t>of </a:t>
            </a:r>
            <a:r>
              <a:rPr sz="2400" spc="-5" dirty="0">
                <a:latin typeface="Tahoma"/>
                <a:cs typeface="Tahoma"/>
              </a:rPr>
              <a:t>the lung may be </a:t>
            </a:r>
            <a:r>
              <a:rPr sz="2400" spc="-5" dirty="0" smtClean="0">
                <a:latin typeface="Tahoma"/>
                <a:cs typeface="Tahoma"/>
              </a:rPr>
              <a:t>involved</a:t>
            </a:r>
            <a:r>
              <a:rPr lang="en-US" sz="2400" spc="-5" dirty="0" smtClean="0">
                <a:latin typeface="Tahoma"/>
                <a:cs typeface="Tahoma"/>
              </a:rPr>
              <a:t> ,</a:t>
            </a:r>
            <a:r>
              <a:rPr lang="en-US" sz="2400" spc="-5" dirty="0">
                <a:latin typeface="Tahoma"/>
                <a:cs typeface="Tahoma"/>
              </a:rPr>
              <a:t> </a:t>
            </a:r>
            <a:r>
              <a:rPr lang="en-US" sz="2400" spc="-5" dirty="0" smtClean="0">
                <a:latin typeface="Tahoma"/>
                <a:cs typeface="Tahoma"/>
              </a:rPr>
              <a:t>a</a:t>
            </a:r>
            <a:r>
              <a:rPr sz="2400" spc="-5" dirty="0" smtClean="0">
                <a:latin typeface="Tahoma"/>
                <a:cs typeface="Tahoma"/>
              </a:rPr>
              <a:t>lways </a:t>
            </a:r>
            <a:r>
              <a:rPr sz="2400" spc="-5" dirty="0">
                <a:latin typeface="Tahoma"/>
                <a:cs typeface="Tahoma"/>
              </a:rPr>
              <a:t>do a </a:t>
            </a:r>
            <a:r>
              <a:rPr sz="2400" spc="-10" dirty="0">
                <a:latin typeface="Tahoma"/>
                <a:cs typeface="Tahoma"/>
              </a:rPr>
              <a:t>chest X-Ray </a:t>
            </a:r>
            <a:r>
              <a:rPr sz="2400" spc="-5" dirty="0">
                <a:latin typeface="Tahoma"/>
                <a:cs typeface="Tahoma"/>
              </a:rPr>
              <a:t>to </a:t>
            </a:r>
            <a:r>
              <a:rPr sz="2400" spc="-10" dirty="0">
                <a:latin typeface="Tahoma"/>
                <a:cs typeface="Tahoma"/>
              </a:rPr>
              <a:t>check for </a:t>
            </a:r>
            <a:r>
              <a:rPr sz="2400" spc="-5" dirty="0">
                <a:latin typeface="Tahoma"/>
                <a:cs typeface="Tahoma"/>
              </a:rPr>
              <a:t>a haemo- or  </a:t>
            </a:r>
            <a:r>
              <a:rPr sz="2400" spc="-10" dirty="0">
                <a:latin typeface="Tahoma"/>
                <a:cs typeface="Tahoma"/>
              </a:rPr>
              <a:t>pneumothorax.</a:t>
            </a:r>
            <a:endParaRPr sz="2400" dirty="0">
              <a:latin typeface="Tahoma"/>
              <a:cs typeface="Tahoma"/>
            </a:endParaRPr>
          </a:p>
          <a:p>
            <a:pPr marL="12700">
              <a:lnSpc>
                <a:spcPts val="2620"/>
              </a:lnSpc>
              <a:spcBef>
                <a:spcPts val="2010"/>
              </a:spcBef>
            </a:pPr>
            <a:r>
              <a:rPr sz="2400" b="1" i="1" spc="-60" dirty="0">
                <a:latin typeface="Tahoma"/>
                <a:cs typeface="Tahoma"/>
              </a:rPr>
              <a:t>Circulation</a:t>
            </a:r>
            <a:endParaRPr sz="2400" dirty="0">
              <a:latin typeface="Tahoma"/>
              <a:cs typeface="Tahoma"/>
            </a:endParaRPr>
          </a:p>
          <a:p>
            <a:pPr marL="355600" indent="-343535">
              <a:buClr>
                <a:srgbClr val="FFCC66"/>
              </a:buClr>
              <a:buSzPct val="79545"/>
              <a:buFont typeface="Wingdings"/>
              <a:buChar char=""/>
              <a:tabLst>
                <a:tab pos="355600" algn="l"/>
                <a:tab pos="356235" algn="l"/>
              </a:tabLst>
            </a:pPr>
            <a:r>
              <a:rPr sz="2400" spc="-10" dirty="0">
                <a:latin typeface="Tahoma"/>
                <a:cs typeface="Tahoma"/>
              </a:rPr>
              <a:t>Vascular </a:t>
            </a:r>
            <a:r>
              <a:rPr sz="2400" spc="-5" dirty="0">
                <a:latin typeface="Tahoma"/>
                <a:cs typeface="Tahoma"/>
              </a:rPr>
              <a:t>injuries may present as neurological</a:t>
            </a:r>
            <a:r>
              <a:rPr sz="2400" spc="90" dirty="0">
                <a:latin typeface="Tahoma"/>
                <a:cs typeface="Tahoma"/>
              </a:rPr>
              <a:t> </a:t>
            </a:r>
            <a:r>
              <a:rPr sz="2400" spc="-5" dirty="0">
                <a:latin typeface="Tahoma"/>
                <a:cs typeface="Tahoma"/>
              </a:rPr>
              <a:t>complications,</a:t>
            </a:r>
            <a:endParaRPr sz="2400" dirty="0">
              <a:latin typeface="Tahoma"/>
              <a:cs typeface="Tahoma"/>
            </a:endParaRPr>
          </a:p>
          <a:p>
            <a:pPr marL="355600"/>
            <a:r>
              <a:rPr lang="en-US" sz="2400" spc="-5" dirty="0" smtClean="0">
                <a:latin typeface="Tahoma"/>
                <a:cs typeface="Tahoma"/>
              </a:rPr>
              <a:t>(</a:t>
            </a:r>
            <a:r>
              <a:rPr sz="2400" spc="-5" dirty="0" smtClean="0">
                <a:latin typeface="Tahoma"/>
                <a:cs typeface="Tahoma"/>
              </a:rPr>
              <a:t>distribution </a:t>
            </a:r>
            <a:r>
              <a:rPr sz="2400" spc="-5" dirty="0">
                <a:latin typeface="Tahoma"/>
                <a:cs typeface="Tahoma"/>
              </a:rPr>
              <a:t>of the</a:t>
            </a:r>
            <a:r>
              <a:rPr sz="2400" spc="125" dirty="0">
                <a:latin typeface="Tahoma"/>
                <a:cs typeface="Tahoma"/>
              </a:rPr>
              <a:t> </a:t>
            </a:r>
            <a:r>
              <a:rPr sz="2400" spc="-5" dirty="0" smtClean="0">
                <a:latin typeface="Tahoma"/>
                <a:cs typeface="Tahoma"/>
              </a:rPr>
              <a:t>middle</a:t>
            </a:r>
            <a:r>
              <a:rPr lang="en-US" sz="2400" dirty="0">
                <a:latin typeface="Tahoma"/>
                <a:cs typeface="Tahoma"/>
              </a:rPr>
              <a:t> </a:t>
            </a:r>
            <a:r>
              <a:rPr sz="2400" spc="-10" dirty="0" smtClean="0">
                <a:latin typeface="Tahoma"/>
                <a:cs typeface="Tahoma"/>
              </a:rPr>
              <a:t>cerebral </a:t>
            </a:r>
            <a:r>
              <a:rPr sz="2400" spc="-5" dirty="0">
                <a:latin typeface="Tahoma"/>
                <a:cs typeface="Tahoma"/>
              </a:rPr>
              <a:t>artery may be secondary to a carotid artery</a:t>
            </a:r>
            <a:r>
              <a:rPr sz="2400" spc="105" dirty="0">
                <a:latin typeface="Tahoma"/>
                <a:cs typeface="Tahoma"/>
              </a:rPr>
              <a:t> </a:t>
            </a:r>
            <a:r>
              <a:rPr sz="2400" spc="-5" dirty="0" smtClean="0">
                <a:latin typeface="Tahoma"/>
                <a:cs typeface="Tahoma"/>
              </a:rPr>
              <a:t>injury</a:t>
            </a:r>
            <a:r>
              <a:rPr lang="en-US" sz="2400" spc="-5" dirty="0" smtClean="0">
                <a:latin typeface="Tahoma"/>
                <a:cs typeface="Tahoma"/>
              </a:rPr>
              <a:t>)</a:t>
            </a:r>
            <a:endParaRPr sz="2400" dirty="0">
              <a:latin typeface="Tahoma"/>
              <a:cs typeface="Tahoma"/>
            </a:endParaRPr>
          </a:p>
          <a:p>
            <a:pPr marL="355600" indent="-343535">
              <a:buClr>
                <a:srgbClr val="FFCC66"/>
              </a:buClr>
              <a:buSzPct val="79545"/>
              <a:buFont typeface="Wingdings"/>
              <a:buChar char=""/>
              <a:tabLst>
                <a:tab pos="355600" algn="l"/>
                <a:tab pos="356235" algn="l"/>
              </a:tabLst>
            </a:pPr>
            <a:r>
              <a:rPr sz="2400" spc="-5" dirty="0">
                <a:latin typeface="Tahoma"/>
                <a:cs typeface="Tahoma"/>
              </a:rPr>
              <a:t>A </a:t>
            </a:r>
            <a:r>
              <a:rPr sz="2400" spc="-10" dirty="0">
                <a:latin typeface="Tahoma"/>
                <a:cs typeface="Tahoma"/>
              </a:rPr>
              <a:t>high-flow </a:t>
            </a:r>
            <a:r>
              <a:rPr sz="2400" spc="-5" dirty="0">
                <a:latin typeface="Tahoma"/>
                <a:cs typeface="Tahoma"/>
              </a:rPr>
              <a:t>intravenous line </a:t>
            </a:r>
            <a:r>
              <a:rPr sz="2400" spc="-10" dirty="0">
                <a:latin typeface="Tahoma"/>
                <a:cs typeface="Tahoma"/>
              </a:rPr>
              <a:t>should </a:t>
            </a:r>
            <a:r>
              <a:rPr sz="2400" spc="-5" dirty="0">
                <a:latin typeface="Tahoma"/>
                <a:cs typeface="Tahoma"/>
              </a:rPr>
              <a:t>be set up.</a:t>
            </a:r>
            <a:r>
              <a:rPr sz="2400" spc="140" dirty="0">
                <a:latin typeface="Tahoma"/>
                <a:cs typeface="Tahoma"/>
              </a:rPr>
              <a:t> </a:t>
            </a:r>
            <a:r>
              <a:rPr sz="2400" spc="-10" dirty="0">
                <a:latin typeface="Tahoma"/>
                <a:cs typeface="Tahoma"/>
              </a:rPr>
              <a:t>Intravenous</a:t>
            </a:r>
            <a:endParaRPr sz="2400" dirty="0">
              <a:latin typeface="Tahoma"/>
              <a:cs typeface="Tahoma"/>
            </a:endParaRPr>
          </a:p>
          <a:p>
            <a:pPr marL="355600" marR="459105">
              <a:spcBef>
                <a:spcPts val="400"/>
              </a:spcBef>
            </a:pPr>
            <a:r>
              <a:rPr sz="2400" spc="-5" dirty="0">
                <a:latin typeface="Tahoma"/>
                <a:cs typeface="Tahoma"/>
              </a:rPr>
              <a:t>lines </a:t>
            </a:r>
            <a:r>
              <a:rPr sz="2400" spc="-10" dirty="0">
                <a:latin typeface="Tahoma"/>
                <a:cs typeface="Tahoma"/>
              </a:rPr>
              <a:t>should </a:t>
            </a:r>
            <a:r>
              <a:rPr sz="2400" spc="-5" dirty="0">
                <a:latin typeface="Tahoma"/>
                <a:cs typeface="Tahoma"/>
              </a:rPr>
              <a:t>be avoided in the arm on the </a:t>
            </a:r>
            <a:r>
              <a:rPr sz="2400" spc="-10" dirty="0">
                <a:latin typeface="Tahoma"/>
                <a:cs typeface="Tahoma"/>
              </a:rPr>
              <a:t>side </a:t>
            </a:r>
            <a:r>
              <a:rPr sz="2400" spc="-5" dirty="0">
                <a:latin typeface="Tahoma"/>
                <a:cs typeface="Tahoma"/>
              </a:rPr>
              <a:t>of the neck  </a:t>
            </a:r>
            <a:r>
              <a:rPr sz="2400" spc="-10" dirty="0">
                <a:latin typeface="Tahoma"/>
                <a:cs typeface="Tahoma"/>
              </a:rPr>
              <a:t>wound.</a:t>
            </a:r>
            <a:endParaRPr sz="2400" dirty="0">
              <a:latin typeface="Tahoma"/>
              <a:cs typeface="Tahoma"/>
            </a:endParaRPr>
          </a:p>
          <a:p>
            <a:pPr marL="355600" indent="-343535">
              <a:buClr>
                <a:srgbClr val="FFCC66"/>
              </a:buClr>
              <a:buSzPct val="79545"/>
              <a:buFont typeface="Wingdings"/>
              <a:buChar char=""/>
              <a:tabLst>
                <a:tab pos="355600" algn="l"/>
                <a:tab pos="356235" algn="l"/>
              </a:tabLst>
            </a:pPr>
            <a:r>
              <a:rPr sz="2400" spc="-5" dirty="0">
                <a:latin typeface="Tahoma"/>
                <a:cs typeface="Tahoma"/>
              </a:rPr>
              <a:t>Active </a:t>
            </a:r>
            <a:r>
              <a:rPr sz="2400" spc="-10" dirty="0">
                <a:latin typeface="Tahoma"/>
                <a:cs typeface="Tahoma"/>
              </a:rPr>
              <a:t>external </a:t>
            </a:r>
            <a:r>
              <a:rPr sz="2400" spc="-5" dirty="0">
                <a:latin typeface="Tahoma"/>
                <a:cs typeface="Tahoma"/>
              </a:rPr>
              <a:t>bleeding </a:t>
            </a:r>
            <a:r>
              <a:rPr sz="2400" spc="-10" dirty="0">
                <a:latin typeface="Tahoma"/>
                <a:cs typeface="Tahoma"/>
              </a:rPr>
              <a:t>can </a:t>
            </a:r>
            <a:r>
              <a:rPr sz="2400" spc="-5" dirty="0">
                <a:latin typeface="Tahoma"/>
                <a:cs typeface="Tahoma"/>
              </a:rPr>
              <a:t>be controlled by </a:t>
            </a:r>
            <a:r>
              <a:rPr sz="2400" spc="-10" dirty="0">
                <a:latin typeface="Tahoma"/>
                <a:cs typeface="Tahoma"/>
              </a:rPr>
              <a:t>external</a:t>
            </a:r>
            <a:r>
              <a:rPr sz="2400" spc="170" dirty="0">
                <a:latin typeface="Tahoma"/>
                <a:cs typeface="Tahoma"/>
              </a:rPr>
              <a:t> </a:t>
            </a:r>
            <a:r>
              <a:rPr sz="2400" spc="-5" dirty="0">
                <a:latin typeface="Tahoma"/>
                <a:cs typeface="Tahoma"/>
              </a:rPr>
              <a:t>digital</a:t>
            </a:r>
            <a:endParaRPr sz="2400" dirty="0">
              <a:latin typeface="Tahoma"/>
              <a:cs typeface="Tahoma"/>
            </a:endParaRPr>
          </a:p>
          <a:p>
            <a:pPr marL="355600"/>
            <a:r>
              <a:rPr sz="2400" spc="-5" dirty="0">
                <a:latin typeface="Tahoma"/>
                <a:cs typeface="Tahoma"/>
              </a:rPr>
              <a:t>pressure or </a:t>
            </a:r>
            <a:r>
              <a:rPr sz="2400" spc="-5" dirty="0" smtClean="0">
                <a:latin typeface="Tahoma"/>
                <a:cs typeface="Tahoma"/>
              </a:rPr>
              <a:t>by</a:t>
            </a:r>
            <a:r>
              <a:rPr lang="en-US" sz="2400" spc="-5" dirty="0" smtClean="0">
                <a:latin typeface="Tahoma"/>
                <a:cs typeface="Tahoma"/>
              </a:rPr>
              <a:t> </a:t>
            </a:r>
            <a:r>
              <a:rPr lang="en-US" sz="2400" spc="-5" dirty="0">
                <a:latin typeface="Tahoma"/>
                <a:cs typeface="Tahoma"/>
              </a:rPr>
              <a:t>Foley </a:t>
            </a:r>
            <a:r>
              <a:rPr lang="en-US" sz="2400" spc="-5" dirty="0">
                <a:latin typeface="Tahoma"/>
                <a:cs typeface="Tahoma"/>
              </a:rPr>
              <a:t>catheter balloon tamponade</a:t>
            </a:r>
            <a:r>
              <a:rPr sz="2400" spc="-5" dirty="0" smtClean="0">
                <a:latin typeface="Tahoma"/>
                <a:cs typeface="Tahoma"/>
              </a:rPr>
              <a:t> </a:t>
            </a:r>
            <a:r>
              <a:rPr sz="2400" spc="-10" dirty="0" smtClean="0">
                <a:latin typeface="Tahoma"/>
                <a:cs typeface="Tahoma"/>
              </a:rPr>
              <a:t>that</a:t>
            </a:r>
            <a:r>
              <a:rPr sz="2400" spc="145" dirty="0" smtClean="0">
                <a:latin typeface="Tahoma"/>
                <a:cs typeface="Tahoma"/>
              </a:rPr>
              <a:t> </a:t>
            </a:r>
            <a:r>
              <a:rPr sz="2400" spc="-5" dirty="0">
                <a:latin typeface="Tahoma"/>
                <a:cs typeface="Tahoma"/>
              </a:rPr>
              <a:t>has</a:t>
            </a:r>
            <a:endParaRPr sz="2400" dirty="0">
              <a:latin typeface="Tahoma"/>
              <a:cs typeface="Tahoma"/>
            </a:endParaRPr>
          </a:p>
          <a:p>
            <a:pPr marL="355600"/>
            <a:r>
              <a:rPr sz="2400" spc="-5" dirty="0">
                <a:latin typeface="Tahoma"/>
                <a:cs typeface="Tahoma"/>
              </a:rPr>
              <a:t>been </a:t>
            </a:r>
            <a:r>
              <a:rPr sz="2400" spc="-10" dirty="0">
                <a:latin typeface="Tahoma"/>
                <a:cs typeface="Tahoma"/>
              </a:rPr>
              <a:t>carefully </a:t>
            </a:r>
            <a:r>
              <a:rPr sz="2400" spc="-5" dirty="0">
                <a:latin typeface="Tahoma"/>
                <a:cs typeface="Tahoma"/>
              </a:rPr>
              <a:t>inserted as deep as possible into the</a:t>
            </a:r>
            <a:r>
              <a:rPr sz="2400" spc="150" dirty="0">
                <a:latin typeface="Tahoma"/>
                <a:cs typeface="Tahoma"/>
              </a:rPr>
              <a:t> </a:t>
            </a:r>
            <a:r>
              <a:rPr sz="2400" spc="-10" dirty="0">
                <a:latin typeface="Tahoma"/>
                <a:cs typeface="Tahoma"/>
              </a:rPr>
              <a:t>wound.</a:t>
            </a:r>
            <a:endParaRPr sz="2400" dirty="0">
              <a:latin typeface="Tahoma"/>
              <a:cs typeface="Tahoma"/>
            </a:endParaRPr>
          </a:p>
          <a:p>
            <a:pPr marL="355600" marR="810895">
              <a:spcBef>
                <a:spcPts val="395"/>
              </a:spcBef>
            </a:pPr>
            <a:r>
              <a:rPr sz="2400" spc="-5" dirty="0">
                <a:latin typeface="Tahoma"/>
                <a:cs typeface="Tahoma"/>
              </a:rPr>
              <a:t>This is an </a:t>
            </a:r>
            <a:r>
              <a:rPr sz="2400" spc="-10" dirty="0">
                <a:latin typeface="Tahoma"/>
                <a:cs typeface="Tahoma"/>
              </a:rPr>
              <a:t>emergency </a:t>
            </a:r>
            <a:r>
              <a:rPr sz="2400" spc="-5" dirty="0">
                <a:latin typeface="Tahoma"/>
                <a:cs typeface="Tahoma"/>
              </a:rPr>
              <a:t>measure </a:t>
            </a:r>
            <a:r>
              <a:rPr sz="2400" spc="-10" dirty="0">
                <a:latin typeface="Tahoma"/>
                <a:cs typeface="Tahoma"/>
              </a:rPr>
              <a:t>that </a:t>
            </a:r>
            <a:r>
              <a:rPr sz="2400" spc="-5" dirty="0">
                <a:latin typeface="Tahoma"/>
                <a:cs typeface="Tahoma"/>
              </a:rPr>
              <a:t>provides </a:t>
            </a:r>
            <a:r>
              <a:rPr sz="2400" spc="-10" dirty="0">
                <a:latin typeface="Tahoma"/>
                <a:cs typeface="Tahoma"/>
              </a:rPr>
              <a:t>temporary  </a:t>
            </a:r>
            <a:r>
              <a:rPr sz="2400" spc="-5" dirty="0">
                <a:latin typeface="Tahoma"/>
                <a:cs typeface="Tahoma"/>
              </a:rPr>
              <a:t>control until </a:t>
            </a:r>
            <a:r>
              <a:rPr sz="2400" spc="-10" dirty="0">
                <a:latin typeface="Tahoma"/>
                <a:cs typeface="Tahoma"/>
              </a:rPr>
              <a:t>surgery can </a:t>
            </a:r>
            <a:r>
              <a:rPr sz="2400" spc="-5" dirty="0">
                <a:latin typeface="Tahoma"/>
                <a:cs typeface="Tahoma"/>
              </a:rPr>
              <a:t>be</a:t>
            </a:r>
            <a:r>
              <a:rPr sz="2400" spc="40" dirty="0">
                <a:latin typeface="Tahoma"/>
                <a:cs typeface="Tahoma"/>
              </a:rPr>
              <a:t> </a:t>
            </a:r>
            <a:r>
              <a:rPr sz="2400" spc="-5" dirty="0">
                <a:latin typeface="Tahoma"/>
                <a:cs typeface="Tahoma"/>
              </a:rPr>
              <a:t>done.</a:t>
            </a:r>
            <a:endParaRPr sz="2400" dirty="0">
              <a:latin typeface="Tahoma"/>
              <a:cs typeface="Tahoma"/>
            </a:endParaRPr>
          </a:p>
        </p:txBody>
      </p:sp>
    </p:spTree>
    <p:extLst>
      <p:ext uri="{BB962C8B-B14F-4D97-AF65-F5344CB8AC3E}">
        <p14:creationId xmlns:p14="http://schemas.microsoft.com/office/powerpoint/2010/main" val="212393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535940" y="990600"/>
            <a:ext cx="7971790" cy="4560392"/>
          </a:xfrm>
        </p:spPr>
        <p:txBody>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3999" cy="6888996"/>
          </a:xfrm>
          <a:prstGeom prst="rect">
            <a:avLst/>
          </a:prstGeom>
        </p:spPr>
      </p:pic>
    </p:spTree>
    <p:extLst>
      <p:ext uri="{BB962C8B-B14F-4D97-AF65-F5344CB8AC3E}">
        <p14:creationId xmlns:p14="http://schemas.microsoft.com/office/powerpoint/2010/main" val="1982339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title"/>
          </p:nvPr>
        </p:nvSpPr>
        <p:spPr>
          <a:xfrm>
            <a:off x="1295400" y="294567"/>
            <a:ext cx="7290054" cy="1367682"/>
          </a:xfrm>
          <a:prstGeom prst="rect">
            <a:avLst/>
          </a:prstGeom>
        </p:spPr>
        <p:txBody>
          <a:bodyPr vert="horz" wrap="square" lIns="0" tIns="13335" rIns="0" bIns="0" rtlCol="0">
            <a:spAutoFit/>
          </a:bodyPr>
          <a:lstStyle/>
          <a:p>
            <a:pPr marL="12700" algn="ctr">
              <a:lnSpc>
                <a:spcPct val="100000"/>
              </a:lnSpc>
              <a:spcBef>
                <a:spcPts val="105"/>
              </a:spcBef>
            </a:pPr>
            <a:r>
              <a:rPr sz="4400" spc="-5" dirty="0"/>
              <a:t>Investigati</a:t>
            </a:r>
            <a:r>
              <a:rPr lang="en-US" sz="4400" spc="-5" dirty="0"/>
              <a:t>on</a:t>
            </a:r>
            <a:br>
              <a:rPr lang="en-US" sz="4400" spc="-5" dirty="0"/>
            </a:br>
            <a:endParaRPr sz="4400" dirty="0"/>
          </a:p>
        </p:txBody>
      </p:sp>
      <p:sp>
        <p:nvSpPr>
          <p:cNvPr id="5" name="object 46"/>
          <p:cNvSpPr txBox="1"/>
          <p:nvPr/>
        </p:nvSpPr>
        <p:spPr>
          <a:xfrm>
            <a:off x="393733" y="1219200"/>
            <a:ext cx="8714104" cy="4773102"/>
          </a:xfrm>
          <a:prstGeom prst="rect">
            <a:avLst/>
          </a:prstGeom>
        </p:spPr>
        <p:txBody>
          <a:bodyPr vert="horz" wrap="square" lIns="0" tIns="12700" rIns="0" bIns="0" rtlCol="0">
            <a:spAutoFit/>
          </a:bodyPr>
          <a:lstStyle/>
          <a:p>
            <a:pPr marL="297815" indent="-285750">
              <a:spcBef>
                <a:spcPts val="100"/>
              </a:spcBef>
              <a:buClr>
                <a:schemeClr val="tx2">
                  <a:lumMod val="75000"/>
                </a:schemeClr>
              </a:buClr>
              <a:buSzPct val="80555"/>
              <a:buFont typeface="Wingdings" panose="05000000000000000000" pitchFamily="2" charset="2"/>
              <a:buChar char="q"/>
              <a:tabLst>
                <a:tab pos="355600" algn="l"/>
                <a:tab pos="356235" algn="l"/>
              </a:tabLst>
            </a:pPr>
            <a:r>
              <a:rPr lang="en-US" b="1" u="sng" spc="-5" dirty="0">
                <a:solidFill>
                  <a:schemeClr val="tx2">
                    <a:lumMod val="50000"/>
                  </a:schemeClr>
                </a:solidFill>
                <a:uFill>
                  <a:solidFill>
                    <a:srgbClr val="FFFFFF"/>
                  </a:solidFill>
                </a:uFill>
                <a:latin typeface="Tahoma"/>
                <a:cs typeface="Tahoma"/>
              </a:rPr>
              <a:t>Chest</a:t>
            </a:r>
            <a:r>
              <a:rPr lang="en-US" b="1" u="sng" spc="-70" dirty="0">
                <a:solidFill>
                  <a:schemeClr val="tx2">
                    <a:lumMod val="50000"/>
                  </a:schemeClr>
                </a:solidFill>
                <a:uFill>
                  <a:solidFill>
                    <a:srgbClr val="FFFFFF"/>
                  </a:solidFill>
                </a:uFill>
                <a:latin typeface="Tahoma"/>
                <a:cs typeface="Tahoma"/>
              </a:rPr>
              <a:t> </a:t>
            </a:r>
            <a:r>
              <a:rPr lang="en-US" b="1" u="sng" dirty="0" smtClean="0">
                <a:solidFill>
                  <a:schemeClr val="tx2">
                    <a:lumMod val="50000"/>
                  </a:schemeClr>
                </a:solidFill>
                <a:uFill>
                  <a:solidFill>
                    <a:srgbClr val="FFFFFF"/>
                  </a:solidFill>
                </a:uFill>
                <a:latin typeface="Tahoma"/>
                <a:cs typeface="Tahoma"/>
              </a:rPr>
              <a:t>X-ray</a:t>
            </a:r>
            <a:endParaRPr lang="en-US" sz="1800" dirty="0" smtClean="0">
              <a:solidFill>
                <a:schemeClr val="tx2">
                  <a:lumMod val="50000"/>
                </a:schemeClr>
              </a:solidFill>
              <a:latin typeface="Tahoma"/>
              <a:cs typeface="Tahoma"/>
            </a:endParaRPr>
          </a:p>
          <a:p>
            <a:pPr marL="355600" indent="-343535">
              <a:lnSpc>
                <a:spcPct val="100000"/>
              </a:lnSpc>
              <a:spcBef>
                <a:spcPts val="100"/>
              </a:spcBef>
              <a:buClr>
                <a:srgbClr val="FFCC66"/>
              </a:buClr>
              <a:buSzPct val="80555"/>
              <a:buFont typeface="Wingdings" panose="05000000000000000000" pitchFamily="2" charset="2"/>
              <a:buChar char="§"/>
              <a:tabLst>
                <a:tab pos="355600" algn="l"/>
                <a:tab pos="356235" algn="l"/>
              </a:tabLst>
            </a:pPr>
            <a:r>
              <a:rPr lang="en-US" sz="1800" spc="-5" dirty="0" smtClean="0">
                <a:latin typeface="Tahoma"/>
                <a:cs typeface="Tahoma"/>
              </a:rPr>
              <a:t>E</a:t>
            </a:r>
            <a:r>
              <a:rPr sz="1800" spc="-5" dirty="0" smtClean="0">
                <a:latin typeface="Tahoma"/>
                <a:cs typeface="Tahoma"/>
              </a:rPr>
              <a:t>ssential </a:t>
            </a:r>
            <a:r>
              <a:rPr sz="1800" spc="-5" dirty="0">
                <a:latin typeface="Tahoma"/>
                <a:cs typeface="Tahoma"/>
              </a:rPr>
              <a:t>in all </a:t>
            </a:r>
            <a:r>
              <a:rPr sz="1800" dirty="0">
                <a:latin typeface="Tahoma"/>
                <a:cs typeface="Tahoma"/>
              </a:rPr>
              <a:t>patients </a:t>
            </a:r>
            <a:r>
              <a:rPr sz="1800" spc="-10" dirty="0">
                <a:latin typeface="Tahoma"/>
                <a:cs typeface="Tahoma"/>
              </a:rPr>
              <a:t>with </a:t>
            </a:r>
            <a:r>
              <a:rPr sz="1800" spc="-5" dirty="0">
                <a:latin typeface="Tahoma"/>
                <a:cs typeface="Tahoma"/>
              </a:rPr>
              <a:t>neck</a:t>
            </a:r>
            <a:r>
              <a:rPr sz="1800" spc="-10" dirty="0">
                <a:latin typeface="Tahoma"/>
                <a:cs typeface="Tahoma"/>
              </a:rPr>
              <a:t> </a:t>
            </a:r>
            <a:r>
              <a:rPr sz="1800" spc="-5" dirty="0">
                <a:latin typeface="Tahoma"/>
                <a:cs typeface="Tahoma"/>
              </a:rPr>
              <a:t>injuries</a:t>
            </a:r>
            <a:r>
              <a:rPr sz="1800" spc="-5" dirty="0" smtClean="0">
                <a:latin typeface="Tahoma"/>
                <a:cs typeface="Tahoma"/>
              </a:rPr>
              <a:t>.</a:t>
            </a:r>
            <a:endParaRPr sz="1800" dirty="0">
              <a:latin typeface="Tahoma"/>
              <a:cs typeface="Tahoma"/>
            </a:endParaRPr>
          </a:p>
          <a:p>
            <a:pPr marL="355600" indent="-343535">
              <a:lnSpc>
                <a:spcPts val="1945"/>
              </a:lnSpc>
              <a:buClr>
                <a:srgbClr val="FFCC66"/>
              </a:buClr>
              <a:buSzPct val="80555"/>
              <a:buFont typeface="Wingdings" panose="05000000000000000000" pitchFamily="2" charset="2"/>
              <a:buChar char="§"/>
              <a:tabLst>
                <a:tab pos="355600" algn="l"/>
                <a:tab pos="356235" algn="l"/>
              </a:tabLst>
            </a:pPr>
            <a:r>
              <a:rPr sz="1800" spc="-5" dirty="0">
                <a:latin typeface="Tahoma"/>
                <a:cs typeface="Tahoma"/>
              </a:rPr>
              <a:t>Do not sit patient </a:t>
            </a:r>
            <a:r>
              <a:rPr sz="1800" dirty="0">
                <a:latin typeface="Tahoma"/>
                <a:cs typeface="Tahoma"/>
              </a:rPr>
              <a:t>up; if </a:t>
            </a:r>
            <a:r>
              <a:rPr sz="1800" spc="-5" dirty="0">
                <a:latin typeface="Tahoma"/>
                <a:cs typeface="Tahoma"/>
              </a:rPr>
              <a:t>there </a:t>
            </a:r>
            <a:r>
              <a:rPr sz="1800" dirty="0">
                <a:latin typeface="Tahoma"/>
                <a:cs typeface="Tahoma"/>
              </a:rPr>
              <a:t>is an </a:t>
            </a:r>
            <a:r>
              <a:rPr sz="1800" spc="-5" dirty="0">
                <a:latin typeface="Tahoma"/>
                <a:cs typeface="Tahoma"/>
              </a:rPr>
              <a:t>open wound, it </a:t>
            </a:r>
            <a:r>
              <a:rPr sz="1800" dirty="0">
                <a:latin typeface="Tahoma"/>
                <a:cs typeface="Tahoma"/>
              </a:rPr>
              <a:t>may </a:t>
            </a:r>
            <a:r>
              <a:rPr sz="1800" spc="-5" dirty="0">
                <a:latin typeface="Tahoma"/>
                <a:cs typeface="Tahoma"/>
              </a:rPr>
              <a:t>cause </a:t>
            </a:r>
            <a:r>
              <a:rPr sz="1800" dirty="0">
                <a:latin typeface="Tahoma"/>
                <a:cs typeface="Tahoma"/>
              </a:rPr>
              <a:t>a </a:t>
            </a:r>
            <a:r>
              <a:rPr sz="1800" spc="-5" dirty="0">
                <a:latin typeface="Tahoma"/>
                <a:cs typeface="Tahoma"/>
              </a:rPr>
              <a:t>fatal</a:t>
            </a:r>
            <a:r>
              <a:rPr sz="1800" spc="45" dirty="0">
                <a:latin typeface="Tahoma"/>
                <a:cs typeface="Tahoma"/>
              </a:rPr>
              <a:t> </a:t>
            </a:r>
            <a:r>
              <a:rPr sz="1800" dirty="0">
                <a:latin typeface="Tahoma"/>
                <a:cs typeface="Tahoma"/>
              </a:rPr>
              <a:t>air</a:t>
            </a:r>
          </a:p>
          <a:p>
            <a:pPr marL="355600">
              <a:lnSpc>
                <a:spcPts val="1945"/>
              </a:lnSpc>
            </a:pPr>
            <a:r>
              <a:rPr sz="1800" spc="-5" dirty="0" smtClean="0">
                <a:latin typeface="Tahoma"/>
                <a:cs typeface="Tahoma"/>
              </a:rPr>
              <a:t>embolism </a:t>
            </a:r>
            <a:r>
              <a:rPr sz="1800" dirty="0" smtClean="0">
                <a:latin typeface="Tahoma"/>
                <a:cs typeface="Tahoma"/>
              </a:rPr>
              <a:t>or </a:t>
            </a:r>
            <a:r>
              <a:rPr sz="1800" spc="-5" dirty="0" smtClean="0">
                <a:latin typeface="Tahoma"/>
                <a:cs typeface="Tahoma"/>
              </a:rPr>
              <a:t>complicate </a:t>
            </a:r>
            <a:r>
              <a:rPr sz="1800" dirty="0" smtClean="0">
                <a:latin typeface="Tahoma"/>
                <a:cs typeface="Tahoma"/>
              </a:rPr>
              <a:t>a </a:t>
            </a:r>
            <a:r>
              <a:rPr sz="1800" spc="-5" dirty="0" smtClean="0">
                <a:latin typeface="Tahoma"/>
                <a:cs typeface="Tahoma"/>
              </a:rPr>
              <a:t>cervical spine</a:t>
            </a:r>
            <a:r>
              <a:rPr sz="1800" spc="45" dirty="0" smtClean="0">
                <a:latin typeface="Tahoma"/>
                <a:cs typeface="Tahoma"/>
              </a:rPr>
              <a:t> </a:t>
            </a:r>
            <a:r>
              <a:rPr sz="1800" spc="-5" dirty="0" smtClean="0">
                <a:latin typeface="Tahoma"/>
                <a:cs typeface="Tahoma"/>
              </a:rPr>
              <a:t>injury.</a:t>
            </a:r>
            <a:endParaRPr sz="1800" dirty="0" smtClean="0">
              <a:latin typeface="Tahoma"/>
              <a:cs typeface="Tahoma"/>
            </a:endParaRPr>
          </a:p>
          <a:p>
            <a:pPr>
              <a:lnSpc>
                <a:spcPct val="100000"/>
              </a:lnSpc>
              <a:spcBef>
                <a:spcPts val="45"/>
              </a:spcBef>
            </a:pPr>
            <a:endParaRPr sz="1750" dirty="0" smtClean="0">
              <a:latin typeface="Tahoma"/>
              <a:cs typeface="Tahoma"/>
            </a:endParaRPr>
          </a:p>
          <a:p>
            <a:pPr marL="298450" indent="-285750">
              <a:lnSpc>
                <a:spcPct val="100000"/>
              </a:lnSpc>
              <a:buFont typeface="Wingdings" panose="05000000000000000000" pitchFamily="2" charset="2"/>
              <a:buChar char="q"/>
            </a:pPr>
            <a:r>
              <a:rPr sz="1800" b="1" u="sng" spc="-5" dirty="0">
                <a:solidFill>
                  <a:schemeClr val="tx2">
                    <a:lumMod val="75000"/>
                  </a:schemeClr>
                </a:solidFill>
                <a:uFill>
                  <a:solidFill>
                    <a:srgbClr val="FFFFFF"/>
                  </a:solidFill>
                </a:uFill>
                <a:latin typeface="Tahoma"/>
                <a:cs typeface="Tahoma"/>
              </a:rPr>
              <a:t>Cervical </a:t>
            </a:r>
            <a:r>
              <a:rPr sz="1800" b="1" spc="-5" dirty="0">
                <a:solidFill>
                  <a:schemeClr val="tx2">
                    <a:lumMod val="75000"/>
                  </a:schemeClr>
                </a:solidFill>
                <a:uFill>
                  <a:solidFill>
                    <a:srgbClr val="FFFFFF"/>
                  </a:solidFill>
                </a:uFill>
                <a:latin typeface="Tahoma"/>
                <a:cs typeface="Tahoma"/>
              </a:rPr>
              <a:t>spine</a:t>
            </a:r>
            <a:r>
              <a:rPr sz="1800" b="1" spc="-10" dirty="0">
                <a:solidFill>
                  <a:schemeClr val="tx2">
                    <a:lumMod val="75000"/>
                  </a:schemeClr>
                </a:solidFill>
                <a:uFill>
                  <a:solidFill>
                    <a:srgbClr val="FFFFFF"/>
                  </a:solidFill>
                </a:uFill>
                <a:latin typeface="Tahoma"/>
                <a:cs typeface="Tahoma"/>
              </a:rPr>
              <a:t> </a:t>
            </a:r>
            <a:r>
              <a:rPr sz="1800" b="1" dirty="0">
                <a:solidFill>
                  <a:schemeClr val="tx2">
                    <a:lumMod val="75000"/>
                  </a:schemeClr>
                </a:solidFill>
                <a:uFill>
                  <a:solidFill>
                    <a:srgbClr val="FFFFFF"/>
                  </a:solidFill>
                </a:uFill>
                <a:latin typeface="Tahoma"/>
                <a:cs typeface="Tahoma"/>
              </a:rPr>
              <a:t>X-ray</a:t>
            </a:r>
            <a:endParaRPr sz="1800" dirty="0">
              <a:solidFill>
                <a:schemeClr val="tx2">
                  <a:lumMod val="75000"/>
                </a:schemeClr>
              </a:solidFill>
              <a:latin typeface="Tahoma"/>
              <a:cs typeface="Tahoma"/>
            </a:endParaRPr>
          </a:p>
          <a:p>
            <a:pPr marL="355600" indent="-343535">
              <a:lnSpc>
                <a:spcPct val="100000"/>
              </a:lnSpc>
              <a:buClr>
                <a:srgbClr val="FFCC66"/>
              </a:buClr>
              <a:buSzPct val="80555"/>
              <a:buFont typeface="Arial" panose="020B0604020202020204" pitchFamily="34" charset="0"/>
              <a:buChar char="•"/>
              <a:tabLst>
                <a:tab pos="355600" algn="l"/>
                <a:tab pos="356235" algn="l"/>
              </a:tabLst>
            </a:pPr>
            <a:r>
              <a:rPr sz="1800" spc="-5" dirty="0" smtClean="0">
                <a:latin typeface="Tahoma"/>
                <a:cs typeface="Tahoma"/>
              </a:rPr>
              <a:t>Look </a:t>
            </a:r>
            <a:r>
              <a:rPr sz="1800" dirty="0">
                <a:latin typeface="Tahoma"/>
                <a:cs typeface="Tahoma"/>
              </a:rPr>
              <a:t>for </a:t>
            </a:r>
            <a:r>
              <a:rPr sz="1800" spc="-5" dirty="0">
                <a:latin typeface="Tahoma"/>
                <a:cs typeface="Tahoma"/>
              </a:rPr>
              <a:t>the </a:t>
            </a:r>
            <a:r>
              <a:rPr sz="1800" dirty="0">
                <a:latin typeface="Tahoma"/>
                <a:cs typeface="Tahoma"/>
              </a:rPr>
              <a:t>presence </a:t>
            </a:r>
            <a:r>
              <a:rPr sz="1800" spc="-5" dirty="0">
                <a:latin typeface="Tahoma"/>
                <a:cs typeface="Tahoma"/>
              </a:rPr>
              <a:t>of fractures, foreign bodies, </a:t>
            </a:r>
            <a:r>
              <a:rPr sz="1800" dirty="0">
                <a:latin typeface="Tahoma"/>
                <a:cs typeface="Tahoma"/>
              </a:rPr>
              <a:t>or </a:t>
            </a:r>
            <a:r>
              <a:rPr sz="1800" spc="-5" dirty="0">
                <a:latin typeface="Tahoma"/>
                <a:cs typeface="Tahoma"/>
              </a:rPr>
              <a:t>air in soft</a:t>
            </a:r>
            <a:r>
              <a:rPr sz="1800" spc="60" dirty="0">
                <a:latin typeface="Tahoma"/>
                <a:cs typeface="Tahoma"/>
              </a:rPr>
              <a:t> </a:t>
            </a:r>
            <a:r>
              <a:rPr sz="1800" spc="-5" dirty="0">
                <a:latin typeface="Tahoma"/>
                <a:cs typeface="Tahoma"/>
              </a:rPr>
              <a:t>tissues.</a:t>
            </a:r>
            <a:endParaRPr sz="1800" dirty="0">
              <a:latin typeface="Tahoma"/>
              <a:cs typeface="Tahoma"/>
            </a:endParaRPr>
          </a:p>
          <a:p>
            <a:pPr>
              <a:lnSpc>
                <a:spcPct val="100000"/>
              </a:lnSpc>
              <a:spcBef>
                <a:spcPts val="50"/>
              </a:spcBef>
              <a:buClr>
                <a:srgbClr val="FFCC66"/>
              </a:buClr>
              <a:buFont typeface="Wingdings"/>
              <a:buChar char=""/>
            </a:pPr>
            <a:endParaRPr sz="1750" dirty="0">
              <a:latin typeface="Tahoma"/>
              <a:cs typeface="Tahoma"/>
            </a:endParaRPr>
          </a:p>
          <a:p>
            <a:pPr marL="298450" indent="-285750">
              <a:lnSpc>
                <a:spcPct val="100000"/>
              </a:lnSpc>
              <a:buFont typeface="Wingdings" panose="05000000000000000000" pitchFamily="2" charset="2"/>
              <a:buChar char="q"/>
            </a:pPr>
            <a:r>
              <a:rPr sz="1800" b="1" u="sng" spc="-5" dirty="0">
                <a:solidFill>
                  <a:schemeClr val="tx2">
                    <a:lumMod val="75000"/>
                  </a:schemeClr>
                </a:solidFill>
                <a:uFill>
                  <a:solidFill>
                    <a:srgbClr val="FFFFFF"/>
                  </a:solidFill>
                </a:uFill>
                <a:latin typeface="Tahoma"/>
                <a:cs typeface="Tahoma"/>
              </a:rPr>
              <a:t>CT </a:t>
            </a:r>
            <a:r>
              <a:rPr sz="1800" b="1" dirty="0">
                <a:solidFill>
                  <a:schemeClr val="tx2">
                    <a:lumMod val="75000"/>
                  </a:schemeClr>
                </a:solidFill>
                <a:uFill>
                  <a:solidFill>
                    <a:srgbClr val="FFFFFF"/>
                  </a:solidFill>
                </a:uFill>
                <a:latin typeface="Tahoma"/>
                <a:cs typeface="Tahoma"/>
              </a:rPr>
              <a:t>scan </a:t>
            </a:r>
            <a:r>
              <a:rPr sz="1800" b="1" spc="-5" dirty="0">
                <a:solidFill>
                  <a:schemeClr val="tx2">
                    <a:lumMod val="75000"/>
                  </a:schemeClr>
                </a:solidFill>
                <a:uFill>
                  <a:solidFill>
                    <a:srgbClr val="FFFFFF"/>
                  </a:solidFill>
                </a:uFill>
                <a:latin typeface="Tahoma"/>
                <a:cs typeface="Tahoma"/>
              </a:rPr>
              <a:t>or CT</a:t>
            </a:r>
            <a:r>
              <a:rPr sz="1800" b="1" spc="-40" dirty="0">
                <a:solidFill>
                  <a:schemeClr val="tx2">
                    <a:lumMod val="75000"/>
                  </a:schemeClr>
                </a:solidFill>
                <a:uFill>
                  <a:solidFill>
                    <a:srgbClr val="FFFFFF"/>
                  </a:solidFill>
                </a:uFill>
                <a:latin typeface="Tahoma"/>
                <a:cs typeface="Tahoma"/>
              </a:rPr>
              <a:t> </a:t>
            </a:r>
            <a:r>
              <a:rPr sz="1800" b="1" spc="-5" dirty="0">
                <a:solidFill>
                  <a:schemeClr val="tx2">
                    <a:lumMod val="75000"/>
                  </a:schemeClr>
                </a:solidFill>
                <a:uFill>
                  <a:solidFill>
                    <a:srgbClr val="FFFFFF"/>
                  </a:solidFill>
                </a:uFill>
                <a:latin typeface="Tahoma"/>
                <a:cs typeface="Tahoma"/>
              </a:rPr>
              <a:t>angiography</a:t>
            </a:r>
            <a:endParaRPr sz="1800" dirty="0">
              <a:solidFill>
                <a:schemeClr val="tx2">
                  <a:lumMod val="75000"/>
                </a:schemeClr>
              </a:solidFill>
              <a:latin typeface="Tahoma"/>
              <a:cs typeface="Tahoma"/>
            </a:endParaRPr>
          </a:p>
          <a:p>
            <a:pPr marL="355600" marR="73025" indent="-343535">
              <a:lnSpc>
                <a:spcPct val="80000"/>
              </a:lnSpc>
              <a:spcBef>
                <a:spcPts val="434"/>
              </a:spcBef>
              <a:buClr>
                <a:srgbClr val="FFCC66"/>
              </a:buClr>
              <a:buSzPct val="80555"/>
              <a:buFont typeface="Wingdings" panose="05000000000000000000" pitchFamily="2" charset="2"/>
              <a:buChar char="§"/>
              <a:tabLst>
                <a:tab pos="355600" algn="l"/>
                <a:tab pos="356235" algn="l"/>
              </a:tabLst>
            </a:pPr>
            <a:r>
              <a:rPr sz="1800" spc="-5" dirty="0" smtClean="0">
                <a:latin typeface="Tahoma"/>
                <a:cs typeface="Tahoma"/>
              </a:rPr>
              <a:t>In </a:t>
            </a:r>
            <a:r>
              <a:rPr sz="1800" spc="-5" dirty="0">
                <a:latin typeface="Tahoma"/>
                <a:cs typeface="Tahoma"/>
              </a:rPr>
              <a:t>the stable patient, </a:t>
            </a:r>
            <a:r>
              <a:rPr sz="1800" dirty="0">
                <a:latin typeface="Tahoma"/>
                <a:cs typeface="Tahoma"/>
              </a:rPr>
              <a:t>a </a:t>
            </a:r>
            <a:r>
              <a:rPr sz="1800" spc="-5" dirty="0">
                <a:latin typeface="Tahoma"/>
                <a:cs typeface="Tahoma"/>
              </a:rPr>
              <a:t>spiral CT scan (if available) </a:t>
            </a:r>
            <a:r>
              <a:rPr sz="1800" spc="-10" dirty="0">
                <a:latin typeface="Tahoma"/>
                <a:cs typeface="Tahoma"/>
              </a:rPr>
              <a:t>with </a:t>
            </a:r>
            <a:r>
              <a:rPr sz="1800" spc="-5" dirty="0">
                <a:latin typeface="Tahoma"/>
                <a:cs typeface="Tahoma"/>
              </a:rPr>
              <a:t>intravenous  contrast will provide information on soft tissue, bony structures, wound  trajectory, </a:t>
            </a:r>
            <a:r>
              <a:rPr sz="1800" dirty="0">
                <a:latin typeface="Tahoma"/>
                <a:cs typeface="Tahoma"/>
              </a:rPr>
              <a:t>and </a:t>
            </a:r>
            <a:r>
              <a:rPr sz="1800" spc="-5" dirty="0">
                <a:latin typeface="Tahoma"/>
                <a:cs typeface="Tahoma"/>
              </a:rPr>
              <a:t>vascular</a:t>
            </a:r>
            <a:r>
              <a:rPr sz="1800" spc="10" dirty="0">
                <a:latin typeface="Tahoma"/>
                <a:cs typeface="Tahoma"/>
              </a:rPr>
              <a:t> </a:t>
            </a:r>
            <a:r>
              <a:rPr sz="1800" spc="-5" dirty="0">
                <a:latin typeface="Tahoma"/>
                <a:cs typeface="Tahoma"/>
              </a:rPr>
              <a:t>injuries.</a:t>
            </a:r>
            <a:endParaRPr sz="1800" dirty="0">
              <a:latin typeface="Tahoma"/>
              <a:cs typeface="Tahoma"/>
            </a:endParaRPr>
          </a:p>
          <a:p>
            <a:pPr marL="297815" indent="-285750">
              <a:lnSpc>
                <a:spcPct val="100000"/>
              </a:lnSpc>
              <a:buClr>
                <a:srgbClr val="FFCC66"/>
              </a:buClr>
              <a:buSzPct val="80555"/>
              <a:buFont typeface="Wingdings" panose="05000000000000000000" pitchFamily="2" charset="2"/>
              <a:buChar char="§"/>
              <a:tabLst>
                <a:tab pos="355600" algn="l"/>
                <a:tab pos="356235" algn="l"/>
              </a:tabLst>
            </a:pPr>
            <a:r>
              <a:rPr sz="1800" spc="-5" dirty="0">
                <a:latin typeface="Tahoma"/>
                <a:cs typeface="Tahoma"/>
              </a:rPr>
              <a:t>Specifically look </a:t>
            </a:r>
            <a:r>
              <a:rPr sz="1800" dirty="0">
                <a:latin typeface="Tahoma"/>
                <a:cs typeface="Tahoma"/>
              </a:rPr>
              <a:t>out </a:t>
            </a:r>
            <a:r>
              <a:rPr sz="1800" spc="-5" dirty="0">
                <a:latin typeface="Tahoma"/>
                <a:cs typeface="Tahoma"/>
              </a:rPr>
              <a:t>for intimal injuries of the</a:t>
            </a:r>
            <a:r>
              <a:rPr sz="1800" spc="80" dirty="0">
                <a:latin typeface="Tahoma"/>
                <a:cs typeface="Tahoma"/>
              </a:rPr>
              <a:t> </a:t>
            </a:r>
            <a:r>
              <a:rPr sz="1800" spc="-5" dirty="0">
                <a:latin typeface="Tahoma"/>
                <a:cs typeface="Tahoma"/>
              </a:rPr>
              <a:t>carotids.</a:t>
            </a:r>
            <a:endParaRPr sz="1800" dirty="0">
              <a:latin typeface="Tahoma"/>
              <a:cs typeface="Tahoma"/>
            </a:endParaRPr>
          </a:p>
          <a:p>
            <a:pPr marL="355600" indent="-343535">
              <a:lnSpc>
                <a:spcPct val="100000"/>
              </a:lnSpc>
              <a:buClr>
                <a:srgbClr val="FFCC66"/>
              </a:buClr>
              <a:buSzPct val="80555"/>
              <a:buFont typeface="Wingdings" panose="05000000000000000000" pitchFamily="2" charset="2"/>
              <a:buChar char="§"/>
              <a:tabLst>
                <a:tab pos="355600" algn="l"/>
                <a:tab pos="356235" algn="l"/>
              </a:tabLst>
            </a:pPr>
            <a:r>
              <a:rPr sz="1800" dirty="0">
                <a:latin typeface="Tahoma"/>
                <a:cs typeface="Tahoma"/>
              </a:rPr>
              <a:t>Oral </a:t>
            </a:r>
            <a:r>
              <a:rPr sz="1800" spc="-5" dirty="0">
                <a:latin typeface="Tahoma"/>
                <a:cs typeface="Tahoma"/>
              </a:rPr>
              <a:t>contrast can </a:t>
            </a:r>
            <a:r>
              <a:rPr sz="1800" dirty="0">
                <a:latin typeface="Tahoma"/>
                <a:cs typeface="Tahoma"/>
              </a:rPr>
              <a:t>be </a:t>
            </a:r>
            <a:r>
              <a:rPr sz="1800" spc="-5" dirty="0">
                <a:latin typeface="Tahoma"/>
                <a:cs typeface="Tahoma"/>
              </a:rPr>
              <a:t>given </a:t>
            </a:r>
            <a:r>
              <a:rPr sz="1800" dirty="0">
                <a:latin typeface="Tahoma"/>
                <a:cs typeface="Tahoma"/>
              </a:rPr>
              <a:t>if </a:t>
            </a:r>
            <a:r>
              <a:rPr sz="1800" spc="-5" dirty="0">
                <a:latin typeface="Tahoma"/>
                <a:cs typeface="Tahoma"/>
              </a:rPr>
              <a:t>required to identify</a:t>
            </a:r>
            <a:r>
              <a:rPr sz="1800" spc="25" dirty="0">
                <a:latin typeface="Tahoma"/>
                <a:cs typeface="Tahoma"/>
              </a:rPr>
              <a:t> </a:t>
            </a:r>
            <a:r>
              <a:rPr sz="1800" dirty="0">
                <a:latin typeface="Tahoma"/>
                <a:cs typeface="Tahoma"/>
              </a:rPr>
              <a:t>leaks.</a:t>
            </a:r>
          </a:p>
          <a:p>
            <a:pPr>
              <a:lnSpc>
                <a:spcPct val="100000"/>
              </a:lnSpc>
              <a:spcBef>
                <a:spcPts val="50"/>
              </a:spcBef>
              <a:buClr>
                <a:srgbClr val="FFCC66"/>
              </a:buClr>
              <a:buFont typeface="Wingdings"/>
              <a:buChar char=""/>
            </a:pPr>
            <a:endParaRPr sz="1750" dirty="0">
              <a:latin typeface="Tahoma"/>
              <a:cs typeface="Tahoma"/>
            </a:endParaRPr>
          </a:p>
          <a:p>
            <a:pPr marL="298450" indent="-285750">
              <a:lnSpc>
                <a:spcPct val="100000"/>
              </a:lnSpc>
              <a:buFont typeface="Wingdings" panose="05000000000000000000" pitchFamily="2" charset="2"/>
              <a:buChar char="q"/>
            </a:pPr>
            <a:r>
              <a:rPr sz="1800" b="1" u="sng" spc="-5" dirty="0" smtClean="0">
                <a:solidFill>
                  <a:schemeClr val="tx2">
                    <a:lumMod val="75000"/>
                  </a:schemeClr>
                </a:solidFill>
                <a:uFill>
                  <a:solidFill>
                    <a:srgbClr val="FFFFFF"/>
                  </a:solidFill>
                </a:uFill>
                <a:latin typeface="Tahoma"/>
                <a:cs typeface="Tahoma"/>
              </a:rPr>
              <a:t>Color Flow </a:t>
            </a:r>
            <a:r>
              <a:rPr sz="1800" b="1" spc="-5" dirty="0" smtClean="0">
                <a:solidFill>
                  <a:schemeClr val="tx2">
                    <a:lumMod val="75000"/>
                  </a:schemeClr>
                </a:solidFill>
                <a:uFill>
                  <a:solidFill>
                    <a:srgbClr val="FFFFFF"/>
                  </a:solidFill>
                </a:uFill>
                <a:latin typeface="Tahoma"/>
                <a:cs typeface="Tahoma"/>
              </a:rPr>
              <a:t>Doppler</a:t>
            </a:r>
            <a:r>
              <a:rPr sz="1800" b="1" spc="-25" dirty="0" smtClean="0">
                <a:solidFill>
                  <a:schemeClr val="tx2">
                    <a:lumMod val="75000"/>
                  </a:schemeClr>
                </a:solidFill>
                <a:uFill>
                  <a:solidFill>
                    <a:srgbClr val="FFFFFF"/>
                  </a:solidFill>
                </a:uFill>
                <a:latin typeface="Tahoma"/>
                <a:cs typeface="Tahoma"/>
              </a:rPr>
              <a:t> </a:t>
            </a:r>
            <a:r>
              <a:rPr sz="1800" b="1" spc="-5" dirty="0" smtClean="0">
                <a:solidFill>
                  <a:schemeClr val="tx2">
                    <a:lumMod val="75000"/>
                  </a:schemeClr>
                </a:solidFill>
                <a:uFill>
                  <a:solidFill>
                    <a:srgbClr val="FFFFFF"/>
                  </a:solidFill>
                </a:uFill>
                <a:latin typeface="Tahoma"/>
                <a:cs typeface="Tahoma"/>
              </a:rPr>
              <a:t>(CFD)</a:t>
            </a:r>
            <a:endParaRPr sz="1800" dirty="0" smtClean="0">
              <a:solidFill>
                <a:schemeClr val="tx2">
                  <a:lumMod val="75000"/>
                </a:schemeClr>
              </a:solidFill>
              <a:latin typeface="Tahoma"/>
              <a:cs typeface="Tahoma"/>
            </a:endParaRPr>
          </a:p>
          <a:p>
            <a:pPr marL="355600" marR="613410" indent="-343535">
              <a:lnSpc>
                <a:spcPct val="80000"/>
              </a:lnSpc>
              <a:spcBef>
                <a:spcPts val="430"/>
              </a:spcBef>
              <a:buClr>
                <a:srgbClr val="FFCC66"/>
              </a:buClr>
              <a:buSzPct val="80555"/>
              <a:buFont typeface="Wingdings" panose="05000000000000000000" pitchFamily="2" charset="2"/>
              <a:buChar char="§"/>
              <a:tabLst>
                <a:tab pos="355600" algn="l"/>
                <a:tab pos="356235" algn="l"/>
              </a:tabLst>
            </a:pPr>
            <a:r>
              <a:rPr sz="1800" spc="-5" dirty="0" smtClean="0">
                <a:latin typeface="Tahoma"/>
                <a:cs typeface="Tahoma"/>
              </a:rPr>
              <a:t>Color flow Doppler </a:t>
            </a:r>
            <a:r>
              <a:rPr sz="1800" dirty="0" smtClean="0">
                <a:latin typeface="Tahoma"/>
                <a:cs typeface="Tahoma"/>
              </a:rPr>
              <a:t>has been </a:t>
            </a:r>
            <a:r>
              <a:rPr sz="1800" spc="-5" dirty="0" smtClean="0">
                <a:latin typeface="Tahoma"/>
                <a:cs typeface="Tahoma"/>
              </a:rPr>
              <a:t>suggested </a:t>
            </a:r>
            <a:r>
              <a:rPr sz="1800" dirty="0" smtClean="0">
                <a:latin typeface="Tahoma"/>
                <a:cs typeface="Tahoma"/>
              </a:rPr>
              <a:t>as a </a:t>
            </a:r>
            <a:r>
              <a:rPr sz="1800" spc="-5" dirty="0" smtClean="0">
                <a:latin typeface="Tahoma"/>
                <a:cs typeface="Tahoma"/>
              </a:rPr>
              <a:t>reliable </a:t>
            </a:r>
            <a:r>
              <a:rPr sz="1800" dirty="0" smtClean="0">
                <a:latin typeface="Tahoma"/>
                <a:cs typeface="Tahoma"/>
              </a:rPr>
              <a:t>alternative </a:t>
            </a:r>
            <a:r>
              <a:rPr sz="1800" spc="-5" dirty="0" smtClean="0">
                <a:latin typeface="Tahoma"/>
                <a:cs typeface="Tahoma"/>
              </a:rPr>
              <a:t>to  angiography in the evaluation </a:t>
            </a:r>
            <a:r>
              <a:rPr sz="1800" dirty="0" smtClean="0">
                <a:latin typeface="Tahoma"/>
                <a:cs typeface="Tahoma"/>
              </a:rPr>
              <a:t>of</a:t>
            </a:r>
            <a:r>
              <a:rPr sz="1800" spc="30" dirty="0" smtClean="0">
                <a:latin typeface="Tahoma"/>
                <a:cs typeface="Tahoma"/>
              </a:rPr>
              <a:t> </a:t>
            </a:r>
            <a:r>
              <a:rPr sz="1800" spc="-5" dirty="0" smtClean="0">
                <a:latin typeface="Tahoma"/>
                <a:cs typeface="Tahoma"/>
              </a:rPr>
              <a:t>PNI.</a:t>
            </a:r>
            <a:endParaRPr sz="1800" dirty="0">
              <a:latin typeface="Tahoma"/>
              <a:cs typeface="Tahoma"/>
            </a:endParaRPr>
          </a:p>
        </p:txBody>
      </p:sp>
    </p:spTree>
    <p:extLst>
      <p:ext uri="{BB962C8B-B14F-4D97-AF65-F5344CB8AC3E}">
        <p14:creationId xmlns:p14="http://schemas.microsoft.com/office/powerpoint/2010/main" val="405541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type="title"/>
          </p:nvPr>
        </p:nvSpPr>
        <p:spPr>
          <a:xfrm>
            <a:off x="685800" y="381000"/>
            <a:ext cx="7406640" cy="628377"/>
          </a:xfrm>
          <a:prstGeom prst="rect">
            <a:avLst/>
          </a:prstGeom>
        </p:spPr>
        <p:txBody>
          <a:bodyPr vert="horz" wrap="square" lIns="0" tIns="12700" rIns="0" bIns="0" rtlCol="0">
            <a:spAutoFit/>
          </a:bodyPr>
          <a:lstStyle/>
          <a:p>
            <a:pPr marL="12700" algn="ctr">
              <a:lnSpc>
                <a:spcPct val="100000"/>
              </a:lnSpc>
              <a:spcBef>
                <a:spcPts val="100"/>
              </a:spcBef>
            </a:pPr>
            <a:r>
              <a:rPr b="1" spc="-5" dirty="0">
                <a:latin typeface="Tahoma"/>
                <a:cs typeface="Tahoma"/>
              </a:rPr>
              <a:t>Management</a:t>
            </a:r>
          </a:p>
        </p:txBody>
      </p:sp>
      <p:sp>
        <p:nvSpPr>
          <p:cNvPr id="3" name="Content Placeholder 2"/>
          <p:cNvSpPr>
            <a:spLocks noGrp="1"/>
          </p:cNvSpPr>
          <p:nvPr>
            <p:ph idx="1"/>
          </p:nvPr>
        </p:nvSpPr>
        <p:spPr>
          <a:xfrm>
            <a:off x="381000" y="1295400"/>
            <a:ext cx="8534400" cy="4696968"/>
          </a:xfrm>
        </p:spPr>
        <p:txBody>
          <a:bodyPr>
            <a:noAutofit/>
          </a:bodyPr>
          <a:lstStyle/>
          <a:p>
            <a:pPr>
              <a:lnSpc>
                <a:spcPct val="100000"/>
              </a:lnSpc>
              <a:buClr>
                <a:srgbClr val="FFC000"/>
              </a:buClr>
              <a:buSzPct val="113000"/>
              <a:buFont typeface="Wingdings" panose="05000000000000000000" pitchFamily="2" charset="2"/>
              <a:buChar char="§"/>
            </a:pPr>
            <a:r>
              <a:rPr lang="en-US" sz="2800" spc="-5" dirty="0">
                <a:solidFill>
                  <a:schemeClr val="tx2">
                    <a:lumMod val="50000"/>
                  </a:schemeClr>
                </a:solidFill>
                <a:latin typeface="Tahoma"/>
                <a:cs typeface="Tahoma"/>
              </a:rPr>
              <a:t>Consider early </a:t>
            </a:r>
            <a:r>
              <a:rPr lang="en-US" sz="2800" spc="-5" dirty="0" smtClean="0">
                <a:solidFill>
                  <a:schemeClr val="tx2">
                    <a:lumMod val="50000"/>
                  </a:schemeClr>
                </a:solidFill>
                <a:latin typeface="Tahoma"/>
                <a:cs typeface="Tahoma"/>
              </a:rPr>
              <a:t>intubation </a:t>
            </a:r>
            <a:r>
              <a:rPr lang="en-US" sz="2800" dirty="0">
                <a:solidFill>
                  <a:schemeClr val="tx2">
                    <a:lumMod val="50000"/>
                  </a:schemeClr>
                </a:solidFill>
                <a:latin typeface="Tahoma"/>
                <a:cs typeface="Tahoma"/>
              </a:rPr>
              <a:t>or </a:t>
            </a:r>
            <a:r>
              <a:rPr lang="en-US" sz="2800" spc="-5" dirty="0">
                <a:solidFill>
                  <a:schemeClr val="tx2">
                    <a:lumMod val="50000"/>
                  </a:schemeClr>
                </a:solidFill>
                <a:latin typeface="Tahoma"/>
                <a:cs typeface="Tahoma"/>
              </a:rPr>
              <a:t>surgical</a:t>
            </a:r>
            <a:r>
              <a:rPr lang="en-US" sz="2800" spc="20" dirty="0">
                <a:solidFill>
                  <a:schemeClr val="tx2">
                    <a:lumMod val="50000"/>
                  </a:schemeClr>
                </a:solidFill>
                <a:latin typeface="Tahoma"/>
                <a:cs typeface="Tahoma"/>
              </a:rPr>
              <a:t> </a:t>
            </a:r>
            <a:r>
              <a:rPr lang="en-US" sz="2800" spc="-5" dirty="0" smtClean="0">
                <a:solidFill>
                  <a:schemeClr val="tx2">
                    <a:lumMod val="50000"/>
                  </a:schemeClr>
                </a:solidFill>
                <a:latin typeface="Tahoma"/>
                <a:cs typeface="Tahoma"/>
              </a:rPr>
              <a:t>airway</a:t>
            </a:r>
          </a:p>
          <a:p>
            <a:pPr>
              <a:lnSpc>
                <a:spcPct val="100000"/>
              </a:lnSpc>
              <a:buClr>
                <a:srgbClr val="FFC000"/>
              </a:buClr>
              <a:buSzPct val="113000"/>
              <a:buFont typeface="Wingdings" panose="05000000000000000000" pitchFamily="2" charset="2"/>
              <a:buChar char="§"/>
            </a:pPr>
            <a:r>
              <a:rPr lang="en-US" sz="2800" spc="-5" dirty="0" smtClean="0">
                <a:solidFill>
                  <a:schemeClr val="tx2">
                    <a:lumMod val="50000"/>
                  </a:schemeClr>
                </a:solidFill>
                <a:latin typeface="Tahoma"/>
                <a:cs typeface="Tahoma"/>
              </a:rPr>
              <a:t>If </a:t>
            </a:r>
            <a:r>
              <a:rPr lang="en-US" sz="2800" spc="-5" dirty="0">
                <a:solidFill>
                  <a:schemeClr val="tx2">
                    <a:lumMod val="50000"/>
                  </a:schemeClr>
                </a:solidFill>
                <a:latin typeface="Tahoma"/>
                <a:cs typeface="Tahoma"/>
              </a:rPr>
              <a:t>all the investigations </a:t>
            </a:r>
            <a:r>
              <a:rPr lang="en-US" sz="2800" dirty="0">
                <a:solidFill>
                  <a:schemeClr val="tx2">
                    <a:lumMod val="50000"/>
                  </a:schemeClr>
                </a:solidFill>
                <a:latin typeface="Tahoma"/>
                <a:cs typeface="Tahoma"/>
              </a:rPr>
              <a:t>are </a:t>
            </a:r>
            <a:r>
              <a:rPr lang="en-US" sz="2800" spc="-5" dirty="0">
                <a:solidFill>
                  <a:schemeClr val="tx2">
                    <a:lumMod val="50000"/>
                  </a:schemeClr>
                </a:solidFill>
                <a:latin typeface="Tahoma"/>
                <a:cs typeface="Tahoma"/>
              </a:rPr>
              <a:t>normal,</a:t>
            </a:r>
            <a:r>
              <a:rPr lang="en-US" sz="2800" spc="10" dirty="0">
                <a:solidFill>
                  <a:schemeClr val="tx2">
                    <a:lumMod val="50000"/>
                  </a:schemeClr>
                </a:solidFill>
                <a:latin typeface="Tahoma"/>
                <a:cs typeface="Tahoma"/>
              </a:rPr>
              <a:t> </a:t>
            </a:r>
            <a:r>
              <a:rPr lang="en-US" sz="2800" spc="-5" dirty="0" smtClean="0">
                <a:solidFill>
                  <a:schemeClr val="tx2">
                    <a:lumMod val="50000"/>
                  </a:schemeClr>
                </a:solidFill>
                <a:latin typeface="Tahoma"/>
                <a:cs typeface="Tahoma"/>
              </a:rPr>
              <a:t>the </a:t>
            </a:r>
            <a:r>
              <a:rPr lang="en-US" sz="2800" dirty="0">
                <a:solidFill>
                  <a:schemeClr val="tx2">
                    <a:lumMod val="50000"/>
                  </a:schemeClr>
                </a:solidFill>
                <a:latin typeface="Tahoma"/>
                <a:cs typeface="Tahoma"/>
              </a:rPr>
              <a:t>patient may be observed </a:t>
            </a:r>
            <a:r>
              <a:rPr lang="en-US" sz="2800" spc="-5" dirty="0">
                <a:solidFill>
                  <a:schemeClr val="tx2">
                    <a:lumMod val="50000"/>
                  </a:schemeClr>
                </a:solidFill>
                <a:latin typeface="Tahoma"/>
                <a:cs typeface="Tahoma"/>
              </a:rPr>
              <a:t>over-night</a:t>
            </a:r>
            <a:r>
              <a:rPr lang="en-US" sz="2800" spc="-60" dirty="0">
                <a:solidFill>
                  <a:schemeClr val="tx2">
                    <a:lumMod val="50000"/>
                  </a:schemeClr>
                </a:solidFill>
                <a:latin typeface="Tahoma"/>
                <a:cs typeface="Tahoma"/>
              </a:rPr>
              <a:t> </a:t>
            </a:r>
            <a:r>
              <a:rPr lang="en-US" sz="2800" spc="-10" dirty="0" smtClean="0">
                <a:solidFill>
                  <a:schemeClr val="tx2">
                    <a:lumMod val="50000"/>
                  </a:schemeClr>
                </a:solidFill>
                <a:latin typeface="Tahoma"/>
                <a:cs typeface="Tahoma"/>
              </a:rPr>
              <a:t>and </a:t>
            </a:r>
            <a:r>
              <a:rPr lang="en-US" sz="2800" b="1" spc="-5" dirty="0">
                <a:solidFill>
                  <a:schemeClr val="accent2">
                    <a:lumMod val="75000"/>
                  </a:schemeClr>
                </a:solidFill>
                <a:latin typeface="Tahoma"/>
                <a:cs typeface="Tahoma"/>
              </a:rPr>
              <a:t>discharged </a:t>
            </a:r>
            <a:r>
              <a:rPr lang="en-US" sz="2800" b="1" dirty="0">
                <a:solidFill>
                  <a:schemeClr val="accent2">
                    <a:lumMod val="75000"/>
                  </a:schemeClr>
                </a:solidFill>
                <a:latin typeface="Tahoma"/>
                <a:cs typeface="Tahoma"/>
              </a:rPr>
              <a:t>home</a:t>
            </a:r>
            <a:r>
              <a:rPr lang="en-US" sz="2800" dirty="0">
                <a:solidFill>
                  <a:schemeClr val="tx2">
                    <a:lumMod val="50000"/>
                  </a:schemeClr>
                </a:solidFill>
                <a:latin typeface="Tahoma"/>
                <a:cs typeface="Tahoma"/>
              </a:rPr>
              <a:t> if </a:t>
            </a:r>
            <a:r>
              <a:rPr lang="en-US" sz="2800" spc="-5" dirty="0">
                <a:solidFill>
                  <a:schemeClr val="tx2">
                    <a:lumMod val="50000"/>
                  </a:schemeClr>
                </a:solidFill>
                <a:latin typeface="Tahoma"/>
                <a:cs typeface="Tahoma"/>
              </a:rPr>
              <a:t>there </a:t>
            </a:r>
            <a:r>
              <a:rPr lang="en-US" sz="2800" dirty="0">
                <a:solidFill>
                  <a:schemeClr val="tx2">
                    <a:lumMod val="50000"/>
                  </a:schemeClr>
                </a:solidFill>
                <a:latin typeface="Tahoma"/>
                <a:cs typeface="Tahoma"/>
              </a:rPr>
              <a:t>is </a:t>
            </a:r>
            <a:r>
              <a:rPr lang="en-US" sz="2800" spc="-5" dirty="0" smtClean="0">
                <a:solidFill>
                  <a:schemeClr val="tx2">
                    <a:lumMod val="50000"/>
                  </a:schemeClr>
                </a:solidFill>
                <a:latin typeface="Tahoma"/>
                <a:cs typeface="Tahoma"/>
              </a:rPr>
              <a:t>no</a:t>
            </a:r>
            <a:r>
              <a:rPr lang="en-US" sz="2800" spc="-30" dirty="0" smtClean="0">
                <a:solidFill>
                  <a:schemeClr val="tx2">
                    <a:lumMod val="50000"/>
                  </a:schemeClr>
                </a:solidFill>
                <a:latin typeface="Tahoma"/>
                <a:cs typeface="Tahoma"/>
              </a:rPr>
              <a:t> </a:t>
            </a:r>
            <a:r>
              <a:rPr lang="en-US" sz="2800" spc="-5" dirty="0" smtClean="0">
                <a:solidFill>
                  <a:schemeClr val="tx2">
                    <a:lumMod val="50000"/>
                  </a:schemeClr>
                </a:solidFill>
                <a:latin typeface="Tahoma"/>
                <a:cs typeface="Tahoma"/>
              </a:rPr>
              <a:t>deterioration.</a:t>
            </a:r>
            <a:endParaRPr lang="en-US" sz="2800" dirty="0" smtClean="0">
              <a:solidFill>
                <a:schemeClr val="tx2">
                  <a:lumMod val="50000"/>
                </a:schemeClr>
              </a:solidFill>
              <a:latin typeface="Tahoma"/>
              <a:cs typeface="Tahoma"/>
            </a:endParaRPr>
          </a:p>
          <a:p>
            <a:pPr>
              <a:lnSpc>
                <a:spcPct val="100000"/>
              </a:lnSpc>
              <a:buClr>
                <a:srgbClr val="FFC000"/>
              </a:buClr>
              <a:buSzPct val="113000"/>
              <a:buFont typeface="Wingdings" panose="05000000000000000000" pitchFamily="2" charset="2"/>
              <a:buChar char="§"/>
            </a:pPr>
            <a:r>
              <a:rPr lang="en-US" sz="2800" dirty="0" smtClean="0">
                <a:solidFill>
                  <a:schemeClr val="tx2">
                    <a:lumMod val="50000"/>
                  </a:schemeClr>
                </a:solidFill>
                <a:latin typeface="Tahoma"/>
                <a:cs typeface="Tahoma"/>
              </a:rPr>
              <a:t>A </a:t>
            </a:r>
            <a:r>
              <a:rPr lang="en-US" sz="2800" spc="-10" dirty="0" err="1">
                <a:solidFill>
                  <a:schemeClr val="tx2">
                    <a:lumMod val="50000"/>
                  </a:schemeClr>
                </a:solidFill>
                <a:latin typeface="Tahoma"/>
                <a:cs typeface="Tahoma"/>
              </a:rPr>
              <a:t>hemothorax</a:t>
            </a:r>
            <a:r>
              <a:rPr lang="en-US" sz="2800" spc="-5" dirty="0" smtClean="0">
                <a:solidFill>
                  <a:schemeClr val="tx2">
                    <a:lumMod val="50000"/>
                  </a:schemeClr>
                </a:solidFill>
                <a:latin typeface="Tahoma"/>
                <a:cs typeface="Tahoma"/>
              </a:rPr>
              <a:t> </a:t>
            </a:r>
            <a:r>
              <a:rPr lang="en-US" sz="2800" spc="-10" dirty="0">
                <a:solidFill>
                  <a:schemeClr val="tx2">
                    <a:lumMod val="50000"/>
                  </a:schemeClr>
                </a:solidFill>
                <a:latin typeface="Tahoma"/>
                <a:cs typeface="Tahoma"/>
              </a:rPr>
              <a:t>should </a:t>
            </a:r>
            <a:r>
              <a:rPr lang="en-US" sz="2800" dirty="0">
                <a:solidFill>
                  <a:schemeClr val="tx2">
                    <a:lumMod val="50000"/>
                  </a:schemeClr>
                </a:solidFill>
                <a:latin typeface="Tahoma"/>
                <a:cs typeface="Tahoma"/>
              </a:rPr>
              <a:t>be </a:t>
            </a:r>
            <a:r>
              <a:rPr lang="en-US" sz="2800" spc="-5" dirty="0" smtClean="0">
                <a:solidFill>
                  <a:schemeClr val="tx2">
                    <a:lumMod val="50000"/>
                  </a:schemeClr>
                </a:solidFill>
                <a:latin typeface="Tahoma"/>
                <a:cs typeface="Tahoma"/>
              </a:rPr>
              <a:t>managed accordingly.</a:t>
            </a:r>
          </a:p>
          <a:p>
            <a:pPr>
              <a:lnSpc>
                <a:spcPct val="100000"/>
              </a:lnSpc>
              <a:buClr>
                <a:srgbClr val="FFC000"/>
              </a:buClr>
              <a:buSzPct val="113000"/>
              <a:buFont typeface="Wingdings" panose="05000000000000000000" pitchFamily="2" charset="2"/>
              <a:buChar char="§"/>
            </a:pPr>
            <a:r>
              <a:rPr lang="en-US" sz="2800" spc="-5" dirty="0" smtClean="0">
                <a:solidFill>
                  <a:schemeClr val="tx2">
                    <a:lumMod val="50000"/>
                  </a:schemeClr>
                </a:solidFill>
                <a:latin typeface="Tahoma"/>
                <a:cs typeface="Tahoma"/>
              </a:rPr>
              <a:t>If the patient is bleeding or airway compromised or investigations are abnormal, </a:t>
            </a:r>
            <a:r>
              <a:rPr lang="en-US" sz="2800" b="1" spc="-5" dirty="0" smtClean="0">
                <a:solidFill>
                  <a:schemeClr val="accent2">
                    <a:lumMod val="75000"/>
                  </a:schemeClr>
                </a:solidFill>
                <a:latin typeface="Tahoma"/>
                <a:cs typeface="Tahoma"/>
              </a:rPr>
              <a:t>immediate surgical  intervention </a:t>
            </a:r>
            <a:r>
              <a:rPr lang="en-US" sz="2800" spc="-5" dirty="0" smtClean="0">
                <a:solidFill>
                  <a:schemeClr val="tx2">
                    <a:lumMod val="50000"/>
                  </a:schemeClr>
                </a:solidFill>
                <a:latin typeface="Tahoma"/>
                <a:cs typeface="Tahoma"/>
              </a:rPr>
              <a:t>is required.</a:t>
            </a:r>
          </a:p>
          <a:p>
            <a:pPr>
              <a:lnSpc>
                <a:spcPct val="100000"/>
              </a:lnSpc>
              <a:buClr>
                <a:srgbClr val="FFC000"/>
              </a:buClr>
              <a:buSzPct val="113000"/>
              <a:buFont typeface="Wingdings" panose="05000000000000000000" pitchFamily="2" charset="2"/>
              <a:buChar char="§"/>
            </a:pPr>
            <a:r>
              <a:rPr lang="en-US" sz="2800" spc="-10" dirty="0">
                <a:solidFill>
                  <a:schemeClr val="tx2">
                    <a:lumMod val="50000"/>
                  </a:schemeClr>
                </a:solidFill>
                <a:latin typeface="Tahoma"/>
                <a:cs typeface="Tahoma"/>
              </a:rPr>
              <a:t>Small </a:t>
            </a:r>
            <a:r>
              <a:rPr lang="en-US" sz="2800" spc="-5" dirty="0">
                <a:solidFill>
                  <a:schemeClr val="tx2">
                    <a:lumMod val="50000"/>
                  </a:schemeClr>
                </a:solidFill>
                <a:latin typeface="Tahoma"/>
                <a:cs typeface="Tahoma"/>
              </a:rPr>
              <a:t>pharyngeal and tracheal </a:t>
            </a:r>
            <a:r>
              <a:rPr lang="en-US" sz="2800" spc="-10" dirty="0">
                <a:solidFill>
                  <a:schemeClr val="tx2">
                    <a:lumMod val="50000"/>
                  </a:schemeClr>
                </a:solidFill>
                <a:latin typeface="Tahoma"/>
                <a:cs typeface="Tahoma"/>
              </a:rPr>
              <a:t>injuries </a:t>
            </a:r>
            <a:r>
              <a:rPr lang="en-US" sz="2800" spc="-5" dirty="0">
                <a:solidFill>
                  <a:schemeClr val="tx2">
                    <a:lumMod val="50000"/>
                  </a:schemeClr>
                </a:solidFill>
                <a:latin typeface="Tahoma"/>
                <a:cs typeface="Tahoma"/>
              </a:rPr>
              <a:t>can</a:t>
            </a:r>
            <a:r>
              <a:rPr lang="en-US" sz="2800" spc="80" dirty="0">
                <a:solidFill>
                  <a:schemeClr val="tx2">
                    <a:lumMod val="50000"/>
                  </a:schemeClr>
                </a:solidFill>
                <a:latin typeface="Tahoma"/>
                <a:cs typeface="Tahoma"/>
              </a:rPr>
              <a:t> </a:t>
            </a:r>
            <a:r>
              <a:rPr lang="en-US" sz="2800" dirty="0" smtClean="0">
                <a:solidFill>
                  <a:schemeClr val="tx2">
                    <a:lumMod val="50000"/>
                  </a:schemeClr>
                </a:solidFill>
                <a:latin typeface="Tahoma"/>
                <a:cs typeface="Tahoma"/>
              </a:rPr>
              <a:t>be treated </a:t>
            </a:r>
            <a:r>
              <a:rPr lang="en-US" sz="2800" b="1" spc="-5" dirty="0">
                <a:solidFill>
                  <a:schemeClr val="accent2">
                    <a:lumMod val="75000"/>
                  </a:schemeClr>
                </a:solidFill>
                <a:latin typeface="Tahoma"/>
                <a:cs typeface="Tahoma"/>
              </a:rPr>
              <a:t>conservatively</a:t>
            </a:r>
            <a:endParaRPr lang="en-US" sz="2800" b="1" dirty="0">
              <a:solidFill>
                <a:schemeClr val="accent2">
                  <a:lumMod val="75000"/>
                </a:schemeClr>
              </a:solidFill>
              <a:latin typeface="Tahoma"/>
              <a:cs typeface="Tahoma"/>
            </a:endParaRPr>
          </a:p>
          <a:p>
            <a:pPr>
              <a:lnSpc>
                <a:spcPct val="100000"/>
              </a:lnSpc>
              <a:buClr>
                <a:srgbClr val="FFC000"/>
              </a:buClr>
              <a:buSzPct val="113000"/>
              <a:buFont typeface="Wingdings" panose="05000000000000000000" pitchFamily="2" charset="2"/>
              <a:buChar char="§"/>
            </a:pPr>
            <a:endParaRPr lang="en-US" sz="2800" spc="-5" dirty="0" smtClean="0">
              <a:solidFill>
                <a:schemeClr val="tx2">
                  <a:lumMod val="50000"/>
                </a:schemeClr>
              </a:solidFill>
              <a:latin typeface="Tahoma"/>
              <a:cs typeface="Tahoma"/>
            </a:endParaRPr>
          </a:p>
          <a:p>
            <a:pPr>
              <a:lnSpc>
                <a:spcPct val="100000"/>
              </a:lnSpc>
              <a:buClr>
                <a:srgbClr val="FFC000"/>
              </a:buClr>
              <a:buSzPct val="113000"/>
              <a:buFont typeface="Wingdings" panose="05000000000000000000" pitchFamily="2" charset="2"/>
              <a:buChar char="§"/>
            </a:pPr>
            <a:endParaRPr lang="en-US" sz="2800" spc="-5" dirty="0" smtClean="0">
              <a:solidFill>
                <a:schemeClr val="tx2">
                  <a:lumMod val="50000"/>
                </a:schemeClr>
              </a:solidFill>
              <a:latin typeface="Tahoma"/>
              <a:cs typeface="Tahoma"/>
            </a:endParaRPr>
          </a:p>
          <a:p>
            <a:pPr>
              <a:lnSpc>
                <a:spcPct val="100000"/>
              </a:lnSpc>
              <a:buClr>
                <a:srgbClr val="FFC000"/>
              </a:buClr>
              <a:buSzPct val="113000"/>
              <a:buFont typeface="Wingdings" panose="05000000000000000000" pitchFamily="2" charset="2"/>
              <a:buChar char="§"/>
            </a:pPr>
            <a:endParaRPr lang="en-US" sz="2800" dirty="0">
              <a:solidFill>
                <a:schemeClr val="tx2">
                  <a:lumMod val="50000"/>
                </a:schemeClr>
              </a:solidFill>
              <a:latin typeface="Tahoma"/>
              <a:cs typeface="Tahoma"/>
            </a:endParaRPr>
          </a:p>
          <a:p>
            <a:pPr>
              <a:lnSpc>
                <a:spcPct val="100000"/>
              </a:lnSpc>
              <a:buClr>
                <a:srgbClr val="FFC000"/>
              </a:buClr>
              <a:buFont typeface="Wingdings" panose="05000000000000000000" pitchFamily="2" charset="2"/>
              <a:buChar char="q"/>
            </a:pPr>
            <a:endParaRPr lang="en-US" sz="2800" dirty="0">
              <a:solidFill>
                <a:schemeClr val="tx2">
                  <a:lumMod val="50000"/>
                </a:schemeClr>
              </a:solidFill>
              <a:latin typeface="Tahoma"/>
              <a:cs typeface="Tahoma"/>
            </a:endParaRPr>
          </a:p>
          <a:p>
            <a:pPr>
              <a:lnSpc>
                <a:spcPct val="100000"/>
              </a:lnSpc>
              <a:buClr>
                <a:srgbClr val="FFC000"/>
              </a:buClr>
              <a:buFont typeface="Wingdings" panose="05000000000000000000" pitchFamily="2" charset="2"/>
              <a:buChar char="q"/>
            </a:pPr>
            <a:endParaRPr lang="en-US" sz="2800" dirty="0" smtClean="0">
              <a:solidFill>
                <a:schemeClr val="tx2">
                  <a:lumMod val="50000"/>
                </a:schemeClr>
              </a:solidFill>
              <a:latin typeface="Tahoma"/>
              <a:cs typeface="Tahoma"/>
            </a:endParaRPr>
          </a:p>
          <a:p>
            <a:pPr>
              <a:lnSpc>
                <a:spcPct val="100000"/>
              </a:lnSpc>
              <a:buClr>
                <a:srgbClr val="FFC000"/>
              </a:buClr>
              <a:buFont typeface="Wingdings" panose="05000000000000000000" pitchFamily="2" charset="2"/>
              <a:buChar char="q"/>
            </a:pPr>
            <a:endParaRPr lang="en-US" sz="2800" spc="-5" dirty="0" smtClean="0">
              <a:solidFill>
                <a:schemeClr val="tx2">
                  <a:lumMod val="50000"/>
                </a:schemeClr>
              </a:solidFill>
              <a:latin typeface="Tahoma"/>
              <a:cs typeface="Tahoma"/>
            </a:endParaRPr>
          </a:p>
          <a:p>
            <a:pPr>
              <a:lnSpc>
                <a:spcPct val="100000"/>
              </a:lnSpc>
              <a:buClr>
                <a:srgbClr val="FFC000"/>
              </a:buClr>
              <a:buFont typeface="Wingdings" panose="05000000000000000000" pitchFamily="2" charset="2"/>
              <a:buChar char="q"/>
            </a:pPr>
            <a:endParaRPr lang="en-US" sz="2800" dirty="0">
              <a:solidFill>
                <a:schemeClr val="tx2">
                  <a:lumMod val="50000"/>
                </a:schemeClr>
              </a:solidFill>
            </a:endParaRPr>
          </a:p>
        </p:txBody>
      </p:sp>
    </p:spTree>
    <p:extLst>
      <p:ext uri="{BB962C8B-B14F-4D97-AF65-F5344CB8AC3E}">
        <p14:creationId xmlns:p14="http://schemas.microsoft.com/office/powerpoint/2010/main" val="3075359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AF7E62F6-FB00-A44B-A466-D458A7E12052}"/>
              </a:ext>
            </a:extLst>
          </p:cNvPr>
          <p:cNvSpPr>
            <a:spLocks noGrp="1"/>
          </p:cNvSpPr>
          <p:nvPr>
            <p:ph type="ctrTitle"/>
          </p:nvPr>
        </p:nvSpPr>
        <p:spPr>
          <a:xfrm>
            <a:off x="480060" y="2053641"/>
            <a:ext cx="2751871" cy="2760098"/>
          </a:xfrm>
        </p:spPr>
        <p:txBody>
          <a:bodyPr vert="horz" lIns="91440" tIns="45720" rIns="91440" bIns="45720" rtlCol="0" anchor="ctr">
            <a:normAutofit/>
          </a:bodyPr>
          <a:lstStyle/>
          <a:p>
            <a:pPr algn="l"/>
            <a:r>
              <a:rPr lang="en-US" sz="4400" kern="1200" spc="-5">
                <a:solidFill>
                  <a:srgbClr val="FFFFFF"/>
                </a:solidFill>
                <a:latin typeface="+mj-lt"/>
                <a:ea typeface="+mj-ea"/>
                <a:cs typeface="+mj-cs"/>
              </a:rPr>
              <a:t>Blunt neck</a:t>
            </a:r>
            <a:r>
              <a:rPr lang="en-US" sz="4400" kern="1200" spc="-65">
                <a:solidFill>
                  <a:srgbClr val="FFFFFF"/>
                </a:solidFill>
                <a:latin typeface="+mj-lt"/>
                <a:ea typeface="+mj-ea"/>
                <a:cs typeface="+mj-cs"/>
              </a:rPr>
              <a:t> </a:t>
            </a:r>
            <a:r>
              <a:rPr lang="en-US" sz="4400" kern="1200" spc="-5">
                <a:solidFill>
                  <a:srgbClr val="FFFFFF"/>
                </a:solidFill>
                <a:latin typeface="+mj-lt"/>
                <a:ea typeface="+mj-ea"/>
                <a:cs typeface="+mj-cs"/>
              </a:rPr>
              <a:t>trauma</a:t>
            </a:r>
            <a:endParaRPr lang="en-US" sz="4400" kern="1200">
              <a:solidFill>
                <a:srgbClr val="FFFFFF"/>
              </a:solidFill>
              <a:latin typeface="+mj-lt"/>
              <a:ea typeface="+mj-ea"/>
              <a:cs typeface="+mj-cs"/>
            </a:endParaRPr>
          </a:p>
        </p:txBody>
      </p:sp>
      <p:sp>
        <p:nvSpPr>
          <p:cNvPr id="3" name="Subtitle 2">
            <a:extLst>
              <a:ext uri="{FF2B5EF4-FFF2-40B4-BE49-F238E27FC236}">
                <a16:creationId xmlns="" xmlns:a16="http://schemas.microsoft.com/office/drawing/2014/main" id="{FB1995D0-B7E7-554D-A5EC-BC8F55EF7494}"/>
              </a:ext>
            </a:extLst>
          </p:cNvPr>
          <p:cNvSpPr>
            <a:spLocks noGrp="1"/>
          </p:cNvSpPr>
          <p:nvPr>
            <p:ph type="subTitle" idx="1"/>
          </p:nvPr>
        </p:nvSpPr>
        <p:spPr>
          <a:xfrm>
            <a:off x="4567931" y="801866"/>
            <a:ext cx="3979563" cy="5230634"/>
          </a:xfrm>
          <a:prstGeom prst="rect">
            <a:avLst/>
          </a:prstGeom>
        </p:spPr>
        <p:txBody>
          <a:bodyPr vert="horz" lIns="91440" tIns="45720" rIns="91440" bIns="45720" rtlCol="0" anchor="ctr">
            <a:noAutofit/>
          </a:bodyPr>
          <a:lstStyle/>
          <a:p>
            <a:pPr marL="295910" indent="-228600" algn="l">
              <a:spcBef>
                <a:spcPts val="320"/>
              </a:spcBef>
              <a:buClr>
                <a:srgbClr val="3891A7"/>
              </a:buClr>
              <a:buSzPct val="79687"/>
              <a:buFont typeface="Arial" panose="020B0604020202020204" pitchFamily="34" charset="0"/>
              <a:buChar char="•"/>
              <a:tabLst>
                <a:tab pos="296545" algn="l"/>
              </a:tabLst>
            </a:pPr>
            <a:r>
              <a:rPr lang="en-US" sz="2800" spc="-5" dirty="0">
                <a:solidFill>
                  <a:srgbClr val="000000"/>
                </a:solidFill>
              </a:rPr>
              <a:t>motor </a:t>
            </a:r>
            <a:r>
              <a:rPr lang="en-US" sz="2800" dirty="0">
                <a:solidFill>
                  <a:srgbClr val="000000"/>
                </a:solidFill>
              </a:rPr>
              <a:t>vehicle </a:t>
            </a:r>
            <a:r>
              <a:rPr lang="en-US" sz="2800" spc="-5" dirty="0">
                <a:solidFill>
                  <a:srgbClr val="000000"/>
                </a:solidFill>
              </a:rPr>
              <a:t>accidents and</a:t>
            </a:r>
            <a:r>
              <a:rPr lang="en-US" sz="2800" spc="-100" dirty="0">
                <a:solidFill>
                  <a:srgbClr val="000000"/>
                </a:solidFill>
              </a:rPr>
              <a:t> </a:t>
            </a:r>
            <a:r>
              <a:rPr lang="en-US" sz="2800" dirty="0">
                <a:solidFill>
                  <a:srgbClr val="000000"/>
                </a:solidFill>
              </a:rPr>
              <a:t>sports</a:t>
            </a:r>
          </a:p>
          <a:p>
            <a:pPr marL="295910" marR="795655" indent="-228600" algn="l">
              <a:spcBef>
                <a:spcPts val="650"/>
              </a:spcBef>
              <a:buClr>
                <a:srgbClr val="3891A7"/>
              </a:buClr>
              <a:buSzPct val="79687"/>
              <a:buFont typeface="Arial" panose="020B0604020202020204" pitchFamily="34" charset="0"/>
              <a:buChar char="•"/>
              <a:tabLst>
                <a:tab pos="296545" algn="l"/>
              </a:tabLst>
            </a:pPr>
            <a:r>
              <a:rPr lang="en-US" sz="2800" dirty="0">
                <a:solidFill>
                  <a:srgbClr val="000000"/>
                </a:solidFill>
              </a:rPr>
              <a:t>result </a:t>
            </a:r>
            <a:r>
              <a:rPr lang="en-US" sz="2800" spc="-5" dirty="0">
                <a:solidFill>
                  <a:srgbClr val="000000"/>
                </a:solidFill>
              </a:rPr>
              <a:t>in laryngeal, vascular,</a:t>
            </a:r>
            <a:r>
              <a:rPr lang="en-US" sz="2800" spc="-125" dirty="0">
                <a:solidFill>
                  <a:srgbClr val="000000"/>
                </a:solidFill>
              </a:rPr>
              <a:t> </a:t>
            </a:r>
            <a:r>
              <a:rPr lang="en-US" sz="2800" spc="-5" dirty="0">
                <a:solidFill>
                  <a:srgbClr val="000000"/>
                </a:solidFill>
              </a:rPr>
              <a:t>and  digestive</a:t>
            </a:r>
            <a:r>
              <a:rPr lang="en-US" sz="2800" spc="-25" dirty="0">
                <a:solidFill>
                  <a:srgbClr val="000000"/>
                </a:solidFill>
              </a:rPr>
              <a:t> </a:t>
            </a:r>
            <a:r>
              <a:rPr lang="en-US" sz="2800" spc="-10" dirty="0">
                <a:solidFill>
                  <a:srgbClr val="000000"/>
                </a:solidFill>
              </a:rPr>
              <a:t>injury</a:t>
            </a:r>
            <a:endParaRPr lang="en-US" sz="2800" dirty="0">
              <a:solidFill>
                <a:srgbClr val="000000"/>
              </a:solidFill>
            </a:endParaRPr>
          </a:p>
          <a:p>
            <a:pPr marL="295910" marR="5080" indent="-228600" algn="l">
              <a:spcBef>
                <a:spcPts val="590"/>
              </a:spcBef>
              <a:buClr>
                <a:srgbClr val="3891A7"/>
              </a:buClr>
              <a:buSzPct val="79687"/>
              <a:buFont typeface="Arial" panose="020B0604020202020204" pitchFamily="34" charset="0"/>
              <a:buChar char="•"/>
              <a:tabLst>
                <a:tab pos="296545" algn="l"/>
              </a:tabLst>
            </a:pPr>
            <a:r>
              <a:rPr lang="en-US" sz="2800" spc="-5" dirty="0">
                <a:solidFill>
                  <a:srgbClr val="000000"/>
                </a:solidFill>
              </a:rPr>
              <a:t>easily underdiagnosed </a:t>
            </a:r>
            <a:r>
              <a:rPr lang="en-US" sz="2800" dirty="0">
                <a:solidFill>
                  <a:srgbClr val="000000"/>
                </a:solidFill>
              </a:rPr>
              <a:t>because</a:t>
            </a:r>
            <a:r>
              <a:rPr lang="en-US" sz="2800" spc="-105" dirty="0">
                <a:solidFill>
                  <a:srgbClr val="000000"/>
                </a:solidFill>
              </a:rPr>
              <a:t> </a:t>
            </a:r>
            <a:r>
              <a:rPr lang="en-US" sz="2800" spc="-5" dirty="0">
                <a:solidFill>
                  <a:srgbClr val="000000"/>
                </a:solidFill>
              </a:rPr>
              <a:t>their  onset </a:t>
            </a:r>
            <a:r>
              <a:rPr lang="en-US" sz="2800" dirty="0">
                <a:solidFill>
                  <a:srgbClr val="000000"/>
                </a:solidFill>
              </a:rPr>
              <a:t>can </a:t>
            </a:r>
            <a:r>
              <a:rPr lang="en-US" sz="2800" spc="-5" dirty="0">
                <a:solidFill>
                  <a:srgbClr val="000000"/>
                </a:solidFill>
              </a:rPr>
              <a:t>be</a:t>
            </a:r>
            <a:r>
              <a:rPr lang="en-US" sz="2800" spc="-50" dirty="0">
                <a:solidFill>
                  <a:srgbClr val="000000"/>
                </a:solidFill>
              </a:rPr>
              <a:t> </a:t>
            </a:r>
            <a:r>
              <a:rPr lang="en-US" sz="2800" spc="-5" dirty="0">
                <a:solidFill>
                  <a:srgbClr val="000000"/>
                </a:solidFill>
              </a:rPr>
              <a:t>delayed</a:t>
            </a:r>
            <a:endParaRPr lang="en-US" sz="2800" dirty="0">
              <a:solidFill>
                <a:srgbClr val="000000"/>
              </a:solidFill>
            </a:endParaRPr>
          </a:p>
          <a:p>
            <a:pPr marL="295910" indent="-228600" algn="l">
              <a:spcBef>
                <a:spcPts val="165"/>
              </a:spcBef>
              <a:buClr>
                <a:srgbClr val="3891A7"/>
              </a:buClr>
              <a:buSzPct val="79687"/>
              <a:buFont typeface="Arial" panose="020B0604020202020204" pitchFamily="34" charset="0"/>
              <a:buChar char="•"/>
              <a:tabLst>
                <a:tab pos="296545" algn="l"/>
              </a:tabLst>
            </a:pPr>
            <a:r>
              <a:rPr lang="en-US" sz="2800" spc="-5" dirty="0">
                <a:solidFill>
                  <a:srgbClr val="000000"/>
                </a:solidFill>
              </a:rPr>
              <a:t>occult </a:t>
            </a:r>
            <a:r>
              <a:rPr lang="en-US" sz="2800" dirty="0">
                <a:solidFill>
                  <a:srgbClr val="000000"/>
                </a:solidFill>
              </a:rPr>
              <a:t>cervical spine</a:t>
            </a:r>
            <a:r>
              <a:rPr lang="en-US" sz="2800" spc="-85" dirty="0">
                <a:solidFill>
                  <a:srgbClr val="000000"/>
                </a:solidFill>
              </a:rPr>
              <a:t> </a:t>
            </a:r>
            <a:r>
              <a:rPr lang="en-US" sz="2800" spc="-10" dirty="0">
                <a:solidFill>
                  <a:srgbClr val="000000"/>
                </a:solidFill>
              </a:rPr>
              <a:t>injury</a:t>
            </a:r>
            <a:endParaRPr lang="en-US" sz="2800" dirty="0">
              <a:solidFill>
                <a:srgbClr val="000000"/>
              </a:solidFill>
            </a:endParaRPr>
          </a:p>
          <a:p>
            <a:pPr marL="295910" indent="-228600" algn="l">
              <a:spcBef>
                <a:spcPts val="215"/>
              </a:spcBef>
              <a:buClr>
                <a:srgbClr val="3891A7"/>
              </a:buClr>
              <a:buSzPct val="79687"/>
              <a:buFont typeface="Arial" panose="020B0604020202020204" pitchFamily="34" charset="0"/>
              <a:buChar char="•"/>
              <a:tabLst>
                <a:tab pos="296545" algn="l"/>
              </a:tabLst>
            </a:pPr>
            <a:r>
              <a:rPr lang="en-US" sz="2800" spc="-5" dirty="0">
                <a:solidFill>
                  <a:srgbClr val="000000"/>
                </a:solidFill>
              </a:rPr>
              <a:t>Strangulation</a:t>
            </a:r>
            <a:endParaRPr lang="en-US" sz="2800" dirty="0">
              <a:solidFill>
                <a:srgbClr val="000000"/>
              </a:solidFill>
            </a:endParaRPr>
          </a:p>
          <a:p>
            <a:pPr marL="295910" indent="-228600" algn="l">
              <a:spcBef>
                <a:spcPts val="220"/>
              </a:spcBef>
              <a:buClr>
                <a:srgbClr val="3891A7"/>
              </a:buClr>
              <a:buSzPct val="79687"/>
              <a:buFont typeface="Arial" panose="020B0604020202020204" pitchFamily="34" charset="0"/>
              <a:buChar char="•"/>
              <a:tabLst>
                <a:tab pos="296545" algn="l"/>
              </a:tabLst>
            </a:pPr>
            <a:r>
              <a:rPr lang="en-US" sz="2800" spc="-5" dirty="0">
                <a:solidFill>
                  <a:srgbClr val="000000"/>
                </a:solidFill>
              </a:rPr>
              <a:t>Blows from fists </a:t>
            </a:r>
            <a:r>
              <a:rPr lang="en-US" sz="2800" spc="-10" dirty="0">
                <a:solidFill>
                  <a:srgbClr val="000000"/>
                </a:solidFill>
              </a:rPr>
              <a:t>or </a:t>
            </a:r>
            <a:r>
              <a:rPr lang="en-US" sz="2800" spc="-5" dirty="0">
                <a:solidFill>
                  <a:srgbClr val="000000"/>
                </a:solidFill>
              </a:rPr>
              <a:t>feet</a:t>
            </a:r>
            <a:endParaRPr lang="en-US" sz="2800" dirty="0">
              <a:solidFill>
                <a:srgbClr val="000000"/>
              </a:solidFill>
            </a:endParaRPr>
          </a:p>
          <a:p>
            <a:pPr marL="295910" indent="-228600" algn="l">
              <a:spcBef>
                <a:spcPts val="215"/>
              </a:spcBef>
              <a:buClr>
                <a:srgbClr val="3891A7"/>
              </a:buClr>
              <a:buSzPct val="79687"/>
              <a:buFont typeface="Arial" panose="020B0604020202020204" pitchFamily="34" charset="0"/>
              <a:buChar char="•"/>
              <a:tabLst>
                <a:tab pos="296545" algn="l"/>
              </a:tabLst>
            </a:pPr>
            <a:r>
              <a:rPr lang="en-US" sz="2800" spc="-5" dirty="0">
                <a:solidFill>
                  <a:srgbClr val="000000"/>
                </a:solidFill>
              </a:rPr>
              <a:t>Excessive</a:t>
            </a:r>
            <a:r>
              <a:rPr lang="en-US" sz="2800" spc="-40" dirty="0">
                <a:solidFill>
                  <a:srgbClr val="000000"/>
                </a:solidFill>
              </a:rPr>
              <a:t> </a:t>
            </a:r>
            <a:r>
              <a:rPr lang="en-US" sz="2800" spc="-5" dirty="0">
                <a:solidFill>
                  <a:srgbClr val="000000"/>
                </a:solidFill>
              </a:rPr>
              <a:t>manipulation</a:t>
            </a:r>
            <a:endParaRPr lang="en-US" sz="2800" dirty="0">
              <a:solidFill>
                <a:srgbClr val="000000"/>
              </a:solidFill>
            </a:endParaRPr>
          </a:p>
        </p:txBody>
      </p:sp>
    </p:spTree>
    <p:extLst>
      <p:ext uri="{BB962C8B-B14F-4D97-AF65-F5344CB8AC3E}">
        <p14:creationId xmlns:p14="http://schemas.microsoft.com/office/powerpoint/2010/main" val="98239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290054" cy="1499616"/>
          </a:xfrm>
        </p:spPr>
        <p:txBody>
          <a:bodyPr/>
          <a:lstStyle/>
          <a:p>
            <a:r>
              <a:rPr lang="en-US" dirty="0" smtClean="0">
                <a:latin typeface="Arial Black" panose="020B0A04020102020204" pitchFamily="34" charset="0"/>
              </a:rPr>
              <a:t>Introduction </a:t>
            </a:r>
            <a:endParaRPr lang="en-US" dirty="0">
              <a:latin typeface="Arial Black" panose="020B0A04020102020204" pitchFamily="34" charset="0"/>
            </a:endParaRPr>
          </a:p>
        </p:txBody>
      </p:sp>
      <p:sp>
        <p:nvSpPr>
          <p:cNvPr id="3" name="Content Placeholder 2"/>
          <p:cNvSpPr>
            <a:spLocks noGrp="1"/>
          </p:cNvSpPr>
          <p:nvPr>
            <p:ph idx="1"/>
          </p:nvPr>
        </p:nvSpPr>
        <p:spPr>
          <a:xfrm>
            <a:off x="0" y="1600200"/>
            <a:ext cx="9144000" cy="4352544"/>
          </a:xfrm>
        </p:spPr>
        <p:txBody>
          <a:bodyPr>
            <a:normAutofit/>
          </a:bodyPr>
          <a:lstStyle/>
          <a:p>
            <a:pPr marL="228600" indent="-228600">
              <a:buAutoNum type="arabicPeriod"/>
            </a:pPr>
            <a:r>
              <a:rPr lang="en-US" dirty="0"/>
              <a:t>Neck injuries is one of the most critical injuries, Its both an inlet and an outlet containing various structures. </a:t>
            </a:r>
          </a:p>
          <a:p>
            <a:pPr marL="228600" indent="-228600">
              <a:buAutoNum type="arabicPeriod"/>
            </a:pPr>
            <a:r>
              <a:rPr lang="en-US" dirty="0"/>
              <a:t>Patient may appear normal at first but deteriorate after few hours (either death, paralysis, asphyxia, ..) </a:t>
            </a:r>
          </a:p>
          <a:p>
            <a:pPr marL="228600" indent="-228600">
              <a:buAutoNum type="arabicPeriod"/>
            </a:pPr>
            <a:r>
              <a:rPr lang="en-US" dirty="0"/>
              <a:t>Neck anatomy is significant to identify the location of trauma and exact place of injury to predict the damaged structure.</a:t>
            </a:r>
          </a:p>
          <a:p>
            <a:pPr marL="228600" indent="-228600">
              <a:buAutoNum type="arabicPeriod"/>
            </a:pPr>
            <a:r>
              <a:rPr lang="en-US" dirty="0"/>
              <a:t>Neck is divided to Triangles. (Anterior + posterior triangles) </a:t>
            </a:r>
            <a:br>
              <a:rPr lang="en-US" dirty="0"/>
            </a:br>
            <a:r>
              <a:rPr lang="en-US" dirty="0"/>
              <a:t>anterior triangle is also is divided to 3 zones (zone 2 is the most important) </a:t>
            </a:r>
          </a:p>
          <a:p>
            <a:pPr marL="228600" indent="-228600">
              <a:buAutoNum type="arabicPeriod"/>
            </a:pPr>
            <a:r>
              <a:rPr lang="en-US" dirty="0"/>
              <a:t>Most important information to ask about in a neck trauma: </a:t>
            </a:r>
            <a:br>
              <a:rPr lang="en-US" dirty="0"/>
            </a:br>
            <a:r>
              <a:rPr lang="en-US" dirty="0"/>
              <a:t>1. site </a:t>
            </a:r>
            <a:br>
              <a:rPr lang="en-US" dirty="0"/>
            </a:br>
            <a:r>
              <a:rPr lang="en-US" dirty="0"/>
              <a:t>2. type of injury (blunt/penetrating) </a:t>
            </a:r>
            <a:br>
              <a:rPr lang="en-US" dirty="0"/>
            </a:br>
            <a:r>
              <a:rPr lang="en-US" dirty="0"/>
              <a:t>3. Signs (Hard/soft) </a:t>
            </a:r>
          </a:p>
          <a:p>
            <a:endParaRPr lang="en-US" dirty="0"/>
          </a:p>
        </p:txBody>
      </p:sp>
    </p:spTree>
    <p:extLst>
      <p:ext uri="{BB962C8B-B14F-4D97-AF65-F5344CB8AC3E}">
        <p14:creationId xmlns:p14="http://schemas.microsoft.com/office/powerpoint/2010/main" val="2210317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4F4996F9-6F7F-AF42-AB73-4F855AE7A608}"/>
              </a:ext>
            </a:extLst>
          </p:cNvPr>
          <p:cNvSpPr>
            <a:spLocks noGrp="1"/>
          </p:cNvSpPr>
          <p:nvPr>
            <p:ph idx="1"/>
          </p:nvPr>
        </p:nvSpPr>
        <p:spPr>
          <a:xfrm>
            <a:off x="304800" y="304800"/>
            <a:ext cx="8610600" cy="5852160"/>
          </a:xfrm>
        </p:spPr>
        <p:txBody>
          <a:bodyPr anchor="ctr">
            <a:noAutofit/>
          </a:bodyPr>
          <a:lstStyle/>
          <a:p>
            <a:pPr marL="295910" marR="545465" indent="-283845">
              <a:lnSpc>
                <a:spcPct val="100000"/>
              </a:lnSpc>
              <a:spcBef>
                <a:spcPts val="105"/>
              </a:spcBef>
              <a:buClr>
                <a:srgbClr val="3891A7"/>
              </a:buClr>
              <a:buSzPct val="79687"/>
              <a:buFont typeface="Wingdings 2"/>
              <a:buChar char=""/>
              <a:tabLst>
                <a:tab pos="296545" algn="l"/>
              </a:tabLst>
            </a:pPr>
            <a:r>
              <a:rPr lang="en-US" sz="2800" spc="-5" dirty="0" smtClean="0">
                <a:latin typeface="Arial"/>
                <a:cs typeface="Arial"/>
              </a:rPr>
              <a:t>Common </a:t>
            </a:r>
            <a:r>
              <a:rPr lang="en-US" sz="2800" dirty="0" smtClean="0">
                <a:latin typeface="Arial"/>
                <a:cs typeface="Arial"/>
              </a:rPr>
              <a:t>to </a:t>
            </a:r>
            <a:r>
              <a:rPr lang="en-US" sz="2800" spc="-5" dirty="0" smtClean="0">
                <a:latin typeface="Arial"/>
                <a:cs typeface="Arial"/>
              </a:rPr>
              <a:t>all traumatic mechanisms </a:t>
            </a:r>
            <a:r>
              <a:rPr lang="en-US" sz="2800" dirty="0" smtClean="0">
                <a:latin typeface="Arial"/>
                <a:cs typeface="Arial"/>
              </a:rPr>
              <a:t>is </a:t>
            </a:r>
            <a:r>
              <a:rPr lang="en-US" sz="2800" spc="-5" dirty="0" smtClean="0">
                <a:latin typeface="Arial"/>
                <a:cs typeface="Arial"/>
              </a:rPr>
              <a:t>the  direct transfer </a:t>
            </a:r>
            <a:r>
              <a:rPr lang="en-US" sz="2800" dirty="0" smtClean="0">
                <a:latin typeface="Arial"/>
                <a:cs typeface="Arial"/>
              </a:rPr>
              <a:t>of severe forces to the larynx.  </a:t>
            </a:r>
            <a:r>
              <a:rPr lang="en-US" sz="2800" spc="-5" dirty="0" smtClean="0">
                <a:latin typeface="Arial"/>
                <a:cs typeface="Arial"/>
              </a:rPr>
              <a:t>These </a:t>
            </a:r>
            <a:r>
              <a:rPr lang="en-US" sz="2800" dirty="0" smtClean="0">
                <a:latin typeface="Arial"/>
                <a:cs typeface="Arial"/>
              </a:rPr>
              <a:t>forces </a:t>
            </a:r>
            <a:r>
              <a:rPr lang="en-US" sz="2800" spc="-5" dirty="0" smtClean="0">
                <a:latin typeface="Arial"/>
                <a:cs typeface="Arial"/>
              </a:rPr>
              <a:t>have </a:t>
            </a:r>
            <a:r>
              <a:rPr lang="en-US" sz="2800" dirty="0" smtClean="0">
                <a:latin typeface="Arial"/>
                <a:cs typeface="Arial"/>
              </a:rPr>
              <a:t>the </a:t>
            </a:r>
            <a:r>
              <a:rPr lang="en-US" sz="2800" spc="-5" dirty="0" smtClean="0">
                <a:latin typeface="Arial"/>
                <a:cs typeface="Arial"/>
              </a:rPr>
              <a:t>potential </a:t>
            </a:r>
            <a:r>
              <a:rPr lang="en-US" sz="2800" dirty="0" smtClean="0">
                <a:latin typeface="Arial"/>
                <a:cs typeface="Arial"/>
              </a:rPr>
              <a:t>to </a:t>
            </a:r>
            <a:r>
              <a:rPr lang="en-US" sz="2800" spc="-5" dirty="0" smtClean="0">
                <a:latin typeface="Arial"/>
                <a:cs typeface="Arial"/>
              </a:rPr>
              <a:t>produce  many devastating injuries, including </a:t>
            </a:r>
            <a:r>
              <a:rPr lang="en-US" sz="2800" dirty="0" smtClean="0">
                <a:latin typeface="Arial"/>
                <a:cs typeface="Arial"/>
              </a:rPr>
              <a:t>mucosal  </a:t>
            </a:r>
            <a:r>
              <a:rPr lang="en-US" sz="2800" spc="-5" dirty="0" smtClean="0">
                <a:latin typeface="Arial"/>
                <a:cs typeface="Arial"/>
              </a:rPr>
              <a:t>tears, dislocations, and</a:t>
            </a:r>
            <a:r>
              <a:rPr lang="en-US" sz="2800" spc="-25" dirty="0" smtClean="0">
                <a:latin typeface="Arial"/>
                <a:cs typeface="Arial"/>
              </a:rPr>
              <a:t> </a:t>
            </a:r>
            <a:r>
              <a:rPr lang="en-US" sz="2800" spc="-5" dirty="0" smtClean="0">
                <a:latin typeface="Arial"/>
                <a:cs typeface="Arial"/>
              </a:rPr>
              <a:t>fractures.</a:t>
            </a:r>
            <a:endParaRPr lang="en-US" sz="2800" dirty="0" smtClean="0">
              <a:latin typeface="Arial"/>
              <a:cs typeface="Arial"/>
            </a:endParaRPr>
          </a:p>
          <a:p>
            <a:pPr marL="295910" marR="8255" indent="-283845">
              <a:lnSpc>
                <a:spcPct val="100000"/>
              </a:lnSpc>
              <a:spcBef>
                <a:spcPts val="605"/>
              </a:spcBef>
              <a:buClr>
                <a:srgbClr val="3891A7"/>
              </a:buClr>
              <a:buSzPct val="79687"/>
              <a:buFont typeface="Wingdings 2"/>
              <a:buChar char=""/>
              <a:tabLst>
                <a:tab pos="408305" algn="l"/>
                <a:tab pos="408940" algn="l"/>
              </a:tabLst>
            </a:pPr>
            <a:r>
              <a:rPr lang="en-US" sz="2800" dirty="0" smtClean="0"/>
              <a:t>	</a:t>
            </a:r>
            <a:r>
              <a:rPr lang="en-US" sz="2800" spc="-5" dirty="0" smtClean="0">
                <a:latin typeface="Arial"/>
                <a:cs typeface="Arial"/>
              </a:rPr>
              <a:t>Edema, hematoma, cartilage </a:t>
            </a:r>
            <a:r>
              <a:rPr lang="en-US" sz="2800" dirty="0" smtClean="0">
                <a:latin typeface="Arial"/>
                <a:cs typeface="Arial"/>
              </a:rPr>
              <a:t>necrosis, voice  </a:t>
            </a:r>
            <a:r>
              <a:rPr lang="en-US" sz="2800" spc="-5" dirty="0" smtClean="0">
                <a:latin typeface="Arial"/>
                <a:cs typeface="Arial"/>
              </a:rPr>
              <a:t>alteration, </a:t>
            </a:r>
            <a:r>
              <a:rPr lang="en-US" sz="2800" dirty="0" smtClean="0">
                <a:latin typeface="Arial"/>
                <a:cs typeface="Arial"/>
              </a:rPr>
              <a:t>cord paralysis, </a:t>
            </a:r>
            <a:r>
              <a:rPr lang="en-US" sz="2800" spc="-5" dirty="0" smtClean="0">
                <a:latin typeface="Arial"/>
                <a:cs typeface="Arial"/>
              </a:rPr>
              <a:t>aspiration, and</a:t>
            </a:r>
            <a:r>
              <a:rPr lang="en-US" sz="2800" spc="-85" dirty="0" smtClean="0">
                <a:latin typeface="Arial"/>
                <a:cs typeface="Arial"/>
              </a:rPr>
              <a:t> </a:t>
            </a:r>
            <a:r>
              <a:rPr lang="en-US" sz="2800" dirty="0" smtClean="0">
                <a:latin typeface="Arial"/>
                <a:cs typeface="Arial"/>
              </a:rPr>
              <a:t>airway  loss </a:t>
            </a:r>
            <a:r>
              <a:rPr lang="en-US" sz="2800" spc="-5" dirty="0" smtClean="0">
                <a:latin typeface="Arial"/>
                <a:cs typeface="Arial"/>
              </a:rPr>
              <a:t>may accompany these</a:t>
            </a:r>
            <a:r>
              <a:rPr lang="en-US" sz="2800" spc="-65" dirty="0" smtClean="0">
                <a:latin typeface="Arial"/>
                <a:cs typeface="Arial"/>
              </a:rPr>
              <a:t> </a:t>
            </a:r>
            <a:r>
              <a:rPr lang="en-US" sz="2800" spc="-5" dirty="0" smtClean="0">
                <a:latin typeface="Arial"/>
                <a:cs typeface="Arial"/>
              </a:rPr>
              <a:t>injuries.</a:t>
            </a:r>
            <a:endParaRPr lang="en-US" sz="2800" dirty="0" smtClean="0">
              <a:latin typeface="Arial"/>
              <a:cs typeface="Arial"/>
            </a:endParaRPr>
          </a:p>
          <a:p>
            <a:pPr marL="295910" marR="5080" indent="-283845">
              <a:lnSpc>
                <a:spcPct val="100000"/>
              </a:lnSpc>
              <a:spcBef>
                <a:spcPts val="600"/>
              </a:spcBef>
              <a:buClr>
                <a:srgbClr val="3891A7"/>
              </a:buClr>
              <a:buSzPct val="79687"/>
              <a:buFont typeface="Wingdings 2"/>
              <a:buChar char=""/>
              <a:tabLst>
                <a:tab pos="408305" algn="l"/>
                <a:tab pos="408940" algn="l"/>
              </a:tabLst>
            </a:pPr>
            <a:r>
              <a:rPr lang="en-US" sz="2800" dirty="0" smtClean="0"/>
              <a:t>	</a:t>
            </a:r>
            <a:r>
              <a:rPr lang="en-US" sz="2800" spc="-5" dirty="0" smtClean="0">
                <a:latin typeface="Arial"/>
                <a:cs typeface="Arial"/>
              </a:rPr>
              <a:t>Common </a:t>
            </a:r>
            <a:r>
              <a:rPr lang="en-US" sz="2800" dirty="0" smtClean="0">
                <a:latin typeface="Arial"/>
                <a:cs typeface="Arial"/>
              </a:rPr>
              <a:t>signs of </a:t>
            </a:r>
            <a:r>
              <a:rPr lang="en-US" sz="2800" spc="-5" dirty="0" smtClean="0">
                <a:latin typeface="Arial"/>
                <a:cs typeface="Arial"/>
              </a:rPr>
              <a:t>laryngeal injury include  </a:t>
            </a:r>
            <a:r>
              <a:rPr lang="en-US" sz="2800" spc="-25" dirty="0" smtClean="0">
                <a:latin typeface="Arial"/>
                <a:cs typeface="Arial"/>
              </a:rPr>
              <a:t>stridor, </a:t>
            </a:r>
            <a:r>
              <a:rPr lang="en-US" sz="2800" spc="-5" dirty="0" smtClean="0">
                <a:latin typeface="Arial"/>
                <a:cs typeface="Arial"/>
              </a:rPr>
              <a:t>subcutaneous emphysema,</a:t>
            </a:r>
            <a:r>
              <a:rPr lang="en-US" sz="2800" spc="-40" dirty="0" smtClean="0">
                <a:latin typeface="Arial"/>
                <a:cs typeface="Arial"/>
              </a:rPr>
              <a:t> </a:t>
            </a:r>
            <a:r>
              <a:rPr lang="en-US" sz="2800" dirty="0" smtClean="0">
                <a:latin typeface="Arial"/>
                <a:cs typeface="Arial"/>
              </a:rPr>
              <a:t>hemoptysis,  </a:t>
            </a:r>
            <a:r>
              <a:rPr lang="en-US" sz="2800" spc="-5" dirty="0" smtClean="0">
                <a:latin typeface="Arial"/>
                <a:cs typeface="Arial"/>
              </a:rPr>
              <a:t>hematoma, </a:t>
            </a:r>
            <a:r>
              <a:rPr lang="en-US" sz="2800" dirty="0" smtClean="0">
                <a:latin typeface="Arial"/>
                <a:cs typeface="Arial"/>
              </a:rPr>
              <a:t>ecchymosis, </a:t>
            </a:r>
            <a:r>
              <a:rPr lang="en-US" sz="2800" spc="-5" dirty="0" smtClean="0">
                <a:latin typeface="Arial"/>
                <a:cs typeface="Arial"/>
              </a:rPr>
              <a:t>laryngeal tenderness,  </a:t>
            </a:r>
            <a:r>
              <a:rPr lang="en-US" sz="2800" dirty="0" smtClean="0">
                <a:latin typeface="Arial"/>
                <a:cs typeface="Arial"/>
              </a:rPr>
              <a:t>vocal cord </a:t>
            </a:r>
            <a:r>
              <a:rPr lang="en-US" sz="2800" spc="-25" dirty="0" smtClean="0">
                <a:latin typeface="Arial"/>
                <a:cs typeface="Arial"/>
              </a:rPr>
              <a:t>immobility, </a:t>
            </a:r>
            <a:r>
              <a:rPr lang="en-US" sz="2800" spc="-5" dirty="0" smtClean="0">
                <a:latin typeface="Arial"/>
                <a:cs typeface="Arial"/>
              </a:rPr>
              <a:t>loss </a:t>
            </a:r>
            <a:r>
              <a:rPr lang="en-US" sz="2800" dirty="0" smtClean="0">
                <a:latin typeface="Arial"/>
                <a:cs typeface="Arial"/>
              </a:rPr>
              <a:t>of </a:t>
            </a:r>
            <a:r>
              <a:rPr lang="en-US" sz="2800" spc="-5" dirty="0" smtClean="0">
                <a:latin typeface="Arial"/>
                <a:cs typeface="Arial"/>
              </a:rPr>
              <a:t>anatomical  landmarks, and bony</a:t>
            </a:r>
            <a:r>
              <a:rPr lang="en-US" sz="2800" spc="-45" dirty="0" smtClean="0">
                <a:latin typeface="Arial"/>
                <a:cs typeface="Arial"/>
              </a:rPr>
              <a:t> </a:t>
            </a:r>
            <a:r>
              <a:rPr lang="en-US" sz="2800" dirty="0" smtClean="0">
                <a:latin typeface="Arial"/>
                <a:cs typeface="Arial"/>
              </a:rPr>
              <a:t>crepitus.</a:t>
            </a:r>
            <a:endParaRPr lang="en-US" sz="2800" dirty="0">
              <a:latin typeface="Arial"/>
              <a:cs typeface="Arial"/>
            </a:endParaRPr>
          </a:p>
        </p:txBody>
      </p:sp>
    </p:spTree>
    <p:extLst>
      <p:ext uri="{BB962C8B-B14F-4D97-AF65-F5344CB8AC3E}">
        <p14:creationId xmlns:p14="http://schemas.microsoft.com/office/powerpoint/2010/main" val="4292299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118920"/>
            <a:ext cx="8610599" cy="5266640"/>
          </a:xfrm>
        </p:spPr>
        <p:txBody>
          <a:bodyPr>
            <a:noAutofit/>
          </a:bodyPr>
          <a:lstStyle/>
          <a:p>
            <a:pPr>
              <a:lnSpc>
                <a:spcPct val="100000"/>
              </a:lnSpc>
            </a:pPr>
            <a:r>
              <a:rPr lang="en-US" sz="2400" spc="-5" dirty="0" err="1">
                <a:latin typeface="Arial"/>
                <a:cs typeface="Arial"/>
              </a:rPr>
              <a:t>Supraglottis</a:t>
            </a:r>
            <a:r>
              <a:rPr lang="en-US" sz="2400" spc="-5" dirty="0">
                <a:latin typeface="Arial"/>
                <a:cs typeface="Arial"/>
              </a:rPr>
              <a:t>: </a:t>
            </a:r>
            <a:r>
              <a:rPr lang="en-US" sz="2400" spc="-15" dirty="0">
                <a:latin typeface="Arial"/>
                <a:cs typeface="Arial"/>
              </a:rPr>
              <a:t>Traumatic </a:t>
            </a:r>
            <a:r>
              <a:rPr lang="en-US" sz="2400" spc="-5" dirty="0">
                <a:latin typeface="Arial"/>
                <a:cs typeface="Arial"/>
              </a:rPr>
              <a:t>forces commonly  produce horizontal fractures of the  thyroid alae and disruption </a:t>
            </a:r>
            <a:r>
              <a:rPr lang="en-US" sz="2400" dirty="0">
                <a:latin typeface="Arial"/>
                <a:cs typeface="Arial"/>
              </a:rPr>
              <a:t>of the  </a:t>
            </a:r>
            <a:r>
              <a:rPr lang="en-US" sz="2400" spc="-5" dirty="0" err="1">
                <a:latin typeface="Arial"/>
                <a:cs typeface="Arial"/>
              </a:rPr>
              <a:t>hyoepiglottic</a:t>
            </a:r>
            <a:r>
              <a:rPr lang="en-US" sz="2400" spc="-5" dirty="0">
                <a:latin typeface="Arial"/>
                <a:cs typeface="Arial"/>
              </a:rPr>
              <a:t> </a:t>
            </a:r>
            <a:r>
              <a:rPr lang="en-US" sz="2400" dirty="0">
                <a:latin typeface="Arial"/>
                <a:cs typeface="Arial"/>
              </a:rPr>
              <a:t>ligament with subsequent  </a:t>
            </a:r>
            <a:r>
              <a:rPr lang="en-US" sz="2400" spc="-5" dirty="0">
                <a:latin typeface="Arial"/>
                <a:cs typeface="Arial"/>
              </a:rPr>
              <a:t>superior and posterior displacement </a:t>
            </a:r>
            <a:r>
              <a:rPr lang="en-US" sz="2400" dirty="0">
                <a:latin typeface="Arial"/>
                <a:cs typeface="Arial"/>
              </a:rPr>
              <a:t>of  the</a:t>
            </a:r>
            <a:r>
              <a:rPr lang="en-US" sz="2400" spc="-5" dirty="0">
                <a:latin typeface="Arial"/>
                <a:cs typeface="Arial"/>
              </a:rPr>
              <a:t> epiglottis.</a:t>
            </a:r>
          </a:p>
          <a:p>
            <a:pPr marL="295910" marR="941069" indent="-283845">
              <a:lnSpc>
                <a:spcPct val="100000"/>
              </a:lnSpc>
              <a:spcBef>
                <a:spcPts val="105"/>
              </a:spcBef>
              <a:buClr>
                <a:srgbClr val="3891A7"/>
              </a:buClr>
              <a:buSzPct val="79687"/>
              <a:buFont typeface="Wingdings 2"/>
              <a:buChar char=""/>
              <a:tabLst>
                <a:tab pos="296545" algn="l"/>
              </a:tabLst>
            </a:pPr>
            <a:r>
              <a:rPr lang="en-US" sz="2400" b="1" dirty="0">
                <a:latin typeface="Arial"/>
                <a:cs typeface="Arial"/>
              </a:rPr>
              <a:t>Glottis: </a:t>
            </a:r>
            <a:r>
              <a:rPr lang="en-US" sz="2400" spc="-15" dirty="0">
                <a:latin typeface="Arial"/>
                <a:cs typeface="Arial"/>
              </a:rPr>
              <a:t>Traumatic </a:t>
            </a:r>
            <a:r>
              <a:rPr lang="en-US" sz="2400" dirty="0">
                <a:latin typeface="Arial"/>
                <a:cs typeface="Arial"/>
              </a:rPr>
              <a:t>force results in</a:t>
            </a:r>
            <a:r>
              <a:rPr lang="en-US" sz="2400" spc="-165" dirty="0">
                <a:latin typeface="Arial"/>
                <a:cs typeface="Arial"/>
              </a:rPr>
              <a:t> </a:t>
            </a:r>
            <a:r>
              <a:rPr lang="en-US" sz="2400" dirty="0">
                <a:latin typeface="Arial"/>
                <a:cs typeface="Arial"/>
              </a:rPr>
              <a:t>cruciate  fractures of the thyroid </a:t>
            </a:r>
            <a:r>
              <a:rPr lang="en-US" sz="2400" spc="-5" dirty="0">
                <a:latin typeface="Arial"/>
                <a:cs typeface="Arial"/>
              </a:rPr>
              <a:t>cartilage near </a:t>
            </a:r>
            <a:r>
              <a:rPr lang="en-US" sz="2400" dirty="0">
                <a:latin typeface="Arial"/>
                <a:cs typeface="Arial"/>
              </a:rPr>
              <a:t>the  </a:t>
            </a:r>
            <a:r>
              <a:rPr lang="en-US" sz="2400" spc="-5" dirty="0">
                <a:latin typeface="Arial"/>
                <a:cs typeface="Arial"/>
              </a:rPr>
              <a:t>attachment </a:t>
            </a:r>
            <a:r>
              <a:rPr lang="en-US" sz="2400" dirty="0">
                <a:latin typeface="Arial"/>
                <a:cs typeface="Arial"/>
              </a:rPr>
              <a:t>of the </a:t>
            </a:r>
            <a:r>
              <a:rPr lang="en-US" sz="2400" spc="-5" dirty="0">
                <a:latin typeface="Arial"/>
                <a:cs typeface="Arial"/>
              </a:rPr>
              <a:t>true </a:t>
            </a:r>
            <a:r>
              <a:rPr lang="en-US" sz="2400" dirty="0">
                <a:latin typeface="Arial"/>
                <a:cs typeface="Arial"/>
              </a:rPr>
              <a:t>vocal</a:t>
            </a:r>
            <a:r>
              <a:rPr lang="en-US" sz="2400" spc="-90" dirty="0">
                <a:latin typeface="Arial"/>
                <a:cs typeface="Arial"/>
              </a:rPr>
              <a:t> </a:t>
            </a:r>
            <a:r>
              <a:rPr lang="en-US" sz="2400" dirty="0">
                <a:latin typeface="Arial"/>
                <a:cs typeface="Arial"/>
              </a:rPr>
              <a:t>cords.</a:t>
            </a:r>
          </a:p>
          <a:p>
            <a:pPr marL="295910" marR="249554" indent="-283845">
              <a:lnSpc>
                <a:spcPct val="100000"/>
              </a:lnSpc>
              <a:spcBef>
                <a:spcPts val="600"/>
              </a:spcBef>
              <a:buClr>
                <a:srgbClr val="3891A7"/>
              </a:buClr>
              <a:buSzPct val="79687"/>
              <a:buFont typeface="Wingdings 2"/>
              <a:buChar char=""/>
              <a:tabLst>
                <a:tab pos="296545" algn="l"/>
              </a:tabLst>
            </a:pPr>
            <a:r>
              <a:rPr lang="en-US" sz="2400" b="1" dirty="0" err="1">
                <a:latin typeface="Arial"/>
                <a:cs typeface="Arial"/>
              </a:rPr>
              <a:t>Subglottis</a:t>
            </a:r>
            <a:r>
              <a:rPr lang="en-US" sz="2400" b="1" dirty="0">
                <a:latin typeface="Arial"/>
                <a:cs typeface="Arial"/>
              </a:rPr>
              <a:t>: </a:t>
            </a:r>
            <a:r>
              <a:rPr lang="en-US" sz="2400" dirty="0">
                <a:latin typeface="Arial"/>
                <a:cs typeface="Arial"/>
              </a:rPr>
              <a:t>Crushing forces to </a:t>
            </a:r>
            <a:r>
              <a:rPr lang="en-US" sz="2400" spc="-5" dirty="0">
                <a:latin typeface="Arial"/>
                <a:cs typeface="Arial"/>
              </a:rPr>
              <a:t>the </a:t>
            </a:r>
            <a:r>
              <a:rPr lang="en-US" sz="2400" dirty="0">
                <a:latin typeface="Arial"/>
                <a:cs typeface="Arial"/>
              </a:rPr>
              <a:t>cricoid  </a:t>
            </a:r>
            <a:r>
              <a:rPr lang="en-US" sz="2400" spc="-5" dirty="0">
                <a:latin typeface="Arial"/>
                <a:cs typeface="Arial"/>
              </a:rPr>
              <a:t>cartilage </a:t>
            </a:r>
            <a:r>
              <a:rPr lang="en-US" sz="2400" dirty="0">
                <a:latin typeface="Arial"/>
                <a:cs typeface="Arial"/>
              </a:rPr>
              <a:t>cause </a:t>
            </a:r>
            <a:r>
              <a:rPr lang="en-US" sz="2400" spc="-5" dirty="0">
                <a:latin typeface="Arial"/>
                <a:cs typeface="Arial"/>
              </a:rPr>
              <a:t>injury </a:t>
            </a:r>
            <a:r>
              <a:rPr lang="en-US" sz="2400" dirty="0">
                <a:latin typeface="Arial"/>
                <a:cs typeface="Arial"/>
              </a:rPr>
              <a:t>to the cricothyroid joint  </a:t>
            </a:r>
            <a:r>
              <a:rPr lang="en-US" sz="2400" spc="-5" dirty="0">
                <a:latin typeface="Arial"/>
                <a:cs typeface="Arial"/>
              </a:rPr>
              <a:t>and may </a:t>
            </a:r>
            <a:r>
              <a:rPr lang="en-US" sz="2400" dirty="0">
                <a:latin typeface="Arial"/>
                <a:cs typeface="Arial"/>
              </a:rPr>
              <a:t>result in </a:t>
            </a:r>
            <a:r>
              <a:rPr lang="en-US" sz="2400" spc="-5" dirty="0">
                <a:latin typeface="Arial"/>
                <a:cs typeface="Arial"/>
              </a:rPr>
              <a:t>bilateral </a:t>
            </a:r>
            <a:r>
              <a:rPr lang="en-US" sz="2400" dirty="0">
                <a:latin typeface="Arial"/>
                <a:cs typeface="Arial"/>
              </a:rPr>
              <a:t>vocal cord</a:t>
            </a:r>
            <a:r>
              <a:rPr lang="en-US" sz="2400" spc="-114" dirty="0">
                <a:latin typeface="Arial"/>
                <a:cs typeface="Arial"/>
              </a:rPr>
              <a:t> </a:t>
            </a:r>
            <a:r>
              <a:rPr lang="en-US" sz="2400" dirty="0">
                <a:latin typeface="Arial"/>
                <a:cs typeface="Arial"/>
              </a:rPr>
              <a:t>paralysis  from recurrent </a:t>
            </a:r>
            <a:r>
              <a:rPr lang="en-US" sz="2400" spc="-5" dirty="0">
                <a:latin typeface="Arial"/>
                <a:cs typeface="Arial"/>
              </a:rPr>
              <a:t>laryngeal nerve</a:t>
            </a:r>
            <a:r>
              <a:rPr lang="en-US" sz="2400" spc="-105" dirty="0">
                <a:latin typeface="Arial"/>
                <a:cs typeface="Arial"/>
              </a:rPr>
              <a:t> </a:t>
            </a:r>
            <a:r>
              <a:rPr lang="en-US" sz="2400" spc="-5" dirty="0">
                <a:latin typeface="Arial"/>
                <a:cs typeface="Arial"/>
              </a:rPr>
              <a:t>damage.</a:t>
            </a:r>
            <a:endParaRPr lang="en-US" sz="2400" dirty="0">
              <a:latin typeface="Arial"/>
              <a:cs typeface="Arial"/>
            </a:endParaRPr>
          </a:p>
          <a:p>
            <a:pPr marL="295910" marR="5080" indent="-283845">
              <a:lnSpc>
                <a:spcPct val="100000"/>
              </a:lnSpc>
              <a:spcBef>
                <a:spcPts val="605"/>
              </a:spcBef>
              <a:buClr>
                <a:srgbClr val="3891A7"/>
              </a:buClr>
              <a:buSzPct val="79687"/>
              <a:buFont typeface="Wingdings 2"/>
              <a:buChar char=""/>
              <a:tabLst>
                <a:tab pos="296545" algn="l"/>
              </a:tabLst>
            </a:pPr>
            <a:r>
              <a:rPr lang="en-US" sz="2400" b="1" dirty="0">
                <a:latin typeface="Arial"/>
                <a:cs typeface="Arial"/>
              </a:rPr>
              <a:t>Hyoid bone</a:t>
            </a:r>
            <a:r>
              <a:rPr lang="en-US" sz="2400" dirty="0">
                <a:latin typeface="Arial"/>
                <a:cs typeface="Arial"/>
              </a:rPr>
              <a:t>: </a:t>
            </a:r>
            <a:r>
              <a:rPr lang="en-US" sz="2400" spc="-5" dirty="0">
                <a:latin typeface="Arial"/>
                <a:cs typeface="Arial"/>
              </a:rPr>
              <a:t>Found more commonly </a:t>
            </a:r>
            <a:r>
              <a:rPr lang="en-US" sz="2400" dirty="0">
                <a:latin typeface="Arial"/>
                <a:cs typeface="Arial"/>
              </a:rPr>
              <a:t>in</a:t>
            </a:r>
            <a:r>
              <a:rPr lang="en-US" sz="2400" spc="-100" dirty="0">
                <a:latin typeface="Arial"/>
                <a:cs typeface="Arial"/>
              </a:rPr>
              <a:t> </a:t>
            </a:r>
            <a:r>
              <a:rPr lang="en-US" sz="2400" spc="-5" dirty="0">
                <a:latin typeface="Arial"/>
                <a:cs typeface="Arial"/>
              </a:rPr>
              <a:t>women,  </a:t>
            </a:r>
            <a:r>
              <a:rPr lang="en-US" sz="2400" dirty="0">
                <a:latin typeface="Arial"/>
                <a:cs typeface="Arial"/>
              </a:rPr>
              <a:t>hyoid fractures </a:t>
            </a:r>
            <a:r>
              <a:rPr lang="en-US" sz="2400" spc="-5" dirty="0">
                <a:latin typeface="Arial"/>
                <a:cs typeface="Arial"/>
              </a:rPr>
              <a:t>tend </a:t>
            </a:r>
            <a:r>
              <a:rPr lang="en-US" sz="2400" dirty="0">
                <a:latin typeface="Arial"/>
                <a:cs typeface="Arial"/>
              </a:rPr>
              <a:t>to occur in the </a:t>
            </a:r>
            <a:r>
              <a:rPr lang="en-US" sz="2400" spc="-5" dirty="0">
                <a:latin typeface="Arial"/>
                <a:cs typeface="Arial"/>
              </a:rPr>
              <a:t>central part  </a:t>
            </a:r>
            <a:r>
              <a:rPr lang="en-US" sz="2400" dirty="0">
                <a:latin typeface="Arial"/>
                <a:cs typeface="Arial"/>
              </a:rPr>
              <a:t>of </a:t>
            </a:r>
            <a:r>
              <a:rPr lang="en-US" sz="2400" spc="-5" dirty="0">
                <a:latin typeface="Arial"/>
                <a:cs typeface="Arial"/>
              </a:rPr>
              <a:t>the hyoid bone because </a:t>
            </a:r>
            <a:r>
              <a:rPr lang="en-US" sz="2400" dirty="0">
                <a:latin typeface="Arial"/>
                <a:cs typeface="Arial"/>
              </a:rPr>
              <a:t>of </a:t>
            </a:r>
            <a:r>
              <a:rPr lang="en-US" sz="2400" spc="-5" dirty="0">
                <a:latin typeface="Arial"/>
                <a:cs typeface="Arial"/>
              </a:rPr>
              <a:t>the inherent  strength </a:t>
            </a:r>
            <a:r>
              <a:rPr lang="en-US" sz="2400" dirty="0">
                <a:latin typeface="Arial"/>
                <a:cs typeface="Arial"/>
              </a:rPr>
              <a:t>of the</a:t>
            </a:r>
            <a:r>
              <a:rPr lang="en-US" sz="2400" spc="-55" dirty="0">
                <a:latin typeface="Arial"/>
                <a:cs typeface="Arial"/>
              </a:rPr>
              <a:t> </a:t>
            </a:r>
            <a:r>
              <a:rPr lang="en-US" sz="2400" spc="-5" dirty="0" err="1">
                <a:latin typeface="Arial"/>
                <a:cs typeface="Arial"/>
              </a:rPr>
              <a:t>cornua</a:t>
            </a:r>
            <a:r>
              <a:rPr lang="en-US" sz="2400" spc="-5" dirty="0">
                <a:latin typeface="Arial"/>
                <a:cs typeface="Arial"/>
              </a:rPr>
              <a:t>.</a:t>
            </a:r>
          </a:p>
          <a:p>
            <a:pPr>
              <a:lnSpc>
                <a:spcPct val="100000"/>
              </a:lnSpc>
            </a:pPr>
            <a:endParaRPr lang="ar-SA" sz="2400" dirty="0"/>
          </a:p>
        </p:txBody>
      </p:sp>
      <p:sp>
        <p:nvSpPr>
          <p:cNvPr id="4" name="مستطيل 3"/>
          <p:cNvSpPr/>
          <p:nvPr/>
        </p:nvSpPr>
        <p:spPr>
          <a:xfrm>
            <a:off x="511728" y="457200"/>
            <a:ext cx="8077200" cy="661720"/>
          </a:xfrm>
          <a:prstGeom prst="rect">
            <a:avLst/>
          </a:prstGeom>
        </p:spPr>
        <p:txBody>
          <a:bodyPr wrap="square">
            <a:spAutoFit/>
          </a:bodyPr>
          <a:lstStyle/>
          <a:p>
            <a:r>
              <a:rPr lang="en-US" sz="3700" cap="all" spc="100" dirty="0">
                <a:solidFill>
                  <a:prstClr val="black">
                    <a:lumMod val="95000"/>
                    <a:lumOff val="5000"/>
                  </a:prstClr>
                </a:solidFill>
                <a:latin typeface="Tw Cen MT Condensed" panose="020B0606020104020203"/>
                <a:ea typeface="+mj-ea"/>
                <a:cs typeface="+mj-cs"/>
              </a:rPr>
              <a:t>Laryngeal </a:t>
            </a:r>
            <a:r>
              <a:rPr lang="en-US" sz="3700" cap="all" spc="-5" dirty="0">
                <a:solidFill>
                  <a:prstClr val="black">
                    <a:lumMod val="95000"/>
                    <a:lumOff val="5000"/>
                  </a:prstClr>
                </a:solidFill>
                <a:latin typeface="Tw Cen MT Condensed" panose="020B0606020104020203"/>
                <a:ea typeface="+mj-ea"/>
                <a:cs typeface="+mj-cs"/>
              </a:rPr>
              <a:t>injuries </a:t>
            </a:r>
            <a:r>
              <a:rPr lang="en-US" sz="3700" cap="all" spc="100" dirty="0">
                <a:solidFill>
                  <a:prstClr val="black">
                    <a:lumMod val="95000"/>
                    <a:lumOff val="5000"/>
                  </a:prstClr>
                </a:solidFill>
                <a:latin typeface="Tw Cen MT Condensed" panose="020B0606020104020203"/>
                <a:ea typeface="+mj-ea"/>
                <a:cs typeface="+mj-cs"/>
              </a:rPr>
              <a:t>vary </a:t>
            </a:r>
            <a:r>
              <a:rPr lang="en-US" sz="3700" cap="all" spc="-5" dirty="0">
                <a:solidFill>
                  <a:prstClr val="black">
                    <a:lumMod val="95000"/>
                    <a:lumOff val="5000"/>
                  </a:prstClr>
                </a:solidFill>
                <a:latin typeface="Tw Cen MT Condensed" panose="020B0606020104020203"/>
                <a:ea typeface="+mj-ea"/>
                <a:cs typeface="+mj-cs"/>
              </a:rPr>
              <a:t>by  </a:t>
            </a:r>
            <a:r>
              <a:rPr lang="en-US" sz="3700" cap="all" spc="100" dirty="0">
                <a:solidFill>
                  <a:prstClr val="black">
                    <a:lumMod val="95000"/>
                    <a:lumOff val="5000"/>
                  </a:prstClr>
                </a:solidFill>
                <a:latin typeface="Tw Cen MT Condensed" panose="020B0606020104020203"/>
                <a:ea typeface="+mj-ea"/>
                <a:cs typeface="+mj-cs"/>
              </a:rPr>
              <a:t>anatomical</a:t>
            </a:r>
            <a:r>
              <a:rPr lang="en-US" sz="3700" cap="all" spc="10" dirty="0">
                <a:solidFill>
                  <a:prstClr val="black">
                    <a:lumMod val="95000"/>
                    <a:lumOff val="5000"/>
                  </a:prstClr>
                </a:solidFill>
                <a:latin typeface="Tw Cen MT Condensed" panose="020B0606020104020203"/>
                <a:ea typeface="+mj-ea"/>
                <a:cs typeface="+mj-cs"/>
              </a:rPr>
              <a:t> </a:t>
            </a:r>
            <a:r>
              <a:rPr lang="en-US" sz="3700" cap="all" spc="-5" dirty="0">
                <a:solidFill>
                  <a:prstClr val="black">
                    <a:lumMod val="95000"/>
                    <a:lumOff val="5000"/>
                  </a:prstClr>
                </a:solidFill>
                <a:latin typeface="Tw Cen MT Condensed" panose="020B0606020104020203"/>
                <a:ea typeface="+mj-ea"/>
                <a:cs typeface="+mj-cs"/>
              </a:rPr>
              <a:t>location</a:t>
            </a:r>
            <a:endParaRPr lang="ar-SA" dirty="0"/>
          </a:p>
        </p:txBody>
      </p:sp>
    </p:spTree>
    <p:extLst>
      <p:ext uri="{BB962C8B-B14F-4D97-AF65-F5344CB8AC3E}">
        <p14:creationId xmlns:p14="http://schemas.microsoft.com/office/powerpoint/2010/main" val="3282784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929640"/>
            <a:ext cx="8534400" cy="4023360"/>
          </a:xfrm>
        </p:spPr>
        <p:txBody>
          <a:bodyPr>
            <a:noAutofit/>
          </a:bodyPr>
          <a:lstStyle/>
          <a:p>
            <a:pPr marL="12700" marR="659130">
              <a:spcBef>
                <a:spcPts val="105"/>
              </a:spcBef>
            </a:pPr>
            <a:r>
              <a:rPr lang="en-US" sz="2400" dirty="0" err="1">
                <a:latin typeface="Arial"/>
                <a:cs typeface="Arial"/>
              </a:rPr>
              <a:t>Cricoarytenoid</a:t>
            </a:r>
            <a:r>
              <a:rPr lang="en-US" sz="2400" dirty="0">
                <a:latin typeface="Arial"/>
                <a:cs typeface="Arial"/>
              </a:rPr>
              <a:t> joint: Traumatic forces that  displace the thyroid alae medially or cause  compression of the larynx against the cervical  vertebrae often result in </a:t>
            </a:r>
            <a:r>
              <a:rPr lang="en-US" sz="2400" dirty="0" err="1">
                <a:latin typeface="Arial"/>
                <a:cs typeface="Arial"/>
              </a:rPr>
              <a:t>cricoarytenoid</a:t>
            </a:r>
            <a:r>
              <a:rPr lang="en-US" sz="2400" dirty="0">
                <a:latin typeface="Arial"/>
                <a:cs typeface="Arial"/>
              </a:rPr>
              <a:t>  dislocation. </a:t>
            </a:r>
            <a:r>
              <a:rPr lang="en-US" sz="2400" dirty="0">
                <a:latin typeface="Arial"/>
                <a:cs typeface="Arial"/>
              </a:rPr>
              <a:t>This injury generally occurs  unilaterally</a:t>
            </a:r>
            <a:r>
              <a:rPr lang="en-US" sz="2400" dirty="0" smtClean="0">
                <a:latin typeface="Arial"/>
                <a:cs typeface="Arial"/>
              </a:rPr>
              <a:t>.</a:t>
            </a:r>
          </a:p>
          <a:p>
            <a:pPr marL="12700" marR="659130">
              <a:spcBef>
                <a:spcPts val="105"/>
              </a:spcBef>
            </a:pPr>
            <a:endParaRPr lang="en-US" sz="2400" dirty="0">
              <a:latin typeface="Arial"/>
              <a:cs typeface="Arial"/>
            </a:endParaRPr>
          </a:p>
          <a:p>
            <a:pPr marL="12700" marR="5080">
              <a:spcBef>
                <a:spcPts val="5"/>
              </a:spcBef>
            </a:pPr>
            <a:r>
              <a:rPr lang="en-US" sz="2400" dirty="0">
                <a:latin typeface="Arial"/>
                <a:cs typeface="Arial"/>
              </a:rPr>
              <a:t>Cricothyroid joint: Injury occurs when traumatic  forces to the anterior portion of the neck cause  the inferior </a:t>
            </a:r>
            <a:r>
              <a:rPr lang="en-US" sz="2400" dirty="0" err="1">
                <a:latin typeface="Arial"/>
                <a:cs typeface="Arial"/>
              </a:rPr>
              <a:t>cornu</a:t>
            </a:r>
            <a:r>
              <a:rPr lang="en-US" sz="2400" dirty="0">
                <a:latin typeface="Arial"/>
                <a:cs typeface="Arial"/>
              </a:rPr>
              <a:t> of the thyroid cartilage to be  displaced posterior to the cricoid cartilage. This  dislocation limits cricothyroid muscle function and  therefore pitch control. Injury to the recurrent  laryngeal nerve may also contribute to vocal cord  paralysis</a:t>
            </a:r>
          </a:p>
          <a:p>
            <a:endParaRPr lang="ar-SA" sz="2400" dirty="0">
              <a:latin typeface="Arial"/>
              <a:cs typeface="Arial"/>
            </a:endParaRPr>
          </a:p>
        </p:txBody>
      </p:sp>
    </p:spTree>
    <p:extLst>
      <p:ext uri="{BB962C8B-B14F-4D97-AF65-F5344CB8AC3E}">
        <p14:creationId xmlns:p14="http://schemas.microsoft.com/office/powerpoint/2010/main" val="3868159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
            <a:ext cx="8610600" cy="6324600"/>
          </a:xfrm>
          <a:prstGeom prst="rect">
            <a:avLst/>
          </a:prstGeom>
        </p:spPr>
      </p:pic>
    </p:spTree>
    <p:extLst>
      <p:ext uri="{BB962C8B-B14F-4D97-AF65-F5344CB8AC3E}">
        <p14:creationId xmlns:p14="http://schemas.microsoft.com/office/powerpoint/2010/main" val="2470717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00" y="0"/>
            <a:ext cx="9169400" cy="6858000"/>
          </a:xfrm>
        </p:spPr>
      </p:pic>
    </p:spTree>
    <p:extLst>
      <p:ext uri="{BB962C8B-B14F-4D97-AF65-F5344CB8AC3E}">
        <p14:creationId xmlns:p14="http://schemas.microsoft.com/office/powerpoint/2010/main" val="817535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290055" cy="4023360"/>
          </a:xfrm>
        </p:spPr>
        <p:txBody>
          <a:bodyPr>
            <a:norm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Anterior&amp; posterior triangles separated by </a:t>
            </a:r>
            <a:r>
              <a:rPr lang="en-US" b="1" dirty="0">
                <a:solidFill>
                  <a:srgbClr val="FF0000"/>
                </a:solidFill>
                <a:latin typeface="Times New Roman" panose="02020603050405020304" pitchFamily="18" charset="0"/>
                <a:cs typeface="Times New Roman" panose="02020603050405020304" pitchFamily="18" charset="0"/>
              </a:rPr>
              <a:t>Sternocleidomastoid</a:t>
            </a:r>
            <a:r>
              <a:rPr lang="en-US" dirty="0">
                <a:latin typeface="Times New Roman" panose="02020603050405020304" pitchFamily="18" charset="0"/>
                <a:cs typeface="Times New Roman" panose="02020603050405020304" pitchFamily="18" charset="0"/>
              </a:rPr>
              <a:t> muscle.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Posterior triangle is bordered posteriorly by </a:t>
            </a:r>
            <a:r>
              <a:rPr lang="en-US" b="1" dirty="0">
                <a:solidFill>
                  <a:srgbClr val="FF0000"/>
                </a:solidFill>
                <a:latin typeface="Times New Roman" panose="02020603050405020304" pitchFamily="18" charset="0"/>
                <a:cs typeface="Times New Roman" panose="02020603050405020304" pitchFamily="18" charset="0"/>
              </a:rPr>
              <a:t>Trapezius</a:t>
            </a:r>
            <a:r>
              <a:rPr lang="en-US" dirty="0">
                <a:latin typeface="Times New Roman" panose="02020603050405020304" pitchFamily="18" charset="0"/>
                <a:cs typeface="Times New Roman" panose="02020603050405020304" pitchFamily="18" charset="0"/>
              </a:rPr>
              <a:t> muscle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Boarders of anterior triangle:</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Superiorly</a:t>
            </a:r>
            <a:r>
              <a:rPr lang="en-US" dirty="0">
                <a:latin typeface="Times New Roman" panose="02020603050405020304" pitchFamily="18" charset="0"/>
                <a:cs typeface="Times New Roman" panose="02020603050405020304" pitchFamily="18" charset="0"/>
              </a:rPr>
              <a:t> – inferior border of the mandible.</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Laterally</a:t>
            </a:r>
            <a:r>
              <a:rPr lang="en-US" dirty="0">
                <a:latin typeface="Times New Roman" panose="02020603050405020304" pitchFamily="18" charset="0"/>
                <a:cs typeface="Times New Roman" panose="02020603050405020304" pitchFamily="18" charset="0"/>
              </a:rPr>
              <a:t> – anterior border of the sternocleidomastoid.</a:t>
            </a:r>
            <a:br>
              <a:rPr lang="en-US" dirty="0">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Medially</a:t>
            </a:r>
            <a:r>
              <a:rPr lang="en-US" dirty="0">
                <a:latin typeface="Times New Roman" panose="02020603050405020304" pitchFamily="18" charset="0"/>
                <a:cs typeface="Times New Roman" panose="02020603050405020304" pitchFamily="18" charset="0"/>
              </a:rPr>
              <a:t> – sagittal line down the midline of the neck.</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Anterior Triangle is divided to: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Submandibular triangle 2. Submental Triangle 3. Carotid  4.Muscular triangle </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l="32038" t="20060" r="23187"/>
          <a:stretch/>
        </p:blipFill>
        <p:spPr>
          <a:xfrm>
            <a:off x="304800" y="3803367"/>
            <a:ext cx="3225293" cy="2881350"/>
          </a:xfrm>
          <a:prstGeom prst="rect">
            <a:avLst/>
          </a:prstGeom>
        </p:spPr>
      </p:pic>
      <p:pic>
        <p:nvPicPr>
          <p:cNvPr id="5" name="Content Placeholder 7"/>
          <p:cNvPicPr>
            <a:picLocks noChangeAspect="1"/>
          </p:cNvPicPr>
          <p:nvPr/>
        </p:nvPicPr>
        <p:blipFill rotWithShape="1">
          <a:blip r:embed="rId3">
            <a:extLst>
              <a:ext uri="{28A0092B-C50C-407E-A947-70E740481C1C}">
                <a14:useLocalDpi xmlns:a14="http://schemas.microsoft.com/office/drawing/2010/main" val="0"/>
              </a:ext>
            </a:extLst>
          </a:blip>
          <a:srcRect t="17620" b="16461"/>
          <a:stretch/>
        </p:blipFill>
        <p:spPr>
          <a:xfrm>
            <a:off x="4191000" y="3803367"/>
            <a:ext cx="4623055" cy="2881350"/>
          </a:xfrm>
          <a:prstGeom prst="rect">
            <a:avLst/>
          </a:prstGeom>
        </p:spPr>
      </p:pic>
    </p:spTree>
    <p:extLst>
      <p:ext uri="{BB962C8B-B14F-4D97-AF65-F5344CB8AC3E}">
        <p14:creationId xmlns:p14="http://schemas.microsoft.com/office/powerpoint/2010/main" val="339328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271" y="1676400"/>
            <a:ext cx="8703129" cy="3886200"/>
          </a:xfrm>
        </p:spPr>
      </p:pic>
    </p:spTree>
    <p:extLst>
      <p:ext uri="{BB962C8B-B14F-4D97-AF65-F5344CB8AC3E}">
        <p14:creationId xmlns:p14="http://schemas.microsoft.com/office/powerpoint/2010/main" val="2736131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t="6123" r="1493"/>
          <a:stretch/>
        </p:blipFill>
        <p:spPr>
          <a:xfrm>
            <a:off x="152400" y="121404"/>
            <a:ext cx="8686800" cy="6553200"/>
          </a:xfrm>
        </p:spPr>
      </p:pic>
    </p:spTree>
    <p:extLst>
      <p:ext uri="{BB962C8B-B14F-4D97-AF65-F5344CB8AC3E}">
        <p14:creationId xmlns:p14="http://schemas.microsoft.com/office/powerpoint/2010/main" val="616633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290054" cy="685800"/>
          </a:xfrm>
        </p:spPr>
        <p:txBody>
          <a:bodyPr>
            <a:normAutofit fontScale="90000"/>
          </a:bodyPr>
          <a:lstStyle/>
          <a:p>
            <a:r>
              <a:rPr lang="en-US" b="1" dirty="0">
                <a:solidFill>
                  <a:schemeClr val="tx2">
                    <a:lumMod val="75000"/>
                  </a:schemeClr>
                </a:solidFill>
              </a:rPr>
              <a:t>Anterior</a:t>
            </a:r>
            <a:r>
              <a:rPr lang="en-US" b="1" spc="-90" dirty="0">
                <a:solidFill>
                  <a:schemeClr val="tx2">
                    <a:lumMod val="75000"/>
                  </a:schemeClr>
                </a:solidFill>
              </a:rPr>
              <a:t> </a:t>
            </a:r>
            <a:r>
              <a:rPr lang="en-US" b="1" spc="-5" dirty="0">
                <a:solidFill>
                  <a:schemeClr val="tx2">
                    <a:lumMod val="75000"/>
                  </a:schemeClr>
                </a:solidFill>
              </a:rPr>
              <a:t>triangle-Zone </a:t>
            </a:r>
            <a:r>
              <a:rPr lang="en-US" sz="4000" b="1" spc="-5" dirty="0">
                <a:solidFill>
                  <a:schemeClr val="tx2"/>
                </a:solidFill>
                <a:latin typeface="Tahoma"/>
                <a:cs typeface="Tahoma"/>
              </a:rPr>
              <a:t>I</a:t>
            </a:r>
            <a:r>
              <a:rPr lang="en-US" b="1" dirty="0">
                <a:solidFill>
                  <a:schemeClr val="tx2">
                    <a:lumMod val="75000"/>
                  </a:schemeClr>
                </a:solidFill>
                <a:latin typeface="Tahoma"/>
                <a:cs typeface="Tahoma"/>
              </a:rPr>
              <a:t/>
            </a:r>
            <a:br>
              <a:rPr lang="en-US" b="1" dirty="0">
                <a:solidFill>
                  <a:schemeClr val="tx2">
                    <a:lumMod val="75000"/>
                  </a:schemeClr>
                </a:solidFill>
                <a:latin typeface="Tahoma"/>
                <a:cs typeface="Tahoma"/>
              </a:rPr>
            </a:br>
            <a:endParaRPr lang="en-US" dirty="0"/>
          </a:p>
        </p:txBody>
      </p:sp>
      <p:sp>
        <p:nvSpPr>
          <p:cNvPr id="3" name="Content Placeholder 2"/>
          <p:cNvSpPr>
            <a:spLocks noGrp="1"/>
          </p:cNvSpPr>
          <p:nvPr>
            <p:ph idx="1"/>
          </p:nvPr>
        </p:nvSpPr>
        <p:spPr>
          <a:xfrm>
            <a:off x="229285" y="1310898"/>
            <a:ext cx="8153400" cy="4428744"/>
          </a:xfrm>
        </p:spPr>
        <p:txBody>
          <a:bodyPr>
            <a:noAutofit/>
          </a:bodyPr>
          <a:lstStyle/>
          <a:p>
            <a:pPr marL="297815" marR="5080" indent="-285750">
              <a:lnSpc>
                <a:spcPts val="2880"/>
              </a:lnSpc>
              <a:spcBef>
                <a:spcPts val="700"/>
              </a:spcBef>
              <a:buClr>
                <a:srgbClr val="FFCC66"/>
              </a:buClr>
              <a:buFont typeface="Wingdings" panose="05000000000000000000" pitchFamily="2" charset="2"/>
              <a:buChar char="§"/>
              <a:tabLst>
                <a:tab pos="356235" algn="l"/>
              </a:tabLst>
            </a:pPr>
            <a:r>
              <a:rPr lang="en-US" sz="1800" u="sng" spc="-5" dirty="0">
                <a:solidFill>
                  <a:schemeClr val="tx2"/>
                </a:solidFill>
                <a:latin typeface="Segoe UI Semibold" panose="020B0702040204020203" pitchFamily="34" charset="0"/>
                <a:cs typeface="Segoe UI Semibold" panose="020B0702040204020203" pitchFamily="34" charset="0"/>
              </a:rPr>
              <a:t>Blood vessels</a:t>
            </a:r>
            <a:r>
              <a:rPr lang="en-US" sz="1800" spc="-5" dirty="0">
                <a:latin typeface="Segoe UI Semibold" panose="020B0702040204020203" pitchFamily="34" charset="0"/>
                <a:cs typeface="Segoe UI Semibold" panose="020B0702040204020203" pitchFamily="34" charset="0"/>
              </a:rPr>
              <a:t>: </a:t>
            </a:r>
            <a:r>
              <a:rPr lang="en-US" sz="1800" dirty="0">
                <a:latin typeface="Segoe UI Semibold" panose="020B0702040204020203" pitchFamily="34" charset="0"/>
                <a:cs typeface="Segoe UI Semibold" panose="020B0702040204020203" pitchFamily="34" charset="0"/>
              </a:rPr>
              <a:t>aortic </a:t>
            </a:r>
            <a:r>
              <a:rPr lang="en-US" sz="1800" spc="-5" dirty="0">
                <a:latin typeface="Segoe UI Semibold" panose="020B0702040204020203" pitchFamily="34" charset="0"/>
                <a:cs typeface="Segoe UI Semibold" panose="020B0702040204020203" pitchFamily="34" charset="0"/>
              </a:rPr>
              <a:t>arch, subclavian, and  innominate (brachiocephalic)</a:t>
            </a:r>
            <a:r>
              <a:rPr lang="en-US" sz="1800" spc="50" dirty="0">
                <a:latin typeface="Segoe UI Semibold" panose="020B0702040204020203" pitchFamily="34" charset="0"/>
                <a:cs typeface="Segoe UI Semibold" panose="020B0702040204020203" pitchFamily="34" charset="0"/>
              </a:rPr>
              <a:t> </a:t>
            </a:r>
            <a:r>
              <a:rPr lang="en-US" sz="1800" spc="-5" dirty="0">
                <a:latin typeface="Segoe UI Semibold" panose="020B0702040204020203" pitchFamily="34" charset="0"/>
                <a:cs typeface="Segoe UI Semibold" panose="020B0702040204020203" pitchFamily="34" charset="0"/>
              </a:rPr>
              <a:t>vessels</a:t>
            </a:r>
          </a:p>
          <a:p>
            <a:pPr marL="297815" marR="5080" indent="-285750">
              <a:lnSpc>
                <a:spcPts val="2880"/>
              </a:lnSpc>
              <a:spcBef>
                <a:spcPts val="700"/>
              </a:spcBef>
              <a:buClr>
                <a:srgbClr val="FFCC66"/>
              </a:buClr>
              <a:buFont typeface="Wingdings" panose="05000000000000000000" pitchFamily="2" charset="2"/>
              <a:buChar char="§"/>
              <a:tabLst>
                <a:tab pos="356235" algn="l"/>
              </a:tabLst>
            </a:pPr>
            <a:endParaRPr lang="en-US" sz="1800" dirty="0">
              <a:latin typeface="Segoe UI Semibold" panose="020B0702040204020203" pitchFamily="34" charset="0"/>
              <a:cs typeface="Segoe UI Semibold" panose="020B0702040204020203" pitchFamily="34" charset="0"/>
            </a:endParaRPr>
          </a:p>
          <a:p>
            <a:pPr marL="297815" marR="346075" indent="-285750">
              <a:lnSpc>
                <a:spcPct val="80000"/>
              </a:lnSpc>
              <a:spcBef>
                <a:spcPts val="745"/>
              </a:spcBef>
              <a:buClr>
                <a:srgbClr val="FFCC66"/>
              </a:buClr>
              <a:buFont typeface="Wingdings" panose="05000000000000000000" pitchFamily="2" charset="2"/>
              <a:buChar char="§"/>
              <a:tabLst>
                <a:tab pos="356235" algn="l"/>
              </a:tabLst>
            </a:pPr>
            <a:r>
              <a:rPr lang="en-US" sz="1800" u="sng" spc="-5" dirty="0">
                <a:solidFill>
                  <a:schemeClr val="tx2"/>
                </a:solidFill>
                <a:latin typeface="Segoe UI Semibold" panose="020B0702040204020203" pitchFamily="34" charset="0"/>
                <a:cs typeface="Segoe UI Semibold" panose="020B0702040204020203" pitchFamily="34" charset="0"/>
              </a:rPr>
              <a:t>Nerves</a:t>
            </a:r>
            <a:r>
              <a:rPr lang="en-US" sz="1800" spc="-5" dirty="0">
                <a:latin typeface="Segoe UI Semibold" panose="020B0702040204020203" pitchFamily="34" charset="0"/>
                <a:cs typeface="Segoe UI Semibold" panose="020B0702040204020203" pitchFamily="34" charset="0"/>
              </a:rPr>
              <a:t>: brachial </a:t>
            </a:r>
            <a:r>
              <a:rPr lang="en-US" sz="1800" dirty="0">
                <a:latin typeface="Segoe UI Semibold" panose="020B0702040204020203" pitchFamily="34" charset="0"/>
                <a:cs typeface="Segoe UI Semibold" panose="020B0702040204020203" pitchFamily="34" charset="0"/>
              </a:rPr>
              <a:t>plexus, left </a:t>
            </a:r>
            <a:r>
              <a:rPr lang="en-US" sz="1800" spc="-5" dirty="0">
                <a:latin typeface="Segoe UI Semibold" panose="020B0702040204020203" pitchFamily="34" charset="0"/>
                <a:cs typeface="Segoe UI Semibold" panose="020B0702040204020203" pitchFamily="34" charset="0"/>
              </a:rPr>
              <a:t>recurrent  laryngeal </a:t>
            </a:r>
            <a:r>
              <a:rPr lang="en-US" sz="1800" dirty="0">
                <a:latin typeface="Segoe UI Semibold" panose="020B0702040204020203" pitchFamily="34" charset="0"/>
                <a:cs typeface="Segoe UI Semibold" panose="020B0702040204020203" pitchFamily="34" charset="0"/>
              </a:rPr>
              <a:t>nerve, </a:t>
            </a:r>
            <a:r>
              <a:rPr lang="en-US" sz="1800" spc="-5" dirty="0">
                <a:latin typeface="Segoe UI Semibold" panose="020B0702040204020203" pitchFamily="34" charset="0"/>
                <a:cs typeface="Segoe UI Semibold" panose="020B0702040204020203" pitchFamily="34" charset="0"/>
              </a:rPr>
              <a:t>spinal cord, sympathetic  trunks</a:t>
            </a:r>
          </a:p>
          <a:p>
            <a:pPr marL="297815" marR="346075" indent="-285750">
              <a:lnSpc>
                <a:spcPct val="80000"/>
              </a:lnSpc>
              <a:spcBef>
                <a:spcPts val="745"/>
              </a:spcBef>
              <a:buClr>
                <a:srgbClr val="FFCC66"/>
              </a:buClr>
              <a:buFont typeface="Wingdings" panose="05000000000000000000" pitchFamily="2" charset="2"/>
              <a:buChar char="§"/>
              <a:tabLst>
                <a:tab pos="356235" algn="l"/>
              </a:tabLst>
            </a:pPr>
            <a:endParaRPr lang="en-US" sz="1800" dirty="0">
              <a:latin typeface="Segoe UI Semibold" panose="020B0702040204020203" pitchFamily="34" charset="0"/>
              <a:cs typeface="Segoe UI Semibold" panose="020B0702040204020203" pitchFamily="34" charset="0"/>
            </a:endParaRPr>
          </a:p>
          <a:p>
            <a:pPr marL="297815" indent="-285750">
              <a:lnSpc>
                <a:spcPct val="100000"/>
              </a:lnSpc>
              <a:buClr>
                <a:srgbClr val="FFCC66"/>
              </a:buClr>
              <a:buFont typeface="Wingdings" panose="05000000000000000000" pitchFamily="2" charset="2"/>
              <a:buChar char="§"/>
              <a:tabLst>
                <a:tab pos="356235" algn="l"/>
              </a:tabLst>
            </a:pPr>
            <a:r>
              <a:rPr lang="en-US" sz="1800" u="sng" dirty="0">
                <a:solidFill>
                  <a:schemeClr val="tx2"/>
                </a:solidFill>
                <a:latin typeface="Segoe UI Semibold" panose="020B0702040204020203" pitchFamily="34" charset="0"/>
                <a:cs typeface="Segoe UI Semibold" panose="020B0702040204020203" pitchFamily="34" charset="0"/>
              </a:rPr>
              <a:t>Respiratory</a:t>
            </a:r>
            <a:r>
              <a:rPr lang="en-US" sz="1800" spc="-5" dirty="0">
                <a:latin typeface="Segoe UI Semibold" panose="020B0702040204020203" pitchFamily="34" charset="0"/>
                <a:cs typeface="Segoe UI Semibold" panose="020B0702040204020203" pitchFamily="34" charset="0"/>
              </a:rPr>
              <a:t>: trachea, </a:t>
            </a:r>
            <a:r>
              <a:rPr lang="en-US" sz="1800" dirty="0">
                <a:latin typeface="Segoe UI Semibold" panose="020B0702040204020203" pitchFamily="34" charset="0"/>
                <a:cs typeface="Segoe UI Semibold" panose="020B0702040204020203" pitchFamily="34" charset="0"/>
              </a:rPr>
              <a:t>apex of </a:t>
            </a:r>
            <a:r>
              <a:rPr lang="en-US" sz="1800" spc="-5" dirty="0">
                <a:latin typeface="Segoe UI Semibold" panose="020B0702040204020203" pitchFamily="34" charset="0"/>
                <a:cs typeface="Segoe UI Semibold" panose="020B0702040204020203" pitchFamily="34" charset="0"/>
              </a:rPr>
              <a:t>the</a:t>
            </a:r>
            <a:r>
              <a:rPr lang="en-US" sz="1800" spc="-70" dirty="0">
                <a:latin typeface="Segoe UI Semibold" panose="020B0702040204020203" pitchFamily="34" charset="0"/>
                <a:cs typeface="Segoe UI Semibold" panose="020B0702040204020203" pitchFamily="34" charset="0"/>
              </a:rPr>
              <a:t> </a:t>
            </a:r>
            <a:r>
              <a:rPr lang="en-US" sz="1800" spc="-5" dirty="0">
                <a:latin typeface="Segoe UI Semibold" panose="020B0702040204020203" pitchFamily="34" charset="0"/>
                <a:cs typeface="Segoe UI Semibold" panose="020B0702040204020203" pitchFamily="34" charset="0"/>
              </a:rPr>
              <a:t>lung</a:t>
            </a:r>
          </a:p>
          <a:p>
            <a:pPr marL="297815" indent="-285750">
              <a:lnSpc>
                <a:spcPct val="100000"/>
              </a:lnSpc>
              <a:buClr>
                <a:srgbClr val="FFCC66"/>
              </a:buClr>
              <a:buFont typeface="Wingdings" panose="05000000000000000000" pitchFamily="2" charset="2"/>
              <a:buChar char="§"/>
              <a:tabLst>
                <a:tab pos="356235" algn="l"/>
              </a:tabLst>
            </a:pPr>
            <a:endParaRPr lang="en-US" sz="1800" dirty="0">
              <a:latin typeface="Segoe UI Semibold" panose="020B0702040204020203" pitchFamily="34" charset="0"/>
              <a:cs typeface="Segoe UI Semibold" panose="020B0702040204020203" pitchFamily="34" charset="0"/>
            </a:endParaRPr>
          </a:p>
          <a:p>
            <a:pPr marL="297815" indent="-285750">
              <a:lnSpc>
                <a:spcPct val="100000"/>
              </a:lnSpc>
              <a:buClr>
                <a:srgbClr val="FFCC66"/>
              </a:buClr>
              <a:buFont typeface="Wingdings" panose="05000000000000000000" pitchFamily="2" charset="2"/>
              <a:buChar char="§"/>
              <a:tabLst>
                <a:tab pos="356235" algn="l"/>
              </a:tabLst>
            </a:pPr>
            <a:r>
              <a:rPr lang="en-US" sz="1800" u="sng" spc="-5" dirty="0">
                <a:solidFill>
                  <a:schemeClr val="tx2"/>
                </a:solidFill>
                <a:latin typeface="Segoe UI Semibold" panose="020B0702040204020203" pitchFamily="34" charset="0"/>
                <a:cs typeface="Segoe UI Semibold" panose="020B0702040204020203" pitchFamily="34" charset="0"/>
              </a:rPr>
              <a:t>Digestive</a:t>
            </a:r>
            <a:r>
              <a:rPr lang="en-US" sz="1800" spc="-5" dirty="0">
                <a:latin typeface="Segoe UI Semibold" panose="020B0702040204020203" pitchFamily="34" charset="0"/>
                <a:cs typeface="Segoe UI Semibold" panose="020B0702040204020203" pitchFamily="34" charset="0"/>
              </a:rPr>
              <a:t>:</a:t>
            </a:r>
            <a:r>
              <a:rPr lang="en-US" sz="1800" spc="-15" dirty="0">
                <a:latin typeface="Segoe UI Semibold" panose="020B0702040204020203" pitchFamily="34" charset="0"/>
                <a:cs typeface="Segoe UI Semibold" panose="020B0702040204020203" pitchFamily="34" charset="0"/>
              </a:rPr>
              <a:t> </a:t>
            </a:r>
            <a:r>
              <a:rPr lang="en-US" sz="1800" spc="-5" dirty="0" smtClean="0">
                <a:latin typeface="Segoe UI Semibold" panose="020B0702040204020203" pitchFamily="34" charset="0"/>
                <a:cs typeface="Segoe UI Semibold" panose="020B0702040204020203" pitchFamily="34" charset="0"/>
              </a:rPr>
              <a:t>esophagus</a:t>
            </a:r>
            <a:endParaRPr lang="en-US" sz="1800" spc="-5" dirty="0">
              <a:latin typeface="Segoe UI Semibold" panose="020B0702040204020203" pitchFamily="34" charset="0"/>
              <a:cs typeface="Segoe UI Semibold" panose="020B0702040204020203" pitchFamily="34" charset="0"/>
            </a:endParaRPr>
          </a:p>
          <a:p>
            <a:pPr marL="297815" indent="-285750">
              <a:lnSpc>
                <a:spcPct val="100000"/>
              </a:lnSpc>
              <a:buClr>
                <a:srgbClr val="FFCC66"/>
              </a:buClr>
              <a:buFont typeface="Wingdings" panose="05000000000000000000" pitchFamily="2" charset="2"/>
              <a:buChar char="§"/>
              <a:tabLst>
                <a:tab pos="356235" algn="l"/>
              </a:tabLst>
            </a:pPr>
            <a:endParaRPr lang="en-US" sz="1800" dirty="0">
              <a:latin typeface="Segoe UI Semibold" panose="020B0702040204020203" pitchFamily="34" charset="0"/>
              <a:cs typeface="Segoe UI Semibold" panose="020B0702040204020203" pitchFamily="34" charset="0"/>
            </a:endParaRPr>
          </a:p>
          <a:p>
            <a:pPr marL="297815" indent="-285750">
              <a:lnSpc>
                <a:spcPct val="100000"/>
              </a:lnSpc>
              <a:buClr>
                <a:srgbClr val="FFCC66"/>
              </a:buClr>
              <a:buFont typeface="Wingdings" panose="05000000000000000000" pitchFamily="2" charset="2"/>
              <a:buChar char="§"/>
              <a:tabLst>
                <a:tab pos="356235" algn="l"/>
              </a:tabLst>
            </a:pPr>
            <a:r>
              <a:rPr lang="en-US" sz="1800" u="sng" spc="-5" dirty="0">
                <a:solidFill>
                  <a:schemeClr val="tx2"/>
                </a:solidFill>
                <a:latin typeface="Segoe UI Semibold" panose="020B0702040204020203" pitchFamily="34" charset="0"/>
                <a:cs typeface="Segoe UI Semibold" panose="020B0702040204020203" pitchFamily="34" charset="0"/>
              </a:rPr>
              <a:t>Lymphatic</a:t>
            </a:r>
            <a:r>
              <a:rPr lang="en-US" sz="1800" spc="-5" dirty="0">
                <a:latin typeface="Segoe UI Semibold" panose="020B0702040204020203" pitchFamily="34" charset="0"/>
                <a:cs typeface="Segoe UI Semibold" panose="020B0702040204020203" pitchFamily="34" charset="0"/>
              </a:rPr>
              <a:t>: thoracic </a:t>
            </a:r>
            <a:r>
              <a:rPr lang="en-US" sz="1800" dirty="0">
                <a:latin typeface="Segoe UI Semibold" panose="020B0702040204020203" pitchFamily="34" charset="0"/>
                <a:cs typeface="Segoe UI Semibold" panose="020B0702040204020203" pitchFamily="34" charset="0"/>
              </a:rPr>
              <a:t>duct </a:t>
            </a:r>
            <a:r>
              <a:rPr lang="en-US" sz="1800" spc="-5" dirty="0">
                <a:latin typeface="Segoe UI Semibold" panose="020B0702040204020203" pitchFamily="34" charset="0"/>
                <a:cs typeface="Segoe UI Semibold" panose="020B0702040204020203" pitchFamily="34" charset="0"/>
              </a:rPr>
              <a:t>on the</a:t>
            </a:r>
            <a:r>
              <a:rPr lang="en-US" sz="1800" spc="10" dirty="0">
                <a:latin typeface="Segoe UI Semibold" panose="020B0702040204020203" pitchFamily="34" charset="0"/>
                <a:cs typeface="Segoe UI Semibold" panose="020B0702040204020203" pitchFamily="34" charset="0"/>
              </a:rPr>
              <a:t> </a:t>
            </a:r>
            <a:r>
              <a:rPr lang="en-US" sz="1800" dirty="0">
                <a:latin typeface="Segoe UI Semibold" panose="020B0702040204020203" pitchFamily="34" charset="0"/>
                <a:cs typeface="Segoe UI Semibold" panose="020B0702040204020203" pitchFamily="34" charset="0"/>
              </a:rPr>
              <a:t>left</a:t>
            </a:r>
          </a:p>
          <a:p>
            <a:pPr marL="297815" indent="-285750">
              <a:lnSpc>
                <a:spcPct val="100000"/>
              </a:lnSpc>
              <a:buClr>
                <a:srgbClr val="FFCC66"/>
              </a:buClr>
              <a:buFont typeface="Wingdings" panose="05000000000000000000" pitchFamily="2" charset="2"/>
              <a:buChar char="§"/>
              <a:tabLst>
                <a:tab pos="356235" algn="l"/>
              </a:tabLst>
            </a:pPr>
            <a:endParaRPr lang="en-US" sz="1800" dirty="0">
              <a:latin typeface="Segoe UI Semibold" panose="020B0702040204020203" pitchFamily="34" charset="0"/>
              <a:cs typeface="Segoe UI Semibold" panose="020B0702040204020203" pitchFamily="34" charset="0"/>
            </a:endParaRPr>
          </a:p>
          <a:p>
            <a:pPr marL="297815" indent="-285750">
              <a:lnSpc>
                <a:spcPct val="100000"/>
              </a:lnSpc>
              <a:buClr>
                <a:srgbClr val="FFCC66"/>
              </a:buClr>
              <a:buFont typeface="Wingdings" panose="05000000000000000000" pitchFamily="2" charset="2"/>
              <a:buChar char="§"/>
              <a:tabLst>
                <a:tab pos="356235" algn="l"/>
              </a:tabLst>
            </a:pPr>
            <a:r>
              <a:rPr lang="en-US" sz="1800" spc="-5" dirty="0">
                <a:latin typeface="Segoe UI Semibold" panose="020B0702040204020203" pitchFamily="34" charset="0"/>
                <a:cs typeface="Segoe UI Semibold" panose="020B0702040204020203" pitchFamily="34" charset="0"/>
              </a:rPr>
              <a:t>Thyroid </a:t>
            </a:r>
            <a:r>
              <a:rPr lang="en-US" sz="1800" spc="-10" dirty="0">
                <a:latin typeface="Segoe UI Semibold" panose="020B0702040204020203" pitchFamily="34" charset="0"/>
                <a:cs typeface="Segoe UI Semibold" panose="020B0702040204020203" pitchFamily="34" charset="0"/>
              </a:rPr>
              <a:t>gland.</a:t>
            </a:r>
            <a:endParaRPr lang="en-US" sz="1800" dirty="0">
              <a:latin typeface="Segoe UI Semibold" panose="020B0702040204020203" pitchFamily="34" charset="0"/>
              <a:cs typeface="Segoe UI Semibold" panose="020B0702040204020203" pitchFamily="34" charset="0"/>
            </a:endParaRPr>
          </a:p>
          <a:p>
            <a:pPr>
              <a:buFont typeface="Wingdings" panose="05000000000000000000" pitchFamily="2" charset="2"/>
              <a:buChar char="§"/>
            </a:pPr>
            <a:endParaRPr lang="en-US" sz="1600" dirty="0"/>
          </a:p>
        </p:txBody>
      </p:sp>
    </p:spTree>
    <p:extLst>
      <p:ext uri="{BB962C8B-B14F-4D97-AF65-F5344CB8AC3E}">
        <p14:creationId xmlns:p14="http://schemas.microsoft.com/office/powerpoint/2010/main" val="3649435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Anterior</a:t>
            </a:r>
            <a:r>
              <a:rPr lang="en-US" b="1" spc="-90" dirty="0">
                <a:solidFill>
                  <a:schemeClr val="tx2">
                    <a:lumMod val="75000"/>
                  </a:schemeClr>
                </a:solidFill>
              </a:rPr>
              <a:t> </a:t>
            </a:r>
            <a:r>
              <a:rPr lang="en-US" b="1" spc="-5" dirty="0">
                <a:solidFill>
                  <a:schemeClr val="tx2">
                    <a:lumMod val="75000"/>
                  </a:schemeClr>
                </a:solidFill>
              </a:rPr>
              <a:t>triangle-Zone </a:t>
            </a:r>
            <a:r>
              <a:rPr lang="en-US" sz="4000" b="1" spc="-5" dirty="0">
                <a:solidFill>
                  <a:schemeClr val="tx2"/>
                </a:solidFill>
                <a:latin typeface="Tahoma"/>
                <a:cs typeface="Tahoma"/>
              </a:rPr>
              <a:t>II</a:t>
            </a:r>
            <a:endParaRPr lang="en-US" dirty="0"/>
          </a:p>
        </p:txBody>
      </p:sp>
      <p:sp>
        <p:nvSpPr>
          <p:cNvPr id="3" name="Content Placeholder 2"/>
          <p:cNvSpPr>
            <a:spLocks noGrp="1"/>
          </p:cNvSpPr>
          <p:nvPr>
            <p:ph idx="1"/>
          </p:nvPr>
        </p:nvSpPr>
        <p:spPr/>
        <p:txBody>
          <a:bodyPr/>
          <a:lstStyle/>
          <a:p>
            <a:pPr marL="355600" marR="5080" indent="-343535">
              <a:lnSpc>
                <a:spcPct val="100000"/>
              </a:lnSpc>
              <a:spcBef>
                <a:spcPts val="770"/>
              </a:spcBef>
              <a:buClr>
                <a:srgbClr val="FFCC66"/>
              </a:buClr>
              <a:buSzPct val="79687"/>
              <a:buFont typeface="Wingdings"/>
              <a:buChar char=""/>
              <a:tabLst>
                <a:tab pos="356235" algn="l"/>
              </a:tabLst>
            </a:pPr>
            <a:r>
              <a:rPr lang="en-US" b="1" u="sng" spc="-5" dirty="0">
                <a:solidFill>
                  <a:schemeClr val="tx2">
                    <a:lumMod val="75000"/>
                  </a:schemeClr>
                </a:solidFill>
                <a:latin typeface="Tahoma"/>
                <a:cs typeface="Tahoma"/>
              </a:rPr>
              <a:t>Blood vessels</a:t>
            </a:r>
            <a:r>
              <a:rPr lang="en-US" spc="-5" dirty="0">
                <a:solidFill>
                  <a:schemeClr val="tx2"/>
                </a:solidFill>
                <a:latin typeface="Tahoma"/>
                <a:cs typeface="Tahoma"/>
              </a:rPr>
              <a:t>: </a:t>
            </a:r>
            <a:br>
              <a:rPr lang="en-US" spc="-5" dirty="0">
                <a:solidFill>
                  <a:schemeClr val="tx2"/>
                </a:solidFill>
                <a:latin typeface="Tahoma"/>
                <a:cs typeface="Tahoma"/>
              </a:rPr>
            </a:br>
            <a:r>
              <a:rPr lang="en-US" spc="-5" dirty="0">
                <a:latin typeface="Tahoma"/>
                <a:cs typeface="Tahoma"/>
              </a:rPr>
              <a:t>carotid </a:t>
            </a:r>
            <a:r>
              <a:rPr lang="en-US" dirty="0">
                <a:latin typeface="Tahoma"/>
                <a:cs typeface="Tahoma"/>
              </a:rPr>
              <a:t>vessels, internal  jugular</a:t>
            </a:r>
            <a:r>
              <a:rPr lang="en-US" spc="-10" dirty="0">
                <a:latin typeface="Tahoma"/>
                <a:cs typeface="Tahoma"/>
              </a:rPr>
              <a:t> </a:t>
            </a:r>
            <a:r>
              <a:rPr lang="en-US" spc="-5" dirty="0">
                <a:latin typeface="Tahoma"/>
                <a:cs typeface="Tahoma"/>
              </a:rPr>
              <a:t>vein</a:t>
            </a:r>
            <a:endParaRPr lang="en-US" dirty="0">
              <a:latin typeface="Tahoma"/>
              <a:cs typeface="Tahoma"/>
            </a:endParaRPr>
          </a:p>
          <a:p>
            <a:pPr marL="355600" marR="560070" indent="-343535">
              <a:lnSpc>
                <a:spcPct val="100000"/>
              </a:lnSpc>
              <a:spcBef>
                <a:spcPts val="770"/>
              </a:spcBef>
              <a:buClr>
                <a:srgbClr val="FFCC66"/>
              </a:buClr>
              <a:buSzPct val="79687"/>
              <a:buFont typeface="Wingdings"/>
              <a:buChar char=""/>
              <a:tabLst>
                <a:tab pos="356235" algn="l"/>
              </a:tabLst>
            </a:pPr>
            <a:r>
              <a:rPr lang="en-US" b="1" u="sng" dirty="0">
                <a:solidFill>
                  <a:schemeClr val="tx2">
                    <a:lumMod val="75000"/>
                  </a:schemeClr>
                </a:solidFill>
                <a:latin typeface="Tahoma"/>
                <a:cs typeface="Tahoma"/>
              </a:rPr>
              <a:t>Nerves</a:t>
            </a:r>
            <a:r>
              <a:rPr lang="en-US" spc="-5" dirty="0">
                <a:latin typeface="Tahoma"/>
                <a:cs typeface="Tahoma"/>
              </a:rPr>
              <a:t>: </a:t>
            </a:r>
            <a:br>
              <a:rPr lang="en-US" spc="-5" dirty="0">
                <a:latin typeface="Tahoma"/>
                <a:cs typeface="Tahoma"/>
              </a:rPr>
            </a:br>
            <a:r>
              <a:rPr lang="en-US" dirty="0" err="1">
                <a:latin typeface="Tahoma"/>
                <a:cs typeface="Tahoma"/>
              </a:rPr>
              <a:t>vagus</a:t>
            </a:r>
            <a:r>
              <a:rPr lang="en-US" dirty="0">
                <a:latin typeface="Tahoma"/>
                <a:cs typeface="Tahoma"/>
              </a:rPr>
              <a:t>, recurrent laryngeal,  phrenic</a:t>
            </a:r>
            <a:r>
              <a:rPr lang="en-US" spc="-10" dirty="0">
                <a:latin typeface="Tahoma"/>
                <a:cs typeface="Tahoma"/>
              </a:rPr>
              <a:t> </a:t>
            </a:r>
            <a:r>
              <a:rPr lang="en-US" dirty="0">
                <a:latin typeface="Tahoma"/>
                <a:cs typeface="Tahoma"/>
              </a:rPr>
              <a:t>nerve</a:t>
            </a:r>
          </a:p>
          <a:p>
            <a:pPr marL="355600" indent="-343535">
              <a:lnSpc>
                <a:spcPct val="100000"/>
              </a:lnSpc>
              <a:spcBef>
                <a:spcPts val="770"/>
              </a:spcBef>
              <a:buClr>
                <a:srgbClr val="FFCC66"/>
              </a:buClr>
              <a:buSzPct val="79687"/>
              <a:buFont typeface="Wingdings"/>
              <a:buChar char=""/>
              <a:tabLst>
                <a:tab pos="356235" algn="l"/>
              </a:tabLst>
            </a:pPr>
            <a:r>
              <a:rPr lang="en-US" b="1" u="sng" dirty="0">
                <a:solidFill>
                  <a:schemeClr val="tx2">
                    <a:lumMod val="75000"/>
                  </a:schemeClr>
                </a:solidFill>
                <a:latin typeface="Tahoma"/>
                <a:cs typeface="Tahoma"/>
              </a:rPr>
              <a:t>Respiratory</a:t>
            </a:r>
            <a:r>
              <a:rPr lang="en-US" dirty="0">
                <a:solidFill>
                  <a:schemeClr val="tx2"/>
                </a:solidFill>
                <a:latin typeface="Tahoma"/>
                <a:cs typeface="Tahoma"/>
              </a:rPr>
              <a:t>:</a:t>
            </a:r>
            <a:br>
              <a:rPr lang="en-US" dirty="0">
                <a:solidFill>
                  <a:schemeClr val="tx2"/>
                </a:solidFill>
                <a:latin typeface="Tahoma"/>
                <a:cs typeface="Tahoma"/>
              </a:rPr>
            </a:br>
            <a:r>
              <a:rPr lang="en-US" dirty="0">
                <a:solidFill>
                  <a:schemeClr val="tx2"/>
                </a:solidFill>
                <a:latin typeface="Tahoma"/>
                <a:cs typeface="Tahoma"/>
              </a:rPr>
              <a:t> </a:t>
            </a:r>
            <a:r>
              <a:rPr lang="en-US" spc="-5" dirty="0">
                <a:latin typeface="Tahoma"/>
                <a:cs typeface="Tahoma"/>
              </a:rPr>
              <a:t>Trachea,</a:t>
            </a:r>
            <a:r>
              <a:rPr lang="en-US" spc="-55" dirty="0">
                <a:latin typeface="Tahoma"/>
                <a:cs typeface="Tahoma"/>
              </a:rPr>
              <a:t> </a:t>
            </a:r>
            <a:r>
              <a:rPr lang="en-US" dirty="0">
                <a:latin typeface="Tahoma"/>
                <a:cs typeface="Tahoma"/>
              </a:rPr>
              <a:t>larynx</a:t>
            </a:r>
          </a:p>
          <a:p>
            <a:pPr marL="355600" indent="-343535">
              <a:lnSpc>
                <a:spcPct val="100000"/>
              </a:lnSpc>
              <a:spcBef>
                <a:spcPts val="770"/>
              </a:spcBef>
              <a:buClr>
                <a:srgbClr val="FFCC66"/>
              </a:buClr>
              <a:buSzPct val="79687"/>
              <a:buFont typeface="Wingdings"/>
              <a:buChar char=""/>
              <a:tabLst>
                <a:tab pos="356235" algn="l"/>
              </a:tabLst>
            </a:pPr>
            <a:r>
              <a:rPr lang="en-US" b="1" u="sng" spc="-5" dirty="0">
                <a:solidFill>
                  <a:schemeClr val="tx2">
                    <a:lumMod val="75000"/>
                  </a:schemeClr>
                </a:solidFill>
                <a:latin typeface="Tahoma"/>
                <a:cs typeface="Tahoma"/>
              </a:rPr>
              <a:t>Digestive</a:t>
            </a:r>
            <a:r>
              <a:rPr lang="en-US" spc="-5" dirty="0">
                <a:solidFill>
                  <a:schemeClr val="tx2"/>
                </a:solidFill>
                <a:latin typeface="Tahoma"/>
                <a:cs typeface="Tahoma"/>
              </a:rPr>
              <a:t>:</a:t>
            </a:r>
            <a:br>
              <a:rPr lang="en-US" spc="-5" dirty="0">
                <a:solidFill>
                  <a:schemeClr val="tx2"/>
                </a:solidFill>
                <a:latin typeface="Tahoma"/>
                <a:cs typeface="Tahoma"/>
              </a:rPr>
            </a:br>
            <a:r>
              <a:rPr lang="en-US" spc="30" dirty="0">
                <a:solidFill>
                  <a:schemeClr val="tx2"/>
                </a:solidFill>
                <a:latin typeface="Tahoma"/>
                <a:cs typeface="Tahoma"/>
              </a:rPr>
              <a:t> </a:t>
            </a:r>
            <a:r>
              <a:rPr lang="en-US" dirty="0" err="1">
                <a:latin typeface="Tahoma"/>
                <a:cs typeface="Tahoma"/>
              </a:rPr>
              <a:t>oesophagus</a:t>
            </a:r>
            <a:endParaRPr lang="en-US" dirty="0">
              <a:latin typeface="Tahoma"/>
              <a:cs typeface="Tahoma"/>
            </a:endParaRPr>
          </a:p>
          <a:p>
            <a:endParaRPr lang="en-US" dirty="0"/>
          </a:p>
        </p:txBody>
      </p:sp>
    </p:spTree>
    <p:extLst>
      <p:ext uri="{BB962C8B-B14F-4D97-AF65-F5344CB8AC3E}">
        <p14:creationId xmlns:p14="http://schemas.microsoft.com/office/powerpoint/2010/main" val="3393535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75000"/>
                  </a:schemeClr>
                </a:solidFill>
              </a:rPr>
              <a:t>Anterior</a:t>
            </a:r>
            <a:r>
              <a:rPr lang="en-US" b="1" spc="-90" dirty="0">
                <a:solidFill>
                  <a:schemeClr val="tx2">
                    <a:lumMod val="75000"/>
                  </a:schemeClr>
                </a:solidFill>
              </a:rPr>
              <a:t> </a:t>
            </a:r>
            <a:r>
              <a:rPr lang="en-US" b="1" spc="-5" dirty="0">
                <a:solidFill>
                  <a:schemeClr val="tx2">
                    <a:lumMod val="75000"/>
                  </a:schemeClr>
                </a:solidFill>
              </a:rPr>
              <a:t>triangle-Zone </a:t>
            </a:r>
            <a:r>
              <a:rPr lang="en-US" sz="4000" b="1" spc="-5" dirty="0">
                <a:solidFill>
                  <a:schemeClr val="tx2">
                    <a:lumMod val="75000"/>
                  </a:schemeClr>
                </a:solidFill>
                <a:latin typeface="Tahoma"/>
                <a:cs typeface="Tahoma"/>
              </a:rPr>
              <a:t>III</a:t>
            </a:r>
            <a:endParaRPr lang="en-US" dirty="0"/>
          </a:p>
        </p:txBody>
      </p:sp>
      <p:sp>
        <p:nvSpPr>
          <p:cNvPr id="3" name="Content Placeholder 2"/>
          <p:cNvSpPr>
            <a:spLocks noGrp="1"/>
          </p:cNvSpPr>
          <p:nvPr>
            <p:ph idx="1"/>
          </p:nvPr>
        </p:nvSpPr>
        <p:spPr/>
        <p:txBody>
          <a:bodyPr>
            <a:normAutofit/>
          </a:bodyPr>
          <a:lstStyle/>
          <a:p>
            <a:pPr marL="355600" marR="5080" indent="-343535">
              <a:lnSpc>
                <a:spcPct val="100000"/>
              </a:lnSpc>
              <a:spcBef>
                <a:spcPts val="770"/>
              </a:spcBef>
              <a:buClr>
                <a:srgbClr val="FFCC66"/>
              </a:buClr>
              <a:buSzPct val="79687"/>
              <a:buFont typeface="Wingdings"/>
              <a:buChar char=""/>
              <a:tabLst>
                <a:tab pos="356235" algn="l"/>
              </a:tabLst>
            </a:pPr>
            <a:r>
              <a:rPr lang="en-US" sz="2800" b="1" u="sng" spc="-5" dirty="0">
                <a:solidFill>
                  <a:schemeClr val="tx2">
                    <a:lumMod val="75000"/>
                  </a:schemeClr>
                </a:solidFill>
                <a:latin typeface="Tahoma"/>
                <a:cs typeface="Tahoma"/>
              </a:rPr>
              <a:t>Blood vessels</a:t>
            </a:r>
            <a:r>
              <a:rPr lang="en-US" sz="2800" spc="-5" dirty="0">
                <a:solidFill>
                  <a:schemeClr val="tx2">
                    <a:lumMod val="75000"/>
                  </a:schemeClr>
                </a:solidFill>
                <a:latin typeface="Tahoma"/>
                <a:cs typeface="Tahoma"/>
              </a:rPr>
              <a:t> </a:t>
            </a:r>
            <a:r>
              <a:rPr lang="en-US" sz="2800" spc="-5" dirty="0">
                <a:latin typeface="Tahoma"/>
                <a:cs typeface="Tahoma"/>
              </a:rPr>
              <a:t>: </a:t>
            </a:r>
            <a:br>
              <a:rPr lang="en-US" sz="2800" spc="-5" dirty="0">
                <a:latin typeface="Tahoma"/>
                <a:cs typeface="Tahoma"/>
              </a:rPr>
            </a:br>
            <a:r>
              <a:rPr lang="en-US" sz="2800" spc="-5" dirty="0">
                <a:latin typeface="Tahoma"/>
                <a:cs typeface="Tahoma"/>
              </a:rPr>
              <a:t>carotid </a:t>
            </a:r>
            <a:r>
              <a:rPr lang="en-US" sz="2800" dirty="0">
                <a:latin typeface="Tahoma"/>
                <a:cs typeface="Tahoma"/>
              </a:rPr>
              <a:t>vessels, internal  jugular</a:t>
            </a:r>
            <a:r>
              <a:rPr lang="en-US" sz="2800" spc="-10" dirty="0">
                <a:latin typeface="Tahoma"/>
                <a:cs typeface="Tahoma"/>
              </a:rPr>
              <a:t> </a:t>
            </a:r>
            <a:r>
              <a:rPr lang="en-US" sz="2800" spc="-5" dirty="0">
                <a:latin typeface="Tahoma"/>
                <a:cs typeface="Tahoma"/>
              </a:rPr>
              <a:t>vein</a:t>
            </a:r>
            <a:endParaRPr lang="en-US" sz="2800" dirty="0">
              <a:latin typeface="Tahoma"/>
              <a:cs typeface="Tahoma"/>
            </a:endParaRPr>
          </a:p>
          <a:p>
            <a:pPr marL="355600" indent="-343535">
              <a:lnSpc>
                <a:spcPct val="100000"/>
              </a:lnSpc>
              <a:spcBef>
                <a:spcPts val="770"/>
              </a:spcBef>
              <a:buClr>
                <a:srgbClr val="FFCC66"/>
              </a:buClr>
              <a:buSzPct val="79687"/>
              <a:buFont typeface="Wingdings"/>
              <a:buChar char=""/>
              <a:tabLst>
                <a:tab pos="356235" algn="l"/>
              </a:tabLst>
            </a:pPr>
            <a:r>
              <a:rPr lang="en-US" sz="2800" b="1" u="sng" dirty="0">
                <a:solidFill>
                  <a:schemeClr val="tx2">
                    <a:lumMod val="75000"/>
                  </a:schemeClr>
                </a:solidFill>
                <a:latin typeface="Tahoma"/>
                <a:cs typeface="Tahoma"/>
              </a:rPr>
              <a:t>Nerves</a:t>
            </a:r>
            <a:r>
              <a:rPr lang="en-US" sz="2800" spc="-5" dirty="0">
                <a:latin typeface="Tahoma"/>
                <a:cs typeface="Tahoma"/>
              </a:rPr>
              <a:t>: </a:t>
            </a:r>
            <a:br>
              <a:rPr lang="en-US" sz="2800" spc="-5" dirty="0">
                <a:latin typeface="Tahoma"/>
                <a:cs typeface="Tahoma"/>
              </a:rPr>
            </a:br>
            <a:r>
              <a:rPr lang="en-US" sz="2800" spc="-5" dirty="0">
                <a:latin typeface="Tahoma"/>
                <a:cs typeface="Tahoma"/>
              </a:rPr>
              <a:t>cranial </a:t>
            </a:r>
            <a:r>
              <a:rPr lang="en-US" sz="2800" dirty="0">
                <a:latin typeface="Tahoma"/>
                <a:cs typeface="Tahoma"/>
              </a:rPr>
              <a:t>nerves</a:t>
            </a:r>
            <a:r>
              <a:rPr lang="en-US" sz="2800" spc="-20" dirty="0">
                <a:latin typeface="Tahoma"/>
                <a:cs typeface="Tahoma"/>
              </a:rPr>
              <a:t> </a:t>
            </a:r>
            <a:r>
              <a:rPr lang="en-US" sz="2800" dirty="0">
                <a:latin typeface="Tahoma"/>
                <a:cs typeface="Tahoma"/>
              </a:rPr>
              <a:t>VII-XII</a:t>
            </a:r>
          </a:p>
          <a:p>
            <a:pPr marL="355600" indent="-343535">
              <a:lnSpc>
                <a:spcPct val="100000"/>
              </a:lnSpc>
              <a:spcBef>
                <a:spcPts val="770"/>
              </a:spcBef>
              <a:buClr>
                <a:srgbClr val="FFCC66"/>
              </a:buClr>
              <a:buSzPct val="79687"/>
              <a:buFont typeface="Wingdings"/>
              <a:buChar char=""/>
              <a:tabLst>
                <a:tab pos="356235" algn="l"/>
              </a:tabLst>
            </a:pPr>
            <a:r>
              <a:rPr lang="en-US" sz="2800" b="1" u="sng" dirty="0">
                <a:solidFill>
                  <a:schemeClr val="tx2">
                    <a:lumMod val="75000"/>
                  </a:schemeClr>
                </a:solidFill>
                <a:latin typeface="Tahoma"/>
                <a:cs typeface="Tahoma"/>
              </a:rPr>
              <a:t>Respiratory</a:t>
            </a:r>
            <a:r>
              <a:rPr lang="en-US" sz="2800" dirty="0">
                <a:solidFill>
                  <a:schemeClr val="tx2">
                    <a:lumMod val="75000"/>
                  </a:schemeClr>
                </a:solidFill>
                <a:latin typeface="Tahoma"/>
                <a:cs typeface="Tahoma"/>
              </a:rPr>
              <a:t>/</a:t>
            </a:r>
            <a:r>
              <a:rPr lang="en-US" sz="2800" b="1" u="sng" dirty="0">
                <a:solidFill>
                  <a:schemeClr val="tx2">
                    <a:lumMod val="75000"/>
                  </a:schemeClr>
                </a:solidFill>
                <a:latin typeface="Tahoma"/>
                <a:cs typeface="Tahoma"/>
              </a:rPr>
              <a:t>digestive</a:t>
            </a:r>
            <a:r>
              <a:rPr lang="en-US" sz="2800" spc="-5" dirty="0">
                <a:latin typeface="Tahoma"/>
                <a:cs typeface="Tahoma"/>
              </a:rPr>
              <a:t>:</a:t>
            </a:r>
            <a:r>
              <a:rPr lang="en-US" sz="2800" spc="-25" dirty="0">
                <a:latin typeface="Tahoma"/>
                <a:cs typeface="Tahoma"/>
              </a:rPr>
              <a:t> </a:t>
            </a:r>
            <a:r>
              <a:rPr lang="en-US" sz="2800" dirty="0">
                <a:latin typeface="Tahoma"/>
                <a:cs typeface="Tahoma"/>
              </a:rPr>
              <a:t>pharynx</a:t>
            </a:r>
          </a:p>
          <a:p>
            <a:pPr marL="355600" indent="-343535">
              <a:lnSpc>
                <a:spcPct val="100000"/>
              </a:lnSpc>
              <a:spcBef>
                <a:spcPts val="770"/>
              </a:spcBef>
              <a:buClr>
                <a:srgbClr val="FFCC66"/>
              </a:buClr>
              <a:buSzPct val="79687"/>
              <a:buFont typeface="Wingdings"/>
              <a:buChar char=""/>
              <a:tabLst>
                <a:tab pos="356235" algn="l"/>
              </a:tabLst>
            </a:pPr>
            <a:r>
              <a:rPr lang="en-US" sz="2800" b="1" u="sng" dirty="0" err="1">
                <a:solidFill>
                  <a:schemeClr val="tx2">
                    <a:lumMod val="75000"/>
                  </a:schemeClr>
                </a:solidFill>
                <a:latin typeface="Tahoma"/>
                <a:cs typeface="Tahoma"/>
              </a:rPr>
              <a:t>Glands</a:t>
            </a:r>
            <a:r>
              <a:rPr lang="en-US" sz="2800" spc="-5" dirty="0" err="1">
                <a:latin typeface="Tahoma"/>
                <a:cs typeface="Tahoma"/>
              </a:rPr>
              <a:t>:Parotid</a:t>
            </a:r>
            <a:r>
              <a:rPr lang="en-US" sz="2800" dirty="0">
                <a:latin typeface="Tahoma"/>
                <a:cs typeface="Tahoma"/>
              </a:rPr>
              <a:t> </a:t>
            </a:r>
            <a:r>
              <a:rPr lang="en-US" sz="2800" spc="-5" dirty="0">
                <a:latin typeface="Tahoma"/>
                <a:cs typeface="Tahoma"/>
              </a:rPr>
              <a:t>gland</a:t>
            </a:r>
            <a:endParaRPr lang="en-US" sz="2800" dirty="0">
              <a:latin typeface="Tahoma"/>
              <a:cs typeface="Tahoma"/>
            </a:endParaRPr>
          </a:p>
          <a:p>
            <a:endParaRPr lang="en-US" sz="2800" dirty="0"/>
          </a:p>
        </p:txBody>
      </p:sp>
    </p:spTree>
    <p:extLst>
      <p:ext uri="{BB962C8B-B14F-4D97-AF65-F5344CB8AC3E}">
        <p14:creationId xmlns:p14="http://schemas.microsoft.com/office/powerpoint/2010/main" val="58121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9167"/>
          <a:stretch/>
        </p:blipFill>
        <p:spPr>
          <a:xfrm>
            <a:off x="304800" y="228600"/>
            <a:ext cx="8610600" cy="5638800"/>
          </a:xfrm>
          <a:prstGeom prst="rect">
            <a:avLst/>
          </a:prstGeom>
        </p:spPr>
      </p:pic>
      <p:sp>
        <p:nvSpPr>
          <p:cNvPr id="4" name="object 3"/>
          <p:cNvSpPr txBox="1">
            <a:spLocks noGrp="1"/>
          </p:cNvSpPr>
          <p:nvPr>
            <p:ph type="title"/>
          </p:nvPr>
        </p:nvSpPr>
        <p:spPr>
          <a:xfrm>
            <a:off x="152400" y="5339256"/>
            <a:ext cx="9144000" cy="751488"/>
          </a:xfrm>
          <a:prstGeom prst="rect">
            <a:avLst/>
          </a:prstGeom>
        </p:spPr>
        <p:txBody>
          <a:bodyPr vert="horz" wrap="square" lIns="0" tIns="12700" rIns="0" bIns="0" rtlCol="0">
            <a:spAutoFit/>
          </a:bodyPr>
          <a:lstStyle/>
          <a:p>
            <a:pPr marL="12700" algn="ctr">
              <a:lnSpc>
                <a:spcPct val="100000"/>
              </a:lnSpc>
              <a:spcBef>
                <a:spcPts val="100"/>
              </a:spcBef>
            </a:pPr>
            <a:r>
              <a:rPr sz="4800" spc="-5" dirty="0">
                <a:latin typeface="Algerian" panose="04020705040A02060702" pitchFamily="82" charset="0"/>
              </a:rPr>
              <a:t>Penetrating neck</a:t>
            </a:r>
            <a:r>
              <a:rPr sz="4800" spc="-80" dirty="0">
                <a:latin typeface="Algerian" panose="04020705040A02060702" pitchFamily="82" charset="0"/>
              </a:rPr>
              <a:t> </a:t>
            </a:r>
            <a:r>
              <a:rPr sz="4800" dirty="0">
                <a:latin typeface="Algerian" panose="04020705040A02060702" pitchFamily="82" charset="0"/>
              </a:rPr>
              <a:t>injuries</a:t>
            </a:r>
          </a:p>
        </p:txBody>
      </p:sp>
    </p:spTree>
    <p:extLst>
      <p:ext uri="{BB962C8B-B14F-4D97-AF65-F5344CB8AC3E}">
        <p14:creationId xmlns:p14="http://schemas.microsoft.com/office/powerpoint/2010/main" val="422673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Custom 1">
      <a:dk1>
        <a:srgbClr val="0C0C0C"/>
      </a:dk1>
      <a:lt1>
        <a:srgbClr val="FFFFFF"/>
      </a:lt1>
      <a:dk2>
        <a:srgbClr val="565349"/>
      </a:dk2>
      <a:lt2>
        <a:srgbClr val="DDDDDD"/>
      </a:lt2>
      <a:accent1>
        <a:srgbClr val="3F3F3F"/>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1698</TotalTime>
  <Words>946</Words>
  <Application>Microsoft Office PowerPoint</Application>
  <PresentationFormat>On-screen Show (4:3)</PresentationFormat>
  <Paragraphs>117</Paragraphs>
  <Slides>24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Algerian</vt:lpstr>
      <vt:lpstr>Arial</vt:lpstr>
      <vt:lpstr>Arial Black</vt:lpstr>
      <vt:lpstr>Calibri</vt:lpstr>
      <vt:lpstr>Corbel</vt:lpstr>
      <vt:lpstr>Courier New</vt:lpstr>
      <vt:lpstr>Segoe UI Semibold</vt:lpstr>
      <vt:lpstr>Tahoma</vt:lpstr>
      <vt:lpstr>Times New Roman</vt:lpstr>
      <vt:lpstr>Tw Cen MT Condensed</vt:lpstr>
      <vt:lpstr>Wingdings</vt:lpstr>
      <vt:lpstr>Wingdings 2</vt:lpstr>
      <vt:lpstr>Basis</vt:lpstr>
      <vt:lpstr>Neck Injury  Supervised by Dr. mohammad asem   </vt:lpstr>
      <vt:lpstr>Introduction </vt:lpstr>
      <vt:lpstr>PowerPoint Presentation</vt:lpstr>
      <vt:lpstr>PowerPoint Presentation</vt:lpstr>
      <vt:lpstr>PowerPoint Presentation</vt:lpstr>
      <vt:lpstr>Anterior triangle-Zone I </vt:lpstr>
      <vt:lpstr>Anterior triangle-Zone II</vt:lpstr>
      <vt:lpstr>Anterior triangle-Zone III</vt:lpstr>
      <vt:lpstr>Penetrating neck injuries</vt:lpstr>
      <vt:lpstr>Classification of penetrating neck injuries</vt:lpstr>
      <vt:lpstr>Posterior triangle injuries</vt:lpstr>
      <vt:lpstr>PowerPoint Presentation</vt:lpstr>
      <vt:lpstr>Primary survey The initial evaluation and assessment involves resuscitation in accordance with the Advanced Trauma Life Support (ATLS) principles </vt:lpstr>
      <vt:lpstr>PowerPoint Presentation</vt:lpstr>
      <vt:lpstr>PowerPoint Presentation</vt:lpstr>
      <vt:lpstr>PowerPoint Presentation</vt:lpstr>
      <vt:lpstr>Investigation </vt:lpstr>
      <vt:lpstr>Management</vt:lpstr>
      <vt:lpstr>Blunt neck trauma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Penetrating neck injuries</dc:title>
  <dc:creator>User</dc:creator>
  <cp:lastModifiedBy>Microsoft account</cp:lastModifiedBy>
  <cp:revision>38</cp:revision>
  <dcterms:created xsi:type="dcterms:W3CDTF">2020-12-21T15:30:08Z</dcterms:created>
  <dcterms:modified xsi:type="dcterms:W3CDTF">2023-10-24T20:10:54Z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2015-03-13T00:00:00Z</vt:filetime>
  </property>
  <property fmtid="{D5CDD505-2E9C-101B-9397-08002B2CF9AE}" pid="3" name="Creator">
    <vt:lpwstr>Microsoft® PowerPoint® 2013</vt:lpwstr>
  </property>
  <property fmtid="{D5CDD505-2E9C-101B-9397-08002B2CF9AE}" pid="4" name="LastSaved">
    <vt:filetime>2020-12-21T00:00:00Z</vt:filetime>
  </property>
</Properties>
</file>