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2438338" rtl="1"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r" defTabSz="2438338" rtl="1"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r" defTabSz="2438338" rtl="1"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r" defTabSz="2438338" rtl="1"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r" defTabSz="2438338" rtl="1"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r" defTabSz="2438338" rtl="1"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r" defTabSz="2438338" rtl="1"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r" defTabSz="2438338" rtl="1"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r" defTabSz="2438338" rtl="1"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4" d="100"/>
          <a:sy n="34"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1143000" y="685800"/>
            <a:ext cx="4572000" cy="3429000"/>
          </a:xfrm>
          <a:prstGeom prst="rect">
            <a:avLst/>
          </a:prstGeom>
        </p:spPr>
        <p:txBody>
          <a:bodyPr/>
          <a:lstStyle/>
          <a:p>
            <a:endParaRPr/>
          </a:p>
        </p:txBody>
      </p:sp>
      <p:sp>
        <p:nvSpPr>
          <p:cNvPr id="216" name="Shape 21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algn="r" defTabSz="457200" rtl="1" latinLnBrk="0">
      <a:lnSpc>
        <a:spcPct val="117999"/>
      </a:lnSpc>
      <a:defRPr sz="2200">
        <a:latin typeface="+mn-lt"/>
        <a:ea typeface="+mn-ea"/>
        <a:cs typeface="+mn-cs"/>
        <a:sym typeface="Helvetica Neue"/>
      </a:defRPr>
    </a:lvl1pPr>
    <a:lvl2pPr indent="228600" algn="r" defTabSz="457200" rtl="1" latinLnBrk="0">
      <a:lnSpc>
        <a:spcPct val="117999"/>
      </a:lnSpc>
      <a:defRPr sz="2200">
        <a:latin typeface="+mn-lt"/>
        <a:ea typeface="+mn-ea"/>
        <a:cs typeface="+mn-cs"/>
        <a:sym typeface="Helvetica Neue"/>
      </a:defRPr>
    </a:lvl2pPr>
    <a:lvl3pPr indent="457200" algn="r" defTabSz="457200" rtl="1" latinLnBrk="0">
      <a:lnSpc>
        <a:spcPct val="117999"/>
      </a:lnSpc>
      <a:defRPr sz="2200">
        <a:latin typeface="+mn-lt"/>
        <a:ea typeface="+mn-ea"/>
        <a:cs typeface="+mn-cs"/>
        <a:sym typeface="Helvetica Neue"/>
      </a:defRPr>
    </a:lvl3pPr>
    <a:lvl4pPr indent="685800" algn="r" defTabSz="457200" rtl="1" latinLnBrk="0">
      <a:lnSpc>
        <a:spcPct val="117999"/>
      </a:lnSpc>
      <a:defRPr sz="2200">
        <a:latin typeface="+mn-lt"/>
        <a:ea typeface="+mn-ea"/>
        <a:cs typeface="+mn-cs"/>
        <a:sym typeface="Helvetica Neue"/>
      </a:defRPr>
    </a:lvl4pPr>
    <a:lvl5pPr indent="914400" algn="r" defTabSz="457200" rtl="1" latinLnBrk="0">
      <a:lnSpc>
        <a:spcPct val="117999"/>
      </a:lnSpc>
      <a:defRPr sz="2200">
        <a:latin typeface="+mn-lt"/>
        <a:ea typeface="+mn-ea"/>
        <a:cs typeface="+mn-cs"/>
        <a:sym typeface="Helvetica Neue"/>
      </a:defRPr>
    </a:lvl5pPr>
    <a:lvl6pPr indent="1143000" algn="r" defTabSz="457200" rtl="1" latinLnBrk="0">
      <a:lnSpc>
        <a:spcPct val="117999"/>
      </a:lnSpc>
      <a:defRPr sz="2200">
        <a:latin typeface="+mn-lt"/>
        <a:ea typeface="+mn-ea"/>
        <a:cs typeface="+mn-cs"/>
        <a:sym typeface="Helvetica Neue"/>
      </a:defRPr>
    </a:lvl6pPr>
    <a:lvl7pPr indent="1371600" algn="r" defTabSz="457200" rtl="1" latinLnBrk="0">
      <a:lnSpc>
        <a:spcPct val="117999"/>
      </a:lnSpc>
      <a:defRPr sz="2200">
        <a:latin typeface="+mn-lt"/>
        <a:ea typeface="+mn-ea"/>
        <a:cs typeface="+mn-cs"/>
        <a:sym typeface="Helvetica Neue"/>
      </a:defRPr>
    </a:lvl7pPr>
    <a:lvl8pPr indent="1600200" algn="r" defTabSz="457200" rtl="1" latinLnBrk="0">
      <a:lnSpc>
        <a:spcPct val="117999"/>
      </a:lnSpc>
      <a:defRPr sz="2200">
        <a:latin typeface="+mn-lt"/>
        <a:ea typeface="+mn-ea"/>
        <a:cs typeface="+mn-cs"/>
        <a:sym typeface="Helvetica Neue"/>
      </a:defRPr>
    </a:lvl8pPr>
    <a:lvl9pPr indent="1828800" algn="r" defTabSz="457200" rtl="1"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algn="r" defTabSz="825500" rtl="1">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مستوى النص الأول…"/>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algn="r" defTabSz="825500" rtl="1">
              <a:lnSpc>
                <a:spcPct val="100000"/>
              </a:lnSpc>
              <a:spcBef>
                <a:spcPts val="0"/>
              </a:spcBef>
              <a:buSzTx/>
              <a:buNone/>
              <a:defRPr sz="5500" b="1"/>
            </a:lvl1pPr>
          </a:lstStyle>
          <a:p>
            <a:r>
              <a:t>Slide Subtitle</a:t>
            </a:r>
          </a:p>
        </p:txBody>
      </p:sp>
      <p:sp>
        <p:nvSpPr>
          <p:cNvPr id="101"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algn="r" defTabSz="825500" rtl="1">
              <a:lnSpc>
                <a:spcPct val="100000"/>
              </a:lnSpc>
              <a:spcBef>
                <a:spcPts val="0"/>
              </a:spcBef>
              <a:buSzTx/>
              <a:buNone/>
              <a:defRPr sz="5500" b="1"/>
            </a:lvl1pPr>
          </a:lstStyle>
          <a:p>
            <a:r>
              <a:t>Agenda Subtitle</a:t>
            </a:r>
          </a:p>
        </p:txBody>
      </p:sp>
      <p:sp>
        <p:nvSpPr>
          <p:cNvPr id="110" name="مستوى النص الأول…"/>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مستوى النص الأول…"/>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مستوى النص الأول…"/>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rtl="1">
              <a:lnSpc>
                <a:spcPct val="100000"/>
              </a:lnSpc>
              <a:spcBef>
                <a:spcPts val="0"/>
              </a:spcBef>
              <a:buSzTx/>
              <a:buNone/>
              <a:defRPr sz="5500" b="1"/>
            </a:lvl1pPr>
          </a:lstStyle>
          <a:p>
            <a:r>
              <a:t>Fact information</a:t>
            </a:r>
          </a:p>
        </p:txBody>
      </p:sp>
      <p:sp>
        <p:nvSpPr>
          <p:cNvPr id="128"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algn="r" defTabSz="825500" rtl="1">
              <a:lnSpc>
                <a:spcPct val="100000"/>
              </a:lnSpc>
              <a:spcBef>
                <a:spcPts val="0"/>
              </a:spcBef>
              <a:buSzTx/>
              <a:buNone/>
              <a:defRPr sz="3600" b="1"/>
            </a:lvl1pPr>
          </a:lstStyle>
          <a:p>
            <a:r>
              <a:t>Attribution</a:t>
            </a:r>
          </a:p>
        </p:txBody>
      </p:sp>
      <p:sp>
        <p:nvSpPr>
          <p:cNvPr id="136" name="مستوى النص الأول…"/>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رقم الشريحة"/>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العنوان">
    <p:spTree>
      <p:nvGrpSpPr>
        <p:cNvPr id="1" name=""/>
        <p:cNvGrpSpPr/>
        <p:nvPr/>
      </p:nvGrpSpPr>
      <p:grpSpPr>
        <a:xfrm>
          <a:off x="0" y="0"/>
          <a:ext cx="0" cy="0"/>
          <a:chOff x="0" y="0"/>
          <a:chExt cx="0" cy="0"/>
        </a:xfrm>
      </p:grpSpPr>
      <p:sp>
        <p:nvSpPr>
          <p:cNvPr id="169" name="مستوى النص الأول…"/>
          <p:cNvSpPr txBox="1">
            <a:spLocks noGrp="1"/>
          </p:cNvSpPr>
          <p:nvPr>
            <p:ph type="body" sz="quarter" idx="1" hasCustomPrompt="1"/>
          </p:nvPr>
        </p:nvSpPr>
        <p:spPr>
          <a:xfrm>
            <a:off x="1201340" y="11859862"/>
            <a:ext cx="21971005" cy="636983"/>
          </a:xfrm>
          <a:prstGeom prst="rect">
            <a:avLst/>
          </a:prstGeom>
        </p:spPr>
        <p:txBody>
          <a:bodyPr lIns="45718" tIns="45718" rIns="45718" bIns="45718"/>
          <a:lstStyle>
            <a:lvl1pPr marL="0" indent="0" algn="r" defTabSz="800734">
              <a:lnSpc>
                <a:spcPct val="100000"/>
              </a:lnSpc>
              <a:spcBef>
                <a:spcPts val="0"/>
              </a:spcBef>
              <a:buSzTx/>
              <a:buNone/>
              <a:defRPr sz="3400">
                <a:latin typeface="Geeza Pro Bold"/>
                <a:ea typeface="Geeza Pro Bold"/>
                <a:cs typeface="Geeza Pro Bold"/>
                <a:sym typeface="Geeza Pro Bold"/>
              </a:defRPr>
            </a:lvl1pPr>
            <a:lvl2pPr marL="1041400" indent="-431800" algn="r" defTabSz="800734">
              <a:lnSpc>
                <a:spcPct val="100000"/>
              </a:lnSpc>
              <a:spcBef>
                <a:spcPts val="0"/>
              </a:spcBef>
              <a:defRPr sz="3400">
                <a:latin typeface="Geeza Pro Bold"/>
                <a:ea typeface="Geeza Pro Bold"/>
                <a:cs typeface="Geeza Pro Bold"/>
                <a:sym typeface="Geeza Pro Bold"/>
              </a:defRPr>
            </a:lvl2pPr>
            <a:lvl3pPr marL="1651000" indent="-431800" algn="r" defTabSz="800734">
              <a:lnSpc>
                <a:spcPct val="100000"/>
              </a:lnSpc>
              <a:spcBef>
                <a:spcPts val="0"/>
              </a:spcBef>
              <a:defRPr sz="3400">
                <a:latin typeface="Geeza Pro Bold"/>
                <a:ea typeface="Geeza Pro Bold"/>
                <a:cs typeface="Geeza Pro Bold"/>
                <a:sym typeface="Geeza Pro Bold"/>
              </a:defRPr>
            </a:lvl3pPr>
            <a:lvl4pPr marL="2260600" indent="-431800" algn="r" defTabSz="800734">
              <a:lnSpc>
                <a:spcPct val="100000"/>
              </a:lnSpc>
              <a:spcBef>
                <a:spcPts val="0"/>
              </a:spcBef>
              <a:defRPr sz="3400">
                <a:latin typeface="Geeza Pro Bold"/>
                <a:ea typeface="Geeza Pro Bold"/>
                <a:cs typeface="Geeza Pro Bold"/>
                <a:sym typeface="Geeza Pro Bold"/>
              </a:defRPr>
            </a:lvl4pPr>
            <a:lvl5pPr marL="2870200" indent="-431800" algn="r" defTabSz="800734">
              <a:lnSpc>
                <a:spcPct val="100000"/>
              </a:lnSpc>
              <a:spcBef>
                <a:spcPts val="0"/>
              </a:spcBef>
              <a:defRPr sz="3400">
                <a:latin typeface="Geeza Pro Bold"/>
                <a:ea typeface="Geeza Pro Bold"/>
                <a:cs typeface="Geeza Pro Bold"/>
                <a:sym typeface="Geeza Pro Bold"/>
              </a:defRPr>
            </a:lvl5pPr>
          </a:lstStyle>
          <a:p>
            <a:r>
              <a:t>المؤلف والتاريخ</a:t>
            </a:r>
          </a:p>
          <a:p>
            <a:pPr lvl="1"/>
            <a:endParaRPr/>
          </a:p>
          <a:p>
            <a:pPr lvl="2"/>
            <a:endParaRPr/>
          </a:p>
          <a:p>
            <a:pPr lvl="3"/>
            <a:endParaRPr/>
          </a:p>
          <a:p>
            <a:pPr lvl="4"/>
            <a:endParaRPr/>
          </a:p>
        </p:txBody>
      </p:sp>
      <p:sp>
        <p:nvSpPr>
          <p:cNvPr id="170" name="عنوان العرض التقديمي"/>
          <p:cNvSpPr txBox="1">
            <a:spLocks noGrp="1"/>
          </p:cNvSpPr>
          <p:nvPr>
            <p:ph type="title" hasCustomPrompt="1"/>
          </p:nvPr>
        </p:nvSpPr>
        <p:spPr>
          <a:xfrm>
            <a:off x="1206496" y="2574991"/>
            <a:ext cx="21971005" cy="4648204"/>
          </a:xfrm>
          <a:prstGeom prst="rect">
            <a:avLst/>
          </a:prstGeom>
        </p:spPr>
        <p:txBody>
          <a:bodyPr anchor="b"/>
          <a:lstStyle>
            <a:lvl1pPr algn="r" defTabSz="2438337">
              <a:defRPr sz="11600" b="0" spc="-232">
                <a:latin typeface="Geeza Pro Bold"/>
                <a:ea typeface="Geeza Pro Bold"/>
                <a:cs typeface="Geeza Pro Bold"/>
                <a:sym typeface="Geeza Pro Bold"/>
              </a:defRPr>
            </a:lvl1pPr>
          </a:lstStyle>
          <a:p>
            <a:r>
              <a:t>عنوان العرض التقديمي</a:t>
            </a:r>
          </a:p>
        </p:txBody>
      </p:sp>
      <p:sp>
        <p:nvSpPr>
          <p:cNvPr id="171" name="مستوى النص الأول…"/>
          <p:cNvSpPr txBox="1">
            <a:spLocks noGrp="1"/>
          </p:cNvSpPr>
          <p:nvPr>
            <p:ph type="body" sz="quarter" idx="21" hasCustomPrompt="1"/>
          </p:nvPr>
        </p:nvSpPr>
        <p:spPr>
          <a:xfrm>
            <a:off x="1201342" y="7223190"/>
            <a:ext cx="21971002" cy="1905003"/>
          </a:xfrm>
          <a:prstGeom prst="rect">
            <a:avLst/>
          </a:prstGeom>
        </p:spPr>
        <p:txBody>
          <a:bodyPr/>
          <a:lstStyle>
            <a:lvl1pPr marL="0" indent="0" algn="r" defTabSz="825500">
              <a:lnSpc>
                <a:spcPct val="100000"/>
              </a:lnSpc>
              <a:spcBef>
                <a:spcPts val="0"/>
              </a:spcBef>
              <a:buSzTx/>
              <a:buNone/>
              <a:defRPr sz="5500">
                <a:latin typeface="Geeza Pro Bold"/>
                <a:ea typeface="Geeza Pro Bold"/>
                <a:cs typeface="Geeza Pro Bold"/>
                <a:sym typeface="Geeza Pro Bold"/>
              </a:defRPr>
            </a:lvl1pPr>
          </a:lstStyle>
          <a:p>
            <a:r>
              <a:t>العنوان الفرعي للعرض التقديمي</a:t>
            </a:r>
          </a:p>
        </p:txBody>
      </p:sp>
      <p:sp>
        <p:nvSpPr>
          <p:cNvPr id="172" name="رقم الشريحة"/>
          <p:cNvSpPr txBox="1">
            <a:spLocks noGrp="1"/>
          </p:cNvSpPr>
          <p:nvPr>
            <p:ph type="sldNum" sz="quarter" idx="2"/>
          </p:nvPr>
        </p:nvSpPr>
        <p:spPr>
          <a:xfrm>
            <a:off x="12008514" y="13080202"/>
            <a:ext cx="354475" cy="375397"/>
          </a:xfrm>
          <a:prstGeom prst="rect">
            <a:avLst/>
          </a:prstGeom>
        </p:spPr>
        <p:txBody>
          <a:bodyPr/>
          <a:lstStyle>
            <a:lvl1pPr>
              <a:defRPr>
                <a:latin typeface="Geeza Pro Regular"/>
                <a:ea typeface="Geeza Pro Regular"/>
                <a:cs typeface="Geeza Pro Regular"/>
                <a:sym typeface="Geeza Pro Regular"/>
              </a:defRPr>
            </a:lvl1pPr>
          </a:lstStyle>
          <a:p>
            <a:pPr rtl="0">
              <a:defRPr/>
            </a:pPr>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العنوان والتعداد النقطي">
    <p:spTree>
      <p:nvGrpSpPr>
        <p:cNvPr id="1" name=""/>
        <p:cNvGrpSpPr/>
        <p:nvPr/>
      </p:nvGrpSpPr>
      <p:grpSpPr>
        <a:xfrm>
          <a:off x="0" y="0"/>
          <a:ext cx="0" cy="0"/>
          <a:chOff x="0" y="0"/>
          <a:chExt cx="0" cy="0"/>
        </a:xfrm>
      </p:grpSpPr>
      <p:sp>
        <p:nvSpPr>
          <p:cNvPr id="179" name="عنوان الشريحة"/>
          <p:cNvSpPr txBox="1">
            <a:spLocks noGrp="1"/>
          </p:cNvSpPr>
          <p:nvPr>
            <p:ph type="title" hasCustomPrompt="1"/>
          </p:nvPr>
        </p:nvSpPr>
        <p:spPr>
          <a:xfrm>
            <a:off x="1206500" y="1079500"/>
            <a:ext cx="21971000" cy="1433164"/>
          </a:xfrm>
          <a:prstGeom prst="rect">
            <a:avLst/>
          </a:prstGeom>
        </p:spPr>
        <p:txBody>
          <a:bodyPr/>
          <a:lstStyle>
            <a:lvl1pPr algn="r" defTabSz="2438337">
              <a:defRPr b="0" spc="-170">
                <a:latin typeface="Geeza Pro Bold"/>
                <a:ea typeface="Geeza Pro Bold"/>
                <a:cs typeface="Geeza Pro Bold"/>
                <a:sym typeface="Geeza Pro Bold"/>
              </a:defRPr>
            </a:lvl1pPr>
          </a:lstStyle>
          <a:p>
            <a:r>
              <a:t>عنوان الشريحة</a:t>
            </a:r>
          </a:p>
        </p:txBody>
      </p:sp>
      <p:sp>
        <p:nvSpPr>
          <p:cNvPr id="180" name="مستوى النص الأول…"/>
          <p:cNvSpPr txBox="1">
            <a:spLocks noGrp="1"/>
          </p:cNvSpPr>
          <p:nvPr>
            <p:ph type="body" sz="quarter" idx="1" hasCustomPrompt="1"/>
          </p:nvPr>
        </p:nvSpPr>
        <p:spPr>
          <a:xfrm>
            <a:off x="1206500" y="2372960"/>
            <a:ext cx="21971000" cy="934782"/>
          </a:xfrm>
          <a:prstGeom prst="rect">
            <a:avLst/>
          </a:prstGeom>
        </p:spPr>
        <p:txBody>
          <a:bodyPr lIns="45718" tIns="45718" rIns="45718" bIns="45718"/>
          <a:lstStyle>
            <a:lvl1pPr marL="0" indent="0" algn="r" defTabSz="825500">
              <a:lnSpc>
                <a:spcPct val="100000"/>
              </a:lnSpc>
              <a:spcBef>
                <a:spcPts val="0"/>
              </a:spcBef>
              <a:buSzTx/>
              <a:buNone/>
              <a:defRPr sz="5500">
                <a:latin typeface="Geeza Pro Bold"/>
                <a:ea typeface="Geeza Pro Bold"/>
                <a:cs typeface="Geeza Pro Bold"/>
                <a:sym typeface="Geeza Pro Bold"/>
              </a:defRPr>
            </a:lvl1pPr>
            <a:lvl2pPr marL="1308100" indent="-698500" algn="r" defTabSz="825500">
              <a:lnSpc>
                <a:spcPct val="100000"/>
              </a:lnSpc>
              <a:spcBef>
                <a:spcPts val="0"/>
              </a:spcBef>
              <a:defRPr sz="5500">
                <a:latin typeface="Geeza Pro Bold"/>
                <a:ea typeface="Geeza Pro Bold"/>
                <a:cs typeface="Geeza Pro Bold"/>
                <a:sym typeface="Geeza Pro Bold"/>
              </a:defRPr>
            </a:lvl2pPr>
            <a:lvl3pPr marL="1917700" indent="-698500" algn="r" defTabSz="825500">
              <a:lnSpc>
                <a:spcPct val="100000"/>
              </a:lnSpc>
              <a:spcBef>
                <a:spcPts val="0"/>
              </a:spcBef>
              <a:defRPr sz="5500">
                <a:latin typeface="Geeza Pro Bold"/>
                <a:ea typeface="Geeza Pro Bold"/>
                <a:cs typeface="Geeza Pro Bold"/>
                <a:sym typeface="Geeza Pro Bold"/>
              </a:defRPr>
            </a:lvl3pPr>
            <a:lvl4pPr marL="2527300" indent="-698500" algn="r" defTabSz="825500">
              <a:lnSpc>
                <a:spcPct val="100000"/>
              </a:lnSpc>
              <a:spcBef>
                <a:spcPts val="0"/>
              </a:spcBef>
              <a:defRPr sz="5500">
                <a:latin typeface="Geeza Pro Bold"/>
                <a:ea typeface="Geeza Pro Bold"/>
                <a:cs typeface="Geeza Pro Bold"/>
                <a:sym typeface="Geeza Pro Bold"/>
              </a:defRPr>
            </a:lvl4pPr>
            <a:lvl5pPr marL="3136900" indent="-698500" algn="r" defTabSz="825500">
              <a:lnSpc>
                <a:spcPct val="100000"/>
              </a:lnSpc>
              <a:spcBef>
                <a:spcPts val="0"/>
              </a:spcBef>
              <a:defRPr sz="5500">
                <a:latin typeface="Geeza Pro Bold"/>
                <a:ea typeface="Geeza Pro Bold"/>
                <a:cs typeface="Geeza Pro Bold"/>
                <a:sym typeface="Geeza Pro Bold"/>
              </a:defRPr>
            </a:lvl5pPr>
          </a:lstStyle>
          <a:p>
            <a:r>
              <a:t>العنوان الفرعي للشريحة</a:t>
            </a:r>
          </a:p>
          <a:p>
            <a:pPr lvl="1"/>
            <a:endParaRPr/>
          </a:p>
          <a:p>
            <a:pPr lvl="2"/>
            <a:endParaRPr/>
          </a:p>
          <a:p>
            <a:pPr lvl="3"/>
            <a:endParaRPr/>
          </a:p>
          <a:p>
            <a:pPr lvl="4"/>
            <a:endParaRPr/>
          </a:p>
        </p:txBody>
      </p:sp>
      <p:sp>
        <p:nvSpPr>
          <p:cNvPr id="181" name="مستوى النص الأول…"/>
          <p:cNvSpPr txBox="1">
            <a:spLocks noGrp="1"/>
          </p:cNvSpPr>
          <p:nvPr>
            <p:ph type="body" idx="21" hasCustomPrompt="1"/>
          </p:nvPr>
        </p:nvSpPr>
        <p:spPr>
          <a:xfrm>
            <a:off x="1206500" y="4248503"/>
            <a:ext cx="21971000" cy="8256014"/>
          </a:xfrm>
          <a:prstGeom prst="rect">
            <a:avLst/>
          </a:prstGeom>
        </p:spPr>
        <p:txBody>
          <a:bodyPr/>
          <a:lstStyle>
            <a:lvl1pPr algn="r" defTabSz="2438337">
              <a:defRPr>
                <a:latin typeface="Geeza Pro Regular"/>
                <a:ea typeface="Geeza Pro Regular"/>
                <a:cs typeface="Geeza Pro Regular"/>
                <a:sym typeface="Geeza Pro Regular"/>
              </a:defRPr>
            </a:lvl1pPr>
          </a:lstStyle>
          <a:p>
            <a:r>
              <a:t>نص التعداد النقطي في الشريحة</a:t>
            </a:r>
          </a:p>
        </p:txBody>
      </p:sp>
      <p:sp>
        <p:nvSpPr>
          <p:cNvPr id="182" name="رقم الشريحة"/>
          <p:cNvSpPr txBox="1">
            <a:spLocks noGrp="1"/>
          </p:cNvSpPr>
          <p:nvPr>
            <p:ph type="sldNum" sz="quarter" idx="2"/>
          </p:nvPr>
        </p:nvSpPr>
        <p:spPr>
          <a:xfrm>
            <a:off x="12008514" y="13080202"/>
            <a:ext cx="354475" cy="375397"/>
          </a:xfrm>
          <a:prstGeom prst="rect">
            <a:avLst/>
          </a:prstGeom>
        </p:spPr>
        <p:txBody>
          <a:bodyPr/>
          <a:lstStyle>
            <a:lvl1pPr>
              <a:defRPr>
                <a:latin typeface="Geeza Pro Regular"/>
                <a:ea typeface="Geeza Pro Regular"/>
                <a:cs typeface="Geeza Pro Regular"/>
                <a:sym typeface="Geeza Pro Regular"/>
              </a:defRPr>
            </a:lvl1pPr>
          </a:lstStyle>
          <a:p>
            <a:pPr rtl="0">
              <a:defRPr/>
            </a:pPr>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algn="r" defTabSz="825500" rtl="1">
              <a:lnSpc>
                <a:spcPct val="100000"/>
              </a:lnSpc>
              <a:spcBef>
                <a:spcPts val="0"/>
              </a:spcBef>
              <a:buSzTx/>
              <a:buNone/>
              <a:defRPr sz="3600" b="1"/>
            </a:lvl1pPr>
          </a:lstStyle>
          <a:p>
            <a:r>
              <a:t>Author and Date</a:t>
            </a:r>
          </a:p>
        </p:txBody>
      </p:sp>
      <p:sp>
        <p:nvSpPr>
          <p:cNvPr id="24" name="مستوى النص الأول…"/>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9" name="نص العنوان"/>
          <p:cNvSpPr txBox="1">
            <a:spLocks noGrp="1"/>
          </p:cNvSpPr>
          <p:nvPr>
            <p:ph type="title"/>
          </p:nvPr>
        </p:nvSpPr>
        <p:spPr>
          <a:xfrm>
            <a:off x="1676400" y="730250"/>
            <a:ext cx="21031200" cy="2651126"/>
          </a:xfrm>
          <a:prstGeom prst="rect">
            <a:avLst/>
          </a:prstGeom>
        </p:spPr>
        <p:txBody>
          <a:bodyPr lIns="91439" tIns="91439" rIns="91439" bIns="91439" anchor="ctr"/>
          <a:lstStyle>
            <a:lvl1pPr defTabSz="1828800">
              <a:lnSpc>
                <a:spcPct val="90000"/>
              </a:lnSpc>
              <a:defRPr sz="8800" b="0" spc="0">
                <a:latin typeface="Calibri Light"/>
                <a:ea typeface="Calibri Light"/>
                <a:cs typeface="Calibri Light"/>
                <a:sym typeface="Calibri Light"/>
              </a:defRPr>
            </a:lvl1pPr>
          </a:lstStyle>
          <a:p>
            <a:r>
              <a:t>نص العنوان</a:t>
            </a:r>
          </a:p>
        </p:txBody>
      </p:sp>
      <p:sp>
        <p:nvSpPr>
          <p:cNvPr id="190" name="مستوى النص الأول…"/>
          <p:cNvSpPr txBox="1">
            <a:spLocks noGrp="1"/>
          </p:cNvSpPr>
          <p:nvPr>
            <p:ph type="body" idx="1"/>
          </p:nvPr>
        </p:nvSpPr>
        <p:spPr>
          <a:xfrm>
            <a:off x="1676400" y="3651250"/>
            <a:ext cx="21031200" cy="8702676"/>
          </a:xfrm>
          <a:prstGeom prst="rect">
            <a:avLst/>
          </a:prstGeom>
        </p:spPr>
        <p:txBody>
          <a:bodyPr lIns="91439" tIns="91439" rIns="91439" bIns="91439"/>
          <a:lstStyle>
            <a:lvl1pPr marL="457200" indent="-457200" defTabSz="1828800">
              <a:spcBef>
                <a:spcPts val="2000"/>
              </a:spcBef>
              <a:buSzPct val="100000"/>
              <a:buFont typeface="Arial"/>
              <a:defRPr sz="5600">
                <a:latin typeface="Calibri"/>
                <a:ea typeface="Calibri"/>
                <a:cs typeface="Calibri"/>
                <a:sym typeface="Calibri"/>
              </a:defRPr>
            </a:lvl1pPr>
            <a:lvl2pPr marL="990600" indent="-533400" defTabSz="1828800">
              <a:spcBef>
                <a:spcPts val="2000"/>
              </a:spcBef>
              <a:buSzPct val="100000"/>
              <a:buFont typeface="Arial"/>
              <a:defRPr sz="5600">
                <a:latin typeface="Calibri"/>
                <a:ea typeface="Calibri"/>
                <a:cs typeface="Calibri"/>
                <a:sym typeface="Calibri"/>
              </a:defRPr>
            </a:lvl2pPr>
            <a:lvl3pPr marL="1554479" indent="-640079" defTabSz="1828800">
              <a:spcBef>
                <a:spcPts val="2000"/>
              </a:spcBef>
              <a:buSzPct val="100000"/>
              <a:buFont typeface="Arial"/>
              <a:defRPr sz="5600">
                <a:latin typeface="Calibri"/>
                <a:ea typeface="Calibri"/>
                <a:cs typeface="Calibri"/>
                <a:sym typeface="Calibri"/>
              </a:defRPr>
            </a:lvl3pPr>
            <a:lvl4pPr marL="2082800" indent="-711200" defTabSz="1828800">
              <a:spcBef>
                <a:spcPts val="2000"/>
              </a:spcBef>
              <a:buSzPct val="100000"/>
              <a:buFont typeface="Arial"/>
              <a:defRPr sz="5600">
                <a:latin typeface="Calibri"/>
                <a:ea typeface="Calibri"/>
                <a:cs typeface="Calibri"/>
                <a:sym typeface="Calibri"/>
              </a:defRPr>
            </a:lvl4pPr>
            <a:lvl5pPr marL="2540000" indent="-711200" defTabSz="1828800">
              <a:spcBef>
                <a:spcPts val="2000"/>
              </a:spcBef>
              <a:buSzPct val="100000"/>
              <a:buFont typeface="Arial"/>
              <a:defRPr sz="5600">
                <a:latin typeface="Calibri"/>
                <a:ea typeface="Calibri"/>
                <a:cs typeface="Calibri"/>
                <a:sym typeface="Calibri"/>
              </a:defRPr>
            </a:lvl5p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91" name="رقم الشريحة"/>
          <p:cNvSpPr txBox="1">
            <a:spLocks noGrp="1"/>
          </p:cNvSpPr>
          <p:nvPr>
            <p:ph type="sldNum" sz="quarter" idx="2"/>
          </p:nvPr>
        </p:nvSpPr>
        <p:spPr>
          <a:xfrm>
            <a:off x="22202457" y="12835870"/>
            <a:ext cx="505144" cy="483910"/>
          </a:xfrm>
          <a:prstGeom prst="rect">
            <a:avLst/>
          </a:prstGeom>
        </p:spPr>
        <p:txBody>
          <a:bodyPr lIns="91439" tIns="91439" rIns="91439" bIns="91439" anchor="ctr"/>
          <a:lstStyle>
            <a:lvl1pPr algn="r" defTabSz="1828800">
              <a:defRPr sz="2400">
                <a:solidFill>
                  <a:srgbClr val="888888"/>
                </a:solidFill>
                <a:latin typeface="Calibri"/>
                <a:ea typeface="Calibri"/>
                <a:cs typeface="Calibri"/>
                <a:sym typeface="Calibri"/>
              </a:defRPr>
            </a:lvl1pPr>
          </a:lstStyle>
          <a:p>
            <a:pPr rtl="0">
              <a:defRPr/>
            </a:pPr>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98" name="نص العنوان"/>
          <p:cNvSpPr txBox="1">
            <a:spLocks noGrp="1"/>
          </p:cNvSpPr>
          <p:nvPr>
            <p:ph type="title"/>
          </p:nvPr>
        </p:nvSpPr>
        <p:spPr>
          <a:xfrm>
            <a:off x="1676400" y="730250"/>
            <a:ext cx="21031200" cy="2651126"/>
          </a:xfrm>
          <a:prstGeom prst="rect">
            <a:avLst/>
          </a:prstGeom>
        </p:spPr>
        <p:txBody>
          <a:bodyPr lIns="91439" tIns="91439" rIns="91439" bIns="91439" anchor="ctr"/>
          <a:lstStyle>
            <a:lvl1pPr defTabSz="1828800">
              <a:lnSpc>
                <a:spcPct val="90000"/>
              </a:lnSpc>
              <a:defRPr sz="8800" b="0" spc="0">
                <a:latin typeface="Calibri Light"/>
                <a:ea typeface="Calibri Light"/>
                <a:cs typeface="Calibri Light"/>
                <a:sym typeface="Calibri Light"/>
              </a:defRPr>
            </a:lvl1pPr>
          </a:lstStyle>
          <a:p>
            <a:r>
              <a:t>نص العنوان</a:t>
            </a:r>
          </a:p>
        </p:txBody>
      </p:sp>
      <p:sp>
        <p:nvSpPr>
          <p:cNvPr id="199" name="مستوى النص الأول…"/>
          <p:cNvSpPr txBox="1">
            <a:spLocks noGrp="1"/>
          </p:cNvSpPr>
          <p:nvPr>
            <p:ph type="body" idx="1"/>
          </p:nvPr>
        </p:nvSpPr>
        <p:spPr>
          <a:xfrm>
            <a:off x="1676400" y="3651250"/>
            <a:ext cx="21031200" cy="8702676"/>
          </a:xfrm>
          <a:prstGeom prst="rect">
            <a:avLst/>
          </a:prstGeom>
        </p:spPr>
        <p:txBody>
          <a:bodyPr lIns="91439" tIns="91439" rIns="91439" bIns="91439"/>
          <a:lstStyle>
            <a:lvl1pPr marL="457200" indent="-457200" defTabSz="1828800">
              <a:spcBef>
                <a:spcPts val="2000"/>
              </a:spcBef>
              <a:buSzPct val="100000"/>
              <a:buFont typeface="Arial"/>
              <a:defRPr sz="5600">
                <a:latin typeface="Calibri"/>
                <a:ea typeface="Calibri"/>
                <a:cs typeface="Calibri"/>
                <a:sym typeface="Calibri"/>
              </a:defRPr>
            </a:lvl1pPr>
            <a:lvl2pPr marL="990600" indent="-533400" defTabSz="1828800">
              <a:spcBef>
                <a:spcPts val="2000"/>
              </a:spcBef>
              <a:buSzPct val="100000"/>
              <a:buFont typeface="Arial"/>
              <a:defRPr sz="5600">
                <a:latin typeface="Calibri"/>
                <a:ea typeface="Calibri"/>
                <a:cs typeface="Calibri"/>
                <a:sym typeface="Calibri"/>
              </a:defRPr>
            </a:lvl2pPr>
            <a:lvl3pPr marL="1554479" indent="-640079" defTabSz="1828800">
              <a:spcBef>
                <a:spcPts val="2000"/>
              </a:spcBef>
              <a:buSzPct val="100000"/>
              <a:buFont typeface="Arial"/>
              <a:defRPr sz="5600">
                <a:latin typeface="Calibri"/>
                <a:ea typeface="Calibri"/>
                <a:cs typeface="Calibri"/>
                <a:sym typeface="Calibri"/>
              </a:defRPr>
            </a:lvl3pPr>
            <a:lvl4pPr marL="2082800" indent="-711200" defTabSz="1828800">
              <a:spcBef>
                <a:spcPts val="2000"/>
              </a:spcBef>
              <a:buSzPct val="100000"/>
              <a:buFont typeface="Arial"/>
              <a:defRPr sz="5600">
                <a:latin typeface="Calibri"/>
                <a:ea typeface="Calibri"/>
                <a:cs typeface="Calibri"/>
                <a:sym typeface="Calibri"/>
              </a:defRPr>
            </a:lvl4pPr>
            <a:lvl5pPr marL="2540000" indent="-711200" defTabSz="1828800">
              <a:spcBef>
                <a:spcPts val="2000"/>
              </a:spcBef>
              <a:buSzPct val="100000"/>
              <a:buFont typeface="Arial"/>
              <a:defRPr sz="5600">
                <a:latin typeface="Calibri"/>
                <a:ea typeface="Calibri"/>
                <a:cs typeface="Calibri"/>
                <a:sym typeface="Calibri"/>
              </a:defRPr>
            </a:lvl5p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00" name="رقم الشريحة"/>
          <p:cNvSpPr txBox="1">
            <a:spLocks noGrp="1"/>
          </p:cNvSpPr>
          <p:nvPr>
            <p:ph type="sldNum" sz="quarter" idx="2"/>
          </p:nvPr>
        </p:nvSpPr>
        <p:spPr>
          <a:xfrm>
            <a:off x="17221200" y="12835870"/>
            <a:ext cx="505143" cy="483910"/>
          </a:xfrm>
          <a:prstGeom prst="rect">
            <a:avLst/>
          </a:prstGeom>
        </p:spPr>
        <p:txBody>
          <a:bodyPr lIns="91439" tIns="91439" rIns="91439" bIns="91439" anchor="ctr"/>
          <a:lstStyle>
            <a:lvl1pPr algn="l" defTabSz="1828800">
              <a:defRPr sz="2400">
                <a:solidFill>
                  <a:srgbClr val="888888"/>
                </a:solidFill>
                <a:latin typeface="Calibri"/>
                <a:ea typeface="Calibri"/>
                <a:cs typeface="Calibri"/>
                <a:sym typeface="Calibri"/>
              </a:defRPr>
            </a:lvl1pPr>
          </a:lstStyle>
          <a:p>
            <a:pPr rtl="0">
              <a:defRPr/>
            </a:pPr>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07" name="نص العنوان"/>
          <p:cNvSpPr txBox="1">
            <a:spLocks noGrp="1"/>
          </p:cNvSpPr>
          <p:nvPr>
            <p:ph type="title"/>
          </p:nvPr>
        </p:nvSpPr>
        <p:spPr>
          <a:xfrm>
            <a:off x="3048000" y="2244725"/>
            <a:ext cx="18288000" cy="4775201"/>
          </a:xfrm>
          <a:prstGeom prst="rect">
            <a:avLst/>
          </a:prstGeom>
        </p:spPr>
        <p:txBody>
          <a:bodyPr lIns="91439" tIns="91439" rIns="91439" bIns="91439" anchor="b"/>
          <a:lstStyle>
            <a:lvl1pPr algn="ctr" defTabSz="1828800">
              <a:lnSpc>
                <a:spcPct val="90000"/>
              </a:lnSpc>
              <a:defRPr sz="12000" b="0" spc="0">
                <a:latin typeface="Calibri Light"/>
                <a:ea typeface="Calibri Light"/>
                <a:cs typeface="Calibri Light"/>
                <a:sym typeface="Calibri Light"/>
              </a:defRPr>
            </a:lvl1pPr>
          </a:lstStyle>
          <a:p>
            <a:r>
              <a:t>نص العنوان</a:t>
            </a:r>
          </a:p>
        </p:txBody>
      </p:sp>
      <p:sp>
        <p:nvSpPr>
          <p:cNvPr id="208" name="مستوى النص الأول…"/>
          <p:cNvSpPr txBox="1">
            <a:spLocks noGrp="1"/>
          </p:cNvSpPr>
          <p:nvPr>
            <p:ph type="body" sz="quarter" idx="1"/>
          </p:nvPr>
        </p:nvSpPr>
        <p:spPr>
          <a:xfrm>
            <a:off x="3048000" y="7204075"/>
            <a:ext cx="18288000" cy="3311525"/>
          </a:xfrm>
          <a:prstGeom prst="rect">
            <a:avLst/>
          </a:prstGeom>
        </p:spPr>
        <p:txBody>
          <a:bodyPr lIns="91439" tIns="91439" rIns="91439" bIns="91439"/>
          <a:lstStyle>
            <a:lvl1pPr marL="0" indent="0" algn="ctr" defTabSz="1828800">
              <a:spcBef>
                <a:spcPts val="2000"/>
              </a:spcBef>
              <a:buSzTx/>
              <a:buNone/>
              <a:defRPr>
                <a:latin typeface="Calibri"/>
                <a:ea typeface="Calibri"/>
                <a:cs typeface="Calibri"/>
                <a:sym typeface="Calibri"/>
              </a:defRPr>
            </a:lvl1pPr>
            <a:lvl2pPr marL="0" indent="457200" algn="ctr" defTabSz="1828800">
              <a:spcBef>
                <a:spcPts val="2000"/>
              </a:spcBef>
              <a:buSzTx/>
              <a:buNone/>
              <a:defRPr>
                <a:latin typeface="Calibri"/>
                <a:ea typeface="Calibri"/>
                <a:cs typeface="Calibri"/>
                <a:sym typeface="Calibri"/>
              </a:defRPr>
            </a:lvl2pPr>
            <a:lvl3pPr marL="0" indent="914400" algn="ctr" defTabSz="1828800">
              <a:spcBef>
                <a:spcPts val="2000"/>
              </a:spcBef>
              <a:buSzTx/>
              <a:buNone/>
              <a:defRPr>
                <a:latin typeface="Calibri"/>
                <a:ea typeface="Calibri"/>
                <a:cs typeface="Calibri"/>
                <a:sym typeface="Calibri"/>
              </a:defRPr>
            </a:lvl3pPr>
            <a:lvl4pPr marL="0" indent="1371600" algn="ctr" defTabSz="1828800">
              <a:spcBef>
                <a:spcPts val="2000"/>
              </a:spcBef>
              <a:buSzTx/>
              <a:buNone/>
              <a:defRPr>
                <a:latin typeface="Calibri"/>
                <a:ea typeface="Calibri"/>
                <a:cs typeface="Calibri"/>
                <a:sym typeface="Calibri"/>
              </a:defRPr>
            </a:lvl4pPr>
            <a:lvl5pPr marL="0" indent="1828800" algn="ctr" defTabSz="1828800">
              <a:spcBef>
                <a:spcPts val="2000"/>
              </a:spcBef>
              <a:buSzTx/>
              <a:buNone/>
              <a:defRPr>
                <a:latin typeface="Calibri"/>
                <a:ea typeface="Calibri"/>
                <a:cs typeface="Calibri"/>
                <a:sym typeface="Calibri"/>
              </a:defRPr>
            </a:lvl5p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09" name="رقم الشريحة"/>
          <p:cNvSpPr txBox="1">
            <a:spLocks noGrp="1"/>
          </p:cNvSpPr>
          <p:nvPr>
            <p:ph type="sldNum" sz="quarter" idx="2"/>
          </p:nvPr>
        </p:nvSpPr>
        <p:spPr>
          <a:xfrm>
            <a:off x="22202457" y="12835870"/>
            <a:ext cx="505144" cy="483910"/>
          </a:xfrm>
          <a:prstGeom prst="rect">
            <a:avLst/>
          </a:prstGeom>
        </p:spPr>
        <p:txBody>
          <a:bodyPr lIns="91439" tIns="91439" rIns="91439" bIns="91439" anchor="ctr"/>
          <a:lstStyle>
            <a:lvl1pPr algn="r" defTabSz="1828800">
              <a:defRPr sz="2400">
                <a:solidFill>
                  <a:srgbClr val="888888"/>
                </a:solidFill>
                <a:latin typeface="Calibri"/>
                <a:ea typeface="Calibri"/>
                <a:cs typeface="Calibri"/>
                <a:sym typeface="Calibri"/>
              </a:defRPr>
            </a:lvl1pPr>
          </a:lstStyle>
          <a:p>
            <a:pPr rtl="0">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مستوى النص الأول…"/>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رقم الشريحة"/>
          <p:cNvSpPr txBox="1">
            <a:spLocks noGrp="1"/>
          </p:cNvSpPr>
          <p:nvPr>
            <p:ph type="sldNum" sz="quarter" idx="2"/>
          </p:nvPr>
        </p:nvSpPr>
        <p:spPr>
          <a:xfrm>
            <a:off x="12008514" y="13084436"/>
            <a:ext cx="354475" cy="37539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algn="r" defTabSz="825500" rtl="1">
              <a:lnSpc>
                <a:spcPct val="100000"/>
              </a:lnSpc>
              <a:spcBef>
                <a:spcPts val="0"/>
              </a:spcBef>
              <a:buSzTx/>
              <a:buNone/>
              <a:defRPr sz="5500" b="1"/>
            </a:lvl1pPr>
          </a:lstStyle>
          <a:p>
            <a:r>
              <a:t>Slide Subtitle</a:t>
            </a:r>
          </a:p>
        </p:txBody>
      </p:sp>
      <p:sp>
        <p:nvSpPr>
          <p:cNvPr id="44" name="مستوى النص الأول…"/>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مستوى النص الأول…"/>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algn="r" defTabSz="825500" rtl="1">
              <a:lnSpc>
                <a:spcPct val="100000"/>
              </a:lnSpc>
              <a:spcBef>
                <a:spcPts val="0"/>
              </a:spcBef>
              <a:buSzTx/>
              <a:buNone/>
              <a:defRPr sz="5500" b="1"/>
            </a:lvl1pPr>
          </a:lstStyle>
          <a:p>
            <a:r>
              <a:t>Slide Subtitle</a:t>
            </a:r>
          </a:p>
        </p:txBody>
      </p:sp>
      <p:sp>
        <p:nvSpPr>
          <p:cNvPr id="61" name="مستوى النص الأول…"/>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algn="r" defTabSz="825500" rtl="1">
              <a:lnSpc>
                <a:spcPct val="100000"/>
              </a:lnSpc>
              <a:spcBef>
                <a:spcPts val="0"/>
              </a:spcBef>
              <a:buSzTx/>
              <a:buNone/>
              <a:defRPr sz="5500" b="1"/>
            </a:lvl1pPr>
          </a:lstStyle>
          <a:p>
            <a:r>
              <a:t>Slide Subtitle</a:t>
            </a:r>
          </a:p>
        </p:txBody>
      </p:sp>
      <p:sp>
        <p:nvSpPr>
          <p:cNvPr id="72" name="مستوى النص الأول…"/>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algn="r" defTabSz="825500" rtl="1">
              <a:lnSpc>
                <a:spcPct val="100000"/>
              </a:lnSpc>
              <a:spcBef>
                <a:spcPts val="0"/>
              </a:spcBef>
              <a:buSzTx/>
              <a:buNone/>
              <a:defRPr sz="5500" b="1"/>
            </a:lvl1pPr>
          </a:lstStyle>
          <a:p>
            <a:r>
              <a:t>Slide Subtitle</a:t>
            </a:r>
          </a:p>
        </p:txBody>
      </p:sp>
      <p:sp>
        <p:nvSpPr>
          <p:cNvPr id="82" name="مستوى النص الأول…"/>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رقم الشريحة"/>
          <p:cNvSpPr txBox="1">
            <a:spLocks noGrp="1"/>
          </p:cNvSpPr>
          <p:nvPr>
            <p:ph type="sldNum" sz="quarter" idx="2"/>
          </p:nvPr>
        </p:nvSpPr>
        <p:spPr>
          <a:xfrm>
            <a:off x="12008514" y="13084436"/>
            <a:ext cx="354475" cy="375397"/>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rtl="0">
              <a:defRPr/>
            </a:lvl1pPr>
          </a:lstStyle>
          <a:p>
            <a:r>
              <a:t>Slide Title</a:t>
            </a:r>
          </a:p>
        </p:txBody>
      </p:sp>
      <p:sp>
        <p:nvSpPr>
          <p:cNvPr id="3" name="مستوى النص الأول…"/>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rtl="0">
              <a:defRPr/>
            </a:lvl1pPr>
            <a:lvl2pPr algn="l" rtl="0">
              <a:defRPr/>
            </a:lvl2pPr>
            <a:lvl3pPr algn="l" rtl="0">
              <a:defRPr/>
            </a:lvl3pPr>
            <a:lvl4pPr algn="l" rtl="0">
              <a:defRPr/>
            </a:lvl4pPr>
            <a:lvl5pPr algn="l" rtl="0">
              <a:defRPr/>
            </a:lvl5pPr>
          </a:lstStyle>
          <a:p>
            <a:r>
              <a:t>Slide bullet text</a:t>
            </a:r>
          </a:p>
          <a:p>
            <a:pPr lvl="1"/>
            <a:endParaRPr/>
          </a:p>
          <a:p>
            <a:pPr lvl="2"/>
            <a:endParaRPr/>
          </a:p>
          <a:p>
            <a:pPr lvl="3"/>
            <a:endParaRPr/>
          </a:p>
          <a:p>
            <a:pPr lvl="4"/>
            <a:endParaRPr/>
          </a:p>
        </p:txBody>
      </p:sp>
      <p:sp>
        <p:nvSpPr>
          <p:cNvPr id="4" name="رقم الشريحة"/>
          <p:cNvSpPr txBox="1">
            <a:spLocks noGrp="1"/>
          </p:cNvSpPr>
          <p:nvPr>
            <p:ph type="sldNum" sz="quarter" idx="2"/>
          </p:nvPr>
        </p:nvSpPr>
        <p:spPr>
          <a:xfrm>
            <a:off x="12008514" y="13080202"/>
            <a:ext cx="354475" cy="375397"/>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p:txStyles>
    <p:titleStyle>
      <a:lvl1pPr marL="0" marR="0" indent="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itle 1"/>
          <p:cNvSpPr txBox="1">
            <a:spLocks noGrp="1"/>
          </p:cNvSpPr>
          <p:nvPr>
            <p:ph type="title"/>
          </p:nvPr>
        </p:nvSpPr>
        <p:spPr>
          <a:xfrm>
            <a:off x="3301217" y="1091176"/>
            <a:ext cx="17293885" cy="1441011"/>
          </a:xfrm>
          <a:prstGeom prst="rect">
            <a:avLst/>
          </a:prstGeom>
          <a:solidFill>
            <a:srgbClr val="D6DCE5"/>
          </a:solidFill>
          <a:ln>
            <a:solidFill>
              <a:srgbClr val="C00000"/>
            </a:solidFill>
            <a:round/>
          </a:ln>
        </p:spPr>
        <p:txBody>
          <a:bodyPr>
            <a:normAutofit fontScale="90000"/>
          </a:bodyPr>
          <a:lstStyle>
            <a:lvl1pPr defTabSz="1645919">
              <a:defRPr sz="9720">
                <a:solidFill>
                  <a:srgbClr val="C00000"/>
                </a:solidFill>
              </a:defRPr>
            </a:lvl1pPr>
          </a:lstStyle>
          <a:p>
            <a:r>
              <a:t>Acute vascular disorders</a:t>
            </a:r>
          </a:p>
        </p:txBody>
      </p:sp>
      <p:sp>
        <p:nvSpPr>
          <p:cNvPr id="219" name="TextBox 3"/>
          <p:cNvSpPr txBox="1"/>
          <p:nvPr/>
        </p:nvSpPr>
        <p:spPr>
          <a:xfrm>
            <a:off x="267286" y="3818937"/>
            <a:ext cx="7568422" cy="3058241"/>
          </a:xfrm>
          <a:prstGeom prst="rect">
            <a:avLst/>
          </a:prstGeom>
          <a:ln w="12700">
            <a:solidFill>
              <a:srgbClr val="C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defTabSz="1828800" rtl="0">
              <a:lnSpc>
                <a:spcPct val="100000"/>
              </a:lnSpc>
              <a:spcBef>
                <a:spcPts val="0"/>
              </a:spcBef>
              <a:defRPr b="1">
                <a:latin typeface="Calibri"/>
                <a:ea typeface="Calibri"/>
                <a:cs typeface="Calibri"/>
                <a:sym typeface="Calibri"/>
              </a:defRPr>
            </a:pPr>
            <a:r>
              <a:t>1-DVT</a:t>
            </a:r>
          </a:p>
          <a:p>
            <a:pPr algn="ctr" defTabSz="1828800" rtl="0">
              <a:lnSpc>
                <a:spcPct val="100000"/>
              </a:lnSpc>
              <a:spcBef>
                <a:spcPts val="0"/>
              </a:spcBef>
              <a:defRPr b="1">
                <a:latin typeface="Calibri"/>
                <a:ea typeface="Calibri"/>
                <a:cs typeface="Calibri"/>
                <a:sym typeface="Calibri"/>
              </a:defRPr>
            </a:pPr>
            <a:r>
              <a:t>2-Superficial  thrombophlebitis</a:t>
            </a:r>
          </a:p>
        </p:txBody>
      </p:sp>
      <p:sp>
        <p:nvSpPr>
          <p:cNvPr id="220" name="TextBox 4"/>
          <p:cNvSpPr txBox="1"/>
          <p:nvPr/>
        </p:nvSpPr>
        <p:spPr>
          <a:xfrm>
            <a:off x="8532052" y="4188269"/>
            <a:ext cx="7319896" cy="2308941"/>
          </a:xfrm>
          <a:prstGeom prst="rect">
            <a:avLst/>
          </a:prstGeom>
          <a:ln w="12700">
            <a:solidFill>
              <a:srgbClr val="C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defTabSz="1828800" rtl="0">
              <a:lnSpc>
                <a:spcPct val="100000"/>
              </a:lnSpc>
              <a:spcBef>
                <a:spcPts val="0"/>
              </a:spcBef>
              <a:defRPr b="1">
                <a:latin typeface="Calibri"/>
                <a:ea typeface="Calibri"/>
                <a:cs typeface="Calibri"/>
                <a:sym typeface="Calibri"/>
              </a:defRPr>
            </a:pPr>
            <a:r>
              <a:t>3-Acute ischemia</a:t>
            </a:r>
          </a:p>
          <a:p>
            <a:pPr algn="ctr" defTabSz="1828800" rtl="0">
              <a:lnSpc>
                <a:spcPct val="100000"/>
              </a:lnSpc>
              <a:spcBef>
                <a:spcPts val="0"/>
              </a:spcBef>
              <a:defRPr b="1">
                <a:latin typeface="Calibri"/>
                <a:ea typeface="Calibri"/>
                <a:cs typeface="Calibri"/>
                <a:sym typeface="Calibri"/>
              </a:defRPr>
            </a:pPr>
            <a:r>
              <a:t>4-Aortic dissection</a:t>
            </a:r>
          </a:p>
        </p:txBody>
      </p:sp>
      <p:sp>
        <p:nvSpPr>
          <p:cNvPr id="221" name="TextBox 5"/>
          <p:cNvSpPr txBox="1"/>
          <p:nvPr/>
        </p:nvSpPr>
        <p:spPr>
          <a:xfrm>
            <a:off x="16548292" y="4188269"/>
            <a:ext cx="7319899" cy="1559641"/>
          </a:xfrm>
          <a:prstGeom prst="rect">
            <a:avLst/>
          </a:prstGeom>
          <a:ln w="12700">
            <a:solidFill>
              <a:srgbClr val="C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defTabSz="1828800">
              <a:lnSpc>
                <a:spcPct val="100000"/>
              </a:lnSpc>
              <a:spcBef>
                <a:spcPts val="0"/>
              </a:spcBef>
              <a:defRPr b="1">
                <a:latin typeface="Calibri"/>
                <a:ea typeface="Calibri"/>
                <a:cs typeface="Calibri"/>
                <a:sym typeface="Calibri"/>
              </a:defRPr>
            </a:lvl1pPr>
          </a:lstStyle>
          <a:p>
            <a:pPr rtl="0">
              <a:defRPr/>
            </a:pPr>
            <a:r>
              <a:t>5-Aortic aneyrysm</a:t>
            </a:r>
          </a:p>
        </p:txBody>
      </p:sp>
      <p:sp>
        <p:nvSpPr>
          <p:cNvPr id="222" name="TextBox 6"/>
          <p:cNvSpPr txBox="1"/>
          <p:nvPr/>
        </p:nvSpPr>
        <p:spPr>
          <a:xfrm>
            <a:off x="5767753" y="9453489"/>
            <a:ext cx="12126352" cy="902217"/>
          </a:xfrm>
          <a:prstGeom prst="rect">
            <a:avLst/>
          </a:prstGeom>
          <a:solidFill>
            <a:srgbClr val="D6DCE5"/>
          </a:solidFill>
          <a:ln w="12700">
            <a:solidFill>
              <a:srgbClr val="C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defTabSz="1828800">
              <a:lnSpc>
                <a:spcPct val="100000"/>
              </a:lnSpc>
              <a:spcBef>
                <a:spcPts val="0"/>
              </a:spcBef>
              <a:defRPr sz="5600" b="1">
                <a:solidFill>
                  <a:srgbClr val="C00000"/>
                </a:solidFill>
                <a:latin typeface="Calibri"/>
                <a:ea typeface="Calibri"/>
                <a:cs typeface="Calibri"/>
                <a:sym typeface="Calibri"/>
              </a:defRPr>
            </a:lvl1pPr>
          </a:lstStyle>
          <a:p>
            <a:pPr rtl="0">
              <a:defRPr/>
            </a:pPr>
            <a:r>
              <a:t>Supervised by: Dr.Anas Albattikhi</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Content Placeholder 4" descr="Content Placeholder 4"/>
          <p:cNvPicPr>
            <a:picLocks noChangeAspect="1"/>
          </p:cNvPicPr>
          <p:nvPr/>
        </p:nvPicPr>
        <p:blipFill>
          <a:blip r:embed="rId2"/>
          <a:stretch>
            <a:fillRect/>
          </a:stretch>
        </p:blipFill>
        <p:spPr>
          <a:xfrm>
            <a:off x="3796172" y="0"/>
            <a:ext cx="16791655" cy="1368257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ontent Placeholder 2"/>
          <p:cNvSpPr txBox="1">
            <a:spLocks noGrp="1"/>
          </p:cNvSpPr>
          <p:nvPr>
            <p:ph type="body" idx="1"/>
          </p:nvPr>
        </p:nvSpPr>
        <p:spPr>
          <a:xfrm>
            <a:off x="1676400" y="503579"/>
            <a:ext cx="21031200" cy="13212420"/>
          </a:xfrm>
          <a:prstGeom prst="rect">
            <a:avLst/>
          </a:prstGeom>
        </p:spPr>
        <p:txBody>
          <a:bodyPr/>
          <a:lstStyle/>
          <a:p>
            <a:pPr marL="1028700" indent="-1028700">
              <a:buFontTx/>
              <a:buAutoNum type="arabicPeriod" startAt="2"/>
              <a:defRPr sz="4000">
                <a:solidFill>
                  <a:srgbClr val="FF0000"/>
                </a:solidFill>
              </a:defRPr>
            </a:pPr>
            <a:r>
              <a:t>laboratory tests </a:t>
            </a:r>
            <a:r>
              <a:rPr>
                <a:solidFill>
                  <a:srgbClr val="000000"/>
                </a:solidFill>
              </a:rPr>
              <a:t>: D-dimer Testing For patients with a low or moderate pretest probability of DVT, a negative D-dimer test (&lt;500 ng\ml) can effectively rule out the condition. Elevated D-dimer levels are non-specific but indicate the presence of clot breakdown products</a:t>
            </a:r>
          </a:p>
          <a:p>
            <a:pPr marL="1028700" indent="-1028700">
              <a:buFontTx/>
              <a:buAutoNum type="arabicPeriod" startAt="2"/>
              <a:defRPr sz="4000">
                <a:solidFill>
                  <a:srgbClr val="FF0000"/>
                </a:solidFill>
              </a:defRPr>
            </a:pPr>
            <a:r>
              <a:t>Imaging</a:t>
            </a:r>
            <a:r>
              <a:rPr>
                <a:solidFill>
                  <a:srgbClr val="000000"/>
                </a:solidFill>
              </a:rPr>
              <a:t> : .</a:t>
            </a:r>
          </a:p>
          <a:p>
            <a:pPr marL="0" indent="0">
              <a:buSzTx/>
              <a:buNone/>
              <a:defRPr sz="4000">
                <a:solidFill>
                  <a:srgbClr val="0070C0"/>
                </a:solidFill>
              </a:defRPr>
            </a:pPr>
            <a:r>
              <a:t>Compression Ultrasound</a:t>
            </a:r>
            <a:r>
              <a:rPr>
                <a:solidFill>
                  <a:srgbClr val="000000"/>
                </a:solidFill>
              </a:rPr>
              <a:t>: This is the first-line imaging modality for diagnosing DVT. It assesses the compressibility of veins—if the vein cannot be compressed by the ultrasound probe, a thrombus is likely present , it's particularly useful for detecting proximal DVT (femoral and popliteal artries)</a:t>
            </a:r>
          </a:p>
          <a:p>
            <a:pPr marL="0" indent="0">
              <a:buSzTx/>
              <a:buNone/>
              <a:defRPr sz="4000">
                <a:solidFill>
                  <a:srgbClr val="0070C0"/>
                </a:solidFill>
              </a:defRPr>
            </a:pPr>
            <a:r>
              <a:t>Duplex Ultrasound : </a:t>
            </a:r>
            <a:r>
              <a:rPr>
                <a:solidFill>
                  <a:srgbClr val="000000"/>
                </a:solidFill>
              </a:rPr>
              <a:t>is the primary diagnostic tool and is highly sensitive , it helps detecting smaller less occlusive clots that may be missed by compression alone</a:t>
            </a:r>
          </a:p>
          <a:p>
            <a:pPr>
              <a:buFont typeface="Courier New"/>
              <a:buChar char="o"/>
              <a:defRPr sz="4000"/>
            </a:pPr>
            <a:r>
              <a:t>Compression U/S of the whole leg with color Doppler (i.e.,duplex scanning) is the most accurate test for diagnosing DVT.</a:t>
            </a:r>
          </a:p>
          <a:p>
            <a:pPr marL="0" indent="0">
              <a:buSzTx/>
              <a:buNone/>
              <a:defRPr sz="4000"/>
            </a:pPr>
            <a:r>
              <a:t>In cases where ultrasound results are inconclusive venography may be considered.</a:t>
            </a:r>
          </a:p>
          <a:p>
            <a:pPr marL="0" indent="0">
              <a:buSzTx/>
              <a:buNone/>
              <a:defRPr sz="4000">
                <a:solidFill>
                  <a:srgbClr val="0070C0"/>
                </a:solidFill>
              </a:defRPr>
            </a:pPr>
            <a:r>
              <a:t>Venography</a:t>
            </a:r>
            <a:r>
              <a:rPr>
                <a:solidFill>
                  <a:srgbClr val="000000"/>
                </a:solidFill>
              </a:rPr>
              <a:t>: Although rarely used today due to the availability of non-invasive ultrasound, venography remains the gold standard diagnostic test for DVT. It involves injecting contrast dye into the veins and taking X-rays to visualize blockages </a:t>
            </a:r>
          </a:p>
          <a:p>
            <a:pPr marL="1028700" indent="-1028700">
              <a:buFontTx/>
              <a:buAutoNum type="arabicPeriod" startAt="2"/>
              <a:defRPr sz="4000"/>
            </a:pPr>
            <a:endParaRPr>
              <a:solidFill>
                <a:srgbClr val="000000"/>
              </a:solidFill>
            </a:endParaRPr>
          </a:p>
          <a:p>
            <a:pPr marL="1028700" indent="-1028700">
              <a:buFontTx/>
              <a:buAutoNum type="arabicPeriod" startAt="4"/>
              <a:defRPr sz="4000">
                <a:solidFill>
                  <a:srgbClr val="FF0000"/>
                </a:solidFill>
              </a:defRPr>
            </a:pPr>
            <a:r>
              <a:t>Additional Imaging</a:t>
            </a:r>
            <a:r>
              <a:rPr>
                <a:solidFill>
                  <a:srgbClr val="000000"/>
                </a:solidFill>
              </a:rPr>
              <a:t>: For suspected pulmonary embolism (PE), which can accompany DVT, a CT pulmonary angiography may be used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IMG_1719.jpeg" descr="IMG_1719.jpeg"/>
          <p:cNvPicPr>
            <a:picLocks noChangeAspect="1"/>
          </p:cNvPicPr>
          <p:nvPr/>
        </p:nvPicPr>
        <p:blipFill>
          <a:blip r:embed="rId2"/>
          <a:stretch>
            <a:fillRect/>
          </a:stretch>
        </p:blipFill>
        <p:spPr>
          <a:xfrm>
            <a:off x="1084241" y="940996"/>
            <a:ext cx="22215518" cy="1270844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IMG_1720.jpeg" descr="IMG_1720.jpeg"/>
          <p:cNvPicPr>
            <a:picLocks noChangeAspect="1"/>
          </p:cNvPicPr>
          <p:nvPr/>
        </p:nvPicPr>
        <p:blipFill>
          <a:blip r:embed="rId2"/>
          <a:stretch>
            <a:fillRect/>
          </a:stretch>
        </p:blipFill>
        <p:spPr>
          <a:xfrm>
            <a:off x="216434" y="969316"/>
            <a:ext cx="24153589" cy="11359115"/>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itle 1"/>
          <p:cNvSpPr txBox="1">
            <a:spLocks noGrp="1"/>
          </p:cNvSpPr>
          <p:nvPr>
            <p:ph type="title"/>
          </p:nvPr>
        </p:nvSpPr>
        <p:spPr>
          <a:xfrm>
            <a:off x="1676400" y="0"/>
            <a:ext cx="21031200" cy="2651126"/>
          </a:xfrm>
          <a:prstGeom prst="rect">
            <a:avLst/>
          </a:prstGeom>
        </p:spPr>
        <p:txBody>
          <a:bodyPr/>
          <a:lstStyle/>
          <a:p>
            <a:r>
              <a:t>Management :</a:t>
            </a:r>
          </a:p>
        </p:txBody>
      </p:sp>
      <p:sp>
        <p:nvSpPr>
          <p:cNvPr id="257" name="Content Placeholder 2"/>
          <p:cNvSpPr txBox="1">
            <a:spLocks noGrp="1"/>
          </p:cNvSpPr>
          <p:nvPr>
            <p:ph type="body" idx="1"/>
          </p:nvPr>
        </p:nvSpPr>
        <p:spPr>
          <a:xfrm>
            <a:off x="934277" y="2055811"/>
            <a:ext cx="21773323" cy="6465061"/>
          </a:xfrm>
          <a:prstGeom prst="rect">
            <a:avLst/>
          </a:prstGeom>
        </p:spPr>
        <p:txBody>
          <a:bodyPr/>
          <a:lstStyle/>
          <a:p>
            <a:pPr marL="365760" indent="-365760" defTabSz="1463040">
              <a:spcBef>
                <a:spcPts val="1600"/>
              </a:spcBef>
              <a:defRPr sz="3520"/>
            </a:pPr>
            <a:r>
              <a:t>The management of DVT involves several key steps, focusing on preventing clot extension, embolization, and recurrence, while reducing complications such as post-thrombotic syndrome (PTS). The main treatment strategies include:</a:t>
            </a:r>
          </a:p>
          <a:p>
            <a:pPr marL="731520" indent="-731520" defTabSz="1463040">
              <a:spcBef>
                <a:spcPts val="1600"/>
              </a:spcBef>
              <a:buFontTx/>
              <a:buAutoNum type="arabicPeriod"/>
              <a:defRPr sz="3520">
                <a:solidFill>
                  <a:srgbClr val="FF0000"/>
                </a:solidFill>
              </a:defRPr>
            </a:pPr>
            <a:r>
              <a:t>Anticoagulation Therapy:</a:t>
            </a:r>
          </a:p>
          <a:p>
            <a:pPr marL="0" indent="0" defTabSz="1463040">
              <a:spcBef>
                <a:spcPts val="1600"/>
              </a:spcBef>
              <a:buSzTx/>
              <a:buNone/>
              <a:defRPr sz="3520"/>
            </a:pPr>
            <a:r>
              <a:t>First-line treatment for DVT is anticoagulation, aiming to prevent further clot formation and embolism.</a:t>
            </a:r>
          </a:p>
          <a:p>
            <a:pPr marL="0" indent="0" defTabSz="1463040">
              <a:spcBef>
                <a:spcPts val="1600"/>
              </a:spcBef>
              <a:buSzTx/>
              <a:buNone/>
              <a:defRPr sz="3520"/>
            </a:pPr>
            <a:r>
              <a:t>Initial anticoagulation options include:</a:t>
            </a:r>
          </a:p>
          <a:p>
            <a:pPr marL="0" indent="0" defTabSz="1463040">
              <a:spcBef>
                <a:spcPts val="1600"/>
              </a:spcBef>
              <a:buSzTx/>
              <a:buNone/>
              <a:defRPr sz="3520">
                <a:solidFill>
                  <a:srgbClr val="0070C0"/>
                </a:solidFill>
              </a:defRPr>
            </a:pPr>
            <a:r>
              <a:t>Low molecular weight heparin (LMWH) </a:t>
            </a:r>
            <a:r>
              <a:rPr>
                <a:solidFill>
                  <a:srgbClr val="000000"/>
                </a:solidFill>
              </a:rPr>
              <a:t>or unfractionated heparin: Commonly used for immediate anticoagulation.</a:t>
            </a:r>
          </a:p>
          <a:p>
            <a:pPr marL="0" indent="0" defTabSz="1463040">
              <a:spcBef>
                <a:spcPts val="1600"/>
              </a:spcBef>
              <a:buSzTx/>
              <a:buNone/>
              <a:defRPr sz="3520">
                <a:solidFill>
                  <a:srgbClr val="0070C0"/>
                </a:solidFill>
              </a:defRPr>
            </a:pPr>
            <a:r>
              <a:t>Direct oral anticoagulants (DOACs): </a:t>
            </a:r>
            <a:r>
              <a:rPr>
                <a:solidFill>
                  <a:srgbClr val="000000"/>
                </a:solidFill>
              </a:rPr>
              <a:t>Such as apixaban, rivaroxaban, or dabigatran, are increasingly preferred due to ease of use (no regular monitoring required).</a:t>
            </a:r>
          </a:p>
          <a:p>
            <a:pPr marL="0" indent="0" defTabSz="1463040">
              <a:spcBef>
                <a:spcPts val="1600"/>
              </a:spcBef>
              <a:buSzTx/>
              <a:buNone/>
              <a:defRPr sz="3520">
                <a:solidFill>
                  <a:srgbClr val="0070C0"/>
                </a:solidFill>
              </a:defRPr>
            </a:pPr>
            <a:r>
              <a:t>Vitamin K antagonists (VKAs) like warfarin: </a:t>
            </a:r>
            <a:r>
              <a:rPr>
                <a:solidFill>
                  <a:srgbClr val="000000"/>
                </a:solidFill>
              </a:rPr>
              <a:t>Often used in patients with contraindications to DOACs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ontent Placeholder 2"/>
          <p:cNvSpPr txBox="1">
            <a:spLocks noGrp="1"/>
          </p:cNvSpPr>
          <p:nvPr>
            <p:ph type="body" idx="1"/>
          </p:nvPr>
        </p:nvSpPr>
        <p:spPr>
          <a:xfrm>
            <a:off x="1676400" y="1033669"/>
            <a:ext cx="21031200" cy="11320258"/>
          </a:xfrm>
          <a:prstGeom prst="rect">
            <a:avLst/>
          </a:prstGeom>
        </p:spPr>
        <p:txBody>
          <a:bodyPr/>
          <a:lstStyle/>
          <a:p>
            <a:pPr marL="0" indent="0">
              <a:buSzTx/>
              <a:buNone/>
              <a:defRPr sz="4800"/>
            </a:pPr>
            <a:r>
              <a:t>Notes:</a:t>
            </a:r>
          </a:p>
          <a:p>
            <a:pPr>
              <a:buFont typeface="Courier New"/>
              <a:buChar char="o"/>
              <a:defRPr sz="4800"/>
            </a:pPr>
            <a:r>
              <a:t>Initial treatment with DOACs (e.g., rivaroxaban, apixaban) is recommended for most patients with DVT. They are preferred over warfarin due to their ease of use and better safety profile.</a:t>
            </a:r>
          </a:p>
          <a:p>
            <a:pPr>
              <a:buFont typeface="Courier New"/>
              <a:buChar char="o"/>
              <a:defRPr sz="4800"/>
            </a:pPr>
            <a:r>
              <a:t>For patients with cancer-associated DVT, LMWH remains a preferred option.</a:t>
            </a:r>
          </a:p>
          <a:p>
            <a:pPr>
              <a:buFont typeface="Courier New"/>
              <a:buChar char="o"/>
              <a:defRPr sz="4800"/>
            </a:pPr>
            <a:r>
              <a:t>For patients who cannot take DOACs, warfarin with overlapping LMWH may be used.</a:t>
            </a:r>
          </a:p>
          <a:p>
            <a:pPr marL="0" indent="0">
              <a:buSzTx/>
              <a:buNone/>
              <a:defRPr sz="4800"/>
            </a:pPr>
            <a:endParaRPr/>
          </a:p>
          <a:p>
            <a:pPr marL="0" indent="0">
              <a:buSzTx/>
              <a:buNone/>
              <a:defRPr sz="4800">
                <a:solidFill>
                  <a:srgbClr val="C55A11"/>
                </a:solidFill>
              </a:defRPr>
            </a:pPr>
            <a:r>
              <a:t>Duration of Anticoagulation:</a:t>
            </a:r>
          </a:p>
          <a:p>
            <a:pPr marL="0" indent="0">
              <a:buSzTx/>
              <a:buNone/>
              <a:defRPr sz="4800">
                <a:solidFill>
                  <a:srgbClr val="0070C0"/>
                </a:solidFill>
              </a:defRPr>
            </a:pPr>
            <a:r>
              <a:t>For provoked DVT</a:t>
            </a:r>
            <a:r>
              <a:rPr>
                <a:solidFill>
                  <a:srgbClr val="000000"/>
                </a:solidFill>
              </a:rPr>
              <a:t>, anticoagulation is usually limited to 3 months.</a:t>
            </a:r>
          </a:p>
          <a:p>
            <a:pPr marL="0" indent="0">
              <a:buSzTx/>
              <a:buNone/>
              <a:defRPr sz="4800">
                <a:solidFill>
                  <a:srgbClr val="0070C0"/>
                </a:solidFill>
              </a:defRPr>
            </a:pPr>
            <a:r>
              <a:t>For unprovoked DVT</a:t>
            </a:r>
            <a:r>
              <a:rPr>
                <a:solidFill>
                  <a:srgbClr val="000000"/>
                </a:solidFill>
              </a:rPr>
              <a:t>, anticoagulation for at least 6 months is recommended, with the potential for extended or indefinite therapy based on recurrence risk and bleeding risk.</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ontent Placeholder 2"/>
          <p:cNvSpPr txBox="1">
            <a:spLocks noGrp="1"/>
          </p:cNvSpPr>
          <p:nvPr>
            <p:ph type="body" idx="1"/>
          </p:nvPr>
        </p:nvSpPr>
        <p:spPr>
          <a:xfrm>
            <a:off x="1676400" y="917849"/>
            <a:ext cx="21031200" cy="11880300"/>
          </a:xfrm>
          <a:prstGeom prst="rect">
            <a:avLst/>
          </a:prstGeom>
        </p:spPr>
        <p:txBody>
          <a:bodyPr/>
          <a:lstStyle/>
          <a:p>
            <a:pPr marL="914400" indent="-914400">
              <a:buFontTx/>
              <a:buAutoNum type="arabicPeriod" startAt="2"/>
              <a:defRPr sz="4800">
                <a:solidFill>
                  <a:srgbClr val="FF0000"/>
                </a:solidFill>
              </a:defRPr>
            </a:pPr>
            <a:r>
              <a:t>Thrombolytic Therapy:</a:t>
            </a:r>
          </a:p>
          <a:p>
            <a:pPr marL="0" indent="0">
              <a:buSzTx/>
              <a:buNone/>
              <a:defRPr sz="4800"/>
            </a:pPr>
            <a:r>
              <a:t>For patients with extensive DVT (e.g., iliofemoral DVT) or those at high risk for limb loss, catheter-directed thrombolysis may be considered.</a:t>
            </a:r>
          </a:p>
          <a:p>
            <a:pPr marL="0" indent="0">
              <a:buSzTx/>
              <a:buNone/>
              <a:defRPr sz="4800"/>
            </a:pPr>
            <a:r>
              <a:t>Systemic thrombolysis is reserved for life-threatening situations or massive pulmonary embolism, due to a higher risk of bleeding. </a:t>
            </a:r>
          </a:p>
          <a:p>
            <a:pPr marL="0" indent="0">
              <a:buSzTx/>
              <a:buNone/>
              <a:defRPr sz="4800"/>
            </a:pPr>
            <a:endParaRPr/>
          </a:p>
          <a:p>
            <a:pPr marL="914400" indent="-914400">
              <a:buFontTx/>
              <a:buAutoNum type="arabicPeriod" startAt="3"/>
              <a:defRPr sz="4800">
                <a:solidFill>
                  <a:srgbClr val="FF0000"/>
                </a:solidFill>
              </a:defRPr>
            </a:pPr>
            <a:r>
              <a:t>Inferior Vena Cava (IVC) Filter:</a:t>
            </a:r>
          </a:p>
          <a:p>
            <a:pPr marL="0" indent="0">
              <a:buSzTx/>
              <a:buNone/>
              <a:defRPr sz="4800"/>
            </a:pPr>
            <a:r>
              <a:t>The ACC emphasizes that IVC filters are not routinely recommended but  may be placed in patients who have contraindications to anticoagulation or those who experience recurrent DVT despite anticoagulation.</a:t>
            </a:r>
          </a:p>
          <a:p>
            <a:pPr marL="0" indent="0">
              <a:buSzTx/>
              <a:buNone/>
              <a:defRPr sz="4800"/>
            </a:pPr>
            <a:r>
              <a:t>IVC filters can prevent pulmonary embolism by trapping clots that travel from the legs to the lungs, but they do not prevent the formation of new clots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ontent Placeholder 2"/>
          <p:cNvSpPr txBox="1">
            <a:spLocks noGrp="1"/>
          </p:cNvSpPr>
          <p:nvPr>
            <p:ph type="body" idx="1"/>
          </p:nvPr>
        </p:nvSpPr>
        <p:spPr>
          <a:xfrm>
            <a:off x="1676400" y="1166191"/>
            <a:ext cx="21031200" cy="11187736"/>
          </a:xfrm>
          <a:prstGeom prst="rect">
            <a:avLst/>
          </a:prstGeom>
        </p:spPr>
        <p:txBody>
          <a:bodyPr/>
          <a:lstStyle/>
          <a:p>
            <a:pPr marL="914400" indent="-914400">
              <a:buFontTx/>
              <a:buAutoNum type="arabicPeriod" startAt="4"/>
              <a:defRPr sz="4800">
                <a:solidFill>
                  <a:srgbClr val="FF0000"/>
                </a:solidFill>
              </a:defRPr>
            </a:pPr>
            <a:r>
              <a:t>Compression Stockings:</a:t>
            </a:r>
          </a:p>
          <a:p>
            <a:pPr marL="0" indent="0">
              <a:buSzTx/>
              <a:buNone/>
              <a:defRPr sz="4800"/>
            </a:pPr>
            <a:r>
              <a:t>Graduated compression stockings are sometimes recommended to reduce the risk of post-thrombotic syndrome (PTS) and alleviate symptoms like swelling.</a:t>
            </a:r>
          </a:p>
          <a:p>
            <a:pPr marL="0" indent="0">
              <a:buSzTx/>
              <a:buNone/>
              <a:defRPr sz="4800"/>
            </a:pPr>
            <a:r>
              <a:t>However, their efficacy in preventing PTS has been debated, and they are not routinely recommended for all patients  .</a:t>
            </a:r>
          </a:p>
          <a:p>
            <a:pPr marL="0" indent="0">
              <a:buSzTx/>
              <a:buNone/>
              <a:defRPr sz="4800"/>
            </a:pPr>
            <a:endParaRPr/>
          </a:p>
          <a:p>
            <a:pPr marL="914400" indent="-914400">
              <a:buFontTx/>
              <a:buAutoNum type="arabicPeriod" startAt="5"/>
              <a:defRPr sz="4800">
                <a:solidFill>
                  <a:srgbClr val="FF0000"/>
                </a:solidFill>
              </a:defRPr>
            </a:pPr>
            <a:r>
              <a:t>Ambulation:</a:t>
            </a:r>
          </a:p>
          <a:p>
            <a:pPr marL="0" indent="0">
              <a:buSzTx/>
              <a:buNone/>
              <a:defRPr sz="4800"/>
            </a:pPr>
            <a:r>
              <a:t>Early mobilization is generally encouraged in patients receiving anticoagulation, as prolonged bed rest may increase the risk of complications  .</a:t>
            </a:r>
          </a:p>
          <a:p>
            <a:pPr marL="0" indent="0">
              <a:buSzTx/>
              <a:buNone/>
              <a:defRPr sz="4800"/>
            </a:pPr>
            <a:endParaRPr/>
          </a:p>
          <a:p>
            <a:pPr marL="1028700" indent="-1028700">
              <a:buFontTx/>
              <a:buAutoNum type="arabicPeriod" startAt="6"/>
              <a:defRPr sz="4800">
                <a:solidFill>
                  <a:srgbClr val="FF0000"/>
                </a:solidFill>
              </a:defRPr>
            </a:pPr>
            <a:r>
              <a:t>Patient Education:</a:t>
            </a:r>
          </a:p>
          <a:p>
            <a:pPr marL="0" indent="0">
              <a:buSzTx/>
              <a:buNone/>
              <a:defRPr sz="4800"/>
            </a:pPr>
            <a:r>
              <a:t>educating patients about signs of bleeding due to anticoagulant therapy and lifestyle adjustments to minimize the risk of recurrent DVT.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itle 1"/>
          <p:cNvSpPr txBox="1">
            <a:spLocks noGrp="1"/>
          </p:cNvSpPr>
          <p:nvPr>
            <p:ph type="title"/>
          </p:nvPr>
        </p:nvSpPr>
        <p:spPr>
          <a:xfrm>
            <a:off x="0" y="49230"/>
            <a:ext cx="21031200" cy="2651126"/>
          </a:xfrm>
          <a:prstGeom prst="rect">
            <a:avLst/>
          </a:prstGeom>
        </p:spPr>
        <p:txBody>
          <a:bodyPr/>
          <a:lstStyle>
            <a:lvl1pPr>
              <a:defRPr sz="10800" b="1">
                <a:latin typeface="Calibri"/>
                <a:ea typeface="Calibri"/>
                <a:cs typeface="Calibri"/>
                <a:sym typeface="Calibri"/>
              </a:defRPr>
            </a:lvl1pPr>
          </a:lstStyle>
          <a:p>
            <a:r>
              <a:t>Superficial thrombophlebitis</a:t>
            </a:r>
          </a:p>
        </p:txBody>
      </p:sp>
      <p:sp>
        <p:nvSpPr>
          <p:cNvPr id="268" name="TextBox 3"/>
          <p:cNvSpPr txBox="1"/>
          <p:nvPr/>
        </p:nvSpPr>
        <p:spPr>
          <a:xfrm>
            <a:off x="800097" y="2237975"/>
            <a:ext cx="15897228" cy="1753117"/>
          </a:xfrm>
          <a:prstGeom prst="rect">
            <a:avLst/>
          </a:prstGeom>
          <a:solidFill>
            <a:srgbClr val="00A1D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l" defTabSz="1828800">
              <a:lnSpc>
                <a:spcPct val="100000"/>
              </a:lnSpc>
              <a:spcBef>
                <a:spcPts val="0"/>
              </a:spcBef>
              <a:defRPr sz="5600" b="1">
                <a:latin typeface="Calibri"/>
                <a:ea typeface="Calibri"/>
                <a:cs typeface="Calibri"/>
                <a:sym typeface="Calibri"/>
              </a:defRPr>
            </a:lvl1pPr>
          </a:lstStyle>
          <a:p>
            <a:pPr rtl="0">
              <a:defRPr/>
            </a:pPr>
            <a:r>
              <a:t>Inflammation and thrombosis of a superficial vein</a:t>
            </a:r>
          </a:p>
        </p:txBody>
      </p:sp>
      <p:sp>
        <p:nvSpPr>
          <p:cNvPr id="269" name="TextBox 4"/>
          <p:cNvSpPr txBox="1"/>
          <p:nvPr/>
        </p:nvSpPr>
        <p:spPr>
          <a:xfrm>
            <a:off x="1294036" y="5631805"/>
            <a:ext cx="20764719" cy="5420440"/>
          </a:xfrm>
          <a:prstGeom prst="rect">
            <a:avLst/>
          </a:prstGeom>
          <a:ln w="12700">
            <a:solidFill>
              <a:srgbClr val="4472C4"/>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l" defTabSz="1828800" rtl="0">
              <a:lnSpc>
                <a:spcPct val="100000"/>
              </a:lnSpc>
              <a:spcBef>
                <a:spcPts val="0"/>
              </a:spcBef>
              <a:defRPr sz="5600" b="1" u="sng">
                <a:latin typeface="Calibri"/>
                <a:ea typeface="Calibri"/>
                <a:cs typeface="Calibri"/>
                <a:sym typeface="Calibri"/>
              </a:defRPr>
            </a:pPr>
            <a:r>
              <a:t>Common causes include: </a:t>
            </a:r>
          </a:p>
          <a:p>
            <a:pPr marL="685800" indent="-685800" algn="l" defTabSz="1828800" rtl="0">
              <a:lnSpc>
                <a:spcPct val="100000"/>
              </a:lnSpc>
              <a:spcBef>
                <a:spcPts val="0"/>
              </a:spcBef>
              <a:buSzPct val="100000"/>
              <a:buFont typeface="Arial"/>
              <a:buChar char="•"/>
              <a:defRPr>
                <a:latin typeface="Calibri"/>
                <a:ea typeface="Calibri"/>
                <a:cs typeface="Calibri"/>
                <a:sym typeface="Calibri"/>
              </a:defRPr>
            </a:pPr>
            <a:r>
              <a:t>Stasis: Varicose veins</a:t>
            </a:r>
          </a:p>
          <a:p>
            <a:pPr marL="685800" indent="-685800" algn="l" defTabSz="1828800" rtl="0">
              <a:lnSpc>
                <a:spcPct val="100000"/>
              </a:lnSpc>
              <a:spcBef>
                <a:spcPts val="0"/>
              </a:spcBef>
              <a:buSzPct val="100000"/>
              <a:buFont typeface="Arial"/>
              <a:buChar char="•"/>
              <a:defRPr>
                <a:latin typeface="Calibri"/>
                <a:ea typeface="Calibri"/>
                <a:cs typeface="Calibri"/>
                <a:sym typeface="Calibri"/>
              </a:defRPr>
            </a:pPr>
            <a:r>
              <a:t>Local trauma and inflammation :</a:t>
            </a:r>
          </a:p>
          <a:p>
            <a:pPr algn="l" defTabSz="1828800" rtl="0">
              <a:lnSpc>
                <a:spcPct val="100000"/>
              </a:lnSpc>
              <a:spcBef>
                <a:spcPts val="0"/>
              </a:spcBef>
              <a:defRPr>
                <a:latin typeface="Calibri"/>
                <a:ea typeface="Calibri"/>
                <a:cs typeface="Calibri"/>
                <a:sym typeface="Calibri"/>
              </a:defRPr>
            </a:pPr>
            <a:r>
              <a:t>IV therapy, The presence of an intravenous cannula for longer than 24–48 hours often leads to local thrombosis. </a:t>
            </a:r>
          </a:p>
          <a:p>
            <a:pPr marL="685800" indent="-685800" algn="l" defTabSz="1828800" rtl="0">
              <a:lnSpc>
                <a:spcPct val="100000"/>
              </a:lnSpc>
              <a:spcBef>
                <a:spcPts val="0"/>
              </a:spcBef>
              <a:buSzPct val="100000"/>
              <a:buFont typeface="Arial"/>
              <a:buChar char="•"/>
              <a:defRPr>
                <a:latin typeface="Calibri"/>
                <a:ea typeface="Calibri"/>
                <a:cs typeface="Calibri"/>
                <a:sym typeface="Calibri"/>
              </a:defRPr>
            </a:pPr>
            <a:r>
              <a:t>Generalised hypercoagulability: Malignancy (especially of the pancreas) and thromboangiitis obliterans</a:t>
            </a:r>
          </a:p>
        </p:txBody>
      </p:sp>
      <p:pic>
        <p:nvPicPr>
          <p:cNvPr id="270" name="Picture 6" descr="Picture 6"/>
          <p:cNvPicPr>
            <a:picLocks noChangeAspect="1"/>
          </p:cNvPicPr>
          <p:nvPr/>
        </p:nvPicPr>
        <p:blipFill>
          <a:blip r:embed="rId2"/>
          <a:stretch>
            <a:fillRect/>
          </a:stretch>
        </p:blipFill>
        <p:spPr>
          <a:xfrm>
            <a:off x="17692574" y="1043006"/>
            <a:ext cx="5524501" cy="3314701"/>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ontent Placeholder 2"/>
          <p:cNvSpPr txBox="1">
            <a:spLocks noGrp="1"/>
          </p:cNvSpPr>
          <p:nvPr>
            <p:ph type="body" sz="half" idx="1"/>
          </p:nvPr>
        </p:nvSpPr>
        <p:spPr>
          <a:xfrm>
            <a:off x="1320110" y="969611"/>
            <a:ext cx="19560106" cy="4787901"/>
          </a:xfrm>
          <a:prstGeom prst="rect">
            <a:avLst/>
          </a:prstGeom>
          <a:ln>
            <a:solidFill>
              <a:srgbClr val="4472C4"/>
            </a:solidFill>
            <a:round/>
          </a:ln>
        </p:spPr>
        <p:txBody>
          <a:bodyPr/>
          <a:lstStyle/>
          <a:p>
            <a:pPr marL="0" indent="0">
              <a:lnSpc>
                <a:spcPct val="72000"/>
              </a:lnSpc>
              <a:buSzTx/>
              <a:buNone/>
              <a:defRPr sz="5400" b="1"/>
            </a:pPr>
            <a:r>
              <a:t>Clinical features </a:t>
            </a:r>
            <a:r>
              <a:rPr b="0"/>
              <a:t>:</a:t>
            </a:r>
            <a:endParaRPr sz="5000"/>
          </a:p>
          <a:p>
            <a:pPr>
              <a:lnSpc>
                <a:spcPct val="72000"/>
              </a:lnSpc>
              <a:defRPr sz="4800"/>
            </a:pPr>
            <a:r>
              <a:t>Pain, tenderness, induration, and erythema overlying a superficial vein, often with a </a:t>
            </a:r>
            <a:r>
              <a:rPr b="1"/>
              <a:t>palpable cord</a:t>
            </a:r>
            <a:r>
              <a:t> (red line along the skin over the vein)</a:t>
            </a:r>
            <a:endParaRPr sz="5000"/>
          </a:p>
          <a:p>
            <a:pPr>
              <a:lnSpc>
                <a:spcPct val="72000"/>
              </a:lnSpc>
              <a:defRPr sz="4800"/>
            </a:pPr>
            <a:r>
              <a:t>Most commonly affects the superficial veins of the leg.</a:t>
            </a:r>
          </a:p>
        </p:txBody>
      </p:sp>
      <p:sp>
        <p:nvSpPr>
          <p:cNvPr id="273" name="TextBox 5"/>
          <p:cNvSpPr txBox="1"/>
          <p:nvPr/>
        </p:nvSpPr>
        <p:spPr>
          <a:xfrm>
            <a:off x="1377669" y="7215701"/>
            <a:ext cx="19870652" cy="3015675"/>
          </a:xfrm>
          <a:prstGeom prst="rect">
            <a:avLst/>
          </a:prstGeom>
          <a:ln w="12700">
            <a:solidFill>
              <a:srgbClr val="4472C4"/>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l" defTabSz="1828800" rtl="0">
              <a:lnSpc>
                <a:spcPct val="100000"/>
              </a:lnSpc>
              <a:spcBef>
                <a:spcPts val="0"/>
              </a:spcBef>
              <a:defRPr sz="5600" b="1">
                <a:latin typeface="Calibri"/>
                <a:ea typeface="Calibri"/>
                <a:cs typeface="Calibri"/>
                <a:sym typeface="Calibri"/>
              </a:defRPr>
            </a:pPr>
            <a:r>
              <a:t>Variants</a:t>
            </a:r>
          </a:p>
          <a:p>
            <a:pPr marL="1028700" lvl="1" indent="-571500" algn="l" defTabSz="1828800" rtl="0">
              <a:lnSpc>
                <a:spcPct val="100000"/>
              </a:lnSpc>
              <a:spcBef>
                <a:spcPts val="0"/>
              </a:spcBef>
              <a:buSzPct val="100000"/>
              <a:buFont typeface="Arial"/>
              <a:buChar char="•"/>
              <a:defRPr>
                <a:latin typeface="Calibri"/>
                <a:ea typeface="Calibri"/>
                <a:cs typeface="Calibri"/>
                <a:sym typeface="Calibri"/>
              </a:defRPr>
            </a:pPr>
            <a:r>
              <a:t>Thrombophlebitis migrans(Trousseau syndrome)</a:t>
            </a:r>
          </a:p>
          <a:p>
            <a:pPr marL="1028700" lvl="1" indent="-571500" algn="l" defTabSz="1828800" rtl="0">
              <a:lnSpc>
                <a:spcPct val="100000"/>
              </a:lnSpc>
              <a:spcBef>
                <a:spcPts val="0"/>
              </a:spcBef>
              <a:buSzPct val="100000"/>
              <a:buFont typeface="Arial"/>
              <a:buChar char="•"/>
              <a:defRPr>
                <a:latin typeface="Calibri"/>
                <a:ea typeface="Calibri"/>
                <a:cs typeface="Calibri"/>
                <a:sym typeface="Calibri"/>
              </a:defRPr>
            </a:pPr>
            <a:r>
              <a:t>Superficial thrombophlebitis of the breast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le 1"/>
          <p:cNvSpPr txBox="1">
            <a:spLocks noGrp="1"/>
          </p:cNvSpPr>
          <p:nvPr>
            <p:ph type="title"/>
          </p:nvPr>
        </p:nvSpPr>
        <p:spPr>
          <a:prstGeom prst="rect">
            <a:avLst/>
          </a:prstGeom>
        </p:spPr>
        <p:txBody>
          <a:bodyPr/>
          <a:lstStyle/>
          <a:p>
            <a:r>
              <a:rPr dirty="0"/>
              <a:t>Deep Vein Thrombosis (DVT)</a:t>
            </a:r>
            <a:br>
              <a:rPr dirty="0"/>
            </a:br>
            <a:r>
              <a:rPr dirty="0"/>
              <a:t>                                                         </a:t>
            </a:r>
            <a:r>
              <a:rPr sz="2500" dirty="0"/>
              <a:t>Presented </a:t>
            </a:r>
            <a:r>
              <a:rPr sz="2500" dirty="0" err="1"/>
              <a:t>by:Rahaf</a:t>
            </a:r>
            <a:r>
              <a:rPr sz="2500" dirty="0"/>
              <a:t> </a:t>
            </a:r>
            <a:r>
              <a:rPr sz="2500" dirty="0" err="1"/>
              <a:t>Alabdallat+Heba</a:t>
            </a:r>
            <a:r>
              <a:rPr sz="2500" dirty="0"/>
              <a:t> </a:t>
            </a:r>
            <a:r>
              <a:rPr sz="2500" dirty="0" err="1"/>
              <a:t>kasasbeh</a:t>
            </a:r>
            <a:r>
              <a:rPr sz="2500" dirty="0"/>
              <a:t>.</a:t>
            </a:r>
          </a:p>
        </p:txBody>
      </p:sp>
      <p:sp>
        <p:nvSpPr>
          <p:cNvPr id="225" name="Content Placeholder 2"/>
          <p:cNvSpPr txBox="1">
            <a:spLocks noGrp="1"/>
          </p:cNvSpPr>
          <p:nvPr>
            <p:ph type="body" idx="1"/>
          </p:nvPr>
        </p:nvSpPr>
        <p:spPr>
          <a:prstGeom prst="rect">
            <a:avLst/>
          </a:prstGeom>
        </p:spPr>
        <p:txBody>
          <a:bodyPr/>
          <a:lstStyle/>
          <a:p>
            <a:pPr marL="0" indent="0">
              <a:buSzTx/>
              <a:buNone/>
              <a:defRPr sz="4800"/>
            </a:pPr>
            <a:endParaRPr dirty="0"/>
          </a:p>
          <a:p>
            <a:pPr>
              <a:defRPr sz="4800">
                <a:solidFill>
                  <a:srgbClr val="0070C0"/>
                </a:solidFill>
              </a:defRPr>
            </a:pPr>
            <a:r>
              <a:rPr lang="en-US" dirty="0"/>
              <a:t>Definition</a:t>
            </a:r>
            <a:r>
              <a:rPr lang="ar-JO" dirty="0"/>
              <a:t> </a:t>
            </a:r>
            <a:r>
              <a:rPr lang="en-US" dirty="0"/>
              <a:t>of</a:t>
            </a:r>
            <a:r>
              <a:rPr lang="ar-JO" dirty="0"/>
              <a:t> </a:t>
            </a:r>
            <a:r>
              <a:rPr dirty="0"/>
              <a:t>Deep vein thrombosis (DVT)</a:t>
            </a:r>
            <a:r>
              <a:rPr lang="ar-JO" dirty="0"/>
              <a:t>  :</a:t>
            </a:r>
            <a:r>
              <a:rPr dirty="0"/>
              <a:t> </a:t>
            </a:r>
          </a:p>
          <a:p>
            <a:pPr marL="0" indent="0">
              <a:buSzTx/>
              <a:buNone/>
              <a:defRPr sz="4800"/>
            </a:pPr>
            <a:r>
              <a:rPr dirty="0"/>
              <a:t>It is defined as the formation of a blood clot (thrombus) in a deep vein, most commonly occurring in the legs or pelvis(lower extremities) </a:t>
            </a:r>
            <a:r>
              <a:rPr lang="en-US" dirty="0"/>
              <a:t>, </a:t>
            </a:r>
            <a:r>
              <a:rPr lang="en-US" sz="4800" dirty="0"/>
              <a:t>but it can also occur in other the arms and other locations.</a:t>
            </a:r>
          </a:p>
          <a:p>
            <a:pPr marL="0" indent="0">
              <a:buSzTx/>
              <a:buNone/>
              <a:defRPr sz="4800"/>
            </a:pPr>
            <a:endParaRPr dirty="0"/>
          </a:p>
          <a:p>
            <a:pPr marL="0" indent="0">
              <a:buSzTx/>
              <a:buNone/>
              <a:defRPr sz="4800"/>
            </a:pPr>
            <a:r>
              <a:rPr dirty="0"/>
              <a:t>The clot impedes venous circulation and obstructs blood flow, potentially causing symptoms like pain, swelling, and redness. </a:t>
            </a:r>
          </a:p>
          <a:p>
            <a:pPr marL="0" indent="0">
              <a:buSzTx/>
              <a:buNone/>
              <a:defRPr sz="4800"/>
            </a:pPr>
            <a:r>
              <a:rPr dirty="0"/>
              <a:t>DVT is part of a broader condition known as venous thromboembolism (VTE), which also includes pulmonary embolism (PE) when the clot travels to the lungs.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Box 5"/>
          <p:cNvSpPr txBox="1"/>
          <p:nvPr/>
        </p:nvSpPr>
        <p:spPr>
          <a:xfrm>
            <a:off x="1715870" y="1302235"/>
            <a:ext cx="20952260" cy="7511475"/>
          </a:xfrm>
          <a:prstGeom prst="rect">
            <a:avLst/>
          </a:prstGeom>
          <a:ln w="12700">
            <a:solidFill>
              <a:srgbClr val="4472C4"/>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l" defTabSz="1828800" rtl="0">
              <a:lnSpc>
                <a:spcPct val="100000"/>
              </a:lnSpc>
              <a:spcBef>
                <a:spcPts val="0"/>
              </a:spcBef>
              <a:defRPr sz="5600" b="1" u="sng">
                <a:latin typeface="Calibri"/>
                <a:ea typeface="Calibri"/>
                <a:cs typeface="Calibri"/>
                <a:sym typeface="Calibri"/>
              </a:defRPr>
            </a:pPr>
            <a:r>
              <a:t>Diagnosis :</a:t>
            </a:r>
            <a:r>
              <a:rPr sz="4800" b="0" u="none"/>
              <a:t>Superficial thrombophlebitis is typically a clinical diagnosis. </a:t>
            </a:r>
          </a:p>
          <a:p>
            <a:pPr algn="l" defTabSz="1828800" rtl="0">
              <a:lnSpc>
                <a:spcPct val="100000"/>
              </a:lnSpc>
              <a:spcBef>
                <a:spcPts val="0"/>
              </a:spcBef>
              <a:defRPr>
                <a:latin typeface="Calibri"/>
                <a:ea typeface="Calibri"/>
                <a:cs typeface="Calibri"/>
                <a:sym typeface="Calibri"/>
              </a:defRPr>
            </a:pPr>
            <a:r>
              <a:t>The primary differential diagnoses are localized skin or soft tissue inflammation (e.g., cellulitis, vasculitis)</a:t>
            </a:r>
          </a:p>
          <a:p>
            <a:pPr marL="571500" indent="-571500" algn="l" defTabSz="1828800" rtl="0">
              <a:lnSpc>
                <a:spcPct val="100000"/>
              </a:lnSpc>
              <a:spcBef>
                <a:spcPts val="0"/>
              </a:spcBef>
              <a:buSzPct val="100000"/>
              <a:buFont typeface="Arial"/>
              <a:buChar char="•"/>
              <a:defRPr b="1">
                <a:latin typeface="Calibri"/>
                <a:ea typeface="Calibri"/>
                <a:cs typeface="Calibri"/>
                <a:sym typeface="Calibri"/>
              </a:defRPr>
            </a:pPr>
            <a:r>
              <a:t>Compression ultrasound</a:t>
            </a:r>
            <a:r>
              <a:rPr b="0"/>
              <a:t> with/without Doppler</a:t>
            </a:r>
          </a:p>
          <a:p>
            <a:pPr lvl="1" algn="l" defTabSz="1828800" rtl="0">
              <a:lnSpc>
                <a:spcPct val="100000"/>
              </a:lnSpc>
              <a:spcBef>
                <a:spcPts val="0"/>
              </a:spcBef>
              <a:defRPr>
                <a:latin typeface="Calibri"/>
                <a:ea typeface="Calibri"/>
                <a:cs typeface="Calibri"/>
                <a:sym typeface="Calibri"/>
              </a:defRPr>
            </a:pPr>
            <a:r>
              <a:t>Indication: presence of any risk factor for concomitant DVT or if the clinical diagnosis is unclear</a:t>
            </a:r>
          </a:p>
          <a:p>
            <a:pPr lvl="1" algn="l" defTabSz="1828800" rtl="0">
              <a:lnSpc>
                <a:spcPct val="100000"/>
              </a:lnSpc>
              <a:spcBef>
                <a:spcPts val="0"/>
              </a:spcBef>
              <a:defRPr>
                <a:latin typeface="Calibri"/>
                <a:ea typeface="Calibri"/>
                <a:cs typeface="Calibri"/>
                <a:sym typeface="Calibri"/>
              </a:defRPr>
            </a:pPr>
            <a:r>
              <a:t>Findings: thickened, edematous, non compressible superficial vein with/without an intraluminal thrombus, with/without extension into a deep vein</a:t>
            </a:r>
          </a:p>
          <a:p>
            <a:pPr marL="571500" indent="-571500" algn="l" defTabSz="1828800" rtl="0">
              <a:lnSpc>
                <a:spcPct val="100000"/>
              </a:lnSpc>
              <a:spcBef>
                <a:spcPts val="0"/>
              </a:spcBef>
              <a:buSzPct val="100000"/>
              <a:buFont typeface="Arial"/>
              <a:buChar char="•"/>
              <a:defRPr b="1">
                <a:latin typeface="Calibri"/>
                <a:ea typeface="Calibri"/>
                <a:cs typeface="Calibri"/>
                <a:sym typeface="Calibri"/>
              </a:defRPr>
            </a:pPr>
            <a:r>
              <a:t>Evaluation for the underlying cause: same as that for DVT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Box 6"/>
          <p:cNvSpPr txBox="1"/>
          <p:nvPr/>
        </p:nvSpPr>
        <p:spPr>
          <a:xfrm>
            <a:off x="1317012" y="726634"/>
            <a:ext cx="21749976" cy="5263576"/>
          </a:xfrm>
          <a:prstGeom prst="rect">
            <a:avLst/>
          </a:prstGeom>
          <a:ln w="12700">
            <a:solidFill>
              <a:srgbClr val="4472C4"/>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l" defTabSz="1828800" rtl="0">
              <a:lnSpc>
                <a:spcPct val="100000"/>
              </a:lnSpc>
              <a:spcBef>
                <a:spcPts val="0"/>
              </a:spcBef>
              <a:defRPr sz="5600" b="1" u="sng">
                <a:latin typeface="Calibri"/>
                <a:ea typeface="Calibri"/>
                <a:cs typeface="Calibri"/>
                <a:sym typeface="Calibri"/>
              </a:defRPr>
            </a:pPr>
            <a:r>
              <a:t>Treatment: </a:t>
            </a:r>
          </a:p>
          <a:p>
            <a:pPr marL="571500" indent="-571500" algn="l" defTabSz="1828800" rtl="0">
              <a:lnSpc>
                <a:spcPct val="100000"/>
              </a:lnSpc>
              <a:spcBef>
                <a:spcPts val="0"/>
              </a:spcBef>
              <a:buSzPct val="100000"/>
              <a:buFont typeface="Arial"/>
              <a:buChar char="•"/>
              <a:defRPr b="1">
                <a:latin typeface="Calibri"/>
                <a:ea typeface="Calibri"/>
                <a:cs typeface="Calibri"/>
                <a:sym typeface="Calibri"/>
              </a:defRPr>
            </a:pPr>
            <a:r>
              <a:t>Symptomatic care</a:t>
            </a:r>
            <a:r>
              <a:rPr b="0"/>
              <a:t>: indicated for all patients </a:t>
            </a:r>
            <a:r>
              <a:rPr b="0" baseline="31000"/>
              <a:t>[</a:t>
            </a:r>
          </a:p>
          <a:p>
            <a:pPr marL="1143000" lvl="1" indent="-685800" algn="l" defTabSz="1828800" rtl="0">
              <a:lnSpc>
                <a:spcPct val="100000"/>
              </a:lnSpc>
              <a:spcBef>
                <a:spcPts val="0"/>
              </a:spcBef>
              <a:buSzPct val="100000"/>
              <a:buFont typeface="Arial"/>
              <a:buChar char="•"/>
              <a:defRPr>
                <a:latin typeface="Calibri"/>
                <a:ea typeface="Calibri"/>
                <a:cs typeface="Calibri"/>
                <a:sym typeface="Calibri"/>
              </a:defRPr>
            </a:pPr>
            <a:r>
              <a:t>Oral and/or topical analgesics </a:t>
            </a:r>
          </a:p>
          <a:p>
            <a:pPr marL="1143000" lvl="1" indent="-685800" algn="l" defTabSz="1828800" rtl="0">
              <a:lnSpc>
                <a:spcPct val="100000"/>
              </a:lnSpc>
              <a:spcBef>
                <a:spcPts val="0"/>
              </a:spcBef>
              <a:buSzPct val="100000"/>
              <a:buFont typeface="Arial"/>
              <a:buChar char="•"/>
              <a:defRPr>
                <a:latin typeface="Calibri"/>
                <a:ea typeface="Calibri"/>
                <a:cs typeface="Calibri"/>
                <a:sym typeface="Calibri"/>
              </a:defRPr>
            </a:pPr>
            <a:r>
              <a:t>Compression therapy with graduated compression stockings</a:t>
            </a:r>
          </a:p>
          <a:p>
            <a:pPr marL="571500" indent="-571500" algn="l" defTabSz="1828800" rtl="0">
              <a:lnSpc>
                <a:spcPct val="100000"/>
              </a:lnSpc>
              <a:spcBef>
                <a:spcPts val="0"/>
              </a:spcBef>
              <a:buSzPct val="100000"/>
              <a:buFont typeface="Arial"/>
              <a:buChar char="•"/>
              <a:defRPr b="1">
                <a:latin typeface="Calibri"/>
                <a:ea typeface="Calibri"/>
                <a:cs typeface="Calibri"/>
                <a:sym typeface="Calibri"/>
              </a:defRPr>
            </a:pPr>
            <a:r>
              <a:t>Anticoagulation</a:t>
            </a:r>
            <a:r>
              <a:rPr b="0"/>
              <a:t>: to consider based on thrombus length (e.g., ≥ 5 cm), location (i.e., proximity to the deep venous system), and risk factors for DVT</a:t>
            </a:r>
          </a:p>
        </p:txBody>
      </p:sp>
      <p:sp>
        <p:nvSpPr>
          <p:cNvPr id="278" name="TextBox 7"/>
          <p:cNvSpPr txBox="1"/>
          <p:nvPr/>
        </p:nvSpPr>
        <p:spPr>
          <a:xfrm>
            <a:off x="1547252" y="7565769"/>
            <a:ext cx="16866945" cy="3764975"/>
          </a:xfrm>
          <a:prstGeom prst="rect">
            <a:avLst/>
          </a:prstGeom>
          <a:ln w="12700">
            <a:solidFill>
              <a:srgbClr val="4472C4"/>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l" defTabSz="1828800" rtl="0">
              <a:lnSpc>
                <a:spcPct val="100000"/>
              </a:lnSpc>
              <a:spcBef>
                <a:spcPts val="0"/>
              </a:spcBef>
              <a:defRPr sz="5600" b="1" u="sng">
                <a:latin typeface="Calibri"/>
                <a:ea typeface="Calibri"/>
                <a:cs typeface="Calibri"/>
                <a:sym typeface="Calibri"/>
              </a:defRPr>
            </a:pPr>
            <a:r>
              <a:t>Complications: </a:t>
            </a:r>
          </a:p>
          <a:p>
            <a:pPr marL="685800" indent="-685800" algn="l" defTabSz="1828800" rtl="0">
              <a:lnSpc>
                <a:spcPct val="100000"/>
              </a:lnSpc>
              <a:spcBef>
                <a:spcPts val="0"/>
              </a:spcBef>
              <a:buSzPct val="100000"/>
              <a:buFont typeface="Arial"/>
              <a:buChar char="•"/>
              <a:defRPr>
                <a:latin typeface="Calibri"/>
                <a:ea typeface="Calibri"/>
                <a:cs typeface="Calibri"/>
                <a:sym typeface="Calibri"/>
              </a:defRPr>
            </a:pPr>
            <a:r>
              <a:t>DVT </a:t>
            </a:r>
          </a:p>
          <a:p>
            <a:pPr marL="685800" indent="-685800" algn="l" defTabSz="1828800" rtl="0">
              <a:lnSpc>
                <a:spcPct val="100000"/>
              </a:lnSpc>
              <a:spcBef>
                <a:spcPts val="0"/>
              </a:spcBef>
              <a:buSzPct val="100000"/>
              <a:buFont typeface="Arial"/>
              <a:buChar char="•"/>
              <a:defRPr>
                <a:latin typeface="Calibri"/>
                <a:ea typeface="Calibri"/>
                <a:cs typeface="Calibri"/>
                <a:sym typeface="Calibri"/>
              </a:defRPr>
            </a:pPr>
            <a:r>
              <a:t>Pulmonary embolism </a:t>
            </a:r>
          </a:p>
          <a:p>
            <a:pPr marL="685800" indent="-685800" algn="l" defTabSz="1828800" rtl="0">
              <a:lnSpc>
                <a:spcPct val="100000"/>
              </a:lnSpc>
              <a:spcBef>
                <a:spcPts val="0"/>
              </a:spcBef>
              <a:buSzPct val="100000"/>
              <a:buFont typeface="Arial"/>
              <a:buChar char="•"/>
              <a:defRPr>
                <a:latin typeface="Calibri"/>
                <a:ea typeface="Calibri"/>
                <a:cs typeface="Calibri"/>
                <a:sym typeface="Calibri"/>
              </a:defRPr>
            </a:pPr>
            <a:r>
              <a:t>Infection (septic thrombophlebitis)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IMG_1711.jpeg" descr="IMG_1711.jpeg"/>
          <p:cNvPicPr>
            <a:picLocks noChangeAspect="1"/>
          </p:cNvPicPr>
          <p:nvPr/>
        </p:nvPicPr>
        <p:blipFill>
          <a:blip r:embed="rId2"/>
          <a:stretch>
            <a:fillRect/>
          </a:stretch>
        </p:blipFill>
        <p:spPr>
          <a:xfrm>
            <a:off x="5073292" y="153282"/>
            <a:ext cx="12740862" cy="13056752"/>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Acute Vascular Ischemia"/>
          <p:cNvSpPr txBox="1">
            <a:spLocks noGrp="1"/>
          </p:cNvSpPr>
          <p:nvPr>
            <p:ph type="title"/>
          </p:nvPr>
        </p:nvSpPr>
        <p:spPr>
          <a:xfrm>
            <a:off x="1206494" y="2574991"/>
            <a:ext cx="21971008" cy="4648204"/>
          </a:xfrm>
          <a:prstGeom prst="rect">
            <a:avLst/>
          </a:prstGeom>
        </p:spPr>
        <p:txBody>
          <a:bodyPr/>
          <a:lstStyle>
            <a:lvl1pPr algn="l">
              <a:defRPr spc="-300"/>
            </a:lvl1pPr>
          </a:lstStyle>
          <a:p>
            <a:r>
              <a:t>Acute Vascular Ischemia</a:t>
            </a:r>
          </a:p>
        </p:txBody>
      </p:sp>
      <p:sp>
        <p:nvSpPr>
          <p:cNvPr id="283" name="1)Acute limb ischemia…"/>
          <p:cNvSpPr txBox="1">
            <a:spLocks noGrp="1"/>
          </p:cNvSpPr>
          <p:nvPr>
            <p:ph type="body" sz="half" idx="1"/>
          </p:nvPr>
        </p:nvSpPr>
        <p:spPr>
          <a:xfrm>
            <a:off x="1201342" y="7223190"/>
            <a:ext cx="21971002" cy="4730723"/>
          </a:xfrm>
          <a:prstGeom prst="rect">
            <a:avLst/>
          </a:prstGeom>
        </p:spPr>
        <p:txBody>
          <a:bodyPr lIns="50800" tIns="50800" rIns="50800" bIns="50800"/>
          <a:lstStyle/>
          <a:p>
            <a:pPr algn="l" defTabSz="784225">
              <a:defRPr sz="5200"/>
            </a:pPr>
            <a:r>
              <a:t>1)Acute limb ischemia </a:t>
            </a:r>
          </a:p>
          <a:p>
            <a:pPr algn="l" defTabSz="784225">
              <a:defRPr sz="5200"/>
            </a:pPr>
            <a:r>
              <a:t>2)Acute mesentric ischemia </a:t>
            </a:r>
          </a:p>
          <a:p>
            <a:pPr algn="l" defTabSz="784225">
              <a:defRPr sz="5200"/>
            </a:pPr>
            <a:endParaRPr/>
          </a:p>
          <a:p>
            <a:pPr algn="ctr" defTabSz="784225">
              <a:defRPr sz="5200"/>
            </a:pPr>
            <a:r>
              <a:t>Presented by :Marwa Fagara</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Acute limb ischemia"/>
          <p:cNvSpPr txBox="1">
            <a:spLocks noGrp="1"/>
          </p:cNvSpPr>
          <p:nvPr>
            <p:ph type="title"/>
          </p:nvPr>
        </p:nvSpPr>
        <p:spPr>
          <a:prstGeom prst="rect">
            <a:avLst/>
          </a:prstGeom>
        </p:spPr>
        <p:txBody>
          <a:bodyPr/>
          <a:lstStyle>
            <a:lvl1pPr algn="l" defTabSz="2292038">
              <a:defRPr sz="7900" spc="-200"/>
            </a:lvl1pPr>
          </a:lstStyle>
          <a:p>
            <a:r>
              <a:t>Acute limb ischemia </a:t>
            </a:r>
          </a:p>
        </p:txBody>
      </p:sp>
      <p:sp>
        <p:nvSpPr>
          <p:cNvPr id="286" name="ALI is characterised by a sudden decrease in arterial perfusion of the limb, with a potential threat to the survival of the limb, requiring urgent evaluation and management. ALI is considered when the symptom duration is less than two weeks. A symptom du"/>
          <p:cNvSpPr txBox="1">
            <a:spLocks noGrp="1"/>
          </p:cNvSpPr>
          <p:nvPr>
            <p:ph type="body" idx="1"/>
          </p:nvPr>
        </p:nvSpPr>
        <p:spPr>
          <a:xfrm>
            <a:off x="1206500" y="2632556"/>
            <a:ext cx="21971000" cy="9717590"/>
          </a:xfrm>
          <a:prstGeom prst="rect">
            <a:avLst/>
          </a:prstGeom>
        </p:spPr>
        <p:txBody>
          <a:bodyPr lIns="50800" tIns="50800" rIns="50800" bIns="50800"/>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b="1">
                <a:latin typeface="Helvetica"/>
                <a:ea typeface="Helvetica"/>
                <a:cs typeface="Helvetica"/>
                <a:sym typeface="Helvetica"/>
              </a:defRPr>
            </a:pPr>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b="1">
                <a:latin typeface="Helvetica"/>
                <a:ea typeface="Helvetica"/>
                <a:cs typeface="Helvetica"/>
                <a:sym typeface="Helvetica"/>
              </a:defRPr>
            </a:pPr>
            <a:r>
              <a:t>ALI is characterised by a sudden decrease in arterial perfusion of the limb, with a potential threat to the survival of the limb, requiring urgent evaluation and management. ALI is considered when the symptom duration is less than two weeks. A symptom duration of greater than two weeks is usually considered to represent chronic limb ischemia.</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b="1">
                <a:latin typeface="Helvetica"/>
                <a:ea typeface="Helvetica"/>
                <a:cs typeface="Helvetica"/>
                <a:sym typeface="Helvetica"/>
              </a:defRPr>
            </a:pPr>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b="1">
                <a:latin typeface="Helvetica"/>
                <a:ea typeface="Helvetica"/>
                <a:cs typeface="Helvetica"/>
                <a:sym typeface="Helvetica"/>
              </a:defRPr>
            </a:pPr>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b="1">
                <a:latin typeface="Helvetica"/>
                <a:ea typeface="Helvetica"/>
                <a:cs typeface="Helvetica"/>
                <a:sym typeface="Helvetica"/>
              </a:defRPr>
            </a:pPr>
            <a:r>
              <a:t>The most common causes of ALI are embolism, thrombosis of native arteries or reconstructions, peripheral arterial aneurysm, dissection, and traumatic arterial injury.</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b="1">
                <a:latin typeface="Helvetica"/>
                <a:ea typeface="Helvetica"/>
                <a:cs typeface="Helvetica"/>
                <a:sym typeface="Helvetica"/>
              </a:defRPr>
            </a:pPr>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b="1">
                <a:latin typeface="Helvetica"/>
                <a:ea typeface="Helvetica"/>
                <a:cs typeface="Helvetica"/>
                <a:sym typeface="Helvetica"/>
              </a:defRPr>
            </a:pPr>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b="1">
                <a:latin typeface="Helvetica"/>
                <a:ea typeface="Helvetica"/>
                <a:cs typeface="Helvetica"/>
                <a:sym typeface="Helvetica"/>
              </a:defRPr>
            </a:pPr>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b="1">
                <a:latin typeface="Helvetica"/>
                <a:ea typeface="Helvetica"/>
                <a:cs typeface="Helvetica"/>
                <a:sym typeface="Helvetica"/>
              </a:defRPr>
            </a:pPr>
            <a:r>
              <a:t>The cause of embolisation is usually attributed to AF or left ventricular mural thrombi after acute myocardial infarction, whereas acute thrombotic occlusions occur in individuals with a high atherosclerotic burden.</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Diagnosis and Clinical Examination"/>
          <p:cNvSpPr txBox="1">
            <a:spLocks noGrp="1"/>
          </p:cNvSpPr>
          <p:nvPr>
            <p:ph type="title"/>
          </p:nvPr>
        </p:nvSpPr>
        <p:spPr>
          <a:prstGeom prst="rect">
            <a:avLst/>
          </a:prstGeom>
        </p:spPr>
        <p:txBody>
          <a:bodyPr/>
          <a:lstStyle>
            <a:lvl1pPr algn="l" defTabSz="2292038">
              <a:defRPr sz="7900" spc="-200"/>
            </a:lvl1pPr>
          </a:lstStyle>
          <a:p>
            <a:r>
              <a:t>Diagnosis and Clinical Examination </a:t>
            </a:r>
          </a:p>
        </p:txBody>
      </p:sp>
      <p:sp>
        <p:nvSpPr>
          <p:cNvPr id="289" name="ALI is a medical emergency, and it is important that the diagnosis is confirmed promptly, and proper treatment is started in order to prevent limb loss and other severe complications. Patients with acute on chronic limb ischemia often have a history of i"/>
          <p:cNvSpPr txBox="1">
            <a:spLocks noGrp="1"/>
          </p:cNvSpPr>
          <p:nvPr>
            <p:ph type="body" idx="1"/>
          </p:nvPr>
        </p:nvSpPr>
        <p:spPr>
          <a:xfrm>
            <a:off x="1206500" y="4248503"/>
            <a:ext cx="21971000" cy="8256014"/>
          </a:xfrm>
          <a:prstGeom prst="rect">
            <a:avLst/>
          </a:prstGeom>
        </p:spPr>
        <p:txBody>
          <a:bodyPr lIns="50800" tIns="50800" rIns="50800" bIns="50800"/>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1">
                <a:latin typeface="Helvetica"/>
                <a:ea typeface="Helvetica"/>
                <a:cs typeface="Helvetica"/>
                <a:sym typeface="Helvetica"/>
              </a:defRPr>
            </a:pPr>
            <a:r>
              <a:t>ALI is a medical emergency, and it is important that the diagnosis is confirmed promptly, and proper treatment is started in order to prevent limb loss and other severe complications. Patients with acute on chronic limb ischemia often have a history of intermittent claudication and have risk factors for PAD, such as smoking, hypertension, renal insuffi- ciency, and diabetes. It is important to include patient history in the clinical assessment. The clinical presentation of ALI depends on the location and duration of the arterial occlusion, the presence of collateral circulation, and the metabolic changes related to tissue ischaemia. Typically, after occlusion of a native artery, the signs of ischaemia are located one level / joint distal to the level of occlusion </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1">
                <a:latin typeface="Helvetica"/>
                <a:ea typeface="Helvetica"/>
                <a:cs typeface="Helvetica"/>
                <a:sym typeface="Helvetica"/>
              </a:defRPr>
            </a:pPr>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1">
                <a:latin typeface="Helvetica"/>
                <a:ea typeface="Helvetica"/>
                <a:cs typeface="Helvetica"/>
                <a:sym typeface="Helvetica"/>
              </a:defRPr>
            </a:pPr>
            <a:r>
              <a:t>The clinical differentiation between acute embolic and thrombotic occlusion can sometimes be difficult. A sudden onset of ALI symptoms is typical for arterial embolism. Patients with ALI due to thrombosis will present as a more gradual aggravation of symptoms, because most patients with pre-existing PAD compensate by increased collateral circulation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Examination"/>
          <p:cNvSpPr txBox="1">
            <a:spLocks noGrp="1"/>
          </p:cNvSpPr>
          <p:nvPr>
            <p:ph type="title"/>
          </p:nvPr>
        </p:nvSpPr>
        <p:spPr>
          <a:prstGeom prst="rect">
            <a:avLst/>
          </a:prstGeom>
        </p:spPr>
        <p:txBody>
          <a:bodyPr/>
          <a:lstStyle>
            <a:lvl1pPr algn="l" defTabSz="2292038">
              <a:defRPr sz="7900" spc="-200"/>
            </a:lvl1pPr>
          </a:lstStyle>
          <a:p>
            <a:r>
              <a:t>Examination </a:t>
            </a:r>
          </a:p>
        </p:txBody>
      </p:sp>
      <p:sp>
        <p:nvSpPr>
          <p:cNvPr id="292" name="The classic “six Ps” (pain, pallor, pulselessness, poikilothermia [perishing with cold], paraesthesia, and paralysis) can help to appreciate the clinical severity of ischaemia.…"/>
          <p:cNvSpPr txBox="1">
            <a:spLocks noGrp="1"/>
          </p:cNvSpPr>
          <p:nvPr>
            <p:ph type="body" sz="half" idx="1"/>
          </p:nvPr>
        </p:nvSpPr>
        <p:spPr>
          <a:xfrm>
            <a:off x="1206500" y="4248503"/>
            <a:ext cx="14139376" cy="8256014"/>
          </a:xfrm>
          <a:prstGeom prst="rect">
            <a:avLst/>
          </a:prstGeom>
        </p:spPr>
        <p:txBody>
          <a:bodyPr lIns="50800" tIns="50800" rIns="50800" bIns="50800"/>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1">
                <a:latin typeface="Helvetica"/>
                <a:ea typeface="Helvetica"/>
                <a:cs typeface="Helvetica"/>
                <a:sym typeface="Helvetica"/>
              </a:defRPr>
            </a:pPr>
            <a:r>
              <a:t>The classic “six Ps” (pain, pallor, pulselessness, poikilothermia [perishing with cold], paraesthesia, and paralysis) can help to appreciate the clinical severity of ischaemia.</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1">
                <a:latin typeface="Helvetica"/>
                <a:ea typeface="Helvetica"/>
                <a:cs typeface="Helvetica"/>
                <a:sym typeface="Helvetica"/>
              </a:defRPr>
            </a:pPr>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1">
                <a:latin typeface="Helvetica"/>
                <a:ea typeface="Helvetica"/>
                <a:cs typeface="Helvetica"/>
                <a:sym typeface="Helvetica"/>
              </a:defRPr>
            </a:pPr>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b="1">
                <a:latin typeface="Helvetica"/>
                <a:ea typeface="Helvetica"/>
                <a:cs typeface="Helvetica"/>
                <a:sym typeface="Helvetica"/>
              </a:defRPr>
            </a:pPr>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b="1">
                <a:latin typeface="Helvetica"/>
                <a:ea typeface="Helvetica"/>
                <a:cs typeface="Helvetica"/>
                <a:sym typeface="Helvetica"/>
              </a:defRPr>
            </a:pPr>
            <a:r>
              <a:t>The loss of sensory and motor function are symptoms of a threatened limb with a need for immediate revascularisation. The Rutherford classification for ALI is the most commonly used to determine whether the limb is viable, threatened, or irreversibly ischemic, and to guide clinical management.</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b="1">
                <a:latin typeface="Helvetica"/>
                <a:ea typeface="Helvetica"/>
                <a:cs typeface="Helvetica"/>
                <a:sym typeface="Helvetica"/>
              </a:defRPr>
            </a:pPr>
            <a:r>
              <a:t> It is important that both legs are examined to exclude bilateral disease and to look for bilateral conditions such as PA. Physical examination should also include all other peripheral pulses and looking for signs of visceral ischaemia (abdominal tenderness). </a:t>
            </a:r>
          </a:p>
        </p:txBody>
      </p:sp>
      <p:pic>
        <p:nvPicPr>
          <p:cNvPr id="293" name="IMG_3614.jpeg" descr="IMG_3614.jpeg"/>
          <p:cNvPicPr>
            <a:picLocks noChangeAspect="1"/>
          </p:cNvPicPr>
          <p:nvPr/>
        </p:nvPicPr>
        <p:blipFill>
          <a:blip r:embed="rId2"/>
          <a:stretch>
            <a:fillRect/>
          </a:stretch>
        </p:blipFill>
        <p:spPr>
          <a:xfrm>
            <a:off x="16101121" y="172407"/>
            <a:ext cx="7443076" cy="13371186"/>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he ischemia is graded clinically according to the Rutherford ALI classification system :"/>
          <p:cNvSpPr txBox="1">
            <a:spLocks noGrp="1"/>
          </p:cNvSpPr>
          <p:nvPr>
            <p:ph type="title"/>
          </p:nvPr>
        </p:nvSpPr>
        <p:spPr>
          <a:xfrm>
            <a:off x="1815489" y="1274375"/>
            <a:ext cx="17099076" cy="1554967"/>
          </a:xfrm>
          <a:prstGeom prst="rect">
            <a:avLst/>
          </a:prstGeom>
        </p:spPr>
        <p:txBody>
          <a:bodyPr/>
          <a:lstStyle>
            <a:lvl1pPr algn="l" defTabSz="1270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b="1" spc="0">
                <a:latin typeface="Helvetica"/>
                <a:ea typeface="Helvetica"/>
                <a:cs typeface="Helvetica"/>
                <a:sym typeface="Helvetica"/>
              </a:defRPr>
            </a:lvl1pPr>
          </a:lstStyle>
          <a:p>
            <a:r>
              <a:t>The ischemia is graded clinically according to the Rutherford ALI classification system :</a:t>
            </a:r>
          </a:p>
        </p:txBody>
      </p:sp>
      <p:pic>
        <p:nvPicPr>
          <p:cNvPr id="296" name="IMG_3613.jpeg" descr="IMG_3613.jpeg"/>
          <p:cNvPicPr>
            <a:picLocks noChangeAspect="1"/>
          </p:cNvPicPr>
          <p:nvPr/>
        </p:nvPicPr>
        <p:blipFill>
          <a:blip r:embed="rId2"/>
          <a:stretch>
            <a:fillRect/>
          </a:stretch>
        </p:blipFill>
        <p:spPr>
          <a:xfrm>
            <a:off x="760035" y="3356993"/>
            <a:ext cx="22863930" cy="6119468"/>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Imaging modalities"/>
          <p:cNvSpPr txBox="1">
            <a:spLocks noGrp="1"/>
          </p:cNvSpPr>
          <p:nvPr>
            <p:ph type="title"/>
          </p:nvPr>
        </p:nvSpPr>
        <p:spPr>
          <a:prstGeom prst="rect">
            <a:avLst/>
          </a:prstGeom>
        </p:spPr>
        <p:txBody>
          <a:bodyPr/>
          <a:lstStyle>
            <a:lvl1pPr algn="l" defTabSz="2292038">
              <a:defRPr sz="7900" spc="-200"/>
            </a:lvl1pPr>
          </a:lstStyle>
          <a:p>
            <a:r>
              <a:t>Imaging modalities </a:t>
            </a:r>
          </a:p>
        </p:txBody>
      </p:sp>
      <p:sp>
        <p:nvSpPr>
          <p:cNvPr id="299" name="For patients presenting with acute limb ischaemia, diagnostic imaging is recommended to guide treatment, provided it does not delay treatment, or if the need for primary amputation is obvious."/>
          <p:cNvSpPr txBox="1">
            <a:spLocks noGrp="1"/>
          </p:cNvSpPr>
          <p:nvPr>
            <p:ph type="body" sz="quarter" idx="1"/>
          </p:nvPr>
        </p:nvSpPr>
        <p:spPr>
          <a:xfrm>
            <a:off x="1206500" y="2372960"/>
            <a:ext cx="21971000" cy="934779"/>
          </a:xfrm>
          <a:prstGeom prst="rect">
            <a:avLst/>
          </a:prstGeom>
        </p:spPr>
        <p:txBody>
          <a:bodyPr/>
          <a:lstStyle>
            <a:lvl1pPr algn="l" defTabSz="397763">
              <a:defRPr sz="2700" b="1">
                <a:latin typeface="Helvetica"/>
                <a:ea typeface="Helvetica"/>
                <a:cs typeface="Helvetica"/>
                <a:sym typeface="Helvetica"/>
              </a:defRPr>
            </a:lvl1pPr>
          </a:lstStyle>
          <a:p>
            <a:r>
              <a:t>For pa­tients pre­sent­ing with acute limb is­chaemia, di­ag­nos­tic imag­ing is rec­om­mend­ed to guide treat­ment, pro­vid­ed it does not de­lay treat­ment, or if the need for pri­ma­ry am­pu­ta­tion is ob­vi­ous.</a:t>
            </a:r>
          </a:p>
        </p:txBody>
      </p:sp>
      <p:sp>
        <p:nvSpPr>
          <p:cNvPr id="300" name="1) Digital Subtraction Angiography: In terms of diagnostic accuracy, digital subtraction angiography (DSA) is still considered the standard investigation for ALI.DSA can delineate aetiology and offers the advantage of allowing treatment in the same setti"/>
          <p:cNvSpPr txBox="1">
            <a:spLocks noGrp="1"/>
          </p:cNvSpPr>
          <p:nvPr>
            <p:ph type="body" idx="21"/>
          </p:nvPr>
        </p:nvSpPr>
        <p:spPr>
          <a:xfrm>
            <a:off x="1206499" y="3956186"/>
            <a:ext cx="21971002" cy="82560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566926" indent="-566926" algn="l" defTabSz="2267654">
              <a:spcBef>
                <a:spcPts val="4100"/>
              </a:spcBef>
              <a:defRPr sz="4400">
                <a:latin typeface="Geeza Pro Bold"/>
                <a:ea typeface="Geeza Pro Bold"/>
                <a:cs typeface="Geeza Pro Bold"/>
                <a:sym typeface="Geeza Pro Bold"/>
              </a:defRPr>
            </a:pPr>
            <a:r>
              <a:t>1) Digital Subtraction Angiography:</a:t>
            </a:r>
            <a:r>
              <a:rPr sz="3100"/>
              <a:t> In terms of di­ag­nos­tic ac­cu­ra­cy, dig­i­tal sub­trac­tion an­giog­ra­phy (DSA) is still con­sid­ered the stan­dard in­ves­ti­ga­tion for ALI.DSA can de­lin­eate ae­ti­ol­o­gy and of­fers the ad­van­tage of al­low­ing treat­ment in the same setting.</a:t>
            </a:r>
          </a:p>
          <a:p>
            <a:pPr marL="566927" indent="-566927" algn="l" defTabSz="2267654">
              <a:spcBef>
                <a:spcPts val="4100"/>
              </a:spcBef>
              <a:defRPr sz="3100">
                <a:latin typeface="Geeza Pro Bold"/>
                <a:ea typeface="Geeza Pro Bold"/>
                <a:cs typeface="Geeza Pro Bold"/>
                <a:sym typeface="Geeza Pro Bold"/>
              </a:defRPr>
            </a:pPr>
            <a:endParaRPr sz="3100"/>
          </a:p>
          <a:p>
            <a:pPr marL="0" indent="0" algn="l" defTabSz="425194">
              <a:lnSpc>
                <a:spcPct val="100000"/>
              </a:lnSpc>
              <a:spcBef>
                <a:spcPts val="0"/>
              </a:spcBef>
              <a:buSzTx/>
              <a:buNone/>
              <a:defRPr sz="3100" b="1">
                <a:latin typeface="Helvetica"/>
                <a:ea typeface="Helvetica"/>
                <a:cs typeface="Helvetica"/>
                <a:sym typeface="Helvetica"/>
              </a:defRPr>
            </a:pPr>
            <a:r>
              <a:t>The pres­ence of a cres­cent shaped oc­clu­sion, or menis­cus sign, com­bined with the nor­mal ap­pear­ance of the re­main­ing ves­sels is typ­i­cal of an em­bol­ic oc­clu­sion . Throm­bot­ic oc­clu­sion is typiﬁed by oth­er ar­eas of ath­er­o­scle­ro­sis and some ex­ist­ing col­lat­er­als. </a:t>
            </a:r>
          </a:p>
          <a:p>
            <a:pPr marL="0" indent="0" algn="l" defTabSz="425194">
              <a:lnSpc>
                <a:spcPct val="100000"/>
              </a:lnSpc>
              <a:spcBef>
                <a:spcPts val="0"/>
              </a:spcBef>
              <a:buSzTx/>
              <a:buNone/>
              <a:defRPr sz="3100" b="1">
                <a:latin typeface="Helvetica"/>
                <a:ea typeface="Helvetica"/>
                <a:cs typeface="Helvetica"/>
                <a:sym typeface="Helvetica"/>
              </a:defRPr>
            </a:pPr>
            <a:endParaRPr/>
          </a:p>
          <a:p>
            <a:pPr marL="0" indent="0" algn="l" defTabSz="425194">
              <a:lnSpc>
                <a:spcPct val="100000"/>
              </a:lnSpc>
              <a:spcBef>
                <a:spcPts val="0"/>
              </a:spcBef>
              <a:buSzTx/>
              <a:buNone/>
              <a:defRPr sz="4400" b="1">
                <a:latin typeface="Helvetica"/>
                <a:ea typeface="Helvetica"/>
                <a:cs typeface="Helvetica"/>
                <a:sym typeface="Helvetica"/>
              </a:defRPr>
            </a:pPr>
            <a:r>
              <a:t>2) Duplex Ultrasound</a:t>
            </a:r>
          </a:p>
          <a:p>
            <a:pPr marL="0" indent="0" algn="l" defTabSz="425194">
              <a:lnSpc>
                <a:spcPct val="100000"/>
              </a:lnSpc>
              <a:spcBef>
                <a:spcPts val="0"/>
              </a:spcBef>
              <a:buSzTx/>
              <a:buNone/>
              <a:defRPr sz="4400" b="1">
                <a:latin typeface="Helvetica"/>
                <a:ea typeface="Helvetica"/>
                <a:cs typeface="Helvetica"/>
                <a:sym typeface="Helvetica"/>
              </a:defRPr>
            </a:pPr>
            <a:endParaRPr/>
          </a:p>
          <a:p>
            <a:pPr marL="0" indent="0" algn="l" defTabSz="425194">
              <a:lnSpc>
                <a:spcPct val="100000"/>
              </a:lnSpc>
              <a:spcBef>
                <a:spcPts val="0"/>
              </a:spcBef>
              <a:buSzTx/>
              <a:buNone/>
              <a:defRPr sz="4400" b="1">
                <a:latin typeface="Helvetica"/>
                <a:ea typeface="Helvetica"/>
                <a:cs typeface="Helvetica"/>
                <a:sym typeface="Helvetica"/>
              </a:defRPr>
            </a:pPr>
            <a:r>
              <a:t>3) Computed Tomography Angiography</a:t>
            </a:r>
          </a:p>
          <a:p>
            <a:pPr marL="0" indent="0" algn="l" defTabSz="425194">
              <a:lnSpc>
                <a:spcPct val="100000"/>
              </a:lnSpc>
              <a:spcBef>
                <a:spcPts val="0"/>
              </a:spcBef>
              <a:buSzTx/>
              <a:buNone/>
              <a:defRPr sz="4400" b="1">
                <a:latin typeface="Helvetica"/>
                <a:ea typeface="Helvetica"/>
                <a:cs typeface="Helvetica"/>
                <a:sym typeface="Helvetica"/>
              </a:defRPr>
            </a:pPr>
            <a:endParaRPr/>
          </a:p>
          <a:p>
            <a:pPr marL="0" indent="0" algn="l" defTabSz="425194">
              <a:lnSpc>
                <a:spcPct val="100000"/>
              </a:lnSpc>
              <a:spcBef>
                <a:spcPts val="0"/>
              </a:spcBef>
              <a:buSzTx/>
              <a:buNone/>
              <a:defRPr sz="4400" b="1">
                <a:latin typeface="Helvetica"/>
                <a:ea typeface="Helvetica"/>
                <a:cs typeface="Helvetica"/>
                <a:sym typeface="Helvetica"/>
              </a:defRPr>
            </a:pPr>
            <a:r>
              <a:t>4) Contrast Enhanced Magnetic Resonance Angiography</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Based on current evidence, DSA, CTA, DUS, and CE- MRA can all be considered for imaging in patients with ALI, and may be used based on local expertise, availability around the clock, and preference . CTA is used most often because of its availability, an"/>
          <p:cNvSpPr txBox="1">
            <a:spLocks noGrp="1"/>
          </p:cNvSpPr>
          <p:nvPr>
            <p:ph type="title"/>
          </p:nvPr>
        </p:nvSpPr>
        <p:spPr>
          <a:xfrm>
            <a:off x="1011622" y="2954214"/>
            <a:ext cx="21971002" cy="2906926"/>
          </a:xfrm>
          <a:prstGeom prst="rect">
            <a:avLst/>
          </a:prstGeom>
        </p:spPr>
        <p:txBody>
          <a:bodyPr/>
          <a:lstStyle>
            <a:lvl1pPr algn="l" defTabSz="457200">
              <a:lnSpc>
                <a:spcPct val="100000"/>
              </a:lnSpc>
              <a:defRPr sz="3200" b="1" spc="0">
                <a:latin typeface="Helvetica"/>
                <a:ea typeface="Helvetica"/>
                <a:cs typeface="Helvetica"/>
                <a:sym typeface="Helvetica"/>
              </a:defRPr>
            </a:lvl1pPr>
          </a:lstStyle>
          <a:p>
            <a:r>
              <a:t>Based on cur­rent ev­i­dence, DSA, CTA, DUS, and CE- MRA can all be con­sid­ered for imag­ing in pa­tients with ALI, and may be used based on lo­cal ex­per­tise, avail­abil­i­ty around the clock, and pref­er­ence . CTA is used most of­ten be­cause of its avail­abil­i­ty, and should be per­formed for treat­ment plan­ning, un­less the is­chaemia is too se­vere to al­low time for ad­di­tion­al imag­ing. The role of CE- MRA seems lim­it­ed, main­ly be­cause of lim­it­ed avail­abil­i­ty out of ofﬁce hours, and be­cause it has not been eval­u­at­ed in pa­tients with ALI.</a:t>
            </a:r>
          </a:p>
        </p:txBody>
      </p:sp>
      <p:sp>
        <p:nvSpPr>
          <p:cNvPr id="303" name="For patients presenting with acute limb ischemia , duplex ultrasound or contrast- enhanced magnetic resonance angiography may be considered for alternative imaging before starting treatment, depending on availability and clinical assessment."/>
          <p:cNvSpPr txBox="1">
            <a:spLocks noGrp="1"/>
          </p:cNvSpPr>
          <p:nvPr>
            <p:ph type="body" sz="quarter" idx="1"/>
          </p:nvPr>
        </p:nvSpPr>
        <p:spPr>
          <a:xfrm>
            <a:off x="1206500" y="875317"/>
            <a:ext cx="20850456" cy="1837247"/>
          </a:xfrm>
          <a:prstGeom prst="rect">
            <a:avLst/>
          </a:prstGeom>
        </p:spPr>
        <p:txBody>
          <a:bodyPr lIns="50800" tIns="50800" rIns="50800" bIns="50800"/>
          <a:lstStyle>
            <a:lvl1pPr algn="l" defTabSz="457200">
              <a:defRPr sz="3600" b="1">
                <a:latin typeface="Helvetica"/>
                <a:ea typeface="Helvetica"/>
                <a:cs typeface="Helvetica"/>
                <a:sym typeface="Helvetica"/>
              </a:defRPr>
            </a:lvl1pPr>
          </a:lstStyle>
          <a:p>
            <a:r>
              <a:t>For pa­tients pre­sent­ing with acute limb ischemia , du­plex ul­tra­sound or con­trast- en­hanced mag­net­ic res­o­nance an­giog­ra­phy may be con­sid­ered for al­ter­na­tive imag­ing be­fore start­ing treat­ment, de­pend­ing on avail­abil­i­ty and clin­i­cal as­sess­ment.</a:t>
            </a:r>
          </a:p>
        </p:txBody>
      </p:sp>
      <p:pic>
        <p:nvPicPr>
          <p:cNvPr id="304" name="IMG_0192.jpeg" descr="IMG_0192.jpeg"/>
          <p:cNvPicPr>
            <a:picLocks noChangeAspect="1"/>
          </p:cNvPicPr>
          <p:nvPr/>
        </p:nvPicPr>
        <p:blipFill>
          <a:blip r:embed="rId2"/>
          <a:stretch>
            <a:fillRect/>
          </a:stretch>
        </p:blipFill>
        <p:spPr>
          <a:xfrm>
            <a:off x="293532" y="5737643"/>
            <a:ext cx="23407184" cy="707092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ontent Placeholder 2"/>
          <p:cNvSpPr txBox="1">
            <a:spLocks noGrp="1"/>
          </p:cNvSpPr>
          <p:nvPr>
            <p:ph type="body" idx="1"/>
          </p:nvPr>
        </p:nvSpPr>
        <p:spPr>
          <a:xfrm>
            <a:off x="1676400" y="1327148"/>
            <a:ext cx="21031200" cy="8702676"/>
          </a:xfrm>
          <a:prstGeom prst="rect">
            <a:avLst/>
          </a:prstGeom>
        </p:spPr>
        <p:txBody>
          <a:bodyPr/>
          <a:lstStyle/>
          <a:p>
            <a:pPr>
              <a:defRPr sz="6400">
                <a:solidFill>
                  <a:srgbClr val="FF0000"/>
                </a:solidFill>
              </a:defRPr>
            </a:pPr>
            <a:r>
              <a:rPr dirty="0"/>
              <a:t>Proximal DVT: </a:t>
            </a:r>
            <a:r>
              <a:rPr dirty="0">
                <a:solidFill>
                  <a:srgbClr val="000000"/>
                </a:solidFill>
              </a:rPr>
              <a:t>DVT of the lower extremity affecting the femoral vein, </a:t>
            </a:r>
            <a:r>
              <a:rPr dirty="0" err="1">
                <a:solidFill>
                  <a:srgbClr val="000000"/>
                </a:solidFill>
              </a:rPr>
              <a:t>profunda</a:t>
            </a:r>
            <a:r>
              <a:rPr dirty="0">
                <a:solidFill>
                  <a:srgbClr val="000000"/>
                </a:solidFill>
              </a:rPr>
              <a:t> femoris vein, and/or the popliteal vein </a:t>
            </a:r>
            <a:r>
              <a:rPr dirty="0">
                <a:solidFill>
                  <a:srgbClr val="0070C0"/>
                </a:solidFill>
              </a:rPr>
              <a:t>(up to the calf vein trifurcation)</a:t>
            </a:r>
            <a:r>
              <a:rPr dirty="0">
                <a:solidFill>
                  <a:srgbClr val="000000"/>
                </a:solidFill>
              </a:rPr>
              <a:t> </a:t>
            </a:r>
            <a:endParaRPr baseline="31000" dirty="0"/>
          </a:p>
          <a:p>
            <a:pPr>
              <a:defRPr sz="6400"/>
            </a:pPr>
            <a:endParaRPr baseline="31000" dirty="0"/>
          </a:p>
          <a:p>
            <a:pPr>
              <a:defRPr sz="6400">
                <a:solidFill>
                  <a:srgbClr val="FF0000"/>
                </a:solidFill>
              </a:defRPr>
            </a:pPr>
            <a:r>
              <a:rPr dirty="0"/>
              <a:t>Distal DVT: </a:t>
            </a:r>
            <a:r>
              <a:rPr dirty="0">
                <a:solidFill>
                  <a:srgbClr val="000000"/>
                </a:solidFill>
              </a:rPr>
              <a:t>DVT of the lower extremity that is confined to the veins beyond the calf vein trifurcation </a:t>
            </a:r>
            <a:r>
              <a:rPr dirty="0">
                <a:solidFill>
                  <a:srgbClr val="0070C0"/>
                </a:solidFill>
              </a:rPr>
              <a:t>(below the knee </a:t>
            </a:r>
            <a:r>
              <a:rPr dirty="0" err="1">
                <a:solidFill>
                  <a:srgbClr val="0070C0"/>
                </a:solidFill>
              </a:rPr>
              <a:t>jount</a:t>
            </a:r>
            <a:r>
              <a:rPr dirty="0">
                <a:solidFill>
                  <a:srgbClr val="0070C0"/>
                </a:solidFill>
              </a:rPr>
              <a:t> )</a:t>
            </a:r>
          </a:p>
        </p:txBody>
      </p:sp>
      <p:pic>
        <p:nvPicPr>
          <p:cNvPr id="2" name="Picture 1">
            <a:extLst>
              <a:ext uri="{FF2B5EF4-FFF2-40B4-BE49-F238E27FC236}">
                <a16:creationId xmlns:a16="http://schemas.microsoft.com/office/drawing/2014/main" id="{1CABC695-53E6-4340-8D38-7EDED7E9FB90}"/>
              </a:ext>
            </a:extLst>
          </p:cNvPr>
          <p:cNvPicPr>
            <a:picLocks noChangeAspect="1"/>
          </p:cNvPicPr>
          <p:nvPr/>
        </p:nvPicPr>
        <p:blipFill>
          <a:blip r:embed="rId2"/>
          <a:stretch>
            <a:fillRect/>
          </a:stretch>
        </p:blipFill>
        <p:spPr>
          <a:xfrm>
            <a:off x="18635662" y="6858000"/>
            <a:ext cx="5229225" cy="6429375"/>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Management and Treatment"/>
          <p:cNvSpPr txBox="1">
            <a:spLocks noGrp="1"/>
          </p:cNvSpPr>
          <p:nvPr>
            <p:ph type="title"/>
          </p:nvPr>
        </p:nvSpPr>
        <p:spPr>
          <a:prstGeom prst="rect">
            <a:avLst/>
          </a:prstGeom>
        </p:spPr>
        <p:txBody>
          <a:bodyPr/>
          <a:lstStyle>
            <a:lvl1pPr algn="l" defTabSz="2292038">
              <a:defRPr sz="7900" spc="-200"/>
            </a:lvl1pPr>
          </a:lstStyle>
          <a:p>
            <a:r>
              <a:t>Management and Treatment </a:t>
            </a:r>
          </a:p>
        </p:txBody>
      </p:sp>
      <p:sp>
        <p:nvSpPr>
          <p:cNvPr id="307" name="Initial medical treatment of ALI includes :…"/>
          <p:cNvSpPr txBox="1">
            <a:spLocks noGrp="1"/>
          </p:cNvSpPr>
          <p:nvPr>
            <p:ph type="body" idx="1"/>
          </p:nvPr>
        </p:nvSpPr>
        <p:spPr>
          <a:xfrm>
            <a:off x="938543" y="3395917"/>
            <a:ext cx="21971002" cy="9571433"/>
          </a:xfrm>
          <a:prstGeom prst="rect">
            <a:avLst/>
          </a:prstGeom>
        </p:spPr>
        <p:txBody>
          <a:bodyPr lIns="50800" tIns="50800" rIns="50800" bIns="50800"/>
          <a:lstStyle/>
          <a:p>
            <a:pPr algn="l" defTabSz="457200">
              <a:defRPr sz="3900" b="1">
                <a:latin typeface="Helvetica"/>
                <a:ea typeface="Helvetica"/>
                <a:cs typeface="Helvetica"/>
                <a:sym typeface="Helvetica"/>
              </a:defRPr>
            </a:pPr>
            <a:r>
              <a:t>Initial med­ical treat­ment of ALI in­cludes :</a:t>
            </a:r>
          </a:p>
          <a:p>
            <a:pPr algn="l" defTabSz="457200">
              <a:defRPr sz="3900" b="1">
                <a:latin typeface="Helvetica"/>
                <a:ea typeface="Helvetica"/>
                <a:cs typeface="Helvetica"/>
                <a:sym typeface="Helvetica"/>
              </a:defRPr>
            </a:pPr>
            <a:endParaRPr/>
          </a:p>
          <a:p>
            <a:pPr algn="l" defTabSz="457200">
              <a:defRPr sz="3900" b="1">
                <a:latin typeface="Helvetica"/>
                <a:ea typeface="Helvetica"/>
                <a:cs typeface="Helvetica"/>
                <a:sym typeface="Helvetica"/>
              </a:defRPr>
            </a:pPr>
            <a:r>
              <a:t>For pa­tients with acute limb is­chaemia await­ing revas­cu­lar­i­sa­tion, sup­ple­men­tal oxy­gen is rec­om­mend­ed.</a:t>
            </a:r>
          </a:p>
          <a:p>
            <a:pPr algn="l" defTabSz="457200">
              <a:defRPr sz="3900" b="1">
                <a:latin typeface="Helvetica"/>
                <a:ea typeface="Helvetica"/>
                <a:cs typeface="Helvetica"/>
                <a:sym typeface="Helvetica"/>
              </a:defRPr>
            </a:pPr>
            <a:r>
              <a:t> </a:t>
            </a:r>
          </a:p>
          <a:p>
            <a:pPr algn="l" defTabSz="457200">
              <a:defRPr sz="3900" b="1">
                <a:latin typeface="Helvetica"/>
                <a:ea typeface="Helvetica"/>
                <a:cs typeface="Helvetica"/>
                <a:sym typeface="Helvetica"/>
              </a:defRPr>
            </a:pPr>
            <a:r>
              <a:t>Appropriate </a:t>
            </a:r>
            <a:r>
              <a:rPr sz="4000"/>
              <a:t>anal­ge­sia and in­tra­venous ad­min­is­tra­tion of un­frac­tion­at­ed he­parin (UFH):</a:t>
            </a:r>
          </a:p>
          <a:p>
            <a:pPr algn="l" defTabSz="457200">
              <a:defRPr sz="4000" b="1">
                <a:latin typeface="Helvetica"/>
                <a:ea typeface="Helvetica"/>
                <a:cs typeface="Helvetica"/>
                <a:sym typeface="Helvetica"/>
              </a:defRPr>
            </a:pPr>
            <a:r>
              <a:t>           ini­tial­ly 5 000 IU, or 70 — 100 IU/ kg, fol­lowed by in­fu­sion, dose ad­just­ed to pa­tient re­sponse, and mon­i­tored by ac­ti­vat­ed clot­ting time or ac­ti­vat­ed par­tial throm­bo­plas­tin time (APTT). The aim is to re­duce fur­ther em­bolism or clot prop­a­ga­tion, and to pro­vide an anti- inﬂam­ma­to­ry ef­fect.</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IMG_0193.jpeg" descr="IMG_0193.jpeg"/>
          <p:cNvPicPr>
            <a:picLocks noChangeAspect="1"/>
          </p:cNvPicPr>
          <p:nvPr/>
        </p:nvPicPr>
        <p:blipFill>
          <a:blip r:embed="rId2"/>
          <a:stretch>
            <a:fillRect/>
          </a:stretch>
        </p:blipFill>
        <p:spPr>
          <a:xfrm>
            <a:off x="10947464" y="-38351"/>
            <a:ext cx="12910978" cy="13792703"/>
          </a:xfrm>
          <a:prstGeom prst="rect">
            <a:avLst/>
          </a:prstGeom>
          <a:ln w="12700">
            <a:miter lim="400000"/>
          </a:ln>
        </p:spPr>
      </p:pic>
      <p:pic>
        <p:nvPicPr>
          <p:cNvPr id="310" name="IMG_0209.jpeg" descr="IMG_0209.jpeg"/>
          <p:cNvPicPr>
            <a:picLocks noChangeAspect="1"/>
          </p:cNvPicPr>
          <p:nvPr/>
        </p:nvPicPr>
        <p:blipFill>
          <a:blip r:embed="rId3"/>
          <a:stretch>
            <a:fillRect/>
          </a:stretch>
        </p:blipFill>
        <p:spPr>
          <a:xfrm>
            <a:off x="48117" y="2906008"/>
            <a:ext cx="11006237" cy="1897040"/>
          </a:xfrm>
          <a:prstGeom prst="rect">
            <a:avLst/>
          </a:prstGeom>
          <a:ln w="12700">
            <a:miter lim="400000"/>
          </a:ln>
        </p:spPr>
      </p:pic>
      <p:pic>
        <p:nvPicPr>
          <p:cNvPr id="311" name="IMG_0210.jpeg" descr="IMG_0210.jpeg"/>
          <p:cNvPicPr>
            <a:picLocks noChangeAspect="1"/>
          </p:cNvPicPr>
          <p:nvPr/>
        </p:nvPicPr>
        <p:blipFill>
          <a:blip r:embed="rId4"/>
          <a:stretch>
            <a:fillRect/>
          </a:stretch>
        </p:blipFill>
        <p:spPr>
          <a:xfrm>
            <a:off x="-25156" y="6395620"/>
            <a:ext cx="11152786" cy="2142741"/>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مستوى النص الأول…"/>
          <p:cNvSpPr txBox="1">
            <a:spLocks noGrp="1"/>
          </p:cNvSpPr>
          <p:nvPr>
            <p:ph type="body" idx="1"/>
          </p:nvPr>
        </p:nvSpPr>
        <p:spPr>
          <a:xfrm>
            <a:off x="1523175" y="1970875"/>
            <a:ext cx="21971002" cy="9875933"/>
          </a:xfrm>
          <a:prstGeom prst="rect">
            <a:avLst/>
          </a:prstGeom>
        </p:spPr>
        <p:txBody>
          <a:bodyPr lIns="50800" tIns="50800" rIns="50800" bIns="50800"/>
          <a:lstStyle/>
          <a:p>
            <a:pPr algn="l" defTabSz="457200">
              <a:spcBef>
                <a:spcPts val="1200"/>
              </a:spcBef>
              <a:defRPr sz="3700" b="1">
                <a:solidFill>
                  <a:srgbClr val="212121"/>
                </a:solidFill>
                <a:latin typeface="Helvetica"/>
                <a:ea typeface="Helvetica"/>
                <a:cs typeface="Helvetica"/>
                <a:sym typeface="Helvetica"/>
              </a:defRPr>
            </a:pPr>
            <a:r>
              <a:t>Treatment depends on the classification based on the degree of ischemia and limb viability. Especially acute (&lt; 14 days symptom duration) Rutherford Categories IIa and IIb with marginally and immediately threatened limbs require definitive therapeutic intervention and are salvageable, if promptly revascularized.</a:t>
            </a:r>
          </a:p>
          <a:p>
            <a:pPr algn="l" defTabSz="457200">
              <a:spcBef>
                <a:spcPts val="1200"/>
              </a:spcBef>
              <a:defRPr sz="3700" b="1">
                <a:solidFill>
                  <a:srgbClr val="212121"/>
                </a:solidFill>
                <a:latin typeface="Helvetica"/>
                <a:ea typeface="Helvetica"/>
                <a:cs typeface="Helvetica"/>
                <a:sym typeface="Helvetica"/>
              </a:defRPr>
            </a:pPr>
            <a:r>
              <a:t> </a:t>
            </a:r>
          </a:p>
          <a:p>
            <a:pPr algn="l" defTabSz="457200">
              <a:spcBef>
                <a:spcPts val="1200"/>
              </a:spcBef>
              <a:defRPr sz="3700" b="1">
                <a:solidFill>
                  <a:srgbClr val="212121"/>
                </a:solidFill>
                <a:latin typeface="Helvetica"/>
                <a:ea typeface="Helvetica"/>
                <a:cs typeface="Helvetica"/>
                <a:sym typeface="Helvetica"/>
              </a:defRPr>
            </a:pPr>
            <a:r>
              <a:t>The current literature suggests that open surgical revascularization is more time effective than catheter-directed thrombolysis. However, with the advent of thrombolytic delivery systems and mechanical thrombectomy devices, treatment time can be minimized and successful utilization in patients with Category IIb (Rutherford Classification for Acute Limb Ischemia) has been reported with promising limb-salvage and survival rates. Large randomized studies are still missing, and guidelines suggest choosing the method of revascularization depending on anatomic location, etiology, and local practice patterns, with the time to restore the blood flow being an important factor to consider.</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atients with ALI should be treated by specialists in vascular and endovascular therapies, in centres with a full range of facilities to manage patients with vascular diseases.…"/>
          <p:cNvSpPr txBox="1">
            <a:spLocks noGrp="1"/>
          </p:cNvSpPr>
          <p:nvPr>
            <p:ph type="body" idx="1"/>
          </p:nvPr>
        </p:nvSpPr>
        <p:spPr>
          <a:xfrm>
            <a:off x="1206500" y="1601581"/>
            <a:ext cx="21971000" cy="10902937"/>
          </a:xfrm>
          <a:prstGeom prst="rect">
            <a:avLst/>
          </a:prstGeom>
        </p:spPr>
        <p:txBody>
          <a:bodyPr lIns="50800" tIns="50800" rIns="50800" bIns="50800"/>
          <a:lstStyle/>
          <a:p>
            <a:pPr marL="457200" indent="-457200" algn="l" defTabSz="457200">
              <a:buSzPct val="123000"/>
              <a:buChar char="•"/>
              <a:defRPr sz="3600" b="1">
                <a:latin typeface="Helvetica"/>
                <a:ea typeface="Helvetica"/>
                <a:cs typeface="Helvetica"/>
                <a:sym typeface="Helvetica"/>
              </a:defRPr>
            </a:pPr>
            <a:r>
              <a:t>Pa­tients with ALI should be treat­ed by spe­cial­ists in vas­cu­lar and en­dovas­cu­lar ther­a­pies, in cen­tres with a full range of fa­cil­i­ties to man­age pa­tients with vas­cu­lar dis­eases. </a:t>
            </a:r>
          </a:p>
          <a:p>
            <a:pPr marL="457200" indent="-457200" algn="l" defTabSz="457200">
              <a:buSzPct val="123000"/>
              <a:buChar char="•"/>
              <a:defRPr sz="3600" b="1">
                <a:latin typeface="Helvetica"/>
                <a:ea typeface="Helvetica"/>
                <a:cs typeface="Helvetica"/>
                <a:sym typeface="Helvetica"/>
              </a:defRPr>
            </a:pPr>
            <a:endParaRPr/>
          </a:p>
          <a:p>
            <a:pPr marL="457200" indent="-457200" algn="l" defTabSz="457200">
              <a:buSzPct val="123000"/>
              <a:buChar char="•"/>
              <a:defRPr sz="3600" b="1">
                <a:latin typeface="Helvetica"/>
                <a:ea typeface="Helvetica"/>
                <a:cs typeface="Helvetica"/>
                <a:sym typeface="Helvetica"/>
              </a:defRPr>
            </a:pPr>
            <a:endParaRPr/>
          </a:p>
          <a:p>
            <a:pPr marL="457200" indent="-457200" algn="l" defTabSz="457200">
              <a:buSzPct val="123000"/>
              <a:buChar char="•"/>
              <a:defRPr sz="3600" b="1">
                <a:latin typeface="Helvetica"/>
                <a:ea typeface="Helvetica"/>
                <a:cs typeface="Helvetica"/>
                <a:sym typeface="Helvetica"/>
              </a:defRPr>
            </a:pPr>
            <a:r>
              <a:t>The ur­gency of trans­fer will de­pend on the sever­i­ty of the is­chaemia, with pa­tients with mo­tor or sen­so­ry loss (Ruther­ford IIb) re­quir­ing ur­gent trans­fer, and ur­gent revas­cu­lar­i­sa­tion is manda­to­ry. </a:t>
            </a:r>
          </a:p>
          <a:p>
            <a:pPr marL="457200" indent="-457200" algn="l" defTabSz="457200">
              <a:buSzPct val="123000"/>
              <a:buChar char="•"/>
              <a:defRPr sz="3600" b="1">
                <a:uFill>
                  <a:solidFill>
                    <a:srgbClr val="0000EE"/>
                  </a:solidFill>
                </a:uFill>
                <a:latin typeface="Helvetica"/>
                <a:ea typeface="Helvetica"/>
                <a:cs typeface="Helvetica"/>
                <a:sym typeface="Helvetica"/>
              </a:defRPr>
            </a:pPr>
            <a:endParaRPr/>
          </a:p>
          <a:p>
            <a:pPr marL="457200" indent="-457200" algn="l" defTabSz="457200">
              <a:buSzPct val="123000"/>
              <a:buChar char="•"/>
              <a:defRPr sz="3600" b="1">
                <a:uFill>
                  <a:solidFill>
                    <a:srgbClr val="0000EE"/>
                  </a:solidFill>
                </a:uFill>
                <a:latin typeface="Helvetica"/>
                <a:ea typeface="Helvetica"/>
                <a:cs typeface="Helvetica"/>
                <a:sym typeface="Helvetica"/>
              </a:defRPr>
            </a:pPr>
            <a:r>
              <a:t>Var­i­ous revas­cu­lar­i­sa­tion tech­niques can be used, in­clud­ing sur­gi­cal throm­boem­bolec­to­my,      by­pass, per­cu­ta­neous catheter di­rect­ed throm­bol­y­sis (CDT), and hy­brid pro­ce­dures in­clud­ing thromben­darterec­to­my.</a:t>
            </a:r>
          </a:p>
          <a:p>
            <a:pPr marL="457200" indent="-457200" algn="l" defTabSz="457200">
              <a:buSzPct val="123000"/>
              <a:buChar char="•"/>
              <a:defRPr sz="3600" b="1">
                <a:uFill>
                  <a:solidFill>
                    <a:srgbClr val="0000EE"/>
                  </a:solidFill>
                </a:uFill>
                <a:latin typeface="Helvetica"/>
                <a:ea typeface="Helvetica"/>
                <a:cs typeface="Helvetica"/>
                <a:sym typeface="Helvetica"/>
              </a:defRPr>
            </a:pPr>
            <a:endParaRPr/>
          </a:p>
          <a:p>
            <a:pPr marL="457200" indent="-457200" algn="l" defTabSz="457200">
              <a:buSzPct val="123000"/>
              <a:buChar char="•"/>
              <a:defRPr sz="3600" b="1">
                <a:uFill>
                  <a:solidFill>
                    <a:srgbClr val="0000EE"/>
                  </a:solidFill>
                </a:uFill>
                <a:latin typeface="Helvetica"/>
                <a:ea typeface="Helvetica"/>
                <a:cs typeface="Helvetica"/>
                <a:sym typeface="Helvetica"/>
              </a:defRPr>
            </a:pPr>
            <a:r>
              <a:t> The strat­e­gy em­ployed will de­pend on a num­ber of fac­tors, in­clud­ing the ex­per­tise and fa­cil­i­ties of the treat­ing team, and pa­tient fac­tors such as the du­ra­tion and sever­i­ty of ALI, the lo­ca­tion and cause of the oc­clu­sion, co­mor­bidi­ties, and ther­a­py re­lat­ed risks.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ACUTE MESENTERIC ISCHAEMIA"/>
          <p:cNvSpPr txBox="1">
            <a:spLocks noGrp="1"/>
          </p:cNvSpPr>
          <p:nvPr>
            <p:ph type="title"/>
          </p:nvPr>
        </p:nvSpPr>
        <p:spPr>
          <a:prstGeom prst="rect">
            <a:avLst/>
          </a:prstGeom>
        </p:spPr>
        <p:txBody>
          <a:bodyPr/>
          <a:lstStyle>
            <a:lvl1pPr algn="l" defTabSz="2292038">
              <a:defRPr sz="7900" spc="-200"/>
            </a:lvl1pPr>
          </a:lstStyle>
          <a:p>
            <a:r>
              <a:t>ACUTE MESENTERIC ISCHAEMIA</a:t>
            </a:r>
          </a:p>
        </p:txBody>
      </p:sp>
      <p:sp>
        <p:nvSpPr>
          <p:cNvPr id="318" name="A group of diseases characterized by an interruption of the blood supply to varying portions of the small intestine, leading to → ischemia and secondary inflammatory changes.…"/>
          <p:cNvSpPr txBox="1">
            <a:spLocks noGrp="1"/>
          </p:cNvSpPr>
          <p:nvPr>
            <p:ph type="body" idx="1"/>
          </p:nvPr>
        </p:nvSpPr>
        <p:spPr>
          <a:xfrm>
            <a:off x="1206500" y="2908723"/>
            <a:ext cx="21971000" cy="9595795"/>
          </a:xfrm>
          <a:prstGeom prst="rect">
            <a:avLst/>
          </a:prstGeom>
        </p:spPr>
        <p:txBody>
          <a:bodyPr lIns="50800" tIns="50800" rIns="50800" bIns="50800"/>
          <a:lstStyle/>
          <a:p>
            <a:pPr marL="495300" indent="-495300" algn="l" defTabSz="12700">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b="1">
                <a:latin typeface="Helvetica"/>
                <a:ea typeface="Helvetica"/>
                <a:cs typeface="Helvetica"/>
                <a:sym typeface="Helvetica"/>
              </a:defRPr>
            </a:pPr>
            <a:r>
              <a:t>A group of diseases characterized by an interruption of the blood supply to varying portions of the small intestine, leading to → ischemia and secondary inflammatory changes.</a:t>
            </a:r>
          </a:p>
          <a:p>
            <a:pPr marL="495300" indent="-495300" algn="l" defTabSz="12700">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b="1">
                <a:latin typeface="Helvetica"/>
                <a:ea typeface="Helvetica"/>
                <a:cs typeface="Helvetica"/>
                <a:sym typeface="Helvetica"/>
              </a:defRPr>
            </a:pPr>
            <a:endParaRPr/>
          </a:p>
          <a:p>
            <a:pPr marL="495300" indent="-495300" algn="l" defTabSz="12700">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b="1">
                <a:latin typeface="Helvetica"/>
                <a:ea typeface="Helvetica"/>
                <a:cs typeface="Helvetica"/>
                <a:sym typeface="Helvetica"/>
              </a:defRPr>
            </a:pPr>
            <a:r>
              <a:t>Etiology: (Superior mesenteric artery in 90% of cases)</a:t>
            </a:r>
          </a:p>
          <a:p>
            <a:pPr marL="495300" indent="-495300" algn="l" defTabSz="12700">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b="1">
                <a:latin typeface="Helvetica"/>
                <a:ea typeface="Helvetica"/>
                <a:cs typeface="Helvetica"/>
                <a:sym typeface="Helvetica"/>
              </a:defRPr>
            </a:pPr>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1">
                <a:latin typeface="Helvetica"/>
                <a:ea typeface="Helvetica"/>
                <a:cs typeface="Helvetica"/>
                <a:sym typeface="Helvetica"/>
              </a:defRPr>
            </a:pPr>
            <a:r>
              <a:t>- </a:t>
            </a:r>
            <a:r>
              <a:rPr sz="3700"/>
              <a:t>Occlusive disease</a:t>
            </a:r>
            <a:r>
              <a:t> ~( 80%)</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1">
                <a:latin typeface="Helvetica"/>
                <a:ea typeface="Helvetica"/>
                <a:cs typeface="Helvetica"/>
                <a:sym typeface="Helvetica"/>
              </a:defRPr>
            </a:pPr>
            <a:r>
              <a:t>• Acute mesenteric artery embolism (e.g., due to atrial fibrillation)</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1">
                <a:latin typeface="Helvetica"/>
                <a:ea typeface="Helvetica"/>
                <a:cs typeface="Helvetica"/>
                <a:sym typeface="Helvetica"/>
              </a:defRPr>
            </a:pPr>
            <a:r>
              <a:t>• Acute mesenteric artery thrombosis (e.g., due to visceral atherosclerosis)</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1">
                <a:latin typeface="Helvetica"/>
                <a:ea typeface="Helvetica"/>
                <a:cs typeface="Helvetica"/>
                <a:sym typeface="Helvetica"/>
              </a:defRPr>
            </a:pPr>
            <a:r>
              <a:t>• Mesenteric venous thrombosis (e.g., due to hypercoagulable states)</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1">
                <a:latin typeface="Helvetica"/>
                <a:ea typeface="Helvetica"/>
                <a:cs typeface="Helvetica"/>
                <a:sym typeface="Helvetica"/>
              </a:defRPr>
            </a:pPr>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1">
                <a:latin typeface="Helvetica"/>
                <a:ea typeface="Helvetica"/>
                <a:cs typeface="Helvetica"/>
                <a:sym typeface="Helvetica"/>
              </a:defRPr>
            </a:pPr>
            <a:r>
              <a:t>- </a:t>
            </a:r>
            <a:r>
              <a:rPr sz="3700"/>
              <a:t>Nonocclusive disease</a:t>
            </a:r>
            <a:r>
              <a:t> (~ 20%)</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1">
                <a:latin typeface="Helvetica"/>
                <a:ea typeface="Helvetica"/>
                <a:cs typeface="Helvetica"/>
                <a:sym typeface="Helvetica"/>
              </a:defRPr>
            </a:pPr>
            <a:r>
              <a:t>• Acute hypoperfusion in critically ill patients leads to ischemia.</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1">
                <a:latin typeface="Helvetica"/>
                <a:ea typeface="Helvetica"/>
                <a:cs typeface="Helvetica"/>
                <a:sym typeface="Helvetica"/>
              </a:defRPr>
            </a:pPr>
            <a:r>
              <a:t>• Typically an exacerbation of preexisting occlusion due to atherosclerosis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linical Features"/>
          <p:cNvSpPr txBox="1">
            <a:spLocks noGrp="1"/>
          </p:cNvSpPr>
          <p:nvPr>
            <p:ph type="title"/>
          </p:nvPr>
        </p:nvSpPr>
        <p:spPr>
          <a:prstGeom prst="rect">
            <a:avLst/>
          </a:prstGeom>
        </p:spPr>
        <p:txBody>
          <a:bodyPr/>
          <a:lstStyle>
            <a:lvl1pPr algn="l" defTabSz="2292038">
              <a:defRPr sz="7900" spc="-200"/>
            </a:lvl1pPr>
          </a:lstStyle>
          <a:p>
            <a:r>
              <a:t>Clinical Features </a:t>
            </a:r>
          </a:p>
        </p:txBody>
      </p:sp>
      <p:sp>
        <p:nvSpPr>
          <p:cNvPr id="321" name="• Abdominal pain out of proportion to physica examination…"/>
          <p:cNvSpPr txBox="1">
            <a:spLocks noGrp="1"/>
          </p:cNvSpPr>
          <p:nvPr>
            <p:ph type="body" idx="1"/>
          </p:nvPr>
        </p:nvSpPr>
        <p:spPr>
          <a:xfrm>
            <a:off x="1206500" y="3042699"/>
            <a:ext cx="21971000" cy="9461819"/>
          </a:xfrm>
          <a:prstGeom prst="rect">
            <a:avLst/>
          </a:prstGeom>
        </p:spPr>
        <p:txBody>
          <a:bodyPr lIns="50800" tIns="50800" rIns="50800" bIns="50800"/>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latin typeface="Helvetica"/>
                <a:ea typeface="Helvetica"/>
                <a:cs typeface="Helvetica"/>
                <a:sym typeface="Helvetica"/>
              </a:defRPr>
            </a:pPr>
            <a:endParaRPr/>
          </a:p>
          <a:p>
            <a:pPr marL="431800" indent="-431800" algn="l" defTabSz="12700">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b="1">
                <a:latin typeface="Helvetica"/>
                <a:ea typeface="Helvetica"/>
                <a:cs typeface="Helvetica"/>
                <a:sym typeface="Helvetica"/>
              </a:defRPr>
            </a:pPr>
            <a:r>
              <a:t>• Abdominal pain out of proportion to physica examination</a:t>
            </a:r>
          </a:p>
          <a:p>
            <a:pPr marL="431800" indent="-431800" algn="l" defTabSz="12700">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b="1">
                <a:latin typeface="Helvetica"/>
                <a:ea typeface="Helvetica"/>
                <a:cs typeface="Helvetica"/>
                <a:sym typeface="Helvetica"/>
              </a:defRPr>
            </a:pPr>
            <a:r>
              <a:t>• Diarrhea; bloody in later stages</a:t>
            </a:r>
          </a:p>
          <a:p>
            <a:pPr marL="431800" indent="-431800" algn="l" defTabSz="12700">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b="1">
                <a:latin typeface="Helvetica"/>
                <a:ea typeface="Helvetica"/>
                <a:cs typeface="Helvetica"/>
                <a:sym typeface="Helvetica"/>
              </a:defRPr>
            </a:pPr>
            <a:r>
              <a:t>• Nausea and vomiting, abdominal bloating</a:t>
            </a:r>
          </a:p>
          <a:p>
            <a:pPr marL="431800" indent="-431800" algn="l" defTabSz="12700">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b="1">
                <a:latin typeface="Helvetica"/>
                <a:ea typeface="Helvetica"/>
                <a:cs typeface="Helvetica"/>
                <a:sym typeface="Helvetica"/>
              </a:defRPr>
            </a:pPr>
            <a:r>
              <a:t>• Systemic signs of sepsis</a:t>
            </a:r>
          </a:p>
          <a:p>
            <a:pPr marL="431800" indent="-431800" algn="l" defTabSz="12700">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b="1">
                <a:latin typeface="Helvetica"/>
                <a:ea typeface="Helvetica"/>
                <a:cs typeface="Helvetica"/>
                <a:sym typeface="Helvetica"/>
              </a:defRPr>
            </a:pPr>
            <a:r>
              <a:t>• Peritonitis and acute abdomen in late stages</a:t>
            </a:r>
          </a:p>
          <a:p>
            <a:pPr marL="431800" indent="-431800" algn="l" defTabSz="12700">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b="1">
                <a:latin typeface="Helvetica"/>
                <a:ea typeface="Helvetica"/>
                <a:cs typeface="Helvetica"/>
                <a:sym typeface="Helvetica"/>
              </a:defRPr>
            </a:pPr>
            <a:r>
              <a:t>• Symptom onset and intensity may vary with the etiology of AMI</a:t>
            </a:r>
          </a:p>
          <a:p>
            <a:pPr marL="431800" indent="-431800" algn="l" defTabSz="12700">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b="1">
                <a:latin typeface="Helvetica"/>
                <a:ea typeface="Helvetica"/>
                <a:cs typeface="Helvetica"/>
                <a:sym typeface="Helvetica"/>
              </a:defRPr>
            </a:pPr>
            <a:endParaRPr/>
          </a:p>
          <a:p>
            <a:pPr marL="431800" indent="-431800" algn="l" defTabSz="12700">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b="1">
                <a:latin typeface="Helvetica"/>
                <a:ea typeface="Helvetica"/>
                <a:cs typeface="Helvetica"/>
                <a:sym typeface="Helvetica"/>
              </a:defRPr>
            </a:pPr>
            <a:endParaRPr/>
          </a:p>
          <a:p>
            <a:pPr marL="431800" indent="-431800" algn="l" defTabSz="12700">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b="1">
                <a:latin typeface="Helvetica"/>
                <a:ea typeface="Helvetica"/>
                <a:cs typeface="Helvetica"/>
                <a:sym typeface="Helvetica"/>
              </a:defRPr>
            </a:pPr>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b="1" i="1" u="sng">
                <a:latin typeface="Helvetica"/>
                <a:ea typeface="Helvetica"/>
                <a:cs typeface="Helvetica"/>
                <a:sym typeface="Helvetica"/>
              </a:defRPr>
            </a:pPr>
            <a:r>
              <a:t>NOTES:</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100" b="1" u="sng">
                <a:latin typeface="Helvetica"/>
                <a:ea typeface="Helvetica"/>
                <a:cs typeface="Helvetica"/>
                <a:sym typeface="Helvetica"/>
              </a:defRPr>
            </a:pPr>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b="1">
                <a:latin typeface="Helvetica"/>
                <a:ea typeface="Helvetica"/>
                <a:cs typeface="Helvetica"/>
                <a:sym typeface="Helvetica"/>
              </a:defRPr>
            </a:pPr>
            <a:r>
              <a:t>The typical clinical triad for an acute embolic SMA oc- clusion is (i) severe abdominal pain with minimal findings on examination (pain out of proportion to clinical signs), (ii) bowel emptying, and (iii) the presence of a source of embolus, most often atrial fibrillation</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b="1" i="1">
                <a:latin typeface="Helvetica"/>
                <a:ea typeface="Helvetica"/>
                <a:cs typeface="Helvetica"/>
                <a:sym typeface="Helvetica"/>
              </a:defRPr>
            </a:pPr>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b="1">
                <a:latin typeface="Helvetica"/>
                <a:ea typeface="Helvetica"/>
                <a:cs typeface="Helvetica"/>
                <a:sym typeface="Helvetica"/>
              </a:defRPr>
            </a:pPr>
            <a:r>
              <a:t>Patients with acute mesenteric artery thrombosis typically have known cardiovascular or peripheral vascular disease and/or symptoms of CMI in addition to acute symptoms.</a:t>
            </a:r>
          </a:p>
        </p:txBody>
      </p:sp>
      <p:pic>
        <p:nvPicPr>
          <p:cNvPr id="322" name="IMG_0195.jpeg" descr="IMG_0195.jpeg"/>
          <p:cNvPicPr>
            <a:picLocks noChangeAspect="1"/>
          </p:cNvPicPr>
          <p:nvPr/>
        </p:nvPicPr>
        <p:blipFill>
          <a:blip r:embed="rId2"/>
          <a:stretch>
            <a:fillRect/>
          </a:stretch>
        </p:blipFill>
        <p:spPr>
          <a:xfrm>
            <a:off x="15018979" y="876439"/>
            <a:ext cx="9156705" cy="6604001"/>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Diagnosis : (high index of suspicion, mainly clinical + Labs"/>
          <p:cNvSpPr txBox="1">
            <a:spLocks noGrp="1"/>
          </p:cNvSpPr>
          <p:nvPr>
            <p:ph type="title"/>
          </p:nvPr>
        </p:nvSpPr>
        <p:spPr>
          <a:prstGeom prst="rect">
            <a:avLst/>
          </a:prstGeom>
        </p:spPr>
        <p:txBody>
          <a:bodyPr/>
          <a:lstStyle>
            <a:lvl1pPr algn="l" defTabSz="1804370">
              <a:defRPr sz="6200" spc="-200"/>
            </a:lvl1pPr>
          </a:lstStyle>
          <a:p>
            <a:r>
              <a:t>Diagnosis : (high index of suspicion, mainly clinical + Labs</a:t>
            </a:r>
          </a:p>
        </p:txBody>
      </p:sp>
      <p:sp>
        <p:nvSpPr>
          <p:cNvPr id="325" name="Laboratory studies…"/>
          <p:cNvSpPr txBox="1">
            <a:spLocks noGrp="1"/>
          </p:cNvSpPr>
          <p:nvPr>
            <p:ph type="body" idx="1"/>
          </p:nvPr>
        </p:nvSpPr>
        <p:spPr>
          <a:xfrm>
            <a:off x="1206500" y="2957442"/>
            <a:ext cx="21971000" cy="9547075"/>
          </a:xfrm>
          <a:prstGeom prst="rect">
            <a:avLst/>
          </a:prstGeom>
        </p:spPr>
        <p:txBody>
          <a:bodyPr lIns="50800" tIns="50800" rIns="50800" bIns="50800"/>
          <a:lstStyle/>
          <a:p>
            <a:pPr marL="469391" indent="-469391" algn="l" defTabSz="914400">
              <a:buSzPct val="123000"/>
              <a:buChar char="•"/>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3600" b="1">
                <a:latin typeface="Helvetica"/>
                <a:ea typeface="Helvetica"/>
                <a:cs typeface="Helvetica"/>
                <a:sym typeface="Helvetica"/>
              </a:defRPr>
            </a:pPr>
            <a:r>
              <a:t>Laboratory studies</a:t>
            </a:r>
          </a:p>
          <a:p>
            <a:pPr marL="469391" indent="-469391" algn="l" defTabSz="914400">
              <a:buSzPct val="123000"/>
              <a:buChar char="•"/>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3600" b="1">
                <a:latin typeface="Helvetica"/>
                <a:ea typeface="Helvetica"/>
                <a:cs typeface="Helvetica"/>
                <a:sym typeface="Helvetica"/>
              </a:defRPr>
            </a:pPr>
            <a:endParaRPr/>
          </a:p>
          <a:p>
            <a:pPr algn="l" defTabSz="914400">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3600" b="1">
                <a:latin typeface="Helvetica"/>
                <a:ea typeface="Helvetica"/>
                <a:cs typeface="Helvetica"/>
                <a:sym typeface="Helvetica"/>
              </a:defRPr>
            </a:pPr>
            <a:r>
              <a:t>• CBC: leukocytosis,&gt; Hct (due to volume depletion) or &lt; Hct (due to Gl bleed) &gt; Serum lactate</a:t>
            </a:r>
          </a:p>
          <a:p>
            <a:pPr algn="l" defTabSz="914400">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3600" b="1">
                <a:latin typeface="Helvetica"/>
                <a:ea typeface="Helvetica"/>
                <a:cs typeface="Helvetica"/>
                <a:sym typeface="Helvetica"/>
              </a:defRPr>
            </a:pPr>
            <a:endParaRPr/>
          </a:p>
          <a:p>
            <a:pPr algn="l" defTabSz="914400">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3600" b="1">
                <a:latin typeface="Helvetica"/>
                <a:ea typeface="Helvetica"/>
                <a:cs typeface="Helvetica"/>
                <a:sym typeface="Helvetica"/>
              </a:defRPr>
            </a:pPr>
            <a:r>
              <a:t>• CMP: electrolyte abnormalities, &gt; AST</a:t>
            </a:r>
          </a:p>
          <a:p>
            <a:pPr algn="l" defTabSz="914400">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3600" b="1">
                <a:latin typeface="Helvetica"/>
                <a:ea typeface="Helvetica"/>
                <a:cs typeface="Helvetica"/>
                <a:sym typeface="Helvetica"/>
              </a:defRPr>
            </a:pPr>
            <a:endParaRPr/>
          </a:p>
          <a:p>
            <a:pPr algn="l" defTabSz="914400">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3600" b="1">
                <a:latin typeface="Helvetica"/>
                <a:ea typeface="Helvetica"/>
                <a:cs typeface="Helvetica"/>
                <a:sym typeface="Helvetica"/>
              </a:defRPr>
            </a:pPr>
            <a:r>
              <a:t>• Blood gas: metabolic acidosis, ~ HCO3-</a:t>
            </a:r>
          </a:p>
          <a:p>
            <a:pPr algn="l" defTabSz="914400">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3600" b="1">
                <a:latin typeface="Helvetica"/>
                <a:ea typeface="Helvetica"/>
                <a:cs typeface="Helvetica"/>
                <a:sym typeface="Helvetica"/>
              </a:defRPr>
            </a:pPr>
            <a:endParaRPr/>
          </a:p>
          <a:p>
            <a:pPr algn="l" defTabSz="914400">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3600" b="1">
                <a:latin typeface="Helvetica"/>
                <a:ea typeface="Helvetica"/>
                <a:cs typeface="Helvetica"/>
                <a:sym typeface="Helvetica"/>
              </a:defRPr>
            </a:pPr>
            <a:r>
              <a:t>• Other: T D-dimer, T amylase, T CPK, T LDH</a:t>
            </a:r>
          </a:p>
          <a:p>
            <a:pPr algn="l" defTabSz="914400">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2700" b="1">
                <a:latin typeface="Helvetica"/>
                <a:ea typeface="Helvetica"/>
                <a:cs typeface="Helvetica"/>
                <a:sym typeface="Helvetica"/>
              </a:defRPr>
            </a:pPr>
            <a:endParaRPr/>
          </a:p>
          <a:p>
            <a:pPr algn="l" defTabSz="914400">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2700" b="1">
                <a:latin typeface="Helvetica"/>
                <a:ea typeface="Helvetica"/>
                <a:cs typeface="Helvetica"/>
                <a:sym typeface="Helvetica"/>
              </a:defRPr>
            </a:pPr>
            <a:endParaRPr/>
          </a:p>
          <a:p>
            <a:pPr algn="l" defTabSz="914400">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2700" b="1">
                <a:latin typeface="Helvetica"/>
                <a:ea typeface="Helvetica"/>
                <a:cs typeface="Helvetica"/>
                <a:sym typeface="Helvetica"/>
              </a:defRPr>
            </a:pPr>
            <a:endParaRPr/>
          </a:p>
          <a:p>
            <a:pPr algn="l" defTabSz="914400">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2600" b="1">
                <a:latin typeface="Helvetica"/>
                <a:ea typeface="Helvetica"/>
                <a:cs typeface="Helvetica"/>
                <a:sym typeface="Helvetica"/>
              </a:defRPr>
            </a:pPr>
            <a:endParaRPr/>
          </a:p>
          <a:p>
            <a:pPr marL="448055" indent="-448055" algn="l" defTabSz="914400">
              <a:buSzPct val="123000"/>
              <a:buChar char="•"/>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3500" b="1">
                <a:latin typeface="Helvetica"/>
                <a:ea typeface="Helvetica"/>
                <a:cs typeface="Helvetica"/>
                <a:sym typeface="Helvetica"/>
              </a:defRPr>
            </a:pPr>
            <a:r>
              <a:t>Images: CTA abdomen and pelvis is the test of choice (gold standard)</a:t>
            </a:r>
          </a:p>
          <a:p>
            <a:pPr marL="353727" indent="-353727" algn="l" defTabSz="384047">
              <a:buSzPct val="100000"/>
              <a:buChar char="•"/>
              <a:defRPr sz="3500" b="1">
                <a:latin typeface="Helvetica"/>
                <a:ea typeface="Helvetica"/>
                <a:cs typeface="Helvetica"/>
                <a:sym typeface="Helvetica"/>
              </a:defRPr>
            </a:pPr>
            <a:r>
              <a:t>Em­bol­ic oc­clu­sion often ap­pears as an oval-‍shaped fill­ing de­fect sur­round­ed by con­trast in a non-‍cal­ci­fied ar­te­ri­al seg­ment lo­cat­ed in the mid­dle and dis­tal part of the main stem of the SMA</a:t>
            </a:r>
          </a:p>
          <a:p>
            <a:pPr marL="353727" indent="-353727" algn="l" defTabSz="384047">
              <a:buSzPct val="100000"/>
              <a:buChar char="•"/>
              <a:defRPr sz="3500" b="1">
                <a:latin typeface="Helvetica"/>
                <a:ea typeface="Helvetica"/>
                <a:cs typeface="Helvetica"/>
                <a:sym typeface="Helvetica"/>
              </a:defRPr>
            </a:pPr>
            <a:r>
              <a:t>Throm­bot­ic oc­clu­sion usu­al­ly ap­pears as clot su­per­im­posed on a heav­i­ly cal­ci­fied oc­clu­sive le­sion at the ori­gin of the SMA.</a:t>
            </a:r>
          </a:p>
        </p:txBody>
      </p:sp>
      <p:pic>
        <p:nvPicPr>
          <p:cNvPr id="326" name="IMG_0196.jpeg" descr="IMG_0196.jpeg"/>
          <p:cNvPicPr>
            <a:picLocks noChangeAspect="1"/>
          </p:cNvPicPr>
          <p:nvPr/>
        </p:nvPicPr>
        <p:blipFill>
          <a:blip r:embed="rId2"/>
          <a:stretch>
            <a:fillRect/>
          </a:stretch>
        </p:blipFill>
        <p:spPr>
          <a:xfrm>
            <a:off x="12071545" y="5566116"/>
            <a:ext cx="11373268" cy="2961345"/>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reatment"/>
          <p:cNvSpPr txBox="1">
            <a:spLocks noGrp="1"/>
          </p:cNvSpPr>
          <p:nvPr>
            <p:ph type="title"/>
          </p:nvPr>
        </p:nvSpPr>
        <p:spPr>
          <a:prstGeom prst="rect">
            <a:avLst/>
          </a:prstGeom>
        </p:spPr>
        <p:txBody>
          <a:bodyPr/>
          <a:lstStyle>
            <a:lvl1pPr algn="l" defTabSz="2292038">
              <a:defRPr sz="7900" spc="-200"/>
            </a:lvl1pPr>
          </a:lstStyle>
          <a:p>
            <a:r>
              <a:t>Treatment </a:t>
            </a:r>
          </a:p>
        </p:txBody>
      </p:sp>
      <p:sp>
        <p:nvSpPr>
          <p:cNvPr id="329" name="Supportive care (e.g., IV fluids, nasogastric tube, NPO)…"/>
          <p:cNvSpPr txBox="1">
            <a:spLocks noGrp="1"/>
          </p:cNvSpPr>
          <p:nvPr>
            <p:ph type="body" idx="1"/>
          </p:nvPr>
        </p:nvSpPr>
        <p:spPr>
          <a:xfrm>
            <a:off x="1206500" y="2652945"/>
            <a:ext cx="21971002" cy="10314407"/>
          </a:xfrm>
          <a:prstGeom prst="rect">
            <a:avLst/>
          </a:prstGeom>
        </p:spPr>
        <p:txBody>
          <a:bodyPr lIns="50800" tIns="50800" rIns="50800" bIns="50800"/>
          <a:lstStyle/>
          <a:p>
            <a:pPr algn="l" defTabSz="457200">
              <a:defRPr sz="2900" b="1">
                <a:latin typeface="Helvetica"/>
                <a:ea typeface="Helvetica"/>
                <a:cs typeface="Helvetica"/>
                <a:sym typeface="Helvetica"/>
              </a:defRPr>
            </a:pPr>
            <a:r>
              <a:t>In­testi­nal revas­cu­lar­i­sa­tion is nec­es­sary in most pa­tients with acute SMA oc­clu­sion. </a:t>
            </a:r>
          </a:p>
          <a:p>
            <a:pPr algn="l" defTabSz="457200">
              <a:defRPr sz="2900" b="1">
                <a:latin typeface="Helvetica"/>
                <a:ea typeface="Helvetica"/>
                <a:cs typeface="Helvetica"/>
                <a:sym typeface="Helvetica"/>
              </a:defRPr>
            </a:pPr>
            <a:r>
              <a:t>Op­ti­mal treat­ment may in­clude both open and en­dovas­cu­lar surgery, and pa­tients are best treat­ed in a vas­cu­lar cen­tre with a hy­brid op­er­at­ing room,. From pre-‍op­er­a­tive clin­i­cal and ra­di­o­log­i­cal eval­u­a­tion, it should be de­ter­mined whether or not the pa­tient has peri­toni­tis, and whether the oc­clu­sion is em­bol­ic or throm­bot­ic. </a:t>
            </a:r>
          </a:p>
          <a:p>
            <a:pPr algn="l" defTabSz="457200">
              <a:defRPr sz="2900" b="1">
                <a:latin typeface="Helvetica"/>
                <a:ea typeface="Helvetica"/>
                <a:cs typeface="Helvetica"/>
                <a:sym typeface="Helvetica"/>
              </a:defRPr>
            </a:pPr>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1">
                <a:latin typeface="Helvetica"/>
                <a:ea typeface="Helvetica"/>
                <a:cs typeface="Helvetica"/>
                <a:sym typeface="Helvetica"/>
              </a:defRPr>
            </a:pPr>
            <a:r>
              <a:t>Supportive care</a:t>
            </a:r>
            <a:r>
              <a:rPr sz="3500"/>
              <a:t> </a:t>
            </a:r>
            <a:r>
              <a:rPr sz="3800"/>
              <a:t>(e.g., IV fluids, nasogastric tube, NPO)</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b="1">
                <a:latin typeface="Helvetica"/>
                <a:ea typeface="Helvetica"/>
                <a:cs typeface="Helvetica"/>
                <a:sym typeface="Helvetica"/>
              </a:defRPr>
            </a:pPr>
            <a:r>
              <a:t>• Broad-spectrum antibiotics</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b="1">
                <a:latin typeface="Helvetica"/>
                <a:ea typeface="Helvetica"/>
                <a:cs typeface="Helvetica"/>
                <a:sym typeface="Helvetica"/>
              </a:defRPr>
            </a:pPr>
            <a:r>
              <a:t>• Parenteral anticoagulation (unfractionated heparin)</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b="1">
                <a:latin typeface="Helvetica"/>
                <a:ea typeface="Helvetica"/>
                <a:cs typeface="Helvetica"/>
                <a:sym typeface="Helvetica"/>
              </a:defRPr>
            </a:pPr>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1">
                <a:latin typeface="Helvetica"/>
                <a:ea typeface="Helvetica"/>
                <a:cs typeface="Helvetica"/>
                <a:sym typeface="Helvetica"/>
              </a:defRPr>
            </a:pPr>
            <a:r>
              <a:t>Cause and severity-specific</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b="1">
                <a:latin typeface="Helvetica"/>
                <a:ea typeface="Helvetica"/>
                <a:cs typeface="Helvetica"/>
                <a:sym typeface="Helvetica"/>
              </a:defRPr>
            </a:pPr>
            <a:r>
              <a:t>- </a:t>
            </a:r>
            <a:r>
              <a:rPr sz="3800"/>
              <a:t>Endovascular revascularization (thrombosis and embolism in hemodynamically stable patients)</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b="1">
                <a:latin typeface="Helvetica"/>
                <a:ea typeface="Helvetica"/>
                <a:cs typeface="Helvetica"/>
                <a:sym typeface="Helvetica"/>
              </a:defRPr>
            </a:pPr>
            <a:endParaRPr sz="3800"/>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b="1">
                <a:latin typeface="Helvetica"/>
                <a:ea typeface="Helvetica"/>
                <a:cs typeface="Helvetica"/>
                <a:sym typeface="Helvetica"/>
              </a:defRPr>
            </a:pPr>
            <a:endParaRPr sz="3800"/>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b="1">
                <a:latin typeface="Helvetica"/>
                <a:ea typeface="Helvetica"/>
                <a:cs typeface="Helvetica"/>
                <a:sym typeface="Helvetica"/>
              </a:defRPr>
            </a:pPr>
            <a:endParaRPr sz="3800"/>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b="1">
                <a:latin typeface="Helvetica"/>
                <a:ea typeface="Helvetica"/>
                <a:cs typeface="Helvetica"/>
                <a:sym typeface="Helvetica"/>
              </a:defRPr>
            </a:pPr>
            <a:endParaRPr sz="3800"/>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b="1">
                <a:latin typeface="Helvetica"/>
                <a:ea typeface="Helvetica"/>
                <a:cs typeface="Helvetica"/>
                <a:sym typeface="Helvetica"/>
              </a:defRPr>
            </a:pPr>
            <a:r>
              <a:t>- Emergency laparotomy and bowel resection (signs of peritonitis, intestinal infarct, or hemodynamic instability)</a:t>
            </a:r>
          </a:p>
        </p:txBody>
      </p:sp>
      <p:pic>
        <p:nvPicPr>
          <p:cNvPr id="330" name="IMG_0214.jpeg" descr="IMG_0214.jpeg"/>
          <p:cNvPicPr>
            <a:picLocks noChangeAspect="1"/>
          </p:cNvPicPr>
          <p:nvPr/>
        </p:nvPicPr>
        <p:blipFill>
          <a:blip r:embed="rId2"/>
          <a:stretch>
            <a:fillRect/>
          </a:stretch>
        </p:blipFill>
        <p:spPr>
          <a:xfrm>
            <a:off x="5707939" y="8585126"/>
            <a:ext cx="9886627" cy="2670677"/>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IMG_0118.png" descr="IMG_0118.png"/>
          <p:cNvPicPr>
            <a:picLocks noGrp="1" noChangeAspect="1"/>
          </p:cNvPicPr>
          <p:nvPr>
            <p:ph type="pic" idx="21"/>
          </p:nvPr>
        </p:nvPicPr>
        <p:blipFill>
          <a:blip r:embed="rId2"/>
          <a:srcRect t="30455" b="30455"/>
          <a:stretch>
            <a:fillRect/>
          </a:stretch>
        </p:blipFill>
        <p:spPr>
          <a:xfrm>
            <a:off x="4674195" y="4273555"/>
            <a:ext cx="15035744" cy="8457607"/>
          </a:xfrm>
          <a:prstGeom prst="rect">
            <a:avLst/>
          </a:prstGeom>
        </p:spPr>
      </p:pic>
      <p:sp>
        <p:nvSpPr>
          <p:cNvPr id="333" name="Aortic dissection"/>
          <p:cNvSpPr txBox="1">
            <a:spLocks noGrp="1"/>
          </p:cNvSpPr>
          <p:nvPr>
            <p:ph type="title"/>
          </p:nvPr>
        </p:nvSpPr>
        <p:spPr>
          <a:xfrm>
            <a:off x="1206500" y="-1213833"/>
            <a:ext cx="21971000" cy="4648201"/>
          </a:xfrm>
          <a:prstGeom prst="rect">
            <a:avLst/>
          </a:prstGeom>
        </p:spPr>
        <p:txBody>
          <a:bodyPr/>
          <a:lstStyle>
            <a:lvl1pPr algn="ctr"/>
          </a:lstStyle>
          <a:p>
            <a:r>
              <a:t>Aortic dissection </a:t>
            </a:r>
          </a:p>
        </p:txBody>
      </p:sp>
      <p:sp>
        <p:nvSpPr>
          <p:cNvPr id="334" name="Bayan Hamad"/>
          <p:cNvSpPr txBox="1"/>
          <p:nvPr/>
        </p:nvSpPr>
        <p:spPr>
          <a:xfrm>
            <a:off x="19652569" y="11888985"/>
            <a:ext cx="2740001" cy="55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12700" rtl="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b="1">
                <a:latin typeface="Helvetica"/>
                <a:ea typeface="Helvetica"/>
                <a:cs typeface="Helvetica"/>
                <a:sym typeface="Helvetica"/>
              </a:defRPr>
            </a:lvl1pPr>
          </a:lstStyle>
          <a:p>
            <a:r>
              <a:t>Bayan Hamad </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Definition"/>
          <p:cNvSpPr txBox="1">
            <a:spLocks noGrp="1"/>
          </p:cNvSpPr>
          <p:nvPr>
            <p:ph type="title"/>
          </p:nvPr>
        </p:nvSpPr>
        <p:spPr>
          <a:prstGeom prst="rect">
            <a:avLst/>
          </a:prstGeom>
        </p:spPr>
        <p:txBody>
          <a:bodyPr/>
          <a:lstStyle/>
          <a:p>
            <a:r>
              <a:t>Definition </a:t>
            </a:r>
          </a:p>
        </p:txBody>
      </p:sp>
      <p:sp>
        <p:nvSpPr>
          <p:cNvPr id="337" name="aortic dissection is the result of a tear in the intimal arterial layer, which allows blood to propagate within the medial layer. This creates a ﬂap, which divides the aorta into a true lumen (TL), and a false lumen (FL).…"/>
          <p:cNvSpPr txBox="1">
            <a:spLocks noGrp="1"/>
          </p:cNvSpPr>
          <p:nvPr>
            <p:ph type="body" idx="21"/>
          </p:nvPr>
        </p:nvSpPr>
        <p:spPr>
          <a:xfrm>
            <a:off x="1206500" y="3469569"/>
            <a:ext cx="22223742" cy="883618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defTabSz="448055" rtl="0">
              <a:defRPr sz="4900" b="0">
                <a:latin typeface="Helvetica"/>
                <a:ea typeface="Helvetica"/>
                <a:cs typeface="Helvetica"/>
                <a:sym typeface="Helvetica"/>
              </a:defRPr>
            </a:pPr>
            <a:r>
              <a:t>aor­tic dis­sec­tion is the re­sult of a tear in the in­ti­mal ar­te­ri­al layer, which al­lows blood to prop­a­gate with­in the me­di­al layer. This cre­ates a ﬂap, which di­vides the aorta into a true lumen (TL), and a false lumen (FL).</a:t>
            </a:r>
          </a:p>
          <a:p>
            <a:pPr algn="l" defTabSz="2389572" rtl="0">
              <a:lnSpc>
                <a:spcPct val="90000"/>
              </a:lnSpc>
              <a:spcBef>
                <a:spcPts val="4400"/>
              </a:spcBef>
              <a:defRPr sz="4900" b="0"/>
            </a:pPr>
            <a:r>
              <a:t>Any con­di­tion that in­creases in­ti­mal shear stress or de­creases ar­te­ri­al wall strength is con­sid­ered to be a risk fac­tor. Sys­temic hy­per­ten­sion is pre­sent in al­most 80% of pa­tients. In­creas­ing age and atheroscle­ro­sis are other im­por­tant risk fac­tors, as are con­gen­i­tal bi­cus­pid or uni-‍com­mis­sur­al aor­tic valves, co­caine abuse, preg­nan­cy, stren­u­ous ac­tiv­i­ties, and se­vere emo­tional stress.An­oth­er im­por­tant risk fac­tor is a pos­i­tive fam­i­ly his­to­ry of tho­racic aor­tic dis­eases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itle 3"/>
          <p:cNvSpPr txBox="1">
            <a:spLocks noGrp="1"/>
          </p:cNvSpPr>
          <p:nvPr>
            <p:ph type="title"/>
          </p:nvPr>
        </p:nvSpPr>
        <p:spPr>
          <a:prstGeom prst="rect">
            <a:avLst/>
          </a:prstGeom>
        </p:spPr>
        <p:txBody>
          <a:bodyPr/>
          <a:lstStyle/>
          <a:p>
            <a:r>
              <a:rPr dirty="0"/>
              <a:t>Pathophysiology :</a:t>
            </a:r>
            <a:br>
              <a:rPr dirty="0"/>
            </a:br>
            <a:endParaRPr dirty="0"/>
          </a:p>
        </p:txBody>
      </p:sp>
      <p:sp>
        <p:nvSpPr>
          <p:cNvPr id="231" name="Content Placeholder 4"/>
          <p:cNvSpPr txBox="1">
            <a:spLocks noGrp="1"/>
          </p:cNvSpPr>
          <p:nvPr>
            <p:ph type="body" idx="1"/>
          </p:nvPr>
        </p:nvSpPr>
        <p:spPr>
          <a:xfrm>
            <a:off x="1676400" y="2517913"/>
            <a:ext cx="21031200" cy="9836013"/>
          </a:xfrm>
          <a:prstGeom prst="rect">
            <a:avLst/>
          </a:prstGeom>
        </p:spPr>
        <p:txBody>
          <a:bodyPr/>
          <a:lstStyle/>
          <a:p>
            <a:pPr marL="0" indent="0">
              <a:buSzTx/>
              <a:buNone/>
              <a:defRPr sz="4800"/>
            </a:pPr>
            <a:r>
              <a:t>DVT develops due to a combination of abnormal blood flow, vessel wall injury, and increased coagulability, as outlined in </a:t>
            </a:r>
            <a:r>
              <a:rPr>
                <a:solidFill>
                  <a:srgbClr val="FF0000"/>
                </a:solidFill>
              </a:rPr>
              <a:t>Virchow’s Triad:</a:t>
            </a:r>
          </a:p>
          <a:p>
            <a:pPr marL="0" indent="0">
              <a:buSzTx/>
              <a:buNone/>
              <a:defRPr sz="4800"/>
            </a:pPr>
            <a:endParaRPr>
              <a:solidFill>
                <a:srgbClr val="FF0000"/>
              </a:solidFill>
            </a:endParaRPr>
          </a:p>
          <a:p>
            <a:pPr marL="1028700" indent="-1028700">
              <a:buFontTx/>
              <a:buAutoNum type="arabicPeriod"/>
              <a:defRPr sz="4800">
                <a:solidFill>
                  <a:srgbClr val="0070C0"/>
                </a:solidFill>
              </a:defRPr>
            </a:pPr>
            <a:r>
              <a:t>Stasis:</a:t>
            </a:r>
            <a:r>
              <a:rPr>
                <a:solidFill>
                  <a:srgbClr val="000000"/>
                </a:solidFill>
              </a:rPr>
              <a:t> Prolonged immobility, such as during hospital stays or long flights, reduces venous return and promotes clot formation.</a:t>
            </a:r>
          </a:p>
          <a:p>
            <a:pPr marL="1028700" indent="-1028700">
              <a:buFontTx/>
              <a:buAutoNum type="arabicPeriod"/>
              <a:defRPr sz="4800">
                <a:solidFill>
                  <a:srgbClr val="0070C0"/>
                </a:solidFill>
              </a:defRPr>
            </a:pPr>
            <a:r>
              <a:t>Endothelial Dysfunction: </a:t>
            </a:r>
            <a:r>
              <a:rPr>
                <a:solidFill>
                  <a:srgbClr val="000000"/>
                </a:solidFill>
              </a:rPr>
              <a:t>Inflammation or physical injury to the vein walls (due to surgery, catheterization, or trauma) triggers clotting mechanisms by exposing the subendothelial tissue and releasing prothrombotic factors.</a:t>
            </a:r>
          </a:p>
          <a:p>
            <a:pPr marL="1028700" indent="-1028700">
              <a:buFontTx/>
              <a:buAutoNum type="arabicPeriod"/>
              <a:defRPr sz="4800">
                <a:solidFill>
                  <a:srgbClr val="0070C0"/>
                </a:solidFill>
              </a:defRPr>
            </a:pPr>
            <a:r>
              <a:t>Hypercoagulability:</a:t>
            </a:r>
            <a:r>
              <a:rPr>
                <a:solidFill>
                  <a:srgbClr val="000000"/>
                </a:solidFill>
              </a:rPr>
              <a:t> Conditions like cancer, systemic inflammation, or inherited clotting disorders (e.g., Factor V Leiden) increase the blood’s propensity to clot. Additionally, external factors like hormone replacement therapy (estrogen) or pregnancy elevate the risk of clot formation</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IMG_0117.jpeg" descr="IMG_0117.jpeg"/>
          <p:cNvPicPr>
            <a:picLocks noGrp="1" noChangeAspect="1"/>
          </p:cNvPicPr>
          <p:nvPr>
            <p:ph type="pic" idx="21"/>
          </p:nvPr>
        </p:nvPicPr>
        <p:blipFill>
          <a:blip r:embed="rId2"/>
          <a:srcRect l="6626" r="6626"/>
          <a:stretch>
            <a:fillRect/>
          </a:stretch>
        </p:blipFill>
        <p:spPr>
          <a:xfrm>
            <a:off x="2444551" y="1267159"/>
            <a:ext cx="19494920" cy="11181843"/>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lassification"/>
          <p:cNvSpPr txBox="1">
            <a:spLocks noGrp="1"/>
          </p:cNvSpPr>
          <p:nvPr>
            <p:ph type="title"/>
          </p:nvPr>
        </p:nvSpPr>
        <p:spPr>
          <a:xfrm>
            <a:off x="1206500" y="625731"/>
            <a:ext cx="21971000" cy="1435895"/>
          </a:xfrm>
          <a:prstGeom prst="rect">
            <a:avLst/>
          </a:prstGeom>
        </p:spPr>
        <p:txBody>
          <a:bodyPr/>
          <a:lstStyle/>
          <a:p>
            <a:r>
              <a:t>Classification </a:t>
            </a:r>
          </a:p>
        </p:txBody>
      </p:sp>
      <p:sp>
        <p:nvSpPr>
          <p:cNvPr id="342" name="The DeBakey system categorizes dissections into types 1, II, and III, based on the origin of the intimal tear and the extent of the dissection:…"/>
          <p:cNvSpPr txBox="1">
            <a:spLocks noGrp="1"/>
          </p:cNvSpPr>
          <p:nvPr>
            <p:ph type="body" idx="21"/>
          </p:nvPr>
        </p:nvSpPr>
        <p:spPr>
          <a:xfrm>
            <a:off x="1206500" y="2355185"/>
            <a:ext cx="21971000" cy="1059626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defTabSz="127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b="0">
                <a:latin typeface="Helvetica"/>
                <a:ea typeface="Helvetica"/>
                <a:cs typeface="Helvetica"/>
                <a:sym typeface="Helvetica"/>
              </a:defRPr>
            </a:pPr>
            <a:r>
              <a:t>The DeBakey system categorizes dissections into types 1, II, and III, based on the origin of the intimal tear and the extent of the dissection:</a:t>
            </a:r>
          </a:p>
          <a:p>
            <a:pPr algn="l" defTabSz="127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b="0">
                <a:latin typeface="Helvetica"/>
                <a:ea typeface="Helvetica"/>
                <a:cs typeface="Helvetica"/>
                <a:sym typeface="Helvetica"/>
              </a:defRPr>
            </a:pPr>
            <a:r>
              <a:t>﻿﻿Type I: Dissection tear originates in the ascending aorta and propagates distally to include the aortic arch and typically the descending aorta</a:t>
            </a:r>
          </a:p>
          <a:p>
            <a:pPr algn="l" defTabSz="127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b="0">
                <a:latin typeface="Helvetica"/>
                <a:ea typeface="Helvetica"/>
                <a:cs typeface="Helvetica"/>
                <a:sym typeface="Helvetica"/>
              </a:defRPr>
            </a:pPr>
            <a:r>
              <a:t>﻿﻿Type II: Dissection tear is confined only to the ascending aorta</a:t>
            </a:r>
          </a:p>
          <a:p>
            <a:pPr algn="l" defTabSz="127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b="0">
                <a:latin typeface="Helvetica"/>
                <a:ea typeface="Helvetica"/>
                <a:cs typeface="Helvetica"/>
                <a:sym typeface="Helvetica"/>
              </a:defRPr>
            </a:pPr>
            <a:r>
              <a:t>﻿﻿Type III: Dissection tear originates in the descending thoracic aorta and propagates most often distally</a:t>
            </a:r>
          </a:p>
          <a:p>
            <a:pPr algn="l" defTabSz="127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b="0">
                <a:latin typeface="Helvetica"/>
                <a:ea typeface="Helvetica"/>
                <a:cs typeface="Helvetica"/>
                <a:sym typeface="Helvetica"/>
              </a:defRPr>
            </a:pPr>
            <a:r>
              <a:t>﻿﻿Type Illa: Dissection tear is confined only to the descending thoracic aorta</a:t>
            </a:r>
          </a:p>
          <a:p>
            <a:pPr algn="l" defTabSz="127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b="0">
                <a:latin typeface="Helvetica"/>
                <a:ea typeface="Helvetica"/>
                <a:cs typeface="Helvetica"/>
                <a:sym typeface="Helvetica"/>
              </a:defRPr>
            </a:pPr>
            <a:r>
              <a:t>﻿﻿Type IIIb: Dissection tear originates in the descending thoracic aorta and extends below the diaphragm</a:t>
            </a:r>
          </a:p>
          <a:p>
            <a:pPr algn="l" defTabSz="127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b="0">
                <a:latin typeface="Helvetica"/>
                <a:ea typeface="Helvetica"/>
                <a:cs typeface="Helvetica"/>
                <a:sym typeface="Helvetica"/>
              </a:defRPr>
            </a:pPr>
            <a:endParaRPr/>
          </a:p>
          <a:p>
            <a:pPr algn="l" defTabSz="127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b="0">
                <a:latin typeface="Helvetica"/>
                <a:ea typeface="Helvetica"/>
                <a:cs typeface="Helvetica"/>
                <a:sym typeface="Helvetica"/>
              </a:defRPr>
            </a:pPr>
            <a:r>
              <a:t>The Stanford classification system divides dissections into 2 categories according to whether the ascending aorta is involved or not, regardless of the site of origin:</a:t>
            </a:r>
          </a:p>
          <a:p>
            <a:pPr algn="l" defTabSz="127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b="0">
                <a:latin typeface="Helvetica"/>
                <a:ea typeface="Helvetica"/>
                <a:cs typeface="Helvetica"/>
                <a:sym typeface="Helvetica"/>
              </a:defRPr>
            </a:pPr>
            <a:r>
              <a:t>﻿﻿Type A: All dissections involving the ascending aorta, irrespective of the site of the intimal tear</a:t>
            </a:r>
          </a:p>
          <a:p>
            <a:pPr algn="l" defTabSz="127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900" b="0">
                <a:latin typeface="Helvetica"/>
                <a:ea typeface="Helvetica"/>
                <a:cs typeface="Helvetica"/>
                <a:sym typeface="Helvetica"/>
              </a:defRPr>
            </a:pPr>
            <a:r>
              <a:t>﻿﻿Type B: All dissections that do not involve the ascending aorta (including dissections that involve the aortic arch but spare the ascending aorta)</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IMG_0116.jpeg" descr="IMG_0116.jpeg"/>
          <p:cNvPicPr>
            <a:picLocks noChangeAspect="1"/>
          </p:cNvPicPr>
          <p:nvPr/>
        </p:nvPicPr>
        <p:blipFill>
          <a:blip r:embed="rId2"/>
          <a:stretch>
            <a:fillRect/>
          </a:stretch>
        </p:blipFill>
        <p:spPr>
          <a:xfrm>
            <a:off x="4996851" y="343351"/>
            <a:ext cx="14390298" cy="13029298"/>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linical presentation"/>
          <p:cNvSpPr txBox="1">
            <a:spLocks noGrp="1"/>
          </p:cNvSpPr>
          <p:nvPr>
            <p:ph type="title"/>
          </p:nvPr>
        </p:nvSpPr>
        <p:spPr>
          <a:xfrm>
            <a:off x="1206500" y="587917"/>
            <a:ext cx="21971000" cy="1434950"/>
          </a:xfrm>
          <a:prstGeom prst="rect">
            <a:avLst/>
          </a:prstGeom>
        </p:spPr>
        <p:txBody>
          <a:bodyPr/>
          <a:lstStyle/>
          <a:p>
            <a:r>
              <a:t>Clinical presentation </a:t>
            </a:r>
          </a:p>
        </p:txBody>
      </p:sp>
      <p:sp>
        <p:nvSpPr>
          <p:cNvPr id="347" name="▪ Sudden and severe tearing/ripping pain…"/>
          <p:cNvSpPr txBox="1">
            <a:spLocks noGrp="1"/>
          </p:cNvSpPr>
          <p:nvPr>
            <p:ph type="body" idx="21"/>
          </p:nvPr>
        </p:nvSpPr>
        <p:spPr>
          <a:xfrm>
            <a:off x="1206500" y="2372962"/>
            <a:ext cx="21971000" cy="113336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defRPr sz="4800" b="0"/>
            </a:pPr>
            <a:r>
              <a:t>▪ Sudden and severe tearing/ripping pain</a:t>
            </a:r>
          </a:p>
          <a:p>
            <a:pPr algn="l" rtl="0">
              <a:defRPr sz="4800" b="0"/>
            </a:pPr>
            <a:r>
              <a:t>- Location</a:t>
            </a:r>
          </a:p>
          <a:p>
            <a:pPr algn="l" rtl="0">
              <a:defRPr sz="4800" b="0"/>
            </a:pPr>
            <a:r>
              <a:t>▫ Anterior chest (ascending) or back (descending)</a:t>
            </a:r>
          </a:p>
          <a:p>
            <a:pPr algn="l" rtl="0">
              <a:defRPr sz="4800" b="0"/>
            </a:pPr>
            <a:r>
              <a:t>▫ Interscapular or retrosternal pain</a:t>
            </a:r>
          </a:p>
          <a:p>
            <a:pPr algn="l" rtl="0">
              <a:defRPr sz="4800" b="0"/>
            </a:pPr>
            <a:r>
              <a:t>▫ Neck and jaw</a:t>
            </a:r>
          </a:p>
          <a:p>
            <a:pPr algn="l" rtl="0">
              <a:defRPr sz="4800" b="0"/>
            </a:pPr>
            <a:r>
              <a:t>▫ Abdomen or periumbilical, colicky pain</a:t>
            </a:r>
          </a:p>
          <a:p>
            <a:pPr algn="l" rtl="0">
              <a:defRPr sz="4800" b="0"/>
            </a:pPr>
            <a:r>
              <a:t>- Character: migrates as the dissected wall</a:t>
            </a:r>
          </a:p>
          <a:p>
            <a:pPr algn="l" rtl="0">
              <a:defRPr sz="4800" b="0"/>
            </a:pPr>
            <a:r>
              <a:t>propagates caudally</a:t>
            </a:r>
          </a:p>
          <a:p>
            <a:pPr algn="l" rtl="0">
              <a:defRPr sz="4800" b="0"/>
            </a:pPr>
            <a:r>
              <a:t>▪ Hypertension or hypotension</a:t>
            </a:r>
          </a:p>
          <a:p>
            <a:pPr algn="l" rtl="0">
              <a:defRPr sz="4800" b="0"/>
            </a:pPr>
            <a:r>
              <a:t>▪ Asymmetrical blood pressure and pulse</a:t>
            </a:r>
          </a:p>
          <a:p>
            <a:pPr algn="l" rtl="0">
              <a:defRPr sz="4800" b="0"/>
            </a:pPr>
            <a:r>
              <a:t>readings between limbs</a:t>
            </a:r>
          </a:p>
          <a:p>
            <a:pPr algn="l" rtl="0">
              <a:defRPr sz="4800" b="0"/>
            </a:pPr>
            <a:r>
              <a:t>▪ Wide pulse pressure</a:t>
            </a:r>
          </a:p>
          <a:p>
            <a:pPr algn="l" rtl="0">
              <a:defRPr sz="4800" b="0"/>
            </a:pPr>
            <a:r>
              <a:t>▪ Syncope, diaphoresis, confusion, or agitation</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 name="IMG_0124.jpeg" descr="IMG_0124.jpeg"/>
          <p:cNvPicPr>
            <a:picLocks noGrp="1" noChangeAspect="1"/>
          </p:cNvPicPr>
          <p:nvPr>
            <p:ph type="pic" idx="21"/>
          </p:nvPr>
        </p:nvPicPr>
        <p:blipFill>
          <a:blip r:embed="rId2"/>
          <a:srcRect/>
          <a:stretch>
            <a:fillRect/>
          </a:stretch>
        </p:blipFill>
        <p:spPr>
          <a:xfrm>
            <a:off x="2566360" y="0"/>
            <a:ext cx="19789874" cy="13716000"/>
          </a:xfrm>
          <a:prstGeom prst="rect">
            <a:avLst/>
          </a:prstGeom>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omplications"/>
          <p:cNvSpPr txBox="1">
            <a:spLocks noGrp="1"/>
          </p:cNvSpPr>
          <p:nvPr>
            <p:ph type="title"/>
          </p:nvPr>
        </p:nvSpPr>
        <p:spPr>
          <a:prstGeom prst="rect">
            <a:avLst/>
          </a:prstGeom>
        </p:spPr>
        <p:txBody>
          <a:bodyPr/>
          <a:lstStyle/>
          <a:p>
            <a:r>
              <a:t>Complications </a:t>
            </a:r>
          </a:p>
        </p:txBody>
      </p:sp>
      <p:sp>
        <p:nvSpPr>
          <p:cNvPr id="352" name="Acute aortic regurgitation…"/>
          <p:cNvSpPr txBox="1">
            <a:spLocks noGrp="1"/>
          </p:cNvSpPr>
          <p:nvPr>
            <p:ph type="body" idx="21"/>
          </p:nvPr>
        </p:nvSpPr>
        <p:spPr>
          <a:xfrm>
            <a:off x="866173" y="3488476"/>
            <a:ext cx="23256678" cy="97076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defTabSz="602615" rtl="0">
              <a:defRPr sz="4015"/>
            </a:pPr>
            <a:endParaRPr/>
          </a:p>
          <a:p>
            <a:pPr algn="l" defTabSz="602615" rtl="0">
              <a:defRPr sz="4015" b="0"/>
            </a:pPr>
            <a:r>
              <a:t>Acute aortic regurgitation </a:t>
            </a:r>
          </a:p>
          <a:p>
            <a:pPr algn="l" defTabSz="602615" rtl="0">
              <a:defRPr sz="4015" b="0"/>
            </a:pPr>
            <a:r>
              <a:t>Cardiac tamponade </a:t>
            </a:r>
          </a:p>
          <a:p>
            <a:pPr algn="l" defTabSz="602615" rtl="0">
              <a:defRPr sz="4015" b="0"/>
            </a:pPr>
            <a:r>
              <a:t>Aortic rupture </a:t>
            </a:r>
          </a:p>
          <a:p>
            <a:pPr algn="l" defTabSz="602615" rtl="0">
              <a:defRPr sz="4015" b="0"/>
            </a:pPr>
            <a:r>
              <a:t>Renal or / and visceral ischemia </a:t>
            </a:r>
          </a:p>
          <a:p>
            <a:pPr algn="l" defTabSz="602615" rtl="0">
              <a:defRPr sz="4015" b="0"/>
            </a:pPr>
            <a:r>
              <a:t>Acute limb ischemia </a:t>
            </a:r>
          </a:p>
          <a:p>
            <a:pPr algn="l" defTabSz="602615" rtl="0">
              <a:defRPr sz="4015" b="0"/>
            </a:pPr>
            <a:r>
              <a:t>Paraplegia/para­pare­sis repre­sents a catas­troph­ic, but rare, com­pli­ca­tion of ATBAD sec­ondary to SCI</a:t>
            </a:r>
          </a:p>
          <a:p>
            <a:pPr algn="l" defTabSz="602615" rtl="0">
              <a:defRPr sz="4015" b="0"/>
            </a:pPr>
            <a:r>
              <a:t>re­frac­to­ry pain </a:t>
            </a:r>
          </a:p>
          <a:p>
            <a:pPr algn="l" defTabSz="602615" rtl="0">
              <a:defRPr sz="4015" b="0"/>
            </a:pPr>
            <a:r>
              <a:t>re­frac­to­ry hy­per­ten­sion</a:t>
            </a:r>
          </a:p>
          <a:p>
            <a:pPr algn="l" defTabSz="602615" rtl="0">
              <a:defRPr sz="4015" b="0"/>
            </a:pPr>
            <a:r>
              <a:t>Hypotension </a:t>
            </a:r>
          </a:p>
          <a:p>
            <a:pPr algn="l" defTabSz="602615" rtl="0">
              <a:defRPr sz="4015" b="0"/>
            </a:pPr>
            <a:r>
              <a:t>Shock </a:t>
            </a:r>
          </a:p>
          <a:p>
            <a:pPr algn="l" defTabSz="602615" rtl="0">
              <a:defRPr sz="4015" b="0"/>
            </a:pPr>
            <a:endParaRPr/>
          </a:p>
          <a:p>
            <a:pPr algn="l" defTabSz="602615" rtl="0">
              <a:defRPr sz="4015"/>
            </a:pPr>
            <a:r>
              <a:t>Hy­poten­sion/‍shock and vis­cer­al is­chaemia are con­sid­ered the most im­por­tant pre­dictors of in hos­pi­tal death.</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Diagnosis"/>
          <p:cNvSpPr txBox="1">
            <a:spLocks noGrp="1"/>
          </p:cNvSpPr>
          <p:nvPr>
            <p:ph type="title"/>
          </p:nvPr>
        </p:nvSpPr>
        <p:spPr>
          <a:prstGeom prst="rect">
            <a:avLst/>
          </a:prstGeom>
        </p:spPr>
        <p:txBody>
          <a:bodyPr/>
          <a:lstStyle/>
          <a:p>
            <a:r>
              <a:t>Diagnosis </a:t>
            </a:r>
          </a:p>
        </p:txBody>
      </p:sp>
      <p:sp>
        <p:nvSpPr>
          <p:cNvPr id="355" name="CT angiography…"/>
          <p:cNvSpPr txBox="1">
            <a:spLocks noGrp="1"/>
          </p:cNvSpPr>
          <p:nvPr>
            <p:ph type="body" idx="21"/>
          </p:nvPr>
        </p:nvSpPr>
        <p:spPr>
          <a:xfrm>
            <a:off x="1387998" y="4142578"/>
            <a:ext cx="21971001" cy="54308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698500" indent="-698500" algn="l" rtl="0">
              <a:buSzPct val="123000"/>
              <a:buChar char="-"/>
              <a:defRPr/>
            </a:pPr>
            <a:r>
              <a:t>CT angiography</a:t>
            </a:r>
          </a:p>
          <a:p>
            <a:pPr marL="698500" indent="-698500" algn="l" rtl="0">
              <a:buSzPct val="123000"/>
              <a:buChar char="-"/>
              <a:defRPr/>
            </a:pPr>
            <a:r>
              <a:t>Transesophageal echcardiography </a:t>
            </a:r>
          </a:p>
          <a:p>
            <a:pPr marL="698500" indent="-698500" algn="l" rtl="0">
              <a:buSzPct val="123000"/>
              <a:buChar char="-"/>
              <a:defRPr/>
            </a:pPr>
            <a:r>
              <a:t>MRI</a:t>
            </a:r>
          </a:p>
          <a:p>
            <a:pPr marL="698500" indent="-698500" algn="l" rtl="0">
              <a:buSzPct val="123000"/>
              <a:buChar char="-"/>
              <a:defRPr/>
            </a:pPr>
            <a:r>
              <a:t>Chest x-ray </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Management"/>
          <p:cNvSpPr txBox="1">
            <a:spLocks noGrp="1"/>
          </p:cNvSpPr>
          <p:nvPr>
            <p:ph type="title"/>
          </p:nvPr>
        </p:nvSpPr>
        <p:spPr>
          <a:xfrm>
            <a:off x="1206500" y="587917"/>
            <a:ext cx="21971000" cy="1434950"/>
          </a:xfrm>
          <a:prstGeom prst="rect">
            <a:avLst/>
          </a:prstGeom>
        </p:spPr>
        <p:txBody>
          <a:bodyPr/>
          <a:lstStyle/>
          <a:p>
            <a:r>
              <a:t>Management </a:t>
            </a:r>
          </a:p>
        </p:txBody>
      </p:sp>
      <p:sp>
        <p:nvSpPr>
          <p:cNvPr id="358" name="Stanford A dissection : immediate surgery…"/>
          <p:cNvSpPr txBox="1">
            <a:spLocks noGrp="1"/>
          </p:cNvSpPr>
          <p:nvPr>
            <p:ph type="body" idx="21"/>
          </p:nvPr>
        </p:nvSpPr>
        <p:spPr>
          <a:xfrm>
            <a:off x="915023" y="2372962"/>
            <a:ext cx="21865430" cy="107120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defTabSz="775969" rtl="0">
              <a:defRPr sz="5170" b="0"/>
            </a:pPr>
            <a:r>
              <a:t>Stanford A dissection : immediate surgery </a:t>
            </a:r>
          </a:p>
          <a:p>
            <a:pPr algn="l" defTabSz="775969" rtl="0">
              <a:defRPr sz="5170" b="0"/>
            </a:pPr>
            <a:endParaRPr/>
          </a:p>
          <a:p>
            <a:pPr algn="l" defTabSz="775969" rtl="0">
              <a:defRPr sz="5170" b="0"/>
            </a:pPr>
            <a:r>
              <a:t>Stanford B dissection </a:t>
            </a:r>
          </a:p>
          <a:p>
            <a:pPr algn="l" defTabSz="775969" rtl="0">
              <a:defRPr sz="5170" b="0"/>
            </a:pPr>
            <a:r>
              <a:t>The aims of treat­ing ATBAD are to main­tain or re­store per­fu­sion of the vital or­gans and to pre­vent both pro­gres­sion of the dis­sec­tion and aor­tic rup­ture. There­fore, it is im­por­tant to make a risk as­sess­ment at an early stage to de­ter­mine the mer­its of med­i­cal, en­dovas­cu­lar, or sur­gi­cal in­ter­ven­tion.</a:t>
            </a:r>
          </a:p>
          <a:p>
            <a:pPr algn="l" defTabSz="775969" rtl="0">
              <a:defRPr sz="5170" b="0"/>
            </a:pPr>
            <a:r>
              <a:t>Medical therapy with an­ti­hy­per­ten­sive agents is wide­ly ac­cept­ed to be the ﬁrst line treat­ment in uncom­pli­cat­ed ATBAD pa­tients.Medical man­age­ment is based on blood pres­sure re­duc­tion to limit aor­tic wall stress and to re­duce the force of left ven­tric­u­lar ejec­tion. The goal is to re­duce sys­tolic blood pres­sure be­tween 100 and 120 mm Hg and, when at­tain­able, the heart rate below 60 beats/‍ min.</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In patients with acute type B aortic dissection, β-blockers should be considered as the ﬁrst line of medical therapy.…"/>
          <p:cNvSpPr txBox="1">
            <a:spLocks noGrp="1"/>
          </p:cNvSpPr>
          <p:nvPr>
            <p:ph type="body" idx="21"/>
          </p:nvPr>
        </p:nvSpPr>
        <p:spPr>
          <a:xfrm>
            <a:off x="843502" y="1548614"/>
            <a:ext cx="23188528" cy="1184794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749300" indent="-749300" algn="l" rtl="0">
              <a:buSzPct val="123000"/>
              <a:buChar char="-"/>
              <a:defRPr sz="5900" b="0"/>
            </a:pPr>
            <a:r>
              <a:t>In pa­tients with acute type B aor­tic dis­sec­tion, β-‍block­ers should be con­sid­ered as the ﬁrst line of med­i­cal ther­a­py.</a:t>
            </a:r>
          </a:p>
          <a:p>
            <a:pPr marL="749300" indent="-749300" algn="l" rtl="0">
              <a:buSzPct val="123000"/>
              <a:buChar char="-"/>
              <a:defRPr sz="5900" b="0"/>
            </a:pPr>
            <a:r>
              <a:t>In pa­tients with acute type B aor­tic dis­sec­tion who do not re­spond or are in­tol­er­ant of β-‍block­ers, cal­ci­um chan­nel an­tag­o­nists and/‍or renin-‍an­giotensin in­hibitors may be con­sid­ered as al­ter­na­tives or com­ple­men­taries</a:t>
            </a:r>
          </a:p>
          <a:p>
            <a:pPr marL="749300" indent="-749300" algn="l" rtl="0">
              <a:buSzPct val="123000"/>
              <a:buChar char="-"/>
              <a:defRPr sz="5900" b="0"/>
            </a:pPr>
            <a:r>
              <a:t>Pain re­lief is also an im­por­tant com­po­nent of op­ti­mal med­i­cal ther­a­py, as per­sist­ing pain may in­di­cate pro­gres­sion of the dis­sec­tion or im­pend­ing rup­ture, re­quir­ing ad­di­tion­al ther­a­py.</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urgical therapy…"/>
          <p:cNvSpPr txBox="1">
            <a:spLocks noGrp="1"/>
          </p:cNvSpPr>
          <p:nvPr>
            <p:ph type="body" idx="21"/>
          </p:nvPr>
        </p:nvSpPr>
        <p:spPr>
          <a:xfrm>
            <a:off x="752752" y="7364186"/>
            <a:ext cx="21971001" cy="594124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defTabSz="709930" rtl="0">
              <a:defRPr sz="4730"/>
            </a:pPr>
            <a:r>
              <a:t>Surgical therapy </a:t>
            </a:r>
          </a:p>
          <a:p>
            <a:pPr marL="600709" indent="-600709" algn="l" defTabSz="709930" rtl="0">
              <a:buSzPct val="123000"/>
              <a:buChar char="-"/>
              <a:defRPr sz="4730"/>
            </a:pPr>
            <a:r>
              <a:t>endovascular repair : To pre­vent aor­tic com­pli­ca­tions in uncom­pli­cat­ed acute type B aor­tic dis­sec­tion, early tho­racic en­do­graft­ing may be con­sid­ered selec­tively</a:t>
            </a:r>
          </a:p>
          <a:p>
            <a:pPr marL="600709" indent="-600709" algn="l" defTabSz="709930" rtl="0">
              <a:buSzPct val="123000"/>
              <a:buChar char="-"/>
              <a:defRPr sz="4730"/>
            </a:pPr>
            <a:r>
              <a:t> open repair : In acute com­pli­cat­ed type B aor­tic dis­sec­tion, open re­pair should be con­sid­ered as an al­ter­na­tive to en­dovas­cu­lar ther­a­py fol­lowing fail­ure of en­dovas­cu­lar man­age­ment or where en­dovas­cu­lar in­ter­ven­tions are con­traindi­cat­ed</a:t>
            </a:r>
          </a:p>
        </p:txBody>
      </p:sp>
      <p:pic>
        <p:nvPicPr>
          <p:cNvPr id="363" name="IMG_0132.jpeg" descr="IMG_0132.jpeg"/>
          <p:cNvPicPr>
            <a:picLocks noChangeAspect="1"/>
          </p:cNvPicPr>
          <p:nvPr/>
        </p:nvPicPr>
        <p:blipFill>
          <a:blip r:embed="rId2"/>
          <a:stretch>
            <a:fillRect/>
          </a:stretch>
        </p:blipFill>
        <p:spPr>
          <a:xfrm>
            <a:off x="1629052" y="858791"/>
            <a:ext cx="20218401" cy="59182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itle 1"/>
          <p:cNvSpPr txBox="1">
            <a:spLocks noGrp="1"/>
          </p:cNvSpPr>
          <p:nvPr>
            <p:ph type="title"/>
          </p:nvPr>
        </p:nvSpPr>
        <p:spPr>
          <a:xfrm>
            <a:off x="1676400" y="1000124"/>
            <a:ext cx="21031200" cy="2651126"/>
          </a:xfrm>
          <a:prstGeom prst="rect">
            <a:avLst/>
          </a:prstGeom>
        </p:spPr>
        <p:txBody>
          <a:bodyPr>
            <a:noAutofit/>
          </a:bodyPr>
          <a:lstStyle/>
          <a:p>
            <a:pPr defTabSz="1408175">
              <a:defRPr sz="6006"/>
            </a:pPr>
            <a:r>
              <a:rPr dirty="0"/>
              <a:t> </a:t>
            </a:r>
            <a:r>
              <a:rPr lang="en-AS" dirty="0"/>
              <a:t>R</a:t>
            </a:r>
            <a:r>
              <a:rPr dirty="0" err="1"/>
              <a:t>isk</a:t>
            </a:r>
            <a:r>
              <a:rPr dirty="0"/>
              <a:t> factors :</a:t>
            </a:r>
            <a:br>
              <a:rPr dirty="0"/>
            </a:br>
            <a:br>
              <a:rPr dirty="0"/>
            </a:br>
            <a:endParaRPr dirty="0"/>
          </a:p>
        </p:txBody>
      </p:sp>
      <p:sp>
        <p:nvSpPr>
          <p:cNvPr id="234" name="Content Placeholder 2"/>
          <p:cNvSpPr txBox="1">
            <a:spLocks noGrp="1"/>
          </p:cNvSpPr>
          <p:nvPr>
            <p:ph type="body" idx="1"/>
          </p:nvPr>
        </p:nvSpPr>
        <p:spPr>
          <a:xfrm>
            <a:off x="1676400" y="2305878"/>
            <a:ext cx="21031200" cy="10048048"/>
          </a:xfrm>
          <a:prstGeom prst="rect">
            <a:avLst/>
          </a:prstGeom>
        </p:spPr>
        <p:txBody>
          <a:bodyPr/>
          <a:lstStyle/>
          <a:p>
            <a:pPr marL="1008126" indent="-1008126" defTabSz="1792223">
              <a:lnSpc>
                <a:spcPct val="81000"/>
              </a:lnSpc>
              <a:spcBef>
                <a:spcPts val="1900"/>
              </a:spcBef>
              <a:buFontTx/>
              <a:buAutoNum type="arabicPeriod"/>
              <a:defRPr sz="4312">
                <a:solidFill>
                  <a:srgbClr val="FF0000"/>
                </a:solidFill>
              </a:defRPr>
            </a:pPr>
            <a:r>
              <a:t>Immobility: </a:t>
            </a:r>
            <a:r>
              <a:rPr>
                <a:solidFill>
                  <a:srgbClr val="000000"/>
                </a:solidFill>
              </a:rPr>
              <a:t>Prolonged bed rest or inactivity, such as during long flights or hospitalization, is a major risk factor for DVT due to reduced venous return from the legs.</a:t>
            </a:r>
            <a:endParaRPr sz="4704"/>
          </a:p>
          <a:p>
            <a:pPr marL="1008126" indent="-1008126" defTabSz="1792223">
              <a:lnSpc>
                <a:spcPct val="81000"/>
              </a:lnSpc>
              <a:spcBef>
                <a:spcPts val="1900"/>
              </a:spcBef>
              <a:buFontTx/>
              <a:buAutoNum type="arabicPeriod"/>
              <a:defRPr sz="4312">
                <a:solidFill>
                  <a:srgbClr val="FF0000"/>
                </a:solidFill>
              </a:defRPr>
            </a:pPr>
            <a:r>
              <a:t>Surgery:</a:t>
            </a:r>
            <a:r>
              <a:rPr>
                <a:solidFill>
                  <a:srgbClr val="000000"/>
                </a:solidFill>
              </a:rPr>
              <a:t> Major surgeries, especially orthopedic procedures like hip or knee replacements, significantly increase the risk of DVT due to both immobility and endothelial injury.</a:t>
            </a:r>
            <a:endParaRPr sz="4704"/>
          </a:p>
          <a:p>
            <a:pPr marL="1008126" indent="-1008126" defTabSz="1792223">
              <a:lnSpc>
                <a:spcPct val="81000"/>
              </a:lnSpc>
              <a:spcBef>
                <a:spcPts val="1900"/>
              </a:spcBef>
              <a:buFontTx/>
              <a:buAutoNum type="arabicPeriod"/>
              <a:defRPr sz="4312">
                <a:solidFill>
                  <a:srgbClr val="FF0000"/>
                </a:solidFill>
              </a:defRPr>
            </a:pPr>
            <a:r>
              <a:t>Cancer:</a:t>
            </a:r>
            <a:r>
              <a:rPr>
                <a:solidFill>
                  <a:srgbClr val="000000"/>
                </a:solidFill>
              </a:rPr>
              <a:t> Certain cancers and cancer treatments (e.g., chemotherapy) promote a hypercoagulable state, increasing the risk of clot formation.</a:t>
            </a:r>
            <a:endParaRPr sz="4704"/>
          </a:p>
          <a:p>
            <a:pPr marL="1008126" indent="-1008126" defTabSz="1792223">
              <a:lnSpc>
                <a:spcPct val="81000"/>
              </a:lnSpc>
              <a:spcBef>
                <a:spcPts val="1900"/>
              </a:spcBef>
              <a:buFontTx/>
              <a:buAutoNum type="arabicPeriod"/>
              <a:defRPr sz="4312">
                <a:solidFill>
                  <a:srgbClr val="FF0000"/>
                </a:solidFill>
              </a:defRPr>
            </a:pPr>
            <a:r>
              <a:t>Pregnancy and Postpartum Period: </a:t>
            </a:r>
            <a:r>
              <a:rPr>
                <a:solidFill>
                  <a:srgbClr val="000000"/>
                </a:solidFill>
              </a:rPr>
              <a:t>Hormonal changes during pregnancy, as well as the compression of veins by the growing uterus, increase the risk of DVT. The risk remains elevated postpartum.</a:t>
            </a:r>
            <a:endParaRPr sz="4704"/>
          </a:p>
          <a:p>
            <a:pPr marL="1008126" indent="-1008126" defTabSz="1792223">
              <a:lnSpc>
                <a:spcPct val="81000"/>
              </a:lnSpc>
              <a:spcBef>
                <a:spcPts val="1900"/>
              </a:spcBef>
              <a:buFontTx/>
              <a:buAutoNum type="arabicPeriod"/>
              <a:defRPr sz="4312">
                <a:solidFill>
                  <a:srgbClr val="FF0000"/>
                </a:solidFill>
              </a:defRPr>
            </a:pPr>
            <a:r>
              <a:t>Hormonal Therapy:</a:t>
            </a:r>
            <a:r>
              <a:rPr>
                <a:solidFill>
                  <a:srgbClr val="000000"/>
                </a:solidFill>
              </a:rPr>
              <a:t> Use of estrogen-containing contraceptives or hormone replacement therapy is associated with an increased risk of DVT.</a:t>
            </a:r>
            <a:endParaRPr sz="4704"/>
          </a:p>
          <a:p>
            <a:pPr marL="1008126" indent="-1008126" defTabSz="1792223">
              <a:lnSpc>
                <a:spcPct val="81000"/>
              </a:lnSpc>
              <a:spcBef>
                <a:spcPts val="1900"/>
              </a:spcBef>
              <a:buFontTx/>
              <a:buAutoNum type="arabicPeriod"/>
              <a:defRPr sz="4312">
                <a:solidFill>
                  <a:srgbClr val="FF0000"/>
                </a:solidFill>
              </a:defRPr>
            </a:pPr>
            <a:r>
              <a:t>Genetic Thrombophilias: </a:t>
            </a:r>
            <a:r>
              <a:rPr>
                <a:solidFill>
                  <a:srgbClr val="000000"/>
                </a:solidFill>
              </a:rPr>
              <a:t>Inherited clotting disorders such as Factor V Leiden mutation, prothrombin gene mutation, and deficiencies in protein C, S, or antithrombin III raise the risk of clot formation</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Aortic aneurysm"/>
          <p:cNvSpPr txBox="1">
            <a:spLocks noGrp="1"/>
          </p:cNvSpPr>
          <p:nvPr>
            <p:ph type="title"/>
          </p:nvPr>
        </p:nvSpPr>
        <p:spPr>
          <a:prstGeom prst="rect">
            <a:avLst/>
          </a:prstGeom>
        </p:spPr>
        <p:txBody>
          <a:bodyPr/>
          <a:lstStyle>
            <a:lvl1pPr algn="ctr"/>
          </a:lstStyle>
          <a:p>
            <a:r>
              <a:t>Aortic aneurysm </a:t>
            </a:r>
          </a:p>
        </p:txBody>
      </p:sp>
      <p:sp>
        <p:nvSpPr>
          <p:cNvPr id="366" name="Descending Thoracic Aortic Aneurysms…"/>
          <p:cNvSpPr txBox="1">
            <a:spLocks noGrp="1"/>
          </p:cNvSpPr>
          <p:nvPr>
            <p:ph type="body" idx="21"/>
          </p:nvPr>
        </p:nvSpPr>
        <p:spPr>
          <a:xfrm>
            <a:off x="1206500" y="4717432"/>
            <a:ext cx="21971000" cy="242843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ctr" rtl="0">
              <a:defRPr/>
            </a:pPr>
            <a:r>
              <a:t>Descending Thoracic Aortic Aneurysms</a:t>
            </a:r>
          </a:p>
          <a:p>
            <a:pPr algn="ctr" rtl="0">
              <a:defRPr/>
            </a:pPr>
            <a:r>
              <a:t>Thoraco-abdominal Aortic Aneurysms</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Descending Thoracic Aortic Aneurysms"/>
          <p:cNvSpPr txBox="1">
            <a:spLocks noGrp="1"/>
          </p:cNvSpPr>
          <p:nvPr>
            <p:ph type="title"/>
          </p:nvPr>
        </p:nvSpPr>
        <p:spPr>
          <a:xfrm>
            <a:off x="1206500" y="909336"/>
            <a:ext cx="21971000" cy="3306745"/>
          </a:xfrm>
          <a:prstGeom prst="rect">
            <a:avLst/>
          </a:prstGeom>
        </p:spPr>
        <p:txBody>
          <a:bodyPr/>
          <a:lstStyle>
            <a:lvl1pPr algn="ctr" defTabSz="825500">
              <a:lnSpc>
                <a:spcPct val="100000"/>
              </a:lnSpc>
              <a:defRPr sz="5800" spc="0"/>
            </a:lvl1pPr>
          </a:lstStyle>
          <a:p>
            <a:r>
              <a:t>Descending Thoracic Aortic Aneurysms</a:t>
            </a:r>
          </a:p>
        </p:txBody>
      </p:sp>
      <p:sp>
        <p:nvSpPr>
          <p:cNvPr id="369" name="Descending thoracic aortic aneurysms (DTAA) are deﬁned as any aortic dilatation with at least a 50% increase in diameter located in any segment of the aorta between the LSA origin and the diaphragm. Histopathologically, it is characterized by medial dege"/>
          <p:cNvSpPr txBox="1">
            <a:spLocks noGrp="1"/>
          </p:cNvSpPr>
          <p:nvPr>
            <p:ph type="body" idx="21"/>
          </p:nvPr>
        </p:nvSpPr>
        <p:spPr>
          <a:xfrm>
            <a:off x="1206500" y="2372962"/>
            <a:ext cx="22103349" cy="1027484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defTabSz="808990" rtl="0">
              <a:defRPr sz="5194" b="0"/>
            </a:pPr>
            <a:r>
              <a:t>De­scend­ing tho­racic aor­tic aneurysms (DTAA) are deﬁned as any aor­tic di­lata­tion with at least a 50% in­crease in di­am­e­ter lo­cat­ed in any seg­ment of the aorta be­tween the LSA ori­gin and the di­aphragm. Histopatho­log­i­cal­ly, it is char­ac­ter­ized by me­di­al de­gen­er­a­tion, with dis­rup­tion and loss of elas­tic ﬁbres and in­creased depo­si­tion of pro­teo­gly­cans, with or with­out atheroscle­ro­sis</a:t>
            </a:r>
          </a:p>
          <a:p>
            <a:pPr algn="l" defTabSz="808990" rtl="0">
              <a:defRPr sz="5194" b="0"/>
            </a:pPr>
            <a:endParaRPr/>
          </a:p>
          <a:p>
            <a:pPr algn="l" defTabSz="808990" rtl="0">
              <a:defRPr sz="5194" b="0"/>
            </a:pPr>
            <a:r>
              <a:t>May cause chest pain, back pain. </a:t>
            </a:r>
          </a:p>
          <a:p>
            <a:pPr algn="l" defTabSz="808990" rtl="0">
              <a:defRPr sz="5194" b="0"/>
            </a:pPr>
            <a:endParaRPr/>
          </a:p>
          <a:p>
            <a:pPr algn="l" defTabSz="808990" rtl="0">
              <a:defRPr sz="5194" b="0"/>
            </a:pPr>
            <a:r>
              <a:t>Risk fac­tors for rup­ture in­clude max­i­mum aneurysm di­am­e­ter, age, gen­der, ac­tive smok­ing sta­tus, di­as­tolic hy­per­ten­sion, and aneurysm re­lat­ed pain</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IMG_0127.jpeg" descr="IMG_0127.jpeg"/>
          <p:cNvPicPr>
            <a:picLocks noGrp="1" noChangeAspect="1"/>
          </p:cNvPicPr>
          <p:nvPr>
            <p:ph type="pic" idx="21"/>
          </p:nvPr>
        </p:nvPicPr>
        <p:blipFill>
          <a:blip r:embed="rId2"/>
          <a:srcRect/>
          <a:stretch>
            <a:fillRect/>
          </a:stretch>
        </p:blipFill>
        <p:spPr>
          <a:xfrm>
            <a:off x="2577232" y="0"/>
            <a:ext cx="19229537" cy="13716000"/>
          </a:xfrm>
          <a:prstGeom prst="rect">
            <a:avLst/>
          </a:prstGeom>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Management"/>
          <p:cNvSpPr txBox="1">
            <a:spLocks noGrp="1"/>
          </p:cNvSpPr>
          <p:nvPr>
            <p:ph type="title"/>
          </p:nvPr>
        </p:nvSpPr>
        <p:spPr>
          <a:prstGeom prst="rect">
            <a:avLst/>
          </a:prstGeom>
        </p:spPr>
        <p:txBody>
          <a:bodyPr/>
          <a:lstStyle/>
          <a:p>
            <a:r>
              <a:t>Management </a:t>
            </a:r>
          </a:p>
        </p:txBody>
      </p:sp>
      <p:sp>
        <p:nvSpPr>
          <p:cNvPr id="374" name="Medical management…"/>
          <p:cNvSpPr txBox="1">
            <a:spLocks noGrp="1"/>
          </p:cNvSpPr>
          <p:nvPr>
            <p:ph type="body" idx="21"/>
          </p:nvPr>
        </p:nvSpPr>
        <p:spPr>
          <a:xfrm>
            <a:off x="1206500" y="2372962"/>
            <a:ext cx="21971000" cy="567644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defRPr/>
            </a:pPr>
            <a:r>
              <a:t>Medical management </a:t>
            </a:r>
          </a:p>
          <a:p>
            <a:pPr algn="l" rtl="0">
              <a:defRPr/>
            </a:pPr>
            <a:r>
              <a:t>Focuses on controlling blood pressure and reducing the risk of rupture. Beta-blockers and antihypertensives are commonly used.</a:t>
            </a:r>
          </a:p>
          <a:p>
            <a:pPr algn="l" rtl="0">
              <a:defRPr/>
            </a:pPr>
            <a:r>
              <a:t>Regular imaging to monitor aneurysm size and growth.</a:t>
            </a:r>
          </a:p>
          <a:p>
            <a:pPr algn="l" defTabSz="127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b="0">
                <a:latin typeface="Helvetica"/>
                <a:ea typeface="Helvetica"/>
                <a:cs typeface="Helvetica"/>
                <a:sym typeface="Helvetica"/>
              </a:defRPr>
            </a:pPr>
            <a:r>
              <a:t>﻿﻿</a:t>
            </a:r>
          </a:p>
        </p:txBody>
      </p:sp>
      <p:pic>
        <p:nvPicPr>
          <p:cNvPr id="375" name="IMG_0133.jpeg" descr="IMG_0133.jpeg"/>
          <p:cNvPicPr>
            <a:picLocks noChangeAspect="1"/>
          </p:cNvPicPr>
          <p:nvPr/>
        </p:nvPicPr>
        <p:blipFill>
          <a:blip r:embed="rId2"/>
          <a:stretch>
            <a:fillRect/>
          </a:stretch>
        </p:blipFill>
        <p:spPr>
          <a:xfrm>
            <a:off x="2004884" y="7947802"/>
            <a:ext cx="20828001" cy="3492501"/>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Indications for Repair"/>
          <p:cNvSpPr txBox="1">
            <a:spLocks noGrp="1"/>
          </p:cNvSpPr>
          <p:nvPr>
            <p:ph type="title"/>
          </p:nvPr>
        </p:nvSpPr>
        <p:spPr>
          <a:prstGeom prst="rect">
            <a:avLst/>
          </a:prstGeom>
        </p:spPr>
        <p:txBody>
          <a:bodyPr/>
          <a:lstStyle/>
          <a:p>
            <a:r>
              <a:t>Indications for Repair</a:t>
            </a:r>
          </a:p>
        </p:txBody>
      </p:sp>
      <p:sp>
        <p:nvSpPr>
          <p:cNvPr id="378" name="An initial diameter of 60 mm carries an annual risk of rupture of 10%. For DTAA, there is a threshold of 70 mm at which the risk of rupture suddenly escalates.127 Intervention in aneurysms below 55 mm may not afford a survival beneﬁt, although a randomiz"/>
          <p:cNvSpPr txBox="1">
            <a:spLocks noGrp="1"/>
          </p:cNvSpPr>
          <p:nvPr>
            <p:ph type="body" idx="21"/>
          </p:nvPr>
        </p:nvSpPr>
        <p:spPr>
          <a:xfrm>
            <a:off x="1025001" y="3310721"/>
            <a:ext cx="21971001" cy="1008577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defRPr b="0"/>
            </a:pPr>
            <a:r>
              <a:t>An ini­tial di­am­e­ter of 60 mm car­ries an an­nu­al risk of rup­ture of 10%. For DTAA, there is a thresh­old of 70 mm at which the risk of rup­ture sud­denly es­ca­lates.</a:t>
            </a:r>
            <a:r>
              <a:rPr sz="980" u="sng">
                <a:solidFill>
                  <a:srgbClr val="0000EE"/>
                </a:solidFill>
                <a:uFill>
                  <a:solidFill>
                    <a:srgbClr val="0000EE"/>
                  </a:solidFill>
                </a:uFill>
              </a:rPr>
              <a:t>127</a:t>
            </a:r>
            <a:r>
              <a:t> In­ter­ven­tion in aneurysms below 55 mm may not af­ford a sur­vival beneﬁt, al­though a ran­dom­ized con­trolled trial is nec­es­sary to eval­u­ate the pos­si­ble beneﬁt of re­pair in the small aneurysm group.</a:t>
            </a:r>
            <a:r>
              <a:rPr sz="980" u="sng">
                <a:solidFill>
                  <a:srgbClr val="0000EE"/>
                </a:solidFill>
                <a:uFill>
                  <a:solidFill>
                    <a:srgbClr val="0000EE"/>
                  </a:solidFill>
                </a:uFill>
              </a:rPr>
              <a:t>9</a:t>
            </a:r>
            <a:r>
              <a:t> This thresh­old can be re­duced to 50–55 mm for women or in the set­ting of connec­tive tis­sue dis­or­ders</a:t>
            </a:r>
          </a:p>
          <a:p>
            <a:pPr algn="l" rtl="0">
              <a:defRPr b="0"/>
            </a:pPr>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Endovascular Repair"/>
          <p:cNvSpPr txBox="1">
            <a:spLocks noGrp="1"/>
          </p:cNvSpPr>
          <p:nvPr>
            <p:ph type="title"/>
          </p:nvPr>
        </p:nvSpPr>
        <p:spPr>
          <a:prstGeom prst="rect">
            <a:avLst/>
          </a:prstGeom>
        </p:spPr>
        <p:txBody>
          <a:bodyPr/>
          <a:lstStyle>
            <a:lvl1pPr>
              <a:defRPr sz="6700" spc="-133"/>
            </a:lvl1pPr>
          </a:lstStyle>
          <a:p>
            <a:r>
              <a:t>Endovascular Repair</a:t>
            </a:r>
          </a:p>
        </p:txBody>
      </p:sp>
      <p:sp>
        <p:nvSpPr>
          <p:cNvPr id="381" name="In fit and unfit patients with favourable anatomy, endovascular repair should be considered for descending thoracic aorta aneurysms &gt;60 mm diameter…"/>
          <p:cNvSpPr txBox="1">
            <a:spLocks noGrp="1"/>
          </p:cNvSpPr>
          <p:nvPr>
            <p:ph type="body" idx="21"/>
          </p:nvPr>
        </p:nvSpPr>
        <p:spPr>
          <a:xfrm>
            <a:off x="1251874" y="2425174"/>
            <a:ext cx="21237458" cy="782564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defRPr b="0"/>
            </a:pPr>
            <a:r>
              <a:t>In fit and unfit pa­tients with favourable anato­my, en­dovas­cu­lar re­pair should be con­sid­ered for de­scend­ing tho­racic aorta aneurysms &gt;60 mm di­am­e­ter</a:t>
            </a:r>
          </a:p>
          <a:p>
            <a:pPr algn="l" rtl="0">
              <a:defRPr b="0"/>
            </a:pPr>
            <a:endParaRPr/>
          </a:p>
          <a:p>
            <a:pPr algn="l" rtl="0">
              <a:defRPr b="0"/>
            </a:pPr>
            <a:r>
              <a:t>In pa­tients with rup­tured de­scend­ing tho­racic aor­tic aneu­rysm,  en­dovas­cu­lar re­pair should be the first treat­ment op­tion when the anato­my is ap­pro­pri­ate</a:t>
            </a:r>
          </a:p>
        </p:txBody>
      </p:sp>
      <p:sp>
        <p:nvSpPr>
          <p:cNvPr id="382" name="Open repair…"/>
          <p:cNvSpPr txBox="1"/>
          <p:nvPr/>
        </p:nvSpPr>
        <p:spPr>
          <a:xfrm>
            <a:off x="801676" y="8734370"/>
            <a:ext cx="23317598" cy="431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825500" rtl="0">
              <a:lnSpc>
                <a:spcPct val="100000"/>
              </a:lnSpc>
              <a:spcBef>
                <a:spcPts val="0"/>
              </a:spcBef>
              <a:defRPr sz="5600" b="1"/>
            </a:pPr>
            <a:r>
              <a:t>Open repair </a:t>
            </a:r>
          </a:p>
          <a:p>
            <a:pPr algn="l" defTabSz="825500" rtl="0">
              <a:lnSpc>
                <a:spcPct val="100000"/>
              </a:lnSpc>
              <a:spcBef>
                <a:spcPts val="0"/>
              </a:spcBef>
              <a:defRPr sz="5500"/>
            </a:pPr>
            <a:r>
              <a:t>- Com­put­ed to­mo­graph­ic an­giog­ra­phy or mag­net­ic res­o­nance should be per­formed for pa­tients planned for de­scend­ing tho­racic aor­tic re­pair, to de­fine the ex­tent of the dis­ease and to iden­ti­fy the po­ten­tial risk of the pro­ce­dure re­lat­ed to the main in­ter­costal ar­ter­ies</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Indications for OR of a DTAA are limited to ﬁt patients unsuitable for TEVAR such as those with:…"/>
          <p:cNvSpPr txBox="1">
            <a:spLocks noGrp="1"/>
          </p:cNvSpPr>
          <p:nvPr>
            <p:ph type="body" idx="21"/>
          </p:nvPr>
        </p:nvSpPr>
        <p:spPr>
          <a:xfrm>
            <a:off x="1206500" y="1852926"/>
            <a:ext cx="21971000" cy="1001014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defTabSz="457200" rtl="0">
              <a:defRPr sz="4400" b="0">
                <a:latin typeface="Helvetica"/>
                <a:ea typeface="Helvetica"/>
                <a:cs typeface="Helvetica"/>
                <a:sym typeface="Helvetica"/>
              </a:defRPr>
            </a:pPr>
            <a:r>
              <a:t>In­di­ca­tions for OR of a DTAA are lim­it­ed to ﬁt pa­tients</a:t>
            </a:r>
            <a:r>
              <a:rPr>
                <a:uFill>
                  <a:solidFill>
                    <a:srgbClr val="0000EE"/>
                  </a:solidFill>
                </a:uFill>
              </a:rPr>
              <a:t> unsuit­able for TEVAR such as those with:</a:t>
            </a:r>
          </a:p>
          <a:p>
            <a:pPr marL="1137557" marR="615950" indent="-997857" algn="l" defTabSz="457200" rtl="0">
              <a:buSzPct val="100000"/>
              <a:buFont typeface="TimesNewRomanPSMT"/>
              <a:buAutoNum type="arabicPeriod"/>
              <a:defRPr sz="4400" b="0">
                <a:uFill>
                  <a:solidFill>
                    <a:srgbClr val="0000EE"/>
                  </a:solidFill>
                </a:uFill>
                <a:latin typeface="Helvetica"/>
                <a:ea typeface="Helvetica"/>
                <a:cs typeface="Helvetica"/>
                <a:sym typeface="Helvetica"/>
              </a:defRPr>
            </a:pPr>
            <a:r>
              <a:t>Ab­sence of ad­e­quate ar­te­ri­al ac­cess or a contrain­di­ca­tion to aor­tic/iliac con­duit graft place­ment (pres­ence of hos­tile ab­domen, se­vere aorto-‍iliac dis­ease). The use of an aor­tic/iliac sidearm graft is re­quired in ap­prox­i­mate­ly 15% of cases.</a:t>
            </a:r>
          </a:p>
          <a:p>
            <a:pPr marL="1137557" marR="615950" indent="-997857" algn="l" defTabSz="457200" rtl="0">
              <a:buSzPct val="100000"/>
              <a:buFont typeface="TimesNewRomanPSMT"/>
              <a:buAutoNum type="arabicPeriod"/>
              <a:defRPr sz="4400" b="0">
                <a:uFill>
                  <a:solidFill>
                    <a:srgbClr val="0000EE"/>
                  </a:solidFill>
                </a:uFill>
                <a:latin typeface="Helvetica"/>
                <a:ea typeface="Helvetica"/>
                <a:cs typeface="Helvetica"/>
                <a:sym typeface="Helvetica"/>
              </a:defRPr>
            </a:pPr>
            <a:r>
              <a:t>Ab­sence of prox­i­mal or dis­tal land­ing zones.</a:t>
            </a:r>
          </a:p>
          <a:p>
            <a:pPr marL="1137557" marR="615950" indent="-997857" algn="l" defTabSz="457200" rtl="0">
              <a:buSzPct val="100000"/>
              <a:buFont typeface="TimesNewRomanPSMT"/>
              <a:buAutoNum type="arabicPeriod"/>
              <a:defRPr sz="4400" b="0">
                <a:uFill>
                  <a:solidFill>
                    <a:srgbClr val="0000EE"/>
                  </a:solidFill>
                </a:uFill>
                <a:latin typeface="Helvetica"/>
                <a:ea typeface="Helvetica"/>
                <a:cs typeface="Helvetica"/>
                <a:sym typeface="Helvetica"/>
              </a:defRPr>
            </a:pPr>
            <a:r>
              <a:t>DTA as­so­ci­at­ed with a connec­tive tis­sue dis­or­der such as MFS, or DTA in young, healthy pa­tients with­out major contrain­di­ca­tions for OR.</a:t>
            </a:r>
          </a:p>
          <a:p>
            <a:pPr marL="1137557" marR="615950" indent="-997857" algn="l" defTabSz="457200" rtl="0">
              <a:buSzPct val="100000"/>
              <a:buFont typeface="TimesNewRomanPSMT"/>
              <a:buAutoNum type="arabicPeriod"/>
              <a:defRPr sz="4400" b="0">
                <a:uFill>
                  <a:solidFill>
                    <a:srgbClr val="0000EE"/>
                  </a:solidFill>
                </a:uFill>
                <a:latin typeface="Helvetica"/>
                <a:ea typeface="Helvetica"/>
                <a:cs typeface="Helvetica"/>
                <a:sym typeface="Helvetica"/>
              </a:defRPr>
            </a:pPr>
            <a:r>
              <a:t>Pro­hibitive­ly high risk of neu­ro­log­i­cal deﬁcit post-‍TEVAR caused by full ex­tent DTAA in pa­tients with pre­vi­ous ab­dom­i­nal aor­tic surgery, re­duc­ing pelvic cir­cu­la­tion and oc­clu­sion of the lum­bar ar­ter­ies.</a:t>
            </a:r>
          </a:p>
          <a:p>
            <a:pPr marL="1137557" marR="615950" indent="-997857" algn="l" defTabSz="457200" rtl="0">
              <a:buSzPct val="100000"/>
              <a:buFont typeface="TimesNewRomanPSMT"/>
              <a:buAutoNum type="arabicPeriod"/>
              <a:defRPr sz="4400" b="0">
                <a:uFill>
                  <a:solidFill>
                    <a:srgbClr val="0000EE"/>
                  </a:solidFill>
                </a:uFill>
                <a:latin typeface="Helvetica"/>
                <a:ea typeface="Helvetica"/>
                <a:cs typeface="Helvetica"/>
                <a:sym typeface="Helvetica"/>
              </a:defRPr>
            </a:pPr>
            <a:r>
              <a:t>Symp­toms re­lat­ed to com­pres­sion by a large DTAA of ad­ja­cent struc­tures such as the tho­racic ver­te­bral bod­ies (chron­ic pain syn­drome), tra­chea or left main­stem bronchus (dys­p­nea), or oe­soph­a­gus (dys­pha­gia)</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Thoraco-abdominal Aortic Aneurysms"/>
          <p:cNvSpPr txBox="1">
            <a:spLocks noGrp="1"/>
          </p:cNvSpPr>
          <p:nvPr>
            <p:ph type="title"/>
          </p:nvPr>
        </p:nvSpPr>
        <p:spPr>
          <a:prstGeom prst="rect">
            <a:avLst/>
          </a:prstGeom>
        </p:spPr>
        <p:txBody>
          <a:bodyPr/>
          <a:lstStyle/>
          <a:p>
            <a:r>
              <a:t>Thoraco-abdominal Aortic Aneurysms</a:t>
            </a:r>
          </a:p>
        </p:txBody>
      </p:sp>
      <p:sp>
        <p:nvSpPr>
          <p:cNvPr id="387" name="Associated with transmural inflammation and extracellular matrix degeneration…"/>
          <p:cNvSpPr txBox="1">
            <a:spLocks noGrp="1"/>
          </p:cNvSpPr>
          <p:nvPr>
            <p:ph type="body" idx="21"/>
          </p:nvPr>
        </p:nvSpPr>
        <p:spPr>
          <a:xfrm>
            <a:off x="1206500" y="3795592"/>
            <a:ext cx="21971000" cy="87370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698500" indent="-698500" algn="l" rtl="0">
              <a:buSzPct val="123000"/>
              <a:buChar char="-"/>
              <a:defRPr/>
            </a:pPr>
            <a:r>
              <a:t>Associated with transmural inflammation and extracellular matrix degeneration</a:t>
            </a:r>
          </a:p>
          <a:p>
            <a:pPr marL="698500" indent="-698500" algn="l" rtl="0">
              <a:buSzPct val="123000"/>
              <a:buChar char="-"/>
              <a:defRPr/>
            </a:pPr>
            <a:r>
              <a:t>Risk factor : tobacco use, old age, male sex, and family history </a:t>
            </a:r>
          </a:p>
          <a:p>
            <a:pPr marL="698500" indent="-698500" algn="l" rtl="0">
              <a:buSzPct val="123000"/>
              <a:buChar char="-"/>
              <a:defRPr/>
            </a:pPr>
            <a:r>
              <a:t>Often asymptomatic </a:t>
            </a:r>
          </a:p>
          <a:p>
            <a:pPr marL="698500" indent="-698500" algn="l" rtl="0">
              <a:buSzPct val="123000"/>
              <a:buChar char="-"/>
              <a:defRPr/>
            </a:pPr>
            <a:r>
              <a:t>May present as palpable pulsatile abdominal mass </a:t>
            </a:r>
          </a:p>
          <a:p>
            <a:pPr marL="698500" indent="-698500" algn="l" rtl="0">
              <a:buSzPct val="123000"/>
              <a:buChar char="-"/>
              <a:defRPr/>
            </a:pPr>
            <a:r>
              <a:t>Rupture may present as triad of pulsatile abdominal mass, acute abdominal / back pain, and resistant hypotention </a:t>
            </a:r>
          </a:p>
          <a:p>
            <a:pPr marL="698500" indent="-698500" algn="l" rtl="0">
              <a:buSzPct val="123000"/>
              <a:buChar char="-"/>
              <a:defRPr/>
            </a:pPr>
            <a:r>
              <a:t>Most often infra-renal (distribution of vasa vasorum is reduced </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Describe the extent of an aneurysm…"/>
          <p:cNvSpPr txBox="1">
            <a:spLocks noGrp="1"/>
          </p:cNvSpPr>
          <p:nvPr>
            <p:ph type="body" idx="21"/>
          </p:nvPr>
        </p:nvSpPr>
        <p:spPr>
          <a:xfrm>
            <a:off x="917464" y="3131554"/>
            <a:ext cx="8023933" cy="477761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457200" indent="-457200" algn="l" rtl="0">
              <a:buSzPct val="123000"/>
              <a:buChar char="-"/>
              <a:defRPr/>
            </a:pPr>
            <a:r>
              <a:t>Describe the extent of an aneurysm </a:t>
            </a:r>
          </a:p>
          <a:p>
            <a:pPr marL="457200" indent="-457200" algn="l" rtl="0">
              <a:buSzPct val="123000"/>
              <a:buChar char="-"/>
              <a:defRPr/>
            </a:pPr>
            <a:r>
              <a:t>Predict the morbidity and mortality associated with aneurysm repair</a:t>
            </a:r>
          </a:p>
        </p:txBody>
      </p:sp>
      <p:sp>
        <p:nvSpPr>
          <p:cNvPr id="390" name="Crawford classification"/>
          <p:cNvSpPr txBox="1">
            <a:spLocks noGrp="1"/>
          </p:cNvSpPr>
          <p:nvPr>
            <p:ph type="body" sz="quarter" idx="1"/>
          </p:nvPr>
        </p:nvSpPr>
        <p:spPr>
          <a:xfrm>
            <a:off x="354804" y="931573"/>
            <a:ext cx="8624407" cy="1851043"/>
          </a:xfrm>
          <a:prstGeom prst="rect">
            <a:avLst/>
          </a:prstGeom>
        </p:spPr>
        <p:txBody>
          <a:bodyPr/>
          <a:lstStyle>
            <a:lvl1pPr marL="0" indent="0" defTabSz="825500">
              <a:lnSpc>
                <a:spcPct val="100000"/>
              </a:lnSpc>
              <a:defRPr sz="5500" b="1" spc="0">
                <a:latin typeface="+mn-lt"/>
                <a:ea typeface="+mn-ea"/>
                <a:cs typeface="+mn-cs"/>
                <a:sym typeface="Helvetica Neue"/>
              </a:defRPr>
            </a:lvl1pPr>
          </a:lstStyle>
          <a:p>
            <a:r>
              <a:t>Crawford classification</a:t>
            </a:r>
          </a:p>
        </p:txBody>
      </p:sp>
      <p:pic>
        <p:nvPicPr>
          <p:cNvPr id="391" name="IMG_0123.jpeg" descr="IMG_0123.jpeg"/>
          <p:cNvPicPr>
            <a:picLocks noChangeAspect="1"/>
          </p:cNvPicPr>
          <p:nvPr/>
        </p:nvPicPr>
        <p:blipFill>
          <a:blip r:embed="rId2"/>
          <a:stretch>
            <a:fillRect/>
          </a:stretch>
        </p:blipFill>
        <p:spPr>
          <a:xfrm>
            <a:off x="8720436" y="750609"/>
            <a:ext cx="15473988" cy="12201709"/>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Management"/>
          <p:cNvSpPr txBox="1">
            <a:spLocks noGrp="1"/>
          </p:cNvSpPr>
          <p:nvPr>
            <p:ph type="title"/>
          </p:nvPr>
        </p:nvSpPr>
        <p:spPr>
          <a:prstGeom prst="rect">
            <a:avLst/>
          </a:prstGeom>
        </p:spPr>
        <p:txBody>
          <a:bodyPr/>
          <a:lstStyle/>
          <a:p>
            <a:r>
              <a:t>Management </a:t>
            </a:r>
          </a:p>
        </p:txBody>
      </p:sp>
      <p:sp>
        <p:nvSpPr>
          <p:cNvPr id="394" name="Surveillance for smaller aneurysms (&lt;5.5 cm in men, &lt;5.0 cm in women) with regular imaging…"/>
          <p:cNvSpPr txBox="1">
            <a:spLocks noGrp="1"/>
          </p:cNvSpPr>
          <p:nvPr>
            <p:ph type="body" idx="21"/>
          </p:nvPr>
        </p:nvSpPr>
        <p:spPr>
          <a:xfrm>
            <a:off x="1206500" y="3545197"/>
            <a:ext cx="21971000" cy="30145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defTabSz="127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b="0">
                <a:latin typeface="Helvetica"/>
                <a:ea typeface="Helvetica"/>
                <a:cs typeface="Helvetica"/>
                <a:sym typeface="Helvetica"/>
              </a:defRPr>
            </a:pPr>
            <a:r>
              <a:t>Surveillance for smaller aneurysms (&lt;5.5 cm in men, &lt;5.0 cm in women) with regular imaging</a:t>
            </a:r>
          </a:p>
          <a:p>
            <a:pPr algn="l" defTabSz="127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b="0">
                <a:latin typeface="Helvetica"/>
                <a:ea typeface="Helvetica"/>
                <a:cs typeface="Helvetica"/>
                <a:sym typeface="Helvetica"/>
              </a:defRPr>
            </a:pPr>
            <a:endParaRPr/>
          </a:p>
          <a:p>
            <a:pPr algn="l" defTabSz="12700" rt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b="0">
                <a:latin typeface="Helvetica"/>
                <a:ea typeface="Helvetica"/>
                <a:cs typeface="Helvetica"/>
                <a:sym typeface="Helvetica"/>
              </a:defRPr>
            </a:pPr>
            <a:r>
              <a:t>﻿﻿﻿Medical management with blood pressure control, statins, and smoking cessation.</a:t>
            </a:r>
          </a:p>
        </p:txBody>
      </p:sp>
      <p:pic>
        <p:nvPicPr>
          <p:cNvPr id="395" name="IMG_0133.jpeg" descr="IMG_0133.jpeg"/>
          <p:cNvPicPr>
            <a:picLocks noChangeAspect="1"/>
          </p:cNvPicPr>
          <p:nvPr/>
        </p:nvPicPr>
        <p:blipFill>
          <a:blip r:embed="rId2"/>
          <a:stretch>
            <a:fillRect/>
          </a:stretch>
        </p:blipFill>
        <p:spPr>
          <a:xfrm>
            <a:off x="1286417" y="7891510"/>
            <a:ext cx="20828001" cy="33782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ontent Placeholder 2"/>
          <p:cNvSpPr txBox="1">
            <a:spLocks noGrp="1"/>
          </p:cNvSpPr>
          <p:nvPr>
            <p:ph type="body" idx="1"/>
          </p:nvPr>
        </p:nvSpPr>
        <p:spPr>
          <a:xfrm>
            <a:off x="1676400" y="1987825"/>
            <a:ext cx="21031200" cy="10366101"/>
          </a:xfrm>
          <a:prstGeom prst="rect">
            <a:avLst/>
          </a:prstGeom>
        </p:spPr>
        <p:txBody>
          <a:bodyPr/>
          <a:lstStyle/>
          <a:p>
            <a:pPr marL="1028700" indent="-1028700">
              <a:buFontTx/>
              <a:buAutoNum type="arabicPeriod" startAt="7"/>
              <a:defRPr sz="4800">
                <a:solidFill>
                  <a:srgbClr val="FF0000"/>
                </a:solidFill>
              </a:defRPr>
            </a:pPr>
            <a:r>
              <a:t>Age:</a:t>
            </a:r>
            <a:r>
              <a:rPr>
                <a:solidFill>
                  <a:srgbClr val="000000"/>
                </a:solidFill>
              </a:rPr>
              <a:t> The risk of DVT increases with age, particularly in individuals over 60 years.</a:t>
            </a:r>
          </a:p>
          <a:p>
            <a:pPr marL="1028700" indent="-1028700">
              <a:buFontTx/>
              <a:buAutoNum type="arabicPeriod" startAt="7"/>
              <a:defRPr sz="4800">
                <a:solidFill>
                  <a:srgbClr val="FF0000"/>
                </a:solidFill>
              </a:defRPr>
            </a:pPr>
            <a:r>
              <a:t>Obesity:</a:t>
            </a:r>
            <a:r>
              <a:rPr>
                <a:solidFill>
                  <a:srgbClr val="000000"/>
                </a:solidFill>
              </a:rPr>
              <a:t> Being overweight or obese increases the pressure on veins in the lower extremities, making DVT more likely.</a:t>
            </a:r>
          </a:p>
          <a:p>
            <a:pPr marL="1028700" indent="-1028700">
              <a:buFontTx/>
              <a:buAutoNum type="arabicPeriod" startAt="7"/>
              <a:defRPr sz="4800">
                <a:solidFill>
                  <a:srgbClr val="FF0000"/>
                </a:solidFill>
              </a:defRPr>
            </a:pPr>
            <a:r>
              <a:t>Smoking:</a:t>
            </a:r>
            <a:r>
              <a:rPr>
                <a:solidFill>
                  <a:srgbClr val="000000"/>
                </a:solidFill>
              </a:rPr>
              <a:t> It increases the risk of clot formation by damaging the blood vessels and promoting a hypercoagulable state.</a:t>
            </a:r>
          </a:p>
          <a:p>
            <a:pPr marL="1028700" indent="-1028700">
              <a:buFontTx/>
              <a:buAutoNum type="arabicPeriod" startAt="7"/>
              <a:defRPr sz="4800">
                <a:solidFill>
                  <a:srgbClr val="FF0000"/>
                </a:solidFill>
              </a:defRPr>
            </a:pPr>
            <a:r>
              <a:t>Prior DVT or PE: </a:t>
            </a:r>
            <a:r>
              <a:rPr>
                <a:solidFill>
                  <a:srgbClr val="000000"/>
                </a:solidFill>
              </a:rPr>
              <a:t>A personal history of DVT or pulmonary embolism (PE) increases the risk of recurrence.</a:t>
            </a:r>
          </a:p>
          <a:p>
            <a:pPr marL="1028700" indent="-1028700">
              <a:buFontTx/>
              <a:buAutoNum type="arabicPeriod" startAt="7"/>
              <a:defRPr sz="4800">
                <a:solidFill>
                  <a:srgbClr val="FF0000"/>
                </a:solidFill>
              </a:defRPr>
            </a:pPr>
            <a:r>
              <a:t>Family History of DVT: </a:t>
            </a:r>
            <a:r>
              <a:rPr>
                <a:solidFill>
                  <a:srgbClr val="000000"/>
                </a:solidFill>
              </a:rPr>
              <a:t>A family history of venous thromboembolism (VTE) suggests a potential genetic predisposition.</a:t>
            </a:r>
          </a:p>
          <a:p>
            <a:pPr marL="1028700" indent="-1028700">
              <a:buFontTx/>
              <a:buAutoNum type="arabicPeriod" startAt="7"/>
              <a:defRPr sz="4800">
                <a:solidFill>
                  <a:srgbClr val="FF0000"/>
                </a:solidFill>
              </a:defRPr>
            </a:pPr>
            <a:r>
              <a:t>Chronic Diseases: </a:t>
            </a:r>
            <a:r>
              <a:rPr>
                <a:solidFill>
                  <a:srgbClr val="000000"/>
                </a:solidFill>
              </a:rPr>
              <a:t>Conditions such as heart failure, inflammatory bowel disease, and nephrotic syndrome are associated with a higher risk of DVT </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Indications for Repair"/>
          <p:cNvSpPr txBox="1">
            <a:spLocks noGrp="1"/>
          </p:cNvSpPr>
          <p:nvPr>
            <p:ph type="title"/>
          </p:nvPr>
        </p:nvSpPr>
        <p:spPr>
          <a:prstGeom prst="rect">
            <a:avLst/>
          </a:prstGeom>
        </p:spPr>
        <p:txBody>
          <a:bodyPr/>
          <a:lstStyle/>
          <a:p>
            <a:r>
              <a:t>Indications for Repair</a:t>
            </a:r>
          </a:p>
        </p:txBody>
      </p:sp>
      <p:sp>
        <p:nvSpPr>
          <p:cNvPr id="398" name="Open or endovascular repair should be considered for patients at low to moderate surgical risk, with an atherosclerotic or degenerative thoraco-abdominal aortic aneurysm of 60 mm or larger diameter, rapid aneurysm enlargement (&gt;10 mm/year), or aneurysm r"/>
          <p:cNvSpPr txBox="1">
            <a:spLocks noGrp="1"/>
          </p:cNvSpPr>
          <p:nvPr>
            <p:ph type="body" idx="21"/>
          </p:nvPr>
        </p:nvSpPr>
        <p:spPr>
          <a:xfrm>
            <a:off x="1206500" y="4595822"/>
            <a:ext cx="21971000" cy="48914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rtl="0">
              <a:defRPr/>
            </a:lvl1pPr>
          </a:lstStyle>
          <a:p>
            <a:r>
              <a:t>Open or en­dovas­cu­lar re­pair should be con­sid­ered for pa­tients at low to mod­er­ate sur­gi­cal risk, with an atheroscle­rot­ic or de­gen­er­a­tive thoraco-‍ab­dom­i­nal aor­tic aneurysm of 60 mm or larg­er di­am­e­ter, rapid aneurysm en­large­ment (&gt;10 mm/‍year), or aneurysm re­lat­ed symp­toms</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Open repair"/>
          <p:cNvSpPr txBox="1">
            <a:spLocks noGrp="1"/>
          </p:cNvSpPr>
          <p:nvPr>
            <p:ph type="title"/>
          </p:nvPr>
        </p:nvSpPr>
        <p:spPr>
          <a:prstGeom prst="rect">
            <a:avLst/>
          </a:prstGeom>
        </p:spPr>
        <p:txBody>
          <a:bodyPr/>
          <a:lstStyle/>
          <a:p>
            <a:r>
              <a:t>Open repair </a:t>
            </a:r>
          </a:p>
        </p:txBody>
      </p:sp>
      <p:sp>
        <p:nvSpPr>
          <p:cNvPr id="401" name="In patients with extensive thoraco-abdominal aortic aneurysm (type I, II, III) undergoing open repair, cerebrospinal fluid drainage should be considered as a measure to decrease the risk of neurological deficit"/>
          <p:cNvSpPr txBox="1">
            <a:spLocks noGrp="1"/>
          </p:cNvSpPr>
          <p:nvPr>
            <p:ph type="body" idx="21"/>
          </p:nvPr>
        </p:nvSpPr>
        <p:spPr>
          <a:xfrm>
            <a:off x="1206500" y="2648259"/>
            <a:ext cx="21971000" cy="43357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l" rtl="0">
              <a:defRPr/>
            </a:lvl1pPr>
          </a:lstStyle>
          <a:p>
            <a:r>
              <a:t>In pa­tients with ex­ten­sive thoraco-‍ab­dom­i­nal aor­tic aneurysm (type I, II, III) un­der­going open re­pair, cere­brospinal fluid drainage should be con­sid­ered as a mea­sure to de­crease the risk of neu­ro­log­i­cal deficit</a:t>
            </a:r>
          </a:p>
        </p:txBody>
      </p:sp>
      <p:sp>
        <p:nvSpPr>
          <p:cNvPr id="402" name="In patients planned for open or endovascular thoraco-abdominal aortic aneurysm repair, pre-operative cardiac, pulmonary, and renal function should be assessed to estimate surgical risks and initiate therapy to improve the pre-operative status"/>
          <p:cNvSpPr txBox="1"/>
          <p:nvPr/>
        </p:nvSpPr>
        <p:spPr>
          <a:xfrm>
            <a:off x="1025001" y="8725428"/>
            <a:ext cx="21971001" cy="67586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rtl="0">
              <a:lnSpc>
                <a:spcPct val="100000"/>
              </a:lnSpc>
              <a:spcBef>
                <a:spcPts val="0"/>
              </a:spcBef>
              <a:defRPr sz="5500" b="1"/>
            </a:lvl1pPr>
          </a:lstStyle>
          <a:p>
            <a:r>
              <a:t>In pa­tients planned for open or en­dovas­cu­lar thoraco-‍ab­dom­i­nal aor­tic aneurysm re­pair, pre-‍op­er­a­tive car­diac, pul­monary, and renal func­tion should be as­sessed to es­ti­mate sur­gi­cal risks and ini­ti­ate ther­a­py to im­prove the pre-‍op­er­a­tive sta­tus</a:t>
            </a:r>
          </a:p>
        </p:txBody>
      </p:sp>
      <p:sp>
        <p:nvSpPr>
          <p:cNvPr id="403" name="Endovascular Repair"/>
          <p:cNvSpPr txBox="1"/>
          <p:nvPr/>
        </p:nvSpPr>
        <p:spPr>
          <a:xfrm>
            <a:off x="1025001" y="7477340"/>
            <a:ext cx="21971001" cy="14349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rtl="0">
              <a:lnSpc>
                <a:spcPct val="80000"/>
              </a:lnSpc>
              <a:spcBef>
                <a:spcPts val="0"/>
              </a:spcBef>
              <a:defRPr sz="6900" b="1" spc="-138"/>
            </a:lvl1pPr>
          </a:lstStyle>
          <a:p>
            <a:r>
              <a:t>Endovascular Repair</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Thank you"/>
          <p:cNvSpPr txBox="1">
            <a:spLocks noGrp="1"/>
          </p:cNvSpPr>
          <p:nvPr>
            <p:ph type="ctrTitle"/>
          </p:nvPr>
        </p:nvSpPr>
        <p:spPr>
          <a:xfrm>
            <a:off x="1693311" y="1594600"/>
            <a:ext cx="21971004" cy="5418991"/>
          </a:xfrm>
          <a:prstGeom prst="rect">
            <a:avLst/>
          </a:prstGeom>
        </p:spPr>
        <p:txBody>
          <a:bodyPr/>
          <a:lstStyle>
            <a:lvl1pPr>
              <a:defRPr sz="12900" b="0" spc="-258">
                <a:latin typeface="Chalkduster"/>
                <a:ea typeface="Chalkduster"/>
                <a:cs typeface="Chalkduster"/>
                <a:sym typeface="Chalkduster"/>
              </a:defRPr>
            </a:lvl1pPr>
          </a:lstStyle>
          <a:p>
            <a:r>
              <a:t>Thank you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itle 1"/>
          <p:cNvSpPr txBox="1">
            <a:spLocks noGrp="1"/>
          </p:cNvSpPr>
          <p:nvPr>
            <p:ph type="title"/>
          </p:nvPr>
        </p:nvSpPr>
        <p:spPr>
          <a:xfrm>
            <a:off x="845729" y="0"/>
            <a:ext cx="21031200" cy="2651126"/>
          </a:xfrm>
          <a:prstGeom prst="rect">
            <a:avLst/>
          </a:prstGeom>
        </p:spPr>
        <p:txBody>
          <a:bodyPr/>
          <a:lstStyle/>
          <a:p>
            <a:r>
              <a:rPr dirty="0"/>
              <a:t>Clinical Presentation :</a:t>
            </a:r>
            <a:br>
              <a:rPr dirty="0"/>
            </a:br>
            <a:endParaRPr dirty="0"/>
          </a:p>
        </p:txBody>
      </p:sp>
      <p:sp>
        <p:nvSpPr>
          <p:cNvPr id="239" name="Content Placeholder 2"/>
          <p:cNvSpPr txBox="1">
            <a:spLocks noGrp="1"/>
          </p:cNvSpPr>
          <p:nvPr>
            <p:ph type="body" idx="1"/>
          </p:nvPr>
        </p:nvSpPr>
        <p:spPr>
          <a:xfrm>
            <a:off x="448450" y="1745807"/>
            <a:ext cx="19016597" cy="10991854"/>
          </a:xfrm>
          <a:prstGeom prst="rect">
            <a:avLst/>
          </a:prstGeom>
        </p:spPr>
        <p:txBody>
          <a:bodyPr/>
          <a:lstStyle/>
          <a:p>
            <a:pPr>
              <a:lnSpc>
                <a:spcPct val="81000"/>
              </a:lnSpc>
              <a:defRPr sz="4600"/>
            </a:pPr>
            <a:r>
              <a:t>The clinical presentation of DVT can vary widely, ranging from </a:t>
            </a:r>
            <a:r>
              <a:rPr>
                <a:solidFill>
                  <a:srgbClr val="0070C0"/>
                </a:solidFill>
              </a:rPr>
              <a:t>asymptomatic cases </a:t>
            </a:r>
            <a:r>
              <a:t>to significant swelling and pain. The most common symptoms and signs include:</a:t>
            </a:r>
          </a:p>
          <a:p>
            <a:pPr marL="0" indent="0">
              <a:lnSpc>
                <a:spcPct val="81000"/>
              </a:lnSpc>
              <a:buSzTx/>
              <a:buNone/>
              <a:defRPr sz="4600"/>
            </a:pPr>
            <a:endParaRPr/>
          </a:p>
          <a:p>
            <a:pPr>
              <a:lnSpc>
                <a:spcPct val="81000"/>
              </a:lnSpc>
              <a:defRPr sz="4600">
                <a:solidFill>
                  <a:srgbClr val="FF0000"/>
                </a:solidFill>
              </a:defRPr>
            </a:pPr>
            <a:r>
              <a:t>Unilateral Leg Swelling:</a:t>
            </a:r>
            <a:r>
              <a:rPr>
                <a:solidFill>
                  <a:srgbClr val="000000"/>
                </a:solidFill>
              </a:rPr>
              <a:t> DVT typically affects one leg, and swelling is usually localized to the calf or entire leg.</a:t>
            </a:r>
          </a:p>
          <a:p>
            <a:pPr>
              <a:lnSpc>
                <a:spcPct val="81000"/>
              </a:lnSpc>
              <a:defRPr sz="4600">
                <a:solidFill>
                  <a:srgbClr val="FF0000"/>
                </a:solidFill>
              </a:defRPr>
            </a:pPr>
            <a:r>
              <a:t>Pain or Tenderness:</a:t>
            </a:r>
            <a:r>
              <a:rPr>
                <a:solidFill>
                  <a:srgbClr val="000000"/>
                </a:solidFill>
              </a:rPr>
              <a:t> Pain often starts in the calf and can be described as cramping or soreness. It may worsen with standing or walking.</a:t>
            </a:r>
          </a:p>
          <a:p>
            <a:pPr>
              <a:lnSpc>
                <a:spcPct val="81000"/>
              </a:lnSpc>
              <a:defRPr sz="4600">
                <a:solidFill>
                  <a:srgbClr val="FF0000"/>
                </a:solidFill>
              </a:defRPr>
            </a:pPr>
            <a:r>
              <a:t>Erythema and Warmth: </a:t>
            </a:r>
            <a:r>
              <a:rPr>
                <a:solidFill>
                  <a:srgbClr val="000000"/>
                </a:solidFill>
              </a:rPr>
              <a:t>The skin over the affected area may become red and warm due to inflammation around the clot</a:t>
            </a:r>
          </a:p>
          <a:p>
            <a:pPr>
              <a:lnSpc>
                <a:spcPct val="81000"/>
              </a:lnSpc>
              <a:defRPr sz="4600">
                <a:solidFill>
                  <a:srgbClr val="FF0000"/>
                </a:solidFill>
              </a:defRPr>
            </a:pPr>
            <a:r>
              <a:t>Skin Discoloration: </a:t>
            </a:r>
            <a:r>
              <a:rPr>
                <a:solidFill>
                  <a:srgbClr val="000000"/>
                </a:solidFill>
              </a:rPr>
              <a:t>The skin may appear red or bluish, and this discoloration can sometimes extend over a significant portion of the affected leg </a:t>
            </a:r>
          </a:p>
          <a:p>
            <a:pPr>
              <a:lnSpc>
                <a:spcPct val="81000"/>
              </a:lnSpc>
              <a:defRPr sz="4600">
                <a:solidFill>
                  <a:srgbClr val="FF0000"/>
                </a:solidFill>
              </a:defRPr>
            </a:pPr>
            <a:r>
              <a:t>Dilated Superficial Veins: </a:t>
            </a:r>
            <a:r>
              <a:rPr>
                <a:solidFill>
                  <a:srgbClr val="000000"/>
                </a:solidFill>
              </a:rPr>
              <a:t>In some cases, prominent veins may appear on the surface of the skin.</a:t>
            </a:r>
          </a:p>
        </p:txBody>
      </p:sp>
      <p:pic>
        <p:nvPicPr>
          <p:cNvPr id="240" name="Picture 3" descr="Picture 3"/>
          <p:cNvPicPr>
            <a:picLocks noChangeAspect="1"/>
          </p:cNvPicPr>
          <p:nvPr/>
        </p:nvPicPr>
        <p:blipFill>
          <a:blip r:embed="rId2"/>
          <a:stretch>
            <a:fillRect/>
          </a:stretch>
        </p:blipFill>
        <p:spPr>
          <a:xfrm>
            <a:off x="19386954" y="3008689"/>
            <a:ext cx="4901857" cy="769862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ontent Placeholder 2"/>
          <p:cNvSpPr txBox="1">
            <a:spLocks noGrp="1"/>
          </p:cNvSpPr>
          <p:nvPr>
            <p:ph type="body" idx="1"/>
          </p:nvPr>
        </p:nvSpPr>
        <p:spPr>
          <a:xfrm>
            <a:off x="1676400" y="689114"/>
            <a:ext cx="21031200" cy="13729252"/>
          </a:xfrm>
          <a:prstGeom prst="rect">
            <a:avLst/>
          </a:prstGeom>
        </p:spPr>
        <p:txBody>
          <a:bodyPr/>
          <a:lstStyle/>
          <a:p>
            <a:pPr>
              <a:defRPr sz="4800">
                <a:solidFill>
                  <a:srgbClr val="FF0000"/>
                </a:solidFill>
              </a:defRPr>
            </a:pPr>
            <a:r>
              <a:t>Homan’s Sign: </a:t>
            </a:r>
            <a:r>
              <a:rPr>
                <a:solidFill>
                  <a:srgbClr val="000000"/>
                </a:solidFill>
              </a:rPr>
              <a:t>Pain in the calf on dorsiflexion of the foot can be indicative of DVT, though it is not a highly specific test</a:t>
            </a:r>
          </a:p>
          <a:p>
            <a:pPr>
              <a:defRPr sz="4800"/>
            </a:pPr>
            <a:endParaRPr>
              <a:solidFill>
                <a:srgbClr val="000000"/>
              </a:solidFill>
            </a:endParaRPr>
          </a:p>
          <a:p>
            <a:pPr>
              <a:defRPr sz="4800"/>
            </a:pPr>
            <a:endParaRPr>
              <a:solidFill>
                <a:srgbClr val="000000"/>
              </a:solidFill>
            </a:endParaRPr>
          </a:p>
          <a:p>
            <a:pPr>
              <a:defRPr sz="4800"/>
            </a:pPr>
            <a:endParaRPr>
              <a:solidFill>
                <a:srgbClr val="000000"/>
              </a:solidFill>
            </a:endParaRPr>
          </a:p>
          <a:p>
            <a:pPr>
              <a:defRPr sz="4800"/>
            </a:pPr>
            <a:endParaRPr>
              <a:solidFill>
                <a:srgbClr val="000000"/>
              </a:solidFill>
            </a:endParaRPr>
          </a:p>
          <a:p>
            <a:pPr>
              <a:defRPr sz="4800"/>
            </a:pPr>
            <a:endParaRPr>
              <a:solidFill>
                <a:srgbClr val="000000"/>
              </a:solidFill>
            </a:endParaRPr>
          </a:p>
          <a:p>
            <a:pPr>
              <a:defRPr sz="4800"/>
            </a:pPr>
            <a:endParaRPr>
              <a:solidFill>
                <a:srgbClr val="000000"/>
              </a:solidFill>
            </a:endParaRPr>
          </a:p>
          <a:p>
            <a:pPr>
              <a:defRPr sz="4800"/>
            </a:pPr>
            <a:endParaRPr>
              <a:solidFill>
                <a:srgbClr val="000000"/>
              </a:solidFill>
            </a:endParaRPr>
          </a:p>
          <a:p>
            <a:pPr>
              <a:defRPr sz="4800"/>
            </a:pPr>
            <a:endParaRPr>
              <a:solidFill>
                <a:srgbClr val="000000"/>
              </a:solidFill>
            </a:endParaRPr>
          </a:p>
          <a:p>
            <a:pPr>
              <a:defRPr sz="4800"/>
            </a:pPr>
            <a:endParaRPr>
              <a:solidFill>
                <a:srgbClr val="000000"/>
              </a:solidFill>
            </a:endParaRPr>
          </a:p>
          <a:p>
            <a:pPr>
              <a:defRPr sz="4800"/>
            </a:pPr>
            <a:endParaRPr>
              <a:solidFill>
                <a:srgbClr val="000000"/>
              </a:solidFill>
            </a:endParaRPr>
          </a:p>
          <a:p>
            <a:pPr>
              <a:defRPr sz="4800">
                <a:solidFill>
                  <a:srgbClr val="FF0000"/>
                </a:solidFill>
              </a:defRPr>
            </a:pPr>
            <a:r>
              <a:t>Pulmonary Symptoms: </a:t>
            </a:r>
            <a:r>
              <a:rPr>
                <a:solidFill>
                  <a:srgbClr val="000000"/>
                </a:solidFill>
              </a:rPr>
              <a:t>In cases where a DVT leads to a pulmonary embolism, patients may develop chest pain, shortness of breath, or a rapid heart rate due to reduced oxygen levels in the blood </a:t>
            </a:r>
          </a:p>
        </p:txBody>
      </p:sp>
      <p:pic>
        <p:nvPicPr>
          <p:cNvPr id="243" name="Picture 4" descr="Picture 4"/>
          <p:cNvPicPr>
            <a:picLocks noChangeAspect="1"/>
          </p:cNvPicPr>
          <p:nvPr/>
        </p:nvPicPr>
        <p:blipFill>
          <a:blip r:embed="rId2"/>
          <a:stretch>
            <a:fillRect/>
          </a:stretch>
        </p:blipFill>
        <p:spPr>
          <a:xfrm>
            <a:off x="3684106" y="2947973"/>
            <a:ext cx="15213497" cy="782005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itle 1"/>
          <p:cNvSpPr txBox="1">
            <a:spLocks noGrp="1"/>
          </p:cNvSpPr>
          <p:nvPr>
            <p:ph type="title"/>
          </p:nvPr>
        </p:nvSpPr>
        <p:spPr>
          <a:prstGeom prst="rect">
            <a:avLst/>
          </a:prstGeom>
        </p:spPr>
        <p:txBody>
          <a:bodyPr/>
          <a:lstStyle/>
          <a:p>
            <a:r>
              <a:t>Diagnosis :</a:t>
            </a:r>
          </a:p>
        </p:txBody>
      </p:sp>
      <p:sp>
        <p:nvSpPr>
          <p:cNvPr id="246" name="Content Placeholder 2"/>
          <p:cNvSpPr txBox="1">
            <a:spLocks noGrp="1"/>
          </p:cNvSpPr>
          <p:nvPr>
            <p:ph type="body" idx="1"/>
          </p:nvPr>
        </p:nvSpPr>
        <p:spPr>
          <a:prstGeom prst="rect">
            <a:avLst/>
          </a:prstGeom>
        </p:spPr>
        <p:txBody>
          <a:bodyPr/>
          <a:lstStyle/>
          <a:p>
            <a:pPr marL="0" indent="0">
              <a:buSzTx/>
              <a:buNone/>
            </a:pPr>
            <a:r>
              <a:t> The diagnosis of DVT involves a combination of clinical assessment, risk stratification, and confirmatory imaging tests:</a:t>
            </a:r>
          </a:p>
          <a:p>
            <a:pPr marL="0" indent="0">
              <a:buSzTx/>
              <a:buNone/>
            </a:pPr>
            <a:endParaRPr/>
          </a:p>
          <a:p>
            <a:pPr marL="1028700" indent="-1028700">
              <a:buFontTx/>
              <a:buAutoNum type="arabicPeriod"/>
              <a:defRPr>
                <a:solidFill>
                  <a:srgbClr val="FF0000"/>
                </a:solidFill>
              </a:defRPr>
            </a:pPr>
            <a:r>
              <a:t>Clinical Prediction Rules</a:t>
            </a:r>
            <a:r>
              <a:rPr>
                <a:solidFill>
                  <a:srgbClr val="000000"/>
                </a:solidFill>
              </a:rPr>
              <a:t>: The Wells Score is commonly used to assess the likelihood of DVT. It includes factors like active cancer, recent immobilization, leg swelling, and previous DVT history. A high Wells score increases the suspicion of DVT</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1"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r" defTabSz="2438338" rtl="1"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1"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r" defTabSz="2438338" rtl="1"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TotalTime>
  <Words>6188</Words>
  <Application>Microsoft Office PowerPoint</Application>
  <PresentationFormat>Custom</PresentationFormat>
  <Paragraphs>358</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Calibri</vt:lpstr>
      <vt:lpstr>Calibri Light</vt:lpstr>
      <vt:lpstr>Chalkduster</vt:lpstr>
      <vt:lpstr>Courier New</vt:lpstr>
      <vt:lpstr>Geeza Pro Bold</vt:lpstr>
      <vt:lpstr>Geeza Pro Regular</vt:lpstr>
      <vt:lpstr>Helvetica</vt:lpstr>
      <vt:lpstr>Helvetica Neue</vt:lpstr>
      <vt:lpstr>Helvetica Neue Medium</vt:lpstr>
      <vt:lpstr>TimesNewRomanPSMT</vt:lpstr>
      <vt:lpstr>21_BasicWhite</vt:lpstr>
      <vt:lpstr>Acute vascular disorders</vt:lpstr>
      <vt:lpstr>Deep Vein Thrombosis (DVT)                                                          Presented by:Rahaf Alabdallat+Heba kasasbeh.</vt:lpstr>
      <vt:lpstr>PowerPoint Presentation</vt:lpstr>
      <vt:lpstr>Pathophysiology : </vt:lpstr>
      <vt:lpstr> Risk factors :  </vt:lpstr>
      <vt:lpstr>PowerPoint Presentation</vt:lpstr>
      <vt:lpstr>Clinical Presentation : </vt:lpstr>
      <vt:lpstr>PowerPoint Presentation</vt:lpstr>
      <vt:lpstr>Diagnosis :</vt:lpstr>
      <vt:lpstr>PowerPoint Presentation</vt:lpstr>
      <vt:lpstr>PowerPoint Presentation</vt:lpstr>
      <vt:lpstr>PowerPoint Presentation</vt:lpstr>
      <vt:lpstr>PowerPoint Presentation</vt:lpstr>
      <vt:lpstr>Management :</vt:lpstr>
      <vt:lpstr>PowerPoint Presentation</vt:lpstr>
      <vt:lpstr>PowerPoint Presentation</vt:lpstr>
      <vt:lpstr>PowerPoint Presentation</vt:lpstr>
      <vt:lpstr>Superficial thrombophlebitis</vt:lpstr>
      <vt:lpstr>PowerPoint Presentation</vt:lpstr>
      <vt:lpstr>PowerPoint Presentation</vt:lpstr>
      <vt:lpstr>PowerPoint Presentation</vt:lpstr>
      <vt:lpstr>PowerPoint Presentation</vt:lpstr>
      <vt:lpstr>Acute Vascular Ischemia</vt:lpstr>
      <vt:lpstr>Acute limb ischemia </vt:lpstr>
      <vt:lpstr>Diagnosis and Clinical Examination </vt:lpstr>
      <vt:lpstr>Examination </vt:lpstr>
      <vt:lpstr>The ischemia is graded clinically according to the Rutherford ALI classification system :</vt:lpstr>
      <vt:lpstr>Imaging modalities </vt:lpstr>
      <vt:lpstr>Based on cur­rent ev­i­dence, DSA, CTA, DUS, and CE- MRA can all be con­sid­ered for imag­ing in pa­tients with ALI, and may be used based on lo­cal ex­per­tise, avail­abil­i­ty around the clock, and pref­er­ence . CTA is used most of­ten be­cause of its avail­abil­i­ty, and should be per­formed for treat­ment plan­ning, un­less the is­chaemia is too se­vere to al­low time for ad­di­tion­al imag­ing. The role of CE- MRA seems lim­it­ed, main­ly be­cause of lim­it­ed avail­abil­i­ty out of ofﬁce hours, and be­cause it has not been eval­u­at­ed in pa­tients with ALI.</vt:lpstr>
      <vt:lpstr>Management and Treatment </vt:lpstr>
      <vt:lpstr>PowerPoint Presentation</vt:lpstr>
      <vt:lpstr>PowerPoint Presentation</vt:lpstr>
      <vt:lpstr>PowerPoint Presentation</vt:lpstr>
      <vt:lpstr>ACUTE MESENTERIC ISCHAEMIA</vt:lpstr>
      <vt:lpstr>Clinical Features </vt:lpstr>
      <vt:lpstr>Diagnosis : (high index of suspicion, mainly clinical + Labs</vt:lpstr>
      <vt:lpstr>Treatment </vt:lpstr>
      <vt:lpstr>Aortic dissection </vt:lpstr>
      <vt:lpstr>Definition </vt:lpstr>
      <vt:lpstr>PowerPoint Presentation</vt:lpstr>
      <vt:lpstr>Classification </vt:lpstr>
      <vt:lpstr>PowerPoint Presentation</vt:lpstr>
      <vt:lpstr>Clinical presentation </vt:lpstr>
      <vt:lpstr>PowerPoint Presentation</vt:lpstr>
      <vt:lpstr>Complications </vt:lpstr>
      <vt:lpstr>Diagnosis </vt:lpstr>
      <vt:lpstr>Management </vt:lpstr>
      <vt:lpstr>PowerPoint Presentation</vt:lpstr>
      <vt:lpstr>PowerPoint Presentation</vt:lpstr>
      <vt:lpstr>Aortic aneurysm </vt:lpstr>
      <vt:lpstr>Descending Thoracic Aortic Aneurysms</vt:lpstr>
      <vt:lpstr>PowerPoint Presentation</vt:lpstr>
      <vt:lpstr>Management </vt:lpstr>
      <vt:lpstr>Indications for Repair</vt:lpstr>
      <vt:lpstr>Endovascular Repair</vt:lpstr>
      <vt:lpstr>PowerPoint Presentation</vt:lpstr>
      <vt:lpstr>Thoraco-abdominal Aortic Aneurysms</vt:lpstr>
      <vt:lpstr>PowerPoint Presentation</vt:lpstr>
      <vt:lpstr>Management </vt:lpstr>
      <vt:lpstr>Indications for Repair</vt:lpstr>
      <vt:lpstr>Open repair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vascular disorders</dc:title>
  <cp:lastModifiedBy>RHF .</cp:lastModifiedBy>
  <cp:revision>4</cp:revision>
  <dcterms:modified xsi:type="dcterms:W3CDTF">2024-10-10T04:03:58Z</dcterms:modified>
</cp:coreProperties>
</file>