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33539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1310784" y="0"/>
            <a:ext cx="9570431" cy="6858000"/>
          </a:xfrm>
          <a:custGeom>
            <a:avLst/>
            <a:gdLst/>
            <a:ahLst/>
            <a:cxnLst/>
            <a:rect l="l" t="t" r="r" b="b"/>
            <a:pathLst>
              <a:path w="7187261" h="5150263" extrusionOk="0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2558716" y="955309"/>
            <a:ext cx="7074568" cy="28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US" sz="6600" dirty="0">
                <a:solidFill>
                  <a:srgbClr val="FFFFFF"/>
                </a:solidFill>
              </a:rPr>
              <a:t>Hypertensive Heart Disease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6600" dirty="0">
                <a:solidFill>
                  <a:srgbClr val="FFFFFF"/>
                </a:solidFill>
              </a:rPr>
              <a:t>Dr. </a:t>
            </a:r>
            <a:r>
              <a:rPr lang="en-US" sz="6600" dirty="0" err="1">
                <a:solidFill>
                  <a:srgbClr val="FFFFFF"/>
                </a:solidFill>
              </a:rPr>
              <a:t>Wiam</a:t>
            </a:r>
            <a:r>
              <a:rPr lang="en-US" sz="6600" dirty="0">
                <a:solidFill>
                  <a:srgbClr val="FFFFFF"/>
                </a:solidFill>
              </a:rPr>
              <a:t> </a:t>
            </a:r>
            <a:r>
              <a:rPr lang="en-US" sz="6600" dirty="0" err="1">
                <a:solidFill>
                  <a:srgbClr val="FFFFFF"/>
                </a:solidFill>
              </a:rPr>
              <a:t>Khreisat</a:t>
            </a: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2634916" y="4533813"/>
            <a:ext cx="6930189" cy="93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>
                <a:solidFill>
                  <a:srgbClr val="FFFFFF"/>
                </a:solidFill>
              </a:rPr>
              <a:t>22 November 2021</a:t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3974206" y="4173498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Hypertensive Heart Disease (HHD)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Its a consequence of the increased demands placed on the heart by hypertension, causing pressure overload and ventricular hypertrophy.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 discussed in Chapter 10, hypertension is a common disorder associated with considerable morbidity and affecting many organs, including the heart, brain, and kidneys.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 descr="Diagram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7408" y="404664"/>
            <a:ext cx="10657184" cy="5809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Systemic (Left-Sided) Hypertensive 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Heart Disease The criteria for the diagnosis of systemic hypertensive heart disease are: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 (1) left ventricular hypertrophy in the absence of other cardiovascular pathology (e.g., </a:t>
            </a:r>
            <a:r>
              <a:rPr lang="en-US" dirty="0" err="1">
                <a:solidFill>
                  <a:schemeClr val="tx1"/>
                </a:solidFill>
              </a:rPr>
              <a:t>valvular</a:t>
            </a:r>
            <a:r>
              <a:rPr lang="en-US" dirty="0">
                <a:solidFill>
                  <a:schemeClr val="tx1"/>
                </a:solidFill>
              </a:rPr>
              <a:t> stenosis)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(2) a history or pathologic evidence of hypertension.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mild hypertension (above 140/90 mm Hg).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42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MORPHOLOGY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838200" y="976544"/>
            <a:ext cx="10515600" cy="5200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As discussed earlier, systemic hypertension imposes pressure overload on the heart and is associated with gross and microscopic changes somewhat distinct from those caused by volume overload.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essential feature of hypertensive heart disease is left ventricular hypertrophy, typically without ventricular dilation until very late in the process.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heart weight can exceed 500 g (normal for a 60- to 70-kg individual is 320 to 360 g), and the left ventricular wall thickness can exceed 2.0 cm (normal is 1.2 to 1.4 cm).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With time, the increased left ventricular wall thickness imparts a stiffness that impairs diastolic filling and can result in left atrial dilation.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 long-standing systemic hypertensive heart disease leading to congestive failure, the hypertrophic left ventricle typically is dilated.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Microscopically, the transverse diameter of myocytes is increased and there is prominent nuclear enlargement and hyperchromasia (“boxcar nuclei”), as well as intercellular fibrosis.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 descr="A picture containing tex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0812" y="643466"/>
            <a:ext cx="10870376" cy="557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Clinical Features 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838200" y="1136342"/>
            <a:ext cx="10515600" cy="504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Compensated HHD typically is asymptomatic and is suspected only from discovery of elevated blood pressure on routine physical examination, or from ECG or echocardiographic findings of left ventricular hypertrophy.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 some patients, the disease comes to attention with the onset of atrial fibrillation (secondary to left atrial enlargement) and/or CHF.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Depending on the severity and duration of the condition, the underlying cause of hypertension, and the adequacy of therapeutic control, patients can: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 (1) enjoy normal longevity and die of unrelated causes.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(2) develop IHD owing to the effects of hypertension in potentiating coronary atherosclerosis.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(3) suffer renal damage or cerebrovascular stroke.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(4) experience congestive heart failure.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2197101" y="735283"/>
            <a:ext cx="4978399" cy="3165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US"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you..</a:t>
            </a:r>
            <a:endParaRPr/>
          </a:p>
        </p:txBody>
      </p:sp>
      <p:pic>
        <p:nvPicPr>
          <p:cNvPr id="129" name="Google Shape;129;p20" descr="Right Double Quo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549" y="2776619"/>
            <a:ext cx="1289051" cy="128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 descr="Right Double Quote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6607815" y="716407"/>
            <a:ext cx="5411343" cy="5411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Hypertensive Heart Disease Dr. Wiam Khreisat</vt:lpstr>
      <vt:lpstr>Hypertensive Heart Disease (HHD)</vt:lpstr>
      <vt:lpstr>PowerPoint Presentation</vt:lpstr>
      <vt:lpstr>Systemic (Left-Sided) Hypertensive </vt:lpstr>
      <vt:lpstr>MORPHOLOGY</vt:lpstr>
      <vt:lpstr>PowerPoint Presentation</vt:lpstr>
      <vt:lpstr>Clinical Features </vt:lpstr>
      <vt:lpstr>Thank you..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Hypertensive Heart Disease Dr. Wiam Khreisat</dc:title>
  <cp:lastModifiedBy>Sanabil Hassanat</cp:lastModifiedBy>
  <cp:revision>1</cp:revision>
  <dcterms:modified xsi:type="dcterms:W3CDTF">2021-11-22T15:26:12Z</dcterms:modified>
</cp:coreProperties>
</file>