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48" r:id="rId1"/>
  </p:sldMasterIdLst>
  <p:sldIdLst>
    <p:sldId id="303" r:id="rId2"/>
    <p:sldId id="256" r:id="rId3"/>
    <p:sldId id="304" r:id="rId4"/>
    <p:sldId id="274" r:id="rId5"/>
    <p:sldId id="275" r:id="rId6"/>
    <p:sldId id="276" r:id="rId7"/>
    <p:sldId id="257" r:id="rId8"/>
    <p:sldId id="258" r:id="rId9"/>
    <p:sldId id="259" r:id="rId10"/>
    <p:sldId id="260" r:id="rId11"/>
    <p:sldId id="277" r:id="rId12"/>
    <p:sldId id="278" r:id="rId13"/>
    <p:sldId id="261" r:id="rId14"/>
    <p:sldId id="262" r:id="rId15"/>
    <p:sldId id="288" r:id="rId16"/>
    <p:sldId id="289" r:id="rId17"/>
    <p:sldId id="290" r:id="rId18"/>
    <p:sldId id="291" r:id="rId19"/>
    <p:sldId id="292" r:id="rId20"/>
    <p:sldId id="293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279" r:id="rId29"/>
    <p:sldId id="280" r:id="rId30"/>
    <p:sldId id="287" r:id="rId31"/>
    <p:sldId id="263" r:id="rId32"/>
    <p:sldId id="264" r:id="rId33"/>
    <p:sldId id="305" r:id="rId34"/>
    <p:sldId id="265" r:id="rId35"/>
    <p:sldId id="282" r:id="rId36"/>
    <p:sldId id="281" r:id="rId37"/>
    <p:sldId id="267" r:id="rId38"/>
    <p:sldId id="266" r:id="rId39"/>
    <p:sldId id="283" r:id="rId40"/>
    <p:sldId id="286" r:id="rId41"/>
    <p:sldId id="269" r:id="rId42"/>
    <p:sldId id="270" r:id="rId43"/>
    <p:sldId id="271" r:id="rId44"/>
    <p:sldId id="306" r:id="rId45"/>
    <p:sldId id="272" r:id="rId46"/>
    <p:sldId id="273" r:id="rId47"/>
    <p:sldId id="285" r:id="rId48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73" d="100"/>
          <a:sy n="73" d="100"/>
        </p:scale>
        <p:origin x="-129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29944-EADE-476D-976C-A03C9EBF0809}" type="slidenum">
              <a:rPr lang="ar-IQ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BD58B-9CF5-4DA4-9E22-FDB17275584A}" type="slidenum">
              <a:rPr lang="ar-IQ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5F2EA-9E83-4088-874F-8907C8AAD089}" type="slidenum">
              <a:rPr lang="ar-IQ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C8B43-E377-4811-8934-7DE90CD6FFB2}" type="slidenum">
              <a:rPr lang="ar-IQ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29093-BCDB-47BA-9B7E-E1EF85432949}" type="slidenum">
              <a:rPr lang="ar-IQ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ACB96-08E6-41E5-9905-03C97344DCCD}" type="slidenum">
              <a:rPr lang="ar-IQ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021C0-C5D2-403A-8B13-D503F8D72B85}" type="slidenum">
              <a:rPr lang="ar-IQ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63436-6CF0-4803-ABD2-2412BAE3E459}" type="slidenum">
              <a:rPr lang="ar-IQ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7698D-C43C-4D61-B8E6-90D1348E2B52}" type="slidenum">
              <a:rPr lang="ar-IQ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F54FD-A5C7-4000-BFA7-4421F2E7BF38}" type="slidenum">
              <a:rPr lang="ar-IQ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8CE29-6AC7-4401-A2D7-4691216E90CE}" type="slidenum">
              <a:rPr lang="ar-IQ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14D56AD-7659-44C9-9EEC-F5BAA48C772B}" type="slidenum">
              <a:rPr lang="ar-IQ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63" r:id="rId2"/>
    <p:sldLayoutId id="2147483872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73" r:id="rId9"/>
    <p:sldLayoutId id="2147483869" r:id="rId10"/>
    <p:sldLayoutId id="214748387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A5AB81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Majalla UI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Majalla UI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Majalla UI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A5AB81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D8B25C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1544009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7200" dirty="0" smtClean="0"/>
              <a:t>Spleen</a:t>
            </a:r>
            <a:endParaRPr lang="en-GB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38" y="2571750"/>
            <a:ext cx="7858125" cy="2000250"/>
          </a:xfrm>
        </p:spPr>
        <p:txBody>
          <a:bodyPr>
            <a:noAutofit/>
          </a:bodyPr>
          <a:lstStyle/>
          <a:p>
            <a:pPr marR="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pitchFamily="34" charset="0"/>
              </a:rPr>
              <a:t>Dr. </a:t>
            </a:r>
            <a:r>
              <a:rPr lang="en-GB" sz="4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pitchFamily="34" charset="0"/>
              </a:rPr>
              <a:t>Mahmoud</a:t>
            </a:r>
            <a:r>
              <a:rPr lang="en-GB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pitchFamily="34" charset="0"/>
              </a:rPr>
              <a:t> Al-</a:t>
            </a:r>
            <a:r>
              <a:rPr lang="en-GB" sz="4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pitchFamily="34" charset="0"/>
              </a:rPr>
              <a:t>Awaysheh</a:t>
            </a:r>
            <a:endParaRPr lang="en-GB" sz="4400" b="1" dirty="0" smtClean="0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Arial" pitchFamily="34" charset="0"/>
            </a:endParaRPr>
          </a:p>
          <a:p>
            <a:pPr marR="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pitchFamily="34" charset="0"/>
              </a:rPr>
              <a:t>MRCSI </a:t>
            </a:r>
            <a:br>
              <a:rPr lang="en-GB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pitchFamily="34" charset="0"/>
              </a:rPr>
            </a:br>
            <a:r>
              <a:rPr lang="en-GB" sz="4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pitchFamily="34" charset="0"/>
              </a:rPr>
              <a:t>Mu’ta</a:t>
            </a:r>
            <a:r>
              <a:rPr lang="en-GB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pitchFamily="34" charset="0"/>
              </a:rPr>
              <a:t> University 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  <a:cs typeface="Traditional Arabic" pitchFamily="18" charset="-78"/>
              </a:rPr>
              <a:t>Congenital Abn of Spleen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285875"/>
            <a:ext cx="9144000" cy="52863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>
                <a:cs typeface="Arial" pitchFamily="34" charset="0"/>
              </a:rPr>
              <a:t>1-Agenesis:rare.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cs typeface="Arial" pitchFamily="34" charset="0"/>
              </a:rPr>
              <a:t>2-Spleniculi:10-30% of population.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cs typeface="Arial" pitchFamily="34" charset="0"/>
              </a:rPr>
              <a:t>	Hilum (50%), splenic vessels &amp; tail of pancrease (30%), mesocolon &amp; splenic ligaments (20%) .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cs typeface="Arial" pitchFamily="34" charset="0"/>
              </a:rPr>
              <a:t>  	**Failure to remove spleniculi during splenectomy</a:t>
            </a:r>
            <a:r>
              <a:rPr lang="en-US" smtClean="0">
                <a:latin typeface="Arial" pitchFamily="34" charset="0"/>
                <a:cs typeface="Arial" pitchFamily="34" charset="0"/>
              </a:rPr>
              <a:t>…</a:t>
            </a:r>
            <a:r>
              <a:rPr lang="en-US" smtClean="0">
                <a:cs typeface="Arial" pitchFamily="34" charset="0"/>
              </a:rPr>
              <a:t>..persistant disease.</a:t>
            </a:r>
            <a:endParaRPr lang="ar-IQ" smtClean="0"/>
          </a:p>
          <a:p>
            <a:pPr>
              <a:buFont typeface="Wingdings" pitchFamily="2" charset="2"/>
              <a:buNone/>
            </a:pPr>
            <a:r>
              <a:rPr lang="en-US" smtClean="0">
                <a:cs typeface="Arial" pitchFamily="34" charset="0"/>
              </a:rPr>
              <a:t>3-Hamartomas:rare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cs typeface="Arial" pitchFamily="34" charset="0"/>
              </a:rPr>
              <a:t>4-Non parasitic splenic cyst: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cs typeface="Arial" pitchFamily="34" charset="0"/>
              </a:rPr>
              <a:t>	1-True,dermoid,mesenchymal. 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cs typeface="Arial" pitchFamily="34" charset="0"/>
              </a:rPr>
              <a:t>	2-False,trauma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cs typeface="Arial" pitchFamily="34" charset="0"/>
              </a:rPr>
              <a:t>	3- Pseudocyst after pancreatitis.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Dr. M. Alkhayatt\spleen with well circumscribed, dark-red tumo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Dr. M. Alkhayatt\multiple tumors in the liver and splee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63" y="214313"/>
            <a:ext cx="7543800" cy="860425"/>
          </a:xfrm>
        </p:spPr>
        <p:txBody>
          <a:bodyPr/>
          <a:lstStyle/>
          <a:p>
            <a:pPr algn="ctr"/>
            <a:r>
              <a:rPr lang="en-US" b="1" smtClean="0">
                <a:solidFill>
                  <a:schemeClr val="tx1"/>
                </a:solidFill>
                <a:cs typeface="Traditional Arabic" pitchFamily="18" charset="-78"/>
              </a:rPr>
              <a:t>Splenic</a:t>
            </a:r>
            <a:r>
              <a:rPr lang="en-US" smtClean="0">
                <a:solidFill>
                  <a:schemeClr val="tx1"/>
                </a:solidFill>
                <a:cs typeface="Traditional Arabic" pitchFamily="18" charset="-78"/>
              </a:rPr>
              <a:t> </a:t>
            </a:r>
            <a:r>
              <a:rPr lang="en-US" b="1" smtClean="0">
                <a:solidFill>
                  <a:schemeClr val="tx1"/>
                </a:solidFill>
                <a:cs typeface="Traditional Arabic" pitchFamily="18" charset="-78"/>
              </a:rPr>
              <a:t>Rupture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071563"/>
            <a:ext cx="8929687" cy="5786437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b="1" u="sng" dirty="0" smtClean="0">
                <a:ea typeface="+mn-ea"/>
              </a:rPr>
              <a:t>Consider it :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</a:rPr>
              <a:t>	1-Bunt abdominal trauma LUQ (RTA, Fall,...).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</a:rPr>
              <a:t>	2-High Risk: diseased or enlarged spleen(rupture of a 	malarial spleen in trivial injury).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</a:rPr>
              <a:t>	3-Fractures of 9</a:t>
            </a:r>
            <a:r>
              <a:rPr lang="en-US" sz="2400" baseline="30000" dirty="0" smtClean="0">
                <a:ea typeface="+mn-ea"/>
              </a:rPr>
              <a:t>th</a:t>
            </a:r>
            <a:r>
              <a:rPr lang="en-US" sz="2400" dirty="0" smtClean="0">
                <a:ea typeface="+mn-ea"/>
              </a:rPr>
              <a:t>,10</a:t>
            </a:r>
            <a:r>
              <a:rPr lang="en-US" sz="2400" baseline="30000" dirty="0" smtClean="0">
                <a:ea typeface="+mn-ea"/>
              </a:rPr>
              <a:t>th</a:t>
            </a:r>
            <a:r>
              <a:rPr lang="en-US" sz="2400" dirty="0" smtClean="0">
                <a:ea typeface="+mn-ea"/>
              </a:rPr>
              <a:t>, 11</a:t>
            </a:r>
            <a:r>
              <a:rPr lang="en-US" sz="2400" baseline="30000" dirty="0" smtClean="0">
                <a:ea typeface="+mn-ea"/>
              </a:rPr>
              <a:t>th</a:t>
            </a:r>
            <a:r>
              <a:rPr lang="en-US" sz="2400" dirty="0" smtClean="0">
                <a:ea typeface="+mn-ea"/>
              </a:rPr>
              <a:t> left ribs.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</a:rPr>
              <a:t>	4-Iatrogenic.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sz="2400" dirty="0" smtClean="0">
              <a:ea typeface="+mn-ea"/>
            </a:endParaRP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400" b="1" u="sng" dirty="0" smtClean="0">
                <a:ea typeface="+mn-ea"/>
              </a:rPr>
              <a:t>Presentation: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</a:rPr>
              <a:t>	1-Succumbs rapidly from massive </a:t>
            </a:r>
            <a:r>
              <a:rPr lang="en-US" sz="2400" dirty="0" err="1" smtClean="0">
                <a:ea typeface="+mn-ea"/>
              </a:rPr>
              <a:t>haemorrhage</a:t>
            </a:r>
            <a:endParaRPr lang="en-US" sz="2400" dirty="0" smtClean="0">
              <a:ea typeface="+mn-ea"/>
            </a:endParaRP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ar-IQ" sz="2400" dirty="0" smtClean="0">
              <a:ea typeface="+mn-ea"/>
            </a:endParaRP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</a:rPr>
              <a:t>	2-Initial </a:t>
            </a:r>
            <a:r>
              <a:rPr lang="en-US" sz="2400" dirty="0" err="1" smtClean="0">
                <a:ea typeface="+mn-ea"/>
              </a:rPr>
              <a:t>shock,recovery,signs</a:t>
            </a:r>
            <a:r>
              <a:rPr lang="en-US" sz="2400" dirty="0" smtClean="0">
                <a:ea typeface="+mn-ea"/>
              </a:rPr>
              <a:t> of late bleeding: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</a:rPr>
              <a:t>	Blood </a:t>
            </a:r>
            <a:r>
              <a:rPr lang="en-US" sz="2400" dirty="0" err="1" smtClean="0">
                <a:ea typeface="+mn-ea"/>
              </a:rPr>
              <a:t>loss+tamponade+further</a:t>
            </a:r>
            <a:r>
              <a:rPr lang="en-US" sz="2400" dirty="0" smtClean="0">
                <a:ea typeface="+mn-ea"/>
              </a:rPr>
              <a:t> </a:t>
            </a:r>
            <a:r>
              <a:rPr lang="en-US" sz="2400" dirty="0" err="1" smtClean="0">
                <a:ea typeface="+mn-ea"/>
              </a:rPr>
              <a:t>bleeding.Reminder</a:t>
            </a:r>
            <a:r>
              <a:rPr lang="en-US" sz="2400" dirty="0" smtClean="0">
                <a:ea typeface="+mn-ea"/>
              </a:rPr>
              <a:t> </a:t>
            </a:r>
            <a:r>
              <a:rPr lang="en-US" sz="2400" dirty="0" err="1" smtClean="0">
                <a:ea typeface="+mn-ea"/>
              </a:rPr>
              <a:t>are,general</a:t>
            </a:r>
            <a:r>
              <a:rPr lang="en-US" sz="2400" dirty="0" smtClean="0">
                <a:ea typeface="+mn-ea"/>
              </a:rPr>
              <a:t> signs of internal </a:t>
            </a:r>
            <a:r>
              <a:rPr lang="en-US" sz="2400" dirty="0" err="1" smtClean="0">
                <a:ea typeface="+mn-ea"/>
              </a:rPr>
              <a:t>haemorrhage,local</a:t>
            </a:r>
            <a:r>
              <a:rPr lang="en-US" sz="2400" dirty="0" smtClean="0">
                <a:ea typeface="+mn-ea"/>
              </a:rPr>
              <a:t> LUQ peritonitis </a:t>
            </a:r>
            <a:r>
              <a:rPr lang="en-US" sz="2400" dirty="0" err="1" smtClean="0">
                <a:ea typeface="+mn-ea"/>
              </a:rPr>
              <a:t>signs,Kehrs</a:t>
            </a:r>
            <a:r>
              <a:rPr lang="en-US" sz="2400" dirty="0" smtClean="0">
                <a:ea typeface="+mn-ea"/>
              </a:rPr>
              <a:t> </a:t>
            </a:r>
            <a:r>
              <a:rPr lang="en-US" sz="2400" dirty="0" err="1" smtClean="0">
                <a:ea typeface="+mn-ea"/>
              </a:rPr>
              <a:t>sign+FAST</a:t>
            </a:r>
            <a:r>
              <a:rPr lang="en-US" sz="2400" dirty="0" smtClean="0">
                <a:ea typeface="+mn-ea"/>
              </a:rPr>
              <a:t> US &amp; CT.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sz="2400" dirty="0" smtClean="0">
              <a:ea typeface="+mn-ea"/>
            </a:endParaRP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800" dirty="0" smtClean="0">
                <a:ea typeface="+mn-ea"/>
              </a:rPr>
              <a:t>	3-Delayed </a:t>
            </a:r>
            <a:r>
              <a:rPr lang="en-US" sz="2800" dirty="0" err="1" smtClean="0">
                <a:ea typeface="+mn-ea"/>
              </a:rPr>
              <a:t>rupture:uncommon</a:t>
            </a:r>
            <a:r>
              <a:rPr lang="en-US" sz="2800" dirty="0" smtClean="0">
                <a:ea typeface="+mn-ea"/>
              </a:rPr>
              <a:t> with these days scan use In ER.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ar-IQ" sz="2400" dirty="0" smtClean="0">
                <a:ea typeface="+mn-ea"/>
              </a:rPr>
              <a:t>        </a:t>
            </a:r>
            <a:endParaRPr lang="en-US" sz="2400" dirty="0" smtClean="0">
              <a:ea typeface="+mn-ea"/>
            </a:endParaRP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sz="2400" dirty="0" smtClean="0">
              <a:ea typeface="+mn-ea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38" y="357188"/>
            <a:ext cx="7543800" cy="1074737"/>
          </a:xfrm>
        </p:spPr>
        <p:txBody>
          <a:bodyPr/>
          <a:lstStyle/>
          <a:p>
            <a:pPr algn="ctr"/>
            <a:r>
              <a:rPr lang="en-US" b="1" smtClean="0">
                <a:solidFill>
                  <a:schemeClr val="tx1"/>
                </a:solidFill>
                <a:cs typeface="Traditional Arabic" pitchFamily="18" charset="-78"/>
              </a:rPr>
              <a:t>Splenic rupture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30213" y="1428750"/>
            <a:ext cx="8713787" cy="50403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b="1" smtClean="0">
                <a:cs typeface="Arial" pitchFamily="34" charset="0"/>
              </a:rPr>
              <a:t>Management: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cs typeface="Arial" pitchFamily="34" charset="0"/>
              </a:rPr>
              <a:t>	1-Conservative: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cs typeface="Arial" pitchFamily="34" charset="0"/>
              </a:rPr>
              <a:t>		1-minimal or no abdominal findings+stable 	haemodynamically .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cs typeface="Arial" pitchFamily="34" charset="0"/>
              </a:rPr>
              <a:t>		2-CT,isolated injury,no hliar injury,no massive 	distruption of spleen.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cs typeface="Arial" pitchFamily="34" charset="0"/>
              </a:rPr>
              <a:t>	2-Immediate Laparotmy: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cs typeface="Arial" pitchFamily="34" charset="0"/>
              </a:rPr>
              <a:t>		1-continuingblood loss despite adequate resuscitation.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cs typeface="Arial" pitchFamily="34" charset="0"/>
              </a:rPr>
              <a:t>		2-associated abdominal organ injuries with blunt splenic 	trauma is up to 25-50%.</a:t>
            </a:r>
          </a:p>
          <a:p>
            <a:pPr>
              <a:buFont typeface="Wingdings" pitchFamily="2" charset="2"/>
              <a:buNone/>
            </a:pPr>
            <a:r>
              <a:rPr lang="en-US" sz="2400" b="1" smtClean="0">
                <a:cs typeface="Arial" pitchFamily="34" charset="0"/>
              </a:rPr>
              <a:t>******Consider splenic preservation******</a:t>
            </a:r>
            <a:endParaRPr lang="ar-IQ" sz="2400" b="1" smtClean="0"/>
          </a:p>
          <a:p>
            <a:endParaRPr lang="en-US" sz="2400" smtClean="0"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pPr algn="ctr"/>
            <a:r>
              <a:rPr lang="en-US" b="1" smtClean="0">
                <a:solidFill>
                  <a:schemeClr val="tx1"/>
                </a:solidFill>
                <a:cs typeface="Times New Roman" pitchFamily="18" charset="0"/>
              </a:rPr>
              <a:t>Splenic Trauma </a:t>
            </a:r>
            <a:endParaRPr lang="ar-JO" b="1" smtClean="0">
              <a:solidFill>
                <a:schemeClr val="tx1"/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85750" y="1357313"/>
            <a:ext cx="8301038" cy="4603750"/>
          </a:xfrm>
        </p:spPr>
        <p:txBody>
          <a:bodyPr/>
          <a:lstStyle/>
          <a:p>
            <a:r>
              <a:rPr lang="en-US" sz="3200" b="1" smtClean="0">
                <a:cs typeface="Arial" pitchFamily="34" charset="0"/>
              </a:rPr>
              <a:t>Spleen </a:t>
            </a:r>
            <a:endParaRPr lang="en-US" sz="2800" b="1" smtClean="0">
              <a:cs typeface="Arial" pitchFamily="34" charset="0"/>
            </a:endParaRPr>
          </a:p>
          <a:p>
            <a:pPr lvl="1"/>
            <a:r>
              <a:rPr lang="en-US" sz="2800" smtClean="0">
                <a:cs typeface="Arial" pitchFamily="34" charset="0"/>
              </a:rPr>
              <a:t>Is one of most vascular organs , pass through it 350 liter of blood / day , contain 1 unit of blood at any moment !</a:t>
            </a:r>
          </a:p>
          <a:p>
            <a:pPr lvl="1"/>
            <a:r>
              <a:rPr lang="en-US" sz="2800" b="1" smtClean="0">
                <a:cs typeface="Arial" pitchFamily="34" charset="0"/>
              </a:rPr>
              <a:t>Types of trauma :</a:t>
            </a:r>
          </a:p>
          <a:p>
            <a:pPr lvl="2">
              <a:buFont typeface="Arial" pitchFamily="34" charset="0"/>
              <a:buNone/>
            </a:pPr>
            <a:r>
              <a:rPr lang="en-US" sz="2400" smtClean="0">
                <a:cs typeface="Arial" pitchFamily="34" charset="0"/>
              </a:rPr>
              <a:t>1- Blunt</a:t>
            </a:r>
          </a:p>
          <a:p>
            <a:pPr lvl="2">
              <a:buFont typeface="Arial" pitchFamily="34" charset="0"/>
              <a:buNone/>
            </a:pPr>
            <a:r>
              <a:rPr lang="en-US" sz="2400" smtClean="0">
                <a:cs typeface="Arial" pitchFamily="34" charset="0"/>
              </a:rPr>
              <a:t>2- penetrating : Easily diagnosed , because patient almost always referred to Surgery .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8229600" cy="1143000"/>
          </a:xfrm>
        </p:spPr>
        <p:txBody>
          <a:bodyPr/>
          <a:lstStyle/>
          <a:p>
            <a:pPr algn="ctr"/>
            <a:r>
              <a:rPr lang="en-US" b="1" smtClean="0">
                <a:solidFill>
                  <a:schemeClr val="tx1"/>
                </a:solidFill>
                <a:cs typeface="Times New Roman" pitchFamily="18" charset="0"/>
              </a:rPr>
              <a:t>Blunt Trauma of Spleen </a:t>
            </a:r>
            <a:endParaRPr lang="ar-JO" b="1" smtClean="0">
              <a:solidFill>
                <a:schemeClr val="tx1"/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79388" y="1600200"/>
            <a:ext cx="6392862" cy="5068888"/>
          </a:xfrm>
        </p:spPr>
        <p:txBody>
          <a:bodyPr/>
          <a:lstStyle/>
          <a:p>
            <a:r>
              <a:rPr lang="en-US" sz="2800" smtClean="0">
                <a:cs typeface="Arial" pitchFamily="34" charset="0"/>
              </a:rPr>
              <a:t>25% of all blunt trauma of abdominal viscera </a:t>
            </a:r>
          </a:p>
          <a:p>
            <a:r>
              <a:rPr lang="en-US" sz="2800" smtClean="0">
                <a:cs typeface="Arial" pitchFamily="34" charset="0"/>
              </a:rPr>
              <a:t>More in male 3:2 </a:t>
            </a:r>
          </a:p>
          <a:p>
            <a:r>
              <a:rPr lang="en-US" sz="2800" smtClean="0">
                <a:cs typeface="Arial" pitchFamily="34" charset="0"/>
              </a:rPr>
              <a:t>Most common cause is RTA</a:t>
            </a:r>
          </a:p>
          <a:p>
            <a:r>
              <a:rPr lang="en-US" sz="2800" smtClean="0">
                <a:cs typeface="Arial" pitchFamily="34" charset="0"/>
              </a:rPr>
              <a:t>Presentation :</a:t>
            </a:r>
          </a:p>
          <a:p>
            <a:pPr lvl="1"/>
            <a:r>
              <a:rPr lang="en-US" sz="2800" smtClean="0">
                <a:cs typeface="Arial" pitchFamily="34" charset="0"/>
              </a:rPr>
              <a:t>Asymptomatic</a:t>
            </a:r>
          </a:p>
          <a:p>
            <a:pPr lvl="1"/>
            <a:r>
              <a:rPr lang="en-US" sz="2800" smtClean="0">
                <a:cs typeface="Arial" pitchFamily="34" charset="0"/>
              </a:rPr>
              <a:t>abdominal pain (50%) , abdominal Distention , Hypotension (25%)  </a:t>
            </a:r>
            <a:endParaRPr lang="ar-JO" sz="2800" smtClean="0"/>
          </a:p>
        </p:txBody>
      </p:sp>
      <p:pic>
        <p:nvPicPr>
          <p:cNvPr id="20484" name="Picture 1" descr="C:\Program Files\Microsoft Office\MEDIA\CAGCAT10\j029774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68052">
            <a:off x="6129338" y="1897063"/>
            <a:ext cx="2709862" cy="25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pPr algn="ctr"/>
            <a:r>
              <a:rPr lang="en-US" b="1" smtClean="0">
                <a:solidFill>
                  <a:schemeClr val="tx1"/>
                </a:solidFill>
                <a:cs typeface="Times New Roman" pitchFamily="18" charset="0"/>
              </a:rPr>
              <a:t>Diagnosis </a:t>
            </a:r>
            <a:endParaRPr lang="ar-JO" b="1" smtClean="0">
              <a:solidFill>
                <a:schemeClr val="tx1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500563" cy="4525963"/>
          </a:xfrm>
        </p:spPr>
        <p:txBody>
          <a:bodyPr/>
          <a:lstStyle/>
          <a:p>
            <a:r>
              <a:rPr lang="en-US" b="1" smtClean="0">
                <a:cs typeface="Arial" pitchFamily="34" charset="0"/>
              </a:rPr>
              <a:t>For stable patient :</a:t>
            </a:r>
          </a:p>
          <a:p>
            <a:endParaRPr lang="en-US" b="1" smtClean="0">
              <a:cs typeface="Arial" pitchFamily="34" charset="0"/>
            </a:endParaRP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sz="3200" b="1" i="1" smtClean="0">
                <a:cs typeface="Arial" pitchFamily="34" charset="0"/>
              </a:rPr>
              <a:t>UltraSound 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sz="3200" b="1" i="1" smtClean="0">
                <a:cs typeface="Arial" pitchFamily="34" charset="0"/>
              </a:rPr>
              <a:t>CT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sz="3200" b="1" i="1" smtClean="0">
                <a:cs typeface="Arial" pitchFamily="34" charset="0"/>
              </a:rPr>
              <a:t>Angiography </a:t>
            </a:r>
            <a:endParaRPr lang="ar-JO" sz="3200" b="1" i="1" smtClean="0"/>
          </a:p>
        </p:txBody>
      </p:sp>
      <p:pic>
        <p:nvPicPr>
          <p:cNvPr id="21508" name="Picture 3" descr="k0440240.jpg"/>
          <p:cNvPicPr>
            <a:picLocks noChangeAspect="1"/>
          </p:cNvPicPr>
          <p:nvPr/>
        </p:nvPicPr>
        <p:blipFill>
          <a:blip r:embed="rId2"/>
          <a:srcRect b="6963"/>
          <a:stretch>
            <a:fillRect/>
          </a:stretch>
        </p:blipFill>
        <p:spPr bwMode="auto">
          <a:xfrm>
            <a:off x="4292600" y="2357438"/>
            <a:ext cx="48514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28625"/>
            <a:ext cx="9144000" cy="5786438"/>
          </a:xfrm>
        </p:spPr>
        <p:txBody>
          <a:bodyPr rtlCol="1"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b="1" i="1" dirty="0" smtClean="0">
                <a:ea typeface="+mn-ea"/>
                <a:cs typeface="Times New Roman" pitchFamily="18" charset="0"/>
              </a:rPr>
              <a:t>4. Plain radiography / chest and abdomen</a:t>
            </a:r>
            <a:endParaRPr lang="en-US" sz="2800" b="1" i="1" dirty="0" smtClean="0">
              <a:ea typeface="+mn-ea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endParaRPr lang="en-US" sz="2800" b="1" dirty="0" smtClean="0">
              <a:ea typeface="+mn-ea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en-US" sz="2800" b="1" dirty="0" smtClean="0">
                <a:ea typeface="+mn-ea"/>
              </a:rPr>
              <a:t>The </a:t>
            </a:r>
            <a:r>
              <a:rPr lang="en-US" sz="2800" b="1" dirty="0" smtClean="0">
                <a:ea typeface="+mn-ea"/>
                <a:cs typeface="Times New Roman" pitchFamily="18" charset="0"/>
              </a:rPr>
              <a:t>radiography  signs of rupture are:-</a:t>
            </a:r>
            <a:endParaRPr lang="en-US" b="1" i="1" dirty="0" smtClean="0">
              <a:ea typeface="+mn-ea"/>
              <a:cs typeface="Times New Roman" pitchFamily="18" charset="0"/>
            </a:endParaRPr>
          </a:p>
          <a:p>
            <a:pPr marL="624078" indent="-514350" fontAlgn="auto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en-US" sz="2800" dirty="0" smtClean="0">
                <a:ea typeface="+mn-ea"/>
                <a:cs typeface="Times New Roman" pitchFamily="18" charset="0"/>
              </a:rPr>
              <a:t>Obliteration of the </a:t>
            </a:r>
            <a:r>
              <a:rPr lang="en-US" sz="2800" dirty="0" err="1" smtClean="0">
                <a:ea typeface="+mn-ea"/>
                <a:cs typeface="Times New Roman" pitchFamily="18" charset="0"/>
              </a:rPr>
              <a:t>splenic</a:t>
            </a:r>
            <a:r>
              <a:rPr lang="en-US" sz="2800" dirty="0" smtClean="0">
                <a:ea typeface="+mn-ea"/>
                <a:cs typeface="Times New Roman" pitchFamily="18" charset="0"/>
              </a:rPr>
              <a:t> outline</a:t>
            </a:r>
          </a:p>
          <a:p>
            <a:pPr marL="624078" indent="-514350" fontAlgn="auto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en-US" sz="2800" dirty="0" smtClean="0">
                <a:ea typeface="+mn-ea"/>
                <a:cs typeface="Times New Roman" pitchFamily="18" charset="0"/>
              </a:rPr>
              <a:t>Obliteration of the </a:t>
            </a:r>
            <a:r>
              <a:rPr lang="en-US" sz="2800" dirty="0" err="1" smtClean="0">
                <a:ea typeface="+mn-ea"/>
                <a:cs typeface="Times New Roman" pitchFamily="18" charset="0"/>
              </a:rPr>
              <a:t>psoas</a:t>
            </a:r>
            <a:r>
              <a:rPr lang="en-US" sz="2800" dirty="0" smtClean="0">
                <a:ea typeface="+mn-ea"/>
                <a:cs typeface="Times New Roman" pitchFamily="18" charset="0"/>
              </a:rPr>
              <a:t> shadow </a:t>
            </a:r>
          </a:p>
          <a:p>
            <a:pPr marL="624078" indent="-514350" fontAlgn="auto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en-US" sz="2800" dirty="0" smtClean="0">
                <a:ea typeface="+mn-ea"/>
                <a:cs typeface="Times New Roman" pitchFamily="18" charset="0"/>
              </a:rPr>
              <a:t>Indentation of the left side of the gastric air bubble</a:t>
            </a:r>
          </a:p>
          <a:p>
            <a:pPr marL="624078" indent="-514350" fontAlgn="auto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en-US" sz="2800" dirty="0" smtClean="0">
                <a:ea typeface="+mn-ea"/>
                <a:cs typeface="Times New Roman" pitchFamily="18" charset="0"/>
              </a:rPr>
              <a:t>Fracture of one or more lower ribs on the left side ( present 27</a:t>
            </a:r>
            <a:r>
              <a:rPr lang="en-US" sz="2800" dirty="0" smtClean="0">
                <a:ea typeface="+mn-ea"/>
                <a:cs typeface="Arial" pitchFamily="34" charset="0"/>
              </a:rPr>
              <a:t> % of cases</a:t>
            </a:r>
          </a:p>
          <a:p>
            <a:pPr marL="624078" indent="-514350" fontAlgn="auto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en-US" sz="2800" dirty="0" smtClean="0">
                <a:ea typeface="+mn-ea"/>
                <a:cs typeface="Arial" pitchFamily="34" charset="0"/>
              </a:rPr>
              <a:t>Elevation of the left side of the </a:t>
            </a:r>
            <a:r>
              <a:rPr lang="en-US" sz="2800" dirty="0" err="1" smtClean="0">
                <a:ea typeface="+mn-ea"/>
                <a:cs typeface="Arial" pitchFamily="34" charset="0"/>
              </a:rPr>
              <a:t>diaphram</a:t>
            </a:r>
            <a:r>
              <a:rPr lang="en-US" sz="2800" dirty="0" smtClean="0">
                <a:ea typeface="+mn-ea"/>
                <a:cs typeface="Arial" pitchFamily="34" charset="0"/>
              </a:rPr>
              <a:t> </a:t>
            </a:r>
          </a:p>
          <a:p>
            <a:pPr marL="624078" indent="-514350" fontAlgn="auto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en-US" sz="2800" dirty="0" smtClean="0">
                <a:ea typeface="+mn-ea"/>
                <a:cs typeface="Arial" pitchFamily="34" charset="0"/>
              </a:rPr>
              <a:t>Free fluid between gas filled intestinal coils </a:t>
            </a:r>
            <a:r>
              <a:rPr lang="en-US" b="1" i="1" dirty="0" smtClean="0">
                <a:ea typeface="+mn-ea"/>
                <a:cs typeface="Arial" pitchFamily="34" charset="0"/>
              </a:rPr>
              <a:t>. </a:t>
            </a:r>
            <a:endParaRPr lang="en-US" b="1" i="1" dirty="0" smtClean="0"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285750" y="500063"/>
            <a:ext cx="8401050" cy="59531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3200" b="1" i="1" smtClean="0">
                <a:cs typeface="Times New Roman" pitchFamily="18" charset="0"/>
              </a:rPr>
              <a:t>5. CT</a:t>
            </a:r>
          </a:p>
          <a:p>
            <a:pPr>
              <a:buFont typeface="Wingdings 2" pitchFamily="18" charset="2"/>
              <a:buNone/>
            </a:pPr>
            <a:endParaRPr lang="en-US" sz="3200" b="1" i="1" smtClean="0">
              <a:cs typeface="Arial" pitchFamily="34" charset="0"/>
            </a:endParaRPr>
          </a:p>
          <a:p>
            <a:r>
              <a:rPr lang="en-US" sz="2800" smtClean="0">
                <a:cs typeface="Arial" pitchFamily="34" charset="0"/>
              </a:rPr>
              <a:t>Modality of choice </a:t>
            </a:r>
          </a:p>
          <a:p>
            <a:r>
              <a:rPr lang="en-US" sz="2800" smtClean="0">
                <a:cs typeface="Arial" pitchFamily="34" charset="0"/>
              </a:rPr>
              <a:t>Used with contrast .</a:t>
            </a:r>
          </a:p>
          <a:p>
            <a:r>
              <a:rPr lang="en-US" sz="2800" smtClean="0">
                <a:cs typeface="Arial" pitchFamily="34" charset="0"/>
              </a:rPr>
              <a:t>Findings :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smtClean="0">
                <a:cs typeface="Arial" pitchFamily="34" charset="0"/>
              </a:rPr>
              <a:t>Lacerations : irregular hypodense area with no enhancement .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smtClean="0">
                <a:cs typeface="Arial" pitchFamily="34" charset="0"/>
              </a:rPr>
              <a:t>Sub-capsular hematoma  : regular shape , cresentric  .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smtClean="0">
                <a:cs typeface="Arial" pitchFamily="34" charset="0"/>
              </a:rPr>
              <a:t>Intraparenchymal hematoma .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smtClean="0">
                <a:cs typeface="Arial" pitchFamily="34" charset="0"/>
              </a:rPr>
              <a:t>Fragmentation with autosplenictomy . </a:t>
            </a:r>
            <a:endParaRPr lang="ar-JO" smtClean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214290"/>
            <a:ext cx="7772400" cy="863601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Spleen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775" y="1000125"/>
            <a:ext cx="9039225" cy="4786313"/>
          </a:xfrm>
        </p:spPr>
        <p:txBody>
          <a:bodyPr/>
          <a:lstStyle/>
          <a:p>
            <a:pPr marR="0" algn="l"/>
            <a:r>
              <a:rPr lang="en-US" sz="3600" b="1" smtClean="0">
                <a:cs typeface="Arial" pitchFamily="34" charset="0"/>
              </a:rPr>
              <a:t>Anatomy:</a:t>
            </a:r>
          </a:p>
          <a:p>
            <a:pPr marR="0" algn="l"/>
            <a:r>
              <a:rPr lang="en-US" sz="2800" smtClean="0">
                <a:cs typeface="Arial" pitchFamily="34" charset="0"/>
              </a:rPr>
              <a:t>-Wt 75-250 gm, LUQ, along 10</a:t>
            </a:r>
            <a:r>
              <a:rPr lang="en-US" sz="2800" baseline="30000" smtClean="0">
                <a:cs typeface="Arial" pitchFamily="34" charset="0"/>
              </a:rPr>
              <a:t>th</a:t>
            </a:r>
            <a:r>
              <a:rPr lang="en-US" sz="2800" smtClean="0">
                <a:cs typeface="Arial" pitchFamily="34" charset="0"/>
              </a:rPr>
              <a:t> rib, between gastric fundus &amp;L hemidiaphragm.</a:t>
            </a:r>
          </a:p>
          <a:p>
            <a:pPr marR="0" algn="l"/>
            <a:endParaRPr lang="en-US" sz="2800" smtClean="0">
              <a:cs typeface="Arial" pitchFamily="34" charset="0"/>
            </a:endParaRPr>
          </a:p>
          <a:p>
            <a:pPr marR="0" algn="l"/>
            <a:r>
              <a:rPr lang="en-US" sz="2800" smtClean="0">
                <a:cs typeface="Arial" pitchFamily="34" charset="0"/>
              </a:rPr>
              <a:t>-Hilum:In the angle between stomach &amp; L kidney,I n contact with tail of pancreas.</a:t>
            </a:r>
          </a:p>
          <a:p>
            <a:pPr marR="0" algn="l">
              <a:buFontTx/>
              <a:buChar char="-"/>
            </a:pPr>
            <a:r>
              <a:rPr lang="en-US" sz="2800" smtClean="0">
                <a:cs typeface="Arial" pitchFamily="34" charset="0"/>
              </a:rPr>
              <a:t>Concave Visceral surface: impressions.</a:t>
            </a:r>
          </a:p>
          <a:p>
            <a:pPr marR="0" algn="l">
              <a:buFontTx/>
              <a:buChar char="-"/>
            </a:pPr>
            <a:endParaRPr lang="en-US" sz="2800" smtClean="0">
              <a:cs typeface="Arial" pitchFamily="34" charset="0"/>
            </a:endParaRPr>
          </a:p>
          <a:p>
            <a:pPr marR="0" algn="l">
              <a:buFontTx/>
              <a:buNone/>
            </a:pPr>
            <a:r>
              <a:rPr lang="en-US" sz="2800" smtClean="0">
                <a:cs typeface="Arial" pitchFamily="34" charset="0"/>
              </a:rPr>
              <a:t>-Notch: infero lateral border,palpate in splenomegaly.</a:t>
            </a:r>
          </a:p>
          <a:p>
            <a:pPr marR="0" algn="l">
              <a:buFontTx/>
              <a:buNone/>
            </a:pPr>
            <a:endParaRPr lang="en-US" sz="2400" smtClean="0">
              <a:cs typeface="Arial" pitchFamily="34" charset="0"/>
            </a:endParaRPr>
          </a:p>
          <a:p>
            <a:pPr marR="0" algn="l">
              <a:buFontTx/>
              <a:buNone/>
            </a:pPr>
            <a:endParaRPr lang="en-US" sz="2000" smtClean="0"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71500" y="357188"/>
            <a:ext cx="8229600" cy="1143000"/>
          </a:xfrm>
        </p:spPr>
        <p:txBody>
          <a:bodyPr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cs typeface="Times New Roman" pitchFamily="18" charset="0"/>
              </a:rPr>
              <a:t>Diagnosis</a:t>
            </a:r>
            <a:endParaRPr lang="ar-JO" sz="4800" b="1" smtClean="0">
              <a:solidFill>
                <a:schemeClr val="tx1"/>
              </a:solidFill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998663"/>
            <a:ext cx="4038600" cy="4525962"/>
          </a:xfrm>
        </p:spPr>
        <p:txBody>
          <a:bodyPr/>
          <a:lstStyle/>
          <a:p>
            <a:r>
              <a:rPr lang="en-US" smtClean="0">
                <a:cs typeface="Arial" pitchFamily="34" charset="0"/>
              </a:rPr>
              <a:t>Unstable patient :</a:t>
            </a:r>
          </a:p>
          <a:p>
            <a:pPr lvl="1"/>
            <a:r>
              <a:rPr lang="en-US" smtClean="0">
                <a:cs typeface="Arial" pitchFamily="34" charset="0"/>
              </a:rPr>
              <a:t>Open and See !</a:t>
            </a:r>
          </a:p>
          <a:p>
            <a:pPr lvl="1"/>
            <a:r>
              <a:rPr lang="en-US" smtClean="0">
                <a:cs typeface="Arial" pitchFamily="34" charset="0"/>
              </a:rPr>
              <a:t>Peritoneal lavage </a:t>
            </a:r>
          </a:p>
          <a:p>
            <a:pPr lvl="1"/>
            <a:r>
              <a:rPr lang="en-US" smtClean="0">
                <a:cs typeface="Arial" pitchFamily="34" charset="0"/>
              </a:rPr>
              <a:t>FAST</a:t>
            </a:r>
          </a:p>
        </p:txBody>
      </p:sp>
      <p:pic>
        <p:nvPicPr>
          <p:cNvPr id="24580" name="Picture 8" descr="k148156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8" y="2214563"/>
            <a:ext cx="50577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57188" y="357188"/>
            <a:ext cx="8229600" cy="1143000"/>
          </a:xfrm>
        </p:spPr>
        <p:txBody>
          <a:bodyPr/>
          <a:lstStyle/>
          <a:p>
            <a:pPr algn="ctr"/>
            <a:r>
              <a:rPr lang="en-US" b="1" smtClean="0">
                <a:solidFill>
                  <a:schemeClr val="tx1"/>
                </a:solidFill>
                <a:cs typeface="Times New Roman" pitchFamily="18" charset="0"/>
              </a:rPr>
              <a:t>Spleen injury grading scale :</a:t>
            </a:r>
            <a:endParaRPr lang="ar-JO" b="1" smtClean="0">
              <a:solidFill>
                <a:schemeClr val="tx1"/>
              </a:solidFill>
            </a:endParaRPr>
          </a:p>
        </p:txBody>
      </p:sp>
      <p:sp>
        <p:nvSpPr>
          <p:cNvPr id="25603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927225"/>
            <a:ext cx="7115175" cy="4525963"/>
          </a:xfrm>
        </p:spPr>
        <p:txBody>
          <a:bodyPr/>
          <a:lstStyle/>
          <a:p>
            <a:r>
              <a:rPr lang="en-US" sz="4000" b="1" smtClean="0">
                <a:cs typeface="Arial" pitchFamily="34" charset="0"/>
              </a:rPr>
              <a:t>Stage 1 : </a:t>
            </a:r>
          </a:p>
          <a:p>
            <a:pPr lvl="1"/>
            <a:r>
              <a:rPr lang="en-US" sz="3200" smtClean="0">
                <a:cs typeface="Arial" pitchFamily="34" charset="0"/>
              </a:rPr>
              <a:t>Subcapsular Hematoma &lt; 10 % of surface area .</a:t>
            </a:r>
          </a:p>
          <a:p>
            <a:pPr lvl="1"/>
            <a:r>
              <a:rPr lang="en-US" sz="3200" smtClean="0">
                <a:cs typeface="Arial" pitchFamily="34" charset="0"/>
              </a:rPr>
              <a:t>Capsular tear depth &lt; 1 cm . </a:t>
            </a:r>
            <a:endParaRPr lang="ar-JO" sz="3200" smtClean="0"/>
          </a:p>
        </p:txBody>
      </p:sp>
      <p:pic>
        <p:nvPicPr>
          <p:cNvPr id="25604" name="Picture 4" descr="C:\Program Files\Microsoft Office\MEDIA\CAGCAT10\j03154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13" y="3500438"/>
            <a:ext cx="2038350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/>
          <a:lstStyle/>
          <a:p>
            <a:pPr algn="ctr"/>
            <a:r>
              <a:rPr lang="en-US" b="1" smtClean="0">
                <a:solidFill>
                  <a:schemeClr val="tx1"/>
                </a:solidFill>
                <a:cs typeface="Times New Roman" pitchFamily="18" charset="0"/>
              </a:rPr>
              <a:t>Spleen injury grading scale :</a:t>
            </a:r>
            <a:endParaRPr lang="ar-JO" b="1" smtClean="0">
              <a:solidFill>
                <a:schemeClr val="tx1"/>
              </a:solidFill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57375"/>
            <a:ext cx="6257925" cy="4497388"/>
          </a:xfrm>
        </p:spPr>
        <p:txBody>
          <a:bodyPr/>
          <a:lstStyle/>
          <a:p>
            <a:r>
              <a:rPr lang="en-US" sz="3600" b="1" smtClean="0">
                <a:cs typeface="Arial" pitchFamily="34" charset="0"/>
              </a:rPr>
              <a:t>Stage 2 :</a:t>
            </a:r>
          </a:p>
          <a:p>
            <a:pPr lvl="1"/>
            <a:r>
              <a:rPr lang="en-US" sz="2800" smtClean="0">
                <a:cs typeface="Arial" pitchFamily="34" charset="0"/>
              </a:rPr>
              <a:t>Subcapsular hematoma of 10 – 50 % of surface area .</a:t>
            </a:r>
          </a:p>
          <a:p>
            <a:pPr lvl="1"/>
            <a:r>
              <a:rPr lang="en-US" sz="2800" smtClean="0">
                <a:cs typeface="Arial" pitchFamily="34" charset="0"/>
              </a:rPr>
              <a:t>Laceration depth :</a:t>
            </a:r>
          </a:p>
          <a:p>
            <a:pPr lvl="2"/>
            <a:r>
              <a:rPr lang="en-US" sz="2400" smtClean="0">
                <a:cs typeface="Arial" pitchFamily="34" charset="0"/>
              </a:rPr>
              <a:t>1-3 cm</a:t>
            </a:r>
          </a:p>
          <a:p>
            <a:pPr lvl="2"/>
            <a:r>
              <a:rPr lang="en-US" sz="2400" smtClean="0">
                <a:cs typeface="Arial" pitchFamily="34" charset="0"/>
              </a:rPr>
              <a:t>Not involving trabecular vessels </a:t>
            </a:r>
          </a:p>
          <a:p>
            <a:pPr lvl="1"/>
            <a:r>
              <a:rPr lang="en-US" sz="2800" smtClean="0">
                <a:cs typeface="Arial" pitchFamily="34" charset="0"/>
              </a:rPr>
              <a:t>Intraparenchymal Hematoma &lt; 5 cm in Diameter .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/>
            <a:r>
              <a:rPr lang="en-US" b="1" smtClean="0">
                <a:solidFill>
                  <a:schemeClr val="tx1"/>
                </a:solidFill>
                <a:cs typeface="Times New Roman" pitchFamily="18" charset="0"/>
              </a:rPr>
              <a:t>Spleen injury grading scale :</a:t>
            </a:r>
            <a:endParaRPr lang="ar-JO" b="1" smtClean="0">
              <a:solidFill>
                <a:schemeClr val="tx1"/>
              </a:solidFill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6686550" cy="4433888"/>
          </a:xfrm>
        </p:spPr>
        <p:txBody>
          <a:bodyPr/>
          <a:lstStyle/>
          <a:p>
            <a:r>
              <a:rPr lang="en-US" sz="3200" b="1" smtClean="0">
                <a:cs typeface="Arial" pitchFamily="34" charset="0"/>
              </a:rPr>
              <a:t>Stage 3 :</a:t>
            </a:r>
          </a:p>
          <a:p>
            <a:pPr lvl="1"/>
            <a:r>
              <a:rPr lang="en-US" sz="2800" smtClean="0">
                <a:cs typeface="Arial" pitchFamily="34" charset="0"/>
              </a:rPr>
              <a:t>Sub-capsular Hematoma &gt; 50 % , or Ruptured spleen .</a:t>
            </a:r>
          </a:p>
          <a:p>
            <a:pPr lvl="1"/>
            <a:r>
              <a:rPr lang="en-US" sz="2800" smtClean="0">
                <a:cs typeface="Arial" pitchFamily="34" charset="0"/>
              </a:rPr>
              <a:t>Laceration depth :</a:t>
            </a:r>
          </a:p>
          <a:p>
            <a:pPr lvl="2"/>
            <a:r>
              <a:rPr lang="en-US" sz="2400" smtClean="0">
                <a:cs typeface="Arial" pitchFamily="34" charset="0"/>
              </a:rPr>
              <a:t>&gt; 3 cm </a:t>
            </a:r>
          </a:p>
          <a:p>
            <a:pPr lvl="2"/>
            <a:r>
              <a:rPr lang="en-US" sz="2400" smtClean="0">
                <a:cs typeface="Arial" pitchFamily="34" charset="0"/>
              </a:rPr>
              <a:t>Involving the trabecular Vessels .</a:t>
            </a:r>
          </a:p>
          <a:p>
            <a:pPr lvl="1"/>
            <a:r>
              <a:rPr lang="en-US" sz="2800" smtClean="0">
                <a:cs typeface="Arial" pitchFamily="34" charset="0"/>
              </a:rPr>
              <a:t>Intraparenchymal hematoma &gt; 5 cm in diameter .</a:t>
            </a:r>
            <a:endParaRPr lang="ar-JO" sz="2800" smtClean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/>
            <a:r>
              <a:rPr lang="en-US" b="1" smtClean="0">
                <a:solidFill>
                  <a:schemeClr val="tx1"/>
                </a:solidFill>
                <a:cs typeface="Times New Roman" pitchFamily="18" charset="0"/>
              </a:rPr>
              <a:t>Spleen injury grading scale :</a:t>
            </a:r>
            <a:endParaRPr lang="ar-JO" b="1" smtClean="0">
              <a:solidFill>
                <a:schemeClr val="tx1"/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7400925" cy="4433888"/>
          </a:xfrm>
        </p:spPr>
        <p:txBody>
          <a:bodyPr/>
          <a:lstStyle/>
          <a:p>
            <a:r>
              <a:rPr lang="en-US" sz="3600" b="1" smtClean="0">
                <a:cs typeface="Arial" pitchFamily="34" charset="0"/>
              </a:rPr>
              <a:t>Stage 4 :</a:t>
            </a:r>
          </a:p>
          <a:p>
            <a:pPr lvl="1"/>
            <a:r>
              <a:rPr lang="en-US" sz="2800" smtClean="0">
                <a:cs typeface="Arial" pitchFamily="34" charset="0"/>
              </a:rPr>
              <a:t>Laceration involving hilar or segmental vessels with devascularization of &gt; 25 % of speen </a:t>
            </a:r>
            <a:endParaRPr lang="ar-JO" sz="2800" smtClean="0"/>
          </a:p>
        </p:txBody>
      </p:sp>
      <p:pic>
        <p:nvPicPr>
          <p:cNvPr id="28676" name="Picture 4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57358">
            <a:off x="5788025" y="4291013"/>
            <a:ext cx="211931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/>
            <a:r>
              <a:rPr lang="en-US" b="1" smtClean="0">
                <a:solidFill>
                  <a:schemeClr val="tx1"/>
                </a:solidFill>
                <a:cs typeface="Times New Roman" pitchFamily="18" charset="0"/>
              </a:rPr>
              <a:t>Spleen injury grading scale :</a:t>
            </a:r>
            <a:endParaRPr lang="ar-JO" b="1" smtClean="0">
              <a:solidFill>
                <a:schemeClr val="tx1"/>
              </a:solidFill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6115050" cy="4433888"/>
          </a:xfrm>
        </p:spPr>
        <p:txBody>
          <a:bodyPr/>
          <a:lstStyle/>
          <a:p>
            <a:r>
              <a:rPr lang="en-US" sz="3600" b="1" smtClean="0">
                <a:cs typeface="Arial" pitchFamily="34" charset="0"/>
              </a:rPr>
              <a:t>Stage 5 :</a:t>
            </a:r>
          </a:p>
          <a:p>
            <a:pPr lvl="1"/>
            <a:r>
              <a:rPr lang="en-US" sz="2800" smtClean="0">
                <a:cs typeface="Arial" pitchFamily="34" charset="0"/>
              </a:rPr>
              <a:t>Shattered spleen </a:t>
            </a:r>
            <a:endParaRPr lang="ar-JO" sz="2800" smtClean="0"/>
          </a:p>
        </p:txBody>
      </p:sp>
      <p:pic>
        <p:nvPicPr>
          <p:cNvPr id="29700" name="Picture 4" descr="C:\Program Files\Microsoft Office\MEDIA\CAGCAT10\j028606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80568">
            <a:off x="4973638" y="2593975"/>
            <a:ext cx="2312987" cy="346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sz="7200" smtClean="0">
                <a:cs typeface="Times New Roman" pitchFamily="18" charset="0"/>
              </a:rPr>
              <a:t>Treatment </a:t>
            </a:r>
            <a:endParaRPr lang="ar-JO" sz="7200" smtClean="0"/>
          </a:p>
        </p:txBody>
      </p:sp>
      <p:sp>
        <p:nvSpPr>
          <p:cNvPr id="3072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920875"/>
            <a:ext cx="4038600" cy="4433888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sz="3600" b="1" smtClean="0">
                <a:cs typeface="Arial" pitchFamily="34" charset="0"/>
              </a:rPr>
              <a:t>Conservative:</a:t>
            </a:r>
          </a:p>
          <a:p>
            <a:pPr marL="914400" lvl="1" indent="-514350"/>
            <a:r>
              <a:rPr lang="en-US" smtClean="0">
                <a:cs typeface="Arial" pitchFamily="34" charset="0"/>
              </a:rPr>
              <a:t>Admit patient to ICU </a:t>
            </a:r>
          </a:p>
          <a:p>
            <a:pPr marL="914400" lvl="1" indent="-514350"/>
            <a:r>
              <a:rPr lang="en-US" smtClean="0">
                <a:cs typeface="Arial" pitchFamily="34" charset="0"/>
              </a:rPr>
              <a:t>Repeated ultrasound</a:t>
            </a:r>
          </a:p>
          <a:p>
            <a:pPr marL="914400" lvl="1" indent="-514350"/>
            <a:r>
              <a:rPr lang="en-US" smtClean="0">
                <a:cs typeface="Arial" pitchFamily="34" charset="0"/>
              </a:rPr>
              <a:t>For those with stage 1 or 2 .</a:t>
            </a:r>
          </a:p>
        </p:txBody>
      </p:sp>
      <p:pic>
        <p:nvPicPr>
          <p:cNvPr id="30724" name="Picture 4" descr="intensive care uni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916113"/>
            <a:ext cx="3995738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33375"/>
            <a:ext cx="8147050" cy="6191250"/>
          </a:xfrm>
        </p:spPr>
        <p:txBody>
          <a:bodyPr>
            <a:normAutofit lnSpcReduction="10000"/>
          </a:bodyPr>
          <a:lstStyle/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3600" b="1" dirty="0" smtClean="0">
                <a:ea typeface="+mn-ea"/>
              </a:rPr>
              <a:t>2- </a:t>
            </a:r>
            <a:r>
              <a:rPr lang="en-US" sz="3600" b="1" dirty="0" err="1" smtClean="0">
                <a:ea typeface="+mn-ea"/>
              </a:rPr>
              <a:t>splenectomy</a:t>
            </a:r>
            <a:r>
              <a:rPr lang="en-US" sz="3600" b="1" dirty="0" smtClean="0">
                <a:ea typeface="+mn-ea"/>
              </a:rPr>
              <a:t> 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3600" b="1" dirty="0" smtClean="0">
                <a:ea typeface="+mn-ea"/>
              </a:rPr>
              <a:t>3- </a:t>
            </a:r>
            <a:r>
              <a:rPr lang="en-US" sz="3600" b="1" dirty="0" err="1" smtClean="0">
                <a:ea typeface="+mn-ea"/>
              </a:rPr>
              <a:t>coservative</a:t>
            </a:r>
            <a:r>
              <a:rPr lang="en-US" sz="3600" b="1" dirty="0" smtClean="0">
                <a:ea typeface="+mn-ea"/>
              </a:rPr>
              <a:t> </a:t>
            </a:r>
            <a:r>
              <a:rPr lang="en-US" sz="3600" b="1" dirty="0" err="1" smtClean="0">
                <a:ea typeface="+mn-ea"/>
              </a:rPr>
              <a:t>splenoraphy</a:t>
            </a:r>
            <a:r>
              <a:rPr lang="en-US" sz="3600" b="1" dirty="0" smtClean="0">
                <a:ea typeface="+mn-ea"/>
              </a:rPr>
              <a:t> .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3600" b="1" dirty="0" smtClean="0">
                <a:ea typeface="+mn-ea"/>
              </a:rPr>
              <a:t>	</a:t>
            </a:r>
            <a:r>
              <a:rPr lang="en-US" dirty="0" smtClean="0">
                <a:ea typeface="+mn-ea"/>
              </a:rPr>
              <a:t>suturing of spleen to prevent further bleeding .</a:t>
            </a:r>
            <a:endParaRPr lang="en-US" sz="3600" b="1" dirty="0" smtClean="0">
              <a:ea typeface="+mn-ea"/>
            </a:endParaRP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3600" b="1" dirty="0" smtClean="0">
                <a:ea typeface="+mn-ea"/>
              </a:rPr>
              <a:t>4- </a:t>
            </a:r>
            <a:r>
              <a:rPr lang="en-US" sz="3600" b="1" dirty="0" err="1" smtClean="0">
                <a:ea typeface="+mn-ea"/>
              </a:rPr>
              <a:t>splenic</a:t>
            </a:r>
            <a:r>
              <a:rPr lang="en-US" sz="3600" b="1" dirty="0" smtClean="0">
                <a:ea typeface="+mn-ea"/>
              </a:rPr>
              <a:t> artery </a:t>
            </a:r>
            <a:r>
              <a:rPr lang="en-US" sz="3600" b="1" dirty="0" err="1" smtClean="0">
                <a:ea typeface="+mn-ea"/>
              </a:rPr>
              <a:t>Embolization</a:t>
            </a:r>
            <a:r>
              <a:rPr lang="en-US" sz="3600" b="1" dirty="0" smtClean="0">
                <a:ea typeface="+mn-ea"/>
              </a:rPr>
              <a:t> .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3600" b="1" dirty="0" smtClean="0">
                <a:ea typeface="+mn-ea"/>
              </a:rPr>
              <a:t>	</a:t>
            </a:r>
            <a:r>
              <a:rPr lang="en-US" dirty="0" smtClean="0">
                <a:ea typeface="+mn-ea"/>
              </a:rPr>
              <a:t>- less mortality and morbidity than </a:t>
            </a:r>
            <a:r>
              <a:rPr lang="en-US" dirty="0" err="1" smtClean="0">
                <a:ea typeface="+mn-ea"/>
              </a:rPr>
              <a:t>splenictomy</a:t>
            </a:r>
            <a:endParaRPr lang="en-US" dirty="0" smtClean="0">
              <a:ea typeface="+mn-ea"/>
            </a:endParaRP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3600" b="1" dirty="0" smtClean="0">
                <a:ea typeface="+mn-ea"/>
              </a:rPr>
              <a:t>	</a:t>
            </a:r>
            <a:r>
              <a:rPr lang="en-US" dirty="0" smtClean="0">
                <a:ea typeface="+mn-ea"/>
              </a:rPr>
              <a:t>- mortality is related to % of </a:t>
            </a:r>
            <a:r>
              <a:rPr lang="en-US" dirty="0" err="1" smtClean="0">
                <a:ea typeface="+mn-ea"/>
              </a:rPr>
              <a:t>splenic</a:t>
            </a:r>
            <a:r>
              <a:rPr lang="en-US" dirty="0" smtClean="0">
                <a:ea typeface="+mn-ea"/>
              </a:rPr>
              <a:t> tissue </a:t>
            </a:r>
            <a:r>
              <a:rPr lang="en-US" dirty="0" err="1" smtClean="0">
                <a:ea typeface="+mn-ea"/>
              </a:rPr>
              <a:t>Embolized</a:t>
            </a:r>
            <a:r>
              <a:rPr lang="en-US" dirty="0" smtClean="0">
                <a:ea typeface="+mn-ea"/>
              </a:rPr>
              <a:t> .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	- Complications :</a:t>
            </a:r>
          </a:p>
          <a:p>
            <a:pPr marL="1314450" lvl="2" indent="-514350" fontAlgn="auto">
              <a:spcAft>
                <a:spcPts val="0"/>
              </a:spcAft>
              <a:buFont typeface="Calibri" pitchFamily="34" charset="0"/>
              <a:buAutoNum type="arabicPeriod"/>
              <a:defRPr/>
            </a:pPr>
            <a:r>
              <a:rPr lang="en-US" dirty="0" smtClean="0">
                <a:ea typeface="+mn-ea"/>
              </a:rPr>
              <a:t>Pancreatitis</a:t>
            </a:r>
          </a:p>
          <a:p>
            <a:pPr marL="1314450" lvl="2" indent="-514350" fontAlgn="auto">
              <a:spcAft>
                <a:spcPts val="0"/>
              </a:spcAft>
              <a:buFont typeface="Calibri" pitchFamily="34" charset="0"/>
              <a:buAutoNum type="arabicPeriod"/>
              <a:defRPr/>
            </a:pPr>
            <a:r>
              <a:rPr lang="en-US" dirty="0" err="1" smtClean="0">
                <a:ea typeface="+mn-ea"/>
              </a:rPr>
              <a:t>Splenic</a:t>
            </a:r>
            <a:r>
              <a:rPr lang="en-US" dirty="0" smtClean="0">
                <a:ea typeface="+mn-ea"/>
              </a:rPr>
              <a:t> Abscess</a:t>
            </a:r>
          </a:p>
          <a:p>
            <a:pPr marL="1314450" lvl="2" indent="-514350" fontAlgn="auto">
              <a:spcAft>
                <a:spcPts val="0"/>
              </a:spcAft>
              <a:buFont typeface="Calibri" pitchFamily="34" charset="0"/>
              <a:buAutoNum type="arabicPeriod"/>
              <a:defRPr/>
            </a:pPr>
            <a:r>
              <a:rPr lang="en-US" dirty="0" smtClean="0">
                <a:ea typeface="+mn-ea"/>
              </a:rPr>
              <a:t>Pleural Effusion ( most common )</a:t>
            </a:r>
          </a:p>
          <a:p>
            <a:pPr marL="1314450" lvl="2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		</a:t>
            </a:r>
            <a:endParaRPr lang="ar-JO" dirty="0" smtClean="0"/>
          </a:p>
        </p:txBody>
      </p:sp>
      <p:pic>
        <p:nvPicPr>
          <p:cNvPr id="31747" name="Picture 2" descr="http://www.payable.com/blog/wp-content/uploads/2012/07/online-business-ide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43730">
            <a:off x="7191375" y="3992563"/>
            <a:ext cx="18669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Dr. M. Alkhayatt\ruptured splee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hc\Desktop\untitled1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/>
          <p:cNvSpPr>
            <a:spLocks noGrp="1"/>
          </p:cNvSpPr>
          <p:nvPr>
            <p:ph idx="1"/>
          </p:nvPr>
        </p:nvSpPr>
        <p:spPr>
          <a:xfrm>
            <a:off x="428625" y="642938"/>
            <a:ext cx="8258175" cy="5364162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sz="2800" smtClean="0">
                <a:cs typeface="Arial" pitchFamily="34" charset="0"/>
              </a:rPr>
              <a:t>- </a:t>
            </a:r>
            <a:r>
              <a:rPr lang="en-US" sz="2800" b="1" smtClean="0">
                <a:cs typeface="Arial" pitchFamily="34" charset="0"/>
              </a:rPr>
              <a:t>Arterial: </a:t>
            </a:r>
            <a:r>
              <a:rPr lang="en-US" sz="2800" smtClean="0">
                <a:cs typeface="Arial" pitchFamily="34" charset="0"/>
              </a:rPr>
              <a:t>Splenic A. along upper border of tail of pancrease.</a:t>
            </a:r>
          </a:p>
          <a:p>
            <a:pPr>
              <a:buFont typeface="Wingdings 3" pitchFamily="18" charset="2"/>
              <a:buNone/>
            </a:pPr>
            <a:endParaRPr lang="en-US" sz="2800" smtClean="0">
              <a:cs typeface="Arial" pitchFamily="34" charset="0"/>
            </a:endParaRPr>
          </a:p>
          <a:p>
            <a:pPr>
              <a:buFont typeface="Wingdings 3" pitchFamily="18" charset="2"/>
              <a:buNone/>
            </a:pPr>
            <a:r>
              <a:rPr lang="en-US" sz="2800" smtClean="0">
                <a:cs typeface="Arial" pitchFamily="34" charset="0"/>
              </a:rPr>
              <a:t>- </a:t>
            </a:r>
            <a:r>
              <a:rPr lang="en-US" sz="2800" b="1" smtClean="0">
                <a:cs typeface="Arial" pitchFamily="34" charset="0"/>
              </a:rPr>
              <a:t>Vein</a:t>
            </a:r>
            <a:r>
              <a:rPr lang="en-US" sz="2800" smtClean="0">
                <a:cs typeface="Arial" pitchFamily="34" charset="0"/>
              </a:rPr>
              <a:t>: Splenic V.at hilum behind pancrease.join SMV to form portal V.</a:t>
            </a:r>
          </a:p>
          <a:p>
            <a:pPr>
              <a:buFont typeface="Wingdings 3" pitchFamily="18" charset="2"/>
              <a:buNone/>
            </a:pPr>
            <a:endParaRPr lang="en-US" sz="2400" smtClean="0">
              <a:cs typeface="Arial" pitchFamily="34" charset="0"/>
            </a:endParaRPr>
          </a:p>
          <a:p>
            <a:pPr>
              <a:buFont typeface="Wingdings 2" pitchFamily="18" charset="2"/>
              <a:buNone/>
            </a:pPr>
            <a:r>
              <a:rPr lang="en-US" sz="2800" smtClean="0">
                <a:cs typeface="Arial" pitchFamily="34" charset="0"/>
              </a:rPr>
              <a:t>- </a:t>
            </a:r>
            <a:r>
              <a:rPr lang="en-US" sz="2800" b="1" smtClean="0">
                <a:cs typeface="Arial" pitchFamily="34" charset="0"/>
              </a:rPr>
              <a:t>Lymphatics</a:t>
            </a:r>
            <a:r>
              <a:rPr lang="en-US" sz="2800" smtClean="0">
                <a:cs typeface="Arial" pitchFamily="34" charset="0"/>
              </a:rPr>
              <a:t>: efferent vessels from white pulp to L N in hilum to retropancrearic to coeliac nodes.</a:t>
            </a:r>
          </a:p>
          <a:p>
            <a:pPr>
              <a:buFont typeface="Wingdings 3" pitchFamily="18" charset="2"/>
              <a:buNone/>
            </a:pPr>
            <a:endParaRPr lang="en-US" sz="2800" smtClean="0">
              <a:cs typeface="Arial" pitchFamily="34" charset="0"/>
            </a:endParaRPr>
          </a:p>
          <a:p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28625"/>
            <a:ext cx="8748713" cy="1093788"/>
          </a:xfrm>
        </p:spPr>
        <p:txBody>
          <a:bodyPr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cs typeface="Traditional Arabic" pitchFamily="18" charset="-78"/>
              </a:rPr>
              <a:t>Splenomegaly &amp; Hypersplenism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700213"/>
            <a:ext cx="8643938" cy="51577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200" b="1" u="sng" smtClean="0">
                <a:cs typeface="Arial" pitchFamily="34" charset="0"/>
              </a:rPr>
              <a:t>Hypersplenism</a:t>
            </a:r>
            <a:r>
              <a:rPr lang="en-US" sz="2400" smtClean="0">
                <a:cs typeface="Arial" pitchFamily="34" charset="0"/>
              </a:rPr>
              <a:t>: </a:t>
            </a:r>
            <a:r>
              <a:rPr lang="en-US" sz="2800" i="1" smtClean="0">
                <a:cs typeface="Arial" pitchFamily="34" charset="0"/>
              </a:rPr>
              <a:t>Clinical syndrome </a:t>
            </a:r>
            <a:endParaRPr lang="en-US" sz="2400" i="1" smtClean="0"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smtClean="0">
                <a:cs typeface="Arial" pitchFamily="34" charset="0"/>
              </a:rPr>
              <a:t>	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cs typeface="Arial" pitchFamily="34" charset="0"/>
              </a:rPr>
              <a:t>    </a:t>
            </a:r>
            <a:r>
              <a:rPr lang="en-US" sz="2800" smtClean="0">
                <a:cs typeface="Arial" pitchFamily="34" charset="0"/>
              </a:rPr>
              <a:t>1-Splenic enlargement.</a:t>
            </a:r>
          </a:p>
          <a:p>
            <a:pPr>
              <a:buFont typeface="Wingdings" pitchFamily="2" charset="2"/>
              <a:buNone/>
            </a:pPr>
            <a:r>
              <a:rPr lang="en-US" sz="2800" smtClean="0">
                <a:cs typeface="Arial" pitchFamily="34" charset="0"/>
              </a:rPr>
              <a:t>	2-Any combination of anaemie,leucopenia or thrombocytopenia.</a:t>
            </a:r>
          </a:p>
          <a:p>
            <a:pPr>
              <a:buFont typeface="Wingdings" pitchFamily="2" charset="2"/>
              <a:buNone/>
            </a:pPr>
            <a:r>
              <a:rPr lang="en-US" sz="2800" smtClean="0">
                <a:cs typeface="Arial" pitchFamily="34" charset="0"/>
              </a:rPr>
              <a:t>	3-Compensatory bone marrow hyperplasia.</a:t>
            </a:r>
          </a:p>
          <a:p>
            <a:pPr>
              <a:buFont typeface="Wingdings" pitchFamily="2" charset="2"/>
              <a:buNone/>
            </a:pPr>
            <a:r>
              <a:rPr lang="en-US" sz="2800" smtClean="0">
                <a:cs typeface="Arial" pitchFamily="34" charset="0"/>
              </a:rPr>
              <a:t>	4-Improvement after splenectomy.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/>
          <a:lstStyle/>
          <a:p>
            <a:r>
              <a:rPr lang="en-US" sz="5400" b="1" smtClean="0">
                <a:solidFill>
                  <a:schemeClr val="tx1"/>
                </a:solidFill>
                <a:cs typeface="Traditional Arabic" pitchFamily="18" charset="-78"/>
              </a:rPr>
              <a:t>Splenectomy for Blood ds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412875"/>
            <a:ext cx="9144000" cy="54451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smtClean="0">
                <a:cs typeface="Arial" pitchFamily="34" charset="0"/>
              </a:rPr>
              <a:t>1-ITP: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cs typeface="Arial" pitchFamily="34" charset="0"/>
              </a:rPr>
              <a:t>	-15-50 y female.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cs typeface="Arial" pitchFamily="34" charset="0"/>
              </a:rPr>
              <a:t>	-CP: Ecchymoses purpuric patches of skin &amp; MM.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cs typeface="Arial" pitchFamily="34" charset="0"/>
              </a:rPr>
              <a:t>		Post traumatic skin petechial haemorrhage.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cs typeface="Arial" pitchFamily="34" charset="0"/>
              </a:rPr>
              <a:t>		Epistaxis,Menorrhgia.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cs typeface="Arial" pitchFamily="34" charset="0"/>
              </a:rPr>
              <a:t>		10% palpable spleen.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cs typeface="Arial" pitchFamily="34" charset="0"/>
              </a:rPr>
              <a:t>	- Investigations: B.T increased. C.T &amp; P.T normal.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cs typeface="Arial" pitchFamily="34" charset="0"/>
              </a:rPr>
              <a:t>					Thrombocytopenia.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1"/>
          <p:cNvSpPr>
            <a:spLocks noGrp="1"/>
          </p:cNvSpPr>
          <p:nvPr>
            <p:ph idx="1"/>
          </p:nvPr>
        </p:nvSpPr>
        <p:spPr>
          <a:xfrm>
            <a:off x="285750" y="500063"/>
            <a:ext cx="8401050" cy="5507037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en-US" sz="4400" b="1" smtClean="0">
                <a:cs typeface="Arial" pitchFamily="34" charset="0"/>
              </a:rPr>
              <a:t>	Treatment</a:t>
            </a:r>
          </a:p>
          <a:p>
            <a:pPr>
              <a:lnSpc>
                <a:spcPct val="90000"/>
              </a:lnSpc>
            </a:pPr>
            <a:endParaRPr lang="en-US" sz="3200" b="1" smtClean="0"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en-US" sz="3200" smtClean="0">
                <a:cs typeface="Arial" pitchFamily="34" charset="0"/>
              </a:rPr>
              <a:t>1-75% regress after 1</a:t>
            </a:r>
            <a:r>
              <a:rPr lang="en-US" sz="3200" baseline="30000" smtClean="0">
                <a:cs typeface="Arial" pitchFamily="34" charset="0"/>
              </a:rPr>
              <a:t>st</a:t>
            </a:r>
            <a:r>
              <a:rPr lang="en-US" sz="3200" smtClean="0">
                <a:cs typeface="Arial" pitchFamily="34" charset="0"/>
              </a:rPr>
              <a:t> attack in paediatrics.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en-US" sz="3200" smtClean="0"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en-US" sz="3200" smtClean="0">
                <a:cs typeface="Arial" pitchFamily="34" charset="0"/>
              </a:rPr>
              <a:t>2-Steroid for short course in adult &amp; children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…</a:t>
            </a:r>
            <a:r>
              <a:rPr lang="en-US" sz="3200" smtClean="0">
                <a:cs typeface="Arial" pitchFamily="34" charset="0"/>
              </a:rPr>
              <a:t>recovery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en-US" sz="3200" smtClean="0"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en-US" sz="3200" smtClean="0">
                <a:cs typeface="Arial" pitchFamily="34" charset="0"/>
              </a:rPr>
              <a:t>3- Surgery: Refractory (</a:t>
            </a:r>
            <a:r>
              <a:rPr lang="en-US" sz="2800" smtClean="0">
                <a:cs typeface="Arial" pitchFamily="34" charset="0"/>
              </a:rPr>
              <a:t>more than 9 months+low platelet+ 	2 relapses</a:t>
            </a:r>
            <a:r>
              <a:rPr lang="en-US" sz="3200" smtClean="0">
                <a:cs typeface="Arial" pitchFamily="34" charset="0"/>
              </a:rPr>
              <a:t>).Two thirds cure.</a:t>
            </a:r>
          </a:p>
          <a:p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/>
          <a:lstStyle/>
          <a:p>
            <a:pPr algn="ctr"/>
            <a:r>
              <a:rPr lang="en-US" b="1" smtClean="0">
                <a:solidFill>
                  <a:schemeClr val="tx1"/>
                </a:solidFill>
                <a:cs typeface="Traditional Arabic" pitchFamily="18" charset="-78"/>
              </a:rPr>
              <a:t>Splenectomy for Blood ds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000" smtClean="0">
                <a:cs typeface="Arial" pitchFamily="34" charset="0"/>
              </a:rPr>
              <a:t>2-Haemolytic Anaemias:</a:t>
            </a:r>
          </a:p>
          <a:p>
            <a:pPr>
              <a:buFont typeface="Wingdings" pitchFamily="2" charset="2"/>
              <a:buNone/>
            </a:pPr>
            <a:r>
              <a:rPr lang="en-US" sz="2800" smtClean="0">
                <a:cs typeface="Arial" pitchFamily="34" charset="0"/>
              </a:rPr>
              <a:t>	1-Hereditary Spherocytosis.</a:t>
            </a:r>
          </a:p>
          <a:p>
            <a:pPr>
              <a:buFont typeface="Wingdings" pitchFamily="2" charset="2"/>
              <a:buNone/>
            </a:pPr>
            <a:r>
              <a:rPr lang="en-US" sz="2800" smtClean="0">
                <a:cs typeface="Arial" pitchFamily="34" charset="0"/>
              </a:rPr>
              <a:t>	2-Sickel cell anaemia.</a:t>
            </a:r>
          </a:p>
          <a:p>
            <a:pPr>
              <a:buFont typeface="Wingdings" pitchFamily="2" charset="2"/>
              <a:buNone/>
            </a:pPr>
            <a:r>
              <a:rPr lang="en-US" sz="2800" smtClean="0">
                <a:cs typeface="Arial" pitchFamily="34" charset="0"/>
              </a:rPr>
              <a:t>	3-Thalassaemia.</a:t>
            </a:r>
          </a:p>
          <a:p>
            <a:pPr>
              <a:buFont typeface="Wingdings" pitchFamily="2" charset="2"/>
              <a:buNone/>
            </a:pPr>
            <a:r>
              <a:rPr lang="en-US" sz="2800" smtClean="0">
                <a:cs typeface="Arial" pitchFamily="34" charset="0"/>
              </a:rPr>
              <a:t>	4-Acquired autoimmune haemolytic  anaemia</a:t>
            </a:r>
          </a:p>
          <a:p>
            <a:pPr>
              <a:buFont typeface="Wingdings" pitchFamily="2" charset="2"/>
              <a:buNone/>
            </a:pPr>
            <a:endParaRPr lang="ar-IQ" sz="2800" smtClean="0"/>
          </a:p>
          <a:p>
            <a:pPr>
              <a:buFont typeface="Wingdings" pitchFamily="2" charset="2"/>
              <a:buNone/>
            </a:pPr>
            <a:endParaRPr lang="en-US" sz="2800" smtClean="0">
              <a:cs typeface="Arial" pitchFamily="3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:\Dr. M. Alkhayatt\EnlargedSplee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:\Dr. M. Alkhayatt\spleen-fig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59875" cy="6858000"/>
          </a:xfr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algn="ctr"/>
            <a:r>
              <a:rPr lang="en-US" b="1" smtClean="0">
                <a:solidFill>
                  <a:schemeClr val="tx1"/>
                </a:solidFill>
                <a:cs typeface="Traditional Arabic" pitchFamily="18" charset="-78"/>
              </a:rPr>
              <a:t>Heridatary spherocytosis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214438"/>
            <a:ext cx="8229600" cy="45259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smtClean="0">
                <a:cs typeface="Arial" pitchFamily="34" charset="0"/>
              </a:rPr>
              <a:t>-Autosomal dominant.spherocytic RBC.</a:t>
            </a:r>
          </a:p>
          <a:p>
            <a:pPr>
              <a:buFont typeface="Wingdings" pitchFamily="2" charset="2"/>
              <a:buNone/>
            </a:pPr>
            <a:endParaRPr lang="en-US" sz="2800" smtClean="0"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 smtClean="0">
                <a:cs typeface="Arial" pitchFamily="34" charset="0"/>
              </a:rPr>
              <a:t>-Present in childhood.haemolytic jaundice+splenomegaly+pigment gall stones.</a:t>
            </a:r>
          </a:p>
          <a:p>
            <a:pPr>
              <a:buFont typeface="Wingdings" pitchFamily="2" charset="2"/>
              <a:buNone/>
            </a:pPr>
            <a:endParaRPr lang="en-US" sz="2800" smtClean="0"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 smtClean="0">
                <a:cs typeface="Arial" pitchFamily="34" charset="0"/>
              </a:rPr>
              <a:t>-Fragility test RBC haemolyse in stronger saline solution 0.6%(normally in 0.47% saline solution).</a:t>
            </a:r>
          </a:p>
          <a:p>
            <a:pPr>
              <a:buFont typeface="Wingdings" pitchFamily="2" charset="2"/>
              <a:buNone/>
            </a:pPr>
            <a:r>
              <a:rPr lang="en-US" sz="2800" smtClean="0">
                <a:cs typeface="Arial" pitchFamily="34" charset="0"/>
              </a:rPr>
              <a:t>-Reticulocytes increase.</a:t>
            </a:r>
          </a:p>
          <a:p>
            <a:pPr>
              <a:buFont typeface="Wingdings" pitchFamily="2" charset="2"/>
              <a:buNone/>
            </a:pPr>
            <a:endParaRPr lang="en-US" sz="2800" smtClean="0"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 smtClean="0">
                <a:cs typeface="Arial" pitchFamily="34" charset="0"/>
              </a:rPr>
              <a:t>-Radioactive Cr 51 labelling RBC..RBC destruction.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0"/>
            <a:ext cx="8229600" cy="1143000"/>
          </a:xfrm>
        </p:spPr>
        <p:txBody>
          <a:bodyPr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cs typeface="Traditional Arabic" pitchFamily="18" charset="-78"/>
              </a:rPr>
              <a:t>Splenectomy for neoplasms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357313"/>
            <a:ext cx="9144000" cy="49291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smtClean="0">
                <a:cs typeface="Arial" pitchFamily="34" charset="0"/>
              </a:rPr>
              <a:t>1-Haemangioma</a:t>
            </a:r>
            <a:r>
              <a:rPr lang="en-US" smtClean="0">
                <a:cs typeface="Arial" pitchFamily="34" charset="0"/>
              </a:rPr>
              <a:t> :Most common benign tumour of spleen  Haemangiosarcoma (rare).</a:t>
            </a:r>
          </a:p>
          <a:p>
            <a:pPr>
              <a:buFont typeface="Wingdings" pitchFamily="2" charset="2"/>
              <a:buNone/>
            </a:pPr>
            <a:r>
              <a:rPr lang="en-US" b="1" smtClean="0">
                <a:cs typeface="Arial" pitchFamily="34" charset="0"/>
              </a:rPr>
              <a:t>2-Lymphoma:most</a:t>
            </a:r>
            <a:r>
              <a:rPr lang="en-US" smtClean="0">
                <a:cs typeface="Arial" pitchFamily="34" charset="0"/>
              </a:rPr>
              <a:t> common cause of neoplastic enlargement. ---Splenectomy is for..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cs typeface="Arial" pitchFamily="34" charset="0"/>
              </a:rPr>
              <a:t>	1-management.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cs typeface="Arial" pitchFamily="34" charset="0"/>
              </a:rPr>
              <a:t>	2-diagnosis&amp; staging.(CT is alternative for staging).</a:t>
            </a:r>
          </a:p>
          <a:p>
            <a:pPr>
              <a:buFont typeface="Wingdings" pitchFamily="2" charset="2"/>
              <a:buNone/>
            </a:pPr>
            <a:r>
              <a:rPr lang="en-US" b="1" smtClean="0">
                <a:cs typeface="Arial" pitchFamily="34" charset="0"/>
              </a:rPr>
              <a:t>3-Myelofibrosis</a:t>
            </a:r>
            <a:r>
              <a:rPr lang="en-US" smtClean="0">
                <a:cs typeface="Arial" pitchFamily="34" charset="0"/>
              </a:rPr>
              <a:t>: Abnormal proliferation of mesenchymal elements in BM,spleen,liver &amp; LN.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cs typeface="Arial" pitchFamily="34" charset="0"/>
              </a:rPr>
              <a:t>	-Over 50,gross splenomegaly with LUQ pain.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cs typeface="Arial" pitchFamily="34" charset="0"/>
              </a:rPr>
              <a:t>	-Splenectomy reduces the need transfusion &amp; may relieve the pain.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D:\Dr. M. Alkhayatt\tumo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r. M. Alkhayatt\b_13_2_7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14313"/>
            <a:ext cx="8229600" cy="1143000"/>
          </a:xfrm>
        </p:spPr>
        <p:txBody>
          <a:bodyPr/>
          <a:lstStyle/>
          <a:p>
            <a:pPr algn="ctr"/>
            <a:r>
              <a:rPr lang="en-US" sz="5400" b="1" smtClean="0">
                <a:solidFill>
                  <a:schemeClr val="tx1"/>
                </a:solidFill>
                <a:cs typeface="Traditional Arabic" pitchFamily="18" charset="-78"/>
              </a:rPr>
              <a:t>Splenectomy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785938"/>
            <a:ext cx="8320088" cy="48831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600" b="1" u="sng" smtClean="0">
                <a:cs typeface="Arial" pitchFamily="34" charset="0"/>
              </a:rPr>
              <a:t>Preop. Investigations</a:t>
            </a:r>
            <a:r>
              <a:rPr lang="en-US" sz="3600" smtClean="0">
                <a:cs typeface="Arial" pitchFamily="34" charset="0"/>
              </a:rPr>
              <a:t>:</a:t>
            </a:r>
          </a:p>
          <a:p>
            <a:pPr>
              <a:buFont typeface="Wingdings" pitchFamily="2" charset="2"/>
              <a:buNone/>
            </a:pPr>
            <a:r>
              <a:rPr lang="en-US" sz="2800" smtClean="0">
                <a:cs typeface="Arial" pitchFamily="34" charset="0"/>
              </a:rPr>
              <a:t>1-Blood, FFP, Cryoprecipitate, platelets.</a:t>
            </a:r>
          </a:p>
          <a:p>
            <a:pPr>
              <a:buFont typeface="Wingdings" pitchFamily="2" charset="2"/>
              <a:buNone/>
            </a:pPr>
            <a:r>
              <a:rPr lang="en-US" sz="2800" smtClean="0">
                <a:cs typeface="Arial" pitchFamily="34" charset="0"/>
              </a:rPr>
              <a:t>2-Coagulation profile. 		</a:t>
            </a:r>
          </a:p>
          <a:p>
            <a:pPr>
              <a:buFont typeface="Wingdings" pitchFamily="2" charset="2"/>
              <a:buNone/>
            </a:pPr>
            <a:r>
              <a:rPr lang="en-US" sz="2800" smtClean="0">
                <a:cs typeface="Arial" pitchFamily="34" charset="0"/>
              </a:rPr>
              <a:t>3-Antibiotic prophylaxis</a:t>
            </a:r>
          </a:p>
          <a:p>
            <a:pPr>
              <a:buFont typeface="Wingdings" pitchFamily="2" charset="2"/>
              <a:buNone/>
            </a:pPr>
            <a:endParaRPr lang="en-US" sz="2400" smtClean="0"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en-US" sz="2400" smtClean="0">
              <a:cs typeface="Arial" pitchFamily="34" charset="0"/>
            </a:endParaRPr>
          </a:p>
        </p:txBody>
      </p:sp>
      <p:pic>
        <p:nvPicPr>
          <p:cNvPr id="46084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06087">
            <a:off x="6097588" y="3481388"/>
            <a:ext cx="2024062" cy="331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357188"/>
            <a:ext cx="8229600" cy="1000125"/>
          </a:xfrm>
        </p:spPr>
        <p:txBody>
          <a:bodyPr/>
          <a:lstStyle/>
          <a:p>
            <a:pPr algn="ctr"/>
            <a:r>
              <a:rPr lang="en-US" sz="5400" b="1" smtClean="0">
                <a:solidFill>
                  <a:schemeClr val="tx1"/>
                </a:solidFill>
                <a:cs typeface="Traditional Arabic" pitchFamily="18" charset="-78"/>
              </a:rPr>
              <a:t>Splenectomy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0" y="1500188"/>
            <a:ext cx="8964613" cy="4400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200" b="1" u="sng" smtClean="0">
                <a:cs typeface="Arial" pitchFamily="34" charset="0"/>
              </a:rPr>
              <a:t>Post operative complications</a:t>
            </a:r>
            <a:r>
              <a:rPr lang="en-US" sz="3200" smtClean="0">
                <a:cs typeface="Arial" pitchFamily="34" charset="0"/>
              </a:rPr>
              <a:t>:</a:t>
            </a:r>
          </a:p>
          <a:p>
            <a:pPr>
              <a:buFont typeface="Wingdings" pitchFamily="2" charset="2"/>
              <a:buNone/>
            </a:pPr>
            <a:r>
              <a:rPr lang="en-US" sz="2800" b="1" smtClean="0">
                <a:cs typeface="Arial" pitchFamily="34" charset="0"/>
              </a:rPr>
              <a:t>1-</a:t>
            </a:r>
            <a:r>
              <a:rPr lang="en-US" sz="2800" smtClean="0">
                <a:cs typeface="Arial" pitchFamily="34" charset="0"/>
              </a:rPr>
              <a:t>Slipped ligature from splenic a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…</a:t>
            </a:r>
            <a:r>
              <a:rPr lang="en-US" sz="2800" smtClean="0">
                <a:cs typeface="Arial" pitchFamily="34" charset="0"/>
              </a:rPr>
              <a:t>Haemorrhage.</a:t>
            </a:r>
          </a:p>
          <a:p>
            <a:pPr>
              <a:buFont typeface="Wingdings" pitchFamily="2" charset="2"/>
              <a:buNone/>
            </a:pPr>
            <a:r>
              <a:rPr lang="en-US" sz="2800" b="1" smtClean="0">
                <a:cs typeface="Arial" pitchFamily="34" charset="0"/>
              </a:rPr>
              <a:t>2</a:t>
            </a:r>
            <a:r>
              <a:rPr lang="en-US" sz="2800" smtClean="0">
                <a:cs typeface="Arial" pitchFamily="34" charset="0"/>
              </a:rPr>
              <a:t>-Haematemesis(gastric mucosal damage)</a:t>
            </a:r>
          </a:p>
          <a:p>
            <a:pPr>
              <a:buFont typeface="Wingdings" pitchFamily="2" charset="2"/>
              <a:buNone/>
            </a:pPr>
            <a:r>
              <a:rPr lang="en-US" sz="2800" b="1" smtClean="0">
                <a:cs typeface="Arial" pitchFamily="34" charset="0"/>
              </a:rPr>
              <a:t>3</a:t>
            </a:r>
            <a:r>
              <a:rPr lang="en-US" sz="2800" smtClean="0">
                <a:cs typeface="Arial" pitchFamily="34" charset="0"/>
              </a:rPr>
              <a:t>-Gastric dilatation.</a:t>
            </a:r>
          </a:p>
          <a:p>
            <a:pPr>
              <a:buFont typeface="Wingdings" pitchFamily="2" charset="2"/>
              <a:buNone/>
            </a:pPr>
            <a:r>
              <a:rPr lang="en-US" sz="2800" b="1" smtClean="0">
                <a:cs typeface="Arial" pitchFamily="34" charset="0"/>
              </a:rPr>
              <a:t>4</a:t>
            </a:r>
            <a:r>
              <a:rPr lang="en-US" sz="2800" smtClean="0">
                <a:cs typeface="Arial" pitchFamily="34" charset="0"/>
              </a:rPr>
              <a:t>-Left basal atelectasis &amp; Pleural effusion.</a:t>
            </a:r>
          </a:p>
          <a:p>
            <a:pPr>
              <a:buFont typeface="Wingdings" pitchFamily="2" charset="2"/>
              <a:buNone/>
            </a:pPr>
            <a:r>
              <a:rPr lang="en-US" sz="2800" b="1" smtClean="0">
                <a:cs typeface="Arial" pitchFamily="34" charset="0"/>
              </a:rPr>
              <a:t>5</a:t>
            </a:r>
            <a:r>
              <a:rPr lang="en-US" sz="2800" smtClean="0">
                <a:cs typeface="Arial" pitchFamily="34" charset="0"/>
              </a:rPr>
              <a:t>-Injury to tail of pancrease.pancreatitis,abscess,fistula.</a:t>
            </a:r>
          </a:p>
          <a:p>
            <a:pPr>
              <a:buFont typeface="Wingdings" pitchFamily="2" charset="2"/>
              <a:buNone/>
            </a:pPr>
            <a:r>
              <a:rPr lang="en-US" sz="2800" b="1" smtClean="0">
                <a:cs typeface="Arial" pitchFamily="34" charset="0"/>
              </a:rPr>
              <a:t>6</a:t>
            </a:r>
            <a:r>
              <a:rPr lang="en-US" sz="2800" smtClean="0">
                <a:cs typeface="Arial" pitchFamily="34" charset="0"/>
              </a:rPr>
              <a:t>-injury to greater curvature of stomach during ligation short gastric vessels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…</a:t>
            </a:r>
            <a:r>
              <a:rPr lang="en-US" sz="2800" smtClean="0">
                <a:cs typeface="Arial" pitchFamily="34" charset="0"/>
              </a:rPr>
              <a:t>fistula.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0"/>
            <a:ext cx="8229600" cy="1143000"/>
          </a:xfrm>
        </p:spPr>
        <p:txBody>
          <a:bodyPr/>
          <a:lstStyle/>
          <a:p>
            <a:pPr algn="ctr"/>
            <a:r>
              <a:rPr lang="en-US" b="1" smtClean="0">
                <a:solidFill>
                  <a:schemeClr val="tx1"/>
                </a:solidFill>
                <a:cs typeface="Traditional Arabic" pitchFamily="18" charset="-78"/>
              </a:rPr>
              <a:t>Splenectomy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252413" y="1643063"/>
            <a:ext cx="8891587" cy="46878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smtClean="0">
                <a:cs typeface="Arial" pitchFamily="34" charset="0"/>
              </a:rPr>
              <a:t>7-Venous Thrombosis.</a:t>
            </a:r>
          </a:p>
          <a:p>
            <a:pPr>
              <a:buFont typeface="Wingdings" pitchFamily="2" charset="2"/>
              <a:buNone/>
            </a:pPr>
            <a:r>
              <a:rPr lang="en-US" sz="2800" smtClean="0">
                <a:cs typeface="Arial" pitchFamily="34" charset="0"/>
              </a:rPr>
              <a:t>*Prophylactic aspirin if platelets more than 1 million*</a:t>
            </a:r>
          </a:p>
          <a:p>
            <a:pPr>
              <a:buFont typeface="Wingdings" pitchFamily="2" charset="2"/>
              <a:buNone/>
            </a:pPr>
            <a:endParaRPr lang="en-US" sz="2400" smtClean="0"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3200" b="1" smtClean="0">
                <a:cs typeface="Arial" pitchFamily="34" charset="0"/>
              </a:rPr>
              <a:t>8</a:t>
            </a:r>
            <a:r>
              <a:rPr lang="en-US" sz="2400" b="1" smtClean="0">
                <a:cs typeface="Arial" pitchFamily="34" charset="0"/>
              </a:rPr>
              <a:t>-Post splenectomy septicaemia: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cs typeface="Arial" pitchFamily="34" charset="0"/>
              </a:rPr>
              <a:t>	</a:t>
            </a:r>
            <a:r>
              <a:rPr lang="en-US" sz="2800" smtClean="0">
                <a:cs typeface="Arial" pitchFamily="34" charset="0"/>
              </a:rPr>
              <a:t>1-Strep pneumonia.		3-H influenzae</a:t>
            </a:r>
          </a:p>
          <a:p>
            <a:pPr>
              <a:buFont typeface="Wingdings" pitchFamily="2" charset="2"/>
              <a:buNone/>
            </a:pPr>
            <a:r>
              <a:rPr lang="en-US" sz="2800" smtClean="0">
                <a:cs typeface="Arial" pitchFamily="34" charset="0"/>
              </a:rPr>
              <a:t>	2-N meningitides.                 4-E.coli.</a:t>
            </a:r>
          </a:p>
        </p:txBody>
      </p:sp>
      <p:pic>
        <p:nvPicPr>
          <p:cNvPr id="48132" name="Picture 2" descr="http://images.sodahead.com/polls/003165283/3412162396_what_do_you_think1_answer_2_xlarg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79431">
            <a:off x="6586538" y="4298950"/>
            <a:ext cx="2062162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1"/>
          <p:cNvSpPr>
            <a:spLocks noGrp="1"/>
          </p:cNvSpPr>
          <p:nvPr>
            <p:ph idx="1"/>
          </p:nvPr>
        </p:nvSpPr>
        <p:spPr>
          <a:xfrm>
            <a:off x="500063" y="642938"/>
            <a:ext cx="8186737" cy="5681662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sz="3200" b="1" u="sng" smtClean="0">
                <a:cs typeface="Arial" pitchFamily="34" charset="0"/>
              </a:rPr>
              <a:t>Higher Risk Groups:</a:t>
            </a:r>
          </a:p>
          <a:p>
            <a:pPr>
              <a:buFont typeface="Wingdings 3" pitchFamily="18" charset="2"/>
              <a:buNone/>
            </a:pPr>
            <a:r>
              <a:rPr lang="en-US" sz="2800" smtClean="0">
                <a:cs typeface="Arial" pitchFamily="34" charset="0"/>
              </a:rPr>
              <a:t>1-Young.	</a:t>
            </a:r>
          </a:p>
          <a:p>
            <a:pPr>
              <a:buFont typeface="Wingdings 3" pitchFamily="18" charset="2"/>
              <a:buNone/>
            </a:pPr>
            <a:r>
              <a:rPr lang="en-US" sz="2800" smtClean="0">
                <a:cs typeface="Arial" pitchFamily="34" charset="0"/>
              </a:rPr>
              <a:t>2-Chemoradiotherapy.</a:t>
            </a:r>
          </a:p>
          <a:p>
            <a:pPr>
              <a:buFont typeface="Wingdings 3" pitchFamily="18" charset="2"/>
              <a:buNone/>
            </a:pPr>
            <a:r>
              <a:rPr lang="en-US" sz="2800" smtClean="0">
                <a:cs typeface="Arial" pitchFamily="34" charset="0"/>
              </a:rPr>
              <a:t>3-Splenectomy for blood dss.</a:t>
            </a:r>
          </a:p>
          <a:p>
            <a:pPr>
              <a:buFont typeface="Wingdings 3" pitchFamily="18" charset="2"/>
              <a:buNone/>
            </a:pPr>
            <a:endParaRPr lang="en-US" sz="2800" smtClean="0">
              <a:cs typeface="Arial" pitchFamily="34" charset="0"/>
            </a:endParaRPr>
          </a:p>
          <a:p>
            <a:pPr>
              <a:buFont typeface="Wingdings 3" pitchFamily="18" charset="2"/>
              <a:buNone/>
            </a:pPr>
            <a:r>
              <a:rPr lang="en-US" sz="2800" b="1" smtClean="0">
                <a:cs typeface="Arial" pitchFamily="34" charset="0"/>
              </a:rPr>
              <a:t>9- OPSI</a:t>
            </a:r>
            <a:r>
              <a:rPr lang="en-US" sz="2800" smtClean="0">
                <a:cs typeface="Arial" pitchFamily="34" charset="0"/>
              </a:rPr>
              <a:t> (</a:t>
            </a:r>
            <a:r>
              <a:rPr lang="en-US" sz="2800" b="1" i="1" smtClean="0">
                <a:cs typeface="Arial" pitchFamily="34" charset="0"/>
              </a:rPr>
              <a:t>overwhelming post splenectomy infection</a:t>
            </a:r>
            <a:r>
              <a:rPr lang="en-US" sz="2800" smtClean="0">
                <a:cs typeface="Arial" pitchFamily="34" charset="0"/>
              </a:rPr>
              <a:t>) is a real clinical danger.</a:t>
            </a:r>
          </a:p>
          <a:p>
            <a:endParaRPr lang="en-US" smtClean="0">
              <a:cs typeface="Arial" pitchFamily="34" charset="0"/>
            </a:endParaRPr>
          </a:p>
        </p:txBody>
      </p:sp>
      <p:pic>
        <p:nvPicPr>
          <p:cNvPr id="49155" name="Picture 2" descr="http://mindspower.com/wordpress/wp-content/uploads/2010/10/Good-Id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81884">
            <a:off x="6142038" y="701675"/>
            <a:ext cx="2319337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/>
          <a:lstStyle/>
          <a:p>
            <a:pPr algn="ctr"/>
            <a:r>
              <a:rPr lang="en-US" b="1" smtClean="0">
                <a:solidFill>
                  <a:schemeClr val="tx1"/>
                </a:solidFill>
                <a:cs typeface="Traditional Arabic" pitchFamily="18" charset="-78"/>
              </a:rPr>
              <a:t>Splenectomy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1714500"/>
            <a:ext cx="8462962" cy="4381500"/>
          </a:xfrm>
        </p:spPr>
        <p:txBody>
          <a:bodyPr/>
          <a:lstStyle/>
          <a:p>
            <a:pPr marL="365125" indent="-255588">
              <a:buFont typeface="Wingdings" pitchFamily="2" charset="2"/>
              <a:buNone/>
            </a:pPr>
            <a:r>
              <a:rPr lang="en-US" sz="3200" b="1" smtClean="0">
                <a:cs typeface="Majalla UI"/>
              </a:rPr>
              <a:t>OPSI:</a:t>
            </a:r>
          </a:p>
          <a:p>
            <a:pPr marL="365125" indent="-255588">
              <a:buFont typeface="Wingdings" pitchFamily="2" charset="2"/>
              <a:buNone/>
            </a:pPr>
            <a:r>
              <a:rPr lang="en-US" sz="2400" smtClean="0">
                <a:cs typeface="Majalla UI"/>
              </a:rPr>
              <a:t>1-Prophylactic daily penicillin if under 5 y  until they are 10.</a:t>
            </a:r>
          </a:p>
          <a:p>
            <a:pPr marL="365125" indent="-255588">
              <a:buFont typeface="Wingdings" pitchFamily="2" charset="2"/>
              <a:buNone/>
            </a:pPr>
            <a:endParaRPr lang="en-US" sz="2400" smtClean="0">
              <a:cs typeface="Majalla UI"/>
            </a:endParaRPr>
          </a:p>
          <a:p>
            <a:pPr marL="365125" indent="-255588">
              <a:buFont typeface="Wingdings" pitchFamily="2" charset="2"/>
              <a:buNone/>
            </a:pPr>
            <a:r>
              <a:rPr lang="en-US" sz="2400" smtClean="0">
                <a:cs typeface="Majalla UI"/>
              </a:rPr>
              <a:t>2-prophylaxis for 2-3 years if older tha 5y.</a:t>
            </a:r>
          </a:p>
          <a:p>
            <a:pPr marL="365125" indent="-255588">
              <a:buFont typeface="Wingdings" pitchFamily="2" charset="2"/>
              <a:buNone/>
            </a:pPr>
            <a:r>
              <a:rPr lang="en-US" sz="2400" smtClean="0">
                <a:cs typeface="Majalla UI"/>
              </a:rPr>
              <a:t>	Oral Penicillin,Erythromycin,Aomxicillin,Co-Amoxiclav.</a:t>
            </a:r>
          </a:p>
          <a:p>
            <a:pPr marL="365125" indent="-255588">
              <a:buFont typeface="Wingdings" pitchFamily="2" charset="2"/>
              <a:buNone/>
            </a:pPr>
            <a:endParaRPr lang="en-US" sz="2400" smtClean="0">
              <a:cs typeface="Majalla UI"/>
            </a:endParaRPr>
          </a:p>
          <a:p>
            <a:pPr marL="365125" indent="-255588">
              <a:buFont typeface="Wingdings" pitchFamily="2" charset="2"/>
              <a:buNone/>
            </a:pPr>
            <a:r>
              <a:rPr lang="en-US" sz="2400" smtClean="0">
                <a:cs typeface="Majalla UI"/>
              </a:rPr>
              <a:t>I.V same A.B above or Cefotaxime,Ceftriaxone or chloramphenicol if allergic to Penicillin or Cephalosporine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229600" cy="857250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  <a:cs typeface="Traditional Arabic" pitchFamily="18" charset="-78"/>
              </a:rPr>
              <a:t>Splenectomy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sz="2400" smtClean="0"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en-US" sz="2000" smtClean="0"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en-US" sz="2000" smtClean="0"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en-US" sz="2000" smtClean="0"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en-US" sz="2000" smtClean="0"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en-US" sz="2000" smtClean="0"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en-US" sz="2000" smtClean="0"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en-US" sz="2000" smtClean="0"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en-US" sz="2000" smtClean="0"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en-US" sz="2000" smtClean="0"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en-US" sz="2000" smtClean="0">
              <a:cs typeface="Arial" pitchFamily="34" charset="0"/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071563"/>
            <a:ext cx="8072438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Rectangle 4"/>
          <p:cNvSpPr>
            <a:spLocks noChangeArrowheads="1"/>
          </p:cNvSpPr>
          <p:nvPr/>
        </p:nvSpPr>
        <p:spPr bwMode="auto">
          <a:xfrm>
            <a:off x="642938" y="5643563"/>
            <a:ext cx="7643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buFont typeface="Wingdings" pitchFamily="2" charset="2"/>
              <a:buNone/>
            </a:pPr>
            <a:r>
              <a:rPr lang="en-US" sz="2000" b="1"/>
              <a:t>* Post operative vaccination give less than 50% antibody levels of those with preoprative vaccination.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2976" y="714356"/>
            <a:ext cx="7072362" cy="18466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 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</a:t>
            </a:r>
          </a:p>
          <a:p>
            <a:pPr algn="ctr">
              <a:defRPr/>
            </a:pP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14448" y="2500306"/>
            <a:ext cx="7429552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Dr.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Mahmoud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Al-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Awaysheh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Mu’ta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University </a:t>
            </a:r>
          </a:p>
          <a:p>
            <a:pPr algn="l">
              <a:defRPr/>
            </a:pP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4" descr="http://ammanjo.net/assets/images/23454_3_134590395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2133600" cy="2287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r. M. Alkhayatt\spleen 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Dr. M. Alkhayatt\splee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142875"/>
            <a:ext cx="8372475" cy="1000125"/>
          </a:xfrm>
        </p:spPr>
        <p:txBody>
          <a:bodyPr/>
          <a:lstStyle/>
          <a:p>
            <a:pPr algn="ctr"/>
            <a:r>
              <a:rPr lang="en-US" sz="4400" b="1" smtClean="0">
                <a:solidFill>
                  <a:schemeClr val="tx1"/>
                </a:solidFill>
                <a:cs typeface="Traditional Arabic" pitchFamily="18" charset="-78"/>
              </a:rPr>
              <a:t>Spleen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000125"/>
            <a:ext cx="8229600" cy="928688"/>
          </a:xfrm>
        </p:spPr>
        <p:txBody>
          <a:bodyPr/>
          <a:lstStyle/>
          <a:p>
            <a:r>
              <a:rPr lang="en-US" sz="3200" b="1" smtClean="0">
                <a:cs typeface="Arial" pitchFamily="34" charset="0"/>
              </a:rPr>
              <a:t>Physiology:</a:t>
            </a:r>
            <a:endParaRPr lang="ar-IQ" sz="3200" b="1" smtClean="0"/>
          </a:p>
          <a:p>
            <a:pPr>
              <a:buFont typeface="Wingdings" pitchFamily="2" charset="2"/>
              <a:buNone/>
            </a:pPr>
            <a:endParaRPr lang="en-US" smtClean="0">
              <a:cs typeface="Arial" pitchFamily="34" charset="0"/>
            </a:endParaRPr>
          </a:p>
          <a:p>
            <a:endParaRPr lang="en-US" smtClean="0">
              <a:cs typeface="Arial" pitchFamily="34" charset="0"/>
            </a:endParaRPr>
          </a:p>
        </p:txBody>
      </p:sp>
      <p:pic>
        <p:nvPicPr>
          <p:cNvPr id="11268" name="Picture 5" descr="C:\Documents and Settings\hc\Desktop\spleen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25"/>
            <a:ext cx="85725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26988"/>
            <a:ext cx="7543800" cy="1042988"/>
          </a:xfrm>
        </p:spPr>
        <p:txBody>
          <a:bodyPr/>
          <a:lstStyle/>
          <a:p>
            <a:pPr algn="ctr"/>
            <a:r>
              <a:rPr lang="en-US" sz="4400" b="1" smtClean="0">
                <a:solidFill>
                  <a:schemeClr val="tx1"/>
                </a:solidFill>
                <a:cs typeface="Traditional Arabic" pitchFamily="18" charset="-78"/>
              </a:rPr>
              <a:t>Spleen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928688"/>
            <a:ext cx="8858250" cy="5929312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3200" b="1" u="sng" dirty="0" smtClean="0">
                <a:ea typeface="+mn-ea"/>
                <a:cs typeface="Arial" pitchFamily="34" charset="0"/>
              </a:rPr>
              <a:t>Functions:</a:t>
            </a:r>
          </a:p>
          <a:p>
            <a:pPr marL="623887" indent="-514350" fontAlgn="auto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en-US" sz="2800" dirty="0" smtClean="0">
                <a:ea typeface="+mn-ea"/>
                <a:cs typeface="Arial" pitchFamily="34" charset="0"/>
              </a:rPr>
              <a:t>Response to antigenic challenge </a:t>
            </a:r>
          </a:p>
          <a:p>
            <a:pPr marL="623887" indent="-514350" fontAlgn="auto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endParaRPr lang="en-US" sz="2800" dirty="0" smtClean="0">
              <a:ea typeface="+mn-ea"/>
              <a:cs typeface="Arial" pitchFamily="34" charset="0"/>
            </a:endParaRPr>
          </a:p>
          <a:p>
            <a:pPr marL="623887" indent="-514350" fontAlgn="auto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en-US" sz="2800" dirty="0" smtClean="0">
                <a:ea typeface="+mn-ea"/>
                <a:cs typeface="Arial" pitchFamily="34" charset="0"/>
              </a:rPr>
              <a:t>Destruction of abnormally shaped or rigid red cells</a:t>
            </a:r>
          </a:p>
          <a:p>
            <a:pPr marL="623887" indent="-514350" fontAlgn="auto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endParaRPr lang="en-US" sz="2800" dirty="0" smtClean="0">
              <a:ea typeface="+mn-ea"/>
              <a:cs typeface="Arial" pitchFamily="34" charset="0"/>
            </a:endParaRPr>
          </a:p>
          <a:p>
            <a:pPr marL="623887" indent="-514350" fontAlgn="auto">
              <a:spcAft>
                <a:spcPts val="0"/>
              </a:spcAft>
              <a:buClr>
                <a:schemeClr val="accent3"/>
              </a:buClr>
              <a:buFont typeface="Wingdings 3" pitchFamily="18" charset="2"/>
              <a:buAutoNum type="arabicPeriod"/>
              <a:defRPr/>
            </a:pPr>
            <a:r>
              <a:rPr lang="en-US" sz="2800" dirty="0" smtClean="0">
                <a:ea typeface="+mn-ea"/>
                <a:cs typeface="Arial" pitchFamily="34" charset="0"/>
              </a:rPr>
              <a:t>Phagocytosis of foreign substance </a:t>
            </a:r>
            <a:endParaRPr lang="en-US" sz="2400" dirty="0" smtClean="0">
              <a:ea typeface="+mn-ea"/>
              <a:cs typeface="Arial" pitchFamily="34" charset="0"/>
            </a:endParaRPr>
          </a:p>
          <a:p>
            <a:pPr marL="623887" indent="-514350" fontAlgn="auto">
              <a:spcAft>
                <a:spcPts val="0"/>
              </a:spcAft>
              <a:buClr>
                <a:schemeClr val="accent3"/>
              </a:buClr>
              <a:buFont typeface="Wingdings 3" pitchFamily="18" charset="2"/>
              <a:buAutoNum type="arabicPeriod"/>
              <a:defRPr/>
            </a:pPr>
            <a:r>
              <a:rPr lang="en-US" sz="2400" dirty="0" smtClean="0">
                <a:ea typeface="+mn-ea"/>
                <a:cs typeface="Arial" pitchFamily="34" charset="0"/>
              </a:rPr>
              <a:t>Platelet reservoir </a:t>
            </a:r>
          </a:p>
          <a:p>
            <a:pPr marL="623887" indent="-514350" fontAlgn="auto">
              <a:spcAft>
                <a:spcPts val="0"/>
              </a:spcAft>
              <a:buClr>
                <a:schemeClr val="accent3"/>
              </a:buClr>
              <a:buFont typeface="Wingdings 3" pitchFamily="18" charset="2"/>
              <a:buAutoNum type="arabicPeriod"/>
              <a:defRPr/>
            </a:pPr>
            <a:endParaRPr lang="en-US" sz="2400" dirty="0" smtClean="0">
              <a:ea typeface="+mn-ea"/>
              <a:cs typeface="Arial" pitchFamily="34" charset="0"/>
            </a:endParaRPr>
          </a:p>
          <a:p>
            <a:pPr marL="623887" indent="-514350" fontAlgn="auto">
              <a:spcAft>
                <a:spcPts val="0"/>
              </a:spcAft>
              <a:buClr>
                <a:schemeClr val="accent3"/>
              </a:buClr>
              <a:buFont typeface="Wingdings 3" pitchFamily="18" charset="2"/>
              <a:buAutoNum type="arabicPeriod"/>
              <a:defRPr/>
            </a:pPr>
            <a:r>
              <a:rPr lang="en-US" sz="2400" dirty="0" smtClean="0">
                <a:ea typeface="+mn-ea"/>
                <a:cs typeface="Arial" pitchFamily="34" charset="0"/>
              </a:rPr>
              <a:t>Erythrocyte production </a:t>
            </a:r>
            <a:endParaRPr lang="en-US" sz="2800" dirty="0" smtClean="0"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  <a:cs typeface="Traditional Arabic" pitchFamily="18" charset="-78"/>
              </a:rPr>
              <a:t>Investigation of the Spleen.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428750"/>
            <a:ext cx="8401050" cy="4895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cs typeface="Arial" pitchFamily="34" charset="0"/>
              </a:rPr>
              <a:t>FBC,Reticulocytes,tests for haemolysis.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cs typeface="Arial" pitchFamily="34" charset="0"/>
              </a:rPr>
              <a:t>LFT &amp; OGD in splenomegaly+portal hypertension in liver cirrhosis.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cs typeface="Arial" pitchFamily="34" charset="0"/>
              </a:rPr>
              <a:t>Investigations for causes of splenomegaly including LN biopsy.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cs typeface="Arial" pitchFamily="34" charset="0"/>
              </a:rPr>
              <a:t>Radiology: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cs typeface="Arial" pitchFamily="34" charset="0"/>
              </a:rPr>
              <a:t>1-Calcification: splenic infarct,splenic a. aneurysm,hydatid cyst,TB.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cs typeface="Arial" pitchFamily="34" charset="0"/>
              </a:rPr>
              <a:t>2-US,CT with contrast,MRI.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cs typeface="Arial" pitchFamily="34" charset="0"/>
              </a:rPr>
              <a:t>3-Tc99:is spleen site of RBC destruction?.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smtClean="0"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462</TotalTime>
  <Words>791</Words>
  <Application>Microsoft Office PowerPoint</Application>
  <PresentationFormat>On-screen Show (4:3)</PresentationFormat>
  <Paragraphs>246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Flow</vt:lpstr>
      <vt:lpstr>Spleen</vt:lpstr>
      <vt:lpstr>Spleen</vt:lpstr>
      <vt:lpstr>PowerPoint Presentation</vt:lpstr>
      <vt:lpstr>PowerPoint Presentation</vt:lpstr>
      <vt:lpstr>PowerPoint Presentation</vt:lpstr>
      <vt:lpstr>PowerPoint Presentation</vt:lpstr>
      <vt:lpstr>Spleen</vt:lpstr>
      <vt:lpstr>Spleen</vt:lpstr>
      <vt:lpstr>Investigation of the Spleen.</vt:lpstr>
      <vt:lpstr>Congenital Abn of Spleen</vt:lpstr>
      <vt:lpstr>PowerPoint Presentation</vt:lpstr>
      <vt:lpstr>PowerPoint Presentation</vt:lpstr>
      <vt:lpstr>Splenic Rupture</vt:lpstr>
      <vt:lpstr>Splenic rupture</vt:lpstr>
      <vt:lpstr>Splenic Trauma </vt:lpstr>
      <vt:lpstr>Blunt Trauma of Spleen </vt:lpstr>
      <vt:lpstr>Diagnosis </vt:lpstr>
      <vt:lpstr>PowerPoint Presentation</vt:lpstr>
      <vt:lpstr>PowerPoint Presentation</vt:lpstr>
      <vt:lpstr>Diagnosis</vt:lpstr>
      <vt:lpstr>Spleen injury grading scale :</vt:lpstr>
      <vt:lpstr>Spleen injury grading scale :</vt:lpstr>
      <vt:lpstr>Spleen injury grading scale :</vt:lpstr>
      <vt:lpstr>Spleen injury grading scale :</vt:lpstr>
      <vt:lpstr>Spleen injury grading scale :</vt:lpstr>
      <vt:lpstr>Treatment </vt:lpstr>
      <vt:lpstr>PowerPoint Presentation</vt:lpstr>
      <vt:lpstr>PowerPoint Presentation</vt:lpstr>
      <vt:lpstr>PowerPoint Presentation</vt:lpstr>
      <vt:lpstr>PowerPoint Presentation</vt:lpstr>
      <vt:lpstr>Splenomegaly &amp; Hypersplenism</vt:lpstr>
      <vt:lpstr>Splenectomy for Blood ds</vt:lpstr>
      <vt:lpstr>PowerPoint Presentation</vt:lpstr>
      <vt:lpstr>Splenectomy for Blood ds</vt:lpstr>
      <vt:lpstr>PowerPoint Presentation</vt:lpstr>
      <vt:lpstr>PowerPoint Presentation</vt:lpstr>
      <vt:lpstr>Heridatary spherocytosis</vt:lpstr>
      <vt:lpstr>Splenectomy for neoplasms</vt:lpstr>
      <vt:lpstr>PowerPoint Presentation</vt:lpstr>
      <vt:lpstr>PowerPoint Presentation</vt:lpstr>
      <vt:lpstr>Splenectomy</vt:lpstr>
      <vt:lpstr>Splenectomy</vt:lpstr>
      <vt:lpstr>Splenectomy</vt:lpstr>
      <vt:lpstr>PowerPoint Presentation</vt:lpstr>
      <vt:lpstr>Splenectomy</vt:lpstr>
      <vt:lpstr>Splenectomy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Spleen</dc:title>
  <dc:creator>MGM</dc:creator>
  <cp:lastModifiedBy>user</cp:lastModifiedBy>
  <cp:revision>71</cp:revision>
  <dcterms:created xsi:type="dcterms:W3CDTF">2010-12-18T07:41:26Z</dcterms:created>
  <dcterms:modified xsi:type="dcterms:W3CDTF">2021-03-15T09:08:51Z</dcterms:modified>
</cp:coreProperties>
</file>