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97" r:id="rId9"/>
    <p:sldId id="265" r:id="rId10"/>
    <p:sldId id="278" r:id="rId11"/>
    <p:sldId id="263" r:id="rId12"/>
    <p:sldId id="264" r:id="rId13"/>
    <p:sldId id="281" r:id="rId14"/>
    <p:sldId id="282" r:id="rId15"/>
    <p:sldId id="303" r:id="rId16"/>
    <p:sldId id="284" r:id="rId17"/>
    <p:sldId id="630" r:id="rId18"/>
    <p:sldId id="285" r:id="rId19"/>
    <p:sldId id="286" r:id="rId20"/>
    <p:sldId id="287" r:id="rId21"/>
    <p:sldId id="320" r:id="rId22"/>
    <p:sldId id="288" r:id="rId23"/>
    <p:sldId id="389" r:id="rId24"/>
    <p:sldId id="304" r:id="rId25"/>
    <p:sldId id="290" r:id="rId26"/>
    <p:sldId id="291" r:id="rId27"/>
    <p:sldId id="294" r:id="rId28"/>
    <p:sldId id="293" r:id="rId29"/>
    <p:sldId id="275" r:id="rId30"/>
    <p:sldId id="268" r:id="rId31"/>
    <p:sldId id="269" r:id="rId32"/>
    <p:sldId id="270" r:id="rId33"/>
    <p:sldId id="271" r:id="rId34"/>
    <p:sldId id="272" r:id="rId35"/>
    <p:sldId id="273" r:id="rId36"/>
    <p:sldId id="302" r:id="rId37"/>
    <p:sldId id="301" r:id="rId38"/>
    <p:sldId id="300" r:id="rId39"/>
    <p:sldId id="274" r:id="rId40"/>
    <p:sldId id="276" r:id="rId41"/>
    <p:sldId id="295" r:id="rId42"/>
    <p:sldId id="29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54DA5"/>
    <a:srgbClr val="2A24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2FF7B-51AD-409C-9D89-96BFA189384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EDA0-A18D-458F-A3A5-611534AE5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c4d732667_0_2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c4d732667_0_2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1955-9C7E-4A4A-A242-2693978202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145437-4D92-4C67-96A7-6FB85C1CCDDF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BECFA4-0091-4732-BF53-BCBFBBAF9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adiologykey.com/mediastinum-5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D00F-2091-416A-8B48-D5CACFD1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8" y="460513"/>
            <a:ext cx="9886122" cy="304945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  <a:t>Mediastinum</a:t>
            </a:r>
            <a:br>
              <a:rPr lang="en-US" b="0" i="0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</a:br>
            <a:r>
              <a:rPr lang="en-US" b="0" i="0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  <a:t> and</a:t>
            </a:r>
            <a:br>
              <a:rPr lang="en-US" b="0" i="0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</a:br>
            <a:r>
              <a:rPr lang="en-US" b="0" i="0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  <a:t> mediastinal mass</a:t>
            </a:r>
            <a:endParaRPr lang="en-US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howcard Gothic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32FB2-5AB8-450B-BA7C-C37910F0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1" y="4741725"/>
            <a:ext cx="11171583" cy="1655762"/>
          </a:xfrm>
        </p:spPr>
        <p:txBody>
          <a:bodyPr/>
          <a:lstStyle/>
          <a:p>
            <a:r>
              <a:rPr lang="ar-JO" dirty="0"/>
              <a:t>حزم العضايله </a:t>
            </a:r>
          </a:p>
          <a:p>
            <a:r>
              <a:rPr lang="ar-JO" dirty="0"/>
              <a:t>سيف الحاج مصطفى </a:t>
            </a:r>
          </a:p>
          <a:p>
            <a:r>
              <a:rPr lang="ar-JO" dirty="0"/>
              <a:t>ينال القيسي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1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8A40-8D12-4B2E-BC54-B698596E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4411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Normal chest x-rays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7E45-A091-46FC-84F8-0D257D1D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029C4-670D-45F0-8B8C-25D220D32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79" y="42035"/>
            <a:ext cx="6638021" cy="6450840"/>
          </a:xfrm>
          <a:prstGeom prst="rect">
            <a:avLst/>
          </a:prstGeom>
        </p:spPr>
      </p:pic>
      <p:pic>
        <p:nvPicPr>
          <p:cNvPr id="5" name="Picture 4" descr="v3_slide0007_image008">
            <a:extLst>
              <a:ext uri="{FF2B5EF4-FFF2-40B4-BE49-F238E27FC236}">
                <a16:creationId xmlns:a16="http://schemas.microsoft.com/office/drawing/2014/main" id="{BD9796C9-1557-450B-909A-BD30F5DC0F4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" y="1417638"/>
            <a:ext cx="5221138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71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0CB8-1271-4383-A157-2DD665A3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918" y="192156"/>
            <a:ext cx="6527316" cy="762000"/>
          </a:xfrm>
        </p:spPr>
        <p:txBody>
          <a:bodyPr>
            <a:normAutofit/>
          </a:bodyPr>
          <a:lstStyle/>
          <a:p>
            <a:r>
              <a:rPr lang="en-US" sz="1600" i="0" dirty="0">
                <a:effectLst/>
                <a:latin typeface="Verdana" panose="020B0604030504040204" pitchFamily="34" charset="0"/>
              </a:rPr>
              <a:t>Obliterated retrosternal clear space in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Lymphoma</a:t>
            </a:r>
            <a:br>
              <a:rPr lang="en-US" sz="1600" i="0" dirty="0">
                <a:effectLst/>
                <a:latin typeface="Verdana" panose="020B0604030504040204" pitchFamily="34" charset="0"/>
              </a:rPr>
            </a:br>
            <a:r>
              <a:rPr lang="en-US" sz="16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83403-23B7-45E0-9C90-2531D77B5E3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227" y="383767"/>
            <a:ext cx="5233256" cy="858078"/>
          </a:xfrm>
        </p:spPr>
        <p:txBody>
          <a:bodyPr/>
          <a:lstStyle/>
          <a:p>
            <a:r>
              <a:rPr lang="en-US" i="0" dirty="0">
                <a:effectLst/>
                <a:latin typeface="Verdana" panose="020B0604030504040204" pitchFamily="34" charset="0"/>
              </a:rPr>
              <a:t>Hilum Overlay Sign in </a:t>
            </a:r>
            <a:r>
              <a:rPr lang="it-IT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lymphoma in a HIV-positive patient.</a:t>
            </a:r>
            <a:endParaRPr lang="en-US" i="0" dirty="0">
              <a:effectLst/>
              <a:latin typeface="Verdana" panose="020B0604030504040204" pitchFamily="34" charset="0"/>
            </a:endParaRPr>
          </a:p>
          <a:p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FA182A-6E0E-41E7-8BF0-B08713EBA0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62" y="1730749"/>
            <a:ext cx="6963577" cy="3887997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FCEC09-6021-4507-AC6C-867FDF71FA6A}"/>
              </a:ext>
            </a:extLst>
          </p:cNvPr>
          <p:cNvCxnSpPr/>
          <p:nvPr/>
        </p:nvCxnSpPr>
        <p:spPr>
          <a:xfrm>
            <a:off x="6096000" y="2160105"/>
            <a:ext cx="583096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864C93-F545-4E30-AD78-A565B345F3F9}"/>
              </a:ext>
            </a:extLst>
          </p:cNvPr>
          <p:cNvCxnSpPr>
            <a:cxnSpLocks/>
          </p:cNvCxnSpPr>
          <p:nvPr/>
        </p:nvCxnSpPr>
        <p:spPr>
          <a:xfrm flipH="1">
            <a:off x="9263269" y="2564296"/>
            <a:ext cx="443948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381585F-6AD9-4247-8078-4383FC95F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139141"/>
            <a:ext cx="4854750" cy="51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310C-62B3-4A27-9710-072E81D5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705" y="5462771"/>
            <a:ext cx="5209347" cy="1285599"/>
          </a:xfrm>
        </p:spPr>
        <p:txBody>
          <a:bodyPr>
            <a:normAutofit fontScale="90000"/>
          </a:bodyPr>
          <a:lstStyle/>
          <a:p>
            <a:r>
              <a:rPr lang="en-US" sz="1800" b="1" i="0" dirty="0">
                <a:solidFill>
                  <a:srgbClr val="CBD0DA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700" b="1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Substernal Thyroid Goiter. </a:t>
            </a:r>
            <a:r>
              <a:rPr lang="en-US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Frontal chest radiograph shows a large superior/anterior mediastinal mass (white arrows) displacing the trachea (</a:t>
            </a:r>
            <a:r>
              <a:rPr lang="en-US" sz="1800" b="1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black arrow</a:t>
            </a:r>
            <a:r>
              <a:rPr lang="en-US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) to the right of midline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11974-3738-4904-90CB-2C95AF687DC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0795" y="106017"/>
            <a:ext cx="5009322" cy="1020418"/>
          </a:xfrm>
        </p:spPr>
        <p:txBody>
          <a:bodyPr>
            <a:normAutofit/>
          </a:bodyPr>
          <a:lstStyle/>
          <a:p>
            <a:r>
              <a:rPr lang="en-US" sz="1800" b="1" dirty="0"/>
              <a:t>Mediastinal Teratoma </a:t>
            </a:r>
            <a:r>
              <a:rPr lang="en-US" sz="1400" b="0" i="0" dirty="0">
                <a:solidFill>
                  <a:srgbClr val="3D3D3D"/>
                </a:solidFill>
                <a:effectLst/>
                <a:latin typeface="Open Sans"/>
              </a:rPr>
              <a:t>There is a large anterior mediastinal mass measuring 9 cm in size with calcification within it.</a:t>
            </a:r>
            <a:r>
              <a:rPr lang="en-US" sz="1600" b="0" i="0" dirty="0">
                <a:solidFill>
                  <a:srgbClr val="3D3D3D"/>
                </a:solidFill>
                <a:effectLst/>
                <a:latin typeface="Open Sans"/>
              </a:rPr>
              <a:t>  shift of the mediastinum towards right side</a:t>
            </a:r>
            <a:r>
              <a:rPr lang="en-US" sz="1400" b="0" i="0" dirty="0">
                <a:solidFill>
                  <a:srgbClr val="3D3D3D"/>
                </a:solidFill>
                <a:effectLst/>
                <a:latin typeface="Open Sans"/>
              </a:rPr>
              <a:t> </a:t>
            </a:r>
            <a:endParaRPr 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6413B-9500-42A6-82B0-24AD73C368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3" y="-1944"/>
            <a:ext cx="5009322" cy="546471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4CBEC-E2E8-4334-9285-FDDFE8ED9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2" y="973645"/>
            <a:ext cx="4397656" cy="55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B226-2E00-4D79-9420-F00BD64E8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0904" y="382397"/>
            <a:ext cx="8759687" cy="1166192"/>
          </a:xfrm>
        </p:spPr>
        <p:txBody>
          <a:bodyPr>
            <a:normAutofit/>
          </a:bodyPr>
          <a:lstStyle/>
          <a:p>
            <a:r>
              <a:rPr lang="en-US" sz="3200" b="1" dirty="0"/>
              <a:t>MIDDLE MEDIASTINAL MASSES  </a:t>
            </a:r>
            <a:br>
              <a:rPr lang="ar-JO" sz="3200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817E3-1A1B-4FC3-A356-490487862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67E1E-EE86-42DE-89FC-D2F696678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08088"/>
            <a:ext cx="3810000" cy="47879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0331BEB-1F94-4724-8FEE-547992CD719C}"/>
              </a:ext>
            </a:extLst>
          </p:cNvPr>
          <p:cNvSpPr txBox="1"/>
          <p:nvPr/>
        </p:nvSpPr>
        <p:spPr>
          <a:xfrm>
            <a:off x="5339916" y="6342029"/>
            <a:ext cx="151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BOUNDERIES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270533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8828-BBF4-4FE1-83AA-107DA3C4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15" y="413251"/>
            <a:ext cx="7523922" cy="500200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ar-JO" sz="3500" b="1" dirty="0">
                <a:solidFill>
                  <a:srgbClr val="C00000"/>
                </a:solidFill>
              </a:rPr>
              <a:t>:</a:t>
            </a:r>
            <a:r>
              <a:rPr lang="en-US" sz="3500" b="1" dirty="0">
                <a:solidFill>
                  <a:srgbClr val="C00000"/>
                </a:solidFill>
              </a:rPr>
              <a:t>Contents</a:t>
            </a:r>
          </a:p>
          <a:p>
            <a:pPr algn="l"/>
            <a:r>
              <a:rPr lang="en-US" sz="2400" b="1" dirty="0"/>
              <a:t>- </a:t>
            </a:r>
            <a:r>
              <a:rPr lang="en-US" sz="2800" dirty="0"/>
              <a:t>pericardium</a:t>
            </a:r>
          </a:p>
          <a:p>
            <a:pPr algn="l"/>
            <a:r>
              <a:rPr lang="en-US" sz="2800" dirty="0"/>
              <a:t>- heart</a:t>
            </a:r>
          </a:p>
          <a:p>
            <a:pPr algn="l"/>
            <a:r>
              <a:rPr lang="en-US" sz="2800" dirty="0"/>
              <a:t>- great vessels joining the heart</a:t>
            </a:r>
          </a:p>
          <a:p>
            <a:pPr lvl="1" algn="l"/>
            <a:r>
              <a:rPr lang="en-US" sz="2800" dirty="0"/>
              <a:t>   ascending aorta</a:t>
            </a:r>
          </a:p>
          <a:p>
            <a:pPr lvl="1" algn="l"/>
            <a:r>
              <a:rPr lang="en-US" sz="2800" dirty="0"/>
              <a:t>   pulmonary trunk</a:t>
            </a:r>
          </a:p>
          <a:p>
            <a:pPr lvl="2" algn="l"/>
            <a:r>
              <a:rPr lang="en-US" sz="2800" dirty="0"/>
              <a:t>   right &amp; left pulmonary arteries</a:t>
            </a:r>
          </a:p>
          <a:p>
            <a:pPr lvl="1" algn="l"/>
            <a:r>
              <a:rPr lang="en-US" sz="2800" dirty="0"/>
              <a:t>   the lower half of the superior vena        cava</a:t>
            </a:r>
          </a:p>
          <a:p>
            <a:pPr algn="l"/>
            <a:r>
              <a:rPr lang="en-US" sz="2800" dirty="0"/>
              <a:t>- tracheal bifurcation and both main bronchi</a:t>
            </a:r>
          </a:p>
          <a:p>
            <a:pPr algn="l"/>
            <a:r>
              <a:rPr lang="en-US" sz="2800" dirty="0"/>
              <a:t>- phrenic nerves</a:t>
            </a:r>
          </a:p>
          <a:p>
            <a:pPr algn="l"/>
            <a:r>
              <a:rPr lang="en-US" sz="2800" dirty="0"/>
              <a:t>- cardiac plexus</a:t>
            </a:r>
          </a:p>
          <a:p>
            <a:pPr algn="l"/>
            <a:r>
              <a:rPr lang="en-US" sz="2800" dirty="0"/>
              <a:t>- tracheobronchial lymph nodes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5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4" y="500063"/>
            <a:ext cx="7000875" cy="984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rgbClr val="FF9900"/>
                </a:solidFill>
                <a:latin typeface="Franklin Gothic Medium" pitchFamily="34" charset="0"/>
              </a:rPr>
              <a:t>MIDDLE MEDIASTINAL MASSES</a:t>
            </a:r>
            <a:br>
              <a:rPr lang="en-US" sz="3600" dirty="0">
                <a:solidFill>
                  <a:srgbClr val="FF9900"/>
                </a:solidFill>
              </a:rPr>
            </a:b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1268761"/>
            <a:ext cx="7910512" cy="4429125"/>
          </a:xfrm>
        </p:spPr>
        <p:txBody>
          <a:bodyPr/>
          <a:lstStyle/>
          <a:p>
            <a:pPr algn="l" rtl="0" eaLnBrk="1" hangingPunct="1"/>
            <a:r>
              <a:rPr lang="en-US" sz="2400" dirty="0"/>
              <a:t>Lymph node enlargement:</a:t>
            </a:r>
          </a:p>
          <a:p>
            <a:pPr algn="l" rtl="0" eaLnBrk="1" hangingPunct="1">
              <a:buFontTx/>
              <a:buNone/>
            </a:pPr>
            <a:r>
              <a:rPr lang="en-US" sz="2800" dirty="0"/>
              <a:t>   </a:t>
            </a:r>
            <a:r>
              <a:rPr lang="en-US" sz="2400" dirty="0"/>
              <a:t>- </a:t>
            </a:r>
            <a:r>
              <a:rPr lang="en-US" dirty="0"/>
              <a:t>lymphoma (most common)</a:t>
            </a:r>
          </a:p>
          <a:p>
            <a:pPr algn="l" rtl="0" eaLnBrk="1" hangingPunct="1">
              <a:buFontTx/>
              <a:buNone/>
            </a:pPr>
            <a:r>
              <a:rPr lang="en-US" dirty="0"/>
              <a:t>    - primary tuberculosis</a:t>
            </a:r>
          </a:p>
          <a:p>
            <a:pPr algn="l" rtl="0" eaLnBrk="1" hangingPunct="1">
              <a:buFontTx/>
              <a:buNone/>
            </a:pPr>
            <a:r>
              <a:rPr lang="en-US" dirty="0"/>
              <a:t>    - sarcoidosis ) </a:t>
            </a:r>
          </a:p>
          <a:p>
            <a:pPr algn="l" rtl="0" eaLnBrk="1" hangingPunct="1"/>
            <a:r>
              <a:rPr lang="en-US" sz="2400" dirty="0" err="1"/>
              <a:t>Bronchogenic</a:t>
            </a:r>
            <a:r>
              <a:rPr lang="en-US" sz="2400" dirty="0"/>
              <a:t> cyst.</a:t>
            </a:r>
          </a:p>
          <a:p>
            <a:pPr algn="l" rtl="0" eaLnBrk="1" hangingPunct="1"/>
            <a:r>
              <a:rPr lang="en-US" sz="2400" dirty="0"/>
              <a:t>Aneurysm of aortic arch.</a:t>
            </a:r>
          </a:p>
          <a:p>
            <a:pPr algn="l" rtl="0" eaLnBrk="1" hangingPunct="1">
              <a:buNone/>
            </a:pPr>
            <a:r>
              <a:rPr lang="en-US" sz="2400" dirty="0"/>
              <a:t>    </a:t>
            </a:r>
          </a:p>
          <a:p>
            <a:pPr algn="l" rtl="0" eaLnBrk="1" hangingPunct="1">
              <a:buFontTx/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BD4DD-C133-4684-9917-892E94D1434C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9911-7B6D-4065-902F-A943200C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 lymphoma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A3D9-B2A0-4A8C-BC28-2358B371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2800" b="1" dirty="0"/>
              <a:t>- common</a:t>
            </a:r>
            <a:endParaRPr lang="ar-JO" sz="2800" b="1" dirty="0"/>
          </a:p>
          <a:p>
            <a:pPr marL="114300" indent="0" algn="l">
              <a:buNone/>
            </a:pPr>
            <a:r>
              <a:rPr lang="en-US" sz="2800" b="1" dirty="0"/>
              <a:t>-  responsible for 15% of all primary mediastinal masses </a:t>
            </a:r>
          </a:p>
          <a:p>
            <a:pPr marL="114300" indent="0" algn="l">
              <a:buNone/>
            </a:pPr>
            <a:r>
              <a:rPr lang="ar-JO" sz="2800" b="1" dirty="0"/>
              <a:t>     </a:t>
            </a:r>
            <a:r>
              <a:rPr lang="en-US" sz="2800" b="1" dirty="0"/>
              <a:t>-  the majority are Hodgkin lymphomas                                     </a:t>
            </a:r>
            <a:r>
              <a:rPr lang="ar-JO" sz="2800" b="1" dirty="0"/>
              <a:t>               </a:t>
            </a:r>
            <a:endParaRPr lang="en-US" sz="2800" b="1" dirty="0"/>
          </a:p>
          <a:p>
            <a:pPr marL="114300" indent="0" algn="l">
              <a:buNone/>
            </a:pPr>
            <a:r>
              <a:rPr lang="ar-JO" sz="2800" b="1" dirty="0"/>
              <a:t>               </a:t>
            </a:r>
            <a:r>
              <a:rPr lang="en-US" sz="2800" b="1" dirty="0"/>
              <a:t>- arise from either the thymus or lymph nodes</a:t>
            </a:r>
          </a:p>
          <a:p>
            <a:pPr marL="114300" indent="0" algn="l">
              <a:buNone/>
            </a:pPr>
            <a:r>
              <a:rPr lang="en-US" sz="2800" b="1" dirty="0"/>
              <a:t>- majority of patients have anterior mediastinal and paratracheal involvement.           </a:t>
            </a:r>
            <a:endParaRPr lang="ar-JO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1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User\Desktop\images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2412" y="869950"/>
            <a:ext cx="9145588" cy="4630738"/>
          </a:xfrm>
        </p:spPr>
      </p:pic>
      <p:sp>
        <p:nvSpPr>
          <p:cNvPr id="3" name="TextBox 2"/>
          <p:cNvSpPr txBox="1"/>
          <p:nvPr/>
        </p:nvSpPr>
        <p:spPr>
          <a:xfrm>
            <a:off x="4871865" y="414908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21955-9C7E-4A4A-A242-26939782021C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C22422-D139-4C27-9AA7-5A71EF6B5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46" y="391297"/>
            <a:ext cx="5471079" cy="60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BDFD944-E5A4-457B-8351-DE01E454A0F4}"/>
              </a:ext>
            </a:extLst>
          </p:cNvPr>
          <p:cNvSpPr txBox="1"/>
          <p:nvPr/>
        </p:nvSpPr>
        <p:spPr>
          <a:xfrm>
            <a:off x="8336192" y="1347186"/>
            <a:ext cx="280831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/>
              <a:t>- bilateral widening /unilateral  </a:t>
            </a:r>
          </a:p>
          <a:p>
            <a:pPr algn="l"/>
            <a:r>
              <a:rPr lang="en-US" sz="2400" b="1" dirty="0"/>
              <a:t>- well-defined margin </a:t>
            </a:r>
          </a:p>
          <a:p>
            <a:pPr algn="l"/>
            <a:r>
              <a:rPr lang="en-US" sz="2400" b="1" dirty="0"/>
              <a:t>- lobulated  </a:t>
            </a:r>
          </a:p>
        </p:txBody>
      </p:sp>
    </p:spTree>
    <p:extLst>
      <p:ext uri="{BB962C8B-B14F-4D97-AF65-F5344CB8AC3E}">
        <p14:creationId xmlns:p14="http://schemas.microsoft.com/office/powerpoint/2010/main" val="148757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F36D-1B0A-4145-87D0-B405C556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733C89-F973-4F64-8683-1E651FA30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79" y="1442400"/>
            <a:ext cx="5126117" cy="3533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6B7A82-CD49-43F3-865D-E811977822B1}"/>
              </a:ext>
            </a:extLst>
          </p:cNvPr>
          <p:cNvSpPr txBox="1"/>
          <p:nvPr/>
        </p:nvSpPr>
        <p:spPr>
          <a:xfrm flipV="1">
            <a:off x="3215680" y="5815709"/>
            <a:ext cx="7085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346593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D3707-E1F1-447F-B82A-543444070F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9701" y="533399"/>
            <a:ext cx="4222542" cy="5655365"/>
          </a:xfrm>
        </p:spPr>
        <p:txBody>
          <a:bodyPr>
            <a:normAutofit/>
          </a:bodyPr>
          <a:lstStyle/>
          <a:p>
            <a:pPr algn="l"/>
            <a:r>
              <a:rPr lang="en-US" sz="2000" b="1" i="0" dirty="0">
                <a:solidFill>
                  <a:schemeClr val="bg1"/>
                </a:solidFill>
                <a:effectLst/>
                <a:latin typeface="Stencil" pitchFamily="82" charset="0"/>
              </a:rPr>
              <a:t>Mediastinum </a:t>
            </a:r>
          </a:p>
          <a:p>
            <a:pPr algn="l"/>
            <a:r>
              <a:rPr lang="en-US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It’s the central compartment of thoracic cavity ,covered on each side by </a:t>
            </a:r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mediastinal pleura , contain all thoracic viscera and structure </a:t>
            </a:r>
            <a:r>
              <a:rPr lang="en-US" sz="2000" b="1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except </a:t>
            </a:r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the lungs.</a:t>
            </a:r>
          </a:p>
          <a:p>
            <a:pPr algn="l"/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Division of the mediastinum into four compartments: </a:t>
            </a:r>
          </a:p>
          <a:p>
            <a:pPr marL="285750" indent="-285750" algn="l">
              <a:buFontTx/>
              <a:buChar char="-"/>
            </a:pPr>
            <a:r>
              <a:rPr lang="en-US" sz="2000" b="1" i="0" dirty="0">
                <a:solidFill>
                  <a:schemeClr val="bg1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superior mediastinum</a:t>
            </a:r>
          </a:p>
          <a:p>
            <a:pPr marL="285750" indent="-285750" algn="l"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Inferior mediastinum</a:t>
            </a:r>
            <a:r>
              <a:rPr lang="en-US" sz="20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</a:t>
            </a:r>
            <a:endParaRPr lang="en-US" sz="2000" b="1" i="0" dirty="0"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l"/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  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anterior mediastinum </a:t>
            </a:r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</a:t>
            </a:r>
            <a:r>
              <a:rPr lang="en-US" sz="2000" b="0" i="0" dirty="0" err="1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prevascular</a:t>
            </a:r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 zone),</a:t>
            </a:r>
          </a:p>
          <a:p>
            <a:pPr algn="l"/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middle mediastinum </a:t>
            </a:r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</a:t>
            </a:r>
            <a:r>
              <a:rPr lang="en-US" sz="2000" b="0" i="0" dirty="0" err="1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peritracheoesophageal</a:t>
            </a:r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zone),</a:t>
            </a:r>
          </a:p>
          <a:p>
            <a:pPr algn="l"/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posterior mediastinum </a:t>
            </a:r>
            <a:r>
              <a:rPr lang="en-US" sz="2000" b="0" i="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(paravertebral zone). 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2AF85EB-CB67-46B8-B3A1-675B7547F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42" y="703760"/>
            <a:ext cx="7396715" cy="5324061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1EEA4381-856D-47AF-AE9A-1EA7B465AD6B}"/>
              </a:ext>
            </a:extLst>
          </p:cNvPr>
          <p:cNvSpPr/>
          <p:nvPr/>
        </p:nvSpPr>
        <p:spPr>
          <a:xfrm>
            <a:off x="10575235" y="4981161"/>
            <a:ext cx="318052" cy="543339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6C1117-2CA2-46F6-B3D1-4564AE3A74A2}"/>
              </a:ext>
            </a:extLst>
          </p:cNvPr>
          <p:cNvSpPr/>
          <p:nvPr/>
        </p:nvSpPr>
        <p:spPr>
          <a:xfrm>
            <a:off x="8600660" y="4373218"/>
            <a:ext cx="636105" cy="195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1561E8-709F-4F7B-9BFA-012C23ABD2AC}"/>
              </a:ext>
            </a:extLst>
          </p:cNvPr>
          <p:cNvSpPr/>
          <p:nvPr/>
        </p:nvSpPr>
        <p:spPr>
          <a:xfrm>
            <a:off x="9024730" y="2387117"/>
            <a:ext cx="636105" cy="195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F61C8D6-1AB9-4278-A2C6-91F8BE7E4E5F}"/>
              </a:ext>
            </a:extLst>
          </p:cNvPr>
          <p:cNvSpPr/>
          <p:nvPr/>
        </p:nvSpPr>
        <p:spPr>
          <a:xfrm>
            <a:off x="8600659" y="3102664"/>
            <a:ext cx="636105" cy="19547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0EE3-FD25-4747-B7F7-FAA2849D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365125"/>
            <a:ext cx="6556512" cy="4351338"/>
          </a:xfrm>
        </p:spPr>
        <p:txBody>
          <a:bodyPr/>
          <a:lstStyle/>
          <a:p>
            <a:pPr marL="114300" indent="0" algn="l">
              <a:buNone/>
            </a:pPr>
            <a:r>
              <a:rPr lang="en-US" sz="4000" b="1" dirty="0">
                <a:solidFill>
                  <a:srgbClr val="C00000"/>
                </a:solidFill>
              </a:rPr>
              <a:t>Clinical presentation</a:t>
            </a:r>
          </a:p>
          <a:p>
            <a:pPr marL="114300" indent="0" algn="l">
              <a:buNone/>
            </a:pPr>
            <a:endParaRPr lang="en-US" sz="2800" b="1" dirty="0"/>
          </a:p>
          <a:p>
            <a:pPr marL="114300" indent="0" algn="l">
              <a:buNone/>
            </a:pPr>
            <a:r>
              <a:rPr lang="en-US" sz="2800" dirty="0"/>
              <a:t>patients are often asymptomatic from the mediastinal component but present with systemic manifestations of lymphoma, most commonly constitutional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0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عنوان 1"/>
          <p:cNvSpPr txBox="1">
            <a:spLocks/>
          </p:cNvSpPr>
          <p:nvPr/>
        </p:nvSpPr>
        <p:spPr>
          <a:xfrm>
            <a:off x="609600" y="366184"/>
            <a:ext cx="10972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FFFFFF"/>
              </a:buClr>
              <a:buSzPts val="2800"/>
              <a:defRPr/>
            </a:pPr>
            <a:r>
              <a:rPr lang="en-US" sz="3200" b="1" kern="0" dirty="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TB </a:t>
            </a:r>
            <a:endParaRPr lang="ar-JO" sz="3200" b="1" kern="0" dirty="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39" name="Google Shape;11209;p76"/>
          <p:cNvSpPr/>
          <p:nvPr/>
        </p:nvSpPr>
        <p:spPr>
          <a:xfrm>
            <a:off x="11532738" y="6424943"/>
            <a:ext cx="27660" cy="27660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cubicBezTo>
                  <a:pt x="0" y="536"/>
                  <a:pt x="158" y="693"/>
                  <a:pt x="347" y="693"/>
                </a:cubicBezTo>
                <a:cubicBezTo>
                  <a:pt x="536" y="693"/>
                  <a:pt x="693" y="536"/>
                  <a:pt x="693" y="347"/>
                </a:cubicBez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Picture 2" descr="C:\Users\المقامات\Desktop\1.jpg"/>
          <p:cNvPicPr>
            <a:picLocks noChangeAspect="1" noChangeArrowheads="1"/>
          </p:cNvPicPr>
          <p:nvPr/>
        </p:nvPicPr>
        <p:blipFill>
          <a:blip r:embed="rId3"/>
          <a:srcRect l="41406"/>
          <a:stretch>
            <a:fillRect/>
          </a:stretch>
        </p:blipFill>
        <p:spPr bwMode="auto">
          <a:xfrm>
            <a:off x="3421312" y="1260604"/>
            <a:ext cx="5349376" cy="5453625"/>
          </a:xfrm>
          <a:prstGeom prst="rect">
            <a:avLst/>
          </a:prstGeom>
          <a:noFill/>
        </p:spPr>
      </p:pic>
      <p:sp>
        <p:nvSpPr>
          <p:cNvPr id="16" name="مربع نص 15"/>
          <p:cNvSpPr txBox="1"/>
          <p:nvPr/>
        </p:nvSpPr>
        <p:spPr>
          <a:xfrm>
            <a:off x="1287106" y="2412582"/>
            <a:ext cx="238882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Lymph node enlargement </a:t>
            </a:r>
            <a:r>
              <a:rPr lang="en-US" sz="2400" b="1" dirty="0" err="1">
                <a:solidFill>
                  <a:schemeClr val="bg1"/>
                </a:solidFill>
              </a:rPr>
              <a:t>Hilar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lymphadenopathy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(unilateral mainly in RT) </a:t>
            </a:r>
            <a:endParaRPr lang="ar-JO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A500-B14B-4BF1-9EE2-02BDB755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647" y="512475"/>
            <a:ext cx="6317974" cy="82929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TB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0F4434F-DE3C-43D9-BEF2-2C160A386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89" y="1690688"/>
            <a:ext cx="4719224" cy="47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8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6597650" cy="1143000"/>
          </a:xfrm>
        </p:spPr>
        <p:txBody>
          <a:bodyPr/>
          <a:lstStyle/>
          <a:p>
            <a:pPr eaLnBrk="1" hangingPunct="1"/>
            <a:r>
              <a:rPr lang="en-US" sz="4800" i="1" dirty="0">
                <a:solidFill>
                  <a:srgbClr val="FF0000"/>
                </a:solidFill>
                <a:latin typeface="Franklin Gothic Demi" pitchFamily="34" charset="0"/>
              </a:rPr>
              <a:t>Sarcoidosis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628776"/>
            <a:ext cx="8964612" cy="45307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dirty="0"/>
              <a:t>Is </a:t>
            </a:r>
            <a:r>
              <a:rPr lang="en-US" dirty="0" err="1"/>
              <a:t>multisystemic</a:t>
            </a:r>
            <a:r>
              <a:rPr lang="en-US" dirty="0"/>
              <a:t> disease of unknown etiology.</a:t>
            </a:r>
          </a:p>
          <a:p>
            <a:pPr algn="l" rtl="0"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dirty="0"/>
              <a:t>It is characterized by the development of </a:t>
            </a:r>
            <a:r>
              <a:rPr lang="en-US" dirty="0">
                <a:solidFill>
                  <a:srgbClr val="FFFF00"/>
                </a:solidFill>
              </a:rPr>
              <a:t>non-</a:t>
            </a:r>
            <a:r>
              <a:rPr lang="en-US" dirty="0" err="1">
                <a:solidFill>
                  <a:srgbClr val="FFFF00"/>
                </a:solidFill>
              </a:rPr>
              <a:t>caseating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granulomas</a:t>
            </a:r>
            <a:r>
              <a:rPr lang="en-US" dirty="0" err="1"/>
              <a:t>,which</a:t>
            </a:r>
            <a:r>
              <a:rPr lang="en-US" dirty="0"/>
              <a:t> either resolve or become fibrotic.</a:t>
            </a:r>
          </a:p>
          <a:p>
            <a:pPr algn="l" rtl="0"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dirty="0" err="1"/>
              <a:t>Sarcoidosis</a:t>
            </a:r>
            <a:r>
              <a:rPr lang="en-US" dirty="0"/>
              <a:t> commonly causes thoracic </a:t>
            </a:r>
            <a:r>
              <a:rPr lang="en-US" dirty="0" err="1"/>
              <a:t>lymphadenopathy</a:t>
            </a:r>
            <a:r>
              <a:rPr lang="en-US" dirty="0"/>
              <a:t>, predominantly affecting the </a:t>
            </a:r>
            <a:r>
              <a:rPr lang="en-US" dirty="0" err="1"/>
              <a:t>bronchopulmonary</a:t>
            </a:r>
            <a:r>
              <a:rPr lang="en-US" dirty="0"/>
              <a:t> nodes (Hilar nodes).</a:t>
            </a:r>
          </a:p>
          <a:p>
            <a:pPr algn="l" rtl="0"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dirty="0"/>
              <a:t>The hilar Lymph nodes enlargement is almost always bilateral and symmetrical.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BD4DD-C133-4684-9917-892E94D1434C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AB81-8B69-4FCC-8102-3D06F74E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cxr1.1.jpg">
            <a:extLst>
              <a:ext uri="{FF2B5EF4-FFF2-40B4-BE49-F238E27FC236}">
                <a16:creationId xmlns:a16="http://schemas.microsoft.com/office/drawing/2014/main" id="{E0D8A3B2-915B-4203-8D96-364179886B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761" y="1600200"/>
            <a:ext cx="569247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49ED1D-B77C-4C74-B078-6DEEE3E388A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Aortic arch aneurysm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88615ED-381C-45A1-8DF6-D779735BD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15" y="1470554"/>
            <a:ext cx="5446402" cy="47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D2D-CADD-4D7B-8E2B-8B7CA596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Bronchogenic cyst</a:t>
            </a:r>
            <a:br>
              <a:rPr lang="en-US" sz="4400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D63C-7109-4580-8475-B3B46383F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/>
              <a:t>+Rare condition</a:t>
            </a:r>
          </a:p>
          <a:p>
            <a:pPr algn="l"/>
            <a:r>
              <a:rPr lang="en-US" sz="2800" b="1" dirty="0"/>
              <a:t>+Most common site           </a:t>
            </a:r>
          </a:p>
          <a:p>
            <a:pPr algn="l"/>
            <a:r>
              <a:rPr lang="en-US" sz="2800" b="1" dirty="0"/>
              <a:t>+Filled with fluid (water) </a:t>
            </a:r>
          </a:p>
          <a:p>
            <a:pPr algn="l"/>
            <a:r>
              <a:rPr lang="en-US" sz="2800" b="1" dirty="0"/>
              <a:t>+soft-tissue density rounded structures on the x ray  </a:t>
            </a:r>
          </a:p>
          <a:p>
            <a:pPr algn="l"/>
            <a:r>
              <a:rPr lang="en-US" sz="2800" b="1" dirty="0"/>
              <a:t>+Rarely multiple  </a:t>
            </a:r>
            <a:endParaRPr lang="ar-JO" sz="2800" b="1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83A126-2AEE-4452-BA21-D51B4274AC97}"/>
              </a:ext>
            </a:extLst>
          </p:cNvPr>
          <p:cNvCxnSpPr>
            <a:cxnSpLocks/>
          </p:cNvCxnSpPr>
          <p:nvPr/>
        </p:nvCxnSpPr>
        <p:spPr>
          <a:xfrm>
            <a:off x="4283731" y="2586243"/>
            <a:ext cx="500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7">
            <a:extLst>
              <a:ext uri="{FF2B5EF4-FFF2-40B4-BE49-F238E27FC236}">
                <a16:creationId xmlns:a16="http://schemas.microsoft.com/office/drawing/2014/main" id="{C1C34585-1D59-4064-9435-B91209F667B9}"/>
              </a:ext>
            </a:extLst>
          </p:cNvPr>
          <p:cNvSpPr txBox="1"/>
          <p:nvPr/>
        </p:nvSpPr>
        <p:spPr>
          <a:xfrm>
            <a:off x="4784035" y="2386188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C00000"/>
                </a:solidFill>
              </a:rPr>
              <a:t>Middle mediastinum </a:t>
            </a:r>
            <a:endParaRPr lang="ar-JO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7C50662-11D1-4589-BEFC-DEFD0E12BF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244" y="503353"/>
            <a:ext cx="6649278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Bronchogenic cyst </a:t>
            </a:r>
            <a:endParaRPr lang="ar-JO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1067-C0C9-40D1-9904-646A03A6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95D5D-DF2B-46B0-8A1B-C135AB132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9" y="1573324"/>
            <a:ext cx="4780722" cy="481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E2CE0-255F-43E4-BFD0-536996373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1" y="1573324"/>
            <a:ext cx="4323860" cy="519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300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19FF-1302-4530-BCE4-7B57DED0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566669"/>
            <a:ext cx="10515600" cy="5608844"/>
          </a:xfrm>
        </p:spPr>
        <p:txBody>
          <a:bodyPr>
            <a:normAutofit lnSpcReduction="10000"/>
          </a:bodyPr>
          <a:lstStyle/>
          <a:p>
            <a:pPr marL="114300" indent="0" algn="l">
              <a:buNone/>
            </a:pPr>
            <a:r>
              <a:rPr lang="en-US" sz="2800" b="1" dirty="0">
                <a:solidFill>
                  <a:srgbClr val="C00000"/>
                </a:solidFill>
              </a:rPr>
              <a:t>Complications </a:t>
            </a:r>
          </a:p>
          <a:p>
            <a:pPr marL="114300" indent="0" algn="l">
              <a:buNone/>
            </a:pPr>
            <a:r>
              <a:rPr lang="en-US" sz="2800" dirty="0"/>
              <a:t>ulceration of the cyst wall</a:t>
            </a:r>
          </a:p>
          <a:p>
            <a:pPr marL="114300" indent="0" algn="l">
              <a:buNone/>
            </a:pPr>
            <a:r>
              <a:rPr lang="en-US" sz="2800" dirty="0"/>
              <a:t>secondary bronchial atresia</a:t>
            </a:r>
          </a:p>
          <a:p>
            <a:pPr marL="114300" indent="0" algn="l">
              <a:buNone/>
            </a:pPr>
            <a:r>
              <a:rPr lang="en-US" sz="2800" dirty="0"/>
              <a:t>superimposed infection</a:t>
            </a:r>
          </a:p>
          <a:p>
            <a:pPr marL="114300" indent="0" algn="l">
              <a:buNone/>
            </a:pPr>
            <a:r>
              <a:rPr lang="en-US" sz="2800" dirty="0"/>
              <a:t>hemorrhage</a:t>
            </a:r>
          </a:p>
          <a:p>
            <a:pPr marL="114300" indent="0" algn="l">
              <a:buNone/>
            </a:pPr>
            <a:r>
              <a:rPr lang="en-US" sz="2800" dirty="0"/>
              <a:t>malignant transformation is very rare </a:t>
            </a:r>
          </a:p>
          <a:p>
            <a:pPr marL="114300" indent="0" algn="l">
              <a:buNone/>
            </a:pPr>
            <a:endParaRPr lang="en-US" b="1" dirty="0"/>
          </a:p>
          <a:p>
            <a:pPr marL="114300" indent="0" algn="l">
              <a:buNone/>
            </a:pPr>
            <a:r>
              <a:rPr lang="en-US" b="1" dirty="0">
                <a:solidFill>
                  <a:srgbClr val="C00000"/>
                </a:solidFill>
              </a:rPr>
              <a:t>Clinical presentation</a:t>
            </a:r>
          </a:p>
          <a:p>
            <a:pPr marL="114300" indent="0" algn="l">
              <a:buNone/>
            </a:pPr>
            <a:r>
              <a:rPr lang="en-US" sz="3200" dirty="0"/>
              <a:t>asymptomatic . When large may result in </a:t>
            </a:r>
            <a:r>
              <a:rPr lang="en-US" sz="3200" u="sng" dirty="0"/>
              <a:t>bronchial obstruction </a:t>
            </a:r>
            <a:r>
              <a:rPr lang="en-US" sz="3200" dirty="0"/>
              <a:t>leading to air trapping and respiratory distress..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77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D0C5-C04E-44C5-BB5E-4ADCFE0A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15" y="1070810"/>
            <a:ext cx="10515600" cy="2658979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Posterior mediastinum </a:t>
            </a:r>
          </a:p>
        </p:txBody>
      </p:sp>
    </p:spTree>
    <p:extLst>
      <p:ext uri="{BB962C8B-B14F-4D97-AF65-F5344CB8AC3E}">
        <p14:creationId xmlns:p14="http://schemas.microsoft.com/office/powerpoint/2010/main" val="383654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F32B-504A-4655-A892-334B4E3A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45" y="187325"/>
            <a:ext cx="5030925" cy="1600200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Normal Lateral view of Mediastinum on chest X-ray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BFAC9-D52C-46D2-B33F-58C70EB6F8D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4E1687-2946-4660-848F-5D987DBFFC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76C3F-57C1-4B80-B424-739133BCC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7" t="20762" r="7409" b="6285"/>
          <a:stretch/>
        </p:blipFill>
        <p:spPr>
          <a:xfrm>
            <a:off x="6321287" y="392560"/>
            <a:ext cx="5030925" cy="6063353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78BE3DC-6E5E-446F-A640-813C75E89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8" y="1704699"/>
            <a:ext cx="3904887" cy="44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5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5C1B-0E0F-416B-87C0-6CD4ED84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Posterior</a:t>
            </a:r>
            <a:r>
              <a:rPr lang="en-US" dirty="0"/>
              <a:t> </a:t>
            </a:r>
            <a:r>
              <a:rPr lang="en-US" sz="4400" b="1" i="0" dirty="0">
                <a:solidFill>
                  <a:schemeClr val="accent1">
                    <a:lumMod val="50000"/>
                  </a:schemeClr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mediastinal borders </a:t>
            </a:r>
            <a:br>
              <a:rPr lang="en-US" sz="4400" b="1" i="0" dirty="0">
                <a:solidFill>
                  <a:schemeClr val="accent1">
                    <a:lumMod val="50000"/>
                  </a:schemeClr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0F54-8167-4E25-BD5B-E1CD9A7B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136512"/>
            <a:ext cx="3932583" cy="4351338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Sup : thoracic plane </a:t>
            </a:r>
          </a:p>
          <a:p>
            <a:pPr algn="l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 :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Noto Naskh Arabic UI"/>
              </a:rPr>
              <a:t>  </a:t>
            </a:r>
            <a:r>
              <a:rPr lang="en-U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Noto Naskh Arabic UI"/>
              </a:rPr>
              <a:t>diaphragm </a:t>
            </a:r>
          </a:p>
          <a:p>
            <a:pPr algn="l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Ant : pericardium </a:t>
            </a:r>
          </a:p>
          <a:p>
            <a:pPr algn="l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 : ant border of spine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FF8BA-FF78-4142-B339-7A445ADB5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12224" b="6269"/>
          <a:stretch/>
        </p:blipFill>
        <p:spPr>
          <a:xfrm>
            <a:off x="-1" y="2550695"/>
            <a:ext cx="6954253" cy="427367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59ADB-E9E2-40E6-9F31-F1F91F7D0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91" y="703053"/>
            <a:ext cx="5136709" cy="6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8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3583-C65F-4735-A055-0A6D0506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176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mediastinum component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B6E5-F3D4-4A00-926D-35B78CCD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361798"/>
            <a:ext cx="6278217" cy="4855725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Thoracic part of descending aorta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Azygos vein, hemiazygos and accessory hemiazygos veins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Autonomic nerves (</a:t>
            </a:r>
            <a:r>
              <a:rPr lang="en-US" sz="2000" b="1" dirty="0" err="1">
                <a:solidFill>
                  <a:schemeClr val="bg1"/>
                </a:solidFill>
              </a:rPr>
              <a:t>Vagus</a:t>
            </a:r>
            <a:r>
              <a:rPr lang="en-US" sz="2000" b="1" dirty="0">
                <a:solidFill>
                  <a:schemeClr val="bg1"/>
                </a:solidFill>
              </a:rPr>
              <a:t> nerve, splanchnic nerves, sympathetic chain)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Esophagus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Thoracic duct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Fat and lymph nodes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729B3-18E1-4C0B-BCCC-3DAA4B3CC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6393" b="4290"/>
          <a:stretch/>
        </p:blipFill>
        <p:spPr>
          <a:xfrm>
            <a:off x="6604377" y="1655576"/>
            <a:ext cx="5115951" cy="52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2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65BE-87AC-4BA6-8FF5-B7081B4D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Posterior mediastinum mass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1F90-6D8C-48EE-B2BA-2B47BDC15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Neurogenic tumors (</a:t>
            </a:r>
            <a:r>
              <a:rPr lang="en-US" dirty="0" err="1"/>
              <a:t>ganglioneuroma</a:t>
            </a:r>
            <a:r>
              <a:rPr lang="en-US" dirty="0"/>
              <a:t> , schwannoma , neuroblastoma).</a:t>
            </a:r>
          </a:p>
          <a:p>
            <a:pPr algn="l">
              <a:buNone/>
            </a:pPr>
            <a:r>
              <a:rPr lang="en-US" dirty="0"/>
              <a:t>Aneurysm of descending aorta.</a:t>
            </a:r>
          </a:p>
          <a:p>
            <a:pPr marL="0" indent="0" algn="l">
              <a:buNone/>
            </a:pPr>
            <a:r>
              <a:rPr lang="en-US" dirty="0"/>
              <a:t>Hiatus hernia.</a:t>
            </a:r>
          </a:p>
          <a:p>
            <a:pPr marL="0" indent="0" algn="l">
              <a:buNone/>
            </a:pPr>
            <a:r>
              <a:rPr lang="en-US" dirty="0"/>
              <a:t>Paravertebral mass /abscess </a:t>
            </a:r>
          </a:p>
          <a:p>
            <a:pPr marL="0" indent="0" algn="l">
              <a:buNone/>
            </a:pPr>
            <a:r>
              <a:rPr lang="en-US" dirty="0"/>
              <a:t>Meningocele </a:t>
            </a:r>
          </a:p>
          <a:p>
            <a:pPr marL="0" indent="0" algn="l">
              <a:buNone/>
            </a:pPr>
            <a:r>
              <a:rPr lang="en-US" dirty="0"/>
              <a:t>Extramedullary hematopoiesis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29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78E5-CF21-488A-B7BC-3CCB1405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E519D-CEBF-4FF8-BBED-FAD854C59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2" y="448434"/>
            <a:ext cx="11575035" cy="6044441"/>
          </a:xfrm>
        </p:spPr>
      </p:pic>
    </p:spTree>
    <p:extLst>
      <p:ext uri="{BB962C8B-B14F-4D97-AF65-F5344CB8AC3E}">
        <p14:creationId xmlns:p14="http://schemas.microsoft.com/office/powerpoint/2010/main" val="69670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3BC8-6E05-4465-A1AA-180A2733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420895"/>
            <a:ext cx="10515600" cy="4351338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Ant . Med x-ray                                                    post . Med x-ray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787BE-EAF3-4792-8E42-2319B7845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29" y="1321439"/>
            <a:ext cx="5269906" cy="4639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8F562-FD65-44FC-88E0-C6C1A50C9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439"/>
            <a:ext cx="5339775" cy="46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1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D0C0-D2B2-4A0C-B2B1-B5F67A46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4" y="407643"/>
            <a:ext cx="10515600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Frontal</a:t>
            </a:r>
            <a:r>
              <a:rPr lang="en-US" dirty="0"/>
              <a:t>                                                                  </a:t>
            </a:r>
            <a:r>
              <a:rPr lang="en-US" dirty="0">
                <a:latin typeface="Agency FB" panose="020B0503020202020204" pitchFamily="34" charset="0"/>
              </a:rPr>
              <a:t>lateral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C5034-1C8B-4EE3-AC34-0D0370DAB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173"/>
            <a:ext cx="10132737" cy="54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2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Neurogenic Tumo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5206" y="800602"/>
            <a:ext cx="6383867" cy="4176713"/>
          </a:xfrm>
        </p:spPr>
      </p:pic>
      <p:pic>
        <p:nvPicPr>
          <p:cNvPr id="91139" name="Picture 8" descr="Neurogenic Tumo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83867" y="836613"/>
            <a:ext cx="5808133" cy="43926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A0BAF-5D5C-4B8D-9E4D-EB0BB3215513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2316" cy="6937582"/>
          </a:xfrm>
          <a:prstGeom prst="rect">
            <a:avLst/>
          </a:prstGeom>
          <a:noFill/>
        </p:spPr>
      </p:pic>
      <p:pic>
        <p:nvPicPr>
          <p:cNvPr id="56324" name="Picture 4" descr="No descript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315" y="0"/>
            <a:ext cx="3465096" cy="6846751"/>
          </a:xfrm>
          <a:prstGeom prst="rect">
            <a:avLst/>
          </a:prstGeom>
          <a:noFill/>
        </p:spPr>
      </p:pic>
      <p:pic>
        <p:nvPicPr>
          <p:cNvPr id="56326" name="Picture 6" descr="No description availab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7411" y="0"/>
            <a:ext cx="4034589" cy="6701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00px-07-01-Hiatushernie_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5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Re-exposure of PB29005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59126" y="1007061"/>
            <a:ext cx="4805390" cy="461168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A6CC-5E25-44F0-B4E1-5210B051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497991"/>
            <a:ext cx="11128513" cy="5359469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Ant. M. masses                                       post. M. masses </a:t>
            </a:r>
          </a:p>
          <a:p>
            <a:pPr algn="l"/>
            <a:r>
              <a:rPr lang="en-US" sz="2400" dirty="0"/>
              <a:t>Silhouetting cardiac border                                 not silhouetting </a:t>
            </a:r>
            <a:r>
              <a:rPr lang="en-US" sz="2400" dirty="0" err="1"/>
              <a:t>cadriac</a:t>
            </a:r>
            <a:r>
              <a:rPr lang="en-US" sz="2400" dirty="0"/>
              <a:t> border  </a:t>
            </a:r>
          </a:p>
          <a:p>
            <a:pPr algn="l"/>
            <a:r>
              <a:rPr lang="en-US" sz="2400" dirty="0"/>
              <a:t>Not extend above the clavicle                               extend above the clavicle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 algn="l">
              <a:buNone/>
            </a:pPr>
            <a:r>
              <a:rPr lang="en-US" sz="2400" dirty="0"/>
              <a:t>** </a:t>
            </a:r>
            <a:r>
              <a:rPr lang="en-US" sz="3600" dirty="0" err="1">
                <a:solidFill>
                  <a:srgbClr val="FF0000"/>
                </a:solidFill>
                <a:latin typeface="Agency FB" pitchFamily="34" charset="0"/>
              </a:rPr>
              <a:t>Cervicothoracic</a:t>
            </a:r>
            <a:r>
              <a:rPr lang="en-US" sz="3600" dirty="0">
                <a:solidFill>
                  <a:srgbClr val="FF0000"/>
                </a:solidFill>
                <a:latin typeface="Agency FB" pitchFamily="34" charset="0"/>
              </a:rPr>
              <a:t> sign </a:t>
            </a:r>
            <a:r>
              <a:rPr lang="en-US" sz="2400" dirty="0"/>
              <a:t>:</a:t>
            </a:r>
          </a:p>
          <a:p>
            <a:pPr marL="0" indent="0" algn="l">
              <a:buNone/>
            </a:pPr>
            <a:r>
              <a:rPr lang="en-US" sz="2400" dirty="0"/>
              <a:t>The anterior mediastinum stops at level of the superior clavicle . Therefore , when a mass extends above the superior clavicle , its located either in the neck or in the posterior mediastinum . </a:t>
            </a:r>
          </a:p>
          <a:p>
            <a:pPr marL="0" indent="0" algn="l">
              <a:buNone/>
            </a:pPr>
            <a:r>
              <a:rPr lang="en-US" sz="2400" dirty="0"/>
              <a:t>When lung tissue comes between the mass and the neck , the mass is probably in the posterior mediastinum .</a:t>
            </a:r>
          </a:p>
        </p:txBody>
      </p:sp>
    </p:spTree>
    <p:extLst>
      <p:ext uri="{BB962C8B-B14F-4D97-AF65-F5344CB8AC3E}">
        <p14:creationId xmlns:p14="http://schemas.microsoft.com/office/powerpoint/2010/main" val="177484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5DBD5-C401-45A7-B140-0151CB4878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145773"/>
            <a:ext cx="5473148" cy="5376721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8000" b="1" i="0" dirty="0">
                <a:solidFill>
                  <a:srgbClr val="2A24AC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</a:t>
            </a:r>
            <a:r>
              <a:rPr lang="en-US" sz="7200" b="1" i="0" dirty="0">
                <a:solidFill>
                  <a:srgbClr val="2A24AC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uperior mediastinum</a:t>
            </a:r>
            <a:endParaRPr lang="en-US" sz="72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Arteries</a:t>
            </a:r>
          </a:p>
          <a:p>
            <a:pPr lvl="1" algn="l"/>
            <a:r>
              <a:rPr lang="en-US" sz="7200" b="1" dirty="0"/>
              <a:t>Aortic arch </a:t>
            </a:r>
          </a:p>
          <a:p>
            <a:pPr lvl="1" algn="l"/>
            <a:r>
              <a:rPr lang="en-US" sz="7200" b="1" dirty="0"/>
              <a:t>Brachiocephalic artery</a:t>
            </a:r>
          </a:p>
          <a:p>
            <a:pPr lvl="1" algn="l"/>
            <a:r>
              <a:rPr lang="en-US" sz="7200" b="1" dirty="0"/>
              <a:t>Thoracic portions of the left common carotid and the left subclavian.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Veins</a:t>
            </a:r>
          </a:p>
          <a:p>
            <a:pPr lvl="1" algn="l"/>
            <a:r>
              <a:rPr lang="en-US" sz="7200" b="1" dirty="0"/>
              <a:t>Brachiocephalic veins </a:t>
            </a:r>
          </a:p>
          <a:p>
            <a:pPr lvl="1" algn="l"/>
            <a:r>
              <a:rPr lang="en-US" sz="7200" b="1" dirty="0"/>
              <a:t>Upper half of the superior vena cava</a:t>
            </a:r>
          </a:p>
          <a:p>
            <a:pPr lvl="1" algn="l"/>
            <a:r>
              <a:rPr lang="en-US" sz="7200" b="1" dirty="0"/>
              <a:t>Left highest intercostal vein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Nerves</a:t>
            </a:r>
          </a:p>
          <a:p>
            <a:pPr lvl="1" algn="l"/>
            <a:r>
              <a:rPr lang="en-US" sz="7200" b="1" dirty="0" err="1"/>
              <a:t>Vagus</a:t>
            </a:r>
            <a:r>
              <a:rPr lang="en-US" sz="7200" b="1" dirty="0"/>
              <a:t> nerve</a:t>
            </a:r>
          </a:p>
          <a:p>
            <a:pPr lvl="1" algn="l"/>
            <a:r>
              <a:rPr lang="en-US" sz="7200" b="1" dirty="0"/>
              <a:t>Cardiac nerve</a:t>
            </a:r>
          </a:p>
          <a:p>
            <a:pPr lvl="1" algn="l"/>
            <a:r>
              <a:rPr lang="en-US" sz="7200" b="1" dirty="0"/>
              <a:t>Superficial and deep cardiac plexuses</a:t>
            </a:r>
          </a:p>
          <a:p>
            <a:pPr lvl="1" algn="l"/>
            <a:r>
              <a:rPr lang="en-US" sz="7200" b="1" dirty="0"/>
              <a:t>Phrenic nerve</a:t>
            </a:r>
          </a:p>
          <a:p>
            <a:pPr lvl="1" algn="l"/>
            <a:r>
              <a:rPr lang="en-US" sz="7200" b="1" dirty="0"/>
              <a:t>Left recurrent laryngeal nerve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Trachea</a:t>
            </a:r>
            <a:r>
              <a:rPr lang="en-US" sz="7200" b="1" dirty="0"/>
              <a:t> with paratracheal and tracheobronchial lymph nodes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Esophagus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Thoracic duct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Remains of the thymus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Some lymph glands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bg2">
                    <a:lumMod val="50000"/>
                  </a:schemeClr>
                </a:solidFill>
              </a:rPr>
              <a:t>Anterior longitudinal ligament</a:t>
            </a:r>
          </a:p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9D1498-3FE8-48C0-A4AD-75964DB3E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0179" y="992187"/>
            <a:ext cx="6172200" cy="4873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196B7-A5E2-4472-85DE-D9B88F5B6F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179" y="145774"/>
            <a:ext cx="6977290" cy="62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84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0628-0B9B-4170-BDA3-3892A5F4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7" y="1825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Cervicothoracic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 sign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C7DB-75B3-438E-8731-C9ABB0E02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999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ar-JO" dirty="0">
                <a:latin typeface="Agency FB" panose="020B0503020202020204" pitchFamily="34" charset="0"/>
              </a:rPr>
              <a:t>                                       </a:t>
            </a:r>
            <a:r>
              <a:rPr lang="en-US" dirty="0">
                <a:latin typeface="Agency FB" panose="020B0503020202020204" pitchFamily="34" charset="0"/>
              </a:rPr>
              <a:t>              ANTERIOR MEDIASTINAL MASS</a:t>
            </a:r>
          </a:p>
        </p:txBody>
      </p:sp>
      <p:pic>
        <p:nvPicPr>
          <p:cNvPr id="7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90" y="2054183"/>
            <a:ext cx="5185883" cy="4495302"/>
          </a:xfrm>
          <a:prstGeom prst="rect">
            <a:avLst/>
          </a:prstGeom>
          <a:noFill/>
        </p:spPr>
      </p:pic>
      <p:pic>
        <p:nvPicPr>
          <p:cNvPr id="5122" name="Picture 2" descr="https://cdn.fbsbx.com/v/t59.2708-21/131062259_1035691056895156_9128370124203003333_n.gif?_nc_cat=110&amp;ccb=2&amp;_nc_sid=041f46&amp;_nc_eui2=AeG11AAvrP9ECwNvjmWQC2TMUJpJs7uQLxlQmkmzu5AvGcTKIraQlZ-iHUh9mXW6qioFO6WEU1h6QS0f9-ud1QO0&amp;_nc_ohc=hAeGM2kRCdgAX_NZ0rR&amp;_nc_ht=cdn.fbsbx.com&amp;oh=ee1f6e3365b967df655529406e5c6d0f&amp;oe=5FD8FD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389" y="2026194"/>
            <a:ext cx="5887473" cy="4474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55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838200" y="341063"/>
            <a:ext cx="9536723" cy="124093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NEGATIVE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Cervicothoracic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 sign 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sz="3100" dirty="0">
                <a:latin typeface="Agency FB" pitchFamily="34" charset="0"/>
              </a:rPr>
              <a:t>POSTERIOR </a:t>
            </a:r>
            <a:r>
              <a:rPr lang="en-US" sz="3100" dirty="0" err="1">
                <a:latin typeface="Agency FB" pitchFamily="34" charset="0"/>
              </a:rPr>
              <a:t>mediastinal</a:t>
            </a:r>
            <a:r>
              <a:rPr lang="en-US" sz="3100" dirty="0">
                <a:latin typeface="Agency FB" pitchFamily="34" charset="0"/>
              </a:rPr>
              <a:t> mass (</a:t>
            </a:r>
            <a:r>
              <a:rPr lang="en-US" sz="3100" dirty="0" err="1">
                <a:solidFill>
                  <a:srgbClr val="0070C0"/>
                </a:solidFill>
                <a:latin typeface="Agency FB" pitchFamily="34" charset="0"/>
              </a:rPr>
              <a:t>schwannoma</a:t>
            </a:r>
            <a:r>
              <a:rPr lang="en-US" sz="3600" dirty="0"/>
              <a:t>) </a:t>
            </a:r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" y="1856344"/>
            <a:ext cx="5384800" cy="4494939"/>
          </a:xfrm>
        </p:spPr>
      </p:pic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44" y="1828800"/>
            <a:ext cx="5233605" cy="4525963"/>
          </a:xfrm>
        </p:spPr>
      </p:pic>
    </p:spTree>
    <p:extLst>
      <p:ext uri="{BB962C8B-B14F-4D97-AF65-F5344CB8AC3E}">
        <p14:creationId xmlns:p14="http://schemas.microsoft.com/office/powerpoint/2010/main" val="3512020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The Value Of A Well-Written Thank-You N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08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4A0D5-9D3A-4708-8A60-229CD10624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5530" y="457200"/>
            <a:ext cx="4440721" cy="6629400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Anterior Mediastinum contains</a:t>
            </a:r>
            <a:endParaRPr lang="en-US" sz="2800" b="0" i="0" dirty="0">
              <a:solidFill>
                <a:srgbClr val="0A0905"/>
              </a:solidFill>
              <a:effectLst/>
              <a:latin typeface="Bahnschrift Light Condensed" panose="020B0502040204020203" pitchFamily="34" charset="0"/>
              <a:ea typeface="Yu Gothic UI" panose="020B0500000000000000" pitchFamily="34" charset="-128"/>
            </a:endParaRPr>
          </a:p>
          <a:p>
            <a:pPr algn="l"/>
            <a:r>
              <a:rPr lang="en-US" sz="2800" b="0" i="0" dirty="0">
                <a:solidFill>
                  <a:srgbClr val="0A0905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major contents of this compartment include the thymus, lymph nodes, mediastinal fat, and left brachiocephalic vein.</a:t>
            </a:r>
            <a:r>
              <a:rPr lang="en-US" sz="2800" b="0" i="0" u="none" strike="noStrike" baseline="30000" dirty="0">
                <a:solidFill>
                  <a:srgbClr val="0768A9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  <a:hlinkClick r:id="rId2" tooltip="2"/>
              </a:rPr>
              <a:t>2</a:t>
            </a:r>
            <a:r>
              <a:rPr lang="en-US" sz="2800" b="0" i="0" dirty="0">
                <a:solidFill>
                  <a:srgbClr val="0A0905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,</a:t>
            </a:r>
            <a:r>
              <a:rPr lang="en-US" sz="2800" b="0" i="0" u="none" strike="noStrike" baseline="30000" dirty="0">
                <a:solidFill>
                  <a:srgbClr val="0768A9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  <a:hlinkClick r:id="rId2" tooltip="13"/>
              </a:rPr>
              <a:t>13</a:t>
            </a:r>
            <a:r>
              <a:rPr lang="en-US" sz="2800" b="0" i="0" dirty="0">
                <a:solidFill>
                  <a:srgbClr val="0A0905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,</a:t>
            </a:r>
            <a:r>
              <a:rPr lang="en-US" sz="2800" b="0" i="0" u="none" strike="noStrike" baseline="30000" dirty="0">
                <a:solidFill>
                  <a:srgbClr val="0768A9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  <a:hlinkClick r:id="rId2" tooltip="15"/>
              </a:rPr>
              <a:t>15</a:t>
            </a:r>
            <a:endParaRPr lang="en-US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1765EFF-C371-4710-A662-05AA3DEA8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3" y="996950"/>
            <a:ext cx="6980582" cy="55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1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F455-A9BC-45A7-AA54-40C8250D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410818"/>
            <a:ext cx="4560336" cy="86470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Mediastinal masses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ldhabi" panose="010000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3C663-6237-4673-8754-589D89C4083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2851" y="1852129"/>
            <a:ext cx="6771861" cy="3828153"/>
          </a:xfrm>
        </p:spPr>
        <p:txBody>
          <a:bodyPr/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Trebuchet MS" pitchFamily="34" charset="0"/>
              </a:rPr>
              <a:t>your goal is to determine the following: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rebuchet MS" pitchFamily="34" charset="0"/>
              </a:rPr>
              <a:t>Is it a mediastinal mass?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rebuchet MS" pitchFamily="34" charset="0"/>
              </a:rPr>
              <a:t>Is it in the anterior, middle or posterior mediastinum?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rebuchet MS" pitchFamily="34" charset="0"/>
              </a:rPr>
              <a:t>Are you able to characterize the lesion by determining whether it has any fatty, fluid or vascular components?</a:t>
            </a:r>
          </a:p>
          <a:p>
            <a:endParaRPr lang="en-US" dirty="0"/>
          </a:p>
        </p:txBody>
      </p:sp>
      <p:pic>
        <p:nvPicPr>
          <p:cNvPr id="35842" name="Picture 2" descr="ملف:Question Mark.svg - ويكيبيدي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3013" y="-4114800"/>
            <a:ext cx="11430000" cy="8572500"/>
          </a:xfrm>
          <a:prstGeom prst="rect">
            <a:avLst/>
          </a:prstGeom>
          <a:noFill/>
        </p:spPr>
      </p:pic>
      <p:pic>
        <p:nvPicPr>
          <p:cNvPr id="35844" name="Picture 4" descr="ملف:Question Mark.svg - ويكيبيدي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3013" y="-4114800"/>
            <a:ext cx="11430000" cy="8572500"/>
          </a:xfrm>
          <a:prstGeom prst="rect">
            <a:avLst/>
          </a:prstGeom>
          <a:noFill/>
        </p:spPr>
      </p:pic>
      <p:pic>
        <p:nvPicPr>
          <p:cNvPr id="35846" name="Picture 6" descr="question mark - CIVHC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22" y="1730678"/>
            <a:ext cx="3768247" cy="3768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11BB3-AEFF-45FE-9854-7370758A3CF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71860" y="1053686"/>
            <a:ext cx="4931051" cy="535914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Unlike lung lesions, a mediastinal mass will not contain air bronchograms.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margins with the lung will be obtuse.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Mediastinal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lines (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azygoesophageal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recess, anterior and posterior junction lines) will be disrupted.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There can be associated spinal, costal or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sternal</a:t>
            </a:r>
            <a:r>
              <a:rPr lang="en-US" sz="1600" b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abnormalities.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AF5D-DEFF-416D-8673-D5ED06996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9671" y="4146206"/>
            <a:ext cx="4426226" cy="2069064"/>
          </a:xfrm>
        </p:spPr>
        <p:txBody>
          <a:bodyPr>
            <a:normAutofit/>
          </a:bodyPr>
          <a:lstStyle/>
          <a:p>
            <a:pPr algn="l"/>
            <a:r>
              <a:rPr lang="en-US" sz="1600" b="1" i="0" dirty="0">
                <a:solidFill>
                  <a:srgbClr val="7EAAFF"/>
                </a:solidFill>
                <a:effectLst/>
                <a:latin typeface="Verdana" panose="020B0604030504040204" pitchFamily="34" charset="0"/>
              </a:rPr>
              <a:t>LEFT: A lung mass </a:t>
            </a:r>
            <a:r>
              <a:rPr lang="en-US" sz="1600" b="1" i="0" dirty="0" err="1">
                <a:solidFill>
                  <a:srgbClr val="7EAAFF"/>
                </a:solidFill>
                <a:effectLst/>
                <a:latin typeface="Verdana" panose="020B0604030504040204" pitchFamily="34" charset="0"/>
              </a:rPr>
              <a:t>abutts</a:t>
            </a:r>
            <a:r>
              <a:rPr lang="en-US" sz="1600" b="1" i="0" dirty="0">
                <a:solidFill>
                  <a:srgbClr val="7EAAFF"/>
                </a:solidFill>
                <a:effectLst/>
                <a:latin typeface="Verdana" panose="020B0604030504040204" pitchFamily="34" charset="0"/>
              </a:rPr>
              <a:t> the mediastinal surface and creates acute angles with the lung .RIGHT: A mediastinal mass will sit under the surface of the mediastinum, creating obtuse angles with the lung</a:t>
            </a:r>
            <a:endParaRPr lang="en-US" sz="1600" b="1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D7FD9C4-D26B-43F6-A8A1-8123A13DE3F6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06" y="506902"/>
            <a:ext cx="6546574" cy="49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37F2-271F-4F21-8B0F-A3931C1F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A50F-8A6D-49B2-91BD-F0EB737949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58F780-7D7F-467C-803D-F2897D4F24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432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EB96-A93E-4B18-A734-5E7FD362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236" y="278470"/>
            <a:ext cx="7773099" cy="57819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Anterior mediastinal masses</a:t>
            </a:r>
            <a:endParaRPr lang="en-US" sz="36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6BAB9-4A66-4696-804C-FBE0995C5AF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7564" y="1315277"/>
            <a:ext cx="5961753" cy="455371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5 T’s</a:t>
            </a:r>
            <a:endParaRPr lang="en-US" sz="2000" dirty="0"/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Lymphoma (Terrible lymphoma).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Thyroid (Retrosternal goiter).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Teratoma.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Thymic tumor.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Pericardial cyst.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Diaphragmatic hernia (</a:t>
            </a:r>
            <a:r>
              <a:rPr lang="en-US" sz="2000" dirty="0" err="1"/>
              <a:t>morgagni</a:t>
            </a:r>
            <a:r>
              <a:rPr lang="en-US" sz="2000" dirty="0"/>
              <a:t> hernia).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l">
              <a:lnSpc>
                <a:spcPct val="90000"/>
              </a:lnSpc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sz="2000" b="0" i="0" u="sng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diagnosis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anterior mediastinal mass may be an incidental finding in the asymptomatic patient. However, 60% of patients are symptomatic at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CDE18-423C-41BF-A225-46D56E705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9318" y="1439379"/>
            <a:ext cx="5168348" cy="4553711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most common localizing symptom is cough, which is present 60% of the time</a:t>
            </a:r>
            <a:endParaRPr lang="en-US" sz="2400" b="0" i="0" dirty="0">
              <a:solidFill>
                <a:srgbClr val="642A8F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Other common obstructive symptoms include chest pain, dyspnea, voice hoarseness, hemoptysis, and dysphagia.</a:t>
            </a:r>
            <a:endParaRPr lang="en-US" sz="2400" dirty="0"/>
          </a:p>
          <a:p>
            <a:pPr algn="l"/>
            <a:r>
              <a:rPr lang="en-US" sz="19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 conventional radiographs look for the signs :</a:t>
            </a:r>
            <a:endParaRPr lang="en-US" sz="1900" i="0" dirty="0"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900" i="0" dirty="0">
                <a:effectLst/>
                <a:latin typeface="Verdana" panose="020B0604030504040204" pitchFamily="34" charset="0"/>
              </a:rPr>
              <a:t>Obliterated retrosternal clear space</a:t>
            </a:r>
          </a:p>
          <a:p>
            <a:pPr algn="l"/>
            <a:r>
              <a:rPr lang="en-US" sz="1900" i="0" dirty="0">
                <a:effectLst/>
                <a:latin typeface="Verdana" panose="020B0604030504040204" pitchFamily="34" charset="0"/>
              </a:rPr>
              <a:t>Hilum Overlay Sign</a:t>
            </a:r>
          </a:p>
          <a:p>
            <a:pPr algn="l"/>
            <a:r>
              <a:rPr lang="en-US" sz="2300" dirty="0"/>
              <a:t>Obliterated </a:t>
            </a:r>
            <a:r>
              <a:rPr lang="en-US" sz="2300" dirty="0" err="1"/>
              <a:t>cardiophrenic</a:t>
            </a:r>
            <a:r>
              <a:rPr lang="en-US" sz="2300" dirty="0"/>
              <a:t> angle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90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1136</TotalTime>
  <Words>1000</Words>
  <Application>Microsoft Office PowerPoint</Application>
  <PresentationFormat>Widescreen</PresentationFormat>
  <Paragraphs>166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8" baseType="lpstr">
      <vt:lpstr>Yu Gothic UI</vt:lpstr>
      <vt:lpstr>Yu Gothic UI Light</vt:lpstr>
      <vt:lpstr>Agency FB</vt:lpstr>
      <vt:lpstr>Andalus</vt:lpstr>
      <vt:lpstr>Arial</vt:lpstr>
      <vt:lpstr>Bahnschrift Light Condensed</vt:lpstr>
      <vt:lpstr>Book Antiqua</vt:lpstr>
      <vt:lpstr>Britannic Bold</vt:lpstr>
      <vt:lpstr>Calibri</vt:lpstr>
      <vt:lpstr>Franklin Gothic Demi</vt:lpstr>
      <vt:lpstr>Franklin Gothic Medium</vt:lpstr>
      <vt:lpstr>Helvetica</vt:lpstr>
      <vt:lpstr>Lucida Sans</vt:lpstr>
      <vt:lpstr>Noto Naskh Arabic UI</vt:lpstr>
      <vt:lpstr>Open Sans</vt:lpstr>
      <vt:lpstr>Proxima Nova Semibold</vt:lpstr>
      <vt:lpstr>Showcard Gothic</vt:lpstr>
      <vt:lpstr>Stencil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ذروة</vt:lpstr>
      <vt:lpstr>Mediastinum  and  mediastinal mass</vt:lpstr>
      <vt:lpstr>PowerPoint Presentation</vt:lpstr>
      <vt:lpstr>Normal Lateral view of Mediastinum on chest X-ray </vt:lpstr>
      <vt:lpstr>PowerPoint Presentation</vt:lpstr>
      <vt:lpstr>PowerPoint Presentation</vt:lpstr>
      <vt:lpstr>Mediastinal masses</vt:lpstr>
      <vt:lpstr>PowerPoint Presentation</vt:lpstr>
      <vt:lpstr>PowerPoint Presentation</vt:lpstr>
      <vt:lpstr>Anterior mediastinal masses</vt:lpstr>
      <vt:lpstr>Normal chest x-rays </vt:lpstr>
      <vt:lpstr>Obliterated retrosternal clear space in Lymphoma  </vt:lpstr>
      <vt:lpstr> Substernal Thyroid Goiter. Frontal chest radiograph shows a large superior/anterior mediastinal mass (white arrows) displacing the trachea (black arrow) to the right of midline</vt:lpstr>
      <vt:lpstr>MIDDLE MEDIASTINAL MASSES   </vt:lpstr>
      <vt:lpstr>PowerPoint Presentation</vt:lpstr>
      <vt:lpstr>MIDDLE MEDIASTINAL MASSES </vt:lpstr>
      <vt:lpstr> lymphoma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TB</vt:lpstr>
      <vt:lpstr>Sarcoidosis</vt:lpstr>
      <vt:lpstr>PowerPoint Presentation</vt:lpstr>
      <vt:lpstr>Aortic arch aneurysm</vt:lpstr>
      <vt:lpstr>Bronchogenic cyst </vt:lpstr>
      <vt:lpstr>Bronchogenic cyst </vt:lpstr>
      <vt:lpstr>PowerPoint Presentation</vt:lpstr>
      <vt:lpstr>Posterior mediastinum </vt:lpstr>
      <vt:lpstr>Posterior mediastinal borders  </vt:lpstr>
      <vt:lpstr>Posterior mediastinum component </vt:lpstr>
      <vt:lpstr>Posterior mediastinum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Cervicothoracic sign  </vt:lpstr>
      <vt:lpstr>               NEGATIVE Cervicothoracic sign               POSTERIOR mediastinal mass (schwannoma)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Mediastinum  and  mediastinal mass</dc:title>
  <dc:creator>HP</dc:creator>
  <cp:lastModifiedBy>Raghad Mustafa</cp:lastModifiedBy>
  <cp:revision>61</cp:revision>
  <dcterms:created xsi:type="dcterms:W3CDTF">2020-10-13T15:51:29Z</dcterms:created>
  <dcterms:modified xsi:type="dcterms:W3CDTF">2020-12-14T20:47:06Z</dcterms:modified>
</cp:coreProperties>
</file>