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tableStyles" Target="tableStyles.xml"/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0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AB4702A5-7A2E-46D9-A3FE-280452FE3A1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711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12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3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4670A384-CC0F-4A53-8E64-EA4BE88F8EC4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9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8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/>
              <a:t>Click to edit Master title style</a:t>
            </a:r>
          </a:p>
        </p:txBody>
      </p:sp>
      <p:sp>
        <p:nvSpPr>
          <p:cNvPr id="104867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7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9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9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9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70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7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7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4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7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8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6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36D1-7E13-4D78-997D-792CEA9A8CB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5CFA-4A40-451A-AC4A-5FCB69F4BC5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hyperlink" Target="https://en.wikipedia.org/wiki/Bradycardia" TargetMode="External"/><Relationship Id="rId2" Type="http://schemas.openxmlformats.org/officeDocument/2006/relationships/hyperlink" Target="https://en.wikipedia.org/wiki/Hypotension" TargetMode="External"/><Relationship Id="rId3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7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7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7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Direct &amp; indirect agonists</a:t>
            </a:r>
            <a:br>
              <a:rPr dirty="0" sz="6000" lang="en-US" smtClean="0">
                <a:latin typeface="Times New Roman" pitchFamily="18" charset="0"/>
                <a:cs typeface="Times New Roman" pitchFamily="18" charset="0"/>
              </a:rPr>
            </a:br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6000" lang="en-US" err="1" smtClean="0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 agonists)</a:t>
            </a:r>
            <a:br>
              <a:rPr dirty="0" sz="6000" lang="en-US" smtClean="0">
                <a:latin typeface="Times New Roman" pitchFamily="18" charset="0"/>
                <a:cs typeface="Times New Roman" pitchFamily="18" charset="0"/>
              </a:rPr>
            </a:br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6000" lang="en-US" err="1" smtClean="0">
                <a:latin typeface="Times New Roman" pitchFamily="18" charset="0"/>
                <a:cs typeface="Times New Roman" pitchFamily="18" charset="0"/>
              </a:rPr>
              <a:t>parasympathomimetics</a:t>
            </a:r>
            <a:r>
              <a:rPr dirty="0" sz="6000" lang="en-US" smtClean="0">
                <a:latin typeface="Times New Roman" pitchFamily="18" charset="0"/>
                <a:cs typeface="Times New Roman" pitchFamily="18" charset="0"/>
              </a:rPr>
              <a:t>)</a:t>
            </a:r>
            <a:endParaRPr dirty="0" sz="60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p>
            <a:r>
              <a:rPr b="1" dirty="0" sz="2400" lang="en-US"/>
              <a:t>By</a:t>
            </a:r>
          </a:p>
          <a:p>
            <a:r>
              <a:rPr b="1" dirty="0" sz="240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400" i="1" lang="en-US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Dr.Nashwa</a:t>
            </a:r>
            <a:r>
              <a:rPr b="1" dirty="0" sz="240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Abo-Rayah</a:t>
            </a:r>
          </a:p>
          <a:p>
            <a:r>
              <a:rPr b="1" dirty="0" sz="240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prof. (clinical &amp;experimental pharmacology)</a:t>
            </a:r>
          </a:p>
          <a:p>
            <a:r>
              <a:rPr b="1" dirty="0" sz="2400" i="1" lang="en-US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Mu’tah</a:t>
            </a:r>
            <a:r>
              <a:rPr b="1" dirty="0" sz="240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University- Faculty of Medicine</a:t>
            </a:r>
          </a:p>
          <a:p>
            <a:endParaRPr b="1" dirty="0" sz="2400" i="1"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5" name="Picture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162800" y="213460"/>
            <a:ext cx="1585097" cy="1182727"/>
          </a:xfrm>
          <a:prstGeom prst="rect"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52450" y="1447800"/>
            <a:ext cx="8039100" cy="4343400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parasympathomimetics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=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Cholinomimetics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= Parasympathetic stimulants or agonists:</a:t>
            </a:r>
            <a:br>
              <a:rPr b="1" dirty="0" lang="en-US">
                <a:latin typeface="Times New Roman" pitchFamily="18" charset="0"/>
                <a:cs typeface="Times New Roman" pitchFamily="18" charset="0"/>
              </a:rPr>
            </a:b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p>
            <a:pPr algn="justLow" indent="0" marL="0"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Drugs that promote cholinergic transmission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Drugs when administered give an effect similar to stimulation of parasympathetic nervous system.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" descr="C:\Users\admin\Desktop\parasympathomimetic+Drugs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28662" y="714356"/>
            <a:ext cx="7261660" cy="5857916"/>
          </a:xfrm>
          <a:prstGeom prst="rect"/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rmAutofit/>
          </a:bodyPr>
          <a:p>
            <a:r>
              <a:rPr b="1" dirty="0" sz="2800" lang="en-US">
                <a:latin typeface="Times New Roman" pitchFamily="18" charset="0"/>
                <a:cs typeface="Times New Roman" pitchFamily="18" charset="0"/>
              </a:rPr>
              <a:t>Pharmacological Action of </a:t>
            </a:r>
            <a:r>
              <a:rPr b="1" dirty="0" sz="2800" lang="en-US" err="1">
                <a:latin typeface="Times New Roman" pitchFamily="18" charset="0"/>
                <a:cs typeface="Times New Roman" pitchFamily="18" charset="0"/>
              </a:rPr>
              <a:t>ACh</a:t>
            </a:r>
            <a:r>
              <a:rPr b="1" dirty="0" sz="2800" lang="en-US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b="1" dirty="0" sz="2800" lang="en-US" err="1">
                <a:latin typeface="Times New Roman" pitchFamily="18" charset="0"/>
                <a:cs typeface="Times New Roman" pitchFamily="18" charset="0"/>
              </a:rPr>
              <a:t>Cholinomimetics</a:t>
            </a:r>
            <a:r>
              <a:rPr b="1" dirty="0" sz="2800" lang="en-US">
                <a:latin typeface="Times New Roman" pitchFamily="18" charset="0"/>
                <a:cs typeface="Times New Roman" pitchFamily="18" charset="0"/>
              </a:rPr>
              <a:t>:</a:t>
            </a:r>
            <a:endParaRPr dirty="0" sz="28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(A)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actions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Heart: M2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Decrease in heart rate ( sinus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bradycardia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): -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chronotropic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No direct effect on ventricles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Blood Vessels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Vasodilatation of arterioles and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venueles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Blood pressure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Hypotension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Bronchi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Bronchoconstriction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Respiratory secretion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increase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ciliary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movement. Increase secretion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750" lnSpcReduction="20000"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GIT: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Stimulation of the Motility of the smooth muscles of wall of GIT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Sphincters: relaxation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GIT Secretions: stimulation.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GENITOURINARY: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Detrusor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muscle: stimulation.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Sphincter: relaxation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Trigone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urethral sphincter relaxation. This results in promotion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micturition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3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8125" lnSpcReduction="20000"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EYE: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Twitches of upper eye lid (Nicotinic action).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Stimulation of constrictor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pupillae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muscle (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miosis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Spasm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ciliary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muscle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muscle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accomodation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to near vision).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Improvement of Aqueous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humour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drainage (decrease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I.O.P).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 Exocrine Glands: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Stimulation of all exocrine glands.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Sweat glands --------- Sweating.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Lacrymal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glands ------ tears.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Salivary glands ------- salivation.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 Bronchial and gastrointestinal gland</a:t>
            </a:r>
          </a:p>
          <a:p>
            <a:pPr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/>
              <a:t>(B) Nicotinic Actions:</a:t>
            </a:r>
            <a:endParaRPr dirty="0" lang="en-US"/>
          </a:p>
        </p:txBody>
      </p:sp>
      <p:sp>
        <p:nvSpPr>
          <p:cNvPr id="1048635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983163"/>
          </a:xfrm>
        </p:spPr>
        <p:txBody>
          <a:bodyPr>
            <a:noAutofit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1-Skeletal muscle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Fasiculation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and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twitichs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2- Adrenal medulla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Release of adrenaline and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noradrenaline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b="1" dirty="0" lang="en-US" u="sng" smtClean="0">
                <a:latin typeface="Times New Roman" pitchFamily="18" charset="0"/>
                <a:cs typeface="Times New Roman" pitchFamily="18" charset="0"/>
              </a:rPr>
              <a:t>3-Autonomic </a:t>
            </a:r>
            <a:r>
              <a:rPr b="1" dirty="0" lang="en-US" u="sng" smtClean="0">
                <a:latin typeface="Times New Roman" pitchFamily="18" charset="0"/>
                <a:cs typeface="Times New Roman" pitchFamily="18" charset="0"/>
              </a:rPr>
              <a:t>ganglia: 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??</a:t>
            </a:r>
            <a:endParaRPr b="1" dirty="0" lang="en-US" u="sng" smtClean="0">
              <a:latin typeface="Times New Roman" pitchFamily="18" charset="0"/>
              <a:cs typeface="Times New Roman" pitchFamily="18" charset="0"/>
            </a:endParaRPr>
          </a:p>
          <a:p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b="1" dirty="0" lang="en-US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I-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Choline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esters</a:t>
            </a:r>
            <a:br>
              <a:rPr b="1" dirty="0" lang="en-US">
                <a:latin typeface="Times New Roman" pitchFamily="18" charset="0"/>
                <a:cs typeface="Times New Roman" pitchFamily="18" charset="0"/>
              </a:rPr>
            </a:b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endParaRPr b="1" dirty="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1)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Actylcholine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2)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Methacholine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3)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Carbachol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4)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Bethacholine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bethanechol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OBJECTIVES</a:t>
            </a:r>
            <a:br>
              <a:rPr dirty="0" lang="en-US"/>
            </a:br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1- The main neurotransmitter in the parasympathetic nervous system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2- Cholinergic receptors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3- definition of parasympathomimetic drugs 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4- choline esters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5- cholinomimetic alkaloids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6- </a:t>
            </a:r>
            <a:r>
              <a:rPr dirty="0" sz="2800" lang="en-US" err="1">
                <a:latin typeface="Aharoni" panose="02010803020104030203" pitchFamily="2" charset="-79"/>
                <a:cs typeface="Aharoni" panose="02010803020104030203" pitchFamily="2" charset="-79"/>
              </a:rPr>
              <a:t>anticholinestrases</a:t>
            </a:r>
            <a:endParaRPr dirty="0" sz="2800" lang="en-US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7- organophosphate poisoning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8- </a:t>
            </a:r>
            <a:r>
              <a:rPr dirty="0" sz="2800" lang="en-US" err="1">
                <a:latin typeface="Aharoni" panose="02010803020104030203" pitchFamily="2" charset="-79"/>
                <a:cs typeface="Aharoni" panose="02010803020104030203" pitchFamily="2" charset="-79"/>
              </a:rPr>
              <a:t>Alzihymer’s</a:t>
            </a: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 disease</a:t>
            </a:r>
          </a:p>
          <a:p>
            <a:pPr algn="justLow" marL="0">
              <a:spcBef>
                <a:spcPts val="0"/>
              </a:spcBef>
            </a:pPr>
            <a:r>
              <a:rPr dirty="0" sz="2800" lang="en-US">
                <a:latin typeface="Aharoni" panose="02010803020104030203" pitchFamily="2" charset="-79"/>
                <a:cs typeface="Aharoni" panose="02010803020104030203" pitchFamily="2" charset="-79"/>
              </a:rPr>
              <a:t>9- Myasthenia gravis</a:t>
            </a:r>
          </a:p>
          <a:p>
            <a:pPr algn="justLow" marL="0">
              <a:spcBef>
                <a:spcPts val="0"/>
              </a:spcBef>
            </a:pPr>
            <a:endParaRPr dirty="0" sz="2800" lang="en-US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Low" marL="0">
              <a:spcBef>
                <a:spcPts val="0"/>
              </a:spcBef>
            </a:pPr>
            <a:endParaRPr dirty="0" sz="2800"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9" name="Picture 2" descr="C:\Users\Wall Sina\Desktop\1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6200" y="762000"/>
            <a:ext cx="8758712" cy="6096000"/>
          </a:xfrm>
          <a:prstGeom prst="rect"/>
          <a:noFill/>
        </p:spPr>
      </p:pic>
      <p:sp>
        <p:nvSpPr>
          <p:cNvPr id="1048639" name="TextBox 4"/>
          <p:cNvSpPr txBox="1"/>
          <p:nvPr/>
        </p:nvSpPr>
        <p:spPr>
          <a:xfrm>
            <a:off x="5181600" y="6096000"/>
            <a:ext cx="233680" cy="358140"/>
          </a:xfrm>
          <a:prstGeom prst="rect"/>
          <a:noFill/>
        </p:spPr>
        <p:txBody>
          <a:bodyPr rtlCol="0" wrap="none">
            <a:spAutoFit/>
          </a:bodyPr>
          <a:p>
            <a:endParaRPr b="1" dirty="0"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Clinical Uses of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Cholinesters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: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0625" lnSpcReduction="10000"/>
          </a:bodyPr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l) Postoperative urine retention without obstructions (stone, constriction or enlarged prostate) e.g.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bethacholine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2) Postoperative paralytic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ileus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or gastric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atony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e.g.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bethacholine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3) Open angle glaucoma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4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methacholine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: its</a:t>
            </a:r>
            <a:r>
              <a:rPr dirty="0" lang="en-US" smtClean="0"/>
              <a:t> therapeutic uses are limited by its adverse cardiovascular effects, such as </a:t>
            </a:r>
            <a:r>
              <a:rPr dirty="0" lang="en-US" err="1" smtClean="0">
                <a:hlinkClick r:id="rId1" tooltip="Bradycardia"/>
              </a:rPr>
              <a:t>bradycardia</a:t>
            </a:r>
            <a:r>
              <a:rPr dirty="0" lang="en-US" smtClean="0"/>
              <a:t> and </a:t>
            </a:r>
            <a:r>
              <a:rPr dirty="0" lang="en-US" smtClean="0">
                <a:hlinkClick r:id="rId2" tooltip="Hypotension"/>
              </a:rPr>
              <a:t>hypotension</a:t>
            </a:r>
            <a:r>
              <a:rPr dirty="0" lang="en-US" smtClean="0"/>
              <a:t>, the only medical use now is </a:t>
            </a:r>
            <a:r>
              <a:rPr dirty="0" lang="en-US" err="1" smtClean="0"/>
              <a:t>methacholine</a:t>
            </a:r>
            <a:r>
              <a:rPr dirty="0" lang="en-US" smtClean="0"/>
              <a:t> challenge test.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p>
            <a:r>
              <a:rPr b="1" dirty="0" sz="3600" lang="en-US">
                <a:latin typeface="Times New Roman" pitchFamily="18" charset="0"/>
                <a:cs typeface="Times New Roman" pitchFamily="18" charset="0"/>
              </a:rPr>
              <a:t>II- </a:t>
            </a:r>
            <a:r>
              <a:rPr b="1" dirty="0" sz="3600" lang="en-US" err="1">
                <a:latin typeface="Times New Roman" pitchFamily="18" charset="0"/>
                <a:cs typeface="Times New Roman" pitchFamily="18" charset="0"/>
              </a:rPr>
              <a:t>Pilocarpine</a:t>
            </a:r>
            <a:r>
              <a:rPr b="1" dirty="0" sz="3600" lang="en-US">
                <a:latin typeface="Times New Roman" pitchFamily="18" charset="0"/>
                <a:cs typeface="Times New Roman" pitchFamily="18" charset="0"/>
              </a:rPr>
              <a:t> (</a:t>
            </a:r>
            <a:r>
              <a:rPr b="1" dirty="0" sz="3600" lang="en-US" err="1">
                <a:latin typeface="Times New Roman" pitchFamily="18" charset="0"/>
                <a:cs typeface="Times New Roman" pitchFamily="18" charset="0"/>
              </a:rPr>
              <a:t>cholinomimetic</a:t>
            </a:r>
            <a:r>
              <a:rPr b="1" dirty="0" sz="3600" lang="en-US">
                <a:latin typeface="Times New Roman" pitchFamily="18" charset="0"/>
                <a:cs typeface="Times New Roman" pitchFamily="18" charset="0"/>
              </a:rPr>
              <a:t> alkaloid)</a:t>
            </a:r>
            <a:endParaRPr dirty="0" sz="36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Autofit/>
          </a:bodyPr>
          <a:p>
            <a:pPr algn="justLow" indent="0" marL="0">
              <a:spcBef>
                <a:spcPts val="0"/>
              </a:spcBef>
            </a:pPr>
            <a:r>
              <a:rPr b="1" dirty="0" sz="2800" lang="en-US" u="sng">
                <a:latin typeface="Times New Roman" pitchFamily="18" charset="0"/>
                <a:cs typeface="Times New Roman" pitchFamily="18" charset="0"/>
              </a:rPr>
              <a:t>Pharmacological properties:</a:t>
            </a:r>
          </a:p>
          <a:p>
            <a:pPr algn="justLow" indent="0" marL="0">
              <a:spcBef>
                <a:spcPts val="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It is a tertiary amine alkaloid</a:t>
            </a:r>
            <a:endParaRPr dirty="0" sz="280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spcBef>
                <a:spcPts val="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O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n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l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y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muscarinic activity</a:t>
            </a:r>
            <a:r>
              <a:rPr dirty="0" sz="2800"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dirty="0" sz="280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spcBef>
                <a:spcPts val="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It is resistant to hydrolysis by both pseudo &amp; true-cholinesterase</a:t>
            </a:r>
            <a:endParaRPr altLang="en-US" lang="zh-C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Clinical Uses of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Pilocarpine</a:t>
            </a: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b="1" dirty="0" lang="en-US" smtClean="0">
                <a:latin typeface="Times New Roman" pitchFamily="18" charset="0"/>
                <a:cs typeface="Times New Roman" pitchFamily="18" charset="0"/>
              </a:rPr>
            </a:b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b="1" dirty="0" lang="en-US" err="1" smtClean="0">
                <a:latin typeface="Times New Roman" pitchFamily="18" charset="0"/>
                <a:cs typeface="Times New Roman" pitchFamily="18" charset="0"/>
              </a:rPr>
              <a:t>cevimeline</a:t>
            </a:r>
            <a:r>
              <a:rPr b="1" dirty="0"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1) Glaucoma (open angle type) 1 % drops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Treatment of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xerophthalmia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xerostomia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due to autoimmune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parotitis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and conjunctivitis) (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SjOgren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syndrome) 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" descr="C:\Users\admin\Desktop\75cf4d2f9512760349ff5d793d82b2b2.png"/>
          <p:cNvPicPr>
            <a:picLocks noChangeAspect="1" noGrp="1" noChangeArrowheads="1"/>
          </p:cNvPicPr>
          <p:nvPr>
            <p:ph idx="4294967295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57158" y="500042"/>
            <a:ext cx="8429652" cy="5929333"/>
          </a:xfrm>
          <a:prstGeom prst="rect"/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Contraindications of </a:t>
            </a:r>
            <a:r>
              <a:rPr b="1" dirty="0" lang="en-US" smtClean="0"/>
              <a:t>direct </a:t>
            </a:r>
            <a:r>
              <a:rPr b="1" dirty="0" lang="en-US" err="1" smtClean="0"/>
              <a:t>parasympathomimetics</a:t>
            </a:r>
            <a:endParaRPr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Low" indent="0" marL="0">
              <a:lnSpc>
                <a:spcPct val="110000"/>
              </a:lnSpc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Bronchial asthma (due to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bronchoconstriction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and increase in bronchial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secretions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gastrointestinal and urinary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hypotonia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with organic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obstruction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3) Peptic ulcer (due to ↑ gastric motility and secretions).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b="1" dirty="0" lang="en-US">
                <a:latin typeface="Arial Black" pitchFamily="34" charset="0"/>
              </a:rPr>
              <a:t>III-</a:t>
            </a:r>
            <a:r>
              <a:rPr b="1" dirty="0" lang="en-US" err="1">
                <a:latin typeface="Arial Black" pitchFamily="34" charset="0"/>
              </a:rPr>
              <a:t>Anticholinesterases</a:t>
            </a:r>
            <a:endParaRPr dirty="0" lang="en-US">
              <a:latin typeface="Arial Black" pitchFamily="34" charset="0"/>
            </a:endParaRPr>
          </a:p>
        </p:txBody>
      </p:sp>
      <p:sp>
        <p:nvSpPr>
          <p:cNvPr id="1048649" name="Subtitle 4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61" name="Picture 2" descr="C:\Users\Wall Sina\Desktop\3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-152400" y="1672430"/>
            <a:ext cx="9296400" cy="5185569"/>
          </a:xfrm>
          <a:prstGeom prst="rect"/>
          <a:noFill/>
        </p:spPr>
      </p:pic>
      <p:sp>
        <p:nvSpPr>
          <p:cNvPr id="1048651" name="TextBox 3"/>
          <p:cNvSpPr txBox="1"/>
          <p:nvPr/>
        </p:nvSpPr>
        <p:spPr>
          <a:xfrm>
            <a:off x="214282" y="2357430"/>
            <a:ext cx="3200400" cy="830997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(Weak bond)</a:t>
            </a:r>
          </a:p>
          <a:p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Produce transient inhibition of the enzyme</a:t>
            </a:r>
          </a:p>
        </p:txBody>
      </p:sp>
      <p:sp>
        <p:nvSpPr>
          <p:cNvPr id="1048652" name="TextBox 4"/>
          <p:cNvSpPr txBox="1"/>
          <p:nvPr/>
        </p:nvSpPr>
        <p:spPr>
          <a:xfrm>
            <a:off x="5562600" y="3124200"/>
            <a:ext cx="3200400" cy="1158239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(Usually toxin)</a:t>
            </a:r>
          </a:p>
          <a:p>
            <a:pPr algn="justLow"/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Produces permanent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phosphorylation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the enzyme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" descr="C:\Users\admin\Desktop\4-Differences-between-physostigmine-and-neostigmine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95294" y="26740"/>
            <a:ext cx="8248672" cy="6628829"/>
          </a:xfrm>
          <a:prstGeom prst="rect"/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Myasthenia gravis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0625" lnSpcReduction="10000"/>
          </a:bodyPr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It is an autoimmune disease (genetic) in which there is an antibody to the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nicotinic Nm receptor system which impairs the responsiveness of the neuromuscular junction resulting in weakness and rapid fatigability of skeletal muscles.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More proximal muscles are affected: ptosis, diplopia, weak mastication muscles, drop of mouth angle, dysarthria, shoulder girdle.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Bulbar muscles (</a:t>
            </a:r>
            <a:r>
              <a:rPr b="0" dirty="0" i="0" lang="en-US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muscles are involved in speaking, swallowing, chewing, and holding the jaw in place)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when affected: patient dies.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ext Box 2"/>
          <p:cNvSpPr txBox="1">
            <a:spLocks noChangeArrowheads="1"/>
          </p:cNvSpPr>
          <p:nvPr/>
        </p:nvSpPr>
        <p:spPr bwMode="auto">
          <a:xfrm>
            <a:off x="136525" y="304800"/>
            <a:ext cx="8769350" cy="7914639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p>
            <a:endParaRPr b="1" dirty="0" sz="2400" lang="ar-EG" u="sng"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400" lang="en-US" u="sng">
                <a:latin typeface="Times New Roman" pitchFamily="18" charset="0"/>
                <a:cs typeface="Times New Roman" pitchFamily="18" charset="0"/>
              </a:rPr>
              <a:t>The main neurotransmitter in the parasympathetic nervous system:</a:t>
            </a:r>
          </a:p>
          <a:p>
            <a:pPr algn="ctr"/>
            <a:r>
              <a:rPr b="1" dirty="0" sz="2400" lang="en-US" u="sng">
                <a:latin typeface="Times New Roman" pitchFamily="18" charset="0"/>
                <a:cs typeface="Times New Roman" pitchFamily="18" charset="0"/>
              </a:rPr>
              <a:t>ACETYLCHOLINE</a:t>
            </a:r>
          </a:p>
          <a:p>
            <a:endParaRPr b="1" dirty="0" sz="2400" lang="en-US" u="sng"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400" lang="en-US" u="sng">
                <a:latin typeface="Times New Roman" pitchFamily="18" charset="0"/>
                <a:cs typeface="Times New Roman" pitchFamily="18" charset="0"/>
              </a:rPr>
              <a:t>Cholinergic neuron (ACH is neurotransmitter): sites of acetylcholine: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1- parasympathetic nerve endings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2- some sympathetic nerve fibers (sympathetic cholinergic):</a:t>
            </a:r>
          </a:p>
          <a:p>
            <a:pPr>
              <a:buFontTx/>
              <a:buChar char="-"/>
            </a:pP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preganglionic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fibers terminating in the adrenal medulla</a:t>
            </a:r>
          </a:p>
          <a:p>
            <a:pPr>
              <a:buFontTx/>
              <a:buChar char="-"/>
            </a:pP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Sweat glands: except sweat glands in palms and forehead which receive sympathetic adrenergic nerve fibers.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3- autonomic ganglia (both parasympathetic and sympathetic )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4- postganglionic fibers of the parasympathetic division, - voluntary 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 muscles of the somatic system (neuromuscular junction)</a:t>
            </a: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5- CNS: many functions especially memory (pathogenesis of Alzheimer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disesse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dirty="0" sz="2400" lang="en-US">
              <a:latin typeface="Times New Roman" pitchFamily="18" charset="0"/>
              <a:cs typeface="Times New Roman" pitchFamily="18" charset="0"/>
            </a:endParaRPr>
          </a:p>
          <a:p>
            <a:endParaRPr dirty="0" sz="24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b="0" dirty="0" sz="2400" lang="cs-CZ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Manifestations of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M.gravis</a:t>
            </a:r>
            <a:endParaRPr b="1" dirty="0"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63" name="Picture 2" descr="C:\Users\Wall Sina\Desktop\lrg273_183716MGDroop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143000" y="2514600"/>
            <a:ext cx="3249672" cy="3124199"/>
          </a:xfrm>
          <a:prstGeom prst="rect"/>
          <a:noFill/>
        </p:spPr>
      </p:pic>
      <p:pic>
        <p:nvPicPr>
          <p:cNvPr id="2097164" name="Picture 3" descr="C:\Users\Wall Sina\Desktop\1ca81c10d82fb0521ee0c92d9537c2e7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5105400" y="2074863"/>
            <a:ext cx="3657600" cy="3411537"/>
          </a:xfrm>
          <a:prstGeom prst="rect"/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Treatment: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b="1" dirty="0" sz="3800" lang="en-US">
                <a:latin typeface="Times New Roman" pitchFamily="18" charset="0"/>
                <a:cs typeface="Times New Roman" pitchFamily="18" charset="0"/>
              </a:rPr>
              <a:t>1- </a:t>
            </a:r>
            <a:r>
              <a:rPr b="1" dirty="0" sz="3800" lang="en-US" err="1">
                <a:latin typeface="Times New Roman" pitchFamily="18" charset="0"/>
                <a:cs typeface="Times New Roman" pitchFamily="18" charset="0"/>
              </a:rPr>
              <a:t>Anticholinesterases</a:t>
            </a:r>
            <a:r>
              <a:rPr b="1" dirty="0" sz="3800" lang="en-US">
                <a:latin typeface="Times New Roman" pitchFamily="18" charset="0"/>
                <a:cs typeface="Times New Roman" pitchFamily="18" charset="0"/>
              </a:rPr>
              <a:t>: e.g. neostigmine, </a:t>
            </a:r>
            <a:r>
              <a:rPr b="1" dirty="0" sz="3800" lang="en-US" err="1" smtClean="0">
                <a:latin typeface="Times New Roman" pitchFamily="18" charset="0"/>
                <a:cs typeface="Times New Roman" pitchFamily="18" charset="0"/>
              </a:rPr>
              <a:t>pyridostigmine</a:t>
            </a:r>
            <a:r>
              <a:rPr dirty="0" sz="3800"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An antimuscarinic agent is necessary to block the muscarinic effect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ACh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especially if large doses of anticholinesterase (which drug?) are given e. g atropine.</a:t>
            </a:r>
          </a:p>
          <a:p>
            <a:pPr algn="justLow" indent="0" marL="0">
              <a:lnSpc>
                <a:spcPct val="120000"/>
              </a:lnSpc>
              <a:spcBef>
                <a:spcPts val="0"/>
              </a:spcBef>
              <a:buNone/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Content Placeholder 2"/>
          <p:cNvSpPr>
            <a:spLocks noGrp="1"/>
          </p:cNvSpPr>
          <p:nvPr>
            <p:ph idx="4294967295"/>
          </p:nvPr>
        </p:nvSpPr>
        <p:spPr>
          <a:xfrm>
            <a:off x="0" y="714356"/>
            <a:ext cx="8229600" cy="5715015"/>
          </a:xfrm>
        </p:spPr>
        <p:txBody>
          <a:bodyPr>
            <a:normAutofit/>
          </a:bodyPr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2- Immunosuppressive drugs: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Prednisolone </a:t>
            </a:r>
          </a:p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3-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Thymectomy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should be considered in myasthenia associated with a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thymoma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(tumor of the thymus gland)</a:t>
            </a:r>
          </a:p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4-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Plasmapharesis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to remove circulating antibodies directed against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nicotinic receptors.</a:t>
            </a:r>
          </a:p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5- Artificial respiration in acute crises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Low" indent="0" marL="0">
              <a:spcBef>
                <a:spcPts val="0"/>
              </a:spcBef>
            </a:pPr>
            <a:r>
              <a:rPr dirty="0" lang="en-US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Pyridostigmine</a:t>
            </a:r>
            <a:r>
              <a:rPr dirty="0"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is preferred over </a:t>
            </a:r>
            <a:r>
              <a:rPr dirty="0" lang="en-US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neostigmine</a:t>
            </a:r>
            <a:r>
              <a:rPr dirty="0"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in treatment of </a:t>
            </a:r>
            <a:r>
              <a:rPr dirty="0" lang="en-US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M.gravis</a:t>
            </a:r>
            <a:r>
              <a:rPr dirty="0"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1- more selective on skeletal muscle: no need for atropine administration (no sever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side effects)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2- longer duration of action: 5-6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while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neostigmine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duration of action is 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algn="justLow" indent="0" marL="0">
              <a:spcBef>
                <a:spcPts val="0"/>
              </a:spcBef>
            </a:pPr>
            <a:r>
              <a:rPr b="1" dirty="0" sz="2800" lang="en-US" err="1" u="sng">
                <a:latin typeface="Times New Roman" pitchFamily="18" charset="0"/>
                <a:cs typeface="Times New Roman" pitchFamily="18" charset="0"/>
              </a:rPr>
              <a:t>Edrophonium</a:t>
            </a:r>
            <a:r>
              <a:rPr b="1" dirty="0" sz="2800" lang="en-US" u="sng">
                <a:latin typeface="Times New Roman" pitchFamily="18" charset="0"/>
                <a:cs typeface="Times New Roman" pitchFamily="18" charset="0"/>
              </a:rPr>
              <a:t> (</a:t>
            </a:r>
            <a:r>
              <a:rPr b="1" dirty="0" sz="2800" lang="en-US" err="1" u="sng">
                <a:latin typeface="Times New Roman" pitchFamily="18" charset="0"/>
                <a:cs typeface="Times New Roman" pitchFamily="18" charset="0"/>
              </a:rPr>
              <a:t>tensilon</a:t>
            </a:r>
            <a:r>
              <a:rPr b="1" dirty="0" sz="2800" lang="en-US" u="sng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Low" indent="0" marL="0">
              <a:spcBef>
                <a:spcPts val="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More selective than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neostigmine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and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pyridostigmine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2800" i="1" lang="en-US" u="sng">
                <a:latin typeface="Times New Roman" pitchFamily="18" charset="0"/>
                <a:cs typeface="Times New Roman" pitchFamily="18" charset="0"/>
              </a:rPr>
              <a:t>no </a:t>
            </a:r>
            <a:r>
              <a:rPr dirty="0" sz="2800" i="1" lang="en-US" err="1" u="sng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dirty="0" sz="2800" i="1" lang="en-US" u="sng">
                <a:latin typeface="Times New Roman" pitchFamily="18" charset="0"/>
                <a:cs typeface="Times New Roman" pitchFamily="18" charset="0"/>
              </a:rPr>
              <a:t> side effects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indent="0" marL="0">
              <a:spcBef>
                <a:spcPts val="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Very Short duration of action: 5 min.           Diagnosis</a:t>
            </a:r>
          </a:p>
          <a:p>
            <a:pPr algn="justLow" indent="0" marL="0">
              <a:spcBef>
                <a:spcPts val="0"/>
              </a:spcBef>
              <a:buNone/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of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M.Gravis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b="1" dirty="0" sz="2800" i="1" lang="en-US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800" i="1" lang="en-US" err="1">
                <a:latin typeface="Times New Roman" pitchFamily="18" charset="0"/>
                <a:cs typeface="Times New Roman" pitchFamily="18" charset="0"/>
              </a:rPr>
              <a:t>tensilon</a:t>
            </a:r>
            <a:r>
              <a:rPr b="1" dirty="0" sz="2800" i="1" lang="en-US">
                <a:latin typeface="Times New Roman" pitchFamily="18" charset="0"/>
                <a:cs typeface="Times New Roman" pitchFamily="18" charset="0"/>
              </a:rPr>
              <a:t> test ):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parental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edrophonium</a:t>
            </a:r>
            <a:endParaRPr dirty="0" sz="2800" lang="en-US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spcBef>
                <a:spcPts val="0"/>
              </a:spcBef>
              <a:buNone/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Improvement of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M.gravis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symptoms </a:t>
            </a:r>
            <a:r>
              <a:rPr dirty="0" sz="2800" lang="en-US" err="1">
                <a:latin typeface="Times New Roman" pitchFamily="18" charset="0"/>
                <a:cs typeface="Times New Roman" pitchFamily="18" charset="0"/>
              </a:rPr>
              <a:t>e.g.ptosis</a:t>
            </a: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indent="0" marL="0">
              <a:spcBef>
                <a:spcPts val="0"/>
              </a:spcBef>
              <a:buNone/>
            </a:pPr>
            <a:r>
              <a:rPr b="1" dirty="0" sz="2800" lang="en-US" u="sng">
                <a:latin typeface="Times New Roman" pitchFamily="18" charset="0"/>
                <a:cs typeface="Times New Roman" pitchFamily="18" charset="0"/>
              </a:rPr>
              <a:t>Differential diagnosis of </a:t>
            </a:r>
            <a:r>
              <a:rPr b="1" dirty="0" sz="2800" lang="en-US" err="1" u="sng">
                <a:latin typeface="Times New Roman" pitchFamily="18" charset="0"/>
                <a:cs typeface="Times New Roman" pitchFamily="18" charset="0"/>
              </a:rPr>
              <a:t>Maythinic</a:t>
            </a:r>
            <a:r>
              <a:rPr b="1" dirty="0" sz="2800" lang="en-US" u="sng">
                <a:latin typeface="Times New Roman" pitchFamily="18" charset="0"/>
                <a:cs typeface="Times New Roman" pitchFamily="18" charset="0"/>
              </a:rPr>
              <a:t> crisis and cholinergic crisis: </a:t>
            </a:r>
            <a:r>
              <a:rPr b="1" dirty="0" sz="2800" lang="en-US" err="1">
                <a:latin typeface="Times New Roman" pitchFamily="18" charset="0"/>
                <a:cs typeface="Times New Roman" pitchFamily="18" charset="0"/>
              </a:rPr>
              <a:t>tensilon</a:t>
            </a:r>
            <a:r>
              <a:rPr b="1" dirty="0" sz="2800" lang="en-US">
                <a:latin typeface="Times New Roman" pitchFamily="18" charset="0"/>
                <a:cs typeface="Times New Roman" pitchFamily="18" charset="0"/>
              </a:rPr>
              <a:t> test:</a:t>
            </a:r>
          </a:p>
          <a:p>
            <a:pPr algn="justLow" indent="0" marL="0">
              <a:spcBef>
                <a:spcPts val="0"/>
              </a:spcBef>
              <a:buNone/>
            </a:pPr>
            <a:r>
              <a:rPr b="1" dirty="0" sz="28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Improvement of symptoms in </a:t>
            </a:r>
            <a:r>
              <a:rPr b="1" dirty="0" sz="28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M.crisis</a:t>
            </a:r>
            <a:endParaRPr b="1" dirty="0" sz="280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spcBef>
                <a:spcPts val="0"/>
              </a:spcBef>
              <a:buNone/>
            </a:pPr>
            <a:r>
              <a:rPr b="1" dirty="0" sz="28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Worsening of symptoms in cholinergic crisis</a:t>
            </a:r>
          </a:p>
        </p:txBody>
      </p:sp>
      <p:sp>
        <p:nvSpPr>
          <p:cNvPr id="1048663" name="Right Arrow 4"/>
          <p:cNvSpPr/>
          <p:nvPr/>
        </p:nvSpPr>
        <p:spPr>
          <a:xfrm>
            <a:off x="6096000" y="3048000"/>
            <a:ext cx="685800" cy="2286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4" name="Right Arrow 5"/>
          <p:cNvSpPr/>
          <p:nvPr/>
        </p:nvSpPr>
        <p:spPr>
          <a:xfrm>
            <a:off x="7924800" y="3505200"/>
            <a:ext cx="685800" cy="2286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Low" indent="0" marL="0">
              <a:spcBef>
                <a:spcPts val="0"/>
              </a:spcBef>
            </a:pP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Donibezil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rivastigmine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new drugs which are expensive.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Anticholinestrase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activity is only  central</a:t>
            </a:r>
          </a:p>
          <a:p>
            <a:pPr algn="justLow" indent="0" marL="0"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No peripheral effects       treatment of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Alzihymerˊs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disease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amnesia, dementia, loss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cognetive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function due to degeneration of cholinergic neurons and accumulation of beta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amyloid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protein in CNS insulating neurons from each other. </a:t>
            </a:r>
          </a:p>
        </p:txBody>
      </p:sp>
      <p:sp>
        <p:nvSpPr>
          <p:cNvPr id="1048667" name="Right Arrow 3"/>
          <p:cNvSpPr/>
          <p:nvPr/>
        </p:nvSpPr>
        <p:spPr>
          <a:xfrm>
            <a:off x="4724400" y="3276600"/>
            <a:ext cx="685800" cy="2286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Long - acting (Irreversible) Cholinesterase Inhibitors</a:t>
            </a:r>
            <a:br>
              <a:rPr b="1" dirty="0" lang="en-US" u="sng">
                <a:latin typeface="Times New Roman" pitchFamily="18" charset="0"/>
                <a:cs typeface="Times New Roman" pitchFamily="18" charset="0"/>
              </a:rPr>
            </a:br>
            <a:endParaRPr dirty="0" lang="en-US"/>
          </a:p>
        </p:txBody>
      </p:sp>
      <p:sp>
        <p:nvSpPr>
          <p:cNvPr id="104866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3750" lnSpcReduction="10000"/>
          </a:bodyPr>
          <a:p>
            <a:pPr>
              <a:buNone/>
            </a:pPr>
            <a:endParaRPr b="1" dirty="0" lang="en-US" u="sng"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 u="sng" smtClean="0">
                <a:latin typeface="Times New Roman" pitchFamily="18" charset="0"/>
                <a:cs typeface="Times New Roman" pitchFamily="18" charset="0"/>
              </a:rPr>
              <a:t>Organophosphorus</a:t>
            </a:r>
            <a:r>
              <a:rPr b="1" dirty="0" lang="en-US" u="sng" smtClean="0">
                <a:latin typeface="Times New Roman" pitchFamily="18" charset="0"/>
                <a:cs typeface="Times New Roman" pitchFamily="18" charset="0"/>
              </a:rPr>
              <a:t> compounds:</a:t>
            </a:r>
            <a:endParaRPr b="1" dirty="0" lang="en-US" u="sng"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1-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Isoflurophate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(DFP) Used in treatment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glucoma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2-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Echothiophate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Used in treatment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glucoma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eye drops.(duration of action 2 weeks: not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prefered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3- Parathion Used as pesticides.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4-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Malathion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Used as pesticides.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5- nerve gases: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sarin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ar-EG">
                <a:latin typeface="Times New Roman" pitchFamily="18" charset="0"/>
                <a:cs typeface="Times New Roman" pitchFamily="18" charset="0"/>
              </a:rPr>
              <a:t>غاز الخردل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soman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Symptoms and Signs of organophosphate poisoning:</a:t>
            </a:r>
            <a:br>
              <a:rPr b="1" dirty="0" lang="en-US" u="sng">
                <a:latin typeface="Times New Roman" pitchFamily="18" charset="0"/>
                <a:cs typeface="Times New Roman" pitchFamily="18" charset="0"/>
              </a:rPr>
            </a:br>
            <a:endParaRPr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4375" lnSpcReduction="20000"/>
          </a:bodyPr>
          <a:p>
            <a:pPr algn="justLow" indent="0" marL="0">
              <a:lnSpc>
                <a:spcPct val="110000"/>
              </a:lnSpc>
              <a:spcBef>
                <a:spcPts val="0"/>
              </a:spcBef>
              <a:buNone/>
            </a:pPr>
            <a:endParaRPr b="1" dirty="0" lang="en-US" u="sng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Rapid absorption even from skin with rapid accumulation in CNS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b="1" dirty="0" lang="en-US" u="sng">
              <a:latin typeface="Times New Roman" pitchFamily="18" charset="0"/>
              <a:cs typeface="Times New Roman" pitchFamily="18" charset="0"/>
            </a:endParaRP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1- Nausea, vomiting, abdominal colic and diarrhea.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2- Increase of salivation and sweating.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3- Tightness of the chest with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dyspnea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4-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Bradycardia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and hypotension.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5- Muscle twitches and convulsions.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6- Constricted pupil (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miosis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7- cause of death respiratory failure: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bronchoconstriction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, increased bronchial secretions, inhibition of RC, paralysis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resp.muscles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indent="0" marL="0">
              <a:lnSpc>
                <a:spcPct val="110000"/>
              </a:lnSpc>
              <a:spcBef>
                <a:spcPts val="0"/>
              </a:spcBef>
            </a:pP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 descr="C:\Users\admin\Desktop\Capture.PN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857224" y="1000108"/>
            <a:ext cx="7429552" cy="5000660"/>
          </a:xfrm>
          <a:prstGeom prst="rect"/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>
                <a:latin typeface="Times New Roman" pitchFamily="18" charset="0"/>
                <a:cs typeface="Times New Roman" pitchFamily="18" charset="0"/>
              </a:rPr>
              <a:t>Management of organophosphate poisoning</a:t>
            </a:r>
            <a:r>
              <a:rPr b="1" dirty="0" i="1" lang="en-US">
                <a:latin typeface="Times New Roman" pitchFamily="18" charset="0"/>
                <a:cs typeface="Times New Roman" pitchFamily="18" charset="0"/>
              </a:rPr>
              <a:t>:</a:t>
            </a:r>
            <a:br>
              <a:rPr b="1" dirty="0" i="1" lang="en-US">
                <a:latin typeface="Times New Roman" pitchFamily="18" charset="0"/>
                <a:cs typeface="Times New Roman" pitchFamily="18" charset="0"/>
              </a:rPr>
            </a:b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81250" lnSpcReduction="20000"/>
          </a:bodyPr>
          <a:p>
            <a:pPr>
              <a:buNone/>
            </a:pPr>
            <a:r>
              <a:rPr b="1" dirty="0" i="1" lang="en-US">
                <a:latin typeface="Times New Roman" pitchFamily="18" charset="0"/>
                <a:cs typeface="Times New Roman" pitchFamily="18" charset="0"/>
              </a:rPr>
              <a:t>Assessment of patient: ABC</a:t>
            </a:r>
          </a:p>
          <a:p>
            <a:pPr>
              <a:buNone/>
            </a:pPr>
            <a:r>
              <a:rPr b="1" dirty="0" i="1" lang="en-US">
                <a:latin typeface="Times New Roman" pitchFamily="18" charset="0"/>
                <a:cs typeface="Times New Roman" pitchFamily="18" charset="0"/>
              </a:rPr>
              <a:t>A: air way   B: breathing    C: circulation: pulse, BP, 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1-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Endotrachial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intubation with artificial respiration.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2- Atropine 2 mg I.V. repeated/5 min. until signs of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atropinization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appears. (dry mouth, dilated pupil and tachycardia, increase BP) FOLLOW UP FOR 24-48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 WHY?        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 saving </a:t>
            </a:r>
            <a:r>
              <a:rPr b="1" dirty="0"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Oximes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(PAM,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pralidoxime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): CHOLINESTRASE REACTIVATORS: DEPHOSPHORYLATION: break the covalent bond.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The treatment with </a:t>
            </a:r>
            <a:r>
              <a:rPr dirty="0" lang="en-US" err="1" smtClean="0">
                <a:latin typeface="Times New Roman" pitchFamily="18" charset="0"/>
                <a:cs typeface="Times New Roman" pitchFamily="18" charset="0"/>
              </a:rPr>
              <a:t>Oximes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 should be within hours (2gm in 5% Dextrose 100 ml  I. V. drip in 20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.)</a:t>
            </a:r>
            <a:endParaRPr b="1"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3-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Diazepam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(10 mg IV)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treat convulsions.</a:t>
            </a:r>
          </a:p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Fresh blood transfusion.</a:t>
            </a:r>
          </a:p>
          <a:p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Cholinergic receptors </a:t>
            </a:r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p>
            <a:r>
              <a:rPr b="1" dirty="0" lang="en-US" err="1" u="sng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: peripheral cholinergic receptors 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6429" lnSpcReduction="20000"/>
          </a:bodyPr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Nicotinic : central cholinergic receptors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Nm: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muscular: muscle contraction: increasing intracellular Na+.</a:t>
            </a:r>
          </a:p>
          <a:p>
            <a:r>
              <a:rPr b="1" dirty="0" lang="en-US" err="1" u="sng">
                <a:latin typeface="Times New Roman" pitchFamily="18" charset="0"/>
                <a:cs typeface="Times New Roman" pitchFamily="18" charset="0"/>
              </a:rPr>
              <a:t>Nn</a:t>
            </a:r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neural: increase intracellular Na+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1- CNS stimulation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2- increase secretion of suprarenal gland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3- stimulation of autonomic ganglia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C:\Users\admin\Desktop\ACTION+OF+PRALIDOXIME+CHLORIDE+(2-PAM+Cl)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/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3"/>
          <p:cNvSpPr/>
          <p:nvPr/>
        </p:nvSpPr>
        <p:spPr>
          <a:xfrm>
            <a:off x="571472" y="820594"/>
            <a:ext cx="7643866" cy="4320540"/>
          </a:xfrm>
          <a:prstGeom prst="rect"/>
        </p:spPr>
        <p:txBody>
          <a:bodyPr wrap="square">
            <a:spAutoFit/>
          </a:bodyPr>
          <a:p>
            <a:pPr algn="ctr" fontAlgn="auto" indent="-45720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b="1" dirty="0" sz="2400" i="1"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algn="ctr" fontAlgn="auto" indent="-45720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b="1" dirty="0" i="1" lang="en-US" smtClean="0">
                <a:latin typeface="Times New Roman" pitchFamily="18" charset="0"/>
                <a:cs typeface="Times New Roman" pitchFamily="18" charset="0"/>
              </a:rPr>
              <a:t>Lippincott's Illustrated Review</a:t>
            </a:r>
          </a:p>
          <a:p>
            <a:pPr algn="ctr" fontAlgn="auto" indent="-45720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 Pharmacology, 5</a:t>
            </a:r>
            <a:r>
              <a:rPr baseline="30000" dirty="0" i="1" lang="en-US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algn="ctr" fontAlgn="auto" indent="-45720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b="1" dirty="0" i="1" lang="en-US" smtClean="0">
                <a:latin typeface="Times New Roman" pitchFamily="18" charset="0"/>
                <a:cs typeface="Times New Roman" pitchFamily="18" charset="0"/>
              </a:rPr>
              <a:t>Lippincott Williams &amp; Wilkins</a:t>
            </a: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dirty="0" i="1" lang="en-US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b="1" dirty="0" i="1" lang="en-US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b="1" dirty="0" i="1" lang="en-US" err="1" smtClean="0">
                <a:latin typeface="Times New Roman" pitchFamily="18" charset="0"/>
                <a:cs typeface="Times New Roman" pitchFamily="18" charset="0"/>
              </a:rPr>
              <a:t>Katzung</a:t>
            </a:r>
            <a:r>
              <a:rPr b="1" dirty="0" i="1"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by Anthony Trevor, Bertram </a:t>
            </a:r>
            <a:r>
              <a:rPr dirty="0" i="1" lang="en-US" err="1" smtClean="0">
                <a:latin typeface="Times New Roman" pitchFamily="18" charset="0"/>
                <a:cs typeface="Times New Roman" pitchFamily="18" charset="0"/>
              </a:rPr>
              <a:t>Katzung</a:t>
            </a: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, and Susan Masters . last edition  McGraw Hill,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dirty="0" i="1" lang="en-US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b="1" dirty="0" i="1" lang="en-US" smtClean="0">
                <a:latin typeface="Times New Roman" pitchFamily="18" charset="0"/>
                <a:cs typeface="Times New Roman" pitchFamily="18" charset="0"/>
              </a:rPr>
              <a:t>  Rang &amp; Dale's Pharmacology:  </a:t>
            </a:r>
            <a:r>
              <a:rPr dirty="0" i="1" lang="en-US" smtClean="0">
                <a:latin typeface="Times New Roman" pitchFamily="18" charset="0"/>
                <a:cs typeface="Times New Roman" pitchFamily="18" charset="0"/>
              </a:rPr>
              <a:t>by Humphrey P. Rang     ;  James M. Ritter ;  Rod Flower Churchill Livingstone; 6 edition</a:t>
            </a:r>
            <a:endParaRPr dirty="0" i="1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Content Placeholder 3" descr="DSC_0313.JPG"/>
          <p:cNvPicPr>
            <a:picLocks noChangeAspect="1" noGrp="1"/>
          </p:cNvPicPr>
          <p:nvPr>
            <p:ph idx="4294967295"/>
          </p:nvPr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0" y="228600"/>
            <a:ext cx="9144000" cy="6629400"/>
          </a:xfrm>
        </p:spPr>
      </p:pic>
      <p:sp>
        <p:nvSpPr>
          <p:cNvPr id="1048592" name="TextBox 4"/>
          <p:cNvSpPr txBox="1"/>
          <p:nvPr/>
        </p:nvSpPr>
        <p:spPr>
          <a:xfrm>
            <a:off x="2438400" y="1524000"/>
            <a:ext cx="3675381" cy="993140"/>
          </a:xfrm>
          <a:prstGeom prst="rect"/>
          <a:noFill/>
        </p:spPr>
        <p:txBody>
          <a:bodyPr rtlCol="0" wrap="none">
            <a:spAutoFit/>
          </a:bodyPr>
          <a:p>
            <a:pPr algn="ctr"/>
            <a:r>
              <a:rPr b="1" dirty="0" sz="6000" lang="en-US">
                <a:latin typeface="Broadway" pitchFamily="82" charset="0"/>
                <a:cs typeface="Aharoni" pitchFamily="2" charset="-79"/>
              </a:rPr>
              <a:t>Thank you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p>
            <a:r>
              <a:rPr dirty="0" lang="en-US"/>
              <a:t>Is acetylcholine inhibitory or excitatory neurotransmitter?</a:t>
            </a:r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Excitatory: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M1,3,5 receptors: increasing intracellular calcium ion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Nicotinic receptors: increasing intracellular sodium ion</a:t>
            </a:r>
          </a:p>
          <a:p>
            <a:r>
              <a:rPr b="1" dirty="0" lang="en-US" u="sng">
                <a:latin typeface="Times New Roman" pitchFamily="18" charset="0"/>
                <a:cs typeface="Times New Roman" pitchFamily="18" charset="0"/>
              </a:rPr>
              <a:t>Inhibitory: </a:t>
            </a:r>
          </a:p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M2,4: increasing potassium ion efflux.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p>
            <a:r>
              <a:rPr dirty="0" lang="en-US" err="1">
                <a:latin typeface="Aharoni" pitchFamily="2" charset="-79"/>
                <a:cs typeface="Aharoni" pitchFamily="2" charset="-79"/>
              </a:rPr>
              <a:t>Muscarinic</a:t>
            </a:r>
            <a:r>
              <a:rPr dirty="0" lang="en-US">
                <a:latin typeface="Aharoni" pitchFamily="2" charset="-79"/>
                <a:cs typeface="Aharoni" pitchFamily="2" charset="-79"/>
              </a:rPr>
              <a:t> receptors</a:t>
            </a:r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p>
            <a:pPr algn="ctr">
              <a:buNone/>
            </a:pPr>
            <a:endParaRPr b="1" dirty="0" lang="en-US" u="sn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ext Box 2"/>
          <p:cNvSpPr txBox="1">
            <a:spLocks noChangeArrowheads="1"/>
          </p:cNvSpPr>
          <p:nvPr/>
        </p:nvSpPr>
        <p:spPr bwMode="auto">
          <a:xfrm>
            <a:off x="1754188" y="-4763"/>
            <a:ext cx="248786" cy="369332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p>
            <a:pPr algn="ctr">
              <a:spcBef>
                <a:spcPct val="0"/>
              </a:spcBef>
            </a:pPr>
            <a:r>
              <a:rPr dirty="0" lang="ar-EG">
                <a:latin typeface="Arial Narrow" pitchFamily="34" charset="0"/>
              </a:rPr>
              <a:t> </a:t>
            </a:r>
            <a:endParaRPr dirty="0" lang="cs-CZ">
              <a:latin typeface="Arial Narrow" pitchFamily="34" charset="0"/>
            </a:endParaRPr>
          </a:p>
        </p:txBody>
      </p:sp>
      <p:graphicFrame>
        <p:nvGraphicFramePr>
          <p:cNvPr id="4194304" name="Group 3"/>
          <p:cNvGraphicFramePr>
            <a:graphicFrameLocks noGrp="1"/>
          </p:cNvGraphicFramePr>
          <p:nvPr/>
        </p:nvGraphicFramePr>
        <p:xfrm>
          <a:off x="228600" y="228600"/>
          <a:ext cx="8686800" cy="6912180"/>
        </p:xfrm>
        <a:graphic>
          <a:graphicData uri="http://schemas.openxmlformats.org/drawingml/2006/table">
            <a:tbl>
              <a:tblPr/>
              <a:tblGrid>
                <a:gridCol w="1343004"/>
                <a:gridCol w="1214446"/>
                <a:gridCol w="1488228"/>
                <a:gridCol w="1800553"/>
                <a:gridCol w="1108738"/>
                <a:gridCol w="1731831"/>
              </a:tblGrid>
              <a:tr h="628632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Characteristic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(cardiac)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(glandular/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smooth muscle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212520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Site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CNS</a:t>
                      </a: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2-smooth 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muscles in 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Glands: gastric, 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salivary</a:t>
                      </a:r>
                      <a:endParaRPr baseline="0" b="1" cap="none" dirty="0" sz="1400" i="0" kumimoji="0" lang="en-US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Heart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atria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SAN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2-Presynaptic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Exocrine 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glands: gastric, salivary, etc. </a:t>
                      </a: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Smooth 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muscle: GI tract, eye </a:t>
                      </a:r>
                      <a:endParaRPr baseline="0" b="1" cap="none" dirty="0" sz="1400" i="0" kumimoji="0" lang="en-US" normalizeH="0" strike="noStrike" u="none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3-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Blood </a:t>
                      </a: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vessels: endothelium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(not innervated???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2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1.Presynaptic </a:t>
                      </a:r>
                      <a:endParaRPr baseline="0" b="1" cap="none" dirty="0" sz="1200" i="0" kumimoji="0" lang="en-US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2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2.CNS </a:t>
                      </a:r>
                      <a:endParaRPr baseline="0" b="1" cap="none" dirty="0" sz="12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CNS</a:t>
                      </a: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-2500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baseline="-2500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baseline="-2500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080618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physiological action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CNS excitation 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Gastric secretion</a:t>
                      </a:r>
                      <a:endParaRPr baseline="0" b="1" cap="none" dirty="0" sz="1400" i="0" kumimoji="0" lang="en-US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Cardiac inhibition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Control of acetylcholine release (-</a:t>
                      </a:r>
                      <a:r>
                        <a:rPr baseline="0" b="1" cap="none" dirty="0" sz="1400" i="0" kumimoji="0" lang="en-US" normalizeH="0" err="1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feed back)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Gastric, salivary secretion; GI smooth muscle contraction; Ocular accomodation; Vasodilatation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err="1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Presynaptic</a:t>
                      </a: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inhibition of neurotransmitter release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CNS stimulation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723237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Agonist (non-selective)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ACh</a:t>
                      </a:r>
                      <a:endParaRPr baseline="0" b="1" cap="none" dirty="0" sz="1400" i="1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M</a:t>
                      </a:r>
                      <a:r>
                        <a:rPr baseline="-2500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M</a:t>
                      </a:r>
                      <a:r>
                        <a:rPr baseline="-2500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M</a:t>
                      </a:r>
                      <a:r>
                        <a:rPr baseline="-2500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M</a:t>
                      </a:r>
                      <a:r>
                        <a:rPr baseline="-25000" b="1" cap="none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701543"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Antagonist </a:t>
                      </a: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Atropine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400" i="0" kumimoji="0" lang="en-US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400" i="1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Pirenzepine</a:t>
                      </a:r>
                      <a:r>
                        <a:rPr baseline="0" b="1" cap="none" dirty="0" sz="1400" i="1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;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1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Atropine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Ipratropium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baseline="0" b="1" cap="none" dirty="0" sz="1400" i="1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Atropine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Ipratropium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Atropine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2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2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Ipratropium</a:t>
                      </a:r>
                      <a:endParaRPr baseline="0" b="1" cap="none" dirty="0" sz="12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1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baseline="0" b="1" cap="none" dirty="0" sz="1400" i="1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cs-CZ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Atropine</a:t>
                      </a:r>
                    </a:p>
                    <a:p>
                      <a:pPr algn="ctr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cap="none" dirty="0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baseline="0" b="1" cap="none" dirty="0" sz="1400" i="0" kumimoji="0" lang="cs-CZ" normalizeH="0" strike="noStrike" u="none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Ipratropium</a:t>
                      </a:r>
                      <a:endParaRPr baseline="0" b="1" cap="none" dirty="0" sz="1400" i="0" kumimoji="0" lang="cs-CZ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6" name="Picture 3" descr="C:\Users\Wall Sina\Desktop\glaucoma3b.gif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42910" y="1643050"/>
            <a:ext cx="7696200" cy="4343400"/>
          </a:xfrm>
          <a:prstGeom prst="rect"/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Grizli777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Radwa Al-Hajrasy</dc:creator>
  <cp:lastModifiedBy>admin</cp:lastModifiedBy>
  <dcterms:created xsi:type="dcterms:W3CDTF">٢٠١٦-١٠-٠١T٠٥:٢٤:٠٦Z</dcterms:created>
  <dcterms:modified xsi:type="dcterms:W3CDTF">٢٠٢٣-٠٣-١٣T١٧:٣٨:٣٤Z</dcterms:modified>
</cp:coreProperties>
</file>