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>
      <a:defRPr lang="ar-JO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C9AB0C6-3169-4844-9759-B0692B5E1B4D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BD7D8EC-99CB-449F-9303-C6BC294C51C1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074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E633-3E14-48BE-BE5D-4568A18A140B}" type="datetimeFigureOut">
              <a:rPr lang="ar-JO" smtClean="0"/>
              <a:pPr/>
              <a:t>19/03/1441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A612-F709-43D1-B715-5B9D3B798C1C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484784"/>
            <a:ext cx="5486400" cy="3882554"/>
          </a:xfrm>
        </p:spPr>
        <p:txBody>
          <a:bodyPr>
            <a:normAutofit/>
          </a:bodyPr>
          <a:lstStyle/>
          <a:p>
            <a:pPr algn="ctr"/>
            <a:endParaRPr lang="en-US" sz="7200" u="sng" dirty="0">
              <a:solidFill>
                <a:schemeClr val="accent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704" y="764704"/>
            <a:ext cx="54864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7704" y="3244335"/>
            <a:ext cx="54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u="sng" dirty="0" err="1">
                <a:solidFill>
                  <a:schemeClr val="accent2"/>
                </a:solidFill>
              </a:rPr>
              <a:t>Arrythmias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1768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٢٦-٣٥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110" t="-700" r="11811" b="-700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٢-١٠-٥٢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69" t="700" b="1400"/>
          <a:stretch>
            <a:fillRect/>
          </a:stretch>
        </p:blipFill>
        <p:spPr>
          <a:xfrm>
            <a:off x="0" y="0"/>
            <a:ext cx="9144000" cy="53732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9144000" cy="148478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ar-JO" sz="1800" b="1" dirty="0" smtClean="0"/>
              <a:t>                        </a:t>
            </a:r>
            <a:r>
              <a:rPr lang="en-US" sz="1800" b="1" dirty="0" smtClean="0"/>
              <a:t>Sinus </a:t>
            </a:r>
            <a:r>
              <a:rPr lang="en-US" sz="1800" b="1" dirty="0"/>
              <a:t>rhythm, rate </a:t>
            </a:r>
            <a:r>
              <a:rPr lang="en-US" sz="1800" b="1" dirty="0" smtClean="0"/>
              <a:t>60/min                                          </a:t>
            </a:r>
            <a:endParaRPr lang="en-US" sz="1800" b="1" dirty="0"/>
          </a:p>
          <a:p>
            <a:pPr algn="l"/>
            <a:r>
              <a:rPr lang="en-US" sz="1800" b="1" dirty="0"/>
              <a:t>Σ QRS complexes predominantly </a:t>
            </a:r>
            <a:r>
              <a:rPr lang="en-US" sz="1800" b="1" dirty="0" smtClean="0"/>
              <a:t>downward (</a:t>
            </a:r>
            <a:r>
              <a:rPr lang="en-US" sz="1800" b="1" dirty="0"/>
              <a:t>S wave greater than R wave) in lead </a:t>
            </a:r>
            <a:r>
              <a:rPr lang="en-US" sz="1800" b="1" dirty="0" smtClean="0"/>
              <a:t>I</a:t>
            </a:r>
          </a:p>
          <a:p>
            <a:pPr algn="l"/>
            <a:r>
              <a:rPr lang="en-US" sz="1800" b="1" dirty="0"/>
              <a:t>Σ Upright QRS complexes (R wave greater </a:t>
            </a:r>
            <a:r>
              <a:rPr lang="en-US" sz="1800" b="1" dirty="0" smtClean="0"/>
              <a:t>than S </a:t>
            </a:r>
            <a:r>
              <a:rPr lang="en-US" sz="1800" b="1" dirty="0"/>
              <a:t>wave) in leads </a:t>
            </a:r>
            <a:r>
              <a:rPr lang="en-US" sz="1800" b="1" dirty="0" smtClean="0"/>
              <a:t>II–III </a:t>
            </a:r>
          </a:p>
          <a:p>
            <a:pPr algn="l"/>
            <a:r>
              <a:rPr lang="el-GR" sz="1800" b="1" dirty="0"/>
              <a:t>Σ </a:t>
            </a:r>
            <a:r>
              <a:rPr lang="en-US" sz="1800" b="1" dirty="0"/>
              <a:t>QRS complexes and T waves are normal</a:t>
            </a:r>
            <a:endParaRPr lang="ar-JO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٣١-٠٩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-700" b="18198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٣٢-١٦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394" t="2100" r="787" b="16798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٣٤-٥٠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6" t="-1400" r="1181" b="700"/>
          <a:stretch>
            <a:fillRect/>
          </a:stretch>
        </p:blipFill>
        <p:spPr>
          <a:xfrm>
            <a:off x="0" y="0"/>
            <a:ext cx="9144000" cy="486916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941168"/>
            <a:ext cx="9144000" cy="1916832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ar-JO" sz="1600" b="1" dirty="0" smtClean="0">
                <a:latin typeface="Andalus" pitchFamily="18" charset="-78"/>
              </a:rPr>
              <a:t> : </a:t>
            </a:r>
            <a:r>
              <a:rPr lang="en-US" sz="1600" b="1" dirty="0" smtClean="0">
                <a:latin typeface="Andalus" pitchFamily="18" charset="-78"/>
              </a:rPr>
              <a:t>Note</a:t>
            </a:r>
            <a:endParaRPr lang="en-US" sz="1600" b="1" dirty="0">
              <a:latin typeface="Andalus" pitchFamily="18" charset="-78"/>
            </a:endParaRPr>
          </a:p>
          <a:p>
            <a:pPr algn="l"/>
            <a:r>
              <a:rPr lang="en-US" sz="1600" b="1" dirty="0">
                <a:latin typeface="Andalus" pitchFamily="18" charset="-78"/>
              </a:rPr>
              <a:t>Σ P waves at just over 300/min (most easily seen in leads II and VR)</a:t>
            </a:r>
          </a:p>
          <a:p>
            <a:pPr algn="l"/>
            <a:r>
              <a:rPr lang="en-US" sz="1600" b="1" dirty="0">
                <a:latin typeface="Andalus" pitchFamily="18" charset="-78"/>
              </a:rPr>
              <a:t>Σ Regular QRS complexes, rate 160/min</a:t>
            </a:r>
          </a:p>
          <a:p>
            <a:pPr algn="l"/>
            <a:r>
              <a:rPr lang="en-US" sz="1600" b="1" dirty="0">
                <a:latin typeface="Andalus" pitchFamily="18" charset="-78"/>
              </a:rPr>
              <a:t>Σ Narrow QRS complexes of normal shape</a:t>
            </a:r>
          </a:p>
          <a:p>
            <a:pPr algn="l"/>
            <a:r>
              <a:rPr lang="en-US" sz="1600" b="1" dirty="0">
                <a:latin typeface="Andalus" pitchFamily="18" charset="-78"/>
              </a:rPr>
              <a:t>Σ Normal T waves (best seen in the V leads; in the limb leads it is difficult to distinguish between T and</a:t>
            </a:r>
          </a:p>
          <a:p>
            <a:pPr algn="l"/>
            <a:r>
              <a:rPr lang="en-US" sz="1600" b="1" dirty="0">
                <a:latin typeface="Andalus" pitchFamily="18" charset="-78"/>
              </a:rPr>
              <a:t>P waves)</a:t>
            </a:r>
            <a:endParaRPr lang="ar-JO" sz="1600" b="1" dirty="0"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٣٧-٤٩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87" t="700" r="2756" b="-1400"/>
          <a:stretch>
            <a:fillRect/>
          </a:stretch>
        </p:blipFill>
        <p:spPr>
          <a:xfrm>
            <a:off x="0" y="0"/>
            <a:ext cx="9144000" cy="49411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941168"/>
            <a:ext cx="9144000" cy="1916832"/>
          </a:xfr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Note : </a:t>
            </a:r>
            <a:endParaRPr lang="en-US" sz="2000" b="1" dirty="0"/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No </a:t>
            </a:r>
            <a:r>
              <a:rPr lang="en-US" sz="2000" b="1" dirty="0"/>
              <a:t>P waves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Regular </a:t>
            </a:r>
            <a:r>
              <a:rPr lang="en-US" sz="2000" b="1" dirty="0"/>
              <a:t>QRS complexes, rate 200/min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Broad </a:t>
            </a:r>
            <a:r>
              <a:rPr lang="en-US" sz="2000" b="1" dirty="0"/>
              <a:t>QRS complexes, duration 280 ms, with a very abnormal shape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000" b="1" dirty="0" smtClean="0"/>
              <a:t>No </a:t>
            </a:r>
            <a:r>
              <a:rPr lang="en-US" sz="2000" b="1" dirty="0"/>
              <a:t>identifiable T waves</a:t>
            </a:r>
            <a:endParaRPr lang="ar-J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٢-١٨-٢٦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37"/>
          <a:stretch>
            <a:fillRect/>
          </a:stretch>
        </p:blipFill>
        <p:spPr>
          <a:xfrm>
            <a:off x="0" y="0"/>
            <a:ext cx="9144000" cy="4797152"/>
          </a:xfrm>
          <a:ln>
            <a:solidFill>
              <a:srgbClr val="FF0000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797152"/>
            <a:ext cx="9144000" cy="2060848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600" b="1" dirty="0" smtClean="0"/>
              <a:t>Σ </a:t>
            </a:r>
            <a:r>
              <a:rPr lang="en-US" sz="1600" b="1" dirty="0"/>
              <a:t>Regular broad complex tachycardia, rate 200/min</a:t>
            </a:r>
          </a:p>
          <a:p>
            <a:pPr algn="l"/>
            <a:r>
              <a:rPr lang="es-ES" sz="1600" b="1" dirty="0"/>
              <a:t>Σ No P </a:t>
            </a:r>
            <a:r>
              <a:rPr lang="es-ES" sz="1600" b="1" dirty="0" err="1"/>
              <a:t>waves</a:t>
            </a:r>
            <a:r>
              <a:rPr lang="es-ES" sz="1600" b="1" dirty="0"/>
              <a:t> visible</a:t>
            </a:r>
          </a:p>
          <a:p>
            <a:pPr algn="l"/>
            <a:r>
              <a:rPr lang="el-GR" sz="1600" b="1" dirty="0"/>
              <a:t>Σ </a:t>
            </a:r>
            <a:r>
              <a:rPr lang="en-US" sz="1600" b="1" dirty="0"/>
              <a:t>Left axis deviation</a:t>
            </a:r>
          </a:p>
          <a:p>
            <a:pPr algn="l"/>
            <a:r>
              <a:rPr lang="en-US" sz="1600" b="1" dirty="0"/>
              <a:t>Σ QRS complex duration 180 ms (if &gt;160 ms, the rhythm is more likely to be ventricular in origin than</a:t>
            </a:r>
          </a:p>
          <a:p>
            <a:pPr algn="l"/>
            <a:r>
              <a:rPr lang="en-US" sz="1600" b="1" dirty="0"/>
              <a:t>to be </a:t>
            </a:r>
            <a:r>
              <a:rPr lang="en-US" sz="1600" b="1" dirty="0" err="1"/>
              <a:t>supraventricular</a:t>
            </a:r>
            <a:r>
              <a:rPr lang="en-US" sz="1600" b="1" dirty="0"/>
              <a:t> with bundle branch block)</a:t>
            </a:r>
          </a:p>
          <a:p>
            <a:pPr algn="l"/>
            <a:r>
              <a:rPr lang="en-US" sz="1600" b="1" dirty="0"/>
              <a:t>Σ QRS complexes all point the same way (upwards) in the chest leads (again, makes a ventricular</a:t>
            </a:r>
          </a:p>
          <a:p>
            <a:pPr algn="l"/>
            <a:r>
              <a:rPr lang="en-US" sz="1600" b="1" dirty="0"/>
              <a:t>origin likely)</a:t>
            </a:r>
            <a:endParaRPr lang="ar-J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٣٩-٠٨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31" r="9449" b="-700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٤٨-٤٧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62"/>
          <a:stretch>
            <a:fillRect/>
          </a:stretch>
        </p:blipFill>
        <p:spPr>
          <a:xfrm>
            <a:off x="0" y="0"/>
            <a:ext cx="9144000" cy="4727575"/>
          </a:xfrm>
        </p:spPr>
      </p:pic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869160"/>
            <a:ext cx="9144000" cy="198884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b="1" dirty="0"/>
              <a:t>Note</a:t>
            </a:r>
          </a:p>
          <a:p>
            <a:pPr algn="l"/>
            <a:r>
              <a:rPr lang="el-GR" b="1" dirty="0"/>
              <a:t>Σ </a:t>
            </a:r>
            <a:r>
              <a:rPr lang="en-US" b="1" dirty="0"/>
              <a:t>No P waves</a:t>
            </a:r>
          </a:p>
          <a:p>
            <a:pPr algn="l"/>
            <a:r>
              <a:rPr lang="el-GR" b="1" dirty="0"/>
              <a:t>Σ </a:t>
            </a:r>
            <a:r>
              <a:rPr lang="en-US" b="1" dirty="0"/>
              <a:t>Irregular baseline</a:t>
            </a:r>
          </a:p>
          <a:p>
            <a:pPr algn="l"/>
            <a:r>
              <a:rPr lang="en-US" b="1" dirty="0"/>
              <a:t>Σ Irregular QRS complexes, rate varying between 75/min and 190/min</a:t>
            </a:r>
          </a:p>
          <a:p>
            <a:pPr algn="l"/>
            <a:r>
              <a:rPr lang="en-US" b="1" dirty="0"/>
              <a:t>Σ Narrow QRS complexes of normal shape</a:t>
            </a:r>
          </a:p>
          <a:p>
            <a:pPr algn="l"/>
            <a:r>
              <a:rPr lang="en-US" b="1" dirty="0"/>
              <a:t>Σ Depressed ST segments in leads V5–V6 (</a:t>
            </a:r>
            <a:r>
              <a:rPr lang="en-US" b="1" dirty="0" err="1"/>
              <a:t>digoxin</a:t>
            </a:r>
            <a:r>
              <a:rPr lang="en-US" b="1" dirty="0"/>
              <a:t> effect – see p. 101)</a:t>
            </a:r>
          </a:p>
          <a:p>
            <a:pPr algn="l"/>
            <a:r>
              <a:rPr lang="el-GR" b="1" dirty="0"/>
              <a:t>Σ </a:t>
            </a:r>
            <a:r>
              <a:rPr lang="en-US" b="1" dirty="0"/>
              <a:t>Normal T waves</a:t>
            </a:r>
            <a:endParaRPr lang="ar-JO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7784" y="4509120"/>
            <a:ext cx="3312368" cy="36004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400" dirty="0" err="1"/>
              <a:t>Atrial</a:t>
            </a:r>
            <a:r>
              <a:rPr lang="en-US" sz="2400" dirty="0"/>
              <a:t> fibrillation</a:t>
            </a:r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٥٠-٥١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1" t="700" b="1400"/>
          <a:stretch>
            <a:fillRect/>
          </a:stretch>
        </p:blipFill>
        <p:spPr>
          <a:xfrm>
            <a:off x="0" y="0"/>
            <a:ext cx="9144000" cy="6021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53138"/>
            <a:ext cx="5486400" cy="8048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no QRS complex can </a:t>
            </a:r>
            <a:r>
              <a:rPr lang="en-US" sz="2400" b="1" dirty="0" smtClean="0"/>
              <a:t>be identified</a:t>
            </a:r>
            <a:endParaRPr lang="ar-J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١٨-١٠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7" t="20997" b="153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٥١-٣٧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1" t="2100" r="394" b="1400"/>
          <a:stretch>
            <a:fillRect/>
          </a:stretch>
        </p:blipFill>
        <p:spPr>
          <a:xfrm>
            <a:off x="0" y="0"/>
            <a:ext cx="9144000" cy="47971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869160"/>
            <a:ext cx="9144000" cy="1988840"/>
          </a:xfrm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1600" b="1" dirty="0"/>
              <a:t>Sinus rhythm, rate 125/min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b="1" dirty="0" smtClean="0"/>
              <a:t>Right </a:t>
            </a:r>
            <a:r>
              <a:rPr lang="en-US" sz="1600" b="1" dirty="0"/>
              <a:t>axis deviation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b="1" dirty="0" smtClean="0"/>
              <a:t>Short </a:t>
            </a:r>
            <a:r>
              <a:rPr lang="en-US" sz="1600" b="1" dirty="0"/>
              <a:t>PR interval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b="1" dirty="0" smtClean="0"/>
              <a:t>Slurred </a:t>
            </a:r>
            <a:r>
              <a:rPr lang="en-US" sz="1600" b="1" dirty="0"/>
              <a:t>upstroke of the QRS complex, best seen in leads V3 and V4. Wide </a:t>
            </a:r>
            <a:r>
              <a:rPr lang="en-US" sz="1600" b="1" dirty="0" smtClean="0"/>
              <a:t>QRS complex </a:t>
            </a:r>
            <a:r>
              <a:rPr lang="en-US" sz="1600" b="1" dirty="0"/>
              <a:t>due to this ‘delta’ wave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1600" b="1" dirty="0" smtClean="0"/>
              <a:t>Dominant </a:t>
            </a:r>
            <a:r>
              <a:rPr lang="en-US" sz="1600" b="1" dirty="0"/>
              <a:t>R wave in lead V1</a:t>
            </a:r>
            <a:endParaRPr lang="ar-J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٥٨-٠٩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12" b="1400"/>
          <a:stretch>
            <a:fillRect/>
          </a:stretch>
        </p:blipFill>
        <p:spPr>
          <a:xfrm>
            <a:off x="0" y="0"/>
            <a:ext cx="9144000" cy="5229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73216"/>
            <a:ext cx="9144000" cy="1484784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800" b="1" dirty="0" err="1"/>
              <a:t>Atrial</a:t>
            </a:r>
            <a:r>
              <a:rPr lang="en-US" sz="1800" b="1" dirty="0"/>
              <a:t> fibrillation</a:t>
            </a:r>
          </a:p>
          <a:p>
            <a:pPr algn="l"/>
            <a:r>
              <a:rPr lang="en-US" sz="1800" b="1" dirty="0"/>
              <a:t>Σ Ventricular rate about 85/min</a:t>
            </a:r>
          </a:p>
          <a:p>
            <a:pPr algn="l"/>
            <a:r>
              <a:rPr lang="fr-FR" sz="1800" b="1" dirty="0"/>
              <a:t>Σ Normal QRS complexes and T </a:t>
            </a:r>
            <a:r>
              <a:rPr lang="fr-FR" sz="1800" b="1" dirty="0" err="1"/>
              <a:t>waves</a:t>
            </a:r>
            <a:endParaRPr lang="fr-FR" sz="1800" b="1" dirty="0"/>
          </a:p>
          <a:p>
            <a:pPr algn="l"/>
            <a:r>
              <a:rPr lang="en-US" sz="1800" b="1" dirty="0"/>
              <a:t>Σ There is no ST segment depression, suggesting that the individual is not taking </a:t>
            </a:r>
            <a:r>
              <a:rPr lang="en-US" sz="1800" b="1" dirty="0" err="1"/>
              <a:t>digoxin</a:t>
            </a:r>
            <a:endParaRPr lang="ar-JO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٥٨-٤٦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50" r="-394" b="-700"/>
          <a:stretch>
            <a:fillRect/>
          </a:stretch>
        </p:blipFill>
        <p:spPr>
          <a:xfrm>
            <a:off x="0" y="0"/>
            <a:ext cx="9144000" cy="5805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877272"/>
            <a:ext cx="9144000" cy="980728"/>
          </a:xfrm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lang="el-GR" sz="2000" b="1" dirty="0"/>
              <a:t>Σ </a:t>
            </a:r>
            <a:r>
              <a:rPr lang="en-US" sz="2000" b="1" dirty="0"/>
              <a:t>Sinus rhythm, rate 47/min</a:t>
            </a:r>
          </a:p>
          <a:p>
            <a:pPr algn="l"/>
            <a:r>
              <a:rPr lang="el-GR" sz="2000" b="1" dirty="0"/>
              <a:t>Σ </a:t>
            </a:r>
            <a:r>
              <a:rPr lang="en-US" sz="2000" b="1" dirty="0"/>
              <a:t>Normal QRS complexes, ST segments and T waves</a:t>
            </a:r>
            <a:endParaRPr lang="ar-JO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٥٩-٢٤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6" r="-394"/>
          <a:stretch>
            <a:fillRect/>
          </a:stretch>
        </p:blipFill>
        <p:spPr>
          <a:xfrm>
            <a:off x="0" y="0"/>
            <a:ext cx="9144000" cy="5157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229200"/>
            <a:ext cx="9144000" cy="1628800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600" b="1" dirty="0"/>
              <a:t>Sinus rhythm; rate as judged from adjacent sinus beats is about 35/min</a:t>
            </a:r>
          </a:p>
          <a:p>
            <a:pPr algn="l"/>
            <a:r>
              <a:rPr lang="en-US" sz="1600" b="1" dirty="0"/>
              <a:t>Σ The overall heart rate, calculated including the </a:t>
            </a:r>
            <a:r>
              <a:rPr lang="en-US" sz="1600" b="1" dirty="0" err="1"/>
              <a:t>extrasystoles</a:t>
            </a:r>
            <a:r>
              <a:rPr lang="en-US" sz="1600" b="1" dirty="0"/>
              <a:t>, is about 45/min</a:t>
            </a:r>
          </a:p>
          <a:p>
            <a:pPr algn="l"/>
            <a:r>
              <a:rPr lang="en-US" sz="1600" b="1" dirty="0"/>
              <a:t>Σ </a:t>
            </a:r>
            <a:r>
              <a:rPr lang="en-US" sz="1600" b="1" dirty="0" err="1"/>
              <a:t>Extrasystoles</a:t>
            </a:r>
            <a:r>
              <a:rPr lang="en-US" sz="1600" b="1" dirty="0"/>
              <a:t> are identified by early P waves that are differently shaped compared with those associated</a:t>
            </a:r>
          </a:p>
          <a:p>
            <a:pPr algn="l"/>
            <a:r>
              <a:rPr lang="en-US" sz="1600" b="1" dirty="0"/>
              <a:t>with the sinus beats</a:t>
            </a:r>
          </a:p>
          <a:p>
            <a:pPr algn="l"/>
            <a:r>
              <a:rPr lang="en-US" sz="1600" b="1" dirty="0"/>
              <a:t>Σ The QRS complexes and T waves are the same in the sinus and </a:t>
            </a:r>
            <a:r>
              <a:rPr lang="en-US" sz="1600" b="1" dirty="0" err="1"/>
              <a:t>atrial</a:t>
            </a:r>
            <a:r>
              <a:rPr lang="en-US" sz="1600" b="1" dirty="0"/>
              <a:t> beats</a:t>
            </a:r>
            <a:endParaRPr lang="ar-J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٢-٠٩-٣٣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31" t="-700" r="-394" b="-700"/>
          <a:stretch>
            <a:fillRect/>
          </a:stretch>
        </p:blipFill>
        <p:spPr>
          <a:xfrm>
            <a:off x="0" y="0"/>
            <a:ext cx="9144000" cy="51571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157192"/>
            <a:ext cx="9144000" cy="1700808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600" b="1" dirty="0"/>
              <a:t>Note</a:t>
            </a:r>
          </a:p>
          <a:p>
            <a:pPr algn="l"/>
            <a:r>
              <a:rPr lang="el-GR" sz="1600" b="1" dirty="0"/>
              <a:t>Σ </a:t>
            </a:r>
            <a:r>
              <a:rPr lang="en-US" sz="1600" b="1" dirty="0"/>
              <a:t>Sinus rhythm, rate 50/min</a:t>
            </a:r>
          </a:p>
          <a:p>
            <a:pPr algn="l"/>
            <a:r>
              <a:rPr lang="en-US" sz="1600" b="1" dirty="0"/>
              <a:t>Σ Frequent ventricular </a:t>
            </a:r>
            <a:r>
              <a:rPr lang="en-US" sz="1600" b="1" dirty="0" err="1"/>
              <a:t>extrasystoles</a:t>
            </a:r>
            <a:r>
              <a:rPr lang="en-US" sz="1600" b="1" dirty="0"/>
              <a:t>, identified by their early occurrence without preceding P waves, and</a:t>
            </a:r>
          </a:p>
          <a:p>
            <a:pPr algn="l"/>
            <a:r>
              <a:rPr lang="en-US" sz="1600" b="1" dirty="0"/>
              <a:t>by their wide and abnormal QRS complex and differently shaped T wave compared with the sinus beats</a:t>
            </a:r>
          </a:p>
          <a:p>
            <a:pPr algn="l"/>
            <a:r>
              <a:rPr lang="en-US" sz="1600" b="1" dirty="0"/>
              <a:t>Σ In the sinus beats the QRS complexes and T waves are normal</a:t>
            </a:r>
            <a:endParaRPr lang="ar-J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093296"/>
            <a:ext cx="3024336" cy="566738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l"/>
            <a:r>
              <a:rPr lang="en-US" dirty="0" smtClean="0">
                <a:latin typeface="Andalus" pitchFamily="18" charset="-78"/>
                <a:cs typeface="Andalus" pitchFamily="18" charset="-78"/>
              </a:rPr>
              <a:t>Congestive heart failure</a:t>
            </a:r>
            <a:endParaRPr lang="ar-JO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Placeholder 4" descr="Screenshot_٢٠١٦-٠٩-٢٧-٢٣-١٩-٠٧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56" t="6299" b="31496"/>
          <a:stretch>
            <a:fillRect/>
          </a:stretch>
        </p:blipFill>
        <p:spPr>
          <a:xfrm>
            <a:off x="0" y="0"/>
            <a:ext cx="9144000" cy="60212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93296"/>
            <a:ext cx="8352928" cy="572616"/>
          </a:xfrm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A) Digitalis effect          B)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Hypokalemia</a:t>
            </a:r>
            <a:r>
              <a:rPr lang="en-US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                     C)   Mitral </a:t>
            </a:r>
            <a:r>
              <a:rPr lang="en-US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prolapse</a:t>
            </a:r>
            <a:endParaRPr lang="ar-JO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Placeholder 4" descr="Screenshot_٢٠١٦-٠٩-٢٧-٢٣-٣٤-٢٨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787" t="16798" r="-787" b="32896"/>
          <a:stretch>
            <a:fillRect/>
          </a:stretch>
        </p:blipFill>
        <p:spPr>
          <a:xfrm>
            <a:off x="0" y="0"/>
            <a:ext cx="91440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54461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٢-١٠-٠٥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37"/>
          <a:stretch>
            <a:fillRect/>
          </a:stretch>
        </p:blipFill>
        <p:spPr>
          <a:xfrm>
            <a:off x="0" y="0"/>
            <a:ext cx="9144000" cy="50851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772816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600" b="1" dirty="0"/>
              <a:t>Note</a:t>
            </a:r>
          </a:p>
          <a:p>
            <a:pPr algn="l"/>
            <a:r>
              <a:rPr lang="el-GR" sz="1600" b="1" dirty="0"/>
              <a:t>Σ </a:t>
            </a:r>
            <a:r>
              <a:rPr lang="en-US" sz="1600" b="1" dirty="0"/>
              <a:t>Sinus rhythm, rate 80/min</a:t>
            </a:r>
          </a:p>
          <a:p>
            <a:pPr algn="l"/>
            <a:r>
              <a:rPr lang="el-GR" sz="1600" b="1" dirty="0"/>
              <a:t>Σ </a:t>
            </a:r>
            <a:r>
              <a:rPr lang="en-US" sz="1600" b="1" dirty="0"/>
              <a:t>PR interval prolonged at 336 ms</a:t>
            </a:r>
          </a:p>
          <a:p>
            <a:pPr algn="l"/>
            <a:r>
              <a:rPr lang="en-US" sz="1600" b="1" dirty="0"/>
              <a:t>Σ Constant PR interval in all beats</a:t>
            </a:r>
          </a:p>
          <a:p>
            <a:pPr algn="l"/>
            <a:r>
              <a:rPr lang="en-US" sz="1600" b="1" dirty="0"/>
              <a:t>Σ Loss of the R wave in lead V3 could indicate an old anterior infarction, otherwise QRS complexes,</a:t>
            </a:r>
          </a:p>
          <a:p>
            <a:pPr algn="l"/>
            <a:r>
              <a:rPr lang="en-US" sz="1600" b="1" dirty="0"/>
              <a:t>ST segments and T waves are </a:t>
            </a:r>
            <a:r>
              <a:rPr lang="en-US" sz="1600" b="1" dirty="0" err="1" smtClean="0"/>
              <a:t>norlma</a:t>
            </a:r>
            <a:endParaRPr lang="ar-JO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١٨-٤٩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75" t="15398" r="-394" b="19598"/>
          <a:stretch>
            <a:fillRect/>
          </a:stretch>
        </p:blipFill>
        <p:spPr>
          <a:xfrm>
            <a:off x="0" y="1"/>
            <a:ext cx="9144000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١٩-٤٨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94" t="14698" b="32896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٢٠-٤٢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55" t="-700" r="7087" b="14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٢١-٠٣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62" t="13298" r="1969" b="32196"/>
          <a:stretch>
            <a:fillRect/>
          </a:stretch>
        </p:blipFill>
        <p:spPr>
          <a:xfrm>
            <a:off x="0" y="1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٢٤-٢٧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142" t="-700" r="9449" b="-700"/>
          <a:stretch>
            <a:fillRect/>
          </a:stretch>
        </p:blipFill>
        <p:spPr>
          <a:xfrm>
            <a:off x="0" y="1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_٢٠١٦-٠٩-٢٤-٢١-٢٥-٣٤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205" r="18898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