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46"/>
  </p:notesMasterIdLst>
  <p:sldIdLst>
    <p:sldId id="257" r:id="rId3"/>
    <p:sldId id="259" r:id="rId4"/>
    <p:sldId id="329" r:id="rId5"/>
    <p:sldId id="260" r:id="rId6"/>
    <p:sldId id="261" r:id="rId7"/>
    <p:sldId id="294" r:id="rId8"/>
    <p:sldId id="281" r:id="rId9"/>
    <p:sldId id="295" r:id="rId10"/>
    <p:sldId id="271" r:id="rId11"/>
    <p:sldId id="296" r:id="rId12"/>
    <p:sldId id="297" r:id="rId13"/>
    <p:sldId id="298" r:id="rId14"/>
    <p:sldId id="299" r:id="rId15"/>
    <p:sldId id="300" r:id="rId16"/>
    <p:sldId id="305" r:id="rId17"/>
    <p:sldId id="301" r:id="rId18"/>
    <p:sldId id="302" r:id="rId19"/>
    <p:sldId id="303" r:id="rId20"/>
    <p:sldId id="306" r:id="rId21"/>
    <p:sldId id="312" r:id="rId22"/>
    <p:sldId id="307" r:id="rId23"/>
    <p:sldId id="308" r:id="rId24"/>
    <p:sldId id="309" r:id="rId25"/>
    <p:sldId id="310" r:id="rId26"/>
    <p:sldId id="313" r:id="rId27"/>
    <p:sldId id="311" r:id="rId28"/>
    <p:sldId id="332" r:id="rId29"/>
    <p:sldId id="314" r:id="rId30"/>
    <p:sldId id="316" r:id="rId31"/>
    <p:sldId id="317" r:id="rId32"/>
    <p:sldId id="318" r:id="rId33"/>
    <p:sldId id="320" r:id="rId34"/>
    <p:sldId id="321" r:id="rId35"/>
    <p:sldId id="330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31" r:id="rId44"/>
    <p:sldId id="27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5" autoAdjust="0"/>
    <p:restoredTop sz="94353" autoAdjust="0"/>
  </p:normalViewPr>
  <p:slideViewPr>
    <p:cSldViewPr snapToGrid="0">
      <p:cViewPr>
        <p:scale>
          <a:sx n="66" d="100"/>
          <a:sy n="66" d="100"/>
        </p:scale>
        <p:origin x="8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F7D3C-086D-4801-8849-539EC8E75AFB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A81C5B-7FC3-4461-828E-074F56D5AF3A}">
      <dgm:prSet custT="1"/>
      <dgm:spPr/>
      <dgm:t>
        <a:bodyPr/>
        <a:lstStyle/>
        <a:p>
          <a:pPr rtl="0"/>
          <a:r>
            <a:rPr lang="en-US" sz="2400" b="1" dirty="0"/>
            <a:t>Type I</a:t>
          </a:r>
        </a:p>
      </dgm:t>
    </dgm:pt>
    <dgm:pt modelId="{D22C0461-5F52-4436-8C05-419C2C8EB63D}" type="parTrans" cxnId="{FA4296D5-0D99-407F-BAB0-97C3E8F98877}">
      <dgm:prSet/>
      <dgm:spPr/>
      <dgm:t>
        <a:bodyPr/>
        <a:lstStyle/>
        <a:p>
          <a:pPr rtl="0"/>
          <a:endParaRPr lang="en-US" sz="2000" b="1"/>
        </a:p>
      </dgm:t>
    </dgm:pt>
    <dgm:pt modelId="{B0947B8A-D400-4816-9ECF-AE9C17D160D0}" type="sibTrans" cxnId="{FA4296D5-0D99-407F-BAB0-97C3E8F98877}">
      <dgm:prSet/>
      <dgm:spPr/>
      <dgm:t>
        <a:bodyPr/>
        <a:lstStyle/>
        <a:p>
          <a:pPr rtl="0"/>
          <a:endParaRPr lang="en-US" sz="2000" b="1"/>
        </a:p>
      </dgm:t>
    </dgm:pt>
    <dgm:pt modelId="{4AD5FCDB-4E85-43EA-8C3E-1D220ACA0EAF}">
      <dgm:prSet custT="1"/>
      <dgm:spPr/>
      <dgm:t>
        <a:bodyPr/>
        <a:lstStyle/>
        <a:p>
          <a:pPr rtl="0"/>
          <a:r>
            <a:rPr lang="en-US" sz="1800" b="1" dirty="0"/>
            <a:t>Atresia at the level of the </a:t>
          </a:r>
          <a:r>
            <a:rPr lang="en-US" sz="1800" b="1" dirty="0">
              <a:solidFill>
                <a:srgbClr val="FF0000"/>
              </a:solidFill>
            </a:rPr>
            <a:t>common bile duct </a:t>
          </a:r>
          <a:r>
            <a:rPr lang="en-US" sz="1800" dirty="0">
              <a:ea typeface="+mn-lt"/>
              <a:cs typeface="+mn-lt"/>
            </a:rPr>
            <a:t>(patent cystic and CHD)</a:t>
          </a:r>
          <a:endParaRPr lang="en-US" sz="1800" b="1" dirty="0">
            <a:solidFill>
              <a:srgbClr val="FF0000"/>
            </a:solidFill>
          </a:endParaRPr>
        </a:p>
      </dgm:t>
    </dgm:pt>
    <dgm:pt modelId="{D4265397-8FD8-4EC0-A242-2F350149D3E1}" type="parTrans" cxnId="{BDEC14D3-AE79-4099-825F-0E3AD892C07A}">
      <dgm:prSet/>
      <dgm:spPr/>
      <dgm:t>
        <a:bodyPr/>
        <a:lstStyle/>
        <a:p>
          <a:pPr rtl="0"/>
          <a:endParaRPr lang="en-US" sz="2000" b="1"/>
        </a:p>
      </dgm:t>
    </dgm:pt>
    <dgm:pt modelId="{93BC078B-3A7D-4A06-A385-21A42656D602}" type="sibTrans" cxnId="{BDEC14D3-AE79-4099-825F-0E3AD892C07A}">
      <dgm:prSet/>
      <dgm:spPr/>
      <dgm:t>
        <a:bodyPr/>
        <a:lstStyle/>
        <a:p>
          <a:pPr rtl="0"/>
          <a:endParaRPr lang="en-US" sz="2000" b="1"/>
        </a:p>
      </dgm:t>
    </dgm:pt>
    <dgm:pt modelId="{957AD3B4-C24D-4B05-8DB8-55F2EBBCCF74}">
      <dgm:prSet custT="1"/>
      <dgm:spPr/>
      <dgm:t>
        <a:bodyPr/>
        <a:lstStyle/>
        <a:p>
          <a:pPr rtl="0"/>
          <a:r>
            <a:rPr lang="en-US" sz="2400" b="1"/>
            <a:t>Type IIa</a:t>
          </a:r>
          <a:endParaRPr lang="en-US" sz="2400" b="1" dirty="0"/>
        </a:p>
      </dgm:t>
    </dgm:pt>
    <dgm:pt modelId="{17E6999F-7E50-4BF9-A068-798F954D1933}" type="parTrans" cxnId="{C0431C6E-0A34-4569-91D1-1ED1E6805D78}">
      <dgm:prSet/>
      <dgm:spPr/>
      <dgm:t>
        <a:bodyPr/>
        <a:lstStyle/>
        <a:p>
          <a:pPr rtl="0"/>
          <a:endParaRPr lang="en-US" sz="2000" b="1"/>
        </a:p>
      </dgm:t>
    </dgm:pt>
    <dgm:pt modelId="{8D2E1B4E-DC79-4579-A63F-20CCAE4A639A}" type="sibTrans" cxnId="{C0431C6E-0A34-4569-91D1-1ED1E6805D78}">
      <dgm:prSet/>
      <dgm:spPr/>
      <dgm:t>
        <a:bodyPr/>
        <a:lstStyle/>
        <a:p>
          <a:pPr rtl="0"/>
          <a:endParaRPr lang="en-US" sz="2000" b="1"/>
        </a:p>
      </dgm:t>
    </dgm:pt>
    <dgm:pt modelId="{805C1CC7-C140-4AB4-A760-E12D2CAF9A2E}">
      <dgm:prSet custT="1"/>
      <dgm:spPr/>
      <dgm:t>
        <a:bodyPr/>
        <a:lstStyle/>
        <a:p>
          <a:pPr rtl="0"/>
          <a:r>
            <a:rPr lang="en-US" sz="1800" b="1" dirty="0"/>
            <a:t>Atresia is at the level of the </a:t>
          </a:r>
          <a:r>
            <a:rPr lang="en-US" sz="1800" b="1" dirty="0">
              <a:solidFill>
                <a:srgbClr val="FF0000"/>
              </a:solidFill>
            </a:rPr>
            <a:t>common hepatic duct </a:t>
          </a:r>
          <a:r>
            <a:rPr lang="en-US" sz="1800" b="0" dirty="0">
              <a:solidFill>
                <a:schemeClr val="bg1"/>
              </a:solidFill>
            </a:rPr>
            <a:t>(</a:t>
          </a:r>
          <a:r>
            <a:rPr lang="en-US" sz="1800" b="0" dirty="0">
              <a:ea typeface="+mn-lt"/>
              <a:cs typeface="+mn-lt"/>
            </a:rPr>
            <a:t>patent </a:t>
          </a:r>
          <a:r>
            <a:rPr lang="en-US" sz="1800" dirty="0">
              <a:ea typeface="+mn-lt"/>
              <a:cs typeface="+mn-lt"/>
            </a:rPr>
            <a:t>cystic and CBD)</a:t>
          </a:r>
          <a:endParaRPr lang="en-US" sz="1800" b="1" dirty="0">
            <a:solidFill>
              <a:srgbClr val="FF0000"/>
            </a:solidFill>
          </a:endParaRPr>
        </a:p>
      </dgm:t>
    </dgm:pt>
    <dgm:pt modelId="{447F5DE2-CF6B-4D75-9C09-74AF7B9C5C0D}" type="parTrans" cxnId="{780259D4-0722-484C-80C6-2520BA316A54}">
      <dgm:prSet/>
      <dgm:spPr/>
      <dgm:t>
        <a:bodyPr/>
        <a:lstStyle/>
        <a:p>
          <a:pPr rtl="0"/>
          <a:endParaRPr lang="en-US" sz="2000" b="1"/>
        </a:p>
      </dgm:t>
    </dgm:pt>
    <dgm:pt modelId="{BC7D99CB-7871-4201-9DCE-DBCC5EB332FA}" type="sibTrans" cxnId="{780259D4-0722-484C-80C6-2520BA316A54}">
      <dgm:prSet/>
      <dgm:spPr/>
      <dgm:t>
        <a:bodyPr/>
        <a:lstStyle/>
        <a:p>
          <a:pPr rtl="0"/>
          <a:endParaRPr lang="en-US" sz="2000" b="1"/>
        </a:p>
      </dgm:t>
    </dgm:pt>
    <dgm:pt modelId="{D71A9BEB-1C4B-42B2-AAE1-6460A5177F6E}">
      <dgm:prSet custT="1"/>
      <dgm:spPr/>
      <dgm:t>
        <a:bodyPr/>
        <a:lstStyle/>
        <a:p>
          <a:pPr rtl="0"/>
          <a:r>
            <a:rPr lang="en-US" sz="2400" b="1" dirty="0"/>
            <a:t>Type IIb</a:t>
          </a:r>
        </a:p>
      </dgm:t>
    </dgm:pt>
    <dgm:pt modelId="{2D0D7B12-3A67-483E-8340-E9B514A3D313}" type="parTrans" cxnId="{0B916EA7-BDAF-42F1-9478-6CA60FA5BAE1}">
      <dgm:prSet/>
      <dgm:spPr/>
      <dgm:t>
        <a:bodyPr/>
        <a:lstStyle/>
        <a:p>
          <a:pPr rtl="0"/>
          <a:endParaRPr lang="en-US" sz="2000" b="1"/>
        </a:p>
      </dgm:t>
    </dgm:pt>
    <dgm:pt modelId="{EF5DC785-57C3-4BB9-9D17-4C585E1FD562}" type="sibTrans" cxnId="{0B916EA7-BDAF-42F1-9478-6CA60FA5BAE1}">
      <dgm:prSet/>
      <dgm:spPr/>
      <dgm:t>
        <a:bodyPr/>
        <a:lstStyle/>
        <a:p>
          <a:pPr rtl="0"/>
          <a:endParaRPr lang="en-US" sz="2000" b="1"/>
        </a:p>
      </dgm:t>
    </dgm:pt>
    <dgm:pt modelId="{21B36F38-70C2-4A0E-9580-36818AC61D01}">
      <dgm:prSet custT="1"/>
      <dgm:spPr/>
      <dgm:t>
        <a:bodyPr/>
        <a:lstStyle/>
        <a:p>
          <a:pPr rtl="0"/>
          <a:r>
            <a:rPr lang="en-US" sz="1800" b="1" dirty="0"/>
            <a:t>Atresia in the </a:t>
          </a:r>
          <a:r>
            <a:rPr lang="en-US" sz="1800" b="1" dirty="0">
              <a:solidFill>
                <a:srgbClr val="FF0000"/>
              </a:solidFill>
            </a:rPr>
            <a:t>cystic duct</a:t>
          </a:r>
          <a:r>
            <a:rPr lang="en-US" sz="1800" b="1" dirty="0"/>
            <a:t>, </a:t>
          </a:r>
          <a:r>
            <a:rPr lang="en-US" sz="1800" b="1" dirty="0">
              <a:solidFill>
                <a:srgbClr val="FF0000"/>
              </a:solidFill>
            </a:rPr>
            <a:t>CBD</a:t>
          </a:r>
          <a:r>
            <a:rPr lang="en-US" sz="1800" b="1" dirty="0"/>
            <a:t> and </a:t>
          </a:r>
          <a:r>
            <a:rPr lang="en-US" sz="1800" b="1" dirty="0">
              <a:solidFill>
                <a:srgbClr val="FF0000"/>
              </a:solidFill>
            </a:rPr>
            <a:t>CHD</a:t>
          </a:r>
          <a:r>
            <a:rPr lang="en-US" sz="1800" b="1" dirty="0"/>
            <a:t> </a:t>
          </a:r>
        </a:p>
      </dgm:t>
    </dgm:pt>
    <dgm:pt modelId="{4CB461ED-40E1-4E14-BBC6-B1FA5857F89E}" type="parTrans" cxnId="{A5DA992B-0230-4720-9B94-4907B5D4354B}">
      <dgm:prSet/>
      <dgm:spPr/>
      <dgm:t>
        <a:bodyPr/>
        <a:lstStyle/>
        <a:p>
          <a:pPr rtl="0"/>
          <a:endParaRPr lang="en-US" sz="2000" b="1"/>
        </a:p>
      </dgm:t>
    </dgm:pt>
    <dgm:pt modelId="{9C3F5A6B-D7DB-4B3C-A313-45F26E32647D}" type="sibTrans" cxnId="{A5DA992B-0230-4720-9B94-4907B5D4354B}">
      <dgm:prSet/>
      <dgm:spPr/>
      <dgm:t>
        <a:bodyPr/>
        <a:lstStyle/>
        <a:p>
          <a:pPr rtl="0"/>
          <a:endParaRPr lang="en-US" sz="2000" b="1"/>
        </a:p>
      </dgm:t>
    </dgm:pt>
    <dgm:pt modelId="{59FD13DE-7A52-4CEC-AC2E-E83422A198C3}">
      <dgm:prSet custT="1"/>
      <dgm:spPr/>
      <dgm:t>
        <a:bodyPr/>
        <a:lstStyle/>
        <a:p>
          <a:pPr rtl="0"/>
          <a:r>
            <a:rPr lang="en-US" sz="2400" b="1"/>
            <a:t>Type III</a:t>
          </a:r>
          <a:endParaRPr lang="en-US" sz="2400" b="1" dirty="0"/>
        </a:p>
      </dgm:t>
    </dgm:pt>
    <dgm:pt modelId="{394A3D31-CA33-4137-93E0-6D84B589CCDA}" type="parTrans" cxnId="{F181B110-AB5B-4BCA-8035-B2423B881065}">
      <dgm:prSet/>
      <dgm:spPr/>
      <dgm:t>
        <a:bodyPr/>
        <a:lstStyle/>
        <a:p>
          <a:pPr rtl="0"/>
          <a:endParaRPr lang="en-US" sz="2000" b="1"/>
        </a:p>
      </dgm:t>
    </dgm:pt>
    <dgm:pt modelId="{E0533B89-934D-491D-ADD3-D4891C1E95B3}" type="sibTrans" cxnId="{F181B110-AB5B-4BCA-8035-B2423B881065}">
      <dgm:prSet/>
      <dgm:spPr/>
      <dgm:t>
        <a:bodyPr/>
        <a:lstStyle/>
        <a:p>
          <a:pPr rtl="0"/>
          <a:endParaRPr lang="en-US" sz="2000" b="1"/>
        </a:p>
      </dgm:t>
    </dgm:pt>
    <dgm:pt modelId="{91F5C871-D8E4-4754-BD9D-14E70D9B1921}">
      <dgm:prSet custT="1"/>
      <dgm:spPr/>
      <dgm:t>
        <a:bodyPr/>
        <a:lstStyle/>
        <a:p>
          <a:pPr rtl="0"/>
          <a:r>
            <a:rPr lang="en-US" sz="1800" b="1" dirty="0"/>
            <a:t>Is the most frequent type, atresia occurs at</a:t>
          </a:r>
          <a:r>
            <a:rPr lang="en-US" sz="1800" b="1" dirty="0">
              <a:solidFill>
                <a:schemeClr val="bg1"/>
              </a:solidFill>
            </a:rPr>
            <a:t> the </a:t>
          </a:r>
          <a:r>
            <a:rPr lang="en-US" sz="1800" b="1" dirty="0">
              <a:solidFill>
                <a:srgbClr val="FF0000"/>
              </a:solidFill>
            </a:rPr>
            <a:t>porta hepatis</a:t>
          </a:r>
          <a:endParaRPr lang="en-US" sz="1800" b="1" dirty="0"/>
        </a:p>
      </dgm:t>
    </dgm:pt>
    <dgm:pt modelId="{242AAEB7-CFE2-48F7-AD81-5BD923366719}" type="parTrans" cxnId="{3A07A946-9338-4232-AE8B-0B497CB816A0}">
      <dgm:prSet/>
      <dgm:spPr/>
      <dgm:t>
        <a:bodyPr/>
        <a:lstStyle/>
        <a:p>
          <a:pPr rtl="0"/>
          <a:endParaRPr lang="en-US" sz="2000" b="1"/>
        </a:p>
      </dgm:t>
    </dgm:pt>
    <dgm:pt modelId="{00EF35A0-58F3-439E-ACD9-7B7A7A57C515}" type="sibTrans" cxnId="{3A07A946-9338-4232-AE8B-0B497CB816A0}">
      <dgm:prSet/>
      <dgm:spPr/>
      <dgm:t>
        <a:bodyPr/>
        <a:lstStyle/>
        <a:p>
          <a:pPr rtl="0"/>
          <a:endParaRPr lang="en-US" sz="2000" b="1"/>
        </a:p>
      </dgm:t>
    </dgm:pt>
    <dgm:pt modelId="{EAFC16E4-7691-4C8B-92FD-9E17044C6668}" type="pres">
      <dgm:prSet presAssocID="{589F7D3C-086D-4801-8849-539EC8E75AFB}" presName="Name0" presStyleCnt="0">
        <dgm:presLayoutVars>
          <dgm:dir/>
          <dgm:animLvl val="lvl"/>
          <dgm:resizeHandles val="exact"/>
        </dgm:presLayoutVars>
      </dgm:prSet>
      <dgm:spPr/>
    </dgm:pt>
    <dgm:pt modelId="{A9438159-9D7F-4B78-9500-3EEA58D51E3F}" type="pres">
      <dgm:prSet presAssocID="{44A81C5B-7FC3-4461-828E-074F56D5AF3A}" presName="linNode" presStyleCnt="0"/>
      <dgm:spPr/>
    </dgm:pt>
    <dgm:pt modelId="{14D92DDE-A45B-4B50-8D48-E74C59B8498D}" type="pres">
      <dgm:prSet presAssocID="{44A81C5B-7FC3-4461-828E-074F56D5AF3A}" presName="parentText" presStyleLbl="solidFgAcc1" presStyleIdx="0" presStyleCnt="4" custScaleX="73687" custLinFactNeighborY="0">
        <dgm:presLayoutVars>
          <dgm:chMax val="1"/>
          <dgm:bulletEnabled/>
        </dgm:presLayoutVars>
      </dgm:prSet>
      <dgm:spPr/>
    </dgm:pt>
    <dgm:pt modelId="{A1986A43-5A99-4888-807D-713B86376DC6}" type="pres">
      <dgm:prSet presAssocID="{44A81C5B-7FC3-4461-828E-074F56D5AF3A}" presName="descendantText" presStyleLbl="alignNode1" presStyleIdx="0" presStyleCnt="4">
        <dgm:presLayoutVars>
          <dgm:bulletEnabled/>
        </dgm:presLayoutVars>
      </dgm:prSet>
      <dgm:spPr/>
    </dgm:pt>
    <dgm:pt modelId="{E7A067E5-E1D1-4E65-9853-A54E9FBBC120}" type="pres">
      <dgm:prSet presAssocID="{B0947B8A-D400-4816-9ECF-AE9C17D160D0}" presName="sp" presStyleCnt="0"/>
      <dgm:spPr/>
    </dgm:pt>
    <dgm:pt modelId="{59FD16E6-0321-4351-A0C3-02166FF43BDF}" type="pres">
      <dgm:prSet presAssocID="{957AD3B4-C24D-4B05-8DB8-55F2EBBCCF74}" presName="linNode" presStyleCnt="0"/>
      <dgm:spPr/>
    </dgm:pt>
    <dgm:pt modelId="{29D53B36-5CF7-49D3-A0E0-3DA87D45B0FB}" type="pres">
      <dgm:prSet presAssocID="{957AD3B4-C24D-4B05-8DB8-55F2EBBCCF74}" presName="parentText" presStyleLbl="solidFgAcc1" presStyleIdx="1" presStyleCnt="4" custScaleX="73687" custLinFactNeighborY="-156">
        <dgm:presLayoutVars>
          <dgm:chMax val="1"/>
          <dgm:bulletEnabled/>
        </dgm:presLayoutVars>
      </dgm:prSet>
      <dgm:spPr/>
    </dgm:pt>
    <dgm:pt modelId="{89EED66D-5336-4C1F-852A-2F16A145EE22}" type="pres">
      <dgm:prSet presAssocID="{957AD3B4-C24D-4B05-8DB8-55F2EBBCCF74}" presName="descendantText" presStyleLbl="alignNode1" presStyleIdx="1" presStyleCnt="4">
        <dgm:presLayoutVars>
          <dgm:bulletEnabled/>
        </dgm:presLayoutVars>
      </dgm:prSet>
      <dgm:spPr/>
    </dgm:pt>
    <dgm:pt modelId="{FBB6BAE0-2EBF-48C9-881D-EB4AA6A07C44}" type="pres">
      <dgm:prSet presAssocID="{8D2E1B4E-DC79-4579-A63F-20CCAE4A639A}" presName="sp" presStyleCnt="0"/>
      <dgm:spPr/>
    </dgm:pt>
    <dgm:pt modelId="{79E220CE-4E24-44B6-B2F3-D5923B590396}" type="pres">
      <dgm:prSet presAssocID="{D71A9BEB-1C4B-42B2-AAE1-6460A5177F6E}" presName="linNode" presStyleCnt="0"/>
      <dgm:spPr/>
    </dgm:pt>
    <dgm:pt modelId="{67B25C31-5EC3-4154-9D45-6547A704C71C}" type="pres">
      <dgm:prSet presAssocID="{D71A9BEB-1C4B-42B2-AAE1-6460A5177F6E}" presName="parentText" presStyleLbl="solidFgAcc1" presStyleIdx="2" presStyleCnt="4" custScaleX="73687" custLinFactNeighborY="262">
        <dgm:presLayoutVars>
          <dgm:chMax val="1"/>
          <dgm:bulletEnabled/>
        </dgm:presLayoutVars>
      </dgm:prSet>
      <dgm:spPr/>
    </dgm:pt>
    <dgm:pt modelId="{AF00144C-C35D-4597-B08C-1C01DD66F84C}" type="pres">
      <dgm:prSet presAssocID="{D71A9BEB-1C4B-42B2-AAE1-6460A5177F6E}" presName="descendantText" presStyleLbl="alignNode1" presStyleIdx="2" presStyleCnt="4" custLinFactNeighborX="43">
        <dgm:presLayoutVars>
          <dgm:bulletEnabled/>
        </dgm:presLayoutVars>
      </dgm:prSet>
      <dgm:spPr/>
    </dgm:pt>
    <dgm:pt modelId="{C3E74ACA-1DEA-464A-8E3E-A0AFFCC33282}" type="pres">
      <dgm:prSet presAssocID="{EF5DC785-57C3-4BB9-9D17-4C585E1FD562}" presName="sp" presStyleCnt="0"/>
      <dgm:spPr/>
    </dgm:pt>
    <dgm:pt modelId="{5C6BFDF5-666C-4E0D-AA5E-DB8F884DEA1C}" type="pres">
      <dgm:prSet presAssocID="{59FD13DE-7A52-4CEC-AC2E-E83422A198C3}" presName="linNode" presStyleCnt="0"/>
      <dgm:spPr/>
    </dgm:pt>
    <dgm:pt modelId="{735BE46C-BBC7-41AB-A183-C027BCBB52B0}" type="pres">
      <dgm:prSet presAssocID="{59FD13DE-7A52-4CEC-AC2E-E83422A198C3}" presName="parentText" presStyleLbl="solidFgAcc1" presStyleIdx="3" presStyleCnt="4" custScaleX="73687" custLinFactNeighborY="193">
        <dgm:presLayoutVars>
          <dgm:chMax val="1"/>
          <dgm:bulletEnabled/>
        </dgm:presLayoutVars>
      </dgm:prSet>
      <dgm:spPr/>
    </dgm:pt>
    <dgm:pt modelId="{863F76B8-4063-4021-81A2-DBC30C3E0F74}" type="pres">
      <dgm:prSet presAssocID="{59FD13DE-7A52-4CEC-AC2E-E83422A198C3}" presName="descendantText" presStyleLbl="alignNode1" presStyleIdx="3" presStyleCnt="4" custLinFactNeighborY="3326">
        <dgm:presLayoutVars>
          <dgm:bulletEnabled/>
        </dgm:presLayoutVars>
      </dgm:prSet>
      <dgm:spPr/>
    </dgm:pt>
  </dgm:ptLst>
  <dgm:cxnLst>
    <dgm:cxn modelId="{B3B44E04-6F20-4424-A715-A8F4A98D2688}" type="presOf" srcId="{805C1CC7-C140-4AB4-A760-E12D2CAF9A2E}" destId="{89EED66D-5336-4C1F-852A-2F16A145EE22}" srcOrd="0" destOrd="0" presId="urn:microsoft.com/office/officeart/2016/7/layout/VerticalHollowActionList"/>
    <dgm:cxn modelId="{F181B110-AB5B-4BCA-8035-B2423B881065}" srcId="{589F7D3C-086D-4801-8849-539EC8E75AFB}" destId="{59FD13DE-7A52-4CEC-AC2E-E83422A198C3}" srcOrd="3" destOrd="0" parTransId="{394A3D31-CA33-4137-93E0-6D84B589CCDA}" sibTransId="{E0533B89-934D-491D-ADD3-D4891C1E95B3}"/>
    <dgm:cxn modelId="{127A6011-F07A-4636-B9E6-C21BA4FCAC12}" type="presOf" srcId="{4AD5FCDB-4E85-43EA-8C3E-1D220ACA0EAF}" destId="{A1986A43-5A99-4888-807D-713B86376DC6}" srcOrd="0" destOrd="0" presId="urn:microsoft.com/office/officeart/2016/7/layout/VerticalHollowActionList"/>
    <dgm:cxn modelId="{C8F66719-7BD1-4F30-9ADB-D3F11A805279}" type="presOf" srcId="{91F5C871-D8E4-4754-BD9D-14E70D9B1921}" destId="{863F76B8-4063-4021-81A2-DBC30C3E0F74}" srcOrd="0" destOrd="0" presId="urn:microsoft.com/office/officeart/2016/7/layout/VerticalHollowActionList"/>
    <dgm:cxn modelId="{E4673F1E-8751-4D23-B135-4CE1E698078B}" type="presOf" srcId="{D71A9BEB-1C4B-42B2-AAE1-6460A5177F6E}" destId="{67B25C31-5EC3-4154-9D45-6547A704C71C}" srcOrd="0" destOrd="0" presId="urn:microsoft.com/office/officeart/2016/7/layout/VerticalHollowActionList"/>
    <dgm:cxn modelId="{A5DA992B-0230-4720-9B94-4907B5D4354B}" srcId="{D71A9BEB-1C4B-42B2-AAE1-6460A5177F6E}" destId="{21B36F38-70C2-4A0E-9580-36818AC61D01}" srcOrd="0" destOrd="0" parTransId="{4CB461ED-40E1-4E14-BBC6-B1FA5857F89E}" sibTransId="{9C3F5A6B-D7DB-4B3C-A313-45F26E32647D}"/>
    <dgm:cxn modelId="{7401C32F-0BED-4EF5-AC06-F18EA24C649A}" type="presOf" srcId="{44A81C5B-7FC3-4461-828E-074F56D5AF3A}" destId="{14D92DDE-A45B-4B50-8D48-E74C59B8498D}" srcOrd="0" destOrd="0" presId="urn:microsoft.com/office/officeart/2016/7/layout/VerticalHollowActionList"/>
    <dgm:cxn modelId="{52240133-746A-47C9-84F7-11E1F0756BA2}" type="presOf" srcId="{59FD13DE-7A52-4CEC-AC2E-E83422A198C3}" destId="{735BE46C-BBC7-41AB-A183-C027BCBB52B0}" srcOrd="0" destOrd="0" presId="urn:microsoft.com/office/officeart/2016/7/layout/VerticalHollowActionList"/>
    <dgm:cxn modelId="{3A07A946-9338-4232-AE8B-0B497CB816A0}" srcId="{59FD13DE-7A52-4CEC-AC2E-E83422A198C3}" destId="{91F5C871-D8E4-4754-BD9D-14E70D9B1921}" srcOrd="0" destOrd="0" parTransId="{242AAEB7-CFE2-48F7-AD81-5BD923366719}" sibTransId="{00EF35A0-58F3-439E-ACD9-7B7A7A57C515}"/>
    <dgm:cxn modelId="{C0431C6E-0A34-4569-91D1-1ED1E6805D78}" srcId="{589F7D3C-086D-4801-8849-539EC8E75AFB}" destId="{957AD3B4-C24D-4B05-8DB8-55F2EBBCCF74}" srcOrd="1" destOrd="0" parTransId="{17E6999F-7E50-4BF9-A068-798F954D1933}" sibTransId="{8D2E1B4E-DC79-4579-A63F-20CCAE4A639A}"/>
    <dgm:cxn modelId="{9D8BAC93-1E94-462C-B953-76FAEA49B604}" type="presOf" srcId="{589F7D3C-086D-4801-8849-539EC8E75AFB}" destId="{EAFC16E4-7691-4C8B-92FD-9E17044C6668}" srcOrd="0" destOrd="0" presId="urn:microsoft.com/office/officeart/2016/7/layout/VerticalHollowActionList"/>
    <dgm:cxn modelId="{0B916EA7-BDAF-42F1-9478-6CA60FA5BAE1}" srcId="{589F7D3C-086D-4801-8849-539EC8E75AFB}" destId="{D71A9BEB-1C4B-42B2-AAE1-6460A5177F6E}" srcOrd="2" destOrd="0" parTransId="{2D0D7B12-3A67-483E-8340-E9B514A3D313}" sibTransId="{EF5DC785-57C3-4BB9-9D17-4C585E1FD562}"/>
    <dgm:cxn modelId="{A2D1ECCC-9679-477F-8646-BE9DB2DB42F1}" type="presOf" srcId="{957AD3B4-C24D-4B05-8DB8-55F2EBBCCF74}" destId="{29D53B36-5CF7-49D3-A0E0-3DA87D45B0FB}" srcOrd="0" destOrd="0" presId="urn:microsoft.com/office/officeart/2016/7/layout/VerticalHollowActionList"/>
    <dgm:cxn modelId="{BDEC14D3-AE79-4099-825F-0E3AD892C07A}" srcId="{44A81C5B-7FC3-4461-828E-074F56D5AF3A}" destId="{4AD5FCDB-4E85-43EA-8C3E-1D220ACA0EAF}" srcOrd="0" destOrd="0" parTransId="{D4265397-8FD8-4EC0-A242-2F350149D3E1}" sibTransId="{93BC078B-3A7D-4A06-A385-21A42656D602}"/>
    <dgm:cxn modelId="{780259D4-0722-484C-80C6-2520BA316A54}" srcId="{957AD3B4-C24D-4B05-8DB8-55F2EBBCCF74}" destId="{805C1CC7-C140-4AB4-A760-E12D2CAF9A2E}" srcOrd="0" destOrd="0" parTransId="{447F5DE2-CF6B-4D75-9C09-74AF7B9C5C0D}" sibTransId="{BC7D99CB-7871-4201-9DCE-DBCC5EB332FA}"/>
    <dgm:cxn modelId="{FA4296D5-0D99-407F-BAB0-97C3E8F98877}" srcId="{589F7D3C-086D-4801-8849-539EC8E75AFB}" destId="{44A81C5B-7FC3-4461-828E-074F56D5AF3A}" srcOrd="0" destOrd="0" parTransId="{D22C0461-5F52-4436-8C05-419C2C8EB63D}" sibTransId="{B0947B8A-D400-4816-9ECF-AE9C17D160D0}"/>
    <dgm:cxn modelId="{0E2D7FE7-5442-4D22-A73C-7D9ECA031938}" type="presOf" srcId="{21B36F38-70C2-4A0E-9580-36818AC61D01}" destId="{AF00144C-C35D-4597-B08C-1C01DD66F84C}" srcOrd="0" destOrd="0" presId="urn:microsoft.com/office/officeart/2016/7/layout/VerticalHollowActionList"/>
    <dgm:cxn modelId="{AEA62F9A-3EA7-4A8A-819A-00EEE468E63B}" type="presParOf" srcId="{EAFC16E4-7691-4C8B-92FD-9E17044C6668}" destId="{A9438159-9D7F-4B78-9500-3EEA58D51E3F}" srcOrd="0" destOrd="0" presId="urn:microsoft.com/office/officeart/2016/7/layout/VerticalHollowActionList"/>
    <dgm:cxn modelId="{E2DC9603-2FC5-4788-A152-076B97E5D913}" type="presParOf" srcId="{A9438159-9D7F-4B78-9500-3EEA58D51E3F}" destId="{14D92DDE-A45B-4B50-8D48-E74C59B8498D}" srcOrd="0" destOrd="0" presId="urn:microsoft.com/office/officeart/2016/7/layout/VerticalHollowActionList"/>
    <dgm:cxn modelId="{C69B0DC5-8753-476F-B298-C322B5E1DF7A}" type="presParOf" srcId="{A9438159-9D7F-4B78-9500-3EEA58D51E3F}" destId="{A1986A43-5A99-4888-807D-713B86376DC6}" srcOrd="1" destOrd="0" presId="urn:microsoft.com/office/officeart/2016/7/layout/VerticalHollowActionList"/>
    <dgm:cxn modelId="{7AC625B7-1035-4072-BBD0-F8EFAA5D3C2B}" type="presParOf" srcId="{EAFC16E4-7691-4C8B-92FD-9E17044C6668}" destId="{E7A067E5-E1D1-4E65-9853-A54E9FBBC120}" srcOrd="1" destOrd="0" presId="urn:microsoft.com/office/officeart/2016/7/layout/VerticalHollowActionList"/>
    <dgm:cxn modelId="{99D58A91-9218-48C5-825E-B3AA076EC871}" type="presParOf" srcId="{EAFC16E4-7691-4C8B-92FD-9E17044C6668}" destId="{59FD16E6-0321-4351-A0C3-02166FF43BDF}" srcOrd="2" destOrd="0" presId="urn:microsoft.com/office/officeart/2016/7/layout/VerticalHollowActionList"/>
    <dgm:cxn modelId="{6D8B86F1-AB70-402C-A3AD-1088D64D9D35}" type="presParOf" srcId="{59FD16E6-0321-4351-A0C3-02166FF43BDF}" destId="{29D53B36-5CF7-49D3-A0E0-3DA87D45B0FB}" srcOrd="0" destOrd="0" presId="urn:microsoft.com/office/officeart/2016/7/layout/VerticalHollowActionList"/>
    <dgm:cxn modelId="{28270F26-1135-41C1-A67F-42308AA90E48}" type="presParOf" srcId="{59FD16E6-0321-4351-A0C3-02166FF43BDF}" destId="{89EED66D-5336-4C1F-852A-2F16A145EE22}" srcOrd="1" destOrd="0" presId="urn:microsoft.com/office/officeart/2016/7/layout/VerticalHollowActionList"/>
    <dgm:cxn modelId="{AC84F296-D725-4F1F-A926-0F3C0CA991B8}" type="presParOf" srcId="{EAFC16E4-7691-4C8B-92FD-9E17044C6668}" destId="{FBB6BAE0-2EBF-48C9-881D-EB4AA6A07C44}" srcOrd="3" destOrd="0" presId="urn:microsoft.com/office/officeart/2016/7/layout/VerticalHollowActionList"/>
    <dgm:cxn modelId="{B57DEF50-5310-4330-813F-A484378DD436}" type="presParOf" srcId="{EAFC16E4-7691-4C8B-92FD-9E17044C6668}" destId="{79E220CE-4E24-44B6-B2F3-D5923B590396}" srcOrd="4" destOrd="0" presId="urn:microsoft.com/office/officeart/2016/7/layout/VerticalHollowActionList"/>
    <dgm:cxn modelId="{9D8760BB-88A9-4AB0-8994-AEE0207583B4}" type="presParOf" srcId="{79E220CE-4E24-44B6-B2F3-D5923B590396}" destId="{67B25C31-5EC3-4154-9D45-6547A704C71C}" srcOrd="0" destOrd="0" presId="urn:microsoft.com/office/officeart/2016/7/layout/VerticalHollowActionList"/>
    <dgm:cxn modelId="{420FE03E-0A58-4477-A84A-B6A87700292A}" type="presParOf" srcId="{79E220CE-4E24-44B6-B2F3-D5923B590396}" destId="{AF00144C-C35D-4597-B08C-1C01DD66F84C}" srcOrd="1" destOrd="0" presId="urn:microsoft.com/office/officeart/2016/7/layout/VerticalHollowActionList"/>
    <dgm:cxn modelId="{146A2DF9-BFF7-42C7-A4F3-E977849ED451}" type="presParOf" srcId="{EAFC16E4-7691-4C8B-92FD-9E17044C6668}" destId="{C3E74ACA-1DEA-464A-8E3E-A0AFFCC33282}" srcOrd="5" destOrd="0" presId="urn:microsoft.com/office/officeart/2016/7/layout/VerticalHollowActionList"/>
    <dgm:cxn modelId="{8BB6F91D-34DF-4638-BBC1-EC567BCB49D2}" type="presParOf" srcId="{EAFC16E4-7691-4C8B-92FD-9E17044C6668}" destId="{5C6BFDF5-666C-4E0D-AA5E-DB8F884DEA1C}" srcOrd="6" destOrd="0" presId="urn:microsoft.com/office/officeart/2016/7/layout/VerticalHollowActionList"/>
    <dgm:cxn modelId="{C1938F59-EB47-4D8E-9298-741780E4DBA1}" type="presParOf" srcId="{5C6BFDF5-666C-4E0D-AA5E-DB8F884DEA1C}" destId="{735BE46C-BBC7-41AB-A183-C027BCBB52B0}" srcOrd="0" destOrd="0" presId="urn:microsoft.com/office/officeart/2016/7/layout/VerticalHollowActionList"/>
    <dgm:cxn modelId="{4D29A2FA-4CCF-4F48-8E30-E9B8EAFF71BE}" type="presParOf" srcId="{5C6BFDF5-666C-4E0D-AA5E-DB8F884DEA1C}" destId="{863F76B8-4063-4021-81A2-DBC30C3E0F74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86A43-5A99-4888-807D-713B86376DC6}">
      <dsp:nvSpPr>
        <dsp:cNvPr id="0" name=""/>
        <dsp:cNvSpPr/>
      </dsp:nvSpPr>
      <dsp:spPr>
        <a:xfrm>
          <a:off x="1721867" y="921"/>
          <a:ext cx="7930896" cy="477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881" tIns="121306" rIns="153881" bIns="121306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Atresia at the level of the </a:t>
          </a:r>
          <a:r>
            <a:rPr lang="en-US" sz="1800" b="1" kern="1200" dirty="0">
              <a:solidFill>
                <a:srgbClr val="FF0000"/>
              </a:solidFill>
            </a:rPr>
            <a:t>common bile duct </a:t>
          </a:r>
          <a:r>
            <a:rPr lang="en-US" sz="1800" kern="1200" dirty="0">
              <a:ea typeface="+mn-lt"/>
              <a:cs typeface="+mn-lt"/>
            </a:rPr>
            <a:t>(patent cystic and CHD)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1721867" y="921"/>
        <a:ext cx="7930896" cy="477584"/>
      </dsp:txXfrm>
    </dsp:sp>
    <dsp:sp modelId="{14D92DDE-A45B-4B50-8D48-E74C59B8498D}">
      <dsp:nvSpPr>
        <dsp:cNvPr id="0" name=""/>
        <dsp:cNvSpPr/>
      </dsp:nvSpPr>
      <dsp:spPr>
        <a:xfrm>
          <a:off x="260857" y="921"/>
          <a:ext cx="1461009" cy="477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19" tIns="47175" rIns="104919" bIns="47175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Type I</a:t>
          </a:r>
        </a:p>
      </dsp:txBody>
      <dsp:txXfrm>
        <a:off x="260857" y="921"/>
        <a:ext cx="1461009" cy="477584"/>
      </dsp:txXfrm>
    </dsp:sp>
    <dsp:sp modelId="{89EED66D-5336-4C1F-852A-2F16A145EE22}">
      <dsp:nvSpPr>
        <dsp:cNvPr id="0" name=""/>
        <dsp:cNvSpPr/>
      </dsp:nvSpPr>
      <dsp:spPr>
        <a:xfrm>
          <a:off x="1721867" y="507161"/>
          <a:ext cx="7930896" cy="477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881" tIns="121306" rIns="153881" bIns="121306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Atresia is at the level of the </a:t>
          </a:r>
          <a:r>
            <a:rPr lang="en-US" sz="1800" b="1" kern="1200" dirty="0">
              <a:solidFill>
                <a:srgbClr val="FF0000"/>
              </a:solidFill>
            </a:rPr>
            <a:t>common hepatic duct </a:t>
          </a:r>
          <a:r>
            <a:rPr lang="en-US" sz="1800" b="0" kern="1200" dirty="0">
              <a:solidFill>
                <a:schemeClr val="bg1"/>
              </a:solidFill>
            </a:rPr>
            <a:t>(</a:t>
          </a:r>
          <a:r>
            <a:rPr lang="en-US" sz="1800" b="0" kern="1200" dirty="0">
              <a:ea typeface="+mn-lt"/>
              <a:cs typeface="+mn-lt"/>
            </a:rPr>
            <a:t>patent </a:t>
          </a:r>
          <a:r>
            <a:rPr lang="en-US" sz="1800" kern="1200" dirty="0">
              <a:ea typeface="+mn-lt"/>
              <a:cs typeface="+mn-lt"/>
            </a:rPr>
            <a:t>cystic and CBD)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1721867" y="507161"/>
        <a:ext cx="7930896" cy="477584"/>
      </dsp:txXfrm>
    </dsp:sp>
    <dsp:sp modelId="{29D53B36-5CF7-49D3-A0E0-3DA87D45B0FB}">
      <dsp:nvSpPr>
        <dsp:cNvPr id="0" name=""/>
        <dsp:cNvSpPr/>
      </dsp:nvSpPr>
      <dsp:spPr>
        <a:xfrm>
          <a:off x="260857" y="506416"/>
          <a:ext cx="1461009" cy="477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19" tIns="47175" rIns="104919" bIns="47175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Type IIa</a:t>
          </a:r>
          <a:endParaRPr lang="en-US" sz="2400" b="1" kern="1200" dirty="0"/>
        </a:p>
      </dsp:txBody>
      <dsp:txXfrm>
        <a:off x="260857" y="506416"/>
        <a:ext cx="1461009" cy="477584"/>
      </dsp:txXfrm>
    </dsp:sp>
    <dsp:sp modelId="{AF00144C-C35D-4597-B08C-1C01DD66F84C}">
      <dsp:nvSpPr>
        <dsp:cNvPr id="0" name=""/>
        <dsp:cNvSpPr/>
      </dsp:nvSpPr>
      <dsp:spPr>
        <a:xfrm>
          <a:off x="1722719" y="1013400"/>
          <a:ext cx="7930896" cy="477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881" tIns="121306" rIns="153881" bIns="121306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Atresia in the </a:t>
          </a:r>
          <a:r>
            <a:rPr lang="en-US" sz="1800" b="1" kern="1200" dirty="0">
              <a:solidFill>
                <a:srgbClr val="FF0000"/>
              </a:solidFill>
            </a:rPr>
            <a:t>cystic duct</a:t>
          </a:r>
          <a:r>
            <a:rPr lang="en-US" sz="1800" b="1" kern="1200" dirty="0"/>
            <a:t>, </a:t>
          </a:r>
          <a:r>
            <a:rPr lang="en-US" sz="1800" b="1" kern="1200" dirty="0">
              <a:solidFill>
                <a:srgbClr val="FF0000"/>
              </a:solidFill>
            </a:rPr>
            <a:t>CBD</a:t>
          </a:r>
          <a:r>
            <a:rPr lang="en-US" sz="1800" b="1" kern="1200" dirty="0"/>
            <a:t> and </a:t>
          </a:r>
          <a:r>
            <a:rPr lang="en-US" sz="1800" b="1" kern="1200" dirty="0">
              <a:solidFill>
                <a:srgbClr val="FF0000"/>
              </a:solidFill>
            </a:rPr>
            <a:t>CHD</a:t>
          </a:r>
          <a:r>
            <a:rPr lang="en-US" sz="1800" b="1" kern="1200" dirty="0"/>
            <a:t> </a:t>
          </a:r>
        </a:p>
      </dsp:txBody>
      <dsp:txXfrm>
        <a:off x="1722719" y="1013400"/>
        <a:ext cx="7930896" cy="477584"/>
      </dsp:txXfrm>
    </dsp:sp>
    <dsp:sp modelId="{67B25C31-5EC3-4154-9D45-6547A704C71C}">
      <dsp:nvSpPr>
        <dsp:cNvPr id="0" name=""/>
        <dsp:cNvSpPr/>
      </dsp:nvSpPr>
      <dsp:spPr>
        <a:xfrm>
          <a:off x="260857" y="1014651"/>
          <a:ext cx="1461009" cy="477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19" tIns="47175" rIns="104919" bIns="47175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Type IIb</a:t>
          </a:r>
        </a:p>
      </dsp:txBody>
      <dsp:txXfrm>
        <a:off x="260857" y="1014651"/>
        <a:ext cx="1461009" cy="477584"/>
      </dsp:txXfrm>
    </dsp:sp>
    <dsp:sp modelId="{863F76B8-4063-4021-81A2-DBC30C3E0F74}">
      <dsp:nvSpPr>
        <dsp:cNvPr id="0" name=""/>
        <dsp:cNvSpPr/>
      </dsp:nvSpPr>
      <dsp:spPr>
        <a:xfrm>
          <a:off x="1721867" y="1520561"/>
          <a:ext cx="7930896" cy="477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881" tIns="121306" rIns="153881" bIns="121306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Is the most frequent type, atresia occurs at</a:t>
          </a:r>
          <a:r>
            <a:rPr lang="en-US" sz="1800" b="1" kern="1200" dirty="0">
              <a:solidFill>
                <a:schemeClr val="bg1"/>
              </a:solidFill>
            </a:rPr>
            <a:t> the </a:t>
          </a:r>
          <a:r>
            <a:rPr lang="en-US" sz="1800" b="1" kern="1200" dirty="0">
              <a:solidFill>
                <a:srgbClr val="FF0000"/>
              </a:solidFill>
            </a:rPr>
            <a:t>porta hepatis</a:t>
          </a:r>
          <a:endParaRPr lang="en-US" sz="1800" b="1" kern="1200" dirty="0"/>
        </a:p>
      </dsp:txBody>
      <dsp:txXfrm>
        <a:off x="1721867" y="1520561"/>
        <a:ext cx="7930896" cy="477584"/>
      </dsp:txXfrm>
    </dsp:sp>
    <dsp:sp modelId="{735BE46C-BBC7-41AB-A183-C027BCBB52B0}">
      <dsp:nvSpPr>
        <dsp:cNvPr id="0" name=""/>
        <dsp:cNvSpPr/>
      </dsp:nvSpPr>
      <dsp:spPr>
        <a:xfrm>
          <a:off x="260857" y="1520561"/>
          <a:ext cx="1461009" cy="477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19" tIns="47175" rIns="104919" bIns="47175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Type III</a:t>
          </a:r>
          <a:endParaRPr lang="en-US" sz="2400" b="1" kern="1200" dirty="0"/>
        </a:p>
      </dsp:txBody>
      <dsp:txXfrm>
        <a:off x="260857" y="1520561"/>
        <a:ext cx="1461009" cy="477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AEFBE-9987-49AC-8A00-F9F7CB06B07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120F9-273B-48F2-9B39-85D480C75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0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5057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c2361932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c2361932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272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223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059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7746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C000"/>
              </a:buClr>
              <a:buSzPct val="120000"/>
            </a:pPr>
            <a:r>
              <a:rPr lang="en-US" sz="1200" dirty="0"/>
              <a:t>Total bilirubin 15mg\dl.</a:t>
            </a:r>
          </a:p>
          <a:p>
            <a:pPr>
              <a:buClr>
                <a:srgbClr val="FFC000"/>
              </a:buClr>
              <a:buSzPct val="120000"/>
            </a:pPr>
            <a:r>
              <a:rPr lang="en-US" sz="1200" dirty="0"/>
              <a:t>Direct bilirubin 12.3mg\dl. </a:t>
            </a:r>
          </a:p>
          <a:p>
            <a:pPr>
              <a:buClr>
                <a:srgbClr val="FFC000"/>
              </a:buClr>
              <a:buSzPct val="120000"/>
            </a:pPr>
            <a:r>
              <a:rPr lang="en-US" sz="1200" dirty="0"/>
              <a:t>ALT 45U\L.</a:t>
            </a:r>
          </a:p>
          <a:p>
            <a:pPr>
              <a:buClr>
                <a:srgbClr val="FFC000"/>
              </a:buClr>
              <a:buSzPct val="120000"/>
            </a:pPr>
            <a:r>
              <a:rPr lang="en-US" sz="1200" dirty="0"/>
              <a:t>AST 52U\L .</a:t>
            </a:r>
          </a:p>
          <a:p>
            <a:pPr>
              <a:buClr>
                <a:srgbClr val="FFC000"/>
              </a:buClr>
              <a:buSzPct val="120000"/>
            </a:pPr>
            <a:r>
              <a:rPr lang="en-US" sz="1200" dirty="0"/>
              <a:t>Alkaline phosphatase of 2000U\L.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803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3576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7593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C000"/>
              </a:buClr>
              <a:buSzPct val="120000"/>
            </a:pPr>
            <a:r>
              <a:rPr lang="en-US" sz="1600" b="1" dirty="0">
                <a:solidFill>
                  <a:srgbClr val="FFC000"/>
                </a:solidFill>
              </a:rPr>
              <a:t>Intraoperative cholangiography</a:t>
            </a:r>
          </a:p>
          <a:p>
            <a:pPr marL="623888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200" dirty="0"/>
              <a:t>May be performed if possible </a:t>
            </a:r>
            <a:r>
              <a:rPr lang="en-US" b="0" i="0" dirty="0">
                <a:solidFill>
                  <a:srgbClr val="364149"/>
                </a:solidFill>
                <a:effectLst/>
                <a:latin typeface="Lato" panose="020F0502020204030203" pitchFamily="34" charset="0"/>
              </a:rPr>
              <a:t>if liver biopsy findings suggest an obstructive etiology</a:t>
            </a:r>
            <a:r>
              <a:rPr lang="en-US" sz="1200" dirty="0"/>
              <a:t>, using the gallbladder as away of access. The cholangiogram demonstrates the anatomy of the biliary tree.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5799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582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4271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3054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3696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6277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Liver transplantation </a:t>
            </a:r>
            <a:r>
              <a:rPr lang="en-GB" dirty="0"/>
              <a:t>should be considered in children in whom a portoenterostomy is unsuccessful. Results are improving, with 70–80% alive 2–5 years following transplant</a:t>
            </a:r>
            <a:endParaRPr lang="ar-J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8975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c2361932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c2361932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469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8559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2859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8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7805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9369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495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1532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73334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60973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93414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1592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5619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05812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20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2724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410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0166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837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c2361932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c2361932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c2361932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c2361932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200" b="1" dirty="0"/>
              <a:t> </a:t>
            </a:r>
            <a:r>
              <a:rPr lang="en-US" sz="1200" b="1" dirty="0">
                <a:solidFill>
                  <a:srgbClr val="7030A0"/>
                </a:solidFill>
              </a:rPr>
              <a:t>Hematologic disorders</a:t>
            </a:r>
            <a:r>
              <a:rPr lang="en-US" sz="1200" b="1" dirty="0">
                <a:solidFill>
                  <a:schemeClr val="tx1"/>
                </a:solidFill>
              </a:rPr>
              <a:t>, including :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</a:rPr>
              <a:t>     ABO incompatibility, Rh incompatibility, and spherocytosis</a:t>
            </a:r>
          </a:p>
          <a:p>
            <a:pPr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200" b="1" dirty="0"/>
              <a:t> </a:t>
            </a:r>
            <a:r>
              <a:rPr lang="en-US" sz="1200" b="1" dirty="0">
                <a:solidFill>
                  <a:srgbClr val="7030A0"/>
                </a:solidFill>
              </a:rPr>
              <a:t>Metabolic disorders</a:t>
            </a:r>
            <a:r>
              <a:rPr lang="en-US" sz="1200" b="1" dirty="0">
                <a:solidFill>
                  <a:schemeClr val="tx1"/>
                </a:solidFill>
              </a:rPr>
              <a:t>, including :</a:t>
            </a:r>
          </a:p>
          <a:p>
            <a:pPr algn="l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</a:rPr>
              <a:t>     </a:t>
            </a:r>
            <a:r>
              <a:rPr lang="el-GR" sz="1200" dirty="0">
                <a:solidFill>
                  <a:schemeClr val="tx1"/>
                </a:solidFill>
              </a:rPr>
              <a:t>α1-</a:t>
            </a:r>
            <a:r>
              <a:rPr lang="en-US" sz="1200" dirty="0">
                <a:solidFill>
                  <a:schemeClr val="tx1"/>
                </a:solidFill>
              </a:rPr>
              <a:t>antitrypsin deficiency, galactosemia, and pyruvate kinase deficiency</a:t>
            </a:r>
          </a:p>
          <a:p>
            <a:pPr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200" b="1" dirty="0"/>
              <a:t> </a:t>
            </a:r>
            <a:r>
              <a:rPr lang="en-US" sz="1200" b="1" dirty="0">
                <a:solidFill>
                  <a:srgbClr val="7030A0"/>
                </a:solidFill>
              </a:rPr>
              <a:t>Congenital infection</a:t>
            </a:r>
            <a:r>
              <a:rPr lang="en-US" sz="1200" b="1" dirty="0">
                <a:solidFill>
                  <a:schemeClr val="tx1"/>
                </a:solidFill>
              </a:rPr>
              <a:t>, including syphilis and TORCH infection</a:t>
            </a:r>
            <a:endParaRPr lang="ar-JO" sz="12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6786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503F-B59C-4430-AD65-C9E2E2654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67363-D0DF-4E95-9937-57611604A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99AD5-563C-4EA8-9C9F-F1B9B2E6C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FA7ED-3828-40E0-B40B-12E45B1F4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A88BA-E12F-4098-89DB-A2FBAD3A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5CC9-250A-4C04-B889-A2D3FDC3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7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81183-2562-41E8-852F-A356B213D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EC8E6-6DC0-4863-B120-D2B00075D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BC052-A83A-4ACA-B1A6-EF186B9C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D1B16-22E8-4E2F-9E4D-54AE9790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48AFC-DD21-48F2-9A79-23ABFBDA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5CC9-250A-4C04-B889-A2D3FDC3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4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D371B-33D8-4F29-979C-4C070A0CE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C3ED2-E27B-4549-9600-F40F72E30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1576C-DCE1-4985-95B1-BE9F997E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1077A-5A11-4A81-8953-057C6059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E5CB9-B844-4B66-9CFD-FE3BF6AF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5CC9-250A-4C04-B889-A2D3FDC3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6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42967" y="1037461"/>
            <a:ext cx="10106061" cy="5152851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059009" y="746737"/>
            <a:ext cx="9865569" cy="5214308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9947125" y="723249"/>
            <a:ext cx="1085676" cy="1363305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0829291" y="1094674"/>
            <a:ext cx="247627" cy="44776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3930557" y="673688"/>
            <a:ext cx="1108161" cy="128192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5157624" y="649722"/>
            <a:ext cx="371152" cy="5746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4733007" y="6019681"/>
            <a:ext cx="1174159" cy="63036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233479" y="6161424"/>
            <a:ext cx="380520" cy="46856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490533" y="2308633"/>
            <a:ext cx="7210800" cy="224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792726" y="883466"/>
            <a:ext cx="1646557" cy="1854183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728001" y="4316907"/>
            <a:ext cx="720335" cy="3523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10600281" y="5251215"/>
            <a:ext cx="282332" cy="357549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338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10663059" y="4753112"/>
            <a:ext cx="1217088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856701" y="442364"/>
            <a:ext cx="9257791" cy="1237008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490926" y="562837"/>
            <a:ext cx="11173145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584233" y="2008467"/>
            <a:ext cx="4003600" cy="36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667"/>
            </a:lvl1pPr>
            <a:lvl2pPr marL="1219170" lvl="1" indent="-474121" rtl="0">
              <a:spcBef>
                <a:spcPts val="1333"/>
              </a:spcBef>
              <a:spcAft>
                <a:spcPts val="0"/>
              </a:spcAft>
              <a:buSzPts val="2000"/>
              <a:buChar char="✗"/>
              <a:defRPr sz="2667"/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333"/>
              </a:spcBef>
              <a:spcAft>
                <a:spcPts val="1333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6149152" y="2008467"/>
            <a:ext cx="4003600" cy="36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667"/>
            </a:lvl1pPr>
            <a:lvl2pPr marL="1219170" lvl="1" indent="-474121" rtl="0">
              <a:spcBef>
                <a:spcPts val="1333"/>
              </a:spcBef>
              <a:spcAft>
                <a:spcPts val="0"/>
              </a:spcAft>
              <a:buSzPts val="2000"/>
              <a:buChar char="✗"/>
              <a:defRPr sz="2667"/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333"/>
              </a:spcBef>
              <a:spcAft>
                <a:spcPts val="1333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0" name="Google Shape;90;p7"/>
          <p:cNvSpPr/>
          <p:nvPr/>
        </p:nvSpPr>
        <p:spPr>
          <a:xfrm>
            <a:off x="10851766" y="316035"/>
            <a:ext cx="985341" cy="1237312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11396892" y="3796060"/>
            <a:ext cx="349497" cy="308144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5902355" y="6299608"/>
            <a:ext cx="1184197" cy="81987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7158362" y="6340678"/>
            <a:ext cx="115853" cy="41572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7384870" y="6340232"/>
            <a:ext cx="399637" cy="5424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434048" y="1370193"/>
            <a:ext cx="151107" cy="1272065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342669" y="1494769"/>
            <a:ext cx="107249" cy="532052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5067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2281785" y="1406383"/>
            <a:ext cx="3939" cy="1863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053255" y="674684"/>
            <a:ext cx="10558975" cy="5828245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705895" y="466400"/>
            <a:ext cx="10750127" cy="6016339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733633" y="491494"/>
            <a:ext cx="1170972" cy="83671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2285733" y="1582433"/>
            <a:ext cx="7620400" cy="36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41853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1219170" lvl="1" indent="-541853" algn="ctr" rtl="0"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✗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828754" lvl="2" indent="-541853" algn="ctr" rtl="0"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■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2438339" lvl="3" indent="-541853" algn="ctr" rtl="0"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●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3047924" lvl="4" indent="-541853" algn="ctr" rtl="0"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○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3657509" lvl="5" indent="-541853" algn="ctr" rtl="0"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■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4267093" lvl="6" indent="-541853" algn="ctr" rtl="0"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●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4876678" lvl="7" indent="-541853" algn="ctr" rtl="0"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○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5486263" lvl="8" indent="-541853" algn="ctr" rtl="0">
              <a:spcBef>
                <a:spcPts val="1333"/>
              </a:spcBef>
              <a:spcAft>
                <a:spcPts val="1333"/>
              </a:spcAft>
              <a:buSzPts val="2800"/>
              <a:buFont typeface="Nunito SemiBold"/>
              <a:buChar char="■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8" name="Google Shape;48;p4"/>
          <p:cNvSpPr/>
          <p:nvPr/>
        </p:nvSpPr>
        <p:spPr>
          <a:xfrm rot="-10653455">
            <a:off x="411872" y="4549353"/>
            <a:ext cx="1086664" cy="136454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11052895" y="3822455"/>
            <a:ext cx="720159" cy="352312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8345524" y="-158950"/>
            <a:ext cx="151107" cy="1272065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8612885" y="97747"/>
            <a:ext cx="107249" cy="532052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648134" y="338347"/>
            <a:ext cx="387165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679413" y="307517"/>
            <a:ext cx="176571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376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10663059" y="4753112"/>
            <a:ext cx="1217088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856701" y="442364"/>
            <a:ext cx="9257791" cy="1237008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490926" y="562837"/>
            <a:ext cx="11173145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584233" y="2008467"/>
            <a:ext cx="8568400" cy="37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1219170" lvl="1" indent="-491054" rtl="0">
              <a:spcBef>
                <a:spcPts val="1333"/>
              </a:spcBef>
              <a:spcAft>
                <a:spcPts val="0"/>
              </a:spcAft>
              <a:buSzPts val="2200"/>
              <a:buChar char="✗"/>
              <a:defRPr/>
            </a:lvl2pPr>
            <a:lvl3pPr marL="1828754" lvl="2" indent="-491054" rtl="0">
              <a:spcBef>
                <a:spcPts val="1333"/>
              </a:spcBef>
              <a:spcAft>
                <a:spcPts val="0"/>
              </a:spcAft>
              <a:buSzPts val="2200"/>
              <a:buChar char="■"/>
              <a:defRPr/>
            </a:lvl3pPr>
            <a:lvl4pPr marL="2438339" lvl="3" indent="-491054" rtl="0">
              <a:spcBef>
                <a:spcPts val="1333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 rtl="0">
              <a:spcBef>
                <a:spcPts val="1333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 rtl="0">
              <a:spcBef>
                <a:spcPts val="1333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 rtl="0">
              <a:spcBef>
                <a:spcPts val="1333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 rtl="0">
              <a:spcBef>
                <a:spcPts val="1333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 rtl="0">
              <a:spcBef>
                <a:spcPts val="1333"/>
              </a:spcBef>
              <a:spcAft>
                <a:spcPts val="1333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1" name="Google Shape;61;p5"/>
          <p:cNvSpPr/>
          <p:nvPr/>
        </p:nvSpPr>
        <p:spPr>
          <a:xfrm>
            <a:off x="4287149" y="494923"/>
            <a:ext cx="1836055" cy="89211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6260340" y="539412"/>
            <a:ext cx="351945" cy="41635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11162116" y="529829"/>
            <a:ext cx="387165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326324" y="5459148"/>
            <a:ext cx="995005" cy="103428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11437699" y="3943239"/>
            <a:ext cx="267869" cy="230389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6471862" y="6143069"/>
            <a:ext cx="1135532" cy="20688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11368405" y="463034"/>
            <a:ext cx="176571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4305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 - Half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6117867" y="849515"/>
            <a:ext cx="5608848" cy="5482596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5836383" y="575418"/>
            <a:ext cx="5814403" cy="5707165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6626279" y="1272902"/>
            <a:ext cx="267959" cy="230468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10414313" y="5279020"/>
            <a:ext cx="720367" cy="352413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0177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986397" y="578171"/>
            <a:ext cx="1949100" cy="2141211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2364667" y="2640033"/>
            <a:ext cx="7462800" cy="89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2364667" y="3552568"/>
            <a:ext cx="7462800" cy="51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algn="ctr" rtl="0"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1059009" y="746737"/>
            <a:ext cx="9865569" cy="5214308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10062169" y="4833925"/>
            <a:ext cx="1085385" cy="136293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10662533" y="5726429"/>
            <a:ext cx="247560" cy="44764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450936" y="4656294"/>
            <a:ext cx="1108065" cy="128181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818716" y="3831037"/>
            <a:ext cx="371120" cy="57460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7016333" y="616327"/>
            <a:ext cx="908065" cy="285776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3772882" y="6015481"/>
            <a:ext cx="1836055" cy="89211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5746073" y="6059972"/>
            <a:ext cx="351945" cy="41635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10280983" y="889496"/>
            <a:ext cx="387165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0487272" y="822701"/>
            <a:ext cx="176571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444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42967" y="1037461"/>
            <a:ext cx="10106061" cy="5152851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059009" y="746737"/>
            <a:ext cx="9865569" cy="5214308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9947125" y="723249"/>
            <a:ext cx="1085676" cy="1363305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0829291" y="1094674"/>
            <a:ext cx="247627" cy="44776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3930557" y="673688"/>
            <a:ext cx="1108161" cy="128192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5157624" y="649722"/>
            <a:ext cx="371152" cy="5746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4733007" y="6019681"/>
            <a:ext cx="1174159" cy="63036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233479" y="6161424"/>
            <a:ext cx="380520" cy="46856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490533" y="2308633"/>
            <a:ext cx="7210800" cy="224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792726" y="883466"/>
            <a:ext cx="1646557" cy="1854183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728001" y="4316907"/>
            <a:ext cx="720335" cy="3523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10600281" y="5251215"/>
            <a:ext cx="282332" cy="357549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3376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986397" y="578171"/>
            <a:ext cx="1949100" cy="2141211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2364667" y="2640033"/>
            <a:ext cx="7462800" cy="89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2364667" y="3552568"/>
            <a:ext cx="7462800" cy="51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algn="ctr" rtl="0"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1059009" y="746737"/>
            <a:ext cx="9865569" cy="5214308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10062169" y="4833925"/>
            <a:ext cx="1085385" cy="136293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10662533" y="5726429"/>
            <a:ext cx="247560" cy="44764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450936" y="4656294"/>
            <a:ext cx="1108065" cy="128181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818716" y="3831037"/>
            <a:ext cx="371120" cy="57460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7016333" y="616327"/>
            <a:ext cx="908065" cy="285776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3772882" y="6015481"/>
            <a:ext cx="1836055" cy="89211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5746073" y="6059972"/>
            <a:ext cx="351945" cy="41635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10280983" y="889496"/>
            <a:ext cx="387165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0487272" y="822701"/>
            <a:ext cx="176571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915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1683D-9E2C-4028-B23B-37BCE140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BFFD7-29D0-4C93-BB55-1E587E298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B0AB4-C7A8-41AB-852B-1A756C8BA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0A56A-BF31-4E71-ADC9-6A42B302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0A164-BDB0-4A8B-9990-C3D8D1F9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5CC9-250A-4C04-B889-A2D3FDC3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25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2281785" y="1406383"/>
            <a:ext cx="3939" cy="1863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053255" y="674684"/>
            <a:ext cx="10558975" cy="5828245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705895" y="466400"/>
            <a:ext cx="10750127" cy="6016339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733633" y="491494"/>
            <a:ext cx="1170972" cy="83671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2285733" y="1582433"/>
            <a:ext cx="7620400" cy="36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41853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1219170" lvl="1" indent="-541853" algn="ctr" rtl="0"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✗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828754" lvl="2" indent="-541853" algn="ctr" rtl="0"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■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2438339" lvl="3" indent="-541853" algn="ctr" rtl="0"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●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3047924" lvl="4" indent="-541853" algn="ctr" rtl="0"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○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3657509" lvl="5" indent="-541853" algn="ctr" rtl="0"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■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4267093" lvl="6" indent="-541853" algn="ctr" rtl="0"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●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4876678" lvl="7" indent="-541853" algn="ctr" rtl="0">
              <a:spcBef>
                <a:spcPts val="1333"/>
              </a:spcBef>
              <a:spcAft>
                <a:spcPts val="0"/>
              </a:spcAft>
              <a:buSzPts val="2800"/>
              <a:buFont typeface="Nunito SemiBold"/>
              <a:buChar char="○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5486263" lvl="8" indent="-541853" algn="ctr" rtl="0">
              <a:spcBef>
                <a:spcPts val="1333"/>
              </a:spcBef>
              <a:spcAft>
                <a:spcPts val="1333"/>
              </a:spcAft>
              <a:buSzPts val="2800"/>
              <a:buFont typeface="Nunito SemiBold"/>
              <a:buChar char="■"/>
              <a:defRPr sz="3733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8" name="Google Shape;48;p4"/>
          <p:cNvSpPr/>
          <p:nvPr/>
        </p:nvSpPr>
        <p:spPr>
          <a:xfrm rot="-10653455">
            <a:off x="411872" y="4549353"/>
            <a:ext cx="1086664" cy="136454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11052895" y="3822455"/>
            <a:ext cx="720159" cy="352312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8345524" y="-158950"/>
            <a:ext cx="151107" cy="1272065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8612885" y="97747"/>
            <a:ext cx="107249" cy="532052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648134" y="338347"/>
            <a:ext cx="387165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679413" y="307517"/>
            <a:ext cx="176571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620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10663059" y="4753112"/>
            <a:ext cx="1217088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856701" y="442364"/>
            <a:ext cx="9257791" cy="1237008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490926" y="562837"/>
            <a:ext cx="11173145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584233" y="2008467"/>
            <a:ext cx="8568400" cy="37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1219170" lvl="1" indent="-491054" rtl="0">
              <a:spcBef>
                <a:spcPts val="1333"/>
              </a:spcBef>
              <a:spcAft>
                <a:spcPts val="0"/>
              </a:spcAft>
              <a:buSzPts val="2200"/>
              <a:buChar char="✗"/>
              <a:defRPr/>
            </a:lvl2pPr>
            <a:lvl3pPr marL="1828754" lvl="2" indent="-491054" rtl="0">
              <a:spcBef>
                <a:spcPts val="1333"/>
              </a:spcBef>
              <a:spcAft>
                <a:spcPts val="0"/>
              </a:spcAft>
              <a:buSzPts val="2200"/>
              <a:buChar char="■"/>
              <a:defRPr/>
            </a:lvl3pPr>
            <a:lvl4pPr marL="2438339" lvl="3" indent="-491054" rtl="0">
              <a:spcBef>
                <a:spcPts val="1333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 rtl="0">
              <a:spcBef>
                <a:spcPts val="1333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 rtl="0">
              <a:spcBef>
                <a:spcPts val="1333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 rtl="0">
              <a:spcBef>
                <a:spcPts val="1333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 rtl="0">
              <a:spcBef>
                <a:spcPts val="1333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 rtl="0">
              <a:spcBef>
                <a:spcPts val="1333"/>
              </a:spcBef>
              <a:spcAft>
                <a:spcPts val="1333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1" name="Google Shape;61;p5"/>
          <p:cNvSpPr/>
          <p:nvPr/>
        </p:nvSpPr>
        <p:spPr>
          <a:xfrm>
            <a:off x="4287149" y="494923"/>
            <a:ext cx="1836055" cy="89211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6260340" y="539412"/>
            <a:ext cx="351945" cy="41635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11162116" y="529829"/>
            <a:ext cx="387165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326324" y="5459148"/>
            <a:ext cx="995005" cy="103428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11437699" y="3943239"/>
            <a:ext cx="267869" cy="230389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6471862" y="6143069"/>
            <a:ext cx="1135532" cy="20688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11368405" y="463034"/>
            <a:ext cx="176571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363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 + 1 column half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6"/>
          <p:cNvSpPr/>
          <p:nvPr/>
        </p:nvSpPr>
        <p:spPr>
          <a:xfrm rot="10800000">
            <a:off x="637494" y="665999"/>
            <a:ext cx="5188773" cy="5852601"/>
          </a:xfrm>
          <a:custGeom>
            <a:avLst/>
            <a:gdLst/>
            <a:ahLst/>
            <a:cxnLst/>
            <a:rect l="l" t="t" r="r" b="b"/>
            <a:pathLst>
              <a:path w="873041" h="513236" extrusionOk="0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479518" y="494934"/>
            <a:ext cx="5158861" cy="5867065"/>
          </a:xfrm>
          <a:custGeom>
            <a:avLst/>
            <a:gdLst/>
            <a:ahLst/>
            <a:cxnLst/>
            <a:rect l="l" t="t" r="r" b="b"/>
            <a:pathLst>
              <a:path w="1717712" h="1953518" extrusionOk="0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1177833" y="1339984"/>
            <a:ext cx="3839200" cy="126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1"/>
          </p:nvPr>
        </p:nvSpPr>
        <p:spPr>
          <a:xfrm>
            <a:off x="1178033" y="2771217"/>
            <a:ext cx="3839200" cy="274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667"/>
            </a:lvl1pPr>
            <a:lvl2pPr marL="1219170" lvl="1" indent="-474121" rtl="0">
              <a:spcBef>
                <a:spcPts val="1333"/>
              </a:spcBef>
              <a:spcAft>
                <a:spcPts val="0"/>
              </a:spcAft>
              <a:buSzPts val="2000"/>
              <a:buChar char="✗"/>
              <a:defRPr sz="2667"/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333"/>
              </a:spcBef>
              <a:spcAft>
                <a:spcPts val="1333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5" name="Google Shape;75;p6"/>
          <p:cNvSpPr/>
          <p:nvPr/>
        </p:nvSpPr>
        <p:spPr>
          <a:xfrm rot="5400000">
            <a:off x="4819390" y="3442248"/>
            <a:ext cx="1836055" cy="89211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 rot="5400000">
            <a:off x="5540742" y="4697172"/>
            <a:ext cx="351945" cy="41635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 rot="10800000">
            <a:off x="723383" y="5986900"/>
            <a:ext cx="387165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 rot="5130764">
            <a:off x="330190" y="549114"/>
            <a:ext cx="994517" cy="1033772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3993032" y="400739"/>
            <a:ext cx="267869" cy="230389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1994262" y="6170762"/>
            <a:ext cx="1135532" cy="20688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rot="10800000">
            <a:off x="727688" y="6240338"/>
            <a:ext cx="176571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644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10663059" y="4753112"/>
            <a:ext cx="1217088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856701" y="442364"/>
            <a:ext cx="9257791" cy="1237008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490926" y="562837"/>
            <a:ext cx="11173145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584233" y="2008467"/>
            <a:ext cx="4003600" cy="36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667"/>
            </a:lvl1pPr>
            <a:lvl2pPr marL="1219170" lvl="1" indent="-474121" rtl="0">
              <a:spcBef>
                <a:spcPts val="1333"/>
              </a:spcBef>
              <a:spcAft>
                <a:spcPts val="0"/>
              </a:spcAft>
              <a:buSzPts val="2000"/>
              <a:buChar char="✗"/>
              <a:defRPr sz="2667"/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333"/>
              </a:spcBef>
              <a:spcAft>
                <a:spcPts val="1333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6149152" y="2008467"/>
            <a:ext cx="4003600" cy="36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667"/>
            </a:lvl1pPr>
            <a:lvl2pPr marL="1219170" lvl="1" indent="-474121" rtl="0">
              <a:spcBef>
                <a:spcPts val="1333"/>
              </a:spcBef>
              <a:spcAft>
                <a:spcPts val="0"/>
              </a:spcAft>
              <a:buSzPts val="2000"/>
              <a:buChar char="✗"/>
              <a:defRPr sz="2667"/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333"/>
              </a:spcBef>
              <a:spcAft>
                <a:spcPts val="1333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0" name="Google Shape;90;p7"/>
          <p:cNvSpPr/>
          <p:nvPr/>
        </p:nvSpPr>
        <p:spPr>
          <a:xfrm>
            <a:off x="10851766" y="316035"/>
            <a:ext cx="985341" cy="1237312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11396892" y="3796060"/>
            <a:ext cx="349497" cy="308144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5902355" y="6299608"/>
            <a:ext cx="1184197" cy="81987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7158362" y="6340678"/>
            <a:ext cx="115853" cy="41572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7384870" y="6340232"/>
            <a:ext cx="399637" cy="5424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434048" y="1370193"/>
            <a:ext cx="151107" cy="1272065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342669" y="1494769"/>
            <a:ext cx="107249" cy="532052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235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10663059" y="4753112"/>
            <a:ext cx="1217088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856701" y="442364"/>
            <a:ext cx="9257791" cy="1237008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490926" y="562837"/>
            <a:ext cx="11173145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1"/>
          </p:nvPr>
        </p:nvSpPr>
        <p:spPr>
          <a:xfrm>
            <a:off x="1584233" y="2008467"/>
            <a:ext cx="2669200" cy="37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2"/>
          </p:nvPr>
        </p:nvSpPr>
        <p:spPr>
          <a:xfrm>
            <a:off x="4533851" y="2008467"/>
            <a:ext cx="2669200" cy="37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3"/>
          </p:nvPr>
        </p:nvSpPr>
        <p:spPr>
          <a:xfrm>
            <a:off x="7483468" y="2008467"/>
            <a:ext cx="2669200" cy="37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✗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6" name="Google Shape;106;p8"/>
          <p:cNvSpPr/>
          <p:nvPr/>
        </p:nvSpPr>
        <p:spPr>
          <a:xfrm rot="10338673">
            <a:off x="11663971" y="1555035"/>
            <a:ext cx="151213" cy="127296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11831130" y="2153643"/>
            <a:ext cx="107325" cy="532427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4203022" y="508141"/>
            <a:ext cx="1184197" cy="81987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5459028" y="549211"/>
            <a:ext cx="115853" cy="41572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5685536" y="548765"/>
            <a:ext cx="399637" cy="5424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29788" y="4545749"/>
            <a:ext cx="908759" cy="285993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8122707" y="6354739"/>
            <a:ext cx="1174159" cy="63036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8623179" y="6496483"/>
            <a:ext cx="380520" cy="46856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177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/>
          <p:nvPr/>
        </p:nvSpPr>
        <p:spPr>
          <a:xfrm rot="-884877">
            <a:off x="10663059" y="4753112"/>
            <a:ext cx="1217088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856700" y="5622168"/>
            <a:ext cx="7853765" cy="750185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490926" y="562837"/>
            <a:ext cx="11173145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1097435" y="5682411"/>
            <a:ext cx="7363600" cy="52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35" name="Google Shape;135;p10"/>
          <p:cNvSpPr/>
          <p:nvPr/>
        </p:nvSpPr>
        <p:spPr>
          <a:xfrm rot="5400000">
            <a:off x="416224" y="406148"/>
            <a:ext cx="995005" cy="103428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 rot="-9525180">
            <a:off x="337132" y="5811193"/>
            <a:ext cx="387347" cy="30844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 rot="-9525180">
            <a:off x="290359" y="6017223"/>
            <a:ext cx="176653" cy="121715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 rot="-167066">
            <a:off x="6578987" y="484853"/>
            <a:ext cx="1184192" cy="81985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 rot="-167066">
            <a:off x="7835157" y="490943"/>
            <a:ext cx="115852" cy="41572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/>
        </p:nvSpPr>
        <p:spPr>
          <a:xfrm rot="-167066">
            <a:off x="8061517" y="472613"/>
            <a:ext cx="399635" cy="5424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/>
          <p:nvPr/>
        </p:nvSpPr>
        <p:spPr>
          <a:xfrm rot="5400000">
            <a:off x="11040351" y="3327685"/>
            <a:ext cx="1134187" cy="206636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561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 - Ligh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4" name="Google Shape;144;p11"/>
          <p:cNvSpPr/>
          <p:nvPr/>
        </p:nvSpPr>
        <p:spPr>
          <a:xfrm>
            <a:off x="490926" y="562837"/>
            <a:ext cx="11173145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3165457" y="5744019"/>
            <a:ext cx="151047" cy="127156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951902" y="6246239"/>
            <a:ext cx="107207" cy="53184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7453534" y="398834"/>
            <a:ext cx="720335" cy="3523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11162116" y="529829"/>
            <a:ext cx="387165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11368405" y="463034"/>
            <a:ext cx="176571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441550" y="2665959"/>
            <a:ext cx="282121" cy="357283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11419718" y="4779372"/>
            <a:ext cx="267869" cy="230389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10470846" y="4989089"/>
            <a:ext cx="1085543" cy="1363137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407224" y="406148"/>
            <a:ext cx="995005" cy="103428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6900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 - Half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6117867" y="849515"/>
            <a:ext cx="5608848" cy="5482596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5836383" y="575418"/>
            <a:ext cx="5814403" cy="5707165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6626279" y="1272902"/>
            <a:ext cx="267959" cy="230468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10414313" y="5279020"/>
            <a:ext cx="720367" cy="352413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9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606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F768F-1426-4907-8E13-3CAB3687B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7638E-C01F-4B34-92F7-5A68B175F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C8A15-A3E0-4FE6-A7F6-FAD6DFBE7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C0B2D-2087-4EA4-AAF7-7BF2BB9D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C8845-2B7C-4CD1-AB7E-D94CD54C8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5CC9-250A-4C04-B889-A2D3FDC3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974EE-B6F1-476F-8153-45ADF9B6A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32C28-737D-4A65-808A-1C68CB3E5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ED03C-F929-4111-B31F-57900C4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29A62-CB63-456B-8316-9CE5C8B3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D0592-A7F1-43FB-BB28-721C71E5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EB283-DDBA-4352-A6EF-0EFD12AF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5CC9-250A-4C04-B889-A2D3FDC3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3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8D72-8131-49A5-A7A4-42325F29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9079E-36ED-47D6-8996-8F68C0491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B1FAD-B6DB-412A-935C-29CBE097E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D6DC0B-3356-4E80-8A78-12242C2CE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36000-F4CD-494D-9296-926CE5D2E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BE2F78-F206-4F33-B1F5-8F00980A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04F003-C6E7-4D3F-BF6E-BC51208C2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289B78-3108-4B91-B5C8-FD429B35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5CC9-250A-4C04-B889-A2D3FDC3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4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D0CA9-E29B-447C-9147-265E2DB0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4D16C-41CE-484D-850F-AA0C5DA3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09DCE-772D-40AF-8B58-2FEDE665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C44BE-95BC-4932-B173-C531DA69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5CC9-250A-4C04-B889-A2D3FDC3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1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B27102-B2DB-4274-B455-4327F1A1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C2CA31-D451-4FB5-8B35-C0AA986A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923C1-A85E-4B09-A6FE-3B0C68FE6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5CC9-250A-4C04-B889-A2D3FDC3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873C7-17CA-4905-8530-CA1103BD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42658-F860-4C13-80D1-AFA18DE8C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BA9A8-D1A1-484A-B1C4-6543E5561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EE268-2BBE-4F1E-B378-AF5F47026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9A438-5D4E-4FEE-B566-6089029B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92029-5DD3-4718-A13E-E454D598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5CC9-250A-4C04-B889-A2D3FDC3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9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5B20-D790-427B-B97A-C16357DA0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20283D-842C-4626-B922-131BB12BC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DD980-AB9E-4F8B-BDB6-AA86AE32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0EDD7-3AF4-472C-A003-1862F075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20AE9-9E3A-4E8E-AB4D-A89E6647A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388E1-3761-4EBC-9A2D-21A40C91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5CC9-250A-4C04-B889-A2D3FDC3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8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A6C106-161E-407C-B605-7D160884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AEC0B-D2ED-4374-BACB-BB81D7D13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ACB18-0208-4B85-BA18-70CE8F655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A1C9C-5F57-406C-B9C0-3E2D6A098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C2D47-1612-4E33-A041-177975D13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A5CC9-250A-4C04-B889-A2D3FDC36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9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84233" y="2008467"/>
            <a:ext cx="8568400" cy="3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33" y="6257835"/>
            <a:ext cx="731600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2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2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2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2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2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2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2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2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2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24562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6" r:id="rId8"/>
    <p:sldLayoutId id="2147483677" r:id="rId9"/>
    <p:sldLayoutId id="2147483679" r:id="rId10"/>
    <p:sldLayoutId id="214748368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2490600" y="1953000"/>
            <a:ext cx="7210800" cy="2240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11500" dirty="0">
                <a:latin typeface="Amatic SC" panose="00000500000000000000" pitchFamily="2" charset="-79"/>
                <a:cs typeface="Amatic SC" panose="00000500000000000000" pitchFamily="2" charset="-79"/>
              </a:rPr>
              <a:t>Neonatal </a:t>
            </a:r>
            <a:br>
              <a:rPr lang="en" sz="11500" dirty="0">
                <a:latin typeface="Amatic SC" panose="00000500000000000000" pitchFamily="2" charset="-79"/>
                <a:cs typeface="Amatic SC" panose="00000500000000000000" pitchFamily="2" charset="-79"/>
              </a:rPr>
            </a:br>
            <a:r>
              <a:rPr lang="en" sz="11500" dirty="0">
                <a:latin typeface="Amatic SC" panose="00000500000000000000" pitchFamily="2" charset="-79"/>
                <a:cs typeface="Amatic SC" panose="00000500000000000000" pitchFamily="2" charset="-79"/>
              </a:rPr>
              <a:t>Jaundice</a:t>
            </a:r>
            <a:endParaRPr sz="115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FFACAD-773A-40C1-B7E1-B7F97FB8B24F}"/>
              </a:ext>
            </a:extLst>
          </p:cNvPr>
          <p:cNvSpPr txBox="1"/>
          <p:nvPr/>
        </p:nvSpPr>
        <p:spPr>
          <a:xfrm>
            <a:off x="2200319" y="4523997"/>
            <a:ext cx="2508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Done by :</a:t>
            </a:r>
          </a:p>
          <a:p>
            <a:r>
              <a:rPr lang="en-US" sz="2000" dirty="0" err="1"/>
              <a:t>Monther</a:t>
            </a:r>
            <a:r>
              <a:rPr lang="en-US" sz="2000" dirty="0"/>
              <a:t> </a:t>
            </a:r>
            <a:r>
              <a:rPr lang="en-US" sz="2000" dirty="0" err="1"/>
              <a:t>Qatawneh</a:t>
            </a:r>
            <a:endParaRPr lang="en-US" sz="2000" dirty="0"/>
          </a:p>
          <a:p>
            <a:r>
              <a:rPr lang="en-US" sz="2000" dirty="0"/>
              <a:t>Amin </a:t>
            </a:r>
            <a:r>
              <a:rPr lang="en-US" sz="2000" dirty="0" err="1"/>
              <a:t>Qatawneh</a:t>
            </a:r>
            <a:endParaRPr lang="en-US" sz="2000" dirty="0"/>
          </a:p>
          <a:p>
            <a:r>
              <a:rPr lang="en-US" sz="2000" dirty="0"/>
              <a:t>Farah </a:t>
            </a:r>
            <a:r>
              <a:rPr lang="en-US" sz="2000" dirty="0" err="1"/>
              <a:t>Raed</a:t>
            </a:r>
            <a:endParaRPr lang="en-US" sz="2000" dirty="0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97D673-A7D1-46CE-9256-E659564E0C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98" b="80630" l="56055" r="93555">
                        <a14:foregroundMark x1="77441" y1="77638" x2="83203" y2="76850"/>
                        <a14:foregroundMark x1="83203" y1="76850" x2="78950" y2="80026"/>
                        <a14:foregroundMark x1="77930" y1="80787" x2="70996" y2="80000"/>
                        <a14:foregroundMark x1="69379" y1="78673" x2="65625" y2="75591"/>
                        <a14:foregroundMark x1="70996" y1="80000" x2="69836" y2="79048"/>
                        <a14:foregroundMark x1="69588" y1="79523" x2="70703" y2="80630"/>
                        <a14:foregroundMark x1="68951" y1="78891" x2="69158" y2="79097"/>
                        <a14:foregroundMark x1="65625" y1="75591" x2="68827" y2="78768"/>
                        <a14:foregroundMark x1="67611" y1="79009" x2="66797" y2="78583"/>
                        <a14:foregroundMark x1="68336" y1="79389" x2="68044" y2="79236"/>
                        <a14:foregroundMark x1="68862" y1="79665" x2="68493" y2="79472"/>
                        <a14:foregroundMark x1="70703" y1="80630" x2="69374" y2="79934"/>
                        <a14:foregroundMark x1="67703" y1="78409" x2="79102" y2="76220"/>
                        <a14:foregroundMark x1="66797" y1="78583" x2="67460" y2="78456"/>
                        <a14:foregroundMark x1="79102" y1="76220" x2="82227" y2="70079"/>
                        <a14:foregroundMark x1="82227" y1="70079" x2="82813" y2="69449"/>
                        <a14:foregroundMark x1="91882" y1="52075" x2="92188" y2="60945"/>
                        <a14:foregroundMark x1="92188" y1="60945" x2="93210" y2="60003"/>
                        <a14:foregroundMark x1="69629" y1="80630" x2="77711" y2="80630"/>
                        <a14:foregroundMark x1="77703" y1="80612" x2="69086" y2="80487"/>
                        <a14:backgroundMark x1="92480" y1="52756" x2="91992" y2="52126"/>
                        <a14:backgroundMark x1="92090" y1="51811" x2="91504" y2="50551"/>
                        <a14:backgroundMark x1="91895" y1="51811" x2="91797" y2="51811"/>
                        <a14:backgroundMark x1="93750" y1="59055" x2="93555" y2="60157"/>
                        <a14:backgroundMark x1="79199" y1="81102" x2="79102" y2="80787"/>
                        <a14:backgroundMark x1="79199" y1="80630" x2="77930" y2="81102"/>
                        <a14:backgroundMark x1="67480" y1="80472" x2="67578" y2="80630"/>
                        <a14:backgroundMark x1="68555" y1="81102" x2="67969" y2="80315"/>
                        <a14:backgroundMark x1="68359" y1="80630" x2="68848" y2="80945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60" t="12025" r="3752" b="16302"/>
          <a:stretch/>
        </p:blipFill>
        <p:spPr>
          <a:xfrm>
            <a:off x="7774857" y="2603579"/>
            <a:ext cx="3853085" cy="3840839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C77F56-ADA9-4A58-84AC-D7C186201A8B}"/>
              </a:ext>
            </a:extLst>
          </p:cNvPr>
          <p:cNvSpPr txBox="1"/>
          <p:nvPr/>
        </p:nvSpPr>
        <p:spPr>
          <a:xfrm>
            <a:off x="4708478" y="4523997"/>
            <a:ext cx="3400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Supervised by :</a:t>
            </a:r>
          </a:p>
          <a:p>
            <a:r>
              <a:rPr lang="en-US" sz="2000" dirty="0"/>
              <a:t>Dr. </a:t>
            </a:r>
            <a:r>
              <a:rPr lang="en-US" sz="2000" dirty="0" err="1"/>
              <a:t>Tamador</a:t>
            </a:r>
            <a:r>
              <a:rPr lang="en-US" sz="2000" dirty="0"/>
              <a:t> </a:t>
            </a:r>
            <a:r>
              <a:rPr lang="en-US" sz="2000" dirty="0" err="1"/>
              <a:t>Shamaileh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Post-hepatic Jaundice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cxnSp>
        <p:nvCxnSpPr>
          <p:cNvPr id="7" name="Google Shape;278;p26">
            <a:extLst>
              <a:ext uri="{FF2B5EF4-FFF2-40B4-BE49-F238E27FC236}">
                <a16:creationId xmlns:a16="http://schemas.microsoft.com/office/drawing/2014/main" id="{713A58A8-E27A-4729-8586-337BFFFD2AF1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16200000" flipH="1">
            <a:off x="6353090" y="3567889"/>
            <a:ext cx="765917" cy="234094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3" name="Google Shape;290;p26">
            <a:extLst>
              <a:ext uri="{FF2B5EF4-FFF2-40B4-BE49-F238E27FC236}">
                <a16:creationId xmlns:a16="http://schemas.microsoft.com/office/drawing/2014/main" id="{01A8EAFC-525F-49F3-B24D-06E1DB27F14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959630" y="3522822"/>
            <a:ext cx="765917" cy="243108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4" name="Google Shape;279;p26">
            <a:extLst>
              <a:ext uri="{FF2B5EF4-FFF2-40B4-BE49-F238E27FC236}">
                <a16:creationId xmlns:a16="http://schemas.microsoft.com/office/drawing/2014/main" id="{6B058D0F-502A-4818-9CDD-7D8BB5557BDF}"/>
              </a:ext>
            </a:extLst>
          </p:cNvPr>
          <p:cNvSpPr txBox="1"/>
          <p:nvPr/>
        </p:nvSpPr>
        <p:spPr>
          <a:xfrm>
            <a:off x="3624480" y="3424600"/>
            <a:ext cx="3882190" cy="9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8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Neonatal obstruction due to :</a:t>
            </a:r>
            <a:endParaRPr sz="28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" name="Google Shape;282;p26">
            <a:extLst>
              <a:ext uri="{FF2B5EF4-FFF2-40B4-BE49-F238E27FC236}">
                <a16:creationId xmlns:a16="http://schemas.microsoft.com/office/drawing/2014/main" id="{4AC8B8C0-FB1F-4928-A7E9-9FF29AEB4312}"/>
              </a:ext>
            </a:extLst>
          </p:cNvPr>
          <p:cNvSpPr txBox="1"/>
          <p:nvPr/>
        </p:nvSpPr>
        <p:spPr>
          <a:xfrm>
            <a:off x="1842908" y="5193432"/>
            <a:ext cx="2568277" cy="124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1) Biliary atresia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</a:rPr>
              <a:t>The most important surgical cause </a:t>
            </a:r>
          </a:p>
          <a:p>
            <a:pPr algn="ctr"/>
            <a:endParaRPr lang="en-US" sz="24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" name="Google Shape;280;p26">
            <a:extLst>
              <a:ext uri="{FF2B5EF4-FFF2-40B4-BE49-F238E27FC236}">
                <a16:creationId xmlns:a16="http://schemas.microsoft.com/office/drawing/2014/main" id="{8FB0E029-8376-4565-9745-6A4D1ECF11F8}"/>
              </a:ext>
            </a:extLst>
          </p:cNvPr>
          <p:cNvSpPr txBox="1"/>
          <p:nvPr/>
        </p:nvSpPr>
        <p:spPr>
          <a:xfrm>
            <a:off x="6351637" y="5121322"/>
            <a:ext cx="3109769" cy="7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2) </a:t>
            </a:r>
            <a:r>
              <a:rPr lang="en-US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holedocal cyst</a:t>
            </a:r>
          </a:p>
          <a:p>
            <a:pPr algn="ctr"/>
            <a:endParaRPr lang="en" sz="24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D009-A958-4793-9875-CF9D0297CE44}"/>
              </a:ext>
            </a:extLst>
          </p:cNvPr>
          <p:cNvSpPr txBox="1"/>
          <p:nvPr/>
        </p:nvSpPr>
        <p:spPr>
          <a:xfrm>
            <a:off x="1177201" y="1844653"/>
            <a:ext cx="948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Also called obstructive jaundice.</a:t>
            </a:r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Post-hepatic Jaundice happen when there is </a:t>
            </a:r>
            <a:r>
              <a:rPr lang="en-US" sz="2400" b="1" dirty="0">
                <a:solidFill>
                  <a:srgbClr val="FF0000"/>
                </a:solidFill>
              </a:rPr>
              <a:t>obstruction</a:t>
            </a:r>
            <a:r>
              <a:rPr lang="en-US" sz="2400" dirty="0"/>
              <a:t> of bile flow.</a:t>
            </a:r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b="1" dirty="0"/>
              <a:t>Features: </a:t>
            </a:r>
            <a:r>
              <a:rPr lang="en-US" sz="2400" dirty="0"/>
              <a:t>Dark urine, pale (acholic) stool and increase Total and Direct (conjugated) bilirubin.</a:t>
            </a:r>
          </a:p>
        </p:txBody>
      </p:sp>
      <p:sp>
        <p:nvSpPr>
          <p:cNvPr id="27" name="Google Shape;761;p51">
            <a:extLst>
              <a:ext uri="{FF2B5EF4-FFF2-40B4-BE49-F238E27FC236}">
                <a16:creationId xmlns:a16="http://schemas.microsoft.com/office/drawing/2014/main" id="{F2A4D986-4B8C-4791-AA41-50FAFD1BAF25}"/>
              </a:ext>
            </a:extLst>
          </p:cNvPr>
          <p:cNvSpPr/>
          <p:nvPr/>
        </p:nvSpPr>
        <p:spPr>
          <a:xfrm>
            <a:off x="10320561" y="5176611"/>
            <a:ext cx="1081297" cy="1081224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9552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0"/>
          <p:cNvSpPr txBox="1">
            <a:spLocks noGrp="1"/>
          </p:cNvSpPr>
          <p:nvPr>
            <p:ph type="ctrTitle"/>
          </p:nvPr>
        </p:nvSpPr>
        <p:spPr>
          <a:xfrm>
            <a:off x="2567867" y="1461791"/>
            <a:ext cx="7795333" cy="894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Biliary Atresia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454" name="Google Shape;454;p40"/>
          <p:cNvSpPr txBox="1"/>
          <p:nvPr/>
        </p:nvSpPr>
        <p:spPr>
          <a:xfrm>
            <a:off x="914800" y="655733"/>
            <a:ext cx="1991600" cy="19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96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1</a:t>
            </a:r>
            <a:endParaRPr sz="96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ECFAD5-BACF-499D-917E-AC4C8E89631D}"/>
              </a:ext>
            </a:extLst>
          </p:cNvPr>
          <p:cNvSpPr txBox="1"/>
          <p:nvPr/>
        </p:nvSpPr>
        <p:spPr>
          <a:xfrm>
            <a:off x="1429730" y="2731564"/>
            <a:ext cx="9332539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b="1" dirty="0">
                <a:cs typeface="Calibri"/>
              </a:rPr>
              <a:t>Is a condition in </a:t>
            </a:r>
            <a:r>
              <a:rPr lang="en-US" sz="2200" b="1" dirty="0" err="1">
                <a:cs typeface="Calibri"/>
              </a:rPr>
              <a:t>neoborn</a:t>
            </a:r>
            <a:r>
              <a:rPr lang="en-US" sz="2200" b="1" dirty="0">
                <a:cs typeface="Calibri"/>
              </a:rPr>
              <a:t> in which the bile ducts outside the liver are </a:t>
            </a:r>
            <a:r>
              <a:rPr lang="en-US" sz="2200" b="1" dirty="0">
                <a:solidFill>
                  <a:srgbClr val="FF0000"/>
                </a:solidFill>
                <a:cs typeface="Calibri"/>
              </a:rPr>
              <a:t>scarred</a:t>
            </a:r>
            <a:r>
              <a:rPr lang="en-US" sz="2200" b="1" dirty="0">
                <a:cs typeface="Calibri"/>
              </a:rPr>
              <a:t> and </a:t>
            </a:r>
            <a:r>
              <a:rPr lang="en-US" sz="2200" b="1" dirty="0">
                <a:solidFill>
                  <a:srgbClr val="FF0000"/>
                </a:solidFill>
                <a:cs typeface="Calibri"/>
              </a:rPr>
              <a:t>blocked</a:t>
            </a:r>
            <a:r>
              <a:rPr lang="en-US" sz="2200" b="1" dirty="0">
                <a:cs typeface="Calibri"/>
              </a:rPr>
              <a:t>.</a:t>
            </a:r>
          </a:p>
          <a:p>
            <a:pPr marL="342900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b="1" dirty="0">
                <a:cs typeface="Calibri"/>
              </a:rPr>
              <a:t>Rare disease (1:20.000), its associated with significant morbidity and mortality.</a:t>
            </a:r>
          </a:p>
          <a:p>
            <a:pPr marL="342900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b="1" dirty="0">
                <a:cs typeface="Calibri"/>
              </a:rPr>
              <a:t>Bile can’t flow into the intestine, so it builds up in the liver and damages it; it could progress to hepatic fibrosis, cirrhosis and liver failure.</a:t>
            </a:r>
          </a:p>
          <a:p>
            <a:pPr marL="342900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b="1" dirty="0">
                <a:cs typeface="Calibri"/>
              </a:rPr>
              <a:t>The etiology </a:t>
            </a:r>
            <a:r>
              <a:rPr lang="en-US" sz="2200" b="1" u="sng" dirty="0">
                <a:cs typeface="Calibri"/>
              </a:rPr>
              <a:t>not clear</a:t>
            </a:r>
            <a:r>
              <a:rPr lang="en-US" sz="2200" b="1" dirty="0">
                <a:cs typeface="Calibri"/>
              </a:rPr>
              <a:t> but may be due to immune system damage of biliary tree after </a:t>
            </a:r>
            <a:r>
              <a:rPr lang="en-US" sz="2200" b="1" dirty="0">
                <a:solidFill>
                  <a:srgbClr val="FF0000"/>
                </a:solidFill>
                <a:cs typeface="Calibri"/>
              </a:rPr>
              <a:t>reovirus</a:t>
            </a:r>
            <a:r>
              <a:rPr lang="en-US" sz="2200" b="1" dirty="0">
                <a:cs typeface="Calibri"/>
              </a:rPr>
              <a:t> or </a:t>
            </a:r>
            <a:r>
              <a:rPr lang="en-US" sz="2200" b="1" dirty="0">
                <a:solidFill>
                  <a:srgbClr val="FF0000"/>
                </a:solidFill>
                <a:cs typeface="Calibri"/>
              </a:rPr>
              <a:t>rotavirus</a:t>
            </a:r>
            <a:r>
              <a:rPr lang="en-US" sz="2200" b="1" dirty="0">
                <a:cs typeface="Calibri"/>
              </a:rPr>
              <a:t>. </a:t>
            </a:r>
            <a:endParaRPr lang="en-US" sz="2200" b="1" dirty="0">
              <a:solidFill>
                <a:schemeClr val="tx1"/>
              </a:solidFill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3137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Forms of Biliary Atresia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D009-A958-4793-9875-CF9D0297CE44}"/>
              </a:ext>
            </a:extLst>
          </p:cNvPr>
          <p:cNvSpPr txBox="1"/>
          <p:nvPr/>
        </p:nvSpPr>
        <p:spPr>
          <a:xfrm>
            <a:off x="857951" y="2273808"/>
            <a:ext cx="102414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b="1" dirty="0"/>
              <a:t>Syndromic BA</a:t>
            </a:r>
            <a:r>
              <a:rPr lang="en-US" sz="2800" dirty="0"/>
              <a:t> (~10-25%), associated with various congenital anomalies such as </a:t>
            </a:r>
            <a:r>
              <a:rPr lang="en-US" sz="2800" dirty="0" err="1"/>
              <a:t>polysplenia</a:t>
            </a:r>
            <a:r>
              <a:rPr lang="en-US" sz="2800" dirty="0"/>
              <a:t>, asplenia, cardiac or intra abdominal defects (situs inversus, pre-duodenal portal vein, Interrupted inferior vena cava, intestinal malrotation).</a:t>
            </a:r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b="1" dirty="0"/>
              <a:t> Non-syndromic BA </a:t>
            </a:r>
            <a:r>
              <a:rPr lang="en-US" sz="2800" dirty="0"/>
              <a:t>(~75-90%), in which BA is an isolated anomaly.</a:t>
            </a:r>
          </a:p>
        </p:txBody>
      </p:sp>
      <p:sp>
        <p:nvSpPr>
          <p:cNvPr id="27" name="Google Shape;761;p51">
            <a:extLst>
              <a:ext uri="{FF2B5EF4-FFF2-40B4-BE49-F238E27FC236}">
                <a16:creationId xmlns:a16="http://schemas.microsoft.com/office/drawing/2014/main" id="{F2A4D986-4B8C-4791-AA41-50FAFD1BAF25}"/>
              </a:ext>
            </a:extLst>
          </p:cNvPr>
          <p:cNvSpPr/>
          <p:nvPr/>
        </p:nvSpPr>
        <p:spPr>
          <a:xfrm>
            <a:off x="10320561" y="5176611"/>
            <a:ext cx="1081297" cy="1081224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6619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Kasai classification of BA</a:t>
            </a:r>
          </a:p>
        </p:txBody>
      </p:sp>
      <p:graphicFrame>
        <p:nvGraphicFramePr>
          <p:cNvPr id="233" name="TextBox 9">
            <a:extLst>
              <a:ext uri="{FF2B5EF4-FFF2-40B4-BE49-F238E27FC236}">
                <a16:creationId xmlns:a16="http://schemas.microsoft.com/office/drawing/2014/main" id="{1F361FAA-126E-467C-AF92-E2D99E78A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607033"/>
              </p:ext>
            </p:extLst>
          </p:nvPr>
        </p:nvGraphicFramePr>
        <p:xfrm>
          <a:off x="992376" y="1763586"/>
          <a:ext cx="9913621" cy="1998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663F1B62-A95C-47A2-83B4-882EA959AD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447" y="3895447"/>
            <a:ext cx="2557384" cy="215868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 descr="A close-up of a hat&#10;&#10;Description automatically generated with medium confidence">
            <a:extLst>
              <a:ext uri="{FF2B5EF4-FFF2-40B4-BE49-F238E27FC236}">
                <a16:creationId xmlns:a16="http://schemas.microsoft.com/office/drawing/2014/main" id="{D51C7C0F-48BD-4070-B883-CC2B5F7F23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27" y="3895447"/>
            <a:ext cx="2557385" cy="215104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D6CE3CA-A1C2-473F-A4FE-B90DFD71AA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16" y="3895447"/>
            <a:ext cx="2557386" cy="215868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8690EEF8-DA76-4CAD-B135-8E3359C9D7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37" y="3895447"/>
            <a:ext cx="2557385" cy="215868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7648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Clinical Presentation 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D009-A958-4793-9875-CF9D0297CE44}"/>
              </a:ext>
            </a:extLst>
          </p:cNvPr>
          <p:cNvSpPr txBox="1"/>
          <p:nvPr/>
        </p:nvSpPr>
        <p:spPr>
          <a:xfrm>
            <a:off x="962526" y="2129623"/>
            <a:ext cx="1013689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buClr>
                <a:srgbClr val="FFC000"/>
              </a:buClr>
              <a:buSzPct val="120000"/>
              <a:buFont typeface="+mj-lt"/>
              <a:buAutoNum type="arabicPeriod"/>
            </a:pPr>
            <a:r>
              <a:rPr lang="en-US" sz="3200" b="1" dirty="0"/>
              <a:t>Persistent progressive jaundice (</a:t>
            </a:r>
            <a:r>
              <a:rPr lang="en-US" sz="3200" b="1" dirty="0" err="1"/>
              <a:t>i.e</a:t>
            </a:r>
            <a:r>
              <a:rPr lang="en-US" sz="3200" b="1" dirty="0"/>
              <a:t> beyond 14 days age)</a:t>
            </a:r>
          </a:p>
          <a:p>
            <a:pPr marL="514350" indent="-514350">
              <a:spcBef>
                <a:spcPts val="600"/>
              </a:spcBef>
              <a:buClr>
                <a:srgbClr val="FFC000"/>
              </a:buClr>
              <a:buSzPct val="120000"/>
              <a:buFont typeface="+mj-lt"/>
              <a:buAutoNum type="arabicPeriod"/>
            </a:pPr>
            <a:r>
              <a:rPr lang="en-US" sz="3200" b="1" dirty="0"/>
              <a:t>Pale or clay-colored stool</a:t>
            </a:r>
          </a:p>
          <a:p>
            <a:pPr marL="514350" indent="-514350">
              <a:spcBef>
                <a:spcPts val="600"/>
              </a:spcBef>
              <a:buClr>
                <a:srgbClr val="FFC000"/>
              </a:buClr>
              <a:buSzPct val="120000"/>
              <a:buFont typeface="+mj-lt"/>
              <a:buAutoNum type="arabicPeriod"/>
            </a:pPr>
            <a:r>
              <a:rPr lang="en-US" sz="3200" b="1" dirty="0"/>
              <a:t>Dark urine</a:t>
            </a:r>
          </a:p>
          <a:p>
            <a:pPr marL="514350" indent="-514350">
              <a:spcBef>
                <a:spcPts val="600"/>
              </a:spcBef>
              <a:buClr>
                <a:srgbClr val="FFC000"/>
              </a:buClr>
              <a:buSzPct val="120000"/>
              <a:buFont typeface="+mj-lt"/>
              <a:buAutoNum type="arabicPeriod"/>
            </a:pPr>
            <a:r>
              <a:rPr lang="en-US" sz="3200" b="1" dirty="0"/>
              <a:t>Signs of advanced liver disease such as: palpable soft hepatomegaly and splenomegaly, ascites, coagulopathy, failure to thrive.</a:t>
            </a:r>
          </a:p>
        </p:txBody>
      </p:sp>
      <p:sp>
        <p:nvSpPr>
          <p:cNvPr id="35" name="Google Shape;781;p51">
            <a:extLst>
              <a:ext uri="{FF2B5EF4-FFF2-40B4-BE49-F238E27FC236}">
                <a16:creationId xmlns:a16="http://schemas.microsoft.com/office/drawing/2014/main" id="{A69CDD7A-B94C-4463-A92D-C4D69518C5CC}"/>
              </a:ext>
            </a:extLst>
          </p:cNvPr>
          <p:cNvSpPr/>
          <p:nvPr/>
        </p:nvSpPr>
        <p:spPr>
          <a:xfrm rot="21405570">
            <a:off x="10217877" y="5276204"/>
            <a:ext cx="1308380" cy="730232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2361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Investigation 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D009-A958-4793-9875-CF9D0297CE44}"/>
              </a:ext>
            </a:extLst>
          </p:cNvPr>
          <p:cNvSpPr txBox="1"/>
          <p:nvPr/>
        </p:nvSpPr>
        <p:spPr>
          <a:xfrm>
            <a:off x="857951" y="1816608"/>
            <a:ext cx="102414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SzPct val="120000"/>
            </a:pPr>
            <a:r>
              <a:rPr lang="en-US" sz="3200" b="1" dirty="0">
                <a:solidFill>
                  <a:srgbClr val="FFC000"/>
                </a:solidFill>
              </a:rPr>
              <a:t>1) Blood test :</a:t>
            </a:r>
          </a:p>
          <a:p>
            <a:pPr marL="914400" lvl="1" indent="-4572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Conjugated hyperbilirubinemia</a:t>
            </a:r>
          </a:p>
          <a:p>
            <a:pPr marL="914400" lvl="1" indent="-4572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High Aminotransferase and Alkaline phosphatase</a:t>
            </a:r>
          </a:p>
          <a:p>
            <a:pPr marL="914400" lvl="1" indent="-4572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High GGT (Gamma-glutamyl transferase).</a:t>
            </a:r>
          </a:p>
          <a:p>
            <a:pPr>
              <a:buClr>
                <a:srgbClr val="FFC000"/>
              </a:buClr>
              <a:buSzPct val="120000"/>
            </a:pPr>
            <a:endParaRPr lang="en-US" sz="2800" dirty="0"/>
          </a:p>
          <a:p>
            <a:pPr>
              <a:buClr>
                <a:srgbClr val="FFC000"/>
              </a:buClr>
              <a:buSzPct val="120000"/>
            </a:pPr>
            <a:r>
              <a:rPr lang="en-US" sz="2800" b="1" dirty="0"/>
              <a:t>Note : LIVER FUNCTION TEST;</a:t>
            </a:r>
          </a:p>
          <a:p>
            <a:pPr>
              <a:buClr>
                <a:srgbClr val="FFC000"/>
              </a:buClr>
              <a:buSzPct val="120000"/>
            </a:pPr>
            <a:r>
              <a:rPr lang="en-US" sz="2800" dirty="0"/>
              <a:t>- Alkaline phosphatase elevation in infants due to contribution of bone remodeling .</a:t>
            </a:r>
          </a:p>
          <a:p>
            <a:pPr>
              <a:buClr>
                <a:srgbClr val="FFC000"/>
              </a:buClr>
              <a:buSzPct val="120000"/>
            </a:pPr>
            <a:r>
              <a:rPr lang="en-US" sz="2800" dirty="0"/>
              <a:t>- GGT more specific for hepatobiliary disease .</a:t>
            </a:r>
          </a:p>
        </p:txBody>
      </p:sp>
      <p:sp>
        <p:nvSpPr>
          <p:cNvPr id="7" name="Google Shape;729;p50">
            <a:extLst>
              <a:ext uri="{FF2B5EF4-FFF2-40B4-BE49-F238E27FC236}">
                <a16:creationId xmlns:a16="http://schemas.microsoft.com/office/drawing/2014/main" id="{F74B466D-7EBC-433A-BF76-1777ADEC40DE}"/>
              </a:ext>
            </a:extLst>
          </p:cNvPr>
          <p:cNvSpPr/>
          <p:nvPr/>
        </p:nvSpPr>
        <p:spPr>
          <a:xfrm>
            <a:off x="10397814" y="4849429"/>
            <a:ext cx="1173819" cy="1458833"/>
          </a:xfrm>
          <a:custGeom>
            <a:avLst/>
            <a:gdLst/>
            <a:ahLst/>
            <a:cxnLst/>
            <a:rect l="l" t="t" r="r" b="b"/>
            <a:pathLst>
              <a:path w="521117" h="660865" extrusionOk="0">
                <a:moveTo>
                  <a:pt x="286048" y="97336"/>
                </a:moveTo>
                <a:cubicBezTo>
                  <a:pt x="277717" y="92820"/>
                  <a:pt x="269429" y="107049"/>
                  <a:pt x="279471" y="112421"/>
                </a:cubicBezTo>
                <a:cubicBezTo>
                  <a:pt x="287934" y="116871"/>
                  <a:pt x="296199" y="102620"/>
                  <a:pt x="286048" y="97336"/>
                </a:cubicBezTo>
                <a:close/>
                <a:moveTo>
                  <a:pt x="245992" y="93960"/>
                </a:moveTo>
                <a:lnTo>
                  <a:pt x="245992" y="93960"/>
                </a:lnTo>
                <a:cubicBezTo>
                  <a:pt x="222752" y="94377"/>
                  <a:pt x="182411" y="100801"/>
                  <a:pt x="173247" y="138927"/>
                </a:cubicBezTo>
                <a:cubicBezTo>
                  <a:pt x="171953" y="143948"/>
                  <a:pt x="175439" y="146974"/>
                  <a:pt x="180460" y="146996"/>
                </a:cubicBezTo>
                <a:cubicBezTo>
                  <a:pt x="184845" y="147206"/>
                  <a:pt x="188813" y="144347"/>
                  <a:pt x="189975" y="140111"/>
                </a:cubicBezTo>
                <a:cubicBezTo>
                  <a:pt x="196114" y="114503"/>
                  <a:pt x="225690" y="110140"/>
                  <a:pt x="242747" y="109833"/>
                </a:cubicBezTo>
                <a:cubicBezTo>
                  <a:pt x="251846" y="110075"/>
                  <a:pt x="257568" y="94135"/>
                  <a:pt x="245992" y="93894"/>
                </a:cubicBezTo>
                <a:close/>
                <a:moveTo>
                  <a:pt x="123697" y="418641"/>
                </a:moveTo>
                <a:cubicBezTo>
                  <a:pt x="120321" y="418557"/>
                  <a:pt x="117207" y="420474"/>
                  <a:pt x="115761" y="423530"/>
                </a:cubicBezTo>
                <a:cubicBezTo>
                  <a:pt x="94340" y="468256"/>
                  <a:pt x="71912" y="513421"/>
                  <a:pt x="49285" y="557401"/>
                </a:cubicBezTo>
                <a:cubicBezTo>
                  <a:pt x="44396" y="566675"/>
                  <a:pt x="59918" y="571915"/>
                  <a:pt x="64873" y="562663"/>
                </a:cubicBezTo>
                <a:cubicBezTo>
                  <a:pt x="87543" y="518595"/>
                  <a:pt x="109906" y="473584"/>
                  <a:pt x="131305" y="428923"/>
                </a:cubicBezTo>
                <a:cubicBezTo>
                  <a:pt x="134199" y="423179"/>
                  <a:pt x="129485" y="418553"/>
                  <a:pt x="123697" y="418575"/>
                </a:cubicBezTo>
                <a:close/>
                <a:moveTo>
                  <a:pt x="516804" y="178128"/>
                </a:moveTo>
                <a:cubicBezTo>
                  <a:pt x="513252" y="167561"/>
                  <a:pt x="498234" y="174993"/>
                  <a:pt x="501194" y="184114"/>
                </a:cubicBezTo>
                <a:cubicBezTo>
                  <a:pt x="508583" y="207630"/>
                  <a:pt x="504965" y="233231"/>
                  <a:pt x="491328" y="253768"/>
                </a:cubicBezTo>
                <a:cubicBezTo>
                  <a:pt x="487250" y="258964"/>
                  <a:pt x="491328" y="267800"/>
                  <a:pt x="497555" y="267909"/>
                </a:cubicBezTo>
                <a:cubicBezTo>
                  <a:pt x="499813" y="267791"/>
                  <a:pt x="501852" y="266524"/>
                  <a:pt x="502948" y="264555"/>
                </a:cubicBezTo>
                <a:cubicBezTo>
                  <a:pt x="520751" y="238158"/>
                  <a:pt x="525684" y="207463"/>
                  <a:pt x="516804" y="178063"/>
                </a:cubicBezTo>
                <a:close/>
                <a:moveTo>
                  <a:pt x="312226" y="61819"/>
                </a:moveTo>
                <a:cubicBezTo>
                  <a:pt x="311349" y="61534"/>
                  <a:pt x="310275" y="61819"/>
                  <a:pt x="309354" y="61446"/>
                </a:cubicBezTo>
                <a:cubicBezTo>
                  <a:pt x="290017" y="53082"/>
                  <a:pt x="269211" y="48734"/>
                  <a:pt x="248141" y="48664"/>
                </a:cubicBezTo>
                <a:cubicBezTo>
                  <a:pt x="186993" y="47151"/>
                  <a:pt x="132182" y="92096"/>
                  <a:pt x="124311" y="150657"/>
                </a:cubicBezTo>
                <a:cubicBezTo>
                  <a:pt x="120496" y="179159"/>
                  <a:pt x="130713" y="207178"/>
                  <a:pt x="141500" y="233334"/>
                </a:cubicBezTo>
                <a:cubicBezTo>
                  <a:pt x="202560" y="370122"/>
                  <a:pt x="356163" y="325593"/>
                  <a:pt x="387493" y="200667"/>
                </a:cubicBezTo>
                <a:cubicBezTo>
                  <a:pt x="403279" y="142632"/>
                  <a:pt x="373308" y="73636"/>
                  <a:pt x="312226" y="61753"/>
                </a:cubicBezTo>
                <a:close/>
                <a:moveTo>
                  <a:pt x="373352" y="187534"/>
                </a:moveTo>
                <a:cubicBezTo>
                  <a:pt x="350770" y="309698"/>
                  <a:pt x="215495" y="343944"/>
                  <a:pt x="161517" y="236733"/>
                </a:cubicBezTo>
                <a:cubicBezTo>
                  <a:pt x="143144" y="197269"/>
                  <a:pt x="126745" y="146250"/>
                  <a:pt x="163403" y="102050"/>
                </a:cubicBezTo>
                <a:cubicBezTo>
                  <a:pt x="183354" y="77933"/>
                  <a:pt x="213105" y="64778"/>
                  <a:pt x="247154" y="64778"/>
                </a:cubicBezTo>
                <a:cubicBezTo>
                  <a:pt x="267281" y="64873"/>
                  <a:pt x="287145" y="69253"/>
                  <a:pt x="305430" y="77626"/>
                </a:cubicBezTo>
                <a:cubicBezTo>
                  <a:pt x="347810" y="82494"/>
                  <a:pt x="383152" y="128250"/>
                  <a:pt x="373352" y="187468"/>
                </a:cubicBezTo>
                <a:close/>
                <a:moveTo>
                  <a:pt x="451513" y="77955"/>
                </a:moveTo>
                <a:cubicBezTo>
                  <a:pt x="445812" y="78284"/>
                  <a:pt x="439827" y="84664"/>
                  <a:pt x="443007" y="91636"/>
                </a:cubicBezTo>
                <a:cubicBezTo>
                  <a:pt x="477691" y="160808"/>
                  <a:pt x="474446" y="229498"/>
                  <a:pt x="434237" y="275386"/>
                </a:cubicBezTo>
                <a:cubicBezTo>
                  <a:pt x="428909" y="281810"/>
                  <a:pt x="434105" y="288409"/>
                  <a:pt x="440200" y="288716"/>
                </a:cubicBezTo>
                <a:cubicBezTo>
                  <a:pt x="442524" y="288648"/>
                  <a:pt x="444716" y="287558"/>
                  <a:pt x="446164" y="285734"/>
                </a:cubicBezTo>
                <a:cubicBezTo>
                  <a:pt x="491065" y="234409"/>
                  <a:pt x="494946" y="158067"/>
                  <a:pt x="456578" y="81551"/>
                </a:cubicBezTo>
                <a:cubicBezTo>
                  <a:pt x="455766" y="79439"/>
                  <a:pt x="453771" y="78019"/>
                  <a:pt x="451513" y="77955"/>
                </a:cubicBezTo>
                <a:close/>
                <a:moveTo>
                  <a:pt x="341890" y="26630"/>
                </a:moveTo>
                <a:cubicBezTo>
                  <a:pt x="340794" y="26496"/>
                  <a:pt x="339961" y="25553"/>
                  <a:pt x="339961" y="24437"/>
                </a:cubicBezTo>
                <a:cubicBezTo>
                  <a:pt x="339983" y="21456"/>
                  <a:pt x="338273" y="18733"/>
                  <a:pt x="335576" y="17465"/>
                </a:cubicBezTo>
                <a:cubicBezTo>
                  <a:pt x="312665" y="5878"/>
                  <a:pt x="287320" y="-90"/>
                  <a:pt x="261646" y="57"/>
                </a:cubicBezTo>
                <a:cubicBezTo>
                  <a:pt x="174737" y="-2398"/>
                  <a:pt x="88684" y="74601"/>
                  <a:pt x="72108" y="157497"/>
                </a:cubicBezTo>
                <a:cubicBezTo>
                  <a:pt x="59305" y="227853"/>
                  <a:pt x="106662" y="290733"/>
                  <a:pt x="155093" y="328509"/>
                </a:cubicBezTo>
                <a:cubicBezTo>
                  <a:pt x="155948" y="329140"/>
                  <a:pt x="156211" y="330280"/>
                  <a:pt x="155751" y="331228"/>
                </a:cubicBezTo>
                <a:lnTo>
                  <a:pt x="137334" y="368806"/>
                </a:lnTo>
                <a:cubicBezTo>
                  <a:pt x="136063" y="371240"/>
                  <a:pt x="133453" y="369289"/>
                  <a:pt x="131678" y="368587"/>
                </a:cubicBezTo>
                <a:cubicBezTo>
                  <a:pt x="128279" y="366965"/>
                  <a:pt x="124969" y="365101"/>
                  <a:pt x="121220" y="366614"/>
                </a:cubicBezTo>
                <a:cubicBezTo>
                  <a:pt x="117295" y="366044"/>
                  <a:pt x="113327" y="365474"/>
                  <a:pt x="109753" y="370999"/>
                </a:cubicBezTo>
                <a:cubicBezTo>
                  <a:pt x="72744" y="437562"/>
                  <a:pt x="31504" y="513508"/>
                  <a:pt x="2323" y="592437"/>
                </a:cubicBezTo>
                <a:cubicBezTo>
                  <a:pt x="87" y="594542"/>
                  <a:pt x="-615" y="597821"/>
                  <a:pt x="569" y="600658"/>
                </a:cubicBezTo>
                <a:cubicBezTo>
                  <a:pt x="13219" y="632723"/>
                  <a:pt x="42664" y="655071"/>
                  <a:pt x="76954" y="658605"/>
                </a:cubicBezTo>
                <a:cubicBezTo>
                  <a:pt x="79059" y="658877"/>
                  <a:pt x="81207" y="658309"/>
                  <a:pt x="82896" y="657026"/>
                </a:cubicBezTo>
                <a:cubicBezTo>
                  <a:pt x="83356" y="656665"/>
                  <a:pt x="83948" y="656507"/>
                  <a:pt x="84540" y="656588"/>
                </a:cubicBezTo>
                <a:cubicBezTo>
                  <a:pt x="85132" y="656669"/>
                  <a:pt x="85658" y="656985"/>
                  <a:pt x="86009" y="657465"/>
                </a:cubicBezTo>
                <a:cubicBezTo>
                  <a:pt x="87807" y="659666"/>
                  <a:pt x="90525" y="660918"/>
                  <a:pt x="93375" y="660863"/>
                </a:cubicBezTo>
                <a:cubicBezTo>
                  <a:pt x="96708" y="660947"/>
                  <a:pt x="99778" y="659022"/>
                  <a:pt x="101159" y="655974"/>
                </a:cubicBezTo>
                <a:lnTo>
                  <a:pt x="212535" y="414322"/>
                </a:lnTo>
                <a:cubicBezTo>
                  <a:pt x="214026" y="411362"/>
                  <a:pt x="213018" y="409937"/>
                  <a:pt x="212755" y="407393"/>
                </a:cubicBezTo>
                <a:cubicBezTo>
                  <a:pt x="213456" y="404068"/>
                  <a:pt x="211439" y="400777"/>
                  <a:pt x="208150" y="399895"/>
                </a:cubicBezTo>
                <a:cubicBezTo>
                  <a:pt x="206331" y="399259"/>
                  <a:pt x="204511" y="398580"/>
                  <a:pt x="202691" y="397900"/>
                </a:cubicBezTo>
                <a:cubicBezTo>
                  <a:pt x="200871" y="397221"/>
                  <a:pt x="196881" y="396563"/>
                  <a:pt x="198306" y="393515"/>
                </a:cubicBezTo>
                <a:lnTo>
                  <a:pt x="215539" y="361527"/>
                </a:lnTo>
                <a:cubicBezTo>
                  <a:pt x="216022" y="360624"/>
                  <a:pt x="217074" y="360177"/>
                  <a:pt x="218060" y="360453"/>
                </a:cubicBezTo>
                <a:cubicBezTo>
                  <a:pt x="232114" y="364522"/>
                  <a:pt x="246672" y="366612"/>
                  <a:pt x="261296" y="366658"/>
                </a:cubicBezTo>
                <a:cubicBezTo>
                  <a:pt x="437657" y="364575"/>
                  <a:pt x="512244" y="101392"/>
                  <a:pt x="341890" y="26630"/>
                </a:cubicBezTo>
                <a:close/>
                <a:moveTo>
                  <a:pt x="194382" y="414694"/>
                </a:moveTo>
                <a:lnTo>
                  <a:pt x="88420" y="644486"/>
                </a:lnTo>
                <a:cubicBezTo>
                  <a:pt x="87916" y="645586"/>
                  <a:pt x="86623" y="646066"/>
                  <a:pt x="85505" y="645560"/>
                </a:cubicBezTo>
                <a:cubicBezTo>
                  <a:pt x="85219" y="645428"/>
                  <a:pt x="84957" y="645233"/>
                  <a:pt x="84759" y="644990"/>
                </a:cubicBezTo>
                <a:cubicBezTo>
                  <a:pt x="83465" y="643543"/>
                  <a:pt x="81646" y="642668"/>
                  <a:pt x="79694" y="642556"/>
                </a:cubicBezTo>
                <a:cubicBezTo>
                  <a:pt x="53144" y="639574"/>
                  <a:pt x="27536" y="622671"/>
                  <a:pt x="18306" y="597150"/>
                </a:cubicBezTo>
                <a:cubicBezTo>
                  <a:pt x="46523" y="522677"/>
                  <a:pt x="81558" y="450964"/>
                  <a:pt x="122951" y="382926"/>
                </a:cubicBezTo>
                <a:cubicBezTo>
                  <a:pt x="145731" y="392836"/>
                  <a:pt x="169125" y="403118"/>
                  <a:pt x="193110" y="411713"/>
                </a:cubicBezTo>
                <a:cubicBezTo>
                  <a:pt x="194250" y="412123"/>
                  <a:pt x="194842" y="413379"/>
                  <a:pt x="194426" y="414517"/>
                </a:cubicBezTo>
                <a:cubicBezTo>
                  <a:pt x="194404" y="414593"/>
                  <a:pt x="194382" y="414666"/>
                  <a:pt x="194338" y="414738"/>
                </a:cubicBezTo>
                <a:close/>
                <a:moveTo>
                  <a:pt x="199600" y="356638"/>
                </a:moveTo>
                <a:lnTo>
                  <a:pt x="182609" y="388144"/>
                </a:lnTo>
                <a:cubicBezTo>
                  <a:pt x="182082" y="389117"/>
                  <a:pt x="180920" y="389549"/>
                  <a:pt x="179890" y="389152"/>
                </a:cubicBezTo>
                <a:cubicBezTo>
                  <a:pt x="170923" y="385622"/>
                  <a:pt x="162043" y="381983"/>
                  <a:pt x="153471" y="378190"/>
                </a:cubicBezTo>
                <a:cubicBezTo>
                  <a:pt x="152353" y="377710"/>
                  <a:pt x="151848" y="376418"/>
                  <a:pt x="152331" y="375307"/>
                </a:cubicBezTo>
                <a:cubicBezTo>
                  <a:pt x="152353" y="375274"/>
                  <a:pt x="152353" y="375241"/>
                  <a:pt x="152375" y="375208"/>
                </a:cubicBezTo>
                <a:lnTo>
                  <a:pt x="169147" y="340984"/>
                </a:lnTo>
                <a:cubicBezTo>
                  <a:pt x="169673" y="339894"/>
                  <a:pt x="170988" y="339436"/>
                  <a:pt x="172085" y="339962"/>
                </a:cubicBezTo>
                <a:cubicBezTo>
                  <a:pt x="172129" y="339993"/>
                  <a:pt x="172194" y="340026"/>
                  <a:pt x="172260" y="340063"/>
                </a:cubicBezTo>
                <a:cubicBezTo>
                  <a:pt x="180679" y="345183"/>
                  <a:pt x="189471" y="349662"/>
                  <a:pt x="198569" y="353459"/>
                </a:cubicBezTo>
                <a:cubicBezTo>
                  <a:pt x="199687" y="353928"/>
                  <a:pt x="200213" y="355213"/>
                  <a:pt x="199753" y="356329"/>
                </a:cubicBezTo>
                <a:cubicBezTo>
                  <a:pt x="199687" y="356452"/>
                  <a:pt x="199622" y="356570"/>
                  <a:pt x="199556" y="356682"/>
                </a:cubicBezTo>
                <a:close/>
                <a:moveTo>
                  <a:pt x="420227" y="199439"/>
                </a:moveTo>
                <a:cubicBezTo>
                  <a:pt x="409550" y="280560"/>
                  <a:pt x="343206" y="348416"/>
                  <a:pt x="264036" y="348526"/>
                </a:cubicBezTo>
                <a:cubicBezTo>
                  <a:pt x="189712" y="352472"/>
                  <a:pt x="91731" y="264730"/>
                  <a:pt x="87193" y="184640"/>
                </a:cubicBezTo>
                <a:cubicBezTo>
                  <a:pt x="84189" y="141580"/>
                  <a:pt x="113129" y="100318"/>
                  <a:pt x="125714" y="84576"/>
                </a:cubicBezTo>
                <a:cubicBezTo>
                  <a:pt x="174211" y="22793"/>
                  <a:pt x="259169" y="-644"/>
                  <a:pt x="328012" y="34523"/>
                </a:cubicBezTo>
                <a:cubicBezTo>
                  <a:pt x="329020" y="34770"/>
                  <a:pt x="329700" y="35682"/>
                  <a:pt x="329678" y="36715"/>
                </a:cubicBezTo>
                <a:cubicBezTo>
                  <a:pt x="329459" y="39756"/>
                  <a:pt x="331300" y="42567"/>
                  <a:pt x="334173" y="43599"/>
                </a:cubicBezTo>
                <a:cubicBezTo>
                  <a:pt x="393501" y="67914"/>
                  <a:pt x="428887" y="131999"/>
                  <a:pt x="420183" y="1994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3385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Investigation 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D009-A958-4793-9875-CF9D0297CE44}"/>
              </a:ext>
            </a:extLst>
          </p:cNvPr>
          <p:cNvSpPr txBox="1"/>
          <p:nvPr/>
        </p:nvSpPr>
        <p:spPr>
          <a:xfrm>
            <a:off x="857951" y="1816608"/>
            <a:ext cx="102414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SzPct val="120000"/>
            </a:pPr>
            <a:r>
              <a:rPr lang="en-US" sz="3200" b="1" dirty="0">
                <a:solidFill>
                  <a:srgbClr val="FFC000"/>
                </a:solidFill>
              </a:rPr>
              <a:t>2) Ultrasound :</a:t>
            </a:r>
          </a:p>
          <a:p>
            <a:pPr marL="914400" lvl="1" indent="-4572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Absence of the gallbladder.</a:t>
            </a:r>
          </a:p>
          <a:p>
            <a:pPr marL="914400" lvl="1" indent="-4572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No dilatation of the biliary tree.</a:t>
            </a:r>
          </a:p>
          <a:p>
            <a:pPr marL="914400" lvl="1" indent="-4572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intrahepatic bile ducts are never dilated in patients with BA.</a:t>
            </a:r>
          </a:p>
          <a:p>
            <a:pPr>
              <a:buClr>
                <a:srgbClr val="FFC000"/>
              </a:buClr>
              <a:buSzPct val="120000"/>
            </a:pPr>
            <a:r>
              <a:rPr lang="en-US" sz="2800" b="1" dirty="0"/>
              <a:t>Note : </a:t>
            </a:r>
            <a:r>
              <a:rPr lang="en-US" sz="2800" b="1" dirty="0">
                <a:solidFill>
                  <a:srgbClr val="C00000"/>
                </a:solidFill>
              </a:rPr>
              <a:t>The </a:t>
            </a:r>
            <a:r>
              <a:rPr lang="en-US" sz="2800" b="1" u="sng" dirty="0">
                <a:solidFill>
                  <a:srgbClr val="C00000"/>
                </a:solidFill>
              </a:rPr>
              <a:t>absence of a gallbladder </a:t>
            </a:r>
            <a:r>
              <a:rPr lang="en-US" sz="2800" b="1" dirty="0">
                <a:solidFill>
                  <a:srgbClr val="C00000"/>
                </a:solidFill>
              </a:rPr>
              <a:t>is </a:t>
            </a:r>
            <a:r>
              <a:rPr lang="en-US" sz="2800" b="1" u="sng" dirty="0">
                <a:solidFill>
                  <a:srgbClr val="C00000"/>
                </a:solidFill>
              </a:rPr>
              <a:t>highly suggestive </a:t>
            </a:r>
            <a:r>
              <a:rPr lang="en-US" sz="2800" b="1" dirty="0">
                <a:solidFill>
                  <a:srgbClr val="C00000"/>
                </a:solidFill>
              </a:rPr>
              <a:t>for the diagnosis of biliary atresia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but the presence of a gallbladder does not exclude the diagnosis of biliary atresia.</a:t>
            </a:r>
            <a:endParaRPr lang="en-US" sz="2800" dirty="0"/>
          </a:p>
          <a:p>
            <a:pPr>
              <a:buClr>
                <a:srgbClr val="FFC000"/>
              </a:buClr>
              <a:buSzPct val="120000"/>
            </a:pPr>
            <a:r>
              <a:rPr lang="en-US" sz="3200" b="1" dirty="0">
                <a:solidFill>
                  <a:srgbClr val="FFC000"/>
                </a:solidFill>
              </a:rPr>
              <a:t>3) Abdominal X-ray :</a:t>
            </a:r>
          </a:p>
          <a:p>
            <a:pPr marL="914400" lvl="1" indent="-4572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Look for enlarged liver and spleen.</a:t>
            </a:r>
          </a:p>
        </p:txBody>
      </p:sp>
      <p:sp>
        <p:nvSpPr>
          <p:cNvPr id="7" name="Google Shape;729;p50">
            <a:extLst>
              <a:ext uri="{FF2B5EF4-FFF2-40B4-BE49-F238E27FC236}">
                <a16:creationId xmlns:a16="http://schemas.microsoft.com/office/drawing/2014/main" id="{9423F408-EC90-42D0-BEE3-77FFEA643907}"/>
              </a:ext>
            </a:extLst>
          </p:cNvPr>
          <p:cNvSpPr/>
          <p:nvPr/>
        </p:nvSpPr>
        <p:spPr>
          <a:xfrm>
            <a:off x="10397814" y="4849429"/>
            <a:ext cx="1173819" cy="1458833"/>
          </a:xfrm>
          <a:custGeom>
            <a:avLst/>
            <a:gdLst/>
            <a:ahLst/>
            <a:cxnLst/>
            <a:rect l="l" t="t" r="r" b="b"/>
            <a:pathLst>
              <a:path w="521117" h="660865" extrusionOk="0">
                <a:moveTo>
                  <a:pt x="286048" y="97336"/>
                </a:moveTo>
                <a:cubicBezTo>
                  <a:pt x="277717" y="92820"/>
                  <a:pt x="269429" y="107049"/>
                  <a:pt x="279471" y="112421"/>
                </a:cubicBezTo>
                <a:cubicBezTo>
                  <a:pt x="287934" y="116871"/>
                  <a:pt x="296199" y="102620"/>
                  <a:pt x="286048" y="97336"/>
                </a:cubicBezTo>
                <a:close/>
                <a:moveTo>
                  <a:pt x="245992" y="93960"/>
                </a:moveTo>
                <a:lnTo>
                  <a:pt x="245992" y="93960"/>
                </a:lnTo>
                <a:cubicBezTo>
                  <a:pt x="222752" y="94377"/>
                  <a:pt x="182411" y="100801"/>
                  <a:pt x="173247" y="138927"/>
                </a:cubicBezTo>
                <a:cubicBezTo>
                  <a:pt x="171953" y="143948"/>
                  <a:pt x="175439" y="146974"/>
                  <a:pt x="180460" y="146996"/>
                </a:cubicBezTo>
                <a:cubicBezTo>
                  <a:pt x="184845" y="147206"/>
                  <a:pt x="188813" y="144347"/>
                  <a:pt x="189975" y="140111"/>
                </a:cubicBezTo>
                <a:cubicBezTo>
                  <a:pt x="196114" y="114503"/>
                  <a:pt x="225690" y="110140"/>
                  <a:pt x="242747" y="109833"/>
                </a:cubicBezTo>
                <a:cubicBezTo>
                  <a:pt x="251846" y="110075"/>
                  <a:pt x="257568" y="94135"/>
                  <a:pt x="245992" y="93894"/>
                </a:cubicBezTo>
                <a:close/>
                <a:moveTo>
                  <a:pt x="123697" y="418641"/>
                </a:moveTo>
                <a:cubicBezTo>
                  <a:pt x="120321" y="418557"/>
                  <a:pt x="117207" y="420474"/>
                  <a:pt x="115761" y="423530"/>
                </a:cubicBezTo>
                <a:cubicBezTo>
                  <a:pt x="94340" y="468256"/>
                  <a:pt x="71912" y="513421"/>
                  <a:pt x="49285" y="557401"/>
                </a:cubicBezTo>
                <a:cubicBezTo>
                  <a:pt x="44396" y="566675"/>
                  <a:pt x="59918" y="571915"/>
                  <a:pt x="64873" y="562663"/>
                </a:cubicBezTo>
                <a:cubicBezTo>
                  <a:pt x="87543" y="518595"/>
                  <a:pt x="109906" y="473584"/>
                  <a:pt x="131305" y="428923"/>
                </a:cubicBezTo>
                <a:cubicBezTo>
                  <a:pt x="134199" y="423179"/>
                  <a:pt x="129485" y="418553"/>
                  <a:pt x="123697" y="418575"/>
                </a:cubicBezTo>
                <a:close/>
                <a:moveTo>
                  <a:pt x="516804" y="178128"/>
                </a:moveTo>
                <a:cubicBezTo>
                  <a:pt x="513252" y="167561"/>
                  <a:pt x="498234" y="174993"/>
                  <a:pt x="501194" y="184114"/>
                </a:cubicBezTo>
                <a:cubicBezTo>
                  <a:pt x="508583" y="207630"/>
                  <a:pt x="504965" y="233231"/>
                  <a:pt x="491328" y="253768"/>
                </a:cubicBezTo>
                <a:cubicBezTo>
                  <a:pt x="487250" y="258964"/>
                  <a:pt x="491328" y="267800"/>
                  <a:pt x="497555" y="267909"/>
                </a:cubicBezTo>
                <a:cubicBezTo>
                  <a:pt x="499813" y="267791"/>
                  <a:pt x="501852" y="266524"/>
                  <a:pt x="502948" y="264555"/>
                </a:cubicBezTo>
                <a:cubicBezTo>
                  <a:pt x="520751" y="238158"/>
                  <a:pt x="525684" y="207463"/>
                  <a:pt x="516804" y="178063"/>
                </a:cubicBezTo>
                <a:close/>
                <a:moveTo>
                  <a:pt x="312226" y="61819"/>
                </a:moveTo>
                <a:cubicBezTo>
                  <a:pt x="311349" y="61534"/>
                  <a:pt x="310275" y="61819"/>
                  <a:pt x="309354" y="61446"/>
                </a:cubicBezTo>
                <a:cubicBezTo>
                  <a:pt x="290017" y="53082"/>
                  <a:pt x="269211" y="48734"/>
                  <a:pt x="248141" y="48664"/>
                </a:cubicBezTo>
                <a:cubicBezTo>
                  <a:pt x="186993" y="47151"/>
                  <a:pt x="132182" y="92096"/>
                  <a:pt x="124311" y="150657"/>
                </a:cubicBezTo>
                <a:cubicBezTo>
                  <a:pt x="120496" y="179159"/>
                  <a:pt x="130713" y="207178"/>
                  <a:pt x="141500" y="233334"/>
                </a:cubicBezTo>
                <a:cubicBezTo>
                  <a:pt x="202560" y="370122"/>
                  <a:pt x="356163" y="325593"/>
                  <a:pt x="387493" y="200667"/>
                </a:cubicBezTo>
                <a:cubicBezTo>
                  <a:pt x="403279" y="142632"/>
                  <a:pt x="373308" y="73636"/>
                  <a:pt x="312226" y="61753"/>
                </a:cubicBezTo>
                <a:close/>
                <a:moveTo>
                  <a:pt x="373352" y="187534"/>
                </a:moveTo>
                <a:cubicBezTo>
                  <a:pt x="350770" y="309698"/>
                  <a:pt x="215495" y="343944"/>
                  <a:pt x="161517" y="236733"/>
                </a:cubicBezTo>
                <a:cubicBezTo>
                  <a:pt x="143144" y="197269"/>
                  <a:pt x="126745" y="146250"/>
                  <a:pt x="163403" y="102050"/>
                </a:cubicBezTo>
                <a:cubicBezTo>
                  <a:pt x="183354" y="77933"/>
                  <a:pt x="213105" y="64778"/>
                  <a:pt x="247154" y="64778"/>
                </a:cubicBezTo>
                <a:cubicBezTo>
                  <a:pt x="267281" y="64873"/>
                  <a:pt x="287145" y="69253"/>
                  <a:pt x="305430" y="77626"/>
                </a:cubicBezTo>
                <a:cubicBezTo>
                  <a:pt x="347810" y="82494"/>
                  <a:pt x="383152" y="128250"/>
                  <a:pt x="373352" y="187468"/>
                </a:cubicBezTo>
                <a:close/>
                <a:moveTo>
                  <a:pt x="451513" y="77955"/>
                </a:moveTo>
                <a:cubicBezTo>
                  <a:pt x="445812" y="78284"/>
                  <a:pt x="439827" y="84664"/>
                  <a:pt x="443007" y="91636"/>
                </a:cubicBezTo>
                <a:cubicBezTo>
                  <a:pt x="477691" y="160808"/>
                  <a:pt x="474446" y="229498"/>
                  <a:pt x="434237" y="275386"/>
                </a:cubicBezTo>
                <a:cubicBezTo>
                  <a:pt x="428909" y="281810"/>
                  <a:pt x="434105" y="288409"/>
                  <a:pt x="440200" y="288716"/>
                </a:cubicBezTo>
                <a:cubicBezTo>
                  <a:pt x="442524" y="288648"/>
                  <a:pt x="444716" y="287558"/>
                  <a:pt x="446164" y="285734"/>
                </a:cubicBezTo>
                <a:cubicBezTo>
                  <a:pt x="491065" y="234409"/>
                  <a:pt x="494946" y="158067"/>
                  <a:pt x="456578" y="81551"/>
                </a:cubicBezTo>
                <a:cubicBezTo>
                  <a:pt x="455766" y="79439"/>
                  <a:pt x="453771" y="78019"/>
                  <a:pt x="451513" y="77955"/>
                </a:cubicBezTo>
                <a:close/>
                <a:moveTo>
                  <a:pt x="341890" y="26630"/>
                </a:moveTo>
                <a:cubicBezTo>
                  <a:pt x="340794" y="26496"/>
                  <a:pt x="339961" y="25553"/>
                  <a:pt x="339961" y="24437"/>
                </a:cubicBezTo>
                <a:cubicBezTo>
                  <a:pt x="339983" y="21456"/>
                  <a:pt x="338273" y="18733"/>
                  <a:pt x="335576" y="17465"/>
                </a:cubicBezTo>
                <a:cubicBezTo>
                  <a:pt x="312665" y="5878"/>
                  <a:pt x="287320" y="-90"/>
                  <a:pt x="261646" y="57"/>
                </a:cubicBezTo>
                <a:cubicBezTo>
                  <a:pt x="174737" y="-2398"/>
                  <a:pt x="88684" y="74601"/>
                  <a:pt x="72108" y="157497"/>
                </a:cubicBezTo>
                <a:cubicBezTo>
                  <a:pt x="59305" y="227853"/>
                  <a:pt x="106662" y="290733"/>
                  <a:pt x="155093" y="328509"/>
                </a:cubicBezTo>
                <a:cubicBezTo>
                  <a:pt x="155948" y="329140"/>
                  <a:pt x="156211" y="330280"/>
                  <a:pt x="155751" y="331228"/>
                </a:cubicBezTo>
                <a:lnTo>
                  <a:pt x="137334" y="368806"/>
                </a:lnTo>
                <a:cubicBezTo>
                  <a:pt x="136063" y="371240"/>
                  <a:pt x="133453" y="369289"/>
                  <a:pt x="131678" y="368587"/>
                </a:cubicBezTo>
                <a:cubicBezTo>
                  <a:pt x="128279" y="366965"/>
                  <a:pt x="124969" y="365101"/>
                  <a:pt x="121220" y="366614"/>
                </a:cubicBezTo>
                <a:cubicBezTo>
                  <a:pt x="117295" y="366044"/>
                  <a:pt x="113327" y="365474"/>
                  <a:pt x="109753" y="370999"/>
                </a:cubicBezTo>
                <a:cubicBezTo>
                  <a:pt x="72744" y="437562"/>
                  <a:pt x="31504" y="513508"/>
                  <a:pt x="2323" y="592437"/>
                </a:cubicBezTo>
                <a:cubicBezTo>
                  <a:pt x="87" y="594542"/>
                  <a:pt x="-615" y="597821"/>
                  <a:pt x="569" y="600658"/>
                </a:cubicBezTo>
                <a:cubicBezTo>
                  <a:pt x="13219" y="632723"/>
                  <a:pt x="42664" y="655071"/>
                  <a:pt x="76954" y="658605"/>
                </a:cubicBezTo>
                <a:cubicBezTo>
                  <a:pt x="79059" y="658877"/>
                  <a:pt x="81207" y="658309"/>
                  <a:pt x="82896" y="657026"/>
                </a:cubicBezTo>
                <a:cubicBezTo>
                  <a:pt x="83356" y="656665"/>
                  <a:pt x="83948" y="656507"/>
                  <a:pt x="84540" y="656588"/>
                </a:cubicBezTo>
                <a:cubicBezTo>
                  <a:pt x="85132" y="656669"/>
                  <a:pt x="85658" y="656985"/>
                  <a:pt x="86009" y="657465"/>
                </a:cubicBezTo>
                <a:cubicBezTo>
                  <a:pt x="87807" y="659666"/>
                  <a:pt x="90525" y="660918"/>
                  <a:pt x="93375" y="660863"/>
                </a:cubicBezTo>
                <a:cubicBezTo>
                  <a:pt x="96708" y="660947"/>
                  <a:pt x="99778" y="659022"/>
                  <a:pt x="101159" y="655974"/>
                </a:cubicBezTo>
                <a:lnTo>
                  <a:pt x="212535" y="414322"/>
                </a:lnTo>
                <a:cubicBezTo>
                  <a:pt x="214026" y="411362"/>
                  <a:pt x="213018" y="409937"/>
                  <a:pt x="212755" y="407393"/>
                </a:cubicBezTo>
                <a:cubicBezTo>
                  <a:pt x="213456" y="404068"/>
                  <a:pt x="211439" y="400777"/>
                  <a:pt x="208150" y="399895"/>
                </a:cubicBezTo>
                <a:cubicBezTo>
                  <a:pt x="206331" y="399259"/>
                  <a:pt x="204511" y="398580"/>
                  <a:pt x="202691" y="397900"/>
                </a:cubicBezTo>
                <a:cubicBezTo>
                  <a:pt x="200871" y="397221"/>
                  <a:pt x="196881" y="396563"/>
                  <a:pt x="198306" y="393515"/>
                </a:cubicBezTo>
                <a:lnTo>
                  <a:pt x="215539" y="361527"/>
                </a:lnTo>
                <a:cubicBezTo>
                  <a:pt x="216022" y="360624"/>
                  <a:pt x="217074" y="360177"/>
                  <a:pt x="218060" y="360453"/>
                </a:cubicBezTo>
                <a:cubicBezTo>
                  <a:pt x="232114" y="364522"/>
                  <a:pt x="246672" y="366612"/>
                  <a:pt x="261296" y="366658"/>
                </a:cubicBezTo>
                <a:cubicBezTo>
                  <a:pt x="437657" y="364575"/>
                  <a:pt x="512244" y="101392"/>
                  <a:pt x="341890" y="26630"/>
                </a:cubicBezTo>
                <a:close/>
                <a:moveTo>
                  <a:pt x="194382" y="414694"/>
                </a:moveTo>
                <a:lnTo>
                  <a:pt x="88420" y="644486"/>
                </a:lnTo>
                <a:cubicBezTo>
                  <a:pt x="87916" y="645586"/>
                  <a:pt x="86623" y="646066"/>
                  <a:pt x="85505" y="645560"/>
                </a:cubicBezTo>
                <a:cubicBezTo>
                  <a:pt x="85219" y="645428"/>
                  <a:pt x="84957" y="645233"/>
                  <a:pt x="84759" y="644990"/>
                </a:cubicBezTo>
                <a:cubicBezTo>
                  <a:pt x="83465" y="643543"/>
                  <a:pt x="81646" y="642668"/>
                  <a:pt x="79694" y="642556"/>
                </a:cubicBezTo>
                <a:cubicBezTo>
                  <a:pt x="53144" y="639574"/>
                  <a:pt x="27536" y="622671"/>
                  <a:pt x="18306" y="597150"/>
                </a:cubicBezTo>
                <a:cubicBezTo>
                  <a:pt x="46523" y="522677"/>
                  <a:pt x="81558" y="450964"/>
                  <a:pt x="122951" y="382926"/>
                </a:cubicBezTo>
                <a:cubicBezTo>
                  <a:pt x="145731" y="392836"/>
                  <a:pt x="169125" y="403118"/>
                  <a:pt x="193110" y="411713"/>
                </a:cubicBezTo>
                <a:cubicBezTo>
                  <a:pt x="194250" y="412123"/>
                  <a:pt x="194842" y="413379"/>
                  <a:pt x="194426" y="414517"/>
                </a:cubicBezTo>
                <a:cubicBezTo>
                  <a:pt x="194404" y="414593"/>
                  <a:pt x="194382" y="414666"/>
                  <a:pt x="194338" y="414738"/>
                </a:cubicBezTo>
                <a:close/>
                <a:moveTo>
                  <a:pt x="199600" y="356638"/>
                </a:moveTo>
                <a:lnTo>
                  <a:pt x="182609" y="388144"/>
                </a:lnTo>
                <a:cubicBezTo>
                  <a:pt x="182082" y="389117"/>
                  <a:pt x="180920" y="389549"/>
                  <a:pt x="179890" y="389152"/>
                </a:cubicBezTo>
                <a:cubicBezTo>
                  <a:pt x="170923" y="385622"/>
                  <a:pt x="162043" y="381983"/>
                  <a:pt x="153471" y="378190"/>
                </a:cubicBezTo>
                <a:cubicBezTo>
                  <a:pt x="152353" y="377710"/>
                  <a:pt x="151848" y="376418"/>
                  <a:pt x="152331" y="375307"/>
                </a:cubicBezTo>
                <a:cubicBezTo>
                  <a:pt x="152353" y="375274"/>
                  <a:pt x="152353" y="375241"/>
                  <a:pt x="152375" y="375208"/>
                </a:cubicBezTo>
                <a:lnTo>
                  <a:pt x="169147" y="340984"/>
                </a:lnTo>
                <a:cubicBezTo>
                  <a:pt x="169673" y="339894"/>
                  <a:pt x="170988" y="339436"/>
                  <a:pt x="172085" y="339962"/>
                </a:cubicBezTo>
                <a:cubicBezTo>
                  <a:pt x="172129" y="339993"/>
                  <a:pt x="172194" y="340026"/>
                  <a:pt x="172260" y="340063"/>
                </a:cubicBezTo>
                <a:cubicBezTo>
                  <a:pt x="180679" y="345183"/>
                  <a:pt x="189471" y="349662"/>
                  <a:pt x="198569" y="353459"/>
                </a:cubicBezTo>
                <a:cubicBezTo>
                  <a:pt x="199687" y="353928"/>
                  <a:pt x="200213" y="355213"/>
                  <a:pt x="199753" y="356329"/>
                </a:cubicBezTo>
                <a:cubicBezTo>
                  <a:pt x="199687" y="356452"/>
                  <a:pt x="199622" y="356570"/>
                  <a:pt x="199556" y="356682"/>
                </a:cubicBezTo>
                <a:close/>
                <a:moveTo>
                  <a:pt x="420227" y="199439"/>
                </a:moveTo>
                <a:cubicBezTo>
                  <a:pt x="409550" y="280560"/>
                  <a:pt x="343206" y="348416"/>
                  <a:pt x="264036" y="348526"/>
                </a:cubicBezTo>
                <a:cubicBezTo>
                  <a:pt x="189712" y="352472"/>
                  <a:pt x="91731" y="264730"/>
                  <a:pt x="87193" y="184640"/>
                </a:cubicBezTo>
                <a:cubicBezTo>
                  <a:pt x="84189" y="141580"/>
                  <a:pt x="113129" y="100318"/>
                  <a:pt x="125714" y="84576"/>
                </a:cubicBezTo>
                <a:cubicBezTo>
                  <a:pt x="174211" y="22793"/>
                  <a:pt x="259169" y="-644"/>
                  <a:pt x="328012" y="34523"/>
                </a:cubicBezTo>
                <a:cubicBezTo>
                  <a:pt x="329020" y="34770"/>
                  <a:pt x="329700" y="35682"/>
                  <a:pt x="329678" y="36715"/>
                </a:cubicBezTo>
                <a:cubicBezTo>
                  <a:pt x="329459" y="39756"/>
                  <a:pt x="331300" y="42567"/>
                  <a:pt x="334173" y="43599"/>
                </a:cubicBezTo>
                <a:cubicBezTo>
                  <a:pt x="393501" y="67914"/>
                  <a:pt x="428887" y="131999"/>
                  <a:pt x="420183" y="1994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2921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Investigation 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D009-A958-4793-9875-CF9D0297CE44}"/>
              </a:ext>
            </a:extLst>
          </p:cNvPr>
          <p:cNvSpPr txBox="1"/>
          <p:nvPr/>
        </p:nvSpPr>
        <p:spPr>
          <a:xfrm>
            <a:off x="790142" y="1849847"/>
            <a:ext cx="63609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C000"/>
              </a:buClr>
              <a:buSzPct val="120000"/>
            </a:pPr>
            <a:r>
              <a:rPr lang="en-US" sz="3200" b="1" dirty="0">
                <a:solidFill>
                  <a:srgbClr val="FFC000"/>
                </a:solidFill>
              </a:rPr>
              <a:t>4) Nuclear medicine scan and HIDA scan :</a:t>
            </a:r>
          </a:p>
          <a:p>
            <a:pPr marL="914400" lvl="1" indent="-457200" algn="just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The patient is given “</a:t>
            </a:r>
            <a:r>
              <a:rPr lang="en-US" sz="2800" b="1" dirty="0">
                <a:solidFill>
                  <a:srgbClr val="FF0000"/>
                </a:solidFill>
              </a:rPr>
              <a:t>hepatobiliary iminodiacetic acid</a:t>
            </a:r>
            <a:r>
              <a:rPr lang="en-US" sz="2800" dirty="0"/>
              <a:t>”, If there is a good hepatic uptake with </a:t>
            </a:r>
            <a:r>
              <a:rPr lang="en-US" sz="2800" b="1" dirty="0"/>
              <a:t>no</a:t>
            </a:r>
            <a:r>
              <a:rPr lang="en-US" sz="2800" dirty="0"/>
              <a:t> evidence of excretion into the bowel during </a:t>
            </a:r>
            <a:r>
              <a:rPr lang="en-US" sz="2800" u="sng" dirty="0"/>
              <a:t>24 hours</a:t>
            </a:r>
            <a:r>
              <a:rPr lang="en-US" sz="2800" dirty="0"/>
              <a:t> (It excretion by alternate route the kidney and bladder) then it is biliary atresia.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A6AC6-791C-4D1D-A8ED-97C418CF63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" r="-1"/>
          <a:stretch/>
        </p:blipFill>
        <p:spPr>
          <a:xfrm>
            <a:off x="7358743" y="2054682"/>
            <a:ext cx="3792582" cy="4002713"/>
          </a:xfrm>
          <a:custGeom>
            <a:avLst/>
            <a:gdLst>
              <a:gd name="connsiteX0" fmla="*/ 0 w 3792582"/>
              <a:gd name="connsiteY0" fmla="*/ 0 h 4002713"/>
              <a:gd name="connsiteX1" fmla="*/ 3792582 w 3792582"/>
              <a:gd name="connsiteY1" fmla="*/ 0 h 4002713"/>
              <a:gd name="connsiteX2" fmla="*/ 3792582 w 3792582"/>
              <a:gd name="connsiteY2" fmla="*/ 4002713 h 4002713"/>
              <a:gd name="connsiteX3" fmla="*/ 0 w 3792582"/>
              <a:gd name="connsiteY3" fmla="*/ 4002713 h 4002713"/>
              <a:gd name="connsiteX4" fmla="*/ 0 w 3792582"/>
              <a:gd name="connsiteY4" fmla="*/ 0 h 400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2582" h="4002713" fill="none" extrusionOk="0">
                <a:moveTo>
                  <a:pt x="0" y="0"/>
                </a:moveTo>
                <a:cubicBezTo>
                  <a:pt x="1135307" y="151714"/>
                  <a:pt x="2690052" y="17030"/>
                  <a:pt x="3792582" y="0"/>
                </a:cubicBezTo>
                <a:cubicBezTo>
                  <a:pt x="3791142" y="1384627"/>
                  <a:pt x="3731200" y="3185504"/>
                  <a:pt x="3792582" y="4002713"/>
                </a:cubicBezTo>
                <a:cubicBezTo>
                  <a:pt x="3065791" y="4024585"/>
                  <a:pt x="672502" y="3922670"/>
                  <a:pt x="0" y="4002713"/>
                </a:cubicBezTo>
                <a:cubicBezTo>
                  <a:pt x="-105048" y="3289963"/>
                  <a:pt x="166699" y="731028"/>
                  <a:pt x="0" y="0"/>
                </a:cubicBezTo>
                <a:close/>
              </a:path>
              <a:path w="3792582" h="4002713" stroke="0" extrusionOk="0">
                <a:moveTo>
                  <a:pt x="0" y="0"/>
                </a:moveTo>
                <a:cubicBezTo>
                  <a:pt x="1126757" y="8054"/>
                  <a:pt x="2137780" y="84745"/>
                  <a:pt x="3792582" y="0"/>
                </a:cubicBezTo>
                <a:cubicBezTo>
                  <a:pt x="3771624" y="567613"/>
                  <a:pt x="3655144" y="3437526"/>
                  <a:pt x="3792582" y="4002713"/>
                </a:cubicBezTo>
                <a:cubicBezTo>
                  <a:pt x="2291310" y="4079161"/>
                  <a:pt x="898695" y="3892991"/>
                  <a:pt x="0" y="4002713"/>
                </a:cubicBezTo>
                <a:cubicBezTo>
                  <a:pt x="80330" y="3441044"/>
                  <a:pt x="154207" y="1637140"/>
                  <a:pt x="0" y="0"/>
                </a:cubicBezTo>
                <a:close/>
              </a:path>
            </a:pathLst>
          </a:custGeom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76483222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9B6394-4BE4-4B2A-BCD1-ACE155A14F29}"/>
              </a:ext>
            </a:extLst>
          </p:cNvPr>
          <p:cNvSpPr txBox="1"/>
          <p:nvPr/>
        </p:nvSpPr>
        <p:spPr>
          <a:xfrm>
            <a:off x="7358743" y="3666046"/>
            <a:ext cx="175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1h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9EB721-AB67-4A5A-A2CD-FEACE0CAB02D}"/>
              </a:ext>
            </a:extLst>
          </p:cNvPr>
          <p:cNvSpPr txBox="1"/>
          <p:nvPr/>
        </p:nvSpPr>
        <p:spPr>
          <a:xfrm>
            <a:off x="8964868" y="3666046"/>
            <a:ext cx="175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3h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852D3E-A44B-44F6-9D3B-2CFFE630E838}"/>
              </a:ext>
            </a:extLst>
          </p:cNvPr>
          <p:cNvSpPr txBox="1"/>
          <p:nvPr/>
        </p:nvSpPr>
        <p:spPr>
          <a:xfrm>
            <a:off x="7430639" y="5646741"/>
            <a:ext cx="175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6h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AF57A7-1AFC-4564-A901-17E8C8D59F21}"/>
              </a:ext>
            </a:extLst>
          </p:cNvPr>
          <p:cNvSpPr txBox="1"/>
          <p:nvPr/>
        </p:nvSpPr>
        <p:spPr>
          <a:xfrm>
            <a:off x="8996750" y="5646741"/>
            <a:ext cx="175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24h</a:t>
            </a:r>
          </a:p>
        </p:txBody>
      </p:sp>
    </p:spTree>
    <p:extLst>
      <p:ext uri="{BB962C8B-B14F-4D97-AF65-F5344CB8AC3E}">
        <p14:creationId xmlns:p14="http://schemas.microsoft.com/office/powerpoint/2010/main" val="3917426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Investigation 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D009-A958-4793-9875-CF9D0297CE44}"/>
              </a:ext>
            </a:extLst>
          </p:cNvPr>
          <p:cNvSpPr txBox="1"/>
          <p:nvPr/>
        </p:nvSpPr>
        <p:spPr>
          <a:xfrm>
            <a:off x="857951" y="1816608"/>
            <a:ext cx="102414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SzPct val="120000"/>
            </a:pPr>
            <a:r>
              <a:rPr lang="en-US" sz="3200" b="1" dirty="0">
                <a:solidFill>
                  <a:srgbClr val="FFC000"/>
                </a:solidFill>
              </a:rPr>
              <a:t>5) Percutaneous Liver biopsy</a:t>
            </a:r>
          </a:p>
          <a:p>
            <a:pPr marL="623888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Active inflammation with bile duct degeneration and fibrosis </a:t>
            </a:r>
          </a:p>
          <a:p>
            <a:pPr marL="623888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Bile duct proliferation</a:t>
            </a:r>
          </a:p>
          <a:p>
            <a:pPr marL="623888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Portal stromal edema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21F5F8-2175-42A0-8718-A5D35B553AC8}"/>
              </a:ext>
            </a:extLst>
          </p:cNvPr>
          <p:cNvSpPr txBox="1"/>
          <p:nvPr/>
        </p:nvSpPr>
        <p:spPr>
          <a:xfrm>
            <a:off x="857951" y="3509379"/>
            <a:ext cx="647176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SzPct val="120000"/>
            </a:pPr>
            <a:r>
              <a:rPr lang="en-US" sz="3200" b="1" dirty="0">
                <a:solidFill>
                  <a:srgbClr val="FFC000"/>
                </a:solidFill>
              </a:rPr>
              <a:t>6) Intraoperative cholangiography</a:t>
            </a:r>
          </a:p>
          <a:p>
            <a:pPr marL="623888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The cholangiogram may demonstrate hypoplasia of the extrahepatic biliary system.</a:t>
            </a:r>
          </a:p>
          <a:p>
            <a:pPr marL="623888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When these tests point to or cannot exclude the diagnosis of biliary atresia, surgical exploration is indicated.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65E32F00-4448-4DF6-A83D-C8A8A9DBA3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3"/>
          <a:stretch/>
        </p:blipFill>
        <p:spPr>
          <a:xfrm>
            <a:off x="7329715" y="3480351"/>
            <a:ext cx="2819842" cy="2622984"/>
          </a:xfrm>
          <a:custGeom>
            <a:avLst/>
            <a:gdLst>
              <a:gd name="connsiteX0" fmla="*/ 0 w 2819842"/>
              <a:gd name="connsiteY0" fmla="*/ 0 h 2622984"/>
              <a:gd name="connsiteX1" fmla="*/ 507572 w 2819842"/>
              <a:gd name="connsiteY1" fmla="*/ 0 h 2622984"/>
              <a:gd name="connsiteX2" fmla="*/ 1127937 w 2819842"/>
              <a:gd name="connsiteY2" fmla="*/ 0 h 2622984"/>
              <a:gd name="connsiteX3" fmla="*/ 1635508 w 2819842"/>
              <a:gd name="connsiteY3" fmla="*/ 0 h 2622984"/>
              <a:gd name="connsiteX4" fmla="*/ 2114882 w 2819842"/>
              <a:gd name="connsiteY4" fmla="*/ 0 h 2622984"/>
              <a:gd name="connsiteX5" fmla="*/ 2819842 w 2819842"/>
              <a:gd name="connsiteY5" fmla="*/ 0 h 2622984"/>
              <a:gd name="connsiteX6" fmla="*/ 2819842 w 2819842"/>
              <a:gd name="connsiteY6" fmla="*/ 577056 h 2622984"/>
              <a:gd name="connsiteX7" fmla="*/ 2819842 w 2819842"/>
              <a:gd name="connsiteY7" fmla="*/ 1259032 h 2622984"/>
              <a:gd name="connsiteX8" fmla="*/ 2819842 w 2819842"/>
              <a:gd name="connsiteY8" fmla="*/ 1888548 h 2622984"/>
              <a:gd name="connsiteX9" fmla="*/ 2819842 w 2819842"/>
              <a:gd name="connsiteY9" fmla="*/ 2622984 h 2622984"/>
              <a:gd name="connsiteX10" fmla="*/ 2255874 w 2819842"/>
              <a:gd name="connsiteY10" fmla="*/ 2622984 h 2622984"/>
              <a:gd name="connsiteX11" fmla="*/ 1776500 w 2819842"/>
              <a:gd name="connsiteY11" fmla="*/ 2622984 h 2622984"/>
              <a:gd name="connsiteX12" fmla="*/ 1156135 w 2819842"/>
              <a:gd name="connsiteY12" fmla="*/ 2622984 h 2622984"/>
              <a:gd name="connsiteX13" fmla="*/ 620365 w 2819842"/>
              <a:gd name="connsiteY13" fmla="*/ 2622984 h 2622984"/>
              <a:gd name="connsiteX14" fmla="*/ 0 w 2819842"/>
              <a:gd name="connsiteY14" fmla="*/ 2622984 h 2622984"/>
              <a:gd name="connsiteX15" fmla="*/ 0 w 2819842"/>
              <a:gd name="connsiteY15" fmla="*/ 1993468 h 2622984"/>
              <a:gd name="connsiteX16" fmla="*/ 0 w 2819842"/>
              <a:gd name="connsiteY16" fmla="*/ 1285262 h 2622984"/>
              <a:gd name="connsiteX17" fmla="*/ 0 w 2819842"/>
              <a:gd name="connsiteY17" fmla="*/ 577056 h 2622984"/>
              <a:gd name="connsiteX18" fmla="*/ 0 w 2819842"/>
              <a:gd name="connsiteY18" fmla="*/ 0 h 262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19842" h="2622984" fill="none" extrusionOk="0">
                <a:moveTo>
                  <a:pt x="0" y="0"/>
                </a:moveTo>
                <a:cubicBezTo>
                  <a:pt x="205539" y="4802"/>
                  <a:pt x="373490" y="6406"/>
                  <a:pt x="507572" y="0"/>
                </a:cubicBezTo>
                <a:cubicBezTo>
                  <a:pt x="641654" y="-6406"/>
                  <a:pt x="999532" y="-11807"/>
                  <a:pt x="1127937" y="0"/>
                </a:cubicBezTo>
                <a:cubicBezTo>
                  <a:pt x="1256343" y="11807"/>
                  <a:pt x="1447705" y="-6941"/>
                  <a:pt x="1635508" y="0"/>
                </a:cubicBezTo>
                <a:cubicBezTo>
                  <a:pt x="1823311" y="6941"/>
                  <a:pt x="1958415" y="-18118"/>
                  <a:pt x="2114882" y="0"/>
                </a:cubicBezTo>
                <a:cubicBezTo>
                  <a:pt x="2271349" y="18118"/>
                  <a:pt x="2567285" y="-30136"/>
                  <a:pt x="2819842" y="0"/>
                </a:cubicBezTo>
                <a:cubicBezTo>
                  <a:pt x="2802376" y="262931"/>
                  <a:pt x="2804925" y="397028"/>
                  <a:pt x="2819842" y="577056"/>
                </a:cubicBezTo>
                <a:cubicBezTo>
                  <a:pt x="2834759" y="757084"/>
                  <a:pt x="2853350" y="1025501"/>
                  <a:pt x="2819842" y="1259032"/>
                </a:cubicBezTo>
                <a:cubicBezTo>
                  <a:pt x="2786334" y="1492563"/>
                  <a:pt x="2837873" y="1730452"/>
                  <a:pt x="2819842" y="1888548"/>
                </a:cubicBezTo>
                <a:cubicBezTo>
                  <a:pt x="2801811" y="2046644"/>
                  <a:pt x="2796348" y="2414028"/>
                  <a:pt x="2819842" y="2622984"/>
                </a:cubicBezTo>
                <a:cubicBezTo>
                  <a:pt x="2591969" y="2604408"/>
                  <a:pt x="2431174" y="2641370"/>
                  <a:pt x="2255874" y="2622984"/>
                </a:cubicBezTo>
                <a:cubicBezTo>
                  <a:pt x="2080574" y="2604598"/>
                  <a:pt x="1986852" y="2627128"/>
                  <a:pt x="1776500" y="2622984"/>
                </a:cubicBezTo>
                <a:cubicBezTo>
                  <a:pt x="1566148" y="2618840"/>
                  <a:pt x="1352398" y="2637174"/>
                  <a:pt x="1156135" y="2622984"/>
                </a:cubicBezTo>
                <a:cubicBezTo>
                  <a:pt x="959873" y="2608794"/>
                  <a:pt x="841808" y="2628366"/>
                  <a:pt x="620365" y="2622984"/>
                </a:cubicBezTo>
                <a:cubicBezTo>
                  <a:pt x="398922" y="2617603"/>
                  <a:pt x="303873" y="2640278"/>
                  <a:pt x="0" y="2622984"/>
                </a:cubicBezTo>
                <a:cubicBezTo>
                  <a:pt x="-20713" y="2377777"/>
                  <a:pt x="5008" y="2221254"/>
                  <a:pt x="0" y="1993468"/>
                </a:cubicBezTo>
                <a:cubicBezTo>
                  <a:pt x="-5008" y="1765682"/>
                  <a:pt x="30193" y="1449618"/>
                  <a:pt x="0" y="1285262"/>
                </a:cubicBezTo>
                <a:cubicBezTo>
                  <a:pt x="-30193" y="1120906"/>
                  <a:pt x="-8145" y="847654"/>
                  <a:pt x="0" y="577056"/>
                </a:cubicBezTo>
                <a:cubicBezTo>
                  <a:pt x="8145" y="306458"/>
                  <a:pt x="-25494" y="252605"/>
                  <a:pt x="0" y="0"/>
                </a:cubicBezTo>
                <a:close/>
              </a:path>
              <a:path w="2819842" h="2622984" stroke="0" extrusionOk="0">
                <a:moveTo>
                  <a:pt x="0" y="0"/>
                </a:moveTo>
                <a:cubicBezTo>
                  <a:pt x="206089" y="5998"/>
                  <a:pt x="320011" y="6453"/>
                  <a:pt x="620365" y="0"/>
                </a:cubicBezTo>
                <a:cubicBezTo>
                  <a:pt x="920719" y="-6453"/>
                  <a:pt x="976328" y="-11116"/>
                  <a:pt x="1212532" y="0"/>
                </a:cubicBezTo>
                <a:cubicBezTo>
                  <a:pt x="1448736" y="11116"/>
                  <a:pt x="1497511" y="11008"/>
                  <a:pt x="1720104" y="0"/>
                </a:cubicBezTo>
                <a:cubicBezTo>
                  <a:pt x="1942697" y="-11008"/>
                  <a:pt x="2065276" y="-17564"/>
                  <a:pt x="2284072" y="0"/>
                </a:cubicBezTo>
                <a:cubicBezTo>
                  <a:pt x="2502868" y="17564"/>
                  <a:pt x="2666926" y="22868"/>
                  <a:pt x="2819842" y="0"/>
                </a:cubicBezTo>
                <a:cubicBezTo>
                  <a:pt x="2795092" y="218478"/>
                  <a:pt x="2791859" y="367359"/>
                  <a:pt x="2819842" y="629516"/>
                </a:cubicBezTo>
                <a:cubicBezTo>
                  <a:pt x="2847825" y="891673"/>
                  <a:pt x="2821890" y="1095952"/>
                  <a:pt x="2819842" y="1311492"/>
                </a:cubicBezTo>
                <a:cubicBezTo>
                  <a:pt x="2817794" y="1527032"/>
                  <a:pt x="2795514" y="1732393"/>
                  <a:pt x="2819842" y="1888548"/>
                </a:cubicBezTo>
                <a:cubicBezTo>
                  <a:pt x="2844170" y="2044703"/>
                  <a:pt x="2805739" y="2475434"/>
                  <a:pt x="2819842" y="2622984"/>
                </a:cubicBezTo>
                <a:cubicBezTo>
                  <a:pt x="2623962" y="2647119"/>
                  <a:pt x="2375656" y="2631565"/>
                  <a:pt x="2199477" y="2622984"/>
                </a:cubicBezTo>
                <a:cubicBezTo>
                  <a:pt x="2023299" y="2614403"/>
                  <a:pt x="1861007" y="2601964"/>
                  <a:pt x="1635508" y="2622984"/>
                </a:cubicBezTo>
                <a:cubicBezTo>
                  <a:pt x="1410009" y="2644004"/>
                  <a:pt x="1290670" y="2613574"/>
                  <a:pt x="1099738" y="2622984"/>
                </a:cubicBezTo>
                <a:cubicBezTo>
                  <a:pt x="908806" y="2632395"/>
                  <a:pt x="744048" y="2605914"/>
                  <a:pt x="563968" y="2622984"/>
                </a:cubicBezTo>
                <a:cubicBezTo>
                  <a:pt x="383888" y="2640055"/>
                  <a:pt x="143384" y="2617437"/>
                  <a:pt x="0" y="2622984"/>
                </a:cubicBezTo>
                <a:cubicBezTo>
                  <a:pt x="-1776" y="2453621"/>
                  <a:pt x="-23441" y="2193873"/>
                  <a:pt x="0" y="2019698"/>
                </a:cubicBezTo>
                <a:cubicBezTo>
                  <a:pt x="23441" y="1845523"/>
                  <a:pt x="-26986" y="1706669"/>
                  <a:pt x="0" y="1416411"/>
                </a:cubicBezTo>
                <a:cubicBezTo>
                  <a:pt x="26986" y="1126153"/>
                  <a:pt x="18249" y="1050441"/>
                  <a:pt x="0" y="839355"/>
                </a:cubicBezTo>
                <a:cubicBezTo>
                  <a:pt x="-18249" y="628269"/>
                  <a:pt x="-28615" y="371472"/>
                  <a:pt x="0" y="0"/>
                </a:cubicBezTo>
                <a:close/>
              </a:path>
            </a:pathLst>
          </a:custGeom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97716864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9" name="Google Shape;729;p50">
            <a:extLst>
              <a:ext uri="{FF2B5EF4-FFF2-40B4-BE49-F238E27FC236}">
                <a16:creationId xmlns:a16="http://schemas.microsoft.com/office/drawing/2014/main" id="{A5AB502E-FBCA-4F96-AF4F-179A58FCC3F4}"/>
              </a:ext>
            </a:extLst>
          </p:cNvPr>
          <p:cNvSpPr/>
          <p:nvPr/>
        </p:nvSpPr>
        <p:spPr>
          <a:xfrm>
            <a:off x="10397814" y="4849429"/>
            <a:ext cx="1173819" cy="1458833"/>
          </a:xfrm>
          <a:custGeom>
            <a:avLst/>
            <a:gdLst/>
            <a:ahLst/>
            <a:cxnLst/>
            <a:rect l="l" t="t" r="r" b="b"/>
            <a:pathLst>
              <a:path w="521117" h="660865" extrusionOk="0">
                <a:moveTo>
                  <a:pt x="286048" y="97336"/>
                </a:moveTo>
                <a:cubicBezTo>
                  <a:pt x="277717" y="92820"/>
                  <a:pt x="269429" y="107049"/>
                  <a:pt x="279471" y="112421"/>
                </a:cubicBezTo>
                <a:cubicBezTo>
                  <a:pt x="287934" y="116871"/>
                  <a:pt x="296199" y="102620"/>
                  <a:pt x="286048" y="97336"/>
                </a:cubicBezTo>
                <a:close/>
                <a:moveTo>
                  <a:pt x="245992" y="93960"/>
                </a:moveTo>
                <a:lnTo>
                  <a:pt x="245992" y="93960"/>
                </a:lnTo>
                <a:cubicBezTo>
                  <a:pt x="222752" y="94377"/>
                  <a:pt x="182411" y="100801"/>
                  <a:pt x="173247" y="138927"/>
                </a:cubicBezTo>
                <a:cubicBezTo>
                  <a:pt x="171953" y="143948"/>
                  <a:pt x="175439" y="146974"/>
                  <a:pt x="180460" y="146996"/>
                </a:cubicBezTo>
                <a:cubicBezTo>
                  <a:pt x="184845" y="147206"/>
                  <a:pt x="188813" y="144347"/>
                  <a:pt x="189975" y="140111"/>
                </a:cubicBezTo>
                <a:cubicBezTo>
                  <a:pt x="196114" y="114503"/>
                  <a:pt x="225690" y="110140"/>
                  <a:pt x="242747" y="109833"/>
                </a:cubicBezTo>
                <a:cubicBezTo>
                  <a:pt x="251846" y="110075"/>
                  <a:pt x="257568" y="94135"/>
                  <a:pt x="245992" y="93894"/>
                </a:cubicBezTo>
                <a:close/>
                <a:moveTo>
                  <a:pt x="123697" y="418641"/>
                </a:moveTo>
                <a:cubicBezTo>
                  <a:pt x="120321" y="418557"/>
                  <a:pt x="117207" y="420474"/>
                  <a:pt x="115761" y="423530"/>
                </a:cubicBezTo>
                <a:cubicBezTo>
                  <a:pt x="94340" y="468256"/>
                  <a:pt x="71912" y="513421"/>
                  <a:pt x="49285" y="557401"/>
                </a:cubicBezTo>
                <a:cubicBezTo>
                  <a:pt x="44396" y="566675"/>
                  <a:pt x="59918" y="571915"/>
                  <a:pt x="64873" y="562663"/>
                </a:cubicBezTo>
                <a:cubicBezTo>
                  <a:pt x="87543" y="518595"/>
                  <a:pt x="109906" y="473584"/>
                  <a:pt x="131305" y="428923"/>
                </a:cubicBezTo>
                <a:cubicBezTo>
                  <a:pt x="134199" y="423179"/>
                  <a:pt x="129485" y="418553"/>
                  <a:pt x="123697" y="418575"/>
                </a:cubicBezTo>
                <a:close/>
                <a:moveTo>
                  <a:pt x="516804" y="178128"/>
                </a:moveTo>
                <a:cubicBezTo>
                  <a:pt x="513252" y="167561"/>
                  <a:pt x="498234" y="174993"/>
                  <a:pt x="501194" y="184114"/>
                </a:cubicBezTo>
                <a:cubicBezTo>
                  <a:pt x="508583" y="207630"/>
                  <a:pt x="504965" y="233231"/>
                  <a:pt x="491328" y="253768"/>
                </a:cubicBezTo>
                <a:cubicBezTo>
                  <a:pt x="487250" y="258964"/>
                  <a:pt x="491328" y="267800"/>
                  <a:pt x="497555" y="267909"/>
                </a:cubicBezTo>
                <a:cubicBezTo>
                  <a:pt x="499813" y="267791"/>
                  <a:pt x="501852" y="266524"/>
                  <a:pt x="502948" y="264555"/>
                </a:cubicBezTo>
                <a:cubicBezTo>
                  <a:pt x="520751" y="238158"/>
                  <a:pt x="525684" y="207463"/>
                  <a:pt x="516804" y="178063"/>
                </a:cubicBezTo>
                <a:close/>
                <a:moveTo>
                  <a:pt x="312226" y="61819"/>
                </a:moveTo>
                <a:cubicBezTo>
                  <a:pt x="311349" y="61534"/>
                  <a:pt x="310275" y="61819"/>
                  <a:pt x="309354" y="61446"/>
                </a:cubicBezTo>
                <a:cubicBezTo>
                  <a:pt x="290017" y="53082"/>
                  <a:pt x="269211" y="48734"/>
                  <a:pt x="248141" y="48664"/>
                </a:cubicBezTo>
                <a:cubicBezTo>
                  <a:pt x="186993" y="47151"/>
                  <a:pt x="132182" y="92096"/>
                  <a:pt x="124311" y="150657"/>
                </a:cubicBezTo>
                <a:cubicBezTo>
                  <a:pt x="120496" y="179159"/>
                  <a:pt x="130713" y="207178"/>
                  <a:pt x="141500" y="233334"/>
                </a:cubicBezTo>
                <a:cubicBezTo>
                  <a:pt x="202560" y="370122"/>
                  <a:pt x="356163" y="325593"/>
                  <a:pt x="387493" y="200667"/>
                </a:cubicBezTo>
                <a:cubicBezTo>
                  <a:pt x="403279" y="142632"/>
                  <a:pt x="373308" y="73636"/>
                  <a:pt x="312226" y="61753"/>
                </a:cubicBezTo>
                <a:close/>
                <a:moveTo>
                  <a:pt x="373352" y="187534"/>
                </a:moveTo>
                <a:cubicBezTo>
                  <a:pt x="350770" y="309698"/>
                  <a:pt x="215495" y="343944"/>
                  <a:pt x="161517" y="236733"/>
                </a:cubicBezTo>
                <a:cubicBezTo>
                  <a:pt x="143144" y="197269"/>
                  <a:pt x="126745" y="146250"/>
                  <a:pt x="163403" y="102050"/>
                </a:cubicBezTo>
                <a:cubicBezTo>
                  <a:pt x="183354" y="77933"/>
                  <a:pt x="213105" y="64778"/>
                  <a:pt x="247154" y="64778"/>
                </a:cubicBezTo>
                <a:cubicBezTo>
                  <a:pt x="267281" y="64873"/>
                  <a:pt x="287145" y="69253"/>
                  <a:pt x="305430" y="77626"/>
                </a:cubicBezTo>
                <a:cubicBezTo>
                  <a:pt x="347810" y="82494"/>
                  <a:pt x="383152" y="128250"/>
                  <a:pt x="373352" y="187468"/>
                </a:cubicBezTo>
                <a:close/>
                <a:moveTo>
                  <a:pt x="451513" y="77955"/>
                </a:moveTo>
                <a:cubicBezTo>
                  <a:pt x="445812" y="78284"/>
                  <a:pt x="439827" y="84664"/>
                  <a:pt x="443007" y="91636"/>
                </a:cubicBezTo>
                <a:cubicBezTo>
                  <a:pt x="477691" y="160808"/>
                  <a:pt x="474446" y="229498"/>
                  <a:pt x="434237" y="275386"/>
                </a:cubicBezTo>
                <a:cubicBezTo>
                  <a:pt x="428909" y="281810"/>
                  <a:pt x="434105" y="288409"/>
                  <a:pt x="440200" y="288716"/>
                </a:cubicBezTo>
                <a:cubicBezTo>
                  <a:pt x="442524" y="288648"/>
                  <a:pt x="444716" y="287558"/>
                  <a:pt x="446164" y="285734"/>
                </a:cubicBezTo>
                <a:cubicBezTo>
                  <a:pt x="491065" y="234409"/>
                  <a:pt x="494946" y="158067"/>
                  <a:pt x="456578" y="81551"/>
                </a:cubicBezTo>
                <a:cubicBezTo>
                  <a:pt x="455766" y="79439"/>
                  <a:pt x="453771" y="78019"/>
                  <a:pt x="451513" y="77955"/>
                </a:cubicBezTo>
                <a:close/>
                <a:moveTo>
                  <a:pt x="341890" y="26630"/>
                </a:moveTo>
                <a:cubicBezTo>
                  <a:pt x="340794" y="26496"/>
                  <a:pt x="339961" y="25553"/>
                  <a:pt x="339961" y="24437"/>
                </a:cubicBezTo>
                <a:cubicBezTo>
                  <a:pt x="339983" y="21456"/>
                  <a:pt x="338273" y="18733"/>
                  <a:pt x="335576" y="17465"/>
                </a:cubicBezTo>
                <a:cubicBezTo>
                  <a:pt x="312665" y="5878"/>
                  <a:pt x="287320" y="-90"/>
                  <a:pt x="261646" y="57"/>
                </a:cubicBezTo>
                <a:cubicBezTo>
                  <a:pt x="174737" y="-2398"/>
                  <a:pt x="88684" y="74601"/>
                  <a:pt x="72108" y="157497"/>
                </a:cubicBezTo>
                <a:cubicBezTo>
                  <a:pt x="59305" y="227853"/>
                  <a:pt x="106662" y="290733"/>
                  <a:pt x="155093" y="328509"/>
                </a:cubicBezTo>
                <a:cubicBezTo>
                  <a:pt x="155948" y="329140"/>
                  <a:pt x="156211" y="330280"/>
                  <a:pt x="155751" y="331228"/>
                </a:cubicBezTo>
                <a:lnTo>
                  <a:pt x="137334" y="368806"/>
                </a:lnTo>
                <a:cubicBezTo>
                  <a:pt x="136063" y="371240"/>
                  <a:pt x="133453" y="369289"/>
                  <a:pt x="131678" y="368587"/>
                </a:cubicBezTo>
                <a:cubicBezTo>
                  <a:pt x="128279" y="366965"/>
                  <a:pt x="124969" y="365101"/>
                  <a:pt x="121220" y="366614"/>
                </a:cubicBezTo>
                <a:cubicBezTo>
                  <a:pt x="117295" y="366044"/>
                  <a:pt x="113327" y="365474"/>
                  <a:pt x="109753" y="370999"/>
                </a:cubicBezTo>
                <a:cubicBezTo>
                  <a:pt x="72744" y="437562"/>
                  <a:pt x="31504" y="513508"/>
                  <a:pt x="2323" y="592437"/>
                </a:cubicBezTo>
                <a:cubicBezTo>
                  <a:pt x="87" y="594542"/>
                  <a:pt x="-615" y="597821"/>
                  <a:pt x="569" y="600658"/>
                </a:cubicBezTo>
                <a:cubicBezTo>
                  <a:pt x="13219" y="632723"/>
                  <a:pt x="42664" y="655071"/>
                  <a:pt x="76954" y="658605"/>
                </a:cubicBezTo>
                <a:cubicBezTo>
                  <a:pt x="79059" y="658877"/>
                  <a:pt x="81207" y="658309"/>
                  <a:pt x="82896" y="657026"/>
                </a:cubicBezTo>
                <a:cubicBezTo>
                  <a:pt x="83356" y="656665"/>
                  <a:pt x="83948" y="656507"/>
                  <a:pt x="84540" y="656588"/>
                </a:cubicBezTo>
                <a:cubicBezTo>
                  <a:pt x="85132" y="656669"/>
                  <a:pt x="85658" y="656985"/>
                  <a:pt x="86009" y="657465"/>
                </a:cubicBezTo>
                <a:cubicBezTo>
                  <a:pt x="87807" y="659666"/>
                  <a:pt x="90525" y="660918"/>
                  <a:pt x="93375" y="660863"/>
                </a:cubicBezTo>
                <a:cubicBezTo>
                  <a:pt x="96708" y="660947"/>
                  <a:pt x="99778" y="659022"/>
                  <a:pt x="101159" y="655974"/>
                </a:cubicBezTo>
                <a:lnTo>
                  <a:pt x="212535" y="414322"/>
                </a:lnTo>
                <a:cubicBezTo>
                  <a:pt x="214026" y="411362"/>
                  <a:pt x="213018" y="409937"/>
                  <a:pt x="212755" y="407393"/>
                </a:cubicBezTo>
                <a:cubicBezTo>
                  <a:pt x="213456" y="404068"/>
                  <a:pt x="211439" y="400777"/>
                  <a:pt x="208150" y="399895"/>
                </a:cubicBezTo>
                <a:cubicBezTo>
                  <a:pt x="206331" y="399259"/>
                  <a:pt x="204511" y="398580"/>
                  <a:pt x="202691" y="397900"/>
                </a:cubicBezTo>
                <a:cubicBezTo>
                  <a:pt x="200871" y="397221"/>
                  <a:pt x="196881" y="396563"/>
                  <a:pt x="198306" y="393515"/>
                </a:cubicBezTo>
                <a:lnTo>
                  <a:pt x="215539" y="361527"/>
                </a:lnTo>
                <a:cubicBezTo>
                  <a:pt x="216022" y="360624"/>
                  <a:pt x="217074" y="360177"/>
                  <a:pt x="218060" y="360453"/>
                </a:cubicBezTo>
                <a:cubicBezTo>
                  <a:pt x="232114" y="364522"/>
                  <a:pt x="246672" y="366612"/>
                  <a:pt x="261296" y="366658"/>
                </a:cubicBezTo>
                <a:cubicBezTo>
                  <a:pt x="437657" y="364575"/>
                  <a:pt x="512244" y="101392"/>
                  <a:pt x="341890" y="26630"/>
                </a:cubicBezTo>
                <a:close/>
                <a:moveTo>
                  <a:pt x="194382" y="414694"/>
                </a:moveTo>
                <a:lnTo>
                  <a:pt x="88420" y="644486"/>
                </a:lnTo>
                <a:cubicBezTo>
                  <a:pt x="87916" y="645586"/>
                  <a:pt x="86623" y="646066"/>
                  <a:pt x="85505" y="645560"/>
                </a:cubicBezTo>
                <a:cubicBezTo>
                  <a:pt x="85219" y="645428"/>
                  <a:pt x="84957" y="645233"/>
                  <a:pt x="84759" y="644990"/>
                </a:cubicBezTo>
                <a:cubicBezTo>
                  <a:pt x="83465" y="643543"/>
                  <a:pt x="81646" y="642668"/>
                  <a:pt x="79694" y="642556"/>
                </a:cubicBezTo>
                <a:cubicBezTo>
                  <a:pt x="53144" y="639574"/>
                  <a:pt x="27536" y="622671"/>
                  <a:pt x="18306" y="597150"/>
                </a:cubicBezTo>
                <a:cubicBezTo>
                  <a:pt x="46523" y="522677"/>
                  <a:pt x="81558" y="450964"/>
                  <a:pt x="122951" y="382926"/>
                </a:cubicBezTo>
                <a:cubicBezTo>
                  <a:pt x="145731" y="392836"/>
                  <a:pt x="169125" y="403118"/>
                  <a:pt x="193110" y="411713"/>
                </a:cubicBezTo>
                <a:cubicBezTo>
                  <a:pt x="194250" y="412123"/>
                  <a:pt x="194842" y="413379"/>
                  <a:pt x="194426" y="414517"/>
                </a:cubicBezTo>
                <a:cubicBezTo>
                  <a:pt x="194404" y="414593"/>
                  <a:pt x="194382" y="414666"/>
                  <a:pt x="194338" y="414738"/>
                </a:cubicBezTo>
                <a:close/>
                <a:moveTo>
                  <a:pt x="199600" y="356638"/>
                </a:moveTo>
                <a:lnTo>
                  <a:pt x="182609" y="388144"/>
                </a:lnTo>
                <a:cubicBezTo>
                  <a:pt x="182082" y="389117"/>
                  <a:pt x="180920" y="389549"/>
                  <a:pt x="179890" y="389152"/>
                </a:cubicBezTo>
                <a:cubicBezTo>
                  <a:pt x="170923" y="385622"/>
                  <a:pt x="162043" y="381983"/>
                  <a:pt x="153471" y="378190"/>
                </a:cubicBezTo>
                <a:cubicBezTo>
                  <a:pt x="152353" y="377710"/>
                  <a:pt x="151848" y="376418"/>
                  <a:pt x="152331" y="375307"/>
                </a:cubicBezTo>
                <a:cubicBezTo>
                  <a:pt x="152353" y="375274"/>
                  <a:pt x="152353" y="375241"/>
                  <a:pt x="152375" y="375208"/>
                </a:cubicBezTo>
                <a:lnTo>
                  <a:pt x="169147" y="340984"/>
                </a:lnTo>
                <a:cubicBezTo>
                  <a:pt x="169673" y="339894"/>
                  <a:pt x="170988" y="339436"/>
                  <a:pt x="172085" y="339962"/>
                </a:cubicBezTo>
                <a:cubicBezTo>
                  <a:pt x="172129" y="339993"/>
                  <a:pt x="172194" y="340026"/>
                  <a:pt x="172260" y="340063"/>
                </a:cubicBezTo>
                <a:cubicBezTo>
                  <a:pt x="180679" y="345183"/>
                  <a:pt x="189471" y="349662"/>
                  <a:pt x="198569" y="353459"/>
                </a:cubicBezTo>
                <a:cubicBezTo>
                  <a:pt x="199687" y="353928"/>
                  <a:pt x="200213" y="355213"/>
                  <a:pt x="199753" y="356329"/>
                </a:cubicBezTo>
                <a:cubicBezTo>
                  <a:pt x="199687" y="356452"/>
                  <a:pt x="199622" y="356570"/>
                  <a:pt x="199556" y="356682"/>
                </a:cubicBezTo>
                <a:close/>
                <a:moveTo>
                  <a:pt x="420227" y="199439"/>
                </a:moveTo>
                <a:cubicBezTo>
                  <a:pt x="409550" y="280560"/>
                  <a:pt x="343206" y="348416"/>
                  <a:pt x="264036" y="348526"/>
                </a:cubicBezTo>
                <a:cubicBezTo>
                  <a:pt x="189712" y="352472"/>
                  <a:pt x="91731" y="264730"/>
                  <a:pt x="87193" y="184640"/>
                </a:cubicBezTo>
                <a:cubicBezTo>
                  <a:pt x="84189" y="141580"/>
                  <a:pt x="113129" y="100318"/>
                  <a:pt x="125714" y="84576"/>
                </a:cubicBezTo>
                <a:cubicBezTo>
                  <a:pt x="174211" y="22793"/>
                  <a:pt x="259169" y="-644"/>
                  <a:pt x="328012" y="34523"/>
                </a:cubicBezTo>
                <a:cubicBezTo>
                  <a:pt x="329020" y="34770"/>
                  <a:pt x="329700" y="35682"/>
                  <a:pt x="329678" y="36715"/>
                </a:cubicBezTo>
                <a:cubicBezTo>
                  <a:pt x="329459" y="39756"/>
                  <a:pt x="331300" y="42567"/>
                  <a:pt x="334173" y="43599"/>
                </a:cubicBezTo>
                <a:cubicBezTo>
                  <a:pt x="393501" y="67914"/>
                  <a:pt x="428887" y="131999"/>
                  <a:pt x="420183" y="1994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554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Diagnosis 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D009-A958-4793-9875-CF9D0297CE44}"/>
              </a:ext>
            </a:extLst>
          </p:cNvPr>
          <p:cNvSpPr txBox="1"/>
          <p:nvPr/>
        </p:nvSpPr>
        <p:spPr>
          <a:xfrm>
            <a:off x="857951" y="2076450"/>
            <a:ext cx="102414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CC3300"/>
                </a:solidFill>
              </a:rPr>
              <a:t>No single test</a:t>
            </a:r>
            <a:r>
              <a:rPr lang="en-US" sz="3200" b="1" dirty="0">
                <a:solidFill>
                  <a:srgbClr val="CC3300"/>
                </a:solidFill>
              </a:rPr>
              <a:t> </a:t>
            </a:r>
            <a:r>
              <a:rPr lang="en-US" sz="3200" dirty="0"/>
              <a:t>can differentiate biliary atresia from other causes of jaundice in the infant. So we will depend on a combination of data obtained from a complete clinical assessment, blood tests, imaging studies, and pathologic evaluation.</a:t>
            </a:r>
          </a:p>
          <a:p>
            <a:pPr marL="457200" indent="-4572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3200" dirty="0"/>
              <a:t>however, it is usually </a:t>
            </a:r>
            <a:r>
              <a:rPr lang="en-US" sz="3200" b="1" u="sng" dirty="0">
                <a:solidFill>
                  <a:srgbClr val="C00000"/>
                </a:solidFill>
              </a:rPr>
              <a:t>confirmed by liver biopsy.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Google Shape;729;p50">
            <a:extLst>
              <a:ext uri="{FF2B5EF4-FFF2-40B4-BE49-F238E27FC236}">
                <a16:creationId xmlns:a16="http://schemas.microsoft.com/office/drawing/2014/main" id="{3EFF0B71-2245-4CED-9241-8BB79409FCD0}"/>
              </a:ext>
            </a:extLst>
          </p:cNvPr>
          <p:cNvSpPr/>
          <p:nvPr/>
        </p:nvSpPr>
        <p:spPr>
          <a:xfrm>
            <a:off x="10397814" y="4849429"/>
            <a:ext cx="1173819" cy="1458833"/>
          </a:xfrm>
          <a:custGeom>
            <a:avLst/>
            <a:gdLst/>
            <a:ahLst/>
            <a:cxnLst/>
            <a:rect l="l" t="t" r="r" b="b"/>
            <a:pathLst>
              <a:path w="521117" h="660865" extrusionOk="0">
                <a:moveTo>
                  <a:pt x="286048" y="97336"/>
                </a:moveTo>
                <a:cubicBezTo>
                  <a:pt x="277717" y="92820"/>
                  <a:pt x="269429" y="107049"/>
                  <a:pt x="279471" y="112421"/>
                </a:cubicBezTo>
                <a:cubicBezTo>
                  <a:pt x="287934" y="116871"/>
                  <a:pt x="296199" y="102620"/>
                  <a:pt x="286048" y="97336"/>
                </a:cubicBezTo>
                <a:close/>
                <a:moveTo>
                  <a:pt x="245992" y="93960"/>
                </a:moveTo>
                <a:lnTo>
                  <a:pt x="245992" y="93960"/>
                </a:lnTo>
                <a:cubicBezTo>
                  <a:pt x="222752" y="94377"/>
                  <a:pt x="182411" y="100801"/>
                  <a:pt x="173247" y="138927"/>
                </a:cubicBezTo>
                <a:cubicBezTo>
                  <a:pt x="171953" y="143948"/>
                  <a:pt x="175439" y="146974"/>
                  <a:pt x="180460" y="146996"/>
                </a:cubicBezTo>
                <a:cubicBezTo>
                  <a:pt x="184845" y="147206"/>
                  <a:pt x="188813" y="144347"/>
                  <a:pt x="189975" y="140111"/>
                </a:cubicBezTo>
                <a:cubicBezTo>
                  <a:pt x="196114" y="114503"/>
                  <a:pt x="225690" y="110140"/>
                  <a:pt x="242747" y="109833"/>
                </a:cubicBezTo>
                <a:cubicBezTo>
                  <a:pt x="251846" y="110075"/>
                  <a:pt x="257568" y="94135"/>
                  <a:pt x="245992" y="93894"/>
                </a:cubicBezTo>
                <a:close/>
                <a:moveTo>
                  <a:pt x="123697" y="418641"/>
                </a:moveTo>
                <a:cubicBezTo>
                  <a:pt x="120321" y="418557"/>
                  <a:pt x="117207" y="420474"/>
                  <a:pt x="115761" y="423530"/>
                </a:cubicBezTo>
                <a:cubicBezTo>
                  <a:pt x="94340" y="468256"/>
                  <a:pt x="71912" y="513421"/>
                  <a:pt x="49285" y="557401"/>
                </a:cubicBezTo>
                <a:cubicBezTo>
                  <a:pt x="44396" y="566675"/>
                  <a:pt x="59918" y="571915"/>
                  <a:pt x="64873" y="562663"/>
                </a:cubicBezTo>
                <a:cubicBezTo>
                  <a:pt x="87543" y="518595"/>
                  <a:pt x="109906" y="473584"/>
                  <a:pt x="131305" y="428923"/>
                </a:cubicBezTo>
                <a:cubicBezTo>
                  <a:pt x="134199" y="423179"/>
                  <a:pt x="129485" y="418553"/>
                  <a:pt x="123697" y="418575"/>
                </a:cubicBezTo>
                <a:close/>
                <a:moveTo>
                  <a:pt x="516804" y="178128"/>
                </a:moveTo>
                <a:cubicBezTo>
                  <a:pt x="513252" y="167561"/>
                  <a:pt x="498234" y="174993"/>
                  <a:pt x="501194" y="184114"/>
                </a:cubicBezTo>
                <a:cubicBezTo>
                  <a:pt x="508583" y="207630"/>
                  <a:pt x="504965" y="233231"/>
                  <a:pt x="491328" y="253768"/>
                </a:cubicBezTo>
                <a:cubicBezTo>
                  <a:pt x="487250" y="258964"/>
                  <a:pt x="491328" y="267800"/>
                  <a:pt x="497555" y="267909"/>
                </a:cubicBezTo>
                <a:cubicBezTo>
                  <a:pt x="499813" y="267791"/>
                  <a:pt x="501852" y="266524"/>
                  <a:pt x="502948" y="264555"/>
                </a:cubicBezTo>
                <a:cubicBezTo>
                  <a:pt x="520751" y="238158"/>
                  <a:pt x="525684" y="207463"/>
                  <a:pt x="516804" y="178063"/>
                </a:cubicBezTo>
                <a:close/>
                <a:moveTo>
                  <a:pt x="312226" y="61819"/>
                </a:moveTo>
                <a:cubicBezTo>
                  <a:pt x="311349" y="61534"/>
                  <a:pt x="310275" y="61819"/>
                  <a:pt x="309354" y="61446"/>
                </a:cubicBezTo>
                <a:cubicBezTo>
                  <a:pt x="290017" y="53082"/>
                  <a:pt x="269211" y="48734"/>
                  <a:pt x="248141" y="48664"/>
                </a:cubicBezTo>
                <a:cubicBezTo>
                  <a:pt x="186993" y="47151"/>
                  <a:pt x="132182" y="92096"/>
                  <a:pt x="124311" y="150657"/>
                </a:cubicBezTo>
                <a:cubicBezTo>
                  <a:pt x="120496" y="179159"/>
                  <a:pt x="130713" y="207178"/>
                  <a:pt x="141500" y="233334"/>
                </a:cubicBezTo>
                <a:cubicBezTo>
                  <a:pt x="202560" y="370122"/>
                  <a:pt x="356163" y="325593"/>
                  <a:pt x="387493" y="200667"/>
                </a:cubicBezTo>
                <a:cubicBezTo>
                  <a:pt x="403279" y="142632"/>
                  <a:pt x="373308" y="73636"/>
                  <a:pt x="312226" y="61753"/>
                </a:cubicBezTo>
                <a:close/>
                <a:moveTo>
                  <a:pt x="373352" y="187534"/>
                </a:moveTo>
                <a:cubicBezTo>
                  <a:pt x="350770" y="309698"/>
                  <a:pt x="215495" y="343944"/>
                  <a:pt x="161517" y="236733"/>
                </a:cubicBezTo>
                <a:cubicBezTo>
                  <a:pt x="143144" y="197269"/>
                  <a:pt x="126745" y="146250"/>
                  <a:pt x="163403" y="102050"/>
                </a:cubicBezTo>
                <a:cubicBezTo>
                  <a:pt x="183354" y="77933"/>
                  <a:pt x="213105" y="64778"/>
                  <a:pt x="247154" y="64778"/>
                </a:cubicBezTo>
                <a:cubicBezTo>
                  <a:pt x="267281" y="64873"/>
                  <a:pt x="287145" y="69253"/>
                  <a:pt x="305430" y="77626"/>
                </a:cubicBezTo>
                <a:cubicBezTo>
                  <a:pt x="347810" y="82494"/>
                  <a:pt x="383152" y="128250"/>
                  <a:pt x="373352" y="187468"/>
                </a:cubicBezTo>
                <a:close/>
                <a:moveTo>
                  <a:pt x="451513" y="77955"/>
                </a:moveTo>
                <a:cubicBezTo>
                  <a:pt x="445812" y="78284"/>
                  <a:pt x="439827" y="84664"/>
                  <a:pt x="443007" y="91636"/>
                </a:cubicBezTo>
                <a:cubicBezTo>
                  <a:pt x="477691" y="160808"/>
                  <a:pt x="474446" y="229498"/>
                  <a:pt x="434237" y="275386"/>
                </a:cubicBezTo>
                <a:cubicBezTo>
                  <a:pt x="428909" y="281810"/>
                  <a:pt x="434105" y="288409"/>
                  <a:pt x="440200" y="288716"/>
                </a:cubicBezTo>
                <a:cubicBezTo>
                  <a:pt x="442524" y="288648"/>
                  <a:pt x="444716" y="287558"/>
                  <a:pt x="446164" y="285734"/>
                </a:cubicBezTo>
                <a:cubicBezTo>
                  <a:pt x="491065" y="234409"/>
                  <a:pt x="494946" y="158067"/>
                  <a:pt x="456578" y="81551"/>
                </a:cubicBezTo>
                <a:cubicBezTo>
                  <a:pt x="455766" y="79439"/>
                  <a:pt x="453771" y="78019"/>
                  <a:pt x="451513" y="77955"/>
                </a:cubicBezTo>
                <a:close/>
                <a:moveTo>
                  <a:pt x="341890" y="26630"/>
                </a:moveTo>
                <a:cubicBezTo>
                  <a:pt x="340794" y="26496"/>
                  <a:pt x="339961" y="25553"/>
                  <a:pt x="339961" y="24437"/>
                </a:cubicBezTo>
                <a:cubicBezTo>
                  <a:pt x="339983" y="21456"/>
                  <a:pt x="338273" y="18733"/>
                  <a:pt x="335576" y="17465"/>
                </a:cubicBezTo>
                <a:cubicBezTo>
                  <a:pt x="312665" y="5878"/>
                  <a:pt x="287320" y="-90"/>
                  <a:pt x="261646" y="57"/>
                </a:cubicBezTo>
                <a:cubicBezTo>
                  <a:pt x="174737" y="-2398"/>
                  <a:pt x="88684" y="74601"/>
                  <a:pt x="72108" y="157497"/>
                </a:cubicBezTo>
                <a:cubicBezTo>
                  <a:pt x="59305" y="227853"/>
                  <a:pt x="106662" y="290733"/>
                  <a:pt x="155093" y="328509"/>
                </a:cubicBezTo>
                <a:cubicBezTo>
                  <a:pt x="155948" y="329140"/>
                  <a:pt x="156211" y="330280"/>
                  <a:pt x="155751" y="331228"/>
                </a:cubicBezTo>
                <a:lnTo>
                  <a:pt x="137334" y="368806"/>
                </a:lnTo>
                <a:cubicBezTo>
                  <a:pt x="136063" y="371240"/>
                  <a:pt x="133453" y="369289"/>
                  <a:pt x="131678" y="368587"/>
                </a:cubicBezTo>
                <a:cubicBezTo>
                  <a:pt x="128279" y="366965"/>
                  <a:pt x="124969" y="365101"/>
                  <a:pt x="121220" y="366614"/>
                </a:cubicBezTo>
                <a:cubicBezTo>
                  <a:pt x="117295" y="366044"/>
                  <a:pt x="113327" y="365474"/>
                  <a:pt x="109753" y="370999"/>
                </a:cubicBezTo>
                <a:cubicBezTo>
                  <a:pt x="72744" y="437562"/>
                  <a:pt x="31504" y="513508"/>
                  <a:pt x="2323" y="592437"/>
                </a:cubicBezTo>
                <a:cubicBezTo>
                  <a:pt x="87" y="594542"/>
                  <a:pt x="-615" y="597821"/>
                  <a:pt x="569" y="600658"/>
                </a:cubicBezTo>
                <a:cubicBezTo>
                  <a:pt x="13219" y="632723"/>
                  <a:pt x="42664" y="655071"/>
                  <a:pt x="76954" y="658605"/>
                </a:cubicBezTo>
                <a:cubicBezTo>
                  <a:pt x="79059" y="658877"/>
                  <a:pt x="81207" y="658309"/>
                  <a:pt x="82896" y="657026"/>
                </a:cubicBezTo>
                <a:cubicBezTo>
                  <a:pt x="83356" y="656665"/>
                  <a:pt x="83948" y="656507"/>
                  <a:pt x="84540" y="656588"/>
                </a:cubicBezTo>
                <a:cubicBezTo>
                  <a:pt x="85132" y="656669"/>
                  <a:pt x="85658" y="656985"/>
                  <a:pt x="86009" y="657465"/>
                </a:cubicBezTo>
                <a:cubicBezTo>
                  <a:pt x="87807" y="659666"/>
                  <a:pt x="90525" y="660918"/>
                  <a:pt x="93375" y="660863"/>
                </a:cubicBezTo>
                <a:cubicBezTo>
                  <a:pt x="96708" y="660947"/>
                  <a:pt x="99778" y="659022"/>
                  <a:pt x="101159" y="655974"/>
                </a:cubicBezTo>
                <a:lnTo>
                  <a:pt x="212535" y="414322"/>
                </a:lnTo>
                <a:cubicBezTo>
                  <a:pt x="214026" y="411362"/>
                  <a:pt x="213018" y="409937"/>
                  <a:pt x="212755" y="407393"/>
                </a:cubicBezTo>
                <a:cubicBezTo>
                  <a:pt x="213456" y="404068"/>
                  <a:pt x="211439" y="400777"/>
                  <a:pt x="208150" y="399895"/>
                </a:cubicBezTo>
                <a:cubicBezTo>
                  <a:pt x="206331" y="399259"/>
                  <a:pt x="204511" y="398580"/>
                  <a:pt x="202691" y="397900"/>
                </a:cubicBezTo>
                <a:cubicBezTo>
                  <a:pt x="200871" y="397221"/>
                  <a:pt x="196881" y="396563"/>
                  <a:pt x="198306" y="393515"/>
                </a:cubicBezTo>
                <a:lnTo>
                  <a:pt x="215539" y="361527"/>
                </a:lnTo>
                <a:cubicBezTo>
                  <a:pt x="216022" y="360624"/>
                  <a:pt x="217074" y="360177"/>
                  <a:pt x="218060" y="360453"/>
                </a:cubicBezTo>
                <a:cubicBezTo>
                  <a:pt x="232114" y="364522"/>
                  <a:pt x="246672" y="366612"/>
                  <a:pt x="261296" y="366658"/>
                </a:cubicBezTo>
                <a:cubicBezTo>
                  <a:pt x="437657" y="364575"/>
                  <a:pt x="512244" y="101392"/>
                  <a:pt x="341890" y="26630"/>
                </a:cubicBezTo>
                <a:close/>
                <a:moveTo>
                  <a:pt x="194382" y="414694"/>
                </a:moveTo>
                <a:lnTo>
                  <a:pt x="88420" y="644486"/>
                </a:lnTo>
                <a:cubicBezTo>
                  <a:pt x="87916" y="645586"/>
                  <a:pt x="86623" y="646066"/>
                  <a:pt x="85505" y="645560"/>
                </a:cubicBezTo>
                <a:cubicBezTo>
                  <a:pt x="85219" y="645428"/>
                  <a:pt x="84957" y="645233"/>
                  <a:pt x="84759" y="644990"/>
                </a:cubicBezTo>
                <a:cubicBezTo>
                  <a:pt x="83465" y="643543"/>
                  <a:pt x="81646" y="642668"/>
                  <a:pt x="79694" y="642556"/>
                </a:cubicBezTo>
                <a:cubicBezTo>
                  <a:pt x="53144" y="639574"/>
                  <a:pt x="27536" y="622671"/>
                  <a:pt x="18306" y="597150"/>
                </a:cubicBezTo>
                <a:cubicBezTo>
                  <a:pt x="46523" y="522677"/>
                  <a:pt x="81558" y="450964"/>
                  <a:pt x="122951" y="382926"/>
                </a:cubicBezTo>
                <a:cubicBezTo>
                  <a:pt x="145731" y="392836"/>
                  <a:pt x="169125" y="403118"/>
                  <a:pt x="193110" y="411713"/>
                </a:cubicBezTo>
                <a:cubicBezTo>
                  <a:pt x="194250" y="412123"/>
                  <a:pt x="194842" y="413379"/>
                  <a:pt x="194426" y="414517"/>
                </a:cubicBezTo>
                <a:cubicBezTo>
                  <a:pt x="194404" y="414593"/>
                  <a:pt x="194382" y="414666"/>
                  <a:pt x="194338" y="414738"/>
                </a:cubicBezTo>
                <a:close/>
                <a:moveTo>
                  <a:pt x="199600" y="356638"/>
                </a:moveTo>
                <a:lnTo>
                  <a:pt x="182609" y="388144"/>
                </a:lnTo>
                <a:cubicBezTo>
                  <a:pt x="182082" y="389117"/>
                  <a:pt x="180920" y="389549"/>
                  <a:pt x="179890" y="389152"/>
                </a:cubicBezTo>
                <a:cubicBezTo>
                  <a:pt x="170923" y="385622"/>
                  <a:pt x="162043" y="381983"/>
                  <a:pt x="153471" y="378190"/>
                </a:cubicBezTo>
                <a:cubicBezTo>
                  <a:pt x="152353" y="377710"/>
                  <a:pt x="151848" y="376418"/>
                  <a:pt x="152331" y="375307"/>
                </a:cubicBezTo>
                <a:cubicBezTo>
                  <a:pt x="152353" y="375274"/>
                  <a:pt x="152353" y="375241"/>
                  <a:pt x="152375" y="375208"/>
                </a:cubicBezTo>
                <a:lnTo>
                  <a:pt x="169147" y="340984"/>
                </a:lnTo>
                <a:cubicBezTo>
                  <a:pt x="169673" y="339894"/>
                  <a:pt x="170988" y="339436"/>
                  <a:pt x="172085" y="339962"/>
                </a:cubicBezTo>
                <a:cubicBezTo>
                  <a:pt x="172129" y="339993"/>
                  <a:pt x="172194" y="340026"/>
                  <a:pt x="172260" y="340063"/>
                </a:cubicBezTo>
                <a:cubicBezTo>
                  <a:pt x="180679" y="345183"/>
                  <a:pt x="189471" y="349662"/>
                  <a:pt x="198569" y="353459"/>
                </a:cubicBezTo>
                <a:cubicBezTo>
                  <a:pt x="199687" y="353928"/>
                  <a:pt x="200213" y="355213"/>
                  <a:pt x="199753" y="356329"/>
                </a:cubicBezTo>
                <a:cubicBezTo>
                  <a:pt x="199687" y="356452"/>
                  <a:pt x="199622" y="356570"/>
                  <a:pt x="199556" y="356682"/>
                </a:cubicBezTo>
                <a:close/>
                <a:moveTo>
                  <a:pt x="420227" y="199439"/>
                </a:moveTo>
                <a:cubicBezTo>
                  <a:pt x="409550" y="280560"/>
                  <a:pt x="343206" y="348416"/>
                  <a:pt x="264036" y="348526"/>
                </a:cubicBezTo>
                <a:cubicBezTo>
                  <a:pt x="189712" y="352472"/>
                  <a:pt x="91731" y="264730"/>
                  <a:pt x="87193" y="184640"/>
                </a:cubicBezTo>
                <a:cubicBezTo>
                  <a:pt x="84189" y="141580"/>
                  <a:pt x="113129" y="100318"/>
                  <a:pt x="125714" y="84576"/>
                </a:cubicBezTo>
                <a:cubicBezTo>
                  <a:pt x="174211" y="22793"/>
                  <a:pt x="259169" y="-644"/>
                  <a:pt x="328012" y="34523"/>
                </a:cubicBezTo>
                <a:cubicBezTo>
                  <a:pt x="329020" y="34770"/>
                  <a:pt x="329700" y="35682"/>
                  <a:pt x="329678" y="36715"/>
                </a:cubicBezTo>
                <a:cubicBezTo>
                  <a:pt x="329459" y="39756"/>
                  <a:pt x="331300" y="42567"/>
                  <a:pt x="334173" y="43599"/>
                </a:cubicBezTo>
                <a:cubicBezTo>
                  <a:pt x="393501" y="67914"/>
                  <a:pt x="428887" y="131999"/>
                  <a:pt x="420183" y="1994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845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1177833" y="911467"/>
            <a:ext cx="8568400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7200" b="1" dirty="0">
                <a:latin typeface="Amatic SC" panose="00000500000000000000" pitchFamily="2" charset="-79"/>
                <a:cs typeface="Amatic SC" panose="00000500000000000000" pitchFamily="2" charset="-79"/>
              </a:rPr>
              <a:t>Table of Contants :</a:t>
            </a:r>
            <a:endParaRPr sz="72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1870834" y="2158593"/>
            <a:ext cx="7491529" cy="294567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571500" indent="-571500">
              <a:buClr>
                <a:schemeClr val="accent1"/>
              </a:buClr>
              <a:buSzPct val="100000"/>
              <a:buFont typeface="Amatic SC" panose="00000500000000000000" pitchFamily="2" charset="-79"/>
              <a:buChar char="х"/>
            </a:pPr>
            <a:r>
              <a:rPr lang="en-US" sz="4400" b="1" dirty="0">
                <a:latin typeface="Amatic SC" panose="00000500000000000000" pitchFamily="2" charset="-79"/>
                <a:cs typeface="Amatic SC" panose="00000500000000000000" pitchFamily="2" charset="-79"/>
              </a:rPr>
              <a:t>Definition</a:t>
            </a:r>
          </a:p>
          <a:p>
            <a:pPr marL="571500" indent="-571500">
              <a:buClr>
                <a:schemeClr val="accent1"/>
              </a:buClr>
              <a:buSzPct val="100000"/>
              <a:buFont typeface="Amatic SC" panose="00000500000000000000" pitchFamily="2" charset="-79"/>
              <a:buChar char="х"/>
            </a:pPr>
            <a:r>
              <a:rPr lang="en-US" sz="4400" b="1" dirty="0">
                <a:latin typeface="Amatic SC" panose="00000500000000000000" pitchFamily="2" charset="-79"/>
                <a:cs typeface="Amatic SC" panose="00000500000000000000" pitchFamily="2" charset="-79"/>
              </a:rPr>
              <a:t>Epidemiology</a:t>
            </a:r>
          </a:p>
          <a:p>
            <a:pPr marL="571500" indent="-571500">
              <a:buClr>
                <a:schemeClr val="accent1"/>
              </a:buClr>
              <a:buSzPct val="100000"/>
              <a:buFont typeface="Amatic SC" panose="00000500000000000000" pitchFamily="2" charset="-79"/>
              <a:buChar char="х"/>
            </a:pPr>
            <a:r>
              <a:rPr lang="en-US" sz="4400" b="1" dirty="0">
                <a:latin typeface="Amatic SC" panose="00000500000000000000" pitchFamily="2" charset="-79"/>
                <a:cs typeface="Amatic SC" panose="00000500000000000000" pitchFamily="2" charset="-79"/>
              </a:rPr>
              <a:t>Types of neonatal Jaundice</a:t>
            </a:r>
          </a:p>
          <a:p>
            <a:pPr marL="1181085" lvl="1" indent="-571500">
              <a:spcBef>
                <a:spcPts val="0"/>
              </a:spcBef>
              <a:buClr>
                <a:schemeClr val="accent1"/>
              </a:buClr>
              <a:buSzPct val="100000"/>
              <a:buFont typeface="Amatic SC" panose="00000500000000000000" pitchFamily="2" charset="-79"/>
              <a:buChar char="х"/>
            </a:pPr>
            <a:r>
              <a:rPr lang="en-US" sz="3600" b="1" dirty="0">
                <a:latin typeface="Amatic SC" panose="00000500000000000000" pitchFamily="2" charset="-79"/>
                <a:cs typeface="Amatic SC" panose="00000500000000000000" pitchFamily="2" charset="-79"/>
              </a:rPr>
              <a:t>Physiological &amp; Pathological Jaundice</a:t>
            </a:r>
          </a:p>
          <a:p>
            <a:pPr marL="571500" indent="-571500">
              <a:buClr>
                <a:schemeClr val="accent1"/>
              </a:buClr>
              <a:buSzPct val="100000"/>
              <a:buFont typeface="Amatic SC" panose="00000500000000000000" pitchFamily="2" charset="-79"/>
              <a:buChar char="х"/>
            </a:pPr>
            <a:r>
              <a:rPr lang="en-US" sz="4400" b="1" dirty="0">
                <a:latin typeface="Amatic SC" panose="00000500000000000000" pitchFamily="2" charset="-79"/>
                <a:cs typeface="Amatic SC" panose="00000500000000000000" pitchFamily="2" charset="-79"/>
              </a:rPr>
              <a:t>Biliary Atresia</a:t>
            </a:r>
          </a:p>
          <a:p>
            <a:pPr marL="571500" indent="-571500">
              <a:buClr>
                <a:schemeClr val="accent1"/>
              </a:buClr>
              <a:buSzPct val="100000"/>
              <a:buFont typeface="Amatic SC" panose="00000500000000000000" pitchFamily="2" charset="-79"/>
              <a:buChar char="х"/>
            </a:pPr>
            <a:r>
              <a:rPr lang="en-US" sz="4400" b="1" dirty="0">
                <a:latin typeface="Amatic SC" panose="00000500000000000000" pitchFamily="2" charset="-79"/>
                <a:cs typeface="Amatic SC" panose="00000500000000000000" pitchFamily="2" charset="-79"/>
              </a:rPr>
              <a:t>Choledochal Cyst</a:t>
            </a:r>
          </a:p>
          <a:p>
            <a:pPr marL="45720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sz="44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2" name="Google Shape;748;p51">
            <a:extLst>
              <a:ext uri="{FF2B5EF4-FFF2-40B4-BE49-F238E27FC236}">
                <a16:creationId xmlns:a16="http://schemas.microsoft.com/office/drawing/2014/main" id="{F86843FA-F380-4160-A37F-E8A8985688F1}"/>
              </a:ext>
            </a:extLst>
          </p:cNvPr>
          <p:cNvSpPr/>
          <p:nvPr/>
        </p:nvSpPr>
        <p:spPr>
          <a:xfrm>
            <a:off x="10566751" y="4950194"/>
            <a:ext cx="1004882" cy="1307641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Treatment  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D009-A958-4793-9875-CF9D0297CE44}"/>
              </a:ext>
            </a:extLst>
          </p:cNvPr>
          <p:cNvSpPr txBox="1"/>
          <p:nvPr/>
        </p:nvSpPr>
        <p:spPr>
          <a:xfrm>
            <a:off x="966833" y="2008571"/>
            <a:ext cx="1040455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If the diagnosis of biliary atresia is confirmed intraoperative, then surgical treatment is undertaken at the same setting. </a:t>
            </a:r>
            <a:endParaRPr lang="en-US" sz="3200" dirty="0"/>
          </a:p>
          <a:p>
            <a:pPr marL="1089025" indent="-455613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/>
                </a:solidFill>
              </a:rPr>
              <a:t>lntrahepatic</a:t>
            </a:r>
            <a:r>
              <a:rPr lang="en-US" sz="3200" b="1" dirty="0">
                <a:solidFill>
                  <a:schemeClr val="tx1"/>
                </a:solidFill>
              </a:rPr>
              <a:t> : </a:t>
            </a:r>
            <a:r>
              <a:rPr lang="en-US" sz="3200" dirty="0">
                <a:solidFill>
                  <a:schemeClr val="tx1"/>
                </a:solidFill>
              </a:rPr>
              <a:t>Liver transplantation.</a:t>
            </a:r>
          </a:p>
          <a:p>
            <a:pPr marL="1089025" indent="-455613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Extrahepatic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  <a:r>
              <a:rPr lang="en-US" sz="3200" dirty="0">
                <a:solidFill>
                  <a:schemeClr val="tx1"/>
                </a:solidFill>
              </a:rPr>
              <a:t> Removal of extrahepatic stenosis &amp; its replacement by small intestine.</a:t>
            </a:r>
          </a:p>
          <a:p>
            <a:pPr>
              <a:spcBef>
                <a:spcPts val="600"/>
              </a:spcBef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Google Shape;777;p51">
            <a:extLst>
              <a:ext uri="{FF2B5EF4-FFF2-40B4-BE49-F238E27FC236}">
                <a16:creationId xmlns:a16="http://schemas.microsoft.com/office/drawing/2014/main" id="{0633BEBA-8F57-43C8-9BB0-CB774A6D5D63}"/>
              </a:ext>
            </a:extLst>
          </p:cNvPr>
          <p:cNvSpPr/>
          <p:nvPr/>
        </p:nvSpPr>
        <p:spPr>
          <a:xfrm>
            <a:off x="10349366" y="4958158"/>
            <a:ext cx="1022018" cy="130355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65739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Treatment  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D009-A958-4793-9875-CF9D0297CE44}"/>
              </a:ext>
            </a:extLst>
          </p:cNvPr>
          <p:cNvSpPr txBox="1"/>
          <p:nvPr/>
        </p:nvSpPr>
        <p:spPr>
          <a:xfrm>
            <a:off x="966834" y="2008571"/>
            <a:ext cx="58864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3200" dirty="0">
                <a:solidFill>
                  <a:schemeClr val="tx1"/>
                </a:solidFill>
              </a:rPr>
              <a:t>Patent segments of proximal bile duct are found in 10% of </a:t>
            </a:r>
            <a:r>
              <a:rPr lang="en-US" sz="3200" b="1" u="sng" dirty="0">
                <a:solidFill>
                  <a:srgbClr val="C00000"/>
                </a:solidFill>
              </a:rPr>
              <a:t>type 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lesions, so we need to do a direct </a:t>
            </a:r>
            <a:r>
              <a:rPr lang="en-US" sz="3200" b="1" dirty="0">
                <a:solidFill>
                  <a:srgbClr val="C00000"/>
                </a:solidFill>
              </a:rPr>
              <a:t>Roux-en-Y hepaticojejunostomy.</a:t>
            </a:r>
            <a:endParaRPr lang="ar-JO" sz="3200" b="1" dirty="0">
              <a:solidFill>
                <a:srgbClr val="C00000"/>
              </a:solidFill>
              <a:latin typeface="Goudy Old Style" pitchFamily="18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C8003AC-EA29-44CC-95A7-31D7E8489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84" y="2008571"/>
            <a:ext cx="3952665" cy="3776991"/>
          </a:xfrm>
          <a:custGeom>
            <a:avLst/>
            <a:gdLst>
              <a:gd name="connsiteX0" fmla="*/ 0 w 3952665"/>
              <a:gd name="connsiteY0" fmla="*/ 0 h 3776991"/>
              <a:gd name="connsiteX1" fmla="*/ 3952665 w 3952665"/>
              <a:gd name="connsiteY1" fmla="*/ 0 h 3776991"/>
              <a:gd name="connsiteX2" fmla="*/ 3952665 w 3952665"/>
              <a:gd name="connsiteY2" fmla="*/ 3776991 h 3776991"/>
              <a:gd name="connsiteX3" fmla="*/ 0 w 3952665"/>
              <a:gd name="connsiteY3" fmla="*/ 3776991 h 3776991"/>
              <a:gd name="connsiteX4" fmla="*/ 0 w 3952665"/>
              <a:gd name="connsiteY4" fmla="*/ 0 h 377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665" h="3776991" fill="none" extrusionOk="0">
                <a:moveTo>
                  <a:pt x="0" y="0"/>
                </a:moveTo>
                <a:cubicBezTo>
                  <a:pt x="1793760" y="73253"/>
                  <a:pt x="2612318" y="-25915"/>
                  <a:pt x="3952665" y="0"/>
                </a:cubicBezTo>
                <a:cubicBezTo>
                  <a:pt x="4006574" y="464644"/>
                  <a:pt x="4093674" y="2583911"/>
                  <a:pt x="3952665" y="3776991"/>
                </a:cubicBezTo>
                <a:cubicBezTo>
                  <a:pt x="2442893" y="3823522"/>
                  <a:pt x="707091" y="3833600"/>
                  <a:pt x="0" y="3776991"/>
                </a:cubicBezTo>
                <a:cubicBezTo>
                  <a:pt x="-71233" y="2437632"/>
                  <a:pt x="92034" y="666860"/>
                  <a:pt x="0" y="0"/>
                </a:cubicBezTo>
                <a:close/>
              </a:path>
              <a:path w="3952665" h="3776991" stroke="0" extrusionOk="0">
                <a:moveTo>
                  <a:pt x="0" y="0"/>
                </a:moveTo>
                <a:cubicBezTo>
                  <a:pt x="1283586" y="86791"/>
                  <a:pt x="2971969" y="-95934"/>
                  <a:pt x="3952665" y="0"/>
                </a:cubicBezTo>
                <a:cubicBezTo>
                  <a:pt x="3872767" y="873948"/>
                  <a:pt x="4050549" y="2178008"/>
                  <a:pt x="3952665" y="3776991"/>
                </a:cubicBezTo>
                <a:cubicBezTo>
                  <a:pt x="2372046" y="3866628"/>
                  <a:pt x="1062482" y="3821841"/>
                  <a:pt x="0" y="3776991"/>
                </a:cubicBezTo>
                <a:cubicBezTo>
                  <a:pt x="72742" y="3369741"/>
                  <a:pt x="157234" y="1422791"/>
                  <a:pt x="0" y="0"/>
                </a:cubicBezTo>
                <a:close/>
              </a:path>
            </a:pathLst>
          </a:custGeom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7816554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067609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Treatment  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D009-A958-4793-9875-CF9D0297CE44}"/>
              </a:ext>
            </a:extLst>
          </p:cNvPr>
          <p:cNvSpPr txBox="1"/>
          <p:nvPr/>
        </p:nvSpPr>
        <p:spPr>
          <a:xfrm>
            <a:off x="609600" y="2236846"/>
            <a:ext cx="65913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500" b="1" u="sng" dirty="0">
                <a:solidFill>
                  <a:srgbClr val="C00000"/>
                </a:solidFill>
              </a:rPr>
              <a:t>Types II &amp; III</a:t>
            </a: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chemeClr val="tx1"/>
                </a:solidFill>
              </a:rPr>
              <a:t>need to do</a:t>
            </a: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kasai</a:t>
            </a:r>
            <a:r>
              <a:rPr lang="en-US" sz="2500" b="1" dirty="0">
                <a:solidFill>
                  <a:srgbClr val="C00000"/>
                </a:solidFill>
              </a:rPr>
              <a:t> procedure </a:t>
            </a:r>
            <a:r>
              <a:rPr lang="en-US" sz="2500" b="1" dirty="0">
                <a:solidFill>
                  <a:schemeClr val="tx1"/>
                </a:solidFill>
              </a:rPr>
              <a:t>(before age of 8 weeks).</a:t>
            </a:r>
            <a:endParaRPr lang="en-US" sz="2500" b="1" dirty="0"/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C00000"/>
                </a:solidFill>
              </a:rPr>
              <a:t>Kasai procedure (known as </a:t>
            </a:r>
            <a:r>
              <a:rPr lang="en-US" sz="2500" b="1" dirty="0" err="1">
                <a:solidFill>
                  <a:srgbClr val="C00000"/>
                </a:solidFill>
              </a:rPr>
              <a:t>Hepatoporto-enterosomy</a:t>
            </a:r>
            <a:r>
              <a:rPr lang="en-US" sz="2500" b="1" dirty="0">
                <a:solidFill>
                  <a:srgbClr val="C00000"/>
                </a:solidFill>
              </a:rPr>
              <a:t> or Roux-en-Y procedure ) : </a:t>
            </a:r>
            <a:r>
              <a:rPr lang="en-US" sz="2500" dirty="0"/>
              <a:t>Remove the blocked bile ducts and gallbladder and replacing them with a segment of your child's own small intestine. This segment of intestine is sewn to the liver and functions as a new extra hepatic bile duct system.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Treatment for Your Child&amp;#39;s Biliary Atresia: Kasai Procedure">
            <a:extLst>
              <a:ext uri="{FF2B5EF4-FFF2-40B4-BE49-F238E27FC236}">
                <a16:creationId xmlns:a16="http://schemas.microsoft.com/office/drawing/2014/main" id="{89B926BB-AB6A-4778-BF0B-D8C87C791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2272" y="1907748"/>
            <a:ext cx="3813561" cy="4098717"/>
          </a:xfrm>
          <a:custGeom>
            <a:avLst/>
            <a:gdLst>
              <a:gd name="connsiteX0" fmla="*/ 0 w 3813561"/>
              <a:gd name="connsiteY0" fmla="*/ 0 h 4098717"/>
              <a:gd name="connsiteX1" fmla="*/ 3813561 w 3813561"/>
              <a:gd name="connsiteY1" fmla="*/ 0 h 4098717"/>
              <a:gd name="connsiteX2" fmla="*/ 3813561 w 3813561"/>
              <a:gd name="connsiteY2" fmla="*/ 4098717 h 4098717"/>
              <a:gd name="connsiteX3" fmla="*/ 0 w 3813561"/>
              <a:gd name="connsiteY3" fmla="*/ 4098717 h 4098717"/>
              <a:gd name="connsiteX4" fmla="*/ 0 w 3813561"/>
              <a:gd name="connsiteY4" fmla="*/ 0 h 409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3561" h="4098717" extrusionOk="0">
                <a:moveTo>
                  <a:pt x="0" y="0"/>
                </a:moveTo>
                <a:cubicBezTo>
                  <a:pt x="1720537" y="-78582"/>
                  <a:pt x="3381658" y="-138386"/>
                  <a:pt x="3813561" y="0"/>
                </a:cubicBezTo>
                <a:cubicBezTo>
                  <a:pt x="3911780" y="1817153"/>
                  <a:pt x="3893943" y="2842747"/>
                  <a:pt x="3813561" y="4098717"/>
                </a:cubicBezTo>
                <a:cubicBezTo>
                  <a:pt x="2156131" y="4221452"/>
                  <a:pt x="1079216" y="3997746"/>
                  <a:pt x="0" y="4098717"/>
                </a:cubicBezTo>
                <a:cubicBezTo>
                  <a:pt x="20030" y="2356902"/>
                  <a:pt x="-109095" y="137031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8757389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554396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Treatment  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D009-A958-4793-9875-CF9D0297CE44}"/>
              </a:ext>
            </a:extLst>
          </p:cNvPr>
          <p:cNvSpPr txBox="1"/>
          <p:nvPr/>
        </p:nvSpPr>
        <p:spPr>
          <a:xfrm>
            <a:off x="609600" y="2234198"/>
            <a:ext cx="65913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C00000"/>
                </a:solidFill>
              </a:rPr>
              <a:t>Radical excision of all bile tree up to liver capsule.</a:t>
            </a:r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C00000"/>
                </a:solidFill>
              </a:rPr>
              <a:t>Portoenterostomy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/>
              <a:t>(</a:t>
            </a:r>
            <a:r>
              <a:rPr lang="en-GB" sz="2500" dirty="0"/>
              <a:t>The chances of achieving effective bile drainage after</a:t>
            </a:r>
            <a:r>
              <a:rPr lang="en-US" sz="2500" dirty="0"/>
              <a:t> </a:t>
            </a:r>
            <a:r>
              <a:rPr lang="en-GB" sz="2500" dirty="0"/>
              <a:t>portoenterostomy are maximal when the </a:t>
            </a:r>
            <a:r>
              <a:rPr lang="en-GB" sz="2500" u="sng" dirty="0"/>
              <a:t>operation is performed </a:t>
            </a:r>
            <a:r>
              <a:rPr lang="en-GB" sz="2500" i="1" u="sng" dirty="0"/>
              <a:t>before the age of  8 weeks</a:t>
            </a:r>
            <a:r>
              <a:rPr lang="en-GB" sz="2500" dirty="0"/>
              <a:t>)</a:t>
            </a:r>
            <a:r>
              <a:rPr lang="en-US" sz="2500" dirty="0"/>
              <a:t>.</a:t>
            </a:r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C00000"/>
                </a:solidFill>
              </a:rPr>
              <a:t>Liver biopsy </a:t>
            </a:r>
            <a:r>
              <a:rPr lang="en-US" sz="2500" dirty="0"/>
              <a:t>(performed at the time of surgery and determine the degree of hepatic fibrosis that is present).</a:t>
            </a:r>
          </a:p>
        </p:txBody>
      </p:sp>
      <p:pic>
        <p:nvPicPr>
          <p:cNvPr id="7" name="Picture 2" descr="Treatment for Your Child&amp;#39;s Biliary Atresia: Kasai Procedure">
            <a:extLst>
              <a:ext uri="{FF2B5EF4-FFF2-40B4-BE49-F238E27FC236}">
                <a16:creationId xmlns:a16="http://schemas.microsoft.com/office/drawing/2014/main" id="{89B926BB-AB6A-4778-BF0B-D8C87C791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2272" y="1907748"/>
            <a:ext cx="3813561" cy="4098717"/>
          </a:xfrm>
          <a:custGeom>
            <a:avLst/>
            <a:gdLst>
              <a:gd name="connsiteX0" fmla="*/ 0 w 3813561"/>
              <a:gd name="connsiteY0" fmla="*/ 0 h 4098717"/>
              <a:gd name="connsiteX1" fmla="*/ 3813561 w 3813561"/>
              <a:gd name="connsiteY1" fmla="*/ 0 h 4098717"/>
              <a:gd name="connsiteX2" fmla="*/ 3813561 w 3813561"/>
              <a:gd name="connsiteY2" fmla="*/ 4098717 h 4098717"/>
              <a:gd name="connsiteX3" fmla="*/ 0 w 3813561"/>
              <a:gd name="connsiteY3" fmla="*/ 4098717 h 4098717"/>
              <a:gd name="connsiteX4" fmla="*/ 0 w 3813561"/>
              <a:gd name="connsiteY4" fmla="*/ 0 h 409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3561" h="4098717" extrusionOk="0">
                <a:moveTo>
                  <a:pt x="0" y="0"/>
                </a:moveTo>
                <a:cubicBezTo>
                  <a:pt x="1720537" y="-78582"/>
                  <a:pt x="3381658" y="-138386"/>
                  <a:pt x="3813561" y="0"/>
                </a:cubicBezTo>
                <a:cubicBezTo>
                  <a:pt x="3911780" y="1817153"/>
                  <a:pt x="3893943" y="2842747"/>
                  <a:pt x="3813561" y="4098717"/>
                </a:cubicBezTo>
                <a:cubicBezTo>
                  <a:pt x="2156131" y="4221452"/>
                  <a:pt x="1079216" y="3997746"/>
                  <a:pt x="0" y="4098717"/>
                </a:cubicBezTo>
                <a:cubicBezTo>
                  <a:pt x="20030" y="2356902"/>
                  <a:pt x="-109095" y="137031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8757389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15386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Treatment  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D009-A958-4793-9875-CF9D0297CE44}"/>
              </a:ext>
            </a:extLst>
          </p:cNvPr>
          <p:cNvSpPr txBox="1"/>
          <p:nvPr/>
        </p:nvSpPr>
        <p:spPr>
          <a:xfrm>
            <a:off x="609600" y="2234198"/>
            <a:ext cx="65913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500" dirty="0"/>
              <a:t>After this procedure, infants need to stay in the hospital for </a:t>
            </a:r>
            <a:r>
              <a:rPr lang="en-US" sz="2500" b="1" dirty="0"/>
              <a:t>seven to 10 days </a:t>
            </a:r>
            <a:r>
              <a:rPr lang="en-US" sz="2500" dirty="0"/>
              <a:t>to heal. And need </a:t>
            </a:r>
            <a:r>
              <a:rPr lang="en-US" sz="2500" b="1" dirty="0"/>
              <a:t>long-term antibiotic </a:t>
            </a:r>
            <a:r>
              <a:rPr lang="en-US" sz="2500" dirty="0"/>
              <a:t>therapy is given to reduce the risk of infection, also use </a:t>
            </a:r>
            <a:r>
              <a:rPr lang="en-US" sz="2500" b="1" dirty="0"/>
              <a:t>drugs that promote the flow of bile (e.g. Steroid)</a:t>
            </a:r>
            <a:r>
              <a:rPr lang="en-US" sz="2500" dirty="0"/>
              <a:t>.</a:t>
            </a:r>
            <a:endParaRPr lang="en-US" sz="2500" b="1" dirty="0"/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endParaRPr lang="en-US" sz="2500" b="1" dirty="0">
              <a:solidFill>
                <a:srgbClr val="C00000"/>
              </a:solidFill>
            </a:endParaRPr>
          </a:p>
          <a:p>
            <a:pPr marL="342900" indent="-3429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C00000"/>
                </a:solidFill>
              </a:rPr>
              <a:t>Liver transplantation: if all the above are not successful.</a:t>
            </a:r>
          </a:p>
        </p:txBody>
      </p:sp>
      <p:pic>
        <p:nvPicPr>
          <p:cNvPr id="7" name="Picture 2" descr="Treatment for Your Child&amp;#39;s Biliary Atresia: Kasai Procedure">
            <a:extLst>
              <a:ext uri="{FF2B5EF4-FFF2-40B4-BE49-F238E27FC236}">
                <a16:creationId xmlns:a16="http://schemas.microsoft.com/office/drawing/2014/main" id="{89B926BB-AB6A-4778-BF0B-D8C87C791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2272" y="1907748"/>
            <a:ext cx="3813561" cy="4098717"/>
          </a:xfrm>
          <a:custGeom>
            <a:avLst/>
            <a:gdLst>
              <a:gd name="connsiteX0" fmla="*/ 0 w 3813561"/>
              <a:gd name="connsiteY0" fmla="*/ 0 h 4098717"/>
              <a:gd name="connsiteX1" fmla="*/ 3813561 w 3813561"/>
              <a:gd name="connsiteY1" fmla="*/ 0 h 4098717"/>
              <a:gd name="connsiteX2" fmla="*/ 3813561 w 3813561"/>
              <a:gd name="connsiteY2" fmla="*/ 4098717 h 4098717"/>
              <a:gd name="connsiteX3" fmla="*/ 0 w 3813561"/>
              <a:gd name="connsiteY3" fmla="*/ 4098717 h 4098717"/>
              <a:gd name="connsiteX4" fmla="*/ 0 w 3813561"/>
              <a:gd name="connsiteY4" fmla="*/ 0 h 409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3561" h="4098717" extrusionOk="0">
                <a:moveTo>
                  <a:pt x="0" y="0"/>
                </a:moveTo>
                <a:cubicBezTo>
                  <a:pt x="1720537" y="-78582"/>
                  <a:pt x="3381658" y="-138386"/>
                  <a:pt x="3813561" y="0"/>
                </a:cubicBezTo>
                <a:cubicBezTo>
                  <a:pt x="3911780" y="1817153"/>
                  <a:pt x="3893943" y="2842747"/>
                  <a:pt x="3813561" y="4098717"/>
                </a:cubicBezTo>
                <a:cubicBezTo>
                  <a:pt x="2156131" y="4221452"/>
                  <a:pt x="1079216" y="3997746"/>
                  <a:pt x="0" y="4098717"/>
                </a:cubicBezTo>
                <a:cubicBezTo>
                  <a:pt x="20030" y="2356902"/>
                  <a:pt x="-109095" y="137031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8757389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28327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hepatoportoenterostomy">
            <a:extLst>
              <a:ext uri="{FF2B5EF4-FFF2-40B4-BE49-F238E27FC236}">
                <a16:creationId xmlns:a16="http://schemas.microsoft.com/office/drawing/2014/main" id="{E71A9D89-E730-4D99-BCF7-BB48E4D40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" b="2048"/>
          <a:stretch/>
        </p:blipFill>
        <p:spPr bwMode="auto">
          <a:xfrm>
            <a:off x="2998814" y="685800"/>
            <a:ext cx="619437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0"/>
          <p:cNvSpPr txBox="1">
            <a:spLocks noGrp="1"/>
          </p:cNvSpPr>
          <p:nvPr>
            <p:ph type="ctrTitle"/>
          </p:nvPr>
        </p:nvSpPr>
        <p:spPr>
          <a:xfrm>
            <a:off x="2567867" y="1461791"/>
            <a:ext cx="7795333" cy="894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pl-PL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Choledochal </a:t>
            </a:r>
            <a:r>
              <a:rPr lang="en-US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C</a:t>
            </a:r>
            <a:r>
              <a:rPr lang="pl-PL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yst</a:t>
            </a:r>
          </a:p>
        </p:txBody>
      </p:sp>
      <p:sp>
        <p:nvSpPr>
          <p:cNvPr id="454" name="Google Shape;454;p40"/>
          <p:cNvSpPr txBox="1"/>
          <p:nvPr/>
        </p:nvSpPr>
        <p:spPr>
          <a:xfrm>
            <a:off x="914800" y="655733"/>
            <a:ext cx="1991600" cy="19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96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2</a:t>
            </a:r>
            <a:endParaRPr sz="96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ECFAD5-BACF-499D-917E-AC4C8E89631D}"/>
              </a:ext>
            </a:extLst>
          </p:cNvPr>
          <p:cNvSpPr txBox="1"/>
          <p:nvPr/>
        </p:nvSpPr>
        <p:spPr>
          <a:xfrm>
            <a:off x="1429730" y="2731564"/>
            <a:ext cx="9332539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b="1" dirty="0">
                <a:cs typeface="Calibri"/>
              </a:rPr>
              <a:t>Is a rare congenital abnormality that causes abnormal enlargement of the bile duct leading to obstruction and liver failure.</a:t>
            </a:r>
          </a:p>
          <a:p>
            <a:pPr marL="342900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b="1" dirty="0">
                <a:cs typeface="Calibri"/>
              </a:rPr>
              <a:t>Rare disease (1:100.000-150.000), more common in Asian and females (F:M ratio; 3 or 4:1) .</a:t>
            </a:r>
          </a:p>
          <a:p>
            <a:pPr marL="342900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b="1" dirty="0">
                <a:cs typeface="Calibri"/>
              </a:rPr>
              <a:t>The majority (60%) were diagnosed in the first decade of life and others later. While (20%) of cases are diagnosed prenatally. </a:t>
            </a:r>
          </a:p>
          <a:p>
            <a:pPr marL="342900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b="1" dirty="0">
                <a:cs typeface="Calibri"/>
              </a:rPr>
              <a:t> Cause: Several etiology including : Pancreaticobiliary </a:t>
            </a:r>
            <a:r>
              <a:rPr lang="en-US" sz="2200" b="1" dirty="0" err="1">
                <a:cs typeface="Calibri"/>
              </a:rPr>
              <a:t>Maljunction</a:t>
            </a:r>
            <a:r>
              <a:rPr lang="en-US" sz="2200" b="1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3847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5B38D0C2-9607-4FFC-8736-CC792335F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" t="19216" r="4696" b="3521"/>
          <a:stretch/>
        </p:blipFill>
        <p:spPr>
          <a:xfrm>
            <a:off x="2610464" y="973393"/>
            <a:ext cx="6725265" cy="4911214"/>
          </a:xfrm>
          <a:custGeom>
            <a:avLst/>
            <a:gdLst>
              <a:gd name="connsiteX0" fmla="*/ 0 w 6725265"/>
              <a:gd name="connsiteY0" fmla="*/ 0 h 4911214"/>
              <a:gd name="connsiteX1" fmla="*/ 627691 w 6725265"/>
              <a:gd name="connsiteY1" fmla="*/ 0 h 4911214"/>
              <a:gd name="connsiteX2" fmla="*/ 1120878 w 6725265"/>
              <a:gd name="connsiteY2" fmla="*/ 0 h 4911214"/>
              <a:gd name="connsiteX3" fmla="*/ 1681316 w 6725265"/>
              <a:gd name="connsiteY3" fmla="*/ 0 h 4911214"/>
              <a:gd name="connsiteX4" fmla="*/ 2241755 w 6725265"/>
              <a:gd name="connsiteY4" fmla="*/ 0 h 4911214"/>
              <a:gd name="connsiteX5" fmla="*/ 2667688 w 6725265"/>
              <a:gd name="connsiteY5" fmla="*/ 0 h 4911214"/>
              <a:gd name="connsiteX6" fmla="*/ 3093622 w 6725265"/>
              <a:gd name="connsiteY6" fmla="*/ 0 h 4911214"/>
              <a:gd name="connsiteX7" fmla="*/ 3654061 w 6725265"/>
              <a:gd name="connsiteY7" fmla="*/ 0 h 4911214"/>
              <a:gd name="connsiteX8" fmla="*/ 4012741 w 6725265"/>
              <a:gd name="connsiteY8" fmla="*/ 0 h 4911214"/>
              <a:gd name="connsiteX9" fmla="*/ 4505928 w 6725265"/>
              <a:gd name="connsiteY9" fmla="*/ 0 h 4911214"/>
              <a:gd name="connsiteX10" fmla="*/ 4999114 w 6725265"/>
              <a:gd name="connsiteY10" fmla="*/ 0 h 4911214"/>
              <a:gd name="connsiteX11" fmla="*/ 5559552 w 6725265"/>
              <a:gd name="connsiteY11" fmla="*/ 0 h 4911214"/>
              <a:gd name="connsiteX12" fmla="*/ 6725265 w 6725265"/>
              <a:gd name="connsiteY12" fmla="*/ 0 h 4911214"/>
              <a:gd name="connsiteX13" fmla="*/ 6725265 w 6725265"/>
              <a:gd name="connsiteY13" fmla="*/ 496578 h 4911214"/>
              <a:gd name="connsiteX14" fmla="*/ 6725265 w 6725265"/>
              <a:gd name="connsiteY14" fmla="*/ 1091381 h 4911214"/>
              <a:gd name="connsiteX15" fmla="*/ 6725265 w 6725265"/>
              <a:gd name="connsiteY15" fmla="*/ 1489735 h 4911214"/>
              <a:gd name="connsiteX16" fmla="*/ 6725265 w 6725265"/>
              <a:gd name="connsiteY16" fmla="*/ 1937201 h 4911214"/>
              <a:gd name="connsiteX17" fmla="*/ 6725265 w 6725265"/>
              <a:gd name="connsiteY17" fmla="*/ 2335555 h 4911214"/>
              <a:gd name="connsiteX18" fmla="*/ 6725265 w 6725265"/>
              <a:gd name="connsiteY18" fmla="*/ 2881246 h 4911214"/>
              <a:gd name="connsiteX19" fmla="*/ 6725265 w 6725265"/>
              <a:gd name="connsiteY19" fmla="*/ 3476048 h 4911214"/>
              <a:gd name="connsiteX20" fmla="*/ 6725265 w 6725265"/>
              <a:gd name="connsiteY20" fmla="*/ 4021739 h 4911214"/>
              <a:gd name="connsiteX21" fmla="*/ 6725265 w 6725265"/>
              <a:gd name="connsiteY21" fmla="*/ 4911214 h 4911214"/>
              <a:gd name="connsiteX22" fmla="*/ 6299332 w 6725265"/>
              <a:gd name="connsiteY22" fmla="*/ 4911214 h 4911214"/>
              <a:gd name="connsiteX23" fmla="*/ 5806145 w 6725265"/>
              <a:gd name="connsiteY23" fmla="*/ 4911214 h 4911214"/>
              <a:gd name="connsiteX24" fmla="*/ 5178454 w 6725265"/>
              <a:gd name="connsiteY24" fmla="*/ 4911214 h 4911214"/>
              <a:gd name="connsiteX25" fmla="*/ 4819773 w 6725265"/>
              <a:gd name="connsiteY25" fmla="*/ 4911214 h 4911214"/>
              <a:gd name="connsiteX26" fmla="*/ 4259335 w 6725265"/>
              <a:gd name="connsiteY26" fmla="*/ 4911214 h 4911214"/>
              <a:gd name="connsiteX27" fmla="*/ 3564390 w 6725265"/>
              <a:gd name="connsiteY27" fmla="*/ 4911214 h 4911214"/>
              <a:gd name="connsiteX28" fmla="*/ 2936699 w 6725265"/>
              <a:gd name="connsiteY28" fmla="*/ 4911214 h 4911214"/>
              <a:gd name="connsiteX29" fmla="*/ 2443513 w 6725265"/>
              <a:gd name="connsiteY29" fmla="*/ 4911214 h 4911214"/>
              <a:gd name="connsiteX30" fmla="*/ 1883074 w 6725265"/>
              <a:gd name="connsiteY30" fmla="*/ 4911214 h 4911214"/>
              <a:gd name="connsiteX31" fmla="*/ 1188130 w 6725265"/>
              <a:gd name="connsiteY31" fmla="*/ 4911214 h 4911214"/>
              <a:gd name="connsiteX32" fmla="*/ 762197 w 6725265"/>
              <a:gd name="connsiteY32" fmla="*/ 4911214 h 4911214"/>
              <a:gd name="connsiteX33" fmla="*/ 0 w 6725265"/>
              <a:gd name="connsiteY33" fmla="*/ 4911214 h 4911214"/>
              <a:gd name="connsiteX34" fmla="*/ 0 w 6725265"/>
              <a:gd name="connsiteY34" fmla="*/ 4316411 h 4911214"/>
              <a:gd name="connsiteX35" fmla="*/ 0 w 6725265"/>
              <a:gd name="connsiteY35" fmla="*/ 3868945 h 4911214"/>
              <a:gd name="connsiteX36" fmla="*/ 0 w 6725265"/>
              <a:gd name="connsiteY36" fmla="*/ 3421479 h 4911214"/>
              <a:gd name="connsiteX37" fmla="*/ 0 w 6725265"/>
              <a:gd name="connsiteY37" fmla="*/ 2875789 h 4911214"/>
              <a:gd name="connsiteX38" fmla="*/ 0 w 6725265"/>
              <a:gd name="connsiteY38" fmla="*/ 2231874 h 4911214"/>
              <a:gd name="connsiteX39" fmla="*/ 0 w 6725265"/>
              <a:gd name="connsiteY39" fmla="*/ 1735296 h 4911214"/>
              <a:gd name="connsiteX40" fmla="*/ 0 w 6725265"/>
              <a:gd name="connsiteY40" fmla="*/ 1287829 h 4911214"/>
              <a:gd name="connsiteX41" fmla="*/ 0 w 6725265"/>
              <a:gd name="connsiteY41" fmla="*/ 840363 h 4911214"/>
              <a:gd name="connsiteX42" fmla="*/ 0 w 6725265"/>
              <a:gd name="connsiteY42" fmla="*/ 0 h 491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725265" h="4911214" fill="none" extrusionOk="0">
                <a:moveTo>
                  <a:pt x="0" y="0"/>
                </a:moveTo>
                <a:cubicBezTo>
                  <a:pt x="137000" y="-3458"/>
                  <a:pt x="383757" y="75104"/>
                  <a:pt x="627691" y="0"/>
                </a:cubicBezTo>
                <a:cubicBezTo>
                  <a:pt x="871625" y="-75104"/>
                  <a:pt x="892083" y="43280"/>
                  <a:pt x="1120878" y="0"/>
                </a:cubicBezTo>
                <a:cubicBezTo>
                  <a:pt x="1349673" y="-43280"/>
                  <a:pt x="1486472" y="30059"/>
                  <a:pt x="1681316" y="0"/>
                </a:cubicBezTo>
                <a:cubicBezTo>
                  <a:pt x="1876160" y="-30059"/>
                  <a:pt x="1975182" y="11907"/>
                  <a:pt x="2241755" y="0"/>
                </a:cubicBezTo>
                <a:cubicBezTo>
                  <a:pt x="2508328" y="-11907"/>
                  <a:pt x="2459669" y="17632"/>
                  <a:pt x="2667688" y="0"/>
                </a:cubicBezTo>
                <a:cubicBezTo>
                  <a:pt x="2875707" y="-17632"/>
                  <a:pt x="3001510" y="21368"/>
                  <a:pt x="3093622" y="0"/>
                </a:cubicBezTo>
                <a:cubicBezTo>
                  <a:pt x="3185734" y="-21368"/>
                  <a:pt x="3508517" y="32739"/>
                  <a:pt x="3654061" y="0"/>
                </a:cubicBezTo>
                <a:cubicBezTo>
                  <a:pt x="3799605" y="-32739"/>
                  <a:pt x="3883024" y="10330"/>
                  <a:pt x="4012741" y="0"/>
                </a:cubicBezTo>
                <a:cubicBezTo>
                  <a:pt x="4142458" y="-10330"/>
                  <a:pt x="4275740" y="1956"/>
                  <a:pt x="4505928" y="0"/>
                </a:cubicBezTo>
                <a:cubicBezTo>
                  <a:pt x="4736116" y="-1956"/>
                  <a:pt x="4889164" y="21895"/>
                  <a:pt x="4999114" y="0"/>
                </a:cubicBezTo>
                <a:cubicBezTo>
                  <a:pt x="5109064" y="-21895"/>
                  <a:pt x="5334584" y="43839"/>
                  <a:pt x="5559552" y="0"/>
                </a:cubicBezTo>
                <a:cubicBezTo>
                  <a:pt x="5784520" y="-43839"/>
                  <a:pt x="6174494" y="103230"/>
                  <a:pt x="6725265" y="0"/>
                </a:cubicBezTo>
                <a:cubicBezTo>
                  <a:pt x="6746941" y="220777"/>
                  <a:pt x="6685640" y="356149"/>
                  <a:pt x="6725265" y="496578"/>
                </a:cubicBezTo>
                <a:cubicBezTo>
                  <a:pt x="6764890" y="637007"/>
                  <a:pt x="6678811" y="955050"/>
                  <a:pt x="6725265" y="1091381"/>
                </a:cubicBezTo>
                <a:cubicBezTo>
                  <a:pt x="6771719" y="1227712"/>
                  <a:pt x="6711206" y="1309262"/>
                  <a:pt x="6725265" y="1489735"/>
                </a:cubicBezTo>
                <a:cubicBezTo>
                  <a:pt x="6739324" y="1670208"/>
                  <a:pt x="6682191" y="1738366"/>
                  <a:pt x="6725265" y="1937201"/>
                </a:cubicBezTo>
                <a:cubicBezTo>
                  <a:pt x="6768339" y="2136036"/>
                  <a:pt x="6702276" y="2233156"/>
                  <a:pt x="6725265" y="2335555"/>
                </a:cubicBezTo>
                <a:cubicBezTo>
                  <a:pt x="6748254" y="2437954"/>
                  <a:pt x="6676856" y="2612044"/>
                  <a:pt x="6725265" y="2881246"/>
                </a:cubicBezTo>
                <a:cubicBezTo>
                  <a:pt x="6773674" y="3150448"/>
                  <a:pt x="6656386" y="3213314"/>
                  <a:pt x="6725265" y="3476048"/>
                </a:cubicBezTo>
                <a:cubicBezTo>
                  <a:pt x="6794144" y="3738782"/>
                  <a:pt x="6685691" y="3826837"/>
                  <a:pt x="6725265" y="4021739"/>
                </a:cubicBezTo>
                <a:cubicBezTo>
                  <a:pt x="6764839" y="4216641"/>
                  <a:pt x="6626644" y="4483732"/>
                  <a:pt x="6725265" y="4911214"/>
                </a:cubicBezTo>
                <a:cubicBezTo>
                  <a:pt x="6555416" y="4940279"/>
                  <a:pt x="6426800" y="4869424"/>
                  <a:pt x="6299332" y="4911214"/>
                </a:cubicBezTo>
                <a:cubicBezTo>
                  <a:pt x="6171864" y="4953004"/>
                  <a:pt x="5930152" y="4866532"/>
                  <a:pt x="5806145" y="4911214"/>
                </a:cubicBezTo>
                <a:cubicBezTo>
                  <a:pt x="5682138" y="4955896"/>
                  <a:pt x="5330922" y="4905770"/>
                  <a:pt x="5178454" y="4911214"/>
                </a:cubicBezTo>
                <a:cubicBezTo>
                  <a:pt x="5025986" y="4916658"/>
                  <a:pt x="4981292" y="4897282"/>
                  <a:pt x="4819773" y="4911214"/>
                </a:cubicBezTo>
                <a:cubicBezTo>
                  <a:pt x="4658254" y="4925146"/>
                  <a:pt x="4515550" y="4858624"/>
                  <a:pt x="4259335" y="4911214"/>
                </a:cubicBezTo>
                <a:cubicBezTo>
                  <a:pt x="4003120" y="4963804"/>
                  <a:pt x="3867334" y="4863899"/>
                  <a:pt x="3564390" y="4911214"/>
                </a:cubicBezTo>
                <a:cubicBezTo>
                  <a:pt x="3261447" y="4958529"/>
                  <a:pt x="3089494" y="4905333"/>
                  <a:pt x="2936699" y="4911214"/>
                </a:cubicBezTo>
                <a:cubicBezTo>
                  <a:pt x="2783904" y="4917095"/>
                  <a:pt x="2645914" y="4875724"/>
                  <a:pt x="2443513" y="4911214"/>
                </a:cubicBezTo>
                <a:cubicBezTo>
                  <a:pt x="2241112" y="4946704"/>
                  <a:pt x="2150358" y="4900022"/>
                  <a:pt x="1883074" y="4911214"/>
                </a:cubicBezTo>
                <a:cubicBezTo>
                  <a:pt x="1615790" y="4922406"/>
                  <a:pt x="1469689" y="4852832"/>
                  <a:pt x="1188130" y="4911214"/>
                </a:cubicBezTo>
                <a:cubicBezTo>
                  <a:pt x="906571" y="4969596"/>
                  <a:pt x="871109" y="4901781"/>
                  <a:pt x="762197" y="4911214"/>
                </a:cubicBezTo>
                <a:cubicBezTo>
                  <a:pt x="653285" y="4920647"/>
                  <a:pt x="359509" y="4903954"/>
                  <a:pt x="0" y="4911214"/>
                </a:cubicBezTo>
                <a:cubicBezTo>
                  <a:pt x="-33532" y="4764607"/>
                  <a:pt x="15846" y="4606019"/>
                  <a:pt x="0" y="4316411"/>
                </a:cubicBezTo>
                <a:cubicBezTo>
                  <a:pt x="-15846" y="4026803"/>
                  <a:pt x="53127" y="4013153"/>
                  <a:pt x="0" y="3868945"/>
                </a:cubicBezTo>
                <a:cubicBezTo>
                  <a:pt x="-53127" y="3724737"/>
                  <a:pt x="3452" y="3550165"/>
                  <a:pt x="0" y="3421479"/>
                </a:cubicBezTo>
                <a:cubicBezTo>
                  <a:pt x="-3452" y="3292793"/>
                  <a:pt x="23008" y="3089493"/>
                  <a:pt x="0" y="2875789"/>
                </a:cubicBezTo>
                <a:cubicBezTo>
                  <a:pt x="-23008" y="2662085"/>
                  <a:pt x="72817" y="2371621"/>
                  <a:pt x="0" y="2231874"/>
                </a:cubicBezTo>
                <a:cubicBezTo>
                  <a:pt x="-72817" y="2092127"/>
                  <a:pt x="46613" y="1981214"/>
                  <a:pt x="0" y="1735296"/>
                </a:cubicBezTo>
                <a:cubicBezTo>
                  <a:pt x="-46613" y="1489378"/>
                  <a:pt x="24805" y="1489498"/>
                  <a:pt x="0" y="1287829"/>
                </a:cubicBezTo>
                <a:cubicBezTo>
                  <a:pt x="-24805" y="1086160"/>
                  <a:pt x="48786" y="1036868"/>
                  <a:pt x="0" y="840363"/>
                </a:cubicBezTo>
                <a:cubicBezTo>
                  <a:pt x="-48786" y="643858"/>
                  <a:pt x="63637" y="389265"/>
                  <a:pt x="0" y="0"/>
                </a:cubicBezTo>
                <a:close/>
              </a:path>
              <a:path w="6725265" h="4911214" stroke="0" extrusionOk="0">
                <a:moveTo>
                  <a:pt x="0" y="0"/>
                </a:moveTo>
                <a:cubicBezTo>
                  <a:pt x="274516" y="-25030"/>
                  <a:pt x="336408" y="15601"/>
                  <a:pt x="560439" y="0"/>
                </a:cubicBezTo>
                <a:cubicBezTo>
                  <a:pt x="784470" y="-15601"/>
                  <a:pt x="861191" y="38789"/>
                  <a:pt x="1120878" y="0"/>
                </a:cubicBezTo>
                <a:cubicBezTo>
                  <a:pt x="1380565" y="-38789"/>
                  <a:pt x="1371504" y="13569"/>
                  <a:pt x="1546811" y="0"/>
                </a:cubicBezTo>
                <a:cubicBezTo>
                  <a:pt x="1722118" y="-13569"/>
                  <a:pt x="1890047" y="1098"/>
                  <a:pt x="2039997" y="0"/>
                </a:cubicBezTo>
                <a:cubicBezTo>
                  <a:pt x="2189947" y="-1098"/>
                  <a:pt x="2455487" y="2459"/>
                  <a:pt x="2600436" y="0"/>
                </a:cubicBezTo>
                <a:cubicBezTo>
                  <a:pt x="2745385" y="-2459"/>
                  <a:pt x="2967384" y="5015"/>
                  <a:pt x="3160875" y="0"/>
                </a:cubicBezTo>
                <a:cubicBezTo>
                  <a:pt x="3354366" y="-5015"/>
                  <a:pt x="3449849" y="35530"/>
                  <a:pt x="3654061" y="0"/>
                </a:cubicBezTo>
                <a:cubicBezTo>
                  <a:pt x="3858273" y="-35530"/>
                  <a:pt x="3973970" y="30990"/>
                  <a:pt x="4147247" y="0"/>
                </a:cubicBezTo>
                <a:cubicBezTo>
                  <a:pt x="4320524" y="-30990"/>
                  <a:pt x="4647614" y="20478"/>
                  <a:pt x="4774938" y="0"/>
                </a:cubicBezTo>
                <a:cubicBezTo>
                  <a:pt x="4902262" y="-20478"/>
                  <a:pt x="5100626" y="1699"/>
                  <a:pt x="5268124" y="0"/>
                </a:cubicBezTo>
                <a:cubicBezTo>
                  <a:pt x="5435622" y="-1699"/>
                  <a:pt x="5489096" y="49336"/>
                  <a:pt x="5694058" y="0"/>
                </a:cubicBezTo>
                <a:cubicBezTo>
                  <a:pt x="5899020" y="-49336"/>
                  <a:pt x="5935615" y="32632"/>
                  <a:pt x="6119991" y="0"/>
                </a:cubicBezTo>
                <a:cubicBezTo>
                  <a:pt x="6304367" y="-32632"/>
                  <a:pt x="6529551" y="24291"/>
                  <a:pt x="6725265" y="0"/>
                </a:cubicBezTo>
                <a:cubicBezTo>
                  <a:pt x="6745982" y="132046"/>
                  <a:pt x="6677733" y="211701"/>
                  <a:pt x="6725265" y="398354"/>
                </a:cubicBezTo>
                <a:cubicBezTo>
                  <a:pt x="6772797" y="585007"/>
                  <a:pt x="6696470" y="705861"/>
                  <a:pt x="6725265" y="796708"/>
                </a:cubicBezTo>
                <a:cubicBezTo>
                  <a:pt x="6754060" y="887555"/>
                  <a:pt x="6708266" y="1244953"/>
                  <a:pt x="6725265" y="1440623"/>
                </a:cubicBezTo>
                <a:cubicBezTo>
                  <a:pt x="6742264" y="1636293"/>
                  <a:pt x="6677868" y="1768942"/>
                  <a:pt x="6725265" y="1888089"/>
                </a:cubicBezTo>
                <a:cubicBezTo>
                  <a:pt x="6772662" y="2007236"/>
                  <a:pt x="6723154" y="2280155"/>
                  <a:pt x="6725265" y="2532004"/>
                </a:cubicBezTo>
                <a:cubicBezTo>
                  <a:pt x="6727376" y="2783853"/>
                  <a:pt x="6677802" y="2878914"/>
                  <a:pt x="6725265" y="3028582"/>
                </a:cubicBezTo>
                <a:cubicBezTo>
                  <a:pt x="6772728" y="3178250"/>
                  <a:pt x="6723323" y="3338991"/>
                  <a:pt x="6725265" y="3623385"/>
                </a:cubicBezTo>
                <a:cubicBezTo>
                  <a:pt x="6727207" y="3907779"/>
                  <a:pt x="6702343" y="3988337"/>
                  <a:pt x="6725265" y="4218187"/>
                </a:cubicBezTo>
                <a:cubicBezTo>
                  <a:pt x="6748187" y="4448037"/>
                  <a:pt x="6668738" y="4717655"/>
                  <a:pt x="6725265" y="4911214"/>
                </a:cubicBezTo>
                <a:cubicBezTo>
                  <a:pt x="6593894" y="4935187"/>
                  <a:pt x="6431567" y="4878780"/>
                  <a:pt x="6299332" y="4911214"/>
                </a:cubicBezTo>
                <a:cubicBezTo>
                  <a:pt x="6167097" y="4943648"/>
                  <a:pt x="5924531" y="4903213"/>
                  <a:pt x="5806145" y="4911214"/>
                </a:cubicBezTo>
                <a:cubicBezTo>
                  <a:pt x="5687759" y="4919215"/>
                  <a:pt x="5439668" y="4870082"/>
                  <a:pt x="5312959" y="4911214"/>
                </a:cubicBezTo>
                <a:cubicBezTo>
                  <a:pt x="5186250" y="4952346"/>
                  <a:pt x="5062153" y="4868606"/>
                  <a:pt x="4819773" y="4911214"/>
                </a:cubicBezTo>
                <a:cubicBezTo>
                  <a:pt x="4577393" y="4953822"/>
                  <a:pt x="4569447" y="4885682"/>
                  <a:pt x="4461092" y="4911214"/>
                </a:cubicBezTo>
                <a:cubicBezTo>
                  <a:pt x="4352737" y="4936746"/>
                  <a:pt x="4214550" y="4868230"/>
                  <a:pt x="4102412" y="4911214"/>
                </a:cubicBezTo>
                <a:cubicBezTo>
                  <a:pt x="3990274" y="4954198"/>
                  <a:pt x="3675212" y="4883197"/>
                  <a:pt x="3474720" y="4911214"/>
                </a:cubicBezTo>
                <a:cubicBezTo>
                  <a:pt x="3274228" y="4939231"/>
                  <a:pt x="3218641" y="4874369"/>
                  <a:pt x="3048787" y="4911214"/>
                </a:cubicBezTo>
                <a:cubicBezTo>
                  <a:pt x="2878933" y="4948059"/>
                  <a:pt x="2560971" y="4885953"/>
                  <a:pt x="2353843" y="4911214"/>
                </a:cubicBezTo>
                <a:cubicBezTo>
                  <a:pt x="2146715" y="4936475"/>
                  <a:pt x="1970112" y="4882388"/>
                  <a:pt x="1726151" y="4911214"/>
                </a:cubicBezTo>
                <a:cubicBezTo>
                  <a:pt x="1482190" y="4940040"/>
                  <a:pt x="1485543" y="4907748"/>
                  <a:pt x="1300218" y="4911214"/>
                </a:cubicBezTo>
                <a:cubicBezTo>
                  <a:pt x="1114893" y="4914680"/>
                  <a:pt x="1032555" y="4877425"/>
                  <a:pt x="941537" y="4911214"/>
                </a:cubicBezTo>
                <a:cubicBezTo>
                  <a:pt x="850519" y="4945003"/>
                  <a:pt x="360472" y="4904197"/>
                  <a:pt x="0" y="4911214"/>
                </a:cubicBezTo>
                <a:cubicBezTo>
                  <a:pt x="-20973" y="4614378"/>
                  <a:pt x="21269" y="4559295"/>
                  <a:pt x="0" y="4267299"/>
                </a:cubicBezTo>
                <a:cubicBezTo>
                  <a:pt x="-21269" y="3975304"/>
                  <a:pt x="60901" y="3844845"/>
                  <a:pt x="0" y="3623385"/>
                </a:cubicBezTo>
                <a:cubicBezTo>
                  <a:pt x="-60901" y="3401925"/>
                  <a:pt x="19773" y="3257778"/>
                  <a:pt x="0" y="2979470"/>
                </a:cubicBezTo>
                <a:cubicBezTo>
                  <a:pt x="-19773" y="2701162"/>
                  <a:pt x="50335" y="2730284"/>
                  <a:pt x="0" y="2482892"/>
                </a:cubicBezTo>
                <a:cubicBezTo>
                  <a:pt x="-50335" y="2235500"/>
                  <a:pt x="52963" y="2164260"/>
                  <a:pt x="0" y="1986313"/>
                </a:cubicBezTo>
                <a:cubicBezTo>
                  <a:pt x="-52963" y="1808366"/>
                  <a:pt x="4061" y="1528662"/>
                  <a:pt x="0" y="1391511"/>
                </a:cubicBezTo>
                <a:cubicBezTo>
                  <a:pt x="-4061" y="1254360"/>
                  <a:pt x="16349" y="1025742"/>
                  <a:pt x="0" y="845820"/>
                </a:cubicBezTo>
                <a:cubicBezTo>
                  <a:pt x="-16349" y="665898"/>
                  <a:pt x="3883" y="333367"/>
                  <a:pt x="0" y="0"/>
                </a:cubicBezTo>
                <a:close/>
              </a:path>
            </a:pathLst>
          </a:custGeom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85737805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28725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Pattrens of presentation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D009-A958-4793-9875-CF9D0297CE44}"/>
              </a:ext>
            </a:extLst>
          </p:cNvPr>
          <p:cNvSpPr txBox="1"/>
          <p:nvPr/>
        </p:nvSpPr>
        <p:spPr>
          <a:xfrm>
            <a:off x="857951" y="1687498"/>
            <a:ext cx="1024146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C000"/>
                </a:solidFill>
              </a:rPr>
              <a:t>Three patterns of presentation : </a:t>
            </a:r>
          </a:p>
          <a:p>
            <a:pPr marL="800100" lvl="1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b="1" dirty="0"/>
              <a:t>The first </a:t>
            </a:r>
            <a:r>
              <a:rPr lang="en-US" sz="2800" dirty="0"/>
              <a:t>is a </a:t>
            </a:r>
            <a:r>
              <a:rPr lang="en-US" sz="2800" u="sng" dirty="0"/>
              <a:t>cystic mass in the abdomen</a:t>
            </a:r>
            <a:r>
              <a:rPr lang="en-US" sz="2800" dirty="0"/>
              <a:t> identified prenatally .</a:t>
            </a:r>
          </a:p>
          <a:p>
            <a:pPr marL="800100" lvl="1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b="1" dirty="0"/>
              <a:t>The second </a:t>
            </a:r>
            <a:r>
              <a:rPr lang="en-US" sz="2800" dirty="0"/>
              <a:t>is </a:t>
            </a:r>
            <a:r>
              <a:rPr lang="en-US" sz="2800" u="sng" dirty="0"/>
              <a:t>jaundice</a:t>
            </a:r>
            <a:r>
              <a:rPr lang="en-US" sz="2800" dirty="0"/>
              <a:t> presenting in infancy .</a:t>
            </a:r>
          </a:p>
          <a:p>
            <a:pPr marL="800100" lvl="1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b="1" dirty="0"/>
              <a:t>The third </a:t>
            </a:r>
            <a:r>
              <a:rPr lang="en-US" sz="2800" dirty="0"/>
              <a:t>is </a:t>
            </a:r>
            <a:r>
              <a:rPr lang="en-US" sz="2800" u="sng" dirty="0"/>
              <a:t>ascending cholangitis</a:t>
            </a:r>
            <a:r>
              <a:rPr lang="en-US" sz="2800" dirty="0"/>
              <a:t>, </a:t>
            </a:r>
            <a:r>
              <a:rPr lang="en-US" sz="2800" u="sng" dirty="0"/>
              <a:t>obstructive jaundice</a:t>
            </a:r>
            <a:r>
              <a:rPr lang="en-US" sz="2800" dirty="0"/>
              <a:t>, or </a:t>
            </a:r>
            <a:r>
              <a:rPr lang="en-US" sz="2800" u="sng" dirty="0"/>
              <a:t>pancreatitis</a:t>
            </a:r>
            <a:r>
              <a:rPr lang="en-US" sz="2800" dirty="0"/>
              <a:t> presenting later in childhood or in adulthood.</a:t>
            </a:r>
            <a:endParaRPr lang="en-US" sz="3200" b="1" dirty="0">
              <a:solidFill>
                <a:srgbClr val="FFC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b="1" dirty="0"/>
              <a:t>Regardless of the time of presentation</a:t>
            </a:r>
            <a:r>
              <a:rPr lang="en-US" sz="2800" dirty="0"/>
              <a:t>,  surgical intervention is indicated to:-</a:t>
            </a:r>
          </a:p>
          <a:p>
            <a:pPr marL="800100" lvl="1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Reduce potential damage to the liver, prevent jaundice and prevent pancreatitis &amp; cancer.</a:t>
            </a:r>
          </a:p>
        </p:txBody>
      </p:sp>
      <p:sp>
        <p:nvSpPr>
          <p:cNvPr id="7" name="Google Shape;781;p51">
            <a:extLst>
              <a:ext uri="{FF2B5EF4-FFF2-40B4-BE49-F238E27FC236}">
                <a16:creationId xmlns:a16="http://schemas.microsoft.com/office/drawing/2014/main" id="{52801119-FE43-4F26-B474-988B34DFDCF8}"/>
              </a:ext>
            </a:extLst>
          </p:cNvPr>
          <p:cNvSpPr/>
          <p:nvPr/>
        </p:nvSpPr>
        <p:spPr>
          <a:xfrm rot="21405570">
            <a:off x="10261419" y="5305232"/>
            <a:ext cx="1308380" cy="730232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76511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01D720-1B4F-4897-A70C-80BBEDF9D0FE}"/>
              </a:ext>
            </a:extLst>
          </p:cNvPr>
          <p:cNvSpPr txBox="1"/>
          <p:nvPr/>
        </p:nvSpPr>
        <p:spPr>
          <a:xfrm>
            <a:off x="857951" y="1687498"/>
            <a:ext cx="1063066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majority (60%)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choledochal cysts are diagnosed in the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decade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life.</a:t>
            </a:r>
          </a:p>
          <a:p>
            <a:pPr marL="342900" lvl="1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Roughly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remain undiagnosed until later in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childhood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adulthood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1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remaining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25%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cases are diagnosed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prenatally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159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028699" y="936867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Normal Bilirubin Level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8" name="Google Shape;190;p16">
            <a:extLst>
              <a:ext uri="{FF2B5EF4-FFF2-40B4-BE49-F238E27FC236}">
                <a16:creationId xmlns:a16="http://schemas.microsoft.com/office/drawing/2014/main" id="{E2614F4A-0C9F-4AC0-8B2F-F7F8C407C9F7}"/>
              </a:ext>
            </a:extLst>
          </p:cNvPr>
          <p:cNvSpPr txBox="1">
            <a:spLocks/>
          </p:cNvSpPr>
          <p:nvPr/>
        </p:nvSpPr>
        <p:spPr>
          <a:xfrm>
            <a:off x="703617" y="2240279"/>
            <a:ext cx="10431416" cy="388420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491054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91054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91054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91054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91054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91054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91054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91054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91054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1333"/>
              </a:spcAft>
              <a:buSzPts val="22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 algn="ctr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matic SC" panose="00000500000000000000" pitchFamily="2" charset="-79"/>
              <a:buChar char="х"/>
            </a:pPr>
            <a:r>
              <a:rPr lang="en-US" sz="4000" b="1" dirty="0">
                <a:cs typeface="Amatic SC" panose="00000500000000000000" pitchFamily="2" charset="-79"/>
              </a:rPr>
              <a:t>Normal jaundice in general should be less than 1 mg/dl.</a:t>
            </a:r>
          </a:p>
          <a:p>
            <a:pPr marL="292100" indent="-292100" algn="ctr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matic SC" panose="00000500000000000000" pitchFamily="2" charset="-79"/>
              <a:buChar char="х"/>
            </a:pPr>
            <a:r>
              <a:rPr lang="en-US" sz="4000" b="1" dirty="0">
                <a:cs typeface="Amatic SC" panose="00000500000000000000" pitchFamily="2" charset="-79"/>
              </a:rPr>
              <a:t>In neonate the Total Bilirubin level should be less than 5 mg/dl within </a:t>
            </a:r>
            <a:r>
              <a:rPr lang="en-US" sz="4000" b="1" dirty="0">
                <a:solidFill>
                  <a:srgbClr val="FF0000"/>
                </a:solidFill>
                <a:cs typeface="Amatic SC" panose="00000500000000000000" pitchFamily="2" charset="-79"/>
              </a:rPr>
              <a:t>the first day </a:t>
            </a:r>
            <a:r>
              <a:rPr lang="en-US" sz="4000" b="1" dirty="0">
                <a:cs typeface="Amatic SC" panose="00000500000000000000" pitchFamily="2" charset="-79"/>
              </a:rPr>
              <a:t>of age and does not exceed more than 15 mg/dl.</a:t>
            </a:r>
          </a:p>
          <a:p>
            <a:pPr marL="292100" indent="-292100" algn="ctr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matic SC" panose="00000500000000000000" pitchFamily="2" charset="-79"/>
              <a:buChar char="х"/>
            </a:pPr>
            <a:endParaRPr lang="en-US" sz="4000" b="1" dirty="0">
              <a:cs typeface="Amatic SC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8194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Anatomic Classification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D009-A958-4793-9875-CF9D0297CE44}"/>
              </a:ext>
            </a:extLst>
          </p:cNvPr>
          <p:cNvSpPr txBox="1"/>
          <p:nvPr/>
        </p:nvSpPr>
        <p:spPr>
          <a:xfrm>
            <a:off x="1143765" y="2001028"/>
            <a:ext cx="3915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C000"/>
                </a:solidFill>
              </a:rPr>
              <a:t>It’s classified into 5 types 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E0F170-623E-4ACD-BC9B-6C2F960F0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4" r="6719"/>
          <a:stretch/>
        </p:blipFill>
        <p:spPr>
          <a:xfrm>
            <a:off x="5526196" y="1677009"/>
            <a:ext cx="5132439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39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Anatomic Classification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D009-A958-4793-9875-CF9D0297CE44}"/>
              </a:ext>
            </a:extLst>
          </p:cNvPr>
          <p:cNvSpPr txBox="1"/>
          <p:nvPr/>
        </p:nvSpPr>
        <p:spPr>
          <a:xfrm>
            <a:off x="857951" y="2006655"/>
            <a:ext cx="6236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FFC000"/>
              </a:buClr>
              <a:buSzPct val="120000"/>
            </a:pPr>
            <a:r>
              <a:rPr lang="en-US" sz="3200" b="1" dirty="0">
                <a:solidFill>
                  <a:srgbClr val="FFC000"/>
                </a:solidFill>
              </a:rPr>
              <a:t>Type 1 :</a:t>
            </a:r>
            <a:endParaRPr lang="en-US" sz="3200" dirty="0">
              <a:solidFill>
                <a:srgbClr val="FFC000"/>
              </a:solidFill>
            </a:endParaRPr>
          </a:p>
          <a:p>
            <a:pPr marL="796925" lvl="1" indent="-4572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It is the most common (˃50% of cases).</a:t>
            </a:r>
          </a:p>
          <a:p>
            <a:pPr marL="796925" lvl="1" indent="-4572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Constitutes the cystic/saccular or fusiform dilation of the CBD.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7D1688-16BB-4783-A2F6-F0990046D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545" y="1901877"/>
            <a:ext cx="3247103" cy="3815346"/>
          </a:xfrm>
          <a:prstGeom prst="rect">
            <a:avLst/>
          </a:prstGeom>
        </p:spPr>
      </p:pic>
      <p:sp>
        <p:nvSpPr>
          <p:cNvPr id="27" name="Google Shape;761;p51">
            <a:extLst>
              <a:ext uri="{FF2B5EF4-FFF2-40B4-BE49-F238E27FC236}">
                <a16:creationId xmlns:a16="http://schemas.microsoft.com/office/drawing/2014/main" id="{F2A4D986-4B8C-4791-AA41-50FAFD1BAF25}"/>
              </a:ext>
            </a:extLst>
          </p:cNvPr>
          <p:cNvSpPr/>
          <p:nvPr/>
        </p:nvSpPr>
        <p:spPr>
          <a:xfrm>
            <a:off x="10320561" y="5176611"/>
            <a:ext cx="1081297" cy="1081224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195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Anatomic Classification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D009-A958-4793-9875-CF9D0297CE44}"/>
              </a:ext>
            </a:extLst>
          </p:cNvPr>
          <p:cNvSpPr txBox="1"/>
          <p:nvPr/>
        </p:nvSpPr>
        <p:spPr>
          <a:xfrm>
            <a:off x="857951" y="2006655"/>
            <a:ext cx="6074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FFC000"/>
              </a:buClr>
              <a:buSzPct val="120000"/>
            </a:pPr>
            <a:r>
              <a:rPr lang="en-US" sz="3200" b="1" dirty="0">
                <a:solidFill>
                  <a:srgbClr val="FFC000"/>
                </a:solidFill>
              </a:rPr>
              <a:t>Type 2 :</a:t>
            </a:r>
            <a:endParaRPr lang="en-US" sz="3200" dirty="0">
              <a:solidFill>
                <a:srgbClr val="FFC000"/>
              </a:solidFill>
            </a:endParaRPr>
          </a:p>
          <a:p>
            <a:pPr marL="796925" lvl="1" indent="-4572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It is a </a:t>
            </a:r>
            <a:r>
              <a:rPr lang="en-US" sz="2800" b="1" u="sng" dirty="0">
                <a:solidFill>
                  <a:schemeClr val="tx1">
                    <a:lumMod val="50000"/>
                  </a:schemeClr>
                </a:solidFill>
              </a:rPr>
              <a:t>diverticulum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of the common bile duct with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no dilation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of the common bile, extrahepatic or intrahepatic  ducts</a:t>
            </a:r>
          </a:p>
        </p:txBody>
      </p:sp>
      <p:sp>
        <p:nvSpPr>
          <p:cNvPr id="27" name="Google Shape;761;p51">
            <a:extLst>
              <a:ext uri="{FF2B5EF4-FFF2-40B4-BE49-F238E27FC236}">
                <a16:creationId xmlns:a16="http://schemas.microsoft.com/office/drawing/2014/main" id="{F2A4D986-4B8C-4791-AA41-50FAFD1BAF25}"/>
              </a:ext>
            </a:extLst>
          </p:cNvPr>
          <p:cNvSpPr/>
          <p:nvPr/>
        </p:nvSpPr>
        <p:spPr>
          <a:xfrm>
            <a:off x="10320561" y="5176611"/>
            <a:ext cx="1081297" cy="1081224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E63EC0-6FFB-46B3-B577-51E057C63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760" y="2006655"/>
            <a:ext cx="3070123" cy="360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32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Anatomic Classification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D009-A958-4793-9875-CF9D0297CE44}"/>
              </a:ext>
            </a:extLst>
          </p:cNvPr>
          <p:cNvSpPr txBox="1"/>
          <p:nvPr/>
        </p:nvSpPr>
        <p:spPr>
          <a:xfrm>
            <a:off x="857949" y="2006655"/>
            <a:ext cx="73274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FFC000"/>
              </a:buClr>
              <a:buSzPct val="120000"/>
            </a:pPr>
            <a:r>
              <a:rPr lang="en-US" sz="3200" b="1" dirty="0">
                <a:solidFill>
                  <a:srgbClr val="FFC000"/>
                </a:solidFill>
              </a:rPr>
              <a:t>Type 3 :</a:t>
            </a:r>
            <a:endParaRPr lang="en-US" sz="3200" dirty="0">
              <a:solidFill>
                <a:srgbClr val="FFC000"/>
              </a:solidFill>
            </a:endParaRPr>
          </a:p>
          <a:p>
            <a:pPr marL="796925" lvl="1" indent="-4572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Also referred to as a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</a:rPr>
              <a:t>choledochocele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, usually has a normal CBD and main pancreatic duct with cystic dilation of the distal CBD that is either intraduodenal or intrapancreatic in location. </a:t>
            </a:r>
          </a:p>
          <a:p>
            <a:pPr marL="796925" lvl="1" indent="-4572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</a:rPr>
              <a:t>choledochocele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is usually stenotic at their openings due to chronic inflammation.</a:t>
            </a:r>
          </a:p>
          <a:p>
            <a:pPr marL="796925" lvl="1" indent="-4572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Google Shape;761;p51">
            <a:extLst>
              <a:ext uri="{FF2B5EF4-FFF2-40B4-BE49-F238E27FC236}">
                <a16:creationId xmlns:a16="http://schemas.microsoft.com/office/drawing/2014/main" id="{F2A4D986-4B8C-4791-AA41-50FAFD1BAF25}"/>
              </a:ext>
            </a:extLst>
          </p:cNvPr>
          <p:cNvSpPr/>
          <p:nvPr/>
        </p:nvSpPr>
        <p:spPr>
          <a:xfrm>
            <a:off x="10320561" y="5176611"/>
            <a:ext cx="1081297" cy="1081224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E44AD-20F8-48A9-B15F-58265C1C6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222" y="2006655"/>
            <a:ext cx="2701413" cy="329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34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Anatomic Classification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D009-A958-4793-9875-CF9D0297CE44}"/>
              </a:ext>
            </a:extLst>
          </p:cNvPr>
          <p:cNvSpPr txBox="1"/>
          <p:nvPr/>
        </p:nvSpPr>
        <p:spPr>
          <a:xfrm>
            <a:off x="857950" y="2010810"/>
            <a:ext cx="588206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FFC000"/>
              </a:buClr>
              <a:buSzPct val="120000"/>
            </a:pPr>
            <a:r>
              <a:rPr lang="en-US" sz="3200" b="1" dirty="0">
                <a:solidFill>
                  <a:srgbClr val="FFC000"/>
                </a:solidFill>
              </a:rPr>
              <a:t>Type 4 : </a:t>
            </a:r>
            <a:r>
              <a:rPr lang="en-US" sz="2800" dirty="0">
                <a:solidFill>
                  <a:srgbClr val="000000"/>
                </a:solidFill>
              </a:rPr>
              <a:t>Multiple cysts.</a:t>
            </a:r>
          </a:p>
          <a:p>
            <a:pPr marL="796925" lvl="1" indent="-4572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C000"/>
                </a:solidFill>
              </a:rPr>
              <a:t>Type 4A: 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Is composed of 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</a:rPr>
              <a:t>multiple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 cysts located in both </a:t>
            </a:r>
            <a:r>
              <a:rPr lang="en-US" sz="2600" u="sng" dirty="0">
                <a:solidFill>
                  <a:schemeClr val="tx1">
                    <a:lumMod val="50000"/>
                  </a:schemeClr>
                </a:solidFill>
              </a:rPr>
              <a:t>intrahepatic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en-US" sz="2600" u="sng" dirty="0">
                <a:solidFill>
                  <a:schemeClr val="tx1">
                    <a:lumMod val="50000"/>
                  </a:schemeClr>
                </a:solidFill>
              </a:rPr>
              <a:t>extrahepatic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 bile duct.</a:t>
            </a:r>
          </a:p>
          <a:p>
            <a:pPr marL="796925" lvl="1" indent="-4572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C000"/>
                </a:solidFill>
              </a:rPr>
              <a:t>Type 4B: 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Is composed of 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</a:rPr>
              <a:t>multiple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 cysts located </a:t>
            </a:r>
            <a:r>
              <a:rPr lang="en-US" sz="2600" u="sng" dirty="0">
                <a:solidFill>
                  <a:schemeClr val="tx1">
                    <a:lumMod val="50000"/>
                  </a:schemeClr>
                </a:solidFill>
              </a:rPr>
              <a:t>extrahepatic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 bile duct only.</a:t>
            </a:r>
          </a:p>
          <a:p>
            <a:pPr marL="796925" lvl="1" indent="-4572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Google Shape;761;p51">
            <a:extLst>
              <a:ext uri="{FF2B5EF4-FFF2-40B4-BE49-F238E27FC236}">
                <a16:creationId xmlns:a16="http://schemas.microsoft.com/office/drawing/2014/main" id="{F2A4D986-4B8C-4791-AA41-50FAFD1BAF25}"/>
              </a:ext>
            </a:extLst>
          </p:cNvPr>
          <p:cNvSpPr/>
          <p:nvPr/>
        </p:nvSpPr>
        <p:spPr>
          <a:xfrm>
            <a:off x="10320561" y="5176611"/>
            <a:ext cx="1081297" cy="1081224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2C7B3-1220-4F15-8200-BF6040D67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430" y="1839648"/>
            <a:ext cx="2286000" cy="3190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12707-FBA4-42F9-804A-439A8E00E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584" y="2156335"/>
            <a:ext cx="2286000" cy="2781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28B382-E1EA-4590-8C9A-42E32315E630}"/>
              </a:ext>
            </a:extLst>
          </p:cNvPr>
          <p:cNvSpPr txBox="1"/>
          <p:nvPr/>
        </p:nvSpPr>
        <p:spPr>
          <a:xfrm flipH="1">
            <a:off x="6714584" y="4675939"/>
            <a:ext cx="1081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Type 4A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E7249-1131-4A9D-96AA-01A0C64EFBC6}"/>
              </a:ext>
            </a:extLst>
          </p:cNvPr>
          <p:cNvSpPr txBox="1"/>
          <p:nvPr/>
        </p:nvSpPr>
        <p:spPr>
          <a:xfrm flipH="1">
            <a:off x="9000584" y="4661191"/>
            <a:ext cx="1081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Type 4B</a:t>
            </a:r>
          </a:p>
        </p:txBody>
      </p:sp>
    </p:spTree>
    <p:extLst>
      <p:ext uri="{BB962C8B-B14F-4D97-AF65-F5344CB8AC3E}">
        <p14:creationId xmlns:p14="http://schemas.microsoft.com/office/powerpoint/2010/main" val="1297928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Anatomic Classification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27" name="Google Shape;761;p51">
            <a:extLst>
              <a:ext uri="{FF2B5EF4-FFF2-40B4-BE49-F238E27FC236}">
                <a16:creationId xmlns:a16="http://schemas.microsoft.com/office/drawing/2014/main" id="{F2A4D986-4B8C-4791-AA41-50FAFD1BAF25}"/>
              </a:ext>
            </a:extLst>
          </p:cNvPr>
          <p:cNvSpPr/>
          <p:nvPr/>
        </p:nvSpPr>
        <p:spPr>
          <a:xfrm>
            <a:off x="10320561" y="5176611"/>
            <a:ext cx="1081297" cy="1081224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483E1-D86B-4C06-8094-0D07839553B8}"/>
              </a:ext>
            </a:extLst>
          </p:cNvPr>
          <p:cNvSpPr txBox="1"/>
          <p:nvPr/>
        </p:nvSpPr>
        <p:spPr>
          <a:xfrm>
            <a:off x="854033" y="2008543"/>
            <a:ext cx="653780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FFC000"/>
              </a:buClr>
              <a:buSzPct val="120000"/>
            </a:pPr>
            <a:r>
              <a:rPr lang="en-US" sz="3200" b="1" dirty="0">
                <a:solidFill>
                  <a:srgbClr val="FFC000"/>
                </a:solidFill>
              </a:rPr>
              <a:t>Type 5 :</a:t>
            </a:r>
            <a:endParaRPr lang="en-US" sz="3200" dirty="0">
              <a:solidFill>
                <a:srgbClr val="FFC000"/>
              </a:solidFill>
            </a:endParaRPr>
          </a:p>
          <a:p>
            <a:pPr marL="796925" lvl="1" indent="-4572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Comprises 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</a:rPr>
              <a:t>single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 or 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</a:rPr>
              <a:t>multiple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 intrahepatic cysts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600" b="1" u="sng" dirty="0">
                <a:solidFill>
                  <a:schemeClr val="tx1">
                    <a:lumMod val="50000"/>
                  </a:schemeClr>
                </a:solidFill>
              </a:rPr>
              <a:t>without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extrahepatic duct dilation. </a:t>
            </a:r>
          </a:p>
          <a:p>
            <a:pPr marL="796925" lvl="1" indent="-4572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Type V cysts in conjunction with hepatic  fibrosis are commonly referred to as </a:t>
            </a:r>
            <a:r>
              <a:rPr lang="en-US" sz="2600" b="1" dirty="0">
                <a:solidFill>
                  <a:srgbClr val="FF0000"/>
                </a:solidFill>
              </a:rPr>
              <a:t>Caroli disease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 marL="796925" lvl="1" indent="-457200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3793AB-A55F-4548-ABF1-8C235A7F2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311" y="1934803"/>
            <a:ext cx="2526249" cy="372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45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Clinical Presentaion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D009-A958-4793-9875-CF9D0297CE44}"/>
              </a:ext>
            </a:extLst>
          </p:cNvPr>
          <p:cNvSpPr txBox="1"/>
          <p:nvPr/>
        </p:nvSpPr>
        <p:spPr>
          <a:xfrm>
            <a:off x="857951" y="1820848"/>
            <a:ext cx="1024146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b="1" dirty="0"/>
              <a:t>Prenatal:</a:t>
            </a:r>
            <a:r>
              <a:rPr lang="en-US" sz="2800" dirty="0"/>
              <a:t> Cystic mass in the abdomen.</a:t>
            </a:r>
          </a:p>
          <a:p>
            <a:pPr marL="342900" lvl="1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b="1" dirty="0"/>
              <a:t>In infant: </a:t>
            </a:r>
            <a:r>
              <a:rPr lang="en-US" sz="2800" dirty="0"/>
              <a:t>Jaundice, pale (acholic) stool and/or hepatomegaly.</a:t>
            </a:r>
          </a:p>
          <a:p>
            <a:pPr marL="342900" lvl="1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b="1" dirty="0"/>
              <a:t>In childhood or adulthood</a:t>
            </a:r>
            <a:r>
              <a:rPr lang="en-US" sz="2800" dirty="0"/>
              <a:t>: ascending cholangitis, obstructive jaundice or pancreatitis.</a:t>
            </a:r>
          </a:p>
          <a:p>
            <a:pPr marL="342900" lvl="1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b="1" dirty="0"/>
              <a:t>In adults:</a:t>
            </a:r>
            <a:r>
              <a:rPr lang="en-US" sz="2800" dirty="0"/>
              <a:t> Classic triad; jaundice, pain &amp; palpable mass.</a:t>
            </a:r>
          </a:p>
          <a:p>
            <a:pPr marL="800100" lvl="2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The entire triad is present in fewer than 30% of patients.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CC6BA-2BD5-4B6A-9CAC-79759D03ABBD}"/>
              </a:ext>
            </a:extLst>
          </p:cNvPr>
          <p:cNvSpPr txBox="1"/>
          <p:nvPr/>
        </p:nvSpPr>
        <p:spPr>
          <a:xfrm>
            <a:off x="1469591" y="4868460"/>
            <a:ext cx="8515330" cy="1200329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>
              <a:spcBef>
                <a:spcPts val="600"/>
              </a:spcBef>
              <a:buClr>
                <a:srgbClr val="FFC000"/>
              </a:buClr>
              <a:buSzPct val="120000"/>
            </a:pPr>
            <a:r>
              <a:rPr lang="en-US" sz="2400" b="1" dirty="0"/>
              <a:t>Undiagnosed choledochal cysts can lead to choledocholithiasis, cirrhosis with portal hypertension, cyst rupture, or biliary carcinomas.</a:t>
            </a:r>
          </a:p>
        </p:txBody>
      </p:sp>
    </p:spTree>
    <p:extLst>
      <p:ext uri="{BB962C8B-B14F-4D97-AF65-F5344CB8AC3E}">
        <p14:creationId xmlns:p14="http://schemas.microsoft.com/office/powerpoint/2010/main" val="2504621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Work Up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D009-A958-4793-9875-CF9D0297CE44}"/>
              </a:ext>
            </a:extLst>
          </p:cNvPr>
          <p:cNvSpPr txBox="1"/>
          <p:nvPr/>
        </p:nvSpPr>
        <p:spPr>
          <a:xfrm>
            <a:off x="857951" y="1820848"/>
            <a:ext cx="10241465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buClr>
                <a:srgbClr val="FFC000"/>
              </a:buClr>
              <a:buSzPct val="120000"/>
            </a:pPr>
            <a:r>
              <a:rPr lang="en-US" sz="2400" b="1" dirty="0"/>
              <a:t>1) Laboratory studies: </a:t>
            </a:r>
          </a:p>
          <a:p>
            <a:pPr marL="800100" lvl="2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direct bilirubin = jaundice</a:t>
            </a:r>
          </a:p>
          <a:p>
            <a:pPr marL="800100" lvl="2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 alkaline phosphatase = liver damage</a:t>
            </a:r>
          </a:p>
          <a:p>
            <a:pPr marL="800100" lvl="2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(AST) = liver damage</a:t>
            </a:r>
          </a:p>
          <a:p>
            <a:pPr marL="800100" lvl="2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(ALT) = liver damage</a:t>
            </a:r>
          </a:p>
          <a:p>
            <a:pPr marL="800100" lvl="2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(GGT) = liver damage \ damage of bile duct</a:t>
            </a:r>
          </a:p>
          <a:p>
            <a:pPr marL="800100" lvl="2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Coagulation profiles. </a:t>
            </a:r>
          </a:p>
          <a:p>
            <a:pPr marL="800100" lvl="2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(CBC)  = anemia </a:t>
            </a:r>
          </a:p>
        </p:txBody>
      </p:sp>
      <p:sp>
        <p:nvSpPr>
          <p:cNvPr id="8" name="Google Shape;729;p50">
            <a:extLst>
              <a:ext uri="{FF2B5EF4-FFF2-40B4-BE49-F238E27FC236}">
                <a16:creationId xmlns:a16="http://schemas.microsoft.com/office/drawing/2014/main" id="{A504F98C-F5BD-4624-82F0-924C11CBC793}"/>
              </a:ext>
            </a:extLst>
          </p:cNvPr>
          <p:cNvSpPr/>
          <p:nvPr/>
        </p:nvSpPr>
        <p:spPr>
          <a:xfrm>
            <a:off x="10397814" y="4849429"/>
            <a:ext cx="1173819" cy="1458833"/>
          </a:xfrm>
          <a:custGeom>
            <a:avLst/>
            <a:gdLst/>
            <a:ahLst/>
            <a:cxnLst/>
            <a:rect l="l" t="t" r="r" b="b"/>
            <a:pathLst>
              <a:path w="521117" h="660865" extrusionOk="0">
                <a:moveTo>
                  <a:pt x="286048" y="97336"/>
                </a:moveTo>
                <a:cubicBezTo>
                  <a:pt x="277717" y="92820"/>
                  <a:pt x="269429" y="107049"/>
                  <a:pt x="279471" y="112421"/>
                </a:cubicBezTo>
                <a:cubicBezTo>
                  <a:pt x="287934" y="116871"/>
                  <a:pt x="296199" y="102620"/>
                  <a:pt x="286048" y="97336"/>
                </a:cubicBezTo>
                <a:close/>
                <a:moveTo>
                  <a:pt x="245992" y="93960"/>
                </a:moveTo>
                <a:lnTo>
                  <a:pt x="245992" y="93960"/>
                </a:lnTo>
                <a:cubicBezTo>
                  <a:pt x="222752" y="94377"/>
                  <a:pt x="182411" y="100801"/>
                  <a:pt x="173247" y="138927"/>
                </a:cubicBezTo>
                <a:cubicBezTo>
                  <a:pt x="171953" y="143948"/>
                  <a:pt x="175439" y="146974"/>
                  <a:pt x="180460" y="146996"/>
                </a:cubicBezTo>
                <a:cubicBezTo>
                  <a:pt x="184845" y="147206"/>
                  <a:pt x="188813" y="144347"/>
                  <a:pt x="189975" y="140111"/>
                </a:cubicBezTo>
                <a:cubicBezTo>
                  <a:pt x="196114" y="114503"/>
                  <a:pt x="225690" y="110140"/>
                  <a:pt x="242747" y="109833"/>
                </a:cubicBezTo>
                <a:cubicBezTo>
                  <a:pt x="251846" y="110075"/>
                  <a:pt x="257568" y="94135"/>
                  <a:pt x="245992" y="93894"/>
                </a:cubicBezTo>
                <a:close/>
                <a:moveTo>
                  <a:pt x="123697" y="418641"/>
                </a:moveTo>
                <a:cubicBezTo>
                  <a:pt x="120321" y="418557"/>
                  <a:pt x="117207" y="420474"/>
                  <a:pt x="115761" y="423530"/>
                </a:cubicBezTo>
                <a:cubicBezTo>
                  <a:pt x="94340" y="468256"/>
                  <a:pt x="71912" y="513421"/>
                  <a:pt x="49285" y="557401"/>
                </a:cubicBezTo>
                <a:cubicBezTo>
                  <a:pt x="44396" y="566675"/>
                  <a:pt x="59918" y="571915"/>
                  <a:pt x="64873" y="562663"/>
                </a:cubicBezTo>
                <a:cubicBezTo>
                  <a:pt x="87543" y="518595"/>
                  <a:pt x="109906" y="473584"/>
                  <a:pt x="131305" y="428923"/>
                </a:cubicBezTo>
                <a:cubicBezTo>
                  <a:pt x="134199" y="423179"/>
                  <a:pt x="129485" y="418553"/>
                  <a:pt x="123697" y="418575"/>
                </a:cubicBezTo>
                <a:close/>
                <a:moveTo>
                  <a:pt x="516804" y="178128"/>
                </a:moveTo>
                <a:cubicBezTo>
                  <a:pt x="513252" y="167561"/>
                  <a:pt x="498234" y="174993"/>
                  <a:pt x="501194" y="184114"/>
                </a:cubicBezTo>
                <a:cubicBezTo>
                  <a:pt x="508583" y="207630"/>
                  <a:pt x="504965" y="233231"/>
                  <a:pt x="491328" y="253768"/>
                </a:cubicBezTo>
                <a:cubicBezTo>
                  <a:pt x="487250" y="258964"/>
                  <a:pt x="491328" y="267800"/>
                  <a:pt x="497555" y="267909"/>
                </a:cubicBezTo>
                <a:cubicBezTo>
                  <a:pt x="499813" y="267791"/>
                  <a:pt x="501852" y="266524"/>
                  <a:pt x="502948" y="264555"/>
                </a:cubicBezTo>
                <a:cubicBezTo>
                  <a:pt x="520751" y="238158"/>
                  <a:pt x="525684" y="207463"/>
                  <a:pt x="516804" y="178063"/>
                </a:cubicBezTo>
                <a:close/>
                <a:moveTo>
                  <a:pt x="312226" y="61819"/>
                </a:moveTo>
                <a:cubicBezTo>
                  <a:pt x="311349" y="61534"/>
                  <a:pt x="310275" y="61819"/>
                  <a:pt x="309354" y="61446"/>
                </a:cubicBezTo>
                <a:cubicBezTo>
                  <a:pt x="290017" y="53082"/>
                  <a:pt x="269211" y="48734"/>
                  <a:pt x="248141" y="48664"/>
                </a:cubicBezTo>
                <a:cubicBezTo>
                  <a:pt x="186993" y="47151"/>
                  <a:pt x="132182" y="92096"/>
                  <a:pt x="124311" y="150657"/>
                </a:cubicBezTo>
                <a:cubicBezTo>
                  <a:pt x="120496" y="179159"/>
                  <a:pt x="130713" y="207178"/>
                  <a:pt x="141500" y="233334"/>
                </a:cubicBezTo>
                <a:cubicBezTo>
                  <a:pt x="202560" y="370122"/>
                  <a:pt x="356163" y="325593"/>
                  <a:pt x="387493" y="200667"/>
                </a:cubicBezTo>
                <a:cubicBezTo>
                  <a:pt x="403279" y="142632"/>
                  <a:pt x="373308" y="73636"/>
                  <a:pt x="312226" y="61753"/>
                </a:cubicBezTo>
                <a:close/>
                <a:moveTo>
                  <a:pt x="373352" y="187534"/>
                </a:moveTo>
                <a:cubicBezTo>
                  <a:pt x="350770" y="309698"/>
                  <a:pt x="215495" y="343944"/>
                  <a:pt x="161517" y="236733"/>
                </a:cubicBezTo>
                <a:cubicBezTo>
                  <a:pt x="143144" y="197269"/>
                  <a:pt x="126745" y="146250"/>
                  <a:pt x="163403" y="102050"/>
                </a:cubicBezTo>
                <a:cubicBezTo>
                  <a:pt x="183354" y="77933"/>
                  <a:pt x="213105" y="64778"/>
                  <a:pt x="247154" y="64778"/>
                </a:cubicBezTo>
                <a:cubicBezTo>
                  <a:pt x="267281" y="64873"/>
                  <a:pt x="287145" y="69253"/>
                  <a:pt x="305430" y="77626"/>
                </a:cubicBezTo>
                <a:cubicBezTo>
                  <a:pt x="347810" y="82494"/>
                  <a:pt x="383152" y="128250"/>
                  <a:pt x="373352" y="187468"/>
                </a:cubicBezTo>
                <a:close/>
                <a:moveTo>
                  <a:pt x="451513" y="77955"/>
                </a:moveTo>
                <a:cubicBezTo>
                  <a:pt x="445812" y="78284"/>
                  <a:pt x="439827" y="84664"/>
                  <a:pt x="443007" y="91636"/>
                </a:cubicBezTo>
                <a:cubicBezTo>
                  <a:pt x="477691" y="160808"/>
                  <a:pt x="474446" y="229498"/>
                  <a:pt x="434237" y="275386"/>
                </a:cubicBezTo>
                <a:cubicBezTo>
                  <a:pt x="428909" y="281810"/>
                  <a:pt x="434105" y="288409"/>
                  <a:pt x="440200" y="288716"/>
                </a:cubicBezTo>
                <a:cubicBezTo>
                  <a:pt x="442524" y="288648"/>
                  <a:pt x="444716" y="287558"/>
                  <a:pt x="446164" y="285734"/>
                </a:cubicBezTo>
                <a:cubicBezTo>
                  <a:pt x="491065" y="234409"/>
                  <a:pt x="494946" y="158067"/>
                  <a:pt x="456578" y="81551"/>
                </a:cubicBezTo>
                <a:cubicBezTo>
                  <a:pt x="455766" y="79439"/>
                  <a:pt x="453771" y="78019"/>
                  <a:pt x="451513" y="77955"/>
                </a:cubicBezTo>
                <a:close/>
                <a:moveTo>
                  <a:pt x="341890" y="26630"/>
                </a:moveTo>
                <a:cubicBezTo>
                  <a:pt x="340794" y="26496"/>
                  <a:pt x="339961" y="25553"/>
                  <a:pt x="339961" y="24437"/>
                </a:cubicBezTo>
                <a:cubicBezTo>
                  <a:pt x="339983" y="21456"/>
                  <a:pt x="338273" y="18733"/>
                  <a:pt x="335576" y="17465"/>
                </a:cubicBezTo>
                <a:cubicBezTo>
                  <a:pt x="312665" y="5878"/>
                  <a:pt x="287320" y="-90"/>
                  <a:pt x="261646" y="57"/>
                </a:cubicBezTo>
                <a:cubicBezTo>
                  <a:pt x="174737" y="-2398"/>
                  <a:pt x="88684" y="74601"/>
                  <a:pt x="72108" y="157497"/>
                </a:cubicBezTo>
                <a:cubicBezTo>
                  <a:pt x="59305" y="227853"/>
                  <a:pt x="106662" y="290733"/>
                  <a:pt x="155093" y="328509"/>
                </a:cubicBezTo>
                <a:cubicBezTo>
                  <a:pt x="155948" y="329140"/>
                  <a:pt x="156211" y="330280"/>
                  <a:pt x="155751" y="331228"/>
                </a:cubicBezTo>
                <a:lnTo>
                  <a:pt x="137334" y="368806"/>
                </a:lnTo>
                <a:cubicBezTo>
                  <a:pt x="136063" y="371240"/>
                  <a:pt x="133453" y="369289"/>
                  <a:pt x="131678" y="368587"/>
                </a:cubicBezTo>
                <a:cubicBezTo>
                  <a:pt x="128279" y="366965"/>
                  <a:pt x="124969" y="365101"/>
                  <a:pt x="121220" y="366614"/>
                </a:cubicBezTo>
                <a:cubicBezTo>
                  <a:pt x="117295" y="366044"/>
                  <a:pt x="113327" y="365474"/>
                  <a:pt x="109753" y="370999"/>
                </a:cubicBezTo>
                <a:cubicBezTo>
                  <a:pt x="72744" y="437562"/>
                  <a:pt x="31504" y="513508"/>
                  <a:pt x="2323" y="592437"/>
                </a:cubicBezTo>
                <a:cubicBezTo>
                  <a:pt x="87" y="594542"/>
                  <a:pt x="-615" y="597821"/>
                  <a:pt x="569" y="600658"/>
                </a:cubicBezTo>
                <a:cubicBezTo>
                  <a:pt x="13219" y="632723"/>
                  <a:pt x="42664" y="655071"/>
                  <a:pt x="76954" y="658605"/>
                </a:cubicBezTo>
                <a:cubicBezTo>
                  <a:pt x="79059" y="658877"/>
                  <a:pt x="81207" y="658309"/>
                  <a:pt x="82896" y="657026"/>
                </a:cubicBezTo>
                <a:cubicBezTo>
                  <a:pt x="83356" y="656665"/>
                  <a:pt x="83948" y="656507"/>
                  <a:pt x="84540" y="656588"/>
                </a:cubicBezTo>
                <a:cubicBezTo>
                  <a:pt x="85132" y="656669"/>
                  <a:pt x="85658" y="656985"/>
                  <a:pt x="86009" y="657465"/>
                </a:cubicBezTo>
                <a:cubicBezTo>
                  <a:pt x="87807" y="659666"/>
                  <a:pt x="90525" y="660918"/>
                  <a:pt x="93375" y="660863"/>
                </a:cubicBezTo>
                <a:cubicBezTo>
                  <a:pt x="96708" y="660947"/>
                  <a:pt x="99778" y="659022"/>
                  <a:pt x="101159" y="655974"/>
                </a:cubicBezTo>
                <a:lnTo>
                  <a:pt x="212535" y="414322"/>
                </a:lnTo>
                <a:cubicBezTo>
                  <a:pt x="214026" y="411362"/>
                  <a:pt x="213018" y="409937"/>
                  <a:pt x="212755" y="407393"/>
                </a:cubicBezTo>
                <a:cubicBezTo>
                  <a:pt x="213456" y="404068"/>
                  <a:pt x="211439" y="400777"/>
                  <a:pt x="208150" y="399895"/>
                </a:cubicBezTo>
                <a:cubicBezTo>
                  <a:pt x="206331" y="399259"/>
                  <a:pt x="204511" y="398580"/>
                  <a:pt x="202691" y="397900"/>
                </a:cubicBezTo>
                <a:cubicBezTo>
                  <a:pt x="200871" y="397221"/>
                  <a:pt x="196881" y="396563"/>
                  <a:pt x="198306" y="393515"/>
                </a:cubicBezTo>
                <a:lnTo>
                  <a:pt x="215539" y="361527"/>
                </a:lnTo>
                <a:cubicBezTo>
                  <a:pt x="216022" y="360624"/>
                  <a:pt x="217074" y="360177"/>
                  <a:pt x="218060" y="360453"/>
                </a:cubicBezTo>
                <a:cubicBezTo>
                  <a:pt x="232114" y="364522"/>
                  <a:pt x="246672" y="366612"/>
                  <a:pt x="261296" y="366658"/>
                </a:cubicBezTo>
                <a:cubicBezTo>
                  <a:pt x="437657" y="364575"/>
                  <a:pt x="512244" y="101392"/>
                  <a:pt x="341890" y="26630"/>
                </a:cubicBezTo>
                <a:close/>
                <a:moveTo>
                  <a:pt x="194382" y="414694"/>
                </a:moveTo>
                <a:lnTo>
                  <a:pt x="88420" y="644486"/>
                </a:lnTo>
                <a:cubicBezTo>
                  <a:pt x="87916" y="645586"/>
                  <a:pt x="86623" y="646066"/>
                  <a:pt x="85505" y="645560"/>
                </a:cubicBezTo>
                <a:cubicBezTo>
                  <a:pt x="85219" y="645428"/>
                  <a:pt x="84957" y="645233"/>
                  <a:pt x="84759" y="644990"/>
                </a:cubicBezTo>
                <a:cubicBezTo>
                  <a:pt x="83465" y="643543"/>
                  <a:pt x="81646" y="642668"/>
                  <a:pt x="79694" y="642556"/>
                </a:cubicBezTo>
                <a:cubicBezTo>
                  <a:pt x="53144" y="639574"/>
                  <a:pt x="27536" y="622671"/>
                  <a:pt x="18306" y="597150"/>
                </a:cubicBezTo>
                <a:cubicBezTo>
                  <a:pt x="46523" y="522677"/>
                  <a:pt x="81558" y="450964"/>
                  <a:pt x="122951" y="382926"/>
                </a:cubicBezTo>
                <a:cubicBezTo>
                  <a:pt x="145731" y="392836"/>
                  <a:pt x="169125" y="403118"/>
                  <a:pt x="193110" y="411713"/>
                </a:cubicBezTo>
                <a:cubicBezTo>
                  <a:pt x="194250" y="412123"/>
                  <a:pt x="194842" y="413379"/>
                  <a:pt x="194426" y="414517"/>
                </a:cubicBezTo>
                <a:cubicBezTo>
                  <a:pt x="194404" y="414593"/>
                  <a:pt x="194382" y="414666"/>
                  <a:pt x="194338" y="414738"/>
                </a:cubicBezTo>
                <a:close/>
                <a:moveTo>
                  <a:pt x="199600" y="356638"/>
                </a:moveTo>
                <a:lnTo>
                  <a:pt x="182609" y="388144"/>
                </a:lnTo>
                <a:cubicBezTo>
                  <a:pt x="182082" y="389117"/>
                  <a:pt x="180920" y="389549"/>
                  <a:pt x="179890" y="389152"/>
                </a:cubicBezTo>
                <a:cubicBezTo>
                  <a:pt x="170923" y="385622"/>
                  <a:pt x="162043" y="381983"/>
                  <a:pt x="153471" y="378190"/>
                </a:cubicBezTo>
                <a:cubicBezTo>
                  <a:pt x="152353" y="377710"/>
                  <a:pt x="151848" y="376418"/>
                  <a:pt x="152331" y="375307"/>
                </a:cubicBezTo>
                <a:cubicBezTo>
                  <a:pt x="152353" y="375274"/>
                  <a:pt x="152353" y="375241"/>
                  <a:pt x="152375" y="375208"/>
                </a:cubicBezTo>
                <a:lnTo>
                  <a:pt x="169147" y="340984"/>
                </a:lnTo>
                <a:cubicBezTo>
                  <a:pt x="169673" y="339894"/>
                  <a:pt x="170988" y="339436"/>
                  <a:pt x="172085" y="339962"/>
                </a:cubicBezTo>
                <a:cubicBezTo>
                  <a:pt x="172129" y="339993"/>
                  <a:pt x="172194" y="340026"/>
                  <a:pt x="172260" y="340063"/>
                </a:cubicBezTo>
                <a:cubicBezTo>
                  <a:pt x="180679" y="345183"/>
                  <a:pt x="189471" y="349662"/>
                  <a:pt x="198569" y="353459"/>
                </a:cubicBezTo>
                <a:cubicBezTo>
                  <a:pt x="199687" y="353928"/>
                  <a:pt x="200213" y="355213"/>
                  <a:pt x="199753" y="356329"/>
                </a:cubicBezTo>
                <a:cubicBezTo>
                  <a:pt x="199687" y="356452"/>
                  <a:pt x="199622" y="356570"/>
                  <a:pt x="199556" y="356682"/>
                </a:cubicBezTo>
                <a:close/>
                <a:moveTo>
                  <a:pt x="420227" y="199439"/>
                </a:moveTo>
                <a:cubicBezTo>
                  <a:pt x="409550" y="280560"/>
                  <a:pt x="343206" y="348416"/>
                  <a:pt x="264036" y="348526"/>
                </a:cubicBezTo>
                <a:cubicBezTo>
                  <a:pt x="189712" y="352472"/>
                  <a:pt x="91731" y="264730"/>
                  <a:pt x="87193" y="184640"/>
                </a:cubicBezTo>
                <a:cubicBezTo>
                  <a:pt x="84189" y="141580"/>
                  <a:pt x="113129" y="100318"/>
                  <a:pt x="125714" y="84576"/>
                </a:cubicBezTo>
                <a:cubicBezTo>
                  <a:pt x="174211" y="22793"/>
                  <a:pt x="259169" y="-644"/>
                  <a:pt x="328012" y="34523"/>
                </a:cubicBezTo>
                <a:cubicBezTo>
                  <a:pt x="329020" y="34770"/>
                  <a:pt x="329700" y="35682"/>
                  <a:pt x="329678" y="36715"/>
                </a:cubicBezTo>
                <a:cubicBezTo>
                  <a:pt x="329459" y="39756"/>
                  <a:pt x="331300" y="42567"/>
                  <a:pt x="334173" y="43599"/>
                </a:cubicBezTo>
                <a:cubicBezTo>
                  <a:pt x="393501" y="67914"/>
                  <a:pt x="428887" y="131999"/>
                  <a:pt x="420183" y="1994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9343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Work Up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D009-A958-4793-9875-CF9D0297CE44}"/>
              </a:ext>
            </a:extLst>
          </p:cNvPr>
          <p:cNvSpPr txBox="1"/>
          <p:nvPr/>
        </p:nvSpPr>
        <p:spPr>
          <a:xfrm>
            <a:off x="857951" y="1820848"/>
            <a:ext cx="1034788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buClr>
                <a:srgbClr val="FFC000"/>
              </a:buClr>
              <a:buSzPct val="120000"/>
            </a:pPr>
            <a:r>
              <a:rPr lang="en-US" sz="2400" b="1" dirty="0"/>
              <a:t>2) Imaging Studies: </a:t>
            </a:r>
          </a:p>
          <a:p>
            <a:pPr marL="800100" lvl="2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Ultrasound : Best initial study and 1</a:t>
            </a:r>
            <a:r>
              <a:rPr lang="en-US" sz="2400" baseline="30000" dirty="0"/>
              <a:t>st</a:t>
            </a:r>
            <a:r>
              <a:rPr lang="en-US" sz="2400" dirty="0"/>
              <a:t> line investigation of choice (Figure 1).</a:t>
            </a:r>
          </a:p>
          <a:p>
            <a:pPr marL="800100" lvl="2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ERCP </a:t>
            </a:r>
          </a:p>
          <a:p>
            <a:pPr marL="800100" lvl="2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MRCP (Gold Standard, Figure 2; show shows dilated hepatic ducts and common bile duct (CBD) of a type IV cyst)</a:t>
            </a:r>
          </a:p>
          <a:p>
            <a:pPr marL="800100" lvl="2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CT</a:t>
            </a:r>
          </a:p>
        </p:txBody>
      </p:sp>
      <p:sp>
        <p:nvSpPr>
          <p:cNvPr id="11" name="Google Shape;729;p50">
            <a:extLst>
              <a:ext uri="{FF2B5EF4-FFF2-40B4-BE49-F238E27FC236}">
                <a16:creationId xmlns:a16="http://schemas.microsoft.com/office/drawing/2014/main" id="{BE6A038C-FCA0-4F97-B47F-D2A9F4402461}"/>
              </a:ext>
            </a:extLst>
          </p:cNvPr>
          <p:cNvSpPr/>
          <p:nvPr/>
        </p:nvSpPr>
        <p:spPr>
          <a:xfrm>
            <a:off x="10397814" y="4849429"/>
            <a:ext cx="1173819" cy="1458833"/>
          </a:xfrm>
          <a:custGeom>
            <a:avLst/>
            <a:gdLst/>
            <a:ahLst/>
            <a:cxnLst/>
            <a:rect l="l" t="t" r="r" b="b"/>
            <a:pathLst>
              <a:path w="521117" h="660865" extrusionOk="0">
                <a:moveTo>
                  <a:pt x="286048" y="97336"/>
                </a:moveTo>
                <a:cubicBezTo>
                  <a:pt x="277717" y="92820"/>
                  <a:pt x="269429" y="107049"/>
                  <a:pt x="279471" y="112421"/>
                </a:cubicBezTo>
                <a:cubicBezTo>
                  <a:pt x="287934" y="116871"/>
                  <a:pt x="296199" y="102620"/>
                  <a:pt x="286048" y="97336"/>
                </a:cubicBezTo>
                <a:close/>
                <a:moveTo>
                  <a:pt x="245992" y="93960"/>
                </a:moveTo>
                <a:lnTo>
                  <a:pt x="245992" y="93960"/>
                </a:lnTo>
                <a:cubicBezTo>
                  <a:pt x="222752" y="94377"/>
                  <a:pt x="182411" y="100801"/>
                  <a:pt x="173247" y="138927"/>
                </a:cubicBezTo>
                <a:cubicBezTo>
                  <a:pt x="171953" y="143948"/>
                  <a:pt x="175439" y="146974"/>
                  <a:pt x="180460" y="146996"/>
                </a:cubicBezTo>
                <a:cubicBezTo>
                  <a:pt x="184845" y="147206"/>
                  <a:pt x="188813" y="144347"/>
                  <a:pt x="189975" y="140111"/>
                </a:cubicBezTo>
                <a:cubicBezTo>
                  <a:pt x="196114" y="114503"/>
                  <a:pt x="225690" y="110140"/>
                  <a:pt x="242747" y="109833"/>
                </a:cubicBezTo>
                <a:cubicBezTo>
                  <a:pt x="251846" y="110075"/>
                  <a:pt x="257568" y="94135"/>
                  <a:pt x="245992" y="93894"/>
                </a:cubicBezTo>
                <a:close/>
                <a:moveTo>
                  <a:pt x="123697" y="418641"/>
                </a:moveTo>
                <a:cubicBezTo>
                  <a:pt x="120321" y="418557"/>
                  <a:pt x="117207" y="420474"/>
                  <a:pt x="115761" y="423530"/>
                </a:cubicBezTo>
                <a:cubicBezTo>
                  <a:pt x="94340" y="468256"/>
                  <a:pt x="71912" y="513421"/>
                  <a:pt x="49285" y="557401"/>
                </a:cubicBezTo>
                <a:cubicBezTo>
                  <a:pt x="44396" y="566675"/>
                  <a:pt x="59918" y="571915"/>
                  <a:pt x="64873" y="562663"/>
                </a:cubicBezTo>
                <a:cubicBezTo>
                  <a:pt x="87543" y="518595"/>
                  <a:pt x="109906" y="473584"/>
                  <a:pt x="131305" y="428923"/>
                </a:cubicBezTo>
                <a:cubicBezTo>
                  <a:pt x="134199" y="423179"/>
                  <a:pt x="129485" y="418553"/>
                  <a:pt x="123697" y="418575"/>
                </a:cubicBezTo>
                <a:close/>
                <a:moveTo>
                  <a:pt x="516804" y="178128"/>
                </a:moveTo>
                <a:cubicBezTo>
                  <a:pt x="513252" y="167561"/>
                  <a:pt x="498234" y="174993"/>
                  <a:pt x="501194" y="184114"/>
                </a:cubicBezTo>
                <a:cubicBezTo>
                  <a:pt x="508583" y="207630"/>
                  <a:pt x="504965" y="233231"/>
                  <a:pt x="491328" y="253768"/>
                </a:cubicBezTo>
                <a:cubicBezTo>
                  <a:pt x="487250" y="258964"/>
                  <a:pt x="491328" y="267800"/>
                  <a:pt x="497555" y="267909"/>
                </a:cubicBezTo>
                <a:cubicBezTo>
                  <a:pt x="499813" y="267791"/>
                  <a:pt x="501852" y="266524"/>
                  <a:pt x="502948" y="264555"/>
                </a:cubicBezTo>
                <a:cubicBezTo>
                  <a:pt x="520751" y="238158"/>
                  <a:pt x="525684" y="207463"/>
                  <a:pt x="516804" y="178063"/>
                </a:cubicBezTo>
                <a:close/>
                <a:moveTo>
                  <a:pt x="312226" y="61819"/>
                </a:moveTo>
                <a:cubicBezTo>
                  <a:pt x="311349" y="61534"/>
                  <a:pt x="310275" y="61819"/>
                  <a:pt x="309354" y="61446"/>
                </a:cubicBezTo>
                <a:cubicBezTo>
                  <a:pt x="290017" y="53082"/>
                  <a:pt x="269211" y="48734"/>
                  <a:pt x="248141" y="48664"/>
                </a:cubicBezTo>
                <a:cubicBezTo>
                  <a:pt x="186993" y="47151"/>
                  <a:pt x="132182" y="92096"/>
                  <a:pt x="124311" y="150657"/>
                </a:cubicBezTo>
                <a:cubicBezTo>
                  <a:pt x="120496" y="179159"/>
                  <a:pt x="130713" y="207178"/>
                  <a:pt x="141500" y="233334"/>
                </a:cubicBezTo>
                <a:cubicBezTo>
                  <a:pt x="202560" y="370122"/>
                  <a:pt x="356163" y="325593"/>
                  <a:pt x="387493" y="200667"/>
                </a:cubicBezTo>
                <a:cubicBezTo>
                  <a:pt x="403279" y="142632"/>
                  <a:pt x="373308" y="73636"/>
                  <a:pt x="312226" y="61753"/>
                </a:cubicBezTo>
                <a:close/>
                <a:moveTo>
                  <a:pt x="373352" y="187534"/>
                </a:moveTo>
                <a:cubicBezTo>
                  <a:pt x="350770" y="309698"/>
                  <a:pt x="215495" y="343944"/>
                  <a:pt x="161517" y="236733"/>
                </a:cubicBezTo>
                <a:cubicBezTo>
                  <a:pt x="143144" y="197269"/>
                  <a:pt x="126745" y="146250"/>
                  <a:pt x="163403" y="102050"/>
                </a:cubicBezTo>
                <a:cubicBezTo>
                  <a:pt x="183354" y="77933"/>
                  <a:pt x="213105" y="64778"/>
                  <a:pt x="247154" y="64778"/>
                </a:cubicBezTo>
                <a:cubicBezTo>
                  <a:pt x="267281" y="64873"/>
                  <a:pt x="287145" y="69253"/>
                  <a:pt x="305430" y="77626"/>
                </a:cubicBezTo>
                <a:cubicBezTo>
                  <a:pt x="347810" y="82494"/>
                  <a:pt x="383152" y="128250"/>
                  <a:pt x="373352" y="187468"/>
                </a:cubicBezTo>
                <a:close/>
                <a:moveTo>
                  <a:pt x="451513" y="77955"/>
                </a:moveTo>
                <a:cubicBezTo>
                  <a:pt x="445812" y="78284"/>
                  <a:pt x="439827" y="84664"/>
                  <a:pt x="443007" y="91636"/>
                </a:cubicBezTo>
                <a:cubicBezTo>
                  <a:pt x="477691" y="160808"/>
                  <a:pt x="474446" y="229498"/>
                  <a:pt x="434237" y="275386"/>
                </a:cubicBezTo>
                <a:cubicBezTo>
                  <a:pt x="428909" y="281810"/>
                  <a:pt x="434105" y="288409"/>
                  <a:pt x="440200" y="288716"/>
                </a:cubicBezTo>
                <a:cubicBezTo>
                  <a:pt x="442524" y="288648"/>
                  <a:pt x="444716" y="287558"/>
                  <a:pt x="446164" y="285734"/>
                </a:cubicBezTo>
                <a:cubicBezTo>
                  <a:pt x="491065" y="234409"/>
                  <a:pt x="494946" y="158067"/>
                  <a:pt x="456578" y="81551"/>
                </a:cubicBezTo>
                <a:cubicBezTo>
                  <a:pt x="455766" y="79439"/>
                  <a:pt x="453771" y="78019"/>
                  <a:pt x="451513" y="77955"/>
                </a:cubicBezTo>
                <a:close/>
                <a:moveTo>
                  <a:pt x="341890" y="26630"/>
                </a:moveTo>
                <a:cubicBezTo>
                  <a:pt x="340794" y="26496"/>
                  <a:pt x="339961" y="25553"/>
                  <a:pt x="339961" y="24437"/>
                </a:cubicBezTo>
                <a:cubicBezTo>
                  <a:pt x="339983" y="21456"/>
                  <a:pt x="338273" y="18733"/>
                  <a:pt x="335576" y="17465"/>
                </a:cubicBezTo>
                <a:cubicBezTo>
                  <a:pt x="312665" y="5878"/>
                  <a:pt x="287320" y="-90"/>
                  <a:pt x="261646" y="57"/>
                </a:cubicBezTo>
                <a:cubicBezTo>
                  <a:pt x="174737" y="-2398"/>
                  <a:pt x="88684" y="74601"/>
                  <a:pt x="72108" y="157497"/>
                </a:cubicBezTo>
                <a:cubicBezTo>
                  <a:pt x="59305" y="227853"/>
                  <a:pt x="106662" y="290733"/>
                  <a:pt x="155093" y="328509"/>
                </a:cubicBezTo>
                <a:cubicBezTo>
                  <a:pt x="155948" y="329140"/>
                  <a:pt x="156211" y="330280"/>
                  <a:pt x="155751" y="331228"/>
                </a:cubicBezTo>
                <a:lnTo>
                  <a:pt x="137334" y="368806"/>
                </a:lnTo>
                <a:cubicBezTo>
                  <a:pt x="136063" y="371240"/>
                  <a:pt x="133453" y="369289"/>
                  <a:pt x="131678" y="368587"/>
                </a:cubicBezTo>
                <a:cubicBezTo>
                  <a:pt x="128279" y="366965"/>
                  <a:pt x="124969" y="365101"/>
                  <a:pt x="121220" y="366614"/>
                </a:cubicBezTo>
                <a:cubicBezTo>
                  <a:pt x="117295" y="366044"/>
                  <a:pt x="113327" y="365474"/>
                  <a:pt x="109753" y="370999"/>
                </a:cubicBezTo>
                <a:cubicBezTo>
                  <a:pt x="72744" y="437562"/>
                  <a:pt x="31504" y="513508"/>
                  <a:pt x="2323" y="592437"/>
                </a:cubicBezTo>
                <a:cubicBezTo>
                  <a:pt x="87" y="594542"/>
                  <a:pt x="-615" y="597821"/>
                  <a:pt x="569" y="600658"/>
                </a:cubicBezTo>
                <a:cubicBezTo>
                  <a:pt x="13219" y="632723"/>
                  <a:pt x="42664" y="655071"/>
                  <a:pt x="76954" y="658605"/>
                </a:cubicBezTo>
                <a:cubicBezTo>
                  <a:pt x="79059" y="658877"/>
                  <a:pt x="81207" y="658309"/>
                  <a:pt x="82896" y="657026"/>
                </a:cubicBezTo>
                <a:cubicBezTo>
                  <a:pt x="83356" y="656665"/>
                  <a:pt x="83948" y="656507"/>
                  <a:pt x="84540" y="656588"/>
                </a:cubicBezTo>
                <a:cubicBezTo>
                  <a:pt x="85132" y="656669"/>
                  <a:pt x="85658" y="656985"/>
                  <a:pt x="86009" y="657465"/>
                </a:cubicBezTo>
                <a:cubicBezTo>
                  <a:pt x="87807" y="659666"/>
                  <a:pt x="90525" y="660918"/>
                  <a:pt x="93375" y="660863"/>
                </a:cubicBezTo>
                <a:cubicBezTo>
                  <a:pt x="96708" y="660947"/>
                  <a:pt x="99778" y="659022"/>
                  <a:pt x="101159" y="655974"/>
                </a:cubicBezTo>
                <a:lnTo>
                  <a:pt x="212535" y="414322"/>
                </a:lnTo>
                <a:cubicBezTo>
                  <a:pt x="214026" y="411362"/>
                  <a:pt x="213018" y="409937"/>
                  <a:pt x="212755" y="407393"/>
                </a:cubicBezTo>
                <a:cubicBezTo>
                  <a:pt x="213456" y="404068"/>
                  <a:pt x="211439" y="400777"/>
                  <a:pt x="208150" y="399895"/>
                </a:cubicBezTo>
                <a:cubicBezTo>
                  <a:pt x="206331" y="399259"/>
                  <a:pt x="204511" y="398580"/>
                  <a:pt x="202691" y="397900"/>
                </a:cubicBezTo>
                <a:cubicBezTo>
                  <a:pt x="200871" y="397221"/>
                  <a:pt x="196881" y="396563"/>
                  <a:pt x="198306" y="393515"/>
                </a:cubicBezTo>
                <a:lnTo>
                  <a:pt x="215539" y="361527"/>
                </a:lnTo>
                <a:cubicBezTo>
                  <a:pt x="216022" y="360624"/>
                  <a:pt x="217074" y="360177"/>
                  <a:pt x="218060" y="360453"/>
                </a:cubicBezTo>
                <a:cubicBezTo>
                  <a:pt x="232114" y="364522"/>
                  <a:pt x="246672" y="366612"/>
                  <a:pt x="261296" y="366658"/>
                </a:cubicBezTo>
                <a:cubicBezTo>
                  <a:pt x="437657" y="364575"/>
                  <a:pt x="512244" y="101392"/>
                  <a:pt x="341890" y="26630"/>
                </a:cubicBezTo>
                <a:close/>
                <a:moveTo>
                  <a:pt x="194382" y="414694"/>
                </a:moveTo>
                <a:lnTo>
                  <a:pt x="88420" y="644486"/>
                </a:lnTo>
                <a:cubicBezTo>
                  <a:pt x="87916" y="645586"/>
                  <a:pt x="86623" y="646066"/>
                  <a:pt x="85505" y="645560"/>
                </a:cubicBezTo>
                <a:cubicBezTo>
                  <a:pt x="85219" y="645428"/>
                  <a:pt x="84957" y="645233"/>
                  <a:pt x="84759" y="644990"/>
                </a:cubicBezTo>
                <a:cubicBezTo>
                  <a:pt x="83465" y="643543"/>
                  <a:pt x="81646" y="642668"/>
                  <a:pt x="79694" y="642556"/>
                </a:cubicBezTo>
                <a:cubicBezTo>
                  <a:pt x="53144" y="639574"/>
                  <a:pt x="27536" y="622671"/>
                  <a:pt x="18306" y="597150"/>
                </a:cubicBezTo>
                <a:cubicBezTo>
                  <a:pt x="46523" y="522677"/>
                  <a:pt x="81558" y="450964"/>
                  <a:pt x="122951" y="382926"/>
                </a:cubicBezTo>
                <a:cubicBezTo>
                  <a:pt x="145731" y="392836"/>
                  <a:pt x="169125" y="403118"/>
                  <a:pt x="193110" y="411713"/>
                </a:cubicBezTo>
                <a:cubicBezTo>
                  <a:pt x="194250" y="412123"/>
                  <a:pt x="194842" y="413379"/>
                  <a:pt x="194426" y="414517"/>
                </a:cubicBezTo>
                <a:cubicBezTo>
                  <a:pt x="194404" y="414593"/>
                  <a:pt x="194382" y="414666"/>
                  <a:pt x="194338" y="414738"/>
                </a:cubicBezTo>
                <a:close/>
                <a:moveTo>
                  <a:pt x="199600" y="356638"/>
                </a:moveTo>
                <a:lnTo>
                  <a:pt x="182609" y="388144"/>
                </a:lnTo>
                <a:cubicBezTo>
                  <a:pt x="182082" y="389117"/>
                  <a:pt x="180920" y="389549"/>
                  <a:pt x="179890" y="389152"/>
                </a:cubicBezTo>
                <a:cubicBezTo>
                  <a:pt x="170923" y="385622"/>
                  <a:pt x="162043" y="381983"/>
                  <a:pt x="153471" y="378190"/>
                </a:cubicBezTo>
                <a:cubicBezTo>
                  <a:pt x="152353" y="377710"/>
                  <a:pt x="151848" y="376418"/>
                  <a:pt x="152331" y="375307"/>
                </a:cubicBezTo>
                <a:cubicBezTo>
                  <a:pt x="152353" y="375274"/>
                  <a:pt x="152353" y="375241"/>
                  <a:pt x="152375" y="375208"/>
                </a:cubicBezTo>
                <a:lnTo>
                  <a:pt x="169147" y="340984"/>
                </a:lnTo>
                <a:cubicBezTo>
                  <a:pt x="169673" y="339894"/>
                  <a:pt x="170988" y="339436"/>
                  <a:pt x="172085" y="339962"/>
                </a:cubicBezTo>
                <a:cubicBezTo>
                  <a:pt x="172129" y="339993"/>
                  <a:pt x="172194" y="340026"/>
                  <a:pt x="172260" y="340063"/>
                </a:cubicBezTo>
                <a:cubicBezTo>
                  <a:pt x="180679" y="345183"/>
                  <a:pt x="189471" y="349662"/>
                  <a:pt x="198569" y="353459"/>
                </a:cubicBezTo>
                <a:cubicBezTo>
                  <a:pt x="199687" y="353928"/>
                  <a:pt x="200213" y="355213"/>
                  <a:pt x="199753" y="356329"/>
                </a:cubicBezTo>
                <a:cubicBezTo>
                  <a:pt x="199687" y="356452"/>
                  <a:pt x="199622" y="356570"/>
                  <a:pt x="199556" y="356682"/>
                </a:cubicBezTo>
                <a:close/>
                <a:moveTo>
                  <a:pt x="420227" y="199439"/>
                </a:moveTo>
                <a:cubicBezTo>
                  <a:pt x="409550" y="280560"/>
                  <a:pt x="343206" y="348416"/>
                  <a:pt x="264036" y="348526"/>
                </a:cubicBezTo>
                <a:cubicBezTo>
                  <a:pt x="189712" y="352472"/>
                  <a:pt x="91731" y="264730"/>
                  <a:pt x="87193" y="184640"/>
                </a:cubicBezTo>
                <a:cubicBezTo>
                  <a:pt x="84189" y="141580"/>
                  <a:pt x="113129" y="100318"/>
                  <a:pt x="125714" y="84576"/>
                </a:cubicBezTo>
                <a:cubicBezTo>
                  <a:pt x="174211" y="22793"/>
                  <a:pt x="259169" y="-644"/>
                  <a:pt x="328012" y="34523"/>
                </a:cubicBezTo>
                <a:cubicBezTo>
                  <a:pt x="329020" y="34770"/>
                  <a:pt x="329700" y="35682"/>
                  <a:pt x="329678" y="36715"/>
                </a:cubicBezTo>
                <a:cubicBezTo>
                  <a:pt x="329459" y="39756"/>
                  <a:pt x="331300" y="42567"/>
                  <a:pt x="334173" y="43599"/>
                </a:cubicBezTo>
                <a:cubicBezTo>
                  <a:pt x="393501" y="67914"/>
                  <a:pt x="428887" y="131999"/>
                  <a:pt x="420183" y="1994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416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000.jpg">
            <a:extLst>
              <a:ext uri="{FF2B5EF4-FFF2-40B4-BE49-F238E27FC236}">
                <a16:creationId xmlns:a16="http://schemas.microsoft.com/office/drawing/2014/main" id="{FA7EEFE6-F769-4011-8774-149E98590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642" y="1358200"/>
            <a:ext cx="4381518" cy="4381518"/>
          </a:xfrm>
          <a:custGeom>
            <a:avLst/>
            <a:gdLst>
              <a:gd name="connsiteX0" fmla="*/ 0 w 4381518"/>
              <a:gd name="connsiteY0" fmla="*/ 0 h 4381518"/>
              <a:gd name="connsiteX1" fmla="*/ 669746 w 4381518"/>
              <a:gd name="connsiteY1" fmla="*/ 0 h 4381518"/>
              <a:gd name="connsiteX2" fmla="*/ 1339493 w 4381518"/>
              <a:gd name="connsiteY2" fmla="*/ 0 h 4381518"/>
              <a:gd name="connsiteX3" fmla="*/ 2053054 w 4381518"/>
              <a:gd name="connsiteY3" fmla="*/ 0 h 4381518"/>
              <a:gd name="connsiteX4" fmla="*/ 2547540 w 4381518"/>
              <a:gd name="connsiteY4" fmla="*/ 0 h 4381518"/>
              <a:gd name="connsiteX5" fmla="*/ 3261101 w 4381518"/>
              <a:gd name="connsiteY5" fmla="*/ 0 h 4381518"/>
              <a:gd name="connsiteX6" fmla="*/ 3799402 w 4381518"/>
              <a:gd name="connsiteY6" fmla="*/ 0 h 4381518"/>
              <a:gd name="connsiteX7" fmla="*/ 4381518 w 4381518"/>
              <a:gd name="connsiteY7" fmla="*/ 0 h 4381518"/>
              <a:gd name="connsiteX8" fmla="*/ 4381518 w 4381518"/>
              <a:gd name="connsiteY8" fmla="*/ 582116 h 4381518"/>
              <a:gd name="connsiteX9" fmla="*/ 4381518 w 4381518"/>
              <a:gd name="connsiteY9" fmla="*/ 1164232 h 4381518"/>
              <a:gd name="connsiteX10" fmla="*/ 4381518 w 4381518"/>
              <a:gd name="connsiteY10" fmla="*/ 1702533 h 4381518"/>
              <a:gd name="connsiteX11" fmla="*/ 4381518 w 4381518"/>
              <a:gd name="connsiteY11" fmla="*/ 2372279 h 4381518"/>
              <a:gd name="connsiteX12" fmla="*/ 4381518 w 4381518"/>
              <a:gd name="connsiteY12" fmla="*/ 2866765 h 4381518"/>
              <a:gd name="connsiteX13" fmla="*/ 4381518 w 4381518"/>
              <a:gd name="connsiteY13" fmla="*/ 3492696 h 4381518"/>
              <a:gd name="connsiteX14" fmla="*/ 4381518 w 4381518"/>
              <a:gd name="connsiteY14" fmla="*/ 4381518 h 4381518"/>
              <a:gd name="connsiteX15" fmla="*/ 3887032 w 4381518"/>
              <a:gd name="connsiteY15" fmla="*/ 4381518 h 4381518"/>
              <a:gd name="connsiteX16" fmla="*/ 3304916 w 4381518"/>
              <a:gd name="connsiteY16" fmla="*/ 4381518 h 4381518"/>
              <a:gd name="connsiteX17" fmla="*/ 2678985 w 4381518"/>
              <a:gd name="connsiteY17" fmla="*/ 4381518 h 4381518"/>
              <a:gd name="connsiteX18" fmla="*/ 1965424 w 4381518"/>
              <a:gd name="connsiteY18" fmla="*/ 4381518 h 4381518"/>
              <a:gd name="connsiteX19" fmla="*/ 1470938 w 4381518"/>
              <a:gd name="connsiteY19" fmla="*/ 4381518 h 4381518"/>
              <a:gd name="connsiteX20" fmla="*/ 932637 w 4381518"/>
              <a:gd name="connsiteY20" fmla="*/ 4381518 h 4381518"/>
              <a:gd name="connsiteX21" fmla="*/ 0 w 4381518"/>
              <a:gd name="connsiteY21" fmla="*/ 4381518 h 4381518"/>
              <a:gd name="connsiteX22" fmla="*/ 0 w 4381518"/>
              <a:gd name="connsiteY22" fmla="*/ 3887032 h 4381518"/>
              <a:gd name="connsiteX23" fmla="*/ 0 w 4381518"/>
              <a:gd name="connsiteY23" fmla="*/ 3217286 h 4381518"/>
              <a:gd name="connsiteX24" fmla="*/ 0 w 4381518"/>
              <a:gd name="connsiteY24" fmla="*/ 2591355 h 4381518"/>
              <a:gd name="connsiteX25" fmla="*/ 0 w 4381518"/>
              <a:gd name="connsiteY25" fmla="*/ 1965424 h 4381518"/>
              <a:gd name="connsiteX26" fmla="*/ 0 w 4381518"/>
              <a:gd name="connsiteY26" fmla="*/ 1427123 h 4381518"/>
              <a:gd name="connsiteX27" fmla="*/ 0 w 4381518"/>
              <a:gd name="connsiteY27" fmla="*/ 713562 h 4381518"/>
              <a:gd name="connsiteX28" fmla="*/ 0 w 4381518"/>
              <a:gd name="connsiteY28" fmla="*/ 0 h 438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81518" h="4381518" fill="none" extrusionOk="0">
                <a:moveTo>
                  <a:pt x="0" y="0"/>
                </a:moveTo>
                <a:cubicBezTo>
                  <a:pt x="270085" y="-21036"/>
                  <a:pt x="357071" y="30417"/>
                  <a:pt x="669746" y="0"/>
                </a:cubicBezTo>
                <a:cubicBezTo>
                  <a:pt x="982421" y="-30417"/>
                  <a:pt x="1057665" y="-1108"/>
                  <a:pt x="1339493" y="0"/>
                </a:cubicBezTo>
                <a:cubicBezTo>
                  <a:pt x="1621321" y="1108"/>
                  <a:pt x="1794282" y="-31321"/>
                  <a:pt x="2053054" y="0"/>
                </a:cubicBezTo>
                <a:cubicBezTo>
                  <a:pt x="2311826" y="31321"/>
                  <a:pt x="2428506" y="8255"/>
                  <a:pt x="2547540" y="0"/>
                </a:cubicBezTo>
                <a:cubicBezTo>
                  <a:pt x="2666574" y="-8255"/>
                  <a:pt x="2972942" y="4990"/>
                  <a:pt x="3261101" y="0"/>
                </a:cubicBezTo>
                <a:cubicBezTo>
                  <a:pt x="3549260" y="-4990"/>
                  <a:pt x="3603834" y="5816"/>
                  <a:pt x="3799402" y="0"/>
                </a:cubicBezTo>
                <a:cubicBezTo>
                  <a:pt x="3994970" y="-5816"/>
                  <a:pt x="4105639" y="13595"/>
                  <a:pt x="4381518" y="0"/>
                </a:cubicBezTo>
                <a:cubicBezTo>
                  <a:pt x="4380333" y="118283"/>
                  <a:pt x="4365979" y="379466"/>
                  <a:pt x="4381518" y="582116"/>
                </a:cubicBezTo>
                <a:cubicBezTo>
                  <a:pt x="4397057" y="784766"/>
                  <a:pt x="4407988" y="919797"/>
                  <a:pt x="4381518" y="1164232"/>
                </a:cubicBezTo>
                <a:cubicBezTo>
                  <a:pt x="4355048" y="1408667"/>
                  <a:pt x="4360693" y="1576071"/>
                  <a:pt x="4381518" y="1702533"/>
                </a:cubicBezTo>
                <a:cubicBezTo>
                  <a:pt x="4402343" y="1828995"/>
                  <a:pt x="4407615" y="2197328"/>
                  <a:pt x="4381518" y="2372279"/>
                </a:cubicBezTo>
                <a:cubicBezTo>
                  <a:pt x="4355421" y="2547230"/>
                  <a:pt x="4368113" y="2699593"/>
                  <a:pt x="4381518" y="2866765"/>
                </a:cubicBezTo>
                <a:cubicBezTo>
                  <a:pt x="4394923" y="3033937"/>
                  <a:pt x="4400346" y="3243582"/>
                  <a:pt x="4381518" y="3492696"/>
                </a:cubicBezTo>
                <a:cubicBezTo>
                  <a:pt x="4362690" y="3741810"/>
                  <a:pt x="4399692" y="4069722"/>
                  <a:pt x="4381518" y="4381518"/>
                </a:cubicBezTo>
                <a:cubicBezTo>
                  <a:pt x="4152404" y="4370728"/>
                  <a:pt x="3992722" y="4365861"/>
                  <a:pt x="3887032" y="4381518"/>
                </a:cubicBezTo>
                <a:cubicBezTo>
                  <a:pt x="3781342" y="4397175"/>
                  <a:pt x="3426520" y="4399841"/>
                  <a:pt x="3304916" y="4381518"/>
                </a:cubicBezTo>
                <a:cubicBezTo>
                  <a:pt x="3183312" y="4363195"/>
                  <a:pt x="2910513" y="4356978"/>
                  <a:pt x="2678985" y="4381518"/>
                </a:cubicBezTo>
                <a:cubicBezTo>
                  <a:pt x="2447457" y="4406058"/>
                  <a:pt x="2282729" y="4366839"/>
                  <a:pt x="1965424" y="4381518"/>
                </a:cubicBezTo>
                <a:cubicBezTo>
                  <a:pt x="1648119" y="4396197"/>
                  <a:pt x="1665098" y="4395418"/>
                  <a:pt x="1470938" y="4381518"/>
                </a:cubicBezTo>
                <a:cubicBezTo>
                  <a:pt x="1276778" y="4367618"/>
                  <a:pt x="1153817" y="4365009"/>
                  <a:pt x="932637" y="4381518"/>
                </a:cubicBezTo>
                <a:cubicBezTo>
                  <a:pt x="711457" y="4398027"/>
                  <a:pt x="263632" y="4345873"/>
                  <a:pt x="0" y="4381518"/>
                </a:cubicBezTo>
                <a:cubicBezTo>
                  <a:pt x="-12204" y="4147666"/>
                  <a:pt x="19318" y="4026327"/>
                  <a:pt x="0" y="3887032"/>
                </a:cubicBezTo>
                <a:cubicBezTo>
                  <a:pt x="-19318" y="3747737"/>
                  <a:pt x="9717" y="3429308"/>
                  <a:pt x="0" y="3217286"/>
                </a:cubicBezTo>
                <a:cubicBezTo>
                  <a:pt x="-9717" y="3005264"/>
                  <a:pt x="-27816" y="2863960"/>
                  <a:pt x="0" y="2591355"/>
                </a:cubicBezTo>
                <a:cubicBezTo>
                  <a:pt x="27816" y="2318750"/>
                  <a:pt x="-10602" y="2137795"/>
                  <a:pt x="0" y="1965424"/>
                </a:cubicBezTo>
                <a:cubicBezTo>
                  <a:pt x="10602" y="1793053"/>
                  <a:pt x="-9013" y="1654206"/>
                  <a:pt x="0" y="1427123"/>
                </a:cubicBezTo>
                <a:cubicBezTo>
                  <a:pt x="9013" y="1200040"/>
                  <a:pt x="-15838" y="1013815"/>
                  <a:pt x="0" y="713562"/>
                </a:cubicBezTo>
                <a:cubicBezTo>
                  <a:pt x="15838" y="413309"/>
                  <a:pt x="11708" y="151624"/>
                  <a:pt x="0" y="0"/>
                </a:cubicBezTo>
                <a:close/>
              </a:path>
              <a:path w="4381518" h="4381518" stroke="0" extrusionOk="0">
                <a:moveTo>
                  <a:pt x="0" y="0"/>
                </a:moveTo>
                <a:cubicBezTo>
                  <a:pt x="291278" y="-2035"/>
                  <a:pt x="386267" y="-570"/>
                  <a:pt x="713562" y="0"/>
                </a:cubicBezTo>
                <a:cubicBezTo>
                  <a:pt x="1040857" y="570"/>
                  <a:pt x="978304" y="17182"/>
                  <a:pt x="1208047" y="0"/>
                </a:cubicBezTo>
                <a:cubicBezTo>
                  <a:pt x="1437790" y="-17182"/>
                  <a:pt x="1612336" y="29605"/>
                  <a:pt x="1877793" y="0"/>
                </a:cubicBezTo>
                <a:cubicBezTo>
                  <a:pt x="2143250" y="-29605"/>
                  <a:pt x="2267046" y="14864"/>
                  <a:pt x="2372279" y="0"/>
                </a:cubicBezTo>
                <a:cubicBezTo>
                  <a:pt x="2477512" y="-14864"/>
                  <a:pt x="2692422" y="17697"/>
                  <a:pt x="2910580" y="0"/>
                </a:cubicBezTo>
                <a:cubicBezTo>
                  <a:pt x="3128738" y="-17697"/>
                  <a:pt x="3250458" y="-27285"/>
                  <a:pt x="3580326" y="0"/>
                </a:cubicBezTo>
                <a:cubicBezTo>
                  <a:pt x="3910194" y="27285"/>
                  <a:pt x="4037016" y="-803"/>
                  <a:pt x="4381518" y="0"/>
                </a:cubicBezTo>
                <a:cubicBezTo>
                  <a:pt x="4368610" y="245620"/>
                  <a:pt x="4356400" y="403457"/>
                  <a:pt x="4381518" y="538301"/>
                </a:cubicBezTo>
                <a:cubicBezTo>
                  <a:pt x="4406636" y="673145"/>
                  <a:pt x="4385452" y="868987"/>
                  <a:pt x="4381518" y="1032786"/>
                </a:cubicBezTo>
                <a:cubicBezTo>
                  <a:pt x="4377584" y="1196586"/>
                  <a:pt x="4358547" y="1491695"/>
                  <a:pt x="4381518" y="1658718"/>
                </a:cubicBezTo>
                <a:cubicBezTo>
                  <a:pt x="4404489" y="1825741"/>
                  <a:pt x="4409479" y="1991072"/>
                  <a:pt x="4381518" y="2240833"/>
                </a:cubicBezTo>
                <a:cubicBezTo>
                  <a:pt x="4353557" y="2490594"/>
                  <a:pt x="4402580" y="2523177"/>
                  <a:pt x="4381518" y="2779134"/>
                </a:cubicBezTo>
                <a:cubicBezTo>
                  <a:pt x="4360456" y="3035091"/>
                  <a:pt x="4354768" y="3169889"/>
                  <a:pt x="4381518" y="3317435"/>
                </a:cubicBezTo>
                <a:cubicBezTo>
                  <a:pt x="4408268" y="3464981"/>
                  <a:pt x="4361256" y="3629133"/>
                  <a:pt x="4381518" y="3811921"/>
                </a:cubicBezTo>
                <a:cubicBezTo>
                  <a:pt x="4401780" y="3994709"/>
                  <a:pt x="4383281" y="4119322"/>
                  <a:pt x="4381518" y="4381518"/>
                </a:cubicBezTo>
                <a:cubicBezTo>
                  <a:pt x="4102580" y="4369234"/>
                  <a:pt x="4039935" y="4406241"/>
                  <a:pt x="3711772" y="4381518"/>
                </a:cubicBezTo>
                <a:cubicBezTo>
                  <a:pt x="3383609" y="4356795"/>
                  <a:pt x="3462100" y="4384671"/>
                  <a:pt x="3217286" y="4381518"/>
                </a:cubicBezTo>
                <a:cubicBezTo>
                  <a:pt x="2972472" y="4378365"/>
                  <a:pt x="2771747" y="4381704"/>
                  <a:pt x="2503725" y="4381518"/>
                </a:cubicBezTo>
                <a:cubicBezTo>
                  <a:pt x="2235703" y="4381332"/>
                  <a:pt x="2006769" y="4385950"/>
                  <a:pt x="1877793" y="4381518"/>
                </a:cubicBezTo>
                <a:cubicBezTo>
                  <a:pt x="1748817" y="4377086"/>
                  <a:pt x="1414049" y="4379205"/>
                  <a:pt x="1251862" y="4381518"/>
                </a:cubicBezTo>
                <a:cubicBezTo>
                  <a:pt x="1089675" y="4383831"/>
                  <a:pt x="828842" y="4404732"/>
                  <a:pt x="713562" y="4381518"/>
                </a:cubicBezTo>
                <a:cubicBezTo>
                  <a:pt x="598282" y="4358304"/>
                  <a:pt x="228341" y="4374657"/>
                  <a:pt x="0" y="4381518"/>
                </a:cubicBezTo>
                <a:cubicBezTo>
                  <a:pt x="22140" y="4179999"/>
                  <a:pt x="-10701" y="4055839"/>
                  <a:pt x="0" y="3887032"/>
                </a:cubicBezTo>
                <a:cubicBezTo>
                  <a:pt x="10701" y="3718225"/>
                  <a:pt x="1204" y="3510037"/>
                  <a:pt x="0" y="3348732"/>
                </a:cubicBezTo>
                <a:cubicBezTo>
                  <a:pt x="-1204" y="3187427"/>
                  <a:pt x="-21859" y="2865872"/>
                  <a:pt x="0" y="2722800"/>
                </a:cubicBezTo>
                <a:cubicBezTo>
                  <a:pt x="21859" y="2579728"/>
                  <a:pt x="13302" y="2412185"/>
                  <a:pt x="0" y="2184500"/>
                </a:cubicBezTo>
                <a:cubicBezTo>
                  <a:pt x="-13302" y="1956815"/>
                  <a:pt x="-11166" y="1853474"/>
                  <a:pt x="0" y="1602384"/>
                </a:cubicBezTo>
                <a:cubicBezTo>
                  <a:pt x="11166" y="1351294"/>
                  <a:pt x="-8492" y="1230354"/>
                  <a:pt x="0" y="1064083"/>
                </a:cubicBezTo>
                <a:cubicBezTo>
                  <a:pt x="8492" y="897812"/>
                  <a:pt x="44944" y="449890"/>
                  <a:pt x="0" y="0"/>
                </a:cubicBezTo>
                <a:close/>
              </a:path>
            </a:pathLst>
          </a:custGeom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9952417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6" name="صورة 3" descr="43686.jpg">
            <a:extLst>
              <a:ext uri="{FF2B5EF4-FFF2-40B4-BE49-F238E27FC236}">
                <a16:creationId xmlns:a16="http://schemas.microsoft.com/office/drawing/2014/main" id="{6EA3D479-4E50-4D03-8FDD-1A1A29431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425" y="1358200"/>
            <a:ext cx="4801575" cy="3583172"/>
          </a:xfrm>
          <a:custGeom>
            <a:avLst/>
            <a:gdLst>
              <a:gd name="connsiteX0" fmla="*/ 0 w 4801575"/>
              <a:gd name="connsiteY0" fmla="*/ 0 h 3583172"/>
              <a:gd name="connsiteX1" fmla="*/ 589908 w 4801575"/>
              <a:gd name="connsiteY1" fmla="*/ 0 h 3583172"/>
              <a:gd name="connsiteX2" fmla="*/ 1371879 w 4801575"/>
              <a:gd name="connsiteY2" fmla="*/ 0 h 3583172"/>
              <a:gd name="connsiteX3" fmla="*/ 2153849 w 4801575"/>
              <a:gd name="connsiteY3" fmla="*/ 0 h 3583172"/>
              <a:gd name="connsiteX4" fmla="*/ 2839789 w 4801575"/>
              <a:gd name="connsiteY4" fmla="*/ 0 h 3583172"/>
              <a:gd name="connsiteX5" fmla="*/ 3525728 w 4801575"/>
              <a:gd name="connsiteY5" fmla="*/ 0 h 3583172"/>
              <a:gd name="connsiteX6" fmla="*/ 4115636 w 4801575"/>
              <a:gd name="connsiteY6" fmla="*/ 0 h 3583172"/>
              <a:gd name="connsiteX7" fmla="*/ 4801575 w 4801575"/>
              <a:gd name="connsiteY7" fmla="*/ 0 h 3583172"/>
              <a:gd name="connsiteX8" fmla="*/ 4801575 w 4801575"/>
              <a:gd name="connsiteY8" fmla="*/ 633027 h 3583172"/>
              <a:gd name="connsiteX9" fmla="*/ 4801575 w 4801575"/>
              <a:gd name="connsiteY9" fmla="*/ 1266054 h 3583172"/>
              <a:gd name="connsiteX10" fmla="*/ 4801575 w 4801575"/>
              <a:gd name="connsiteY10" fmla="*/ 1863249 h 3583172"/>
              <a:gd name="connsiteX11" fmla="*/ 4801575 w 4801575"/>
              <a:gd name="connsiteY11" fmla="*/ 2460445 h 3583172"/>
              <a:gd name="connsiteX12" fmla="*/ 4801575 w 4801575"/>
              <a:gd name="connsiteY12" fmla="*/ 3057640 h 3583172"/>
              <a:gd name="connsiteX13" fmla="*/ 4801575 w 4801575"/>
              <a:gd name="connsiteY13" fmla="*/ 3583172 h 3583172"/>
              <a:gd name="connsiteX14" fmla="*/ 4115636 w 4801575"/>
              <a:gd name="connsiteY14" fmla="*/ 3583172 h 3583172"/>
              <a:gd name="connsiteX15" fmla="*/ 3477712 w 4801575"/>
              <a:gd name="connsiteY15" fmla="*/ 3583172 h 3583172"/>
              <a:gd name="connsiteX16" fmla="*/ 2935820 w 4801575"/>
              <a:gd name="connsiteY16" fmla="*/ 3583172 h 3583172"/>
              <a:gd name="connsiteX17" fmla="*/ 2393928 w 4801575"/>
              <a:gd name="connsiteY17" fmla="*/ 3583172 h 3583172"/>
              <a:gd name="connsiteX18" fmla="*/ 1659973 w 4801575"/>
              <a:gd name="connsiteY18" fmla="*/ 3583172 h 3583172"/>
              <a:gd name="connsiteX19" fmla="*/ 926018 w 4801575"/>
              <a:gd name="connsiteY19" fmla="*/ 3583172 h 3583172"/>
              <a:gd name="connsiteX20" fmla="*/ 0 w 4801575"/>
              <a:gd name="connsiteY20" fmla="*/ 3583172 h 3583172"/>
              <a:gd name="connsiteX21" fmla="*/ 0 w 4801575"/>
              <a:gd name="connsiteY21" fmla="*/ 2914313 h 3583172"/>
              <a:gd name="connsiteX22" fmla="*/ 0 w 4801575"/>
              <a:gd name="connsiteY22" fmla="*/ 2352950 h 3583172"/>
              <a:gd name="connsiteX23" fmla="*/ 0 w 4801575"/>
              <a:gd name="connsiteY23" fmla="*/ 1863249 h 3583172"/>
              <a:gd name="connsiteX24" fmla="*/ 0 w 4801575"/>
              <a:gd name="connsiteY24" fmla="*/ 1301886 h 3583172"/>
              <a:gd name="connsiteX25" fmla="*/ 0 w 4801575"/>
              <a:gd name="connsiteY25" fmla="*/ 776354 h 3583172"/>
              <a:gd name="connsiteX26" fmla="*/ 0 w 4801575"/>
              <a:gd name="connsiteY26" fmla="*/ 0 h 358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01575" h="3583172" fill="none" extrusionOk="0">
                <a:moveTo>
                  <a:pt x="0" y="0"/>
                </a:moveTo>
                <a:cubicBezTo>
                  <a:pt x="122741" y="-16779"/>
                  <a:pt x="431160" y="-11865"/>
                  <a:pt x="589908" y="0"/>
                </a:cubicBezTo>
                <a:cubicBezTo>
                  <a:pt x="748656" y="11865"/>
                  <a:pt x="1198778" y="-3549"/>
                  <a:pt x="1371879" y="0"/>
                </a:cubicBezTo>
                <a:cubicBezTo>
                  <a:pt x="1544980" y="3549"/>
                  <a:pt x="1809870" y="5731"/>
                  <a:pt x="2153849" y="0"/>
                </a:cubicBezTo>
                <a:cubicBezTo>
                  <a:pt x="2497828" y="-5731"/>
                  <a:pt x="2505797" y="9312"/>
                  <a:pt x="2839789" y="0"/>
                </a:cubicBezTo>
                <a:cubicBezTo>
                  <a:pt x="3173781" y="-9312"/>
                  <a:pt x="3201044" y="2727"/>
                  <a:pt x="3525728" y="0"/>
                </a:cubicBezTo>
                <a:cubicBezTo>
                  <a:pt x="3850412" y="-2727"/>
                  <a:pt x="3823104" y="-25153"/>
                  <a:pt x="4115636" y="0"/>
                </a:cubicBezTo>
                <a:cubicBezTo>
                  <a:pt x="4408168" y="25153"/>
                  <a:pt x="4471943" y="32561"/>
                  <a:pt x="4801575" y="0"/>
                </a:cubicBezTo>
                <a:cubicBezTo>
                  <a:pt x="4815411" y="157401"/>
                  <a:pt x="4797402" y="375811"/>
                  <a:pt x="4801575" y="633027"/>
                </a:cubicBezTo>
                <a:cubicBezTo>
                  <a:pt x="4805748" y="890243"/>
                  <a:pt x="4806875" y="1023362"/>
                  <a:pt x="4801575" y="1266054"/>
                </a:cubicBezTo>
                <a:cubicBezTo>
                  <a:pt x="4796275" y="1508746"/>
                  <a:pt x="4814244" y="1665787"/>
                  <a:pt x="4801575" y="1863249"/>
                </a:cubicBezTo>
                <a:cubicBezTo>
                  <a:pt x="4788906" y="2060711"/>
                  <a:pt x="4803793" y="2273435"/>
                  <a:pt x="4801575" y="2460445"/>
                </a:cubicBezTo>
                <a:cubicBezTo>
                  <a:pt x="4799357" y="2647455"/>
                  <a:pt x="4788762" y="2759636"/>
                  <a:pt x="4801575" y="3057640"/>
                </a:cubicBezTo>
                <a:cubicBezTo>
                  <a:pt x="4814388" y="3355645"/>
                  <a:pt x="4799661" y="3393812"/>
                  <a:pt x="4801575" y="3583172"/>
                </a:cubicBezTo>
                <a:cubicBezTo>
                  <a:pt x="4487950" y="3594005"/>
                  <a:pt x="4345707" y="3587561"/>
                  <a:pt x="4115636" y="3583172"/>
                </a:cubicBezTo>
                <a:cubicBezTo>
                  <a:pt x="3885565" y="3578783"/>
                  <a:pt x="3675399" y="3580221"/>
                  <a:pt x="3477712" y="3583172"/>
                </a:cubicBezTo>
                <a:cubicBezTo>
                  <a:pt x="3280025" y="3586123"/>
                  <a:pt x="3090507" y="3587882"/>
                  <a:pt x="2935820" y="3583172"/>
                </a:cubicBezTo>
                <a:cubicBezTo>
                  <a:pt x="2781133" y="3578462"/>
                  <a:pt x="2504218" y="3607284"/>
                  <a:pt x="2393928" y="3583172"/>
                </a:cubicBezTo>
                <a:cubicBezTo>
                  <a:pt x="2283638" y="3559060"/>
                  <a:pt x="1817626" y="3592553"/>
                  <a:pt x="1659973" y="3583172"/>
                </a:cubicBezTo>
                <a:cubicBezTo>
                  <a:pt x="1502320" y="3573791"/>
                  <a:pt x="1134382" y="3599021"/>
                  <a:pt x="926018" y="3583172"/>
                </a:cubicBezTo>
                <a:cubicBezTo>
                  <a:pt x="717654" y="3567323"/>
                  <a:pt x="291655" y="3561841"/>
                  <a:pt x="0" y="3583172"/>
                </a:cubicBezTo>
                <a:cubicBezTo>
                  <a:pt x="9045" y="3328657"/>
                  <a:pt x="19655" y="3203261"/>
                  <a:pt x="0" y="2914313"/>
                </a:cubicBezTo>
                <a:cubicBezTo>
                  <a:pt x="-19655" y="2625365"/>
                  <a:pt x="-26894" y="2514480"/>
                  <a:pt x="0" y="2352950"/>
                </a:cubicBezTo>
                <a:cubicBezTo>
                  <a:pt x="26894" y="2191420"/>
                  <a:pt x="-4108" y="2097143"/>
                  <a:pt x="0" y="1863249"/>
                </a:cubicBezTo>
                <a:cubicBezTo>
                  <a:pt x="4108" y="1629355"/>
                  <a:pt x="10080" y="1448995"/>
                  <a:pt x="0" y="1301886"/>
                </a:cubicBezTo>
                <a:cubicBezTo>
                  <a:pt x="-10080" y="1154777"/>
                  <a:pt x="-22251" y="955398"/>
                  <a:pt x="0" y="776354"/>
                </a:cubicBezTo>
                <a:cubicBezTo>
                  <a:pt x="22251" y="597310"/>
                  <a:pt x="-34925" y="289233"/>
                  <a:pt x="0" y="0"/>
                </a:cubicBezTo>
                <a:close/>
              </a:path>
              <a:path w="4801575" h="3583172" stroke="0" extrusionOk="0">
                <a:moveTo>
                  <a:pt x="0" y="0"/>
                </a:moveTo>
                <a:cubicBezTo>
                  <a:pt x="328566" y="24141"/>
                  <a:pt x="457160" y="32976"/>
                  <a:pt x="781971" y="0"/>
                </a:cubicBezTo>
                <a:cubicBezTo>
                  <a:pt x="1106782" y="-32976"/>
                  <a:pt x="1236115" y="-9523"/>
                  <a:pt x="1419894" y="0"/>
                </a:cubicBezTo>
                <a:cubicBezTo>
                  <a:pt x="1603673" y="9523"/>
                  <a:pt x="1828819" y="31413"/>
                  <a:pt x="2057818" y="0"/>
                </a:cubicBezTo>
                <a:cubicBezTo>
                  <a:pt x="2286817" y="-31413"/>
                  <a:pt x="2511124" y="31917"/>
                  <a:pt x="2791773" y="0"/>
                </a:cubicBezTo>
                <a:cubicBezTo>
                  <a:pt x="3072423" y="-31917"/>
                  <a:pt x="3120534" y="16373"/>
                  <a:pt x="3381681" y="0"/>
                </a:cubicBezTo>
                <a:cubicBezTo>
                  <a:pt x="3642828" y="-16373"/>
                  <a:pt x="3824498" y="-16888"/>
                  <a:pt x="4067620" y="0"/>
                </a:cubicBezTo>
                <a:cubicBezTo>
                  <a:pt x="4310742" y="16888"/>
                  <a:pt x="4580253" y="-5622"/>
                  <a:pt x="4801575" y="0"/>
                </a:cubicBezTo>
                <a:cubicBezTo>
                  <a:pt x="4808463" y="174162"/>
                  <a:pt x="4780773" y="348575"/>
                  <a:pt x="4801575" y="489700"/>
                </a:cubicBezTo>
                <a:cubicBezTo>
                  <a:pt x="4822377" y="630825"/>
                  <a:pt x="4796723" y="787254"/>
                  <a:pt x="4801575" y="1015232"/>
                </a:cubicBezTo>
                <a:cubicBezTo>
                  <a:pt x="4806427" y="1243210"/>
                  <a:pt x="4778167" y="1392877"/>
                  <a:pt x="4801575" y="1612427"/>
                </a:cubicBezTo>
                <a:cubicBezTo>
                  <a:pt x="4824983" y="1831978"/>
                  <a:pt x="4830388" y="2001292"/>
                  <a:pt x="4801575" y="2245454"/>
                </a:cubicBezTo>
                <a:cubicBezTo>
                  <a:pt x="4772762" y="2489616"/>
                  <a:pt x="4815692" y="2581994"/>
                  <a:pt x="4801575" y="2842650"/>
                </a:cubicBezTo>
                <a:cubicBezTo>
                  <a:pt x="4787458" y="3103306"/>
                  <a:pt x="4801979" y="3390293"/>
                  <a:pt x="4801575" y="3583172"/>
                </a:cubicBezTo>
                <a:cubicBezTo>
                  <a:pt x="4620824" y="3605199"/>
                  <a:pt x="4384451" y="3559264"/>
                  <a:pt x="4259683" y="3583172"/>
                </a:cubicBezTo>
                <a:cubicBezTo>
                  <a:pt x="4134915" y="3607080"/>
                  <a:pt x="3845334" y="3573633"/>
                  <a:pt x="3621759" y="3583172"/>
                </a:cubicBezTo>
                <a:cubicBezTo>
                  <a:pt x="3398184" y="3592711"/>
                  <a:pt x="3158375" y="3601924"/>
                  <a:pt x="3031852" y="3583172"/>
                </a:cubicBezTo>
                <a:cubicBezTo>
                  <a:pt x="2905329" y="3564420"/>
                  <a:pt x="2497969" y="3576997"/>
                  <a:pt x="2249881" y="3583172"/>
                </a:cubicBezTo>
                <a:cubicBezTo>
                  <a:pt x="2001793" y="3589347"/>
                  <a:pt x="1885017" y="3561072"/>
                  <a:pt x="1611957" y="3583172"/>
                </a:cubicBezTo>
                <a:cubicBezTo>
                  <a:pt x="1338897" y="3605272"/>
                  <a:pt x="1246827" y="3573858"/>
                  <a:pt x="926018" y="3583172"/>
                </a:cubicBezTo>
                <a:cubicBezTo>
                  <a:pt x="605209" y="3592486"/>
                  <a:pt x="285662" y="3563980"/>
                  <a:pt x="0" y="3583172"/>
                </a:cubicBezTo>
                <a:cubicBezTo>
                  <a:pt x="-7706" y="3338553"/>
                  <a:pt x="-2464" y="3249665"/>
                  <a:pt x="0" y="3093472"/>
                </a:cubicBezTo>
                <a:cubicBezTo>
                  <a:pt x="2464" y="2937279"/>
                  <a:pt x="-21055" y="2672952"/>
                  <a:pt x="0" y="2496276"/>
                </a:cubicBezTo>
                <a:cubicBezTo>
                  <a:pt x="21055" y="2319600"/>
                  <a:pt x="18875" y="2191891"/>
                  <a:pt x="0" y="1899081"/>
                </a:cubicBezTo>
                <a:cubicBezTo>
                  <a:pt x="-18875" y="1606272"/>
                  <a:pt x="-31104" y="1396129"/>
                  <a:pt x="0" y="1230222"/>
                </a:cubicBezTo>
                <a:cubicBezTo>
                  <a:pt x="31104" y="1064315"/>
                  <a:pt x="12702" y="833163"/>
                  <a:pt x="0" y="704690"/>
                </a:cubicBezTo>
                <a:cubicBezTo>
                  <a:pt x="-12702" y="576217"/>
                  <a:pt x="26525" y="330112"/>
                  <a:pt x="0" y="0"/>
                </a:cubicBezTo>
                <a:close/>
              </a:path>
            </a:pathLst>
          </a:custGeom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59950418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CE5FB9-3AB2-47DB-9334-87CFE98480E3}"/>
              </a:ext>
            </a:extLst>
          </p:cNvPr>
          <p:cNvSpPr txBox="1"/>
          <p:nvPr/>
        </p:nvSpPr>
        <p:spPr>
          <a:xfrm flipH="1">
            <a:off x="3178859" y="973122"/>
            <a:ext cx="103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EDEB38-55DF-4222-8C5B-DF7D4B28CB0A}"/>
              </a:ext>
            </a:extLst>
          </p:cNvPr>
          <p:cNvSpPr txBox="1"/>
          <p:nvPr/>
        </p:nvSpPr>
        <p:spPr>
          <a:xfrm flipH="1">
            <a:off x="7956203" y="973122"/>
            <a:ext cx="106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2</a:t>
            </a:r>
          </a:p>
        </p:txBody>
      </p:sp>
    </p:spTree>
    <p:extLst>
      <p:ext uri="{BB962C8B-B14F-4D97-AF65-F5344CB8AC3E}">
        <p14:creationId xmlns:p14="http://schemas.microsoft.com/office/powerpoint/2010/main" val="1597329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1346200" y="785448"/>
            <a:ext cx="9859633" cy="4107233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67732" indent="0">
              <a:spcBef>
                <a:spcPts val="0"/>
              </a:spcBef>
              <a:buNone/>
            </a:pPr>
            <a:r>
              <a:rPr lang="en" sz="11500" b="1" dirty="0">
                <a:latin typeface="Amatic SC" panose="00000500000000000000" pitchFamily="2" charset="-79"/>
                <a:cs typeface="Amatic SC" panose="00000500000000000000" pitchFamily="2" charset="-79"/>
              </a:rPr>
              <a:t>Jaundice :</a:t>
            </a:r>
            <a:endParaRPr lang="en-US" sz="8800" b="1" dirty="0">
              <a:solidFill>
                <a:srgbClr val="000000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  <a:p>
            <a:pPr marL="67732" indent="0">
              <a:spcBef>
                <a:spcPts val="0"/>
              </a:spcBef>
              <a:buNone/>
            </a:pPr>
            <a:r>
              <a:rPr lang="en-US" sz="6600" b="1" dirty="0">
                <a:solidFill>
                  <a:srgbClr val="000000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is the yellowish pigmentation of the skin &amp;  sclera.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371853-7FFC-439C-9017-D050C5F950D8}"/>
              </a:ext>
            </a:extLst>
          </p:cNvPr>
          <p:cNvSpPr txBox="1"/>
          <p:nvPr/>
        </p:nvSpPr>
        <p:spPr>
          <a:xfrm flipH="1">
            <a:off x="1838226" y="4592935"/>
            <a:ext cx="4437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Visible form of bilirubinemia :</a:t>
            </a:r>
          </a:p>
          <a:p>
            <a:pPr marL="398463" lvl="1" indent="-161925">
              <a:buFont typeface="Arial" panose="020B0604020202020204" pitchFamily="34" charset="0"/>
              <a:buChar char="•"/>
            </a:pPr>
            <a:r>
              <a:rPr lang="en-US" sz="2000" b="1" dirty="0"/>
              <a:t>Adult Sclera ˃ 3mg/dl</a:t>
            </a:r>
          </a:p>
          <a:p>
            <a:pPr marL="398463" lvl="1" indent="-161925">
              <a:buFont typeface="Arial" panose="020B0604020202020204" pitchFamily="34" charset="0"/>
              <a:buChar char="•"/>
            </a:pPr>
            <a:r>
              <a:rPr lang="en-US" sz="2000" b="1" dirty="0"/>
              <a:t>Newborn Skin ˃ 5mg/dl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Treatment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2D009-A958-4793-9875-CF9D0297CE44}"/>
              </a:ext>
            </a:extLst>
          </p:cNvPr>
          <p:cNvSpPr txBox="1"/>
          <p:nvPr/>
        </p:nvSpPr>
        <p:spPr>
          <a:xfrm>
            <a:off x="729965" y="1873895"/>
            <a:ext cx="1073206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b="1" dirty="0"/>
              <a:t>Radical excision </a:t>
            </a:r>
            <a:r>
              <a:rPr lang="en-US" sz="2800" dirty="0"/>
              <a:t>of cyst is the treatment of choice, with reconstruction of the biliary tract using a </a:t>
            </a:r>
            <a:r>
              <a:rPr lang="en-US" sz="2800" b="1" dirty="0"/>
              <a:t>Roux-en-Y </a:t>
            </a:r>
            <a:r>
              <a:rPr lang="en-US" sz="2800" dirty="0"/>
              <a:t>loop of jejunum.</a:t>
            </a:r>
          </a:p>
          <a:p>
            <a:pPr marL="342900" lvl="1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Cyst excision and </a:t>
            </a:r>
            <a:r>
              <a:rPr lang="en-US" sz="2800" dirty="0" err="1"/>
              <a:t>hepatojejunostomy</a:t>
            </a:r>
            <a:r>
              <a:rPr lang="en-US" sz="2800" dirty="0"/>
              <a:t> is the mainstay of </a:t>
            </a:r>
            <a:r>
              <a:rPr lang="en-US" sz="2800" dirty="0" err="1"/>
              <a:t>choledocal</a:t>
            </a:r>
            <a:r>
              <a:rPr lang="en-US" sz="2800" dirty="0"/>
              <a:t> cyst surgery.</a:t>
            </a:r>
          </a:p>
          <a:p>
            <a:pPr marL="342900" lvl="1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Complete resection of the cyst is important because of association with the development of cholangiocarcinoma.</a:t>
            </a:r>
          </a:p>
          <a:p>
            <a:pPr marL="342900" lvl="1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Resection and Roux-en-Y reconstruction are associated with a reduced incidence of stricture formation and recurrent cholangitis.</a:t>
            </a:r>
          </a:p>
        </p:txBody>
      </p:sp>
    </p:spTree>
    <p:extLst>
      <p:ext uri="{BB962C8B-B14F-4D97-AF65-F5344CB8AC3E}">
        <p14:creationId xmlns:p14="http://schemas.microsoft.com/office/powerpoint/2010/main" val="3536346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E2782409-0F4A-45D9-A260-17044F290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38804"/>
            <a:ext cx="4659522" cy="493621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99C27B9-BEA5-4231-BA9F-F2FDFF503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5"/>
          <a:stretch/>
        </p:blipFill>
        <p:spPr bwMode="auto">
          <a:xfrm>
            <a:off x="5755331" y="938804"/>
            <a:ext cx="5325760" cy="4936216"/>
          </a:xfrm>
          <a:custGeom>
            <a:avLst/>
            <a:gdLst>
              <a:gd name="connsiteX0" fmla="*/ 0 w 5325760"/>
              <a:gd name="connsiteY0" fmla="*/ 0 h 4936216"/>
              <a:gd name="connsiteX1" fmla="*/ 538494 w 5325760"/>
              <a:gd name="connsiteY1" fmla="*/ 0 h 4936216"/>
              <a:gd name="connsiteX2" fmla="*/ 970472 w 5325760"/>
              <a:gd name="connsiteY2" fmla="*/ 0 h 4936216"/>
              <a:gd name="connsiteX3" fmla="*/ 1668738 w 5325760"/>
              <a:gd name="connsiteY3" fmla="*/ 0 h 4936216"/>
              <a:gd name="connsiteX4" fmla="*/ 2367004 w 5325760"/>
              <a:gd name="connsiteY4" fmla="*/ 0 h 4936216"/>
              <a:gd name="connsiteX5" fmla="*/ 2798983 w 5325760"/>
              <a:gd name="connsiteY5" fmla="*/ 0 h 4936216"/>
              <a:gd name="connsiteX6" fmla="*/ 3337476 w 5325760"/>
              <a:gd name="connsiteY6" fmla="*/ 0 h 4936216"/>
              <a:gd name="connsiteX7" fmla="*/ 3822712 w 5325760"/>
              <a:gd name="connsiteY7" fmla="*/ 0 h 4936216"/>
              <a:gd name="connsiteX8" fmla="*/ 4307948 w 5325760"/>
              <a:gd name="connsiteY8" fmla="*/ 0 h 4936216"/>
              <a:gd name="connsiteX9" fmla="*/ 4793184 w 5325760"/>
              <a:gd name="connsiteY9" fmla="*/ 0 h 4936216"/>
              <a:gd name="connsiteX10" fmla="*/ 5325760 w 5325760"/>
              <a:gd name="connsiteY10" fmla="*/ 0 h 4936216"/>
              <a:gd name="connsiteX11" fmla="*/ 5325760 w 5325760"/>
              <a:gd name="connsiteY11" fmla="*/ 647193 h 4936216"/>
              <a:gd name="connsiteX12" fmla="*/ 5325760 w 5325760"/>
              <a:gd name="connsiteY12" fmla="*/ 1245023 h 4936216"/>
              <a:gd name="connsiteX13" fmla="*/ 5325760 w 5325760"/>
              <a:gd name="connsiteY13" fmla="*/ 1744130 h 4936216"/>
              <a:gd name="connsiteX14" fmla="*/ 5325760 w 5325760"/>
              <a:gd name="connsiteY14" fmla="*/ 2391322 h 4936216"/>
              <a:gd name="connsiteX15" fmla="*/ 5325760 w 5325760"/>
              <a:gd name="connsiteY15" fmla="*/ 3038515 h 4936216"/>
              <a:gd name="connsiteX16" fmla="*/ 5325760 w 5325760"/>
              <a:gd name="connsiteY16" fmla="*/ 3636346 h 4936216"/>
              <a:gd name="connsiteX17" fmla="*/ 5325760 w 5325760"/>
              <a:gd name="connsiteY17" fmla="*/ 4283539 h 4936216"/>
              <a:gd name="connsiteX18" fmla="*/ 5325760 w 5325760"/>
              <a:gd name="connsiteY18" fmla="*/ 4936216 h 4936216"/>
              <a:gd name="connsiteX19" fmla="*/ 4680751 w 5325760"/>
              <a:gd name="connsiteY19" fmla="*/ 4936216 h 4936216"/>
              <a:gd name="connsiteX20" fmla="*/ 4035743 w 5325760"/>
              <a:gd name="connsiteY20" fmla="*/ 4936216 h 4936216"/>
              <a:gd name="connsiteX21" fmla="*/ 3603764 w 5325760"/>
              <a:gd name="connsiteY21" fmla="*/ 4936216 h 4936216"/>
              <a:gd name="connsiteX22" fmla="*/ 2958756 w 5325760"/>
              <a:gd name="connsiteY22" fmla="*/ 4936216 h 4936216"/>
              <a:gd name="connsiteX23" fmla="*/ 2313747 w 5325760"/>
              <a:gd name="connsiteY23" fmla="*/ 4936216 h 4936216"/>
              <a:gd name="connsiteX24" fmla="*/ 1615481 w 5325760"/>
              <a:gd name="connsiteY24" fmla="*/ 4936216 h 4936216"/>
              <a:gd name="connsiteX25" fmla="*/ 970472 w 5325760"/>
              <a:gd name="connsiteY25" fmla="*/ 4936216 h 4936216"/>
              <a:gd name="connsiteX26" fmla="*/ 0 w 5325760"/>
              <a:gd name="connsiteY26" fmla="*/ 4936216 h 4936216"/>
              <a:gd name="connsiteX27" fmla="*/ 0 w 5325760"/>
              <a:gd name="connsiteY27" fmla="*/ 4387748 h 4936216"/>
              <a:gd name="connsiteX28" fmla="*/ 0 w 5325760"/>
              <a:gd name="connsiteY28" fmla="*/ 3938003 h 4936216"/>
              <a:gd name="connsiteX29" fmla="*/ 0 w 5325760"/>
              <a:gd name="connsiteY29" fmla="*/ 3340173 h 4936216"/>
              <a:gd name="connsiteX30" fmla="*/ 0 w 5325760"/>
              <a:gd name="connsiteY30" fmla="*/ 2841067 h 4936216"/>
              <a:gd name="connsiteX31" fmla="*/ 0 w 5325760"/>
              <a:gd name="connsiteY31" fmla="*/ 2341960 h 4936216"/>
              <a:gd name="connsiteX32" fmla="*/ 0 w 5325760"/>
              <a:gd name="connsiteY32" fmla="*/ 1941578 h 4936216"/>
              <a:gd name="connsiteX33" fmla="*/ 0 w 5325760"/>
              <a:gd name="connsiteY33" fmla="*/ 1393110 h 4936216"/>
              <a:gd name="connsiteX34" fmla="*/ 0 w 5325760"/>
              <a:gd name="connsiteY34" fmla="*/ 894004 h 4936216"/>
              <a:gd name="connsiteX35" fmla="*/ 0 w 5325760"/>
              <a:gd name="connsiteY35" fmla="*/ 0 h 493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325760" h="4936216" extrusionOk="0">
                <a:moveTo>
                  <a:pt x="0" y="0"/>
                </a:moveTo>
                <a:cubicBezTo>
                  <a:pt x="187403" y="-52183"/>
                  <a:pt x="290292" y="58503"/>
                  <a:pt x="538494" y="0"/>
                </a:cubicBezTo>
                <a:cubicBezTo>
                  <a:pt x="786696" y="-58503"/>
                  <a:pt x="810027" y="21060"/>
                  <a:pt x="970472" y="0"/>
                </a:cubicBezTo>
                <a:cubicBezTo>
                  <a:pt x="1130917" y="-21060"/>
                  <a:pt x="1344633" y="49339"/>
                  <a:pt x="1668738" y="0"/>
                </a:cubicBezTo>
                <a:cubicBezTo>
                  <a:pt x="1992843" y="-49339"/>
                  <a:pt x="2210132" y="22059"/>
                  <a:pt x="2367004" y="0"/>
                </a:cubicBezTo>
                <a:cubicBezTo>
                  <a:pt x="2523876" y="-22059"/>
                  <a:pt x="2686603" y="40288"/>
                  <a:pt x="2798983" y="0"/>
                </a:cubicBezTo>
                <a:cubicBezTo>
                  <a:pt x="2911363" y="-40288"/>
                  <a:pt x="3076038" y="60111"/>
                  <a:pt x="3337476" y="0"/>
                </a:cubicBezTo>
                <a:cubicBezTo>
                  <a:pt x="3598914" y="-60111"/>
                  <a:pt x="3721291" y="28867"/>
                  <a:pt x="3822712" y="0"/>
                </a:cubicBezTo>
                <a:cubicBezTo>
                  <a:pt x="3924133" y="-28867"/>
                  <a:pt x="4146831" y="27275"/>
                  <a:pt x="4307948" y="0"/>
                </a:cubicBezTo>
                <a:cubicBezTo>
                  <a:pt x="4469065" y="-27275"/>
                  <a:pt x="4693299" y="24380"/>
                  <a:pt x="4793184" y="0"/>
                </a:cubicBezTo>
                <a:cubicBezTo>
                  <a:pt x="4893069" y="-24380"/>
                  <a:pt x="5211118" y="3051"/>
                  <a:pt x="5325760" y="0"/>
                </a:cubicBezTo>
                <a:cubicBezTo>
                  <a:pt x="5360258" y="265469"/>
                  <a:pt x="5286188" y="343296"/>
                  <a:pt x="5325760" y="647193"/>
                </a:cubicBezTo>
                <a:cubicBezTo>
                  <a:pt x="5365332" y="951090"/>
                  <a:pt x="5320497" y="1021741"/>
                  <a:pt x="5325760" y="1245023"/>
                </a:cubicBezTo>
                <a:cubicBezTo>
                  <a:pt x="5331023" y="1468305"/>
                  <a:pt x="5269877" y="1527774"/>
                  <a:pt x="5325760" y="1744130"/>
                </a:cubicBezTo>
                <a:cubicBezTo>
                  <a:pt x="5381643" y="1960486"/>
                  <a:pt x="5282730" y="2086299"/>
                  <a:pt x="5325760" y="2391322"/>
                </a:cubicBezTo>
                <a:cubicBezTo>
                  <a:pt x="5368790" y="2696345"/>
                  <a:pt x="5295889" y="2799801"/>
                  <a:pt x="5325760" y="3038515"/>
                </a:cubicBezTo>
                <a:cubicBezTo>
                  <a:pt x="5355631" y="3277229"/>
                  <a:pt x="5285570" y="3411857"/>
                  <a:pt x="5325760" y="3636346"/>
                </a:cubicBezTo>
                <a:cubicBezTo>
                  <a:pt x="5365950" y="3860835"/>
                  <a:pt x="5258558" y="3970509"/>
                  <a:pt x="5325760" y="4283539"/>
                </a:cubicBezTo>
                <a:cubicBezTo>
                  <a:pt x="5392962" y="4596569"/>
                  <a:pt x="5255771" y="4681104"/>
                  <a:pt x="5325760" y="4936216"/>
                </a:cubicBezTo>
                <a:cubicBezTo>
                  <a:pt x="5084281" y="4967121"/>
                  <a:pt x="4848556" y="4928031"/>
                  <a:pt x="4680751" y="4936216"/>
                </a:cubicBezTo>
                <a:cubicBezTo>
                  <a:pt x="4512946" y="4944401"/>
                  <a:pt x="4340713" y="4936004"/>
                  <a:pt x="4035743" y="4936216"/>
                </a:cubicBezTo>
                <a:cubicBezTo>
                  <a:pt x="3730773" y="4936428"/>
                  <a:pt x="3733736" y="4894441"/>
                  <a:pt x="3603764" y="4936216"/>
                </a:cubicBezTo>
                <a:cubicBezTo>
                  <a:pt x="3473792" y="4977991"/>
                  <a:pt x="3280197" y="4881166"/>
                  <a:pt x="2958756" y="4936216"/>
                </a:cubicBezTo>
                <a:cubicBezTo>
                  <a:pt x="2637315" y="4991266"/>
                  <a:pt x="2612427" y="4891307"/>
                  <a:pt x="2313747" y="4936216"/>
                </a:cubicBezTo>
                <a:cubicBezTo>
                  <a:pt x="2015067" y="4981125"/>
                  <a:pt x="1959097" y="4872196"/>
                  <a:pt x="1615481" y="4936216"/>
                </a:cubicBezTo>
                <a:cubicBezTo>
                  <a:pt x="1271865" y="5000236"/>
                  <a:pt x="1274301" y="4863127"/>
                  <a:pt x="970472" y="4936216"/>
                </a:cubicBezTo>
                <a:cubicBezTo>
                  <a:pt x="666643" y="5009305"/>
                  <a:pt x="430113" y="4867227"/>
                  <a:pt x="0" y="4936216"/>
                </a:cubicBezTo>
                <a:cubicBezTo>
                  <a:pt x="-44329" y="4706399"/>
                  <a:pt x="2792" y="4505170"/>
                  <a:pt x="0" y="4387748"/>
                </a:cubicBezTo>
                <a:cubicBezTo>
                  <a:pt x="-2792" y="4270326"/>
                  <a:pt x="19927" y="4137057"/>
                  <a:pt x="0" y="3938003"/>
                </a:cubicBezTo>
                <a:cubicBezTo>
                  <a:pt x="-19927" y="3738950"/>
                  <a:pt x="42354" y="3562193"/>
                  <a:pt x="0" y="3340173"/>
                </a:cubicBezTo>
                <a:cubicBezTo>
                  <a:pt x="-42354" y="3118153"/>
                  <a:pt x="43950" y="3033467"/>
                  <a:pt x="0" y="2841067"/>
                </a:cubicBezTo>
                <a:cubicBezTo>
                  <a:pt x="-43950" y="2648667"/>
                  <a:pt x="30114" y="2554766"/>
                  <a:pt x="0" y="2341960"/>
                </a:cubicBezTo>
                <a:cubicBezTo>
                  <a:pt x="-30114" y="2129154"/>
                  <a:pt x="18796" y="2059546"/>
                  <a:pt x="0" y="1941578"/>
                </a:cubicBezTo>
                <a:cubicBezTo>
                  <a:pt x="-18796" y="1823610"/>
                  <a:pt x="24923" y="1567584"/>
                  <a:pt x="0" y="1393110"/>
                </a:cubicBezTo>
                <a:cubicBezTo>
                  <a:pt x="-24923" y="1218636"/>
                  <a:pt x="8203" y="1062019"/>
                  <a:pt x="0" y="894004"/>
                </a:cubicBezTo>
                <a:cubicBezTo>
                  <a:pt x="-8203" y="725989"/>
                  <a:pt x="49858" y="21225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8118902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6ACD925-0651-4D9C-B09A-4B10A9A94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60892"/>
            <a:ext cx="4659522" cy="4936216"/>
          </a:xfrm>
          <a:custGeom>
            <a:avLst/>
            <a:gdLst>
              <a:gd name="connsiteX0" fmla="*/ 0 w 4659522"/>
              <a:gd name="connsiteY0" fmla="*/ 0 h 4936216"/>
              <a:gd name="connsiteX1" fmla="*/ 489250 w 4659522"/>
              <a:gd name="connsiteY1" fmla="*/ 0 h 4936216"/>
              <a:gd name="connsiteX2" fmla="*/ 1118285 w 4659522"/>
              <a:gd name="connsiteY2" fmla="*/ 0 h 4936216"/>
              <a:gd name="connsiteX3" fmla="*/ 1747321 w 4659522"/>
              <a:gd name="connsiteY3" fmla="*/ 0 h 4936216"/>
              <a:gd name="connsiteX4" fmla="*/ 2189975 w 4659522"/>
              <a:gd name="connsiteY4" fmla="*/ 0 h 4936216"/>
              <a:gd name="connsiteX5" fmla="*/ 2772416 w 4659522"/>
              <a:gd name="connsiteY5" fmla="*/ 0 h 4936216"/>
              <a:gd name="connsiteX6" fmla="*/ 3448046 w 4659522"/>
              <a:gd name="connsiteY6" fmla="*/ 0 h 4936216"/>
              <a:gd name="connsiteX7" fmla="*/ 3890701 w 4659522"/>
              <a:gd name="connsiteY7" fmla="*/ 0 h 4936216"/>
              <a:gd name="connsiteX8" fmla="*/ 4659522 w 4659522"/>
              <a:gd name="connsiteY8" fmla="*/ 0 h 4936216"/>
              <a:gd name="connsiteX9" fmla="*/ 4659522 w 4659522"/>
              <a:gd name="connsiteY9" fmla="*/ 548468 h 4936216"/>
              <a:gd name="connsiteX10" fmla="*/ 4659522 w 4659522"/>
              <a:gd name="connsiteY10" fmla="*/ 1195661 h 4936216"/>
              <a:gd name="connsiteX11" fmla="*/ 4659522 w 4659522"/>
              <a:gd name="connsiteY11" fmla="*/ 1694767 h 4936216"/>
              <a:gd name="connsiteX12" fmla="*/ 4659522 w 4659522"/>
              <a:gd name="connsiteY12" fmla="*/ 2144512 h 4936216"/>
              <a:gd name="connsiteX13" fmla="*/ 4659522 w 4659522"/>
              <a:gd name="connsiteY13" fmla="*/ 2643618 h 4936216"/>
              <a:gd name="connsiteX14" fmla="*/ 4659522 w 4659522"/>
              <a:gd name="connsiteY14" fmla="*/ 3093362 h 4936216"/>
              <a:gd name="connsiteX15" fmla="*/ 4659522 w 4659522"/>
              <a:gd name="connsiteY15" fmla="*/ 3493744 h 4936216"/>
              <a:gd name="connsiteX16" fmla="*/ 4659522 w 4659522"/>
              <a:gd name="connsiteY16" fmla="*/ 4091575 h 4936216"/>
              <a:gd name="connsiteX17" fmla="*/ 4659522 w 4659522"/>
              <a:gd name="connsiteY17" fmla="*/ 4936216 h 4936216"/>
              <a:gd name="connsiteX18" fmla="*/ 4123677 w 4659522"/>
              <a:gd name="connsiteY18" fmla="*/ 4936216 h 4936216"/>
              <a:gd name="connsiteX19" fmla="*/ 3448046 w 4659522"/>
              <a:gd name="connsiteY19" fmla="*/ 4936216 h 4936216"/>
              <a:gd name="connsiteX20" fmla="*/ 2819011 w 4659522"/>
              <a:gd name="connsiteY20" fmla="*/ 4936216 h 4936216"/>
              <a:gd name="connsiteX21" fmla="*/ 2283166 w 4659522"/>
              <a:gd name="connsiteY21" fmla="*/ 4936216 h 4936216"/>
              <a:gd name="connsiteX22" fmla="*/ 1840511 w 4659522"/>
              <a:gd name="connsiteY22" fmla="*/ 4936216 h 4936216"/>
              <a:gd name="connsiteX23" fmla="*/ 1397857 w 4659522"/>
              <a:gd name="connsiteY23" fmla="*/ 4936216 h 4936216"/>
              <a:gd name="connsiteX24" fmla="*/ 768821 w 4659522"/>
              <a:gd name="connsiteY24" fmla="*/ 4936216 h 4936216"/>
              <a:gd name="connsiteX25" fmla="*/ 0 w 4659522"/>
              <a:gd name="connsiteY25" fmla="*/ 4936216 h 4936216"/>
              <a:gd name="connsiteX26" fmla="*/ 0 w 4659522"/>
              <a:gd name="connsiteY26" fmla="*/ 4338385 h 4936216"/>
              <a:gd name="connsiteX27" fmla="*/ 0 w 4659522"/>
              <a:gd name="connsiteY27" fmla="*/ 3839279 h 4936216"/>
              <a:gd name="connsiteX28" fmla="*/ 0 w 4659522"/>
              <a:gd name="connsiteY28" fmla="*/ 3192086 h 4936216"/>
              <a:gd name="connsiteX29" fmla="*/ 0 w 4659522"/>
              <a:gd name="connsiteY29" fmla="*/ 2544894 h 4936216"/>
              <a:gd name="connsiteX30" fmla="*/ 0 w 4659522"/>
              <a:gd name="connsiteY30" fmla="*/ 1947063 h 4936216"/>
              <a:gd name="connsiteX31" fmla="*/ 0 w 4659522"/>
              <a:gd name="connsiteY31" fmla="*/ 1299870 h 4936216"/>
              <a:gd name="connsiteX32" fmla="*/ 0 w 4659522"/>
              <a:gd name="connsiteY32" fmla="*/ 800764 h 4936216"/>
              <a:gd name="connsiteX33" fmla="*/ 0 w 4659522"/>
              <a:gd name="connsiteY33" fmla="*/ 0 h 493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659522" h="4936216" fill="none" extrusionOk="0">
                <a:moveTo>
                  <a:pt x="0" y="0"/>
                </a:moveTo>
                <a:cubicBezTo>
                  <a:pt x="218417" y="-24230"/>
                  <a:pt x="362695" y="19329"/>
                  <a:pt x="489250" y="0"/>
                </a:cubicBezTo>
                <a:cubicBezTo>
                  <a:pt x="615805" y="-19329"/>
                  <a:pt x="809913" y="17960"/>
                  <a:pt x="1118285" y="0"/>
                </a:cubicBezTo>
                <a:cubicBezTo>
                  <a:pt x="1426658" y="-17960"/>
                  <a:pt x="1499004" y="46136"/>
                  <a:pt x="1747321" y="0"/>
                </a:cubicBezTo>
                <a:cubicBezTo>
                  <a:pt x="1995638" y="-46136"/>
                  <a:pt x="1985708" y="42785"/>
                  <a:pt x="2189975" y="0"/>
                </a:cubicBezTo>
                <a:cubicBezTo>
                  <a:pt x="2394242" y="-42785"/>
                  <a:pt x="2530930" y="34657"/>
                  <a:pt x="2772416" y="0"/>
                </a:cubicBezTo>
                <a:cubicBezTo>
                  <a:pt x="3013902" y="-34657"/>
                  <a:pt x="3299441" y="12723"/>
                  <a:pt x="3448046" y="0"/>
                </a:cubicBezTo>
                <a:cubicBezTo>
                  <a:pt x="3596651" y="-12723"/>
                  <a:pt x="3775057" y="26610"/>
                  <a:pt x="3890701" y="0"/>
                </a:cubicBezTo>
                <a:cubicBezTo>
                  <a:pt x="4006346" y="-26610"/>
                  <a:pt x="4483238" y="90809"/>
                  <a:pt x="4659522" y="0"/>
                </a:cubicBezTo>
                <a:cubicBezTo>
                  <a:pt x="4698079" y="119248"/>
                  <a:pt x="4638388" y="344208"/>
                  <a:pt x="4659522" y="548468"/>
                </a:cubicBezTo>
                <a:cubicBezTo>
                  <a:pt x="4680656" y="752728"/>
                  <a:pt x="4585380" y="985177"/>
                  <a:pt x="4659522" y="1195661"/>
                </a:cubicBezTo>
                <a:cubicBezTo>
                  <a:pt x="4733664" y="1406145"/>
                  <a:pt x="4614223" y="1556242"/>
                  <a:pt x="4659522" y="1694767"/>
                </a:cubicBezTo>
                <a:cubicBezTo>
                  <a:pt x="4704821" y="1833292"/>
                  <a:pt x="4626143" y="1950039"/>
                  <a:pt x="4659522" y="2144512"/>
                </a:cubicBezTo>
                <a:cubicBezTo>
                  <a:pt x="4692901" y="2338986"/>
                  <a:pt x="4656554" y="2495949"/>
                  <a:pt x="4659522" y="2643618"/>
                </a:cubicBezTo>
                <a:cubicBezTo>
                  <a:pt x="4662490" y="2791287"/>
                  <a:pt x="4626289" y="2889654"/>
                  <a:pt x="4659522" y="3093362"/>
                </a:cubicBezTo>
                <a:cubicBezTo>
                  <a:pt x="4692755" y="3297070"/>
                  <a:pt x="4619751" y="3333743"/>
                  <a:pt x="4659522" y="3493744"/>
                </a:cubicBezTo>
                <a:cubicBezTo>
                  <a:pt x="4699293" y="3653745"/>
                  <a:pt x="4614648" y="3922498"/>
                  <a:pt x="4659522" y="4091575"/>
                </a:cubicBezTo>
                <a:cubicBezTo>
                  <a:pt x="4704396" y="4260652"/>
                  <a:pt x="4592649" y="4729680"/>
                  <a:pt x="4659522" y="4936216"/>
                </a:cubicBezTo>
                <a:cubicBezTo>
                  <a:pt x="4456290" y="4947160"/>
                  <a:pt x="4315306" y="4903037"/>
                  <a:pt x="4123677" y="4936216"/>
                </a:cubicBezTo>
                <a:cubicBezTo>
                  <a:pt x="3932049" y="4969395"/>
                  <a:pt x="3603182" y="4866262"/>
                  <a:pt x="3448046" y="4936216"/>
                </a:cubicBezTo>
                <a:cubicBezTo>
                  <a:pt x="3292910" y="5006170"/>
                  <a:pt x="2964380" y="4866715"/>
                  <a:pt x="2819011" y="4936216"/>
                </a:cubicBezTo>
                <a:cubicBezTo>
                  <a:pt x="2673643" y="5005717"/>
                  <a:pt x="2495796" y="4895745"/>
                  <a:pt x="2283166" y="4936216"/>
                </a:cubicBezTo>
                <a:cubicBezTo>
                  <a:pt x="2070537" y="4976687"/>
                  <a:pt x="2051053" y="4886122"/>
                  <a:pt x="1840511" y="4936216"/>
                </a:cubicBezTo>
                <a:cubicBezTo>
                  <a:pt x="1629969" y="4986310"/>
                  <a:pt x="1539844" y="4922116"/>
                  <a:pt x="1397857" y="4936216"/>
                </a:cubicBezTo>
                <a:cubicBezTo>
                  <a:pt x="1255870" y="4950316"/>
                  <a:pt x="1024238" y="4921841"/>
                  <a:pt x="768821" y="4936216"/>
                </a:cubicBezTo>
                <a:cubicBezTo>
                  <a:pt x="513404" y="4950591"/>
                  <a:pt x="380770" y="4922282"/>
                  <a:pt x="0" y="4936216"/>
                </a:cubicBezTo>
                <a:cubicBezTo>
                  <a:pt x="-50689" y="4640544"/>
                  <a:pt x="12649" y="4481751"/>
                  <a:pt x="0" y="4338385"/>
                </a:cubicBezTo>
                <a:cubicBezTo>
                  <a:pt x="-12649" y="4195019"/>
                  <a:pt x="59282" y="4041524"/>
                  <a:pt x="0" y="3839279"/>
                </a:cubicBezTo>
                <a:cubicBezTo>
                  <a:pt x="-59282" y="3637034"/>
                  <a:pt x="11516" y="3490636"/>
                  <a:pt x="0" y="3192086"/>
                </a:cubicBezTo>
                <a:cubicBezTo>
                  <a:pt x="-11516" y="2893536"/>
                  <a:pt x="51980" y="2812330"/>
                  <a:pt x="0" y="2544894"/>
                </a:cubicBezTo>
                <a:cubicBezTo>
                  <a:pt x="-51980" y="2277458"/>
                  <a:pt x="25336" y="2135214"/>
                  <a:pt x="0" y="1947063"/>
                </a:cubicBezTo>
                <a:cubicBezTo>
                  <a:pt x="-25336" y="1758912"/>
                  <a:pt x="56536" y="1577200"/>
                  <a:pt x="0" y="1299870"/>
                </a:cubicBezTo>
                <a:cubicBezTo>
                  <a:pt x="-56536" y="1022540"/>
                  <a:pt x="4234" y="922570"/>
                  <a:pt x="0" y="800764"/>
                </a:cubicBezTo>
                <a:cubicBezTo>
                  <a:pt x="-4234" y="678958"/>
                  <a:pt x="85557" y="271372"/>
                  <a:pt x="0" y="0"/>
                </a:cubicBezTo>
                <a:close/>
              </a:path>
              <a:path w="4659522" h="4936216" stroke="0" extrusionOk="0">
                <a:moveTo>
                  <a:pt x="0" y="0"/>
                </a:moveTo>
                <a:cubicBezTo>
                  <a:pt x="212528" y="-66726"/>
                  <a:pt x="418698" y="58967"/>
                  <a:pt x="582440" y="0"/>
                </a:cubicBezTo>
                <a:cubicBezTo>
                  <a:pt x="746182" y="-58967"/>
                  <a:pt x="933041" y="50027"/>
                  <a:pt x="1071690" y="0"/>
                </a:cubicBezTo>
                <a:cubicBezTo>
                  <a:pt x="1210339" y="-50027"/>
                  <a:pt x="1597398" y="60485"/>
                  <a:pt x="1747321" y="0"/>
                </a:cubicBezTo>
                <a:cubicBezTo>
                  <a:pt x="1897244" y="-60485"/>
                  <a:pt x="2142510" y="62596"/>
                  <a:pt x="2329761" y="0"/>
                </a:cubicBezTo>
                <a:cubicBezTo>
                  <a:pt x="2517012" y="-62596"/>
                  <a:pt x="2701876" y="10397"/>
                  <a:pt x="2819011" y="0"/>
                </a:cubicBezTo>
                <a:cubicBezTo>
                  <a:pt x="2936146" y="-10397"/>
                  <a:pt x="3170172" y="46103"/>
                  <a:pt x="3494642" y="0"/>
                </a:cubicBezTo>
                <a:cubicBezTo>
                  <a:pt x="3819112" y="-46103"/>
                  <a:pt x="3882869" y="46653"/>
                  <a:pt x="3983891" y="0"/>
                </a:cubicBezTo>
                <a:cubicBezTo>
                  <a:pt x="4084913" y="-46653"/>
                  <a:pt x="4359995" y="28789"/>
                  <a:pt x="4659522" y="0"/>
                </a:cubicBezTo>
                <a:cubicBezTo>
                  <a:pt x="4724544" y="255557"/>
                  <a:pt x="4645418" y="410676"/>
                  <a:pt x="4659522" y="548468"/>
                </a:cubicBezTo>
                <a:cubicBezTo>
                  <a:pt x="4673626" y="686260"/>
                  <a:pt x="4642253" y="896837"/>
                  <a:pt x="4659522" y="1096937"/>
                </a:cubicBezTo>
                <a:cubicBezTo>
                  <a:pt x="4676791" y="1297037"/>
                  <a:pt x="4610035" y="1466739"/>
                  <a:pt x="4659522" y="1694767"/>
                </a:cubicBezTo>
                <a:cubicBezTo>
                  <a:pt x="4709009" y="1922795"/>
                  <a:pt x="4609825" y="2156485"/>
                  <a:pt x="4659522" y="2341960"/>
                </a:cubicBezTo>
                <a:cubicBezTo>
                  <a:pt x="4709219" y="2527435"/>
                  <a:pt x="4639859" y="2834560"/>
                  <a:pt x="4659522" y="2989153"/>
                </a:cubicBezTo>
                <a:cubicBezTo>
                  <a:pt x="4679185" y="3143746"/>
                  <a:pt x="4638559" y="3302965"/>
                  <a:pt x="4659522" y="3389535"/>
                </a:cubicBezTo>
                <a:cubicBezTo>
                  <a:pt x="4680485" y="3476105"/>
                  <a:pt x="4636713" y="3727186"/>
                  <a:pt x="4659522" y="4036728"/>
                </a:cubicBezTo>
                <a:cubicBezTo>
                  <a:pt x="4682331" y="4346270"/>
                  <a:pt x="4656639" y="4663358"/>
                  <a:pt x="4659522" y="4936216"/>
                </a:cubicBezTo>
                <a:cubicBezTo>
                  <a:pt x="4467758" y="4967504"/>
                  <a:pt x="4332853" y="4911567"/>
                  <a:pt x="4216867" y="4936216"/>
                </a:cubicBezTo>
                <a:cubicBezTo>
                  <a:pt x="4100882" y="4960865"/>
                  <a:pt x="3840956" y="4893393"/>
                  <a:pt x="3681022" y="4936216"/>
                </a:cubicBezTo>
                <a:cubicBezTo>
                  <a:pt x="3521089" y="4979039"/>
                  <a:pt x="3253539" y="4911576"/>
                  <a:pt x="3051987" y="4936216"/>
                </a:cubicBezTo>
                <a:cubicBezTo>
                  <a:pt x="2850435" y="4960856"/>
                  <a:pt x="2713302" y="4933232"/>
                  <a:pt x="2609332" y="4936216"/>
                </a:cubicBezTo>
                <a:cubicBezTo>
                  <a:pt x="2505362" y="4939200"/>
                  <a:pt x="2249673" y="4895686"/>
                  <a:pt x="2026892" y="4936216"/>
                </a:cubicBezTo>
                <a:cubicBezTo>
                  <a:pt x="1804111" y="4976746"/>
                  <a:pt x="1709704" y="4933212"/>
                  <a:pt x="1444452" y="4936216"/>
                </a:cubicBezTo>
                <a:cubicBezTo>
                  <a:pt x="1179200" y="4939220"/>
                  <a:pt x="1021518" y="4865427"/>
                  <a:pt x="815416" y="4936216"/>
                </a:cubicBezTo>
                <a:cubicBezTo>
                  <a:pt x="609314" y="5007005"/>
                  <a:pt x="173525" y="4924725"/>
                  <a:pt x="0" y="4936216"/>
                </a:cubicBezTo>
                <a:cubicBezTo>
                  <a:pt x="-41678" y="4771718"/>
                  <a:pt x="25513" y="4702952"/>
                  <a:pt x="0" y="4535834"/>
                </a:cubicBezTo>
                <a:cubicBezTo>
                  <a:pt x="-25513" y="4368716"/>
                  <a:pt x="39537" y="4317224"/>
                  <a:pt x="0" y="4135452"/>
                </a:cubicBezTo>
                <a:cubicBezTo>
                  <a:pt x="-39537" y="3953680"/>
                  <a:pt x="44311" y="3728296"/>
                  <a:pt x="0" y="3537621"/>
                </a:cubicBezTo>
                <a:cubicBezTo>
                  <a:pt x="-44311" y="3346946"/>
                  <a:pt x="35655" y="3083831"/>
                  <a:pt x="0" y="2890429"/>
                </a:cubicBezTo>
                <a:cubicBezTo>
                  <a:pt x="-35655" y="2697027"/>
                  <a:pt x="9833" y="2596969"/>
                  <a:pt x="0" y="2490047"/>
                </a:cubicBezTo>
                <a:cubicBezTo>
                  <a:pt x="-9833" y="2383125"/>
                  <a:pt x="52936" y="2177814"/>
                  <a:pt x="0" y="2040303"/>
                </a:cubicBezTo>
                <a:cubicBezTo>
                  <a:pt x="-52936" y="1902792"/>
                  <a:pt x="18268" y="1647583"/>
                  <a:pt x="0" y="1491834"/>
                </a:cubicBezTo>
                <a:cubicBezTo>
                  <a:pt x="-18268" y="1336085"/>
                  <a:pt x="41461" y="1155978"/>
                  <a:pt x="0" y="894004"/>
                </a:cubicBezTo>
                <a:cubicBezTo>
                  <a:pt x="-41461" y="632030"/>
                  <a:pt x="45134" y="427268"/>
                  <a:pt x="0" y="0"/>
                </a:cubicBezTo>
                <a:close/>
              </a:path>
            </a:pathLst>
          </a:custGeom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81243575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87715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AEC510E1-6771-437A-8BD6-B3954BB707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r="2676" b="6770"/>
          <a:stretch/>
        </p:blipFill>
        <p:spPr>
          <a:xfrm>
            <a:off x="1383890" y="1249024"/>
            <a:ext cx="9424219" cy="4359951"/>
          </a:xfrm>
          <a:custGeom>
            <a:avLst/>
            <a:gdLst>
              <a:gd name="connsiteX0" fmla="*/ 0 w 9424219"/>
              <a:gd name="connsiteY0" fmla="*/ 0 h 4359951"/>
              <a:gd name="connsiteX1" fmla="*/ 306287 w 9424219"/>
              <a:gd name="connsiteY1" fmla="*/ 0 h 4359951"/>
              <a:gd name="connsiteX2" fmla="*/ 801059 w 9424219"/>
              <a:gd name="connsiteY2" fmla="*/ 0 h 4359951"/>
              <a:gd name="connsiteX3" fmla="*/ 1295830 w 9424219"/>
              <a:gd name="connsiteY3" fmla="*/ 0 h 4359951"/>
              <a:gd name="connsiteX4" fmla="*/ 1602117 w 9424219"/>
              <a:gd name="connsiteY4" fmla="*/ 0 h 4359951"/>
              <a:gd name="connsiteX5" fmla="*/ 2002647 w 9424219"/>
              <a:gd name="connsiteY5" fmla="*/ 0 h 4359951"/>
              <a:gd name="connsiteX6" fmla="*/ 2685902 w 9424219"/>
              <a:gd name="connsiteY6" fmla="*/ 0 h 4359951"/>
              <a:gd name="connsiteX7" fmla="*/ 3086432 w 9424219"/>
              <a:gd name="connsiteY7" fmla="*/ 0 h 4359951"/>
              <a:gd name="connsiteX8" fmla="*/ 3392719 w 9424219"/>
              <a:gd name="connsiteY8" fmla="*/ 0 h 4359951"/>
              <a:gd name="connsiteX9" fmla="*/ 3887490 w 9424219"/>
              <a:gd name="connsiteY9" fmla="*/ 0 h 4359951"/>
              <a:gd name="connsiteX10" fmla="*/ 4476504 w 9424219"/>
              <a:gd name="connsiteY10" fmla="*/ 0 h 4359951"/>
              <a:gd name="connsiteX11" fmla="*/ 5254002 w 9424219"/>
              <a:gd name="connsiteY11" fmla="*/ 0 h 4359951"/>
              <a:gd name="connsiteX12" fmla="*/ 6031500 w 9424219"/>
              <a:gd name="connsiteY12" fmla="*/ 0 h 4359951"/>
              <a:gd name="connsiteX13" fmla="*/ 6808998 w 9424219"/>
              <a:gd name="connsiteY13" fmla="*/ 0 h 4359951"/>
              <a:gd name="connsiteX14" fmla="*/ 7115285 w 9424219"/>
              <a:gd name="connsiteY14" fmla="*/ 0 h 4359951"/>
              <a:gd name="connsiteX15" fmla="*/ 7421572 w 9424219"/>
              <a:gd name="connsiteY15" fmla="*/ 0 h 4359951"/>
              <a:gd name="connsiteX16" fmla="*/ 7822102 w 9424219"/>
              <a:gd name="connsiteY16" fmla="*/ 0 h 4359951"/>
              <a:gd name="connsiteX17" fmla="*/ 8222631 w 9424219"/>
              <a:gd name="connsiteY17" fmla="*/ 0 h 4359951"/>
              <a:gd name="connsiteX18" fmla="*/ 8811645 w 9424219"/>
              <a:gd name="connsiteY18" fmla="*/ 0 h 4359951"/>
              <a:gd name="connsiteX19" fmla="*/ 9424219 w 9424219"/>
              <a:gd name="connsiteY19" fmla="*/ 0 h 4359951"/>
              <a:gd name="connsiteX20" fmla="*/ 9424219 w 9424219"/>
              <a:gd name="connsiteY20" fmla="*/ 544994 h 4359951"/>
              <a:gd name="connsiteX21" fmla="*/ 9424219 w 9424219"/>
              <a:gd name="connsiteY21" fmla="*/ 1002789 h 4359951"/>
              <a:gd name="connsiteX22" fmla="*/ 9424219 w 9424219"/>
              <a:gd name="connsiteY22" fmla="*/ 1634982 h 4359951"/>
              <a:gd name="connsiteX23" fmla="*/ 9424219 w 9424219"/>
              <a:gd name="connsiteY23" fmla="*/ 2179976 h 4359951"/>
              <a:gd name="connsiteX24" fmla="*/ 9424219 w 9424219"/>
              <a:gd name="connsiteY24" fmla="*/ 2637770 h 4359951"/>
              <a:gd name="connsiteX25" fmla="*/ 9424219 w 9424219"/>
              <a:gd name="connsiteY25" fmla="*/ 3095565 h 4359951"/>
              <a:gd name="connsiteX26" fmla="*/ 9424219 w 9424219"/>
              <a:gd name="connsiteY26" fmla="*/ 3553360 h 4359951"/>
              <a:gd name="connsiteX27" fmla="*/ 9424219 w 9424219"/>
              <a:gd name="connsiteY27" fmla="*/ 4359951 h 4359951"/>
              <a:gd name="connsiteX28" fmla="*/ 8929448 w 9424219"/>
              <a:gd name="connsiteY28" fmla="*/ 4359951 h 4359951"/>
              <a:gd name="connsiteX29" fmla="*/ 8151949 w 9424219"/>
              <a:gd name="connsiteY29" fmla="*/ 4359951 h 4359951"/>
              <a:gd name="connsiteX30" fmla="*/ 7374451 w 9424219"/>
              <a:gd name="connsiteY30" fmla="*/ 4359951 h 4359951"/>
              <a:gd name="connsiteX31" fmla="*/ 6691195 w 9424219"/>
              <a:gd name="connsiteY31" fmla="*/ 4359951 h 4359951"/>
              <a:gd name="connsiteX32" fmla="*/ 6290666 w 9424219"/>
              <a:gd name="connsiteY32" fmla="*/ 4359951 h 4359951"/>
              <a:gd name="connsiteX33" fmla="*/ 5890137 w 9424219"/>
              <a:gd name="connsiteY33" fmla="*/ 4359951 h 4359951"/>
              <a:gd name="connsiteX34" fmla="*/ 5301123 w 9424219"/>
              <a:gd name="connsiteY34" fmla="*/ 4359951 h 4359951"/>
              <a:gd name="connsiteX35" fmla="*/ 4617867 w 9424219"/>
              <a:gd name="connsiteY35" fmla="*/ 4359951 h 4359951"/>
              <a:gd name="connsiteX36" fmla="*/ 3934611 w 9424219"/>
              <a:gd name="connsiteY36" fmla="*/ 4359951 h 4359951"/>
              <a:gd name="connsiteX37" fmla="*/ 3439840 w 9424219"/>
              <a:gd name="connsiteY37" fmla="*/ 4359951 h 4359951"/>
              <a:gd name="connsiteX38" fmla="*/ 3039311 w 9424219"/>
              <a:gd name="connsiteY38" fmla="*/ 4359951 h 4359951"/>
              <a:gd name="connsiteX39" fmla="*/ 2356055 w 9424219"/>
              <a:gd name="connsiteY39" fmla="*/ 4359951 h 4359951"/>
              <a:gd name="connsiteX40" fmla="*/ 1578557 w 9424219"/>
              <a:gd name="connsiteY40" fmla="*/ 4359951 h 4359951"/>
              <a:gd name="connsiteX41" fmla="*/ 801059 w 9424219"/>
              <a:gd name="connsiteY41" fmla="*/ 4359951 h 4359951"/>
              <a:gd name="connsiteX42" fmla="*/ 0 w 9424219"/>
              <a:gd name="connsiteY42" fmla="*/ 4359951 h 4359951"/>
              <a:gd name="connsiteX43" fmla="*/ 0 w 9424219"/>
              <a:gd name="connsiteY43" fmla="*/ 3902156 h 4359951"/>
              <a:gd name="connsiteX44" fmla="*/ 0 w 9424219"/>
              <a:gd name="connsiteY44" fmla="*/ 3357162 h 4359951"/>
              <a:gd name="connsiteX45" fmla="*/ 0 w 9424219"/>
              <a:gd name="connsiteY45" fmla="*/ 2942967 h 4359951"/>
              <a:gd name="connsiteX46" fmla="*/ 0 w 9424219"/>
              <a:gd name="connsiteY46" fmla="*/ 2354374 h 4359951"/>
              <a:gd name="connsiteX47" fmla="*/ 0 w 9424219"/>
              <a:gd name="connsiteY47" fmla="*/ 1722181 h 4359951"/>
              <a:gd name="connsiteX48" fmla="*/ 0 w 9424219"/>
              <a:gd name="connsiteY48" fmla="*/ 1133587 h 4359951"/>
              <a:gd name="connsiteX49" fmla="*/ 0 w 9424219"/>
              <a:gd name="connsiteY49" fmla="*/ 632193 h 4359951"/>
              <a:gd name="connsiteX50" fmla="*/ 0 w 9424219"/>
              <a:gd name="connsiteY50" fmla="*/ 0 h 435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424219" h="4359951" fill="none" extrusionOk="0">
                <a:moveTo>
                  <a:pt x="0" y="0"/>
                </a:moveTo>
                <a:cubicBezTo>
                  <a:pt x="88005" y="-23458"/>
                  <a:pt x="199241" y="22410"/>
                  <a:pt x="306287" y="0"/>
                </a:cubicBezTo>
                <a:cubicBezTo>
                  <a:pt x="413333" y="-22410"/>
                  <a:pt x="585835" y="23196"/>
                  <a:pt x="801059" y="0"/>
                </a:cubicBezTo>
                <a:cubicBezTo>
                  <a:pt x="1016283" y="-23196"/>
                  <a:pt x="1099730" y="9683"/>
                  <a:pt x="1295830" y="0"/>
                </a:cubicBezTo>
                <a:cubicBezTo>
                  <a:pt x="1491930" y="-9683"/>
                  <a:pt x="1453037" y="29470"/>
                  <a:pt x="1602117" y="0"/>
                </a:cubicBezTo>
                <a:cubicBezTo>
                  <a:pt x="1751197" y="-29470"/>
                  <a:pt x="1913246" y="22417"/>
                  <a:pt x="2002647" y="0"/>
                </a:cubicBezTo>
                <a:cubicBezTo>
                  <a:pt x="2092048" y="-22417"/>
                  <a:pt x="2509376" y="42706"/>
                  <a:pt x="2685902" y="0"/>
                </a:cubicBezTo>
                <a:cubicBezTo>
                  <a:pt x="2862429" y="-42706"/>
                  <a:pt x="2955415" y="41783"/>
                  <a:pt x="3086432" y="0"/>
                </a:cubicBezTo>
                <a:cubicBezTo>
                  <a:pt x="3217449" y="-41783"/>
                  <a:pt x="3312041" y="35818"/>
                  <a:pt x="3392719" y="0"/>
                </a:cubicBezTo>
                <a:cubicBezTo>
                  <a:pt x="3473397" y="-35818"/>
                  <a:pt x="3778775" y="21362"/>
                  <a:pt x="3887490" y="0"/>
                </a:cubicBezTo>
                <a:cubicBezTo>
                  <a:pt x="3996205" y="-21362"/>
                  <a:pt x="4278417" y="39491"/>
                  <a:pt x="4476504" y="0"/>
                </a:cubicBezTo>
                <a:cubicBezTo>
                  <a:pt x="4674591" y="-39491"/>
                  <a:pt x="4962819" y="21386"/>
                  <a:pt x="5254002" y="0"/>
                </a:cubicBezTo>
                <a:cubicBezTo>
                  <a:pt x="5545185" y="-21386"/>
                  <a:pt x="5647303" y="34641"/>
                  <a:pt x="6031500" y="0"/>
                </a:cubicBezTo>
                <a:cubicBezTo>
                  <a:pt x="6415697" y="-34641"/>
                  <a:pt x="6546260" y="84524"/>
                  <a:pt x="6808998" y="0"/>
                </a:cubicBezTo>
                <a:cubicBezTo>
                  <a:pt x="7071736" y="-84524"/>
                  <a:pt x="7027326" y="32716"/>
                  <a:pt x="7115285" y="0"/>
                </a:cubicBezTo>
                <a:cubicBezTo>
                  <a:pt x="7203244" y="-32716"/>
                  <a:pt x="7313583" y="17108"/>
                  <a:pt x="7421572" y="0"/>
                </a:cubicBezTo>
                <a:cubicBezTo>
                  <a:pt x="7529561" y="-17108"/>
                  <a:pt x="7705459" y="21051"/>
                  <a:pt x="7822102" y="0"/>
                </a:cubicBezTo>
                <a:cubicBezTo>
                  <a:pt x="7938745" y="-21051"/>
                  <a:pt x="8072925" y="6782"/>
                  <a:pt x="8222631" y="0"/>
                </a:cubicBezTo>
                <a:cubicBezTo>
                  <a:pt x="8372337" y="-6782"/>
                  <a:pt x="8576141" y="42503"/>
                  <a:pt x="8811645" y="0"/>
                </a:cubicBezTo>
                <a:cubicBezTo>
                  <a:pt x="9047149" y="-42503"/>
                  <a:pt x="9166879" y="67046"/>
                  <a:pt x="9424219" y="0"/>
                </a:cubicBezTo>
                <a:cubicBezTo>
                  <a:pt x="9426656" y="135536"/>
                  <a:pt x="9418177" y="284174"/>
                  <a:pt x="9424219" y="544994"/>
                </a:cubicBezTo>
                <a:cubicBezTo>
                  <a:pt x="9430261" y="805814"/>
                  <a:pt x="9389496" y="872768"/>
                  <a:pt x="9424219" y="1002789"/>
                </a:cubicBezTo>
                <a:cubicBezTo>
                  <a:pt x="9458942" y="1132811"/>
                  <a:pt x="9391576" y="1457679"/>
                  <a:pt x="9424219" y="1634982"/>
                </a:cubicBezTo>
                <a:cubicBezTo>
                  <a:pt x="9456862" y="1812285"/>
                  <a:pt x="9386638" y="2032252"/>
                  <a:pt x="9424219" y="2179976"/>
                </a:cubicBezTo>
                <a:cubicBezTo>
                  <a:pt x="9461800" y="2327700"/>
                  <a:pt x="9395286" y="2505955"/>
                  <a:pt x="9424219" y="2637770"/>
                </a:cubicBezTo>
                <a:cubicBezTo>
                  <a:pt x="9453152" y="2769585"/>
                  <a:pt x="9420257" y="2957351"/>
                  <a:pt x="9424219" y="3095565"/>
                </a:cubicBezTo>
                <a:cubicBezTo>
                  <a:pt x="9428181" y="3233780"/>
                  <a:pt x="9398971" y="3417487"/>
                  <a:pt x="9424219" y="3553360"/>
                </a:cubicBezTo>
                <a:cubicBezTo>
                  <a:pt x="9449467" y="3689233"/>
                  <a:pt x="9337767" y="3971993"/>
                  <a:pt x="9424219" y="4359951"/>
                </a:cubicBezTo>
                <a:cubicBezTo>
                  <a:pt x="9313319" y="4402701"/>
                  <a:pt x="9081179" y="4306946"/>
                  <a:pt x="8929448" y="4359951"/>
                </a:cubicBezTo>
                <a:cubicBezTo>
                  <a:pt x="8777717" y="4412956"/>
                  <a:pt x="8395054" y="4276517"/>
                  <a:pt x="8151949" y="4359951"/>
                </a:cubicBezTo>
                <a:cubicBezTo>
                  <a:pt x="7908844" y="4443385"/>
                  <a:pt x="7626857" y="4289762"/>
                  <a:pt x="7374451" y="4359951"/>
                </a:cubicBezTo>
                <a:cubicBezTo>
                  <a:pt x="7122045" y="4430140"/>
                  <a:pt x="6956852" y="4311873"/>
                  <a:pt x="6691195" y="4359951"/>
                </a:cubicBezTo>
                <a:cubicBezTo>
                  <a:pt x="6425538" y="4408029"/>
                  <a:pt x="6421229" y="4321922"/>
                  <a:pt x="6290666" y="4359951"/>
                </a:cubicBezTo>
                <a:cubicBezTo>
                  <a:pt x="6160103" y="4397980"/>
                  <a:pt x="5998806" y="4314976"/>
                  <a:pt x="5890137" y="4359951"/>
                </a:cubicBezTo>
                <a:cubicBezTo>
                  <a:pt x="5781468" y="4404926"/>
                  <a:pt x="5457230" y="4350412"/>
                  <a:pt x="5301123" y="4359951"/>
                </a:cubicBezTo>
                <a:cubicBezTo>
                  <a:pt x="5145016" y="4369490"/>
                  <a:pt x="4914961" y="4351979"/>
                  <a:pt x="4617867" y="4359951"/>
                </a:cubicBezTo>
                <a:cubicBezTo>
                  <a:pt x="4320773" y="4367923"/>
                  <a:pt x="4086052" y="4286200"/>
                  <a:pt x="3934611" y="4359951"/>
                </a:cubicBezTo>
                <a:cubicBezTo>
                  <a:pt x="3783170" y="4433702"/>
                  <a:pt x="3677225" y="4337280"/>
                  <a:pt x="3439840" y="4359951"/>
                </a:cubicBezTo>
                <a:cubicBezTo>
                  <a:pt x="3202455" y="4382622"/>
                  <a:pt x="3126258" y="4357122"/>
                  <a:pt x="3039311" y="4359951"/>
                </a:cubicBezTo>
                <a:cubicBezTo>
                  <a:pt x="2952364" y="4362780"/>
                  <a:pt x="2565495" y="4329113"/>
                  <a:pt x="2356055" y="4359951"/>
                </a:cubicBezTo>
                <a:cubicBezTo>
                  <a:pt x="2146615" y="4390789"/>
                  <a:pt x="1785974" y="4309177"/>
                  <a:pt x="1578557" y="4359951"/>
                </a:cubicBezTo>
                <a:cubicBezTo>
                  <a:pt x="1371140" y="4410725"/>
                  <a:pt x="1146443" y="4339525"/>
                  <a:pt x="801059" y="4359951"/>
                </a:cubicBezTo>
                <a:cubicBezTo>
                  <a:pt x="455675" y="4380377"/>
                  <a:pt x="394573" y="4265400"/>
                  <a:pt x="0" y="4359951"/>
                </a:cubicBezTo>
                <a:cubicBezTo>
                  <a:pt x="-38025" y="4246835"/>
                  <a:pt x="37025" y="4106342"/>
                  <a:pt x="0" y="3902156"/>
                </a:cubicBezTo>
                <a:cubicBezTo>
                  <a:pt x="-37025" y="3697971"/>
                  <a:pt x="51552" y="3597448"/>
                  <a:pt x="0" y="3357162"/>
                </a:cubicBezTo>
                <a:cubicBezTo>
                  <a:pt x="-51552" y="3116876"/>
                  <a:pt x="13908" y="3053615"/>
                  <a:pt x="0" y="2942967"/>
                </a:cubicBezTo>
                <a:cubicBezTo>
                  <a:pt x="-13908" y="2832320"/>
                  <a:pt x="18950" y="2547498"/>
                  <a:pt x="0" y="2354374"/>
                </a:cubicBezTo>
                <a:cubicBezTo>
                  <a:pt x="-18950" y="2161250"/>
                  <a:pt x="13703" y="1906777"/>
                  <a:pt x="0" y="1722181"/>
                </a:cubicBezTo>
                <a:cubicBezTo>
                  <a:pt x="-13703" y="1537585"/>
                  <a:pt x="31678" y="1370779"/>
                  <a:pt x="0" y="1133587"/>
                </a:cubicBezTo>
                <a:cubicBezTo>
                  <a:pt x="-31678" y="896395"/>
                  <a:pt x="19259" y="772588"/>
                  <a:pt x="0" y="632193"/>
                </a:cubicBezTo>
                <a:cubicBezTo>
                  <a:pt x="-19259" y="491798"/>
                  <a:pt x="20523" y="147022"/>
                  <a:pt x="0" y="0"/>
                </a:cubicBezTo>
                <a:close/>
              </a:path>
              <a:path w="9424219" h="4359951" stroke="0" extrusionOk="0">
                <a:moveTo>
                  <a:pt x="0" y="0"/>
                </a:moveTo>
                <a:cubicBezTo>
                  <a:pt x="139487" y="-2575"/>
                  <a:pt x="389308" y="49019"/>
                  <a:pt x="494771" y="0"/>
                </a:cubicBezTo>
                <a:cubicBezTo>
                  <a:pt x="600234" y="-49019"/>
                  <a:pt x="721175" y="16084"/>
                  <a:pt x="801059" y="0"/>
                </a:cubicBezTo>
                <a:cubicBezTo>
                  <a:pt x="880943" y="-16084"/>
                  <a:pt x="1165604" y="33984"/>
                  <a:pt x="1295830" y="0"/>
                </a:cubicBezTo>
                <a:cubicBezTo>
                  <a:pt x="1426056" y="-33984"/>
                  <a:pt x="1510287" y="22246"/>
                  <a:pt x="1696359" y="0"/>
                </a:cubicBezTo>
                <a:cubicBezTo>
                  <a:pt x="1882431" y="-22246"/>
                  <a:pt x="2003099" y="26654"/>
                  <a:pt x="2096889" y="0"/>
                </a:cubicBezTo>
                <a:cubicBezTo>
                  <a:pt x="2190679" y="-26654"/>
                  <a:pt x="2454139" y="28457"/>
                  <a:pt x="2685902" y="0"/>
                </a:cubicBezTo>
                <a:cubicBezTo>
                  <a:pt x="2917665" y="-28457"/>
                  <a:pt x="3297711" y="36974"/>
                  <a:pt x="3463400" y="0"/>
                </a:cubicBezTo>
                <a:cubicBezTo>
                  <a:pt x="3629089" y="-36974"/>
                  <a:pt x="3922422" y="76565"/>
                  <a:pt x="4240899" y="0"/>
                </a:cubicBezTo>
                <a:cubicBezTo>
                  <a:pt x="4559376" y="-76565"/>
                  <a:pt x="4506471" y="56176"/>
                  <a:pt x="4735670" y="0"/>
                </a:cubicBezTo>
                <a:cubicBezTo>
                  <a:pt x="4964869" y="-56176"/>
                  <a:pt x="4891522" y="13343"/>
                  <a:pt x="5041957" y="0"/>
                </a:cubicBezTo>
                <a:cubicBezTo>
                  <a:pt x="5192392" y="-13343"/>
                  <a:pt x="5247694" y="15770"/>
                  <a:pt x="5348244" y="0"/>
                </a:cubicBezTo>
                <a:cubicBezTo>
                  <a:pt x="5448794" y="-15770"/>
                  <a:pt x="5628254" y="16700"/>
                  <a:pt x="5748774" y="0"/>
                </a:cubicBezTo>
                <a:cubicBezTo>
                  <a:pt x="5869294" y="-16700"/>
                  <a:pt x="6157126" y="20835"/>
                  <a:pt x="6337787" y="0"/>
                </a:cubicBezTo>
                <a:cubicBezTo>
                  <a:pt x="6518448" y="-20835"/>
                  <a:pt x="6531393" y="8498"/>
                  <a:pt x="6644074" y="0"/>
                </a:cubicBezTo>
                <a:cubicBezTo>
                  <a:pt x="6756755" y="-8498"/>
                  <a:pt x="7113484" y="38654"/>
                  <a:pt x="7233088" y="0"/>
                </a:cubicBezTo>
                <a:cubicBezTo>
                  <a:pt x="7352692" y="-38654"/>
                  <a:pt x="7529800" y="42431"/>
                  <a:pt x="7727860" y="0"/>
                </a:cubicBezTo>
                <a:cubicBezTo>
                  <a:pt x="7925920" y="-42431"/>
                  <a:pt x="7922687" y="27386"/>
                  <a:pt x="8034147" y="0"/>
                </a:cubicBezTo>
                <a:cubicBezTo>
                  <a:pt x="8145607" y="-27386"/>
                  <a:pt x="8531304" y="10607"/>
                  <a:pt x="8717403" y="0"/>
                </a:cubicBezTo>
                <a:cubicBezTo>
                  <a:pt x="8903502" y="-10607"/>
                  <a:pt x="9075973" y="9875"/>
                  <a:pt x="9424219" y="0"/>
                </a:cubicBezTo>
                <a:cubicBezTo>
                  <a:pt x="9453655" y="151448"/>
                  <a:pt x="9397748" y="477443"/>
                  <a:pt x="9424219" y="632193"/>
                </a:cubicBezTo>
                <a:cubicBezTo>
                  <a:pt x="9450690" y="786943"/>
                  <a:pt x="9407515" y="947890"/>
                  <a:pt x="9424219" y="1089988"/>
                </a:cubicBezTo>
                <a:cubicBezTo>
                  <a:pt x="9440923" y="1232087"/>
                  <a:pt x="9414988" y="1513264"/>
                  <a:pt x="9424219" y="1634982"/>
                </a:cubicBezTo>
                <a:cubicBezTo>
                  <a:pt x="9433450" y="1756700"/>
                  <a:pt x="9376903" y="1971112"/>
                  <a:pt x="9424219" y="2136376"/>
                </a:cubicBezTo>
                <a:cubicBezTo>
                  <a:pt x="9471535" y="2301640"/>
                  <a:pt x="9392626" y="2579036"/>
                  <a:pt x="9424219" y="2724969"/>
                </a:cubicBezTo>
                <a:cubicBezTo>
                  <a:pt x="9455812" y="2870902"/>
                  <a:pt x="9396893" y="2977729"/>
                  <a:pt x="9424219" y="3139165"/>
                </a:cubicBezTo>
                <a:cubicBezTo>
                  <a:pt x="9451545" y="3300601"/>
                  <a:pt x="9392607" y="3609032"/>
                  <a:pt x="9424219" y="3727758"/>
                </a:cubicBezTo>
                <a:cubicBezTo>
                  <a:pt x="9455831" y="3846484"/>
                  <a:pt x="9398503" y="4121869"/>
                  <a:pt x="9424219" y="4359951"/>
                </a:cubicBezTo>
                <a:cubicBezTo>
                  <a:pt x="9177042" y="4373748"/>
                  <a:pt x="9067122" y="4311896"/>
                  <a:pt x="8835205" y="4359951"/>
                </a:cubicBezTo>
                <a:cubicBezTo>
                  <a:pt x="8603288" y="4408006"/>
                  <a:pt x="8419520" y="4341880"/>
                  <a:pt x="8151949" y="4359951"/>
                </a:cubicBezTo>
                <a:cubicBezTo>
                  <a:pt x="7884378" y="4378022"/>
                  <a:pt x="7912644" y="4339769"/>
                  <a:pt x="7845662" y="4359951"/>
                </a:cubicBezTo>
                <a:cubicBezTo>
                  <a:pt x="7778680" y="4380133"/>
                  <a:pt x="7356401" y="4304194"/>
                  <a:pt x="7162406" y="4359951"/>
                </a:cubicBezTo>
                <a:cubicBezTo>
                  <a:pt x="6968411" y="4415708"/>
                  <a:pt x="6715356" y="4291351"/>
                  <a:pt x="6384908" y="4359951"/>
                </a:cubicBezTo>
                <a:cubicBezTo>
                  <a:pt x="6054460" y="4428551"/>
                  <a:pt x="6229840" y="4336423"/>
                  <a:pt x="6078621" y="4359951"/>
                </a:cubicBezTo>
                <a:cubicBezTo>
                  <a:pt x="5927402" y="4383479"/>
                  <a:pt x="5910145" y="4355402"/>
                  <a:pt x="5772334" y="4359951"/>
                </a:cubicBezTo>
                <a:cubicBezTo>
                  <a:pt x="5634523" y="4364500"/>
                  <a:pt x="5536988" y="4358769"/>
                  <a:pt x="5466047" y="4359951"/>
                </a:cubicBezTo>
                <a:cubicBezTo>
                  <a:pt x="5395106" y="4361133"/>
                  <a:pt x="5026520" y="4349801"/>
                  <a:pt x="4877033" y="4359951"/>
                </a:cubicBezTo>
                <a:cubicBezTo>
                  <a:pt x="4727546" y="4370101"/>
                  <a:pt x="4627768" y="4344212"/>
                  <a:pt x="4382262" y="4359951"/>
                </a:cubicBezTo>
                <a:cubicBezTo>
                  <a:pt x="4136756" y="4375690"/>
                  <a:pt x="4195828" y="4330009"/>
                  <a:pt x="4075975" y="4359951"/>
                </a:cubicBezTo>
                <a:cubicBezTo>
                  <a:pt x="3956122" y="4389893"/>
                  <a:pt x="3555904" y="4283377"/>
                  <a:pt x="3298477" y="4359951"/>
                </a:cubicBezTo>
                <a:cubicBezTo>
                  <a:pt x="3041050" y="4436525"/>
                  <a:pt x="3026677" y="4353399"/>
                  <a:pt x="2803705" y="4359951"/>
                </a:cubicBezTo>
                <a:cubicBezTo>
                  <a:pt x="2580733" y="4366503"/>
                  <a:pt x="2459343" y="4311942"/>
                  <a:pt x="2120449" y="4359951"/>
                </a:cubicBezTo>
                <a:cubicBezTo>
                  <a:pt x="1781555" y="4407960"/>
                  <a:pt x="1732058" y="4295134"/>
                  <a:pt x="1531436" y="4359951"/>
                </a:cubicBezTo>
                <a:cubicBezTo>
                  <a:pt x="1330814" y="4424768"/>
                  <a:pt x="1351015" y="4339437"/>
                  <a:pt x="1225148" y="4359951"/>
                </a:cubicBezTo>
                <a:cubicBezTo>
                  <a:pt x="1099281" y="4380465"/>
                  <a:pt x="527350" y="4346339"/>
                  <a:pt x="0" y="4359951"/>
                </a:cubicBezTo>
                <a:cubicBezTo>
                  <a:pt x="-20830" y="4149269"/>
                  <a:pt x="30847" y="4074655"/>
                  <a:pt x="0" y="3858557"/>
                </a:cubicBezTo>
                <a:cubicBezTo>
                  <a:pt x="-30847" y="3642459"/>
                  <a:pt x="45650" y="3544490"/>
                  <a:pt x="0" y="3444361"/>
                </a:cubicBezTo>
                <a:cubicBezTo>
                  <a:pt x="-45650" y="3344232"/>
                  <a:pt x="1420" y="3232878"/>
                  <a:pt x="0" y="3030166"/>
                </a:cubicBezTo>
                <a:cubicBezTo>
                  <a:pt x="-1420" y="2827455"/>
                  <a:pt x="32968" y="2783143"/>
                  <a:pt x="0" y="2615971"/>
                </a:cubicBezTo>
                <a:cubicBezTo>
                  <a:pt x="-32968" y="2448799"/>
                  <a:pt x="18322" y="2264422"/>
                  <a:pt x="0" y="2114576"/>
                </a:cubicBezTo>
                <a:cubicBezTo>
                  <a:pt x="-18322" y="1964730"/>
                  <a:pt x="2540" y="1844489"/>
                  <a:pt x="0" y="1700381"/>
                </a:cubicBezTo>
                <a:cubicBezTo>
                  <a:pt x="-2540" y="1556274"/>
                  <a:pt x="10711" y="1413566"/>
                  <a:pt x="0" y="1155387"/>
                </a:cubicBezTo>
                <a:cubicBezTo>
                  <a:pt x="-10711" y="897208"/>
                  <a:pt x="13506" y="834177"/>
                  <a:pt x="0" y="697592"/>
                </a:cubicBezTo>
                <a:cubicBezTo>
                  <a:pt x="-13506" y="561008"/>
                  <a:pt x="16077" y="222370"/>
                  <a:pt x="0" y="0"/>
                </a:cubicBezTo>
                <a:close/>
              </a:path>
            </a:pathLst>
          </a:custGeom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810594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813230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7"/>
          <p:cNvSpPr txBox="1">
            <a:spLocks noGrp="1"/>
          </p:cNvSpPr>
          <p:nvPr>
            <p:ph type="ctrTitle" idx="4294967295"/>
          </p:nvPr>
        </p:nvSpPr>
        <p:spPr>
          <a:xfrm>
            <a:off x="1140399" y="1531283"/>
            <a:ext cx="4679829" cy="1250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1500" dirty="0"/>
              <a:t>Thanks!</a:t>
            </a:r>
            <a:endParaRPr sz="11500" dirty="0"/>
          </a:p>
        </p:txBody>
      </p:sp>
      <p:sp>
        <p:nvSpPr>
          <p:cNvPr id="428" name="Google Shape;428;p37"/>
          <p:cNvSpPr txBox="1">
            <a:spLocks noGrp="1"/>
          </p:cNvSpPr>
          <p:nvPr>
            <p:ph type="body" idx="4294967295"/>
          </p:nvPr>
        </p:nvSpPr>
        <p:spPr>
          <a:xfrm>
            <a:off x="1140399" y="2973917"/>
            <a:ext cx="4210800" cy="58208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3200" b="1" dirty="0">
                <a:highlight>
                  <a:schemeClr val="accent1"/>
                </a:highlight>
              </a:rPr>
              <a:t>Any questions?</a:t>
            </a:r>
            <a:endParaRPr sz="3200" dirty="0"/>
          </a:p>
        </p:txBody>
      </p:sp>
      <p:sp>
        <p:nvSpPr>
          <p:cNvPr id="430" name="Google Shape;430;p37"/>
          <p:cNvSpPr/>
          <p:nvPr/>
        </p:nvSpPr>
        <p:spPr>
          <a:xfrm>
            <a:off x="7598234" y="2282967"/>
            <a:ext cx="2481735" cy="2292027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028699" y="936867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Indtoduction &amp; Epidemiology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8" name="Google Shape;190;p16">
            <a:extLst>
              <a:ext uri="{FF2B5EF4-FFF2-40B4-BE49-F238E27FC236}">
                <a16:creationId xmlns:a16="http://schemas.microsoft.com/office/drawing/2014/main" id="{E2614F4A-0C9F-4AC0-8B2F-F7F8C407C9F7}"/>
              </a:ext>
            </a:extLst>
          </p:cNvPr>
          <p:cNvSpPr txBox="1">
            <a:spLocks/>
          </p:cNvSpPr>
          <p:nvPr/>
        </p:nvSpPr>
        <p:spPr>
          <a:xfrm>
            <a:off x="812798" y="1753481"/>
            <a:ext cx="10579101" cy="437100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609585" lvl="0" indent="-491054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91054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91054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91054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91054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91054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91054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91054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91054" algn="l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1333"/>
              </a:spcAft>
              <a:buSzPts val="22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matic SC" panose="00000500000000000000" pitchFamily="2" charset="-79"/>
              <a:buChar char="х"/>
            </a:pPr>
            <a:r>
              <a:rPr lang="en-US" dirty="0"/>
              <a:t>Jaundice is the </a:t>
            </a:r>
            <a:r>
              <a:rPr lang="en-US" b="1" dirty="0"/>
              <a:t>most common </a:t>
            </a:r>
            <a:r>
              <a:rPr lang="en-US" dirty="0"/>
              <a:t>condition that require medical attention in </a:t>
            </a:r>
            <a:r>
              <a:rPr lang="en-US" b="1" dirty="0"/>
              <a:t>newborns</a:t>
            </a:r>
            <a:r>
              <a:rPr lang="en-US" dirty="0"/>
              <a:t>. </a:t>
            </a:r>
            <a:endParaRPr lang="en-US" b="1" dirty="0">
              <a:cs typeface="Amatic SC" panose="00000500000000000000" pitchFamily="2" charset="-79"/>
            </a:endParaRPr>
          </a:p>
          <a:p>
            <a:pPr marL="292100" indent="-2921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matic SC" panose="00000500000000000000" pitchFamily="2" charset="-79"/>
              <a:buChar char="х"/>
            </a:pPr>
            <a:r>
              <a:rPr lang="en-US" dirty="0"/>
              <a:t>Jaundice presents during the first week of life in </a:t>
            </a:r>
            <a:r>
              <a:rPr lang="en-US" b="1" dirty="0">
                <a:solidFill>
                  <a:srgbClr val="FF0000"/>
                </a:solidFill>
              </a:rPr>
              <a:t>60% of term infants and 80% of preterm infants.</a:t>
            </a:r>
          </a:p>
          <a:p>
            <a:pPr marL="292100" indent="-2921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matic SC" panose="00000500000000000000" pitchFamily="2" charset="-79"/>
              <a:buChar char="х"/>
            </a:pPr>
            <a:r>
              <a:rPr lang="en-US" dirty="0"/>
              <a:t>In most cases, it is benign, and no intervention is required. Approximately 5-10% of them have clinically significant jaundice.</a:t>
            </a:r>
          </a:p>
          <a:p>
            <a:pPr marL="292100" indent="-2921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matic SC" panose="00000500000000000000" pitchFamily="2" charset="-79"/>
              <a:buChar char="х"/>
            </a:pPr>
            <a:r>
              <a:rPr lang="en-US" dirty="0">
                <a:cs typeface="Amatic SC" panose="00000500000000000000" pitchFamily="2" charset="-79"/>
              </a:rPr>
              <a:t>High bilirubin levels may be toxic to the developing central nervous system and may cause neurological impairment even in term newborns e.g. kernicterus. </a:t>
            </a:r>
          </a:p>
          <a:p>
            <a:pPr marL="292100" indent="-2921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endParaRPr lang="en-US" b="1" dirty="0">
              <a:cs typeface="Amatic SC" panose="00000500000000000000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1298734" y="965835"/>
            <a:ext cx="9359901" cy="528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Types of Neonatal Jaundice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cxnSp>
        <p:nvCxnSpPr>
          <p:cNvPr id="7" name="Google Shape;278;p26">
            <a:extLst>
              <a:ext uri="{FF2B5EF4-FFF2-40B4-BE49-F238E27FC236}">
                <a16:creationId xmlns:a16="http://schemas.microsoft.com/office/drawing/2014/main" id="{713A58A8-E27A-4729-8586-337BFFFD2AF1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16200000" flipH="1">
            <a:off x="6660994" y="1769643"/>
            <a:ext cx="765917" cy="236082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" name="Google Shape;286;p26">
            <a:extLst>
              <a:ext uri="{FF2B5EF4-FFF2-40B4-BE49-F238E27FC236}">
                <a16:creationId xmlns:a16="http://schemas.microsoft.com/office/drawing/2014/main" id="{D1DFCAC3-1A42-4FC6-98C7-9003EB3E4C83}"/>
              </a:ext>
            </a:extLst>
          </p:cNvPr>
          <p:cNvCxnSpPr>
            <a:stCxn id="16" idx="2"/>
            <a:endCxn id="17" idx="0"/>
          </p:cNvCxnSpPr>
          <p:nvPr/>
        </p:nvCxnSpPr>
        <p:spPr>
          <a:xfrm rot="16200000" flipH="1">
            <a:off x="8313909" y="4022675"/>
            <a:ext cx="947917" cy="1127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2" name="Google Shape;288;p26">
            <a:extLst>
              <a:ext uri="{FF2B5EF4-FFF2-40B4-BE49-F238E27FC236}">
                <a16:creationId xmlns:a16="http://schemas.microsoft.com/office/drawing/2014/main" id="{C7CE893E-8B50-4A48-9DEB-69E423FA933F}"/>
              </a:ext>
            </a:extLst>
          </p:cNvPr>
          <p:cNvCxnSpPr>
            <a:cxnSpLocks/>
          </p:cNvCxnSpPr>
          <p:nvPr/>
        </p:nvCxnSpPr>
        <p:spPr>
          <a:xfrm rot="-5400000">
            <a:off x="7186767" y="4022617"/>
            <a:ext cx="948000" cy="1127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3" name="Google Shape;290;p26">
            <a:extLst>
              <a:ext uri="{FF2B5EF4-FFF2-40B4-BE49-F238E27FC236}">
                <a16:creationId xmlns:a16="http://schemas.microsoft.com/office/drawing/2014/main" id="{01A8EAFC-525F-49F3-B24D-06E1DB27F14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265467" y="1734517"/>
            <a:ext cx="765917" cy="243108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4" name="Google Shape;279;p26">
            <a:extLst>
              <a:ext uri="{FF2B5EF4-FFF2-40B4-BE49-F238E27FC236}">
                <a16:creationId xmlns:a16="http://schemas.microsoft.com/office/drawing/2014/main" id="{6B058D0F-502A-4818-9CDD-7D8BB5557BDF}"/>
              </a:ext>
            </a:extLst>
          </p:cNvPr>
          <p:cNvSpPr txBox="1"/>
          <p:nvPr/>
        </p:nvSpPr>
        <p:spPr>
          <a:xfrm>
            <a:off x="4208909" y="1787900"/>
            <a:ext cx="3309257" cy="7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8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Neonatal jaundice</a:t>
            </a:r>
            <a:endParaRPr sz="28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" name="Google Shape;282;p26">
            <a:extLst>
              <a:ext uri="{FF2B5EF4-FFF2-40B4-BE49-F238E27FC236}">
                <a16:creationId xmlns:a16="http://schemas.microsoft.com/office/drawing/2014/main" id="{4AC8B8C0-FB1F-4928-A7E9-9FF29AEB4312}"/>
              </a:ext>
            </a:extLst>
          </p:cNvPr>
          <p:cNvSpPr txBox="1"/>
          <p:nvPr/>
        </p:nvSpPr>
        <p:spPr>
          <a:xfrm>
            <a:off x="2336800" y="3333017"/>
            <a:ext cx="2192167" cy="7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Physiological</a:t>
            </a:r>
            <a:endParaRPr sz="24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" name="Google Shape;280;p26">
            <a:extLst>
              <a:ext uri="{FF2B5EF4-FFF2-40B4-BE49-F238E27FC236}">
                <a16:creationId xmlns:a16="http://schemas.microsoft.com/office/drawing/2014/main" id="{8FB0E029-8376-4565-9745-6A4D1ECF11F8}"/>
              </a:ext>
            </a:extLst>
          </p:cNvPr>
          <p:cNvSpPr txBox="1"/>
          <p:nvPr/>
        </p:nvSpPr>
        <p:spPr>
          <a:xfrm>
            <a:off x="7198967" y="3333017"/>
            <a:ext cx="2050800" cy="7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Pathological</a:t>
            </a:r>
            <a:endParaRPr sz="24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" name="Google Shape;287;p26">
            <a:extLst>
              <a:ext uri="{FF2B5EF4-FFF2-40B4-BE49-F238E27FC236}">
                <a16:creationId xmlns:a16="http://schemas.microsoft.com/office/drawing/2014/main" id="{2922C513-33BF-4D6F-812F-0C1BF257872C}"/>
              </a:ext>
            </a:extLst>
          </p:cNvPr>
          <p:cNvSpPr txBox="1"/>
          <p:nvPr/>
        </p:nvSpPr>
        <p:spPr>
          <a:xfrm>
            <a:off x="8325967" y="5060134"/>
            <a:ext cx="2050800" cy="7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Post-hepatic</a:t>
            </a:r>
            <a:endParaRPr sz="16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" name="Google Shape;291;p26">
            <a:extLst>
              <a:ext uri="{FF2B5EF4-FFF2-40B4-BE49-F238E27FC236}">
                <a16:creationId xmlns:a16="http://schemas.microsoft.com/office/drawing/2014/main" id="{CD532914-0626-4E54-BC40-FE5A37AD0845}"/>
              </a:ext>
            </a:extLst>
          </p:cNvPr>
          <p:cNvSpPr/>
          <p:nvPr/>
        </p:nvSpPr>
        <p:spPr>
          <a:xfrm rot="1401486">
            <a:off x="10349852" y="5044521"/>
            <a:ext cx="1086793" cy="1222585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FE839C-ACC1-4530-8B76-4B49A1C4F95A}"/>
              </a:ext>
            </a:extLst>
          </p:cNvPr>
          <p:cNvSpPr/>
          <p:nvPr/>
        </p:nvSpPr>
        <p:spPr>
          <a:xfrm>
            <a:off x="8669570" y="5241092"/>
            <a:ext cx="1380852" cy="3896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Google Shape;288;p26">
            <a:extLst>
              <a:ext uri="{FF2B5EF4-FFF2-40B4-BE49-F238E27FC236}">
                <a16:creationId xmlns:a16="http://schemas.microsoft.com/office/drawing/2014/main" id="{94F3177F-7CA3-4278-92E3-14BCAC117EA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41089" y="4494779"/>
            <a:ext cx="766711" cy="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" name="Google Shape;289;p26">
            <a:extLst>
              <a:ext uri="{FF2B5EF4-FFF2-40B4-BE49-F238E27FC236}">
                <a16:creationId xmlns:a16="http://schemas.microsoft.com/office/drawing/2014/main" id="{7B43B3E3-174A-4B66-949C-882B9C549AA4}"/>
              </a:ext>
            </a:extLst>
          </p:cNvPr>
          <p:cNvSpPr txBox="1"/>
          <p:nvPr/>
        </p:nvSpPr>
        <p:spPr>
          <a:xfrm>
            <a:off x="6071967" y="5060134"/>
            <a:ext cx="2050800" cy="7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Pre-hepatic</a:t>
            </a:r>
            <a:endParaRPr sz="16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" name="Google Shape;289;p26">
            <a:extLst>
              <a:ext uri="{FF2B5EF4-FFF2-40B4-BE49-F238E27FC236}">
                <a16:creationId xmlns:a16="http://schemas.microsoft.com/office/drawing/2014/main" id="{6BD519B4-9DCD-4786-9D61-1353F4430757}"/>
              </a:ext>
            </a:extLst>
          </p:cNvPr>
          <p:cNvSpPr txBox="1"/>
          <p:nvPr/>
        </p:nvSpPr>
        <p:spPr>
          <a:xfrm>
            <a:off x="7198967" y="4670534"/>
            <a:ext cx="2050800" cy="7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Hepatic</a:t>
            </a:r>
            <a:endParaRPr sz="16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96340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0"/>
          <p:cNvSpPr txBox="1">
            <a:spLocks noGrp="1"/>
          </p:cNvSpPr>
          <p:nvPr>
            <p:ph type="ctrTitle"/>
          </p:nvPr>
        </p:nvSpPr>
        <p:spPr>
          <a:xfrm>
            <a:off x="2567867" y="1338221"/>
            <a:ext cx="7795333" cy="894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Physological Jaundice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454" name="Google Shape;454;p40"/>
          <p:cNvSpPr txBox="1"/>
          <p:nvPr/>
        </p:nvSpPr>
        <p:spPr>
          <a:xfrm>
            <a:off x="914800" y="655733"/>
            <a:ext cx="1991600" cy="19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96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</a:t>
            </a:r>
            <a:endParaRPr sz="96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067C0-B6E3-4F42-93B4-CBC2AF72B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2220" y="2405663"/>
            <a:ext cx="2166788" cy="657429"/>
          </a:xfrm>
          <a:custGeom>
            <a:avLst/>
            <a:gdLst>
              <a:gd name="connsiteX0" fmla="*/ 0 w 2166788"/>
              <a:gd name="connsiteY0" fmla="*/ 0 h 657429"/>
              <a:gd name="connsiteX1" fmla="*/ 2166788 w 2166788"/>
              <a:gd name="connsiteY1" fmla="*/ 0 h 657429"/>
              <a:gd name="connsiteX2" fmla="*/ 2166788 w 2166788"/>
              <a:gd name="connsiteY2" fmla="*/ 657429 h 657429"/>
              <a:gd name="connsiteX3" fmla="*/ 0 w 2166788"/>
              <a:gd name="connsiteY3" fmla="*/ 657429 h 657429"/>
              <a:gd name="connsiteX4" fmla="*/ 0 w 2166788"/>
              <a:gd name="connsiteY4" fmla="*/ 0 h 65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788" h="657429" fill="none" extrusionOk="0">
                <a:moveTo>
                  <a:pt x="0" y="0"/>
                </a:moveTo>
                <a:cubicBezTo>
                  <a:pt x="498425" y="-33775"/>
                  <a:pt x="1570875" y="138873"/>
                  <a:pt x="2166788" y="0"/>
                </a:cubicBezTo>
                <a:cubicBezTo>
                  <a:pt x="2125761" y="153143"/>
                  <a:pt x="2220975" y="451864"/>
                  <a:pt x="2166788" y="657429"/>
                </a:cubicBezTo>
                <a:cubicBezTo>
                  <a:pt x="1308950" y="520099"/>
                  <a:pt x="564486" y="519573"/>
                  <a:pt x="0" y="657429"/>
                </a:cubicBezTo>
                <a:cubicBezTo>
                  <a:pt x="8398" y="470694"/>
                  <a:pt x="-34780" y="166724"/>
                  <a:pt x="0" y="0"/>
                </a:cubicBezTo>
                <a:close/>
              </a:path>
              <a:path w="2166788" h="657429" stroke="0" extrusionOk="0">
                <a:moveTo>
                  <a:pt x="0" y="0"/>
                </a:moveTo>
                <a:cubicBezTo>
                  <a:pt x="1004200" y="-101487"/>
                  <a:pt x="1544294" y="-162162"/>
                  <a:pt x="2166788" y="0"/>
                </a:cubicBezTo>
                <a:cubicBezTo>
                  <a:pt x="2220702" y="66045"/>
                  <a:pt x="2225950" y="429222"/>
                  <a:pt x="2166788" y="657429"/>
                </a:cubicBezTo>
                <a:cubicBezTo>
                  <a:pt x="1113424" y="707494"/>
                  <a:pt x="298775" y="498980"/>
                  <a:pt x="0" y="657429"/>
                </a:cubicBezTo>
                <a:cubicBezTo>
                  <a:pt x="6181" y="408694"/>
                  <a:pt x="23997" y="194898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ysClr val="windowText" lastClr="000000"/>
                </a:solidFill>
              </a:rPr>
              <a:t>1) ↑ RBCs turnover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E35DDE6-A6BD-4B3C-B827-90CC306266E3}"/>
              </a:ext>
            </a:extLst>
          </p:cNvPr>
          <p:cNvSpPr txBox="1">
            <a:spLocks/>
          </p:cNvSpPr>
          <p:nvPr/>
        </p:nvSpPr>
        <p:spPr>
          <a:xfrm>
            <a:off x="2522220" y="3177855"/>
            <a:ext cx="2166788" cy="635067"/>
          </a:xfrm>
          <a:custGeom>
            <a:avLst/>
            <a:gdLst>
              <a:gd name="connsiteX0" fmla="*/ 0 w 2166788"/>
              <a:gd name="connsiteY0" fmla="*/ 0 h 635067"/>
              <a:gd name="connsiteX1" fmla="*/ 2166788 w 2166788"/>
              <a:gd name="connsiteY1" fmla="*/ 0 h 635067"/>
              <a:gd name="connsiteX2" fmla="*/ 2166788 w 2166788"/>
              <a:gd name="connsiteY2" fmla="*/ 635067 h 635067"/>
              <a:gd name="connsiteX3" fmla="*/ 0 w 2166788"/>
              <a:gd name="connsiteY3" fmla="*/ 635067 h 635067"/>
              <a:gd name="connsiteX4" fmla="*/ 0 w 2166788"/>
              <a:gd name="connsiteY4" fmla="*/ 0 h 63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788" h="635067" fill="none" extrusionOk="0">
                <a:moveTo>
                  <a:pt x="0" y="0"/>
                </a:moveTo>
                <a:cubicBezTo>
                  <a:pt x="498425" y="-33775"/>
                  <a:pt x="1570875" y="138873"/>
                  <a:pt x="2166788" y="0"/>
                </a:cubicBezTo>
                <a:cubicBezTo>
                  <a:pt x="2139745" y="134951"/>
                  <a:pt x="2189979" y="414956"/>
                  <a:pt x="2166788" y="635067"/>
                </a:cubicBezTo>
                <a:cubicBezTo>
                  <a:pt x="1308950" y="497737"/>
                  <a:pt x="564486" y="497211"/>
                  <a:pt x="0" y="635067"/>
                </a:cubicBezTo>
                <a:cubicBezTo>
                  <a:pt x="3203" y="374149"/>
                  <a:pt x="-38747" y="164375"/>
                  <a:pt x="0" y="0"/>
                </a:cubicBezTo>
                <a:close/>
              </a:path>
              <a:path w="2166788" h="635067" stroke="0" extrusionOk="0">
                <a:moveTo>
                  <a:pt x="0" y="0"/>
                </a:moveTo>
                <a:cubicBezTo>
                  <a:pt x="1004200" y="-101487"/>
                  <a:pt x="1544294" y="-162162"/>
                  <a:pt x="2166788" y="0"/>
                </a:cubicBezTo>
                <a:cubicBezTo>
                  <a:pt x="2128114" y="283368"/>
                  <a:pt x="2137740" y="412295"/>
                  <a:pt x="2166788" y="635067"/>
                </a:cubicBezTo>
                <a:cubicBezTo>
                  <a:pt x="1113424" y="685132"/>
                  <a:pt x="298775" y="476618"/>
                  <a:pt x="0" y="635067"/>
                </a:cubicBezTo>
                <a:cubicBezTo>
                  <a:pt x="-40287" y="533903"/>
                  <a:pt x="-24907" y="28168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0" tIns="0" rIns="0" bIns="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 panose="020B0604020202020204" pitchFamily="34" charset="0"/>
              <a:buNone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ysClr val="windowText" lastClr="000000"/>
                </a:solidFill>
              </a:rPr>
              <a:t>2) Immature liver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C8D021-024D-4044-A45F-407D82849A7B}"/>
              </a:ext>
            </a:extLst>
          </p:cNvPr>
          <p:cNvCxnSpPr>
            <a:cxnSpLocks/>
          </p:cNvCxnSpPr>
          <p:nvPr/>
        </p:nvCxnSpPr>
        <p:spPr>
          <a:xfrm>
            <a:off x="4689008" y="2768536"/>
            <a:ext cx="44994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848ACFD1-84D4-40A2-9991-ADC5EBC4139D}"/>
              </a:ext>
            </a:extLst>
          </p:cNvPr>
          <p:cNvSpPr txBox="1">
            <a:spLocks/>
          </p:cNvSpPr>
          <p:nvPr/>
        </p:nvSpPr>
        <p:spPr>
          <a:xfrm>
            <a:off x="5260740" y="2440046"/>
            <a:ext cx="3205079" cy="635064"/>
          </a:xfrm>
          <a:custGeom>
            <a:avLst/>
            <a:gdLst>
              <a:gd name="connsiteX0" fmla="*/ 0 w 3205079"/>
              <a:gd name="connsiteY0" fmla="*/ 0 h 635064"/>
              <a:gd name="connsiteX1" fmla="*/ 3205079 w 3205079"/>
              <a:gd name="connsiteY1" fmla="*/ 0 h 635064"/>
              <a:gd name="connsiteX2" fmla="*/ 3205079 w 3205079"/>
              <a:gd name="connsiteY2" fmla="*/ 635064 h 635064"/>
              <a:gd name="connsiteX3" fmla="*/ 0 w 3205079"/>
              <a:gd name="connsiteY3" fmla="*/ 635064 h 635064"/>
              <a:gd name="connsiteX4" fmla="*/ 0 w 3205079"/>
              <a:gd name="connsiteY4" fmla="*/ 0 h 63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5079" h="635064" fill="none" extrusionOk="0">
                <a:moveTo>
                  <a:pt x="0" y="0"/>
                </a:moveTo>
                <a:cubicBezTo>
                  <a:pt x="883775" y="-33775"/>
                  <a:pt x="2625908" y="138873"/>
                  <a:pt x="3205079" y="0"/>
                </a:cubicBezTo>
                <a:cubicBezTo>
                  <a:pt x="3161940" y="136077"/>
                  <a:pt x="3223106" y="423594"/>
                  <a:pt x="3205079" y="635064"/>
                </a:cubicBezTo>
                <a:cubicBezTo>
                  <a:pt x="2290395" y="497734"/>
                  <a:pt x="1239046" y="497208"/>
                  <a:pt x="0" y="635064"/>
                </a:cubicBezTo>
                <a:cubicBezTo>
                  <a:pt x="13727" y="364116"/>
                  <a:pt x="-20363" y="163492"/>
                  <a:pt x="0" y="0"/>
                </a:cubicBezTo>
                <a:close/>
              </a:path>
              <a:path w="3205079" h="635064" stroke="0" extrusionOk="0">
                <a:moveTo>
                  <a:pt x="0" y="0"/>
                </a:moveTo>
                <a:cubicBezTo>
                  <a:pt x="1111241" y="-101487"/>
                  <a:pt x="2133282" y="-162162"/>
                  <a:pt x="3205079" y="0"/>
                </a:cubicBezTo>
                <a:cubicBezTo>
                  <a:pt x="3148326" y="293593"/>
                  <a:pt x="3175638" y="423300"/>
                  <a:pt x="3205079" y="635064"/>
                </a:cubicBezTo>
                <a:cubicBezTo>
                  <a:pt x="2316191" y="685129"/>
                  <a:pt x="1429556" y="476615"/>
                  <a:pt x="0" y="635064"/>
                </a:cubicBezTo>
                <a:cubicBezTo>
                  <a:pt x="-31149" y="523300"/>
                  <a:pt x="-5609" y="27834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0" tIns="0" rIns="0" bIns="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 panose="020B0604020202020204" pitchFamily="34" charset="0"/>
              <a:buNone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900" b="1" dirty="0">
                <a:solidFill>
                  <a:sysClr val="windowText" lastClr="000000"/>
                </a:solidFill>
              </a:rPr>
              <a:t>Increased bilirubin production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7A9A4FC-6D0C-42C6-8ECD-755756601447}"/>
              </a:ext>
            </a:extLst>
          </p:cNvPr>
          <p:cNvCxnSpPr>
            <a:cxnSpLocks/>
          </p:cNvCxnSpPr>
          <p:nvPr/>
        </p:nvCxnSpPr>
        <p:spPr>
          <a:xfrm>
            <a:off x="4696267" y="3492074"/>
            <a:ext cx="44994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0CF5DD0F-A403-4C5C-8B67-EB756C5BFD31}"/>
              </a:ext>
            </a:extLst>
          </p:cNvPr>
          <p:cNvSpPr txBox="1">
            <a:spLocks/>
          </p:cNvSpPr>
          <p:nvPr/>
        </p:nvSpPr>
        <p:spPr>
          <a:xfrm>
            <a:off x="5260741" y="3177855"/>
            <a:ext cx="3205078" cy="635064"/>
          </a:xfrm>
          <a:custGeom>
            <a:avLst/>
            <a:gdLst>
              <a:gd name="connsiteX0" fmla="*/ 0 w 3205078"/>
              <a:gd name="connsiteY0" fmla="*/ 0 h 635064"/>
              <a:gd name="connsiteX1" fmla="*/ 3205078 w 3205078"/>
              <a:gd name="connsiteY1" fmla="*/ 0 h 635064"/>
              <a:gd name="connsiteX2" fmla="*/ 3205078 w 3205078"/>
              <a:gd name="connsiteY2" fmla="*/ 635064 h 635064"/>
              <a:gd name="connsiteX3" fmla="*/ 0 w 3205078"/>
              <a:gd name="connsiteY3" fmla="*/ 635064 h 635064"/>
              <a:gd name="connsiteX4" fmla="*/ 0 w 3205078"/>
              <a:gd name="connsiteY4" fmla="*/ 0 h 63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5078" h="635064" fill="none" extrusionOk="0">
                <a:moveTo>
                  <a:pt x="0" y="0"/>
                </a:moveTo>
                <a:cubicBezTo>
                  <a:pt x="883974" y="-33775"/>
                  <a:pt x="2627034" y="138873"/>
                  <a:pt x="3205078" y="0"/>
                </a:cubicBezTo>
                <a:cubicBezTo>
                  <a:pt x="3161939" y="136077"/>
                  <a:pt x="3223105" y="423594"/>
                  <a:pt x="3205078" y="635064"/>
                </a:cubicBezTo>
                <a:cubicBezTo>
                  <a:pt x="2289617" y="497734"/>
                  <a:pt x="1237780" y="497208"/>
                  <a:pt x="0" y="635064"/>
                </a:cubicBezTo>
                <a:cubicBezTo>
                  <a:pt x="13727" y="364116"/>
                  <a:pt x="-20363" y="163492"/>
                  <a:pt x="0" y="0"/>
                </a:cubicBezTo>
                <a:close/>
              </a:path>
              <a:path w="3205078" h="635064" stroke="0" extrusionOk="0">
                <a:moveTo>
                  <a:pt x="0" y="0"/>
                </a:moveTo>
                <a:cubicBezTo>
                  <a:pt x="1112125" y="-101487"/>
                  <a:pt x="2133830" y="-162162"/>
                  <a:pt x="3205078" y="0"/>
                </a:cubicBezTo>
                <a:cubicBezTo>
                  <a:pt x="3148325" y="293593"/>
                  <a:pt x="3175637" y="423300"/>
                  <a:pt x="3205078" y="635064"/>
                </a:cubicBezTo>
                <a:cubicBezTo>
                  <a:pt x="2315774" y="685129"/>
                  <a:pt x="1428646" y="476615"/>
                  <a:pt x="0" y="635064"/>
                </a:cubicBezTo>
                <a:cubicBezTo>
                  <a:pt x="-31149" y="523300"/>
                  <a:pt x="-5609" y="278340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0" tIns="0" rIns="0" bIns="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 panose="020B0604020202020204" pitchFamily="34" charset="0"/>
              <a:buNone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900" b="1" dirty="0">
                <a:solidFill>
                  <a:sysClr val="windowText" lastClr="000000"/>
                </a:solidFill>
              </a:rPr>
              <a:t>Decreased excretory capacity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C737041-122B-479D-85BB-F101B1AD70C1}"/>
              </a:ext>
            </a:extLst>
          </p:cNvPr>
          <p:cNvSpPr txBox="1">
            <a:spLocks/>
          </p:cNvSpPr>
          <p:nvPr/>
        </p:nvSpPr>
        <p:spPr>
          <a:xfrm>
            <a:off x="9284971" y="2894503"/>
            <a:ext cx="1374696" cy="531210"/>
          </a:xfrm>
          <a:custGeom>
            <a:avLst/>
            <a:gdLst>
              <a:gd name="connsiteX0" fmla="*/ 0 w 1374696"/>
              <a:gd name="connsiteY0" fmla="*/ 0 h 531210"/>
              <a:gd name="connsiteX1" fmla="*/ 1374696 w 1374696"/>
              <a:gd name="connsiteY1" fmla="*/ 0 h 531210"/>
              <a:gd name="connsiteX2" fmla="*/ 1374696 w 1374696"/>
              <a:gd name="connsiteY2" fmla="*/ 531210 h 531210"/>
              <a:gd name="connsiteX3" fmla="*/ 0 w 1374696"/>
              <a:gd name="connsiteY3" fmla="*/ 531210 h 531210"/>
              <a:gd name="connsiteX4" fmla="*/ 0 w 1374696"/>
              <a:gd name="connsiteY4" fmla="*/ 0 h 53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4696" h="531210" fill="none" extrusionOk="0">
                <a:moveTo>
                  <a:pt x="0" y="0"/>
                </a:moveTo>
                <a:cubicBezTo>
                  <a:pt x="378441" y="91262"/>
                  <a:pt x="856498" y="-71054"/>
                  <a:pt x="1374696" y="0"/>
                </a:cubicBezTo>
                <a:cubicBezTo>
                  <a:pt x="1379037" y="248499"/>
                  <a:pt x="1343694" y="292307"/>
                  <a:pt x="1374696" y="531210"/>
                </a:cubicBezTo>
                <a:cubicBezTo>
                  <a:pt x="1157270" y="580314"/>
                  <a:pt x="247710" y="489189"/>
                  <a:pt x="0" y="531210"/>
                </a:cubicBezTo>
                <a:cubicBezTo>
                  <a:pt x="-35759" y="266445"/>
                  <a:pt x="42835" y="217871"/>
                  <a:pt x="0" y="0"/>
                </a:cubicBezTo>
                <a:close/>
              </a:path>
              <a:path w="1374696" h="531210" stroke="0" extrusionOk="0">
                <a:moveTo>
                  <a:pt x="0" y="0"/>
                </a:moveTo>
                <a:cubicBezTo>
                  <a:pt x="141821" y="-79117"/>
                  <a:pt x="735011" y="81401"/>
                  <a:pt x="1374696" y="0"/>
                </a:cubicBezTo>
                <a:cubicBezTo>
                  <a:pt x="1375663" y="259171"/>
                  <a:pt x="1418919" y="405323"/>
                  <a:pt x="1374696" y="531210"/>
                </a:cubicBezTo>
                <a:cubicBezTo>
                  <a:pt x="997819" y="557459"/>
                  <a:pt x="447479" y="437273"/>
                  <a:pt x="0" y="531210"/>
                </a:cubicBezTo>
                <a:cubicBezTo>
                  <a:pt x="9645" y="454474"/>
                  <a:pt x="-20359" y="249522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0" tIns="0" rIns="0" bIns="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 panose="020B0604020202020204" pitchFamily="34" charset="0"/>
              <a:buNone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ysClr val="windowText" lastClr="000000"/>
                </a:solidFill>
              </a:rPr>
              <a:t>Jaundice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ECFAD5-BACF-499D-917E-AC4C8E89631D}"/>
              </a:ext>
            </a:extLst>
          </p:cNvPr>
          <p:cNvSpPr txBox="1"/>
          <p:nvPr/>
        </p:nvSpPr>
        <p:spPr>
          <a:xfrm>
            <a:off x="1612886" y="3915034"/>
            <a:ext cx="90115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0513" indent="-290513" algn="l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ea typeface="Batang" panose="02030600000101010101" pitchFamily="18" charset="-127"/>
              </a:rPr>
              <a:t>Physiologic jaundice </a:t>
            </a:r>
            <a:r>
              <a:rPr lang="en-US" sz="2000" b="1" dirty="0">
                <a:solidFill>
                  <a:schemeClr val="tx1"/>
                </a:solidFill>
                <a:ea typeface="Batang" panose="02030600000101010101" pitchFamily="18" charset="-127"/>
              </a:rPr>
              <a:t>is evident by the </a:t>
            </a:r>
            <a:r>
              <a:rPr lang="en-US" sz="2000" b="1" dirty="0">
                <a:solidFill>
                  <a:srgbClr val="00B050"/>
                </a:solidFill>
                <a:ea typeface="Batang" panose="02030600000101010101" pitchFamily="18" charset="-127"/>
              </a:rPr>
              <a:t>second or third day of life</a:t>
            </a:r>
            <a:r>
              <a:rPr lang="en-US" sz="2000" b="1" dirty="0">
                <a:solidFill>
                  <a:schemeClr val="tx1"/>
                </a:solidFill>
                <a:ea typeface="Batang" panose="02030600000101010101" pitchFamily="18" charset="-127"/>
              </a:rPr>
              <a:t> and usually resolves within approximately 5 to 7 day (Clinically not detected after 14 days).</a:t>
            </a:r>
          </a:p>
          <a:p>
            <a:pPr marL="290513" indent="-290513" algn="l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b="1" dirty="0">
                <a:ea typeface="Batang" panose="02030600000101010101" pitchFamily="18" charset="-127"/>
              </a:rPr>
              <a:t>Bilirubin rises by </a:t>
            </a:r>
            <a:r>
              <a:rPr lang="en-US" sz="2000" b="1" u="sng" dirty="0">
                <a:ea typeface="Batang" panose="02030600000101010101" pitchFamily="18" charset="-127"/>
              </a:rPr>
              <a:t>less</a:t>
            </a:r>
            <a:r>
              <a:rPr lang="en-US" sz="2000" b="1" dirty="0">
                <a:ea typeface="Batang" panose="02030600000101010101" pitchFamily="18" charset="-127"/>
              </a:rPr>
              <a:t> than 5mg/dl/day and peak total serum bilirubin </a:t>
            </a:r>
            <a:r>
              <a:rPr lang="en-US" sz="2000" b="1" u="sng" dirty="0">
                <a:ea typeface="Batang" panose="02030600000101010101" pitchFamily="18" charset="-127"/>
              </a:rPr>
              <a:t>less</a:t>
            </a:r>
            <a:r>
              <a:rPr lang="en-US" sz="2000" b="1" dirty="0">
                <a:ea typeface="Batang" panose="02030600000101010101" pitchFamily="18" charset="-127"/>
              </a:rPr>
              <a:t> than 15mg/dl.</a:t>
            </a:r>
          </a:p>
          <a:p>
            <a:pPr marL="290513" indent="-290513" algn="l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ea typeface="Batang" panose="02030600000101010101" pitchFamily="18" charset="-127"/>
              </a:rPr>
              <a:t>Conjugated bilirubin must be normal</a:t>
            </a:r>
            <a:r>
              <a:rPr lang="en-US" sz="2000" b="1" dirty="0">
                <a:ea typeface="Batang" panose="02030600000101010101" pitchFamily="18" charset="-127"/>
              </a:rPr>
              <a:t>.</a:t>
            </a:r>
          </a:p>
          <a:p>
            <a:pPr marL="290513" indent="-290513" algn="l"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b="1" dirty="0">
                <a:ea typeface="Batang" panose="02030600000101010101" pitchFamily="18" charset="-127"/>
              </a:rPr>
              <a:t>Disappear without treatment.</a:t>
            </a:r>
            <a:endParaRPr lang="en-US" sz="2000" b="1" dirty="0">
              <a:solidFill>
                <a:schemeClr val="tx1"/>
              </a:solidFill>
              <a:ea typeface="Batang" panose="02030600000101010101" pitchFamily="18" charset="-127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211E43-0479-4984-B087-23AE81077A29}"/>
              </a:ext>
            </a:extLst>
          </p:cNvPr>
          <p:cNvCxnSpPr>
            <a:cxnSpLocks/>
          </p:cNvCxnSpPr>
          <p:nvPr/>
        </p:nvCxnSpPr>
        <p:spPr>
          <a:xfrm>
            <a:off x="8465819" y="2768536"/>
            <a:ext cx="693058" cy="2151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454;p40">
            <a:extLst>
              <a:ext uri="{FF2B5EF4-FFF2-40B4-BE49-F238E27FC236}">
                <a16:creationId xmlns:a16="http://schemas.microsoft.com/office/drawing/2014/main" id="{B2080BC7-EADA-48B0-992F-92D2CB2A22C0}"/>
              </a:ext>
            </a:extLst>
          </p:cNvPr>
          <p:cNvSpPr txBox="1"/>
          <p:nvPr/>
        </p:nvSpPr>
        <p:spPr>
          <a:xfrm rot="19572521">
            <a:off x="1292680" y="2680901"/>
            <a:ext cx="1205799" cy="83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prstTxWarp prst="textPlain">
              <a:avLst>
                <a:gd name="adj" fmla="val 51558"/>
              </a:avLst>
            </a:prstTxWarp>
            <a:noAutofit/>
          </a:bodyPr>
          <a:lstStyle/>
          <a:p>
            <a:pPr algn="ctr">
              <a:lnSpc>
                <a:spcPct val="70000"/>
              </a:lnSpc>
            </a:pPr>
            <a:r>
              <a:rPr lang="en" sz="4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/>
                <a:ea typeface="Amatic SC"/>
                <a:cs typeface="Amatic SC"/>
                <a:sym typeface="Amatic SC"/>
              </a:rPr>
              <a:t>Two </a:t>
            </a:r>
          </a:p>
          <a:p>
            <a:pPr algn="ctr">
              <a:lnSpc>
                <a:spcPct val="70000"/>
              </a:lnSpc>
            </a:pPr>
            <a:r>
              <a:rPr lang="en" sz="4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/>
                <a:ea typeface="Amatic SC"/>
                <a:cs typeface="Amatic SC"/>
                <a:sym typeface="Amatic SC"/>
              </a:rPr>
              <a:t>Causes</a:t>
            </a:r>
            <a:endParaRPr sz="4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D13C68C-CACE-4AC3-A46A-CABCC5105FEE}"/>
              </a:ext>
            </a:extLst>
          </p:cNvPr>
          <p:cNvCxnSpPr>
            <a:cxnSpLocks/>
          </p:cNvCxnSpPr>
          <p:nvPr/>
        </p:nvCxnSpPr>
        <p:spPr>
          <a:xfrm flipV="1">
            <a:off x="8465819" y="3291840"/>
            <a:ext cx="693058" cy="2002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0"/>
          <p:cNvSpPr txBox="1">
            <a:spLocks noGrp="1"/>
          </p:cNvSpPr>
          <p:nvPr>
            <p:ph type="ctrTitle"/>
          </p:nvPr>
        </p:nvSpPr>
        <p:spPr>
          <a:xfrm>
            <a:off x="2567867" y="1338221"/>
            <a:ext cx="7795333" cy="894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" sz="8000" b="1" dirty="0">
                <a:latin typeface="Amatic SC" panose="00000500000000000000" pitchFamily="2" charset="-79"/>
                <a:cs typeface="Amatic SC" panose="00000500000000000000" pitchFamily="2" charset="-79"/>
              </a:rPr>
              <a:t>Pathological Jaundice</a:t>
            </a:r>
            <a:endParaRPr sz="80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454" name="Google Shape;454;p40"/>
          <p:cNvSpPr txBox="1"/>
          <p:nvPr/>
        </p:nvSpPr>
        <p:spPr>
          <a:xfrm>
            <a:off x="914800" y="655733"/>
            <a:ext cx="1991600" cy="19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96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B</a:t>
            </a:r>
            <a:endParaRPr sz="96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ECFAD5-BACF-499D-917E-AC4C8E89631D}"/>
              </a:ext>
            </a:extLst>
          </p:cNvPr>
          <p:cNvSpPr txBox="1"/>
          <p:nvPr/>
        </p:nvSpPr>
        <p:spPr>
          <a:xfrm>
            <a:off x="1707411" y="2872397"/>
            <a:ext cx="8888017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ea typeface="Batang" panose="02030600000101010101" pitchFamily="18" charset="-127"/>
              </a:rPr>
              <a:t>jaundice </a:t>
            </a:r>
            <a:r>
              <a:rPr lang="en-US" sz="2000" b="1" dirty="0">
                <a:ea typeface="Batang" panose="02030600000101010101" pitchFamily="18" charset="-127"/>
              </a:rPr>
              <a:t>a</a:t>
            </a:r>
            <a:r>
              <a:rPr lang="en-US" sz="2000" b="1" dirty="0">
                <a:solidFill>
                  <a:schemeClr val="tx1"/>
                </a:solidFill>
                <a:ea typeface="Batang" panose="02030600000101010101" pitchFamily="18" charset="-127"/>
              </a:rPr>
              <a:t>ppear </a:t>
            </a:r>
            <a:r>
              <a:rPr lang="en-US" sz="2000" b="1" dirty="0">
                <a:solidFill>
                  <a:srgbClr val="00B050"/>
                </a:solidFill>
                <a:ea typeface="Batang" panose="02030600000101010101" pitchFamily="18" charset="-127"/>
              </a:rPr>
              <a:t>within first day of life</a:t>
            </a:r>
            <a:r>
              <a:rPr lang="en-US" sz="2000" b="1" dirty="0">
                <a:solidFill>
                  <a:schemeClr val="tx1"/>
                </a:solidFill>
                <a:ea typeface="Batang" panose="02030600000101010101" pitchFamily="18" charset="-127"/>
              </a:rPr>
              <a:t> and persistent for more than 14 days.</a:t>
            </a:r>
          </a:p>
          <a:p>
            <a:pPr marL="342900" indent="-342900" algn="l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b="1" dirty="0">
                <a:ea typeface="Batang" panose="02030600000101010101" pitchFamily="18" charset="-127"/>
              </a:rPr>
              <a:t>Bilirubin rises by </a:t>
            </a:r>
            <a:r>
              <a:rPr lang="en-US" sz="2000" b="1" u="sng" dirty="0">
                <a:ea typeface="Batang" panose="02030600000101010101" pitchFamily="18" charset="-127"/>
              </a:rPr>
              <a:t>more</a:t>
            </a:r>
            <a:r>
              <a:rPr lang="en-US" sz="2000" b="1" dirty="0">
                <a:ea typeface="Batang" panose="02030600000101010101" pitchFamily="18" charset="-127"/>
              </a:rPr>
              <a:t> than 5mg/dl/day and peak total serum bilirubin conc. </a:t>
            </a:r>
            <a:r>
              <a:rPr lang="en-US" sz="2000" b="1" u="sng" dirty="0">
                <a:ea typeface="Batang" panose="02030600000101010101" pitchFamily="18" charset="-127"/>
              </a:rPr>
              <a:t>more</a:t>
            </a:r>
            <a:r>
              <a:rPr lang="en-US" sz="2000" b="1" dirty="0">
                <a:ea typeface="Batang" panose="02030600000101010101" pitchFamily="18" charset="-127"/>
              </a:rPr>
              <a:t> than 15mg/dl.</a:t>
            </a:r>
          </a:p>
          <a:p>
            <a:pPr marL="342900" indent="-342900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b="1" dirty="0">
                <a:cs typeface="Calibri"/>
              </a:rPr>
              <a:t>Note : Conjugated bilirubin elevation </a:t>
            </a:r>
            <a:r>
              <a:rPr lang="en-US" sz="2000" b="1" dirty="0">
                <a:solidFill>
                  <a:srgbClr val="FF0000"/>
                </a:solidFill>
                <a:cs typeface="Calibri"/>
              </a:rPr>
              <a:t>always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u="sng" dirty="0">
                <a:cs typeface="Calibri"/>
              </a:rPr>
              <a:t>pathological</a:t>
            </a:r>
            <a:r>
              <a:rPr lang="en-US" sz="2000" b="1" dirty="0">
                <a:cs typeface="Calibri"/>
              </a:rPr>
              <a:t>.</a:t>
            </a:r>
            <a:endParaRPr lang="en-US" sz="2000" b="1" dirty="0">
              <a:ea typeface="Batang" panose="02030600000101010101" pitchFamily="18" charset="-127"/>
            </a:endParaRPr>
          </a:p>
          <a:p>
            <a:pPr marL="342900" indent="-342900" algn="l">
              <a:spcBef>
                <a:spcPts val="6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b="1" dirty="0">
                <a:ea typeface="Batang" panose="02030600000101010101" pitchFamily="18" charset="-127"/>
              </a:rPr>
              <a:t>It’s category to 3 subtype :</a:t>
            </a:r>
          </a:p>
          <a:p>
            <a:pPr marL="798513" lvl="1" indent="-231775">
              <a:buFont typeface="+mj-lt"/>
              <a:buAutoNum type="arabicPeriod"/>
            </a:pPr>
            <a:r>
              <a:rPr lang="en-US" sz="2000" b="1" dirty="0">
                <a:ea typeface="Batang" panose="02030600000101010101" pitchFamily="18" charset="-127"/>
              </a:rPr>
              <a:t>Pre-hepatic : </a:t>
            </a:r>
            <a:r>
              <a:rPr lang="en-US" sz="2000" dirty="0">
                <a:ea typeface="Batang" panose="02030600000101010101" pitchFamily="18" charset="-127"/>
              </a:rPr>
              <a:t>Increased RBCs destruction.</a:t>
            </a:r>
          </a:p>
          <a:p>
            <a:pPr marL="798513" lvl="1" indent="-231775">
              <a:buFont typeface="+mj-lt"/>
              <a:buAutoNum type="arabicPeriod"/>
            </a:pPr>
            <a:r>
              <a:rPr lang="en-US" sz="2000" b="1" dirty="0">
                <a:ea typeface="Batang" panose="02030600000101010101" pitchFamily="18" charset="-127"/>
              </a:rPr>
              <a:t>Hepatic : </a:t>
            </a:r>
            <a:r>
              <a:rPr lang="en-US" sz="2000" dirty="0">
                <a:ea typeface="Batang" panose="02030600000101010101" pitchFamily="18" charset="-127"/>
              </a:rPr>
              <a:t>Liver dysfunction.</a:t>
            </a:r>
          </a:p>
          <a:p>
            <a:pPr marL="798513" lvl="1" indent="-231775">
              <a:buFont typeface="+mj-lt"/>
              <a:buAutoNum type="arabicPeriod"/>
            </a:pPr>
            <a:r>
              <a:rPr lang="en-US" sz="2000" b="1" dirty="0">
                <a:ea typeface="Batang" panose="02030600000101010101" pitchFamily="18" charset="-127"/>
              </a:rPr>
              <a:t>Post-hepatic : </a:t>
            </a:r>
            <a:r>
              <a:rPr lang="en-US" sz="2000" dirty="0">
                <a:ea typeface="Batang" panose="02030600000101010101" pitchFamily="18" charset="-127"/>
              </a:rPr>
              <a:t>Biliary obstruction.</a:t>
            </a:r>
          </a:p>
        </p:txBody>
      </p:sp>
    </p:spTree>
    <p:extLst>
      <p:ext uri="{BB962C8B-B14F-4D97-AF65-F5344CB8AC3E}">
        <p14:creationId xmlns:p14="http://schemas.microsoft.com/office/powerpoint/2010/main" val="120754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A4D4356-C808-40F1-89B0-2ED954C08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94940"/>
              </p:ext>
            </p:extLst>
          </p:nvPr>
        </p:nvGraphicFramePr>
        <p:xfrm>
          <a:off x="1229032" y="751494"/>
          <a:ext cx="9792930" cy="5206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1166">
                  <a:extLst>
                    <a:ext uri="{9D8B030D-6E8A-4147-A177-3AD203B41FA5}">
                      <a16:colId xmlns:a16="http://schemas.microsoft.com/office/drawing/2014/main" val="1414237471"/>
                    </a:ext>
                  </a:extLst>
                </a:gridCol>
                <a:gridCol w="3858845">
                  <a:extLst>
                    <a:ext uri="{9D8B030D-6E8A-4147-A177-3AD203B41FA5}">
                      <a16:colId xmlns:a16="http://schemas.microsoft.com/office/drawing/2014/main" val="1429226326"/>
                    </a:ext>
                  </a:extLst>
                </a:gridCol>
                <a:gridCol w="3052919">
                  <a:extLst>
                    <a:ext uri="{9D8B030D-6E8A-4147-A177-3AD203B41FA5}">
                      <a16:colId xmlns:a16="http://schemas.microsoft.com/office/drawing/2014/main" val="1468774623"/>
                    </a:ext>
                  </a:extLst>
                </a:gridCol>
              </a:tblGrid>
              <a:tr h="708276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ysClr val="windowText" lastClr="00000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ysClr val="windowText" lastClr="00000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Physiological 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ysClr val="windowText" lastClr="00000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Pathological 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24746"/>
                  </a:ext>
                </a:extLst>
              </a:tr>
              <a:tr h="65161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ysClr val="windowText" lastClr="00000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Onset 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2</a:t>
                      </a:r>
                      <a:r>
                        <a:rPr lang="en-US" sz="3600" b="1" baseline="30000" dirty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nd</a:t>
                      </a:r>
                      <a:r>
                        <a:rPr lang="en-US" sz="3600" b="1" dirty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or 3</a:t>
                      </a:r>
                      <a:r>
                        <a:rPr lang="en-US" sz="3600" b="1" baseline="30000" dirty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rd</a:t>
                      </a:r>
                      <a:r>
                        <a:rPr lang="en-US" sz="3600" b="1" dirty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Within 1</a:t>
                      </a:r>
                      <a:r>
                        <a:rPr lang="en-US" sz="3600" b="1" baseline="30000" dirty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</a:t>
                      </a:r>
                      <a:r>
                        <a:rPr lang="en-US" sz="3600" b="1" dirty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day.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1260375"/>
                  </a:ext>
                </a:extLst>
              </a:tr>
              <a:tr h="65161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ysClr val="windowText" lastClr="00000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Bilirubin rate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˂5 mg/dl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˃5mg/dl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3544233"/>
                  </a:ext>
                </a:extLst>
              </a:tr>
              <a:tr h="114023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Bef>
                          <a:spcPts val="300"/>
                        </a:spcBef>
                      </a:pPr>
                      <a:r>
                        <a:rPr lang="en-US" sz="4000" b="1" dirty="0">
                          <a:solidFill>
                            <a:sysClr val="windowText" lastClr="00000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Peak bilirubin concentration</a:t>
                      </a: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˂15 mg/dl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˃15mg/dl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4173961"/>
                  </a:ext>
                </a:extLst>
              </a:tr>
              <a:tr h="112286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Bef>
                          <a:spcPts val="300"/>
                        </a:spcBef>
                      </a:pPr>
                      <a:r>
                        <a:rPr lang="en-US" sz="4000" b="1" dirty="0">
                          <a:solidFill>
                            <a:sysClr val="windowText" lastClr="00000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Duration of persistence</a:t>
                      </a: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Not</a:t>
                      </a:r>
                      <a:r>
                        <a:rPr lang="en-US" sz="3600" b="1" dirty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detected after 14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More than 2 weeks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488096"/>
                  </a:ext>
                </a:extLst>
              </a:tr>
              <a:tr h="77883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Bef>
                          <a:spcPts val="300"/>
                        </a:spcBef>
                      </a:pPr>
                      <a:r>
                        <a:rPr lang="en-US" sz="4000" b="1" dirty="0">
                          <a:solidFill>
                            <a:sysClr val="windowText" lastClr="00000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Direct Bilirubin</a:t>
                      </a:r>
                    </a:p>
                  </a:txBody>
                  <a:tcPr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Always normal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Normal or High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475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930</TotalTime>
  <Words>2039</Words>
  <Application>Microsoft Office PowerPoint</Application>
  <PresentationFormat>Widescreen</PresentationFormat>
  <Paragraphs>242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Amatic SC</vt:lpstr>
      <vt:lpstr>Arial</vt:lpstr>
      <vt:lpstr>Calibri</vt:lpstr>
      <vt:lpstr>Calibri Light</vt:lpstr>
      <vt:lpstr>Goudy Old Style</vt:lpstr>
      <vt:lpstr>Lato</vt:lpstr>
      <vt:lpstr>Nunito</vt:lpstr>
      <vt:lpstr>Nunito SemiBold</vt:lpstr>
      <vt:lpstr>Wingdings</vt:lpstr>
      <vt:lpstr>Office Theme</vt:lpstr>
      <vt:lpstr>Curio template</vt:lpstr>
      <vt:lpstr>Neonatal  Jaundice</vt:lpstr>
      <vt:lpstr>Table of Contants :</vt:lpstr>
      <vt:lpstr>Normal Bilirubin Level</vt:lpstr>
      <vt:lpstr>PowerPoint Presentation</vt:lpstr>
      <vt:lpstr>Indtoduction &amp; Epidemiology</vt:lpstr>
      <vt:lpstr>Types of Neonatal Jaundice</vt:lpstr>
      <vt:lpstr>Physological Jaundice</vt:lpstr>
      <vt:lpstr>Pathological Jaundice</vt:lpstr>
      <vt:lpstr>PowerPoint Presentation</vt:lpstr>
      <vt:lpstr>Post-hepatic Jaundice</vt:lpstr>
      <vt:lpstr>Biliary Atresia</vt:lpstr>
      <vt:lpstr>Forms of Biliary Atresia</vt:lpstr>
      <vt:lpstr>Kasai classification of BA</vt:lpstr>
      <vt:lpstr>Clinical Presentation </vt:lpstr>
      <vt:lpstr>Investigation </vt:lpstr>
      <vt:lpstr>Investigation </vt:lpstr>
      <vt:lpstr>Investigation </vt:lpstr>
      <vt:lpstr>Investigation </vt:lpstr>
      <vt:lpstr>Diagnosis </vt:lpstr>
      <vt:lpstr>Treatment  </vt:lpstr>
      <vt:lpstr>Treatment  </vt:lpstr>
      <vt:lpstr>Treatment  </vt:lpstr>
      <vt:lpstr>Treatment  </vt:lpstr>
      <vt:lpstr>Treatment  </vt:lpstr>
      <vt:lpstr>PowerPoint Presentation</vt:lpstr>
      <vt:lpstr>Choledochal Cyst</vt:lpstr>
      <vt:lpstr>PowerPoint Presentation</vt:lpstr>
      <vt:lpstr>Pattrens of presentation</vt:lpstr>
      <vt:lpstr>PowerPoint Presentation</vt:lpstr>
      <vt:lpstr>Anatomic Classification</vt:lpstr>
      <vt:lpstr>Anatomic Classification</vt:lpstr>
      <vt:lpstr>Anatomic Classification</vt:lpstr>
      <vt:lpstr>Anatomic Classification</vt:lpstr>
      <vt:lpstr>Anatomic Classification</vt:lpstr>
      <vt:lpstr>Anatomic Classification</vt:lpstr>
      <vt:lpstr>Clinical Presentaion</vt:lpstr>
      <vt:lpstr>Work Up</vt:lpstr>
      <vt:lpstr>Work Up</vt:lpstr>
      <vt:lpstr>PowerPoint Presentation</vt:lpstr>
      <vt:lpstr>Treatment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Neonatal  Jaundice</dc:title>
  <dc:creator>منذر القطاونه</dc:creator>
  <cp:lastModifiedBy>منذر القطاونه</cp:lastModifiedBy>
  <cp:revision>45</cp:revision>
  <dcterms:created xsi:type="dcterms:W3CDTF">2022-02-14T12:19:48Z</dcterms:created>
  <dcterms:modified xsi:type="dcterms:W3CDTF">2022-02-22T18:14:04Z</dcterms:modified>
</cp:coreProperties>
</file>