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5049D-6E42-4421-9309-17445189775F}" v="2" dt="2021-12-12T21:42:5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سبأ حاتم سلامه البلوي" userId="S::420211503807@mutah.edu.jo::770acec1-14c0-417b-b9cc-f312b0bdc950" providerId="AD" clId="Web-{B835049D-6E42-4421-9309-17445189775F}"/>
    <pc:docChg chg="modSld">
      <pc:chgData name="سبأ حاتم سلامه البلوي" userId="S::420211503807@mutah.edu.jo::770acec1-14c0-417b-b9cc-f312b0bdc950" providerId="AD" clId="Web-{B835049D-6E42-4421-9309-17445189775F}" dt="2021-12-12T21:42:50.905" v="1"/>
      <pc:docMkLst>
        <pc:docMk/>
      </pc:docMkLst>
      <pc:sldChg chg="addSp">
        <pc:chgData name="سبأ حاتم سلامه البلوي" userId="S::420211503807@mutah.edu.jo::770acec1-14c0-417b-b9cc-f312b0bdc950" providerId="AD" clId="Web-{B835049D-6E42-4421-9309-17445189775F}" dt="2021-12-12T21:42:50.905" v="1"/>
        <pc:sldMkLst>
          <pc:docMk/>
          <pc:sldMk cId="42821120" sldId="265"/>
        </pc:sldMkLst>
        <pc:spChg chg="add">
          <ac:chgData name="سبأ حاتم سلامه البلوي" userId="S::420211503807@mutah.edu.jo::770acec1-14c0-417b-b9cc-f312b0bdc950" providerId="AD" clId="Web-{B835049D-6E42-4421-9309-17445189775F}" dt="2021-12-12T21:42:48.795" v="0"/>
          <ac:spMkLst>
            <pc:docMk/>
            <pc:sldMk cId="42821120" sldId="265"/>
            <ac:spMk id="3" creationId="{DD049760-35A9-4B3A-801F-C1BD6E164E66}"/>
          </ac:spMkLst>
        </pc:spChg>
        <pc:spChg chg="add">
          <ac:chgData name="سبأ حاتم سلامه البلوي" userId="S::420211503807@mutah.edu.jo::770acec1-14c0-417b-b9cc-f312b0bdc950" providerId="AD" clId="Web-{B835049D-6E42-4421-9309-17445189775F}" dt="2021-12-12T21:42:50.905" v="1"/>
          <ac:spMkLst>
            <pc:docMk/>
            <pc:sldMk cId="42821120" sldId="265"/>
            <ac:spMk id="4" creationId="{08C3E1C1-C366-476B-B524-52FDB31219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8AAB1-9FF5-4ECF-B402-941F51A8AE0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57DB-8C62-4839-994F-1F978E04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0EA9E6E-48D5-45A4-8D06-6ABBCFFF97B7}" type="slidenum">
              <a:rPr lang="ar-SA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92D3E4A-021F-4BA4-8223-CC28449A313F}" type="slidenum">
              <a:rPr lang="ar-SA" altLang="en-US" smtClean="0"/>
              <a:pPr algn="l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3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709F43F-FE98-43F7-A91D-84F79FF5F20E}" type="slidenum">
              <a:rPr lang="ar-SA" altLang="en-US" smtClean="0"/>
              <a:pPr algn="l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2A1758C-4288-4B44-9C8D-D45DA23D0F20}" type="slidenum">
              <a:rPr lang="ar-SA" altLang="en-US" smtClean="0"/>
              <a:pPr algn="l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95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29EC-0D37-42D5-B216-E9EEF653C50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97CB-9C41-45E8-8A25-068B7742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Permeability across cell membrane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848600" cy="160655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/>
              <a:t>Cell membrane is the boundary between inside &amp; outside…</a:t>
            </a:r>
          </a:p>
          <a:p>
            <a:pPr lvl="1" algn="l" rtl="0" eaLnBrk="1" hangingPunct="1"/>
            <a:r>
              <a:rPr lang="en-US" altLang="en-US"/>
              <a:t>separates cell from its environment </a:t>
            </a:r>
            <a:endParaRPr lang="en-US" altLang="en-US" sz="3000">
              <a:solidFill>
                <a:srgbClr val="0F116A"/>
              </a:solidFill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419600" y="4267200"/>
            <a:ext cx="3733800" cy="1447800"/>
            <a:chOff x="1584" y="2064"/>
            <a:chExt cx="2352" cy="912"/>
          </a:xfrm>
        </p:grpSpPr>
        <p:sp>
          <p:nvSpPr>
            <p:cNvPr id="22542" name="Oval 5"/>
            <p:cNvSpPr>
              <a:spLocks noChangeArrowheads="1"/>
            </p:cNvSpPr>
            <p:nvPr/>
          </p:nvSpPr>
          <p:spPr bwMode="auto">
            <a:xfrm rot="1773324">
              <a:off x="1584" y="2112"/>
              <a:ext cx="2352" cy="864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6"/>
            <p:cNvSpPr>
              <a:spLocks noChangeArrowheads="1"/>
            </p:cNvSpPr>
            <p:nvPr/>
          </p:nvSpPr>
          <p:spPr bwMode="auto">
            <a:xfrm>
              <a:off x="2256" y="2064"/>
              <a:ext cx="240" cy="240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</p:grp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572000" y="499745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1A941A"/>
          </a:solidFill>
          <a:ln w="9525">
            <a:solidFill>
              <a:srgbClr val="1A941A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981200" y="3889554"/>
            <a:ext cx="238398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F116A"/>
                </a:solidFill>
              </a:rPr>
              <a:t>  </a:t>
            </a:r>
            <a:r>
              <a:rPr lang="en-US" altLang="en-US" sz="2600" b="1" u="sng">
                <a:solidFill>
                  <a:srgbClr val="1A941A"/>
                </a:solidFill>
              </a:rPr>
              <a:t>IN</a:t>
            </a:r>
            <a:endParaRPr lang="en-US" altLang="en-US" sz="2600" b="1">
              <a:solidFill>
                <a:srgbClr val="1A941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 u="sng">
                <a:solidFill>
                  <a:srgbClr val="CC0000"/>
                </a:solidFill>
              </a:rPr>
              <a:t>food</a:t>
            </a:r>
            <a:endParaRPr lang="en-US" altLang="en-US" sz="2200" b="1">
              <a:solidFill>
                <a:srgbClr val="0F116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carbohydrates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sugars, proteins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amino acids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lipids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salts, O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,</a:t>
            </a:r>
            <a:r>
              <a:rPr lang="en-US" altLang="en-US" sz="2200" b="1" baseline="-25000">
                <a:solidFill>
                  <a:srgbClr val="0F116A"/>
                </a:solidFill>
              </a:rPr>
              <a:t> </a:t>
            </a:r>
            <a:r>
              <a:rPr lang="en-US" altLang="en-US" sz="2200" b="1">
                <a:solidFill>
                  <a:srgbClr val="0F116A"/>
                </a:solidFill>
              </a:rPr>
              <a:t>H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8686800" y="3797479"/>
            <a:ext cx="142378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CC0000"/>
                </a:solidFill>
              </a:rPr>
              <a:t>OUT</a:t>
            </a:r>
            <a:endParaRPr lang="en-US" altLang="en-US" sz="2600" b="1">
              <a:solidFill>
                <a:srgbClr val="1A941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 u="sng">
                <a:solidFill>
                  <a:srgbClr val="CC0000"/>
                </a:solidFill>
              </a:rPr>
              <a:t>waste</a:t>
            </a:r>
            <a:endParaRPr lang="en-US" altLang="en-US" sz="2200" b="1">
              <a:solidFill>
                <a:srgbClr val="0F116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ammonia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salts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CO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H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O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products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239000" y="499745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cell needs materials </a:t>
            </a:r>
            <a:r>
              <a:rPr lang="en-US" altLang="en-US" sz="2400" b="1" u="sng">
                <a:solidFill>
                  <a:srgbClr val="CC0000"/>
                </a:solidFill>
              </a:rPr>
              <a:t>in</a:t>
            </a:r>
            <a:r>
              <a:rPr lang="en-US" altLang="en-US" sz="2400" b="1">
                <a:solidFill>
                  <a:srgbClr val="CC0000"/>
                </a:solidFill>
              </a:rPr>
              <a:t> &amp; products or waste </a:t>
            </a:r>
            <a:r>
              <a:rPr lang="en-US" altLang="en-US" sz="2400" b="1" u="sng">
                <a:solidFill>
                  <a:srgbClr val="CC0000"/>
                </a:solidFill>
              </a:rPr>
              <a:t>out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800601" y="5302250"/>
            <a:ext cx="606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F116A"/>
                </a:solidFill>
              </a:rPr>
              <a:t> </a:t>
            </a:r>
            <a:r>
              <a:rPr lang="en-US" altLang="en-US" sz="2600" b="1" u="sng">
                <a:solidFill>
                  <a:srgbClr val="1A941A"/>
                </a:solidFill>
              </a:rPr>
              <a:t>IN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391401" y="4540250"/>
            <a:ext cx="881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CC0000"/>
                </a:solidFill>
              </a:rPr>
              <a:t>OUT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919414" y="3063876"/>
            <a:ext cx="6015037" cy="498475"/>
          </a:xfrm>
          <a:prstGeom prst="rect">
            <a:avLst/>
          </a:prstGeom>
          <a:solidFill>
            <a:srgbClr val="FFEA18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buSzPct val="120000"/>
              <a:buFontTx/>
              <a:buNone/>
            </a:pPr>
            <a:r>
              <a:rPr lang="en-US" altLang="en-US" sz="2600" b="1">
                <a:solidFill>
                  <a:srgbClr val="CC0000"/>
                </a:solidFill>
              </a:rPr>
              <a:t>Can it be an impenetrable boundary?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9113838" y="3028951"/>
            <a:ext cx="882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8000"/>
                </a:solidFill>
              </a:rPr>
              <a:t>NO!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7166" y="233464"/>
            <a:ext cx="41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Cell membrane cont.…..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49760-35A9-4B3A-801F-C1BD6E164E6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3E1C1-C366-476B-B524-52FDB31219AE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8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build="p" autoUpdateAnimBg="0"/>
      <p:bldP spid="31753" grpId="0" build="p" autoUpdateAnimBg="0"/>
      <p:bldP spid="31754" grpId="0" animBg="1"/>
      <p:bldP spid="31755" grpId="0" animBg="1" autoUpdateAnimBg="0"/>
      <p:bldP spid="31756" grpId="0"/>
      <p:bldP spid="31757" grpId="0"/>
      <p:bldP spid="31758" grpId="0" animBg="1" autoUpdateAnimBg="0"/>
      <p:bldP spid="3175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marL="450850" indent="-450850"/>
            <a:r>
              <a:rPr lang="en-US" altLang="en-US"/>
              <a:t>The Sodium-potassium Pump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723314" y="1328739"/>
            <a:ext cx="1944687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2. Na+ binding stimulates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phosphorylation by ATP.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847850" y="1341439"/>
            <a:ext cx="1728788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1. Cytoplasmic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binds to the sodium-potassium pump.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703389" y="3194051"/>
            <a:ext cx="2160587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6. K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is released and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sites are receptive again;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the cycle repeats.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655050" y="3061392"/>
            <a:ext cx="2012950" cy="1170193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3. Phosphorylation causes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protein to change its conformation, expelling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to the outside.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8688388" y="5287963"/>
            <a:ext cx="1979612" cy="1181100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4.  Extracellular K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binds to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protein, triggering release of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Phosphate group.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703389" y="5216525"/>
            <a:ext cx="2149475" cy="755650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5. Loss of the phosphate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restores the protein’s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original conformation.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7307664" y="6215522"/>
            <a:ext cx="245260" cy="2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4572001" y="2058767"/>
            <a:ext cx="96661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</a:rPr>
              <a:t>EXTRACELLULAR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</a:rPr>
              <a:t>FLUID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4576622" y="2396239"/>
            <a:ext cx="357470" cy="2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</a:rPr>
              <a:t>Na</a:t>
            </a:r>
            <a:r>
              <a:rPr kumimoji="1" lang="en-US" altLang="en-US" sz="800" b="1" baseline="30000">
                <a:solidFill>
                  <a:srgbClr val="001F5C"/>
                </a:solidFill>
              </a:rPr>
              <a:t>+</a:t>
            </a:r>
            <a:endParaRPr kumimoji="1" lang="en-US" altLang="en-US" sz="800" b="1">
              <a:solidFill>
                <a:srgbClr val="001F5C"/>
              </a:solidFill>
            </a:endParaRP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6512578" y="1956501"/>
            <a:ext cx="357470" cy="2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</a:rPr>
              <a:t>Na</a:t>
            </a:r>
            <a:r>
              <a:rPr kumimoji="1" lang="en-US" altLang="en-US" sz="800" b="1" baseline="30000">
                <a:solidFill>
                  <a:srgbClr val="001F5C"/>
                </a:solidFill>
              </a:rPr>
              <a:t>+</a:t>
            </a:r>
            <a:endParaRPr kumimoji="1" lang="en-US" altLang="en-US" sz="800" b="1">
              <a:solidFill>
                <a:srgbClr val="001F5C"/>
              </a:solidFill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6886576" y="2374901"/>
            <a:ext cx="252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6886576" y="4203701"/>
            <a:ext cx="252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7323138" y="6277434"/>
            <a:ext cx="286938" cy="2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  <a:sym typeface="Symbol" panose="05050102010706020507" pitchFamily="18" charset="2"/>
              </a:rPr>
              <a:t>P </a:t>
            </a:r>
            <a:r>
              <a:rPr kumimoji="1" lang="en-US" altLang="en-US" sz="700" b="1" baseline="-25000">
                <a:solidFill>
                  <a:srgbClr val="001F5C"/>
                </a:solidFill>
                <a:sym typeface="Symbol" panose="05050102010706020507" pitchFamily="18" charset="2"/>
              </a:rPr>
              <a:t>i</a:t>
            </a:r>
            <a:endParaRPr kumimoji="1" lang="en-US" altLang="en-US" sz="700" b="1">
              <a:solidFill>
                <a:srgbClr val="001F5C"/>
              </a:solidFill>
              <a:sym typeface="Symbol" panose="05050102010706020507" pitchFamily="18" charset="2"/>
            </a:endParaRPr>
          </a:p>
        </p:txBody>
      </p:sp>
      <p:grpSp>
        <p:nvGrpSpPr>
          <p:cNvPr id="34832" name="Group 90"/>
          <p:cNvGrpSpPr>
            <a:grpSpLocks/>
          </p:cNvGrpSpPr>
          <p:nvPr/>
        </p:nvGrpSpPr>
        <p:grpSpPr bwMode="auto">
          <a:xfrm>
            <a:off x="3935413" y="1196975"/>
            <a:ext cx="4591050" cy="5233988"/>
            <a:chOff x="1519" y="754"/>
            <a:chExt cx="2892" cy="3297"/>
          </a:xfrm>
        </p:grpSpPr>
        <p:grpSp>
          <p:nvGrpSpPr>
            <p:cNvPr id="34833" name="Group 89"/>
            <p:cNvGrpSpPr>
              <a:grpSpLocks/>
            </p:cNvGrpSpPr>
            <p:nvPr/>
          </p:nvGrpSpPr>
          <p:grpSpPr bwMode="auto">
            <a:xfrm>
              <a:off x="1519" y="754"/>
              <a:ext cx="2892" cy="3297"/>
              <a:chOff x="1519" y="754"/>
              <a:chExt cx="2892" cy="3297"/>
            </a:xfrm>
          </p:grpSpPr>
          <p:grpSp>
            <p:nvGrpSpPr>
              <p:cNvPr id="34835" name="Group 40"/>
              <p:cNvGrpSpPr>
                <a:grpSpLocks/>
              </p:cNvGrpSpPr>
              <p:nvPr/>
            </p:nvGrpSpPr>
            <p:grpSpPr bwMode="auto">
              <a:xfrm>
                <a:off x="1519" y="754"/>
                <a:ext cx="2892" cy="3297"/>
                <a:chOff x="1383" y="754"/>
                <a:chExt cx="2892" cy="3297"/>
              </a:xfrm>
            </p:grpSpPr>
            <p:pic>
              <p:nvPicPr>
                <p:cNvPr id="34837" name="Picture 18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-12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3" y="754"/>
                  <a:ext cx="2892" cy="3297"/>
                </a:xfrm>
                <a:prstGeom prst="rect">
                  <a:avLst/>
                </a:prstGeom>
                <a:noFill/>
                <a:ln w="28575">
                  <a:solidFill>
                    <a:srgbClr val="3333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83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83" y="938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3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51" y="1406"/>
                  <a:ext cx="523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CYTOPLASM</a:t>
                  </a:r>
                </a:p>
              </p:txBody>
            </p:sp>
            <p:sp>
              <p:nvSpPr>
                <p:cNvPr id="3484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57" y="1309"/>
                  <a:ext cx="394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low</a:t>
                  </a:r>
                </a:p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high</a:t>
                  </a:r>
                </a:p>
              </p:txBody>
            </p:sp>
            <p:sp>
              <p:nvSpPr>
                <p:cNvPr id="3484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30" y="950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99" y="1083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436" y="1186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07" y="1303"/>
                  <a:ext cx="246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ATP</a:t>
                  </a:r>
                </a:p>
              </p:txBody>
            </p:sp>
            <p:sp>
              <p:nvSpPr>
                <p:cNvPr id="3484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35" y="1939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624" y="1997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604" y="2144"/>
                  <a:ext cx="22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28" y="1392"/>
                  <a:ext cx="25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ADP</a:t>
                  </a:r>
                </a:p>
              </p:txBody>
            </p:sp>
            <p:sp>
              <p:nvSpPr>
                <p:cNvPr id="3484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07" y="2408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89" y="2573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981" y="3552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10" y="3694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663" y="3659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630" y="3348"/>
                  <a:ext cx="1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17" y="787"/>
                  <a:ext cx="422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high</a:t>
                  </a:r>
                </a:p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low</a:t>
                  </a:r>
                </a:p>
              </p:txBody>
            </p:sp>
            <p:sp>
              <p:nvSpPr>
                <p:cNvPr id="3485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69" y="3890"/>
                  <a:ext cx="311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700" b="1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P </a:t>
                  </a:r>
                  <a:r>
                    <a:rPr kumimoji="1" lang="en-US" altLang="en-US" sz="700" b="1" baseline="-25000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i</a:t>
                  </a:r>
                  <a:endParaRPr kumimoji="1" lang="en-US" altLang="en-US" sz="700" b="1">
                    <a:solidFill>
                      <a:srgbClr val="001F5C"/>
                    </a:solidFill>
                    <a:sym typeface="Symbol" panose="05050102010706020507" pitchFamily="18" charset="2"/>
                  </a:endParaRPr>
                </a:p>
              </p:txBody>
            </p:sp>
          </p:grpSp>
          <p:sp>
            <p:nvSpPr>
              <p:cNvPr id="34836" name="Text Box 39"/>
              <p:cNvSpPr txBox="1">
                <a:spLocks noChangeArrowheads="1"/>
              </p:cNvSpPr>
              <p:nvPr/>
            </p:nvSpPr>
            <p:spPr bwMode="auto">
              <a:xfrm>
                <a:off x="3604" y="1070"/>
                <a:ext cx="2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800" b="1">
                    <a:solidFill>
                      <a:srgbClr val="001F5C"/>
                    </a:solidFill>
                  </a:rPr>
                  <a:t>Na</a:t>
                </a:r>
                <a:r>
                  <a:rPr kumimoji="1" lang="en-US" altLang="en-US" sz="800" b="1" baseline="30000">
                    <a:solidFill>
                      <a:srgbClr val="001F5C"/>
                    </a:solidFill>
                  </a:rPr>
                  <a:t>+</a:t>
                </a:r>
                <a:endParaRPr kumimoji="1" lang="en-US" altLang="en-US" sz="800" b="1">
                  <a:solidFill>
                    <a:srgbClr val="001F5C"/>
                  </a:solidFill>
                </a:endParaRPr>
              </a:p>
            </p:txBody>
          </p:sp>
        </p:grpSp>
        <p:sp>
          <p:nvSpPr>
            <p:cNvPr id="34834" name="Text Box 88"/>
            <p:cNvSpPr txBox="1">
              <a:spLocks noChangeArrowheads="1"/>
            </p:cNvSpPr>
            <p:nvPr/>
          </p:nvSpPr>
          <p:spPr bwMode="auto">
            <a:xfrm>
              <a:off x="2016" y="1343"/>
              <a:ext cx="2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800" b="1">
                  <a:solidFill>
                    <a:srgbClr val="001F5C"/>
                  </a:solidFill>
                </a:rPr>
                <a:t>Na</a:t>
              </a:r>
              <a:r>
                <a:rPr kumimoji="1" lang="en-US" altLang="en-US" sz="800" b="1" baseline="30000">
                  <a:solidFill>
                    <a:srgbClr val="001F5C"/>
                  </a:solidFill>
                </a:rPr>
                <a:t>+</a:t>
              </a:r>
              <a:endParaRPr kumimoji="1" lang="en-US" altLang="en-US" sz="800" b="1">
                <a:solidFill>
                  <a:srgbClr val="001F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65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7927" y="871742"/>
            <a:ext cx="7488237" cy="534828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5429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tabLst>
                <a:tab pos="5429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spcBef>
                <a:spcPct val="20000"/>
              </a:spcBef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Vesicles - small membrane bound sacs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/>
              <a:t>Examples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■ Golgi and ER </a:t>
            </a:r>
            <a:r>
              <a:rPr lang="en-US" altLang="en-US" sz="1800" dirty="0">
                <a:solidFill>
                  <a:srgbClr val="0000FF"/>
                </a:solidFill>
              </a:rPr>
              <a:t>transport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secretory vesicles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■ </a:t>
            </a:r>
            <a:r>
              <a:rPr lang="en-US" altLang="en-US" sz="1800" dirty="0">
                <a:solidFill>
                  <a:srgbClr val="0000FF"/>
                </a:solidFill>
              </a:rPr>
              <a:t>Peroxisome</a:t>
            </a:r>
            <a:r>
              <a:rPr lang="en-US" altLang="en-US" sz="1800" dirty="0"/>
              <a:t> 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  -Where </a:t>
            </a:r>
            <a:r>
              <a:rPr lang="en-US" altLang="en-US" sz="1800" b="1" dirty="0"/>
              <a:t>fatty acids</a:t>
            </a:r>
            <a:r>
              <a:rPr lang="en-US" altLang="en-US" sz="1800" dirty="0"/>
              <a:t> are metabolized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  -Where </a:t>
            </a:r>
            <a:r>
              <a:rPr lang="en-US" altLang="en-US" sz="1800" b="1" dirty="0"/>
              <a:t>hydrogen peroxide </a:t>
            </a:r>
            <a:r>
              <a:rPr lang="en-US" altLang="en-US" sz="1800" dirty="0"/>
              <a:t>is </a:t>
            </a:r>
            <a:r>
              <a:rPr lang="en-US" altLang="en-US" sz="1800" b="1" dirty="0"/>
              <a:t>detoxified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■ </a:t>
            </a:r>
            <a:r>
              <a:rPr lang="en-US" altLang="en-US" sz="1800" dirty="0">
                <a:solidFill>
                  <a:srgbClr val="0000FF"/>
                </a:solidFill>
              </a:rPr>
              <a:t>Lysosome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     -contains digestive</a:t>
            </a:r>
            <a:r>
              <a:rPr lang="en-US" altLang="en-US" sz="1800" b="1" dirty="0"/>
              <a:t> enzymes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     -Digests unwanted cell parts and other wastes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■ </a:t>
            </a:r>
            <a:r>
              <a:rPr lang="en-US" altLang="en-US" sz="1800" dirty="0">
                <a:solidFill>
                  <a:srgbClr val="0000FF"/>
                </a:solidFill>
              </a:rPr>
              <a:t>Vacuoles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- is a membrane-bound organelle which is present in all plant and fungal cells and some </a:t>
            </a:r>
            <a:r>
              <a:rPr lang="en-US" altLang="en-US" sz="1800" dirty="0" err="1"/>
              <a:t>protist</a:t>
            </a:r>
            <a:r>
              <a:rPr lang="en-US" altLang="en-US" sz="1800" dirty="0"/>
              <a:t>, animal and bacterial cells 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- </a:t>
            </a:r>
            <a:r>
              <a:rPr lang="en-US" altLang="en-US" sz="1800" b="1" dirty="0"/>
              <a:t>larger</a:t>
            </a:r>
            <a:r>
              <a:rPr lang="en-US" altLang="en-US" sz="1800" dirty="0"/>
              <a:t> forms of vesicles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- Animal vacuoles are </a:t>
            </a:r>
            <a:r>
              <a:rPr lang="en-US" altLang="en-US" sz="1800" b="1" dirty="0"/>
              <a:t>smaller</a:t>
            </a:r>
            <a:r>
              <a:rPr lang="en-US" altLang="en-US" sz="1800" dirty="0"/>
              <a:t> that their plant counterparts but also usually greater in </a:t>
            </a:r>
            <a:r>
              <a:rPr lang="en-US" altLang="en-US" sz="1800" b="1" dirty="0"/>
              <a:t>number</a:t>
            </a:r>
            <a:r>
              <a:rPr lang="en-US" altLang="en-US" sz="1800" dirty="0"/>
              <a:t> // </a:t>
            </a:r>
            <a:r>
              <a:rPr lang="en-US" altLang="en-US" sz="1800" b="1" dirty="0"/>
              <a:t>exocytosis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endocytosis</a:t>
            </a:r>
            <a:r>
              <a:rPr lang="en-US" altLang="en-US" sz="1800" dirty="0"/>
              <a:t>  </a:t>
            </a:r>
          </a:p>
          <a:p>
            <a:pPr lvl="3" algn="l" rtl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55651" y="233464"/>
            <a:ext cx="527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Organelles cont.….</a:t>
            </a:r>
          </a:p>
        </p:txBody>
      </p:sp>
    </p:spTree>
    <p:extLst>
      <p:ext uri="{BB962C8B-B14F-4D97-AF65-F5344CB8AC3E}">
        <p14:creationId xmlns:p14="http://schemas.microsoft.com/office/powerpoint/2010/main" val="149588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919288" y="260351"/>
            <a:ext cx="8424862" cy="28162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2925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Lysosomes </a:t>
            </a:r>
            <a:endParaRPr lang="ar-JO" altLang="en-US" sz="2400" b="1">
              <a:solidFill>
                <a:srgbClr val="0000FF"/>
              </a:solidFill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Structure</a:t>
            </a:r>
            <a:r>
              <a:rPr lang="en-US" altLang="en-US" sz="1800"/>
              <a:t>: Small membrane-bound organelles , but </a:t>
            </a:r>
            <a:r>
              <a:rPr lang="en-US" altLang="en-US" sz="1800" b="1"/>
              <a:t>bigger</a:t>
            </a:r>
            <a:r>
              <a:rPr lang="en-US" altLang="en-US" sz="1800"/>
              <a:t> than ribosomes (packets of hydrolytic enzymes that break down materials in a cell),</a:t>
            </a:r>
            <a:r>
              <a:rPr lang="en-US" altLang="en-US" sz="1800" b="1"/>
              <a:t> Function</a:t>
            </a:r>
            <a:r>
              <a:rPr lang="en-US" altLang="en-US" sz="1800"/>
              <a:t>: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/>
              <a:t>        Breaks down (</a:t>
            </a:r>
            <a:r>
              <a:rPr lang="en-US" altLang="en-US" sz="1800" b="1"/>
              <a:t>digests</a:t>
            </a:r>
            <a:r>
              <a:rPr lang="en-US" altLang="en-US" sz="1800"/>
              <a:t>) food, bacteria and waste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 b="1"/>
              <a:t>        Autophagy – </a:t>
            </a:r>
            <a:r>
              <a:rPr lang="en-US" altLang="en-US" sz="1800"/>
              <a:t>Breaks down damaged organelles</a:t>
            </a:r>
            <a:r>
              <a:rPr lang="en-US" altLang="en-US" sz="1800" b="1"/>
              <a:t>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/>
              <a:t>        Programmed for cell death </a:t>
            </a:r>
            <a:r>
              <a:rPr lang="en-US" altLang="en-US" sz="1800"/>
              <a:t>break down the cell when it dies, called</a:t>
            </a:r>
            <a:r>
              <a:rPr lang="en-US" altLang="en-US" sz="1800" b="1"/>
              <a:t> “suicidal bags” </a:t>
            </a:r>
            <a:r>
              <a:rPr lang="en-US" altLang="en-US" sz="1800"/>
              <a:t>of the cell</a:t>
            </a:r>
          </a:p>
        </p:txBody>
      </p:sp>
      <p:pic>
        <p:nvPicPr>
          <p:cNvPr id="12291" name="Picture 8" descr="06_14aLysome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84538"/>
            <a:ext cx="4102100" cy="3536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9" descr="06_14bLysomes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284538"/>
            <a:ext cx="4146550" cy="35734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3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135189" y="404814"/>
            <a:ext cx="8137525" cy="8604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Support &amp; Movement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/>
              <a:t>*</a:t>
            </a:r>
            <a:r>
              <a:rPr lang="en-US" altLang="en-US" sz="1800" b="1"/>
              <a:t>Cytoskeleton      </a:t>
            </a:r>
            <a:r>
              <a:rPr lang="en-US" altLang="en-US" sz="2400" b="1"/>
              <a:t>*</a:t>
            </a:r>
            <a:r>
              <a:rPr lang="en-US" altLang="en-US" sz="1800" b="1"/>
              <a:t>Centrioles        </a:t>
            </a:r>
            <a:r>
              <a:rPr lang="en-US" altLang="en-US" sz="2400" b="1"/>
              <a:t>*</a:t>
            </a:r>
            <a:r>
              <a:rPr lang="en-US" altLang="en-US" sz="1800" b="1"/>
              <a:t>Cilia &amp; Flagella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18435" name="Rectangle 8"/>
          <p:cNvSpPr>
            <a:spLocks/>
          </p:cNvSpPr>
          <p:nvPr/>
        </p:nvSpPr>
        <p:spPr bwMode="auto">
          <a:xfrm>
            <a:off x="1774826" y="1412876"/>
            <a:ext cx="4176713" cy="518477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273050" indent="-27305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9763" indent="-246063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Cytoskeleton</a:t>
            </a:r>
          </a:p>
          <a:p>
            <a:pPr algn="l" rtl="0" eaLnBrk="1" hangingPunct="1">
              <a:buFontTx/>
              <a:buNone/>
            </a:pPr>
            <a:r>
              <a:rPr lang="en-US" altLang="en-US" sz="1800"/>
              <a:t>Proteins that </a:t>
            </a:r>
            <a:r>
              <a:rPr lang="en-US" altLang="en-US" sz="1800" b="1"/>
              <a:t>support</a:t>
            </a:r>
            <a:r>
              <a:rPr lang="en-US" altLang="en-US" sz="1800"/>
              <a:t> the cell, </a:t>
            </a:r>
            <a:r>
              <a:rPr lang="en-US" altLang="en-US" sz="1800" b="1"/>
              <a:t>hold</a:t>
            </a:r>
            <a:r>
              <a:rPr lang="en-US" altLang="en-US" sz="1800"/>
              <a:t> organelles in place, enable cell to </a:t>
            </a:r>
            <a:r>
              <a:rPr lang="en-US" altLang="en-US" sz="1800" b="1"/>
              <a:t>change shape</a:t>
            </a:r>
          </a:p>
          <a:p>
            <a:pPr algn="l" rtl="0" eaLnBrk="1" hangingPunct="1"/>
            <a:r>
              <a:rPr lang="en-US" altLang="en-US" sz="2000" b="1"/>
              <a:t>Function</a:t>
            </a:r>
            <a:r>
              <a:rPr lang="en-US" altLang="en-US" sz="2000"/>
              <a:t>		</a:t>
            </a:r>
          </a:p>
          <a:p>
            <a:pPr lvl="1" algn="l" rtl="0" eaLnBrk="1" hangingPunct="1"/>
            <a:r>
              <a:rPr lang="en-US" altLang="en-US" sz="1800"/>
              <a:t>Support</a:t>
            </a:r>
          </a:p>
          <a:p>
            <a:pPr lvl="1" algn="l" rtl="0" eaLnBrk="1" hangingPunct="1"/>
            <a:r>
              <a:rPr lang="en-US" altLang="en-US" sz="1800"/>
              <a:t>Motility </a:t>
            </a:r>
          </a:p>
          <a:p>
            <a:pPr lvl="1" algn="l" rtl="0" eaLnBrk="1" hangingPunct="1"/>
            <a:r>
              <a:rPr lang="en-US" altLang="en-US" sz="1800"/>
              <a:t>Regulation of internal structure</a:t>
            </a:r>
          </a:p>
          <a:p>
            <a:pPr algn="l" rtl="0" eaLnBrk="1" hangingPunct="1"/>
            <a:r>
              <a:rPr lang="en-US" altLang="en-US" sz="2000" b="1"/>
              <a:t>Types</a:t>
            </a:r>
          </a:p>
          <a:p>
            <a:pPr lvl="1" algn="l" rtl="0" eaLnBrk="1" hangingPunct="1"/>
            <a:r>
              <a:rPr lang="en-US" altLang="en-US" sz="2000"/>
              <a:t>Microtubules</a:t>
            </a:r>
          </a:p>
          <a:p>
            <a:pPr lvl="1" algn="l" rtl="0" eaLnBrk="1" hangingPunct="1"/>
            <a:r>
              <a:rPr lang="en-US" altLang="en-US" sz="2000"/>
              <a:t>Microfilaments</a:t>
            </a:r>
          </a:p>
          <a:p>
            <a:pPr lvl="1" algn="l" rtl="0" eaLnBrk="1" hangingPunct="1"/>
            <a:r>
              <a:rPr lang="en-US" altLang="en-US" sz="2000"/>
              <a:t>Intermediate Filaments</a:t>
            </a:r>
          </a:p>
          <a:p>
            <a:pPr lvl="1" algn="l" rtl="0" eaLnBrk="1" hangingPunct="1">
              <a:buFontTx/>
              <a:buNone/>
            </a:pPr>
            <a:endParaRPr lang="en-US" altLang="en-US" sz="2000"/>
          </a:p>
        </p:txBody>
      </p:sp>
      <p:pic>
        <p:nvPicPr>
          <p:cNvPr id="18436" name="Picture 12" descr="0001676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916114"/>
            <a:ext cx="4248150" cy="38179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8" descr="Image result for cyto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84363"/>
            <a:ext cx="4392612" cy="3992562"/>
          </a:xfrm>
          <a:prstGeom prst="rect">
            <a:avLst/>
          </a:prstGeom>
          <a:noFill/>
          <a:ln w="476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0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ytoskeleto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5175"/>
            <a:ext cx="5486400" cy="4413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 descr="microtubule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981075"/>
            <a:ext cx="28956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 descr="intermediate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8" r="16273"/>
          <a:stretch>
            <a:fillRect/>
          </a:stretch>
        </p:blipFill>
        <p:spPr bwMode="auto">
          <a:xfrm>
            <a:off x="7516813" y="4343401"/>
            <a:ext cx="2819400" cy="22844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 descr="microfilament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6" r="53488"/>
          <a:stretch>
            <a:fillRect/>
          </a:stretch>
        </p:blipFill>
        <p:spPr bwMode="auto">
          <a:xfrm>
            <a:off x="1774825" y="5248275"/>
            <a:ext cx="3886200" cy="13795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2209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Cytoskeleton</a:t>
            </a:r>
          </a:p>
        </p:txBody>
      </p:sp>
    </p:spTree>
    <p:extLst>
      <p:ext uri="{BB962C8B-B14F-4D97-AF65-F5344CB8AC3E}">
        <p14:creationId xmlns:p14="http://schemas.microsoft.com/office/powerpoint/2010/main" val="121398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063750" y="260351"/>
            <a:ext cx="4319588" cy="641667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cytoskeleton of eukaryotic cells is </a:t>
            </a:r>
            <a:r>
              <a:rPr lang="en-US" altLang="en-US" sz="1800" b="1"/>
              <a:t>not stable</a:t>
            </a:r>
            <a:r>
              <a:rPr lang="en-US" altLang="en-US" sz="1800"/>
              <a:t>, but is always being </a:t>
            </a:r>
            <a:r>
              <a:rPr lang="en-US" altLang="en-US" sz="1800" b="1"/>
              <a:t>assembled</a:t>
            </a:r>
            <a:r>
              <a:rPr lang="en-US" altLang="en-US" sz="1800"/>
              <a:t> &amp; </a:t>
            </a:r>
            <a:r>
              <a:rPr lang="en-US" altLang="en-US" sz="1800" b="1"/>
              <a:t>disassembled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i="1" u="sng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Microfilaments:</a:t>
            </a:r>
            <a:r>
              <a:rPr lang="en-US" altLang="en-US" sz="1800"/>
              <a:t> are</a:t>
            </a:r>
            <a:r>
              <a:rPr lang="en-US" altLang="en-US" sz="1800" b="1"/>
              <a:t> threadlike </a:t>
            </a:r>
            <a:r>
              <a:rPr lang="en-US" altLang="en-US" sz="1800"/>
              <a:t>composed of the proteins </a:t>
            </a:r>
            <a:r>
              <a:rPr lang="en-US" altLang="en-US" sz="1800" b="1"/>
              <a:t>actin //myosin</a:t>
            </a:r>
            <a:r>
              <a:rPr lang="en-US" altLang="en-US" sz="1800"/>
              <a:t>. Provide for structural </a:t>
            </a:r>
            <a:r>
              <a:rPr lang="en-US" altLang="en-US" sz="1800" b="1"/>
              <a:t>support</a:t>
            </a:r>
            <a:r>
              <a:rPr lang="en-US" altLang="en-US" sz="1800"/>
              <a:t>. Involved in </a:t>
            </a:r>
            <a:r>
              <a:rPr lang="en-US" altLang="en-US" sz="1800" b="1"/>
              <a:t>cell movement</a:t>
            </a:r>
            <a:r>
              <a:rPr lang="en-US" altLang="en-US" sz="1800"/>
              <a:t> </a:t>
            </a:r>
            <a:r>
              <a:rPr lang="en-US" altLang="en-US" sz="1800" b="1"/>
              <a:t>muscle cell contraction</a:t>
            </a:r>
            <a:r>
              <a:rPr lang="en-US" altLang="en-US" sz="1800"/>
              <a:t>, </a:t>
            </a:r>
            <a:r>
              <a:rPr lang="en-US" altLang="en-US" sz="1800" b="1"/>
              <a:t>changes</a:t>
            </a:r>
            <a:r>
              <a:rPr lang="en-US" altLang="en-US" sz="1800"/>
              <a:t> in cell membrane </a:t>
            </a:r>
            <a:r>
              <a:rPr lang="en-US" altLang="en-US" sz="1800" b="1"/>
              <a:t>shape</a:t>
            </a:r>
            <a:r>
              <a:rPr lang="en-US" altLang="en-US" sz="1800"/>
              <a:t>- amoeba; Movement of cilia &amp; flagella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JO" altLang="en-US" sz="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Microtubules:</a:t>
            </a:r>
            <a:r>
              <a:rPr lang="en-US" altLang="en-US" sz="1800"/>
              <a:t> are</a:t>
            </a:r>
            <a:r>
              <a:rPr lang="en-US" altLang="en-US" sz="1800" b="1"/>
              <a:t> tube-like &amp; </a:t>
            </a:r>
            <a:r>
              <a:rPr lang="en-US" altLang="en-US" sz="1800"/>
              <a:t>made of</a:t>
            </a:r>
            <a:r>
              <a:rPr lang="en-US" altLang="en-US" sz="1800" b="1"/>
              <a:t> TUBULIN</a:t>
            </a:r>
            <a:r>
              <a:rPr lang="en-US" altLang="en-US" sz="1800"/>
              <a:t> i.e. hollow structures helps provide </a:t>
            </a:r>
            <a:r>
              <a:rPr lang="en-US" altLang="en-US" sz="1800" b="1"/>
              <a:t>support </a:t>
            </a:r>
            <a:r>
              <a:rPr lang="en-US" altLang="en-US" sz="1800"/>
              <a:t>to cytoplasm. </a:t>
            </a:r>
            <a:r>
              <a:rPr lang="en-US" altLang="en-US" sz="1800" b="1"/>
              <a:t>Forms</a:t>
            </a:r>
            <a:r>
              <a:rPr lang="en-US" altLang="en-US" sz="1800"/>
              <a:t> organelles such as </a:t>
            </a:r>
            <a:r>
              <a:rPr lang="en-US" altLang="en-US" sz="1800" b="1"/>
              <a:t>cilia &amp; flagella</a:t>
            </a:r>
            <a:r>
              <a:rPr lang="en-US" altLang="en-US" sz="1800"/>
              <a:t> &amp; </a:t>
            </a:r>
            <a:r>
              <a:rPr lang="en-US" altLang="en-US" sz="1800" b="1"/>
              <a:t>centrioles</a:t>
            </a:r>
            <a:r>
              <a:rPr lang="en-US" altLang="en-US" sz="1800"/>
              <a:t>.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Intermediate Filaments:</a:t>
            </a:r>
            <a:r>
              <a:rPr lang="en-US" altLang="en-US" sz="1800"/>
              <a:t> Bigger than microfilaments but smaller than microtubules, provides </a:t>
            </a:r>
            <a:r>
              <a:rPr lang="en-US" altLang="en-US" sz="1800" b="1"/>
              <a:t>tension bearing</a:t>
            </a:r>
            <a:r>
              <a:rPr lang="en-US" altLang="en-US" sz="1800"/>
              <a:t> </a:t>
            </a:r>
            <a:r>
              <a:rPr lang="en-US" altLang="en-US" sz="1800" b="1"/>
              <a:t>Permanent fixtures</a:t>
            </a:r>
            <a:r>
              <a:rPr lang="en-US" altLang="en-US" sz="1800"/>
              <a:t> of cells (</a:t>
            </a:r>
            <a:r>
              <a:rPr lang="en-US" altLang="en-US" sz="1800" b="1"/>
              <a:t>do not move</a:t>
            </a:r>
            <a:r>
              <a:rPr lang="en-US" altLang="en-US" sz="1800"/>
              <a:t>) Present only in </a:t>
            </a:r>
            <a:r>
              <a:rPr lang="en-US" altLang="en-US" sz="1800" b="1"/>
              <a:t>animal cells</a:t>
            </a:r>
            <a:r>
              <a:rPr lang="en-US" altLang="en-US" sz="1800"/>
              <a:t> of certain tissues</a:t>
            </a:r>
          </a:p>
        </p:txBody>
      </p:sp>
      <p:pic>
        <p:nvPicPr>
          <p:cNvPr id="20483" name="Picture 2" descr="D:\Chapter_06\B_Jpeg_Images\06_Labeled_Images\06_27aMicrofilaMotility-L.jpg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76251"/>
            <a:ext cx="3960813" cy="2354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7" descr="cytoskeleton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141664"/>
            <a:ext cx="3960813" cy="32146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6527800" y="1196975"/>
            <a:ext cx="4140200" cy="1847850"/>
            <a:chOff x="3152" y="663"/>
            <a:chExt cx="2479" cy="1164"/>
          </a:xfrm>
        </p:grpSpPr>
        <p:pic>
          <p:nvPicPr>
            <p:cNvPr id="21517" name="Picture 7" descr="ANd9GcTcFH30wQTfp2sx1BpN0GXDVefrp6qva_S1o6vIdgo5u6nq1P01S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663"/>
              <a:ext cx="2479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 Box 11"/>
            <p:cNvSpPr txBox="1">
              <a:spLocks noChangeArrowheads="1"/>
            </p:cNvSpPr>
            <p:nvPr/>
          </p:nvSpPr>
          <p:spPr bwMode="auto">
            <a:xfrm>
              <a:off x="4920" y="890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solidFill>
                    <a:srgbClr val="FFFF66"/>
                  </a:solidFill>
                </a:rPr>
                <a:t>Cilia</a:t>
              </a:r>
            </a:p>
          </p:txBody>
        </p:sp>
      </p:grp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6527800" y="2997201"/>
            <a:ext cx="4140200" cy="1973263"/>
            <a:chOff x="3198" y="1752"/>
            <a:chExt cx="2562" cy="1243"/>
          </a:xfrm>
        </p:grpSpPr>
        <p:pic>
          <p:nvPicPr>
            <p:cNvPr id="21515" name="Picture 5" descr="sperm -eg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5"/>
            <a:stretch>
              <a:fillRect/>
            </a:stretch>
          </p:blipFill>
          <p:spPr bwMode="auto">
            <a:xfrm>
              <a:off x="3198" y="1752"/>
              <a:ext cx="2562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4740" y="2205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FF66"/>
                  </a:solidFill>
                </a:rPr>
                <a:t>Flagella</a:t>
              </a:r>
            </a:p>
          </p:txBody>
        </p:sp>
      </p:grpSp>
      <p:grpSp>
        <p:nvGrpSpPr>
          <p:cNvPr id="21508" name="Group 14"/>
          <p:cNvGrpSpPr>
            <a:grpSpLocks/>
          </p:cNvGrpSpPr>
          <p:nvPr/>
        </p:nvGrpSpPr>
        <p:grpSpPr bwMode="auto">
          <a:xfrm>
            <a:off x="6527800" y="5000626"/>
            <a:ext cx="4140200" cy="1857375"/>
            <a:chOff x="3152" y="3022"/>
            <a:chExt cx="2608" cy="1170"/>
          </a:xfrm>
        </p:grpSpPr>
        <p:pic>
          <p:nvPicPr>
            <p:cNvPr id="21513" name="Picture 9" descr="ANd9GcS-neQ5zStS1SgPb8cqUTvD4Afy214m96B8EcjHvgnyhaNhD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022"/>
              <a:ext cx="2608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13"/>
            <p:cNvSpPr txBox="1">
              <a:spLocks noChangeArrowheads="1"/>
            </p:cNvSpPr>
            <p:nvPr/>
          </p:nvSpPr>
          <p:spPr bwMode="auto">
            <a:xfrm>
              <a:off x="4740" y="3748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 u="sng">
                  <a:solidFill>
                    <a:srgbClr val="FFFF66"/>
                  </a:solidFill>
                </a:rPr>
                <a:t>Microvilli</a:t>
              </a:r>
            </a:p>
          </p:txBody>
        </p:sp>
      </p:grpSp>
      <p:grpSp>
        <p:nvGrpSpPr>
          <p:cNvPr id="21509" name="Group 21"/>
          <p:cNvGrpSpPr>
            <a:grpSpLocks/>
          </p:cNvGrpSpPr>
          <p:nvPr/>
        </p:nvGrpSpPr>
        <p:grpSpPr bwMode="auto">
          <a:xfrm>
            <a:off x="7319963" y="0"/>
            <a:ext cx="2952750" cy="1341438"/>
            <a:chOff x="3651" y="0"/>
            <a:chExt cx="1860" cy="845"/>
          </a:xfrm>
        </p:grpSpPr>
        <p:pic>
          <p:nvPicPr>
            <p:cNvPr id="21511" name="Picture 10" descr="043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0"/>
              <a:ext cx="969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2" name="Text Box 18"/>
            <p:cNvSpPr txBox="1">
              <a:spLocks noChangeArrowheads="1"/>
            </p:cNvSpPr>
            <p:nvPr/>
          </p:nvSpPr>
          <p:spPr bwMode="auto">
            <a:xfrm>
              <a:off x="4694" y="255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3366FF"/>
                  </a:solidFill>
                </a:rPr>
                <a:t>9+2 MT</a:t>
              </a:r>
            </a:p>
          </p:txBody>
        </p:sp>
      </p:grpSp>
      <p:sp>
        <p:nvSpPr>
          <p:cNvPr id="21510" name="Text Box 20"/>
          <p:cNvSpPr txBox="1">
            <a:spLocks noChangeArrowheads="1"/>
          </p:cNvSpPr>
          <p:nvPr/>
        </p:nvSpPr>
        <p:spPr bwMode="auto">
          <a:xfrm>
            <a:off x="1703389" y="1"/>
            <a:ext cx="4681537" cy="680561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Cilia &amp; Flagella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</a:t>
            </a:r>
            <a:r>
              <a:rPr lang="en-US" altLang="en-US" sz="1800"/>
              <a:t>:  provides </a:t>
            </a:r>
            <a:r>
              <a:rPr lang="en-US" altLang="en-US" sz="1800" b="1"/>
              <a:t>movement</a:t>
            </a:r>
            <a:r>
              <a:rPr lang="en-US" altLang="en-US" sz="1800"/>
              <a:t> for the </a:t>
            </a:r>
            <a:r>
              <a:rPr lang="en-US" altLang="en-US" sz="1800" b="1"/>
              <a:t>cell</a:t>
            </a:r>
            <a:r>
              <a:rPr lang="en-US" altLang="en-US" sz="1800"/>
              <a:t> or </a:t>
            </a:r>
            <a:r>
              <a:rPr lang="en-US" altLang="en-US" sz="1800" b="1"/>
              <a:t>objects</a:t>
            </a:r>
            <a:r>
              <a:rPr lang="en-US" altLang="en-US" sz="1800"/>
              <a:t> moving by the cell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700"/>
              <a:t>Microtubules wrapped in an extension of the plasma membrane (</a:t>
            </a:r>
            <a:r>
              <a:rPr lang="en-US" altLang="en-US" sz="1700" b="1"/>
              <a:t>9 + 2 double</a:t>
            </a:r>
            <a:r>
              <a:rPr lang="en-US" altLang="en-US" sz="1700"/>
              <a:t> arrangement of microtubules) </a:t>
            </a:r>
            <a:r>
              <a:rPr lang="en-US" altLang="en-US" sz="1700" b="1"/>
              <a:t>(axoneme)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800" b="1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Cilia (cilium)</a:t>
            </a:r>
            <a:r>
              <a:rPr lang="en-US" altLang="en-US" sz="1800"/>
              <a:t> </a:t>
            </a:r>
            <a:r>
              <a:rPr lang="en-US" altLang="en-US" sz="1800" b="1" i="1" u="sng"/>
              <a:t>:</a:t>
            </a:r>
            <a:r>
              <a:rPr lang="en-US" altLang="en-US" sz="1800"/>
              <a:t> project from cell surface, cylindrical in shape &amp; enclosed by membrane.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Contain microtubules. </a:t>
            </a:r>
            <a:r>
              <a:rPr lang="en-US" altLang="en-US" sz="1800" b="1"/>
              <a:t>Numerous</a:t>
            </a:r>
            <a:r>
              <a:rPr lang="en-US" altLang="en-US" sz="1800"/>
              <a:t> in certain cells e.g. cells that line </a:t>
            </a:r>
            <a:r>
              <a:rPr lang="en-US" altLang="en-US" sz="1800" b="1"/>
              <a:t>respiratory tract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endParaRPr lang="en-US" altLang="en-US" sz="800" b="1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Flagella (flagellum)</a:t>
            </a:r>
            <a:r>
              <a:rPr lang="en-US" altLang="en-US" sz="1800"/>
              <a:t> </a:t>
            </a:r>
            <a:r>
              <a:rPr lang="en-US" altLang="en-US" sz="1800" b="1" i="1" u="sng"/>
              <a:t>:</a:t>
            </a:r>
            <a:r>
              <a:rPr lang="en-US" altLang="en-US" sz="1800"/>
              <a:t> structure similar to cilia but longer (whip-like). Usually </a:t>
            </a:r>
            <a:r>
              <a:rPr lang="en-US" altLang="en-US" sz="1800" b="1"/>
              <a:t>one-three</a:t>
            </a:r>
            <a:r>
              <a:rPr lang="en-US" altLang="en-US" sz="1800"/>
              <a:t> in certain cells e.g. </a:t>
            </a:r>
            <a:r>
              <a:rPr lang="en-US" altLang="en-US" sz="1800" b="1"/>
              <a:t>sperm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800" b="1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Microvilli (microvillus)</a:t>
            </a:r>
            <a:r>
              <a:rPr lang="en-US" altLang="en-US" sz="1800"/>
              <a:t> : specialized extensions of cell membrane  &amp; contain </a:t>
            </a:r>
            <a:r>
              <a:rPr lang="en-US" altLang="en-US" sz="1800" b="1"/>
              <a:t>microfilaments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Do not move</a:t>
            </a:r>
            <a:r>
              <a:rPr lang="en-US" altLang="en-US" sz="1800"/>
              <a:t>. Function is to </a:t>
            </a:r>
            <a:r>
              <a:rPr lang="en-US" altLang="en-US" sz="1800" b="1"/>
              <a:t>increase surface area</a:t>
            </a:r>
            <a:r>
              <a:rPr lang="en-US" altLang="en-US" sz="1800"/>
              <a:t> esp. in cells that are used to </a:t>
            </a:r>
            <a:r>
              <a:rPr lang="en-US" altLang="en-US" sz="1800" b="1"/>
              <a:t>absorb</a:t>
            </a:r>
            <a:r>
              <a:rPr lang="en-US" altLang="en-US" sz="1800"/>
              <a:t> e.g. </a:t>
            </a:r>
            <a:r>
              <a:rPr lang="en-US" altLang="en-US" sz="1800" b="1"/>
              <a:t>intestines, kidney</a:t>
            </a:r>
          </a:p>
        </p:txBody>
      </p:sp>
    </p:spTree>
    <p:extLst>
      <p:ext uri="{BB962C8B-B14F-4D97-AF65-F5344CB8AC3E}">
        <p14:creationId xmlns:p14="http://schemas.microsoft.com/office/powerpoint/2010/main" val="211428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08213" y="333375"/>
            <a:ext cx="4608512" cy="35179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Centrioles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</a:t>
            </a:r>
            <a:r>
              <a:rPr lang="en-US" altLang="en-US" sz="1800"/>
              <a:t>:  </a:t>
            </a:r>
            <a:r>
              <a:rPr lang="en-US" altLang="en-US" sz="1800" b="1"/>
              <a:t>microtubules</a:t>
            </a:r>
            <a:r>
              <a:rPr lang="en-US" altLang="en-US" sz="1800"/>
              <a:t> that help divide the cell during cell division via</a:t>
            </a:r>
            <a:r>
              <a:rPr lang="en-US" altLang="en-US" sz="1800" b="1"/>
              <a:t> mitotic spindle// generally appear in animal cells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Structure</a:t>
            </a:r>
            <a:r>
              <a:rPr lang="en-US" altLang="en-US" sz="1800"/>
              <a:t>: An associated </a:t>
            </a:r>
            <a:r>
              <a:rPr lang="en-US" altLang="en-US" sz="1800" b="1"/>
              <a:t>pair</a:t>
            </a:r>
            <a:r>
              <a:rPr lang="en-US" altLang="en-US" sz="1800"/>
              <a:t> of centrioles, arranged </a:t>
            </a:r>
            <a:r>
              <a:rPr lang="en-US" altLang="en-US" sz="1800" b="1"/>
              <a:t>perpendicularly</a:t>
            </a:r>
            <a:r>
              <a:rPr lang="en-US" altLang="en-US" sz="1800"/>
              <a:t> to each other each composed of sets of </a:t>
            </a:r>
            <a:r>
              <a:rPr lang="en-US" altLang="en-US" sz="1800" b="1"/>
              <a:t>microtubules</a:t>
            </a:r>
            <a:r>
              <a:rPr lang="en-US" altLang="en-US" sz="1800"/>
              <a:t> arranges to form a cylinder. The walls of each centriole are usually composed of </a:t>
            </a:r>
            <a:r>
              <a:rPr lang="en-US" altLang="en-US" sz="1800" b="1"/>
              <a:t>nine triplets</a:t>
            </a:r>
            <a:r>
              <a:rPr lang="en-US" altLang="en-US" sz="1800"/>
              <a:t> of microtubules</a:t>
            </a:r>
          </a:p>
        </p:txBody>
      </p:sp>
      <p:grpSp>
        <p:nvGrpSpPr>
          <p:cNvPr id="22531" name="Group 31"/>
          <p:cNvGrpSpPr>
            <a:grpSpLocks/>
          </p:cNvGrpSpPr>
          <p:nvPr/>
        </p:nvGrpSpPr>
        <p:grpSpPr bwMode="auto">
          <a:xfrm>
            <a:off x="2782888" y="3933825"/>
            <a:ext cx="3097212" cy="2738438"/>
            <a:chOff x="3470" y="2341"/>
            <a:chExt cx="1951" cy="1725"/>
          </a:xfrm>
        </p:grpSpPr>
        <p:pic>
          <p:nvPicPr>
            <p:cNvPr id="22534" name="Picture 29" descr="Image9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82" t="23334"/>
            <a:stretch>
              <a:fillRect/>
            </a:stretch>
          </p:blipFill>
          <p:spPr bwMode="auto">
            <a:xfrm>
              <a:off x="3470" y="2341"/>
              <a:ext cx="1951" cy="172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5" name="Picture 6" descr="structure-of-centrio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5" t="17860"/>
            <a:stretch>
              <a:fillRect/>
            </a:stretch>
          </p:blipFill>
          <p:spPr bwMode="auto">
            <a:xfrm>
              <a:off x="3515" y="2341"/>
              <a:ext cx="808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Picture 4" descr="tug of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92150"/>
            <a:ext cx="3187700" cy="2457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35" descr="ScannedImage-27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2" t="24922" r="2924" b="62933"/>
          <a:stretch>
            <a:fillRect/>
          </a:stretch>
        </p:blipFill>
        <p:spPr bwMode="auto">
          <a:xfrm>
            <a:off x="7104063" y="3789364"/>
            <a:ext cx="2952750" cy="2655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7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06AAA8E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52600" y="4648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1- Nucleus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33600" y="524192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2- Chromosomes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57912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3- Mitochondria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19400" y="6232526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4- Ribosomes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05400" y="57912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5- Chloroplasts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638800" y="62484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6- Vacuoles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763000" y="56388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7- ER 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305800" y="6096001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8- Cell Membrane</a:t>
            </a:r>
          </a:p>
        </p:txBody>
      </p:sp>
    </p:spTree>
    <p:extLst>
      <p:ext uri="{BB962C8B-B14F-4D97-AF65-F5344CB8AC3E}">
        <p14:creationId xmlns:p14="http://schemas.microsoft.com/office/powerpoint/2010/main" val="18285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5" grpId="0"/>
      <p:bldP spid="22536" grpId="0"/>
      <p:bldP spid="225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40014" y="1557339"/>
            <a:ext cx="6696075" cy="356393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0225" indent="-530225">
              <a:tabLst>
                <a:tab pos="900113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Permeability Factors</a:t>
            </a:r>
          </a:p>
          <a:p>
            <a:pPr marL="709613" lvl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Lipid solubility</a:t>
            </a:r>
          </a:p>
          <a:p>
            <a:pPr marL="709613" lvl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Size</a:t>
            </a:r>
          </a:p>
          <a:p>
            <a:pPr marL="709613" lvl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Charge</a:t>
            </a:r>
          </a:p>
          <a:p>
            <a:pPr marL="709613" lvl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Presence of channels and transporters</a:t>
            </a:r>
          </a:p>
          <a:p>
            <a:pPr marL="530225" indent="-530225">
              <a:tabLst>
                <a:tab pos="900113" algn="l"/>
              </a:tabLs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0225" indent="-530225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Hydrophobic molecules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are lipid soluble and can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pass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through the membrane rapidly</a:t>
            </a:r>
          </a:p>
          <a:p>
            <a:pPr marL="530225" indent="-530225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Polar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molecules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do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cross the membrane rapidly</a:t>
            </a:r>
          </a:p>
          <a:p>
            <a:pPr marL="530225" indent="-530225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Transport proteins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allow passage of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hydrophilic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substances across the membrane</a:t>
            </a:r>
          </a:p>
          <a:p>
            <a:pPr marL="530225" indent="-530225">
              <a:spcBef>
                <a:spcPct val="50000"/>
              </a:spcBef>
              <a:tabLst>
                <a:tab pos="900113" algn="l"/>
              </a:tabLs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</p:spPr>
        <p:txBody>
          <a:bodyPr/>
          <a:lstStyle/>
          <a:p>
            <a:pPr rtl="0" eaLnBrk="1" hangingPunct="1"/>
            <a:r>
              <a:rPr lang="en-US" altLang="en-US" sz="4000"/>
              <a:t>Diffusion through phospholipid bilayer</a:t>
            </a:r>
            <a:endParaRPr lang="en-US" altLang="en-US" u="sng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628775"/>
            <a:ext cx="8305800" cy="104775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/>
              <a:t>What molecules can get through directly?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/>
              <a:t>fats &amp; other lipids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524001" y="2859088"/>
            <a:ext cx="4924425" cy="3581400"/>
            <a:chOff x="207" y="1488"/>
            <a:chExt cx="3102" cy="2256"/>
          </a:xfrm>
        </p:grpSpPr>
        <p:pic>
          <p:nvPicPr>
            <p:cNvPr id="256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432" y="1776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432" y="1584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25614" name="Rectangle 7"/>
            <p:cNvSpPr>
              <a:spLocks noChangeArrowheads="1"/>
            </p:cNvSpPr>
            <p:nvPr/>
          </p:nvSpPr>
          <p:spPr bwMode="auto">
            <a:xfrm>
              <a:off x="432" y="3120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3069" y="1488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  <p:sp>
          <p:nvSpPr>
            <p:cNvPr id="25616" name="Rectangle 9"/>
            <p:cNvSpPr>
              <a:spLocks noChangeArrowheads="1"/>
            </p:cNvSpPr>
            <p:nvPr/>
          </p:nvSpPr>
          <p:spPr bwMode="auto">
            <a:xfrm>
              <a:off x="207" y="1488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</p:grp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4014788" y="2782888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lipid</a:t>
            </a:r>
            <a:endParaRPr lang="en-US" altLang="en-US" sz="2800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5310188" y="3316288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salt</a:t>
            </a:r>
            <a:endParaRPr lang="en-US" altLang="en-US" sz="2800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47005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aa</a:t>
            </a:r>
            <a:endParaRPr lang="en-US" altLang="en-US" sz="2800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5462588" y="5221288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</a:rPr>
              <a:t>2</a:t>
            </a:r>
            <a:r>
              <a:rPr lang="en-US" altLang="en-US" sz="2000" b="1">
                <a:solidFill>
                  <a:schemeClr val="bg1"/>
                </a:solidFill>
              </a:rPr>
              <a:t>O</a:t>
            </a:r>
            <a:endParaRPr lang="en-US" altLang="en-US" sz="2800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38623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sugar</a:t>
            </a:r>
            <a:endParaRPr lang="en-US" altLang="en-US" sz="2800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024188" y="3392488"/>
            <a:ext cx="4572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NH</a:t>
            </a:r>
            <a:r>
              <a:rPr lang="en-US" altLang="en-US" sz="2400" b="1" baseline="-25000">
                <a:solidFill>
                  <a:srgbClr val="000000"/>
                </a:solidFill>
              </a:rPr>
              <a:t>3</a:t>
            </a:r>
            <a:endParaRPr lang="en-US" altLang="en-US" sz="2800"/>
          </a:p>
        </p:txBody>
      </p:sp>
      <p:sp>
        <p:nvSpPr>
          <p:cNvPr id="34832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311901" y="2781301"/>
            <a:ext cx="4043363" cy="3808413"/>
          </a:xfrm>
          <a:prstGeom prst="rect">
            <a:avLst/>
          </a:prstGeom>
          <a:solidFill>
            <a:srgbClr val="FFEA18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marL="287338" indent="-287338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What molecules can </a:t>
            </a:r>
            <a:r>
              <a:rPr lang="en-US" altLang="en-US" sz="2800" u="sng">
                <a:solidFill>
                  <a:srgbClr val="CC0000"/>
                </a:solidFill>
              </a:rPr>
              <a:t>NOT</a:t>
            </a:r>
            <a:r>
              <a:rPr lang="en-US" altLang="en-US" sz="2800"/>
              <a:t> get through directly?</a:t>
            </a:r>
          </a:p>
          <a:p>
            <a:pPr lvl="1" algn="l" rtl="0" eaLnBrk="1" hangingPunct="1"/>
            <a:r>
              <a:rPr lang="en-US" altLang="en-US" sz="2400"/>
              <a:t>polar molecules</a:t>
            </a:r>
          </a:p>
          <a:p>
            <a:pPr lvl="2" algn="l" rtl="0" eaLnBrk="1" hangingPunct="1"/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O</a:t>
            </a:r>
          </a:p>
          <a:p>
            <a:pPr lvl="1" algn="l" rtl="0" eaLnBrk="1" hangingPunct="1"/>
            <a:r>
              <a:rPr lang="en-US" altLang="en-US" sz="2400"/>
              <a:t>ions</a:t>
            </a:r>
          </a:p>
          <a:p>
            <a:pPr lvl="2" algn="l" rtl="0" eaLnBrk="1" hangingPunct="1"/>
            <a:r>
              <a:rPr lang="en-US" altLang="en-US" sz="2000"/>
              <a:t>salts, ammonia</a:t>
            </a:r>
          </a:p>
          <a:p>
            <a:pPr lvl="1" algn="l" rtl="0" eaLnBrk="1" hangingPunct="1"/>
            <a:r>
              <a:rPr lang="en-US" altLang="en-US" sz="2400"/>
              <a:t>large molecules</a:t>
            </a:r>
          </a:p>
          <a:p>
            <a:pPr lvl="2" eaLnBrk="1" hangingPunct="1"/>
            <a:r>
              <a:rPr lang="en-US" altLang="en-US" sz="2000"/>
              <a:t>starches, proteins</a:t>
            </a:r>
          </a:p>
        </p:txBody>
      </p:sp>
    </p:spTree>
    <p:extLst>
      <p:ext uri="{BB962C8B-B14F-4D97-AF65-F5344CB8AC3E}">
        <p14:creationId xmlns:p14="http://schemas.microsoft.com/office/powerpoint/2010/main" val="32460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1676400" y="4114800"/>
            <a:ext cx="42354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49200" r="1057" b="7201"/>
          <a:stretch>
            <a:fillRect/>
          </a:stretch>
        </p:blipFill>
        <p:spPr bwMode="auto">
          <a:xfrm>
            <a:off x="3894138" y="4114800"/>
            <a:ext cx="42037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rtl="0" eaLnBrk="1" hangingPunct="1"/>
            <a:r>
              <a:rPr lang="en-US" altLang="en-US" sz="3200">
                <a:solidFill>
                  <a:srgbClr val="3333FF"/>
                </a:solidFill>
              </a:rPr>
              <a:t>Channels through cell membrane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848600" cy="220980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/>
              <a:t>Membrane becomes </a:t>
            </a:r>
            <a:r>
              <a:rPr lang="en-US" altLang="en-US" u="sng">
                <a:solidFill>
                  <a:srgbClr val="CC0000"/>
                </a:solidFill>
              </a:rPr>
              <a:t>semi-permeable</a:t>
            </a:r>
            <a:r>
              <a:rPr lang="en-US" altLang="en-US"/>
              <a:t> with protein channels </a:t>
            </a:r>
            <a:endParaRPr lang="en-US" altLang="en-US" u="sng">
              <a:solidFill>
                <a:schemeClr val="tx2"/>
              </a:solidFill>
            </a:endParaRPr>
          </a:p>
          <a:p>
            <a:pPr lvl="1" algn="l" rtl="0" eaLnBrk="1" hangingPunct="1"/>
            <a:r>
              <a:rPr lang="en-US" altLang="en-US"/>
              <a:t>specific channels allow specific material across cell membrane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676400" y="3810000"/>
            <a:ext cx="6400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76400" y="6248400"/>
            <a:ext cx="6400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8048625" y="36576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6972300" y="3810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sugar</a:t>
            </a:r>
            <a:endParaRPr lang="en-US" altLang="en-US" sz="2800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5676900" y="3810000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aa</a:t>
            </a:r>
            <a:endParaRPr lang="en-US" altLang="en-US" sz="2800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4381500" y="3810000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</a:rPr>
              <a:t>2</a:t>
            </a:r>
            <a:r>
              <a:rPr lang="en-US" altLang="en-US" sz="2000" b="1">
                <a:solidFill>
                  <a:schemeClr val="bg1"/>
                </a:solidFill>
              </a:rPr>
              <a:t>O</a:t>
            </a:r>
            <a:endParaRPr lang="en-US" altLang="en-US" sz="2800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162300" y="6172200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salt</a:t>
            </a:r>
            <a:endParaRPr lang="en-US" altLang="en-US" sz="2800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267200" y="4419600"/>
            <a:ext cx="762000" cy="1752600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5562600" y="4419600"/>
            <a:ext cx="762000" cy="1752600"/>
          </a:xfrm>
          <a:prstGeom prst="flowChartMagneticDisk">
            <a:avLst/>
          </a:prstGeom>
          <a:solidFill>
            <a:srgbClr val="FFA3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858000" y="4419600"/>
            <a:ext cx="762000" cy="1752600"/>
          </a:xfrm>
          <a:prstGeom prst="flowChartMagneticDisk">
            <a:avLst/>
          </a:prstGeom>
          <a:solidFill>
            <a:srgbClr val="C0F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524000" y="3810000"/>
            <a:ext cx="228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3048000" y="4419600"/>
            <a:ext cx="762000" cy="17526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1905000" y="4419600"/>
            <a:ext cx="762000" cy="1752600"/>
          </a:xfrm>
          <a:prstGeom prst="flowChartMagneticDisk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2057400" y="6248400"/>
            <a:ext cx="4572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1905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NH</a:t>
            </a:r>
            <a:r>
              <a:rPr lang="en-US" altLang="en-US" sz="2400" b="1" baseline="-2500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1199" r="10345" b="3600"/>
          <a:stretch>
            <a:fillRect/>
          </a:stretch>
        </p:blipFill>
        <p:spPr bwMode="auto">
          <a:xfrm>
            <a:off x="8123239" y="3967163"/>
            <a:ext cx="2403475" cy="2487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  <p:bldP spid="36873" grpId="0" animBg="1"/>
      <p:bldP spid="36874" grpId="0" animBg="1"/>
      <p:bldP spid="36875" grpId="0" animBg="1"/>
      <p:bldP spid="36876" grpId="0" animBg="1"/>
      <p:bldP spid="368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992313" y="620714"/>
            <a:ext cx="8280400" cy="565467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>Membrane permeability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plasma membrane is </a:t>
            </a:r>
            <a:r>
              <a:rPr lang="en-US" altLang="en-US" sz="1800" b="1" u="sng">
                <a:solidFill>
                  <a:srgbClr val="3333FF"/>
                </a:solidFill>
              </a:rPr>
              <a:t>selectively permeable</a:t>
            </a:r>
            <a:r>
              <a:rPr lang="en-US" altLang="en-US" sz="1800" u="sng"/>
              <a:t>, </a:t>
            </a:r>
            <a:r>
              <a:rPr lang="en-US" altLang="en-US" sz="1800"/>
              <a:t>it allows some substances to cross it more easily than others</a:t>
            </a:r>
            <a:r>
              <a:rPr lang="ar-JO" altLang="en-US" sz="1800"/>
              <a:t> </a:t>
            </a:r>
            <a:endParaRPr lang="en-US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chemeClr val="tx2"/>
                </a:solidFill>
              </a:rPr>
              <a:t>Types of Cellular Transport</a:t>
            </a: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u="sng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Passive Transport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cell </a:t>
            </a:r>
            <a:r>
              <a:rPr lang="en-US" altLang="en-US" sz="1800" b="1"/>
              <a:t>does not</a:t>
            </a:r>
            <a:r>
              <a:rPr lang="en-US" altLang="en-US" sz="1800"/>
              <a:t> use energy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molecules move </a:t>
            </a:r>
            <a:r>
              <a:rPr lang="en-US" altLang="en-US" sz="1800" u="sng"/>
              <a:t>randomly</a:t>
            </a:r>
            <a:r>
              <a:rPr lang="en-US" altLang="en-US" sz="1800"/>
              <a:t>, molecules spread out from an area of</a:t>
            </a:r>
            <a:r>
              <a:rPr lang="en-US" altLang="en-US" sz="1800" b="1"/>
              <a:t> </a:t>
            </a:r>
            <a:r>
              <a:rPr lang="en-US" altLang="en-US" sz="1800" b="1" u="sng"/>
              <a:t>high</a:t>
            </a:r>
            <a:r>
              <a:rPr lang="en-US" altLang="en-US" sz="1800" b="1"/>
              <a:t> </a:t>
            </a:r>
            <a:r>
              <a:rPr lang="en-US" altLang="en-US" sz="1800"/>
              <a:t>concentration to an area of </a:t>
            </a:r>
            <a:r>
              <a:rPr lang="en-US" altLang="en-US" sz="1800" b="1" u="sng"/>
              <a:t>low</a:t>
            </a:r>
            <a:r>
              <a:rPr lang="en-US" altLang="en-US" sz="1800"/>
              <a:t> concentration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Diffusion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Facilitated Diffusion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Osmosis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Active Transport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cell does </a:t>
            </a:r>
            <a:r>
              <a:rPr lang="en-US" altLang="en-US" sz="1800" b="1"/>
              <a:t>use energy</a:t>
            </a:r>
            <a:r>
              <a:rPr lang="en-US" altLang="en-US" sz="1800"/>
              <a:t> 	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Protein Pumps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Endocytosis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Exocytosis</a:t>
            </a:r>
          </a:p>
        </p:txBody>
      </p:sp>
    </p:spTree>
    <p:extLst>
      <p:ext uri="{BB962C8B-B14F-4D97-AF65-F5344CB8AC3E}">
        <p14:creationId xmlns:p14="http://schemas.microsoft.com/office/powerpoint/2010/main" val="19747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135188" y="1700214"/>
            <a:ext cx="5040312" cy="30448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>Diffusion</a:t>
            </a:r>
            <a:r>
              <a:rPr lang="en-US" altLang="en-US" sz="2000">
                <a:solidFill>
                  <a:srgbClr val="FF0000"/>
                </a:solidFill>
              </a:rPr>
              <a:t>:</a:t>
            </a:r>
            <a:r>
              <a:rPr lang="en-US" altLang="en-US" sz="1800"/>
              <a:t> </a:t>
            </a:r>
            <a:r>
              <a:rPr lang="en-US" altLang="en-US" sz="1800" u="sng"/>
              <a:t>random</a:t>
            </a:r>
            <a:r>
              <a:rPr lang="en-US" altLang="en-US" sz="1800"/>
              <a:t> passive movement of particles from an area of</a:t>
            </a:r>
            <a:r>
              <a:rPr lang="en-US" altLang="en-US" sz="1800" b="1"/>
              <a:t> high concentration </a:t>
            </a:r>
            <a:r>
              <a:rPr lang="en-US" altLang="en-US" sz="1800"/>
              <a:t>to an area of</a:t>
            </a:r>
            <a:r>
              <a:rPr lang="en-US" altLang="en-US" sz="1800" b="1"/>
              <a:t> low concentration </a:t>
            </a:r>
            <a:r>
              <a:rPr lang="en-US" altLang="en-US" sz="1800"/>
              <a:t>until </a:t>
            </a:r>
            <a:r>
              <a:rPr lang="en-US" altLang="en-US" sz="1800" b="1" i="1"/>
              <a:t>equilibrium</a:t>
            </a:r>
            <a:r>
              <a:rPr lang="en-US" altLang="en-US" sz="1800"/>
              <a:t> is reached.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</a:t>
            </a:r>
            <a:r>
              <a:rPr lang="en-US" altLang="en-US" sz="1800" b="1" i="1"/>
              <a:t>High to Low</a:t>
            </a:r>
            <a:r>
              <a:rPr lang="en-US" altLang="en-US" sz="1800" b="1"/>
              <a:t>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F116A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diffusion of nonpolar, hydrophobic molecules</a:t>
            </a:r>
            <a:endParaRPr lang="en-US" altLang="en-US" sz="1800" b="1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Example</a:t>
            </a:r>
            <a:r>
              <a:rPr lang="en-US" altLang="en-US" sz="1800"/>
              <a:t>: </a:t>
            </a:r>
            <a:r>
              <a:rPr lang="en-US" altLang="en-US" sz="1800" b="1"/>
              <a:t>lipid</a:t>
            </a:r>
            <a:r>
              <a:rPr lang="en-US" altLang="en-US" sz="1800"/>
              <a:t> and </a:t>
            </a:r>
            <a:r>
              <a:rPr lang="en-US" altLang="en-US" sz="1800" b="1"/>
              <a:t>gases</a:t>
            </a:r>
            <a:r>
              <a:rPr lang="en-US" altLang="en-US" sz="1800"/>
              <a:t>, oxygen diffusing into a cell and carbon dioxide diffusing out.</a:t>
            </a:r>
          </a:p>
        </p:txBody>
      </p:sp>
      <p:pic>
        <p:nvPicPr>
          <p:cNvPr id="30723" name="Picture 5" descr="FG05_07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69470" b="4622"/>
          <a:stretch>
            <a:fillRect/>
          </a:stretch>
        </p:blipFill>
        <p:spPr bwMode="auto">
          <a:xfrm>
            <a:off x="7896225" y="188914"/>
            <a:ext cx="2362200" cy="6480175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279650" y="692151"/>
            <a:ext cx="4535488" cy="46166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Passive Transport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59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03389" y="188914"/>
            <a:ext cx="8675687" cy="40862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</a:rPr>
              <a:t>Facilitative Diffusion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diffusion of specific particles (</a:t>
            </a:r>
            <a:r>
              <a:rPr lang="en-US" altLang="en-US" sz="1800" b="1"/>
              <a:t>high</a:t>
            </a:r>
            <a:r>
              <a:rPr lang="en-US" altLang="en-US" sz="1800"/>
              <a:t> to </a:t>
            </a:r>
            <a:r>
              <a:rPr lang="en-US" altLang="en-US" sz="1800" b="1"/>
              <a:t>low</a:t>
            </a:r>
            <a:r>
              <a:rPr lang="en-US" altLang="en-US" sz="1800"/>
              <a:t> concentration)</a:t>
            </a:r>
          </a:p>
          <a:p>
            <a:pPr algn="l" rtl="0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b="1"/>
              <a:t>Diffusion through </a:t>
            </a:r>
            <a:r>
              <a:rPr lang="en-US" altLang="en-US" sz="1800" b="1">
                <a:solidFill>
                  <a:srgbClr val="FF0000"/>
                </a:solidFill>
              </a:rPr>
              <a:t>protein channels</a:t>
            </a:r>
          </a:p>
          <a:p>
            <a:pPr algn="l" rtl="0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b="1"/>
              <a:t>no energy </a:t>
            </a:r>
            <a:r>
              <a:rPr lang="en-US" altLang="en-US" sz="1800"/>
              <a:t>needed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diffusion of polar, hydrophilic molecules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Two types</a:t>
            </a:r>
            <a:r>
              <a:rPr lang="en-US" altLang="en-US" sz="1800"/>
              <a:t> of transport proteins can help ions and large polar molecules diffuse through cell membranes: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/>
              <a:t>Channel proteins</a:t>
            </a:r>
            <a:r>
              <a:rPr lang="en-US" altLang="en-US" sz="1800"/>
              <a:t> – provide a narrow channel for the substance to pass through.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/>
              <a:t>Carrier proteins</a:t>
            </a:r>
            <a:r>
              <a:rPr lang="en-US" altLang="en-US" sz="1800"/>
              <a:t> – physically bind to the substance on one side of membrane and release it on the other.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Examples: </a:t>
            </a:r>
            <a:r>
              <a:rPr lang="en-US" altLang="en-US" sz="1800" b="1"/>
              <a:t>Glucose</a:t>
            </a:r>
            <a:r>
              <a:rPr lang="en-US" altLang="en-US" sz="1800"/>
              <a:t> or </a:t>
            </a:r>
            <a:r>
              <a:rPr lang="en-US" altLang="en-US" sz="1800" b="1"/>
              <a:t>amino acids</a:t>
            </a:r>
            <a:r>
              <a:rPr lang="en-US" altLang="en-US" sz="1800"/>
              <a:t> moving from blood into a cell.</a:t>
            </a:r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>
            <a:off x="1519238" y="4365626"/>
            <a:ext cx="9148763" cy="2501795"/>
            <a:chOff x="-3" y="2640"/>
            <a:chExt cx="5763" cy="1688"/>
          </a:xfrm>
        </p:grpSpPr>
        <p:pic>
          <p:nvPicPr>
            <p:cNvPr id="3174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r="13043" b="8101"/>
            <a:stretch>
              <a:fillRect/>
            </a:stretch>
          </p:blipFill>
          <p:spPr bwMode="auto">
            <a:xfrm>
              <a:off x="0" y="2640"/>
              <a:ext cx="297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 Box 9"/>
            <p:cNvSpPr txBox="1">
              <a:spLocks noChangeArrowheads="1"/>
            </p:cNvSpPr>
            <p:nvPr/>
          </p:nvSpPr>
          <p:spPr bwMode="auto">
            <a:xfrm>
              <a:off x="144" y="2677"/>
              <a:ext cx="93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EXTRACELLULAR</a:t>
              </a:r>
            </a:p>
            <a:p>
              <a:pPr algn="l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FLUID</a:t>
              </a:r>
            </a:p>
          </p:txBody>
        </p:sp>
        <p:sp>
          <p:nvSpPr>
            <p:cNvPr id="31750" name="Text Box 10"/>
            <p:cNvSpPr txBox="1">
              <a:spLocks noChangeArrowheads="1"/>
            </p:cNvSpPr>
            <p:nvPr/>
          </p:nvSpPr>
          <p:spPr bwMode="auto">
            <a:xfrm>
              <a:off x="427" y="3976"/>
              <a:ext cx="97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400" b="1">
                  <a:solidFill>
                    <a:srgbClr val="001F5C"/>
                  </a:solidFill>
                </a:rPr>
                <a:t>Channel protein</a:t>
              </a:r>
            </a:p>
          </p:txBody>
        </p:sp>
        <p:sp>
          <p:nvSpPr>
            <p:cNvPr id="31751" name="Text Box 11"/>
            <p:cNvSpPr txBox="1">
              <a:spLocks noChangeArrowheads="1"/>
            </p:cNvSpPr>
            <p:nvPr/>
          </p:nvSpPr>
          <p:spPr bwMode="auto">
            <a:xfrm>
              <a:off x="1822" y="3977"/>
              <a:ext cx="39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Solute</a:t>
              </a:r>
            </a:p>
          </p:txBody>
        </p:sp>
        <p:sp>
          <p:nvSpPr>
            <p:cNvPr id="31752" name="Text Box 12"/>
            <p:cNvSpPr txBox="1">
              <a:spLocks noChangeArrowheads="1"/>
            </p:cNvSpPr>
            <p:nvPr/>
          </p:nvSpPr>
          <p:spPr bwMode="auto">
            <a:xfrm>
              <a:off x="-3" y="4141"/>
              <a:ext cx="71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CYTOPLASM</a:t>
              </a:r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 flipH="1">
              <a:off x="1295" y="3807"/>
              <a:ext cx="146" cy="21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1754" name="Line 14"/>
            <p:cNvSpPr>
              <a:spLocks noChangeShapeType="1"/>
            </p:cNvSpPr>
            <p:nvPr/>
          </p:nvSpPr>
          <p:spPr bwMode="auto">
            <a:xfrm flipV="1">
              <a:off x="1690" y="4102"/>
              <a:ext cx="146" cy="4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1755" name="Group 15"/>
            <p:cNvGrpSpPr>
              <a:grpSpLocks/>
            </p:cNvGrpSpPr>
            <p:nvPr/>
          </p:nvGrpSpPr>
          <p:grpSpPr bwMode="auto">
            <a:xfrm>
              <a:off x="2976" y="2640"/>
              <a:ext cx="2784" cy="1680"/>
              <a:chOff x="1440" y="1920"/>
              <a:chExt cx="2928" cy="1599"/>
            </a:xfrm>
          </p:grpSpPr>
          <p:pic>
            <p:nvPicPr>
              <p:cNvPr id="31756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3" t="9915" r="16049"/>
              <a:stretch>
                <a:fillRect/>
              </a:stretch>
            </p:blipFill>
            <p:spPr bwMode="auto">
              <a:xfrm>
                <a:off x="1440" y="1920"/>
                <a:ext cx="2928" cy="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7" name="Text Box 17"/>
              <p:cNvSpPr txBox="1">
                <a:spLocks noChangeArrowheads="1"/>
              </p:cNvSpPr>
              <p:nvPr/>
            </p:nvSpPr>
            <p:spPr bwMode="auto">
              <a:xfrm>
                <a:off x="1454" y="3207"/>
                <a:ext cx="94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1400" b="1">
                    <a:solidFill>
                      <a:srgbClr val="001F5C"/>
                    </a:solidFill>
                  </a:rPr>
                  <a:t>Carrier protein</a:t>
                </a:r>
              </a:p>
            </p:txBody>
          </p:sp>
          <p:sp>
            <p:nvSpPr>
              <p:cNvPr id="31758" name="Text Box 18"/>
              <p:cNvSpPr txBox="1">
                <a:spLocks noChangeArrowheads="1"/>
              </p:cNvSpPr>
              <p:nvPr/>
            </p:nvSpPr>
            <p:spPr bwMode="auto">
              <a:xfrm>
                <a:off x="3881" y="3153"/>
                <a:ext cx="411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1200">
                    <a:solidFill>
                      <a:srgbClr val="001F5C"/>
                    </a:solidFill>
                  </a:rPr>
                  <a:t>Solute</a:t>
                </a:r>
              </a:p>
            </p:txBody>
          </p:sp>
          <p:sp>
            <p:nvSpPr>
              <p:cNvPr id="31759" name="Line 19"/>
              <p:cNvSpPr>
                <a:spLocks noChangeShapeType="1"/>
              </p:cNvSpPr>
              <p:nvPr/>
            </p:nvSpPr>
            <p:spPr bwMode="auto">
              <a:xfrm flipH="1">
                <a:off x="2205" y="3003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60" name="Line 20"/>
              <p:cNvSpPr>
                <a:spLocks noChangeShapeType="1"/>
              </p:cNvSpPr>
              <p:nvPr/>
            </p:nvSpPr>
            <p:spPr bwMode="auto">
              <a:xfrm flipV="1">
                <a:off x="3672" y="3251"/>
                <a:ext cx="240" cy="9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27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4009" y="355601"/>
            <a:ext cx="6566170" cy="4856714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/>
              <a:t>Osmosis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r>
              <a:rPr lang="en-US" altLang="en-US" dirty="0"/>
              <a:t>Osmosis is the </a:t>
            </a:r>
            <a:r>
              <a:rPr lang="en-US" altLang="en-US" b="1" dirty="0"/>
              <a:t>diffusion of water</a:t>
            </a:r>
            <a:r>
              <a:rPr lang="en-US" altLang="en-US" dirty="0"/>
              <a:t> across a semi-permeable membrane from a hypotonic solution to a hypertonic solution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F116A"/>
                </a:solidFill>
              </a:rPr>
              <a:t>Direction of osmosis is determined by comparing total solute concentrations (Tonicity) </a:t>
            </a:r>
          </a:p>
          <a:p>
            <a:pPr eaLnBrk="1" hangingPunct="1">
              <a:defRPr/>
            </a:pPr>
            <a:endParaRPr lang="en-US" altLang="en-US" b="1" dirty="0">
              <a:solidFill>
                <a:srgbClr val="0F116A"/>
              </a:solidFill>
            </a:endParaRPr>
          </a:p>
          <a:p>
            <a:pPr lvl="1" eaLnBrk="1" hangingPunct="1">
              <a:defRPr/>
            </a:pPr>
            <a:r>
              <a:rPr lang="en-US" altLang="en-US" b="1" u="sng" dirty="0">
                <a:solidFill>
                  <a:srgbClr val="CC0000"/>
                </a:solidFill>
              </a:rPr>
              <a:t>Hypertonic </a:t>
            </a:r>
            <a:r>
              <a:rPr lang="en-US" altLang="en-US" b="1" dirty="0">
                <a:solidFill>
                  <a:srgbClr val="CC0000"/>
                </a:solidFill>
              </a:rPr>
              <a:t>(low water potential)</a:t>
            </a:r>
            <a:r>
              <a:rPr lang="en-US" altLang="en-US" b="1" dirty="0"/>
              <a:t> - more solute, less water</a:t>
            </a:r>
          </a:p>
          <a:p>
            <a:pPr lvl="1" eaLnBrk="1" hangingPunct="1">
              <a:defRPr/>
            </a:pPr>
            <a:r>
              <a:rPr lang="en-US" altLang="en-US" b="1" u="sng" dirty="0">
                <a:solidFill>
                  <a:srgbClr val="CC0000"/>
                </a:solidFill>
              </a:rPr>
              <a:t>Hypotonic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(high water potential)- </a:t>
            </a:r>
            <a:r>
              <a:rPr lang="en-US" altLang="en-US" b="1" dirty="0"/>
              <a:t>less solute, more water</a:t>
            </a:r>
          </a:p>
          <a:p>
            <a:pPr lvl="1" eaLnBrk="1" hangingPunct="1">
              <a:defRPr/>
            </a:pPr>
            <a:r>
              <a:rPr lang="en-US" altLang="en-US" b="1" u="sng" dirty="0">
                <a:solidFill>
                  <a:srgbClr val="CC0000"/>
                </a:solidFill>
              </a:rPr>
              <a:t>Isotonic</a:t>
            </a:r>
            <a:r>
              <a:rPr lang="en-US" altLang="en-US" b="1" dirty="0"/>
              <a:t> - equal solute, equal water</a:t>
            </a:r>
          </a:p>
          <a:p>
            <a:pPr eaLnBrk="1" hangingPunct="1">
              <a:defRPr/>
            </a:pPr>
            <a:endParaRPr lang="en-US" altLang="en-US" b="1" dirty="0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F116A"/>
                </a:solidFill>
              </a:rPr>
              <a:t>Water can diffuse across plasma membrane---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Moves from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water potential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(low solute concentration) to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water potential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(high solute concentration)</a:t>
            </a:r>
            <a:endParaRPr lang="en-US" altLang="en-US" b="1" dirty="0">
              <a:solidFill>
                <a:srgbClr val="0F116A"/>
              </a:solidFill>
            </a:endParaRPr>
          </a:p>
          <a:p>
            <a:pPr eaLnBrk="1" hangingPunct="1">
              <a:defRPr/>
            </a:pPr>
            <a:endParaRPr lang="en-US" altLang="en-US" b="1" dirty="0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 dirty="0" err="1">
                <a:solidFill>
                  <a:srgbClr val="3333FF"/>
                </a:solidFill>
              </a:rPr>
              <a:t>Aquaporins</a:t>
            </a:r>
            <a:r>
              <a:rPr lang="en-US" altLang="en-US" b="1" dirty="0">
                <a:solidFill>
                  <a:srgbClr val="3333FF"/>
                </a:solidFill>
              </a:rPr>
              <a:t> (water channels)</a:t>
            </a:r>
            <a:r>
              <a:rPr lang="en-US" altLang="en-US" dirty="0"/>
              <a:t> are proteins embedded in the cell membrane that regulate the flow of water only. </a:t>
            </a:r>
            <a:endParaRPr lang="en-US" altLang="en-US" dirty="0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Homeostasis (</a:t>
            </a:r>
            <a:r>
              <a:rPr lang="en-US" altLang="en-US" b="1" dirty="0"/>
              <a:t>equilibrium)</a:t>
            </a:r>
          </a:p>
        </p:txBody>
      </p:sp>
      <p:grpSp>
        <p:nvGrpSpPr>
          <p:cNvPr id="32771" name="Group 11"/>
          <p:cNvGrpSpPr>
            <a:grpSpLocks/>
          </p:cNvGrpSpPr>
          <p:nvPr/>
        </p:nvGrpSpPr>
        <p:grpSpPr bwMode="auto">
          <a:xfrm>
            <a:off x="7471890" y="624935"/>
            <a:ext cx="4392612" cy="5322888"/>
            <a:chOff x="3107" y="890"/>
            <a:chExt cx="2767" cy="3353"/>
          </a:xfrm>
        </p:grpSpPr>
        <p:grpSp>
          <p:nvGrpSpPr>
            <p:cNvPr id="32772" name="Group 9"/>
            <p:cNvGrpSpPr>
              <a:grpSpLocks/>
            </p:cNvGrpSpPr>
            <p:nvPr/>
          </p:nvGrpSpPr>
          <p:grpSpPr bwMode="auto">
            <a:xfrm>
              <a:off x="3107" y="890"/>
              <a:ext cx="2767" cy="3353"/>
              <a:chOff x="3016" y="890"/>
              <a:chExt cx="2858" cy="3353"/>
            </a:xfrm>
          </p:grpSpPr>
          <p:pic>
            <p:nvPicPr>
              <p:cNvPr id="3277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626" b="47163"/>
              <a:stretch>
                <a:fillRect/>
              </a:stretch>
            </p:blipFill>
            <p:spPr bwMode="auto">
              <a:xfrm>
                <a:off x="3016" y="890"/>
                <a:ext cx="2744" cy="2404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76" name="Rectangle 6"/>
              <p:cNvSpPr>
                <a:spLocks noChangeArrowheads="1"/>
              </p:cNvSpPr>
              <p:nvPr/>
            </p:nvSpPr>
            <p:spPr bwMode="auto">
              <a:xfrm>
                <a:off x="3083" y="3053"/>
                <a:ext cx="7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CYTOLYSIS</a:t>
                </a:r>
              </a:p>
            </p:txBody>
          </p:sp>
          <p:sp>
            <p:nvSpPr>
              <p:cNvPr id="32777" name="Text Box 17"/>
              <p:cNvSpPr txBox="1">
                <a:spLocks noChangeArrowheads="1"/>
              </p:cNvSpPr>
              <p:nvPr/>
            </p:nvSpPr>
            <p:spPr bwMode="auto">
              <a:xfrm>
                <a:off x="4876" y="3022"/>
                <a:ext cx="9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Comic Sans MS" panose="030F0702030302020204" pitchFamily="66" charset="0"/>
                  </a:rPr>
                  <a:t>PLASMOLYSIS</a:t>
                </a:r>
              </a:p>
            </p:txBody>
          </p:sp>
          <p:sp>
            <p:nvSpPr>
              <p:cNvPr id="32778" name="Text Box 12"/>
              <p:cNvSpPr txBox="1">
                <a:spLocks noChangeArrowheads="1"/>
              </p:cNvSpPr>
              <p:nvPr/>
            </p:nvSpPr>
            <p:spPr bwMode="auto">
              <a:xfrm>
                <a:off x="3969" y="3022"/>
                <a:ext cx="998" cy="1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Comic Sans MS" panose="030F0702030302020204" pitchFamily="66" charset="0"/>
                  </a:rPr>
                  <a:t>NO NET MOVEMENT OF H</a:t>
                </a:r>
                <a:r>
                  <a:rPr lang="en-US" altLang="en-US" sz="1400" b="1" baseline="-25000">
                    <a:latin typeface="Comic Sans MS" panose="030F0702030302020204" pitchFamily="66" charset="0"/>
                  </a:rPr>
                  <a:t>2</a:t>
                </a:r>
                <a:r>
                  <a:rPr lang="en-US" altLang="en-US" sz="1400" b="1">
                    <a:latin typeface="Comic Sans MS" panose="030F0702030302020204" pitchFamily="66" charset="0"/>
                  </a:rPr>
                  <a:t>O (equal amounts entering &amp; leaving) </a:t>
                </a:r>
                <a:r>
                  <a:rPr lang="en-US" altLang="en-US" sz="1600" b="1">
                    <a:solidFill>
                      <a:srgbClr val="FF0000"/>
                    </a:solidFill>
                  </a:rPr>
                  <a:t>e.g. Normal saline 0.9%NaCl</a:t>
                </a:r>
                <a:r>
                  <a:rPr lang="en-US" altLang="en-US" sz="1800" b="1">
                    <a:solidFill>
                      <a:srgbClr val="FF0000"/>
                    </a:solidFill>
                  </a:rPr>
                  <a:t>     </a:t>
                </a:r>
              </a:p>
            </p:txBody>
          </p:sp>
        </p:grpSp>
        <p:sp>
          <p:nvSpPr>
            <p:cNvPr id="32773" name="Oval 9"/>
            <p:cNvSpPr>
              <a:spLocks noChangeArrowheads="1"/>
            </p:cNvSpPr>
            <p:nvPr/>
          </p:nvSpPr>
          <p:spPr bwMode="auto">
            <a:xfrm>
              <a:off x="3198" y="2750"/>
              <a:ext cx="771" cy="63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74" name="Oval 10"/>
            <p:cNvSpPr>
              <a:spLocks noChangeArrowheads="1"/>
            </p:cNvSpPr>
            <p:nvPr/>
          </p:nvSpPr>
          <p:spPr bwMode="auto">
            <a:xfrm>
              <a:off x="4876" y="2750"/>
              <a:ext cx="998" cy="63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8104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97089" y="0"/>
            <a:ext cx="8135937" cy="48006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/>
              <a:t>-</a:t>
            </a:r>
            <a:r>
              <a:rPr lang="en-US" altLang="en-US" b="1" dirty="0">
                <a:solidFill>
                  <a:srgbClr val="3333FF"/>
                </a:solidFill>
              </a:rPr>
              <a:t>Active Transport </a:t>
            </a:r>
          </a:p>
          <a:p>
            <a:pPr eaLnBrk="1" hangingPunct="1">
              <a:defRPr/>
            </a:pPr>
            <a:r>
              <a:rPr lang="en-US" altLang="en-US" b="1" dirty="0"/>
              <a:t>// Protein Pumps</a:t>
            </a:r>
            <a:r>
              <a:rPr lang="en-US" altLang="en-US" dirty="0"/>
              <a:t> -transport proteins that require </a:t>
            </a:r>
            <a:r>
              <a:rPr lang="en-US" altLang="en-US" b="1" dirty="0"/>
              <a:t>energy</a:t>
            </a:r>
            <a:r>
              <a:rPr lang="en-US" altLang="en-US" dirty="0"/>
              <a:t> to do work (</a:t>
            </a:r>
            <a:r>
              <a:rPr lang="en-US" altLang="en-US" b="1" dirty="0"/>
              <a:t>low to high</a:t>
            </a:r>
            <a:r>
              <a:rPr lang="en-US" altLang="en-US" dirty="0"/>
              <a:t> concentration) </a:t>
            </a:r>
            <a:r>
              <a:rPr lang="en-US" altLang="en-US" b="1" dirty="0"/>
              <a:t>AGAINST concentration gradient</a:t>
            </a:r>
          </a:p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 types: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en-US" b="1" dirty="0"/>
              <a:t>Primary active transport (</a:t>
            </a:r>
            <a:r>
              <a:rPr lang="en-US" altLang="en-US" dirty="0"/>
              <a:t> directly uses metabolic energy/ </a:t>
            </a:r>
            <a:r>
              <a:rPr lang="en-US" dirty="0"/>
              <a:t>energy is derived directly from the breakdown of ATP</a:t>
            </a:r>
            <a:r>
              <a:rPr lang="en-US" altLang="en-US" dirty="0"/>
              <a:t>)</a:t>
            </a:r>
            <a:r>
              <a:rPr lang="en-US" altLang="en-US" b="1" dirty="0"/>
              <a:t>: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Membrane pump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(protein-mediated active transport) example </a:t>
            </a:r>
            <a:r>
              <a:rPr lang="en-US" altLang="en-US" b="1" dirty="0">
                <a:solidFill>
                  <a:srgbClr val="FF0000"/>
                </a:solidFill>
              </a:rPr>
              <a:t>Na+/K+ Pump</a:t>
            </a:r>
            <a:endParaRPr lang="en-US" altLang="en-US" dirty="0"/>
          </a:p>
          <a:p>
            <a:pPr lvl="1" eaLnBrk="1" hangingPunct="1"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b="1" dirty="0"/>
              <a:t>Secondary active transport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(electrochemical potential difference created by pumping/ </a:t>
            </a:r>
            <a:r>
              <a:rPr lang="en-US" dirty="0"/>
              <a:t>energy is derived secondarily from energy that has been stored in the form of ionic concentration differences between the two sides of a membrane.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 </a:t>
            </a:r>
            <a:r>
              <a:rPr lang="en-US" altLang="en-US" dirty="0"/>
              <a:t> </a:t>
            </a:r>
          </a:p>
          <a:p>
            <a:pPr lvl="1"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Coupled transport (cotransport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</a:p>
          <a:p>
            <a:pPr lvl="1"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b="1" dirty="0">
                <a:solidFill>
                  <a:srgbClr val="3333FF"/>
                </a:solidFill>
              </a:rPr>
              <a:t>symport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transport two substances simultaneously in the same direction </a:t>
            </a:r>
            <a:r>
              <a:rPr lang="en-US" altLang="en-US" dirty="0"/>
              <a:t>example </a:t>
            </a:r>
            <a:r>
              <a:rPr lang="en-US" altLang="en-US" b="1" dirty="0">
                <a:solidFill>
                  <a:srgbClr val="FF0000"/>
                </a:solidFill>
              </a:rPr>
              <a:t>glucose symporter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glucose and sodium</a:t>
            </a:r>
            <a:r>
              <a:rPr lang="en-US" altLang="en-US" dirty="0"/>
              <a:t>)</a:t>
            </a:r>
            <a:endParaRPr lang="en-US" altLang="en-US" dirty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      -</a:t>
            </a:r>
            <a:r>
              <a:rPr lang="en-US" altLang="en-US" b="1" dirty="0" err="1">
                <a:solidFill>
                  <a:srgbClr val="3333FF"/>
                </a:solidFill>
              </a:rPr>
              <a:t>antiport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transport two substances in opposite directions </a:t>
            </a:r>
            <a:r>
              <a:rPr lang="en-US" altLang="en-US" dirty="0"/>
              <a:t>example </a:t>
            </a:r>
            <a:r>
              <a:rPr lang="en-US" altLang="en-US" b="1" dirty="0">
                <a:solidFill>
                  <a:srgbClr val="FF0000"/>
                </a:solidFill>
              </a:rPr>
              <a:t>sodium-calcium exchanger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FF0000"/>
                </a:solidFill>
              </a:rPr>
              <a:t>antiporter</a:t>
            </a:r>
            <a:r>
              <a:rPr lang="en-US" altLang="en-US" dirty="0"/>
              <a:t> </a:t>
            </a:r>
          </a:p>
        </p:txBody>
      </p:sp>
      <p:pic>
        <p:nvPicPr>
          <p:cNvPr id="33795" name="Picture 27" descr="uni-sym-anti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868864"/>
            <a:ext cx="8064500" cy="198913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8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DB67F7108ACA7E4B9DAEDA45E90CA64A" ma:contentTypeVersion="10" ma:contentTypeDescription="إنشاء مستند جديد." ma:contentTypeScope="" ma:versionID="0d893289e0b560979fede1cd9e9e12ac">
  <xsd:schema xmlns:xsd="http://www.w3.org/2001/XMLSchema" xmlns:xs="http://www.w3.org/2001/XMLSchema" xmlns:p="http://schemas.microsoft.com/office/2006/metadata/properties" xmlns:ns2="4e3083f2-d3ce-491e-8113-9e0e0ef76c27" xmlns:ns3="188bbc50-e11e-4866-bcf7-1a3947761851" targetNamespace="http://schemas.microsoft.com/office/2006/metadata/properties" ma:root="true" ma:fieldsID="a01309794f9a1087cf6cdbfdd90eef63" ns2:_="" ns3:_="">
    <xsd:import namespace="4e3083f2-d3ce-491e-8113-9e0e0ef76c27"/>
    <xsd:import namespace="188bbc50-e11e-4866-bcf7-1a3947761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083f2-d3ce-491e-8113-9e0e0ef76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bbc50-e11e-4866-bcf7-1a39477618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74080-446C-49D4-A157-8A5A070AB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083f2-d3ce-491e-8113-9e0e0ef76c27"/>
    <ds:schemaRef ds:uri="188bbc50-e11e-4866-bcf7-1a3947761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2CE375-F2B7-40B0-92DB-83EFECB93A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45146C-ACB7-4116-9A6B-FB59D5F3A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1232</Words>
  <Application>Microsoft Office PowerPoint</Application>
  <PresentationFormat>Widescreen</PresentationFormat>
  <Paragraphs>240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Permeability across cell membrane</vt:lpstr>
      <vt:lpstr>PowerPoint Presentation</vt:lpstr>
      <vt:lpstr>Diffusion through phospholipid bilayer</vt:lpstr>
      <vt:lpstr>Channels through cell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Sodium-potassium Pump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2021-12-09T11:58:29Z</dcterms:created>
  <dcterms:modified xsi:type="dcterms:W3CDTF">2021-12-12T21:42:59Z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0x010100DB67F7108ACA7E4B9DAEDA45E90CA64A</vt:lpwstr>
  </property>
</Properties>
</file>