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61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271" r:id="rId10"/>
    <p:sldId id="272" r:id="rId11"/>
    <p:sldId id="293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F46"/>
    <a:srgbClr val="FF8225"/>
    <a:srgbClr val="FF2549"/>
    <a:srgbClr val="5DD5FF"/>
    <a:srgbClr val="FF0D97"/>
    <a:srgbClr val="0000CC"/>
    <a:srgbClr val="003635"/>
    <a:srgbClr val="9EFF29"/>
    <a:srgbClr val="C80064"/>
    <a:srgbClr val="C33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napToGrid="0">
      <p:cViewPr varScale="1">
        <p:scale>
          <a:sx n="92" d="100"/>
          <a:sy n="92" d="100"/>
        </p:scale>
        <p:origin x="81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10218-4F42-4534-B8B1-34E775B7E53B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EE935E6-6771-445B-9B01-DAB430FF91CA}">
      <dgm:prSet phldrT="[Text]" custT="1"/>
      <dgm:spPr/>
      <dgm:t>
        <a:bodyPr/>
        <a:lstStyle/>
        <a:p>
          <a:pPr rtl="0"/>
          <a:r>
            <a:rPr lang="en-US" sz="2000" b="1" dirty="0" smtClean="0"/>
            <a:t>Execution</a:t>
          </a:r>
        </a:p>
        <a:p>
          <a:pPr rtl="0"/>
          <a:r>
            <a:rPr lang="en-US" sz="1200" dirty="0" smtClean="0"/>
            <a:t>(implementation)</a:t>
          </a:r>
          <a:endParaRPr lang="en-US" sz="1200" dirty="0"/>
        </a:p>
      </dgm:t>
    </dgm:pt>
    <dgm:pt modelId="{6D2F2E23-091A-4A08-B4EB-86CA16B84CCA}" type="parTrans" cxnId="{976F178B-E893-48FD-A416-144DCE954EA6}">
      <dgm:prSet/>
      <dgm:spPr/>
      <dgm:t>
        <a:bodyPr/>
        <a:lstStyle/>
        <a:p>
          <a:endParaRPr lang="en-US"/>
        </a:p>
      </dgm:t>
    </dgm:pt>
    <dgm:pt modelId="{E2B146C9-7CCF-43EF-89DE-C5C27B639ABF}" type="sibTrans" cxnId="{976F178B-E893-48FD-A416-144DCE954EA6}">
      <dgm:prSet/>
      <dgm:spPr/>
      <dgm:t>
        <a:bodyPr/>
        <a:lstStyle/>
        <a:p>
          <a:endParaRPr lang="en-US"/>
        </a:p>
      </dgm:t>
    </dgm:pt>
    <dgm:pt modelId="{4D193C4F-5D4C-4514-A792-A2B1A9F67467}">
      <dgm:prSet phldrT="[Text]"/>
      <dgm:spPr/>
      <dgm:t>
        <a:bodyPr/>
        <a:lstStyle/>
        <a:p>
          <a:pPr rtl="0"/>
          <a:r>
            <a:rPr lang="en-US" b="1" dirty="0" smtClean="0"/>
            <a:t>Evaluation</a:t>
          </a:r>
          <a:endParaRPr lang="en-US" b="1" dirty="0"/>
        </a:p>
      </dgm:t>
    </dgm:pt>
    <dgm:pt modelId="{582BF6A0-F86F-4216-8916-6A63E4FB8F15}" type="parTrans" cxnId="{61A46331-AF53-4B79-BCE2-FBB10836D11E}">
      <dgm:prSet/>
      <dgm:spPr/>
      <dgm:t>
        <a:bodyPr/>
        <a:lstStyle/>
        <a:p>
          <a:endParaRPr lang="en-US"/>
        </a:p>
      </dgm:t>
    </dgm:pt>
    <dgm:pt modelId="{DE53EB46-947C-4887-8C6A-5AB91B1C0469}" type="sibTrans" cxnId="{61A46331-AF53-4B79-BCE2-FBB10836D11E}">
      <dgm:prSet/>
      <dgm:spPr/>
      <dgm:t>
        <a:bodyPr/>
        <a:lstStyle/>
        <a:p>
          <a:endParaRPr lang="en-US"/>
        </a:p>
      </dgm:t>
    </dgm:pt>
    <dgm:pt modelId="{72A7C8BA-EDDC-411D-8AE4-FF51792F642C}">
      <dgm:prSet phldrT="[Text]" custT="1"/>
      <dgm:spPr/>
      <dgm:t>
        <a:bodyPr/>
        <a:lstStyle/>
        <a:p>
          <a:pPr rtl="0"/>
          <a:r>
            <a:rPr lang="en-US" sz="2400" b="1" dirty="0" smtClean="0"/>
            <a:t>Planning</a:t>
          </a:r>
          <a:endParaRPr lang="en-US" sz="2400" b="1" dirty="0"/>
        </a:p>
      </dgm:t>
    </dgm:pt>
    <dgm:pt modelId="{16D84AF7-5660-42ED-9BEC-8AF3008FD952}" type="parTrans" cxnId="{D62E2846-95CD-4E95-8A59-FA494BC2C17D}">
      <dgm:prSet/>
      <dgm:spPr/>
      <dgm:t>
        <a:bodyPr/>
        <a:lstStyle/>
        <a:p>
          <a:endParaRPr lang="en-US"/>
        </a:p>
      </dgm:t>
    </dgm:pt>
    <dgm:pt modelId="{9F68B894-A517-4610-AB35-D10DD16F2E3A}" type="sibTrans" cxnId="{D62E2846-95CD-4E95-8A59-FA494BC2C17D}">
      <dgm:prSet/>
      <dgm:spPr/>
      <dgm:t>
        <a:bodyPr/>
        <a:lstStyle/>
        <a:p>
          <a:endParaRPr lang="en-US"/>
        </a:p>
      </dgm:t>
    </dgm:pt>
    <dgm:pt modelId="{078F03C2-7130-49B8-8040-0D037AB1686A}" type="pres">
      <dgm:prSet presAssocID="{CBD10218-4F42-4534-B8B1-34E775B7E53B}" presName="compositeShape" presStyleCnt="0">
        <dgm:presLayoutVars>
          <dgm:chMax val="7"/>
          <dgm:dir/>
          <dgm:resizeHandles val="exact"/>
        </dgm:presLayoutVars>
      </dgm:prSet>
      <dgm:spPr/>
    </dgm:pt>
    <dgm:pt modelId="{965584FA-B5E1-4EE4-90BC-651D6E1EB76C}" type="pres">
      <dgm:prSet presAssocID="{CBD10218-4F42-4534-B8B1-34E775B7E53B}" presName="wedge1" presStyleLbl="node1" presStyleIdx="0" presStyleCnt="3"/>
      <dgm:spPr/>
      <dgm:t>
        <a:bodyPr/>
        <a:lstStyle/>
        <a:p>
          <a:endParaRPr lang="en-US"/>
        </a:p>
      </dgm:t>
    </dgm:pt>
    <dgm:pt modelId="{B56236CC-1B66-4FF0-90EB-0C97511159A3}" type="pres">
      <dgm:prSet presAssocID="{CBD10218-4F42-4534-B8B1-34E775B7E53B}" presName="dummy1a" presStyleCnt="0"/>
      <dgm:spPr/>
    </dgm:pt>
    <dgm:pt modelId="{330FDFC4-3690-4D13-90B4-4D13BDEE8FAD}" type="pres">
      <dgm:prSet presAssocID="{CBD10218-4F42-4534-B8B1-34E775B7E53B}" presName="dummy1b" presStyleCnt="0"/>
      <dgm:spPr/>
    </dgm:pt>
    <dgm:pt modelId="{04CCB5B9-D244-4B46-8ACB-8132673281C3}" type="pres">
      <dgm:prSet presAssocID="{CBD10218-4F42-4534-B8B1-34E775B7E53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AF2438-5FE0-4A94-8F72-CCCA83EB6839}" type="pres">
      <dgm:prSet presAssocID="{CBD10218-4F42-4534-B8B1-34E775B7E53B}" presName="wedge2" presStyleLbl="node1" presStyleIdx="1" presStyleCnt="3"/>
      <dgm:spPr/>
      <dgm:t>
        <a:bodyPr/>
        <a:lstStyle/>
        <a:p>
          <a:endParaRPr lang="en-US"/>
        </a:p>
      </dgm:t>
    </dgm:pt>
    <dgm:pt modelId="{C621D428-8D55-436E-9346-8B8E39F802E0}" type="pres">
      <dgm:prSet presAssocID="{CBD10218-4F42-4534-B8B1-34E775B7E53B}" presName="dummy2a" presStyleCnt="0"/>
      <dgm:spPr/>
    </dgm:pt>
    <dgm:pt modelId="{55D44C3C-1A26-4596-B24F-309F5FB3477C}" type="pres">
      <dgm:prSet presAssocID="{CBD10218-4F42-4534-B8B1-34E775B7E53B}" presName="dummy2b" presStyleCnt="0"/>
      <dgm:spPr/>
    </dgm:pt>
    <dgm:pt modelId="{82A6CFF6-6263-4ED7-BC4E-AC82F220E594}" type="pres">
      <dgm:prSet presAssocID="{CBD10218-4F42-4534-B8B1-34E775B7E53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76D42-ED70-4936-8252-B8804FAF65DA}" type="pres">
      <dgm:prSet presAssocID="{CBD10218-4F42-4534-B8B1-34E775B7E53B}" presName="wedge3" presStyleLbl="node1" presStyleIdx="2" presStyleCnt="3"/>
      <dgm:spPr/>
      <dgm:t>
        <a:bodyPr/>
        <a:lstStyle/>
        <a:p>
          <a:endParaRPr lang="en-US"/>
        </a:p>
      </dgm:t>
    </dgm:pt>
    <dgm:pt modelId="{3154CDE3-6867-405C-8FD2-9C78FB016215}" type="pres">
      <dgm:prSet presAssocID="{CBD10218-4F42-4534-B8B1-34E775B7E53B}" presName="dummy3a" presStyleCnt="0"/>
      <dgm:spPr/>
    </dgm:pt>
    <dgm:pt modelId="{917C0B09-F01D-4E55-8F59-5C24529A186C}" type="pres">
      <dgm:prSet presAssocID="{CBD10218-4F42-4534-B8B1-34E775B7E53B}" presName="dummy3b" presStyleCnt="0"/>
      <dgm:spPr/>
    </dgm:pt>
    <dgm:pt modelId="{8CADA6FD-9E7D-4E15-889E-A70D809A5110}" type="pres">
      <dgm:prSet presAssocID="{CBD10218-4F42-4534-B8B1-34E775B7E53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E7DC4-5716-4943-8826-D5F19696BA1D}" type="pres">
      <dgm:prSet presAssocID="{E2B146C9-7CCF-43EF-89DE-C5C27B639ABF}" presName="arrowWedge1" presStyleLbl="fgSibTrans2D1" presStyleIdx="0" presStyleCnt="3"/>
      <dgm:spPr/>
    </dgm:pt>
    <dgm:pt modelId="{63392B42-0742-454C-A8D0-2275308DAF38}" type="pres">
      <dgm:prSet presAssocID="{DE53EB46-947C-4887-8C6A-5AB91B1C0469}" presName="arrowWedge2" presStyleLbl="fgSibTrans2D1" presStyleIdx="1" presStyleCnt="3"/>
      <dgm:spPr/>
    </dgm:pt>
    <dgm:pt modelId="{56E91865-C437-4E6B-B777-212739BFDEC4}" type="pres">
      <dgm:prSet presAssocID="{9F68B894-A517-4610-AB35-D10DD16F2E3A}" presName="arrowWedge3" presStyleLbl="fgSibTrans2D1" presStyleIdx="2" presStyleCnt="3"/>
      <dgm:spPr/>
    </dgm:pt>
  </dgm:ptLst>
  <dgm:cxnLst>
    <dgm:cxn modelId="{6B885B42-C930-43AE-8D94-828A60939342}" type="presOf" srcId="{4D193C4F-5D4C-4514-A792-A2B1A9F67467}" destId="{82A6CFF6-6263-4ED7-BC4E-AC82F220E594}" srcOrd="1" destOrd="0" presId="urn:microsoft.com/office/officeart/2005/8/layout/cycle8"/>
    <dgm:cxn modelId="{56A33AF4-2F5D-41BE-9798-55500E85EEB7}" type="presOf" srcId="{72A7C8BA-EDDC-411D-8AE4-FF51792F642C}" destId="{8CADA6FD-9E7D-4E15-889E-A70D809A5110}" srcOrd="1" destOrd="0" presId="urn:microsoft.com/office/officeart/2005/8/layout/cycle8"/>
    <dgm:cxn modelId="{D62E2846-95CD-4E95-8A59-FA494BC2C17D}" srcId="{CBD10218-4F42-4534-B8B1-34E775B7E53B}" destId="{72A7C8BA-EDDC-411D-8AE4-FF51792F642C}" srcOrd="2" destOrd="0" parTransId="{16D84AF7-5660-42ED-9BEC-8AF3008FD952}" sibTransId="{9F68B894-A517-4610-AB35-D10DD16F2E3A}"/>
    <dgm:cxn modelId="{B172E6E7-3AF6-4C69-8FCC-BABADE786940}" type="presOf" srcId="{CBD10218-4F42-4534-B8B1-34E775B7E53B}" destId="{078F03C2-7130-49B8-8040-0D037AB1686A}" srcOrd="0" destOrd="0" presId="urn:microsoft.com/office/officeart/2005/8/layout/cycle8"/>
    <dgm:cxn modelId="{976F178B-E893-48FD-A416-144DCE954EA6}" srcId="{CBD10218-4F42-4534-B8B1-34E775B7E53B}" destId="{3EE935E6-6771-445B-9B01-DAB430FF91CA}" srcOrd="0" destOrd="0" parTransId="{6D2F2E23-091A-4A08-B4EB-86CA16B84CCA}" sibTransId="{E2B146C9-7CCF-43EF-89DE-C5C27B639ABF}"/>
    <dgm:cxn modelId="{DB8EA13E-6012-44E4-B007-327AE4D69427}" type="presOf" srcId="{4D193C4F-5D4C-4514-A792-A2B1A9F67467}" destId="{FBAF2438-5FE0-4A94-8F72-CCCA83EB6839}" srcOrd="0" destOrd="0" presId="urn:microsoft.com/office/officeart/2005/8/layout/cycle8"/>
    <dgm:cxn modelId="{D75B23F6-A3CC-45C6-9393-BAD8A24CD9A4}" type="presOf" srcId="{72A7C8BA-EDDC-411D-8AE4-FF51792F642C}" destId="{46276D42-ED70-4936-8252-B8804FAF65DA}" srcOrd="0" destOrd="0" presId="urn:microsoft.com/office/officeart/2005/8/layout/cycle8"/>
    <dgm:cxn modelId="{61A46331-AF53-4B79-BCE2-FBB10836D11E}" srcId="{CBD10218-4F42-4534-B8B1-34E775B7E53B}" destId="{4D193C4F-5D4C-4514-A792-A2B1A9F67467}" srcOrd="1" destOrd="0" parTransId="{582BF6A0-F86F-4216-8916-6A63E4FB8F15}" sibTransId="{DE53EB46-947C-4887-8C6A-5AB91B1C0469}"/>
    <dgm:cxn modelId="{BE663939-6FA2-4B9C-8153-E023310EC9D1}" type="presOf" srcId="{3EE935E6-6771-445B-9B01-DAB430FF91CA}" destId="{965584FA-B5E1-4EE4-90BC-651D6E1EB76C}" srcOrd="0" destOrd="0" presId="urn:microsoft.com/office/officeart/2005/8/layout/cycle8"/>
    <dgm:cxn modelId="{0564F148-F14E-4B65-AA36-6F6074E46FFB}" type="presOf" srcId="{3EE935E6-6771-445B-9B01-DAB430FF91CA}" destId="{04CCB5B9-D244-4B46-8ACB-8132673281C3}" srcOrd="1" destOrd="0" presId="urn:microsoft.com/office/officeart/2005/8/layout/cycle8"/>
    <dgm:cxn modelId="{995DFDA6-7089-45B9-9CE9-4BC79003A78A}" type="presParOf" srcId="{078F03C2-7130-49B8-8040-0D037AB1686A}" destId="{965584FA-B5E1-4EE4-90BC-651D6E1EB76C}" srcOrd="0" destOrd="0" presId="urn:microsoft.com/office/officeart/2005/8/layout/cycle8"/>
    <dgm:cxn modelId="{1CD0B895-6CA7-434D-A1A3-8555F4891DD1}" type="presParOf" srcId="{078F03C2-7130-49B8-8040-0D037AB1686A}" destId="{B56236CC-1B66-4FF0-90EB-0C97511159A3}" srcOrd="1" destOrd="0" presId="urn:microsoft.com/office/officeart/2005/8/layout/cycle8"/>
    <dgm:cxn modelId="{8CAA0D55-8A14-4EF2-8E24-209DCD4F66DB}" type="presParOf" srcId="{078F03C2-7130-49B8-8040-0D037AB1686A}" destId="{330FDFC4-3690-4D13-90B4-4D13BDEE8FAD}" srcOrd="2" destOrd="0" presId="urn:microsoft.com/office/officeart/2005/8/layout/cycle8"/>
    <dgm:cxn modelId="{58DBBF72-89A4-45E9-B0ED-B7071B346344}" type="presParOf" srcId="{078F03C2-7130-49B8-8040-0D037AB1686A}" destId="{04CCB5B9-D244-4B46-8ACB-8132673281C3}" srcOrd="3" destOrd="0" presId="urn:microsoft.com/office/officeart/2005/8/layout/cycle8"/>
    <dgm:cxn modelId="{89FE24EB-9B48-4879-A51D-D5804BE310A1}" type="presParOf" srcId="{078F03C2-7130-49B8-8040-0D037AB1686A}" destId="{FBAF2438-5FE0-4A94-8F72-CCCA83EB6839}" srcOrd="4" destOrd="0" presId="urn:microsoft.com/office/officeart/2005/8/layout/cycle8"/>
    <dgm:cxn modelId="{F125E050-0EEB-4722-B4CB-FB77F1BD83F7}" type="presParOf" srcId="{078F03C2-7130-49B8-8040-0D037AB1686A}" destId="{C621D428-8D55-436E-9346-8B8E39F802E0}" srcOrd="5" destOrd="0" presId="urn:microsoft.com/office/officeart/2005/8/layout/cycle8"/>
    <dgm:cxn modelId="{867F1ADE-9301-43A8-B113-C1723FB39C62}" type="presParOf" srcId="{078F03C2-7130-49B8-8040-0D037AB1686A}" destId="{55D44C3C-1A26-4596-B24F-309F5FB3477C}" srcOrd="6" destOrd="0" presId="urn:microsoft.com/office/officeart/2005/8/layout/cycle8"/>
    <dgm:cxn modelId="{5C77E3EE-DB27-4FB9-BD93-20625A2A44ED}" type="presParOf" srcId="{078F03C2-7130-49B8-8040-0D037AB1686A}" destId="{82A6CFF6-6263-4ED7-BC4E-AC82F220E594}" srcOrd="7" destOrd="0" presId="urn:microsoft.com/office/officeart/2005/8/layout/cycle8"/>
    <dgm:cxn modelId="{D1CC667E-8A4C-403A-919B-C346FEB01DE3}" type="presParOf" srcId="{078F03C2-7130-49B8-8040-0D037AB1686A}" destId="{46276D42-ED70-4936-8252-B8804FAF65DA}" srcOrd="8" destOrd="0" presId="urn:microsoft.com/office/officeart/2005/8/layout/cycle8"/>
    <dgm:cxn modelId="{794BDD92-A288-493C-B1BE-7CAEC869980B}" type="presParOf" srcId="{078F03C2-7130-49B8-8040-0D037AB1686A}" destId="{3154CDE3-6867-405C-8FD2-9C78FB016215}" srcOrd="9" destOrd="0" presId="urn:microsoft.com/office/officeart/2005/8/layout/cycle8"/>
    <dgm:cxn modelId="{3DA58A62-6B51-4190-B2A0-E9DD252F4D68}" type="presParOf" srcId="{078F03C2-7130-49B8-8040-0D037AB1686A}" destId="{917C0B09-F01D-4E55-8F59-5C24529A186C}" srcOrd="10" destOrd="0" presId="urn:microsoft.com/office/officeart/2005/8/layout/cycle8"/>
    <dgm:cxn modelId="{85A0EE73-BCAD-40F5-9F93-4A69DB879411}" type="presParOf" srcId="{078F03C2-7130-49B8-8040-0D037AB1686A}" destId="{8CADA6FD-9E7D-4E15-889E-A70D809A5110}" srcOrd="11" destOrd="0" presId="urn:microsoft.com/office/officeart/2005/8/layout/cycle8"/>
    <dgm:cxn modelId="{185E0FDB-6814-443A-8010-D0BED206F741}" type="presParOf" srcId="{078F03C2-7130-49B8-8040-0D037AB1686A}" destId="{387E7DC4-5716-4943-8826-D5F19696BA1D}" srcOrd="12" destOrd="0" presId="urn:microsoft.com/office/officeart/2005/8/layout/cycle8"/>
    <dgm:cxn modelId="{A72FB39B-E14B-4535-9AA8-E42D715BB310}" type="presParOf" srcId="{078F03C2-7130-49B8-8040-0D037AB1686A}" destId="{63392B42-0742-454C-A8D0-2275308DAF38}" srcOrd="13" destOrd="0" presId="urn:microsoft.com/office/officeart/2005/8/layout/cycle8"/>
    <dgm:cxn modelId="{DDDB895D-DDA7-4857-BA9B-36C16D41EDDF}" type="presParOf" srcId="{078F03C2-7130-49B8-8040-0D037AB1686A}" destId="{56E91865-C437-4E6B-B777-212739BFDEC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584FA-B5E1-4EE4-90BC-651D6E1EB76C}">
      <dsp:nvSpPr>
        <dsp:cNvPr id="0" name=""/>
        <dsp:cNvSpPr/>
      </dsp:nvSpPr>
      <dsp:spPr>
        <a:xfrm>
          <a:off x="1530511" y="254641"/>
          <a:ext cx="3290751" cy="329075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Execution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(implementation)</a:t>
          </a:r>
          <a:endParaRPr lang="en-US" sz="1200" kern="1200" dirty="0"/>
        </a:p>
      </dsp:txBody>
      <dsp:txXfrm>
        <a:off x="3264815" y="951967"/>
        <a:ext cx="1175268" cy="979390"/>
      </dsp:txXfrm>
    </dsp:sp>
    <dsp:sp modelId="{FBAF2438-5FE0-4A94-8F72-CCCA83EB6839}">
      <dsp:nvSpPr>
        <dsp:cNvPr id="0" name=""/>
        <dsp:cNvSpPr/>
      </dsp:nvSpPr>
      <dsp:spPr>
        <a:xfrm>
          <a:off x="1462737" y="372168"/>
          <a:ext cx="3290751" cy="329075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Evaluation</a:t>
          </a:r>
          <a:endParaRPr lang="en-US" sz="3000" b="1" kern="1200" dirty="0"/>
        </a:p>
      </dsp:txBody>
      <dsp:txXfrm>
        <a:off x="2246249" y="2507239"/>
        <a:ext cx="1762902" cy="861863"/>
      </dsp:txXfrm>
    </dsp:sp>
    <dsp:sp modelId="{46276D42-ED70-4936-8252-B8804FAF65DA}">
      <dsp:nvSpPr>
        <dsp:cNvPr id="0" name=""/>
        <dsp:cNvSpPr/>
      </dsp:nvSpPr>
      <dsp:spPr>
        <a:xfrm>
          <a:off x="1394963" y="254641"/>
          <a:ext cx="3290751" cy="329075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Planning</a:t>
          </a:r>
          <a:endParaRPr lang="en-US" sz="2400" b="1" kern="1200" dirty="0"/>
        </a:p>
      </dsp:txBody>
      <dsp:txXfrm>
        <a:off x="1776142" y="951967"/>
        <a:ext cx="1175268" cy="979390"/>
      </dsp:txXfrm>
    </dsp:sp>
    <dsp:sp modelId="{387E7DC4-5716-4943-8826-D5F19696BA1D}">
      <dsp:nvSpPr>
        <dsp:cNvPr id="0" name=""/>
        <dsp:cNvSpPr/>
      </dsp:nvSpPr>
      <dsp:spPr>
        <a:xfrm>
          <a:off x="1327069" y="50928"/>
          <a:ext cx="3698177" cy="369817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92B42-0742-454C-A8D0-2275308DAF38}">
      <dsp:nvSpPr>
        <dsp:cNvPr id="0" name=""/>
        <dsp:cNvSpPr/>
      </dsp:nvSpPr>
      <dsp:spPr>
        <a:xfrm>
          <a:off x="1259024" y="168247"/>
          <a:ext cx="3698177" cy="369817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91865-C437-4E6B-B777-212739BFDEC4}">
      <dsp:nvSpPr>
        <dsp:cNvPr id="0" name=""/>
        <dsp:cNvSpPr/>
      </dsp:nvSpPr>
      <dsp:spPr>
        <a:xfrm>
          <a:off x="1190978" y="50928"/>
          <a:ext cx="3698177" cy="369817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68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97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39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4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26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4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363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9433" y="2286001"/>
            <a:ext cx="7573295" cy="1836174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003F46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2060" y="4114800"/>
            <a:ext cx="7588043" cy="648929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2" y="349699"/>
            <a:ext cx="8259098" cy="763526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3F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327354"/>
            <a:ext cx="8246070" cy="3451121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89" y="413911"/>
            <a:ext cx="6857040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3F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948" y="1187244"/>
            <a:ext cx="6880123" cy="350862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90" y="330638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3F4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611271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2083668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2" y="1611271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2" y="2083668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nagementstudyguide.com/leadership_basics.htm" TargetMode="External"/><Relationship Id="rId2" Type="http://schemas.openxmlformats.org/officeDocument/2006/relationships/hyperlink" Target="http://www.managementstudyguide.com/what_is_motivation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nagementstudyguide.com/understanding-communication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gementmania.com/en/manager" TargetMode="External"/><Relationship Id="rId2" Type="http://schemas.openxmlformats.org/officeDocument/2006/relationships/hyperlink" Target="https://managementmania.com/en/robert-l-katz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85284"/>
            <a:ext cx="4614574" cy="110251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Health care administration/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Overview 2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3702" y="3906981"/>
            <a:ext cx="4800600" cy="113412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Dr. Israa Al-Rawashdeh MD,</a:t>
            </a:r>
            <a:r>
              <a:rPr lang="ar-JO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MPH,</a:t>
            </a:r>
            <a:r>
              <a:rPr lang="ar-JO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PhD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Faculty of Medicine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Mutah University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202</a:t>
            </a:r>
            <a:r>
              <a:rPr lang="ar-JO" dirty="0" smtClean="0">
                <a:solidFill>
                  <a:schemeClr val="tx1"/>
                </a:solidFill>
              </a:rPr>
              <a:t>3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418" y="380143"/>
            <a:ext cx="7267682" cy="4214479"/>
          </a:xfrm>
        </p:spPr>
        <p:txBody>
          <a:bodyPr/>
          <a:lstStyle/>
          <a:p>
            <a:pPr algn="l" rtl="0" eaLnBrk="1" hangingPunct="1">
              <a:lnSpc>
                <a:spcPct val="90000"/>
              </a:lnSpc>
              <a:defRPr/>
            </a:pPr>
            <a:r>
              <a:rPr lang="en-US" b="1" u="sng" dirty="0" smtClean="0">
                <a:solidFill>
                  <a:srgbClr val="FF0000"/>
                </a:solidFill>
              </a:rPr>
              <a:t>Principles of organizing: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err="1" smtClean="0"/>
              <a:t>Departmentation</a:t>
            </a:r>
            <a:endParaRPr lang="en-US" dirty="0" smtClean="0"/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Acquisition of human and non-human resources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Specialization and division of labor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Authority and responsibility (delegation?)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Centralization and de-centralization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Unity/ chain of command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dirty="0" smtClean="0"/>
              <a:t>Line and staff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algn="l" rtl="0"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966" y="1769581"/>
            <a:ext cx="1866034" cy="23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6" y="42204"/>
            <a:ext cx="4524053" cy="2544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559" y="1"/>
            <a:ext cx="3735064" cy="4211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650"/>
            <a:ext cx="3099939" cy="2324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075" y="3281670"/>
            <a:ext cx="2237484" cy="1398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000" y="4208936"/>
            <a:ext cx="2840000" cy="9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PO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DCORB </a:t>
            </a:r>
            <a:r>
              <a:rPr lang="en-US" dirty="0" smtClean="0"/>
              <a:t>  Staffing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442" y="951570"/>
            <a:ext cx="8185358" cy="39424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100" dirty="0"/>
              <a:t>It is the process of </a:t>
            </a:r>
            <a:r>
              <a:rPr lang="en-US" sz="2100" dirty="0" err="1"/>
              <a:t>personnelising</a:t>
            </a:r>
            <a:r>
              <a:rPr lang="en-US" sz="2100" dirty="0"/>
              <a:t> (hiring personnel) </a:t>
            </a:r>
            <a:r>
              <a:rPr lang="en-GB" sz="2100" dirty="0"/>
              <a:t>in the organization to fill up the positions described in various units in the organizational chart.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GB" sz="2100" dirty="0"/>
          </a:p>
          <a:p>
            <a:pPr>
              <a:lnSpc>
                <a:spcPct val="90000"/>
              </a:lnSpc>
              <a:defRPr/>
            </a:pPr>
            <a:r>
              <a:rPr lang="en-US" sz="2250" dirty="0"/>
              <a:t> Staffing steps: 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Identifying the type and number of personnel needed. 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Recruitment (job description, person specification, and advertising)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Selection (shortlisting applicants, interviewing, references, decision)</a:t>
            </a:r>
          </a:p>
          <a:p>
            <a:pPr lvl="1" algn="l" rtl="0" eaLnBrk="1" hangingPunct="1">
              <a:lnSpc>
                <a:spcPct val="90000"/>
              </a:lnSpc>
              <a:defRPr/>
            </a:pPr>
            <a:r>
              <a:rPr lang="en-US" sz="2250" dirty="0"/>
              <a:t>Orientation</a:t>
            </a:r>
          </a:p>
          <a:p>
            <a:pPr lvl="2" algn="l" rtl="0" eaLnBrk="1" hangingPunct="1">
              <a:lnSpc>
                <a:spcPct val="90000"/>
              </a:lnSpc>
              <a:defRPr/>
            </a:pPr>
            <a:r>
              <a:rPr lang="en-US" sz="2250" dirty="0"/>
              <a:t>Job analysis</a:t>
            </a:r>
          </a:p>
          <a:p>
            <a:pPr lvl="2" algn="l" rtl="0" eaLnBrk="1" hangingPunct="1">
              <a:lnSpc>
                <a:spcPct val="90000"/>
              </a:lnSpc>
              <a:defRPr/>
            </a:pPr>
            <a:r>
              <a:rPr lang="en-US" sz="2250" dirty="0"/>
              <a:t>Job description</a:t>
            </a:r>
          </a:p>
          <a:p>
            <a:pPr lvl="2" algn="l" rtl="0" eaLnBrk="1" hangingPunct="1">
              <a:lnSpc>
                <a:spcPct val="90000"/>
              </a:lnSpc>
              <a:defRPr/>
            </a:pPr>
            <a:r>
              <a:rPr lang="en-US" sz="2250" dirty="0"/>
              <a:t>Job specification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Other methods of filling staff vacancies:</a:t>
            </a:r>
          </a:p>
          <a:p>
            <a:pPr>
              <a:buFontTx/>
              <a:buChar char="-"/>
            </a:pPr>
            <a:r>
              <a:rPr lang="en-GB" dirty="0" smtClean="0"/>
              <a:t>Reallocation of duties</a:t>
            </a:r>
          </a:p>
          <a:p>
            <a:pPr>
              <a:buFontTx/>
              <a:buChar char="-"/>
            </a:pPr>
            <a:r>
              <a:rPr lang="en-GB" dirty="0" smtClean="0"/>
              <a:t>Transfer of posts</a:t>
            </a:r>
          </a:p>
          <a:p>
            <a:pPr>
              <a:buFontTx/>
              <a:buChar char="-"/>
            </a:pPr>
            <a:r>
              <a:rPr lang="en-GB" dirty="0" smtClean="0"/>
              <a:t>Redeployment</a:t>
            </a:r>
          </a:p>
          <a:p>
            <a:pPr>
              <a:buFontTx/>
              <a:buChar char="-"/>
            </a:pPr>
            <a:r>
              <a:rPr lang="en-GB" dirty="0" smtClean="0"/>
              <a:t>Outsourcing</a:t>
            </a:r>
          </a:p>
          <a:p>
            <a:pPr>
              <a:buFontTx/>
              <a:buChar char="-"/>
            </a:pPr>
            <a:r>
              <a:rPr lang="en-GB" dirty="0" smtClean="0"/>
              <a:t>Appointment of a previously identified successor (rarely used)</a:t>
            </a:r>
            <a:endParaRPr lang="en-GB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PO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DCORB </a:t>
            </a:r>
            <a:r>
              <a:rPr lang="en-US" dirty="0" smtClean="0"/>
              <a:t>  Staffing </a:t>
            </a:r>
          </a:p>
        </p:txBody>
      </p:sp>
    </p:spTree>
    <p:extLst>
      <p:ext uri="{BB962C8B-B14F-4D97-AF65-F5344CB8AC3E}">
        <p14:creationId xmlns:p14="http://schemas.microsoft.com/office/powerpoint/2010/main" val="4423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43" y="1063229"/>
            <a:ext cx="7541231" cy="3531394"/>
          </a:xfrm>
        </p:spPr>
        <p:txBody>
          <a:bodyPr>
            <a:normAutofit/>
          </a:bodyPr>
          <a:lstStyle/>
          <a:p>
            <a:r>
              <a:rPr lang="en-GB" sz="1800" b="1" dirty="0">
                <a:solidFill>
                  <a:srgbClr val="00B050"/>
                </a:solidFill>
              </a:rPr>
              <a:t>Discrimination: </a:t>
            </a:r>
            <a:r>
              <a:rPr lang="en-GB" sz="1800" dirty="0"/>
              <a:t>the tendency to give preference to one special group and disregard the merits of other groups.</a:t>
            </a:r>
          </a:p>
          <a:p>
            <a:r>
              <a:rPr lang="en-GB" sz="1800" b="1" dirty="0">
                <a:solidFill>
                  <a:srgbClr val="00B050"/>
                </a:solidFill>
              </a:rPr>
              <a:t>Nepotism or favouritism: </a:t>
            </a:r>
            <a:r>
              <a:rPr lang="en-GB" sz="1800" dirty="0"/>
              <a:t>the tendency to ignore considerations of </a:t>
            </a:r>
            <a:r>
              <a:rPr lang="en-GB" sz="1800" dirty="0" smtClean="0"/>
              <a:t>abilities </a:t>
            </a:r>
            <a:r>
              <a:rPr lang="en-GB" sz="1800" dirty="0"/>
              <a:t>by giving preference to members of one’s own family, ethnic group, geographical region or some other personal reason.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922" y="2783374"/>
            <a:ext cx="3335086" cy="2224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5" y="2783374"/>
            <a:ext cx="3002871" cy="2162067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PO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DCORB </a:t>
            </a:r>
            <a:r>
              <a:rPr lang="en-US" dirty="0" smtClean="0"/>
              <a:t>  Staffing </a:t>
            </a:r>
          </a:p>
        </p:txBody>
      </p:sp>
    </p:spTree>
    <p:extLst>
      <p:ext uri="{BB962C8B-B14F-4D97-AF65-F5344CB8AC3E}">
        <p14:creationId xmlns:p14="http://schemas.microsoft.com/office/powerpoint/2010/main" val="3809669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POS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CORB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irecting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0661" y="1094163"/>
            <a:ext cx="6588732" cy="205222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100" dirty="0"/>
              <a:t>The continuous task of </a:t>
            </a:r>
            <a:r>
              <a:rPr lang="en-US" sz="2100" b="1" dirty="0">
                <a:solidFill>
                  <a:srgbClr val="FF0000"/>
                </a:solidFill>
              </a:rPr>
              <a:t>making decisions </a:t>
            </a:r>
            <a:r>
              <a:rPr lang="en-US" sz="2100" dirty="0"/>
              <a:t>and translating them </a:t>
            </a:r>
            <a:r>
              <a:rPr lang="en-US" sz="2100" dirty="0" smtClean="0"/>
              <a:t>into orders </a:t>
            </a:r>
            <a:r>
              <a:rPr lang="en-US" sz="2100" dirty="0"/>
              <a:t>and instructions and serving as the </a:t>
            </a:r>
            <a:r>
              <a:rPr lang="en-US" sz="2100" b="1" dirty="0">
                <a:solidFill>
                  <a:srgbClr val="FF0000"/>
                </a:solidFill>
              </a:rPr>
              <a:t>leader</a:t>
            </a:r>
            <a:r>
              <a:rPr lang="en-US" sz="2100" dirty="0"/>
              <a:t> of the organization.</a:t>
            </a:r>
          </a:p>
          <a:p>
            <a:pPr algn="l"/>
            <a:r>
              <a:rPr lang="en-US" sz="2100" dirty="0"/>
              <a:t>Includes building an effective work </a:t>
            </a:r>
            <a:r>
              <a:rPr lang="en-US" sz="2100" dirty="0" smtClean="0"/>
              <a:t>environment </a:t>
            </a:r>
            <a:r>
              <a:rPr lang="en-US" sz="2100" dirty="0"/>
              <a:t>and creating opportunity for motivation, supervising, scheduling, and disciplining.</a:t>
            </a:r>
          </a:p>
        </p:txBody>
      </p:sp>
      <p:pic>
        <p:nvPicPr>
          <p:cNvPr id="4" name="Picture 2" descr="Image result for maze management"/>
          <p:cNvPicPr>
            <a:picLocks noChangeAspect="1" noChangeArrowheads="1"/>
          </p:cNvPicPr>
          <p:nvPr/>
        </p:nvPicPr>
        <p:blipFill>
          <a:blip r:embed="rId2" cstate="print"/>
          <a:srcRect l="2101" t="12963" r="1245" b="5556"/>
          <a:stretch>
            <a:fillRect/>
          </a:stretch>
        </p:blipFill>
        <p:spPr bwMode="auto">
          <a:xfrm>
            <a:off x="4608872" y="2721784"/>
            <a:ext cx="4374486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52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254604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CORB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irecting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algn="l">
              <a:buNone/>
            </a:pPr>
            <a:r>
              <a:rPr lang="en-US" dirty="0" smtClean="0"/>
              <a:t>Planning, organizing and staffing are the initial steps in the administrative process (preparatory steps).</a:t>
            </a:r>
          </a:p>
          <a:p>
            <a:pPr algn="l">
              <a:buNone/>
            </a:pPr>
            <a:r>
              <a:rPr lang="en-US" dirty="0" smtClean="0"/>
              <a:t>Directing is the next essential step in initiating the activities of the organization (sets the action) toward the designed goals. </a:t>
            </a:r>
          </a:p>
          <a:p>
            <a:pPr>
              <a:buNone/>
            </a:pPr>
            <a:r>
              <a:rPr lang="en-US" dirty="0" smtClean="0"/>
              <a:t>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030" y="101919"/>
            <a:ext cx="2792606" cy="12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CORB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irecting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21" y="1200150"/>
            <a:ext cx="7308779" cy="375199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Direction has following elements:</a:t>
            </a:r>
          </a:p>
          <a:p>
            <a:r>
              <a:rPr lang="en-US" dirty="0" smtClean="0">
                <a:hlinkClick r:id="rId2"/>
              </a:rPr>
              <a:t>Motivation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Leadership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Communication</a:t>
            </a:r>
            <a:endParaRPr lang="en-US" dirty="0" smtClean="0"/>
          </a:p>
          <a:p>
            <a:r>
              <a:rPr lang="en-US" b="1" dirty="0" smtClean="0"/>
              <a:t>Motivation-</a:t>
            </a:r>
            <a:r>
              <a:rPr lang="en-US" dirty="0" smtClean="0"/>
              <a:t> means inspiring, stimulating or encouraging the sub-ordinates to work. Positive, negative, monetary, non-monetary incentives may be used for this purpose.</a:t>
            </a:r>
          </a:p>
          <a:p>
            <a:r>
              <a:rPr lang="en-US" b="1" dirty="0"/>
              <a:t>Communications-</a:t>
            </a:r>
            <a:r>
              <a:rPr lang="en-US" dirty="0"/>
              <a:t> is the process of passing information, experience, opinion </a:t>
            </a:r>
            <a:r>
              <a:rPr lang="en-US" dirty="0" err="1"/>
              <a:t>etc</a:t>
            </a:r>
            <a:r>
              <a:rPr lang="en-US" dirty="0"/>
              <a:t> from one person to another </a:t>
            </a:r>
            <a:r>
              <a:rPr lang="en-US" dirty="0" smtClean="0"/>
              <a:t>(public, organization, employees)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8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Katz 3-skill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 smtClean="0">
                <a:latin typeface="Cambria" panose="02040503050406030204" pitchFamily="18" charset="0"/>
                <a:ea typeface="Cambria" panose="02040503050406030204" pitchFamily="18" charset="0"/>
                <a:hlinkClick r:id="rId2" tooltip="Robert L. Katz"/>
              </a:rPr>
              <a:t>Robert </a:t>
            </a:r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  <a:hlinkClick r:id="rId2" tooltip="Robert L. Katz"/>
              </a:rPr>
              <a:t>L. Katz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 in 1974, 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has set the 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relationship of 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  <a:hlinkClick r:id="rId3" tooltip="Manager"/>
              </a:rPr>
              <a:t>managerial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GB" i="1" dirty="0">
                <a:latin typeface="Cambria" panose="02040503050406030204" pitchFamily="18" charset="0"/>
                <a:ea typeface="Cambria" panose="02040503050406030204" pitchFamily="18" charset="0"/>
              </a:rPr>
              <a:t>skills 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and management</a:t>
            </a:r>
            <a:r>
              <a:rPr lang="en-GB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i="1" dirty="0">
                <a:latin typeface="Cambria" panose="02040503050406030204" pitchFamily="18" charset="0"/>
                <a:ea typeface="Cambria" panose="02040503050406030204" pitchFamily="18" charset="0"/>
              </a:rPr>
              <a:t>levels</a:t>
            </a:r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dirty="0" smtClean="0"/>
              <a:t>-Three </a:t>
            </a:r>
            <a:r>
              <a:rPr lang="en-GB" dirty="0"/>
              <a:t>areas of </a:t>
            </a:r>
            <a:r>
              <a:rPr lang="en-GB" b="1" dirty="0"/>
              <a:t>managerial skills</a:t>
            </a:r>
            <a:r>
              <a:rPr lang="en-GB" dirty="0"/>
              <a:t> </a:t>
            </a:r>
            <a:r>
              <a:rPr lang="en-GB" dirty="0" smtClean="0"/>
              <a:t>are required:</a:t>
            </a:r>
          </a:p>
          <a:p>
            <a:pPr marL="0" indent="0">
              <a:buNone/>
            </a:pPr>
            <a:r>
              <a:rPr lang="en-GB" b="1" u="sng" dirty="0" smtClean="0"/>
              <a:t>Technical </a:t>
            </a:r>
            <a:r>
              <a:rPr lang="en-GB" b="1" u="sng" dirty="0"/>
              <a:t>skills</a:t>
            </a:r>
            <a:r>
              <a:rPr lang="en-GB" u="sng" dirty="0"/>
              <a:t> </a:t>
            </a:r>
            <a:r>
              <a:rPr lang="en-GB" dirty="0"/>
              <a:t>-  proficiency and knowledge in a specific area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Example: Technology</a:t>
            </a:r>
            <a:endParaRPr lang="en-GB" dirty="0" smtClean="0"/>
          </a:p>
          <a:p>
            <a:pPr marL="0" indent="0">
              <a:buNone/>
            </a:pPr>
            <a:r>
              <a:rPr lang="en-GB" b="1" u="sng" dirty="0" smtClean="0"/>
              <a:t>Human </a:t>
            </a:r>
            <a:r>
              <a:rPr lang="en-GB" b="1" u="sng" dirty="0"/>
              <a:t>skills</a:t>
            </a:r>
            <a:r>
              <a:rPr lang="en-GB" u="sng" dirty="0"/>
              <a:t> </a:t>
            </a:r>
            <a:r>
              <a:rPr lang="en-GB" dirty="0"/>
              <a:t>-  knowledge and ability to work with people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Example: </a:t>
            </a:r>
            <a:r>
              <a:rPr lang="en-GB" dirty="0" smtClean="0"/>
              <a:t>trust, team building</a:t>
            </a:r>
          </a:p>
          <a:p>
            <a:pPr marL="0" indent="0">
              <a:buNone/>
            </a:pPr>
            <a:r>
              <a:rPr lang="en-GB" b="1" u="sng" dirty="0" smtClean="0"/>
              <a:t>Conceptual </a:t>
            </a:r>
            <a:r>
              <a:rPr lang="en-GB" b="1" u="sng" dirty="0"/>
              <a:t>skills</a:t>
            </a:r>
            <a:r>
              <a:rPr lang="en-GB" u="sng" dirty="0"/>
              <a:t> </a:t>
            </a:r>
            <a:r>
              <a:rPr lang="en-GB" dirty="0"/>
              <a:t>-  ability to work with ideas and concepts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Example: setting </a:t>
            </a:r>
            <a:r>
              <a:rPr lang="en-GB" dirty="0" smtClean="0"/>
              <a:t>vision, plans </a:t>
            </a:r>
            <a:r>
              <a:rPr lang="en-GB" dirty="0"/>
              <a:t>and goals</a:t>
            </a:r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9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Managerial Skill acording to Katz - 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198"/>
            <a:ext cx="9144000" cy="45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Brace 6"/>
          <p:cNvSpPr/>
          <p:nvPr/>
        </p:nvSpPr>
        <p:spPr>
          <a:xfrm>
            <a:off x="1906730" y="1569027"/>
            <a:ext cx="202623" cy="914400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1859972" y="2608118"/>
            <a:ext cx="259773" cy="940876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1859972" y="3673685"/>
            <a:ext cx="249382" cy="87485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2220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986" y="-1053215"/>
            <a:ext cx="8115300" cy="378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6676" y="-1543050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4777" y="1635049"/>
            <a:ext cx="35911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94884" y="-177932"/>
            <a:ext cx="2195950" cy="250965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49379" y="309770"/>
            <a:ext cx="6380466" cy="182571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FF0000"/>
                </a:solidFill>
              </a:rPr>
              <a:t>Functions of Administration:</a:t>
            </a:r>
            <a:r>
              <a:rPr lang="en-US" smtClean="0"/>
              <a:t/>
            </a:r>
            <a:br>
              <a:rPr lang="en-US" smtClean="0"/>
            </a:br>
            <a:r>
              <a:rPr lang="en-US" sz="2025" smtClean="0"/>
              <a:t>There are several functions for administration</a:t>
            </a:r>
            <a:br>
              <a:rPr lang="en-US" sz="2025" smtClean="0"/>
            </a:br>
            <a:r>
              <a:rPr lang="en-US" sz="2025" smtClean="0"/>
              <a:t>In practice all these functions are interrelated to one another</a:t>
            </a:r>
            <a:r>
              <a:rPr lang="en-US" sz="2025" smtClean="0">
                <a:solidFill>
                  <a:srgbClr val="00B050"/>
                </a:solidFill>
              </a:rPr>
              <a:t/>
            </a:r>
            <a:br>
              <a:rPr lang="en-US" sz="2025" smtClean="0">
                <a:solidFill>
                  <a:srgbClr val="00B050"/>
                </a:solidFill>
              </a:rPr>
            </a:br>
            <a:r>
              <a:rPr lang="ar-QA" smtClean="0"/>
              <a:t/>
            </a:r>
            <a:br>
              <a:rPr lang="ar-QA" smtClean="0"/>
            </a:br>
            <a:endParaRPr lang="en-US" dirty="0" smtClean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801437" y="1251442"/>
            <a:ext cx="3028950" cy="339447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700" smtClean="0"/>
              <a:t>Planning</a:t>
            </a:r>
          </a:p>
          <a:p>
            <a:pPr>
              <a:defRPr/>
            </a:pPr>
            <a:r>
              <a:rPr lang="en-US" sz="2700" smtClean="0"/>
              <a:t>Organization</a:t>
            </a:r>
          </a:p>
          <a:p>
            <a:pPr>
              <a:defRPr/>
            </a:pPr>
            <a:r>
              <a:rPr lang="en-US" sz="2700" smtClean="0"/>
              <a:t>Staffing</a:t>
            </a:r>
          </a:p>
          <a:p>
            <a:pPr>
              <a:defRPr/>
            </a:pPr>
            <a:r>
              <a:rPr lang="en-US" sz="2700" smtClean="0"/>
              <a:t>Directing</a:t>
            </a:r>
          </a:p>
          <a:p>
            <a:pPr>
              <a:defRPr/>
            </a:pPr>
            <a:r>
              <a:rPr lang="en-US" sz="2700" smtClean="0"/>
              <a:t>Coordinating</a:t>
            </a:r>
          </a:p>
          <a:p>
            <a:pPr>
              <a:defRPr/>
            </a:pPr>
            <a:r>
              <a:rPr lang="en-US" sz="2700" smtClean="0"/>
              <a:t>Reporting</a:t>
            </a:r>
          </a:p>
          <a:p>
            <a:pPr>
              <a:defRPr/>
            </a:pPr>
            <a:r>
              <a:rPr lang="en-US" sz="2700" smtClean="0"/>
              <a:t>Budgeting</a:t>
            </a:r>
          </a:p>
          <a:p>
            <a:pPr>
              <a:defRPr/>
            </a:pPr>
            <a:endParaRPr lang="en-US" sz="2700" dirty="0"/>
          </a:p>
        </p:txBody>
      </p:sp>
      <p:sp>
        <p:nvSpPr>
          <p:cNvPr id="20" name="TextBox 19"/>
          <p:cNvSpPr txBox="1"/>
          <p:nvPr/>
        </p:nvSpPr>
        <p:spPr>
          <a:xfrm>
            <a:off x="3884989" y="1938049"/>
            <a:ext cx="35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4448321" y="1251442"/>
            <a:ext cx="2786304" cy="339447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700" smtClean="0"/>
              <a:t>Supervising </a:t>
            </a:r>
          </a:p>
          <a:p>
            <a:pPr>
              <a:defRPr/>
            </a:pPr>
            <a:r>
              <a:rPr lang="en-US" sz="2700" smtClean="0"/>
              <a:t>Evaluation</a:t>
            </a:r>
          </a:p>
          <a:p>
            <a:pPr>
              <a:buFont typeface="Wingdings" pitchFamily="2" charset="2"/>
              <a:buNone/>
              <a:defRPr/>
            </a:pPr>
            <a:endParaRPr lang="en-US" sz="2700" smtClean="0"/>
          </a:p>
          <a:p>
            <a:pPr>
              <a:defRPr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5731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RB 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ordination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01441" y="1200150"/>
            <a:ext cx="7666513" cy="373144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 is the act of </a:t>
            </a:r>
            <a:r>
              <a:rPr lang="en-US" dirty="0" err="1" smtClean="0"/>
              <a:t>synchronising</a:t>
            </a:r>
            <a:r>
              <a:rPr lang="en-US" dirty="0" smtClean="0"/>
              <a:t> people and activities so that they function smoothly to achieve organization objectives. </a:t>
            </a:r>
          </a:p>
          <a:p>
            <a:r>
              <a:rPr lang="en-US" dirty="0" smtClean="0"/>
              <a:t>Coordination is more important in the health services organization, because functionally they are departmentalized. </a:t>
            </a:r>
          </a:p>
          <a:p>
            <a:r>
              <a:rPr lang="en-US" dirty="0" smtClean="0"/>
              <a:t>Different kinds of organizations require different amount of coordination (larger scale!).</a:t>
            </a:r>
          </a:p>
          <a:p>
            <a:r>
              <a:rPr lang="en-US" dirty="0" smtClean="0"/>
              <a:t>The coordinating function of the management prevents overlapping and conflict so that the duplication is avoided.</a:t>
            </a:r>
          </a:p>
        </p:txBody>
      </p:sp>
    </p:spTree>
    <p:extLst>
      <p:ext uri="{BB962C8B-B14F-4D97-AF65-F5344CB8AC3E}">
        <p14:creationId xmlns:p14="http://schemas.microsoft.com/office/powerpoint/2010/main" val="405726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RB </a:t>
            </a:r>
            <a:r>
              <a:rPr lang="en-US" dirty="0" smtClean="0">
                <a:solidFill>
                  <a:srgbClr val="FF0000"/>
                </a:solidFill>
              </a:rPr>
              <a:t>CO</a:t>
            </a:r>
            <a:r>
              <a:rPr lang="en-US" dirty="0" smtClean="0"/>
              <a:t>ordination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oordinating function of management is necessary because</a:t>
            </a:r>
          </a:p>
          <a:p>
            <a:pPr>
              <a:buFontTx/>
              <a:buChar char="-"/>
            </a:pPr>
            <a:r>
              <a:rPr lang="en-US" dirty="0" smtClean="0"/>
              <a:t>it affects all the functions of management (planning, organizing, and directing etc.), and</a:t>
            </a:r>
          </a:p>
          <a:p>
            <a:pPr>
              <a:buFontTx/>
              <a:buChar char="-"/>
            </a:pPr>
            <a:r>
              <a:rPr lang="en-US" dirty="0" smtClean="0"/>
              <a:t>It is a mother principle of management and all other principles are included in this one principle.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8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POSDCO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B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Controlling function as well.</a:t>
            </a:r>
            <a:endParaRPr lang="en-US" dirty="0" smtClean="0"/>
          </a:p>
          <a:p>
            <a:r>
              <a:rPr lang="en-US" dirty="0" smtClean="0"/>
              <a:t>The </a:t>
            </a:r>
            <a:r>
              <a:rPr lang="en-US" b="1" dirty="0" smtClean="0"/>
              <a:t>reporting</a:t>
            </a:r>
            <a:r>
              <a:rPr lang="en-US" dirty="0" smtClean="0"/>
              <a:t> is a process of providing information to various levels of </a:t>
            </a:r>
            <a:r>
              <a:rPr lang="en-US" b="1" dirty="0" smtClean="0"/>
              <a:t>management</a:t>
            </a:r>
            <a:r>
              <a:rPr lang="en-US" dirty="0" smtClean="0"/>
              <a:t> to enable measuring the effectiveness of work and making corrections, if necessary.</a:t>
            </a:r>
          </a:p>
          <a:p>
            <a:r>
              <a:rPr lang="en-GB" dirty="0"/>
              <a:t>Reporting is </a:t>
            </a:r>
            <a:r>
              <a:rPr lang="en-GB" dirty="0" smtClean="0"/>
              <a:t>done according to </a:t>
            </a:r>
            <a:r>
              <a:rPr lang="en-GB" dirty="0"/>
              <a:t>the flow of </a:t>
            </a:r>
            <a:r>
              <a:rPr lang="en-GB" dirty="0" smtClean="0"/>
              <a:t>positions </a:t>
            </a:r>
            <a:r>
              <a:rPr lang="en-GB" dirty="0"/>
              <a:t>in the organizational chart. It could be from bottom to top, from top to bottom, and even lateral.</a:t>
            </a:r>
            <a:endParaRPr lang="en-US" dirty="0"/>
          </a:p>
        </p:txBody>
      </p:sp>
      <p:pic>
        <p:nvPicPr>
          <p:cNvPr id="45058" name="Picture 2" descr="Image result for repor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902" y="0"/>
            <a:ext cx="2442098" cy="1630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168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POSDCO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B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212351"/>
            <a:ext cx="8246070" cy="375006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Purposes of reporting:</a:t>
            </a:r>
            <a:endParaRPr lang="en-US" dirty="0" smtClean="0"/>
          </a:p>
          <a:p>
            <a:r>
              <a:rPr lang="en-US" dirty="0" smtClean="0"/>
              <a:t>To show the rate of progress and completion of tasks over a specified period.</a:t>
            </a:r>
          </a:p>
          <a:p>
            <a:r>
              <a:rPr lang="en-US" dirty="0" smtClean="0"/>
              <a:t>Helps in studying health conditions.</a:t>
            </a:r>
          </a:p>
          <a:p>
            <a:r>
              <a:rPr lang="en-US" dirty="0" smtClean="0"/>
              <a:t>Helps in planning.</a:t>
            </a:r>
          </a:p>
          <a:p>
            <a:r>
              <a:rPr lang="en-US" dirty="0" smtClean="0"/>
              <a:t>To </a:t>
            </a:r>
            <a:r>
              <a:rPr lang="en-GB" dirty="0" smtClean="0"/>
              <a:t>make </a:t>
            </a:r>
            <a:r>
              <a:rPr lang="en-US" dirty="0" smtClean="0"/>
              <a:t>public and the other interested agencies understand provided services.</a:t>
            </a:r>
          </a:p>
          <a:p>
            <a:r>
              <a:rPr lang="en-US" dirty="0" smtClean="0"/>
              <a:t>Used as motivational method</a:t>
            </a:r>
          </a:p>
          <a:p>
            <a:r>
              <a:rPr lang="en-US" dirty="0" smtClean="0"/>
              <a:t>Good when asking for more details</a:t>
            </a:r>
          </a:p>
          <a:p>
            <a:r>
              <a:rPr lang="en-US" dirty="0" smtClean="0"/>
              <a:t>For Consultation </a:t>
            </a:r>
          </a:p>
          <a:p>
            <a:pPr algn="ctr">
              <a:buNone/>
            </a:pP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Records and reports must be functional, accurate, complete, current organized and confidential.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77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POSDCOR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expressed in financial terms and based on expected income and expenditure.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is the heart of administrative management. </a:t>
            </a:r>
          </a:p>
          <a:p>
            <a:r>
              <a:rPr lang="en-US" dirty="0" smtClean="0"/>
              <a:t>It helps in coordination and an effective way of eliminating duplicating and wastage (cost control).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83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POSDCOR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The main activities are: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Budgeting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Accounting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Auditing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Purchasing </a:t>
            </a:r>
          </a:p>
          <a:p>
            <a:endParaRPr lang="en-US" dirty="0"/>
          </a:p>
        </p:txBody>
      </p:sp>
      <p:pic>
        <p:nvPicPr>
          <p:cNvPr id="4198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7934" y="2193708"/>
            <a:ext cx="3571875" cy="2386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984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Definitions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 eaLnBrk="1" hangingPunct="1">
              <a:defRPr/>
            </a:pPr>
            <a:r>
              <a:rPr lang="en-US" sz="3000" dirty="0"/>
              <a:t>Budgeting:</a:t>
            </a:r>
            <a:r>
              <a:rPr lang="en-US" dirty="0" smtClean="0"/>
              <a:t> </a:t>
            </a:r>
          </a:p>
          <a:p>
            <a:pPr>
              <a:buNone/>
              <a:defRPr/>
            </a:pPr>
            <a:r>
              <a:rPr lang="en-US" dirty="0" smtClean="0"/>
              <a:t>	It is the allocation of financial resources for programs or projects for a specific period of time. </a:t>
            </a:r>
          </a:p>
          <a:p>
            <a:pPr>
              <a:defRPr/>
            </a:pPr>
            <a:r>
              <a:rPr lang="en-US" sz="3000" dirty="0"/>
              <a:t>A budget</a:t>
            </a:r>
          </a:p>
          <a:p>
            <a:pPr>
              <a:buNone/>
              <a:defRPr/>
            </a:pPr>
            <a:r>
              <a:rPr lang="en-US" dirty="0" smtClean="0"/>
              <a:t> is defined as </a:t>
            </a:r>
            <a:r>
              <a:rPr lang="en-US" dirty="0" smtClean="0">
                <a:latin typeface="Arial"/>
              </a:rPr>
              <a:t>“</a:t>
            </a:r>
            <a:r>
              <a:rPr lang="en-US" dirty="0" smtClean="0"/>
              <a:t>a balanced estimate of expenditures and receipts for a given period of time</a:t>
            </a:r>
            <a:r>
              <a:rPr lang="en-US" dirty="0" smtClean="0">
                <a:latin typeface="Arial"/>
              </a:rPr>
              <a:t>”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6356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POSDCOR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327354"/>
            <a:ext cx="8246070" cy="3614516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Features of budget:</a:t>
            </a:r>
            <a:endParaRPr lang="en-US" dirty="0" smtClean="0"/>
          </a:p>
          <a:p>
            <a:r>
              <a:rPr lang="en-US" dirty="0" smtClean="0"/>
              <a:t>Should be flexible.</a:t>
            </a:r>
          </a:p>
          <a:p>
            <a:r>
              <a:rPr lang="en-US" dirty="0" smtClean="0"/>
              <a:t>Should be a synthesis of past, present and future.</a:t>
            </a:r>
          </a:p>
          <a:p>
            <a:r>
              <a:rPr lang="en-US" dirty="0" smtClean="0"/>
              <a:t>It should be in the form of statistical standard written in specific numerical terms.</a:t>
            </a:r>
          </a:p>
          <a:p>
            <a:r>
              <a:rPr lang="en-US" dirty="0" smtClean="0"/>
              <a:t>It should have support of top management throughout the period of its planning and supplementation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873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defRPr/>
            </a:pPr>
            <a:r>
              <a:rPr lang="en-US" sz="3000" dirty="0"/>
              <a:t>Accounting</a:t>
            </a:r>
            <a:r>
              <a:rPr lang="en-US" sz="3000" dirty="0" smtClean="0"/>
              <a:t>: </a:t>
            </a:r>
            <a:r>
              <a:rPr lang="ar-JO" sz="3000" dirty="0" smtClean="0"/>
              <a:t>المحاسبة</a:t>
            </a:r>
            <a:endParaRPr lang="en-US" sz="3000" dirty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sz="3000" dirty="0"/>
              <a:t> </a:t>
            </a:r>
          </a:p>
          <a:p>
            <a:pPr>
              <a:buNone/>
              <a:defRPr/>
            </a:pPr>
            <a:r>
              <a:rPr lang="en-US" dirty="0" smtClean="0"/>
              <a:t>    </a:t>
            </a:r>
            <a:r>
              <a:rPr lang="en-US" dirty="0" smtClean="0">
                <a:latin typeface="Arial"/>
              </a:rPr>
              <a:t>“T</a:t>
            </a:r>
            <a:r>
              <a:rPr lang="en-GB" b="1" dirty="0" smtClean="0"/>
              <a:t>he </a:t>
            </a:r>
            <a:r>
              <a:rPr lang="en-GB" b="1" dirty="0"/>
              <a:t>process of systematically recording and managing financial </a:t>
            </a:r>
            <a:r>
              <a:rPr lang="en-GB" b="1" dirty="0" smtClean="0"/>
              <a:t>accounts</a:t>
            </a:r>
            <a:r>
              <a:rPr lang="en-GB" dirty="0" smtClean="0"/>
              <a:t>”</a:t>
            </a:r>
          </a:p>
          <a:p>
            <a:pPr>
              <a:buNone/>
              <a:defRPr/>
            </a:pPr>
            <a:r>
              <a:rPr lang="en-GB" dirty="0" smtClean="0"/>
              <a:t> Example: Preparing </a:t>
            </a:r>
            <a:r>
              <a:rPr lang="en-GB" dirty="0"/>
              <a:t>a Profit and Loss </a:t>
            </a:r>
            <a:r>
              <a:rPr lang="en-GB" dirty="0" smtClean="0"/>
              <a:t>Statement</a:t>
            </a:r>
            <a:endParaRPr lang="en-US" sz="3000" dirty="0"/>
          </a:p>
        </p:txBody>
      </p:sp>
      <p:pic>
        <p:nvPicPr>
          <p:cNvPr id="19458" name="Picture 2" descr="Image result for account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3988" y="249493"/>
            <a:ext cx="2921177" cy="1946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3107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defRPr/>
            </a:pPr>
            <a:r>
              <a:rPr lang="en-US" sz="3000" dirty="0"/>
              <a:t>Auditing</a:t>
            </a:r>
            <a:r>
              <a:rPr lang="en-US" sz="3000" dirty="0" smtClean="0"/>
              <a:t>:</a:t>
            </a:r>
            <a:r>
              <a:rPr lang="ar-JO" sz="3000" dirty="0" smtClean="0"/>
              <a:t> المراقبة والتفتيش </a:t>
            </a:r>
            <a:endParaRPr lang="en-US" sz="3000" dirty="0"/>
          </a:p>
          <a:p>
            <a:pPr>
              <a:buNone/>
              <a:defRPr/>
            </a:pPr>
            <a:r>
              <a:rPr lang="en-GB" dirty="0"/>
              <a:t>A</a:t>
            </a:r>
            <a:r>
              <a:rPr lang="en-GB" dirty="0" smtClean="0"/>
              <a:t>n </a:t>
            </a:r>
            <a:r>
              <a:rPr lang="en-GB" dirty="0"/>
              <a:t>assessment of how well an organization's management team is applying its strategies and resources.</a:t>
            </a:r>
            <a:endParaRPr lang="en-US" dirty="0" smtClean="0"/>
          </a:p>
        </p:txBody>
      </p:sp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4540" y="3136106"/>
            <a:ext cx="2286000" cy="2007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606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434098">
            <a:off x="-1779952" y="-2057400"/>
            <a:ext cx="475013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12152" y="-296081"/>
            <a:ext cx="1179799" cy="11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081910">
            <a:off x="7474908" y="2151184"/>
            <a:ext cx="3626168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9603" y="-241581"/>
            <a:ext cx="1939439" cy="137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b="13540"/>
          <a:stretch/>
        </p:blipFill>
        <p:spPr>
          <a:xfrm>
            <a:off x="72752" y="755889"/>
            <a:ext cx="8917135" cy="251850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2451" y="253336"/>
            <a:ext cx="8259098" cy="763526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Remember </a:t>
            </a:r>
            <a:r>
              <a:rPr lang="en-US" b="1" smtClean="0">
                <a:solidFill>
                  <a:srgbClr val="FF0000"/>
                </a:solidFill>
              </a:rPr>
              <a:t>POSDCORB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2862" y="3265403"/>
            <a:ext cx="1529847" cy="187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321" y="1200150"/>
            <a:ext cx="7463561" cy="3398044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sz="3000" dirty="0"/>
              <a:t>Purchasing: </a:t>
            </a:r>
            <a:r>
              <a:rPr lang="en-US" sz="3000" dirty="0" smtClean="0"/>
              <a:t> </a:t>
            </a:r>
            <a:r>
              <a:rPr lang="ar-JO" sz="3000" dirty="0" smtClean="0"/>
              <a:t>المشتريات</a:t>
            </a:r>
            <a:endParaRPr lang="en-US" sz="3000" dirty="0"/>
          </a:p>
          <a:p>
            <a:pPr algn="l" rtl="0" eaLnBrk="1" hangingPunct="1">
              <a:buFont typeface="Wingdings" pitchFamily="2" charset="2"/>
              <a:buNone/>
              <a:defRPr/>
            </a:pPr>
            <a:r>
              <a:rPr lang="en-US" dirty="0" smtClean="0"/>
              <a:t>         </a:t>
            </a:r>
          </a:p>
          <a:p>
            <a:pPr>
              <a:buNone/>
              <a:defRPr/>
            </a:pPr>
            <a:r>
              <a:rPr lang="en-GB" b="1" dirty="0"/>
              <a:t>T</a:t>
            </a:r>
            <a:r>
              <a:rPr lang="en-GB" b="1" dirty="0" smtClean="0"/>
              <a:t>he </a:t>
            </a:r>
            <a:r>
              <a:rPr lang="en-GB" b="1" dirty="0"/>
              <a:t>act of obtaining or buying goods and services</a:t>
            </a:r>
            <a:r>
              <a:rPr lang="en-GB" dirty="0"/>
              <a:t>.</a:t>
            </a:r>
            <a:endParaRPr lang="en-US" dirty="0" smtClean="0"/>
          </a:p>
        </p:txBody>
      </p:sp>
      <p:pic>
        <p:nvPicPr>
          <p:cNvPr id="17410" name="Picture 2" descr="Image result for purchas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2315" y="2899172"/>
            <a:ext cx="2267153" cy="2267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6001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2013" y="-2569960"/>
            <a:ext cx="8115300" cy="378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319627">
            <a:off x="-2127247" y="2028406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181" y="1856358"/>
            <a:ext cx="35911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8188" y="3782722"/>
            <a:ext cx="2195950" cy="250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045899">
            <a:off x="7043218" y="3510068"/>
            <a:ext cx="1939439" cy="137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486936">
            <a:off x="7984083" y="1266097"/>
            <a:ext cx="2939024" cy="4436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62190" y="330638"/>
            <a:ext cx="8093365" cy="7635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0000"/>
                </a:solidFill>
              </a:rPr>
              <a:t>P</a:t>
            </a:r>
            <a:r>
              <a:rPr lang="en-US" smtClean="0"/>
              <a:t>OSDCORB     </a:t>
            </a:r>
            <a:r>
              <a:rPr lang="en-US" smtClean="0">
                <a:solidFill>
                  <a:srgbClr val="FF0000"/>
                </a:solidFill>
              </a:rPr>
              <a:t>Planning</a:t>
            </a:r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317133" y="1044664"/>
            <a:ext cx="4051026" cy="399644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latin typeface="Arial"/>
              </a:rPr>
              <a:t>“</a:t>
            </a:r>
            <a:r>
              <a:rPr lang="en-US" smtClean="0"/>
              <a:t>Planning is a </a:t>
            </a:r>
            <a:r>
              <a:rPr lang="en-US" i="1" smtClean="0">
                <a:solidFill>
                  <a:srgbClr val="FF0000"/>
                </a:solidFill>
              </a:rPr>
              <a:t>projected</a:t>
            </a:r>
            <a:r>
              <a:rPr lang="en-US" smtClean="0"/>
              <a:t> or </a:t>
            </a:r>
            <a:r>
              <a:rPr lang="en-US" i="1" smtClean="0">
                <a:solidFill>
                  <a:srgbClr val="FF0000"/>
                </a:solidFill>
              </a:rPr>
              <a:t>predetermined</a:t>
            </a:r>
            <a:r>
              <a:rPr lang="en-US" smtClean="0"/>
              <a:t> course of action designed to achieve a specific goal or objective.</a:t>
            </a:r>
            <a:r>
              <a:rPr lang="en-US" smtClean="0">
                <a:latin typeface="Arial"/>
              </a:rPr>
              <a:t>”</a:t>
            </a:r>
            <a:r>
              <a:rPr lang="en-US" smtClean="0"/>
              <a:t> </a:t>
            </a:r>
          </a:p>
          <a:p>
            <a:pPr>
              <a:defRPr/>
            </a:pPr>
            <a:r>
              <a:rPr lang="en-US" smtClean="0"/>
              <a:t>Planning determines What? When? Where? How? Why? And by whom? Things will be done.</a:t>
            </a:r>
            <a:r>
              <a:rPr lang="ar-QA" smtClean="0"/>
              <a:t> </a:t>
            </a:r>
          </a:p>
          <a:p>
            <a:pPr>
              <a:defRPr/>
            </a:pPr>
            <a:r>
              <a:rPr lang="en-GB" smtClean="0"/>
              <a:t>Planning always </a:t>
            </a:r>
            <a:r>
              <a:rPr lang="en-US" smtClean="0"/>
              <a:t>involves </a:t>
            </a:r>
            <a:r>
              <a:rPr lang="en-US" smtClean="0">
                <a:latin typeface="Arial"/>
              </a:rPr>
              <a:t>“</a:t>
            </a:r>
            <a:r>
              <a:rPr lang="en-US" smtClean="0"/>
              <a:t>decision making for future events</a:t>
            </a:r>
            <a:r>
              <a:rPr lang="en-US" smtClean="0">
                <a:latin typeface="Arial"/>
              </a:rPr>
              <a:t>”</a:t>
            </a:r>
            <a:r>
              <a:rPr lang="en-US" smtClean="0"/>
              <a:t>.</a:t>
            </a:r>
          </a:p>
          <a:p>
            <a:pPr>
              <a:defRPr/>
            </a:pPr>
            <a:r>
              <a:rPr lang="en-GB" smtClean="0"/>
              <a:t>Planning should be done at several levels and each level has its own challenges and particular methods.</a:t>
            </a:r>
            <a:endParaRPr lang="en-US" smtClean="0"/>
          </a:p>
          <a:p>
            <a:endParaRPr lang="en-US" dirty="0"/>
          </a:p>
        </p:txBody>
      </p:sp>
      <p:pic>
        <p:nvPicPr>
          <p:cNvPr id="15" name="Content Placeholder 7" descr="group-business-people-meeting-planning-41699625.jpg"/>
          <p:cNvPicPr>
            <a:picLocks noChangeAspect="1"/>
          </p:cNvPicPr>
          <p:nvPr/>
        </p:nvPicPr>
        <p:blipFill>
          <a:blip r:embed="rId10" cstate="print"/>
          <a:srcRect b="9091"/>
          <a:stretch>
            <a:fillRect/>
          </a:stretch>
        </p:blipFill>
        <p:spPr>
          <a:xfrm>
            <a:off x="4658570" y="1142305"/>
            <a:ext cx="3839137" cy="37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6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5637" y="448918"/>
            <a:ext cx="1599521" cy="159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64599">
            <a:off x="7544479" y="2296027"/>
            <a:ext cx="1599521" cy="159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54118" y="514350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7886" y="-2103192"/>
            <a:ext cx="43891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99258">
            <a:off x="-948539" y="3279601"/>
            <a:ext cx="3115844" cy="26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99258">
            <a:off x="7703464" y="662059"/>
            <a:ext cx="3115844" cy="26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63714" y="1327354"/>
            <a:ext cx="8246070" cy="345112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Planning is considered the </a:t>
            </a:r>
            <a:r>
              <a:rPr lang="en-US" u="sng" dirty="0" smtClean="0"/>
              <a:t>most important element</a:t>
            </a:r>
            <a:r>
              <a:rPr lang="en-US" dirty="0" smtClean="0"/>
              <a:t> of the administrative process.</a:t>
            </a:r>
          </a:p>
          <a:p>
            <a:pPr>
              <a:defRPr/>
            </a:pPr>
            <a:r>
              <a:rPr lang="en-US" dirty="0" smtClean="0"/>
              <a:t> The higher the level of management, the more the involvement and time spent on planning. </a:t>
            </a:r>
          </a:p>
          <a:p>
            <a:pPr>
              <a:defRPr/>
            </a:pPr>
            <a:r>
              <a:rPr lang="en-US" dirty="0" smtClean="0"/>
              <a:t>A good plan is the basis of any successful program. </a:t>
            </a:r>
          </a:p>
          <a:p>
            <a:pPr>
              <a:defRPr/>
            </a:pPr>
            <a:r>
              <a:rPr lang="en-US" dirty="0" smtClean="0"/>
              <a:t>Sufficient time should be given to the process of planning. </a:t>
            </a:r>
          </a:p>
          <a:p>
            <a:pPr>
              <a:defRPr/>
            </a:pPr>
            <a:r>
              <a:rPr lang="en-US" dirty="0" smtClean="0"/>
              <a:t>More than one plan should be available to choose from to meet the goals.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01442" y="349699"/>
            <a:ext cx="8259098" cy="76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mtClean="0">
                <a:solidFill>
                  <a:srgbClr val="FF0000"/>
                </a:solidFill>
              </a:rPr>
              <a:t>P</a:t>
            </a:r>
            <a:r>
              <a:rPr lang="en-US" smtClean="0"/>
              <a:t>OSDCORB     </a:t>
            </a:r>
            <a:r>
              <a:rPr lang="en-US" smtClean="0">
                <a:solidFill>
                  <a:srgbClr val="FF0000"/>
                </a:solidFill>
              </a:rPr>
              <a:t>Planning</a:t>
            </a:r>
            <a:r>
              <a:rPr lang="en-US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02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3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33"/>
          <p:cNvCxnSpPr/>
          <p:nvPr/>
        </p:nvCxnSpPr>
        <p:spPr>
          <a:xfrm rot="-5400000">
            <a:off x="896008" y="2573141"/>
            <a:ext cx="5128764" cy="0"/>
          </a:xfrm>
          <a:prstGeom prst="straightConnector1">
            <a:avLst/>
          </a:prstGeom>
          <a:noFill/>
          <a:ln w="9525" cap="rnd" cmpd="sng">
            <a:solidFill>
              <a:srgbClr val="000000">
                <a:alpha val="29803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9" name="Google Shape;46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3764976" y="262779"/>
            <a:ext cx="1828800" cy="83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176145">
            <a:off x="7908123" y="436290"/>
            <a:ext cx="735479" cy="107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29960" y="291938"/>
            <a:ext cx="35911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8621" y="262779"/>
            <a:ext cx="2049842" cy="5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9476" y="1227880"/>
            <a:ext cx="1179799" cy="11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497514">
            <a:off x="6818621" y="1197253"/>
            <a:ext cx="1939439" cy="137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3137254" y="3228472"/>
            <a:ext cx="2208302" cy="102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35645" y="3743283"/>
            <a:ext cx="1480436" cy="128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3437552">
            <a:off x="5222648" y="2376203"/>
            <a:ext cx="1214625" cy="137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41141" y="3743283"/>
            <a:ext cx="954960" cy="109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3218750">
            <a:off x="7109758" y="2364901"/>
            <a:ext cx="1674130" cy="156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20039" y="3743283"/>
            <a:ext cx="1121024" cy="169211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02160" y="765923"/>
            <a:ext cx="3299285" cy="4371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b="1" u="sng" dirty="0" smtClean="0">
                <a:solidFill>
                  <a:srgbClr val="FF0000"/>
                </a:solidFill>
              </a:rPr>
              <a:t>A good plan should be:</a:t>
            </a:r>
          </a:p>
          <a:p>
            <a:r>
              <a:rPr lang="en-GB" dirty="0" smtClean="0"/>
              <a:t>1) Consistent with immediate and future needs. </a:t>
            </a:r>
          </a:p>
          <a:p>
            <a:r>
              <a:rPr lang="en-GB" dirty="0" smtClean="0"/>
              <a:t>2) Consistent with the organization and the health profession philosophy. </a:t>
            </a:r>
          </a:p>
          <a:p>
            <a:r>
              <a:rPr lang="en-GB" dirty="0" smtClean="0"/>
              <a:t>3) Based on accurate statistical researches. </a:t>
            </a:r>
          </a:p>
          <a:p>
            <a:r>
              <a:rPr lang="en-GB" dirty="0" smtClean="0"/>
              <a:t>4) Feasible and flexible enough for an expected changes within the available resources</a:t>
            </a:r>
          </a:p>
          <a:p>
            <a:r>
              <a:rPr lang="en-GB" dirty="0" smtClean="0"/>
              <a:t>5) Simple and easy to interpret by health professionals and public.</a:t>
            </a:r>
          </a:p>
          <a:p>
            <a:r>
              <a:rPr lang="en-GB" dirty="0" smtClean="0"/>
              <a:t> 6) Has criteria that can be evaluated and improved . </a:t>
            </a:r>
            <a:endParaRPr lang="en-GB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4614" y="92845"/>
            <a:ext cx="8259098" cy="76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Plan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2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4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4"/>
          <p:cNvPicPr preferRelativeResize="0"/>
          <p:nvPr/>
        </p:nvPicPr>
        <p:blipFill rotWithShape="1">
          <a:blip r:embed="rId4">
            <a:alphaModFix/>
          </a:blip>
          <a:srcRect l="26260" r="13903"/>
          <a:stretch/>
        </p:blipFill>
        <p:spPr>
          <a:xfrm>
            <a:off x="4524729" y="0"/>
            <a:ext cx="461927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9906" y="-2619391"/>
            <a:ext cx="475013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265745">
            <a:off x="2365476" y="3224556"/>
            <a:ext cx="2771271" cy="316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497514">
            <a:off x="2735866" y="-522239"/>
            <a:ext cx="1939439" cy="1374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0202" y="36119"/>
            <a:ext cx="8259098" cy="7635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mtClean="0"/>
              <a:t>Stages of planning</a:t>
            </a:r>
            <a:endParaRPr lang="en-US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304542" y="897182"/>
            <a:ext cx="6172200" cy="410445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1: Goal setting. 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2: Diagnosis of the problem/s or situation.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3: Putting priorities. 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4: Suggesting alternatives.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 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5: Putting plan details.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 </a:t>
            </a:r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6: implementation planning. 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GB" dirty="0" smtClean="0"/>
          </a:p>
          <a:p>
            <a:pPr marL="457200" indent="-457200">
              <a:buFont typeface="Arial" pitchFamily="34" charset="0"/>
              <a:buNone/>
              <a:defRPr/>
            </a:pPr>
            <a:r>
              <a:rPr lang="en-GB" dirty="0" smtClean="0"/>
              <a:t>Stage 7: Evaluation planning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13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0"/>
          <p:cNvPicPr preferRelativeResize="0"/>
          <p:nvPr/>
        </p:nvPicPr>
        <p:blipFill rotWithShape="1">
          <a:blip r:embed="rId3">
            <a:alphaModFix/>
          </a:blip>
          <a:srcRect l="2111" r="2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0"/>
          <p:cNvPicPr preferRelativeResize="0"/>
          <p:nvPr/>
        </p:nvPicPr>
        <p:blipFill rotWithShape="1">
          <a:blip r:embed="rId4">
            <a:alphaModFix/>
          </a:blip>
          <a:srcRect b="12130"/>
          <a:stretch/>
        </p:blipFill>
        <p:spPr>
          <a:xfrm>
            <a:off x="2052355" y="2135259"/>
            <a:ext cx="5138828" cy="239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866657" y="-2185400"/>
            <a:ext cx="475013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833044" y="-2528809"/>
            <a:ext cx="475013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01442" y="349699"/>
            <a:ext cx="8259098" cy="7635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mtClean="0"/>
              <a:t>Summary:</a:t>
            </a:r>
            <a:endParaRPr lang="en-US" dirty="0" smtClean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1188977"/>
            <a:ext cx="4839806" cy="38024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Planning is a dynamic (non-static) process</a:t>
            </a:r>
          </a:p>
          <a:p>
            <a:pPr>
              <a:defRPr/>
            </a:pPr>
            <a:r>
              <a:rPr lang="en-US" dirty="0" smtClean="0"/>
              <a:t>It is a continuous circular process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130278273"/>
              </p:ext>
            </p:extLst>
          </p:nvPr>
        </p:nvGraphicFramePr>
        <p:xfrm>
          <a:off x="4101947" y="1319645"/>
          <a:ext cx="6216226" cy="3917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93520" y="4045124"/>
            <a:ext cx="3699272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>
              <a:buFontTx/>
              <a:buChar char="•"/>
            </a:pPr>
            <a:r>
              <a:rPr lang="en-US" sz="1350" dirty="0"/>
              <a:t>Futuristic </a:t>
            </a:r>
          </a:p>
          <a:p>
            <a:pPr marL="257175" indent="-257175">
              <a:buFontTx/>
              <a:buChar char="•"/>
            </a:pPr>
            <a:r>
              <a:rPr lang="en-US" sz="1350" dirty="0"/>
              <a:t>Decision making process</a:t>
            </a:r>
          </a:p>
          <a:p>
            <a:pPr marL="257175" indent="-257175">
              <a:buFontTx/>
              <a:buChar char="•"/>
            </a:pPr>
            <a:r>
              <a:rPr lang="en-US" sz="1350" dirty="0"/>
              <a:t>Dynamic </a:t>
            </a:r>
          </a:p>
          <a:p>
            <a:pPr marL="257175" indent="-257175">
              <a:buFontTx/>
              <a:buChar char="•"/>
            </a:pPr>
            <a:r>
              <a:rPr lang="en-US" sz="1350" dirty="0"/>
              <a:t>Flexible      </a:t>
            </a:r>
          </a:p>
          <a:p>
            <a:pPr marL="257175" indent="-257175">
              <a:buFontTx/>
              <a:buChar char="•"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686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P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SDCORB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0000"/>
                </a:solidFill>
              </a:rPr>
              <a:t> Organizing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691" y="1062668"/>
            <a:ext cx="6272213" cy="3398044"/>
          </a:xfrm>
        </p:spPr>
        <p:txBody>
          <a:bodyPr>
            <a:normAutofit/>
          </a:bodyPr>
          <a:lstStyle/>
          <a:p>
            <a:pPr algn="l" rtl="0" eaLnBrk="1" hangingPunct="1">
              <a:lnSpc>
                <a:spcPct val="80000"/>
              </a:lnSpc>
              <a:defRPr/>
            </a:pPr>
            <a:r>
              <a:rPr lang="en-US" sz="2100" dirty="0"/>
              <a:t>Definitions:</a:t>
            </a:r>
          </a:p>
          <a:p>
            <a:pPr algn="l" rtl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100" dirty="0"/>
          </a:p>
          <a:p>
            <a:pPr>
              <a:lnSpc>
                <a:spcPct val="80000"/>
              </a:lnSpc>
              <a:buNone/>
              <a:defRPr/>
            </a:pPr>
            <a:r>
              <a:rPr lang="en-US" sz="2100" dirty="0"/>
              <a:t> </a:t>
            </a:r>
            <a:r>
              <a:rPr lang="en-GB" sz="2100" b="1" dirty="0">
                <a:solidFill>
                  <a:srgbClr val="00B050"/>
                </a:solidFill>
              </a:rPr>
              <a:t>Organizing </a:t>
            </a:r>
            <a:r>
              <a:rPr lang="en-US" sz="2100" dirty="0"/>
              <a:t>The process of organization </a:t>
            </a:r>
            <a:r>
              <a:rPr lang="en-US" sz="2100" dirty="0" smtClean="0"/>
              <a:t>and arrangement </a:t>
            </a:r>
            <a:r>
              <a:rPr lang="en-US" sz="2100" dirty="0"/>
              <a:t>of human and non-human resources to make a meaningful whole that accomplishes organizational objectives.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31D7-AB04-456F-A61C-B6CF16191A96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007" y="2571503"/>
            <a:ext cx="4892386" cy="25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459350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1002</Words>
  <Application>Microsoft Office PowerPoint</Application>
  <PresentationFormat>On-screen Show (16:9)</PresentationFormat>
  <Paragraphs>175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</vt:lpstr>
      <vt:lpstr>Times New Roman</vt:lpstr>
      <vt:lpstr>Wingdings</vt:lpstr>
      <vt:lpstr>Office Theme</vt:lpstr>
      <vt:lpstr> Health care administration/ Overview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POSDCORB     Organizing </vt:lpstr>
      <vt:lpstr>PowerPoint Presentation</vt:lpstr>
      <vt:lpstr>PowerPoint Presentation</vt:lpstr>
      <vt:lpstr>POSDCORB   Staffing </vt:lpstr>
      <vt:lpstr>POSDCORB   Staffing </vt:lpstr>
      <vt:lpstr>POSDCORB   Staffing </vt:lpstr>
      <vt:lpstr>POSDCORB Directing</vt:lpstr>
      <vt:lpstr>POSDCORB Directing</vt:lpstr>
      <vt:lpstr>POSDCORB Directing</vt:lpstr>
      <vt:lpstr>Katz 3-skill approach</vt:lpstr>
      <vt:lpstr>PowerPoint Presentation</vt:lpstr>
      <vt:lpstr>POSDCORB COordination</vt:lpstr>
      <vt:lpstr>POSDCORB COordination</vt:lpstr>
      <vt:lpstr>POSDCORB Reporting</vt:lpstr>
      <vt:lpstr>POSDCORB Reporting</vt:lpstr>
      <vt:lpstr>POSDCORB Budgeting</vt:lpstr>
      <vt:lpstr>POSDCORB Budgeting</vt:lpstr>
      <vt:lpstr>Definitions </vt:lpstr>
      <vt:lpstr>POSDCORB Budgeting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2023-03-08T06:48:32Z</dcterms:modified>
</cp:coreProperties>
</file>