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3.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57"/>
  </p:notesMasterIdLst>
  <p:sldIdLst>
    <p:sldId id="256" r:id="rId3"/>
    <p:sldId id="257" r:id="rId4"/>
    <p:sldId id="259" r:id="rId5"/>
    <p:sldId id="258" r:id="rId6"/>
    <p:sldId id="260" r:id="rId7"/>
    <p:sldId id="261" r:id="rId8"/>
    <p:sldId id="262" r:id="rId9"/>
    <p:sldId id="263" r:id="rId10"/>
    <p:sldId id="264" r:id="rId11"/>
    <p:sldId id="265" r:id="rId12"/>
    <p:sldId id="266" r:id="rId13"/>
    <p:sldId id="267" r:id="rId14"/>
    <p:sldId id="274" r:id="rId15"/>
    <p:sldId id="275" r:id="rId16"/>
    <p:sldId id="276" r:id="rId17"/>
    <p:sldId id="271" r:id="rId18"/>
    <p:sldId id="277" r:id="rId19"/>
    <p:sldId id="278" r:id="rId20"/>
    <p:sldId id="279" r:id="rId21"/>
    <p:sldId id="282" r:id="rId22"/>
    <p:sldId id="272" r:id="rId23"/>
    <p:sldId id="273" r:id="rId24"/>
    <p:sldId id="280" r:id="rId25"/>
    <p:sldId id="281" r:id="rId26"/>
    <p:sldId id="283" r:id="rId27"/>
    <p:sldId id="284" r:id="rId28"/>
    <p:sldId id="285" r:id="rId29"/>
    <p:sldId id="286" r:id="rId30"/>
    <p:sldId id="288"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53" autoAdjust="0"/>
    <p:restoredTop sz="94660"/>
  </p:normalViewPr>
  <p:slideViewPr>
    <p:cSldViewPr>
      <p:cViewPr>
        <p:scale>
          <a:sx n="81" d="100"/>
          <a:sy n="81" d="100"/>
        </p:scale>
        <p:origin x="-1392"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A922267-2538-4B20-B2FB-7DCC60948424}" type="datetimeFigureOut">
              <a:rPr lang="ar-SA" smtClean="0"/>
              <a:t>18/04/1442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951084B-1428-420C-9D49-41D7633482B5}" type="slidenum">
              <a:rPr lang="ar-SA" smtClean="0"/>
              <a:t>‹#›</a:t>
            </a:fld>
            <a:endParaRPr lang="ar-SA"/>
          </a:p>
        </p:txBody>
      </p:sp>
    </p:spTree>
    <p:extLst>
      <p:ext uri="{BB962C8B-B14F-4D97-AF65-F5344CB8AC3E}">
        <p14:creationId xmlns:p14="http://schemas.microsoft.com/office/powerpoint/2010/main" val="2214976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a:lstStyle/>
          <a:p>
            <a:r>
              <a:rPr lang="en-US"/>
              <a:t>???</a:t>
            </a:r>
            <a:endParaRPr lang="ar-JO"/>
          </a:p>
        </p:txBody>
      </p:sp>
      <p:sp>
        <p:nvSpPr>
          <p:cNvPr id="33796"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39BC4E-E0A1-465E-98A7-E35347E3A5C6}" type="slidenum">
              <a:rPr lang="ar-JO" smtClean="0"/>
              <a:pPr/>
              <a:t>34</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a:lstStyle/>
          <a:p>
            <a:r>
              <a:rPr lang="en-US"/>
              <a:t>??????</a:t>
            </a:r>
            <a:endParaRPr lang="ar-JO"/>
          </a:p>
        </p:txBody>
      </p:sp>
      <p:sp>
        <p:nvSpPr>
          <p:cNvPr id="3482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D0705B-0A49-4772-9755-72B1F7A3854C}" type="slidenum">
              <a:rPr lang="ar-JO" smtClean="0"/>
              <a:pPr/>
              <a:t>38</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a:lstStyle/>
          <a:p>
            <a:r>
              <a:rPr lang="en-US"/>
              <a:t>Xanthelasma???/</a:t>
            </a:r>
            <a:endParaRPr lang="ar-JO"/>
          </a:p>
        </p:txBody>
      </p:sp>
      <p:sp>
        <p:nvSpPr>
          <p:cNvPr id="35844"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4EEB83-DFB4-4847-922B-70958EB38C4E}" type="slidenum">
              <a:rPr lang="ar-JO" smtClean="0"/>
              <a:pPr/>
              <a:t>40</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6867" name="عنصر نائب للملاحظات 2"/>
          <p:cNvSpPr>
            <a:spLocks noGrp="1"/>
          </p:cNvSpPr>
          <p:nvPr>
            <p:ph type="body" idx="1"/>
          </p:nvPr>
        </p:nvSpPr>
        <p:spPr bwMode="auto">
          <a:noFill/>
        </p:spPr>
        <p:txBody>
          <a:bodyPr/>
          <a:lstStyle/>
          <a:p>
            <a:r>
              <a:rPr lang="en-US"/>
              <a:t>Keratocanthoma</a:t>
            </a:r>
            <a:endParaRPr lang="ar-JO"/>
          </a:p>
        </p:txBody>
      </p:sp>
      <p:sp>
        <p:nvSpPr>
          <p:cNvPr id="36868"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BB80B5-CF84-4ED7-8A43-281DE67427A0}" type="slidenum">
              <a:rPr lang="ar-JO" smtClean="0"/>
              <a:pPr/>
              <a:t>43</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a:lstStyle/>
          <a:p>
            <a:r>
              <a:rPr lang="ar-JO"/>
              <a:t>؟؟؟؟؟؟؟؟؟؟</a:t>
            </a:r>
          </a:p>
        </p:txBody>
      </p:sp>
      <p:sp>
        <p:nvSpPr>
          <p:cNvPr id="37892"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760BD5-7A15-44CB-8020-60614CA3DBA1}" type="slidenum">
              <a:rPr lang="ar-JO" smtClean="0"/>
              <a:pPr/>
              <a:t>49</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8915" name="عنصر نائب للملاحظات 2"/>
          <p:cNvSpPr>
            <a:spLocks noGrp="1"/>
          </p:cNvSpPr>
          <p:nvPr>
            <p:ph type="body" idx="1"/>
          </p:nvPr>
        </p:nvSpPr>
        <p:spPr bwMode="auto">
          <a:noFill/>
        </p:spPr>
        <p:txBody>
          <a:bodyPr/>
          <a:lstStyle/>
          <a:p>
            <a:r>
              <a:rPr lang="en-US"/>
              <a:t>Abnormal origin like meibomian gland</a:t>
            </a:r>
          </a:p>
        </p:txBody>
      </p:sp>
      <p:sp>
        <p:nvSpPr>
          <p:cNvPr id="38916"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A1FBF2-CA5D-432D-B1A4-DD64E82D4F7A}" type="slidenum">
              <a:rPr lang="ar-JO" smtClean="0"/>
              <a:pPr/>
              <a:t>52</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53D771B2-BD8D-415E-AD65-4D98B6B72FFA}" type="datetimeFigureOut">
              <a:rPr lang="en-US" smtClean="0"/>
              <a:t>12/3/2020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D128677-F157-4C47-A6B9-245A44D4E4AA}"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D771B2-BD8D-415E-AD65-4D98B6B72FFA}" type="datetimeFigureOut">
              <a:rPr lang="en-US" smtClean="0"/>
              <a:t>12/3/2020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D128677-F157-4C47-A6B9-245A44D4E4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D771B2-BD8D-415E-AD65-4D98B6B72FFA}" type="datetimeFigureOut">
              <a:rPr lang="en-US" smtClean="0"/>
              <a:t>12/3/2020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D128677-F157-4C47-A6B9-245A44D4E4A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B9F55E36-D090-4353-9800-FA8D3665524A}" type="datetimeFigureOut">
              <a:rPr lang="ar-JO" smtClean="0">
                <a:solidFill>
                  <a:srgbClr val="438086"/>
                </a:solidFill>
              </a:rPr>
              <a:pPr/>
              <a:t>18/04/1442</a:t>
            </a:fld>
            <a:endParaRPr lang="ar-JO">
              <a:solidFill>
                <a:srgbClr val="438086"/>
              </a:solidFill>
            </a:endParaRPr>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JO">
              <a:solidFill>
                <a:srgbClr val="438086"/>
              </a:solidFill>
            </a:endParaRPr>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71E72C7-9A92-46FD-B239-DFE673F4C63C}" type="slidenum">
              <a:rPr lang="ar-JO" smtClean="0">
                <a:solidFill>
                  <a:prstClr val="white"/>
                </a:solidFill>
              </a:rPr>
              <a:pPr/>
              <a:t>‹#›</a:t>
            </a:fld>
            <a:endParaRPr lang="ar-JO">
              <a:solidFill>
                <a:prstClr val="white"/>
              </a:solidFill>
            </a:endParaRPr>
          </a:p>
        </p:txBody>
      </p:sp>
    </p:spTree>
    <p:extLst>
      <p:ext uri="{BB962C8B-B14F-4D97-AF65-F5344CB8AC3E}">
        <p14:creationId xmlns:p14="http://schemas.microsoft.com/office/powerpoint/2010/main" val="139104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9F55E36-D090-4353-9800-FA8D3665524A}" type="datetimeFigureOut">
              <a:rPr lang="ar-JO" smtClean="0">
                <a:solidFill>
                  <a:srgbClr val="438086"/>
                </a:solidFill>
              </a:rPr>
              <a:pPr/>
              <a:t>18/04/1442</a:t>
            </a:fld>
            <a:endParaRPr lang="ar-JO">
              <a:solidFill>
                <a:srgbClr val="438086"/>
              </a:solidFill>
            </a:endParaRPr>
          </a:p>
        </p:txBody>
      </p:sp>
      <p:sp>
        <p:nvSpPr>
          <p:cNvPr id="5" name="عنصر نائب للتذييل 4"/>
          <p:cNvSpPr>
            <a:spLocks noGrp="1"/>
          </p:cNvSpPr>
          <p:nvPr>
            <p:ph type="ftr" sz="quarter" idx="11"/>
          </p:nvPr>
        </p:nvSpPr>
        <p:spPr/>
        <p:txBody>
          <a:bodyPr/>
          <a:lstStyle/>
          <a:p>
            <a:endParaRPr lang="ar-JO">
              <a:solidFill>
                <a:srgbClr val="438086"/>
              </a:solidFill>
            </a:endParaRPr>
          </a:p>
        </p:txBody>
      </p:sp>
      <p:sp>
        <p:nvSpPr>
          <p:cNvPr id="6" name="عنصر نائب لرقم الشريحة 5"/>
          <p:cNvSpPr>
            <a:spLocks noGrp="1"/>
          </p:cNvSpPr>
          <p:nvPr>
            <p:ph type="sldNum" sz="quarter" idx="12"/>
          </p:nvPr>
        </p:nvSpPr>
        <p:spPr/>
        <p:txBody>
          <a:bodyPr/>
          <a:lstStyle/>
          <a:p>
            <a:fld id="{671E72C7-9A92-46FD-B239-DFE673F4C63C}" type="slidenum">
              <a:rPr lang="ar-JO" smtClean="0"/>
              <a:pPr/>
              <a:t>‹#›</a:t>
            </a:fld>
            <a:endParaRPr lang="ar-JO"/>
          </a:p>
        </p:txBody>
      </p:sp>
    </p:spTree>
    <p:extLst>
      <p:ext uri="{BB962C8B-B14F-4D97-AF65-F5344CB8AC3E}">
        <p14:creationId xmlns:p14="http://schemas.microsoft.com/office/powerpoint/2010/main" val="794188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B9F55E36-D090-4353-9800-FA8D3665524A}" type="datetimeFigureOut">
              <a:rPr lang="ar-JO" smtClean="0">
                <a:solidFill>
                  <a:srgbClr val="438086"/>
                </a:solidFill>
              </a:rPr>
              <a:pPr/>
              <a:t>18/04/1442</a:t>
            </a:fld>
            <a:endParaRPr lang="ar-JO">
              <a:solidFill>
                <a:srgbClr val="438086"/>
              </a:solidFill>
            </a:endParaRPr>
          </a:p>
        </p:txBody>
      </p:sp>
      <p:sp>
        <p:nvSpPr>
          <p:cNvPr id="5" name="عنصر نائب للتذييل 4"/>
          <p:cNvSpPr>
            <a:spLocks noGrp="1"/>
          </p:cNvSpPr>
          <p:nvPr>
            <p:ph type="ftr" sz="quarter" idx="11"/>
          </p:nvPr>
        </p:nvSpPr>
        <p:spPr/>
        <p:txBody>
          <a:bodyPr/>
          <a:lstStyle/>
          <a:p>
            <a:endParaRPr lang="ar-JO">
              <a:solidFill>
                <a:srgbClr val="438086"/>
              </a:solidFill>
            </a:endParaRPr>
          </a:p>
        </p:txBody>
      </p:sp>
      <p:sp>
        <p:nvSpPr>
          <p:cNvPr id="6" name="عنصر نائب لرقم الشريحة 5"/>
          <p:cNvSpPr>
            <a:spLocks noGrp="1"/>
          </p:cNvSpPr>
          <p:nvPr>
            <p:ph type="sldNum" sz="quarter" idx="12"/>
          </p:nvPr>
        </p:nvSpPr>
        <p:spPr/>
        <p:txBody>
          <a:bodyPr/>
          <a:lstStyle/>
          <a:p>
            <a:fld id="{671E72C7-9A92-46FD-B239-DFE673F4C63C}" type="slidenum">
              <a:rPr lang="ar-JO" smtClean="0"/>
              <a:pPr/>
              <a:t>‹#›</a:t>
            </a:fld>
            <a:endParaRPr lang="ar-JO"/>
          </a:p>
        </p:txBody>
      </p:sp>
    </p:spTree>
    <p:extLst>
      <p:ext uri="{BB962C8B-B14F-4D97-AF65-F5344CB8AC3E}">
        <p14:creationId xmlns:p14="http://schemas.microsoft.com/office/powerpoint/2010/main" val="1373527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B9F55E36-D090-4353-9800-FA8D3665524A}" type="datetimeFigureOut">
              <a:rPr lang="ar-JO" smtClean="0">
                <a:solidFill>
                  <a:srgbClr val="438086"/>
                </a:solidFill>
              </a:rPr>
              <a:pPr/>
              <a:t>18/04/1442</a:t>
            </a:fld>
            <a:endParaRPr lang="ar-JO">
              <a:solidFill>
                <a:srgbClr val="438086"/>
              </a:solidFill>
            </a:endParaRPr>
          </a:p>
        </p:txBody>
      </p:sp>
      <p:sp>
        <p:nvSpPr>
          <p:cNvPr id="6" name="عنصر نائب للتذييل 5"/>
          <p:cNvSpPr>
            <a:spLocks noGrp="1"/>
          </p:cNvSpPr>
          <p:nvPr>
            <p:ph type="ftr" sz="quarter" idx="11"/>
          </p:nvPr>
        </p:nvSpPr>
        <p:spPr/>
        <p:txBody>
          <a:bodyPr/>
          <a:lstStyle/>
          <a:p>
            <a:endParaRPr lang="ar-JO">
              <a:solidFill>
                <a:srgbClr val="438086"/>
              </a:solidFill>
            </a:endParaRPr>
          </a:p>
        </p:txBody>
      </p:sp>
      <p:sp>
        <p:nvSpPr>
          <p:cNvPr id="7" name="عنصر نائب لرقم الشريحة 6"/>
          <p:cNvSpPr>
            <a:spLocks noGrp="1"/>
          </p:cNvSpPr>
          <p:nvPr>
            <p:ph type="sldNum" sz="quarter" idx="12"/>
          </p:nvPr>
        </p:nvSpPr>
        <p:spPr/>
        <p:txBody>
          <a:bodyPr/>
          <a:lstStyle/>
          <a:p>
            <a:fld id="{671E72C7-9A92-46FD-B239-DFE673F4C63C}" type="slidenum">
              <a:rPr lang="ar-JO" smtClean="0"/>
              <a:pPr/>
              <a:t>‹#›</a:t>
            </a:fld>
            <a:endParaRPr lang="ar-JO"/>
          </a:p>
        </p:txBody>
      </p:sp>
    </p:spTree>
    <p:extLst>
      <p:ext uri="{BB962C8B-B14F-4D97-AF65-F5344CB8AC3E}">
        <p14:creationId xmlns:p14="http://schemas.microsoft.com/office/powerpoint/2010/main" val="426609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6" name="عنصر نائب للتاريخ 25"/>
          <p:cNvSpPr>
            <a:spLocks noGrp="1"/>
          </p:cNvSpPr>
          <p:nvPr>
            <p:ph type="dt" sz="half" idx="10"/>
          </p:nvPr>
        </p:nvSpPr>
        <p:spPr/>
        <p:txBody>
          <a:bodyPr rtlCol="0"/>
          <a:lstStyle/>
          <a:p>
            <a:fld id="{B9F55E36-D090-4353-9800-FA8D3665524A}" type="datetimeFigureOut">
              <a:rPr lang="ar-JO" smtClean="0">
                <a:solidFill>
                  <a:srgbClr val="438086"/>
                </a:solidFill>
              </a:rPr>
              <a:pPr/>
              <a:t>18/04/1442</a:t>
            </a:fld>
            <a:endParaRPr lang="ar-JO">
              <a:solidFill>
                <a:srgbClr val="438086"/>
              </a:solidFill>
            </a:endParaRPr>
          </a:p>
        </p:txBody>
      </p:sp>
      <p:sp>
        <p:nvSpPr>
          <p:cNvPr id="27" name="عنصر نائب لرقم الشريحة 26"/>
          <p:cNvSpPr>
            <a:spLocks noGrp="1"/>
          </p:cNvSpPr>
          <p:nvPr>
            <p:ph type="sldNum" sz="quarter" idx="11"/>
          </p:nvPr>
        </p:nvSpPr>
        <p:spPr/>
        <p:txBody>
          <a:bodyPr rtlCol="0"/>
          <a:lstStyle/>
          <a:p>
            <a:fld id="{671E72C7-9A92-46FD-B239-DFE673F4C63C}" type="slidenum">
              <a:rPr lang="ar-JO" smtClean="0"/>
              <a:pPr/>
              <a:t>‹#›</a:t>
            </a:fld>
            <a:endParaRPr lang="ar-JO"/>
          </a:p>
        </p:txBody>
      </p:sp>
      <p:sp>
        <p:nvSpPr>
          <p:cNvPr id="28" name="عنصر نائب للتذييل 27"/>
          <p:cNvSpPr>
            <a:spLocks noGrp="1"/>
          </p:cNvSpPr>
          <p:nvPr>
            <p:ph type="ftr" sz="quarter" idx="12"/>
          </p:nvPr>
        </p:nvSpPr>
        <p:spPr/>
        <p:txBody>
          <a:bodyPr rtlCol="0"/>
          <a:lstStyle/>
          <a:p>
            <a:endParaRPr lang="ar-JO">
              <a:solidFill>
                <a:srgbClr val="438086"/>
              </a:solidFill>
            </a:endParaRPr>
          </a:p>
        </p:txBody>
      </p:sp>
    </p:spTree>
    <p:extLst>
      <p:ext uri="{BB962C8B-B14F-4D97-AF65-F5344CB8AC3E}">
        <p14:creationId xmlns:p14="http://schemas.microsoft.com/office/powerpoint/2010/main" val="1961318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B9F55E36-D090-4353-9800-FA8D3665524A}" type="datetimeFigureOut">
              <a:rPr lang="ar-JO" smtClean="0">
                <a:solidFill>
                  <a:srgbClr val="438086"/>
                </a:solidFill>
              </a:rPr>
              <a:pPr/>
              <a:t>18/04/1442</a:t>
            </a:fld>
            <a:endParaRPr lang="ar-JO">
              <a:solidFill>
                <a:srgbClr val="438086"/>
              </a:solidFill>
            </a:endParaRPr>
          </a:p>
        </p:txBody>
      </p:sp>
      <p:sp>
        <p:nvSpPr>
          <p:cNvPr id="4" name="عنصر نائب للتذييل 3"/>
          <p:cNvSpPr>
            <a:spLocks noGrp="1"/>
          </p:cNvSpPr>
          <p:nvPr>
            <p:ph type="ftr" sz="quarter" idx="11"/>
          </p:nvPr>
        </p:nvSpPr>
        <p:spPr>
          <a:xfrm>
            <a:off x="5257800" y="612648"/>
            <a:ext cx="1325880" cy="457200"/>
          </a:xfrm>
        </p:spPr>
        <p:txBody>
          <a:bodyPr/>
          <a:lstStyle/>
          <a:p>
            <a:endParaRPr lang="ar-JO">
              <a:solidFill>
                <a:srgbClr val="438086"/>
              </a:solidFill>
            </a:endParaRPr>
          </a:p>
        </p:txBody>
      </p:sp>
      <p:sp>
        <p:nvSpPr>
          <p:cNvPr id="5" name="عنصر نائب لرقم الشريحة 4"/>
          <p:cNvSpPr>
            <a:spLocks noGrp="1"/>
          </p:cNvSpPr>
          <p:nvPr>
            <p:ph type="sldNum" sz="quarter" idx="12"/>
          </p:nvPr>
        </p:nvSpPr>
        <p:spPr>
          <a:xfrm>
            <a:off x="8174736" y="2272"/>
            <a:ext cx="762000" cy="365760"/>
          </a:xfrm>
        </p:spPr>
        <p:txBody>
          <a:bodyPr/>
          <a:lstStyle/>
          <a:p>
            <a:fld id="{671E72C7-9A92-46FD-B239-DFE673F4C63C}" type="slidenum">
              <a:rPr lang="ar-JO" smtClean="0"/>
              <a:pPr/>
              <a:t>‹#›</a:t>
            </a:fld>
            <a:endParaRPr lang="ar-JO"/>
          </a:p>
        </p:txBody>
      </p:sp>
    </p:spTree>
    <p:extLst>
      <p:ext uri="{BB962C8B-B14F-4D97-AF65-F5344CB8AC3E}">
        <p14:creationId xmlns:p14="http://schemas.microsoft.com/office/powerpoint/2010/main" val="107274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F55E36-D090-4353-9800-FA8D3665524A}" type="datetimeFigureOut">
              <a:rPr lang="ar-JO" smtClean="0">
                <a:solidFill>
                  <a:srgbClr val="438086"/>
                </a:solidFill>
              </a:rPr>
              <a:pPr/>
              <a:t>18/04/1442</a:t>
            </a:fld>
            <a:endParaRPr lang="ar-JO">
              <a:solidFill>
                <a:srgbClr val="438086"/>
              </a:solidFill>
            </a:endParaRPr>
          </a:p>
        </p:txBody>
      </p:sp>
      <p:sp>
        <p:nvSpPr>
          <p:cNvPr id="3" name="عنصر نائب للتذييل 2"/>
          <p:cNvSpPr>
            <a:spLocks noGrp="1"/>
          </p:cNvSpPr>
          <p:nvPr>
            <p:ph type="ftr" sz="quarter" idx="11"/>
          </p:nvPr>
        </p:nvSpPr>
        <p:spPr/>
        <p:txBody>
          <a:bodyPr/>
          <a:lstStyle/>
          <a:p>
            <a:endParaRPr lang="ar-JO">
              <a:solidFill>
                <a:srgbClr val="438086"/>
              </a:solidFill>
            </a:endParaRPr>
          </a:p>
        </p:txBody>
      </p:sp>
      <p:sp>
        <p:nvSpPr>
          <p:cNvPr id="4" name="عنصر نائب لرقم الشريحة 3"/>
          <p:cNvSpPr>
            <a:spLocks noGrp="1"/>
          </p:cNvSpPr>
          <p:nvPr>
            <p:ph type="sldNum" sz="quarter" idx="12"/>
          </p:nvPr>
        </p:nvSpPr>
        <p:spPr/>
        <p:txBody>
          <a:bodyPr/>
          <a:lstStyle/>
          <a:p>
            <a:fld id="{671E72C7-9A92-46FD-B239-DFE673F4C63C}" type="slidenum">
              <a:rPr lang="ar-JO" smtClean="0"/>
              <a:pPr/>
              <a:t>‹#›</a:t>
            </a:fld>
            <a:endParaRPr lang="ar-JO"/>
          </a:p>
        </p:txBody>
      </p:sp>
    </p:spTree>
    <p:extLst>
      <p:ext uri="{BB962C8B-B14F-4D97-AF65-F5344CB8AC3E}">
        <p14:creationId xmlns:p14="http://schemas.microsoft.com/office/powerpoint/2010/main" val="2841513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B9F55E36-D090-4353-9800-FA8D3665524A}" type="datetimeFigureOut">
              <a:rPr lang="ar-JO" smtClean="0">
                <a:solidFill>
                  <a:srgbClr val="438086"/>
                </a:solidFill>
              </a:rPr>
              <a:pPr/>
              <a:t>18/04/1442</a:t>
            </a:fld>
            <a:endParaRPr lang="ar-JO">
              <a:solidFill>
                <a:srgbClr val="438086"/>
              </a:solidFill>
            </a:endParaRPr>
          </a:p>
        </p:txBody>
      </p:sp>
      <p:sp>
        <p:nvSpPr>
          <p:cNvPr id="6" name="عنصر نائب للتذييل 5"/>
          <p:cNvSpPr>
            <a:spLocks noGrp="1"/>
          </p:cNvSpPr>
          <p:nvPr>
            <p:ph type="ftr" sz="quarter" idx="11"/>
          </p:nvPr>
        </p:nvSpPr>
        <p:spPr/>
        <p:txBody>
          <a:bodyPr/>
          <a:lstStyle/>
          <a:p>
            <a:endParaRPr lang="ar-JO">
              <a:solidFill>
                <a:srgbClr val="438086"/>
              </a:solidFill>
            </a:endParaRPr>
          </a:p>
        </p:txBody>
      </p:sp>
      <p:sp>
        <p:nvSpPr>
          <p:cNvPr id="7" name="عنصر نائب لرقم الشريحة 6"/>
          <p:cNvSpPr>
            <a:spLocks noGrp="1"/>
          </p:cNvSpPr>
          <p:nvPr>
            <p:ph type="sldNum" sz="quarter" idx="12"/>
          </p:nvPr>
        </p:nvSpPr>
        <p:spPr/>
        <p:txBody>
          <a:bodyPr/>
          <a:lstStyle/>
          <a:p>
            <a:fld id="{671E72C7-9A92-46FD-B239-DFE673F4C63C}" type="slidenum">
              <a:rPr lang="ar-JO" smtClean="0"/>
              <a:pPr/>
              <a:t>‹#›</a:t>
            </a:fld>
            <a:endParaRPr lang="ar-JO"/>
          </a:p>
        </p:txBody>
      </p:sp>
    </p:spTree>
    <p:extLst>
      <p:ext uri="{BB962C8B-B14F-4D97-AF65-F5344CB8AC3E}">
        <p14:creationId xmlns:p14="http://schemas.microsoft.com/office/powerpoint/2010/main" val="38060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D771B2-BD8D-415E-AD65-4D98B6B72FFA}" type="datetimeFigureOut">
              <a:rPr lang="en-US" smtClean="0"/>
              <a:t>12/3/2020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D128677-F157-4C47-A6B9-245A44D4E4A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B9F55E36-D090-4353-9800-FA8D3665524A}" type="datetimeFigureOut">
              <a:rPr lang="ar-JO" smtClean="0">
                <a:solidFill>
                  <a:srgbClr val="438086"/>
                </a:solidFill>
              </a:rPr>
              <a:pPr/>
              <a:t>18/04/1442</a:t>
            </a:fld>
            <a:endParaRPr lang="ar-JO">
              <a:solidFill>
                <a:srgbClr val="438086"/>
              </a:solidFill>
            </a:endParaRPr>
          </a:p>
        </p:txBody>
      </p:sp>
      <p:sp>
        <p:nvSpPr>
          <p:cNvPr id="6" name="عنصر نائب للتذييل 5"/>
          <p:cNvSpPr>
            <a:spLocks noGrp="1"/>
          </p:cNvSpPr>
          <p:nvPr>
            <p:ph type="ftr" sz="quarter" idx="11"/>
          </p:nvPr>
        </p:nvSpPr>
        <p:spPr/>
        <p:txBody>
          <a:bodyPr/>
          <a:lstStyle/>
          <a:p>
            <a:endParaRPr lang="ar-JO">
              <a:solidFill>
                <a:srgbClr val="438086"/>
              </a:solidFill>
            </a:endParaRPr>
          </a:p>
        </p:txBody>
      </p:sp>
      <p:sp>
        <p:nvSpPr>
          <p:cNvPr id="7" name="عنصر نائب لرقم الشريحة 6"/>
          <p:cNvSpPr>
            <a:spLocks noGrp="1"/>
          </p:cNvSpPr>
          <p:nvPr>
            <p:ph type="sldNum" sz="quarter" idx="12"/>
          </p:nvPr>
        </p:nvSpPr>
        <p:spPr/>
        <p:txBody>
          <a:bodyPr/>
          <a:lstStyle/>
          <a:p>
            <a:fld id="{671E72C7-9A92-46FD-B239-DFE673F4C63C}" type="slidenum">
              <a:rPr lang="ar-JO" smtClean="0"/>
              <a:pPr/>
              <a:t>‹#›</a:t>
            </a:fld>
            <a:endParaRPr lang="ar-JO"/>
          </a:p>
        </p:txBody>
      </p:sp>
    </p:spTree>
    <p:extLst>
      <p:ext uri="{BB962C8B-B14F-4D97-AF65-F5344CB8AC3E}">
        <p14:creationId xmlns:p14="http://schemas.microsoft.com/office/powerpoint/2010/main" val="3120484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9F55E36-D090-4353-9800-FA8D3665524A}" type="datetimeFigureOut">
              <a:rPr lang="ar-JO" smtClean="0">
                <a:solidFill>
                  <a:srgbClr val="438086"/>
                </a:solidFill>
              </a:rPr>
              <a:pPr/>
              <a:t>18/04/1442</a:t>
            </a:fld>
            <a:endParaRPr lang="ar-JO">
              <a:solidFill>
                <a:srgbClr val="438086"/>
              </a:solidFill>
            </a:endParaRPr>
          </a:p>
        </p:txBody>
      </p:sp>
      <p:sp>
        <p:nvSpPr>
          <p:cNvPr id="5" name="عنصر نائب للتذييل 4"/>
          <p:cNvSpPr>
            <a:spLocks noGrp="1"/>
          </p:cNvSpPr>
          <p:nvPr>
            <p:ph type="ftr" sz="quarter" idx="11"/>
          </p:nvPr>
        </p:nvSpPr>
        <p:spPr/>
        <p:txBody>
          <a:bodyPr/>
          <a:lstStyle/>
          <a:p>
            <a:endParaRPr lang="ar-JO">
              <a:solidFill>
                <a:srgbClr val="438086"/>
              </a:solidFill>
            </a:endParaRPr>
          </a:p>
        </p:txBody>
      </p:sp>
      <p:sp>
        <p:nvSpPr>
          <p:cNvPr id="6" name="عنصر نائب لرقم الشريحة 5"/>
          <p:cNvSpPr>
            <a:spLocks noGrp="1"/>
          </p:cNvSpPr>
          <p:nvPr>
            <p:ph type="sldNum" sz="quarter" idx="12"/>
          </p:nvPr>
        </p:nvSpPr>
        <p:spPr/>
        <p:txBody>
          <a:bodyPr/>
          <a:lstStyle/>
          <a:p>
            <a:fld id="{671E72C7-9A92-46FD-B239-DFE673F4C63C}" type="slidenum">
              <a:rPr lang="ar-JO" smtClean="0"/>
              <a:pPr/>
              <a:t>‹#›</a:t>
            </a:fld>
            <a:endParaRPr lang="ar-JO"/>
          </a:p>
        </p:txBody>
      </p:sp>
    </p:spTree>
    <p:extLst>
      <p:ext uri="{BB962C8B-B14F-4D97-AF65-F5344CB8AC3E}">
        <p14:creationId xmlns:p14="http://schemas.microsoft.com/office/powerpoint/2010/main" val="256970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9F55E36-D090-4353-9800-FA8D3665524A}" type="datetimeFigureOut">
              <a:rPr lang="ar-JO" smtClean="0">
                <a:solidFill>
                  <a:srgbClr val="438086"/>
                </a:solidFill>
              </a:rPr>
              <a:pPr/>
              <a:t>18/04/1442</a:t>
            </a:fld>
            <a:endParaRPr lang="ar-JO">
              <a:solidFill>
                <a:srgbClr val="438086"/>
              </a:solidFill>
            </a:endParaRPr>
          </a:p>
        </p:txBody>
      </p:sp>
      <p:sp>
        <p:nvSpPr>
          <p:cNvPr id="5" name="عنصر نائب للتذييل 4"/>
          <p:cNvSpPr>
            <a:spLocks noGrp="1"/>
          </p:cNvSpPr>
          <p:nvPr>
            <p:ph type="ftr" sz="quarter" idx="11"/>
          </p:nvPr>
        </p:nvSpPr>
        <p:spPr/>
        <p:txBody>
          <a:bodyPr/>
          <a:lstStyle/>
          <a:p>
            <a:endParaRPr lang="ar-JO">
              <a:solidFill>
                <a:srgbClr val="438086"/>
              </a:solidFill>
            </a:endParaRPr>
          </a:p>
        </p:txBody>
      </p:sp>
      <p:sp>
        <p:nvSpPr>
          <p:cNvPr id="6" name="عنصر نائب لرقم الشريحة 5"/>
          <p:cNvSpPr>
            <a:spLocks noGrp="1"/>
          </p:cNvSpPr>
          <p:nvPr>
            <p:ph type="sldNum" sz="quarter" idx="12"/>
          </p:nvPr>
        </p:nvSpPr>
        <p:spPr/>
        <p:txBody>
          <a:bodyPr/>
          <a:lstStyle/>
          <a:p>
            <a:fld id="{671E72C7-9A92-46FD-B239-DFE673F4C63C}" type="slidenum">
              <a:rPr lang="ar-JO" smtClean="0"/>
              <a:pPr/>
              <a:t>‹#›</a:t>
            </a:fld>
            <a:endParaRPr lang="ar-JO"/>
          </a:p>
        </p:txBody>
      </p:sp>
    </p:spTree>
    <p:extLst>
      <p:ext uri="{BB962C8B-B14F-4D97-AF65-F5344CB8AC3E}">
        <p14:creationId xmlns:p14="http://schemas.microsoft.com/office/powerpoint/2010/main" val="122148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53D771B2-BD8D-415E-AD65-4D98B6B72FFA}" type="datetimeFigureOut">
              <a:rPr lang="en-US" smtClean="0"/>
              <a:t>12/3/2020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D128677-F157-4C47-A6B9-245A44D4E4AA}"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D771B2-BD8D-415E-AD65-4D98B6B72FFA}" type="datetimeFigureOut">
              <a:rPr lang="en-US" smtClean="0"/>
              <a:t>12/3/2020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CD128677-F157-4C47-A6B9-245A44D4E4AA}"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3D771B2-BD8D-415E-AD65-4D98B6B72FFA}" type="datetimeFigureOut">
              <a:rPr lang="en-US" smtClean="0"/>
              <a:t>12/3/2020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CD128677-F157-4C47-A6B9-245A44D4E4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3D771B2-BD8D-415E-AD65-4D98B6B72FFA}" type="datetimeFigureOut">
              <a:rPr lang="en-US" smtClean="0"/>
              <a:t>12/3/2020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D128677-F157-4C47-A6B9-245A44D4E4AA}"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3D771B2-BD8D-415E-AD65-4D98B6B72FFA}" type="datetimeFigureOut">
              <a:rPr lang="en-US" smtClean="0"/>
              <a:t>12/3/2020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D128677-F157-4C47-A6B9-245A44D4E4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53D771B2-BD8D-415E-AD65-4D98B6B72FFA}" type="datetimeFigureOut">
              <a:rPr lang="en-US" smtClean="0"/>
              <a:t>12/3/2020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D128677-F157-4C47-A6B9-245A44D4E4AA}"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53D771B2-BD8D-415E-AD65-4D98B6B72FFA}" type="datetimeFigureOut">
              <a:rPr lang="en-US" smtClean="0"/>
              <a:t>12/3/2020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D128677-F157-4C47-A6B9-245A44D4E4AA}"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3D771B2-BD8D-415E-AD65-4D98B6B72FFA}" type="datetimeFigureOut">
              <a:rPr lang="en-US" smtClean="0"/>
              <a:t>12/3/2020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D128677-F157-4C47-A6B9-245A44D4E4AA}"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rtl="1"/>
            <a:fld id="{B9F55E36-D090-4353-9800-FA8D3665524A}" type="datetimeFigureOut">
              <a:rPr lang="ar-JO" smtClean="0">
                <a:solidFill>
                  <a:srgbClr val="438086"/>
                </a:solidFill>
              </a:rPr>
              <a:pPr rtl="1"/>
              <a:t>18/04/1442</a:t>
            </a:fld>
            <a:endParaRPr lang="ar-JO">
              <a:solidFill>
                <a:srgbClr val="438086"/>
              </a:solidFill>
            </a:endParaRPr>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rtl="1"/>
            <a:endParaRPr lang="ar-JO">
              <a:solidFill>
                <a:srgbClr val="438086"/>
              </a:solidFill>
            </a:endParaRPr>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rtl="1"/>
            <a:fld id="{671E72C7-9A92-46FD-B239-DFE673F4C63C}" type="slidenum">
              <a:rPr lang="ar-JO" smtClean="0"/>
              <a:pPr rtl="1"/>
              <a:t>‹#›</a:t>
            </a:fld>
            <a:endParaRPr lang="ar-JO"/>
          </a:p>
        </p:txBody>
      </p:sp>
    </p:spTree>
    <p:extLst>
      <p:ext uri="{BB962C8B-B14F-4D97-AF65-F5344CB8AC3E}">
        <p14:creationId xmlns:p14="http://schemas.microsoft.com/office/powerpoint/2010/main" val="38564782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32.jpe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743200" y="762000"/>
            <a:ext cx="3040966" cy="1828800"/>
          </a:xfrm>
        </p:spPr>
        <p:txBody>
          <a:bodyPr/>
          <a:lstStyle/>
          <a:p>
            <a:r>
              <a:rPr lang="en-US" dirty="0" smtClean="0">
                <a:solidFill>
                  <a:schemeClr val="tx1">
                    <a:lumMod val="95000"/>
                  </a:schemeClr>
                </a:solidFill>
              </a:rPr>
              <a:t>Eye lids</a:t>
            </a:r>
            <a:endParaRPr lang="en-US" dirty="0">
              <a:solidFill>
                <a:schemeClr val="tx1">
                  <a:lumMod val="95000"/>
                </a:schemeClr>
              </a:solidFill>
            </a:endParaRPr>
          </a:p>
        </p:txBody>
      </p:sp>
      <p:sp>
        <p:nvSpPr>
          <p:cNvPr id="3" name="Subtitle 2"/>
          <p:cNvSpPr>
            <a:spLocks noGrp="1"/>
          </p:cNvSpPr>
          <p:nvPr>
            <p:ph type="subTitle" idx="1"/>
          </p:nvPr>
        </p:nvSpPr>
        <p:spPr>
          <a:xfrm>
            <a:off x="838200" y="4572000"/>
            <a:ext cx="6560234" cy="1752600"/>
          </a:xfrm>
        </p:spPr>
        <p:txBody>
          <a:bodyPr>
            <a:normAutofit/>
          </a:bodyPr>
          <a:lstStyle/>
          <a:p>
            <a:pPr algn="l"/>
            <a:endParaRPr lang="en-US" dirty="0" smtClean="0">
              <a:solidFill>
                <a:schemeClr val="tx1">
                  <a:lumMod val="95000"/>
                </a:schemeClr>
              </a:solidFill>
            </a:endParaRPr>
          </a:p>
          <a:p>
            <a:pPr algn="l"/>
            <a:r>
              <a:rPr lang="en-US" dirty="0" smtClean="0">
                <a:solidFill>
                  <a:schemeClr val="tx1">
                    <a:lumMod val="95000"/>
                  </a:schemeClr>
                </a:solidFill>
              </a:rPr>
              <a:t>Done by : </a:t>
            </a:r>
            <a:r>
              <a:rPr lang="en-US" dirty="0" err="1" smtClean="0">
                <a:solidFill>
                  <a:schemeClr val="tx1">
                    <a:lumMod val="95000"/>
                  </a:schemeClr>
                </a:solidFill>
              </a:rPr>
              <a:t>shereen</a:t>
            </a:r>
            <a:r>
              <a:rPr lang="en-US" dirty="0" smtClean="0">
                <a:solidFill>
                  <a:schemeClr val="tx1">
                    <a:lumMod val="95000"/>
                  </a:schemeClr>
                </a:solidFill>
              </a:rPr>
              <a:t> </a:t>
            </a:r>
            <a:r>
              <a:rPr lang="en-US" dirty="0" err="1" smtClean="0">
                <a:solidFill>
                  <a:schemeClr val="tx1">
                    <a:lumMod val="95000"/>
                  </a:schemeClr>
                </a:solidFill>
              </a:rPr>
              <a:t>alshaikh</a:t>
            </a:r>
            <a:r>
              <a:rPr lang="en-US" dirty="0" smtClean="0">
                <a:solidFill>
                  <a:schemeClr val="tx1">
                    <a:lumMod val="95000"/>
                  </a:schemeClr>
                </a:solidFill>
              </a:rPr>
              <a:t> </a:t>
            </a:r>
          </a:p>
          <a:p>
            <a:pPr algn="l"/>
            <a:r>
              <a:rPr lang="en-US" dirty="0" smtClean="0">
                <a:solidFill>
                  <a:schemeClr val="tx1">
                    <a:lumMod val="95000"/>
                  </a:schemeClr>
                </a:solidFill>
              </a:rPr>
              <a:t>                   </a:t>
            </a:r>
            <a:r>
              <a:rPr lang="en-US" dirty="0" err="1" smtClean="0">
                <a:solidFill>
                  <a:schemeClr val="tx1">
                    <a:lumMod val="95000"/>
                  </a:schemeClr>
                </a:solidFill>
              </a:rPr>
              <a:t>Aseel</a:t>
            </a:r>
            <a:r>
              <a:rPr lang="en-US" dirty="0" smtClean="0">
                <a:solidFill>
                  <a:schemeClr val="tx1">
                    <a:lumMod val="95000"/>
                  </a:schemeClr>
                </a:solidFill>
              </a:rPr>
              <a:t> </a:t>
            </a:r>
            <a:r>
              <a:rPr lang="en-US" dirty="0" err="1" smtClean="0">
                <a:solidFill>
                  <a:schemeClr val="tx1">
                    <a:lumMod val="95000"/>
                  </a:schemeClr>
                </a:solidFill>
              </a:rPr>
              <a:t>adnan</a:t>
            </a:r>
            <a:endParaRPr lang="en-US" dirty="0">
              <a:solidFill>
                <a:schemeClr val="tx1">
                  <a:lumMod val="95000"/>
                </a:schemeClr>
              </a:solidFill>
            </a:endParaRPr>
          </a:p>
        </p:txBody>
      </p:sp>
    </p:spTree>
    <p:extLst>
      <p:ext uri="{BB962C8B-B14F-4D97-AF65-F5344CB8AC3E}">
        <p14:creationId xmlns:p14="http://schemas.microsoft.com/office/powerpoint/2010/main" val="2698517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47256"/>
            <a:ext cx="8526871" cy="6354050"/>
          </a:xfrm>
          <a:prstGeom prst="rect">
            <a:avLst/>
          </a:prstGeom>
        </p:spPr>
      </p:pic>
    </p:spTree>
    <p:extLst>
      <p:ext uri="{BB962C8B-B14F-4D97-AF65-F5344CB8AC3E}">
        <p14:creationId xmlns:p14="http://schemas.microsoft.com/office/powerpoint/2010/main" val="2093491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solidFill>
                  <a:schemeClr val="accent6">
                    <a:lumMod val="90000"/>
                  </a:schemeClr>
                </a:solidFill>
              </a:rPr>
              <a:t>E</a:t>
            </a:r>
            <a:r>
              <a:rPr lang="en-US" dirty="0" err="1" smtClean="0">
                <a:solidFill>
                  <a:schemeClr val="accent6">
                    <a:lumMod val="90000"/>
                  </a:schemeClr>
                </a:solidFill>
              </a:rPr>
              <a:t>ntropion</a:t>
            </a:r>
            <a:endParaRPr lang="en-US" dirty="0">
              <a:solidFill>
                <a:schemeClr val="accent6">
                  <a:lumMod val="90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smtClean="0"/>
              <a:t>It’s a condition where the lower eyelid mainly is folded inward .</a:t>
            </a:r>
          </a:p>
          <a:p>
            <a:r>
              <a:rPr lang="en-US" dirty="0" smtClean="0"/>
              <a:t>Its uncomfortable for the patient because the eyelash keep getting in the eye </a:t>
            </a:r>
            <a:r>
              <a:rPr lang="en-US" dirty="0" smtClean="0">
                <a:solidFill>
                  <a:schemeClr val="accent6">
                    <a:lumMod val="90000"/>
                  </a:schemeClr>
                </a:solidFill>
              </a:rPr>
              <a:t>irritating</a:t>
            </a:r>
            <a:r>
              <a:rPr lang="en-US" dirty="0" smtClean="0"/>
              <a:t> the cornea causing </a:t>
            </a:r>
            <a:r>
              <a:rPr lang="en-US" dirty="0" smtClean="0">
                <a:solidFill>
                  <a:schemeClr val="accent6">
                    <a:lumMod val="50000"/>
                  </a:schemeClr>
                </a:solidFill>
              </a:rPr>
              <a:t>pain</a:t>
            </a:r>
            <a:r>
              <a:rPr lang="en-US" dirty="0" smtClean="0"/>
              <a:t> and </a:t>
            </a:r>
            <a:r>
              <a:rPr lang="en-US" dirty="0" smtClean="0">
                <a:solidFill>
                  <a:schemeClr val="accent6">
                    <a:lumMod val="50000"/>
                  </a:schemeClr>
                </a:solidFill>
              </a:rPr>
              <a:t>2ry scaring </a:t>
            </a:r>
            <a:r>
              <a:rPr lang="en-US" dirty="0" smtClean="0"/>
              <a:t>and </a:t>
            </a:r>
            <a:r>
              <a:rPr lang="en-US" dirty="0" smtClean="0">
                <a:solidFill>
                  <a:schemeClr val="accent6">
                    <a:lumMod val="50000"/>
                  </a:schemeClr>
                </a:solidFill>
              </a:rPr>
              <a:t>nerve damage.</a:t>
            </a:r>
            <a:endParaRPr lang="en-US" dirty="0" smtClean="0"/>
          </a:p>
          <a:p>
            <a:r>
              <a:rPr lang="en-US" dirty="0" smtClean="0"/>
              <a:t>It can involve the upper eyelid also and can be unilateral or bilateral</a:t>
            </a:r>
            <a:r>
              <a:rPr lang="en-US" dirty="0" smtClean="0">
                <a:solidFill>
                  <a:schemeClr val="accent6">
                    <a:lumMod val="90000"/>
                  </a:schemeClr>
                </a:solidFill>
              </a:rPr>
              <a:t>.(bilateral </a:t>
            </a:r>
            <a:r>
              <a:rPr lang="en-US" dirty="0" err="1">
                <a:solidFill>
                  <a:schemeClr val="accent6">
                    <a:lumMod val="90000"/>
                  </a:schemeClr>
                </a:solidFill>
              </a:rPr>
              <a:t>e</a:t>
            </a:r>
            <a:r>
              <a:rPr lang="en-US" dirty="0" err="1" smtClean="0">
                <a:solidFill>
                  <a:schemeClr val="accent6">
                    <a:lumMod val="90000"/>
                  </a:schemeClr>
                </a:solidFill>
              </a:rPr>
              <a:t>ntropin</a:t>
            </a:r>
            <a:r>
              <a:rPr lang="en-US" dirty="0" smtClean="0">
                <a:solidFill>
                  <a:schemeClr val="accent6">
                    <a:lumMod val="90000"/>
                  </a:schemeClr>
                </a:solidFill>
              </a:rPr>
              <a:t>).</a:t>
            </a:r>
          </a:p>
          <a:p>
            <a:r>
              <a:rPr lang="en-US" dirty="0" smtClean="0">
                <a:solidFill>
                  <a:schemeClr val="accent6">
                    <a:lumMod val="90000"/>
                  </a:schemeClr>
                </a:solidFill>
              </a:rPr>
              <a:t>The cause : </a:t>
            </a:r>
            <a:r>
              <a:rPr lang="en-US" dirty="0" smtClean="0"/>
              <a:t>it can be due </a:t>
            </a:r>
            <a:r>
              <a:rPr lang="en-US" dirty="0"/>
              <a:t>to </a:t>
            </a:r>
            <a:r>
              <a:rPr lang="en-US" dirty="0">
                <a:solidFill>
                  <a:schemeClr val="accent6">
                    <a:lumMod val="50000"/>
                  </a:schemeClr>
                </a:solidFill>
              </a:rPr>
              <a:t>repeated trachoma  </a:t>
            </a:r>
            <a:r>
              <a:rPr lang="en-US" dirty="0"/>
              <a:t>infection </a:t>
            </a:r>
            <a:r>
              <a:rPr lang="en-US" dirty="0" smtClean="0"/>
              <a:t>causing scaring of the inner eyelid, </a:t>
            </a:r>
            <a:r>
              <a:rPr lang="en-US" dirty="0" smtClean="0">
                <a:solidFill>
                  <a:schemeClr val="accent6">
                    <a:lumMod val="50000"/>
                  </a:schemeClr>
                </a:solidFill>
              </a:rPr>
              <a:t>congenital</a:t>
            </a:r>
            <a:r>
              <a:rPr lang="en-US" dirty="0" smtClean="0"/>
              <a:t> , </a:t>
            </a:r>
            <a:r>
              <a:rPr lang="en-US" dirty="0" smtClean="0">
                <a:solidFill>
                  <a:schemeClr val="accent6">
                    <a:lumMod val="50000"/>
                  </a:schemeClr>
                </a:solidFill>
              </a:rPr>
              <a:t>spasm</a:t>
            </a:r>
            <a:r>
              <a:rPr lang="en-US" dirty="0" smtClean="0"/>
              <a:t> </a:t>
            </a:r>
            <a:r>
              <a:rPr lang="en-US" dirty="0" smtClean="0">
                <a:solidFill>
                  <a:schemeClr val="accent6">
                    <a:lumMod val="50000"/>
                  </a:schemeClr>
                </a:solidFill>
              </a:rPr>
              <a:t>,scaring </a:t>
            </a:r>
            <a:r>
              <a:rPr lang="en-US" dirty="0" smtClean="0"/>
              <a:t>(mechanical) , </a:t>
            </a:r>
            <a:r>
              <a:rPr lang="en-US" dirty="0" smtClean="0">
                <a:solidFill>
                  <a:schemeClr val="accent6">
                    <a:lumMod val="50000"/>
                  </a:schemeClr>
                </a:solidFill>
              </a:rPr>
              <a:t>aging</a:t>
            </a:r>
            <a:r>
              <a:rPr lang="en-US" dirty="0" smtClean="0"/>
              <a:t> (creating loos skin and ligaments)</a:t>
            </a:r>
          </a:p>
          <a:p>
            <a:endParaRPr lang="en-US" dirty="0"/>
          </a:p>
        </p:txBody>
      </p:sp>
    </p:spTree>
    <p:extLst>
      <p:ext uri="{BB962C8B-B14F-4D97-AF65-F5344CB8AC3E}">
        <p14:creationId xmlns:p14="http://schemas.microsoft.com/office/powerpoint/2010/main" val="1636877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629400"/>
          </a:xfrm>
        </p:spPr>
        <p:txBody>
          <a:bodyPr>
            <a:normAutofit fontScale="92500"/>
          </a:bodyPr>
          <a:lstStyle/>
          <a:p>
            <a:r>
              <a:rPr lang="en-US" b="1" i="1" u="sng" dirty="0" smtClean="0">
                <a:solidFill>
                  <a:schemeClr val="accent6">
                    <a:lumMod val="90000"/>
                  </a:schemeClr>
                </a:solidFill>
              </a:rPr>
              <a:t>Symptoms:</a:t>
            </a:r>
          </a:p>
          <a:p>
            <a:pPr marL="457200" indent="-457200">
              <a:buFont typeface="+mj-lt"/>
              <a:buAutoNum type="arabicParenR"/>
            </a:pPr>
            <a:r>
              <a:rPr lang="en-US" dirty="0"/>
              <a:t>Redness and pain around the eye</a:t>
            </a:r>
          </a:p>
          <a:p>
            <a:pPr marL="457200" indent="-457200">
              <a:buFont typeface="+mj-lt"/>
              <a:buAutoNum type="arabicParenR"/>
            </a:pPr>
            <a:r>
              <a:rPr lang="en-US" dirty="0"/>
              <a:t>Sensitivity to light and wind</a:t>
            </a:r>
          </a:p>
          <a:p>
            <a:pPr marL="457200" indent="-457200">
              <a:buFont typeface="+mj-lt"/>
              <a:buAutoNum type="arabicParenR"/>
            </a:pPr>
            <a:r>
              <a:rPr lang="en-US" dirty="0"/>
              <a:t>Sagging skin around the eye</a:t>
            </a:r>
          </a:p>
          <a:p>
            <a:pPr marL="457200" indent="-457200">
              <a:buFont typeface="+mj-lt"/>
              <a:buAutoNum type="arabicParenR"/>
            </a:pPr>
            <a:r>
              <a:rPr lang="en-US" dirty="0" smtClean="0"/>
              <a:t>Watering.</a:t>
            </a:r>
            <a:endParaRPr lang="en-US" dirty="0"/>
          </a:p>
          <a:p>
            <a:pPr marL="457200" indent="-457200">
              <a:buFont typeface="+mj-lt"/>
              <a:buAutoNum type="arabicParenR"/>
            </a:pPr>
            <a:r>
              <a:rPr lang="en-US" dirty="0"/>
              <a:t>Decreased vision, especially if the cornea is </a:t>
            </a:r>
            <a:r>
              <a:rPr lang="en-US" dirty="0" smtClean="0"/>
              <a:t>damaged.</a:t>
            </a:r>
          </a:p>
          <a:p>
            <a:r>
              <a:rPr lang="en-US" b="1" i="1" u="sng" dirty="0" smtClean="0">
                <a:solidFill>
                  <a:schemeClr val="accent6">
                    <a:lumMod val="90000"/>
                  </a:schemeClr>
                </a:solidFill>
              </a:rPr>
              <a:t>Treatment</a:t>
            </a:r>
            <a:r>
              <a:rPr lang="en-US" dirty="0" smtClean="0">
                <a:solidFill>
                  <a:schemeClr val="accent6">
                    <a:lumMod val="90000"/>
                  </a:schemeClr>
                </a:solidFill>
              </a:rPr>
              <a:t>:</a:t>
            </a:r>
          </a:p>
          <a:p>
            <a:pPr>
              <a:buFont typeface="Wingdings" pitchFamily="2" charset="2"/>
              <a:buChar char="ü"/>
            </a:pPr>
            <a:r>
              <a:rPr lang="en-US" dirty="0" smtClean="0"/>
              <a:t>Its relatively simple by surgical removal of </a:t>
            </a:r>
            <a:r>
              <a:rPr lang="en-US" dirty="0"/>
              <a:t>excess </a:t>
            </a:r>
            <a:r>
              <a:rPr lang="en-US" dirty="0" smtClean="0"/>
              <a:t>skin of </a:t>
            </a:r>
            <a:r>
              <a:rPr lang="en-US" dirty="0"/>
              <a:t>the outer lids or tendons and muscles are shortened with one or two </a:t>
            </a:r>
            <a:r>
              <a:rPr lang="en-US" dirty="0" smtClean="0"/>
              <a:t>stitches.</a:t>
            </a:r>
            <a:endParaRPr lang="en-US" b="1" i="1" u="sng" dirty="0" smtClean="0"/>
          </a:p>
          <a:p>
            <a:pPr>
              <a:buFont typeface="Wingdings" pitchFamily="2" charset="2"/>
              <a:buChar char="ü"/>
            </a:pPr>
            <a:r>
              <a:rPr lang="en-US" dirty="0">
                <a:solidFill>
                  <a:schemeClr val="accent6">
                    <a:lumMod val="90000"/>
                  </a:schemeClr>
                </a:solidFill>
              </a:rPr>
              <a:t>Prognosis</a:t>
            </a:r>
            <a:r>
              <a:rPr lang="en-US" dirty="0"/>
              <a:t> is excellent if surgery is performed before the cornea is damaged.</a:t>
            </a:r>
          </a:p>
          <a:p>
            <a:pPr>
              <a:buFont typeface="Wingdings" pitchFamily="2" charset="2"/>
              <a:buChar char="v"/>
            </a:pPr>
            <a:r>
              <a:rPr lang="en-US" dirty="0">
                <a:solidFill>
                  <a:schemeClr val="accent6">
                    <a:lumMod val="90000"/>
                  </a:schemeClr>
                </a:solidFill>
              </a:rPr>
              <a:t>Complications :  </a:t>
            </a:r>
            <a:r>
              <a:rPr lang="en-US" dirty="0" err="1" smtClean="0"/>
              <a:t>Epiphora</a:t>
            </a:r>
            <a:r>
              <a:rPr lang="en-US" dirty="0" smtClean="0"/>
              <a:t> , eye </a:t>
            </a:r>
            <a:r>
              <a:rPr lang="en-US" dirty="0" err="1" smtClean="0"/>
              <a:t>irritaion</a:t>
            </a:r>
            <a:r>
              <a:rPr lang="en-US" dirty="0" smtClean="0"/>
              <a:t>.</a:t>
            </a:r>
            <a:endParaRPr lang="en-US" dirty="0"/>
          </a:p>
          <a:p>
            <a:endParaRPr lang="en-US" dirty="0"/>
          </a:p>
          <a:p>
            <a:endParaRPr lang="en-US" dirty="0" smtClean="0"/>
          </a:p>
          <a:p>
            <a:endParaRPr lang="en-US" b="1" i="1" u="sng" dirty="0" smtClean="0"/>
          </a:p>
          <a:p>
            <a:endParaRPr lang="en-US" dirty="0"/>
          </a:p>
        </p:txBody>
      </p:sp>
    </p:spTree>
    <p:extLst>
      <p:ext uri="{BB962C8B-B14F-4D97-AF65-F5344CB8AC3E}">
        <p14:creationId xmlns:p14="http://schemas.microsoft.com/office/powerpoint/2010/main" val="4012135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458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412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accent6">
                    <a:lumMod val="90000"/>
                  </a:schemeClr>
                </a:solidFill>
              </a:rPr>
              <a:t>Ectropion:</a:t>
            </a:r>
            <a:endParaRPr lang="en-US" dirty="0">
              <a:solidFill>
                <a:schemeClr val="accent6">
                  <a:lumMod val="90000"/>
                </a:schemeClr>
              </a:solidFill>
            </a:endParaRPr>
          </a:p>
        </p:txBody>
      </p:sp>
      <p:sp>
        <p:nvSpPr>
          <p:cNvPr id="3" name="Content Placeholder 2"/>
          <p:cNvSpPr>
            <a:spLocks noGrp="1"/>
          </p:cNvSpPr>
          <p:nvPr>
            <p:ph idx="1"/>
          </p:nvPr>
        </p:nvSpPr>
        <p:spPr/>
        <p:txBody>
          <a:bodyPr>
            <a:normAutofit/>
          </a:bodyPr>
          <a:lstStyle/>
          <a:p>
            <a:r>
              <a:rPr lang="en-US" sz="2000" dirty="0" smtClean="0"/>
              <a:t>It’s a medical condition where the lower eye lid outwards.</a:t>
            </a:r>
          </a:p>
          <a:p>
            <a:endParaRPr lang="en-US" sz="2000" dirty="0"/>
          </a:p>
          <a:p>
            <a:r>
              <a:rPr lang="en-US" sz="2000" dirty="0" smtClean="0"/>
              <a:t>Its notable in newborn whom are born </a:t>
            </a:r>
            <a:r>
              <a:rPr lang="en-US" sz="2000" dirty="0"/>
              <a:t>with congenital  Harlequin-type </a:t>
            </a:r>
            <a:r>
              <a:rPr lang="en-US" sz="2000" dirty="0" err="1" smtClean="0"/>
              <a:t>ichthyosis</a:t>
            </a:r>
            <a:r>
              <a:rPr lang="en-US" sz="2000" dirty="0" smtClean="0"/>
              <a:t> .</a:t>
            </a:r>
          </a:p>
          <a:p>
            <a:r>
              <a:rPr lang="en-US" sz="2000" dirty="0" smtClean="0"/>
              <a:t>It can also happen due to acquired weakness of the lower eyelid tissue.</a:t>
            </a:r>
          </a:p>
          <a:p>
            <a:r>
              <a:rPr lang="en-US" sz="2000" dirty="0" smtClean="0">
                <a:solidFill>
                  <a:schemeClr val="accent6">
                    <a:lumMod val="90000"/>
                  </a:schemeClr>
                </a:solidFill>
              </a:rPr>
              <a:t>Causes : </a:t>
            </a:r>
            <a:r>
              <a:rPr lang="en-US" sz="2000" dirty="0" smtClean="0"/>
              <a:t>allergy , congenital ,  aging ,  scaring ,mechanical .</a:t>
            </a:r>
          </a:p>
          <a:p>
            <a:r>
              <a:rPr lang="en-US" sz="2000" dirty="0" smtClean="0">
                <a:solidFill>
                  <a:schemeClr val="accent6">
                    <a:lumMod val="90000"/>
                  </a:schemeClr>
                </a:solidFill>
              </a:rPr>
              <a:t>Diagnosis: </a:t>
            </a:r>
            <a:r>
              <a:rPr lang="en-US" sz="2000" dirty="0" smtClean="0"/>
              <a:t>it can be done by normal eye examination where the muscle tone and tightness can be assessed by gently pulling the eyelid.</a:t>
            </a:r>
          </a:p>
          <a:p>
            <a:r>
              <a:rPr lang="en-US" sz="2000" dirty="0" smtClean="0">
                <a:solidFill>
                  <a:schemeClr val="accent6">
                    <a:lumMod val="90000"/>
                  </a:schemeClr>
                </a:solidFill>
              </a:rPr>
              <a:t>Treatment : </a:t>
            </a:r>
            <a:r>
              <a:rPr lang="en-US" sz="2000" dirty="0" smtClean="0"/>
              <a:t>this condition is repaired surgically .</a:t>
            </a:r>
          </a:p>
          <a:p>
            <a:endParaRPr lang="en-US" sz="2000" dirty="0"/>
          </a:p>
        </p:txBody>
      </p:sp>
    </p:spTree>
    <p:extLst>
      <p:ext uri="{BB962C8B-B14F-4D97-AF65-F5344CB8AC3E}">
        <p14:creationId xmlns:p14="http://schemas.microsoft.com/office/powerpoint/2010/main" val="3998231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8208"/>
            <a:ext cx="8686800" cy="6421192"/>
          </a:xfrm>
          <a:prstGeom prst="rect">
            <a:avLst/>
          </a:prstGeom>
        </p:spPr>
      </p:pic>
    </p:spTree>
    <p:extLst>
      <p:ext uri="{BB962C8B-B14F-4D97-AF65-F5344CB8AC3E}">
        <p14:creationId xmlns:p14="http://schemas.microsoft.com/office/powerpoint/2010/main" val="904823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571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solidFill>
                  <a:schemeClr val="accent6">
                    <a:lumMod val="75000"/>
                  </a:schemeClr>
                </a:solidFill>
              </a:rPr>
              <a:t>Blephritis</a:t>
            </a:r>
            <a:r>
              <a:rPr lang="en-US" dirty="0" smtClean="0">
                <a:solidFill>
                  <a:schemeClr val="accent6">
                    <a:lumMod val="75000"/>
                  </a:schemeClr>
                </a:solidFill>
              </a:rPr>
              <a:t> :</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t>It’s a skin </a:t>
            </a:r>
            <a:r>
              <a:rPr lang="en-US" dirty="0" err="1" smtClean="0"/>
              <a:t>proplem</a:t>
            </a:r>
            <a:r>
              <a:rPr lang="en-US" dirty="0" smtClean="0"/>
              <a:t> and inflammation which affects the eyelids and the eyelash </a:t>
            </a:r>
            <a:r>
              <a:rPr lang="en-US" dirty="0" smtClean="0">
                <a:solidFill>
                  <a:schemeClr val="accent6">
                    <a:lumMod val="75000"/>
                  </a:schemeClr>
                </a:solidFill>
              </a:rPr>
              <a:t>Cause : </a:t>
            </a:r>
            <a:r>
              <a:rPr lang="en-US" dirty="0" smtClean="0"/>
              <a:t>might be</a:t>
            </a:r>
            <a:r>
              <a:rPr lang="en-US" dirty="0" smtClean="0">
                <a:solidFill>
                  <a:schemeClr val="accent6">
                    <a:lumMod val="90000"/>
                  </a:schemeClr>
                </a:solidFill>
              </a:rPr>
              <a:t> bacterial </a:t>
            </a:r>
            <a:r>
              <a:rPr lang="en-US" dirty="0" smtClean="0"/>
              <a:t>or by other skin conditions such </a:t>
            </a:r>
            <a:r>
              <a:rPr lang="en-US" dirty="0" smtClean="0">
                <a:solidFill>
                  <a:schemeClr val="accent6">
                    <a:lumMod val="90000"/>
                  </a:schemeClr>
                </a:solidFill>
              </a:rPr>
              <a:t>dandruff</a:t>
            </a:r>
            <a:r>
              <a:rPr lang="en-US" dirty="0" smtClean="0"/>
              <a:t> , skin </a:t>
            </a:r>
            <a:r>
              <a:rPr lang="en-US" dirty="0" smtClean="0">
                <a:solidFill>
                  <a:schemeClr val="accent6">
                    <a:lumMod val="90000"/>
                  </a:schemeClr>
                </a:solidFill>
              </a:rPr>
              <a:t>allergies </a:t>
            </a:r>
            <a:r>
              <a:rPr lang="en-US" dirty="0" smtClean="0"/>
              <a:t>, </a:t>
            </a:r>
            <a:r>
              <a:rPr lang="en-US" dirty="0" smtClean="0">
                <a:solidFill>
                  <a:schemeClr val="accent6">
                    <a:lumMod val="90000"/>
                  </a:schemeClr>
                </a:solidFill>
              </a:rPr>
              <a:t>eczema</a:t>
            </a:r>
            <a:r>
              <a:rPr lang="en-US" dirty="0" smtClean="0"/>
              <a:t> or </a:t>
            </a:r>
            <a:r>
              <a:rPr lang="en-US" dirty="0" err="1" smtClean="0">
                <a:solidFill>
                  <a:schemeClr val="accent6">
                    <a:lumMod val="90000"/>
                  </a:schemeClr>
                </a:solidFill>
              </a:rPr>
              <a:t>meibomianitis</a:t>
            </a:r>
            <a:r>
              <a:rPr lang="en-US" dirty="0" smtClean="0"/>
              <a:t> (</a:t>
            </a:r>
            <a:r>
              <a:rPr lang="en-US" dirty="0" err="1" smtClean="0"/>
              <a:t>proplem</a:t>
            </a:r>
            <a:r>
              <a:rPr lang="en-US" dirty="0" smtClean="0"/>
              <a:t> with tiny </a:t>
            </a:r>
            <a:r>
              <a:rPr lang="en-US" dirty="0" err="1" smtClean="0"/>
              <a:t>meibomian</a:t>
            </a:r>
            <a:r>
              <a:rPr lang="en-US" dirty="0" smtClean="0"/>
              <a:t> oil glands inside the eyelids.)</a:t>
            </a:r>
          </a:p>
        </p:txBody>
      </p:sp>
    </p:spTree>
    <p:extLst>
      <p:ext uri="{BB962C8B-B14F-4D97-AF65-F5344CB8AC3E}">
        <p14:creationId xmlns:p14="http://schemas.microsoft.com/office/powerpoint/2010/main" val="4235336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477000"/>
          </a:xfrm>
        </p:spPr>
        <p:txBody>
          <a:bodyPr>
            <a:normAutofit lnSpcReduction="10000"/>
          </a:bodyPr>
          <a:lstStyle/>
          <a:p>
            <a:r>
              <a:rPr lang="en-US" dirty="0" smtClean="0">
                <a:solidFill>
                  <a:schemeClr val="accent6">
                    <a:lumMod val="75000"/>
                  </a:schemeClr>
                </a:solidFill>
              </a:rPr>
              <a:t>Types :</a:t>
            </a:r>
          </a:p>
          <a:p>
            <a:pPr marL="514350" indent="-514350">
              <a:buFont typeface="+mj-lt"/>
              <a:buAutoNum type="arabicPeriod"/>
            </a:pPr>
            <a:r>
              <a:rPr lang="en-US" dirty="0" smtClean="0">
                <a:solidFill>
                  <a:schemeClr val="accent6">
                    <a:lumMod val="90000"/>
                  </a:schemeClr>
                </a:solidFill>
              </a:rPr>
              <a:t>Anterior : </a:t>
            </a:r>
            <a:r>
              <a:rPr lang="en-US" dirty="0" smtClean="0"/>
              <a:t>found on the outside of the eyelids including the area where your lashes attach.</a:t>
            </a:r>
          </a:p>
          <a:p>
            <a:pPr marL="514350" indent="-514350">
              <a:buFont typeface="+mj-lt"/>
              <a:buAutoNum type="arabicPeriod"/>
            </a:pPr>
            <a:r>
              <a:rPr lang="en-US" dirty="0" smtClean="0">
                <a:solidFill>
                  <a:schemeClr val="accent6">
                    <a:lumMod val="90000"/>
                  </a:schemeClr>
                </a:solidFill>
              </a:rPr>
              <a:t>Posterior: </a:t>
            </a:r>
            <a:r>
              <a:rPr lang="en-US" dirty="0" smtClean="0"/>
              <a:t>found on the inside of the eyelid next to the eyeball and its mostly tied to problems with oil (</a:t>
            </a:r>
            <a:r>
              <a:rPr lang="en-US" dirty="0" err="1" smtClean="0"/>
              <a:t>meibomian</a:t>
            </a:r>
            <a:r>
              <a:rPr lang="en-US" dirty="0" smtClean="0"/>
              <a:t> gland)</a:t>
            </a:r>
          </a:p>
          <a:p>
            <a:r>
              <a:rPr lang="en-US" dirty="0" smtClean="0">
                <a:solidFill>
                  <a:schemeClr val="accent6">
                    <a:lumMod val="75000"/>
                  </a:schemeClr>
                </a:solidFill>
              </a:rPr>
              <a:t>Symptoms :  </a:t>
            </a:r>
          </a:p>
          <a:p>
            <a:pPr marL="514350" indent="-514350">
              <a:buFont typeface="+mj-lt"/>
              <a:buAutoNum type="arabicPeriod"/>
            </a:pPr>
            <a:r>
              <a:rPr lang="en-US" dirty="0" smtClean="0"/>
              <a:t>Eye irritation and reddens.</a:t>
            </a:r>
          </a:p>
          <a:p>
            <a:pPr marL="514350" indent="-514350">
              <a:buFont typeface="+mj-lt"/>
              <a:buAutoNum type="arabicPeriod"/>
            </a:pPr>
            <a:r>
              <a:rPr lang="en-US" dirty="0" err="1" smtClean="0"/>
              <a:t>Scals</a:t>
            </a:r>
            <a:r>
              <a:rPr lang="en-US" dirty="0" smtClean="0"/>
              <a:t> and crusts along the edges of the lids.</a:t>
            </a:r>
          </a:p>
          <a:p>
            <a:pPr marL="514350" indent="-514350">
              <a:buFont typeface="+mj-lt"/>
              <a:buAutoNum type="arabicPeriod"/>
            </a:pPr>
            <a:r>
              <a:rPr lang="en-US" dirty="0" smtClean="0"/>
              <a:t>Some eye lashes may fall out .</a:t>
            </a:r>
          </a:p>
          <a:p>
            <a:pPr marL="514350" indent="-514350">
              <a:buFont typeface="+mj-lt"/>
              <a:buAutoNum type="arabicPeriod"/>
            </a:pPr>
            <a:r>
              <a:rPr lang="en-US" dirty="0" smtClean="0"/>
              <a:t>The eyes may feel dry or gritty .</a:t>
            </a:r>
          </a:p>
          <a:p>
            <a:pPr marL="0" indent="0">
              <a:buNone/>
            </a:pPr>
            <a:endParaRPr lang="en-US" dirty="0" smtClean="0"/>
          </a:p>
          <a:p>
            <a:pPr marL="514350" indent="-514350">
              <a:buFont typeface="+mj-lt"/>
              <a:buAutoNum type="arabicPeriod"/>
            </a:pPr>
            <a:endParaRPr lang="en-US" dirty="0" smtClean="0"/>
          </a:p>
        </p:txBody>
      </p:sp>
    </p:spTree>
    <p:extLst>
      <p:ext uri="{BB962C8B-B14F-4D97-AF65-F5344CB8AC3E}">
        <p14:creationId xmlns:p14="http://schemas.microsoft.com/office/powerpoint/2010/main" val="2821142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lstStyle/>
          <a:p>
            <a:pPr>
              <a:buFont typeface="Wingdings" pitchFamily="2" charset="2"/>
              <a:buChar char="v"/>
            </a:pPr>
            <a:r>
              <a:rPr lang="en-US" dirty="0" smtClean="0">
                <a:solidFill>
                  <a:schemeClr val="accent6">
                    <a:lumMod val="75000"/>
                  </a:schemeClr>
                </a:solidFill>
              </a:rPr>
              <a:t>Diagnosis:</a:t>
            </a:r>
          </a:p>
          <a:p>
            <a:pPr>
              <a:buFont typeface="Wingdings" pitchFamily="2" charset="2"/>
              <a:buChar char="Ø"/>
            </a:pPr>
            <a:r>
              <a:rPr lang="en-US" dirty="0" smtClean="0"/>
              <a:t>Its done by inspection of the eye and eyelids and lashes by a lighted tool </a:t>
            </a:r>
          </a:p>
          <a:p>
            <a:pPr>
              <a:buFont typeface="Wingdings" pitchFamily="2" charset="2"/>
              <a:buChar char="v"/>
            </a:pPr>
            <a:r>
              <a:rPr lang="en-US" dirty="0" smtClean="0">
                <a:solidFill>
                  <a:schemeClr val="accent6">
                    <a:lumMod val="75000"/>
                  </a:schemeClr>
                </a:solidFill>
              </a:rPr>
              <a:t>Treatment :</a:t>
            </a:r>
          </a:p>
          <a:p>
            <a:pPr>
              <a:buFont typeface="Wingdings" pitchFamily="2" charset="2"/>
              <a:buChar char="ü"/>
            </a:pPr>
            <a:r>
              <a:rPr lang="en-US" dirty="0" smtClean="0"/>
              <a:t>In many cases regular washing of the eyelids ,</a:t>
            </a:r>
            <a:r>
              <a:rPr lang="en-US" dirty="0" err="1" smtClean="0"/>
              <a:t>eyelashs</a:t>
            </a:r>
            <a:r>
              <a:rPr lang="en-US" dirty="0" smtClean="0"/>
              <a:t>, eyebrows and hair it may control the </a:t>
            </a:r>
            <a:r>
              <a:rPr lang="en-US" dirty="0" err="1" smtClean="0"/>
              <a:t>blepharitis</a:t>
            </a:r>
            <a:r>
              <a:rPr lang="en-US" dirty="0" smtClean="0"/>
              <a:t> .</a:t>
            </a:r>
          </a:p>
          <a:p>
            <a:pPr>
              <a:buFont typeface="Wingdings" pitchFamily="2" charset="2"/>
              <a:buChar char="ü"/>
            </a:pPr>
            <a:r>
              <a:rPr lang="en-US" dirty="0" smtClean="0"/>
              <a:t>Some cases it may need </a:t>
            </a:r>
            <a:r>
              <a:rPr lang="en-US" dirty="0" smtClean="0">
                <a:solidFill>
                  <a:schemeClr val="accent6">
                    <a:lumMod val="90000"/>
                  </a:schemeClr>
                </a:solidFill>
              </a:rPr>
              <a:t>antibiotics</a:t>
            </a:r>
            <a:r>
              <a:rPr lang="en-US" dirty="0" smtClean="0"/>
              <a:t> specially if there is eye pain or a lot of swelling and redness .</a:t>
            </a:r>
          </a:p>
          <a:p>
            <a:pPr>
              <a:buFont typeface="Wingdings" pitchFamily="2" charset="2"/>
              <a:buChar char="ü"/>
            </a:pPr>
            <a:r>
              <a:rPr lang="en-US" dirty="0" smtClean="0"/>
              <a:t>It may also be good to avoid wearing lenses or eye makeup .</a:t>
            </a:r>
            <a:endParaRPr lang="en-US" dirty="0"/>
          </a:p>
        </p:txBody>
      </p:sp>
    </p:spTree>
    <p:extLst>
      <p:ext uri="{BB962C8B-B14F-4D97-AF65-F5344CB8AC3E}">
        <p14:creationId xmlns:p14="http://schemas.microsoft.com/office/powerpoint/2010/main" val="122597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90000"/>
                  </a:schemeClr>
                </a:solidFill>
              </a:rPr>
              <a:t>Eyelid:</a:t>
            </a:r>
            <a:endParaRPr lang="en-US" dirty="0">
              <a:solidFill>
                <a:schemeClr val="accent6">
                  <a:lumMod val="90000"/>
                </a:schemeClr>
              </a:solidFill>
            </a:endParaRPr>
          </a:p>
        </p:txBody>
      </p:sp>
      <p:sp>
        <p:nvSpPr>
          <p:cNvPr id="3" name="Content Placeholder 2"/>
          <p:cNvSpPr>
            <a:spLocks noGrp="1"/>
          </p:cNvSpPr>
          <p:nvPr>
            <p:ph idx="1"/>
          </p:nvPr>
        </p:nvSpPr>
        <p:spPr>
          <a:xfrm>
            <a:off x="381000" y="1447800"/>
            <a:ext cx="8305800" cy="4724717"/>
          </a:xfrm>
        </p:spPr>
        <p:txBody>
          <a:bodyPr>
            <a:normAutofit/>
          </a:bodyPr>
          <a:lstStyle/>
          <a:p>
            <a:r>
              <a:rPr lang="en-US" dirty="0" smtClean="0">
                <a:solidFill>
                  <a:schemeClr val="accent6">
                    <a:lumMod val="90000"/>
                  </a:schemeClr>
                </a:solidFill>
              </a:rPr>
              <a:t>Eye lids : </a:t>
            </a:r>
            <a:r>
              <a:rPr lang="en-US" dirty="0" smtClean="0"/>
              <a:t>it’s a thin layer of the skin which cover and protect the eye.</a:t>
            </a:r>
          </a:p>
          <a:p>
            <a:r>
              <a:rPr lang="en-US" dirty="0" smtClean="0">
                <a:solidFill>
                  <a:schemeClr val="accent6">
                    <a:lumMod val="90000"/>
                  </a:schemeClr>
                </a:solidFill>
              </a:rPr>
              <a:t>The eyelids are composed of :</a:t>
            </a:r>
          </a:p>
          <a:p>
            <a:pPr marL="514350" indent="-514350">
              <a:buFont typeface="+mj-lt"/>
              <a:buAutoNum type="arabicParenR"/>
            </a:pPr>
            <a:r>
              <a:rPr lang="en-US" dirty="0" smtClean="0">
                <a:solidFill>
                  <a:schemeClr val="tx2"/>
                </a:solidFill>
              </a:rPr>
              <a:t>An anterior layer of skin.</a:t>
            </a:r>
          </a:p>
          <a:p>
            <a:pPr marL="514350" indent="-514350">
              <a:buFont typeface="+mj-lt"/>
              <a:buAutoNum type="arabicParenR"/>
            </a:pPr>
            <a:r>
              <a:rPr lang="en-US" dirty="0" smtClean="0">
                <a:solidFill>
                  <a:schemeClr val="tx2"/>
                </a:solidFill>
              </a:rPr>
              <a:t>Palpebral part of the orbicularis muscle.</a:t>
            </a:r>
          </a:p>
          <a:p>
            <a:pPr marL="514350" indent="-514350">
              <a:buFont typeface="+mj-lt"/>
              <a:buAutoNum type="arabicParenR"/>
            </a:pPr>
            <a:r>
              <a:rPr lang="en-US" dirty="0" smtClean="0">
                <a:solidFill>
                  <a:schemeClr val="tx2"/>
                </a:solidFill>
              </a:rPr>
              <a:t>A Tough collagenous layer  (Tarsal plate).</a:t>
            </a:r>
          </a:p>
          <a:p>
            <a:pPr marL="514350" indent="-514350">
              <a:buFont typeface="+mj-lt"/>
              <a:buAutoNum type="arabicParenR"/>
            </a:pPr>
            <a:r>
              <a:rPr lang="en-US" dirty="0" smtClean="0">
                <a:solidFill>
                  <a:schemeClr val="tx2"/>
                </a:solidFill>
              </a:rPr>
              <a:t>Epithelial lining : Tarsal conjunctiva.</a:t>
            </a:r>
          </a:p>
          <a:p>
            <a:pPr marL="514350" indent="-514350">
              <a:buFont typeface="+mj-lt"/>
              <a:buAutoNum type="arabicParenR"/>
            </a:pPr>
            <a:r>
              <a:rPr lang="en-US" dirty="0" smtClean="0">
                <a:solidFill>
                  <a:schemeClr val="tx2"/>
                </a:solidFill>
              </a:rPr>
              <a:t>The lash bearing, lid margins</a:t>
            </a:r>
            <a:r>
              <a:rPr lang="en-US" dirty="0" smtClean="0">
                <a:solidFill>
                  <a:srgbClr val="0070C0"/>
                </a:solidFill>
              </a:rPr>
              <a:t>.</a:t>
            </a:r>
          </a:p>
          <a:p>
            <a:pPr marL="514350" indent="-514350">
              <a:buFont typeface="+mj-lt"/>
              <a:buAutoNum type="arabicParenR"/>
            </a:pPr>
            <a:endParaRPr lang="en-US" dirty="0" smtClean="0">
              <a:solidFill>
                <a:srgbClr val="0070C0"/>
              </a:solidFill>
            </a:endParaRPr>
          </a:p>
        </p:txBody>
      </p:sp>
    </p:spTree>
    <p:extLst>
      <p:ext uri="{BB962C8B-B14F-4D97-AF65-F5344CB8AC3E}">
        <p14:creationId xmlns:p14="http://schemas.microsoft.com/office/powerpoint/2010/main" val="3738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5595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58" y="218940"/>
            <a:ext cx="8127642" cy="5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5257800"/>
            <a:ext cx="7772400" cy="923330"/>
          </a:xfrm>
          <a:prstGeom prst="rect">
            <a:avLst/>
          </a:prstGeom>
          <a:noFill/>
        </p:spPr>
        <p:txBody>
          <a:bodyPr wrap="square" rtlCol="0">
            <a:spAutoFit/>
          </a:bodyPr>
          <a:lstStyle/>
          <a:p>
            <a:r>
              <a:rPr lang="en-US" dirty="0">
                <a:solidFill>
                  <a:schemeClr val="accent6">
                    <a:lumMod val="50000"/>
                  </a:schemeClr>
                </a:solidFill>
              </a:rPr>
              <a:t>The clinical appearance of the lid margin </a:t>
            </a:r>
            <a:r>
              <a:rPr lang="en-US" dirty="0"/>
              <a:t>in </a:t>
            </a:r>
            <a:r>
              <a:rPr lang="en-US" dirty="0" err="1"/>
              <a:t>Blepharitis</a:t>
            </a:r>
            <a:r>
              <a:rPr lang="en-US" dirty="0"/>
              <a:t>:</a:t>
            </a:r>
          </a:p>
          <a:p>
            <a:r>
              <a:rPr lang="en-US" dirty="0"/>
              <a:t>1- the scales on the lashes, 2- Dilated blood vessels, 3- plugging of the </a:t>
            </a:r>
            <a:r>
              <a:rPr lang="en-US" dirty="0" err="1"/>
              <a:t>meibomian</a:t>
            </a:r>
            <a:r>
              <a:rPr lang="en-US" dirty="0"/>
              <a:t> gland</a:t>
            </a:r>
          </a:p>
        </p:txBody>
      </p:sp>
    </p:spTree>
    <p:extLst>
      <p:ext uri="{BB962C8B-B14F-4D97-AF65-F5344CB8AC3E}">
        <p14:creationId xmlns:p14="http://schemas.microsoft.com/office/powerpoint/2010/main" val="1783361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581025"/>
            <a:ext cx="8001000" cy="533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27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solidFill>
                  <a:schemeClr val="accent6">
                    <a:lumMod val="75000"/>
                  </a:schemeClr>
                </a:solidFill>
              </a:rPr>
              <a:t>Blepharochalasis</a:t>
            </a:r>
            <a:r>
              <a:rPr lang="en-US" dirty="0" smtClean="0">
                <a:solidFill>
                  <a:schemeClr val="accent6">
                    <a:lumMod val="75000"/>
                  </a:schemeClr>
                </a:solidFill>
              </a:rPr>
              <a:t>:</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It’s a rare condition of </a:t>
            </a:r>
            <a:r>
              <a:rPr lang="en-US" dirty="0" err="1" smtClean="0"/>
              <a:t>streching</a:t>
            </a:r>
            <a:r>
              <a:rPr lang="en-US" dirty="0" smtClean="0"/>
              <a:t> of the eye lid skin which may be some time familial . </a:t>
            </a:r>
            <a:r>
              <a:rPr lang="en-US" dirty="0" smtClean="0">
                <a:solidFill>
                  <a:schemeClr val="accent6">
                    <a:lumMod val="75000"/>
                  </a:schemeClr>
                </a:solidFill>
              </a:rPr>
              <a:t>Several attacks of eyelid edema </a:t>
            </a:r>
            <a:r>
              <a:rPr lang="en-US" dirty="0" smtClean="0"/>
              <a:t>which may lead to the atrophy of periorbital structures and rendering the eyelid skin which became thin , wrinkled and redundant .</a:t>
            </a:r>
          </a:p>
          <a:p>
            <a:r>
              <a:rPr lang="en-US" dirty="0" smtClean="0"/>
              <a:t>Prolapse of the orbital fat can be seen 2ry to the atrophy of periorbital structures.</a:t>
            </a:r>
          </a:p>
          <a:p>
            <a:r>
              <a:rPr lang="en-US" dirty="0" smtClean="0"/>
              <a:t>If there is levator aponeurosis involvement it may lead to ptosis. </a:t>
            </a:r>
            <a:endParaRPr lang="en-US" dirty="0"/>
          </a:p>
        </p:txBody>
      </p:sp>
    </p:spTree>
    <p:extLst>
      <p:ext uri="{BB962C8B-B14F-4D97-AF65-F5344CB8AC3E}">
        <p14:creationId xmlns:p14="http://schemas.microsoft.com/office/powerpoint/2010/main" val="1759479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686800" cy="6400800"/>
          </a:xfrm>
        </p:spPr>
        <p:txBody>
          <a:bodyPr>
            <a:normAutofit fontScale="92500" lnSpcReduction="10000"/>
          </a:bodyPr>
          <a:lstStyle/>
          <a:p>
            <a:r>
              <a:rPr lang="en-US" dirty="0" smtClean="0">
                <a:solidFill>
                  <a:schemeClr val="accent6">
                    <a:lumMod val="90000"/>
                  </a:schemeClr>
                </a:solidFill>
              </a:rPr>
              <a:t>Symptoms:</a:t>
            </a:r>
          </a:p>
          <a:p>
            <a:pPr marL="514350" indent="-514350">
              <a:buFont typeface="+mj-lt"/>
              <a:buAutoNum type="arabicParenR"/>
            </a:pPr>
            <a:r>
              <a:rPr lang="en-US" dirty="0" smtClean="0"/>
              <a:t>Finely wrinkled skin .</a:t>
            </a:r>
          </a:p>
          <a:p>
            <a:pPr marL="514350" indent="-514350">
              <a:buFont typeface="+mj-lt"/>
              <a:buAutoNum type="arabicParenR"/>
            </a:pPr>
            <a:r>
              <a:rPr lang="en-US" dirty="0" smtClean="0"/>
              <a:t>Sever eyelid skin thinning .</a:t>
            </a:r>
          </a:p>
          <a:p>
            <a:pPr marL="514350" indent="-514350">
              <a:buFont typeface="+mj-lt"/>
              <a:buAutoNum type="arabicParenR"/>
            </a:pPr>
            <a:r>
              <a:rPr lang="en-US" dirty="0" smtClean="0"/>
              <a:t>Lax eyelid skin which may obstruct the vision.</a:t>
            </a:r>
          </a:p>
          <a:p>
            <a:pPr marL="514350" indent="-514350">
              <a:buFont typeface="+mj-lt"/>
              <a:buAutoNum type="arabicParenR"/>
            </a:pPr>
            <a:r>
              <a:rPr lang="en-US" dirty="0" err="1" smtClean="0"/>
              <a:t>Pigmentary</a:t>
            </a:r>
            <a:r>
              <a:rPr lang="en-US" dirty="0" smtClean="0"/>
              <a:t> skin changes.</a:t>
            </a:r>
          </a:p>
          <a:p>
            <a:pPr marL="514350" indent="-514350">
              <a:buFont typeface="+mj-lt"/>
              <a:buAutoNum type="arabicParenR"/>
            </a:pPr>
            <a:r>
              <a:rPr lang="en-US" dirty="0" smtClean="0"/>
              <a:t>Levator dehiscence ptosis.</a:t>
            </a:r>
          </a:p>
          <a:p>
            <a:pPr marL="514350" indent="-514350">
              <a:buFont typeface="+mj-lt"/>
              <a:buAutoNum type="arabicParenR"/>
            </a:pPr>
            <a:r>
              <a:rPr lang="en-US" dirty="0" smtClean="0"/>
              <a:t>Orbital fat prolapse.</a:t>
            </a:r>
          </a:p>
          <a:p>
            <a:r>
              <a:rPr lang="en-US" dirty="0" smtClean="0">
                <a:solidFill>
                  <a:schemeClr val="accent6">
                    <a:lumMod val="90000"/>
                  </a:schemeClr>
                </a:solidFill>
              </a:rPr>
              <a:t>Treatment :</a:t>
            </a:r>
          </a:p>
          <a:p>
            <a:pPr>
              <a:buFont typeface="Wingdings" pitchFamily="2" charset="2"/>
              <a:buChar char="Ø"/>
            </a:pPr>
            <a:r>
              <a:rPr lang="en-US" dirty="0" smtClean="0"/>
              <a:t>Medical is still </a:t>
            </a:r>
            <a:r>
              <a:rPr lang="en-US" dirty="0" err="1" smtClean="0"/>
              <a:t>experimantal</a:t>
            </a:r>
            <a:r>
              <a:rPr lang="en-US" dirty="0" smtClean="0"/>
              <a:t> .</a:t>
            </a:r>
          </a:p>
          <a:p>
            <a:pPr>
              <a:buFont typeface="Wingdings" pitchFamily="2" charset="2"/>
              <a:buChar char="Ø"/>
            </a:pPr>
            <a:r>
              <a:rPr lang="en-US" dirty="0" smtClean="0"/>
              <a:t>Surgical: for correction of the complication like ptosis and </a:t>
            </a:r>
            <a:r>
              <a:rPr lang="en-US" dirty="0" err="1" smtClean="0"/>
              <a:t>eylid</a:t>
            </a:r>
            <a:r>
              <a:rPr lang="en-US" smtClean="0"/>
              <a:t> skin </a:t>
            </a:r>
            <a:r>
              <a:rPr lang="en-US" dirty="0" smtClean="0"/>
              <a:t>laxity.</a:t>
            </a:r>
          </a:p>
          <a:p>
            <a:pPr>
              <a:buFont typeface="Wingdings" pitchFamily="2" charset="2"/>
              <a:buChar char="Ø"/>
            </a:pPr>
            <a:r>
              <a:rPr lang="en-US" dirty="0" smtClean="0"/>
              <a:t>The surgical treatment should be delayed until late in the disease course when the attacks have become infrequent.</a:t>
            </a:r>
          </a:p>
        </p:txBody>
      </p:sp>
    </p:spTree>
    <p:extLst>
      <p:ext uri="{BB962C8B-B14F-4D97-AF65-F5344CB8AC3E}">
        <p14:creationId xmlns:p14="http://schemas.microsoft.com/office/powerpoint/2010/main" val="3517318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3342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905000"/>
            <a:ext cx="5638799" cy="2800767"/>
          </a:xfrm>
          <a:prstGeom prst="rect">
            <a:avLst/>
          </a:prstGeom>
          <a:noFill/>
        </p:spPr>
        <p:txBody>
          <a:bodyPr wrap="square" lIns="91440" tIns="45720" rIns="91440" bIns="45720">
            <a:spAutoFit/>
          </a:bodyPr>
          <a:lstStyle/>
          <a:p>
            <a:pPr algn="ctr"/>
            <a:r>
              <a:rPr lang="en-US"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  </a:t>
            </a:r>
            <a:endParaRPr lang="en-US" sz="8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266301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Large confetti"/>
          <p:cNvSpPr>
            <a:spLocks noGrp="1" noChangeArrowheads="1"/>
          </p:cNvSpPr>
          <p:nvPr>
            <p:ph type="title"/>
          </p:nvPr>
        </p:nvSpPr>
        <p:spPr>
          <a:xfrm>
            <a:off x="684213" y="260350"/>
            <a:ext cx="7772400" cy="1143000"/>
          </a:xfrm>
        </p:spPr>
        <p:txBody>
          <a:bodyPr/>
          <a:lstStyle/>
          <a:p>
            <a:pPr eaLnBrk="1" hangingPunct="1"/>
            <a:r>
              <a:rPr lang="en-US">
                <a:solidFill>
                  <a:srgbClr val="000000"/>
                </a:solidFill>
              </a:rPr>
              <a:t> Benign Lid lumps and masses </a:t>
            </a:r>
          </a:p>
        </p:txBody>
      </p:sp>
      <p:sp>
        <p:nvSpPr>
          <p:cNvPr id="3075" name="Rectangle 3"/>
          <p:cNvSpPr>
            <a:spLocks noGrp="1" noChangeArrowheads="1"/>
          </p:cNvSpPr>
          <p:nvPr>
            <p:ph type="body" idx="1"/>
          </p:nvPr>
        </p:nvSpPr>
        <p:spPr/>
        <p:txBody>
          <a:bodyPr/>
          <a:lstStyle/>
          <a:p>
            <a:pPr algn="l" rtl="0" eaLnBrk="1" hangingPunct="1"/>
            <a:r>
              <a:rPr lang="en-US" dirty="0" err="1">
                <a:solidFill>
                  <a:srgbClr val="000000"/>
                </a:solidFill>
              </a:rPr>
              <a:t>Chalazion</a:t>
            </a:r>
            <a:r>
              <a:rPr lang="en-US" dirty="0">
                <a:solidFill>
                  <a:srgbClr val="000000"/>
                </a:solidFill>
              </a:rPr>
              <a:t> </a:t>
            </a:r>
          </a:p>
          <a:p>
            <a:pPr algn="l" rtl="0" eaLnBrk="1" hangingPunct="1"/>
            <a:r>
              <a:rPr lang="en-US" dirty="0" err="1">
                <a:solidFill>
                  <a:srgbClr val="000000"/>
                </a:solidFill>
              </a:rPr>
              <a:t>Molluscum</a:t>
            </a:r>
            <a:r>
              <a:rPr lang="en-US" dirty="0">
                <a:solidFill>
                  <a:srgbClr val="000000"/>
                </a:solidFill>
              </a:rPr>
              <a:t> </a:t>
            </a:r>
            <a:r>
              <a:rPr lang="en-US" dirty="0" err="1">
                <a:solidFill>
                  <a:srgbClr val="000000"/>
                </a:solidFill>
              </a:rPr>
              <a:t>contagiosum</a:t>
            </a:r>
            <a:r>
              <a:rPr lang="en-US" dirty="0">
                <a:solidFill>
                  <a:srgbClr val="000000"/>
                </a:solidFill>
              </a:rPr>
              <a:t> </a:t>
            </a:r>
          </a:p>
          <a:p>
            <a:pPr algn="l" rtl="0" eaLnBrk="1" hangingPunct="1"/>
            <a:r>
              <a:rPr lang="en-US" dirty="0">
                <a:solidFill>
                  <a:srgbClr val="000000"/>
                </a:solidFill>
              </a:rPr>
              <a:t>Cysts </a:t>
            </a:r>
          </a:p>
          <a:p>
            <a:pPr algn="l" rtl="0" eaLnBrk="1" hangingPunct="1"/>
            <a:r>
              <a:rPr lang="en-US" dirty="0">
                <a:solidFill>
                  <a:srgbClr val="000000"/>
                </a:solidFill>
              </a:rPr>
              <a:t>Squamous cell </a:t>
            </a:r>
            <a:r>
              <a:rPr lang="en-US" dirty="0" err="1">
                <a:solidFill>
                  <a:srgbClr val="000000"/>
                </a:solidFill>
              </a:rPr>
              <a:t>papilloma</a:t>
            </a:r>
            <a:r>
              <a:rPr lang="en-US" dirty="0">
                <a:solidFill>
                  <a:srgbClr val="000000"/>
                </a:solidFill>
              </a:rPr>
              <a:t> </a:t>
            </a:r>
          </a:p>
          <a:p>
            <a:pPr algn="l" rtl="0" eaLnBrk="1" hangingPunct="1"/>
            <a:r>
              <a:rPr lang="en-US" dirty="0" err="1">
                <a:solidFill>
                  <a:srgbClr val="000000"/>
                </a:solidFill>
              </a:rPr>
              <a:t>Xanthelasma</a:t>
            </a:r>
            <a:r>
              <a:rPr lang="en-US" dirty="0">
                <a:solidFill>
                  <a:srgbClr val="000000"/>
                </a:solidFill>
              </a:rPr>
              <a:t> </a:t>
            </a:r>
          </a:p>
          <a:p>
            <a:pPr algn="l" rtl="0" eaLnBrk="1" hangingPunct="1"/>
            <a:r>
              <a:rPr lang="en-US" dirty="0" err="1">
                <a:solidFill>
                  <a:srgbClr val="000000"/>
                </a:solidFill>
              </a:rPr>
              <a:t>Keratoacanthoma</a:t>
            </a:r>
            <a:r>
              <a:rPr lang="en-US" dirty="0">
                <a:solidFill>
                  <a:srgbClr val="000000"/>
                </a:solidFill>
              </a:rPr>
              <a:t> </a:t>
            </a:r>
          </a:p>
          <a:p>
            <a:pPr algn="l" rtl="0" eaLnBrk="1" hangingPunct="1"/>
            <a:r>
              <a:rPr lang="en-US" dirty="0" err="1">
                <a:solidFill>
                  <a:srgbClr val="000000"/>
                </a:solidFill>
              </a:rPr>
              <a:t>Nevuses</a:t>
            </a:r>
            <a:r>
              <a:rPr lang="en-US" dirty="0">
                <a:solidFill>
                  <a:srgbClr val="000000"/>
                </a:solidFill>
              </a:rPr>
              <a:t> </a:t>
            </a:r>
          </a:p>
        </p:txBody>
      </p:sp>
      <p:sp>
        <p:nvSpPr>
          <p:cNvPr id="3076" name="Slide Number Placeholder 3"/>
          <p:cNvSpPr>
            <a:spLocks noGrp="1"/>
          </p:cNvSpPr>
          <p:nvPr>
            <p:ph type="sldNum" sz="quarter" idx="12"/>
          </p:nvPr>
        </p:nvSpPr>
        <p:spPr/>
        <p:txBody>
          <a:bodyPr/>
          <a:lstStyle/>
          <a:p>
            <a:fld id="{A9D9B1C9-C332-45CC-BE41-57887842726E}" type="slidenum">
              <a:rPr lang="ar-SA" smtClean="0"/>
              <a:pPr/>
              <a:t>27</a:t>
            </a:fld>
            <a:endParaRPr lang="en-US"/>
          </a:p>
        </p:txBody>
      </p:sp>
    </p:spTree>
    <p:extLst>
      <p:ext uri="{BB962C8B-B14F-4D97-AF65-F5344CB8AC3E}">
        <p14:creationId xmlns:p14="http://schemas.microsoft.com/office/powerpoint/2010/main" val="4108311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Large confetti"/>
          <p:cNvSpPr>
            <a:spLocks noGrp="1" noChangeArrowheads="1"/>
          </p:cNvSpPr>
          <p:nvPr>
            <p:ph type="title"/>
          </p:nvPr>
        </p:nvSpPr>
        <p:spPr/>
        <p:txBody>
          <a:bodyPr/>
          <a:lstStyle/>
          <a:p>
            <a:pPr eaLnBrk="1" hangingPunct="1"/>
            <a:r>
              <a:rPr lang="en-US">
                <a:solidFill>
                  <a:srgbClr val="000000"/>
                </a:solidFill>
              </a:rPr>
              <a:t>Chalazion </a:t>
            </a:r>
          </a:p>
        </p:txBody>
      </p:sp>
      <p:sp>
        <p:nvSpPr>
          <p:cNvPr id="5123" name="Rectangle 3"/>
          <p:cNvSpPr>
            <a:spLocks noGrp="1" noChangeArrowheads="1"/>
          </p:cNvSpPr>
          <p:nvPr>
            <p:ph type="body" idx="1"/>
          </p:nvPr>
        </p:nvSpPr>
        <p:spPr/>
        <p:txBody>
          <a:bodyPr/>
          <a:lstStyle/>
          <a:p>
            <a:pPr algn="l" rtl="0" eaLnBrk="1" hangingPunct="1"/>
            <a:r>
              <a:rPr lang="en-US" dirty="0">
                <a:solidFill>
                  <a:srgbClr val="000000"/>
                </a:solidFill>
              </a:rPr>
              <a:t>Tarsal plate </a:t>
            </a:r>
            <a:r>
              <a:rPr lang="en-US" dirty="0" err="1">
                <a:solidFill>
                  <a:srgbClr val="000000"/>
                </a:solidFill>
              </a:rPr>
              <a:t>granuloma</a:t>
            </a:r>
            <a:r>
              <a:rPr lang="en-US" dirty="0">
                <a:solidFill>
                  <a:srgbClr val="000000"/>
                </a:solidFill>
              </a:rPr>
              <a:t> </a:t>
            </a:r>
          </a:p>
          <a:p>
            <a:pPr algn="l" rtl="0" eaLnBrk="1" hangingPunct="1"/>
            <a:r>
              <a:rPr lang="en-US" dirty="0">
                <a:solidFill>
                  <a:srgbClr val="000000"/>
                </a:solidFill>
              </a:rPr>
              <a:t>Common painless swelling </a:t>
            </a:r>
          </a:p>
          <a:p>
            <a:pPr algn="l" rtl="0" eaLnBrk="1" hangingPunct="1"/>
            <a:r>
              <a:rPr lang="en-US" dirty="0">
                <a:solidFill>
                  <a:srgbClr val="000000"/>
                </a:solidFill>
              </a:rPr>
              <a:t>Caused by obstructed </a:t>
            </a:r>
            <a:r>
              <a:rPr lang="en-US" dirty="0" err="1">
                <a:solidFill>
                  <a:srgbClr val="000000"/>
                </a:solidFill>
              </a:rPr>
              <a:t>meiobomian</a:t>
            </a:r>
            <a:r>
              <a:rPr lang="en-US" dirty="0">
                <a:solidFill>
                  <a:srgbClr val="000000"/>
                </a:solidFill>
              </a:rPr>
              <a:t> gland </a:t>
            </a:r>
          </a:p>
          <a:p>
            <a:pPr algn="l" rtl="0" eaLnBrk="1" hangingPunct="1"/>
            <a:r>
              <a:rPr lang="en-US" dirty="0">
                <a:solidFill>
                  <a:srgbClr val="000000"/>
                </a:solidFill>
              </a:rPr>
              <a:t>Presentation is with unsightly lid swelling</a:t>
            </a:r>
          </a:p>
          <a:p>
            <a:pPr algn="l" rtl="0" eaLnBrk="1" hangingPunct="1"/>
            <a:r>
              <a:rPr lang="en-US" dirty="0">
                <a:solidFill>
                  <a:srgbClr val="000000"/>
                </a:solidFill>
              </a:rPr>
              <a:t>Usually resolves spontaneously within 6 months  if not incision can be done .</a:t>
            </a:r>
          </a:p>
        </p:txBody>
      </p:sp>
      <p:sp>
        <p:nvSpPr>
          <p:cNvPr id="5124" name="Slide Number Placeholder 3"/>
          <p:cNvSpPr>
            <a:spLocks noGrp="1"/>
          </p:cNvSpPr>
          <p:nvPr>
            <p:ph type="sldNum" sz="quarter" idx="12"/>
          </p:nvPr>
        </p:nvSpPr>
        <p:spPr/>
        <p:txBody>
          <a:bodyPr/>
          <a:lstStyle/>
          <a:p>
            <a:fld id="{0EAB34C4-165C-480E-A882-856DAF3E4C0C}" type="slidenum">
              <a:rPr lang="ar-SA" smtClean="0"/>
              <a:pPr/>
              <a:t>28</a:t>
            </a:fld>
            <a:endParaRPr lang="en-US"/>
          </a:p>
        </p:txBody>
      </p:sp>
    </p:spTree>
    <p:extLst>
      <p:ext uri="{BB962C8B-B14F-4D97-AF65-F5344CB8AC3E}">
        <p14:creationId xmlns:p14="http://schemas.microsoft.com/office/powerpoint/2010/main" val="3965223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descr="Large confetti"/>
          <p:cNvSpPr>
            <a:spLocks noGrp="1" noChangeArrowheads="1"/>
          </p:cNvSpPr>
          <p:nvPr>
            <p:ph type="title"/>
          </p:nvPr>
        </p:nvSpPr>
        <p:spPr/>
        <p:txBody>
          <a:bodyPr/>
          <a:lstStyle/>
          <a:p>
            <a:pPr eaLnBrk="1" hangingPunct="1"/>
            <a:r>
              <a:rPr lang="en-US">
                <a:solidFill>
                  <a:srgbClr val="000000"/>
                </a:solidFill>
              </a:rPr>
              <a:t>Internal and external hordeolum</a:t>
            </a:r>
          </a:p>
        </p:txBody>
      </p:sp>
      <p:sp>
        <p:nvSpPr>
          <p:cNvPr id="8195" name="Rectangle 3"/>
          <p:cNvSpPr>
            <a:spLocks noGrp="1" noChangeArrowheads="1"/>
          </p:cNvSpPr>
          <p:nvPr>
            <p:ph type="body" idx="1"/>
          </p:nvPr>
        </p:nvSpPr>
        <p:spPr/>
        <p:txBody>
          <a:bodyPr/>
          <a:lstStyle/>
          <a:p>
            <a:pPr algn="l" rtl="0" eaLnBrk="1" hangingPunct="1"/>
            <a:r>
              <a:rPr lang="en-US" dirty="0">
                <a:solidFill>
                  <a:srgbClr val="000000"/>
                </a:solidFill>
              </a:rPr>
              <a:t>Internal :  it is an  abscess within a </a:t>
            </a:r>
            <a:r>
              <a:rPr lang="en-US" dirty="0" err="1">
                <a:solidFill>
                  <a:srgbClr val="000000"/>
                </a:solidFill>
              </a:rPr>
              <a:t>meiobomian</a:t>
            </a:r>
            <a:r>
              <a:rPr lang="en-US" dirty="0">
                <a:solidFill>
                  <a:srgbClr val="000000"/>
                </a:solidFill>
              </a:rPr>
              <a:t> gland  usually painful and require topical AB treatment and may be incision </a:t>
            </a:r>
          </a:p>
          <a:p>
            <a:pPr algn="l" rtl="0" eaLnBrk="1" hangingPunct="1"/>
            <a:r>
              <a:rPr lang="en-US" dirty="0">
                <a:solidFill>
                  <a:srgbClr val="000000"/>
                </a:solidFill>
              </a:rPr>
              <a:t>External : (</a:t>
            </a:r>
            <a:r>
              <a:rPr lang="en-US" dirty="0" err="1">
                <a:solidFill>
                  <a:srgbClr val="000000"/>
                </a:solidFill>
              </a:rPr>
              <a:t>Stye</a:t>
            </a:r>
            <a:r>
              <a:rPr lang="en-US" dirty="0">
                <a:solidFill>
                  <a:srgbClr val="000000"/>
                </a:solidFill>
              </a:rPr>
              <a:t>) eye lash follicle abscess and needs the removal of the lash , application of worm compresses and topical or systemic AB .</a:t>
            </a:r>
          </a:p>
        </p:txBody>
      </p:sp>
      <p:sp>
        <p:nvSpPr>
          <p:cNvPr id="8196" name="Slide Number Placeholder 3"/>
          <p:cNvSpPr>
            <a:spLocks noGrp="1"/>
          </p:cNvSpPr>
          <p:nvPr>
            <p:ph type="sldNum" sz="quarter" idx="12"/>
          </p:nvPr>
        </p:nvSpPr>
        <p:spPr/>
        <p:txBody>
          <a:bodyPr/>
          <a:lstStyle/>
          <a:p>
            <a:fld id="{FDD092D2-57FA-44F6-BE8E-41415ED9A3E5}" type="slidenum">
              <a:rPr lang="ar-SA" smtClean="0"/>
              <a:pPr/>
              <a:t>29</a:t>
            </a:fld>
            <a:endParaRPr lang="en-US"/>
          </a:p>
        </p:txBody>
      </p:sp>
    </p:spTree>
    <p:extLst>
      <p:ext uri="{BB962C8B-B14F-4D97-AF65-F5344CB8AC3E}">
        <p14:creationId xmlns:p14="http://schemas.microsoft.com/office/powerpoint/2010/main" val="384851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800" cy="6858000"/>
          </a:xfrm>
          <a:prstGeom prst="rect">
            <a:avLst/>
          </a:prstGeom>
        </p:spPr>
      </p:pic>
    </p:spTree>
    <p:extLst>
      <p:ext uri="{BB962C8B-B14F-4D97-AF65-F5344CB8AC3E}">
        <p14:creationId xmlns:p14="http://schemas.microsoft.com/office/powerpoint/2010/main" val="1557264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240" y="672"/>
            <a:chExt cx="2976" cy="2688"/>
          </a:xfrm>
        </p:grpSpPr>
        <p:pic>
          <p:nvPicPr>
            <p:cNvPr id="4100" name="Picture 3" descr="Lid Lesion2"/>
            <p:cNvPicPr>
              <a:picLocks noChangeAspect="1" noChangeArrowheads="1"/>
            </p:cNvPicPr>
            <p:nvPr/>
          </p:nvPicPr>
          <p:blipFill>
            <a:blip r:embed="rId2"/>
            <a:srcRect/>
            <a:stretch>
              <a:fillRect/>
            </a:stretch>
          </p:blipFill>
          <p:spPr bwMode="auto">
            <a:xfrm>
              <a:off x="240" y="672"/>
              <a:ext cx="2976" cy="2688"/>
            </a:xfrm>
            <a:prstGeom prst="rect">
              <a:avLst/>
            </a:prstGeom>
            <a:noFill/>
            <a:ln w="9525">
              <a:noFill/>
              <a:miter lim="800000"/>
              <a:headEnd/>
              <a:tailEnd/>
            </a:ln>
          </p:spPr>
        </p:pic>
        <p:sp>
          <p:nvSpPr>
            <p:cNvPr id="4101" name="Rectangle 4"/>
            <p:cNvSpPr>
              <a:spLocks noChangeArrowheads="1"/>
            </p:cNvSpPr>
            <p:nvPr/>
          </p:nvSpPr>
          <p:spPr bwMode="auto">
            <a:xfrm>
              <a:off x="240" y="672"/>
              <a:ext cx="2976" cy="2688"/>
            </a:xfrm>
            <a:prstGeom prst="rect">
              <a:avLst/>
            </a:prstGeom>
            <a:noFill/>
            <a:ln w="28575">
              <a:noFill/>
              <a:miter lim="800000"/>
              <a:headEnd type="none" w="sm" len="sm"/>
              <a:tailEnd type="none" w="sm" len="sm"/>
            </a:ln>
          </p:spPr>
          <p:txBody>
            <a:bodyPr wrap="none" anchor="ctr"/>
            <a:lstStyle/>
            <a:p>
              <a:endParaRPr lang="ar-JO"/>
            </a:p>
          </p:txBody>
        </p:sp>
      </p:grpSp>
      <p:sp>
        <p:nvSpPr>
          <p:cNvPr id="4099" name="Slide Number Placeholder 4"/>
          <p:cNvSpPr>
            <a:spLocks noGrp="1"/>
          </p:cNvSpPr>
          <p:nvPr>
            <p:ph type="sldNum" sz="quarter" idx="12"/>
          </p:nvPr>
        </p:nvSpPr>
        <p:spPr/>
        <p:txBody>
          <a:bodyPr/>
          <a:lstStyle/>
          <a:p>
            <a:fld id="{232D04D1-46A2-4CE8-B433-1C2BA5E02BEE}" type="slidenum">
              <a:rPr lang="ar-SA" smtClean="0"/>
              <a:pPr/>
              <a:t>30</a:t>
            </a:fld>
            <a:endParaRPr lang="en-US"/>
          </a:p>
        </p:txBody>
      </p:sp>
    </p:spTree>
    <p:extLst>
      <p:ext uri="{BB962C8B-B14F-4D97-AF65-F5344CB8AC3E}">
        <p14:creationId xmlns:p14="http://schemas.microsoft.com/office/powerpoint/2010/main" val="2001650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id Lesion9"/>
          <p:cNvPicPr>
            <a:picLocks noChangeAspect="1" noChangeArrowheads="1"/>
          </p:cNvPicPr>
          <p:nvPr/>
        </p:nvPicPr>
        <p:blipFill>
          <a:blip r:embed="rId2"/>
          <a:srcRect/>
          <a:stretch>
            <a:fillRect/>
          </a:stretch>
        </p:blipFill>
        <p:spPr bwMode="auto">
          <a:xfrm>
            <a:off x="1000100" y="1071546"/>
            <a:ext cx="7000892" cy="5250669"/>
          </a:xfrm>
          <a:prstGeom prst="rect">
            <a:avLst/>
          </a:prstGeom>
          <a:noFill/>
          <a:ln w="9525">
            <a:noFill/>
            <a:miter lim="800000"/>
            <a:headEnd/>
            <a:tailEnd/>
          </a:ln>
        </p:spPr>
      </p:pic>
      <p:sp>
        <p:nvSpPr>
          <p:cNvPr id="6147" name="Slide Number Placeholder 2"/>
          <p:cNvSpPr>
            <a:spLocks noGrp="1"/>
          </p:cNvSpPr>
          <p:nvPr>
            <p:ph type="sldNum" sz="quarter" idx="12"/>
          </p:nvPr>
        </p:nvSpPr>
        <p:spPr/>
        <p:txBody>
          <a:bodyPr/>
          <a:lstStyle/>
          <a:p>
            <a:fld id="{65E99B59-C5EC-4CF2-9D48-BAFFB26011C0}" type="slidenum">
              <a:rPr lang="ar-SA" smtClean="0"/>
              <a:pPr/>
              <a:t>31</a:t>
            </a:fld>
            <a:endParaRPr lang="en-US"/>
          </a:p>
        </p:txBody>
      </p:sp>
    </p:spTree>
    <p:extLst>
      <p:ext uri="{BB962C8B-B14F-4D97-AF65-F5344CB8AC3E}">
        <p14:creationId xmlns:p14="http://schemas.microsoft.com/office/powerpoint/2010/main" val="604601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id Lesion10"/>
          <p:cNvPicPr>
            <a:picLocks noChangeAspect="1" noChangeArrowheads="1"/>
          </p:cNvPicPr>
          <p:nvPr/>
        </p:nvPicPr>
        <p:blipFill>
          <a:blip r:embed="rId2"/>
          <a:srcRect/>
          <a:stretch>
            <a:fillRect/>
          </a:stretch>
        </p:blipFill>
        <p:spPr bwMode="auto">
          <a:xfrm>
            <a:off x="642910" y="928670"/>
            <a:ext cx="7500958" cy="5625719"/>
          </a:xfrm>
          <a:prstGeom prst="rect">
            <a:avLst/>
          </a:prstGeom>
          <a:noFill/>
          <a:ln w="9525">
            <a:noFill/>
            <a:miter lim="800000"/>
            <a:headEnd/>
            <a:tailEnd/>
          </a:ln>
        </p:spPr>
      </p:pic>
      <p:sp>
        <p:nvSpPr>
          <p:cNvPr id="7171" name="Slide Number Placeholder 2"/>
          <p:cNvSpPr>
            <a:spLocks noGrp="1"/>
          </p:cNvSpPr>
          <p:nvPr>
            <p:ph type="sldNum" sz="quarter" idx="12"/>
          </p:nvPr>
        </p:nvSpPr>
        <p:spPr/>
        <p:txBody>
          <a:bodyPr/>
          <a:lstStyle/>
          <a:p>
            <a:fld id="{B3DAA8AD-6951-4A01-8DD7-2CF87105A7E6}" type="slidenum">
              <a:rPr lang="ar-SA" smtClean="0"/>
              <a:pPr/>
              <a:t>32</a:t>
            </a:fld>
            <a:endParaRPr lang="en-US"/>
          </a:p>
        </p:txBody>
      </p:sp>
    </p:spTree>
    <p:extLst>
      <p:ext uri="{BB962C8B-B14F-4D97-AF65-F5344CB8AC3E}">
        <p14:creationId xmlns:p14="http://schemas.microsoft.com/office/powerpoint/2010/main" val="1796670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descr="Large confetti"/>
          <p:cNvSpPr>
            <a:spLocks noGrp="1" noChangeArrowheads="1"/>
          </p:cNvSpPr>
          <p:nvPr>
            <p:ph type="title"/>
          </p:nvPr>
        </p:nvSpPr>
        <p:spPr/>
        <p:txBody>
          <a:bodyPr/>
          <a:lstStyle/>
          <a:p>
            <a:pPr eaLnBrk="1" hangingPunct="1"/>
            <a:r>
              <a:rPr lang="en-US">
                <a:solidFill>
                  <a:srgbClr val="000000"/>
                </a:solidFill>
              </a:rPr>
              <a:t>Molluscum contagiosum </a:t>
            </a:r>
          </a:p>
        </p:txBody>
      </p:sp>
      <p:sp>
        <p:nvSpPr>
          <p:cNvPr id="10243" name="Rectangle 3"/>
          <p:cNvSpPr>
            <a:spLocks noGrp="1" noChangeArrowheads="1"/>
          </p:cNvSpPr>
          <p:nvPr>
            <p:ph type="body" idx="1"/>
          </p:nvPr>
        </p:nvSpPr>
        <p:spPr/>
        <p:txBody>
          <a:bodyPr/>
          <a:lstStyle/>
          <a:p>
            <a:pPr algn="l" rtl="0" eaLnBrk="1" hangingPunct="1"/>
            <a:r>
              <a:rPr lang="en-US" dirty="0">
                <a:solidFill>
                  <a:srgbClr val="000000"/>
                </a:solidFill>
              </a:rPr>
              <a:t>It is </a:t>
            </a:r>
            <a:r>
              <a:rPr lang="en-US" dirty="0" err="1">
                <a:solidFill>
                  <a:srgbClr val="000000"/>
                </a:solidFill>
              </a:rPr>
              <a:t>umbilicated</a:t>
            </a:r>
            <a:r>
              <a:rPr lang="en-US" dirty="0">
                <a:solidFill>
                  <a:srgbClr val="000000"/>
                </a:solidFill>
              </a:rPr>
              <a:t> lesion found on the lid margin </a:t>
            </a:r>
          </a:p>
          <a:p>
            <a:pPr algn="l" rtl="0" eaLnBrk="1" hangingPunct="1"/>
            <a:r>
              <a:rPr lang="en-US" dirty="0">
                <a:solidFill>
                  <a:srgbClr val="000000"/>
                </a:solidFill>
              </a:rPr>
              <a:t>Caused by POX virus .</a:t>
            </a:r>
          </a:p>
          <a:p>
            <a:pPr algn="l" rtl="0" eaLnBrk="1" hangingPunct="1"/>
            <a:r>
              <a:rPr lang="en-US" dirty="0">
                <a:solidFill>
                  <a:srgbClr val="000000"/>
                </a:solidFill>
              </a:rPr>
              <a:t>Red eye with small elevation of lymphoid tissue (follicular conjunctivitis) .</a:t>
            </a:r>
          </a:p>
          <a:p>
            <a:pPr algn="l" rtl="0" eaLnBrk="1" hangingPunct="1"/>
            <a:r>
              <a:rPr lang="en-US" dirty="0">
                <a:solidFill>
                  <a:srgbClr val="000000"/>
                </a:solidFill>
              </a:rPr>
              <a:t>Treatment is excision </a:t>
            </a:r>
          </a:p>
        </p:txBody>
      </p:sp>
      <p:sp>
        <p:nvSpPr>
          <p:cNvPr id="10244" name="Slide Number Placeholder 3"/>
          <p:cNvSpPr>
            <a:spLocks noGrp="1"/>
          </p:cNvSpPr>
          <p:nvPr>
            <p:ph type="sldNum" sz="quarter" idx="12"/>
          </p:nvPr>
        </p:nvSpPr>
        <p:spPr/>
        <p:txBody>
          <a:bodyPr/>
          <a:lstStyle/>
          <a:p>
            <a:fld id="{B308E836-98F4-4F32-96A8-DBFD288ED318}" type="slidenum">
              <a:rPr lang="ar-SA" smtClean="0"/>
              <a:pPr/>
              <a:t>33</a:t>
            </a:fld>
            <a:endParaRPr lang="en-US"/>
          </a:p>
        </p:txBody>
      </p:sp>
    </p:spTree>
    <p:extLst>
      <p:ext uri="{BB962C8B-B14F-4D97-AF65-F5344CB8AC3E}">
        <p14:creationId xmlns:p14="http://schemas.microsoft.com/office/powerpoint/2010/main" val="1961240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id Lesion11"/>
          <p:cNvPicPr>
            <a:picLocks noChangeAspect="1" noChangeArrowheads="1"/>
          </p:cNvPicPr>
          <p:nvPr/>
        </p:nvPicPr>
        <p:blipFill>
          <a:blip r:embed="rId3"/>
          <a:srcRect/>
          <a:stretch>
            <a:fillRect/>
          </a:stretch>
        </p:blipFill>
        <p:spPr bwMode="auto">
          <a:xfrm>
            <a:off x="714348" y="1071546"/>
            <a:ext cx="7143768" cy="5357826"/>
          </a:xfrm>
          <a:prstGeom prst="rect">
            <a:avLst/>
          </a:prstGeom>
          <a:noFill/>
          <a:ln w="9525">
            <a:noFill/>
            <a:miter lim="800000"/>
            <a:headEnd/>
            <a:tailEnd/>
          </a:ln>
        </p:spPr>
      </p:pic>
      <p:sp>
        <p:nvSpPr>
          <p:cNvPr id="9219" name="Slide Number Placeholder 2"/>
          <p:cNvSpPr>
            <a:spLocks noGrp="1"/>
          </p:cNvSpPr>
          <p:nvPr>
            <p:ph type="sldNum" sz="quarter" idx="12"/>
          </p:nvPr>
        </p:nvSpPr>
        <p:spPr/>
        <p:txBody>
          <a:bodyPr/>
          <a:lstStyle/>
          <a:p>
            <a:fld id="{26AF5AF4-55C5-4F2E-B9B5-9C7422E15CF1}" type="slidenum">
              <a:rPr lang="ar-SA" smtClean="0"/>
              <a:pPr/>
              <a:t>34</a:t>
            </a:fld>
            <a:endParaRPr lang="en-US"/>
          </a:p>
        </p:txBody>
      </p:sp>
    </p:spTree>
    <p:extLst>
      <p:ext uri="{BB962C8B-B14F-4D97-AF65-F5344CB8AC3E}">
        <p14:creationId xmlns:p14="http://schemas.microsoft.com/office/powerpoint/2010/main" val="1216948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Large confetti"/>
          <p:cNvSpPr>
            <a:spLocks noGrp="1" noChangeArrowheads="1"/>
          </p:cNvSpPr>
          <p:nvPr>
            <p:ph type="title"/>
          </p:nvPr>
        </p:nvSpPr>
        <p:spPr/>
        <p:txBody>
          <a:bodyPr/>
          <a:lstStyle/>
          <a:p>
            <a:pPr eaLnBrk="1" hangingPunct="1"/>
            <a:r>
              <a:rPr lang="en-US">
                <a:solidFill>
                  <a:srgbClr val="000000"/>
                </a:solidFill>
              </a:rPr>
              <a:t>Cysts </a:t>
            </a:r>
          </a:p>
        </p:txBody>
      </p:sp>
      <p:sp>
        <p:nvSpPr>
          <p:cNvPr id="12291" name="Rectangle 3"/>
          <p:cNvSpPr>
            <a:spLocks noGrp="1" noChangeArrowheads="1"/>
          </p:cNvSpPr>
          <p:nvPr>
            <p:ph type="body" idx="1"/>
          </p:nvPr>
        </p:nvSpPr>
        <p:spPr/>
        <p:txBody>
          <a:bodyPr/>
          <a:lstStyle/>
          <a:p>
            <a:pPr algn="l" rtl="0" eaLnBrk="1" hangingPunct="1"/>
            <a:r>
              <a:rPr lang="en-US" dirty="0">
                <a:solidFill>
                  <a:srgbClr val="000000"/>
                </a:solidFill>
              </a:rPr>
              <a:t>Sebaceous cysts are opaque ,painless and may be removed for </a:t>
            </a:r>
            <a:r>
              <a:rPr lang="en-US" dirty="0" err="1">
                <a:solidFill>
                  <a:srgbClr val="000000"/>
                </a:solidFill>
              </a:rPr>
              <a:t>cosmesis</a:t>
            </a:r>
            <a:r>
              <a:rPr lang="en-US" dirty="0">
                <a:solidFill>
                  <a:srgbClr val="000000"/>
                </a:solidFill>
              </a:rPr>
              <a:t> </a:t>
            </a:r>
          </a:p>
          <a:p>
            <a:pPr algn="l" rtl="0" eaLnBrk="1" hangingPunct="1"/>
            <a:r>
              <a:rPr lang="en-US" dirty="0">
                <a:solidFill>
                  <a:srgbClr val="000000"/>
                </a:solidFill>
              </a:rPr>
              <a:t>Cyst of Moll : sweat gland obstruction giving small  translucent mass .</a:t>
            </a:r>
          </a:p>
          <a:p>
            <a:pPr algn="l" rtl="0" eaLnBrk="1" hangingPunct="1"/>
            <a:r>
              <a:rPr lang="en-US" dirty="0">
                <a:solidFill>
                  <a:srgbClr val="000000"/>
                </a:solidFill>
              </a:rPr>
              <a:t>Cyst of </a:t>
            </a:r>
            <a:r>
              <a:rPr lang="en-US" dirty="0" err="1">
                <a:solidFill>
                  <a:srgbClr val="000000"/>
                </a:solidFill>
              </a:rPr>
              <a:t>Zeis</a:t>
            </a:r>
            <a:r>
              <a:rPr lang="en-US" dirty="0">
                <a:solidFill>
                  <a:srgbClr val="000000"/>
                </a:solidFill>
              </a:rPr>
              <a:t> is an opaque cyst caused by accessory sebaceous gland obstruction.</a:t>
            </a:r>
          </a:p>
        </p:txBody>
      </p:sp>
      <p:sp>
        <p:nvSpPr>
          <p:cNvPr id="12292" name="Slide Number Placeholder 3"/>
          <p:cNvSpPr>
            <a:spLocks noGrp="1"/>
          </p:cNvSpPr>
          <p:nvPr>
            <p:ph type="sldNum" sz="quarter" idx="12"/>
          </p:nvPr>
        </p:nvSpPr>
        <p:spPr/>
        <p:txBody>
          <a:bodyPr/>
          <a:lstStyle/>
          <a:p>
            <a:fld id="{FAC6F558-4357-40EF-873E-2AD972265E5F}" type="slidenum">
              <a:rPr lang="ar-SA" smtClean="0"/>
              <a:pPr/>
              <a:t>35</a:t>
            </a:fld>
            <a:endParaRPr lang="en-US"/>
          </a:p>
        </p:txBody>
      </p:sp>
    </p:spTree>
    <p:extLst>
      <p:ext uri="{BB962C8B-B14F-4D97-AF65-F5344CB8AC3E}">
        <p14:creationId xmlns:p14="http://schemas.microsoft.com/office/powerpoint/2010/main" val="729870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id Lesion17"/>
          <p:cNvPicPr>
            <a:picLocks noChangeAspect="1" noChangeArrowheads="1"/>
          </p:cNvPicPr>
          <p:nvPr/>
        </p:nvPicPr>
        <p:blipFill>
          <a:blip r:embed="rId2"/>
          <a:srcRect/>
          <a:stretch>
            <a:fillRect/>
          </a:stretch>
        </p:blipFill>
        <p:spPr bwMode="auto">
          <a:xfrm>
            <a:off x="0" y="0"/>
            <a:ext cx="4800600" cy="3352800"/>
          </a:xfrm>
          <a:prstGeom prst="rect">
            <a:avLst/>
          </a:prstGeom>
          <a:noFill/>
          <a:ln w="9525">
            <a:noFill/>
            <a:miter lim="800000"/>
            <a:headEnd/>
            <a:tailEnd/>
          </a:ln>
        </p:spPr>
      </p:pic>
      <p:pic>
        <p:nvPicPr>
          <p:cNvPr id="11267" name="Picture 3" descr="Lid Lesion18"/>
          <p:cNvPicPr>
            <a:picLocks noChangeAspect="1" noChangeArrowheads="1"/>
          </p:cNvPicPr>
          <p:nvPr/>
        </p:nvPicPr>
        <p:blipFill>
          <a:blip r:embed="rId3"/>
          <a:srcRect/>
          <a:stretch>
            <a:fillRect/>
          </a:stretch>
        </p:blipFill>
        <p:spPr bwMode="auto">
          <a:xfrm>
            <a:off x="4800600" y="0"/>
            <a:ext cx="4343400" cy="3352800"/>
          </a:xfrm>
          <a:prstGeom prst="rect">
            <a:avLst/>
          </a:prstGeom>
          <a:noFill/>
          <a:ln w="9525">
            <a:noFill/>
            <a:miter lim="800000"/>
            <a:headEnd/>
            <a:tailEnd/>
          </a:ln>
        </p:spPr>
      </p:pic>
      <p:pic>
        <p:nvPicPr>
          <p:cNvPr id="11268" name="Picture 4" descr="Lid Lesion19"/>
          <p:cNvPicPr>
            <a:picLocks noChangeAspect="1" noChangeArrowheads="1"/>
          </p:cNvPicPr>
          <p:nvPr/>
        </p:nvPicPr>
        <p:blipFill>
          <a:blip r:embed="rId4"/>
          <a:srcRect/>
          <a:stretch>
            <a:fillRect/>
          </a:stretch>
        </p:blipFill>
        <p:spPr bwMode="auto">
          <a:xfrm>
            <a:off x="0" y="3352800"/>
            <a:ext cx="4800600" cy="3505200"/>
          </a:xfrm>
          <a:prstGeom prst="rect">
            <a:avLst/>
          </a:prstGeom>
          <a:noFill/>
          <a:ln w="9525">
            <a:noFill/>
            <a:miter lim="800000"/>
            <a:headEnd/>
            <a:tailEnd/>
          </a:ln>
        </p:spPr>
      </p:pic>
      <p:pic>
        <p:nvPicPr>
          <p:cNvPr id="11269" name="Picture 5" descr="Lid Lesion20"/>
          <p:cNvPicPr>
            <a:picLocks noChangeAspect="1" noChangeArrowheads="1"/>
          </p:cNvPicPr>
          <p:nvPr/>
        </p:nvPicPr>
        <p:blipFill>
          <a:blip r:embed="rId5"/>
          <a:srcRect/>
          <a:stretch>
            <a:fillRect/>
          </a:stretch>
        </p:blipFill>
        <p:spPr bwMode="auto">
          <a:xfrm>
            <a:off x="4800600" y="3352800"/>
            <a:ext cx="4343400" cy="3505200"/>
          </a:xfrm>
          <a:prstGeom prst="rect">
            <a:avLst/>
          </a:prstGeom>
          <a:noFill/>
          <a:ln w="9525">
            <a:noFill/>
            <a:miter lim="800000"/>
            <a:headEnd/>
            <a:tailEnd/>
          </a:ln>
        </p:spPr>
      </p:pic>
      <p:sp>
        <p:nvSpPr>
          <p:cNvPr id="11270" name="Slide Number Placeholder 5"/>
          <p:cNvSpPr>
            <a:spLocks noGrp="1"/>
          </p:cNvSpPr>
          <p:nvPr>
            <p:ph type="sldNum" sz="quarter" idx="12"/>
          </p:nvPr>
        </p:nvSpPr>
        <p:spPr/>
        <p:txBody>
          <a:bodyPr/>
          <a:lstStyle/>
          <a:p>
            <a:fld id="{C8A64345-12E2-484E-911E-37884379A073}" type="slidenum">
              <a:rPr lang="ar-SA" smtClean="0"/>
              <a:pPr/>
              <a:t>36</a:t>
            </a:fld>
            <a:endParaRPr lang="en-US"/>
          </a:p>
        </p:txBody>
      </p:sp>
    </p:spTree>
    <p:extLst>
      <p:ext uri="{BB962C8B-B14F-4D97-AF65-F5344CB8AC3E}">
        <p14:creationId xmlns:p14="http://schemas.microsoft.com/office/powerpoint/2010/main" val="3261663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Large confetti"/>
          <p:cNvSpPr>
            <a:spLocks noGrp="1" noChangeArrowheads="1"/>
          </p:cNvSpPr>
          <p:nvPr>
            <p:ph type="title"/>
          </p:nvPr>
        </p:nvSpPr>
        <p:spPr/>
        <p:txBody>
          <a:bodyPr/>
          <a:lstStyle/>
          <a:p>
            <a:pPr eaLnBrk="1" hangingPunct="1"/>
            <a:r>
              <a:rPr lang="en-US">
                <a:solidFill>
                  <a:srgbClr val="000000"/>
                </a:solidFill>
              </a:rPr>
              <a:t>Squamous cell papilloma </a:t>
            </a:r>
          </a:p>
        </p:txBody>
      </p:sp>
      <p:sp>
        <p:nvSpPr>
          <p:cNvPr id="14339" name="Rectangle 3"/>
          <p:cNvSpPr>
            <a:spLocks noGrp="1" noChangeArrowheads="1"/>
          </p:cNvSpPr>
          <p:nvPr>
            <p:ph type="body" idx="1"/>
          </p:nvPr>
        </p:nvSpPr>
        <p:spPr/>
        <p:txBody>
          <a:bodyPr/>
          <a:lstStyle/>
          <a:p>
            <a:pPr algn="l" rtl="0" eaLnBrk="1" hangingPunct="1"/>
            <a:r>
              <a:rPr lang="en-US" dirty="0">
                <a:solidFill>
                  <a:srgbClr val="000000"/>
                </a:solidFill>
              </a:rPr>
              <a:t>Frond like lesion with </a:t>
            </a:r>
            <a:r>
              <a:rPr lang="en-US" b="1" dirty="0" err="1">
                <a:solidFill>
                  <a:srgbClr val="FF0000"/>
                </a:solidFill>
              </a:rPr>
              <a:t>fibrovascular</a:t>
            </a:r>
            <a:r>
              <a:rPr lang="en-US" dirty="0">
                <a:solidFill>
                  <a:srgbClr val="000000"/>
                </a:solidFill>
              </a:rPr>
              <a:t> core and thickened squamous epithelium </a:t>
            </a:r>
          </a:p>
          <a:p>
            <a:pPr algn="l" rtl="0" eaLnBrk="1" hangingPunct="1"/>
            <a:r>
              <a:rPr lang="en-US" dirty="0">
                <a:solidFill>
                  <a:srgbClr val="000000"/>
                </a:solidFill>
              </a:rPr>
              <a:t>Usually asymptomatic </a:t>
            </a:r>
          </a:p>
          <a:p>
            <a:pPr algn="l" rtl="0" eaLnBrk="1" hangingPunct="1"/>
            <a:r>
              <a:rPr lang="en-US" dirty="0">
                <a:solidFill>
                  <a:srgbClr val="000000"/>
                </a:solidFill>
              </a:rPr>
              <a:t>Treatment ,if needed, with </a:t>
            </a:r>
            <a:r>
              <a:rPr lang="en-US" dirty="0" err="1">
                <a:solidFill>
                  <a:srgbClr val="000000"/>
                </a:solidFill>
              </a:rPr>
              <a:t>cautery</a:t>
            </a:r>
            <a:r>
              <a:rPr lang="en-US" dirty="0">
                <a:solidFill>
                  <a:srgbClr val="000000"/>
                </a:solidFill>
              </a:rPr>
              <a:t> to the base .</a:t>
            </a:r>
          </a:p>
        </p:txBody>
      </p:sp>
      <p:sp>
        <p:nvSpPr>
          <p:cNvPr id="14340" name="Slide Number Placeholder 3"/>
          <p:cNvSpPr>
            <a:spLocks noGrp="1"/>
          </p:cNvSpPr>
          <p:nvPr>
            <p:ph type="sldNum" sz="quarter" idx="12"/>
          </p:nvPr>
        </p:nvSpPr>
        <p:spPr/>
        <p:txBody>
          <a:bodyPr/>
          <a:lstStyle/>
          <a:p>
            <a:fld id="{5507765C-DABE-49AD-8525-B5A3CAAD06B6}" type="slidenum">
              <a:rPr lang="ar-SA" smtClean="0"/>
              <a:pPr/>
              <a:t>37</a:t>
            </a:fld>
            <a:endParaRPr lang="en-US"/>
          </a:p>
        </p:txBody>
      </p:sp>
    </p:spTree>
    <p:extLst>
      <p:ext uri="{BB962C8B-B14F-4D97-AF65-F5344CB8AC3E}">
        <p14:creationId xmlns:p14="http://schemas.microsoft.com/office/powerpoint/2010/main" val="1002418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id Lesion21"/>
          <p:cNvPicPr>
            <a:picLocks noChangeAspect="1" noChangeArrowheads="1"/>
          </p:cNvPicPr>
          <p:nvPr/>
        </p:nvPicPr>
        <p:blipFill>
          <a:blip r:embed="rId3"/>
          <a:srcRect/>
          <a:stretch>
            <a:fillRect/>
          </a:stretch>
        </p:blipFill>
        <p:spPr bwMode="auto">
          <a:xfrm>
            <a:off x="357158" y="928670"/>
            <a:ext cx="4308086" cy="5429264"/>
          </a:xfrm>
          <a:prstGeom prst="rect">
            <a:avLst/>
          </a:prstGeom>
          <a:noFill/>
          <a:ln w="9525">
            <a:noFill/>
            <a:miter lim="800000"/>
            <a:headEnd/>
            <a:tailEnd/>
          </a:ln>
        </p:spPr>
      </p:pic>
      <p:pic>
        <p:nvPicPr>
          <p:cNvPr id="13315" name="Picture 3" descr="Lid Lesion22"/>
          <p:cNvPicPr>
            <a:picLocks noChangeAspect="1" noChangeArrowheads="1"/>
          </p:cNvPicPr>
          <p:nvPr/>
        </p:nvPicPr>
        <p:blipFill>
          <a:blip r:embed="rId4"/>
          <a:srcRect/>
          <a:stretch>
            <a:fillRect/>
          </a:stretch>
        </p:blipFill>
        <p:spPr bwMode="auto">
          <a:xfrm>
            <a:off x="4651652" y="928670"/>
            <a:ext cx="4218299" cy="5429288"/>
          </a:xfrm>
          <a:prstGeom prst="rect">
            <a:avLst/>
          </a:prstGeom>
          <a:noFill/>
          <a:ln w="9525">
            <a:noFill/>
            <a:miter lim="800000"/>
            <a:headEnd/>
            <a:tailEnd/>
          </a:ln>
        </p:spPr>
      </p:pic>
      <p:sp>
        <p:nvSpPr>
          <p:cNvPr id="13316" name="Slide Number Placeholder 3"/>
          <p:cNvSpPr>
            <a:spLocks noGrp="1"/>
          </p:cNvSpPr>
          <p:nvPr>
            <p:ph type="sldNum" sz="quarter" idx="12"/>
          </p:nvPr>
        </p:nvSpPr>
        <p:spPr/>
        <p:txBody>
          <a:bodyPr/>
          <a:lstStyle/>
          <a:p>
            <a:fld id="{7FEBE611-CA6B-469F-A4EF-2CF6302EFEDF}" type="slidenum">
              <a:rPr lang="ar-SA" smtClean="0"/>
              <a:pPr/>
              <a:t>38</a:t>
            </a:fld>
            <a:endParaRPr lang="en-US"/>
          </a:p>
        </p:txBody>
      </p:sp>
    </p:spTree>
    <p:extLst>
      <p:ext uri="{BB962C8B-B14F-4D97-AF65-F5344CB8AC3E}">
        <p14:creationId xmlns:p14="http://schemas.microsoft.com/office/powerpoint/2010/main" val="1534384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Large confetti"/>
          <p:cNvSpPr>
            <a:spLocks noGrp="1" noChangeArrowheads="1"/>
          </p:cNvSpPr>
          <p:nvPr>
            <p:ph type="title"/>
          </p:nvPr>
        </p:nvSpPr>
        <p:spPr/>
        <p:txBody>
          <a:bodyPr/>
          <a:lstStyle/>
          <a:p>
            <a:pPr eaLnBrk="1" hangingPunct="1"/>
            <a:r>
              <a:rPr lang="en-US">
                <a:solidFill>
                  <a:srgbClr val="000000"/>
                </a:solidFill>
              </a:rPr>
              <a:t>Xanthelasmas </a:t>
            </a:r>
          </a:p>
        </p:txBody>
      </p:sp>
      <p:sp>
        <p:nvSpPr>
          <p:cNvPr id="16387" name="Rectangle 3"/>
          <p:cNvSpPr>
            <a:spLocks noGrp="1" noChangeArrowheads="1"/>
          </p:cNvSpPr>
          <p:nvPr>
            <p:ph type="body" idx="1"/>
          </p:nvPr>
        </p:nvSpPr>
        <p:spPr/>
        <p:txBody>
          <a:bodyPr/>
          <a:lstStyle/>
          <a:p>
            <a:pPr algn="l" rtl="0" eaLnBrk="1" hangingPunct="1"/>
            <a:r>
              <a:rPr lang="en-US" dirty="0">
                <a:solidFill>
                  <a:srgbClr val="000000"/>
                </a:solidFill>
              </a:rPr>
              <a:t>Lipid- containing bilateral lesions .</a:t>
            </a:r>
          </a:p>
          <a:p>
            <a:pPr algn="l" rtl="0" eaLnBrk="1" hangingPunct="1"/>
            <a:r>
              <a:rPr lang="en-US" dirty="0">
                <a:solidFill>
                  <a:srgbClr val="000000"/>
                </a:solidFill>
              </a:rPr>
              <a:t>May be associated with </a:t>
            </a:r>
            <a:r>
              <a:rPr lang="en-US" dirty="0" err="1">
                <a:solidFill>
                  <a:srgbClr val="000000"/>
                </a:solidFill>
              </a:rPr>
              <a:t>hypercholestrolemia</a:t>
            </a:r>
            <a:r>
              <a:rPr lang="en-US" dirty="0">
                <a:solidFill>
                  <a:srgbClr val="000000"/>
                </a:solidFill>
              </a:rPr>
              <a:t> </a:t>
            </a:r>
          </a:p>
          <a:p>
            <a:pPr algn="l" rtl="0" eaLnBrk="1" hangingPunct="1"/>
            <a:r>
              <a:rPr lang="en-US" dirty="0">
                <a:solidFill>
                  <a:srgbClr val="000000"/>
                </a:solidFill>
              </a:rPr>
              <a:t>May be excised for </a:t>
            </a:r>
            <a:r>
              <a:rPr lang="en-US" dirty="0" err="1">
                <a:solidFill>
                  <a:srgbClr val="000000"/>
                </a:solidFill>
              </a:rPr>
              <a:t>cosmosis</a:t>
            </a:r>
            <a:r>
              <a:rPr lang="en-US" dirty="0">
                <a:solidFill>
                  <a:srgbClr val="000000"/>
                </a:solidFill>
              </a:rPr>
              <a:t> </a:t>
            </a:r>
          </a:p>
        </p:txBody>
      </p:sp>
      <p:sp>
        <p:nvSpPr>
          <p:cNvPr id="16388" name="Slide Number Placeholder 3"/>
          <p:cNvSpPr>
            <a:spLocks noGrp="1"/>
          </p:cNvSpPr>
          <p:nvPr>
            <p:ph type="sldNum" sz="quarter" idx="12"/>
          </p:nvPr>
        </p:nvSpPr>
        <p:spPr/>
        <p:txBody>
          <a:bodyPr/>
          <a:lstStyle/>
          <a:p>
            <a:fld id="{7A90D70B-3A76-4EFC-A42D-D72A02640F27}" type="slidenum">
              <a:rPr lang="ar-SA" smtClean="0"/>
              <a:pPr/>
              <a:t>39</a:t>
            </a:fld>
            <a:endParaRPr lang="en-US"/>
          </a:p>
        </p:txBody>
      </p:sp>
    </p:spTree>
    <p:extLst>
      <p:ext uri="{BB962C8B-B14F-4D97-AF65-F5344CB8AC3E}">
        <p14:creationId xmlns:p14="http://schemas.microsoft.com/office/powerpoint/2010/main" val="393610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90000"/>
                  </a:schemeClr>
                </a:solidFill>
              </a:rPr>
              <a:t>Mechanism:</a:t>
            </a:r>
            <a:endParaRPr lang="en-US" dirty="0">
              <a:solidFill>
                <a:schemeClr val="accent6">
                  <a:lumMod val="9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a:t>The levator </a:t>
            </a:r>
            <a:r>
              <a:rPr lang="en-US" dirty="0" err="1"/>
              <a:t>palpebrae</a:t>
            </a:r>
            <a:r>
              <a:rPr lang="en-US" dirty="0"/>
              <a:t> </a:t>
            </a:r>
            <a:r>
              <a:rPr lang="en-US" dirty="0" err="1"/>
              <a:t>superioris</a:t>
            </a:r>
            <a:r>
              <a:rPr lang="en-US" dirty="0"/>
              <a:t> muscle retracts the eyelid, exposing the cornea to the outside, giving vision. This can be either voluntarily or involuntarily</a:t>
            </a:r>
            <a:r>
              <a:rPr lang="en-US" dirty="0" smtClean="0"/>
              <a:t>.</a:t>
            </a:r>
          </a:p>
          <a:p>
            <a:r>
              <a:rPr lang="en-US" dirty="0" smtClean="0"/>
              <a:t>The </a:t>
            </a:r>
            <a:r>
              <a:rPr lang="en-US" dirty="0" err="1" smtClean="0"/>
              <a:t>lashs</a:t>
            </a:r>
            <a:r>
              <a:rPr lang="en-US" dirty="0" smtClean="0"/>
              <a:t> of the eyes have an important role in increasing the protection to the eye from foreign bodies and it also helps keeping the eyes moist at night and spreading the fluids equally .</a:t>
            </a:r>
          </a:p>
          <a:p>
            <a:r>
              <a:rPr lang="en-US" dirty="0" smtClean="0"/>
              <a:t>The shape of the eye lid differ between races that’s why we have a single eyelid or double eyelid. </a:t>
            </a:r>
            <a:endParaRPr lang="en-US" dirty="0"/>
          </a:p>
        </p:txBody>
      </p:sp>
    </p:spTree>
    <p:extLst>
      <p:ext uri="{BB962C8B-B14F-4D97-AF65-F5344CB8AC3E}">
        <p14:creationId xmlns:p14="http://schemas.microsoft.com/office/powerpoint/2010/main" val="1268167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id Lesion15"/>
          <p:cNvPicPr>
            <a:picLocks noChangeAspect="1" noChangeArrowheads="1"/>
          </p:cNvPicPr>
          <p:nvPr/>
        </p:nvPicPr>
        <p:blipFill>
          <a:blip r:embed="rId3"/>
          <a:srcRect/>
          <a:stretch>
            <a:fillRect/>
          </a:stretch>
        </p:blipFill>
        <p:spPr bwMode="auto">
          <a:xfrm>
            <a:off x="571472" y="857232"/>
            <a:ext cx="7643834" cy="5732876"/>
          </a:xfrm>
          <a:prstGeom prst="rect">
            <a:avLst/>
          </a:prstGeom>
          <a:noFill/>
          <a:ln w="9525">
            <a:noFill/>
            <a:miter lim="800000"/>
            <a:headEnd/>
            <a:tailEnd/>
          </a:ln>
        </p:spPr>
      </p:pic>
      <p:sp>
        <p:nvSpPr>
          <p:cNvPr id="15363" name="Slide Number Placeholder 2"/>
          <p:cNvSpPr>
            <a:spLocks noGrp="1"/>
          </p:cNvSpPr>
          <p:nvPr>
            <p:ph type="sldNum" sz="quarter" idx="12"/>
          </p:nvPr>
        </p:nvSpPr>
        <p:spPr/>
        <p:txBody>
          <a:bodyPr/>
          <a:lstStyle/>
          <a:p>
            <a:fld id="{A5974BE9-01ED-4924-8046-CBC94001CD1B}" type="slidenum">
              <a:rPr lang="ar-SA" smtClean="0"/>
              <a:pPr/>
              <a:t>40</a:t>
            </a:fld>
            <a:endParaRPr lang="en-US"/>
          </a:p>
        </p:txBody>
      </p:sp>
    </p:spTree>
    <p:extLst>
      <p:ext uri="{BB962C8B-B14F-4D97-AF65-F5344CB8AC3E}">
        <p14:creationId xmlns:p14="http://schemas.microsoft.com/office/powerpoint/2010/main" val="2258370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p:txBody>
          <a:bodyPr/>
          <a:lstStyle/>
          <a:p>
            <a:fld id="{82D88415-3452-4CFD-A19F-D28618692589}" type="slidenum">
              <a:rPr lang="ar-SA" smtClean="0"/>
              <a:pPr/>
              <a:t>41</a:t>
            </a:fld>
            <a:endParaRPr lang="en-US"/>
          </a:p>
        </p:txBody>
      </p:sp>
      <p:pic>
        <p:nvPicPr>
          <p:cNvPr id="17411" name="Picture 3"/>
          <p:cNvPicPr>
            <a:picLocks noChangeAspect="1"/>
          </p:cNvPicPr>
          <p:nvPr/>
        </p:nvPicPr>
        <p:blipFill>
          <a:blip r:embed="rId2"/>
          <a:srcRect/>
          <a:stretch>
            <a:fillRect/>
          </a:stretch>
        </p:blipFill>
        <p:spPr bwMode="auto">
          <a:xfrm>
            <a:off x="642910" y="1142984"/>
            <a:ext cx="7715272" cy="5164946"/>
          </a:xfrm>
          <a:prstGeom prst="rect">
            <a:avLst/>
          </a:prstGeom>
          <a:noFill/>
          <a:ln w="9525">
            <a:noFill/>
            <a:miter lim="800000"/>
            <a:headEnd/>
            <a:tailEnd/>
          </a:ln>
        </p:spPr>
      </p:pic>
    </p:spTree>
    <p:extLst>
      <p:ext uri="{BB962C8B-B14F-4D97-AF65-F5344CB8AC3E}">
        <p14:creationId xmlns:p14="http://schemas.microsoft.com/office/powerpoint/2010/main" val="3959878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p:txBody>
          <a:bodyPr/>
          <a:lstStyle/>
          <a:p>
            <a:pPr eaLnBrk="1" hangingPunct="1"/>
            <a:r>
              <a:rPr lang="en-US">
                <a:solidFill>
                  <a:srgbClr val="000000"/>
                </a:solidFill>
              </a:rPr>
              <a:t>Keratoacanthoma </a:t>
            </a:r>
          </a:p>
        </p:txBody>
      </p:sp>
      <p:sp>
        <p:nvSpPr>
          <p:cNvPr id="18435" name="Rectangle 3"/>
          <p:cNvSpPr>
            <a:spLocks noGrp="1" noChangeArrowheads="1"/>
          </p:cNvSpPr>
          <p:nvPr>
            <p:ph type="body" idx="1"/>
          </p:nvPr>
        </p:nvSpPr>
        <p:spPr/>
        <p:txBody>
          <a:bodyPr/>
          <a:lstStyle/>
          <a:p>
            <a:pPr algn="l" rtl="0" eaLnBrk="1" hangingPunct="1"/>
            <a:r>
              <a:rPr lang="en-US" dirty="0">
                <a:solidFill>
                  <a:srgbClr val="000000"/>
                </a:solidFill>
              </a:rPr>
              <a:t>Fast growing lesion with central crater filled with keratin</a:t>
            </a:r>
          </a:p>
          <a:p>
            <a:pPr algn="l" rtl="0" eaLnBrk="1" hangingPunct="1"/>
            <a:r>
              <a:rPr lang="en-US" dirty="0">
                <a:solidFill>
                  <a:srgbClr val="000000"/>
                </a:solidFill>
              </a:rPr>
              <a:t>Passes into a fast growing phase then stationary stage .</a:t>
            </a:r>
          </a:p>
          <a:p>
            <a:pPr algn="l" rtl="0" eaLnBrk="1" hangingPunct="1"/>
            <a:r>
              <a:rPr lang="en-US" dirty="0">
                <a:solidFill>
                  <a:srgbClr val="000000"/>
                </a:solidFill>
              </a:rPr>
              <a:t>Treatment with excision if needed .</a:t>
            </a:r>
          </a:p>
        </p:txBody>
      </p:sp>
      <p:sp>
        <p:nvSpPr>
          <p:cNvPr id="18436" name="Slide Number Placeholder 3"/>
          <p:cNvSpPr>
            <a:spLocks noGrp="1"/>
          </p:cNvSpPr>
          <p:nvPr>
            <p:ph type="sldNum" sz="quarter" idx="12"/>
          </p:nvPr>
        </p:nvSpPr>
        <p:spPr/>
        <p:txBody>
          <a:bodyPr/>
          <a:lstStyle/>
          <a:p>
            <a:fld id="{60F92CE8-DEF1-418B-9D56-F654D3F167D0}" type="slidenum">
              <a:rPr lang="ar-SA" smtClean="0"/>
              <a:pPr/>
              <a:t>42</a:t>
            </a:fld>
            <a:endParaRPr lang="en-US"/>
          </a:p>
        </p:txBody>
      </p:sp>
    </p:spTree>
    <p:extLst>
      <p:ext uri="{BB962C8B-B14F-4D97-AF65-F5344CB8AC3E}">
        <p14:creationId xmlns:p14="http://schemas.microsoft.com/office/powerpoint/2010/main" val="243884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id Lesion29"/>
          <p:cNvPicPr>
            <a:picLocks noChangeAspect="1" noChangeArrowheads="1"/>
          </p:cNvPicPr>
          <p:nvPr/>
        </p:nvPicPr>
        <p:blipFill>
          <a:blip r:embed="rId3"/>
          <a:srcRect/>
          <a:stretch>
            <a:fillRect/>
          </a:stretch>
        </p:blipFill>
        <p:spPr bwMode="auto">
          <a:xfrm>
            <a:off x="642910" y="928670"/>
            <a:ext cx="7572396" cy="5679297"/>
          </a:xfrm>
          <a:prstGeom prst="rect">
            <a:avLst/>
          </a:prstGeom>
          <a:noFill/>
          <a:ln w="9525">
            <a:noFill/>
            <a:miter lim="800000"/>
            <a:headEnd/>
            <a:tailEnd/>
          </a:ln>
        </p:spPr>
      </p:pic>
      <p:sp>
        <p:nvSpPr>
          <p:cNvPr id="19459" name="Slide Number Placeholder 2"/>
          <p:cNvSpPr>
            <a:spLocks noGrp="1"/>
          </p:cNvSpPr>
          <p:nvPr>
            <p:ph type="sldNum" sz="quarter" idx="12"/>
          </p:nvPr>
        </p:nvSpPr>
        <p:spPr/>
        <p:txBody>
          <a:bodyPr/>
          <a:lstStyle/>
          <a:p>
            <a:fld id="{F47181FE-F64B-45D2-B979-5035098DE0C8}" type="slidenum">
              <a:rPr lang="ar-SA" smtClean="0"/>
              <a:pPr/>
              <a:t>43</a:t>
            </a:fld>
            <a:endParaRPr lang="en-US"/>
          </a:p>
        </p:txBody>
      </p:sp>
    </p:spTree>
    <p:extLst>
      <p:ext uri="{BB962C8B-B14F-4D97-AF65-F5344CB8AC3E}">
        <p14:creationId xmlns:p14="http://schemas.microsoft.com/office/powerpoint/2010/main" val="1571333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descr="Large confetti"/>
          <p:cNvSpPr>
            <a:spLocks noGrp="1" noChangeArrowheads="1"/>
          </p:cNvSpPr>
          <p:nvPr>
            <p:ph type="title"/>
          </p:nvPr>
        </p:nvSpPr>
        <p:spPr/>
        <p:txBody>
          <a:bodyPr/>
          <a:lstStyle/>
          <a:p>
            <a:pPr eaLnBrk="1" hangingPunct="1"/>
            <a:r>
              <a:rPr lang="en-US">
                <a:solidFill>
                  <a:srgbClr val="000000"/>
                </a:solidFill>
              </a:rPr>
              <a:t>Nevus (mole) </a:t>
            </a:r>
          </a:p>
        </p:txBody>
      </p:sp>
      <p:sp>
        <p:nvSpPr>
          <p:cNvPr id="20483" name="Rectangle 3"/>
          <p:cNvSpPr>
            <a:spLocks noGrp="1" noChangeArrowheads="1"/>
          </p:cNvSpPr>
          <p:nvPr>
            <p:ph type="body" idx="1"/>
          </p:nvPr>
        </p:nvSpPr>
        <p:spPr/>
        <p:txBody>
          <a:bodyPr/>
          <a:lstStyle/>
          <a:p>
            <a:pPr algn="l" rtl="0" eaLnBrk="1" hangingPunct="1"/>
            <a:r>
              <a:rPr lang="en-US" dirty="0">
                <a:solidFill>
                  <a:srgbClr val="000000"/>
                </a:solidFill>
              </a:rPr>
              <a:t>From </a:t>
            </a:r>
            <a:r>
              <a:rPr lang="en-US" dirty="0" err="1">
                <a:solidFill>
                  <a:srgbClr val="000000"/>
                </a:solidFill>
              </a:rPr>
              <a:t>melanocytes</a:t>
            </a:r>
            <a:r>
              <a:rPr lang="en-US" dirty="0">
                <a:solidFill>
                  <a:srgbClr val="000000"/>
                </a:solidFill>
              </a:rPr>
              <a:t> </a:t>
            </a:r>
          </a:p>
          <a:p>
            <a:pPr algn="l" rtl="0" eaLnBrk="1" hangingPunct="1"/>
            <a:r>
              <a:rPr lang="en-US" dirty="0">
                <a:solidFill>
                  <a:srgbClr val="000000"/>
                </a:solidFill>
              </a:rPr>
              <a:t>Can be pigmented or none </a:t>
            </a:r>
          </a:p>
          <a:p>
            <a:pPr algn="l" rtl="0" eaLnBrk="1" hangingPunct="1"/>
            <a:r>
              <a:rPr lang="en-US" dirty="0">
                <a:solidFill>
                  <a:srgbClr val="000000"/>
                </a:solidFill>
              </a:rPr>
              <a:t>No treatment needed </a:t>
            </a:r>
          </a:p>
        </p:txBody>
      </p:sp>
      <p:sp>
        <p:nvSpPr>
          <p:cNvPr id="20484" name="Slide Number Placeholder 3"/>
          <p:cNvSpPr>
            <a:spLocks noGrp="1"/>
          </p:cNvSpPr>
          <p:nvPr>
            <p:ph type="sldNum" sz="quarter" idx="12"/>
          </p:nvPr>
        </p:nvSpPr>
        <p:spPr/>
        <p:txBody>
          <a:bodyPr/>
          <a:lstStyle/>
          <a:p>
            <a:fld id="{8668C1AD-5872-4FCC-A72A-2BA6301420DA}" type="slidenum">
              <a:rPr lang="ar-SA" smtClean="0"/>
              <a:pPr/>
              <a:t>44</a:t>
            </a:fld>
            <a:endParaRPr lang="en-US"/>
          </a:p>
        </p:txBody>
      </p:sp>
    </p:spTree>
    <p:extLst>
      <p:ext uri="{BB962C8B-B14F-4D97-AF65-F5344CB8AC3E}">
        <p14:creationId xmlns:p14="http://schemas.microsoft.com/office/powerpoint/2010/main" val="4048539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descr="Large confetti"/>
          <p:cNvSpPr>
            <a:spLocks noGrp="1" noChangeArrowheads="1"/>
          </p:cNvSpPr>
          <p:nvPr>
            <p:ph type="title"/>
          </p:nvPr>
        </p:nvSpPr>
        <p:spPr/>
        <p:txBody>
          <a:bodyPr/>
          <a:lstStyle/>
          <a:p>
            <a:pPr eaLnBrk="1" hangingPunct="1"/>
            <a:r>
              <a:rPr lang="en-US">
                <a:solidFill>
                  <a:srgbClr val="000000"/>
                </a:solidFill>
              </a:rPr>
              <a:t>Malignant tumours </a:t>
            </a:r>
          </a:p>
        </p:txBody>
      </p:sp>
      <p:sp>
        <p:nvSpPr>
          <p:cNvPr id="21507" name="Rectangle 3"/>
          <p:cNvSpPr>
            <a:spLocks noGrp="1" noChangeArrowheads="1"/>
          </p:cNvSpPr>
          <p:nvPr>
            <p:ph type="body" idx="1"/>
          </p:nvPr>
        </p:nvSpPr>
        <p:spPr/>
        <p:txBody>
          <a:bodyPr/>
          <a:lstStyle/>
          <a:p>
            <a:pPr algn="l" rtl="0" eaLnBrk="1" hangingPunct="1"/>
            <a:r>
              <a:rPr lang="en-US" dirty="0">
                <a:solidFill>
                  <a:srgbClr val="000000"/>
                </a:solidFill>
              </a:rPr>
              <a:t>Basal cell carcinoma </a:t>
            </a:r>
          </a:p>
          <a:p>
            <a:pPr algn="l" rtl="0" eaLnBrk="1" hangingPunct="1"/>
            <a:r>
              <a:rPr lang="en-US" dirty="0">
                <a:solidFill>
                  <a:srgbClr val="000000"/>
                </a:solidFill>
              </a:rPr>
              <a:t>Squamous cell carcinoma </a:t>
            </a:r>
          </a:p>
          <a:p>
            <a:pPr algn="l" rtl="0" eaLnBrk="1" hangingPunct="1"/>
            <a:r>
              <a:rPr lang="en-US" dirty="0">
                <a:solidFill>
                  <a:srgbClr val="000000"/>
                </a:solidFill>
              </a:rPr>
              <a:t>Malignant melanoma </a:t>
            </a:r>
          </a:p>
        </p:txBody>
      </p:sp>
      <p:sp>
        <p:nvSpPr>
          <p:cNvPr id="21508" name="Slide Number Placeholder 3"/>
          <p:cNvSpPr>
            <a:spLocks noGrp="1"/>
          </p:cNvSpPr>
          <p:nvPr>
            <p:ph type="sldNum" sz="quarter" idx="12"/>
          </p:nvPr>
        </p:nvSpPr>
        <p:spPr/>
        <p:txBody>
          <a:bodyPr/>
          <a:lstStyle/>
          <a:p>
            <a:fld id="{32E4CC0E-745D-4032-BAB6-76C418FB2052}" type="slidenum">
              <a:rPr lang="ar-SA" smtClean="0"/>
              <a:pPr/>
              <a:t>45</a:t>
            </a:fld>
            <a:endParaRPr lang="en-US"/>
          </a:p>
        </p:txBody>
      </p:sp>
    </p:spTree>
    <p:extLst>
      <p:ext uri="{BB962C8B-B14F-4D97-AF65-F5344CB8AC3E}">
        <p14:creationId xmlns:p14="http://schemas.microsoft.com/office/powerpoint/2010/main" val="3559398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Large confetti"/>
          <p:cNvSpPr>
            <a:spLocks noGrp="1" noChangeArrowheads="1"/>
          </p:cNvSpPr>
          <p:nvPr>
            <p:ph type="title"/>
          </p:nvPr>
        </p:nvSpPr>
        <p:spPr/>
        <p:txBody>
          <a:bodyPr/>
          <a:lstStyle/>
          <a:p>
            <a:pPr eaLnBrk="1" hangingPunct="1"/>
            <a:r>
              <a:rPr lang="en-US">
                <a:solidFill>
                  <a:srgbClr val="000000"/>
                </a:solidFill>
              </a:rPr>
              <a:t>Basal Cell Carcinoma </a:t>
            </a:r>
          </a:p>
        </p:txBody>
      </p:sp>
      <p:sp>
        <p:nvSpPr>
          <p:cNvPr id="23555" name="Rectangle 3"/>
          <p:cNvSpPr>
            <a:spLocks noGrp="1" noChangeArrowheads="1"/>
          </p:cNvSpPr>
          <p:nvPr>
            <p:ph type="body" idx="1"/>
          </p:nvPr>
        </p:nvSpPr>
        <p:spPr/>
        <p:txBody>
          <a:bodyPr/>
          <a:lstStyle/>
          <a:p>
            <a:pPr algn="l" rtl="0" eaLnBrk="1" hangingPunct="1"/>
            <a:r>
              <a:rPr lang="en-US" dirty="0">
                <a:solidFill>
                  <a:srgbClr val="000000"/>
                </a:solidFill>
              </a:rPr>
              <a:t>Most common malignant </a:t>
            </a:r>
            <a:r>
              <a:rPr lang="en-US" dirty="0" err="1">
                <a:solidFill>
                  <a:srgbClr val="000000"/>
                </a:solidFill>
              </a:rPr>
              <a:t>tumour</a:t>
            </a:r>
            <a:r>
              <a:rPr lang="en-US" dirty="0">
                <a:solidFill>
                  <a:srgbClr val="000000"/>
                </a:solidFill>
              </a:rPr>
              <a:t> </a:t>
            </a:r>
          </a:p>
          <a:p>
            <a:pPr algn="l" rtl="0" eaLnBrk="1" hangingPunct="1"/>
            <a:r>
              <a:rPr lang="en-US" dirty="0">
                <a:solidFill>
                  <a:srgbClr val="000000"/>
                </a:solidFill>
              </a:rPr>
              <a:t>Lid BCC accounts for 10% of all BCC </a:t>
            </a:r>
          </a:p>
          <a:p>
            <a:pPr algn="l" rtl="0" eaLnBrk="1" hangingPunct="1"/>
            <a:r>
              <a:rPr lang="en-US" dirty="0">
                <a:solidFill>
                  <a:srgbClr val="000000"/>
                </a:solidFill>
              </a:rPr>
              <a:t>90% of lid malignancies </a:t>
            </a:r>
          </a:p>
          <a:p>
            <a:pPr algn="l" rtl="0" eaLnBrk="1" hangingPunct="1"/>
            <a:r>
              <a:rPr lang="en-US" dirty="0">
                <a:solidFill>
                  <a:srgbClr val="000000"/>
                </a:solidFill>
              </a:rPr>
              <a:t>It is a slow growing .locally invasive and non-</a:t>
            </a:r>
            <a:r>
              <a:rPr lang="en-US" dirty="0" err="1">
                <a:solidFill>
                  <a:srgbClr val="000000"/>
                </a:solidFill>
              </a:rPr>
              <a:t>metastasing</a:t>
            </a:r>
            <a:r>
              <a:rPr lang="en-US" dirty="0">
                <a:solidFill>
                  <a:srgbClr val="000000"/>
                </a:solidFill>
              </a:rPr>
              <a:t> </a:t>
            </a:r>
            <a:r>
              <a:rPr lang="en-US" dirty="0" err="1">
                <a:solidFill>
                  <a:srgbClr val="000000"/>
                </a:solidFill>
              </a:rPr>
              <a:t>tumour</a:t>
            </a:r>
            <a:r>
              <a:rPr lang="en-US" dirty="0">
                <a:solidFill>
                  <a:srgbClr val="000000"/>
                </a:solidFill>
              </a:rPr>
              <a:t> .</a:t>
            </a:r>
          </a:p>
          <a:p>
            <a:pPr algn="l" rtl="0" eaLnBrk="1" hangingPunct="1"/>
            <a:endParaRPr lang="en-US" dirty="0">
              <a:solidFill>
                <a:srgbClr val="000000"/>
              </a:solidFill>
            </a:endParaRPr>
          </a:p>
        </p:txBody>
      </p:sp>
      <p:sp>
        <p:nvSpPr>
          <p:cNvPr id="23556" name="Slide Number Placeholder 3"/>
          <p:cNvSpPr>
            <a:spLocks noGrp="1"/>
          </p:cNvSpPr>
          <p:nvPr>
            <p:ph type="sldNum" sz="quarter" idx="12"/>
          </p:nvPr>
        </p:nvSpPr>
        <p:spPr/>
        <p:txBody>
          <a:bodyPr/>
          <a:lstStyle/>
          <a:p>
            <a:fld id="{5F4981FB-B660-4E2E-8132-224ED2BFB6A6}" type="slidenum">
              <a:rPr lang="ar-SA" smtClean="0"/>
              <a:pPr/>
              <a:t>46</a:t>
            </a:fld>
            <a:endParaRPr lang="en-US"/>
          </a:p>
        </p:txBody>
      </p:sp>
    </p:spTree>
    <p:extLst>
      <p:ext uri="{BB962C8B-B14F-4D97-AF65-F5344CB8AC3E}">
        <p14:creationId xmlns:p14="http://schemas.microsoft.com/office/powerpoint/2010/main" val="2090478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Large confetti"/>
          <p:cNvSpPr>
            <a:spLocks noGrp="1" noChangeArrowheads="1"/>
          </p:cNvSpPr>
          <p:nvPr>
            <p:ph type="title"/>
          </p:nvPr>
        </p:nvSpPr>
        <p:spPr/>
        <p:txBody>
          <a:bodyPr/>
          <a:lstStyle/>
          <a:p>
            <a:pPr eaLnBrk="1" hangingPunct="1"/>
            <a:r>
              <a:rPr lang="en-US">
                <a:solidFill>
                  <a:srgbClr val="000000"/>
                </a:solidFill>
              </a:rPr>
              <a:t>BCC presentation </a:t>
            </a:r>
          </a:p>
        </p:txBody>
      </p:sp>
      <p:sp>
        <p:nvSpPr>
          <p:cNvPr id="24579" name="Rectangle 3"/>
          <p:cNvSpPr>
            <a:spLocks noGrp="1" noChangeArrowheads="1"/>
          </p:cNvSpPr>
          <p:nvPr>
            <p:ph type="body" idx="1"/>
          </p:nvPr>
        </p:nvSpPr>
        <p:spPr/>
        <p:txBody>
          <a:bodyPr/>
          <a:lstStyle/>
          <a:p>
            <a:pPr algn="l" rtl="0" eaLnBrk="1" hangingPunct="1"/>
            <a:r>
              <a:rPr lang="en-US" dirty="0">
                <a:solidFill>
                  <a:srgbClr val="000000"/>
                </a:solidFill>
              </a:rPr>
              <a:t>Painless lesion of the lid </a:t>
            </a:r>
          </a:p>
          <a:p>
            <a:pPr algn="l" rtl="0" eaLnBrk="1" hangingPunct="1"/>
            <a:r>
              <a:rPr lang="en-US" dirty="0">
                <a:solidFill>
                  <a:srgbClr val="000000"/>
                </a:solidFill>
              </a:rPr>
              <a:t>Can be  : Nodular </a:t>
            </a:r>
          </a:p>
          <a:p>
            <a:pPr algn="l" rtl="0" eaLnBrk="1" hangingPunct="1">
              <a:buFontTx/>
              <a:buNone/>
            </a:pPr>
            <a:r>
              <a:rPr lang="en-US" dirty="0">
                <a:solidFill>
                  <a:srgbClr val="000000"/>
                </a:solidFill>
              </a:rPr>
              <a:t>                   </a:t>
            </a:r>
            <a:r>
              <a:rPr lang="en-US" dirty="0" err="1">
                <a:solidFill>
                  <a:srgbClr val="000000"/>
                </a:solidFill>
              </a:rPr>
              <a:t>Sclerosing</a:t>
            </a:r>
            <a:r>
              <a:rPr lang="en-US" dirty="0">
                <a:solidFill>
                  <a:srgbClr val="000000"/>
                </a:solidFill>
              </a:rPr>
              <a:t> </a:t>
            </a:r>
          </a:p>
          <a:p>
            <a:pPr algn="l" rtl="0" eaLnBrk="1" hangingPunct="1">
              <a:buFontTx/>
              <a:buNone/>
            </a:pPr>
            <a:r>
              <a:rPr lang="en-US" dirty="0">
                <a:solidFill>
                  <a:srgbClr val="000000"/>
                </a:solidFill>
              </a:rPr>
              <a:t>                   Ulcerative ( Rodent ulcer )</a:t>
            </a:r>
          </a:p>
          <a:p>
            <a:pPr algn="l" rtl="0" eaLnBrk="1" hangingPunct="1">
              <a:buFontTx/>
              <a:buNone/>
            </a:pPr>
            <a:r>
              <a:rPr lang="en-US" dirty="0">
                <a:solidFill>
                  <a:srgbClr val="000000"/>
                </a:solidFill>
              </a:rPr>
              <a:t>It  is with pale pearly margin .</a:t>
            </a:r>
          </a:p>
          <a:p>
            <a:pPr algn="l" rtl="0" eaLnBrk="1" hangingPunct="1">
              <a:buFontTx/>
              <a:buNone/>
            </a:pPr>
            <a:r>
              <a:rPr lang="en-US" dirty="0">
                <a:solidFill>
                  <a:srgbClr val="000000"/>
                </a:solidFill>
              </a:rPr>
              <a:t>High index of suspicion .</a:t>
            </a:r>
          </a:p>
        </p:txBody>
      </p:sp>
      <p:sp>
        <p:nvSpPr>
          <p:cNvPr id="24580" name="Slide Number Placeholder 3"/>
          <p:cNvSpPr>
            <a:spLocks noGrp="1"/>
          </p:cNvSpPr>
          <p:nvPr>
            <p:ph type="sldNum" sz="quarter" idx="12"/>
          </p:nvPr>
        </p:nvSpPr>
        <p:spPr/>
        <p:txBody>
          <a:bodyPr/>
          <a:lstStyle/>
          <a:p>
            <a:fld id="{7E5BC52B-FE3D-4EC0-8504-F9C50F7220B1}" type="slidenum">
              <a:rPr lang="ar-SA" smtClean="0"/>
              <a:pPr/>
              <a:t>47</a:t>
            </a:fld>
            <a:endParaRPr lang="en-US"/>
          </a:p>
        </p:txBody>
      </p:sp>
    </p:spTree>
    <p:extLst>
      <p:ext uri="{BB962C8B-B14F-4D97-AF65-F5344CB8AC3E}">
        <p14:creationId xmlns:p14="http://schemas.microsoft.com/office/powerpoint/2010/main" val="550860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Large confetti"/>
          <p:cNvSpPr>
            <a:spLocks noGrp="1" noChangeArrowheads="1"/>
          </p:cNvSpPr>
          <p:nvPr>
            <p:ph type="title"/>
          </p:nvPr>
        </p:nvSpPr>
        <p:spPr/>
        <p:txBody>
          <a:bodyPr/>
          <a:lstStyle/>
          <a:p>
            <a:pPr eaLnBrk="1" hangingPunct="1"/>
            <a:r>
              <a:rPr lang="en-US">
                <a:solidFill>
                  <a:srgbClr val="000000"/>
                </a:solidFill>
              </a:rPr>
              <a:t>BCC Management </a:t>
            </a:r>
          </a:p>
        </p:txBody>
      </p:sp>
      <p:sp>
        <p:nvSpPr>
          <p:cNvPr id="25603" name="Rectangle 3"/>
          <p:cNvSpPr>
            <a:spLocks noGrp="1" noChangeArrowheads="1"/>
          </p:cNvSpPr>
          <p:nvPr>
            <p:ph type="body" idx="1"/>
          </p:nvPr>
        </p:nvSpPr>
        <p:spPr/>
        <p:txBody>
          <a:bodyPr/>
          <a:lstStyle/>
          <a:p>
            <a:pPr marL="514350" indent="-514350" algn="l" rtl="0" eaLnBrk="1" hangingPunct="1">
              <a:buFont typeface="Times New Roman" pitchFamily="18" charset="0"/>
              <a:buAutoNum type="arabicPeriod"/>
            </a:pPr>
            <a:r>
              <a:rPr lang="en-US" dirty="0">
                <a:solidFill>
                  <a:srgbClr val="FF0000"/>
                </a:solidFill>
              </a:rPr>
              <a:t>Excision</a:t>
            </a:r>
            <a:r>
              <a:rPr lang="en-US" dirty="0">
                <a:solidFill>
                  <a:srgbClr val="000000"/>
                </a:solidFill>
              </a:rPr>
              <a:t> biopsy </a:t>
            </a:r>
          </a:p>
          <a:p>
            <a:pPr marL="514350" indent="-514350" algn="l" rtl="0" eaLnBrk="1" hangingPunct="1">
              <a:buFont typeface="Times New Roman" pitchFamily="18" charset="0"/>
              <a:buAutoNum type="arabicPeriod"/>
            </a:pPr>
            <a:r>
              <a:rPr lang="en-US" dirty="0">
                <a:solidFill>
                  <a:srgbClr val="FF0000"/>
                </a:solidFill>
              </a:rPr>
              <a:t>Frozen</a:t>
            </a:r>
            <a:r>
              <a:rPr lang="en-US" dirty="0">
                <a:solidFill>
                  <a:srgbClr val="000000"/>
                </a:solidFill>
              </a:rPr>
              <a:t> section </a:t>
            </a:r>
          </a:p>
          <a:p>
            <a:pPr marL="514350" indent="-514350" algn="l" rtl="0" eaLnBrk="1" hangingPunct="1">
              <a:buFont typeface="Times New Roman" pitchFamily="18" charset="0"/>
              <a:buAutoNum type="arabicPeriod"/>
            </a:pPr>
            <a:r>
              <a:rPr lang="en-US" dirty="0" err="1">
                <a:solidFill>
                  <a:srgbClr val="FF0000"/>
                </a:solidFill>
              </a:rPr>
              <a:t>Cryotherapy</a:t>
            </a:r>
            <a:r>
              <a:rPr lang="en-US" dirty="0">
                <a:solidFill>
                  <a:srgbClr val="FF0000"/>
                </a:solidFill>
              </a:rPr>
              <a:t> </a:t>
            </a:r>
          </a:p>
          <a:p>
            <a:pPr marL="514350" indent="-514350" algn="l" rtl="0" eaLnBrk="1" hangingPunct="1">
              <a:buFont typeface="Times New Roman" pitchFamily="18" charset="0"/>
              <a:buAutoNum type="arabicPeriod"/>
            </a:pPr>
            <a:r>
              <a:rPr lang="en-US" dirty="0">
                <a:solidFill>
                  <a:srgbClr val="FF0000"/>
                </a:solidFill>
              </a:rPr>
              <a:t>Radiotherapy </a:t>
            </a:r>
          </a:p>
          <a:p>
            <a:pPr marL="514350" indent="-514350" algn="l" rtl="0" eaLnBrk="1" hangingPunct="1">
              <a:buFont typeface="Times New Roman" pitchFamily="18" charset="0"/>
              <a:buAutoNum type="arabicPeriod"/>
            </a:pPr>
            <a:r>
              <a:rPr lang="en-US" dirty="0">
                <a:solidFill>
                  <a:srgbClr val="000000"/>
                </a:solidFill>
              </a:rPr>
              <a:t>Prognosis in general </a:t>
            </a:r>
            <a:r>
              <a:rPr lang="en-US" dirty="0">
                <a:solidFill>
                  <a:srgbClr val="FF0000"/>
                </a:solidFill>
              </a:rPr>
              <a:t>very goo</a:t>
            </a:r>
            <a:r>
              <a:rPr lang="en-US" dirty="0">
                <a:solidFill>
                  <a:srgbClr val="000000"/>
                </a:solidFill>
              </a:rPr>
              <a:t>d unless deep invasive </a:t>
            </a:r>
            <a:r>
              <a:rPr lang="en-US" dirty="0" err="1">
                <a:solidFill>
                  <a:srgbClr val="000000"/>
                </a:solidFill>
              </a:rPr>
              <a:t>tumour</a:t>
            </a:r>
            <a:r>
              <a:rPr lang="en-US" dirty="0">
                <a:solidFill>
                  <a:srgbClr val="000000"/>
                </a:solidFill>
              </a:rPr>
              <a:t> </a:t>
            </a:r>
          </a:p>
        </p:txBody>
      </p:sp>
      <p:sp>
        <p:nvSpPr>
          <p:cNvPr id="25604" name="Slide Number Placeholder 3"/>
          <p:cNvSpPr>
            <a:spLocks noGrp="1"/>
          </p:cNvSpPr>
          <p:nvPr>
            <p:ph type="sldNum" sz="quarter" idx="12"/>
          </p:nvPr>
        </p:nvSpPr>
        <p:spPr/>
        <p:txBody>
          <a:bodyPr/>
          <a:lstStyle/>
          <a:p>
            <a:fld id="{272F429A-87F7-48EE-8790-836DD498D7D1}" type="slidenum">
              <a:rPr lang="ar-SA" smtClean="0"/>
              <a:pPr/>
              <a:t>48</a:t>
            </a:fld>
            <a:endParaRPr lang="en-US"/>
          </a:p>
        </p:txBody>
      </p:sp>
    </p:spTree>
    <p:extLst>
      <p:ext uri="{BB962C8B-B14F-4D97-AF65-F5344CB8AC3E}">
        <p14:creationId xmlns:p14="http://schemas.microsoft.com/office/powerpoint/2010/main" val="4245767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
          <p:cNvPicPr>
            <a:picLocks noChangeAspect="1" noChangeArrowheads="1"/>
          </p:cNvPicPr>
          <p:nvPr/>
        </p:nvPicPr>
        <p:blipFill>
          <a:blip r:embed="rId3"/>
          <a:srcRect/>
          <a:stretch>
            <a:fillRect/>
          </a:stretch>
        </p:blipFill>
        <p:spPr bwMode="auto">
          <a:xfrm>
            <a:off x="0" y="0"/>
            <a:ext cx="4267200" cy="3505200"/>
          </a:xfrm>
          <a:prstGeom prst="rect">
            <a:avLst/>
          </a:prstGeom>
          <a:noFill/>
          <a:ln w="9525">
            <a:noFill/>
            <a:miter lim="800000"/>
            <a:headEnd/>
            <a:tailEnd/>
          </a:ln>
        </p:spPr>
      </p:pic>
      <p:pic>
        <p:nvPicPr>
          <p:cNvPr id="22531" name="Picture 3" descr="L"/>
          <p:cNvPicPr>
            <a:picLocks noChangeAspect="1" noChangeArrowheads="1"/>
          </p:cNvPicPr>
          <p:nvPr/>
        </p:nvPicPr>
        <p:blipFill>
          <a:blip r:embed="rId4"/>
          <a:srcRect/>
          <a:stretch>
            <a:fillRect/>
          </a:stretch>
        </p:blipFill>
        <p:spPr bwMode="auto">
          <a:xfrm>
            <a:off x="4211638" y="0"/>
            <a:ext cx="4932362" cy="6858000"/>
          </a:xfrm>
          <a:prstGeom prst="rect">
            <a:avLst/>
          </a:prstGeom>
          <a:noFill/>
          <a:ln w="9525">
            <a:noFill/>
            <a:miter lim="800000"/>
            <a:headEnd/>
            <a:tailEnd/>
          </a:ln>
        </p:spPr>
      </p:pic>
      <p:pic>
        <p:nvPicPr>
          <p:cNvPr id="22532" name="Picture 4" descr="L"/>
          <p:cNvPicPr>
            <a:picLocks noChangeAspect="1" noChangeArrowheads="1"/>
          </p:cNvPicPr>
          <p:nvPr/>
        </p:nvPicPr>
        <p:blipFill>
          <a:blip r:embed="rId5"/>
          <a:srcRect/>
          <a:stretch>
            <a:fillRect/>
          </a:stretch>
        </p:blipFill>
        <p:spPr bwMode="auto">
          <a:xfrm>
            <a:off x="0" y="3505200"/>
            <a:ext cx="4267200" cy="3352800"/>
          </a:xfrm>
          <a:prstGeom prst="rect">
            <a:avLst/>
          </a:prstGeom>
          <a:noFill/>
          <a:ln w="9525">
            <a:noFill/>
            <a:miter lim="800000"/>
            <a:headEnd/>
            <a:tailEnd/>
          </a:ln>
        </p:spPr>
      </p:pic>
      <p:sp>
        <p:nvSpPr>
          <p:cNvPr id="22533" name="Slide Number Placeholder 4"/>
          <p:cNvSpPr>
            <a:spLocks noGrp="1"/>
          </p:cNvSpPr>
          <p:nvPr>
            <p:ph type="sldNum" sz="quarter" idx="12"/>
          </p:nvPr>
        </p:nvSpPr>
        <p:spPr/>
        <p:txBody>
          <a:bodyPr/>
          <a:lstStyle/>
          <a:p>
            <a:fld id="{2330309C-9F77-4B0A-855D-A1238F79A7D6}" type="slidenum">
              <a:rPr lang="ar-SA" smtClean="0"/>
              <a:pPr/>
              <a:t>49</a:t>
            </a:fld>
            <a:endParaRPr lang="en-US"/>
          </a:p>
        </p:txBody>
      </p:sp>
      <p:sp>
        <p:nvSpPr>
          <p:cNvPr id="22534" name="Rectangle 5"/>
          <p:cNvSpPr>
            <a:spLocks noChangeArrowheads="1"/>
          </p:cNvSpPr>
          <p:nvPr/>
        </p:nvSpPr>
        <p:spPr bwMode="auto">
          <a:xfrm>
            <a:off x="2286000" y="2644775"/>
            <a:ext cx="6246813" cy="2308225"/>
          </a:xfrm>
          <a:prstGeom prst="rect">
            <a:avLst/>
          </a:prstGeom>
          <a:noFill/>
          <a:ln w="9525">
            <a:noFill/>
            <a:miter lim="800000"/>
            <a:headEnd/>
            <a:tailEnd/>
          </a:ln>
        </p:spPr>
        <p:txBody>
          <a:bodyPr>
            <a:spAutoFit/>
          </a:bodyPr>
          <a:lstStyle/>
          <a:p>
            <a:r>
              <a:rPr lang="en-US">
                <a:solidFill>
                  <a:srgbClr val="000000"/>
                </a:solidFill>
              </a:rPr>
              <a:t>Nodular</a:t>
            </a:r>
            <a:endParaRPr lang="ar-JO">
              <a:solidFill>
                <a:srgbClr val="000000"/>
              </a:solidFill>
            </a:endParaRPr>
          </a:p>
          <a:p>
            <a:endParaRPr lang="ar-JO">
              <a:solidFill>
                <a:srgbClr val="000000"/>
              </a:solidFill>
            </a:endParaRPr>
          </a:p>
          <a:p>
            <a:endParaRPr lang="ar-JO">
              <a:solidFill>
                <a:srgbClr val="000000"/>
              </a:solidFill>
            </a:endParaRPr>
          </a:p>
          <a:p>
            <a:endParaRPr lang="ar-JO">
              <a:solidFill>
                <a:srgbClr val="000000"/>
              </a:solidFill>
            </a:endParaRPr>
          </a:p>
          <a:p>
            <a:r>
              <a:rPr lang="en-US">
                <a:solidFill>
                  <a:srgbClr val="000000"/>
                </a:solidFill>
              </a:rPr>
              <a:t>     Sclerosing </a:t>
            </a:r>
          </a:p>
          <a:p>
            <a:r>
              <a:rPr lang="en-US">
                <a:solidFill>
                  <a:srgbClr val="000000"/>
                </a:solidFill>
              </a:rPr>
              <a:t>                   </a:t>
            </a:r>
            <a:r>
              <a:rPr lang="ar-JO">
                <a:solidFill>
                  <a:srgbClr val="000000"/>
                </a:solidFill>
              </a:rPr>
              <a:t>          </a:t>
            </a:r>
            <a:r>
              <a:rPr lang="en-US">
                <a:solidFill>
                  <a:srgbClr val="000000"/>
                </a:solidFill>
              </a:rPr>
              <a:t>Ulcerative ( Rodent ulcer </a:t>
            </a:r>
            <a:endParaRPr lang="en-US"/>
          </a:p>
        </p:txBody>
      </p:sp>
    </p:spTree>
    <p:extLst>
      <p:ext uri="{BB962C8B-B14F-4D97-AF65-F5344CB8AC3E}">
        <p14:creationId xmlns:p14="http://schemas.microsoft.com/office/powerpoint/2010/main" val="404853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chemeClr val="accent6">
                    <a:lumMod val="90000"/>
                  </a:schemeClr>
                </a:solidFill>
              </a:rPr>
              <a:t>Innervation and blood supply:</a:t>
            </a:r>
            <a:endParaRPr lang="en-US" dirty="0">
              <a:solidFill>
                <a:schemeClr val="accent6">
                  <a:lumMod val="9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0" y="1461655"/>
            <a:ext cx="4724400" cy="524394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61654"/>
            <a:ext cx="4190999" cy="5243946"/>
          </a:xfrm>
          <a:prstGeom prst="rect">
            <a:avLst/>
          </a:prstGeom>
        </p:spPr>
      </p:pic>
    </p:spTree>
    <p:extLst>
      <p:ext uri="{BB962C8B-B14F-4D97-AF65-F5344CB8AC3E}">
        <p14:creationId xmlns:p14="http://schemas.microsoft.com/office/powerpoint/2010/main" val="945976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Large confetti"/>
          <p:cNvSpPr>
            <a:spLocks noGrp="1" noChangeArrowheads="1"/>
          </p:cNvSpPr>
          <p:nvPr>
            <p:ph type="title"/>
          </p:nvPr>
        </p:nvSpPr>
        <p:spPr/>
        <p:txBody>
          <a:bodyPr>
            <a:normAutofit fontScale="90000"/>
          </a:bodyPr>
          <a:lstStyle/>
          <a:p>
            <a:pPr eaLnBrk="1" hangingPunct="1"/>
            <a:r>
              <a:rPr lang="en-US">
                <a:solidFill>
                  <a:srgbClr val="000000"/>
                </a:solidFill>
              </a:rPr>
              <a:t>Squamous Cell Carcinoma </a:t>
            </a:r>
            <a:br>
              <a:rPr lang="en-US">
                <a:solidFill>
                  <a:srgbClr val="000000"/>
                </a:solidFill>
              </a:rPr>
            </a:br>
            <a:r>
              <a:rPr lang="en-US">
                <a:solidFill>
                  <a:srgbClr val="000000"/>
                </a:solidFill>
              </a:rPr>
              <a:t>SCC </a:t>
            </a:r>
          </a:p>
        </p:txBody>
      </p:sp>
      <p:sp>
        <p:nvSpPr>
          <p:cNvPr id="27651" name="Rectangle 3"/>
          <p:cNvSpPr>
            <a:spLocks noGrp="1" noChangeArrowheads="1"/>
          </p:cNvSpPr>
          <p:nvPr>
            <p:ph type="body" idx="1"/>
          </p:nvPr>
        </p:nvSpPr>
        <p:spPr/>
        <p:txBody>
          <a:bodyPr/>
          <a:lstStyle/>
          <a:p>
            <a:pPr algn="l" rtl="0" eaLnBrk="1" hangingPunct="1"/>
            <a:r>
              <a:rPr lang="en-US" sz="2800" dirty="0">
                <a:solidFill>
                  <a:srgbClr val="000000"/>
                </a:solidFill>
              </a:rPr>
              <a:t>Less common </a:t>
            </a:r>
          </a:p>
          <a:p>
            <a:pPr algn="l" rtl="0" eaLnBrk="1" hangingPunct="1"/>
            <a:r>
              <a:rPr lang="en-US" sz="2800" dirty="0">
                <a:solidFill>
                  <a:srgbClr val="000000"/>
                </a:solidFill>
              </a:rPr>
              <a:t>More malignant </a:t>
            </a:r>
          </a:p>
          <a:p>
            <a:pPr algn="l" rtl="0" eaLnBrk="1" hangingPunct="1"/>
            <a:r>
              <a:rPr lang="en-US" sz="2800" dirty="0">
                <a:solidFill>
                  <a:srgbClr val="000000"/>
                </a:solidFill>
              </a:rPr>
              <a:t>Can </a:t>
            </a:r>
            <a:r>
              <a:rPr lang="en-US" sz="2800" dirty="0" err="1">
                <a:solidFill>
                  <a:srgbClr val="000000"/>
                </a:solidFill>
              </a:rPr>
              <a:t>metastatize</a:t>
            </a:r>
            <a:r>
              <a:rPr lang="en-US" sz="2800" dirty="0">
                <a:solidFill>
                  <a:srgbClr val="000000"/>
                </a:solidFill>
              </a:rPr>
              <a:t> to lymph nodes </a:t>
            </a:r>
          </a:p>
          <a:p>
            <a:pPr algn="l" rtl="0" eaLnBrk="1" hangingPunct="1"/>
            <a:r>
              <a:rPr lang="en-US" sz="2800" dirty="0">
                <a:solidFill>
                  <a:srgbClr val="000000"/>
                </a:solidFill>
              </a:rPr>
              <a:t>Can be : De novo </a:t>
            </a:r>
          </a:p>
          <a:p>
            <a:pPr algn="l" rtl="0" eaLnBrk="1" hangingPunct="1">
              <a:buFontTx/>
              <a:buNone/>
            </a:pPr>
            <a:r>
              <a:rPr lang="en-US" sz="2800" dirty="0">
                <a:solidFill>
                  <a:srgbClr val="000000"/>
                </a:solidFill>
              </a:rPr>
              <a:t>                  From pre-malignant lesion </a:t>
            </a:r>
          </a:p>
          <a:p>
            <a:pPr algn="l" rtl="0" eaLnBrk="1" hangingPunct="1"/>
            <a:r>
              <a:rPr lang="en-US" sz="2800" dirty="0">
                <a:solidFill>
                  <a:srgbClr val="000000"/>
                </a:solidFill>
              </a:rPr>
              <a:t>Presentation with nodule or scaly patch .</a:t>
            </a:r>
          </a:p>
          <a:p>
            <a:pPr algn="l" rtl="0" eaLnBrk="1" hangingPunct="1"/>
            <a:r>
              <a:rPr lang="en-US" sz="2800" dirty="0">
                <a:solidFill>
                  <a:srgbClr val="000000"/>
                </a:solidFill>
              </a:rPr>
              <a:t>UV exposure is a risk factor( also for BCC) .</a:t>
            </a:r>
          </a:p>
          <a:p>
            <a:pPr algn="l" rtl="0" eaLnBrk="1" hangingPunct="1"/>
            <a:r>
              <a:rPr lang="en-US" sz="2800" dirty="0">
                <a:solidFill>
                  <a:srgbClr val="000000"/>
                </a:solidFill>
              </a:rPr>
              <a:t>Treatment : excision with healthy margin.</a:t>
            </a:r>
          </a:p>
          <a:p>
            <a:pPr algn="l" rtl="0" eaLnBrk="1" hangingPunct="1"/>
            <a:endParaRPr lang="en-US" sz="2800" dirty="0">
              <a:solidFill>
                <a:srgbClr val="000000"/>
              </a:solidFill>
            </a:endParaRPr>
          </a:p>
          <a:p>
            <a:pPr algn="l" rtl="0" eaLnBrk="1" hangingPunct="1"/>
            <a:endParaRPr lang="en-US" sz="2800" dirty="0">
              <a:solidFill>
                <a:srgbClr val="000000"/>
              </a:solidFill>
            </a:endParaRPr>
          </a:p>
        </p:txBody>
      </p:sp>
      <p:sp>
        <p:nvSpPr>
          <p:cNvPr id="27652" name="Slide Number Placeholder 3"/>
          <p:cNvSpPr>
            <a:spLocks noGrp="1"/>
          </p:cNvSpPr>
          <p:nvPr>
            <p:ph type="sldNum" sz="quarter" idx="12"/>
          </p:nvPr>
        </p:nvSpPr>
        <p:spPr/>
        <p:txBody>
          <a:bodyPr/>
          <a:lstStyle/>
          <a:p>
            <a:fld id="{9887F7CE-7F1B-4475-A6E1-E19237519370}" type="slidenum">
              <a:rPr lang="ar-SA" smtClean="0"/>
              <a:pPr/>
              <a:t>50</a:t>
            </a:fld>
            <a:endParaRPr lang="en-US"/>
          </a:p>
        </p:txBody>
      </p:sp>
    </p:spTree>
    <p:extLst>
      <p:ext uri="{BB962C8B-B14F-4D97-AF65-F5344CB8AC3E}">
        <p14:creationId xmlns:p14="http://schemas.microsoft.com/office/powerpoint/2010/main" val="2588926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L"/>
          <p:cNvPicPr>
            <a:picLocks noChangeAspect="1" noChangeArrowheads="1"/>
          </p:cNvPicPr>
          <p:nvPr/>
        </p:nvPicPr>
        <p:blipFill>
          <a:blip r:embed="rId2"/>
          <a:srcRect/>
          <a:stretch>
            <a:fillRect/>
          </a:stretch>
        </p:blipFill>
        <p:spPr bwMode="auto">
          <a:xfrm>
            <a:off x="3904117" y="1323282"/>
            <a:ext cx="5580062" cy="4500570"/>
          </a:xfrm>
          <a:prstGeom prst="rect">
            <a:avLst/>
          </a:prstGeom>
          <a:noFill/>
          <a:ln w="9525">
            <a:noFill/>
            <a:miter lim="800000"/>
            <a:headEnd/>
            <a:tailEnd/>
          </a:ln>
        </p:spPr>
      </p:pic>
      <p:pic>
        <p:nvPicPr>
          <p:cNvPr id="26627" name="Picture 4" descr="L"/>
          <p:cNvPicPr>
            <a:picLocks noChangeAspect="1" noChangeArrowheads="1"/>
          </p:cNvPicPr>
          <p:nvPr/>
        </p:nvPicPr>
        <p:blipFill>
          <a:blip r:embed="rId3"/>
          <a:srcRect/>
          <a:stretch>
            <a:fillRect/>
          </a:stretch>
        </p:blipFill>
        <p:spPr bwMode="auto">
          <a:xfrm>
            <a:off x="0" y="1500174"/>
            <a:ext cx="3594314" cy="4500594"/>
          </a:xfrm>
          <a:prstGeom prst="rect">
            <a:avLst/>
          </a:prstGeom>
          <a:noFill/>
          <a:ln w="9525">
            <a:noFill/>
            <a:miter lim="800000"/>
            <a:headEnd/>
            <a:tailEnd/>
          </a:ln>
        </p:spPr>
      </p:pic>
      <p:sp>
        <p:nvSpPr>
          <p:cNvPr id="26628" name="Slide Number Placeholder 4"/>
          <p:cNvSpPr>
            <a:spLocks noGrp="1"/>
          </p:cNvSpPr>
          <p:nvPr>
            <p:ph type="sldNum" sz="quarter" idx="12"/>
          </p:nvPr>
        </p:nvSpPr>
        <p:spPr/>
        <p:txBody>
          <a:bodyPr/>
          <a:lstStyle/>
          <a:p>
            <a:fld id="{BE067FA6-8BC3-4361-B400-318A274B9010}" type="slidenum">
              <a:rPr lang="ar-SA" smtClean="0"/>
              <a:pPr/>
              <a:t>51</a:t>
            </a:fld>
            <a:endParaRPr lang="en-US"/>
          </a:p>
        </p:txBody>
      </p:sp>
    </p:spTree>
    <p:extLst>
      <p:ext uri="{BB962C8B-B14F-4D97-AF65-F5344CB8AC3E}">
        <p14:creationId xmlns:p14="http://schemas.microsoft.com/office/powerpoint/2010/main" val="377834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p:cNvSpPr>
            <a:spLocks noGrp="1" noChangeArrowheads="1"/>
          </p:cNvSpPr>
          <p:nvPr>
            <p:ph type="title"/>
          </p:nvPr>
        </p:nvSpPr>
        <p:spPr/>
        <p:txBody>
          <a:bodyPr/>
          <a:lstStyle/>
          <a:p>
            <a:pPr eaLnBrk="1" hangingPunct="1"/>
            <a:r>
              <a:rPr lang="en-US">
                <a:solidFill>
                  <a:srgbClr val="000000"/>
                </a:solidFill>
              </a:rPr>
              <a:t>Eye lashes abnormalities </a:t>
            </a:r>
          </a:p>
        </p:txBody>
      </p:sp>
      <p:sp>
        <p:nvSpPr>
          <p:cNvPr id="30723" name="Rectangle 3"/>
          <p:cNvSpPr>
            <a:spLocks noGrp="1" noChangeArrowheads="1"/>
          </p:cNvSpPr>
          <p:nvPr>
            <p:ph type="body" idx="1"/>
          </p:nvPr>
        </p:nvSpPr>
        <p:spPr/>
        <p:txBody>
          <a:bodyPr/>
          <a:lstStyle/>
          <a:p>
            <a:pPr algn="l" rtl="0" eaLnBrk="1" hangingPunct="1"/>
            <a:r>
              <a:rPr lang="en-US" sz="2800" dirty="0" err="1">
                <a:solidFill>
                  <a:srgbClr val="000000"/>
                </a:solidFill>
              </a:rPr>
              <a:t>Trichiasis</a:t>
            </a:r>
            <a:r>
              <a:rPr lang="en-US" sz="2800" dirty="0">
                <a:solidFill>
                  <a:srgbClr val="000000"/>
                </a:solidFill>
              </a:rPr>
              <a:t> : abnormally backward directed eye lashes .</a:t>
            </a:r>
          </a:p>
          <a:p>
            <a:pPr algn="l" rtl="0" eaLnBrk="1" hangingPunct="1"/>
            <a:r>
              <a:rPr lang="en-US" sz="2800" dirty="0">
                <a:solidFill>
                  <a:srgbClr val="000000"/>
                </a:solidFill>
              </a:rPr>
              <a:t>Can be primary or secondary to </a:t>
            </a:r>
            <a:r>
              <a:rPr lang="en-US" sz="2800" dirty="0" err="1">
                <a:solidFill>
                  <a:srgbClr val="000000"/>
                </a:solidFill>
              </a:rPr>
              <a:t>cicatrization</a:t>
            </a:r>
            <a:r>
              <a:rPr lang="en-US" sz="2800" dirty="0">
                <a:solidFill>
                  <a:srgbClr val="000000"/>
                </a:solidFill>
              </a:rPr>
              <a:t> or inflammation as in Trachoma .</a:t>
            </a:r>
          </a:p>
          <a:p>
            <a:pPr algn="l" rtl="0" eaLnBrk="1" hangingPunct="1"/>
            <a:r>
              <a:rPr lang="en-US" sz="2800" dirty="0">
                <a:solidFill>
                  <a:srgbClr val="000000"/>
                </a:solidFill>
              </a:rPr>
              <a:t>Continuous rubbing of the cornea can cause many complication as corneal opacity </a:t>
            </a:r>
          </a:p>
          <a:p>
            <a:pPr algn="l" rtl="0" eaLnBrk="1" hangingPunct="1"/>
            <a:r>
              <a:rPr lang="en-US" sz="2800" dirty="0">
                <a:solidFill>
                  <a:srgbClr val="000000"/>
                </a:solidFill>
              </a:rPr>
              <a:t>Treatment : </a:t>
            </a:r>
            <a:r>
              <a:rPr lang="en-US" sz="2800" dirty="0" err="1">
                <a:solidFill>
                  <a:srgbClr val="000000"/>
                </a:solidFill>
              </a:rPr>
              <a:t>epilation</a:t>
            </a:r>
            <a:r>
              <a:rPr lang="en-US" sz="2800" dirty="0">
                <a:solidFill>
                  <a:srgbClr val="000000"/>
                </a:solidFill>
              </a:rPr>
              <a:t> of the abnormal lashes manually ,laser ,electrolysis or surgery .</a:t>
            </a:r>
          </a:p>
        </p:txBody>
      </p:sp>
      <p:sp>
        <p:nvSpPr>
          <p:cNvPr id="30724" name="Slide Number Placeholder 3"/>
          <p:cNvSpPr>
            <a:spLocks noGrp="1"/>
          </p:cNvSpPr>
          <p:nvPr>
            <p:ph type="sldNum" sz="quarter" idx="12"/>
          </p:nvPr>
        </p:nvSpPr>
        <p:spPr/>
        <p:txBody>
          <a:bodyPr/>
          <a:lstStyle/>
          <a:p>
            <a:fld id="{BEE879E4-2999-4318-B496-21405E16AEEF}" type="slidenum">
              <a:rPr lang="ar-SA" smtClean="0"/>
              <a:pPr/>
              <a:t>52</a:t>
            </a:fld>
            <a:endParaRPr lang="en-US"/>
          </a:p>
        </p:txBody>
      </p:sp>
    </p:spTree>
    <p:extLst>
      <p:ext uri="{BB962C8B-B14F-4D97-AF65-F5344CB8AC3E}">
        <p14:creationId xmlns:p14="http://schemas.microsoft.com/office/powerpoint/2010/main" val="416361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p:txBody>
          <a:bodyPr/>
          <a:lstStyle/>
          <a:p>
            <a:fld id="{739D52AC-70D6-4382-A08C-CE8FC3ACC242}" type="slidenum">
              <a:rPr lang="ar-SA" smtClean="0"/>
              <a:pPr/>
              <a:t>53</a:t>
            </a:fld>
            <a:endParaRPr lang="en-US"/>
          </a:p>
        </p:txBody>
      </p:sp>
      <p:pic>
        <p:nvPicPr>
          <p:cNvPr id="31747" name="Picture 2"/>
          <p:cNvPicPr>
            <a:picLocks noChangeAspect="1"/>
          </p:cNvPicPr>
          <p:nvPr/>
        </p:nvPicPr>
        <p:blipFill>
          <a:blip r:embed="rId2"/>
          <a:srcRect/>
          <a:stretch>
            <a:fillRect/>
          </a:stretch>
        </p:blipFill>
        <p:spPr bwMode="auto">
          <a:xfrm>
            <a:off x="0" y="785574"/>
            <a:ext cx="9144000" cy="5143755"/>
          </a:xfrm>
          <a:prstGeom prst="rect">
            <a:avLst/>
          </a:prstGeom>
          <a:noFill/>
          <a:ln w="9525">
            <a:noFill/>
            <a:miter lim="800000"/>
            <a:headEnd/>
            <a:tailEnd/>
          </a:ln>
        </p:spPr>
      </p:pic>
    </p:spTree>
    <p:extLst>
      <p:ext uri="{BB962C8B-B14F-4D97-AF65-F5344CB8AC3E}">
        <p14:creationId xmlns:p14="http://schemas.microsoft.com/office/powerpoint/2010/main" val="2818340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071678"/>
            <a:ext cx="8229600" cy="2428876"/>
          </a:xfrm>
        </p:spPr>
        <p:txBody>
          <a:bodyPr>
            <a:normAutofit/>
          </a:bodyPr>
          <a:lstStyle/>
          <a:p>
            <a:pPr algn="ctr"/>
            <a:r>
              <a:rPr lang="en-US" sz="4800" dirty="0"/>
              <a:t>THANK YOU </a:t>
            </a:r>
            <a:endParaRPr lang="ar-JO" sz="4800" dirty="0"/>
          </a:p>
        </p:txBody>
      </p:sp>
    </p:spTree>
    <p:extLst>
      <p:ext uri="{BB962C8B-B14F-4D97-AF65-F5344CB8AC3E}">
        <p14:creationId xmlns:p14="http://schemas.microsoft.com/office/powerpoint/2010/main" val="240009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90000"/>
                  </a:schemeClr>
                </a:solidFill>
              </a:rPr>
              <a:t>Lacrimation</a:t>
            </a:r>
            <a:r>
              <a:rPr lang="en-US" dirty="0" smtClean="0"/>
              <a:t> </a:t>
            </a:r>
            <a:r>
              <a:rPr lang="en-US" dirty="0" smtClean="0">
                <a:solidFill>
                  <a:schemeClr val="accent6">
                    <a:lumMod val="90000"/>
                  </a:schemeClr>
                </a:solidFill>
              </a:rPr>
              <a:t>system:</a:t>
            </a:r>
            <a:endParaRPr lang="en-US" dirty="0">
              <a:solidFill>
                <a:schemeClr val="accent6">
                  <a:lumMod val="9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03796"/>
            <a:ext cx="8458200" cy="5124597"/>
          </a:xfrm>
        </p:spPr>
      </p:pic>
    </p:spTree>
    <p:extLst>
      <p:ext uri="{BB962C8B-B14F-4D97-AF65-F5344CB8AC3E}">
        <p14:creationId xmlns:p14="http://schemas.microsoft.com/office/powerpoint/2010/main" val="1557476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solidFill>
                  <a:schemeClr val="accent6">
                    <a:lumMod val="90000"/>
                  </a:schemeClr>
                </a:solidFill>
              </a:rPr>
              <a:t>Ptosis:</a:t>
            </a:r>
            <a:endParaRPr lang="en-US" b="1" i="1" u="sng" dirty="0">
              <a:solidFill>
                <a:schemeClr val="accent6">
                  <a:lumMod val="90000"/>
                </a:schemeClr>
              </a:solidFill>
            </a:endParaRPr>
          </a:p>
        </p:txBody>
      </p:sp>
      <p:sp>
        <p:nvSpPr>
          <p:cNvPr id="3" name="Content Placeholder 2"/>
          <p:cNvSpPr>
            <a:spLocks noGrp="1"/>
          </p:cNvSpPr>
          <p:nvPr>
            <p:ph idx="1"/>
          </p:nvPr>
        </p:nvSpPr>
        <p:spPr/>
        <p:txBody>
          <a:bodyPr>
            <a:normAutofit fontScale="70000" lnSpcReduction="20000"/>
          </a:bodyPr>
          <a:lstStyle/>
          <a:p>
            <a:r>
              <a:rPr lang="en-US" dirty="0" smtClean="0">
                <a:solidFill>
                  <a:schemeClr val="accent6">
                    <a:lumMod val="90000"/>
                  </a:schemeClr>
                </a:solidFill>
              </a:rPr>
              <a:t>It’s the dropping or falling of the upper eyelid (lazy eye).</a:t>
            </a:r>
          </a:p>
          <a:p>
            <a:r>
              <a:rPr lang="en-US" dirty="0" smtClean="0"/>
              <a:t>This condition is worse in the morning.</a:t>
            </a:r>
          </a:p>
          <a:p>
            <a:r>
              <a:rPr lang="en-US" dirty="0" smtClean="0"/>
              <a:t>The</a:t>
            </a:r>
            <a:r>
              <a:rPr lang="en-US" dirty="0" smtClean="0">
                <a:solidFill>
                  <a:schemeClr val="accent6">
                    <a:lumMod val="90000"/>
                  </a:schemeClr>
                </a:solidFill>
              </a:rPr>
              <a:t> cause </a:t>
            </a:r>
            <a:r>
              <a:rPr lang="en-US" dirty="0" smtClean="0"/>
              <a:t>is either :  </a:t>
            </a:r>
            <a:r>
              <a:rPr lang="en-US" dirty="0" smtClean="0">
                <a:solidFill>
                  <a:schemeClr val="accent6">
                    <a:lumMod val="25000"/>
                  </a:schemeClr>
                </a:solidFill>
              </a:rPr>
              <a:t>congenital or acquired</a:t>
            </a:r>
            <a:r>
              <a:rPr lang="en-US" dirty="0" smtClean="0"/>
              <a:t>.(mechanical, neurogenic and myogenic)</a:t>
            </a:r>
          </a:p>
          <a:p>
            <a:r>
              <a:rPr lang="en-US" dirty="0" smtClean="0">
                <a:solidFill>
                  <a:schemeClr val="accent6">
                    <a:lumMod val="90000"/>
                  </a:schemeClr>
                </a:solidFill>
              </a:rPr>
              <a:t>Acquired : </a:t>
            </a:r>
            <a:r>
              <a:rPr lang="en-US" dirty="0" smtClean="0"/>
              <a:t>most</a:t>
            </a:r>
            <a:r>
              <a:rPr lang="en-US" dirty="0" smtClean="0">
                <a:solidFill>
                  <a:schemeClr val="accent6">
                    <a:lumMod val="25000"/>
                  </a:schemeClr>
                </a:solidFill>
              </a:rPr>
              <a:t> commonly apenuritic</a:t>
            </a:r>
            <a:r>
              <a:rPr lang="en-US" dirty="0">
                <a:solidFill>
                  <a:schemeClr val="accent6">
                    <a:lumMod val="25000"/>
                  </a:schemeClr>
                </a:solidFill>
              </a:rPr>
              <a:t> </a:t>
            </a:r>
            <a:r>
              <a:rPr lang="en-US" dirty="0" smtClean="0">
                <a:solidFill>
                  <a:schemeClr val="accent6">
                    <a:lumMod val="25000"/>
                  </a:schemeClr>
                </a:solidFill>
              </a:rPr>
              <a:t>ptosis</a:t>
            </a:r>
            <a:r>
              <a:rPr lang="en-US" dirty="0" smtClean="0"/>
              <a:t>( </a:t>
            </a:r>
            <a:r>
              <a:rPr lang="en-US" dirty="0"/>
              <a:t>senescence, dehiscence or disinsertion of the levator </a:t>
            </a:r>
            <a:r>
              <a:rPr lang="en-US" dirty="0" smtClean="0"/>
              <a:t>aponeurosis) , it also can be from prolonged wearing of contact lenses , lid edema (chronic inflammation , surgery</a:t>
            </a:r>
            <a:r>
              <a:rPr lang="en-US" dirty="0"/>
              <a:t>) , Tethering of the lid by </a:t>
            </a:r>
            <a:r>
              <a:rPr lang="en-US" dirty="0" err="1"/>
              <a:t>conjunctival</a:t>
            </a:r>
            <a:r>
              <a:rPr lang="en-US" dirty="0"/>
              <a:t> </a:t>
            </a:r>
            <a:r>
              <a:rPr lang="en-US" dirty="0" smtClean="0"/>
              <a:t>scarring</a:t>
            </a:r>
            <a:r>
              <a:rPr lang="en-US" dirty="0"/>
              <a:t> </a:t>
            </a:r>
            <a:r>
              <a:rPr lang="en-US" dirty="0" smtClean="0"/>
              <a:t>,3</a:t>
            </a:r>
            <a:r>
              <a:rPr lang="en-US" baseline="30000" dirty="0" smtClean="0"/>
              <a:t>rd</a:t>
            </a:r>
            <a:r>
              <a:rPr lang="en-US" dirty="0" smtClean="0"/>
              <a:t> nerve </a:t>
            </a:r>
            <a:r>
              <a:rPr lang="en-US" dirty="0" err="1" smtClean="0"/>
              <a:t>pulsy</a:t>
            </a:r>
            <a:r>
              <a:rPr lang="en-US" dirty="0" smtClean="0"/>
              <a:t> after trauma.</a:t>
            </a:r>
          </a:p>
          <a:p>
            <a:r>
              <a:rPr lang="en-US" dirty="0" smtClean="0">
                <a:solidFill>
                  <a:schemeClr val="accent6">
                    <a:lumMod val="90000"/>
                  </a:schemeClr>
                </a:solidFill>
              </a:rPr>
              <a:t>Congenital:  </a:t>
            </a:r>
            <a:r>
              <a:rPr lang="en-US" dirty="0" smtClean="0"/>
              <a:t>its believed to be due to </a:t>
            </a:r>
            <a:r>
              <a:rPr lang="en-US" dirty="0" err="1" smtClean="0">
                <a:solidFill>
                  <a:schemeClr val="accent6">
                    <a:lumMod val="25000"/>
                  </a:schemeClr>
                </a:solidFill>
              </a:rPr>
              <a:t>horner</a:t>
            </a:r>
            <a:r>
              <a:rPr lang="en-US" dirty="0" smtClean="0">
                <a:solidFill>
                  <a:schemeClr val="accent6">
                    <a:lumMod val="25000"/>
                  </a:schemeClr>
                </a:solidFill>
              </a:rPr>
              <a:t> syndrome </a:t>
            </a:r>
            <a:r>
              <a:rPr lang="en-US" dirty="0" smtClean="0"/>
              <a:t>which happen due to </a:t>
            </a:r>
            <a:r>
              <a:rPr lang="en-US" dirty="0" smtClean="0">
                <a:solidFill>
                  <a:schemeClr val="accent6">
                    <a:lumMod val="25000"/>
                  </a:schemeClr>
                </a:solidFill>
              </a:rPr>
              <a:t>sympathetic </a:t>
            </a:r>
            <a:r>
              <a:rPr lang="en-US" dirty="0">
                <a:solidFill>
                  <a:schemeClr val="accent6">
                    <a:lumMod val="25000"/>
                  </a:schemeClr>
                </a:solidFill>
              </a:rPr>
              <a:t>trunk </a:t>
            </a:r>
            <a:r>
              <a:rPr lang="en-US" dirty="0"/>
              <a:t>damage and it may result after trauma, neoplastic insult, or even vascular disease.</a:t>
            </a:r>
            <a:endParaRPr lang="en-US" dirty="0" smtClean="0"/>
          </a:p>
          <a:p>
            <a:endParaRPr lang="en-US" dirty="0" smtClean="0"/>
          </a:p>
          <a:p>
            <a:endParaRPr lang="en-US" dirty="0"/>
          </a:p>
        </p:txBody>
      </p:sp>
    </p:spTree>
    <p:extLst>
      <p:ext uri="{BB962C8B-B14F-4D97-AF65-F5344CB8AC3E}">
        <p14:creationId xmlns:p14="http://schemas.microsoft.com/office/powerpoint/2010/main" val="1608592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10600" cy="6096000"/>
          </a:xfrm>
        </p:spPr>
        <p:txBody>
          <a:bodyPr>
            <a:normAutofit fontScale="85000" lnSpcReduction="20000"/>
          </a:bodyPr>
          <a:lstStyle/>
          <a:p>
            <a:r>
              <a:rPr lang="en-US" dirty="0" smtClean="0">
                <a:solidFill>
                  <a:schemeClr val="accent6">
                    <a:lumMod val="90000"/>
                  </a:schemeClr>
                </a:solidFill>
              </a:rPr>
              <a:t>Marcus–Gunn jaw-winking syndrome: </a:t>
            </a:r>
            <a:r>
              <a:rPr lang="en-US" dirty="0" smtClean="0"/>
              <a:t>this is congenital ptosis, there is a </a:t>
            </a:r>
            <a:r>
              <a:rPr lang="en-US" dirty="0" err="1" smtClean="0"/>
              <a:t>mis</a:t>
            </a:r>
            <a:r>
              <a:rPr lang="en-US" dirty="0" smtClean="0"/>
              <a:t>-wiring of the nerve supply to the </a:t>
            </a:r>
            <a:r>
              <a:rPr lang="en-US" dirty="0" err="1" smtClean="0"/>
              <a:t>pterygoid</a:t>
            </a:r>
            <a:r>
              <a:rPr lang="en-US" dirty="0" smtClean="0"/>
              <a:t> muscle of the jaw (Trigeminal nerve)  and the levator of the eyelid so that the eyelid </a:t>
            </a:r>
            <a:r>
              <a:rPr lang="en-US" dirty="0" smtClean="0">
                <a:solidFill>
                  <a:schemeClr val="accent6">
                    <a:lumMod val="90000"/>
                  </a:schemeClr>
                </a:solidFill>
              </a:rPr>
              <a:t>(</a:t>
            </a:r>
            <a:r>
              <a:rPr lang="en-US" dirty="0" err="1" smtClean="0">
                <a:solidFill>
                  <a:schemeClr val="accent6">
                    <a:lumMod val="90000"/>
                  </a:schemeClr>
                </a:solidFill>
              </a:rPr>
              <a:t>Oculomotor</a:t>
            </a:r>
            <a:r>
              <a:rPr lang="en-US" dirty="0" smtClean="0">
                <a:solidFill>
                  <a:schemeClr val="accent6">
                    <a:lumMod val="90000"/>
                  </a:schemeClr>
                </a:solidFill>
              </a:rPr>
              <a:t> nerve) </a:t>
            </a:r>
            <a:r>
              <a:rPr lang="en-US" dirty="0" smtClean="0"/>
              <a:t>so that the eyelid moves in conjunction with the chewing movements.</a:t>
            </a:r>
          </a:p>
          <a:p>
            <a:r>
              <a:rPr lang="en-US" b="1" i="1" u="sng" dirty="0" smtClean="0">
                <a:solidFill>
                  <a:schemeClr val="accent6">
                    <a:lumMod val="90000"/>
                  </a:schemeClr>
                </a:solidFill>
              </a:rPr>
              <a:t>Symptoms:</a:t>
            </a:r>
          </a:p>
          <a:p>
            <a:pPr marL="457200" indent="-457200">
              <a:buFont typeface="+mj-lt"/>
              <a:buAutoNum type="alphaLcParenR"/>
            </a:pPr>
            <a:r>
              <a:rPr lang="en-US" dirty="0" smtClean="0"/>
              <a:t>Impairment of vision due to visual axis block .</a:t>
            </a:r>
          </a:p>
          <a:p>
            <a:pPr marL="457200" indent="-457200">
              <a:buFont typeface="+mj-lt"/>
              <a:buAutoNum type="alphaLcParenR"/>
            </a:pPr>
            <a:r>
              <a:rPr lang="en-US" dirty="0" smtClean="0"/>
              <a:t>Diplopia.</a:t>
            </a:r>
          </a:p>
          <a:p>
            <a:pPr marL="457200" indent="-457200">
              <a:buFont typeface="+mj-lt"/>
              <a:buAutoNum type="alphaLcParenR"/>
            </a:pPr>
            <a:r>
              <a:rPr lang="en-US" dirty="0" smtClean="0"/>
              <a:t>reduced eye movements .</a:t>
            </a:r>
          </a:p>
          <a:p>
            <a:pPr marL="457200" indent="-457200">
              <a:buFont typeface="+mj-lt"/>
              <a:buAutoNum type="alphaLcParenR"/>
            </a:pPr>
            <a:r>
              <a:rPr lang="en-US" dirty="0" err="1" smtClean="0"/>
              <a:t>anisocria</a:t>
            </a:r>
            <a:r>
              <a:rPr lang="en-US" dirty="0" smtClean="0"/>
              <a:t> (unequal size of the eye's pupils)</a:t>
            </a:r>
          </a:p>
          <a:p>
            <a:r>
              <a:rPr lang="en-US" b="1" i="1" u="sng" dirty="0" smtClean="0">
                <a:solidFill>
                  <a:schemeClr val="accent6">
                    <a:lumMod val="90000"/>
                  </a:schemeClr>
                </a:solidFill>
              </a:rPr>
              <a:t>Signs:</a:t>
            </a:r>
          </a:p>
          <a:p>
            <a:pPr marL="457200" indent="-457200">
              <a:buFont typeface="+mj-lt"/>
              <a:buAutoNum type="alphaLcParenR"/>
            </a:pPr>
            <a:r>
              <a:rPr lang="en-US" dirty="0" smtClean="0"/>
              <a:t> Decrease of the function of the levator muscle.</a:t>
            </a:r>
          </a:p>
          <a:p>
            <a:pPr marL="457200" indent="-457200">
              <a:buFont typeface="+mj-lt"/>
              <a:buAutoNum type="alphaLcParenR"/>
            </a:pPr>
            <a:r>
              <a:rPr lang="en-US" dirty="0" smtClean="0"/>
              <a:t>Fatigue: If myasthenia is suspected the ptosis should be observed during repeated lid movement. Increasing ptosis after this is suggestive of myasthenia.</a:t>
            </a:r>
          </a:p>
          <a:p>
            <a:pPr marL="457200" indent="-457200">
              <a:buFont typeface="+mj-lt"/>
              <a:buAutoNum type="alphaLcParenR"/>
            </a:pPr>
            <a:endParaRPr lang="en-US" dirty="0" smtClean="0"/>
          </a:p>
          <a:p>
            <a:endParaRPr lang="en-US" b="1" i="1" u="sng" dirty="0" smtClean="0"/>
          </a:p>
          <a:p>
            <a:pPr marL="457200" indent="-457200">
              <a:buFont typeface="+mj-lt"/>
              <a:buAutoNum type="alphaLcParenR"/>
            </a:pPr>
            <a:endParaRPr lang="en-US" b="1" i="1" u="sng" dirty="0" smtClean="0"/>
          </a:p>
          <a:p>
            <a:endParaRPr lang="en-US" dirty="0"/>
          </a:p>
        </p:txBody>
      </p:sp>
    </p:spTree>
    <p:extLst>
      <p:ext uri="{BB962C8B-B14F-4D97-AF65-F5344CB8AC3E}">
        <p14:creationId xmlns:p14="http://schemas.microsoft.com/office/powerpoint/2010/main" val="3954666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8991600" cy="6324600"/>
          </a:xfrm>
        </p:spPr>
        <p:txBody>
          <a:bodyPr>
            <a:normAutofit/>
          </a:bodyPr>
          <a:lstStyle/>
          <a:p>
            <a:pPr marL="0" indent="0">
              <a:buNone/>
            </a:pPr>
            <a:r>
              <a:rPr lang="en-US" sz="2800" dirty="0" smtClean="0"/>
              <a:t>c) There </a:t>
            </a:r>
            <a:r>
              <a:rPr lang="en-US" sz="2800" dirty="0"/>
              <a:t>is a reduction in size of the palpebral fissure </a:t>
            </a:r>
            <a:r>
              <a:rPr lang="en-US" sz="2800" dirty="0" smtClean="0"/>
              <a:t>leading to </a:t>
            </a:r>
            <a:r>
              <a:rPr lang="en-US" sz="2800" dirty="0" err="1" smtClean="0"/>
              <a:t>overlaping</a:t>
            </a:r>
            <a:r>
              <a:rPr lang="en-US" sz="2800" dirty="0" smtClean="0"/>
              <a:t> of the upper </a:t>
            </a:r>
            <a:r>
              <a:rPr lang="en-US" sz="2800" dirty="0" err="1" smtClean="0"/>
              <a:t>lumbus</a:t>
            </a:r>
            <a:r>
              <a:rPr lang="en-US" sz="2800" dirty="0" smtClean="0"/>
              <a:t> by 1-2 cm.</a:t>
            </a:r>
          </a:p>
          <a:p>
            <a:pPr>
              <a:buFont typeface="Wingdings" pitchFamily="2" charset="2"/>
              <a:buChar char="v"/>
            </a:pPr>
            <a:r>
              <a:rPr lang="en-US" sz="2800" b="1" i="1" u="sng" dirty="0" err="1" smtClean="0">
                <a:solidFill>
                  <a:schemeClr val="accent6">
                    <a:lumMod val="90000"/>
                  </a:schemeClr>
                </a:solidFill>
              </a:rPr>
              <a:t>Mangment</a:t>
            </a:r>
            <a:r>
              <a:rPr lang="en-US" sz="2800" b="1" i="1" u="sng" dirty="0" smtClean="0">
                <a:solidFill>
                  <a:schemeClr val="accent6">
                    <a:lumMod val="90000"/>
                  </a:schemeClr>
                </a:solidFill>
              </a:rPr>
              <a:t>:</a:t>
            </a:r>
          </a:p>
          <a:p>
            <a:pPr>
              <a:buFont typeface="Wingdings" pitchFamily="2" charset="2"/>
              <a:buChar char="ü"/>
            </a:pPr>
            <a:r>
              <a:rPr lang="en-US" sz="2800" dirty="0"/>
              <a:t>It’s important to exclude an underlying cause whose treatment could resolve the problem (e.g. myasthenia gravis). Ptosis otherwise requires surgical correction</a:t>
            </a:r>
            <a:endParaRPr lang="en-US" sz="2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657600"/>
            <a:ext cx="8915400" cy="3059720"/>
          </a:xfrm>
          <a:prstGeom prst="rect">
            <a:avLst/>
          </a:prstGeom>
        </p:spPr>
      </p:pic>
    </p:spTree>
    <p:extLst>
      <p:ext uri="{BB962C8B-B14F-4D97-AF65-F5344CB8AC3E}">
        <p14:creationId xmlns:p14="http://schemas.microsoft.com/office/powerpoint/2010/main" val="3495531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2213</TotalTime>
  <Words>1565</Words>
  <Application>Microsoft Office PowerPoint</Application>
  <PresentationFormat>On-screen Show (4:3)</PresentationFormat>
  <Paragraphs>221</Paragraphs>
  <Slides>54</Slides>
  <Notes>6</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Foundry</vt:lpstr>
      <vt:lpstr>حضري</vt:lpstr>
      <vt:lpstr>Eye lids</vt:lpstr>
      <vt:lpstr>Eyelid:</vt:lpstr>
      <vt:lpstr>PowerPoint Presentation</vt:lpstr>
      <vt:lpstr>Mechanism:</vt:lpstr>
      <vt:lpstr>Innervation and blood supply:</vt:lpstr>
      <vt:lpstr>Lacrimation system:</vt:lpstr>
      <vt:lpstr>Ptosis:</vt:lpstr>
      <vt:lpstr>PowerPoint Presentation</vt:lpstr>
      <vt:lpstr>PowerPoint Presentation</vt:lpstr>
      <vt:lpstr>PowerPoint Presentation</vt:lpstr>
      <vt:lpstr>Entropion</vt:lpstr>
      <vt:lpstr>PowerPoint Presentation</vt:lpstr>
      <vt:lpstr>PowerPoint Presentation</vt:lpstr>
      <vt:lpstr>Ectropion:</vt:lpstr>
      <vt:lpstr>PowerPoint Presentation</vt:lpstr>
      <vt:lpstr>PowerPoint Presentation</vt:lpstr>
      <vt:lpstr>Blephritis :</vt:lpstr>
      <vt:lpstr>PowerPoint Presentation</vt:lpstr>
      <vt:lpstr>PowerPoint Presentation</vt:lpstr>
      <vt:lpstr>PowerPoint Presentation</vt:lpstr>
      <vt:lpstr>PowerPoint Presentation</vt:lpstr>
      <vt:lpstr>PowerPoint Presentation</vt:lpstr>
      <vt:lpstr>Blepharochalasis:</vt:lpstr>
      <vt:lpstr>PowerPoint Presentation</vt:lpstr>
      <vt:lpstr>PowerPoint Presentation</vt:lpstr>
      <vt:lpstr>PowerPoint Presentation</vt:lpstr>
      <vt:lpstr> Benign Lid lumps and masses </vt:lpstr>
      <vt:lpstr>Chalazion </vt:lpstr>
      <vt:lpstr>Internal and external hordeolum</vt:lpstr>
      <vt:lpstr>PowerPoint Presentation</vt:lpstr>
      <vt:lpstr>PowerPoint Presentation</vt:lpstr>
      <vt:lpstr>PowerPoint Presentation</vt:lpstr>
      <vt:lpstr>Molluscum contagiosum </vt:lpstr>
      <vt:lpstr>PowerPoint Presentation</vt:lpstr>
      <vt:lpstr>Cysts </vt:lpstr>
      <vt:lpstr>PowerPoint Presentation</vt:lpstr>
      <vt:lpstr>Squamous cell papilloma </vt:lpstr>
      <vt:lpstr>PowerPoint Presentation</vt:lpstr>
      <vt:lpstr>Xanthelasmas </vt:lpstr>
      <vt:lpstr>PowerPoint Presentation</vt:lpstr>
      <vt:lpstr>PowerPoint Presentation</vt:lpstr>
      <vt:lpstr>Keratoacanthoma </vt:lpstr>
      <vt:lpstr>PowerPoint Presentation</vt:lpstr>
      <vt:lpstr>Nevus (mole) </vt:lpstr>
      <vt:lpstr>Malignant tumours </vt:lpstr>
      <vt:lpstr>Basal Cell Carcinoma </vt:lpstr>
      <vt:lpstr>BCC presentation </vt:lpstr>
      <vt:lpstr>BCC Management </vt:lpstr>
      <vt:lpstr>PowerPoint Presentation</vt:lpstr>
      <vt:lpstr>Squamous Cell Carcinoma  SCC </vt:lpstr>
      <vt:lpstr>PowerPoint Presentation</vt:lpstr>
      <vt:lpstr>Eye lashes abnormalities </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lids</dc:title>
  <dc:creator>pc</dc:creator>
  <cp:lastModifiedBy>Rabai </cp:lastModifiedBy>
  <cp:revision>43</cp:revision>
  <dcterms:created xsi:type="dcterms:W3CDTF">2020-11-28T13:29:18Z</dcterms:created>
  <dcterms:modified xsi:type="dcterms:W3CDTF">2020-12-03T10:13:14Z</dcterms:modified>
</cp:coreProperties>
</file>