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38" r:id="rId1"/>
  </p:sld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304" r:id="rId9"/>
    <p:sldId id="303" r:id="rId10"/>
    <p:sldId id="263" r:id="rId11"/>
    <p:sldId id="29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93" r:id="rId22"/>
    <p:sldId id="294" r:id="rId23"/>
    <p:sldId id="273" r:id="rId24"/>
    <p:sldId id="274" r:id="rId25"/>
    <p:sldId id="275" r:id="rId26"/>
    <p:sldId id="276" r:id="rId27"/>
    <p:sldId id="295" r:id="rId28"/>
    <p:sldId id="277" r:id="rId29"/>
    <p:sldId id="278" r:id="rId30"/>
    <p:sldId id="279" r:id="rId31"/>
    <p:sldId id="298" r:id="rId32"/>
    <p:sldId id="280" r:id="rId33"/>
    <p:sldId id="300" r:id="rId34"/>
    <p:sldId id="299" r:id="rId35"/>
    <p:sldId id="301" r:id="rId36"/>
    <p:sldId id="302" r:id="rId37"/>
    <p:sldId id="281" r:id="rId38"/>
    <p:sldId id="282" r:id="rId39"/>
    <p:sldId id="283" r:id="rId40"/>
    <p:sldId id="297" r:id="rId41"/>
    <p:sldId id="284" r:id="rId42"/>
    <p:sldId id="285" r:id="rId43"/>
    <p:sldId id="286" r:id="rId44"/>
    <p:sldId id="305" r:id="rId45"/>
    <p:sldId id="287" r:id="rId46"/>
    <p:sldId id="288" r:id="rId47"/>
    <p:sldId id="289" r:id="rId48"/>
    <p:sldId id="290" r:id="rId49"/>
    <p:sldId id="296" r:id="rId5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4" d="100"/>
          <a:sy n="74" d="100"/>
        </p:scale>
        <p:origin x="55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8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1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4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3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2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0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6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0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2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5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1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0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hologyoutlines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R="7620" algn="ctr">
              <a:lnSpc>
                <a:spcPct val="100000"/>
              </a:lnSpc>
              <a:spcBef>
                <a:spcPts val="105"/>
              </a:spcBef>
            </a:pPr>
            <a:r>
              <a:rPr lang="en-US" dirty="0" smtClean="0"/>
              <a:t>Small </a:t>
            </a:r>
            <a:r>
              <a:rPr lang="en-US" spc="-5" dirty="0"/>
              <a:t>and Large</a:t>
            </a:r>
            <a:r>
              <a:rPr lang="en-US" spc="-60" dirty="0"/>
              <a:t> </a:t>
            </a:r>
            <a:r>
              <a:rPr lang="en-US" spc="-5" dirty="0"/>
              <a:t>Intestinal</a:t>
            </a:r>
            <a:br>
              <a:rPr lang="en-US" spc="-5" dirty="0"/>
            </a:br>
            <a:r>
              <a:rPr lang="en-US" spc="-55" dirty="0"/>
              <a:t>pathology, </a:t>
            </a:r>
            <a:r>
              <a:rPr lang="en-US" spc="-5" dirty="0"/>
              <a:t>part</a:t>
            </a:r>
            <a:r>
              <a:rPr lang="en-US" spc="-40" dirty="0"/>
              <a:t>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80720" y="8142543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620" t="35615" r="19515" b="22573"/>
          <a:stretch/>
        </p:blipFill>
        <p:spPr>
          <a:xfrm>
            <a:off x="9627358" y="4100521"/>
            <a:ext cx="2081284" cy="21495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3973912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Dr. Omar Hamdan MD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Anatomical pathology </a:t>
            </a:r>
            <a:br>
              <a:rPr lang="en-US" sz="2400" b="1" dirty="0">
                <a:solidFill>
                  <a:prstClr val="black"/>
                </a:solidFill>
              </a:rPr>
            </a:br>
            <a:r>
              <a:rPr lang="en-US" sz="2400" b="1" dirty="0">
                <a:solidFill>
                  <a:prstClr val="black"/>
                </a:solidFill>
              </a:rPr>
              <a:t>Mutah University</a:t>
            </a:r>
            <a:br>
              <a:rPr lang="en-US" sz="2400" b="1" dirty="0">
                <a:solidFill>
                  <a:prstClr val="black"/>
                </a:solidFill>
              </a:rPr>
            </a:br>
            <a:r>
              <a:rPr lang="en-US" sz="2400" b="1" dirty="0">
                <a:solidFill>
                  <a:prstClr val="black"/>
                </a:solidFill>
              </a:rPr>
              <a:t>School of Medicine- Department of </a:t>
            </a:r>
            <a:r>
              <a:rPr lang="en-US" sz="2400" b="1" dirty="0" smtClean="0">
                <a:solidFill>
                  <a:prstClr val="black"/>
                </a:solidFill>
              </a:rPr>
              <a:t>Laboratory medicine &amp; Pathology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GIT lectures 2020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82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554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Clinical</a:t>
            </a:r>
            <a:r>
              <a:rPr sz="3600" spc="-50" dirty="0"/>
              <a:t> </a:t>
            </a:r>
            <a:r>
              <a:rPr sz="3600" spc="-5" dirty="0"/>
              <a:t>features: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861818"/>
            <a:ext cx="6932930" cy="163258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Abdominal</a:t>
            </a:r>
            <a:r>
              <a:rPr sz="18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swelling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20" dirty="0">
                <a:solidFill>
                  <a:srgbClr val="404040"/>
                </a:solidFill>
                <a:latin typeface="Trebuchet MS"/>
                <a:cs typeface="Trebuchet MS"/>
              </a:rPr>
              <a:t>Vomiting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Passing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stools mixed with blood and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mucus 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(currant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jelly</a:t>
            </a:r>
            <a:r>
              <a:rPr sz="1800" b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stool)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20" dirty="0">
                <a:solidFill>
                  <a:srgbClr val="404040"/>
                </a:solidFill>
                <a:latin typeface="Trebuchet MS"/>
                <a:cs typeface="Trebuchet MS"/>
              </a:rPr>
              <a:t>Pain.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lovepathology.com/wp-content/uploads/2016/09/DSC01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0" y="96672"/>
            <a:ext cx="12069170" cy="683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670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619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Management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462529"/>
            <a:ext cx="6263640" cy="82740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Contrast enemas in uncomplicated idiopathic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cases.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Surgery if complicated or if masses are the leading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point.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4298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Hirschsprung</a:t>
            </a:r>
            <a:r>
              <a:rPr sz="3600" spc="-60" dirty="0"/>
              <a:t> </a:t>
            </a:r>
            <a:r>
              <a:rPr sz="3600" spc="-5" dirty="0"/>
              <a:t>Disease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358288"/>
            <a:ext cx="4805680" cy="361251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Congenital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defect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in colonic</a:t>
            </a:r>
            <a:r>
              <a:rPr sz="19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innervations</a:t>
            </a:r>
            <a:endParaRPr sz="19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Congenital aganglionic</a:t>
            </a:r>
            <a:r>
              <a:rPr sz="19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megacolon</a:t>
            </a:r>
            <a:endParaRPr sz="19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More common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males</a:t>
            </a:r>
            <a:endParaRPr sz="19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More severe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9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females</a:t>
            </a:r>
            <a:endParaRPr sz="19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45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Risk increase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9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siblings.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0C225"/>
              </a:buClr>
              <a:buFont typeface="Wingdings 3"/>
              <a:buChar char=""/>
            </a:pPr>
            <a:endParaRPr sz="29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b="1" spc="-30" dirty="0">
                <a:solidFill>
                  <a:srgbClr val="404040"/>
                </a:solidFill>
                <a:latin typeface="Trebuchet MS"/>
                <a:cs typeface="Trebuchet MS"/>
              </a:rPr>
              <a:t>Typical</a:t>
            </a:r>
            <a:r>
              <a:rPr sz="1900" b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404040"/>
                </a:solidFill>
                <a:latin typeface="Trebuchet MS"/>
                <a:cs typeface="Trebuchet MS"/>
              </a:rPr>
              <a:t>presentation: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0C225"/>
              </a:buClr>
              <a:buFont typeface="Wingdings 3"/>
              <a:buChar char=""/>
            </a:pPr>
            <a:endParaRPr sz="29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Neonatal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failure to pass</a:t>
            </a:r>
            <a:r>
              <a:rPr sz="1900" spc="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meconium</a:t>
            </a:r>
            <a:endParaRPr sz="19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Obstructive</a:t>
            </a:r>
            <a:r>
              <a:rPr sz="19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constipation.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655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Pathogenesis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057791"/>
            <a:ext cx="8087995" cy="371538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During</a:t>
            </a:r>
            <a:r>
              <a:rPr sz="24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embryogenesis</a:t>
            </a:r>
            <a:endParaRPr sz="24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  <a:tab pos="1849120" algn="l"/>
              </a:tabLst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Disrupted	migration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neural crest cells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from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cecum to 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rectum.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Lack of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Meissner submucosal plexus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400" b="1" spc="-1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Auerbach</a:t>
            </a:r>
            <a:endParaRPr sz="24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myenteric</a:t>
            </a:r>
            <a:r>
              <a:rPr sz="24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plexus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Failure of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coordinated peristaltic</a:t>
            </a:r>
            <a:r>
              <a:rPr sz="2400" spc="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contractions.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Mutations in </a:t>
            </a:r>
            <a:r>
              <a:rPr sz="2400" spc="-70" dirty="0">
                <a:solidFill>
                  <a:srgbClr val="404040"/>
                </a:solidFill>
                <a:latin typeface="Trebuchet MS"/>
                <a:cs typeface="Trebuchet MS"/>
              </a:rPr>
              <a:t>RET: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familial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cases and 15% of</a:t>
            </a:r>
            <a:r>
              <a:rPr sz="2400" spc="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sporadic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Other genes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and environmental factors play</a:t>
            </a:r>
            <a:r>
              <a:rPr sz="24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role.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353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Morphology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431135"/>
            <a:ext cx="5783580" cy="336422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1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Rectum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always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involved.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1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Extent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variable.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Most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cases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rectosigmoid.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0C225"/>
              </a:buClr>
              <a:buFont typeface="Wingdings 3"/>
              <a:buChar char=""/>
            </a:pPr>
            <a:endParaRPr sz="295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Macroscopic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Aganglionic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region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normal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20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contracted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1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Proximal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normal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segment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progressively</a:t>
            </a:r>
            <a:r>
              <a:rPr sz="2000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dilated.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0C225"/>
              </a:buClr>
              <a:buFont typeface="Wingdings 3"/>
              <a:buChar char=""/>
            </a:pPr>
            <a:endParaRPr sz="295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Diagnosis: </a:t>
            </a:r>
            <a:r>
              <a:rPr sz="2000" b="1" spc="-45" dirty="0">
                <a:solidFill>
                  <a:srgbClr val="404040"/>
                </a:solidFill>
                <a:latin typeface="Trebuchet MS"/>
                <a:cs typeface="Trebuchet MS"/>
              </a:rPr>
              <a:t>BIOPSY,</a:t>
            </a:r>
            <a:r>
              <a:rPr sz="20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microscopic.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9111" y="580644"/>
            <a:ext cx="3429000" cy="5157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15000" y="609600"/>
            <a:ext cx="3429000" cy="5157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72605" y="6290259"/>
            <a:ext cx="3768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rebuchet MS"/>
                <a:cs typeface="Trebuchet MS"/>
              </a:rPr>
              <a:t>Robbins </a:t>
            </a:r>
            <a:r>
              <a:rPr sz="1800" dirty="0">
                <a:latin typeface="Trebuchet MS"/>
                <a:cs typeface="Trebuchet MS"/>
              </a:rPr>
              <a:t>Basic </a:t>
            </a:r>
            <a:r>
              <a:rPr sz="1800" spc="-15" dirty="0">
                <a:latin typeface="Trebuchet MS"/>
                <a:cs typeface="Trebuchet MS"/>
              </a:rPr>
              <a:t>Pathology </a:t>
            </a:r>
            <a:r>
              <a:rPr sz="1800" spc="-5" dirty="0">
                <a:latin typeface="Trebuchet MS"/>
                <a:cs typeface="Trebuchet MS"/>
              </a:rPr>
              <a:t>10th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edition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802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ganglion</a:t>
            </a:r>
            <a:r>
              <a:rPr sz="3600" spc="-65" dirty="0"/>
              <a:t> </a:t>
            </a:r>
            <a:r>
              <a:rPr sz="3600" spc="-5" dirty="0"/>
              <a:t>cells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667000" y="1295400"/>
            <a:ext cx="6035040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89375" y="6365240"/>
            <a:ext cx="28632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rebuchet MS"/>
                <a:cs typeface="Trebuchet MS"/>
                <a:hlinkClick r:id="rId3"/>
              </a:rPr>
              <a:t>http://www.pathologyoutlines.com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902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Complications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416810"/>
            <a:ext cx="8363584" cy="354965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Enterocolitis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Fluid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and electrolyte</a:t>
            </a:r>
            <a:r>
              <a:rPr sz="24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disturbances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Perforation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Peritonitis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90C225"/>
              </a:buClr>
              <a:buFont typeface="Wingdings 3"/>
              <a:buChar char=""/>
            </a:pPr>
            <a:endParaRPr sz="37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spc="-30" dirty="0">
                <a:solidFill>
                  <a:srgbClr val="404040"/>
                </a:solidFill>
                <a:latin typeface="Trebuchet MS"/>
                <a:cs typeface="Trebuchet MS"/>
              </a:rPr>
              <a:t>Treatment:</a:t>
            </a:r>
            <a:endParaRPr sz="2400">
              <a:latin typeface="Trebuchet MS"/>
              <a:cs typeface="Trebuchet MS"/>
            </a:endParaRPr>
          </a:p>
          <a:p>
            <a:pPr marL="355600" marR="5080" indent="-342900">
              <a:lnSpc>
                <a:spcPts val="2590"/>
              </a:lnSpc>
              <a:spcBef>
                <a:spcPts val="103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Surgical resection of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aganglionic segment and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anastomosis 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normal segments.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6685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/>
              <a:t>VASCULAR </a:t>
            </a:r>
            <a:r>
              <a:rPr sz="3600" spc="-5" dirty="0"/>
              <a:t>DISORDERS </a:t>
            </a:r>
            <a:r>
              <a:rPr sz="3600" dirty="0"/>
              <a:t>OF</a:t>
            </a:r>
            <a:r>
              <a:rPr sz="3600" spc="25" dirty="0"/>
              <a:t> </a:t>
            </a:r>
            <a:r>
              <a:rPr sz="3600" dirty="0"/>
              <a:t>BOWEL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862248"/>
            <a:ext cx="3707129" cy="100965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Ischemic Bowel</a:t>
            </a:r>
            <a:r>
              <a:rPr sz="2400" b="1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Disease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Hemorrhoids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5231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Diseases </a:t>
            </a:r>
            <a:r>
              <a:rPr sz="3600" dirty="0"/>
              <a:t>of the</a:t>
            </a:r>
            <a:r>
              <a:rPr sz="3600" spc="-65" dirty="0"/>
              <a:t> </a:t>
            </a:r>
            <a:r>
              <a:rPr sz="3600" spc="-5" dirty="0"/>
              <a:t>intestines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457957"/>
            <a:ext cx="5503545" cy="231076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Intestinal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obstruction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Vascular</a:t>
            </a:r>
            <a:r>
              <a:rPr sz="24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disorders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Malabsorptive diseases and</a:t>
            </a:r>
            <a:r>
              <a:rPr sz="24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infections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9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Inflammatory bowel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disease.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Polyps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 neoplastic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diseases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620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Hemorrhoids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187651"/>
            <a:ext cx="8293100" cy="338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Dilated anal and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perianal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collateral vessels that connect the portal and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caval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venous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systems.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Predisposing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factors: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Constipation and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straining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Venous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stasis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pregnancy,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Portal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hypertension.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  <a:tab pos="266255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External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internal	hemorrhoids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hemorrho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" y="1"/>
            <a:ext cx="6019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hemorrho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10" y="-36491"/>
            <a:ext cx="6148590" cy="681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556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hemorrho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5486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نتيجة بحث الصور عن hemorrhoids pathology outl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90" y="57151"/>
            <a:ext cx="6603999" cy="67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54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310" y="2589021"/>
            <a:ext cx="7900670" cy="1504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Thin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-walled, dilated, submucosal vessels beneath anal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or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rectal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mucosa.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Symptoms: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Bleeding, pain, thrombosis and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inflammation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4007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DIARRHEAL</a:t>
            </a:r>
            <a:r>
              <a:rPr sz="3600" spc="-210" dirty="0"/>
              <a:t> </a:t>
            </a:r>
            <a:r>
              <a:rPr sz="3600" spc="-5" dirty="0"/>
              <a:t>DISEASE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55447" y="1329404"/>
            <a:ext cx="5958205" cy="4975721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Diarrhea: increase in stool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mass, frequency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 smtClean="0">
                <a:solidFill>
                  <a:srgbClr val="404040"/>
                </a:solidFill>
                <a:latin typeface="Trebuchet MS"/>
                <a:cs typeface="Trebuchet MS"/>
              </a:rPr>
              <a:t>fluidity</a:t>
            </a:r>
            <a:r>
              <a:rPr lang="en-US" sz="1800" spc="-25" dirty="0" smtClean="0">
                <a:solidFill>
                  <a:srgbClr val="404040"/>
                </a:solidFill>
                <a:latin typeface="Trebuchet MS"/>
                <a:cs typeface="Trebuchet MS"/>
              </a:rPr>
              <a:t> (more than 200 grams per day)</a:t>
            </a:r>
            <a:r>
              <a:rPr sz="1800" spc="-25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Dysentery: painful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bloody,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small volume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diarrhea.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har char=""/>
            </a:pPr>
            <a:endParaRPr sz="21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Malabsorptive</a:t>
            </a:r>
            <a:r>
              <a:rPr sz="1800" b="1" spc="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Diarrhea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600" spc="-15" dirty="0">
                <a:latin typeface="Trebuchet MS"/>
                <a:cs typeface="Trebuchet MS"/>
              </a:rPr>
              <a:t>Pancreatic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insuffciency.</a:t>
            </a:r>
            <a:endParaRPr sz="16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Trebuchet MS"/>
                <a:cs typeface="Trebuchet MS"/>
              </a:rPr>
              <a:t>Celiac</a:t>
            </a:r>
            <a:r>
              <a:rPr sz="1600" b="1" spc="2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disease</a:t>
            </a:r>
            <a:endParaRPr sz="16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600" spc="-5" dirty="0">
                <a:latin typeface="Trebuchet MS"/>
                <a:cs typeface="Trebuchet MS"/>
              </a:rPr>
              <a:t>Crohn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disease</a:t>
            </a:r>
            <a:endParaRPr sz="16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Trebuchet MS"/>
                <a:cs typeface="Trebuchet MS"/>
              </a:rPr>
              <a:t>Cystic</a:t>
            </a:r>
            <a:r>
              <a:rPr sz="1600" b="1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Fibrosis</a:t>
            </a:r>
            <a:endParaRPr sz="16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Trebuchet MS"/>
                <a:cs typeface="Trebuchet MS"/>
              </a:rPr>
              <a:t>Lactase </a:t>
            </a:r>
            <a:r>
              <a:rPr sz="1600" b="1" spc="-10" dirty="0">
                <a:latin typeface="Trebuchet MS"/>
                <a:cs typeface="Trebuchet MS"/>
              </a:rPr>
              <a:t>(Disaccharidase)</a:t>
            </a:r>
            <a:r>
              <a:rPr sz="1600" b="1" spc="5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Deficiency</a:t>
            </a:r>
            <a:endParaRPr sz="16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600" b="1" spc="-10" dirty="0">
                <a:latin typeface="Trebuchet MS"/>
                <a:cs typeface="Trebuchet MS"/>
              </a:rPr>
              <a:t>Abetalipoproteinemia</a:t>
            </a:r>
            <a:endParaRPr sz="16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Infectious</a:t>
            </a:r>
            <a:r>
              <a:rPr sz="18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Enterocolitis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Inflammatory bowel</a:t>
            </a:r>
            <a:r>
              <a:rPr sz="1800" b="1" spc="-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diseases…..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4752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Malabsorptive</a:t>
            </a:r>
            <a:r>
              <a:rPr sz="3600" spc="-75" dirty="0"/>
              <a:t> </a:t>
            </a:r>
            <a:r>
              <a:rPr sz="3600" dirty="0"/>
              <a:t>Diarrhea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589021"/>
            <a:ext cx="7747000" cy="217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Chronic.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172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  <a:tab pos="6814184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Defec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iv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so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ti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f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ats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t-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w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ter-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so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ble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ita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tein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s, 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carbohydrates, electrolytes, minerals and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water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1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Hallmark is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steatorrhea.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63353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Malabsorptive</a:t>
            </a:r>
            <a:r>
              <a:rPr sz="3600" spc="-15" dirty="0"/>
              <a:t> </a:t>
            </a:r>
            <a:r>
              <a:rPr sz="3600" dirty="0"/>
              <a:t>diarrhea</a:t>
            </a:r>
            <a:endParaRPr sz="3600"/>
          </a:p>
          <a:p>
            <a:pPr marL="12700">
              <a:lnSpc>
                <a:spcPct val="100000"/>
              </a:lnSpc>
            </a:pPr>
            <a:r>
              <a:rPr sz="3600" spc="-5" dirty="0"/>
              <a:t>Defect in </a:t>
            </a:r>
            <a:r>
              <a:rPr sz="3600" dirty="0"/>
              <a:t>one of </a:t>
            </a:r>
            <a:r>
              <a:rPr sz="3600" spc="-5" dirty="0"/>
              <a:t>the</a:t>
            </a:r>
            <a:r>
              <a:rPr sz="3600" spc="-65" dirty="0"/>
              <a:t> </a:t>
            </a:r>
            <a:r>
              <a:rPr sz="3600" spc="-5" dirty="0"/>
              <a:t>following: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861818"/>
            <a:ext cx="10749890" cy="1634422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Intraluminal</a:t>
            </a: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 smtClean="0">
                <a:solidFill>
                  <a:srgbClr val="404040"/>
                </a:solidFill>
                <a:latin typeface="Trebuchet MS"/>
                <a:cs typeface="Trebuchet MS"/>
              </a:rPr>
              <a:t>digestion</a:t>
            </a:r>
            <a:r>
              <a:rPr lang="en-US" sz="1800" b="1" dirty="0" smtClean="0">
                <a:solidFill>
                  <a:srgbClr val="404040"/>
                </a:solidFill>
                <a:latin typeface="Trebuchet MS"/>
                <a:cs typeface="Trebuchet MS"/>
              </a:rPr>
              <a:t> : </a:t>
            </a:r>
            <a:r>
              <a:rPr lang="en-US" dirty="0"/>
              <a:t>Emulsification and initial </a:t>
            </a:r>
            <a:r>
              <a:rPr lang="en-US" dirty="0" smtClean="0"/>
              <a:t>enzymatic  break-down</a:t>
            </a:r>
            <a:r>
              <a:rPr sz="1800" b="1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25" dirty="0">
                <a:solidFill>
                  <a:srgbClr val="404040"/>
                </a:solidFill>
                <a:latin typeface="Trebuchet MS"/>
                <a:cs typeface="Trebuchet MS"/>
              </a:rPr>
              <a:t>Terminal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digestion</a:t>
            </a:r>
            <a:r>
              <a:rPr lang="en-US" sz="18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: </a:t>
            </a:r>
            <a:r>
              <a:rPr lang="en-US" dirty="0"/>
              <a:t>Hydrolysis within the enterocyte brush </a:t>
            </a:r>
            <a:r>
              <a:rPr lang="en-US" dirty="0" smtClean="0"/>
              <a:t>border</a:t>
            </a:r>
            <a:r>
              <a:rPr sz="18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20" dirty="0" err="1">
                <a:solidFill>
                  <a:srgbClr val="404040"/>
                </a:solidFill>
                <a:latin typeface="Trebuchet MS"/>
                <a:cs typeface="Trebuchet MS"/>
              </a:rPr>
              <a:t>Transepithelial</a:t>
            </a:r>
            <a:r>
              <a:rPr sz="18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transport</a:t>
            </a:r>
            <a:r>
              <a:rPr lang="en-US" b="1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: </a:t>
            </a:r>
            <a:r>
              <a:rPr lang="en-US" dirty="0"/>
              <a:t>transport through enterocytes</a:t>
            </a:r>
            <a:r>
              <a:rPr sz="1800" b="1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Lymphatic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transport</a:t>
            </a:r>
            <a:r>
              <a:rPr lang="en-US" sz="1800" b="1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: </a:t>
            </a:r>
            <a:r>
              <a:rPr lang="en-US" dirty="0"/>
              <a:t>transport of absorbed lipids</a:t>
            </a:r>
            <a:r>
              <a:rPr sz="1800" b="1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250" t="32213" r="10625" b="22209"/>
          <a:stretch/>
        </p:blipFill>
        <p:spPr>
          <a:xfrm>
            <a:off x="0" y="152400"/>
            <a:ext cx="12192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56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157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Manifestations: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057205"/>
            <a:ext cx="8221980" cy="3757929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35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Weight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loss,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anorexia,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Flatus, abdominal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distention,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45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Borborygmi, Muscle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wasting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2510"/>
              </a:lnSpc>
              <a:spcBef>
                <a:spcPts val="730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Anemia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and mucositis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(iron, pyridoxine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(VB6),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folate,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or vitamin</a:t>
            </a:r>
            <a:r>
              <a:rPr sz="22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B12</a:t>
            </a:r>
            <a:endParaRPr sz="2200" dirty="0">
              <a:latin typeface="Times New Roman"/>
              <a:cs typeface="Times New Roman"/>
            </a:endParaRPr>
          </a:p>
          <a:p>
            <a:pPr marL="355600">
              <a:lnSpc>
                <a:spcPts val="2510"/>
              </a:lnSpc>
            </a:pP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deficiency)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Bleeding (vitamin K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deficiency)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Osteopenia and tetany (calcium, magnesium, or vitamin D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deficiency)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Neuropathy (vitamin A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B12</a:t>
            </a:r>
            <a:r>
              <a:rPr sz="2200" spc="-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deficiency)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Skin and endocrine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disorders.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934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Cystic</a:t>
            </a:r>
            <a:r>
              <a:rPr sz="3600" spc="-80" dirty="0"/>
              <a:t> </a:t>
            </a:r>
            <a:r>
              <a:rPr sz="3600" dirty="0"/>
              <a:t>Fibrosis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060797"/>
            <a:ext cx="7899400" cy="230695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Mutations in cystic fibrosis transmembrane conductance regulator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(CFTR)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Defects in ion transport across intestinal and pancreatic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epithelium.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Thick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viscous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secretions.</a:t>
            </a:r>
            <a:endParaRPr sz="1800">
              <a:latin typeface="Trebuchet MS"/>
              <a:cs typeface="Trebuchet MS"/>
            </a:endParaRPr>
          </a:p>
          <a:p>
            <a:pPr marL="355600" marR="542290" indent="-34290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Mucus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plugs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 pancreatic ducts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&gt;&gt;&gt;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pancreatic insufficiency (80% of  patients).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Defect in intraluminal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digestion.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4420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Intestinal</a:t>
            </a:r>
            <a:r>
              <a:rPr sz="3600" spc="-90" dirty="0"/>
              <a:t> </a:t>
            </a:r>
            <a:r>
              <a:rPr sz="3600" dirty="0"/>
              <a:t>obstruction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pc="-5" dirty="0"/>
              <a:t>Mechanical</a:t>
            </a:r>
            <a:r>
              <a:rPr spc="-40" dirty="0"/>
              <a:t> </a:t>
            </a:r>
            <a:r>
              <a:rPr spc="-5" dirty="0"/>
              <a:t>obstruction: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0C225"/>
              </a:buClr>
              <a:buFont typeface="Wingdings 3"/>
              <a:buChar char=""/>
            </a:pPr>
            <a:endParaRPr sz="2900"/>
          </a:p>
          <a:p>
            <a:pPr marL="355600" indent="-342900">
              <a:lnSpc>
                <a:spcPct val="100000"/>
              </a:lnSpc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b="0" spc="-10" dirty="0">
                <a:solidFill>
                  <a:srgbClr val="C00000"/>
                </a:solidFill>
                <a:latin typeface="Trebuchet MS"/>
                <a:cs typeface="Trebuchet MS"/>
              </a:rPr>
              <a:t>Intussusception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b="0" spc="-10" dirty="0">
                <a:solidFill>
                  <a:srgbClr val="C00000"/>
                </a:solidFill>
                <a:latin typeface="Trebuchet MS"/>
                <a:cs typeface="Trebuchet MS"/>
              </a:rPr>
              <a:t>Hernias.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b="0" spc="-10" dirty="0">
                <a:solidFill>
                  <a:srgbClr val="C00000"/>
                </a:solidFill>
                <a:latin typeface="Trebuchet MS"/>
                <a:cs typeface="Trebuchet MS"/>
              </a:rPr>
              <a:t>Adhesions.</a:t>
            </a: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b="0" spc="-20" dirty="0">
                <a:solidFill>
                  <a:srgbClr val="C00000"/>
                </a:solidFill>
                <a:latin typeface="Trebuchet MS"/>
                <a:cs typeface="Trebuchet MS"/>
              </a:rPr>
              <a:t>Volvulus</a:t>
            </a: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0C225"/>
              </a:buClr>
              <a:buFont typeface="Wingdings 3"/>
              <a:buChar char=""/>
            </a:pPr>
            <a:endParaRPr sz="285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b="0" spc="-40" dirty="0">
                <a:solidFill>
                  <a:srgbClr val="000000"/>
                </a:solidFill>
                <a:latin typeface="Trebuchet MS"/>
                <a:cs typeface="Trebuchet MS"/>
              </a:rPr>
              <a:t>Tumors.</a:t>
            </a: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b="0" spc="-10" dirty="0">
                <a:solidFill>
                  <a:srgbClr val="000000"/>
                </a:solidFill>
                <a:latin typeface="Trebuchet MS"/>
                <a:cs typeface="Trebuchet MS"/>
              </a:rPr>
              <a:t>Diverticulitis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b="0" spc="-10" dirty="0">
                <a:solidFill>
                  <a:srgbClr val="000000"/>
                </a:solidFill>
                <a:latin typeface="Trebuchet MS"/>
                <a:cs typeface="Trebuchet MS"/>
              </a:rPr>
              <a:t>Infarction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69534" y="2488437"/>
            <a:ext cx="3538854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b="1" spc="-5" dirty="0">
                <a:solidFill>
                  <a:srgbClr val="404040"/>
                </a:solidFill>
                <a:latin typeface="Trebuchet MS"/>
                <a:cs typeface="Trebuchet MS"/>
              </a:rPr>
              <a:t>Non-mechanical</a:t>
            </a:r>
            <a:r>
              <a:rPr sz="19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404040"/>
                </a:solidFill>
                <a:latin typeface="Trebuchet MS"/>
                <a:cs typeface="Trebuchet MS"/>
              </a:rPr>
              <a:t>obstruction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9534" y="3137444"/>
            <a:ext cx="2858135" cy="109982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35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spc="-10" dirty="0">
                <a:solidFill>
                  <a:srgbClr val="FF0000"/>
                </a:solidFill>
                <a:latin typeface="Trebuchet MS"/>
                <a:cs typeface="Trebuchet MS"/>
              </a:rPr>
              <a:t>Hurschsprung</a:t>
            </a:r>
            <a:r>
              <a:rPr sz="1900" spc="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Trebuchet MS"/>
                <a:cs typeface="Trebuchet MS"/>
              </a:rPr>
              <a:t>disease</a:t>
            </a:r>
            <a:endParaRPr sz="19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Neurological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 disorders.</a:t>
            </a:r>
            <a:endParaRPr sz="19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45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Drugs….etc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938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Celiac</a:t>
            </a:r>
            <a:r>
              <a:rPr sz="3600" spc="-80" dirty="0"/>
              <a:t> </a:t>
            </a:r>
            <a:r>
              <a:rPr sz="3600" spc="-5" dirty="0"/>
              <a:t>Disease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462529"/>
            <a:ext cx="7382509" cy="283527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Gluten sensitive</a:t>
            </a:r>
            <a:r>
              <a:rPr sz="1800" i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enteropathy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Immune mediated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enteropathy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Wheat,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rye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barley.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Genetically predisposition, HLA-DQ2 or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HLA-DQ8.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Treatment: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gluten free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diet.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Association with: type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diabetes, thyroiditis, and Sjogren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syndrome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75" t="19986" r="36250" b="22232"/>
          <a:stretch/>
        </p:blipFill>
        <p:spPr>
          <a:xfrm>
            <a:off x="0" y="0"/>
            <a:ext cx="5486400" cy="678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875" t="24457" r="34375" b="21560"/>
          <a:stretch/>
        </p:blipFill>
        <p:spPr>
          <a:xfrm>
            <a:off x="5943600" y="79419"/>
            <a:ext cx="6400800" cy="662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86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655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Pathogenesis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187651"/>
            <a:ext cx="8320405" cy="2580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Gluten &gt;&gt;&gt; gliadin &gt;&gt;&gt;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react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with HLA-DQ2 or HLA-DQ8 on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antigen-presenting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  <a:tabLst>
                <a:tab pos="95567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cells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&gt;&gt;&gt; CD4+ 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cells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activation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&gt;&gt;&gt;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cytokines &gt;&gt;&gt; tissue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damage.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Serology: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Anti- tissue transglutaminase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antibodies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Anti-gliadin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antibodies.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Anti -endomysial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antibodies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66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40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67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10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8632" y="1524000"/>
            <a:ext cx="7889748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17082" y="6290259"/>
            <a:ext cx="3766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rebuchet MS"/>
                <a:cs typeface="Trebuchet MS"/>
              </a:rPr>
              <a:t>Robbins </a:t>
            </a:r>
            <a:r>
              <a:rPr sz="1800" dirty="0">
                <a:latin typeface="Trebuchet MS"/>
                <a:cs typeface="Trebuchet MS"/>
              </a:rPr>
              <a:t>Basic </a:t>
            </a:r>
            <a:r>
              <a:rPr sz="1800" spc="-15" dirty="0">
                <a:latin typeface="Trebuchet MS"/>
                <a:cs typeface="Trebuchet MS"/>
              </a:rPr>
              <a:t>Pathology </a:t>
            </a:r>
            <a:r>
              <a:rPr sz="1800" spc="-5" dirty="0">
                <a:latin typeface="Trebuchet MS"/>
                <a:cs typeface="Trebuchet MS"/>
              </a:rPr>
              <a:t>10th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edition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893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MORPHOLOGY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462529"/>
            <a:ext cx="7955915" cy="270827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Second portion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duodenum or proximal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jejunum.</a:t>
            </a:r>
            <a:endParaRPr sz="18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35" dirty="0">
                <a:solidFill>
                  <a:srgbClr val="404040"/>
                </a:solidFill>
                <a:latin typeface="Trebuchet MS"/>
                <a:cs typeface="Trebuchet MS"/>
              </a:rPr>
              <a:t>Triad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: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intraepithelial lymphocytosis (CD8+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cells), crypt hyperplasia, and  villous 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atrophy.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Lamina propria: lymphocytes,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plasma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cells,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eosinophils…….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IEL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&amp;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villous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atrophy are not pathognomonic, seen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viral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enteritis.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Diagnosis: Clinical, histologic and serologic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correlation.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1955" y="185928"/>
            <a:ext cx="9273540" cy="6117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99991" y="6290259"/>
            <a:ext cx="145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webpathology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8406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Clinical picture </a:t>
            </a:r>
            <a:r>
              <a:rPr sz="3600" dirty="0"/>
              <a:t>of </a:t>
            </a:r>
            <a:r>
              <a:rPr sz="3600" spc="-5" dirty="0"/>
              <a:t>intestinal</a:t>
            </a:r>
            <a:r>
              <a:rPr sz="3600" spc="-85" dirty="0"/>
              <a:t> </a:t>
            </a:r>
            <a:r>
              <a:rPr sz="3600" dirty="0"/>
              <a:t>obstruction.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462529"/>
            <a:ext cx="2139950" cy="243395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Abdominal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pain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Distention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Vomiting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Constipation.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Acute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chronic.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49" t="19986" r="49376" b="24432"/>
          <a:stretch/>
        </p:blipFill>
        <p:spPr>
          <a:xfrm>
            <a:off x="36490" y="990600"/>
            <a:ext cx="5983310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375" t="17762" r="34375" b="22208"/>
          <a:stretch/>
        </p:blipFill>
        <p:spPr>
          <a:xfrm>
            <a:off x="6248400" y="685800"/>
            <a:ext cx="5943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69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4563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Clinical</a:t>
            </a:r>
            <a:r>
              <a:rPr sz="3600" spc="-65" dirty="0"/>
              <a:t> </a:t>
            </a:r>
            <a:r>
              <a:rPr sz="3600" spc="-5" dirty="0"/>
              <a:t>Features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462529"/>
            <a:ext cx="8129905" cy="19050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Children 6-24 months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: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classical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or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non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classical</a:t>
            </a:r>
            <a:r>
              <a:rPr sz="1800" b="1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symptoms</a:t>
            </a:r>
            <a:endParaRPr sz="1800">
              <a:latin typeface="Trebuchet MS"/>
              <a:cs typeface="Trebuchet MS"/>
            </a:endParaRPr>
          </a:p>
          <a:p>
            <a:pPr marL="355600" marR="22352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Classica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l: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Irritability,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abdominal distention, anorexia, diarrhea, failure to  thrive, weight loss, or muscle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wasting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Non-classical: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abdominal pain,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nausea,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vomiting, bloating,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constipation.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Blistering skin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lesion,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dermatitis herpetiformis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 10%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 Pnts.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5249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Dermatitis</a:t>
            </a:r>
            <a:r>
              <a:rPr sz="3600" spc="-15" dirty="0"/>
              <a:t> </a:t>
            </a:r>
            <a:r>
              <a:rPr sz="3600" spc="-5" dirty="0"/>
              <a:t>herpetiformis.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212848" y="1658111"/>
            <a:ext cx="3956304" cy="4945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310" y="2462529"/>
            <a:ext cx="8152130" cy="310959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Adults (30-60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years)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  <a:tab pos="133794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Anemia:	iron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deficiency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B12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 folate deficiency: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less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common.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Diarrhea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bloating, and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fatigue.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Missed diagnosis: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Silent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celiac or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latent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celiac.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172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Increased risk of enteropathy associated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cell lymphoma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&amp;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Small intestinal  adenocarcinoma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500" t="16650" r="28125" b="12204"/>
          <a:stretch/>
        </p:blipFill>
        <p:spPr>
          <a:xfrm>
            <a:off x="1371600" y="228600"/>
            <a:ext cx="96774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793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070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Diagnosis: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907794" y="1597279"/>
            <a:ext cx="5036820" cy="363791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Non invasive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serologic</a:t>
            </a:r>
            <a:r>
              <a:rPr sz="18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tests: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Most</a:t>
            </a: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sensitive: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Anti tissue transglutaminase 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antibody,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IgA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Anti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deamidated gliadin antibodies, IgA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&amp;</a:t>
            </a:r>
            <a:r>
              <a:rPr sz="18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IgG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Most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specific, but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less</a:t>
            </a:r>
            <a:r>
              <a:rPr sz="18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sensitive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Antiendomysial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antibody.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Invasive tests: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small bowel</a:t>
            </a:r>
            <a:r>
              <a:rPr sz="18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biopsy.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7348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Lactase (Disaccharidase)</a:t>
            </a:r>
            <a:r>
              <a:rPr sz="3600" spc="-10" dirty="0"/>
              <a:t> </a:t>
            </a:r>
            <a:r>
              <a:rPr sz="3600" spc="-5" dirty="0"/>
              <a:t>Deficiency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060797"/>
            <a:ext cx="8158480" cy="338455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Osmotic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diarrhea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Lactose remains in 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gut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lumen.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Lactase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found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at apical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brush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border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membrane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Normal biopsy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findings.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Two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types:</a:t>
            </a:r>
            <a:endParaRPr sz="18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i="1" spc="-5" dirty="0">
                <a:solidFill>
                  <a:srgbClr val="404040"/>
                </a:solidFill>
                <a:latin typeface="Trebuchet MS"/>
                <a:cs typeface="Trebuchet MS"/>
              </a:rPr>
              <a:t>Congenital </a:t>
            </a:r>
            <a:r>
              <a:rPr sz="1800" i="1" dirty="0">
                <a:solidFill>
                  <a:srgbClr val="404040"/>
                </a:solidFill>
                <a:latin typeface="Trebuchet MS"/>
                <a:cs typeface="Trebuchet MS"/>
              </a:rPr>
              <a:t>: AR, genetic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mutation, rare,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explosive diarrhea, 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watery,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frothy 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stools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&amp;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abdominal distention, after milk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ingestion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i="1" dirty="0">
                <a:solidFill>
                  <a:srgbClr val="404040"/>
                </a:solidFill>
                <a:latin typeface="Trebuchet MS"/>
                <a:cs typeface="Trebuchet MS"/>
              </a:rPr>
              <a:t>Acquired </a:t>
            </a:r>
            <a:r>
              <a:rPr sz="1800" i="1" dirty="0">
                <a:solidFill>
                  <a:srgbClr val="404040"/>
                </a:solidFill>
                <a:latin typeface="Trebuchet MS"/>
                <a:cs typeface="Trebuchet MS"/>
              </a:rPr>
              <a:t>: </a:t>
            </a:r>
            <a:r>
              <a:rPr sz="1800" i="1" spc="-10" dirty="0">
                <a:solidFill>
                  <a:srgbClr val="404040"/>
                </a:solidFill>
                <a:latin typeface="Trebuchet MS"/>
                <a:cs typeface="Trebuchet MS"/>
              </a:rPr>
              <a:t>follow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viral or bacterial enteritis, downregulation of gene,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after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childhood.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4476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Abetalipoproteinemia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462529"/>
            <a:ext cx="6965315" cy="327461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  <a:tab pos="155765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Autosomal	recessive,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rare</a:t>
            </a:r>
            <a:r>
              <a:rPr sz="1800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lang="en-US" sz="1800" dirty="0" smtClean="0">
              <a:solidFill>
                <a:srgbClr val="404040"/>
              </a:solidFill>
              <a:latin typeface="Trebuchet MS"/>
              <a:cs typeface="Trebuchet MS"/>
            </a:endParaRPr>
          </a:p>
          <a:p>
            <a:r>
              <a:rPr lang="en-US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lang="en-US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underlying defect </a:t>
            </a:r>
            <a:r>
              <a:rPr lang="en-US" spc="-5" dirty="0">
                <a:solidFill>
                  <a:srgbClr val="404040"/>
                </a:solidFill>
                <a:latin typeface="Trebuchet MS"/>
                <a:cs typeface="Trebuchet MS"/>
              </a:rPr>
              <a:t>is a mutation in the microsomal triglyceride </a:t>
            </a:r>
            <a:r>
              <a:rPr lang="en-US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transfer protein </a:t>
            </a:r>
            <a:r>
              <a:rPr lang="en-US" spc="-5" dirty="0">
                <a:solidFill>
                  <a:srgbClr val="404040"/>
                </a:solidFill>
                <a:latin typeface="Trebuchet MS"/>
                <a:cs typeface="Trebuchet MS"/>
              </a:rPr>
              <a:t>(MTP) responsible for lipoprotein and fatty acid </a:t>
            </a:r>
            <a:r>
              <a:rPr lang="en-US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export from </a:t>
            </a:r>
            <a:r>
              <a:rPr lang="en-US" spc="-5" dirty="0">
                <a:solidFill>
                  <a:srgbClr val="404040"/>
                </a:solidFill>
                <a:latin typeface="Trebuchet MS"/>
                <a:cs typeface="Trebuchet MS"/>
              </a:rPr>
              <a:t>mucosal cells.</a:t>
            </a:r>
            <a:endParaRPr spc="-5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Infants w/ failure to thrive, diarrhea, and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steatorrhea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Lack of absorption of fat and fat soluble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vitamins</a:t>
            </a:r>
            <a:endParaRPr lang="en-US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Inability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secrete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triglyceride-rich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lipoproteins.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Transepithelial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transport defect of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TG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FAs.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  <a:tab pos="205486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Monoglycerides	and triglycerides accumulate in epithelial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cells.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6194" y="112774"/>
            <a:ext cx="11081005" cy="6620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624" t="14428" r="63126" b="46666"/>
          <a:stretch/>
        </p:blipFill>
        <p:spPr>
          <a:xfrm>
            <a:off x="1295400" y="533400"/>
            <a:ext cx="9601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3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30682"/>
            <a:ext cx="57391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80% </a:t>
            </a:r>
            <a:r>
              <a:rPr sz="3200" dirty="0"/>
              <a:t>of </a:t>
            </a:r>
            <a:r>
              <a:rPr sz="3200" spc="-5" dirty="0"/>
              <a:t>mechanical</a:t>
            </a:r>
            <a:r>
              <a:rPr sz="3200" spc="-10" dirty="0"/>
              <a:t> </a:t>
            </a:r>
            <a:r>
              <a:rPr sz="3200" spc="-5" dirty="0"/>
              <a:t>obstructions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048000" y="1219200"/>
            <a:ext cx="4572000" cy="5340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96733" y="6564579"/>
            <a:ext cx="3766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rebuchet MS"/>
                <a:cs typeface="Trebuchet MS"/>
              </a:rPr>
              <a:t>Robbins </a:t>
            </a:r>
            <a:r>
              <a:rPr sz="1800" dirty="0">
                <a:latin typeface="Trebuchet MS"/>
                <a:cs typeface="Trebuchet MS"/>
              </a:rPr>
              <a:t>Basic </a:t>
            </a:r>
            <a:r>
              <a:rPr sz="1800" spc="-15" dirty="0">
                <a:latin typeface="Trebuchet MS"/>
                <a:cs typeface="Trebuchet MS"/>
              </a:rPr>
              <a:t>Pathology </a:t>
            </a:r>
            <a:r>
              <a:rPr sz="1800" spc="-5" dirty="0">
                <a:latin typeface="Trebuchet MS"/>
                <a:cs typeface="Trebuchet MS"/>
              </a:rPr>
              <a:t>10th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edition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173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Intussusception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187651"/>
            <a:ext cx="8290559" cy="2327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Segment of the intestine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constricted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by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wave of peristalsis, telescopes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into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immediately distal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segment.</a:t>
            </a:r>
            <a:endParaRPr sz="1800">
              <a:latin typeface="Trebuchet MS"/>
              <a:cs typeface="Trebuchet MS"/>
            </a:endParaRPr>
          </a:p>
          <a:p>
            <a:pPr marL="355600" marR="514984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Once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trapped, invaginated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segment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is propelled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by peristalsis,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 pulls  mesentery with it.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Most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common cause of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intestinal obstruction in children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younger</a:t>
            </a:r>
            <a:r>
              <a:rPr sz="1800" b="1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than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2years of</a:t>
            </a:r>
            <a:r>
              <a:rPr sz="18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age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Untreated progresses to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infarction.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5250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Causes </a:t>
            </a:r>
            <a:r>
              <a:rPr sz="3600" dirty="0"/>
              <a:t>of</a:t>
            </a:r>
            <a:r>
              <a:rPr sz="3600" spc="-80" dirty="0"/>
              <a:t> </a:t>
            </a:r>
            <a:r>
              <a:rPr sz="3600" spc="-5" dirty="0"/>
              <a:t>intussusception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457957"/>
            <a:ext cx="7305675" cy="236410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&lt;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2years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: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Idiopathic in most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cases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355600" marR="29845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Peyer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patches hyperplasia (rotavirus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vaccine, viral 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infections)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Meckles diverticulum</a:t>
            </a:r>
            <a:r>
              <a:rPr sz="24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(ileum)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Old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children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&amp;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adults: Intraluminal mass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24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tumors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67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53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890</Words>
  <Application>Microsoft Office PowerPoint</Application>
  <PresentationFormat>Widescreen</PresentationFormat>
  <Paragraphs>216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Trebuchet MS</vt:lpstr>
      <vt:lpstr>Wingdings</vt:lpstr>
      <vt:lpstr>Wingdings 3</vt:lpstr>
      <vt:lpstr>Office Theme</vt:lpstr>
      <vt:lpstr>Small and Large Intestinal pathology, part 3</vt:lpstr>
      <vt:lpstr>Diseases of the intestines</vt:lpstr>
      <vt:lpstr>Intestinal obstruction</vt:lpstr>
      <vt:lpstr>Clinical picture of intestinal obstruction.</vt:lpstr>
      <vt:lpstr>80% of mechanical obstructions</vt:lpstr>
      <vt:lpstr>Intussusception</vt:lpstr>
      <vt:lpstr>Causes of intussusception</vt:lpstr>
      <vt:lpstr>PowerPoint Presentation</vt:lpstr>
      <vt:lpstr>PowerPoint Presentation</vt:lpstr>
      <vt:lpstr>Clinical features:</vt:lpstr>
      <vt:lpstr>PowerPoint Presentation</vt:lpstr>
      <vt:lpstr>Management</vt:lpstr>
      <vt:lpstr>Hirschsprung Disease</vt:lpstr>
      <vt:lpstr>Pathogenesis</vt:lpstr>
      <vt:lpstr>Morphology</vt:lpstr>
      <vt:lpstr>PowerPoint Presentation</vt:lpstr>
      <vt:lpstr>ganglion cells</vt:lpstr>
      <vt:lpstr>Complications</vt:lpstr>
      <vt:lpstr>VASCULAR DISORDERS OF BOWEL</vt:lpstr>
      <vt:lpstr>Hemorrhoids</vt:lpstr>
      <vt:lpstr>PowerPoint Presentation</vt:lpstr>
      <vt:lpstr>PowerPoint Presentation</vt:lpstr>
      <vt:lpstr>PowerPoint Presentation</vt:lpstr>
      <vt:lpstr>DIARRHEAL DISEASE</vt:lpstr>
      <vt:lpstr>Malabsorptive Diarrhea</vt:lpstr>
      <vt:lpstr>Malabsorptive diarrhea Defect in one of the following:</vt:lpstr>
      <vt:lpstr>PowerPoint Presentation</vt:lpstr>
      <vt:lpstr>Manifestations:</vt:lpstr>
      <vt:lpstr>Cystic Fibrosis</vt:lpstr>
      <vt:lpstr>Celiac Disease</vt:lpstr>
      <vt:lpstr>PowerPoint Presentation</vt:lpstr>
      <vt:lpstr>Pathogenesis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MORPHOLOGY</vt:lpstr>
      <vt:lpstr>PowerPoint Presentation</vt:lpstr>
      <vt:lpstr>PowerPoint Presentation</vt:lpstr>
      <vt:lpstr>Clinical Features</vt:lpstr>
      <vt:lpstr>Dermatitis herpetiformis.</vt:lpstr>
      <vt:lpstr>PowerPoint Presentation</vt:lpstr>
      <vt:lpstr>PowerPoint Presentation</vt:lpstr>
      <vt:lpstr>Diagnosis:</vt:lpstr>
      <vt:lpstr>Lactase (Disaccharidase) Deficiency</vt:lpstr>
      <vt:lpstr>Abetalipoproteinemia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Manar</dc:creator>
  <cp:lastModifiedBy>User</cp:lastModifiedBy>
  <cp:revision>23</cp:revision>
  <dcterms:created xsi:type="dcterms:W3CDTF">2020-02-23T16:44:28Z</dcterms:created>
  <dcterms:modified xsi:type="dcterms:W3CDTF">2020-03-01T05:38:30Z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2019-03-26T00:00:00Z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2020-02-23T00:00:00Z</vt:filetime>
  </property>
</Properties>
</file>