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C7960A-A835-447F-97C4-E2A130FAD676}" type="datetimeFigureOut">
              <a:rPr lang="ar-JO" smtClean="0"/>
              <a:t>15/03/1441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0C1641-0199-4CC8-A859-B0656D55947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7464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6262EC1-CA5B-4935-B5BC-289E86FA03C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336A-8C15-4DFD-95A3-A01570DA8A82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C9C2-6138-4C58-B9C9-AC5529E4FA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6625"/>
            <a:ext cx="4419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" y="381000"/>
            <a:ext cx="8610600" cy="11620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Hydatid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b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</a:t>
            </a:r>
            <a:endParaRPr lang="en-US" altLang="en-US" sz="4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28575" y="2409825"/>
            <a:ext cx="4314825" cy="3990975"/>
          </a:xfrm>
          <a:prstGeom prst="rect">
            <a:avLst/>
          </a:prstGeom>
          <a:noFill/>
          <a:ln/>
        </p:spPr>
        <p:txBody>
          <a:bodyPr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تم تفريغ كلام الدكتور </a:t>
            </a:r>
            <a:r>
              <a:rPr lang="ar-JO" altLang="en-US" sz="72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علي الكايد </a:t>
            </a: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على المحاضرة </a:t>
            </a:r>
            <a:r>
              <a:rPr lang="ar-JO" altLang="en-US" sz="7200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باللون الأخضر</a:t>
            </a:r>
          </a:p>
          <a:p>
            <a:pPr>
              <a:defRPr/>
            </a:pP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كل الشكر للطالبة : </a:t>
            </a:r>
            <a:r>
              <a:rPr lang="en-US" altLang="en-US" sz="7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altLang="en-US" sz="72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أبرار الصرايرة </a:t>
            </a: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على مجهودها</a:t>
            </a:r>
            <a:endParaRPr lang="en-US" altLang="en-US" sz="7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107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Content Placeholder 3" descr="Image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0A14ED-2BC1-49A1-A321-D1AFA13BF6CD}"/>
              </a:ext>
            </a:extLst>
          </p:cNvPr>
          <p:cNvSpPr txBox="1"/>
          <p:nvPr/>
        </p:nvSpPr>
        <p:spPr>
          <a:xfrm>
            <a:off x="2362200" y="4267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Ruptred</a:t>
            </a:r>
            <a:r>
              <a:rPr lang="en-US" sz="2800" b="1" dirty="0">
                <a:solidFill>
                  <a:srgbClr val="00B050"/>
                </a:solidFill>
              </a:rPr>
              <a:t> cyst , daughter cyst, water appearance.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1" name="Content Placeholder 3" descr="Image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10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5" name="Content Placeholder 3" descr="Image1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8800"/>
          </a:xfr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36F539-F7D7-4A06-B727-F301FD353DC5}"/>
              </a:ext>
            </a:extLst>
          </p:cNvPr>
          <p:cNvSpPr txBox="1"/>
          <p:nvPr/>
        </p:nvSpPr>
        <p:spPr>
          <a:xfrm>
            <a:off x="4953000" y="4648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2 daughter cysts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9" name="Content Placeholder 3" descr="Image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829800" cy="6908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3" name="Content Placeholder 3" descr="Image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8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7" name="Content Placeholder 3" descr="Image1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8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1" name="Content Placeholder 3" descr="Image1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8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5" name="Content Placeholder 3" descr="Image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8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9" name="Content Placeholder 3" descr="Image1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08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3" name="Content Placeholder 3" descr="Image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213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Hydatid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Echinococcus granulosus tapeworm. </a:t>
            </a:r>
            <a:r>
              <a:rPr lang="en-US" dirty="0">
                <a:solidFill>
                  <a:srgbClr val="00B050"/>
                </a:solidFill>
              </a:rPr>
              <a:t>(liver)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Multilocularis(lung)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- </a:t>
            </a:r>
            <a:r>
              <a:rPr lang="en-US" dirty="0" err="1"/>
              <a:t>scolex</a:t>
            </a:r>
            <a:r>
              <a:rPr lang="en-US" dirty="0"/>
              <a:t> ( head ) - neck – 3 </a:t>
            </a:r>
            <a:r>
              <a:rPr lang="en-US" dirty="0" err="1"/>
              <a:t>proglottids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The last </a:t>
            </a:r>
            <a:r>
              <a:rPr lang="en-US" dirty="0" err="1"/>
              <a:t>proglottid</a:t>
            </a:r>
            <a:r>
              <a:rPr lang="en-US" dirty="0"/>
              <a:t> contains 400-800 ova.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Liver 50-70%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Lung 10-30%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Right lung </a:t>
            </a:r>
            <a:r>
              <a:rPr lang="en-US" dirty="0">
                <a:solidFill>
                  <a:srgbClr val="00B050"/>
                </a:solidFill>
              </a:rPr>
              <a:t>60%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Both lower lobes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Bilateral or multiple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The cyst increase in size 1 cm per 6months</a:t>
            </a:r>
          </a:p>
        </p:txBody>
      </p:sp>
      <p:pic>
        <p:nvPicPr>
          <p:cNvPr id="28676" name="Content Placeholder 3" descr="hydatid-tapeworm-hydatids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643981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7" name="Content Placeholder 3" descr="Image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10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1" name="Content Placeholder 3" descr="Image1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28600"/>
            <a:ext cx="9144000" cy="711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Content Placeholder 3" descr="Image1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52400"/>
            <a:ext cx="9144000" cy="7112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:</a:t>
            </a:r>
          </a:p>
          <a:p>
            <a:pPr>
              <a:buFont typeface="Arial" charset="0"/>
              <a:buNone/>
            </a:pPr>
            <a:r>
              <a:rPr lang="en-US" dirty="0"/>
              <a:t>  - </a:t>
            </a:r>
            <a:r>
              <a:rPr lang="en-US" dirty="0" err="1"/>
              <a:t>Binzimidazole</a:t>
            </a:r>
            <a:r>
              <a:rPr lang="en-US" dirty="0"/>
              <a:t> compounds.</a:t>
            </a:r>
          </a:p>
          <a:p>
            <a:pPr>
              <a:buFont typeface="Arial" charset="0"/>
              <a:buNone/>
            </a:pPr>
            <a:r>
              <a:rPr lang="en-US" dirty="0"/>
              <a:t>  -Mebendazole – </a:t>
            </a:r>
            <a:r>
              <a:rPr lang="en-US" dirty="0" err="1"/>
              <a:t>vermox</a:t>
            </a:r>
            <a:r>
              <a:rPr lang="en-US" dirty="0"/>
              <a:t>.</a:t>
            </a:r>
          </a:p>
          <a:p>
            <a:pPr>
              <a:buFont typeface="Arial" charset="0"/>
              <a:buNone/>
            </a:pPr>
            <a:r>
              <a:rPr lang="en-US" dirty="0"/>
              <a:t>  - Albendazole 10mg/kg/day.</a:t>
            </a:r>
          </a:p>
          <a:p>
            <a:r>
              <a:rPr lang="en-US" dirty="0"/>
              <a:t>Surgical . </a:t>
            </a:r>
            <a:r>
              <a:rPr lang="en-US" dirty="0">
                <a:solidFill>
                  <a:srgbClr val="00B050"/>
                </a:solidFill>
              </a:rPr>
              <a:t>“lobectomy”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7" name="Content Placeholder 3" descr="1255_Hydatid_12736049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1" name="Content Placeholder 3" descr="a4a2a2c464fe5d8f44c278bb4faf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5" name="Content Placeholder 3" descr="7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214" t="8418" r="6006" b="4612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581400" cy="544036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I.H</a:t>
            </a:r>
            <a:r>
              <a:rPr lang="en-US" dirty="0" smtClean="0">
                <a:solidFill>
                  <a:srgbClr val="00B050"/>
                </a:solidFill>
              </a:rPr>
              <a:t>: human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D.H: dogs</a:t>
            </a:r>
          </a:p>
        </p:txBody>
      </p:sp>
      <p:pic>
        <p:nvPicPr>
          <p:cNvPr id="29699" name="Content Placeholder 3" descr="5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268" t="8418" r="40739" b="47807"/>
          <a:stretch>
            <a:fillRect/>
          </a:stretch>
        </p:blipFill>
        <p:spPr>
          <a:xfrm>
            <a:off x="3962400" y="1"/>
            <a:ext cx="5181600" cy="6705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3" name="Content Placeholder 3" descr="hydatid-cyst-stru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Content Placeholder 3" descr="hydatid_cyst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Manifestation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Asymptomatic.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Dull aching pain or sensation of pressure.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Non-productive cough.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Blood stream sputum.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Rupture </a:t>
            </a:r>
            <a:r>
              <a:rPr lang="en-US" sz="4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“cause severe anaphylactic shock due to absorption of foreign hydatid protein”</a:t>
            </a:r>
            <a:endParaRPr lang="en-US" sz="44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Severe hypersensitivity reaction.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Generalized rash &amp; </a:t>
            </a:r>
            <a:r>
              <a:rPr lang="en-US" dirty="0" err="1"/>
              <a:t>articaria</a:t>
            </a:r>
            <a:r>
              <a:rPr lang="en-US" dirty="0"/>
              <a:t>, high fever, pulmonary congestion.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Severe </a:t>
            </a:r>
            <a:r>
              <a:rPr lang="en-US" dirty="0" err="1"/>
              <a:t>bronchospasm</a:t>
            </a:r>
            <a:r>
              <a:rPr lang="en-US" dirty="0"/>
              <a:t> &amp; </a:t>
            </a:r>
            <a:r>
              <a:rPr lang="en-US" dirty="0" err="1"/>
              <a:t>dyspnea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Vigerous</a:t>
            </a:r>
            <a:r>
              <a:rPr lang="en-US" dirty="0"/>
              <a:t> coughing &amp; expectoration of large amount of salty sputum ( mucous, hydatid fluid, fragments of the laminated membrane – grape skin- 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B050"/>
                </a:solidFill>
              </a:rPr>
              <a:t>High eosinophilia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CXR.</a:t>
            </a:r>
          </a:p>
          <a:p>
            <a:r>
              <a:rPr lang="en-US" dirty="0"/>
              <a:t>Water – lily sign. </a:t>
            </a:r>
            <a:r>
              <a:rPr lang="en-US" dirty="0">
                <a:solidFill>
                  <a:srgbClr val="00B050"/>
                </a:solidFill>
              </a:rPr>
              <a:t>“ when the cyst completely collapsed , the crumpled </a:t>
            </a:r>
            <a:r>
              <a:rPr lang="en-US" dirty="0" err="1">
                <a:solidFill>
                  <a:srgbClr val="00B050"/>
                </a:solidFill>
              </a:rPr>
              <a:t>endocyst</a:t>
            </a:r>
            <a:r>
              <a:rPr lang="en-US" dirty="0">
                <a:solidFill>
                  <a:srgbClr val="00B050"/>
                </a:solidFill>
              </a:rPr>
              <a:t> floats freely in the cyst fluid”</a:t>
            </a:r>
            <a:endParaRPr lang="en-US" dirty="0"/>
          </a:p>
          <a:p>
            <a:r>
              <a:rPr lang="en-US" dirty="0"/>
              <a:t>CT scan.</a:t>
            </a:r>
          </a:p>
          <a:p>
            <a:r>
              <a:rPr lang="en-US" dirty="0"/>
              <a:t>Eosinophilia.</a:t>
            </a:r>
          </a:p>
          <a:p>
            <a:r>
              <a:rPr lang="en-US" dirty="0" err="1"/>
              <a:t>Casoni’s</a:t>
            </a:r>
            <a:r>
              <a:rPr lang="en-US" dirty="0"/>
              <a:t> intradermal test 70-85%.</a:t>
            </a:r>
          </a:p>
          <a:p>
            <a:r>
              <a:rPr lang="en-US" dirty="0"/>
              <a:t>Indirect </a:t>
            </a:r>
            <a:r>
              <a:rPr lang="en-US" dirty="0" err="1"/>
              <a:t>haemagglutination</a:t>
            </a:r>
            <a:r>
              <a:rPr lang="en-US" dirty="0"/>
              <a:t> test 70-100%.</a:t>
            </a:r>
          </a:p>
          <a:p>
            <a:r>
              <a:rPr lang="en-US" dirty="0" err="1">
                <a:solidFill>
                  <a:srgbClr val="00B050"/>
                </a:solidFill>
              </a:rPr>
              <a:t>Serpemt</a:t>
            </a:r>
            <a:r>
              <a:rPr lang="en-US" dirty="0">
                <a:solidFill>
                  <a:srgbClr val="00B050"/>
                </a:solidFill>
              </a:rPr>
              <a:t> sign “ the cyst empty and collapsed membrane seen inside the cyst”</a:t>
            </a:r>
          </a:p>
          <a:p>
            <a:pPr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Content Placeholder 3" descr="6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738" t="15154" r="24530" b="62959"/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8D3EA7-4FA1-471E-B7FA-29D413DB8226}"/>
              </a:ext>
            </a:extLst>
          </p:cNvPr>
          <p:cNvSpPr txBox="1"/>
          <p:nvPr/>
        </p:nvSpPr>
        <p:spPr>
          <a:xfrm>
            <a:off x="4419600" y="4267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Bilateral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3" name="Content Placeholder 3" descr="6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738" t="60609" r="24530" b="12453"/>
          <a:stretch>
            <a:fillRect/>
          </a:stretch>
        </p:blipFill>
        <p:spPr>
          <a:xfrm>
            <a:off x="0" y="0"/>
            <a:ext cx="9144000" cy="6827838"/>
          </a:xfr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4DE60D-7B1D-420B-9930-AEABC0C1D517}"/>
              </a:ext>
            </a:extLst>
          </p:cNvPr>
          <p:cNvSpPr txBox="1"/>
          <p:nvPr/>
        </p:nvSpPr>
        <p:spPr>
          <a:xfrm>
            <a:off x="4038600" y="34290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In the both lungs and liver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245</Words>
  <Application>Microsoft Office PowerPoint</Application>
  <PresentationFormat>عرض على الشاشة (3:4)‏</PresentationFormat>
  <Paragraphs>45</Paragraphs>
  <Slides>27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Office Theme</vt:lpstr>
      <vt:lpstr> Hydatid disease          Lung</vt:lpstr>
      <vt:lpstr>Hydatid Disease </vt:lpstr>
      <vt:lpstr>I.H: human   D.H: dogs</vt:lpstr>
      <vt:lpstr>عرض تقديمي في PowerPoint</vt:lpstr>
      <vt:lpstr>عرض تقديمي في PowerPoint</vt:lpstr>
      <vt:lpstr>Clinical Manifestation </vt:lpstr>
      <vt:lpstr>Diagnosis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Treatment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Hydatid disease</dc:title>
  <dc:creator>user</dc:creator>
  <cp:lastModifiedBy>user</cp:lastModifiedBy>
  <cp:revision>8</cp:revision>
  <dcterms:created xsi:type="dcterms:W3CDTF">2015-09-27T17:32:51Z</dcterms:created>
  <dcterms:modified xsi:type="dcterms:W3CDTF">2019-11-12T19:04:23Z</dcterms:modified>
</cp:coreProperties>
</file>