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</p:sldMasterIdLst>
  <p:notesMasterIdLst>
    <p:notesMasterId r:id="rId32"/>
  </p:notesMasterIdLst>
  <p:sldIdLst>
    <p:sldId id="283" r:id="rId6"/>
    <p:sldId id="279" r:id="rId7"/>
    <p:sldId id="357" r:id="rId8"/>
    <p:sldId id="287" r:id="rId9"/>
    <p:sldId id="280" r:id="rId10"/>
    <p:sldId id="355" r:id="rId11"/>
    <p:sldId id="282" r:id="rId12"/>
    <p:sldId id="350" r:id="rId13"/>
    <p:sldId id="337" r:id="rId14"/>
    <p:sldId id="359" r:id="rId15"/>
    <p:sldId id="353" r:id="rId16"/>
    <p:sldId id="315" r:id="rId17"/>
    <p:sldId id="293" r:id="rId18"/>
    <p:sldId id="358" r:id="rId19"/>
    <p:sldId id="321" r:id="rId20"/>
    <p:sldId id="322" r:id="rId21"/>
    <p:sldId id="324" r:id="rId22"/>
    <p:sldId id="325" r:id="rId23"/>
    <p:sldId id="327" r:id="rId24"/>
    <p:sldId id="328" r:id="rId25"/>
    <p:sldId id="330" r:id="rId26"/>
    <p:sldId id="331" r:id="rId27"/>
    <p:sldId id="332" r:id="rId28"/>
    <p:sldId id="333" r:id="rId29"/>
    <p:sldId id="33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leBpADccOwjpz72ppMOIw==" hashData="vMgNmOlBnBVwp9Mj0+Xi6osj3Sg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D5F25"/>
    <a:srgbClr val="FFFF00"/>
    <a:srgbClr val="AD8925"/>
    <a:srgbClr val="003300"/>
    <a:srgbClr val="B89500"/>
    <a:srgbClr val="663300"/>
    <a:srgbClr val="FF0066"/>
    <a:srgbClr val="CB976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A6229-F614-423B-BEF0-37BFB07FEA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0B65-C8E0-4D8D-B36E-515880F2E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9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0B65-C8E0-4D8D-B36E-515880F2E5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8ACD-454C-4B0E-80C6-922609A36351}" type="datetime1">
              <a:rPr lang="en-US" smtClean="0"/>
              <a:t>10/5/2019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A168-53D6-4E76-BD45-16F776042BC4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ABFC-E953-4751-9CC3-F6ADEDEDC09A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70AA08-017C-4133-B894-F06026F2B95B}" type="datetime1">
              <a:rPr lang="en-US" smtClean="0"/>
              <a:t>10/5/2019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CB7A-404C-424B-8BB3-6C497C08F8EE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7F8BD5-7541-4C0B-810E-08E2A5D4B46D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AA4-C6AD-4E94-9CB3-1CD236E83C25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50AF-336C-48E9-B63C-9216D6C404F1}" type="datetime1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A9A8-EDC1-4E69-AFDE-FBB9220DD36C}" type="datetime1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A1082D-A5BE-43C4-A104-15E455463FB5}" type="datetime1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1B0-866A-40F6-813C-D8969A8E19DB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BB4D-FF71-4428-A08E-212F0148B972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6FF0-DAC8-4D06-AA52-828BA2C5F7D2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6615-DDAB-4C20-8790-64638DA817A4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0CBB904-E3F6-4BBE-8B8E-96331259A99F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244A74E-BEE1-45C4-AACA-78C8ACA7F178}" type="datetime1">
              <a:rPr lang="en-US" smtClean="0"/>
              <a:t>10/5/2019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3EBF-F9FB-45BF-8CCE-79833654ACA0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1003-0E27-4F02-81C7-A2E89E4A0FC4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42A-B3DF-4580-B14D-68674A703BA0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7375-995F-459D-9CA1-32A94D06B901}" type="datetime1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8E22-49A1-436B-93E1-6B76E4C3E958}" type="datetime1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C89-1447-4F64-AA99-814ED51B4813}" type="datetime1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5F68-C59C-4DD4-9A23-4E60B0DE9137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D9C2-65B6-427C-B35D-B25C3C4AC327}" type="datetime1">
              <a:rPr lang="en-US" smtClean="0"/>
              <a:t>10/5/2019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94C3-D1EC-4AE2-B5BD-A5CDAEBB27A5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FBF7-D1C7-4D59-9044-47CB9B0B2E1D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B59A-BECF-494F-AD9A-D431E92972C6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E8E5-3EE9-4C9A-B648-28068AC87024}" type="datetime1">
              <a:rPr lang="en-US" smtClean="0"/>
              <a:t>10/5/2019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91FF-E082-4051-AA05-73870393711A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BDFC-4DBC-46AD-8FB9-AC02E03C30C6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2419-BB3B-4964-9CA0-782A3FBF8065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B9A-309D-49D8-850D-EE9907D31EB0}" type="datetime1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20D-79AD-4F25-BB5D-F8C7C537D7BE}" type="datetime1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12B6-E9C8-4DC2-9486-4BC6C11BBC99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0CC-44AC-4199-86B8-F0941FA385DB}" type="datetime1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CE4-C723-4310-B07D-DC161BE8E99F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EADD38-7610-46C3-BCDB-9964135F2CBF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DEAA-21C9-41B6-AB8B-A0B38AC0F1C1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63F0-38CD-4FB0-A081-57D0498801BD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CD35BCE-C65F-4EFD-AB2E-13DEAF647EB7}" type="datetime1">
              <a:rPr lang="en-US" smtClean="0"/>
              <a:t>10/5/2019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F0E2-1EEC-4D09-8BD5-34EDB8F4A49E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A021-2FAE-474A-A645-CEDAB7B0D48D}" type="datetime1">
              <a:rPr lang="en-US" smtClean="0"/>
              <a:t>10/5/2019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F222F5-1D43-49D7-8A34-253BDF7D255D}" type="datetime1">
              <a:rPr lang="en-US" smtClean="0"/>
              <a:t>10/5/2019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42E487-1A97-4D87-BDF7-E4C8BA232840}" type="datetime1">
              <a:rPr lang="en-US" smtClean="0"/>
              <a:t>10/5/2019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0DB-1C29-4695-AC16-83961988BD44}" type="datetime1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722B-484D-41CF-AD6A-022B548A7077}" type="datetime1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1D48-E1A6-49C2-83F1-0F1AD66758C9}" type="datetime1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DEC4-C33D-42F1-9D10-E7AA907730EB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E922F6-D754-47AB-B2BB-10CFCB1FB67B}" type="datetime1">
              <a:rPr lang="en-US" smtClean="0"/>
              <a:t>10/5/2019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F4C1-1500-4469-9097-5B4B7089A4A4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181D21-11BD-42E8-BFC7-BF0FA55C7685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C2EC-038E-4A01-B0A5-BC94CFA0BFC2}" type="datetime1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07B2-3932-48D3-9503-6200703EA7C3}" type="datetime1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285A-2621-4243-A7F7-0E098B3574B3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7D6F-62C8-4CD6-A5E4-80C8365A5A44}" type="datetime1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C06B2C-0788-4D4D-844C-B31EF41CADCE}" type="datetime1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F3BE23-98CF-4F0C-B13D-51A140A34542}" type="datetime1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ED062FB-5A0B-48F8-A629-AD938EA56B29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BFC498-A178-49F2-ABC1-B5E88CF362CE}" type="datetime1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D60504-D187-41B7-A844-1CB85F85C49E}" type="datetime1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E53587-ADEC-4E5C-B6BF-9EF4320F7A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0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2">
                <a:lumMod val="75000"/>
              </a:schemeClr>
            </a:gs>
            <a:gs pos="85400">
              <a:schemeClr val="accent1">
                <a:lumMod val="60000"/>
                <a:lumOff val="40000"/>
              </a:schemeClr>
            </a:gs>
            <a:gs pos="63000">
              <a:schemeClr val="accent2">
                <a:lumMod val="50000"/>
              </a:schemeClr>
            </a:gs>
            <a:gs pos="57000">
              <a:schemeClr val="accent2">
                <a:lumMod val="75000"/>
              </a:schemeClr>
            </a:gs>
            <a:gs pos="100000">
              <a:srgbClr val="1F3E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www.kaheel7.com/ar/images/stories/37804345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" t="11239" r="5178" b="5786"/>
          <a:stretch/>
        </p:blipFill>
        <p:spPr bwMode="auto">
          <a:xfrm>
            <a:off x="1880947" y="1033633"/>
            <a:ext cx="5791200" cy="4218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dc02.arabsh.com/i/00250/287aaqjdjre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7732"/>
            <a:ext cx="3685695" cy="29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Prof. Dr. Ghada Fahmy Helaly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ENRICHED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MEDIA: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by adding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blood, serum or egg. Examples: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blood agar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 , </a:t>
            </a:r>
            <a:r>
              <a:rPr lang="en-US" sz="3200" dirty="0">
                <a:solidFill>
                  <a:srgbClr val="AD5F25"/>
                </a:solidFill>
                <a:latin typeface="Arial" pitchFamily="34" charset="0"/>
                <a:cs typeface="Arial" pitchFamily="34" charset="0"/>
              </a:rPr>
              <a:t>Chocolate agar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Lowenstein-Jensen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media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68580" indent="0">
              <a:lnSpc>
                <a:spcPct val="150000"/>
              </a:lnSpc>
              <a:buNone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SELECTIVE MEDIA: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contains agents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that inhibit the growth of all agents except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that being sought (dyes, bile salts, alcohols,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antibiotics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). Examples: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SSA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Mannitol Salt Agar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Prof. Dr. Ghada </a:t>
            </a:r>
            <a:r>
              <a:rPr lang="en-US" dirty="0" err="1" smtClean="0">
                <a:solidFill>
                  <a:schemeClr val="bg1"/>
                </a:solidFill>
              </a:rPr>
              <a:t>Fahmy</a:t>
            </a:r>
            <a:r>
              <a:rPr lang="en-US" dirty="0" smtClean="0">
                <a:solidFill>
                  <a:schemeClr val="bg1"/>
                </a:solidFill>
              </a:rPr>
              <a:t> Helaly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86175" y="1524000"/>
            <a:ext cx="4829981" cy="1752600"/>
            <a:chOff x="3294957" y="4343400"/>
            <a:chExt cx="5668181" cy="21336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470" y="4343400"/>
              <a:ext cx="1550668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94957" y="4343400"/>
              <a:ext cx="2009024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45" y="4343400"/>
              <a:ext cx="2143125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562753" y="4905159"/>
            <a:ext cx="4924425" cy="1511516"/>
            <a:chOff x="2050473" y="3962400"/>
            <a:chExt cx="5036127" cy="1842655"/>
          </a:xfrm>
        </p:grpSpPr>
        <p:pic>
          <p:nvPicPr>
            <p:cNvPr id="10" name="Picture 2" descr="http://www.bacteriainphotos.com/photo%20gallery/mannitol%20sal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" t="4687" r="4772" b="7528"/>
            <a:stretch/>
          </p:blipFill>
          <p:spPr bwMode="auto">
            <a:xfrm>
              <a:off x="2050473" y="3962400"/>
              <a:ext cx="2403204" cy="184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kisanbio.com/shopimages/kisanbiotech/039009000173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677" y="3962400"/>
              <a:ext cx="2632923" cy="184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84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988" y="533400"/>
            <a:ext cx="796181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DIFFERENTIAL MEDIA: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indicator is included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the medium. A particular organism causes change in the indicator, e.g. blood, neutral red. Examples: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Blood agar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and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MacConkey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  agar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TRANSPORT MEDIA: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These media are used when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specimen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cannot be cultured soon after collection. Examples: Cary-Blair medium,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Amies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medium, Stuart medium.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 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STORAGE MEDIA: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Media used for storing the bacteria for a long period of time.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02722"/>
            <a:ext cx="5562600" cy="365125"/>
          </a:xfrm>
        </p:spPr>
        <p:txBody>
          <a:bodyPr vert="horz" anchor="b"/>
          <a:lstStyle/>
          <a:p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</a:t>
            </a: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Fahmy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Helaly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41438" y="2057400"/>
            <a:ext cx="4528909" cy="1600200"/>
            <a:chOff x="2701636" y="4013024"/>
            <a:chExt cx="5595709" cy="25073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725" y="4191000"/>
              <a:ext cx="2902620" cy="2329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1" t="18585" r="42260" b="15758"/>
            <a:stretch/>
          </p:blipFill>
          <p:spPr bwMode="auto">
            <a:xfrm>
              <a:off x="2701636" y="4013024"/>
              <a:ext cx="2693089" cy="2507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4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4958" y="239791"/>
            <a:ext cx="86390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Biochemical Tests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Media </a:t>
            </a:r>
            <a:r>
              <a:rPr lang="en-US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with a </a:t>
            </a:r>
            <a:r>
              <a:rPr lang="en-US" sz="2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special substrate and tested for an end product</a:t>
            </a:r>
            <a:r>
              <a:rPr lang="en-US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Prominent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biochemical tests include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enzymes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(catalase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oxidase, …),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fermentation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sugars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Biochemical </a:t>
            </a: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tests of interest include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Indole test </a:t>
            </a: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Methyl Red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 Vogues-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Proskauer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Citrate utilization</a:t>
            </a: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Coagulase test</a:t>
            </a: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H2S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production  (TSA)</a:t>
            </a: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Urease test</a:t>
            </a:r>
          </a:p>
          <a:p>
            <a:pPr marL="1257300" lvl="3" indent="-342900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Phenylalanine deaminase test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52800" y="228600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0" y="2590800"/>
            <a:ext cx="2819400" cy="2286000"/>
            <a:chOff x="5486400" y="3809999"/>
            <a:chExt cx="3120692" cy="2794292"/>
          </a:xfrm>
        </p:grpSpPr>
        <p:pic>
          <p:nvPicPr>
            <p:cNvPr id="4" name="Picture 9" descr="http://o.quizlet.com/i/we6ojixS3SPcT1UfDVI0TA_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810000"/>
              <a:ext cx="81724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image.slidesharecdn.com/enterobacteriaceae-120413233647-phpapp02-140220070817-phpapp01/95/enterobacteriaceae-120413233647phpapp02-24-638.jpg?cb=139288029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6" t="23017" r="8464" b="32042"/>
            <a:stretch/>
          </p:blipFill>
          <p:spPr bwMode="auto">
            <a:xfrm>
              <a:off x="6433017" y="3809999"/>
              <a:ext cx="2128490" cy="8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people.upei.ca/jlewis/assets/images/autogen/a_Citrate-labelled_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724400"/>
              <a:ext cx="817245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433017" y="4724400"/>
              <a:ext cx="969948" cy="914400"/>
              <a:chOff x="2414587" y="1090612"/>
              <a:chExt cx="2842970" cy="2705534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6" t="23062" r="36" b="3299"/>
              <a:stretch/>
            </p:blipFill>
            <p:spPr bwMode="auto">
              <a:xfrm>
                <a:off x="2414587" y="2557462"/>
                <a:ext cx="2842970" cy="1238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4587" y="1090612"/>
                <a:ext cx="2816352" cy="1466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433017" y="5715001"/>
              <a:ext cx="2174075" cy="889290"/>
              <a:chOff x="1828800" y="1015533"/>
              <a:chExt cx="5522686" cy="3730084"/>
            </a:xfrm>
          </p:grpSpPr>
          <p:pic>
            <p:nvPicPr>
              <p:cNvPr id="12" name="Picture 2" descr="http://o.quizlet.com/8YehWW2ko7YxzlvxyNsVsg_m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92"/>
              <a:stretch/>
            </p:blipFill>
            <p:spPr bwMode="auto">
              <a:xfrm>
                <a:off x="1828800" y="1015533"/>
                <a:ext cx="4199658" cy="3730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8458" y="1015533"/>
                <a:ext cx="1323028" cy="37300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715000"/>
              <a:ext cx="817245" cy="88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image phenylalanine_deaminase for term side of c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262" y="4727025"/>
              <a:ext cx="1109830" cy="911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504958" y="449251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Rapid Tests: 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Biochemical </a:t>
            </a:r>
            <a:r>
              <a:rPr lang="en-US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system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the identification of </a:t>
            </a:r>
            <a:r>
              <a:rPr lang="en-US" sz="20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Enterobacteriaceae</a:t>
            </a:r>
            <a:r>
              <a:rPr lang="en-US" sz="2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ex.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consist of </a:t>
            </a:r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tests </a:t>
            </a:r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that are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converted to </a:t>
            </a:r>
            <a:r>
              <a:rPr lang="en-US" sz="2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digital </a:t>
            </a:r>
            <a:r>
              <a:rPr lang="en-US" sz="2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profile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s://upload.wikimedia.org/wikipedia/commons/b/b2/Api20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5853740"/>
            <a:ext cx="5810502" cy="7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6695" y="609600"/>
            <a:ext cx="7391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Agglutination tests: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  Direct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whole pathogen agglutination assays </a:t>
            </a:r>
          </a:p>
          <a:p>
            <a:pPr marL="228600" indent="-228600"/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Particle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agglutination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tests: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latex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beads or RBCs coated with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Ag.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ELISAs </a:t>
            </a:r>
            <a:endParaRPr lang="en-US" sz="22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IFAs </a:t>
            </a:r>
            <a:endParaRPr lang="en-US" sz="22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924" y="152400"/>
            <a:ext cx="7702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Immunological (Serological) Tests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5818040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6695" y="3026203"/>
            <a:ext cx="7772400" cy="914400"/>
          </a:xfrm>
        </p:spPr>
        <p:txBody>
          <a:bodyPr/>
          <a:lstStyle/>
          <a:p>
            <a:pPr algn="ctr"/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Genotypic methods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6695" y="3661648"/>
            <a:ext cx="701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Nucleic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acid probes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PCR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polymerase chain reaction)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Nucleic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acid sequence analysis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rRNA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analysis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RFLP (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restriction fragment length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polymorphism)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Plasmid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fingerprinting.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5"/>
          <a:stretch/>
        </p:blipFill>
        <p:spPr bwMode="auto">
          <a:xfrm>
            <a:off x="7620000" y="3198461"/>
            <a:ext cx="1371599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2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2935">
              <a:srgbClr val="92D050"/>
            </a:gs>
            <a:gs pos="39556">
              <a:srgbClr val="AD8925"/>
            </a:gs>
            <a:gs pos="100000">
              <a:srgbClr val="0033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7924800" cy="4524315"/>
          </a:xfrm>
          <a:prstGeom prst="rect">
            <a:avLst/>
          </a:prstGeom>
          <a:scene3d>
            <a:camera prst="orthographicFront"/>
            <a:lightRig rig="sunset" dir="tl"/>
          </a:scene3d>
          <a:sp3d prstMaterial="powder"/>
        </p:spPr>
        <p:txBody>
          <a:bodyPr wrap="square">
            <a:spAutoFit/>
            <a:sp3d extrusionH="25400" contourW="889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classification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Heavy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of </a:t>
            </a:r>
            <a:endParaRPr lang="en-US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Heavy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Bacteria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981200"/>
            <a:ext cx="769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FFCC"/>
                </a:solidFill>
                <a:latin typeface="Arial" charset="0"/>
              </a:rPr>
              <a:t>Bacterial taxonomy consists of three separate, but interrelated areas:</a:t>
            </a:r>
          </a:p>
          <a:p>
            <a:pPr>
              <a:lnSpc>
                <a:spcPct val="150000"/>
              </a:lnSpc>
            </a:pPr>
            <a:endParaRPr lang="en-US" sz="2400" b="1" i="1" dirty="0">
              <a:solidFill>
                <a:srgbClr val="FFFFCC"/>
              </a:solidFill>
              <a:latin typeface="Arial" charset="0"/>
            </a:endParaRP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>
                <a:solidFill>
                  <a:srgbClr val="99FF33"/>
                </a:solidFill>
                <a:latin typeface="Arial" charset="0"/>
              </a:rPr>
              <a:t>Classification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99FF33"/>
                </a:solidFill>
                <a:latin typeface="Arial" charset="0"/>
              </a:rPr>
              <a:t> Nomenclature</a:t>
            </a: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99FF33"/>
                </a:solidFill>
                <a:latin typeface="Arial" charset="0"/>
              </a:rPr>
              <a:t> Identification</a:t>
            </a:r>
            <a:endParaRPr lang="en-US" sz="2800" b="1" dirty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21165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CC3300"/>
                </a:solidFill>
                <a:latin typeface="Arial" charset="0"/>
              </a:rPr>
              <a:t>Taxonomy</a:t>
            </a:r>
            <a:r>
              <a:rPr lang="en-US" sz="2400" b="1" i="1" dirty="0">
                <a:solidFill>
                  <a:srgbClr val="FF9900"/>
                </a:solidFill>
                <a:latin typeface="Arial" charset="0"/>
              </a:rPr>
              <a:t> is the science of classification of </a:t>
            </a:r>
            <a:r>
              <a:rPr lang="en-US" sz="2400" b="1" i="1" dirty="0" smtClean="0">
                <a:solidFill>
                  <a:srgbClr val="FF9900"/>
                </a:solidFill>
                <a:latin typeface="Arial" charset="0"/>
              </a:rPr>
              <a:t>organisms</a:t>
            </a:r>
            <a:endParaRPr lang="en-US" sz="2400" b="1" i="1" dirty="0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6300" y="474519"/>
            <a:ext cx="7315200" cy="7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lnSpc>
                <a:spcPct val="200000"/>
              </a:lnSpc>
            </a:pPr>
            <a:r>
              <a:rPr lang="en-US" sz="2400" b="1" i="1" dirty="0" err="1" smtClean="0">
                <a:solidFill>
                  <a:srgbClr val="00FF00"/>
                </a:solidFill>
                <a:latin typeface="Arial" charset="0"/>
              </a:rPr>
              <a:t>Bergey</a:t>
            </a:r>
            <a:r>
              <a:rPr lang="en-US" sz="2400" b="1" i="1" dirty="0">
                <a:solidFill>
                  <a:srgbClr val="00FF00"/>
                </a:solidFill>
                <a:latin typeface="Arial" charset="0"/>
              </a:rPr>
              <a:t>’ s Manual</a:t>
            </a:r>
            <a:r>
              <a:rPr lang="en-US" sz="2400" b="1" dirty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2400" b="1" i="1" dirty="0">
                <a:solidFill>
                  <a:srgbClr val="00FF00"/>
                </a:solidFill>
                <a:latin typeface="Arial" charset="0"/>
              </a:rPr>
              <a:t>of Determinative Bacteriology</a:t>
            </a:r>
            <a:r>
              <a:rPr lang="en-US" sz="2400" b="1" dirty="0">
                <a:solidFill>
                  <a:srgbClr val="00FF00"/>
                </a:solidFill>
                <a:latin typeface="Arial" charset="0"/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291956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0683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1945" y="685800"/>
            <a:ext cx="8001000" cy="512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C3300"/>
                </a:solidFill>
                <a:latin typeface="Arial" charset="0"/>
              </a:rPr>
              <a:t>*</a:t>
            </a:r>
            <a:r>
              <a:rPr lang="en-US" sz="2400" b="1" i="1" dirty="0">
                <a:solidFill>
                  <a:srgbClr val="99FF33"/>
                </a:solidFill>
                <a:latin typeface="Arial" charset="0"/>
              </a:rPr>
              <a:t>Classification</a:t>
            </a:r>
            <a:r>
              <a:rPr lang="en-US" sz="2200" b="1" i="1" dirty="0">
                <a:latin typeface="Arial" charset="0"/>
              </a:rPr>
              <a:t>  </a:t>
            </a:r>
            <a:r>
              <a:rPr lang="en-US" sz="2200" b="1" dirty="0">
                <a:latin typeface="Arial" charset="0"/>
              </a:rPr>
              <a:t>is the arrangement of organisms into groups (taxa) on the basis of similarities or relationships.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3600" dirty="0">
                <a:solidFill>
                  <a:srgbClr val="CC3300"/>
                </a:solidFill>
              </a:rPr>
              <a:t>*</a:t>
            </a:r>
            <a:r>
              <a:rPr lang="en-US" sz="2400" b="1" i="1" dirty="0">
                <a:solidFill>
                  <a:srgbClr val="99FF33"/>
                </a:solidFill>
                <a:latin typeface="Arial" charset="0"/>
              </a:rPr>
              <a:t>Nomenclature </a:t>
            </a:r>
            <a:r>
              <a:rPr lang="en-US" sz="2200" b="1" dirty="0">
                <a:latin typeface="Arial" charset="0"/>
              </a:rPr>
              <a:t> is the assignment of names to the taxonomic groups according to international </a:t>
            </a:r>
            <a:r>
              <a:rPr lang="en-US" sz="2200" b="1" dirty="0" smtClean="0">
                <a:latin typeface="Arial" charset="0"/>
              </a:rPr>
              <a:t>rules. </a:t>
            </a:r>
            <a:r>
              <a:rPr lang="en-US" sz="3600" dirty="0" smtClean="0">
                <a:solidFill>
                  <a:srgbClr val="CC3300"/>
                </a:solidFill>
              </a:rPr>
              <a:t>*</a:t>
            </a:r>
            <a:r>
              <a:rPr lang="en-US" sz="2400" b="1" i="1" dirty="0">
                <a:solidFill>
                  <a:srgbClr val="99FF33"/>
                </a:solidFill>
                <a:latin typeface="Arial" charset="0"/>
              </a:rPr>
              <a:t>Identification </a:t>
            </a:r>
            <a:r>
              <a:rPr lang="en-US" sz="2200" b="1" dirty="0">
                <a:latin typeface="Arial" charset="0"/>
              </a:rPr>
              <a:t> is the practical use of a classification scheme to determine the identity of an isolate as a member of an established taxon or as a member of a previously unidentified species.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019800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335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41265"/>
              </p:ext>
            </p:extLst>
          </p:nvPr>
        </p:nvGraphicFramePr>
        <p:xfrm>
          <a:off x="990600" y="1752600"/>
          <a:ext cx="7315200" cy="4497387"/>
        </p:xfrm>
        <a:graphic>
          <a:graphicData uri="http://schemas.openxmlformats.org/drawingml/2006/table">
            <a:tbl>
              <a:tblPr rtl="1"/>
              <a:tblGrid>
                <a:gridCol w="360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/>
                        </a:gs>
                        <a:gs pos="50000">
                          <a:srgbClr val="FFFFFF"/>
                        </a:gs>
                        <a:gs pos="100000">
                          <a:srgbClr val="00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Formal rank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/>
                        </a:gs>
                        <a:gs pos="50000">
                          <a:srgbClr val="FFFFFF"/>
                        </a:gs>
                        <a:gs pos="100000">
                          <a:srgbClr val="0000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Domain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Gracilicutes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Phylum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Scotobacteria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Eubacteriales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Order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Enterobacteriaceae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Genus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2200" y="172667"/>
            <a:ext cx="445352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Taxonomic Ranks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5421083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500230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1752600"/>
            <a:ext cx="85344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charset="0"/>
              </a:rPr>
              <a:t>The </a:t>
            </a:r>
            <a:r>
              <a:rPr lang="en-US" sz="2800" b="1" dirty="0">
                <a:solidFill>
                  <a:srgbClr val="66FF33"/>
                </a:solidFill>
                <a:latin typeface="Arial" charset="0"/>
              </a:rPr>
              <a:t>basic and most important</a:t>
            </a:r>
            <a:r>
              <a:rPr lang="en-US" sz="2800" b="1" dirty="0">
                <a:latin typeface="Arial" charset="0"/>
              </a:rPr>
              <a:t> taxonomic group in bacterial systematics.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03274" y="500666"/>
            <a:ext cx="3159125" cy="838200"/>
            <a:chOff x="288" y="672"/>
            <a:chExt cx="1296" cy="528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8" y="672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5E005E"/>
                </a:gs>
                <a:gs pos="50000">
                  <a:srgbClr val="CC00CC"/>
                </a:gs>
                <a:gs pos="100000">
                  <a:srgbClr val="5E00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4" y="752"/>
              <a:ext cx="9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charset="0"/>
                </a:rPr>
                <a:t>Species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" y="3352800"/>
            <a:ext cx="8153400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boundaries of species</a:t>
            </a:r>
            <a:r>
              <a:rPr lang="en-US" sz="2400" b="1" dirty="0">
                <a:latin typeface="Arial" charset="0"/>
              </a:rPr>
              <a:t> are rather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difficult to define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boundaries of some genera</a:t>
            </a:r>
            <a:r>
              <a:rPr lang="en-US" sz="2400" b="1" dirty="0">
                <a:latin typeface="Arial" charset="0"/>
              </a:rPr>
              <a:t> are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sharply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defined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(</a:t>
            </a:r>
            <a:r>
              <a:rPr lang="en-US" sz="2400" b="1" dirty="0" smtClean="0">
                <a:solidFill>
                  <a:srgbClr val="FF9900"/>
                </a:solidFill>
                <a:latin typeface="Arial" charset="0"/>
              </a:rPr>
              <a:t>Bacillus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and </a:t>
            </a:r>
            <a:r>
              <a:rPr lang="en-US" sz="2400" b="1" dirty="0" smtClean="0">
                <a:solidFill>
                  <a:srgbClr val="FF9900"/>
                </a:solidFill>
                <a:latin typeface="Arial" charset="0"/>
              </a:rPr>
              <a:t>Escherichia)</a:t>
            </a:r>
            <a:endParaRPr lang="en-US" sz="2400" b="1" dirty="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0880" y="445103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4229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9050" y="392112"/>
            <a:ext cx="7543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Infra-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subspecific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designations: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rtl="0" eaLnBrk="0" hangingPunct="0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15916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49341"/>
              </p:ext>
            </p:extLst>
          </p:nvPr>
        </p:nvGraphicFramePr>
        <p:xfrm>
          <a:off x="0" y="1143000"/>
          <a:ext cx="9144000" cy="5334002"/>
        </p:xfrm>
        <a:graphic>
          <a:graphicData uri="http://schemas.openxmlformats.org/drawingml/2006/table">
            <a:tbl>
              <a:tblPr rtl="1"/>
              <a:tblGrid>
                <a:gridCol w="363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4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739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Strains having</a:t>
                      </a:r>
                    </a:p>
                  </a:txBody>
                  <a:tcPr marT="45723" marB="45723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4000">
                          <a:schemeClr val="tx1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Synonym</a:t>
                      </a:r>
                    </a:p>
                  </a:txBody>
                  <a:tcPr marT="45723" marB="45723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4000">
                          <a:schemeClr val="tx1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Preferred name</a:t>
                      </a:r>
                    </a:p>
                  </a:txBody>
                  <a:tcPr marT="45723" marB="45723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4000">
                          <a:schemeClr val="tx1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73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Special biochemical or physiological properties</a:t>
                      </a: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Biotype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Biovar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73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Distinctive antigenic properties</a:t>
                      </a: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Serotype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Serovar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73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Pathogenic properties for certain hosts</a:t>
                      </a: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pathotype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Pathovar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73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Ability to be lysed by certain bacteriophages</a:t>
                      </a: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Phage type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Phagovar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33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Special morphologic features</a:t>
                      </a:r>
                    </a:p>
                  </a:txBody>
                  <a:tcPr marT="45723" marB="45723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Morphotype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Morphovar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6600" y="46037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206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932">
              <a:schemeClr val="bg2">
                <a:lumMod val="20000"/>
                <a:lumOff val="80000"/>
              </a:schemeClr>
            </a:gs>
            <a:gs pos="80000">
              <a:srgbClr val="AD8925"/>
            </a:gs>
            <a:gs pos="18000">
              <a:srgbClr val="93DD79"/>
            </a:gs>
            <a:gs pos="0">
              <a:srgbClr val="D6F793"/>
            </a:gs>
            <a:gs pos="62000">
              <a:srgbClr val="93FF93"/>
            </a:gs>
            <a:gs pos="100000">
              <a:srgbClr val="0033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42672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unset" dir="tl"/>
            </a:scene3d>
            <a:sp3d extrusionH="57150" contourW="25400" prstMaterial="dkEdge">
              <a:bevelT w="88900" h="55880"/>
              <a:bevelB w="63500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   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Identification and classification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of Bacteria            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4038600"/>
            <a:ext cx="5486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n w="12700">
                  <a:noFill/>
                  <a:prstDash val="solid"/>
                </a:ln>
                <a:solidFill>
                  <a:srgbClr val="0F0E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ln w="12700">
                  <a:noFill/>
                  <a:prstDash val="solid"/>
                </a:ln>
                <a:solidFill>
                  <a:srgbClr val="0F0E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  <a:p>
            <a:pPr algn="ctr"/>
            <a:r>
              <a:rPr lang="en-US" sz="2000" b="1" dirty="0">
                <a:ln w="12700">
                  <a:noFill/>
                  <a:prstDash val="solid"/>
                </a:ln>
                <a:solidFill>
                  <a:srgbClr val="0F0E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Microbiology Department</a:t>
            </a:r>
          </a:p>
          <a:p>
            <a:pPr algn="ctr"/>
            <a:r>
              <a:rPr lang="en-US" sz="2000" b="1" dirty="0">
                <a:ln w="12700">
                  <a:noFill/>
                  <a:prstDash val="solid"/>
                </a:ln>
                <a:solidFill>
                  <a:srgbClr val="0F0E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pPr algn="ctr"/>
            <a:r>
              <a:rPr lang="en-US" sz="2000" b="1" dirty="0">
                <a:ln w="12700">
                  <a:noFill/>
                  <a:prstDash val="solid"/>
                </a:ln>
                <a:solidFill>
                  <a:srgbClr val="0F0E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Mu’tah University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371600" y="587514"/>
            <a:ext cx="5945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FF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Classification of Bacteria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57200" y="1295400"/>
            <a:ext cx="8305800" cy="21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rtl="0"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400" b="1" dirty="0">
                <a:latin typeface="Arial" charset="0"/>
              </a:rPr>
              <a:t>  </a:t>
            </a:r>
            <a:r>
              <a:rPr lang="en-US" sz="2400" b="1" dirty="0">
                <a:solidFill>
                  <a:srgbClr val="FF9933"/>
                </a:solidFill>
                <a:latin typeface="Arial" charset="0"/>
              </a:rPr>
              <a:t>Phenotypic </a:t>
            </a:r>
            <a:r>
              <a:rPr lang="en-US" sz="2400" b="1" dirty="0">
                <a:solidFill>
                  <a:srgbClr val="FFFFCC"/>
                </a:solidFill>
                <a:latin typeface="Arial" charset="0"/>
              </a:rPr>
              <a:t>classification</a:t>
            </a:r>
          </a:p>
          <a:p>
            <a:pPr rtl="0"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FFFFCC"/>
                </a:solidFill>
                <a:latin typeface="Arial" charset="0"/>
              </a:rPr>
              <a:t>  </a:t>
            </a:r>
            <a:r>
              <a:rPr lang="en-US" sz="2400" b="1" dirty="0">
                <a:solidFill>
                  <a:srgbClr val="FF9933"/>
                </a:solidFill>
                <a:latin typeface="Arial" charset="0"/>
              </a:rPr>
              <a:t>Environmental</a:t>
            </a:r>
            <a:r>
              <a:rPr lang="en-US" sz="2400" b="1" dirty="0">
                <a:solidFill>
                  <a:srgbClr val="FFFFCC"/>
                </a:solidFill>
                <a:latin typeface="Arial" charset="0"/>
              </a:rPr>
              <a:t> reservoirs / Modes of transmission</a:t>
            </a:r>
          </a:p>
          <a:p>
            <a:pPr rtl="0"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FFFFCC"/>
                </a:solidFill>
                <a:latin typeface="Arial" charset="0"/>
              </a:rPr>
              <a:t>  </a:t>
            </a:r>
            <a:r>
              <a:rPr lang="en-US" sz="2400" b="1" dirty="0">
                <a:solidFill>
                  <a:srgbClr val="FF9933"/>
                </a:solidFill>
                <a:latin typeface="Arial" charset="0"/>
              </a:rPr>
              <a:t>Genotypic </a:t>
            </a:r>
            <a:r>
              <a:rPr lang="en-US" sz="2400" b="1" dirty="0">
                <a:solidFill>
                  <a:srgbClr val="FFFFCC"/>
                </a:solidFill>
                <a:latin typeface="Arial" charset="0"/>
              </a:rPr>
              <a:t>classification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76794" y="365760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sz="3200" b="1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Phenotypic classification: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7147" y="4495800"/>
            <a:ext cx="7885906" cy="3352799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Morphology and Gram Staining characteristics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requirements and metabolic behavior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274637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6911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1219200" y="1066800"/>
            <a:ext cx="7467600" cy="4530725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Cocci</a:t>
            </a:r>
          </a:p>
          <a:p>
            <a:pPr algn="l" rtl="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Bacilli</a:t>
            </a:r>
          </a:p>
          <a:p>
            <a:pPr algn="l" rtl="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Curved or spiral</a:t>
            </a:r>
          </a:p>
          <a:p>
            <a:pPr algn="l" rtl="0" eaLnBrk="1" hangingPunct="1">
              <a:lnSpc>
                <a:spcPct val="80000"/>
              </a:lnSpc>
              <a:buClr>
                <a:srgbClr val="FFFF00"/>
              </a:buClr>
              <a:buFontTx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Filamentous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*  </a:t>
            </a:r>
            <a:r>
              <a:rPr lang="en-US" sz="2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Some correlation between morphology and disease e.g. </a:t>
            </a:r>
          </a:p>
          <a:p>
            <a:pPr lvl="3" algn="l" rtl="0" eaLnBrk="1" hangingPunct="1"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en-US" sz="1800" b="1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Spiral bacteria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---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Treponemes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Borrelias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Leptospiras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tend to cause systemic diseases</a:t>
            </a:r>
          </a:p>
          <a:p>
            <a:pPr lvl="3" algn="l" rtl="0" eaLnBrk="1" hangingPunct="1"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en-US" sz="1800" b="1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Filamentous bacteria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---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Actinomyces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Nocardia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Mycobacteria tend to cause chronic diseases</a:t>
            </a:r>
          </a:p>
          <a:p>
            <a:pPr lvl="3" algn="l" rtl="0" eaLnBrk="1" hangingPunct="1"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en-US" sz="1800" b="1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Gram positive bacteria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--- Staphylococcus, Streptococci more likely to cause skin infections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533400" y="492125"/>
            <a:ext cx="2765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Morphology: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92125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025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57200" y="1169942"/>
            <a:ext cx="8077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FF9900"/>
                </a:solidFill>
                <a:latin typeface="Arial" charset="0"/>
              </a:rPr>
              <a:t>Nutritional requirements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 Organism          Synthesize organic Compounds            Autotropic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                           Require organic Compounds                 Heterotrophic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FF9900"/>
                </a:solidFill>
                <a:latin typeface="Arial" charset="0"/>
              </a:rPr>
              <a:t>Gaseous Requirements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  Aerobic </a:t>
            </a:r>
            <a:r>
              <a:rPr lang="en-US" sz="2000" dirty="0" smtClean="0">
                <a:latin typeface="Arial" charset="0"/>
              </a:rPr>
              <a:t>bacteria -   Anaerobes -   </a:t>
            </a:r>
            <a:r>
              <a:rPr lang="en-US" sz="2000" dirty="0">
                <a:latin typeface="Arial" charset="0"/>
              </a:rPr>
              <a:t>Facultative anaerobes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FF9900"/>
                </a:solidFill>
                <a:latin typeface="Arial" charset="0"/>
              </a:rPr>
              <a:t>Thermal conditions: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charset="0"/>
              </a:rPr>
              <a:t>  </a:t>
            </a:r>
            <a:r>
              <a:rPr lang="en-US" sz="2000" dirty="0" err="1" smtClean="0">
                <a:latin typeface="Arial" charset="0"/>
              </a:rPr>
              <a:t>Psychrophiles</a:t>
            </a:r>
            <a:r>
              <a:rPr lang="en-US" sz="2000" dirty="0" smtClean="0">
                <a:latin typeface="Arial" charset="0"/>
              </a:rPr>
              <a:t>    -     </a:t>
            </a:r>
            <a:r>
              <a:rPr lang="en-US" sz="2000" dirty="0" err="1" smtClean="0">
                <a:latin typeface="Arial" charset="0"/>
              </a:rPr>
              <a:t>Mesophiles</a:t>
            </a:r>
            <a:r>
              <a:rPr lang="en-US" sz="2000" dirty="0" smtClean="0">
                <a:latin typeface="Arial" charset="0"/>
              </a:rPr>
              <a:t>    -  </a:t>
            </a:r>
            <a:r>
              <a:rPr lang="en-US" sz="2000" dirty="0">
                <a:latin typeface="Arial" charset="0"/>
              </a:rPr>
              <a:t>Thermophiles</a:t>
            </a:r>
          </a:p>
          <a:p>
            <a:pPr rtl="0"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6096000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7"/>
          <p:cNvSpPr>
            <a:spLocks noChangeShapeType="1"/>
          </p:cNvSpPr>
          <p:nvPr/>
        </p:nvSpPr>
        <p:spPr bwMode="auto">
          <a:xfrm>
            <a:off x="57912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49" name="Group 11"/>
          <p:cNvGrpSpPr>
            <a:grpSpLocks/>
          </p:cNvGrpSpPr>
          <p:nvPr/>
        </p:nvGrpSpPr>
        <p:grpSpPr bwMode="auto">
          <a:xfrm>
            <a:off x="1752600" y="1865267"/>
            <a:ext cx="533400" cy="457200"/>
            <a:chOff x="1152" y="528"/>
            <a:chExt cx="336" cy="288"/>
          </a:xfrm>
        </p:grpSpPr>
        <p:sp>
          <p:nvSpPr>
            <p:cNvPr id="31751" name="Line 8"/>
            <p:cNvSpPr>
              <a:spLocks noChangeShapeType="1"/>
            </p:cNvSpPr>
            <p:nvPr/>
          </p:nvSpPr>
          <p:spPr bwMode="auto">
            <a:xfrm>
              <a:off x="1152" y="5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9"/>
            <p:cNvSpPr>
              <a:spLocks noChangeShapeType="1"/>
            </p:cNvSpPr>
            <p:nvPr/>
          </p:nvSpPr>
          <p:spPr bwMode="auto">
            <a:xfrm>
              <a:off x="1248" y="5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10"/>
            <p:cNvSpPr>
              <a:spLocks noChangeShapeType="1"/>
            </p:cNvSpPr>
            <p:nvPr/>
          </p:nvSpPr>
          <p:spPr bwMode="auto">
            <a:xfrm>
              <a:off x="1248" y="8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-304800" y="712742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rtl="0">
              <a:buFontTx/>
              <a:buBlip>
                <a:blip r:embed="rId3"/>
              </a:buBlip>
            </a:pPr>
            <a:r>
              <a:rPr lang="en-US" sz="2400" b="1" i="1" dirty="0">
                <a:latin typeface="Arial" charset="0"/>
              </a:rPr>
              <a:t> Growth requirements and metabolic behavior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109492"/>
            <a:ext cx="5562600" cy="365125"/>
          </a:xfrm>
        </p:spPr>
        <p:txBody>
          <a:bodyPr vert="horz" anchor="b"/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2014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829444" cy="496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81000" y="533400"/>
            <a:ext cx="792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Environmental reservoirs / Modes of transmission: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844" y="168275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6918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59526" y="2057400"/>
            <a:ext cx="8382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Genomic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‘G+C’ content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“Guanine +Cytosine ratio”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Plasmid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profile analysis.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Restriction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endonuclease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analysis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pulsed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field gel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electrophoresis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Southern Blot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hybridization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RFLPs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Ribotyping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rRNA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4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highly conserved.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PCR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amplification.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Nucleic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acid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sequence analysis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</a:rPr>
              <a:t> </a:t>
            </a: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381000" y="366304"/>
            <a:ext cx="50305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Genotypic classification: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425" y="1371600"/>
            <a:ext cx="544251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u="sng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Nucleic acid–based taxonomy:</a:t>
            </a:r>
            <a:endParaRPr lang="en-US" sz="2800" b="1" u="sng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293566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8262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66FF33"/>
                </a:solidFill>
              </a:rPr>
              <a:t>Naming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66FF33"/>
                </a:solidFill>
              </a:rPr>
              <a:t>microorganisms: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7696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rtl="0" eaLnBrk="1" hangingPunct="1">
              <a:lnSpc>
                <a:spcPct val="150000"/>
              </a:lnSpc>
              <a:buFontTx/>
              <a:buChar char="•"/>
            </a:pPr>
            <a:r>
              <a:rPr lang="en-US" sz="2400" u="sng" dirty="0">
                <a:solidFill>
                  <a:srgbClr val="FFFF00"/>
                </a:solidFill>
                <a:latin typeface="Arial" charset="0"/>
              </a:rPr>
              <a:t>Binomial</a:t>
            </a:r>
            <a:r>
              <a:rPr lang="en-US" sz="2400" u="sng" dirty="0">
                <a:latin typeface="Arial" charset="0"/>
              </a:rPr>
              <a:t> (scientific) nomenclature </a:t>
            </a:r>
          </a:p>
          <a:p>
            <a:pPr marL="1257300" lvl="2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charset="0"/>
              </a:rPr>
              <a:t>Genus </a:t>
            </a:r>
            <a:r>
              <a:rPr lang="en-US" sz="2400" dirty="0">
                <a:latin typeface="Arial" charset="0"/>
              </a:rPr>
              <a:t>- </a:t>
            </a:r>
            <a:r>
              <a:rPr lang="en-US" sz="2400" dirty="0" smtClean="0">
                <a:latin typeface="Arial" charset="0"/>
              </a:rPr>
              <a:t>always </a:t>
            </a:r>
            <a:r>
              <a:rPr lang="en-US" sz="2400" dirty="0">
                <a:latin typeface="Arial" charset="0"/>
              </a:rPr>
              <a:t>capitalized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 species - </a:t>
            </a:r>
            <a:r>
              <a:rPr lang="en-US" sz="2400" dirty="0" smtClean="0">
                <a:latin typeface="Arial" charset="0"/>
              </a:rPr>
              <a:t>lowercase</a:t>
            </a:r>
            <a:endParaRPr lang="en-US" sz="2400" dirty="0">
              <a:latin typeface="Arial" charset="0"/>
            </a:endParaRPr>
          </a:p>
          <a:p>
            <a:pPr rtl="0" eaLnBrk="1" hangingPunct="1">
              <a:lnSpc>
                <a:spcPct val="150000"/>
              </a:lnSpc>
              <a:buFontTx/>
              <a:buChar char="•"/>
            </a:pPr>
            <a:r>
              <a:rPr lang="en-US" sz="2400" u="sng" dirty="0">
                <a:solidFill>
                  <a:srgbClr val="FFFF00"/>
                </a:solidFill>
                <a:latin typeface="Arial" charset="0"/>
              </a:rPr>
              <a:t>Both italicized or underlined</a:t>
            </a:r>
          </a:p>
          <a:p>
            <a:pPr lvl="1" rtl="0" eaLnBrk="1" hangingPunct="1">
              <a:lnSpc>
                <a:spcPct val="150000"/>
              </a:lnSpc>
            </a:pPr>
            <a:r>
              <a:rPr lang="en-US" sz="2400" i="1" dirty="0">
                <a:latin typeface="Arial" charset="0"/>
              </a:rPr>
              <a:t>           Staphylococcus aureus (S. aureus)</a:t>
            </a:r>
          </a:p>
          <a:p>
            <a:pPr lvl="1" rtl="0" eaLnBrk="1" hangingPunct="1">
              <a:lnSpc>
                <a:spcPct val="150000"/>
              </a:lnSpc>
            </a:pPr>
            <a:r>
              <a:rPr lang="en-US" sz="2400" i="1" dirty="0">
                <a:latin typeface="Arial" charset="0"/>
              </a:rPr>
              <a:t>           Bacillus </a:t>
            </a:r>
            <a:r>
              <a:rPr lang="en-US" sz="2400" i="1" dirty="0" err="1">
                <a:latin typeface="Arial" charset="0"/>
              </a:rPr>
              <a:t>subtilis</a:t>
            </a:r>
            <a:r>
              <a:rPr lang="en-US" sz="2400" i="1" dirty="0">
                <a:latin typeface="Arial" charset="0"/>
              </a:rPr>
              <a:t> (B. </a:t>
            </a:r>
            <a:r>
              <a:rPr lang="en-US" sz="2400" i="1" dirty="0" err="1">
                <a:latin typeface="Arial" charset="0"/>
              </a:rPr>
              <a:t>subtilis</a:t>
            </a:r>
            <a:r>
              <a:rPr lang="en-US" sz="2400" i="1" dirty="0">
                <a:latin typeface="Arial" charset="0"/>
              </a:rPr>
              <a:t>)</a:t>
            </a:r>
          </a:p>
          <a:p>
            <a:pPr lvl="1" rtl="0" eaLnBrk="1" hangingPunct="1">
              <a:lnSpc>
                <a:spcPct val="150000"/>
              </a:lnSpc>
            </a:pPr>
            <a:r>
              <a:rPr lang="en-US" sz="2400" i="1" dirty="0">
                <a:latin typeface="Arial" charset="0"/>
              </a:rPr>
              <a:t>          Escherichia coli (E. coli)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228600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97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quercusprint.co.uk/wp-content/uploads/2014/03/thank-you-90147048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4267200"/>
            <a:ext cx="3657600" cy="228600"/>
          </a:xfrm>
        </p:spPr>
        <p:txBody>
          <a:bodyPr vert="horz" anchor="b"/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0683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1680">
              <a:srgbClr val="92D050"/>
            </a:gs>
            <a:gs pos="45446">
              <a:srgbClr val="B89500"/>
            </a:gs>
            <a:gs pos="100000">
              <a:srgbClr val="0033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328425"/>
            <a:ext cx="76962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set" dir="tl"/>
            </a:scene3d>
            <a:sp3d extrusionH="25400" contourW="889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Identification </a:t>
            </a:r>
          </a:p>
          <a:p>
            <a:pPr algn="ctr">
              <a:spcBef>
                <a:spcPct val="50000"/>
              </a:spcBef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of </a:t>
            </a:r>
          </a:p>
          <a:p>
            <a:pPr algn="ctr">
              <a:spcBef>
                <a:spcPct val="50000"/>
              </a:spcBef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Bacteria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successful identification </a:t>
            </a:r>
            <a:r>
              <a:rPr lang="en-US" sz="24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microbiological agent depends </a:t>
            </a:r>
            <a:r>
              <a:rPr lang="en-US" sz="24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proper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aseptic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techniques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Correctly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obtaining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specimen.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Correctly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handling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 specimen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Quickly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specimen to the lab.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Once reaches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lab, it is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cultured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identified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9818" y="4648200"/>
            <a:ext cx="7640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the microbe is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identified, it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is used in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susceptibility tests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to find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out the effective control measure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9818" y="6019800"/>
            <a:ext cx="5562600" cy="365125"/>
          </a:xfrm>
        </p:spPr>
        <p:txBody>
          <a:bodyPr/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304800"/>
            <a:ext cx="85725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800" b="1" u="sng" dirty="0">
                <a:latin typeface="Arial" pitchFamily="34" charset="0"/>
                <a:cs typeface="Arial" pitchFamily="34" charset="0"/>
              </a:rPr>
              <a:t>The methods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use to identify bacteria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fall into </a:t>
            </a:r>
            <a:r>
              <a:rPr lang="en-US" sz="28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three categories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: </a:t>
            </a: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endParaRPr lang="en-US" sz="2400" u="sng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Phenotypic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morphology 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macro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microscopic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Microscopy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staining)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indent="-1097280">
              <a:lnSpc>
                <a:spcPct val="200000"/>
              </a:lnSpc>
            </a:pPr>
            <a:r>
              <a:rPr lang="en-US" sz="2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Culture: </a:t>
            </a:r>
            <a:r>
              <a:rPr lang="en-US" sz="2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Growth on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enrichment, selective, differential media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2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Bioche</a:t>
            </a:r>
            <a:r>
              <a:rPr lang="en-US" sz="2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mical test.</a:t>
            </a:r>
            <a:endParaRPr lang="en-US" sz="22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Immunological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 serological)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tests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Genotypic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 Molecular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techniques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1149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228600"/>
            <a:ext cx="777240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Phenotypic 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143000"/>
            <a:ext cx="75438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Microscopic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Morphology:</a:t>
            </a:r>
          </a:p>
          <a:p>
            <a:pPr lvl="0"/>
            <a:endParaRPr lang="en-US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Include 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 combination of cell shape, size, Gram stain, acid fast, special structures e.g. endospores, granule and capsule </a:t>
            </a: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initial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putative identification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50" y="2983210"/>
            <a:ext cx="624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Done by using: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Simple stain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Gram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stain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Acid-fast stain (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Ziehl-Neelsen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stain)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Special stains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1200" y="6122531"/>
            <a:ext cx="5562600" cy="365125"/>
          </a:xfrm>
        </p:spPr>
        <p:txBody>
          <a:bodyPr vert="horz" anchor="b"/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91" t="19303" r="6546" b="38718"/>
          <a:stretch/>
        </p:blipFill>
        <p:spPr bwMode="auto">
          <a:xfrm>
            <a:off x="5181600" y="3120836"/>
            <a:ext cx="1066575" cy="70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76" y="3111310"/>
            <a:ext cx="1215120" cy="70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11310"/>
            <a:ext cx="955113" cy="70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983423"/>
            <a:ext cx="964638" cy="74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39" y="3120648"/>
            <a:ext cx="1358507" cy="73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86"/>
          <a:stretch/>
        </p:blipFill>
        <p:spPr bwMode="auto">
          <a:xfrm>
            <a:off x="6371975" y="3983423"/>
            <a:ext cx="1215121" cy="74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" y="609600"/>
            <a:ext cx="830580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Macroscopic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morphology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Bacterial Cultivation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u="sng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Principles of </a:t>
            </a:r>
            <a:r>
              <a:rPr lang="en-US" sz="2400" b="1" u="sng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Cultivation: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Nutritional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requirements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–</a:t>
            </a: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Non-fastidious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simple requirements for growth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–</a:t>
            </a: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Fastidious</a:t>
            </a:r>
            <a:r>
              <a:rPr lang="en-US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complex, unusual, or unique requirements for growth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Streaking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for isolation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Streaking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for quantitation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52800" y="198437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790517" cy="2550707"/>
          </a:xfrm>
          <a:prstGeom prst="round2DiagRect">
            <a:avLst>
              <a:gd name="adj1" fmla="val 16667"/>
              <a:gd name="adj2" fmla="val 89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Коло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5361" y="1204644"/>
            <a:ext cx="3236239" cy="206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840797" y="1342727"/>
            <a:ext cx="4959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Colony </a:t>
            </a: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pinpoint, circular, filamentous, irregular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Colony elevation: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flat, raised, convex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Colony margin: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smooth, irregular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6300" y="533400"/>
            <a:ext cx="7734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Colony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characteristics :</a:t>
            </a:r>
            <a:r>
              <a:rPr lang="en-US" sz="22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with the naked eye e.g. texture, shape, pigment, growth pattern.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168275"/>
            <a:ext cx="5562600" cy="365125"/>
          </a:xfrm>
        </p:spPr>
        <p:txBody>
          <a:bodyPr vert="horz" anchor="b"/>
          <a:lstStyle/>
          <a:p>
            <a:r>
              <a:rPr lang="en-US" sz="12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64111"/>
            <a:ext cx="4800600" cy="52208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D5F2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Phases of growth media</a:t>
            </a:r>
            <a:endParaRPr lang="en-US" sz="2800" b="1" spc="0" dirty="0">
              <a:ln w="9525">
                <a:solidFill>
                  <a:schemeClr val="bg1"/>
                </a:solidFill>
                <a:prstDash val="solid"/>
              </a:ln>
              <a:solidFill>
                <a:srgbClr val="AD5F2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831272" y="3962400"/>
            <a:ext cx="816032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Culture media may be found in one of </a:t>
            </a:r>
            <a:r>
              <a:rPr lang="en-US" sz="2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three states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00050" defTabSz="400050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liquid (called broth) </a:t>
            </a:r>
          </a:p>
          <a:p>
            <a:pPr marL="400050" defTabSz="400050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semi-solid</a:t>
            </a:r>
          </a:p>
          <a:p>
            <a:pPr marL="400050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solid.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solidified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by the addition of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solidifying agents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such as agar.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Varying the concentration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agar will yield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varying degrees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solidification. </a:t>
            </a:r>
          </a:p>
        </p:txBody>
      </p:sp>
    </p:spTree>
    <p:extLst>
      <p:ext uri="{BB962C8B-B14F-4D97-AF65-F5344CB8AC3E}">
        <p14:creationId xmlns:p14="http://schemas.microsoft.com/office/powerpoint/2010/main" val="39962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3618" y="2286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culture media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53589"/>
            <a:ext cx="82850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1. 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BASAL MEDIA: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used for culture of bacteria that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 not need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enrichment of the media. Examples: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Nutrient broth, nutrient agar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and peptone water. 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6324600"/>
            <a:ext cx="5562600" cy="365125"/>
          </a:xfrm>
        </p:spPr>
        <p:txBody>
          <a:bodyPr vert="horz" anchor="b"/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400" y="2895600"/>
            <a:ext cx="6839245" cy="2057400"/>
            <a:chOff x="2193166" y="1326784"/>
            <a:chExt cx="6839245" cy="2057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4" r="58837"/>
            <a:stretch/>
          </p:blipFill>
          <p:spPr bwMode="auto">
            <a:xfrm>
              <a:off x="6763354" y="1326784"/>
              <a:ext cx="1009046" cy="2050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476" y="1326784"/>
              <a:ext cx="2309878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166" y="1326784"/>
              <a:ext cx="226031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0" t="27972" r="29999" b="26306"/>
            <a:stretch>
              <a:fillRect/>
            </a:stretch>
          </p:blipFill>
          <p:spPr bwMode="auto">
            <a:xfrm>
              <a:off x="7772400" y="1326784"/>
              <a:ext cx="126001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2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0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9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0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9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1060</TotalTime>
  <Words>1086</Words>
  <Application>Microsoft Office PowerPoint</Application>
  <PresentationFormat>On-screen Show (4:3)</PresentationFormat>
  <Paragraphs>223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Arial Unicode MS</vt:lpstr>
      <vt:lpstr>Arial</vt:lpstr>
      <vt:lpstr>Arial Black</vt:lpstr>
      <vt:lpstr>Book Antiqua</vt:lpstr>
      <vt:lpstr>Calibri</vt:lpstr>
      <vt:lpstr>Century Gothic</vt:lpstr>
      <vt:lpstr>Consolas</vt:lpstr>
      <vt:lpstr>Corbel</vt:lpstr>
      <vt:lpstr>Franklin Gothic Heavy</vt:lpstr>
      <vt:lpstr>Lucida Sans</vt:lpstr>
      <vt:lpstr>Times New Roman</vt:lpstr>
      <vt:lpstr>Trebuchet MS</vt:lpstr>
      <vt:lpstr>Tw Cen MT</vt:lpstr>
      <vt:lpstr>Wingdings</vt:lpstr>
      <vt:lpstr>Wingdings 2</vt:lpstr>
      <vt:lpstr>Wingdings 3</vt:lpstr>
      <vt:lpstr>Apex</vt:lpstr>
      <vt:lpstr>Opulent</vt:lpstr>
      <vt:lpstr>Austin</vt:lpstr>
      <vt:lpstr>Metro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Phenotypic Methods</vt:lpstr>
      <vt:lpstr>PowerPoint Presentation</vt:lpstr>
      <vt:lpstr>Phases of growth media</vt:lpstr>
      <vt:lpstr>Types of culture media</vt:lpstr>
      <vt:lpstr>PowerPoint Presentation</vt:lpstr>
      <vt:lpstr>PowerPoint Presentation</vt:lpstr>
      <vt:lpstr>PowerPoint Presentation</vt:lpstr>
      <vt:lpstr>Genotypic methods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Naming microorganisms: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89</cp:revision>
  <dcterms:created xsi:type="dcterms:W3CDTF">2015-09-01T20:41:11Z</dcterms:created>
  <dcterms:modified xsi:type="dcterms:W3CDTF">2019-10-05T15:18:31Z</dcterms:modified>
</cp:coreProperties>
</file>