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  <p:sldMasterId id="2147483658" r:id="rId5"/>
  </p:sldMasterIdLst>
  <p:notesMasterIdLst>
    <p:notesMasterId r:id="rId36"/>
  </p:notesMasterIdLst>
  <p:handoutMasterIdLst>
    <p:handoutMasterId r:id="rId37"/>
  </p:handoutMasterIdLst>
  <p:sldIdLst>
    <p:sldId id="257" r:id="rId6"/>
    <p:sldId id="293" r:id="rId7"/>
    <p:sldId id="295" r:id="rId8"/>
    <p:sldId id="258" r:id="rId9"/>
    <p:sldId id="287" r:id="rId10"/>
    <p:sldId id="260" r:id="rId11"/>
    <p:sldId id="261" r:id="rId12"/>
    <p:sldId id="262" r:id="rId13"/>
    <p:sldId id="263" r:id="rId14"/>
    <p:sldId id="291" r:id="rId15"/>
    <p:sldId id="297" r:id="rId16"/>
    <p:sldId id="266" r:id="rId17"/>
    <p:sldId id="267" r:id="rId18"/>
    <p:sldId id="28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89" r:id="rId29"/>
    <p:sldId id="279" r:id="rId30"/>
    <p:sldId id="282" r:id="rId31"/>
    <p:sldId id="283" r:id="rId32"/>
    <p:sldId id="284" r:id="rId33"/>
    <p:sldId id="285" r:id="rId34"/>
    <p:sldId id="290" r:id="rId3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89427" autoAdjust="0"/>
  </p:normalViewPr>
  <p:slideViewPr>
    <p:cSldViewPr>
      <p:cViewPr varScale="1">
        <p:scale>
          <a:sx n="66" d="100"/>
          <a:sy n="66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9T07:44:53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12287,'0'8'0,"0"-1"0,0-4 0,0 2 0,0-5 0,0 0 0,0 5 0,0-4 0,0 4 0,0-5 0,0 0 0,5-5 0,-4 4 0,5-4 0,-6 5 0,0-2 0,0-1 0,0 1 0,0-8 0,0 8 0,0-6 0,0 5 0,0-5 0,0 4 0,0-3 0,0 4 0,0-7 0,0 8 0,0-6 0,0 6 0,0-3 0,0 3 0,0-1 0,0 1 0,0-3 0,0 5 0,0 0 0,0 5 0,0-3 0,1 6 0,3-4 0,-3 0 0,9 1 0,-4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p53-induced senescence is a form of permanent cell cycle arrest characterized by specific changes in morphology and gene expression that differentiate it from </a:t>
            </a:r>
            <a:r>
              <a:rPr lang="en-US" dirty="0" err="1"/>
              <a:t>quiescence</a:t>
            </a:r>
            <a:r>
              <a:rPr lang="en-US" dirty="0"/>
              <a:t> or reversible cell cycle </a:t>
            </a:r>
            <a:r>
              <a:rPr lang="en-US" dirty="0" err="1"/>
              <a:t>arres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Show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079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0882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902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073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045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910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026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774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1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0706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233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7150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5086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</p:spTree>
    <p:extLst>
      <p:ext uri="{BB962C8B-B14F-4D97-AF65-F5344CB8AC3E}">
        <p14:creationId xmlns:p14="http://schemas.microsoft.com/office/powerpoint/2010/main" val="34487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/>
              <a:t>Click to add answer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/>
              <a:t>Click to add detail to the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/>
              <a:t>Click to add question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>
                <a:solidFill>
                  <a:schemeClr val="tx1">
                    <a:alpha val="40000"/>
                  </a:schemeClr>
                </a:solidFill>
              </a:rPr>
              <a:t>or FALSE?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item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12/4/2022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/>
              <a:t>Click to add match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/>
              <a:t>Click to type your question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6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F67D422-08A8-451B-9A67-21962FC4B660}" type="datetimeFigureOut">
              <a:rPr lang="en-US" sz="1100" smtClean="0"/>
              <a:pPr algn="r"/>
              <a:t>12/4/2022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489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457200" y="401887"/>
            <a:ext cx="5826719" cy="1646302"/>
          </a:xfrm>
        </p:spPr>
        <p:txBody>
          <a:bodyPr/>
          <a:lstStyle/>
          <a:p>
            <a:r>
              <a:rPr lang="en-US" sz="6000" dirty="0">
                <a:solidFill>
                  <a:srgbClr val="7030A0"/>
                </a:solidFill>
              </a:rPr>
              <a:t>Neoplasia 4</a:t>
            </a: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dirty="0"/>
              <a:t>Dr. </a:t>
            </a:r>
            <a:r>
              <a:rPr lang="en-US" sz="2000" b="1" dirty="0" err="1" smtClean="0"/>
              <a:t>Sura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Rawabdeh</a:t>
            </a:r>
            <a:r>
              <a:rPr lang="en-US" sz="2000" b="1" dirty="0" smtClean="0"/>
              <a:t>, </a:t>
            </a:r>
            <a:r>
              <a:rPr lang="en-US" sz="2000" b="1" dirty="0"/>
              <a:t>M.D.</a:t>
            </a:r>
          </a:p>
          <a:p>
            <a:pPr algn="l"/>
            <a:r>
              <a:rPr lang="en-US" sz="2000" b="1" dirty="0" smtClean="0"/>
              <a:t>5-12-2022</a:t>
            </a:r>
            <a:endParaRPr lang="en-US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33400"/>
            <a:ext cx="7848600" cy="5592763"/>
          </a:xfrm>
        </p:spPr>
        <p:txBody>
          <a:bodyPr/>
          <a:lstStyle/>
          <a:p>
            <a:r>
              <a:rPr lang="en-US" dirty="0"/>
              <a:t>E-</a:t>
            </a:r>
            <a:r>
              <a:rPr lang="en-US" dirty="0" err="1"/>
              <a:t>cadherin</a:t>
            </a:r>
            <a:r>
              <a:rPr lang="en-US" dirty="0"/>
              <a:t> binding between cells is important in mediating contact inhibition of proliferation when cells reach confluence.</a:t>
            </a:r>
          </a:p>
          <a:p>
            <a:r>
              <a:rPr lang="en-US" dirty="0"/>
              <a:t> Loss of E-</a:t>
            </a:r>
            <a:r>
              <a:rPr lang="en-US" dirty="0" err="1"/>
              <a:t>cadherin</a:t>
            </a:r>
            <a:r>
              <a:rPr lang="en-US" dirty="0"/>
              <a:t> expression results in loss of contact inhibition and is associated with increased cell motility and advanced stages of cancer</a:t>
            </a:r>
          </a:p>
        </p:txBody>
      </p:sp>
      <p:pic>
        <p:nvPicPr>
          <p:cNvPr id="48130" name="Picture 2" descr="An external file that holds a picture, illustration, etc.&#10;Object name is nihms959889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8400"/>
            <a:ext cx="3876675" cy="410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086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All </a:t>
            </a:r>
            <a:r>
              <a:rPr lang="en-US" dirty="0">
                <a:latin typeface="Arial Rounded MT Bold" panose="020F0704030504030204" pitchFamily="34" charset="0"/>
              </a:rPr>
              <a:t>cancers display eight fundamental changes in cell physiology, which are considered the hallmarks of cancer.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• Self-sufficiency in growth signals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• Insensitivity to growth-inhibitory signals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• Altered cellular metabolism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Evasion of apoptosis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• Limitless replicative potential (immortality)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Sustained angiogenesis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• Invasion and metastasis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Evasion of immune surveillance</a:t>
            </a:r>
          </a:p>
        </p:txBody>
      </p:sp>
    </p:spTree>
    <p:extLst>
      <p:ext uri="{BB962C8B-B14F-4D97-AF65-F5344CB8AC3E}">
        <p14:creationId xmlns:p14="http://schemas.microsoft.com/office/powerpoint/2010/main" val="26561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Altered Cellular Metabolism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Even in the presence of ample oxygen, cancer cells demonstrate a distinctive form of cellular metabolism characterized by high levels of glucose uptake and increased conversion of glucose to lactose (fermentation) via the glycolytic pathway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This phenomenon, called the </a:t>
            </a:r>
            <a:r>
              <a:rPr lang="en-US" u="sng" dirty="0">
                <a:solidFill>
                  <a:srgbClr val="FF0000"/>
                </a:solidFill>
              </a:rPr>
              <a:t>Warburg effect</a:t>
            </a:r>
            <a:r>
              <a:rPr lang="en-US" u="sng" dirty="0"/>
              <a:t> </a:t>
            </a:r>
            <a:r>
              <a:rPr lang="en-US" dirty="0"/>
              <a:t>and also known as </a:t>
            </a:r>
            <a:r>
              <a:rPr lang="en-US" dirty="0">
                <a:solidFill>
                  <a:srgbClr val="FF0000"/>
                </a:solidFill>
              </a:rPr>
              <a:t>aerobic glycolysis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685800"/>
            <a:ext cx="7696200" cy="1600200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Clinically, the “glucose-hunger” of tumors is used to visualize tumors via positron emission tomography (PET) scanning, in which patients are injected with a glucose derivative that is preferentially taken up into tumor cells</a:t>
            </a:r>
          </a:p>
        </p:txBody>
      </p:sp>
      <p:pic>
        <p:nvPicPr>
          <p:cNvPr id="19458" name="Picture 2" descr="BREAST CANCER - CANCER PRO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83279"/>
            <a:ext cx="2971800" cy="442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7696200" cy="4221163"/>
          </a:xfrm>
        </p:spPr>
        <p:txBody>
          <a:bodyPr/>
          <a:lstStyle/>
          <a:p>
            <a:r>
              <a:rPr lang="en-US" dirty="0" smtClean="0"/>
              <a:t>Aerobic </a:t>
            </a:r>
            <a:r>
              <a:rPr lang="en-US" dirty="0"/>
              <a:t>glycolysis generates </a:t>
            </a:r>
            <a:r>
              <a:rPr lang="en-US" u="sng" dirty="0">
                <a:solidFill>
                  <a:srgbClr val="FF0000"/>
                </a:solidFill>
              </a:rPr>
              <a:t>two</a:t>
            </a:r>
            <a:r>
              <a:rPr lang="en-US" dirty="0"/>
              <a:t> molecules of ATP per molecule of glucose.</a:t>
            </a:r>
          </a:p>
          <a:p>
            <a:r>
              <a:rPr lang="en-US" dirty="0"/>
              <a:t>While </a:t>
            </a:r>
          </a:p>
          <a:p>
            <a:r>
              <a:rPr lang="en-US" dirty="0" smtClean="0"/>
              <a:t>Oxidative </a:t>
            </a:r>
            <a:r>
              <a:rPr lang="en-US" dirty="0"/>
              <a:t>phosphorylation generates up to </a:t>
            </a:r>
            <a:r>
              <a:rPr lang="en-US" u="sng" dirty="0">
                <a:solidFill>
                  <a:srgbClr val="FF0000"/>
                </a:solidFill>
              </a:rPr>
              <a:t>36</a:t>
            </a:r>
            <a:r>
              <a:rPr lang="en-US" dirty="0"/>
              <a:t> molecules of ATP per molecule of glucose.</a:t>
            </a:r>
          </a:p>
          <a:p>
            <a:endParaRPr lang="en-US" dirty="0"/>
          </a:p>
          <a:p>
            <a:r>
              <a:rPr lang="en-US" dirty="0"/>
              <a:t>So why cancer cell rely on seemingly inefficient glycolysis ?</a:t>
            </a:r>
          </a:p>
          <a:p>
            <a:endParaRPr lang="en-US" dirty="0"/>
          </a:p>
          <a:p>
            <a:r>
              <a:rPr lang="en-US" dirty="0"/>
              <a:t>The answer to this question: Aerobic glycolysis provides rapidly dividing tumor cells with metabolic intermediates that are needed for the synthesis of cellular components</a:t>
            </a:r>
          </a:p>
          <a:p>
            <a:endParaRPr lang="en-US" dirty="0"/>
          </a:p>
        </p:txBody>
      </p:sp>
      <p:pic>
        <p:nvPicPr>
          <p:cNvPr id="4" name="Picture 2" descr="Question Mark Stock Photo - Download Image Now - i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-175492"/>
            <a:ext cx="2057400" cy="2280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965200"/>
            <a:ext cx="7935913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Beyond the Warburg effect, there are two other links between metabolism and cancer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1. Autophagy</a:t>
            </a:r>
          </a:p>
          <a:p>
            <a:endParaRPr lang="en-US" sz="2400" dirty="0"/>
          </a:p>
          <a:p>
            <a:r>
              <a:rPr lang="en-US" sz="2400" dirty="0"/>
              <a:t>2. oncometabolism.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20482" name="Picture 2" descr="Autophagy: It&amp;#39;s a cell eat self 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86200"/>
            <a:ext cx="552450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Autophagy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304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Autophagy is a state of severe nutrient deficiency in which cells not only arrest their growth, but also cannibalize their own organelles, proteins, and membranes as carbon sources for energy production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Tumor cells often seem to be able to grow under </a:t>
            </a:r>
            <a:r>
              <a:rPr lang="en-US" u="sng" dirty="0"/>
              <a:t>marginal </a:t>
            </a:r>
            <a:r>
              <a:rPr lang="en-US" dirty="0"/>
              <a:t>environmental conditions without triggering autophagy, suggesting that the pathways that induce autophagy are deranged .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under conditions of </a:t>
            </a:r>
            <a:r>
              <a:rPr lang="en-US" u="sng" dirty="0"/>
              <a:t>severe</a:t>
            </a:r>
            <a:r>
              <a:rPr lang="en-US" dirty="0"/>
              <a:t> nutrient deprivation, tumor cells may use autophagy to become “dormant,” a state of metabolic hibernation that allows cells to survive hard times for long periods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33400"/>
            <a:ext cx="7696200" cy="1143000"/>
          </a:xfrm>
        </p:spPr>
        <p:txBody>
          <a:bodyPr/>
          <a:lstStyle/>
          <a:p>
            <a:r>
              <a:rPr lang="en-US" dirty="0"/>
              <a:t>2. Oncometabolism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They are mutations in enzymes that participate in the Krebs cycle.</a:t>
            </a:r>
          </a:p>
          <a:p>
            <a:endParaRPr lang="en-US" dirty="0"/>
          </a:p>
          <a:p>
            <a:r>
              <a:rPr lang="en-US" dirty="0"/>
              <a:t> Of these, mutations in isocitrate dehydrogenase (IDH) have garnered the most interest, as they have revealed a new mechanism of oncogenesis termed oncometabolism.</a:t>
            </a:r>
          </a:p>
          <a:p>
            <a:endParaRPr lang="en-US" dirty="0"/>
          </a:p>
          <a:p>
            <a:r>
              <a:rPr lang="en-US" dirty="0"/>
              <a:t>Oncogenic IDH mutations have been described in 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Cholangiocarcinomas.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gliomas.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acute myeloid leukemias.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sarcomas.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066800"/>
            <a:ext cx="5638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2286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mutated IDH acts as an </a:t>
            </a:r>
            <a:r>
              <a:rPr lang="en-US" dirty="0" err="1"/>
              <a:t>oncoprotein</a:t>
            </a:r>
            <a:r>
              <a:rPr lang="en-US" dirty="0"/>
              <a:t> by producing 2-HG, which is considered a prototypical </a:t>
            </a:r>
            <a:r>
              <a:rPr lang="en-US" dirty="0" err="1"/>
              <a:t>oncometabolite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HALLMARKS OF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086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All </a:t>
            </a:r>
            <a:r>
              <a:rPr lang="en-US" dirty="0">
                <a:latin typeface="Arial Rounded MT Bold" panose="020F0704030504030204" pitchFamily="34" charset="0"/>
              </a:rPr>
              <a:t>cancers display eight fundamental changes in cell physiology, which are considered the hallmarks of cancer.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• Self-sufficiency in growth signals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• Insensitivity to growth-inhibitory signals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Altered cellular metabolism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Evasion of apoptosis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• Limitless replicative potential (immortality)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Sustained angiogenesis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• Invasion and metastasis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• Evasion of immune surveillance</a:t>
            </a:r>
          </a:p>
        </p:txBody>
      </p:sp>
    </p:spTree>
    <p:extLst>
      <p:ext uri="{BB962C8B-B14F-4D97-AF65-F5344CB8AC3E}">
        <p14:creationId xmlns:p14="http://schemas.microsoft.com/office/powerpoint/2010/main" val="9798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Evasion of Cell Death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 cells frequently contain mutations in genes that regulate apoptosis, making the cells resistant to cell death.</a:t>
            </a:r>
          </a:p>
          <a:p>
            <a:endParaRPr lang="en-US" dirty="0"/>
          </a:p>
          <a:p>
            <a:r>
              <a:rPr lang="en-US" dirty="0"/>
              <a:t>evasion of apoptosis by cancer cells occurs mainly by way of acquired mutations and changes in gene expression that disable key components of the intrinsic pathway.</a:t>
            </a:r>
          </a:p>
        </p:txBody>
      </p:sp>
      <p:pic>
        <p:nvPicPr>
          <p:cNvPr id="15362" name="Picture 2" descr="Killing Cancer Cells by JerryKongArt on Devian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7906" y="4495800"/>
            <a:ext cx="3296093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4838700" cy="63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mechanisms by which apoptosis is evaded by cancer cells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Loss of TP53 function:</a:t>
            </a:r>
          </a:p>
          <a:p>
            <a:r>
              <a:rPr lang="en-US" dirty="0"/>
              <a:t>prevents the upregulation of PUMA, a pro-apoptotic BH3-only that is a direct target of p53. </a:t>
            </a:r>
          </a:p>
          <a:p>
            <a:r>
              <a:rPr lang="en-US" dirty="0"/>
              <a:t>As a result, cells survive levels of DNA damage and cell stress that otherwise would result in their death</a:t>
            </a:r>
          </a:p>
          <a:p>
            <a:endParaRPr lang="en-US" dirty="0"/>
          </a:p>
          <a:p>
            <a:r>
              <a:rPr lang="en-US" dirty="0"/>
              <a:t>2. Overexpression of anti-apoptotic members of the BCL2 family:</a:t>
            </a:r>
          </a:p>
          <a:p>
            <a:r>
              <a:rPr lang="en-US" dirty="0"/>
              <a:t>Overexpression of BCL2 is a common event leading to the protection of tumor cells from apoptosis, e.g follicular lymphoma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76962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V. Limitless Replicative Potential (Immortality)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895600"/>
            <a:ext cx="7467600" cy="4221163"/>
          </a:xfrm>
        </p:spPr>
        <p:txBody>
          <a:bodyPr/>
          <a:lstStyle/>
          <a:p>
            <a:r>
              <a:rPr lang="en-US" dirty="0"/>
              <a:t>Tumor cells, unlike normal cells, are capable of limitless replication.</a:t>
            </a:r>
          </a:p>
          <a:p>
            <a:endParaRPr lang="en-US" dirty="0"/>
          </a:p>
          <a:p>
            <a:r>
              <a:rPr lang="en-US" dirty="0"/>
              <a:t>most normal human cells have a capacity of at most 70 doublings. Thereafter, the cells lose the ability to divide and enter replicative senescence. </a:t>
            </a:r>
          </a:p>
          <a:p>
            <a:endParaRPr lang="en-US" dirty="0"/>
          </a:p>
          <a:p>
            <a:r>
              <a:rPr lang="en-US" dirty="0"/>
              <a:t>This phenomenon occure due to progressive shortening of telomeres at the ends of chromosomes</a:t>
            </a:r>
          </a:p>
        </p:txBody>
      </p:sp>
      <p:pic>
        <p:nvPicPr>
          <p:cNvPr id="4" name="Picture 2" descr="5 Strategies to Slow Telomere Shorte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194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 Limitless Replicative Potential (Immortality) of the tumor cells is due to:</a:t>
            </a:r>
          </a:p>
          <a:p>
            <a:endParaRPr lang="en-US" dirty="0"/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telomere maintenance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/>
              <a:t>By: lengthening of telomeres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dirty="0"/>
              <a:t>upregulation of the enzyme telomerase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"/>
            <a:ext cx="7543800" cy="5668963"/>
          </a:xfrm>
        </p:spPr>
        <p:txBody>
          <a:bodyPr/>
          <a:lstStyle/>
          <a:p>
            <a:r>
              <a:rPr lang="en-US" dirty="0"/>
              <a:t>Markedly eroded telomeres are recognized by the DNA repair machinery as double-stranded DNA breaks, leading to cell cycle arrest and senescence, mediated by TP53 and RB.</a:t>
            </a:r>
          </a:p>
          <a:p>
            <a:r>
              <a:rPr lang="en-US" dirty="0"/>
              <a:t> In cells in which TP53 or RB mutations are disabled by mutations, the nonhomologous end-joining pathway is activated as  last effort to save the cell, joining the shortened ends of two chromosomes.</a:t>
            </a:r>
          </a:p>
        </p:txBody>
      </p:sp>
      <p:pic>
        <p:nvPicPr>
          <p:cNvPr id="9218" name="Picture 2" descr="Telomeres as the cause of genome instability.When telomeres lose... |  Download Scientific Diagram"/>
          <p:cNvPicPr>
            <a:picLocks noChangeAspect="1" noChangeArrowheads="1"/>
          </p:cNvPicPr>
          <p:nvPr/>
        </p:nvPicPr>
        <p:blipFill>
          <a:blip r:embed="rId2"/>
          <a:srcRect t="51491" b="4553"/>
          <a:stretch>
            <a:fillRect/>
          </a:stretch>
        </p:blipFill>
        <p:spPr bwMode="auto">
          <a:xfrm>
            <a:off x="1752600" y="3810000"/>
            <a:ext cx="5715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Sustained Angiogenesis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a solid tumor possesses all of the genetic aberrations that are required for malignant transformation, it cannot enlarge beyond 1 to 2 mm in diameter unless it has the capacity to induce angiogenesis.</a:t>
            </a:r>
          </a:p>
          <a:p>
            <a:endParaRPr lang="en-US" dirty="0"/>
          </a:p>
          <a:p>
            <a:r>
              <a:rPr lang="en-US" u="sng" dirty="0"/>
              <a:t>Neovascularization has a dual effect on tumor growth: </a:t>
            </a:r>
          </a:p>
          <a:p>
            <a:endParaRPr lang="en-US" u="sng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perfusion supplies needed nutrients and oxygen.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angiogenesis  contributes to metastasis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33400"/>
            <a:ext cx="7467600" cy="4221163"/>
          </a:xfrm>
        </p:spPr>
        <p:txBody>
          <a:bodyPr/>
          <a:lstStyle/>
          <a:p>
            <a:r>
              <a:rPr lang="en-US" dirty="0"/>
              <a:t>Neovascularization  not entirely normal; the vessels are leaky and dilated, and have a haphazard pattern of connection, features that can be appreciated on angiograms</a:t>
            </a:r>
          </a:p>
        </p:txBody>
      </p:sp>
      <p:pic>
        <p:nvPicPr>
          <p:cNvPr id="5122" name="Picture 2" descr="Cerebral angiogram; brain cancer (meningioma) | Wellcome Coll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33600"/>
            <a:ext cx="4318167" cy="3530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810" y="5934670"/>
            <a:ext cx="77796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Angiogram of meningioma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growing tumors develop a blood supply?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angiogenesis is controlled by a balance between angiogenesis promoters and inhibitors; in angiogenic tumors this balance is directed toward  promoters.</a:t>
            </a:r>
          </a:p>
          <a:p>
            <a:endParaRPr lang="en-US" dirty="0"/>
          </a:p>
          <a:p>
            <a:r>
              <a:rPr lang="en-US" u="sng" dirty="0"/>
              <a:t>molecular basis of the angiogenesis involves:</a:t>
            </a:r>
          </a:p>
          <a:p>
            <a:endParaRPr lang="en-US" dirty="0"/>
          </a:p>
          <a:p>
            <a:r>
              <a:rPr lang="en-US" dirty="0"/>
              <a:t> increased production of angiogenic factors.</a:t>
            </a:r>
          </a:p>
          <a:p>
            <a:r>
              <a:rPr lang="en-US" dirty="0"/>
              <a:t>E.g proangiogenic basic fibroblast growth factors (</a:t>
            </a:r>
            <a:r>
              <a:rPr lang="en-US" dirty="0" err="1"/>
              <a:t>bFGF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loss of angiogenic inhibitors;</a:t>
            </a:r>
          </a:p>
          <a:p>
            <a:r>
              <a:rPr lang="en-US" dirty="0"/>
              <a:t>E.g </a:t>
            </a:r>
            <a:r>
              <a:rPr lang="en-US" dirty="0" err="1"/>
              <a:t>angiostatin</a:t>
            </a:r>
            <a:r>
              <a:rPr lang="en-US" dirty="0"/>
              <a:t> and </a:t>
            </a:r>
            <a:r>
              <a:rPr lang="en-US" dirty="0" err="1"/>
              <a:t>endostatin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local balance of angiogenic and anti-angiogenic factors is influenced by several factors: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Relative lack of oxygen due to hypoxia stabilizes HIF1α, an oxygen-sensitive transcription factor, which then activates the transcription of proangiogenic cytokines such as VEGF.</a:t>
            </a:r>
          </a:p>
          <a:p>
            <a:endParaRPr lang="en-US" dirty="0"/>
          </a:p>
          <a:p>
            <a:r>
              <a:rPr lang="en-US" dirty="0"/>
              <a:t>2. Mutations involving tumor suppressors and oncogenes in cancers also tilt the balance in favor of angiogenesis. </a:t>
            </a:r>
          </a:p>
          <a:p>
            <a:r>
              <a:rPr lang="en-US" dirty="0"/>
              <a:t>E.g , p53 stimulates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expression of antiangiogenic molecules, such as thrombospondin-1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represses expression of proangiogenic molecules, such as VEGF. Thus, loss of p53 in tumor cells provides a more permissive environment for angiogenesis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086600" cy="5377822"/>
          </a:xfrm>
        </p:spPr>
        <p:txBody>
          <a:bodyPr/>
          <a:lstStyle/>
          <a:p>
            <a:r>
              <a:rPr lang="en-US" sz="2000" u="sng" dirty="0">
                <a:solidFill>
                  <a:srgbClr val="92D050"/>
                </a:solidFill>
                <a:latin typeface="Arial Rounded MT Bold" panose="020F0704030504030204" pitchFamily="34" charset="0"/>
              </a:rPr>
              <a:t>I. RB: Governor of the Cell Cycle: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RB, a key negative regulator of the cell cycle, is directly or indirectly inactivated in most human cancers.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Approximately 60% of retinoblastomas are sporadic, while the remaining ones are familial.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loss of normal RB genes predispose to: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Retinoblastomas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breast cancer.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small cell cancer of the lung.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bladder cancer.</a:t>
            </a:r>
          </a:p>
        </p:txBody>
      </p:sp>
      <p:pic>
        <p:nvPicPr>
          <p:cNvPr id="3074" name="Picture 2" descr="Orbital retinoblastoma: Present status and future challenges – A review - 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2876550"/>
            <a:ext cx="2752725" cy="398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t>hank you.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2.TP53: Guardian of the Genome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The p53 protein is a transcription factor that thwarts neoplastic transformation by three interlocking mechanisms: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Activation </a:t>
            </a:r>
            <a:r>
              <a:rPr lang="en-US" dirty="0">
                <a:latin typeface="Arial Rounded MT Bold" panose="020F0704030504030204" pitchFamily="34" charset="0"/>
              </a:rPr>
              <a:t>of temporary cell cycle arrest (termed </a:t>
            </a:r>
            <a:r>
              <a:rPr lang="en-U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quiescence</a:t>
            </a:r>
            <a:r>
              <a:rPr lang="en-US" dirty="0" smtClean="0">
                <a:latin typeface="Arial Rounded MT Bold" panose="020F0704030504030204" pitchFamily="34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anose="020F0704030504030204" pitchFamily="34" charset="0"/>
              </a:rPr>
              <a:t>Induction </a:t>
            </a:r>
            <a:r>
              <a:rPr lang="en-US" dirty="0">
                <a:latin typeface="Arial Rounded MT Bold" panose="020F0704030504030204" pitchFamily="34" charset="0"/>
              </a:rPr>
              <a:t>of permanent cell cycle arrest (termed </a:t>
            </a:r>
            <a:r>
              <a:rPr lang="en-US" sz="21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senescence</a:t>
            </a:r>
            <a:r>
              <a:rPr lang="en-US" dirty="0" smtClean="0">
                <a:latin typeface="Arial Rounded MT Bold" panose="020F0704030504030204" pitchFamily="34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Arial Rounded MT Bold" panose="020F07040305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Triggering </a:t>
            </a:r>
            <a:r>
              <a:rPr lang="en-US" dirty="0">
                <a:latin typeface="Arial Rounded MT Bold" panose="020F0704030504030204" pitchFamily="34" charset="0"/>
              </a:rPr>
              <a:t>of programmed cell death (termed </a:t>
            </a:r>
            <a:r>
              <a:rPr lang="en-US" sz="19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apoptosis</a:t>
            </a:r>
            <a:r>
              <a:rPr lang="en-US" dirty="0">
                <a:latin typeface="Arial Rounded MT Bold" panose="020F0704030504030204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sz="1900" dirty="0">
              <a:latin typeface="Arial Rounded MT Bold" panose="020F07040305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p53 plays a central role in maintaining the integrity of the genome.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098302" cy="7620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In nonstressed, healthy cells, p53 has a short </a:t>
            </a:r>
            <a:r>
              <a:rPr lang="en-US" sz="2000" dirty="0" smtClean="0"/>
              <a:t>half-life</a:t>
            </a:r>
          </a:p>
          <a:p>
            <a:pPr algn="l"/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20 minutes) </a:t>
            </a:r>
            <a:r>
              <a:rPr lang="en-US" sz="2000" dirty="0"/>
              <a:t>because of its association with MDM2, a protein that targets </a:t>
            </a:r>
            <a:r>
              <a:rPr lang="en-US" sz="2000" dirty="0">
                <a:solidFill>
                  <a:srgbClr val="FF0000"/>
                </a:solidFill>
              </a:rPr>
              <a:t>p53 for </a:t>
            </a:r>
            <a:r>
              <a:rPr lang="en-US" sz="2000" dirty="0"/>
              <a:t>destruction</a:t>
            </a:r>
          </a:p>
        </p:txBody>
      </p:sp>
      <p:pic>
        <p:nvPicPr>
          <p:cNvPr id="1026" name="Picture 2" descr="The p53-Mdm2 Loop: A Critical Juncture of Stress Response | SpringerLink"/>
          <p:cNvPicPr>
            <a:picLocks noChangeAspect="1" noChangeArrowheads="1"/>
          </p:cNvPicPr>
          <p:nvPr/>
        </p:nvPicPr>
        <p:blipFill>
          <a:blip r:embed="rId2"/>
          <a:srcRect b="60000"/>
          <a:stretch>
            <a:fillRect/>
          </a:stretch>
        </p:blipFill>
        <p:spPr bwMode="auto">
          <a:xfrm>
            <a:off x="228600" y="3352800"/>
            <a:ext cx="8001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06310" y="5105400"/>
            <a:ext cx="6508890" cy="1096899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latin typeface="Arial Rounded MT Bold" panose="020F0704030504030204" pitchFamily="34" charset="0"/>
              </a:rPr>
              <a:t>Patients with the Li-</a:t>
            </a:r>
            <a:r>
              <a:rPr lang="en-US" sz="1800" dirty="0" err="1">
                <a:latin typeface="Arial Rounded MT Bold" panose="020F0704030504030204" pitchFamily="34" charset="0"/>
              </a:rPr>
              <a:t>Fraumeni</a:t>
            </a:r>
            <a:r>
              <a:rPr lang="en-US" sz="1800" dirty="0">
                <a:latin typeface="Arial Rounded MT Bold" panose="020F0704030504030204" pitchFamily="34" charset="0"/>
              </a:rPr>
              <a:t> syndrome have a 25-fold greater chance of developing a malignant tumor by 50 years of age compared with the general population</a:t>
            </a:r>
          </a:p>
        </p:txBody>
      </p:sp>
      <p:pic>
        <p:nvPicPr>
          <p:cNvPr id="16386" name="Picture 2" descr="Neuroradiology Manifestations of Li-Fraumeni Syndrome: Epidemiology,  Genetics, Imaging Findings, and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599"/>
            <a:ext cx="5486400" cy="31114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81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Li-</a:t>
            </a:r>
            <a:r>
              <a:rPr lang="en-US" dirty="0" err="1"/>
              <a:t>Fraumeni</a:t>
            </a:r>
            <a:r>
              <a:rPr lang="en-US" dirty="0"/>
              <a:t> syndrome (LFS) is an inherited condition caused by mutation in TP53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048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p53 can be viewed as a central monitor of internal stress, directing the stressed cells toward one of the previous pathways.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25" y="1504852"/>
            <a:ext cx="5715000" cy="53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553200" y="2286000"/>
            <a:ext cx="2362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stress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Ionizing radiation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Carcinogens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Mutagens</a:t>
            </a:r>
          </a:p>
        </p:txBody>
      </p:sp>
      <p:sp>
        <p:nvSpPr>
          <p:cNvPr id="12" name="Oval 11"/>
          <p:cNvSpPr/>
          <p:nvPr/>
        </p:nvSpPr>
        <p:spPr>
          <a:xfrm>
            <a:off x="3886200" y="1219200"/>
            <a:ext cx="12192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7BAEAA-67F3-3A41-ADB7-FF08B447ED20}"/>
                  </a:ext>
                </a:extLst>
              </p14:cNvPr>
              <p14:cNvContentPartPr/>
              <p14:nvPr/>
            </p14:nvContentPartPr>
            <p14:xfrm>
              <a:off x="2424645" y="4821019"/>
              <a:ext cx="12600" cy="37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7BAEAA-67F3-3A41-ADB7-FF08B447ED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9165" y="4805539"/>
                <a:ext cx="43200" cy="6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n-US" sz="3100" dirty="0"/>
              <a:t>Transforming Growth Factor-</a:t>
            </a:r>
            <a:r>
              <a:rPr lang="el-GR" sz="3100" dirty="0"/>
              <a:t>β </a:t>
            </a:r>
            <a:r>
              <a:rPr lang="en-US" sz="3100" dirty="0"/>
              <a:t>Pathway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508" y="2311949"/>
            <a:ext cx="7467600" cy="4221163"/>
          </a:xfrm>
        </p:spPr>
        <p:txBody>
          <a:bodyPr/>
          <a:lstStyle/>
          <a:p>
            <a:r>
              <a:rPr lang="en-US" dirty="0"/>
              <a:t>TGF-β is a potent inhibitor of proliferation.</a:t>
            </a:r>
          </a:p>
          <a:p>
            <a:endParaRPr lang="en-US" dirty="0"/>
          </a:p>
          <a:p>
            <a:r>
              <a:rPr lang="en-US" dirty="0"/>
              <a:t>Seen in most normal epithelial, endothelial, and hematopoietic cells.</a:t>
            </a:r>
          </a:p>
          <a:p>
            <a:endParaRPr lang="en-US" dirty="0"/>
          </a:p>
          <a:p>
            <a:r>
              <a:rPr lang="en-US" dirty="0"/>
              <a:t>In many forms of cancer, the growth-inhibiting effects of the TGF-β pathways are impaired by mutations affecting TGF-β signaling.</a:t>
            </a:r>
          </a:p>
          <a:p>
            <a:endParaRPr lang="en-US" dirty="0"/>
          </a:p>
          <a:p>
            <a:r>
              <a:rPr lang="en-US" dirty="0"/>
              <a:t>Mutations affecting the TGF-β receptor are seen in cancers of the</a:t>
            </a:r>
            <a:r>
              <a:rPr lang="en-US" u="sng" dirty="0"/>
              <a:t> colon, pancreas, stomach, and endometrium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Contact Inhibition.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Normally, nontransformed cells stop proliferating once they form confluent monolayers.</a:t>
            </a:r>
          </a:p>
          <a:p>
            <a:r>
              <a:rPr lang="en-US" dirty="0"/>
              <a:t>But</a:t>
            </a:r>
          </a:p>
          <a:p>
            <a:r>
              <a:rPr lang="en-US" dirty="0"/>
              <a:t>When cancer cells are grown in the laboratory, their proliferation fails to be inhibited when they come in contact with each other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Custom 4">
      <a:dk1>
        <a:srgbClr val="7030A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10" ma:contentTypeDescription="Create a new document." ma:contentTypeScope="" ma:versionID="a9c98db4493c17e4d6f4e58d686d3312">
  <xsd:schema xmlns:xsd="http://www.w3.org/2001/XMLSchema" xmlns:xs="http://www.w3.org/2001/XMLSchema" xmlns:p="http://schemas.microsoft.com/office/2006/metadata/properties" xmlns:ns2="513c409d-95b3-4324-b1e7-64465f9ef705" xmlns:ns3="4e5e1d9c-8200-4f72-9ecf-f64799bd78a7" targetNamespace="http://schemas.microsoft.com/office/2006/metadata/properties" ma:root="true" ma:fieldsID="e9f11b206bf7f7ff91d65733ff588c31" ns2:_="" ns3:_="">
    <xsd:import namespace="513c409d-95b3-4324-b1e7-64465f9ef705"/>
    <xsd:import namespace="4e5e1d9c-8200-4f72-9ecf-f64799bd7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e1d9c-8200-4f72-9ecf-f64799bd7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E2CAB-D453-404E-8A8D-F47ED387D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A71F1-D40D-49C4-B508-63882F6F714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13c409d-95b3-4324-b1e7-64465f9ef705"/>
    <ds:schemaRef ds:uri="4e5e1d9c-8200-4f72-9ecf-f64799bd78a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4090D5-0455-49EC-A7FB-E626B1958A99}">
  <ds:schemaRefs>
    <ds:schemaRef ds:uri="http://schemas.microsoft.com/office/2006/documentManagement/types"/>
    <ds:schemaRef ds:uri="http://purl.org/dc/terms/"/>
    <ds:schemaRef ds:uri="513c409d-95b3-4324-b1e7-64465f9ef705"/>
    <ds:schemaRef ds:uri="4e5e1d9c-8200-4f72-9ecf-f64799bd78a7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1456</Words>
  <Application>Microsoft Office PowerPoint</Application>
  <PresentationFormat>On-screen Show (4:3)</PresentationFormat>
  <Paragraphs>159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Calibri</vt:lpstr>
      <vt:lpstr>Trebuchet MS</vt:lpstr>
      <vt:lpstr>Wingdings</vt:lpstr>
      <vt:lpstr>Wingdings 3</vt:lpstr>
      <vt:lpstr>QuizShow</vt:lpstr>
      <vt:lpstr>Facet</vt:lpstr>
      <vt:lpstr>Neoplasia 4</vt:lpstr>
      <vt:lpstr>HALLMARKS OF CANCER</vt:lpstr>
      <vt:lpstr>PowerPoint Presentation</vt:lpstr>
      <vt:lpstr>2.TP53: Guardian of the Genome</vt:lpstr>
      <vt:lpstr>PowerPoint Presentation</vt:lpstr>
      <vt:lpstr>PowerPoint Presentation</vt:lpstr>
      <vt:lpstr>PowerPoint Presentation</vt:lpstr>
      <vt:lpstr>3. Transforming Growth Factor-β Pathway</vt:lpstr>
      <vt:lpstr>4. Contact Inhibition.</vt:lpstr>
      <vt:lpstr>PowerPoint Presentation</vt:lpstr>
      <vt:lpstr>HALLMARKS OF CANCER</vt:lpstr>
      <vt:lpstr>III Altered Cellular Metabolism</vt:lpstr>
      <vt:lpstr>PowerPoint Presentation</vt:lpstr>
      <vt:lpstr>PowerPoint Presentation</vt:lpstr>
      <vt:lpstr>PowerPoint Presentation</vt:lpstr>
      <vt:lpstr>Beyond the Warburg effect, there are two other links between metabolism and cancer</vt:lpstr>
      <vt:lpstr>1. Autophagy</vt:lpstr>
      <vt:lpstr>2. Oncometabolism</vt:lpstr>
      <vt:lpstr>PowerPoint Presentation</vt:lpstr>
      <vt:lpstr>IV Evasion of Cell Death</vt:lpstr>
      <vt:lpstr>PowerPoint Presentation</vt:lpstr>
      <vt:lpstr>Major mechanisms by which apoptosis is evaded by cancer cells</vt:lpstr>
      <vt:lpstr>V. Limitless Replicative Potential (Immortality)</vt:lpstr>
      <vt:lpstr>PowerPoint Presentation</vt:lpstr>
      <vt:lpstr>PowerPoint Presentation</vt:lpstr>
      <vt:lpstr>VI. Sustained Angiogenesis</vt:lpstr>
      <vt:lpstr>PowerPoint Presentation</vt:lpstr>
      <vt:lpstr>How do growing tumors develop a blood supply? </vt:lpstr>
      <vt:lpstr>The local balance of angiogenic and anti-angiogenic factors is influenced by several factors: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 4</dc:title>
  <dc:creator/>
  <cp:lastModifiedBy/>
  <cp:revision>2</cp:revision>
  <dcterms:created xsi:type="dcterms:W3CDTF">2021-12-27T20:33:11Z</dcterms:created>
  <dcterms:modified xsi:type="dcterms:W3CDTF">2022-12-04T17:15:41Z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ContentTypeId">
    <vt:lpwstr>0x01010028124A2AB109B04D9394872AA5C4638C</vt:lpwstr>
  </property>
</Properties>
</file>